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8" r:id="rId2"/>
  </p:sldMasterIdLst>
  <p:notesMasterIdLst>
    <p:notesMasterId r:id="rId45"/>
  </p:notesMasterIdLst>
  <p:sldIdLst>
    <p:sldId id="308" r:id="rId3"/>
    <p:sldId id="333" r:id="rId4"/>
    <p:sldId id="335" r:id="rId5"/>
    <p:sldId id="380" r:id="rId6"/>
    <p:sldId id="348" r:id="rId7"/>
    <p:sldId id="379" r:id="rId8"/>
    <p:sldId id="373" r:id="rId9"/>
    <p:sldId id="372" r:id="rId10"/>
    <p:sldId id="392" r:id="rId11"/>
    <p:sldId id="350" r:id="rId12"/>
    <p:sldId id="325" r:id="rId13"/>
    <p:sldId id="364" r:id="rId14"/>
    <p:sldId id="340" r:id="rId15"/>
    <p:sldId id="336" r:id="rId16"/>
    <p:sldId id="329" r:id="rId17"/>
    <p:sldId id="378" r:id="rId18"/>
    <p:sldId id="327" r:id="rId19"/>
    <p:sldId id="344" r:id="rId20"/>
    <p:sldId id="346" r:id="rId21"/>
    <p:sldId id="328" r:id="rId22"/>
    <p:sldId id="389" r:id="rId23"/>
    <p:sldId id="326" r:id="rId24"/>
    <p:sldId id="331" r:id="rId25"/>
    <p:sldId id="374" r:id="rId26"/>
    <p:sldId id="375" r:id="rId27"/>
    <p:sldId id="352" r:id="rId28"/>
    <p:sldId id="330" r:id="rId29"/>
    <p:sldId id="276" r:id="rId30"/>
    <p:sldId id="266" r:id="rId31"/>
    <p:sldId id="356" r:id="rId32"/>
    <p:sldId id="360" r:id="rId33"/>
    <p:sldId id="263" r:id="rId34"/>
    <p:sldId id="370" r:id="rId35"/>
    <p:sldId id="362" r:id="rId36"/>
    <p:sldId id="394" r:id="rId37"/>
    <p:sldId id="366" r:id="rId38"/>
    <p:sldId id="367" r:id="rId39"/>
    <p:sldId id="368" r:id="rId40"/>
    <p:sldId id="369" r:id="rId41"/>
    <p:sldId id="393" r:id="rId42"/>
    <p:sldId id="391" r:id="rId43"/>
    <p:sldId id="377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7" autoAdjust="0"/>
    <p:restoredTop sz="86381" autoAdjust="0"/>
  </p:normalViewPr>
  <p:slideViewPr>
    <p:cSldViewPr snapToGrid="0" snapToObjects="1">
      <p:cViewPr varScale="1">
        <p:scale>
          <a:sx n="73" d="100"/>
          <a:sy n="73" d="100"/>
        </p:scale>
        <p:origin x="-16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 snapToObjects="1">
      <p:cViewPr varScale="1">
        <p:scale>
          <a:sx n="55" d="100"/>
          <a:sy n="55" d="100"/>
        </p:scale>
        <p:origin x="-25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BA05-EFA0-4F43-A88E-008B0ECF6A9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F2E34-10EC-4CB0-A7A0-63143B6C98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306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F2E34-10EC-4CB0-A7A0-63143B6C98D3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16DFF-C03B-4C00-B6D3-CBBCF6A8B4A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71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13563A-72B8-4583-90E7-945E53EDE922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388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14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E77EE-7F5C-4713-84D4-88BBFFB78009}" type="slidenum">
              <a:rPr lang="it-IT">
                <a:solidFill>
                  <a:prstClr val="black"/>
                </a:solidFill>
              </a:rPr>
              <a:pPr/>
              <a:t>22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89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pPr/>
              <a:t>23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 dirty="0"/>
              <a:t>Summary of main findings: The lean—non‐alcoholic fatty liver disease (NAFLD) paradox. </a:t>
            </a:r>
            <a:r>
              <a:rPr/>
              <a:t>The image illustrates the results yielded by the meta‐analysis of risk factors associated with the Metabolic Syndrome in lean </a:t>
            </a:r>
            <a:r>
              <a:rPr dirty="0" err="1"/>
              <a:t>vs</a:t>
            </a:r>
            <a:r>
              <a:rPr dirty="0"/>
              <a:t> obese patients classified by the presence of NAFLD; comparisons with the corresponding non‐NAFLD controls are also depicted. Values are expressed as differences in means ±SE; arrows indicate group comparisons. Dashed arrow indicates meta‐regression analysis using NAFLD as the moderator variable. </a:t>
            </a:r>
            <a:r>
              <a:rPr dirty="0" err="1"/>
              <a:t>fPG</a:t>
            </a:r>
            <a:r>
              <a:rPr dirty="0"/>
              <a:t>, fasting plasma glucose; HOMA, homoeostatic model assessment‐insulin resistance; SBP, systolic blood pressure; DBP, diastolic blood pressure; TG, triglycerides; </a:t>
            </a:r>
            <a:r>
              <a:rPr dirty="0" err="1"/>
              <a:t>Tchol</a:t>
            </a:r>
            <a:r>
              <a:rPr dirty="0"/>
              <a:t>, total cholesterol; BMI, body mass index; WC, waist circumference; ALT and AST, alanine and aspartate aminotransferase; GGT, gamma‐</a:t>
            </a:r>
            <a:r>
              <a:rPr dirty="0" err="1"/>
              <a:t>glutamyltransferase</a:t>
            </a:r>
            <a:endParaRPr dirty="0"/>
          </a:p>
          <a:p>
            <a:endParaRPr dirty="0"/>
          </a:p>
          <a:p>
            <a:r>
              <a:rPr lang="en-GB" dirty="0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FAC7C6-D426-481A-8F4F-8AB4A2B2BBD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40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201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2A2D-4E16-4D34-9134-A879CC598D8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C7E26-1F56-4877-B5BB-A10750E3AB1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9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FDD3E-6C11-46DF-AE22-F1BD88FEA47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BDB2-BC6B-49B9-96B2-2710EFFCE0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91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2665-897E-4B6C-B6F1-C7A3EFD1A92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A6A9E-1342-4EFD-8BD1-E7596668A0D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19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81E5C-BFA8-417C-8225-577766C6B2F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40C6-C166-461B-B9C8-F35F78E6792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8DA5-CB6D-4180-BB1F-1C27475B20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5AC3-C46B-4F7F-BFAE-428D1024A80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82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1B51F-9216-454F-BB53-3E52185686A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245C9-A59D-4EEF-806E-226326CBD3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068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D4E26-9017-490D-B1AD-A446ED55F5A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4D2E-A81B-4189-8AAB-9A06594B93C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27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0987-2DA9-45A2-9AD7-2BC3CA6320E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1CC2E-5AE1-4135-935A-A5AB13C3B83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63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C049-2DE8-4EAC-8E01-52F56D864EE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EDC0F-ECB9-403C-9998-0E243AF270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4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6C00-2440-4501-BDB1-E93187C907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01EA3-A57A-425B-8550-FDE8BAAC198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43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E494-6C2C-4843-B0BA-3A1D94206F4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5CE2-B840-4D57-A047-A6974E320CA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905A-F397-644D-A9BA-A0E00EE3D7D0}" type="datetimeFigureOut">
              <a:rPr lang="it-IT" smtClean="0"/>
              <a:pPr/>
              <a:t>29/09/2017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E4DC-32C1-0643-8746-73F723A2EA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8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C6F5F72-CA48-41D8-AB56-D3E0957A46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29/09/2017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0B90785-2675-4743-9B75-05B490CBEF20}" type="slidenum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05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apt.14112/full" TargetMode="External"/><Relationship Id="rId5" Type="http://schemas.openxmlformats.org/officeDocument/2006/relationships/hyperlink" Target="http://onlinelibrary.wiley.com/doi/10.1111/apt.2017.46.issue-2/issuetoc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tqO-7itvTAhVCBBoKHdkxBVEQjRwIBw&amp;url=http://www.drarien.co.za/metabolic-syndrome/&amp;psig=AFQjCNET1xiVEm1eKu9OJ92ViFirXIm1GQ&amp;ust=14941537054250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hyperlink" Target="http://www.google.it/url?sa=i&amp;rct=j&amp;q=&amp;esrc=s&amp;source=images&amp;cd=&amp;cad=rja&amp;uact=8&amp;ved=0ahUKEwiX5N7pitvTAhWDnBoKHVhAAkoQjRwIBw&amp;url=http://www.liversupport.com/fatty-liver/&amp;psig=AFQjCNEostfu0y6lh3a3CwzYV5DaHgyTww&amp;ust=1494153804559566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-20322"/>
            <a:ext cx="9036496" cy="185821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4900" b="1" dirty="0" smtClean="0">
                <a:solidFill>
                  <a:srgbClr val="FF0000"/>
                </a:solidFill>
              </a:rPr>
              <a:t>X Congresso Nazionale CLEO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95899"/>
            <a:ext cx="8229600" cy="292531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7700" b="1" dirty="0" smtClean="0">
                <a:solidFill>
                  <a:srgbClr val="FF0000"/>
                </a:solidFill>
              </a:rPr>
              <a:t>NAFLD/NASH e</a:t>
            </a:r>
          </a:p>
          <a:p>
            <a:pPr marL="0" indent="0" algn="ctr">
              <a:buNone/>
            </a:pPr>
            <a:r>
              <a:rPr lang="it-IT" sz="7700" b="1" dirty="0" smtClean="0">
                <a:solidFill>
                  <a:srgbClr val="FF0000"/>
                </a:solidFill>
              </a:rPr>
              <a:t>Sindrome Metabolica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r>
              <a:rPr lang="it-IT" sz="5800" b="1" dirty="0" smtClean="0"/>
              <a:t>Prof. Luigi E. </a:t>
            </a:r>
            <a:r>
              <a:rPr lang="it-IT" sz="5800" b="1" dirty="0" err="1" smtClean="0"/>
              <a:t>Adinolfi</a:t>
            </a:r>
            <a:endParaRPr lang="it-IT" sz="5800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1488911" y="1295573"/>
            <a:ext cx="5885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Roma </a:t>
            </a:r>
          </a:p>
          <a:p>
            <a:pPr algn="ctr"/>
            <a:r>
              <a:rPr lang="it-IT" sz="2800" b="1" dirty="0" smtClean="0"/>
              <a:t>28-29 Settembre 2017 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696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2918" y="833958"/>
            <a:ext cx="7786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</a:rPr>
              <a:t>HOMA-IR</a:t>
            </a:r>
            <a:r>
              <a:rPr lang="en-US" sz="3600" b="1" dirty="0" smtClean="0"/>
              <a:t>, along with serum </a:t>
            </a:r>
            <a:r>
              <a:rPr lang="en-US" sz="3600" b="1" dirty="0" smtClean="0">
                <a:solidFill>
                  <a:srgbClr val="FF0000"/>
                </a:solidFill>
              </a:rPr>
              <a:t>uric acid levels</a:t>
            </a:r>
            <a:r>
              <a:rPr lang="en-US" sz="3600" b="1" dirty="0" smtClean="0"/>
              <a:t>, is an independent predictor of both </a:t>
            </a:r>
            <a:r>
              <a:rPr lang="en-US" sz="3600" b="1" dirty="0" err="1" smtClean="0"/>
              <a:t>steatosis</a:t>
            </a:r>
            <a:r>
              <a:rPr lang="en-US" sz="3600" b="1" dirty="0" smtClean="0"/>
              <a:t> and ballooning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 </a:t>
            </a:r>
            <a:r>
              <a:rPr lang="en-US" sz="3600" b="1" u="sng" dirty="0" smtClean="0">
                <a:solidFill>
                  <a:srgbClr val="FF0000"/>
                </a:solidFill>
              </a:rPr>
              <a:t>Waist circumference</a:t>
            </a:r>
          </a:p>
          <a:p>
            <a:pPr algn="ctr"/>
            <a:r>
              <a:rPr lang="en-US" sz="3600" b="1" dirty="0" smtClean="0"/>
              <a:t>predicts both ballooning and hepatic fibrosis</a:t>
            </a:r>
            <a:endParaRPr lang="it-IT" sz="3600" b="1" dirty="0"/>
          </a:p>
        </p:txBody>
      </p:sp>
      <p:sp>
        <p:nvSpPr>
          <p:cNvPr id="5" name="Rettangolo 4"/>
          <p:cNvSpPr/>
          <p:nvPr/>
        </p:nvSpPr>
        <p:spPr>
          <a:xfrm>
            <a:off x="928662" y="5203943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Ballestri</a:t>
            </a:r>
            <a:r>
              <a:rPr lang="it-IT" b="1" dirty="0" smtClean="0"/>
              <a:t> S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it-IT" dirty="0" smtClean="0"/>
              <a:t>. </a:t>
            </a:r>
            <a:r>
              <a:rPr lang="it-IT" i="1" dirty="0" err="1" smtClean="0"/>
              <a:t>Hepatol</a:t>
            </a:r>
            <a:r>
              <a:rPr lang="it-IT" i="1" dirty="0" smtClean="0"/>
              <a:t> </a:t>
            </a:r>
            <a:r>
              <a:rPr lang="it-IT" i="1" dirty="0" err="1" smtClean="0"/>
              <a:t>Res</a:t>
            </a:r>
            <a:r>
              <a:rPr lang="it-IT" i="1" dirty="0" smtClean="0"/>
              <a:t> 2016; </a:t>
            </a:r>
            <a:r>
              <a:rPr lang="it-IT" b="1" i="1" dirty="0" smtClean="0"/>
              <a:t>46: 1074-1087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17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libri" charset="0"/>
              </a:rPr>
              <a:t>Epatiti croniche in Italia  (dati ISS)</a:t>
            </a:r>
            <a:endParaRPr lang="it-IT" dirty="0">
              <a:latin typeface="Calibri" charset="0"/>
            </a:endParaRPr>
          </a:p>
        </p:txBody>
      </p:sp>
      <p:graphicFrame>
        <p:nvGraphicFramePr>
          <p:cNvPr id="3" name="Segnaposto contenuto 3"/>
          <p:cNvGraphicFramePr>
            <a:graphicFrameLocks/>
          </p:cNvGraphicFramePr>
          <p:nvPr/>
        </p:nvGraphicFramePr>
        <p:xfrm>
          <a:off x="457200" y="1243013"/>
          <a:ext cx="8229600" cy="5314949"/>
        </p:xfrm>
        <a:graphic>
          <a:graphicData uri="http://schemas.openxmlformats.org/presentationml/2006/ole">
            <p:oleObj spid="_x0000_s23553" name="Grafico" r:id="rId3" imgW="8229600" imgH="4372051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544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0" y="228601"/>
            <a:ext cx="9144000" cy="62540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 large proportion of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cryptogenic cirrhosis are  ‘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burnedout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 from NASH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339098" y="6359118"/>
            <a:ext cx="246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/>
              <a:t>Adinolfi</a:t>
            </a:r>
            <a:r>
              <a:rPr lang="it-IT" b="1" dirty="0" smtClean="0"/>
              <a:t> </a:t>
            </a:r>
            <a:r>
              <a:rPr lang="it-IT" b="1" dirty="0" err="1" smtClean="0"/>
              <a:t>et</a:t>
            </a:r>
            <a:r>
              <a:rPr lang="it-IT" b="1" dirty="0" smtClean="0"/>
              <a:t> al. 2017 WJG</a:t>
            </a:r>
            <a:endParaRPr lang="it-IT" b="1" dirty="0"/>
          </a:p>
        </p:txBody>
      </p:sp>
      <p:pic>
        <p:nvPicPr>
          <p:cNvPr id="4" name="Immagine 3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289" y="1585913"/>
            <a:ext cx="8147714" cy="4760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5786" y="592387"/>
            <a:ext cx="7715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In the last years new evidence has accumulated on nonalcoholic fatty liver disease (NAFLD) challenging the paradigms that had been holding the scene</a:t>
            </a:r>
          </a:p>
          <a:p>
            <a:pPr algn="ctr"/>
            <a:r>
              <a:rPr lang="en-US" sz="4400" b="1" dirty="0" smtClean="0"/>
              <a:t>over the previous 30 years.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86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7869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Epidemiology</a:t>
            </a:r>
            <a:r>
              <a:rPr kumimoji="0" lang="it-IT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it-IT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NALFD</a:t>
            </a:r>
            <a:endParaRPr kumimoji="0" lang="it-IT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352696" y="1208310"/>
            <a:ext cx="86868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NAFLD is more frequent in men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 smtClean="0"/>
              <a:t>   -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diabetic: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no differences M/F -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Current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incidence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rates: 20/10,000 person years,  peaking in the sixth decade of life.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Current population based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prevalence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30–40% in men and 15–20% in women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25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27" y="341881"/>
            <a:ext cx="8466289" cy="61050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96585" y="1819983"/>
            <a:ext cx="132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 Black" pitchFamily="34" charset="0"/>
              </a:rPr>
              <a:t>25-30%</a:t>
            </a:r>
            <a:endParaRPr lang="it-IT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53699" y="3868610"/>
            <a:ext cx="106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80-90%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5233" y="3884460"/>
            <a:ext cx="94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80-90%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epidemiology NAF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9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18011" y="469468"/>
            <a:ext cx="8297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NAFLD </a:t>
            </a:r>
            <a:r>
              <a:rPr lang="it-IT" sz="4000" b="1" dirty="0" err="1" smtClean="0"/>
              <a:t>has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such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an</a:t>
            </a:r>
            <a:r>
              <a:rPr lang="it-IT" sz="4000" b="1" dirty="0" smtClean="0"/>
              <a:t> </a:t>
            </a:r>
            <a:r>
              <a:rPr lang="en-US" sz="4000" b="1" dirty="0" smtClean="0"/>
              <a:t>epidemic prevalence as to make it impossible to screen general population looking for NAFLD cases.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Focusing on those cohorts of individuals exposed to the highest risk of NAFLD could be a more </a:t>
            </a:r>
            <a:r>
              <a:rPr lang="it-IT" sz="4000" b="1" dirty="0" err="1" smtClean="0"/>
              <a:t>rational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approach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09403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 smtClean="0">
                <a:solidFill>
                  <a:srgbClr val="C00000"/>
                </a:solidFill>
              </a:rPr>
              <a:t>Identifying</a:t>
            </a:r>
            <a:r>
              <a:rPr lang="it-IT" sz="4000" b="1" dirty="0" smtClean="0">
                <a:solidFill>
                  <a:srgbClr val="C00000"/>
                </a:solidFill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individuals who are particularly prone to developing NAFLD</a:t>
            </a:r>
            <a:r>
              <a:rPr lang="en-US" sz="3600" b="1" dirty="0" smtClean="0"/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/>
              <a:t>Male gender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 Middle age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it-IT" sz="3600" b="1" dirty="0" err="1" smtClean="0"/>
              <a:t>Hispanic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ethnicity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2045957" y="3182925"/>
            <a:ext cx="52169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Arterial hypertension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err="1" smtClean="0"/>
              <a:t>MetS</a:t>
            </a:r>
            <a:endParaRPr lang="en-US" sz="36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 Obesity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Dyslipidemia</a:t>
            </a:r>
            <a:r>
              <a:rPr lang="en-US" sz="3600" b="1" dirty="0" smtClean="0"/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/>
              <a:t> T2D</a:t>
            </a:r>
            <a:endParaRPr lang="it-IT" sz="3600" b="1" dirty="0"/>
          </a:p>
        </p:txBody>
      </p:sp>
      <p:sp>
        <p:nvSpPr>
          <p:cNvPr id="6" name="Rettangolo 5"/>
          <p:cNvSpPr/>
          <p:nvPr/>
        </p:nvSpPr>
        <p:spPr>
          <a:xfrm>
            <a:off x="357158" y="6286520"/>
            <a:ext cx="857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Lonardo</a:t>
            </a:r>
            <a:r>
              <a:rPr lang="en-US" b="1" dirty="0" smtClean="0"/>
              <a:t>  et al.</a:t>
            </a:r>
            <a:r>
              <a:rPr lang="en-US" dirty="0" smtClean="0"/>
              <a:t> </a:t>
            </a:r>
            <a:r>
              <a:rPr lang="en-US" i="1" dirty="0" smtClean="0"/>
              <a:t>Dig Liver </a:t>
            </a:r>
            <a:r>
              <a:rPr lang="en-US" i="1" dirty="0" err="1" smtClean="0"/>
              <a:t>Dis</a:t>
            </a:r>
            <a:r>
              <a:rPr lang="en-US" i="1" dirty="0" smtClean="0"/>
              <a:t> 2015; </a:t>
            </a:r>
            <a:r>
              <a:rPr lang="en-US" b="1" i="1" dirty="0" smtClean="0"/>
              <a:t>47: 997-1006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3" descr="Deewania_011504_0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74638"/>
            <a:ext cx="8229599" cy="62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1692275" y="3860800"/>
            <a:ext cx="5616575" cy="2592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4" name="Rettangolo 53"/>
          <p:cNvSpPr/>
          <p:nvPr/>
        </p:nvSpPr>
        <p:spPr>
          <a:xfrm>
            <a:off x="1785918" y="142852"/>
            <a:ext cx="5643602" cy="2133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>
            <a:off x="3132138" y="1557338"/>
            <a:ext cx="0" cy="5762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5940425" y="1557338"/>
            <a:ext cx="0" cy="576262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CasellaDiTesto 18"/>
          <p:cNvSpPr txBox="1">
            <a:spLocks noChangeArrowheads="1"/>
          </p:cNvSpPr>
          <p:nvPr/>
        </p:nvSpPr>
        <p:spPr bwMode="auto">
          <a:xfrm>
            <a:off x="1714480" y="714356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                 First hit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(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Steatosis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/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Insulin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resistance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5" name="CasellaDiTesto 19"/>
          <p:cNvSpPr txBox="1">
            <a:spLocks noChangeArrowheads="1"/>
          </p:cNvSpPr>
          <p:nvPr/>
        </p:nvSpPr>
        <p:spPr bwMode="auto">
          <a:xfrm>
            <a:off x="4857752" y="714356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       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Second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hit    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   (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Further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Calibri" pitchFamily="34" charset="0"/>
              </a:rPr>
              <a:t>insults</a:t>
            </a:r>
            <a:r>
              <a:rPr lang="it-IT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it-IT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2484438" y="3933825"/>
            <a:ext cx="0" cy="9350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V="1">
            <a:off x="3132138" y="3933825"/>
            <a:ext cx="0" cy="7905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 flipV="1">
            <a:off x="3779838" y="3933825"/>
            <a:ext cx="0" cy="11509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4427538" y="3933825"/>
            <a:ext cx="0" cy="8636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V="1">
            <a:off x="5003800" y="3933825"/>
            <a:ext cx="0" cy="11509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V="1">
            <a:off x="5651500" y="3933825"/>
            <a:ext cx="0" cy="79057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V="1">
            <a:off x="6300788" y="3933825"/>
            <a:ext cx="0" cy="9350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2699792" y="3068638"/>
            <a:ext cx="6477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>
            <a:off x="5580063" y="3141663"/>
            <a:ext cx="6477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CasellaDiTesto 45"/>
          <p:cNvSpPr txBox="1">
            <a:spLocks noChangeArrowheads="1"/>
          </p:cNvSpPr>
          <p:nvPr/>
        </p:nvSpPr>
        <p:spPr bwMode="auto">
          <a:xfrm>
            <a:off x="1714480" y="5940425"/>
            <a:ext cx="5588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“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it-IT" b="1" dirty="0">
                <a:solidFill>
                  <a:schemeClr val="bg1"/>
                </a:solidFill>
              </a:rPr>
              <a:t> “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arentesi graffa chiusa 46"/>
          <p:cNvSpPr/>
          <p:nvPr/>
        </p:nvSpPr>
        <p:spPr>
          <a:xfrm rot="5400000">
            <a:off x="4176713" y="3249613"/>
            <a:ext cx="431800" cy="3816350"/>
          </a:xfrm>
          <a:prstGeom prst="rightBrac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97" name="CasellaDiTesto 24"/>
          <p:cNvSpPr txBox="1">
            <a:spLocks noChangeArrowheads="1"/>
          </p:cNvSpPr>
          <p:nvPr/>
        </p:nvSpPr>
        <p:spPr bwMode="auto">
          <a:xfrm>
            <a:off x="1692275" y="5148263"/>
            <a:ext cx="1798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Inflammation/</a:t>
            </a:r>
          </a:p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Insulin resistance</a:t>
            </a:r>
          </a:p>
        </p:txBody>
      </p:sp>
      <p:sp>
        <p:nvSpPr>
          <p:cNvPr id="3098" name="CasellaDiTesto 28"/>
          <p:cNvSpPr txBox="1">
            <a:spLocks noChangeArrowheads="1"/>
          </p:cNvSpPr>
          <p:nvPr/>
        </p:nvSpPr>
        <p:spPr bwMode="auto">
          <a:xfrm>
            <a:off x="2562225" y="4797425"/>
            <a:ext cx="1217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Calibri" pitchFamily="34" charset="0"/>
              </a:rPr>
              <a:t>Endotoxins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9" name="CasellaDiTesto 34"/>
          <p:cNvSpPr txBox="1">
            <a:spLocks noChangeArrowheads="1"/>
          </p:cNvSpPr>
          <p:nvPr/>
        </p:nvSpPr>
        <p:spPr bwMode="auto">
          <a:xfrm>
            <a:off x="3530600" y="530066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TLRs</a:t>
            </a:r>
          </a:p>
        </p:txBody>
      </p:sp>
      <p:sp>
        <p:nvSpPr>
          <p:cNvPr id="3100" name="CasellaDiTesto 48"/>
          <p:cNvSpPr txBox="1">
            <a:spLocks noChangeArrowheads="1"/>
          </p:cNvSpPr>
          <p:nvPr/>
        </p:nvSpPr>
        <p:spPr bwMode="auto">
          <a:xfrm>
            <a:off x="3779838" y="4787900"/>
            <a:ext cx="1220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Adipokines</a:t>
            </a:r>
          </a:p>
        </p:txBody>
      </p:sp>
      <p:sp>
        <p:nvSpPr>
          <p:cNvPr id="3101" name="CasellaDiTesto 49"/>
          <p:cNvSpPr txBox="1">
            <a:spLocks noChangeArrowheads="1"/>
          </p:cNvSpPr>
          <p:nvPr/>
        </p:nvSpPr>
        <p:spPr bwMode="auto">
          <a:xfrm>
            <a:off x="4721225" y="5300663"/>
            <a:ext cx="571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Diet</a:t>
            </a:r>
          </a:p>
        </p:txBody>
      </p:sp>
      <p:sp>
        <p:nvSpPr>
          <p:cNvPr id="3102" name="CasellaDiTesto 51"/>
          <p:cNvSpPr txBox="1">
            <a:spLocks noChangeArrowheads="1"/>
          </p:cNvSpPr>
          <p:nvPr/>
        </p:nvSpPr>
        <p:spPr bwMode="auto">
          <a:xfrm>
            <a:off x="5076825" y="4797425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Microbiota</a:t>
            </a:r>
          </a:p>
        </p:txBody>
      </p:sp>
      <p:sp>
        <p:nvSpPr>
          <p:cNvPr id="3103" name="CasellaDiTesto 52"/>
          <p:cNvSpPr txBox="1">
            <a:spLocks noChangeArrowheads="1"/>
          </p:cNvSpPr>
          <p:nvPr/>
        </p:nvSpPr>
        <p:spPr bwMode="auto">
          <a:xfrm>
            <a:off x="5795963" y="5157788"/>
            <a:ext cx="125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Genetics/</a:t>
            </a:r>
          </a:p>
          <a:p>
            <a:r>
              <a:rPr lang="it-IT">
                <a:solidFill>
                  <a:schemeClr val="bg1"/>
                </a:solidFill>
                <a:latin typeface="Calibri" pitchFamily="34" charset="0"/>
              </a:rPr>
              <a:t>Epigenetics</a:t>
            </a:r>
          </a:p>
        </p:txBody>
      </p:sp>
      <p:pic>
        <p:nvPicPr>
          <p:cNvPr id="1028" name="Picture 4" descr="Risultati immagini per fegato con steato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22" y="2379929"/>
            <a:ext cx="2471737" cy="12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Risultati immagini per feg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02" y="2442698"/>
            <a:ext cx="2211165" cy="120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Risultati immagini per fega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211165" cy="11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3528" y="2545740"/>
            <a:ext cx="226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Normal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liver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91880" y="2545740"/>
            <a:ext cx="211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 </a:t>
            </a:r>
            <a:r>
              <a:rPr lang="it-IT" sz="2800" b="1" dirty="0" err="1" smtClean="0"/>
              <a:t>steatosis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544518" y="2628201"/>
            <a:ext cx="133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NASH</a:t>
            </a:r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2071670" y="210901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bg1"/>
                </a:solidFill>
              </a:rPr>
              <a:t>Original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pathogenic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“</a:t>
            </a:r>
            <a:r>
              <a:rPr lang="it-IT" b="1" dirty="0" err="1">
                <a:solidFill>
                  <a:schemeClr val="bg1"/>
                </a:solidFill>
              </a:rPr>
              <a:t>Two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hit </a:t>
            </a:r>
            <a:r>
              <a:rPr lang="it-IT" b="1" dirty="0" err="1" smtClean="0">
                <a:solidFill>
                  <a:schemeClr val="bg1"/>
                </a:solidFill>
              </a:rPr>
              <a:t>hypothesis</a:t>
            </a:r>
            <a:r>
              <a:rPr lang="it-IT" b="1" dirty="0" smtClean="0">
                <a:solidFill>
                  <a:schemeClr val="bg1"/>
                </a:solidFill>
              </a:rPr>
              <a:t>“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2927126" y="6470895"/>
            <a:ext cx="2949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err="1" smtClean="0"/>
              <a:t>Lonardo</a:t>
            </a:r>
            <a:r>
              <a:rPr lang="it-IT" sz="1600" b="1" dirty="0" smtClean="0"/>
              <a:t> A, </a:t>
            </a:r>
            <a:r>
              <a:rPr lang="it-IT" sz="1600" b="1" dirty="0" err="1" smtClean="0"/>
              <a:t>Adinolfi</a:t>
            </a:r>
            <a:r>
              <a:rPr lang="it-IT" sz="1600" b="1" dirty="0" smtClean="0"/>
              <a:t> LE WJG 2017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xmlns="" val="709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383" y="2881088"/>
            <a:ext cx="86345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Four phenotypes of NAFLD patients</a:t>
            </a:r>
            <a:r>
              <a:rPr lang="it-IT" sz="4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sz="3600" b="1" dirty="0" smtClean="0"/>
              <a:t> i)   Obese</a:t>
            </a:r>
          </a:p>
          <a:p>
            <a:r>
              <a:rPr lang="it-IT" sz="3600" b="1" dirty="0" smtClean="0"/>
              <a:t> </a:t>
            </a:r>
            <a:r>
              <a:rPr lang="it-IT" sz="3600" b="1" dirty="0" err="1" smtClean="0"/>
              <a:t>ii</a:t>
            </a:r>
            <a:r>
              <a:rPr lang="it-IT" sz="3600" b="1" dirty="0" smtClean="0"/>
              <a:t>)  </a:t>
            </a:r>
            <a:r>
              <a:rPr lang="it-IT" sz="3600" b="1" dirty="0" err="1" smtClean="0"/>
              <a:t>Type</a:t>
            </a:r>
            <a:r>
              <a:rPr lang="it-IT" sz="3600" b="1" dirty="0" smtClean="0"/>
              <a:t> 2 </a:t>
            </a:r>
            <a:r>
              <a:rPr lang="it-IT" sz="3600" b="1" dirty="0" err="1" smtClean="0"/>
              <a:t>diabetes</a:t>
            </a:r>
            <a:endParaRPr lang="it-IT" sz="3600" b="1" dirty="0" smtClean="0"/>
          </a:p>
          <a:p>
            <a:r>
              <a:rPr lang="en-US" sz="3600" b="1" dirty="0" smtClean="0"/>
              <a:t>iii)  Metabolic syndrome</a:t>
            </a:r>
          </a:p>
          <a:p>
            <a:r>
              <a:rPr lang="en-US" sz="3600" b="1" dirty="0" smtClean="0"/>
              <a:t> iv) Lean patients</a:t>
            </a:r>
            <a:endParaRPr lang="it-IT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55668" y="195943"/>
            <a:ext cx="8944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‘</a:t>
            </a:r>
            <a:r>
              <a:rPr lang="it-IT" sz="3200" b="1" dirty="0" smtClean="0">
                <a:solidFill>
                  <a:srgbClr val="FF0000"/>
                </a:solidFill>
              </a:rPr>
              <a:t>Triple hit </a:t>
            </a:r>
            <a:r>
              <a:rPr lang="it-IT" sz="3200" b="1" dirty="0" err="1" smtClean="0">
                <a:solidFill>
                  <a:srgbClr val="FF0000"/>
                </a:solidFill>
              </a:rPr>
              <a:t>behavioural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phenotype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of</a:t>
            </a:r>
            <a:r>
              <a:rPr lang="it-IT" sz="3200" b="1" dirty="0" smtClean="0">
                <a:solidFill>
                  <a:srgbClr val="FF0000"/>
                </a:solidFill>
              </a:rPr>
              <a:t> NAFLD </a:t>
            </a:r>
            <a:r>
              <a:rPr lang="it-IT" sz="3200" b="1" dirty="0" err="1" smtClean="0">
                <a:solidFill>
                  <a:srgbClr val="FF0000"/>
                </a:solidFill>
              </a:rPr>
              <a:t>patient</a:t>
            </a:r>
            <a:r>
              <a:rPr lang="it-IT" sz="3200" b="1" dirty="0" smtClean="0">
                <a:solidFill>
                  <a:srgbClr val="FF0000"/>
                </a:solidFill>
              </a:rPr>
              <a:t>’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9992" y="801301"/>
            <a:ext cx="6057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AutoNum type="romanLcParenR"/>
            </a:pPr>
            <a:r>
              <a:rPr lang="en-US" sz="3600" b="1" dirty="0" smtClean="0"/>
              <a:t>  Sedentary </a:t>
            </a:r>
          </a:p>
          <a:p>
            <a:pPr marL="400050" indent="-400050">
              <a:buAutoNum type="romanLcParenR"/>
            </a:pPr>
            <a:r>
              <a:rPr lang="en-US" sz="3600" b="1" dirty="0" smtClean="0"/>
              <a:t>  Low physical activity</a:t>
            </a:r>
          </a:p>
          <a:p>
            <a:pPr marL="400050" indent="-400050">
              <a:buAutoNum type="romanLcParenR"/>
            </a:pPr>
            <a:r>
              <a:rPr lang="en-US" sz="3600" b="1" dirty="0" smtClean="0"/>
              <a:t>  Poor diet</a:t>
            </a:r>
            <a:endParaRPr lang="it-IT" sz="3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65204" y="6100354"/>
            <a:ext cx="387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0000"/>
                </a:solidFill>
              </a:rPr>
              <a:t>Genetics</a:t>
            </a:r>
            <a:r>
              <a:rPr lang="it-IT" sz="3200" b="1" dirty="0" smtClean="0">
                <a:solidFill>
                  <a:srgbClr val="FF0000"/>
                </a:solidFill>
              </a:rPr>
              <a:t>/</a:t>
            </a:r>
            <a:r>
              <a:rPr lang="it-IT" sz="3200" b="1" dirty="0" err="1" smtClean="0">
                <a:solidFill>
                  <a:srgbClr val="FF0000"/>
                </a:solidFill>
              </a:rPr>
              <a:t>epigenetic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li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928938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CasellaDiTesto 4"/>
          <p:cNvSpPr txBox="1">
            <a:spLocks noChangeArrowheads="1"/>
          </p:cNvSpPr>
          <p:nvPr/>
        </p:nvSpPr>
        <p:spPr bwMode="auto">
          <a:xfrm>
            <a:off x="3714750" y="3071813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prstClr val="white"/>
                </a:solidFill>
                <a:cs typeface="Arial" charset="0"/>
              </a:rPr>
              <a:t>NAFLD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7143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000125" y="3143250"/>
            <a:ext cx="22860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 smtClean="0">
                <a:solidFill>
                  <a:prstClr val="white"/>
                </a:solidFill>
              </a:rPr>
              <a:t>&gt; </a:t>
            </a:r>
            <a:r>
              <a:rPr lang="it-IT" b="1" dirty="0" err="1" smtClean="0">
                <a:solidFill>
                  <a:prstClr val="white"/>
                </a:solidFill>
              </a:rPr>
              <a:t>Inflamed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>
                <a:solidFill>
                  <a:prstClr val="white"/>
                </a:solidFill>
              </a:rPr>
              <a:t>Adipose </a:t>
            </a:r>
          </a:p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Tissue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15063" y="3071813"/>
            <a:ext cx="2286000" cy="64293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>
                <a:solidFill>
                  <a:prstClr val="white"/>
                </a:solidFill>
              </a:rPr>
              <a:t>&lt;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Inflamed</a:t>
            </a:r>
            <a:r>
              <a:rPr lang="it-IT" b="1" dirty="0">
                <a:solidFill>
                  <a:prstClr val="white"/>
                </a:solidFill>
              </a:rPr>
              <a:t> Adipose </a:t>
            </a:r>
          </a:p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Tissue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438" y="2071688"/>
            <a:ext cx="185737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Gut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Microbiota</a:t>
            </a:r>
            <a:r>
              <a:rPr lang="it-IT" b="1" dirty="0">
                <a:solidFill>
                  <a:prstClr val="white"/>
                </a:solidFill>
              </a:rPr>
              <a:t>:</a:t>
            </a:r>
          </a:p>
          <a:p>
            <a:pPr algn="ctr" defTabSz="914400">
              <a:defRPr/>
            </a:pPr>
            <a:r>
              <a:rPr lang="it-IT" b="1" dirty="0" err="1" smtClean="0">
                <a:solidFill>
                  <a:prstClr val="white"/>
                </a:solidFill>
              </a:rPr>
              <a:t>Dysbiosis</a:t>
            </a:r>
            <a:endParaRPr lang="it-IT" b="1" dirty="0">
              <a:solidFill>
                <a:prstClr val="white"/>
              </a:solidFill>
            </a:endParaRPr>
          </a:p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Endotoxemia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500438" y="6000750"/>
            <a:ext cx="1714500" cy="571500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</a:rPr>
              <a:t>HCC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500438" y="5214938"/>
            <a:ext cx="1714500" cy="642937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600" b="1" dirty="0">
                <a:solidFill>
                  <a:prstClr val="white"/>
                </a:solidFill>
              </a:rPr>
              <a:t>CIRRHOSIS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500438" y="4572000"/>
            <a:ext cx="1714500" cy="500063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800" b="1" dirty="0">
                <a:solidFill>
                  <a:prstClr val="white"/>
                </a:solidFill>
              </a:rPr>
              <a:t>NASH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85750" y="4512543"/>
            <a:ext cx="20716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&gt; </a:t>
            </a:r>
            <a:r>
              <a:rPr lang="it-IT" sz="2000" b="1" dirty="0" err="1" smtClean="0">
                <a:solidFill>
                  <a:prstClr val="white"/>
                </a:solidFill>
              </a:rPr>
              <a:t>Type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>
                <a:solidFill>
                  <a:prstClr val="white"/>
                </a:solidFill>
              </a:rPr>
              <a:t>2 </a:t>
            </a:r>
            <a:r>
              <a:rPr lang="it-IT" sz="2000" b="1" dirty="0" err="1">
                <a:solidFill>
                  <a:prstClr val="white"/>
                </a:solidFill>
              </a:rPr>
              <a:t>Diabetes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85750" y="5017740"/>
            <a:ext cx="207168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&gt; Cardio-</a:t>
            </a:r>
            <a:r>
              <a:rPr lang="it-IT" sz="2000" b="1" dirty="0" err="1" smtClean="0">
                <a:solidFill>
                  <a:prstClr val="white"/>
                </a:solidFill>
              </a:rPr>
              <a:t>Vascular</a:t>
            </a:r>
            <a:endParaRPr lang="it-IT" sz="2000" b="1" dirty="0">
              <a:solidFill>
                <a:prstClr val="white"/>
              </a:solidFill>
            </a:endParaRPr>
          </a:p>
          <a:p>
            <a:pPr algn="ctr" defTabSz="914400">
              <a:defRPr/>
            </a:pPr>
            <a:r>
              <a:rPr lang="it-IT" sz="2000" b="1" dirty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Diseases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2062" name="CasellaDiTesto 15"/>
          <p:cNvSpPr txBox="1">
            <a:spLocks noChangeArrowheads="1"/>
          </p:cNvSpPr>
          <p:nvPr/>
        </p:nvSpPr>
        <p:spPr bwMode="auto">
          <a:xfrm>
            <a:off x="0" y="-45203"/>
            <a:ext cx="9144000" cy="830997"/>
          </a:xfrm>
          <a:prstGeom prst="rect">
            <a:avLst/>
          </a:prstGeom>
          <a:solidFill>
            <a:srgbClr val="FF9933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 smtClean="0">
                <a:solidFill>
                  <a:prstClr val="white"/>
                </a:solidFill>
                <a:cs typeface="Arial" charset="0"/>
              </a:rPr>
              <a:t>Overweight</a:t>
            </a:r>
            <a:r>
              <a:rPr lang="it-IT" sz="2400" b="1" dirty="0" smtClean="0">
                <a:solidFill>
                  <a:prstClr val="white"/>
                </a:solidFill>
                <a:cs typeface="Arial" charset="0"/>
              </a:rPr>
              <a:t>/</a:t>
            </a:r>
            <a:r>
              <a:rPr lang="it-IT" sz="2400" b="1" dirty="0" err="1" smtClean="0">
                <a:solidFill>
                  <a:prstClr val="white"/>
                </a:solidFill>
                <a:cs typeface="Arial" charset="0"/>
              </a:rPr>
              <a:t>Obesity</a:t>
            </a:r>
            <a:r>
              <a:rPr lang="it-IT" sz="2400" b="1" dirty="0" smtClean="0">
                <a:solidFill>
                  <a:prstClr val="white"/>
                </a:solidFill>
                <a:cs typeface="Arial" charset="0"/>
              </a:rPr>
              <a:t>  -  Lean NAFLD -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 smtClean="0">
                <a:solidFill>
                  <a:prstClr val="white"/>
                </a:solidFill>
                <a:cs typeface="Arial" charset="0"/>
              </a:rPr>
              <a:t>Sedentary</a:t>
            </a:r>
            <a:r>
              <a:rPr lang="it-IT" sz="2400" b="1" dirty="0" smtClean="0">
                <a:solidFill>
                  <a:prstClr val="white"/>
                </a:solidFill>
                <a:cs typeface="Arial" charset="0"/>
              </a:rPr>
              <a:t> </a:t>
            </a:r>
            <a:r>
              <a:rPr lang="it-IT" sz="2400" b="1" dirty="0" err="1" smtClean="0">
                <a:solidFill>
                  <a:prstClr val="white"/>
                </a:solidFill>
                <a:cs typeface="Arial" charset="0"/>
              </a:rPr>
              <a:t>lifestyle</a:t>
            </a:r>
            <a:r>
              <a:rPr lang="it-IT" sz="2400" b="1" dirty="0" smtClean="0">
                <a:solidFill>
                  <a:prstClr val="white"/>
                </a:solidFill>
                <a:cs typeface="Arial" charset="0"/>
              </a:rPr>
              <a:t>  - High-calorie </a:t>
            </a:r>
            <a:r>
              <a:rPr lang="it-IT" sz="2400" b="1" dirty="0" err="1">
                <a:solidFill>
                  <a:prstClr val="white"/>
                </a:solidFill>
                <a:cs typeface="Arial" charset="0"/>
              </a:rPr>
              <a:t>Diet</a:t>
            </a:r>
            <a:r>
              <a:rPr lang="it-IT" sz="2400" b="1" dirty="0">
                <a:solidFill>
                  <a:prstClr val="white"/>
                </a:solidFill>
                <a:cs typeface="Arial" charset="0"/>
              </a:rPr>
              <a:t> -  Genetics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5286375" y="1285875"/>
            <a:ext cx="2786063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Genetic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Predisposition</a:t>
            </a:r>
            <a:endParaRPr lang="it-IT" b="1" dirty="0">
              <a:solidFill>
                <a:prstClr val="white"/>
              </a:solidFill>
            </a:endParaRPr>
          </a:p>
          <a:p>
            <a:pPr algn="ctr" defTabSz="914400">
              <a:defRPr/>
            </a:pPr>
            <a:r>
              <a:rPr lang="it-IT" b="1" dirty="0">
                <a:solidFill>
                  <a:prstClr val="white"/>
                </a:solidFill>
              </a:rPr>
              <a:t>w</a:t>
            </a:r>
            <a:r>
              <a:rPr lang="it-IT" b="1" dirty="0" smtClean="0">
                <a:solidFill>
                  <a:prstClr val="white"/>
                </a:solidFill>
              </a:rPr>
              <a:t>ith &lt; </a:t>
            </a:r>
            <a:r>
              <a:rPr lang="it-IT" b="1" dirty="0" err="1">
                <a:solidFill>
                  <a:prstClr val="white"/>
                </a:solidFill>
              </a:rPr>
              <a:t>Insulin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Resistance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929188" y="785813"/>
            <a:ext cx="2214562" cy="3571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>
                <a:solidFill>
                  <a:prstClr val="white"/>
                </a:solidFill>
              </a:rPr>
              <a:t>&lt;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Insulin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Resistance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214438" y="1357313"/>
            <a:ext cx="264318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 err="1">
                <a:solidFill>
                  <a:prstClr val="white"/>
                </a:solidFill>
              </a:rPr>
              <a:t>Genetic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Predisposition</a:t>
            </a:r>
            <a:endParaRPr lang="it-IT" b="1" dirty="0">
              <a:solidFill>
                <a:prstClr val="white"/>
              </a:solidFill>
            </a:endParaRPr>
          </a:p>
          <a:p>
            <a:pPr algn="ctr" defTabSz="914400">
              <a:defRPr/>
            </a:pPr>
            <a:r>
              <a:rPr lang="it-IT" b="1" dirty="0">
                <a:solidFill>
                  <a:prstClr val="white"/>
                </a:solidFill>
              </a:rPr>
              <a:t>w</a:t>
            </a:r>
            <a:r>
              <a:rPr lang="it-IT" b="1" dirty="0" smtClean="0">
                <a:solidFill>
                  <a:prstClr val="white"/>
                </a:solidFill>
              </a:rPr>
              <a:t>ith &gt; </a:t>
            </a:r>
            <a:r>
              <a:rPr lang="it-IT" b="1" dirty="0" err="1">
                <a:solidFill>
                  <a:prstClr val="white"/>
                </a:solidFill>
              </a:rPr>
              <a:t>Insulin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Resistance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357438" y="785813"/>
            <a:ext cx="2143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b="1" dirty="0" smtClean="0">
                <a:solidFill>
                  <a:prstClr val="white"/>
                </a:solidFill>
              </a:rPr>
              <a:t>&gt; </a:t>
            </a:r>
            <a:r>
              <a:rPr lang="it-IT" b="1" dirty="0" err="1" smtClean="0">
                <a:solidFill>
                  <a:prstClr val="white"/>
                </a:solidFill>
              </a:rPr>
              <a:t>Insulin</a:t>
            </a:r>
            <a:r>
              <a:rPr lang="it-IT" b="1" dirty="0" smtClean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Resistance</a:t>
            </a:r>
            <a:endParaRPr lang="it-IT" b="1" dirty="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85750" y="5661249"/>
            <a:ext cx="2071688" cy="625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&gt; </a:t>
            </a:r>
            <a:r>
              <a:rPr lang="it-IT" sz="2000" b="1" dirty="0" err="1" smtClean="0">
                <a:solidFill>
                  <a:prstClr val="white"/>
                </a:solidFill>
              </a:rPr>
              <a:t>Chronic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 err="1" smtClean="0">
                <a:solidFill>
                  <a:prstClr val="white"/>
                </a:solidFill>
              </a:rPr>
              <a:t>Kidney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Diseases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6581775" y="4946302"/>
            <a:ext cx="2071688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&lt; Cardio-</a:t>
            </a:r>
            <a:endParaRPr lang="it-IT" sz="2000" b="1" dirty="0">
              <a:solidFill>
                <a:prstClr val="white"/>
              </a:solidFill>
            </a:endParaRPr>
          </a:p>
          <a:p>
            <a:pPr algn="ctr" defTabSz="914400">
              <a:defRPr/>
            </a:pPr>
            <a:r>
              <a:rPr lang="it-IT" sz="2000" b="1" dirty="0" err="1">
                <a:solidFill>
                  <a:prstClr val="white"/>
                </a:solidFill>
              </a:rPr>
              <a:t>Vascular</a:t>
            </a:r>
            <a:r>
              <a:rPr lang="it-IT" sz="2000" b="1" dirty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Diseases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6572250" y="4437112"/>
            <a:ext cx="2071688" cy="3966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&lt; </a:t>
            </a:r>
            <a:r>
              <a:rPr lang="it-IT" sz="2000" b="1" dirty="0" err="1" smtClean="0">
                <a:solidFill>
                  <a:prstClr val="white"/>
                </a:solidFill>
              </a:rPr>
              <a:t>Type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>
                <a:solidFill>
                  <a:prstClr val="white"/>
                </a:solidFill>
              </a:rPr>
              <a:t>2 </a:t>
            </a:r>
            <a:r>
              <a:rPr lang="it-IT" sz="2000" b="1" dirty="0" err="1">
                <a:solidFill>
                  <a:prstClr val="white"/>
                </a:solidFill>
              </a:rPr>
              <a:t>Diabetes</a:t>
            </a:r>
            <a:endParaRPr lang="it-IT" sz="2000" b="1" dirty="0">
              <a:solidFill>
                <a:prstClr val="white"/>
              </a:solidFill>
            </a:endParaRPr>
          </a:p>
        </p:txBody>
      </p:sp>
      <p:cxnSp>
        <p:nvCxnSpPr>
          <p:cNvPr id="33" name="Connettore 1 32"/>
          <p:cNvCxnSpPr/>
          <p:nvPr/>
        </p:nvCxnSpPr>
        <p:spPr>
          <a:xfrm rot="5400000">
            <a:off x="1072357" y="2999581"/>
            <a:ext cx="285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2036763" y="2535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 rot="5400000">
            <a:off x="5787232" y="2499519"/>
            <a:ext cx="1143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5144294" y="2428082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5400000">
            <a:off x="7020743" y="4071144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endCxn id="12" idx="0"/>
          </p:cNvCxnSpPr>
          <p:nvPr/>
        </p:nvCxnSpPr>
        <p:spPr>
          <a:xfrm rot="5400000">
            <a:off x="3892550" y="4108450"/>
            <a:ext cx="9286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endCxn id="13" idx="3"/>
          </p:cNvCxnSpPr>
          <p:nvPr/>
        </p:nvCxnSpPr>
        <p:spPr>
          <a:xfrm flipH="1">
            <a:off x="2357438" y="3857625"/>
            <a:ext cx="1357312" cy="8692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endCxn id="14" idx="3"/>
          </p:cNvCxnSpPr>
          <p:nvPr/>
        </p:nvCxnSpPr>
        <p:spPr>
          <a:xfrm flipH="1">
            <a:off x="2357438" y="3785617"/>
            <a:ext cx="1357312" cy="1517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endCxn id="24" idx="3"/>
          </p:cNvCxnSpPr>
          <p:nvPr/>
        </p:nvCxnSpPr>
        <p:spPr>
          <a:xfrm flipH="1">
            <a:off x="2357438" y="3857625"/>
            <a:ext cx="1357312" cy="211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7" idx="3"/>
          </p:cNvCxnSpPr>
          <p:nvPr/>
        </p:nvCxnSpPr>
        <p:spPr>
          <a:xfrm>
            <a:off x="3286125" y="3465513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1 65"/>
          <p:cNvCxnSpPr/>
          <p:nvPr/>
        </p:nvCxnSpPr>
        <p:spPr>
          <a:xfrm>
            <a:off x="1785938" y="2357438"/>
            <a:ext cx="2000250" cy="785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1 66"/>
          <p:cNvCxnSpPr/>
          <p:nvPr/>
        </p:nvCxnSpPr>
        <p:spPr>
          <a:xfrm rot="16200000" flipH="1">
            <a:off x="3214688" y="257175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1 67"/>
          <p:cNvCxnSpPr/>
          <p:nvPr/>
        </p:nvCxnSpPr>
        <p:spPr>
          <a:xfrm rot="5400000">
            <a:off x="3251200" y="2106613"/>
            <a:ext cx="1785937" cy="1588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 rot="5400000">
            <a:off x="4108450" y="2106613"/>
            <a:ext cx="1928813" cy="1587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rot="5400000">
            <a:off x="2530475" y="1244600"/>
            <a:ext cx="214313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rot="5400000">
            <a:off x="6249987" y="1230313"/>
            <a:ext cx="195263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11" idx="2"/>
            <a:endCxn id="10" idx="0"/>
          </p:cNvCxnSpPr>
          <p:nvPr/>
        </p:nvCxnSpPr>
        <p:spPr>
          <a:xfrm rot="5400000">
            <a:off x="4285456" y="5930107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>
            <a:stCxn id="12" idx="2"/>
            <a:endCxn id="11" idx="0"/>
          </p:cNvCxnSpPr>
          <p:nvPr/>
        </p:nvCxnSpPr>
        <p:spPr>
          <a:xfrm rot="5400000">
            <a:off x="4285456" y="5144294"/>
            <a:ext cx="142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 rot="5400000">
            <a:off x="7037388" y="963613"/>
            <a:ext cx="6429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ttore 1 101"/>
          <p:cNvCxnSpPr/>
          <p:nvPr/>
        </p:nvCxnSpPr>
        <p:spPr>
          <a:xfrm rot="5400000">
            <a:off x="5678487" y="658813"/>
            <a:ext cx="195263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 rot="5400000">
            <a:off x="1572419" y="999332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rot="5400000">
            <a:off x="320676" y="1463675"/>
            <a:ext cx="16430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1 110"/>
          <p:cNvCxnSpPr/>
          <p:nvPr/>
        </p:nvCxnSpPr>
        <p:spPr>
          <a:xfrm rot="5400000">
            <a:off x="2928144" y="713582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>
            <a:endCxn id="8" idx="0"/>
          </p:cNvCxnSpPr>
          <p:nvPr/>
        </p:nvCxnSpPr>
        <p:spPr>
          <a:xfrm rot="5400000">
            <a:off x="6786563" y="2500313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/>
          <p:cNvSpPr/>
          <p:nvPr/>
        </p:nvSpPr>
        <p:spPr>
          <a:xfrm>
            <a:off x="285750" y="6357938"/>
            <a:ext cx="2071688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&gt; </a:t>
            </a:r>
            <a:r>
              <a:rPr lang="it-IT" sz="2000" b="1" dirty="0" err="1" smtClean="0">
                <a:solidFill>
                  <a:prstClr val="white"/>
                </a:solidFill>
              </a:rPr>
              <a:t>Cancer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endParaRPr lang="it-IT" sz="2000" b="1" dirty="0">
              <a:solidFill>
                <a:prstClr val="white"/>
              </a:solidFill>
            </a:endParaRPr>
          </a:p>
        </p:txBody>
      </p:sp>
      <p:cxnSp>
        <p:nvCxnSpPr>
          <p:cNvPr id="55" name="Connettore 1 54"/>
          <p:cNvCxnSpPr>
            <a:endCxn id="54" idx="3"/>
          </p:cNvCxnSpPr>
          <p:nvPr/>
        </p:nvCxnSpPr>
        <p:spPr>
          <a:xfrm rot="5400000">
            <a:off x="1696244" y="4518819"/>
            <a:ext cx="2679700" cy="135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 rot="5400000">
            <a:off x="1549723" y="4151139"/>
            <a:ext cx="7143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tangolo 60"/>
          <p:cNvSpPr/>
          <p:nvPr/>
        </p:nvSpPr>
        <p:spPr>
          <a:xfrm>
            <a:off x="6581775" y="5661248"/>
            <a:ext cx="2071688" cy="64293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err="1" smtClean="0">
                <a:solidFill>
                  <a:prstClr val="white"/>
                </a:solidFill>
              </a:rPr>
              <a:t>Chronic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 err="1" smtClean="0">
                <a:solidFill>
                  <a:prstClr val="white"/>
                </a:solidFill>
              </a:rPr>
              <a:t>Kidney</a:t>
            </a:r>
            <a:r>
              <a:rPr lang="it-IT" sz="2000" b="1" dirty="0" smtClean="0">
                <a:solidFill>
                  <a:prstClr val="white"/>
                </a:solidFill>
              </a:rPr>
              <a:t> </a:t>
            </a:r>
            <a:r>
              <a:rPr lang="it-IT" sz="2000" b="1" dirty="0" err="1" smtClean="0">
                <a:solidFill>
                  <a:prstClr val="white"/>
                </a:solidFill>
              </a:rPr>
              <a:t>Disease</a:t>
            </a:r>
            <a:r>
              <a:rPr lang="it-IT" sz="2000" b="1" dirty="0">
                <a:solidFill>
                  <a:prstClr val="white"/>
                </a:solidFill>
              </a:rPr>
              <a:t> ?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6581775" y="6373942"/>
            <a:ext cx="2071688" cy="3966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it-IT" sz="2000" b="1" dirty="0" smtClean="0">
                <a:solidFill>
                  <a:prstClr val="white"/>
                </a:solidFill>
              </a:rPr>
              <a:t>&gt; HCC</a:t>
            </a:r>
            <a:endParaRPr lang="it-IT" sz="2000" b="1" dirty="0">
              <a:solidFill>
                <a:prstClr val="white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3566148" y="6554726"/>
            <a:ext cx="2401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Lonardo</a:t>
            </a:r>
            <a:r>
              <a:rPr lang="it-IT" sz="1200" b="1" dirty="0" smtClean="0"/>
              <a:t> A, </a:t>
            </a:r>
            <a:r>
              <a:rPr lang="it-IT" sz="1200" b="1" dirty="0" err="1" smtClean="0"/>
              <a:t>Adinolfi</a:t>
            </a:r>
            <a:r>
              <a:rPr lang="it-IT" sz="1200" b="1" dirty="0" smtClean="0"/>
              <a:t> LE WJG 2017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xmlns="" val="18272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084"/>
            <a:ext cx="8228160" cy="724396"/>
          </a:xfrm>
        </p:spPr>
        <p:txBody>
          <a:bodyPr tIns="128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/>
              <a:t>Systematic review with meta‐analysis: risk factors for non‐alcoholic fatty liver disease suggest a shared altered metabolic and cardiovascular profile between lean and obese patients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9" y="1306342"/>
            <a:ext cx="7634547" cy="432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>
                <a:solidFill>
                  <a:srgbClr val="000000"/>
                </a:solidFill>
              </a:rPr>
              <a:t>Alimentary Pharmacology &amp; Therapeutics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5"/>
              </a:rPr>
              <a:t>Volume 46, Issue 2, </a:t>
            </a:r>
            <a:r>
              <a:rPr lang="en-GB" sz="1000">
                <a:solidFill>
                  <a:srgbClr val="000000"/>
                </a:solidFill>
              </a:rPr>
              <a:t>pages 85-95, 2 MAY 2017 DOI: 10.1111/apt.14112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6"/>
              </a:rPr>
              <a:t>http://onlinelibrary.wiley.com/doi/10.1111/apt.14112/full#apt14112-fig-0006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10355" y="5651614"/>
            <a:ext cx="2301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“</a:t>
            </a:r>
            <a:r>
              <a:rPr lang="it-IT" b="1" dirty="0" err="1" smtClean="0"/>
              <a:t>metabolically</a:t>
            </a:r>
            <a:r>
              <a:rPr lang="it-IT" b="1" dirty="0" smtClean="0"/>
              <a:t> obese, </a:t>
            </a:r>
          </a:p>
          <a:p>
            <a:r>
              <a:rPr lang="it-IT" b="1" dirty="0" err="1" smtClean="0"/>
              <a:t>normal</a:t>
            </a:r>
            <a:r>
              <a:rPr lang="it-IT" b="1" dirty="0" smtClean="0"/>
              <a:t> </a:t>
            </a:r>
            <a:r>
              <a:rPr lang="it-IT" b="1" dirty="0" err="1" smtClean="0"/>
              <a:t>weight</a:t>
            </a:r>
            <a:r>
              <a:rPr lang="it-IT" b="1" dirty="0" smtClean="0"/>
              <a:t>”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467060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0" y="81878"/>
            <a:ext cx="9144000" cy="67761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evidence that 90 % of NAFLD patients have one or more cardio-metabolic risk factors (hyperglycemia,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dyslipidemia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hypertension and visceral adiposity),  clustered in the definition of Metabolic Syndrome (MS)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NAFLD considered as: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“The liver manifestation of MS”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Marchesini G,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Brizi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M, Bianchi G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 (2001).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Diabetes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50:1844–1850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i immagini per uovo e gall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4599297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313898" y="4696592"/>
            <a:ext cx="8830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Since then, a “chicken and egg” scientific debate has arisen, concerning the primacy of </a:t>
            </a:r>
            <a:r>
              <a:rPr lang="en-US" sz="2800" b="1" dirty="0" smtClean="0">
                <a:solidFill>
                  <a:srgbClr val="FF0000"/>
                </a:solidFill>
              </a:rPr>
              <a:t>metabolic syndrome  </a:t>
            </a:r>
            <a:r>
              <a:rPr lang="en-US" sz="2800" b="1" dirty="0" smtClean="0"/>
              <a:t>over NAFLD or, conversely, of NAFLD over the </a:t>
            </a:r>
            <a:r>
              <a:rPr lang="en-US" sz="2800" b="1" dirty="0" smtClean="0">
                <a:solidFill>
                  <a:srgbClr val="FF0000"/>
                </a:solidFill>
              </a:rPr>
              <a:t>metabolic syndrome .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428604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Prospective long-term study Baseline NAFLD predicts the development of </a:t>
            </a:r>
            <a:r>
              <a:rPr lang="it-IT" sz="2400" b="1" dirty="0" err="1" smtClean="0"/>
              <a:t>incident</a:t>
            </a:r>
            <a:r>
              <a:rPr lang="it-IT" sz="2400" b="1" dirty="0" smtClean="0"/>
              <a:t> T2D and </a:t>
            </a:r>
            <a:r>
              <a:rPr lang="it-IT" sz="2400" b="1" dirty="0" err="1" smtClean="0"/>
              <a:t>MetS</a:t>
            </a:r>
            <a:endParaRPr lang="it-IT" sz="2400" b="1" dirty="0"/>
          </a:p>
        </p:txBody>
      </p:sp>
      <p:sp>
        <p:nvSpPr>
          <p:cNvPr id="5" name="Rettangolo 4"/>
          <p:cNvSpPr/>
          <p:nvPr/>
        </p:nvSpPr>
        <p:spPr>
          <a:xfrm>
            <a:off x="428596" y="1522628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/>
              <a:t>These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findings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strongly</a:t>
            </a:r>
            <a:r>
              <a:rPr lang="it-IT" sz="2800" b="1" dirty="0" smtClean="0"/>
              <a:t> </a:t>
            </a:r>
            <a:r>
              <a:rPr lang="en-US" sz="2800" b="1" dirty="0" smtClean="0"/>
              <a:t>support the notion that NAFLD should no longer be considered a mere  </a:t>
            </a:r>
          </a:p>
          <a:p>
            <a:pPr algn="ctr"/>
            <a:r>
              <a:rPr lang="en-US" sz="2800" b="1" dirty="0" smtClean="0"/>
              <a:t>   “</a:t>
            </a:r>
            <a:r>
              <a:rPr lang="en-US" sz="2800" b="1" dirty="0" smtClean="0">
                <a:solidFill>
                  <a:srgbClr val="C00000"/>
                </a:solidFill>
              </a:rPr>
              <a:t>hepatic manifestation of the </a:t>
            </a:r>
            <a:r>
              <a:rPr lang="en-US" sz="2800" b="1" dirty="0" err="1" smtClean="0">
                <a:solidFill>
                  <a:srgbClr val="C00000"/>
                </a:solidFill>
              </a:rPr>
              <a:t>MetS</a:t>
            </a:r>
            <a:r>
              <a:rPr lang="en-US" sz="2800" b="1" dirty="0" smtClean="0"/>
              <a:t>”  but rather both </a:t>
            </a:r>
            <a:r>
              <a:rPr lang="en-US" sz="2800" b="1" dirty="0" smtClean="0">
                <a:solidFill>
                  <a:srgbClr val="FF0000"/>
                </a:solidFill>
              </a:rPr>
              <a:t>a precursor and a consequence </a:t>
            </a:r>
            <a:r>
              <a:rPr lang="en-US" sz="2800" b="1" dirty="0" smtClean="0"/>
              <a:t>of the </a:t>
            </a:r>
            <a:r>
              <a:rPr lang="en-US" sz="2800" b="1" dirty="0" err="1" smtClean="0"/>
              <a:t>MetS</a:t>
            </a:r>
            <a:endParaRPr lang="it-IT" sz="2800" b="1" dirty="0"/>
          </a:p>
        </p:txBody>
      </p:sp>
      <p:sp>
        <p:nvSpPr>
          <p:cNvPr id="6" name="Rettangolo 5"/>
          <p:cNvSpPr/>
          <p:nvPr/>
        </p:nvSpPr>
        <p:spPr>
          <a:xfrm>
            <a:off x="357158" y="4878589"/>
            <a:ext cx="8143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 smtClean="0"/>
              <a:t>Lonardo</a:t>
            </a:r>
            <a:r>
              <a:rPr lang="it-IT" sz="1600" b="1" dirty="0" smtClean="0"/>
              <a:t> A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</a:t>
            </a:r>
            <a:r>
              <a:rPr lang="sv-SE" sz="1600" dirty="0" smtClean="0"/>
              <a:t>. </a:t>
            </a:r>
            <a:r>
              <a:rPr lang="sv-SE" sz="1600" i="1" dirty="0" smtClean="0"/>
              <a:t>Dig Liver Dis 2015; </a:t>
            </a:r>
            <a:r>
              <a:rPr lang="sv-SE" sz="1600" b="1" i="1" dirty="0" smtClean="0"/>
              <a:t>47: 181-190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428596" y="5241902"/>
            <a:ext cx="8215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 smtClean="0"/>
              <a:t>Ballestri</a:t>
            </a:r>
            <a:r>
              <a:rPr lang="it-IT" sz="1600" b="1" dirty="0" smtClean="0"/>
              <a:t> S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</a:t>
            </a:r>
            <a:r>
              <a:rPr lang="en-US" sz="1600" dirty="0" smtClean="0"/>
              <a:t>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Gastroenterol</a:t>
            </a:r>
            <a:r>
              <a:rPr lang="en-US" sz="1600" i="1" dirty="0" smtClean="0"/>
              <a:t> </a:t>
            </a:r>
            <a:r>
              <a:rPr lang="it-IT" sz="1600" i="1" dirty="0" err="1" smtClean="0"/>
              <a:t>Hepatol</a:t>
            </a:r>
            <a:r>
              <a:rPr lang="it-IT" sz="1600" i="1" dirty="0" smtClean="0"/>
              <a:t> 2016; </a:t>
            </a:r>
            <a:r>
              <a:rPr lang="it-IT" sz="1600" b="1" i="1" dirty="0" smtClean="0"/>
              <a:t>31: 936-944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357158" y="5592152"/>
            <a:ext cx="8501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Yki-Järvinen</a:t>
            </a:r>
            <a:r>
              <a:rPr lang="en-US" sz="1600" b="1" dirty="0" smtClean="0"/>
              <a:t> H.</a:t>
            </a:r>
            <a:r>
              <a:rPr lang="en-US" sz="1600" dirty="0" smtClean="0"/>
              <a:t> </a:t>
            </a:r>
            <a:r>
              <a:rPr lang="en-US" sz="1600" i="1" dirty="0" smtClean="0"/>
              <a:t>Lancet Diabetes </a:t>
            </a:r>
            <a:r>
              <a:rPr lang="it-IT" sz="1600" i="1" dirty="0" err="1" smtClean="0"/>
              <a:t>Endocrinol</a:t>
            </a:r>
            <a:r>
              <a:rPr lang="it-IT" sz="1600" i="1" dirty="0" smtClean="0"/>
              <a:t> 2014; </a:t>
            </a:r>
            <a:r>
              <a:rPr lang="it-IT" sz="1600" b="1" i="1" dirty="0" smtClean="0"/>
              <a:t>2: 901-910</a:t>
            </a:r>
            <a:endParaRPr lang="it-IT" sz="1600" dirty="0"/>
          </a:p>
        </p:txBody>
      </p:sp>
      <p:sp>
        <p:nvSpPr>
          <p:cNvPr id="9" name="Rettangolo 8"/>
          <p:cNvSpPr/>
          <p:nvPr/>
        </p:nvSpPr>
        <p:spPr>
          <a:xfrm>
            <a:off x="214282" y="5927300"/>
            <a:ext cx="86439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Vanni E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</a:t>
            </a:r>
            <a:r>
              <a:rPr lang="sv-SE" sz="1600" dirty="0" smtClean="0"/>
              <a:t> </a:t>
            </a:r>
            <a:r>
              <a:rPr lang="sv-SE" sz="1600" i="1" dirty="0" smtClean="0"/>
              <a:t>Dig Liver Dis 2010; </a:t>
            </a:r>
            <a:r>
              <a:rPr lang="sv-SE" sz="1600" b="1" i="1" dirty="0" smtClean="0"/>
              <a:t>42: 320-330 </a:t>
            </a:r>
            <a:endParaRPr lang="it-IT" sz="1600" dirty="0" smtClean="0"/>
          </a:p>
          <a:p>
            <a:pPr algn="ctr"/>
            <a:r>
              <a:rPr lang="it-IT" sz="1600" dirty="0" smtClean="0"/>
              <a:t> </a:t>
            </a:r>
            <a:r>
              <a:rPr lang="it-IT" sz="1600" b="1" dirty="0" smtClean="0"/>
              <a:t>Ma J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al. </a:t>
            </a:r>
            <a:r>
              <a:rPr lang="it-IT" sz="1600" i="1" dirty="0" smtClean="0"/>
              <a:t>J </a:t>
            </a:r>
            <a:r>
              <a:rPr lang="it-IT" sz="1600" i="1" dirty="0" err="1" smtClean="0"/>
              <a:t>Hepatol</a:t>
            </a:r>
            <a:r>
              <a:rPr lang="it-IT" sz="1600" i="1" dirty="0" smtClean="0"/>
              <a:t> 2017; </a:t>
            </a:r>
            <a:r>
              <a:rPr lang="it-IT" sz="1600" b="1" i="1" dirty="0" smtClean="0"/>
              <a:t>66: 390-397</a:t>
            </a:r>
          </a:p>
          <a:p>
            <a:pPr algn="ctr"/>
            <a:r>
              <a:rPr lang="it-IT" sz="1600" dirty="0" smtClean="0"/>
              <a:t> </a:t>
            </a:r>
            <a:r>
              <a:rPr lang="it-IT" sz="1600" b="1" dirty="0" err="1" smtClean="0"/>
              <a:t>Zhang</a:t>
            </a:r>
            <a:r>
              <a:rPr lang="it-IT" sz="1600" b="1" dirty="0" smtClean="0"/>
              <a:t> Y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</a:t>
            </a:r>
            <a:r>
              <a:rPr lang="en-US" sz="1600" dirty="0" smtClean="0"/>
              <a:t>. </a:t>
            </a:r>
            <a:r>
              <a:rPr lang="en-US" sz="1600" i="1" dirty="0" smtClean="0"/>
              <a:t>BMJ </a:t>
            </a:r>
            <a:r>
              <a:rPr lang="it-IT" sz="1600" i="1" dirty="0" smtClean="0"/>
              <a:t>Open 2015; </a:t>
            </a:r>
            <a:r>
              <a:rPr lang="it-IT" sz="1600" b="1" i="1" dirty="0" smtClean="0"/>
              <a:t>5: e008204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1815748" y="1176746"/>
            <a:ext cx="5630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err="1" smtClean="0"/>
              <a:t>Ballestri</a:t>
            </a:r>
            <a:r>
              <a:rPr lang="it-IT" sz="1600" b="1" dirty="0" smtClean="0"/>
              <a:t> S </a:t>
            </a:r>
            <a:r>
              <a:rPr lang="it-IT" sz="1600" b="1" dirty="0" err="1" smtClean="0"/>
              <a:t>et</a:t>
            </a:r>
            <a:r>
              <a:rPr lang="it-IT" sz="1600" b="1" dirty="0" smtClean="0"/>
              <a:t> al</a:t>
            </a:r>
            <a:r>
              <a:rPr lang="en-US" sz="1600" dirty="0" smtClean="0"/>
              <a:t>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Gastroenterol</a:t>
            </a:r>
            <a:r>
              <a:rPr lang="en-US" sz="1600" i="1" dirty="0" smtClean="0"/>
              <a:t> </a:t>
            </a:r>
            <a:r>
              <a:rPr lang="it-IT" sz="1600" i="1" dirty="0" err="1" smtClean="0"/>
              <a:t>Hepatol</a:t>
            </a:r>
            <a:r>
              <a:rPr lang="it-IT" sz="1600" i="1" dirty="0" smtClean="0"/>
              <a:t> 2016; </a:t>
            </a:r>
            <a:r>
              <a:rPr lang="it-IT" sz="1600" b="1" i="1" dirty="0" smtClean="0"/>
              <a:t>31: 936-944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357158" y="3317359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In particular, our understanding of the close and </a:t>
            </a:r>
            <a:r>
              <a:rPr lang="en-US" sz="2400" b="1" dirty="0" smtClean="0">
                <a:solidFill>
                  <a:srgbClr val="C00000"/>
                </a:solidFill>
              </a:rPr>
              <a:t>mutual relationship of NAFLD with the </a:t>
            </a:r>
            <a:r>
              <a:rPr lang="en-US" sz="2400" b="1" dirty="0" err="1" smtClean="0">
                <a:solidFill>
                  <a:srgbClr val="C00000"/>
                </a:solidFill>
              </a:rPr>
              <a:t>MetS</a:t>
            </a:r>
            <a:r>
              <a:rPr lang="en-US" sz="2400" b="1" dirty="0" smtClean="0"/>
              <a:t> has evolved and the bidirectional relationship among the two conditions is now largely acknowledged 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9"/>
          <p:cNvGrpSpPr>
            <a:grpSpLocks/>
          </p:cNvGrpSpPr>
          <p:nvPr/>
        </p:nvGrpSpPr>
        <p:grpSpPr bwMode="auto">
          <a:xfrm>
            <a:off x="71438" y="428604"/>
            <a:ext cx="8907462" cy="6099195"/>
            <a:chOff x="72008" y="1268760"/>
            <a:chExt cx="8906328" cy="5472607"/>
          </a:xfrm>
        </p:grpSpPr>
        <p:pic>
          <p:nvPicPr>
            <p:cNvPr id="11268" name="Picture 5" descr="Risultati immagini per metabolic syndrom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2204864"/>
              <a:ext cx="3810000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7" descr="Risultati immagini per NAFLD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4048" y="2348880"/>
              <a:ext cx="3974288" cy="3240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5003742" y="3573350"/>
              <a:ext cx="2233329" cy="718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dirty="0"/>
            </a:p>
          </p:txBody>
        </p:sp>
        <p:sp>
          <p:nvSpPr>
            <p:cNvPr id="11271" name="CasellaDiTesto 12"/>
            <p:cNvSpPr txBox="1">
              <a:spLocks noChangeArrowheads="1"/>
            </p:cNvSpPr>
            <p:nvPr/>
          </p:nvSpPr>
          <p:spPr bwMode="auto">
            <a:xfrm>
              <a:off x="6052959" y="3429000"/>
              <a:ext cx="118333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2800" b="1">
                  <a:latin typeface="Calibri" pitchFamily="34" charset="0"/>
                </a:rPr>
                <a:t>NAFLD</a:t>
              </a:r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4787870" y="1989341"/>
              <a:ext cx="4176181" cy="403144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5" name="Rettangolo arrotondato 14"/>
            <p:cNvSpPr/>
            <p:nvPr/>
          </p:nvSpPr>
          <p:spPr>
            <a:xfrm>
              <a:off x="72008" y="1989341"/>
              <a:ext cx="4212689" cy="4031445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2" name="Freccia a sinistra 11"/>
            <p:cNvSpPr/>
            <p:nvPr/>
          </p:nvSpPr>
          <p:spPr>
            <a:xfrm>
              <a:off x="4067236" y="5012924"/>
              <a:ext cx="720633" cy="360291"/>
            </a:xfrm>
            <a:prstGeom prst="leftArrow">
              <a:avLst/>
            </a:prstGeom>
            <a:solidFill>
              <a:schemeClr val="accent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0" name="Freccia a destra 9"/>
            <p:cNvSpPr/>
            <p:nvPr/>
          </p:nvSpPr>
          <p:spPr>
            <a:xfrm>
              <a:off x="4140252" y="3284482"/>
              <a:ext cx="719046" cy="36029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sp>
          <p:nvSpPr>
            <p:cNvPr id="18" name="Freccia circolare a sinistra 17"/>
            <p:cNvSpPr/>
            <p:nvPr/>
          </p:nvSpPr>
          <p:spPr>
            <a:xfrm rot="16200000">
              <a:off x="4283926" y="-243165"/>
              <a:ext cx="647571" cy="3671421"/>
            </a:xfrm>
            <a:prstGeom prst="curvedLef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9" name="Freccia circolare a sinistra 18"/>
            <p:cNvSpPr/>
            <p:nvPr/>
          </p:nvSpPr>
          <p:spPr>
            <a:xfrm rot="5400000">
              <a:off x="4523608" y="4740602"/>
              <a:ext cx="650745" cy="3350785"/>
            </a:xfrm>
            <a:prstGeom prst="curvedLeftArrow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50972" y="6335486"/>
            <a:ext cx="3471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Lonardo</a:t>
            </a:r>
            <a:r>
              <a:rPr lang="it-IT" b="1" dirty="0" smtClean="0"/>
              <a:t> A, </a:t>
            </a:r>
            <a:r>
              <a:rPr lang="it-IT" b="1" dirty="0" err="1" smtClean="0"/>
              <a:t>Adinolfi</a:t>
            </a:r>
            <a:r>
              <a:rPr lang="it-IT" b="1" dirty="0" smtClean="0"/>
              <a:t> E WJG 2017</a:t>
            </a:r>
            <a:endParaRPr lang="it-IT" b="1" dirty="0"/>
          </a:p>
        </p:txBody>
      </p:sp>
      <p:sp>
        <p:nvSpPr>
          <p:cNvPr id="16" name="Rettangolo 15"/>
          <p:cNvSpPr/>
          <p:nvPr/>
        </p:nvSpPr>
        <p:spPr>
          <a:xfrm>
            <a:off x="3683728" y="663420"/>
            <a:ext cx="23382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“</a:t>
            </a:r>
            <a:r>
              <a:rPr lang="it-IT" sz="2400" b="1" dirty="0" err="1" smtClean="0">
                <a:solidFill>
                  <a:srgbClr val="FF0000"/>
                </a:solidFill>
              </a:rPr>
              <a:t>Vicious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circle</a:t>
            </a:r>
            <a:r>
              <a:rPr lang="it-IT" sz="2400" b="1" dirty="0" smtClean="0">
                <a:solidFill>
                  <a:srgbClr val="FF0000"/>
                </a:solidFill>
              </a:rPr>
              <a:t>”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1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659" y="339635"/>
            <a:ext cx="8625385" cy="5499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en-US" sz="4200" b="1" dirty="0" smtClean="0"/>
              <a:t>NAFLD is an example of ectopic fat accumulation and this lipid accumulation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is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accociated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with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secretion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of</a:t>
            </a:r>
            <a:r>
              <a:rPr lang="it-IT" sz="4200" b="1" dirty="0" smtClean="0"/>
              <a:t> </a:t>
            </a:r>
            <a:r>
              <a:rPr lang="it-IT" sz="4200" b="1" dirty="0" err="1" smtClean="0">
                <a:solidFill>
                  <a:srgbClr val="FF0000"/>
                </a:solidFill>
              </a:rPr>
              <a:t>diabetogenic</a:t>
            </a:r>
            <a:r>
              <a:rPr lang="it-IT" sz="4200" b="1" dirty="0" smtClean="0">
                <a:solidFill>
                  <a:srgbClr val="FF0000"/>
                </a:solidFill>
              </a:rPr>
              <a:t> </a:t>
            </a:r>
            <a:r>
              <a:rPr lang="it-IT" sz="4200" b="1" dirty="0" err="1" smtClean="0">
                <a:solidFill>
                  <a:srgbClr val="FF0000"/>
                </a:solidFill>
              </a:rPr>
              <a:t>hepatokines</a:t>
            </a:r>
            <a:r>
              <a:rPr lang="it-IT" sz="4200" b="1" dirty="0" smtClean="0"/>
              <a:t>: </a:t>
            </a:r>
          </a:p>
          <a:p>
            <a:r>
              <a:rPr lang="it-IT" sz="4200" b="1" dirty="0" smtClean="0"/>
              <a:t>   </a:t>
            </a:r>
            <a:r>
              <a:rPr lang="it-IT" sz="4200" b="1" dirty="0" err="1" smtClean="0"/>
              <a:t>Retinol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binding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protein</a:t>
            </a:r>
            <a:r>
              <a:rPr lang="it-IT" sz="4200" b="1" dirty="0" smtClean="0"/>
              <a:t> (RBP)-4 </a:t>
            </a:r>
          </a:p>
          <a:p>
            <a:r>
              <a:rPr lang="it-IT" sz="4200" b="1" dirty="0" smtClean="0"/>
              <a:t>   </a:t>
            </a:r>
            <a:r>
              <a:rPr lang="it-IT" sz="4200" b="1" dirty="0" err="1" smtClean="0"/>
              <a:t>Fetuin-A</a:t>
            </a:r>
            <a:r>
              <a:rPr lang="it-IT" sz="4200" b="1" dirty="0" smtClean="0"/>
              <a:t> </a:t>
            </a:r>
          </a:p>
          <a:p>
            <a:r>
              <a:rPr lang="it-IT" sz="4200" b="1" dirty="0" smtClean="0"/>
              <a:t>   </a:t>
            </a:r>
            <a:r>
              <a:rPr lang="it-IT" sz="4200" b="1" dirty="0" err="1" smtClean="0"/>
              <a:t>Fibroblast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growth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factor</a:t>
            </a:r>
            <a:r>
              <a:rPr lang="it-IT" sz="4200" b="1" dirty="0" smtClean="0"/>
              <a:t> (FGF)-21</a:t>
            </a:r>
          </a:p>
          <a:p>
            <a:pPr>
              <a:buNone/>
            </a:pPr>
            <a:r>
              <a:rPr lang="it-IT" sz="4200" b="1" dirty="0" smtClean="0"/>
              <a:t> </a:t>
            </a:r>
            <a:r>
              <a:rPr lang="it-IT" sz="4200" b="1" dirty="0" err="1" smtClean="0">
                <a:solidFill>
                  <a:srgbClr val="FF0000"/>
                </a:solidFill>
              </a:rPr>
              <a:t>Inflammatory</a:t>
            </a:r>
            <a:r>
              <a:rPr lang="it-IT" sz="4200" b="1" dirty="0" smtClean="0">
                <a:solidFill>
                  <a:srgbClr val="FF0000"/>
                </a:solidFill>
              </a:rPr>
              <a:t> </a:t>
            </a:r>
            <a:r>
              <a:rPr lang="it-IT" sz="4200" b="1" dirty="0" err="1" smtClean="0">
                <a:solidFill>
                  <a:srgbClr val="FF0000"/>
                </a:solidFill>
              </a:rPr>
              <a:t>biomarkers</a:t>
            </a:r>
            <a:r>
              <a:rPr lang="it-IT" sz="4200" b="1" dirty="0" smtClean="0"/>
              <a:t>:</a:t>
            </a:r>
          </a:p>
          <a:p>
            <a:r>
              <a:rPr lang="it-IT" sz="4200" b="1" dirty="0" smtClean="0"/>
              <a:t>   </a:t>
            </a:r>
            <a:r>
              <a:rPr lang="it-IT" sz="4200" b="1" dirty="0" err="1" smtClean="0"/>
              <a:t>C-reactive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protein</a:t>
            </a:r>
            <a:r>
              <a:rPr lang="it-IT" sz="4200" b="1" dirty="0" smtClean="0"/>
              <a:t> (CRP)</a:t>
            </a:r>
          </a:p>
          <a:p>
            <a:r>
              <a:rPr lang="it-IT" sz="4200" b="1" dirty="0" smtClean="0"/>
              <a:t>   </a:t>
            </a:r>
            <a:r>
              <a:rPr lang="it-IT" sz="4200" b="1" dirty="0" err="1" smtClean="0"/>
              <a:t>TNF-a</a:t>
            </a:r>
            <a:r>
              <a:rPr lang="it-IT" sz="4200" b="1" dirty="0" smtClean="0"/>
              <a:t> </a:t>
            </a:r>
          </a:p>
          <a:p>
            <a:r>
              <a:rPr lang="it-IT" sz="4200" b="1" dirty="0" smtClean="0"/>
              <a:t>   IL-6  </a:t>
            </a:r>
          </a:p>
          <a:p>
            <a:pPr>
              <a:buNone/>
            </a:pPr>
            <a:r>
              <a:rPr lang="it-IT" sz="4200" b="1" dirty="0" smtClean="0"/>
              <a:t> </a:t>
            </a:r>
            <a:r>
              <a:rPr lang="it-IT" sz="4200" b="1" dirty="0" err="1" smtClean="0"/>
              <a:t>directly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affect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risk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of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incident</a:t>
            </a:r>
            <a:r>
              <a:rPr lang="it-IT" sz="4200" b="1" dirty="0" smtClean="0"/>
              <a:t> T2DM </a:t>
            </a:r>
            <a:r>
              <a:rPr lang="it-IT" sz="4200" b="1" dirty="0" err="1" smtClean="0"/>
              <a:t>by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adversely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affecting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hepatic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gluconeogenesis</a:t>
            </a:r>
            <a:r>
              <a:rPr lang="it-IT" sz="4200" b="1" dirty="0" smtClean="0"/>
              <a:t>, </a:t>
            </a:r>
            <a:r>
              <a:rPr lang="it-IT" sz="4200" b="1" dirty="0" err="1" smtClean="0"/>
              <a:t>glycogen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synthesis</a:t>
            </a:r>
            <a:r>
              <a:rPr lang="it-IT" sz="4200" b="1" dirty="0" smtClean="0"/>
              <a:t> and </a:t>
            </a:r>
            <a:r>
              <a:rPr lang="it-IT" sz="4200" b="1" dirty="0" err="1" smtClean="0"/>
              <a:t>insulin</a:t>
            </a:r>
            <a:r>
              <a:rPr lang="it-IT" sz="4200" b="1" dirty="0" smtClean="0"/>
              <a:t> </a:t>
            </a:r>
            <a:r>
              <a:rPr lang="it-IT" sz="4200" b="1" dirty="0" err="1" smtClean="0"/>
              <a:t>signaling</a:t>
            </a:r>
            <a:r>
              <a:rPr lang="it-IT" sz="4200" dirty="0" smtClean="0"/>
              <a:t>.</a:t>
            </a:r>
            <a:endParaRPr lang="it-IT" sz="4200" dirty="0"/>
          </a:p>
        </p:txBody>
      </p:sp>
      <p:sp>
        <p:nvSpPr>
          <p:cNvPr id="4" name="Rettangolo 3"/>
          <p:cNvSpPr/>
          <p:nvPr/>
        </p:nvSpPr>
        <p:spPr>
          <a:xfrm>
            <a:off x="509451" y="5839097"/>
            <a:ext cx="8177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NAFLD almost doubles the risk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incident</a:t>
            </a:r>
            <a:r>
              <a:rPr lang="it-IT" sz="2800" b="1" dirty="0" smtClean="0"/>
              <a:t> T2D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09451" y="6342299"/>
            <a:ext cx="6505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/>
              <a:t>Anstee</a:t>
            </a:r>
            <a:r>
              <a:rPr lang="en-US" sz="1400" b="1" dirty="0" smtClean="0"/>
              <a:t> QM et al</a:t>
            </a:r>
            <a:r>
              <a:rPr lang="it-IT" sz="1400" dirty="0" smtClean="0"/>
              <a:t>. </a:t>
            </a:r>
            <a:r>
              <a:rPr lang="it-IT" sz="1400" i="1" dirty="0" err="1" smtClean="0"/>
              <a:t>Nat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Rev</a:t>
            </a:r>
            <a:r>
              <a:rPr lang="it-IT" sz="1400" i="1" dirty="0" smtClean="0"/>
              <a:t> </a:t>
            </a:r>
            <a:r>
              <a:rPr lang="sv-SE" sz="1400" i="1" dirty="0" smtClean="0"/>
              <a:t>Gastroenterol Hepatol 2013; </a:t>
            </a:r>
            <a:r>
              <a:rPr lang="sv-SE" sz="1400" b="1" i="1" dirty="0" smtClean="0"/>
              <a:t>10: 330-344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509451" y="6562044"/>
            <a:ext cx="7171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 smtClean="0"/>
              <a:t>Ballestri</a:t>
            </a:r>
            <a:r>
              <a:rPr lang="it-IT" sz="1400" b="1" dirty="0" smtClean="0"/>
              <a:t> S </a:t>
            </a:r>
            <a:r>
              <a:rPr lang="it-IT" sz="1400" b="1" dirty="0" err="1" smtClean="0"/>
              <a:t>et</a:t>
            </a:r>
            <a:r>
              <a:rPr lang="it-IT" sz="1400" b="1" dirty="0" smtClean="0"/>
              <a:t> al</a:t>
            </a:r>
            <a:r>
              <a:rPr lang="en-US" sz="1400" dirty="0" smtClean="0"/>
              <a:t>.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Gastroenterol</a:t>
            </a:r>
            <a:r>
              <a:rPr lang="en-US" sz="1400" i="1" dirty="0" smtClean="0"/>
              <a:t> </a:t>
            </a:r>
            <a:r>
              <a:rPr lang="it-IT" sz="1400" i="1" dirty="0" err="1" smtClean="0"/>
              <a:t>Hepatol</a:t>
            </a:r>
            <a:r>
              <a:rPr lang="it-IT" sz="1400" i="1" dirty="0" smtClean="0"/>
              <a:t> 2016; </a:t>
            </a:r>
            <a:r>
              <a:rPr lang="it-IT" sz="1400" b="1" i="1" dirty="0" smtClean="0"/>
              <a:t>31: 936-944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5" y="375557"/>
            <a:ext cx="8425543" cy="60905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3489221" y="-122621"/>
            <a:ext cx="275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/>
              <a:t>“</a:t>
            </a:r>
            <a:r>
              <a:rPr lang="it-IT" sz="3200" b="1" dirty="0" err="1" smtClean="0">
                <a:solidFill>
                  <a:srgbClr val="FF0000"/>
                </a:solidFill>
              </a:rPr>
              <a:t>Vicious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circle</a:t>
            </a:r>
            <a:r>
              <a:rPr lang="it-IT" sz="3200" b="1" dirty="0" smtClean="0"/>
              <a:t>”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ajor features of Metabolic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yndrome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0"/>
            <a:ext cx="8229600" cy="526146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dirty="0" smtClean="0"/>
              <a:t>Central obesity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err="1" smtClean="0"/>
              <a:t>Hypertriglyceridemia</a:t>
            </a:r>
            <a:endParaRPr lang="en-US" sz="36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/>
              <a:t>Low high density lipoprotein (HDL)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/>
              <a:t>Hyperglycemia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/>
              <a:t>Hypertension</a:t>
            </a:r>
            <a:r>
              <a:rPr lang="en-US" b="1" dirty="0" smtClean="0"/>
              <a:t>    </a:t>
            </a:r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 algn="just">
              <a:spcBef>
                <a:spcPct val="50000"/>
              </a:spcBef>
            </a:pPr>
            <a:r>
              <a:rPr lang="en-US" sz="2400" b="1" dirty="0" smtClean="0"/>
              <a:t>Abdominal obesity </a:t>
            </a:r>
            <a:r>
              <a:rPr lang="en-US" sz="2400" b="1" u="sng" dirty="0" smtClean="0"/>
              <a:t>plus</a:t>
            </a:r>
            <a:r>
              <a:rPr lang="en-US" sz="2400" b="1" dirty="0" smtClean="0"/>
              <a:t> two other components: elevated BP, low HDL, elevated TG, or impaired fasting glucose</a:t>
            </a:r>
          </a:p>
          <a:p>
            <a:pPr lvl="1">
              <a:buNone/>
            </a:pPr>
            <a:endParaRPr lang="en-IN" sz="3600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8765" y="214289"/>
            <a:ext cx="87509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/>
              <a:t>NAFLD AS A MULTISYSTEM DISEASE: CARDIO-METABOLIC AND CANCER RISK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en-US" sz="4000" b="1" dirty="0" smtClean="0"/>
              <a:t>As early as 1995, was it first suggested that NAFLD was a </a:t>
            </a:r>
            <a:r>
              <a:rPr lang="en-US" sz="4000" b="1" dirty="0" smtClean="0">
                <a:solidFill>
                  <a:srgbClr val="C00000"/>
                </a:solidFill>
              </a:rPr>
              <a:t>systemic condition </a:t>
            </a:r>
            <a:r>
              <a:rPr lang="en-US" sz="4000" b="1" dirty="0" smtClean="0"/>
              <a:t>with a specific </a:t>
            </a:r>
            <a:r>
              <a:rPr lang="en-US" sz="4000" b="1" dirty="0" err="1" smtClean="0"/>
              <a:t>cardiometabolic</a:t>
            </a:r>
            <a:r>
              <a:rPr lang="en-US" sz="4000" b="1" dirty="0" smtClean="0"/>
              <a:t> involvement, a notion which is now </a:t>
            </a:r>
            <a:r>
              <a:rPr lang="it-IT" sz="4000" b="1" dirty="0" err="1" smtClean="0"/>
              <a:t>universally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accepted</a:t>
            </a:r>
            <a:endParaRPr lang="it-IT" sz="4000" b="1" dirty="0"/>
          </a:p>
        </p:txBody>
      </p:sp>
      <p:sp>
        <p:nvSpPr>
          <p:cNvPr id="6" name="Rettangolo 5"/>
          <p:cNvSpPr/>
          <p:nvPr/>
        </p:nvSpPr>
        <p:spPr>
          <a:xfrm>
            <a:off x="357158" y="52760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AISF </a:t>
            </a:r>
            <a:r>
              <a:rPr lang="en-US" dirty="0" smtClean="0"/>
              <a:t>position paper on NAFLD</a:t>
            </a:r>
            <a:r>
              <a:rPr lang="it-IT" dirty="0" smtClean="0"/>
              <a:t>. </a:t>
            </a:r>
            <a:r>
              <a:rPr lang="it-IT" i="1" dirty="0" err="1" smtClean="0"/>
              <a:t>Dig</a:t>
            </a:r>
            <a:r>
              <a:rPr lang="it-IT" i="1" dirty="0" smtClean="0"/>
              <a:t> </a:t>
            </a:r>
            <a:r>
              <a:rPr lang="it-IT" i="1" dirty="0" err="1" smtClean="0"/>
              <a:t>Liver</a:t>
            </a:r>
            <a:r>
              <a:rPr lang="it-IT" i="1" dirty="0" smtClean="0"/>
              <a:t> </a:t>
            </a:r>
            <a:r>
              <a:rPr lang="it-IT" i="1" dirty="0" err="1" smtClean="0"/>
              <a:t>Dis</a:t>
            </a:r>
            <a:r>
              <a:rPr lang="it-IT" i="1" dirty="0" smtClean="0"/>
              <a:t> 2017; </a:t>
            </a:r>
            <a:r>
              <a:rPr lang="it-IT" b="1" i="1" dirty="0" smtClean="0"/>
              <a:t>49: 471-483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500034" y="567583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Yki-Järvinen</a:t>
            </a:r>
            <a:r>
              <a:rPr lang="en-US" b="1" dirty="0" smtClean="0"/>
              <a:t> H. </a:t>
            </a:r>
            <a:r>
              <a:rPr lang="en-US" i="1" dirty="0" smtClean="0"/>
              <a:t>Lancet Diabetes </a:t>
            </a:r>
            <a:r>
              <a:rPr lang="it-IT" i="1" dirty="0" err="1" smtClean="0"/>
              <a:t>Endocrinol</a:t>
            </a:r>
            <a:r>
              <a:rPr lang="it-IT" i="1" dirty="0" smtClean="0"/>
              <a:t> 2014; </a:t>
            </a:r>
            <a:r>
              <a:rPr lang="it-IT" b="1" i="1" dirty="0" smtClean="0"/>
              <a:t>2: 901-910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7158" y="6072719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Ma J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en-US" dirty="0" smtClean="0"/>
              <a:t>.</a:t>
            </a:r>
            <a:r>
              <a:rPr lang="it-IT" i="1" dirty="0" smtClean="0"/>
              <a:t>J </a:t>
            </a:r>
            <a:r>
              <a:rPr lang="it-IT" i="1" dirty="0" err="1" smtClean="0"/>
              <a:t>Hepatol</a:t>
            </a:r>
            <a:r>
              <a:rPr lang="it-IT" i="1" dirty="0" smtClean="0"/>
              <a:t> 2017; </a:t>
            </a:r>
            <a:r>
              <a:rPr lang="it-IT" b="1" i="1" dirty="0" smtClean="0"/>
              <a:t>66: 390-397</a:t>
            </a:r>
            <a:endParaRPr lang="it-IT" dirty="0" smtClean="0"/>
          </a:p>
          <a:p>
            <a:pPr algn="ctr"/>
            <a:r>
              <a:rPr lang="it-IT" b="1" dirty="0" err="1" smtClean="0"/>
              <a:t>Zhang</a:t>
            </a:r>
            <a:r>
              <a:rPr lang="it-IT" b="1" dirty="0" smtClean="0"/>
              <a:t> Y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en-US" dirty="0" smtClean="0"/>
              <a:t>. </a:t>
            </a:r>
            <a:r>
              <a:rPr lang="en-US" i="1" dirty="0" smtClean="0"/>
              <a:t>BMJ </a:t>
            </a:r>
            <a:r>
              <a:rPr lang="it-IT" i="1" dirty="0" smtClean="0"/>
              <a:t>Open 2015; </a:t>
            </a:r>
            <a:r>
              <a:rPr lang="it-IT" b="1" i="1" dirty="0" smtClean="0"/>
              <a:t>5: e008204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57158" y="21429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/>
              <a:t>NAFLD </a:t>
            </a:r>
            <a:r>
              <a:rPr lang="it-IT" sz="2800" b="1" dirty="0" err="1" smtClean="0"/>
              <a:t>patients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usually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die</a:t>
            </a:r>
            <a:r>
              <a:rPr lang="it-IT" sz="2800" b="1" dirty="0" smtClean="0"/>
              <a:t> </a:t>
            </a:r>
            <a:r>
              <a:rPr lang="en-US" sz="2800" b="1" dirty="0" smtClean="0"/>
              <a:t>of extra-hepatic causes, frequently for cardiovascular diseases, which underpins the importance to early diagnose and aggressively treat CVD risk factors</a:t>
            </a:r>
            <a:r>
              <a:rPr lang="it-IT" sz="2800" b="1" dirty="0" smtClean="0"/>
              <a:t>.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428596" y="2102706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Lonardo</a:t>
            </a:r>
            <a:r>
              <a:rPr lang="it-IT" b="1" dirty="0" smtClean="0"/>
              <a:t> A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it-IT" dirty="0" smtClean="0"/>
              <a:t>. </a:t>
            </a:r>
            <a:r>
              <a:rPr lang="it-IT" i="1" dirty="0" smtClean="0"/>
              <a:t>Expert </a:t>
            </a:r>
            <a:r>
              <a:rPr lang="it-IT" i="1" dirty="0" err="1" smtClean="0"/>
              <a:t>Rev</a:t>
            </a:r>
            <a:r>
              <a:rPr lang="it-IT" i="1" dirty="0" smtClean="0"/>
              <a:t> </a:t>
            </a:r>
            <a:r>
              <a:rPr lang="it-IT" i="1" dirty="0" err="1" smtClean="0"/>
              <a:t>Gastroenterol</a:t>
            </a:r>
            <a:r>
              <a:rPr lang="it-IT" i="1" dirty="0" smtClean="0"/>
              <a:t> </a:t>
            </a:r>
            <a:r>
              <a:rPr lang="it-IT" i="1" dirty="0" err="1" smtClean="0"/>
              <a:t>Hepatol</a:t>
            </a:r>
            <a:r>
              <a:rPr lang="it-IT" i="1" dirty="0" smtClean="0"/>
              <a:t> 2015; </a:t>
            </a:r>
            <a:r>
              <a:rPr lang="it-IT" b="1" i="1" dirty="0" smtClean="0"/>
              <a:t>9: 629-650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357158" y="2657162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Meta-analysis</a:t>
            </a:r>
            <a:r>
              <a:rPr lang="en-US" sz="2400" b="1" dirty="0" smtClean="0"/>
              <a:t> has shown a robust association between NAFLD and  subclinical atherosclerosis </a:t>
            </a:r>
            <a:r>
              <a:rPr lang="it-IT" sz="2400" b="1" dirty="0" err="1" smtClean="0"/>
              <a:t>coronary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artery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calcification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carotid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intima-media</a:t>
            </a:r>
            <a:r>
              <a:rPr lang="it-IT" sz="2400" b="1" dirty="0" smtClean="0"/>
              <a:t> </a:t>
            </a:r>
            <a:r>
              <a:rPr lang="en-US" sz="2400" b="1" dirty="0" smtClean="0"/>
              <a:t>thickness impaired flow-mediated vasodilatation and arterial stiffness.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   NAFLD is also associated with increased risk of </a:t>
            </a:r>
            <a:r>
              <a:rPr lang="en-US" sz="2400" b="1" dirty="0" err="1" smtClean="0"/>
              <a:t>atrial</a:t>
            </a:r>
            <a:r>
              <a:rPr lang="en-US" sz="2400" b="1" dirty="0" smtClean="0"/>
              <a:t> fibrillation and aortic valve sclerosis</a:t>
            </a:r>
            <a:endParaRPr lang="it-IT" sz="2400" b="1" dirty="0"/>
          </a:p>
        </p:txBody>
      </p:sp>
      <p:sp>
        <p:nvSpPr>
          <p:cNvPr id="7" name="Rettangolo 6"/>
          <p:cNvSpPr/>
          <p:nvPr/>
        </p:nvSpPr>
        <p:spPr>
          <a:xfrm>
            <a:off x="365764" y="4197324"/>
            <a:ext cx="523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Oni</a:t>
            </a:r>
            <a:r>
              <a:rPr lang="it-IT" b="1" dirty="0" smtClean="0"/>
              <a:t> ET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en-US" dirty="0" smtClean="0"/>
              <a:t> </a:t>
            </a:r>
            <a:r>
              <a:rPr lang="en-US" i="1" dirty="0" smtClean="0"/>
              <a:t>Atherosclerosis 2013; </a:t>
            </a:r>
            <a:r>
              <a:rPr lang="en-US" b="1" i="1" dirty="0" smtClean="0"/>
              <a:t>230: 258-267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3150" y="5363499"/>
            <a:ext cx="6949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err="1" smtClean="0"/>
              <a:t>Targher</a:t>
            </a:r>
            <a:r>
              <a:rPr lang="it-IT" i="1" dirty="0" smtClean="0"/>
              <a:t> G </a:t>
            </a:r>
            <a:r>
              <a:rPr lang="it-IT" i="1" dirty="0" err="1" smtClean="0"/>
              <a:t>et</a:t>
            </a:r>
            <a:r>
              <a:rPr lang="it-IT" i="1" dirty="0" smtClean="0"/>
              <a:t> al. </a:t>
            </a:r>
            <a:r>
              <a:rPr lang="it-IT" i="1" dirty="0" err="1" smtClean="0"/>
              <a:t>Clin</a:t>
            </a:r>
            <a:r>
              <a:rPr lang="it-IT" i="1" dirty="0" smtClean="0"/>
              <a:t> Sci</a:t>
            </a:r>
            <a:r>
              <a:rPr lang="en-US" dirty="0" smtClean="0"/>
              <a:t>(</a:t>
            </a:r>
            <a:r>
              <a:rPr lang="en-US" dirty="0" err="1" smtClean="0"/>
              <a:t>Lond</a:t>
            </a:r>
            <a:r>
              <a:rPr lang="en-US" dirty="0" smtClean="0"/>
              <a:t>) 2013; </a:t>
            </a:r>
            <a:r>
              <a:rPr lang="en-US" b="1" dirty="0" smtClean="0"/>
              <a:t>125: 301-309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b="1" dirty="0" err="1" smtClean="0"/>
              <a:t>Targher</a:t>
            </a:r>
            <a:r>
              <a:rPr lang="it-IT" b="1" dirty="0" smtClean="0"/>
              <a:t> G </a:t>
            </a:r>
            <a:r>
              <a:rPr lang="it-IT" b="1" dirty="0" err="1" smtClean="0"/>
              <a:t>et</a:t>
            </a:r>
            <a:r>
              <a:rPr lang="it-IT" b="1" dirty="0" smtClean="0"/>
              <a:t> al.</a:t>
            </a:r>
            <a:r>
              <a:rPr lang="en-US" dirty="0" smtClean="0"/>
              <a:t> </a:t>
            </a:r>
            <a:r>
              <a:rPr lang="en-US" i="1" dirty="0" err="1" smtClean="0"/>
              <a:t>PLoS</a:t>
            </a:r>
            <a:r>
              <a:rPr lang="en-US" i="1" dirty="0" smtClean="0"/>
              <a:t> One 2013; </a:t>
            </a:r>
            <a:r>
              <a:rPr lang="en-US" b="1" i="1" dirty="0" smtClean="0"/>
              <a:t>8:</a:t>
            </a:r>
            <a:r>
              <a:rPr lang="it-IT" dirty="0" smtClean="0"/>
              <a:t>e57183</a:t>
            </a:r>
          </a:p>
          <a:p>
            <a:r>
              <a:rPr lang="it-IT" dirty="0" smtClean="0"/>
              <a:t> </a:t>
            </a:r>
            <a:r>
              <a:rPr lang="it-IT" b="1" dirty="0" smtClean="0"/>
              <a:t>Otto </a:t>
            </a:r>
            <a:r>
              <a:rPr lang="it-IT" b="1" dirty="0" err="1" smtClean="0"/>
              <a:t>CM</a:t>
            </a:r>
            <a:r>
              <a:rPr lang="it-IT" b="1" dirty="0" smtClean="0"/>
              <a:t> </a:t>
            </a:r>
            <a:r>
              <a:rPr lang="it-IT" b="1" dirty="0" err="1" smtClean="0"/>
              <a:t>et</a:t>
            </a:r>
            <a:r>
              <a:rPr lang="it-IT" b="1" dirty="0" smtClean="0"/>
              <a:t> al.</a:t>
            </a:r>
            <a:r>
              <a:rPr lang="en-US" dirty="0" smtClean="0"/>
              <a:t>. </a:t>
            </a:r>
            <a:r>
              <a:rPr lang="en-US" i="1" dirty="0" smtClean="0"/>
              <a:t>N </a:t>
            </a:r>
            <a:r>
              <a:rPr lang="en-US" i="1" dirty="0" err="1" smtClean="0"/>
              <a:t>Engl</a:t>
            </a:r>
            <a:r>
              <a:rPr lang="en-US" i="1" dirty="0" smtClean="0"/>
              <a:t> J Med 2014; </a:t>
            </a:r>
            <a:r>
              <a:rPr lang="en-US" b="1" i="1" dirty="0" smtClean="0"/>
              <a:t>371: 744-756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b="1" dirty="0" smtClean="0"/>
              <a:t>Rossi A </a:t>
            </a:r>
            <a:r>
              <a:rPr lang="it-IT" b="1" dirty="0" err="1" smtClean="0"/>
              <a:t>et</a:t>
            </a:r>
            <a:r>
              <a:rPr lang="it-IT" b="1" dirty="0" smtClean="0"/>
              <a:t> al</a:t>
            </a:r>
            <a:r>
              <a:rPr lang="en-US" dirty="0" smtClean="0"/>
              <a:t>. </a:t>
            </a:r>
            <a:r>
              <a:rPr lang="en-US" i="1" dirty="0" smtClean="0"/>
              <a:t>Diabetes Care 2012; </a:t>
            </a:r>
            <a:r>
              <a:rPr lang="en-US" b="1" i="1" dirty="0" smtClean="0"/>
              <a:t>35:</a:t>
            </a:r>
            <a:r>
              <a:rPr lang="it-IT" dirty="0" smtClean="0"/>
              <a:t>1781-1786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0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2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457200" y="450376"/>
            <a:ext cx="8229600" cy="6172493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NAFLD is a slowly progressive disease but fibrosis rapidly progresses to</a:t>
            </a:r>
            <a:r>
              <a:rPr kumimoji="0" lang="en-US" sz="1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cirrhosis 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20% of cases.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5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5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5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sz="5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5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natural history of 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</a:t>
            </a:r>
            <a:r>
              <a:rPr kumimoji="0" lang="en-US" sz="1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</a:t>
            </a: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was considered unremarkable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The rate of progression for 1 fibrosis stage is: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- 14 years in </a:t>
            </a:r>
            <a:r>
              <a:rPr lang="en-US" sz="8000" b="1" dirty="0" err="1" smtClean="0">
                <a:solidFill>
                  <a:srgbClr val="FF0000"/>
                </a:solidFill>
              </a:rPr>
              <a:t>Steatosis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(0.07/year)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           -  7 years in 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NASH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(0.14/year)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Singh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S,</a:t>
            </a:r>
            <a:r>
              <a:rPr kumimoji="0" lang="it-IT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it-IT" sz="4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al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Clin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Gastroenterol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Hepatol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2015; 13: 643–654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1645923"/>
            <a:ext cx="5342708" cy="21161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94076" y="3396347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HCC</a:t>
            </a:r>
            <a:endParaRPr lang="it-IT" b="1" dirty="0"/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4905103" y="3311438"/>
            <a:ext cx="195943" cy="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10800000" flipV="1">
            <a:off x="5447219" y="3487785"/>
            <a:ext cx="182872" cy="13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23" y="442452"/>
            <a:ext cx="8303341" cy="600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9636" y="235130"/>
            <a:ext cx="8987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2400" b="1" kern="50" dirty="0" smtClean="0">
                <a:latin typeface="Times New Roman"/>
                <a:ea typeface="Andale Sans UI"/>
              </a:rPr>
              <a:t>50%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of</a:t>
            </a:r>
            <a:r>
              <a:rPr lang="it-IT" sz="2400" b="1" kern="50" dirty="0" smtClean="0">
                <a:latin typeface="Times New Roman"/>
                <a:ea typeface="Andale Sans UI"/>
              </a:rPr>
              <a:t>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cases</a:t>
            </a:r>
            <a:r>
              <a:rPr lang="it-IT" sz="2400" b="1" kern="50" dirty="0" smtClean="0">
                <a:latin typeface="Times New Roman"/>
                <a:ea typeface="Andale Sans UI"/>
              </a:rPr>
              <a:t> HCC in NAFLD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occur</a:t>
            </a:r>
            <a:r>
              <a:rPr lang="it-IT" sz="2400" b="1" kern="50" dirty="0" smtClean="0">
                <a:latin typeface="Times New Roman"/>
                <a:ea typeface="Andale Sans UI"/>
              </a:rPr>
              <a:t> in the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absence</a:t>
            </a:r>
            <a:r>
              <a:rPr lang="it-IT" sz="2400" b="1" kern="50" dirty="0" smtClean="0">
                <a:latin typeface="Times New Roman"/>
                <a:ea typeface="Andale Sans UI"/>
              </a:rPr>
              <a:t>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of</a:t>
            </a:r>
            <a:r>
              <a:rPr lang="it-IT" sz="2400" b="1" kern="50" dirty="0" smtClean="0">
                <a:latin typeface="Times New Roman"/>
                <a:ea typeface="Andale Sans UI"/>
              </a:rPr>
              <a:t> </a:t>
            </a:r>
            <a:r>
              <a:rPr lang="it-IT" sz="2400" b="1" kern="50" dirty="0" err="1" smtClean="0">
                <a:latin typeface="Times New Roman"/>
                <a:ea typeface="Andale Sans UI"/>
              </a:rPr>
              <a:t>cirrhosis</a:t>
            </a:r>
            <a:endParaRPr lang="it-IT" sz="2400" b="1" dirty="0" smtClean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9862" y="727685"/>
            <a:ext cx="534352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1384642" y="4150875"/>
            <a:ext cx="627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/>
              <a:t>Awamura</a:t>
            </a:r>
            <a:r>
              <a:rPr lang="en-US" dirty="0" smtClean="0"/>
              <a:t> Y et al . American Journal of Gastroenterology  2011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3123690" y="4537833"/>
            <a:ext cx="1181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Gallstones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558937" y="4546333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err="1" smtClean="0"/>
              <a:t>Psoriasis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679862" y="4907165"/>
            <a:ext cx="4250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Endocrine </a:t>
            </a:r>
            <a:r>
              <a:rPr lang="it-IT" b="1" i="1" dirty="0" err="1" smtClean="0"/>
              <a:t>derangements</a:t>
            </a:r>
            <a:r>
              <a:rPr lang="it-IT" b="1" i="1" dirty="0" smtClean="0"/>
              <a:t>: </a:t>
            </a:r>
            <a:r>
              <a:rPr lang="it-IT" b="1" i="1" dirty="0" err="1" smtClean="0"/>
              <a:t>hypothyroidism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36024" y="5368830"/>
            <a:ext cx="6962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High </a:t>
            </a:r>
            <a:r>
              <a:rPr lang="it-IT" sz="2800" b="1" dirty="0" err="1" smtClean="0"/>
              <a:t>prevalence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of</a:t>
            </a:r>
            <a:r>
              <a:rPr lang="it-IT" sz="2800" b="1" dirty="0" smtClean="0"/>
              <a:t> NOSA </a:t>
            </a:r>
            <a:r>
              <a:rPr lang="it-IT" sz="2800" b="1" dirty="0" err="1" smtClean="0"/>
              <a:t>positivity</a:t>
            </a:r>
            <a:r>
              <a:rPr lang="it-IT" sz="2800" b="1" dirty="0" smtClean="0"/>
              <a:t> in NAFLD</a:t>
            </a:r>
          </a:p>
          <a:p>
            <a:endParaRPr lang="it-IT" sz="2800" b="1" dirty="0" smtClean="0"/>
          </a:p>
          <a:p>
            <a:r>
              <a:rPr lang="it-IT" sz="2800" b="1" dirty="0" err="1" smtClean="0"/>
              <a:t>High-titer</a:t>
            </a:r>
            <a:r>
              <a:rPr lang="it-IT" sz="2800" b="1" dirty="0" smtClean="0"/>
              <a:t> ANA </a:t>
            </a:r>
            <a:r>
              <a:rPr lang="it-IT" sz="2800" b="1" dirty="0" err="1" smtClean="0"/>
              <a:t>was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associated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with</a:t>
            </a:r>
            <a:r>
              <a:rPr lang="it-IT" sz="2800" b="1" dirty="0" smtClean="0"/>
              <a:t> IR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4161" y="4546333"/>
            <a:ext cx="403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Other</a:t>
            </a:r>
            <a:r>
              <a:rPr lang="it-IT" b="1" dirty="0" smtClean="0">
                <a:solidFill>
                  <a:srgbClr val="FF0000"/>
                </a:solidFill>
              </a:rPr>
              <a:t> NAFLD </a:t>
            </a:r>
            <a:r>
              <a:rPr lang="it-IT" b="1" dirty="0" err="1" smtClean="0">
                <a:solidFill>
                  <a:srgbClr val="FF0000"/>
                </a:solidFill>
              </a:rPr>
              <a:t>Association</a:t>
            </a:r>
            <a:r>
              <a:rPr lang="it-IT" b="1" dirty="0" smtClean="0">
                <a:solidFill>
                  <a:srgbClr val="FF0000"/>
                </a:solidFill>
              </a:rPr>
              <a:t>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30537" y="4863413"/>
            <a:ext cx="3213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/>
              <a:t>Polycystic</a:t>
            </a:r>
            <a:r>
              <a:rPr lang="it-IT" b="1" dirty="0" smtClean="0"/>
              <a:t> </a:t>
            </a:r>
            <a:r>
              <a:rPr lang="it-IT" b="1" dirty="0" err="1" smtClean="0"/>
              <a:t>ovarian</a:t>
            </a:r>
            <a:r>
              <a:rPr lang="it-IT" b="1" dirty="0" smtClean="0"/>
              <a:t> </a:t>
            </a:r>
            <a:r>
              <a:rPr lang="it-IT" b="1" dirty="0" err="1" smtClean="0"/>
              <a:t>syndrome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6481" y="45030"/>
            <a:ext cx="8226720" cy="11434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STRATEGIES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188259" y="1133684"/>
            <a:ext cx="8794376" cy="21933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Histological examination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liver tissue specimens is the gold-standard for quantification of steatosis, direct diagnosis of NASH and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staging of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fibrosis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456481" y="3327035"/>
            <a:ext cx="8526154" cy="335615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 is a prerequisite for the diagnosis of NAFLD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&gt;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5%.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histological definition of NASH is based on a combination of three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elementary 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lesions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i.e.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steatosis, hepatocellular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ballooning and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lobular inflammation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242046" y="18136"/>
            <a:ext cx="8683201" cy="86937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Histological classification: what’s new?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6481" y="837850"/>
            <a:ext cx="8226720" cy="219335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Prosed Pathologic classifications of NAFLD: Matteoni , Brunt , Kleiner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NAFLD Activity Score (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Fatty Liver Inhibition of Progression (FLIP) algorithm with the Steatosis, Activity, and Fibrosis (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score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456481" y="3254188"/>
            <a:ext cx="8226720" cy="33752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is recommended for defining and quantifying disease activity;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poor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correlat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metabolic risk factors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unable</a:t>
            </a: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predict fibrosis progression and mortality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2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 score reliably  for diagnose NASH, to assess disease severity and limit interobserver variation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6481" y="139159"/>
            <a:ext cx="8226720" cy="114348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of imaging techniques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456480" y="712696"/>
            <a:ext cx="8458919" cy="31735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Ultrasonography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safety, low cost, wide availability, accuracy for the diagnosis of steatosis higher than 20–30%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controlled attenuation parameter (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</a:t>
            </a: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a new promising screening method utilizing 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ultrasound elastographic techniques have been implemented: acoustic radiation force impulse (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ARFI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elastography,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2D shear-wave elastography and real-time strain elastography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161366" y="4110745"/>
            <a:ext cx="8754034" cy="21933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resonance ,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particularly 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Resonance Spectroscopy 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truly quantitative methods for liver fat with the advantages of high sensitivity. High cost, not available 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6481" y="125712"/>
            <a:ext cx="8226720" cy="560089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Serum Biomarker 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242048" y="743721"/>
            <a:ext cx="8901951" cy="1743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Bedogni’s Fatty Liver Index (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</a:t>
            </a: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): it can predict clinical outcomes related to MS</a:t>
            </a:r>
            <a:endParaRPr kumimoji="0" 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Hepatic Steatosis Index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 txBox="1">
            <a:spLocks/>
          </p:cNvSpPr>
          <p:nvPr/>
        </p:nvSpPr>
        <p:spPr>
          <a:xfrm>
            <a:off x="242048" y="2810435"/>
            <a:ext cx="8727140" cy="331884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differentiate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NASH from simple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steatosis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several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biomarkers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(acute-phase proteins, cytokines, markers of oxidative stress and apoptosis, as is the case of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cytokeratin-18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fragments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multiple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complex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been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investigated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NAFLD Fibrosis Score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Fib-4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reliably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exclude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fibrosis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 high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proportion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NAFLD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patients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isultati immagini per nafld and metabolic syndrome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160337"/>
            <a:ext cx="8647231" cy="652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247" y="104502"/>
            <a:ext cx="508145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1" y="626382"/>
            <a:ext cx="8882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Similarity with Metabolic Syndrome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Diet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FF0000"/>
                </a:solidFill>
              </a:rPr>
              <a:t>physical exercise </a:t>
            </a:r>
            <a:r>
              <a:rPr lang="en-US" sz="2800" b="1" dirty="0" smtClean="0"/>
              <a:t>are the mainstay of treatment of both conditions </a:t>
            </a:r>
            <a:endParaRPr lang="it-IT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2386014"/>
            <a:ext cx="4772024" cy="41290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9204" y="2386013"/>
            <a:ext cx="4314796" cy="4129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2814718" y="6463406"/>
            <a:ext cx="4143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Journal of </a:t>
            </a:r>
            <a:r>
              <a:rPr lang="en-US" b="1" i="1" dirty="0" err="1" smtClean="0"/>
              <a:t>Hepatology</a:t>
            </a:r>
            <a:r>
              <a:rPr lang="en-US" b="1" dirty="0" smtClean="0"/>
              <a:t> 2017 67, 829-846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47" y="1722941"/>
            <a:ext cx="8412482" cy="47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431073" y="153281"/>
            <a:ext cx="86084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 smtClean="0"/>
              <a:t>                </a:t>
            </a:r>
            <a:r>
              <a:rPr lang="it-IT" sz="2800" b="1" dirty="0" err="1" smtClean="0">
                <a:solidFill>
                  <a:srgbClr val="FF0000"/>
                </a:solidFill>
              </a:rPr>
              <a:t>Drugs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for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metabolic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disorders</a:t>
            </a:r>
            <a:r>
              <a:rPr lang="it-IT" sz="2800" b="1" dirty="0" smtClean="0">
                <a:solidFill>
                  <a:srgbClr val="FF0000"/>
                </a:solidFill>
              </a:rPr>
              <a:t> vs </a:t>
            </a:r>
            <a:r>
              <a:rPr lang="it-IT" sz="2800" b="1" dirty="0" err="1" smtClean="0">
                <a:solidFill>
                  <a:srgbClr val="FF0000"/>
                </a:solidFill>
              </a:rPr>
              <a:t>Specific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Drugs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No drugs are specifically licensed for treatment of NAFLD</a:t>
            </a:r>
          </a:p>
          <a:p>
            <a:endParaRPr lang="en-US" b="1" dirty="0" smtClean="0"/>
          </a:p>
          <a:p>
            <a:r>
              <a:rPr lang="en-US" b="1" dirty="0" smtClean="0"/>
              <a:t>Drugs used to treat concurrent metabolic disorders (</a:t>
            </a:r>
            <a:r>
              <a:rPr lang="en-US" b="1" i="1" dirty="0" smtClean="0"/>
              <a:t>e.g., </a:t>
            </a:r>
            <a:r>
              <a:rPr lang="en-US" b="1" i="1" dirty="0" err="1" smtClean="0"/>
              <a:t>statins</a:t>
            </a:r>
            <a:r>
              <a:rPr lang="en-US" b="1" i="1" dirty="0" smtClean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antidiabetics</a:t>
            </a:r>
            <a:r>
              <a:rPr lang="en-US" b="1" dirty="0" smtClean="0"/>
              <a:t>)</a:t>
            </a:r>
          </a:p>
          <a:p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404947" y="6394551"/>
            <a:ext cx="8503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err="1" smtClean="0"/>
              <a:t>Lonardo</a:t>
            </a:r>
            <a:r>
              <a:rPr lang="it-IT" i="1" dirty="0" smtClean="0"/>
              <a:t> , </a:t>
            </a:r>
            <a:r>
              <a:rPr lang="it-IT" i="1" dirty="0" err="1" smtClean="0"/>
              <a:t>Adinolfi</a:t>
            </a:r>
            <a:r>
              <a:rPr lang="it-IT" i="1" dirty="0" smtClean="0"/>
              <a:t> </a:t>
            </a:r>
            <a:r>
              <a:rPr lang="it-IT" i="1" dirty="0" err="1" smtClean="0"/>
              <a:t>et</a:t>
            </a:r>
            <a:r>
              <a:rPr lang="it-IT" i="1" dirty="0" smtClean="0"/>
              <a:t> al. World J </a:t>
            </a:r>
            <a:r>
              <a:rPr lang="it-IT" i="1" dirty="0" err="1" smtClean="0"/>
              <a:t>Gastroenterol</a:t>
            </a:r>
            <a:r>
              <a:rPr lang="it-IT" i="1" dirty="0" smtClean="0"/>
              <a:t> 2017 </a:t>
            </a:r>
            <a:r>
              <a:rPr lang="it-IT" i="1" dirty="0" err="1" smtClean="0"/>
              <a:t>September</a:t>
            </a:r>
            <a:r>
              <a:rPr lang="it-IT" i="1" dirty="0" smtClean="0"/>
              <a:t> 28; 23(36): 6571-6592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285750" y="201706"/>
            <a:ext cx="8472488" cy="64411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r>
              <a:rPr kumimoji="0" lang="it-IT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NAFLD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an emerging hepatic disease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High epidemiological burden</a:t>
            </a: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b="1" dirty="0" smtClean="0"/>
              <a:t>Is both precursor and consequence of </a:t>
            </a:r>
            <a:r>
              <a:rPr lang="en-US" sz="3200" b="1" dirty="0" err="1" smtClean="0"/>
              <a:t>MetS</a:t>
            </a:r>
            <a:r>
              <a:rPr lang="en-US" sz="3200" b="1" dirty="0" smtClean="0"/>
              <a:t> and T2D </a:t>
            </a:r>
            <a:endParaRPr lang="it-IT" sz="3200" b="1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Significant morbidity and mortality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Multifaced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systemic disease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Multifactorial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pathogenesis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Highly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prevalent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certain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cohorts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individuals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amenable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selective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screening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strategies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intensive follow-up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schedules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identification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liver-related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extrahepatic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complications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in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whom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more aggressive treatment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schedules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implemented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8596" y="214290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The association of NAFLD with IR and its close connection with the </a:t>
            </a:r>
            <a:r>
              <a:rPr lang="en-US" sz="3200" b="1" dirty="0" err="1" smtClean="0"/>
              <a:t>MetS</a:t>
            </a:r>
            <a:r>
              <a:rPr lang="en-US" sz="3200" b="1" dirty="0" smtClean="0"/>
              <a:t> was independently reported by three unrelated groups of investigators as early </a:t>
            </a:r>
            <a:r>
              <a:rPr lang="it-IT" sz="3200" b="1" dirty="0" err="1" smtClean="0"/>
              <a:t>as</a:t>
            </a:r>
            <a:r>
              <a:rPr lang="it-IT" sz="3200" b="1" dirty="0" smtClean="0"/>
              <a:t> 1999</a:t>
            </a:r>
            <a:endParaRPr lang="it-IT" sz="3200" b="1" dirty="0"/>
          </a:p>
        </p:txBody>
      </p:sp>
      <p:sp>
        <p:nvSpPr>
          <p:cNvPr id="5" name="Rettangolo 4"/>
          <p:cNvSpPr/>
          <p:nvPr/>
        </p:nvSpPr>
        <p:spPr>
          <a:xfrm>
            <a:off x="285720" y="2261096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Marchesini G </a:t>
            </a:r>
            <a:r>
              <a:rPr lang="it-IT" sz="2000" b="1" dirty="0" err="1" smtClean="0"/>
              <a:t>et</a:t>
            </a:r>
            <a:r>
              <a:rPr lang="it-IT" sz="2000" b="1" dirty="0" smtClean="0"/>
              <a:t> al. </a:t>
            </a:r>
            <a:r>
              <a:rPr lang="en-US" sz="2000" i="1" dirty="0" smtClean="0"/>
              <a:t>Am J Med 1999; </a:t>
            </a:r>
            <a:r>
              <a:rPr lang="en-US" sz="2000" b="1" i="1" dirty="0" smtClean="0"/>
              <a:t>107: 450-455 </a:t>
            </a:r>
          </a:p>
          <a:p>
            <a:pPr algn="ctr"/>
            <a:r>
              <a:rPr lang="pt-BR" sz="2000" b="1" dirty="0" smtClean="0"/>
              <a:t>Cortez-Pinto H et al.</a:t>
            </a:r>
            <a:r>
              <a:rPr lang="it-IT" sz="2000" dirty="0" smtClean="0"/>
              <a:t> </a:t>
            </a:r>
            <a:r>
              <a:rPr lang="it-IT" sz="2000" i="1" dirty="0" err="1" smtClean="0"/>
              <a:t>Clin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Nutr</a:t>
            </a:r>
            <a:r>
              <a:rPr lang="it-IT" sz="2000" i="1" dirty="0" smtClean="0"/>
              <a:t> 1999; </a:t>
            </a:r>
            <a:r>
              <a:rPr lang="it-IT" sz="2000" b="1" i="1" dirty="0" smtClean="0"/>
              <a:t>18: 353-358 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b="1" dirty="0" err="1" smtClean="0"/>
              <a:t>Lonardo</a:t>
            </a:r>
            <a:r>
              <a:rPr lang="en-US" sz="2000" b="1" dirty="0" smtClean="0"/>
              <a:t> A</a:t>
            </a:r>
            <a:r>
              <a:rPr lang="en-US" sz="2000" dirty="0" smtClean="0"/>
              <a:t> </a:t>
            </a:r>
            <a:r>
              <a:rPr lang="en-US" sz="2000" i="1" dirty="0" smtClean="0"/>
              <a:t>Dig </a:t>
            </a:r>
            <a:r>
              <a:rPr lang="en-US" sz="2000" i="1" dirty="0" err="1" smtClean="0"/>
              <a:t>Dis</a:t>
            </a:r>
            <a:r>
              <a:rPr lang="en-US" sz="2000" i="1" dirty="0" smtClean="0"/>
              <a:t> 1999; </a:t>
            </a:r>
            <a:r>
              <a:rPr lang="en-US" sz="2000" b="1" i="1" dirty="0" smtClean="0"/>
              <a:t>17: 80-89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1071538" y="3809874"/>
            <a:ext cx="72152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NAFLD affected </a:t>
            </a:r>
            <a:r>
              <a:rPr lang="en-US" sz="3200" b="1" dirty="0" smtClean="0"/>
              <a:t> middle-aged men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 smtClean="0"/>
              <a:t>with obesity,</a:t>
            </a:r>
          </a:p>
          <a:p>
            <a:pPr algn="ctr"/>
            <a:r>
              <a:rPr lang="it-IT" sz="3200" b="1" dirty="0" err="1" smtClean="0"/>
              <a:t>altered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glucose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metabolism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hyperlipidemia</a:t>
            </a:r>
            <a:r>
              <a:rPr lang="it-IT" sz="3200" b="1" dirty="0" smtClean="0"/>
              <a:t>, and </a:t>
            </a:r>
            <a:r>
              <a:rPr lang="it-IT" sz="3200" b="1" dirty="0" err="1" smtClean="0"/>
              <a:t>hypertension</a:t>
            </a:r>
            <a:endParaRPr lang="it-IT" sz="3200" b="1" dirty="0"/>
          </a:p>
        </p:txBody>
      </p:sp>
      <p:sp>
        <p:nvSpPr>
          <p:cNvPr id="7" name="Rettangolo 6"/>
          <p:cNvSpPr/>
          <p:nvPr/>
        </p:nvSpPr>
        <p:spPr>
          <a:xfrm>
            <a:off x="2744727" y="6149034"/>
            <a:ext cx="3445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Lonardo</a:t>
            </a:r>
            <a:r>
              <a:rPr lang="en-US" b="1" dirty="0" smtClean="0"/>
              <a:t> A</a:t>
            </a:r>
            <a:r>
              <a:rPr lang="en-US" dirty="0" smtClean="0"/>
              <a:t> </a:t>
            </a:r>
            <a:r>
              <a:rPr lang="en-US" i="1" dirty="0" smtClean="0"/>
              <a:t>Dig </a:t>
            </a:r>
            <a:r>
              <a:rPr lang="en-US" i="1" dirty="0" err="1" smtClean="0"/>
              <a:t>Dis</a:t>
            </a:r>
            <a:r>
              <a:rPr lang="en-US" i="1" dirty="0" smtClean="0"/>
              <a:t> 1999; </a:t>
            </a:r>
            <a:r>
              <a:rPr lang="en-US" b="1" i="1" dirty="0" smtClean="0"/>
              <a:t>17: 80-89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21" y="220897"/>
            <a:ext cx="8789157" cy="64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860766" y="6217918"/>
            <a:ext cx="8098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60766" y="6217918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Yes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 txBox="1">
            <a:spLocks/>
          </p:cNvSpPr>
          <p:nvPr/>
        </p:nvSpPr>
        <p:spPr>
          <a:xfrm>
            <a:off x="163773" y="93854"/>
            <a:ext cx="8816453" cy="30151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common connection between MS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NAFLD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abnormal lipid traffic and its consequences, such as visceral adiposity and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insulin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resistance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767620"/>
            <a:ext cx="9143999" cy="409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457200" y="668740"/>
            <a:ext cx="8229600" cy="54574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Obesity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 strongly associated with hepatic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steatosis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excess body fat accumulation is not ‘a condition sine qua non’ for developing NAFLD.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Insulin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resistance is a “necessary but not sufficient” morbid condition, which plays a role only in the early phases of NASH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273" y="133816"/>
            <a:ext cx="8974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NAFLD</a:t>
            </a:r>
            <a:r>
              <a:rPr lang="en-US" sz="2400" b="1" dirty="0" smtClean="0"/>
              <a:t> features excess </a:t>
            </a:r>
            <a:r>
              <a:rPr lang="en-US" sz="2400" b="1" dirty="0" err="1" smtClean="0"/>
              <a:t>intrahepatic</a:t>
            </a:r>
            <a:r>
              <a:rPr lang="en-US" sz="2400" b="1" dirty="0" smtClean="0"/>
              <a:t> ectopic triglyceride deposition in patients who are free of competing etiologies of </a:t>
            </a:r>
            <a:r>
              <a:rPr lang="it-IT" sz="2400" b="1" dirty="0" err="1" smtClean="0"/>
              <a:t>liver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disease</a:t>
            </a:r>
            <a:endParaRPr lang="it-IT" sz="2400" b="1" dirty="0"/>
          </a:p>
        </p:txBody>
      </p:sp>
      <p:sp>
        <p:nvSpPr>
          <p:cNvPr id="3" name="Rettangolo 2"/>
          <p:cNvSpPr/>
          <p:nvPr/>
        </p:nvSpPr>
        <p:spPr>
          <a:xfrm>
            <a:off x="326571" y="1086105"/>
            <a:ext cx="82687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NAFLD</a:t>
            </a:r>
            <a:r>
              <a:rPr lang="it-IT" sz="2400" b="1" dirty="0" smtClean="0"/>
              <a:t> </a:t>
            </a:r>
            <a:r>
              <a:rPr lang="en-US" sz="2400" b="1" dirty="0" smtClean="0"/>
              <a:t>is  a multi-factorial, non-communicable disease resulting from a complex interaction between multiple environmental and metabolic “hits” and a predisposing </a:t>
            </a:r>
            <a:r>
              <a:rPr lang="it-IT" sz="2400" b="1" dirty="0" err="1" smtClean="0"/>
              <a:t>genetic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epigenetic</a:t>
            </a:r>
            <a:r>
              <a:rPr lang="it-IT" sz="2400" b="1" dirty="0" smtClean="0"/>
              <a:t> background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326571" y="5393422"/>
            <a:ext cx="8543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Steatosis</a:t>
            </a:r>
            <a:r>
              <a:rPr lang="en-US" b="1" dirty="0" smtClean="0"/>
              <a:t>, namely a minimal threshold of </a:t>
            </a:r>
            <a:r>
              <a:rPr lang="en-US" b="1" dirty="0" smtClean="0">
                <a:solidFill>
                  <a:srgbClr val="FF0000"/>
                </a:solidFill>
              </a:rPr>
              <a:t>5% of </a:t>
            </a:r>
            <a:r>
              <a:rPr lang="en-US" b="1" dirty="0" err="1" smtClean="0">
                <a:solidFill>
                  <a:srgbClr val="FF0000"/>
                </a:solidFill>
              </a:rPr>
              <a:t>hepatocytes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containing fat droplets in biopsy specimen, is a prerequisite for the diagnosis of NAFLD. The histological definition of adult</a:t>
            </a:r>
            <a:r>
              <a:rPr lang="en-US" b="1" dirty="0" smtClean="0">
                <a:solidFill>
                  <a:srgbClr val="FF0000"/>
                </a:solidFill>
              </a:rPr>
              <a:t> NASH </a:t>
            </a:r>
            <a:r>
              <a:rPr lang="en-US" b="1" dirty="0" smtClean="0"/>
              <a:t>is based on a combination of three elementary lesions, </a:t>
            </a:r>
            <a:r>
              <a:rPr lang="en-US" b="1" i="1" dirty="0" smtClean="0"/>
              <a:t>i.e</a:t>
            </a:r>
            <a:r>
              <a:rPr lang="en-US" b="1" i="1" dirty="0" smtClean="0">
                <a:solidFill>
                  <a:srgbClr val="FF0000"/>
                </a:solidFill>
              </a:rPr>
              <a:t>., </a:t>
            </a:r>
            <a:r>
              <a:rPr lang="en-US" b="1" i="1" dirty="0" err="1" smtClean="0">
                <a:solidFill>
                  <a:srgbClr val="FF0000"/>
                </a:solidFill>
              </a:rPr>
              <a:t>steatosis</a:t>
            </a:r>
            <a:r>
              <a:rPr lang="en-US" b="1" i="1" dirty="0" smtClean="0">
                <a:solidFill>
                  <a:srgbClr val="FF0000"/>
                </a:solidFill>
              </a:rPr>
              <a:t>, </a:t>
            </a:r>
            <a:r>
              <a:rPr lang="en-US" b="1" i="1" dirty="0" err="1" smtClean="0">
                <a:solidFill>
                  <a:srgbClr val="FF0000"/>
                </a:solidFill>
              </a:rPr>
              <a:t>hepatocellular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ballooning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lobular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inflammation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player.slideplayer.com/12/3359757/data/images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60" y="2795449"/>
            <a:ext cx="3095625" cy="2265354"/>
          </a:xfrm>
          <a:prstGeom prst="rect">
            <a:avLst/>
          </a:prstGeom>
          <a:noFill/>
        </p:spPr>
      </p:pic>
      <p:pic>
        <p:nvPicPr>
          <p:cNvPr id="6" name="Picture 4" descr="http://player.slideplayer.com/12/3359757/data/images/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6679" y="2730133"/>
            <a:ext cx="4743450" cy="234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\\Tahoe\egad\Download\Scans\Deewania\Deewania_011504_001.jpg"/>
  <p:tag name="PHOTO" val="TRUE"/>
</p:tagLst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2161</Words>
  <Application>Microsoft Office PowerPoint</Application>
  <PresentationFormat>Presentazione su schermo (4:3)</PresentationFormat>
  <Paragraphs>258</Paragraphs>
  <Slides>42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5" baseType="lpstr">
      <vt:lpstr>Tema di Office</vt:lpstr>
      <vt:lpstr>1_Tema di Office</vt:lpstr>
      <vt:lpstr>Grafico</vt:lpstr>
      <vt:lpstr> X Congresso Nazionale CLEO </vt:lpstr>
      <vt:lpstr>Diapositiva 2</vt:lpstr>
      <vt:lpstr>Major features of Metabolic Syndrome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Systematic review with meta‐analysis: risk factors for non‐alcoholic fatty liver disease suggest a shared altered metabolic and cardiovascular profile between lean and obese patients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SUN</dc:creator>
  <cp:lastModifiedBy>utente</cp:lastModifiedBy>
  <cp:revision>191</cp:revision>
  <dcterms:created xsi:type="dcterms:W3CDTF">2016-09-28T15:49:20Z</dcterms:created>
  <dcterms:modified xsi:type="dcterms:W3CDTF">2017-09-29T05:55:30Z</dcterms:modified>
</cp:coreProperties>
</file>