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1.png" ContentType="image/png"/>
  <Override PartName="/ppt/media/image7.wmf" ContentType="image/x-wmf"/>
  <Override PartName="/ppt/media/image2.jpeg" ContentType="image/jpeg"/>
  <Override PartName="/ppt/media/image5.png" ContentType="image/png"/>
  <Override PartName="/ppt/media/image3.jpeg" ContentType="image/jpeg"/>
  <Override PartName="/ppt/media/image4.jpeg" ContentType="image/jpeg"/>
  <Override PartName="/ppt/media/image8.jpeg" ContentType="image/jpeg"/>
  <Override PartName="/ppt/media/image6.png" ContentType="image/png"/>
  <Override PartName="/ppt/media/image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46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83165EC-F40B-4522-B414-B216AE08FD57}" type="slidenum">
              <a:rPr b="0" lang="it-IT" sz="1400" spc="-1" strike="noStrike">
                <a:latin typeface="Times New Roman"/>
              </a:rPr>
              <a:t>1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756000" y="5078520"/>
            <a:ext cx="6046200" cy="4809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756000" y="5078520"/>
            <a:ext cx="6047640" cy="4811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1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6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20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4249440" y="4864320"/>
            <a:ext cx="5830920" cy="1471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1" lang="it-IT" sz="3100" spc="-1" strike="noStrike">
                <a:solidFill>
                  <a:srgbClr val="262626"/>
                </a:solidFill>
                <a:latin typeface="Arial"/>
                <a:ea typeface="DejaVu Sans"/>
              </a:rPr>
              <a:t>Giorgio Barbarini </a:t>
            </a:r>
            <a:endParaRPr b="0" lang="it-IT" sz="3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262626"/>
                </a:solidFill>
                <a:latin typeface="Arial"/>
                <a:ea typeface="DejaVu Sans"/>
              </a:rPr>
              <a:t>Presidente CLEO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5111280" y="69480"/>
            <a:ext cx="4967640" cy="374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ff00"/>
                </a:solidFill>
                <a:latin typeface="Arial"/>
                <a:ea typeface="DejaVu Sans"/>
              </a:rPr>
              <a:t>CLEO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b="1" lang="it-IT" sz="5400" spc="-1" strike="noStrike">
                <a:solidFill>
                  <a:srgbClr val="ffff00"/>
                </a:solidFill>
                <a:latin typeface="Arial"/>
                <a:ea typeface="DejaVu Sans"/>
              </a:rPr>
              <a:t>X° CONGRESSO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b="1" lang="it-IT" sz="5400" spc="-1" strike="noStrike">
                <a:solidFill>
                  <a:srgbClr val="ffff00"/>
                </a:solidFill>
                <a:latin typeface="Arial"/>
                <a:ea typeface="DejaVu Sans"/>
              </a:rPr>
              <a:t>NAZIONALE 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5400" spc="-1" strike="noStrike">
              <a:latin typeface="Arial"/>
            </a:endParaRPr>
          </a:p>
        </p:txBody>
      </p:sp>
      <p:pic>
        <p:nvPicPr>
          <p:cNvPr id="349" name="" descr=""/>
          <p:cNvPicPr/>
          <p:nvPr/>
        </p:nvPicPr>
        <p:blipFill>
          <a:blip r:embed=""/>
          <a:stretch/>
        </p:blipFill>
        <p:spPr>
          <a:xfrm>
            <a:off x="-10080720" y="-216360"/>
            <a:ext cx="14183640" cy="8182440"/>
          </a:xfrm>
          <a:prstGeom prst="rect">
            <a:avLst/>
          </a:prstGeom>
          <a:ln>
            <a:noFill/>
          </a:ln>
        </p:spPr>
      </p:pic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-10006560" y="0"/>
            <a:ext cx="15117480" cy="755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33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" descr=""/>
          <p:cNvPicPr/>
          <p:nvPr/>
        </p:nvPicPr>
        <p:blipFill>
          <a:blip r:embed="rId1"/>
          <a:stretch/>
        </p:blipFill>
        <p:spPr>
          <a:xfrm>
            <a:off x="5040" y="946800"/>
            <a:ext cx="1008036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33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" descr=""/>
          <p:cNvPicPr/>
          <p:nvPr/>
        </p:nvPicPr>
        <p:blipFill>
          <a:blip r:embed="rId1"/>
          <a:stretch/>
        </p:blipFill>
        <p:spPr>
          <a:xfrm>
            <a:off x="5040" y="946800"/>
            <a:ext cx="1008036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1152000" y="-720000"/>
            <a:ext cx="7920000" cy="885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" descr=""/>
          <p:cNvPicPr/>
          <p:nvPr/>
        </p:nvPicPr>
        <p:blipFill>
          <a:blip r:embed="rId1"/>
          <a:stretch/>
        </p:blipFill>
        <p:spPr>
          <a:xfrm>
            <a:off x="2542680" y="2160"/>
            <a:ext cx="5023440" cy="755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737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504000" y="1635840"/>
            <a:ext cx="9071280" cy="511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spcBef>
                <a:spcPts val="720"/>
              </a:spcBef>
            </a:pPr>
            <a:r>
              <a:rPr b="0" lang="it-IT" sz="3600" spc="-1" strike="noStrike">
                <a:solidFill>
                  <a:srgbClr val="8eb4e3"/>
                </a:solidFill>
                <a:latin typeface="Calibri"/>
                <a:ea typeface="DejaVu Sans"/>
              </a:rPr>
              <a:t>The good physician treats the disease ;</a:t>
            </a:r>
            <a:endParaRPr b="0" lang="it-IT" sz="36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20"/>
              </a:spcBef>
            </a:pPr>
            <a:r>
              <a:rPr b="0" lang="it-IT" sz="3600" spc="-1" strike="noStrike">
                <a:solidFill>
                  <a:srgbClr val="8eb4e3"/>
                </a:solidFill>
                <a:latin typeface="Calibri"/>
                <a:ea typeface="DejaVu Sans"/>
              </a:rPr>
              <a:t>the best physician treats the patients </a:t>
            </a:r>
            <a:endParaRPr b="0" lang="it-IT" sz="36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20"/>
              </a:spcBef>
            </a:pPr>
            <a:r>
              <a:rPr b="0" lang="it-IT" sz="3600" spc="-1" strike="noStrike">
                <a:solidFill>
                  <a:srgbClr val="8eb4e3"/>
                </a:solidFill>
                <a:latin typeface="Calibri"/>
                <a:ea typeface="DejaVu Sans"/>
              </a:rPr>
              <a:t>with the disease </a:t>
            </a:r>
            <a:endParaRPr b="0" lang="it-IT" sz="36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20"/>
              </a:spcBef>
            </a:pPr>
            <a:endParaRPr b="0" lang="it-IT" sz="36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20"/>
              </a:spcBef>
            </a:pPr>
            <a:r>
              <a:rPr b="0" lang="it-IT" sz="3600" spc="-1" strike="noStrike">
                <a:solidFill>
                  <a:srgbClr val="8eb4e3"/>
                </a:solidFill>
                <a:latin typeface="Calibri"/>
                <a:ea typeface="DejaVu Sans"/>
              </a:rPr>
              <a:t>                     </a:t>
            </a:r>
            <a:r>
              <a:rPr b="0" lang="it-IT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</a:t>
            </a:r>
            <a:r>
              <a:rPr b="0" lang="it-IT" sz="3600" spc="-1" strike="noStrike">
                <a:solidFill>
                  <a:srgbClr val="ffff00"/>
                </a:solidFill>
                <a:latin typeface="Calibri"/>
                <a:ea typeface="DejaVu Sans"/>
              </a:rPr>
              <a:t>William Osler</a:t>
            </a:r>
            <a:endParaRPr b="0" lang="it-IT" sz="36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Picture 4" descr=""/>
          <p:cNvPicPr/>
          <p:nvPr/>
        </p:nvPicPr>
        <p:blipFill>
          <a:blip r:embed="rId1"/>
          <a:stretch/>
        </p:blipFill>
        <p:spPr>
          <a:xfrm>
            <a:off x="335880" y="335880"/>
            <a:ext cx="9491040" cy="6969960"/>
          </a:xfrm>
          <a:prstGeom prst="rect">
            <a:avLst/>
          </a:prstGeom>
          <a:ln>
            <a:noFill/>
          </a:ln>
        </p:spPr>
      </p:pic>
      <p:pic>
        <p:nvPicPr>
          <p:cNvPr id="374" name="Picture 8" descr=""/>
          <p:cNvPicPr/>
          <p:nvPr/>
        </p:nvPicPr>
        <p:blipFill>
          <a:blip r:embed="rId2"/>
          <a:stretch/>
        </p:blipFill>
        <p:spPr>
          <a:xfrm>
            <a:off x="277200" y="5008320"/>
            <a:ext cx="2471400" cy="2341800"/>
          </a:xfrm>
          <a:prstGeom prst="rect">
            <a:avLst/>
          </a:prstGeom>
          <a:ln>
            <a:noFill/>
          </a:ln>
        </p:spPr>
      </p:pic>
      <p:pic>
        <p:nvPicPr>
          <p:cNvPr id="375" name="Picture 8" descr=""/>
          <p:cNvPicPr/>
          <p:nvPr/>
        </p:nvPicPr>
        <p:blipFill>
          <a:blip r:embed="rId3"/>
          <a:stretch/>
        </p:blipFill>
        <p:spPr>
          <a:xfrm>
            <a:off x="7409520" y="5049360"/>
            <a:ext cx="2471400" cy="2341800"/>
          </a:xfrm>
          <a:prstGeom prst="rect">
            <a:avLst/>
          </a:prstGeom>
          <a:ln>
            <a:noFill/>
          </a:ln>
        </p:spPr>
      </p:pic>
      <p:pic>
        <p:nvPicPr>
          <p:cNvPr id="376" name="Picture 8" descr=""/>
          <p:cNvPicPr/>
          <p:nvPr/>
        </p:nvPicPr>
        <p:blipFill>
          <a:blip r:embed="rId4"/>
          <a:stretch/>
        </p:blipFill>
        <p:spPr>
          <a:xfrm>
            <a:off x="277200" y="287280"/>
            <a:ext cx="2142000" cy="2029680"/>
          </a:xfrm>
          <a:prstGeom prst="rect">
            <a:avLst/>
          </a:prstGeom>
          <a:ln>
            <a:noFill/>
          </a:ln>
        </p:spPr>
      </p:pic>
      <p:pic>
        <p:nvPicPr>
          <p:cNvPr id="377" name="Picture 8" descr=""/>
          <p:cNvPicPr/>
          <p:nvPr/>
        </p:nvPicPr>
        <p:blipFill>
          <a:blip r:embed="rId5"/>
          <a:stretch/>
        </p:blipFill>
        <p:spPr>
          <a:xfrm>
            <a:off x="7743600" y="287280"/>
            <a:ext cx="2142000" cy="202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2540160" y="0"/>
            <a:ext cx="5471280" cy="758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2" descr=""/>
          <p:cNvPicPr/>
          <p:nvPr/>
        </p:nvPicPr>
        <p:blipFill>
          <a:blip r:embed="rId1"/>
          <a:stretch/>
        </p:blipFill>
        <p:spPr>
          <a:xfrm>
            <a:off x="515520" y="2192400"/>
            <a:ext cx="2380320" cy="3490920"/>
          </a:xfrm>
          <a:prstGeom prst="rect">
            <a:avLst/>
          </a:prstGeom>
          <a:ln>
            <a:noFill/>
          </a:ln>
        </p:spPr>
      </p:pic>
      <p:pic>
        <p:nvPicPr>
          <p:cNvPr id="353" name="Picture 4" descr=""/>
          <p:cNvPicPr/>
          <p:nvPr/>
        </p:nvPicPr>
        <p:blipFill>
          <a:blip r:embed="rId2"/>
          <a:stretch/>
        </p:blipFill>
        <p:spPr>
          <a:xfrm>
            <a:off x="3611520" y="2192400"/>
            <a:ext cx="5532480" cy="3475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.png" descr=""/>
          <p:cNvPicPr/>
          <p:nvPr/>
        </p:nvPicPr>
        <p:blipFill>
          <a:blip r:embed="rId1"/>
          <a:stretch/>
        </p:blipFill>
        <p:spPr>
          <a:xfrm>
            <a:off x="2856240" y="2107080"/>
            <a:ext cx="4367160" cy="4363200"/>
          </a:xfrm>
          <a:prstGeom prst="rect">
            <a:avLst/>
          </a:prstGeom>
          <a:ln w="12600"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504000" y="302760"/>
            <a:ext cx="9071640" cy="66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</a:pPr>
            <a:r>
              <a:rPr b="0" lang="it-IT" sz="4000" spc="-1" strike="noStrike">
                <a:solidFill>
                  <a:srgbClr val="000090"/>
                </a:solidFill>
                <a:latin typeface="Garamond"/>
                <a:ea typeface="Garamond"/>
              </a:rPr>
              <a:t>Società Scientifiche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504000" y="1414080"/>
            <a:ext cx="9071640" cy="156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4200" algn="just">
              <a:lnSpc>
                <a:spcPct val="100000"/>
              </a:lnSpc>
              <a:spcBef>
                <a:spcPts val="660"/>
              </a:spcBef>
            </a:pPr>
            <a:r>
              <a:rPr b="0" lang="it-IT" sz="2600" spc="-1" strike="noStrike">
                <a:solidFill>
                  <a:srgbClr val="000000"/>
                </a:solidFill>
                <a:latin typeface="Garamond"/>
                <a:ea typeface="Garamond"/>
              </a:rPr>
              <a:t>Scopo di una Associazione Scientifica è quello di migliorare la salute attraverso la promozione di approcci sistematici al processo decisionale clinico, fornendo strumenti scientifici a tutti gli attori coinvolti nel processo  i ricercatori, operatori, decisori politici, e il pubblico.</a:t>
            </a:r>
            <a:br/>
            <a:br/>
            <a:br/>
            <a:endParaRPr b="0" lang="it-IT" sz="2600" spc="-1" strike="noStrike">
              <a:latin typeface="Arial"/>
            </a:endParaRPr>
          </a:p>
        </p:txBody>
      </p:sp>
      <p:pic>
        <p:nvPicPr>
          <p:cNvPr id="357" name="image.png" descr=""/>
          <p:cNvPicPr/>
          <p:nvPr/>
        </p:nvPicPr>
        <p:blipFill>
          <a:blip r:embed="rId2"/>
          <a:stretch/>
        </p:blipFill>
        <p:spPr>
          <a:xfrm>
            <a:off x="1989000" y="3384000"/>
            <a:ext cx="5858280" cy="4182120"/>
          </a:xfrm>
          <a:prstGeom prst="rect">
            <a:avLst/>
          </a:prstGeom>
          <a:ln w="12600">
            <a:noFill/>
          </a:ln>
        </p:spPr>
      </p:pic>
      <p:sp>
        <p:nvSpPr>
          <p:cNvPr id="358" name="Line 3"/>
          <p:cNvSpPr/>
          <p:nvPr/>
        </p:nvSpPr>
        <p:spPr>
          <a:xfrm>
            <a:off x="335880" y="1104120"/>
            <a:ext cx="7392240" cy="360"/>
          </a:xfrm>
          <a:prstGeom prst="line">
            <a:avLst/>
          </a:prstGeom>
          <a:ln w="28440">
            <a:solidFill>
              <a:srgbClr val="00009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 flipH="1" rot="21480000">
            <a:off x="541080" y="1684080"/>
            <a:ext cx="8694720" cy="4704480"/>
          </a:xfrm>
          <a:prstGeom prst="rect">
            <a:avLst/>
          </a:prstGeom>
          <a:solidFill>
            <a:srgbClr val="d5d6d9"/>
          </a:solidFill>
          <a:ln w="15840">
            <a:noFill/>
          </a:ln>
          <a:scene3d>
            <a:camera prst="orthographicFront">
              <a:rot lat="0" lon="180000" rev="0"/>
            </a:camera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CustomShape 2"/>
          <p:cNvSpPr/>
          <p:nvPr/>
        </p:nvSpPr>
        <p:spPr>
          <a:xfrm>
            <a:off x="635760" y="1735200"/>
            <a:ext cx="8523720" cy="4683960"/>
          </a:xfrm>
          <a:prstGeom prst="rect">
            <a:avLst/>
          </a:prstGeom>
          <a:solidFill>
            <a:schemeClr val="bg1"/>
          </a:solidFill>
          <a:ln w="12600">
            <a:solidFill>
              <a:srgbClr val="d5d6d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Garamond"/>
                <a:ea typeface="DejaVu Sans"/>
              </a:rPr>
              <a:t>“</a:t>
            </a:r>
            <a:r>
              <a:rPr b="0" lang="it-IT" sz="4400" spc="-1" strike="noStrike">
                <a:solidFill>
                  <a:srgbClr val="000000"/>
                </a:solidFill>
                <a:latin typeface="Garamond"/>
                <a:ea typeface="DejaVu Sans"/>
              </a:rPr>
              <a:t>Garantire niente di più ma neanche niente di meno di quanto è necessario per rispondere ,  in modo univoco su tutto il territorio nazionale, al bisogno di salute del paziente , che rimane il vero CENTRO dell’attenzione di tutto il sistema sanitario pubblico”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420120" y="168120"/>
            <a:ext cx="9239040" cy="80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r>
              <a:rPr b="0" lang="it-IT" sz="4400" spc="-1" strike="noStrike">
                <a:solidFill>
                  <a:srgbClr val="003366"/>
                </a:solidFill>
                <a:latin typeface="Garamond"/>
                <a:ea typeface="DejaVu Sans"/>
              </a:rPr>
              <a:t>Appropriatezza clinica ed etica dei  suggerimenti ai decisori politici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62" name="Line 4"/>
          <p:cNvSpPr/>
          <p:nvPr/>
        </p:nvSpPr>
        <p:spPr>
          <a:xfrm>
            <a:off x="335880" y="1253520"/>
            <a:ext cx="7392240" cy="360"/>
          </a:xfrm>
          <a:prstGeom prst="line">
            <a:avLst/>
          </a:prstGeom>
          <a:ln w="28440">
            <a:solidFill>
              <a:srgbClr val="00009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transition>
    <p:cover dir="r"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20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0" y="0"/>
            <a:ext cx="10079640" cy="61466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it-IT" sz="3600" spc="-1" strike="noStrike">
                <a:solidFill>
                  <a:srgbClr val="ffc000"/>
                </a:solidFill>
                <a:latin typeface="Calibri"/>
                <a:ea typeface="DejaVu Sans"/>
              </a:rPr>
              <a:t>CHI CURA LE PATOLOGIE EPATICHE?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92d050"/>
                </a:solidFill>
                <a:latin typeface="Calibri"/>
                <a:ea typeface="DejaVu Sans"/>
              </a:rPr>
              <a:t>INTERNISTA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92d050"/>
                </a:solidFill>
                <a:latin typeface="Calibri"/>
                <a:ea typeface="DejaVu Sans"/>
              </a:rPr>
              <a:t>GASTROENTEROLOGO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92d050"/>
                </a:solidFill>
                <a:latin typeface="Calibri"/>
                <a:ea typeface="DejaVu Sans"/>
              </a:rPr>
              <a:t>EPATOLOGO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92d050"/>
                </a:solidFill>
                <a:latin typeface="Calibri"/>
                <a:ea typeface="DejaVu Sans"/>
              </a:rPr>
              <a:t>INFETTIVOLOGO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737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7" descr=""/>
          <p:cNvPicPr/>
          <p:nvPr/>
        </p:nvPicPr>
        <p:blipFill>
          <a:blip r:embed="rId1"/>
          <a:stretch/>
        </p:blipFill>
        <p:spPr>
          <a:xfrm>
            <a:off x="143640" y="1403640"/>
            <a:ext cx="4737240" cy="4275360"/>
          </a:xfrm>
          <a:prstGeom prst="rect">
            <a:avLst/>
          </a:prstGeom>
          <a:ln>
            <a:noFill/>
          </a:ln>
        </p:spPr>
      </p:pic>
      <p:sp>
        <p:nvSpPr>
          <p:cNvPr id="365" name="CustomShape 1"/>
          <p:cNvSpPr/>
          <p:nvPr/>
        </p:nvSpPr>
        <p:spPr>
          <a:xfrm>
            <a:off x="5400360" y="1002600"/>
            <a:ext cx="4181760" cy="5027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MISSION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Rendere l’epatologo ospedaliero protagonista scientifico del suo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lavoro quotidiano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363240" y="0"/>
            <a:ext cx="9352800" cy="755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10080360" cy="755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Application>LibreOffice/5.4.1.2$Windows_X86_64 LibreOffice_project/ea7cb86e6eeb2bf3a5af73a8f7777ac570321527</Application>
  <Words>505</Words>
  <Paragraphs>159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2015-03-01T09:43:56Z</dcterms:created>
  <dc:creator/>
  <dc:description/>
  <dc:language>it-IT</dc:language>
  <cp:lastModifiedBy/>
  <dcterms:modified xsi:type="dcterms:W3CDTF">2017-09-26T21:26:55Z</dcterms:modified>
  <cp:revision>47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Personalizzato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11</vt:i4>
  </property>
</Properties>
</file>