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52"/>
  </p:notesMasterIdLst>
  <p:sldIdLst>
    <p:sldId id="472" r:id="rId3"/>
    <p:sldId id="395" r:id="rId4"/>
    <p:sldId id="421" r:id="rId5"/>
    <p:sldId id="492" r:id="rId6"/>
    <p:sldId id="518" r:id="rId7"/>
    <p:sldId id="523" r:id="rId8"/>
    <p:sldId id="526" r:id="rId9"/>
    <p:sldId id="525" r:id="rId10"/>
    <p:sldId id="401" r:id="rId11"/>
    <p:sldId id="407" r:id="rId12"/>
    <p:sldId id="550" r:id="rId13"/>
    <p:sldId id="551" r:id="rId14"/>
    <p:sldId id="552" r:id="rId15"/>
    <p:sldId id="527" r:id="rId16"/>
    <p:sldId id="528" r:id="rId17"/>
    <p:sldId id="531" r:id="rId18"/>
    <p:sldId id="529" r:id="rId19"/>
    <p:sldId id="532" r:id="rId20"/>
    <p:sldId id="533" r:id="rId21"/>
    <p:sldId id="534" r:id="rId22"/>
    <p:sldId id="535" r:id="rId23"/>
    <p:sldId id="536" r:id="rId24"/>
    <p:sldId id="537" r:id="rId25"/>
    <p:sldId id="538" r:id="rId26"/>
    <p:sldId id="539" r:id="rId27"/>
    <p:sldId id="540" r:id="rId28"/>
    <p:sldId id="541" r:id="rId29"/>
    <p:sldId id="542" r:id="rId30"/>
    <p:sldId id="543" r:id="rId31"/>
    <p:sldId id="544" r:id="rId32"/>
    <p:sldId id="469" r:id="rId33"/>
    <p:sldId id="367" r:id="rId34"/>
    <p:sldId id="368" r:id="rId35"/>
    <p:sldId id="545" r:id="rId36"/>
    <p:sldId id="369" r:id="rId37"/>
    <p:sldId id="373" r:id="rId38"/>
    <p:sldId id="490" r:id="rId39"/>
    <p:sldId id="512" r:id="rId40"/>
    <p:sldId id="547" r:id="rId41"/>
    <p:sldId id="546" r:id="rId42"/>
    <p:sldId id="548" r:id="rId43"/>
    <p:sldId id="516" r:id="rId44"/>
    <p:sldId id="464" r:id="rId45"/>
    <p:sldId id="474" r:id="rId46"/>
    <p:sldId id="519" r:id="rId47"/>
    <p:sldId id="520" r:id="rId48"/>
    <p:sldId id="521" r:id="rId49"/>
    <p:sldId id="522" r:id="rId50"/>
    <p:sldId id="53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9" autoAdjust="0"/>
    <p:restoredTop sz="92453" autoAdjust="0"/>
  </p:normalViewPr>
  <p:slideViewPr>
    <p:cSldViewPr>
      <p:cViewPr varScale="1">
        <p:scale>
          <a:sx n="85" d="100"/>
          <a:sy n="85" d="100"/>
        </p:scale>
        <p:origin x="157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rts/_rels/chart1.xml.rels><?xml version="1.0" encoding="UTF-8" standalone="yes"?>
<Relationships xmlns="http://schemas.openxmlformats.org/package/2006/relationships"><Relationship Id="rId2" Type="http://schemas.openxmlformats.org/officeDocument/2006/relationships/package" Target="../embeddings/Foglio_di_lavoro_di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Foglio_di_lavoro_di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oglio_di_lavoro_di_Microsoft_Excel3.xlsx"/></Relationships>
</file>

<file path=ppt/charts/_rels/chart4.xml.rels><?xml version="1.0" encoding="UTF-8" standalone="yes"?>
<Relationships xmlns="http://schemas.openxmlformats.org/package/2006/relationships"><Relationship Id="rId3" Type="http://schemas.openxmlformats.org/officeDocument/2006/relationships/package" Target="../embeddings/Foglio_di_lavoro_di_Microsoft_Excel4.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Win10\Documents\HCV\Progetti\Progetto_G3\File_analisi_overall_Maggio2017.xlsx" TargetMode="External"/></Relationships>
</file>

<file path=ppt/charts/_rels/chart6.xml.rels><?xml version="1.0" encoding="UTF-8" standalone="yes"?>
<Relationships xmlns="http://schemas.openxmlformats.org/package/2006/relationships"><Relationship Id="rId3" Type="http://schemas.openxmlformats.org/officeDocument/2006/relationships/package" Target="../embeddings/Foglio_di_lavoro_di_Microsoft_Excel5.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2499357284211899E-2"/>
          <c:y val="0.17334577622241701"/>
          <c:w val="0.80852581923842703"/>
          <c:h val="0.69800408282297999"/>
        </c:manualLayout>
      </c:layout>
      <c:barChart>
        <c:barDir val="col"/>
        <c:grouping val="clustered"/>
        <c:varyColors val="0"/>
        <c:ser>
          <c:idx val="0"/>
          <c:order val="0"/>
          <c:tx>
            <c:strRef>
              <c:f>Grafici!$C$10</c:f>
              <c:strCache>
                <c:ptCount val="1"/>
                <c:pt idx="0">
                  <c:v>Relapse (N=273)</c:v>
                </c:pt>
              </c:strCache>
            </c:strRef>
          </c:tx>
          <c:invertIfNegative val="0"/>
          <c:dLbls>
            <c:delete val="1"/>
          </c:dLbls>
          <c:val>
            <c:numRef>
              <c:f>Grafici!$D$10</c:f>
              <c:numCache>
                <c:formatCode>0.0</c:formatCode>
                <c:ptCount val="1"/>
                <c:pt idx="0">
                  <c:v>88.064516129032299</c:v>
                </c:pt>
              </c:numCache>
            </c:numRef>
          </c:val>
        </c:ser>
        <c:ser>
          <c:idx val="1"/>
          <c:order val="1"/>
          <c:tx>
            <c:strRef>
              <c:f>Grafici!$C$11</c:f>
              <c:strCache>
                <c:ptCount val="1"/>
                <c:pt idx="0">
                  <c:v>Breakthrough (N=19)</c:v>
                </c:pt>
              </c:strCache>
            </c:strRef>
          </c:tx>
          <c:invertIfNegative val="0"/>
          <c:dLbls>
            <c:delete val="1"/>
          </c:dLbls>
          <c:val>
            <c:numRef>
              <c:f>Grafici!$D$11</c:f>
              <c:numCache>
                <c:formatCode>0.0</c:formatCode>
                <c:ptCount val="1"/>
                <c:pt idx="0">
                  <c:v>6.129032258064508</c:v>
                </c:pt>
              </c:numCache>
            </c:numRef>
          </c:val>
        </c:ser>
        <c:ser>
          <c:idx val="2"/>
          <c:order val="2"/>
          <c:tx>
            <c:strRef>
              <c:f>Grafici!$C$12</c:f>
              <c:strCache>
                <c:ptCount val="1"/>
                <c:pt idx="0">
                  <c:v>Non responder (N=18)</c:v>
                </c:pt>
              </c:strCache>
            </c:strRef>
          </c:tx>
          <c:invertIfNegative val="0"/>
          <c:dLbls>
            <c:delete val="1"/>
          </c:dLbls>
          <c:val>
            <c:numRef>
              <c:f>Grafici!$D$12</c:f>
              <c:numCache>
                <c:formatCode>0.0</c:formatCode>
                <c:ptCount val="1"/>
                <c:pt idx="0">
                  <c:v>5.806451612903226</c:v>
                </c:pt>
              </c:numCache>
            </c:numRef>
          </c:val>
        </c:ser>
        <c:dLbls>
          <c:showLegendKey val="0"/>
          <c:showVal val="1"/>
          <c:showCatName val="0"/>
          <c:showSerName val="0"/>
          <c:showPercent val="0"/>
          <c:showBubbleSize val="0"/>
        </c:dLbls>
        <c:gapWidth val="103"/>
        <c:overlap val="-92"/>
        <c:axId val="-1653276688"/>
        <c:axId val="-1653282672"/>
      </c:barChart>
      <c:catAx>
        <c:axId val="-1653276688"/>
        <c:scaling>
          <c:orientation val="minMax"/>
        </c:scaling>
        <c:delete val="0"/>
        <c:axPos val="b"/>
        <c:majorTickMark val="out"/>
        <c:minorTickMark val="none"/>
        <c:tickLblPos val="nextTo"/>
        <c:crossAx val="-1653282672"/>
        <c:crosses val="autoZero"/>
        <c:auto val="1"/>
        <c:lblAlgn val="ctr"/>
        <c:lblOffset val="100"/>
        <c:noMultiLvlLbl val="0"/>
      </c:catAx>
      <c:valAx>
        <c:axId val="-1653282672"/>
        <c:scaling>
          <c:orientation val="minMax"/>
        </c:scaling>
        <c:delete val="0"/>
        <c:axPos val="l"/>
        <c:majorGridlines>
          <c:spPr>
            <a:ln>
              <a:noFill/>
            </a:ln>
          </c:spPr>
        </c:majorGridlines>
        <c:numFmt formatCode="0" sourceLinked="0"/>
        <c:majorTickMark val="out"/>
        <c:minorTickMark val="none"/>
        <c:tickLblPos val="nextTo"/>
        <c:crossAx val="-1653276688"/>
        <c:crosses val="autoZero"/>
        <c:crossBetween val="between"/>
        <c:majorUnit val="20"/>
      </c:valAx>
    </c:plotArea>
    <c:legend>
      <c:legendPos val="t"/>
      <c:layout>
        <c:manualLayout>
          <c:xMode val="edge"/>
          <c:yMode val="edge"/>
          <c:x val="8.0848864465879702E-2"/>
          <c:y val="4.1168241853843726E-3"/>
          <c:w val="0.90928464446523549"/>
          <c:h val="0.1427843740113888"/>
        </c:manualLayout>
      </c:layout>
      <c:overlay val="0"/>
      <c:txPr>
        <a:bodyPr/>
        <a:lstStyle/>
        <a:p>
          <a:pPr rtl="0">
            <a:defRPr/>
          </a:pPr>
          <a:endParaRPr lang="it-IT"/>
        </a:p>
      </c:txPr>
    </c:legend>
    <c:plotVisOnly val="1"/>
    <c:dispBlanksAs val="gap"/>
    <c:showDLblsOverMax val="0"/>
  </c:chart>
  <c:txPr>
    <a:bodyPr/>
    <a:lstStyle/>
    <a:p>
      <a:pPr>
        <a:defRPr sz="1400" b="1">
          <a:solidFill>
            <a:schemeClr val="tx1"/>
          </a:solidFill>
          <a:latin typeface="Arial" panose="020B0604020202020204" pitchFamily="34" charset="0"/>
          <a:cs typeface="Arial" panose="020B0604020202020204" pitchFamily="34" charset="0"/>
        </a:defRPr>
      </a:pPr>
      <a:endParaRPr lang="it-IT"/>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7488316187556E-2"/>
          <c:y val="7.9152243602711503E-2"/>
          <c:w val="0.89611781358729603"/>
          <c:h val="0.78960881596487997"/>
        </c:manualLayout>
      </c:layout>
      <c:barChart>
        <c:barDir val="col"/>
        <c:grouping val="clustered"/>
        <c:varyColors val="0"/>
        <c:ser>
          <c:idx val="0"/>
          <c:order val="0"/>
          <c:tx>
            <c:strRef>
              <c:f>Sheet1!$B$1</c:f>
              <c:strCache>
                <c:ptCount val="1"/>
                <c:pt idx="0">
                  <c:v>Column2</c:v>
                </c:pt>
              </c:strCache>
            </c:strRef>
          </c:tx>
          <c:spPr>
            <a:solidFill>
              <a:schemeClr val="accent2"/>
            </a:solidFill>
            <a:ln>
              <a:solidFill>
                <a:schemeClr val="bg2">
                  <a:lumMod val="10000"/>
                </a:schemeClr>
              </a:solidFill>
            </a:ln>
          </c:spPr>
          <c:invertIfNegative val="0"/>
          <c:dPt>
            <c:idx val="0"/>
            <c:invertIfNegative val="0"/>
            <c:bubble3D val="0"/>
            <c:spPr>
              <a:solidFill>
                <a:schemeClr val="accent5">
                  <a:lumMod val="50000"/>
                </a:schemeClr>
              </a:solidFill>
              <a:ln>
                <a:solidFill>
                  <a:schemeClr val="bg2">
                    <a:lumMod val="10000"/>
                  </a:schemeClr>
                </a:solidFill>
              </a:ln>
            </c:spPr>
            <c:extLst xmlns:c16r2="http://schemas.microsoft.com/office/drawing/2015/06/chart">
              <c:ext xmlns:c16="http://schemas.microsoft.com/office/drawing/2014/chart" uri="{C3380CC4-5D6E-409C-BE32-E72D297353CC}">
                <c16:uniqueId val="{00000001-B7B8-4DB6-A016-5AA2FAC6B77D}"/>
              </c:ext>
            </c:extLst>
          </c:dPt>
          <c:dPt>
            <c:idx val="1"/>
            <c:invertIfNegative val="0"/>
            <c:bubble3D val="0"/>
            <c:spPr>
              <a:solidFill>
                <a:schemeClr val="accent3">
                  <a:lumMod val="50000"/>
                </a:schemeClr>
              </a:solidFill>
              <a:ln>
                <a:solidFill>
                  <a:schemeClr val="bg2">
                    <a:lumMod val="10000"/>
                  </a:schemeClr>
                </a:solidFill>
              </a:ln>
            </c:spPr>
          </c:dPt>
          <c:dLbls>
            <c:dLbl>
              <c:idx val="0"/>
              <c:layout>
                <c:manualLayout>
                  <c:x val="0"/>
                  <c:y val="-9.8019786921599794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7B8-4DB6-A016-5AA2FAC6B77D}"/>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600" b="1"/>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errBars>
            <c:errBarType val="both"/>
            <c:errValType val="cust"/>
            <c:noEndCap val="0"/>
            <c:plus>
              <c:numRef>
                <c:f>Sheet1!$D$7:$D$8</c:f>
                <c:numCache>
                  <c:formatCode>General</c:formatCode>
                  <c:ptCount val="2"/>
                  <c:pt idx="0">
                    <c:v>13</c:v>
                  </c:pt>
                  <c:pt idx="1">
                    <c:v>0</c:v>
                  </c:pt>
                </c:numCache>
              </c:numRef>
            </c:plus>
            <c:minus>
              <c:numRef>
                <c:f>Sheet1!$E$7:$E$8</c:f>
                <c:numCache>
                  <c:formatCode>General</c:formatCode>
                  <c:ptCount val="2"/>
                  <c:pt idx="0">
                    <c:v>16</c:v>
                  </c:pt>
                  <c:pt idx="1">
                    <c:v>28</c:v>
                  </c:pt>
                </c:numCache>
              </c:numRef>
            </c:minus>
            <c:spPr>
              <a:ln w="19050"/>
            </c:spPr>
          </c:errBars>
          <c:cat>
            <c:numRef>
              <c:f>Sheet1!$A$2:$A$3</c:f>
              <c:numCache>
                <c:formatCode>General</c:formatCode>
                <c:ptCount val="2"/>
              </c:numCache>
            </c:numRef>
          </c:cat>
          <c:val>
            <c:numRef>
              <c:f>Sheet1!$B$2:$B$3</c:f>
              <c:numCache>
                <c:formatCode>General</c:formatCode>
                <c:ptCount val="2"/>
                <c:pt idx="0">
                  <c:v>71</c:v>
                </c:pt>
                <c:pt idx="1">
                  <c:v>100</c:v>
                </c:pt>
              </c:numCache>
            </c:numRef>
          </c:val>
          <c:extLst xmlns:c16r2="http://schemas.microsoft.com/office/drawing/2015/06/chart">
            <c:ext xmlns:c16="http://schemas.microsoft.com/office/drawing/2014/chart" uri="{C3380CC4-5D6E-409C-BE32-E72D297353CC}">
              <c16:uniqueId val="{00000002-B7B8-4DB6-A016-5AA2FAC6B77D}"/>
            </c:ext>
          </c:extLst>
        </c:ser>
        <c:ser>
          <c:idx val="1"/>
          <c:order val="1"/>
          <c:tx>
            <c:strRef>
              <c:f>Sheet1!$C$1</c:f>
              <c:strCache>
                <c:ptCount val="1"/>
                <c:pt idx="0">
                  <c:v>Column3</c:v>
                </c:pt>
              </c:strCache>
            </c:strRef>
          </c:tx>
          <c:spPr>
            <a:solidFill>
              <a:srgbClr val="C00000"/>
            </a:solidFill>
            <a:ln>
              <a:solidFill>
                <a:schemeClr val="bg2">
                  <a:lumMod val="10000"/>
                </a:schemeClr>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3-B7B8-4DB6-A016-5AA2FAC6B77D}"/>
              </c:ext>
            </c:extLst>
          </c:dPt>
          <c:dPt>
            <c:idx val="1"/>
            <c:invertIfNegative val="0"/>
            <c:bubble3D val="0"/>
            <c:extLst xmlns:c16r2="http://schemas.microsoft.com/office/drawing/2015/06/chart">
              <c:ext xmlns:c16="http://schemas.microsoft.com/office/drawing/2014/chart" uri="{C3380CC4-5D6E-409C-BE32-E72D297353CC}">
                <c16:uniqueId val="{00000004-B7B8-4DB6-A016-5AA2FAC6B77D}"/>
              </c:ext>
            </c:extLst>
          </c:dPt>
          <c:dLbls>
            <c:dLbl>
              <c:idx val="0"/>
              <c:layout>
                <c:manualLayout>
                  <c:x val="0"/>
                  <c:y val="-0.24504946730400001"/>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7B8-4DB6-A016-5AA2FAC6B77D}"/>
                </c:ext>
                <c:ext xmlns:c15="http://schemas.microsoft.com/office/drawing/2012/chart" uri="{CE6537A1-D6FC-4f65-9D91-7224C49458BB}"/>
              </c:extLst>
            </c:dLbl>
            <c:dLbl>
              <c:idx val="1"/>
              <c:layout>
                <c:manualLayout>
                  <c:x val="0"/>
                  <c:y val="-0.13838087565402299"/>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B7B8-4DB6-A016-5AA2FAC6B77D}"/>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600" b="1"/>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errBars>
            <c:errBarType val="both"/>
            <c:errValType val="cust"/>
            <c:noEndCap val="0"/>
            <c:plus>
              <c:numRef>
                <c:f>Sheet1!$F$7:$F$8</c:f>
                <c:numCache>
                  <c:formatCode>General</c:formatCode>
                  <c:ptCount val="2"/>
                  <c:pt idx="0">
                    <c:v>77</c:v>
                  </c:pt>
                  <c:pt idx="1">
                    <c:v>17</c:v>
                  </c:pt>
                </c:numCache>
              </c:numRef>
            </c:plus>
            <c:minus>
              <c:numRef>
                <c:f>Sheet1!$G$7:$G$8</c:f>
                <c:numCache>
                  <c:formatCode>General</c:formatCode>
                  <c:ptCount val="2"/>
                  <c:pt idx="0">
                    <c:v>-17</c:v>
                  </c:pt>
                  <c:pt idx="1">
                    <c:v>19</c:v>
                  </c:pt>
                </c:numCache>
              </c:numRef>
            </c:minus>
            <c:spPr>
              <a:ln w="19050"/>
            </c:spPr>
          </c:errBars>
          <c:cat>
            <c:numRef>
              <c:f>Sheet1!$A$2:$A$3</c:f>
              <c:numCache>
                <c:formatCode>General</c:formatCode>
                <c:ptCount val="2"/>
              </c:numCache>
            </c:numRef>
          </c:cat>
          <c:val>
            <c:numRef>
              <c:f>Sheet1!$C$2:$C$3</c:f>
              <c:numCache>
                <c:formatCode>General</c:formatCode>
                <c:ptCount val="2"/>
                <c:pt idx="1">
                  <c:v>60</c:v>
                </c:pt>
              </c:numCache>
            </c:numRef>
          </c:val>
          <c:extLst xmlns:c16r2="http://schemas.microsoft.com/office/drawing/2015/06/chart">
            <c:ext xmlns:c16="http://schemas.microsoft.com/office/drawing/2014/chart" uri="{C3380CC4-5D6E-409C-BE32-E72D297353CC}">
              <c16:uniqueId val="{00000005-B7B8-4DB6-A016-5AA2FAC6B77D}"/>
            </c:ext>
          </c:extLst>
        </c:ser>
        <c:dLbls>
          <c:dLblPos val="outEnd"/>
          <c:showLegendKey val="0"/>
          <c:showVal val="1"/>
          <c:showCatName val="0"/>
          <c:showSerName val="0"/>
          <c:showPercent val="0"/>
          <c:showBubbleSize val="0"/>
        </c:dLbls>
        <c:gapWidth val="68"/>
        <c:axId val="-1660955248"/>
        <c:axId val="-1660954704"/>
      </c:barChart>
      <c:catAx>
        <c:axId val="-1660955248"/>
        <c:scaling>
          <c:orientation val="minMax"/>
        </c:scaling>
        <c:delete val="0"/>
        <c:axPos val="b"/>
        <c:numFmt formatCode="General" sourceLinked="0"/>
        <c:majorTickMark val="none"/>
        <c:minorTickMark val="none"/>
        <c:tickLblPos val="nextTo"/>
        <c:spPr>
          <a:ln w="28575">
            <a:solidFill>
              <a:schemeClr val="tx1"/>
            </a:solidFill>
          </a:ln>
        </c:spPr>
        <c:txPr>
          <a:bodyPr/>
          <a:lstStyle/>
          <a:p>
            <a:pPr>
              <a:defRPr sz="1600" b="1" i="0" baseline="0"/>
            </a:pPr>
            <a:endParaRPr lang="it-IT"/>
          </a:p>
        </c:txPr>
        <c:crossAx val="-1660954704"/>
        <c:crosses val="autoZero"/>
        <c:auto val="0"/>
        <c:lblAlgn val="ctr"/>
        <c:lblOffset val="100"/>
        <c:noMultiLvlLbl val="0"/>
      </c:catAx>
      <c:valAx>
        <c:axId val="-1660954704"/>
        <c:scaling>
          <c:orientation val="minMax"/>
          <c:max val="100"/>
          <c:min val="0"/>
        </c:scaling>
        <c:delete val="0"/>
        <c:axPos val="l"/>
        <c:numFmt formatCode="General" sourceLinked="1"/>
        <c:majorTickMark val="out"/>
        <c:minorTickMark val="none"/>
        <c:tickLblPos val="nextTo"/>
        <c:spPr>
          <a:ln w="28575">
            <a:solidFill>
              <a:schemeClr val="tx1"/>
            </a:solidFill>
          </a:ln>
        </c:spPr>
        <c:txPr>
          <a:bodyPr/>
          <a:lstStyle/>
          <a:p>
            <a:pPr>
              <a:defRPr sz="1800" b="0" i="0" baseline="0"/>
            </a:pPr>
            <a:endParaRPr lang="it-IT"/>
          </a:p>
        </c:txPr>
        <c:crossAx val="-1660955248"/>
        <c:crosses val="autoZero"/>
        <c:crossBetween val="between"/>
        <c:majorUnit val="20"/>
      </c:valAx>
      <c:spPr>
        <a:noFill/>
        <a:ln w="25400">
          <a:noFill/>
        </a:ln>
      </c:spPr>
    </c:plotArea>
    <c:plotVisOnly val="1"/>
    <c:dispBlanksAs val="gap"/>
    <c:showDLblsOverMax val="0"/>
  </c:chart>
  <c:spPr>
    <a:ln>
      <a:noFill/>
    </a:ln>
  </c:spPr>
  <c:txPr>
    <a:bodyPr/>
    <a:lstStyle/>
    <a:p>
      <a:pPr>
        <a:defRPr sz="1800"/>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78150477393099"/>
          <c:y val="0.16782169969979399"/>
          <c:w val="0.75776240537378603"/>
          <c:h val="0.67734896709261305"/>
        </c:manualLayout>
      </c:layout>
      <c:barChart>
        <c:barDir val="col"/>
        <c:grouping val="clustered"/>
        <c:varyColors val="0"/>
        <c:ser>
          <c:idx val="0"/>
          <c:order val="0"/>
          <c:tx>
            <c:strRef>
              <c:f>Sheet1!$B$1</c:f>
              <c:strCache>
                <c:ptCount val="1"/>
                <c:pt idx="0">
                  <c:v>Column2</c:v>
                </c:pt>
              </c:strCache>
            </c:strRef>
          </c:tx>
          <c:spPr>
            <a:solidFill>
              <a:schemeClr val="accent3"/>
            </a:solidFill>
            <a:ln>
              <a:solidFill>
                <a:schemeClr val="bg2">
                  <a:lumMod val="10000"/>
                </a:schemeClr>
              </a:solidFill>
            </a:ln>
          </c:spPr>
          <c:invertIfNegative val="0"/>
          <c:dPt>
            <c:idx val="0"/>
            <c:invertIfNegative val="0"/>
            <c:bubble3D val="0"/>
            <c:spPr>
              <a:solidFill>
                <a:schemeClr val="accent3">
                  <a:lumMod val="50000"/>
                </a:schemeClr>
              </a:solidFill>
              <a:ln>
                <a:solidFill>
                  <a:schemeClr val="bg2">
                    <a:lumMod val="10000"/>
                  </a:schemeClr>
                </a:solidFill>
              </a:ln>
            </c:spPr>
            <c:extLst xmlns:c16r2="http://schemas.microsoft.com/office/drawing/2015/06/chart">
              <c:ext xmlns:c16="http://schemas.microsoft.com/office/drawing/2014/chart" uri="{C3380CC4-5D6E-409C-BE32-E72D297353CC}">
                <c16:uniqueId val="{00000001-2363-4C39-8100-A0259FEE4CD1}"/>
              </c:ext>
            </c:extLst>
          </c:dPt>
          <c:dPt>
            <c:idx val="1"/>
            <c:invertIfNegative val="0"/>
            <c:bubble3D val="0"/>
            <c:spPr>
              <a:solidFill>
                <a:srgbClr val="FFC000"/>
              </a:solidFill>
              <a:ln>
                <a:solidFill>
                  <a:schemeClr val="bg2">
                    <a:lumMod val="10000"/>
                  </a:schemeClr>
                </a:solidFill>
              </a:ln>
            </c:spPr>
            <c:extLst xmlns:c16r2="http://schemas.microsoft.com/office/drawing/2015/06/chart">
              <c:ext xmlns:c16="http://schemas.microsoft.com/office/drawing/2014/chart" uri="{C3380CC4-5D6E-409C-BE32-E72D297353CC}">
                <c16:uniqueId val="{00000003-2363-4C39-8100-A0259FEE4CD1}"/>
              </c:ext>
            </c:extLst>
          </c:dPt>
          <c:dPt>
            <c:idx val="2"/>
            <c:invertIfNegative val="0"/>
            <c:bubble3D val="0"/>
            <c:spPr>
              <a:solidFill>
                <a:srgbClr val="C00000"/>
              </a:solidFill>
              <a:ln>
                <a:solidFill>
                  <a:schemeClr val="bg2">
                    <a:lumMod val="10000"/>
                  </a:schemeClr>
                </a:solidFill>
              </a:ln>
            </c:spPr>
            <c:extLst xmlns:c16r2="http://schemas.microsoft.com/office/drawing/2015/06/chart">
              <c:ext xmlns:c16="http://schemas.microsoft.com/office/drawing/2014/chart" uri="{C3380CC4-5D6E-409C-BE32-E72D297353CC}">
                <c16:uniqueId val="{00000005-2363-4C39-8100-A0259FEE4CD1}"/>
              </c:ext>
            </c:extLst>
          </c:dPt>
          <c:dLbls>
            <c:dLbl>
              <c:idx val="1"/>
              <c:layout>
                <c:manualLayout>
                  <c:x val="0"/>
                  <c:y val="-0.12242951972295101"/>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363-4C39-8100-A0259FEE4CD1}"/>
                </c:ext>
                <c:ext xmlns:c15="http://schemas.microsoft.com/office/drawing/2012/chart" uri="{CE6537A1-D6FC-4f65-9D91-7224C49458BB}"/>
              </c:extLst>
            </c:dLbl>
            <c:dLbl>
              <c:idx val="2"/>
              <c:layout>
                <c:manualLayout>
                  <c:x val="0"/>
                  <c:y val="-0.30873531060570297"/>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363-4C39-8100-A0259FEE4CD1}"/>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600" b="1"/>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errBars>
            <c:errBarType val="both"/>
            <c:errValType val="cust"/>
            <c:noEndCap val="0"/>
            <c:plus>
              <c:numRef>
                <c:f>Sheet1!$E$2:$E$4</c:f>
                <c:numCache>
                  <c:formatCode>General</c:formatCode>
                  <c:ptCount val="3"/>
                  <c:pt idx="0">
                    <c:v>0</c:v>
                  </c:pt>
                  <c:pt idx="1">
                    <c:v>19</c:v>
                  </c:pt>
                  <c:pt idx="2">
                    <c:v>45</c:v>
                  </c:pt>
                </c:numCache>
              </c:numRef>
            </c:plus>
            <c:minus>
              <c:numRef>
                <c:f>Sheet1!$F$2:$F$4</c:f>
                <c:numCache>
                  <c:formatCode>General</c:formatCode>
                  <c:ptCount val="3"/>
                  <c:pt idx="0">
                    <c:v>52</c:v>
                  </c:pt>
                  <c:pt idx="1">
                    <c:v>52</c:v>
                  </c:pt>
                  <c:pt idx="2">
                    <c:v>29</c:v>
                  </c:pt>
                </c:numCache>
              </c:numRef>
            </c:minus>
            <c:spPr>
              <a:ln w="19050"/>
            </c:spPr>
          </c:errBars>
          <c:cat>
            <c:strRef>
              <c:f>Sheet1!$A$2:$A$4</c:f>
              <c:strCache>
                <c:ptCount val="3"/>
                <c:pt idx="0">
                  <c:v>Q30R or M28T</c:v>
                </c:pt>
                <c:pt idx="1">
                  <c:v>L31M</c:v>
                </c:pt>
                <c:pt idx="2">
                  <c:v>Y93H/N</c:v>
                </c:pt>
              </c:strCache>
            </c:strRef>
          </c:cat>
          <c:val>
            <c:numRef>
              <c:f>Sheet1!$B$2:$B$4</c:f>
              <c:numCache>
                <c:formatCode>General</c:formatCode>
                <c:ptCount val="3"/>
                <c:pt idx="0">
                  <c:v>100</c:v>
                </c:pt>
                <c:pt idx="1">
                  <c:v>80</c:v>
                </c:pt>
                <c:pt idx="2">
                  <c:v>33</c:v>
                </c:pt>
              </c:numCache>
            </c:numRef>
          </c:val>
          <c:extLst xmlns:c16r2="http://schemas.microsoft.com/office/drawing/2015/06/chart">
            <c:ext xmlns:c16="http://schemas.microsoft.com/office/drawing/2014/chart" uri="{C3380CC4-5D6E-409C-BE32-E72D297353CC}">
              <c16:uniqueId val="{00000006-2363-4C39-8100-A0259FEE4CD1}"/>
            </c:ext>
          </c:extLst>
        </c:ser>
        <c:dLbls>
          <c:dLblPos val="outEnd"/>
          <c:showLegendKey val="0"/>
          <c:showVal val="1"/>
          <c:showCatName val="0"/>
          <c:showSerName val="0"/>
          <c:showPercent val="0"/>
          <c:showBubbleSize val="0"/>
        </c:dLbls>
        <c:gapWidth val="76"/>
        <c:axId val="-1660925328"/>
        <c:axId val="-1660920432"/>
      </c:barChart>
      <c:catAx>
        <c:axId val="-1660925328"/>
        <c:scaling>
          <c:orientation val="minMax"/>
        </c:scaling>
        <c:delete val="0"/>
        <c:axPos val="b"/>
        <c:numFmt formatCode="General" sourceLinked="0"/>
        <c:majorTickMark val="none"/>
        <c:minorTickMark val="none"/>
        <c:tickLblPos val="nextTo"/>
        <c:spPr>
          <a:ln w="28575">
            <a:solidFill>
              <a:schemeClr val="tx1"/>
            </a:solidFill>
          </a:ln>
        </c:spPr>
        <c:txPr>
          <a:bodyPr/>
          <a:lstStyle/>
          <a:p>
            <a:pPr>
              <a:defRPr sz="1800" b="0" i="0" baseline="0">
                <a:latin typeface="+mn-lt"/>
              </a:defRPr>
            </a:pPr>
            <a:endParaRPr lang="it-IT"/>
          </a:p>
        </c:txPr>
        <c:crossAx val="-1660920432"/>
        <c:crosses val="autoZero"/>
        <c:auto val="1"/>
        <c:lblAlgn val="ctr"/>
        <c:lblOffset val="20"/>
        <c:noMultiLvlLbl val="0"/>
      </c:catAx>
      <c:valAx>
        <c:axId val="-1660920432"/>
        <c:scaling>
          <c:orientation val="minMax"/>
          <c:max val="100"/>
          <c:min val="0"/>
        </c:scaling>
        <c:delete val="0"/>
        <c:axPos val="l"/>
        <c:numFmt formatCode="General" sourceLinked="1"/>
        <c:majorTickMark val="out"/>
        <c:minorTickMark val="none"/>
        <c:tickLblPos val="nextTo"/>
        <c:spPr>
          <a:ln w="28575">
            <a:solidFill>
              <a:schemeClr val="tx1"/>
            </a:solidFill>
          </a:ln>
        </c:spPr>
        <c:txPr>
          <a:bodyPr/>
          <a:lstStyle/>
          <a:p>
            <a:pPr>
              <a:defRPr sz="1800" b="0" i="0" baseline="0"/>
            </a:pPr>
            <a:endParaRPr lang="it-IT"/>
          </a:p>
        </c:txPr>
        <c:crossAx val="-1660925328"/>
        <c:crosses val="autoZero"/>
        <c:crossBetween val="between"/>
        <c:majorUnit val="20"/>
      </c:valAx>
      <c:spPr>
        <a:noFill/>
        <a:ln w="25400">
          <a:noFill/>
        </a:ln>
      </c:spPr>
    </c:plotArea>
    <c:plotVisOnly val="1"/>
    <c:dispBlanksAs val="gap"/>
    <c:showDLblsOverMax val="0"/>
  </c:chart>
  <c:spPr>
    <a:ln>
      <a:noFill/>
    </a:ln>
  </c:spPr>
  <c:txPr>
    <a:bodyPr/>
    <a:lstStyle/>
    <a:p>
      <a:pPr>
        <a:defRPr sz="1800"/>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96203076144599"/>
          <c:y val="0.109523430762584"/>
          <c:w val="0.81251461020123295"/>
          <c:h val="0.75062353896262701"/>
        </c:manualLayout>
      </c:layout>
      <c:barChart>
        <c:barDir val="col"/>
        <c:grouping val="clustered"/>
        <c:varyColors val="0"/>
        <c:dLbls>
          <c:showLegendKey val="0"/>
          <c:showVal val="0"/>
          <c:showCatName val="0"/>
          <c:showSerName val="0"/>
          <c:showPercent val="0"/>
          <c:showBubbleSize val="0"/>
        </c:dLbls>
        <c:gapWidth val="50"/>
        <c:overlap val="-10"/>
        <c:axId val="-1384138496"/>
        <c:axId val="-1384134144"/>
      </c:barChart>
      <c:catAx>
        <c:axId val="-1384138496"/>
        <c:scaling>
          <c:orientation val="minMax"/>
        </c:scaling>
        <c:delete val="1"/>
        <c:axPos val="b"/>
        <c:numFmt formatCode="General" sourceLinked="1"/>
        <c:majorTickMark val="none"/>
        <c:minorTickMark val="none"/>
        <c:tickLblPos val="nextTo"/>
        <c:crossAx val="-1384134144"/>
        <c:crosses val="autoZero"/>
        <c:auto val="1"/>
        <c:lblAlgn val="ctr"/>
        <c:lblOffset val="100"/>
        <c:noMultiLvlLbl val="0"/>
      </c:catAx>
      <c:valAx>
        <c:axId val="-1384134144"/>
        <c:scaling>
          <c:orientation val="minMax"/>
          <c:max val="100"/>
          <c:min val="0"/>
        </c:scaling>
        <c:delete val="0"/>
        <c:axPos val="l"/>
        <c:title>
          <c:tx>
            <c:rich>
              <a:bodyPr rot="-5400000" spcFirstLastPara="1" vertOverflow="ellipsis" vert="horz" wrap="square" anchor="ctr" anchorCtr="1"/>
              <a:lstStyle/>
              <a:p>
                <a:pPr>
                  <a:defRPr sz="2000" b="1" i="0" u="none" strike="noStrike" kern="1200" baseline="0">
                    <a:solidFill>
                      <a:srgbClr val="002060"/>
                    </a:solidFill>
                    <a:latin typeface="+mn-lt"/>
                    <a:ea typeface="+mn-ea"/>
                    <a:cs typeface="+mn-cs"/>
                  </a:defRPr>
                </a:pPr>
                <a:r>
                  <a:rPr lang="en-US" sz="1800" b="1" dirty="0">
                    <a:solidFill>
                      <a:schemeClr val="tx1"/>
                    </a:solidFill>
                  </a:rPr>
                  <a:t>SVR12 (%)</a:t>
                </a:r>
              </a:p>
            </c:rich>
          </c:tx>
          <c:overlay val="0"/>
          <c:spPr>
            <a:noFill/>
            <a:ln>
              <a:noFill/>
            </a:ln>
            <a:effectLst/>
          </c:spPr>
          <c:txPr>
            <a:bodyPr rot="-5400000" spcFirstLastPara="1" vertOverflow="ellipsis" vert="horz" wrap="square" anchor="ctr" anchorCtr="1"/>
            <a:lstStyle/>
            <a:p>
              <a:pPr>
                <a:defRPr sz="2000" b="1" i="0" u="none" strike="noStrike" kern="1200" baseline="0">
                  <a:solidFill>
                    <a:srgbClr val="002060"/>
                  </a:solidFill>
                  <a:latin typeface="+mn-lt"/>
                  <a:ea typeface="+mn-ea"/>
                  <a:cs typeface="+mn-cs"/>
                </a:defRPr>
              </a:pPr>
              <a:endParaRPr lang="it-IT"/>
            </a:p>
          </c:txPr>
        </c:title>
        <c:numFmt formatCode="General"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it-IT"/>
          </a:p>
        </c:txPr>
        <c:crossAx val="-138413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3919780925217162E-2"/>
          <c:y val="0.24154354971579386"/>
          <c:w val="0.92782428512225446"/>
          <c:h val="0.68121389402102128"/>
        </c:manualLayout>
      </c:layout>
      <c:bar3DChart>
        <c:barDir val="col"/>
        <c:grouping val="clustered"/>
        <c:varyColors val="0"/>
        <c:ser>
          <c:idx val="0"/>
          <c:order val="0"/>
          <c:tx>
            <c:strRef>
              <c:f>NS5A_RAS!$B$11</c:f>
              <c:strCache>
                <c:ptCount val="1"/>
                <c:pt idx="0">
                  <c:v>NS5A RASs in DAA-naive (N= 172)</c:v>
                </c:pt>
              </c:strCache>
            </c:strRef>
          </c:tx>
          <c:spPr>
            <a:solidFill>
              <a:srgbClr val="9BBB59">
                <a:lumMod val="50000"/>
              </a:srgbClr>
            </a:solidFill>
            <a:ln>
              <a:noFill/>
            </a:ln>
            <a:effectLst/>
            <a:sp3d/>
          </c:spPr>
          <c:invertIfNegative val="0"/>
          <c:cat>
            <c:strRef>
              <c:f>NS5A_RAS!$A$12:$A$15</c:f>
              <c:strCache>
                <c:ptCount val="4"/>
                <c:pt idx="0">
                  <c:v>A30K</c:v>
                </c:pt>
                <c:pt idx="1">
                  <c:v>L31P</c:v>
                </c:pt>
                <c:pt idx="2">
                  <c:v>A62L</c:v>
                </c:pt>
                <c:pt idx="3">
                  <c:v>Y93H</c:v>
                </c:pt>
              </c:strCache>
            </c:strRef>
          </c:cat>
          <c:val>
            <c:numRef>
              <c:f>NS5A_RAS!$B$12:$B$15</c:f>
              <c:numCache>
                <c:formatCode>General</c:formatCode>
                <c:ptCount val="4"/>
                <c:pt idx="0">
                  <c:v>3.4883720930232558</c:v>
                </c:pt>
                <c:pt idx="1">
                  <c:v>0.58139534883720934</c:v>
                </c:pt>
                <c:pt idx="2">
                  <c:v>5.8139534883720927</c:v>
                </c:pt>
                <c:pt idx="3">
                  <c:v>4.6511627906976747</c:v>
                </c:pt>
              </c:numCache>
            </c:numRef>
          </c:val>
        </c:ser>
        <c:ser>
          <c:idx val="1"/>
          <c:order val="1"/>
          <c:tx>
            <c:strRef>
              <c:f>NS5A_RAS!$C$11</c:f>
              <c:strCache>
                <c:ptCount val="1"/>
                <c:pt idx="0">
                  <c:v>NS5A RASs in DCV+SOF+/-RBV (N= 53)</c:v>
                </c:pt>
              </c:strCache>
            </c:strRef>
          </c:tx>
          <c:spPr>
            <a:solidFill>
              <a:srgbClr val="C0504D">
                <a:lumMod val="75000"/>
              </a:srgbClr>
            </a:solidFill>
            <a:ln>
              <a:noFill/>
            </a:ln>
            <a:effectLst/>
            <a:sp3d/>
          </c:spPr>
          <c:invertIfNegative val="0"/>
          <c:cat>
            <c:strRef>
              <c:f>NS5A_RAS!$A$12:$A$15</c:f>
              <c:strCache>
                <c:ptCount val="4"/>
                <c:pt idx="0">
                  <c:v>A30K</c:v>
                </c:pt>
                <c:pt idx="1">
                  <c:v>L31P</c:v>
                </c:pt>
                <c:pt idx="2">
                  <c:v>A62L</c:v>
                </c:pt>
                <c:pt idx="3">
                  <c:v>Y93H</c:v>
                </c:pt>
              </c:strCache>
            </c:strRef>
          </c:cat>
          <c:val>
            <c:numRef>
              <c:f>NS5A_RAS!$C$12:$C$15</c:f>
              <c:numCache>
                <c:formatCode>General</c:formatCode>
                <c:ptCount val="4"/>
                <c:pt idx="0">
                  <c:v>3.7735849056603774</c:v>
                </c:pt>
                <c:pt idx="1">
                  <c:v>0</c:v>
                </c:pt>
                <c:pt idx="2" formatCode="0.0000000000">
                  <c:v>13.20754716981132</c:v>
                </c:pt>
                <c:pt idx="3">
                  <c:v>88.679245283018872</c:v>
                </c:pt>
              </c:numCache>
            </c:numRef>
          </c:val>
        </c:ser>
        <c:ser>
          <c:idx val="2"/>
          <c:order val="2"/>
          <c:tx>
            <c:strRef>
              <c:f>NS5A_RAS!$D$11</c:f>
              <c:strCache>
                <c:ptCount val="1"/>
                <c:pt idx="0">
                  <c:v>NS5A RASs in 3D+/- RBV (N= 6)</c:v>
                </c:pt>
              </c:strCache>
            </c:strRef>
          </c:tx>
          <c:spPr>
            <a:solidFill>
              <a:srgbClr val="F79646">
                <a:lumMod val="75000"/>
              </a:srgbClr>
            </a:solidFill>
            <a:ln>
              <a:noFill/>
            </a:ln>
            <a:effectLst/>
            <a:sp3d/>
          </c:spPr>
          <c:invertIfNegative val="0"/>
          <c:cat>
            <c:strRef>
              <c:f>NS5A_RAS!$A$12:$A$15</c:f>
              <c:strCache>
                <c:ptCount val="4"/>
                <c:pt idx="0">
                  <c:v>A30K</c:v>
                </c:pt>
                <c:pt idx="1">
                  <c:v>L31P</c:v>
                </c:pt>
                <c:pt idx="2">
                  <c:v>A62L</c:v>
                </c:pt>
                <c:pt idx="3">
                  <c:v>Y93H</c:v>
                </c:pt>
              </c:strCache>
            </c:strRef>
          </c:cat>
          <c:val>
            <c:numRef>
              <c:f>NS5A_RAS!$D$12:$D$15</c:f>
              <c:numCache>
                <c:formatCode>General</c:formatCode>
                <c:ptCount val="4"/>
                <c:pt idx="0">
                  <c:v>16.666666666666664</c:v>
                </c:pt>
                <c:pt idx="1">
                  <c:v>0</c:v>
                </c:pt>
                <c:pt idx="2">
                  <c:v>0</c:v>
                </c:pt>
                <c:pt idx="3">
                  <c:v>83.333333333333343</c:v>
                </c:pt>
              </c:numCache>
            </c:numRef>
          </c:val>
        </c:ser>
        <c:ser>
          <c:idx val="3"/>
          <c:order val="3"/>
          <c:tx>
            <c:strRef>
              <c:f>NS5A_RAS!$E$11</c:f>
              <c:strCache>
                <c:ptCount val="1"/>
                <c:pt idx="0">
                  <c:v>NS5A RASs in LDV+SOF+RBV (N= 1)</c:v>
                </c:pt>
              </c:strCache>
            </c:strRef>
          </c:tx>
          <c:spPr>
            <a:solidFill>
              <a:srgbClr val="8064A2"/>
            </a:solidFill>
            <a:ln>
              <a:noFill/>
            </a:ln>
            <a:effectLst/>
            <a:sp3d/>
          </c:spPr>
          <c:invertIfNegative val="0"/>
          <c:cat>
            <c:strRef>
              <c:f>NS5A_RAS!$A$12:$A$15</c:f>
              <c:strCache>
                <c:ptCount val="4"/>
                <c:pt idx="0">
                  <c:v>A30K</c:v>
                </c:pt>
                <c:pt idx="1">
                  <c:v>L31P</c:v>
                </c:pt>
                <c:pt idx="2">
                  <c:v>A62L</c:v>
                </c:pt>
                <c:pt idx="3">
                  <c:v>Y93H</c:v>
                </c:pt>
              </c:strCache>
            </c:strRef>
          </c:cat>
          <c:val>
            <c:numRef>
              <c:f>NS5A_RAS!$E$12:$E$15</c:f>
              <c:numCache>
                <c:formatCode>General</c:formatCode>
                <c:ptCount val="4"/>
                <c:pt idx="0">
                  <c:v>0</c:v>
                </c:pt>
                <c:pt idx="1">
                  <c:v>0</c:v>
                </c:pt>
                <c:pt idx="2">
                  <c:v>0</c:v>
                </c:pt>
                <c:pt idx="3">
                  <c:v>0</c:v>
                </c:pt>
              </c:numCache>
            </c:numRef>
          </c:val>
        </c:ser>
        <c:dLbls>
          <c:showLegendKey val="0"/>
          <c:showVal val="0"/>
          <c:showCatName val="0"/>
          <c:showSerName val="0"/>
          <c:showPercent val="0"/>
          <c:showBubbleSize val="0"/>
        </c:dLbls>
        <c:gapWidth val="150"/>
        <c:shape val="box"/>
        <c:axId val="-1660948176"/>
        <c:axId val="-1660936752"/>
        <c:axId val="0"/>
      </c:bar3DChart>
      <c:catAx>
        <c:axId val="-16609481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crossAx val="-1660936752"/>
        <c:crosses val="autoZero"/>
        <c:auto val="1"/>
        <c:lblAlgn val="ctr"/>
        <c:lblOffset val="100"/>
        <c:noMultiLvlLbl val="0"/>
      </c:catAx>
      <c:valAx>
        <c:axId val="-1660936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crossAx val="-1660948176"/>
        <c:crosses val="autoZero"/>
        <c:crossBetween val="between"/>
        <c:majorUnit val="20"/>
      </c:valAx>
      <c:spPr>
        <a:noFill/>
        <a:ln>
          <a:noFill/>
        </a:ln>
        <a:effectLst/>
      </c:spPr>
    </c:plotArea>
    <c:legend>
      <c:legendPos val="b"/>
      <c:layout>
        <c:manualLayout>
          <c:xMode val="edge"/>
          <c:yMode val="edge"/>
          <c:x val="6.3023838032001747E-2"/>
          <c:y val="2.5963986529544378E-2"/>
          <c:w val="0.91829124249352434"/>
          <c:h val="0.1433827883391976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noFill/>
    </a:ln>
    <a:effectLst/>
  </c:spPr>
  <c:txPr>
    <a:bodyPr/>
    <a:lstStyle/>
    <a:p>
      <a:pPr>
        <a:defRPr sz="1200" b="1">
          <a:solidFill>
            <a:schemeClr val="tx1"/>
          </a:solidFill>
          <a:latin typeface="Arial" panose="020B0604020202020204" pitchFamily="34" charset="0"/>
          <a:cs typeface="Arial" panose="020B0604020202020204" pitchFamily="34" charset="0"/>
        </a:defRPr>
      </a:pPr>
      <a:endParaRPr lang="it-IT"/>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solidFill>
                <a:schemeClr val="bg2">
                  <a:lumMod val="10000"/>
                </a:schemeClr>
              </a:solidFill>
            </a:ln>
          </c:spPr>
          <c:dPt>
            <c:idx val="0"/>
            <c:bubble3D val="0"/>
            <c:explosion val="5"/>
            <c:spPr>
              <a:solidFill>
                <a:schemeClr val="accent3">
                  <a:lumMod val="50000"/>
                </a:schemeClr>
              </a:solidFill>
              <a:ln w="19050">
                <a:solidFill>
                  <a:schemeClr val="bg2">
                    <a:lumMod val="10000"/>
                  </a:schemeClr>
                </a:solidFill>
              </a:ln>
              <a:effectLst/>
            </c:spPr>
            <c:extLst xmlns:c16r2="http://schemas.microsoft.com/office/drawing/2015/06/chart">
              <c:ext xmlns:c16="http://schemas.microsoft.com/office/drawing/2014/chart" uri="{C3380CC4-5D6E-409C-BE32-E72D297353CC}">
                <c16:uniqueId val="{00000001-CC7B-4D0E-87CA-A9F5AE7496C9}"/>
              </c:ext>
            </c:extLst>
          </c:dPt>
          <c:dPt>
            <c:idx val="1"/>
            <c:bubble3D val="0"/>
            <c:spPr>
              <a:solidFill>
                <a:srgbClr val="C00000"/>
              </a:solidFill>
              <a:ln w="19050">
                <a:solidFill>
                  <a:schemeClr val="bg2">
                    <a:lumMod val="10000"/>
                  </a:schemeClr>
                </a:solidFill>
              </a:ln>
              <a:effectLst/>
            </c:spPr>
            <c:extLst xmlns:c16r2="http://schemas.microsoft.com/office/drawing/2015/06/chart">
              <c:ext xmlns:c16="http://schemas.microsoft.com/office/drawing/2014/chart" uri="{C3380CC4-5D6E-409C-BE32-E72D297353CC}">
                <c16:uniqueId val="{00000003-CC7B-4D0E-87CA-A9F5AE7496C9}"/>
              </c:ext>
            </c:extLst>
          </c:dPt>
          <c:dPt>
            <c:idx val="2"/>
            <c:bubble3D val="0"/>
            <c:spPr>
              <a:solidFill>
                <a:schemeClr val="accent3"/>
              </a:solidFill>
              <a:ln w="19050">
                <a:solidFill>
                  <a:schemeClr val="bg2">
                    <a:lumMod val="10000"/>
                  </a:schemeClr>
                </a:solidFill>
              </a:ln>
              <a:effectLst/>
            </c:spPr>
            <c:extLst xmlns:c16r2="http://schemas.microsoft.com/office/drawing/2015/06/chart">
              <c:ext xmlns:c16="http://schemas.microsoft.com/office/drawing/2014/chart" uri="{C3380CC4-5D6E-409C-BE32-E72D297353CC}">
                <c16:uniqueId val="{00000005-CC7B-4D0E-87CA-A9F5AE7496C9}"/>
              </c:ext>
            </c:extLst>
          </c:dPt>
          <c:dPt>
            <c:idx val="3"/>
            <c:bubble3D val="0"/>
            <c:spPr>
              <a:solidFill>
                <a:schemeClr val="accent4"/>
              </a:solidFill>
              <a:ln w="19050">
                <a:solidFill>
                  <a:schemeClr val="bg2">
                    <a:lumMod val="10000"/>
                  </a:schemeClr>
                </a:solidFill>
              </a:ln>
              <a:effectLst/>
            </c:spPr>
            <c:extLst xmlns:c16r2="http://schemas.microsoft.com/office/drawing/2015/06/chart">
              <c:ext xmlns:c16="http://schemas.microsoft.com/office/drawing/2014/chart" uri="{C3380CC4-5D6E-409C-BE32-E72D297353CC}">
                <c16:uniqueId val="{00000007-CC7B-4D0E-87CA-A9F5AE7496C9}"/>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47</c:v>
                </c:pt>
                <c:pt idx="1">
                  <c:v>49</c:v>
                </c:pt>
              </c:numCache>
            </c:numRef>
          </c:val>
          <c:extLst xmlns:c16r2="http://schemas.microsoft.com/office/drawing/2015/06/chart">
            <c:ext xmlns:c16="http://schemas.microsoft.com/office/drawing/2014/chart" uri="{C3380CC4-5D6E-409C-BE32-E72D297353CC}">
              <c16:uniqueId val="{00000008-CC7B-4D0E-87CA-A9F5AE7496C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E6BD9-DC07-43C5-8D4A-9C26077A25A4}" type="datetimeFigureOut">
              <a:rPr lang="en-US" smtClean="0"/>
              <a:t>9/28/2017</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D31CF8-B503-4A62-ABC4-65E1D1F9F216}" type="slidenum">
              <a:rPr lang="en-US" smtClean="0"/>
              <a:t>‹N›</a:t>
            </a:fld>
            <a:endParaRPr lang="en-US"/>
          </a:p>
        </p:txBody>
      </p:sp>
    </p:spTree>
    <p:extLst>
      <p:ext uri="{BB962C8B-B14F-4D97-AF65-F5344CB8AC3E}">
        <p14:creationId xmlns:p14="http://schemas.microsoft.com/office/powerpoint/2010/main" val="2163344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Con i DAA usati finora i </a:t>
            </a:r>
            <a:r>
              <a:rPr lang="it-IT" dirty="0" err="1" smtClean="0"/>
              <a:t>paramentri</a:t>
            </a:r>
            <a:r>
              <a:rPr lang="it-IT" dirty="0" smtClean="0"/>
              <a:t> associati al fallimento sono sempre gli</a:t>
            </a:r>
            <a:r>
              <a:rPr lang="it-IT" baseline="0" dirty="0" smtClean="0"/>
              <a:t> stessi, quindi non vanno trascurati.</a:t>
            </a:r>
          </a:p>
          <a:p>
            <a:r>
              <a:rPr lang="it-IT" baseline="0" dirty="0" smtClean="0"/>
              <a:t>Non è vero che non abbiamo più pazienti trattati con regimi brevi</a:t>
            </a:r>
          </a:p>
          <a:p>
            <a:endParaRPr lang="it-IT" dirty="0"/>
          </a:p>
        </p:txBody>
      </p:sp>
      <p:sp>
        <p:nvSpPr>
          <p:cNvPr id="4" name="Segnaposto numero diapositiva 3"/>
          <p:cNvSpPr>
            <a:spLocks noGrp="1"/>
          </p:cNvSpPr>
          <p:nvPr>
            <p:ph type="sldNum" sz="quarter" idx="10"/>
          </p:nvPr>
        </p:nvSpPr>
        <p:spPr/>
        <p:txBody>
          <a:bodyPr/>
          <a:lstStyle/>
          <a:p>
            <a:fld id="{FED31CF8-B503-4A62-ABC4-65E1D1F9F216}" type="slidenum">
              <a:rPr lang="en-US" smtClean="0"/>
              <a:t>2</a:t>
            </a:fld>
            <a:endParaRPr lang="en-US"/>
          </a:p>
        </p:txBody>
      </p:sp>
    </p:spTree>
    <p:extLst>
      <p:ext uri="{BB962C8B-B14F-4D97-AF65-F5344CB8AC3E}">
        <p14:creationId xmlns:p14="http://schemas.microsoft.com/office/powerpoint/2010/main" val="2616730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i="1" dirty="0">
              <a:latin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6434E407-9E38-4F69-B886-A3F6F5BBA066}" type="slidenum">
              <a:rPr lang="en-US" altLang="en-US" b="0"/>
              <a:pPr/>
              <a:t>20</a:t>
            </a:fld>
            <a:endParaRPr lang="en-US" altLang="en-US" b="0" dirty="0"/>
          </a:p>
        </p:txBody>
      </p:sp>
    </p:spTree>
    <p:extLst>
      <p:ext uri="{BB962C8B-B14F-4D97-AF65-F5344CB8AC3E}">
        <p14:creationId xmlns:p14="http://schemas.microsoft.com/office/powerpoint/2010/main" val="2755795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A9F0F-A93C-FF42-BFE8-6144ABAF979D}" type="slidenum">
              <a:rPr lang="en-US" smtClean="0"/>
              <a:t>21</a:t>
            </a:fld>
            <a:endParaRPr lang="en-US" dirty="0"/>
          </a:p>
        </p:txBody>
      </p:sp>
    </p:spTree>
    <p:extLst>
      <p:ext uri="{BB962C8B-B14F-4D97-AF65-F5344CB8AC3E}">
        <p14:creationId xmlns:p14="http://schemas.microsoft.com/office/powerpoint/2010/main" val="2558227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0" y="1182688"/>
            <a:ext cx="4257675" cy="3194050"/>
          </a:xfrm>
        </p:spPr>
      </p:sp>
      <p:sp>
        <p:nvSpPr>
          <p:cNvPr id="3" name="Notes Placeholder 2"/>
          <p:cNvSpPr>
            <a:spLocks noGrp="1"/>
          </p:cNvSpPr>
          <p:nvPr>
            <p:ph type="body" idx="1"/>
          </p:nvPr>
        </p:nvSpPr>
        <p:spPr/>
        <p:txBody>
          <a:bodyPr/>
          <a:lstStyle/>
          <a:p>
            <a:r>
              <a:rPr lang="en-US" altLang="en-US" i="1" dirty="0">
                <a:latin typeface="Arial" panose="020B0604020202020204" pitchFamily="34" charset="0"/>
              </a:rPr>
              <a:t>BL, baseline; DAA, direct-acting antiviral; DSV, dasabuvir; GT, genotype; LDV, ledipasvir; OBV, </a:t>
            </a:r>
            <a:r>
              <a:rPr lang="en-US" altLang="en-US" i="1" dirty="0" err="1">
                <a:latin typeface="Arial" panose="020B0604020202020204" pitchFamily="34" charset="0"/>
              </a:rPr>
              <a:t>ombitasvir</a:t>
            </a:r>
            <a:r>
              <a:rPr lang="en-US" altLang="en-US" i="1" dirty="0">
                <a:latin typeface="Arial" panose="020B0604020202020204" pitchFamily="34" charset="0"/>
              </a:rPr>
              <a:t>; PTV, </a:t>
            </a:r>
            <a:r>
              <a:rPr lang="en-US" altLang="en-US" i="1" dirty="0" err="1">
                <a:latin typeface="Arial" panose="020B0604020202020204" pitchFamily="34" charset="0"/>
              </a:rPr>
              <a:t>paritaprevir</a:t>
            </a:r>
            <a:r>
              <a:rPr lang="en-US" altLang="en-US" i="1" dirty="0">
                <a:latin typeface="Arial" panose="020B0604020202020204" pitchFamily="34" charset="0"/>
              </a:rPr>
              <a:t>; RAS, resistance-associated substitution; RBV, ribavirin; RTV, ritonavir; SOF, sofosbuvir.</a:t>
            </a:r>
          </a:p>
          <a:p>
            <a:endParaRPr lang="en-US" i="1"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AD67D761-5059-DB4D-B7CC-4C79DC48FB0D}" type="slidenum">
              <a:rPr lang="en-US" smtClean="0"/>
              <a:t>22</a:t>
            </a:fld>
            <a:endParaRPr lang="en-US" dirty="0"/>
          </a:p>
        </p:txBody>
      </p:sp>
    </p:spTree>
    <p:extLst>
      <p:ext uri="{BB962C8B-B14F-4D97-AF65-F5344CB8AC3E}">
        <p14:creationId xmlns:p14="http://schemas.microsoft.com/office/powerpoint/2010/main" val="4250446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B9D2C8-C19B-094F-8096-F0D32377B5C6}" type="slidenum">
              <a:rPr lang="en-US" smtClean="0"/>
              <a:t>23</a:t>
            </a:fld>
            <a:endParaRPr lang="en-US" dirty="0"/>
          </a:p>
        </p:txBody>
      </p:sp>
    </p:spTree>
    <p:extLst>
      <p:ext uri="{BB962C8B-B14F-4D97-AF65-F5344CB8AC3E}">
        <p14:creationId xmlns:p14="http://schemas.microsoft.com/office/powerpoint/2010/main" val="510130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a:latin typeface="Arial" panose="020B0604020202020204" pitchFamily="34" charset="0"/>
              </a:rPr>
              <a:t>GT, genotype; QD, once daily; RAS, resistance-associated substitutions; RBV, ribavirin; SOF, sofosbuvir; SVR, sustained virologic response; VEL, </a:t>
            </a:r>
            <a:r>
              <a:rPr lang="en-US" altLang="en-US" i="1" dirty="0" err="1">
                <a:latin typeface="Arial" panose="020B0604020202020204" pitchFamily="34" charset="0"/>
              </a:rPr>
              <a:t>velpatasvir</a:t>
            </a:r>
            <a:r>
              <a:rPr lang="en-US" altLang="en-US" i="1" dirty="0">
                <a:latin typeface="Arial" panose="020B0604020202020204" pitchFamily="34" charset="0"/>
              </a:rPr>
              <a:t>; VOX, </a:t>
            </a:r>
            <a:r>
              <a:rPr lang="en-US" altLang="en-US" i="1" dirty="0" err="1">
                <a:latin typeface="Arial" panose="020B0604020202020204" pitchFamily="34" charset="0"/>
              </a:rPr>
              <a:t>voxilaprevir</a:t>
            </a:r>
            <a:r>
              <a:rPr lang="en-US" altLang="en-US" i="1" dirty="0">
                <a:latin typeface="Arial" panose="020B0604020202020204" pitchFamily="34" charset="0"/>
              </a:rPr>
              <a:t>.</a:t>
            </a:r>
          </a:p>
          <a:p>
            <a:endParaRPr lang="en-US" altLang="en-US" i="1" dirty="0">
              <a:latin typeface="Arial" panose="020B0604020202020204" pitchFamily="34" charset="0"/>
            </a:endParaRPr>
          </a:p>
          <a:p>
            <a:r>
              <a:rPr lang="en-US" sz="1200" kern="1200" dirty="0">
                <a:solidFill>
                  <a:schemeClr val="tx1"/>
                </a:solidFill>
                <a:effectLst/>
                <a:latin typeface="Arial" charset="0"/>
                <a:ea typeface="+mn-ea"/>
                <a:cs typeface="+mn-cs"/>
              </a:rPr>
              <a:t>This is another study looking at patients who experienced failure of sofosbuvir/</a:t>
            </a:r>
            <a:r>
              <a:rPr lang="en-US" sz="1200" kern="1200" dirty="0" err="1">
                <a:solidFill>
                  <a:schemeClr val="tx1"/>
                </a:solidFill>
                <a:effectLst/>
                <a:latin typeface="Arial" charset="0"/>
                <a:ea typeface="+mn-ea"/>
                <a:cs typeface="+mn-cs"/>
              </a:rPr>
              <a:t>velpatasvir</a:t>
            </a:r>
            <a:r>
              <a:rPr lang="en-US" sz="1200" kern="1200" dirty="0">
                <a:solidFill>
                  <a:schemeClr val="tx1"/>
                </a:solidFill>
                <a:effectLst/>
                <a:latin typeface="Arial" charset="0"/>
                <a:ea typeface="+mn-ea"/>
                <a:cs typeface="+mn-cs"/>
              </a:rPr>
              <a:t>, many of whom had received short-duration treatment. In addition, 41% had received a lower dose of </a:t>
            </a:r>
            <a:r>
              <a:rPr lang="en-US" sz="1200" kern="1200" dirty="0" err="1">
                <a:solidFill>
                  <a:schemeClr val="tx1"/>
                </a:solidFill>
                <a:effectLst/>
                <a:latin typeface="Arial" charset="0"/>
                <a:ea typeface="+mn-ea"/>
                <a:cs typeface="+mn-cs"/>
              </a:rPr>
              <a:t>velpatasvir</a:t>
            </a:r>
            <a:r>
              <a:rPr lang="en-US" sz="1200" kern="1200" dirty="0">
                <a:solidFill>
                  <a:schemeClr val="tx1"/>
                </a:solidFill>
                <a:effectLst/>
                <a:latin typeface="Arial" charset="0"/>
                <a:ea typeface="+mn-ea"/>
                <a:cs typeface="+mn-cs"/>
              </a:rPr>
              <a:t> and 74% had received less than 12 weeks of treatment, neither of which would be approved right now. So this may not be fully applicable to the patient who experiences failure of 12 weeks of standard-dose sofosbuvir/</a:t>
            </a:r>
            <a:r>
              <a:rPr lang="en-US" sz="1200" kern="1200" dirty="0" err="1">
                <a:solidFill>
                  <a:schemeClr val="tx1"/>
                </a:solidFill>
                <a:effectLst/>
                <a:latin typeface="Arial" charset="0"/>
                <a:ea typeface="+mn-ea"/>
                <a:cs typeface="+mn-cs"/>
              </a:rPr>
              <a:t>velpatasvir</a:t>
            </a:r>
            <a:r>
              <a:rPr lang="en-US" sz="1200" kern="1200" dirty="0">
                <a:solidFill>
                  <a:schemeClr val="tx1"/>
                </a:solidFill>
                <a:effectLst/>
                <a:latin typeface="Arial" charset="0"/>
                <a:ea typeface="+mn-ea"/>
                <a:cs typeface="+mn-cs"/>
              </a:rPr>
              <a:t>. These are probably easier patients to retreat because they got suboptimal sofosbuvir/</a:t>
            </a:r>
            <a:r>
              <a:rPr lang="en-US" sz="1200" kern="1200" dirty="0" err="1">
                <a:solidFill>
                  <a:schemeClr val="tx1"/>
                </a:solidFill>
                <a:effectLst/>
                <a:latin typeface="Arial" charset="0"/>
                <a:ea typeface="+mn-ea"/>
                <a:cs typeface="+mn-cs"/>
              </a:rPr>
              <a:t>velpatasvir</a:t>
            </a:r>
            <a:r>
              <a:rPr lang="en-US" sz="1200" kern="1200" dirty="0">
                <a:solidFill>
                  <a:schemeClr val="tx1"/>
                </a:solidFill>
                <a:effectLst/>
                <a:latin typeface="Arial" charset="0"/>
                <a:ea typeface="+mn-ea"/>
                <a:cs typeface="+mn-cs"/>
              </a:rPr>
              <a:t> therapy the first time. </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But in this trial, the investigators retreated all these patients with sofosbuvir/</a:t>
            </a:r>
            <a:r>
              <a:rPr lang="en-US" sz="1200" kern="1200" dirty="0" err="1">
                <a:solidFill>
                  <a:schemeClr val="tx1"/>
                </a:solidFill>
                <a:effectLst/>
                <a:latin typeface="Arial" charset="0"/>
                <a:ea typeface="+mn-ea"/>
                <a:cs typeface="+mn-cs"/>
              </a:rPr>
              <a:t>velpatasvir</a:t>
            </a:r>
            <a:r>
              <a:rPr lang="en-US" sz="1200" kern="1200" dirty="0">
                <a:solidFill>
                  <a:schemeClr val="tx1"/>
                </a:solidFill>
                <a:effectLst/>
                <a:latin typeface="Arial" charset="0"/>
                <a:ea typeface="+mn-ea"/>
                <a:cs typeface="+mn-cs"/>
              </a:rPr>
              <a:t> going to 24 weeks and now adding in ribavirin, so they got 24 weeks of retreatment with ribavirin. And the results showed high SVR rates with just retreating with the same regimen but extending duration and adding ribavirin, 96% to 100% in genotype 1 HCV infection depending on whether they had resistance at baseline, but very high. You can see it did fall off a little bit in the genotype 3 patients with baseline resistance, 77% SVR rate there. </a:t>
            </a:r>
          </a:p>
          <a:p>
            <a:endParaRPr lang="en-US" altLang="en-US" i="1" dirty="0">
              <a:latin typeface="Arial" panose="020B0604020202020204" pitchFamily="34" charset="0"/>
            </a:endParaRPr>
          </a:p>
          <a:p>
            <a:endParaRPr lang="en-US" altLang="en-US" i="1" dirty="0">
              <a:latin typeface="Arial" panose="020B0604020202020204" pitchFamily="34" charset="0"/>
            </a:endParaRPr>
          </a:p>
          <a:p>
            <a:endParaRPr lang="en-US" altLang="en-US" dirty="0">
              <a:latin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6434E407-9E38-4F69-B886-A3F6F5BBA066}" type="slidenum">
              <a:rPr lang="en-US" altLang="en-US" b="0"/>
              <a:pPr/>
              <a:t>25</a:t>
            </a:fld>
            <a:endParaRPr lang="en-US" altLang="en-US" b="0" dirty="0"/>
          </a:p>
        </p:txBody>
      </p:sp>
    </p:spTree>
    <p:extLst>
      <p:ext uri="{BB962C8B-B14F-4D97-AF65-F5344CB8AC3E}">
        <p14:creationId xmlns:p14="http://schemas.microsoft.com/office/powerpoint/2010/main" val="2581317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i="1" dirty="0">
                <a:latin typeface="Arial" panose="020B0604020202020204" pitchFamily="34" charset="0"/>
              </a:rPr>
              <a:t>EBR, elbasvir; GT, genotype; GZR, grazoprevir; </a:t>
            </a:r>
            <a:r>
              <a:rPr lang="en-US" altLang="en-US" i="1" dirty="0" err="1">
                <a:latin typeface="Arial" panose="020B0604020202020204" pitchFamily="34" charset="0"/>
              </a:rPr>
              <a:t>mFAS</a:t>
            </a:r>
            <a:r>
              <a:rPr lang="en-US" altLang="en-US" i="1" dirty="0">
                <a:latin typeface="Arial" panose="020B0604020202020204" pitchFamily="34" charset="0"/>
              </a:rPr>
              <a:t>, modified full analysis set; </a:t>
            </a:r>
            <a:r>
              <a:rPr lang="en-US" altLang="en-US" i="1" dirty="0" err="1">
                <a:latin typeface="Arial" panose="020B0604020202020204" pitchFamily="34" charset="0"/>
              </a:rPr>
              <a:t>pegIFN</a:t>
            </a:r>
            <a:r>
              <a:rPr lang="en-US" altLang="en-US" i="1" dirty="0">
                <a:latin typeface="Arial" panose="020B0604020202020204" pitchFamily="34" charset="0"/>
              </a:rPr>
              <a:t>, peginterferon; RAS, resistance-associated substitutions; RBV, ribavirin; SOF, sofosbuvir; SVR, sustained virologic response.</a:t>
            </a:r>
          </a:p>
          <a:p>
            <a:endParaRPr lang="en-US" i="1" dirty="0">
              <a:latin typeface="Arial" panose="020B0604020202020204" pitchFamily="34" charset="0"/>
            </a:endParaRPr>
          </a:p>
          <a:p>
            <a:r>
              <a:rPr lang="en-US" sz="1200" kern="1200" dirty="0">
                <a:solidFill>
                  <a:schemeClr val="tx1"/>
                </a:solidFill>
                <a:effectLst/>
                <a:latin typeface="Arial" charset="0"/>
                <a:ea typeface="+mn-ea"/>
                <a:cs typeface="+mn-cs"/>
              </a:rPr>
              <a:t>And they did very well if they had baseline resistance substitutions, but again, these were not NS5A inhibitor–experienced patients so really doesn’t specifically address the case patient we have been considering.</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In summary, it is important to know that resistance is not the only determinant in how you’re going to retreat a patient; you have to look at all other factors. And I think the place where we really are still very limited is in decompensated cirrhotic patients who have experienced failure of DAA regimens because they’re not going to be helped out by these coming approvals because you really should not be using a protease inhibitor in decompensated patients. Otherwise, I think waiting for new regimens expected soon when you can safely do so is a reasonable approach for patients who have experienced DAA failure. </a:t>
            </a:r>
          </a:p>
          <a:p>
            <a:r>
              <a:rPr lang="en-US" sz="1200" kern="1200" dirty="0">
                <a:solidFill>
                  <a:schemeClr val="tx1"/>
                </a:solidFill>
                <a:effectLst/>
                <a:latin typeface="Arial"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F1A9F0F-A93C-FF42-BFE8-6144ABAF979D}" type="slidenum">
              <a:rPr lang="en-US" smtClean="0"/>
              <a:t>26</a:t>
            </a:fld>
            <a:endParaRPr lang="en-US" dirty="0"/>
          </a:p>
        </p:txBody>
      </p:sp>
    </p:spTree>
    <p:extLst>
      <p:ext uri="{BB962C8B-B14F-4D97-AF65-F5344CB8AC3E}">
        <p14:creationId xmlns:p14="http://schemas.microsoft.com/office/powerpoint/2010/main" val="2905190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i="1" dirty="0">
                <a:latin typeface="Arial" panose="020B0604020202020204" pitchFamily="34" charset="0"/>
              </a:rPr>
              <a:t>EBR, elbasvir; GT, genotype; GZR, grazoprevir; </a:t>
            </a:r>
            <a:r>
              <a:rPr lang="en-US" altLang="en-US" i="1" dirty="0" err="1">
                <a:latin typeface="Arial" panose="020B0604020202020204" pitchFamily="34" charset="0"/>
              </a:rPr>
              <a:t>mFAS</a:t>
            </a:r>
            <a:r>
              <a:rPr lang="en-US" altLang="en-US" i="1" dirty="0">
                <a:latin typeface="Arial" panose="020B0604020202020204" pitchFamily="34" charset="0"/>
              </a:rPr>
              <a:t>, modified full analysis set; </a:t>
            </a:r>
            <a:r>
              <a:rPr lang="en-US" altLang="en-US" i="1" dirty="0" err="1">
                <a:latin typeface="Arial" panose="020B0604020202020204" pitchFamily="34" charset="0"/>
              </a:rPr>
              <a:t>pegIFN</a:t>
            </a:r>
            <a:r>
              <a:rPr lang="en-US" altLang="en-US" i="1" dirty="0">
                <a:latin typeface="Arial" panose="020B0604020202020204" pitchFamily="34" charset="0"/>
              </a:rPr>
              <a:t>, peginterferon; RAS, resistance-associated substitutions; RBV, ribavirin; SOF, sofosbuvir; SVR, sustained virologic response.</a:t>
            </a:r>
          </a:p>
          <a:p>
            <a:endParaRPr lang="en-US" i="1" dirty="0">
              <a:latin typeface="Arial" panose="020B0604020202020204" pitchFamily="34" charset="0"/>
            </a:endParaRPr>
          </a:p>
          <a:p>
            <a:r>
              <a:rPr lang="en-US" sz="1200" kern="1200" dirty="0">
                <a:solidFill>
                  <a:schemeClr val="tx1"/>
                </a:solidFill>
                <a:effectLst/>
                <a:latin typeface="Arial" charset="0"/>
                <a:ea typeface="+mn-ea"/>
                <a:cs typeface="+mn-cs"/>
              </a:rPr>
              <a:t>And they did very well if they had baseline resistance substitutions, but again, these were not NS5A inhibitor–experienced patients so really doesn’t specifically address the case patient we have been considering.</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In summary, it is important to know that resistance is not the only determinant in how you’re going to retreat a patient; you have to look at all other factors. And I think the place where we really are still very limited is in decompensated cirrhotic patients who have experienced failure of DAA regimens because they’re not going to be helped out by these coming approvals because you really should not be using a protease inhibitor in decompensated patients. Otherwise, I think waiting for new regimens expected soon when you can safely do so is a reasonable approach for patients who have experienced DAA failure. </a:t>
            </a:r>
          </a:p>
          <a:p>
            <a:r>
              <a:rPr lang="en-US" sz="1200" kern="1200" dirty="0">
                <a:solidFill>
                  <a:schemeClr val="tx1"/>
                </a:solidFill>
                <a:effectLst/>
                <a:latin typeface="Arial"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F1A9F0F-A93C-FF42-BFE8-6144ABAF979D}" type="slidenum">
              <a:rPr lang="en-US" smtClean="0"/>
              <a:t>27</a:t>
            </a:fld>
            <a:endParaRPr lang="en-US" dirty="0"/>
          </a:p>
        </p:txBody>
      </p:sp>
    </p:spTree>
    <p:extLst>
      <p:ext uri="{BB962C8B-B14F-4D97-AF65-F5344CB8AC3E}">
        <p14:creationId xmlns:p14="http://schemas.microsoft.com/office/powerpoint/2010/main" val="432900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B9D2C8-C19B-094F-8096-F0D32377B5C6}" type="slidenum">
              <a:rPr lang="en-US" smtClean="0"/>
              <a:t>28</a:t>
            </a:fld>
            <a:endParaRPr lang="en-US" dirty="0"/>
          </a:p>
        </p:txBody>
      </p:sp>
    </p:spTree>
    <p:extLst>
      <p:ext uri="{BB962C8B-B14F-4D97-AF65-F5344CB8AC3E}">
        <p14:creationId xmlns:p14="http://schemas.microsoft.com/office/powerpoint/2010/main" val="2061508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ChangeArrowheads="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i="1" dirty="0" smtClean="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F986E977-1ADE-42F2-BA86-22B437D4AF5B}" type="slidenum">
              <a:rPr lang="en-US" altLang="en-US" b="0" smtClean="0"/>
              <a:pPr/>
              <a:t>29</a:t>
            </a:fld>
            <a:endParaRPr lang="en-US" altLang="en-US" b="0" smtClean="0"/>
          </a:p>
        </p:txBody>
      </p:sp>
    </p:spTree>
    <p:extLst>
      <p:ext uri="{BB962C8B-B14F-4D97-AF65-F5344CB8AC3E}">
        <p14:creationId xmlns:p14="http://schemas.microsoft.com/office/powerpoint/2010/main" val="1292055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8F1AE-6334-2548-8166-687E88FF4DCE}" type="slidenum">
              <a:rPr lang="en-US" smtClean="0">
                <a:solidFill>
                  <a:prstClr val="black"/>
                </a:solidFill>
                <a:latin typeface="Calibri"/>
              </a:rPr>
              <a:pPr/>
              <a:t>31</a:t>
            </a:fld>
            <a:endParaRPr lang="en-US" dirty="0">
              <a:solidFill>
                <a:prstClr val="black"/>
              </a:solidFill>
              <a:latin typeface="Calibri"/>
            </a:endParaRPr>
          </a:p>
        </p:txBody>
      </p:sp>
    </p:spTree>
    <p:extLst>
      <p:ext uri="{BB962C8B-B14F-4D97-AF65-F5344CB8AC3E}">
        <p14:creationId xmlns:p14="http://schemas.microsoft.com/office/powerpoint/2010/main" val="2855202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ChangeArrowheads="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68AC924-3C91-4702-B1EF-57CE4A682292}" type="slidenum">
              <a:rPr lang="en-US" altLang="en-US" sz="1800" b="0" smtClean="0"/>
              <a:pPr/>
              <a:t>5</a:t>
            </a:fld>
            <a:endParaRPr lang="en-US" altLang="en-US" sz="1800" b="0" smtClean="0"/>
          </a:p>
        </p:txBody>
      </p:sp>
    </p:spTree>
    <p:extLst>
      <p:ext uri="{BB962C8B-B14F-4D97-AF65-F5344CB8AC3E}">
        <p14:creationId xmlns:p14="http://schemas.microsoft.com/office/powerpoint/2010/main" val="1540038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Eventualmente </a:t>
            </a:r>
            <a:r>
              <a:rPr lang="it-IT" dirty="0" err="1" smtClean="0"/>
              <a:t>splittare</a:t>
            </a:r>
            <a:r>
              <a:rPr lang="it-IT" baseline="0" dirty="0" smtClean="0"/>
              <a:t> in gt1a, 1b e 3</a:t>
            </a:r>
          </a:p>
          <a:p>
            <a:endParaRPr lang="it-IT" dirty="0"/>
          </a:p>
        </p:txBody>
      </p:sp>
      <p:sp>
        <p:nvSpPr>
          <p:cNvPr id="4" name="Segnaposto numero diapositiva 3"/>
          <p:cNvSpPr>
            <a:spLocks noGrp="1"/>
          </p:cNvSpPr>
          <p:nvPr>
            <p:ph type="sldNum" sz="quarter" idx="10"/>
          </p:nvPr>
        </p:nvSpPr>
        <p:spPr/>
        <p:txBody>
          <a:bodyPr/>
          <a:lstStyle/>
          <a:p>
            <a:fld id="{8C1861B1-032D-45BC-80A9-3D2DC6C146DB}" type="slidenum">
              <a:rPr lang="it-IT" smtClean="0"/>
              <a:t>33</a:t>
            </a:fld>
            <a:endParaRPr lang="it-IT"/>
          </a:p>
        </p:txBody>
      </p:sp>
    </p:spTree>
    <p:extLst>
      <p:ext uri="{BB962C8B-B14F-4D97-AF65-F5344CB8AC3E}">
        <p14:creationId xmlns:p14="http://schemas.microsoft.com/office/powerpoint/2010/main" val="2113849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800" i="1" kern="0" dirty="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59C3C3DA-CB8F-494B-9C05-E3E76A99FDF4}" type="slidenum">
              <a:rPr lang="en-US" altLang="en-US" b="0" smtClean="0"/>
              <a:pPr/>
              <a:t>34</a:t>
            </a:fld>
            <a:endParaRPr lang="en-US" altLang="en-US" b="0" dirty="0"/>
          </a:p>
        </p:txBody>
      </p:sp>
    </p:spTree>
    <p:extLst>
      <p:ext uri="{BB962C8B-B14F-4D97-AF65-F5344CB8AC3E}">
        <p14:creationId xmlns:p14="http://schemas.microsoft.com/office/powerpoint/2010/main" val="2003225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8DD0C2-B400-4557-85E1-DBE4D251189C}" type="slidenum">
              <a:rPr lang="it-IT" smtClean="0"/>
              <a:pPr/>
              <a:t>35</a:t>
            </a:fld>
            <a:endParaRPr lang="it-IT"/>
          </a:p>
        </p:txBody>
      </p:sp>
    </p:spTree>
    <p:extLst>
      <p:ext uri="{BB962C8B-B14F-4D97-AF65-F5344CB8AC3E}">
        <p14:creationId xmlns:p14="http://schemas.microsoft.com/office/powerpoint/2010/main" val="3019811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800" i="1" kern="0" dirty="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59C3C3DA-CB8F-494B-9C05-E3E76A99FDF4}" type="slidenum">
              <a:rPr lang="en-US" altLang="en-US" b="0" smtClean="0"/>
              <a:pPr/>
              <a:t>37</a:t>
            </a:fld>
            <a:endParaRPr lang="en-US" altLang="en-US" b="0" dirty="0"/>
          </a:p>
        </p:txBody>
      </p:sp>
    </p:spTree>
    <p:extLst>
      <p:ext uri="{BB962C8B-B14F-4D97-AF65-F5344CB8AC3E}">
        <p14:creationId xmlns:p14="http://schemas.microsoft.com/office/powerpoint/2010/main" val="2931508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0B0985CF-CE76-4C7E-A60E-B974FC3A7B2E}" type="slidenum">
              <a:rPr lang="en-US" altLang="en-US" b="0" smtClean="0">
                <a:solidFill>
                  <a:srgbClr val="000000"/>
                </a:solidFill>
              </a:rPr>
              <a:pPr/>
              <a:t>39</a:t>
            </a:fld>
            <a:endParaRPr lang="en-US" altLang="en-US" b="0" dirty="0">
              <a:solidFill>
                <a:srgbClr val="000000"/>
              </a:solidFill>
            </a:endParaRPr>
          </a:p>
        </p:txBody>
      </p:sp>
    </p:spTree>
    <p:extLst>
      <p:ext uri="{BB962C8B-B14F-4D97-AF65-F5344CB8AC3E}">
        <p14:creationId xmlns:p14="http://schemas.microsoft.com/office/powerpoint/2010/main" val="2409590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i="1" kern="1200" dirty="0">
                <a:solidFill>
                  <a:schemeClr val="tx1"/>
                </a:solidFill>
                <a:effectLst/>
                <a:latin typeface="Arial" charset="0"/>
                <a:ea typeface="+mn-ea"/>
                <a:cs typeface="+mn-cs"/>
              </a:rPr>
              <a:t>GLE, glecaprevir; </a:t>
            </a:r>
            <a:r>
              <a:rPr lang="en-US" b="0" i="1" dirty="0"/>
              <a:t>GT, genotype;</a:t>
            </a:r>
            <a:r>
              <a:rPr lang="en-US" b="0" i="1" baseline="0" dirty="0"/>
              <a:t> HCV, hepatitis C virus; LTFU, lost to follow-up; </a:t>
            </a:r>
            <a:r>
              <a:rPr lang="en-US" sz="1200" i="1" kern="1200" dirty="0">
                <a:solidFill>
                  <a:schemeClr val="tx1"/>
                </a:solidFill>
                <a:effectLst/>
                <a:latin typeface="Arial" charset="0"/>
                <a:ea typeface="+mn-ea"/>
                <a:cs typeface="+mn-cs"/>
              </a:rPr>
              <a:t>PIB, pibrentasvir; </a:t>
            </a:r>
            <a:r>
              <a:rPr lang="en-US" altLang="en-US" i="1" dirty="0">
                <a:latin typeface="Arial" panose="020B0604020202020204" pitchFamily="34" charset="0"/>
              </a:rPr>
              <a:t>SVR, sustained</a:t>
            </a:r>
            <a:r>
              <a:rPr lang="en-US" altLang="en-US" i="1" baseline="0" dirty="0">
                <a:latin typeface="Arial" panose="020B0604020202020204" pitchFamily="34" charset="0"/>
              </a:rPr>
              <a:t> virologic response; Tx, treatment.</a:t>
            </a:r>
          </a:p>
          <a:p>
            <a:endParaRPr lang="en-US" altLang="en-US" i="1" baseline="0" dirty="0">
              <a:latin typeface="Arial" panose="020B0604020202020204" pitchFamily="34" charset="0"/>
            </a:endParaRPr>
          </a:p>
          <a:p>
            <a:r>
              <a:rPr lang="en-US" sz="1200" kern="1200" dirty="0">
                <a:solidFill>
                  <a:schemeClr val="tx1"/>
                </a:solidFill>
                <a:effectLst/>
                <a:latin typeface="Arial" charset="0"/>
                <a:ea typeface="+mn-ea"/>
                <a:cs typeface="+mn-cs"/>
              </a:rPr>
              <a:t>But, again, not NS5A inhibitor experienced, so it really doesn’t apply to our case patient.</a:t>
            </a:r>
          </a:p>
          <a:p>
            <a:r>
              <a:rPr lang="en-US" sz="1200" kern="1200" dirty="0">
                <a:solidFill>
                  <a:schemeClr val="tx1"/>
                </a:solidFill>
                <a:effectLst/>
                <a:latin typeface="Arial" charset="0"/>
                <a:ea typeface="+mn-ea"/>
                <a:cs typeface="+mn-cs"/>
              </a:rPr>
              <a:t> </a:t>
            </a:r>
          </a:p>
          <a:p>
            <a:endParaRPr lang="en-US" altLang="en-US" i="1" baseline="0" dirty="0">
              <a:latin typeface="Arial" panose="020B0604020202020204" pitchFamily="34" charset="0"/>
            </a:endParaRPr>
          </a:p>
          <a:p>
            <a:endParaRPr lang="en-US" sz="1200" kern="1200" dirty="0">
              <a:solidFill>
                <a:schemeClr val="tx1"/>
              </a:solidFill>
              <a:effectLst/>
              <a:latin typeface="Arial" charset="0"/>
              <a:ea typeface="+mn-ea"/>
              <a:cs typeface="+mn-cs"/>
            </a:endParaRPr>
          </a:p>
          <a:p>
            <a:endParaRPr lang="en-US" altLang="en-US" i="1" dirty="0">
              <a:latin typeface="Arial" panose="020B0604020202020204" pitchFamily="34"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8E54F58-06FE-47AD-A363-721E22AC9FA4}" type="slidenum">
              <a:rPr lang="en-US" altLang="en-US" b="0" smtClean="0"/>
              <a:pPr/>
              <a:t>40</a:t>
            </a:fld>
            <a:endParaRPr lang="en-US" altLang="en-US" b="0" dirty="0"/>
          </a:p>
        </p:txBody>
      </p:sp>
    </p:spTree>
    <p:extLst>
      <p:ext uri="{BB962C8B-B14F-4D97-AF65-F5344CB8AC3E}">
        <p14:creationId xmlns:p14="http://schemas.microsoft.com/office/powerpoint/2010/main" val="2564492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Se un </a:t>
            </a:r>
            <a:r>
              <a:rPr lang="it-IT" dirty="0" err="1" smtClean="0"/>
              <a:t>child</a:t>
            </a:r>
            <a:r>
              <a:rPr lang="it-IT" dirty="0" smtClean="0"/>
              <a:t>-A diventa un </a:t>
            </a:r>
            <a:r>
              <a:rPr lang="it-IT" dirty="0" err="1" smtClean="0"/>
              <a:t>child</a:t>
            </a:r>
            <a:r>
              <a:rPr lang="it-IT" dirty="0" smtClean="0"/>
              <a:t>-B,</a:t>
            </a:r>
            <a:r>
              <a:rPr lang="it-IT" baseline="0" dirty="0" smtClean="0"/>
              <a:t> non lo tratto perché rischio, o lo tratto perché lo potrei riportare a Child-A?</a:t>
            </a:r>
            <a:endParaRPr lang="it-IT" dirty="0"/>
          </a:p>
        </p:txBody>
      </p:sp>
      <p:sp>
        <p:nvSpPr>
          <p:cNvPr id="4" name="Segnaposto numero diapositiva 3"/>
          <p:cNvSpPr>
            <a:spLocks noGrp="1"/>
          </p:cNvSpPr>
          <p:nvPr>
            <p:ph type="sldNum" sz="quarter" idx="10"/>
          </p:nvPr>
        </p:nvSpPr>
        <p:spPr/>
        <p:txBody>
          <a:bodyPr/>
          <a:lstStyle/>
          <a:p>
            <a:fld id="{FED31CF8-B503-4A62-ABC4-65E1D1F9F216}" type="slidenum">
              <a:rPr lang="en-US" smtClean="0"/>
              <a:t>41</a:t>
            </a:fld>
            <a:endParaRPr lang="en-US"/>
          </a:p>
        </p:txBody>
      </p:sp>
    </p:spTree>
    <p:extLst>
      <p:ext uri="{BB962C8B-B14F-4D97-AF65-F5344CB8AC3E}">
        <p14:creationId xmlns:p14="http://schemas.microsoft.com/office/powerpoint/2010/main" val="789454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ED31CF8-B503-4A62-ABC4-65E1D1F9F216}" type="slidenum">
              <a:rPr lang="en-US" smtClean="0"/>
              <a:t>43</a:t>
            </a:fld>
            <a:endParaRPr lang="en-US"/>
          </a:p>
        </p:txBody>
      </p:sp>
    </p:spTree>
    <p:extLst>
      <p:ext uri="{BB962C8B-B14F-4D97-AF65-F5344CB8AC3E}">
        <p14:creationId xmlns:p14="http://schemas.microsoft.com/office/powerpoint/2010/main" val="2589228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24 settimane sono meglio di 12. Le cinetiche di decadimento</a:t>
            </a:r>
            <a:r>
              <a:rPr lang="it-IT" baseline="0" dirty="0" smtClean="0"/>
              <a:t> non le vedo più nel momento in cui scendo sotto la soglia di rilevabilità. La cinetica di secondo e 3 ordine a noi è sconosciuta. I pazienti sono indistinguibili una volta che la viremia è scesa sotto la soglia di rilevabilità. I pazienti sono nel limbo al momento dell’interruzione del trattamento. Se io non lo so, e non ho scelto bene il paziente …</a:t>
            </a:r>
          </a:p>
          <a:p>
            <a:endParaRPr lang="it-IT" baseline="0" dirty="0" smtClean="0"/>
          </a:p>
          <a:p>
            <a:r>
              <a:rPr lang="it-IT" baseline="0" dirty="0" smtClean="0"/>
              <a:t>Riflessione su come scegliere il paziente che va ad 8, 12 o 24 rimane ad appannaggio di persone competenti. </a:t>
            </a:r>
            <a:endParaRPr lang="it-IT" dirty="0"/>
          </a:p>
        </p:txBody>
      </p:sp>
      <p:sp>
        <p:nvSpPr>
          <p:cNvPr id="4" name="Segnaposto numero diapositiva 3"/>
          <p:cNvSpPr>
            <a:spLocks noGrp="1"/>
          </p:cNvSpPr>
          <p:nvPr>
            <p:ph type="sldNum" sz="quarter" idx="10"/>
          </p:nvPr>
        </p:nvSpPr>
        <p:spPr/>
        <p:txBody>
          <a:bodyPr/>
          <a:lstStyle/>
          <a:p>
            <a:fld id="{298DD0C2-B400-4557-85E1-DBE4D251189C}" type="slidenum">
              <a:rPr lang="it-IT" smtClean="0"/>
              <a:pPr/>
              <a:t>48</a:t>
            </a:fld>
            <a:endParaRPr lang="it-IT"/>
          </a:p>
        </p:txBody>
      </p:sp>
    </p:spTree>
    <p:extLst>
      <p:ext uri="{BB962C8B-B14F-4D97-AF65-F5344CB8AC3E}">
        <p14:creationId xmlns:p14="http://schemas.microsoft.com/office/powerpoint/2010/main" val="2474089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8DD0C2-B400-4557-85E1-DBE4D251189C}" type="slidenum">
              <a:rPr lang="it-IT" smtClean="0"/>
              <a:pPr/>
              <a:t>6</a:t>
            </a:fld>
            <a:endParaRPr lang="it-IT"/>
          </a:p>
        </p:txBody>
      </p:sp>
    </p:spTree>
    <p:extLst>
      <p:ext uri="{BB962C8B-B14F-4D97-AF65-F5344CB8AC3E}">
        <p14:creationId xmlns:p14="http://schemas.microsoft.com/office/powerpoint/2010/main" val="3933719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75" y="709613"/>
            <a:ext cx="4733925" cy="3549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8F1AE-6334-2548-8166-687E88FF4DCE}" type="slidenum">
              <a:rPr lang="en-US" smtClean="0">
                <a:solidFill>
                  <a:srgbClr val="000000"/>
                </a:solidFill>
              </a:rPr>
              <a:pPr/>
              <a:t>7</a:t>
            </a:fld>
            <a:endParaRPr lang="en-US" dirty="0">
              <a:solidFill>
                <a:srgbClr val="000000"/>
              </a:solidFill>
            </a:endParaRPr>
          </a:p>
        </p:txBody>
      </p:sp>
    </p:spTree>
    <p:extLst>
      <p:ext uri="{BB962C8B-B14F-4D97-AF65-F5344CB8AC3E}">
        <p14:creationId xmlns:p14="http://schemas.microsoft.com/office/powerpoint/2010/main" val="48419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EF1A9F0F-A93C-FF42-BFE8-6144ABAF979D}" type="slidenum">
              <a:rPr lang="en-US" smtClean="0"/>
              <a:t>8</a:t>
            </a:fld>
            <a:endParaRPr lang="en-US" dirty="0"/>
          </a:p>
        </p:txBody>
      </p:sp>
    </p:spTree>
    <p:extLst>
      <p:ext uri="{BB962C8B-B14F-4D97-AF65-F5344CB8AC3E}">
        <p14:creationId xmlns:p14="http://schemas.microsoft.com/office/powerpoint/2010/main" val="1411990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Resistenza che avviene sotto un tempo di pressione farmacologica subottimale piuttosto limitato</a:t>
            </a:r>
            <a:endParaRPr lang="it-IT" dirty="0"/>
          </a:p>
        </p:txBody>
      </p:sp>
      <p:sp>
        <p:nvSpPr>
          <p:cNvPr id="4" name="Segnaposto numero diapositiva 3"/>
          <p:cNvSpPr>
            <a:spLocks noGrp="1"/>
          </p:cNvSpPr>
          <p:nvPr>
            <p:ph type="sldNum" sz="quarter" idx="10"/>
          </p:nvPr>
        </p:nvSpPr>
        <p:spPr/>
        <p:txBody>
          <a:bodyPr/>
          <a:lstStyle/>
          <a:p>
            <a:fld id="{7B94B482-7E0E-6A43-81E4-85A2518F03F8}" type="slidenum">
              <a:rPr lang="it-IT" smtClean="0">
                <a:solidFill>
                  <a:prstClr val="black"/>
                </a:solidFill>
                <a:latin typeface="Calibri"/>
              </a:rPr>
              <a:pPr/>
              <a:t>11</a:t>
            </a:fld>
            <a:endParaRPr lang="it-IT">
              <a:solidFill>
                <a:prstClr val="black"/>
              </a:solidFill>
              <a:latin typeface="Calibri"/>
            </a:endParaRPr>
          </a:p>
        </p:txBody>
      </p:sp>
    </p:spTree>
    <p:extLst>
      <p:ext uri="{BB962C8B-B14F-4D97-AF65-F5344CB8AC3E}">
        <p14:creationId xmlns:p14="http://schemas.microsoft.com/office/powerpoint/2010/main" val="1140440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B94B482-7E0E-6A43-81E4-85A2518F03F8}" type="slidenum">
              <a:rPr lang="it-IT" smtClean="0">
                <a:solidFill>
                  <a:prstClr val="black"/>
                </a:solidFill>
                <a:latin typeface="Calibri"/>
              </a:rPr>
              <a:pPr/>
              <a:t>12</a:t>
            </a:fld>
            <a:endParaRPr lang="it-IT">
              <a:solidFill>
                <a:prstClr val="black"/>
              </a:solidFill>
              <a:latin typeface="Calibri"/>
            </a:endParaRPr>
          </a:p>
        </p:txBody>
      </p:sp>
    </p:spTree>
    <p:extLst>
      <p:ext uri="{BB962C8B-B14F-4D97-AF65-F5344CB8AC3E}">
        <p14:creationId xmlns:p14="http://schemas.microsoft.com/office/powerpoint/2010/main" val="3652547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0" y="1182688"/>
            <a:ext cx="4257675" cy="3194050"/>
          </a:xfrm>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8C56532A-3091-FB4E-B4F5-7AFF43237B46}" type="slidenum">
              <a:rPr lang="en-US" smtClean="0"/>
              <a:t>16</a:t>
            </a:fld>
            <a:endParaRPr lang="en-US" dirty="0"/>
          </a:p>
        </p:txBody>
      </p:sp>
    </p:spTree>
    <p:extLst>
      <p:ext uri="{BB962C8B-B14F-4D97-AF65-F5344CB8AC3E}">
        <p14:creationId xmlns:p14="http://schemas.microsoft.com/office/powerpoint/2010/main" val="4075336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B9D2C8-C19B-094F-8096-F0D32377B5C6}" type="slidenum">
              <a:rPr lang="en-US" smtClean="0"/>
              <a:t>17</a:t>
            </a:fld>
            <a:endParaRPr lang="en-US" dirty="0"/>
          </a:p>
        </p:txBody>
      </p:sp>
    </p:spTree>
    <p:extLst>
      <p:ext uri="{BB962C8B-B14F-4D97-AF65-F5344CB8AC3E}">
        <p14:creationId xmlns:p14="http://schemas.microsoft.com/office/powerpoint/2010/main" val="388076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D3B1137C-5E4B-41BB-8969-1E8CCC54AB49}" type="datetimeFigureOut">
              <a:rPr lang="en-US" smtClean="0"/>
              <a:t>9/28/2017</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BB5FE35-E09C-4FBD-BDBA-B632A81029EC}" type="slidenum">
              <a:rPr lang="en-US" smtClean="0"/>
              <a:t>‹N›</a:t>
            </a:fld>
            <a:endParaRPr lang="en-US"/>
          </a:p>
        </p:txBody>
      </p:sp>
    </p:spTree>
    <p:extLst>
      <p:ext uri="{BB962C8B-B14F-4D97-AF65-F5344CB8AC3E}">
        <p14:creationId xmlns:p14="http://schemas.microsoft.com/office/powerpoint/2010/main" val="2977085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D3B1137C-5E4B-41BB-8969-1E8CCC54AB49}" type="datetimeFigureOut">
              <a:rPr lang="en-US" smtClean="0"/>
              <a:t>9/28/2017</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BB5FE35-E09C-4FBD-BDBA-B632A81029EC}" type="slidenum">
              <a:rPr lang="en-US" smtClean="0"/>
              <a:t>‹N›</a:t>
            </a:fld>
            <a:endParaRPr lang="en-US"/>
          </a:p>
        </p:txBody>
      </p:sp>
    </p:spTree>
    <p:extLst>
      <p:ext uri="{BB962C8B-B14F-4D97-AF65-F5344CB8AC3E}">
        <p14:creationId xmlns:p14="http://schemas.microsoft.com/office/powerpoint/2010/main" val="1259847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D3B1137C-5E4B-41BB-8969-1E8CCC54AB49}" type="datetimeFigureOut">
              <a:rPr lang="en-US" smtClean="0"/>
              <a:t>9/28/2017</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BB5FE35-E09C-4FBD-BDBA-B632A81029EC}" type="slidenum">
              <a:rPr lang="en-US" smtClean="0"/>
              <a:t>‹N›</a:t>
            </a:fld>
            <a:endParaRPr lang="en-US"/>
          </a:p>
        </p:txBody>
      </p:sp>
    </p:spTree>
    <p:extLst>
      <p:ext uri="{BB962C8B-B14F-4D97-AF65-F5344CB8AC3E}">
        <p14:creationId xmlns:p14="http://schemas.microsoft.com/office/powerpoint/2010/main" val="205834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extBox 8"/>
          <p:cNvSpPr txBox="1">
            <a:spLocks noChangeArrowheads="1"/>
          </p:cNvSpPr>
          <p:nvPr userDrawn="1"/>
        </p:nvSpPr>
        <p:spPr bwMode="auto">
          <a:xfrm>
            <a:off x="685800" y="6497638"/>
            <a:ext cx="68580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sz="1200" b="1" dirty="0">
              <a:solidFill>
                <a:srgbClr val="000000"/>
              </a:solidFill>
            </a:endParaRPr>
          </a:p>
        </p:txBody>
      </p:sp>
      <p:sp>
        <p:nvSpPr>
          <p:cNvPr id="6" name="TextBox 9"/>
          <p:cNvSpPr txBox="1">
            <a:spLocks noChangeArrowheads="1"/>
          </p:cNvSpPr>
          <p:nvPr userDrawn="1"/>
        </p:nvSpPr>
        <p:spPr bwMode="auto">
          <a:xfrm>
            <a:off x="685800" y="6503988"/>
            <a:ext cx="68580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sz="1200" b="1" dirty="0">
              <a:solidFill>
                <a:srgbClr val="000000"/>
              </a:solidFill>
            </a:endParaRPr>
          </a:p>
        </p:txBody>
      </p:sp>
      <p:sp>
        <p:nvSpPr>
          <p:cNvPr id="2" name="Title 1"/>
          <p:cNvSpPr>
            <a:spLocks noGrp="1"/>
          </p:cNvSpPr>
          <p:nvPr>
            <p:ph type="title"/>
          </p:nvPr>
        </p:nvSpPr>
        <p:spPr>
          <a:xfrm>
            <a:off x="685800" y="160497"/>
            <a:ext cx="7924800" cy="787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900"/>
              </a:spcBef>
              <a:defRPr/>
            </a:lvl1pPr>
            <a:lvl2pPr>
              <a:spcBef>
                <a:spcPts val="0"/>
              </a:spcBef>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5"/>
          <p:cNvSpPr>
            <a:spLocks noGrp="1"/>
          </p:cNvSpPr>
          <p:nvPr>
            <p:ph type="body" sz="quarter" idx="11"/>
          </p:nvPr>
        </p:nvSpPr>
        <p:spPr>
          <a:xfrm>
            <a:off x="609599" y="6248400"/>
            <a:ext cx="7870371" cy="457200"/>
          </a:xfrm>
        </p:spPr>
        <p:txBody>
          <a:bodyPr anchor="b"/>
          <a:lstStyle>
            <a:lvl1pPr marL="0" indent="0">
              <a:spcBef>
                <a:spcPts val="0"/>
              </a:spcBef>
              <a:buNone/>
              <a:defRPr sz="1200"/>
            </a:lvl1pPr>
          </a:lstStyle>
          <a:p>
            <a:pPr lvl="0"/>
            <a:r>
              <a:rPr lang="en-US" dirty="0" smtClean="0"/>
              <a:t>Click to edit Master text styles</a:t>
            </a:r>
            <a:endParaRPr lang="en-US" dirty="0"/>
          </a:p>
        </p:txBody>
      </p:sp>
      <p:sp>
        <p:nvSpPr>
          <p:cNvPr id="8" name="Slide Number Placeholder 1"/>
          <p:cNvSpPr>
            <a:spLocks noGrp="1"/>
          </p:cNvSpPr>
          <p:nvPr>
            <p:ph type="sldNum" sz="quarter" idx="12"/>
          </p:nvPr>
        </p:nvSpPr>
        <p:spPr/>
        <p:txBody>
          <a:bodyPr/>
          <a:lstStyle>
            <a:lvl1pPr>
              <a:defRPr b="0" baseline="0"/>
            </a:lvl1pPr>
          </a:lstStyle>
          <a:p>
            <a:fld id="{81B13202-E736-4B4E-9539-A36D359EB1B5}" type="slidenum">
              <a:rPr lang="en-US">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014204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F5436DA-0B2E-4636-9CEE-64409C335B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5100" y="3662363"/>
            <a:ext cx="4558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 xmlns:a16="http://schemas.microsoft.com/office/drawing/2014/main" id="{C6AE2867-2432-47A2-8873-A337C13FB02E}"/>
              </a:ext>
            </a:extLst>
          </p:cNvPr>
          <p:cNvCxnSpPr/>
          <p:nvPr userDrawn="1"/>
        </p:nvCxnSpPr>
        <p:spPr bwMode="auto">
          <a:xfrm>
            <a:off x="-10718" y="1620838"/>
            <a:ext cx="9160674" cy="0"/>
          </a:xfrm>
          <a:prstGeom prst="line">
            <a:avLst/>
          </a:prstGeom>
          <a:ln w="28575">
            <a:solidFill>
              <a:srgbClr val="00853F"/>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7" name="Straight Connector 6">
            <a:extLst>
              <a:ext uri="{FF2B5EF4-FFF2-40B4-BE49-F238E27FC236}">
                <a16:creationId xmlns="" xmlns:a16="http://schemas.microsoft.com/office/drawing/2014/main" id="{E8EF7D32-53A8-4142-8145-C6AB61D261E1}"/>
              </a:ext>
            </a:extLst>
          </p:cNvPr>
          <p:cNvCxnSpPr/>
          <p:nvPr userDrawn="1"/>
        </p:nvCxnSpPr>
        <p:spPr bwMode="auto">
          <a:xfrm>
            <a:off x="-10718" y="3662363"/>
            <a:ext cx="9160674" cy="0"/>
          </a:xfrm>
          <a:prstGeom prst="line">
            <a:avLst/>
          </a:prstGeom>
          <a:ln w="28575">
            <a:solidFill>
              <a:srgbClr val="00853F"/>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8" name="Picture 9" descr="CCO_HEP_rev_forPPT.gif">
            <a:extLst>
              <a:ext uri="{FF2B5EF4-FFF2-40B4-BE49-F238E27FC236}">
                <a16:creationId xmlns="" xmlns:a16="http://schemas.microsoft.com/office/drawing/2014/main" id="{EBE747AB-A9C9-472C-858B-B1B583FAC9E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90712" y="322263"/>
            <a:ext cx="200553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4"/>
          <p:cNvSpPr>
            <a:spLocks noGrp="1" noChangeArrowheads="1"/>
          </p:cNvSpPr>
          <p:nvPr>
            <p:ph type="subTitle" idx="1"/>
          </p:nvPr>
        </p:nvSpPr>
        <p:spPr>
          <a:xfrm>
            <a:off x="457200" y="4041650"/>
            <a:ext cx="3886200" cy="1120775"/>
          </a:xfrm>
        </p:spPr>
        <p:txBody>
          <a:bodyPr/>
          <a:lstStyle>
            <a:lvl1pPr marL="0" indent="0">
              <a:lnSpc>
                <a:spcPct val="100000"/>
              </a:lnSpc>
              <a:buFont typeface="Wingdings" pitchFamily="2" charset="2"/>
              <a:buNone/>
              <a:defRPr sz="1500" b="1">
                <a:solidFill>
                  <a:schemeClr val="tx1"/>
                </a:solidFill>
              </a:defRPr>
            </a:lvl1pPr>
          </a:lstStyle>
          <a:p>
            <a:r>
              <a:rPr lang="en-US" dirty="0"/>
              <a:t>Click to edit Master subtitle style</a:t>
            </a:r>
          </a:p>
        </p:txBody>
      </p:sp>
      <p:sp>
        <p:nvSpPr>
          <p:cNvPr id="11" name="Rectangle 55"/>
          <p:cNvSpPr>
            <a:spLocks noGrp="1" noChangeArrowheads="1"/>
          </p:cNvSpPr>
          <p:nvPr>
            <p:ph type="ctrTitle"/>
          </p:nvPr>
        </p:nvSpPr>
        <p:spPr bwMode="invGray">
          <a:xfrm>
            <a:off x="447676" y="1600200"/>
            <a:ext cx="8458200" cy="2057400"/>
          </a:xfrm>
        </p:spPr>
        <p:txBody>
          <a:bodyPr/>
          <a:lstStyle>
            <a:lvl1pPr>
              <a:defRPr sz="2926">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428824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20" y="238127"/>
            <a:ext cx="8154333" cy="1103313"/>
          </a:xfrm>
          <a:prstGeom prst="rect">
            <a:avLst/>
          </a:prstGeo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3506" y="1513047"/>
            <a:ext cx="8158147" cy="465068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507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3" name="Picture 3">
            <a:extLst>
              <a:ext uri="{FF2B5EF4-FFF2-40B4-BE49-F238E27FC236}">
                <a16:creationId xmlns="" xmlns:a16="http://schemas.microsoft.com/office/drawing/2014/main" id="{20F84D08-3E6E-4FB5-8CE7-FDB6CCB08F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91" y="1588"/>
            <a:ext cx="9145191"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85764" y="330201"/>
            <a:ext cx="8433112" cy="5250792"/>
          </a:xfrm>
          <a:prstGeom prst="rect">
            <a:avLst/>
          </a:prstGeom>
        </p:spPr>
        <p:txBody>
          <a:bodyPr anchorCtr="1"/>
          <a:lstStyle>
            <a:lvl1pPr algn="ctr">
              <a:defRPr sz="3001" b="1" cap="none">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919393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19" y="238127"/>
            <a:ext cx="8154334" cy="110331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451365" y="1510730"/>
            <a:ext cx="3981958" cy="4678738"/>
          </a:xfrm>
          <a:prstGeom prst="rect">
            <a:avLst/>
          </a:prstGeom>
        </p:spPr>
        <p:txBody>
          <a:bodyPr/>
          <a:lstStyle>
            <a:lvl1pPr>
              <a:defRPr sz="2101"/>
            </a:lvl1pPr>
            <a:lvl2pPr>
              <a:defRPr sz="1951"/>
            </a:lvl2pPr>
            <a:lvl3pPr>
              <a:defRPr sz="1800"/>
            </a:lvl3pPr>
            <a:lvl4pPr>
              <a:defRPr sz="1650"/>
            </a:lvl4pPr>
            <a:lvl5pPr>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9476" y="1510730"/>
            <a:ext cx="3981827" cy="4679462"/>
          </a:xfrm>
          <a:prstGeom prst="rect">
            <a:avLst/>
          </a:prstGeom>
        </p:spPr>
        <p:txBody>
          <a:bodyPr/>
          <a:lstStyle>
            <a:lvl1pPr>
              <a:defRPr sz="2101"/>
            </a:lvl1pPr>
            <a:lvl2pPr>
              <a:defRPr sz="1951"/>
            </a:lvl2pPr>
            <a:lvl3pPr>
              <a:defRPr sz="1800"/>
            </a:lvl3pPr>
            <a:lvl4pPr>
              <a:defRPr sz="1650"/>
            </a:lvl4pPr>
            <a:lvl5pPr>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4331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689476" y="1510730"/>
            <a:ext cx="3975167" cy="4665746"/>
          </a:xfrm>
          <a:prstGeom prst="rect">
            <a:avLst/>
          </a:prstGeom>
        </p:spPr>
        <p:txBody>
          <a:bodyPr/>
          <a:lstStyle>
            <a:lvl1pPr>
              <a:defRPr sz="2101"/>
            </a:lvl1pPr>
            <a:lvl2pPr>
              <a:defRPr sz="1800"/>
            </a:lvl2pPr>
            <a:lvl3pPr>
              <a:defRPr sz="1650"/>
            </a:lvl3pPr>
            <a:lvl4pPr>
              <a:defRPr sz="1500"/>
            </a:lvl4pPr>
            <a:lvl5pPr>
              <a:defRPr sz="1350"/>
            </a:lvl5pPr>
            <a:lvl6pPr>
              <a:defRPr sz="1350"/>
            </a:lvl6pPr>
            <a:lvl7pPr>
              <a:defRPr sz="1350"/>
            </a:lvl7pPr>
            <a:lvl8pPr>
              <a:defRPr sz="1350"/>
            </a:lvl8pPr>
            <a:lvl9pPr>
              <a:defRPr sz="1350"/>
            </a:lvl9pPr>
          </a:lstStyle>
          <a:p>
            <a:pPr lvl="0"/>
            <a:r>
              <a:rPr lang="en-US" dirty="0"/>
              <a:t>Click to edit Master text styles</a:t>
            </a:r>
          </a:p>
        </p:txBody>
      </p:sp>
      <p:sp>
        <p:nvSpPr>
          <p:cNvPr id="10" name="Title 1"/>
          <p:cNvSpPr>
            <a:spLocks noGrp="1"/>
          </p:cNvSpPr>
          <p:nvPr>
            <p:ph type="title"/>
          </p:nvPr>
        </p:nvSpPr>
        <p:spPr>
          <a:xfrm>
            <a:off x="457320" y="238127"/>
            <a:ext cx="8154333" cy="1103313"/>
          </a:xfrm>
          <a:prstGeom prst="rect">
            <a:avLst/>
          </a:prstGeom>
        </p:spPr>
        <p:txBody>
          <a:bodyPr/>
          <a:lstStyle/>
          <a:p>
            <a:r>
              <a:rPr lang="en-US" dirty="0"/>
              <a:t>Click to edit Master title style</a:t>
            </a:r>
          </a:p>
        </p:txBody>
      </p:sp>
      <p:sp>
        <p:nvSpPr>
          <p:cNvPr id="5" name="Content Placeholder 2"/>
          <p:cNvSpPr>
            <a:spLocks noGrp="1"/>
          </p:cNvSpPr>
          <p:nvPr>
            <p:ph sz="half" idx="1"/>
          </p:nvPr>
        </p:nvSpPr>
        <p:spPr>
          <a:xfrm>
            <a:off x="451365" y="1510730"/>
            <a:ext cx="3981958" cy="4678738"/>
          </a:xfrm>
          <a:prstGeom prst="rect">
            <a:avLst/>
          </a:prstGeom>
        </p:spPr>
        <p:txBody>
          <a:bodyPr/>
          <a:lstStyle>
            <a:lvl1pPr>
              <a:defRPr sz="2101"/>
            </a:lvl1pPr>
            <a:lvl2pPr>
              <a:defRPr sz="1951"/>
            </a:lvl2pPr>
            <a:lvl3pPr>
              <a:defRPr sz="1800"/>
            </a:lvl3pPr>
            <a:lvl4pPr>
              <a:defRPr sz="1650"/>
            </a:lvl4pPr>
            <a:lvl5pPr>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1175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319" y="238127"/>
            <a:ext cx="8355791" cy="110331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970411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318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D3B1137C-5E4B-41BB-8969-1E8CCC54AB49}" type="datetimeFigureOut">
              <a:rPr lang="en-US" smtClean="0"/>
              <a:t>9/28/2017</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BB5FE35-E09C-4FBD-BDBA-B632A81029EC}" type="slidenum">
              <a:rPr lang="en-US" smtClean="0"/>
              <a:t>‹N›</a:t>
            </a:fld>
            <a:endParaRPr lang="en-US"/>
          </a:p>
        </p:txBody>
      </p:sp>
    </p:spTree>
    <p:extLst>
      <p:ext uri="{BB962C8B-B14F-4D97-AF65-F5344CB8AC3E}">
        <p14:creationId xmlns:p14="http://schemas.microsoft.com/office/powerpoint/2010/main" val="3819341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mo Slide">
    <p:bg>
      <p:bgPr>
        <a:solidFill>
          <a:schemeClr val="tx1"/>
        </a:solidFill>
        <a:effectLst/>
      </p:bgPr>
    </p:bg>
    <p:spTree>
      <p:nvGrpSpPr>
        <p:cNvPr id="1" name=""/>
        <p:cNvGrpSpPr/>
        <p:nvPr/>
      </p:nvGrpSpPr>
      <p:grpSpPr>
        <a:xfrm>
          <a:off x="0" y="0"/>
          <a:ext cx="0" cy="0"/>
          <a:chOff x="0" y="0"/>
          <a:chExt cx="0" cy="0"/>
        </a:xfrm>
      </p:grpSpPr>
      <p:pic>
        <p:nvPicPr>
          <p:cNvPr id="5" name="Picture 3">
            <a:extLst>
              <a:ext uri="{FF2B5EF4-FFF2-40B4-BE49-F238E27FC236}">
                <a16:creationId xmlns="" xmlns:a16="http://schemas.microsoft.com/office/drawing/2014/main" id="{16AB828D-42AC-4029-B4FD-4002CDD58817}"/>
              </a:ext>
            </a:extLst>
          </p:cNvPr>
          <p:cNvPicPr>
            <a:picLocks noChangeAspect="1"/>
          </p:cNvPicPr>
          <p:nvPr userDrawn="1"/>
        </p:nvPicPr>
        <p:blipFill>
          <a:blip r:embed="rId2">
            <a:extLst>
              <a:ext uri="{28A0092B-C50C-407E-A947-70E740481C1C}">
                <a14:useLocalDpi xmlns:a14="http://schemas.microsoft.com/office/drawing/2010/main" val="0"/>
              </a:ext>
            </a:extLst>
          </a:blip>
          <a:srcRect l="-534" t="414" r="2"/>
          <a:stretch>
            <a:fillRect/>
          </a:stretch>
        </p:blipFill>
        <p:spPr bwMode="auto">
          <a:xfrm>
            <a:off x="-53592" y="1"/>
            <a:ext cx="9203548"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CO_HEP_RGB.jpg">
            <a:extLst>
              <a:ext uri="{FF2B5EF4-FFF2-40B4-BE49-F238E27FC236}">
                <a16:creationId xmlns="" xmlns:a16="http://schemas.microsoft.com/office/drawing/2014/main" id="{2FFACE16-3672-44DB-895F-E720A891E208}"/>
              </a:ext>
            </a:extLst>
          </p:cNvPr>
          <p:cNvPicPr>
            <a:picLocks noChangeAspect="1"/>
          </p:cNvPicPr>
          <p:nvPr userDrawn="1"/>
        </p:nvPicPr>
        <p:blipFill>
          <a:blip r:embed="rId3">
            <a:extLst>
              <a:ext uri="{28A0092B-C50C-407E-A947-70E740481C1C}">
                <a14:useLocalDpi xmlns:a14="http://schemas.microsoft.com/office/drawing/2010/main" val="0"/>
              </a:ext>
            </a:extLst>
          </a:blip>
          <a:srcRect t="48615"/>
          <a:stretch>
            <a:fillRect/>
          </a:stretch>
        </p:blipFill>
        <p:spPr bwMode="auto">
          <a:xfrm>
            <a:off x="6107116" y="5930901"/>
            <a:ext cx="2765351"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 xmlns:a16="http://schemas.microsoft.com/office/drawing/2014/main" id="{E380DD73-EB0D-4C0C-A59F-AB33D8E50482}"/>
              </a:ext>
            </a:extLst>
          </p:cNvPr>
          <p:cNvCxnSpPr/>
          <p:nvPr userDrawn="1"/>
        </p:nvCxnSpPr>
        <p:spPr bwMode="auto">
          <a:xfrm>
            <a:off x="-10719" y="4519613"/>
            <a:ext cx="9154719" cy="0"/>
          </a:xfrm>
          <a:prstGeom prst="line">
            <a:avLst/>
          </a:prstGeom>
          <a:ln w="28575">
            <a:solidFill>
              <a:srgbClr val="00853F"/>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10" name="Content Placeholder 9"/>
          <p:cNvSpPr>
            <a:spLocks noGrp="1"/>
          </p:cNvSpPr>
          <p:nvPr>
            <p:ph sz="quarter" idx="11"/>
          </p:nvPr>
        </p:nvSpPr>
        <p:spPr>
          <a:xfrm>
            <a:off x="385764" y="4856674"/>
            <a:ext cx="8462962" cy="1155939"/>
          </a:xfrm>
          <a:prstGeom prst="rect">
            <a:avLst/>
          </a:prstGeom>
        </p:spPr>
        <p:txBody>
          <a:bodyPr/>
          <a:lstStyle>
            <a:lvl1pPr>
              <a:buFontTx/>
              <a:buNone/>
              <a:defRPr sz="1800" b="1">
                <a:solidFill>
                  <a:srgbClr val="00853F"/>
                </a:solidFill>
              </a:defRPr>
            </a:lvl1pPr>
            <a:lvl2pPr>
              <a:buFontTx/>
              <a:buNone/>
              <a:defRPr sz="1800"/>
            </a:lvl2pPr>
            <a:lvl3pPr>
              <a:buFontTx/>
              <a:buNone/>
              <a:defRPr sz="1800"/>
            </a:lvl3pPr>
            <a:lvl4pPr>
              <a:buFontTx/>
              <a:buNone/>
              <a:defRPr sz="1800"/>
            </a:lvl4pPr>
            <a:lvl5pPr>
              <a:buFontTx/>
              <a:buNone/>
              <a:defRPr sz="1800"/>
            </a:lvl5pPr>
          </a:lstStyle>
          <a:p>
            <a:pPr lvl="0"/>
            <a:r>
              <a:rPr lang="en-US" dirty="0"/>
              <a:t>Click to edit Master text styles</a:t>
            </a:r>
          </a:p>
        </p:txBody>
      </p:sp>
      <p:sp>
        <p:nvSpPr>
          <p:cNvPr id="2" name="Title 1"/>
          <p:cNvSpPr>
            <a:spLocks noGrp="1"/>
          </p:cNvSpPr>
          <p:nvPr>
            <p:ph type="title"/>
          </p:nvPr>
        </p:nvSpPr>
        <p:spPr>
          <a:xfrm>
            <a:off x="385863" y="239715"/>
            <a:ext cx="8433012" cy="1674813"/>
          </a:xfrm>
          <a:prstGeom prst="rect">
            <a:avLst/>
          </a:prstGeom>
        </p:spPr>
        <p:txBody>
          <a:bodyPr/>
          <a:lstStyle>
            <a:lvl1pPr algn="ctr">
              <a:defRPr sz="2926">
                <a:solidFill>
                  <a:schemeClr val="tx1"/>
                </a:solidFill>
              </a:defRPr>
            </a:lvl1pPr>
          </a:lstStyle>
          <a:p>
            <a:r>
              <a:rPr lang="en-US" dirty="0"/>
              <a:t>Click to edit Master title style</a:t>
            </a:r>
          </a:p>
        </p:txBody>
      </p:sp>
      <p:sp>
        <p:nvSpPr>
          <p:cNvPr id="8" name="Content Placeholder 7"/>
          <p:cNvSpPr>
            <a:spLocks noGrp="1"/>
          </p:cNvSpPr>
          <p:nvPr>
            <p:ph sz="quarter" idx="10"/>
          </p:nvPr>
        </p:nvSpPr>
        <p:spPr>
          <a:xfrm>
            <a:off x="544258" y="1894847"/>
            <a:ext cx="8154333" cy="2605717"/>
          </a:xfrm>
          <a:prstGeom prst="rect">
            <a:avLst/>
          </a:prstGeom>
        </p:spPr>
        <p:txBody>
          <a:bodyPr/>
          <a:lstStyle>
            <a:lvl1pPr marL="0" indent="0">
              <a:buFontTx/>
              <a:buNone/>
              <a:defRPr sz="15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Tree>
    <p:extLst>
      <p:ext uri="{BB962C8B-B14F-4D97-AF65-F5344CB8AC3E}">
        <p14:creationId xmlns:p14="http://schemas.microsoft.com/office/powerpoint/2010/main" val="266157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3B1137C-5E4B-41BB-8969-1E8CCC54AB49}" type="datetimeFigureOut">
              <a:rPr lang="en-US" smtClean="0"/>
              <a:t>9/28/2017</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BB5FE35-E09C-4FBD-BDBA-B632A81029EC}" type="slidenum">
              <a:rPr lang="en-US" smtClean="0"/>
              <a:t>‹N›</a:t>
            </a:fld>
            <a:endParaRPr lang="en-US"/>
          </a:p>
        </p:txBody>
      </p:sp>
    </p:spTree>
    <p:extLst>
      <p:ext uri="{BB962C8B-B14F-4D97-AF65-F5344CB8AC3E}">
        <p14:creationId xmlns:p14="http://schemas.microsoft.com/office/powerpoint/2010/main" val="448927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D3B1137C-5E4B-41BB-8969-1E8CCC54AB49}" type="datetimeFigureOut">
              <a:rPr lang="en-US" smtClean="0"/>
              <a:t>9/28/2017</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CBB5FE35-E09C-4FBD-BDBA-B632A81029EC}" type="slidenum">
              <a:rPr lang="en-US" smtClean="0"/>
              <a:t>‹N›</a:t>
            </a:fld>
            <a:endParaRPr lang="en-US"/>
          </a:p>
        </p:txBody>
      </p:sp>
    </p:spTree>
    <p:extLst>
      <p:ext uri="{BB962C8B-B14F-4D97-AF65-F5344CB8AC3E}">
        <p14:creationId xmlns:p14="http://schemas.microsoft.com/office/powerpoint/2010/main" val="409351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D3B1137C-5E4B-41BB-8969-1E8CCC54AB49}" type="datetimeFigureOut">
              <a:rPr lang="en-US" smtClean="0"/>
              <a:t>9/28/2017</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CBB5FE35-E09C-4FBD-BDBA-B632A81029EC}" type="slidenum">
              <a:rPr lang="en-US" smtClean="0"/>
              <a:t>‹N›</a:t>
            </a:fld>
            <a:endParaRPr lang="en-US"/>
          </a:p>
        </p:txBody>
      </p:sp>
    </p:spTree>
    <p:extLst>
      <p:ext uri="{BB962C8B-B14F-4D97-AF65-F5344CB8AC3E}">
        <p14:creationId xmlns:p14="http://schemas.microsoft.com/office/powerpoint/2010/main" val="2117938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D3B1137C-5E4B-41BB-8969-1E8CCC54AB49}" type="datetimeFigureOut">
              <a:rPr lang="en-US" smtClean="0"/>
              <a:t>9/28/2017</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CBB5FE35-E09C-4FBD-BDBA-B632A81029EC}" type="slidenum">
              <a:rPr lang="en-US" smtClean="0"/>
              <a:t>‹N›</a:t>
            </a:fld>
            <a:endParaRPr lang="en-US"/>
          </a:p>
        </p:txBody>
      </p:sp>
    </p:spTree>
    <p:extLst>
      <p:ext uri="{BB962C8B-B14F-4D97-AF65-F5344CB8AC3E}">
        <p14:creationId xmlns:p14="http://schemas.microsoft.com/office/powerpoint/2010/main" val="2575249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3B1137C-5E4B-41BB-8969-1E8CCC54AB49}" type="datetimeFigureOut">
              <a:rPr lang="en-US" smtClean="0"/>
              <a:t>9/28/2017</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CBB5FE35-E09C-4FBD-BDBA-B632A81029EC}" type="slidenum">
              <a:rPr lang="en-US" smtClean="0"/>
              <a:t>‹N›</a:t>
            </a:fld>
            <a:endParaRPr lang="en-US"/>
          </a:p>
        </p:txBody>
      </p:sp>
    </p:spTree>
    <p:extLst>
      <p:ext uri="{BB962C8B-B14F-4D97-AF65-F5344CB8AC3E}">
        <p14:creationId xmlns:p14="http://schemas.microsoft.com/office/powerpoint/2010/main" val="44859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3B1137C-5E4B-41BB-8969-1E8CCC54AB49}" type="datetimeFigureOut">
              <a:rPr lang="en-US" smtClean="0"/>
              <a:t>9/28/2017</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CBB5FE35-E09C-4FBD-BDBA-B632A81029EC}" type="slidenum">
              <a:rPr lang="en-US" smtClean="0"/>
              <a:t>‹N›</a:t>
            </a:fld>
            <a:endParaRPr lang="en-US"/>
          </a:p>
        </p:txBody>
      </p:sp>
    </p:spTree>
    <p:extLst>
      <p:ext uri="{BB962C8B-B14F-4D97-AF65-F5344CB8AC3E}">
        <p14:creationId xmlns:p14="http://schemas.microsoft.com/office/powerpoint/2010/main" val="1030989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3B1137C-5E4B-41BB-8969-1E8CCC54AB49}" type="datetimeFigureOut">
              <a:rPr lang="en-US" smtClean="0"/>
              <a:t>9/28/2017</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CBB5FE35-E09C-4FBD-BDBA-B632A81029EC}" type="slidenum">
              <a:rPr lang="en-US" smtClean="0"/>
              <a:t>‹N›</a:t>
            </a:fld>
            <a:endParaRPr lang="en-US"/>
          </a:p>
        </p:txBody>
      </p:sp>
    </p:spTree>
    <p:extLst>
      <p:ext uri="{BB962C8B-B14F-4D97-AF65-F5344CB8AC3E}">
        <p14:creationId xmlns:p14="http://schemas.microsoft.com/office/powerpoint/2010/main" val="130857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B1137C-5E4B-41BB-8969-1E8CCC54AB49}" type="datetimeFigureOut">
              <a:rPr lang="en-US" smtClean="0"/>
              <a:t>9/28/2017</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5FE35-E09C-4FBD-BDBA-B632A81029EC}" type="slidenum">
              <a:rPr lang="en-US" smtClean="0"/>
              <a:t>‹N›</a:t>
            </a:fld>
            <a:endParaRPr lang="en-US"/>
          </a:p>
        </p:txBody>
      </p:sp>
    </p:spTree>
    <p:extLst>
      <p:ext uri="{BB962C8B-B14F-4D97-AF65-F5344CB8AC3E}">
        <p14:creationId xmlns:p14="http://schemas.microsoft.com/office/powerpoint/2010/main" val="2412616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4B"/>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 xmlns:a16="http://schemas.microsoft.com/office/drawing/2014/main" id="{DFF3485B-8FA4-47E7-9204-A345906E826C}"/>
              </a:ext>
            </a:extLst>
          </p:cNvPr>
          <p:cNvSpPr>
            <a:spLocks noGrp="1"/>
          </p:cNvSpPr>
          <p:nvPr>
            <p:ph type="title"/>
          </p:nvPr>
        </p:nvSpPr>
        <p:spPr bwMode="auto">
          <a:xfrm>
            <a:off x="457320" y="238125"/>
            <a:ext cx="8154333"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 xmlns:a16="http://schemas.microsoft.com/office/drawing/2014/main" id="{2E6CA86C-61D6-441A-A64A-E9217800CBDB}"/>
              </a:ext>
            </a:extLst>
          </p:cNvPr>
          <p:cNvSpPr>
            <a:spLocks noGrp="1"/>
          </p:cNvSpPr>
          <p:nvPr>
            <p:ph type="body" idx="1"/>
          </p:nvPr>
        </p:nvSpPr>
        <p:spPr bwMode="auto">
          <a:xfrm>
            <a:off x="450173" y="1517650"/>
            <a:ext cx="8161479"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72406528"/>
      </p:ext>
    </p:extLst>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txStyles>
    <p:titleStyle>
      <a:lvl1pPr algn="l" rtl="0" eaLnBrk="0" fontAlgn="base" hangingPunct="0">
        <a:spcBef>
          <a:spcPct val="0"/>
        </a:spcBef>
        <a:spcAft>
          <a:spcPct val="0"/>
        </a:spcAft>
        <a:defRPr sz="2701" b="1">
          <a:solidFill>
            <a:schemeClr val="tx2"/>
          </a:solidFill>
          <a:latin typeface="+mj-lt"/>
          <a:ea typeface="+mj-ea"/>
          <a:cs typeface="+mj-cs"/>
        </a:defRPr>
      </a:lvl1pPr>
      <a:lvl2pPr algn="l" rtl="0" eaLnBrk="0" fontAlgn="base" hangingPunct="0">
        <a:spcBef>
          <a:spcPct val="0"/>
        </a:spcBef>
        <a:spcAft>
          <a:spcPct val="0"/>
        </a:spcAft>
        <a:defRPr sz="2701" b="1">
          <a:solidFill>
            <a:schemeClr val="tx2"/>
          </a:solidFill>
          <a:latin typeface="Arial" charset="0"/>
        </a:defRPr>
      </a:lvl2pPr>
      <a:lvl3pPr algn="l" rtl="0" eaLnBrk="0" fontAlgn="base" hangingPunct="0">
        <a:spcBef>
          <a:spcPct val="0"/>
        </a:spcBef>
        <a:spcAft>
          <a:spcPct val="0"/>
        </a:spcAft>
        <a:defRPr sz="2701" b="1">
          <a:solidFill>
            <a:schemeClr val="tx2"/>
          </a:solidFill>
          <a:latin typeface="Arial" charset="0"/>
        </a:defRPr>
      </a:lvl3pPr>
      <a:lvl4pPr algn="l" rtl="0" eaLnBrk="0" fontAlgn="base" hangingPunct="0">
        <a:spcBef>
          <a:spcPct val="0"/>
        </a:spcBef>
        <a:spcAft>
          <a:spcPct val="0"/>
        </a:spcAft>
        <a:defRPr sz="2701" b="1">
          <a:solidFill>
            <a:schemeClr val="tx2"/>
          </a:solidFill>
          <a:latin typeface="Arial" charset="0"/>
        </a:defRPr>
      </a:lvl4pPr>
      <a:lvl5pPr algn="l" rtl="0" eaLnBrk="0" fontAlgn="base" hangingPunct="0">
        <a:spcBef>
          <a:spcPct val="0"/>
        </a:spcBef>
        <a:spcAft>
          <a:spcPct val="0"/>
        </a:spcAft>
        <a:defRPr sz="2701" b="1">
          <a:solidFill>
            <a:schemeClr val="tx2"/>
          </a:solidFill>
          <a:latin typeface="Arial" charset="0"/>
        </a:defRPr>
      </a:lvl5pPr>
      <a:lvl6pPr marL="342991" algn="l" rtl="0" fontAlgn="base">
        <a:spcBef>
          <a:spcPct val="0"/>
        </a:spcBef>
        <a:spcAft>
          <a:spcPct val="0"/>
        </a:spcAft>
        <a:defRPr sz="2626" b="1">
          <a:solidFill>
            <a:schemeClr val="tx2"/>
          </a:solidFill>
          <a:latin typeface="Arial" charset="0"/>
        </a:defRPr>
      </a:lvl6pPr>
      <a:lvl7pPr marL="685983" algn="l" rtl="0" fontAlgn="base">
        <a:spcBef>
          <a:spcPct val="0"/>
        </a:spcBef>
        <a:spcAft>
          <a:spcPct val="0"/>
        </a:spcAft>
        <a:defRPr sz="2626" b="1">
          <a:solidFill>
            <a:schemeClr val="tx2"/>
          </a:solidFill>
          <a:latin typeface="Arial" charset="0"/>
        </a:defRPr>
      </a:lvl7pPr>
      <a:lvl8pPr marL="1028974" algn="l" rtl="0" fontAlgn="base">
        <a:spcBef>
          <a:spcPct val="0"/>
        </a:spcBef>
        <a:spcAft>
          <a:spcPct val="0"/>
        </a:spcAft>
        <a:defRPr sz="2626" b="1">
          <a:solidFill>
            <a:schemeClr val="tx2"/>
          </a:solidFill>
          <a:latin typeface="Arial" charset="0"/>
        </a:defRPr>
      </a:lvl8pPr>
      <a:lvl9pPr marL="1371966" algn="l" rtl="0" fontAlgn="base">
        <a:spcBef>
          <a:spcPct val="0"/>
        </a:spcBef>
        <a:spcAft>
          <a:spcPct val="0"/>
        </a:spcAft>
        <a:defRPr sz="2626" b="1">
          <a:solidFill>
            <a:schemeClr val="tx2"/>
          </a:solidFill>
          <a:latin typeface="Arial" charset="0"/>
        </a:defRPr>
      </a:lvl9pPr>
    </p:titleStyle>
    <p:bodyStyle>
      <a:lvl1pPr marL="257244" indent="-257244" algn="l" rtl="0" eaLnBrk="0" fontAlgn="base" hangingPunct="0">
        <a:lnSpc>
          <a:spcPct val="90000"/>
        </a:lnSpc>
        <a:spcBef>
          <a:spcPts val="750"/>
        </a:spcBef>
        <a:spcAft>
          <a:spcPts val="525"/>
        </a:spcAft>
        <a:buClr>
          <a:srgbClr val="FEFDDE"/>
        </a:buClr>
        <a:buFont typeface="Wingdings" panose="05000000000000000000" pitchFamily="2" charset="2"/>
        <a:buChar char="§"/>
        <a:defRPr sz="2101">
          <a:solidFill>
            <a:srgbClr val="FEFDDE"/>
          </a:solidFill>
          <a:latin typeface="+mn-lt"/>
          <a:ea typeface="+mn-ea"/>
          <a:cs typeface="+mn-cs"/>
        </a:defRPr>
      </a:lvl1pPr>
      <a:lvl2pPr marL="557361" indent="-214370" algn="l" rtl="0" eaLnBrk="0" fontAlgn="base" hangingPunct="0">
        <a:lnSpc>
          <a:spcPct val="90000"/>
        </a:lnSpc>
        <a:spcBef>
          <a:spcPts val="750"/>
        </a:spcBef>
        <a:spcAft>
          <a:spcPts val="525"/>
        </a:spcAft>
        <a:buClr>
          <a:srgbClr val="FEFDDE"/>
        </a:buClr>
        <a:buFont typeface="Arial" panose="020B0604020202020204" pitchFamily="34" charset="0"/>
        <a:buChar char="–"/>
        <a:defRPr sz="1951">
          <a:solidFill>
            <a:srgbClr val="FEFDDE"/>
          </a:solidFill>
          <a:latin typeface="+mn-lt"/>
        </a:defRPr>
      </a:lvl2pPr>
      <a:lvl3pPr marL="857479" indent="-171496" algn="l" rtl="0" eaLnBrk="0" fontAlgn="base" hangingPunct="0">
        <a:lnSpc>
          <a:spcPct val="90000"/>
        </a:lnSpc>
        <a:spcBef>
          <a:spcPts val="750"/>
        </a:spcBef>
        <a:spcAft>
          <a:spcPts val="525"/>
        </a:spcAft>
        <a:buClr>
          <a:srgbClr val="FEFDDE"/>
        </a:buClr>
        <a:buFont typeface="Arial" panose="020B0604020202020204" pitchFamily="34" charset="0"/>
        <a:buChar char="–"/>
        <a:defRPr sz="1800">
          <a:solidFill>
            <a:srgbClr val="FEFDDE"/>
          </a:solidFill>
          <a:latin typeface="+mn-lt"/>
        </a:defRPr>
      </a:lvl3pPr>
      <a:lvl4pPr marL="1200470" indent="-171496" algn="l" rtl="0" eaLnBrk="0" fontAlgn="base" hangingPunct="0">
        <a:lnSpc>
          <a:spcPct val="90000"/>
        </a:lnSpc>
        <a:spcBef>
          <a:spcPts val="750"/>
        </a:spcBef>
        <a:spcAft>
          <a:spcPts val="525"/>
        </a:spcAft>
        <a:buClr>
          <a:srgbClr val="FEFDDE"/>
        </a:buClr>
        <a:buFont typeface="Arial" panose="020B0604020202020204" pitchFamily="34" charset="0"/>
        <a:buChar char="–"/>
        <a:defRPr sz="1650">
          <a:solidFill>
            <a:srgbClr val="FEFDDE"/>
          </a:solidFill>
          <a:latin typeface="+mn-lt"/>
        </a:defRPr>
      </a:lvl4pPr>
      <a:lvl5pPr marL="1543461" indent="-171496" algn="l" rtl="0" eaLnBrk="0" fontAlgn="base" hangingPunct="0">
        <a:lnSpc>
          <a:spcPct val="90000"/>
        </a:lnSpc>
        <a:spcBef>
          <a:spcPts val="750"/>
        </a:spcBef>
        <a:spcAft>
          <a:spcPts val="525"/>
        </a:spcAft>
        <a:buClr>
          <a:srgbClr val="FEFDDE"/>
        </a:buClr>
        <a:buFont typeface="Arial" panose="020B0604020202020204" pitchFamily="34" charset="0"/>
        <a:buChar char="–"/>
        <a:defRPr sz="1500">
          <a:solidFill>
            <a:srgbClr val="FEFDDE"/>
          </a:solidFill>
          <a:latin typeface="+mn-lt"/>
        </a:defRPr>
      </a:lvl5pPr>
      <a:lvl6pPr marL="1886453" indent="-171496" algn="l" rtl="0" fontAlgn="base">
        <a:lnSpc>
          <a:spcPct val="90000"/>
        </a:lnSpc>
        <a:spcBef>
          <a:spcPct val="35000"/>
        </a:spcBef>
        <a:spcAft>
          <a:spcPct val="25000"/>
        </a:spcAft>
        <a:buClr>
          <a:schemeClr val="accent2"/>
        </a:buClr>
        <a:buFont typeface="Arial" charset="0"/>
        <a:buChar char="–"/>
        <a:defRPr sz="1050">
          <a:solidFill>
            <a:schemeClr val="tx1"/>
          </a:solidFill>
          <a:latin typeface="+mn-lt"/>
        </a:defRPr>
      </a:lvl6pPr>
      <a:lvl7pPr marL="2229444" indent="-171496" algn="l" rtl="0" fontAlgn="base">
        <a:lnSpc>
          <a:spcPct val="90000"/>
        </a:lnSpc>
        <a:spcBef>
          <a:spcPct val="35000"/>
        </a:spcBef>
        <a:spcAft>
          <a:spcPct val="25000"/>
        </a:spcAft>
        <a:buClr>
          <a:schemeClr val="accent2"/>
        </a:buClr>
        <a:buFont typeface="Arial" charset="0"/>
        <a:buChar char="–"/>
        <a:defRPr sz="1050">
          <a:solidFill>
            <a:schemeClr val="tx1"/>
          </a:solidFill>
          <a:latin typeface="+mn-lt"/>
        </a:defRPr>
      </a:lvl7pPr>
      <a:lvl8pPr marL="2572436" indent="-171496" algn="l" rtl="0" fontAlgn="base">
        <a:lnSpc>
          <a:spcPct val="90000"/>
        </a:lnSpc>
        <a:spcBef>
          <a:spcPct val="35000"/>
        </a:spcBef>
        <a:spcAft>
          <a:spcPct val="25000"/>
        </a:spcAft>
        <a:buClr>
          <a:schemeClr val="accent2"/>
        </a:buClr>
        <a:buFont typeface="Arial" charset="0"/>
        <a:buChar char="–"/>
        <a:defRPr sz="1050">
          <a:solidFill>
            <a:schemeClr val="tx1"/>
          </a:solidFill>
          <a:latin typeface="+mn-lt"/>
        </a:defRPr>
      </a:lvl8pPr>
      <a:lvl9pPr marL="2915427" indent="-171496" algn="l" rtl="0" fontAlgn="base">
        <a:lnSpc>
          <a:spcPct val="90000"/>
        </a:lnSpc>
        <a:spcBef>
          <a:spcPct val="35000"/>
        </a:spcBef>
        <a:spcAft>
          <a:spcPct val="25000"/>
        </a:spcAft>
        <a:buClr>
          <a:schemeClr val="accent2"/>
        </a:buClr>
        <a:buFont typeface="Arial" charset="0"/>
        <a:buChar char="–"/>
        <a:defRPr sz="1050">
          <a:solidFill>
            <a:schemeClr val="tx1"/>
          </a:solidFill>
          <a:latin typeface="+mn-lt"/>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7.xml"/><Relationship Id="rId6" Type="http://schemas.openxmlformats.org/officeDocument/2006/relationships/image" Target="../media/image17.tiff"/><Relationship Id="rId5" Type="http://schemas.openxmlformats.org/officeDocument/2006/relationships/image" Target="../media/image16.tiff"/><Relationship Id="rId4" Type="http://schemas.openxmlformats.org/officeDocument/2006/relationships/image" Target="../media/image15.tiff"/></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jpe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www.clinicaloptions.co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4.jfif"/><Relationship Id="rId2" Type="http://schemas.openxmlformats.org/officeDocument/2006/relationships/image" Target="../media/image43.png"/><Relationship Id="rId1" Type="http://schemas.openxmlformats.org/officeDocument/2006/relationships/slideLayout" Target="../slideLayouts/slideLayout12.xml"/><Relationship Id="rId4" Type="http://schemas.openxmlformats.org/officeDocument/2006/relationships/image" Target="../media/image45.gif"/></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084168" y="260648"/>
            <a:ext cx="2808312" cy="2243225"/>
          </a:xfrm>
          <a:prstGeom prst="rect">
            <a:avLst/>
          </a:prstGeom>
        </p:spPr>
      </p:pic>
      <p:sp>
        <p:nvSpPr>
          <p:cNvPr id="3" name="Rettangolo 2"/>
          <p:cNvSpPr/>
          <p:nvPr/>
        </p:nvSpPr>
        <p:spPr>
          <a:xfrm>
            <a:off x="539552" y="2924944"/>
            <a:ext cx="8604448" cy="1446550"/>
          </a:xfrm>
          <a:prstGeom prst="rect">
            <a:avLst/>
          </a:prstGeom>
        </p:spPr>
        <p:txBody>
          <a:bodyPr wrap="square">
            <a:spAutoFit/>
          </a:bodyPr>
          <a:lstStyle/>
          <a:p>
            <a:r>
              <a:rPr lang="it-IT" sz="4400" b="1" dirty="0">
                <a:solidFill>
                  <a:srgbClr val="333333"/>
                </a:solidFill>
                <a:latin typeface="Avenir-Book"/>
              </a:rPr>
              <a:t>Aspetti virologici nel fallimento terapeutico</a:t>
            </a:r>
            <a:endParaRPr lang="it-IT" sz="4400" b="1" dirty="0"/>
          </a:p>
        </p:txBody>
      </p:sp>
      <p:sp>
        <p:nvSpPr>
          <p:cNvPr id="4" name="Rettangolo 3"/>
          <p:cNvSpPr/>
          <p:nvPr/>
        </p:nvSpPr>
        <p:spPr>
          <a:xfrm>
            <a:off x="179512" y="270865"/>
            <a:ext cx="5775877" cy="646331"/>
          </a:xfrm>
          <a:prstGeom prst="rect">
            <a:avLst/>
          </a:prstGeom>
        </p:spPr>
        <p:txBody>
          <a:bodyPr wrap="none">
            <a:spAutoFit/>
          </a:bodyPr>
          <a:lstStyle/>
          <a:p>
            <a:r>
              <a:rPr lang="it-IT" sz="3600" b="1" dirty="0">
                <a:solidFill>
                  <a:schemeClr val="accent1"/>
                </a:solidFill>
                <a:latin typeface="Avenir-Black"/>
              </a:rPr>
              <a:t>QUINTA SESSIONE - HCV</a:t>
            </a:r>
            <a:endParaRPr lang="it-IT" sz="3600" b="1" dirty="0">
              <a:solidFill>
                <a:schemeClr val="accent1"/>
              </a:solidFill>
            </a:endParaRP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6336" y="4867074"/>
            <a:ext cx="1092161" cy="1512168"/>
          </a:xfrm>
          <a:prstGeom prst="rect">
            <a:avLst/>
          </a:prstGeom>
        </p:spPr>
      </p:pic>
      <p:sp>
        <p:nvSpPr>
          <p:cNvPr id="6" name="CasellaDiTesto 5"/>
          <p:cNvSpPr txBox="1"/>
          <p:nvPr/>
        </p:nvSpPr>
        <p:spPr>
          <a:xfrm>
            <a:off x="578060" y="4353168"/>
            <a:ext cx="4176464" cy="707886"/>
          </a:xfrm>
          <a:prstGeom prst="rect">
            <a:avLst/>
          </a:prstGeom>
          <a:noFill/>
        </p:spPr>
        <p:txBody>
          <a:bodyPr wrap="square" rtlCol="0">
            <a:spAutoFit/>
          </a:bodyPr>
          <a:lstStyle/>
          <a:p>
            <a:r>
              <a:rPr lang="it-IT" sz="4000" dirty="0" smtClean="0"/>
              <a:t>Valeria Cento</a:t>
            </a:r>
            <a:endParaRPr lang="it-IT" sz="4000" dirty="0"/>
          </a:p>
        </p:txBody>
      </p:sp>
    </p:spTree>
    <p:extLst>
      <p:ext uri="{BB962C8B-B14F-4D97-AF65-F5344CB8AC3E}">
        <p14:creationId xmlns:p14="http://schemas.microsoft.com/office/powerpoint/2010/main" val="1875342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1547664" y="1691539"/>
            <a:ext cx="5427099" cy="4905534"/>
          </a:xfrm>
          <a:prstGeom prst="rect">
            <a:avLst/>
          </a:prstGeom>
        </p:spPr>
      </p:pic>
      <p:sp>
        <p:nvSpPr>
          <p:cNvPr id="4" name="Rettangolo 3"/>
          <p:cNvSpPr/>
          <p:nvPr/>
        </p:nvSpPr>
        <p:spPr>
          <a:xfrm>
            <a:off x="366772" y="139077"/>
            <a:ext cx="8479056" cy="1200329"/>
          </a:xfrm>
          <a:prstGeom prst="rect">
            <a:avLst/>
          </a:prstGeom>
        </p:spPr>
        <p:txBody>
          <a:bodyPr wrap="square">
            <a:spAutoFit/>
          </a:bodyPr>
          <a:lstStyle/>
          <a:p>
            <a:pPr algn="ctr"/>
            <a:r>
              <a:rPr lang="en-US" sz="3600" dirty="0">
                <a:latin typeface="+mj-lt"/>
                <a:cs typeface="Arial" panose="020B0604020202020204" pitchFamily="34" charset="0"/>
              </a:rPr>
              <a:t>RASs </a:t>
            </a:r>
            <a:r>
              <a:rPr lang="en-US" sz="3600" dirty="0" smtClean="0">
                <a:latin typeface="+mj-lt"/>
                <a:cs typeface="Arial" panose="020B0604020202020204" pitchFamily="34" charset="0"/>
              </a:rPr>
              <a:t>prevalence at failure </a:t>
            </a:r>
            <a:r>
              <a:rPr lang="en-US" sz="3600" dirty="0">
                <a:latin typeface="+mj-lt"/>
                <a:cs typeface="Arial" panose="020B0604020202020204" pitchFamily="34" charset="0"/>
              </a:rPr>
              <a:t>was significantly higher in </a:t>
            </a:r>
            <a:r>
              <a:rPr lang="en-US" sz="3600" dirty="0" smtClean="0">
                <a:latin typeface="+mj-lt"/>
                <a:cs typeface="Arial" panose="020B0604020202020204" pitchFamily="34" charset="0"/>
              </a:rPr>
              <a:t>breakthrough/non-responders</a:t>
            </a:r>
            <a:endParaRPr lang="it-IT" sz="3200" dirty="0">
              <a:latin typeface="+mj-lt"/>
              <a:cs typeface="Arial" panose="020B0604020202020204" pitchFamily="34" charset="0"/>
            </a:endParaRPr>
          </a:p>
        </p:txBody>
      </p:sp>
      <p:sp>
        <p:nvSpPr>
          <p:cNvPr id="8" name="CasellaDiTesto 7"/>
          <p:cNvSpPr txBox="1"/>
          <p:nvPr/>
        </p:nvSpPr>
        <p:spPr>
          <a:xfrm>
            <a:off x="1115616" y="1506873"/>
            <a:ext cx="7373580" cy="830997"/>
          </a:xfrm>
          <a:prstGeom prst="rect">
            <a:avLst/>
          </a:prstGeom>
          <a:noFill/>
        </p:spPr>
        <p:txBody>
          <a:bodyPr wrap="square" rtlCol="0">
            <a:spAutoFit/>
          </a:bodyPr>
          <a:lstStyle/>
          <a:p>
            <a:r>
              <a:rPr lang="it-IT" sz="2400" dirty="0" smtClean="0"/>
              <a:t>100% of </a:t>
            </a:r>
            <a:r>
              <a:rPr lang="it-IT" sz="2400" dirty="0" err="1" smtClean="0"/>
              <a:t>patients</a:t>
            </a:r>
            <a:r>
              <a:rPr lang="it-IT" sz="2400" dirty="0" smtClean="0"/>
              <a:t> with </a:t>
            </a:r>
            <a:r>
              <a:rPr lang="it-IT" sz="2400" dirty="0" err="1" smtClean="0"/>
              <a:t>wrong</a:t>
            </a:r>
            <a:r>
              <a:rPr lang="it-IT" sz="2400" dirty="0" smtClean="0"/>
              <a:t> GT-</a:t>
            </a:r>
            <a:r>
              <a:rPr lang="it-IT" sz="2400" dirty="0" err="1" smtClean="0"/>
              <a:t>assignment</a:t>
            </a:r>
            <a:r>
              <a:rPr lang="it-IT" sz="2400" dirty="0" smtClean="0"/>
              <a:t> </a:t>
            </a:r>
            <a:r>
              <a:rPr lang="it-IT" sz="2400" dirty="0" err="1" smtClean="0"/>
              <a:t>presented</a:t>
            </a:r>
            <a:r>
              <a:rPr lang="it-IT" sz="2400" dirty="0" smtClean="0"/>
              <a:t> </a:t>
            </a:r>
            <a:r>
              <a:rPr lang="it-IT" sz="2400" dirty="0" err="1" smtClean="0"/>
              <a:t>RASs</a:t>
            </a:r>
            <a:r>
              <a:rPr lang="it-IT" sz="2400" dirty="0" smtClean="0"/>
              <a:t> </a:t>
            </a:r>
            <a:r>
              <a:rPr lang="it-IT" sz="2400" dirty="0" err="1" smtClean="0"/>
              <a:t>at</a:t>
            </a:r>
            <a:r>
              <a:rPr lang="it-IT" sz="2400" dirty="0" smtClean="0"/>
              <a:t> </a:t>
            </a:r>
            <a:r>
              <a:rPr lang="it-IT" sz="2400" dirty="0" err="1" smtClean="0"/>
              <a:t>failure</a:t>
            </a:r>
            <a:endParaRPr lang="it-IT" sz="2400" dirty="0"/>
          </a:p>
        </p:txBody>
      </p:sp>
      <p:sp>
        <p:nvSpPr>
          <p:cNvPr id="7" name="CasellaDiTesto 6"/>
          <p:cNvSpPr txBox="1"/>
          <p:nvPr/>
        </p:nvSpPr>
        <p:spPr>
          <a:xfrm>
            <a:off x="5652120" y="6252519"/>
            <a:ext cx="3255443" cy="523220"/>
          </a:xfrm>
          <a:prstGeom prst="rect">
            <a:avLst/>
          </a:prstGeom>
          <a:noFill/>
        </p:spPr>
        <p:txBody>
          <a:bodyPr wrap="none" rtlCol="0">
            <a:spAutoFit/>
          </a:bodyPr>
          <a:lstStyle/>
          <a:p>
            <a:pPr algn="r"/>
            <a:r>
              <a:rPr lang="en-US" sz="1400" i="1" dirty="0" smtClean="0"/>
              <a:t>Di </a:t>
            </a:r>
            <a:r>
              <a:rPr lang="en-US" sz="1400" i="1" dirty="0" err="1" smtClean="0"/>
              <a:t>Maio</a:t>
            </a:r>
            <a:r>
              <a:rPr lang="en-US" sz="1400" i="1" dirty="0" smtClean="0"/>
              <a:t> VC et al., EASL 2017</a:t>
            </a:r>
          </a:p>
          <a:p>
            <a:pPr algn="r"/>
            <a:r>
              <a:rPr lang="en-US" sz="1400" i="1" dirty="0" smtClean="0"/>
              <a:t>Di </a:t>
            </a:r>
            <a:r>
              <a:rPr lang="en-US" sz="1400" i="1" dirty="0" err="1" smtClean="0"/>
              <a:t>Maio</a:t>
            </a:r>
            <a:r>
              <a:rPr lang="en-US" sz="1400" i="1" dirty="0" smtClean="0"/>
              <a:t> VC et al., accepted J </a:t>
            </a:r>
            <a:r>
              <a:rPr lang="en-US" sz="1400" i="1" dirty="0" err="1" smtClean="0"/>
              <a:t>Hepatol</a:t>
            </a:r>
            <a:r>
              <a:rPr lang="en-US" sz="1400" i="1" dirty="0" smtClean="0"/>
              <a:t> 2017</a:t>
            </a:r>
            <a:endParaRPr lang="en-US" sz="1400" i="1" dirty="0"/>
          </a:p>
        </p:txBody>
      </p:sp>
    </p:spTree>
    <p:extLst>
      <p:ext uri="{BB962C8B-B14F-4D97-AF65-F5344CB8AC3E}">
        <p14:creationId xmlns:p14="http://schemas.microsoft.com/office/powerpoint/2010/main" val="14992530"/>
      </p:ext>
    </p:extLst>
  </p:cSld>
  <p:clrMapOvr>
    <a:masterClrMapping/>
  </p:clrMapOvr>
  <mc:AlternateContent xmlns:mc="http://schemas.openxmlformats.org/markup-compatibility/2006" xmlns:p14="http://schemas.microsoft.com/office/powerpoint/2010/main">
    <mc:Choice Requires="p14">
      <p:transition spd="slow" p14:dur="2000" advTm="47408"/>
    </mc:Choice>
    <mc:Fallback xmlns="">
      <p:transition spd="slow" advTm="4740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o 6"/>
          <p:cNvGrpSpPr/>
          <p:nvPr/>
        </p:nvGrpSpPr>
        <p:grpSpPr>
          <a:xfrm>
            <a:off x="5508104" y="3429000"/>
            <a:ext cx="1512168" cy="1779266"/>
            <a:chOff x="4927342" y="3429000"/>
            <a:chExt cx="1931977" cy="1779266"/>
          </a:xfrm>
        </p:grpSpPr>
        <p:sp>
          <p:nvSpPr>
            <p:cNvPr id="1386" name="Rettangolo 1"/>
            <p:cNvSpPr/>
            <p:nvPr/>
          </p:nvSpPr>
          <p:spPr>
            <a:xfrm flipH="1" flipV="1">
              <a:off x="6031329" y="3724670"/>
              <a:ext cx="827990" cy="1483596"/>
            </a:xfrm>
            <a:custGeom>
              <a:avLst/>
              <a:gdLst>
                <a:gd name="connsiteX0" fmla="*/ 0 w 1471019"/>
                <a:gd name="connsiteY0" fmla="*/ 0 h 1040804"/>
                <a:gd name="connsiteX1" fmla="*/ 1471019 w 1471019"/>
                <a:gd name="connsiteY1" fmla="*/ 0 h 1040804"/>
                <a:gd name="connsiteX2" fmla="*/ 1471019 w 1471019"/>
                <a:gd name="connsiteY2" fmla="*/ 1040804 h 1040804"/>
                <a:gd name="connsiteX3" fmla="*/ 0 w 1471019"/>
                <a:gd name="connsiteY3" fmla="*/ 1040804 h 1040804"/>
                <a:gd name="connsiteX4" fmla="*/ 0 w 1471019"/>
                <a:gd name="connsiteY4" fmla="*/ 0 h 1040804"/>
                <a:gd name="connsiteX0" fmla="*/ 0 w 1471019"/>
                <a:gd name="connsiteY0" fmla="*/ 0 h 1040804"/>
                <a:gd name="connsiteX1" fmla="*/ 654590 w 1471019"/>
                <a:gd name="connsiteY1" fmla="*/ 0 h 1040804"/>
                <a:gd name="connsiteX2" fmla="*/ 1471019 w 1471019"/>
                <a:gd name="connsiteY2" fmla="*/ 1040804 h 1040804"/>
                <a:gd name="connsiteX3" fmla="*/ 0 w 1471019"/>
                <a:gd name="connsiteY3" fmla="*/ 1040804 h 1040804"/>
                <a:gd name="connsiteX4" fmla="*/ 0 w 1471019"/>
                <a:gd name="connsiteY4" fmla="*/ 0 h 1040804"/>
                <a:gd name="connsiteX0" fmla="*/ 0 w 1471019"/>
                <a:gd name="connsiteY0" fmla="*/ 0 h 1040804"/>
                <a:gd name="connsiteX1" fmla="*/ 654590 w 1471019"/>
                <a:gd name="connsiteY1" fmla="*/ 0 h 1040804"/>
                <a:gd name="connsiteX2" fmla="*/ 1471019 w 1471019"/>
                <a:gd name="connsiteY2" fmla="*/ 746889 h 1040804"/>
                <a:gd name="connsiteX3" fmla="*/ 0 w 1471019"/>
                <a:gd name="connsiteY3" fmla="*/ 1040804 h 1040804"/>
                <a:gd name="connsiteX4" fmla="*/ 0 w 1471019"/>
                <a:gd name="connsiteY4" fmla="*/ 0 h 1040804"/>
                <a:gd name="connsiteX0" fmla="*/ 0 w 1479183"/>
                <a:gd name="connsiteY0" fmla="*/ 0 h 1040804"/>
                <a:gd name="connsiteX1" fmla="*/ 654590 w 1479183"/>
                <a:gd name="connsiteY1" fmla="*/ 0 h 1040804"/>
                <a:gd name="connsiteX2" fmla="*/ 1479183 w 1479183"/>
                <a:gd name="connsiteY2" fmla="*/ 714232 h 1040804"/>
                <a:gd name="connsiteX3" fmla="*/ 0 w 1479183"/>
                <a:gd name="connsiteY3" fmla="*/ 1040804 h 1040804"/>
                <a:gd name="connsiteX4" fmla="*/ 0 w 1479183"/>
                <a:gd name="connsiteY4" fmla="*/ 0 h 1040804"/>
                <a:gd name="connsiteX0" fmla="*/ 0 w 1479183"/>
                <a:gd name="connsiteY0" fmla="*/ 0 h 1808856"/>
                <a:gd name="connsiteX1" fmla="*/ 654590 w 1479183"/>
                <a:gd name="connsiteY1" fmla="*/ 0 h 1808856"/>
                <a:gd name="connsiteX2" fmla="*/ 1479183 w 1479183"/>
                <a:gd name="connsiteY2" fmla="*/ 714232 h 1808856"/>
                <a:gd name="connsiteX3" fmla="*/ 0 w 1479183"/>
                <a:gd name="connsiteY3" fmla="*/ 1808856 h 1808856"/>
                <a:gd name="connsiteX4" fmla="*/ 0 w 1479183"/>
                <a:gd name="connsiteY4" fmla="*/ 0 h 1808856"/>
                <a:gd name="connsiteX0" fmla="*/ 0 w 2892304"/>
                <a:gd name="connsiteY0" fmla="*/ 0 h 1860579"/>
                <a:gd name="connsiteX1" fmla="*/ 654590 w 2892304"/>
                <a:gd name="connsiteY1" fmla="*/ 0 h 1860579"/>
                <a:gd name="connsiteX2" fmla="*/ 2892304 w 2892304"/>
                <a:gd name="connsiteY2" fmla="*/ 1860579 h 1860579"/>
                <a:gd name="connsiteX3" fmla="*/ 0 w 2892304"/>
                <a:gd name="connsiteY3" fmla="*/ 1808856 h 1860579"/>
                <a:gd name="connsiteX4" fmla="*/ 0 w 2892304"/>
                <a:gd name="connsiteY4" fmla="*/ 0 h 1860579"/>
                <a:gd name="connsiteX0" fmla="*/ 0 w 2892304"/>
                <a:gd name="connsiteY0" fmla="*/ 0 h 1860579"/>
                <a:gd name="connsiteX1" fmla="*/ 1749065 w 2892304"/>
                <a:gd name="connsiteY1" fmla="*/ 11464 h 1860579"/>
                <a:gd name="connsiteX2" fmla="*/ 2892304 w 2892304"/>
                <a:gd name="connsiteY2" fmla="*/ 1860579 h 1860579"/>
                <a:gd name="connsiteX3" fmla="*/ 0 w 2892304"/>
                <a:gd name="connsiteY3" fmla="*/ 1808856 h 1860579"/>
                <a:gd name="connsiteX4" fmla="*/ 0 w 2892304"/>
                <a:gd name="connsiteY4" fmla="*/ 0 h 1860579"/>
                <a:gd name="connsiteX0" fmla="*/ 0 w 2892304"/>
                <a:gd name="connsiteY0" fmla="*/ 1797392 h 1849115"/>
                <a:gd name="connsiteX1" fmla="*/ 1749065 w 2892304"/>
                <a:gd name="connsiteY1" fmla="*/ 0 h 1849115"/>
                <a:gd name="connsiteX2" fmla="*/ 2892304 w 2892304"/>
                <a:gd name="connsiteY2" fmla="*/ 1849115 h 1849115"/>
                <a:gd name="connsiteX3" fmla="*/ 0 w 2892304"/>
                <a:gd name="connsiteY3" fmla="*/ 1797392 h 1849115"/>
                <a:gd name="connsiteX0" fmla="*/ 63185 w 1143239"/>
                <a:gd name="connsiteY0" fmla="*/ 2181418 h 2181418"/>
                <a:gd name="connsiteX1" fmla="*/ 0 w 1143239"/>
                <a:gd name="connsiteY1" fmla="*/ 0 h 2181418"/>
                <a:gd name="connsiteX2" fmla="*/ 1143239 w 1143239"/>
                <a:gd name="connsiteY2" fmla="*/ 1849115 h 2181418"/>
                <a:gd name="connsiteX3" fmla="*/ 63185 w 1143239"/>
                <a:gd name="connsiteY3" fmla="*/ 2181418 h 2181418"/>
                <a:gd name="connsiteX0" fmla="*/ 63185 w 1165340"/>
                <a:gd name="connsiteY0" fmla="*/ 2181418 h 2181418"/>
                <a:gd name="connsiteX1" fmla="*/ 0 w 1165340"/>
                <a:gd name="connsiteY1" fmla="*/ 0 h 2181418"/>
                <a:gd name="connsiteX2" fmla="*/ 1165340 w 1165340"/>
                <a:gd name="connsiteY2" fmla="*/ 1794252 h 2181418"/>
                <a:gd name="connsiteX3" fmla="*/ 63185 w 1165340"/>
                <a:gd name="connsiteY3" fmla="*/ 2181418 h 2181418"/>
                <a:gd name="connsiteX0" fmla="*/ 85284 w 1187439"/>
                <a:gd name="connsiteY0" fmla="*/ 2382575 h 2382575"/>
                <a:gd name="connsiteX1" fmla="*/ 0 w 1187439"/>
                <a:gd name="connsiteY1" fmla="*/ 0 h 2382575"/>
                <a:gd name="connsiteX2" fmla="*/ 1187439 w 1187439"/>
                <a:gd name="connsiteY2" fmla="*/ 1995409 h 2382575"/>
                <a:gd name="connsiteX3" fmla="*/ 85284 w 1187439"/>
                <a:gd name="connsiteY3" fmla="*/ 2382575 h 2382575"/>
                <a:gd name="connsiteX0" fmla="*/ 85284 w 1099036"/>
                <a:gd name="connsiteY0" fmla="*/ 2382575 h 2382575"/>
                <a:gd name="connsiteX1" fmla="*/ 0 w 1099036"/>
                <a:gd name="connsiteY1" fmla="*/ 0 h 2382575"/>
                <a:gd name="connsiteX2" fmla="*/ 1099036 w 1099036"/>
                <a:gd name="connsiteY2" fmla="*/ 1812540 h 2382575"/>
                <a:gd name="connsiteX3" fmla="*/ 85284 w 1099036"/>
                <a:gd name="connsiteY3" fmla="*/ 2382575 h 2382575"/>
                <a:gd name="connsiteX0" fmla="*/ 85284 w 1099036"/>
                <a:gd name="connsiteY0" fmla="*/ 2437437 h 2437437"/>
                <a:gd name="connsiteX1" fmla="*/ 0 w 1099036"/>
                <a:gd name="connsiteY1" fmla="*/ 0 h 2437437"/>
                <a:gd name="connsiteX2" fmla="*/ 1099036 w 1099036"/>
                <a:gd name="connsiteY2" fmla="*/ 1812540 h 2437437"/>
                <a:gd name="connsiteX3" fmla="*/ 85284 w 1099036"/>
                <a:gd name="connsiteY3" fmla="*/ 2437437 h 2437437"/>
                <a:gd name="connsiteX0" fmla="*/ 41084 w 1099036"/>
                <a:gd name="connsiteY0" fmla="*/ 2492298 h 2492298"/>
                <a:gd name="connsiteX1" fmla="*/ 0 w 1099036"/>
                <a:gd name="connsiteY1" fmla="*/ 0 h 2492298"/>
                <a:gd name="connsiteX2" fmla="*/ 1099036 w 1099036"/>
                <a:gd name="connsiteY2" fmla="*/ 1812540 h 2492298"/>
                <a:gd name="connsiteX3" fmla="*/ 41084 w 1099036"/>
                <a:gd name="connsiteY3" fmla="*/ 2492298 h 2492298"/>
                <a:gd name="connsiteX0" fmla="*/ 41084 w 1099036"/>
                <a:gd name="connsiteY0" fmla="*/ 2504686 h 2504686"/>
                <a:gd name="connsiteX1" fmla="*/ 0 w 1099036"/>
                <a:gd name="connsiteY1" fmla="*/ 0 h 2504686"/>
                <a:gd name="connsiteX2" fmla="*/ 1099036 w 1099036"/>
                <a:gd name="connsiteY2" fmla="*/ 1824928 h 2504686"/>
                <a:gd name="connsiteX3" fmla="*/ 41084 w 1099036"/>
                <a:gd name="connsiteY3" fmla="*/ 2504686 h 2504686"/>
                <a:gd name="connsiteX0" fmla="*/ 26113 w 1084065"/>
                <a:gd name="connsiteY0" fmla="*/ 2517074 h 2517074"/>
                <a:gd name="connsiteX1" fmla="*/ 0 w 1084065"/>
                <a:gd name="connsiteY1" fmla="*/ 0 h 2517074"/>
                <a:gd name="connsiteX2" fmla="*/ 1084065 w 1084065"/>
                <a:gd name="connsiteY2" fmla="*/ 1837316 h 2517074"/>
                <a:gd name="connsiteX3" fmla="*/ 26113 w 1084065"/>
                <a:gd name="connsiteY3" fmla="*/ 2517074 h 2517074"/>
                <a:gd name="connsiteX0" fmla="*/ 26113 w 1173893"/>
                <a:gd name="connsiteY0" fmla="*/ 2517074 h 2517074"/>
                <a:gd name="connsiteX1" fmla="*/ 0 w 1173893"/>
                <a:gd name="connsiteY1" fmla="*/ 0 h 2517074"/>
                <a:gd name="connsiteX2" fmla="*/ 1173893 w 1173893"/>
                <a:gd name="connsiteY2" fmla="*/ 1874479 h 2517074"/>
                <a:gd name="connsiteX3" fmla="*/ 26113 w 1173893"/>
                <a:gd name="connsiteY3" fmla="*/ 2517074 h 2517074"/>
                <a:gd name="connsiteX0" fmla="*/ 26113 w 1069094"/>
                <a:gd name="connsiteY0" fmla="*/ 2517074 h 2517074"/>
                <a:gd name="connsiteX1" fmla="*/ 0 w 1069094"/>
                <a:gd name="connsiteY1" fmla="*/ 0 h 2517074"/>
                <a:gd name="connsiteX2" fmla="*/ 1069094 w 1069094"/>
                <a:gd name="connsiteY2" fmla="*/ 1874479 h 2517074"/>
                <a:gd name="connsiteX3" fmla="*/ 26113 w 1069094"/>
                <a:gd name="connsiteY3" fmla="*/ 2517074 h 2517074"/>
                <a:gd name="connsiteX0" fmla="*/ 11142 w 1054123"/>
                <a:gd name="connsiteY0" fmla="*/ 2492299 h 2492299"/>
                <a:gd name="connsiteX1" fmla="*/ 0 w 1054123"/>
                <a:gd name="connsiteY1" fmla="*/ 0 h 2492299"/>
                <a:gd name="connsiteX2" fmla="*/ 1054123 w 1054123"/>
                <a:gd name="connsiteY2" fmla="*/ 1849704 h 2492299"/>
                <a:gd name="connsiteX3" fmla="*/ 11142 w 1054123"/>
                <a:gd name="connsiteY3" fmla="*/ 2492299 h 2492299"/>
              </a:gdLst>
              <a:ahLst/>
              <a:cxnLst>
                <a:cxn ang="0">
                  <a:pos x="connsiteX0" y="connsiteY0"/>
                </a:cxn>
                <a:cxn ang="0">
                  <a:pos x="connsiteX1" y="connsiteY1"/>
                </a:cxn>
                <a:cxn ang="0">
                  <a:pos x="connsiteX2" y="connsiteY2"/>
                </a:cxn>
                <a:cxn ang="0">
                  <a:pos x="connsiteX3" y="connsiteY3"/>
                </a:cxn>
              </a:cxnLst>
              <a:rect l="l" t="t" r="r" b="b"/>
              <a:pathLst>
                <a:path w="1054123" h="2492299">
                  <a:moveTo>
                    <a:pt x="11142" y="2492299"/>
                  </a:moveTo>
                  <a:lnTo>
                    <a:pt x="0" y="0"/>
                  </a:lnTo>
                  <a:lnTo>
                    <a:pt x="1054123" y="1849704"/>
                  </a:lnTo>
                  <a:lnTo>
                    <a:pt x="11142" y="2492299"/>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t-IT">
                <a:solidFill>
                  <a:prstClr val="white"/>
                </a:solidFill>
                <a:latin typeface="Arial Narrow"/>
              </a:endParaRPr>
            </a:p>
          </p:txBody>
        </p:sp>
        <p:sp>
          <p:nvSpPr>
            <p:cNvPr id="1382" name="Rettangolo 1"/>
            <p:cNvSpPr/>
            <p:nvPr/>
          </p:nvSpPr>
          <p:spPr>
            <a:xfrm>
              <a:off x="4927342" y="3429000"/>
              <a:ext cx="1011988" cy="864096"/>
            </a:xfrm>
            <a:custGeom>
              <a:avLst/>
              <a:gdLst>
                <a:gd name="connsiteX0" fmla="*/ 0 w 1471019"/>
                <a:gd name="connsiteY0" fmla="*/ 0 h 1040804"/>
                <a:gd name="connsiteX1" fmla="*/ 1471019 w 1471019"/>
                <a:gd name="connsiteY1" fmla="*/ 0 h 1040804"/>
                <a:gd name="connsiteX2" fmla="*/ 1471019 w 1471019"/>
                <a:gd name="connsiteY2" fmla="*/ 1040804 h 1040804"/>
                <a:gd name="connsiteX3" fmla="*/ 0 w 1471019"/>
                <a:gd name="connsiteY3" fmla="*/ 1040804 h 1040804"/>
                <a:gd name="connsiteX4" fmla="*/ 0 w 1471019"/>
                <a:gd name="connsiteY4" fmla="*/ 0 h 1040804"/>
                <a:gd name="connsiteX0" fmla="*/ 0 w 1471019"/>
                <a:gd name="connsiteY0" fmla="*/ 0 h 1040804"/>
                <a:gd name="connsiteX1" fmla="*/ 654590 w 1471019"/>
                <a:gd name="connsiteY1" fmla="*/ 0 h 1040804"/>
                <a:gd name="connsiteX2" fmla="*/ 1471019 w 1471019"/>
                <a:gd name="connsiteY2" fmla="*/ 1040804 h 1040804"/>
                <a:gd name="connsiteX3" fmla="*/ 0 w 1471019"/>
                <a:gd name="connsiteY3" fmla="*/ 1040804 h 1040804"/>
                <a:gd name="connsiteX4" fmla="*/ 0 w 1471019"/>
                <a:gd name="connsiteY4" fmla="*/ 0 h 1040804"/>
                <a:gd name="connsiteX0" fmla="*/ 0 w 1471019"/>
                <a:gd name="connsiteY0" fmla="*/ 0 h 1040804"/>
                <a:gd name="connsiteX1" fmla="*/ 654590 w 1471019"/>
                <a:gd name="connsiteY1" fmla="*/ 0 h 1040804"/>
                <a:gd name="connsiteX2" fmla="*/ 1471019 w 1471019"/>
                <a:gd name="connsiteY2" fmla="*/ 746889 h 1040804"/>
                <a:gd name="connsiteX3" fmla="*/ 0 w 1471019"/>
                <a:gd name="connsiteY3" fmla="*/ 1040804 h 1040804"/>
                <a:gd name="connsiteX4" fmla="*/ 0 w 1471019"/>
                <a:gd name="connsiteY4" fmla="*/ 0 h 1040804"/>
                <a:gd name="connsiteX0" fmla="*/ 0 w 1479183"/>
                <a:gd name="connsiteY0" fmla="*/ 0 h 1040804"/>
                <a:gd name="connsiteX1" fmla="*/ 654590 w 1479183"/>
                <a:gd name="connsiteY1" fmla="*/ 0 h 1040804"/>
                <a:gd name="connsiteX2" fmla="*/ 1479183 w 1479183"/>
                <a:gd name="connsiteY2" fmla="*/ 714232 h 1040804"/>
                <a:gd name="connsiteX3" fmla="*/ 0 w 1479183"/>
                <a:gd name="connsiteY3" fmla="*/ 1040804 h 1040804"/>
                <a:gd name="connsiteX4" fmla="*/ 0 w 1479183"/>
                <a:gd name="connsiteY4" fmla="*/ 0 h 1040804"/>
                <a:gd name="connsiteX0" fmla="*/ 0 w 1479183"/>
                <a:gd name="connsiteY0" fmla="*/ 0 h 1062575"/>
                <a:gd name="connsiteX1" fmla="*/ 654590 w 1479183"/>
                <a:gd name="connsiteY1" fmla="*/ 0 h 1062575"/>
                <a:gd name="connsiteX2" fmla="*/ 1479183 w 1479183"/>
                <a:gd name="connsiteY2" fmla="*/ 714232 h 1062575"/>
                <a:gd name="connsiteX3" fmla="*/ 21772 w 1479183"/>
                <a:gd name="connsiteY3" fmla="*/ 1062575 h 1062575"/>
                <a:gd name="connsiteX4" fmla="*/ 0 w 1479183"/>
                <a:gd name="connsiteY4" fmla="*/ 0 h 1062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183" h="1062575">
                  <a:moveTo>
                    <a:pt x="0" y="0"/>
                  </a:moveTo>
                  <a:lnTo>
                    <a:pt x="654590" y="0"/>
                  </a:lnTo>
                  <a:lnTo>
                    <a:pt x="1479183" y="714232"/>
                  </a:lnTo>
                  <a:lnTo>
                    <a:pt x="21772" y="1062575"/>
                  </a:lnTo>
                  <a:lnTo>
                    <a:pt x="0" y="0"/>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t-IT">
                <a:solidFill>
                  <a:prstClr val="white"/>
                </a:solidFill>
                <a:latin typeface="Arial Narrow"/>
              </a:endParaRPr>
            </a:p>
          </p:txBody>
        </p:sp>
      </p:grpSp>
      <p:sp>
        <p:nvSpPr>
          <p:cNvPr id="1378" name="Rectangle 60"/>
          <p:cNvSpPr>
            <a:spLocks noChangeArrowheads="1"/>
          </p:cNvSpPr>
          <p:nvPr/>
        </p:nvSpPr>
        <p:spPr bwMode="auto">
          <a:xfrm>
            <a:off x="0" y="0"/>
            <a:ext cx="9144000" cy="984885"/>
          </a:xfrm>
          <a:prstGeom prst="rect">
            <a:avLst/>
          </a:prstGeom>
          <a:noFill/>
          <a:ln w="12700">
            <a:no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it-IT" sz="3200" b="1" i="1" dirty="0" smtClean="0">
                <a:solidFill>
                  <a:srgbClr val="0D0D0D"/>
                </a:solidFill>
              </a:rPr>
              <a:t>Relapse and </a:t>
            </a:r>
            <a:r>
              <a:rPr lang="it-IT" altLang="it-IT" sz="3200" b="1" i="1" dirty="0" err="1" smtClean="0">
                <a:solidFill>
                  <a:srgbClr val="0D0D0D"/>
                </a:solidFill>
              </a:rPr>
              <a:t>resistance</a:t>
            </a:r>
            <a:r>
              <a:rPr lang="it-IT" altLang="it-IT" sz="3200" b="1" i="1" dirty="0" smtClean="0">
                <a:solidFill>
                  <a:srgbClr val="0D0D0D"/>
                </a:solidFill>
              </a:rPr>
              <a:t> </a:t>
            </a:r>
            <a:r>
              <a:rPr lang="it-IT" altLang="it-IT" sz="3200" b="1" i="1" dirty="0" err="1" smtClean="0">
                <a:solidFill>
                  <a:srgbClr val="0D0D0D"/>
                </a:solidFill>
              </a:rPr>
              <a:t>during</a:t>
            </a:r>
            <a:r>
              <a:rPr lang="it-IT" altLang="it-IT" sz="3200" b="1" i="1" dirty="0" smtClean="0">
                <a:solidFill>
                  <a:srgbClr val="0D0D0D"/>
                </a:solidFill>
              </a:rPr>
              <a:t> DAA-</a:t>
            </a:r>
            <a:r>
              <a:rPr lang="it-IT" altLang="it-IT" sz="3200" b="1" i="1" dirty="0" err="1" smtClean="0">
                <a:solidFill>
                  <a:srgbClr val="0D0D0D"/>
                </a:solidFill>
              </a:rPr>
              <a:t>based</a:t>
            </a:r>
            <a:r>
              <a:rPr lang="it-IT" altLang="it-IT" sz="3200" b="1" i="1" dirty="0" smtClean="0">
                <a:solidFill>
                  <a:srgbClr val="0D0D0D"/>
                </a:solidFill>
              </a:rPr>
              <a:t> anti-HCV </a:t>
            </a:r>
            <a:r>
              <a:rPr lang="it-IT" altLang="it-IT" sz="3200" b="1" i="1" dirty="0" err="1" smtClean="0">
                <a:solidFill>
                  <a:srgbClr val="0D0D0D"/>
                </a:solidFill>
              </a:rPr>
              <a:t>therapy</a:t>
            </a:r>
            <a:endParaRPr lang="it-IT" altLang="it-IT" sz="3200" i="1" dirty="0" smtClean="0">
              <a:solidFill>
                <a:srgbClr val="0D0D0D"/>
              </a:solidFill>
            </a:endParaRPr>
          </a:p>
        </p:txBody>
      </p:sp>
      <p:grpSp>
        <p:nvGrpSpPr>
          <p:cNvPr id="734" name="Gruppo 733"/>
          <p:cNvGrpSpPr/>
          <p:nvPr/>
        </p:nvGrpSpPr>
        <p:grpSpPr>
          <a:xfrm>
            <a:off x="504824" y="908720"/>
            <a:ext cx="8301116" cy="5309488"/>
            <a:chOff x="504824" y="892175"/>
            <a:chExt cx="8301116" cy="5309488"/>
          </a:xfrm>
        </p:grpSpPr>
        <p:grpSp>
          <p:nvGrpSpPr>
            <p:cNvPr id="735" name="Gruppo 734"/>
            <p:cNvGrpSpPr/>
            <p:nvPr/>
          </p:nvGrpSpPr>
          <p:grpSpPr>
            <a:xfrm>
              <a:off x="504824" y="892175"/>
              <a:ext cx="900114" cy="4608512"/>
              <a:chOff x="504824" y="892175"/>
              <a:chExt cx="900114" cy="4608512"/>
            </a:xfrm>
          </p:grpSpPr>
          <p:sp>
            <p:nvSpPr>
              <p:cNvPr id="1071" name="Rectangle 57"/>
              <p:cNvSpPr>
                <a:spLocks noChangeArrowheads="1"/>
              </p:cNvSpPr>
              <p:nvPr/>
            </p:nvSpPr>
            <p:spPr bwMode="auto">
              <a:xfrm>
                <a:off x="1135062" y="5224462"/>
                <a:ext cx="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072" name="Rectangle 58"/>
              <p:cNvSpPr>
                <a:spLocks noChangeArrowheads="1"/>
              </p:cNvSpPr>
              <p:nvPr/>
            </p:nvSpPr>
            <p:spPr bwMode="auto">
              <a:xfrm>
                <a:off x="1030287" y="5008562"/>
                <a:ext cx="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073" name="Rectangle 59"/>
              <p:cNvSpPr>
                <a:spLocks noChangeArrowheads="1"/>
              </p:cNvSpPr>
              <p:nvPr/>
            </p:nvSpPr>
            <p:spPr bwMode="auto">
              <a:xfrm>
                <a:off x="925512" y="4792662"/>
                <a:ext cx="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074" name="Rectangle 60"/>
              <p:cNvSpPr>
                <a:spLocks noChangeArrowheads="1"/>
              </p:cNvSpPr>
              <p:nvPr/>
            </p:nvSpPr>
            <p:spPr bwMode="auto">
              <a:xfrm>
                <a:off x="877887" y="3925887"/>
                <a:ext cx="395288"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FF0000"/>
                    </a:solidFill>
                  </a:rPr>
                  <a:t>TND</a:t>
                </a:r>
                <a:endParaRPr lang="it-IT" altLang="it-IT" dirty="0" smtClean="0">
                  <a:solidFill>
                    <a:srgbClr val="56585A"/>
                  </a:solidFill>
                </a:endParaRPr>
              </a:p>
            </p:txBody>
          </p:sp>
          <p:sp>
            <p:nvSpPr>
              <p:cNvPr id="1075" name="Rectangle 61"/>
              <p:cNvSpPr>
                <a:spLocks noChangeArrowheads="1"/>
              </p:cNvSpPr>
              <p:nvPr/>
            </p:nvSpPr>
            <p:spPr bwMode="auto">
              <a:xfrm>
                <a:off x="925512" y="4362450"/>
                <a:ext cx="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076" name="Rectangle 62"/>
              <p:cNvSpPr>
                <a:spLocks noChangeArrowheads="1"/>
              </p:cNvSpPr>
              <p:nvPr/>
            </p:nvSpPr>
            <p:spPr bwMode="auto">
              <a:xfrm>
                <a:off x="1000147" y="3500437"/>
                <a:ext cx="21431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a:solidFill>
                      <a:srgbClr val="FF0000"/>
                    </a:solidFill>
                  </a:rPr>
                  <a:t>1</a:t>
                </a:r>
                <a:r>
                  <a:rPr lang="it-IT" altLang="it-IT" sz="1500" b="1" dirty="0" smtClean="0">
                    <a:solidFill>
                      <a:srgbClr val="FF0000"/>
                    </a:solidFill>
                  </a:rPr>
                  <a:t>0</a:t>
                </a:r>
                <a:endParaRPr lang="it-IT" altLang="it-IT" dirty="0" smtClean="0">
                  <a:solidFill>
                    <a:srgbClr val="56585A"/>
                  </a:solidFill>
                </a:endParaRPr>
              </a:p>
            </p:txBody>
          </p:sp>
          <p:sp>
            <p:nvSpPr>
              <p:cNvPr id="1077" name="Rectangle 63"/>
              <p:cNvSpPr>
                <a:spLocks noChangeArrowheads="1"/>
              </p:cNvSpPr>
              <p:nvPr/>
            </p:nvSpPr>
            <p:spPr bwMode="auto">
              <a:xfrm>
                <a:off x="925512" y="3930650"/>
                <a:ext cx="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078" name="Rectangle 64"/>
              <p:cNvSpPr>
                <a:spLocks noChangeArrowheads="1"/>
              </p:cNvSpPr>
              <p:nvPr/>
            </p:nvSpPr>
            <p:spPr bwMode="auto">
              <a:xfrm>
                <a:off x="996950" y="3089275"/>
                <a:ext cx="28575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FF0000"/>
                    </a:solidFill>
                  </a:rPr>
                  <a:t>10</a:t>
                </a:r>
                <a:r>
                  <a:rPr lang="it-IT" altLang="it-IT" sz="1500" b="1" baseline="30000" dirty="0" smtClean="0">
                    <a:solidFill>
                      <a:srgbClr val="FF0000"/>
                    </a:solidFill>
                  </a:rPr>
                  <a:t>2</a:t>
                </a:r>
                <a:endParaRPr lang="it-IT" altLang="it-IT" baseline="30000" dirty="0" smtClean="0">
                  <a:solidFill>
                    <a:srgbClr val="56585A"/>
                  </a:solidFill>
                </a:endParaRPr>
              </a:p>
            </p:txBody>
          </p:sp>
          <p:sp>
            <p:nvSpPr>
              <p:cNvPr id="1079" name="Rectangle 65"/>
              <p:cNvSpPr>
                <a:spLocks noChangeArrowheads="1"/>
              </p:cNvSpPr>
              <p:nvPr/>
            </p:nvSpPr>
            <p:spPr bwMode="auto">
              <a:xfrm>
                <a:off x="925512" y="3500437"/>
                <a:ext cx="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080" name="Rectangle 66"/>
              <p:cNvSpPr>
                <a:spLocks noChangeArrowheads="1"/>
              </p:cNvSpPr>
              <p:nvPr/>
            </p:nvSpPr>
            <p:spPr bwMode="auto">
              <a:xfrm>
                <a:off x="925512" y="3284537"/>
                <a:ext cx="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081" name="Rectangle 67"/>
              <p:cNvSpPr>
                <a:spLocks noChangeArrowheads="1"/>
              </p:cNvSpPr>
              <p:nvPr/>
            </p:nvSpPr>
            <p:spPr bwMode="auto">
              <a:xfrm>
                <a:off x="996950" y="2647950"/>
                <a:ext cx="28575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FF0000"/>
                    </a:solidFill>
                  </a:rPr>
                  <a:t>10</a:t>
                </a:r>
                <a:r>
                  <a:rPr lang="it-IT" altLang="it-IT" sz="1500" b="1" baseline="30000" dirty="0" smtClean="0">
                    <a:solidFill>
                      <a:srgbClr val="FF0000"/>
                    </a:solidFill>
                  </a:rPr>
                  <a:t>3</a:t>
                </a:r>
                <a:endParaRPr lang="it-IT" altLang="it-IT" baseline="30000" dirty="0" smtClean="0">
                  <a:solidFill>
                    <a:srgbClr val="56585A"/>
                  </a:solidFill>
                </a:endParaRPr>
              </a:p>
            </p:txBody>
          </p:sp>
          <p:sp>
            <p:nvSpPr>
              <p:cNvPr id="1082" name="Rectangle 68"/>
              <p:cNvSpPr>
                <a:spLocks noChangeArrowheads="1"/>
              </p:cNvSpPr>
              <p:nvPr/>
            </p:nvSpPr>
            <p:spPr bwMode="auto">
              <a:xfrm>
                <a:off x="996950" y="2189162"/>
                <a:ext cx="28575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FF0000"/>
                    </a:solidFill>
                  </a:rPr>
                  <a:t>10</a:t>
                </a:r>
                <a:r>
                  <a:rPr lang="it-IT" altLang="it-IT" sz="1500" b="1" baseline="30000" dirty="0" smtClean="0">
                    <a:solidFill>
                      <a:srgbClr val="FF0000"/>
                    </a:solidFill>
                  </a:rPr>
                  <a:t>4</a:t>
                </a:r>
                <a:endParaRPr lang="it-IT" altLang="it-IT" baseline="30000" dirty="0" smtClean="0">
                  <a:solidFill>
                    <a:srgbClr val="56585A"/>
                  </a:solidFill>
                </a:endParaRPr>
              </a:p>
            </p:txBody>
          </p:sp>
          <p:sp>
            <p:nvSpPr>
              <p:cNvPr id="1083" name="Rectangle 69"/>
              <p:cNvSpPr>
                <a:spLocks noChangeArrowheads="1"/>
              </p:cNvSpPr>
              <p:nvPr/>
            </p:nvSpPr>
            <p:spPr bwMode="auto">
              <a:xfrm>
                <a:off x="925512" y="2638425"/>
                <a:ext cx="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084" name="Rectangle 70"/>
              <p:cNvSpPr>
                <a:spLocks noChangeArrowheads="1"/>
              </p:cNvSpPr>
              <p:nvPr/>
            </p:nvSpPr>
            <p:spPr bwMode="auto">
              <a:xfrm>
                <a:off x="996950" y="1765300"/>
                <a:ext cx="28575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FF0000"/>
                    </a:solidFill>
                  </a:rPr>
                  <a:t>10</a:t>
                </a:r>
                <a:r>
                  <a:rPr lang="it-IT" altLang="it-IT" sz="1500" b="1" baseline="30000" dirty="0" smtClean="0">
                    <a:solidFill>
                      <a:srgbClr val="FF0000"/>
                    </a:solidFill>
                  </a:rPr>
                  <a:t>5</a:t>
                </a:r>
                <a:endParaRPr lang="it-IT" altLang="it-IT" baseline="30000" dirty="0" smtClean="0">
                  <a:solidFill>
                    <a:srgbClr val="56585A"/>
                  </a:solidFill>
                </a:endParaRPr>
              </a:p>
            </p:txBody>
          </p:sp>
          <p:sp>
            <p:nvSpPr>
              <p:cNvPr id="1085" name="Rectangle 71"/>
              <p:cNvSpPr>
                <a:spLocks noChangeArrowheads="1"/>
              </p:cNvSpPr>
              <p:nvPr/>
            </p:nvSpPr>
            <p:spPr bwMode="auto">
              <a:xfrm>
                <a:off x="925512" y="2208212"/>
                <a:ext cx="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086" name="Rectangle 72"/>
              <p:cNvSpPr>
                <a:spLocks noChangeArrowheads="1"/>
              </p:cNvSpPr>
              <p:nvPr/>
            </p:nvSpPr>
            <p:spPr bwMode="auto">
              <a:xfrm>
                <a:off x="996950" y="1362075"/>
                <a:ext cx="28575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FF0000"/>
                    </a:solidFill>
                  </a:rPr>
                  <a:t>10</a:t>
                </a:r>
                <a:r>
                  <a:rPr lang="it-IT" altLang="it-IT" sz="1500" b="1" baseline="30000" dirty="0" smtClean="0">
                    <a:solidFill>
                      <a:srgbClr val="FF0000"/>
                    </a:solidFill>
                  </a:rPr>
                  <a:t>6</a:t>
                </a:r>
                <a:endParaRPr lang="it-IT" altLang="it-IT" baseline="30000" dirty="0" smtClean="0">
                  <a:solidFill>
                    <a:srgbClr val="56585A"/>
                  </a:solidFill>
                </a:endParaRPr>
              </a:p>
            </p:txBody>
          </p:sp>
          <p:sp>
            <p:nvSpPr>
              <p:cNvPr id="1087" name="Rectangle 73"/>
              <p:cNvSpPr>
                <a:spLocks noChangeArrowheads="1"/>
              </p:cNvSpPr>
              <p:nvPr/>
            </p:nvSpPr>
            <p:spPr bwMode="auto">
              <a:xfrm>
                <a:off x="925512" y="1776412"/>
                <a:ext cx="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088" name="Rectangle 74"/>
              <p:cNvSpPr>
                <a:spLocks noChangeArrowheads="1"/>
              </p:cNvSpPr>
              <p:nvPr/>
            </p:nvSpPr>
            <p:spPr bwMode="auto">
              <a:xfrm>
                <a:off x="996950" y="892175"/>
                <a:ext cx="28575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FF0000"/>
                    </a:solidFill>
                  </a:rPr>
                  <a:t>10</a:t>
                </a:r>
                <a:r>
                  <a:rPr lang="it-IT" altLang="it-IT" sz="1500" b="1" baseline="30000" dirty="0" smtClean="0">
                    <a:solidFill>
                      <a:srgbClr val="FF0000"/>
                    </a:solidFill>
                  </a:rPr>
                  <a:t>7</a:t>
                </a:r>
                <a:endParaRPr lang="it-IT" altLang="it-IT" baseline="30000" dirty="0" smtClean="0">
                  <a:solidFill>
                    <a:srgbClr val="56585A"/>
                  </a:solidFill>
                </a:endParaRPr>
              </a:p>
            </p:txBody>
          </p:sp>
          <p:sp>
            <p:nvSpPr>
              <p:cNvPr id="1089" name="Rectangle 75"/>
              <p:cNvSpPr>
                <a:spLocks noChangeArrowheads="1"/>
              </p:cNvSpPr>
              <p:nvPr/>
            </p:nvSpPr>
            <p:spPr bwMode="auto">
              <a:xfrm>
                <a:off x="925512" y="1346200"/>
                <a:ext cx="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090" name="Rectangle 76"/>
              <p:cNvSpPr>
                <a:spLocks noChangeArrowheads="1"/>
              </p:cNvSpPr>
              <p:nvPr/>
            </p:nvSpPr>
            <p:spPr bwMode="auto">
              <a:xfrm>
                <a:off x="925512" y="1130300"/>
                <a:ext cx="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091" name="Rectangle 77"/>
              <p:cNvSpPr>
                <a:spLocks noChangeArrowheads="1"/>
              </p:cNvSpPr>
              <p:nvPr/>
            </p:nvSpPr>
            <p:spPr bwMode="auto">
              <a:xfrm>
                <a:off x="820737" y="914400"/>
                <a:ext cx="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092" name="Line 78"/>
              <p:cNvSpPr>
                <a:spLocks noChangeShapeType="1"/>
              </p:cNvSpPr>
              <p:nvPr/>
            </p:nvSpPr>
            <p:spPr bwMode="auto">
              <a:xfrm flipV="1">
                <a:off x="1404937" y="5337175"/>
                <a:ext cx="0" cy="87312"/>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93" name="Line 126"/>
              <p:cNvSpPr>
                <a:spLocks noChangeShapeType="1"/>
              </p:cNvSpPr>
              <p:nvPr/>
            </p:nvSpPr>
            <p:spPr bwMode="auto">
              <a:xfrm>
                <a:off x="1306512" y="5337175"/>
                <a:ext cx="98425"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94" name="Line 127"/>
              <p:cNvSpPr>
                <a:spLocks noChangeShapeType="1"/>
              </p:cNvSpPr>
              <p:nvPr/>
            </p:nvSpPr>
            <p:spPr bwMode="auto">
              <a:xfrm>
                <a:off x="1355725" y="5229225"/>
                <a:ext cx="49213"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95" name="Line 128"/>
              <p:cNvSpPr>
                <a:spLocks noChangeShapeType="1"/>
              </p:cNvSpPr>
              <p:nvPr/>
            </p:nvSpPr>
            <p:spPr bwMode="auto">
              <a:xfrm>
                <a:off x="1306512" y="5121275"/>
                <a:ext cx="98425"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96" name="Line 129"/>
              <p:cNvSpPr>
                <a:spLocks noChangeShapeType="1"/>
              </p:cNvSpPr>
              <p:nvPr/>
            </p:nvSpPr>
            <p:spPr bwMode="auto">
              <a:xfrm>
                <a:off x="1355725" y="5014912"/>
                <a:ext cx="49213"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97" name="Line 130"/>
              <p:cNvSpPr>
                <a:spLocks noChangeShapeType="1"/>
              </p:cNvSpPr>
              <p:nvPr/>
            </p:nvSpPr>
            <p:spPr bwMode="auto">
              <a:xfrm>
                <a:off x="1306512" y="4905375"/>
                <a:ext cx="98425"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98" name="Line 131"/>
              <p:cNvSpPr>
                <a:spLocks noChangeShapeType="1"/>
              </p:cNvSpPr>
              <p:nvPr/>
            </p:nvSpPr>
            <p:spPr bwMode="auto">
              <a:xfrm>
                <a:off x="1355725" y="4799012"/>
                <a:ext cx="49213"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99" name="Line 132"/>
              <p:cNvSpPr>
                <a:spLocks noChangeShapeType="1"/>
              </p:cNvSpPr>
              <p:nvPr/>
            </p:nvSpPr>
            <p:spPr bwMode="auto">
              <a:xfrm>
                <a:off x="1306512" y="4689475"/>
                <a:ext cx="98425"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00" name="Line 133"/>
              <p:cNvSpPr>
                <a:spLocks noChangeShapeType="1"/>
              </p:cNvSpPr>
              <p:nvPr/>
            </p:nvSpPr>
            <p:spPr bwMode="auto">
              <a:xfrm>
                <a:off x="1355725" y="4583112"/>
                <a:ext cx="49213"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01" name="Line 134"/>
              <p:cNvSpPr>
                <a:spLocks noChangeShapeType="1"/>
              </p:cNvSpPr>
              <p:nvPr/>
            </p:nvSpPr>
            <p:spPr bwMode="auto">
              <a:xfrm>
                <a:off x="1306512" y="4475162"/>
                <a:ext cx="98425"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02" name="Line 135"/>
              <p:cNvSpPr>
                <a:spLocks noChangeShapeType="1"/>
              </p:cNvSpPr>
              <p:nvPr/>
            </p:nvSpPr>
            <p:spPr bwMode="auto">
              <a:xfrm>
                <a:off x="1355725" y="4367212"/>
                <a:ext cx="49213"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03" name="Line 136"/>
              <p:cNvSpPr>
                <a:spLocks noChangeShapeType="1"/>
              </p:cNvSpPr>
              <p:nvPr/>
            </p:nvSpPr>
            <p:spPr bwMode="auto">
              <a:xfrm>
                <a:off x="1306512" y="4259262"/>
                <a:ext cx="98425"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04" name="Line 137"/>
              <p:cNvSpPr>
                <a:spLocks noChangeShapeType="1"/>
              </p:cNvSpPr>
              <p:nvPr/>
            </p:nvSpPr>
            <p:spPr bwMode="auto">
              <a:xfrm>
                <a:off x="1355725" y="4151312"/>
                <a:ext cx="49213"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05" name="Line 138"/>
              <p:cNvSpPr>
                <a:spLocks noChangeShapeType="1"/>
              </p:cNvSpPr>
              <p:nvPr/>
            </p:nvSpPr>
            <p:spPr bwMode="auto">
              <a:xfrm>
                <a:off x="1306512" y="4043362"/>
                <a:ext cx="98425"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06" name="Line 139"/>
              <p:cNvSpPr>
                <a:spLocks noChangeShapeType="1"/>
              </p:cNvSpPr>
              <p:nvPr/>
            </p:nvSpPr>
            <p:spPr bwMode="auto">
              <a:xfrm>
                <a:off x="1355725" y="3937000"/>
                <a:ext cx="49213"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07" name="Line 140"/>
              <p:cNvSpPr>
                <a:spLocks noChangeShapeType="1"/>
              </p:cNvSpPr>
              <p:nvPr/>
            </p:nvSpPr>
            <p:spPr bwMode="auto">
              <a:xfrm>
                <a:off x="1306512" y="3827462"/>
                <a:ext cx="98425"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08" name="Line 141"/>
              <p:cNvSpPr>
                <a:spLocks noChangeShapeType="1"/>
              </p:cNvSpPr>
              <p:nvPr/>
            </p:nvSpPr>
            <p:spPr bwMode="auto">
              <a:xfrm>
                <a:off x="1355725" y="3721100"/>
                <a:ext cx="49213"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09" name="Line 142"/>
              <p:cNvSpPr>
                <a:spLocks noChangeShapeType="1"/>
              </p:cNvSpPr>
              <p:nvPr/>
            </p:nvSpPr>
            <p:spPr bwMode="auto">
              <a:xfrm>
                <a:off x="1306512" y="3613150"/>
                <a:ext cx="98425"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10" name="Line 143"/>
              <p:cNvSpPr>
                <a:spLocks noChangeShapeType="1"/>
              </p:cNvSpPr>
              <p:nvPr/>
            </p:nvSpPr>
            <p:spPr bwMode="auto">
              <a:xfrm>
                <a:off x="1355725" y="3505200"/>
                <a:ext cx="49213"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11" name="Line 144"/>
              <p:cNvSpPr>
                <a:spLocks noChangeShapeType="1"/>
              </p:cNvSpPr>
              <p:nvPr/>
            </p:nvSpPr>
            <p:spPr bwMode="auto">
              <a:xfrm>
                <a:off x="1306512" y="3397250"/>
                <a:ext cx="98425"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12" name="Line 145"/>
              <p:cNvSpPr>
                <a:spLocks noChangeShapeType="1"/>
              </p:cNvSpPr>
              <p:nvPr/>
            </p:nvSpPr>
            <p:spPr bwMode="auto">
              <a:xfrm>
                <a:off x="1355725" y="3289300"/>
                <a:ext cx="49213"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13" name="Line 146"/>
              <p:cNvSpPr>
                <a:spLocks noChangeShapeType="1"/>
              </p:cNvSpPr>
              <p:nvPr/>
            </p:nvSpPr>
            <p:spPr bwMode="auto">
              <a:xfrm>
                <a:off x="1306512" y="3182937"/>
                <a:ext cx="98425"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14" name="Line 147"/>
              <p:cNvSpPr>
                <a:spLocks noChangeShapeType="1"/>
              </p:cNvSpPr>
              <p:nvPr/>
            </p:nvSpPr>
            <p:spPr bwMode="auto">
              <a:xfrm>
                <a:off x="1355725" y="3074987"/>
                <a:ext cx="49213"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15" name="Line 148"/>
              <p:cNvSpPr>
                <a:spLocks noChangeShapeType="1"/>
              </p:cNvSpPr>
              <p:nvPr/>
            </p:nvSpPr>
            <p:spPr bwMode="auto">
              <a:xfrm>
                <a:off x="1306512" y="2967037"/>
                <a:ext cx="98425"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16" name="Line 149"/>
              <p:cNvSpPr>
                <a:spLocks noChangeShapeType="1"/>
              </p:cNvSpPr>
              <p:nvPr/>
            </p:nvSpPr>
            <p:spPr bwMode="auto">
              <a:xfrm>
                <a:off x="1355725" y="2859087"/>
                <a:ext cx="49213"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17" name="Line 150"/>
              <p:cNvSpPr>
                <a:spLocks noChangeShapeType="1"/>
              </p:cNvSpPr>
              <p:nvPr/>
            </p:nvSpPr>
            <p:spPr bwMode="auto">
              <a:xfrm>
                <a:off x="1306512" y="2751137"/>
                <a:ext cx="98425"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18" name="Line 151"/>
              <p:cNvSpPr>
                <a:spLocks noChangeShapeType="1"/>
              </p:cNvSpPr>
              <p:nvPr/>
            </p:nvSpPr>
            <p:spPr bwMode="auto">
              <a:xfrm>
                <a:off x="1355725" y="2643187"/>
                <a:ext cx="49213"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19" name="Line 152"/>
              <p:cNvSpPr>
                <a:spLocks noChangeShapeType="1"/>
              </p:cNvSpPr>
              <p:nvPr/>
            </p:nvSpPr>
            <p:spPr bwMode="auto">
              <a:xfrm>
                <a:off x="1306512" y="2536825"/>
                <a:ext cx="98425"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20" name="Line 153"/>
              <p:cNvSpPr>
                <a:spLocks noChangeShapeType="1"/>
              </p:cNvSpPr>
              <p:nvPr/>
            </p:nvSpPr>
            <p:spPr bwMode="auto">
              <a:xfrm>
                <a:off x="1355725" y="2427287"/>
                <a:ext cx="49213"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21" name="Line 154"/>
              <p:cNvSpPr>
                <a:spLocks noChangeShapeType="1"/>
              </p:cNvSpPr>
              <p:nvPr/>
            </p:nvSpPr>
            <p:spPr bwMode="auto">
              <a:xfrm>
                <a:off x="1306512" y="2320925"/>
                <a:ext cx="98425"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22" name="Line 155"/>
              <p:cNvSpPr>
                <a:spLocks noChangeShapeType="1"/>
              </p:cNvSpPr>
              <p:nvPr/>
            </p:nvSpPr>
            <p:spPr bwMode="auto">
              <a:xfrm>
                <a:off x="1355725" y="2212975"/>
                <a:ext cx="49213"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23" name="Line 156"/>
              <p:cNvSpPr>
                <a:spLocks noChangeShapeType="1"/>
              </p:cNvSpPr>
              <p:nvPr/>
            </p:nvSpPr>
            <p:spPr bwMode="auto">
              <a:xfrm>
                <a:off x="1306512" y="2105025"/>
                <a:ext cx="98425"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24" name="Line 157"/>
              <p:cNvSpPr>
                <a:spLocks noChangeShapeType="1"/>
              </p:cNvSpPr>
              <p:nvPr/>
            </p:nvSpPr>
            <p:spPr bwMode="auto">
              <a:xfrm>
                <a:off x="1355725" y="1997075"/>
                <a:ext cx="49213"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25" name="Line 158"/>
              <p:cNvSpPr>
                <a:spLocks noChangeShapeType="1"/>
              </p:cNvSpPr>
              <p:nvPr/>
            </p:nvSpPr>
            <p:spPr bwMode="auto">
              <a:xfrm>
                <a:off x="1306512" y="1889125"/>
                <a:ext cx="98425"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26" name="Line 159"/>
              <p:cNvSpPr>
                <a:spLocks noChangeShapeType="1"/>
              </p:cNvSpPr>
              <p:nvPr/>
            </p:nvSpPr>
            <p:spPr bwMode="auto">
              <a:xfrm>
                <a:off x="1355725" y="1781175"/>
                <a:ext cx="49213"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27" name="Line 160"/>
              <p:cNvSpPr>
                <a:spLocks noChangeShapeType="1"/>
              </p:cNvSpPr>
              <p:nvPr/>
            </p:nvSpPr>
            <p:spPr bwMode="auto">
              <a:xfrm>
                <a:off x="1306512" y="1673225"/>
                <a:ext cx="98425"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28" name="Line 161"/>
              <p:cNvSpPr>
                <a:spLocks noChangeShapeType="1"/>
              </p:cNvSpPr>
              <p:nvPr/>
            </p:nvSpPr>
            <p:spPr bwMode="auto">
              <a:xfrm>
                <a:off x="1355725" y="1565275"/>
                <a:ext cx="49213"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29" name="Line 162"/>
              <p:cNvSpPr>
                <a:spLocks noChangeShapeType="1"/>
              </p:cNvSpPr>
              <p:nvPr/>
            </p:nvSpPr>
            <p:spPr bwMode="auto">
              <a:xfrm>
                <a:off x="1306512" y="1458912"/>
                <a:ext cx="98425"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30" name="Line 163"/>
              <p:cNvSpPr>
                <a:spLocks noChangeShapeType="1"/>
              </p:cNvSpPr>
              <p:nvPr/>
            </p:nvSpPr>
            <p:spPr bwMode="auto">
              <a:xfrm>
                <a:off x="1355725" y="1349375"/>
                <a:ext cx="49213"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31" name="Line 164"/>
              <p:cNvSpPr>
                <a:spLocks noChangeShapeType="1"/>
              </p:cNvSpPr>
              <p:nvPr/>
            </p:nvSpPr>
            <p:spPr bwMode="auto">
              <a:xfrm>
                <a:off x="1306512" y="1243012"/>
                <a:ext cx="98425"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32" name="Line 165"/>
              <p:cNvSpPr>
                <a:spLocks noChangeShapeType="1"/>
              </p:cNvSpPr>
              <p:nvPr/>
            </p:nvSpPr>
            <p:spPr bwMode="auto">
              <a:xfrm>
                <a:off x="1355725" y="1135062"/>
                <a:ext cx="49213"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33" name="Line 166"/>
              <p:cNvSpPr>
                <a:spLocks noChangeShapeType="1"/>
              </p:cNvSpPr>
              <p:nvPr/>
            </p:nvSpPr>
            <p:spPr bwMode="auto">
              <a:xfrm>
                <a:off x="1306512" y="1027112"/>
                <a:ext cx="98425" cy="0"/>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34" name="Line 167"/>
              <p:cNvSpPr>
                <a:spLocks noChangeShapeType="1"/>
              </p:cNvSpPr>
              <p:nvPr/>
            </p:nvSpPr>
            <p:spPr bwMode="auto">
              <a:xfrm flipV="1">
                <a:off x="1404937" y="1027112"/>
                <a:ext cx="0" cy="4310062"/>
              </a:xfrm>
              <a:prstGeom prst="line">
                <a:avLst/>
              </a:prstGeom>
              <a:noFill/>
              <a:ln w="2540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35" name="Rectangle 285"/>
              <p:cNvSpPr>
                <a:spLocks noChangeArrowheads="1"/>
              </p:cNvSpPr>
              <p:nvPr/>
            </p:nvSpPr>
            <p:spPr bwMode="auto">
              <a:xfrm rot="16200000">
                <a:off x="554037" y="3116263"/>
                <a:ext cx="153987" cy="252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smtClean="0">
                    <a:solidFill>
                      <a:srgbClr val="000000"/>
                    </a:solidFill>
                  </a:rPr>
                  <a:t> </a:t>
                </a:r>
                <a:endParaRPr lang="it-IT" altLang="it-IT" smtClean="0">
                  <a:solidFill>
                    <a:srgbClr val="56585A"/>
                  </a:solidFill>
                </a:endParaRPr>
              </a:p>
            </p:txBody>
          </p:sp>
          <p:sp>
            <p:nvSpPr>
              <p:cNvPr id="1136" name="Rectangle 243"/>
              <p:cNvSpPr>
                <a:spLocks noChangeArrowheads="1"/>
              </p:cNvSpPr>
              <p:nvPr/>
            </p:nvSpPr>
            <p:spPr bwMode="auto">
              <a:xfrm rot="-5400000">
                <a:off x="-1758" y="2785476"/>
                <a:ext cx="1476109" cy="215444"/>
              </a:xfrm>
              <a:prstGeom prst="rect">
                <a:avLst/>
              </a:prstGeom>
              <a:noFill/>
              <a:ln w="254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squar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it-IT" altLang="it-IT" sz="1400" b="1" dirty="0" smtClean="0">
                    <a:solidFill>
                      <a:srgbClr val="FF3300"/>
                    </a:solidFill>
                  </a:rPr>
                  <a:t>HCV </a:t>
                </a:r>
                <a:r>
                  <a:rPr lang="it-IT" altLang="it-IT" sz="1400" b="1" dirty="0" err="1">
                    <a:solidFill>
                      <a:srgbClr val="FF3300"/>
                    </a:solidFill>
                  </a:rPr>
                  <a:t>v</a:t>
                </a:r>
                <a:r>
                  <a:rPr lang="it-IT" altLang="it-IT" sz="1400" b="1" dirty="0" err="1" smtClean="0">
                    <a:solidFill>
                      <a:srgbClr val="FF3300"/>
                    </a:solidFill>
                  </a:rPr>
                  <a:t>iral</a:t>
                </a:r>
                <a:r>
                  <a:rPr lang="it-IT" altLang="it-IT" sz="1400" b="1" dirty="0" smtClean="0">
                    <a:solidFill>
                      <a:srgbClr val="FF3300"/>
                    </a:solidFill>
                  </a:rPr>
                  <a:t> </a:t>
                </a:r>
                <a:r>
                  <a:rPr lang="it-IT" altLang="it-IT" sz="1400" b="1" dirty="0" err="1">
                    <a:solidFill>
                      <a:srgbClr val="FF3300"/>
                    </a:solidFill>
                  </a:rPr>
                  <a:t>l</a:t>
                </a:r>
                <a:r>
                  <a:rPr lang="it-IT" altLang="it-IT" sz="1400" b="1" dirty="0" err="1" smtClean="0">
                    <a:solidFill>
                      <a:srgbClr val="FF3300"/>
                    </a:solidFill>
                  </a:rPr>
                  <a:t>oad</a:t>
                </a:r>
                <a:endParaRPr lang="it-IT" altLang="it-IT" sz="1600" dirty="0">
                  <a:solidFill>
                    <a:srgbClr val="FF3300"/>
                  </a:solidFill>
                  <a:latin typeface="Times New Roman" panose="02020603050405020304" pitchFamily="18" charset="0"/>
                </a:endParaRPr>
              </a:p>
            </p:txBody>
          </p:sp>
        </p:grpSp>
        <p:grpSp>
          <p:nvGrpSpPr>
            <p:cNvPr id="736" name="Gruppo 735"/>
            <p:cNvGrpSpPr/>
            <p:nvPr/>
          </p:nvGrpSpPr>
          <p:grpSpPr>
            <a:xfrm>
              <a:off x="7978775" y="1027113"/>
              <a:ext cx="827165" cy="4397374"/>
              <a:chOff x="7978775" y="1027113"/>
              <a:chExt cx="827165" cy="4397374"/>
            </a:xfrm>
          </p:grpSpPr>
          <p:sp>
            <p:nvSpPr>
              <p:cNvPr id="1041" name="Line 124"/>
              <p:cNvSpPr>
                <a:spLocks noChangeShapeType="1"/>
              </p:cNvSpPr>
              <p:nvPr/>
            </p:nvSpPr>
            <p:spPr bwMode="auto">
              <a:xfrm flipV="1">
                <a:off x="7978775" y="5337175"/>
                <a:ext cx="0" cy="87312"/>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42" name="Rectangle 291"/>
              <p:cNvSpPr>
                <a:spLocks noChangeArrowheads="1"/>
              </p:cNvSpPr>
              <p:nvPr/>
            </p:nvSpPr>
            <p:spPr bwMode="auto">
              <a:xfrm>
                <a:off x="8078563" y="3255964"/>
                <a:ext cx="4087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0000FF"/>
                    </a:solidFill>
                  </a:rPr>
                  <a:t>EC</a:t>
                </a:r>
                <a:r>
                  <a:rPr lang="it-IT" altLang="it-IT" sz="1500" b="1" baseline="-25000" dirty="0" smtClean="0">
                    <a:solidFill>
                      <a:srgbClr val="0000FF"/>
                    </a:solidFill>
                  </a:rPr>
                  <a:t>50</a:t>
                </a:r>
                <a:endParaRPr lang="it-IT" altLang="it-IT" baseline="-25000" dirty="0" smtClean="0">
                  <a:solidFill>
                    <a:srgbClr val="56585A"/>
                  </a:solidFill>
                </a:endParaRPr>
              </a:p>
            </p:txBody>
          </p:sp>
          <p:sp>
            <p:nvSpPr>
              <p:cNvPr id="1043" name="Line 299"/>
              <p:cNvSpPr>
                <a:spLocks noChangeShapeType="1"/>
              </p:cNvSpPr>
              <p:nvPr/>
            </p:nvSpPr>
            <p:spPr bwMode="auto">
              <a:xfrm flipH="1">
                <a:off x="7978775" y="5337175"/>
                <a:ext cx="98425" cy="0"/>
              </a:xfrm>
              <a:prstGeom prst="line">
                <a:avLst/>
              </a:prstGeom>
              <a:noFill/>
              <a:ln w="2540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44" name="Line 300"/>
              <p:cNvSpPr>
                <a:spLocks noChangeShapeType="1"/>
              </p:cNvSpPr>
              <p:nvPr/>
            </p:nvSpPr>
            <p:spPr bwMode="auto">
              <a:xfrm flipH="1">
                <a:off x="7978775" y="5157788"/>
                <a:ext cx="49213" cy="0"/>
              </a:xfrm>
              <a:prstGeom prst="line">
                <a:avLst/>
              </a:prstGeom>
              <a:noFill/>
              <a:ln w="2540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45" name="Line 301"/>
              <p:cNvSpPr>
                <a:spLocks noChangeShapeType="1"/>
              </p:cNvSpPr>
              <p:nvPr/>
            </p:nvSpPr>
            <p:spPr bwMode="auto">
              <a:xfrm flipH="1">
                <a:off x="7978775" y="4978400"/>
                <a:ext cx="98425" cy="0"/>
              </a:xfrm>
              <a:prstGeom prst="line">
                <a:avLst/>
              </a:prstGeom>
              <a:noFill/>
              <a:ln w="2540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46" name="Line 302"/>
              <p:cNvSpPr>
                <a:spLocks noChangeShapeType="1"/>
              </p:cNvSpPr>
              <p:nvPr/>
            </p:nvSpPr>
            <p:spPr bwMode="auto">
              <a:xfrm flipH="1">
                <a:off x="7978775" y="4799013"/>
                <a:ext cx="49213" cy="0"/>
              </a:xfrm>
              <a:prstGeom prst="line">
                <a:avLst/>
              </a:prstGeom>
              <a:noFill/>
              <a:ln w="2540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47" name="Line 303"/>
              <p:cNvSpPr>
                <a:spLocks noChangeShapeType="1"/>
              </p:cNvSpPr>
              <p:nvPr/>
            </p:nvSpPr>
            <p:spPr bwMode="auto">
              <a:xfrm flipH="1">
                <a:off x="7978775" y="4618038"/>
                <a:ext cx="98425" cy="0"/>
              </a:xfrm>
              <a:prstGeom prst="line">
                <a:avLst/>
              </a:prstGeom>
              <a:noFill/>
              <a:ln w="2540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48" name="Line 304"/>
              <p:cNvSpPr>
                <a:spLocks noChangeShapeType="1"/>
              </p:cNvSpPr>
              <p:nvPr/>
            </p:nvSpPr>
            <p:spPr bwMode="auto">
              <a:xfrm flipH="1">
                <a:off x="7978775" y="4438650"/>
                <a:ext cx="49213" cy="0"/>
              </a:xfrm>
              <a:prstGeom prst="line">
                <a:avLst/>
              </a:prstGeom>
              <a:noFill/>
              <a:ln w="2540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49" name="Line 305"/>
              <p:cNvSpPr>
                <a:spLocks noChangeShapeType="1"/>
              </p:cNvSpPr>
              <p:nvPr/>
            </p:nvSpPr>
            <p:spPr bwMode="auto">
              <a:xfrm flipH="1">
                <a:off x="7978775" y="4259263"/>
                <a:ext cx="98425" cy="0"/>
              </a:xfrm>
              <a:prstGeom prst="line">
                <a:avLst/>
              </a:prstGeom>
              <a:noFill/>
              <a:ln w="2540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50" name="Line 306"/>
              <p:cNvSpPr>
                <a:spLocks noChangeShapeType="1"/>
              </p:cNvSpPr>
              <p:nvPr/>
            </p:nvSpPr>
            <p:spPr bwMode="auto">
              <a:xfrm flipH="1">
                <a:off x="7978775" y="4079875"/>
                <a:ext cx="49213" cy="0"/>
              </a:xfrm>
              <a:prstGeom prst="line">
                <a:avLst/>
              </a:prstGeom>
              <a:noFill/>
              <a:ln w="2540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51" name="Line 307"/>
              <p:cNvSpPr>
                <a:spLocks noChangeShapeType="1"/>
              </p:cNvSpPr>
              <p:nvPr/>
            </p:nvSpPr>
            <p:spPr bwMode="auto">
              <a:xfrm flipH="1">
                <a:off x="7978775" y="3900488"/>
                <a:ext cx="98425" cy="0"/>
              </a:xfrm>
              <a:prstGeom prst="line">
                <a:avLst/>
              </a:prstGeom>
              <a:noFill/>
              <a:ln w="2540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52" name="Line 308"/>
              <p:cNvSpPr>
                <a:spLocks noChangeShapeType="1"/>
              </p:cNvSpPr>
              <p:nvPr/>
            </p:nvSpPr>
            <p:spPr bwMode="auto">
              <a:xfrm flipH="1">
                <a:off x="7978775" y="3721100"/>
                <a:ext cx="49213" cy="0"/>
              </a:xfrm>
              <a:prstGeom prst="line">
                <a:avLst/>
              </a:prstGeom>
              <a:noFill/>
              <a:ln w="2540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53" name="Line 309"/>
              <p:cNvSpPr>
                <a:spLocks noChangeShapeType="1"/>
              </p:cNvSpPr>
              <p:nvPr/>
            </p:nvSpPr>
            <p:spPr bwMode="auto">
              <a:xfrm flipH="1">
                <a:off x="7978775" y="3540125"/>
                <a:ext cx="98425" cy="0"/>
              </a:xfrm>
              <a:prstGeom prst="line">
                <a:avLst/>
              </a:prstGeom>
              <a:noFill/>
              <a:ln w="2540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54" name="Line 310"/>
              <p:cNvSpPr>
                <a:spLocks noChangeShapeType="1"/>
              </p:cNvSpPr>
              <p:nvPr/>
            </p:nvSpPr>
            <p:spPr bwMode="auto">
              <a:xfrm flipH="1">
                <a:off x="7978775" y="3362325"/>
                <a:ext cx="49213" cy="0"/>
              </a:xfrm>
              <a:prstGeom prst="line">
                <a:avLst/>
              </a:prstGeom>
              <a:noFill/>
              <a:ln w="2540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55" name="Line 311"/>
              <p:cNvSpPr>
                <a:spLocks noChangeShapeType="1"/>
              </p:cNvSpPr>
              <p:nvPr/>
            </p:nvSpPr>
            <p:spPr bwMode="auto">
              <a:xfrm flipH="1">
                <a:off x="7978775" y="3182938"/>
                <a:ext cx="98425" cy="0"/>
              </a:xfrm>
              <a:prstGeom prst="line">
                <a:avLst/>
              </a:prstGeom>
              <a:noFill/>
              <a:ln w="2540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56" name="Line 312"/>
              <p:cNvSpPr>
                <a:spLocks noChangeShapeType="1"/>
              </p:cNvSpPr>
              <p:nvPr/>
            </p:nvSpPr>
            <p:spPr bwMode="auto">
              <a:xfrm flipH="1">
                <a:off x="7978775" y="3001963"/>
                <a:ext cx="49213" cy="0"/>
              </a:xfrm>
              <a:prstGeom prst="line">
                <a:avLst/>
              </a:prstGeom>
              <a:noFill/>
              <a:ln w="2540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57" name="Line 313"/>
              <p:cNvSpPr>
                <a:spLocks noChangeShapeType="1"/>
              </p:cNvSpPr>
              <p:nvPr/>
            </p:nvSpPr>
            <p:spPr bwMode="auto">
              <a:xfrm flipH="1">
                <a:off x="7978775" y="2824163"/>
                <a:ext cx="98425" cy="0"/>
              </a:xfrm>
              <a:prstGeom prst="line">
                <a:avLst/>
              </a:prstGeom>
              <a:noFill/>
              <a:ln w="2540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58" name="Line 314"/>
              <p:cNvSpPr>
                <a:spLocks noChangeShapeType="1"/>
              </p:cNvSpPr>
              <p:nvPr/>
            </p:nvSpPr>
            <p:spPr bwMode="auto">
              <a:xfrm flipH="1">
                <a:off x="7978775" y="2643188"/>
                <a:ext cx="49213" cy="0"/>
              </a:xfrm>
              <a:prstGeom prst="line">
                <a:avLst/>
              </a:prstGeom>
              <a:noFill/>
              <a:ln w="2540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59" name="Line 315"/>
              <p:cNvSpPr>
                <a:spLocks noChangeShapeType="1"/>
              </p:cNvSpPr>
              <p:nvPr/>
            </p:nvSpPr>
            <p:spPr bwMode="auto">
              <a:xfrm flipH="1">
                <a:off x="7978775" y="2463800"/>
                <a:ext cx="98425" cy="0"/>
              </a:xfrm>
              <a:prstGeom prst="line">
                <a:avLst/>
              </a:prstGeom>
              <a:noFill/>
              <a:ln w="2540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60" name="Line 316"/>
              <p:cNvSpPr>
                <a:spLocks noChangeShapeType="1"/>
              </p:cNvSpPr>
              <p:nvPr/>
            </p:nvSpPr>
            <p:spPr bwMode="auto">
              <a:xfrm flipH="1">
                <a:off x="7978775" y="2284413"/>
                <a:ext cx="49213" cy="0"/>
              </a:xfrm>
              <a:prstGeom prst="line">
                <a:avLst/>
              </a:prstGeom>
              <a:noFill/>
              <a:ln w="2540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61" name="Line 317"/>
              <p:cNvSpPr>
                <a:spLocks noChangeShapeType="1"/>
              </p:cNvSpPr>
              <p:nvPr/>
            </p:nvSpPr>
            <p:spPr bwMode="auto">
              <a:xfrm flipH="1">
                <a:off x="7978775" y="2105025"/>
                <a:ext cx="98425" cy="0"/>
              </a:xfrm>
              <a:prstGeom prst="line">
                <a:avLst/>
              </a:prstGeom>
              <a:noFill/>
              <a:ln w="2540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62" name="Line 318"/>
              <p:cNvSpPr>
                <a:spLocks noChangeShapeType="1"/>
              </p:cNvSpPr>
              <p:nvPr/>
            </p:nvSpPr>
            <p:spPr bwMode="auto">
              <a:xfrm flipH="1">
                <a:off x="7978775" y="1924050"/>
                <a:ext cx="49213" cy="0"/>
              </a:xfrm>
              <a:prstGeom prst="line">
                <a:avLst/>
              </a:prstGeom>
              <a:noFill/>
              <a:ln w="2540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63" name="Line 319"/>
              <p:cNvSpPr>
                <a:spLocks noChangeShapeType="1"/>
              </p:cNvSpPr>
              <p:nvPr/>
            </p:nvSpPr>
            <p:spPr bwMode="auto">
              <a:xfrm flipH="1">
                <a:off x="7978775" y="1746250"/>
                <a:ext cx="98425" cy="0"/>
              </a:xfrm>
              <a:prstGeom prst="line">
                <a:avLst/>
              </a:prstGeom>
              <a:noFill/>
              <a:ln w="2540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64" name="Line 320"/>
              <p:cNvSpPr>
                <a:spLocks noChangeShapeType="1"/>
              </p:cNvSpPr>
              <p:nvPr/>
            </p:nvSpPr>
            <p:spPr bwMode="auto">
              <a:xfrm flipH="1">
                <a:off x="7978775" y="1565275"/>
                <a:ext cx="49213" cy="0"/>
              </a:xfrm>
              <a:prstGeom prst="line">
                <a:avLst/>
              </a:prstGeom>
              <a:noFill/>
              <a:ln w="2540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65" name="Line 321"/>
              <p:cNvSpPr>
                <a:spLocks noChangeShapeType="1"/>
              </p:cNvSpPr>
              <p:nvPr/>
            </p:nvSpPr>
            <p:spPr bwMode="auto">
              <a:xfrm flipH="1">
                <a:off x="7978775" y="1385888"/>
                <a:ext cx="98425" cy="0"/>
              </a:xfrm>
              <a:prstGeom prst="line">
                <a:avLst/>
              </a:prstGeom>
              <a:noFill/>
              <a:ln w="2540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66" name="Line 322"/>
              <p:cNvSpPr>
                <a:spLocks noChangeShapeType="1"/>
              </p:cNvSpPr>
              <p:nvPr/>
            </p:nvSpPr>
            <p:spPr bwMode="auto">
              <a:xfrm flipH="1">
                <a:off x="7978775" y="1206500"/>
                <a:ext cx="49213" cy="0"/>
              </a:xfrm>
              <a:prstGeom prst="line">
                <a:avLst/>
              </a:prstGeom>
              <a:noFill/>
              <a:ln w="2540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67" name="Line 323"/>
              <p:cNvSpPr>
                <a:spLocks noChangeShapeType="1"/>
              </p:cNvSpPr>
              <p:nvPr/>
            </p:nvSpPr>
            <p:spPr bwMode="auto">
              <a:xfrm flipH="1">
                <a:off x="7978775" y="1027113"/>
                <a:ext cx="98425" cy="0"/>
              </a:xfrm>
              <a:prstGeom prst="line">
                <a:avLst/>
              </a:prstGeom>
              <a:noFill/>
              <a:ln w="2540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68" name="Line 324"/>
              <p:cNvSpPr>
                <a:spLocks noChangeShapeType="1"/>
              </p:cNvSpPr>
              <p:nvPr/>
            </p:nvSpPr>
            <p:spPr bwMode="auto">
              <a:xfrm flipV="1">
                <a:off x="7978775" y="1027113"/>
                <a:ext cx="0" cy="4310062"/>
              </a:xfrm>
              <a:prstGeom prst="line">
                <a:avLst/>
              </a:prstGeom>
              <a:noFill/>
              <a:ln w="2540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69" name="Rectangle 325"/>
              <p:cNvSpPr>
                <a:spLocks noChangeArrowheads="1"/>
              </p:cNvSpPr>
              <p:nvPr/>
            </p:nvSpPr>
            <p:spPr bwMode="auto">
              <a:xfrm rot="16200000">
                <a:off x="8547100" y="3116263"/>
                <a:ext cx="153987" cy="252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smtClean="0">
                    <a:solidFill>
                      <a:srgbClr val="000000"/>
                    </a:solidFill>
                  </a:rPr>
                  <a:t> </a:t>
                </a:r>
                <a:endParaRPr lang="it-IT" altLang="it-IT" smtClean="0">
                  <a:solidFill>
                    <a:srgbClr val="56585A"/>
                  </a:solidFill>
                </a:endParaRPr>
              </a:p>
            </p:txBody>
          </p:sp>
          <p:sp>
            <p:nvSpPr>
              <p:cNvPr id="1070" name="Rectangle 298"/>
              <p:cNvSpPr>
                <a:spLocks noChangeArrowheads="1"/>
              </p:cNvSpPr>
              <p:nvPr/>
            </p:nvSpPr>
            <p:spPr bwMode="auto">
              <a:xfrm rot="5400000">
                <a:off x="8374821" y="2660783"/>
                <a:ext cx="631405" cy="230832"/>
              </a:xfrm>
              <a:prstGeom prst="rect">
                <a:avLst/>
              </a:prstGeom>
              <a:noFill/>
              <a:ln w="25400">
                <a:no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a:solidFill>
                      <a:srgbClr val="0000FF"/>
                    </a:solidFill>
                  </a:rPr>
                  <a:t> [DAA] </a:t>
                </a:r>
                <a:endParaRPr lang="it-IT" altLang="it-IT" dirty="0" smtClean="0">
                  <a:solidFill>
                    <a:srgbClr val="56585A"/>
                  </a:solidFill>
                </a:endParaRPr>
              </a:p>
            </p:txBody>
          </p:sp>
        </p:grpSp>
        <p:grpSp>
          <p:nvGrpSpPr>
            <p:cNvPr id="737" name="Gruppo 736"/>
            <p:cNvGrpSpPr/>
            <p:nvPr/>
          </p:nvGrpSpPr>
          <p:grpSpPr>
            <a:xfrm>
              <a:off x="1400026" y="3362413"/>
              <a:ext cx="6578749" cy="1117337"/>
              <a:chOff x="1400026" y="3362413"/>
              <a:chExt cx="6578749" cy="1117337"/>
            </a:xfrm>
          </p:grpSpPr>
          <p:sp>
            <p:nvSpPr>
              <p:cNvPr id="1038" name="Line 250"/>
              <p:cNvSpPr>
                <a:spLocks noChangeShapeType="1"/>
              </p:cNvSpPr>
              <p:nvPr/>
            </p:nvSpPr>
            <p:spPr bwMode="auto">
              <a:xfrm flipH="1" flipV="1">
                <a:off x="1400026" y="4050624"/>
                <a:ext cx="6551613" cy="36000"/>
              </a:xfrm>
              <a:prstGeom prst="line">
                <a:avLst/>
              </a:prstGeom>
              <a:noFill/>
              <a:ln w="12700">
                <a:solidFill>
                  <a:srgbClr val="FF0000"/>
                </a:solidFill>
                <a:prstDash val="dashDot"/>
                <a:round/>
                <a:headEnd/>
                <a:tailEnd/>
              </a:ln>
              <a:extLst>
                <a:ext uri="{909E8E84-426E-40dd-AFC4-6F175D3DCCD1}">
                  <a14:hiddenFill xmlns="" xmlns:a14="http://schemas.microsoft.com/office/drawing/2010/main">
                    <a:noFill/>
                  </a14:hiddenFill>
                </a:ext>
              </a:extLst>
            </p:spPr>
            <p:txBody>
              <a:bodyPr wrap="none" anchor="ctr"/>
              <a:lstStyle/>
              <a:p>
                <a:pPr eaLnBrk="0" fontAlgn="base" hangingPunct="0">
                  <a:spcBef>
                    <a:spcPct val="0"/>
                  </a:spcBef>
                  <a:spcAft>
                    <a:spcPct val="0"/>
                  </a:spcAft>
                </a:pPr>
                <a:endParaRPr lang="it-IT">
                  <a:solidFill>
                    <a:srgbClr val="000000"/>
                  </a:solidFill>
                  <a:latin typeface="Arial Narrow"/>
                </a:endParaRPr>
              </a:p>
            </p:txBody>
          </p:sp>
          <p:sp>
            <p:nvSpPr>
              <p:cNvPr id="1039" name="Line 250"/>
              <p:cNvSpPr>
                <a:spLocks noChangeShapeType="1"/>
              </p:cNvSpPr>
              <p:nvPr/>
            </p:nvSpPr>
            <p:spPr bwMode="auto">
              <a:xfrm flipH="1" flipV="1">
                <a:off x="1436298" y="3362413"/>
                <a:ext cx="6542477" cy="0"/>
              </a:xfrm>
              <a:prstGeom prst="line">
                <a:avLst/>
              </a:prstGeom>
              <a:noFill/>
              <a:ln w="19050">
                <a:solidFill>
                  <a:srgbClr val="0000FF"/>
                </a:solidFill>
                <a:prstDash val="dashDot"/>
                <a:round/>
                <a:headEnd/>
                <a:tailEnd/>
              </a:ln>
              <a:extLst>
                <a:ext uri="{909E8E84-426E-40dd-AFC4-6F175D3DCCD1}">
                  <a14:hiddenFill xmlns="" xmlns:a14="http://schemas.microsoft.com/office/drawing/2010/main">
                    <a:noFill/>
                  </a14:hiddenFill>
                </a:ext>
              </a:extLst>
            </p:spPr>
            <p:txBody>
              <a:bodyPr wrap="none" anchor="ctr"/>
              <a:lstStyle/>
              <a:p>
                <a:pPr eaLnBrk="0" fontAlgn="base" hangingPunct="0">
                  <a:spcBef>
                    <a:spcPct val="0"/>
                  </a:spcBef>
                  <a:spcAft>
                    <a:spcPct val="0"/>
                  </a:spcAft>
                </a:pPr>
                <a:endParaRPr lang="it-IT">
                  <a:solidFill>
                    <a:srgbClr val="000000"/>
                  </a:solidFill>
                  <a:latin typeface="Arial Narrow"/>
                </a:endParaRPr>
              </a:p>
            </p:txBody>
          </p:sp>
          <p:sp>
            <p:nvSpPr>
              <p:cNvPr id="1040" name="Text Box 249"/>
              <p:cNvSpPr txBox="1">
                <a:spLocks noChangeArrowheads="1"/>
              </p:cNvSpPr>
              <p:nvPr/>
            </p:nvSpPr>
            <p:spPr bwMode="auto">
              <a:xfrm>
                <a:off x="1622675" y="4018085"/>
                <a:ext cx="128753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it-IT" sz="1200" b="1" i="1" dirty="0" err="1" smtClean="0">
                    <a:solidFill>
                      <a:srgbClr val="FF0000"/>
                    </a:solidFill>
                    <a:cs typeface="Arial" panose="020B0604020202020204" pitchFamily="34" charset="0"/>
                  </a:rPr>
                  <a:t>Undetectability</a:t>
                </a:r>
                <a:endParaRPr lang="en-US" altLang="it-IT" sz="1200" b="1" i="1" dirty="0">
                  <a:solidFill>
                    <a:srgbClr val="FF0000"/>
                  </a:solidFill>
                  <a:cs typeface="Arial" panose="020B0604020202020204" pitchFamily="34" charset="0"/>
                </a:endParaRPr>
              </a:p>
              <a:p>
                <a:pPr algn="ctr" fontAlgn="base">
                  <a:spcBef>
                    <a:spcPct val="0"/>
                  </a:spcBef>
                  <a:spcAft>
                    <a:spcPct val="0"/>
                  </a:spcAft>
                  <a:buFontTx/>
                  <a:buNone/>
                </a:pPr>
                <a:r>
                  <a:rPr lang="en-US" altLang="it-IT" sz="1200" b="1" i="1" dirty="0" smtClean="0">
                    <a:solidFill>
                      <a:srgbClr val="FF0000"/>
                    </a:solidFill>
                    <a:cs typeface="Arial" panose="020B0604020202020204" pitchFamily="34" charset="0"/>
                  </a:rPr>
                  <a:t>threshold</a:t>
                </a:r>
                <a:endParaRPr lang="en-US" altLang="it-IT" sz="1200" b="1" i="1" dirty="0">
                  <a:solidFill>
                    <a:srgbClr val="FF0000"/>
                  </a:solidFill>
                  <a:cs typeface="Arial" panose="020B0604020202020204" pitchFamily="34" charset="0"/>
                </a:endParaRPr>
              </a:p>
            </p:txBody>
          </p:sp>
        </p:grpSp>
        <p:grpSp>
          <p:nvGrpSpPr>
            <p:cNvPr id="738" name="Gruppo 737"/>
            <p:cNvGrpSpPr/>
            <p:nvPr/>
          </p:nvGrpSpPr>
          <p:grpSpPr>
            <a:xfrm>
              <a:off x="1404937" y="5230812"/>
              <a:ext cx="6573838" cy="970851"/>
              <a:chOff x="1404937" y="5230812"/>
              <a:chExt cx="6573838" cy="970851"/>
            </a:xfrm>
          </p:grpSpPr>
          <p:grpSp>
            <p:nvGrpSpPr>
              <p:cNvPr id="739" name="Gruppo 738"/>
              <p:cNvGrpSpPr/>
              <p:nvPr/>
            </p:nvGrpSpPr>
            <p:grpSpPr>
              <a:xfrm>
                <a:off x="1582737" y="5230812"/>
                <a:ext cx="3405188" cy="958850"/>
                <a:chOff x="1582737" y="5230812"/>
                <a:chExt cx="3405188" cy="958850"/>
              </a:xfrm>
            </p:grpSpPr>
            <p:sp>
              <p:nvSpPr>
                <p:cNvPr id="1026" name="Rectangle 35"/>
                <p:cNvSpPr>
                  <a:spLocks noChangeArrowheads="1"/>
                </p:cNvSpPr>
                <p:nvPr/>
              </p:nvSpPr>
              <p:spPr bwMode="auto">
                <a:xfrm rot="16200000">
                  <a:off x="1233487" y="5580062"/>
                  <a:ext cx="958850"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000000"/>
                      </a:solidFill>
                    </a:rPr>
                    <a:t>Week 01</a:t>
                  </a:r>
                  <a:endParaRPr lang="it-IT" altLang="it-IT" dirty="0" smtClean="0">
                    <a:solidFill>
                      <a:srgbClr val="56585A"/>
                    </a:solidFill>
                  </a:endParaRPr>
                </a:p>
              </p:txBody>
            </p:sp>
            <p:sp>
              <p:nvSpPr>
                <p:cNvPr id="1027" name="Rectangle 36"/>
                <p:cNvSpPr>
                  <a:spLocks noChangeArrowheads="1"/>
                </p:cNvSpPr>
                <p:nvPr/>
              </p:nvSpPr>
              <p:spPr bwMode="auto">
                <a:xfrm rot="16200000">
                  <a:off x="1520825" y="5580062"/>
                  <a:ext cx="958850"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smtClean="0">
                      <a:solidFill>
                        <a:srgbClr val="000000"/>
                      </a:solidFill>
                    </a:rPr>
                    <a:t>Week 02</a:t>
                  </a:r>
                  <a:endParaRPr lang="it-IT" altLang="it-IT" smtClean="0">
                    <a:solidFill>
                      <a:srgbClr val="56585A"/>
                    </a:solidFill>
                  </a:endParaRPr>
                </a:p>
              </p:txBody>
            </p:sp>
            <p:sp>
              <p:nvSpPr>
                <p:cNvPr id="1028" name="Rectangle 37"/>
                <p:cNvSpPr>
                  <a:spLocks noChangeArrowheads="1"/>
                </p:cNvSpPr>
                <p:nvPr/>
              </p:nvSpPr>
              <p:spPr bwMode="auto">
                <a:xfrm rot="16200000">
                  <a:off x="1806575" y="5580062"/>
                  <a:ext cx="958850"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smtClean="0">
                      <a:solidFill>
                        <a:srgbClr val="000000"/>
                      </a:solidFill>
                    </a:rPr>
                    <a:t>Week 03</a:t>
                  </a:r>
                  <a:endParaRPr lang="it-IT" altLang="it-IT" smtClean="0">
                    <a:solidFill>
                      <a:srgbClr val="56585A"/>
                    </a:solidFill>
                  </a:endParaRPr>
                </a:p>
              </p:txBody>
            </p:sp>
            <p:sp>
              <p:nvSpPr>
                <p:cNvPr id="1029" name="Rectangle 38"/>
                <p:cNvSpPr>
                  <a:spLocks noChangeArrowheads="1"/>
                </p:cNvSpPr>
                <p:nvPr/>
              </p:nvSpPr>
              <p:spPr bwMode="auto">
                <a:xfrm rot="16200000">
                  <a:off x="2092325" y="5580062"/>
                  <a:ext cx="958850"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smtClean="0">
                      <a:solidFill>
                        <a:srgbClr val="000000"/>
                      </a:solidFill>
                    </a:rPr>
                    <a:t>Week 04</a:t>
                  </a:r>
                  <a:endParaRPr lang="it-IT" altLang="it-IT" smtClean="0">
                    <a:solidFill>
                      <a:srgbClr val="56585A"/>
                    </a:solidFill>
                  </a:endParaRPr>
                </a:p>
              </p:txBody>
            </p:sp>
            <p:sp>
              <p:nvSpPr>
                <p:cNvPr id="1030" name="Rectangle 39"/>
                <p:cNvSpPr>
                  <a:spLocks noChangeArrowheads="1"/>
                </p:cNvSpPr>
                <p:nvPr/>
              </p:nvSpPr>
              <p:spPr bwMode="auto">
                <a:xfrm rot="16200000">
                  <a:off x="2378075" y="5580062"/>
                  <a:ext cx="958850"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smtClean="0">
                      <a:solidFill>
                        <a:srgbClr val="000000"/>
                      </a:solidFill>
                    </a:rPr>
                    <a:t>Week 05</a:t>
                  </a:r>
                  <a:endParaRPr lang="it-IT" altLang="it-IT" smtClean="0">
                    <a:solidFill>
                      <a:srgbClr val="56585A"/>
                    </a:solidFill>
                  </a:endParaRPr>
                </a:p>
              </p:txBody>
            </p:sp>
            <p:sp>
              <p:nvSpPr>
                <p:cNvPr id="1031" name="Rectangle 40"/>
                <p:cNvSpPr>
                  <a:spLocks noChangeArrowheads="1"/>
                </p:cNvSpPr>
                <p:nvPr/>
              </p:nvSpPr>
              <p:spPr bwMode="auto">
                <a:xfrm rot="16200000">
                  <a:off x="2663825" y="5580062"/>
                  <a:ext cx="958850"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smtClean="0">
                      <a:solidFill>
                        <a:srgbClr val="000000"/>
                      </a:solidFill>
                    </a:rPr>
                    <a:t>Week 06</a:t>
                  </a:r>
                  <a:endParaRPr lang="it-IT" altLang="it-IT" smtClean="0">
                    <a:solidFill>
                      <a:srgbClr val="56585A"/>
                    </a:solidFill>
                  </a:endParaRPr>
                </a:p>
              </p:txBody>
            </p:sp>
            <p:sp>
              <p:nvSpPr>
                <p:cNvPr id="1032" name="Rectangle 41"/>
                <p:cNvSpPr>
                  <a:spLocks noChangeArrowheads="1"/>
                </p:cNvSpPr>
                <p:nvPr/>
              </p:nvSpPr>
              <p:spPr bwMode="auto">
                <a:xfrm rot="16200000">
                  <a:off x="2949575" y="5580062"/>
                  <a:ext cx="958850"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smtClean="0">
                      <a:solidFill>
                        <a:srgbClr val="000000"/>
                      </a:solidFill>
                    </a:rPr>
                    <a:t>Week 07</a:t>
                  </a:r>
                  <a:endParaRPr lang="it-IT" altLang="it-IT" smtClean="0">
                    <a:solidFill>
                      <a:srgbClr val="56585A"/>
                    </a:solidFill>
                  </a:endParaRPr>
                </a:p>
              </p:txBody>
            </p:sp>
            <p:sp>
              <p:nvSpPr>
                <p:cNvPr id="1033" name="Rectangle 42"/>
                <p:cNvSpPr>
                  <a:spLocks noChangeArrowheads="1"/>
                </p:cNvSpPr>
                <p:nvPr/>
              </p:nvSpPr>
              <p:spPr bwMode="auto">
                <a:xfrm rot="16200000">
                  <a:off x="3235325" y="5580062"/>
                  <a:ext cx="958850"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smtClean="0">
                      <a:solidFill>
                        <a:srgbClr val="000000"/>
                      </a:solidFill>
                    </a:rPr>
                    <a:t>Week 08</a:t>
                  </a:r>
                  <a:endParaRPr lang="it-IT" altLang="it-IT" smtClean="0">
                    <a:solidFill>
                      <a:srgbClr val="56585A"/>
                    </a:solidFill>
                  </a:endParaRPr>
                </a:p>
              </p:txBody>
            </p:sp>
            <p:sp>
              <p:nvSpPr>
                <p:cNvPr id="1034" name="Rectangle 43"/>
                <p:cNvSpPr>
                  <a:spLocks noChangeArrowheads="1"/>
                </p:cNvSpPr>
                <p:nvPr/>
              </p:nvSpPr>
              <p:spPr bwMode="auto">
                <a:xfrm rot="16200000">
                  <a:off x="3521075" y="5580062"/>
                  <a:ext cx="958850"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smtClean="0">
                      <a:solidFill>
                        <a:srgbClr val="000000"/>
                      </a:solidFill>
                    </a:rPr>
                    <a:t>Week 09</a:t>
                  </a:r>
                  <a:endParaRPr lang="it-IT" altLang="it-IT" smtClean="0">
                    <a:solidFill>
                      <a:srgbClr val="56585A"/>
                    </a:solidFill>
                  </a:endParaRPr>
                </a:p>
              </p:txBody>
            </p:sp>
            <p:sp>
              <p:nvSpPr>
                <p:cNvPr id="1035" name="Rectangle 44"/>
                <p:cNvSpPr>
                  <a:spLocks noChangeArrowheads="1"/>
                </p:cNvSpPr>
                <p:nvPr/>
              </p:nvSpPr>
              <p:spPr bwMode="auto">
                <a:xfrm rot="16200000">
                  <a:off x="3806825" y="5580062"/>
                  <a:ext cx="958850"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000000"/>
                      </a:solidFill>
                    </a:rPr>
                    <a:t>Week 10</a:t>
                  </a:r>
                  <a:endParaRPr lang="it-IT" altLang="it-IT" dirty="0" smtClean="0">
                    <a:solidFill>
                      <a:srgbClr val="56585A"/>
                    </a:solidFill>
                  </a:endParaRPr>
                </a:p>
              </p:txBody>
            </p:sp>
            <p:sp>
              <p:nvSpPr>
                <p:cNvPr id="1036" name="Rectangle 45"/>
                <p:cNvSpPr>
                  <a:spLocks noChangeArrowheads="1"/>
                </p:cNvSpPr>
                <p:nvPr/>
              </p:nvSpPr>
              <p:spPr bwMode="auto">
                <a:xfrm rot="16200000">
                  <a:off x="4092575" y="5580062"/>
                  <a:ext cx="958850"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smtClean="0">
                      <a:solidFill>
                        <a:srgbClr val="000000"/>
                      </a:solidFill>
                    </a:rPr>
                    <a:t>Week 11</a:t>
                  </a:r>
                  <a:endParaRPr lang="it-IT" altLang="it-IT" smtClean="0">
                    <a:solidFill>
                      <a:srgbClr val="56585A"/>
                    </a:solidFill>
                  </a:endParaRPr>
                </a:p>
              </p:txBody>
            </p:sp>
            <p:sp>
              <p:nvSpPr>
                <p:cNvPr id="1037" name="Rectangle 46"/>
                <p:cNvSpPr>
                  <a:spLocks noChangeArrowheads="1"/>
                </p:cNvSpPr>
                <p:nvPr/>
              </p:nvSpPr>
              <p:spPr bwMode="auto">
                <a:xfrm rot="16200000">
                  <a:off x="4378325" y="5580062"/>
                  <a:ext cx="958850"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smtClean="0">
                      <a:solidFill>
                        <a:srgbClr val="000000"/>
                      </a:solidFill>
                    </a:rPr>
                    <a:t>Week 12</a:t>
                  </a:r>
                  <a:endParaRPr lang="it-IT" altLang="it-IT" smtClean="0">
                    <a:solidFill>
                      <a:srgbClr val="56585A"/>
                    </a:solidFill>
                  </a:endParaRPr>
                </a:p>
              </p:txBody>
            </p:sp>
          </p:grpSp>
          <p:grpSp>
            <p:nvGrpSpPr>
              <p:cNvPr id="740" name="Gruppo 739"/>
              <p:cNvGrpSpPr/>
              <p:nvPr/>
            </p:nvGrpSpPr>
            <p:grpSpPr>
              <a:xfrm>
                <a:off x="1404937" y="5337175"/>
                <a:ext cx="6573838" cy="864488"/>
                <a:chOff x="1404937" y="5337175"/>
                <a:chExt cx="6573838" cy="864488"/>
              </a:xfrm>
            </p:grpSpPr>
            <p:sp>
              <p:nvSpPr>
                <p:cNvPr id="741" name="Rectangle 51"/>
                <p:cNvSpPr>
                  <a:spLocks noChangeArrowheads="1"/>
                </p:cNvSpPr>
                <p:nvPr/>
              </p:nvSpPr>
              <p:spPr bwMode="auto">
                <a:xfrm rot="16200000">
                  <a:off x="5868443" y="5700052"/>
                  <a:ext cx="77239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000000"/>
                      </a:solidFill>
                    </a:rPr>
                    <a:t>Week +1</a:t>
                  </a:r>
                  <a:endParaRPr lang="it-IT" altLang="it-IT" dirty="0" smtClean="0">
                    <a:solidFill>
                      <a:srgbClr val="56585A"/>
                    </a:solidFill>
                  </a:endParaRPr>
                </a:p>
              </p:txBody>
            </p:sp>
            <p:sp>
              <p:nvSpPr>
                <p:cNvPr id="742" name="Line 79"/>
                <p:cNvSpPr>
                  <a:spLocks noChangeShapeType="1"/>
                </p:cNvSpPr>
                <p:nvPr/>
              </p:nvSpPr>
              <p:spPr bwMode="auto">
                <a:xfrm flipV="1">
                  <a:off x="1547812" y="5337175"/>
                  <a:ext cx="0" cy="44450"/>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43" name="Line 80"/>
                <p:cNvSpPr>
                  <a:spLocks noChangeShapeType="1"/>
                </p:cNvSpPr>
                <p:nvPr/>
              </p:nvSpPr>
              <p:spPr bwMode="auto">
                <a:xfrm flipV="1">
                  <a:off x="1690687" y="5337175"/>
                  <a:ext cx="0" cy="87312"/>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44" name="Line 81"/>
                <p:cNvSpPr>
                  <a:spLocks noChangeShapeType="1"/>
                </p:cNvSpPr>
                <p:nvPr/>
              </p:nvSpPr>
              <p:spPr bwMode="auto">
                <a:xfrm flipV="1">
                  <a:off x="1833562" y="5337175"/>
                  <a:ext cx="0" cy="44450"/>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45" name="Line 82"/>
                <p:cNvSpPr>
                  <a:spLocks noChangeShapeType="1"/>
                </p:cNvSpPr>
                <p:nvPr/>
              </p:nvSpPr>
              <p:spPr bwMode="auto">
                <a:xfrm flipV="1">
                  <a:off x="1976437" y="5337175"/>
                  <a:ext cx="0" cy="87312"/>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47" name="Line 83"/>
                <p:cNvSpPr>
                  <a:spLocks noChangeShapeType="1"/>
                </p:cNvSpPr>
                <p:nvPr/>
              </p:nvSpPr>
              <p:spPr bwMode="auto">
                <a:xfrm flipV="1">
                  <a:off x="2119312" y="5337175"/>
                  <a:ext cx="0" cy="44450"/>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50" name="Line 84"/>
                <p:cNvSpPr>
                  <a:spLocks noChangeShapeType="1"/>
                </p:cNvSpPr>
                <p:nvPr/>
              </p:nvSpPr>
              <p:spPr bwMode="auto">
                <a:xfrm flipV="1">
                  <a:off x="2262187" y="5337175"/>
                  <a:ext cx="0" cy="87312"/>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51" name="Line 85"/>
                <p:cNvSpPr>
                  <a:spLocks noChangeShapeType="1"/>
                </p:cNvSpPr>
                <p:nvPr/>
              </p:nvSpPr>
              <p:spPr bwMode="auto">
                <a:xfrm flipV="1">
                  <a:off x="2405062" y="5337175"/>
                  <a:ext cx="0" cy="44450"/>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52" name="Line 86"/>
                <p:cNvSpPr>
                  <a:spLocks noChangeShapeType="1"/>
                </p:cNvSpPr>
                <p:nvPr/>
              </p:nvSpPr>
              <p:spPr bwMode="auto">
                <a:xfrm flipV="1">
                  <a:off x="2547937" y="5337175"/>
                  <a:ext cx="0" cy="87312"/>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54" name="Line 87"/>
                <p:cNvSpPr>
                  <a:spLocks noChangeShapeType="1"/>
                </p:cNvSpPr>
                <p:nvPr/>
              </p:nvSpPr>
              <p:spPr bwMode="auto">
                <a:xfrm flipV="1">
                  <a:off x="2690812" y="5337175"/>
                  <a:ext cx="0" cy="44450"/>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55" name="Line 88"/>
                <p:cNvSpPr>
                  <a:spLocks noChangeShapeType="1"/>
                </p:cNvSpPr>
                <p:nvPr/>
              </p:nvSpPr>
              <p:spPr bwMode="auto">
                <a:xfrm flipV="1">
                  <a:off x="2835275" y="5337175"/>
                  <a:ext cx="0" cy="87312"/>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56" name="Line 89"/>
                <p:cNvSpPr>
                  <a:spLocks noChangeShapeType="1"/>
                </p:cNvSpPr>
                <p:nvPr/>
              </p:nvSpPr>
              <p:spPr bwMode="auto">
                <a:xfrm flipV="1">
                  <a:off x="2978150" y="5337175"/>
                  <a:ext cx="0" cy="44450"/>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57" name="Line 90"/>
                <p:cNvSpPr>
                  <a:spLocks noChangeShapeType="1"/>
                </p:cNvSpPr>
                <p:nvPr/>
              </p:nvSpPr>
              <p:spPr bwMode="auto">
                <a:xfrm flipV="1">
                  <a:off x="3119437" y="5337175"/>
                  <a:ext cx="0" cy="87312"/>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58" name="Line 91"/>
                <p:cNvSpPr>
                  <a:spLocks noChangeShapeType="1"/>
                </p:cNvSpPr>
                <p:nvPr/>
              </p:nvSpPr>
              <p:spPr bwMode="auto">
                <a:xfrm flipV="1">
                  <a:off x="3262312" y="5337175"/>
                  <a:ext cx="0" cy="44450"/>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59" name="Line 92"/>
                <p:cNvSpPr>
                  <a:spLocks noChangeShapeType="1"/>
                </p:cNvSpPr>
                <p:nvPr/>
              </p:nvSpPr>
              <p:spPr bwMode="auto">
                <a:xfrm flipV="1">
                  <a:off x="3405187" y="5337175"/>
                  <a:ext cx="0" cy="87312"/>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68" name="Line 93"/>
                <p:cNvSpPr>
                  <a:spLocks noChangeShapeType="1"/>
                </p:cNvSpPr>
                <p:nvPr/>
              </p:nvSpPr>
              <p:spPr bwMode="auto">
                <a:xfrm flipV="1">
                  <a:off x="3548062" y="5337175"/>
                  <a:ext cx="0" cy="44450"/>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69" name="Line 94"/>
                <p:cNvSpPr>
                  <a:spLocks noChangeShapeType="1"/>
                </p:cNvSpPr>
                <p:nvPr/>
              </p:nvSpPr>
              <p:spPr bwMode="auto">
                <a:xfrm flipV="1">
                  <a:off x="3690937" y="5337175"/>
                  <a:ext cx="0" cy="87312"/>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70" name="Line 95"/>
                <p:cNvSpPr>
                  <a:spLocks noChangeShapeType="1"/>
                </p:cNvSpPr>
                <p:nvPr/>
              </p:nvSpPr>
              <p:spPr bwMode="auto">
                <a:xfrm flipV="1">
                  <a:off x="3833812" y="5337175"/>
                  <a:ext cx="0" cy="44450"/>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71" name="Line 96"/>
                <p:cNvSpPr>
                  <a:spLocks noChangeShapeType="1"/>
                </p:cNvSpPr>
                <p:nvPr/>
              </p:nvSpPr>
              <p:spPr bwMode="auto">
                <a:xfrm flipV="1">
                  <a:off x="3976687" y="5337175"/>
                  <a:ext cx="0" cy="87312"/>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79" name="Line 97"/>
                <p:cNvSpPr>
                  <a:spLocks noChangeShapeType="1"/>
                </p:cNvSpPr>
                <p:nvPr/>
              </p:nvSpPr>
              <p:spPr bwMode="auto">
                <a:xfrm flipV="1">
                  <a:off x="4119562" y="5337175"/>
                  <a:ext cx="0" cy="44450"/>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80" name="Line 98"/>
                <p:cNvSpPr>
                  <a:spLocks noChangeShapeType="1"/>
                </p:cNvSpPr>
                <p:nvPr/>
              </p:nvSpPr>
              <p:spPr bwMode="auto">
                <a:xfrm flipV="1">
                  <a:off x="4262437" y="5337175"/>
                  <a:ext cx="0" cy="87312"/>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81" name="Line 99"/>
                <p:cNvSpPr>
                  <a:spLocks noChangeShapeType="1"/>
                </p:cNvSpPr>
                <p:nvPr/>
              </p:nvSpPr>
              <p:spPr bwMode="auto">
                <a:xfrm flipV="1">
                  <a:off x="4405312" y="5337175"/>
                  <a:ext cx="0" cy="44450"/>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82" name="Line 100"/>
                <p:cNvSpPr>
                  <a:spLocks noChangeShapeType="1"/>
                </p:cNvSpPr>
                <p:nvPr/>
              </p:nvSpPr>
              <p:spPr bwMode="auto">
                <a:xfrm flipV="1">
                  <a:off x="4548187" y="5337175"/>
                  <a:ext cx="0" cy="87312"/>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83" name="Line 101"/>
                <p:cNvSpPr>
                  <a:spLocks noChangeShapeType="1"/>
                </p:cNvSpPr>
                <p:nvPr/>
              </p:nvSpPr>
              <p:spPr bwMode="auto">
                <a:xfrm flipV="1">
                  <a:off x="4691062" y="5337175"/>
                  <a:ext cx="0" cy="44450"/>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85" name="Line 102"/>
                <p:cNvSpPr>
                  <a:spLocks noChangeShapeType="1"/>
                </p:cNvSpPr>
                <p:nvPr/>
              </p:nvSpPr>
              <p:spPr bwMode="auto">
                <a:xfrm flipV="1">
                  <a:off x="4835525" y="5337175"/>
                  <a:ext cx="0" cy="87312"/>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86" name="Line 103"/>
                <p:cNvSpPr>
                  <a:spLocks noChangeShapeType="1"/>
                </p:cNvSpPr>
                <p:nvPr/>
              </p:nvSpPr>
              <p:spPr bwMode="auto">
                <a:xfrm flipV="1">
                  <a:off x="4978400" y="5337175"/>
                  <a:ext cx="0" cy="44450"/>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87" name="Line 104"/>
                <p:cNvSpPr>
                  <a:spLocks noChangeShapeType="1"/>
                </p:cNvSpPr>
                <p:nvPr/>
              </p:nvSpPr>
              <p:spPr bwMode="auto">
                <a:xfrm flipV="1">
                  <a:off x="5121275" y="5337175"/>
                  <a:ext cx="0" cy="87312"/>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88" name="Line 105"/>
                <p:cNvSpPr>
                  <a:spLocks noChangeShapeType="1"/>
                </p:cNvSpPr>
                <p:nvPr/>
              </p:nvSpPr>
              <p:spPr bwMode="auto">
                <a:xfrm flipV="1">
                  <a:off x="5264150" y="5337175"/>
                  <a:ext cx="0" cy="44450"/>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89" name="Line 106"/>
                <p:cNvSpPr>
                  <a:spLocks noChangeShapeType="1"/>
                </p:cNvSpPr>
                <p:nvPr/>
              </p:nvSpPr>
              <p:spPr bwMode="auto">
                <a:xfrm flipV="1">
                  <a:off x="5407025" y="5337175"/>
                  <a:ext cx="0" cy="87312"/>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90" name="Line 107"/>
                <p:cNvSpPr>
                  <a:spLocks noChangeShapeType="1"/>
                </p:cNvSpPr>
                <p:nvPr/>
              </p:nvSpPr>
              <p:spPr bwMode="auto">
                <a:xfrm flipV="1">
                  <a:off x="5549900" y="5337175"/>
                  <a:ext cx="0" cy="44450"/>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91" name="Line 108"/>
                <p:cNvSpPr>
                  <a:spLocks noChangeShapeType="1"/>
                </p:cNvSpPr>
                <p:nvPr/>
              </p:nvSpPr>
              <p:spPr bwMode="auto">
                <a:xfrm flipV="1">
                  <a:off x="5692775" y="5337175"/>
                  <a:ext cx="0" cy="87312"/>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861" name="Line 109"/>
                <p:cNvSpPr>
                  <a:spLocks noChangeShapeType="1"/>
                </p:cNvSpPr>
                <p:nvPr/>
              </p:nvSpPr>
              <p:spPr bwMode="auto">
                <a:xfrm flipV="1">
                  <a:off x="5835650" y="5337175"/>
                  <a:ext cx="0" cy="44450"/>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862" name="Line 110"/>
                <p:cNvSpPr>
                  <a:spLocks noChangeShapeType="1"/>
                </p:cNvSpPr>
                <p:nvPr/>
              </p:nvSpPr>
              <p:spPr bwMode="auto">
                <a:xfrm flipV="1">
                  <a:off x="5978525" y="5337175"/>
                  <a:ext cx="0" cy="87312"/>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863" name="Line 111"/>
                <p:cNvSpPr>
                  <a:spLocks noChangeShapeType="1"/>
                </p:cNvSpPr>
                <p:nvPr/>
              </p:nvSpPr>
              <p:spPr bwMode="auto">
                <a:xfrm flipV="1">
                  <a:off x="6121400" y="5337175"/>
                  <a:ext cx="0" cy="44450"/>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864" name="Line 112"/>
                <p:cNvSpPr>
                  <a:spLocks noChangeShapeType="1"/>
                </p:cNvSpPr>
                <p:nvPr/>
              </p:nvSpPr>
              <p:spPr bwMode="auto">
                <a:xfrm flipV="1">
                  <a:off x="6264275" y="5337175"/>
                  <a:ext cx="0" cy="87312"/>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866" name="Line 113"/>
                <p:cNvSpPr>
                  <a:spLocks noChangeShapeType="1"/>
                </p:cNvSpPr>
                <p:nvPr/>
              </p:nvSpPr>
              <p:spPr bwMode="auto">
                <a:xfrm flipV="1">
                  <a:off x="6405562" y="5337175"/>
                  <a:ext cx="0" cy="44450"/>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867" name="Line 114"/>
                <p:cNvSpPr>
                  <a:spLocks noChangeShapeType="1"/>
                </p:cNvSpPr>
                <p:nvPr/>
              </p:nvSpPr>
              <p:spPr bwMode="auto">
                <a:xfrm flipV="1">
                  <a:off x="6548437" y="5337175"/>
                  <a:ext cx="0" cy="87312"/>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868" name="Line 115"/>
                <p:cNvSpPr>
                  <a:spLocks noChangeShapeType="1"/>
                </p:cNvSpPr>
                <p:nvPr/>
              </p:nvSpPr>
              <p:spPr bwMode="auto">
                <a:xfrm flipV="1">
                  <a:off x="6691312" y="5337175"/>
                  <a:ext cx="0" cy="44450"/>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869" name="Line 116"/>
                <p:cNvSpPr>
                  <a:spLocks noChangeShapeType="1"/>
                </p:cNvSpPr>
                <p:nvPr/>
              </p:nvSpPr>
              <p:spPr bwMode="auto">
                <a:xfrm flipV="1">
                  <a:off x="6835775" y="5337175"/>
                  <a:ext cx="0" cy="87312"/>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870" name="Line 117"/>
                <p:cNvSpPr>
                  <a:spLocks noChangeShapeType="1"/>
                </p:cNvSpPr>
                <p:nvPr/>
              </p:nvSpPr>
              <p:spPr bwMode="auto">
                <a:xfrm flipV="1">
                  <a:off x="6978650" y="5337175"/>
                  <a:ext cx="0" cy="44450"/>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13" name="Line 118"/>
                <p:cNvSpPr>
                  <a:spLocks noChangeShapeType="1"/>
                </p:cNvSpPr>
                <p:nvPr/>
              </p:nvSpPr>
              <p:spPr bwMode="auto">
                <a:xfrm flipV="1">
                  <a:off x="7121525" y="5337175"/>
                  <a:ext cx="0" cy="87312"/>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14" name="Line 119"/>
                <p:cNvSpPr>
                  <a:spLocks noChangeShapeType="1"/>
                </p:cNvSpPr>
                <p:nvPr/>
              </p:nvSpPr>
              <p:spPr bwMode="auto">
                <a:xfrm flipV="1">
                  <a:off x="7264400" y="5337175"/>
                  <a:ext cx="0" cy="44450"/>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15" name="Line 120"/>
                <p:cNvSpPr>
                  <a:spLocks noChangeShapeType="1"/>
                </p:cNvSpPr>
                <p:nvPr/>
              </p:nvSpPr>
              <p:spPr bwMode="auto">
                <a:xfrm flipV="1">
                  <a:off x="7407275" y="5337175"/>
                  <a:ext cx="0" cy="87312"/>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17" name="Line 121"/>
                <p:cNvSpPr>
                  <a:spLocks noChangeShapeType="1"/>
                </p:cNvSpPr>
                <p:nvPr/>
              </p:nvSpPr>
              <p:spPr bwMode="auto">
                <a:xfrm flipV="1">
                  <a:off x="7550150" y="5337175"/>
                  <a:ext cx="0" cy="44450"/>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18" name="Line 122"/>
                <p:cNvSpPr>
                  <a:spLocks noChangeShapeType="1"/>
                </p:cNvSpPr>
                <p:nvPr/>
              </p:nvSpPr>
              <p:spPr bwMode="auto">
                <a:xfrm flipV="1">
                  <a:off x="7693025" y="5337175"/>
                  <a:ext cx="0" cy="87312"/>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19" name="Line 123"/>
                <p:cNvSpPr>
                  <a:spLocks noChangeShapeType="1"/>
                </p:cNvSpPr>
                <p:nvPr/>
              </p:nvSpPr>
              <p:spPr bwMode="auto">
                <a:xfrm flipV="1">
                  <a:off x="7835900" y="5337175"/>
                  <a:ext cx="0" cy="44450"/>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20" name="Line 125"/>
                <p:cNvSpPr>
                  <a:spLocks noChangeShapeType="1"/>
                </p:cNvSpPr>
                <p:nvPr/>
              </p:nvSpPr>
              <p:spPr bwMode="auto">
                <a:xfrm>
                  <a:off x="1404937" y="5337175"/>
                  <a:ext cx="6573838" cy="0"/>
                </a:xfrm>
                <a:prstGeom prst="line">
                  <a:avLst/>
                </a:prstGeom>
                <a:noFill/>
                <a:ln w="190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21" name="Rectangle 51"/>
                <p:cNvSpPr>
                  <a:spLocks noChangeArrowheads="1"/>
                </p:cNvSpPr>
                <p:nvPr/>
              </p:nvSpPr>
              <p:spPr bwMode="auto">
                <a:xfrm rot="16200000">
                  <a:off x="6429053" y="5700052"/>
                  <a:ext cx="77239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000000"/>
                      </a:solidFill>
                    </a:rPr>
                    <a:t>Week +3</a:t>
                  </a:r>
                  <a:endParaRPr lang="it-IT" altLang="it-IT" dirty="0" smtClean="0">
                    <a:solidFill>
                      <a:srgbClr val="56585A"/>
                    </a:solidFill>
                  </a:endParaRPr>
                </a:p>
              </p:txBody>
            </p:sp>
            <p:sp>
              <p:nvSpPr>
                <p:cNvPr id="1022" name="Rectangle 51"/>
                <p:cNvSpPr>
                  <a:spLocks noChangeArrowheads="1"/>
                </p:cNvSpPr>
                <p:nvPr/>
              </p:nvSpPr>
              <p:spPr bwMode="auto">
                <a:xfrm rot="16200000">
                  <a:off x="7022329" y="5700052"/>
                  <a:ext cx="77239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000000"/>
                      </a:solidFill>
                    </a:rPr>
                    <a:t>Week +5</a:t>
                  </a:r>
                  <a:endParaRPr lang="it-IT" altLang="it-IT" dirty="0" smtClean="0">
                    <a:solidFill>
                      <a:srgbClr val="56585A"/>
                    </a:solidFill>
                  </a:endParaRPr>
                </a:p>
              </p:txBody>
            </p:sp>
            <p:sp>
              <p:nvSpPr>
                <p:cNvPr id="1023" name="Rectangle 51"/>
                <p:cNvSpPr>
                  <a:spLocks noChangeArrowheads="1"/>
                </p:cNvSpPr>
                <p:nvPr/>
              </p:nvSpPr>
              <p:spPr bwMode="auto">
                <a:xfrm rot="16200000">
                  <a:off x="7297192" y="5700052"/>
                  <a:ext cx="77239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000000"/>
                      </a:solidFill>
                    </a:rPr>
                    <a:t>Week +6</a:t>
                  </a:r>
                  <a:endParaRPr lang="it-IT" altLang="it-IT" dirty="0" smtClean="0">
                    <a:solidFill>
                      <a:srgbClr val="56585A"/>
                    </a:solidFill>
                  </a:endParaRPr>
                </a:p>
              </p:txBody>
            </p:sp>
            <p:sp>
              <p:nvSpPr>
                <p:cNvPr id="1024" name="Rectangle 51"/>
                <p:cNvSpPr>
                  <a:spLocks noChangeArrowheads="1"/>
                </p:cNvSpPr>
                <p:nvPr/>
              </p:nvSpPr>
              <p:spPr bwMode="auto">
                <a:xfrm rot="16200000">
                  <a:off x="6744741" y="5700052"/>
                  <a:ext cx="77239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000000"/>
                      </a:solidFill>
                    </a:rPr>
                    <a:t>Week +4</a:t>
                  </a:r>
                  <a:endParaRPr lang="it-IT" altLang="it-IT" dirty="0" smtClean="0">
                    <a:solidFill>
                      <a:srgbClr val="56585A"/>
                    </a:solidFill>
                  </a:endParaRPr>
                </a:p>
              </p:txBody>
            </p:sp>
            <p:sp>
              <p:nvSpPr>
                <p:cNvPr id="1025" name="Rectangle 51"/>
                <p:cNvSpPr>
                  <a:spLocks noChangeArrowheads="1"/>
                </p:cNvSpPr>
                <p:nvPr/>
              </p:nvSpPr>
              <p:spPr bwMode="auto">
                <a:xfrm rot="16200000">
                  <a:off x="6148745" y="5700052"/>
                  <a:ext cx="77239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000000"/>
                      </a:solidFill>
                    </a:rPr>
                    <a:t>Week +2</a:t>
                  </a:r>
                  <a:endParaRPr lang="it-IT" altLang="it-IT" dirty="0" smtClean="0">
                    <a:solidFill>
                      <a:srgbClr val="56585A"/>
                    </a:solidFill>
                  </a:endParaRPr>
                </a:p>
              </p:txBody>
            </p:sp>
          </p:grpSp>
        </p:grpSp>
      </p:grpSp>
      <p:grpSp>
        <p:nvGrpSpPr>
          <p:cNvPr id="1137" name="Gruppo 1136"/>
          <p:cNvGrpSpPr/>
          <p:nvPr/>
        </p:nvGrpSpPr>
        <p:grpSpPr>
          <a:xfrm>
            <a:off x="1447577" y="1040271"/>
            <a:ext cx="3432399" cy="3722228"/>
            <a:chOff x="1447577" y="1040271"/>
            <a:chExt cx="3432399" cy="3722228"/>
          </a:xfrm>
        </p:grpSpPr>
        <p:sp>
          <p:nvSpPr>
            <p:cNvPr id="1138" name="Rectangle 5"/>
            <p:cNvSpPr>
              <a:spLocks noChangeArrowheads="1"/>
            </p:cNvSpPr>
            <p:nvPr/>
          </p:nvSpPr>
          <p:spPr bwMode="auto">
            <a:xfrm>
              <a:off x="1770062" y="1352550"/>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39" name="Rectangle 6"/>
            <p:cNvSpPr>
              <a:spLocks noChangeArrowheads="1"/>
            </p:cNvSpPr>
            <p:nvPr/>
          </p:nvSpPr>
          <p:spPr bwMode="auto">
            <a:xfrm>
              <a:off x="2998787" y="1352550"/>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40" name="Rectangle 7"/>
            <p:cNvSpPr>
              <a:spLocks noChangeArrowheads="1"/>
            </p:cNvSpPr>
            <p:nvPr/>
          </p:nvSpPr>
          <p:spPr bwMode="auto">
            <a:xfrm>
              <a:off x="4227512" y="1352550"/>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41" name="Rectangle 10"/>
            <p:cNvSpPr>
              <a:spLocks noChangeArrowheads="1"/>
            </p:cNvSpPr>
            <p:nvPr/>
          </p:nvSpPr>
          <p:spPr bwMode="auto">
            <a:xfrm>
              <a:off x="1770062" y="2003425"/>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42" name="Rectangle 11"/>
            <p:cNvSpPr>
              <a:spLocks noChangeArrowheads="1"/>
            </p:cNvSpPr>
            <p:nvPr/>
          </p:nvSpPr>
          <p:spPr bwMode="auto">
            <a:xfrm>
              <a:off x="2998787" y="2003425"/>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43" name="Rectangle 12"/>
            <p:cNvSpPr>
              <a:spLocks noChangeArrowheads="1"/>
            </p:cNvSpPr>
            <p:nvPr/>
          </p:nvSpPr>
          <p:spPr bwMode="auto">
            <a:xfrm>
              <a:off x="4227512" y="2003425"/>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44" name="Rectangle 15"/>
            <p:cNvSpPr>
              <a:spLocks noChangeArrowheads="1"/>
            </p:cNvSpPr>
            <p:nvPr/>
          </p:nvSpPr>
          <p:spPr bwMode="auto">
            <a:xfrm>
              <a:off x="1770062" y="2652712"/>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45" name="Rectangle 16"/>
            <p:cNvSpPr>
              <a:spLocks noChangeArrowheads="1"/>
            </p:cNvSpPr>
            <p:nvPr/>
          </p:nvSpPr>
          <p:spPr bwMode="auto">
            <a:xfrm>
              <a:off x="2998787" y="2652712"/>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46" name="Rectangle 17"/>
            <p:cNvSpPr>
              <a:spLocks noChangeArrowheads="1"/>
            </p:cNvSpPr>
            <p:nvPr/>
          </p:nvSpPr>
          <p:spPr bwMode="auto">
            <a:xfrm>
              <a:off x="4227512" y="2652712"/>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47" name="Rectangle 20"/>
            <p:cNvSpPr>
              <a:spLocks noChangeArrowheads="1"/>
            </p:cNvSpPr>
            <p:nvPr/>
          </p:nvSpPr>
          <p:spPr bwMode="auto">
            <a:xfrm>
              <a:off x="1770062" y="3303587"/>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48" name="Rectangle 21"/>
            <p:cNvSpPr>
              <a:spLocks noChangeArrowheads="1"/>
            </p:cNvSpPr>
            <p:nvPr/>
          </p:nvSpPr>
          <p:spPr bwMode="auto">
            <a:xfrm>
              <a:off x="2998787" y="3303587"/>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49" name="Rectangle 22"/>
            <p:cNvSpPr>
              <a:spLocks noChangeArrowheads="1"/>
            </p:cNvSpPr>
            <p:nvPr/>
          </p:nvSpPr>
          <p:spPr bwMode="auto">
            <a:xfrm>
              <a:off x="4227512" y="3303587"/>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50" name="Rectangle 25"/>
            <p:cNvSpPr>
              <a:spLocks noChangeArrowheads="1"/>
            </p:cNvSpPr>
            <p:nvPr/>
          </p:nvSpPr>
          <p:spPr bwMode="auto">
            <a:xfrm>
              <a:off x="1770062" y="3954462"/>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51" name="Rectangle 26"/>
            <p:cNvSpPr>
              <a:spLocks noChangeArrowheads="1"/>
            </p:cNvSpPr>
            <p:nvPr/>
          </p:nvSpPr>
          <p:spPr bwMode="auto">
            <a:xfrm>
              <a:off x="2998787" y="3954462"/>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52" name="Rectangle 27"/>
            <p:cNvSpPr>
              <a:spLocks noChangeArrowheads="1"/>
            </p:cNvSpPr>
            <p:nvPr/>
          </p:nvSpPr>
          <p:spPr bwMode="auto">
            <a:xfrm>
              <a:off x="4227512" y="3954462"/>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53" name="Rectangle 30"/>
            <p:cNvSpPr>
              <a:spLocks noChangeArrowheads="1"/>
            </p:cNvSpPr>
            <p:nvPr/>
          </p:nvSpPr>
          <p:spPr bwMode="auto">
            <a:xfrm>
              <a:off x="1770062" y="4605337"/>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54" name="Rectangle 31"/>
            <p:cNvSpPr>
              <a:spLocks noChangeArrowheads="1"/>
            </p:cNvSpPr>
            <p:nvPr/>
          </p:nvSpPr>
          <p:spPr bwMode="auto">
            <a:xfrm>
              <a:off x="2998787" y="4605337"/>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55" name="Rectangle 32"/>
            <p:cNvSpPr>
              <a:spLocks noChangeArrowheads="1"/>
            </p:cNvSpPr>
            <p:nvPr/>
          </p:nvSpPr>
          <p:spPr bwMode="auto">
            <a:xfrm>
              <a:off x="4227512" y="4605337"/>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56" name="Rectangle 168"/>
            <p:cNvSpPr>
              <a:spLocks noChangeArrowheads="1"/>
            </p:cNvSpPr>
            <p:nvPr/>
          </p:nvSpPr>
          <p:spPr bwMode="auto">
            <a:xfrm>
              <a:off x="1770062" y="1352550"/>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57" name="Rectangle 169"/>
            <p:cNvSpPr>
              <a:spLocks noChangeArrowheads="1"/>
            </p:cNvSpPr>
            <p:nvPr/>
          </p:nvSpPr>
          <p:spPr bwMode="auto">
            <a:xfrm>
              <a:off x="2998787" y="1352550"/>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dirty="0" smtClean="0">
                  <a:solidFill>
                    <a:srgbClr val="00FFFF"/>
                  </a:solidFill>
                  <a:latin typeface="Times New Roman" panose="02020603050405020304" pitchFamily="18" charset="0"/>
                </a:rPr>
                <a:t>        </a:t>
              </a:r>
              <a:endParaRPr lang="it-IT" altLang="it-IT" dirty="0" smtClean="0">
                <a:solidFill>
                  <a:srgbClr val="56585A"/>
                </a:solidFill>
              </a:endParaRPr>
            </a:p>
          </p:txBody>
        </p:sp>
        <p:sp>
          <p:nvSpPr>
            <p:cNvPr id="1158" name="Rectangle 170"/>
            <p:cNvSpPr>
              <a:spLocks noChangeArrowheads="1"/>
            </p:cNvSpPr>
            <p:nvPr/>
          </p:nvSpPr>
          <p:spPr bwMode="auto">
            <a:xfrm>
              <a:off x="4227512" y="1352550"/>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dirty="0" smtClean="0">
                  <a:solidFill>
                    <a:srgbClr val="00FFFF"/>
                  </a:solidFill>
                  <a:latin typeface="Times New Roman" panose="02020603050405020304" pitchFamily="18" charset="0"/>
                </a:rPr>
                <a:t>        </a:t>
              </a:r>
              <a:endParaRPr lang="it-IT" altLang="it-IT" dirty="0" smtClean="0">
                <a:solidFill>
                  <a:srgbClr val="56585A"/>
                </a:solidFill>
              </a:endParaRPr>
            </a:p>
          </p:txBody>
        </p:sp>
        <p:sp>
          <p:nvSpPr>
            <p:cNvPr id="1159" name="Rectangle 173"/>
            <p:cNvSpPr>
              <a:spLocks noChangeArrowheads="1"/>
            </p:cNvSpPr>
            <p:nvPr/>
          </p:nvSpPr>
          <p:spPr bwMode="auto">
            <a:xfrm>
              <a:off x="1770062" y="2003425"/>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60" name="Rectangle 174"/>
            <p:cNvSpPr>
              <a:spLocks noChangeArrowheads="1"/>
            </p:cNvSpPr>
            <p:nvPr/>
          </p:nvSpPr>
          <p:spPr bwMode="auto">
            <a:xfrm>
              <a:off x="2998787" y="2003425"/>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dirty="0" smtClean="0">
                  <a:solidFill>
                    <a:srgbClr val="00FFFF"/>
                  </a:solidFill>
                  <a:latin typeface="Times New Roman" panose="02020603050405020304" pitchFamily="18" charset="0"/>
                </a:rPr>
                <a:t>        </a:t>
              </a:r>
              <a:endParaRPr lang="it-IT" altLang="it-IT" dirty="0" smtClean="0">
                <a:solidFill>
                  <a:srgbClr val="56585A"/>
                </a:solidFill>
              </a:endParaRPr>
            </a:p>
          </p:txBody>
        </p:sp>
        <p:sp>
          <p:nvSpPr>
            <p:cNvPr id="1161" name="Rectangle 175"/>
            <p:cNvSpPr>
              <a:spLocks noChangeArrowheads="1"/>
            </p:cNvSpPr>
            <p:nvPr/>
          </p:nvSpPr>
          <p:spPr bwMode="auto">
            <a:xfrm>
              <a:off x="4227512" y="2003425"/>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62" name="Rectangle 178"/>
            <p:cNvSpPr>
              <a:spLocks noChangeArrowheads="1"/>
            </p:cNvSpPr>
            <p:nvPr/>
          </p:nvSpPr>
          <p:spPr bwMode="auto">
            <a:xfrm>
              <a:off x="1770062" y="2652712"/>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63" name="Rectangle 179"/>
            <p:cNvSpPr>
              <a:spLocks noChangeArrowheads="1"/>
            </p:cNvSpPr>
            <p:nvPr/>
          </p:nvSpPr>
          <p:spPr bwMode="auto">
            <a:xfrm>
              <a:off x="2998787" y="2652712"/>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64" name="Rectangle 180"/>
            <p:cNvSpPr>
              <a:spLocks noChangeArrowheads="1"/>
            </p:cNvSpPr>
            <p:nvPr/>
          </p:nvSpPr>
          <p:spPr bwMode="auto">
            <a:xfrm>
              <a:off x="4227512" y="2652712"/>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65" name="Rectangle 183"/>
            <p:cNvSpPr>
              <a:spLocks noChangeArrowheads="1"/>
            </p:cNvSpPr>
            <p:nvPr/>
          </p:nvSpPr>
          <p:spPr bwMode="auto">
            <a:xfrm>
              <a:off x="1770062" y="3303587"/>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66" name="Rectangle 184"/>
            <p:cNvSpPr>
              <a:spLocks noChangeArrowheads="1"/>
            </p:cNvSpPr>
            <p:nvPr/>
          </p:nvSpPr>
          <p:spPr bwMode="auto">
            <a:xfrm>
              <a:off x="2998787" y="3303587"/>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67" name="Rectangle 185"/>
            <p:cNvSpPr>
              <a:spLocks noChangeArrowheads="1"/>
            </p:cNvSpPr>
            <p:nvPr/>
          </p:nvSpPr>
          <p:spPr bwMode="auto">
            <a:xfrm>
              <a:off x="4227512" y="3303587"/>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68" name="Rectangle 188"/>
            <p:cNvSpPr>
              <a:spLocks noChangeArrowheads="1"/>
            </p:cNvSpPr>
            <p:nvPr/>
          </p:nvSpPr>
          <p:spPr bwMode="auto">
            <a:xfrm>
              <a:off x="1770062" y="3954462"/>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69" name="Rectangle 189"/>
            <p:cNvSpPr>
              <a:spLocks noChangeArrowheads="1"/>
            </p:cNvSpPr>
            <p:nvPr/>
          </p:nvSpPr>
          <p:spPr bwMode="auto">
            <a:xfrm>
              <a:off x="2998787" y="3954462"/>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70" name="Rectangle 190"/>
            <p:cNvSpPr>
              <a:spLocks noChangeArrowheads="1"/>
            </p:cNvSpPr>
            <p:nvPr/>
          </p:nvSpPr>
          <p:spPr bwMode="auto">
            <a:xfrm>
              <a:off x="4227512" y="3954462"/>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71" name="Rectangle 193"/>
            <p:cNvSpPr>
              <a:spLocks noChangeArrowheads="1"/>
            </p:cNvSpPr>
            <p:nvPr/>
          </p:nvSpPr>
          <p:spPr bwMode="auto">
            <a:xfrm>
              <a:off x="1770062" y="4605337"/>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72" name="Rectangle 194"/>
            <p:cNvSpPr>
              <a:spLocks noChangeArrowheads="1"/>
            </p:cNvSpPr>
            <p:nvPr/>
          </p:nvSpPr>
          <p:spPr bwMode="auto">
            <a:xfrm>
              <a:off x="2998787" y="4605337"/>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73" name="Rectangle 195"/>
            <p:cNvSpPr>
              <a:spLocks noChangeArrowheads="1"/>
            </p:cNvSpPr>
            <p:nvPr/>
          </p:nvSpPr>
          <p:spPr bwMode="auto">
            <a:xfrm>
              <a:off x="4227512" y="4605337"/>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74" name="Line 198"/>
            <p:cNvSpPr>
              <a:spLocks noChangeShapeType="1"/>
            </p:cNvSpPr>
            <p:nvPr/>
          </p:nvSpPr>
          <p:spPr bwMode="auto">
            <a:xfrm flipH="1" flipV="1">
              <a:off x="1497819" y="1137674"/>
              <a:ext cx="192867" cy="2374900"/>
            </a:xfrm>
            <a:prstGeom prst="line">
              <a:avLst/>
            </a:prstGeom>
            <a:noFill/>
            <a:ln w="1905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75" name="Line 202"/>
            <p:cNvSpPr>
              <a:spLocks noChangeShapeType="1"/>
            </p:cNvSpPr>
            <p:nvPr/>
          </p:nvSpPr>
          <p:spPr bwMode="auto">
            <a:xfrm flipH="1" flipV="1">
              <a:off x="2600323" y="3964122"/>
              <a:ext cx="182563" cy="41601"/>
            </a:xfrm>
            <a:prstGeom prst="line">
              <a:avLst/>
            </a:prstGeom>
            <a:noFill/>
            <a:ln w="1905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76" name="Rectangle 220"/>
            <p:cNvSpPr>
              <a:spLocks noChangeArrowheads="1"/>
            </p:cNvSpPr>
            <p:nvPr/>
          </p:nvSpPr>
          <p:spPr bwMode="auto">
            <a:xfrm>
              <a:off x="1646237" y="3541266"/>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77" name="Rectangle 221"/>
            <p:cNvSpPr>
              <a:spLocks noChangeArrowheads="1"/>
            </p:cNvSpPr>
            <p:nvPr/>
          </p:nvSpPr>
          <p:spPr bwMode="auto">
            <a:xfrm>
              <a:off x="1931987" y="3824600"/>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78" name="Rectangle 222"/>
            <p:cNvSpPr>
              <a:spLocks noChangeArrowheads="1"/>
            </p:cNvSpPr>
            <p:nvPr/>
          </p:nvSpPr>
          <p:spPr bwMode="auto">
            <a:xfrm>
              <a:off x="2217737" y="3875673"/>
              <a:ext cx="90488" cy="79375"/>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79" name="Rectangle 223"/>
            <p:cNvSpPr>
              <a:spLocks noChangeArrowheads="1"/>
            </p:cNvSpPr>
            <p:nvPr/>
          </p:nvSpPr>
          <p:spPr bwMode="auto">
            <a:xfrm>
              <a:off x="2503487" y="3930651"/>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80" name="Rectangle 224"/>
            <p:cNvSpPr>
              <a:spLocks noChangeArrowheads="1"/>
            </p:cNvSpPr>
            <p:nvPr/>
          </p:nvSpPr>
          <p:spPr bwMode="auto">
            <a:xfrm>
              <a:off x="2789237" y="3987562"/>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81" name="Rectangle 225"/>
            <p:cNvSpPr>
              <a:spLocks noChangeArrowheads="1"/>
            </p:cNvSpPr>
            <p:nvPr/>
          </p:nvSpPr>
          <p:spPr bwMode="auto">
            <a:xfrm>
              <a:off x="3073400" y="4155578"/>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82" name="Rectangle 226"/>
            <p:cNvSpPr>
              <a:spLocks noChangeArrowheads="1"/>
            </p:cNvSpPr>
            <p:nvPr/>
          </p:nvSpPr>
          <p:spPr bwMode="auto">
            <a:xfrm>
              <a:off x="3359150" y="4312126"/>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83" name="Rectangle 227"/>
            <p:cNvSpPr>
              <a:spLocks noChangeArrowheads="1"/>
            </p:cNvSpPr>
            <p:nvPr/>
          </p:nvSpPr>
          <p:spPr bwMode="auto">
            <a:xfrm>
              <a:off x="3646487" y="4348383"/>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84" name="Rectangle 228"/>
            <p:cNvSpPr>
              <a:spLocks noChangeArrowheads="1"/>
            </p:cNvSpPr>
            <p:nvPr/>
          </p:nvSpPr>
          <p:spPr bwMode="auto">
            <a:xfrm>
              <a:off x="3932237" y="4334495"/>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85" name="Rectangle 229"/>
            <p:cNvSpPr>
              <a:spLocks noChangeArrowheads="1"/>
            </p:cNvSpPr>
            <p:nvPr/>
          </p:nvSpPr>
          <p:spPr bwMode="auto">
            <a:xfrm>
              <a:off x="4217987" y="4407215"/>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86" name="Rectangle 230"/>
            <p:cNvSpPr>
              <a:spLocks noChangeArrowheads="1"/>
            </p:cNvSpPr>
            <p:nvPr/>
          </p:nvSpPr>
          <p:spPr bwMode="auto">
            <a:xfrm>
              <a:off x="4503737" y="4368042"/>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87" name="Rectangle 231"/>
            <p:cNvSpPr>
              <a:spLocks noChangeArrowheads="1"/>
            </p:cNvSpPr>
            <p:nvPr/>
          </p:nvSpPr>
          <p:spPr bwMode="auto">
            <a:xfrm>
              <a:off x="4789488" y="4375980"/>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88" name="Rectangle 220"/>
            <p:cNvSpPr>
              <a:spLocks noChangeArrowheads="1"/>
            </p:cNvSpPr>
            <p:nvPr/>
          </p:nvSpPr>
          <p:spPr bwMode="auto">
            <a:xfrm>
              <a:off x="1447577" y="1040271"/>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89" name="Line 198"/>
            <p:cNvSpPr>
              <a:spLocks noChangeShapeType="1"/>
            </p:cNvSpPr>
            <p:nvPr/>
          </p:nvSpPr>
          <p:spPr bwMode="auto">
            <a:xfrm flipH="1" flipV="1">
              <a:off x="2308225" y="3925886"/>
              <a:ext cx="188912" cy="28345"/>
            </a:xfrm>
            <a:prstGeom prst="line">
              <a:avLst/>
            </a:prstGeom>
            <a:noFill/>
            <a:ln w="1905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90" name="Line 198"/>
            <p:cNvSpPr>
              <a:spLocks noChangeShapeType="1"/>
            </p:cNvSpPr>
            <p:nvPr/>
          </p:nvSpPr>
          <p:spPr bwMode="auto">
            <a:xfrm flipH="1" flipV="1">
              <a:off x="2041521" y="3868302"/>
              <a:ext cx="169866" cy="36041"/>
            </a:xfrm>
            <a:prstGeom prst="line">
              <a:avLst/>
            </a:prstGeom>
            <a:noFill/>
            <a:ln w="1905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91" name="Line 198"/>
            <p:cNvSpPr>
              <a:spLocks noChangeShapeType="1"/>
            </p:cNvSpPr>
            <p:nvPr/>
          </p:nvSpPr>
          <p:spPr bwMode="auto">
            <a:xfrm flipH="1" flipV="1">
              <a:off x="1741485" y="3622227"/>
              <a:ext cx="183019" cy="165547"/>
            </a:xfrm>
            <a:prstGeom prst="line">
              <a:avLst/>
            </a:prstGeom>
            <a:noFill/>
            <a:ln w="1905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92" name="Line 209"/>
            <p:cNvSpPr>
              <a:spLocks noChangeShapeType="1"/>
            </p:cNvSpPr>
            <p:nvPr/>
          </p:nvSpPr>
          <p:spPr bwMode="auto">
            <a:xfrm flipH="1" flipV="1">
              <a:off x="3462810" y="4362450"/>
              <a:ext cx="164439" cy="12962"/>
            </a:xfrm>
            <a:prstGeom prst="line">
              <a:avLst/>
            </a:prstGeom>
            <a:noFill/>
            <a:ln w="1905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93" name="Line 209"/>
            <p:cNvSpPr>
              <a:spLocks noChangeShapeType="1"/>
            </p:cNvSpPr>
            <p:nvPr/>
          </p:nvSpPr>
          <p:spPr bwMode="auto">
            <a:xfrm flipH="1">
              <a:off x="3758513" y="4368042"/>
              <a:ext cx="162612" cy="10328"/>
            </a:xfrm>
            <a:prstGeom prst="line">
              <a:avLst/>
            </a:prstGeom>
            <a:noFill/>
            <a:ln w="1905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94" name="Line 209"/>
            <p:cNvSpPr>
              <a:spLocks noChangeShapeType="1"/>
            </p:cNvSpPr>
            <p:nvPr/>
          </p:nvSpPr>
          <p:spPr bwMode="auto">
            <a:xfrm flipH="1" flipV="1">
              <a:off x="3179393" y="4206875"/>
              <a:ext cx="174994" cy="155575"/>
            </a:xfrm>
            <a:prstGeom prst="line">
              <a:avLst/>
            </a:prstGeom>
            <a:noFill/>
            <a:ln w="1905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95" name="Line 209"/>
            <p:cNvSpPr>
              <a:spLocks noChangeShapeType="1"/>
            </p:cNvSpPr>
            <p:nvPr/>
          </p:nvSpPr>
          <p:spPr bwMode="auto">
            <a:xfrm flipH="1" flipV="1">
              <a:off x="2886074" y="4050624"/>
              <a:ext cx="171449" cy="137009"/>
            </a:xfrm>
            <a:prstGeom prst="line">
              <a:avLst/>
            </a:prstGeom>
            <a:noFill/>
            <a:ln w="1905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defTabSz="457200"/>
              <a:endParaRPr lang="it-IT" dirty="0">
                <a:solidFill>
                  <a:srgbClr val="56585A"/>
                </a:solidFill>
                <a:latin typeface="Arial Narrow"/>
              </a:endParaRPr>
            </a:p>
          </p:txBody>
        </p:sp>
        <p:sp>
          <p:nvSpPr>
            <p:cNvPr id="1196" name="Line 209"/>
            <p:cNvSpPr>
              <a:spLocks noChangeShapeType="1"/>
            </p:cNvSpPr>
            <p:nvPr/>
          </p:nvSpPr>
          <p:spPr bwMode="auto">
            <a:xfrm flipH="1" flipV="1">
              <a:off x="4041928" y="4381499"/>
              <a:ext cx="158595" cy="47845"/>
            </a:xfrm>
            <a:prstGeom prst="line">
              <a:avLst/>
            </a:prstGeom>
            <a:noFill/>
            <a:ln w="1905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defTabSz="457200"/>
              <a:endParaRPr lang="it-IT" dirty="0">
                <a:solidFill>
                  <a:srgbClr val="56585A"/>
                </a:solidFill>
                <a:latin typeface="Arial Narrow"/>
              </a:endParaRPr>
            </a:p>
          </p:txBody>
        </p:sp>
        <p:sp>
          <p:nvSpPr>
            <p:cNvPr id="1197" name="Line 209"/>
            <p:cNvSpPr>
              <a:spLocks noChangeShapeType="1"/>
            </p:cNvSpPr>
            <p:nvPr/>
          </p:nvSpPr>
          <p:spPr bwMode="auto">
            <a:xfrm flipH="1">
              <a:off x="4322393" y="4407215"/>
              <a:ext cx="171408" cy="28305"/>
            </a:xfrm>
            <a:prstGeom prst="line">
              <a:avLst/>
            </a:prstGeom>
            <a:noFill/>
            <a:ln w="1905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98" name="Line 209"/>
            <p:cNvSpPr>
              <a:spLocks noChangeShapeType="1"/>
            </p:cNvSpPr>
            <p:nvPr/>
          </p:nvSpPr>
          <p:spPr bwMode="auto">
            <a:xfrm flipH="1" flipV="1">
              <a:off x="4609620" y="4404360"/>
              <a:ext cx="164439" cy="12962"/>
            </a:xfrm>
            <a:prstGeom prst="line">
              <a:avLst/>
            </a:prstGeom>
            <a:noFill/>
            <a:ln w="1905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grpSp>
      <p:sp>
        <p:nvSpPr>
          <p:cNvPr id="1201" name="Rectangle 60"/>
          <p:cNvSpPr>
            <a:spLocks noChangeArrowheads="1"/>
          </p:cNvSpPr>
          <p:nvPr/>
        </p:nvSpPr>
        <p:spPr bwMode="auto">
          <a:xfrm>
            <a:off x="4375816" y="4894360"/>
            <a:ext cx="916703" cy="184666"/>
          </a:xfrm>
          <a:prstGeom prst="rect">
            <a:avLst/>
          </a:prstGeom>
          <a:noFill/>
          <a:ln w="12700">
            <a:solidFill>
              <a:srgbClr val="0D0D0D"/>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it-IT" sz="1200" b="1" dirty="0" smtClean="0">
                <a:solidFill>
                  <a:srgbClr val="0D0D0D"/>
                </a:solidFill>
              </a:rPr>
              <a:t>Off </a:t>
            </a:r>
            <a:r>
              <a:rPr lang="it-IT" altLang="it-IT" sz="1200" b="1" dirty="0" err="1" smtClean="0">
                <a:solidFill>
                  <a:srgbClr val="0D0D0D"/>
                </a:solidFill>
              </a:rPr>
              <a:t>therapy</a:t>
            </a:r>
            <a:endParaRPr lang="it-IT" altLang="it-IT" sz="1200" dirty="0" smtClean="0">
              <a:solidFill>
                <a:srgbClr val="0D0D0D"/>
              </a:solidFill>
            </a:endParaRPr>
          </a:p>
        </p:txBody>
      </p:sp>
      <p:cxnSp>
        <p:nvCxnSpPr>
          <p:cNvPr id="1202" name="Connettore 2 1201"/>
          <p:cNvCxnSpPr/>
          <p:nvPr/>
        </p:nvCxnSpPr>
        <p:spPr>
          <a:xfrm>
            <a:off x="4832890" y="5092786"/>
            <a:ext cx="0" cy="230895"/>
          </a:xfrm>
          <a:prstGeom prst="straightConnector1">
            <a:avLst/>
          </a:prstGeom>
          <a:ln w="19050">
            <a:solidFill>
              <a:srgbClr val="0D0D0D"/>
            </a:solidFill>
            <a:tailEnd type="triangle"/>
          </a:ln>
        </p:spPr>
        <p:style>
          <a:lnRef idx="1">
            <a:schemeClr val="accent1"/>
          </a:lnRef>
          <a:fillRef idx="0">
            <a:schemeClr val="accent1"/>
          </a:fillRef>
          <a:effectRef idx="0">
            <a:schemeClr val="accent1"/>
          </a:effectRef>
          <a:fontRef idx="minor">
            <a:schemeClr val="tx1"/>
          </a:fontRef>
        </p:style>
      </p:cxnSp>
      <p:grpSp>
        <p:nvGrpSpPr>
          <p:cNvPr id="1203" name="Gruppo 1202"/>
          <p:cNvGrpSpPr/>
          <p:nvPr/>
        </p:nvGrpSpPr>
        <p:grpSpPr>
          <a:xfrm>
            <a:off x="1467821" y="2003425"/>
            <a:ext cx="3418505" cy="3261335"/>
            <a:chOff x="1467821" y="2003425"/>
            <a:chExt cx="3418505" cy="3261335"/>
          </a:xfrm>
        </p:grpSpPr>
        <p:sp>
          <p:nvSpPr>
            <p:cNvPr id="1204" name="Rectangle 10"/>
            <p:cNvSpPr>
              <a:spLocks noChangeArrowheads="1"/>
            </p:cNvSpPr>
            <p:nvPr/>
          </p:nvSpPr>
          <p:spPr bwMode="auto">
            <a:xfrm>
              <a:off x="1770062" y="2003425"/>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05" name="Rectangle 11"/>
            <p:cNvSpPr>
              <a:spLocks noChangeArrowheads="1"/>
            </p:cNvSpPr>
            <p:nvPr/>
          </p:nvSpPr>
          <p:spPr bwMode="auto">
            <a:xfrm>
              <a:off x="2998787" y="2003425"/>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06" name="Rectangle 12"/>
            <p:cNvSpPr>
              <a:spLocks noChangeArrowheads="1"/>
            </p:cNvSpPr>
            <p:nvPr/>
          </p:nvSpPr>
          <p:spPr bwMode="auto">
            <a:xfrm>
              <a:off x="4227512" y="2003425"/>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07" name="Rectangle 15"/>
            <p:cNvSpPr>
              <a:spLocks noChangeArrowheads="1"/>
            </p:cNvSpPr>
            <p:nvPr/>
          </p:nvSpPr>
          <p:spPr bwMode="auto">
            <a:xfrm>
              <a:off x="1770062" y="2652712"/>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08" name="Rectangle 16"/>
            <p:cNvSpPr>
              <a:spLocks noChangeArrowheads="1"/>
            </p:cNvSpPr>
            <p:nvPr/>
          </p:nvSpPr>
          <p:spPr bwMode="auto">
            <a:xfrm>
              <a:off x="2998787" y="2652712"/>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09" name="Rectangle 17"/>
            <p:cNvSpPr>
              <a:spLocks noChangeArrowheads="1"/>
            </p:cNvSpPr>
            <p:nvPr/>
          </p:nvSpPr>
          <p:spPr bwMode="auto">
            <a:xfrm>
              <a:off x="4227512" y="2652712"/>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10" name="Rectangle 20"/>
            <p:cNvSpPr>
              <a:spLocks noChangeArrowheads="1"/>
            </p:cNvSpPr>
            <p:nvPr/>
          </p:nvSpPr>
          <p:spPr bwMode="auto">
            <a:xfrm>
              <a:off x="1770062" y="3303587"/>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11" name="Rectangle 21"/>
            <p:cNvSpPr>
              <a:spLocks noChangeArrowheads="1"/>
            </p:cNvSpPr>
            <p:nvPr/>
          </p:nvSpPr>
          <p:spPr bwMode="auto">
            <a:xfrm>
              <a:off x="2998787" y="3303587"/>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12" name="Rectangle 22"/>
            <p:cNvSpPr>
              <a:spLocks noChangeArrowheads="1"/>
            </p:cNvSpPr>
            <p:nvPr/>
          </p:nvSpPr>
          <p:spPr bwMode="auto">
            <a:xfrm>
              <a:off x="4227512" y="3303587"/>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13" name="Rectangle 25"/>
            <p:cNvSpPr>
              <a:spLocks noChangeArrowheads="1"/>
            </p:cNvSpPr>
            <p:nvPr/>
          </p:nvSpPr>
          <p:spPr bwMode="auto">
            <a:xfrm>
              <a:off x="1770062" y="3954462"/>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14" name="Rectangle 26"/>
            <p:cNvSpPr>
              <a:spLocks noChangeArrowheads="1"/>
            </p:cNvSpPr>
            <p:nvPr/>
          </p:nvSpPr>
          <p:spPr bwMode="auto">
            <a:xfrm>
              <a:off x="2998787" y="3954462"/>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15" name="Rectangle 27"/>
            <p:cNvSpPr>
              <a:spLocks noChangeArrowheads="1"/>
            </p:cNvSpPr>
            <p:nvPr/>
          </p:nvSpPr>
          <p:spPr bwMode="auto">
            <a:xfrm>
              <a:off x="4227512" y="3954462"/>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16" name="Rectangle 30"/>
            <p:cNvSpPr>
              <a:spLocks noChangeArrowheads="1"/>
            </p:cNvSpPr>
            <p:nvPr/>
          </p:nvSpPr>
          <p:spPr bwMode="auto">
            <a:xfrm>
              <a:off x="1770062" y="4605337"/>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17" name="Rectangle 31"/>
            <p:cNvSpPr>
              <a:spLocks noChangeArrowheads="1"/>
            </p:cNvSpPr>
            <p:nvPr/>
          </p:nvSpPr>
          <p:spPr bwMode="auto">
            <a:xfrm>
              <a:off x="2998787" y="4605337"/>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18" name="Rectangle 32"/>
            <p:cNvSpPr>
              <a:spLocks noChangeArrowheads="1"/>
            </p:cNvSpPr>
            <p:nvPr/>
          </p:nvSpPr>
          <p:spPr bwMode="auto">
            <a:xfrm>
              <a:off x="4227512" y="4605337"/>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19" name="Rectangle 173"/>
            <p:cNvSpPr>
              <a:spLocks noChangeArrowheads="1"/>
            </p:cNvSpPr>
            <p:nvPr/>
          </p:nvSpPr>
          <p:spPr bwMode="auto">
            <a:xfrm>
              <a:off x="1770062" y="2003425"/>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20" name="Rectangle 174"/>
            <p:cNvSpPr>
              <a:spLocks noChangeArrowheads="1"/>
            </p:cNvSpPr>
            <p:nvPr/>
          </p:nvSpPr>
          <p:spPr bwMode="auto">
            <a:xfrm>
              <a:off x="2998787" y="2003425"/>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dirty="0" smtClean="0">
                  <a:solidFill>
                    <a:srgbClr val="00FFFF"/>
                  </a:solidFill>
                  <a:latin typeface="Times New Roman" panose="02020603050405020304" pitchFamily="18" charset="0"/>
                </a:rPr>
                <a:t>        </a:t>
              </a:r>
              <a:endParaRPr lang="it-IT" altLang="it-IT" dirty="0" smtClean="0">
                <a:solidFill>
                  <a:srgbClr val="56585A"/>
                </a:solidFill>
              </a:endParaRPr>
            </a:p>
          </p:txBody>
        </p:sp>
        <p:sp>
          <p:nvSpPr>
            <p:cNvPr id="1221" name="Rectangle 175"/>
            <p:cNvSpPr>
              <a:spLocks noChangeArrowheads="1"/>
            </p:cNvSpPr>
            <p:nvPr/>
          </p:nvSpPr>
          <p:spPr bwMode="auto">
            <a:xfrm>
              <a:off x="4227512" y="2003425"/>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22" name="Rectangle 178"/>
            <p:cNvSpPr>
              <a:spLocks noChangeArrowheads="1"/>
            </p:cNvSpPr>
            <p:nvPr/>
          </p:nvSpPr>
          <p:spPr bwMode="auto">
            <a:xfrm>
              <a:off x="1770062" y="2652712"/>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23" name="Rectangle 179"/>
            <p:cNvSpPr>
              <a:spLocks noChangeArrowheads="1"/>
            </p:cNvSpPr>
            <p:nvPr/>
          </p:nvSpPr>
          <p:spPr bwMode="auto">
            <a:xfrm>
              <a:off x="2998787" y="2652712"/>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24" name="Rectangle 180"/>
            <p:cNvSpPr>
              <a:spLocks noChangeArrowheads="1"/>
            </p:cNvSpPr>
            <p:nvPr/>
          </p:nvSpPr>
          <p:spPr bwMode="auto">
            <a:xfrm>
              <a:off x="4227512" y="2652712"/>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25" name="Rectangle 183"/>
            <p:cNvSpPr>
              <a:spLocks noChangeArrowheads="1"/>
            </p:cNvSpPr>
            <p:nvPr/>
          </p:nvSpPr>
          <p:spPr bwMode="auto">
            <a:xfrm>
              <a:off x="1770062" y="3303587"/>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26" name="Rectangle 184"/>
            <p:cNvSpPr>
              <a:spLocks noChangeArrowheads="1"/>
            </p:cNvSpPr>
            <p:nvPr/>
          </p:nvSpPr>
          <p:spPr bwMode="auto">
            <a:xfrm>
              <a:off x="2998787" y="3303587"/>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27" name="Rectangle 185"/>
            <p:cNvSpPr>
              <a:spLocks noChangeArrowheads="1"/>
            </p:cNvSpPr>
            <p:nvPr/>
          </p:nvSpPr>
          <p:spPr bwMode="auto">
            <a:xfrm>
              <a:off x="4227512" y="3303587"/>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28" name="Rectangle 188"/>
            <p:cNvSpPr>
              <a:spLocks noChangeArrowheads="1"/>
            </p:cNvSpPr>
            <p:nvPr/>
          </p:nvSpPr>
          <p:spPr bwMode="auto">
            <a:xfrm>
              <a:off x="1770062" y="3954462"/>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29" name="Rectangle 189"/>
            <p:cNvSpPr>
              <a:spLocks noChangeArrowheads="1"/>
            </p:cNvSpPr>
            <p:nvPr/>
          </p:nvSpPr>
          <p:spPr bwMode="auto">
            <a:xfrm>
              <a:off x="2998787" y="3954462"/>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30" name="Rectangle 190"/>
            <p:cNvSpPr>
              <a:spLocks noChangeArrowheads="1"/>
            </p:cNvSpPr>
            <p:nvPr/>
          </p:nvSpPr>
          <p:spPr bwMode="auto">
            <a:xfrm>
              <a:off x="4227512" y="3954462"/>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31" name="Rectangle 193"/>
            <p:cNvSpPr>
              <a:spLocks noChangeArrowheads="1"/>
            </p:cNvSpPr>
            <p:nvPr/>
          </p:nvSpPr>
          <p:spPr bwMode="auto">
            <a:xfrm>
              <a:off x="1770062" y="4605337"/>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32" name="Rectangle 194"/>
            <p:cNvSpPr>
              <a:spLocks noChangeArrowheads="1"/>
            </p:cNvSpPr>
            <p:nvPr/>
          </p:nvSpPr>
          <p:spPr bwMode="auto">
            <a:xfrm>
              <a:off x="2998787" y="4605337"/>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33" name="Rectangle 195"/>
            <p:cNvSpPr>
              <a:spLocks noChangeArrowheads="1"/>
            </p:cNvSpPr>
            <p:nvPr/>
          </p:nvSpPr>
          <p:spPr bwMode="auto">
            <a:xfrm>
              <a:off x="4227512" y="4605337"/>
              <a:ext cx="311150" cy="15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34" name="Line 242"/>
            <p:cNvSpPr>
              <a:spLocks noChangeShapeType="1"/>
            </p:cNvSpPr>
            <p:nvPr/>
          </p:nvSpPr>
          <p:spPr bwMode="auto">
            <a:xfrm flipH="1" flipV="1">
              <a:off x="1741485" y="2603500"/>
              <a:ext cx="209552" cy="457200"/>
            </a:xfrm>
            <a:prstGeom prst="line">
              <a:avLst/>
            </a:prstGeom>
            <a:noFill/>
            <a:ln w="1905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35" name="Line 243"/>
            <p:cNvSpPr>
              <a:spLocks noChangeShapeType="1"/>
            </p:cNvSpPr>
            <p:nvPr/>
          </p:nvSpPr>
          <p:spPr bwMode="auto">
            <a:xfrm flipH="1">
              <a:off x="2027237" y="2873375"/>
              <a:ext cx="184150" cy="187325"/>
            </a:xfrm>
            <a:prstGeom prst="line">
              <a:avLst/>
            </a:prstGeom>
            <a:noFill/>
            <a:ln w="1905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36" name="Line 244"/>
            <p:cNvSpPr>
              <a:spLocks noChangeShapeType="1"/>
            </p:cNvSpPr>
            <p:nvPr/>
          </p:nvSpPr>
          <p:spPr bwMode="auto">
            <a:xfrm flipH="1" flipV="1">
              <a:off x="2338387" y="2855911"/>
              <a:ext cx="165100" cy="145265"/>
            </a:xfrm>
            <a:prstGeom prst="line">
              <a:avLst/>
            </a:prstGeom>
            <a:noFill/>
            <a:ln w="1905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37" name="Line 245"/>
            <p:cNvSpPr>
              <a:spLocks noChangeShapeType="1"/>
            </p:cNvSpPr>
            <p:nvPr/>
          </p:nvSpPr>
          <p:spPr bwMode="auto">
            <a:xfrm flipH="1">
              <a:off x="2599555" y="2894216"/>
              <a:ext cx="169863" cy="127000"/>
            </a:xfrm>
            <a:prstGeom prst="line">
              <a:avLst/>
            </a:prstGeom>
            <a:noFill/>
            <a:ln w="1905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38" name="Line 246"/>
            <p:cNvSpPr>
              <a:spLocks noChangeShapeType="1"/>
            </p:cNvSpPr>
            <p:nvPr/>
          </p:nvSpPr>
          <p:spPr bwMode="auto">
            <a:xfrm flipH="1" flipV="1">
              <a:off x="2898929" y="2914649"/>
              <a:ext cx="169708" cy="85005"/>
            </a:xfrm>
            <a:prstGeom prst="line">
              <a:avLst/>
            </a:prstGeom>
            <a:noFill/>
            <a:ln w="1905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39" name="Line 247"/>
            <p:cNvSpPr>
              <a:spLocks noChangeShapeType="1"/>
            </p:cNvSpPr>
            <p:nvPr/>
          </p:nvSpPr>
          <p:spPr bwMode="auto">
            <a:xfrm flipH="1">
              <a:off x="3179393" y="2918618"/>
              <a:ext cx="130544" cy="107950"/>
            </a:xfrm>
            <a:prstGeom prst="line">
              <a:avLst/>
            </a:prstGeom>
            <a:noFill/>
            <a:ln w="1905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40" name="Line 250"/>
            <p:cNvSpPr>
              <a:spLocks noChangeShapeType="1"/>
            </p:cNvSpPr>
            <p:nvPr/>
          </p:nvSpPr>
          <p:spPr bwMode="auto">
            <a:xfrm flipV="1">
              <a:off x="1533524" y="2565655"/>
              <a:ext cx="157161" cy="2608617"/>
            </a:xfrm>
            <a:prstGeom prst="line">
              <a:avLst/>
            </a:prstGeom>
            <a:noFill/>
            <a:ln w="1905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41" name="Oval 263"/>
            <p:cNvSpPr>
              <a:spLocks noChangeArrowheads="1"/>
            </p:cNvSpPr>
            <p:nvPr/>
          </p:nvSpPr>
          <p:spPr bwMode="auto">
            <a:xfrm>
              <a:off x="1639887" y="2507285"/>
              <a:ext cx="101600"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42" name="Oval 264"/>
            <p:cNvSpPr>
              <a:spLocks noChangeArrowheads="1"/>
            </p:cNvSpPr>
            <p:nvPr/>
          </p:nvSpPr>
          <p:spPr bwMode="auto">
            <a:xfrm>
              <a:off x="1925637" y="3065463"/>
              <a:ext cx="101600"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43" name="Oval 265"/>
            <p:cNvSpPr>
              <a:spLocks noChangeArrowheads="1"/>
            </p:cNvSpPr>
            <p:nvPr/>
          </p:nvSpPr>
          <p:spPr bwMode="auto">
            <a:xfrm>
              <a:off x="2211387" y="2778125"/>
              <a:ext cx="101600"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44" name="Oval 266"/>
            <p:cNvSpPr>
              <a:spLocks noChangeArrowheads="1"/>
            </p:cNvSpPr>
            <p:nvPr/>
          </p:nvSpPr>
          <p:spPr bwMode="auto">
            <a:xfrm>
              <a:off x="2497137" y="3006723"/>
              <a:ext cx="103188"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45" name="Oval 267"/>
            <p:cNvSpPr>
              <a:spLocks noChangeArrowheads="1"/>
            </p:cNvSpPr>
            <p:nvPr/>
          </p:nvSpPr>
          <p:spPr bwMode="auto">
            <a:xfrm>
              <a:off x="2782887" y="2827694"/>
              <a:ext cx="103188"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46" name="Oval 268"/>
            <p:cNvSpPr>
              <a:spLocks noChangeArrowheads="1"/>
            </p:cNvSpPr>
            <p:nvPr/>
          </p:nvSpPr>
          <p:spPr bwMode="auto">
            <a:xfrm>
              <a:off x="3068637" y="2996328"/>
              <a:ext cx="101600"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47" name="Oval 269"/>
            <p:cNvSpPr>
              <a:spLocks noChangeArrowheads="1"/>
            </p:cNvSpPr>
            <p:nvPr/>
          </p:nvSpPr>
          <p:spPr bwMode="auto">
            <a:xfrm>
              <a:off x="3333750" y="2828131"/>
              <a:ext cx="101600"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48" name="Oval 270"/>
            <p:cNvSpPr>
              <a:spLocks noChangeArrowheads="1"/>
            </p:cNvSpPr>
            <p:nvPr/>
          </p:nvSpPr>
          <p:spPr bwMode="auto">
            <a:xfrm>
              <a:off x="3640137" y="2978604"/>
              <a:ext cx="101600"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49" name="Oval 272"/>
            <p:cNvSpPr>
              <a:spLocks noChangeArrowheads="1"/>
            </p:cNvSpPr>
            <p:nvPr/>
          </p:nvSpPr>
          <p:spPr bwMode="auto">
            <a:xfrm>
              <a:off x="4211637" y="2950542"/>
              <a:ext cx="101600" cy="92075"/>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50" name="Oval 273"/>
            <p:cNvSpPr>
              <a:spLocks noChangeArrowheads="1"/>
            </p:cNvSpPr>
            <p:nvPr/>
          </p:nvSpPr>
          <p:spPr bwMode="auto">
            <a:xfrm>
              <a:off x="4497387" y="2890464"/>
              <a:ext cx="103188"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51" name="Oval 274"/>
            <p:cNvSpPr>
              <a:spLocks noChangeArrowheads="1"/>
            </p:cNvSpPr>
            <p:nvPr/>
          </p:nvSpPr>
          <p:spPr bwMode="auto">
            <a:xfrm>
              <a:off x="4783138" y="2771200"/>
              <a:ext cx="103188"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52" name="Oval 263"/>
            <p:cNvSpPr>
              <a:spLocks noChangeArrowheads="1"/>
            </p:cNvSpPr>
            <p:nvPr/>
          </p:nvSpPr>
          <p:spPr bwMode="auto">
            <a:xfrm>
              <a:off x="1467821" y="5174273"/>
              <a:ext cx="101600"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53" name="Line 246"/>
            <p:cNvSpPr>
              <a:spLocks noChangeShapeType="1"/>
            </p:cNvSpPr>
            <p:nvPr/>
          </p:nvSpPr>
          <p:spPr bwMode="auto">
            <a:xfrm flipH="1" flipV="1">
              <a:off x="3442159" y="2890071"/>
              <a:ext cx="185089" cy="88532"/>
            </a:xfrm>
            <a:prstGeom prst="line">
              <a:avLst/>
            </a:prstGeom>
            <a:noFill/>
            <a:ln w="1905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54" name="Oval 272"/>
            <p:cNvSpPr>
              <a:spLocks noChangeArrowheads="1"/>
            </p:cNvSpPr>
            <p:nvPr/>
          </p:nvSpPr>
          <p:spPr bwMode="auto">
            <a:xfrm>
              <a:off x="3925887" y="2903840"/>
              <a:ext cx="101600" cy="92075"/>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55" name="Line 247"/>
            <p:cNvSpPr>
              <a:spLocks noChangeShapeType="1"/>
            </p:cNvSpPr>
            <p:nvPr/>
          </p:nvSpPr>
          <p:spPr bwMode="auto">
            <a:xfrm flipH="1">
              <a:off x="3759493" y="2967036"/>
              <a:ext cx="142129" cy="57075"/>
            </a:xfrm>
            <a:prstGeom prst="line">
              <a:avLst/>
            </a:prstGeom>
            <a:noFill/>
            <a:ln w="1905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56" name="Line 246"/>
            <p:cNvSpPr>
              <a:spLocks noChangeShapeType="1"/>
            </p:cNvSpPr>
            <p:nvPr/>
          </p:nvSpPr>
          <p:spPr bwMode="auto">
            <a:xfrm flipH="1" flipV="1">
              <a:off x="4066507" y="2946608"/>
              <a:ext cx="134016" cy="31996"/>
            </a:xfrm>
            <a:prstGeom prst="line">
              <a:avLst/>
            </a:prstGeom>
            <a:noFill/>
            <a:ln w="1905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57" name="Line 247"/>
            <p:cNvSpPr>
              <a:spLocks noChangeShapeType="1"/>
            </p:cNvSpPr>
            <p:nvPr/>
          </p:nvSpPr>
          <p:spPr bwMode="auto">
            <a:xfrm flipH="1">
              <a:off x="4342059" y="2950542"/>
              <a:ext cx="151741" cy="50634"/>
            </a:xfrm>
            <a:prstGeom prst="line">
              <a:avLst/>
            </a:prstGeom>
            <a:noFill/>
            <a:ln w="1905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58" name="Line 247"/>
            <p:cNvSpPr>
              <a:spLocks noChangeShapeType="1"/>
            </p:cNvSpPr>
            <p:nvPr/>
          </p:nvSpPr>
          <p:spPr bwMode="auto">
            <a:xfrm flipH="1">
              <a:off x="4631395" y="2855912"/>
              <a:ext cx="151742" cy="58738"/>
            </a:xfrm>
            <a:prstGeom prst="line">
              <a:avLst/>
            </a:prstGeom>
            <a:noFill/>
            <a:ln w="1905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grpSp>
      <p:grpSp>
        <p:nvGrpSpPr>
          <p:cNvPr id="1315" name="Gruppo 1314"/>
          <p:cNvGrpSpPr/>
          <p:nvPr/>
        </p:nvGrpSpPr>
        <p:grpSpPr>
          <a:xfrm>
            <a:off x="4899819" y="1137110"/>
            <a:ext cx="2837657" cy="3267250"/>
            <a:chOff x="4899819" y="1137110"/>
            <a:chExt cx="2837657" cy="3267250"/>
          </a:xfrm>
        </p:grpSpPr>
        <p:sp>
          <p:nvSpPr>
            <p:cNvPr id="1316" name="Line 215"/>
            <p:cNvSpPr>
              <a:spLocks noChangeShapeType="1"/>
            </p:cNvSpPr>
            <p:nvPr/>
          </p:nvSpPr>
          <p:spPr bwMode="auto">
            <a:xfrm flipH="1">
              <a:off x="6600824" y="3790703"/>
              <a:ext cx="182564" cy="131103"/>
            </a:xfrm>
            <a:prstGeom prst="line">
              <a:avLst/>
            </a:prstGeom>
            <a:noFill/>
            <a:ln w="1905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17" name="Line 217"/>
            <p:cNvSpPr>
              <a:spLocks noChangeShapeType="1"/>
            </p:cNvSpPr>
            <p:nvPr/>
          </p:nvSpPr>
          <p:spPr bwMode="auto">
            <a:xfrm flipH="1">
              <a:off x="7121524" y="3179764"/>
              <a:ext cx="280987" cy="320673"/>
            </a:xfrm>
            <a:prstGeom prst="line">
              <a:avLst/>
            </a:prstGeom>
            <a:noFill/>
            <a:ln w="1905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18" name="Line 219"/>
            <p:cNvSpPr>
              <a:spLocks noChangeShapeType="1"/>
            </p:cNvSpPr>
            <p:nvPr/>
          </p:nvSpPr>
          <p:spPr bwMode="auto">
            <a:xfrm flipH="1">
              <a:off x="7407275" y="1218072"/>
              <a:ext cx="285750" cy="1885491"/>
            </a:xfrm>
            <a:prstGeom prst="line">
              <a:avLst/>
            </a:prstGeom>
            <a:noFill/>
            <a:ln w="1905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19" name="Rectangle 236"/>
            <p:cNvSpPr>
              <a:spLocks noChangeArrowheads="1"/>
            </p:cNvSpPr>
            <p:nvPr/>
          </p:nvSpPr>
          <p:spPr bwMode="auto">
            <a:xfrm>
              <a:off x="6219825" y="4082745"/>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20" name="Rectangle 237"/>
            <p:cNvSpPr>
              <a:spLocks noChangeArrowheads="1"/>
            </p:cNvSpPr>
            <p:nvPr/>
          </p:nvSpPr>
          <p:spPr bwMode="auto">
            <a:xfrm>
              <a:off x="6503988" y="3928653"/>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21" name="Rectangle 238"/>
            <p:cNvSpPr>
              <a:spLocks noChangeArrowheads="1"/>
            </p:cNvSpPr>
            <p:nvPr/>
          </p:nvSpPr>
          <p:spPr bwMode="auto">
            <a:xfrm>
              <a:off x="6789738" y="3709741"/>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22" name="Rectangle 239"/>
            <p:cNvSpPr>
              <a:spLocks noChangeArrowheads="1"/>
            </p:cNvSpPr>
            <p:nvPr/>
          </p:nvSpPr>
          <p:spPr bwMode="auto">
            <a:xfrm>
              <a:off x="7075488" y="3473148"/>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23" name="Rectangle 240"/>
            <p:cNvSpPr>
              <a:spLocks noChangeArrowheads="1"/>
            </p:cNvSpPr>
            <p:nvPr/>
          </p:nvSpPr>
          <p:spPr bwMode="auto">
            <a:xfrm>
              <a:off x="7361238" y="3103563"/>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24" name="Rectangle 241"/>
            <p:cNvSpPr>
              <a:spLocks noChangeArrowheads="1"/>
            </p:cNvSpPr>
            <p:nvPr/>
          </p:nvSpPr>
          <p:spPr bwMode="auto">
            <a:xfrm>
              <a:off x="7646988" y="1137110"/>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25" name="Line 215"/>
            <p:cNvSpPr>
              <a:spLocks noChangeShapeType="1"/>
            </p:cNvSpPr>
            <p:nvPr/>
          </p:nvSpPr>
          <p:spPr bwMode="auto">
            <a:xfrm flipH="1">
              <a:off x="6898480" y="3547286"/>
              <a:ext cx="177007" cy="167629"/>
            </a:xfrm>
            <a:prstGeom prst="line">
              <a:avLst/>
            </a:prstGeom>
            <a:noFill/>
            <a:ln w="1905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26" name="Line 215"/>
            <p:cNvSpPr>
              <a:spLocks noChangeShapeType="1"/>
            </p:cNvSpPr>
            <p:nvPr/>
          </p:nvSpPr>
          <p:spPr bwMode="auto">
            <a:xfrm flipH="1">
              <a:off x="6332894" y="4005723"/>
              <a:ext cx="152195" cy="84689"/>
            </a:xfrm>
            <a:prstGeom prst="line">
              <a:avLst/>
            </a:prstGeom>
            <a:noFill/>
            <a:ln w="1905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27" name="Line 204"/>
            <p:cNvSpPr>
              <a:spLocks noChangeShapeType="1"/>
            </p:cNvSpPr>
            <p:nvPr/>
          </p:nvSpPr>
          <p:spPr bwMode="auto">
            <a:xfrm flipH="1">
              <a:off x="4899819" y="4118486"/>
              <a:ext cx="1305718" cy="285874"/>
            </a:xfrm>
            <a:prstGeom prst="line">
              <a:avLst/>
            </a:prstGeom>
            <a:noFill/>
            <a:ln w="1905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grpSp>
      <p:grpSp>
        <p:nvGrpSpPr>
          <p:cNvPr id="1328" name="Gruppo 1327"/>
          <p:cNvGrpSpPr/>
          <p:nvPr/>
        </p:nvGrpSpPr>
        <p:grpSpPr>
          <a:xfrm>
            <a:off x="4899819" y="2836860"/>
            <a:ext cx="2844006" cy="2413567"/>
            <a:chOff x="4899819" y="2836860"/>
            <a:chExt cx="2844006" cy="2413567"/>
          </a:xfrm>
        </p:grpSpPr>
        <p:sp>
          <p:nvSpPr>
            <p:cNvPr id="1329" name="Line 258"/>
            <p:cNvSpPr>
              <a:spLocks noChangeShapeType="1"/>
            </p:cNvSpPr>
            <p:nvPr/>
          </p:nvSpPr>
          <p:spPr bwMode="auto">
            <a:xfrm flipH="1" flipV="1">
              <a:off x="6326639" y="4107234"/>
              <a:ext cx="221797" cy="511533"/>
            </a:xfrm>
            <a:prstGeom prst="line">
              <a:avLst/>
            </a:prstGeom>
            <a:noFill/>
            <a:ln w="1905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30" name="Line 260"/>
            <p:cNvSpPr>
              <a:spLocks noChangeShapeType="1"/>
            </p:cNvSpPr>
            <p:nvPr/>
          </p:nvSpPr>
          <p:spPr bwMode="auto">
            <a:xfrm flipH="1" flipV="1">
              <a:off x="6898480" y="5186721"/>
              <a:ext cx="177007" cy="0"/>
            </a:xfrm>
            <a:prstGeom prst="line">
              <a:avLst/>
            </a:prstGeom>
            <a:noFill/>
            <a:ln w="1905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31" name="Line 261"/>
            <p:cNvSpPr>
              <a:spLocks noChangeShapeType="1"/>
            </p:cNvSpPr>
            <p:nvPr/>
          </p:nvSpPr>
          <p:spPr bwMode="auto">
            <a:xfrm flipH="1">
              <a:off x="7190443" y="5182436"/>
              <a:ext cx="166031" cy="5334"/>
            </a:xfrm>
            <a:prstGeom prst="line">
              <a:avLst/>
            </a:prstGeom>
            <a:noFill/>
            <a:ln w="1905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32" name="Line 262"/>
            <p:cNvSpPr>
              <a:spLocks noChangeShapeType="1"/>
            </p:cNvSpPr>
            <p:nvPr/>
          </p:nvSpPr>
          <p:spPr bwMode="auto">
            <a:xfrm flipH="1" flipV="1">
              <a:off x="7458074" y="5186720"/>
              <a:ext cx="184151" cy="1050"/>
            </a:xfrm>
            <a:prstGeom prst="line">
              <a:avLst/>
            </a:prstGeom>
            <a:noFill/>
            <a:ln w="1905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33" name="Oval 279"/>
            <p:cNvSpPr>
              <a:spLocks noChangeArrowheads="1"/>
            </p:cNvSpPr>
            <p:nvPr/>
          </p:nvSpPr>
          <p:spPr bwMode="auto">
            <a:xfrm>
              <a:off x="6213475" y="3982934"/>
              <a:ext cx="101600"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34" name="Oval 280"/>
            <p:cNvSpPr>
              <a:spLocks noChangeArrowheads="1"/>
            </p:cNvSpPr>
            <p:nvPr/>
          </p:nvSpPr>
          <p:spPr bwMode="auto">
            <a:xfrm>
              <a:off x="6497638" y="4564176"/>
              <a:ext cx="103188"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35" name="Oval 281"/>
            <p:cNvSpPr>
              <a:spLocks noChangeArrowheads="1"/>
            </p:cNvSpPr>
            <p:nvPr/>
          </p:nvSpPr>
          <p:spPr bwMode="auto">
            <a:xfrm>
              <a:off x="6783388" y="5141780"/>
              <a:ext cx="103188"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37" name="Oval 282"/>
            <p:cNvSpPr>
              <a:spLocks noChangeArrowheads="1"/>
            </p:cNvSpPr>
            <p:nvPr/>
          </p:nvSpPr>
          <p:spPr bwMode="auto">
            <a:xfrm>
              <a:off x="7070725" y="5146129"/>
              <a:ext cx="101600"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40" name="Oval 283"/>
            <p:cNvSpPr>
              <a:spLocks noChangeArrowheads="1"/>
            </p:cNvSpPr>
            <p:nvPr/>
          </p:nvSpPr>
          <p:spPr bwMode="auto">
            <a:xfrm>
              <a:off x="7356475" y="5145303"/>
              <a:ext cx="101600"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41" name="Oval 284"/>
            <p:cNvSpPr>
              <a:spLocks noChangeArrowheads="1"/>
            </p:cNvSpPr>
            <p:nvPr/>
          </p:nvSpPr>
          <p:spPr bwMode="auto">
            <a:xfrm>
              <a:off x="7642225" y="5159940"/>
              <a:ext cx="101600"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42" name="Line 253"/>
            <p:cNvSpPr>
              <a:spLocks noChangeShapeType="1"/>
            </p:cNvSpPr>
            <p:nvPr/>
          </p:nvSpPr>
          <p:spPr bwMode="auto">
            <a:xfrm flipH="1" flipV="1">
              <a:off x="4899819" y="2836860"/>
              <a:ext cx="1305718" cy="1146074"/>
            </a:xfrm>
            <a:prstGeom prst="line">
              <a:avLst/>
            </a:prstGeom>
            <a:noFill/>
            <a:ln w="1905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64" name="Line 258"/>
            <p:cNvSpPr>
              <a:spLocks noChangeShapeType="1"/>
            </p:cNvSpPr>
            <p:nvPr/>
          </p:nvSpPr>
          <p:spPr bwMode="auto">
            <a:xfrm flipH="1" flipV="1">
              <a:off x="6586482" y="4654663"/>
              <a:ext cx="249291" cy="487116"/>
            </a:xfrm>
            <a:prstGeom prst="line">
              <a:avLst/>
            </a:prstGeom>
            <a:noFill/>
            <a:ln w="1905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grpSp>
      <p:grpSp>
        <p:nvGrpSpPr>
          <p:cNvPr id="6" name="Gruppo 5"/>
          <p:cNvGrpSpPr/>
          <p:nvPr/>
        </p:nvGrpSpPr>
        <p:grpSpPr>
          <a:xfrm>
            <a:off x="5087682" y="1733290"/>
            <a:ext cx="1987806" cy="2401030"/>
            <a:chOff x="5087682" y="1733290"/>
            <a:chExt cx="1987806" cy="2401030"/>
          </a:xfrm>
        </p:grpSpPr>
        <p:sp>
          <p:nvSpPr>
            <p:cNvPr id="1388" name="Rectangle 60"/>
            <p:cNvSpPr>
              <a:spLocks noChangeArrowheads="1"/>
            </p:cNvSpPr>
            <p:nvPr/>
          </p:nvSpPr>
          <p:spPr bwMode="auto">
            <a:xfrm>
              <a:off x="5087682" y="1733290"/>
              <a:ext cx="1987806" cy="923330"/>
            </a:xfrm>
            <a:prstGeom prst="rect">
              <a:avLst/>
            </a:prstGeom>
            <a:noFill/>
            <a:ln w="22225">
              <a:solidFill>
                <a:schemeClr val="accent6">
                  <a:lumMod val="60000"/>
                  <a:lumOff val="40000"/>
                </a:schemeClr>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it-IT" sz="1500" b="1" dirty="0" smtClean="0">
                  <a:solidFill>
                    <a:srgbClr val="688E41"/>
                  </a:solidFill>
                </a:rPr>
                <a:t>Area of </a:t>
              </a:r>
              <a:r>
                <a:rPr lang="it-IT" altLang="it-IT" sz="1500" b="1" dirty="0" err="1" smtClean="0">
                  <a:solidFill>
                    <a:srgbClr val="688E41"/>
                  </a:solidFill>
                </a:rPr>
                <a:t>viral</a:t>
              </a:r>
              <a:r>
                <a:rPr lang="it-IT" altLang="it-IT" sz="1500" b="1" dirty="0" smtClean="0">
                  <a:solidFill>
                    <a:srgbClr val="688E41"/>
                  </a:solidFill>
                </a:rPr>
                <a:t> </a:t>
              </a:r>
              <a:r>
                <a:rPr lang="it-IT" altLang="it-IT" sz="1500" b="1" dirty="0" err="1" smtClean="0">
                  <a:solidFill>
                    <a:srgbClr val="688E41"/>
                  </a:solidFill>
                </a:rPr>
                <a:t>replication</a:t>
              </a:r>
              <a:endParaRPr lang="it-IT" altLang="it-IT" sz="1500" b="1" dirty="0" smtClean="0">
                <a:solidFill>
                  <a:srgbClr val="688E41"/>
                </a:solidFill>
              </a:endParaRPr>
            </a:p>
            <a:p>
              <a:pPr algn="ctr"/>
              <a:r>
                <a:rPr lang="it-IT" altLang="it-IT" sz="1500" b="1" dirty="0">
                  <a:solidFill>
                    <a:srgbClr val="688E41"/>
                  </a:solidFill>
                </a:rPr>
                <a:t>u</a:t>
              </a:r>
              <a:r>
                <a:rPr lang="it-IT" altLang="it-IT" sz="1500" b="1" dirty="0" smtClean="0">
                  <a:solidFill>
                    <a:srgbClr val="688E41"/>
                  </a:solidFill>
                </a:rPr>
                <a:t>nder </a:t>
              </a:r>
              <a:r>
                <a:rPr lang="it-IT" altLang="it-IT" sz="1500" b="1" dirty="0" err="1" smtClean="0">
                  <a:solidFill>
                    <a:srgbClr val="688E41"/>
                  </a:solidFill>
                </a:rPr>
                <a:t>low</a:t>
              </a:r>
              <a:r>
                <a:rPr lang="it-IT" altLang="it-IT" sz="1500" b="1" dirty="0" smtClean="0">
                  <a:solidFill>
                    <a:srgbClr val="688E41"/>
                  </a:solidFill>
                </a:rPr>
                <a:t> </a:t>
              </a:r>
              <a:r>
                <a:rPr lang="it-IT" altLang="it-IT" sz="1500" b="1" dirty="0" err="1" smtClean="0">
                  <a:solidFill>
                    <a:srgbClr val="688E41"/>
                  </a:solidFill>
                </a:rPr>
                <a:t>drug</a:t>
              </a:r>
              <a:endParaRPr lang="it-IT" altLang="it-IT" sz="1500" b="1" dirty="0">
                <a:solidFill>
                  <a:srgbClr val="688E41"/>
                </a:solidFill>
              </a:endParaRPr>
            </a:p>
            <a:p>
              <a:pPr algn="ctr"/>
              <a:r>
                <a:rPr lang="it-IT" altLang="it-IT" sz="1500" b="1" dirty="0" err="1" smtClean="0">
                  <a:solidFill>
                    <a:srgbClr val="688E41"/>
                  </a:solidFill>
                </a:rPr>
                <a:t>concentrations</a:t>
              </a:r>
              <a:endParaRPr lang="it-IT" altLang="it-IT" dirty="0" smtClean="0">
                <a:solidFill>
                  <a:srgbClr val="688E41"/>
                </a:solidFill>
              </a:endParaRPr>
            </a:p>
          </p:txBody>
        </p:sp>
        <p:cxnSp>
          <p:nvCxnSpPr>
            <p:cNvPr id="1389" name="Connettore 2 1388"/>
            <p:cNvCxnSpPr>
              <a:stCxn id="1388" idx="2"/>
            </p:cNvCxnSpPr>
            <p:nvPr/>
          </p:nvCxnSpPr>
          <p:spPr>
            <a:xfrm flipH="1">
              <a:off x="5652120" y="2656620"/>
              <a:ext cx="429465" cy="1132420"/>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90" name="Connettore 2 1389"/>
            <p:cNvCxnSpPr/>
            <p:nvPr/>
          </p:nvCxnSpPr>
          <p:spPr>
            <a:xfrm>
              <a:off x="6254750" y="2647950"/>
              <a:ext cx="478695" cy="1486370"/>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27" name="Rectangle 60"/>
          <p:cNvSpPr>
            <a:spLocks noChangeArrowheads="1"/>
          </p:cNvSpPr>
          <p:nvPr/>
        </p:nvSpPr>
        <p:spPr bwMode="auto">
          <a:xfrm>
            <a:off x="673813" y="5047803"/>
            <a:ext cx="54662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FF0000"/>
                </a:solidFill>
              </a:rPr>
              <a:t>CURE</a:t>
            </a:r>
            <a:endParaRPr lang="it-IT" altLang="it-IT" dirty="0" smtClean="0">
              <a:solidFill>
                <a:srgbClr val="56585A"/>
              </a:solidFill>
            </a:endParaRPr>
          </a:p>
        </p:txBody>
      </p:sp>
      <p:sp>
        <p:nvSpPr>
          <p:cNvPr id="2" name="CasellaDiTesto 1"/>
          <p:cNvSpPr txBox="1"/>
          <p:nvPr/>
        </p:nvSpPr>
        <p:spPr>
          <a:xfrm>
            <a:off x="5835650" y="984885"/>
            <a:ext cx="1806575" cy="369332"/>
          </a:xfrm>
          <a:prstGeom prst="rect">
            <a:avLst/>
          </a:prstGeom>
          <a:noFill/>
        </p:spPr>
        <p:txBody>
          <a:bodyPr wrap="square" rtlCol="0">
            <a:spAutoFit/>
          </a:bodyPr>
          <a:lstStyle/>
          <a:p>
            <a:pPr algn="r"/>
            <a:r>
              <a:rPr lang="it-IT" b="1" dirty="0" smtClean="0">
                <a:solidFill>
                  <a:srgbClr val="FF0000"/>
                </a:solidFill>
              </a:rPr>
              <a:t>77% </a:t>
            </a:r>
            <a:r>
              <a:rPr lang="it-IT" b="1" dirty="0" err="1" smtClean="0">
                <a:solidFill>
                  <a:srgbClr val="FF0000"/>
                </a:solidFill>
              </a:rPr>
              <a:t>resistance</a:t>
            </a:r>
            <a:endParaRPr lang="it-IT" b="1" dirty="0">
              <a:solidFill>
                <a:srgbClr val="FF0000"/>
              </a:solidFill>
            </a:endParaRPr>
          </a:p>
        </p:txBody>
      </p:sp>
    </p:spTree>
    <p:extLst>
      <p:ext uri="{BB962C8B-B14F-4D97-AF65-F5344CB8AC3E}">
        <p14:creationId xmlns:p14="http://schemas.microsoft.com/office/powerpoint/2010/main" val="249068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37"/>
                                        </p:tgtEl>
                                        <p:attrNameLst>
                                          <p:attrName>style.visibility</p:attrName>
                                        </p:attrNameLst>
                                      </p:cBhvr>
                                      <p:to>
                                        <p:strVal val="visible"/>
                                      </p:to>
                                    </p:set>
                                    <p:animEffect transition="in" filter="wipe(left)">
                                      <p:cBhvr>
                                        <p:cTn id="7" dur="250"/>
                                        <p:tgtEl>
                                          <p:spTgt spid="11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03"/>
                                        </p:tgtEl>
                                        <p:attrNameLst>
                                          <p:attrName>style.visibility</p:attrName>
                                        </p:attrNameLst>
                                      </p:cBhvr>
                                      <p:to>
                                        <p:strVal val="visible"/>
                                      </p:to>
                                    </p:set>
                                    <p:animEffect transition="in" filter="wipe(left)">
                                      <p:cBhvr>
                                        <p:cTn id="12" dur="250"/>
                                        <p:tgtEl>
                                          <p:spTgt spid="12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28"/>
                                        </p:tgtEl>
                                        <p:attrNameLst>
                                          <p:attrName>style.visibility</p:attrName>
                                        </p:attrNameLst>
                                      </p:cBhvr>
                                      <p:to>
                                        <p:strVal val="visible"/>
                                      </p:to>
                                    </p:set>
                                    <p:animEffect transition="in" filter="wipe(left)">
                                      <p:cBhvr>
                                        <p:cTn id="17" dur="250"/>
                                        <p:tgtEl>
                                          <p:spTgt spid="13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15"/>
                                        </p:tgtEl>
                                        <p:attrNameLst>
                                          <p:attrName>style.visibility</p:attrName>
                                        </p:attrNameLst>
                                      </p:cBhvr>
                                      <p:to>
                                        <p:strVal val="visible"/>
                                      </p:to>
                                    </p:set>
                                    <p:animEffect transition="in" filter="wipe(left)">
                                      <p:cBhvr>
                                        <p:cTn id="22" dur="250"/>
                                        <p:tgtEl>
                                          <p:spTgt spid="1315"/>
                                        </p:tgtEl>
                                      </p:cBhvr>
                                    </p:animEffect>
                                  </p:childTnLst>
                                </p:cTn>
                              </p:par>
                            </p:childTnLst>
                          </p:cTn>
                        </p:par>
                        <p:par>
                          <p:cTn id="23" fill="hold">
                            <p:stCondLst>
                              <p:cond delay="250"/>
                            </p:stCondLst>
                            <p:childTnLst>
                              <p:par>
                                <p:cTn id="24" presetID="2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250"/>
                                        <p:tgtEl>
                                          <p:spTgt spid="7"/>
                                        </p:tgtEl>
                                      </p:cBhvr>
                                    </p:animEffect>
                                  </p:childTnLst>
                                </p:cTn>
                              </p:par>
                            </p:childTnLst>
                          </p:cTn>
                        </p:par>
                        <p:par>
                          <p:cTn id="27" fill="hold">
                            <p:stCondLst>
                              <p:cond delay="500"/>
                            </p:stCondLst>
                            <p:childTnLst>
                              <p:par>
                                <p:cTn id="28" presetID="22" presetClass="entr" presetSubtype="1" fill="hold" nodeType="afterEffect">
                                  <p:stCondLst>
                                    <p:cond delay="25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25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o 6"/>
          <p:cNvGrpSpPr/>
          <p:nvPr/>
        </p:nvGrpSpPr>
        <p:grpSpPr>
          <a:xfrm>
            <a:off x="2014440" y="2977848"/>
            <a:ext cx="4824535" cy="2016224"/>
            <a:chOff x="4927342" y="2636912"/>
            <a:chExt cx="1882800" cy="2016224"/>
          </a:xfrm>
        </p:grpSpPr>
        <p:sp>
          <p:nvSpPr>
            <p:cNvPr id="1386" name="Rettangolo 1"/>
            <p:cNvSpPr/>
            <p:nvPr/>
          </p:nvSpPr>
          <p:spPr>
            <a:xfrm flipH="1" flipV="1">
              <a:off x="5348864" y="2636912"/>
              <a:ext cx="1461278" cy="1843636"/>
            </a:xfrm>
            <a:custGeom>
              <a:avLst/>
              <a:gdLst>
                <a:gd name="connsiteX0" fmla="*/ 0 w 1471019"/>
                <a:gd name="connsiteY0" fmla="*/ 0 h 1040804"/>
                <a:gd name="connsiteX1" fmla="*/ 1471019 w 1471019"/>
                <a:gd name="connsiteY1" fmla="*/ 0 h 1040804"/>
                <a:gd name="connsiteX2" fmla="*/ 1471019 w 1471019"/>
                <a:gd name="connsiteY2" fmla="*/ 1040804 h 1040804"/>
                <a:gd name="connsiteX3" fmla="*/ 0 w 1471019"/>
                <a:gd name="connsiteY3" fmla="*/ 1040804 h 1040804"/>
                <a:gd name="connsiteX4" fmla="*/ 0 w 1471019"/>
                <a:gd name="connsiteY4" fmla="*/ 0 h 1040804"/>
                <a:gd name="connsiteX0" fmla="*/ 0 w 1471019"/>
                <a:gd name="connsiteY0" fmla="*/ 0 h 1040804"/>
                <a:gd name="connsiteX1" fmla="*/ 654590 w 1471019"/>
                <a:gd name="connsiteY1" fmla="*/ 0 h 1040804"/>
                <a:gd name="connsiteX2" fmla="*/ 1471019 w 1471019"/>
                <a:gd name="connsiteY2" fmla="*/ 1040804 h 1040804"/>
                <a:gd name="connsiteX3" fmla="*/ 0 w 1471019"/>
                <a:gd name="connsiteY3" fmla="*/ 1040804 h 1040804"/>
                <a:gd name="connsiteX4" fmla="*/ 0 w 1471019"/>
                <a:gd name="connsiteY4" fmla="*/ 0 h 1040804"/>
                <a:gd name="connsiteX0" fmla="*/ 0 w 1471019"/>
                <a:gd name="connsiteY0" fmla="*/ 0 h 1040804"/>
                <a:gd name="connsiteX1" fmla="*/ 654590 w 1471019"/>
                <a:gd name="connsiteY1" fmla="*/ 0 h 1040804"/>
                <a:gd name="connsiteX2" fmla="*/ 1471019 w 1471019"/>
                <a:gd name="connsiteY2" fmla="*/ 746889 h 1040804"/>
                <a:gd name="connsiteX3" fmla="*/ 0 w 1471019"/>
                <a:gd name="connsiteY3" fmla="*/ 1040804 h 1040804"/>
                <a:gd name="connsiteX4" fmla="*/ 0 w 1471019"/>
                <a:gd name="connsiteY4" fmla="*/ 0 h 1040804"/>
                <a:gd name="connsiteX0" fmla="*/ 0 w 1479183"/>
                <a:gd name="connsiteY0" fmla="*/ 0 h 1040804"/>
                <a:gd name="connsiteX1" fmla="*/ 654590 w 1479183"/>
                <a:gd name="connsiteY1" fmla="*/ 0 h 1040804"/>
                <a:gd name="connsiteX2" fmla="*/ 1479183 w 1479183"/>
                <a:gd name="connsiteY2" fmla="*/ 714232 h 1040804"/>
                <a:gd name="connsiteX3" fmla="*/ 0 w 1479183"/>
                <a:gd name="connsiteY3" fmla="*/ 1040804 h 1040804"/>
                <a:gd name="connsiteX4" fmla="*/ 0 w 1479183"/>
                <a:gd name="connsiteY4" fmla="*/ 0 h 1040804"/>
                <a:gd name="connsiteX0" fmla="*/ 0 w 1479183"/>
                <a:gd name="connsiteY0" fmla="*/ 0 h 1808856"/>
                <a:gd name="connsiteX1" fmla="*/ 654590 w 1479183"/>
                <a:gd name="connsiteY1" fmla="*/ 0 h 1808856"/>
                <a:gd name="connsiteX2" fmla="*/ 1479183 w 1479183"/>
                <a:gd name="connsiteY2" fmla="*/ 714232 h 1808856"/>
                <a:gd name="connsiteX3" fmla="*/ 0 w 1479183"/>
                <a:gd name="connsiteY3" fmla="*/ 1808856 h 1808856"/>
                <a:gd name="connsiteX4" fmla="*/ 0 w 1479183"/>
                <a:gd name="connsiteY4" fmla="*/ 0 h 1808856"/>
                <a:gd name="connsiteX0" fmla="*/ 0 w 2892304"/>
                <a:gd name="connsiteY0" fmla="*/ 0 h 1860579"/>
                <a:gd name="connsiteX1" fmla="*/ 654590 w 2892304"/>
                <a:gd name="connsiteY1" fmla="*/ 0 h 1860579"/>
                <a:gd name="connsiteX2" fmla="*/ 2892304 w 2892304"/>
                <a:gd name="connsiteY2" fmla="*/ 1860579 h 1860579"/>
                <a:gd name="connsiteX3" fmla="*/ 0 w 2892304"/>
                <a:gd name="connsiteY3" fmla="*/ 1808856 h 1860579"/>
                <a:gd name="connsiteX4" fmla="*/ 0 w 2892304"/>
                <a:gd name="connsiteY4" fmla="*/ 0 h 1860579"/>
                <a:gd name="connsiteX0" fmla="*/ 0 w 2892304"/>
                <a:gd name="connsiteY0" fmla="*/ 0 h 1860579"/>
                <a:gd name="connsiteX1" fmla="*/ 1749065 w 2892304"/>
                <a:gd name="connsiteY1" fmla="*/ 11464 h 1860579"/>
                <a:gd name="connsiteX2" fmla="*/ 2892304 w 2892304"/>
                <a:gd name="connsiteY2" fmla="*/ 1860579 h 1860579"/>
                <a:gd name="connsiteX3" fmla="*/ 0 w 2892304"/>
                <a:gd name="connsiteY3" fmla="*/ 1808856 h 1860579"/>
                <a:gd name="connsiteX4" fmla="*/ 0 w 2892304"/>
                <a:gd name="connsiteY4" fmla="*/ 0 h 1860579"/>
                <a:gd name="connsiteX0" fmla="*/ 0 w 2892304"/>
                <a:gd name="connsiteY0" fmla="*/ 1797392 h 1849115"/>
                <a:gd name="connsiteX1" fmla="*/ 1749065 w 2892304"/>
                <a:gd name="connsiteY1" fmla="*/ 0 h 1849115"/>
                <a:gd name="connsiteX2" fmla="*/ 2892304 w 2892304"/>
                <a:gd name="connsiteY2" fmla="*/ 1849115 h 1849115"/>
                <a:gd name="connsiteX3" fmla="*/ 0 w 2892304"/>
                <a:gd name="connsiteY3" fmla="*/ 1797392 h 1849115"/>
                <a:gd name="connsiteX0" fmla="*/ 63185 w 1143239"/>
                <a:gd name="connsiteY0" fmla="*/ 2181418 h 2181418"/>
                <a:gd name="connsiteX1" fmla="*/ 0 w 1143239"/>
                <a:gd name="connsiteY1" fmla="*/ 0 h 2181418"/>
                <a:gd name="connsiteX2" fmla="*/ 1143239 w 1143239"/>
                <a:gd name="connsiteY2" fmla="*/ 1849115 h 2181418"/>
                <a:gd name="connsiteX3" fmla="*/ 63185 w 1143239"/>
                <a:gd name="connsiteY3" fmla="*/ 2181418 h 2181418"/>
                <a:gd name="connsiteX0" fmla="*/ 63185 w 1165340"/>
                <a:gd name="connsiteY0" fmla="*/ 2181418 h 2181418"/>
                <a:gd name="connsiteX1" fmla="*/ 0 w 1165340"/>
                <a:gd name="connsiteY1" fmla="*/ 0 h 2181418"/>
                <a:gd name="connsiteX2" fmla="*/ 1165340 w 1165340"/>
                <a:gd name="connsiteY2" fmla="*/ 1794252 h 2181418"/>
                <a:gd name="connsiteX3" fmla="*/ 63185 w 1165340"/>
                <a:gd name="connsiteY3" fmla="*/ 2181418 h 2181418"/>
                <a:gd name="connsiteX0" fmla="*/ 85284 w 1187439"/>
                <a:gd name="connsiteY0" fmla="*/ 2382575 h 2382575"/>
                <a:gd name="connsiteX1" fmla="*/ 0 w 1187439"/>
                <a:gd name="connsiteY1" fmla="*/ 0 h 2382575"/>
                <a:gd name="connsiteX2" fmla="*/ 1187439 w 1187439"/>
                <a:gd name="connsiteY2" fmla="*/ 1995409 h 2382575"/>
                <a:gd name="connsiteX3" fmla="*/ 85284 w 1187439"/>
                <a:gd name="connsiteY3" fmla="*/ 2382575 h 2382575"/>
                <a:gd name="connsiteX0" fmla="*/ 85284 w 1099036"/>
                <a:gd name="connsiteY0" fmla="*/ 2382575 h 2382575"/>
                <a:gd name="connsiteX1" fmla="*/ 0 w 1099036"/>
                <a:gd name="connsiteY1" fmla="*/ 0 h 2382575"/>
                <a:gd name="connsiteX2" fmla="*/ 1099036 w 1099036"/>
                <a:gd name="connsiteY2" fmla="*/ 1812540 h 2382575"/>
                <a:gd name="connsiteX3" fmla="*/ 85284 w 1099036"/>
                <a:gd name="connsiteY3" fmla="*/ 2382575 h 2382575"/>
                <a:gd name="connsiteX0" fmla="*/ 85284 w 1099036"/>
                <a:gd name="connsiteY0" fmla="*/ 2437437 h 2437437"/>
                <a:gd name="connsiteX1" fmla="*/ 0 w 1099036"/>
                <a:gd name="connsiteY1" fmla="*/ 0 h 2437437"/>
                <a:gd name="connsiteX2" fmla="*/ 1099036 w 1099036"/>
                <a:gd name="connsiteY2" fmla="*/ 1812540 h 2437437"/>
                <a:gd name="connsiteX3" fmla="*/ 85284 w 1099036"/>
                <a:gd name="connsiteY3" fmla="*/ 2437437 h 2437437"/>
                <a:gd name="connsiteX0" fmla="*/ 41084 w 1099036"/>
                <a:gd name="connsiteY0" fmla="*/ 2492298 h 2492298"/>
                <a:gd name="connsiteX1" fmla="*/ 0 w 1099036"/>
                <a:gd name="connsiteY1" fmla="*/ 0 h 2492298"/>
                <a:gd name="connsiteX2" fmla="*/ 1099036 w 1099036"/>
                <a:gd name="connsiteY2" fmla="*/ 1812540 h 2492298"/>
                <a:gd name="connsiteX3" fmla="*/ 41084 w 1099036"/>
                <a:gd name="connsiteY3" fmla="*/ 2492298 h 2492298"/>
                <a:gd name="connsiteX0" fmla="*/ 41084 w 1099036"/>
                <a:gd name="connsiteY0" fmla="*/ 2504686 h 2504686"/>
                <a:gd name="connsiteX1" fmla="*/ 0 w 1099036"/>
                <a:gd name="connsiteY1" fmla="*/ 0 h 2504686"/>
                <a:gd name="connsiteX2" fmla="*/ 1099036 w 1099036"/>
                <a:gd name="connsiteY2" fmla="*/ 1824928 h 2504686"/>
                <a:gd name="connsiteX3" fmla="*/ 41084 w 1099036"/>
                <a:gd name="connsiteY3" fmla="*/ 2504686 h 2504686"/>
                <a:gd name="connsiteX0" fmla="*/ 26113 w 1084065"/>
                <a:gd name="connsiteY0" fmla="*/ 2517074 h 2517074"/>
                <a:gd name="connsiteX1" fmla="*/ 0 w 1084065"/>
                <a:gd name="connsiteY1" fmla="*/ 0 h 2517074"/>
                <a:gd name="connsiteX2" fmla="*/ 1084065 w 1084065"/>
                <a:gd name="connsiteY2" fmla="*/ 1837316 h 2517074"/>
                <a:gd name="connsiteX3" fmla="*/ 26113 w 1084065"/>
                <a:gd name="connsiteY3" fmla="*/ 2517074 h 2517074"/>
                <a:gd name="connsiteX0" fmla="*/ 26113 w 1173893"/>
                <a:gd name="connsiteY0" fmla="*/ 2517074 h 2517074"/>
                <a:gd name="connsiteX1" fmla="*/ 0 w 1173893"/>
                <a:gd name="connsiteY1" fmla="*/ 0 h 2517074"/>
                <a:gd name="connsiteX2" fmla="*/ 1173893 w 1173893"/>
                <a:gd name="connsiteY2" fmla="*/ 1874479 h 2517074"/>
                <a:gd name="connsiteX3" fmla="*/ 26113 w 1173893"/>
                <a:gd name="connsiteY3" fmla="*/ 2517074 h 2517074"/>
                <a:gd name="connsiteX0" fmla="*/ 26113 w 1069094"/>
                <a:gd name="connsiteY0" fmla="*/ 2517074 h 2517074"/>
                <a:gd name="connsiteX1" fmla="*/ 0 w 1069094"/>
                <a:gd name="connsiteY1" fmla="*/ 0 h 2517074"/>
                <a:gd name="connsiteX2" fmla="*/ 1069094 w 1069094"/>
                <a:gd name="connsiteY2" fmla="*/ 1874479 h 2517074"/>
                <a:gd name="connsiteX3" fmla="*/ 26113 w 1069094"/>
                <a:gd name="connsiteY3" fmla="*/ 2517074 h 2517074"/>
                <a:gd name="connsiteX0" fmla="*/ 11142 w 1054123"/>
                <a:gd name="connsiteY0" fmla="*/ 2492299 h 2492299"/>
                <a:gd name="connsiteX1" fmla="*/ 0 w 1054123"/>
                <a:gd name="connsiteY1" fmla="*/ 0 h 2492299"/>
                <a:gd name="connsiteX2" fmla="*/ 1054123 w 1054123"/>
                <a:gd name="connsiteY2" fmla="*/ 1849704 h 2492299"/>
                <a:gd name="connsiteX3" fmla="*/ 11142 w 1054123"/>
                <a:gd name="connsiteY3" fmla="*/ 2492299 h 2492299"/>
              </a:gdLst>
              <a:ahLst/>
              <a:cxnLst>
                <a:cxn ang="0">
                  <a:pos x="connsiteX0" y="connsiteY0"/>
                </a:cxn>
                <a:cxn ang="0">
                  <a:pos x="connsiteX1" y="connsiteY1"/>
                </a:cxn>
                <a:cxn ang="0">
                  <a:pos x="connsiteX2" y="connsiteY2"/>
                </a:cxn>
                <a:cxn ang="0">
                  <a:pos x="connsiteX3" y="connsiteY3"/>
                </a:cxn>
              </a:cxnLst>
              <a:rect l="l" t="t" r="r" b="b"/>
              <a:pathLst>
                <a:path w="1054123" h="2492299">
                  <a:moveTo>
                    <a:pt x="11142" y="2492299"/>
                  </a:moveTo>
                  <a:lnTo>
                    <a:pt x="0" y="0"/>
                  </a:lnTo>
                  <a:lnTo>
                    <a:pt x="1054123" y="1849704"/>
                  </a:lnTo>
                  <a:lnTo>
                    <a:pt x="11142" y="2492299"/>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t-IT">
                <a:solidFill>
                  <a:prstClr val="white"/>
                </a:solidFill>
                <a:latin typeface="Arial Narrow"/>
              </a:endParaRPr>
            </a:p>
          </p:txBody>
        </p:sp>
        <p:sp>
          <p:nvSpPr>
            <p:cNvPr id="1382" name="Rettangolo 1"/>
            <p:cNvSpPr/>
            <p:nvPr/>
          </p:nvSpPr>
          <p:spPr>
            <a:xfrm>
              <a:off x="4927342" y="3068960"/>
              <a:ext cx="1791470" cy="1584176"/>
            </a:xfrm>
            <a:custGeom>
              <a:avLst/>
              <a:gdLst>
                <a:gd name="connsiteX0" fmla="*/ 0 w 1471019"/>
                <a:gd name="connsiteY0" fmla="*/ 0 h 1040804"/>
                <a:gd name="connsiteX1" fmla="*/ 1471019 w 1471019"/>
                <a:gd name="connsiteY1" fmla="*/ 0 h 1040804"/>
                <a:gd name="connsiteX2" fmla="*/ 1471019 w 1471019"/>
                <a:gd name="connsiteY2" fmla="*/ 1040804 h 1040804"/>
                <a:gd name="connsiteX3" fmla="*/ 0 w 1471019"/>
                <a:gd name="connsiteY3" fmla="*/ 1040804 h 1040804"/>
                <a:gd name="connsiteX4" fmla="*/ 0 w 1471019"/>
                <a:gd name="connsiteY4" fmla="*/ 0 h 1040804"/>
                <a:gd name="connsiteX0" fmla="*/ 0 w 1471019"/>
                <a:gd name="connsiteY0" fmla="*/ 0 h 1040804"/>
                <a:gd name="connsiteX1" fmla="*/ 654590 w 1471019"/>
                <a:gd name="connsiteY1" fmla="*/ 0 h 1040804"/>
                <a:gd name="connsiteX2" fmla="*/ 1471019 w 1471019"/>
                <a:gd name="connsiteY2" fmla="*/ 1040804 h 1040804"/>
                <a:gd name="connsiteX3" fmla="*/ 0 w 1471019"/>
                <a:gd name="connsiteY3" fmla="*/ 1040804 h 1040804"/>
                <a:gd name="connsiteX4" fmla="*/ 0 w 1471019"/>
                <a:gd name="connsiteY4" fmla="*/ 0 h 1040804"/>
                <a:gd name="connsiteX0" fmla="*/ 0 w 1471019"/>
                <a:gd name="connsiteY0" fmla="*/ 0 h 1040804"/>
                <a:gd name="connsiteX1" fmla="*/ 654590 w 1471019"/>
                <a:gd name="connsiteY1" fmla="*/ 0 h 1040804"/>
                <a:gd name="connsiteX2" fmla="*/ 1471019 w 1471019"/>
                <a:gd name="connsiteY2" fmla="*/ 746889 h 1040804"/>
                <a:gd name="connsiteX3" fmla="*/ 0 w 1471019"/>
                <a:gd name="connsiteY3" fmla="*/ 1040804 h 1040804"/>
                <a:gd name="connsiteX4" fmla="*/ 0 w 1471019"/>
                <a:gd name="connsiteY4" fmla="*/ 0 h 1040804"/>
                <a:gd name="connsiteX0" fmla="*/ 0 w 1479183"/>
                <a:gd name="connsiteY0" fmla="*/ 0 h 1040804"/>
                <a:gd name="connsiteX1" fmla="*/ 654590 w 1479183"/>
                <a:gd name="connsiteY1" fmla="*/ 0 h 1040804"/>
                <a:gd name="connsiteX2" fmla="*/ 1479183 w 1479183"/>
                <a:gd name="connsiteY2" fmla="*/ 714232 h 1040804"/>
                <a:gd name="connsiteX3" fmla="*/ 0 w 1479183"/>
                <a:gd name="connsiteY3" fmla="*/ 1040804 h 1040804"/>
                <a:gd name="connsiteX4" fmla="*/ 0 w 1479183"/>
                <a:gd name="connsiteY4" fmla="*/ 0 h 1040804"/>
                <a:gd name="connsiteX0" fmla="*/ 0 w 1479183"/>
                <a:gd name="connsiteY0" fmla="*/ 0 h 1062575"/>
                <a:gd name="connsiteX1" fmla="*/ 654590 w 1479183"/>
                <a:gd name="connsiteY1" fmla="*/ 0 h 1062575"/>
                <a:gd name="connsiteX2" fmla="*/ 1479183 w 1479183"/>
                <a:gd name="connsiteY2" fmla="*/ 714232 h 1062575"/>
                <a:gd name="connsiteX3" fmla="*/ 21772 w 1479183"/>
                <a:gd name="connsiteY3" fmla="*/ 1062575 h 1062575"/>
                <a:gd name="connsiteX4" fmla="*/ 0 w 1479183"/>
                <a:gd name="connsiteY4" fmla="*/ 0 h 1062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183" h="1062575">
                  <a:moveTo>
                    <a:pt x="0" y="0"/>
                  </a:moveTo>
                  <a:lnTo>
                    <a:pt x="654590" y="0"/>
                  </a:lnTo>
                  <a:lnTo>
                    <a:pt x="1479183" y="714232"/>
                  </a:lnTo>
                  <a:lnTo>
                    <a:pt x="21772" y="1062575"/>
                  </a:lnTo>
                  <a:lnTo>
                    <a:pt x="0" y="0"/>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t-IT">
                <a:solidFill>
                  <a:prstClr val="white"/>
                </a:solidFill>
                <a:latin typeface="Arial Narrow"/>
              </a:endParaRPr>
            </a:p>
          </p:txBody>
        </p:sp>
      </p:grpSp>
      <p:sp>
        <p:nvSpPr>
          <p:cNvPr id="1378" name="Rectangle 60"/>
          <p:cNvSpPr>
            <a:spLocks noChangeArrowheads="1"/>
          </p:cNvSpPr>
          <p:nvPr/>
        </p:nvSpPr>
        <p:spPr bwMode="auto">
          <a:xfrm>
            <a:off x="0" y="0"/>
            <a:ext cx="9144000" cy="98488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it-IT" sz="3200" b="1" i="1" dirty="0" smtClean="0">
                <a:solidFill>
                  <a:srgbClr val="0D0D0D"/>
                </a:solidFill>
              </a:rPr>
              <a:t>No </a:t>
            </a:r>
            <a:r>
              <a:rPr lang="it-IT" altLang="it-IT" sz="3200" b="1" i="1" dirty="0" err="1" smtClean="0">
                <a:solidFill>
                  <a:srgbClr val="0D0D0D"/>
                </a:solidFill>
              </a:rPr>
              <a:t>response</a:t>
            </a:r>
            <a:r>
              <a:rPr lang="it-IT" altLang="it-IT" sz="3200" b="1" i="1" dirty="0" smtClean="0">
                <a:solidFill>
                  <a:srgbClr val="0D0D0D"/>
                </a:solidFill>
              </a:rPr>
              <a:t>/</a:t>
            </a:r>
            <a:r>
              <a:rPr lang="it-IT" altLang="it-IT" sz="3200" b="1" i="1" dirty="0" err="1" smtClean="0">
                <a:solidFill>
                  <a:srgbClr val="0D0D0D"/>
                </a:solidFill>
              </a:rPr>
              <a:t>Breakthrough</a:t>
            </a:r>
            <a:r>
              <a:rPr lang="it-IT" altLang="it-IT" sz="3200" b="1" i="1" dirty="0" smtClean="0">
                <a:solidFill>
                  <a:srgbClr val="0D0D0D"/>
                </a:solidFill>
              </a:rPr>
              <a:t> and </a:t>
            </a:r>
            <a:r>
              <a:rPr lang="it-IT" altLang="it-IT" sz="3200" b="1" i="1" dirty="0" err="1" smtClean="0">
                <a:solidFill>
                  <a:srgbClr val="0D0D0D"/>
                </a:solidFill>
              </a:rPr>
              <a:t>resistance</a:t>
            </a:r>
            <a:r>
              <a:rPr lang="it-IT" altLang="it-IT" sz="3200" b="1" i="1" dirty="0" smtClean="0">
                <a:solidFill>
                  <a:srgbClr val="0D0D0D"/>
                </a:solidFill>
              </a:rPr>
              <a:t> </a:t>
            </a:r>
            <a:r>
              <a:rPr lang="it-IT" altLang="it-IT" sz="3200" b="1" i="1" dirty="0" err="1" smtClean="0">
                <a:solidFill>
                  <a:srgbClr val="0D0D0D"/>
                </a:solidFill>
              </a:rPr>
              <a:t>during</a:t>
            </a:r>
            <a:r>
              <a:rPr lang="it-IT" altLang="it-IT" sz="3200" b="1" i="1" dirty="0" smtClean="0">
                <a:solidFill>
                  <a:srgbClr val="0D0D0D"/>
                </a:solidFill>
              </a:rPr>
              <a:t> DAA-</a:t>
            </a:r>
            <a:r>
              <a:rPr lang="it-IT" altLang="it-IT" sz="3200" b="1" i="1" dirty="0" err="1" smtClean="0">
                <a:solidFill>
                  <a:srgbClr val="0D0D0D"/>
                </a:solidFill>
              </a:rPr>
              <a:t>based</a:t>
            </a:r>
            <a:r>
              <a:rPr lang="it-IT" altLang="it-IT" sz="3200" b="1" i="1" dirty="0" smtClean="0">
                <a:solidFill>
                  <a:srgbClr val="0D0D0D"/>
                </a:solidFill>
              </a:rPr>
              <a:t> anti-HCV </a:t>
            </a:r>
            <a:r>
              <a:rPr lang="it-IT" altLang="it-IT" sz="3200" b="1" i="1" dirty="0" err="1" smtClean="0">
                <a:solidFill>
                  <a:srgbClr val="0D0D0D"/>
                </a:solidFill>
              </a:rPr>
              <a:t>therapy</a:t>
            </a:r>
            <a:endParaRPr lang="it-IT" altLang="it-IT" sz="3200" i="1" dirty="0" smtClean="0">
              <a:solidFill>
                <a:srgbClr val="0D0D0D"/>
              </a:solidFill>
            </a:endParaRPr>
          </a:p>
        </p:txBody>
      </p:sp>
      <p:grpSp>
        <p:nvGrpSpPr>
          <p:cNvPr id="734" name="Gruppo 733"/>
          <p:cNvGrpSpPr/>
          <p:nvPr/>
        </p:nvGrpSpPr>
        <p:grpSpPr>
          <a:xfrm>
            <a:off x="539552" y="1196752"/>
            <a:ext cx="8301116" cy="5309488"/>
            <a:chOff x="504824" y="892175"/>
            <a:chExt cx="8301116" cy="5309488"/>
          </a:xfrm>
        </p:grpSpPr>
        <p:grpSp>
          <p:nvGrpSpPr>
            <p:cNvPr id="735" name="Gruppo 734"/>
            <p:cNvGrpSpPr/>
            <p:nvPr/>
          </p:nvGrpSpPr>
          <p:grpSpPr>
            <a:xfrm>
              <a:off x="504824" y="892175"/>
              <a:ext cx="900114" cy="4608512"/>
              <a:chOff x="504824" y="892175"/>
              <a:chExt cx="900114" cy="4608512"/>
            </a:xfrm>
          </p:grpSpPr>
          <p:sp>
            <p:nvSpPr>
              <p:cNvPr id="1071" name="Rectangle 57"/>
              <p:cNvSpPr>
                <a:spLocks noChangeArrowheads="1"/>
              </p:cNvSpPr>
              <p:nvPr/>
            </p:nvSpPr>
            <p:spPr bwMode="auto">
              <a:xfrm>
                <a:off x="1135062" y="5224462"/>
                <a:ext cx="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072" name="Rectangle 58"/>
              <p:cNvSpPr>
                <a:spLocks noChangeArrowheads="1"/>
              </p:cNvSpPr>
              <p:nvPr/>
            </p:nvSpPr>
            <p:spPr bwMode="auto">
              <a:xfrm>
                <a:off x="1030287" y="5008562"/>
                <a:ext cx="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073" name="Rectangle 59"/>
              <p:cNvSpPr>
                <a:spLocks noChangeArrowheads="1"/>
              </p:cNvSpPr>
              <p:nvPr/>
            </p:nvSpPr>
            <p:spPr bwMode="auto">
              <a:xfrm>
                <a:off x="925512" y="4792662"/>
                <a:ext cx="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074" name="Rectangle 60"/>
              <p:cNvSpPr>
                <a:spLocks noChangeArrowheads="1"/>
              </p:cNvSpPr>
              <p:nvPr/>
            </p:nvSpPr>
            <p:spPr bwMode="auto">
              <a:xfrm>
                <a:off x="877887" y="4603324"/>
                <a:ext cx="39528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FF0000"/>
                    </a:solidFill>
                  </a:rPr>
                  <a:t>TND</a:t>
                </a:r>
                <a:endParaRPr lang="it-IT" altLang="it-IT" dirty="0" smtClean="0">
                  <a:solidFill>
                    <a:srgbClr val="56585A"/>
                  </a:solidFill>
                </a:endParaRPr>
              </a:p>
            </p:txBody>
          </p:sp>
          <p:sp>
            <p:nvSpPr>
              <p:cNvPr id="1075" name="Rectangle 61"/>
              <p:cNvSpPr>
                <a:spLocks noChangeArrowheads="1"/>
              </p:cNvSpPr>
              <p:nvPr/>
            </p:nvSpPr>
            <p:spPr bwMode="auto">
              <a:xfrm>
                <a:off x="925512" y="4362450"/>
                <a:ext cx="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077" name="Rectangle 63"/>
              <p:cNvSpPr>
                <a:spLocks noChangeArrowheads="1"/>
              </p:cNvSpPr>
              <p:nvPr/>
            </p:nvSpPr>
            <p:spPr bwMode="auto">
              <a:xfrm>
                <a:off x="925512" y="3930650"/>
                <a:ext cx="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078" name="Rectangle 64"/>
              <p:cNvSpPr>
                <a:spLocks noChangeArrowheads="1"/>
              </p:cNvSpPr>
              <p:nvPr/>
            </p:nvSpPr>
            <p:spPr bwMode="auto">
              <a:xfrm>
                <a:off x="996950" y="3089275"/>
                <a:ext cx="2857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FF0000"/>
                    </a:solidFill>
                  </a:rPr>
                  <a:t>10</a:t>
                </a:r>
                <a:r>
                  <a:rPr lang="it-IT" altLang="it-IT" sz="1500" b="1" baseline="30000" dirty="0" smtClean="0">
                    <a:solidFill>
                      <a:srgbClr val="FF0000"/>
                    </a:solidFill>
                  </a:rPr>
                  <a:t>2</a:t>
                </a:r>
                <a:endParaRPr lang="it-IT" altLang="it-IT" baseline="30000" dirty="0" smtClean="0">
                  <a:solidFill>
                    <a:srgbClr val="56585A"/>
                  </a:solidFill>
                </a:endParaRPr>
              </a:p>
            </p:txBody>
          </p:sp>
          <p:sp>
            <p:nvSpPr>
              <p:cNvPr id="1079" name="Rectangle 65"/>
              <p:cNvSpPr>
                <a:spLocks noChangeArrowheads="1"/>
              </p:cNvSpPr>
              <p:nvPr/>
            </p:nvSpPr>
            <p:spPr bwMode="auto">
              <a:xfrm>
                <a:off x="925512" y="3500437"/>
                <a:ext cx="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080" name="Rectangle 66"/>
              <p:cNvSpPr>
                <a:spLocks noChangeArrowheads="1"/>
              </p:cNvSpPr>
              <p:nvPr/>
            </p:nvSpPr>
            <p:spPr bwMode="auto">
              <a:xfrm>
                <a:off x="925512" y="3284537"/>
                <a:ext cx="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081" name="Rectangle 67"/>
              <p:cNvSpPr>
                <a:spLocks noChangeArrowheads="1"/>
              </p:cNvSpPr>
              <p:nvPr/>
            </p:nvSpPr>
            <p:spPr bwMode="auto">
              <a:xfrm>
                <a:off x="996950" y="2647950"/>
                <a:ext cx="2857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FF0000"/>
                    </a:solidFill>
                  </a:rPr>
                  <a:t>10</a:t>
                </a:r>
                <a:r>
                  <a:rPr lang="it-IT" altLang="it-IT" sz="1500" b="1" baseline="30000" dirty="0" smtClean="0">
                    <a:solidFill>
                      <a:srgbClr val="FF0000"/>
                    </a:solidFill>
                  </a:rPr>
                  <a:t>3</a:t>
                </a:r>
                <a:endParaRPr lang="it-IT" altLang="it-IT" baseline="30000" dirty="0" smtClean="0">
                  <a:solidFill>
                    <a:srgbClr val="56585A"/>
                  </a:solidFill>
                </a:endParaRPr>
              </a:p>
            </p:txBody>
          </p:sp>
          <p:sp>
            <p:nvSpPr>
              <p:cNvPr id="1082" name="Rectangle 68"/>
              <p:cNvSpPr>
                <a:spLocks noChangeArrowheads="1"/>
              </p:cNvSpPr>
              <p:nvPr/>
            </p:nvSpPr>
            <p:spPr bwMode="auto">
              <a:xfrm>
                <a:off x="996950" y="2189162"/>
                <a:ext cx="2857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FF0000"/>
                    </a:solidFill>
                  </a:rPr>
                  <a:t>10</a:t>
                </a:r>
                <a:r>
                  <a:rPr lang="it-IT" altLang="it-IT" sz="1500" b="1" baseline="30000" dirty="0" smtClean="0">
                    <a:solidFill>
                      <a:srgbClr val="FF0000"/>
                    </a:solidFill>
                  </a:rPr>
                  <a:t>4</a:t>
                </a:r>
                <a:endParaRPr lang="it-IT" altLang="it-IT" baseline="30000" dirty="0" smtClean="0">
                  <a:solidFill>
                    <a:srgbClr val="56585A"/>
                  </a:solidFill>
                </a:endParaRPr>
              </a:p>
            </p:txBody>
          </p:sp>
          <p:sp>
            <p:nvSpPr>
              <p:cNvPr id="1083" name="Rectangle 69"/>
              <p:cNvSpPr>
                <a:spLocks noChangeArrowheads="1"/>
              </p:cNvSpPr>
              <p:nvPr/>
            </p:nvSpPr>
            <p:spPr bwMode="auto">
              <a:xfrm>
                <a:off x="925512" y="2638425"/>
                <a:ext cx="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084" name="Rectangle 70"/>
              <p:cNvSpPr>
                <a:spLocks noChangeArrowheads="1"/>
              </p:cNvSpPr>
              <p:nvPr/>
            </p:nvSpPr>
            <p:spPr bwMode="auto">
              <a:xfrm>
                <a:off x="996950" y="1765300"/>
                <a:ext cx="2857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FF0000"/>
                    </a:solidFill>
                  </a:rPr>
                  <a:t>10</a:t>
                </a:r>
                <a:r>
                  <a:rPr lang="it-IT" altLang="it-IT" sz="1500" b="1" baseline="30000" dirty="0" smtClean="0">
                    <a:solidFill>
                      <a:srgbClr val="FF0000"/>
                    </a:solidFill>
                  </a:rPr>
                  <a:t>5</a:t>
                </a:r>
                <a:endParaRPr lang="it-IT" altLang="it-IT" baseline="30000" dirty="0" smtClean="0">
                  <a:solidFill>
                    <a:srgbClr val="56585A"/>
                  </a:solidFill>
                </a:endParaRPr>
              </a:p>
            </p:txBody>
          </p:sp>
          <p:sp>
            <p:nvSpPr>
              <p:cNvPr id="1085" name="Rectangle 71"/>
              <p:cNvSpPr>
                <a:spLocks noChangeArrowheads="1"/>
              </p:cNvSpPr>
              <p:nvPr/>
            </p:nvSpPr>
            <p:spPr bwMode="auto">
              <a:xfrm>
                <a:off x="925512" y="2208212"/>
                <a:ext cx="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086" name="Rectangle 72"/>
              <p:cNvSpPr>
                <a:spLocks noChangeArrowheads="1"/>
              </p:cNvSpPr>
              <p:nvPr/>
            </p:nvSpPr>
            <p:spPr bwMode="auto">
              <a:xfrm>
                <a:off x="996950" y="1362075"/>
                <a:ext cx="2857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FF0000"/>
                    </a:solidFill>
                  </a:rPr>
                  <a:t>10</a:t>
                </a:r>
                <a:r>
                  <a:rPr lang="it-IT" altLang="it-IT" sz="1500" b="1" baseline="30000" dirty="0" smtClean="0">
                    <a:solidFill>
                      <a:srgbClr val="FF0000"/>
                    </a:solidFill>
                  </a:rPr>
                  <a:t>6</a:t>
                </a:r>
                <a:endParaRPr lang="it-IT" altLang="it-IT" baseline="30000" dirty="0" smtClean="0">
                  <a:solidFill>
                    <a:srgbClr val="56585A"/>
                  </a:solidFill>
                </a:endParaRPr>
              </a:p>
            </p:txBody>
          </p:sp>
          <p:sp>
            <p:nvSpPr>
              <p:cNvPr id="1087" name="Rectangle 73"/>
              <p:cNvSpPr>
                <a:spLocks noChangeArrowheads="1"/>
              </p:cNvSpPr>
              <p:nvPr/>
            </p:nvSpPr>
            <p:spPr bwMode="auto">
              <a:xfrm>
                <a:off x="925512" y="1776412"/>
                <a:ext cx="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088" name="Rectangle 74"/>
              <p:cNvSpPr>
                <a:spLocks noChangeArrowheads="1"/>
              </p:cNvSpPr>
              <p:nvPr/>
            </p:nvSpPr>
            <p:spPr bwMode="auto">
              <a:xfrm>
                <a:off x="996950" y="892175"/>
                <a:ext cx="2857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FF0000"/>
                    </a:solidFill>
                  </a:rPr>
                  <a:t>10</a:t>
                </a:r>
                <a:r>
                  <a:rPr lang="it-IT" altLang="it-IT" sz="1500" b="1" baseline="30000" dirty="0" smtClean="0">
                    <a:solidFill>
                      <a:srgbClr val="FF0000"/>
                    </a:solidFill>
                  </a:rPr>
                  <a:t>7</a:t>
                </a:r>
                <a:endParaRPr lang="it-IT" altLang="it-IT" baseline="30000" dirty="0" smtClean="0">
                  <a:solidFill>
                    <a:srgbClr val="56585A"/>
                  </a:solidFill>
                </a:endParaRPr>
              </a:p>
            </p:txBody>
          </p:sp>
          <p:sp>
            <p:nvSpPr>
              <p:cNvPr id="1089" name="Rectangle 75"/>
              <p:cNvSpPr>
                <a:spLocks noChangeArrowheads="1"/>
              </p:cNvSpPr>
              <p:nvPr/>
            </p:nvSpPr>
            <p:spPr bwMode="auto">
              <a:xfrm>
                <a:off x="925512" y="1346200"/>
                <a:ext cx="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090" name="Rectangle 76"/>
              <p:cNvSpPr>
                <a:spLocks noChangeArrowheads="1"/>
              </p:cNvSpPr>
              <p:nvPr/>
            </p:nvSpPr>
            <p:spPr bwMode="auto">
              <a:xfrm>
                <a:off x="925512" y="1130300"/>
                <a:ext cx="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091" name="Rectangle 77"/>
              <p:cNvSpPr>
                <a:spLocks noChangeArrowheads="1"/>
              </p:cNvSpPr>
              <p:nvPr/>
            </p:nvSpPr>
            <p:spPr bwMode="auto">
              <a:xfrm>
                <a:off x="820737" y="914400"/>
                <a:ext cx="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092" name="Line 78"/>
              <p:cNvSpPr>
                <a:spLocks noChangeShapeType="1"/>
              </p:cNvSpPr>
              <p:nvPr/>
            </p:nvSpPr>
            <p:spPr bwMode="auto">
              <a:xfrm flipV="1">
                <a:off x="1404937"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93" name="Line 126"/>
              <p:cNvSpPr>
                <a:spLocks noChangeShapeType="1"/>
              </p:cNvSpPr>
              <p:nvPr/>
            </p:nvSpPr>
            <p:spPr bwMode="auto">
              <a:xfrm>
                <a:off x="1306512" y="5337175"/>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94" name="Line 127"/>
              <p:cNvSpPr>
                <a:spLocks noChangeShapeType="1"/>
              </p:cNvSpPr>
              <p:nvPr/>
            </p:nvSpPr>
            <p:spPr bwMode="auto">
              <a:xfrm>
                <a:off x="1355725" y="5229225"/>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95" name="Line 128"/>
              <p:cNvSpPr>
                <a:spLocks noChangeShapeType="1"/>
              </p:cNvSpPr>
              <p:nvPr/>
            </p:nvSpPr>
            <p:spPr bwMode="auto">
              <a:xfrm>
                <a:off x="1306512" y="5121275"/>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96" name="Line 129"/>
              <p:cNvSpPr>
                <a:spLocks noChangeShapeType="1"/>
              </p:cNvSpPr>
              <p:nvPr/>
            </p:nvSpPr>
            <p:spPr bwMode="auto">
              <a:xfrm>
                <a:off x="1355725" y="5014912"/>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97" name="Line 130"/>
              <p:cNvSpPr>
                <a:spLocks noChangeShapeType="1"/>
              </p:cNvSpPr>
              <p:nvPr/>
            </p:nvSpPr>
            <p:spPr bwMode="auto">
              <a:xfrm>
                <a:off x="1306512" y="4905375"/>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98" name="Line 131"/>
              <p:cNvSpPr>
                <a:spLocks noChangeShapeType="1"/>
              </p:cNvSpPr>
              <p:nvPr/>
            </p:nvSpPr>
            <p:spPr bwMode="auto">
              <a:xfrm>
                <a:off x="1355725" y="4799012"/>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99" name="Line 132"/>
              <p:cNvSpPr>
                <a:spLocks noChangeShapeType="1"/>
              </p:cNvSpPr>
              <p:nvPr/>
            </p:nvSpPr>
            <p:spPr bwMode="auto">
              <a:xfrm>
                <a:off x="1306512" y="4689475"/>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00" name="Line 133"/>
              <p:cNvSpPr>
                <a:spLocks noChangeShapeType="1"/>
              </p:cNvSpPr>
              <p:nvPr/>
            </p:nvSpPr>
            <p:spPr bwMode="auto">
              <a:xfrm>
                <a:off x="1355725" y="4583112"/>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01" name="Line 134"/>
              <p:cNvSpPr>
                <a:spLocks noChangeShapeType="1"/>
              </p:cNvSpPr>
              <p:nvPr/>
            </p:nvSpPr>
            <p:spPr bwMode="auto">
              <a:xfrm>
                <a:off x="1306512" y="4475162"/>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02" name="Line 135"/>
              <p:cNvSpPr>
                <a:spLocks noChangeShapeType="1"/>
              </p:cNvSpPr>
              <p:nvPr/>
            </p:nvSpPr>
            <p:spPr bwMode="auto">
              <a:xfrm>
                <a:off x="1355725" y="4367212"/>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03" name="Line 136"/>
              <p:cNvSpPr>
                <a:spLocks noChangeShapeType="1"/>
              </p:cNvSpPr>
              <p:nvPr/>
            </p:nvSpPr>
            <p:spPr bwMode="auto">
              <a:xfrm>
                <a:off x="1306512" y="4259262"/>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04" name="Line 137"/>
              <p:cNvSpPr>
                <a:spLocks noChangeShapeType="1"/>
              </p:cNvSpPr>
              <p:nvPr/>
            </p:nvSpPr>
            <p:spPr bwMode="auto">
              <a:xfrm>
                <a:off x="1355725" y="4151312"/>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05" name="Line 138"/>
              <p:cNvSpPr>
                <a:spLocks noChangeShapeType="1"/>
              </p:cNvSpPr>
              <p:nvPr/>
            </p:nvSpPr>
            <p:spPr bwMode="auto">
              <a:xfrm>
                <a:off x="1306512" y="4043362"/>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06" name="Line 139"/>
              <p:cNvSpPr>
                <a:spLocks noChangeShapeType="1"/>
              </p:cNvSpPr>
              <p:nvPr/>
            </p:nvSpPr>
            <p:spPr bwMode="auto">
              <a:xfrm>
                <a:off x="1355725" y="3937000"/>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07" name="Line 140"/>
              <p:cNvSpPr>
                <a:spLocks noChangeShapeType="1"/>
              </p:cNvSpPr>
              <p:nvPr/>
            </p:nvSpPr>
            <p:spPr bwMode="auto">
              <a:xfrm>
                <a:off x="1306512" y="3827462"/>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08" name="Line 141"/>
              <p:cNvSpPr>
                <a:spLocks noChangeShapeType="1"/>
              </p:cNvSpPr>
              <p:nvPr/>
            </p:nvSpPr>
            <p:spPr bwMode="auto">
              <a:xfrm>
                <a:off x="1355725" y="3721100"/>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09" name="Line 142"/>
              <p:cNvSpPr>
                <a:spLocks noChangeShapeType="1"/>
              </p:cNvSpPr>
              <p:nvPr/>
            </p:nvSpPr>
            <p:spPr bwMode="auto">
              <a:xfrm>
                <a:off x="1306512" y="3613150"/>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10" name="Line 143"/>
              <p:cNvSpPr>
                <a:spLocks noChangeShapeType="1"/>
              </p:cNvSpPr>
              <p:nvPr/>
            </p:nvSpPr>
            <p:spPr bwMode="auto">
              <a:xfrm>
                <a:off x="1355725" y="3505200"/>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11" name="Line 144"/>
              <p:cNvSpPr>
                <a:spLocks noChangeShapeType="1"/>
              </p:cNvSpPr>
              <p:nvPr/>
            </p:nvSpPr>
            <p:spPr bwMode="auto">
              <a:xfrm>
                <a:off x="1306512" y="3397250"/>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12" name="Line 145"/>
              <p:cNvSpPr>
                <a:spLocks noChangeShapeType="1"/>
              </p:cNvSpPr>
              <p:nvPr/>
            </p:nvSpPr>
            <p:spPr bwMode="auto">
              <a:xfrm>
                <a:off x="1355725" y="3289300"/>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13" name="Line 146"/>
              <p:cNvSpPr>
                <a:spLocks noChangeShapeType="1"/>
              </p:cNvSpPr>
              <p:nvPr/>
            </p:nvSpPr>
            <p:spPr bwMode="auto">
              <a:xfrm>
                <a:off x="1306512" y="3182937"/>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14" name="Line 147"/>
              <p:cNvSpPr>
                <a:spLocks noChangeShapeType="1"/>
              </p:cNvSpPr>
              <p:nvPr/>
            </p:nvSpPr>
            <p:spPr bwMode="auto">
              <a:xfrm>
                <a:off x="1355725" y="3074987"/>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15" name="Line 148"/>
              <p:cNvSpPr>
                <a:spLocks noChangeShapeType="1"/>
              </p:cNvSpPr>
              <p:nvPr/>
            </p:nvSpPr>
            <p:spPr bwMode="auto">
              <a:xfrm>
                <a:off x="1306512" y="2967037"/>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16" name="Line 149"/>
              <p:cNvSpPr>
                <a:spLocks noChangeShapeType="1"/>
              </p:cNvSpPr>
              <p:nvPr/>
            </p:nvSpPr>
            <p:spPr bwMode="auto">
              <a:xfrm>
                <a:off x="1355725" y="2859087"/>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17" name="Line 150"/>
              <p:cNvSpPr>
                <a:spLocks noChangeShapeType="1"/>
              </p:cNvSpPr>
              <p:nvPr/>
            </p:nvSpPr>
            <p:spPr bwMode="auto">
              <a:xfrm>
                <a:off x="1306512" y="2751137"/>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18" name="Line 151"/>
              <p:cNvSpPr>
                <a:spLocks noChangeShapeType="1"/>
              </p:cNvSpPr>
              <p:nvPr/>
            </p:nvSpPr>
            <p:spPr bwMode="auto">
              <a:xfrm>
                <a:off x="1355725" y="2643187"/>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19" name="Line 152"/>
              <p:cNvSpPr>
                <a:spLocks noChangeShapeType="1"/>
              </p:cNvSpPr>
              <p:nvPr/>
            </p:nvSpPr>
            <p:spPr bwMode="auto">
              <a:xfrm>
                <a:off x="1306512" y="2536825"/>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20" name="Line 153"/>
              <p:cNvSpPr>
                <a:spLocks noChangeShapeType="1"/>
              </p:cNvSpPr>
              <p:nvPr/>
            </p:nvSpPr>
            <p:spPr bwMode="auto">
              <a:xfrm>
                <a:off x="1355725" y="2427287"/>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21" name="Line 154"/>
              <p:cNvSpPr>
                <a:spLocks noChangeShapeType="1"/>
              </p:cNvSpPr>
              <p:nvPr/>
            </p:nvSpPr>
            <p:spPr bwMode="auto">
              <a:xfrm>
                <a:off x="1306512" y="2320925"/>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22" name="Line 155"/>
              <p:cNvSpPr>
                <a:spLocks noChangeShapeType="1"/>
              </p:cNvSpPr>
              <p:nvPr/>
            </p:nvSpPr>
            <p:spPr bwMode="auto">
              <a:xfrm>
                <a:off x="1355725" y="2212975"/>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23" name="Line 156"/>
              <p:cNvSpPr>
                <a:spLocks noChangeShapeType="1"/>
              </p:cNvSpPr>
              <p:nvPr/>
            </p:nvSpPr>
            <p:spPr bwMode="auto">
              <a:xfrm>
                <a:off x="1306512" y="2105025"/>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24" name="Line 157"/>
              <p:cNvSpPr>
                <a:spLocks noChangeShapeType="1"/>
              </p:cNvSpPr>
              <p:nvPr/>
            </p:nvSpPr>
            <p:spPr bwMode="auto">
              <a:xfrm>
                <a:off x="1355725" y="1997075"/>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25" name="Line 158"/>
              <p:cNvSpPr>
                <a:spLocks noChangeShapeType="1"/>
              </p:cNvSpPr>
              <p:nvPr/>
            </p:nvSpPr>
            <p:spPr bwMode="auto">
              <a:xfrm>
                <a:off x="1306512" y="1889125"/>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26" name="Line 159"/>
              <p:cNvSpPr>
                <a:spLocks noChangeShapeType="1"/>
              </p:cNvSpPr>
              <p:nvPr/>
            </p:nvSpPr>
            <p:spPr bwMode="auto">
              <a:xfrm>
                <a:off x="1355725" y="1781175"/>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27" name="Line 160"/>
              <p:cNvSpPr>
                <a:spLocks noChangeShapeType="1"/>
              </p:cNvSpPr>
              <p:nvPr/>
            </p:nvSpPr>
            <p:spPr bwMode="auto">
              <a:xfrm>
                <a:off x="1306512" y="1673225"/>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28" name="Line 161"/>
              <p:cNvSpPr>
                <a:spLocks noChangeShapeType="1"/>
              </p:cNvSpPr>
              <p:nvPr/>
            </p:nvSpPr>
            <p:spPr bwMode="auto">
              <a:xfrm>
                <a:off x="1355725" y="1565275"/>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29" name="Line 162"/>
              <p:cNvSpPr>
                <a:spLocks noChangeShapeType="1"/>
              </p:cNvSpPr>
              <p:nvPr/>
            </p:nvSpPr>
            <p:spPr bwMode="auto">
              <a:xfrm>
                <a:off x="1306512" y="1458912"/>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30" name="Line 163"/>
              <p:cNvSpPr>
                <a:spLocks noChangeShapeType="1"/>
              </p:cNvSpPr>
              <p:nvPr/>
            </p:nvSpPr>
            <p:spPr bwMode="auto">
              <a:xfrm>
                <a:off x="1355725" y="1349375"/>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31" name="Line 164"/>
              <p:cNvSpPr>
                <a:spLocks noChangeShapeType="1"/>
              </p:cNvSpPr>
              <p:nvPr/>
            </p:nvSpPr>
            <p:spPr bwMode="auto">
              <a:xfrm>
                <a:off x="1306512" y="1243012"/>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32" name="Line 165"/>
              <p:cNvSpPr>
                <a:spLocks noChangeShapeType="1"/>
              </p:cNvSpPr>
              <p:nvPr/>
            </p:nvSpPr>
            <p:spPr bwMode="auto">
              <a:xfrm>
                <a:off x="1355725" y="1135062"/>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33" name="Line 166"/>
              <p:cNvSpPr>
                <a:spLocks noChangeShapeType="1"/>
              </p:cNvSpPr>
              <p:nvPr/>
            </p:nvSpPr>
            <p:spPr bwMode="auto">
              <a:xfrm>
                <a:off x="1306512" y="1027112"/>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34" name="Line 167"/>
              <p:cNvSpPr>
                <a:spLocks noChangeShapeType="1"/>
              </p:cNvSpPr>
              <p:nvPr/>
            </p:nvSpPr>
            <p:spPr bwMode="auto">
              <a:xfrm flipV="1">
                <a:off x="1404937" y="1027112"/>
                <a:ext cx="0" cy="4310062"/>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35" name="Rectangle 285"/>
              <p:cNvSpPr>
                <a:spLocks noChangeArrowheads="1"/>
              </p:cNvSpPr>
              <p:nvPr/>
            </p:nvSpPr>
            <p:spPr bwMode="auto">
              <a:xfrm rot="16200000">
                <a:off x="554037" y="3116263"/>
                <a:ext cx="153987" cy="252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smtClean="0">
                    <a:solidFill>
                      <a:srgbClr val="000000"/>
                    </a:solidFill>
                  </a:rPr>
                  <a:t> </a:t>
                </a:r>
                <a:endParaRPr lang="it-IT" altLang="it-IT" smtClean="0">
                  <a:solidFill>
                    <a:srgbClr val="56585A"/>
                  </a:solidFill>
                </a:endParaRPr>
              </a:p>
            </p:txBody>
          </p:sp>
          <p:sp>
            <p:nvSpPr>
              <p:cNvPr id="1136" name="Rectangle 243"/>
              <p:cNvSpPr>
                <a:spLocks noChangeArrowheads="1"/>
              </p:cNvSpPr>
              <p:nvPr/>
            </p:nvSpPr>
            <p:spPr bwMode="auto">
              <a:xfrm rot="-5400000">
                <a:off x="-1758" y="2785476"/>
                <a:ext cx="1476109" cy="215444"/>
              </a:xfrm>
              <a:prstGeom prst="rect">
                <a:avLst/>
              </a:prstGeom>
              <a:noFill/>
              <a:ln w="254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squar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it-IT" altLang="it-IT" sz="1400" b="1" dirty="0" smtClean="0">
                    <a:solidFill>
                      <a:srgbClr val="FF3300"/>
                    </a:solidFill>
                  </a:rPr>
                  <a:t>HCV </a:t>
                </a:r>
                <a:r>
                  <a:rPr lang="it-IT" altLang="it-IT" sz="1400" b="1" dirty="0" err="1">
                    <a:solidFill>
                      <a:srgbClr val="FF3300"/>
                    </a:solidFill>
                  </a:rPr>
                  <a:t>v</a:t>
                </a:r>
                <a:r>
                  <a:rPr lang="it-IT" altLang="it-IT" sz="1400" b="1" dirty="0" err="1" smtClean="0">
                    <a:solidFill>
                      <a:srgbClr val="FF3300"/>
                    </a:solidFill>
                  </a:rPr>
                  <a:t>iral</a:t>
                </a:r>
                <a:r>
                  <a:rPr lang="it-IT" altLang="it-IT" sz="1400" b="1" dirty="0" smtClean="0">
                    <a:solidFill>
                      <a:srgbClr val="FF3300"/>
                    </a:solidFill>
                  </a:rPr>
                  <a:t> </a:t>
                </a:r>
                <a:r>
                  <a:rPr lang="it-IT" altLang="it-IT" sz="1400" b="1" dirty="0" err="1">
                    <a:solidFill>
                      <a:srgbClr val="FF3300"/>
                    </a:solidFill>
                  </a:rPr>
                  <a:t>l</a:t>
                </a:r>
                <a:r>
                  <a:rPr lang="it-IT" altLang="it-IT" sz="1400" b="1" dirty="0" err="1" smtClean="0">
                    <a:solidFill>
                      <a:srgbClr val="FF3300"/>
                    </a:solidFill>
                  </a:rPr>
                  <a:t>oad</a:t>
                </a:r>
                <a:endParaRPr lang="it-IT" altLang="it-IT" sz="1600" dirty="0">
                  <a:solidFill>
                    <a:srgbClr val="FF3300"/>
                  </a:solidFill>
                  <a:latin typeface="Times New Roman" panose="02020603050405020304" pitchFamily="18" charset="0"/>
                </a:endParaRPr>
              </a:p>
            </p:txBody>
          </p:sp>
        </p:grpSp>
        <p:grpSp>
          <p:nvGrpSpPr>
            <p:cNvPr id="736" name="Gruppo 735"/>
            <p:cNvGrpSpPr/>
            <p:nvPr/>
          </p:nvGrpSpPr>
          <p:grpSpPr>
            <a:xfrm>
              <a:off x="7978775" y="1027113"/>
              <a:ext cx="827165" cy="4397374"/>
              <a:chOff x="7978775" y="1027113"/>
              <a:chExt cx="827165" cy="4397374"/>
            </a:xfrm>
          </p:grpSpPr>
          <p:sp>
            <p:nvSpPr>
              <p:cNvPr id="1041" name="Line 124"/>
              <p:cNvSpPr>
                <a:spLocks noChangeShapeType="1"/>
              </p:cNvSpPr>
              <p:nvPr/>
            </p:nvSpPr>
            <p:spPr bwMode="auto">
              <a:xfrm flipV="1">
                <a:off x="7978775"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42" name="Rectangle 291"/>
              <p:cNvSpPr>
                <a:spLocks noChangeArrowheads="1"/>
              </p:cNvSpPr>
              <p:nvPr/>
            </p:nvSpPr>
            <p:spPr bwMode="auto">
              <a:xfrm>
                <a:off x="8078563" y="3255964"/>
                <a:ext cx="4087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0000FF"/>
                    </a:solidFill>
                  </a:rPr>
                  <a:t>EC</a:t>
                </a:r>
                <a:r>
                  <a:rPr lang="it-IT" altLang="it-IT" sz="1500" b="1" baseline="-25000" dirty="0" smtClean="0">
                    <a:solidFill>
                      <a:srgbClr val="0000FF"/>
                    </a:solidFill>
                  </a:rPr>
                  <a:t>50</a:t>
                </a:r>
                <a:endParaRPr lang="it-IT" altLang="it-IT" baseline="-25000" dirty="0" smtClean="0">
                  <a:solidFill>
                    <a:srgbClr val="56585A"/>
                  </a:solidFill>
                </a:endParaRPr>
              </a:p>
            </p:txBody>
          </p:sp>
          <p:sp>
            <p:nvSpPr>
              <p:cNvPr id="1043" name="Line 299"/>
              <p:cNvSpPr>
                <a:spLocks noChangeShapeType="1"/>
              </p:cNvSpPr>
              <p:nvPr/>
            </p:nvSpPr>
            <p:spPr bwMode="auto">
              <a:xfrm flipH="1">
                <a:off x="7978775" y="5337175"/>
                <a:ext cx="98425" cy="0"/>
              </a:xfrm>
              <a:prstGeom prst="line">
                <a:avLst/>
              </a:prstGeom>
              <a:noFill/>
              <a:ln w="2540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44" name="Line 300"/>
              <p:cNvSpPr>
                <a:spLocks noChangeShapeType="1"/>
              </p:cNvSpPr>
              <p:nvPr/>
            </p:nvSpPr>
            <p:spPr bwMode="auto">
              <a:xfrm flipH="1">
                <a:off x="7978775" y="5157788"/>
                <a:ext cx="49213" cy="0"/>
              </a:xfrm>
              <a:prstGeom prst="line">
                <a:avLst/>
              </a:prstGeom>
              <a:noFill/>
              <a:ln w="2540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45" name="Line 301"/>
              <p:cNvSpPr>
                <a:spLocks noChangeShapeType="1"/>
              </p:cNvSpPr>
              <p:nvPr/>
            </p:nvSpPr>
            <p:spPr bwMode="auto">
              <a:xfrm flipH="1">
                <a:off x="7978775" y="4978400"/>
                <a:ext cx="98425" cy="0"/>
              </a:xfrm>
              <a:prstGeom prst="line">
                <a:avLst/>
              </a:prstGeom>
              <a:noFill/>
              <a:ln w="2540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46" name="Line 302"/>
              <p:cNvSpPr>
                <a:spLocks noChangeShapeType="1"/>
              </p:cNvSpPr>
              <p:nvPr/>
            </p:nvSpPr>
            <p:spPr bwMode="auto">
              <a:xfrm flipH="1">
                <a:off x="7978775" y="4799013"/>
                <a:ext cx="49213" cy="0"/>
              </a:xfrm>
              <a:prstGeom prst="line">
                <a:avLst/>
              </a:prstGeom>
              <a:noFill/>
              <a:ln w="2540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47" name="Line 303"/>
              <p:cNvSpPr>
                <a:spLocks noChangeShapeType="1"/>
              </p:cNvSpPr>
              <p:nvPr/>
            </p:nvSpPr>
            <p:spPr bwMode="auto">
              <a:xfrm flipH="1">
                <a:off x="7978775" y="4618038"/>
                <a:ext cx="98425" cy="0"/>
              </a:xfrm>
              <a:prstGeom prst="line">
                <a:avLst/>
              </a:prstGeom>
              <a:noFill/>
              <a:ln w="2540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48" name="Line 304"/>
              <p:cNvSpPr>
                <a:spLocks noChangeShapeType="1"/>
              </p:cNvSpPr>
              <p:nvPr/>
            </p:nvSpPr>
            <p:spPr bwMode="auto">
              <a:xfrm flipH="1">
                <a:off x="7978775" y="4438650"/>
                <a:ext cx="49213" cy="0"/>
              </a:xfrm>
              <a:prstGeom prst="line">
                <a:avLst/>
              </a:prstGeom>
              <a:noFill/>
              <a:ln w="2540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49" name="Line 305"/>
              <p:cNvSpPr>
                <a:spLocks noChangeShapeType="1"/>
              </p:cNvSpPr>
              <p:nvPr/>
            </p:nvSpPr>
            <p:spPr bwMode="auto">
              <a:xfrm flipH="1">
                <a:off x="7978775" y="4259263"/>
                <a:ext cx="98425" cy="0"/>
              </a:xfrm>
              <a:prstGeom prst="line">
                <a:avLst/>
              </a:prstGeom>
              <a:noFill/>
              <a:ln w="2540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50" name="Line 306"/>
              <p:cNvSpPr>
                <a:spLocks noChangeShapeType="1"/>
              </p:cNvSpPr>
              <p:nvPr/>
            </p:nvSpPr>
            <p:spPr bwMode="auto">
              <a:xfrm flipH="1">
                <a:off x="7978775" y="4079875"/>
                <a:ext cx="49213" cy="0"/>
              </a:xfrm>
              <a:prstGeom prst="line">
                <a:avLst/>
              </a:prstGeom>
              <a:noFill/>
              <a:ln w="2540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51" name="Line 307"/>
              <p:cNvSpPr>
                <a:spLocks noChangeShapeType="1"/>
              </p:cNvSpPr>
              <p:nvPr/>
            </p:nvSpPr>
            <p:spPr bwMode="auto">
              <a:xfrm flipH="1">
                <a:off x="7978775" y="3900488"/>
                <a:ext cx="98425" cy="0"/>
              </a:xfrm>
              <a:prstGeom prst="line">
                <a:avLst/>
              </a:prstGeom>
              <a:noFill/>
              <a:ln w="2540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52" name="Line 308"/>
              <p:cNvSpPr>
                <a:spLocks noChangeShapeType="1"/>
              </p:cNvSpPr>
              <p:nvPr/>
            </p:nvSpPr>
            <p:spPr bwMode="auto">
              <a:xfrm flipH="1">
                <a:off x="7978775" y="3721100"/>
                <a:ext cx="49213" cy="0"/>
              </a:xfrm>
              <a:prstGeom prst="line">
                <a:avLst/>
              </a:prstGeom>
              <a:noFill/>
              <a:ln w="2540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53" name="Line 309"/>
              <p:cNvSpPr>
                <a:spLocks noChangeShapeType="1"/>
              </p:cNvSpPr>
              <p:nvPr/>
            </p:nvSpPr>
            <p:spPr bwMode="auto">
              <a:xfrm flipH="1">
                <a:off x="7978775" y="3540125"/>
                <a:ext cx="98425" cy="0"/>
              </a:xfrm>
              <a:prstGeom prst="line">
                <a:avLst/>
              </a:prstGeom>
              <a:noFill/>
              <a:ln w="2540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54" name="Line 310"/>
              <p:cNvSpPr>
                <a:spLocks noChangeShapeType="1"/>
              </p:cNvSpPr>
              <p:nvPr/>
            </p:nvSpPr>
            <p:spPr bwMode="auto">
              <a:xfrm flipH="1">
                <a:off x="7978775" y="3362325"/>
                <a:ext cx="49213" cy="0"/>
              </a:xfrm>
              <a:prstGeom prst="line">
                <a:avLst/>
              </a:prstGeom>
              <a:noFill/>
              <a:ln w="2540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55" name="Line 311"/>
              <p:cNvSpPr>
                <a:spLocks noChangeShapeType="1"/>
              </p:cNvSpPr>
              <p:nvPr/>
            </p:nvSpPr>
            <p:spPr bwMode="auto">
              <a:xfrm flipH="1">
                <a:off x="7978775" y="3182938"/>
                <a:ext cx="98425" cy="0"/>
              </a:xfrm>
              <a:prstGeom prst="line">
                <a:avLst/>
              </a:prstGeom>
              <a:noFill/>
              <a:ln w="2540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56" name="Line 312"/>
              <p:cNvSpPr>
                <a:spLocks noChangeShapeType="1"/>
              </p:cNvSpPr>
              <p:nvPr/>
            </p:nvSpPr>
            <p:spPr bwMode="auto">
              <a:xfrm flipH="1">
                <a:off x="7978775" y="3001963"/>
                <a:ext cx="49213" cy="0"/>
              </a:xfrm>
              <a:prstGeom prst="line">
                <a:avLst/>
              </a:prstGeom>
              <a:noFill/>
              <a:ln w="2540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57" name="Line 313"/>
              <p:cNvSpPr>
                <a:spLocks noChangeShapeType="1"/>
              </p:cNvSpPr>
              <p:nvPr/>
            </p:nvSpPr>
            <p:spPr bwMode="auto">
              <a:xfrm flipH="1">
                <a:off x="7978775" y="2824163"/>
                <a:ext cx="98425" cy="0"/>
              </a:xfrm>
              <a:prstGeom prst="line">
                <a:avLst/>
              </a:prstGeom>
              <a:noFill/>
              <a:ln w="2540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58" name="Line 314"/>
              <p:cNvSpPr>
                <a:spLocks noChangeShapeType="1"/>
              </p:cNvSpPr>
              <p:nvPr/>
            </p:nvSpPr>
            <p:spPr bwMode="auto">
              <a:xfrm flipH="1">
                <a:off x="7978775" y="2643188"/>
                <a:ext cx="49213" cy="0"/>
              </a:xfrm>
              <a:prstGeom prst="line">
                <a:avLst/>
              </a:prstGeom>
              <a:noFill/>
              <a:ln w="2540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59" name="Line 315"/>
              <p:cNvSpPr>
                <a:spLocks noChangeShapeType="1"/>
              </p:cNvSpPr>
              <p:nvPr/>
            </p:nvSpPr>
            <p:spPr bwMode="auto">
              <a:xfrm flipH="1">
                <a:off x="7978775" y="2463800"/>
                <a:ext cx="98425" cy="0"/>
              </a:xfrm>
              <a:prstGeom prst="line">
                <a:avLst/>
              </a:prstGeom>
              <a:noFill/>
              <a:ln w="2540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60" name="Line 316"/>
              <p:cNvSpPr>
                <a:spLocks noChangeShapeType="1"/>
              </p:cNvSpPr>
              <p:nvPr/>
            </p:nvSpPr>
            <p:spPr bwMode="auto">
              <a:xfrm flipH="1">
                <a:off x="7978775" y="2284413"/>
                <a:ext cx="49213" cy="0"/>
              </a:xfrm>
              <a:prstGeom prst="line">
                <a:avLst/>
              </a:prstGeom>
              <a:noFill/>
              <a:ln w="2540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61" name="Line 317"/>
              <p:cNvSpPr>
                <a:spLocks noChangeShapeType="1"/>
              </p:cNvSpPr>
              <p:nvPr/>
            </p:nvSpPr>
            <p:spPr bwMode="auto">
              <a:xfrm flipH="1">
                <a:off x="7978775" y="2105025"/>
                <a:ext cx="98425" cy="0"/>
              </a:xfrm>
              <a:prstGeom prst="line">
                <a:avLst/>
              </a:prstGeom>
              <a:noFill/>
              <a:ln w="2540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62" name="Line 318"/>
              <p:cNvSpPr>
                <a:spLocks noChangeShapeType="1"/>
              </p:cNvSpPr>
              <p:nvPr/>
            </p:nvSpPr>
            <p:spPr bwMode="auto">
              <a:xfrm flipH="1">
                <a:off x="7978775" y="1924050"/>
                <a:ext cx="49213" cy="0"/>
              </a:xfrm>
              <a:prstGeom prst="line">
                <a:avLst/>
              </a:prstGeom>
              <a:noFill/>
              <a:ln w="2540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63" name="Line 319"/>
              <p:cNvSpPr>
                <a:spLocks noChangeShapeType="1"/>
              </p:cNvSpPr>
              <p:nvPr/>
            </p:nvSpPr>
            <p:spPr bwMode="auto">
              <a:xfrm flipH="1">
                <a:off x="7978775" y="1746250"/>
                <a:ext cx="98425" cy="0"/>
              </a:xfrm>
              <a:prstGeom prst="line">
                <a:avLst/>
              </a:prstGeom>
              <a:noFill/>
              <a:ln w="2540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64" name="Line 320"/>
              <p:cNvSpPr>
                <a:spLocks noChangeShapeType="1"/>
              </p:cNvSpPr>
              <p:nvPr/>
            </p:nvSpPr>
            <p:spPr bwMode="auto">
              <a:xfrm flipH="1">
                <a:off x="7978775" y="1565275"/>
                <a:ext cx="49213" cy="0"/>
              </a:xfrm>
              <a:prstGeom prst="line">
                <a:avLst/>
              </a:prstGeom>
              <a:noFill/>
              <a:ln w="2540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65" name="Line 321"/>
              <p:cNvSpPr>
                <a:spLocks noChangeShapeType="1"/>
              </p:cNvSpPr>
              <p:nvPr/>
            </p:nvSpPr>
            <p:spPr bwMode="auto">
              <a:xfrm flipH="1">
                <a:off x="7978775" y="1385888"/>
                <a:ext cx="98425" cy="0"/>
              </a:xfrm>
              <a:prstGeom prst="line">
                <a:avLst/>
              </a:prstGeom>
              <a:noFill/>
              <a:ln w="2540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66" name="Line 322"/>
              <p:cNvSpPr>
                <a:spLocks noChangeShapeType="1"/>
              </p:cNvSpPr>
              <p:nvPr/>
            </p:nvSpPr>
            <p:spPr bwMode="auto">
              <a:xfrm flipH="1">
                <a:off x="7978775" y="1206500"/>
                <a:ext cx="49213" cy="0"/>
              </a:xfrm>
              <a:prstGeom prst="line">
                <a:avLst/>
              </a:prstGeom>
              <a:noFill/>
              <a:ln w="2540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67" name="Line 323"/>
              <p:cNvSpPr>
                <a:spLocks noChangeShapeType="1"/>
              </p:cNvSpPr>
              <p:nvPr/>
            </p:nvSpPr>
            <p:spPr bwMode="auto">
              <a:xfrm flipH="1">
                <a:off x="7978775" y="1027113"/>
                <a:ext cx="98425" cy="0"/>
              </a:xfrm>
              <a:prstGeom prst="line">
                <a:avLst/>
              </a:prstGeom>
              <a:noFill/>
              <a:ln w="2540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68" name="Line 324"/>
              <p:cNvSpPr>
                <a:spLocks noChangeShapeType="1"/>
              </p:cNvSpPr>
              <p:nvPr/>
            </p:nvSpPr>
            <p:spPr bwMode="auto">
              <a:xfrm flipV="1">
                <a:off x="7978775" y="1027113"/>
                <a:ext cx="0" cy="4310062"/>
              </a:xfrm>
              <a:prstGeom prst="line">
                <a:avLst/>
              </a:prstGeom>
              <a:noFill/>
              <a:ln w="2540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69" name="Rectangle 325"/>
              <p:cNvSpPr>
                <a:spLocks noChangeArrowheads="1"/>
              </p:cNvSpPr>
              <p:nvPr/>
            </p:nvSpPr>
            <p:spPr bwMode="auto">
              <a:xfrm rot="16200000">
                <a:off x="8547100" y="3116263"/>
                <a:ext cx="153987" cy="252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smtClean="0">
                    <a:solidFill>
                      <a:srgbClr val="000000"/>
                    </a:solidFill>
                  </a:rPr>
                  <a:t> </a:t>
                </a:r>
                <a:endParaRPr lang="it-IT" altLang="it-IT" smtClean="0">
                  <a:solidFill>
                    <a:srgbClr val="56585A"/>
                  </a:solidFill>
                </a:endParaRPr>
              </a:p>
            </p:txBody>
          </p:sp>
          <p:sp>
            <p:nvSpPr>
              <p:cNvPr id="1070" name="Rectangle 298"/>
              <p:cNvSpPr>
                <a:spLocks noChangeArrowheads="1"/>
              </p:cNvSpPr>
              <p:nvPr/>
            </p:nvSpPr>
            <p:spPr bwMode="auto">
              <a:xfrm rot="5400000">
                <a:off x="8374821" y="2660783"/>
                <a:ext cx="631405" cy="230832"/>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a:solidFill>
                      <a:srgbClr val="0000FF"/>
                    </a:solidFill>
                  </a:rPr>
                  <a:t> [DAA] </a:t>
                </a:r>
                <a:endParaRPr lang="it-IT" altLang="it-IT" dirty="0" smtClean="0">
                  <a:solidFill>
                    <a:srgbClr val="56585A"/>
                  </a:solidFill>
                </a:endParaRPr>
              </a:p>
            </p:txBody>
          </p:sp>
        </p:grpSp>
        <p:grpSp>
          <p:nvGrpSpPr>
            <p:cNvPr id="737" name="Gruppo 736"/>
            <p:cNvGrpSpPr/>
            <p:nvPr/>
          </p:nvGrpSpPr>
          <p:grpSpPr>
            <a:xfrm>
              <a:off x="1400026" y="3362413"/>
              <a:ext cx="6578749" cy="1399090"/>
              <a:chOff x="1400026" y="3362413"/>
              <a:chExt cx="6578749" cy="1399090"/>
            </a:xfrm>
          </p:grpSpPr>
          <p:sp>
            <p:nvSpPr>
              <p:cNvPr id="1038" name="Line 250"/>
              <p:cNvSpPr>
                <a:spLocks noChangeShapeType="1"/>
              </p:cNvSpPr>
              <p:nvPr/>
            </p:nvSpPr>
            <p:spPr bwMode="auto">
              <a:xfrm flipH="1" flipV="1">
                <a:off x="1400026" y="4725503"/>
                <a:ext cx="6551613" cy="36000"/>
              </a:xfrm>
              <a:prstGeom prst="line">
                <a:avLst/>
              </a:prstGeom>
              <a:noFill/>
              <a:ln w="12700">
                <a:solidFill>
                  <a:srgbClr val="FF0000"/>
                </a:solidFill>
                <a:prstDash val="dashDot"/>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it-IT">
                  <a:solidFill>
                    <a:srgbClr val="000000"/>
                  </a:solidFill>
                  <a:latin typeface="Arial Narrow"/>
                </a:endParaRPr>
              </a:p>
            </p:txBody>
          </p:sp>
          <p:sp>
            <p:nvSpPr>
              <p:cNvPr id="1039" name="Line 250"/>
              <p:cNvSpPr>
                <a:spLocks noChangeShapeType="1"/>
              </p:cNvSpPr>
              <p:nvPr/>
            </p:nvSpPr>
            <p:spPr bwMode="auto">
              <a:xfrm flipH="1" flipV="1">
                <a:off x="1436298" y="3362413"/>
                <a:ext cx="6542477" cy="0"/>
              </a:xfrm>
              <a:prstGeom prst="line">
                <a:avLst/>
              </a:prstGeom>
              <a:noFill/>
              <a:ln w="19050">
                <a:solidFill>
                  <a:srgbClr val="0000FF"/>
                </a:solidFill>
                <a:prstDash val="dashDot"/>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it-IT">
                  <a:solidFill>
                    <a:srgbClr val="000000"/>
                  </a:solidFill>
                  <a:latin typeface="Arial Narrow"/>
                </a:endParaRPr>
              </a:p>
            </p:txBody>
          </p:sp>
          <p:sp>
            <p:nvSpPr>
              <p:cNvPr id="1040" name="Text Box 249"/>
              <p:cNvSpPr txBox="1">
                <a:spLocks noChangeArrowheads="1"/>
              </p:cNvSpPr>
              <p:nvPr/>
            </p:nvSpPr>
            <p:spPr bwMode="auto">
              <a:xfrm>
                <a:off x="1599635" y="4282646"/>
                <a:ext cx="12875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it-IT" sz="1200" b="1" i="1" dirty="0" err="1" smtClean="0">
                    <a:solidFill>
                      <a:srgbClr val="FF0000"/>
                    </a:solidFill>
                    <a:cs typeface="Arial" panose="020B0604020202020204" pitchFamily="34" charset="0"/>
                  </a:rPr>
                  <a:t>Undetectability</a:t>
                </a:r>
                <a:endParaRPr lang="en-US" altLang="it-IT" sz="1200" b="1" i="1" dirty="0">
                  <a:solidFill>
                    <a:srgbClr val="FF0000"/>
                  </a:solidFill>
                  <a:cs typeface="Arial" panose="020B0604020202020204" pitchFamily="34" charset="0"/>
                </a:endParaRPr>
              </a:p>
              <a:p>
                <a:pPr algn="ctr" fontAlgn="base">
                  <a:spcBef>
                    <a:spcPct val="0"/>
                  </a:spcBef>
                  <a:spcAft>
                    <a:spcPct val="0"/>
                  </a:spcAft>
                  <a:buFontTx/>
                  <a:buNone/>
                </a:pPr>
                <a:r>
                  <a:rPr lang="en-US" altLang="it-IT" sz="1200" b="1" i="1" dirty="0" smtClean="0">
                    <a:solidFill>
                      <a:srgbClr val="FF0000"/>
                    </a:solidFill>
                    <a:cs typeface="Arial" panose="020B0604020202020204" pitchFamily="34" charset="0"/>
                  </a:rPr>
                  <a:t>threshold</a:t>
                </a:r>
                <a:endParaRPr lang="en-US" altLang="it-IT" sz="1200" b="1" i="1" dirty="0">
                  <a:solidFill>
                    <a:srgbClr val="FF0000"/>
                  </a:solidFill>
                  <a:cs typeface="Arial" panose="020B0604020202020204" pitchFamily="34" charset="0"/>
                </a:endParaRPr>
              </a:p>
            </p:txBody>
          </p:sp>
        </p:grpSp>
        <p:grpSp>
          <p:nvGrpSpPr>
            <p:cNvPr id="738" name="Gruppo 737"/>
            <p:cNvGrpSpPr/>
            <p:nvPr/>
          </p:nvGrpSpPr>
          <p:grpSpPr>
            <a:xfrm>
              <a:off x="1404937" y="5230812"/>
              <a:ext cx="6573838" cy="970851"/>
              <a:chOff x="1404937" y="5230812"/>
              <a:chExt cx="6573838" cy="970851"/>
            </a:xfrm>
          </p:grpSpPr>
          <p:grpSp>
            <p:nvGrpSpPr>
              <p:cNvPr id="739" name="Gruppo 738"/>
              <p:cNvGrpSpPr/>
              <p:nvPr/>
            </p:nvGrpSpPr>
            <p:grpSpPr>
              <a:xfrm>
                <a:off x="1582737" y="5230812"/>
                <a:ext cx="3405188" cy="958850"/>
                <a:chOff x="1582737" y="5230812"/>
                <a:chExt cx="3405188" cy="958850"/>
              </a:xfrm>
            </p:grpSpPr>
            <p:sp>
              <p:nvSpPr>
                <p:cNvPr id="1026" name="Rectangle 35"/>
                <p:cNvSpPr>
                  <a:spLocks noChangeArrowheads="1"/>
                </p:cNvSpPr>
                <p:nvPr/>
              </p:nvSpPr>
              <p:spPr bwMode="auto">
                <a:xfrm rot="16200000">
                  <a:off x="1233487" y="5580062"/>
                  <a:ext cx="95885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000000"/>
                      </a:solidFill>
                    </a:rPr>
                    <a:t>Week 01</a:t>
                  </a:r>
                  <a:endParaRPr lang="it-IT" altLang="it-IT" dirty="0" smtClean="0">
                    <a:solidFill>
                      <a:srgbClr val="56585A"/>
                    </a:solidFill>
                  </a:endParaRPr>
                </a:p>
              </p:txBody>
            </p:sp>
            <p:sp>
              <p:nvSpPr>
                <p:cNvPr id="1027" name="Rectangle 36"/>
                <p:cNvSpPr>
                  <a:spLocks noChangeArrowheads="1"/>
                </p:cNvSpPr>
                <p:nvPr/>
              </p:nvSpPr>
              <p:spPr bwMode="auto">
                <a:xfrm rot="16200000">
                  <a:off x="1520825" y="5580062"/>
                  <a:ext cx="95885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smtClean="0">
                      <a:solidFill>
                        <a:srgbClr val="000000"/>
                      </a:solidFill>
                    </a:rPr>
                    <a:t>Week 02</a:t>
                  </a:r>
                  <a:endParaRPr lang="it-IT" altLang="it-IT" smtClean="0">
                    <a:solidFill>
                      <a:srgbClr val="56585A"/>
                    </a:solidFill>
                  </a:endParaRPr>
                </a:p>
              </p:txBody>
            </p:sp>
            <p:sp>
              <p:nvSpPr>
                <p:cNvPr id="1028" name="Rectangle 37"/>
                <p:cNvSpPr>
                  <a:spLocks noChangeArrowheads="1"/>
                </p:cNvSpPr>
                <p:nvPr/>
              </p:nvSpPr>
              <p:spPr bwMode="auto">
                <a:xfrm rot="16200000">
                  <a:off x="1806575" y="5580062"/>
                  <a:ext cx="95885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smtClean="0">
                      <a:solidFill>
                        <a:srgbClr val="000000"/>
                      </a:solidFill>
                    </a:rPr>
                    <a:t>Week 03</a:t>
                  </a:r>
                  <a:endParaRPr lang="it-IT" altLang="it-IT" smtClean="0">
                    <a:solidFill>
                      <a:srgbClr val="56585A"/>
                    </a:solidFill>
                  </a:endParaRPr>
                </a:p>
              </p:txBody>
            </p:sp>
            <p:sp>
              <p:nvSpPr>
                <p:cNvPr id="1029" name="Rectangle 38"/>
                <p:cNvSpPr>
                  <a:spLocks noChangeArrowheads="1"/>
                </p:cNvSpPr>
                <p:nvPr/>
              </p:nvSpPr>
              <p:spPr bwMode="auto">
                <a:xfrm rot="16200000">
                  <a:off x="2092325" y="5580062"/>
                  <a:ext cx="95885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smtClean="0">
                      <a:solidFill>
                        <a:srgbClr val="000000"/>
                      </a:solidFill>
                    </a:rPr>
                    <a:t>Week 04</a:t>
                  </a:r>
                  <a:endParaRPr lang="it-IT" altLang="it-IT" smtClean="0">
                    <a:solidFill>
                      <a:srgbClr val="56585A"/>
                    </a:solidFill>
                  </a:endParaRPr>
                </a:p>
              </p:txBody>
            </p:sp>
            <p:sp>
              <p:nvSpPr>
                <p:cNvPr id="1030" name="Rectangle 39"/>
                <p:cNvSpPr>
                  <a:spLocks noChangeArrowheads="1"/>
                </p:cNvSpPr>
                <p:nvPr/>
              </p:nvSpPr>
              <p:spPr bwMode="auto">
                <a:xfrm rot="16200000">
                  <a:off x="2378075" y="5580062"/>
                  <a:ext cx="95885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smtClean="0">
                      <a:solidFill>
                        <a:srgbClr val="000000"/>
                      </a:solidFill>
                    </a:rPr>
                    <a:t>Week 05</a:t>
                  </a:r>
                  <a:endParaRPr lang="it-IT" altLang="it-IT" smtClean="0">
                    <a:solidFill>
                      <a:srgbClr val="56585A"/>
                    </a:solidFill>
                  </a:endParaRPr>
                </a:p>
              </p:txBody>
            </p:sp>
            <p:sp>
              <p:nvSpPr>
                <p:cNvPr id="1031" name="Rectangle 40"/>
                <p:cNvSpPr>
                  <a:spLocks noChangeArrowheads="1"/>
                </p:cNvSpPr>
                <p:nvPr/>
              </p:nvSpPr>
              <p:spPr bwMode="auto">
                <a:xfrm rot="16200000">
                  <a:off x="2663825" y="5580062"/>
                  <a:ext cx="95885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smtClean="0">
                      <a:solidFill>
                        <a:srgbClr val="000000"/>
                      </a:solidFill>
                    </a:rPr>
                    <a:t>Week 06</a:t>
                  </a:r>
                  <a:endParaRPr lang="it-IT" altLang="it-IT" smtClean="0">
                    <a:solidFill>
                      <a:srgbClr val="56585A"/>
                    </a:solidFill>
                  </a:endParaRPr>
                </a:p>
              </p:txBody>
            </p:sp>
            <p:sp>
              <p:nvSpPr>
                <p:cNvPr id="1032" name="Rectangle 41"/>
                <p:cNvSpPr>
                  <a:spLocks noChangeArrowheads="1"/>
                </p:cNvSpPr>
                <p:nvPr/>
              </p:nvSpPr>
              <p:spPr bwMode="auto">
                <a:xfrm rot="16200000">
                  <a:off x="2949575" y="5580062"/>
                  <a:ext cx="95885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smtClean="0">
                      <a:solidFill>
                        <a:srgbClr val="000000"/>
                      </a:solidFill>
                    </a:rPr>
                    <a:t>Week 07</a:t>
                  </a:r>
                  <a:endParaRPr lang="it-IT" altLang="it-IT" smtClean="0">
                    <a:solidFill>
                      <a:srgbClr val="56585A"/>
                    </a:solidFill>
                  </a:endParaRPr>
                </a:p>
              </p:txBody>
            </p:sp>
            <p:sp>
              <p:nvSpPr>
                <p:cNvPr id="1033" name="Rectangle 42"/>
                <p:cNvSpPr>
                  <a:spLocks noChangeArrowheads="1"/>
                </p:cNvSpPr>
                <p:nvPr/>
              </p:nvSpPr>
              <p:spPr bwMode="auto">
                <a:xfrm rot="16200000">
                  <a:off x="3235325" y="5580062"/>
                  <a:ext cx="95885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smtClean="0">
                      <a:solidFill>
                        <a:srgbClr val="000000"/>
                      </a:solidFill>
                    </a:rPr>
                    <a:t>Week 08</a:t>
                  </a:r>
                  <a:endParaRPr lang="it-IT" altLang="it-IT" smtClean="0">
                    <a:solidFill>
                      <a:srgbClr val="56585A"/>
                    </a:solidFill>
                  </a:endParaRPr>
                </a:p>
              </p:txBody>
            </p:sp>
            <p:sp>
              <p:nvSpPr>
                <p:cNvPr id="1034" name="Rectangle 43"/>
                <p:cNvSpPr>
                  <a:spLocks noChangeArrowheads="1"/>
                </p:cNvSpPr>
                <p:nvPr/>
              </p:nvSpPr>
              <p:spPr bwMode="auto">
                <a:xfrm rot="16200000">
                  <a:off x="3521075" y="5580062"/>
                  <a:ext cx="95885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smtClean="0">
                      <a:solidFill>
                        <a:srgbClr val="000000"/>
                      </a:solidFill>
                    </a:rPr>
                    <a:t>Week 09</a:t>
                  </a:r>
                  <a:endParaRPr lang="it-IT" altLang="it-IT" smtClean="0">
                    <a:solidFill>
                      <a:srgbClr val="56585A"/>
                    </a:solidFill>
                  </a:endParaRPr>
                </a:p>
              </p:txBody>
            </p:sp>
            <p:sp>
              <p:nvSpPr>
                <p:cNvPr id="1035" name="Rectangle 44"/>
                <p:cNvSpPr>
                  <a:spLocks noChangeArrowheads="1"/>
                </p:cNvSpPr>
                <p:nvPr/>
              </p:nvSpPr>
              <p:spPr bwMode="auto">
                <a:xfrm rot="16200000">
                  <a:off x="3806825" y="5580062"/>
                  <a:ext cx="95885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000000"/>
                      </a:solidFill>
                    </a:rPr>
                    <a:t>Week 10</a:t>
                  </a:r>
                  <a:endParaRPr lang="it-IT" altLang="it-IT" dirty="0" smtClean="0">
                    <a:solidFill>
                      <a:srgbClr val="56585A"/>
                    </a:solidFill>
                  </a:endParaRPr>
                </a:p>
              </p:txBody>
            </p:sp>
            <p:sp>
              <p:nvSpPr>
                <p:cNvPr id="1036" name="Rectangle 45"/>
                <p:cNvSpPr>
                  <a:spLocks noChangeArrowheads="1"/>
                </p:cNvSpPr>
                <p:nvPr/>
              </p:nvSpPr>
              <p:spPr bwMode="auto">
                <a:xfrm rot="16200000">
                  <a:off x="4092575" y="5580062"/>
                  <a:ext cx="95885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smtClean="0">
                      <a:solidFill>
                        <a:srgbClr val="000000"/>
                      </a:solidFill>
                    </a:rPr>
                    <a:t>Week 11</a:t>
                  </a:r>
                  <a:endParaRPr lang="it-IT" altLang="it-IT" smtClean="0">
                    <a:solidFill>
                      <a:srgbClr val="56585A"/>
                    </a:solidFill>
                  </a:endParaRPr>
                </a:p>
              </p:txBody>
            </p:sp>
            <p:sp>
              <p:nvSpPr>
                <p:cNvPr id="1037" name="Rectangle 46"/>
                <p:cNvSpPr>
                  <a:spLocks noChangeArrowheads="1"/>
                </p:cNvSpPr>
                <p:nvPr/>
              </p:nvSpPr>
              <p:spPr bwMode="auto">
                <a:xfrm rot="16200000">
                  <a:off x="4378325" y="5580062"/>
                  <a:ext cx="95885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smtClean="0">
                      <a:solidFill>
                        <a:srgbClr val="000000"/>
                      </a:solidFill>
                    </a:rPr>
                    <a:t>Week 12</a:t>
                  </a:r>
                  <a:endParaRPr lang="it-IT" altLang="it-IT" smtClean="0">
                    <a:solidFill>
                      <a:srgbClr val="56585A"/>
                    </a:solidFill>
                  </a:endParaRPr>
                </a:p>
              </p:txBody>
            </p:sp>
          </p:grpSp>
          <p:grpSp>
            <p:nvGrpSpPr>
              <p:cNvPr id="740" name="Gruppo 739"/>
              <p:cNvGrpSpPr/>
              <p:nvPr/>
            </p:nvGrpSpPr>
            <p:grpSpPr>
              <a:xfrm>
                <a:off x="1404937" y="5337175"/>
                <a:ext cx="6573838" cy="864488"/>
                <a:chOff x="1404937" y="5337175"/>
                <a:chExt cx="6573838" cy="864488"/>
              </a:xfrm>
            </p:grpSpPr>
            <p:sp>
              <p:nvSpPr>
                <p:cNvPr id="741" name="Rectangle 51"/>
                <p:cNvSpPr>
                  <a:spLocks noChangeArrowheads="1"/>
                </p:cNvSpPr>
                <p:nvPr/>
              </p:nvSpPr>
              <p:spPr bwMode="auto">
                <a:xfrm rot="16200000">
                  <a:off x="5868443" y="5700052"/>
                  <a:ext cx="77239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000000"/>
                      </a:solidFill>
                    </a:rPr>
                    <a:t>Week +1</a:t>
                  </a:r>
                  <a:endParaRPr lang="it-IT" altLang="it-IT" dirty="0" smtClean="0">
                    <a:solidFill>
                      <a:srgbClr val="56585A"/>
                    </a:solidFill>
                  </a:endParaRPr>
                </a:p>
              </p:txBody>
            </p:sp>
            <p:sp>
              <p:nvSpPr>
                <p:cNvPr id="742" name="Line 79"/>
                <p:cNvSpPr>
                  <a:spLocks noChangeShapeType="1"/>
                </p:cNvSpPr>
                <p:nvPr/>
              </p:nvSpPr>
              <p:spPr bwMode="auto">
                <a:xfrm flipV="1">
                  <a:off x="1547812"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43" name="Line 80"/>
                <p:cNvSpPr>
                  <a:spLocks noChangeShapeType="1"/>
                </p:cNvSpPr>
                <p:nvPr/>
              </p:nvSpPr>
              <p:spPr bwMode="auto">
                <a:xfrm flipV="1">
                  <a:off x="1690687"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44" name="Line 81"/>
                <p:cNvSpPr>
                  <a:spLocks noChangeShapeType="1"/>
                </p:cNvSpPr>
                <p:nvPr/>
              </p:nvSpPr>
              <p:spPr bwMode="auto">
                <a:xfrm flipV="1">
                  <a:off x="1833562"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45" name="Line 82"/>
                <p:cNvSpPr>
                  <a:spLocks noChangeShapeType="1"/>
                </p:cNvSpPr>
                <p:nvPr/>
              </p:nvSpPr>
              <p:spPr bwMode="auto">
                <a:xfrm flipV="1">
                  <a:off x="1976437"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47" name="Line 83"/>
                <p:cNvSpPr>
                  <a:spLocks noChangeShapeType="1"/>
                </p:cNvSpPr>
                <p:nvPr/>
              </p:nvSpPr>
              <p:spPr bwMode="auto">
                <a:xfrm flipV="1">
                  <a:off x="2119312"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50" name="Line 84"/>
                <p:cNvSpPr>
                  <a:spLocks noChangeShapeType="1"/>
                </p:cNvSpPr>
                <p:nvPr/>
              </p:nvSpPr>
              <p:spPr bwMode="auto">
                <a:xfrm flipV="1">
                  <a:off x="2262187"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51" name="Line 85"/>
                <p:cNvSpPr>
                  <a:spLocks noChangeShapeType="1"/>
                </p:cNvSpPr>
                <p:nvPr/>
              </p:nvSpPr>
              <p:spPr bwMode="auto">
                <a:xfrm flipV="1">
                  <a:off x="2405062"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52" name="Line 86"/>
                <p:cNvSpPr>
                  <a:spLocks noChangeShapeType="1"/>
                </p:cNvSpPr>
                <p:nvPr/>
              </p:nvSpPr>
              <p:spPr bwMode="auto">
                <a:xfrm flipV="1">
                  <a:off x="2547937"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54" name="Line 87"/>
                <p:cNvSpPr>
                  <a:spLocks noChangeShapeType="1"/>
                </p:cNvSpPr>
                <p:nvPr/>
              </p:nvSpPr>
              <p:spPr bwMode="auto">
                <a:xfrm flipV="1">
                  <a:off x="2690812"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55" name="Line 88"/>
                <p:cNvSpPr>
                  <a:spLocks noChangeShapeType="1"/>
                </p:cNvSpPr>
                <p:nvPr/>
              </p:nvSpPr>
              <p:spPr bwMode="auto">
                <a:xfrm flipV="1">
                  <a:off x="2835275"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56" name="Line 89"/>
                <p:cNvSpPr>
                  <a:spLocks noChangeShapeType="1"/>
                </p:cNvSpPr>
                <p:nvPr/>
              </p:nvSpPr>
              <p:spPr bwMode="auto">
                <a:xfrm flipV="1">
                  <a:off x="2978150"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57" name="Line 90"/>
                <p:cNvSpPr>
                  <a:spLocks noChangeShapeType="1"/>
                </p:cNvSpPr>
                <p:nvPr/>
              </p:nvSpPr>
              <p:spPr bwMode="auto">
                <a:xfrm flipV="1">
                  <a:off x="3119437"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58" name="Line 91"/>
                <p:cNvSpPr>
                  <a:spLocks noChangeShapeType="1"/>
                </p:cNvSpPr>
                <p:nvPr/>
              </p:nvSpPr>
              <p:spPr bwMode="auto">
                <a:xfrm flipV="1">
                  <a:off x="3262312"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59" name="Line 92"/>
                <p:cNvSpPr>
                  <a:spLocks noChangeShapeType="1"/>
                </p:cNvSpPr>
                <p:nvPr/>
              </p:nvSpPr>
              <p:spPr bwMode="auto">
                <a:xfrm flipV="1">
                  <a:off x="3405187"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68" name="Line 93"/>
                <p:cNvSpPr>
                  <a:spLocks noChangeShapeType="1"/>
                </p:cNvSpPr>
                <p:nvPr/>
              </p:nvSpPr>
              <p:spPr bwMode="auto">
                <a:xfrm flipV="1">
                  <a:off x="3548062"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69" name="Line 94"/>
                <p:cNvSpPr>
                  <a:spLocks noChangeShapeType="1"/>
                </p:cNvSpPr>
                <p:nvPr/>
              </p:nvSpPr>
              <p:spPr bwMode="auto">
                <a:xfrm flipV="1">
                  <a:off x="3690937"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70" name="Line 95"/>
                <p:cNvSpPr>
                  <a:spLocks noChangeShapeType="1"/>
                </p:cNvSpPr>
                <p:nvPr/>
              </p:nvSpPr>
              <p:spPr bwMode="auto">
                <a:xfrm flipV="1">
                  <a:off x="3833812"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71" name="Line 96"/>
                <p:cNvSpPr>
                  <a:spLocks noChangeShapeType="1"/>
                </p:cNvSpPr>
                <p:nvPr/>
              </p:nvSpPr>
              <p:spPr bwMode="auto">
                <a:xfrm flipV="1">
                  <a:off x="3976687"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79" name="Line 97"/>
                <p:cNvSpPr>
                  <a:spLocks noChangeShapeType="1"/>
                </p:cNvSpPr>
                <p:nvPr/>
              </p:nvSpPr>
              <p:spPr bwMode="auto">
                <a:xfrm flipV="1">
                  <a:off x="4119562"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80" name="Line 98"/>
                <p:cNvSpPr>
                  <a:spLocks noChangeShapeType="1"/>
                </p:cNvSpPr>
                <p:nvPr/>
              </p:nvSpPr>
              <p:spPr bwMode="auto">
                <a:xfrm flipV="1">
                  <a:off x="4262437"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81" name="Line 99"/>
                <p:cNvSpPr>
                  <a:spLocks noChangeShapeType="1"/>
                </p:cNvSpPr>
                <p:nvPr/>
              </p:nvSpPr>
              <p:spPr bwMode="auto">
                <a:xfrm flipV="1">
                  <a:off x="4405312"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82" name="Line 100"/>
                <p:cNvSpPr>
                  <a:spLocks noChangeShapeType="1"/>
                </p:cNvSpPr>
                <p:nvPr/>
              </p:nvSpPr>
              <p:spPr bwMode="auto">
                <a:xfrm flipV="1">
                  <a:off x="4548187"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83" name="Line 101"/>
                <p:cNvSpPr>
                  <a:spLocks noChangeShapeType="1"/>
                </p:cNvSpPr>
                <p:nvPr/>
              </p:nvSpPr>
              <p:spPr bwMode="auto">
                <a:xfrm flipV="1">
                  <a:off x="4691062"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85" name="Line 102"/>
                <p:cNvSpPr>
                  <a:spLocks noChangeShapeType="1"/>
                </p:cNvSpPr>
                <p:nvPr/>
              </p:nvSpPr>
              <p:spPr bwMode="auto">
                <a:xfrm flipV="1">
                  <a:off x="4835525"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86" name="Line 103"/>
                <p:cNvSpPr>
                  <a:spLocks noChangeShapeType="1"/>
                </p:cNvSpPr>
                <p:nvPr/>
              </p:nvSpPr>
              <p:spPr bwMode="auto">
                <a:xfrm flipV="1">
                  <a:off x="4978400"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87" name="Line 104"/>
                <p:cNvSpPr>
                  <a:spLocks noChangeShapeType="1"/>
                </p:cNvSpPr>
                <p:nvPr/>
              </p:nvSpPr>
              <p:spPr bwMode="auto">
                <a:xfrm flipV="1">
                  <a:off x="5121275"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88" name="Line 105"/>
                <p:cNvSpPr>
                  <a:spLocks noChangeShapeType="1"/>
                </p:cNvSpPr>
                <p:nvPr/>
              </p:nvSpPr>
              <p:spPr bwMode="auto">
                <a:xfrm flipV="1">
                  <a:off x="5264150"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89" name="Line 106"/>
                <p:cNvSpPr>
                  <a:spLocks noChangeShapeType="1"/>
                </p:cNvSpPr>
                <p:nvPr/>
              </p:nvSpPr>
              <p:spPr bwMode="auto">
                <a:xfrm flipV="1">
                  <a:off x="5407025"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90" name="Line 107"/>
                <p:cNvSpPr>
                  <a:spLocks noChangeShapeType="1"/>
                </p:cNvSpPr>
                <p:nvPr/>
              </p:nvSpPr>
              <p:spPr bwMode="auto">
                <a:xfrm flipV="1">
                  <a:off x="5549900"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791" name="Line 108"/>
                <p:cNvSpPr>
                  <a:spLocks noChangeShapeType="1"/>
                </p:cNvSpPr>
                <p:nvPr/>
              </p:nvSpPr>
              <p:spPr bwMode="auto">
                <a:xfrm flipV="1">
                  <a:off x="5692775"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861" name="Line 109"/>
                <p:cNvSpPr>
                  <a:spLocks noChangeShapeType="1"/>
                </p:cNvSpPr>
                <p:nvPr/>
              </p:nvSpPr>
              <p:spPr bwMode="auto">
                <a:xfrm flipV="1">
                  <a:off x="5835650"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862" name="Line 110"/>
                <p:cNvSpPr>
                  <a:spLocks noChangeShapeType="1"/>
                </p:cNvSpPr>
                <p:nvPr/>
              </p:nvSpPr>
              <p:spPr bwMode="auto">
                <a:xfrm flipV="1">
                  <a:off x="5978525"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863" name="Line 111"/>
                <p:cNvSpPr>
                  <a:spLocks noChangeShapeType="1"/>
                </p:cNvSpPr>
                <p:nvPr/>
              </p:nvSpPr>
              <p:spPr bwMode="auto">
                <a:xfrm flipV="1">
                  <a:off x="6121400"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864" name="Line 112"/>
                <p:cNvSpPr>
                  <a:spLocks noChangeShapeType="1"/>
                </p:cNvSpPr>
                <p:nvPr/>
              </p:nvSpPr>
              <p:spPr bwMode="auto">
                <a:xfrm flipV="1">
                  <a:off x="6264275"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866" name="Line 113"/>
                <p:cNvSpPr>
                  <a:spLocks noChangeShapeType="1"/>
                </p:cNvSpPr>
                <p:nvPr/>
              </p:nvSpPr>
              <p:spPr bwMode="auto">
                <a:xfrm flipV="1">
                  <a:off x="6405562"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867" name="Line 114"/>
                <p:cNvSpPr>
                  <a:spLocks noChangeShapeType="1"/>
                </p:cNvSpPr>
                <p:nvPr/>
              </p:nvSpPr>
              <p:spPr bwMode="auto">
                <a:xfrm flipV="1">
                  <a:off x="6548437"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868" name="Line 115"/>
                <p:cNvSpPr>
                  <a:spLocks noChangeShapeType="1"/>
                </p:cNvSpPr>
                <p:nvPr/>
              </p:nvSpPr>
              <p:spPr bwMode="auto">
                <a:xfrm flipV="1">
                  <a:off x="6691312"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869" name="Line 116"/>
                <p:cNvSpPr>
                  <a:spLocks noChangeShapeType="1"/>
                </p:cNvSpPr>
                <p:nvPr/>
              </p:nvSpPr>
              <p:spPr bwMode="auto">
                <a:xfrm flipV="1">
                  <a:off x="6835775"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870" name="Line 117"/>
                <p:cNvSpPr>
                  <a:spLocks noChangeShapeType="1"/>
                </p:cNvSpPr>
                <p:nvPr/>
              </p:nvSpPr>
              <p:spPr bwMode="auto">
                <a:xfrm flipV="1">
                  <a:off x="6978650"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13" name="Line 118"/>
                <p:cNvSpPr>
                  <a:spLocks noChangeShapeType="1"/>
                </p:cNvSpPr>
                <p:nvPr/>
              </p:nvSpPr>
              <p:spPr bwMode="auto">
                <a:xfrm flipV="1">
                  <a:off x="7121525"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14" name="Line 119"/>
                <p:cNvSpPr>
                  <a:spLocks noChangeShapeType="1"/>
                </p:cNvSpPr>
                <p:nvPr/>
              </p:nvSpPr>
              <p:spPr bwMode="auto">
                <a:xfrm flipV="1">
                  <a:off x="7264400"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15" name="Line 120"/>
                <p:cNvSpPr>
                  <a:spLocks noChangeShapeType="1"/>
                </p:cNvSpPr>
                <p:nvPr/>
              </p:nvSpPr>
              <p:spPr bwMode="auto">
                <a:xfrm flipV="1">
                  <a:off x="7407275"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17" name="Line 121"/>
                <p:cNvSpPr>
                  <a:spLocks noChangeShapeType="1"/>
                </p:cNvSpPr>
                <p:nvPr/>
              </p:nvSpPr>
              <p:spPr bwMode="auto">
                <a:xfrm flipV="1">
                  <a:off x="7550150"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18" name="Line 122"/>
                <p:cNvSpPr>
                  <a:spLocks noChangeShapeType="1"/>
                </p:cNvSpPr>
                <p:nvPr/>
              </p:nvSpPr>
              <p:spPr bwMode="auto">
                <a:xfrm flipV="1">
                  <a:off x="7693025"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19" name="Line 123"/>
                <p:cNvSpPr>
                  <a:spLocks noChangeShapeType="1"/>
                </p:cNvSpPr>
                <p:nvPr/>
              </p:nvSpPr>
              <p:spPr bwMode="auto">
                <a:xfrm flipV="1">
                  <a:off x="7835900"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20" name="Line 125"/>
                <p:cNvSpPr>
                  <a:spLocks noChangeShapeType="1"/>
                </p:cNvSpPr>
                <p:nvPr/>
              </p:nvSpPr>
              <p:spPr bwMode="auto">
                <a:xfrm>
                  <a:off x="1404937" y="5337175"/>
                  <a:ext cx="6573838" cy="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021" name="Rectangle 51"/>
                <p:cNvSpPr>
                  <a:spLocks noChangeArrowheads="1"/>
                </p:cNvSpPr>
                <p:nvPr/>
              </p:nvSpPr>
              <p:spPr bwMode="auto">
                <a:xfrm rot="16200000">
                  <a:off x="6429053" y="5700052"/>
                  <a:ext cx="77239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000000"/>
                      </a:solidFill>
                    </a:rPr>
                    <a:t>Week +3</a:t>
                  </a:r>
                  <a:endParaRPr lang="it-IT" altLang="it-IT" dirty="0" smtClean="0">
                    <a:solidFill>
                      <a:srgbClr val="56585A"/>
                    </a:solidFill>
                  </a:endParaRPr>
                </a:p>
              </p:txBody>
            </p:sp>
            <p:sp>
              <p:nvSpPr>
                <p:cNvPr id="1022" name="Rectangle 51"/>
                <p:cNvSpPr>
                  <a:spLocks noChangeArrowheads="1"/>
                </p:cNvSpPr>
                <p:nvPr/>
              </p:nvSpPr>
              <p:spPr bwMode="auto">
                <a:xfrm rot="16200000">
                  <a:off x="7022329" y="5700052"/>
                  <a:ext cx="77239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000000"/>
                      </a:solidFill>
                    </a:rPr>
                    <a:t>Week +5</a:t>
                  </a:r>
                  <a:endParaRPr lang="it-IT" altLang="it-IT" dirty="0" smtClean="0">
                    <a:solidFill>
                      <a:srgbClr val="56585A"/>
                    </a:solidFill>
                  </a:endParaRPr>
                </a:p>
              </p:txBody>
            </p:sp>
            <p:sp>
              <p:nvSpPr>
                <p:cNvPr id="1023" name="Rectangle 51"/>
                <p:cNvSpPr>
                  <a:spLocks noChangeArrowheads="1"/>
                </p:cNvSpPr>
                <p:nvPr/>
              </p:nvSpPr>
              <p:spPr bwMode="auto">
                <a:xfrm rot="16200000">
                  <a:off x="7297192" y="5700052"/>
                  <a:ext cx="77239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000000"/>
                      </a:solidFill>
                    </a:rPr>
                    <a:t>Week +6</a:t>
                  </a:r>
                  <a:endParaRPr lang="it-IT" altLang="it-IT" dirty="0" smtClean="0">
                    <a:solidFill>
                      <a:srgbClr val="56585A"/>
                    </a:solidFill>
                  </a:endParaRPr>
                </a:p>
              </p:txBody>
            </p:sp>
            <p:sp>
              <p:nvSpPr>
                <p:cNvPr id="1024" name="Rectangle 51"/>
                <p:cNvSpPr>
                  <a:spLocks noChangeArrowheads="1"/>
                </p:cNvSpPr>
                <p:nvPr/>
              </p:nvSpPr>
              <p:spPr bwMode="auto">
                <a:xfrm rot="16200000">
                  <a:off x="6744741" y="5700052"/>
                  <a:ext cx="77239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000000"/>
                      </a:solidFill>
                    </a:rPr>
                    <a:t>Week +4</a:t>
                  </a:r>
                  <a:endParaRPr lang="it-IT" altLang="it-IT" dirty="0" smtClean="0">
                    <a:solidFill>
                      <a:srgbClr val="56585A"/>
                    </a:solidFill>
                  </a:endParaRPr>
                </a:p>
              </p:txBody>
            </p:sp>
            <p:sp>
              <p:nvSpPr>
                <p:cNvPr id="1025" name="Rectangle 51"/>
                <p:cNvSpPr>
                  <a:spLocks noChangeArrowheads="1"/>
                </p:cNvSpPr>
                <p:nvPr/>
              </p:nvSpPr>
              <p:spPr bwMode="auto">
                <a:xfrm rot="16200000">
                  <a:off x="6148745" y="5700052"/>
                  <a:ext cx="77239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000000"/>
                      </a:solidFill>
                    </a:rPr>
                    <a:t>Week +2</a:t>
                  </a:r>
                  <a:endParaRPr lang="it-IT" altLang="it-IT" dirty="0" smtClean="0">
                    <a:solidFill>
                      <a:srgbClr val="56585A"/>
                    </a:solidFill>
                  </a:endParaRPr>
                </a:p>
              </p:txBody>
            </p:sp>
          </p:grpSp>
        </p:grpSp>
      </p:grpSp>
      <p:grpSp>
        <p:nvGrpSpPr>
          <p:cNvPr id="1137" name="Gruppo 1136"/>
          <p:cNvGrpSpPr/>
          <p:nvPr/>
        </p:nvGrpSpPr>
        <p:grpSpPr>
          <a:xfrm>
            <a:off x="1510384" y="1465680"/>
            <a:ext cx="3432399" cy="3722228"/>
            <a:chOff x="1447577" y="1040271"/>
            <a:chExt cx="3432399" cy="3722228"/>
          </a:xfrm>
        </p:grpSpPr>
        <p:sp>
          <p:nvSpPr>
            <p:cNvPr id="1138" name="Rectangle 5"/>
            <p:cNvSpPr>
              <a:spLocks noChangeArrowheads="1"/>
            </p:cNvSpPr>
            <p:nvPr/>
          </p:nvSpPr>
          <p:spPr bwMode="auto">
            <a:xfrm>
              <a:off x="1770062" y="1352550"/>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39" name="Rectangle 6"/>
            <p:cNvSpPr>
              <a:spLocks noChangeArrowheads="1"/>
            </p:cNvSpPr>
            <p:nvPr/>
          </p:nvSpPr>
          <p:spPr bwMode="auto">
            <a:xfrm>
              <a:off x="2998787" y="1352550"/>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40" name="Rectangle 7"/>
            <p:cNvSpPr>
              <a:spLocks noChangeArrowheads="1"/>
            </p:cNvSpPr>
            <p:nvPr/>
          </p:nvSpPr>
          <p:spPr bwMode="auto">
            <a:xfrm>
              <a:off x="4227512" y="1352550"/>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41" name="Rectangle 10"/>
            <p:cNvSpPr>
              <a:spLocks noChangeArrowheads="1"/>
            </p:cNvSpPr>
            <p:nvPr/>
          </p:nvSpPr>
          <p:spPr bwMode="auto">
            <a:xfrm>
              <a:off x="1770062" y="2003425"/>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42" name="Rectangle 11"/>
            <p:cNvSpPr>
              <a:spLocks noChangeArrowheads="1"/>
            </p:cNvSpPr>
            <p:nvPr/>
          </p:nvSpPr>
          <p:spPr bwMode="auto">
            <a:xfrm>
              <a:off x="2998787" y="2003425"/>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43" name="Rectangle 12"/>
            <p:cNvSpPr>
              <a:spLocks noChangeArrowheads="1"/>
            </p:cNvSpPr>
            <p:nvPr/>
          </p:nvSpPr>
          <p:spPr bwMode="auto">
            <a:xfrm>
              <a:off x="4227512" y="2003425"/>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44" name="Rectangle 15"/>
            <p:cNvSpPr>
              <a:spLocks noChangeArrowheads="1"/>
            </p:cNvSpPr>
            <p:nvPr/>
          </p:nvSpPr>
          <p:spPr bwMode="auto">
            <a:xfrm>
              <a:off x="1770062" y="2652712"/>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45" name="Rectangle 16"/>
            <p:cNvSpPr>
              <a:spLocks noChangeArrowheads="1"/>
            </p:cNvSpPr>
            <p:nvPr/>
          </p:nvSpPr>
          <p:spPr bwMode="auto">
            <a:xfrm>
              <a:off x="2998787" y="2652712"/>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46" name="Rectangle 17"/>
            <p:cNvSpPr>
              <a:spLocks noChangeArrowheads="1"/>
            </p:cNvSpPr>
            <p:nvPr/>
          </p:nvSpPr>
          <p:spPr bwMode="auto">
            <a:xfrm>
              <a:off x="4227512" y="2652712"/>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47" name="Rectangle 20"/>
            <p:cNvSpPr>
              <a:spLocks noChangeArrowheads="1"/>
            </p:cNvSpPr>
            <p:nvPr/>
          </p:nvSpPr>
          <p:spPr bwMode="auto">
            <a:xfrm>
              <a:off x="1770062" y="3303587"/>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48" name="Rectangle 21"/>
            <p:cNvSpPr>
              <a:spLocks noChangeArrowheads="1"/>
            </p:cNvSpPr>
            <p:nvPr/>
          </p:nvSpPr>
          <p:spPr bwMode="auto">
            <a:xfrm>
              <a:off x="2998787" y="3303587"/>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49" name="Rectangle 22"/>
            <p:cNvSpPr>
              <a:spLocks noChangeArrowheads="1"/>
            </p:cNvSpPr>
            <p:nvPr/>
          </p:nvSpPr>
          <p:spPr bwMode="auto">
            <a:xfrm>
              <a:off x="4227512" y="3303587"/>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50" name="Rectangle 25"/>
            <p:cNvSpPr>
              <a:spLocks noChangeArrowheads="1"/>
            </p:cNvSpPr>
            <p:nvPr/>
          </p:nvSpPr>
          <p:spPr bwMode="auto">
            <a:xfrm>
              <a:off x="1770062" y="3954462"/>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51" name="Rectangle 26"/>
            <p:cNvSpPr>
              <a:spLocks noChangeArrowheads="1"/>
            </p:cNvSpPr>
            <p:nvPr/>
          </p:nvSpPr>
          <p:spPr bwMode="auto">
            <a:xfrm>
              <a:off x="2998787" y="3954462"/>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52" name="Rectangle 27"/>
            <p:cNvSpPr>
              <a:spLocks noChangeArrowheads="1"/>
            </p:cNvSpPr>
            <p:nvPr/>
          </p:nvSpPr>
          <p:spPr bwMode="auto">
            <a:xfrm>
              <a:off x="4227512" y="3954462"/>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53" name="Rectangle 30"/>
            <p:cNvSpPr>
              <a:spLocks noChangeArrowheads="1"/>
            </p:cNvSpPr>
            <p:nvPr/>
          </p:nvSpPr>
          <p:spPr bwMode="auto">
            <a:xfrm>
              <a:off x="1770062" y="4605337"/>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54" name="Rectangle 31"/>
            <p:cNvSpPr>
              <a:spLocks noChangeArrowheads="1"/>
            </p:cNvSpPr>
            <p:nvPr/>
          </p:nvSpPr>
          <p:spPr bwMode="auto">
            <a:xfrm>
              <a:off x="2998787" y="4605337"/>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55" name="Rectangle 32"/>
            <p:cNvSpPr>
              <a:spLocks noChangeArrowheads="1"/>
            </p:cNvSpPr>
            <p:nvPr/>
          </p:nvSpPr>
          <p:spPr bwMode="auto">
            <a:xfrm>
              <a:off x="4227512" y="4605337"/>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56" name="Rectangle 168"/>
            <p:cNvSpPr>
              <a:spLocks noChangeArrowheads="1"/>
            </p:cNvSpPr>
            <p:nvPr/>
          </p:nvSpPr>
          <p:spPr bwMode="auto">
            <a:xfrm>
              <a:off x="1770062" y="1352550"/>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57" name="Rectangle 169"/>
            <p:cNvSpPr>
              <a:spLocks noChangeArrowheads="1"/>
            </p:cNvSpPr>
            <p:nvPr/>
          </p:nvSpPr>
          <p:spPr bwMode="auto">
            <a:xfrm>
              <a:off x="2998787" y="1352550"/>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dirty="0" smtClean="0">
                  <a:solidFill>
                    <a:srgbClr val="00FFFF"/>
                  </a:solidFill>
                  <a:latin typeface="Times New Roman" panose="02020603050405020304" pitchFamily="18" charset="0"/>
                </a:rPr>
                <a:t>        </a:t>
              </a:r>
              <a:endParaRPr lang="it-IT" altLang="it-IT" dirty="0" smtClean="0">
                <a:solidFill>
                  <a:srgbClr val="56585A"/>
                </a:solidFill>
              </a:endParaRPr>
            </a:p>
          </p:txBody>
        </p:sp>
        <p:sp>
          <p:nvSpPr>
            <p:cNvPr id="1158" name="Rectangle 170"/>
            <p:cNvSpPr>
              <a:spLocks noChangeArrowheads="1"/>
            </p:cNvSpPr>
            <p:nvPr/>
          </p:nvSpPr>
          <p:spPr bwMode="auto">
            <a:xfrm>
              <a:off x="4227512" y="1352550"/>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dirty="0" smtClean="0">
                  <a:solidFill>
                    <a:srgbClr val="00FFFF"/>
                  </a:solidFill>
                  <a:latin typeface="Times New Roman" panose="02020603050405020304" pitchFamily="18" charset="0"/>
                </a:rPr>
                <a:t>        </a:t>
              </a:r>
              <a:endParaRPr lang="it-IT" altLang="it-IT" dirty="0" smtClean="0">
                <a:solidFill>
                  <a:srgbClr val="56585A"/>
                </a:solidFill>
              </a:endParaRPr>
            </a:p>
          </p:txBody>
        </p:sp>
        <p:sp>
          <p:nvSpPr>
            <p:cNvPr id="1159" name="Rectangle 173"/>
            <p:cNvSpPr>
              <a:spLocks noChangeArrowheads="1"/>
            </p:cNvSpPr>
            <p:nvPr/>
          </p:nvSpPr>
          <p:spPr bwMode="auto">
            <a:xfrm>
              <a:off x="1770062" y="2003425"/>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60" name="Rectangle 174"/>
            <p:cNvSpPr>
              <a:spLocks noChangeArrowheads="1"/>
            </p:cNvSpPr>
            <p:nvPr/>
          </p:nvSpPr>
          <p:spPr bwMode="auto">
            <a:xfrm>
              <a:off x="2998787" y="2003425"/>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dirty="0" smtClean="0">
                  <a:solidFill>
                    <a:srgbClr val="00FFFF"/>
                  </a:solidFill>
                  <a:latin typeface="Times New Roman" panose="02020603050405020304" pitchFamily="18" charset="0"/>
                </a:rPr>
                <a:t>        </a:t>
              </a:r>
              <a:endParaRPr lang="it-IT" altLang="it-IT" dirty="0" smtClean="0">
                <a:solidFill>
                  <a:srgbClr val="56585A"/>
                </a:solidFill>
              </a:endParaRPr>
            </a:p>
          </p:txBody>
        </p:sp>
        <p:sp>
          <p:nvSpPr>
            <p:cNvPr id="1161" name="Rectangle 175"/>
            <p:cNvSpPr>
              <a:spLocks noChangeArrowheads="1"/>
            </p:cNvSpPr>
            <p:nvPr/>
          </p:nvSpPr>
          <p:spPr bwMode="auto">
            <a:xfrm>
              <a:off x="4227512" y="2003425"/>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62" name="Rectangle 178"/>
            <p:cNvSpPr>
              <a:spLocks noChangeArrowheads="1"/>
            </p:cNvSpPr>
            <p:nvPr/>
          </p:nvSpPr>
          <p:spPr bwMode="auto">
            <a:xfrm>
              <a:off x="1770062" y="2652712"/>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63" name="Rectangle 179"/>
            <p:cNvSpPr>
              <a:spLocks noChangeArrowheads="1"/>
            </p:cNvSpPr>
            <p:nvPr/>
          </p:nvSpPr>
          <p:spPr bwMode="auto">
            <a:xfrm>
              <a:off x="2998787" y="2652712"/>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64" name="Rectangle 180"/>
            <p:cNvSpPr>
              <a:spLocks noChangeArrowheads="1"/>
            </p:cNvSpPr>
            <p:nvPr/>
          </p:nvSpPr>
          <p:spPr bwMode="auto">
            <a:xfrm>
              <a:off x="4227512" y="2652712"/>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65" name="Rectangle 183"/>
            <p:cNvSpPr>
              <a:spLocks noChangeArrowheads="1"/>
            </p:cNvSpPr>
            <p:nvPr/>
          </p:nvSpPr>
          <p:spPr bwMode="auto">
            <a:xfrm>
              <a:off x="1770062" y="3303587"/>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66" name="Rectangle 184"/>
            <p:cNvSpPr>
              <a:spLocks noChangeArrowheads="1"/>
            </p:cNvSpPr>
            <p:nvPr/>
          </p:nvSpPr>
          <p:spPr bwMode="auto">
            <a:xfrm>
              <a:off x="2998787" y="3303587"/>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67" name="Rectangle 185"/>
            <p:cNvSpPr>
              <a:spLocks noChangeArrowheads="1"/>
            </p:cNvSpPr>
            <p:nvPr/>
          </p:nvSpPr>
          <p:spPr bwMode="auto">
            <a:xfrm>
              <a:off x="4227512" y="3303587"/>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68" name="Rectangle 188"/>
            <p:cNvSpPr>
              <a:spLocks noChangeArrowheads="1"/>
            </p:cNvSpPr>
            <p:nvPr/>
          </p:nvSpPr>
          <p:spPr bwMode="auto">
            <a:xfrm>
              <a:off x="1770062" y="3954462"/>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69" name="Rectangle 189"/>
            <p:cNvSpPr>
              <a:spLocks noChangeArrowheads="1"/>
            </p:cNvSpPr>
            <p:nvPr/>
          </p:nvSpPr>
          <p:spPr bwMode="auto">
            <a:xfrm>
              <a:off x="2998787" y="3954462"/>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70" name="Rectangle 190"/>
            <p:cNvSpPr>
              <a:spLocks noChangeArrowheads="1"/>
            </p:cNvSpPr>
            <p:nvPr/>
          </p:nvSpPr>
          <p:spPr bwMode="auto">
            <a:xfrm>
              <a:off x="4227512" y="3954462"/>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71" name="Rectangle 193"/>
            <p:cNvSpPr>
              <a:spLocks noChangeArrowheads="1"/>
            </p:cNvSpPr>
            <p:nvPr/>
          </p:nvSpPr>
          <p:spPr bwMode="auto">
            <a:xfrm>
              <a:off x="1770062" y="4605337"/>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72" name="Rectangle 194"/>
            <p:cNvSpPr>
              <a:spLocks noChangeArrowheads="1"/>
            </p:cNvSpPr>
            <p:nvPr/>
          </p:nvSpPr>
          <p:spPr bwMode="auto">
            <a:xfrm>
              <a:off x="2998787" y="4605337"/>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73" name="Rectangle 195"/>
            <p:cNvSpPr>
              <a:spLocks noChangeArrowheads="1"/>
            </p:cNvSpPr>
            <p:nvPr/>
          </p:nvSpPr>
          <p:spPr bwMode="auto">
            <a:xfrm>
              <a:off x="4227512" y="4605337"/>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174" name="Line 198"/>
            <p:cNvSpPr>
              <a:spLocks noChangeShapeType="1"/>
            </p:cNvSpPr>
            <p:nvPr/>
          </p:nvSpPr>
          <p:spPr bwMode="auto">
            <a:xfrm flipH="1" flipV="1">
              <a:off x="1497819" y="1185651"/>
              <a:ext cx="192867" cy="2374900"/>
            </a:xfrm>
            <a:prstGeom prst="line">
              <a:avLst/>
            </a:prstGeom>
            <a:noFill/>
            <a:ln w="1905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75" name="Line 202"/>
            <p:cNvSpPr>
              <a:spLocks noChangeShapeType="1"/>
            </p:cNvSpPr>
            <p:nvPr/>
          </p:nvSpPr>
          <p:spPr bwMode="auto">
            <a:xfrm flipH="1" flipV="1">
              <a:off x="2600323" y="3964122"/>
              <a:ext cx="182563" cy="41601"/>
            </a:xfrm>
            <a:prstGeom prst="line">
              <a:avLst/>
            </a:prstGeom>
            <a:noFill/>
            <a:ln w="1905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76" name="Rectangle 220"/>
            <p:cNvSpPr>
              <a:spLocks noChangeArrowheads="1"/>
            </p:cNvSpPr>
            <p:nvPr/>
          </p:nvSpPr>
          <p:spPr bwMode="auto">
            <a:xfrm>
              <a:off x="1646237" y="3541266"/>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77" name="Rectangle 221"/>
            <p:cNvSpPr>
              <a:spLocks noChangeArrowheads="1"/>
            </p:cNvSpPr>
            <p:nvPr/>
          </p:nvSpPr>
          <p:spPr bwMode="auto">
            <a:xfrm>
              <a:off x="1931987" y="3824600"/>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78" name="Rectangle 222"/>
            <p:cNvSpPr>
              <a:spLocks noChangeArrowheads="1"/>
            </p:cNvSpPr>
            <p:nvPr/>
          </p:nvSpPr>
          <p:spPr bwMode="auto">
            <a:xfrm>
              <a:off x="2217737" y="3875673"/>
              <a:ext cx="90488" cy="79375"/>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79" name="Rectangle 223"/>
            <p:cNvSpPr>
              <a:spLocks noChangeArrowheads="1"/>
            </p:cNvSpPr>
            <p:nvPr/>
          </p:nvSpPr>
          <p:spPr bwMode="auto">
            <a:xfrm>
              <a:off x="2503487" y="3930651"/>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80" name="Rectangle 224"/>
            <p:cNvSpPr>
              <a:spLocks noChangeArrowheads="1"/>
            </p:cNvSpPr>
            <p:nvPr/>
          </p:nvSpPr>
          <p:spPr bwMode="auto">
            <a:xfrm>
              <a:off x="2789237" y="3987562"/>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81" name="Rectangle 225"/>
            <p:cNvSpPr>
              <a:spLocks noChangeArrowheads="1"/>
            </p:cNvSpPr>
            <p:nvPr/>
          </p:nvSpPr>
          <p:spPr bwMode="auto">
            <a:xfrm>
              <a:off x="3073400" y="4155578"/>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82" name="Rectangle 226"/>
            <p:cNvSpPr>
              <a:spLocks noChangeArrowheads="1"/>
            </p:cNvSpPr>
            <p:nvPr/>
          </p:nvSpPr>
          <p:spPr bwMode="auto">
            <a:xfrm>
              <a:off x="3359150" y="4312126"/>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83" name="Rectangle 227"/>
            <p:cNvSpPr>
              <a:spLocks noChangeArrowheads="1"/>
            </p:cNvSpPr>
            <p:nvPr/>
          </p:nvSpPr>
          <p:spPr bwMode="auto">
            <a:xfrm>
              <a:off x="3646487" y="4348383"/>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84" name="Rectangle 228"/>
            <p:cNvSpPr>
              <a:spLocks noChangeArrowheads="1"/>
            </p:cNvSpPr>
            <p:nvPr/>
          </p:nvSpPr>
          <p:spPr bwMode="auto">
            <a:xfrm>
              <a:off x="3932237" y="4334495"/>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85" name="Rectangle 229"/>
            <p:cNvSpPr>
              <a:spLocks noChangeArrowheads="1"/>
            </p:cNvSpPr>
            <p:nvPr/>
          </p:nvSpPr>
          <p:spPr bwMode="auto">
            <a:xfrm>
              <a:off x="4217987" y="4407215"/>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86" name="Rectangle 230"/>
            <p:cNvSpPr>
              <a:spLocks noChangeArrowheads="1"/>
            </p:cNvSpPr>
            <p:nvPr/>
          </p:nvSpPr>
          <p:spPr bwMode="auto">
            <a:xfrm>
              <a:off x="4503737" y="4368042"/>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87" name="Rectangle 231"/>
            <p:cNvSpPr>
              <a:spLocks noChangeArrowheads="1"/>
            </p:cNvSpPr>
            <p:nvPr/>
          </p:nvSpPr>
          <p:spPr bwMode="auto">
            <a:xfrm>
              <a:off x="4789488" y="4393505"/>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88" name="Rectangle 220"/>
            <p:cNvSpPr>
              <a:spLocks noChangeArrowheads="1"/>
            </p:cNvSpPr>
            <p:nvPr/>
          </p:nvSpPr>
          <p:spPr bwMode="auto">
            <a:xfrm>
              <a:off x="1447577" y="1040271"/>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89" name="Line 198"/>
            <p:cNvSpPr>
              <a:spLocks noChangeShapeType="1"/>
            </p:cNvSpPr>
            <p:nvPr/>
          </p:nvSpPr>
          <p:spPr bwMode="auto">
            <a:xfrm flipH="1" flipV="1">
              <a:off x="2308225" y="3925886"/>
              <a:ext cx="188912" cy="28345"/>
            </a:xfrm>
            <a:prstGeom prst="line">
              <a:avLst/>
            </a:prstGeom>
            <a:noFill/>
            <a:ln w="1905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90" name="Line 198"/>
            <p:cNvSpPr>
              <a:spLocks noChangeShapeType="1"/>
            </p:cNvSpPr>
            <p:nvPr/>
          </p:nvSpPr>
          <p:spPr bwMode="auto">
            <a:xfrm flipH="1" flipV="1">
              <a:off x="2041521" y="3868302"/>
              <a:ext cx="169866" cy="36041"/>
            </a:xfrm>
            <a:prstGeom prst="line">
              <a:avLst/>
            </a:prstGeom>
            <a:noFill/>
            <a:ln w="1905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91" name="Line 198"/>
            <p:cNvSpPr>
              <a:spLocks noChangeShapeType="1"/>
            </p:cNvSpPr>
            <p:nvPr/>
          </p:nvSpPr>
          <p:spPr bwMode="auto">
            <a:xfrm flipH="1" flipV="1">
              <a:off x="1741485" y="3622227"/>
              <a:ext cx="183019" cy="165547"/>
            </a:xfrm>
            <a:prstGeom prst="line">
              <a:avLst/>
            </a:prstGeom>
            <a:noFill/>
            <a:ln w="1905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92" name="Line 209"/>
            <p:cNvSpPr>
              <a:spLocks noChangeShapeType="1"/>
            </p:cNvSpPr>
            <p:nvPr/>
          </p:nvSpPr>
          <p:spPr bwMode="auto">
            <a:xfrm flipH="1" flipV="1">
              <a:off x="3462810" y="4362450"/>
              <a:ext cx="164439" cy="12962"/>
            </a:xfrm>
            <a:prstGeom prst="line">
              <a:avLst/>
            </a:prstGeom>
            <a:noFill/>
            <a:ln w="1905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93" name="Line 209"/>
            <p:cNvSpPr>
              <a:spLocks noChangeShapeType="1"/>
            </p:cNvSpPr>
            <p:nvPr/>
          </p:nvSpPr>
          <p:spPr bwMode="auto">
            <a:xfrm flipH="1">
              <a:off x="3758513" y="4368042"/>
              <a:ext cx="162612" cy="10328"/>
            </a:xfrm>
            <a:prstGeom prst="line">
              <a:avLst/>
            </a:prstGeom>
            <a:noFill/>
            <a:ln w="1905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94" name="Line 209"/>
            <p:cNvSpPr>
              <a:spLocks noChangeShapeType="1"/>
            </p:cNvSpPr>
            <p:nvPr/>
          </p:nvSpPr>
          <p:spPr bwMode="auto">
            <a:xfrm flipH="1" flipV="1">
              <a:off x="3179393" y="4206875"/>
              <a:ext cx="174994" cy="155575"/>
            </a:xfrm>
            <a:prstGeom prst="line">
              <a:avLst/>
            </a:prstGeom>
            <a:noFill/>
            <a:ln w="1905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95" name="Line 209"/>
            <p:cNvSpPr>
              <a:spLocks noChangeShapeType="1"/>
            </p:cNvSpPr>
            <p:nvPr/>
          </p:nvSpPr>
          <p:spPr bwMode="auto">
            <a:xfrm flipH="1" flipV="1">
              <a:off x="2886074" y="4050624"/>
              <a:ext cx="171449" cy="137009"/>
            </a:xfrm>
            <a:prstGeom prst="line">
              <a:avLst/>
            </a:prstGeom>
            <a:noFill/>
            <a:ln w="1905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algn="just" defTabSz="457200"/>
              <a:endParaRPr lang="it-IT" dirty="0">
                <a:solidFill>
                  <a:srgbClr val="56585A"/>
                </a:solidFill>
                <a:latin typeface="Arial Narrow"/>
              </a:endParaRPr>
            </a:p>
          </p:txBody>
        </p:sp>
        <p:sp>
          <p:nvSpPr>
            <p:cNvPr id="1196" name="Line 209"/>
            <p:cNvSpPr>
              <a:spLocks noChangeShapeType="1"/>
            </p:cNvSpPr>
            <p:nvPr/>
          </p:nvSpPr>
          <p:spPr bwMode="auto">
            <a:xfrm flipH="1" flipV="1">
              <a:off x="4041928" y="4381499"/>
              <a:ext cx="158595" cy="47845"/>
            </a:xfrm>
            <a:prstGeom prst="line">
              <a:avLst/>
            </a:prstGeom>
            <a:noFill/>
            <a:ln w="1905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algn="just" defTabSz="457200"/>
              <a:endParaRPr lang="it-IT" dirty="0">
                <a:solidFill>
                  <a:srgbClr val="56585A"/>
                </a:solidFill>
                <a:latin typeface="Arial Narrow"/>
              </a:endParaRPr>
            </a:p>
          </p:txBody>
        </p:sp>
        <p:sp>
          <p:nvSpPr>
            <p:cNvPr id="1197" name="Line 209"/>
            <p:cNvSpPr>
              <a:spLocks noChangeShapeType="1"/>
            </p:cNvSpPr>
            <p:nvPr/>
          </p:nvSpPr>
          <p:spPr bwMode="auto">
            <a:xfrm flipH="1">
              <a:off x="4322393" y="4407215"/>
              <a:ext cx="171408" cy="28305"/>
            </a:xfrm>
            <a:prstGeom prst="line">
              <a:avLst/>
            </a:prstGeom>
            <a:noFill/>
            <a:ln w="1905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198" name="Line 209"/>
            <p:cNvSpPr>
              <a:spLocks noChangeShapeType="1"/>
            </p:cNvSpPr>
            <p:nvPr/>
          </p:nvSpPr>
          <p:spPr bwMode="auto">
            <a:xfrm flipH="1" flipV="1">
              <a:off x="4609620" y="4404360"/>
              <a:ext cx="164439" cy="12962"/>
            </a:xfrm>
            <a:prstGeom prst="line">
              <a:avLst/>
            </a:prstGeom>
            <a:noFill/>
            <a:ln w="1905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grpSp>
      <p:sp>
        <p:nvSpPr>
          <p:cNvPr id="1201" name="Rectangle 60"/>
          <p:cNvSpPr>
            <a:spLocks noChangeArrowheads="1"/>
          </p:cNvSpPr>
          <p:nvPr/>
        </p:nvSpPr>
        <p:spPr bwMode="auto">
          <a:xfrm>
            <a:off x="4410544" y="5235296"/>
            <a:ext cx="916703" cy="184666"/>
          </a:xfrm>
          <a:prstGeom prst="rect">
            <a:avLst/>
          </a:prstGeom>
          <a:noFill/>
          <a:ln w="12700">
            <a:solidFill>
              <a:srgbClr val="0D0D0D"/>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it-IT" sz="1200" b="1" dirty="0" smtClean="0">
                <a:solidFill>
                  <a:srgbClr val="0D0D0D"/>
                </a:solidFill>
              </a:rPr>
              <a:t>Off </a:t>
            </a:r>
            <a:r>
              <a:rPr lang="it-IT" altLang="it-IT" sz="1200" b="1" dirty="0" err="1" smtClean="0">
                <a:solidFill>
                  <a:srgbClr val="0D0D0D"/>
                </a:solidFill>
              </a:rPr>
              <a:t>therapy</a:t>
            </a:r>
            <a:endParaRPr lang="it-IT" altLang="it-IT" sz="1200" dirty="0" smtClean="0">
              <a:solidFill>
                <a:srgbClr val="0D0D0D"/>
              </a:solidFill>
            </a:endParaRPr>
          </a:p>
        </p:txBody>
      </p:sp>
      <p:cxnSp>
        <p:nvCxnSpPr>
          <p:cNvPr id="1202" name="Connettore 2 1201"/>
          <p:cNvCxnSpPr/>
          <p:nvPr/>
        </p:nvCxnSpPr>
        <p:spPr>
          <a:xfrm>
            <a:off x="4867618" y="5433722"/>
            <a:ext cx="0" cy="230895"/>
          </a:xfrm>
          <a:prstGeom prst="straightConnector1">
            <a:avLst/>
          </a:prstGeom>
          <a:ln w="19050">
            <a:solidFill>
              <a:srgbClr val="0D0D0D"/>
            </a:solidFill>
            <a:tailEnd type="triangle"/>
          </a:ln>
        </p:spPr>
        <p:style>
          <a:lnRef idx="1">
            <a:schemeClr val="accent1"/>
          </a:lnRef>
          <a:fillRef idx="0">
            <a:schemeClr val="accent1"/>
          </a:fillRef>
          <a:effectRef idx="0">
            <a:schemeClr val="accent1"/>
          </a:effectRef>
          <a:fontRef idx="minor">
            <a:schemeClr val="tx1"/>
          </a:fontRef>
        </p:style>
      </p:cxnSp>
      <p:grpSp>
        <p:nvGrpSpPr>
          <p:cNvPr id="1203" name="Gruppo 1202"/>
          <p:cNvGrpSpPr/>
          <p:nvPr/>
        </p:nvGrpSpPr>
        <p:grpSpPr>
          <a:xfrm>
            <a:off x="1502549" y="2344361"/>
            <a:ext cx="3418505" cy="3261335"/>
            <a:chOff x="1467821" y="2003425"/>
            <a:chExt cx="3418505" cy="3261335"/>
          </a:xfrm>
        </p:grpSpPr>
        <p:sp>
          <p:nvSpPr>
            <p:cNvPr id="1204" name="Rectangle 10"/>
            <p:cNvSpPr>
              <a:spLocks noChangeArrowheads="1"/>
            </p:cNvSpPr>
            <p:nvPr/>
          </p:nvSpPr>
          <p:spPr bwMode="auto">
            <a:xfrm>
              <a:off x="1770062" y="2003425"/>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05" name="Rectangle 11"/>
            <p:cNvSpPr>
              <a:spLocks noChangeArrowheads="1"/>
            </p:cNvSpPr>
            <p:nvPr/>
          </p:nvSpPr>
          <p:spPr bwMode="auto">
            <a:xfrm>
              <a:off x="2998787" y="2003425"/>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06" name="Rectangle 12"/>
            <p:cNvSpPr>
              <a:spLocks noChangeArrowheads="1"/>
            </p:cNvSpPr>
            <p:nvPr/>
          </p:nvSpPr>
          <p:spPr bwMode="auto">
            <a:xfrm>
              <a:off x="4227512" y="2003425"/>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07" name="Rectangle 15"/>
            <p:cNvSpPr>
              <a:spLocks noChangeArrowheads="1"/>
            </p:cNvSpPr>
            <p:nvPr/>
          </p:nvSpPr>
          <p:spPr bwMode="auto">
            <a:xfrm>
              <a:off x="1770062" y="2652712"/>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08" name="Rectangle 16"/>
            <p:cNvSpPr>
              <a:spLocks noChangeArrowheads="1"/>
            </p:cNvSpPr>
            <p:nvPr/>
          </p:nvSpPr>
          <p:spPr bwMode="auto">
            <a:xfrm>
              <a:off x="2998787" y="2652712"/>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09" name="Rectangle 17"/>
            <p:cNvSpPr>
              <a:spLocks noChangeArrowheads="1"/>
            </p:cNvSpPr>
            <p:nvPr/>
          </p:nvSpPr>
          <p:spPr bwMode="auto">
            <a:xfrm>
              <a:off x="4227512" y="2652712"/>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10" name="Rectangle 20"/>
            <p:cNvSpPr>
              <a:spLocks noChangeArrowheads="1"/>
            </p:cNvSpPr>
            <p:nvPr/>
          </p:nvSpPr>
          <p:spPr bwMode="auto">
            <a:xfrm>
              <a:off x="1770062" y="3303587"/>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11" name="Rectangle 21"/>
            <p:cNvSpPr>
              <a:spLocks noChangeArrowheads="1"/>
            </p:cNvSpPr>
            <p:nvPr/>
          </p:nvSpPr>
          <p:spPr bwMode="auto">
            <a:xfrm>
              <a:off x="2998787" y="3303587"/>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12" name="Rectangle 22"/>
            <p:cNvSpPr>
              <a:spLocks noChangeArrowheads="1"/>
            </p:cNvSpPr>
            <p:nvPr/>
          </p:nvSpPr>
          <p:spPr bwMode="auto">
            <a:xfrm>
              <a:off x="4227512" y="3303587"/>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13" name="Rectangle 25"/>
            <p:cNvSpPr>
              <a:spLocks noChangeArrowheads="1"/>
            </p:cNvSpPr>
            <p:nvPr/>
          </p:nvSpPr>
          <p:spPr bwMode="auto">
            <a:xfrm>
              <a:off x="1770062" y="3954462"/>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14" name="Rectangle 26"/>
            <p:cNvSpPr>
              <a:spLocks noChangeArrowheads="1"/>
            </p:cNvSpPr>
            <p:nvPr/>
          </p:nvSpPr>
          <p:spPr bwMode="auto">
            <a:xfrm>
              <a:off x="2998787" y="3954462"/>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15" name="Rectangle 27"/>
            <p:cNvSpPr>
              <a:spLocks noChangeArrowheads="1"/>
            </p:cNvSpPr>
            <p:nvPr/>
          </p:nvSpPr>
          <p:spPr bwMode="auto">
            <a:xfrm>
              <a:off x="4227512" y="3954462"/>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16" name="Rectangle 30"/>
            <p:cNvSpPr>
              <a:spLocks noChangeArrowheads="1"/>
            </p:cNvSpPr>
            <p:nvPr/>
          </p:nvSpPr>
          <p:spPr bwMode="auto">
            <a:xfrm>
              <a:off x="1770062" y="4605337"/>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17" name="Rectangle 31"/>
            <p:cNvSpPr>
              <a:spLocks noChangeArrowheads="1"/>
            </p:cNvSpPr>
            <p:nvPr/>
          </p:nvSpPr>
          <p:spPr bwMode="auto">
            <a:xfrm>
              <a:off x="2998787" y="4605337"/>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18" name="Rectangle 32"/>
            <p:cNvSpPr>
              <a:spLocks noChangeArrowheads="1"/>
            </p:cNvSpPr>
            <p:nvPr/>
          </p:nvSpPr>
          <p:spPr bwMode="auto">
            <a:xfrm>
              <a:off x="4227512" y="4605337"/>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19" name="Rectangle 173"/>
            <p:cNvSpPr>
              <a:spLocks noChangeArrowheads="1"/>
            </p:cNvSpPr>
            <p:nvPr/>
          </p:nvSpPr>
          <p:spPr bwMode="auto">
            <a:xfrm>
              <a:off x="1770062" y="2003425"/>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20" name="Rectangle 174"/>
            <p:cNvSpPr>
              <a:spLocks noChangeArrowheads="1"/>
            </p:cNvSpPr>
            <p:nvPr/>
          </p:nvSpPr>
          <p:spPr bwMode="auto">
            <a:xfrm>
              <a:off x="2998787" y="2003425"/>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dirty="0" smtClean="0">
                  <a:solidFill>
                    <a:srgbClr val="00FFFF"/>
                  </a:solidFill>
                  <a:latin typeface="Times New Roman" panose="02020603050405020304" pitchFamily="18" charset="0"/>
                </a:rPr>
                <a:t>        </a:t>
              </a:r>
              <a:endParaRPr lang="it-IT" altLang="it-IT" dirty="0" smtClean="0">
                <a:solidFill>
                  <a:srgbClr val="56585A"/>
                </a:solidFill>
              </a:endParaRPr>
            </a:p>
          </p:txBody>
        </p:sp>
        <p:sp>
          <p:nvSpPr>
            <p:cNvPr id="1221" name="Rectangle 175"/>
            <p:cNvSpPr>
              <a:spLocks noChangeArrowheads="1"/>
            </p:cNvSpPr>
            <p:nvPr/>
          </p:nvSpPr>
          <p:spPr bwMode="auto">
            <a:xfrm>
              <a:off x="4227512" y="2003425"/>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22" name="Rectangle 178"/>
            <p:cNvSpPr>
              <a:spLocks noChangeArrowheads="1"/>
            </p:cNvSpPr>
            <p:nvPr/>
          </p:nvSpPr>
          <p:spPr bwMode="auto">
            <a:xfrm>
              <a:off x="1770062" y="2652712"/>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23" name="Rectangle 179"/>
            <p:cNvSpPr>
              <a:spLocks noChangeArrowheads="1"/>
            </p:cNvSpPr>
            <p:nvPr/>
          </p:nvSpPr>
          <p:spPr bwMode="auto">
            <a:xfrm>
              <a:off x="2998787" y="2652712"/>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24" name="Rectangle 180"/>
            <p:cNvSpPr>
              <a:spLocks noChangeArrowheads="1"/>
            </p:cNvSpPr>
            <p:nvPr/>
          </p:nvSpPr>
          <p:spPr bwMode="auto">
            <a:xfrm>
              <a:off x="4227512" y="2652712"/>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25" name="Rectangle 183"/>
            <p:cNvSpPr>
              <a:spLocks noChangeArrowheads="1"/>
            </p:cNvSpPr>
            <p:nvPr/>
          </p:nvSpPr>
          <p:spPr bwMode="auto">
            <a:xfrm>
              <a:off x="1770062" y="3303587"/>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26" name="Rectangle 184"/>
            <p:cNvSpPr>
              <a:spLocks noChangeArrowheads="1"/>
            </p:cNvSpPr>
            <p:nvPr/>
          </p:nvSpPr>
          <p:spPr bwMode="auto">
            <a:xfrm>
              <a:off x="2998787" y="3303587"/>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27" name="Rectangle 185"/>
            <p:cNvSpPr>
              <a:spLocks noChangeArrowheads="1"/>
            </p:cNvSpPr>
            <p:nvPr/>
          </p:nvSpPr>
          <p:spPr bwMode="auto">
            <a:xfrm>
              <a:off x="4227512" y="3303587"/>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28" name="Rectangle 188"/>
            <p:cNvSpPr>
              <a:spLocks noChangeArrowheads="1"/>
            </p:cNvSpPr>
            <p:nvPr/>
          </p:nvSpPr>
          <p:spPr bwMode="auto">
            <a:xfrm>
              <a:off x="1770062" y="3954462"/>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29" name="Rectangle 189"/>
            <p:cNvSpPr>
              <a:spLocks noChangeArrowheads="1"/>
            </p:cNvSpPr>
            <p:nvPr/>
          </p:nvSpPr>
          <p:spPr bwMode="auto">
            <a:xfrm>
              <a:off x="2998787" y="3954462"/>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dirty="0" smtClean="0">
                  <a:solidFill>
                    <a:srgbClr val="00FFFF"/>
                  </a:solidFill>
                  <a:latin typeface="Times New Roman" panose="02020603050405020304" pitchFamily="18" charset="0"/>
                </a:rPr>
                <a:t>        </a:t>
              </a:r>
              <a:endParaRPr lang="it-IT" altLang="it-IT" dirty="0" smtClean="0">
                <a:solidFill>
                  <a:srgbClr val="56585A"/>
                </a:solidFill>
              </a:endParaRPr>
            </a:p>
          </p:txBody>
        </p:sp>
        <p:sp>
          <p:nvSpPr>
            <p:cNvPr id="1230" name="Rectangle 190"/>
            <p:cNvSpPr>
              <a:spLocks noChangeArrowheads="1"/>
            </p:cNvSpPr>
            <p:nvPr/>
          </p:nvSpPr>
          <p:spPr bwMode="auto">
            <a:xfrm>
              <a:off x="4227512" y="3954462"/>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31" name="Rectangle 193"/>
            <p:cNvSpPr>
              <a:spLocks noChangeArrowheads="1"/>
            </p:cNvSpPr>
            <p:nvPr/>
          </p:nvSpPr>
          <p:spPr bwMode="auto">
            <a:xfrm>
              <a:off x="1770062" y="4605337"/>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32" name="Rectangle 194"/>
            <p:cNvSpPr>
              <a:spLocks noChangeArrowheads="1"/>
            </p:cNvSpPr>
            <p:nvPr/>
          </p:nvSpPr>
          <p:spPr bwMode="auto">
            <a:xfrm>
              <a:off x="2998787" y="4605337"/>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33" name="Rectangle 195"/>
            <p:cNvSpPr>
              <a:spLocks noChangeArrowheads="1"/>
            </p:cNvSpPr>
            <p:nvPr/>
          </p:nvSpPr>
          <p:spPr bwMode="auto">
            <a:xfrm>
              <a:off x="4227512" y="4605337"/>
              <a:ext cx="311150"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800" smtClean="0">
                  <a:solidFill>
                    <a:srgbClr val="00FFFF"/>
                  </a:solidFill>
                  <a:latin typeface="Times New Roman" panose="02020603050405020304" pitchFamily="18" charset="0"/>
                </a:rPr>
                <a:t>        </a:t>
              </a:r>
              <a:endParaRPr lang="it-IT" altLang="it-IT" smtClean="0">
                <a:solidFill>
                  <a:srgbClr val="56585A"/>
                </a:solidFill>
              </a:endParaRPr>
            </a:p>
          </p:txBody>
        </p:sp>
        <p:sp>
          <p:nvSpPr>
            <p:cNvPr id="1234" name="Line 242"/>
            <p:cNvSpPr>
              <a:spLocks noChangeShapeType="1"/>
            </p:cNvSpPr>
            <p:nvPr/>
          </p:nvSpPr>
          <p:spPr bwMode="auto">
            <a:xfrm flipH="1" flipV="1">
              <a:off x="1741485" y="2603500"/>
              <a:ext cx="209552" cy="457200"/>
            </a:xfrm>
            <a:prstGeom prst="line">
              <a:avLst/>
            </a:prstGeom>
            <a:noFill/>
            <a:ln w="1905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35" name="Line 243"/>
            <p:cNvSpPr>
              <a:spLocks noChangeShapeType="1"/>
            </p:cNvSpPr>
            <p:nvPr/>
          </p:nvSpPr>
          <p:spPr bwMode="auto">
            <a:xfrm flipH="1">
              <a:off x="2027237" y="2873375"/>
              <a:ext cx="184150" cy="187325"/>
            </a:xfrm>
            <a:prstGeom prst="line">
              <a:avLst/>
            </a:prstGeom>
            <a:noFill/>
            <a:ln w="1905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36" name="Line 244"/>
            <p:cNvSpPr>
              <a:spLocks noChangeShapeType="1"/>
            </p:cNvSpPr>
            <p:nvPr/>
          </p:nvSpPr>
          <p:spPr bwMode="auto">
            <a:xfrm flipH="1" flipV="1">
              <a:off x="2338387" y="2855911"/>
              <a:ext cx="165100" cy="145265"/>
            </a:xfrm>
            <a:prstGeom prst="line">
              <a:avLst/>
            </a:prstGeom>
            <a:noFill/>
            <a:ln w="1905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37" name="Line 245"/>
            <p:cNvSpPr>
              <a:spLocks noChangeShapeType="1"/>
            </p:cNvSpPr>
            <p:nvPr/>
          </p:nvSpPr>
          <p:spPr bwMode="auto">
            <a:xfrm flipH="1">
              <a:off x="2599555" y="2894216"/>
              <a:ext cx="169863" cy="127000"/>
            </a:xfrm>
            <a:prstGeom prst="line">
              <a:avLst/>
            </a:prstGeom>
            <a:noFill/>
            <a:ln w="1905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38" name="Line 246"/>
            <p:cNvSpPr>
              <a:spLocks noChangeShapeType="1"/>
            </p:cNvSpPr>
            <p:nvPr/>
          </p:nvSpPr>
          <p:spPr bwMode="auto">
            <a:xfrm flipH="1" flipV="1">
              <a:off x="2898929" y="2914649"/>
              <a:ext cx="169708" cy="85005"/>
            </a:xfrm>
            <a:prstGeom prst="line">
              <a:avLst/>
            </a:prstGeom>
            <a:noFill/>
            <a:ln w="1905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39" name="Line 247"/>
            <p:cNvSpPr>
              <a:spLocks noChangeShapeType="1"/>
            </p:cNvSpPr>
            <p:nvPr/>
          </p:nvSpPr>
          <p:spPr bwMode="auto">
            <a:xfrm flipH="1">
              <a:off x="3179393" y="2918618"/>
              <a:ext cx="130544" cy="107950"/>
            </a:xfrm>
            <a:prstGeom prst="line">
              <a:avLst/>
            </a:prstGeom>
            <a:noFill/>
            <a:ln w="1905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40" name="Line 250"/>
            <p:cNvSpPr>
              <a:spLocks noChangeShapeType="1"/>
            </p:cNvSpPr>
            <p:nvPr/>
          </p:nvSpPr>
          <p:spPr bwMode="auto">
            <a:xfrm flipV="1">
              <a:off x="1533524" y="2565655"/>
              <a:ext cx="157161" cy="2608617"/>
            </a:xfrm>
            <a:prstGeom prst="line">
              <a:avLst/>
            </a:prstGeom>
            <a:noFill/>
            <a:ln w="1905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41" name="Oval 263"/>
            <p:cNvSpPr>
              <a:spLocks noChangeArrowheads="1"/>
            </p:cNvSpPr>
            <p:nvPr/>
          </p:nvSpPr>
          <p:spPr bwMode="auto">
            <a:xfrm>
              <a:off x="1639887" y="2507285"/>
              <a:ext cx="101600"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42" name="Oval 264"/>
            <p:cNvSpPr>
              <a:spLocks noChangeArrowheads="1"/>
            </p:cNvSpPr>
            <p:nvPr/>
          </p:nvSpPr>
          <p:spPr bwMode="auto">
            <a:xfrm>
              <a:off x="1925637" y="3065463"/>
              <a:ext cx="101600"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43" name="Oval 265"/>
            <p:cNvSpPr>
              <a:spLocks noChangeArrowheads="1"/>
            </p:cNvSpPr>
            <p:nvPr/>
          </p:nvSpPr>
          <p:spPr bwMode="auto">
            <a:xfrm>
              <a:off x="2211387" y="2778125"/>
              <a:ext cx="101600"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44" name="Oval 266"/>
            <p:cNvSpPr>
              <a:spLocks noChangeArrowheads="1"/>
            </p:cNvSpPr>
            <p:nvPr/>
          </p:nvSpPr>
          <p:spPr bwMode="auto">
            <a:xfrm>
              <a:off x="2497137" y="3006723"/>
              <a:ext cx="103188"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45" name="Oval 267"/>
            <p:cNvSpPr>
              <a:spLocks noChangeArrowheads="1"/>
            </p:cNvSpPr>
            <p:nvPr/>
          </p:nvSpPr>
          <p:spPr bwMode="auto">
            <a:xfrm>
              <a:off x="2782887" y="2827694"/>
              <a:ext cx="103188"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46" name="Oval 268"/>
            <p:cNvSpPr>
              <a:spLocks noChangeArrowheads="1"/>
            </p:cNvSpPr>
            <p:nvPr/>
          </p:nvSpPr>
          <p:spPr bwMode="auto">
            <a:xfrm>
              <a:off x="3068637" y="2996328"/>
              <a:ext cx="101600"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47" name="Oval 269"/>
            <p:cNvSpPr>
              <a:spLocks noChangeArrowheads="1"/>
            </p:cNvSpPr>
            <p:nvPr/>
          </p:nvSpPr>
          <p:spPr bwMode="auto">
            <a:xfrm>
              <a:off x="3333750" y="2828131"/>
              <a:ext cx="101600"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48" name="Oval 270"/>
            <p:cNvSpPr>
              <a:spLocks noChangeArrowheads="1"/>
            </p:cNvSpPr>
            <p:nvPr/>
          </p:nvSpPr>
          <p:spPr bwMode="auto">
            <a:xfrm>
              <a:off x="3640137" y="2978604"/>
              <a:ext cx="101600"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49" name="Oval 272"/>
            <p:cNvSpPr>
              <a:spLocks noChangeArrowheads="1"/>
            </p:cNvSpPr>
            <p:nvPr/>
          </p:nvSpPr>
          <p:spPr bwMode="auto">
            <a:xfrm>
              <a:off x="4211637" y="2950542"/>
              <a:ext cx="101600" cy="92075"/>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50" name="Oval 273"/>
            <p:cNvSpPr>
              <a:spLocks noChangeArrowheads="1"/>
            </p:cNvSpPr>
            <p:nvPr/>
          </p:nvSpPr>
          <p:spPr bwMode="auto">
            <a:xfrm>
              <a:off x="4497387" y="2890464"/>
              <a:ext cx="103188"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51" name="Oval 274"/>
            <p:cNvSpPr>
              <a:spLocks noChangeArrowheads="1"/>
            </p:cNvSpPr>
            <p:nvPr/>
          </p:nvSpPr>
          <p:spPr bwMode="auto">
            <a:xfrm>
              <a:off x="4783138" y="2771200"/>
              <a:ext cx="103188"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52" name="Oval 263"/>
            <p:cNvSpPr>
              <a:spLocks noChangeArrowheads="1"/>
            </p:cNvSpPr>
            <p:nvPr/>
          </p:nvSpPr>
          <p:spPr bwMode="auto">
            <a:xfrm>
              <a:off x="1467821" y="5174273"/>
              <a:ext cx="101600"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53" name="Line 246"/>
            <p:cNvSpPr>
              <a:spLocks noChangeShapeType="1"/>
            </p:cNvSpPr>
            <p:nvPr/>
          </p:nvSpPr>
          <p:spPr bwMode="auto">
            <a:xfrm flipH="1" flipV="1">
              <a:off x="3442159" y="2890071"/>
              <a:ext cx="185089" cy="88532"/>
            </a:xfrm>
            <a:prstGeom prst="line">
              <a:avLst/>
            </a:prstGeom>
            <a:noFill/>
            <a:ln w="1905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54" name="Oval 272"/>
            <p:cNvSpPr>
              <a:spLocks noChangeArrowheads="1"/>
            </p:cNvSpPr>
            <p:nvPr/>
          </p:nvSpPr>
          <p:spPr bwMode="auto">
            <a:xfrm>
              <a:off x="3925887" y="2903840"/>
              <a:ext cx="101600" cy="92075"/>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55" name="Line 247"/>
            <p:cNvSpPr>
              <a:spLocks noChangeShapeType="1"/>
            </p:cNvSpPr>
            <p:nvPr/>
          </p:nvSpPr>
          <p:spPr bwMode="auto">
            <a:xfrm flipH="1">
              <a:off x="3759493" y="2967036"/>
              <a:ext cx="142129" cy="57075"/>
            </a:xfrm>
            <a:prstGeom prst="line">
              <a:avLst/>
            </a:prstGeom>
            <a:noFill/>
            <a:ln w="1905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56" name="Line 246"/>
            <p:cNvSpPr>
              <a:spLocks noChangeShapeType="1"/>
            </p:cNvSpPr>
            <p:nvPr/>
          </p:nvSpPr>
          <p:spPr bwMode="auto">
            <a:xfrm flipH="1" flipV="1">
              <a:off x="4066507" y="2946608"/>
              <a:ext cx="134016" cy="31996"/>
            </a:xfrm>
            <a:prstGeom prst="line">
              <a:avLst/>
            </a:prstGeom>
            <a:noFill/>
            <a:ln w="1905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57" name="Line 247"/>
            <p:cNvSpPr>
              <a:spLocks noChangeShapeType="1"/>
            </p:cNvSpPr>
            <p:nvPr/>
          </p:nvSpPr>
          <p:spPr bwMode="auto">
            <a:xfrm flipH="1">
              <a:off x="4342059" y="2950542"/>
              <a:ext cx="151741" cy="50634"/>
            </a:xfrm>
            <a:prstGeom prst="line">
              <a:avLst/>
            </a:prstGeom>
            <a:noFill/>
            <a:ln w="1905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258" name="Line 247"/>
            <p:cNvSpPr>
              <a:spLocks noChangeShapeType="1"/>
            </p:cNvSpPr>
            <p:nvPr/>
          </p:nvSpPr>
          <p:spPr bwMode="auto">
            <a:xfrm flipH="1">
              <a:off x="4631395" y="2855912"/>
              <a:ext cx="151742" cy="58738"/>
            </a:xfrm>
            <a:prstGeom prst="line">
              <a:avLst/>
            </a:prstGeom>
            <a:noFill/>
            <a:ln w="1905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grpSp>
      <p:grpSp>
        <p:nvGrpSpPr>
          <p:cNvPr id="1315" name="Gruppo 1314"/>
          <p:cNvGrpSpPr/>
          <p:nvPr/>
        </p:nvGrpSpPr>
        <p:grpSpPr>
          <a:xfrm>
            <a:off x="4934547" y="1582806"/>
            <a:ext cx="2837657" cy="3267250"/>
            <a:chOff x="4899819" y="1137110"/>
            <a:chExt cx="2837657" cy="3267250"/>
          </a:xfrm>
        </p:grpSpPr>
        <p:sp>
          <p:nvSpPr>
            <p:cNvPr id="1316" name="Line 215"/>
            <p:cNvSpPr>
              <a:spLocks noChangeShapeType="1"/>
            </p:cNvSpPr>
            <p:nvPr/>
          </p:nvSpPr>
          <p:spPr bwMode="auto">
            <a:xfrm flipH="1">
              <a:off x="6600824" y="3790703"/>
              <a:ext cx="182564" cy="131103"/>
            </a:xfrm>
            <a:prstGeom prst="line">
              <a:avLst/>
            </a:prstGeom>
            <a:noFill/>
            <a:ln w="1905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17" name="Line 217"/>
            <p:cNvSpPr>
              <a:spLocks noChangeShapeType="1"/>
            </p:cNvSpPr>
            <p:nvPr/>
          </p:nvSpPr>
          <p:spPr bwMode="auto">
            <a:xfrm flipH="1">
              <a:off x="7121524" y="3179764"/>
              <a:ext cx="280987" cy="320673"/>
            </a:xfrm>
            <a:prstGeom prst="line">
              <a:avLst/>
            </a:prstGeom>
            <a:noFill/>
            <a:ln w="1905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18" name="Line 219"/>
            <p:cNvSpPr>
              <a:spLocks noChangeShapeType="1"/>
            </p:cNvSpPr>
            <p:nvPr/>
          </p:nvSpPr>
          <p:spPr bwMode="auto">
            <a:xfrm flipH="1">
              <a:off x="7407275" y="1218072"/>
              <a:ext cx="285750" cy="1885491"/>
            </a:xfrm>
            <a:prstGeom prst="line">
              <a:avLst/>
            </a:prstGeom>
            <a:noFill/>
            <a:ln w="1905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19" name="Rectangle 236"/>
            <p:cNvSpPr>
              <a:spLocks noChangeArrowheads="1"/>
            </p:cNvSpPr>
            <p:nvPr/>
          </p:nvSpPr>
          <p:spPr bwMode="auto">
            <a:xfrm>
              <a:off x="6219825" y="4082745"/>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20" name="Rectangle 237"/>
            <p:cNvSpPr>
              <a:spLocks noChangeArrowheads="1"/>
            </p:cNvSpPr>
            <p:nvPr/>
          </p:nvSpPr>
          <p:spPr bwMode="auto">
            <a:xfrm>
              <a:off x="6503988" y="3928653"/>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21" name="Rectangle 238"/>
            <p:cNvSpPr>
              <a:spLocks noChangeArrowheads="1"/>
            </p:cNvSpPr>
            <p:nvPr/>
          </p:nvSpPr>
          <p:spPr bwMode="auto">
            <a:xfrm>
              <a:off x="6789738" y="3709741"/>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22" name="Rectangle 239"/>
            <p:cNvSpPr>
              <a:spLocks noChangeArrowheads="1"/>
            </p:cNvSpPr>
            <p:nvPr/>
          </p:nvSpPr>
          <p:spPr bwMode="auto">
            <a:xfrm>
              <a:off x="7075488" y="3473148"/>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23" name="Rectangle 240"/>
            <p:cNvSpPr>
              <a:spLocks noChangeArrowheads="1"/>
            </p:cNvSpPr>
            <p:nvPr/>
          </p:nvSpPr>
          <p:spPr bwMode="auto">
            <a:xfrm>
              <a:off x="7361238" y="3103563"/>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24" name="Rectangle 241"/>
            <p:cNvSpPr>
              <a:spLocks noChangeArrowheads="1"/>
            </p:cNvSpPr>
            <p:nvPr/>
          </p:nvSpPr>
          <p:spPr bwMode="auto">
            <a:xfrm>
              <a:off x="7646988" y="1137110"/>
              <a:ext cx="90488" cy="80962"/>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25" name="Line 215"/>
            <p:cNvSpPr>
              <a:spLocks noChangeShapeType="1"/>
            </p:cNvSpPr>
            <p:nvPr/>
          </p:nvSpPr>
          <p:spPr bwMode="auto">
            <a:xfrm flipH="1">
              <a:off x="6898480" y="3547286"/>
              <a:ext cx="177007" cy="167629"/>
            </a:xfrm>
            <a:prstGeom prst="line">
              <a:avLst/>
            </a:prstGeom>
            <a:noFill/>
            <a:ln w="1905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26" name="Line 215"/>
            <p:cNvSpPr>
              <a:spLocks noChangeShapeType="1"/>
            </p:cNvSpPr>
            <p:nvPr/>
          </p:nvSpPr>
          <p:spPr bwMode="auto">
            <a:xfrm flipH="1">
              <a:off x="6332894" y="4005723"/>
              <a:ext cx="152195" cy="84689"/>
            </a:xfrm>
            <a:prstGeom prst="line">
              <a:avLst/>
            </a:prstGeom>
            <a:noFill/>
            <a:ln w="1905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27" name="Line 204"/>
            <p:cNvSpPr>
              <a:spLocks noChangeShapeType="1"/>
            </p:cNvSpPr>
            <p:nvPr/>
          </p:nvSpPr>
          <p:spPr bwMode="auto">
            <a:xfrm flipH="1">
              <a:off x="4899819" y="4118486"/>
              <a:ext cx="1305718" cy="285874"/>
            </a:xfrm>
            <a:prstGeom prst="line">
              <a:avLst/>
            </a:prstGeom>
            <a:noFill/>
            <a:ln w="1905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grpSp>
      <p:grpSp>
        <p:nvGrpSpPr>
          <p:cNvPr id="1328" name="Gruppo 1327"/>
          <p:cNvGrpSpPr/>
          <p:nvPr/>
        </p:nvGrpSpPr>
        <p:grpSpPr>
          <a:xfrm>
            <a:off x="4934547" y="3177796"/>
            <a:ext cx="2844006" cy="2413567"/>
            <a:chOff x="4899819" y="2836860"/>
            <a:chExt cx="2844006" cy="2413567"/>
          </a:xfrm>
        </p:grpSpPr>
        <p:sp>
          <p:nvSpPr>
            <p:cNvPr id="1329" name="Line 258"/>
            <p:cNvSpPr>
              <a:spLocks noChangeShapeType="1"/>
            </p:cNvSpPr>
            <p:nvPr/>
          </p:nvSpPr>
          <p:spPr bwMode="auto">
            <a:xfrm flipH="1" flipV="1">
              <a:off x="6326639" y="4107234"/>
              <a:ext cx="221797" cy="511533"/>
            </a:xfrm>
            <a:prstGeom prst="line">
              <a:avLst/>
            </a:prstGeom>
            <a:noFill/>
            <a:ln w="1905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30" name="Line 260"/>
            <p:cNvSpPr>
              <a:spLocks noChangeShapeType="1"/>
            </p:cNvSpPr>
            <p:nvPr/>
          </p:nvSpPr>
          <p:spPr bwMode="auto">
            <a:xfrm flipH="1" flipV="1">
              <a:off x="6898480" y="5186721"/>
              <a:ext cx="177007" cy="0"/>
            </a:xfrm>
            <a:prstGeom prst="line">
              <a:avLst/>
            </a:prstGeom>
            <a:noFill/>
            <a:ln w="1905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31" name="Line 261"/>
            <p:cNvSpPr>
              <a:spLocks noChangeShapeType="1"/>
            </p:cNvSpPr>
            <p:nvPr/>
          </p:nvSpPr>
          <p:spPr bwMode="auto">
            <a:xfrm flipH="1">
              <a:off x="7190443" y="5182436"/>
              <a:ext cx="166031" cy="5334"/>
            </a:xfrm>
            <a:prstGeom prst="line">
              <a:avLst/>
            </a:prstGeom>
            <a:noFill/>
            <a:ln w="1905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32" name="Line 262"/>
            <p:cNvSpPr>
              <a:spLocks noChangeShapeType="1"/>
            </p:cNvSpPr>
            <p:nvPr/>
          </p:nvSpPr>
          <p:spPr bwMode="auto">
            <a:xfrm flipH="1" flipV="1">
              <a:off x="7458074" y="5186720"/>
              <a:ext cx="184151" cy="1050"/>
            </a:xfrm>
            <a:prstGeom prst="line">
              <a:avLst/>
            </a:prstGeom>
            <a:noFill/>
            <a:ln w="1905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33" name="Oval 279"/>
            <p:cNvSpPr>
              <a:spLocks noChangeArrowheads="1"/>
            </p:cNvSpPr>
            <p:nvPr/>
          </p:nvSpPr>
          <p:spPr bwMode="auto">
            <a:xfrm>
              <a:off x="6213475" y="3982934"/>
              <a:ext cx="101600"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34" name="Oval 280"/>
            <p:cNvSpPr>
              <a:spLocks noChangeArrowheads="1"/>
            </p:cNvSpPr>
            <p:nvPr/>
          </p:nvSpPr>
          <p:spPr bwMode="auto">
            <a:xfrm>
              <a:off x="6497638" y="4564176"/>
              <a:ext cx="103188"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35" name="Oval 281"/>
            <p:cNvSpPr>
              <a:spLocks noChangeArrowheads="1"/>
            </p:cNvSpPr>
            <p:nvPr/>
          </p:nvSpPr>
          <p:spPr bwMode="auto">
            <a:xfrm>
              <a:off x="6783388" y="5141780"/>
              <a:ext cx="103188"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37" name="Oval 282"/>
            <p:cNvSpPr>
              <a:spLocks noChangeArrowheads="1"/>
            </p:cNvSpPr>
            <p:nvPr/>
          </p:nvSpPr>
          <p:spPr bwMode="auto">
            <a:xfrm>
              <a:off x="7070725" y="5146129"/>
              <a:ext cx="101600"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40" name="Oval 283"/>
            <p:cNvSpPr>
              <a:spLocks noChangeArrowheads="1"/>
            </p:cNvSpPr>
            <p:nvPr/>
          </p:nvSpPr>
          <p:spPr bwMode="auto">
            <a:xfrm>
              <a:off x="7356475" y="5145303"/>
              <a:ext cx="101600"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41" name="Oval 284"/>
            <p:cNvSpPr>
              <a:spLocks noChangeArrowheads="1"/>
            </p:cNvSpPr>
            <p:nvPr/>
          </p:nvSpPr>
          <p:spPr bwMode="auto">
            <a:xfrm>
              <a:off x="7642225" y="5159940"/>
              <a:ext cx="101600" cy="90487"/>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42" name="Line 253"/>
            <p:cNvSpPr>
              <a:spLocks noChangeShapeType="1"/>
            </p:cNvSpPr>
            <p:nvPr/>
          </p:nvSpPr>
          <p:spPr bwMode="auto">
            <a:xfrm flipH="1" flipV="1">
              <a:off x="4899819" y="2836860"/>
              <a:ext cx="1305718" cy="1146074"/>
            </a:xfrm>
            <a:prstGeom prst="line">
              <a:avLst/>
            </a:prstGeom>
            <a:noFill/>
            <a:ln w="1905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64" name="Line 258"/>
            <p:cNvSpPr>
              <a:spLocks noChangeShapeType="1"/>
            </p:cNvSpPr>
            <p:nvPr/>
          </p:nvSpPr>
          <p:spPr bwMode="auto">
            <a:xfrm flipH="1" flipV="1">
              <a:off x="6586482" y="4654663"/>
              <a:ext cx="249291" cy="487116"/>
            </a:xfrm>
            <a:prstGeom prst="line">
              <a:avLst/>
            </a:prstGeom>
            <a:noFill/>
            <a:ln w="19050">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grpSp>
      <p:grpSp>
        <p:nvGrpSpPr>
          <p:cNvPr id="6" name="Gruppo 5"/>
          <p:cNvGrpSpPr/>
          <p:nvPr/>
        </p:nvGrpSpPr>
        <p:grpSpPr>
          <a:xfrm>
            <a:off x="3310584" y="2329776"/>
            <a:ext cx="2304256" cy="1800200"/>
            <a:chOff x="3275856" y="1988840"/>
            <a:chExt cx="2304256" cy="1800200"/>
          </a:xfrm>
        </p:grpSpPr>
        <p:sp>
          <p:nvSpPr>
            <p:cNvPr id="1388" name="Rectangle 60"/>
            <p:cNvSpPr>
              <a:spLocks noChangeArrowheads="1"/>
            </p:cNvSpPr>
            <p:nvPr/>
          </p:nvSpPr>
          <p:spPr bwMode="auto">
            <a:xfrm>
              <a:off x="3563888" y="1988840"/>
              <a:ext cx="1987806" cy="692497"/>
            </a:xfrm>
            <a:prstGeom prst="rect">
              <a:avLst/>
            </a:prstGeom>
            <a:noFill/>
            <a:ln w="22225">
              <a:solidFill>
                <a:schemeClr val="accent6">
                  <a:lumMod val="60000"/>
                  <a:lumOff val="40000"/>
                </a:schemeClr>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it-IT" sz="1500" b="1" dirty="0" smtClean="0">
                  <a:solidFill>
                    <a:srgbClr val="688E41"/>
                  </a:solidFill>
                </a:rPr>
                <a:t>Area of </a:t>
              </a:r>
              <a:r>
                <a:rPr lang="it-IT" altLang="it-IT" sz="1500" b="1" dirty="0" err="1" smtClean="0">
                  <a:solidFill>
                    <a:srgbClr val="688E41"/>
                  </a:solidFill>
                </a:rPr>
                <a:t>viral</a:t>
              </a:r>
              <a:r>
                <a:rPr lang="it-IT" altLang="it-IT" sz="1500" b="1" dirty="0" smtClean="0">
                  <a:solidFill>
                    <a:srgbClr val="688E41"/>
                  </a:solidFill>
                </a:rPr>
                <a:t> </a:t>
              </a:r>
              <a:r>
                <a:rPr lang="it-IT" altLang="it-IT" sz="1500" b="1" dirty="0" err="1" smtClean="0">
                  <a:solidFill>
                    <a:srgbClr val="688E41"/>
                  </a:solidFill>
                </a:rPr>
                <a:t>replication</a:t>
              </a:r>
              <a:r>
                <a:rPr lang="it-IT" altLang="it-IT" sz="1500" b="1" dirty="0" smtClean="0">
                  <a:solidFill>
                    <a:srgbClr val="688E41"/>
                  </a:solidFill>
                </a:rPr>
                <a:t> under </a:t>
              </a:r>
              <a:r>
                <a:rPr lang="it-IT" altLang="it-IT" sz="1500" b="1" dirty="0" err="1" smtClean="0">
                  <a:solidFill>
                    <a:srgbClr val="688E41"/>
                  </a:solidFill>
                </a:rPr>
                <a:t>drug</a:t>
              </a:r>
              <a:r>
                <a:rPr lang="it-IT" altLang="it-IT" sz="1500" b="1" dirty="0" smtClean="0">
                  <a:solidFill>
                    <a:srgbClr val="688E41"/>
                  </a:solidFill>
                </a:rPr>
                <a:t> pressure</a:t>
              </a:r>
            </a:p>
          </p:txBody>
        </p:sp>
        <p:cxnSp>
          <p:nvCxnSpPr>
            <p:cNvPr id="1389" name="Connettore 2 1388"/>
            <p:cNvCxnSpPr>
              <a:stCxn id="1388" idx="2"/>
            </p:cNvCxnSpPr>
            <p:nvPr/>
          </p:nvCxnSpPr>
          <p:spPr>
            <a:xfrm flipH="1">
              <a:off x="3275856" y="2681337"/>
              <a:ext cx="1281935" cy="1035695"/>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90" name="Connettore 2 1389"/>
            <p:cNvCxnSpPr/>
            <p:nvPr/>
          </p:nvCxnSpPr>
          <p:spPr>
            <a:xfrm>
              <a:off x="5076056" y="2708920"/>
              <a:ext cx="504056" cy="1080120"/>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27" name="Rectangle 64"/>
          <p:cNvSpPr>
            <a:spLocks noChangeArrowheads="1"/>
          </p:cNvSpPr>
          <p:nvPr/>
        </p:nvSpPr>
        <p:spPr bwMode="auto">
          <a:xfrm>
            <a:off x="1065015" y="3791373"/>
            <a:ext cx="21480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FF0000"/>
                </a:solidFill>
              </a:rPr>
              <a:t>10</a:t>
            </a:r>
            <a:endParaRPr lang="it-IT" altLang="it-IT" baseline="30000" dirty="0" smtClean="0">
              <a:solidFill>
                <a:srgbClr val="56585A"/>
              </a:solidFill>
            </a:endParaRPr>
          </a:p>
        </p:txBody>
      </p:sp>
      <p:sp>
        <p:nvSpPr>
          <p:cNvPr id="328" name="Rectangle 60"/>
          <p:cNvSpPr>
            <a:spLocks noChangeArrowheads="1"/>
          </p:cNvSpPr>
          <p:nvPr/>
        </p:nvSpPr>
        <p:spPr bwMode="auto">
          <a:xfrm>
            <a:off x="774237" y="5279835"/>
            <a:ext cx="54662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FF0000"/>
                </a:solidFill>
              </a:rPr>
              <a:t>CURE</a:t>
            </a:r>
            <a:endParaRPr lang="it-IT" altLang="it-IT" dirty="0" smtClean="0">
              <a:solidFill>
                <a:srgbClr val="56585A"/>
              </a:solidFill>
            </a:endParaRPr>
          </a:p>
        </p:txBody>
      </p:sp>
      <p:sp>
        <p:nvSpPr>
          <p:cNvPr id="329" name="CasellaDiTesto 328"/>
          <p:cNvSpPr txBox="1"/>
          <p:nvPr/>
        </p:nvSpPr>
        <p:spPr>
          <a:xfrm>
            <a:off x="5925896" y="1200041"/>
            <a:ext cx="1806575" cy="369332"/>
          </a:xfrm>
          <a:prstGeom prst="rect">
            <a:avLst/>
          </a:prstGeom>
          <a:noFill/>
        </p:spPr>
        <p:txBody>
          <a:bodyPr wrap="square" rtlCol="0">
            <a:spAutoFit/>
          </a:bodyPr>
          <a:lstStyle/>
          <a:p>
            <a:pPr algn="r"/>
            <a:r>
              <a:rPr lang="it-IT" b="1" dirty="0" smtClean="0">
                <a:solidFill>
                  <a:srgbClr val="FF0000"/>
                </a:solidFill>
              </a:rPr>
              <a:t>97% </a:t>
            </a:r>
            <a:r>
              <a:rPr lang="it-IT" b="1" dirty="0" err="1" smtClean="0">
                <a:solidFill>
                  <a:srgbClr val="FF0000"/>
                </a:solidFill>
              </a:rPr>
              <a:t>resistance</a:t>
            </a:r>
            <a:endParaRPr lang="it-IT" b="1" dirty="0">
              <a:solidFill>
                <a:srgbClr val="FF0000"/>
              </a:solidFill>
            </a:endParaRPr>
          </a:p>
        </p:txBody>
      </p:sp>
    </p:spTree>
    <p:extLst>
      <p:ext uri="{BB962C8B-B14F-4D97-AF65-F5344CB8AC3E}">
        <p14:creationId xmlns:p14="http://schemas.microsoft.com/office/powerpoint/2010/main" val="3453456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37"/>
                                        </p:tgtEl>
                                        <p:attrNameLst>
                                          <p:attrName>style.visibility</p:attrName>
                                        </p:attrNameLst>
                                      </p:cBhvr>
                                      <p:to>
                                        <p:strVal val="visible"/>
                                      </p:to>
                                    </p:set>
                                    <p:animEffect transition="in" filter="wipe(left)">
                                      <p:cBhvr>
                                        <p:cTn id="7" dur="250"/>
                                        <p:tgtEl>
                                          <p:spTgt spid="11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03"/>
                                        </p:tgtEl>
                                        <p:attrNameLst>
                                          <p:attrName>style.visibility</p:attrName>
                                        </p:attrNameLst>
                                      </p:cBhvr>
                                      <p:to>
                                        <p:strVal val="visible"/>
                                      </p:to>
                                    </p:set>
                                    <p:animEffect transition="in" filter="wipe(left)">
                                      <p:cBhvr>
                                        <p:cTn id="12" dur="250"/>
                                        <p:tgtEl>
                                          <p:spTgt spid="12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28"/>
                                        </p:tgtEl>
                                        <p:attrNameLst>
                                          <p:attrName>style.visibility</p:attrName>
                                        </p:attrNameLst>
                                      </p:cBhvr>
                                      <p:to>
                                        <p:strVal val="visible"/>
                                      </p:to>
                                    </p:set>
                                    <p:animEffect transition="in" filter="wipe(left)">
                                      <p:cBhvr>
                                        <p:cTn id="17" dur="250"/>
                                        <p:tgtEl>
                                          <p:spTgt spid="1328"/>
                                        </p:tgtEl>
                                      </p:cBhvr>
                                    </p:animEffect>
                                  </p:childTnLst>
                                </p:cTn>
                              </p:par>
                              <p:par>
                                <p:cTn id="18" presetID="22" presetClass="entr" presetSubtype="8" fill="hold" nodeType="withEffect">
                                  <p:stCondLst>
                                    <p:cond delay="0"/>
                                  </p:stCondLst>
                                  <p:childTnLst>
                                    <p:set>
                                      <p:cBhvr>
                                        <p:cTn id="19" dur="1" fill="hold">
                                          <p:stCondLst>
                                            <p:cond delay="0"/>
                                          </p:stCondLst>
                                        </p:cTn>
                                        <p:tgtEl>
                                          <p:spTgt spid="1315"/>
                                        </p:tgtEl>
                                        <p:attrNameLst>
                                          <p:attrName>style.visibility</p:attrName>
                                        </p:attrNameLst>
                                      </p:cBhvr>
                                      <p:to>
                                        <p:strVal val="visible"/>
                                      </p:to>
                                    </p:set>
                                    <p:animEffect transition="in" filter="wipe(left)">
                                      <p:cBhvr>
                                        <p:cTn id="20" dur="250"/>
                                        <p:tgtEl>
                                          <p:spTgt spid="13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250"/>
                                        <p:tgtEl>
                                          <p:spTgt spid="7"/>
                                        </p:tgtEl>
                                      </p:cBhvr>
                                    </p:animEffect>
                                  </p:childTnLst>
                                </p:cTn>
                              </p:par>
                            </p:childTnLst>
                          </p:cTn>
                        </p:par>
                        <p:par>
                          <p:cTn id="26" fill="hold">
                            <p:stCondLst>
                              <p:cond delay="250"/>
                            </p:stCondLst>
                            <p:childTnLst>
                              <p:par>
                                <p:cTn id="27" presetID="22" presetClass="entr" presetSubtype="1"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25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29"/>
                                        </p:tgtEl>
                                        <p:attrNameLst>
                                          <p:attrName>style.visibility</p:attrName>
                                        </p:attrNameLst>
                                      </p:cBhvr>
                                      <p:to>
                                        <p:strVal val="visible"/>
                                      </p:to>
                                    </p:set>
                                    <p:animEffect transition="in" filter="fade">
                                      <p:cBhvr>
                                        <p:cTn id="34" dur="5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882" y="908968"/>
            <a:ext cx="4221394" cy="2232000"/>
          </a:xfrm>
          <a:prstGeom prst="rect">
            <a:avLst/>
          </a:prstGeom>
        </p:spPr>
      </p:pic>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1961" y="907904"/>
            <a:ext cx="4024991" cy="2377080"/>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108" y="3068712"/>
            <a:ext cx="3691666" cy="2232000"/>
          </a:xfrm>
          <a:prstGeom prst="rect">
            <a:avLst/>
          </a:prstGeom>
        </p:spPr>
      </p:pic>
      <p:pic>
        <p:nvPicPr>
          <p:cNvPr id="5" name="Immagin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2966" y="3284984"/>
            <a:ext cx="4650859" cy="2520032"/>
          </a:xfrm>
          <a:prstGeom prst="rect">
            <a:avLst/>
          </a:prstGeom>
        </p:spPr>
      </p:pic>
      <p:pic>
        <p:nvPicPr>
          <p:cNvPr id="6" name="Immagine 5"/>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2882" y="4941168"/>
            <a:ext cx="2976000" cy="2232000"/>
          </a:xfrm>
          <a:prstGeom prst="rect">
            <a:avLst/>
          </a:prstGeom>
        </p:spPr>
      </p:pic>
      <p:sp>
        <p:nvSpPr>
          <p:cNvPr id="7" name="CasellaDiTesto 2"/>
          <p:cNvSpPr txBox="1">
            <a:spLocks noChangeArrowheads="1"/>
          </p:cNvSpPr>
          <p:nvPr/>
        </p:nvSpPr>
        <p:spPr bwMode="auto">
          <a:xfrm>
            <a:off x="622301" y="177801"/>
            <a:ext cx="862329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eaLnBrk="0" hangingPunct="0">
              <a:defRPr sz="4000" b="1" u="sng">
                <a:solidFill>
                  <a:schemeClr val="bg1"/>
                </a:solidFill>
                <a:latin typeface="Arial" charset="0"/>
                <a:ea typeface="ＭＳ Ｐゴシック" charset="0"/>
              </a:defRPr>
            </a:lvl1pPr>
            <a:lvl2pPr marL="742950" indent="-285750" algn="ctr" eaLnBrk="0" hangingPunct="0">
              <a:defRPr sz="4000" b="1" u="sng">
                <a:solidFill>
                  <a:schemeClr val="bg1"/>
                </a:solidFill>
                <a:latin typeface="Arial" charset="0"/>
                <a:ea typeface="ＭＳ Ｐゴシック" charset="0"/>
              </a:defRPr>
            </a:lvl2pPr>
            <a:lvl3pPr marL="1143000" indent="-228600" algn="ctr" eaLnBrk="0" hangingPunct="0">
              <a:defRPr sz="4000" b="1" u="sng">
                <a:solidFill>
                  <a:schemeClr val="bg1"/>
                </a:solidFill>
                <a:latin typeface="Arial" charset="0"/>
                <a:ea typeface="ＭＳ Ｐゴシック" charset="0"/>
              </a:defRPr>
            </a:lvl3pPr>
            <a:lvl4pPr marL="1600200" indent="-228600" algn="ctr" eaLnBrk="0" hangingPunct="0">
              <a:defRPr sz="4000" b="1" u="sng">
                <a:solidFill>
                  <a:schemeClr val="bg1"/>
                </a:solidFill>
                <a:latin typeface="Arial" charset="0"/>
                <a:ea typeface="ＭＳ Ｐゴシック" charset="0"/>
              </a:defRPr>
            </a:lvl4pPr>
            <a:lvl5pPr marL="2057400" indent="-228600" algn="ctr" eaLnBrk="0" hangingPunct="0">
              <a:defRPr sz="4000" b="1" u="sng">
                <a:solidFill>
                  <a:schemeClr val="bg1"/>
                </a:solidFill>
                <a:latin typeface="Arial" charset="0"/>
                <a:ea typeface="ＭＳ Ｐゴシック" charset="0"/>
              </a:defRPr>
            </a:lvl5pPr>
            <a:lvl6pPr marL="2514600" indent="-228600" algn="ctr" eaLnBrk="0" fontAlgn="base" hangingPunct="0">
              <a:spcBef>
                <a:spcPct val="0"/>
              </a:spcBef>
              <a:spcAft>
                <a:spcPct val="0"/>
              </a:spcAft>
              <a:defRPr sz="4000" b="1" u="sng">
                <a:solidFill>
                  <a:schemeClr val="bg1"/>
                </a:solidFill>
                <a:latin typeface="Arial" charset="0"/>
                <a:ea typeface="ＭＳ Ｐゴシック" charset="0"/>
              </a:defRPr>
            </a:lvl6pPr>
            <a:lvl7pPr marL="2971800" indent="-228600" algn="ctr" eaLnBrk="0" fontAlgn="base" hangingPunct="0">
              <a:spcBef>
                <a:spcPct val="0"/>
              </a:spcBef>
              <a:spcAft>
                <a:spcPct val="0"/>
              </a:spcAft>
              <a:defRPr sz="4000" b="1" u="sng">
                <a:solidFill>
                  <a:schemeClr val="bg1"/>
                </a:solidFill>
                <a:latin typeface="Arial" charset="0"/>
                <a:ea typeface="ＭＳ Ｐゴシック" charset="0"/>
              </a:defRPr>
            </a:lvl7pPr>
            <a:lvl8pPr marL="3429000" indent="-228600" algn="ctr" eaLnBrk="0" fontAlgn="base" hangingPunct="0">
              <a:spcBef>
                <a:spcPct val="0"/>
              </a:spcBef>
              <a:spcAft>
                <a:spcPct val="0"/>
              </a:spcAft>
              <a:defRPr sz="4000" b="1" u="sng">
                <a:solidFill>
                  <a:schemeClr val="bg1"/>
                </a:solidFill>
                <a:latin typeface="Arial" charset="0"/>
                <a:ea typeface="ＭＳ Ｐゴシック" charset="0"/>
              </a:defRPr>
            </a:lvl8pPr>
            <a:lvl9pPr marL="3886200" indent="-228600" algn="ctr" eaLnBrk="0" fontAlgn="base" hangingPunct="0">
              <a:spcBef>
                <a:spcPct val="0"/>
              </a:spcBef>
              <a:spcAft>
                <a:spcPct val="0"/>
              </a:spcAft>
              <a:defRPr sz="4000" b="1" u="sng">
                <a:solidFill>
                  <a:schemeClr val="bg1"/>
                </a:solidFill>
                <a:latin typeface="Arial" charset="0"/>
                <a:ea typeface="ＭＳ Ｐゴシック" charset="0"/>
              </a:defRPr>
            </a:lvl9pPr>
          </a:lstStyle>
          <a:p>
            <a:pPr algn="l" eaLnBrk="1" hangingPunct="1"/>
            <a:r>
              <a:rPr lang="it-IT" sz="3200" dirty="0" smtClean="0">
                <a:solidFill>
                  <a:srgbClr val="C00000"/>
                </a:solidFill>
                <a:latin typeface="+mj-lt"/>
                <a:cs typeface="Times New Roman"/>
              </a:rPr>
              <a:t>HCV … more </a:t>
            </a:r>
            <a:r>
              <a:rPr lang="it-IT" sz="3200" dirty="0" err="1" smtClean="0">
                <a:solidFill>
                  <a:srgbClr val="C00000"/>
                </a:solidFill>
                <a:latin typeface="+mj-lt"/>
                <a:cs typeface="Times New Roman"/>
              </a:rPr>
              <a:t>than</a:t>
            </a:r>
            <a:r>
              <a:rPr lang="it-IT" sz="3200" dirty="0" smtClean="0">
                <a:solidFill>
                  <a:srgbClr val="C00000"/>
                </a:solidFill>
                <a:latin typeface="+mj-lt"/>
                <a:cs typeface="Times New Roman"/>
              </a:rPr>
              <a:t> 100 </a:t>
            </a:r>
            <a:r>
              <a:rPr lang="it-IT" sz="3200" dirty="0" err="1" smtClean="0">
                <a:solidFill>
                  <a:srgbClr val="C00000"/>
                </a:solidFill>
                <a:latin typeface="+mj-lt"/>
                <a:cs typeface="Times New Roman"/>
              </a:rPr>
              <a:t>RASs</a:t>
            </a:r>
            <a:r>
              <a:rPr lang="it-IT" sz="3200" dirty="0" smtClean="0">
                <a:solidFill>
                  <a:srgbClr val="C00000"/>
                </a:solidFill>
                <a:latin typeface="+mj-lt"/>
                <a:cs typeface="Times New Roman"/>
              </a:rPr>
              <a:t> </a:t>
            </a:r>
            <a:r>
              <a:rPr lang="it-IT" sz="3200" dirty="0" err="1" smtClean="0">
                <a:solidFill>
                  <a:srgbClr val="C00000"/>
                </a:solidFill>
                <a:latin typeface="+mj-lt"/>
                <a:cs typeface="Times New Roman"/>
              </a:rPr>
              <a:t>have</a:t>
            </a:r>
            <a:r>
              <a:rPr lang="it-IT" sz="3200" dirty="0" smtClean="0">
                <a:solidFill>
                  <a:srgbClr val="C00000"/>
                </a:solidFill>
                <a:latin typeface="+mj-lt"/>
                <a:cs typeface="Times New Roman"/>
              </a:rPr>
              <a:t> </a:t>
            </a:r>
            <a:r>
              <a:rPr lang="it-IT" sz="3200" dirty="0" err="1" smtClean="0">
                <a:solidFill>
                  <a:srgbClr val="C00000"/>
                </a:solidFill>
                <a:latin typeface="+mj-lt"/>
                <a:cs typeface="Times New Roman"/>
              </a:rPr>
              <a:t>been</a:t>
            </a:r>
            <a:r>
              <a:rPr lang="it-IT" sz="3200" dirty="0" smtClean="0">
                <a:solidFill>
                  <a:srgbClr val="C00000"/>
                </a:solidFill>
                <a:latin typeface="+mj-lt"/>
                <a:cs typeface="Times New Roman"/>
              </a:rPr>
              <a:t> </a:t>
            </a:r>
            <a:r>
              <a:rPr lang="it-IT" sz="3200" dirty="0" err="1" smtClean="0">
                <a:solidFill>
                  <a:srgbClr val="C00000"/>
                </a:solidFill>
                <a:latin typeface="+mj-lt"/>
                <a:cs typeface="Times New Roman"/>
              </a:rPr>
              <a:t>reported</a:t>
            </a:r>
            <a:endParaRPr lang="it-IT" sz="3200" dirty="0">
              <a:solidFill>
                <a:srgbClr val="C00000"/>
              </a:solidFill>
              <a:latin typeface="+mj-lt"/>
              <a:cs typeface="Times New Roman"/>
            </a:endParaRPr>
          </a:p>
        </p:txBody>
      </p:sp>
      <p:sp>
        <p:nvSpPr>
          <p:cNvPr id="8" name="CasellaDiTesto 7"/>
          <p:cNvSpPr txBox="1"/>
          <p:nvPr/>
        </p:nvSpPr>
        <p:spPr>
          <a:xfrm>
            <a:off x="4644008" y="6381328"/>
            <a:ext cx="4211960" cy="338554"/>
          </a:xfrm>
          <a:prstGeom prst="rect">
            <a:avLst/>
          </a:prstGeom>
          <a:noFill/>
        </p:spPr>
        <p:txBody>
          <a:bodyPr wrap="square" rtlCol="0">
            <a:spAutoFit/>
          </a:bodyPr>
          <a:lstStyle/>
          <a:p>
            <a:pPr algn="r"/>
            <a:r>
              <a:rPr lang="it-IT" sz="1600" i="1" dirty="0" smtClean="0"/>
              <a:t>Sorbo MC et al., </a:t>
            </a:r>
            <a:r>
              <a:rPr lang="it-IT" sz="1600" i="1" dirty="0" err="1" smtClean="0"/>
              <a:t>manuscript</a:t>
            </a:r>
            <a:r>
              <a:rPr lang="it-IT" sz="1600" i="1" dirty="0" smtClean="0"/>
              <a:t> </a:t>
            </a:r>
            <a:r>
              <a:rPr lang="it-IT" sz="1600" i="1" dirty="0" err="1" smtClean="0"/>
              <a:t>submitted</a:t>
            </a:r>
            <a:endParaRPr lang="it-IT" sz="1600" i="1" dirty="0"/>
          </a:p>
        </p:txBody>
      </p:sp>
    </p:spTree>
    <p:extLst>
      <p:ext uri="{BB962C8B-B14F-4D97-AF65-F5344CB8AC3E}">
        <p14:creationId xmlns:p14="http://schemas.microsoft.com/office/powerpoint/2010/main" val="864633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2.wikia.nocookie.net/__cb20100327084953/nonciclopedia/images/7/7a/Bandiera_americ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207398">
            <a:off x="7099866" y="1331371"/>
            <a:ext cx="1733550" cy="1471613"/>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323528" y="203375"/>
            <a:ext cx="8596049" cy="1143000"/>
          </a:xfrm>
        </p:spPr>
        <p:txBody>
          <a:bodyPr>
            <a:noAutofit/>
          </a:bodyPr>
          <a:lstStyle/>
          <a:p>
            <a:r>
              <a:rPr lang="it-IT" sz="3600" dirty="0" smtClean="0"/>
              <a:t>In HIV treatment, </a:t>
            </a:r>
            <a:r>
              <a:rPr lang="it-IT" sz="3600" dirty="0" err="1" smtClean="0"/>
              <a:t>resistance</a:t>
            </a:r>
            <a:r>
              <a:rPr lang="it-IT" sz="3600" dirty="0" smtClean="0"/>
              <a:t> </a:t>
            </a:r>
            <a:r>
              <a:rPr lang="it-IT" sz="3600" dirty="0" err="1" smtClean="0"/>
              <a:t>testing</a:t>
            </a:r>
            <a:r>
              <a:rPr lang="it-IT" sz="3600" dirty="0" smtClean="0"/>
              <a:t> </a:t>
            </a:r>
            <a:r>
              <a:rPr lang="it-IT" sz="3600" dirty="0" err="1" smtClean="0"/>
              <a:t>at</a:t>
            </a:r>
            <a:r>
              <a:rPr lang="it-IT" sz="3600" dirty="0" smtClean="0"/>
              <a:t> </a:t>
            </a:r>
            <a:r>
              <a:rPr lang="it-IT" sz="3600" dirty="0" err="1" smtClean="0"/>
              <a:t>failure</a:t>
            </a:r>
            <a:r>
              <a:rPr lang="it-IT" sz="3600" dirty="0" smtClean="0"/>
              <a:t> </a:t>
            </a:r>
            <a:r>
              <a:rPr lang="it-IT" sz="3600" dirty="0" err="1" smtClean="0"/>
              <a:t>is</a:t>
            </a:r>
            <a:r>
              <a:rPr lang="it-IT" sz="3600" dirty="0" smtClean="0"/>
              <a:t> </a:t>
            </a:r>
            <a:r>
              <a:rPr lang="it-IT" sz="3600" dirty="0" err="1" smtClean="0"/>
              <a:t>recommended</a:t>
            </a:r>
            <a:r>
              <a:rPr lang="it-IT" sz="3600" dirty="0" smtClean="0"/>
              <a:t> by </a:t>
            </a:r>
            <a:r>
              <a:rPr lang="it-IT" sz="3600" dirty="0" err="1" smtClean="0"/>
              <a:t>all</a:t>
            </a:r>
            <a:r>
              <a:rPr lang="it-IT" sz="3600" dirty="0" smtClean="0"/>
              <a:t> </a:t>
            </a:r>
            <a:r>
              <a:rPr lang="it-IT" sz="3600" dirty="0" err="1" smtClean="0"/>
              <a:t>guidelines</a:t>
            </a:r>
            <a:endParaRPr lang="it-IT" sz="3600" dirty="0"/>
          </a:p>
        </p:txBody>
      </p:sp>
      <p:sp>
        <p:nvSpPr>
          <p:cNvPr id="3" name="Segnaposto contenuto 2"/>
          <p:cNvSpPr>
            <a:spLocks noGrp="1"/>
          </p:cNvSpPr>
          <p:nvPr>
            <p:ph idx="1"/>
          </p:nvPr>
        </p:nvSpPr>
        <p:spPr>
          <a:xfrm>
            <a:off x="509218" y="1577798"/>
            <a:ext cx="6131024" cy="4525963"/>
          </a:xfrm>
        </p:spPr>
        <p:txBody>
          <a:bodyPr>
            <a:normAutofit/>
          </a:bodyPr>
          <a:lstStyle/>
          <a:p>
            <a:pPr marL="0" lvl="2" indent="0" algn="just">
              <a:buNone/>
            </a:pPr>
            <a:r>
              <a:rPr lang="en-US" sz="1600" dirty="0">
                <a:solidFill>
                  <a:prstClr val="black"/>
                </a:solidFill>
                <a:latin typeface="Calibri"/>
              </a:rPr>
              <a:t>Drug-resistance testing is </a:t>
            </a:r>
            <a:r>
              <a:rPr lang="en-US" sz="1600" b="1" dirty="0">
                <a:solidFill>
                  <a:prstClr val="black"/>
                </a:solidFill>
                <a:latin typeface="Calibri"/>
              </a:rPr>
              <a:t>recommended</a:t>
            </a:r>
            <a:r>
              <a:rPr lang="en-US" sz="1600" dirty="0">
                <a:solidFill>
                  <a:prstClr val="black"/>
                </a:solidFill>
                <a:latin typeface="Calibri"/>
              </a:rPr>
              <a:t> in patients on combination ART with </a:t>
            </a:r>
            <a:r>
              <a:rPr lang="en-US" sz="1600" b="1" dirty="0">
                <a:solidFill>
                  <a:srgbClr val="FF0000"/>
                </a:solidFill>
                <a:latin typeface="Calibri"/>
              </a:rPr>
              <a:t>HIV RNA levels &gt;1,000 copies/mL </a:t>
            </a:r>
            <a:r>
              <a:rPr lang="en-US" sz="1600" dirty="0">
                <a:solidFill>
                  <a:prstClr val="black"/>
                </a:solidFill>
                <a:latin typeface="Calibri"/>
              </a:rPr>
              <a:t>(AI). In patients with HIV RNA </a:t>
            </a:r>
            <a:r>
              <a:rPr lang="en-US" sz="1600" b="1" dirty="0">
                <a:solidFill>
                  <a:srgbClr val="FF0000"/>
                </a:solidFill>
                <a:latin typeface="Calibri"/>
              </a:rPr>
              <a:t>levels &gt;500 copies/mL but &lt;1,000 copies/mL</a:t>
            </a:r>
            <a:r>
              <a:rPr lang="en-US" sz="1600" dirty="0">
                <a:solidFill>
                  <a:srgbClr val="FF0000"/>
                </a:solidFill>
                <a:latin typeface="Calibri"/>
              </a:rPr>
              <a:t>,  </a:t>
            </a:r>
            <a:r>
              <a:rPr lang="en-US" sz="1600" b="1" dirty="0">
                <a:solidFill>
                  <a:srgbClr val="FF0000"/>
                </a:solidFill>
                <a:latin typeface="Calibri"/>
              </a:rPr>
              <a:t>Testing may not be successful </a:t>
            </a:r>
            <a:r>
              <a:rPr lang="en-US" sz="1600" dirty="0">
                <a:solidFill>
                  <a:prstClr val="black"/>
                </a:solidFill>
                <a:latin typeface="Calibri"/>
              </a:rPr>
              <a:t>but should still be </a:t>
            </a:r>
            <a:r>
              <a:rPr lang="en-US" sz="1600" dirty="0" smtClean="0">
                <a:solidFill>
                  <a:prstClr val="black"/>
                </a:solidFill>
                <a:latin typeface="Calibri"/>
              </a:rPr>
              <a:t>considered (</a:t>
            </a:r>
            <a:r>
              <a:rPr lang="en-GB" sz="1600" b="1" dirty="0">
                <a:solidFill>
                  <a:prstClr val="black"/>
                </a:solidFill>
                <a:latin typeface="Calibri"/>
              </a:rPr>
              <a:t>DHHS adult &amp; adolescent guidelines, </a:t>
            </a:r>
            <a:r>
              <a:rPr lang="en-GB" sz="1600" b="1" dirty="0" smtClean="0">
                <a:solidFill>
                  <a:prstClr val="black"/>
                </a:solidFill>
                <a:latin typeface="Calibri"/>
              </a:rPr>
              <a:t>2016</a:t>
            </a:r>
            <a:r>
              <a:rPr lang="en-US" sz="1600" dirty="0" smtClean="0">
                <a:solidFill>
                  <a:prstClr val="black"/>
                </a:solidFill>
                <a:latin typeface="Calibri"/>
              </a:rPr>
              <a:t>).</a:t>
            </a:r>
            <a:endParaRPr lang="en-GB" sz="1600" dirty="0">
              <a:solidFill>
                <a:prstClr val="black"/>
              </a:solidFill>
              <a:latin typeface="Calibri"/>
            </a:endParaRPr>
          </a:p>
          <a:p>
            <a:pPr algn="just"/>
            <a:endParaRPr lang="it-IT" sz="24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659" y="2980709"/>
            <a:ext cx="1944216" cy="1423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0440" y="3057075"/>
            <a:ext cx="5256584" cy="127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8" descr="http://www.swimmingchannel.it/wp-content/uploads/2013/12/BANDIERA-ITALIA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831174">
            <a:off x="6825723" y="5032439"/>
            <a:ext cx="1577875" cy="887555"/>
          </a:xfrm>
          <a:prstGeom prst="rect">
            <a:avLst/>
          </a:prstGeom>
          <a:noFill/>
          <a:extLst>
            <a:ext uri="{909E8E84-426E-40DD-AFC4-6F175D3DCCD1}">
              <a14:hiddenFill xmlns:a14="http://schemas.microsoft.com/office/drawing/2010/main">
                <a:solidFill>
                  <a:srgbClr val="FFFFFF"/>
                </a:solidFill>
              </a14:hiddenFill>
            </a:ext>
          </a:extLst>
        </p:spPr>
      </p:pic>
      <p:pic>
        <p:nvPicPr>
          <p:cNvPr id="12" name="Immagine 11"/>
          <p:cNvPicPr>
            <a:picLocks noChangeAspect="1"/>
          </p:cNvPicPr>
          <p:nvPr/>
        </p:nvPicPr>
        <p:blipFill>
          <a:blip r:embed="rId6"/>
          <a:stretch>
            <a:fillRect/>
          </a:stretch>
        </p:blipFill>
        <p:spPr>
          <a:xfrm>
            <a:off x="454570" y="4645522"/>
            <a:ext cx="6127119" cy="2058135"/>
          </a:xfrm>
          <a:prstGeom prst="rect">
            <a:avLst/>
          </a:prstGeom>
        </p:spPr>
      </p:pic>
      <p:sp>
        <p:nvSpPr>
          <p:cNvPr id="10" name="TextBox 1"/>
          <p:cNvSpPr txBox="1"/>
          <p:nvPr/>
        </p:nvSpPr>
        <p:spPr>
          <a:xfrm>
            <a:off x="6466440" y="6341700"/>
            <a:ext cx="2697598" cy="307777"/>
          </a:xfrm>
          <a:prstGeom prst="rect">
            <a:avLst/>
          </a:prstGeom>
          <a:noFill/>
        </p:spPr>
        <p:txBody>
          <a:bodyPr wrap="none" rtlCol="0">
            <a:spAutoFit/>
          </a:bodyPr>
          <a:lstStyle/>
          <a:p>
            <a:pPr eaLnBrk="1" fontAlgn="auto" hangingPunct="1">
              <a:spcBef>
                <a:spcPts val="0"/>
              </a:spcBef>
              <a:spcAft>
                <a:spcPts val="0"/>
              </a:spcAft>
            </a:pPr>
            <a:r>
              <a:rPr lang="en-GB" sz="1400" i="0" dirty="0" smtClean="0">
                <a:solidFill>
                  <a:prstClr val="black"/>
                </a:solidFill>
                <a:latin typeface="Calibri"/>
              </a:rPr>
              <a:t>Italian Guidelines, December 2015</a:t>
            </a:r>
            <a:endParaRPr lang="en-GB" sz="1400" i="0" dirty="0">
              <a:solidFill>
                <a:prstClr val="black"/>
              </a:solidFill>
              <a:latin typeface="Calibri"/>
            </a:endParaRPr>
          </a:p>
        </p:txBody>
      </p:sp>
      <p:pic>
        <p:nvPicPr>
          <p:cNvPr id="13" name="Picture 6" descr="http://www.cosepercrescere.it/wp-content/uploads/2011/10/bandiera-europea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474759">
            <a:off x="7649340" y="3200903"/>
            <a:ext cx="1267406" cy="94751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
          <p:cNvSpPr txBox="1"/>
          <p:nvPr/>
        </p:nvSpPr>
        <p:spPr>
          <a:xfrm>
            <a:off x="5223495" y="4045626"/>
            <a:ext cx="2150269" cy="307777"/>
          </a:xfrm>
          <a:prstGeom prst="rect">
            <a:avLst/>
          </a:prstGeom>
          <a:noFill/>
        </p:spPr>
        <p:txBody>
          <a:bodyPr wrap="none" rtlCol="0">
            <a:spAutoFit/>
          </a:bodyPr>
          <a:lstStyle/>
          <a:p>
            <a:pPr eaLnBrk="1" fontAlgn="auto" hangingPunct="1">
              <a:spcBef>
                <a:spcPts val="0"/>
              </a:spcBef>
              <a:spcAft>
                <a:spcPts val="0"/>
              </a:spcAft>
            </a:pPr>
            <a:r>
              <a:rPr lang="en-GB" sz="1400" i="0" dirty="0" smtClean="0">
                <a:solidFill>
                  <a:prstClr val="black"/>
                </a:solidFill>
                <a:latin typeface="Calibri"/>
              </a:rPr>
              <a:t>European Guidelines, 2015</a:t>
            </a:r>
            <a:endParaRPr lang="en-GB" sz="1400" i="0" dirty="0">
              <a:solidFill>
                <a:prstClr val="black"/>
              </a:solidFill>
              <a:latin typeface="Calibri"/>
            </a:endParaRPr>
          </a:p>
        </p:txBody>
      </p:sp>
    </p:spTree>
    <p:extLst>
      <p:ext uri="{BB962C8B-B14F-4D97-AF65-F5344CB8AC3E}">
        <p14:creationId xmlns:p14="http://schemas.microsoft.com/office/powerpoint/2010/main" val="465546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487030" y="260648"/>
            <a:ext cx="8229600" cy="1143000"/>
          </a:xfrm>
        </p:spPr>
        <p:txBody>
          <a:bodyPr>
            <a:normAutofit fontScale="90000"/>
          </a:bodyPr>
          <a:lstStyle/>
          <a:p>
            <a:pPr algn="l"/>
            <a:r>
              <a:rPr lang="en-US" b="1" dirty="0" smtClean="0"/>
              <a:t>RASs </a:t>
            </a:r>
            <a:r>
              <a:rPr lang="en-US" b="1" dirty="0"/>
              <a:t>at </a:t>
            </a:r>
            <a:r>
              <a:rPr lang="en-US" b="1" dirty="0" err="1"/>
              <a:t>virological</a:t>
            </a:r>
            <a:r>
              <a:rPr lang="en-US" b="1" dirty="0"/>
              <a:t> failure and retreatment options </a:t>
            </a:r>
            <a:r>
              <a:rPr lang="en-US" b="1" dirty="0" smtClean="0"/>
              <a:t>- Statements</a:t>
            </a:r>
            <a:endParaRPr lang="it-IT" b="1" dirty="0"/>
          </a:p>
        </p:txBody>
      </p:sp>
      <p:sp>
        <p:nvSpPr>
          <p:cNvPr id="5" name="Segnaposto contenuto 4"/>
          <p:cNvSpPr>
            <a:spLocks noGrp="1"/>
          </p:cNvSpPr>
          <p:nvPr>
            <p:ph idx="1"/>
          </p:nvPr>
        </p:nvSpPr>
        <p:spPr>
          <a:xfrm>
            <a:off x="448634" y="1788842"/>
            <a:ext cx="8363272" cy="5069158"/>
          </a:xfrm>
        </p:spPr>
        <p:txBody>
          <a:bodyPr>
            <a:normAutofit fontScale="62500" lnSpcReduction="20000"/>
          </a:bodyPr>
          <a:lstStyle/>
          <a:p>
            <a:pPr algn="just"/>
            <a:r>
              <a:rPr lang="en-US" dirty="0" smtClean="0"/>
              <a:t>Resistance </a:t>
            </a:r>
            <a:r>
              <a:rPr lang="en-US" dirty="0"/>
              <a:t>testing after treatment failure </a:t>
            </a:r>
            <a:r>
              <a:rPr lang="en-US" u="sng" dirty="0"/>
              <a:t>in all 3 genes </a:t>
            </a:r>
            <a:r>
              <a:rPr lang="en-US" dirty="0"/>
              <a:t>(NS3, NS5A, NS5B [for the two different classes of nucleoside and non-nucleoside inhibitors] independently from the failure regimen) is </a:t>
            </a:r>
            <a:r>
              <a:rPr lang="en-US" u="sng" dirty="0"/>
              <a:t>mandatory</a:t>
            </a:r>
            <a:r>
              <a:rPr lang="en-US" dirty="0"/>
              <a:t> in order to optimize retreatment </a:t>
            </a:r>
            <a:r>
              <a:rPr lang="en-US" dirty="0" smtClean="0"/>
              <a:t>strategy.</a:t>
            </a:r>
          </a:p>
          <a:p>
            <a:pPr algn="just"/>
            <a:r>
              <a:rPr lang="en-US" dirty="0" smtClean="0"/>
              <a:t>HCV </a:t>
            </a:r>
            <a:r>
              <a:rPr lang="en-US" dirty="0"/>
              <a:t>sequencing can be based on Sanger population method or by ultra-deep sequencing using a cut-off of 15% prevalence. It can confirm the previous genotype and subtype assignment, but can also attribute a different HCV-genotype highlighting cases of previous wrong genotype assignation by commercial assays or occurrence of potential re-infection instead of </a:t>
            </a:r>
            <a:r>
              <a:rPr lang="en-US" dirty="0" err="1"/>
              <a:t>virological</a:t>
            </a:r>
            <a:r>
              <a:rPr lang="en-US" dirty="0"/>
              <a:t> relapse, avoiding then inappropriate retreatment regimens. </a:t>
            </a:r>
            <a:endParaRPr lang="en-US" dirty="0" smtClean="0"/>
          </a:p>
          <a:p>
            <a:pPr algn="just"/>
            <a:r>
              <a:rPr lang="en-US" dirty="0" smtClean="0"/>
              <a:t>Resistance </a:t>
            </a:r>
            <a:r>
              <a:rPr lang="en-US" dirty="0"/>
              <a:t>testing should be performed as soon as possible after documentation of failure, provided that HCV RNA has reached a value of at least 1000 IU/mL, according to the threshold limits for virology laboratories for HCV sequencing. </a:t>
            </a:r>
            <a:endParaRPr lang="en-US" dirty="0" smtClean="0"/>
          </a:p>
          <a:p>
            <a:pPr algn="just"/>
            <a:r>
              <a:rPr lang="en-US" u="sng" dirty="0" smtClean="0"/>
              <a:t>Clinical </a:t>
            </a:r>
            <a:r>
              <a:rPr lang="en-US" u="sng" dirty="0"/>
              <a:t>and </a:t>
            </a:r>
            <a:r>
              <a:rPr lang="en-US" u="sng" dirty="0" err="1"/>
              <a:t>virological</a:t>
            </a:r>
            <a:r>
              <a:rPr lang="en-US" u="sng" dirty="0"/>
              <a:t> information required for resistance test performance and interpretation should be provided contextually with blood samples</a:t>
            </a:r>
            <a:r>
              <a:rPr lang="en-US" dirty="0"/>
              <a:t>. </a:t>
            </a:r>
            <a:endParaRPr lang="en-US" dirty="0" smtClean="0"/>
          </a:p>
        </p:txBody>
      </p:sp>
      <p:sp>
        <p:nvSpPr>
          <p:cNvPr id="7" name="CasellaDiTesto 6"/>
          <p:cNvSpPr txBox="1"/>
          <p:nvPr/>
        </p:nvSpPr>
        <p:spPr>
          <a:xfrm>
            <a:off x="2391754" y="6381328"/>
            <a:ext cx="6420152" cy="307777"/>
          </a:xfrm>
          <a:prstGeom prst="rect">
            <a:avLst/>
          </a:prstGeom>
          <a:noFill/>
        </p:spPr>
        <p:txBody>
          <a:bodyPr wrap="square" rtlCol="0">
            <a:spAutoFit/>
          </a:bodyPr>
          <a:lstStyle/>
          <a:p>
            <a:pPr algn="r"/>
            <a:r>
              <a:rPr lang="it-IT" sz="1400" i="1" dirty="0" smtClean="0"/>
              <a:t>Viganò M, Perno CF, and </a:t>
            </a:r>
            <a:r>
              <a:rPr lang="it-IT" sz="1400" i="1" dirty="0" err="1" smtClean="0"/>
              <a:t>Craxì</a:t>
            </a:r>
            <a:r>
              <a:rPr lang="it-IT" sz="1400" i="1" dirty="0" smtClean="0"/>
              <a:t> A on </a:t>
            </a:r>
            <a:r>
              <a:rPr lang="it-IT" sz="1400" i="1" dirty="0" err="1" smtClean="0"/>
              <a:t>behalf</a:t>
            </a:r>
            <a:r>
              <a:rPr lang="it-IT" sz="1400" i="1" dirty="0" smtClean="0"/>
              <a:t> of </a:t>
            </a:r>
            <a:r>
              <a:rPr lang="it-IT" sz="1400" i="1" dirty="0" err="1" smtClean="0"/>
              <a:t>AdHoc</a:t>
            </a:r>
            <a:r>
              <a:rPr lang="it-IT" sz="1400" i="1" dirty="0" smtClean="0"/>
              <a:t> </a:t>
            </a:r>
            <a:r>
              <a:rPr lang="it-IT" sz="1400" i="1" dirty="0" err="1" smtClean="0"/>
              <a:t>Working</a:t>
            </a:r>
            <a:r>
              <a:rPr lang="it-IT" sz="1400" i="1" dirty="0" smtClean="0"/>
              <a:t> Party, </a:t>
            </a:r>
            <a:r>
              <a:rPr lang="it-IT" sz="1400" i="1" dirty="0" err="1" smtClean="0"/>
              <a:t>Dig</a:t>
            </a:r>
            <a:r>
              <a:rPr lang="it-IT" sz="1400" i="1" dirty="0" smtClean="0"/>
              <a:t> </a:t>
            </a:r>
            <a:r>
              <a:rPr lang="it-IT" sz="1400" i="1" dirty="0" err="1" smtClean="0"/>
              <a:t>Liv</a:t>
            </a:r>
            <a:r>
              <a:rPr lang="it-IT" sz="1400" i="1" dirty="0" smtClean="0"/>
              <a:t> </a:t>
            </a:r>
            <a:r>
              <a:rPr lang="it-IT" sz="1400" i="1" dirty="0" err="1" smtClean="0"/>
              <a:t>Dis</a:t>
            </a:r>
            <a:r>
              <a:rPr lang="it-IT" sz="1400" i="1" dirty="0" smtClean="0"/>
              <a:t> 2017 </a:t>
            </a:r>
            <a:endParaRPr lang="it-IT" sz="1400" i="1" dirty="0"/>
          </a:p>
        </p:txBody>
      </p:sp>
      <p:pic>
        <p:nvPicPr>
          <p:cNvPr id="8" name="Immagine 7"/>
          <p:cNvPicPr>
            <a:picLocks noChangeAspect="1"/>
          </p:cNvPicPr>
          <p:nvPr/>
        </p:nvPicPr>
        <p:blipFill>
          <a:blip r:embed="rId2"/>
          <a:stretch>
            <a:fillRect/>
          </a:stretch>
        </p:blipFill>
        <p:spPr>
          <a:xfrm>
            <a:off x="107504" y="0"/>
            <a:ext cx="1257300" cy="1619250"/>
          </a:xfrm>
          <a:prstGeom prst="rect">
            <a:avLst/>
          </a:prstGeom>
        </p:spPr>
      </p:pic>
    </p:spTree>
    <p:extLst>
      <p:ext uri="{BB962C8B-B14F-4D97-AF65-F5344CB8AC3E}">
        <p14:creationId xmlns:p14="http://schemas.microsoft.com/office/powerpoint/2010/main" val="1387181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35" y="372211"/>
            <a:ext cx="8229600" cy="1143000"/>
          </a:xfrm>
        </p:spPr>
        <p:txBody>
          <a:bodyPr>
            <a:normAutofit fontScale="90000"/>
          </a:bodyPr>
          <a:lstStyle/>
          <a:p>
            <a:r>
              <a:rPr lang="en-US" dirty="0"/>
              <a:t>NS5A RASs Associated With Retreatment Failure With a </a:t>
            </a:r>
            <a:r>
              <a:rPr lang="en-US" dirty="0" smtClean="0"/>
              <a:t/>
            </a:r>
            <a:br>
              <a:rPr lang="en-US" dirty="0" smtClean="0"/>
            </a:br>
            <a:r>
              <a:rPr lang="en-US" dirty="0" smtClean="0"/>
              <a:t>Cross-Resistant </a:t>
            </a:r>
            <a:r>
              <a:rPr lang="en-US" dirty="0"/>
              <a:t>Regimen</a:t>
            </a:r>
          </a:p>
        </p:txBody>
      </p:sp>
      <p:sp>
        <p:nvSpPr>
          <p:cNvPr id="4" name="Content Placeholder 3"/>
          <p:cNvSpPr>
            <a:spLocks noGrp="1"/>
          </p:cNvSpPr>
          <p:nvPr>
            <p:ph idx="1"/>
          </p:nvPr>
        </p:nvSpPr>
        <p:spPr>
          <a:xfrm>
            <a:off x="454580" y="2112620"/>
            <a:ext cx="8156022" cy="564884"/>
          </a:xfrm>
        </p:spPr>
        <p:txBody>
          <a:bodyPr>
            <a:normAutofit fontScale="92500" lnSpcReduction="20000"/>
          </a:bodyPr>
          <a:lstStyle/>
          <a:p>
            <a:r>
              <a:rPr lang="en-US" sz="1951" dirty="0"/>
              <a:t>8-wk or 12-wk LDV/SOF-based treatment failures retreated with LDV/SOF for 24 wks (N = 41)</a:t>
            </a:r>
          </a:p>
        </p:txBody>
      </p:sp>
      <p:sp>
        <p:nvSpPr>
          <p:cNvPr id="30" name="Text Box 11"/>
          <p:cNvSpPr txBox="1">
            <a:spLocks noChangeArrowheads="1"/>
          </p:cNvSpPr>
          <p:nvPr/>
        </p:nvSpPr>
        <p:spPr bwMode="auto">
          <a:xfrm>
            <a:off x="245466" y="6498546"/>
            <a:ext cx="600632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None/>
            </a:pPr>
            <a:r>
              <a:rPr lang="en-US" altLang="en-US" sz="1050" dirty="0">
                <a:solidFill>
                  <a:schemeClr val="tx1"/>
                </a:solidFill>
              </a:rPr>
              <a:t>Lawitz E, et al. EASL 2015. Abstract O005.</a:t>
            </a:r>
          </a:p>
        </p:txBody>
      </p:sp>
      <p:grpSp>
        <p:nvGrpSpPr>
          <p:cNvPr id="3" name="Gruppo 2"/>
          <p:cNvGrpSpPr/>
          <p:nvPr/>
        </p:nvGrpSpPr>
        <p:grpSpPr>
          <a:xfrm>
            <a:off x="442936" y="2906984"/>
            <a:ext cx="3635270" cy="3404355"/>
            <a:chOff x="674255" y="2576895"/>
            <a:chExt cx="3635270" cy="3082646"/>
          </a:xfrm>
        </p:grpSpPr>
        <p:graphicFrame>
          <p:nvGraphicFramePr>
            <p:cNvPr id="69" name="Chart 68"/>
            <p:cNvGraphicFramePr/>
            <p:nvPr>
              <p:extLst/>
            </p:nvPr>
          </p:nvGraphicFramePr>
          <p:xfrm>
            <a:off x="918471" y="2576895"/>
            <a:ext cx="3391054" cy="2872471"/>
          </p:xfrm>
          <a:graphic>
            <a:graphicData uri="http://schemas.openxmlformats.org/drawingml/2006/chart">
              <c:chart xmlns:c="http://schemas.openxmlformats.org/drawingml/2006/chart" xmlns:r="http://schemas.openxmlformats.org/officeDocument/2006/relationships" r:id="rId3"/>
            </a:graphicData>
          </a:graphic>
        </p:graphicFrame>
        <p:sp>
          <p:nvSpPr>
            <p:cNvPr id="71" name="TextBox 70"/>
            <p:cNvSpPr txBox="1"/>
            <p:nvPr/>
          </p:nvSpPr>
          <p:spPr>
            <a:xfrm>
              <a:off x="3496604" y="4810835"/>
              <a:ext cx="801209" cy="193960"/>
            </a:xfrm>
            <a:prstGeom prst="rect">
              <a:avLst/>
            </a:prstGeom>
            <a:noFill/>
          </p:spPr>
          <p:txBody>
            <a:bodyPr wrap="square" rtlCol="0" anchor="b">
              <a:noAutofit/>
            </a:bodyPr>
            <a:lstStyle/>
            <a:p>
              <a:pPr algn="ctr"/>
              <a:r>
                <a:rPr lang="en-US" sz="1200" dirty="0">
                  <a:solidFill>
                    <a:schemeClr val="bg1"/>
                  </a:solidFill>
                </a:rPr>
                <a:t>18/30</a:t>
              </a:r>
            </a:p>
          </p:txBody>
        </p:sp>
        <p:sp>
          <p:nvSpPr>
            <p:cNvPr id="72" name="TextBox 71"/>
            <p:cNvSpPr txBox="1"/>
            <p:nvPr/>
          </p:nvSpPr>
          <p:spPr>
            <a:xfrm>
              <a:off x="2935304" y="4819893"/>
              <a:ext cx="801209" cy="193960"/>
            </a:xfrm>
            <a:prstGeom prst="rect">
              <a:avLst/>
            </a:prstGeom>
            <a:noFill/>
          </p:spPr>
          <p:txBody>
            <a:bodyPr wrap="square" rtlCol="0" anchor="b">
              <a:noAutofit/>
            </a:bodyPr>
            <a:lstStyle/>
            <a:p>
              <a:pPr algn="ctr"/>
              <a:r>
                <a:rPr lang="en-US" sz="1200" dirty="0">
                  <a:solidFill>
                    <a:schemeClr val="bg1"/>
                  </a:solidFill>
                </a:rPr>
                <a:t>11/11</a:t>
              </a:r>
            </a:p>
          </p:txBody>
        </p:sp>
        <p:sp>
          <p:nvSpPr>
            <p:cNvPr id="73" name="TextBox 72"/>
            <p:cNvSpPr txBox="1"/>
            <p:nvPr/>
          </p:nvSpPr>
          <p:spPr>
            <a:xfrm>
              <a:off x="1548744" y="4808186"/>
              <a:ext cx="801209" cy="201966"/>
            </a:xfrm>
            <a:prstGeom prst="rect">
              <a:avLst/>
            </a:prstGeom>
            <a:noFill/>
          </p:spPr>
          <p:txBody>
            <a:bodyPr wrap="square" rtlCol="0" anchor="b">
              <a:noAutofit/>
            </a:bodyPr>
            <a:lstStyle/>
            <a:p>
              <a:pPr algn="ctr"/>
              <a:r>
                <a:rPr lang="en-US" sz="1200" dirty="0">
                  <a:solidFill>
                    <a:schemeClr val="bg1"/>
                  </a:solidFill>
                </a:rPr>
                <a:t>29/41</a:t>
              </a:r>
            </a:p>
          </p:txBody>
        </p:sp>
        <p:sp>
          <p:nvSpPr>
            <p:cNvPr id="18" name="TextBox 17"/>
            <p:cNvSpPr txBox="1"/>
            <p:nvPr/>
          </p:nvSpPr>
          <p:spPr>
            <a:xfrm>
              <a:off x="802301" y="4769316"/>
              <a:ext cx="535724" cy="276999"/>
            </a:xfrm>
            <a:prstGeom prst="rect">
              <a:avLst/>
            </a:prstGeom>
            <a:noFill/>
          </p:spPr>
          <p:txBody>
            <a:bodyPr wrap="none" rtlCol="0">
              <a:spAutoFit/>
            </a:bodyPr>
            <a:lstStyle/>
            <a:p>
              <a:r>
                <a:rPr lang="en-US" sz="1200" dirty="0"/>
                <a:t>n/N =</a:t>
              </a:r>
            </a:p>
          </p:txBody>
        </p:sp>
        <p:sp>
          <p:nvSpPr>
            <p:cNvPr id="19" name="TextBox 32"/>
            <p:cNvSpPr txBox="1">
              <a:spLocks noChangeArrowheads="1"/>
            </p:cNvSpPr>
            <p:nvPr/>
          </p:nvSpPr>
          <p:spPr bwMode="auto">
            <a:xfrm>
              <a:off x="2862929" y="5380234"/>
              <a:ext cx="1425455" cy="279307"/>
            </a:xfrm>
            <a:prstGeom prst="rect">
              <a:avLst/>
            </a:prstGeom>
            <a:noFill/>
            <a:ln>
              <a:noFill/>
            </a:ln>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350" dirty="0">
                  <a:ea typeface="MS PGothic" panose="020B0600070205080204" pitchFamily="34" charset="-128"/>
                </a:rPr>
                <a:t>BL NS5A RASs</a:t>
              </a:r>
            </a:p>
          </p:txBody>
        </p:sp>
        <p:cxnSp>
          <p:nvCxnSpPr>
            <p:cNvPr id="20" name="Straight Connector 74"/>
            <p:cNvCxnSpPr>
              <a:cxnSpLocks noChangeShapeType="1"/>
            </p:cNvCxnSpPr>
            <p:nvPr/>
          </p:nvCxnSpPr>
          <p:spPr bwMode="auto">
            <a:xfrm flipV="1">
              <a:off x="2930293" y="5345521"/>
              <a:ext cx="1246324"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23" name="TextBox 32"/>
            <p:cNvSpPr txBox="1">
              <a:spLocks noChangeArrowheads="1"/>
            </p:cNvSpPr>
            <p:nvPr/>
          </p:nvSpPr>
          <p:spPr bwMode="auto">
            <a:xfrm>
              <a:off x="3102892" y="5087017"/>
              <a:ext cx="405881" cy="279307"/>
            </a:xfrm>
            <a:prstGeom prst="rect">
              <a:avLst/>
            </a:prstGeom>
            <a:noFill/>
            <a:ln>
              <a:noFill/>
            </a:ln>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350" b="0" dirty="0">
                  <a:ea typeface="MS PGothic" panose="020B0600070205080204" pitchFamily="34" charset="-128"/>
                </a:rPr>
                <a:t>No</a:t>
              </a:r>
            </a:p>
          </p:txBody>
        </p:sp>
        <p:sp>
          <p:nvSpPr>
            <p:cNvPr id="24" name="TextBox 33"/>
            <p:cNvSpPr txBox="1">
              <a:spLocks noChangeArrowheads="1"/>
            </p:cNvSpPr>
            <p:nvPr/>
          </p:nvSpPr>
          <p:spPr bwMode="auto">
            <a:xfrm>
              <a:off x="3615692" y="5087017"/>
              <a:ext cx="466923" cy="279307"/>
            </a:xfrm>
            <a:prstGeom prst="rect">
              <a:avLst/>
            </a:prstGeom>
            <a:noFill/>
            <a:ln>
              <a:noFill/>
            </a:ln>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350" b="0" dirty="0">
                  <a:ea typeface="MS PGothic" panose="020B0600070205080204" pitchFamily="34" charset="-128"/>
                </a:rPr>
                <a:t>Yes</a:t>
              </a:r>
            </a:p>
          </p:txBody>
        </p:sp>
        <p:sp>
          <p:nvSpPr>
            <p:cNvPr id="32" name="TextBox 32"/>
            <p:cNvSpPr txBox="1">
              <a:spLocks noChangeArrowheads="1"/>
            </p:cNvSpPr>
            <p:nvPr/>
          </p:nvSpPr>
          <p:spPr bwMode="auto">
            <a:xfrm>
              <a:off x="1687760" y="5104289"/>
              <a:ext cx="405881" cy="279307"/>
            </a:xfrm>
            <a:prstGeom prst="rect">
              <a:avLst/>
            </a:prstGeom>
            <a:noFill/>
            <a:ln>
              <a:noFill/>
            </a:ln>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350" dirty="0">
                  <a:ea typeface="MS PGothic" panose="020B0600070205080204" pitchFamily="34" charset="-128"/>
                </a:rPr>
                <a:t>All</a:t>
              </a:r>
            </a:p>
          </p:txBody>
        </p:sp>
        <p:sp>
          <p:nvSpPr>
            <p:cNvPr id="34" name="TextBox 32"/>
            <p:cNvSpPr txBox="1">
              <a:spLocks noChangeArrowheads="1"/>
            </p:cNvSpPr>
            <p:nvPr/>
          </p:nvSpPr>
          <p:spPr bwMode="auto">
            <a:xfrm rot="16200000">
              <a:off x="288764" y="3768285"/>
              <a:ext cx="1050289" cy="279307"/>
            </a:xfrm>
            <a:prstGeom prst="rect">
              <a:avLst/>
            </a:prstGeom>
            <a:noFill/>
            <a:ln>
              <a:noFill/>
            </a:ln>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350" dirty="0">
                  <a:ea typeface="MS PGothic" panose="020B0600070205080204" pitchFamily="34" charset="-128"/>
                </a:rPr>
                <a:t>SVR12 (%)</a:t>
              </a:r>
            </a:p>
          </p:txBody>
        </p:sp>
        <p:cxnSp>
          <p:nvCxnSpPr>
            <p:cNvPr id="37" name="Straight Connector 36"/>
            <p:cNvCxnSpPr/>
            <p:nvPr/>
          </p:nvCxnSpPr>
          <p:spPr bwMode="auto">
            <a:xfrm>
              <a:off x="2543901" y="5067576"/>
              <a:ext cx="0" cy="58936"/>
            </a:xfrm>
            <a:prstGeom prst="line">
              <a:avLst/>
            </a:prstGeom>
            <a:noFill/>
            <a:ln w="2857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4297813" y="5074821"/>
              <a:ext cx="0" cy="58936"/>
            </a:xfrm>
            <a:prstGeom prst="line">
              <a:avLst/>
            </a:prstGeom>
            <a:noFill/>
            <a:ln w="28575" cap="flat" cmpd="sng" algn="ctr">
              <a:solidFill>
                <a:schemeClr val="tx1"/>
              </a:solidFill>
              <a:prstDash val="solid"/>
              <a:round/>
              <a:headEnd type="none" w="med" len="med"/>
              <a:tailEnd type="none" w="med" len="med"/>
            </a:ln>
            <a:effectLst/>
          </p:spPr>
        </p:cxnSp>
      </p:grpSp>
      <p:grpSp>
        <p:nvGrpSpPr>
          <p:cNvPr id="5" name="Gruppo 4"/>
          <p:cNvGrpSpPr/>
          <p:nvPr/>
        </p:nvGrpSpPr>
        <p:grpSpPr>
          <a:xfrm>
            <a:off x="4532591" y="2492896"/>
            <a:ext cx="4409630" cy="3883406"/>
            <a:chOff x="4598536" y="2209890"/>
            <a:chExt cx="4409630" cy="3495089"/>
          </a:xfrm>
        </p:grpSpPr>
        <p:graphicFrame>
          <p:nvGraphicFramePr>
            <p:cNvPr id="68" name="Chart 67"/>
            <p:cNvGraphicFramePr/>
            <p:nvPr>
              <p:extLst/>
            </p:nvPr>
          </p:nvGraphicFramePr>
          <p:xfrm>
            <a:off x="4770818" y="2209890"/>
            <a:ext cx="4237348" cy="3396096"/>
          </p:xfrm>
          <a:graphic>
            <a:graphicData uri="http://schemas.openxmlformats.org/drawingml/2006/chart">
              <c:chart xmlns:c="http://schemas.openxmlformats.org/drawingml/2006/chart" xmlns:r="http://schemas.openxmlformats.org/officeDocument/2006/relationships" r:id="rId4"/>
            </a:graphicData>
          </a:graphic>
        </p:graphicFrame>
        <p:sp>
          <p:nvSpPr>
            <p:cNvPr id="74" name="TextBox 73"/>
            <p:cNvSpPr txBox="1"/>
            <p:nvPr/>
          </p:nvSpPr>
          <p:spPr>
            <a:xfrm>
              <a:off x="5655341" y="4790746"/>
              <a:ext cx="596454" cy="210875"/>
            </a:xfrm>
            <a:prstGeom prst="rect">
              <a:avLst/>
            </a:prstGeom>
            <a:noFill/>
          </p:spPr>
          <p:txBody>
            <a:bodyPr wrap="square" rtlCol="0" anchor="b">
              <a:noAutofit/>
            </a:bodyPr>
            <a:lstStyle/>
            <a:p>
              <a:pPr algn="ctr"/>
              <a:r>
                <a:rPr lang="en-US" sz="1200" dirty="0">
                  <a:solidFill>
                    <a:schemeClr val="bg1"/>
                  </a:solidFill>
                </a:rPr>
                <a:t>5/5</a:t>
              </a:r>
            </a:p>
          </p:txBody>
        </p:sp>
        <p:sp>
          <p:nvSpPr>
            <p:cNvPr id="75" name="TextBox 74"/>
            <p:cNvSpPr txBox="1"/>
            <p:nvPr/>
          </p:nvSpPr>
          <p:spPr>
            <a:xfrm>
              <a:off x="6717872" y="4790746"/>
              <a:ext cx="596454" cy="210875"/>
            </a:xfrm>
            <a:prstGeom prst="rect">
              <a:avLst/>
            </a:prstGeom>
            <a:noFill/>
          </p:spPr>
          <p:txBody>
            <a:bodyPr wrap="square" rtlCol="0" anchor="b">
              <a:noAutofit/>
            </a:bodyPr>
            <a:lstStyle/>
            <a:p>
              <a:pPr algn="ctr"/>
              <a:r>
                <a:rPr lang="en-US" sz="1200" dirty="0">
                  <a:solidFill>
                    <a:schemeClr val="bg2">
                      <a:lumMod val="10000"/>
                    </a:schemeClr>
                  </a:solidFill>
                </a:rPr>
                <a:t>4/5</a:t>
              </a:r>
            </a:p>
          </p:txBody>
        </p:sp>
        <p:sp>
          <p:nvSpPr>
            <p:cNvPr id="76" name="TextBox 75"/>
            <p:cNvSpPr txBox="1"/>
            <p:nvPr/>
          </p:nvSpPr>
          <p:spPr>
            <a:xfrm>
              <a:off x="7793288" y="4794477"/>
              <a:ext cx="596454" cy="210875"/>
            </a:xfrm>
            <a:prstGeom prst="rect">
              <a:avLst/>
            </a:prstGeom>
            <a:noFill/>
          </p:spPr>
          <p:txBody>
            <a:bodyPr wrap="square" rtlCol="0" anchor="b">
              <a:noAutofit/>
            </a:bodyPr>
            <a:lstStyle/>
            <a:p>
              <a:pPr algn="ctr"/>
              <a:r>
                <a:rPr lang="en-US" sz="1200" dirty="0">
                  <a:solidFill>
                    <a:schemeClr val="bg1"/>
                  </a:solidFill>
                </a:rPr>
                <a:t>2/6</a:t>
              </a:r>
            </a:p>
          </p:txBody>
        </p:sp>
        <p:sp>
          <p:nvSpPr>
            <p:cNvPr id="33" name="TextBox 32"/>
            <p:cNvSpPr txBox="1"/>
            <p:nvPr/>
          </p:nvSpPr>
          <p:spPr>
            <a:xfrm>
              <a:off x="4896739" y="4752858"/>
              <a:ext cx="535724" cy="276999"/>
            </a:xfrm>
            <a:prstGeom prst="rect">
              <a:avLst/>
            </a:prstGeom>
            <a:noFill/>
          </p:spPr>
          <p:txBody>
            <a:bodyPr wrap="none" rtlCol="0">
              <a:spAutoFit/>
            </a:bodyPr>
            <a:lstStyle/>
            <a:p>
              <a:r>
                <a:rPr lang="en-US" sz="1200" dirty="0"/>
                <a:t>n/N =</a:t>
              </a:r>
            </a:p>
          </p:txBody>
        </p:sp>
        <p:sp>
          <p:nvSpPr>
            <p:cNvPr id="36" name="TextBox 32"/>
            <p:cNvSpPr txBox="1">
              <a:spLocks noChangeArrowheads="1"/>
            </p:cNvSpPr>
            <p:nvPr/>
          </p:nvSpPr>
          <p:spPr bwMode="auto">
            <a:xfrm>
              <a:off x="6632262" y="5425672"/>
              <a:ext cx="922112" cy="279307"/>
            </a:xfrm>
            <a:prstGeom prst="rect">
              <a:avLst/>
            </a:prstGeom>
            <a:noFill/>
            <a:ln>
              <a:noFill/>
            </a:ln>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350" dirty="0">
                  <a:ea typeface="MS PGothic" panose="020B0600070205080204" pitchFamily="34" charset="-128"/>
                </a:rPr>
                <a:t>BL RASs</a:t>
              </a:r>
            </a:p>
          </p:txBody>
        </p:sp>
        <p:cxnSp>
          <p:nvCxnSpPr>
            <p:cNvPr id="39" name="Straight Connector 38"/>
            <p:cNvCxnSpPr/>
            <p:nvPr/>
          </p:nvCxnSpPr>
          <p:spPr bwMode="auto">
            <a:xfrm>
              <a:off x="5413226" y="5077784"/>
              <a:ext cx="0" cy="58936"/>
            </a:xfrm>
            <a:prstGeom prst="line">
              <a:avLst/>
            </a:prstGeom>
            <a:noFill/>
            <a:ln w="2857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6486597" y="5079773"/>
              <a:ext cx="0" cy="58936"/>
            </a:xfrm>
            <a:prstGeom prst="line">
              <a:avLst/>
            </a:prstGeom>
            <a:noFill/>
            <a:ln w="28575"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a:off x="7557334" y="5087018"/>
              <a:ext cx="0" cy="58936"/>
            </a:xfrm>
            <a:prstGeom prst="line">
              <a:avLst/>
            </a:prstGeom>
            <a:noFill/>
            <a:ln w="2857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8613747" y="5078472"/>
              <a:ext cx="0" cy="58936"/>
            </a:xfrm>
            <a:prstGeom prst="line">
              <a:avLst/>
            </a:prstGeom>
            <a:noFill/>
            <a:ln w="28575" cap="flat" cmpd="sng" algn="ctr">
              <a:solidFill>
                <a:schemeClr val="tx1"/>
              </a:solidFill>
              <a:prstDash val="solid"/>
              <a:round/>
              <a:headEnd type="none" w="med" len="med"/>
              <a:tailEnd type="none" w="med" len="med"/>
            </a:ln>
            <a:effectLst/>
          </p:spPr>
        </p:cxnSp>
        <p:sp>
          <p:nvSpPr>
            <p:cNvPr id="46" name="TextBox 32"/>
            <p:cNvSpPr txBox="1">
              <a:spLocks noChangeArrowheads="1"/>
            </p:cNvSpPr>
            <p:nvPr/>
          </p:nvSpPr>
          <p:spPr bwMode="auto">
            <a:xfrm rot="16200000">
              <a:off x="4158240" y="3808317"/>
              <a:ext cx="1159899" cy="279307"/>
            </a:xfrm>
            <a:prstGeom prst="rect">
              <a:avLst/>
            </a:prstGeom>
            <a:noFill/>
            <a:ln>
              <a:noFill/>
            </a:ln>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350" dirty="0">
                  <a:ea typeface="MS PGothic" panose="020B0600070205080204" pitchFamily="34" charset="-128"/>
                </a:rPr>
                <a:t>SVR12 (%)</a:t>
              </a:r>
            </a:p>
          </p:txBody>
        </p:sp>
      </p:grpSp>
    </p:spTree>
    <p:extLst>
      <p:ext uri="{BB962C8B-B14F-4D97-AF65-F5344CB8AC3E}">
        <p14:creationId xmlns:p14="http://schemas.microsoft.com/office/powerpoint/2010/main" val="3869965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p:cNvSpPr txBox="1"/>
          <p:nvPr/>
        </p:nvSpPr>
        <p:spPr>
          <a:xfrm>
            <a:off x="426342" y="228118"/>
            <a:ext cx="8237623" cy="584775"/>
          </a:xfrm>
          <a:prstGeom prst="rect">
            <a:avLst/>
          </a:prstGeom>
          <a:noFill/>
        </p:spPr>
        <p:txBody>
          <a:bodyPr wrap="square" rtlCol="0">
            <a:spAutoFit/>
          </a:bodyPr>
          <a:lstStyle/>
          <a:p>
            <a:r>
              <a:rPr lang="it-IT" sz="3200" b="1" dirty="0" err="1" smtClean="0">
                <a:latin typeface="+mj-lt"/>
              </a:rPr>
              <a:t>Retreatment</a:t>
            </a:r>
            <a:r>
              <a:rPr lang="it-IT" sz="3200" b="1" dirty="0" smtClean="0">
                <a:latin typeface="+mj-lt"/>
              </a:rPr>
              <a:t> </a:t>
            </a:r>
            <a:r>
              <a:rPr lang="it-IT" sz="3200" b="1" dirty="0" err="1" smtClean="0">
                <a:latin typeface="+mj-lt"/>
              </a:rPr>
              <a:t>framework</a:t>
            </a:r>
            <a:r>
              <a:rPr lang="it-IT" sz="3200" b="1" dirty="0" smtClean="0">
                <a:latin typeface="+mj-lt"/>
              </a:rPr>
              <a:t> for GT1 DAA </a:t>
            </a:r>
            <a:r>
              <a:rPr lang="it-IT" sz="3200" b="1" dirty="0" err="1" smtClean="0">
                <a:latin typeface="+mj-lt"/>
              </a:rPr>
              <a:t>failures</a:t>
            </a:r>
            <a:endParaRPr lang="it-IT" sz="3200" b="1" dirty="0">
              <a:latin typeface="+mj-lt"/>
            </a:endParaRPr>
          </a:p>
        </p:txBody>
      </p:sp>
      <p:cxnSp>
        <p:nvCxnSpPr>
          <p:cNvPr id="9" name="Straight Arrow Connector 4"/>
          <p:cNvCxnSpPr>
            <a:cxnSpLocks/>
            <a:endCxn id="10" idx="0"/>
          </p:cNvCxnSpPr>
          <p:nvPr/>
        </p:nvCxnSpPr>
        <p:spPr>
          <a:xfrm flipH="1">
            <a:off x="1975945" y="1964575"/>
            <a:ext cx="3293487" cy="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Hexagon 7"/>
          <p:cNvSpPr/>
          <p:nvPr/>
        </p:nvSpPr>
        <p:spPr>
          <a:xfrm>
            <a:off x="398605" y="1381650"/>
            <a:ext cx="1577340" cy="1165860"/>
          </a:xfrm>
          <a:prstGeom prst="hexagon">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bg1"/>
                </a:solidFill>
              </a:rPr>
              <a:t>Consider waiting, </a:t>
            </a:r>
            <a:r>
              <a:rPr lang="en-US" i="1" dirty="0">
                <a:solidFill>
                  <a:schemeClr val="bg1"/>
                </a:solidFill>
              </a:rPr>
              <a:t>even if </a:t>
            </a:r>
            <a:r>
              <a:rPr lang="en-US" dirty="0">
                <a:solidFill>
                  <a:schemeClr val="bg1"/>
                </a:solidFill>
              </a:rPr>
              <a:t>cirrhotic</a:t>
            </a:r>
          </a:p>
        </p:txBody>
      </p:sp>
      <p:sp>
        <p:nvSpPr>
          <p:cNvPr id="11" name="Rounded Rectangle 6"/>
          <p:cNvSpPr/>
          <p:nvPr/>
        </p:nvSpPr>
        <p:spPr>
          <a:xfrm>
            <a:off x="4507433" y="1196752"/>
            <a:ext cx="1523999" cy="588100"/>
          </a:xfrm>
          <a:prstGeom prst="round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GT1</a:t>
            </a:r>
          </a:p>
          <a:p>
            <a:pPr algn="ctr"/>
            <a:r>
              <a:rPr lang="en-US" dirty="0">
                <a:solidFill>
                  <a:schemeClr val="bg1"/>
                </a:solidFill>
              </a:rPr>
              <a:t>DAA failure</a:t>
            </a:r>
          </a:p>
        </p:txBody>
      </p:sp>
      <p:cxnSp>
        <p:nvCxnSpPr>
          <p:cNvPr id="12" name="Straight Connector 14"/>
          <p:cNvCxnSpPr>
            <a:stCxn id="11" idx="2"/>
            <a:endCxn id="17" idx="0"/>
          </p:cNvCxnSpPr>
          <p:nvPr/>
        </p:nvCxnSpPr>
        <p:spPr>
          <a:xfrm flipH="1">
            <a:off x="5269432" y="1784852"/>
            <a:ext cx="1" cy="469865"/>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Rectangle 2"/>
          <p:cNvSpPr/>
          <p:nvPr/>
        </p:nvSpPr>
        <p:spPr>
          <a:xfrm>
            <a:off x="1691680" y="2659891"/>
            <a:ext cx="1897542" cy="69302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350" dirty="0">
                <a:solidFill>
                  <a:schemeClr val="bg1"/>
                </a:solidFill>
              </a:rPr>
              <a:t>New therapies Q2 2017:</a:t>
            </a:r>
          </a:p>
          <a:p>
            <a:pPr algn="ctr"/>
            <a:r>
              <a:rPr lang="en-US" sz="1500" dirty="0">
                <a:solidFill>
                  <a:schemeClr val="bg1"/>
                </a:solidFill>
              </a:rPr>
              <a:t>GLE/PIB</a:t>
            </a:r>
          </a:p>
          <a:p>
            <a:pPr algn="ctr"/>
            <a:r>
              <a:rPr lang="en-US" sz="1500" dirty="0">
                <a:solidFill>
                  <a:schemeClr val="bg1"/>
                </a:solidFill>
              </a:rPr>
              <a:t>SOF/VEL/VOX</a:t>
            </a:r>
          </a:p>
        </p:txBody>
      </p:sp>
      <p:cxnSp>
        <p:nvCxnSpPr>
          <p:cNvPr id="16" name="Straight Arrow Connector 5"/>
          <p:cNvCxnSpPr>
            <a:endCxn id="14" idx="1"/>
          </p:cNvCxnSpPr>
          <p:nvPr/>
        </p:nvCxnSpPr>
        <p:spPr>
          <a:xfrm>
            <a:off x="1076706" y="2573086"/>
            <a:ext cx="614974" cy="433317"/>
          </a:xfrm>
          <a:prstGeom prst="bentConnector3">
            <a:avLst>
              <a:gd name="adj1" fmla="val 2273"/>
            </a:avLst>
          </a:prstGeom>
          <a:ln w="34925">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17" name="Rounded Rectangle 1"/>
          <p:cNvSpPr/>
          <p:nvPr/>
        </p:nvSpPr>
        <p:spPr>
          <a:xfrm>
            <a:off x="3589222" y="2254717"/>
            <a:ext cx="3360420" cy="342900"/>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Genotypic resistance testing</a:t>
            </a:r>
          </a:p>
        </p:txBody>
      </p:sp>
      <p:pic>
        <p:nvPicPr>
          <p:cNvPr id="3" name="Immagine 2"/>
          <p:cNvPicPr>
            <a:picLocks noChangeAspect="1"/>
          </p:cNvPicPr>
          <p:nvPr/>
        </p:nvPicPr>
        <p:blipFill>
          <a:blip r:embed="rId3"/>
          <a:stretch>
            <a:fillRect/>
          </a:stretch>
        </p:blipFill>
        <p:spPr>
          <a:xfrm>
            <a:off x="241213" y="3537581"/>
            <a:ext cx="8532440" cy="3097730"/>
          </a:xfrm>
          <a:prstGeom prst="rect">
            <a:avLst/>
          </a:prstGeom>
        </p:spPr>
      </p:pic>
      <p:sp>
        <p:nvSpPr>
          <p:cNvPr id="4" name="Rettangolo 3"/>
          <p:cNvSpPr/>
          <p:nvPr/>
        </p:nvSpPr>
        <p:spPr>
          <a:xfrm>
            <a:off x="971600" y="3678894"/>
            <a:ext cx="3764492" cy="369332"/>
          </a:xfrm>
          <a:prstGeom prst="rect">
            <a:avLst/>
          </a:prstGeom>
        </p:spPr>
        <p:txBody>
          <a:bodyPr wrap="none">
            <a:spAutoFit/>
          </a:bodyPr>
          <a:lstStyle/>
          <a:p>
            <a:r>
              <a:rPr lang="it-IT" dirty="0"/>
              <a:t>http://hcv.geno2pheno.org/index.php</a:t>
            </a:r>
          </a:p>
        </p:txBody>
      </p:sp>
      <p:pic>
        <p:nvPicPr>
          <p:cNvPr id="5" name="Immagine 4"/>
          <p:cNvPicPr>
            <a:picLocks noChangeAspect="1"/>
          </p:cNvPicPr>
          <p:nvPr/>
        </p:nvPicPr>
        <p:blipFill>
          <a:blip r:embed="rId4"/>
          <a:stretch>
            <a:fillRect/>
          </a:stretch>
        </p:blipFill>
        <p:spPr>
          <a:xfrm>
            <a:off x="243622" y="1503124"/>
            <a:ext cx="8532440" cy="5132187"/>
          </a:xfrm>
          <a:prstGeom prst="rect">
            <a:avLst/>
          </a:prstGeom>
        </p:spPr>
      </p:pic>
    </p:spTree>
    <p:extLst>
      <p:ext uri="{BB962C8B-B14F-4D97-AF65-F5344CB8AC3E}">
        <p14:creationId xmlns:p14="http://schemas.microsoft.com/office/powerpoint/2010/main" val="30278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504" b="886"/>
          <a:stretch/>
        </p:blipFill>
        <p:spPr bwMode="auto">
          <a:xfrm>
            <a:off x="4724" y="1772816"/>
            <a:ext cx="9447902" cy="4706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6516216" y="6155967"/>
            <a:ext cx="2342564" cy="307777"/>
          </a:xfrm>
          <a:prstGeom prst="rect">
            <a:avLst/>
          </a:prstGeom>
          <a:noFill/>
        </p:spPr>
        <p:txBody>
          <a:bodyPr wrap="none" rtlCol="0">
            <a:spAutoFit/>
          </a:bodyPr>
          <a:lstStyle/>
          <a:p>
            <a:r>
              <a:rPr lang="en-US" sz="1400" dirty="0" err="1"/>
              <a:t>Vermehren</a:t>
            </a:r>
            <a:r>
              <a:rPr lang="en-US" sz="1400" dirty="0"/>
              <a:t> </a:t>
            </a:r>
            <a:r>
              <a:rPr lang="en-US" sz="1400" dirty="0" smtClean="0"/>
              <a:t>J </a:t>
            </a:r>
            <a:r>
              <a:rPr lang="en-US" sz="1400" i="1" dirty="0" smtClean="0"/>
              <a:t>et al., EASL 2017</a:t>
            </a:r>
            <a:endParaRPr lang="en-US" sz="1400" i="1" dirty="0"/>
          </a:p>
        </p:txBody>
      </p:sp>
      <p:sp>
        <p:nvSpPr>
          <p:cNvPr id="2" name="Rettangolo 1"/>
          <p:cNvSpPr/>
          <p:nvPr/>
        </p:nvSpPr>
        <p:spPr>
          <a:xfrm>
            <a:off x="182324" y="108594"/>
            <a:ext cx="8961676" cy="1200329"/>
          </a:xfrm>
          <a:prstGeom prst="rect">
            <a:avLst/>
          </a:prstGeom>
        </p:spPr>
        <p:txBody>
          <a:bodyPr wrap="square">
            <a:spAutoFit/>
          </a:bodyPr>
          <a:lstStyle/>
          <a:p>
            <a:pPr algn="ctr"/>
            <a:r>
              <a:rPr lang="en-US" sz="3600" dirty="0" smtClean="0"/>
              <a:t>Y93H </a:t>
            </a:r>
            <a:r>
              <a:rPr lang="en-US" sz="3600" dirty="0"/>
              <a:t>RAS </a:t>
            </a:r>
            <a:r>
              <a:rPr lang="en-US" sz="3600" dirty="0" smtClean="0"/>
              <a:t>is commonly </a:t>
            </a:r>
            <a:r>
              <a:rPr lang="en-US" sz="3600" dirty="0"/>
              <a:t>observed after </a:t>
            </a:r>
            <a:r>
              <a:rPr lang="en-US" sz="3600" dirty="0" smtClean="0"/>
              <a:t>NS5Ai-failure, making retreatment challenging</a:t>
            </a:r>
            <a:endParaRPr lang="en-US" sz="3600" dirty="0"/>
          </a:p>
        </p:txBody>
      </p:sp>
    </p:spTree>
    <p:extLst>
      <p:ext uri="{BB962C8B-B14F-4D97-AF65-F5344CB8AC3E}">
        <p14:creationId xmlns:p14="http://schemas.microsoft.com/office/powerpoint/2010/main" val="1111459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US" sz="2800" dirty="0"/>
              <a:t>To avoid cross-resistance, </a:t>
            </a:r>
            <a:r>
              <a:rPr lang="en-US" sz="2800" dirty="0" smtClean="0"/>
              <a:t>patients </a:t>
            </a:r>
            <a:r>
              <a:rPr lang="en-US" sz="2800" dirty="0"/>
              <a:t>who have failed </a:t>
            </a:r>
            <a:r>
              <a:rPr lang="en-US" sz="2800" dirty="0" smtClean="0"/>
              <a:t>an NS5A </a:t>
            </a:r>
            <a:r>
              <a:rPr lang="en-US" sz="2800" dirty="0"/>
              <a:t>inhibitors </a:t>
            </a:r>
            <a:r>
              <a:rPr lang="en-US" sz="2800" dirty="0" smtClean="0"/>
              <a:t>may be </a:t>
            </a:r>
            <a:r>
              <a:rPr lang="en-US" sz="2800" dirty="0"/>
              <a:t>retreated with </a:t>
            </a:r>
            <a:r>
              <a:rPr lang="en-US" sz="2800" b="1" dirty="0" err="1"/>
              <a:t>sofosbuvir</a:t>
            </a:r>
            <a:r>
              <a:rPr lang="en-US" sz="2800" dirty="0"/>
              <a:t> </a:t>
            </a:r>
            <a:r>
              <a:rPr lang="en-US" sz="2800" dirty="0" smtClean="0"/>
              <a:t>combined </a:t>
            </a:r>
            <a:r>
              <a:rPr lang="en-US" sz="2800" dirty="0"/>
              <a:t>with </a:t>
            </a:r>
            <a:r>
              <a:rPr lang="en-US" sz="2800" b="1" dirty="0" err="1" smtClean="0"/>
              <a:t>simeprevir</a:t>
            </a:r>
            <a:endParaRPr lang="it-IT" sz="2800" b="1" dirty="0"/>
          </a:p>
        </p:txBody>
      </p:sp>
      <p:sp>
        <p:nvSpPr>
          <p:cNvPr id="6" name="Freccia in giù 5"/>
          <p:cNvSpPr/>
          <p:nvPr/>
        </p:nvSpPr>
        <p:spPr>
          <a:xfrm>
            <a:off x="4499992" y="4076114"/>
            <a:ext cx="144016" cy="36004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9" name="CasellaDiTesto 8"/>
          <p:cNvSpPr txBox="1"/>
          <p:nvPr/>
        </p:nvSpPr>
        <p:spPr>
          <a:xfrm>
            <a:off x="6556552" y="5733256"/>
            <a:ext cx="2462288" cy="738664"/>
          </a:xfrm>
          <a:prstGeom prst="rect">
            <a:avLst/>
          </a:prstGeom>
          <a:noFill/>
        </p:spPr>
        <p:txBody>
          <a:bodyPr wrap="square" rtlCol="0">
            <a:spAutoFit/>
          </a:bodyPr>
          <a:lstStyle/>
          <a:p>
            <a:pPr algn="r"/>
            <a:r>
              <a:rPr lang="it-IT" sz="1400" i="1" dirty="0" err="1" smtClean="0"/>
              <a:t>Hezode</a:t>
            </a:r>
            <a:r>
              <a:rPr lang="it-IT" sz="1400" i="1" dirty="0" smtClean="0"/>
              <a:t> C, </a:t>
            </a:r>
            <a:r>
              <a:rPr lang="it-IT" sz="1400" i="1" dirty="0" err="1" smtClean="0"/>
              <a:t>Hepatology</a:t>
            </a:r>
            <a:r>
              <a:rPr lang="it-IT" sz="1400" i="1" dirty="0" smtClean="0"/>
              <a:t> 2016; AASLD/IDSA </a:t>
            </a:r>
            <a:r>
              <a:rPr lang="it-IT" sz="1400" i="1" dirty="0" err="1" smtClean="0"/>
              <a:t>guidelines</a:t>
            </a:r>
            <a:r>
              <a:rPr lang="it-IT" sz="1400" i="1" dirty="0" smtClean="0"/>
              <a:t>, </a:t>
            </a:r>
            <a:r>
              <a:rPr lang="it-IT" sz="1400" i="1" dirty="0" err="1" smtClean="0"/>
              <a:t>December</a:t>
            </a:r>
            <a:r>
              <a:rPr lang="it-IT" sz="1400" i="1" dirty="0" smtClean="0"/>
              <a:t> 2015</a:t>
            </a:r>
            <a:endParaRPr lang="it-IT" sz="1400" i="1" dirty="0">
              <a:solidFill>
                <a:srgbClr val="000066"/>
              </a:solidFill>
            </a:endParaRPr>
          </a:p>
        </p:txBody>
      </p:sp>
      <p:grpSp>
        <p:nvGrpSpPr>
          <p:cNvPr id="12" name="Gruppo 11"/>
          <p:cNvGrpSpPr/>
          <p:nvPr/>
        </p:nvGrpSpPr>
        <p:grpSpPr>
          <a:xfrm>
            <a:off x="282898" y="1992857"/>
            <a:ext cx="5801270" cy="4401933"/>
            <a:chOff x="683568" y="2060848"/>
            <a:chExt cx="5801270" cy="4401933"/>
          </a:xfrm>
        </p:grpSpPr>
        <p:pic>
          <p:nvPicPr>
            <p:cNvPr id="4" name="Immagine 3"/>
            <p:cNvPicPr>
              <a:picLocks noChangeAspect="1"/>
            </p:cNvPicPr>
            <p:nvPr/>
          </p:nvPicPr>
          <p:blipFill>
            <a:blip r:embed="rId2"/>
            <a:stretch>
              <a:fillRect/>
            </a:stretch>
          </p:blipFill>
          <p:spPr>
            <a:xfrm>
              <a:off x="683568" y="2060848"/>
              <a:ext cx="5801270" cy="4401933"/>
            </a:xfrm>
            <a:prstGeom prst="rect">
              <a:avLst/>
            </a:prstGeom>
          </p:spPr>
        </p:pic>
        <p:sp>
          <p:nvSpPr>
            <p:cNvPr id="10" name="Freccia in giù 9"/>
            <p:cNvSpPr/>
            <p:nvPr/>
          </p:nvSpPr>
          <p:spPr>
            <a:xfrm>
              <a:off x="4499992" y="4081794"/>
              <a:ext cx="144016" cy="36004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11" name="Freccia in giù 10"/>
            <p:cNvSpPr/>
            <p:nvPr/>
          </p:nvSpPr>
          <p:spPr>
            <a:xfrm>
              <a:off x="6012160" y="4081794"/>
              <a:ext cx="144016" cy="36004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grpSp>
      <p:sp>
        <p:nvSpPr>
          <p:cNvPr id="5" name="CasellaDiTesto 4"/>
          <p:cNvSpPr txBox="1"/>
          <p:nvPr/>
        </p:nvSpPr>
        <p:spPr>
          <a:xfrm>
            <a:off x="4324304" y="1636455"/>
            <a:ext cx="4464496" cy="1938992"/>
          </a:xfrm>
          <a:prstGeom prst="rect">
            <a:avLst/>
          </a:prstGeom>
          <a:noFill/>
        </p:spPr>
        <p:txBody>
          <a:bodyPr wrap="square" rtlCol="0">
            <a:spAutoFit/>
          </a:bodyPr>
          <a:lstStyle/>
          <a:p>
            <a:pPr algn="just"/>
            <a:r>
              <a:rPr lang="it-IT" sz="2000" dirty="0" smtClean="0"/>
              <a:t>Real world </a:t>
            </a:r>
            <a:r>
              <a:rPr lang="it-IT" sz="2000" dirty="0" err="1" smtClean="0"/>
              <a:t>study</a:t>
            </a:r>
            <a:r>
              <a:rPr lang="it-IT" sz="2000" dirty="0" smtClean="0"/>
              <a:t> of 16, NS5A-experied </a:t>
            </a:r>
            <a:r>
              <a:rPr lang="it-IT" sz="2000" dirty="0" err="1" smtClean="0"/>
              <a:t>patients</a:t>
            </a:r>
            <a:r>
              <a:rPr lang="it-IT" sz="2000" dirty="0" smtClean="0"/>
              <a:t>, re-</a:t>
            </a:r>
            <a:r>
              <a:rPr lang="it-IT" sz="2000" dirty="0" err="1" smtClean="0"/>
              <a:t>treated</a:t>
            </a:r>
            <a:r>
              <a:rPr lang="it-IT" sz="2000" dirty="0" smtClean="0"/>
              <a:t> </a:t>
            </a:r>
            <a:r>
              <a:rPr lang="en-US" sz="2000" dirty="0"/>
              <a:t>for 12 weeks with </a:t>
            </a:r>
            <a:r>
              <a:rPr lang="en-US" sz="2000" dirty="0" err="1"/>
              <a:t>sofosbuvir</a:t>
            </a:r>
            <a:r>
              <a:rPr lang="en-US" sz="2000" dirty="0"/>
              <a:t> plus </a:t>
            </a:r>
            <a:r>
              <a:rPr lang="en-US" sz="2000" dirty="0" err="1"/>
              <a:t>simeprevir</a:t>
            </a:r>
            <a:r>
              <a:rPr lang="en-US" sz="2000" dirty="0"/>
              <a:t>, without </a:t>
            </a:r>
            <a:r>
              <a:rPr lang="en-US" sz="2000" dirty="0" smtClean="0"/>
              <a:t>ribavirin.</a:t>
            </a:r>
          </a:p>
          <a:p>
            <a:pPr algn="just"/>
            <a:r>
              <a:rPr lang="en-US" sz="2000" dirty="0" smtClean="0"/>
              <a:t>- </a:t>
            </a:r>
            <a:r>
              <a:rPr lang="en-US" sz="2000" dirty="0" smtClean="0">
                <a:solidFill>
                  <a:srgbClr val="C00000"/>
                </a:solidFill>
              </a:rPr>
              <a:t>SVR was achieved in 14/16 (88%) patients</a:t>
            </a:r>
            <a:r>
              <a:rPr lang="en-US" sz="2000" dirty="0" smtClean="0"/>
              <a:t>.</a:t>
            </a:r>
            <a:endParaRPr lang="it-IT" sz="2000" dirty="0"/>
          </a:p>
        </p:txBody>
      </p:sp>
    </p:spTree>
    <p:extLst>
      <p:ext uri="{BB962C8B-B14F-4D97-AF65-F5344CB8AC3E}">
        <p14:creationId xmlns:p14="http://schemas.microsoft.com/office/powerpoint/2010/main" val="3901716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15604" y="178891"/>
            <a:ext cx="7056784" cy="1143000"/>
          </a:xfrm>
        </p:spPr>
        <p:txBody>
          <a:bodyPr>
            <a:noAutofit/>
          </a:bodyPr>
          <a:lstStyle/>
          <a:p>
            <a:r>
              <a:rPr lang="it-IT" sz="3600" dirty="0" smtClean="0"/>
              <a:t>Baseline </a:t>
            </a:r>
            <a:r>
              <a:rPr lang="it-IT" sz="3600" dirty="0" err="1" smtClean="0"/>
              <a:t>predictors</a:t>
            </a:r>
            <a:r>
              <a:rPr lang="it-IT" sz="3600" dirty="0" smtClean="0"/>
              <a:t> of </a:t>
            </a:r>
            <a:r>
              <a:rPr lang="it-IT" sz="3600" dirty="0" err="1" smtClean="0"/>
              <a:t>virological</a:t>
            </a:r>
            <a:r>
              <a:rPr lang="it-IT" sz="3600" dirty="0" smtClean="0"/>
              <a:t> </a:t>
            </a:r>
            <a:r>
              <a:rPr lang="it-IT" sz="3600" dirty="0" err="1" smtClean="0"/>
              <a:t>failure</a:t>
            </a:r>
            <a:r>
              <a:rPr lang="it-IT" sz="3600" dirty="0" smtClean="0"/>
              <a:t> in HCV TARGET </a:t>
            </a:r>
            <a:r>
              <a:rPr lang="it-IT" sz="3600" dirty="0" err="1" smtClean="0"/>
              <a:t>Cohort</a:t>
            </a:r>
            <a:endParaRPr lang="it-IT" sz="3600" dirty="0"/>
          </a:p>
        </p:txBody>
      </p:sp>
      <p:pic>
        <p:nvPicPr>
          <p:cNvPr id="3" name="Immagine 2"/>
          <p:cNvPicPr>
            <a:picLocks noChangeAspect="1"/>
          </p:cNvPicPr>
          <p:nvPr/>
        </p:nvPicPr>
        <p:blipFill>
          <a:blip r:embed="rId3"/>
          <a:stretch>
            <a:fillRect/>
          </a:stretch>
        </p:blipFill>
        <p:spPr>
          <a:xfrm>
            <a:off x="228085" y="1772816"/>
            <a:ext cx="5409559" cy="4104456"/>
          </a:xfrm>
          <a:prstGeom prst="rect">
            <a:avLst/>
          </a:prstGeom>
        </p:spPr>
      </p:pic>
      <p:sp>
        <p:nvSpPr>
          <p:cNvPr id="4" name="CasellaDiTesto 3"/>
          <p:cNvSpPr txBox="1"/>
          <p:nvPr/>
        </p:nvSpPr>
        <p:spPr>
          <a:xfrm>
            <a:off x="228085" y="6067823"/>
            <a:ext cx="6707088" cy="369332"/>
          </a:xfrm>
          <a:prstGeom prst="rect">
            <a:avLst/>
          </a:prstGeom>
          <a:noFill/>
        </p:spPr>
        <p:txBody>
          <a:bodyPr wrap="square" rtlCol="0">
            <a:spAutoFit/>
          </a:bodyPr>
          <a:lstStyle/>
          <a:p>
            <a:r>
              <a:rPr lang="it-IT" i="1" dirty="0" err="1" smtClean="0"/>
              <a:t>Sulkowski</a:t>
            </a:r>
            <a:r>
              <a:rPr lang="it-IT" i="1" dirty="0" smtClean="0"/>
              <a:t> MS et al., EASL 2017</a:t>
            </a:r>
            <a:endParaRPr lang="it-IT" i="1" dirty="0"/>
          </a:p>
        </p:txBody>
      </p:sp>
      <p:sp>
        <p:nvSpPr>
          <p:cNvPr id="5" name="CasellaDiTesto 4"/>
          <p:cNvSpPr txBox="1"/>
          <p:nvPr/>
        </p:nvSpPr>
        <p:spPr>
          <a:xfrm>
            <a:off x="5796136" y="1772816"/>
            <a:ext cx="3024336" cy="4278094"/>
          </a:xfrm>
          <a:prstGeom prst="rect">
            <a:avLst/>
          </a:prstGeom>
          <a:noFill/>
        </p:spPr>
        <p:txBody>
          <a:bodyPr wrap="square" rtlCol="0">
            <a:spAutoFit/>
          </a:bodyPr>
          <a:lstStyle/>
          <a:p>
            <a:r>
              <a:rPr lang="it-IT" sz="2400" dirty="0" err="1" smtClean="0"/>
              <a:t>Thinking</a:t>
            </a:r>
            <a:r>
              <a:rPr lang="it-IT" sz="2400" dirty="0" smtClean="0"/>
              <a:t> </a:t>
            </a:r>
            <a:r>
              <a:rPr lang="it-IT" sz="2400" dirty="0" err="1" smtClean="0"/>
              <a:t>about</a:t>
            </a:r>
            <a:r>
              <a:rPr lang="it-IT" sz="2400" dirty="0" smtClean="0"/>
              <a:t> a DAA-</a:t>
            </a:r>
            <a:r>
              <a:rPr lang="it-IT" sz="2400" dirty="0" err="1" smtClean="0"/>
              <a:t>failing</a:t>
            </a:r>
            <a:r>
              <a:rPr lang="it-IT" sz="2400" dirty="0" smtClean="0"/>
              <a:t> </a:t>
            </a:r>
            <a:r>
              <a:rPr lang="it-IT" sz="2400" dirty="0" err="1" smtClean="0"/>
              <a:t>patients</a:t>
            </a:r>
            <a:r>
              <a:rPr lang="it-IT" sz="2400" dirty="0" smtClean="0"/>
              <a:t>, </a:t>
            </a:r>
            <a:r>
              <a:rPr lang="it-IT" sz="2400" dirty="0" err="1" smtClean="0"/>
              <a:t>you</a:t>
            </a:r>
            <a:r>
              <a:rPr lang="it-IT" sz="2400" dirty="0" smtClean="0"/>
              <a:t> </a:t>
            </a:r>
            <a:r>
              <a:rPr lang="it-IT" sz="2400" dirty="0" err="1" smtClean="0"/>
              <a:t>have</a:t>
            </a:r>
            <a:r>
              <a:rPr lang="it-IT" sz="2400" dirty="0" smtClean="0"/>
              <a:t> to </a:t>
            </a:r>
            <a:r>
              <a:rPr lang="it-IT" sz="2400" dirty="0" err="1" smtClean="0"/>
              <a:t>expect</a:t>
            </a:r>
            <a:r>
              <a:rPr lang="it-IT" sz="2400" dirty="0" smtClean="0"/>
              <a:t>:</a:t>
            </a:r>
          </a:p>
          <a:p>
            <a:pPr marL="285750" indent="-285750">
              <a:buFont typeface="Arial" panose="020B0604020202020204" pitchFamily="34" charset="0"/>
              <a:buChar char="•"/>
            </a:pPr>
            <a:r>
              <a:rPr lang="it-IT" sz="2000" dirty="0" smtClean="0"/>
              <a:t>Male</a:t>
            </a:r>
          </a:p>
          <a:p>
            <a:pPr marL="285750" indent="-285750">
              <a:buFont typeface="Arial" panose="020B0604020202020204" pitchFamily="34" charset="0"/>
              <a:buChar char="•"/>
            </a:pPr>
            <a:r>
              <a:rPr lang="it-IT" sz="2000" dirty="0" err="1" smtClean="0"/>
              <a:t>Cirrhotic</a:t>
            </a:r>
            <a:endParaRPr lang="it-IT" sz="2000" dirty="0" smtClean="0"/>
          </a:p>
          <a:p>
            <a:pPr marL="285750" indent="-285750">
              <a:buFont typeface="Arial" panose="020B0604020202020204" pitchFamily="34" charset="0"/>
              <a:buChar char="•"/>
            </a:pPr>
            <a:r>
              <a:rPr lang="it-IT" sz="2000" dirty="0" err="1" smtClean="0"/>
              <a:t>Low</a:t>
            </a:r>
            <a:r>
              <a:rPr lang="it-IT" sz="2000" dirty="0" smtClean="0"/>
              <a:t> </a:t>
            </a:r>
            <a:r>
              <a:rPr lang="it-IT" sz="2000" dirty="0" err="1" smtClean="0"/>
              <a:t>albumin</a:t>
            </a:r>
            <a:endParaRPr lang="it-IT" sz="2000" dirty="0" smtClean="0"/>
          </a:p>
          <a:p>
            <a:pPr marL="285750" indent="-285750">
              <a:buFont typeface="Arial" panose="020B0604020202020204" pitchFamily="34" charset="0"/>
              <a:buChar char="•"/>
            </a:pPr>
            <a:r>
              <a:rPr lang="it-IT" sz="2000" dirty="0" smtClean="0"/>
              <a:t>High </a:t>
            </a:r>
            <a:r>
              <a:rPr lang="it-IT" sz="2000" dirty="0" err="1" smtClean="0"/>
              <a:t>bilirubin</a:t>
            </a:r>
            <a:endParaRPr lang="it-IT" sz="2000" dirty="0" smtClean="0"/>
          </a:p>
          <a:p>
            <a:pPr marL="285750" indent="-285750">
              <a:buFont typeface="Arial" panose="020B0604020202020204" pitchFamily="34" charset="0"/>
              <a:buChar char="•"/>
            </a:pPr>
            <a:r>
              <a:rPr lang="it-IT" sz="2000" dirty="0" err="1" smtClean="0"/>
              <a:t>Low</a:t>
            </a:r>
            <a:r>
              <a:rPr lang="it-IT" sz="2000" dirty="0" smtClean="0"/>
              <a:t> </a:t>
            </a:r>
            <a:r>
              <a:rPr lang="it-IT" sz="2000" dirty="0" err="1" smtClean="0"/>
              <a:t>platelet</a:t>
            </a:r>
            <a:r>
              <a:rPr lang="it-IT" sz="2000" dirty="0" smtClean="0"/>
              <a:t> </a:t>
            </a:r>
            <a:r>
              <a:rPr lang="it-IT" sz="2000" dirty="0" err="1" smtClean="0"/>
              <a:t>count</a:t>
            </a:r>
            <a:endParaRPr lang="it-IT" sz="2000" dirty="0" smtClean="0"/>
          </a:p>
          <a:p>
            <a:pPr marL="285750" indent="-285750">
              <a:buFont typeface="Arial" panose="020B0604020202020204" pitchFamily="34" charset="0"/>
              <a:buChar char="•"/>
            </a:pPr>
            <a:r>
              <a:rPr lang="it-IT" sz="2000" dirty="0" err="1"/>
              <a:t>Treated</a:t>
            </a:r>
            <a:r>
              <a:rPr lang="it-IT" sz="2000" dirty="0"/>
              <a:t> with «</a:t>
            </a:r>
            <a:r>
              <a:rPr lang="it-IT" sz="2000" dirty="0" err="1"/>
              <a:t>subotimal</a:t>
            </a:r>
            <a:r>
              <a:rPr lang="it-IT" sz="2000" dirty="0"/>
              <a:t>» DAA </a:t>
            </a:r>
            <a:r>
              <a:rPr lang="it-IT" sz="2000" dirty="0" err="1"/>
              <a:t>combinations</a:t>
            </a:r>
            <a:endParaRPr lang="it-IT" sz="2000" dirty="0"/>
          </a:p>
          <a:p>
            <a:pPr marL="285750" indent="-285750">
              <a:buFont typeface="Arial" panose="020B0604020202020204" pitchFamily="34" charset="0"/>
              <a:buChar char="•"/>
            </a:pPr>
            <a:r>
              <a:rPr lang="it-IT" sz="2000" dirty="0" err="1" smtClean="0"/>
              <a:t>Treated</a:t>
            </a:r>
            <a:r>
              <a:rPr lang="it-IT" sz="2000" dirty="0" smtClean="0"/>
              <a:t> with short </a:t>
            </a:r>
            <a:r>
              <a:rPr lang="it-IT" sz="2000" dirty="0" err="1" smtClean="0"/>
              <a:t>regimens</a:t>
            </a:r>
            <a:endParaRPr lang="it-IT" sz="2000" dirty="0"/>
          </a:p>
        </p:txBody>
      </p:sp>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77887"/>
            <a:ext cx="2104835" cy="1499653"/>
          </a:xfrm>
          <a:prstGeom prst="rect">
            <a:avLst/>
          </a:prstGeom>
        </p:spPr>
      </p:pic>
    </p:spTree>
    <p:extLst>
      <p:ext uri="{BB962C8B-B14F-4D97-AF65-F5344CB8AC3E}">
        <p14:creationId xmlns:p14="http://schemas.microsoft.com/office/powerpoint/2010/main" val="1740817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41290" y="343016"/>
            <a:ext cx="8229600" cy="1143000"/>
          </a:xfrm>
        </p:spPr>
        <p:txBody>
          <a:bodyPr>
            <a:noAutofit/>
          </a:bodyPr>
          <a:lstStyle/>
          <a:p>
            <a:r>
              <a:rPr lang="en-US" sz="3200" dirty="0"/>
              <a:t>Roles of RBV and Longer Tx Duration in Overcoming </a:t>
            </a:r>
            <a:r>
              <a:rPr lang="en-US" sz="3200" dirty="0" smtClean="0"/>
              <a:t>Resistance in DAA-experienced pts </a:t>
            </a:r>
            <a:r>
              <a:rPr lang="en-US" sz="3200" dirty="0"/>
              <a:t>T</a:t>
            </a:r>
            <a:r>
              <a:rPr lang="en-US" sz="3200" dirty="0" smtClean="0"/>
              <a:t>reated with VEL/SOF</a:t>
            </a:r>
            <a:endParaRPr lang="en-US" altLang="en-US" sz="3200" dirty="0"/>
          </a:p>
        </p:txBody>
      </p:sp>
      <p:sp>
        <p:nvSpPr>
          <p:cNvPr id="38915" name="Content Placeholder 4"/>
          <p:cNvSpPr>
            <a:spLocks noGrp="1"/>
          </p:cNvSpPr>
          <p:nvPr>
            <p:ph sz="half" idx="1"/>
          </p:nvPr>
        </p:nvSpPr>
        <p:spPr>
          <a:xfrm>
            <a:off x="251183" y="1934134"/>
            <a:ext cx="4488117" cy="4788128"/>
          </a:xfrm>
        </p:spPr>
        <p:txBody>
          <a:bodyPr>
            <a:normAutofit/>
          </a:bodyPr>
          <a:lstStyle/>
          <a:p>
            <a:pPr>
              <a:spcAft>
                <a:spcPts val="225"/>
              </a:spcAft>
            </a:pPr>
            <a:r>
              <a:rPr lang="en-US" altLang="en-US" sz="2000" dirty="0"/>
              <a:t>Single-arm trial</a:t>
            </a:r>
          </a:p>
          <a:p>
            <a:pPr>
              <a:spcAft>
                <a:spcPts val="225"/>
              </a:spcAft>
            </a:pPr>
            <a:endParaRPr lang="en-US" altLang="en-US" sz="2000" dirty="0"/>
          </a:p>
          <a:p>
            <a:pPr>
              <a:spcAft>
                <a:spcPts val="225"/>
              </a:spcAft>
            </a:pPr>
            <a:endParaRPr lang="en-US" altLang="en-US" sz="2000" dirty="0"/>
          </a:p>
          <a:p>
            <a:pPr>
              <a:spcAft>
                <a:spcPts val="225"/>
              </a:spcAft>
            </a:pPr>
            <a:endParaRPr lang="en-US" altLang="en-US" sz="2000" dirty="0"/>
          </a:p>
          <a:p>
            <a:pPr>
              <a:spcAft>
                <a:spcPts val="225"/>
              </a:spcAft>
              <a:defRPr/>
            </a:pPr>
            <a:r>
              <a:rPr lang="en-US" altLang="en-US" sz="2000" dirty="0" smtClean="0"/>
              <a:t>Cirrhosis</a:t>
            </a:r>
            <a:r>
              <a:rPr lang="en-US" altLang="en-US" sz="2000" dirty="0"/>
              <a:t>: 26%; previous relapse: 99%</a:t>
            </a:r>
          </a:p>
          <a:p>
            <a:pPr>
              <a:spcAft>
                <a:spcPts val="225"/>
              </a:spcAft>
            </a:pPr>
            <a:r>
              <a:rPr lang="en-US" sz="2000" dirty="0" smtClean="0">
                <a:solidFill>
                  <a:srgbClr val="FF0000"/>
                </a:solidFill>
              </a:rPr>
              <a:t>Only </a:t>
            </a:r>
            <a:r>
              <a:rPr lang="en-US" sz="2000" dirty="0">
                <a:solidFill>
                  <a:srgbClr val="FF0000"/>
                </a:solidFill>
              </a:rPr>
              <a:t>18% of GT1 with NS5A RASs</a:t>
            </a:r>
          </a:p>
          <a:p>
            <a:pPr>
              <a:spcAft>
                <a:spcPts val="225"/>
              </a:spcAft>
            </a:pPr>
            <a:r>
              <a:rPr lang="en-US" sz="2000" dirty="0"/>
              <a:t>Previous treatment: 41% VEL 25 mg, 74% &lt; 12 </a:t>
            </a:r>
            <a:r>
              <a:rPr lang="en-US" sz="2000" dirty="0" err="1" smtClean="0"/>
              <a:t>wks</a:t>
            </a:r>
            <a:endParaRPr lang="en-US" sz="2000" dirty="0" smtClean="0"/>
          </a:p>
          <a:p>
            <a:pPr>
              <a:spcAft>
                <a:spcPts val="225"/>
              </a:spcAft>
            </a:pPr>
            <a:endParaRPr lang="en-US" sz="2000" dirty="0" smtClean="0"/>
          </a:p>
          <a:p>
            <a:pPr marL="0" indent="0">
              <a:spcAft>
                <a:spcPts val="225"/>
              </a:spcAft>
              <a:buNone/>
            </a:pPr>
            <a:r>
              <a:rPr lang="en-US" altLang="en-US" sz="2000" dirty="0"/>
              <a:t>Overall SVR</a:t>
            </a:r>
            <a:r>
              <a:rPr lang="en-US" altLang="en-US" sz="2000" baseline="-25000" dirty="0"/>
              <a:t>12</a:t>
            </a:r>
            <a:r>
              <a:rPr lang="en-US" altLang="en-US" sz="2000" dirty="0"/>
              <a:t>: </a:t>
            </a:r>
            <a:r>
              <a:rPr lang="en-US" altLang="en-US" sz="2000" b="1" dirty="0"/>
              <a:t>GT1 (n = 34): 97%</a:t>
            </a:r>
            <a:r>
              <a:rPr lang="en-US" altLang="en-US" sz="2000" dirty="0"/>
              <a:t>; GT2 (n = 14): 91%; GT3 (n = 17): 76%</a:t>
            </a:r>
          </a:p>
          <a:p>
            <a:pPr>
              <a:spcAft>
                <a:spcPts val="225"/>
              </a:spcAft>
            </a:pPr>
            <a:endParaRPr lang="en-US" sz="2000" dirty="0"/>
          </a:p>
          <a:p>
            <a:pPr>
              <a:spcAft>
                <a:spcPts val="225"/>
              </a:spcAft>
              <a:defRPr/>
            </a:pPr>
            <a:endParaRPr lang="en-US" altLang="en-US" sz="2000" dirty="0"/>
          </a:p>
          <a:p>
            <a:pPr fontAlgn="ctr">
              <a:spcAft>
                <a:spcPts val="225"/>
              </a:spcAft>
              <a:defRPr/>
            </a:pPr>
            <a:endParaRPr lang="en-US" altLang="en-US" sz="2000" dirty="0"/>
          </a:p>
        </p:txBody>
      </p:sp>
      <p:sp>
        <p:nvSpPr>
          <p:cNvPr id="38916" name="Text Box 11"/>
          <p:cNvSpPr txBox="1">
            <a:spLocks noChangeArrowheads="1"/>
          </p:cNvSpPr>
          <p:nvPr/>
        </p:nvSpPr>
        <p:spPr bwMode="auto">
          <a:xfrm>
            <a:off x="251183" y="6325870"/>
            <a:ext cx="450651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1050" b="0" dirty="0"/>
              <a:t>Gane EJ, et al. EASL 2016. Abstract </a:t>
            </a:r>
            <a:r>
              <a:rPr lang="en-US" altLang="en-US" sz="1050" b="0" dirty="0" smtClean="0"/>
              <a:t>PS024</a:t>
            </a:r>
          </a:p>
          <a:p>
            <a:r>
              <a:rPr lang="en-US" altLang="en-US" sz="1050" b="0" dirty="0"/>
              <a:t>EASL Recommendations on Treatment of Hepatitis C </a:t>
            </a:r>
            <a:r>
              <a:rPr lang="en-US" altLang="en-US" sz="1050" b="0" dirty="0" smtClean="0"/>
              <a:t>2016</a:t>
            </a:r>
            <a:endParaRPr lang="en-US" altLang="en-US" sz="1050" b="0" dirty="0"/>
          </a:p>
        </p:txBody>
      </p:sp>
      <p:grpSp>
        <p:nvGrpSpPr>
          <p:cNvPr id="38918" name="Group 3"/>
          <p:cNvGrpSpPr>
            <a:grpSpLocks/>
          </p:cNvGrpSpPr>
          <p:nvPr/>
        </p:nvGrpSpPr>
        <p:grpSpPr bwMode="auto">
          <a:xfrm>
            <a:off x="394526" y="2132856"/>
            <a:ext cx="4337127" cy="1401100"/>
            <a:chOff x="-996323" y="1598779"/>
            <a:chExt cx="5783243" cy="1867432"/>
          </a:xfrm>
        </p:grpSpPr>
        <p:sp>
          <p:nvSpPr>
            <p:cNvPr id="8" name="Rectangle 6"/>
            <p:cNvSpPr>
              <a:spLocks noChangeArrowheads="1"/>
            </p:cNvSpPr>
            <p:nvPr/>
          </p:nvSpPr>
          <p:spPr bwMode="auto">
            <a:xfrm>
              <a:off x="1810601" y="2188036"/>
              <a:ext cx="2469056" cy="959453"/>
            </a:xfrm>
            <a:prstGeom prst="rect">
              <a:avLst/>
            </a:prstGeom>
            <a:solidFill>
              <a:schemeClr val="accent1">
                <a:lumMod val="60000"/>
                <a:lumOff val="40000"/>
              </a:schemeClr>
            </a:solidFill>
            <a:ln w="9525">
              <a:noFill/>
              <a:miter lim="800000"/>
              <a:headEnd/>
              <a:tailEnd/>
            </a:ln>
          </p:spPr>
          <p:txBody>
            <a:bodyPr anchor="ctr"/>
            <a:lstStyle/>
            <a:p>
              <a:pPr algn="ctr">
                <a:defRPr/>
              </a:pPr>
              <a:r>
                <a:rPr lang="en-US" altLang="en-US" sz="1350" b="1" dirty="0">
                  <a:latin typeface="Arial" charset="0"/>
                  <a:cs typeface="Arial" charset="0"/>
                </a:rPr>
                <a:t>SOF/VEL 400/100 mg + RBV</a:t>
              </a:r>
            </a:p>
            <a:p>
              <a:pPr algn="ctr">
                <a:defRPr/>
              </a:pPr>
              <a:r>
                <a:rPr lang="en-US" sz="1350" dirty="0">
                  <a:latin typeface="Arial" charset="0"/>
                </a:rPr>
                <a:t>(N = 69)</a:t>
              </a:r>
            </a:p>
          </p:txBody>
        </p:sp>
        <p:sp>
          <p:nvSpPr>
            <p:cNvPr id="38922" name="Rectangle 11"/>
            <p:cNvSpPr>
              <a:spLocks noChangeArrowheads="1"/>
            </p:cNvSpPr>
            <p:nvPr/>
          </p:nvSpPr>
          <p:spPr bwMode="auto">
            <a:xfrm>
              <a:off x="-996323" y="1894586"/>
              <a:ext cx="2677539"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625" tIns="26325" rIns="50625" bIns="26325"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200" b="0" dirty="0">
                  <a:ea typeface="MS PGothic" panose="020B0600070205080204" pitchFamily="34" charset="-128"/>
                </a:rPr>
                <a:t>HCV-infected pts without SVR in previous phase II trials of SOF/VEL (n = 41) or SOF/VEL + VOX (n = 28) </a:t>
              </a:r>
            </a:p>
          </p:txBody>
        </p:sp>
        <p:sp>
          <p:nvSpPr>
            <p:cNvPr id="10" name="Rectangle 6"/>
            <p:cNvSpPr>
              <a:spLocks noChangeArrowheads="1"/>
            </p:cNvSpPr>
            <p:nvPr/>
          </p:nvSpPr>
          <p:spPr bwMode="auto">
            <a:xfrm>
              <a:off x="3780373" y="1598779"/>
              <a:ext cx="1006547" cy="369193"/>
            </a:xfrm>
            <a:prstGeom prst="rect">
              <a:avLst/>
            </a:prstGeom>
            <a:noFill/>
            <a:ln>
              <a:noFill/>
            </a:ln>
            <a:effectLst/>
            <a:extLst/>
          </p:spPr>
          <p:txBody>
            <a:bodyPr anchor="ctr">
              <a:spAutoFit/>
            </a:bodyPr>
            <a:lstStyle/>
            <a:p>
              <a:pPr algn="ctr" defTabSz="342889">
                <a:buClr>
                  <a:srgbClr val="600030"/>
                </a:buClr>
                <a:tabLst>
                  <a:tab pos="171444" algn="l"/>
                </a:tabLst>
                <a:defRPr/>
              </a:pPr>
              <a:r>
                <a:rPr lang="en-US" sz="1200" i="1" dirty="0"/>
                <a:t>Wk 24</a:t>
              </a:r>
            </a:p>
          </p:txBody>
        </p:sp>
        <p:sp>
          <p:nvSpPr>
            <p:cNvPr id="38924" name="Line 7"/>
            <p:cNvSpPr>
              <a:spLocks noChangeShapeType="1"/>
            </p:cNvSpPr>
            <p:nvPr/>
          </p:nvSpPr>
          <p:spPr bwMode="auto">
            <a:xfrm>
              <a:off x="4282443" y="1937770"/>
              <a:ext cx="0" cy="18288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p>
          </p:txBody>
        </p:sp>
        <p:sp>
          <p:nvSpPr>
            <p:cNvPr id="38925" name="Line 7"/>
            <p:cNvSpPr>
              <a:spLocks noChangeShapeType="1"/>
            </p:cNvSpPr>
            <p:nvPr/>
          </p:nvSpPr>
          <p:spPr bwMode="auto">
            <a:xfrm rot="16200000">
              <a:off x="1662303" y="2522226"/>
              <a:ext cx="0" cy="2889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p>
          </p:txBody>
        </p:sp>
      </p:grpSp>
      <p:grpSp>
        <p:nvGrpSpPr>
          <p:cNvPr id="3" name="Gruppo 2"/>
          <p:cNvGrpSpPr/>
          <p:nvPr/>
        </p:nvGrpSpPr>
        <p:grpSpPr>
          <a:xfrm>
            <a:off x="4525477" y="1934134"/>
            <a:ext cx="4358038" cy="4923866"/>
            <a:chOff x="4793074" y="2542725"/>
            <a:chExt cx="3697289" cy="2386695"/>
          </a:xfrm>
        </p:grpSpPr>
        <p:sp>
          <p:nvSpPr>
            <p:cNvPr id="16" name="Rectangle 15"/>
            <p:cNvSpPr/>
            <p:nvPr/>
          </p:nvSpPr>
          <p:spPr bwMode="auto">
            <a:xfrm>
              <a:off x="7611062" y="2803486"/>
              <a:ext cx="389220" cy="1573563"/>
            </a:xfrm>
            <a:prstGeom prst="rect">
              <a:avLst/>
            </a:prstGeom>
            <a:solidFill>
              <a:schemeClr val="bg1">
                <a:lumMod val="85000"/>
              </a:schemeClr>
            </a:solidFill>
            <a:ln>
              <a:solidFill>
                <a:schemeClr val="bg2">
                  <a:lumMod val="10000"/>
                </a:schemeClr>
              </a:solidFill>
            </a:ln>
            <a:extLst/>
          </p:spPr>
          <p:txBody>
            <a:bodyPr wrap="none" anchor="ctr"/>
            <a:lstStyle/>
            <a:p>
              <a:pPr algn="ctr" eaLnBrk="1" hangingPunct="1">
                <a:defRPr/>
              </a:pPr>
              <a:endParaRPr lang="en-US" sz="1050" dirty="0">
                <a:latin typeface="Arial" charset="0"/>
              </a:endParaRPr>
            </a:p>
          </p:txBody>
        </p:sp>
        <p:sp>
          <p:nvSpPr>
            <p:cNvPr id="17" name="Rectangle 16"/>
            <p:cNvSpPr/>
            <p:nvPr/>
          </p:nvSpPr>
          <p:spPr bwMode="auto">
            <a:xfrm>
              <a:off x="7070551" y="2803486"/>
              <a:ext cx="389220" cy="1573563"/>
            </a:xfrm>
            <a:prstGeom prst="rect">
              <a:avLst/>
            </a:prstGeom>
            <a:solidFill>
              <a:schemeClr val="bg1">
                <a:lumMod val="85000"/>
              </a:schemeClr>
            </a:solidFill>
            <a:ln>
              <a:solidFill>
                <a:schemeClr val="bg2">
                  <a:lumMod val="10000"/>
                </a:schemeClr>
              </a:solidFill>
            </a:ln>
            <a:extLst/>
          </p:spPr>
          <p:txBody>
            <a:bodyPr wrap="none" anchor="ctr"/>
            <a:lstStyle/>
            <a:p>
              <a:pPr algn="ctr" eaLnBrk="1" hangingPunct="1">
                <a:defRPr/>
              </a:pPr>
              <a:endParaRPr lang="en-US" sz="1050" dirty="0">
                <a:latin typeface="Arial" charset="0"/>
              </a:endParaRPr>
            </a:p>
          </p:txBody>
        </p:sp>
        <p:sp>
          <p:nvSpPr>
            <p:cNvPr id="21" name="Rectangle 20"/>
            <p:cNvSpPr/>
            <p:nvPr/>
          </p:nvSpPr>
          <p:spPr bwMode="auto">
            <a:xfrm>
              <a:off x="5738670" y="2864181"/>
              <a:ext cx="389220" cy="1516239"/>
            </a:xfrm>
            <a:prstGeom prst="rect">
              <a:avLst/>
            </a:prstGeom>
            <a:solidFill>
              <a:schemeClr val="accent3">
                <a:lumMod val="50000"/>
              </a:schemeClr>
            </a:solidFill>
            <a:ln>
              <a:solidFill>
                <a:schemeClr val="bg2">
                  <a:lumMod val="10000"/>
                </a:schemeClr>
              </a:solidFill>
            </a:ln>
            <a:extLst/>
          </p:spPr>
          <p:txBody>
            <a:bodyPr wrap="none" anchor="ctr"/>
            <a:lstStyle/>
            <a:p>
              <a:pPr algn="ctr" eaLnBrk="1" hangingPunct="1">
                <a:defRPr/>
              </a:pPr>
              <a:endParaRPr lang="en-US" sz="1050" dirty="0">
                <a:latin typeface="Arial" charset="0"/>
              </a:endParaRPr>
            </a:p>
          </p:txBody>
        </p:sp>
        <p:sp>
          <p:nvSpPr>
            <p:cNvPr id="22" name="Rectangle 21"/>
            <p:cNvSpPr/>
            <p:nvPr/>
          </p:nvSpPr>
          <p:spPr bwMode="auto">
            <a:xfrm>
              <a:off x="6130476" y="2803486"/>
              <a:ext cx="389219" cy="1573563"/>
            </a:xfrm>
            <a:prstGeom prst="rect">
              <a:avLst/>
            </a:prstGeom>
            <a:solidFill>
              <a:srgbClr val="C00000"/>
            </a:solidFill>
            <a:ln>
              <a:solidFill>
                <a:schemeClr val="bg2">
                  <a:lumMod val="10000"/>
                </a:schemeClr>
              </a:solidFill>
            </a:ln>
            <a:extLst/>
          </p:spPr>
          <p:txBody>
            <a:bodyPr wrap="none" anchor="ctr"/>
            <a:lstStyle/>
            <a:p>
              <a:pPr algn="ctr" eaLnBrk="1" hangingPunct="1">
                <a:defRPr/>
              </a:pPr>
              <a:endParaRPr lang="en-US" sz="1050" dirty="0">
                <a:latin typeface="Arial" charset="0"/>
              </a:endParaRPr>
            </a:p>
          </p:txBody>
        </p:sp>
        <p:sp>
          <p:nvSpPr>
            <p:cNvPr id="23" name="Rectangle 22"/>
            <p:cNvSpPr/>
            <p:nvPr/>
          </p:nvSpPr>
          <p:spPr bwMode="auto">
            <a:xfrm>
              <a:off x="6678746" y="2803486"/>
              <a:ext cx="389219" cy="1573563"/>
            </a:xfrm>
            <a:prstGeom prst="rect">
              <a:avLst/>
            </a:prstGeom>
            <a:solidFill>
              <a:schemeClr val="bg1">
                <a:lumMod val="85000"/>
              </a:schemeClr>
            </a:solidFill>
            <a:ln>
              <a:solidFill>
                <a:schemeClr val="bg2">
                  <a:lumMod val="10000"/>
                </a:schemeClr>
              </a:solidFill>
            </a:ln>
            <a:extLst/>
          </p:spPr>
          <p:txBody>
            <a:bodyPr wrap="none" anchor="ctr"/>
            <a:lstStyle/>
            <a:p>
              <a:pPr algn="ctr" eaLnBrk="1" hangingPunct="1">
                <a:defRPr/>
              </a:pPr>
              <a:endParaRPr lang="en-US" sz="1050" dirty="0">
                <a:latin typeface="Arial" charset="0"/>
              </a:endParaRPr>
            </a:p>
          </p:txBody>
        </p:sp>
        <p:sp>
          <p:nvSpPr>
            <p:cNvPr id="24" name="Rectangle 23"/>
            <p:cNvSpPr/>
            <p:nvPr/>
          </p:nvSpPr>
          <p:spPr bwMode="auto">
            <a:xfrm>
              <a:off x="8001575" y="3165405"/>
              <a:ext cx="389220" cy="1217262"/>
            </a:xfrm>
            <a:prstGeom prst="rect">
              <a:avLst/>
            </a:prstGeom>
            <a:solidFill>
              <a:schemeClr val="bg1">
                <a:lumMod val="85000"/>
              </a:schemeClr>
            </a:solidFill>
            <a:ln>
              <a:solidFill>
                <a:schemeClr val="bg2">
                  <a:lumMod val="10000"/>
                </a:schemeClr>
              </a:solidFill>
            </a:ln>
            <a:extLst/>
          </p:spPr>
          <p:txBody>
            <a:bodyPr wrap="none" anchor="ctr"/>
            <a:lstStyle/>
            <a:p>
              <a:pPr algn="ctr" eaLnBrk="1" hangingPunct="1">
                <a:defRPr/>
              </a:pPr>
              <a:endParaRPr lang="en-US" sz="1050" dirty="0">
                <a:latin typeface="Arial" charset="0"/>
              </a:endParaRPr>
            </a:p>
          </p:txBody>
        </p:sp>
        <p:cxnSp>
          <p:nvCxnSpPr>
            <p:cNvPr id="25" name="Straight Connector 11"/>
            <p:cNvCxnSpPr>
              <a:cxnSpLocks noChangeShapeType="1"/>
            </p:cNvCxnSpPr>
            <p:nvPr/>
          </p:nvCxnSpPr>
          <p:spPr bwMode="auto">
            <a:xfrm>
              <a:off x="5627464" y="4382668"/>
              <a:ext cx="2862899"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6" name="Straight Connector 13"/>
            <p:cNvCxnSpPr>
              <a:cxnSpLocks noChangeShapeType="1"/>
            </p:cNvCxnSpPr>
            <p:nvPr/>
          </p:nvCxnSpPr>
          <p:spPr bwMode="auto">
            <a:xfrm flipV="1">
              <a:off x="5633929" y="2801237"/>
              <a:ext cx="0" cy="158143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 name="Straight Connector 15"/>
            <p:cNvCxnSpPr>
              <a:cxnSpLocks noChangeShapeType="1"/>
            </p:cNvCxnSpPr>
            <p:nvPr/>
          </p:nvCxnSpPr>
          <p:spPr bwMode="auto">
            <a:xfrm flipH="1">
              <a:off x="5582206" y="2806857"/>
              <a:ext cx="5043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8" name="Straight Connector 16"/>
            <p:cNvCxnSpPr>
              <a:cxnSpLocks noChangeShapeType="1"/>
            </p:cNvCxnSpPr>
            <p:nvPr/>
          </p:nvCxnSpPr>
          <p:spPr bwMode="auto">
            <a:xfrm flipH="1">
              <a:off x="5582206" y="3122694"/>
              <a:ext cx="5043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9" name="Straight Connector 17"/>
            <p:cNvCxnSpPr>
              <a:cxnSpLocks noChangeShapeType="1"/>
            </p:cNvCxnSpPr>
            <p:nvPr/>
          </p:nvCxnSpPr>
          <p:spPr bwMode="auto">
            <a:xfrm flipH="1">
              <a:off x="5582206" y="3437407"/>
              <a:ext cx="5043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0" name="Straight Connector 18"/>
            <p:cNvCxnSpPr>
              <a:cxnSpLocks noChangeShapeType="1"/>
            </p:cNvCxnSpPr>
            <p:nvPr/>
          </p:nvCxnSpPr>
          <p:spPr bwMode="auto">
            <a:xfrm flipH="1">
              <a:off x="5582206" y="3752119"/>
              <a:ext cx="5043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1" name="Straight Connector 19"/>
            <p:cNvCxnSpPr>
              <a:cxnSpLocks noChangeShapeType="1"/>
            </p:cNvCxnSpPr>
            <p:nvPr/>
          </p:nvCxnSpPr>
          <p:spPr bwMode="auto">
            <a:xfrm flipH="1">
              <a:off x="5582206" y="4067955"/>
              <a:ext cx="5043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2" name="Straight Connector 20"/>
            <p:cNvCxnSpPr>
              <a:cxnSpLocks noChangeShapeType="1"/>
            </p:cNvCxnSpPr>
            <p:nvPr/>
          </p:nvCxnSpPr>
          <p:spPr bwMode="auto">
            <a:xfrm flipH="1">
              <a:off x="5582206" y="4382668"/>
              <a:ext cx="5043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 name="Straight Connector 23"/>
            <p:cNvCxnSpPr>
              <a:cxnSpLocks noChangeShapeType="1"/>
            </p:cNvCxnSpPr>
            <p:nvPr/>
          </p:nvCxnSpPr>
          <p:spPr bwMode="auto">
            <a:xfrm>
              <a:off x="5633929" y="4379296"/>
              <a:ext cx="0" cy="4495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4" name="Straight Connector 24"/>
            <p:cNvCxnSpPr>
              <a:cxnSpLocks noChangeShapeType="1"/>
            </p:cNvCxnSpPr>
            <p:nvPr/>
          </p:nvCxnSpPr>
          <p:spPr bwMode="auto">
            <a:xfrm>
              <a:off x="6602453" y="4379296"/>
              <a:ext cx="0" cy="4495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 name="Straight Connector 25"/>
            <p:cNvCxnSpPr>
              <a:cxnSpLocks noChangeShapeType="1"/>
            </p:cNvCxnSpPr>
            <p:nvPr/>
          </p:nvCxnSpPr>
          <p:spPr bwMode="auto">
            <a:xfrm>
              <a:off x="7548994" y="4379296"/>
              <a:ext cx="0" cy="4495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6" name="Straight Connector 27"/>
            <p:cNvCxnSpPr>
              <a:cxnSpLocks noChangeShapeType="1"/>
            </p:cNvCxnSpPr>
            <p:nvPr/>
          </p:nvCxnSpPr>
          <p:spPr bwMode="auto">
            <a:xfrm>
              <a:off x="8480017" y="4379296"/>
              <a:ext cx="0" cy="4495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37" name="TextBox 29"/>
            <p:cNvSpPr txBox="1">
              <a:spLocks noChangeArrowheads="1"/>
            </p:cNvSpPr>
            <p:nvPr/>
          </p:nvSpPr>
          <p:spPr bwMode="auto">
            <a:xfrm>
              <a:off x="5772289" y="4652421"/>
              <a:ext cx="7189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200" dirty="0"/>
                <a:t>GT1</a:t>
              </a:r>
            </a:p>
          </p:txBody>
        </p:sp>
        <p:sp>
          <p:nvSpPr>
            <p:cNvPr id="38" name="TextBox 30"/>
            <p:cNvSpPr txBox="1">
              <a:spLocks noChangeArrowheads="1"/>
            </p:cNvSpPr>
            <p:nvPr/>
          </p:nvSpPr>
          <p:spPr bwMode="auto">
            <a:xfrm>
              <a:off x="6700728" y="4652421"/>
              <a:ext cx="7176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200" dirty="0"/>
                <a:t>GT2</a:t>
              </a:r>
            </a:p>
          </p:txBody>
        </p:sp>
        <p:sp>
          <p:nvSpPr>
            <p:cNvPr id="39" name="TextBox 31"/>
            <p:cNvSpPr txBox="1">
              <a:spLocks noChangeArrowheads="1"/>
            </p:cNvSpPr>
            <p:nvPr/>
          </p:nvSpPr>
          <p:spPr bwMode="auto">
            <a:xfrm>
              <a:off x="7642096" y="4652421"/>
              <a:ext cx="7189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200" dirty="0"/>
                <a:t>GT3</a:t>
              </a:r>
            </a:p>
          </p:txBody>
        </p:sp>
        <p:sp>
          <p:nvSpPr>
            <p:cNvPr id="40" name="TextBox 32"/>
            <p:cNvSpPr txBox="1">
              <a:spLocks noChangeArrowheads="1"/>
            </p:cNvSpPr>
            <p:nvPr/>
          </p:nvSpPr>
          <p:spPr bwMode="auto">
            <a:xfrm rot="16200000">
              <a:off x="4364349" y="3427862"/>
              <a:ext cx="157581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350" dirty="0"/>
                <a:t>SVR12 (%)</a:t>
              </a:r>
            </a:p>
          </p:txBody>
        </p:sp>
        <p:sp>
          <p:nvSpPr>
            <p:cNvPr id="41" name="TextBox 33"/>
            <p:cNvSpPr txBox="1">
              <a:spLocks noChangeArrowheads="1"/>
            </p:cNvSpPr>
            <p:nvPr/>
          </p:nvSpPr>
          <p:spPr bwMode="auto">
            <a:xfrm>
              <a:off x="5072730" y="2674229"/>
              <a:ext cx="56637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a:r>
                <a:rPr lang="en-US" altLang="en-US" sz="1350" b="0" dirty="0"/>
                <a:t>100</a:t>
              </a:r>
            </a:p>
          </p:txBody>
        </p:sp>
        <p:sp>
          <p:nvSpPr>
            <p:cNvPr id="42" name="TextBox 34"/>
            <p:cNvSpPr txBox="1">
              <a:spLocks noChangeArrowheads="1"/>
            </p:cNvSpPr>
            <p:nvPr/>
          </p:nvSpPr>
          <p:spPr bwMode="auto">
            <a:xfrm>
              <a:off x="5072730" y="2990065"/>
              <a:ext cx="56637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a:r>
                <a:rPr lang="en-US" altLang="en-US" sz="1350" b="0" dirty="0"/>
                <a:t>80</a:t>
              </a:r>
            </a:p>
          </p:txBody>
        </p:sp>
        <p:sp>
          <p:nvSpPr>
            <p:cNvPr id="43" name="TextBox 35"/>
            <p:cNvSpPr txBox="1">
              <a:spLocks noChangeArrowheads="1"/>
            </p:cNvSpPr>
            <p:nvPr/>
          </p:nvSpPr>
          <p:spPr bwMode="auto">
            <a:xfrm>
              <a:off x="5072730" y="3304778"/>
              <a:ext cx="56637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a:r>
                <a:rPr lang="en-US" altLang="en-US" sz="1350" b="0" dirty="0"/>
                <a:t>60</a:t>
              </a:r>
            </a:p>
          </p:txBody>
        </p:sp>
        <p:sp>
          <p:nvSpPr>
            <p:cNvPr id="44" name="TextBox 36"/>
            <p:cNvSpPr txBox="1">
              <a:spLocks noChangeArrowheads="1"/>
            </p:cNvSpPr>
            <p:nvPr/>
          </p:nvSpPr>
          <p:spPr bwMode="auto">
            <a:xfrm>
              <a:off x="5072730" y="3620613"/>
              <a:ext cx="56637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a:r>
                <a:rPr lang="en-US" altLang="en-US" sz="1350" b="0" dirty="0"/>
                <a:t>40</a:t>
              </a:r>
            </a:p>
          </p:txBody>
        </p:sp>
        <p:sp>
          <p:nvSpPr>
            <p:cNvPr id="45" name="TextBox 37"/>
            <p:cNvSpPr txBox="1">
              <a:spLocks noChangeArrowheads="1"/>
            </p:cNvSpPr>
            <p:nvPr/>
          </p:nvSpPr>
          <p:spPr bwMode="auto">
            <a:xfrm>
              <a:off x="5072730" y="3935326"/>
              <a:ext cx="56637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a:r>
                <a:rPr lang="en-US" altLang="en-US" sz="1350" b="0" dirty="0"/>
                <a:t>20</a:t>
              </a:r>
            </a:p>
          </p:txBody>
        </p:sp>
        <p:sp>
          <p:nvSpPr>
            <p:cNvPr id="46" name="TextBox 38"/>
            <p:cNvSpPr txBox="1">
              <a:spLocks noChangeArrowheads="1"/>
            </p:cNvSpPr>
            <p:nvPr/>
          </p:nvSpPr>
          <p:spPr bwMode="auto">
            <a:xfrm>
              <a:off x="5072730" y="4251164"/>
              <a:ext cx="56637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a:r>
                <a:rPr lang="en-US" altLang="en-US" sz="1350" b="0" dirty="0"/>
                <a:t>0</a:t>
              </a:r>
            </a:p>
          </p:txBody>
        </p:sp>
        <p:sp>
          <p:nvSpPr>
            <p:cNvPr id="47" name="TextBox 39"/>
            <p:cNvSpPr txBox="1">
              <a:spLocks noChangeArrowheads="1"/>
            </p:cNvSpPr>
            <p:nvPr/>
          </p:nvSpPr>
          <p:spPr bwMode="auto">
            <a:xfrm>
              <a:off x="5650739" y="2611286"/>
              <a:ext cx="56895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350" dirty="0"/>
                <a:t>96</a:t>
              </a:r>
            </a:p>
          </p:txBody>
        </p:sp>
        <p:sp>
          <p:nvSpPr>
            <p:cNvPr id="48" name="TextBox 40"/>
            <p:cNvSpPr txBox="1">
              <a:spLocks noChangeArrowheads="1"/>
            </p:cNvSpPr>
            <p:nvPr/>
          </p:nvSpPr>
          <p:spPr bwMode="auto">
            <a:xfrm>
              <a:off x="6033494" y="2542725"/>
              <a:ext cx="56766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350" dirty="0"/>
                <a:t>100</a:t>
              </a:r>
            </a:p>
          </p:txBody>
        </p:sp>
        <p:sp>
          <p:nvSpPr>
            <p:cNvPr id="49" name="TextBox 41"/>
            <p:cNvSpPr txBox="1">
              <a:spLocks noChangeArrowheads="1"/>
            </p:cNvSpPr>
            <p:nvPr/>
          </p:nvSpPr>
          <p:spPr bwMode="auto">
            <a:xfrm>
              <a:off x="6580470" y="2542725"/>
              <a:ext cx="56766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350" dirty="0"/>
                <a:t>100</a:t>
              </a:r>
            </a:p>
          </p:txBody>
        </p:sp>
        <p:sp>
          <p:nvSpPr>
            <p:cNvPr id="50" name="TextBox 42"/>
            <p:cNvSpPr txBox="1">
              <a:spLocks noChangeArrowheads="1"/>
            </p:cNvSpPr>
            <p:nvPr/>
          </p:nvSpPr>
          <p:spPr bwMode="auto">
            <a:xfrm>
              <a:off x="7914938" y="2903519"/>
              <a:ext cx="56766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350" dirty="0"/>
                <a:t>77</a:t>
              </a:r>
            </a:p>
          </p:txBody>
        </p:sp>
        <p:sp>
          <p:nvSpPr>
            <p:cNvPr id="51" name="TextBox 50"/>
            <p:cNvSpPr txBox="1"/>
            <p:nvPr/>
          </p:nvSpPr>
          <p:spPr bwMode="auto">
            <a:xfrm>
              <a:off x="5651342" y="4090001"/>
              <a:ext cx="567666" cy="211995"/>
            </a:xfrm>
            <a:prstGeom prst="rect">
              <a:avLst/>
            </a:prstGeom>
            <a:noFill/>
          </p:spPr>
          <p:txBody>
            <a:bodyPr>
              <a:spAutoFit/>
            </a:bodyPr>
            <a:lstStyle/>
            <a:p>
              <a:pPr algn="ctr">
                <a:defRPr/>
              </a:pPr>
              <a:r>
                <a:rPr lang="en-US" sz="1200" dirty="0" smtClean="0">
                  <a:solidFill>
                    <a:schemeClr val="bg1"/>
                  </a:solidFill>
                  <a:latin typeface="Arial" charset="0"/>
                </a:rPr>
                <a:t>27/28</a:t>
              </a:r>
              <a:endParaRPr lang="en-US" sz="1200" dirty="0">
                <a:solidFill>
                  <a:schemeClr val="bg1"/>
                </a:solidFill>
                <a:latin typeface="Arial" charset="0"/>
              </a:endParaRPr>
            </a:p>
          </p:txBody>
        </p:sp>
        <p:sp>
          <p:nvSpPr>
            <p:cNvPr id="52" name="TextBox 51"/>
            <p:cNvSpPr txBox="1"/>
            <p:nvPr/>
          </p:nvSpPr>
          <p:spPr bwMode="auto">
            <a:xfrm>
              <a:off x="6140128" y="4090001"/>
              <a:ext cx="372410" cy="211995"/>
            </a:xfrm>
            <a:prstGeom prst="rect">
              <a:avLst/>
            </a:prstGeom>
            <a:noFill/>
          </p:spPr>
          <p:txBody>
            <a:bodyPr>
              <a:spAutoFit/>
            </a:bodyPr>
            <a:lstStyle/>
            <a:p>
              <a:pPr algn="ctr">
                <a:defRPr/>
              </a:pPr>
              <a:r>
                <a:rPr lang="en-US" sz="1200" dirty="0">
                  <a:solidFill>
                    <a:schemeClr val="bg1"/>
                  </a:solidFill>
                  <a:latin typeface="Arial" charset="0"/>
                </a:rPr>
                <a:t>6/6</a:t>
              </a:r>
            </a:p>
          </p:txBody>
        </p:sp>
        <p:sp>
          <p:nvSpPr>
            <p:cNvPr id="53" name="TextBox 52"/>
            <p:cNvSpPr txBox="1"/>
            <p:nvPr/>
          </p:nvSpPr>
          <p:spPr bwMode="auto">
            <a:xfrm>
              <a:off x="6676160" y="4089999"/>
              <a:ext cx="372410" cy="211995"/>
            </a:xfrm>
            <a:prstGeom prst="rect">
              <a:avLst/>
            </a:prstGeom>
            <a:noFill/>
          </p:spPr>
          <p:txBody>
            <a:bodyPr>
              <a:spAutoFit/>
            </a:bodyPr>
            <a:lstStyle/>
            <a:p>
              <a:pPr algn="ctr">
                <a:defRPr/>
              </a:pPr>
              <a:r>
                <a:rPr lang="en-US" sz="1200" dirty="0">
                  <a:solidFill>
                    <a:schemeClr val="bg1"/>
                  </a:solidFill>
                  <a:latin typeface="Arial" charset="0"/>
                </a:rPr>
                <a:t>5/5</a:t>
              </a:r>
            </a:p>
          </p:txBody>
        </p:sp>
        <p:sp>
          <p:nvSpPr>
            <p:cNvPr id="54" name="TextBox 53"/>
            <p:cNvSpPr txBox="1"/>
            <p:nvPr/>
          </p:nvSpPr>
          <p:spPr bwMode="auto">
            <a:xfrm>
              <a:off x="7941957" y="4090000"/>
              <a:ext cx="528557" cy="211995"/>
            </a:xfrm>
            <a:prstGeom prst="rect">
              <a:avLst/>
            </a:prstGeom>
            <a:noFill/>
          </p:spPr>
          <p:txBody>
            <a:bodyPr wrap="square">
              <a:spAutoFit/>
            </a:bodyPr>
            <a:lstStyle/>
            <a:p>
              <a:pPr algn="ctr">
                <a:defRPr/>
              </a:pPr>
              <a:r>
                <a:rPr lang="en-US" sz="1200" dirty="0">
                  <a:solidFill>
                    <a:schemeClr val="bg1"/>
                  </a:solidFill>
                  <a:latin typeface="Arial" charset="0"/>
                </a:rPr>
                <a:t>10/13</a:t>
              </a:r>
            </a:p>
          </p:txBody>
        </p:sp>
        <p:sp>
          <p:nvSpPr>
            <p:cNvPr id="55" name="TextBox 29"/>
            <p:cNvSpPr txBox="1">
              <a:spLocks noChangeArrowheads="1"/>
            </p:cNvSpPr>
            <p:nvPr/>
          </p:nvSpPr>
          <p:spPr bwMode="auto">
            <a:xfrm>
              <a:off x="4793074" y="4431746"/>
              <a:ext cx="1156021" cy="35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200" dirty="0"/>
                <a:t>NS5A </a:t>
              </a:r>
              <a:endParaRPr lang="en-US" altLang="en-US" sz="1200" dirty="0" smtClean="0"/>
            </a:p>
            <a:p>
              <a:pPr algn="ctr"/>
              <a:r>
                <a:rPr lang="en-US" altLang="en-US" sz="1200" dirty="0" smtClean="0"/>
                <a:t>RASs</a:t>
              </a:r>
              <a:r>
                <a:rPr lang="en-US" altLang="en-US" sz="1200" dirty="0"/>
                <a:t>:</a:t>
              </a:r>
            </a:p>
          </p:txBody>
        </p:sp>
        <p:sp>
          <p:nvSpPr>
            <p:cNvPr id="56" name="TextBox 29"/>
            <p:cNvSpPr txBox="1">
              <a:spLocks noChangeArrowheads="1"/>
            </p:cNvSpPr>
            <p:nvPr/>
          </p:nvSpPr>
          <p:spPr bwMode="auto">
            <a:xfrm>
              <a:off x="5679188" y="4439992"/>
              <a:ext cx="5211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200" b="0" dirty="0"/>
                <a:t>No</a:t>
              </a:r>
            </a:p>
          </p:txBody>
        </p:sp>
        <p:sp>
          <p:nvSpPr>
            <p:cNvPr id="57" name="TextBox 29"/>
            <p:cNvSpPr txBox="1">
              <a:spLocks noChangeArrowheads="1"/>
            </p:cNvSpPr>
            <p:nvPr/>
          </p:nvSpPr>
          <p:spPr bwMode="auto">
            <a:xfrm>
              <a:off x="6061941" y="4439992"/>
              <a:ext cx="5224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200" b="0" dirty="0"/>
                <a:t>Yes</a:t>
              </a:r>
            </a:p>
          </p:txBody>
        </p:sp>
        <p:sp>
          <p:nvSpPr>
            <p:cNvPr id="58" name="TextBox 29"/>
            <p:cNvSpPr txBox="1">
              <a:spLocks noChangeArrowheads="1"/>
            </p:cNvSpPr>
            <p:nvPr/>
          </p:nvSpPr>
          <p:spPr bwMode="auto">
            <a:xfrm>
              <a:off x="6606332" y="4439992"/>
              <a:ext cx="5211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200" b="0" dirty="0"/>
                <a:t>No</a:t>
              </a:r>
            </a:p>
          </p:txBody>
        </p:sp>
        <p:sp>
          <p:nvSpPr>
            <p:cNvPr id="59" name="TextBox 29"/>
            <p:cNvSpPr txBox="1">
              <a:spLocks noChangeArrowheads="1"/>
            </p:cNvSpPr>
            <p:nvPr/>
          </p:nvSpPr>
          <p:spPr bwMode="auto">
            <a:xfrm>
              <a:off x="7005897" y="4439992"/>
              <a:ext cx="5211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200" b="0" dirty="0"/>
                <a:t>Yes</a:t>
              </a:r>
            </a:p>
          </p:txBody>
        </p:sp>
        <p:sp>
          <p:nvSpPr>
            <p:cNvPr id="60" name="TextBox 29"/>
            <p:cNvSpPr txBox="1">
              <a:spLocks noChangeArrowheads="1"/>
            </p:cNvSpPr>
            <p:nvPr/>
          </p:nvSpPr>
          <p:spPr bwMode="auto">
            <a:xfrm>
              <a:off x="7547701" y="4439992"/>
              <a:ext cx="5211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200" b="0" dirty="0"/>
                <a:t>No</a:t>
              </a:r>
            </a:p>
          </p:txBody>
        </p:sp>
        <p:sp>
          <p:nvSpPr>
            <p:cNvPr id="61" name="TextBox 29"/>
            <p:cNvSpPr txBox="1">
              <a:spLocks noChangeArrowheads="1"/>
            </p:cNvSpPr>
            <p:nvPr/>
          </p:nvSpPr>
          <p:spPr bwMode="auto">
            <a:xfrm>
              <a:off x="7977007" y="4439992"/>
              <a:ext cx="4474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200" b="0" dirty="0"/>
                <a:t>Yes</a:t>
              </a:r>
            </a:p>
          </p:txBody>
        </p:sp>
        <p:sp>
          <p:nvSpPr>
            <p:cNvPr id="62" name="TextBox 40"/>
            <p:cNvSpPr txBox="1">
              <a:spLocks noChangeArrowheads="1"/>
            </p:cNvSpPr>
            <p:nvPr/>
          </p:nvSpPr>
          <p:spPr bwMode="auto">
            <a:xfrm>
              <a:off x="6978742" y="2542725"/>
              <a:ext cx="56766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350" dirty="0"/>
                <a:t>100</a:t>
              </a:r>
            </a:p>
          </p:txBody>
        </p:sp>
        <p:sp>
          <p:nvSpPr>
            <p:cNvPr id="63" name="TextBox 62"/>
            <p:cNvSpPr txBox="1"/>
            <p:nvPr/>
          </p:nvSpPr>
          <p:spPr bwMode="auto">
            <a:xfrm>
              <a:off x="7080204" y="4090001"/>
              <a:ext cx="372410" cy="211995"/>
            </a:xfrm>
            <a:prstGeom prst="rect">
              <a:avLst/>
            </a:prstGeom>
            <a:noFill/>
          </p:spPr>
          <p:txBody>
            <a:bodyPr>
              <a:spAutoFit/>
            </a:bodyPr>
            <a:lstStyle/>
            <a:p>
              <a:pPr algn="ctr">
                <a:defRPr/>
              </a:pPr>
              <a:r>
                <a:rPr lang="en-US" sz="1200" dirty="0">
                  <a:solidFill>
                    <a:schemeClr val="bg1"/>
                  </a:solidFill>
                  <a:latin typeface="Arial" charset="0"/>
                </a:rPr>
                <a:t>8/8</a:t>
              </a:r>
            </a:p>
          </p:txBody>
        </p:sp>
        <p:sp>
          <p:nvSpPr>
            <p:cNvPr id="64" name="TextBox 41"/>
            <p:cNvSpPr txBox="1">
              <a:spLocks noChangeArrowheads="1"/>
            </p:cNvSpPr>
            <p:nvPr/>
          </p:nvSpPr>
          <p:spPr bwMode="auto">
            <a:xfrm>
              <a:off x="7516667" y="2547220"/>
              <a:ext cx="56766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350" dirty="0"/>
                <a:t>100</a:t>
              </a:r>
            </a:p>
          </p:txBody>
        </p:sp>
        <p:sp>
          <p:nvSpPr>
            <p:cNvPr id="65" name="TextBox 64"/>
            <p:cNvSpPr txBox="1"/>
            <p:nvPr/>
          </p:nvSpPr>
          <p:spPr bwMode="auto">
            <a:xfrm>
              <a:off x="7612957" y="4090001"/>
              <a:ext cx="372410" cy="211995"/>
            </a:xfrm>
            <a:prstGeom prst="rect">
              <a:avLst/>
            </a:prstGeom>
            <a:noFill/>
          </p:spPr>
          <p:txBody>
            <a:bodyPr>
              <a:spAutoFit/>
            </a:bodyPr>
            <a:lstStyle/>
            <a:p>
              <a:pPr algn="ctr">
                <a:defRPr/>
              </a:pPr>
              <a:r>
                <a:rPr lang="en-US" sz="1200" dirty="0">
                  <a:solidFill>
                    <a:schemeClr val="bg1"/>
                  </a:solidFill>
                  <a:latin typeface="Arial" charset="0"/>
                </a:rPr>
                <a:t>3/3</a:t>
              </a:r>
            </a:p>
          </p:txBody>
        </p:sp>
        <p:cxnSp>
          <p:nvCxnSpPr>
            <p:cNvPr id="66" name="Straight Connector 6"/>
            <p:cNvCxnSpPr>
              <a:cxnSpLocks noChangeShapeType="1"/>
            </p:cNvCxnSpPr>
            <p:nvPr/>
          </p:nvCxnSpPr>
          <p:spPr bwMode="auto">
            <a:xfrm flipV="1">
              <a:off x="5733497" y="4667033"/>
              <a:ext cx="81981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 name="Straight Connector 95"/>
            <p:cNvCxnSpPr>
              <a:cxnSpLocks noChangeShapeType="1"/>
            </p:cNvCxnSpPr>
            <p:nvPr/>
          </p:nvCxnSpPr>
          <p:spPr bwMode="auto">
            <a:xfrm flipV="1">
              <a:off x="6669694" y="4667033"/>
              <a:ext cx="81852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8" name="Straight Connector 96"/>
            <p:cNvCxnSpPr>
              <a:cxnSpLocks noChangeShapeType="1"/>
            </p:cNvCxnSpPr>
            <p:nvPr/>
          </p:nvCxnSpPr>
          <p:spPr bwMode="auto">
            <a:xfrm flipV="1">
              <a:off x="7639511" y="4667033"/>
              <a:ext cx="81981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69" name="Rectangle 1"/>
            <p:cNvSpPr>
              <a:spLocks noChangeArrowheads="1"/>
            </p:cNvSpPr>
            <p:nvPr/>
          </p:nvSpPr>
          <p:spPr bwMode="auto">
            <a:xfrm>
              <a:off x="5110228" y="4110666"/>
              <a:ext cx="77714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050" b="0" dirty="0"/>
                <a:t>n/N =</a:t>
              </a:r>
            </a:p>
          </p:txBody>
        </p:sp>
      </p:grpSp>
      <p:grpSp>
        <p:nvGrpSpPr>
          <p:cNvPr id="70" name="Gruppo 69"/>
          <p:cNvGrpSpPr/>
          <p:nvPr/>
        </p:nvGrpSpPr>
        <p:grpSpPr>
          <a:xfrm>
            <a:off x="5869451" y="2599823"/>
            <a:ext cx="2725752" cy="2077844"/>
            <a:chOff x="609196" y="3258959"/>
            <a:chExt cx="2461947" cy="1766550"/>
          </a:xfrm>
        </p:grpSpPr>
        <p:pic>
          <p:nvPicPr>
            <p:cNvPr id="7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t="69268" r="87037"/>
            <a:stretch/>
          </p:blipFill>
          <p:spPr bwMode="auto">
            <a:xfrm rot="5400000">
              <a:off x="1445934" y="2427072"/>
              <a:ext cx="793322" cy="24570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516" t="69325" r="30393"/>
            <a:stretch/>
          </p:blipFill>
          <p:spPr bwMode="auto">
            <a:xfrm rot="5400000">
              <a:off x="1343048" y="3306800"/>
              <a:ext cx="984857" cy="24525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295679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Retreatment of Previous Short Duration SOF + EBR/GZR Failure</a:t>
            </a:r>
          </a:p>
        </p:txBody>
      </p:sp>
      <p:sp>
        <p:nvSpPr>
          <p:cNvPr id="3" name="Content Placeholder 2"/>
          <p:cNvSpPr>
            <a:spLocks noGrp="1"/>
          </p:cNvSpPr>
          <p:nvPr>
            <p:ph sz="half" idx="1"/>
          </p:nvPr>
        </p:nvSpPr>
        <p:spPr>
          <a:xfrm>
            <a:off x="164737" y="1760691"/>
            <a:ext cx="3613975" cy="4525963"/>
          </a:xfrm>
        </p:spPr>
        <p:txBody>
          <a:bodyPr>
            <a:noAutofit/>
          </a:bodyPr>
          <a:lstStyle/>
          <a:p>
            <a:r>
              <a:rPr lang="en-US" sz="2400" dirty="0"/>
              <a:t>25 pts who experienced failure of short course SOF + EBR/GZR (4-8 wks)</a:t>
            </a:r>
          </a:p>
          <a:p>
            <a:pPr lvl="1"/>
            <a:r>
              <a:rPr lang="en-US" sz="2000" dirty="0"/>
              <a:t>22 GT1a, 3 GT1b</a:t>
            </a:r>
          </a:p>
          <a:p>
            <a:pPr lvl="2"/>
            <a:r>
              <a:rPr lang="en-US" sz="1800" dirty="0"/>
              <a:t>20 experienced failure with 4 wks</a:t>
            </a:r>
          </a:p>
          <a:p>
            <a:pPr lvl="1"/>
            <a:r>
              <a:rPr lang="en-US" sz="2000" dirty="0"/>
              <a:t>5 (20%) cirrhosis</a:t>
            </a:r>
          </a:p>
          <a:p>
            <a:pPr lvl="1"/>
            <a:r>
              <a:rPr lang="en-US" sz="2000" dirty="0">
                <a:solidFill>
                  <a:srgbClr val="FF0000"/>
                </a:solidFill>
              </a:rPr>
              <a:t>80% with NS5A RASs</a:t>
            </a:r>
          </a:p>
          <a:p>
            <a:pPr lvl="1"/>
            <a:r>
              <a:rPr lang="en-US" sz="2000" dirty="0"/>
              <a:t>52% NS3 RASs</a:t>
            </a:r>
          </a:p>
          <a:p>
            <a:pPr lvl="1"/>
            <a:r>
              <a:rPr lang="en-US" sz="2000" dirty="0"/>
              <a:t>44% NS3/NS5A RASs</a:t>
            </a:r>
          </a:p>
        </p:txBody>
      </p:sp>
      <p:sp>
        <p:nvSpPr>
          <p:cNvPr id="4" name="Content Placeholder 3"/>
          <p:cNvSpPr>
            <a:spLocks noGrp="1"/>
          </p:cNvSpPr>
          <p:nvPr>
            <p:ph sz="half" idx="2"/>
          </p:nvPr>
        </p:nvSpPr>
        <p:spPr>
          <a:xfrm>
            <a:off x="41198" y="5564134"/>
            <a:ext cx="4951151" cy="4525963"/>
          </a:xfrm>
        </p:spPr>
        <p:txBody>
          <a:bodyPr/>
          <a:lstStyle/>
          <a:p>
            <a:r>
              <a:rPr lang="en-US" sz="1650" dirty="0"/>
              <a:t>Pts retreated with SOF + EBR/GZR + RBV for 12 wks</a:t>
            </a:r>
          </a:p>
          <a:p>
            <a:r>
              <a:rPr lang="en-US" sz="1650" dirty="0"/>
              <a:t>100% SVR12 (9/9) in pts with dual RASs</a:t>
            </a:r>
          </a:p>
          <a:p>
            <a:endParaRPr lang="en-US" sz="1650" dirty="0"/>
          </a:p>
        </p:txBody>
      </p:sp>
      <p:sp>
        <p:nvSpPr>
          <p:cNvPr id="8" name="Text Box 11"/>
          <p:cNvSpPr txBox="1">
            <a:spLocks noChangeArrowheads="1"/>
          </p:cNvSpPr>
          <p:nvPr/>
        </p:nvSpPr>
        <p:spPr bwMode="auto">
          <a:xfrm>
            <a:off x="116687" y="6516470"/>
            <a:ext cx="600789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None/>
            </a:pPr>
            <a:r>
              <a:rPr lang="da-DK" altLang="en-US" sz="1050" dirty="0">
                <a:solidFill>
                  <a:schemeClr val="tx1"/>
                </a:solidFill>
              </a:rPr>
              <a:t>Lawitz E, et al. AASLD 2015. Abstract LB-12.</a:t>
            </a:r>
          </a:p>
        </p:txBody>
      </p:sp>
      <p:grpSp>
        <p:nvGrpSpPr>
          <p:cNvPr id="22" name="Gruppo 21"/>
          <p:cNvGrpSpPr/>
          <p:nvPr/>
        </p:nvGrpSpPr>
        <p:grpSpPr>
          <a:xfrm>
            <a:off x="3768024" y="1789860"/>
            <a:ext cx="5158468" cy="4752528"/>
            <a:chOff x="4841626" y="3130282"/>
            <a:chExt cx="3938545" cy="2168369"/>
          </a:xfrm>
        </p:grpSpPr>
        <p:sp>
          <p:nvSpPr>
            <p:cNvPr id="168" name="Rettangolo 167"/>
            <p:cNvSpPr/>
            <p:nvPr/>
          </p:nvSpPr>
          <p:spPr>
            <a:xfrm>
              <a:off x="5971178" y="3354431"/>
              <a:ext cx="260026" cy="128463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800"/>
            </a:p>
          </p:txBody>
        </p:sp>
        <p:sp>
          <p:nvSpPr>
            <p:cNvPr id="169" name="Rettangolo 168"/>
            <p:cNvSpPr/>
            <p:nvPr/>
          </p:nvSpPr>
          <p:spPr>
            <a:xfrm>
              <a:off x="6479878" y="3349212"/>
              <a:ext cx="260026" cy="128463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800"/>
            </a:p>
          </p:txBody>
        </p:sp>
        <p:sp>
          <p:nvSpPr>
            <p:cNvPr id="170" name="Rettangolo 169"/>
            <p:cNvSpPr/>
            <p:nvPr/>
          </p:nvSpPr>
          <p:spPr>
            <a:xfrm>
              <a:off x="6942795" y="3349212"/>
              <a:ext cx="260026" cy="128463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800"/>
            </a:p>
          </p:txBody>
        </p:sp>
        <p:sp>
          <p:nvSpPr>
            <p:cNvPr id="171" name="Rettangolo 170"/>
            <p:cNvSpPr/>
            <p:nvPr/>
          </p:nvSpPr>
          <p:spPr>
            <a:xfrm>
              <a:off x="7431226" y="3349351"/>
              <a:ext cx="260026" cy="128463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800"/>
            </a:p>
          </p:txBody>
        </p:sp>
        <p:sp>
          <p:nvSpPr>
            <p:cNvPr id="172" name="Rettangolo 171"/>
            <p:cNvSpPr/>
            <p:nvPr/>
          </p:nvSpPr>
          <p:spPr>
            <a:xfrm>
              <a:off x="7919657" y="3349212"/>
              <a:ext cx="260026" cy="128463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800"/>
            </a:p>
          </p:txBody>
        </p:sp>
        <p:sp>
          <p:nvSpPr>
            <p:cNvPr id="173" name="Rettangolo 172"/>
            <p:cNvSpPr/>
            <p:nvPr/>
          </p:nvSpPr>
          <p:spPr>
            <a:xfrm>
              <a:off x="8382099" y="3343440"/>
              <a:ext cx="260026" cy="128463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800"/>
            </a:p>
          </p:txBody>
        </p:sp>
        <p:sp>
          <p:nvSpPr>
            <p:cNvPr id="21" name="Rettangolo 20"/>
            <p:cNvSpPr/>
            <p:nvPr/>
          </p:nvSpPr>
          <p:spPr>
            <a:xfrm>
              <a:off x="5487470" y="3359951"/>
              <a:ext cx="260026" cy="1284636"/>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800"/>
            </a:p>
          </p:txBody>
        </p:sp>
        <p:sp>
          <p:nvSpPr>
            <p:cNvPr id="9" name="TextBox 8"/>
            <p:cNvSpPr txBox="1"/>
            <p:nvPr/>
          </p:nvSpPr>
          <p:spPr>
            <a:xfrm rot="16200000">
              <a:off x="4259365" y="3729421"/>
              <a:ext cx="1423890" cy="259368"/>
            </a:xfrm>
            <a:prstGeom prst="rect">
              <a:avLst/>
            </a:prstGeom>
            <a:noFill/>
          </p:spPr>
          <p:txBody>
            <a:bodyPr wrap="square" rtlCol="0">
              <a:spAutoFit/>
            </a:bodyPr>
            <a:lstStyle/>
            <a:p>
              <a:pPr algn="ctr">
                <a:buNone/>
              </a:pPr>
              <a:r>
                <a:rPr lang="en-US" sz="1400" dirty="0"/>
                <a:t>SVR12, % (95% CI)</a:t>
              </a:r>
            </a:p>
          </p:txBody>
        </p:sp>
        <p:sp>
          <p:nvSpPr>
            <p:cNvPr id="10" name="TextBox 9"/>
            <p:cNvSpPr txBox="1"/>
            <p:nvPr/>
          </p:nvSpPr>
          <p:spPr>
            <a:xfrm>
              <a:off x="5923653" y="4640931"/>
              <a:ext cx="332586" cy="196421"/>
            </a:xfrm>
            <a:prstGeom prst="rect">
              <a:avLst/>
            </a:prstGeom>
            <a:noFill/>
          </p:spPr>
          <p:txBody>
            <a:bodyPr wrap="none" rtlCol="0">
              <a:spAutoFit/>
            </a:bodyPr>
            <a:lstStyle/>
            <a:p>
              <a:pPr algn="r"/>
              <a:r>
                <a:rPr lang="en-US" sz="1400" dirty="0"/>
                <a:t>No</a:t>
              </a:r>
            </a:p>
          </p:txBody>
        </p:sp>
        <p:sp>
          <p:nvSpPr>
            <p:cNvPr id="11" name="TextBox 10"/>
            <p:cNvSpPr txBox="1"/>
            <p:nvPr/>
          </p:nvSpPr>
          <p:spPr>
            <a:xfrm>
              <a:off x="6412035" y="4640931"/>
              <a:ext cx="354145" cy="196421"/>
            </a:xfrm>
            <a:prstGeom prst="rect">
              <a:avLst/>
            </a:prstGeom>
            <a:noFill/>
          </p:spPr>
          <p:txBody>
            <a:bodyPr wrap="none" rtlCol="0">
              <a:spAutoFit/>
            </a:bodyPr>
            <a:lstStyle/>
            <a:p>
              <a:pPr algn="r"/>
              <a:r>
                <a:rPr lang="en-US" sz="1400" dirty="0"/>
                <a:t>Yes</a:t>
              </a:r>
            </a:p>
          </p:txBody>
        </p:sp>
        <p:sp>
          <p:nvSpPr>
            <p:cNvPr id="12" name="TextBox 11"/>
            <p:cNvSpPr txBox="1"/>
            <p:nvPr/>
          </p:nvSpPr>
          <p:spPr>
            <a:xfrm>
              <a:off x="6672896" y="4640931"/>
              <a:ext cx="777455" cy="182671"/>
            </a:xfrm>
            <a:prstGeom prst="rect">
              <a:avLst/>
            </a:prstGeom>
            <a:noFill/>
          </p:spPr>
          <p:txBody>
            <a:bodyPr wrap="square" rtlCol="0">
              <a:spAutoFit/>
            </a:bodyPr>
            <a:lstStyle/>
            <a:p>
              <a:pPr algn="ctr">
                <a:lnSpc>
                  <a:spcPct val="90000"/>
                </a:lnSpc>
              </a:pPr>
              <a:r>
                <a:rPr lang="en-US" sz="1400" dirty="0"/>
                <a:t>4 Wks</a:t>
              </a:r>
            </a:p>
          </p:txBody>
        </p:sp>
        <p:sp>
          <p:nvSpPr>
            <p:cNvPr id="13" name="TextBox 12"/>
            <p:cNvSpPr txBox="1"/>
            <p:nvPr/>
          </p:nvSpPr>
          <p:spPr>
            <a:xfrm>
              <a:off x="7287740" y="4640932"/>
              <a:ext cx="542097" cy="278918"/>
            </a:xfrm>
            <a:prstGeom prst="rect">
              <a:avLst/>
            </a:prstGeom>
            <a:noFill/>
          </p:spPr>
          <p:txBody>
            <a:bodyPr wrap="square" rtlCol="0">
              <a:spAutoFit/>
            </a:bodyPr>
            <a:lstStyle/>
            <a:p>
              <a:pPr algn="ctr">
                <a:lnSpc>
                  <a:spcPct val="80000"/>
                </a:lnSpc>
              </a:pPr>
              <a:r>
                <a:rPr lang="en-US" sz="1400" dirty="0"/>
                <a:t>6 or 8 Wks</a:t>
              </a:r>
            </a:p>
          </p:txBody>
        </p:sp>
        <p:sp>
          <p:nvSpPr>
            <p:cNvPr id="14" name="TextBox 13"/>
            <p:cNvSpPr txBox="1"/>
            <p:nvPr/>
          </p:nvSpPr>
          <p:spPr>
            <a:xfrm>
              <a:off x="7887474" y="4640931"/>
              <a:ext cx="332586" cy="196421"/>
            </a:xfrm>
            <a:prstGeom prst="rect">
              <a:avLst/>
            </a:prstGeom>
            <a:noFill/>
          </p:spPr>
          <p:txBody>
            <a:bodyPr wrap="none" rtlCol="0">
              <a:spAutoFit/>
            </a:bodyPr>
            <a:lstStyle/>
            <a:p>
              <a:pPr algn="ctr"/>
              <a:r>
                <a:rPr lang="en-US" sz="1400" dirty="0"/>
                <a:t>No</a:t>
              </a:r>
            </a:p>
          </p:txBody>
        </p:sp>
        <p:sp>
          <p:nvSpPr>
            <p:cNvPr id="15" name="TextBox 14"/>
            <p:cNvSpPr txBox="1"/>
            <p:nvPr/>
          </p:nvSpPr>
          <p:spPr>
            <a:xfrm>
              <a:off x="8364559" y="4640931"/>
              <a:ext cx="354146" cy="196421"/>
            </a:xfrm>
            <a:prstGeom prst="rect">
              <a:avLst/>
            </a:prstGeom>
            <a:noFill/>
          </p:spPr>
          <p:txBody>
            <a:bodyPr wrap="none" rtlCol="0">
              <a:spAutoFit/>
            </a:bodyPr>
            <a:lstStyle/>
            <a:p>
              <a:pPr algn="ctr"/>
              <a:r>
                <a:rPr lang="en-US" sz="1400" dirty="0"/>
                <a:t>Yes</a:t>
              </a:r>
            </a:p>
          </p:txBody>
        </p:sp>
        <p:sp>
          <p:nvSpPr>
            <p:cNvPr id="16" name="TextBox 15"/>
            <p:cNvSpPr txBox="1"/>
            <p:nvPr/>
          </p:nvSpPr>
          <p:spPr>
            <a:xfrm>
              <a:off x="6012608" y="4909737"/>
              <a:ext cx="690567" cy="196421"/>
            </a:xfrm>
            <a:prstGeom prst="rect">
              <a:avLst/>
            </a:prstGeom>
            <a:noFill/>
          </p:spPr>
          <p:txBody>
            <a:bodyPr wrap="none" rtlCol="0">
              <a:spAutoFit/>
            </a:bodyPr>
            <a:lstStyle/>
            <a:p>
              <a:pPr algn="r"/>
              <a:r>
                <a:rPr lang="en-US" sz="1400" dirty="0"/>
                <a:t>Cirrhosis</a:t>
              </a:r>
            </a:p>
          </p:txBody>
        </p:sp>
        <p:sp>
          <p:nvSpPr>
            <p:cNvPr id="17" name="TextBox 16"/>
            <p:cNvSpPr txBox="1"/>
            <p:nvPr/>
          </p:nvSpPr>
          <p:spPr>
            <a:xfrm>
              <a:off x="6861254" y="4909738"/>
              <a:ext cx="882477" cy="388913"/>
            </a:xfrm>
            <a:prstGeom prst="rect">
              <a:avLst/>
            </a:prstGeom>
            <a:noFill/>
          </p:spPr>
          <p:txBody>
            <a:bodyPr wrap="square" rtlCol="0">
              <a:spAutoFit/>
            </a:bodyPr>
            <a:lstStyle/>
            <a:p>
              <a:pPr algn="ctr">
                <a:lnSpc>
                  <a:spcPct val="80000"/>
                </a:lnSpc>
              </a:pPr>
              <a:r>
                <a:rPr lang="en-US" sz="1400" dirty="0"/>
                <a:t>Previous</a:t>
              </a:r>
            </a:p>
            <a:p>
              <a:pPr algn="ctr">
                <a:lnSpc>
                  <a:spcPct val="80000"/>
                </a:lnSpc>
              </a:pPr>
              <a:r>
                <a:rPr lang="en-US" sz="1400" dirty="0"/>
                <a:t>Treatment Duration</a:t>
              </a:r>
            </a:p>
          </p:txBody>
        </p:sp>
        <p:sp>
          <p:nvSpPr>
            <p:cNvPr id="18" name="TextBox 17"/>
            <p:cNvSpPr txBox="1"/>
            <p:nvPr/>
          </p:nvSpPr>
          <p:spPr>
            <a:xfrm>
              <a:off x="5452661" y="4640931"/>
              <a:ext cx="313674" cy="196421"/>
            </a:xfrm>
            <a:prstGeom prst="rect">
              <a:avLst/>
            </a:prstGeom>
            <a:noFill/>
          </p:spPr>
          <p:txBody>
            <a:bodyPr wrap="none" rtlCol="0">
              <a:spAutoFit/>
            </a:bodyPr>
            <a:lstStyle/>
            <a:p>
              <a:pPr algn="r"/>
              <a:r>
                <a:rPr lang="en-US" sz="1400" dirty="0"/>
                <a:t>All</a:t>
              </a:r>
            </a:p>
          </p:txBody>
        </p:sp>
        <p:sp>
          <p:nvSpPr>
            <p:cNvPr id="19" name="TextBox 18"/>
            <p:cNvSpPr txBox="1"/>
            <p:nvPr/>
          </p:nvSpPr>
          <p:spPr>
            <a:xfrm>
              <a:off x="7839528" y="4909738"/>
              <a:ext cx="872972" cy="388913"/>
            </a:xfrm>
            <a:prstGeom prst="rect">
              <a:avLst/>
            </a:prstGeom>
            <a:noFill/>
          </p:spPr>
          <p:txBody>
            <a:bodyPr wrap="square" rtlCol="0">
              <a:spAutoFit/>
            </a:bodyPr>
            <a:lstStyle/>
            <a:p>
              <a:pPr algn="ctr">
                <a:lnSpc>
                  <a:spcPct val="80000"/>
                </a:lnSpc>
              </a:pPr>
              <a:r>
                <a:rPr lang="en-US" sz="1400" dirty="0"/>
                <a:t>Baseline</a:t>
              </a:r>
            </a:p>
            <a:p>
              <a:pPr algn="ctr">
                <a:lnSpc>
                  <a:spcPct val="80000"/>
                </a:lnSpc>
              </a:pPr>
              <a:r>
                <a:rPr lang="en-US" sz="1400" dirty="0"/>
                <a:t>NS5A</a:t>
              </a:r>
            </a:p>
            <a:p>
              <a:pPr algn="ctr">
                <a:lnSpc>
                  <a:spcPct val="80000"/>
                </a:lnSpc>
              </a:pPr>
              <a:r>
                <a:rPr lang="en-US" sz="1400" dirty="0"/>
                <a:t>RASs</a:t>
              </a:r>
            </a:p>
          </p:txBody>
        </p:sp>
        <p:cxnSp>
          <p:nvCxnSpPr>
            <p:cNvPr id="20" name="Straight Connector 19"/>
            <p:cNvCxnSpPr>
              <a:cxnSpLocks/>
            </p:cNvCxnSpPr>
            <p:nvPr/>
          </p:nvCxnSpPr>
          <p:spPr bwMode="auto">
            <a:xfrm>
              <a:off x="5912688" y="4866564"/>
              <a:ext cx="891540" cy="0"/>
            </a:xfrm>
            <a:prstGeom prst="line">
              <a:avLst/>
            </a:prstGeom>
            <a:noFill/>
            <a:ln w="28575" cap="flat" cmpd="sng" algn="ctr">
              <a:solidFill>
                <a:schemeClr val="tx1"/>
              </a:solidFill>
              <a:prstDash val="solid"/>
              <a:round/>
              <a:headEnd type="none" w="med" len="med"/>
              <a:tailEnd type="none" w="med" len="med"/>
            </a:ln>
            <a:effectLst/>
          </p:spPr>
        </p:cxnSp>
        <p:cxnSp>
          <p:nvCxnSpPr>
            <p:cNvPr id="94" name="Straight Connector 93"/>
            <p:cNvCxnSpPr>
              <a:cxnSpLocks/>
            </p:cNvCxnSpPr>
            <p:nvPr/>
          </p:nvCxnSpPr>
          <p:spPr bwMode="auto">
            <a:xfrm>
              <a:off x="6878884" y="4866564"/>
              <a:ext cx="891540" cy="0"/>
            </a:xfrm>
            <a:prstGeom prst="line">
              <a:avLst/>
            </a:prstGeom>
            <a:noFill/>
            <a:ln w="28575" cap="flat" cmpd="sng" algn="ctr">
              <a:solidFill>
                <a:schemeClr val="tx1"/>
              </a:solidFill>
              <a:prstDash val="solid"/>
              <a:round/>
              <a:headEnd type="none" w="med" len="med"/>
              <a:tailEnd type="none" w="med" len="med"/>
            </a:ln>
            <a:effectLst/>
          </p:spPr>
        </p:cxnSp>
        <p:cxnSp>
          <p:nvCxnSpPr>
            <p:cNvPr id="95" name="Straight Connector 94"/>
            <p:cNvCxnSpPr>
              <a:cxnSpLocks/>
            </p:cNvCxnSpPr>
            <p:nvPr/>
          </p:nvCxnSpPr>
          <p:spPr bwMode="auto">
            <a:xfrm>
              <a:off x="7845080" y="4866564"/>
              <a:ext cx="891540" cy="0"/>
            </a:xfrm>
            <a:prstGeom prst="line">
              <a:avLst/>
            </a:prstGeom>
            <a:noFill/>
            <a:ln w="28575" cap="flat" cmpd="sng" algn="ctr">
              <a:solidFill>
                <a:schemeClr val="tx1"/>
              </a:solidFill>
              <a:prstDash val="solid"/>
              <a:round/>
              <a:headEnd type="none" w="med" len="med"/>
              <a:tailEnd type="none" w="med" len="med"/>
            </a:ln>
            <a:effectLst/>
          </p:spPr>
        </p:cxnSp>
        <p:cxnSp>
          <p:nvCxnSpPr>
            <p:cNvPr id="103" name="Straight Connector 102">
              <a:extLst>
                <a:ext uri="{FF2B5EF4-FFF2-40B4-BE49-F238E27FC236}">
                  <a16:creationId xmlns="" xmlns:a16="http://schemas.microsoft.com/office/drawing/2014/main" id="{7B8A4B2D-3A82-4071-800E-A33BDED00CE2}"/>
                </a:ext>
              </a:extLst>
            </p:cNvPr>
            <p:cNvCxnSpPr/>
            <p:nvPr/>
          </p:nvCxnSpPr>
          <p:spPr bwMode="auto">
            <a:xfrm>
              <a:off x="5328761" y="3319093"/>
              <a:ext cx="46680" cy="0"/>
            </a:xfrm>
            <a:prstGeom prst="line">
              <a:avLst/>
            </a:prstGeom>
            <a:noFill/>
            <a:ln w="28575" cap="flat" cmpd="sng" algn="ctr">
              <a:solidFill>
                <a:schemeClr val="tx1"/>
              </a:solidFill>
              <a:prstDash val="solid"/>
              <a:round/>
              <a:headEnd type="none" w="med" len="med"/>
              <a:tailEnd type="none" w="med" len="med"/>
            </a:ln>
            <a:effectLst/>
          </p:spPr>
        </p:cxnSp>
        <p:cxnSp>
          <p:nvCxnSpPr>
            <p:cNvPr id="104" name="Straight Connector 103">
              <a:extLst>
                <a:ext uri="{FF2B5EF4-FFF2-40B4-BE49-F238E27FC236}">
                  <a16:creationId xmlns="" xmlns:a16="http://schemas.microsoft.com/office/drawing/2014/main" id="{08DED982-6D1D-493E-B1FB-1C69F4E929E0}"/>
                </a:ext>
              </a:extLst>
            </p:cNvPr>
            <p:cNvCxnSpPr/>
            <p:nvPr/>
          </p:nvCxnSpPr>
          <p:spPr bwMode="auto">
            <a:xfrm>
              <a:off x="5328761" y="3584043"/>
              <a:ext cx="46680" cy="0"/>
            </a:xfrm>
            <a:prstGeom prst="line">
              <a:avLst/>
            </a:prstGeom>
            <a:noFill/>
            <a:ln w="28575" cap="flat" cmpd="sng" algn="ctr">
              <a:solidFill>
                <a:schemeClr val="tx1"/>
              </a:solidFill>
              <a:prstDash val="solid"/>
              <a:round/>
              <a:headEnd type="none" w="med" len="med"/>
              <a:tailEnd type="none" w="med" len="med"/>
            </a:ln>
            <a:effectLst/>
          </p:spPr>
        </p:cxnSp>
        <p:cxnSp>
          <p:nvCxnSpPr>
            <p:cNvPr id="105" name="Straight Connector 104">
              <a:extLst>
                <a:ext uri="{FF2B5EF4-FFF2-40B4-BE49-F238E27FC236}">
                  <a16:creationId xmlns="" xmlns:a16="http://schemas.microsoft.com/office/drawing/2014/main" id="{63F07C5E-46B0-44C0-B484-68155011D127}"/>
                </a:ext>
              </a:extLst>
            </p:cNvPr>
            <p:cNvCxnSpPr/>
            <p:nvPr/>
          </p:nvCxnSpPr>
          <p:spPr bwMode="auto">
            <a:xfrm>
              <a:off x="5328761" y="3848994"/>
              <a:ext cx="46680" cy="0"/>
            </a:xfrm>
            <a:prstGeom prst="line">
              <a:avLst/>
            </a:prstGeom>
            <a:noFill/>
            <a:ln w="28575" cap="flat" cmpd="sng" algn="ctr">
              <a:solidFill>
                <a:schemeClr val="tx1"/>
              </a:solidFill>
              <a:prstDash val="solid"/>
              <a:round/>
              <a:headEnd type="none" w="med" len="med"/>
              <a:tailEnd type="none" w="med" len="med"/>
            </a:ln>
            <a:effectLst/>
          </p:spPr>
        </p:cxnSp>
        <p:cxnSp>
          <p:nvCxnSpPr>
            <p:cNvPr id="106" name="Straight Connector 105">
              <a:extLst>
                <a:ext uri="{FF2B5EF4-FFF2-40B4-BE49-F238E27FC236}">
                  <a16:creationId xmlns="" xmlns:a16="http://schemas.microsoft.com/office/drawing/2014/main" id="{E319C708-CFF2-42B1-B56E-E90D498C235F}"/>
                </a:ext>
              </a:extLst>
            </p:cNvPr>
            <p:cNvCxnSpPr/>
            <p:nvPr/>
          </p:nvCxnSpPr>
          <p:spPr bwMode="auto">
            <a:xfrm>
              <a:off x="5328761" y="4113943"/>
              <a:ext cx="46680" cy="0"/>
            </a:xfrm>
            <a:prstGeom prst="line">
              <a:avLst/>
            </a:prstGeom>
            <a:noFill/>
            <a:ln w="28575" cap="flat" cmpd="sng" algn="ctr">
              <a:solidFill>
                <a:schemeClr val="tx1"/>
              </a:solidFill>
              <a:prstDash val="solid"/>
              <a:round/>
              <a:headEnd type="none" w="med" len="med"/>
              <a:tailEnd type="none" w="med" len="med"/>
            </a:ln>
            <a:effectLst/>
          </p:spPr>
        </p:cxnSp>
        <p:cxnSp>
          <p:nvCxnSpPr>
            <p:cNvPr id="107" name="Straight Connector 106">
              <a:extLst>
                <a:ext uri="{FF2B5EF4-FFF2-40B4-BE49-F238E27FC236}">
                  <a16:creationId xmlns="" xmlns:a16="http://schemas.microsoft.com/office/drawing/2014/main" id="{53FD2390-D9A5-480C-9C81-8407E026D398}"/>
                </a:ext>
              </a:extLst>
            </p:cNvPr>
            <p:cNvCxnSpPr/>
            <p:nvPr/>
          </p:nvCxnSpPr>
          <p:spPr bwMode="auto">
            <a:xfrm>
              <a:off x="5328761" y="4378894"/>
              <a:ext cx="46680" cy="0"/>
            </a:xfrm>
            <a:prstGeom prst="line">
              <a:avLst/>
            </a:prstGeom>
            <a:noFill/>
            <a:ln w="28575" cap="flat" cmpd="sng" algn="ctr">
              <a:solidFill>
                <a:schemeClr val="tx1"/>
              </a:solidFill>
              <a:prstDash val="solid"/>
              <a:round/>
              <a:headEnd type="none" w="med" len="med"/>
              <a:tailEnd type="none" w="med" len="med"/>
            </a:ln>
            <a:effectLst/>
          </p:spPr>
        </p:cxnSp>
        <p:cxnSp>
          <p:nvCxnSpPr>
            <p:cNvPr id="108" name="Straight Connector 107">
              <a:extLst>
                <a:ext uri="{FF2B5EF4-FFF2-40B4-BE49-F238E27FC236}">
                  <a16:creationId xmlns="" xmlns:a16="http://schemas.microsoft.com/office/drawing/2014/main" id="{5DAA4A1F-A863-46BD-8306-859E1CBE248C}"/>
                </a:ext>
              </a:extLst>
            </p:cNvPr>
            <p:cNvCxnSpPr/>
            <p:nvPr/>
          </p:nvCxnSpPr>
          <p:spPr bwMode="auto">
            <a:xfrm>
              <a:off x="5328761" y="4643844"/>
              <a:ext cx="46680" cy="0"/>
            </a:xfrm>
            <a:prstGeom prst="line">
              <a:avLst/>
            </a:prstGeom>
            <a:noFill/>
            <a:ln w="28575" cap="flat" cmpd="sng" algn="ctr">
              <a:solidFill>
                <a:schemeClr val="tx1"/>
              </a:solidFill>
              <a:prstDash val="solid"/>
              <a:round/>
              <a:headEnd type="none" w="med" len="med"/>
              <a:tailEnd type="none" w="med" len="med"/>
            </a:ln>
            <a:effectLst/>
          </p:spPr>
        </p:cxnSp>
        <p:sp>
          <p:nvSpPr>
            <p:cNvPr id="109" name="TextBox 108">
              <a:extLst>
                <a:ext uri="{FF2B5EF4-FFF2-40B4-BE49-F238E27FC236}">
                  <a16:creationId xmlns="" xmlns:a16="http://schemas.microsoft.com/office/drawing/2014/main" id="{D847495E-E920-47D0-85D5-6D52D5BB424F}"/>
                </a:ext>
              </a:extLst>
            </p:cNvPr>
            <p:cNvSpPr txBox="1"/>
            <p:nvPr/>
          </p:nvSpPr>
          <p:spPr>
            <a:xfrm>
              <a:off x="4971472" y="3202268"/>
              <a:ext cx="386621" cy="196421"/>
            </a:xfrm>
            <a:prstGeom prst="rect">
              <a:avLst/>
            </a:prstGeom>
            <a:noFill/>
          </p:spPr>
          <p:txBody>
            <a:bodyPr wrap="none" rtlCol="0">
              <a:spAutoFit/>
            </a:bodyPr>
            <a:lstStyle/>
            <a:p>
              <a:pPr algn="r"/>
              <a:r>
                <a:rPr lang="en-US" sz="1400" dirty="0"/>
                <a:t>100</a:t>
              </a:r>
            </a:p>
          </p:txBody>
        </p:sp>
        <p:sp>
          <p:nvSpPr>
            <p:cNvPr id="110" name="TextBox 109">
              <a:extLst>
                <a:ext uri="{FF2B5EF4-FFF2-40B4-BE49-F238E27FC236}">
                  <a16:creationId xmlns="" xmlns:a16="http://schemas.microsoft.com/office/drawing/2014/main" id="{351DE512-8CCF-4780-B0A2-E02821FAF4E7}"/>
                </a:ext>
              </a:extLst>
            </p:cNvPr>
            <p:cNvSpPr txBox="1"/>
            <p:nvPr/>
          </p:nvSpPr>
          <p:spPr>
            <a:xfrm>
              <a:off x="5055057" y="3461900"/>
              <a:ext cx="309620" cy="196421"/>
            </a:xfrm>
            <a:prstGeom prst="rect">
              <a:avLst/>
            </a:prstGeom>
            <a:noFill/>
          </p:spPr>
          <p:txBody>
            <a:bodyPr wrap="none" rtlCol="0">
              <a:spAutoFit/>
            </a:bodyPr>
            <a:lstStyle/>
            <a:p>
              <a:pPr algn="r"/>
              <a:r>
                <a:rPr lang="en-US" sz="1400" dirty="0"/>
                <a:t>80</a:t>
              </a:r>
            </a:p>
          </p:txBody>
        </p:sp>
        <p:sp>
          <p:nvSpPr>
            <p:cNvPr id="111" name="TextBox 110">
              <a:extLst>
                <a:ext uri="{FF2B5EF4-FFF2-40B4-BE49-F238E27FC236}">
                  <a16:creationId xmlns="" xmlns:a16="http://schemas.microsoft.com/office/drawing/2014/main" id="{BE45D402-50F4-4B08-A409-C615C319BDAC}"/>
                </a:ext>
              </a:extLst>
            </p:cNvPr>
            <p:cNvSpPr txBox="1"/>
            <p:nvPr/>
          </p:nvSpPr>
          <p:spPr>
            <a:xfrm>
              <a:off x="5048599" y="3729100"/>
              <a:ext cx="309620" cy="196421"/>
            </a:xfrm>
            <a:prstGeom prst="rect">
              <a:avLst/>
            </a:prstGeom>
            <a:noFill/>
          </p:spPr>
          <p:txBody>
            <a:bodyPr wrap="none" rtlCol="0">
              <a:spAutoFit/>
            </a:bodyPr>
            <a:lstStyle/>
            <a:p>
              <a:pPr algn="r"/>
              <a:r>
                <a:rPr lang="en-US" sz="1400" dirty="0"/>
                <a:t>60</a:t>
              </a:r>
            </a:p>
          </p:txBody>
        </p:sp>
        <p:sp>
          <p:nvSpPr>
            <p:cNvPr id="112" name="TextBox 111">
              <a:extLst>
                <a:ext uri="{FF2B5EF4-FFF2-40B4-BE49-F238E27FC236}">
                  <a16:creationId xmlns="" xmlns:a16="http://schemas.microsoft.com/office/drawing/2014/main" id="{EACC9C2E-11C7-4F53-968F-B399F7BA36D6}"/>
                </a:ext>
              </a:extLst>
            </p:cNvPr>
            <p:cNvSpPr txBox="1"/>
            <p:nvPr/>
          </p:nvSpPr>
          <p:spPr>
            <a:xfrm>
              <a:off x="5055182" y="3993682"/>
              <a:ext cx="309620" cy="196421"/>
            </a:xfrm>
            <a:prstGeom prst="rect">
              <a:avLst/>
            </a:prstGeom>
            <a:noFill/>
          </p:spPr>
          <p:txBody>
            <a:bodyPr wrap="none" rtlCol="0">
              <a:spAutoFit/>
            </a:bodyPr>
            <a:lstStyle/>
            <a:p>
              <a:pPr algn="r"/>
              <a:r>
                <a:rPr lang="en-US" sz="1400" dirty="0"/>
                <a:t>40</a:t>
              </a:r>
            </a:p>
          </p:txBody>
        </p:sp>
        <p:sp>
          <p:nvSpPr>
            <p:cNvPr id="113" name="TextBox 112">
              <a:extLst>
                <a:ext uri="{FF2B5EF4-FFF2-40B4-BE49-F238E27FC236}">
                  <a16:creationId xmlns="" xmlns:a16="http://schemas.microsoft.com/office/drawing/2014/main" id="{7CF53892-767E-4D8C-930C-7DAADF50C9A5}"/>
                </a:ext>
              </a:extLst>
            </p:cNvPr>
            <p:cNvSpPr txBox="1"/>
            <p:nvPr/>
          </p:nvSpPr>
          <p:spPr>
            <a:xfrm>
              <a:off x="5053809" y="4262069"/>
              <a:ext cx="309620" cy="196421"/>
            </a:xfrm>
            <a:prstGeom prst="rect">
              <a:avLst/>
            </a:prstGeom>
            <a:noFill/>
          </p:spPr>
          <p:txBody>
            <a:bodyPr wrap="none" rtlCol="0">
              <a:spAutoFit/>
            </a:bodyPr>
            <a:lstStyle/>
            <a:p>
              <a:pPr algn="r"/>
              <a:r>
                <a:rPr lang="en-US" sz="1400" dirty="0"/>
                <a:t>20</a:t>
              </a:r>
            </a:p>
          </p:txBody>
        </p:sp>
        <p:sp>
          <p:nvSpPr>
            <p:cNvPr id="114" name="TextBox 113">
              <a:extLst>
                <a:ext uri="{FF2B5EF4-FFF2-40B4-BE49-F238E27FC236}">
                  <a16:creationId xmlns="" xmlns:a16="http://schemas.microsoft.com/office/drawing/2014/main" id="{91FD7A5E-B788-43BE-ACBB-526D54B1D692}"/>
                </a:ext>
              </a:extLst>
            </p:cNvPr>
            <p:cNvSpPr txBox="1"/>
            <p:nvPr/>
          </p:nvSpPr>
          <p:spPr>
            <a:xfrm>
              <a:off x="5137389" y="4526652"/>
              <a:ext cx="232621" cy="196421"/>
            </a:xfrm>
            <a:prstGeom prst="rect">
              <a:avLst/>
            </a:prstGeom>
            <a:noFill/>
          </p:spPr>
          <p:txBody>
            <a:bodyPr wrap="none" rtlCol="0">
              <a:spAutoFit/>
            </a:bodyPr>
            <a:lstStyle/>
            <a:p>
              <a:pPr algn="r"/>
              <a:r>
                <a:rPr lang="en-US" sz="1400" dirty="0"/>
                <a:t>0</a:t>
              </a:r>
            </a:p>
          </p:txBody>
        </p:sp>
        <p:sp>
          <p:nvSpPr>
            <p:cNvPr id="115" name="Freeform: Shape 114">
              <a:extLst>
                <a:ext uri="{FF2B5EF4-FFF2-40B4-BE49-F238E27FC236}">
                  <a16:creationId xmlns="" xmlns:a16="http://schemas.microsoft.com/office/drawing/2014/main" id="{AF000B1E-4F5D-4D4C-A213-1262D2A2FAB5}"/>
                </a:ext>
              </a:extLst>
            </p:cNvPr>
            <p:cNvSpPr/>
            <p:nvPr/>
          </p:nvSpPr>
          <p:spPr bwMode="auto">
            <a:xfrm>
              <a:off x="5371258" y="3312982"/>
              <a:ext cx="3408913" cy="1332054"/>
            </a:xfrm>
            <a:custGeom>
              <a:avLst/>
              <a:gdLst>
                <a:gd name="connsiteX0" fmla="*/ 0 w 4422098"/>
                <a:gd name="connsiteY0" fmla="*/ 0 h 2645764"/>
                <a:gd name="connsiteX1" fmla="*/ 0 w 4422098"/>
                <a:gd name="connsiteY1" fmla="*/ 2645764 h 2645764"/>
                <a:gd name="connsiteX2" fmla="*/ 4422098 w 4422098"/>
                <a:gd name="connsiteY2" fmla="*/ 2645764 h 2645764"/>
              </a:gdLst>
              <a:ahLst/>
              <a:cxnLst>
                <a:cxn ang="0">
                  <a:pos x="connsiteX0" y="connsiteY0"/>
                </a:cxn>
                <a:cxn ang="0">
                  <a:pos x="connsiteX1" y="connsiteY1"/>
                </a:cxn>
                <a:cxn ang="0">
                  <a:pos x="connsiteX2" y="connsiteY2"/>
                </a:cxn>
              </a:cxnLst>
              <a:rect l="l" t="t" r="r" b="b"/>
              <a:pathLst>
                <a:path w="4422098" h="2645764">
                  <a:moveTo>
                    <a:pt x="0" y="0"/>
                  </a:moveTo>
                  <a:lnTo>
                    <a:pt x="0" y="2645764"/>
                  </a:lnTo>
                  <a:lnTo>
                    <a:pt x="4422098" y="2645764"/>
                  </a:lnTo>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grpSp>
          <p:nvGrpSpPr>
            <p:cNvPr id="116" name="Group 115">
              <a:extLst>
                <a:ext uri="{FF2B5EF4-FFF2-40B4-BE49-F238E27FC236}">
                  <a16:creationId xmlns="" xmlns:a16="http://schemas.microsoft.com/office/drawing/2014/main" id="{F00D9CAD-C046-483E-B190-6310A10F339B}"/>
                </a:ext>
              </a:extLst>
            </p:cNvPr>
            <p:cNvGrpSpPr/>
            <p:nvPr/>
          </p:nvGrpSpPr>
          <p:grpSpPr>
            <a:xfrm>
              <a:off x="5367410" y="4638880"/>
              <a:ext cx="3403777" cy="58466"/>
              <a:chOff x="5777337" y="5071129"/>
              <a:chExt cx="5913534" cy="671313"/>
            </a:xfrm>
          </p:grpSpPr>
          <p:cxnSp>
            <p:nvCxnSpPr>
              <p:cNvPr id="117" name="Straight Connector 116">
                <a:extLst>
                  <a:ext uri="{FF2B5EF4-FFF2-40B4-BE49-F238E27FC236}">
                    <a16:creationId xmlns="" xmlns:a16="http://schemas.microsoft.com/office/drawing/2014/main" id="{B55B03CC-E191-4109-8FC7-5F68F4FFA95C}"/>
                  </a:ext>
                </a:extLst>
              </p:cNvPr>
              <p:cNvCxnSpPr>
                <a:cxnSpLocks/>
              </p:cNvCxnSpPr>
              <p:nvPr/>
            </p:nvCxnSpPr>
            <p:spPr bwMode="auto">
              <a:xfrm>
                <a:off x="11690871" y="5071129"/>
                <a:ext cx="0" cy="671313"/>
              </a:xfrm>
              <a:prstGeom prst="line">
                <a:avLst/>
              </a:prstGeom>
              <a:noFill/>
              <a:ln w="28575" cap="flat" cmpd="sng" algn="ctr">
                <a:solidFill>
                  <a:schemeClr val="tx1"/>
                </a:solidFill>
                <a:prstDash val="solid"/>
                <a:round/>
                <a:headEnd type="none" w="med" len="med"/>
                <a:tailEnd type="none" w="med" len="med"/>
              </a:ln>
              <a:effectLst/>
            </p:spPr>
          </p:cxnSp>
          <p:cxnSp>
            <p:nvCxnSpPr>
              <p:cNvPr id="118" name="Straight Connector 117">
                <a:extLst>
                  <a:ext uri="{FF2B5EF4-FFF2-40B4-BE49-F238E27FC236}">
                    <a16:creationId xmlns="" xmlns:a16="http://schemas.microsoft.com/office/drawing/2014/main" id="{1172C296-EAE7-4FC9-B028-607E413E6421}"/>
                  </a:ext>
                </a:extLst>
              </p:cNvPr>
              <p:cNvCxnSpPr>
                <a:cxnSpLocks/>
              </p:cNvCxnSpPr>
              <p:nvPr/>
            </p:nvCxnSpPr>
            <p:spPr bwMode="auto">
              <a:xfrm>
                <a:off x="5777337" y="5071129"/>
                <a:ext cx="0" cy="671313"/>
              </a:xfrm>
              <a:prstGeom prst="line">
                <a:avLst/>
              </a:prstGeom>
              <a:noFill/>
              <a:ln w="28575" cap="flat" cmpd="sng" algn="ctr">
                <a:solidFill>
                  <a:schemeClr val="tx1"/>
                </a:solidFill>
                <a:prstDash val="solid"/>
                <a:round/>
                <a:headEnd type="none" w="med" len="med"/>
                <a:tailEnd type="none" w="med" len="med"/>
              </a:ln>
              <a:effectLst/>
            </p:spPr>
          </p:cxnSp>
          <p:cxnSp>
            <p:nvCxnSpPr>
              <p:cNvPr id="119" name="Straight Connector 118">
                <a:extLst>
                  <a:ext uri="{FF2B5EF4-FFF2-40B4-BE49-F238E27FC236}">
                    <a16:creationId xmlns="" xmlns:a16="http://schemas.microsoft.com/office/drawing/2014/main" id="{4525A265-7547-41EE-95DC-3FCA79CE421F}"/>
                  </a:ext>
                </a:extLst>
              </p:cNvPr>
              <p:cNvCxnSpPr>
                <a:cxnSpLocks/>
              </p:cNvCxnSpPr>
              <p:nvPr/>
            </p:nvCxnSpPr>
            <p:spPr bwMode="auto">
              <a:xfrm>
                <a:off x="6634834" y="5071129"/>
                <a:ext cx="0" cy="671313"/>
              </a:xfrm>
              <a:prstGeom prst="line">
                <a:avLst/>
              </a:prstGeom>
              <a:noFill/>
              <a:ln w="28575" cap="flat" cmpd="sng" algn="ctr">
                <a:solidFill>
                  <a:schemeClr val="tx1"/>
                </a:solidFill>
                <a:prstDash val="solid"/>
                <a:round/>
                <a:headEnd type="none" w="med" len="med"/>
                <a:tailEnd type="none" w="med" len="med"/>
              </a:ln>
              <a:effectLst/>
            </p:spPr>
          </p:cxnSp>
          <p:cxnSp>
            <p:nvCxnSpPr>
              <p:cNvPr id="120" name="Straight Connector 119">
                <a:extLst>
                  <a:ext uri="{FF2B5EF4-FFF2-40B4-BE49-F238E27FC236}">
                    <a16:creationId xmlns="" xmlns:a16="http://schemas.microsoft.com/office/drawing/2014/main" id="{B49DEC6B-4F0C-4B0E-AF88-469CF9F1F345}"/>
                  </a:ext>
                </a:extLst>
              </p:cNvPr>
              <p:cNvCxnSpPr>
                <a:cxnSpLocks/>
              </p:cNvCxnSpPr>
              <p:nvPr/>
            </p:nvCxnSpPr>
            <p:spPr bwMode="auto">
              <a:xfrm>
                <a:off x="7458264" y="5071129"/>
                <a:ext cx="0" cy="671313"/>
              </a:xfrm>
              <a:prstGeom prst="line">
                <a:avLst/>
              </a:prstGeom>
              <a:noFill/>
              <a:ln w="28575" cap="flat" cmpd="sng" algn="ctr">
                <a:solidFill>
                  <a:schemeClr val="tx1"/>
                </a:solidFill>
                <a:prstDash val="solid"/>
                <a:round/>
                <a:headEnd type="none" w="med" len="med"/>
                <a:tailEnd type="none" w="med" len="med"/>
              </a:ln>
              <a:effectLst/>
            </p:spPr>
          </p:cxnSp>
          <p:cxnSp>
            <p:nvCxnSpPr>
              <p:cNvPr id="121" name="Straight Connector 120">
                <a:extLst>
                  <a:ext uri="{FF2B5EF4-FFF2-40B4-BE49-F238E27FC236}">
                    <a16:creationId xmlns="" xmlns:a16="http://schemas.microsoft.com/office/drawing/2014/main" id="{FCCF1C64-7DC8-4CDA-BAB1-D22CBBFEB0CF}"/>
                  </a:ext>
                </a:extLst>
              </p:cNvPr>
              <p:cNvCxnSpPr>
                <a:cxnSpLocks/>
              </p:cNvCxnSpPr>
              <p:nvPr/>
            </p:nvCxnSpPr>
            <p:spPr bwMode="auto">
              <a:xfrm>
                <a:off x="8315760" y="5071129"/>
                <a:ext cx="0" cy="671313"/>
              </a:xfrm>
              <a:prstGeom prst="line">
                <a:avLst/>
              </a:prstGeom>
              <a:noFill/>
              <a:ln w="28575" cap="flat" cmpd="sng" algn="ctr">
                <a:solidFill>
                  <a:schemeClr val="tx1"/>
                </a:solidFill>
                <a:prstDash val="solid"/>
                <a:round/>
                <a:headEnd type="none" w="med" len="med"/>
                <a:tailEnd type="none" w="med" len="med"/>
              </a:ln>
              <a:effectLst/>
            </p:spPr>
          </p:cxnSp>
          <p:cxnSp>
            <p:nvCxnSpPr>
              <p:cNvPr id="122" name="Straight Connector 121">
                <a:extLst>
                  <a:ext uri="{FF2B5EF4-FFF2-40B4-BE49-F238E27FC236}">
                    <a16:creationId xmlns="" xmlns:a16="http://schemas.microsoft.com/office/drawing/2014/main" id="{59235DD4-2120-4D3F-93B6-206A0FE37FD7}"/>
                  </a:ext>
                </a:extLst>
              </p:cNvPr>
              <p:cNvCxnSpPr>
                <a:cxnSpLocks/>
              </p:cNvCxnSpPr>
              <p:nvPr/>
            </p:nvCxnSpPr>
            <p:spPr bwMode="auto">
              <a:xfrm>
                <a:off x="9155112" y="5071129"/>
                <a:ext cx="0" cy="671313"/>
              </a:xfrm>
              <a:prstGeom prst="line">
                <a:avLst/>
              </a:prstGeom>
              <a:noFill/>
              <a:ln w="28575" cap="flat" cmpd="sng" algn="ctr">
                <a:solidFill>
                  <a:schemeClr val="tx1"/>
                </a:solidFill>
                <a:prstDash val="solid"/>
                <a:round/>
                <a:headEnd type="none" w="med" len="med"/>
                <a:tailEnd type="none" w="med" len="med"/>
              </a:ln>
              <a:effectLst/>
            </p:spPr>
          </p:cxnSp>
          <p:cxnSp>
            <p:nvCxnSpPr>
              <p:cNvPr id="123" name="Straight Connector 122">
                <a:extLst>
                  <a:ext uri="{FF2B5EF4-FFF2-40B4-BE49-F238E27FC236}">
                    <a16:creationId xmlns="" xmlns:a16="http://schemas.microsoft.com/office/drawing/2014/main" id="{CEE5E702-EA97-413B-9253-3E753A07F986}"/>
                  </a:ext>
                </a:extLst>
              </p:cNvPr>
              <p:cNvCxnSpPr>
                <a:cxnSpLocks/>
              </p:cNvCxnSpPr>
              <p:nvPr/>
            </p:nvCxnSpPr>
            <p:spPr bwMode="auto">
              <a:xfrm>
                <a:off x="10012609" y="5071129"/>
                <a:ext cx="0" cy="671313"/>
              </a:xfrm>
              <a:prstGeom prst="line">
                <a:avLst/>
              </a:prstGeom>
              <a:noFill/>
              <a:ln w="28575" cap="flat" cmpd="sng" algn="ctr">
                <a:solidFill>
                  <a:schemeClr val="tx1"/>
                </a:solidFill>
                <a:prstDash val="solid"/>
                <a:round/>
                <a:headEnd type="none" w="med" len="med"/>
                <a:tailEnd type="none" w="med" len="med"/>
              </a:ln>
              <a:effectLst/>
            </p:spPr>
          </p:cxnSp>
          <p:cxnSp>
            <p:nvCxnSpPr>
              <p:cNvPr id="124" name="Straight Connector 123">
                <a:extLst>
                  <a:ext uri="{FF2B5EF4-FFF2-40B4-BE49-F238E27FC236}">
                    <a16:creationId xmlns="" xmlns:a16="http://schemas.microsoft.com/office/drawing/2014/main" id="{658F84D0-BA51-41A7-AACD-C2E7A4BC63B0}"/>
                  </a:ext>
                </a:extLst>
              </p:cNvPr>
              <p:cNvCxnSpPr>
                <a:cxnSpLocks/>
              </p:cNvCxnSpPr>
              <p:nvPr/>
            </p:nvCxnSpPr>
            <p:spPr bwMode="auto">
              <a:xfrm>
                <a:off x="10836039" y="5071129"/>
                <a:ext cx="0" cy="671313"/>
              </a:xfrm>
              <a:prstGeom prst="line">
                <a:avLst/>
              </a:prstGeom>
              <a:noFill/>
              <a:ln w="28575" cap="flat" cmpd="sng" algn="ctr">
                <a:solidFill>
                  <a:schemeClr val="tx1"/>
                </a:solidFill>
                <a:prstDash val="solid"/>
                <a:round/>
                <a:headEnd type="none" w="med" len="med"/>
                <a:tailEnd type="none" w="med" len="med"/>
              </a:ln>
              <a:effectLst/>
            </p:spPr>
          </p:cxnSp>
        </p:grpSp>
        <p:grpSp>
          <p:nvGrpSpPr>
            <p:cNvPr id="125" name="Group 124">
              <a:extLst>
                <a:ext uri="{FF2B5EF4-FFF2-40B4-BE49-F238E27FC236}">
                  <a16:creationId xmlns="" xmlns:a16="http://schemas.microsoft.com/office/drawing/2014/main" id="{3E15D797-D8DD-42EB-9D8A-0857E48725F1}"/>
                </a:ext>
              </a:extLst>
            </p:cNvPr>
            <p:cNvGrpSpPr/>
            <p:nvPr/>
          </p:nvGrpSpPr>
          <p:grpSpPr>
            <a:xfrm>
              <a:off x="5589068" y="3349798"/>
              <a:ext cx="57666" cy="191646"/>
              <a:chOff x="6150126" y="3352801"/>
              <a:chExt cx="100186" cy="255461"/>
            </a:xfrm>
          </p:grpSpPr>
          <p:cxnSp>
            <p:nvCxnSpPr>
              <p:cNvPr id="126" name="Straight Connector 125">
                <a:extLst>
                  <a:ext uri="{FF2B5EF4-FFF2-40B4-BE49-F238E27FC236}">
                    <a16:creationId xmlns="" xmlns:a16="http://schemas.microsoft.com/office/drawing/2014/main" id="{4F204C0C-5ED6-433C-B1A3-48E11ECEB1A4}"/>
                  </a:ext>
                </a:extLst>
              </p:cNvPr>
              <p:cNvCxnSpPr>
                <a:cxnSpLocks/>
              </p:cNvCxnSpPr>
              <p:nvPr/>
            </p:nvCxnSpPr>
            <p:spPr bwMode="auto">
              <a:xfrm>
                <a:off x="6200219" y="3352801"/>
                <a:ext cx="0" cy="250298"/>
              </a:xfrm>
              <a:prstGeom prst="line">
                <a:avLst/>
              </a:prstGeom>
              <a:noFill/>
              <a:ln w="28575" cap="flat" cmpd="sng" algn="ctr">
                <a:solidFill>
                  <a:schemeClr val="tx1"/>
                </a:solidFill>
                <a:prstDash val="solid"/>
                <a:round/>
                <a:headEnd type="none" w="med" len="med"/>
                <a:tailEnd type="none" w="med" len="med"/>
              </a:ln>
              <a:effectLst/>
            </p:spPr>
          </p:cxnSp>
          <p:cxnSp>
            <p:nvCxnSpPr>
              <p:cNvPr id="127" name="Straight Connector 126">
                <a:extLst>
                  <a:ext uri="{FF2B5EF4-FFF2-40B4-BE49-F238E27FC236}">
                    <a16:creationId xmlns="" xmlns:a16="http://schemas.microsoft.com/office/drawing/2014/main" id="{70E245AE-38A3-426D-9334-178238B4B725}"/>
                  </a:ext>
                </a:extLst>
              </p:cNvPr>
              <p:cNvCxnSpPr/>
              <p:nvPr/>
            </p:nvCxnSpPr>
            <p:spPr bwMode="auto">
              <a:xfrm>
                <a:off x="6150126" y="3608262"/>
                <a:ext cx="100186" cy="0"/>
              </a:xfrm>
              <a:prstGeom prst="line">
                <a:avLst/>
              </a:prstGeom>
              <a:noFill/>
              <a:ln w="28575" cap="flat" cmpd="sng" algn="ctr">
                <a:solidFill>
                  <a:schemeClr val="tx1"/>
                </a:solidFill>
                <a:prstDash val="solid"/>
                <a:round/>
                <a:headEnd type="none" w="med" len="med"/>
                <a:tailEnd type="none" w="med" len="med"/>
              </a:ln>
              <a:effectLst/>
            </p:spPr>
          </p:cxnSp>
          <p:cxnSp>
            <p:nvCxnSpPr>
              <p:cNvPr id="128" name="Straight Connector 127">
                <a:extLst>
                  <a:ext uri="{FF2B5EF4-FFF2-40B4-BE49-F238E27FC236}">
                    <a16:creationId xmlns="" xmlns:a16="http://schemas.microsoft.com/office/drawing/2014/main" id="{8C12452C-EDB1-4ACE-BAE5-CC67A0A03DE4}"/>
                  </a:ext>
                </a:extLst>
              </p:cNvPr>
              <p:cNvCxnSpPr/>
              <p:nvPr/>
            </p:nvCxnSpPr>
            <p:spPr bwMode="auto">
              <a:xfrm>
                <a:off x="6150126" y="3352801"/>
                <a:ext cx="100186" cy="0"/>
              </a:xfrm>
              <a:prstGeom prst="line">
                <a:avLst/>
              </a:prstGeom>
              <a:noFill/>
              <a:ln w="28575" cap="flat" cmpd="sng" algn="ctr">
                <a:solidFill>
                  <a:schemeClr val="tx1"/>
                </a:solidFill>
                <a:prstDash val="solid"/>
                <a:round/>
                <a:headEnd type="none" w="med" len="med"/>
                <a:tailEnd type="none" w="med" len="med"/>
              </a:ln>
              <a:effectLst/>
            </p:spPr>
          </p:cxnSp>
        </p:grpSp>
        <p:grpSp>
          <p:nvGrpSpPr>
            <p:cNvPr id="129" name="Group 128">
              <a:extLst>
                <a:ext uri="{FF2B5EF4-FFF2-40B4-BE49-F238E27FC236}">
                  <a16:creationId xmlns="" xmlns:a16="http://schemas.microsoft.com/office/drawing/2014/main" id="{DA49B61F-577D-4E65-B65F-487FB026DF94}"/>
                </a:ext>
              </a:extLst>
            </p:cNvPr>
            <p:cNvGrpSpPr/>
            <p:nvPr/>
          </p:nvGrpSpPr>
          <p:grpSpPr>
            <a:xfrm>
              <a:off x="6066664" y="3347861"/>
              <a:ext cx="57917" cy="236182"/>
              <a:chOff x="6150126" y="3352801"/>
              <a:chExt cx="100186" cy="255461"/>
            </a:xfrm>
          </p:grpSpPr>
          <p:cxnSp>
            <p:nvCxnSpPr>
              <p:cNvPr id="130" name="Straight Connector 129">
                <a:extLst>
                  <a:ext uri="{FF2B5EF4-FFF2-40B4-BE49-F238E27FC236}">
                    <a16:creationId xmlns="" xmlns:a16="http://schemas.microsoft.com/office/drawing/2014/main" id="{F84AFBF7-96D9-4409-850B-F90B2A1461DE}"/>
                  </a:ext>
                </a:extLst>
              </p:cNvPr>
              <p:cNvCxnSpPr>
                <a:cxnSpLocks/>
              </p:cNvCxnSpPr>
              <p:nvPr/>
            </p:nvCxnSpPr>
            <p:spPr bwMode="auto">
              <a:xfrm>
                <a:off x="6200219" y="3352801"/>
                <a:ext cx="0" cy="250298"/>
              </a:xfrm>
              <a:prstGeom prst="line">
                <a:avLst/>
              </a:prstGeom>
              <a:noFill/>
              <a:ln w="28575" cap="flat" cmpd="sng" algn="ctr">
                <a:solidFill>
                  <a:schemeClr val="tx1"/>
                </a:solidFill>
                <a:prstDash val="solid"/>
                <a:round/>
                <a:headEnd type="none" w="med" len="med"/>
                <a:tailEnd type="none" w="med" len="med"/>
              </a:ln>
              <a:effectLst/>
            </p:spPr>
          </p:cxnSp>
          <p:cxnSp>
            <p:nvCxnSpPr>
              <p:cNvPr id="131" name="Straight Connector 130">
                <a:extLst>
                  <a:ext uri="{FF2B5EF4-FFF2-40B4-BE49-F238E27FC236}">
                    <a16:creationId xmlns="" xmlns:a16="http://schemas.microsoft.com/office/drawing/2014/main" id="{79AEEF50-8D27-4D5F-911F-9F22B6A1C269}"/>
                  </a:ext>
                </a:extLst>
              </p:cNvPr>
              <p:cNvCxnSpPr/>
              <p:nvPr/>
            </p:nvCxnSpPr>
            <p:spPr bwMode="auto">
              <a:xfrm>
                <a:off x="6150126" y="3608262"/>
                <a:ext cx="100186" cy="0"/>
              </a:xfrm>
              <a:prstGeom prst="line">
                <a:avLst/>
              </a:prstGeom>
              <a:noFill/>
              <a:ln w="28575" cap="flat" cmpd="sng" algn="ctr">
                <a:solidFill>
                  <a:schemeClr val="tx1"/>
                </a:solidFill>
                <a:prstDash val="solid"/>
                <a:round/>
                <a:headEnd type="none" w="med" len="med"/>
                <a:tailEnd type="none" w="med" len="med"/>
              </a:ln>
              <a:effectLst/>
            </p:spPr>
          </p:cxnSp>
          <p:cxnSp>
            <p:nvCxnSpPr>
              <p:cNvPr id="132" name="Straight Connector 131">
                <a:extLst>
                  <a:ext uri="{FF2B5EF4-FFF2-40B4-BE49-F238E27FC236}">
                    <a16:creationId xmlns="" xmlns:a16="http://schemas.microsoft.com/office/drawing/2014/main" id="{524D6478-8C95-4CFF-B458-9D7837274272}"/>
                  </a:ext>
                </a:extLst>
              </p:cNvPr>
              <p:cNvCxnSpPr/>
              <p:nvPr/>
            </p:nvCxnSpPr>
            <p:spPr bwMode="auto">
              <a:xfrm>
                <a:off x="6150126" y="3352801"/>
                <a:ext cx="100186" cy="0"/>
              </a:xfrm>
              <a:prstGeom prst="line">
                <a:avLst/>
              </a:prstGeom>
              <a:noFill/>
              <a:ln w="28575" cap="flat" cmpd="sng" algn="ctr">
                <a:solidFill>
                  <a:schemeClr val="tx1"/>
                </a:solidFill>
                <a:prstDash val="solid"/>
                <a:round/>
                <a:headEnd type="none" w="med" len="med"/>
                <a:tailEnd type="none" w="med" len="med"/>
              </a:ln>
              <a:effectLst/>
            </p:spPr>
          </p:cxnSp>
        </p:grpSp>
        <p:grpSp>
          <p:nvGrpSpPr>
            <p:cNvPr id="133" name="Group 132">
              <a:extLst>
                <a:ext uri="{FF2B5EF4-FFF2-40B4-BE49-F238E27FC236}">
                  <a16:creationId xmlns="" xmlns:a16="http://schemas.microsoft.com/office/drawing/2014/main" id="{C98869CC-7558-4EDB-9A30-C68B57DA73E1}"/>
                </a:ext>
              </a:extLst>
            </p:cNvPr>
            <p:cNvGrpSpPr/>
            <p:nvPr/>
          </p:nvGrpSpPr>
          <p:grpSpPr>
            <a:xfrm>
              <a:off x="6555703" y="3347859"/>
              <a:ext cx="59687" cy="673650"/>
              <a:chOff x="6145303" y="3352801"/>
              <a:chExt cx="105009" cy="253191"/>
            </a:xfrm>
          </p:grpSpPr>
          <p:cxnSp>
            <p:nvCxnSpPr>
              <p:cNvPr id="134" name="Straight Connector 133">
                <a:extLst>
                  <a:ext uri="{FF2B5EF4-FFF2-40B4-BE49-F238E27FC236}">
                    <a16:creationId xmlns="" xmlns:a16="http://schemas.microsoft.com/office/drawing/2014/main" id="{74FBA082-406B-4FE7-9F3F-0FD820B87140}"/>
                  </a:ext>
                </a:extLst>
              </p:cNvPr>
              <p:cNvCxnSpPr>
                <a:cxnSpLocks/>
              </p:cNvCxnSpPr>
              <p:nvPr/>
            </p:nvCxnSpPr>
            <p:spPr bwMode="auto">
              <a:xfrm>
                <a:off x="6200219" y="3352801"/>
                <a:ext cx="0" cy="250298"/>
              </a:xfrm>
              <a:prstGeom prst="line">
                <a:avLst/>
              </a:prstGeom>
              <a:noFill/>
              <a:ln w="28575" cap="flat" cmpd="sng" algn="ctr">
                <a:solidFill>
                  <a:schemeClr val="tx1"/>
                </a:solidFill>
                <a:prstDash val="solid"/>
                <a:round/>
                <a:headEnd type="none" w="med" len="med"/>
                <a:tailEnd type="none" w="med" len="med"/>
              </a:ln>
              <a:effectLst/>
            </p:spPr>
          </p:cxnSp>
          <p:cxnSp>
            <p:nvCxnSpPr>
              <p:cNvPr id="135" name="Straight Connector 134">
                <a:extLst>
                  <a:ext uri="{FF2B5EF4-FFF2-40B4-BE49-F238E27FC236}">
                    <a16:creationId xmlns="" xmlns:a16="http://schemas.microsoft.com/office/drawing/2014/main" id="{5453A297-8373-4396-9407-9E8998929A88}"/>
                  </a:ext>
                </a:extLst>
              </p:cNvPr>
              <p:cNvCxnSpPr/>
              <p:nvPr/>
            </p:nvCxnSpPr>
            <p:spPr bwMode="auto">
              <a:xfrm>
                <a:off x="6145303" y="3605992"/>
                <a:ext cx="100186" cy="0"/>
              </a:xfrm>
              <a:prstGeom prst="line">
                <a:avLst/>
              </a:prstGeom>
              <a:noFill/>
              <a:ln w="28575" cap="flat" cmpd="sng" algn="ctr">
                <a:solidFill>
                  <a:schemeClr val="tx1"/>
                </a:solidFill>
                <a:prstDash val="solid"/>
                <a:round/>
                <a:headEnd type="none" w="med" len="med"/>
                <a:tailEnd type="none" w="med" len="med"/>
              </a:ln>
              <a:effectLst/>
            </p:spPr>
          </p:cxnSp>
          <p:cxnSp>
            <p:nvCxnSpPr>
              <p:cNvPr id="136" name="Straight Connector 135">
                <a:extLst>
                  <a:ext uri="{FF2B5EF4-FFF2-40B4-BE49-F238E27FC236}">
                    <a16:creationId xmlns="" xmlns:a16="http://schemas.microsoft.com/office/drawing/2014/main" id="{235F2035-241F-4D99-924A-9D31CA634CA1}"/>
                  </a:ext>
                </a:extLst>
              </p:cNvPr>
              <p:cNvCxnSpPr/>
              <p:nvPr/>
            </p:nvCxnSpPr>
            <p:spPr bwMode="auto">
              <a:xfrm>
                <a:off x="6150126" y="3352801"/>
                <a:ext cx="100186" cy="0"/>
              </a:xfrm>
              <a:prstGeom prst="line">
                <a:avLst/>
              </a:prstGeom>
              <a:noFill/>
              <a:ln w="28575" cap="flat" cmpd="sng" algn="ctr">
                <a:solidFill>
                  <a:schemeClr val="tx1"/>
                </a:solidFill>
                <a:prstDash val="solid"/>
                <a:round/>
                <a:headEnd type="none" w="med" len="med"/>
                <a:tailEnd type="none" w="med" len="med"/>
              </a:ln>
              <a:effectLst/>
            </p:spPr>
          </p:cxnSp>
        </p:grpSp>
        <p:grpSp>
          <p:nvGrpSpPr>
            <p:cNvPr id="137" name="Group 136">
              <a:extLst>
                <a:ext uri="{FF2B5EF4-FFF2-40B4-BE49-F238E27FC236}">
                  <a16:creationId xmlns="" xmlns:a16="http://schemas.microsoft.com/office/drawing/2014/main" id="{8A0CD938-5D8E-4018-86B9-F1308CBD9CEC}"/>
                </a:ext>
              </a:extLst>
            </p:cNvPr>
            <p:cNvGrpSpPr/>
            <p:nvPr/>
          </p:nvGrpSpPr>
          <p:grpSpPr>
            <a:xfrm>
              <a:off x="7031266" y="3347861"/>
              <a:ext cx="53292" cy="284882"/>
              <a:chOff x="6150126" y="3352801"/>
              <a:chExt cx="100186" cy="255461"/>
            </a:xfrm>
          </p:grpSpPr>
          <p:cxnSp>
            <p:nvCxnSpPr>
              <p:cNvPr id="138" name="Straight Connector 137">
                <a:extLst>
                  <a:ext uri="{FF2B5EF4-FFF2-40B4-BE49-F238E27FC236}">
                    <a16:creationId xmlns="" xmlns:a16="http://schemas.microsoft.com/office/drawing/2014/main" id="{1F4BF1E8-2770-45C1-882C-7B04D8938F0D}"/>
                  </a:ext>
                </a:extLst>
              </p:cNvPr>
              <p:cNvCxnSpPr>
                <a:cxnSpLocks/>
              </p:cNvCxnSpPr>
              <p:nvPr/>
            </p:nvCxnSpPr>
            <p:spPr bwMode="auto">
              <a:xfrm>
                <a:off x="6200219" y="3352801"/>
                <a:ext cx="0" cy="250298"/>
              </a:xfrm>
              <a:prstGeom prst="line">
                <a:avLst/>
              </a:prstGeom>
              <a:noFill/>
              <a:ln w="28575" cap="flat" cmpd="sng" algn="ctr">
                <a:solidFill>
                  <a:schemeClr val="tx1"/>
                </a:solidFill>
                <a:prstDash val="solid"/>
                <a:round/>
                <a:headEnd type="none" w="med" len="med"/>
                <a:tailEnd type="none" w="med" len="med"/>
              </a:ln>
              <a:effectLst/>
            </p:spPr>
          </p:cxnSp>
          <p:cxnSp>
            <p:nvCxnSpPr>
              <p:cNvPr id="139" name="Straight Connector 138">
                <a:extLst>
                  <a:ext uri="{FF2B5EF4-FFF2-40B4-BE49-F238E27FC236}">
                    <a16:creationId xmlns="" xmlns:a16="http://schemas.microsoft.com/office/drawing/2014/main" id="{7C03E625-FB61-4E14-A55B-D8382D404213}"/>
                  </a:ext>
                </a:extLst>
              </p:cNvPr>
              <p:cNvCxnSpPr/>
              <p:nvPr/>
            </p:nvCxnSpPr>
            <p:spPr bwMode="auto">
              <a:xfrm>
                <a:off x="6150126" y="3608262"/>
                <a:ext cx="100186" cy="0"/>
              </a:xfrm>
              <a:prstGeom prst="line">
                <a:avLst/>
              </a:prstGeom>
              <a:noFill/>
              <a:ln w="28575" cap="flat" cmpd="sng" algn="ctr">
                <a:solidFill>
                  <a:schemeClr val="tx1"/>
                </a:solidFill>
                <a:prstDash val="solid"/>
                <a:round/>
                <a:headEnd type="none" w="med" len="med"/>
                <a:tailEnd type="none" w="med" len="med"/>
              </a:ln>
              <a:effectLst/>
            </p:spPr>
          </p:cxnSp>
          <p:cxnSp>
            <p:nvCxnSpPr>
              <p:cNvPr id="140" name="Straight Connector 139">
                <a:extLst>
                  <a:ext uri="{FF2B5EF4-FFF2-40B4-BE49-F238E27FC236}">
                    <a16:creationId xmlns="" xmlns:a16="http://schemas.microsoft.com/office/drawing/2014/main" id="{8F54CF76-26A8-4824-A608-A8983174D363}"/>
                  </a:ext>
                </a:extLst>
              </p:cNvPr>
              <p:cNvCxnSpPr/>
              <p:nvPr/>
            </p:nvCxnSpPr>
            <p:spPr bwMode="auto">
              <a:xfrm>
                <a:off x="6150126" y="3352801"/>
                <a:ext cx="100186" cy="0"/>
              </a:xfrm>
              <a:prstGeom prst="line">
                <a:avLst/>
              </a:prstGeom>
              <a:noFill/>
              <a:ln w="28575" cap="flat" cmpd="sng" algn="ctr">
                <a:solidFill>
                  <a:schemeClr val="tx1"/>
                </a:solidFill>
                <a:prstDash val="solid"/>
                <a:round/>
                <a:headEnd type="none" w="med" len="med"/>
                <a:tailEnd type="none" w="med" len="med"/>
              </a:ln>
              <a:effectLst/>
            </p:spPr>
          </p:cxnSp>
        </p:grpSp>
        <p:grpSp>
          <p:nvGrpSpPr>
            <p:cNvPr id="141" name="Group 140">
              <a:extLst>
                <a:ext uri="{FF2B5EF4-FFF2-40B4-BE49-F238E27FC236}">
                  <a16:creationId xmlns="" xmlns:a16="http://schemas.microsoft.com/office/drawing/2014/main" id="{11329F6B-34B6-4FFE-9326-E7A059322FB0}"/>
                </a:ext>
              </a:extLst>
            </p:cNvPr>
            <p:cNvGrpSpPr/>
            <p:nvPr/>
          </p:nvGrpSpPr>
          <p:grpSpPr>
            <a:xfrm>
              <a:off x="7521287" y="3347861"/>
              <a:ext cx="56461" cy="477351"/>
              <a:chOff x="6150126" y="3352801"/>
              <a:chExt cx="100186" cy="255461"/>
            </a:xfrm>
          </p:grpSpPr>
          <p:cxnSp>
            <p:nvCxnSpPr>
              <p:cNvPr id="142" name="Straight Connector 141">
                <a:extLst>
                  <a:ext uri="{FF2B5EF4-FFF2-40B4-BE49-F238E27FC236}">
                    <a16:creationId xmlns="" xmlns:a16="http://schemas.microsoft.com/office/drawing/2014/main" id="{78A18409-2AB2-477E-B772-974FD510535E}"/>
                  </a:ext>
                </a:extLst>
              </p:cNvPr>
              <p:cNvCxnSpPr>
                <a:cxnSpLocks/>
              </p:cNvCxnSpPr>
              <p:nvPr/>
            </p:nvCxnSpPr>
            <p:spPr bwMode="auto">
              <a:xfrm>
                <a:off x="6200219" y="3352801"/>
                <a:ext cx="0" cy="250298"/>
              </a:xfrm>
              <a:prstGeom prst="line">
                <a:avLst/>
              </a:prstGeom>
              <a:noFill/>
              <a:ln w="28575" cap="flat" cmpd="sng" algn="ctr">
                <a:solidFill>
                  <a:schemeClr val="tx1"/>
                </a:solidFill>
                <a:prstDash val="solid"/>
                <a:round/>
                <a:headEnd type="none" w="med" len="med"/>
                <a:tailEnd type="none" w="med" len="med"/>
              </a:ln>
              <a:effectLst/>
            </p:spPr>
          </p:cxnSp>
          <p:cxnSp>
            <p:nvCxnSpPr>
              <p:cNvPr id="143" name="Straight Connector 142">
                <a:extLst>
                  <a:ext uri="{FF2B5EF4-FFF2-40B4-BE49-F238E27FC236}">
                    <a16:creationId xmlns="" xmlns:a16="http://schemas.microsoft.com/office/drawing/2014/main" id="{3FB97DD5-27B1-4B5C-97BA-F37D219D209A}"/>
                  </a:ext>
                </a:extLst>
              </p:cNvPr>
              <p:cNvCxnSpPr/>
              <p:nvPr/>
            </p:nvCxnSpPr>
            <p:spPr bwMode="auto">
              <a:xfrm>
                <a:off x="6150126" y="3608262"/>
                <a:ext cx="100186" cy="0"/>
              </a:xfrm>
              <a:prstGeom prst="line">
                <a:avLst/>
              </a:prstGeom>
              <a:noFill/>
              <a:ln w="28575" cap="flat" cmpd="sng" algn="ctr">
                <a:solidFill>
                  <a:schemeClr val="tx1"/>
                </a:solidFill>
                <a:prstDash val="solid"/>
                <a:round/>
                <a:headEnd type="none" w="med" len="med"/>
                <a:tailEnd type="none" w="med" len="med"/>
              </a:ln>
              <a:effectLst/>
            </p:spPr>
          </p:cxnSp>
          <p:cxnSp>
            <p:nvCxnSpPr>
              <p:cNvPr id="144" name="Straight Connector 143">
                <a:extLst>
                  <a:ext uri="{FF2B5EF4-FFF2-40B4-BE49-F238E27FC236}">
                    <a16:creationId xmlns="" xmlns:a16="http://schemas.microsoft.com/office/drawing/2014/main" id="{B841DBD0-09EF-439D-A974-1A84B379C599}"/>
                  </a:ext>
                </a:extLst>
              </p:cNvPr>
              <p:cNvCxnSpPr/>
              <p:nvPr/>
            </p:nvCxnSpPr>
            <p:spPr bwMode="auto">
              <a:xfrm>
                <a:off x="6150126" y="3352801"/>
                <a:ext cx="100186" cy="0"/>
              </a:xfrm>
              <a:prstGeom prst="line">
                <a:avLst/>
              </a:prstGeom>
              <a:noFill/>
              <a:ln w="28575" cap="flat" cmpd="sng" algn="ctr">
                <a:solidFill>
                  <a:schemeClr val="tx1"/>
                </a:solidFill>
                <a:prstDash val="solid"/>
                <a:round/>
                <a:headEnd type="none" w="med" len="med"/>
                <a:tailEnd type="none" w="med" len="med"/>
              </a:ln>
              <a:effectLst/>
            </p:spPr>
          </p:cxnSp>
        </p:grpSp>
        <p:grpSp>
          <p:nvGrpSpPr>
            <p:cNvPr id="145" name="Group 144">
              <a:extLst>
                <a:ext uri="{FF2B5EF4-FFF2-40B4-BE49-F238E27FC236}">
                  <a16:creationId xmlns="" xmlns:a16="http://schemas.microsoft.com/office/drawing/2014/main" id="{947842C2-B509-4EA4-801B-266BCDCA3BD5}"/>
                </a:ext>
              </a:extLst>
            </p:cNvPr>
            <p:cNvGrpSpPr/>
            <p:nvPr/>
          </p:nvGrpSpPr>
          <p:grpSpPr>
            <a:xfrm>
              <a:off x="8011212" y="3348082"/>
              <a:ext cx="56462" cy="674530"/>
              <a:chOff x="6150126" y="3352801"/>
              <a:chExt cx="100186" cy="254530"/>
            </a:xfrm>
          </p:grpSpPr>
          <p:cxnSp>
            <p:nvCxnSpPr>
              <p:cNvPr id="146" name="Straight Connector 145">
                <a:extLst>
                  <a:ext uri="{FF2B5EF4-FFF2-40B4-BE49-F238E27FC236}">
                    <a16:creationId xmlns="" xmlns:a16="http://schemas.microsoft.com/office/drawing/2014/main" id="{992A58C6-0E81-4334-B0CF-3E9747DE9C1C}"/>
                  </a:ext>
                </a:extLst>
              </p:cNvPr>
              <p:cNvCxnSpPr>
                <a:cxnSpLocks/>
              </p:cNvCxnSpPr>
              <p:nvPr/>
            </p:nvCxnSpPr>
            <p:spPr bwMode="auto">
              <a:xfrm>
                <a:off x="6200219" y="3352801"/>
                <a:ext cx="0" cy="250298"/>
              </a:xfrm>
              <a:prstGeom prst="line">
                <a:avLst/>
              </a:prstGeom>
              <a:noFill/>
              <a:ln w="28575" cap="flat" cmpd="sng" algn="ctr">
                <a:solidFill>
                  <a:schemeClr val="tx1"/>
                </a:solidFill>
                <a:prstDash val="solid"/>
                <a:round/>
                <a:headEnd type="none" w="med" len="med"/>
                <a:tailEnd type="none" w="med" len="med"/>
              </a:ln>
              <a:effectLst/>
            </p:spPr>
          </p:cxnSp>
          <p:cxnSp>
            <p:nvCxnSpPr>
              <p:cNvPr id="147" name="Straight Connector 146">
                <a:extLst>
                  <a:ext uri="{FF2B5EF4-FFF2-40B4-BE49-F238E27FC236}">
                    <a16:creationId xmlns="" xmlns:a16="http://schemas.microsoft.com/office/drawing/2014/main" id="{C5DEA800-244A-4EDB-B0C3-3F4EE5BA63ED}"/>
                  </a:ext>
                </a:extLst>
              </p:cNvPr>
              <p:cNvCxnSpPr/>
              <p:nvPr/>
            </p:nvCxnSpPr>
            <p:spPr bwMode="auto">
              <a:xfrm>
                <a:off x="6150126" y="3607331"/>
                <a:ext cx="100186" cy="0"/>
              </a:xfrm>
              <a:prstGeom prst="line">
                <a:avLst/>
              </a:prstGeom>
              <a:noFill/>
              <a:ln w="28575" cap="flat" cmpd="sng" algn="ctr">
                <a:solidFill>
                  <a:schemeClr val="tx1"/>
                </a:solidFill>
                <a:prstDash val="solid"/>
                <a:round/>
                <a:headEnd type="none" w="med" len="med"/>
                <a:tailEnd type="none" w="med" len="med"/>
              </a:ln>
              <a:effectLst/>
            </p:spPr>
          </p:cxnSp>
          <p:cxnSp>
            <p:nvCxnSpPr>
              <p:cNvPr id="148" name="Straight Connector 147">
                <a:extLst>
                  <a:ext uri="{FF2B5EF4-FFF2-40B4-BE49-F238E27FC236}">
                    <a16:creationId xmlns="" xmlns:a16="http://schemas.microsoft.com/office/drawing/2014/main" id="{66E64551-1B21-4955-AC45-EF8317D52257}"/>
                  </a:ext>
                </a:extLst>
              </p:cNvPr>
              <p:cNvCxnSpPr/>
              <p:nvPr/>
            </p:nvCxnSpPr>
            <p:spPr bwMode="auto">
              <a:xfrm>
                <a:off x="6150126" y="3352801"/>
                <a:ext cx="100186" cy="0"/>
              </a:xfrm>
              <a:prstGeom prst="line">
                <a:avLst/>
              </a:prstGeom>
              <a:noFill/>
              <a:ln w="28575" cap="flat" cmpd="sng" algn="ctr">
                <a:solidFill>
                  <a:schemeClr val="tx1"/>
                </a:solidFill>
                <a:prstDash val="solid"/>
                <a:round/>
                <a:headEnd type="none" w="med" len="med"/>
                <a:tailEnd type="none" w="med" len="med"/>
              </a:ln>
              <a:effectLst/>
            </p:spPr>
          </p:cxnSp>
        </p:grpSp>
        <p:sp>
          <p:nvSpPr>
            <p:cNvPr id="149" name="TextBox 148">
              <a:extLst>
                <a:ext uri="{FF2B5EF4-FFF2-40B4-BE49-F238E27FC236}">
                  <a16:creationId xmlns="" xmlns:a16="http://schemas.microsoft.com/office/drawing/2014/main" id="{76253C7C-7111-474C-B3E2-909056E0A6A8}"/>
                </a:ext>
              </a:extLst>
            </p:cNvPr>
            <p:cNvSpPr txBox="1"/>
            <p:nvPr/>
          </p:nvSpPr>
          <p:spPr>
            <a:xfrm>
              <a:off x="5407204" y="3147318"/>
              <a:ext cx="386621" cy="196421"/>
            </a:xfrm>
            <a:prstGeom prst="rect">
              <a:avLst/>
            </a:prstGeom>
            <a:noFill/>
          </p:spPr>
          <p:txBody>
            <a:bodyPr wrap="none" rtlCol="0">
              <a:spAutoFit/>
            </a:bodyPr>
            <a:lstStyle/>
            <a:p>
              <a:pPr algn="ctr"/>
              <a:r>
                <a:rPr lang="en-US" sz="1400" dirty="0"/>
                <a:t>100</a:t>
              </a:r>
            </a:p>
          </p:txBody>
        </p:sp>
        <p:sp>
          <p:nvSpPr>
            <p:cNvPr id="150" name="TextBox 149">
              <a:extLst>
                <a:ext uri="{FF2B5EF4-FFF2-40B4-BE49-F238E27FC236}">
                  <a16:creationId xmlns="" xmlns:a16="http://schemas.microsoft.com/office/drawing/2014/main" id="{A7FF3673-1E57-43C6-B72D-8F29E906F2C7}"/>
                </a:ext>
              </a:extLst>
            </p:cNvPr>
            <p:cNvSpPr txBox="1"/>
            <p:nvPr/>
          </p:nvSpPr>
          <p:spPr>
            <a:xfrm>
              <a:off x="5902312" y="3146748"/>
              <a:ext cx="386621" cy="196421"/>
            </a:xfrm>
            <a:prstGeom prst="rect">
              <a:avLst/>
            </a:prstGeom>
            <a:noFill/>
          </p:spPr>
          <p:txBody>
            <a:bodyPr wrap="none" rtlCol="0">
              <a:spAutoFit/>
            </a:bodyPr>
            <a:lstStyle/>
            <a:p>
              <a:pPr algn="ctr"/>
              <a:r>
                <a:rPr lang="en-US" sz="1400" dirty="0"/>
                <a:t>100</a:t>
              </a:r>
            </a:p>
          </p:txBody>
        </p:sp>
        <p:sp>
          <p:nvSpPr>
            <p:cNvPr id="151" name="TextBox 150">
              <a:extLst>
                <a:ext uri="{FF2B5EF4-FFF2-40B4-BE49-F238E27FC236}">
                  <a16:creationId xmlns="" xmlns:a16="http://schemas.microsoft.com/office/drawing/2014/main" id="{82E84075-1019-4E53-AF38-2C80A572A17B}"/>
                </a:ext>
              </a:extLst>
            </p:cNvPr>
            <p:cNvSpPr txBox="1"/>
            <p:nvPr/>
          </p:nvSpPr>
          <p:spPr>
            <a:xfrm>
              <a:off x="6392236" y="3146748"/>
              <a:ext cx="386621" cy="196421"/>
            </a:xfrm>
            <a:prstGeom prst="rect">
              <a:avLst/>
            </a:prstGeom>
            <a:noFill/>
          </p:spPr>
          <p:txBody>
            <a:bodyPr wrap="none" rtlCol="0">
              <a:spAutoFit/>
            </a:bodyPr>
            <a:lstStyle/>
            <a:p>
              <a:pPr algn="ctr"/>
              <a:r>
                <a:rPr lang="en-US" sz="1400" dirty="0"/>
                <a:t>100</a:t>
              </a:r>
            </a:p>
          </p:txBody>
        </p:sp>
        <p:sp>
          <p:nvSpPr>
            <p:cNvPr id="152" name="TextBox 151">
              <a:extLst>
                <a:ext uri="{FF2B5EF4-FFF2-40B4-BE49-F238E27FC236}">
                  <a16:creationId xmlns="" xmlns:a16="http://schemas.microsoft.com/office/drawing/2014/main" id="{288CB5BF-E855-4B4F-BE12-20E2FFED4815}"/>
                </a:ext>
              </a:extLst>
            </p:cNvPr>
            <p:cNvSpPr txBox="1"/>
            <p:nvPr/>
          </p:nvSpPr>
          <p:spPr>
            <a:xfrm>
              <a:off x="6864603" y="3143385"/>
              <a:ext cx="386621" cy="196421"/>
            </a:xfrm>
            <a:prstGeom prst="rect">
              <a:avLst/>
            </a:prstGeom>
            <a:noFill/>
          </p:spPr>
          <p:txBody>
            <a:bodyPr wrap="none" rtlCol="0">
              <a:spAutoFit/>
            </a:bodyPr>
            <a:lstStyle/>
            <a:p>
              <a:pPr algn="ctr"/>
              <a:r>
                <a:rPr lang="en-US" sz="1400" dirty="0"/>
                <a:t>100</a:t>
              </a:r>
            </a:p>
          </p:txBody>
        </p:sp>
        <p:sp>
          <p:nvSpPr>
            <p:cNvPr id="153" name="TextBox 152">
              <a:extLst>
                <a:ext uri="{FF2B5EF4-FFF2-40B4-BE49-F238E27FC236}">
                  <a16:creationId xmlns="" xmlns:a16="http://schemas.microsoft.com/office/drawing/2014/main" id="{17417829-7CA9-4D41-953F-C6F7879FDD62}"/>
                </a:ext>
              </a:extLst>
            </p:cNvPr>
            <p:cNvSpPr txBox="1"/>
            <p:nvPr/>
          </p:nvSpPr>
          <p:spPr>
            <a:xfrm>
              <a:off x="7356207" y="3142815"/>
              <a:ext cx="386621" cy="196421"/>
            </a:xfrm>
            <a:prstGeom prst="rect">
              <a:avLst/>
            </a:prstGeom>
            <a:noFill/>
          </p:spPr>
          <p:txBody>
            <a:bodyPr wrap="none" rtlCol="0">
              <a:spAutoFit/>
            </a:bodyPr>
            <a:lstStyle/>
            <a:p>
              <a:pPr algn="ctr"/>
              <a:r>
                <a:rPr lang="en-US" sz="1400" dirty="0"/>
                <a:t>100</a:t>
              </a:r>
            </a:p>
          </p:txBody>
        </p:sp>
        <p:sp>
          <p:nvSpPr>
            <p:cNvPr id="154" name="TextBox 153">
              <a:extLst>
                <a:ext uri="{FF2B5EF4-FFF2-40B4-BE49-F238E27FC236}">
                  <a16:creationId xmlns="" xmlns:a16="http://schemas.microsoft.com/office/drawing/2014/main" id="{36C79CFC-9112-4F67-A3EF-D07F6FDCD054}"/>
                </a:ext>
              </a:extLst>
            </p:cNvPr>
            <p:cNvSpPr txBox="1"/>
            <p:nvPr/>
          </p:nvSpPr>
          <p:spPr>
            <a:xfrm>
              <a:off x="7846132" y="3142815"/>
              <a:ext cx="386621" cy="196421"/>
            </a:xfrm>
            <a:prstGeom prst="rect">
              <a:avLst/>
            </a:prstGeom>
            <a:noFill/>
          </p:spPr>
          <p:txBody>
            <a:bodyPr wrap="none" rtlCol="0">
              <a:spAutoFit/>
            </a:bodyPr>
            <a:lstStyle/>
            <a:p>
              <a:pPr algn="ctr"/>
              <a:r>
                <a:rPr lang="en-US" sz="1400" dirty="0"/>
                <a:t>100</a:t>
              </a:r>
            </a:p>
          </p:txBody>
        </p:sp>
        <p:sp>
          <p:nvSpPr>
            <p:cNvPr id="155" name="TextBox 154">
              <a:extLst>
                <a:ext uri="{FF2B5EF4-FFF2-40B4-BE49-F238E27FC236}">
                  <a16:creationId xmlns="" xmlns:a16="http://schemas.microsoft.com/office/drawing/2014/main" id="{F6141414-AE95-4E94-9E67-89FEF12CC170}"/>
                </a:ext>
              </a:extLst>
            </p:cNvPr>
            <p:cNvSpPr txBox="1"/>
            <p:nvPr/>
          </p:nvSpPr>
          <p:spPr>
            <a:xfrm>
              <a:off x="8336111" y="3130282"/>
              <a:ext cx="386621" cy="196421"/>
            </a:xfrm>
            <a:prstGeom prst="rect">
              <a:avLst/>
            </a:prstGeom>
            <a:noFill/>
          </p:spPr>
          <p:txBody>
            <a:bodyPr wrap="none" rtlCol="0">
              <a:spAutoFit/>
            </a:bodyPr>
            <a:lstStyle/>
            <a:p>
              <a:pPr algn="ctr"/>
              <a:r>
                <a:rPr lang="en-US" sz="1400" dirty="0"/>
                <a:t>100</a:t>
              </a:r>
            </a:p>
          </p:txBody>
        </p:sp>
        <p:grpSp>
          <p:nvGrpSpPr>
            <p:cNvPr id="156" name="Group 155">
              <a:extLst>
                <a:ext uri="{FF2B5EF4-FFF2-40B4-BE49-F238E27FC236}">
                  <a16:creationId xmlns="" xmlns:a16="http://schemas.microsoft.com/office/drawing/2014/main" id="{D5AD2659-F318-421E-9E55-D63EA79A0BCB}"/>
                </a:ext>
              </a:extLst>
            </p:cNvPr>
            <p:cNvGrpSpPr/>
            <p:nvPr/>
          </p:nvGrpSpPr>
          <p:grpSpPr>
            <a:xfrm>
              <a:off x="8500461" y="3352195"/>
              <a:ext cx="57917" cy="236182"/>
              <a:chOff x="6150126" y="3352801"/>
              <a:chExt cx="100186" cy="255461"/>
            </a:xfrm>
          </p:grpSpPr>
          <p:cxnSp>
            <p:nvCxnSpPr>
              <p:cNvPr id="157" name="Straight Connector 156">
                <a:extLst>
                  <a:ext uri="{FF2B5EF4-FFF2-40B4-BE49-F238E27FC236}">
                    <a16:creationId xmlns="" xmlns:a16="http://schemas.microsoft.com/office/drawing/2014/main" id="{14CBE17C-612D-433D-B89B-DD15F99C86FE}"/>
                  </a:ext>
                </a:extLst>
              </p:cNvPr>
              <p:cNvCxnSpPr>
                <a:cxnSpLocks/>
              </p:cNvCxnSpPr>
              <p:nvPr/>
            </p:nvCxnSpPr>
            <p:spPr bwMode="auto">
              <a:xfrm>
                <a:off x="6200219" y="3352801"/>
                <a:ext cx="0" cy="250298"/>
              </a:xfrm>
              <a:prstGeom prst="line">
                <a:avLst/>
              </a:prstGeom>
              <a:noFill/>
              <a:ln w="28575" cap="flat" cmpd="sng" algn="ctr">
                <a:solidFill>
                  <a:schemeClr val="tx1"/>
                </a:solidFill>
                <a:prstDash val="solid"/>
                <a:round/>
                <a:headEnd type="none" w="med" len="med"/>
                <a:tailEnd type="none" w="med" len="med"/>
              </a:ln>
              <a:effectLst/>
            </p:spPr>
          </p:cxnSp>
          <p:cxnSp>
            <p:nvCxnSpPr>
              <p:cNvPr id="158" name="Straight Connector 157">
                <a:extLst>
                  <a:ext uri="{FF2B5EF4-FFF2-40B4-BE49-F238E27FC236}">
                    <a16:creationId xmlns="" xmlns:a16="http://schemas.microsoft.com/office/drawing/2014/main" id="{09EB30B1-28F8-4AF9-9054-ADDC95589694}"/>
                  </a:ext>
                </a:extLst>
              </p:cNvPr>
              <p:cNvCxnSpPr/>
              <p:nvPr/>
            </p:nvCxnSpPr>
            <p:spPr bwMode="auto">
              <a:xfrm>
                <a:off x="6150126" y="3608262"/>
                <a:ext cx="100186" cy="0"/>
              </a:xfrm>
              <a:prstGeom prst="line">
                <a:avLst/>
              </a:prstGeom>
              <a:noFill/>
              <a:ln w="28575" cap="flat" cmpd="sng" algn="ctr">
                <a:solidFill>
                  <a:schemeClr val="tx1"/>
                </a:solidFill>
                <a:prstDash val="solid"/>
                <a:round/>
                <a:headEnd type="none" w="med" len="med"/>
                <a:tailEnd type="none" w="med" len="med"/>
              </a:ln>
              <a:effectLst/>
            </p:spPr>
          </p:cxnSp>
          <p:cxnSp>
            <p:nvCxnSpPr>
              <p:cNvPr id="159" name="Straight Connector 158">
                <a:extLst>
                  <a:ext uri="{FF2B5EF4-FFF2-40B4-BE49-F238E27FC236}">
                    <a16:creationId xmlns="" xmlns:a16="http://schemas.microsoft.com/office/drawing/2014/main" id="{972821B6-5BA2-4D79-8521-F703476784E5}"/>
                  </a:ext>
                </a:extLst>
              </p:cNvPr>
              <p:cNvCxnSpPr/>
              <p:nvPr/>
            </p:nvCxnSpPr>
            <p:spPr bwMode="auto">
              <a:xfrm>
                <a:off x="6150126" y="3352801"/>
                <a:ext cx="100186" cy="0"/>
              </a:xfrm>
              <a:prstGeom prst="line">
                <a:avLst/>
              </a:prstGeom>
              <a:noFill/>
              <a:ln w="28575" cap="flat" cmpd="sng" algn="ctr">
                <a:solidFill>
                  <a:schemeClr val="tx1"/>
                </a:solidFill>
                <a:prstDash val="solid"/>
                <a:round/>
                <a:headEnd type="none" w="med" len="med"/>
                <a:tailEnd type="none" w="med" len="med"/>
              </a:ln>
              <a:effectLst/>
            </p:spPr>
          </p:cxnSp>
        </p:grpSp>
        <p:sp>
          <p:nvSpPr>
            <p:cNvPr id="160" name="TextBox 159">
              <a:extLst>
                <a:ext uri="{FF2B5EF4-FFF2-40B4-BE49-F238E27FC236}">
                  <a16:creationId xmlns="" xmlns:a16="http://schemas.microsoft.com/office/drawing/2014/main" id="{53B5A7BD-D8F7-4137-97D8-762E25A98B80}"/>
                </a:ext>
              </a:extLst>
            </p:cNvPr>
            <p:cNvSpPr txBox="1"/>
            <p:nvPr/>
          </p:nvSpPr>
          <p:spPr>
            <a:xfrm>
              <a:off x="5434047" y="4420583"/>
              <a:ext cx="367709" cy="278918"/>
            </a:xfrm>
            <a:prstGeom prst="rect">
              <a:avLst/>
            </a:prstGeom>
            <a:noFill/>
          </p:spPr>
          <p:txBody>
            <a:bodyPr wrap="none" rtlCol="0">
              <a:spAutoFit/>
            </a:bodyPr>
            <a:lstStyle/>
            <a:p>
              <a:pPr algn="ctr">
                <a:lnSpc>
                  <a:spcPct val="80000"/>
                </a:lnSpc>
              </a:pPr>
              <a:r>
                <a:rPr lang="en-US" sz="1400" dirty="0">
                  <a:solidFill>
                    <a:schemeClr val="bg2">
                      <a:lumMod val="10000"/>
                    </a:schemeClr>
                  </a:solidFill>
                </a:rPr>
                <a:t>23/</a:t>
              </a:r>
            </a:p>
            <a:p>
              <a:pPr algn="ctr">
                <a:lnSpc>
                  <a:spcPct val="80000"/>
                </a:lnSpc>
              </a:pPr>
              <a:r>
                <a:rPr lang="en-US" sz="1400" dirty="0">
                  <a:solidFill>
                    <a:schemeClr val="bg2">
                      <a:lumMod val="10000"/>
                    </a:schemeClr>
                  </a:solidFill>
                </a:rPr>
                <a:t>23</a:t>
              </a:r>
            </a:p>
          </p:txBody>
        </p:sp>
        <p:sp>
          <p:nvSpPr>
            <p:cNvPr id="161" name="TextBox 160">
              <a:extLst>
                <a:ext uri="{FF2B5EF4-FFF2-40B4-BE49-F238E27FC236}">
                  <a16:creationId xmlns="" xmlns:a16="http://schemas.microsoft.com/office/drawing/2014/main" id="{B4A5033D-9563-429E-A466-B0814DF244F5}"/>
                </a:ext>
              </a:extLst>
            </p:cNvPr>
            <p:cNvSpPr txBox="1"/>
            <p:nvPr/>
          </p:nvSpPr>
          <p:spPr>
            <a:xfrm>
              <a:off x="5911768" y="4420583"/>
              <a:ext cx="367709" cy="278918"/>
            </a:xfrm>
            <a:prstGeom prst="rect">
              <a:avLst/>
            </a:prstGeom>
            <a:noFill/>
          </p:spPr>
          <p:txBody>
            <a:bodyPr wrap="none" rtlCol="0">
              <a:spAutoFit/>
            </a:bodyPr>
            <a:lstStyle/>
            <a:p>
              <a:pPr algn="ctr">
                <a:lnSpc>
                  <a:spcPct val="80000"/>
                </a:lnSpc>
              </a:pPr>
              <a:r>
                <a:rPr lang="en-US" sz="1400" dirty="0">
                  <a:solidFill>
                    <a:schemeClr val="bg2">
                      <a:lumMod val="10000"/>
                    </a:schemeClr>
                  </a:solidFill>
                </a:rPr>
                <a:t>18/</a:t>
              </a:r>
            </a:p>
            <a:p>
              <a:pPr algn="ctr">
                <a:lnSpc>
                  <a:spcPct val="80000"/>
                </a:lnSpc>
              </a:pPr>
              <a:r>
                <a:rPr lang="en-US" sz="1400" dirty="0">
                  <a:solidFill>
                    <a:schemeClr val="bg2">
                      <a:lumMod val="10000"/>
                    </a:schemeClr>
                  </a:solidFill>
                </a:rPr>
                <a:t>18</a:t>
              </a:r>
            </a:p>
          </p:txBody>
        </p:sp>
        <p:sp>
          <p:nvSpPr>
            <p:cNvPr id="162" name="TextBox 161">
              <a:extLst>
                <a:ext uri="{FF2B5EF4-FFF2-40B4-BE49-F238E27FC236}">
                  <a16:creationId xmlns="" xmlns:a16="http://schemas.microsoft.com/office/drawing/2014/main" id="{3B5FDA42-AD04-4CF8-B8A1-AF44F4619AFA}"/>
                </a:ext>
              </a:extLst>
            </p:cNvPr>
            <p:cNvSpPr txBox="1"/>
            <p:nvPr/>
          </p:nvSpPr>
          <p:spPr>
            <a:xfrm>
              <a:off x="6440193" y="4420583"/>
              <a:ext cx="290708" cy="278918"/>
            </a:xfrm>
            <a:prstGeom prst="rect">
              <a:avLst/>
            </a:prstGeom>
            <a:noFill/>
          </p:spPr>
          <p:txBody>
            <a:bodyPr wrap="none" rtlCol="0">
              <a:spAutoFit/>
            </a:bodyPr>
            <a:lstStyle/>
            <a:p>
              <a:pPr algn="ctr">
                <a:lnSpc>
                  <a:spcPct val="80000"/>
                </a:lnSpc>
              </a:pPr>
              <a:r>
                <a:rPr lang="en-US" sz="1400" dirty="0">
                  <a:solidFill>
                    <a:schemeClr val="bg2">
                      <a:lumMod val="10000"/>
                    </a:schemeClr>
                  </a:solidFill>
                </a:rPr>
                <a:t>5/</a:t>
              </a:r>
            </a:p>
            <a:p>
              <a:pPr algn="ctr">
                <a:lnSpc>
                  <a:spcPct val="80000"/>
                </a:lnSpc>
              </a:pPr>
              <a:r>
                <a:rPr lang="en-US" sz="1400" dirty="0">
                  <a:solidFill>
                    <a:schemeClr val="bg2">
                      <a:lumMod val="10000"/>
                    </a:schemeClr>
                  </a:solidFill>
                </a:rPr>
                <a:t>5</a:t>
              </a:r>
            </a:p>
          </p:txBody>
        </p:sp>
        <p:sp>
          <p:nvSpPr>
            <p:cNvPr id="163" name="TextBox 162">
              <a:extLst>
                <a:ext uri="{FF2B5EF4-FFF2-40B4-BE49-F238E27FC236}">
                  <a16:creationId xmlns="" xmlns:a16="http://schemas.microsoft.com/office/drawing/2014/main" id="{61D7BE01-58BE-4136-8761-87032BF66052}"/>
                </a:ext>
              </a:extLst>
            </p:cNvPr>
            <p:cNvSpPr txBox="1"/>
            <p:nvPr/>
          </p:nvSpPr>
          <p:spPr>
            <a:xfrm>
              <a:off x="6874057" y="4420583"/>
              <a:ext cx="367709" cy="278918"/>
            </a:xfrm>
            <a:prstGeom prst="rect">
              <a:avLst/>
            </a:prstGeom>
            <a:noFill/>
          </p:spPr>
          <p:txBody>
            <a:bodyPr wrap="none" rtlCol="0">
              <a:spAutoFit/>
            </a:bodyPr>
            <a:lstStyle/>
            <a:p>
              <a:pPr algn="ctr">
                <a:lnSpc>
                  <a:spcPct val="80000"/>
                </a:lnSpc>
              </a:pPr>
              <a:r>
                <a:rPr lang="en-US" sz="1400" dirty="0">
                  <a:solidFill>
                    <a:schemeClr val="bg2">
                      <a:lumMod val="10000"/>
                    </a:schemeClr>
                  </a:solidFill>
                </a:rPr>
                <a:t>15/</a:t>
              </a:r>
            </a:p>
            <a:p>
              <a:pPr algn="ctr">
                <a:lnSpc>
                  <a:spcPct val="80000"/>
                </a:lnSpc>
              </a:pPr>
              <a:r>
                <a:rPr lang="en-US" sz="1400" dirty="0">
                  <a:solidFill>
                    <a:schemeClr val="bg2">
                      <a:lumMod val="10000"/>
                    </a:schemeClr>
                  </a:solidFill>
                </a:rPr>
                <a:t>15</a:t>
              </a:r>
            </a:p>
          </p:txBody>
        </p:sp>
        <p:sp>
          <p:nvSpPr>
            <p:cNvPr id="164" name="TextBox 163">
              <a:extLst>
                <a:ext uri="{FF2B5EF4-FFF2-40B4-BE49-F238E27FC236}">
                  <a16:creationId xmlns="" xmlns:a16="http://schemas.microsoft.com/office/drawing/2014/main" id="{F1CC2DD9-5320-444E-BC89-776A2055627D}"/>
                </a:ext>
              </a:extLst>
            </p:cNvPr>
            <p:cNvSpPr txBox="1"/>
            <p:nvPr/>
          </p:nvSpPr>
          <p:spPr>
            <a:xfrm>
              <a:off x="7404164" y="4420583"/>
              <a:ext cx="290708" cy="278918"/>
            </a:xfrm>
            <a:prstGeom prst="rect">
              <a:avLst/>
            </a:prstGeom>
            <a:noFill/>
          </p:spPr>
          <p:txBody>
            <a:bodyPr wrap="none" rtlCol="0">
              <a:spAutoFit/>
            </a:bodyPr>
            <a:lstStyle/>
            <a:p>
              <a:pPr algn="ctr">
                <a:lnSpc>
                  <a:spcPct val="80000"/>
                </a:lnSpc>
              </a:pPr>
              <a:r>
                <a:rPr lang="en-US" sz="1400" dirty="0">
                  <a:solidFill>
                    <a:schemeClr val="bg2">
                      <a:lumMod val="10000"/>
                    </a:schemeClr>
                  </a:solidFill>
                </a:rPr>
                <a:t>8/</a:t>
              </a:r>
            </a:p>
            <a:p>
              <a:pPr algn="ctr">
                <a:lnSpc>
                  <a:spcPct val="80000"/>
                </a:lnSpc>
              </a:pPr>
              <a:r>
                <a:rPr lang="en-US" sz="1400" dirty="0">
                  <a:solidFill>
                    <a:schemeClr val="bg2">
                      <a:lumMod val="10000"/>
                    </a:schemeClr>
                  </a:solidFill>
                </a:rPr>
                <a:t>8</a:t>
              </a:r>
            </a:p>
          </p:txBody>
        </p:sp>
        <p:sp>
          <p:nvSpPr>
            <p:cNvPr id="165" name="TextBox 164">
              <a:extLst>
                <a:ext uri="{FF2B5EF4-FFF2-40B4-BE49-F238E27FC236}">
                  <a16:creationId xmlns="" xmlns:a16="http://schemas.microsoft.com/office/drawing/2014/main" id="{72FEDE41-2FFA-4653-8E47-5000B1517BCF}"/>
                </a:ext>
              </a:extLst>
            </p:cNvPr>
            <p:cNvSpPr txBox="1"/>
            <p:nvPr/>
          </p:nvSpPr>
          <p:spPr>
            <a:xfrm>
              <a:off x="7894089" y="4420583"/>
              <a:ext cx="290708" cy="278918"/>
            </a:xfrm>
            <a:prstGeom prst="rect">
              <a:avLst/>
            </a:prstGeom>
            <a:noFill/>
          </p:spPr>
          <p:txBody>
            <a:bodyPr wrap="none" rtlCol="0">
              <a:spAutoFit/>
            </a:bodyPr>
            <a:lstStyle/>
            <a:p>
              <a:pPr algn="ctr">
                <a:lnSpc>
                  <a:spcPct val="80000"/>
                </a:lnSpc>
              </a:pPr>
              <a:r>
                <a:rPr lang="en-US" sz="1400" dirty="0">
                  <a:solidFill>
                    <a:schemeClr val="bg2">
                      <a:lumMod val="10000"/>
                    </a:schemeClr>
                  </a:solidFill>
                </a:rPr>
                <a:t>5/</a:t>
              </a:r>
            </a:p>
            <a:p>
              <a:pPr algn="ctr">
                <a:lnSpc>
                  <a:spcPct val="80000"/>
                </a:lnSpc>
              </a:pPr>
              <a:r>
                <a:rPr lang="en-US" sz="1400" dirty="0">
                  <a:solidFill>
                    <a:schemeClr val="bg2">
                      <a:lumMod val="10000"/>
                    </a:schemeClr>
                  </a:solidFill>
                </a:rPr>
                <a:t>5</a:t>
              </a:r>
            </a:p>
          </p:txBody>
        </p:sp>
        <p:sp>
          <p:nvSpPr>
            <p:cNvPr id="166" name="TextBox 165">
              <a:extLst>
                <a:ext uri="{FF2B5EF4-FFF2-40B4-BE49-F238E27FC236}">
                  <a16:creationId xmlns="" xmlns:a16="http://schemas.microsoft.com/office/drawing/2014/main" id="{163ADEC6-6D24-4DAB-9F1D-DF857C95DA90}"/>
                </a:ext>
              </a:extLst>
            </p:cNvPr>
            <p:cNvSpPr txBox="1"/>
            <p:nvPr/>
          </p:nvSpPr>
          <p:spPr>
            <a:xfrm>
              <a:off x="8345564" y="4420583"/>
              <a:ext cx="367709" cy="278918"/>
            </a:xfrm>
            <a:prstGeom prst="rect">
              <a:avLst/>
            </a:prstGeom>
            <a:noFill/>
          </p:spPr>
          <p:txBody>
            <a:bodyPr wrap="none" rtlCol="0">
              <a:spAutoFit/>
            </a:bodyPr>
            <a:lstStyle/>
            <a:p>
              <a:pPr algn="ctr">
                <a:lnSpc>
                  <a:spcPct val="80000"/>
                </a:lnSpc>
              </a:pPr>
              <a:r>
                <a:rPr lang="en-US" sz="1400" dirty="0">
                  <a:solidFill>
                    <a:schemeClr val="bg2">
                      <a:lumMod val="10000"/>
                    </a:schemeClr>
                  </a:solidFill>
                </a:rPr>
                <a:t>18/</a:t>
              </a:r>
            </a:p>
            <a:p>
              <a:pPr algn="ctr">
                <a:lnSpc>
                  <a:spcPct val="80000"/>
                </a:lnSpc>
              </a:pPr>
              <a:r>
                <a:rPr lang="en-US" sz="1400" dirty="0">
                  <a:solidFill>
                    <a:schemeClr val="bg2">
                      <a:lumMod val="10000"/>
                    </a:schemeClr>
                  </a:solidFill>
                </a:rPr>
                <a:t>18</a:t>
              </a:r>
            </a:p>
          </p:txBody>
        </p:sp>
        <p:sp>
          <p:nvSpPr>
            <p:cNvPr id="167" name="Rectangle 1">
              <a:extLst>
                <a:ext uri="{FF2B5EF4-FFF2-40B4-BE49-F238E27FC236}">
                  <a16:creationId xmlns="" xmlns:a16="http://schemas.microsoft.com/office/drawing/2014/main" id="{95743596-E611-4B8C-BEDF-FF36A557FA6A}"/>
                </a:ext>
              </a:extLst>
            </p:cNvPr>
            <p:cNvSpPr>
              <a:spLocks noChangeArrowheads="1"/>
            </p:cNvSpPr>
            <p:nvPr/>
          </p:nvSpPr>
          <p:spPr bwMode="auto">
            <a:xfrm>
              <a:off x="4938690" y="4395603"/>
              <a:ext cx="596426" cy="196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400" b="0" dirty="0"/>
                <a:t>n/N =</a:t>
              </a:r>
            </a:p>
          </p:txBody>
        </p:sp>
      </p:grpSp>
    </p:spTree>
    <p:extLst>
      <p:ext uri="{BB962C8B-B14F-4D97-AF65-F5344CB8AC3E}">
        <p14:creationId xmlns:p14="http://schemas.microsoft.com/office/powerpoint/2010/main" val="950717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594" y="190390"/>
            <a:ext cx="8154334" cy="886144"/>
          </a:xfrm>
        </p:spPr>
        <p:txBody>
          <a:bodyPr vert="horz" wrap="square" lIns="68580" tIns="34290" rIns="68580" bIns="34290" numCol="1" rtlCol="0" anchor="ctr" anchorCtr="0" compatLnSpc="1">
            <a:prstTxWarp prst="textNoShape">
              <a:avLst/>
            </a:prstTxWarp>
            <a:noAutofit/>
          </a:bodyPr>
          <a:lstStyle/>
          <a:p>
            <a:r>
              <a:rPr lang="en-US" altLang="en-US" sz="3200" dirty="0"/>
              <a:t>QUARTZ-I: OBV/PTV/RTV + DSV + SOF ± RBV for DAA-Experienced Pts With GT1 HCV</a:t>
            </a:r>
            <a:endParaRPr lang="en-US" sz="3200" dirty="0"/>
          </a:p>
        </p:txBody>
      </p:sp>
      <p:sp>
        <p:nvSpPr>
          <p:cNvPr id="3" name="Content Placeholder 2"/>
          <p:cNvSpPr>
            <a:spLocks noGrp="1"/>
          </p:cNvSpPr>
          <p:nvPr>
            <p:ph sz="half" idx="1"/>
          </p:nvPr>
        </p:nvSpPr>
        <p:spPr>
          <a:xfrm>
            <a:off x="335322" y="4516992"/>
            <a:ext cx="4148869" cy="1200720"/>
          </a:xfrm>
        </p:spPr>
        <p:txBody>
          <a:bodyPr>
            <a:noAutofit/>
          </a:bodyPr>
          <a:lstStyle/>
          <a:p>
            <a:r>
              <a:rPr lang="en-US" altLang="en-US" sz="1800" dirty="0"/>
              <a:t>Multicenter, open-label phase II study</a:t>
            </a:r>
          </a:p>
          <a:p>
            <a:r>
              <a:rPr lang="en-US" sz="1800" dirty="0"/>
              <a:t>14/20 GT1a had previous OBV/PTV/RTV + DSV failure; no previous LDV/SOF failure</a:t>
            </a:r>
          </a:p>
          <a:p>
            <a:r>
              <a:rPr lang="en-US" sz="1800" dirty="0">
                <a:solidFill>
                  <a:srgbClr val="FF0000"/>
                </a:solidFill>
              </a:rPr>
              <a:t>BL RASs: D168E/V (n = 5); Y93C/F/H (4); Q30E/H/R (n = 12)</a:t>
            </a:r>
          </a:p>
        </p:txBody>
      </p:sp>
      <p:sp>
        <p:nvSpPr>
          <p:cNvPr id="14" name="Text Box 11"/>
          <p:cNvSpPr txBox="1">
            <a:spLocks noChangeArrowheads="1"/>
          </p:cNvSpPr>
          <p:nvPr/>
        </p:nvSpPr>
        <p:spPr bwMode="auto">
          <a:xfrm>
            <a:off x="2940315" y="6420270"/>
            <a:ext cx="600789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a:lnSpc>
                <a:spcPct val="100000"/>
              </a:lnSpc>
              <a:spcBef>
                <a:spcPct val="0"/>
              </a:spcBef>
              <a:spcAft>
                <a:spcPct val="0"/>
              </a:spcAft>
              <a:buClrTx/>
              <a:buNone/>
            </a:pPr>
            <a:r>
              <a:rPr lang="da-DK" altLang="en-US" sz="1050" dirty="0">
                <a:solidFill>
                  <a:schemeClr val="tx1"/>
                </a:solidFill>
              </a:rPr>
              <a:t>Poordad F, et al. EASL 2016. Abstract SAT-156.</a:t>
            </a:r>
          </a:p>
        </p:txBody>
      </p:sp>
      <p:grpSp>
        <p:nvGrpSpPr>
          <p:cNvPr id="32" name="Group 31"/>
          <p:cNvGrpSpPr/>
          <p:nvPr/>
        </p:nvGrpSpPr>
        <p:grpSpPr>
          <a:xfrm>
            <a:off x="179512" y="1529380"/>
            <a:ext cx="4629342" cy="2619700"/>
            <a:chOff x="298998" y="1750570"/>
            <a:chExt cx="5938617" cy="2442812"/>
          </a:xfrm>
        </p:grpSpPr>
        <p:sp>
          <p:nvSpPr>
            <p:cNvPr id="11" name="Text Box 45"/>
            <p:cNvSpPr txBox="1">
              <a:spLocks noChangeArrowheads="1"/>
            </p:cNvSpPr>
            <p:nvPr/>
          </p:nvSpPr>
          <p:spPr bwMode="auto">
            <a:xfrm>
              <a:off x="298998" y="2261108"/>
              <a:ext cx="1463040" cy="40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GB" altLang="en-US" sz="1100" dirty="0">
                  <a:solidFill>
                    <a:schemeClr val="tx1"/>
                  </a:solidFill>
                  <a:ea typeface="MS PGothic" panose="020B0600070205080204" pitchFamily="34" charset="-128"/>
                </a:rPr>
                <a:t>Noncirrhotic GT1a</a:t>
              </a:r>
              <a:endParaRPr lang="en-US" altLang="en-US" sz="1100" dirty="0">
                <a:solidFill>
                  <a:schemeClr val="tx1"/>
                </a:solidFill>
                <a:ea typeface="MS PGothic" panose="020B0600070205080204" pitchFamily="34" charset="-128"/>
              </a:endParaRPr>
            </a:p>
          </p:txBody>
        </p:sp>
        <p:sp>
          <p:nvSpPr>
            <p:cNvPr id="12" name="Rectangle 11"/>
            <p:cNvSpPr>
              <a:spLocks noChangeArrowheads="1"/>
            </p:cNvSpPr>
            <p:nvPr/>
          </p:nvSpPr>
          <p:spPr bwMode="auto">
            <a:xfrm>
              <a:off x="1906727" y="3553619"/>
              <a:ext cx="1920240" cy="639763"/>
            </a:xfrm>
            <a:prstGeom prst="rect">
              <a:avLst/>
            </a:prstGeom>
            <a:solidFill>
              <a:schemeClr val="accent1"/>
            </a:solidFill>
            <a:ln w="9525">
              <a:noFill/>
              <a:miter lim="800000"/>
              <a:headEnd/>
              <a:tailEnd/>
            </a:ln>
          </p:spPr>
          <p:txBody>
            <a:bodyPr wrap="none" anchor="ctr" anchorCtr="1"/>
            <a:lstStyle/>
            <a:p>
              <a:pPr algn="ctr">
                <a:defRPr/>
              </a:pPr>
              <a:r>
                <a:rPr lang="en-US" sz="1100" dirty="0">
                  <a:solidFill>
                    <a:schemeClr val="bg2">
                      <a:lumMod val="10000"/>
                    </a:schemeClr>
                  </a:solidFill>
                  <a:latin typeface="Arial" charset="0"/>
                  <a:cs typeface="Arial" charset="0"/>
                </a:rPr>
                <a:t>OBV/PTV/RTV + DSV </a:t>
              </a:r>
            </a:p>
            <a:p>
              <a:pPr algn="ctr">
                <a:defRPr/>
              </a:pPr>
              <a:r>
                <a:rPr lang="en-US" sz="1100" dirty="0">
                  <a:solidFill>
                    <a:schemeClr val="bg2">
                      <a:lumMod val="10000"/>
                    </a:schemeClr>
                  </a:solidFill>
                  <a:latin typeface="Arial" charset="0"/>
                  <a:cs typeface="Arial" charset="0"/>
                </a:rPr>
                <a:t>+ SOF </a:t>
              </a:r>
              <a:br>
                <a:rPr lang="en-US" sz="1100" dirty="0">
                  <a:solidFill>
                    <a:schemeClr val="bg2">
                      <a:lumMod val="10000"/>
                    </a:schemeClr>
                  </a:solidFill>
                  <a:latin typeface="Arial" charset="0"/>
                  <a:cs typeface="Arial" charset="0"/>
                </a:rPr>
              </a:br>
              <a:r>
                <a:rPr lang="en-US" sz="1100" dirty="0">
                  <a:solidFill>
                    <a:schemeClr val="bg2">
                      <a:lumMod val="10000"/>
                    </a:schemeClr>
                  </a:solidFill>
                  <a:latin typeface="Arial" charset="0"/>
                  <a:cs typeface="Arial" charset="0"/>
                </a:rPr>
                <a:t>(n = 2)</a:t>
              </a:r>
            </a:p>
          </p:txBody>
        </p:sp>
        <p:sp>
          <p:nvSpPr>
            <p:cNvPr id="13" name="Rectangle 12"/>
            <p:cNvSpPr>
              <a:spLocks noChangeArrowheads="1"/>
            </p:cNvSpPr>
            <p:nvPr/>
          </p:nvSpPr>
          <p:spPr bwMode="auto">
            <a:xfrm>
              <a:off x="1906727" y="2213769"/>
              <a:ext cx="1920240" cy="639763"/>
            </a:xfrm>
            <a:prstGeom prst="rect">
              <a:avLst/>
            </a:prstGeom>
            <a:solidFill>
              <a:schemeClr val="accent2"/>
            </a:solidFill>
            <a:ln w="9525">
              <a:noFill/>
              <a:miter lim="800000"/>
              <a:headEnd/>
              <a:tailEnd/>
            </a:ln>
          </p:spPr>
          <p:txBody>
            <a:bodyPr wrap="none" anchor="ctr" anchorCtr="1"/>
            <a:lstStyle/>
            <a:p>
              <a:pPr algn="ctr">
                <a:defRPr/>
              </a:pPr>
              <a:r>
                <a:rPr lang="en-US" sz="1100" dirty="0">
                  <a:solidFill>
                    <a:schemeClr val="bg2">
                      <a:lumMod val="10000"/>
                    </a:schemeClr>
                  </a:solidFill>
                  <a:latin typeface="Arial" charset="0"/>
                  <a:cs typeface="Arial" charset="0"/>
                </a:rPr>
                <a:t>OBV/PTV/RTV + DSV </a:t>
              </a:r>
            </a:p>
            <a:p>
              <a:pPr algn="ctr">
                <a:defRPr/>
              </a:pPr>
              <a:r>
                <a:rPr lang="en-US" sz="1100" dirty="0">
                  <a:solidFill>
                    <a:schemeClr val="bg2">
                      <a:lumMod val="10000"/>
                    </a:schemeClr>
                  </a:solidFill>
                  <a:latin typeface="Arial" charset="0"/>
                  <a:cs typeface="Arial" charset="0"/>
                </a:rPr>
                <a:t>+ SOF + RBV </a:t>
              </a:r>
              <a:br>
                <a:rPr lang="en-US" sz="1100" dirty="0">
                  <a:solidFill>
                    <a:schemeClr val="bg2">
                      <a:lumMod val="10000"/>
                    </a:schemeClr>
                  </a:solidFill>
                  <a:latin typeface="Arial" charset="0"/>
                  <a:cs typeface="Arial" charset="0"/>
                </a:rPr>
              </a:br>
              <a:r>
                <a:rPr lang="en-US" sz="1100" dirty="0">
                  <a:solidFill>
                    <a:schemeClr val="bg2">
                      <a:lumMod val="10000"/>
                    </a:schemeClr>
                  </a:solidFill>
                  <a:latin typeface="Arial" charset="0"/>
                  <a:cs typeface="Arial" charset="0"/>
                </a:rPr>
                <a:t>(n = 14)</a:t>
              </a:r>
            </a:p>
          </p:txBody>
        </p:sp>
        <p:sp>
          <p:nvSpPr>
            <p:cNvPr id="15" name="Rectangle 14"/>
            <p:cNvSpPr>
              <a:spLocks noChangeArrowheads="1"/>
            </p:cNvSpPr>
            <p:nvPr/>
          </p:nvSpPr>
          <p:spPr bwMode="auto">
            <a:xfrm>
              <a:off x="1906727" y="2883694"/>
              <a:ext cx="3657600" cy="639763"/>
            </a:xfrm>
            <a:prstGeom prst="rect">
              <a:avLst/>
            </a:prstGeom>
            <a:solidFill>
              <a:srgbClr val="F6A108"/>
            </a:solidFill>
            <a:ln w="9525">
              <a:noFill/>
              <a:miter lim="800000"/>
              <a:headEnd/>
              <a:tailEnd/>
            </a:ln>
          </p:spPr>
          <p:txBody>
            <a:bodyPr wrap="none" anchor="ctr" anchorCtr="1"/>
            <a:lstStyle/>
            <a:p>
              <a:pPr algn="ctr">
                <a:defRPr/>
              </a:pPr>
              <a:r>
                <a:rPr lang="en-US" sz="1100" dirty="0">
                  <a:solidFill>
                    <a:schemeClr val="bg2">
                      <a:lumMod val="10000"/>
                    </a:schemeClr>
                  </a:solidFill>
                  <a:latin typeface="Arial" charset="0"/>
                  <a:cs typeface="Arial" charset="0"/>
                </a:rPr>
                <a:t>OBV/PTV/RTV + DSV + SOF + RBV </a:t>
              </a:r>
              <a:br>
                <a:rPr lang="en-US" sz="1100" dirty="0">
                  <a:solidFill>
                    <a:schemeClr val="bg2">
                      <a:lumMod val="10000"/>
                    </a:schemeClr>
                  </a:solidFill>
                  <a:latin typeface="Arial" charset="0"/>
                  <a:cs typeface="Arial" charset="0"/>
                </a:rPr>
              </a:br>
              <a:r>
                <a:rPr lang="en-US" sz="1100" dirty="0">
                  <a:solidFill>
                    <a:schemeClr val="bg2">
                      <a:lumMod val="10000"/>
                    </a:schemeClr>
                  </a:solidFill>
                  <a:latin typeface="Arial" charset="0"/>
                  <a:cs typeface="Arial" charset="0"/>
                </a:rPr>
                <a:t>(n = 6)</a:t>
              </a:r>
            </a:p>
          </p:txBody>
        </p:sp>
        <p:sp>
          <p:nvSpPr>
            <p:cNvPr id="16" name="Line 33"/>
            <p:cNvSpPr>
              <a:spLocks noChangeShapeType="1"/>
            </p:cNvSpPr>
            <p:nvPr/>
          </p:nvSpPr>
          <p:spPr bwMode="auto">
            <a:xfrm>
              <a:off x="1562854" y="2521743"/>
              <a:ext cx="27432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dirty="0"/>
            </a:p>
          </p:txBody>
        </p:sp>
        <p:sp>
          <p:nvSpPr>
            <p:cNvPr id="17" name="Line 33"/>
            <p:cNvSpPr>
              <a:spLocks noChangeShapeType="1"/>
            </p:cNvSpPr>
            <p:nvPr/>
          </p:nvSpPr>
          <p:spPr bwMode="auto">
            <a:xfrm>
              <a:off x="1556505" y="3193256"/>
              <a:ext cx="27432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dirty="0"/>
            </a:p>
          </p:txBody>
        </p:sp>
        <p:sp>
          <p:nvSpPr>
            <p:cNvPr id="18" name="Line 33"/>
            <p:cNvSpPr>
              <a:spLocks noChangeShapeType="1"/>
            </p:cNvSpPr>
            <p:nvPr/>
          </p:nvSpPr>
          <p:spPr bwMode="auto">
            <a:xfrm>
              <a:off x="1562854" y="3866356"/>
              <a:ext cx="27432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dirty="0"/>
            </a:p>
          </p:txBody>
        </p:sp>
        <p:sp>
          <p:nvSpPr>
            <p:cNvPr id="19" name="Text Box 45"/>
            <p:cNvSpPr txBox="1">
              <a:spLocks noChangeArrowheads="1"/>
            </p:cNvSpPr>
            <p:nvPr/>
          </p:nvSpPr>
          <p:spPr bwMode="auto">
            <a:xfrm>
              <a:off x="527598" y="2935796"/>
              <a:ext cx="1005840" cy="40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GB" altLang="en-US" sz="1100" dirty="0">
                  <a:solidFill>
                    <a:schemeClr val="tx1"/>
                  </a:solidFill>
                  <a:ea typeface="MS PGothic" panose="020B0600070205080204" pitchFamily="34" charset="-128"/>
                </a:rPr>
                <a:t>Cirrhotic </a:t>
              </a:r>
            </a:p>
            <a:p>
              <a:pPr algn="ctr">
                <a:lnSpc>
                  <a:spcPct val="100000"/>
                </a:lnSpc>
                <a:spcBef>
                  <a:spcPct val="0"/>
                </a:spcBef>
                <a:spcAft>
                  <a:spcPct val="0"/>
                </a:spcAft>
                <a:buClrTx/>
                <a:buFontTx/>
                <a:buNone/>
              </a:pPr>
              <a:r>
                <a:rPr lang="en-GB" altLang="en-US" sz="1100" dirty="0">
                  <a:solidFill>
                    <a:schemeClr val="tx1"/>
                  </a:solidFill>
                  <a:ea typeface="MS PGothic" panose="020B0600070205080204" pitchFamily="34" charset="-128"/>
                </a:rPr>
                <a:t>GT1a</a:t>
              </a:r>
              <a:endParaRPr lang="en-US" altLang="en-US" sz="1100" dirty="0">
                <a:solidFill>
                  <a:schemeClr val="tx1"/>
                </a:solidFill>
                <a:ea typeface="MS PGothic" panose="020B0600070205080204" pitchFamily="34" charset="-128"/>
              </a:endParaRPr>
            </a:p>
          </p:txBody>
        </p:sp>
        <p:sp>
          <p:nvSpPr>
            <p:cNvPr id="20" name="Text Box 45"/>
            <p:cNvSpPr txBox="1">
              <a:spLocks noChangeArrowheads="1"/>
            </p:cNvSpPr>
            <p:nvPr/>
          </p:nvSpPr>
          <p:spPr bwMode="auto">
            <a:xfrm>
              <a:off x="298998" y="3610483"/>
              <a:ext cx="1463040" cy="40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GB" altLang="en-US" sz="1100" dirty="0">
                  <a:solidFill>
                    <a:schemeClr val="tx1"/>
                  </a:solidFill>
                  <a:ea typeface="MS PGothic" panose="020B0600070205080204" pitchFamily="34" charset="-128"/>
                </a:rPr>
                <a:t>GT1b </a:t>
              </a:r>
            </a:p>
            <a:p>
              <a:pPr algn="ctr">
                <a:lnSpc>
                  <a:spcPct val="100000"/>
                </a:lnSpc>
                <a:spcBef>
                  <a:spcPct val="0"/>
                </a:spcBef>
                <a:spcAft>
                  <a:spcPct val="0"/>
                </a:spcAft>
                <a:buClrTx/>
                <a:buFontTx/>
                <a:buNone/>
              </a:pPr>
              <a:r>
                <a:rPr lang="en-GB" altLang="en-US" sz="1100" dirty="0">
                  <a:solidFill>
                    <a:schemeClr val="tx1"/>
                  </a:solidFill>
                  <a:ea typeface="MS PGothic" panose="020B0600070205080204" pitchFamily="34" charset="-128"/>
                </a:rPr>
                <a:t>±cirrhosis</a:t>
              </a:r>
            </a:p>
          </p:txBody>
        </p:sp>
        <p:sp>
          <p:nvSpPr>
            <p:cNvPr id="21" name="Rectangle 20"/>
            <p:cNvSpPr>
              <a:spLocks noChangeArrowheads="1"/>
            </p:cNvSpPr>
            <p:nvPr/>
          </p:nvSpPr>
          <p:spPr bwMode="auto">
            <a:xfrm>
              <a:off x="4932689" y="1763931"/>
              <a:ext cx="1304926" cy="228160"/>
            </a:xfrm>
            <a:prstGeom prst="rect">
              <a:avLst/>
            </a:prstGeom>
            <a:noFill/>
            <a:ln w="9525">
              <a:noFill/>
              <a:miter lim="800000"/>
              <a:headEnd/>
              <a:tailEnd/>
            </a:ln>
            <a:effectLst/>
            <a:extLst/>
          </p:spPr>
          <p:txBody>
            <a:bodyPr wrap="square"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ct val="35000"/>
                </a:spcBef>
                <a:spcAft>
                  <a:spcPct val="25000"/>
                </a:spcAft>
                <a:buClr>
                  <a:srgbClr val="600030"/>
                </a:buClr>
                <a:tabLst>
                  <a:tab pos="171444" algn="l"/>
                </a:tabLst>
                <a:defRPr/>
              </a:pPr>
              <a:r>
                <a:rPr lang="en-US" sz="1100" i="1" dirty="0">
                  <a:latin typeface="+mj-lt"/>
                  <a:cs typeface="Arial"/>
                </a:rPr>
                <a:t>Wk 24</a:t>
              </a:r>
            </a:p>
          </p:txBody>
        </p:sp>
        <p:sp>
          <p:nvSpPr>
            <p:cNvPr id="22" name="Rectangle 21"/>
            <p:cNvSpPr>
              <a:spLocks noChangeArrowheads="1"/>
            </p:cNvSpPr>
            <p:nvPr/>
          </p:nvSpPr>
          <p:spPr bwMode="auto">
            <a:xfrm>
              <a:off x="3282609" y="1750570"/>
              <a:ext cx="1116012" cy="228160"/>
            </a:xfrm>
            <a:prstGeom prst="rect">
              <a:avLst/>
            </a:prstGeom>
            <a:noFill/>
            <a:ln w="9525">
              <a:noFill/>
              <a:miter lim="800000"/>
              <a:headEnd/>
              <a:tailEnd/>
            </a:ln>
            <a:effectLst/>
            <a:extLst/>
          </p:spPr>
          <p:txBody>
            <a:bodyPr wrap="square"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ct val="35000"/>
                </a:spcBef>
                <a:spcAft>
                  <a:spcPct val="25000"/>
                </a:spcAft>
                <a:buClr>
                  <a:srgbClr val="600030"/>
                </a:buClr>
                <a:tabLst>
                  <a:tab pos="171444" algn="l"/>
                </a:tabLst>
                <a:defRPr/>
              </a:pPr>
              <a:r>
                <a:rPr lang="en-US" sz="1100" i="1" dirty="0">
                  <a:latin typeface="+mj-lt"/>
                  <a:cs typeface="Arial"/>
                </a:rPr>
                <a:t>Wk 12</a:t>
              </a:r>
            </a:p>
          </p:txBody>
        </p:sp>
        <p:sp>
          <p:nvSpPr>
            <p:cNvPr id="23" name="Line 7"/>
            <p:cNvSpPr>
              <a:spLocks noChangeShapeType="1"/>
            </p:cNvSpPr>
            <p:nvPr/>
          </p:nvSpPr>
          <p:spPr bwMode="auto">
            <a:xfrm>
              <a:off x="3825534" y="2005145"/>
              <a:ext cx="0" cy="182562"/>
            </a:xfrm>
            <a:prstGeom prst="line">
              <a:avLst/>
            </a:prstGeom>
            <a:noFill/>
            <a:ln w="28575">
              <a:solidFill>
                <a:schemeClr val="tx1"/>
              </a:solidFill>
              <a:round/>
              <a:headEnd/>
              <a:tailEnd type="triangle" w="med" len="med"/>
            </a:ln>
            <a:effectLs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buClr>
                  <a:schemeClr val="folHlink"/>
                </a:buClr>
                <a:buFont typeface="Arial" charset="0"/>
                <a:buChar char="•"/>
                <a:defRPr/>
              </a:pPr>
              <a:endParaRPr lang="en-US" sz="1100" dirty="0">
                <a:latin typeface="+mj-lt"/>
                <a:cs typeface="Arial"/>
              </a:endParaRPr>
            </a:p>
          </p:txBody>
        </p:sp>
        <p:sp>
          <p:nvSpPr>
            <p:cNvPr id="24" name="Line 7"/>
            <p:cNvSpPr>
              <a:spLocks noChangeShapeType="1"/>
            </p:cNvSpPr>
            <p:nvPr/>
          </p:nvSpPr>
          <p:spPr bwMode="auto">
            <a:xfrm>
              <a:off x="5561981" y="1981994"/>
              <a:ext cx="0" cy="182563"/>
            </a:xfrm>
            <a:prstGeom prst="line">
              <a:avLst/>
            </a:prstGeom>
            <a:noFill/>
            <a:ln w="28575">
              <a:solidFill>
                <a:schemeClr val="tx1"/>
              </a:solidFill>
              <a:round/>
              <a:headEnd/>
              <a:tailEnd type="triangle" w="med" len="med"/>
            </a:ln>
            <a:effectLs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buClr>
                  <a:schemeClr val="folHlink"/>
                </a:buClr>
                <a:buFont typeface="Arial" charset="0"/>
                <a:buChar char="•"/>
                <a:defRPr/>
              </a:pPr>
              <a:endParaRPr lang="en-US" sz="1100" dirty="0">
                <a:latin typeface="+mj-lt"/>
                <a:cs typeface="Arial"/>
              </a:endParaRPr>
            </a:p>
          </p:txBody>
        </p:sp>
      </p:grpSp>
      <p:grpSp>
        <p:nvGrpSpPr>
          <p:cNvPr id="4" name="Gruppo 3"/>
          <p:cNvGrpSpPr/>
          <p:nvPr/>
        </p:nvGrpSpPr>
        <p:grpSpPr>
          <a:xfrm>
            <a:off x="4355074" y="1972558"/>
            <a:ext cx="4757947" cy="3965396"/>
            <a:chOff x="4638589" y="2199908"/>
            <a:chExt cx="4218185" cy="3011265"/>
          </a:xfrm>
        </p:grpSpPr>
        <p:graphicFrame>
          <p:nvGraphicFramePr>
            <p:cNvPr id="57" name="Chart 56">
              <a:extLst>
                <a:ext uri="{FF2B5EF4-FFF2-40B4-BE49-F238E27FC236}">
                  <a16:creationId xmlns="" xmlns:a16="http://schemas.microsoft.com/office/drawing/2014/main" id="{D266E974-1740-4D78-8345-FB74A6B72985}"/>
                </a:ext>
              </a:extLst>
            </p:cNvPr>
            <p:cNvGraphicFramePr/>
            <p:nvPr>
              <p:extLst/>
            </p:nvPr>
          </p:nvGraphicFramePr>
          <p:xfrm>
            <a:off x="4759500" y="2199908"/>
            <a:ext cx="4097274" cy="2997911"/>
          </p:xfrm>
          <a:graphic>
            <a:graphicData uri="http://schemas.openxmlformats.org/drawingml/2006/chart">
              <c:chart xmlns:c="http://schemas.openxmlformats.org/drawingml/2006/chart" xmlns:r="http://schemas.openxmlformats.org/officeDocument/2006/relationships" r:id="rId3"/>
            </a:graphicData>
          </a:graphic>
        </p:graphicFrame>
        <p:sp>
          <p:nvSpPr>
            <p:cNvPr id="58" name="Text Box 45">
              <a:extLst>
                <a:ext uri="{FF2B5EF4-FFF2-40B4-BE49-F238E27FC236}">
                  <a16:creationId xmlns="" xmlns:a16="http://schemas.microsoft.com/office/drawing/2014/main" id="{BB18A7E1-6D06-47BC-BA7A-98440CCF0C0A}"/>
                </a:ext>
              </a:extLst>
            </p:cNvPr>
            <p:cNvSpPr txBox="1">
              <a:spLocks noChangeArrowheads="1"/>
            </p:cNvSpPr>
            <p:nvPr/>
          </p:nvSpPr>
          <p:spPr bwMode="auto">
            <a:xfrm>
              <a:off x="7507925" y="4795675"/>
              <a:ext cx="109756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GB" altLang="en-US" sz="1050" b="1" dirty="0">
                  <a:solidFill>
                    <a:schemeClr val="tx1"/>
                  </a:solidFill>
                  <a:ea typeface="MS PGothic" panose="020B0600070205080204" pitchFamily="34" charset="-128"/>
                </a:rPr>
                <a:t>GT1b </a:t>
              </a:r>
            </a:p>
            <a:p>
              <a:pPr algn="ctr">
                <a:lnSpc>
                  <a:spcPct val="100000"/>
                </a:lnSpc>
                <a:spcBef>
                  <a:spcPct val="0"/>
                </a:spcBef>
                <a:spcAft>
                  <a:spcPct val="0"/>
                </a:spcAft>
                <a:buClrTx/>
                <a:buFontTx/>
                <a:buNone/>
              </a:pPr>
              <a:r>
                <a:rPr lang="en-GB" altLang="en-US" sz="1050" b="1" dirty="0">
                  <a:solidFill>
                    <a:schemeClr val="tx1"/>
                  </a:solidFill>
                  <a:ea typeface="MS PGothic" panose="020B0600070205080204" pitchFamily="34" charset="-128"/>
                </a:rPr>
                <a:t>±cirrhosis</a:t>
              </a:r>
            </a:p>
          </p:txBody>
        </p:sp>
        <p:sp>
          <p:nvSpPr>
            <p:cNvPr id="59" name="Text Box 45">
              <a:extLst>
                <a:ext uri="{FF2B5EF4-FFF2-40B4-BE49-F238E27FC236}">
                  <a16:creationId xmlns="" xmlns:a16="http://schemas.microsoft.com/office/drawing/2014/main" id="{0E69A0A1-B492-4CD8-8F69-C806060ECA22}"/>
                </a:ext>
              </a:extLst>
            </p:cNvPr>
            <p:cNvSpPr txBox="1">
              <a:spLocks noChangeArrowheads="1"/>
            </p:cNvSpPr>
            <p:nvPr/>
          </p:nvSpPr>
          <p:spPr bwMode="auto">
            <a:xfrm>
              <a:off x="5962600" y="4795675"/>
              <a:ext cx="109756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GB" altLang="en-US" sz="1050" b="1" dirty="0">
                  <a:solidFill>
                    <a:schemeClr val="tx1"/>
                  </a:solidFill>
                  <a:ea typeface="MS PGothic" panose="020B0600070205080204" pitchFamily="34" charset="-128"/>
                </a:rPr>
                <a:t>GT1a</a:t>
              </a:r>
            </a:p>
            <a:p>
              <a:pPr algn="ctr">
                <a:lnSpc>
                  <a:spcPct val="100000"/>
                </a:lnSpc>
                <a:spcBef>
                  <a:spcPct val="0"/>
                </a:spcBef>
                <a:spcAft>
                  <a:spcPct val="0"/>
                </a:spcAft>
                <a:buClrTx/>
                <a:buFontTx/>
                <a:buNone/>
              </a:pPr>
              <a:r>
                <a:rPr lang="en-GB" altLang="en-US" sz="1050" b="1" dirty="0">
                  <a:solidFill>
                    <a:schemeClr val="tx1"/>
                  </a:solidFill>
                  <a:ea typeface="MS PGothic" panose="020B0600070205080204" pitchFamily="34" charset="-128"/>
                </a:rPr>
                <a:t>No Cirrhosis</a:t>
              </a:r>
            </a:p>
          </p:txBody>
        </p:sp>
        <p:sp>
          <p:nvSpPr>
            <p:cNvPr id="60" name="Text Box 45">
              <a:extLst>
                <a:ext uri="{FF2B5EF4-FFF2-40B4-BE49-F238E27FC236}">
                  <a16:creationId xmlns="" xmlns:a16="http://schemas.microsoft.com/office/drawing/2014/main" id="{EC593ED2-7777-48C8-A1CF-B787F5E3D1C7}"/>
                </a:ext>
              </a:extLst>
            </p:cNvPr>
            <p:cNvSpPr txBox="1">
              <a:spLocks noChangeArrowheads="1"/>
            </p:cNvSpPr>
            <p:nvPr/>
          </p:nvSpPr>
          <p:spPr bwMode="auto">
            <a:xfrm>
              <a:off x="6746353" y="4795675"/>
              <a:ext cx="109756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GB" altLang="en-US" sz="1050" b="1" dirty="0">
                  <a:solidFill>
                    <a:schemeClr val="tx1"/>
                  </a:solidFill>
                  <a:ea typeface="MS PGothic" panose="020B0600070205080204" pitchFamily="34" charset="-128"/>
                </a:rPr>
                <a:t>GT1a</a:t>
              </a:r>
            </a:p>
            <a:p>
              <a:pPr algn="ctr">
                <a:lnSpc>
                  <a:spcPct val="100000"/>
                </a:lnSpc>
                <a:spcBef>
                  <a:spcPct val="0"/>
                </a:spcBef>
                <a:spcAft>
                  <a:spcPct val="0"/>
                </a:spcAft>
                <a:buClrTx/>
                <a:buFontTx/>
                <a:buNone/>
              </a:pPr>
              <a:r>
                <a:rPr lang="en-GB" altLang="en-US" sz="1050" b="1" dirty="0">
                  <a:solidFill>
                    <a:schemeClr val="tx1"/>
                  </a:solidFill>
                  <a:ea typeface="MS PGothic" panose="020B0600070205080204" pitchFamily="34" charset="-128"/>
                </a:rPr>
                <a:t>Cirrhosis</a:t>
              </a:r>
            </a:p>
          </p:txBody>
        </p:sp>
        <p:sp>
          <p:nvSpPr>
            <p:cNvPr id="61" name="Text Box 45">
              <a:extLst>
                <a:ext uri="{FF2B5EF4-FFF2-40B4-BE49-F238E27FC236}">
                  <a16:creationId xmlns="" xmlns:a16="http://schemas.microsoft.com/office/drawing/2014/main" id="{0A4ACF79-6D31-4F5C-BA79-C2ADC3185CAA}"/>
                </a:ext>
              </a:extLst>
            </p:cNvPr>
            <p:cNvSpPr txBox="1">
              <a:spLocks noChangeArrowheads="1"/>
            </p:cNvSpPr>
            <p:nvPr/>
          </p:nvSpPr>
          <p:spPr bwMode="auto">
            <a:xfrm>
              <a:off x="5169433" y="4795675"/>
              <a:ext cx="109756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GB" altLang="en-US" sz="1050" b="1" dirty="0">
                  <a:solidFill>
                    <a:schemeClr val="tx1"/>
                  </a:solidFill>
                  <a:ea typeface="MS PGothic" panose="020B0600070205080204" pitchFamily="34" charset="-128"/>
                </a:rPr>
                <a:t>All</a:t>
              </a:r>
            </a:p>
          </p:txBody>
        </p:sp>
        <p:sp>
          <p:nvSpPr>
            <p:cNvPr id="63" name="TextBox 32">
              <a:extLst>
                <a:ext uri="{FF2B5EF4-FFF2-40B4-BE49-F238E27FC236}">
                  <a16:creationId xmlns="" xmlns:a16="http://schemas.microsoft.com/office/drawing/2014/main" id="{BD84394D-3199-4F83-BD83-80A22258EFA5}"/>
                </a:ext>
              </a:extLst>
            </p:cNvPr>
            <p:cNvSpPr txBox="1">
              <a:spLocks noChangeArrowheads="1"/>
            </p:cNvSpPr>
            <p:nvPr/>
          </p:nvSpPr>
          <p:spPr bwMode="auto">
            <a:xfrm>
              <a:off x="7014915" y="2244881"/>
              <a:ext cx="508768" cy="279307"/>
            </a:xfrm>
            <a:prstGeom prst="rect">
              <a:avLst/>
            </a:prstGeom>
            <a:noFill/>
            <a:ln>
              <a:noFill/>
            </a:ln>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350" dirty="0">
                  <a:ea typeface="MS PGothic" panose="020B0600070205080204" pitchFamily="34" charset="-128"/>
                </a:rPr>
                <a:t>100</a:t>
              </a:r>
            </a:p>
          </p:txBody>
        </p:sp>
        <p:sp>
          <p:nvSpPr>
            <p:cNvPr id="64" name="TextBox 32">
              <a:extLst>
                <a:ext uri="{FF2B5EF4-FFF2-40B4-BE49-F238E27FC236}">
                  <a16:creationId xmlns="" xmlns:a16="http://schemas.microsoft.com/office/drawing/2014/main" id="{33810864-2638-4B1D-B424-5A67F6E3BCAA}"/>
                </a:ext>
              </a:extLst>
            </p:cNvPr>
            <p:cNvSpPr txBox="1">
              <a:spLocks noChangeArrowheads="1"/>
            </p:cNvSpPr>
            <p:nvPr/>
          </p:nvSpPr>
          <p:spPr bwMode="auto">
            <a:xfrm>
              <a:off x="7805628" y="2244881"/>
              <a:ext cx="528181" cy="279307"/>
            </a:xfrm>
            <a:prstGeom prst="rect">
              <a:avLst/>
            </a:prstGeom>
            <a:noFill/>
            <a:ln>
              <a:noFill/>
            </a:ln>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350" dirty="0">
                  <a:ea typeface="MS PGothic" panose="020B0600070205080204" pitchFamily="34" charset="-128"/>
                </a:rPr>
                <a:t>100</a:t>
              </a:r>
            </a:p>
          </p:txBody>
        </p:sp>
        <p:sp>
          <p:nvSpPr>
            <p:cNvPr id="67" name="TextBox 32">
              <a:extLst>
                <a:ext uri="{FF2B5EF4-FFF2-40B4-BE49-F238E27FC236}">
                  <a16:creationId xmlns="" xmlns:a16="http://schemas.microsoft.com/office/drawing/2014/main" id="{B29D8721-FA0A-4B19-9CEA-DCAE0D28C7F4}"/>
                </a:ext>
              </a:extLst>
            </p:cNvPr>
            <p:cNvSpPr txBox="1">
              <a:spLocks noChangeArrowheads="1"/>
            </p:cNvSpPr>
            <p:nvPr/>
          </p:nvSpPr>
          <p:spPr bwMode="auto">
            <a:xfrm>
              <a:off x="6285871" y="2408224"/>
              <a:ext cx="400727" cy="279307"/>
            </a:xfrm>
            <a:prstGeom prst="rect">
              <a:avLst/>
            </a:prstGeom>
            <a:noFill/>
            <a:ln>
              <a:noFill/>
            </a:ln>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350" dirty="0">
                  <a:ea typeface="MS PGothic" panose="020B0600070205080204" pitchFamily="34" charset="-128"/>
                </a:rPr>
                <a:t>93</a:t>
              </a:r>
            </a:p>
          </p:txBody>
        </p:sp>
        <p:sp>
          <p:nvSpPr>
            <p:cNvPr id="69" name="TextBox 32">
              <a:extLst>
                <a:ext uri="{FF2B5EF4-FFF2-40B4-BE49-F238E27FC236}">
                  <a16:creationId xmlns="" xmlns:a16="http://schemas.microsoft.com/office/drawing/2014/main" id="{CFA1062F-72DD-4A56-9FAD-077186E15CD6}"/>
                </a:ext>
              </a:extLst>
            </p:cNvPr>
            <p:cNvSpPr txBox="1">
              <a:spLocks noChangeArrowheads="1"/>
            </p:cNvSpPr>
            <p:nvPr/>
          </p:nvSpPr>
          <p:spPr bwMode="auto">
            <a:xfrm>
              <a:off x="5514369" y="2367434"/>
              <a:ext cx="400727" cy="279307"/>
            </a:xfrm>
            <a:prstGeom prst="rect">
              <a:avLst/>
            </a:prstGeom>
            <a:noFill/>
            <a:ln>
              <a:noFill/>
            </a:ln>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350" dirty="0">
                  <a:ea typeface="MS PGothic" panose="020B0600070205080204" pitchFamily="34" charset="-128"/>
                </a:rPr>
                <a:t>95</a:t>
              </a:r>
            </a:p>
          </p:txBody>
        </p:sp>
        <p:grpSp>
          <p:nvGrpSpPr>
            <p:cNvPr id="70" name="Group 69">
              <a:extLst>
                <a:ext uri="{FF2B5EF4-FFF2-40B4-BE49-F238E27FC236}">
                  <a16:creationId xmlns="" xmlns:a16="http://schemas.microsoft.com/office/drawing/2014/main" id="{7A36F6C0-40F8-4238-94C8-C85B9491A5FF}"/>
                </a:ext>
              </a:extLst>
            </p:cNvPr>
            <p:cNvGrpSpPr/>
            <p:nvPr/>
          </p:nvGrpSpPr>
          <p:grpSpPr>
            <a:xfrm>
              <a:off x="4807836" y="2445435"/>
              <a:ext cx="3700193" cy="2487416"/>
              <a:chOff x="7015722" y="2190166"/>
              <a:chExt cx="4543132" cy="3315691"/>
            </a:xfrm>
          </p:grpSpPr>
          <p:sp>
            <p:nvSpPr>
              <p:cNvPr id="71" name="TextBox 32">
                <a:extLst>
                  <a:ext uri="{FF2B5EF4-FFF2-40B4-BE49-F238E27FC236}">
                    <a16:creationId xmlns="" xmlns:a16="http://schemas.microsoft.com/office/drawing/2014/main" id="{F88590A4-AF09-49BF-89CD-8CFC8A366725}"/>
                  </a:ext>
                </a:extLst>
              </p:cNvPr>
              <p:cNvSpPr txBox="1">
                <a:spLocks noChangeArrowheads="1"/>
              </p:cNvSpPr>
              <p:nvPr/>
            </p:nvSpPr>
            <p:spPr bwMode="auto">
              <a:xfrm>
                <a:off x="7015722" y="2190166"/>
                <a:ext cx="516058" cy="344620"/>
              </a:xfrm>
              <a:prstGeom prst="rect">
                <a:avLst/>
              </a:prstGeom>
              <a:noFill/>
              <a:ln>
                <a:noFill/>
              </a:ln>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latin typeface="+mn-lt"/>
                    <a:ea typeface="MS PGothic" panose="020B0600070205080204" pitchFamily="34" charset="-128"/>
                  </a:rPr>
                  <a:t>100</a:t>
                </a:r>
              </a:p>
            </p:txBody>
          </p:sp>
          <p:sp>
            <p:nvSpPr>
              <p:cNvPr id="72" name="TextBox 32">
                <a:extLst>
                  <a:ext uri="{FF2B5EF4-FFF2-40B4-BE49-F238E27FC236}">
                    <a16:creationId xmlns="" xmlns:a16="http://schemas.microsoft.com/office/drawing/2014/main" id="{D8A3164B-2C44-4935-86CF-94F6CA51DCDD}"/>
                  </a:ext>
                </a:extLst>
              </p:cNvPr>
              <p:cNvSpPr txBox="1">
                <a:spLocks noChangeArrowheads="1"/>
              </p:cNvSpPr>
              <p:nvPr/>
            </p:nvSpPr>
            <p:spPr bwMode="auto">
              <a:xfrm>
                <a:off x="7110300" y="2767833"/>
                <a:ext cx="435363" cy="344620"/>
              </a:xfrm>
              <a:prstGeom prst="rect">
                <a:avLst/>
              </a:prstGeom>
              <a:noFill/>
              <a:ln>
                <a:noFill/>
              </a:ln>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ea typeface="MS PGothic" panose="020B0600070205080204" pitchFamily="34" charset="-128"/>
                  </a:rPr>
                  <a:t>80</a:t>
                </a:r>
              </a:p>
            </p:txBody>
          </p:sp>
          <p:sp>
            <p:nvSpPr>
              <p:cNvPr id="73" name="TextBox 32">
                <a:extLst>
                  <a:ext uri="{FF2B5EF4-FFF2-40B4-BE49-F238E27FC236}">
                    <a16:creationId xmlns="" xmlns:a16="http://schemas.microsoft.com/office/drawing/2014/main" id="{C98B8719-02FF-43B0-941C-279AD4F1075A}"/>
                  </a:ext>
                </a:extLst>
              </p:cNvPr>
              <p:cNvSpPr txBox="1">
                <a:spLocks noChangeArrowheads="1"/>
              </p:cNvSpPr>
              <p:nvPr/>
            </p:nvSpPr>
            <p:spPr bwMode="auto">
              <a:xfrm>
                <a:off x="7118175" y="3373105"/>
                <a:ext cx="419616" cy="344620"/>
              </a:xfrm>
              <a:prstGeom prst="rect">
                <a:avLst/>
              </a:prstGeom>
              <a:noFill/>
              <a:ln>
                <a:noFill/>
              </a:ln>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latin typeface="+mn-lt"/>
                    <a:ea typeface="MS PGothic" panose="020B0600070205080204" pitchFamily="34" charset="-128"/>
                  </a:rPr>
                  <a:t>60</a:t>
                </a:r>
              </a:p>
            </p:txBody>
          </p:sp>
          <p:sp>
            <p:nvSpPr>
              <p:cNvPr id="74" name="TextBox 32">
                <a:extLst>
                  <a:ext uri="{FF2B5EF4-FFF2-40B4-BE49-F238E27FC236}">
                    <a16:creationId xmlns="" xmlns:a16="http://schemas.microsoft.com/office/drawing/2014/main" id="{41D5B3F1-2ED6-4F66-A0EA-3AD9FEE2DC9F}"/>
                  </a:ext>
                </a:extLst>
              </p:cNvPr>
              <p:cNvSpPr txBox="1">
                <a:spLocks noChangeArrowheads="1"/>
              </p:cNvSpPr>
              <p:nvPr/>
            </p:nvSpPr>
            <p:spPr bwMode="auto">
              <a:xfrm>
                <a:off x="7083574" y="3981081"/>
                <a:ext cx="501381" cy="344620"/>
              </a:xfrm>
              <a:prstGeom prst="rect">
                <a:avLst/>
              </a:prstGeom>
              <a:noFill/>
              <a:ln>
                <a:noFill/>
              </a:ln>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latin typeface="+mn-lt"/>
                    <a:ea typeface="MS PGothic" panose="020B0600070205080204" pitchFamily="34" charset="-128"/>
                  </a:rPr>
                  <a:t>40</a:t>
                </a:r>
              </a:p>
            </p:txBody>
          </p:sp>
          <p:sp>
            <p:nvSpPr>
              <p:cNvPr id="75" name="TextBox 32">
                <a:extLst>
                  <a:ext uri="{FF2B5EF4-FFF2-40B4-BE49-F238E27FC236}">
                    <a16:creationId xmlns="" xmlns:a16="http://schemas.microsoft.com/office/drawing/2014/main" id="{A79B16A1-76CB-4A41-B8F5-5CFE3DD229E0}"/>
                  </a:ext>
                </a:extLst>
              </p:cNvPr>
              <p:cNvSpPr txBox="1">
                <a:spLocks noChangeArrowheads="1"/>
              </p:cNvSpPr>
              <p:nvPr/>
            </p:nvSpPr>
            <p:spPr bwMode="auto">
              <a:xfrm>
                <a:off x="7110300" y="4574609"/>
                <a:ext cx="435363" cy="344620"/>
              </a:xfrm>
              <a:prstGeom prst="rect">
                <a:avLst/>
              </a:prstGeom>
              <a:noFill/>
              <a:ln>
                <a:noFill/>
              </a:ln>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ea typeface="MS PGothic" panose="020B0600070205080204" pitchFamily="34" charset="-128"/>
                  </a:rPr>
                  <a:t>20</a:t>
                </a:r>
              </a:p>
            </p:txBody>
          </p:sp>
          <p:sp>
            <p:nvSpPr>
              <p:cNvPr id="76" name="TextBox 32">
                <a:extLst>
                  <a:ext uri="{FF2B5EF4-FFF2-40B4-BE49-F238E27FC236}">
                    <a16:creationId xmlns="" xmlns:a16="http://schemas.microsoft.com/office/drawing/2014/main" id="{6037E51C-31D3-4148-8289-DD09E4B9EBBC}"/>
                  </a:ext>
                </a:extLst>
              </p:cNvPr>
              <p:cNvSpPr txBox="1">
                <a:spLocks noChangeArrowheads="1"/>
              </p:cNvSpPr>
              <p:nvPr/>
            </p:nvSpPr>
            <p:spPr bwMode="auto">
              <a:xfrm>
                <a:off x="7220626" y="5161237"/>
                <a:ext cx="323177" cy="344620"/>
              </a:xfrm>
              <a:prstGeom prst="rect">
                <a:avLst/>
              </a:prstGeom>
              <a:noFill/>
              <a:ln>
                <a:noFill/>
              </a:ln>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latin typeface="+mn-lt"/>
                    <a:ea typeface="MS PGothic" panose="020B0600070205080204" pitchFamily="34" charset="-128"/>
                  </a:rPr>
                  <a:t>0</a:t>
                </a:r>
              </a:p>
            </p:txBody>
          </p:sp>
          <p:cxnSp>
            <p:nvCxnSpPr>
              <p:cNvPr id="77" name="Straight Connector 76">
                <a:extLst>
                  <a:ext uri="{FF2B5EF4-FFF2-40B4-BE49-F238E27FC236}">
                    <a16:creationId xmlns="" xmlns:a16="http://schemas.microsoft.com/office/drawing/2014/main" id="{9E0B4556-751D-472E-9B0A-CABC129A27B8}"/>
                  </a:ext>
                </a:extLst>
              </p:cNvPr>
              <p:cNvCxnSpPr/>
              <p:nvPr/>
            </p:nvCxnSpPr>
            <p:spPr bwMode="auto">
              <a:xfrm>
                <a:off x="7519095" y="2320561"/>
                <a:ext cx="87143" cy="0"/>
              </a:xfrm>
              <a:prstGeom prst="line">
                <a:avLst/>
              </a:prstGeom>
              <a:noFill/>
              <a:ln w="28575" cap="flat" cmpd="sng" algn="ctr">
                <a:solidFill>
                  <a:schemeClr val="tx1"/>
                </a:solidFill>
                <a:prstDash val="solid"/>
                <a:round/>
                <a:headEnd type="none" w="med" len="med"/>
                <a:tailEnd type="none" w="med" len="med"/>
              </a:ln>
              <a:effectLst/>
            </p:spPr>
          </p:cxnSp>
          <p:cxnSp>
            <p:nvCxnSpPr>
              <p:cNvPr id="78" name="Straight Connector 77">
                <a:extLst>
                  <a:ext uri="{FF2B5EF4-FFF2-40B4-BE49-F238E27FC236}">
                    <a16:creationId xmlns="" xmlns:a16="http://schemas.microsoft.com/office/drawing/2014/main" id="{F8052B7A-BC63-40C4-BC06-02E69A27C966}"/>
                  </a:ext>
                </a:extLst>
              </p:cNvPr>
              <p:cNvCxnSpPr/>
              <p:nvPr/>
            </p:nvCxnSpPr>
            <p:spPr bwMode="auto">
              <a:xfrm>
                <a:off x="7519095" y="2917444"/>
                <a:ext cx="87143" cy="0"/>
              </a:xfrm>
              <a:prstGeom prst="line">
                <a:avLst/>
              </a:prstGeom>
              <a:noFill/>
              <a:ln w="28575" cap="flat" cmpd="sng" algn="ctr">
                <a:solidFill>
                  <a:schemeClr val="tx1"/>
                </a:solidFill>
                <a:prstDash val="solid"/>
                <a:round/>
                <a:headEnd type="none" w="med" len="med"/>
                <a:tailEnd type="none" w="med" len="med"/>
              </a:ln>
              <a:effectLst/>
            </p:spPr>
          </p:cxnSp>
          <p:cxnSp>
            <p:nvCxnSpPr>
              <p:cNvPr id="79" name="Straight Connector 78">
                <a:extLst>
                  <a:ext uri="{FF2B5EF4-FFF2-40B4-BE49-F238E27FC236}">
                    <a16:creationId xmlns="" xmlns:a16="http://schemas.microsoft.com/office/drawing/2014/main" id="{8E00338A-7B59-4DEB-9C6B-C4A7DDA15658}"/>
                  </a:ext>
                </a:extLst>
              </p:cNvPr>
              <p:cNvCxnSpPr/>
              <p:nvPr/>
            </p:nvCxnSpPr>
            <p:spPr bwMode="auto">
              <a:xfrm>
                <a:off x="7519095" y="3514327"/>
                <a:ext cx="87143" cy="0"/>
              </a:xfrm>
              <a:prstGeom prst="line">
                <a:avLst/>
              </a:prstGeom>
              <a:noFill/>
              <a:ln w="28575" cap="flat" cmpd="sng" algn="ctr">
                <a:solidFill>
                  <a:schemeClr val="tx1"/>
                </a:solidFill>
                <a:prstDash val="solid"/>
                <a:round/>
                <a:headEnd type="none" w="med" len="med"/>
                <a:tailEnd type="none" w="med" len="med"/>
              </a:ln>
              <a:effectLst/>
            </p:spPr>
          </p:cxnSp>
          <p:cxnSp>
            <p:nvCxnSpPr>
              <p:cNvPr id="80" name="Straight Connector 79">
                <a:extLst>
                  <a:ext uri="{FF2B5EF4-FFF2-40B4-BE49-F238E27FC236}">
                    <a16:creationId xmlns="" xmlns:a16="http://schemas.microsoft.com/office/drawing/2014/main" id="{DC16A271-1C17-4CAE-A642-D0BB465B3FE2}"/>
                  </a:ext>
                </a:extLst>
              </p:cNvPr>
              <p:cNvCxnSpPr/>
              <p:nvPr/>
            </p:nvCxnSpPr>
            <p:spPr bwMode="auto">
              <a:xfrm>
                <a:off x="7519095" y="4111211"/>
                <a:ext cx="87143" cy="0"/>
              </a:xfrm>
              <a:prstGeom prst="line">
                <a:avLst/>
              </a:prstGeom>
              <a:noFill/>
              <a:ln w="28575" cap="flat" cmpd="sng" algn="ctr">
                <a:solidFill>
                  <a:schemeClr val="tx1"/>
                </a:solidFill>
                <a:prstDash val="solid"/>
                <a:round/>
                <a:headEnd type="none" w="med" len="med"/>
                <a:tailEnd type="none" w="med" len="med"/>
              </a:ln>
              <a:effectLst/>
            </p:spPr>
          </p:cxnSp>
          <p:cxnSp>
            <p:nvCxnSpPr>
              <p:cNvPr id="81" name="Straight Connector 80">
                <a:extLst>
                  <a:ext uri="{FF2B5EF4-FFF2-40B4-BE49-F238E27FC236}">
                    <a16:creationId xmlns="" xmlns:a16="http://schemas.microsoft.com/office/drawing/2014/main" id="{FE28591B-FEAC-42DA-8BDD-506DC56DDEFC}"/>
                  </a:ext>
                </a:extLst>
              </p:cNvPr>
              <p:cNvCxnSpPr/>
              <p:nvPr/>
            </p:nvCxnSpPr>
            <p:spPr bwMode="auto">
              <a:xfrm>
                <a:off x="7519095" y="4708094"/>
                <a:ext cx="87143" cy="0"/>
              </a:xfrm>
              <a:prstGeom prst="line">
                <a:avLst/>
              </a:prstGeom>
              <a:noFill/>
              <a:ln w="28575" cap="flat" cmpd="sng" algn="ctr">
                <a:solidFill>
                  <a:schemeClr val="tx1"/>
                </a:solidFill>
                <a:prstDash val="solid"/>
                <a:round/>
                <a:headEnd type="none" w="med" len="med"/>
                <a:tailEnd type="none" w="med" len="med"/>
              </a:ln>
              <a:effectLst/>
            </p:spPr>
          </p:cxnSp>
          <p:cxnSp>
            <p:nvCxnSpPr>
              <p:cNvPr id="82" name="Straight Connector 81">
                <a:extLst>
                  <a:ext uri="{FF2B5EF4-FFF2-40B4-BE49-F238E27FC236}">
                    <a16:creationId xmlns="" xmlns:a16="http://schemas.microsoft.com/office/drawing/2014/main" id="{52730332-CE08-4C66-BEB4-C06FC9B2B0D6}"/>
                  </a:ext>
                </a:extLst>
              </p:cNvPr>
              <p:cNvCxnSpPr/>
              <p:nvPr/>
            </p:nvCxnSpPr>
            <p:spPr bwMode="auto">
              <a:xfrm>
                <a:off x="7519095" y="5293499"/>
                <a:ext cx="87143" cy="0"/>
              </a:xfrm>
              <a:prstGeom prst="line">
                <a:avLst/>
              </a:prstGeom>
              <a:noFill/>
              <a:ln w="28575" cap="flat" cmpd="sng" algn="ctr">
                <a:solidFill>
                  <a:schemeClr val="tx1"/>
                </a:solidFill>
                <a:prstDash val="solid"/>
                <a:round/>
                <a:headEnd type="none" w="med" len="med"/>
                <a:tailEnd type="none" w="med" len="med"/>
              </a:ln>
              <a:effectLst/>
            </p:spPr>
          </p:cxnSp>
          <p:cxnSp>
            <p:nvCxnSpPr>
              <p:cNvPr id="83" name="Straight Connector 82">
                <a:extLst>
                  <a:ext uri="{FF2B5EF4-FFF2-40B4-BE49-F238E27FC236}">
                    <a16:creationId xmlns="" xmlns:a16="http://schemas.microsoft.com/office/drawing/2014/main" id="{433E5DE8-FC49-4B5C-ACF6-DEB209D5F581}"/>
                  </a:ext>
                </a:extLst>
              </p:cNvPr>
              <p:cNvCxnSpPr/>
              <p:nvPr/>
            </p:nvCxnSpPr>
            <p:spPr bwMode="auto">
              <a:xfrm flipH="1">
                <a:off x="7607278" y="2303722"/>
                <a:ext cx="0" cy="3099203"/>
              </a:xfrm>
              <a:prstGeom prst="line">
                <a:avLst/>
              </a:prstGeom>
              <a:noFill/>
              <a:ln w="28575" cap="flat" cmpd="sng" algn="ctr">
                <a:solidFill>
                  <a:schemeClr val="tx1"/>
                </a:solidFill>
                <a:prstDash val="solid"/>
                <a:round/>
                <a:headEnd type="none" w="med" len="med"/>
                <a:tailEnd type="none" w="med" len="med"/>
              </a:ln>
              <a:effectLst/>
            </p:spPr>
          </p:cxnSp>
          <p:cxnSp>
            <p:nvCxnSpPr>
              <p:cNvPr id="84" name="Straight Connector 83">
                <a:extLst>
                  <a:ext uri="{FF2B5EF4-FFF2-40B4-BE49-F238E27FC236}">
                    <a16:creationId xmlns="" xmlns:a16="http://schemas.microsoft.com/office/drawing/2014/main" id="{83F50E9E-A3D1-4046-AA27-1F7080504CD9}"/>
                  </a:ext>
                </a:extLst>
              </p:cNvPr>
              <p:cNvCxnSpPr/>
              <p:nvPr/>
            </p:nvCxnSpPr>
            <p:spPr bwMode="auto">
              <a:xfrm flipH="1">
                <a:off x="11553384" y="5295871"/>
                <a:ext cx="0" cy="82645"/>
              </a:xfrm>
              <a:prstGeom prst="line">
                <a:avLst/>
              </a:prstGeom>
              <a:noFill/>
              <a:ln w="28575" cap="flat" cmpd="sng" algn="ctr">
                <a:solidFill>
                  <a:schemeClr val="tx1"/>
                </a:solidFill>
                <a:prstDash val="solid"/>
                <a:round/>
                <a:headEnd type="none" w="med" len="med"/>
                <a:tailEnd type="none" w="med" len="med"/>
              </a:ln>
              <a:effectLst/>
            </p:spPr>
          </p:cxnSp>
          <p:cxnSp>
            <p:nvCxnSpPr>
              <p:cNvPr id="85" name="Straight Connector 84">
                <a:extLst>
                  <a:ext uri="{FF2B5EF4-FFF2-40B4-BE49-F238E27FC236}">
                    <a16:creationId xmlns="" xmlns:a16="http://schemas.microsoft.com/office/drawing/2014/main" id="{F56DB44E-18C6-41B4-86B4-FF45F94C3E68}"/>
                  </a:ext>
                </a:extLst>
              </p:cNvPr>
              <p:cNvCxnSpPr>
                <a:cxnSpLocks/>
              </p:cNvCxnSpPr>
              <p:nvPr/>
            </p:nvCxnSpPr>
            <p:spPr bwMode="auto">
              <a:xfrm flipH="1" flipV="1">
                <a:off x="7535494" y="5291082"/>
                <a:ext cx="4023360" cy="0"/>
              </a:xfrm>
              <a:prstGeom prst="line">
                <a:avLst/>
              </a:prstGeom>
              <a:noFill/>
              <a:ln w="28575" cap="flat" cmpd="sng" algn="ctr">
                <a:solidFill>
                  <a:schemeClr val="tx1"/>
                </a:solidFill>
                <a:prstDash val="solid"/>
                <a:round/>
                <a:headEnd type="none" w="med" len="med"/>
                <a:tailEnd type="none" w="med" len="med"/>
              </a:ln>
              <a:effectLst/>
            </p:spPr>
          </p:cxnSp>
        </p:grpSp>
        <p:sp>
          <p:nvSpPr>
            <p:cNvPr id="86" name="TextBox 32">
              <a:extLst>
                <a:ext uri="{FF2B5EF4-FFF2-40B4-BE49-F238E27FC236}">
                  <a16:creationId xmlns="" xmlns:a16="http://schemas.microsoft.com/office/drawing/2014/main" id="{A27B2DEA-3DAD-4BF7-AC30-073E572BE331}"/>
                </a:ext>
              </a:extLst>
            </p:cNvPr>
            <p:cNvSpPr txBox="1">
              <a:spLocks noChangeArrowheads="1"/>
            </p:cNvSpPr>
            <p:nvPr/>
          </p:nvSpPr>
          <p:spPr bwMode="auto">
            <a:xfrm rot="16200000">
              <a:off x="4000519" y="3570483"/>
              <a:ext cx="157622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350" dirty="0"/>
                <a:t>SVR12 (%)</a:t>
              </a:r>
            </a:p>
          </p:txBody>
        </p:sp>
        <p:sp>
          <p:nvSpPr>
            <p:cNvPr id="52" name="Rettangolo 51"/>
            <p:cNvSpPr/>
            <p:nvPr/>
          </p:nvSpPr>
          <p:spPr>
            <a:xfrm>
              <a:off x="5496187" y="2606605"/>
              <a:ext cx="461367" cy="2153149"/>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800">
                <a:solidFill>
                  <a:schemeClr val="tx1"/>
                </a:solidFill>
              </a:endParaRPr>
            </a:p>
          </p:txBody>
        </p:sp>
        <p:sp>
          <p:nvSpPr>
            <p:cNvPr id="53" name="Rettangolo 52"/>
            <p:cNvSpPr/>
            <p:nvPr/>
          </p:nvSpPr>
          <p:spPr>
            <a:xfrm>
              <a:off x="6262065" y="2646741"/>
              <a:ext cx="461367" cy="211086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800">
                <a:solidFill>
                  <a:schemeClr val="tx1"/>
                </a:solidFill>
              </a:endParaRPr>
            </a:p>
          </p:txBody>
        </p:sp>
        <p:sp>
          <p:nvSpPr>
            <p:cNvPr id="54" name="Rettangolo 53"/>
            <p:cNvSpPr/>
            <p:nvPr/>
          </p:nvSpPr>
          <p:spPr>
            <a:xfrm>
              <a:off x="7067759" y="2548134"/>
              <a:ext cx="461367" cy="220577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800">
                <a:solidFill>
                  <a:schemeClr val="tx1"/>
                </a:solidFill>
              </a:endParaRPr>
            </a:p>
          </p:txBody>
        </p:sp>
        <p:sp>
          <p:nvSpPr>
            <p:cNvPr id="55" name="Rettangolo 54"/>
            <p:cNvSpPr/>
            <p:nvPr/>
          </p:nvSpPr>
          <p:spPr>
            <a:xfrm>
              <a:off x="7805628" y="2544673"/>
              <a:ext cx="461367" cy="220577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800">
                <a:solidFill>
                  <a:schemeClr val="tx1"/>
                </a:solidFill>
              </a:endParaRPr>
            </a:p>
          </p:txBody>
        </p:sp>
      </p:grpSp>
    </p:spTree>
    <p:extLst>
      <p:ext uri="{BB962C8B-B14F-4D97-AF65-F5344CB8AC3E}">
        <p14:creationId xmlns:p14="http://schemas.microsoft.com/office/powerpoint/2010/main" val="15335938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p:cNvCxnSpPr>
            <a:endCxn id="44" idx="0"/>
          </p:cNvCxnSpPr>
          <p:nvPr/>
        </p:nvCxnSpPr>
        <p:spPr>
          <a:xfrm>
            <a:off x="5668754" y="4703523"/>
            <a:ext cx="0" cy="414535"/>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1" idx="0"/>
          </p:cNvCxnSpPr>
          <p:nvPr/>
        </p:nvCxnSpPr>
        <p:spPr>
          <a:xfrm>
            <a:off x="3493372" y="4732521"/>
            <a:ext cx="0" cy="414535"/>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a:cxnSpLocks/>
          </p:cNvCxnSpPr>
          <p:nvPr/>
        </p:nvCxnSpPr>
        <p:spPr>
          <a:xfrm flipH="1" flipV="1">
            <a:off x="3747387" y="3436879"/>
            <a:ext cx="960120" cy="0"/>
          </a:xfrm>
          <a:prstGeom prst="line">
            <a:avLst/>
          </a:prstGeom>
          <a:ln w="2857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cxnSpLocks/>
            <a:endCxn id="8" idx="0"/>
          </p:cNvCxnSpPr>
          <p:nvPr/>
        </p:nvCxnSpPr>
        <p:spPr>
          <a:xfrm flipH="1">
            <a:off x="1975945" y="1964575"/>
            <a:ext cx="3293487" cy="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Hexagon 7"/>
          <p:cNvSpPr/>
          <p:nvPr/>
        </p:nvSpPr>
        <p:spPr>
          <a:xfrm>
            <a:off x="398605" y="1381650"/>
            <a:ext cx="1577340" cy="1165860"/>
          </a:xfrm>
          <a:prstGeom prst="hexagon">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bg1"/>
                </a:solidFill>
              </a:rPr>
              <a:t>Consider waiting, </a:t>
            </a:r>
            <a:r>
              <a:rPr lang="en-US" i="1" dirty="0">
                <a:solidFill>
                  <a:schemeClr val="bg1"/>
                </a:solidFill>
              </a:rPr>
              <a:t>even if </a:t>
            </a:r>
            <a:r>
              <a:rPr lang="en-US" dirty="0">
                <a:solidFill>
                  <a:schemeClr val="bg1"/>
                </a:solidFill>
              </a:rPr>
              <a:t>cirrhotic</a:t>
            </a:r>
          </a:p>
        </p:txBody>
      </p:sp>
      <p:sp>
        <p:nvSpPr>
          <p:cNvPr id="7" name="Rounded Rectangle 6"/>
          <p:cNvSpPr/>
          <p:nvPr/>
        </p:nvSpPr>
        <p:spPr>
          <a:xfrm>
            <a:off x="4507433" y="1196752"/>
            <a:ext cx="1523999" cy="588100"/>
          </a:xfrm>
          <a:prstGeom prst="round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GT1</a:t>
            </a:r>
          </a:p>
          <a:p>
            <a:pPr algn="ctr"/>
            <a:r>
              <a:rPr lang="en-US" dirty="0">
                <a:solidFill>
                  <a:schemeClr val="bg1"/>
                </a:solidFill>
              </a:rPr>
              <a:t>DAA failure</a:t>
            </a:r>
          </a:p>
        </p:txBody>
      </p:sp>
      <p:sp>
        <p:nvSpPr>
          <p:cNvPr id="9" name="Rounded Rectangle 8"/>
          <p:cNvSpPr/>
          <p:nvPr/>
        </p:nvSpPr>
        <p:spPr>
          <a:xfrm>
            <a:off x="2754257" y="4279277"/>
            <a:ext cx="1440180" cy="548640"/>
          </a:xfrm>
          <a:prstGeom prst="round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NS5A RASs</a:t>
            </a:r>
          </a:p>
        </p:txBody>
      </p:sp>
      <p:sp>
        <p:nvSpPr>
          <p:cNvPr id="11" name="Rounded Rectangle 10"/>
          <p:cNvSpPr/>
          <p:nvPr/>
        </p:nvSpPr>
        <p:spPr>
          <a:xfrm>
            <a:off x="6847519" y="3172009"/>
            <a:ext cx="1577340" cy="548640"/>
          </a:xfrm>
          <a:prstGeom prst="roundRect">
            <a:avLst/>
          </a:prstGeom>
          <a:solidFill>
            <a:srgbClr val="F5F02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bg2">
                    <a:lumMod val="10000"/>
                  </a:schemeClr>
                </a:solidFill>
              </a:rPr>
              <a:t>SOF-based triple or quad regimens</a:t>
            </a:r>
          </a:p>
        </p:txBody>
      </p:sp>
      <p:sp>
        <p:nvSpPr>
          <p:cNvPr id="12" name="Diamond 11"/>
          <p:cNvSpPr/>
          <p:nvPr/>
        </p:nvSpPr>
        <p:spPr>
          <a:xfrm>
            <a:off x="4652213" y="2993569"/>
            <a:ext cx="1234440" cy="891540"/>
          </a:xfrm>
          <a:prstGeom prst="diamond">
            <a:avLst/>
          </a:prstGeom>
          <a:solidFill>
            <a:schemeClr val="accent1">
              <a:lumMod val="75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t>16/24 wk failure?</a:t>
            </a:r>
          </a:p>
        </p:txBody>
      </p:sp>
      <p:cxnSp>
        <p:nvCxnSpPr>
          <p:cNvPr id="15" name="Straight Connector 14"/>
          <p:cNvCxnSpPr>
            <a:stCxn id="7" idx="2"/>
            <a:endCxn id="2" idx="0"/>
          </p:cNvCxnSpPr>
          <p:nvPr/>
        </p:nvCxnSpPr>
        <p:spPr>
          <a:xfrm flipH="1">
            <a:off x="5269432" y="1784852"/>
            <a:ext cx="1" cy="469865"/>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a:cxnSpLocks/>
            <a:stCxn id="12" idx="3"/>
            <a:endCxn id="11" idx="1"/>
          </p:cNvCxnSpPr>
          <p:nvPr/>
        </p:nvCxnSpPr>
        <p:spPr>
          <a:xfrm>
            <a:off x="5886652" y="3439339"/>
            <a:ext cx="960867"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6" name="TextBox 415"/>
          <p:cNvSpPr txBox="1"/>
          <p:nvPr/>
        </p:nvSpPr>
        <p:spPr>
          <a:xfrm>
            <a:off x="6088558" y="3132559"/>
            <a:ext cx="439479" cy="300082"/>
          </a:xfrm>
          <a:prstGeom prst="rect">
            <a:avLst/>
          </a:prstGeom>
          <a:noFill/>
        </p:spPr>
        <p:txBody>
          <a:bodyPr wrap="none" rtlCol="0">
            <a:spAutoFit/>
          </a:bodyPr>
          <a:lstStyle/>
          <a:p>
            <a:r>
              <a:rPr lang="en-US" sz="1350" b="1" dirty="0"/>
              <a:t>YES</a:t>
            </a:r>
          </a:p>
        </p:txBody>
      </p:sp>
      <p:sp>
        <p:nvSpPr>
          <p:cNvPr id="420" name="TextBox 419"/>
          <p:cNvSpPr txBox="1"/>
          <p:nvPr/>
        </p:nvSpPr>
        <p:spPr>
          <a:xfrm>
            <a:off x="4086731" y="3132559"/>
            <a:ext cx="415498" cy="300082"/>
          </a:xfrm>
          <a:prstGeom prst="rect">
            <a:avLst/>
          </a:prstGeom>
          <a:noFill/>
        </p:spPr>
        <p:txBody>
          <a:bodyPr wrap="none" rtlCol="0">
            <a:spAutoFit/>
          </a:bodyPr>
          <a:lstStyle/>
          <a:p>
            <a:r>
              <a:rPr lang="en-US" sz="1350" b="1" dirty="0"/>
              <a:t>NO</a:t>
            </a:r>
          </a:p>
        </p:txBody>
      </p:sp>
      <p:sp>
        <p:nvSpPr>
          <p:cNvPr id="421" name="Rounded Rectangle 420"/>
          <p:cNvSpPr/>
          <p:nvPr/>
        </p:nvSpPr>
        <p:spPr>
          <a:xfrm>
            <a:off x="4601244" y="4279277"/>
            <a:ext cx="2125980" cy="548640"/>
          </a:xfrm>
          <a:prstGeom prst="round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NS3 (R155, A156, D168) </a:t>
            </a:r>
          </a:p>
          <a:p>
            <a:pPr algn="ctr"/>
            <a:r>
              <a:rPr lang="en-US" sz="1350" b="1" dirty="0"/>
              <a:t>+ NS5A RASs</a:t>
            </a:r>
          </a:p>
        </p:txBody>
      </p:sp>
      <p:cxnSp>
        <p:nvCxnSpPr>
          <p:cNvPr id="422" name="Straight Connector 421"/>
          <p:cNvCxnSpPr>
            <a:cxnSpLocks/>
            <a:endCxn id="10" idx="0"/>
          </p:cNvCxnSpPr>
          <p:nvPr/>
        </p:nvCxnSpPr>
        <p:spPr>
          <a:xfrm flipH="1">
            <a:off x="1417199" y="3444949"/>
            <a:ext cx="2278039" cy="834329"/>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a:cxnSpLocks/>
            <a:endCxn id="9" idx="0"/>
          </p:cNvCxnSpPr>
          <p:nvPr/>
        </p:nvCxnSpPr>
        <p:spPr>
          <a:xfrm flipH="1">
            <a:off x="3474347" y="3430597"/>
            <a:ext cx="270463" cy="84868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a:cxnSpLocks/>
            <a:endCxn id="421" idx="0"/>
          </p:cNvCxnSpPr>
          <p:nvPr/>
        </p:nvCxnSpPr>
        <p:spPr>
          <a:xfrm>
            <a:off x="3747386" y="3444949"/>
            <a:ext cx="1916848" cy="834329"/>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a:endCxn id="429" idx="0"/>
          </p:cNvCxnSpPr>
          <p:nvPr/>
        </p:nvCxnSpPr>
        <p:spPr>
          <a:xfrm>
            <a:off x="1423069" y="4717824"/>
            <a:ext cx="0" cy="414535"/>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0" name="Rounded Rectangle 429"/>
          <p:cNvSpPr/>
          <p:nvPr/>
        </p:nvSpPr>
        <p:spPr>
          <a:xfrm>
            <a:off x="482243" y="5132359"/>
            <a:ext cx="1851660" cy="54864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a:solidFill>
                  <a:schemeClr val="bg2">
                    <a:lumMod val="10000"/>
                  </a:schemeClr>
                </a:solidFill>
              </a:rPr>
              <a:t>LDV/SOF + RBV (24)</a:t>
            </a:r>
          </a:p>
          <a:p>
            <a:pPr algn="ctr"/>
            <a:r>
              <a:rPr lang="en-US" sz="1350" dirty="0">
                <a:solidFill>
                  <a:schemeClr val="bg2">
                    <a:lumMod val="10000"/>
                  </a:schemeClr>
                </a:solidFill>
              </a:rPr>
              <a:t>SOF/VEL + RBV (24)</a:t>
            </a:r>
          </a:p>
        </p:txBody>
      </p:sp>
      <p:sp>
        <p:nvSpPr>
          <p:cNvPr id="441" name="TextBox 440"/>
          <p:cNvSpPr txBox="1"/>
          <p:nvPr/>
        </p:nvSpPr>
        <p:spPr>
          <a:xfrm>
            <a:off x="6939804" y="4827918"/>
            <a:ext cx="1808660" cy="715581"/>
          </a:xfrm>
          <a:prstGeom prst="rect">
            <a:avLst/>
          </a:prstGeom>
          <a:noFill/>
          <a:ln w="25400">
            <a:solidFill>
              <a:schemeClr val="tx1"/>
            </a:solidFill>
          </a:ln>
        </p:spPr>
        <p:txBody>
          <a:bodyPr wrap="square" rtlCol="0">
            <a:spAutoFit/>
          </a:bodyPr>
          <a:lstStyle/>
          <a:p>
            <a:r>
              <a:rPr lang="en-US" sz="1350" dirty="0"/>
              <a:t>For 2-drug regimens:</a:t>
            </a:r>
          </a:p>
          <a:p>
            <a:r>
              <a:rPr lang="en-US" sz="1350" dirty="0"/>
              <a:t>1. Increase duration</a:t>
            </a:r>
          </a:p>
          <a:p>
            <a:r>
              <a:rPr lang="en-US" sz="1350" dirty="0"/>
              <a:t>2. Add RBV</a:t>
            </a:r>
          </a:p>
        </p:txBody>
      </p:sp>
      <p:sp>
        <p:nvSpPr>
          <p:cNvPr id="442" name="Rounded Rectangle 441"/>
          <p:cNvSpPr/>
          <p:nvPr/>
        </p:nvSpPr>
        <p:spPr>
          <a:xfrm>
            <a:off x="2446425" y="5132359"/>
            <a:ext cx="2125980" cy="89154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a:solidFill>
                  <a:schemeClr val="bg2">
                    <a:lumMod val="10000"/>
                  </a:schemeClr>
                </a:solidFill>
              </a:rPr>
              <a:t>SMV + SOF + RBV (24)</a:t>
            </a:r>
          </a:p>
          <a:p>
            <a:pPr algn="ctr"/>
            <a:r>
              <a:rPr lang="en-US" sz="1350" dirty="0">
                <a:solidFill>
                  <a:schemeClr val="bg2">
                    <a:lumMod val="10000"/>
                  </a:schemeClr>
                </a:solidFill>
              </a:rPr>
              <a:t>SOF/VEL + RBV (24)</a:t>
            </a:r>
          </a:p>
          <a:p>
            <a:pPr algn="ctr"/>
            <a:r>
              <a:rPr lang="en-US" sz="1200" dirty="0">
                <a:solidFill>
                  <a:schemeClr val="bg2">
                    <a:lumMod val="10000"/>
                  </a:schemeClr>
                </a:solidFill>
              </a:rPr>
              <a:t>(esp if no L31M, Y93H)</a:t>
            </a:r>
          </a:p>
          <a:p>
            <a:pPr algn="ctr"/>
            <a:r>
              <a:rPr lang="en-US" sz="1350" dirty="0">
                <a:solidFill>
                  <a:schemeClr val="bg2">
                    <a:lumMod val="10000"/>
                  </a:schemeClr>
                </a:solidFill>
              </a:rPr>
              <a:t>SOF quad/triple</a:t>
            </a:r>
          </a:p>
        </p:txBody>
      </p:sp>
      <p:sp>
        <p:nvSpPr>
          <p:cNvPr id="447" name="Rounded Rectangle 446"/>
          <p:cNvSpPr/>
          <p:nvPr/>
        </p:nvSpPr>
        <p:spPr>
          <a:xfrm>
            <a:off x="4735899" y="5118059"/>
            <a:ext cx="1851660" cy="68580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a:solidFill>
                  <a:schemeClr val="bg2">
                    <a:lumMod val="10000"/>
                  </a:schemeClr>
                </a:solidFill>
              </a:rPr>
              <a:t>SOF/VEL + RBV (24)</a:t>
            </a:r>
          </a:p>
          <a:p>
            <a:pPr algn="ctr"/>
            <a:r>
              <a:rPr lang="en-US" sz="1200" dirty="0">
                <a:solidFill>
                  <a:schemeClr val="bg2">
                    <a:lumMod val="10000"/>
                  </a:schemeClr>
                </a:solidFill>
              </a:rPr>
              <a:t>(esp if no L31M, Y93H)</a:t>
            </a:r>
          </a:p>
          <a:p>
            <a:pPr algn="ctr"/>
            <a:r>
              <a:rPr lang="en-US" sz="1350" dirty="0">
                <a:solidFill>
                  <a:schemeClr val="bg2">
                    <a:lumMod val="10000"/>
                  </a:schemeClr>
                </a:solidFill>
              </a:rPr>
              <a:t>SOF quad/triple</a:t>
            </a:r>
          </a:p>
        </p:txBody>
      </p:sp>
      <p:sp>
        <p:nvSpPr>
          <p:cNvPr id="3" name="Rectangle 2"/>
          <p:cNvSpPr/>
          <p:nvPr/>
        </p:nvSpPr>
        <p:spPr>
          <a:xfrm>
            <a:off x="1691680" y="2659891"/>
            <a:ext cx="1897542" cy="69302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350" dirty="0">
                <a:solidFill>
                  <a:schemeClr val="bg1"/>
                </a:solidFill>
              </a:rPr>
              <a:t>New therapies Q2 2017:</a:t>
            </a:r>
          </a:p>
          <a:p>
            <a:pPr algn="ctr"/>
            <a:r>
              <a:rPr lang="en-US" sz="1500" dirty="0">
                <a:solidFill>
                  <a:schemeClr val="bg1"/>
                </a:solidFill>
              </a:rPr>
              <a:t>GLE/PIB</a:t>
            </a:r>
          </a:p>
          <a:p>
            <a:pPr algn="ctr"/>
            <a:r>
              <a:rPr lang="en-US" sz="1500" dirty="0">
                <a:solidFill>
                  <a:schemeClr val="bg1"/>
                </a:solidFill>
              </a:rPr>
              <a:t>SOF/VEL/VOX</a:t>
            </a:r>
          </a:p>
        </p:txBody>
      </p:sp>
      <p:cxnSp>
        <p:nvCxnSpPr>
          <p:cNvPr id="6" name="Straight Arrow Connector 5"/>
          <p:cNvCxnSpPr>
            <a:endCxn id="3" idx="1"/>
          </p:cNvCxnSpPr>
          <p:nvPr/>
        </p:nvCxnSpPr>
        <p:spPr>
          <a:xfrm>
            <a:off x="1076706" y="2573086"/>
            <a:ext cx="614974" cy="433317"/>
          </a:xfrm>
          <a:prstGeom prst="bentConnector3">
            <a:avLst>
              <a:gd name="adj1" fmla="val 2273"/>
            </a:avLst>
          </a:prstGeom>
          <a:ln w="34925">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436822" y="3675161"/>
            <a:ext cx="1283044" cy="923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350" i="1" dirty="0">
                <a:solidFill>
                  <a:schemeClr val="bg1"/>
                </a:solidFill>
              </a:rPr>
              <a:t>Or</a:t>
            </a:r>
          </a:p>
          <a:p>
            <a:pPr algn="ctr"/>
            <a:r>
              <a:rPr lang="en-US" sz="1350" dirty="0">
                <a:solidFill>
                  <a:schemeClr val="bg1"/>
                </a:solidFill>
              </a:rPr>
              <a:t>wait for</a:t>
            </a:r>
          </a:p>
          <a:p>
            <a:pPr algn="ctr"/>
            <a:r>
              <a:rPr lang="en-US" sz="1350" b="1" dirty="0">
                <a:solidFill>
                  <a:schemeClr val="bg1"/>
                </a:solidFill>
              </a:rPr>
              <a:t>GLE/PIB or</a:t>
            </a:r>
          </a:p>
          <a:p>
            <a:pPr algn="ctr"/>
            <a:r>
              <a:rPr lang="en-US" sz="1350" b="1" dirty="0">
                <a:solidFill>
                  <a:schemeClr val="bg1"/>
                </a:solidFill>
              </a:rPr>
              <a:t>SOF/VEL/VO</a:t>
            </a:r>
            <a:r>
              <a:rPr lang="en-US" sz="1350" dirty="0">
                <a:solidFill>
                  <a:schemeClr val="bg1"/>
                </a:solidFill>
              </a:rPr>
              <a:t>X</a:t>
            </a:r>
          </a:p>
        </p:txBody>
      </p:sp>
      <p:sp>
        <p:nvSpPr>
          <p:cNvPr id="10" name="Rounded Rectangle 9"/>
          <p:cNvSpPr/>
          <p:nvPr/>
        </p:nvSpPr>
        <p:spPr>
          <a:xfrm>
            <a:off x="697109" y="4279277"/>
            <a:ext cx="1440180" cy="548640"/>
          </a:xfrm>
          <a:prstGeom prst="round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No NS5A RASs</a:t>
            </a:r>
          </a:p>
        </p:txBody>
      </p:sp>
      <p:sp>
        <p:nvSpPr>
          <p:cNvPr id="13" name="CasellaDiTesto 12"/>
          <p:cNvSpPr txBox="1"/>
          <p:nvPr/>
        </p:nvSpPr>
        <p:spPr>
          <a:xfrm>
            <a:off x="426342" y="228118"/>
            <a:ext cx="8237623" cy="584775"/>
          </a:xfrm>
          <a:prstGeom prst="rect">
            <a:avLst/>
          </a:prstGeom>
          <a:noFill/>
        </p:spPr>
        <p:txBody>
          <a:bodyPr wrap="square" rtlCol="0">
            <a:spAutoFit/>
          </a:bodyPr>
          <a:lstStyle/>
          <a:p>
            <a:r>
              <a:rPr lang="it-IT" sz="3200" b="1" dirty="0" err="1" smtClean="0">
                <a:latin typeface="+mj-lt"/>
              </a:rPr>
              <a:t>Retreatment</a:t>
            </a:r>
            <a:r>
              <a:rPr lang="it-IT" sz="3200" b="1" dirty="0" smtClean="0">
                <a:latin typeface="+mj-lt"/>
              </a:rPr>
              <a:t> </a:t>
            </a:r>
            <a:r>
              <a:rPr lang="it-IT" sz="3200" b="1" dirty="0" err="1" smtClean="0">
                <a:latin typeface="+mj-lt"/>
              </a:rPr>
              <a:t>framework</a:t>
            </a:r>
            <a:r>
              <a:rPr lang="it-IT" sz="3200" b="1" dirty="0" smtClean="0">
                <a:latin typeface="+mj-lt"/>
              </a:rPr>
              <a:t> for GT1 DAA </a:t>
            </a:r>
            <a:r>
              <a:rPr lang="it-IT" sz="3200" b="1" dirty="0" err="1" smtClean="0">
                <a:latin typeface="+mj-lt"/>
              </a:rPr>
              <a:t>failures</a:t>
            </a:r>
            <a:endParaRPr lang="it-IT" sz="3200" b="1" dirty="0">
              <a:latin typeface="+mj-lt"/>
            </a:endParaRPr>
          </a:p>
        </p:txBody>
      </p:sp>
      <p:sp>
        <p:nvSpPr>
          <p:cNvPr id="2" name="Rounded Rectangle 1"/>
          <p:cNvSpPr/>
          <p:nvPr/>
        </p:nvSpPr>
        <p:spPr>
          <a:xfrm>
            <a:off x="3589222" y="2254717"/>
            <a:ext cx="3360420" cy="342900"/>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Genotypic resistance testing</a:t>
            </a:r>
          </a:p>
        </p:txBody>
      </p:sp>
      <p:cxnSp>
        <p:nvCxnSpPr>
          <p:cNvPr id="37" name="Straight Connector 14"/>
          <p:cNvCxnSpPr>
            <a:stCxn id="2" idx="2"/>
            <a:endCxn id="12" idx="0"/>
          </p:cNvCxnSpPr>
          <p:nvPr/>
        </p:nvCxnSpPr>
        <p:spPr>
          <a:xfrm>
            <a:off x="5269432" y="2597617"/>
            <a:ext cx="1" cy="395952"/>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30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9"/>
                                        </p:tgtEl>
                                        <p:attrNameLst>
                                          <p:attrName>style.visibility</p:attrName>
                                        </p:attrNameLst>
                                      </p:cBhvr>
                                      <p:to>
                                        <p:strVal val="visible"/>
                                      </p:to>
                                    </p:set>
                                    <p:animEffect transition="in" filter="fade">
                                      <p:cBhvr>
                                        <p:cTn id="15" dur="500"/>
                                        <p:tgtEl>
                                          <p:spTgt spid="4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1"/>
                                        </p:tgtEl>
                                        <p:attrNameLst>
                                          <p:attrName>style.visibility</p:attrName>
                                        </p:attrNameLst>
                                      </p:cBhvr>
                                      <p:to>
                                        <p:strVal val="visible"/>
                                      </p:to>
                                    </p:set>
                                    <p:animEffect transition="in" filter="fade">
                                      <p:cBhvr>
                                        <p:cTn id="18" dur="500"/>
                                        <p:tgtEl>
                                          <p:spTgt spid="44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30"/>
                                        </p:tgtEl>
                                        <p:attrNameLst>
                                          <p:attrName>style.visibility</p:attrName>
                                        </p:attrNameLst>
                                      </p:cBhvr>
                                      <p:to>
                                        <p:strVal val="visible"/>
                                      </p:to>
                                    </p:set>
                                    <p:animEffect transition="in" filter="fade">
                                      <p:cBhvr>
                                        <p:cTn id="21" dur="500"/>
                                        <p:tgtEl>
                                          <p:spTgt spid="43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422"/>
                                        </p:tgtEl>
                                        <p:attrNameLst>
                                          <p:attrName>style.visibility</p:attrName>
                                        </p:attrNameLst>
                                      </p:cBhvr>
                                      <p:to>
                                        <p:strVal val="visible"/>
                                      </p:to>
                                    </p:set>
                                    <p:animEffect transition="in" filter="fade">
                                      <p:cBhvr>
                                        <p:cTn id="27" dur="500"/>
                                        <p:tgtEl>
                                          <p:spTgt spid="4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20"/>
                                        </p:tgtEl>
                                        <p:attrNameLst>
                                          <p:attrName>style.visibility</p:attrName>
                                        </p:attrNameLst>
                                      </p:cBhvr>
                                      <p:to>
                                        <p:strVal val="visible"/>
                                      </p:to>
                                    </p:set>
                                    <p:animEffect transition="in" filter="fade">
                                      <p:cBhvr>
                                        <p:cTn id="30" dur="500"/>
                                        <p:tgtEl>
                                          <p:spTgt spid="420"/>
                                        </p:tgtEl>
                                      </p:cBhvr>
                                    </p:animEffect>
                                  </p:childTnLst>
                                </p:cTn>
                              </p:par>
                              <p:par>
                                <p:cTn id="31" presetID="10" presetClass="entr" presetSubtype="0" fill="hold" nodeType="withEffect">
                                  <p:stCondLst>
                                    <p:cond delay="0"/>
                                  </p:stCondLst>
                                  <p:childTnLst>
                                    <p:set>
                                      <p:cBhvr>
                                        <p:cTn id="32" dur="1" fill="hold">
                                          <p:stCondLst>
                                            <p:cond delay="0"/>
                                          </p:stCondLst>
                                        </p:cTn>
                                        <p:tgtEl>
                                          <p:spTgt spid="417"/>
                                        </p:tgtEl>
                                        <p:attrNameLst>
                                          <p:attrName>style.visibility</p:attrName>
                                        </p:attrNameLst>
                                      </p:cBhvr>
                                      <p:to>
                                        <p:strVal val="visible"/>
                                      </p:to>
                                    </p:set>
                                    <p:animEffect transition="in" filter="fade">
                                      <p:cBhvr>
                                        <p:cTn id="33" dur="500"/>
                                        <p:tgtEl>
                                          <p:spTgt spid="4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24"/>
                                        </p:tgtEl>
                                        <p:attrNameLst>
                                          <p:attrName>style.visibility</p:attrName>
                                        </p:attrNameLst>
                                      </p:cBhvr>
                                      <p:to>
                                        <p:strVal val="visible"/>
                                      </p:to>
                                    </p:set>
                                    <p:animEffect transition="in" filter="fade">
                                      <p:cBhvr>
                                        <p:cTn id="38" dur="500"/>
                                        <p:tgtEl>
                                          <p:spTgt spid="4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42"/>
                                        </p:tgtEl>
                                        <p:attrNameLst>
                                          <p:attrName>style.visibility</p:attrName>
                                        </p:attrNameLst>
                                      </p:cBhvr>
                                      <p:to>
                                        <p:strVal val="visible"/>
                                      </p:to>
                                    </p:set>
                                    <p:animEffect transition="in" filter="fade">
                                      <p:cBhvr>
                                        <p:cTn id="47" dur="500"/>
                                        <p:tgtEl>
                                          <p:spTgt spid="4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26"/>
                                        </p:tgtEl>
                                        <p:attrNameLst>
                                          <p:attrName>style.visibility</p:attrName>
                                        </p:attrNameLst>
                                      </p:cBhvr>
                                      <p:to>
                                        <p:strVal val="visible"/>
                                      </p:to>
                                    </p:set>
                                    <p:animEffect transition="in" filter="fade">
                                      <p:cBhvr>
                                        <p:cTn id="52" dur="500"/>
                                        <p:tgtEl>
                                          <p:spTgt spid="42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21"/>
                                        </p:tgtEl>
                                        <p:attrNameLst>
                                          <p:attrName>style.visibility</p:attrName>
                                        </p:attrNameLst>
                                      </p:cBhvr>
                                      <p:to>
                                        <p:strVal val="visible"/>
                                      </p:to>
                                    </p:set>
                                    <p:animEffect transition="in" filter="fade">
                                      <p:cBhvr>
                                        <p:cTn id="55" dur="500"/>
                                        <p:tgtEl>
                                          <p:spTgt spid="421"/>
                                        </p:tgtEl>
                                      </p:cBhvr>
                                    </p:animEffect>
                                  </p:childTnLst>
                                </p:cTn>
                              </p:par>
                              <p:par>
                                <p:cTn id="56" presetID="10" presetClass="entr" presetSubtype="0"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47"/>
                                        </p:tgtEl>
                                        <p:attrNameLst>
                                          <p:attrName>style.visibility</p:attrName>
                                        </p:attrNameLst>
                                      </p:cBhvr>
                                      <p:to>
                                        <p:strVal val="visible"/>
                                      </p:to>
                                    </p:set>
                                    <p:animEffect transition="in" filter="fade">
                                      <p:cBhvr>
                                        <p:cTn id="61" dur="500"/>
                                        <p:tgtEl>
                                          <p:spTgt spid="44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16"/>
                                        </p:tgtEl>
                                        <p:attrNameLst>
                                          <p:attrName>style.visibility</p:attrName>
                                        </p:attrNameLst>
                                      </p:cBhvr>
                                      <p:to>
                                        <p:strVal val="visible"/>
                                      </p:to>
                                    </p:set>
                                    <p:animEffect transition="in" filter="fade">
                                      <p:cBhvr>
                                        <p:cTn id="66" dur="500"/>
                                        <p:tgtEl>
                                          <p:spTgt spid="416"/>
                                        </p:tgtEl>
                                      </p:cBhvr>
                                    </p:animEffect>
                                  </p:childTnLst>
                                </p:cTn>
                              </p:par>
                              <p:par>
                                <p:cTn id="67" presetID="10" presetClass="entr" presetSubtype="0" fill="hold" nodeType="withEffect">
                                  <p:stCondLst>
                                    <p:cond delay="0"/>
                                  </p:stCondLst>
                                  <p:childTnLst>
                                    <p:set>
                                      <p:cBhvr>
                                        <p:cTn id="68" dur="1" fill="hold">
                                          <p:stCondLst>
                                            <p:cond delay="0"/>
                                          </p:stCondLst>
                                        </p:cTn>
                                        <p:tgtEl>
                                          <p:spTgt spid="412"/>
                                        </p:tgtEl>
                                        <p:attrNameLst>
                                          <p:attrName>style.visibility</p:attrName>
                                        </p:attrNameLst>
                                      </p:cBhvr>
                                      <p:to>
                                        <p:strVal val="visible"/>
                                      </p:to>
                                    </p:set>
                                    <p:animEffect transition="in" filter="fade">
                                      <p:cBhvr>
                                        <p:cTn id="69" dur="500"/>
                                        <p:tgtEl>
                                          <p:spTgt spid="41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416" grpId="0"/>
      <p:bldP spid="420" grpId="0"/>
      <p:bldP spid="421" grpId="0" animBg="1"/>
      <p:bldP spid="430" grpId="0" animBg="1"/>
      <p:bldP spid="441" grpId="0" animBg="1"/>
      <p:bldP spid="442" grpId="0" animBg="1"/>
      <p:bldP spid="447" grpId="0" animBg="1"/>
      <p:bldP spid="4"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43785" y="5984131"/>
            <a:ext cx="7939803" cy="646331"/>
          </a:xfrm>
          <a:prstGeom prst="rect">
            <a:avLst/>
          </a:prstGeom>
          <a:noFill/>
        </p:spPr>
        <p:txBody>
          <a:bodyPr wrap="square">
            <a:spAutoFit/>
          </a:bodyPr>
          <a:lstStyle/>
          <a:p>
            <a:r>
              <a:rPr lang="en-US" sz="1200" dirty="0" smtClean="0">
                <a:latin typeface="Arial" panose="020B0604020202020204" pitchFamily="34" charset="0"/>
                <a:cs typeface="Arial" panose="020B0604020202020204" pitchFamily="34" charset="0"/>
              </a:rPr>
              <a:t>Median </a:t>
            </a:r>
            <a:r>
              <a:rPr lang="en-US" sz="1200" dirty="0">
                <a:latin typeface="Arial" panose="020B0604020202020204" pitchFamily="34" charset="0"/>
                <a:cs typeface="Arial" panose="020B0604020202020204" pitchFamily="34" charset="0"/>
              </a:rPr>
              <a:t>sampling time point after </a:t>
            </a:r>
            <a:r>
              <a:rPr lang="en-US" sz="1200" dirty="0" smtClean="0">
                <a:latin typeface="Arial" panose="020B0604020202020204" pitchFamily="34" charset="0"/>
                <a:cs typeface="Arial" panose="020B0604020202020204" pitchFamily="34" charset="0"/>
              </a:rPr>
              <a:t>EOT (weeks):</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3D+/-RBV:  5.4 (1.3-10.6)</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DCV+SOF+/-RBV: 16.0 (10.1-20.7)</a:t>
            </a:r>
            <a:endParaRPr lang="en-US" sz="1200" dirty="0">
              <a:latin typeface="Arial" panose="020B0604020202020204" pitchFamily="34" charset="0"/>
              <a:cs typeface="Arial" panose="020B0604020202020204" pitchFamily="34" charset="0"/>
            </a:endParaRPr>
          </a:p>
        </p:txBody>
      </p:sp>
      <p:sp>
        <p:nvSpPr>
          <p:cNvPr id="23" name="CasellaDiTesto 22"/>
          <p:cNvSpPr txBox="1"/>
          <p:nvPr/>
        </p:nvSpPr>
        <p:spPr>
          <a:xfrm>
            <a:off x="367494" y="119169"/>
            <a:ext cx="8776506" cy="1077218"/>
          </a:xfrm>
          <a:prstGeom prst="rect">
            <a:avLst/>
          </a:prstGeom>
        </p:spPr>
        <p:txBody>
          <a:bodyPr wrap="square">
            <a:spAutoFit/>
          </a:bodyPr>
          <a:lstStyle>
            <a:defPPr>
              <a:defRPr lang="en-US"/>
            </a:defPPr>
            <a:lvl1pPr algn="ctr">
              <a:defRPr sz="3600"/>
            </a:lvl1pPr>
          </a:lstStyle>
          <a:p>
            <a:r>
              <a:rPr lang="en-US" sz="3200" dirty="0"/>
              <a:t>The </a:t>
            </a:r>
            <a:r>
              <a:rPr lang="en-US" sz="3200" b="1" dirty="0"/>
              <a:t>Y93H</a:t>
            </a:r>
            <a:r>
              <a:rPr lang="en-US" sz="3200" dirty="0"/>
              <a:t> was the most prevalent RAS detected in </a:t>
            </a:r>
            <a:r>
              <a:rPr lang="en-US" sz="3200" b="1" dirty="0"/>
              <a:t>GT-3</a:t>
            </a:r>
            <a:r>
              <a:rPr lang="en-US" sz="3200" dirty="0"/>
              <a:t> patients after NS5Ai-failure</a:t>
            </a:r>
          </a:p>
        </p:txBody>
      </p:sp>
      <p:grpSp>
        <p:nvGrpSpPr>
          <p:cNvPr id="11" name="Gruppo 10"/>
          <p:cNvGrpSpPr/>
          <p:nvPr/>
        </p:nvGrpSpPr>
        <p:grpSpPr>
          <a:xfrm>
            <a:off x="535379" y="1268760"/>
            <a:ext cx="8393318" cy="4610386"/>
            <a:chOff x="571170" y="1052736"/>
            <a:chExt cx="8393318" cy="4610386"/>
          </a:xfrm>
        </p:grpSpPr>
        <p:graphicFrame>
          <p:nvGraphicFramePr>
            <p:cNvPr id="32" name="Grafico 31"/>
            <p:cNvGraphicFramePr>
              <a:graphicFrameLocks/>
            </p:cNvGraphicFramePr>
            <p:nvPr>
              <p:extLst/>
            </p:nvPr>
          </p:nvGraphicFramePr>
          <p:xfrm>
            <a:off x="622692" y="1052736"/>
            <a:ext cx="8341796" cy="4610386"/>
          </p:xfrm>
          <a:graphic>
            <a:graphicData uri="http://schemas.openxmlformats.org/drawingml/2006/chart">
              <c:chart xmlns:c="http://schemas.openxmlformats.org/drawingml/2006/chart" xmlns:r="http://schemas.openxmlformats.org/officeDocument/2006/relationships" r:id="rId2"/>
            </a:graphicData>
          </a:graphic>
        </p:graphicFrame>
        <p:sp>
          <p:nvSpPr>
            <p:cNvPr id="3" name="CasellaDiTesto 2"/>
            <p:cNvSpPr txBox="1"/>
            <p:nvPr/>
          </p:nvSpPr>
          <p:spPr>
            <a:xfrm rot="16200000">
              <a:off x="-268072" y="3227754"/>
              <a:ext cx="1986261" cy="307777"/>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RASs prevalence (%)</a:t>
              </a:r>
              <a:endParaRPr lang="en-US" sz="1400" b="1" dirty="0">
                <a:latin typeface="Arial" panose="020B0604020202020204" pitchFamily="34" charset="0"/>
                <a:cs typeface="Arial" panose="020B0604020202020204" pitchFamily="34" charset="0"/>
              </a:endParaRPr>
            </a:p>
          </p:txBody>
        </p:sp>
        <p:sp>
          <p:nvSpPr>
            <p:cNvPr id="21" name="CasellaDiTesto 20"/>
            <p:cNvSpPr txBox="1"/>
            <p:nvPr/>
          </p:nvSpPr>
          <p:spPr>
            <a:xfrm>
              <a:off x="1973541" y="4799404"/>
              <a:ext cx="397866"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3.8</a:t>
              </a:r>
              <a:endParaRPr lang="en-US" sz="1200" dirty="0">
                <a:latin typeface="Arial" panose="020B0604020202020204" pitchFamily="34" charset="0"/>
                <a:cs typeface="Arial" panose="020B0604020202020204" pitchFamily="34" charset="0"/>
              </a:endParaRPr>
            </a:p>
          </p:txBody>
        </p:sp>
        <p:sp>
          <p:nvSpPr>
            <p:cNvPr id="7" name="CasellaDiTesto 6"/>
            <p:cNvSpPr txBox="1"/>
            <p:nvPr/>
          </p:nvSpPr>
          <p:spPr>
            <a:xfrm>
              <a:off x="2300659" y="4435830"/>
              <a:ext cx="482824"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16.7</a:t>
              </a:r>
              <a:endParaRPr lang="en-US" sz="1200" dirty="0">
                <a:latin typeface="Arial" panose="020B0604020202020204" pitchFamily="34" charset="0"/>
                <a:cs typeface="Arial" panose="020B0604020202020204" pitchFamily="34" charset="0"/>
              </a:endParaRPr>
            </a:p>
          </p:txBody>
        </p:sp>
        <p:sp>
          <p:nvSpPr>
            <p:cNvPr id="8" name="CasellaDiTesto 7"/>
            <p:cNvSpPr txBox="1"/>
            <p:nvPr/>
          </p:nvSpPr>
          <p:spPr>
            <a:xfrm>
              <a:off x="1716028" y="4838577"/>
              <a:ext cx="397866"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3.5</a:t>
              </a:r>
              <a:endParaRPr lang="en-US" sz="1200" dirty="0">
                <a:latin typeface="Arial" panose="020B0604020202020204" pitchFamily="34" charset="0"/>
                <a:cs typeface="Arial" panose="020B0604020202020204" pitchFamily="34" charset="0"/>
              </a:endParaRPr>
            </a:p>
          </p:txBody>
        </p:sp>
        <p:sp>
          <p:nvSpPr>
            <p:cNvPr id="9" name="CasellaDiTesto 8"/>
            <p:cNvSpPr txBox="1"/>
            <p:nvPr/>
          </p:nvSpPr>
          <p:spPr>
            <a:xfrm>
              <a:off x="3509695" y="4903897"/>
              <a:ext cx="397866"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0.6</a:t>
              </a:r>
              <a:endParaRPr lang="en-US" sz="1200" dirty="0">
                <a:latin typeface="Arial" panose="020B0604020202020204" pitchFamily="34" charset="0"/>
                <a:cs typeface="Arial" panose="020B0604020202020204" pitchFamily="34" charset="0"/>
              </a:endParaRPr>
            </a:p>
          </p:txBody>
        </p:sp>
        <p:sp>
          <p:nvSpPr>
            <p:cNvPr id="13" name="CasellaDiTesto 12"/>
            <p:cNvSpPr txBox="1"/>
            <p:nvPr/>
          </p:nvSpPr>
          <p:spPr>
            <a:xfrm>
              <a:off x="7670694" y="2523530"/>
              <a:ext cx="482824"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83.3</a:t>
              </a:r>
              <a:endParaRPr lang="en-US" sz="1200" dirty="0">
                <a:latin typeface="Arial" panose="020B0604020202020204" pitchFamily="34" charset="0"/>
                <a:cs typeface="Arial" panose="020B0604020202020204" pitchFamily="34" charset="0"/>
              </a:endParaRPr>
            </a:p>
          </p:txBody>
        </p:sp>
        <p:sp>
          <p:nvSpPr>
            <p:cNvPr id="14" name="CasellaDiTesto 13"/>
            <p:cNvSpPr txBox="1"/>
            <p:nvPr/>
          </p:nvSpPr>
          <p:spPr>
            <a:xfrm>
              <a:off x="7342548" y="2334674"/>
              <a:ext cx="482824"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88.7</a:t>
              </a:r>
              <a:endParaRPr lang="en-US" sz="1200" dirty="0">
                <a:latin typeface="Arial" panose="020B0604020202020204" pitchFamily="34" charset="0"/>
                <a:cs typeface="Arial" panose="020B0604020202020204" pitchFamily="34" charset="0"/>
              </a:endParaRPr>
            </a:p>
          </p:txBody>
        </p:sp>
        <p:sp>
          <p:nvSpPr>
            <p:cNvPr id="15" name="CasellaDiTesto 14"/>
            <p:cNvSpPr txBox="1"/>
            <p:nvPr/>
          </p:nvSpPr>
          <p:spPr>
            <a:xfrm>
              <a:off x="5163010" y="4765398"/>
              <a:ext cx="397866"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5.8</a:t>
              </a:r>
              <a:endParaRPr lang="en-US" sz="1200" dirty="0">
                <a:latin typeface="Arial" panose="020B0604020202020204" pitchFamily="34" charset="0"/>
                <a:cs typeface="Arial" panose="020B0604020202020204" pitchFamily="34" charset="0"/>
              </a:endParaRPr>
            </a:p>
          </p:txBody>
        </p:sp>
        <p:sp>
          <p:nvSpPr>
            <p:cNvPr id="16" name="CasellaDiTesto 15"/>
            <p:cNvSpPr txBox="1"/>
            <p:nvPr/>
          </p:nvSpPr>
          <p:spPr>
            <a:xfrm>
              <a:off x="5558000" y="4538318"/>
              <a:ext cx="482824"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13.2</a:t>
              </a:r>
              <a:endParaRPr lang="en-US" sz="1200" dirty="0">
                <a:latin typeface="Arial" panose="020B0604020202020204" pitchFamily="34" charset="0"/>
                <a:cs typeface="Arial" panose="020B0604020202020204" pitchFamily="34" charset="0"/>
              </a:endParaRPr>
            </a:p>
          </p:txBody>
        </p:sp>
        <p:sp>
          <p:nvSpPr>
            <p:cNvPr id="18" name="CasellaDiTesto 17"/>
            <p:cNvSpPr txBox="1"/>
            <p:nvPr/>
          </p:nvSpPr>
          <p:spPr>
            <a:xfrm>
              <a:off x="6944682" y="4765397"/>
              <a:ext cx="397866"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4.7</a:t>
              </a:r>
              <a:endParaRPr lang="en-US" sz="1200" dirty="0">
                <a:latin typeface="Arial" panose="020B0604020202020204" pitchFamily="34" charset="0"/>
                <a:cs typeface="Arial" panose="020B0604020202020204" pitchFamily="34" charset="0"/>
              </a:endParaRPr>
            </a:p>
          </p:txBody>
        </p:sp>
        <p:sp>
          <p:nvSpPr>
            <p:cNvPr id="4" name="Rettangolo 3"/>
            <p:cNvSpPr/>
            <p:nvPr/>
          </p:nvSpPr>
          <p:spPr>
            <a:xfrm>
              <a:off x="2090695" y="4026288"/>
              <a:ext cx="667170" cy="276999"/>
            </a:xfrm>
            <a:prstGeom prst="rect">
              <a:avLst/>
            </a:prstGeom>
            <a:noFill/>
          </p:spPr>
          <p:txBody>
            <a:bodyPr wrap="none">
              <a:spAutoFit/>
            </a:bodyPr>
            <a:lstStyle/>
            <a:p>
              <a:r>
                <a:rPr lang="it-IT" sz="1200" dirty="0" smtClean="0">
                  <a:latin typeface="Arial" panose="020B0604020202020204" pitchFamily="34" charset="0"/>
                  <a:cs typeface="Arial" panose="020B0604020202020204" pitchFamily="34" charset="0"/>
                </a:rPr>
                <a:t>p=0.43</a:t>
              </a:r>
              <a:endParaRPr lang="it-IT" sz="1200" dirty="0">
                <a:latin typeface="Arial" panose="020B0604020202020204" pitchFamily="34" charset="0"/>
                <a:cs typeface="Arial" panose="020B0604020202020204" pitchFamily="34" charset="0"/>
              </a:endParaRPr>
            </a:p>
          </p:txBody>
        </p:sp>
        <p:sp>
          <p:nvSpPr>
            <p:cNvPr id="6" name="Rettangolo 5"/>
            <p:cNvSpPr/>
            <p:nvPr/>
          </p:nvSpPr>
          <p:spPr>
            <a:xfrm>
              <a:off x="7314489" y="2013936"/>
              <a:ext cx="845103" cy="307777"/>
            </a:xfrm>
            <a:prstGeom prst="rect">
              <a:avLst/>
            </a:prstGeom>
          </p:spPr>
          <p:txBody>
            <a:bodyPr wrap="none">
              <a:spAutoFit/>
            </a:bodyPr>
            <a:lstStyle/>
            <a:p>
              <a:r>
                <a:rPr lang="en-US" sz="1400" b="1" dirty="0" smtClean="0">
                  <a:solidFill>
                    <a:srgbClr val="C00000"/>
                  </a:solidFill>
                  <a:latin typeface="Arial" panose="020B0604020202020204" pitchFamily="34" charset="0"/>
                  <a:cs typeface="Arial" panose="020B0604020202020204" pitchFamily="34" charset="0"/>
                </a:rPr>
                <a:t>p&lt;0.001</a:t>
              </a:r>
              <a:endParaRPr lang="it-IT" sz="1400" b="1" dirty="0">
                <a:solidFill>
                  <a:srgbClr val="C00000"/>
                </a:solidFill>
                <a:latin typeface="Arial" panose="020B0604020202020204" pitchFamily="34" charset="0"/>
                <a:cs typeface="Arial" panose="020B0604020202020204" pitchFamily="34" charset="0"/>
              </a:endParaRPr>
            </a:p>
          </p:txBody>
        </p:sp>
        <p:sp>
          <p:nvSpPr>
            <p:cNvPr id="33" name="Rettangolo 32"/>
            <p:cNvSpPr/>
            <p:nvPr/>
          </p:nvSpPr>
          <p:spPr>
            <a:xfrm>
              <a:off x="5558000" y="4152951"/>
              <a:ext cx="667170" cy="276999"/>
            </a:xfrm>
            <a:prstGeom prst="rect">
              <a:avLst/>
            </a:prstGeom>
            <a:noFill/>
          </p:spPr>
          <p:txBody>
            <a:bodyPr wrap="none">
              <a:spAutoFit/>
            </a:bodyPr>
            <a:lstStyle/>
            <a:p>
              <a:r>
                <a:rPr lang="it-IT" sz="1200" dirty="0" smtClean="0">
                  <a:latin typeface="Arial" panose="020B0604020202020204" pitchFamily="34" charset="0"/>
                  <a:cs typeface="Arial" panose="020B0604020202020204" pitchFamily="34" charset="0"/>
                </a:rPr>
                <a:t>p=0.30</a:t>
              </a:r>
              <a:endParaRPr lang="it-IT" sz="1200" dirty="0">
                <a:latin typeface="Arial" panose="020B0604020202020204" pitchFamily="34" charset="0"/>
                <a:cs typeface="Arial" panose="020B0604020202020204" pitchFamily="34" charset="0"/>
              </a:endParaRPr>
            </a:p>
          </p:txBody>
        </p:sp>
        <p:sp>
          <p:nvSpPr>
            <p:cNvPr id="10" name="Parentesi quadra chiusa 9"/>
            <p:cNvSpPr/>
            <p:nvPr/>
          </p:nvSpPr>
          <p:spPr>
            <a:xfrm rot="16200000">
              <a:off x="2368228" y="3729410"/>
              <a:ext cx="45719" cy="1193473"/>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sp>
          <p:nvSpPr>
            <p:cNvPr id="22" name="Parentesi quadra chiusa 21"/>
            <p:cNvSpPr/>
            <p:nvPr/>
          </p:nvSpPr>
          <p:spPr>
            <a:xfrm rot="16200000">
              <a:off x="5822191" y="3871780"/>
              <a:ext cx="45719" cy="1193473"/>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sp>
          <p:nvSpPr>
            <p:cNvPr id="24" name="Parentesi quadra chiusa 23"/>
            <p:cNvSpPr/>
            <p:nvPr/>
          </p:nvSpPr>
          <p:spPr>
            <a:xfrm rot="16200000">
              <a:off x="7717492" y="1748382"/>
              <a:ext cx="45719" cy="1193473"/>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grpSp>
      <p:sp>
        <p:nvSpPr>
          <p:cNvPr id="26" name="CasellaDiTesto 25"/>
          <p:cNvSpPr txBox="1"/>
          <p:nvPr/>
        </p:nvSpPr>
        <p:spPr>
          <a:xfrm>
            <a:off x="6189379" y="6296616"/>
            <a:ext cx="2698687" cy="338554"/>
          </a:xfrm>
          <a:prstGeom prst="rect">
            <a:avLst/>
          </a:prstGeom>
          <a:noFill/>
        </p:spPr>
        <p:txBody>
          <a:bodyPr wrap="none" rtlCol="0">
            <a:spAutoFit/>
          </a:bodyPr>
          <a:lstStyle/>
          <a:p>
            <a:r>
              <a:rPr lang="en-US" sz="1600" i="1" dirty="0" err="1" smtClean="0"/>
              <a:t>Barbaliscia</a:t>
            </a:r>
            <a:r>
              <a:rPr lang="en-US" sz="1600" i="1" dirty="0" smtClean="0"/>
              <a:t> S. et al., </a:t>
            </a:r>
            <a:r>
              <a:rPr lang="en-US" sz="1600" i="1" dirty="0"/>
              <a:t>ICAR 2017</a:t>
            </a:r>
          </a:p>
        </p:txBody>
      </p:sp>
    </p:spTree>
    <p:extLst>
      <p:ext uri="{BB962C8B-B14F-4D97-AF65-F5344CB8AC3E}">
        <p14:creationId xmlns:p14="http://schemas.microsoft.com/office/powerpoint/2010/main" val="3862522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41290" y="343016"/>
            <a:ext cx="8229600" cy="1143000"/>
          </a:xfrm>
        </p:spPr>
        <p:txBody>
          <a:bodyPr>
            <a:noAutofit/>
          </a:bodyPr>
          <a:lstStyle/>
          <a:p>
            <a:r>
              <a:rPr lang="en-US" sz="3200" dirty="0"/>
              <a:t>Roles of RBV and Longer Tx Duration in Overcoming </a:t>
            </a:r>
            <a:r>
              <a:rPr lang="en-US" sz="3200" dirty="0" smtClean="0"/>
              <a:t>Resistance </a:t>
            </a:r>
            <a:r>
              <a:rPr lang="en-US" sz="3200" dirty="0" smtClean="0">
                <a:solidFill>
                  <a:srgbClr val="C00000"/>
                </a:solidFill>
              </a:rPr>
              <a:t>(?)</a:t>
            </a:r>
            <a:r>
              <a:rPr lang="en-US" sz="3200" dirty="0" smtClean="0"/>
              <a:t> in DAA-experienced pts </a:t>
            </a:r>
            <a:r>
              <a:rPr lang="en-US" sz="3200" dirty="0"/>
              <a:t>T</a:t>
            </a:r>
            <a:r>
              <a:rPr lang="en-US" sz="3200" dirty="0" smtClean="0"/>
              <a:t>reated with VEL/SOF</a:t>
            </a:r>
            <a:endParaRPr lang="en-US" altLang="en-US" sz="3200" dirty="0"/>
          </a:p>
        </p:txBody>
      </p:sp>
      <p:sp>
        <p:nvSpPr>
          <p:cNvPr id="38915" name="Content Placeholder 4"/>
          <p:cNvSpPr>
            <a:spLocks noGrp="1"/>
          </p:cNvSpPr>
          <p:nvPr>
            <p:ph sz="half" idx="1"/>
          </p:nvPr>
        </p:nvSpPr>
        <p:spPr>
          <a:xfrm>
            <a:off x="251183" y="1934134"/>
            <a:ext cx="4488117" cy="4788128"/>
          </a:xfrm>
        </p:spPr>
        <p:txBody>
          <a:bodyPr>
            <a:normAutofit/>
          </a:bodyPr>
          <a:lstStyle/>
          <a:p>
            <a:pPr>
              <a:spcAft>
                <a:spcPts val="225"/>
              </a:spcAft>
            </a:pPr>
            <a:r>
              <a:rPr lang="en-US" altLang="en-US" sz="2000" dirty="0"/>
              <a:t>Single-arm trial</a:t>
            </a:r>
          </a:p>
          <a:p>
            <a:pPr>
              <a:spcAft>
                <a:spcPts val="225"/>
              </a:spcAft>
            </a:pPr>
            <a:endParaRPr lang="en-US" altLang="en-US" sz="2000" dirty="0"/>
          </a:p>
          <a:p>
            <a:pPr>
              <a:spcAft>
                <a:spcPts val="225"/>
              </a:spcAft>
            </a:pPr>
            <a:endParaRPr lang="en-US" altLang="en-US" sz="2000" dirty="0"/>
          </a:p>
          <a:p>
            <a:pPr>
              <a:spcAft>
                <a:spcPts val="225"/>
              </a:spcAft>
            </a:pPr>
            <a:endParaRPr lang="en-US" altLang="en-US" sz="2000" dirty="0"/>
          </a:p>
          <a:p>
            <a:pPr>
              <a:spcAft>
                <a:spcPts val="225"/>
              </a:spcAft>
              <a:defRPr/>
            </a:pPr>
            <a:r>
              <a:rPr lang="en-US" altLang="en-US" sz="2000" dirty="0" smtClean="0"/>
              <a:t>Cirrhosis</a:t>
            </a:r>
            <a:r>
              <a:rPr lang="en-US" altLang="en-US" sz="2000" dirty="0"/>
              <a:t>: 26%; previous relapse: 99%</a:t>
            </a:r>
          </a:p>
          <a:p>
            <a:pPr>
              <a:spcAft>
                <a:spcPts val="225"/>
              </a:spcAft>
            </a:pPr>
            <a:r>
              <a:rPr lang="en-US" sz="2000" dirty="0" smtClean="0"/>
              <a:t>Only </a:t>
            </a:r>
            <a:r>
              <a:rPr lang="en-US" sz="2000" dirty="0"/>
              <a:t>18% of GT1 with NS5A RASs</a:t>
            </a:r>
          </a:p>
          <a:p>
            <a:pPr>
              <a:spcAft>
                <a:spcPts val="225"/>
              </a:spcAft>
            </a:pPr>
            <a:r>
              <a:rPr lang="en-US" sz="2000" dirty="0"/>
              <a:t>Previous treatment: 41% VEL 25 mg, 74% &lt; 12 </a:t>
            </a:r>
            <a:r>
              <a:rPr lang="en-US" sz="2000" dirty="0" err="1" smtClean="0"/>
              <a:t>wks</a:t>
            </a:r>
            <a:endParaRPr lang="en-US" sz="2000" dirty="0" smtClean="0"/>
          </a:p>
          <a:p>
            <a:pPr marL="0" indent="0">
              <a:spcAft>
                <a:spcPts val="225"/>
              </a:spcAft>
              <a:buNone/>
            </a:pPr>
            <a:r>
              <a:rPr lang="en-US" altLang="en-US" sz="2000" dirty="0" smtClean="0"/>
              <a:t>Overall </a:t>
            </a:r>
            <a:r>
              <a:rPr lang="en-US" altLang="en-US" sz="2000" dirty="0"/>
              <a:t>SVR</a:t>
            </a:r>
            <a:r>
              <a:rPr lang="en-US" altLang="en-US" sz="2000" baseline="-25000" dirty="0"/>
              <a:t>12</a:t>
            </a:r>
            <a:r>
              <a:rPr lang="en-US" altLang="en-US" sz="2000" dirty="0"/>
              <a:t>: GT1 (n = 34): 97%; GT2 (n = 14): 91%; </a:t>
            </a:r>
            <a:r>
              <a:rPr lang="en-US" altLang="en-US" sz="2000" b="1" dirty="0"/>
              <a:t>GT3 (n = 17): 76</a:t>
            </a:r>
            <a:r>
              <a:rPr lang="en-US" altLang="en-US" sz="2000" b="1" dirty="0" smtClean="0"/>
              <a:t>% </a:t>
            </a:r>
            <a:r>
              <a:rPr lang="en-US" altLang="en-US" sz="2000" b="1" dirty="0" smtClean="0">
                <a:sym typeface="Wingdings" panose="05000000000000000000" pitchFamily="2" charset="2"/>
              </a:rPr>
              <a:t> 82% in pts with Y93H</a:t>
            </a:r>
            <a:endParaRPr lang="en-US" altLang="en-US" sz="2000" b="1" dirty="0"/>
          </a:p>
          <a:p>
            <a:pPr>
              <a:spcAft>
                <a:spcPts val="225"/>
              </a:spcAft>
            </a:pPr>
            <a:endParaRPr lang="en-US" sz="2000" dirty="0"/>
          </a:p>
          <a:p>
            <a:pPr>
              <a:spcAft>
                <a:spcPts val="225"/>
              </a:spcAft>
              <a:defRPr/>
            </a:pPr>
            <a:endParaRPr lang="en-US" altLang="en-US" sz="2000" dirty="0"/>
          </a:p>
          <a:p>
            <a:pPr fontAlgn="ctr">
              <a:spcAft>
                <a:spcPts val="225"/>
              </a:spcAft>
              <a:defRPr/>
            </a:pPr>
            <a:endParaRPr lang="en-US" altLang="en-US" sz="2000" dirty="0"/>
          </a:p>
        </p:txBody>
      </p:sp>
      <p:sp>
        <p:nvSpPr>
          <p:cNvPr id="38916" name="Text Box 11"/>
          <p:cNvSpPr txBox="1">
            <a:spLocks noChangeArrowheads="1"/>
          </p:cNvSpPr>
          <p:nvPr/>
        </p:nvSpPr>
        <p:spPr bwMode="auto">
          <a:xfrm>
            <a:off x="251183" y="6325870"/>
            <a:ext cx="450651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1050" b="0" dirty="0"/>
              <a:t>Gane EJ, et al. EASL 2016. Abstract </a:t>
            </a:r>
            <a:r>
              <a:rPr lang="en-US" altLang="en-US" sz="1050" b="0" dirty="0" smtClean="0"/>
              <a:t>PS024</a:t>
            </a:r>
          </a:p>
          <a:p>
            <a:r>
              <a:rPr lang="en-US" altLang="en-US" sz="1050" b="0" dirty="0"/>
              <a:t>EASL Recommendations on Treatment of Hepatitis C </a:t>
            </a:r>
            <a:r>
              <a:rPr lang="en-US" altLang="en-US" sz="1050" b="0" dirty="0" smtClean="0"/>
              <a:t>2016</a:t>
            </a:r>
            <a:endParaRPr lang="en-US" altLang="en-US" sz="1050" b="0" dirty="0"/>
          </a:p>
        </p:txBody>
      </p:sp>
      <p:grpSp>
        <p:nvGrpSpPr>
          <p:cNvPr id="38918" name="Group 3"/>
          <p:cNvGrpSpPr>
            <a:grpSpLocks/>
          </p:cNvGrpSpPr>
          <p:nvPr/>
        </p:nvGrpSpPr>
        <p:grpSpPr bwMode="auto">
          <a:xfrm>
            <a:off x="394526" y="2132856"/>
            <a:ext cx="4337127" cy="1401100"/>
            <a:chOff x="-996323" y="1598779"/>
            <a:chExt cx="5783243" cy="1867432"/>
          </a:xfrm>
        </p:grpSpPr>
        <p:sp>
          <p:nvSpPr>
            <p:cNvPr id="8" name="Rectangle 6"/>
            <p:cNvSpPr>
              <a:spLocks noChangeArrowheads="1"/>
            </p:cNvSpPr>
            <p:nvPr/>
          </p:nvSpPr>
          <p:spPr bwMode="auto">
            <a:xfrm>
              <a:off x="1810601" y="2188036"/>
              <a:ext cx="2469056" cy="959453"/>
            </a:xfrm>
            <a:prstGeom prst="rect">
              <a:avLst/>
            </a:prstGeom>
            <a:solidFill>
              <a:schemeClr val="accent1">
                <a:lumMod val="60000"/>
                <a:lumOff val="40000"/>
              </a:schemeClr>
            </a:solidFill>
            <a:ln w="9525">
              <a:noFill/>
              <a:miter lim="800000"/>
              <a:headEnd/>
              <a:tailEnd/>
            </a:ln>
          </p:spPr>
          <p:txBody>
            <a:bodyPr anchor="ctr"/>
            <a:lstStyle/>
            <a:p>
              <a:pPr algn="ctr">
                <a:defRPr/>
              </a:pPr>
              <a:r>
                <a:rPr lang="en-US" altLang="en-US" sz="1350" b="1" dirty="0">
                  <a:latin typeface="Arial" charset="0"/>
                  <a:cs typeface="Arial" charset="0"/>
                </a:rPr>
                <a:t>SOF/VEL 400/100 mg + RBV</a:t>
              </a:r>
            </a:p>
            <a:p>
              <a:pPr algn="ctr">
                <a:defRPr/>
              </a:pPr>
              <a:r>
                <a:rPr lang="en-US" sz="1350" dirty="0">
                  <a:latin typeface="Arial" charset="0"/>
                </a:rPr>
                <a:t>(N = 69)</a:t>
              </a:r>
            </a:p>
          </p:txBody>
        </p:sp>
        <p:sp>
          <p:nvSpPr>
            <p:cNvPr id="38922" name="Rectangle 11"/>
            <p:cNvSpPr>
              <a:spLocks noChangeArrowheads="1"/>
            </p:cNvSpPr>
            <p:nvPr/>
          </p:nvSpPr>
          <p:spPr bwMode="auto">
            <a:xfrm>
              <a:off x="-996323" y="1894586"/>
              <a:ext cx="2677539"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625" tIns="26325" rIns="50625" bIns="26325"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200" b="0" dirty="0">
                  <a:ea typeface="MS PGothic" panose="020B0600070205080204" pitchFamily="34" charset="-128"/>
                </a:rPr>
                <a:t>HCV-infected pts without SVR in previous phase II trials of SOF/VEL (n = 41) or SOF/VEL + VOX (n = 28) </a:t>
              </a:r>
            </a:p>
          </p:txBody>
        </p:sp>
        <p:sp>
          <p:nvSpPr>
            <p:cNvPr id="10" name="Rectangle 6"/>
            <p:cNvSpPr>
              <a:spLocks noChangeArrowheads="1"/>
            </p:cNvSpPr>
            <p:nvPr/>
          </p:nvSpPr>
          <p:spPr bwMode="auto">
            <a:xfrm>
              <a:off x="3780373" y="1598779"/>
              <a:ext cx="1006547" cy="369193"/>
            </a:xfrm>
            <a:prstGeom prst="rect">
              <a:avLst/>
            </a:prstGeom>
            <a:noFill/>
            <a:ln>
              <a:noFill/>
            </a:ln>
            <a:effectLst/>
            <a:extLst/>
          </p:spPr>
          <p:txBody>
            <a:bodyPr anchor="ctr">
              <a:spAutoFit/>
            </a:bodyPr>
            <a:lstStyle/>
            <a:p>
              <a:pPr algn="ctr" defTabSz="342889">
                <a:buClr>
                  <a:srgbClr val="600030"/>
                </a:buClr>
                <a:tabLst>
                  <a:tab pos="171444" algn="l"/>
                </a:tabLst>
                <a:defRPr/>
              </a:pPr>
              <a:r>
                <a:rPr lang="en-US" sz="1200" i="1" dirty="0"/>
                <a:t>Wk 24</a:t>
              </a:r>
            </a:p>
          </p:txBody>
        </p:sp>
        <p:sp>
          <p:nvSpPr>
            <p:cNvPr id="38924" name="Line 7"/>
            <p:cNvSpPr>
              <a:spLocks noChangeShapeType="1"/>
            </p:cNvSpPr>
            <p:nvPr/>
          </p:nvSpPr>
          <p:spPr bwMode="auto">
            <a:xfrm>
              <a:off x="4282443" y="1937770"/>
              <a:ext cx="0" cy="18288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p>
          </p:txBody>
        </p:sp>
        <p:sp>
          <p:nvSpPr>
            <p:cNvPr id="38925" name="Line 7"/>
            <p:cNvSpPr>
              <a:spLocks noChangeShapeType="1"/>
            </p:cNvSpPr>
            <p:nvPr/>
          </p:nvSpPr>
          <p:spPr bwMode="auto">
            <a:xfrm rot="16200000">
              <a:off x="1662303" y="2522226"/>
              <a:ext cx="0" cy="2889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p>
          </p:txBody>
        </p:sp>
      </p:grpSp>
      <p:grpSp>
        <p:nvGrpSpPr>
          <p:cNvPr id="3" name="Gruppo 2"/>
          <p:cNvGrpSpPr/>
          <p:nvPr/>
        </p:nvGrpSpPr>
        <p:grpSpPr>
          <a:xfrm>
            <a:off x="4525477" y="1934134"/>
            <a:ext cx="4358038" cy="4923866"/>
            <a:chOff x="4793074" y="2542725"/>
            <a:chExt cx="3697289" cy="2386695"/>
          </a:xfrm>
        </p:grpSpPr>
        <p:sp>
          <p:nvSpPr>
            <p:cNvPr id="16" name="Rectangle 15"/>
            <p:cNvSpPr/>
            <p:nvPr/>
          </p:nvSpPr>
          <p:spPr bwMode="auto">
            <a:xfrm>
              <a:off x="7611062" y="2803486"/>
              <a:ext cx="389220" cy="1573563"/>
            </a:xfrm>
            <a:prstGeom prst="rect">
              <a:avLst/>
            </a:prstGeom>
            <a:solidFill>
              <a:schemeClr val="accent3">
                <a:lumMod val="50000"/>
              </a:schemeClr>
            </a:solidFill>
            <a:ln>
              <a:solidFill>
                <a:schemeClr val="bg2">
                  <a:lumMod val="10000"/>
                </a:schemeClr>
              </a:solidFill>
            </a:ln>
            <a:extLst/>
          </p:spPr>
          <p:txBody>
            <a:bodyPr wrap="none" anchor="ctr"/>
            <a:lstStyle/>
            <a:p>
              <a:pPr algn="ctr" eaLnBrk="1" hangingPunct="1">
                <a:defRPr/>
              </a:pPr>
              <a:endParaRPr lang="en-US" sz="1050" dirty="0">
                <a:latin typeface="Arial" charset="0"/>
              </a:endParaRPr>
            </a:p>
          </p:txBody>
        </p:sp>
        <p:sp>
          <p:nvSpPr>
            <p:cNvPr id="17" name="Rectangle 16"/>
            <p:cNvSpPr/>
            <p:nvPr/>
          </p:nvSpPr>
          <p:spPr bwMode="auto">
            <a:xfrm>
              <a:off x="7070551" y="2803486"/>
              <a:ext cx="389220" cy="1573563"/>
            </a:xfrm>
            <a:prstGeom prst="rect">
              <a:avLst/>
            </a:prstGeom>
            <a:solidFill>
              <a:schemeClr val="bg1">
                <a:lumMod val="85000"/>
              </a:schemeClr>
            </a:solidFill>
            <a:ln>
              <a:solidFill>
                <a:schemeClr val="bg2">
                  <a:lumMod val="10000"/>
                </a:schemeClr>
              </a:solidFill>
            </a:ln>
            <a:extLst/>
          </p:spPr>
          <p:txBody>
            <a:bodyPr wrap="none" anchor="ctr"/>
            <a:lstStyle/>
            <a:p>
              <a:pPr algn="ctr" eaLnBrk="1" hangingPunct="1">
                <a:defRPr/>
              </a:pPr>
              <a:endParaRPr lang="en-US" sz="1050" dirty="0">
                <a:latin typeface="Arial" charset="0"/>
              </a:endParaRPr>
            </a:p>
          </p:txBody>
        </p:sp>
        <p:sp>
          <p:nvSpPr>
            <p:cNvPr id="21" name="Rectangle 20"/>
            <p:cNvSpPr/>
            <p:nvPr/>
          </p:nvSpPr>
          <p:spPr bwMode="auto">
            <a:xfrm>
              <a:off x="5738670" y="2864181"/>
              <a:ext cx="389220" cy="1516239"/>
            </a:xfrm>
            <a:prstGeom prst="rect">
              <a:avLst/>
            </a:prstGeom>
            <a:solidFill>
              <a:schemeClr val="bg1">
                <a:lumMod val="85000"/>
              </a:schemeClr>
            </a:solidFill>
            <a:ln>
              <a:solidFill>
                <a:schemeClr val="bg2">
                  <a:lumMod val="10000"/>
                </a:schemeClr>
              </a:solidFill>
            </a:ln>
            <a:extLst/>
          </p:spPr>
          <p:txBody>
            <a:bodyPr wrap="none" anchor="ctr"/>
            <a:lstStyle/>
            <a:p>
              <a:pPr algn="ctr" eaLnBrk="1" hangingPunct="1">
                <a:defRPr/>
              </a:pPr>
              <a:endParaRPr lang="en-US" sz="1050" dirty="0">
                <a:latin typeface="Arial" charset="0"/>
              </a:endParaRPr>
            </a:p>
          </p:txBody>
        </p:sp>
        <p:sp>
          <p:nvSpPr>
            <p:cNvPr id="22" name="Rectangle 21"/>
            <p:cNvSpPr/>
            <p:nvPr/>
          </p:nvSpPr>
          <p:spPr bwMode="auto">
            <a:xfrm>
              <a:off x="6130476" y="2803486"/>
              <a:ext cx="389219" cy="1573563"/>
            </a:xfrm>
            <a:prstGeom prst="rect">
              <a:avLst/>
            </a:prstGeom>
            <a:solidFill>
              <a:schemeClr val="bg1">
                <a:lumMod val="85000"/>
              </a:schemeClr>
            </a:solidFill>
            <a:ln>
              <a:solidFill>
                <a:schemeClr val="bg2">
                  <a:lumMod val="10000"/>
                </a:schemeClr>
              </a:solidFill>
            </a:ln>
            <a:extLst/>
          </p:spPr>
          <p:txBody>
            <a:bodyPr wrap="none" anchor="ctr"/>
            <a:lstStyle/>
            <a:p>
              <a:pPr algn="ctr" eaLnBrk="1" hangingPunct="1">
                <a:defRPr/>
              </a:pPr>
              <a:endParaRPr lang="en-US" sz="1050" dirty="0">
                <a:latin typeface="Arial" charset="0"/>
              </a:endParaRPr>
            </a:p>
          </p:txBody>
        </p:sp>
        <p:sp>
          <p:nvSpPr>
            <p:cNvPr id="23" name="Rectangle 22"/>
            <p:cNvSpPr/>
            <p:nvPr/>
          </p:nvSpPr>
          <p:spPr bwMode="auto">
            <a:xfrm>
              <a:off x="6678746" y="2803486"/>
              <a:ext cx="389219" cy="1573563"/>
            </a:xfrm>
            <a:prstGeom prst="rect">
              <a:avLst/>
            </a:prstGeom>
            <a:solidFill>
              <a:schemeClr val="bg1">
                <a:lumMod val="85000"/>
              </a:schemeClr>
            </a:solidFill>
            <a:ln>
              <a:solidFill>
                <a:schemeClr val="bg2">
                  <a:lumMod val="10000"/>
                </a:schemeClr>
              </a:solidFill>
            </a:ln>
            <a:extLst/>
          </p:spPr>
          <p:txBody>
            <a:bodyPr wrap="none" anchor="ctr"/>
            <a:lstStyle/>
            <a:p>
              <a:pPr algn="ctr" eaLnBrk="1" hangingPunct="1">
                <a:defRPr/>
              </a:pPr>
              <a:endParaRPr lang="en-US" sz="1050" dirty="0">
                <a:latin typeface="Arial" charset="0"/>
              </a:endParaRPr>
            </a:p>
          </p:txBody>
        </p:sp>
        <p:sp>
          <p:nvSpPr>
            <p:cNvPr id="24" name="Rectangle 23"/>
            <p:cNvSpPr/>
            <p:nvPr/>
          </p:nvSpPr>
          <p:spPr bwMode="auto">
            <a:xfrm>
              <a:off x="8001575" y="3165405"/>
              <a:ext cx="389220" cy="1217262"/>
            </a:xfrm>
            <a:prstGeom prst="rect">
              <a:avLst/>
            </a:prstGeom>
            <a:solidFill>
              <a:srgbClr val="C00000"/>
            </a:solidFill>
            <a:ln>
              <a:solidFill>
                <a:schemeClr val="bg2">
                  <a:lumMod val="10000"/>
                </a:schemeClr>
              </a:solidFill>
            </a:ln>
            <a:extLst/>
          </p:spPr>
          <p:txBody>
            <a:bodyPr wrap="none" anchor="ctr"/>
            <a:lstStyle/>
            <a:p>
              <a:pPr algn="ctr" eaLnBrk="1" hangingPunct="1">
                <a:defRPr/>
              </a:pPr>
              <a:endParaRPr lang="en-US" sz="1050" dirty="0">
                <a:latin typeface="Arial" charset="0"/>
              </a:endParaRPr>
            </a:p>
          </p:txBody>
        </p:sp>
        <p:cxnSp>
          <p:nvCxnSpPr>
            <p:cNvPr id="25" name="Straight Connector 11"/>
            <p:cNvCxnSpPr>
              <a:cxnSpLocks noChangeShapeType="1"/>
            </p:cNvCxnSpPr>
            <p:nvPr/>
          </p:nvCxnSpPr>
          <p:spPr bwMode="auto">
            <a:xfrm>
              <a:off x="5627464" y="4382668"/>
              <a:ext cx="2862899"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6" name="Straight Connector 13"/>
            <p:cNvCxnSpPr>
              <a:cxnSpLocks noChangeShapeType="1"/>
            </p:cNvCxnSpPr>
            <p:nvPr/>
          </p:nvCxnSpPr>
          <p:spPr bwMode="auto">
            <a:xfrm flipV="1">
              <a:off x="5633929" y="2801237"/>
              <a:ext cx="0" cy="158143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 name="Straight Connector 15"/>
            <p:cNvCxnSpPr>
              <a:cxnSpLocks noChangeShapeType="1"/>
            </p:cNvCxnSpPr>
            <p:nvPr/>
          </p:nvCxnSpPr>
          <p:spPr bwMode="auto">
            <a:xfrm flipH="1">
              <a:off x="5582206" y="2806857"/>
              <a:ext cx="5043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8" name="Straight Connector 16"/>
            <p:cNvCxnSpPr>
              <a:cxnSpLocks noChangeShapeType="1"/>
            </p:cNvCxnSpPr>
            <p:nvPr/>
          </p:nvCxnSpPr>
          <p:spPr bwMode="auto">
            <a:xfrm flipH="1">
              <a:off x="5582206" y="3122694"/>
              <a:ext cx="5043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9" name="Straight Connector 17"/>
            <p:cNvCxnSpPr>
              <a:cxnSpLocks noChangeShapeType="1"/>
            </p:cNvCxnSpPr>
            <p:nvPr/>
          </p:nvCxnSpPr>
          <p:spPr bwMode="auto">
            <a:xfrm flipH="1">
              <a:off x="5582206" y="3437407"/>
              <a:ext cx="5043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0" name="Straight Connector 18"/>
            <p:cNvCxnSpPr>
              <a:cxnSpLocks noChangeShapeType="1"/>
            </p:cNvCxnSpPr>
            <p:nvPr/>
          </p:nvCxnSpPr>
          <p:spPr bwMode="auto">
            <a:xfrm flipH="1">
              <a:off x="5582206" y="3752119"/>
              <a:ext cx="5043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1" name="Straight Connector 19"/>
            <p:cNvCxnSpPr>
              <a:cxnSpLocks noChangeShapeType="1"/>
            </p:cNvCxnSpPr>
            <p:nvPr/>
          </p:nvCxnSpPr>
          <p:spPr bwMode="auto">
            <a:xfrm flipH="1">
              <a:off x="5582206" y="4067955"/>
              <a:ext cx="5043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2" name="Straight Connector 20"/>
            <p:cNvCxnSpPr>
              <a:cxnSpLocks noChangeShapeType="1"/>
            </p:cNvCxnSpPr>
            <p:nvPr/>
          </p:nvCxnSpPr>
          <p:spPr bwMode="auto">
            <a:xfrm flipH="1">
              <a:off x="5582206" y="4382668"/>
              <a:ext cx="5043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 name="Straight Connector 23"/>
            <p:cNvCxnSpPr>
              <a:cxnSpLocks noChangeShapeType="1"/>
            </p:cNvCxnSpPr>
            <p:nvPr/>
          </p:nvCxnSpPr>
          <p:spPr bwMode="auto">
            <a:xfrm>
              <a:off x="5633929" y="4379296"/>
              <a:ext cx="0" cy="4495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4" name="Straight Connector 24"/>
            <p:cNvCxnSpPr>
              <a:cxnSpLocks noChangeShapeType="1"/>
            </p:cNvCxnSpPr>
            <p:nvPr/>
          </p:nvCxnSpPr>
          <p:spPr bwMode="auto">
            <a:xfrm>
              <a:off x="6602453" y="4379296"/>
              <a:ext cx="0" cy="4495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 name="Straight Connector 25"/>
            <p:cNvCxnSpPr>
              <a:cxnSpLocks noChangeShapeType="1"/>
            </p:cNvCxnSpPr>
            <p:nvPr/>
          </p:nvCxnSpPr>
          <p:spPr bwMode="auto">
            <a:xfrm>
              <a:off x="7548994" y="4379296"/>
              <a:ext cx="0" cy="4495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6" name="Straight Connector 27"/>
            <p:cNvCxnSpPr>
              <a:cxnSpLocks noChangeShapeType="1"/>
            </p:cNvCxnSpPr>
            <p:nvPr/>
          </p:nvCxnSpPr>
          <p:spPr bwMode="auto">
            <a:xfrm>
              <a:off x="8480017" y="4379296"/>
              <a:ext cx="0" cy="4495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37" name="TextBox 29"/>
            <p:cNvSpPr txBox="1">
              <a:spLocks noChangeArrowheads="1"/>
            </p:cNvSpPr>
            <p:nvPr/>
          </p:nvSpPr>
          <p:spPr bwMode="auto">
            <a:xfrm>
              <a:off x="5772289" y="4652421"/>
              <a:ext cx="7189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200" dirty="0"/>
                <a:t>GT1</a:t>
              </a:r>
            </a:p>
          </p:txBody>
        </p:sp>
        <p:sp>
          <p:nvSpPr>
            <p:cNvPr id="38" name="TextBox 30"/>
            <p:cNvSpPr txBox="1">
              <a:spLocks noChangeArrowheads="1"/>
            </p:cNvSpPr>
            <p:nvPr/>
          </p:nvSpPr>
          <p:spPr bwMode="auto">
            <a:xfrm>
              <a:off x="6700728" y="4652421"/>
              <a:ext cx="7176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200" dirty="0"/>
                <a:t>GT2</a:t>
              </a:r>
            </a:p>
          </p:txBody>
        </p:sp>
        <p:sp>
          <p:nvSpPr>
            <p:cNvPr id="39" name="TextBox 31"/>
            <p:cNvSpPr txBox="1">
              <a:spLocks noChangeArrowheads="1"/>
            </p:cNvSpPr>
            <p:nvPr/>
          </p:nvSpPr>
          <p:spPr bwMode="auto">
            <a:xfrm>
              <a:off x="7642096" y="4652421"/>
              <a:ext cx="7189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200" dirty="0"/>
                <a:t>GT3</a:t>
              </a:r>
            </a:p>
          </p:txBody>
        </p:sp>
        <p:sp>
          <p:nvSpPr>
            <p:cNvPr id="40" name="TextBox 32"/>
            <p:cNvSpPr txBox="1">
              <a:spLocks noChangeArrowheads="1"/>
            </p:cNvSpPr>
            <p:nvPr/>
          </p:nvSpPr>
          <p:spPr bwMode="auto">
            <a:xfrm rot="16200000">
              <a:off x="4364349" y="3427862"/>
              <a:ext cx="157581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350" dirty="0"/>
                <a:t>SVR12 (%)</a:t>
              </a:r>
            </a:p>
          </p:txBody>
        </p:sp>
        <p:sp>
          <p:nvSpPr>
            <p:cNvPr id="41" name="TextBox 33"/>
            <p:cNvSpPr txBox="1">
              <a:spLocks noChangeArrowheads="1"/>
            </p:cNvSpPr>
            <p:nvPr/>
          </p:nvSpPr>
          <p:spPr bwMode="auto">
            <a:xfrm>
              <a:off x="5072730" y="2674229"/>
              <a:ext cx="56637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a:r>
                <a:rPr lang="en-US" altLang="en-US" sz="1350" b="0" dirty="0"/>
                <a:t>100</a:t>
              </a:r>
            </a:p>
          </p:txBody>
        </p:sp>
        <p:sp>
          <p:nvSpPr>
            <p:cNvPr id="42" name="TextBox 34"/>
            <p:cNvSpPr txBox="1">
              <a:spLocks noChangeArrowheads="1"/>
            </p:cNvSpPr>
            <p:nvPr/>
          </p:nvSpPr>
          <p:spPr bwMode="auto">
            <a:xfrm>
              <a:off x="5072730" y="2990065"/>
              <a:ext cx="56637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a:r>
                <a:rPr lang="en-US" altLang="en-US" sz="1350" b="0" dirty="0"/>
                <a:t>80</a:t>
              </a:r>
            </a:p>
          </p:txBody>
        </p:sp>
        <p:sp>
          <p:nvSpPr>
            <p:cNvPr id="43" name="TextBox 35"/>
            <p:cNvSpPr txBox="1">
              <a:spLocks noChangeArrowheads="1"/>
            </p:cNvSpPr>
            <p:nvPr/>
          </p:nvSpPr>
          <p:spPr bwMode="auto">
            <a:xfrm>
              <a:off x="5072730" y="3304778"/>
              <a:ext cx="56637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a:r>
                <a:rPr lang="en-US" altLang="en-US" sz="1350" b="0" dirty="0"/>
                <a:t>60</a:t>
              </a:r>
            </a:p>
          </p:txBody>
        </p:sp>
        <p:sp>
          <p:nvSpPr>
            <p:cNvPr id="44" name="TextBox 36"/>
            <p:cNvSpPr txBox="1">
              <a:spLocks noChangeArrowheads="1"/>
            </p:cNvSpPr>
            <p:nvPr/>
          </p:nvSpPr>
          <p:spPr bwMode="auto">
            <a:xfrm>
              <a:off x="5072730" y="3620613"/>
              <a:ext cx="56637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a:r>
                <a:rPr lang="en-US" altLang="en-US" sz="1350" b="0" dirty="0"/>
                <a:t>40</a:t>
              </a:r>
            </a:p>
          </p:txBody>
        </p:sp>
        <p:sp>
          <p:nvSpPr>
            <p:cNvPr id="45" name="TextBox 37"/>
            <p:cNvSpPr txBox="1">
              <a:spLocks noChangeArrowheads="1"/>
            </p:cNvSpPr>
            <p:nvPr/>
          </p:nvSpPr>
          <p:spPr bwMode="auto">
            <a:xfrm>
              <a:off x="5072730" y="3935326"/>
              <a:ext cx="56637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a:r>
                <a:rPr lang="en-US" altLang="en-US" sz="1350" b="0" dirty="0"/>
                <a:t>20</a:t>
              </a:r>
            </a:p>
          </p:txBody>
        </p:sp>
        <p:sp>
          <p:nvSpPr>
            <p:cNvPr id="46" name="TextBox 38"/>
            <p:cNvSpPr txBox="1">
              <a:spLocks noChangeArrowheads="1"/>
            </p:cNvSpPr>
            <p:nvPr/>
          </p:nvSpPr>
          <p:spPr bwMode="auto">
            <a:xfrm>
              <a:off x="5072730" y="4251164"/>
              <a:ext cx="56637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a:r>
                <a:rPr lang="en-US" altLang="en-US" sz="1350" b="0" dirty="0"/>
                <a:t>0</a:t>
              </a:r>
            </a:p>
          </p:txBody>
        </p:sp>
        <p:sp>
          <p:nvSpPr>
            <p:cNvPr id="47" name="TextBox 39"/>
            <p:cNvSpPr txBox="1">
              <a:spLocks noChangeArrowheads="1"/>
            </p:cNvSpPr>
            <p:nvPr/>
          </p:nvSpPr>
          <p:spPr bwMode="auto">
            <a:xfrm>
              <a:off x="5650739" y="2611286"/>
              <a:ext cx="56895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350" dirty="0"/>
                <a:t>96</a:t>
              </a:r>
            </a:p>
          </p:txBody>
        </p:sp>
        <p:sp>
          <p:nvSpPr>
            <p:cNvPr id="48" name="TextBox 40"/>
            <p:cNvSpPr txBox="1">
              <a:spLocks noChangeArrowheads="1"/>
            </p:cNvSpPr>
            <p:nvPr/>
          </p:nvSpPr>
          <p:spPr bwMode="auto">
            <a:xfrm>
              <a:off x="6033494" y="2542725"/>
              <a:ext cx="56766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350" dirty="0"/>
                <a:t>100</a:t>
              </a:r>
            </a:p>
          </p:txBody>
        </p:sp>
        <p:sp>
          <p:nvSpPr>
            <p:cNvPr id="49" name="TextBox 41"/>
            <p:cNvSpPr txBox="1">
              <a:spLocks noChangeArrowheads="1"/>
            </p:cNvSpPr>
            <p:nvPr/>
          </p:nvSpPr>
          <p:spPr bwMode="auto">
            <a:xfrm>
              <a:off x="6580470" y="2542725"/>
              <a:ext cx="56766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350" dirty="0"/>
                <a:t>100</a:t>
              </a:r>
            </a:p>
          </p:txBody>
        </p:sp>
        <p:sp>
          <p:nvSpPr>
            <p:cNvPr id="50" name="TextBox 42"/>
            <p:cNvSpPr txBox="1">
              <a:spLocks noChangeArrowheads="1"/>
            </p:cNvSpPr>
            <p:nvPr/>
          </p:nvSpPr>
          <p:spPr bwMode="auto">
            <a:xfrm>
              <a:off x="7914938" y="2903519"/>
              <a:ext cx="56766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350" dirty="0"/>
                <a:t>77</a:t>
              </a:r>
            </a:p>
          </p:txBody>
        </p:sp>
        <p:sp>
          <p:nvSpPr>
            <p:cNvPr id="51" name="TextBox 50"/>
            <p:cNvSpPr txBox="1"/>
            <p:nvPr/>
          </p:nvSpPr>
          <p:spPr bwMode="auto">
            <a:xfrm>
              <a:off x="5651342" y="4090001"/>
              <a:ext cx="567666" cy="211995"/>
            </a:xfrm>
            <a:prstGeom prst="rect">
              <a:avLst/>
            </a:prstGeom>
            <a:noFill/>
          </p:spPr>
          <p:txBody>
            <a:bodyPr>
              <a:spAutoFit/>
            </a:bodyPr>
            <a:lstStyle/>
            <a:p>
              <a:pPr algn="ctr">
                <a:defRPr/>
              </a:pPr>
              <a:r>
                <a:rPr lang="en-US" sz="1200" dirty="0" smtClean="0">
                  <a:solidFill>
                    <a:schemeClr val="bg1"/>
                  </a:solidFill>
                  <a:latin typeface="Arial" charset="0"/>
                </a:rPr>
                <a:t>27/28</a:t>
              </a:r>
              <a:endParaRPr lang="en-US" sz="1200" dirty="0">
                <a:solidFill>
                  <a:schemeClr val="bg1"/>
                </a:solidFill>
                <a:latin typeface="Arial" charset="0"/>
              </a:endParaRPr>
            </a:p>
          </p:txBody>
        </p:sp>
        <p:sp>
          <p:nvSpPr>
            <p:cNvPr id="52" name="TextBox 51"/>
            <p:cNvSpPr txBox="1"/>
            <p:nvPr/>
          </p:nvSpPr>
          <p:spPr bwMode="auto">
            <a:xfrm>
              <a:off x="6140128" y="4090001"/>
              <a:ext cx="372410" cy="211995"/>
            </a:xfrm>
            <a:prstGeom prst="rect">
              <a:avLst/>
            </a:prstGeom>
            <a:noFill/>
          </p:spPr>
          <p:txBody>
            <a:bodyPr>
              <a:spAutoFit/>
            </a:bodyPr>
            <a:lstStyle/>
            <a:p>
              <a:pPr algn="ctr">
                <a:defRPr/>
              </a:pPr>
              <a:r>
                <a:rPr lang="en-US" sz="1200" dirty="0">
                  <a:solidFill>
                    <a:schemeClr val="bg1"/>
                  </a:solidFill>
                  <a:latin typeface="Arial" charset="0"/>
                </a:rPr>
                <a:t>6/6</a:t>
              </a:r>
            </a:p>
          </p:txBody>
        </p:sp>
        <p:sp>
          <p:nvSpPr>
            <p:cNvPr id="53" name="TextBox 52"/>
            <p:cNvSpPr txBox="1"/>
            <p:nvPr/>
          </p:nvSpPr>
          <p:spPr bwMode="auto">
            <a:xfrm>
              <a:off x="6676160" y="4089999"/>
              <a:ext cx="372410" cy="211995"/>
            </a:xfrm>
            <a:prstGeom prst="rect">
              <a:avLst/>
            </a:prstGeom>
            <a:noFill/>
          </p:spPr>
          <p:txBody>
            <a:bodyPr>
              <a:spAutoFit/>
            </a:bodyPr>
            <a:lstStyle/>
            <a:p>
              <a:pPr algn="ctr">
                <a:defRPr/>
              </a:pPr>
              <a:r>
                <a:rPr lang="en-US" sz="1200" dirty="0">
                  <a:solidFill>
                    <a:schemeClr val="bg1"/>
                  </a:solidFill>
                  <a:latin typeface="Arial" charset="0"/>
                </a:rPr>
                <a:t>5/5</a:t>
              </a:r>
            </a:p>
          </p:txBody>
        </p:sp>
        <p:sp>
          <p:nvSpPr>
            <p:cNvPr id="54" name="TextBox 53"/>
            <p:cNvSpPr txBox="1"/>
            <p:nvPr/>
          </p:nvSpPr>
          <p:spPr bwMode="auto">
            <a:xfrm>
              <a:off x="7941957" y="4090000"/>
              <a:ext cx="528557" cy="211995"/>
            </a:xfrm>
            <a:prstGeom prst="rect">
              <a:avLst/>
            </a:prstGeom>
            <a:noFill/>
          </p:spPr>
          <p:txBody>
            <a:bodyPr wrap="square">
              <a:spAutoFit/>
            </a:bodyPr>
            <a:lstStyle/>
            <a:p>
              <a:pPr algn="ctr">
                <a:defRPr/>
              </a:pPr>
              <a:r>
                <a:rPr lang="en-US" sz="1200" dirty="0">
                  <a:solidFill>
                    <a:schemeClr val="bg1"/>
                  </a:solidFill>
                  <a:latin typeface="Arial" charset="0"/>
                </a:rPr>
                <a:t>10/13</a:t>
              </a:r>
            </a:p>
          </p:txBody>
        </p:sp>
        <p:sp>
          <p:nvSpPr>
            <p:cNvPr id="55" name="TextBox 29"/>
            <p:cNvSpPr txBox="1">
              <a:spLocks noChangeArrowheads="1"/>
            </p:cNvSpPr>
            <p:nvPr/>
          </p:nvSpPr>
          <p:spPr bwMode="auto">
            <a:xfrm>
              <a:off x="4793074" y="4431746"/>
              <a:ext cx="1156021" cy="35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200" dirty="0"/>
                <a:t>NS5A </a:t>
              </a:r>
              <a:endParaRPr lang="en-US" altLang="en-US" sz="1200" dirty="0" smtClean="0"/>
            </a:p>
            <a:p>
              <a:pPr algn="ctr"/>
              <a:r>
                <a:rPr lang="en-US" altLang="en-US" sz="1200" dirty="0" smtClean="0"/>
                <a:t>RASs</a:t>
              </a:r>
              <a:r>
                <a:rPr lang="en-US" altLang="en-US" sz="1200" dirty="0"/>
                <a:t>:</a:t>
              </a:r>
            </a:p>
          </p:txBody>
        </p:sp>
        <p:sp>
          <p:nvSpPr>
            <p:cNvPr id="56" name="TextBox 29"/>
            <p:cNvSpPr txBox="1">
              <a:spLocks noChangeArrowheads="1"/>
            </p:cNvSpPr>
            <p:nvPr/>
          </p:nvSpPr>
          <p:spPr bwMode="auto">
            <a:xfrm>
              <a:off x="5679188" y="4439992"/>
              <a:ext cx="5211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200" b="0" dirty="0"/>
                <a:t>No</a:t>
              </a:r>
            </a:p>
          </p:txBody>
        </p:sp>
        <p:sp>
          <p:nvSpPr>
            <p:cNvPr id="57" name="TextBox 29"/>
            <p:cNvSpPr txBox="1">
              <a:spLocks noChangeArrowheads="1"/>
            </p:cNvSpPr>
            <p:nvPr/>
          </p:nvSpPr>
          <p:spPr bwMode="auto">
            <a:xfrm>
              <a:off x="6061941" y="4439992"/>
              <a:ext cx="5224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200" b="0" dirty="0"/>
                <a:t>Yes</a:t>
              </a:r>
            </a:p>
          </p:txBody>
        </p:sp>
        <p:sp>
          <p:nvSpPr>
            <p:cNvPr id="58" name="TextBox 29"/>
            <p:cNvSpPr txBox="1">
              <a:spLocks noChangeArrowheads="1"/>
            </p:cNvSpPr>
            <p:nvPr/>
          </p:nvSpPr>
          <p:spPr bwMode="auto">
            <a:xfrm>
              <a:off x="6606332" y="4439992"/>
              <a:ext cx="5211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200" b="0" dirty="0"/>
                <a:t>No</a:t>
              </a:r>
            </a:p>
          </p:txBody>
        </p:sp>
        <p:sp>
          <p:nvSpPr>
            <p:cNvPr id="59" name="TextBox 29"/>
            <p:cNvSpPr txBox="1">
              <a:spLocks noChangeArrowheads="1"/>
            </p:cNvSpPr>
            <p:nvPr/>
          </p:nvSpPr>
          <p:spPr bwMode="auto">
            <a:xfrm>
              <a:off x="7005897" y="4439992"/>
              <a:ext cx="5211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200" b="0" dirty="0"/>
                <a:t>Yes</a:t>
              </a:r>
            </a:p>
          </p:txBody>
        </p:sp>
        <p:sp>
          <p:nvSpPr>
            <p:cNvPr id="60" name="TextBox 29"/>
            <p:cNvSpPr txBox="1">
              <a:spLocks noChangeArrowheads="1"/>
            </p:cNvSpPr>
            <p:nvPr/>
          </p:nvSpPr>
          <p:spPr bwMode="auto">
            <a:xfrm>
              <a:off x="7547701" y="4439992"/>
              <a:ext cx="5211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200" b="0" dirty="0"/>
                <a:t>No</a:t>
              </a:r>
            </a:p>
          </p:txBody>
        </p:sp>
        <p:sp>
          <p:nvSpPr>
            <p:cNvPr id="61" name="TextBox 29"/>
            <p:cNvSpPr txBox="1">
              <a:spLocks noChangeArrowheads="1"/>
            </p:cNvSpPr>
            <p:nvPr/>
          </p:nvSpPr>
          <p:spPr bwMode="auto">
            <a:xfrm>
              <a:off x="7977007" y="4439992"/>
              <a:ext cx="4474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200" b="0" dirty="0"/>
                <a:t>Yes</a:t>
              </a:r>
            </a:p>
          </p:txBody>
        </p:sp>
        <p:sp>
          <p:nvSpPr>
            <p:cNvPr id="62" name="TextBox 40"/>
            <p:cNvSpPr txBox="1">
              <a:spLocks noChangeArrowheads="1"/>
            </p:cNvSpPr>
            <p:nvPr/>
          </p:nvSpPr>
          <p:spPr bwMode="auto">
            <a:xfrm>
              <a:off x="6978742" y="2542725"/>
              <a:ext cx="56766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350" dirty="0"/>
                <a:t>100</a:t>
              </a:r>
            </a:p>
          </p:txBody>
        </p:sp>
        <p:sp>
          <p:nvSpPr>
            <p:cNvPr id="63" name="TextBox 62"/>
            <p:cNvSpPr txBox="1"/>
            <p:nvPr/>
          </p:nvSpPr>
          <p:spPr bwMode="auto">
            <a:xfrm>
              <a:off x="7080204" y="4090001"/>
              <a:ext cx="372410" cy="211995"/>
            </a:xfrm>
            <a:prstGeom prst="rect">
              <a:avLst/>
            </a:prstGeom>
            <a:noFill/>
          </p:spPr>
          <p:txBody>
            <a:bodyPr>
              <a:spAutoFit/>
            </a:bodyPr>
            <a:lstStyle/>
            <a:p>
              <a:pPr algn="ctr">
                <a:defRPr/>
              </a:pPr>
              <a:r>
                <a:rPr lang="en-US" sz="1200" dirty="0">
                  <a:solidFill>
                    <a:schemeClr val="bg1"/>
                  </a:solidFill>
                  <a:latin typeface="Arial" charset="0"/>
                </a:rPr>
                <a:t>8/8</a:t>
              </a:r>
            </a:p>
          </p:txBody>
        </p:sp>
        <p:sp>
          <p:nvSpPr>
            <p:cNvPr id="64" name="TextBox 41"/>
            <p:cNvSpPr txBox="1">
              <a:spLocks noChangeArrowheads="1"/>
            </p:cNvSpPr>
            <p:nvPr/>
          </p:nvSpPr>
          <p:spPr bwMode="auto">
            <a:xfrm>
              <a:off x="7516667" y="2547220"/>
              <a:ext cx="56766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350" dirty="0"/>
                <a:t>100</a:t>
              </a:r>
            </a:p>
          </p:txBody>
        </p:sp>
        <p:sp>
          <p:nvSpPr>
            <p:cNvPr id="65" name="TextBox 64"/>
            <p:cNvSpPr txBox="1"/>
            <p:nvPr/>
          </p:nvSpPr>
          <p:spPr bwMode="auto">
            <a:xfrm>
              <a:off x="7612957" y="4090001"/>
              <a:ext cx="372410" cy="211995"/>
            </a:xfrm>
            <a:prstGeom prst="rect">
              <a:avLst/>
            </a:prstGeom>
            <a:noFill/>
          </p:spPr>
          <p:txBody>
            <a:bodyPr>
              <a:spAutoFit/>
            </a:bodyPr>
            <a:lstStyle/>
            <a:p>
              <a:pPr algn="ctr">
                <a:defRPr/>
              </a:pPr>
              <a:r>
                <a:rPr lang="en-US" sz="1200" dirty="0">
                  <a:solidFill>
                    <a:schemeClr val="bg1"/>
                  </a:solidFill>
                  <a:latin typeface="Arial" charset="0"/>
                </a:rPr>
                <a:t>3/3</a:t>
              </a:r>
            </a:p>
          </p:txBody>
        </p:sp>
        <p:cxnSp>
          <p:nvCxnSpPr>
            <p:cNvPr id="66" name="Straight Connector 6"/>
            <p:cNvCxnSpPr>
              <a:cxnSpLocks noChangeShapeType="1"/>
            </p:cNvCxnSpPr>
            <p:nvPr/>
          </p:nvCxnSpPr>
          <p:spPr bwMode="auto">
            <a:xfrm flipV="1">
              <a:off x="5733497" y="4667033"/>
              <a:ext cx="81981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 name="Straight Connector 95"/>
            <p:cNvCxnSpPr>
              <a:cxnSpLocks noChangeShapeType="1"/>
            </p:cNvCxnSpPr>
            <p:nvPr/>
          </p:nvCxnSpPr>
          <p:spPr bwMode="auto">
            <a:xfrm flipV="1">
              <a:off x="6669694" y="4667033"/>
              <a:ext cx="81852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8" name="Straight Connector 96"/>
            <p:cNvCxnSpPr>
              <a:cxnSpLocks noChangeShapeType="1"/>
            </p:cNvCxnSpPr>
            <p:nvPr/>
          </p:nvCxnSpPr>
          <p:spPr bwMode="auto">
            <a:xfrm flipV="1">
              <a:off x="7639511" y="4667033"/>
              <a:ext cx="81981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69" name="Rectangle 1"/>
            <p:cNvSpPr>
              <a:spLocks noChangeArrowheads="1"/>
            </p:cNvSpPr>
            <p:nvPr/>
          </p:nvSpPr>
          <p:spPr bwMode="auto">
            <a:xfrm>
              <a:off x="5110228" y="4110666"/>
              <a:ext cx="77714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050" b="0" dirty="0"/>
                <a:t>n/N =</a:t>
              </a:r>
            </a:p>
          </p:txBody>
        </p:sp>
      </p:grpSp>
      <p:grpSp>
        <p:nvGrpSpPr>
          <p:cNvPr id="73" name="Gruppo 72"/>
          <p:cNvGrpSpPr/>
          <p:nvPr/>
        </p:nvGrpSpPr>
        <p:grpSpPr>
          <a:xfrm>
            <a:off x="539008" y="3154937"/>
            <a:ext cx="8131882" cy="1038598"/>
            <a:chOff x="597426" y="3258961"/>
            <a:chExt cx="8002483" cy="1010468"/>
          </a:xfrm>
        </p:grpSpPr>
        <p:pic>
          <p:nvPicPr>
            <p:cNvPr id="7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r="87037"/>
            <a:stretch/>
          </p:blipFill>
          <p:spPr bwMode="auto">
            <a:xfrm rot="5400000">
              <a:off x="4205624" y="-342003"/>
              <a:ext cx="793322" cy="79952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608" r="22391"/>
            <a:stretch/>
          </p:blipFill>
          <p:spPr bwMode="auto">
            <a:xfrm rot="5400000">
              <a:off x="4472611" y="149365"/>
              <a:ext cx="244879" cy="79952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7149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60" y="449683"/>
            <a:ext cx="8229600" cy="1143000"/>
          </a:xfrm>
        </p:spPr>
        <p:txBody>
          <a:bodyPr>
            <a:noAutofit/>
          </a:bodyPr>
          <a:lstStyle/>
          <a:p>
            <a:r>
              <a:rPr lang="en-US" sz="3600" dirty="0"/>
              <a:t>C-ISLE: SVR With EBR/GZR + SOF ± RBV for GT3 HCV in Pts With Compensated Cirrhosis</a:t>
            </a:r>
          </a:p>
        </p:txBody>
      </p:sp>
      <p:sp>
        <p:nvSpPr>
          <p:cNvPr id="6" name="Text Box 11"/>
          <p:cNvSpPr txBox="1">
            <a:spLocks noChangeArrowheads="1"/>
          </p:cNvSpPr>
          <p:nvPr/>
        </p:nvSpPr>
        <p:spPr bwMode="auto">
          <a:xfrm>
            <a:off x="201258" y="6266630"/>
            <a:ext cx="600789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None/>
            </a:pPr>
            <a:r>
              <a:rPr lang="pt-BR" altLang="en-US" sz="1050" dirty="0">
                <a:solidFill>
                  <a:schemeClr val="tx1"/>
                </a:solidFill>
              </a:rPr>
              <a:t>Foster GR, et al. AALSD 2016. Abstract 74.</a:t>
            </a:r>
          </a:p>
        </p:txBody>
      </p:sp>
      <p:sp>
        <p:nvSpPr>
          <p:cNvPr id="247" name="TextBox 246">
            <a:extLst>
              <a:ext uri="{FF2B5EF4-FFF2-40B4-BE49-F238E27FC236}">
                <a16:creationId xmlns:a16="http://schemas.microsoft.com/office/drawing/2014/main" xmlns="" id="{28F2A5F0-2887-43BC-A931-415DEB10D104}"/>
              </a:ext>
            </a:extLst>
          </p:cNvPr>
          <p:cNvSpPr txBox="1"/>
          <p:nvPr/>
        </p:nvSpPr>
        <p:spPr>
          <a:xfrm>
            <a:off x="5467500" y="2175843"/>
            <a:ext cx="2570832" cy="369332"/>
          </a:xfrm>
          <a:prstGeom prst="rect">
            <a:avLst/>
          </a:prstGeom>
          <a:noFill/>
        </p:spPr>
        <p:txBody>
          <a:bodyPr wrap="none" rtlCol="0">
            <a:spAutoFit/>
          </a:bodyPr>
          <a:lstStyle/>
          <a:p>
            <a:pPr>
              <a:buNone/>
            </a:pPr>
            <a:r>
              <a:rPr lang="en-US" b="1" dirty="0"/>
              <a:t>Prevalence of NS5A RASs</a:t>
            </a:r>
            <a:endParaRPr lang="en-US" b="1" baseline="30000" dirty="0"/>
          </a:p>
        </p:txBody>
      </p:sp>
      <p:sp>
        <p:nvSpPr>
          <p:cNvPr id="130" name="TextBox 129">
            <a:extLst>
              <a:ext uri="{FF2B5EF4-FFF2-40B4-BE49-F238E27FC236}">
                <a16:creationId xmlns:a16="http://schemas.microsoft.com/office/drawing/2014/main" xmlns="" id="{65CEB384-8265-46AD-8AF0-1F2E80C62024}"/>
              </a:ext>
            </a:extLst>
          </p:cNvPr>
          <p:cNvSpPr txBox="1"/>
          <p:nvPr/>
        </p:nvSpPr>
        <p:spPr>
          <a:xfrm>
            <a:off x="167587" y="4861586"/>
            <a:ext cx="4110567" cy="415498"/>
          </a:xfrm>
          <a:prstGeom prst="rect">
            <a:avLst/>
          </a:prstGeom>
          <a:noFill/>
        </p:spPr>
        <p:txBody>
          <a:bodyPr wrap="square" rtlCol="0">
            <a:spAutoFit/>
          </a:bodyPr>
          <a:lstStyle/>
          <a:p>
            <a:pPr>
              <a:buNone/>
            </a:pPr>
            <a:r>
              <a:rPr lang="en-US" sz="1050" dirty="0"/>
              <a:t>*Modified full analysis set excludes discontinuations not related to study drugs. 3 pts discontinued for administrative reasons.</a:t>
            </a:r>
          </a:p>
        </p:txBody>
      </p:sp>
      <p:sp>
        <p:nvSpPr>
          <p:cNvPr id="143" name="TextBox 142">
            <a:extLst>
              <a:ext uri="{FF2B5EF4-FFF2-40B4-BE49-F238E27FC236}">
                <a16:creationId xmlns:a16="http://schemas.microsoft.com/office/drawing/2014/main" xmlns="" id="{918A7BE7-BD03-469F-A1CF-246C7D410A74}"/>
              </a:ext>
            </a:extLst>
          </p:cNvPr>
          <p:cNvSpPr txBox="1"/>
          <p:nvPr/>
        </p:nvSpPr>
        <p:spPr>
          <a:xfrm>
            <a:off x="1592588" y="2140678"/>
            <a:ext cx="668581" cy="300082"/>
          </a:xfrm>
          <a:prstGeom prst="rect">
            <a:avLst/>
          </a:prstGeom>
          <a:noFill/>
        </p:spPr>
        <p:txBody>
          <a:bodyPr wrap="none" rtlCol="0">
            <a:spAutoFit/>
          </a:bodyPr>
          <a:lstStyle/>
          <a:p>
            <a:pPr>
              <a:buNone/>
            </a:pPr>
            <a:r>
              <a:rPr lang="en-US" sz="1350" b="1" dirty="0"/>
              <a:t>mFAS*</a:t>
            </a:r>
          </a:p>
        </p:txBody>
      </p:sp>
      <p:pic>
        <p:nvPicPr>
          <p:cNvPr id="2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09" t="61045" r="3776" b="5486"/>
          <a:stretch/>
        </p:blipFill>
        <p:spPr bwMode="auto">
          <a:xfrm>
            <a:off x="59771" y="2566201"/>
            <a:ext cx="4356966" cy="23042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9" name="Gruppo 8"/>
          <p:cNvGrpSpPr/>
          <p:nvPr/>
        </p:nvGrpSpPr>
        <p:grpSpPr>
          <a:xfrm>
            <a:off x="4278154" y="2531692"/>
            <a:ext cx="4865846" cy="3972798"/>
            <a:chOff x="4278154" y="2531692"/>
            <a:chExt cx="4865846" cy="3972798"/>
          </a:xfrm>
        </p:grpSpPr>
        <p:sp>
          <p:nvSpPr>
            <p:cNvPr id="253" name="Rectangle 223">
              <a:extLst>
                <a:ext uri="{FF2B5EF4-FFF2-40B4-BE49-F238E27FC236}">
                  <a16:creationId xmlns:a16="http://schemas.microsoft.com/office/drawing/2014/main" xmlns="" id="{C3AE8C8F-38D2-4F31-BBC2-F08A622026EF}"/>
                </a:ext>
              </a:extLst>
            </p:cNvPr>
            <p:cNvSpPr/>
            <p:nvPr/>
          </p:nvSpPr>
          <p:spPr bwMode="auto">
            <a:xfrm>
              <a:off x="8392018" y="2792337"/>
              <a:ext cx="344836" cy="2872388"/>
            </a:xfrm>
            <a:prstGeom prst="rect">
              <a:avLst/>
            </a:prstGeom>
            <a:solidFill>
              <a:schemeClr val="accent3">
                <a:lumMod val="50000"/>
              </a:schemeClr>
            </a:solidFill>
            <a:ln>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050" dirty="0">
                <a:solidFill>
                  <a:schemeClr val="bg2"/>
                </a:solidFill>
              </a:endParaRPr>
            </a:p>
          </p:txBody>
        </p:sp>
        <p:grpSp>
          <p:nvGrpSpPr>
            <p:cNvPr id="8" name="Gruppo 7"/>
            <p:cNvGrpSpPr/>
            <p:nvPr/>
          </p:nvGrpSpPr>
          <p:grpSpPr>
            <a:xfrm>
              <a:off x="4278154" y="2531692"/>
              <a:ext cx="4865846" cy="3972798"/>
              <a:chOff x="4467407" y="2451399"/>
              <a:chExt cx="4419187" cy="2441838"/>
            </a:xfrm>
          </p:grpSpPr>
          <p:grpSp>
            <p:nvGrpSpPr>
              <p:cNvPr id="131" name="Group 130">
                <a:extLst>
                  <a:ext uri="{FF2B5EF4-FFF2-40B4-BE49-F238E27FC236}">
                    <a16:creationId xmlns:a16="http://schemas.microsoft.com/office/drawing/2014/main" xmlns="" id="{B66E7291-F9CB-4B53-BD25-BA8B4661D4DF}"/>
                  </a:ext>
                </a:extLst>
              </p:cNvPr>
              <p:cNvGrpSpPr/>
              <p:nvPr/>
            </p:nvGrpSpPr>
            <p:grpSpPr>
              <a:xfrm>
                <a:off x="5466607" y="2729147"/>
                <a:ext cx="2221586" cy="1511794"/>
                <a:chOff x="7299337" y="4106546"/>
                <a:chExt cx="3214729" cy="2187630"/>
              </a:xfrm>
            </p:grpSpPr>
            <p:graphicFrame>
              <p:nvGraphicFramePr>
                <p:cNvPr id="132" name="Chart 131">
                  <a:extLst>
                    <a:ext uri="{FF2B5EF4-FFF2-40B4-BE49-F238E27FC236}">
                      <a16:creationId xmlns:a16="http://schemas.microsoft.com/office/drawing/2014/main" xmlns="" id="{BCFDA3B1-49E5-4CEC-A8F5-8ADF47D8FB5B}"/>
                    </a:ext>
                  </a:extLst>
                </p:cNvPr>
                <p:cNvGraphicFramePr/>
                <p:nvPr>
                  <p:extLst/>
                </p:nvPr>
              </p:nvGraphicFramePr>
              <p:xfrm>
                <a:off x="7299337" y="4106546"/>
                <a:ext cx="3214729" cy="2187630"/>
              </p:xfrm>
              <a:graphic>
                <a:graphicData uri="http://schemas.openxmlformats.org/drawingml/2006/chart">
                  <c:chart xmlns:c="http://schemas.openxmlformats.org/drawingml/2006/chart" xmlns:r="http://schemas.openxmlformats.org/officeDocument/2006/relationships" r:id="rId4"/>
                </a:graphicData>
              </a:graphic>
            </p:graphicFrame>
            <p:sp>
              <p:nvSpPr>
                <p:cNvPr id="133" name="TextBox 132">
                  <a:extLst>
                    <a:ext uri="{FF2B5EF4-FFF2-40B4-BE49-F238E27FC236}">
                      <a16:creationId xmlns:a16="http://schemas.microsoft.com/office/drawing/2014/main" xmlns="" id="{88BA82AE-8C15-457C-BD7F-50D87AA5BCF8}"/>
                    </a:ext>
                  </a:extLst>
                </p:cNvPr>
                <p:cNvSpPr txBox="1"/>
                <p:nvPr/>
              </p:nvSpPr>
              <p:spPr>
                <a:xfrm>
                  <a:off x="7752250" y="4897829"/>
                  <a:ext cx="1369860" cy="574853"/>
                </a:xfrm>
                <a:prstGeom prst="rect">
                  <a:avLst/>
                </a:prstGeom>
                <a:noFill/>
              </p:spPr>
              <p:txBody>
                <a:bodyPr wrap="square" rtlCol="0">
                  <a:spAutoFit/>
                </a:bodyPr>
                <a:lstStyle/>
                <a:p>
                  <a:pPr algn="ctr"/>
                  <a:r>
                    <a:rPr lang="en-US" sz="1200" dirty="0">
                      <a:solidFill>
                        <a:schemeClr val="bg1"/>
                      </a:solidFill>
                    </a:rPr>
                    <a:t>RASs</a:t>
                  </a:r>
                  <a:endParaRPr lang="en-US" sz="1200" baseline="30000" dirty="0">
                    <a:solidFill>
                      <a:schemeClr val="bg1"/>
                    </a:solidFill>
                  </a:endParaRPr>
                </a:p>
                <a:p>
                  <a:pPr algn="ctr"/>
                  <a:r>
                    <a:rPr lang="en-US" sz="1200" dirty="0">
                      <a:solidFill>
                        <a:schemeClr val="bg1"/>
                      </a:solidFill>
                    </a:rPr>
                    <a:t>51%</a:t>
                  </a:r>
                </a:p>
                <a:p>
                  <a:pPr algn="ctr"/>
                  <a:r>
                    <a:rPr lang="en-US" sz="1200" dirty="0">
                      <a:solidFill>
                        <a:schemeClr val="bg1"/>
                      </a:solidFill>
                    </a:rPr>
                    <a:t>(n = 49)</a:t>
                  </a:r>
                </a:p>
              </p:txBody>
            </p:sp>
            <p:sp>
              <p:nvSpPr>
                <p:cNvPr id="134" name="TextBox 133">
                  <a:extLst>
                    <a:ext uri="{FF2B5EF4-FFF2-40B4-BE49-F238E27FC236}">
                      <a16:creationId xmlns:a16="http://schemas.microsoft.com/office/drawing/2014/main" xmlns="" id="{58BCA244-AE03-4AF7-8A77-9BBFDF7D8E6E}"/>
                    </a:ext>
                  </a:extLst>
                </p:cNvPr>
                <p:cNvSpPr txBox="1"/>
                <p:nvPr/>
              </p:nvSpPr>
              <p:spPr>
                <a:xfrm>
                  <a:off x="8807685" y="4897829"/>
                  <a:ext cx="1369860" cy="574853"/>
                </a:xfrm>
                <a:prstGeom prst="rect">
                  <a:avLst/>
                </a:prstGeom>
                <a:noFill/>
              </p:spPr>
              <p:txBody>
                <a:bodyPr wrap="square" rtlCol="0">
                  <a:spAutoFit/>
                </a:bodyPr>
                <a:lstStyle/>
                <a:p>
                  <a:pPr algn="ctr"/>
                  <a:r>
                    <a:rPr lang="en-US" sz="1200" dirty="0">
                      <a:solidFill>
                        <a:schemeClr val="bg1"/>
                      </a:solidFill>
                    </a:rPr>
                    <a:t>No RASs</a:t>
                  </a:r>
                  <a:endParaRPr lang="en-US" sz="1200" baseline="30000" dirty="0">
                    <a:solidFill>
                      <a:schemeClr val="bg1"/>
                    </a:solidFill>
                  </a:endParaRPr>
                </a:p>
                <a:p>
                  <a:pPr algn="ctr"/>
                  <a:r>
                    <a:rPr lang="en-US" sz="1200" dirty="0">
                      <a:solidFill>
                        <a:schemeClr val="bg1"/>
                      </a:solidFill>
                    </a:rPr>
                    <a:t>49%</a:t>
                  </a:r>
                </a:p>
                <a:p>
                  <a:pPr algn="ctr"/>
                  <a:r>
                    <a:rPr lang="en-US" sz="1200" dirty="0">
                      <a:solidFill>
                        <a:schemeClr val="bg1"/>
                      </a:solidFill>
                    </a:rPr>
                    <a:t>(n = 47)</a:t>
                  </a:r>
                </a:p>
              </p:txBody>
            </p:sp>
          </p:grpSp>
          <p:sp>
            <p:nvSpPr>
              <p:cNvPr id="211" name="TextBox 210">
                <a:extLst>
                  <a:ext uri="{FF2B5EF4-FFF2-40B4-BE49-F238E27FC236}">
                    <a16:creationId xmlns:a16="http://schemas.microsoft.com/office/drawing/2014/main" xmlns="" id="{6AC0C820-F456-4BD0-9839-14FB5FC2999D}"/>
                  </a:ext>
                </a:extLst>
              </p:cNvPr>
              <p:cNvSpPr txBox="1"/>
              <p:nvPr/>
            </p:nvSpPr>
            <p:spPr>
              <a:xfrm rot="16200000">
                <a:off x="4160828" y="3350022"/>
                <a:ext cx="984722" cy="300082"/>
              </a:xfrm>
              <a:prstGeom prst="rect">
                <a:avLst/>
              </a:prstGeom>
              <a:noFill/>
            </p:spPr>
            <p:txBody>
              <a:bodyPr wrap="square" rtlCol="0">
                <a:spAutoFit/>
              </a:bodyPr>
              <a:lstStyle/>
              <a:p>
                <a:pPr algn="ctr">
                  <a:buNone/>
                </a:pPr>
                <a:r>
                  <a:rPr lang="en-US" sz="1350" b="1" dirty="0"/>
                  <a:t>SVR (%)</a:t>
                </a:r>
              </a:p>
            </p:txBody>
          </p:sp>
          <p:cxnSp>
            <p:nvCxnSpPr>
              <p:cNvPr id="212" name="Straight Connector 211">
                <a:extLst>
                  <a:ext uri="{FF2B5EF4-FFF2-40B4-BE49-F238E27FC236}">
                    <a16:creationId xmlns:a16="http://schemas.microsoft.com/office/drawing/2014/main" xmlns="" id="{C70FFE01-2092-42F6-8925-3895BF4BA302}"/>
                  </a:ext>
                </a:extLst>
              </p:cNvPr>
              <p:cNvCxnSpPr>
                <a:cxnSpLocks/>
              </p:cNvCxnSpPr>
              <p:nvPr/>
            </p:nvCxnSpPr>
            <p:spPr bwMode="auto">
              <a:xfrm>
                <a:off x="5004259" y="2569797"/>
                <a:ext cx="44262" cy="0"/>
              </a:xfrm>
              <a:prstGeom prst="line">
                <a:avLst/>
              </a:prstGeom>
              <a:noFill/>
              <a:ln w="28575" cap="flat" cmpd="sng" algn="ctr">
                <a:solidFill>
                  <a:schemeClr val="tx1"/>
                </a:solidFill>
                <a:prstDash val="solid"/>
                <a:round/>
                <a:headEnd type="none" w="med" len="med"/>
                <a:tailEnd type="none" w="med" len="med"/>
              </a:ln>
              <a:effectLst/>
            </p:spPr>
          </p:cxnSp>
          <p:cxnSp>
            <p:nvCxnSpPr>
              <p:cNvPr id="213" name="Straight Connector 212">
                <a:extLst>
                  <a:ext uri="{FF2B5EF4-FFF2-40B4-BE49-F238E27FC236}">
                    <a16:creationId xmlns:a16="http://schemas.microsoft.com/office/drawing/2014/main" xmlns="" id="{F17B2E21-5305-41F6-8266-FA9494652002}"/>
                  </a:ext>
                </a:extLst>
              </p:cNvPr>
              <p:cNvCxnSpPr>
                <a:cxnSpLocks/>
              </p:cNvCxnSpPr>
              <p:nvPr/>
            </p:nvCxnSpPr>
            <p:spPr bwMode="auto">
              <a:xfrm>
                <a:off x="5004259" y="2930930"/>
                <a:ext cx="44262" cy="0"/>
              </a:xfrm>
              <a:prstGeom prst="line">
                <a:avLst/>
              </a:prstGeom>
              <a:noFill/>
              <a:ln w="28575" cap="flat" cmpd="sng" algn="ctr">
                <a:solidFill>
                  <a:schemeClr val="tx1"/>
                </a:solidFill>
                <a:prstDash val="solid"/>
                <a:round/>
                <a:headEnd type="none" w="med" len="med"/>
                <a:tailEnd type="none" w="med" len="med"/>
              </a:ln>
              <a:effectLst/>
            </p:spPr>
          </p:cxnSp>
          <p:cxnSp>
            <p:nvCxnSpPr>
              <p:cNvPr id="214" name="Straight Connector 213">
                <a:extLst>
                  <a:ext uri="{FF2B5EF4-FFF2-40B4-BE49-F238E27FC236}">
                    <a16:creationId xmlns:a16="http://schemas.microsoft.com/office/drawing/2014/main" xmlns="" id="{DB05EC8B-E03A-484F-B7F7-B358A7A40DCC}"/>
                  </a:ext>
                </a:extLst>
              </p:cNvPr>
              <p:cNvCxnSpPr>
                <a:cxnSpLocks/>
              </p:cNvCxnSpPr>
              <p:nvPr/>
            </p:nvCxnSpPr>
            <p:spPr bwMode="auto">
              <a:xfrm>
                <a:off x="5004259" y="3292063"/>
                <a:ext cx="44262" cy="0"/>
              </a:xfrm>
              <a:prstGeom prst="line">
                <a:avLst/>
              </a:prstGeom>
              <a:noFill/>
              <a:ln w="28575" cap="flat" cmpd="sng" algn="ctr">
                <a:solidFill>
                  <a:schemeClr val="tx1"/>
                </a:soli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xmlns="" id="{5ED92D5A-6DB9-4BA8-9A8A-4D583698EBF0}"/>
                  </a:ext>
                </a:extLst>
              </p:cNvPr>
              <p:cNvCxnSpPr>
                <a:cxnSpLocks/>
              </p:cNvCxnSpPr>
              <p:nvPr/>
            </p:nvCxnSpPr>
            <p:spPr bwMode="auto">
              <a:xfrm>
                <a:off x="5004259" y="3653196"/>
                <a:ext cx="44262" cy="0"/>
              </a:xfrm>
              <a:prstGeom prst="line">
                <a:avLst/>
              </a:prstGeom>
              <a:noFill/>
              <a:ln w="28575" cap="flat" cmpd="sng" algn="ctr">
                <a:solidFill>
                  <a:schemeClr val="tx1"/>
                </a:solidFill>
                <a:prstDash val="solid"/>
                <a:round/>
                <a:headEnd type="none" w="med" len="med"/>
                <a:tailEnd type="none" w="med" len="med"/>
              </a:ln>
              <a:effectLst/>
            </p:spPr>
          </p:cxnSp>
          <p:cxnSp>
            <p:nvCxnSpPr>
              <p:cNvPr id="216" name="Straight Connector 215">
                <a:extLst>
                  <a:ext uri="{FF2B5EF4-FFF2-40B4-BE49-F238E27FC236}">
                    <a16:creationId xmlns:a16="http://schemas.microsoft.com/office/drawing/2014/main" xmlns="" id="{DF1F100B-A272-42FD-A060-FC75DD94B32C}"/>
                  </a:ext>
                </a:extLst>
              </p:cNvPr>
              <p:cNvCxnSpPr>
                <a:cxnSpLocks/>
              </p:cNvCxnSpPr>
              <p:nvPr/>
            </p:nvCxnSpPr>
            <p:spPr bwMode="auto">
              <a:xfrm>
                <a:off x="5004259" y="4014328"/>
                <a:ext cx="44262" cy="0"/>
              </a:xfrm>
              <a:prstGeom prst="line">
                <a:avLst/>
              </a:prstGeom>
              <a:noFill/>
              <a:ln w="28575" cap="flat" cmpd="sng" algn="ctr">
                <a:solidFill>
                  <a:schemeClr val="tx1"/>
                </a:solidFill>
                <a:prstDash val="solid"/>
                <a:round/>
                <a:headEnd type="none" w="med" len="med"/>
                <a:tailEnd type="none" w="med" len="med"/>
              </a:ln>
              <a:effectLst/>
            </p:spPr>
          </p:cxnSp>
          <p:cxnSp>
            <p:nvCxnSpPr>
              <p:cNvPr id="217" name="Straight Connector 216">
                <a:extLst>
                  <a:ext uri="{FF2B5EF4-FFF2-40B4-BE49-F238E27FC236}">
                    <a16:creationId xmlns:a16="http://schemas.microsoft.com/office/drawing/2014/main" xmlns="" id="{CD0F9180-5DED-44D2-92FE-A63BFA713078}"/>
                  </a:ext>
                </a:extLst>
              </p:cNvPr>
              <p:cNvCxnSpPr>
                <a:cxnSpLocks/>
              </p:cNvCxnSpPr>
              <p:nvPr/>
            </p:nvCxnSpPr>
            <p:spPr bwMode="auto">
              <a:xfrm>
                <a:off x="5004259" y="4381640"/>
                <a:ext cx="44262" cy="0"/>
              </a:xfrm>
              <a:prstGeom prst="line">
                <a:avLst/>
              </a:prstGeom>
              <a:noFill/>
              <a:ln w="28575" cap="flat" cmpd="sng" algn="ctr">
                <a:solidFill>
                  <a:schemeClr val="tx1"/>
                </a:solidFill>
                <a:prstDash val="solid"/>
                <a:round/>
                <a:headEnd type="none" w="med" len="med"/>
                <a:tailEnd type="none" w="med" len="med"/>
              </a:ln>
              <a:effectLst/>
            </p:spPr>
          </p:cxnSp>
          <p:sp>
            <p:nvSpPr>
              <p:cNvPr id="218" name="TextBox 217">
                <a:extLst>
                  <a:ext uri="{FF2B5EF4-FFF2-40B4-BE49-F238E27FC236}">
                    <a16:creationId xmlns:a16="http://schemas.microsoft.com/office/drawing/2014/main" xmlns="" id="{766C3FFC-D644-45DF-81DA-DA7D8C1C3679}"/>
                  </a:ext>
                </a:extLst>
              </p:cNvPr>
              <p:cNvSpPr txBox="1"/>
              <p:nvPr/>
            </p:nvSpPr>
            <p:spPr>
              <a:xfrm>
                <a:off x="4611764" y="2453634"/>
                <a:ext cx="420308" cy="276999"/>
              </a:xfrm>
              <a:prstGeom prst="rect">
                <a:avLst/>
              </a:prstGeom>
              <a:noFill/>
            </p:spPr>
            <p:txBody>
              <a:bodyPr wrap="none" rtlCol="0">
                <a:spAutoFit/>
              </a:bodyPr>
              <a:lstStyle/>
              <a:p>
                <a:pPr algn="r"/>
                <a:r>
                  <a:rPr lang="en-US" sz="1200" dirty="0"/>
                  <a:t>100</a:t>
                </a:r>
              </a:p>
            </p:txBody>
          </p:sp>
          <p:sp>
            <p:nvSpPr>
              <p:cNvPr id="219" name="TextBox 218">
                <a:extLst>
                  <a:ext uri="{FF2B5EF4-FFF2-40B4-BE49-F238E27FC236}">
                    <a16:creationId xmlns:a16="http://schemas.microsoft.com/office/drawing/2014/main" xmlns="" id="{038229D2-3EE4-4B3F-BEED-5D750F16528D}"/>
                  </a:ext>
                </a:extLst>
              </p:cNvPr>
              <p:cNvSpPr txBox="1"/>
              <p:nvPr/>
            </p:nvSpPr>
            <p:spPr>
              <a:xfrm>
                <a:off x="4696553" y="2807518"/>
                <a:ext cx="341760" cy="276999"/>
              </a:xfrm>
              <a:prstGeom prst="rect">
                <a:avLst/>
              </a:prstGeom>
              <a:noFill/>
            </p:spPr>
            <p:txBody>
              <a:bodyPr wrap="none" rtlCol="0">
                <a:spAutoFit/>
              </a:bodyPr>
              <a:lstStyle/>
              <a:p>
                <a:pPr algn="r"/>
                <a:r>
                  <a:rPr lang="en-US" sz="1200" dirty="0"/>
                  <a:t>80</a:t>
                </a:r>
              </a:p>
            </p:txBody>
          </p:sp>
          <p:sp>
            <p:nvSpPr>
              <p:cNvPr id="220" name="TextBox 219">
                <a:extLst>
                  <a:ext uri="{FF2B5EF4-FFF2-40B4-BE49-F238E27FC236}">
                    <a16:creationId xmlns:a16="http://schemas.microsoft.com/office/drawing/2014/main" xmlns="" id="{C09082FA-564C-4DF9-BC11-3EBADD2B19B4}"/>
                  </a:ext>
                </a:extLst>
              </p:cNvPr>
              <p:cNvSpPr txBox="1"/>
              <p:nvPr/>
            </p:nvSpPr>
            <p:spPr>
              <a:xfrm>
                <a:off x="4690432" y="3171718"/>
                <a:ext cx="341760" cy="276999"/>
              </a:xfrm>
              <a:prstGeom prst="rect">
                <a:avLst/>
              </a:prstGeom>
              <a:noFill/>
            </p:spPr>
            <p:txBody>
              <a:bodyPr wrap="none" rtlCol="0">
                <a:spAutoFit/>
              </a:bodyPr>
              <a:lstStyle/>
              <a:p>
                <a:pPr algn="r"/>
                <a:r>
                  <a:rPr lang="en-US" sz="1200" dirty="0"/>
                  <a:t>60</a:t>
                </a:r>
              </a:p>
            </p:txBody>
          </p:sp>
          <p:sp>
            <p:nvSpPr>
              <p:cNvPr id="221" name="TextBox 220">
                <a:extLst>
                  <a:ext uri="{FF2B5EF4-FFF2-40B4-BE49-F238E27FC236}">
                    <a16:creationId xmlns:a16="http://schemas.microsoft.com/office/drawing/2014/main" xmlns="" id="{795DC6CE-4EBA-4804-A54D-EA3236156167}"/>
                  </a:ext>
                </a:extLst>
              </p:cNvPr>
              <p:cNvSpPr txBox="1"/>
              <p:nvPr/>
            </p:nvSpPr>
            <p:spPr>
              <a:xfrm>
                <a:off x="4696673" y="3532348"/>
                <a:ext cx="341760" cy="276999"/>
              </a:xfrm>
              <a:prstGeom prst="rect">
                <a:avLst/>
              </a:prstGeom>
              <a:noFill/>
            </p:spPr>
            <p:txBody>
              <a:bodyPr wrap="none" rtlCol="0">
                <a:spAutoFit/>
              </a:bodyPr>
              <a:lstStyle/>
              <a:p>
                <a:pPr algn="r"/>
                <a:r>
                  <a:rPr lang="en-US" sz="1200" dirty="0"/>
                  <a:t>40</a:t>
                </a:r>
              </a:p>
            </p:txBody>
          </p:sp>
          <p:sp>
            <p:nvSpPr>
              <p:cNvPr id="222" name="TextBox 221">
                <a:extLst>
                  <a:ext uri="{FF2B5EF4-FFF2-40B4-BE49-F238E27FC236}">
                    <a16:creationId xmlns:a16="http://schemas.microsoft.com/office/drawing/2014/main" xmlns="" id="{CC72ED16-E215-467D-9AEA-DFCE1841E094}"/>
                  </a:ext>
                </a:extLst>
              </p:cNvPr>
              <p:cNvSpPr txBox="1"/>
              <p:nvPr/>
            </p:nvSpPr>
            <p:spPr>
              <a:xfrm>
                <a:off x="4695370" y="3898164"/>
                <a:ext cx="341760" cy="276999"/>
              </a:xfrm>
              <a:prstGeom prst="rect">
                <a:avLst/>
              </a:prstGeom>
              <a:noFill/>
            </p:spPr>
            <p:txBody>
              <a:bodyPr wrap="none" rtlCol="0">
                <a:spAutoFit/>
              </a:bodyPr>
              <a:lstStyle/>
              <a:p>
                <a:pPr algn="r"/>
                <a:r>
                  <a:rPr lang="en-US" sz="1200" dirty="0"/>
                  <a:t>20</a:t>
                </a:r>
              </a:p>
            </p:txBody>
          </p:sp>
          <p:sp>
            <p:nvSpPr>
              <p:cNvPr id="223" name="TextBox 222">
                <a:extLst>
                  <a:ext uri="{FF2B5EF4-FFF2-40B4-BE49-F238E27FC236}">
                    <a16:creationId xmlns:a16="http://schemas.microsoft.com/office/drawing/2014/main" xmlns="" id="{E98DCBF3-8330-4D01-91EF-303A30185620}"/>
                  </a:ext>
                </a:extLst>
              </p:cNvPr>
              <p:cNvSpPr txBox="1"/>
              <p:nvPr/>
            </p:nvSpPr>
            <p:spPr>
              <a:xfrm>
                <a:off x="4780157" y="4258795"/>
                <a:ext cx="263214" cy="276999"/>
              </a:xfrm>
              <a:prstGeom prst="rect">
                <a:avLst/>
              </a:prstGeom>
              <a:noFill/>
            </p:spPr>
            <p:txBody>
              <a:bodyPr wrap="none" rtlCol="0">
                <a:spAutoFit/>
              </a:bodyPr>
              <a:lstStyle/>
              <a:p>
                <a:pPr algn="r"/>
                <a:r>
                  <a:rPr lang="en-US" sz="1200" dirty="0"/>
                  <a:t>0</a:t>
                </a:r>
              </a:p>
            </p:txBody>
          </p:sp>
          <p:sp>
            <p:nvSpPr>
              <p:cNvPr id="224" name="Rectangle 223">
                <a:extLst>
                  <a:ext uri="{FF2B5EF4-FFF2-40B4-BE49-F238E27FC236}">
                    <a16:creationId xmlns:a16="http://schemas.microsoft.com/office/drawing/2014/main" xmlns="" id="{C3AE8C8F-38D2-4F31-BBC2-F08A622026EF}"/>
                  </a:ext>
                </a:extLst>
              </p:cNvPr>
              <p:cNvSpPr/>
              <p:nvPr/>
            </p:nvSpPr>
            <p:spPr bwMode="auto">
              <a:xfrm>
                <a:off x="5170178" y="2604590"/>
                <a:ext cx="313182" cy="1765483"/>
              </a:xfrm>
              <a:prstGeom prst="rect">
                <a:avLst/>
              </a:prstGeom>
              <a:solidFill>
                <a:srgbClr val="C00000"/>
              </a:solidFill>
              <a:ln>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050" dirty="0">
                  <a:solidFill>
                    <a:schemeClr val="bg2"/>
                  </a:solidFill>
                </a:endParaRPr>
              </a:p>
            </p:txBody>
          </p:sp>
          <p:sp>
            <p:nvSpPr>
              <p:cNvPr id="225" name="TextBox 224">
                <a:extLst>
                  <a:ext uri="{FF2B5EF4-FFF2-40B4-BE49-F238E27FC236}">
                    <a16:creationId xmlns:a16="http://schemas.microsoft.com/office/drawing/2014/main" xmlns="" id="{9533B3B9-7EC3-44AA-8AF9-939661DB094E}"/>
                  </a:ext>
                </a:extLst>
              </p:cNvPr>
              <p:cNvSpPr txBox="1"/>
              <p:nvPr/>
            </p:nvSpPr>
            <p:spPr>
              <a:xfrm>
                <a:off x="5148396" y="4117527"/>
                <a:ext cx="365727" cy="261057"/>
              </a:xfrm>
              <a:prstGeom prst="rect">
                <a:avLst/>
              </a:prstGeom>
              <a:noFill/>
            </p:spPr>
            <p:txBody>
              <a:bodyPr wrap="square" rtlCol="0">
                <a:spAutoFit/>
              </a:bodyPr>
              <a:lstStyle/>
              <a:p>
                <a:pPr algn="ctr">
                  <a:lnSpc>
                    <a:spcPct val="90000"/>
                  </a:lnSpc>
                </a:pPr>
                <a:r>
                  <a:rPr lang="en-US" sz="1200" dirty="0">
                    <a:solidFill>
                      <a:schemeClr val="bg1"/>
                    </a:solidFill>
                  </a:rPr>
                  <a:t>48/</a:t>
                </a:r>
              </a:p>
              <a:p>
                <a:pPr algn="ctr">
                  <a:lnSpc>
                    <a:spcPct val="90000"/>
                  </a:lnSpc>
                </a:pPr>
                <a:r>
                  <a:rPr lang="en-US" sz="1200" dirty="0">
                    <a:solidFill>
                      <a:schemeClr val="bg1"/>
                    </a:solidFill>
                  </a:rPr>
                  <a:t>49</a:t>
                </a:r>
              </a:p>
            </p:txBody>
          </p:sp>
          <p:sp>
            <p:nvSpPr>
              <p:cNvPr id="226" name="TextBox 225">
                <a:extLst>
                  <a:ext uri="{FF2B5EF4-FFF2-40B4-BE49-F238E27FC236}">
                    <a16:creationId xmlns:a16="http://schemas.microsoft.com/office/drawing/2014/main" xmlns="" id="{2DDCA859-F9BF-44F6-BD2C-ED7F3909E58D}"/>
                  </a:ext>
                </a:extLst>
              </p:cNvPr>
              <p:cNvSpPr txBox="1"/>
              <p:nvPr/>
            </p:nvSpPr>
            <p:spPr>
              <a:xfrm>
                <a:off x="5162539" y="2451399"/>
                <a:ext cx="320820" cy="461665"/>
              </a:xfrm>
              <a:prstGeom prst="rect">
                <a:avLst/>
              </a:prstGeom>
              <a:noFill/>
            </p:spPr>
            <p:txBody>
              <a:bodyPr wrap="square" rtlCol="0">
                <a:spAutoFit/>
              </a:bodyPr>
              <a:lstStyle/>
              <a:p>
                <a:pPr algn="ctr"/>
                <a:r>
                  <a:rPr lang="en-US" sz="1200" b="1" dirty="0"/>
                  <a:t>98</a:t>
                </a:r>
              </a:p>
            </p:txBody>
          </p:sp>
          <p:sp>
            <p:nvSpPr>
              <p:cNvPr id="227" name="TextBox 226">
                <a:extLst>
                  <a:ext uri="{FF2B5EF4-FFF2-40B4-BE49-F238E27FC236}">
                    <a16:creationId xmlns:a16="http://schemas.microsoft.com/office/drawing/2014/main" xmlns="" id="{49ED62A6-4EE6-42FA-AE47-0EAF335D9020}"/>
                  </a:ext>
                </a:extLst>
              </p:cNvPr>
              <p:cNvSpPr txBox="1"/>
              <p:nvPr/>
            </p:nvSpPr>
            <p:spPr>
              <a:xfrm>
                <a:off x="4906900" y="4431572"/>
                <a:ext cx="1027663" cy="461665"/>
              </a:xfrm>
              <a:prstGeom prst="rect">
                <a:avLst/>
              </a:prstGeom>
              <a:noFill/>
            </p:spPr>
            <p:txBody>
              <a:bodyPr wrap="square" rtlCol="0">
                <a:spAutoFit/>
              </a:bodyPr>
              <a:lstStyle/>
              <a:p>
                <a:pPr algn="ctr"/>
                <a:r>
                  <a:rPr lang="en-US" sz="1200" b="1" dirty="0"/>
                  <a:t>NS5A RASs Present</a:t>
                </a:r>
              </a:p>
            </p:txBody>
          </p:sp>
          <p:sp>
            <p:nvSpPr>
              <p:cNvPr id="228" name="Freeform: Shape 227">
                <a:extLst>
                  <a:ext uri="{FF2B5EF4-FFF2-40B4-BE49-F238E27FC236}">
                    <a16:creationId xmlns:a16="http://schemas.microsoft.com/office/drawing/2014/main" xmlns="" id="{B8C88D21-438C-4E3D-8AB7-672D8F2AAED7}"/>
                  </a:ext>
                </a:extLst>
              </p:cNvPr>
              <p:cNvSpPr/>
              <p:nvPr/>
            </p:nvSpPr>
            <p:spPr bwMode="auto">
              <a:xfrm>
                <a:off x="5044555" y="2561468"/>
                <a:ext cx="832403" cy="1815617"/>
              </a:xfrm>
              <a:custGeom>
                <a:avLst/>
                <a:gdLst>
                  <a:gd name="connsiteX0" fmla="*/ 0 w 4422098"/>
                  <a:gd name="connsiteY0" fmla="*/ 0 h 2645764"/>
                  <a:gd name="connsiteX1" fmla="*/ 0 w 4422098"/>
                  <a:gd name="connsiteY1" fmla="*/ 2645764 h 2645764"/>
                  <a:gd name="connsiteX2" fmla="*/ 4422098 w 4422098"/>
                  <a:gd name="connsiteY2" fmla="*/ 2645764 h 2645764"/>
                </a:gdLst>
                <a:ahLst/>
                <a:cxnLst>
                  <a:cxn ang="0">
                    <a:pos x="connsiteX0" y="connsiteY0"/>
                  </a:cxn>
                  <a:cxn ang="0">
                    <a:pos x="connsiteX1" y="connsiteY1"/>
                  </a:cxn>
                  <a:cxn ang="0">
                    <a:pos x="connsiteX2" y="connsiteY2"/>
                  </a:cxn>
                </a:cxnLst>
                <a:rect l="l" t="t" r="r" b="b"/>
                <a:pathLst>
                  <a:path w="4422098" h="2645764">
                    <a:moveTo>
                      <a:pt x="0" y="0"/>
                    </a:moveTo>
                    <a:lnTo>
                      <a:pt x="0" y="2645764"/>
                    </a:lnTo>
                    <a:lnTo>
                      <a:pt x="4422098" y="2645764"/>
                    </a:lnTo>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sz="1350" dirty="0"/>
              </a:p>
            </p:txBody>
          </p:sp>
          <p:cxnSp>
            <p:nvCxnSpPr>
              <p:cNvPr id="230" name="Straight Connector 229">
                <a:extLst>
                  <a:ext uri="{FF2B5EF4-FFF2-40B4-BE49-F238E27FC236}">
                    <a16:creationId xmlns:a16="http://schemas.microsoft.com/office/drawing/2014/main" xmlns="" id="{99374A5A-98C5-49E2-96EB-B65347ED62D7}"/>
                  </a:ext>
                </a:extLst>
              </p:cNvPr>
              <p:cNvCxnSpPr>
                <a:cxnSpLocks/>
              </p:cNvCxnSpPr>
              <p:nvPr/>
            </p:nvCxnSpPr>
            <p:spPr bwMode="auto">
              <a:xfrm>
                <a:off x="7931571" y="2569797"/>
                <a:ext cx="44262" cy="0"/>
              </a:xfrm>
              <a:prstGeom prst="line">
                <a:avLst/>
              </a:prstGeom>
              <a:noFill/>
              <a:ln w="28575" cap="flat" cmpd="sng" algn="ctr">
                <a:solidFill>
                  <a:schemeClr val="tx1"/>
                </a:solidFill>
                <a:prstDash val="solid"/>
                <a:round/>
                <a:headEnd type="none" w="med" len="med"/>
                <a:tailEnd type="none" w="med" len="med"/>
              </a:ln>
              <a:effectLst/>
            </p:spPr>
          </p:cxnSp>
          <p:cxnSp>
            <p:nvCxnSpPr>
              <p:cNvPr id="231" name="Straight Connector 230">
                <a:extLst>
                  <a:ext uri="{FF2B5EF4-FFF2-40B4-BE49-F238E27FC236}">
                    <a16:creationId xmlns:a16="http://schemas.microsoft.com/office/drawing/2014/main" xmlns="" id="{0D015E53-E3B9-431F-85CA-783BEDB4BCB9}"/>
                  </a:ext>
                </a:extLst>
              </p:cNvPr>
              <p:cNvCxnSpPr>
                <a:cxnSpLocks/>
              </p:cNvCxnSpPr>
              <p:nvPr/>
            </p:nvCxnSpPr>
            <p:spPr bwMode="auto">
              <a:xfrm>
                <a:off x="7931571" y="2930930"/>
                <a:ext cx="44262" cy="0"/>
              </a:xfrm>
              <a:prstGeom prst="line">
                <a:avLst/>
              </a:prstGeom>
              <a:noFill/>
              <a:ln w="28575" cap="flat" cmpd="sng" algn="ctr">
                <a:solidFill>
                  <a:schemeClr val="tx1"/>
                </a:solidFill>
                <a:prstDash val="solid"/>
                <a:round/>
                <a:headEnd type="none" w="med" len="med"/>
                <a:tailEnd type="none" w="med" len="med"/>
              </a:ln>
              <a:effectLst/>
            </p:spPr>
          </p:cxnSp>
          <p:cxnSp>
            <p:nvCxnSpPr>
              <p:cNvPr id="232" name="Straight Connector 231">
                <a:extLst>
                  <a:ext uri="{FF2B5EF4-FFF2-40B4-BE49-F238E27FC236}">
                    <a16:creationId xmlns:a16="http://schemas.microsoft.com/office/drawing/2014/main" xmlns="" id="{6C65CB12-14CB-48CB-8706-55EFF4B1C750}"/>
                  </a:ext>
                </a:extLst>
              </p:cNvPr>
              <p:cNvCxnSpPr>
                <a:cxnSpLocks/>
              </p:cNvCxnSpPr>
              <p:nvPr/>
            </p:nvCxnSpPr>
            <p:spPr bwMode="auto">
              <a:xfrm>
                <a:off x="7931571" y="3292063"/>
                <a:ext cx="44262" cy="0"/>
              </a:xfrm>
              <a:prstGeom prst="line">
                <a:avLst/>
              </a:prstGeom>
              <a:noFill/>
              <a:ln w="28575" cap="flat" cmpd="sng" algn="ctr">
                <a:solidFill>
                  <a:schemeClr val="tx1"/>
                </a:solidFill>
                <a:prstDash val="solid"/>
                <a:round/>
                <a:headEnd type="none" w="med" len="med"/>
                <a:tailEnd type="none" w="med" len="med"/>
              </a:ln>
              <a:effectLst/>
            </p:spPr>
          </p:cxnSp>
          <p:cxnSp>
            <p:nvCxnSpPr>
              <p:cNvPr id="233" name="Straight Connector 232">
                <a:extLst>
                  <a:ext uri="{FF2B5EF4-FFF2-40B4-BE49-F238E27FC236}">
                    <a16:creationId xmlns:a16="http://schemas.microsoft.com/office/drawing/2014/main" xmlns="" id="{940375B1-7D58-49FE-B978-8AAE171F7FC5}"/>
                  </a:ext>
                </a:extLst>
              </p:cNvPr>
              <p:cNvCxnSpPr>
                <a:cxnSpLocks/>
              </p:cNvCxnSpPr>
              <p:nvPr/>
            </p:nvCxnSpPr>
            <p:spPr bwMode="auto">
              <a:xfrm>
                <a:off x="7931571" y="3653196"/>
                <a:ext cx="44262" cy="0"/>
              </a:xfrm>
              <a:prstGeom prst="line">
                <a:avLst/>
              </a:prstGeom>
              <a:noFill/>
              <a:ln w="28575" cap="flat" cmpd="sng" algn="ctr">
                <a:solidFill>
                  <a:schemeClr val="tx1"/>
                </a:soli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xmlns="" id="{E9B27F33-7205-409E-BB80-4F4376A42384}"/>
                  </a:ext>
                </a:extLst>
              </p:cNvPr>
              <p:cNvCxnSpPr>
                <a:cxnSpLocks/>
              </p:cNvCxnSpPr>
              <p:nvPr/>
            </p:nvCxnSpPr>
            <p:spPr bwMode="auto">
              <a:xfrm>
                <a:off x="7931571" y="4014328"/>
                <a:ext cx="44262" cy="0"/>
              </a:xfrm>
              <a:prstGeom prst="line">
                <a:avLst/>
              </a:prstGeom>
              <a:noFill/>
              <a:ln w="28575" cap="flat" cmpd="sng" algn="ctr">
                <a:solidFill>
                  <a:schemeClr val="tx1"/>
                </a:solidFill>
                <a:prstDash val="solid"/>
                <a:round/>
                <a:headEnd type="none" w="med" len="med"/>
                <a:tailEnd type="none" w="med" len="med"/>
              </a:ln>
              <a:effectLst/>
            </p:spPr>
          </p:cxnSp>
          <p:cxnSp>
            <p:nvCxnSpPr>
              <p:cNvPr id="235" name="Straight Connector 234">
                <a:extLst>
                  <a:ext uri="{FF2B5EF4-FFF2-40B4-BE49-F238E27FC236}">
                    <a16:creationId xmlns:a16="http://schemas.microsoft.com/office/drawing/2014/main" xmlns="" id="{0F00EC2F-713A-4DFE-9B5D-37421C16B74B}"/>
                  </a:ext>
                </a:extLst>
              </p:cNvPr>
              <p:cNvCxnSpPr>
                <a:cxnSpLocks/>
              </p:cNvCxnSpPr>
              <p:nvPr/>
            </p:nvCxnSpPr>
            <p:spPr bwMode="auto">
              <a:xfrm>
                <a:off x="7931571" y="4381640"/>
                <a:ext cx="44262" cy="0"/>
              </a:xfrm>
              <a:prstGeom prst="line">
                <a:avLst/>
              </a:prstGeom>
              <a:noFill/>
              <a:ln w="28575" cap="flat" cmpd="sng" algn="ctr">
                <a:solidFill>
                  <a:schemeClr val="tx1"/>
                </a:solidFill>
                <a:prstDash val="solid"/>
                <a:round/>
                <a:headEnd type="none" w="med" len="med"/>
                <a:tailEnd type="none" w="med" len="med"/>
              </a:ln>
              <a:effectLst/>
            </p:spPr>
          </p:cxnSp>
          <p:sp>
            <p:nvSpPr>
              <p:cNvPr id="236" name="TextBox 235">
                <a:extLst>
                  <a:ext uri="{FF2B5EF4-FFF2-40B4-BE49-F238E27FC236}">
                    <a16:creationId xmlns:a16="http://schemas.microsoft.com/office/drawing/2014/main" xmlns="" id="{78D2079C-909C-48D0-AFD4-6CD7B60FBBE4}"/>
                  </a:ext>
                </a:extLst>
              </p:cNvPr>
              <p:cNvSpPr txBox="1"/>
              <p:nvPr/>
            </p:nvSpPr>
            <p:spPr>
              <a:xfrm>
                <a:off x="7539076" y="2453634"/>
                <a:ext cx="420308" cy="276999"/>
              </a:xfrm>
              <a:prstGeom prst="rect">
                <a:avLst/>
              </a:prstGeom>
              <a:noFill/>
            </p:spPr>
            <p:txBody>
              <a:bodyPr wrap="none" rtlCol="0">
                <a:spAutoFit/>
              </a:bodyPr>
              <a:lstStyle/>
              <a:p>
                <a:pPr algn="r"/>
                <a:r>
                  <a:rPr lang="en-US" sz="1200" dirty="0"/>
                  <a:t>100</a:t>
                </a:r>
              </a:p>
            </p:txBody>
          </p:sp>
          <p:sp>
            <p:nvSpPr>
              <p:cNvPr id="237" name="TextBox 236">
                <a:extLst>
                  <a:ext uri="{FF2B5EF4-FFF2-40B4-BE49-F238E27FC236}">
                    <a16:creationId xmlns:a16="http://schemas.microsoft.com/office/drawing/2014/main" xmlns="" id="{140C80EB-C611-49FA-A80B-44ADC9C6E2AC}"/>
                  </a:ext>
                </a:extLst>
              </p:cNvPr>
              <p:cNvSpPr txBox="1"/>
              <p:nvPr/>
            </p:nvSpPr>
            <p:spPr>
              <a:xfrm>
                <a:off x="7623865" y="2807518"/>
                <a:ext cx="341760" cy="276999"/>
              </a:xfrm>
              <a:prstGeom prst="rect">
                <a:avLst/>
              </a:prstGeom>
              <a:noFill/>
            </p:spPr>
            <p:txBody>
              <a:bodyPr wrap="none" rtlCol="0">
                <a:spAutoFit/>
              </a:bodyPr>
              <a:lstStyle/>
              <a:p>
                <a:pPr algn="r"/>
                <a:r>
                  <a:rPr lang="en-US" sz="1200" dirty="0"/>
                  <a:t>80</a:t>
                </a:r>
              </a:p>
            </p:txBody>
          </p:sp>
          <p:sp>
            <p:nvSpPr>
              <p:cNvPr id="238" name="TextBox 237">
                <a:extLst>
                  <a:ext uri="{FF2B5EF4-FFF2-40B4-BE49-F238E27FC236}">
                    <a16:creationId xmlns:a16="http://schemas.microsoft.com/office/drawing/2014/main" xmlns="" id="{5545847F-3D08-42D5-A75D-C610C51DAB1A}"/>
                  </a:ext>
                </a:extLst>
              </p:cNvPr>
              <p:cNvSpPr txBox="1"/>
              <p:nvPr/>
            </p:nvSpPr>
            <p:spPr>
              <a:xfrm>
                <a:off x="7617744" y="3171718"/>
                <a:ext cx="341760" cy="276999"/>
              </a:xfrm>
              <a:prstGeom prst="rect">
                <a:avLst/>
              </a:prstGeom>
              <a:noFill/>
            </p:spPr>
            <p:txBody>
              <a:bodyPr wrap="none" rtlCol="0">
                <a:spAutoFit/>
              </a:bodyPr>
              <a:lstStyle/>
              <a:p>
                <a:pPr algn="r"/>
                <a:r>
                  <a:rPr lang="en-US" sz="1200" dirty="0"/>
                  <a:t>60</a:t>
                </a:r>
              </a:p>
            </p:txBody>
          </p:sp>
          <p:sp>
            <p:nvSpPr>
              <p:cNvPr id="239" name="TextBox 238">
                <a:extLst>
                  <a:ext uri="{FF2B5EF4-FFF2-40B4-BE49-F238E27FC236}">
                    <a16:creationId xmlns:a16="http://schemas.microsoft.com/office/drawing/2014/main" xmlns="" id="{F029716E-C794-4231-886E-20506F686B06}"/>
                  </a:ext>
                </a:extLst>
              </p:cNvPr>
              <p:cNvSpPr txBox="1"/>
              <p:nvPr/>
            </p:nvSpPr>
            <p:spPr>
              <a:xfrm>
                <a:off x="7623984" y="3532348"/>
                <a:ext cx="341760" cy="276999"/>
              </a:xfrm>
              <a:prstGeom prst="rect">
                <a:avLst/>
              </a:prstGeom>
              <a:noFill/>
            </p:spPr>
            <p:txBody>
              <a:bodyPr wrap="none" rtlCol="0">
                <a:spAutoFit/>
              </a:bodyPr>
              <a:lstStyle/>
              <a:p>
                <a:pPr algn="r"/>
                <a:r>
                  <a:rPr lang="en-US" sz="1200" dirty="0"/>
                  <a:t>40</a:t>
                </a:r>
              </a:p>
            </p:txBody>
          </p:sp>
          <p:sp>
            <p:nvSpPr>
              <p:cNvPr id="240" name="TextBox 239">
                <a:extLst>
                  <a:ext uri="{FF2B5EF4-FFF2-40B4-BE49-F238E27FC236}">
                    <a16:creationId xmlns:a16="http://schemas.microsoft.com/office/drawing/2014/main" xmlns="" id="{679B7645-52D0-42D9-98EB-78E85ED57756}"/>
                  </a:ext>
                </a:extLst>
              </p:cNvPr>
              <p:cNvSpPr txBox="1"/>
              <p:nvPr/>
            </p:nvSpPr>
            <p:spPr>
              <a:xfrm>
                <a:off x="7622682" y="3898164"/>
                <a:ext cx="341760" cy="276999"/>
              </a:xfrm>
              <a:prstGeom prst="rect">
                <a:avLst/>
              </a:prstGeom>
              <a:noFill/>
            </p:spPr>
            <p:txBody>
              <a:bodyPr wrap="none" rtlCol="0">
                <a:spAutoFit/>
              </a:bodyPr>
              <a:lstStyle/>
              <a:p>
                <a:pPr algn="r"/>
                <a:r>
                  <a:rPr lang="en-US" sz="1200" dirty="0"/>
                  <a:t>20</a:t>
                </a:r>
              </a:p>
            </p:txBody>
          </p:sp>
          <p:sp>
            <p:nvSpPr>
              <p:cNvPr id="241" name="TextBox 240">
                <a:extLst>
                  <a:ext uri="{FF2B5EF4-FFF2-40B4-BE49-F238E27FC236}">
                    <a16:creationId xmlns:a16="http://schemas.microsoft.com/office/drawing/2014/main" xmlns="" id="{8BFEA9E9-7A43-4171-BD75-85A4091D1F8F}"/>
                  </a:ext>
                </a:extLst>
              </p:cNvPr>
              <p:cNvSpPr txBox="1"/>
              <p:nvPr/>
            </p:nvSpPr>
            <p:spPr>
              <a:xfrm>
                <a:off x="7707469" y="4258795"/>
                <a:ext cx="263214" cy="276999"/>
              </a:xfrm>
              <a:prstGeom prst="rect">
                <a:avLst/>
              </a:prstGeom>
              <a:noFill/>
            </p:spPr>
            <p:txBody>
              <a:bodyPr wrap="none" rtlCol="0">
                <a:spAutoFit/>
              </a:bodyPr>
              <a:lstStyle/>
              <a:p>
                <a:pPr algn="r"/>
                <a:r>
                  <a:rPr lang="en-US" sz="1200" dirty="0"/>
                  <a:t>0</a:t>
                </a:r>
              </a:p>
            </p:txBody>
          </p:sp>
          <p:sp>
            <p:nvSpPr>
              <p:cNvPr id="243" name="TextBox 242">
                <a:extLst>
                  <a:ext uri="{FF2B5EF4-FFF2-40B4-BE49-F238E27FC236}">
                    <a16:creationId xmlns:a16="http://schemas.microsoft.com/office/drawing/2014/main" xmlns="" id="{95AB2D4C-A8C6-4882-B76A-746B7D5960C0}"/>
                  </a:ext>
                </a:extLst>
              </p:cNvPr>
              <p:cNvSpPr txBox="1"/>
              <p:nvPr/>
            </p:nvSpPr>
            <p:spPr>
              <a:xfrm>
                <a:off x="8186756" y="4117527"/>
                <a:ext cx="365727" cy="261057"/>
              </a:xfrm>
              <a:prstGeom prst="rect">
                <a:avLst/>
              </a:prstGeom>
              <a:noFill/>
            </p:spPr>
            <p:txBody>
              <a:bodyPr wrap="square" rtlCol="0">
                <a:spAutoFit/>
              </a:bodyPr>
              <a:lstStyle/>
              <a:p>
                <a:pPr algn="ctr">
                  <a:lnSpc>
                    <a:spcPct val="90000"/>
                  </a:lnSpc>
                </a:pPr>
                <a:r>
                  <a:rPr lang="en-US" sz="1200" dirty="0">
                    <a:solidFill>
                      <a:schemeClr val="bg1"/>
                    </a:solidFill>
                  </a:rPr>
                  <a:t>46/</a:t>
                </a:r>
              </a:p>
              <a:p>
                <a:pPr algn="ctr">
                  <a:lnSpc>
                    <a:spcPct val="90000"/>
                  </a:lnSpc>
                </a:pPr>
                <a:r>
                  <a:rPr lang="en-US" sz="1200" dirty="0">
                    <a:solidFill>
                      <a:schemeClr val="bg1"/>
                    </a:solidFill>
                  </a:rPr>
                  <a:t>47</a:t>
                </a:r>
              </a:p>
            </p:txBody>
          </p:sp>
          <p:sp>
            <p:nvSpPr>
              <p:cNvPr id="244" name="TextBox 243">
                <a:extLst>
                  <a:ext uri="{FF2B5EF4-FFF2-40B4-BE49-F238E27FC236}">
                    <a16:creationId xmlns:a16="http://schemas.microsoft.com/office/drawing/2014/main" xmlns="" id="{3EDABF2E-DFEE-454A-953D-8B9CB22870F1}"/>
                  </a:ext>
                </a:extLst>
              </p:cNvPr>
              <p:cNvSpPr txBox="1"/>
              <p:nvPr/>
            </p:nvSpPr>
            <p:spPr>
              <a:xfrm>
                <a:off x="8209210" y="2472610"/>
                <a:ext cx="320820" cy="461665"/>
              </a:xfrm>
              <a:prstGeom prst="rect">
                <a:avLst/>
              </a:prstGeom>
              <a:noFill/>
            </p:spPr>
            <p:txBody>
              <a:bodyPr wrap="square" rtlCol="0">
                <a:spAutoFit/>
              </a:bodyPr>
              <a:lstStyle/>
              <a:p>
                <a:pPr algn="ctr"/>
                <a:r>
                  <a:rPr lang="en-US" sz="1200" b="1" dirty="0"/>
                  <a:t>98</a:t>
                </a:r>
              </a:p>
            </p:txBody>
          </p:sp>
          <p:sp>
            <p:nvSpPr>
              <p:cNvPr id="245" name="TextBox 244">
                <a:extLst>
                  <a:ext uri="{FF2B5EF4-FFF2-40B4-BE49-F238E27FC236}">
                    <a16:creationId xmlns:a16="http://schemas.microsoft.com/office/drawing/2014/main" xmlns="" id="{EE14A28A-45DC-43E9-B244-69A07F682E41}"/>
                  </a:ext>
                </a:extLst>
              </p:cNvPr>
              <p:cNvSpPr txBox="1"/>
              <p:nvPr/>
            </p:nvSpPr>
            <p:spPr>
              <a:xfrm>
                <a:off x="7858931" y="4431572"/>
                <a:ext cx="1027663" cy="461665"/>
              </a:xfrm>
              <a:prstGeom prst="rect">
                <a:avLst/>
              </a:prstGeom>
              <a:noFill/>
            </p:spPr>
            <p:txBody>
              <a:bodyPr wrap="square" rtlCol="0">
                <a:spAutoFit/>
              </a:bodyPr>
              <a:lstStyle/>
              <a:p>
                <a:pPr algn="ctr"/>
                <a:r>
                  <a:rPr lang="en-US" sz="1200" b="1" dirty="0"/>
                  <a:t>NS5A RASs Absent</a:t>
                </a:r>
              </a:p>
            </p:txBody>
          </p:sp>
          <p:sp>
            <p:nvSpPr>
              <p:cNvPr id="246" name="Freeform: Shape 245">
                <a:extLst>
                  <a:ext uri="{FF2B5EF4-FFF2-40B4-BE49-F238E27FC236}">
                    <a16:creationId xmlns:a16="http://schemas.microsoft.com/office/drawing/2014/main" xmlns="" id="{26A17BB9-F5A4-479A-9DDF-218909FA9729}"/>
                  </a:ext>
                </a:extLst>
              </p:cNvPr>
              <p:cNvSpPr/>
              <p:nvPr/>
            </p:nvSpPr>
            <p:spPr bwMode="auto">
              <a:xfrm>
                <a:off x="7971867" y="2561468"/>
                <a:ext cx="832403" cy="1815617"/>
              </a:xfrm>
              <a:custGeom>
                <a:avLst/>
                <a:gdLst>
                  <a:gd name="connsiteX0" fmla="*/ 0 w 4422098"/>
                  <a:gd name="connsiteY0" fmla="*/ 0 h 2645764"/>
                  <a:gd name="connsiteX1" fmla="*/ 0 w 4422098"/>
                  <a:gd name="connsiteY1" fmla="*/ 2645764 h 2645764"/>
                  <a:gd name="connsiteX2" fmla="*/ 4422098 w 4422098"/>
                  <a:gd name="connsiteY2" fmla="*/ 2645764 h 2645764"/>
                </a:gdLst>
                <a:ahLst/>
                <a:cxnLst>
                  <a:cxn ang="0">
                    <a:pos x="connsiteX0" y="connsiteY0"/>
                  </a:cxn>
                  <a:cxn ang="0">
                    <a:pos x="connsiteX1" y="connsiteY1"/>
                  </a:cxn>
                  <a:cxn ang="0">
                    <a:pos x="connsiteX2" y="connsiteY2"/>
                  </a:cxn>
                </a:cxnLst>
                <a:rect l="l" t="t" r="r" b="b"/>
                <a:pathLst>
                  <a:path w="4422098" h="2645764">
                    <a:moveTo>
                      <a:pt x="0" y="0"/>
                    </a:moveTo>
                    <a:lnTo>
                      <a:pt x="0" y="2645764"/>
                    </a:lnTo>
                    <a:lnTo>
                      <a:pt x="4422098" y="2645764"/>
                    </a:lnTo>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sz="1350" dirty="0"/>
              </a:p>
            </p:txBody>
          </p:sp>
          <p:sp>
            <p:nvSpPr>
              <p:cNvPr id="249" name="TextBox 16">
                <a:extLst>
                  <a:ext uri="{FF2B5EF4-FFF2-40B4-BE49-F238E27FC236}">
                    <a16:creationId xmlns:a16="http://schemas.microsoft.com/office/drawing/2014/main" xmlns="" id="{BA59C0CF-4B51-4239-BD8D-81B7369E3A07}"/>
                  </a:ext>
                </a:extLst>
              </p:cNvPr>
              <p:cNvSpPr txBox="1">
                <a:spLocks noChangeArrowheads="1"/>
              </p:cNvSpPr>
              <p:nvPr/>
            </p:nvSpPr>
            <p:spPr bwMode="auto">
              <a:xfrm>
                <a:off x="4467407" y="4112780"/>
                <a:ext cx="535724" cy="249299"/>
              </a:xfrm>
              <a:prstGeom prst="rect">
                <a:avLst/>
              </a:prstGeom>
              <a:noFill/>
              <a:ln>
                <a:noFill/>
              </a:ln>
              <a:extLst/>
            </p:spPr>
            <p:txBody>
              <a:bodyPr wrap="none">
                <a:spAutoFit/>
              </a:bodyPr>
              <a:lstStyle>
                <a:lvl1pPr defTabSz="4572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85000"/>
                  </a:lnSpc>
                  <a:spcBef>
                    <a:spcPct val="0"/>
                  </a:spcBef>
                  <a:spcAft>
                    <a:spcPct val="0"/>
                  </a:spcAft>
                  <a:buClrTx/>
                  <a:buFontTx/>
                  <a:buNone/>
                  <a:defRPr/>
                </a:pPr>
                <a:r>
                  <a:rPr lang="en-US" altLang="en-US" sz="1200" dirty="0">
                    <a:solidFill>
                      <a:schemeClr val="tx1"/>
                    </a:solidFill>
                    <a:latin typeface="+mj-lt"/>
                    <a:ea typeface="ヒラギノ角ゴ Pro W3"/>
                    <a:cs typeface="ヒラギノ角ゴ Pro W3"/>
                  </a:rPr>
                  <a:t>n/N =</a:t>
                </a:r>
              </a:p>
            </p:txBody>
          </p:sp>
          <p:sp>
            <p:nvSpPr>
              <p:cNvPr id="252" name="TextBox 16">
                <a:extLst>
                  <a:ext uri="{FF2B5EF4-FFF2-40B4-BE49-F238E27FC236}">
                    <a16:creationId xmlns:a16="http://schemas.microsoft.com/office/drawing/2014/main" xmlns="" id="{0737040F-A5CA-45B4-B814-EBB5D90D0702}"/>
                  </a:ext>
                </a:extLst>
              </p:cNvPr>
              <p:cNvSpPr txBox="1">
                <a:spLocks noChangeArrowheads="1"/>
              </p:cNvSpPr>
              <p:nvPr/>
            </p:nvSpPr>
            <p:spPr bwMode="auto">
              <a:xfrm>
                <a:off x="7400331" y="4101728"/>
                <a:ext cx="535724" cy="249299"/>
              </a:xfrm>
              <a:prstGeom prst="rect">
                <a:avLst/>
              </a:prstGeom>
              <a:noFill/>
              <a:ln>
                <a:noFill/>
              </a:ln>
              <a:extLst/>
            </p:spPr>
            <p:txBody>
              <a:bodyPr wrap="none">
                <a:spAutoFit/>
              </a:bodyPr>
              <a:lstStyle>
                <a:lvl1pPr defTabSz="4572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85000"/>
                  </a:lnSpc>
                  <a:spcBef>
                    <a:spcPct val="0"/>
                  </a:spcBef>
                  <a:spcAft>
                    <a:spcPct val="0"/>
                  </a:spcAft>
                  <a:buClrTx/>
                  <a:buFontTx/>
                  <a:buNone/>
                  <a:defRPr/>
                </a:pPr>
                <a:r>
                  <a:rPr lang="en-US" altLang="en-US" sz="1200" dirty="0">
                    <a:solidFill>
                      <a:schemeClr val="tx1"/>
                    </a:solidFill>
                    <a:latin typeface="+mj-lt"/>
                    <a:ea typeface="ヒラギノ角ゴ Pro W3"/>
                    <a:cs typeface="ヒラギノ角ゴ Pro W3"/>
                  </a:rPr>
                  <a:t>n/N =</a:t>
                </a:r>
              </a:p>
            </p:txBody>
          </p:sp>
        </p:grpSp>
      </p:grpSp>
      <p:sp>
        <p:nvSpPr>
          <p:cNvPr id="254" name="Rectangle 63"/>
          <p:cNvSpPr/>
          <p:nvPr/>
        </p:nvSpPr>
        <p:spPr>
          <a:xfrm>
            <a:off x="1439715" y="5353888"/>
            <a:ext cx="5861737" cy="70788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algn="ctr"/>
            <a:r>
              <a:rPr lang="en-US" sz="2000" dirty="0"/>
              <a:t>High SVR rates in treatment-experienced, cirrhotic pts with GT3, but no NS5A-experienced pts included</a:t>
            </a:r>
          </a:p>
        </p:txBody>
      </p:sp>
    </p:spTree>
    <p:extLst>
      <p:ext uri="{BB962C8B-B14F-4D97-AF65-F5344CB8AC3E}">
        <p14:creationId xmlns:p14="http://schemas.microsoft.com/office/powerpoint/2010/main" val="68123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921" y="252989"/>
            <a:ext cx="8229600" cy="1143000"/>
          </a:xfrm>
        </p:spPr>
        <p:txBody>
          <a:bodyPr>
            <a:noAutofit/>
          </a:bodyPr>
          <a:lstStyle/>
          <a:p>
            <a:r>
              <a:rPr lang="en-US" sz="3600" dirty="0" smtClean="0"/>
              <a:t>QUARTZ II-III: </a:t>
            </a:r>
            <a:r>
              <a:rPr lang="en-US" sz="3600" dirty="0"/>
              <a:t>SVR With </a:t>
            </a:r>
            <a:r>
              <a:rPr lang="en-US" sz="3600" dirty="0" smtClean="0"/>
              <a:t>OBT/PTV/r </a:t>
            </a:r>
            <a:r>
              <a:rPr lang="en-US" sz="3600" dirty="0"/>
              <a:t>+ SOF ± RBV </a:t>
            </a:r>
            <a:r>
              <a:rPr lang="en-US" sz="3600" dirty="0" smtClean="0"/>
              <a:t>for 12 weeks in </a:t>
            </a:r>
            <a:r>
              <a:rPr lang="en-US" sz="3600" dirty="0"/>
              <a:t>GT3 </a:t>
            </a:r>
            <a:r>
              <a:rPr lang="en-US" sz="3600" dirty="0" smtClean="0"/>
              <a:t>HCV pts</a:t>
            </a:r>
            <a:endParaRPr lang="en-US" sz="3600" dirty="0"/>
          </a:p>
        </p:txBody>
      </p:sp>
      <p:sp>
        <p:nvSpPr>
          <p:cNvPr id="6" name="Text Box 11"/>
          <p:cNvSpPr txBox="1">
            <a:spLocks noChangeArrowheads="1"/>
          </p:cNvSpPr>
          <p:nvPr/>
        </p:nvSpPr>
        <p:spPr bwMode="auto">
          <a:xfrm>
            <a:off x="251520" y="6453336"/>
            <a:ext cx="600789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None/>
            </a:pPr>
            <a:r>
              <a:rPr lang="pt-BR" altLang="en-US" sz="1050" dirty="0" smtClean="0">
                <a:solidFill>
                  <a:schemeClr val="tx1"/>
                </a:solidFill>
              </a:rPr>
              <a:t>Shafran S. et al., J Hepatology 2017</a:t>
            </a:r>
            <a:endParaRPr lang="pt-BR" altLang="en-US" sz="1050" dirty="0">
              <a:solidFill>
                <a:schemeClr val="tx1"/>
              </a:solidFill>
            </a:endParaRPr>
          </a:p>
        </p:txBody>
      </p:sp>
      <p:pic>
        <p:nvPicPr>
          <p:cNvPr id="3" name="Immagine 2"/>
          <p:cNvPicPr>
            <a:picLocks noChangeAspect="1"/>
          </p:cNvPicPr>
          <p:nvPr/>
        </p:nvPicPr>
        <p:blipFill>
          <a:blip r:embed="rId3"/>
          <a:stretch>
            <a:fillRect/>
          </a:stretch>
        </p:blipFill>
        <p:spPr>
          <a:xfrm>
            <a:off x="1439715" y="1466097"/>
            <a:ext cx="7200800" cy="4800533"/>
          </a:xfrm>
          <a:prstGeom prst="rect">
            <a:avLst/>
          </a:prstGeom>
        </p:spPr>
      </p:pic>
      <p:sp>
        <p:nvSpPr>
          <p:cNvPr id="254" name="Rectangle 63"/>
          <p:cNvSpPr/>
          <p:nvPr/>
        </p:nvSpPr>
        <p:spPr>
          <a:xfrm>
            <a:off x="1428936" y="3712475"/>
            <a:ext cx="5861737" cy="1015663"/>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algn="ctr"/>
            <a:r>
              <a:rPr lang="en-US" sz="2000" dirty="0"/>
              <a:t>High SVR rates in treatment-experienced, </a:t>
            </a:r>
            <a:r>
              <a:rPr lang="en-US" sz="2000" dirty="0" smtClean="0"/>
              <a:t>cirrhotic/non cirrhotic </a:t>
            </a:r>
            <a:r>
              <a:rPr lang="en-US" sz="2000" dirty="0"/>
              <a:t>pts with GT3, but no NS5A-experienced pts included</a:t>
            </a:r>
          </a:p>
        </p:txBody>
      </p:sp>
    </p:spTree>
    <p:extLst>
      <p:ext uri="{BB962C8B-B14F-4D97-AF65-F5344CB8AC3E}">
        <p14:creationId xmlns:p14="http://schemas.microsoft.com/office/powerpoint/2010/main" val="108037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p:cNvCxnSpPr>
            <a:endCxn id="41" idx="0"/>
          </p:cNvCxnSpPr>
          <p:nvPr/>
        </p:nvCxnSpPr>
        <p:spPr>
          <a:xfrm>
            <a:off x="4106779" y="4732521"/>
            <a:ext cx="0" cy="414535"/>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a:cxnSpLocks/>
          </p:cNvCxnSpPr>
          <p:nvPr/>
        </p:nvCxnSpPr>
        <p:spPr>
          <a:xfrm flipH="1">
            <a:off x="4086731" y="3436879"/>
            <a:ext cx="620776" cy="2460"/>
          </a:xfrm>
          <a:prstGeom prst="line">
            <a:avLst/>
          </a:prstGeom>
          <a:ln w="2857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cxnSpLocks/>
            <a:endCxn id="8" idx="0"/>
          </p:cNvCxnSpPr>
          <p:nvPr/>
        </p:nvCxnSpPr>
        <p:spPr>
          <a:xfrm flipH="1">
            <a:off x="2023147" y="1760494"/>
            <a:ext cx="3246284"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Hexagon 7"/>
          <p:cNvSpPr/>
          <p:nvPr/>
        </p:nvSpPr>
        <p:spPr>
          <a:xfrm>
            <a:off x="445807" y="1177564"/>
            <a:ext cx="1577340" cy="1165860"/>
          </a:xfrm>
          <a:prstGeom prst="hexagon">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bg1"/>
                </a:solidFill>
              </a:rPr>
              <a:t>Consider waiting, </a:t>
            </a:r>
            <a:r>
              <a:rPr lang="en-US" i="1" dirty="0">
                <a:solidFill>
                  <a:schemeClr val="bg1"/>
                </a:solidFill>
              </a:rPr>
              <a:t>even if </a:t>
            </a:r>
            <a:r>
              <a:rPr lang="en-US" dirty="0">
                <a:solidFill>
                  <a:schemeClr val="bg1"/>
                </a:solidFill>
              </a:rPr>
              <a:t>cirrhotic</a:t>
            </a:r>
          </a:p>
        </p:txBody>
      </p:sp>
      <p:sp>
        <p:nvSpPr>
          <p:cNvPr id="7" name="Rounded Rectangle 6"/>
          <p:cNvSpPr/>
          <p:nvPr/>
        </p:nvSpPr>
        <p:spPr>
          <a:xfrm>
            <a:off x="4507432" y="1016672"/>
            <a:ext cx="1523999" cy="588100"/>
          </a:xfrm>
          <a:prstGeom prst="round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GT3</a:t>
            </a:r>
            <a:endParaRPr lang="en-US" dirty="0">
              <a:solidFill>
                <a:schemeClr val="bg1"/>
              </a:solidFill>
            </a:endParaRPr>
          </a:p>
          <a:p>
            <a:pPr algn="ctr"/>
            <a:r>
              <a:rPr lang="en-US" dirty="0">
                <a:solidFill>
                  <a:schemeClr val="bg1"/>
                </a:solidFill>
              </a:rPr>
              <a:t>DAA failure</a:t>
            </a:r>
          </a:p>
        </p:txBody>
      </p:sp>
      <p:sp>
        <p:nvSpPr>
          <p:cNvPr id="9" name="Rounded Rectangle 8"/>
          <p:cNvSpPr/>
          <p:nvPr/>
        </p:nvSpPr>
        <p:spPr>
          <a:xfrm>
            <a:off x="3367664" y="4279277"/>
            <a:ext cx="1440180" cy="548640"/>
          </a:xfrm>
          <a:prstGeom prst="round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NS5A RASs</a:t>
            </a:r>
          </a:p>
        </p:txBody>
      </p:sp>
      <p:sp>
        <p:nvSpPr>
          <p:cNvPr id="11" name="Rounded Rectangle 10"/>
          <p:cNvSpPr/>
          <p:nvPr/>
        </p:nvSpPr>
        <p:spPr>
          <a:xfrm>
            <a:off x="6847519" y="3172009"/>
            <a:ext cx="1577340" cy="548640"/>
          </a:xfrm>
          <a:prstGeom prst="roundRect">
            <a:avLst/>
          </a:prstGeom>
          <a:solidFill>
            <a:srgbClr val="F5F02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bg2">
                    <a:lumMod val="10000"/>
                  </a:schemeClr>
                </a:solidFill>
              </a:rPr>
              <a:t>SOF-based triple </a:t>
            </a:r>
            <a:r>
              <a:rPr lang="en-US" sz="1350" dirty="0" smtClean="0">
                <a:solidFill>
                  <a:schemeClr val="bg2">
                    <a:lumMod val="10000"/>
                  </a:schemeClr>
                </a:solidFill>
              </a:rPr>
              <a:t>regimens</a:t>
            </a:r>
            <a:endParaRPr lang="en-US" sz="1350" dirty="0">
              <a:solidFill>
                <a:schemeClr val="bg2">
                  <a:lumMod val="10000"/>
                </a:schemeClr>
              </a:solidFill>
            </a:endParaRPr>
          </a:p>
        </p:txBody>
      </p:sp>
      <p:sp>
        <p:nvSpPr>
          <p:cNvPr id="12" name="Diamond 11"/>
          <p:cNvSpPr/>
          <p:nvPr/>
        </p:nvSpPr>
        <p:spPr>
          <a:xfrm>
            <a:off x="4652213" y="2993569"/>
            <a:ext cx="1234440" cy="891540"/>
          </a:xfrm>
          <a:prstGeom prst="diamond">
            <a:avLst/>
          </a:prstGeom>
          <a:solidFill>
            <a:schemeClr val="accent1">
              <a:lumMod val="75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smtClean="0"/>
              <a:t>24 </a:t>
            </a:r>
            <a:r>
              <a:rPr lang="en-US" sz="1200" dirty="0"/>
              <a:t>wk failure?</a:t>
            </a:r>
          </a:p>
        </p:txBody>
      </p:sp>
      <p:cxnSp>
        <p:nvCxnSpPr>
          <p:cNvPr id="15" name="Straight Connector 14"/>
          <p:cNvCxnSpPr>
            <a:stCxn id="7" idx="2"/>
            <a:endCxn id="2" idx="0"/>
          </p:cNvCxnSpPr>
          <p:nvPr/>
        </p:nvCxnSpPr>
        <p:spPr>
          <a:xfrm>
            <a:off x="5269432" y="1604772"/>
            <a:ext cx="0" cy="623625"/>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a:cxnSpLocks/>
            <a:stCxn id="12" idx="3"/>
            <a:endCxn id="11" idx="1"/>
          </p:cNvCxnSpPr>
          <p:nvPr/>
        </p:nvCxnSpPr>
        <p:spPr>
          <a:xfrm>
            <a:off x="5886652" y="3439339"/>
            <a:ext cx="960867"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6" name="TextBox 415"/>
          <p:cNvSpPr txBox="1"/>
          <p:nvPr/>
        </p:nvSpPr>
        <p:spPr>
          <a:xfrm>
            <a:off x="6088558" y="3132559"/>
            <a:ext cx="439479" cy="300082"/>
          </a:xfrm>
          <a:prstGeom prst="rect">
            <a:avLst/>
          </a:prstGeom>
          <a:noFill/>
        </p:spPr>
        <p:txBody>
          <a:bodyPr wrap="none" rtlCol="0">
            <a:spAutoFit/>
          </a:bodyPr>
          <a:lstStyle/>
          <a:p>
            <a:r>
              <a:rPr lang="en-US" sz="1350" b="1" dirty="0"/>
              <a:t>YES</a:t>
            </a:r>
          </a:p>
        </p:txBody>
      </p:sp>
      <p:sp>
        <p:nvSpPr>
          <p:cNvPr id="420" name="TextBox 419"/>
          <p:cNvSpPr txBox="1"/>
          <p:nvPr/>
        </p:nvSpPr>
        <p:spPr>
          <a:xfrm>
            <a:off x="4086731" y="3132559"/>
            <a:ext cx="415498" cy="300082"/>
          </a:xfrm>
          <a:prstGeom prst="rect">
            <a:avLst/>
          </a:prstGeom>
          <a:noFill/>
        </p:spPr>
        <p:txBody>
          <a:bodyPr wrap="none" rtlCol="0">
            <a:spAutoFit/>
          </a:bodyPr>
          <a:lstStyle/>
          <a:p>
            <a:r>
              <a:rPr lang="en-US" sz="1350" b="1" dirty="0"/>
              <a:t>NO</a:t>
            </a:r>
          </a:p>
        </p:txBody>
      </p:sp>
      <p:cxnSp>
        <p:nvCxnSpPr>
          <p:cNvPr id="422" name="Straight Connector 421"/>
          <p:cNvCxnSpPr>
            <a:cxnSpLocks/>
            <a:endCxn id="10" idx="0"/>
          </p:cNvCxnSpPr>
          <p:nvPr/>
        </p:nvCxnSpPr>
        <p:spPr>
          <a:xfrm flipH="1">
            <a:off x="1834548" y="3434558"/>
            <a:ext cx="2278039" cy="834329"/>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a:cxnSpLocks/>
            <a:endCxn id="9" idx="0"/>
          </p:cNvCxnSpPr>
          <p:nvPr/>
        </p:nvCxnSpPr>
        <p:spPr>
          <a:xfrm>
            <a:off x="4086731" y="3439339"/>
            <a:ext cx="1023" cy="839938"/>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a:endCxn id="429" idx="0"/>
          </p:cNvCxnSpPr>
          <p:nvPr/>
        </p:nvCxnSpPr>
        <p:spPr>
          <a:xfrm>
            <a:off x="1840418" y="4707433"/>
            <a:ext cx="0" cy="414535"/>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0" name="Rounded Rectangle 429"/>
          <p:cNvSpPr/>
          <p:nvPr/>
        </p:nvSpPr>
        <p:spPr>
          <a:xfrm>
            <a:off x="899592" y="5121968"/>
            <a:ext cx="1851660" cy="54864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smtClean="0">
                <a:solidFill>
                  <a:schemeClr val="bg2">
                    <a:lumMod val="10000"/>
                  </a:schemeClr>
                </a:solidFill>
              </a:rPr>
              <a:t>SOF/VEL </a:t>
            </a:r>
            <a:r>
              <a:rPr lang="en-US" sz="1350" dirty="0">
                <a:solidFill>
                  <a:schemeClr val="bg2">
                    <a:lumMod val="10000"/>
                  </a:schemeClr>
                </a:solidFill>
              </a:rPr>
              <a:t>+ RBV (24)</a:t>
            </a:r>
          </a:p>
        </p:txBody>
      </p:sp>
      <p:sp>
        <p:nvSpPr>
          <p:cNvPr id="441" name="TextBox 440"/>
          <p:cNvSpPr txBox="1"/>
          <p:nvPr/>
        </p:nvSpPr>
        <p:spPr>
          <a:xfrm>
            <a:off x="6939804" y="5161691"/>
            <a:ext cx="1808660" cy="715581"/>
          </a:xfrm>
          <a:prstGeom prst="rect">
            <a:avLst/>
          </a:prstGeom>
          <a:noFill/>
          <a:ln w="25400">
            <a:solidFill>
              <a:schemeClr val="tx1"/>
            </a:solidFill>
          </a:ln>
        </p:spPr>
        <p:txBody>
          <a:bodyPr wrap="square" rtlCol="0">
            <a:spAutoFit/>
          </a:bodyPr>
          <a:lstStyle/>
          <a:p>
            <a:r>
              <a:rPr lang="en-US" sz="1350" dirty="0"/>
              <a:t>For 2-drug regimens:</a:t>
            </a:r>
          </a:p>
          <a:p>
            <a:r>
              <a:rPr lang="en-US" sz="1350" dirty="0"/>
              <a:t>1. Increase duration</a:t>
            </a:r>
          </a:p>
          <a:p>
            <a:r>
              <a:rPr lang="en-US" sz="1350" dirty="0"/>
              <a:t>2. Add RBV</a:t>
            </a:r>
          </a:p>
        </p:txBody>
      </p:sp>
      <p:sp>
        <p:nvSpPr>
          <p:cNvPr id="442" name="Rounded Rectangle 441"/>
          <p:cNvSpPr/>
          <p:nvPr/>
        </p:nvSpPr>
        <p:spPr>
          <a:xfrm>
            <a:off x="3059832" y="5132359"/>
            <a:ext cx="2125980" cy="89154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smtClean="0">
                <a:solidFill>
                  <a:schemeClr val="bg2">
                    <a:lumMod val="10000"/>
                  </a:schemeClr>
                </a:solidFill>
              </a:rPr>
              <a:t>SOF/VEL </a:t>
            </a:r>
            <a:r>
              <a:rPr lang="en-US" sz="1350" dirty="0">
                <a:solidFill>
                  <a:schemeClr val="bg2">
                    <a:lumMod val="10000"/>
                  </a:schemeClr>
                </a:solidFill>
              </a:rPr>
              <a:t>+ RBV (24)</a:t>
            </a:r>
          </a:p>
          <a:p>
            <a:pPr algn="ctr"/>
            <a:r>
              <a:rPr lang="en-US" sz="1200" dirty="0">
                <a:solidFill>
                  <a:schemeClr val="bg2">
                    <a:lumMod val="10000"/>
                  </a:schemeClr>
                </a:solidFill>
              </a:rPr>
              <a:t>(esp if </a:t>
            </a:r>
            <a:r>
              <a:rPr lang="en-US" sz="1200" dirty="0" smtClean="0">
                <a:solidFill>
                  <a:schemeClr val="bg2">
                    <a:lumMod val="10000"/>
                  </a:schemeClr>
                </a:solidFill>
              </a:rPr>
              <a:t>no </a:t>
            </a:r>
            <a:r>
              <a:rPr lang="en-US" sz="1200" dirty="0">
                <a:solidFill>
                  <a:schemeClr val="bg2">
                    <a:lumMod val="10000"/>
                  </a:schemeClr>
                </a:solidFill>
              </a:rPr>
              <a:t>Y93H)</a:t>
            </a:r>
          </a:p>
          <a:p>
            <a:pPr algn="ctr"/>
            <a:r>
              <a:rPr lang="en-US" sz="1350" dirty="0">
                <a:solidFill>
                  <a:schemeClr val="bg2">
                    <a:lumMod val="10000"/>
                  </a:schemeClr>
                </a:solidFill>
              </a:rPr>
              <a:t>SOF </a:t>
            </a:r>
            <a:r>
              <a:rPr lang="en-US" sz="1350" dirty="0" smtClean="0">
                <a:solidFill>
                  <a:schemeClr val="bg2">
                    <a:lumMod val="10000"/>
                  </a:schemeClr>
                </a:solidFill>
              </a:rPr>
              <a:t>triple</a:t>
            </a:r>
            <a:endParaRPr lang="en-US" sz="1350" dirty="0">
              <a:solidFill>
                <a:schemeClr val="bg2">
                  <a:lumMod val="10000"/>
                </a:schemeClr>
              </a:solidFill>
            </a:endParaRPr>
          </a:p>
        </p:txBody>
      </p:sp>
      <p:sp>
        <p:nvSpPr>
          <p:cNvPr id="3" name="Rectangle 2"/>
          <p:cNvSpPr/>
          <p:nvPr/>
        </p:nvSpPr>
        <p:spPr>
          <a:xfrm>
            <a:off x="1360482" y="2579068"/>
            <a:ext cx="2007182" cy="69302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350" dirty="0">
                <a:solidFill>
                  <a:schemeClr val="bg1"/>
                </a:solidFill>
              </a:rPr>
              <a:t>New therapies Q2 2017:</a:t>
            </a:r>
          </a:p>
          <a:p>
            <a:pPr algn="ctr"/>
            <a:r>
              <a:rPr lang="en-US" sz="1500" dirty="0">
                <a:solidFill>
                  <a:schemeClr val="bg1"/>
                </a:solidFill>
              </a:rPr>
              <a:t>GLE/PIB</a:t>
            </a:r>
          </a:p>
          <a:p>
            <a:pPr algn="ctr"/>
            <a:r>
              <a:rPr lang="en-US" sz="1500" dirty="0">
                <a:solidFill>
                  <a:schemeClr val="bg1"/>
                </a:solidFill>
              </a:rPr>
              <a:t>SOF/VEL/VOX</a:t>
            </a:r>
          </a:p>
        </p:txBody>
      </p:sp>
      <p:cxnSp>
        <p:nvCxnSpPr>
          <p:cNvPr id="6" name="Straight Arrow Connector 5"/>
          <p:cNvCxnSpPr>
            <a:endCxn id="3" idx="1"/>
          </p:cNvCxnSpPr>
          <p:nvPr/>
        </p:nvCxnSpPr>
        <p:spPr>
          <a:xfrm rot="16200000" flipH="1">
            <a:off x="946392" y="2511490"/>
            <a:ext cx="582156" cy="246024"/>
          </a:xfrm>
          <a:prstGeom prst="bentConnector2">
            <a:avLst/>
          </a:prstGeom>
          <a:ln w="34925">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436822" y="3675161"/>
            <a:ext cx="1283044" cy="923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350" i="1" dirty="0">
                <a:solidFill>
                  <a:schemeClr val="bg1"/>
                </a:solidFill>
              </a:rPr>
              <a:t>Or</a:t>
            </a:r>
          </a:p>
          <a:p>
            <a:pPr algn="ctr"/>
            <a:r>
              <a:rPr lang="en-US" sz="1350" dirty="0">
                <a:solidFill>
                  <a:schemeClr val="bg1"/>
                </a:solidFill>
              </a:rPr>
              <a:t>wait for</a:t>
            </a:r>
          </a:p>
          <a:p>
            <a:pPr algn="ctr"/>
            <a:r>
              <a:rPr lang="en-US" sz="1350" b="1" dirty="0">
                <a:solidFill>
                  <a:schemeClr val="bg1"/>
                </a:solidFill>
              </a:rPr>
              <a:t>GLE/PIB or</a:t>
            </a:r>
          </a:p>
          <a:p>
            <a:pPr algn="ctr"/>
            <a:r>
              <a:rPr lang="en-US" sz="1350" b="1" dirty="0">
                <a:solidFill>
                  <a:schemeClr val="bg1"/>
                </a:solidFill>
              </a:rPr>
              <a:t>SOF/VEL/VO</a:t>
            </a:r>
            <a:r>
              <a:rPr lang="en-US" sz="1350" dirty="0">
                <a:solidFill>
                  <a:schemeClr val="bg1"/>
                </a:solidFill>
              </a:rPr>
              <a:t>X</a:t>
            </a:r>
          </a:p>
        </p:txBody>
      </p:sp>
      <p:sp>
        <p:nvSpPr>
          <p:cNvPr id="10" name="Rounded Rectangle 9"/>
          <p:cNvSpPr/>
          <p:nvPr/>
        </p:nvSpPr>
        <p:spPr>
          <a:xfrm>
            <a:off x="1114458" y="4268886"/>
            <a:ext cx="1440180" cy="548640"/>
          </a:xfrm>
          <a:prstGeom prst="roundRect">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No NS5A RASs</a:t>
            </a:r>
          </a:p>
        </p:txBody>
      </p:sp>
      <p:sp>
        <p:nvSpPr>
          <p:cNvPr id="13" name="CasellaDiTesto 12"/>
          <p:cNvSpPr txBox="1"/>
          <p:nvPr/>
        </p:nvSpPr>
        <p:spPr>
          <a:xfrm>
            <a:off x="426342" y="228118"/>
            <a:ext cx="8237623" cy="584775"/>
          </a:xfrm>
          <a:prstGeom prst="rect">
            <a:avLst/>
          </a:prstGeom>
          <a:noFill/>
        </p:spPr>
        <p:txBody>
          <a:bodyPr wrap="square" rtlCol="0">
            <a:spAutoFit/>
          </a:bodyPr>
          <a:lstStyle/>
          <a:p>
            <a:r>
              <a:rPr lang="it-IT" sz="3200" b="1" dirty="0" err="1" smtClean="0">
                <a:latin typeface="+mj-lt"/>
              </a:rPr>
              <a:t>Retreatment</a:t>
            </a:r>
            <a:r>
              <a:rPr lang="it-IT" sz="3200" b="1" dirty="0" smtClean="0">
                <a:latin typeface="+mj-lt"/>
              </a:rPr>
              <a:t> </a:t>
            </a:r>
            <a:r>
              <a:rPr lang="it-IT" sz="3200" b="1" dirty="0" err="1" smtClean="0">
                <a:latin typeface="+mj-lt"/>
              </a:rPr>
              <a:t>framework</a:t>
            </a:r>
            <a:r>
              <a:rPr lang="it-IT" sz="3200" b="1" dirty="0" smtClean="0">
                <a:latin typeface="+mj-lt"/>
              </a:rPr>
              <a:t> for GT3 DAA </a:t>
            </a:r>
            <a:r>
              <a:rPr lang="it-IT" sz="3200" b="1" dirty="0" err="1" smtClean="0">
                <a:latin typeface="+mj-lt"/>
              </a:rPr>
              <a:t>failures</a:t>
            </a:r>
            <a:endParaRPr lang="it-IT" sz="3200" b="1" dirty="0">
              <a:latin typeface="+mj-lt"/>
            </a:endParaRPr>
          </a:p>
        </p:txBody>
      </p:sp>
      <p:sp>
        <p:nvSpPr>
          <p:cNvPr id="2" name="Rounded Rectangle 1"/>
          <p:cNvSpPr/>
          <p:nvPr/>
        </p:nvSpPr>
        <p:spPr>
          <a:xfrm>
            <a:off x="3589222" y="2228397"/>
            <a:ext cx="3360420" cy="342900"/>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Genotypic resistance testing</a:t>
            </a:r>
          </a:p>
        </p:txBody>
      </p:sp>
      <p:cxnSp>
        <p:nvCxnSpPr>
          <p:cNvPr id="37" name="Straight Connector 14"/>
          <p:cNvCxnSpPr>
            <a:stCxn id="2" idx="2"/>
            <a:endCxn id="12" idx="0"/>
          </p:cNvCxnSpPr>
          <p:nvPr/>
        </p:nvCxnSpPr>
        <p:spPr>
          <a:xfrm>
            <a:off x="5269432" y="2571297"/>
            <a:ext cx="1" cy="422272"/>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35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9"/>
                                        </p:tgtEl>
                                        <p:attrNameLst>
                                          <p:attrName>style.visibility</p:attrName>
                                        </p:attrNameLst>
                                      </p:cBhvr>
                                      <p:to>
                                        <p:strVal val="visible"/>
                                      </p:to>
                                    </p:set>
                                    <p:animEffect transition="in" filter="fade">
                                      <p:cBhvr>
                                        <p:cTn id="15" dur="500"/>
                                        <p:tgtEl>
                                          <p:spTgt spid="4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1"/>
                                        </p:tgtEl>
                                        <p:attrNameLst>
                                          <p:attrName>style.visibility</p:attrName>
                                        </p:attrNameLst>
                                      </p:cBhvr>
                                      <p:to>
                                        <p:strVal val="visible"/>
                                      </p:to>
                                    </p:set>
                                    <p:animEffect transition="in" filter="fade">
                                      <p:cBhvr>
                                        <p:cTn id="18" dur="500"/>
                                        <p:tgtEl>
                                          <p:spTgt spid="44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30"/>
                                        </p:tgtEl>
                                        <p:attrNameLst>
                                          <p:attrName>style.visibility</p:attrName>
                                        </p:attrNameLst>
                                      </p:cBhvr>
                                      <p:to>
                                        <p:strVal val="visible"/>
                                      </p:to>
                                    </p:set>
                                    <p:animEffect transition="in" filter="fade">
                                      <p:cBhvr>
                                        <p:cTn id="21" dur="500"/>
                                        <p:tgtEl>
                                          <p:spTgt spid="43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422"/>
                                        </p:tgtEl>
                                        <p:attrNameLst>
                                          <p:attrName>style.visibility</p:attrName>
                                        </p:attrNameLst>
                                      </p:cBhvr>
                                      <p:to>
                                        <p:strVal val="visible"/>
                                      </p:to>
                                    </p:set>
                                    <p:animEffect transition="in" filter="fade">
                                      <p:cBhvr>
                                        <p:cTn id="27" dur="500"/>
                                        <p:tgtEl>
                                          <p:spTgt spid="4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20"/>
                                        </p:tgtEl>
                                        <p:attrNameLst>
                                          <p:attrName>style.visibility</p:attrName>
                                        </p:attrNameLst>
                                      </p:cBhvr>
                                      <p:to>
                                        <p:strVal val="visible"/>
                                      </p:to>
                                    </p:set>
                                    <p:animEffect transition="in" filter="fade">
                                      <p:cBhvr>
                                        <p:cTn id="30" dur="500"/>
                                        <p:tgtEl>
                                          <p:spTgt spid="420"/>
                                        </p:tgtEl>
                                      </p:cBhvr>
                                    </p:animEffect>
                                  </p:childTnLst>
                                </p:cTn>
                              </p:par>
                              <p:par>
                                <p:cTn id="31" presetID="10" presetClass="entr" presetSubtype="0" fill="hold" nodeType="withEffect">
                                  <p:stCondLst>
                                    <p:cond delay="0"/>
                                  </p:stCondLst>
                                  <p:childTnLst>
                                    <p:set>
                                      <p:cBhvr>
                                        <p:cTn id="32" dur="1" fill="hold">
                                          <p:stCondLst>
                                            <p:cond delay="0"/>
                                          </p:stCondLst>
                                        </p:cTn>
                                        <p:tgtEl>
                                          <p:spTgt spid="417"/>
                                        </p:tgtEl>
                                        <p:attrNameLst>
                                          <p:attrName>style.visibility</p:attrName>
                                        </p:attrNameLst>
                                      </p:cBhvr>
                                      <p:to>
                                        <p:strVal val="visible"/>
                                      </p:to>
                                    </p:set>
                                    <p:animEffect transition="in" filter="fade">
                                      <p:cBhvr>
                                        <p:cTn id="33" dur="500"/>
                                        <p:tgtEl>
                                          <p:spTgt spid="4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24"/>
                                        </p:tgtEl>
                                        <p:attrNameLst>
                                          <p:attrName>style.visibility</p:attrName>
                                        </p:attrNameLst>
                                      </p:cBhvr>
                                      <p:to>
                                        <p:strVal val="visible"/>
                                      </p:to>
                                    </p:set>
                                    <p:animEffect transition="in" filter="fade">
                                      <p:cBhvr>
                                        <p:cTn id="38" dur="500"/>
                                        <p:tgtEl>
                                          <p:spTgt spid="4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42"/>
                                        </p:tgtEl>
                                        <p:attrNameLst>
                                          <p:attrName>style.visibility</p:attrName>
                                        </p:attrNameLst>
                                      </p:cBhvr>
                                      <p:to>
                                        <p:strVal val="visible"/>
                                      </p:to>
                                    </p:set>
                                    <p:animEffect transition="in" filter="fade">
                                      <p:cBhvr>
                                        <p:cTn id="47" dur="500"/>
                                        <p:tgtEl>
                                          <p:spTgt spid="4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16"/>
                                        </p:tgtEl>
                                        <p:attrNameLst>
                                          <p:attrName>style.visibility</p:attrName>
                                        </p:attrNameLst>
                                      </p:cBhvr>
                                      <p:to>
                                        <p:strVal val="visible"/>
                                      </p:to>
                                    </p:set>
                                    <p:animEffect transition="in" filter="fade">
                                      <p:cBhvr>
                                        <p:cTn id="52" dur="500"/>
                                        <p:tgtEl>
                                          <p:spTgt spid="416"/>
                                        </p:tgtEl>
                                      </p:cBhvr>
                                    </p:animEffect>
                                  </p:childTnLst>
                                </p:cTn>
                              </p:par>
                              <p:par>
                                <p:cTn id="53" presetID="10" presetClass="entr" presetSubtype="0" fill="hold" nodeType="withEffect">
                                  <p:stCondLst>
                                    <p:cond delay="0"/>
                                  </p:stCondLst>
                                  <p:childTnLst>
                                    <p:set>
                                      <p:cBhvr>
                                        <p:cTn id="54" dur="1" fill="hold">
                                          <p:stCondLst>
                                            <p:cond delay="0"/>
                                          </p:stCondLst>
                                        </p:cTn>
                                        <p:tgtEl>
                                          <p:spTgt spid="412"/>
                                        </p:tgtEl>
                                        <p:attrNameLst>
                                          <p:attrName>style.visibility</p:attrName>
                                        </p:attrNameLst>
                                      </p:cBhvr>
                                      <p:to>
                                        <p:strVal val="visible"/>
                                      </p:to>
                                    </p:set>
                                    <p:animEffect transition="in" filter="fade">
                                      <p:cBhvr>
                                        <p:cTn id="55" dur="500"/>
                                        <p:tgtEl>
                                          <p:spTgt spid="41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416" grpId="0"/>
      <p:bldP spid="420" grpId="0"/>
      <p:bldP spid="430" grpId="0" animBg="1"/>
      <p:bldP spid="441" grpId="0" animBg="1"/>
      <p:bldP spid="442" grpId="0" animBg="1"/>
      <p:bldP spid="4"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p:cNvSpPr>
            <a:spLocks noGrp="1"/>
          </p:cNvSpPr>
          <p:nvPr>
            <p:ph type="title"/>
          </p:nvPr>
        </p:nvSpPr>
        <p:spPr>
          <a:xfrm>
            <a:off x="380481" y="839678"/>
            <a:ext cx="5199631" cy="827485"/>
          </a:xfrm>
        </p:spPr>
        <p:txBody>
          <a:bodyPr>
            <a:noAutofit/>
          </a:bodyPr>
          <a:lstStyle/>
          <a:p>
            <a:r>
              <a:rPr lang="en-US" altLang="en-US" sz="4000" dirty="0" smtClean="0"/>
              <a:t>New pan-genotypic regimens are on their way to the market</a:t>
            </a:r>
          </a:p>
        </p:txBody>
      </p:sp>
      <p:graphicFrame>
        <p:nvGraphicFramePr>
          <p:cNvPr id="13" name="Table 12">
            <a:extLst>
              <a:ext uri="{FF2B5EF4-FFF2-40B4-BE49-F238E27FC236}">
                <a16:creationId xmlns="" xmlns:a16="http://schemas.microsoft.com/office/drawing/2014/main" id="{D481F798-5957-4DE8-A8CD-860CF523ABCC}"/>
              </a:ext>
            </a:extLst>
          </p:cNvPr>
          <p:cNvGraphicFramePr>
            <a:graphicFrameLocks noGrp="1"/>
          </p:cNvGraphicFramePr>
          <p:nvPr>
            <p:extLst/>
          </p:nvPr>
        </p:nvGraphicFramePr>
        <p:xfrm>
          <a:off x="380481" y="2780928"/>
          <a:ext cx="8258174" cy="2952328"/>
        </p:xfrm>
        <a:graphic>
          <a:graphicData uri="http://schemas.openxmlformats.org/drawingml/2006/table">
            <a:tbl>
              <a:tblPr>
                <a:tableStyleId>{EB9631B5-78F2-41C9-869B-9F39066F8104}</a:tableStyleId>
              </a:tblPr>
              <a:tblGrid>
                <a:gridCol w="3289928">
                  <a:extLst>
                    <a:ext uri="{9D8B030D-6E8A-4147-A177-3AD203B41FA5}">
                      <a16:colId xmlns="" xmlns:a16="http://schemas.microsoft.com/office/drawing/2014/main" val="20000"/>
                    </a:ext>
                  </a:extLst>
                </a:gridCol>
                <a:gridCol w="1748958">
                  <a:extLst>
                    <a:ext uri="{9D8B030D-6E8A-4147-A177-3AD203B41FA5}">
                      <a16:colId xmlns="" xmlns:a16="http://schemas.microsoft.com/office/drawing/2014/main" val="20001"/>
                    </a:ext>
                  </a:extLst>
                </a:gridCol>
                <a:gridCol w="1707426">
                  <a:extLst>
                    <a:ext uri="{9D8B030D-6E8A-4147-A177-3AD203B41FA5}">
                      <a16:colId xmlns="" xmlns:a16="http://schemas.microsoft.com/office/drawing/2014/main" val="20002"/>
                    </a:ext>
                  </a:extLst>
                </a:gridCol>
                <a:gridCol w="1511862">
                  <a:extLst>
                    <a:ext uri="{9D8B030D-6E8A-4147-A177-3AD203B41FA5}">
                      <a16:colId xmlns="" xmlns:a16="http://schemas.microsoft.com/office/drawing/2014/main" val="20003"/>
                    </a:ext>
                  </a:extLst>
                </a:gridCol>
              </a:tblGrid>
              <a:tr h="13260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Regimen</a:t>
                      </a:r>
                      <a:endParaRPr kumimoji="0" lang="en-US" sz="1600" b="1" i="0" u="none" strike="noStrike" cap="none" normalizeH="0" baseline="0" dirty="0">
                        <a:ln>
                          <a:noFill/>
                        </a:ln>
                        <a:solidFill>
                          <a:srgbClr val="FFFFFF"/>
                        </a:solidFill>
                        <a:effectLst/>
                        <a:latin typeface="+mn-lt"/>
                        <a:ea typeface="ＭＳ Ｐゴシック" charset="-128"/>
                      </a:endParaRPr>
                    </a:p>
                  </a:txBody>
                  <a:tcPr marL="68588" marR="68588" marT="34276" marB="34276"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NS5B Polymerase Nucleotide  Inhibitor </a:t>
                      </a:r>
                      <a:br>
                        <a:rPr kumimoji="0" lang="en-US" sz="1600" u="none" strike="noStrike" cap="none" normalizeH="0" baseline="0" dirty="0">
                          <a:ln>
                            <a:noFill/>
                          </a:ln>
                          <a:effectLst/>
                        </a:rPr>
                      </a:br>
                      <a:r>
                        <a:rPr kumimoji="0" lang="en-US" sz="1600" u="none" strike="noStrike" cap="none" normalizeH="0" baseline="0" dirty="0">
                          <a:ln>
                            <a:noFill/>
                          </a:ln>
                          <a:effectLst/>
                        </a:rPr>
                        <a:t>(. . . buvir)</a:t>
                      </a:r>
                      <a:endParaRPr kumimoji="0" lang="en-US" sz="1600" b="1" i="0" u="none" strike="noStrike" cap="none" normalizeH="0" baseline="0" dirty="0">
                        <a:ln>
                          <a:noFill/>
                        </a:ln>
                        <a:solidFill>
                          <a:srgbClr val="FFFFFF"/>
                        </a:solidFill>
                        <a:effectLst/>
                        <a:latin typeface="+mn-lt"/>
                        <a:ea typeface="ＭＳ Ｐゴシック" charset="-128"/>
                      </a:endParaRPr>
                    </a:p>
                  </a:txBody>
                  <a:tcPr marL="68588" marR="68588" marT="34276" marB="34276"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NS3/4A Protease Inhibitor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 . . previr)</a:t>
                      </a:r>
                      <a:endParaRPr kumimoji="0" lang="en-US" sz="1600" b="1" i="0" u="none" strike="noStrike" cap="none" normalizeH="0" baseline="0" dirty="0">
                        <a:ln>
                          <a:noFill/>
                        </a:ln>
                        <a:solidFill>
                          <a:srgbClr val="FFFFFF"/>
                        </a:solidFill>
                        <a:effectLst/>
                        <a:latin typeface="+mn-lt"/>
                        <a:ea typeface="ＭＳ Ｐゴシック" charset="-128"/>
                      </a:endParaRPr>
                    </a:p>
                  </a:txBody>
                  <a:tcPr marL="68588" marR="68588" marT="34276" marB="34276"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NS5A Inhibitor </a:t>
                      </a:r>
                      <a:endParaRPr kumimoji="0" lang="en-US" sz="16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 </a:t>
                      </a:r>
                      <a:r>
                        <a:rPr kumimoji="0" lang="en-US" sz="1600" u="none" strike="noStrike" cap="none" normalizeH="0" baseline="0" dirty="0">
                          <a:ln>
                            <a:noFill/>
                          </a:ln>
                          <a:effectLst/>
                        </a:rPr>
                        <a:t>. . asvir)</a:t>
                      </a:r>
                      <a:endParaRPr kumimoji="0" lang="en-US" sz="1600" b="1" i="0" u="none" strike="noStrike" cap="none" normalizeH="0" baseline="0" dirty="0">
                        <a:ln>
                          <a:noFill/>
                        </a:ln>
                        <a:solidFill>
                          <a:srgbClr val="FFFFFF"/>
                        </a:solidFill>
                        <a:effectLst/>
                        <a:latin typeface="+mn-lt"/>
                        <a:ea typeface="ＭＳ Ｐゴシック" charset="-128"/>
                      </a:endParaRPr>
                    </a:p>
                  </a:txBody>
                  <a:tcPr marL="68588" marR="68588" marT="34276" marB="34276" anchor="ctr" horzOverflow="overflow">
                    <a:solidFill>
                      <a:schemeClr val="bg1">
                        <a:lumMod val="95000"/>
                      </a:schemeClr>
                    </a:solidFill>
                  </a:tcPr>
                </a:tc>
                <a:extLst>
                  <a:ext uri="{0D108BD9-81ED-4DB2-BD59-A6C34878D82A}">
                    <a16:rowId xmlns="" xmlns:a16="http://schemas.microsoft.com/office/drawing/2014/main" val="10000"/>
                  </a:ext>
                </a:extLst>
              </a:tr>
              <a:tr h="406563">
                <a:tc>
                  <a:txBody>
                    <a:bodyPr/>
                    <a:lstStyle/>
                    <a:p>
                      <a:pPr algn="l" rtl="0" fontAlgn="ctr"/>
                      <a:r>
                        <a:rPr lang="en-US" sz="1600" u="sng" strike="noStrike" dirty="0">
                          <a:effectLst/>
                        </a:rPr>
                        <a:t>Sofosbuvir/velpatasvir/voxilaprevir </a:t>
                      </a:r>
                      <a:endParaRPr lang="en-US" sz="1600" b="0" i="0" u="sng" strike="noStrike" dirty="0">
                        <a:solidFill>
                          <a:schemeClr val="bg2">
                            <a:lumMod val="10000"/>
                          </a:schemeClr>
                        </a:solidFill>
                        <a:effectLst/>
                        <a:latin typeface="+mn-lt"/>
                      </a:endParaRPr>
                    </a:p>
                  </a:txBody>
                  <a:tcPr marL="68588" marR="68588" marT="34276" marB="34276" anchor="ctr"/>
                </a:tc>
                <a:tc>
                  <a:txBody>
                    <a:bodyPr/>
                    <a:lstStyle/>
                    <a:p>
                      <a:pPr algn="ctr" rtl="0" fontAlgn="ctr"/>
                      <a:r>
                        <a:rPr lang="en-US" sz="1600" u="none" strike="noStrike" dirty="0">
                          <a:effectLst/>
                        </a:rPr>
                        <a:t>SOF</a:t>
                      </a:r>
                      <a:endParaRPr lang="en-US" sz="1600" b="0" i="0" u="none" strike="noStrike" dirty="0">
                        <a:solidFill>
                          <a:schemeClr val="bg2">
                            <a:lumMod val="10000"/>
                          </a:schemeClr>
                        </a:solidFill>
                        <a:effectLst/>
                        <a:latin typeface="+mn-lt"/>
                      </a:endParaRPr>
                    </a:p>
                  </a:txBody>
                  <a:tcPr marL="68588" marR="68588" marT="34276" marB="34276"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rPr>
                        <a:t>VOX</a:t>
                      </a:r>
                      <a:endParaRPr lang="en-US" sz="1600" b="0" i="0" u="none" strike="noStrike" dirty="0">
                        <a:solidFill>
                          <a:schemeClr val="bg2">
                            <a:lumMod val="10000"/>
                          </a:schemeClr>
                        </a:solidFill>
                        <a:effectLst/>
                        <a:latin typeface="+mn-lt"/>
                      </a:endParaRPr>
                    </a:p>
                  </a:txBody>
                  <a:tcPr marL="68588" marR="68588" marT="34276" marB="34276"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u="none" strike="noStrike" dirty="0">
                          <a:effectLst/>
                        </a:rPr>
                        <a:t>VEL</a:t>
                      </a:r>
                      <a:endParaRPr lang="en-US" sz="1600" b="1" i="0" u="none" strike="noStrike" dirty="0">
                        <a:solidFill>
                          <a:schemeClr val="bg2">
                            <a:lumMod val="10000"/>
                          </a:schemeClr>
                        </a:solidFill>
                        <a:effectLst/>
                        <a:latin typeface="+mn-lt"/>
                      </a:endParaRPr>
                    </a:p>
                  </a:txBody>
                  <a:tcPr marL="68588" marR="68588" marT="34276" marB="34276" anchor="ctr"/>
                </a:tc>
                <a:extLst>
                  <a:ext uri="{0D108BD9-81ED-4DB2-BD59-A6C34878D82A}">
                    <a16:rowId xmlns="" xmlns:a16="http://schemas.microsoft.com/office/drawing/2014/main" val="10001"/>
                  </a:ext>
                </a:extLst>
              </a:tr>
              <a:tr h="40656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u="sng" strike="noStrike" dirty="0">
                          <a:effectLst/>
                        </a:rPr>
                        <a:t>Glecaprevir/pibrentasvir </a:t>
                      </a:r>
                      <a:endParaRPr lang="en-US" sz="1600" b="0" i="0" u="sng" strike="noStrike" dirty="0">
                        <a:solidFill>
                          <a:schemeClr val="bg2">
                            <a:lumMod val="10000"/>
                          </a:schemeClr>
                        </a:solidFill>
                        <a:effectLst/>
                        <a:latin typeface="+mn-lt"/>
                      </a:endParaRPr>
                    </a:p>
                  </a:txBody>
                  <a:tcPr marL="68588" marR="68588" marT="34276" marB="34276" anchor="ctr"/>
                </a:tc>
                <a:tc>
                  <a:txBody>
                    <a:bodyPr/>
                    <a:lstStyle/>
                    <a:p>
                      <a:pPr algn="ctr" rtl="0" fontAlgn="ctr"/>
                      <a:r>
                        <a:rPr lang="en-US" sz="1600" u="none" strike="noStrike" dirty="0">
                          <a:effectLst/>
                        </a:rPr>
                        <a:t>--</a:t>
                      </a:r>
                      <a:endParaRPr lang="en-US" sz="1600" b="0" i="0" u="none" strike="noStrike" dirty="0">
                        <a:solidFill>
                          <a:schemeClr val="bg2">
                            <a:lumMod val="10000"/>
                          </a:schemeClr>
                        </a:solidFill>
                        <a:effectLst/>
                        <a:latin typeface="+mn-lt"/>
                      </a:endParaRPr>
                    </a:p>
                  </a:txBody>
                  <a:tcPr marL="68588" marR="68588" marT="34276" marB="34276" anchor="ctr"/>
                </a:tc>
                <a:tc>
                  <a:txBody>
                    <a:bodyPr/>
                    <a:lstStyle/>
                    <a:p>
                      <a:pPr algn="ctr" rtl="0" fontAlgn="ctr"/>
                      <a:r>
                        <a:rPr lang="en-US" sz="1600" u="none" strike="noStrike" dirty="0">
                          <a:effectLst/>
                        </a:rPr>
                        <a:t>GLE</a:t>
                      </a:r>
                      <a:endParaRPr lang="en-US" sz="1600" b="0" i="0" u="none" strike="noStrike" dirty="0">
                        <a:solidFill>
                          <a:schemeClr val="bg2">
                            <a:lumMod val="10000"/>
                          </a:schemeClr>
                        </a:solidFill>
                        <a:effectLst/>
                        <a:latin typeface="+mn-lt"/>
                      </a:endParaRPr>
                    </a:p>
                  </a:txBody>
                  <a:tcPr marL="68588" marR="68588" marT="34276" marB="34276"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u="none" strike="noStrike" dirty="0">
                          <a:effectLst/>
                        </a:rPr>
                        <a:t>PIB</a:t>
                      </a:r>
                      <a:endParaRPr lang="en-US" sz="1600" b="1" i="0" u="none" strike="noStrike" dirty="0">
                        <a:solidFill>
                          <a:schemeClr val="bg2">
                            <a:lumMod val="10000"/>
                          </a:schemeClr>
                        </a:solidFill>
                        <a:effectLst/>
                        <a:latin typeface="+mn-lt"/>
                      </a:endParaRPr>
                    </a:p>
                  </a:txBody>
                  <a:tcPr marL="68588" marR="68588" marT="34276" marB="34276" anchor="ctr"/>
                </a:tc>
                <a:extLst>
                  <a:ext uri="{0D108BD9-81ED-4DB2-BD59-A6C34878D82A}">
                    <a16:rowId xmlns="" xmlns:a16="http://schemas.microsoft.com/office/drawing/2014/main" val="10002"/>
                  </a:ext>
                </a:extLst>
              </a:tr>
              <a:tr h="40656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u="none" strike="noStrike" kern="1200" cap="none" normalizeH="0" baseline="0" dirty="0">
                          <a:ln>
                            <a:noFill/>
                          </a:ln>
                          <a:effectLst/>
                        </a:rPr>
                        <a:t>Grazoprevir/ruzasvir/uprifosbuvir</a:t>
                      </a:r>
                      <a:endParaRPr kumimoji="0" lang="en-US" altLang="en-US" sz="1600" b="0" i="0" u="none" strike="noStrike" kern="1200" cap="none" normalizeH="0" baseline="30000" dirty="0">
                        <a:ln>
                          <a:noFill/>
                        </a:ln>
                        <a:solidFill>
                          <a:schemeClr val="bg2">
                            <a:lumMod val="10000"/>
                          </a:schemeClr>
                        </a:solidFill>
                        <a:effectLst/>
                        <a:latin typeface="+mn-lt"/>
                        <a:ea typeface="ＭＳ Ｐゴシック" pitchFamily="34" charset="-128"/>
                        <a:cs typeface="Arial" panose="020B0604020202020204" pitchFamily="34" charset="0"/>
                      </a:endParaRPr>
                    </a:p>
                  </a:txBody>
                  <a:tcPr marL="68588" marR="68588" marT="34276" marB="34276" anchor="ctr"/>
                </a:tc>
                <a:tc>
                  <a:txBody>
                    <a:bodyPr/>
                    <a:lstStyle/>
                    <a:p>
                      <a:pPr algn="ctr" rtl="0" fontAlgn="ctr"/>
                      <a:r>
                        <a:rPr lang="en-US" sz="1600" u="none" strike="noStrike" dirty="0">
                          <a:effectLst/>
                        </a:rPr>
                        <a:t>UPR</a:t>
                      </a:r>
                      <a:endParaRPr lang="en-US" sz="1600" b="0" i="0" u="none" strike="noStrike" dirty="0">
                        <a:solidFill>
                          <a:schemeClr val="bg2">
                            <a:lumMod val="10000"/>
                          </a:schemeClr>
                        </a:solidFill>
                        <a:effectLst/>
                        <a:latin typeface="+mn-lt"/>
                      </a:endParaRPr>
                    </a:p>
                  </a:txBody>
                  <a:tcPr marL="68588" marR="68588" marT="34276" marB="34276"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rPr>
                        <a:t>GZR</a:t>
                      </a:r>
                      <a:endParaRPr lang="en-US" sz="1600" b="0" i="0" u="none" strike="noStrike" dirty="0">
                        <a:solidFill>
                          <a:schemeClr val="bg2">
                            <a:lumMod val="10000"/>
                          </a:schemeClr>
                        </a:solidFill>
                        <a:effectLst/>
                        <a:latin typeface="+mn-lt"/>
                      </a:endParaRPr>
                    </a:p>
                  </a:txBody>
                  <a:tcPr marL="68588" marR="68588" marT="34276" marB="34276"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u="none" strike="noStrike" dirty="0">
                          <a:effectLst/>
                        </a:rPr>
                        <a:t>RZR</a:t>
                      </a:r>
                      <a:endParaRPr lang="en-US" sz="1600" b="1" i="0" u="none" strike="noStrike" dirty="0">
                        <a:solidFill>
                          <a:schemeClr val="bg2">
                            <a:lumMod val="10000"/>
                          </a:schemeClr>
                        </a:solidFill>
                        <a:effectLst/>
                        <a:latin typeface="+mn-lt"/>
                      </a:endParaRPr>
                    </a:p>
                  </a:txBody>
                  <a:tcPr marL="68588" marR="68588" marT="34276" marB="34276" anchor="ctr"/>
                </a:tc>
                <a:extLst>
                  <a:ext uri="{0D108BD9-81ED-4DB2-BD59-A6C34878D82A}">
                    <a16:rowId xmlns="" xmlns:a16="http://schemas.microsoft.com/office/drawing/2014/main" val="10003"/>
                  </a:ext>
                </a:extLst>
              </a:tr>
              <a:tr h="40656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u="none" strike="noStrike" dirty="0">
                          <a:effectLst/>
                        </a:rPr>
                        <a:t>AL-335 + odalasvir + simeprevir</a:t>
                      </a:r>
                      <a:endParaRPr lang="en-US" sz="1600" b="0" i="0" u="none" strike="noStrike" dirty="0">
                        <a:solidFill>
                          <a:schemeClr val="bg2">
                            <a:lumMod val="10000"/>
                          </a:schemeClr>
                        </a:solidFill>
                        <a:effectLst/>
                        <a:latin typeface="+mn-lt"/>
                      </a:endParaRPr>
                    </a:p>
                  </a:txBody>
                  <a:tcPr marL="68588" marR="68588" marT="34276" marB="34276"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rPr>
                        <a:t>AL-335</a:t>
                      </a:r>
                      <a:endParaRPr lang="en-US" sz="1600" b="0" i="0" u="none" strike="noStrike" dirty="0">
                        <a:solidFill>
                          <a:schemeClr val="bg2">
                            <a:lumMod val="10000"/>
                          </a:schemeClr>
                        </a:solidFill>
                        <a:effectLst/>
                        <a:latin typeface="+mn-lt"/>
                      </a:endParaRPr>
                    </a:p>
                  </a:txBody>
                  <a:tcPr marL="68588" marR="68588" marT="34276" marB="34276"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rPr>
                        <a:t>SMV</a:t>
                      </a:r>
                      <a:endParaRPr lang="en-US" sz="1600" b="0" i="0" u="none" strike="noStrike" dirty="0">
                        <a:solidFill>
                          <a:schemeClr val="bg2">
                            <a:lumMod val="10000"/>
                          </a:schemeClr>
                        </a:solidFill>
                        <a:effectLst/>
                        <a:latin typeface="+mn-lt"/>
                      </a:endParaRPr>
                    </a:p>
                  </a:txBody>
                  <a:tcPr marL="68588" marR="68588" marT="34276" marB="34276"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u="none" strike="noStrike" dirty="0">
                          <a:effectLst/>
                        </a:rPr>
                        <a:t>ODV</a:t>
                      </a:r>
                      <a:endParaRPr lang="en-US" sz="1600" b="1" i="0" u="none" strike="noStrike" dirty="0">
                        <a:solidFill>
                          <a:schemeClr val="bg2">
                            <a:lumMod val="10000"/>
                          </a:schemeClr>
                        </a:solidFill>
                        <a:effectLst/>
                        <a:latin typeface="+mn-lt"/>
                      </a:endParaRPr>
                    </a:p>
                  </a:txBody>
                  <a:tcPr marL="68588" marR="68588" marT="34276" marB="34276" anchor="ctr"/>
                </a:tc>
                <a:extLst>
                  <a:ext uri="{0D108BD9-81ED-4DB2-BD59-A6C34878D82A}">
                    <a16:rowId xmlns="" xmlns:a16="http://schemas.microsoft.com/office/drawing/2014/main" val="10004"/>
                  </a:ext>
                </a:extLst>
              </a:tr>
            </a:tbl>
          </a:graphicData>
        </a:graphic>
      </p:graphicFrame>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16632"/>
            <a:ext cx="3031438" cy="2273579"/>
          </a:xfrm>
          <a:prstGeom prst="rect">
            <a:avLst/>
          </a:prstGeom>
        </p:spPr>
      </p:pic>
    </p:spTree>
    <p:extLst>
      <p:ext uri="{BB962C8B-B14F-4D97-AF65-F5344CB8AC3E}">
        <p14:creationId xmlns:p14="http://schemas.microsoft.com/office/powerpoint/2010/main" val="2815171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63880" y="1077218"/>
            <a:ext cx="8391525" cy="5534025"/>
          </a:xfrm>
          <a:prstGeom prst="rect">
            <a:avLst/>
          </a:prstGeom>
        </p:spPr>
      </p:pic>
      <p:sp>
        <p:nvSpPr>
          <p:cNvPr id="3" name="CasellaDiTesto 2"/>
          <p:cNvSpPr txBox="1"/>
          <p:nvPr/>
        </p:nvSpPr>
        <p:spPr>
          <a:xfrm>
            <a:off x="245649" y="12357"/>
            <a:ext cx="8627986" cy="1077218"/>
          </a:xfrm>
          <a:prstGeom prst="rect">
            <a:avLst/>
          </a:prstGeom>
          <a:noFill/>
        </p:spPr>
        <p:txBody>
          <a:bodyPr wrap="square" rtlCol="0">
            <a:spAutoFit/>
          </a:bodyPr>
          <a:lstStyle/>
          <a:p>
            <a:pPr algn="ctr"/>
            <a:r>
              <a:rPr lang="en-US" sz="3200" dirty="0" smtClean="0">
                <a:latin typeface="+mj-lt"/>
              </a:rPr>
              <a:t>Even in the era of DAAs,  </a:t>
            </a:r>
            <a:r>
              <a:rPr lang="en-US" sz="3200" dirty="0" smtClean="0">
                <a:latin typeface="+mj-lt"/>
                <a:cs typeface="Times New Roman" panose="02020603050405020304" pitchFamily="18" charset="0"/>
              </a:rPr>
              <a:t>̴ 47,000 patients would fail to achieve SVR in Europe before 2020 </a:t>
            </a:r>
          </a:p>
        </p:txBody>
      </p:sp>
      <p:sp>
        <p:nvSpPr>
          <p:cNvPr id="4" name="Rettangolo 3"/>
          <p:cNvSpPr/>
          <p:nvPr/>
        </p:nvSpPr>
        <p:spPr>
          <a:xfrm>
            <a:off x="529936" y="3512127"/>
            <a:ext cx="8146473" cy="48837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529936" y="4703618"/>
            <a:ext cx="8146473" cy="29440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4835133" y="6501136"/>
            <a:ext cx="3403111" cy="307777"/>
          </a:xfrm>
          <a:prstGeom prst="rect">
            <a:avLst/>
          </a:prstGeom>
          <a:noFill/>
        </p:spPr>
        <p:txBody>
          <a:bodyPr wrap="none" rtlCol="0">
            <a:spAutoFit/>
          </a:bodyPr>
          <a:lstStyle/>
          <a:p>
            <a:r>
              <a:rPr lang="en-US" sz="1400" i="1" dirty="0" err="1" smtClean="0"/>
              <a:t>Chhatwal</a:t>
            </a:r>
            <a:r>
              <a:rPr lang="en-US" sz="1400" i="1" dirty="0" smtClean="0"/>
              <a:t> J et al., EASL 2017 poster #FRI-233</a:t>
            </a:r>
            <a:endParaRPr lang="en-US" sz="1400" i="1" dirty="0"/>
          </a:p>
        </p:txBody>
      </p:sp>
    </p:spTree>
    <p:extLst>
      <p:ext uri="{BB962C8B-B14F-4D97-AF65-F5344CB8AC3E}">
        <p14:creationId xmlns:p14="http://schemas.microsoft.com/office/powerpoint/2010/main" val="297705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6315" y="201295"/>
            <a:ext cx="8229600" cy="1143000"/>
          </a:xfrm>
        </p:spPr>
        <p:txBody>
          <a:bodyPr>
            <a:normAutofit fontScale="90000"/>
          </a:bodyPr>
          <a:lstStyle/>
          <a:p>
            <a:r>
              <a:rPr lang="it-IT" dirty="0" smtClean="0"/>
              <a:t>HCV </a:t>
            </a:r>
            <a:r>
              <a:rPr lang="it-IT" dirty="0" err="1" smtClean="0"/>
              <a:t>Resistance</a:t>
            </a:r>
            <a:r>
              <a:rPr lang="it-IT" dirty="0" smtClean="0"/>
              <a:t> </a:t>
            </a:r>
            <a:r>
              <a:rPr lang="it-IT" dirty="0" err="1" smtClean="0"/>
              <a:t>Issue</a:t>
            </a:r>
            <a:r>
              <a:rPr lang="it-IT" dirty="0" smtClean="0"/>
              <a:t> </a:t>
            </a:r>
            <a:r>
              <a:rPr lang="it-IT" dirty="0" err="1" smtClean="0"/>
              <a:t>After</a:t>
            </a:r>
            <a:r>
              <a:rPr lang="it-IT" dirty="0" smtClean="0"/>
              <a:t> </a:t>
            </a:r>
            <a:r>
              <a:rPr lang="it-IT" dirty="0" err="1" smtClean="0"/>
              <a:t>Failure</a:t>
            </a:r>
            <a:r>
              <a:rPr lang="it-IT" dirty="0" smtClean="0"/>
              <a:t>: </a:t>
            </a:r>
            <a:br>
              <a:rPr lang="it-IT" dirty="0" smtClean="0"/>
            </a:br>
            <a:r>
              <a:rPr lang="it-IT" dirty="0" err="1" smtClean="0"/>
              <a:t>is</a:t>
            </a:r>
            <a:r>
              <a:rPr lang="it-IT" dirty="0" smtClean="0"/>
              <a:t> </a:t>
            </a:r>
            <a:r>
              <a:rPr lang="it-IT" dirty="0" err="1" smtClean="0"/>
              <a:t>it</a:t>
            </a:r>
            <a:r>
              <a:rPr lang="it-IT" dirty="0" smtClean="0"/>
              <a:t> </a:t>
            </a:r>
            <a:r>
              <a:rPr lang="it-IT" dirty="0" err="1" smtClean="0"/>
              <a:t>going</a:t>
            </a:r>
            <a:r>
              <a:rPr lang="it-IT" dirty="0" smtClean="0"/>
              <a:t> to </a:t>
            </a:r>
            <a:r>
              <a:rPr lang="it-IT" dirty="0" err="1" smtClean="0"/>
              <a:t>change</a:t>
            </a:r>
            <a:r>
              <a:rPr lang="it-IT" dirty="0" smtClean="0"/>
              <a:t> with new </a:t>
            </a:r>
            <a:r>
              <a:rPr lang="it-IT" dirty="0" err="1" smtClean="0"/>
              <a:t>DAAs</a:t>
            </a:r>
            <a:r>
              <a:rPr lang="it-IT" dirty="0" smtClean="0"/>
              <a:t>?</a:t>
            </a:r>
            <a:endParaRPr lang="it-IT" dirty="0"/>
          </a:p>
        </p:txBody>
      </p:sp>
      <p:grpSp>
        <p:nvGrpSpPr>
          <p:cNvPr id="5" name="Gruppo 4"/>
          <p:cNvGrpSpPr/>
          <p:nvPr/>
        </p:nvGrpSpPr>
        <p:grpSpPr>
          <a:xfrm>
            <a:off x="1115616" y="1556792"/>
            <a:ext cx="6759771" cy="5065323"/>
            <a:chOff x="873250" y="1419556"/>
            <a:chExt cx="6759771" cy="5065323"/>
          </a:xfrm>
        </p:grpSpPr>
        <p:sp>
          <p:nvSpPr>
            <p:cNvPr id="6" name="Figura a mano libera 5"/>
            <p:cNvSpPr/>
            <p:nvPr/>
          </p:nvSpPr>
          <p:spPr>
            <a:xfrm>
              <a:off x="3854309" y="1419556"/>
              <a:ext cx="1633612" cy="1877715"/>
            </a:xfrm>
            <a:custGeom>
              <a:avLst/>
              <a:gdLst>
                <a:gd name="connsiteX0" fmla="*/ 0 w 1877714"/>
                <a:gd name="connsiteY0" fmla="*/ 816806 h 1633611"/>
                <a:gd name="connsiteX1" fmla="*/ 408403 w 1877714"/>
                <a:gd name="connsiteY1" fmla="*/ 0 h 1633611"/>
                <a:gd name="connsiteX2" fmla="*/ 1469311 w 1877714"/>
                <a:gd name="connsiteY2" fmla="*/ 0 h 1633611"/>
                <a:gd name="connsiteX3" fmla="*/ 1877714 w 1877714"/>
                <a:gd name="connsiteY3" fmla="*/ 816806 h 1633611"/>
                <a:gd name="connsiteX4" fmla="*/ 1469311 w 1877714"/>
                <a:gd name="connsiteY4" fmla="*/ 1633611 h 1633611"/>
                <a:gd name="connsiteX5" fmla="*/ 408403 w 1877714"/>
                <a:gd name="connsiteY5" fmla="*/ 1633611 h 1633611"/>
                <a:gd name="connsiteX6" fmla="*/ 0 w 1877714"/>
                <a:gd name="connsiteY6" fmla="*/ 816806 h 163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7714" h="1633611">
                  <a:moveTo>
                    <a:pt x="938856" y="0"/>
                  </a:moveTo>
                  <a:lnTo>
                    <a:pt x="1877713" y="355311"/>
                  </a:lnTo>
                  <a:lnTo>
                    <a:pt x="1877713" y="1278300"/>
                  </a:lnTo>
                  <a:lnTo>
                    <a:pt x="938856" y="1633611"/>
                  </a:lnTo>
                  <a:lnTo>
                    <a:pt x="1" y="1278300"/>
                  </a:lnTo>
                  <a:lnTo>
                    <a:pt x="1" y="355311"/>
                  </a:lnTo>
                  <a:lnTo>
                    <a:pt x="938856"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07911" tIns="345951" rIns="307912" bIns="345950" numCol="1" spcCol="1270" anchor="ctr" anchorCtr="0">
              <a:noAutofit/>
            </a:bodyPr>
            <a:lstStyle/>
            <a:p>
              <a:pPr lvl="0" algn="ctr" defTabSz="622300">
                <a:lnSpc>
                  <a:spcPct val="90000"/>
                </a:lnSpc>
                <a:spcBef>
                  <a:spcPct val="0"/>
                </a:spcBef>
                <a:spcAft>
                  <a:spcPct val="35000"/>
                </a:spcAft>
              </a:pPr>
              <a:r>
                <a:rPr lang="it-IT" sz="2000" kern="1200" dirty="0" err="1" smtClean="0"/>
                <a:t>Type</a:t>
              </a:r>
              <a:r>
                <a:rPr lang="it-IT" sz="2000" kern="1200" dirty="0" smtClean="0"/>
                <a:t> of </a:t>
              </a:r>
              <a:r>
                <a:rPr lang="it-IT" sz="2000" kern="1200" dirty="0" err="1" smtClean="0"/>
                <a:t>RASs</a:t>
              </a:r>
              <a:endParaRPr lang="it-IT" sz="2000" kern="1200" dirty="0"/>
            </a:p>
          </p:txBody>
        </p:sp>
        <p:sp>
          <p:nvSpPr>
            <p:cNvPr id="8" name="Figura a mano libera 7"/>
            <p:cNvSpPr/>
            <p:nvPr/>
          </p:nvSpPr>
          <p:spPr>
            <a:xfrm>
              <a:off x="2090008" y="1419556"/>
              <a:ext cx="1633612" cy="1877715"/>
            </a:xfrm>
            <a:custGeom>
              <a:avLst/>
              <a:gdLst>
                <a:gd name="connsiteX0" fmla="*/ 0 w 1877714"/>
                <a:gd name="connsiteY0" fmla="*/ 816806 h 1633611"/>
                <a:gd name="connsiteX1" fmla="*/ 408403 w 1877714"/>
                <a:gd name="connsiteY1" fmla="*/ 0 h 1633611"/>
                <a:gd name="connsiteX2" fmla="*/ 1469311 w 1877714"/>
                <a:gd name="connsiteY2" fmla="*/ 0 h 1633611"/>
                <a:gd name="connsiteX3" fmla="*/ 1877714 w 1877714"/>
                <a:gd name="connsiteY3" fmla="*/ 816806 h 1633611"/>
                <a:gd name="connsiteX4" fmla="*/ 1469311 w 1877714"/>
                <a:gd name="connsiteY4" fmla="*/ 1633611 h 1633611"/>
                <a:gd name="connsiteX5" fmla="*/ 408403 w 1877714"/>
                <a:gd name="connsiteY5" fmla="*/ 1633611 h 1633611"/>
                <a:gd name="connsiteX6" fmla="*/ 0 w 1877714"/>
                <a:gd name="connsiteY6" fmla="*/ 816806 h 163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7714" h="1633611">
                  <a:moveTo>
                    <a:pt x="938856" y="0"/>
                  </a:moveTo>
                  <a:lnTo>
                    <a:pt x="1877713" y="355311"/>
                  </a:lnTo>
                  <a:lnTo>
                    <a:pt x="1877713" y="1278300"/>
                  </a:lnTo>
                  <a:lnTo>
                    <a:pt x="938856" y="1633611"/>
                  </a:lnTo>
                  <a:lnTo>
                    <a:pt x="1" y="1278300"/>
                  </a:lnTo>
                  <a:lnTo>
                    <a:pt x="1" y="355311"/>
                  </a:lnTo>
                  <a:lnTo>
                    <a:pt x="938856" y="0"/>
                  </a:lnTo>
                  <a:close/>
                </a:path>
              </a:pathLst>
            </a:custGeom>
          </p:spPr>
          <p:style>
            <a:lnRef idx="2">
              <a:schemeClr val="lt1">
                <a:hueOff val="0"/>
                <a:satOff val="0"/>
                <a:lumOff val="0"/>
                <a:alphaOff val="0"/>
              </a:schemeClr>
            </a:lnRef>
            <a:fillRef idx="1">
              <a:schemeClr val="accent2">
                <a:hueOff val="936304"/>
                <a:satOff val="-1168"/>
                <a:lumOff val="275"/>
                <a:alphaOff val="0"/>
              </a:schemeClr>
            </a:fillRef>
            <a:effectRef idx="0">
              <a:schemeClr val="accent2">
                <a:hueOff val="936304"/>
                <a:satOff val="-1168"/>
                <a:lumOff val="275"/>
                <a:alphaOff val="0"/>
              </a:schemeClr>
            </a:effectRef>
            <a:fontRef idx="minor">
              <a:schemeClr val="lt1"/>
            </a:fontRef>
          </p:style>
          <p:txBody>
            <a:bodyPr spcFirstLastPara="0" vert="horz" wrap="square" lIns="254571" tIns="292611" rIns="254572" bIns="292610" numCol="1" spcCol="1270" anchor="ctr" anchorCtr="0">
              <a:noAutofit/>
            </a:bodyPr>
            <a:lstStyle/>
            <a:p>
              <a:pPr lvl="0" algn="ctr" defTabSz="1600200">
                <a:lnSpc>
                  <a:spcPct val="90000"/>
                </a:lnSpc>
                <a:spcBef>
                  <a:spcPct val="0"/>
                </a:spcBef>
                <a:spcAft>
                  <a:spcPct val="35000"/>
                </a:spcAft>
              </a:pPr>
              <a:endParaRPr lang="it-IT" sz="4800" kern="1200"/>
            </a:p>
          </p:txBody>
        </p:sp>
        <p:sp>
          <p:nvSpPr>
            <p:cNvPr id="9" name="Figura a mano libera 8"/>
            <p:cNvSpPr/>
            <p:nvPr/>
          </p:nvSpPr>
          <p:spPr>
            <a:xfrm>
              <a:off x="2968778" y="3013360"/>
              <a:ext cx="1633612" cy="1877715"/>
            </a:xfrm>
            <a:custGeom>
              <a:avLst/>
              <a:gdLst>
                <a:gd name="connsiteX0" fmla="*/ 0 w 1877714"/>
                <a:gd name="connsiteY0" fmla="*/ 816806 h 1633611"/>
                <a:gd name="connsiteX1" fmla="*/ 408403 w 1877714"/>
                <a:gd name="connsiteY1" fmla="*/ 0 h 1633611"/>
                <a:gd name="connsiteX2" fmla="*/ 1469311 w 1877714"/>
                <a:gd name="connsiteY2" fmla="*/ 0 h 1633611"/>
                <a:gd name="connsiteX3" fmla="*/ 1877714 w 1877714"/>
                <a:gd name="connsiteY3" fmla="*/ 816806 h 1633611"/>
                <a:gd name="connsiteX4" fmla="*/ 1469311 w 1877714"/>
                <a:gd name="connsiteY4" fmla="*/ 1633611 h 1633611"/>
                <a:gd name="connsiteX5" fmla="*/ 408403 w 1877714"/>
                <a:gd name="connsiteY5" fmla="*/ 1633611 h 1633611"/>
                <a:gd name="connsiteX6" fmla="*/ 0 w 1877714"/>
                <a:gd name="connsiteY6" fmla="*/ 816806 h 163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7714" h="1633611">
                  <a:moveTo>
                    <a:pt x="938856" y="0"/>
                  </a:moveTo>
                  <a:lnTo>
                    <a:pt x="1877713" y="355311"/>
                  </a:lnTo>
                  <a:lnTo>
                    <a:pt x="1877713" y="1278300"/>
                  </a:lnTo>
                  <a:lnTo>
                    <a:pt x="938856" y="1633611"/>
                  </a:lnTo>
                  <a:lnTo>
                    <a:pt x="1" y="1278300"/>
                  </a:lnTo>
                  <a:lnTo>
                    <a:pt x="1" y="355311"/>
                  </a:lnTo>
                  <a:lnTo>
                    <a:pt x="938856" y="0"/>
                  </a:lnTo>
                  <a:close/>
                </a:path>
              </a:pathLst>
            </a:custGeom>
          </p:spPr>
          <p:style>
            <a:lnRef idx="2">
              <a:schemeClr val="lt1">
                <a:hueOff val="0"/>
                <a:satOff val="0"/>
                <a:lumOff val="0"/>
                <a:alphaOff val="0"/>
              </a:schemeClr>
            </a:lnRef>
            <a:fillRef idx="1">
              <a:schemeClr val="accent2">
                <a:hueOff val="1872608"/>
                <a:satOff val="-2336"/>
                <a:lumOff val="549"/>
                <a:alphaOff val="0"/>
              </a:schemeClr>
            </a:fillRef>
            <a:effectRef idx="0">
              <a:schemeClr val="accent2">
                <a:hueOff val="1872608"/>
                <a:satOff val="-2336"/>
                <a:lumOff val="549"/>
                <a:alphaOff val="0"/>
              </a:schemeClr>
            </a:effectRef>
            <a:fontRef idx="minor">
              <a:schemeClr val="lt1"/>
            </a:fontRef>
          </p:style>
          <p:txBody>
            <a:bodyPr spcFirstLastPara="0" vert="horz" wrap="square" lIns="307911" tIns="345951" rIns="307912" bIns="345950" numCol="1" spcCol="1270" anchor="ctr" anchorCtr="0">
              <a:noAutofit/>
            </a:bodyPr>
            <a:lstStyle/>
            <a:p>
              <a:pPr lvl="0" algn="ctr" defTabSz="622300">
                <a:lnSpc>
                  <a:spcPct val="90000"/>
                </a:lnSpc>
                <a:spcBef>
                  <a:spcPct val="0"/>
                </a:spcBef>
                <a:spcAft>
                  <a:spcPct val="35000"/>
                </a:spcAft>
              </a:pPr>
              <a:r>
                <a:rPr lang="it-IT" sz="2000" kern="1200" dirty="0" err="1" smtClean="0"/>
                <a:t>Number</a:t>
              </a:r>
              <a:r>
                <a:rPr lang="it-IT" sz="2000" kern="1200" dirty="0" smtClean="0"/>
                <a:t> of </a:t>
              </a:r>
              <a:r>
                <a:rPr lang="it-IT" sz="2000" kern="1200" dirty="0" err="1" smtClean="0"/>
                <a:t>RASs</a:t>
              </a:r>
              <a:endParaRPr lang="it-IT" sz="2000" kern="1200" dirty="0"/>
            </a:p>
          </p:txBody>
        </p:sp>
        <p:sp>
          <p:nvSpPr>
            <p:cNvPr id="10" name="Rettangolo 9"/>
            <p:cNvSpPr/>
            <p:nvPr/>
          </p:nvSpPr>
          <p:spPr>
            <a:xfrm>
              <a:off x="873250" y="3388903"/>
              <a:ext cx="2027931" cy="112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Figura a mano libera 10"/>
            <p:cNvSpPr/>
            <p:nvPr/>
          </p:nvSpPr>
          <p:spPr>
            <a:xfrm>
              <a:off x="4733079" y="3013360"/>
              <a:ext cx="1633612" cy="1877715"/>
            </a:xfrm>
            <a:custGeom>
              <a:avLst/>
              <a:gdLst>
                <a:gd name="connsiteX0" fmla="*/ 0 w 1877714"/>
                <a:gd name="connsiteY0" fmla="*/ 816806 h 1633611"/>
                <a:gd name="connsiteX1" fmla="*/ 408403 w 1877714"/>
                <a:gd name="connsiteY1" fmla="*/ 0 h 1633611"/>
                <a:gd name="connsiteX2" fmla="*/ 1469311 w 1877714"/>
                <a:gd name="connsiteY2" fmla="*/ 0 h 1633611"/>
                <a:gd name="connsiteX3" fmla="*/ 1877714 w 1877714"/>
                <a:gd name="connsiteY3" fmla="*/ 816806 h 1633611"/>
                <a:gd name="connsiteX4" fmla="*/ 1469311 w 1877714"/>
                <a:gd name="connsiteY4" fmla="*/ 1633611 h 1633611"/>
                <a:gd name="connsiteX5" fmla="*/ 408403 w 1877714"/>
                <a:gd name="connsiteY5" fmla="*/ 1633611 h 1633611"/>
                <a:gd name="connsiteX6" fmla="*/ 0 w 1877714"/>
                <a:gd name="connsiteY6" fmla="*/ 816806 h 163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7714" h="1633611">
                  <a:moveTo>
                    <a:pt x="938856" y="0"/>
                  </a:moveTo>
                  <a:lnTo>
                    <a:pt x="1877713" y="355311"/>
                  </a:lnTo>
                  <a:lnTo>
                    <a:pt x="1877713" y="1278300"/>
                  </a:lnTo>
                  <a:lnTo>
                    <a:pt x="938856" y="1633611"/>
                  </a:lnTo>
                  <a:lnTo>
                    <a:pt x="1" y="1278300"/>
                  </a:lnTo>
                  <a:lnTo>
                    <a:pt x="1" y="355311"/>
                  </a:lnTo>
                  <a:lnTo>
                    <a:pt x="938856" y="0"/>
                  </a:lnTo>
                  <a:close/>
                </a:path>
              </a:pathLst>
            </a:custGeom>
          </p:spPr>
          <p:style>
            <a:lnRef idx="2">
              <a:schemeClr val="lt1">
                <a:hueOff val="0"/>
                <a:satOff val="0"/>
                <a:lumOff val="0"/>
                <a:alphaOff val="0"/>
              </a:schemeClr>
            </a:lnRef>
            <a:fillRef idx="1">
              <a:schemeClr val="accent2">
                <a:hueOff val="2808911"/>
                <a:satOff val="-3503"/>
                <a:lumOff val="824"/>
                <a:alphaOff val="0"/>
              </a:schemeClr>
            </a:fillRef>
            <a:effectRef idx="0">
              <a:schemeClr val="accent2">
                <a:hueOff val="2808911"/>
                <a:satOff val="-3503"/>
                <a:lumOff val="824"/>
                <a:alphaOff val="0"/>
              </a:schemeClr>
            </a:effectRef>
            <a:fontRef idx="minor">
              <a:schemeClr val="lt1"/>
            </a:fontRef>
          </p:style>
          <p:txBody>
            <a:bodyPr spcFirstLastPara="0" vert="horz" wrap="square" lIns="254571" tIns="292611" rIns="254572" bIns="292610" numCol="1" spcCol="1270" anchor="ctr" anchorCtr="0">
              <a:noAutofit/>
            </a:bodyPr>
            <a:lstStyle/>
            <a:p>
              <a:pPr lvl="0" algn="ctr" defTabSz="1600200">
                <a:lnSpc>
                  <a:spcPct val="90000"/>
                </a:lnSpc>
                <a:spcBef>
                  <a:spcPct val="0"/>
                </a:spcBef>
              </a:pPr>
              <a:r>
                <a:rPr lang="it-IT" sz="2400" kern="1200" dirty="0" smtClean="0"/>
                <a:t>Y93H</a:t>
              </a:r>
            </a:p>
            <a:p>
              <a:pPr lvl="0" algn="ctr" defTabSz="1600200">
                <a:lnSpc>
                  <a:spcPct val="90000"/>
                </a:lnSpc>
                <a:spcBef>
                  <a:spcPct val="0"/>
                </a:spcBef>
                <a:spcAft>
                  <a:spcPct val="35000"/>
                </a:spcAft>
              </a:pPr>
              <a:r>
                <a:rPr lang="it-IT" sz="2400" kern="1200" dirty="0" smtClean="0"/>
                <a:t>GT-3</a:t>
              </a:r>
              <a:endParaRPr lang="it-IT" sz="2400" kern="1200" dirty="0"/>
            </a:p>
          </p:txBody>
        </p:sp>
        <p:sp>
          <p:nvSpPr>
            <p:cNvPr id="12" name="Figura a mano libera 11"/>
            <p:cNvSpPr/>
            <p:nvPr/>
          </p:nvSpPr>
          <p:spPr>
            <a:xfrm>
              <a:off x="3854309" y="4607164"/>
              <a:ext cx="1633612" cy="1877715"/>
            </a:xfrm>
            <a:custGeom>
              <a:avLst/>
              <a:gdLst>
                <a:gd name="connsiteX0" fmla="*/ 0 w 1877714"/>
                <a:gd name="connsiteY0" fmla="*/ 816806 h 1633611"/>
                <a:gd name="connsiteX1" fmla="*/ 408403 w 1877714"/>
                <a:gd name="connsiteY1" fmla="*/ 0 h 1633611"/>
                <a:gd name="connsiteX2" fmla="*/ 1469311 w 1877714"/>
                <a:gd name="connsiteY2" fmla="*/ 0 h 1633611"/>
                <a:gd name="connsiteX3" fmla="*/ 1877714 w 1877714"/>
                <a:gd name="connsiteY3" fmla="*/ 816806 h 1633611"/>
                <a:gd name="connsiteX4" fmla="*/ 1469311 w 1877714"/>
                <a:gd name="connsiteY4" fmla="*/ 1633611 h 1633611"/>
                <a:gd name="connsiteX5" fmla="*/ 408403 w 1877714"/>
                <a:gd name="connsiteY5" fmla="*/ 1633611 h 1633611"/>
                <a:gd name="connsiteX6" fmla="*/ 0 w 1877714"/>
                <a:gd name="connsiteY6" fmla="*/ 816806 h 163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7714" h="1633611">
                  <a:moveTo>
                    <a:pt x="938856" y="0"/>
                  </a:moveTo>
                  <a:lnTo>
                    <a:pt x="1877713" y="355311"/>
                  </a:lnTo>
                  <a:lnTo>
                    <a:pt x="1877713" y="1278300"/>
                  </a:lnTo>
                  <a:lnTo>
                    <a:pt x="938856" y="1633611"/>
                  </a:lnTo>
                  <a:lnTo>
                    <a:pt x="1" y="1278300"/>
                  </a:lnTo>
                  <a:lnTo>
                    <a:pt x="1" y="355311"/>
                  </a:lnTo>
                  <a:lnTo>
                    <a:pt x="938856" y="0"/>
                  </a:lnTo>
                  <a:close/>
                </a:path>
              </a:pathLst>
            </a:custGeom>
          </p:spPr>
          <p:style>
            <a:lnRef idx="2">
              <a:schemeClr val="lt1">
                <a:hueOff val="0"/>
                <a:satOff val="0"/>
                <a:lumOff val="0"/>
                <a:alphaOff val="0"/>
              </a:schemeClr>
            </a:lnRef>
            <a:fillRef idx="1">
              <a:schemeClr val="accent2">
                <a:hueOff val="3745215"/>
                <a:satOff val="-4671"/>
                <a:lumOff val="1098"/>
                <a:alphaOff val="0"/>
              </a:schemeClr>
            </a:fillRef>
            <a:effectRef idx="0">
              <a:schemeClr val="accent2">
                <a:hueOff val="3745215"/>
                <a:satOff val="-4671"/>
                <a:lumOff val="1098"/>
                <a:alphaOff val="0"/>
              </a:schemeClr>
            </a:effectRef>
            <a:fontRef idx="minor">
              <a:schemeClr val="lt1"/>
            </a:fontRef>
          </p:style>
          <p:txBody>
            <a:bodyPr spcFirstLastPara="0" vert="horz" wrap="square" lIns="307911" tIns="345951" rIns="307912" bIns="345950" numCol="1" spcCol="1270" anchor="ctr" anchorCtr="0">
              <a:noAutofit/>
            </a:bodyPr>
            <a:lstStyle/>
            <a:p>
              <a:pPr lvl="0" algn="ctr" defTabSz="622300">
                <a:lnSpc>
                  <a:spcPct val="90000"/>
                </a:lnSpc>
                <a:spcBef>
                  <a:spcPct val="0"/>
                </a:spcBef>
                <a:spcAft>
                  <a:spcPct val="35000"/>
                </a:spcAft>
              </a:pPr>
              <a:r>
                <a:rPr lang="it-IT" sz="1400" kern="1200" dirty="0" err="1" smtClean="0"/>
                <a:t>Combinations</a:t>
              </a:r>
              <a:r>
                <a:rPr lang="it-IT" sz="1400" kern="1200" dirty="0" smtClean="0"/>
                <a:t> of </a:t>
              </a:r>
              <a:r>
                <a:rPr lang="it-IT" sz="1400" kern="1200" dirty="0" err="1" smtClean="0"/>
                <a:t>RASs</a:t>
              </a:r>
              <a:endParaRPr lang="it-IT" sz="1400" kern="1200" dirty="0"/>
            </a:p>
          </p:txBody>
        </p:sp>
        <p:sp>
          <p:nvSpPr>
            <p:cNvPr id="13" name="Rettangolo 12"/>
            <p:cNvSpPr/>
            <p:nvPr/>
          </p:nvSpPr>
          <p:spPr>
            <a:xfrm>
              <a:off x="5537492" y="4982707"/>
              <a:ext cx="2095529" cy="112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Figura a mano libera 13"/>
            <p:cNvSpPr/>
            <p:nvPr/>
          </p:nvSpPr>
          <p:spPr>
            <a:xfrm>
              <a:off x="2090008" y="4607164"/>
              <a:ext cx="1633612" cy="1877715"/>
            </a:xfrm>
            <a:custGeom>
              <a:avLst/>
              <a:gdLst>
                <a:gd name="connsiteX0" fmla="*/ 0 w 1877714"/>
                <a:gd name="connsiteY0" fmla="*/ 816806 h 1633611"/>
                <a:gd name="connsiteX1" fmla="*/ 408403 w 1877714"/>
                <a:gd name="connsiteY1" fmla="*/ 0 h 1633611"/>
                <a:gd name="connsiteX2" fmla="*/ 1469311 w 1877714"/>
                <a:gd name="connsiteY2" fmla="*/ 0 h 1633611"/>
                <a:gd name="connsiteX3" fmla="*/ 1877714 w 1877714"/>
                <a:gd name="connsiteY3" fmla="*/ 816806 h 1633611"/>
                <a:gd name="connsiteX4" fmla="*/ 1469311 w 1877714"/>
                <a:gd name="connsiteY4" fmla="*/ 1633611 h 1633611"/>
                <a:gd name="connsiteX5" fmla="*/ 408403 w 1877714"/>
                <a:gd name="connsiteY5" fmla="*/ 1633611 h 1633611"/>
                <a:gd name="connsiteX6" fmla="*/ 0 w 1877714"/>
                <a:gd name="connsiteY6" fmla="*/ 816806 h 163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7714" h="1633611">
                  <a:moveTo>
                    <a:pt x="938856" y="0"/>
                  </a:moveTo>
                  <a:lnTo>
                    <a:pt x="1877713" y="355311"/>
                  </a:lnTo>
                  <a:lnTo>
                    <a:pt x="1877713" y="1278300"/>
                  </a:lnTo>
                  <a:lnTo>
                    <a:pt x="938856" y="1633611"/>
                  </a:lnTo>
                  <a:lnTo>
                    <a:pt x="1" y="1278300"/>
                  </a:lnTo>
                  <a:lnTo>
                    <a:pt x="1" y="355311"/>
                  </a:lnTo>
                  <a:lnTo>
                    <a:pt x="938856" y="0"/>
                  </a:lnTo>
                  <a:close/>
                </a:path>
              </a:pathLst>
            </a:cu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254571" tIns="292611" rIns="254572" bIns="292610" numCol="1" spcCol="1270" anchor="ctr" anchorCtr="0">
              <a:noAutofit/>
            </a:bodyPr>
            <a:lstStyle/>
            <a:p>
              <a:pPr lvl="0" algn="ctr" defTabSz="1600200">
                <a:lnSpc>
                  <a:spcPct val="90000"/>
                </a:lnSpc>
                <a:spcBef>
                  <a:spcPct val="0"/>
                </a:spcBef>
                <a:spcAft>
                  <a:spcPct val="35000"/>
                </a:spcAft>
              </a:pPr>
              <a:endParaRPr lang="it-IT" sz="4800" kern="1200"/>
            </a:p>
          </p:txBody>
        </p:sp>
      </p:grpSp>
    </p:spTree>
    <p:extLst>
      <p:ext uri="{BB962C8B-B14F-4D97-AF65-F5344CB8AC3E}">
        <p14:creationId xmlns:p14="http://schemas.microsoft.com/office/powerpoint/2010/main" val="32673583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195736" y="764704"/>
            <a:ext cx="6012057" cy="734097"/>
          </a:xfrm>
        </p:spPr>
        <p:txBody>
          <a:bodyPr>
            <a:noAutofit/>
          </a:bodyPr>
          <a:lstStyle/>
          <a:p>
            <a:pPr>
              <a:lnSpc>
                <a:spcPts val="4200"/>
              </a:lnSpc>
            </a:pPr>
            <a:r>
              <a:rPr lang="en-US" sz="5400" dirty="0" smtClean="0">
                <a:cs typeface="Times New Roman"/>
              </a:rPr>
              <a:t>Not all NS5A RASs are created equal</a:t>
            </a:r>
            <a:endParaRPr lang="en-US" sz="5400" dirty="0">
              <a:cs typeface="Times New Roman"/>
            </a:endParaRPr>
          </a:p>
        </p:txBody>
      </p:sp>
      <p:pic>
        <p:nvPicPr>
          <p:cNvPr id="19" name="Immagine 18"/>
          <p:cNvPicPr>
            <a:picLocks noChangeAspect="1"/>
          </p:cNvPicPr>
          <p:nvPr/>
        </p:nvPicPr>
        <p:blipFill rotWithShape="1">
          <a:blip r:embed="rId3"/>
          <a:srcRect l="1020" t="1822" r="2445"/>
          <a:stretch/>
        </p:blipFill>
        <p:spPr>
          <a:xfrm>
            <a:off x="251520" y="2420888"/>
            <a:ext cx="8478981" cy="3618297"/>
          </a:xfrm>
          <a:prstGeom prst="rect">
            <a:avLst/>
          </a:prstGeom>
        </p:spPr>
      </p:pic>
      <p:sp>
        <p:nvSpPr>
          <p:cNvPr id="20" name="Rettangolo 19"/>
          <p:cNvSpPr/>
          <p:nvPr/>
        </p:nvSpPr>
        <p:spPr>
          <a:xfrm>
            <a:off x="4572000" y="6280904"/>
            <a:ext cx="4322978" cy="369332"/>
          </a:xfrm>
          <a:prstGeom prst="rect">
            <a:avLst/>
          </a:prstGeom>
        </p:spPr>
        <p:txBody>
          <a:bodyPr wrap="none">
            <a:spAutoFit/>
          </a:bodyPr>
          <a:lstStyle/>
          <a:p>
            <a:r>
              <a:rPr lang="it-IT" b="0" i="1" dirty="0" err="1" smtClean="0">
                <a:effectLst/>
                <a:latin typeface="Times New Roman" panose="02020603050405020304" pitchFamily="18" charset="0"/>
                <a:cs typeface="Times New Roman" panose="02020603050405020304" pitchFamily="18" charset="0"/>
              </a:rPr>
              <a:t>Wyles</a:t>
            </a:r>
            <a:r>
              <a:rPr lang="it-IT" b="0" i="1" dirty="0" smtClean="0">
                <a:effectLst/>
                <a:latin typeface="Times New Roman" panose="02020603050405020304" pitchFamily="18" charset="0"/>
                <a:cs typeface="Times New Roman" panose="02020603050405020304" pitchFamily="18" charset="0"/>
              </a:rPr>
              <a:t> DL et al., HCV </a:t>
            </a:r>
            <a:r>
              <a:rPr lang="it-IT" b="0" i="1" dirty="0" err="1" smtClean="0">
                <a:effectLst/>
                <a:latin typeface="Times New Roman" panose="02020603050405020304" pitchFamily="18" charset="0"/>
                <a:cs typeface="Times New Roman" panose="02020603050405020304" pitchFamily="18" charset="0"/>
              </a:rPr>
              <a:t>Drug</a:t>
            </a:r>
            <a:r>
              <a:rPr lang="it-IT" b="0" i="1" dirty="0" smtClean="0">
                <a:effectLst/>
                <a:latin typeface="Times New Roman" panose="02020603050405020304" pitchFamily="18" charset="0"/>
                <a:cs typeface="Times New Roman" panose="02020603050405020304" pitchFamily="18" charset="0"/>
              </a:rPr>
              <a:t> </a:t>
            </a:r>
            <a:r>
              <a:rPr lang="it-IT" b="0" i="1" dirty="0" err="1" smtClean="0">
                <a:effectLst/>
                <a:latin typeface="Times New Roman" panose="02020603050405020304" pitchFamily="18" charset="0"/>
                <a:cs typeface="Times New Roman" panose="02020603050405020304" pitchFamily="18" charset="0"/>
              </a:rPr>
              <a:t>Resistance</a:t>
            </a:r>
            <a:r>
              <a:rPr lang="it-IT" b="0" i="1" dirty="0" smtClean="0">
                <a:effectLst/>
                <a:latin typeface="Times New Roman" panose="02020603050405020304" pitchFamily="18" charset="0"/>
                <a:cs typeface="Times New Roman" panose="02020603050405020304" pitchFamily="18" charset="0"/>
              </a:rPr>
              <a:t>, 2017</a:t>
            </a:r>
            <a:endParaRPr lang="it-IT" i="1" dirty="0">
              <a:latin typeface="Times New Roman" panose="02020603050405020304" pitchFamily="18" charset="0"/>
              <a:cs typeface="Times New Roman" panose="02020603050405020304" pitchFamily="18" charset="0"/>
            </a:endParaRPr>
          </a:p>
        </p:txBody>
      </p:sp>
      <p:sp>
        <p:nvSpPr>
          <p:cNvPr id="5" name="Figura a mano libera 4"/>
          <p:cNvSpPr/>
          <p:nvPr/>
        </p:nvSpPr>
        <p:spPr>
          <a:xfrm>
            <a:off x="395536" y="48878"/>
            <a:ext cx="1633612" cy="1877715"/>
          </a:xfrm>
          <a:custGeom>
            <a:avLst/>
            <a:gdLst>
              <a:gd name="connsiteX0" fmla="*/ 0 w 1877714"/>
              <a:gd name="connsiteY0" fmla="*/ 816806 h 1633611"/>
              <a:gd name="connsiteX1" fmla="*/ 408403 w 1877714"/>
              <a:gd name="connsiteY1" fmla="*/ 0 h 1633611"/>
              <a:gd name="connsiteX2" fmla="*/ 1469311 w 1877714"/>
              <a:gd name="connsiteY2" fmla="*/ 0 h 1633611"/>
              <a:gd name="connsiteX3" fmla="*/ 1877714 w 1877714"/>
              <a:gd name="connsiteY3" fmla="*/ 816806 h 1633611"/>
              <a:gd name="connsiteX4" fmla="*/ 1469311 w 1877714"/>
              <a:gd name="connsiteY4" fmla="*/ 1633611 h 1633611"/>
              <a:gd name="connsiteX5" fmla="*/ 408403 w 1877714"/>
              <a:gd name="connsiteY5" fmla="*/ 1633611 h 1633611"/>
              <a:gd name="connsiteX6" fmla="*/ 0 w 1877714"/>
              <a:gd name="connsiteY6" fmla="*/ 816806 h 163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7714" h="1633611">
                <a:moveTo>
                  <a:pt x="938856" y="0"/>
                </a:moveTo>
                <a:lnTo>
                  <a:pt x="1877713" y="355311"/>
                </a:lnTo>
                <a:lnTo>
                  <a:pt x="1877713" y="1278300"/>
                </a:lnTo>
                <a:lnTo>
                  <a:pt x="938856" y="1633611"/>
                </a:lnTo>
                <a:lnTo>
                  <a:pt x="1" y="1278300"/>
                </a:lnTo>
                <a:lnTo>
                  <a:pt x="1" y="355311"/>
                </a:lnTo>
                <a:lnTo>
                  <a:pt x="938856"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07911" tIns="345951" rIns="307912" bIns="345950" numCol="1" spcCol="1270" anchor="ctr" anchorCtr="0">
            <a:noAutofit/>
          </a:bodyPr>
          <a:lstStyle/>
          <a:p>
            <a:pPr lvl="0" algn="ctr" defTabSz="622300">
              <a:lnSpc>
                <a:spcPct val="90000"/>
              </a:lnSpc>
              <a:spcBef>
                <a:spcPct val="0"/>
              </a:spcBef>
              <a:spcAft>
                <a:spcPct val="35000"/>
              </a:spcAft>
            </a:pPr>
            <a:r>
              <a:rPr lang="it-IT" sz="2000" kern="1200" dirty="0" err="1" smtClean="0"/>
              <a:t>Type</a:t>
            </a:r>
            <a:r>
              <a:rPr lang="it-IT" sz="2000" kern="1200" dirty="0" smtClean="0"/>
              <a:t> of </a:t>
            </a:r>
            <a:r>
              <a:rPr lang="it-IT" sz="2000" kern="1200" dirty="0" err="1" smtClean="0"/>
              <a:t>RASs</a:t>
            </a:r>
            <a:endParaRPr lang="it-IT" sz="2000" kern="1200" dirty="0"/>
          </a:p>
        </p:txBody>
      </p:sp>
    </p:spTree>
    <p:extLst>
      <p:ext uri="{BB962C8B-B14F-4D97-AF65-F5344CB8AC3E}">
        <p14:creationId xmlns:p14="http://schemas.microsoft.com/office/powerpoint/2010/main" val="1940772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30993" y="261124"/>
            <a:ext cx="6522017" cy="1200329"/>
          </a:xfrm>
        </p:spPr>
        <p:txBody>
          <a:bodyPr wrap="square">
            <a:spAutoFit/>
          </a:bodyPr>
          <a:lstStyle/>
          <a:p>
            <a:r>
              <a:rPr lang="en-US" sz="3600" dirty="0" smtClean="0">
                <a:ea typeface="+mn-ea"/>
                <a:cs typeface="Times New Roman" panose="02020603050405020304" pitchFamily="18" charset="0"/>
              </a:rPr>
              <a:t>73/198 </a:t>
            </a:r>
            <a:r>
              <a:rPr lang="en-US" sz="3600" dirty="0">
                <a:ea typeface="+mn-ea"/>
                <a:cs typeface="Times New Roman" panose="02020603050405020304" pitchFamily="18" charset="0"/>
              </a:rPr>
              <a:t>(36.9%) of NS5A-failing patients </a:t>
            </a:r>
            <a:r>
              <a:rPr lang="en-US" sz="3600" dirty="0" smtClean="0">
                <a:ea typeface="+mn-ea"/>
                <a:cs typeface="Times New Roman" panose="02020603050405020304" pitchFamily="18" charset="0"/>
              </a:rPr>
              <a:t>presented </a:t>
            </a:r>
            <a:r>
              <a:rPr lang="en-US" sz="3600" dirty="0">
                <a:ea typeface="+mn-ea"/>
                <a:cs typeface="Times New Roman" panose="02020603050405020304" pitchFamily="18" charset="0"/>
              </a:rPr>
              <a:t>&gt;2 </a:t>
            </a:r>
            <a:r>
              <a:rPr lang="en-US" sz="3600" dirty="0" smtClean="0">
                <a:ea typeface="+mn-ea"/>
                <a:cs typeface="Times New Roman" panose="02020603050405020304" pitchFamily="18" charset="0"/>
              </a:rPr>
              <a:t>NS5A-RASs</a:t>
            </a:r>
            <a:endParaRPr lang="en-US" sz="3600" dirty="0">
              <a:ea typeface="+mn-ea"/>
              <a:cs typeface="Times New Roman" panose="02020603050405020304" pitchFamily="18" charset="0"/>
            </a:endParaRPr>
          </a:p>
        </p:txBody>
      </p:sp>
      <p:grpSp>
        <p:nvGrpSpPr>
          <p:cNvPr id="59" name="Gruppo 58"/>
          <p:cNvGrpSpPr/>
          <p:nvPr/>
        </p:nvGrpSpPr>
        <p:grpSpPr>
          <a:xfrm>
            <a:off x="107504" y="1464856"/>
            <a:ext cx="9810672" cy="4991883"/>
            <a:chOff x="146910" y="1772642"/>
            <a:chExt cx="9003666" cy="4464670"/>
          </a:xfrm>
        </p:grpSpPr>
        <p:sp>
          <p:nvSpPr>
            <p:cNvPr id="4" name="AutoShape 4"/>
            <p:cNvSpPr>
              <a:spLocks noChangeAspect="1" noChangeArrowheads="1" noTextEdit="1"/>
            </p:cNvSpPr>
            <p:nvPr/>
          </p:nvSpPr>
          <p:spPr bwMode="auto">
            <a:xfrm>
              <a:off x="338364" y="1772642"/>
              <a:ext cx="8812212" cy="446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 name="Freeform 8"/>
            <p:cNvSpPr>
              <a:spLocks noEditPoints="1"/>
            </p:cNvSpPr>
            <p:nvPr/>
          </p:nvSpPr>
          <p:spPr bwMode="auto">
            <a:xfrm>
              <a:off x="1306739" y="3510764"/>
              <a:ext cx="5634037" cy="1926593"/>
            </a:xfrm>
            <a:custGeom>
              <a:avLst/>
              <a:gdLst>
                <a:gd name="T0" fmla="*/ 0 w 3549"/>
                <a:gd name="T1" fmla="*/ 529 h 920"/>
                <a:gd name="T2" fmla="*/ 220 w 3549"/>
                <a:gd name="T3" fmla="*/ 529 h 920"/>
                <a:gd name="T4" fmla="*/ 220 w 3549"/>
                <a:gd name="T5" fmla="*/ 920 h 920"/>
                <a:gd name="T6" fmla="*/ 0 w 3549"/>
                <a:gd name="T7" fmla="*/ 920 h 920"/>
                <a:gd name="T8" fmla="*/ 0 w 3549"/>
                <a:gd name="T9" fmla="*/ 529 h 920"/>
                <a:gd name="T10" fmla="*/ 554 w 3549"/>
                <a:gd name="T11" fmla="*/ 0 h 920"/>
                <a:gd name="T12" fmla="*/ 774 w 3549"/>
                <a:gd name="T13" fmla="*/ 0 h 920"/>
                <a:gd name="T14" fmla="*/ 774 w 3549"/>
                <a:gd name="T15" fmla="*/ 920 h 920"/>
                <a:gd name="T16" fmla="*/ 554 w 3549"/>
                <a:gd name="T17" fmla="*/ 920 h 920"/>
                <a:gd name="T18" fmla="*/ 554 w 3549"/>
                <a:gd name="T19" fmla="*/ 0 h 920"/>
                <a:gd name="T20" fmla="*/ 1661 w 3549"/>
                <a:gd name="T21" fmla="*/ 724 h 920"/>
                <a:gd name="T22" fmla="*/ 1881 w 3549"/>
                <a:gd name="T23" fmla="*/ 724 h 920"/>
                <a:gd name="T24" fmla="*/ 1881 w 3549"/>
                <a:gd name="T25" fmla="*/ 920 h 920"/>
                <a:gd name="T26" fmla="*/ 1661 w 3549"/>
                <a:gd name="T27" fmla="*/ 920 h 920"/>
                <a:gd name="T28" fmla="*/ 1661 w 3549"/>
                <a:gd name="T29" fmla="*/ 724 h 920"/>
                <a:gd name="T30" fmla="*/ 2768 w 3549"/>
                <a:gd name="T31" fmla="*/ 464 h 920"/>
                <a:gd name="T32" fmla="*/ 2996 w 3549"/>
                <a:gd name="T33" fmla="*/ 464 h 920"/>
                <a:gd name="T34" fmla="*/ 2996 w 3549"/>
                <a:gd name="T35" fmla="*/ 920 h 920"/>
                <a:gd name="T36" fmla="*/ 2768 w 3549"/>
                <a:gd name="T37" fmla="*/ 920 h 920"/>
                <a:gd name="T38" fmla="*/ 2768 w 3549"/>
                <a:gd name="T39" fmla="*/ 464 h 920"/>
                <a:gd name="T40" fmla="*/ 3321 w 3549"/>
                <a:gd name="T41" fmla="*/ 700 h 920"/>
                <a:gd name="T42" fmla="*/ 3549 w 3549"/>
                <a:gd name="T43" fmla="*/ 700 h 920"/>
                <a:gd name="T44" fmla="*/ 3549 w 3549"/>
                <a:gd name="T45" fmla="*/ 920 h 920"/>
                <a:gd name="T46" fmla="*/ 3321 w 3549"/>
                <a:gd name="T47" fmla="*/ 920 h 920"/>
                <a:gd name="T48" fmla="*/ 3321 w 3549"/>
                <a:gd name="T49" fmla="*/ 70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49" h="920">
                  <a:moveTo>
                    <a:pt x="0" y="529"/>
                  </a:moveTo>
                  <a:lnTo>
                    <a:pt x="220" y="529"/>
                  </a:lnTo>
                  <a:lnTo>
                    <a:pt x="220" y="920"/>
                  </a:lnTo>
                  <a:lnTo>
                    <a:pt x="0" y="920"/>
                  </a:lnTo>
                  <a:lnTo>
                    <a:pt x="0" y="529"/>
                  </a:lnTo>
                  <a:close/>
                  <a:moveTo>
                    <a:pt x="554" y="0"/>
                  </a:moveTo>
                  <a:lnTo>
                    <a:pt x="774" y="0"/>
                  </a:lnTo>
                  <a:lnTo>
                    <a:pt x="774" y="920"/>
                  </a:lnTo>
                  <a:lnTo>
                    <a:pt x="554" y="920"/>
                  </a:lnTo>
                  <a:lnTo>
                    <a:pt x="554" y="0"/>
                  </a:lnTo>
                  <a:close/>
                  <a:moveTo>
                    <a:pt x="1661" y="724"/>
                  </a:moveTo>
                  <a:lnTo>
                    <a:pt x="1881" y="724"/>
                  </a:lnTo>
                  <a:lnTo>
                    <a:pt x="1881" y="920"/>
                  </a:lnTo>
                  <a:lnTo>
                    <a:pt x="1661" y="920"/>
                  </a:lnTo>
                  <a:lnTo>
                    <a:pt x="1661" y="724"/>
                  </a:lnTo>
                  <a:close/>
                  <a:moveTo>
                    <a:pt x="2768" y="464"/>
                  </a:moveTo>
                  <a:lnTo>
                    <a:pt x="2996" y="464"/>
                  </a:lnTo>
                  <a:lnTo>
                    <a:pt x="2996" y="920"/>
                  </a:lnTo>
                  <a:lnTo>
                    <a:pt x="2768" y="920"/>
                  </a:lnTo>
                  <a:lnTo>
                    <a:pt x="2768" y="464"/>
                  </a:lnTo>
                  <a:close/>
                  <a:moveTo>
                    <a:pt x="3321" y="700"/>
                  </a:moveTo>
                  <a:lnTo>
                    <a:pt x="3549" y="700"/>
                  </a:lnTo>
                  <a:lnTo>
                    <a:pt x="3549" y="920"/>
                  </a:lnTo>
                  <a:lnTo>
                    <a:pt x="3321" y="920"/>
                  </a:lnTo>
                  <a:lnTo>
                    <a:pt x="3321" y="70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6" name="Freeform 9"/>
            <p:cNvSpPr>
              <a:spLocks noEditPoints="1"/>
            </p:cNvSpPr>
            <p:nvPr/>
          </p:nvSpPr>
          <p:spPr bwMode="auto">
            <a:xfrm>
              <a:off x="1306739" y="2539091"/>
              <a:ext cx="5634037" cy="2898266"/>
            </a:xfrm>
            <a:custGeom>
              <a:avLst/>
              <a:gdLst>
                <a:gd name="T0" fmla="*/ 0 w 3549"/>
                <a:gd name="T1" fmla="*/ 155 h 1384"/>
                <a:gd name="T2" fmla="*/ 220 w 3549"/>
                <a:gd name="T3" fmla="*/ 155 h 1384"/>
                <a:gd name="T4" fmla="*/ 220 w 3549"/>
                <a:gd name="T5" fmla="*/ 993 h 1384"/>
                <a:gd name="T6" fmla="*/ 0 w 3549"/>
                <a:gd name="T7" fmla="*/ 993 h 1384"/>
                <a:gd name="T8" fmla="*/ 0 w 3549"/>
                <a:gd name="T9" fmla="*/ 155 h 1384"/>
                <a:gd name="T10" fmla="*/ 554 w 3549"/>
                <a:gd name="T11" fmla="*/ 25 h 1384"/>
                <a:gd name="T12" fmla="*/ 774 w 3549"/>
                <a:gd name="T13" fmla="*/ 25 h 1384"/>
                <a:gd name="T14" fmla="*/ 774 w 3549"/>
                <a:gd name="T15" fmla="*/ 464 h 1384"/>
                <a:gd name="T16" fmla="*/ 554 w 3549"/>
                <a:gd name="T17" fmla="*/ 464 h 1384"/>
                <a:gd name="T18" fmla="*/ 554 w 3549"/>
                <a:gd name="T19" fmla="*/ 25 h 1384"/>
                <a:gd name="T20" fmla="*/ 1107 w 3549"/>
                <a:gd name="T21" fmla="*/ 0 h 1384"/>
                <a:gd name="T22" fmla="*/ 1327 w 3549"/>
                <a:gd name="T23" fmla="*/ 0 h 1384"/>
                <a:gd name="T24" fmla="*/ 1327 w 3549"/>
                <a:gd name="T25" fmla="*/ 1384 h 1384"/>
                <a:gd name="T26" fmla="*/ 1107 w 3549"/>
                <a:gd name="T27" fmla="*/ 1384 h 1384"/>
                <a:gd name="T28" fmla="*/ 1107 w 3549"/>
                <a:gd name="T29" fmla="*/ 0 h 1384"/>
                <a:gd name="T30" fmla="*/ 1661 w 3549"/>
                <a:gd name="T31" fmla="*/ 57 h 1384"/>
                <a:gd name="T32" fmla="*/ 1881 w 3549"/>
                <a:gd name="T33" fmla="*/ 57 h 1384"/>
                <a:gd name="T34" fmla="*/ 1881 w 3549"/>
                <a:gd name="T35" fmla="*/ 1188 h 1384"/>
                <a:gd name="T36" fmla="*/ 1661 w 3549"/>
                <a:gd name="T37" fmla="*/ 1188 h 1384"/>
                <a:gd name="T38" fmla="*/ 1661 w 3549"/>
                <a:gd name="T39" fmla="*/ 57 h 1384"/>
                <a:gd name="T40" fmla="*/ 2768 w 3549"/>
                <a:gd name="T41" fmla="*/ 0 h 1384"/>
                <a:gd name="T42" fmla="*/ 2996 w 3549"/>
                <a:gd name="T43" fmla="*/ 0 h 1384"/>
                <a:gd name="T44" fmla="*/ 2996 w 3549"/>
                <a:gd name="T45" fmla="*/ 928 h 1384"/>
                <a:gd name="T46" fmla="*/ 2768 w 3549"/>
                <a:gd name="T47" fmla="*/ 928 h 1384"/>
                <a:gd name="T48" fmla="*/ 2768 w 3549"/>
                <a:gd name="T49" fmla="*/ 0 h 1384"/>
                <a:gd name="T50" fmla="*/ 3321 w 3549"/>
                <a:gd name="T51" fmla="*/ 440 h 1384"/>
                <a:gd name="T52" fmla="*/ 3549 w 3549"/>
                <a:gd name="T53" fmla="*/ 440 h 1384"/>
                <a:gd name="T54" fmla="*/ 3549 w 3549"/>
                <a:gd name="T55" fmla="*/ 1164 h 1384"/>
                <a:gd name="T56" fmla="*/ 3321 w 3549"/>
                <a:gd name="T57" fmla="*/ 1164 h 1384"/>
                <a:gd name="T58" fmla="*/ 3321 w 3549"/>
                <a:gd name="T59" fmla="*/ 440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49" h="1384">
                  <a:moveTo>
                    <a:pt x="0" y="155"/>
                  </a:moveTo>
                  <a:lnTo>
                    <a:pt x="220" y="155"/>
                  </a:lnTo>
                  <a:lnTo>
                    <a:pt x="220" y="993"/>
                  </a:lnTo>
                  <a:lnTo>
                    <a:pt x="0" y="993"/>
                  </a:lnTo>
                  <a:lnTo>
                    <a:pt x="0" y="155"/>
                  </a:lnTo>
                  <a:close/>
                  <a:moveTo>
                    <a:pt x="554" y="25"/>
                  </a:moveTo>
                  <a:lnTo>
                    <a:pt x="774" y="25"/>
                  </a:lnTo>
                  <a:lnTo>
                    <a:pt x="774" y="464"/>
                  </a:lnTo>
                  <a:lnTo>
                    <a:pt x="554" y="464"/>
                  </a:lnTo>
                  <a:lnTo>
                    <a:pt x="554" y="25"/>
                  </a:lnTo>
                  <a:close/>
                  <a:moveTo>
                    <a:pt x="1107" y="0"/>
                  </a:moveTo>
                  <a:lnTo>
                    <a:pt x="1327" y="0"/>
                  </a:lnTo>
                  <a:lnTo>
                    <a:pt x="1327" y="1384"/>
                  </a:lnTo>
                  <a:lnTo>
                    <a:pt x="1107" y="1384"/>
                  </a:lnTo>
                  <a:lnTo>
                    <a:pt x="1107" y="0"/>
                  </a:lnTo>
                  <a:close/>
                  <a:moveTo>
                    <a:pt x="1661" y="57"/>
                  </a:moveTo>
                  <a:lnTo>
                    <a:pt x="1881" y="57"/>
                  </a:lnTo>
                  <a:lnTo>
                    <a:pt x="1881" y="1188"/>
                  </a:lnTo>
                  <a:lnTo>
                    <a:pt x="1661" y="1188"/>
                  </a:lnTo>
                  <a:lnTo>
                    <a:pt x="1661" y="57"/>
                  </a:lnTo>
                  <a:close/>
                  <a:moveTo>
                    <a:pt x="2768" y="0"/>
                  </a:moveTo>
                  <a:lnTo>
                    <a:pt x="2996" y="0"/>
                  </a:lnTo>
                  <a:lnTo>
                    <a:pt x="2996" y="928"/>
                  </a:lnTo>
                  <a:lnTo>
                    <a:pt x="2768" y="928"/>
                  </a:lnTo>
                  <a:lnTo>
                    <a:pt x="2768" y="0"/>
                  </a:lnTo>
                  <a:close/>
                  <a:moveTo>
                    <a:pt x="3321" y="440"/>
                  </a:moveTo>
                  <a:lnTo>
                    <a:pt x="3549" y="440"/>
                  </a:lnTo>
                  <a:lnTo>
                    <a:pt x="3549" y="1164"/>
                  </a:lnTo>
                  <a:lnTo>
                    <a:pt x="3321" y="1164"/>
                  </a:lnTo>
                  <a:lnTo>
                    <a:pt x="3321" y="44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7" name="Freeform 10"/>
            <p:cNvSpPr>
              <a:spLocks noEditPoints="1"/>
            </p:cNvSpPr>
            <p:nvPr/>
          </p:nvSpPr>
          <p:spPr bwMode="auto">
            <a:xfrm>
              <a:off x="1306739" y="2539091"/>
              <a:ext cx="6513512" cy="2898266"/>
            </a:xfrm>
            <a:custGeom>
              <a:avLst/>
              <a:gdLst>
                <a:gd name="T0" fmla="*/ 0 w 4103"/>
                <a:gd name="T1" fmla="*/ 0 h 1384"/>
                <a:gd name="T2" fmla="*/ 220 w 4103"/>
                <a:gd name="T3" fmla="*/ 0 h 1384"/>
                <a:gd name="T4" fmla="*/ 220 w 4103"/>
                <a:gd name="T5" fmla="*/ 155 h 1384"/>
                <a:gd name="T6" fmla="*/ 0 w 4103"/>
                <a:gd name="T7" fmla="*/ 155 h 1384"/>
                <a:gd name="T8" fmla="*/ 0 w 4103"/>
                <a:gd name="T9" fmla="*/ 0 h 1384"/>
                <a:gd name="T10" fmla="*/ 554 w 4103"/>
                <a:gd name="T11" fmla="*/ 0 h 1384"/>
                <a:gd name="T12" fmla="*/ 774 w 4103"/>
                <a:gd name="T13" fmla="*/ 0 h 1384"/>
                <a:gd name="T14" fmla="*/ 774 w 4103"/>
                <a:gd name="T15" fmla="*/ 25 h 1384"/>
                <a:gd name="T16" fmla="*/ 554 w 4103"/>
                <a:gd name="T17" fmla="*/ 25 h 1384"/>
                <a:gd name="T18" fmla="*/ 554 w 4103"/>
                <a:gd name="T19" fmla="*/ 0 h 1384"/>
                <a:gd name="T20" fmla="*/ 1661 w 4103"/>
                <a:gd name="T21" fmla="*/ 0 h 1384"/>
                <a:gd name="T22" fmla="*/ 1881 w 4103"/>
                <a:gd name="T23" fmla="*/ 0 h 1384"/>
                <a:gd name="T24" fmla="*/ 1881 w 4103"/>
                <a:gd name="T25" fmla="*/ 57 h 1384"/>
                <a:gd name="T26" fmla="*/ 1661 w 4103"/>
                <a:gd name="T27" fmla="*/ 57 h 1384"/>
                <a:gd name="T28" fmla="*/ 1661 w 4103"/>
                <a:gd name="T29" fmla="*/ 0 h 1384"/>
                <a:gd name="T30" fmla="*/ 2214 w 4103"/>
                <a:gd name="T31" fmla="*/ 0 h 1384"/>
                <a:gd name="T32" fmla="*/ 2434 w 4103"/>
                <a:gd name="T33" fmla="*/ 0 h 1384"/>
                <a:gd name="T34" fmla="*/ 2434 w 4103"/>
                <a:gd name="T35" fmla="*/ 1384 h 1384"/>
                <a:gd name="T36" fmla="*/ 2214 w 4103"/>
                <a:gd name="T37" fmla="*/ 1384 h 1384"/>
                <a:gd name="T38" fmla="*/ 2214 w 4103"/>
                <a:gd name="T39" fmla="*/ 0 h 1384"/>
                <a:gd name="T40" fmla="*/ 3321 w 4103"/>
                <a:gd name="T41" fmla="*/ 0 h 1384"/>
                <a:gd name="T42" fmla="*/ 3549 w 4103"/>
                <a:gd name="T43" fmla="*/ 0 h 1384"/>
                <a:gd name="T44" fmla="*/ 3549 w 4103"/>
                <a:gd name="T45" fmla="*/ 440 h 1384"/>
                <a:gd name="T46" fmla="*/ 3321 w 4103"/>
                <a:gd name="T47" fmla="*/ 440 h 1384"/>
                <a:gd name="T48" fmla="*/ 3321 w 4103"/>
                <a:gd name="T49" fmla="*/ 0 h 1384"/>
                <a:gd name="T50" fmla="*/ 3883 w 4103"/>
                <a:gd name="T51" fmla="*/ 0 h 1384"/>
                <a:gd name="T52" fmla="*/ 4103 w 4103"/>
                <a:gd name="T53" fmla="*/ 0 h 1384"/>
                <a:gd name="T54" fmla="*/ 4103 w 4103"/>
                <a:gd name="T55" fmla="*/ 1384 h 1384"/>
                <a:gd name="T56" fmla="*/ 3883 w 4103"/>
                <a:gd name="T57" fmla="*/ 1384 h 1384"/>
                <a:gd name="T58" fmla="*/ 3883 w 4103"/>
                <a:gd name="T59" fmla="*/ 0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03" h="1384">
                  <a:moveTo>
                    <a:pt x="0" y="0"/>
                  </a:moveTo>
                  <a:lnTo>
                    <a:pt x="220" y="0"/>
                  </a:lnTo>
                  <a:lnTo>
                    <a:pt x="220" y="155"/>
                  </a:lnTo>
                  <a:lnTo>
                    <a:pt x="0" y="155"/>
                  </a:lnTo>
                  <a:lnTo>
                    <a:pt x="0" y="0"/>
                  </a:lnTo>
                  <a:close/>
                  <a:moveTo>
                    <a:pt x="554" y="0"/>
                  </a:moveTo>
                  <a:lnTo>
                    <a:pt x="774" y="0"/>
                  </a:lnTo>
                  <a:lnTo>
                    <a:pt x="774" y="25"/>
                  </a:lnTo>
                  <a:lnTo>
                    <a:pt x="554" y="25"/>
                  </a:lnTo>
                  <a:lnTo>
                    <a:pt x="554" y="0"/>
                  </a:lnTo>
                  <a:close/>
                  <a:moveTo>
                    <a:pt x="1661" y="0"/>
                  </a:moveTo>
                  <a:lnTo>
                    <a:pt x="1881" y="0"/>
                  </a:lnTo>
                  <a:lnTo>
                    <a:pt x="1881" y="57"/>
                  </a:lnTo>
                  <a:lnTo>
                    <a:pt x="1661" y="57"/>
                  </a:lnTo>
                  <a:lnTo>
                    <a:pt x="1661" y="0"/>
                  </a:lnTo>
                  <a:close/>
                  <a:moveTo>
                    <a:pt x="2214" y="0"/>
                  </a:moveTo>
                  <a:lnTo>
                    <a:pt x="2434" y="0"/>
                  </a:lnTo>
                  <a:lnTo>
                    <a:pt x="2434" y="1384"/>
                  </a:lnTo>
                  <a:lnTo>
                    <a:pt x="2214" y="1384"/>
                  </a:lnTo>
                  <a:lnTo>
                    <a:pt x="2214" y="0"/>
                  </a:lnTo>
                  <a:close/>
                  <a:moveTo>
                    <a:pt x="3321" y="0"/>
                  </a:moveTo>
                  <a:lnTo>
                    <a:pt x="3549" y="0"/>
                  </a:lnTo>
                  <a:lnTo>
                    <a:pt x="3549" y="440"/>
                  </a:lnTo>
                  <a:lnTo>
                    <a:pt x="3321" y="440"/>
                  </a:lnTo>
                  <a:lnTo>
                    <a:pt x="3321" y="0"/>
                  </a:lnTo>
                  <a:close/>
                  <a:moveTo>
                    <a:pt x="3883" y="0"/>
                  </a:moveTo>
                  <a:lnTo>
                    <a:pt x="4103" y="0"/>
                  </a:lnTo>
                  <a:lnTo>
                    <a:pt x="4103" y="1384"/>
                  </a:lnTo>
                  <a:lnTo>
                    <a:pt x="3883" y="1384"/>
                  </a:lnTo>
                  <a:lnTo>
                    <a:pt x="3883"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8" name="Rectangle 11"/>
            <p:cNvSpPr>
              <a:spLocks noChangeArrowheads="1"/>
            </p:cNvSpPr>
            <p:nvPr/>
          </p:nvSpPr>
          <p:spPr bwMode="auto">
            <a:xfrm>
              <a:off x="1036864" y="2539091"/>
              <a:ext cx="12700" cy="2898266"/>
            </a:xfrm>
            <a:prstGeom prst="rect">
              <a:avLst/>
            </a:prstGeom>
            <a:solidFill>
              <a:srgbClr val="868686"/>
            </a:solidFill>
            <a:ln w="12700">
              <a:solidFill>
                <a:srgbClr val="86868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9" name="Freeform 12"/>
            <p:cNvSpPr>
              <a:spLocks noEditPoints="1"/>
            </p:cNvSpPr>
            <p:nvPr/>
          </p:nvSpPr>
          <p:spPr bwMode="auto">
            <a:xfrm>
              <a:off x="984476" y="2539091"/>
              <a:ext cx="52387" cy="2915019"/>
            </a:xfrm>
            <a:custGeom>
              <a:avLst/>
              <a:gdLst>
                <a:gd name="T0" fmla="*/ 0 w 33"/>
                <a:gd name="T1" fmla="*/ 1384 h 1392"/>
                <a:gd name="T2" fmla="*/ 33 w 33"/>
                <a:gd name="T3" fmla="*/ 1384 h 1392"/>
                <a:gd name="T4" fmla="*/ 33 w 33"/>
                <a:gd name="T5" fmla="*/ 1392 h 1392"/>
                <a:gd name="T6" fmla="*/ 0 w 33"/>
                <a:gd name="T7" fmla="*/ 1392 h 1392"/>
                <a:gd name="T8" fmla="*/ 0 w 33"/>
                <a:gd name="T9" fmla="*/ 1384 h 1392"/>
                <a:gd name="T10" fmla="*/ 0 w 33"/>
                <a:gd name="T11" fmla="*/ 1107 h 1392"/>
                <a:gd name="T12" fmla="*/ 33 w 33"/>
                <a:gd name="T13" fmla="*/ 1107 h 1392"/>
                <a:gd name="T14" fmla="*/ 33 w 33"/>
                <a:gd name="T15" fmla="*/ 1115 h 1392"/>
                <a:gd name="T16" fmla="*/ 0 w 33"/>
                <a:gd name="T17" fmla="*/ 1115 h 1392"/>
                <a:gd name="T18" fmla="*/ 0 w 33"/>
                <a:gd name="T19" fmla="*/ 1107 h 1392"/>
                <a:gd name="T20" fmla="*/ 0 w 33"/>
                <a:gd name="T21" fmla="*/ 830 h 1392"/>
                <a:gd name="T22" fmla="*/ 33 w 33"/>
                <a:gd name="T23" fmla="*/ 830 h 1392"/>
                <a:gd name="T24" fmla="*/ 33 w 33"/>
                <a:gd name="T25" fmla="*/ 838 h 1392"/>
                <a:gd name="T26" fmla="*/ 0 w 33"/>
                <a:gd name="T27" fmla="*/ 838 h 1392"/>
                <a:gd name="T28" fmla="*/ 0 w 33"/>
                <a:gd name="T29" fmla="*/ 830 h 1392"/>
                <a:gd name="T30" fmla="*/ 0 w 33"/>
                <a:gd name="T31" fmla="*/ 554 h 1392"/>
                <a:gd name="T32" fmla="*/ 33 w 33"/>
                <a:gd name="T33" fmla="*/ 554 h 1392"/>
                <a:gd name="T34" fmla="*/ 33 w 33"/>
                <a:gd name="T35" fmla="*/ 562 h 1392"/>
                <a:gd name="T36" fmla="*/ 0 w 33"/>
                <a:gd name="T37" fmla="*/ 562 h 1392"/>
                <a:gd name="T38" fmla="*/ 0 w 33"/>
                <a:gd name="T39" fmla="*/ 554 h 1392"/>
                <a:gd name="T40" fmla="*/ 0 w 33"/>
                <a:gd name="T41" fmla="*/ 277 h 1392"/>
                <a:gd name="T42" fmla="*/ 33 w 33"/>
                <a:gd name="T43" fmla="*/ 277 h 1392"/>
                <a:gd name="T44" fmla="*/ 33 w 33"/>
                <a:gd name="T45" fmla="*/ 285 h 1392"/>
                <a:gd name="T46" fmla="*/ 0 w 33"/>
                <a:gd name="T47" fmla="*/ 285 h 1392"/>
                <a:gd name="T48" fmla="*/ 0 w 33"/>
                <a:gd name="T49" fmla="*/ 277 h 1392"/>
                <a:gd name="T50" fmla="*/ 0 w 33"/>
                <a:gd name="T51" fmla="*/ 0 h 1392"/>
                <a:gd name="T52" fmla="*/ 33 w 33"/>
                <a:gd name="T53" fmla="*/ 0 h 1392"/>
                <a:gd name="T54" fmla="*/ 33 w 33"/>
                <a:gd name="T55" fmla="*/ 8 h 1392"/>
                <a:gd name="T56" fmla="*/ 0 w 33"/>
                <a:gd name="T57" fmla="*/ 8 h 1392"/>
                <a:gd name="T58" fmla="*/ 0 w 33"/>
                <a:gd name="T59" fmla="*/ 0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 h="1392">
                  <a:moveTo>
                    <a:pt x="0" y="1384"/>
                  </a:moveTo>
                  <a:lnTo>
                    <a:pt x="33" y="1384"/>
                  </a:lnTo>
                  <a:lnTo>
                    <a:pt x="33" y="1392"/>
                  </a:lnTo>
                  <a:lnTo>
                    <a:pt x="0" y="1392"/>
                  </a:lnTo>
                  <a:lnTo>
                    <a:pt x="0" y="1384"/>
                  </a:lnTo>
                  <a:close/>
                  <a:moveTo>
                    <a:pt x="0" y="1107"/>
                  </a:moveTo>
                  <a:lnTo>
                    <a:pt x="33" y="1107"/>
                  </a:lnTo>
                  <a:lnTo>
                    <a:pt x="33" y="1115"/>
                  </a:lnTo>
                  <a:lnTo>
                    <a:pt x="0" y="1115"/>
                  </a:lnTo>
                  <a:lnTo>
                    <a:pt x="0" y="1107"/>
                  </a:lnTo>
                  <a:close/>
                  <a:moveTo>
                    <a:pt x="0" y="830"/>
                  </a:moveTo>
                  <a:lnTo>
                    <a:pt x="33" y="830"/>
                  </a:lnTo>
                  <a:lnTo>
                    <a:pt x="33" y="838"/>
                  </a:lnTo>
                  <a:lnTo>
                    <a:pt x="0" y="838"/>
                  </a:lnTo>
                  <a:lnTo>
                    <a:pt x="0" y="830"/>
                  </a:lnTo>
                  <a:close/>
                  <a:moveTo>
                    <a:pt x="0" y="554"/>
                  </a:moveTo>
                  <a:lnTo>
                    <a:pt x="33" y="554"/>
                  </a:lnTo>
                  <a:lnTo>
                    <a:pt x="33" y="562"/>
                  </a:lnTo>
                  <a:lnTo>
                    <a:pt x="0" y="562"/>
                  </a:lnTo>
                  <a:lnTo>
                    <a:pt x="0" y="554"/>
                  </a:lnTo>
                  <a:close/>
                  <a:moveTo>
                    <a:pt x="0" y="277"/>
                  </a:moveTo>
                  <a:lnTo>
                    <a:pt x="33" y="277"/>
                  </a:lnTo>
                  <a:lnTo>
                    <a:pt x="33" y="285"/>
                  </a:lnTo>
                  <a:lnTo>
                    <a:pt x="0" y="285"/>
                  </a:lnTo>
                  <a:lnTo>
                    <a:pt x="0" y="277"/>
                  </a:lnTo>
                  <a:close/>
                  <a:moveTo>
                    <a:pt x="0" y="0"/>
                  </a:moveTo>
                  <a:lnTo>
                    <a:pt x="33" y="0"/>
                  </a:lnTo>
                  <a:lnTo>
                    <a:pt x="33" y="8"/>
                  </a:lnTo>
                  <a:lnTo>
                    <a:pt x="0" y="8"/>
                  </a:lnTo>
                  <a:lnTo>
                    <a:pt x="0" y="0"/>
                  </a:lnTo>
                  <a:close/>
                </a:path>
              </a:pathLst>
            </a:custGeom>
            <a:solidFill>
              <a:srgbClr val="868686"/>
            </a:solidFill>
            <a:ln w="1270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 name="Rectangle 13"/>
            <p:cNvSpPr>
              <a:spLocks noChangeArrowheads="1"/>
            </p:cNvSpPr>
            <p:nvPr/>
          </p:nvSpPr>
          <p:spPr bwMode="auto">
            <a:xfrm>
              <a:off x="1036864" y="5437357"/>
              <a:ext cx="7056000" cy="16753"/>
            </a:xfrm>
            <a:prstGeom prst="rect">
              <a:avLst/>
            </a:prstGeom>
            <a:solidFill>
              <a:srgbClr val="868686"/>
            </a:solidFill>
            <a:ln w="12700">
              <a:solidFill>
                <a:srgbClr val="86868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11" name="Freeform 14"/>
            <p:cNvSpPr>
              <a:spLocks noEditPoints="1"/>
            </p:cNvSpPr>
            <p:nvPr/>
          </p:nvSpPr>
          <p:spPr bwMode="auto">
            <a:xfrm>
              <a:off x="1036864" y="5437357"/>
              <a:ext cx="7932737" cy="67012"/>
            </a:xfrm>
            <a:custGeom>
              <a:avLst/>
              <a:gdLst>
                <a:gd name="T0" fmla="*/ 8 w 4997"/>
                <a:gd name="T1" fmla="*/ 0 h 32"/>
                <a:gd name="T2" fmla="*/ 8 w 4997"/>
                <a:gd name="T3" fmla="*/ 32 h 32"/>
                <a:gd name="T4" fmla="*/ 0 w 4997"/>
                <a:gd name="T5" fmla="*/ 32 h 32"/>
                <a:gd name="T6" fmla="*/ 0 w 4997"/>
                <a:gd name="T7" fmla="*/ 0 h 32"/>
                <a:gd name="T8" fmla="*/ 8 w 4997"/>
                <a:gd name="T9" fmla="*/ 0 h 32"/>
                <a:gd name="T10" fmla="*/ 561 w 4997"/>
                <a:gd name="T11" fmla="*/ 0 h 32"/>
                <a:gd name="T12" fmla="*/ 561 w 4997"/>
                <a:gd name="T13" fmla="*/ 32 h 32"/>
                <a:gd name="T14" fmla="*/ 553 w 4997"/>
                <a:gd name="T15" fmla="*/ 32 h 32"/>
                <a:gd name="T16" fmla="*/ 553 w 4997"/>
                <a:gd name="T17" fmla="*/ 0 h 32"/>
                <a:gd name="T18" fmla="*/ 561 w 4997"/>
                <a:gd name="T19" fmla="*/ 0 h 32"/>
                <a:gd name="T20" fmla="*/ 1115 w 4997"/>
                <a:gd name="T21" fmla="*/ 0 h 32"/>
                <a:gd name="T22" fmla="*/ 1115 w 4997"/>
                <a:gd name="T23" fmla="*/ 32 h 32"/>
                <a:gd name="T24" fmla="*/ 1106 w 4997"/>
                <a:gd name="T25" fmla="*/ 32 h 32"/>
                <a:gd name="T26" fmla="*/ 1106 w 4997"/>
                <a:gd name="T27" fmla="*/ 0 h 32"/>
                <a:gd name="T28" fmla="*/ 1115 w 4997"/>
                <a:gd name="T29" fmla="*/ 0 h 32"/>
                <a:gd name="T30" fmla="*/ 1668 w 4997"/>
                <a:gd name="T31" fmla="*/ 0 h 32"/>
                <a:gd name="T32" fmla="*/ 1668 w 4997"/>
                <a:gd name="T33" fmla="*/ 32 h 32"/>
                <a:gd name="T34" fmla="*/ 1660 w 4997"/>
                <a:gd name="T35" fmla="*/ 32 h 32"/>
                <a:gd name="T36" fmla="*/ 1660 w 4997"/>
                <a:gd name="T37" fmla="*/ 0 h 32"/>
                <a:gd name="T38" fmla="*/ 1668 w 4997"/>
                <a:gd name="T39" fmla="*/ 0 h 32"/>
                <a:gd name="T40" fmla="*/ 2222 w 4997"/>
                <a:gd name="T41" fmla="*/ 0 h 32"/>
                <a:gd name="T42" fmla="*/ 2222 w 4997"/>
                <a:gd name="T43" fmla="*/ 32 h 32"/>
                <a:gd name="T44" fmla="*/ 2213 w 4997"/>
                <a:gd name="T45" fmla="*/ 32 h 32"/>
                <a:gd name="T46" fmla="*/ 2213 w 4997"/>
                <a:gd name="T47" fmla="*/ 0 h 32"/>
                <a:gd name="T48" fmla="*/ 2222 w 4997"/>
                <a:gd name="T49" fmla="*/ 0 h 32"/>
                <a:gd name="T50" fmla="*/ 2775 w 4997"/>
                <a:gd name="T51" fmla="*/ 0 h 32"/>
                <a:gd name="T52" fmla="*/ 2775 w 4997"/>
                <a:gd name="T53" fmla="*/ 32 h 32"/>
                <a:gd name="T54" fmla="*/ 2767 w 4997"/>
                <a:gd name="T55" fmla="*/ 32 h 32"/>
                <a:gd name="T56" fmla="*/ 2767 w 4997"/>
                <a:gd name="T57" fmla="*/ 0 h 32"/>
                <a:gd name="T58" fmla="*/ 2775 w 4997"/>
                <a:gd name="T59" fmla="*/ 0 h 32"/>
                <a:gd name="T60" fmla="*/ 3328 w 4997"/>
                <a:gd name="T61" fmla="*/ 0 h 32"/>
                <a:gd name="T62" fmla="*/ 3328 w 4997"/>
                <a:gd name="T63" fmla="*/ 32 h 32"/>
                <a:gd name="T64" fmla="*/ 3320 w 4997"/>
                <a:gd name="T65" fmla="*/ 32 h 32"/>
                <a:gd name="T66" fmla="*/ 3320 w 4997"/>
                <a:gd name="T67" fmla="*/ 0 h 32"/>
                <a:gd name="T68" fmla="*/ 3328 w 4997"/>
                <a:gd name="T69" fmla="*/ 0 h 32"/>
                <a:gd name="T70" fmla="*/ 3890 w 4997"/>
                <a:gd name="T71" fmla="*/ 0 h 32"/>
                <a:gd name="T72" fmla="*/ 3890 w 4997"/>
                <a:gd name="T73" fmla="*/ 32 h 32"/>
                <a:gd name="T74" fmla="*/ 3882 w 4997"/>
                <a:gd name="T75" fmla="*/ 32 h 32"/>
                <a:gd name="T76" fmla="*/ 3882 w 4997"/>
                <a:gd name="T77" fmla="*/ 0 h 32"/>
                <a:gd name="T78" fmla="*/ 3890 w 4997"/>
                <a:gd name="T79" fmla="*/ 0 h 32"/>
                <a:gd name="T80" fmla="*/ 4444 w 4997"/>
                <a:gd name="T81" fmla="*/ 0 h 32"/>
                <a:gd name="T82" fmla="*/ 4444 w 4997"/>
                <a:gd name="T83" fmla="*/ 32 h 32"/>
                <a:gd name="T84" fmla="*/ 4435 w 4997"/>
                <a:gd name="T85" fmla="*/ 32 h 32"/>
                <a:gd name="T86" fmla="*/ 4435 w 4997"/>
                <a:gd name="T87" fmla="*/ 0 h 32"/>
                <a:gd name="T88" fmla="*/ 4444 w 4997"/>
                <a:gd name="T89" fmla="*/ 0 h 32"/>
                <a:gd name="T90" fmla="*/ 4997 w 4997"/>
                <a:gd name="T91" fmla="*/ 0 h 32"/>
                <a:gd name="T92" fmla="*/ 4997 w 4997"/>
                <a:gd name="T93" fmla="*/ 32 h 32"/>
                <a:gd name="T94" fmla="*/ 4989 w 4997"/>
                <a:gd name="T95" fmla="*/ 32 h 32"/>
                <a:gd name="T96" fmla="*/ 4989 w 4997"/>
                <a:gd name="T97" fmla="*/ 0 h 32"/>
                <a:gd name="T98" fmla="*/ 4997 w 4997"/>
                <a:gd name="T9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97" h="32">
                  <a:moveTo>
                    <a:pt x="8" y="0"/>
                  </a:moveTo>
                  <a:lnTo>
                    <a:pt x="8" y="32"/>
                  </a:lnTo>
                  <a:lnTo>
                    <a:pt x="0" y="32"/>
                  </a:lnTo>
                  <a:lnTo>
                    <a:pt x="0" y="0"/>
                  </a:lnTo>
                  <a:lnTo>
                    <a:pt x="8" y="0"/>
                  </a:lnTo>
                  <a:close/>
                  <a:moveTo>
                    <a:pt x="561" y="0"/>
                  </a:moveTo>
                  <a:lnTo>
                    <a:pt x="561" y="32"/>
                  </a:lnTo>
                  <a:lnTo>
                    <a:pt x="553" y="32"/>
                  </a:lnTo>
                  <a:lnTo>
                    <a:pt x="553" y="0"/>
                  </a:lnTo>
                  <a:lnTo>
                    <a:pt x="561" y="0"/>
                  </a:lnTo>
                  <a:close/>
                  <a:moveTo>
                    <a:pt x="1115" y="0"/>
                  </a:moveTo>
                  <a:lnTo>
                    <a:pt x="1115" y="32"/>
                  </a:lnTo>
                  <a:lnTo>
                    <a:pt x="1106" y="32"/>
                  </a:lnTo>
                  <a:lnTo>
                    <a:pt x="1106" y="0"/>
                  </a:lnTo>
                  <a:lnTo>
                    <a:pt x="1115" y="0"/>
                  </a:lnTo>
                  <a:close/>
                  <a:moveTo>
                    <a:pt x="1668" y="0"/>
                  </a:moveTo>
                  <a:lnTo>
                    <a:pt x="1668" y="32"/>
                  </a:lnTo>
                  <a:lnTo>
                    <a:pt x="1660" y="32"/>
                  </a:lnTo>
                  <a:lnTo>
                    <a:pt x="1660" y="0"/>
                  </a:lnTo>
                  <a:lnTo>
                    <a:pt x="1668" y="0"/>
                  </a:lnTo>
                  <a:close/>
                  <a:moveTo>
                    <a:pt x="2222" y="0"/>
                  </a:moveTo>
                  <a:lnTo>
                    <a:pt x="2222" y="32"/>
                  </a:lnTo>
                  <a:lnTo>
                    <a:pt x="2213" y="32"/>
                  </a:lnTo>
                  <a:lnTo>
                    <a:pt x="2213" y="0"/>
                  </a:lnTo>
                  <a:lnTo>
                    <a:pt x="2222" y="0"/>
                  </a:lnTo>
                  <a:close/>
                  <a:moveTo>
                    <a:pt x="2775" y="0"/>
                  </a:moveTo>
                  <a:lnTo>
                    <a:pt x="2775" y="32"/>
                  </a:lnTo>
                  <a:lnTo>
                    <a:pt x="2767" y="32"/>
                  </a:lnTo>
                  <a:lnTo>
                    <a:pt x="2767" y="0"/>
                  </a:lnTo>
                  <a:lnTo>
                    <a:pt x="2775" y="0"/>
                  </a:lnTo>
                  <a:close/>
                  <a:moveTo>
                    <a:pt x="3328" y="0"/>
                  </a:moveTo>
                  <a:lnTo>
                    <a:pt x="3328" y="32"/>
                  </a:lnTo>
                  <a:lnTo>
                    <a:pt x="3320" y="32"/>
                  </a:lnTo>
                  <a:lnTo>
                    <a:pt x="3320" y="0"/>
                  </a:lnTo>
                  <a:lnTo>
                    <a:pt x="3328" y="0"/>
                  </a:lnTo>
                  <a:close/>
                  <a:moveTo>
                    <a:pt x="3890" y="0"/>
                  </a:moveTo>
                  <a:lnTo>
                    <a:pt x="3890" y="32"/>
                  </a:lnTo>
                  <a:lnTo>
                    <a:pt x="3882" y="32"/>
                  </a:lnTo>
                  <a:lnTo>
                    <a:pt x="3882" y="0"/>
                  </a:lnTo>
                  <a:lnTo>
                    <a:pt x="3890" y="0"/>
                  </a:lnTo>
                  <a:close/>
                  <a:moveTo>
                    <a:pt x="4444" y="0"/>
                  </a:moveTo>
                  <a:lnTo>
                    <a:pt x="4444" y="32"/>
                  </a:lnTo>
                  <a:lnTo>
                    <a:pt x="4435" y="32"/>
                  </a:lnTo>
                  <a:lnTo>
                    <a:pt x="4435" y="0"/>
                  </a:lnTo>
                  <a:lnTo>
                    <a:pt x="4444" y="0"/>
                  </a:lnTo>
                  <a:close/>
                  <a:moveTo>
                    <a:pt x="4997" y="0"/>
                  </a:moveTo>
                  <a:lnTo>
                    <a:pt x="4997" y="32"/>
                  </a:lnTo>
                  <a:lnTo>
                    <a:pt x="4989" y="32"/>
                  </a:lnTo>
                  <a:lnTo>
                    <a:pt x="4989" y="0"/>
                  </a:lnTo>
                  <a:lnTo>
                    <a:pt x="4997" y="0"/>
                  </a:lnTo>
                  <a:close/>
                </a:path>
              </a:pathLst>
            </a:custGeom>
            <a:solidFill>
              <a:srgbClr val="868686"/>
            </a:solidFill>
            <a:ln w="1270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2" name="Rectangle 15"/>
            <p:cNvSpPr>
              <a:spLocks noChangeArrowheads="1"/>
            </p:cNvSpPr>
            <p:nvPr/>
          </p:nvSpPr>
          <p:spPr bwMode="auto">
            <a:xfrm>
              <a:off x="1360434" y="4917193"/>
              <a:ext cx="2308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bg1"/>
                  </a:solidFill>
                  <a:effectLst/>
                  <a:latin typeface="+mn-lt"/>
                  <a:cs typeface="Arial" pitchFamily="34" charset="0"/>
                </a:rPr>
                <a:t>28.3</a:t>
              </a:r>
              <a:endParaRPr kumimoji="0" lang="en-US" altLang="en-US" sz="1000" b="0" i="0" u="none" strike="noStrike" cap="none" normalizeH="0" baseline="0" dirty="0" smtClean="0">
                <a:ln>
                  <a:noFill/>
                </a:ln>
                <a:solidFill>
                  <a:schemeClr val="bg1"/>
                </a:solidFill>
                <a:effectLst/>
                <a:latin typeface="+mn-lt"/>
                <a:cs typeface="Arial" pitchFamily="34" charset="0"/>
              </a:endParaRPr>
            </a:p>
          </p:txBody>
        </p:sp>
        <p:sp>
          <p:nvSpPr>
            <p:cNvPr id="13" name="Rectangle 16"/>
            <p:cNvSpPr>
              <a:spLocks noChangeArrowheads="1"/>
            </p:cNvSpPr>
            <p:nvPr/>
          </p:nvSpPr>
          <p:spPr bwMode="auto">
            <a:xfrm>
              <a:off x="2245637" y="4353874"/>
              <a:ext cx="2308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bg1"/>
                  </a:solidFill>
                  <a:effectLst/>
                  <a:latin typeface="+mn-lt"/>
                  <a:cs typeface="Arial" pitchFamily="34" charset="0"/>
                </a:rPr>
                <a:t>67.1</a:t>
              </a:r>
              <a:endParaRPr kumimoji="0" lang="en-US" altLang="en-US" sz="1000" b="0" i="0" u="none" strike="noStrike" cap="none" normalizeH="0" baseline="0" dirty="0" smtClean="0">
                <a:ln>
                  <a:noFill/>
                </a:ln>
                <a:solidFill>
                  <a:schemeClr val="bg1"/>
                </a:solidFill>
                <a:effectLst/>
                <a:latin typeface="+mn-lt"/>
                <a:cs typeface="Arial" pitchFamily="34" charset="0"/>
              </a:endParaRPr>
            </a:p>
          </p:txBody>
        </p:sp>
        <p:sp>
          <p:nvSpPr>
            <p:cNvPr id="14" name="Rectangle 17"/>
            <p:cNvSpPr>
              <a:spLocks noChangeArrowheads="1"/>
            </p:cNvSpPr>
            <p:nvPr/>
          </p:nvSpPr>
          <p:spPr bwMode="auto">
            <a:xfrm>
              <a:off x="3991124" y="5120323"/>
              <a:ext cx="2308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bg1"/>
                  </a:solidFill>
                  <a:effectLst/>
                  <a:latin typeface="+mn-lt"/>
                  <a:cs typeface="Arial" pitchFamily="34" charset="0"/>
                </a:rPr>
                <a:t>14.3</a:t>
              </a:r>
              <a:endParaRPr kumimoji="0" lang="en-US" altLang="en-US" sz="1000" b="0" i="0" u="none" strike="noStrike" cap="none" normalizeH="0" baseline="0" dirty="0" smtClean="0">
                <a:ln>
                  <a:noFill/>
                </a:ln>
                <a:solidFill>
                  <a:schemeClr val="bg1"/>
                </a:solidFill>
                <a:effectLst/>
                <a:latin typeface="+mn-lt"/>
                <a:cs typeface="Arial" pitchFamily="34" charset="0"/>
              </a:endParaRPr>
            </a:p>
          </p:txBody>
        </p:sp>
        <p:sp>
          <p:nvSpPr>
            <p:cNvPr id="15" name="Rectangle 19"/>
            <p:cNvSpPr>
              <a:spLocks noChangeArrowheads="1"/>
            </p:cNvSpPr>
            <p:nvPr/>
          </p:nvSpPr>
          <p:spPr bwMode="auto">
            <a:xfrm>
              <a:off x="5765747" y="4848086"/>
              <a:ext cx="2308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bg1"/>
                  </a:solidFill>
                  <a:effectLst/>
                  <a:latin typeface="+mn-lt"/>
                  <a:cs typeface="Arial" pitchFamily="34" charset="0"/>
                </a:rPr>
                <a:t>33.3</a:t>
              </a:r>
              <a:endParaRPr kumimoji="0" lang="en-US" altLang="en-US" sz="1000" b="0" i="0" u="none" strike="noStrike" cap="none" normalizeH="0" baseline="0" dirty="0" smtClean="0">
                <a:ln>
                  <a:noFill/>
                </a:ln>
                <a:solidFill>
                  <a:schemeClr val="bg1"/>
                </a:solidFill>
                <a:effectLst/>
                <a:latin typeface="+mn-lt"/>
                <a:cs typeface="Arial" pitchFamily="34" charset="0"/>
              </a:endParaRPr>
            </a:p>
          </p:txBody>
        </p:sp>
        <p:sp>
          <p:nvSpPr>
            <p:cNvPr id="16" name="Rectangle 20"/>
            <p:cNvSpPr>
              <a:spLocks noChangeArrowheads="1"/>
            </p:cNvSpPr>
            <p:nvPr/>
          </p:nvSpPr>
          <p:spPr bwMode="auto">
            <a:xfrm>
              <a:off x="6633347" y="5103570"/>
              <a:ext cx="2308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chemeClr val="bg1"/>
                  </a:solidFill>
                  <a:effectLst/>
                  <a:latin typeface="+mn-lt"/>
                  <a:cs typeface="Arial" pitchFamily="34" charset="0"/>
                </a:rPr>
                <a:t>15.8</a:t>
              </a:r>
              <a:endParaRPr kumimoji="0" lang="en-US" altLang="en-US" sz="1000" b="0" i="0" u="none" strike="noStrike" cap="none" normalizeH="0" baseline="0" smtClean="0">
                <a:ln>
                  <a:noFill/>
                </a:ln>
                <a:solidFill>
                  <a:schemeClr val="bg1"/>
                </a:solidFill>
                <a:effectLst/>
                <a:latin typeface="+mn-lt"/>
                <a:cs typeface="Arial" pitchFamily="34" charset="0"/>
              </a:endParaRPr>
            </a:p>
          </p:txBody>
        </p:sp>
        <p:sp>
          <p:nvSpPr>
            <p:cNvPr id="17" name="Rectangle 21"/>
            <p:cNvSpPr>
              <a:spLocks noChangeArrowheads="1"/>
            </p:cNvSpPr>
            <p:nvPr/>
          </p:nvSpPr>
          <p:spPr bwMode="auto">
            <a:xfrm>
              <a:off x="1360434" y="3620930"/>
              <a:ext cx="2308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bg1"/>
                  </a:solidFill>
                  <a:effectLst/>
                  <a:latin typeface="+mn-lt"/>
                  <a:cs typeface="Arial" pitchFamily="34" charset="0"/>
                </a:rPr>
                <a:t>60.9</a:t>
              </a:r>
              <a:endParaRPr kumimoji="0" lang="en-US" altLang="en-US" sz="1000" b="0" i="0" u="none" strike="noStrike" cap="none" normalizeH="0" baseline="0" dirty="0" smtClean="0">
                <a:ln>
                  <a:noFill/>
                </a:ln>
                <a:solidFill>
                  <a:schemeClr val="bg1"/>
                </a:solidFill>
                <a:effectLst/>
                <a:latin typeface="+mn-lt"/>
                <a:cs typeface="Arial" pitchFamily="34" charset="0"/>
              </a:endParaRPr>
            </a:p>
          </p:txBody>
        </p:sp>
        <p:sp>
          <p:nvSpPr>
            <p:cNvPr id="18" name="Rectangle 22"/>
            <p:cNvSpPr>
              <a:spLocks noChangeArrowheads="1"/>
            </p:cNvSpPr>
            <p:nvPr/>
          </p:nvSpPr>
          <p:spPr bwMode="auto">
            <a:xfrm>
              <a:off x="2238322" y="2940342"/>
              <a:ext cx="2308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bg1"/>
                  </a:solidFill>
                  <a:effectLst/>
                  <a:latin typeface="+mn-lt"/>
                  <a:cs typeface="Arial" pitchFamily="34" charset="0"/>
                </a:rPr>
                <a:t>31.5</a:t>
              </a:r>
              <a:endParaRPr kumimoji="0" lang="en-US" altLang="en-US" sz="1000" b="0" i="0" u="none" strike="noStrike" cap="none" normalizeH="0" baseline="0" dirty="0" smtClean="0">
                <a:ln>
                  <a:noFill/>
                </a:ln>
                <a:solidFill>
                  <a:schemeClr val="bg1"/>
                </a:solidFill>
                <a:effectLst/>
                <a:latin typeface="+mn-lt"/>
                <a:cs typeface="Arial" pitchFamily="34" charset="0"/>
              </a:endParaRPr>
            </a:p>
          </p:txBody>
        </p:sp>
        <p:sp>
          <p:nvSpPr>
            <p:cNvPr id="19" name="Rectangle 23"/>
            <p:cNvSpPr>
              <a:spLocks noChangeArrowheads="1"/>
            </p:cNvSpPr>
            <p:nvPr/>
          </p:nvSpPr>
          <p:spPr bwMode="auto">
            <a:xfrm>
              <a:off x="3126550" y="3876414"/>
              <a:ext cx="19716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bg1"/>
                  </a:solidFill>
                  <a:effectLst/>
                  <a:latin typeface="+mn-lt"/>
                  <a:cs typeface="Arial" pitchFamily="34" charset="0"/>
                </a:rPr>
                <a:t>100</a:t>
              </a:r>
              <a:endParaRPr kumimoji="0" lang="en-US" altLang="en-US" sz="1000" b="0" i="0" u="none" strike="noStrike" cap="none" normalizeH="0" baseline="0" dirty="0" smtClean="0">
                <a:ln>
                  <a:noFill/>
                </a:ln>
                <a:solidFill>
                  <a:schemeClr val="bg1"/>
                </a:solidFill>
                <a:effectLst/>
                <a:latin typeface="+mn-lt"/>
                <a:cs typeface="Arial" pitchFamily="34" charset="0"/>
              </a:endParaRPr>
            </a:p>
          </p:txBody>
        </p:sp>
        <p:sp>
          <p:nvSpPr>
            <p:cNvPr id="20" name="Rectangle 24"/>
            <p:cNvSpPr>
              <a:spLocks noChangeArrowheads="1"/>
            </p:cNvSpPr>
            <p:nvPr/>
          </p:nvSpPr>
          <p:spPr bwMode="auto">
            <a:xfrm>
              <a:off x="4007559" y="3723544"/>
              <a:ext cx="2308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bg1"/>
                  </a:solidFill>
                  <a:effectLst/>
                  <a:latin typeface="+mn-lt"/>
                  <a:cs typeface="Arial" pitchFamily="34" charset="0"/>
                </a:rPr>
                <a:t>81.6</a:t>
              </a:r>
              <a:endParaRPr kumimoji="0" lang="en-US" altLang="en-US" sz="1000" b="0" i="0" u="none" strike="noStrike" cap="none" normalizeH="0" baseline="0" dirty="0" smtClean="0">
                <a:ln>
                  <a:noFill/>
                </a:ln>
                <a:solidFill>
                  <a:schemeClr val="bg1"/>
                </a:solidFill>
                <a:effectLst/>
                <a:latin typeface="+mn-lt"/>
                <a:cs typeface="Arial" pitchFamily="34" charset="0"/>
              </a:endParaRPr>
            </a:p>
          </p:txBody>
        </p:sp>
        <p:sp>
          <p:nvSpPr>
            <p:cNvPr id="21" name="Rectangle 25"/>
            <p:cNvSpPr>
              <a:spLocks noChangeArrowheads="1"/>
            </p:cNvSpPr>
            <p:nvPr/>
          </p:nvSpPr>
          <p:spPr bwMode="auto">
            <a:xfrm>
              <a:off x="5753872" y="3401048"/>
              <a:ext cx="2308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chemeClr val="bg1"/>
                  </a:solidFill>
                  <a:effectLst/>
                  <a:latin typeface="+mn-lt"/>
                  <a:cs typeface="Arial" pitchFamily="34" charset="0"/>
                </a:rPr>
                <a:t>66.7</a:t>
              </a:r>
              <a:endParaRPr kumimoji="0" lang="en-US" altLang="en-US" sz="1000" b="0" i="0" u="none" strike="noStrike" cap="none" normalizeH="0" baseline="0" smtClean="0">
                <a:ln>
                  <a:noFill/>
                </a:ln>
                <a:solidFill>
                  <a:schemeClr val="bg1"/>
                </a:solidFill>
                <a:effectLst/>
                <a:latin typeface="+mn-lt"/>
                <a:cs typeface="Arial" pitchFamily="34" charset="0"/>
              </a:endParaRPr>
            </a:p>
          </p:txBody>
        </p:sp>
        <p:sp>
          <p:nvSpPr>
            <p:cNvPr id="22" name="Rectangle 26"/>
            <p:cNvSpPr>
              <a:spLocks noChangeArrowheads="1"/>
            </p:cNvSpPr>
            <p:nvPr/>
          </p:nvSpPr>
          <p:spPr bwMode="auto">
            <a:xfrm>
              <a:off x="6633347" y="4098390"/>
              <a:ext cx="2308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chemeClr val="bg1"/>
                  </a:solidFill>
                  <a:effectLst/>
                  <a:latin typeface="+mn-lt"/>
                  <a:cs typeface="Arial" pitchFamily="34" charset="0"/>
                </a:rPr>
                <a:t>52.6</a:t>
              </a:r>
              <a:endParaRPr kumimoji="0" lang="en-US" altLang="en-US" sz="1000" b="0" i="0" u="none" strike="noStrike" cap="none" normalizeH="0" baseline="0" smtClean="0">
                <a:ln>
                  <a:noFill/>
                </a:ln>
                <a:solidFill>
                  <a:schemeClr val="bg1"/>
                </a:solidFill>
                <a:effectLst/>
                <a:latin typeface="+mn-lt"/>
                <a:cs typeface="Arial" pitchFamily="34" charset="0"/>
              </a:endParaRPr>
            </a:p>
          </p:txBody>
        </p:sp>
        <p:sp>
          <p:nvSpPr>
            <p:cNvPr id="23" name="Rectangle 27"/>
            <p:cNvSpPr>
              <a:spLocks noChangeArrowheads="1"/>
            </p:cNvSpPr>
            <p:nvPr/>
          </p:nvSpPr>
          <p:spPr bwMode="auto">
            <a:xfrm>
              <a:off x="1360434" y="2598999"/>
              <a:ext cx="2308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bg1"/>
                  </a:solidFill>
                  <a:effectLst/>
                  <a:latin typeface="+mn-lt"/>
                  <a:cs typeface="Arial" pitchFamily="34" charset="0"/>
                </a:rPr>
                <a:t>10.9</a:t>
              </a:r>
              <a:endParaRPr kumimoji="0" lang="en-US" altLang="en-US" sz="1000" b="0" i="0" u="none" strike="noStrike" cap="none" normalizeH="0" baseline="0" dirty="0" smtClean="0">
                <a:ln>
                  <a:noFill/>
                </a:ln>
                <a:solidFill>
                  <a:schemeClr val="bg1"/>
                </a:solidFill>
                <a:effectLst/>
                <a:latin typeface="+mn-lt"/>
                <a:cs typeface="Arial" pitchFamily="34" charset="0"/>
              </a:endParaRPr>
            </a:p>
          </p:txBody>
        </p:sp>
        <p:sp>
          <p:nvSpPr>
            <p:cNvPr id="24" name="Rectangle 28"/>
            <p:cNvSpPr>
              <a:spLocks noChangeArrowheads="1"/>
            </p:cNvSpPr>
            <p:nvPr/>
          </p:nvSpPr>
          <p:spPr bwMode="auto">
            <a:xfrm>
              <a:off x="2270141" y="2511795"/>
              <a:ext cx="16511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bg1"/>
                  </a:solidFill>
                  <a:effectLst/>
                  <a:latin typeface="+mn-lt"/>
                  <a:cs typeface="Arial" pitchFamily="34" charset="0"/>
                </a:rPr>
                <a:t>1.4</a:t>
              </a:r>
              <a:endParaRPr kumimoji="0" lang="en-US" altLang="en-US" sz="1000" b="0" i="0" u="none" strike="noStrike" cap="none" normalizeH="0" baseline="0" dirty="0" smtClean="0">
                <a:ln>
                  <a:noFill/>
                </a:ln>
                <a:solidFill>
                  <a:schemeClr val="bg1"/>
                </a:solidFill>
                <a:effectLst/>
                <a:latin typeface="+mn-lt"/>
                <a:cs typeface="Arial" pitchFamily="34" charset="0"/>
              </a:endParaRPr>
            </a:p>
          </p:txBody>
        </p:sp>
        <p:sp>
          <p:nvSpPr>
            <p:cNvPr id="25" name="Rectangle 29"/>
            <p:cNvSpPr>
              <a:spLocks noChangeArrowheads="1"/>
            </p:cNvSpPr>
            <p:nvPr/>
          </p:nvSpPr>
          <p:spPr bwMode="auto">
            <a:xfrm>
              <a:off x="4027504" y="2538218"/>
              <a:ext cx="16511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bg1"/>
                  </a:solidFill>
                  <a:effectLst/>
                  <a:latin typeface="+mn-lt"/>
                  <a:cs typeface="Arial" pitchFamily="34" charset="0"/>
                </a:rPr>
                <a:t>4.1</a:t>
              </a:r>
              <a:endParaRPr kumimoji="0" lang="en-US" altLang="en-US" sz="1000" b="0" i="0" u="none" strike="noStrike" cap="none" normalizeH="0" baseline="0" dirty="0" smtClean="0">
                <a:ln>
                  <a:noFill/>
                </a:ln>
                <a:solidFill>
                  <a:schemeClr val="bg1"/>
                </a:solidFill>
                <a:effectLst/>
                <a:latin typeface="+mn-lt"/>
                <a:cs typeface="Arial" pitchFamily="34" charset="0"/>
              </a:endParaRPr>
            </a:p>
          </p:txBody>
        </p:sp>
        <p:sp>
          <p:nvSpPr>
            <p:cNvPr id="26" name="Rectangle 30"/>
            <p:cNvSpPr>
              <a:spLocks noChangeArrowheads="1"/>
            </p:cNvSpPr>
            <p:nvPr/>
          </p:nvSpPr>
          <p:spPr bwMode="auto">
            <a:xfrm>
              <a:off x="4881983" y="3876414"/>
              <a:ext cx="19716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bg1"/>
                  </a:solidFill>
                  <a:effectLst/>
                  <a:latin typeface="+mn-lt"/>
                  <a:cs typeface="Arial" pitchFamily="34" charset="0"/>
                </a:rPr>
                <a:t>100</a:t>
              </a:r>
              <a:endParaRPr kumimoji="0" lang="en-US" altLang="en-US" sz="1000" b="0" i="0" u="none" strike="noStrike" cap="none" normalizeH="0" baseline="0" dirty="0" smtClean="0">
                <a:ln>
                  <a:noFill/>
                </a:ln>
                <a:solidFill>
                  <a:schemeClr val="bg1"/>
                </a:solidFill>
                <a:effectLst/>
                <a:latin typeface="+mn-lt"/>
                <a:cs typeface="Arial" pitchFamily="34" charset="0"/>
              </a:endParaRPr>
            </a:p>
          </p:txBody>
        </p:sp>
        <p:sp>
          <p:nvSpPr>
            <p:cNvPr id="27" name="Rectangle 31"/>
            <p:cNvSpPr>
              <a:spLocks noChangeArrowheads="1"/>
            </p:cNvSpPr>
            <p:nvPr/>
          </p:nvSpPr>
          <p:spPr bwMode="auto">
            <a:xfrm>
              <a:off x="6633347" y="2887988"/>
              <a:ext cx="2308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chemeClr val="bg1"/>
                  </a:solidFill>
                  <a:effectLst/>
                  <a:latin typeface="+mn-lt"/>
                  <a:cs typeface="Arial" pitchFamily="34" charset="0"/>
                </a:rPr>
                <a:t>31.6</a:t>
              </a:r>
              <a:endParaRPr kumimoji="0" lang="en-US" altLang="en-US" sz="1000" b="0" i="0" u="none" strike="noStrike" cap="none" normalizeH="0" baseline="0" smtClean="0">
                <a:ln>
                  <a:noFill/>
                </a:ln>
                <a:solidFill>
                  <a:schemeClr val="bg1"/>
                </a:solidFill>
                <a:effectLst/>
                <a:latin typeface="+mn-lt"/>
                <a:cs typeface="Arial" pitchFamily="34" charset="0"/>
              </a:endParaRPr>
            </a:p>
          </p:txBody>
        </p:sp>
        <p:sp>
          <p:nvSpPr>
            <p:cNvPr id="28" name="Rectangle 32"/>
            <p:cNvSpPr>
              <a:spLocks noChangeArrowheads="1"/>
            </p:cNvSpPr>
            <p:nvPr/>
          </p:nvSpPr>
          <p:spPr bwMode="auto">
            <a:xfrm>
              <a:off x="7533450" y="3876414"/>
              <a:ext cx="19716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bg1"/>
                  </a:solidFill>
                  <a:effectLst/>
                  <a:latin typeface="+mn-lt"/>
                  <a:cs typeface="Arial" pitchFamily="34" charset="0"/>
                </a:rPr>
                <a:t>100</a:t>
              </a:r>
              <a:endParaRPr kumimoji="0" lang="en-US" altLang="en-US" sz="1000" b="0" i="0" u="none" strike="noStrike" cap="none" normalizeH="0" baseline="0" dirty="0" smtClean="0">
                <a:ln>
                  <a:noFill/>
                </a:ln>
                <a:solidFill>
                  <a:schemeClr val="bg1"/>
                </a:solidFill>
                <a:effectLst/>
                <a:latin typeface="+mn-lt"/>
                <a:cs typeface="Arial" pitchFamily="34" charset="0"/>
              </a:endParaRPr>
            </a:p>
          </p:txBody>
        </p:sp>
        <p:sp>
          <p:nvSpPr>
            <p:cNvPr id="29" name="Rectangle 33"/>
            <p:cNvSpPr>
              <a:spLocks noChangeArrowheads="1"/>
            </p:cNvSpPr>
            <p:nvPr/>
          </p:nvSpPr>
          <p:spPr bwMode="auto">
            <a:xfrm>
              <a:off x="635226" y="5282392"/>
              <a:ext cx="2228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effectLst/>
                  <a:latin typeface="+mn-lt"/>
                  <a:cs typeface="Arial" pitchFamily="34" charset="0"/>
                </a:rPr>
                <a:t>0%</a:t>
              </a:r>
              <a:endParaRPr kumimoji="0" lang="en-US" altLang="en-US" sz="2000" b="0" i="0" u="none" strike="noStrike" cap="none" normalizeH="0" baseline="0" smtClean="0">
                <a:ln>
                  <a:noFill/>
                </a:ln>
                <a:effectLst/>
                <a:latin typeface="+mn-lt"/>
                <a:cs typeface="Arial" pitchFamily="34" charset="0"/>
              </a:endParaRPr>
            </a:p>
          </p:txBody>
        </p:sp>
        <p:sp>
          <p:nvSpPr>
            <p:cNvPr id="30" name="Rectangle 34"/>
            <p:cNvSpPr>
              <a:spLocks noChangeArrowheads="1"/>
            </p:cNvSpPr>
            <p:nvPr/>
          </p:nvSpPr>
          <p:spPr bwMode="auto">
            <a:xfrm>
              <a:off x="544739" y="4702319"/>
              <a:ext cx="3141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effectLst/>
                  <a:latin typeface="+mn-lt"/>
                  <a:cs typeface="Arial" pitchFamily="34" charset="0"/>
                </a:rPr>
                <a:t>20%</a:t>
              </a:r>
              <a:endParaRPr kumimoji="0" lang="en-US" altLang="en-US" sz="2000" b="0" i="0" u="none" strike="noStrike" cap="none" normalizeH="0" baseline="0" smtClean="0">
                <a:ln>
                  <a:noFill/>
                </a:ln>
                <a:effectLst/>
                <a:latin typeface="+mn-lt"/>
                <a:cs typeface="Arial" pitchFamily="34" charset="0"/>
              </a:endParaRPr>
            </a:p>
          </p:txBody>
        </p:sp>
        <p:sp>
          <p:nvSpPr>
            <p:cNvPr id="31" name="Rectangle 35"/>
            <p:cNvSpPr>
              <a:spLocks noChangeArrowheads="1"/>
            </p:cNvSpPr>
            <p:nvPr/>
          </p:nvSpPr>
          <p:spPr bwMode="auto">
            <a:xfrm>
              <a:off x="544739" y="4124343"/>
              <a:ext cx="3141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effectLst/>
                  <a:latin typeface="+mn-lt"/>
                  <a:cs typeface="Arial" pitchFamily="34" charset="0"/>
                </a:rPr>
                <a:t>40%</a:t>
              </a:r>
              <a:endParaRPr kumimoji="0" lang="en-US" altLang="en-US" sz="2000" b="0" i="0" u="none" strike="noStrike" cap="none" normalizeH="0" baseline="0" smtClean="0">
                <a:ln>
                  <a:noFill/>
                </a:ln>
                <a:effectLst/>
                <a:latin typeface="+mn-lt"/>
                <a:cs typeface="Arial" pitchFamily="34" charset="0"/>
              </a:endParaRPr>
            </a:p>
          </p:txBody>
        </p:sp>
        <p:sp>
          <p:nvSpPr>
            <p:cNvPr id="32" name="Rectangle 36"/>
            <p:cNvSpPr>
              <a:spLocks noChangeArrowheads="1"/>
            </p:cNvSpPr>
            <p:nvPr/>
          </p:nvSpPr>
          <p:spPr bwMode="auto">
            <a:xfrm>
              <a:off x="544739" y="3544269"/>
              <a:ext cx="3141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effectLst/>
                  <a:latin typeface="+mn-lt"/>
                  <a:cs typeface="Arial" pitchFamily="34" charset="0"/>
                </a:rPr>
                <a:t>60%</a:t>
              </a:r>
              <a:endParaRPr kumimoji="0" lang="en-US" altLang="en-US" sz="2000" b="0" i="0" u="none" strike="noStrike" cap="none" normalizeH="0" baseline="0" smtClean="0">
                <a:ln>
                  <a:noFill/>
                </a:ln>
                <a:effectLst/>
                <a:latin typeface="+mn-lt"/>
                <a:cs typeface="Arial" pitchFamily="34" charset="0"/>
              </a:endParaRPr>
            </a:p>
          </p:txBody>
        </p:sp>
        <p:sp>
          <p:nvSpPr>
            <p:cNvPr id="33" name="Rectangle 37"/>
            <p:cNvSpPr>
              <a:spLocks noChangeArrowheads="1"/>
            </p:cNvSpPr>
            <p:nvPr/>
          </p:nvSpPr>
          <p:spPr bwMode="auto">
            <a:xfrm>
              <a:off x="544739" y="2983044"/>
              <a:ext cx="3141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effectLst/>
                  <a:latin typeface="+mn-lt"/>
                  <a:cs typeface="Arial" pitchFamily="34" charset="0"/>
                </a:rPr>
                <a:t>80%</a:t>
              </a:r>
              <a:endParaRPr kumimoji="0" lang="en-US" altLang="en-US" sz="2000" b="0" i="0" u="none" strike="noStrike" cap="none" normalizeH="0" baseline="0" smtClean="0">
                <a:ln>
                  <a:noFill/>
                </a:ln>
                <a:effectLst/>
                <a:latin typeface="+mn-lt"/>
                <a:cs typeface="Arial" pitchFamily="34" charset="0"/>
              </a:endParaRPr>
            </a:p>
          </p:txBody>
        </p:sp>
        <p:sp>
          <p:nvSpPr>
            <p:cNvPr id="34" name="Rectangle 38"/>
            <p:cNvSpPr>
              <a:spLocks noChangeArrowheads="1"/>
            </p:cNvSpPr>
            <p:nvPr/>
          </p:nvSpPr>
          <p:spPr bwMode="auto">
            <a:xfrm>
              <a:off x="454251" y="2402974"/>
              <a:ext cx="4055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effectLst/>
                  <a:latin typeface="+mn-lt"/>
                  <a:cs typeface="Arial" pitchFamily="34" charset="0"/>
                </a:rPr>
                <a:t>100%</a:t>
              </a:r>
              <a:endParaRPr kumimoji="0" lang="en-US" altLang="en-US" sz="2000" b="0" i="0" u="none" strike="noStrike" cap="none" normalizeH="0" baseline="0" smtClean="0">
                <a:ln>
                  <a:noFill/>
                </a:ln>
                <a:effectLst/>
                <a:latin typeface="+mn-lt"/>
                <a:cs typeface="Arial" pitchFamily="34" charset="0"/>
              </a:endParaRPr>
            </a:p>
          </p:txBody>
        </p:sp>
        <p:sp>
          <p:nvSpPr>
            <p:cNvPr id="35" name="Rectangle 39"/>
            <p:cNvSpPr>
              <a:spLocks noChangeArrowheads="1"/>
            </p:cNvSpPr>
            <p:nvPr/>
          </p:nvSpPr>
          <p:spPr bwMode="auto">
            <a:xfrm>
              <a:off x="1178151" y="5554628"/>
              <a:ext cx="5482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effectLst/>
                  <a:latin typeface="+mn-lt"/>
                  <a:cs typeface="Arial" pitchFamily="34" charset="0"/>
                </a:rPr>
                <a:t>HCV-1a</a:t>
              </a:r>
              <a:endParaRPr kumimoji="0" lang="en-US" altLang="en-US" sz="2000" b="0" i="0" u="none" strike="noStrike" cap="none" normalizeH="0" baseline="0" smtClean="0">
                <a:ln>
                  <a:noFill/>
                </a:ln>
                <a:effectLst/>
                <a:latin typeface="+mn-lt"/>
                <a:cs typeface="Arial" pitchFamily="34" charset="0"/>
              </a:endParaRPr>
            </a:p>
          </p:txBody>
        </p:sp>
        <p:sp>
          <p:nvSpPr>
            <p:cNvPr id="36" name="Rectangle 40"/>
            <p:cNvSpPr>
              <a:spLocks noChangeArrowheads="1"/>
            </p:cNvSpPr>
            <p:nvPr/>
          </p:nvSpPr>
          <p:spPr bwMode="auto">
            <a:xfrm>
              <a:off x="1216251" y="5810111"/>
              <a:ext cx="5033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effectLst/>
                  <a:latin typeface="+mn-lt"/>
                  <a:cs typeface="Arial" pitchFamily="34" charset="0"/>
                </a:rPr>
                <a:t>(N=46)</a:t>
              </a:r>
              <a:endParaRPr kumimoji="0" lang="en-US" altLang="en-US" sz="2000" b="0" i="0" u="none" strike="noStrike" cap="none" normalizeH="0" baseline="0" smtClean="0">
                <a:ln>
                  <a:noFill/>
                </a:ln>
                <a:effectLst/>
                <a:latin typeface="+mn-lt"/>
                <a:cs typeface="Arial" pitchFamily="34" charset="0"/>
              </a:endParaRPr>
            </a:p>
          </p:txBody>
        </p:sp>
        <p:sp>
          <p:nvSpPr>
            <p:cNvPr id="37" name="Rectangle 41"/>
            <p:cNvSpPr>
              <a:spLocks noChangeArrowheads="1"/>
            </p:cNvSpPr>
            <p:nvPr/>
          </p:nvSpPr>
          <p:spPr bwMode="auto">
            <a:xfrm>
              <a:off x="2043339" y="5554628"/>
              <a:ext cx="5562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effectLst/>
                  <a:latin typeface="+mn-lt"/>
                  <a:cs typeface="Arial" pitchFamily="34" charset="0"/>
                </a:rPr>
                <a:t>HCV-1b</a:t>
              </a:r>
              <a:endParaRPr kumimoji="0" lang="en-US" altLang="en-US" sz="2000" b="0" i="0" u="none" strike="noStrike" cap="none" normalizeH="0" baseline="0" smtClean="0">
                <a:ln>
                  <a:noFill/>
                </a:ln>
                <a:effectLst/>
                <a:latin typeface="+mn-lt"/>
                <a:cs typeface="Arial" pitchFamily="34" charset="0"/>
              </a:endParaRPr>
            </a:p>
          </p:txBody>
        </p:sp>
        <p:sp>
          <p:nvSpPr>
            <p:cNvPr id="38" name="Rectangle 42"/>
            <p:cNvSpPr>
              <a:spLocks noChangeArrowheads="1"/>
            </p:cNvSpPr>
            <p:nvPr/>
          </p:nvSpPr>
          <p:spPr bwMode="auto">
            <a:xfrm>
              <a:off x="2095726" y="5810111"/>
              <a:ext cx="5033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effectLst/>
                  <a:latin typeface="+mn-lt"/>
                  <a:cs typeface="Arial" pitchFamily="34" charset="0"/>
                </a:rPr>
                <a:t>(N=73)</a:t>
              </a:r>
              <a:endParaRPr kumimoji="0" lang="en-US" altLang="en-US" sz="2000" b="0" i="0" u="none" strike="noStrike" cap="none" normalizeH="0" baseline="0" dirty="0" smtClean="0">
                <a:ln>
                  <a:noFill/>
                </a:ln>
                <a:effectLst/>
                <a:latin typeface="+mn-lt"/>
                <a:cs typeface="Arial" pitchFamily="34" charset="0"/>
              </a:endParaRPr>
            </a:p>
          </p:txBody>
        </p:sp>
        <p:sp>
          <p:nvSpPr>
            <p:cNvPr id="39" name="Rectangle 43"/>
            <p:cNvSpPr>
              <a:spLocks noChangeArrowheads="1"/>
            </p:cNvSpPr>
            <p:nvPr/>
          </p:nvSpPr>
          <p:spPr bwMode="auto">
            <a:xfrm>
              <a:off x="2935514" y="5554628"/>
              <a:ext cx="5354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effectLst/>
                  <a:latin typeface="+mn-lt"/>
                  <a:cs typeface="Arial" pitchFamily="34" charset="0"/>
                </a:rPr>
                <a:t>HCV-2c</a:t>
              </a:r>
              <a:endParaRPr kumimoji="0" lang="en-US" altLang="en-US" sz="2000" b="0" i="0" u="none" strike="noStrike" cap="none" normalizeH="0" baseline="0" smtClean="0">
                <a:ln>
                  <a:noFill/>
                </a:ln>
                <a:effectLst/>
                <a:latin typeface="+mn-lt"/>
                <a:cs typeface="Arial" pitchFamily="34" charset="0"/>
              </a:endParaRPr>
            </a:p>
          </p:txBody>
        </p:sp>
        <p:sp>
          <p:nvSpPr>
            <p:cNvPr id="40" name="Rectangle 44"/>
            <p:cNvSpPr>
              <a:spLocks noChangeArrowheads="1"/>
            </p:cNvSpPr>
            <p:nvPr/>
          </p:nvSpPr>
          <p:spPr bwMode="auto">
            <a:xfrm>
              <a:off x="3026001" y="5810111"/>
              <a:ext cx="4119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effectLst/>
                  <a:latin typeface="+mn-lt"/>
                  <a:cs typeface="Arial" pitchFamily="34" charset="0"/>
                </a:rPr>
                <a:t>(N=6)</a:t>
              </a:r>
              <a:endParaRPr kumimoji="0" lang="en-US" altLang="en-US" sz="2000" b="0" i="0" u="none" strike="noStrike" cap="none" normalizeH="0" baseline="0" smtClean="0">
                <a:ln>
                  <a:noFill/>
                </a:ln>
                <a:effectLst/>
                <a:latin typeface="+mn-lt"/>
                <a:cs typeface="Arial" pitchFamily="34" charset="0"/>
              </a:endParaRPr>
            </a:p>
          </p:txBody>
        </p:sp>
        <p:sp>
          <p:nvSpPr>
            <p:cNvPr id="41" name="Rectangle 45"/>
            <p:cNvSpPr>
              <a:spLocks noChangeArrowheads="1"/>
            </p:cNvSpPr>
            <p:nvPr/>
          </p:nvSpPr>
          <p:spPr bwMode="auto">
            <a:xfrm>
              <a:off x="3813401" y="5554628"/>
              <a:ext cx="5482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effectLst/>
                  <a:latin typeface="+mn-lt"/>
                  <a:cs typeface="Arial" pitchFamily="34" charset="0"/>
                </a:rPr>
                <a:t>HCV-3a</a:t>
              </a:r>
              <a:endParaRPr kumimoji="0" lang="en-US" altLang="en-US" sz="2000" b="0" i="0" u="none" strike="noStrike" cap="none" normalizeH="0" baseline="0" smtClean="0">
                <a:ln>
                  <a:noFill/>
                </a:ln>
                <a:effectLst/>
                <a:latin typeface="+mn-lt"/>
                <a:cs typeface="Arial" pitchFamily="34" charset="0"/>
              </a:endParaRPr>
            </a:p>
          </p:txBody>
        </p:sp>
        <p:sp>
          <p:nvSpPr>
            <p:cNvPr id="42" name="Rectangle 46"/>
            <p:cNvSpPr>
              <a:spLocks noChangeArrowheads="1"/>
            </p:cNvSpPr>
            <p:nvPr/>
          </p:nvSpPr>
          <p:spPr bwMode="auto">
            <a:xfrm>
              <a:off x="3853089" y="5810111"/>
              <a:ext cx="5033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effectLst/>
                  <a:latin typeface="+mn-lt"/>
                  <a:cs typeface="Arial" pitchFamily="34" charset="0"/>
                </a:rPr>
                <a:t>(N=49)</a:t>
              </a:r>
              <a:endParaRPr kumimoji="0" lang="en-US" altLang="en-US" sz="2000" b="0" i="0" u="none" strike="noStrike" cap="none" normalizeH="0" baseline="0" smtClean="0">
                <a:ln>
                  <a:noFill/>
                </a:ln>
                <a:effectLst/>
                <a:latin typeface="+mn-lt"/>
                <a:cs typeface="Arial" pitchFamily="34" charset="0"/>
              </a:endParaRPr>
            </a:p>
          </p:txBody>
        </p:sp>
        <p:sp>
          <p:nvSpPr>
            <p:cNvPr id="43" name="Rectangle 47"/>
            <p:cNvSpPr>
              <a:spLocks noChangeArrowheads="1"/>
            </p:cNvSpPr>
            <p:nvPr/>
          </p:nvSpPr>
          <p:spPr bwMode="auto">
            <a:xfrm>
              <a:off x="4692876" y="5554628"/>
              <a:ext cx="5562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effectLst/>
                  <a:latin typeface="+mn-lt"/>
                  <a:cs typeface="Arial" pitchFamily="34" charset="0"/>
                </a:rPr>
                <a:t>HCV-3h</a:t>
              </a:r>
              <a:endParaRPr kumimoji="0" lang="en-US" altLang="en-US" sz="2000" b="0" i="0" u="none" strike="noStrike" cap="none" normalizeH="0" baseline="0" smtClean="0">
                <a:ln>
                  <a:noFill/>
                </a:ln>
                <a:effectLst/>
                <a:latin typeface="+mn-lt"/>
                <a:cs typeface="Arial" pitchFamily="34" charset="0"/>
              </a:endParaRPr>
            </a:p>
          </p:txBody>
        </p:sp>
        <p:sp>
          <p:nvSpPr>
            <p:cNvPr id="44" name="Rectangle 48"/>
            <p:cNvSpPr>
              <a:spLocks noChangeArrowheads="1"/>
            </p:cNvSpPr>
            <p:nvPr/>
          </p:nvSpPr>
          <p:spPr bwMode="auto">
            <a:xfrm>
              <a:off x="4783364" y="5810111"/>
              <a:ext cx="4119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effectLst/>
                  <a:latin typeface="+mn-lt"/>
                  <a:cs typeface="Arial" pitchFamily="34" charset="0"/>
                </a:rPr>
                <a:t>(N=1)</a:t>
              </a:r>
              <a:endParaRPr kumimoji="0" lang="en-US" altLang="en-US" sz="2000" b="0" i="0" u="none" strike="noStrike" cap="none" normalizeH="0" baseline="0" smtClean="0">
                <a:ln>
                  <a:noFill/>
                </a:ln>
                <a:effectLst/>
                <a:latin typeface="+mn-lt"/>
                <a:cs typeface="Arial" pitchFamily="34" charset="0"/>
              </a:endParaRPr>
            </a:p>
          </p:txBody>
        </p:sp>
        <p:sp>
          <p:nvSpPr>
            <p:cNvPr id="45" name="Rectangle 49"/>
            <p:cNvSpPr>
              <a:spLocks noChangeArrowheads="1"/>
            </p:cNvSpPr>
            <p:nvPr/>
          </p:nvSpPr>
          <p:spPr bwMode="auto">
            <a:xfrm>
              <a:off x="5570764" y="5554628"/>
              <a:ext cx="5482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effectLst/>
                  <a:latin typeface="+mn-lt"/>
                  <a:cs typeface="Arial" pitchFamily="34" charset="0"/>
                </a:rPr>
                <a:t>HCV-4a</a:t>
              </a:r>
              <a:endParaRPr kumimoji="0" lang="en-US" altLang="en-US" sz="2000" b="0" i="0" u="none" strike="noStrike" cap="none" normalizeH="0" baseline="0" smtClean="0">
                <a:ln>
                  <a:noFill/>
                </a:ln>
                <a:effectLst/>
                <a:latin typeface="+mn-lt"/>
                <a:cs typeface="Arial" pitchFamily="34" charset="0"/>
              </a:endParaRPr>
            </a:p>
          </p:txBody>
        </p:sp>
        <p:sp>
          <p:nvSpPr>
            <p:cNvPr id="46" name="Rectangle 50"/>
            <p:cNvSpPr>
              <a:spLocks noChangeArrowheads="1"/>
            </p:cNvSpPr>
            <p:nvPr/>
          </p:nvSpPr>
          <p:spPr bwMode="auto">
            <a:xfrm>
              <a:off x="5661251" y="5810111"/>
              <a:ext cx="4119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effectLst/>
                  <a:latin typeface="+mn-lt"/>
                  <a:cs typeface="Arial" pitchFamily="34" charset="0"/>
                </a:rPr>
                <a:t>(N=3)</a:t>
              </a:r>
              <a:endParaRPr kumimoji="0" lang="en-US" altLang="en-US" sz="2000" b="0" i="0" u="none" strike="noStrike" cap="none" normalizeH="0" baseline="0" smtClean="0">
                <a:ln>
                  <a:noFill/>
                </a:ln>
                <a:effectLst/>
                <a:latin typeface="+mn-lt"/>
                <a:cs typeface="Arial" pitchFamily="34" charset="0"/>
              </a:endParaRPr>
            </a:p>
          </p:txBody>
        </p:sp>
        <p:sp>
          <p:nvSpPr>
            <p:cNvPr id="47" name="Rectangle 51"/>
            <p:cNvSpPr>
              <a:spLocks noChangeArrowheads="1"/>
            </p:cNvSpPr>
            <p:nvPr/>
          </p:nvSpPr>
          <p:spPr bwMode="auto">
            <a:xfrm>
              <a:off x="6450239" y="5554628"/>
              <a:ext cx="5562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effectLst/>
                  <a:latin typeface="+mn-lt"/>
                  <a:cs typeface="Arial" pitchFamily="34" charset="0"/>
                </a:rPr>
                <a:t>HCV-4d</a:t>
              </a:r>
              <a:endParaRPr kumimoji="0" lang="en-US" altLang="en-US" sz="2000" b="0" i="0" u="none" strike="noStrike" cap="none" normalizeH="0" baseline="0" smtClean="0">
                <a:ln>
                  <a:noFill/>
                </a:ln>
                <a:effectLst/>
                <a:latin typeface="+mn-lt"/>
                <a:cs typeface="Arial" pitchFamily="34" charset="0"/>
              </a:endParaRPr>
            </a:p>
          </p:txBody>
        </p:sp>
        <p:sp>
          <p:nvSpPr>
            <p:cNvPr id="48" name="Rectangle 52"/>
            <p:cNvSpPr>
              <a:spLocks noChangeArrowheads="1"/>
            </p:cNvSpPr>
            <p:nvPr/>
          </p:nvSpPr>
          <p:spPr bwMode="auto">
            <a:xfrm>
              <a:off x="6501039" y="5810111"/>
              <a:ext cx="5033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effectLst/>
                  <a:latin typeface="+mn-lt"/>
                  <a:cs typeface="Arial" pitchFamily="34" charset="0"/>
                </a:rPr>
                <a:t>(N=19)</a:t>
              </a:r>
              <a:endParaRPr kumimoji="0" lang="en-US" altLang="en-US" sz="2000" b="0" i="0" u="none" strike="noStrike" cap="none" normalizeH="0" baseline="0" smtClean="0">
                <a:ln>
                  <a:noFill/>
                </a:ln>
                <a:effectLst/>
                <a:latin typeface="+mn-lt"/>
                <a:cs typeface="Arial" pitchFamily="34" charset="0"/>
              </a:endParaRPr>
            </a:p>
          </p:txBody>
        </p:sp>
        <p:sp>
          <p:nvSpPr>
            <p:cNvPr id="49" name="Rectangle 53"/>
            <p:cNvSpPr>
              <a:spLocks noChangeArrowheads="1"/>
            </p:cNvSpPr>
            <p:nvPr/>
          </p:nvSpPr>
          <p:spPr bwMode="auto">
            <a:xfrm>
              <a:off x="7328126" y="5554628"/>
              <a:ext cx="54502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effectLst/>
                  <a:latin typeface="+mn-lt"/>
                  <a:cs typeface="Arial" pitchFamily="34" charset="0"/>
                </a:rPr>
                <a:t>HCV-4v</a:t>
              </a:r>
              <a:endParaRPr kumimoji="0" lang="en-US" altLang="en-US" sz="2000" b="0" i="0" u="none" strike="noStrike" cap="none" normalizeH="0" baseline="0" smtClean="0">
                <a:ln>
                  <a:noFill/>
                </a:ln>
                <a:effectLst/>
                <a:latin typeface="+mn-lt"/>
                <a:cs typeface="Arial" pitchFamily="34" charset="0"/>
              </a:endParaRPr>
            </a:p>
          </p:txBody>
        </p:sp>
        <p:sp>
          <p:nvSpPr>
            <p:cNvPr id="50" name="Rectangle 54"/>
            <p:cNvSpPr>
              <a:spLocks noChangeArrowheads="1"/>
            </p:cNvSpPr>
            <p:nvPr/>
          </p:nvSpPr>
          <p:spPr bwMode="auto">
            <a:xfrm>
              <a:off x="7418614" y="5810111"/>
              <a:ext cx="4119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effectLst/>
                  <a:latin typeface="+mn-lt"/>
                  <a:cs typeface="Arial" pitchFamily="34" charset="0"/>
                </a:rPr>
                <a:t>(N=1)</a:t>
              </a:r>
              <a:endParaRPr kumimoji="0" lang="en-US" altLang="en-US" sz="2000" b="0" i="0" u="none" strike="noStrike" cap="none" normalizeH="0" baseline="0" smtClean="0">
                <a:ln>
                  <a:noFill/>
                </a:ln>
                <a:effectLst/>
                <a:latin typeface="+mn-lt"/>
                <a:cs typeface="Arial" pitchFamily="34" charset="0"/>
              </a:endParaRPr>
            </a:p>
          </p:txBody>
        </p:sp>
        <p:sp>
          <p:nvSpPr>
            <p:cNvPr id="51" name="Rectangle 55"/>
            <p:cNvSpPr>
              <a:spLocks noChangeArrowheads="1"/>
            </p:cNvSpPr>
            <p:nvPr/>
          </p:nvSpPr>
          <p:spPr bwMode="auto">
            <a:xfrm>
              <a:off x="2135134" y="1980667"/>
              <a:ext cx="144000" cy="13667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52" name="Rectangle 56"/>
            <p:cNvSpPr>
              <a:spLocks noChangeArrowheads="1"/>
            </p:cNvSpPr>
            <p:nvPr/>
          </p:nvSpPr>
          <p:spPr bwMode="auto">
            <a:xfrm>
              <a:off x="2405289" y="1959020"/>
              <a:ext cx="15769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effectLst/>
                  <a:latin typeface="+mn-lt"/>
                  <a:cs typeface="Arial" pitchFamily="34" charset="0"/>
                </a:rPr>
                <a:t>2 or more NS5A RASs</a:t>
              </a:r>
              <a:endParaRPr kumimoji="0" lang="en-US" altLang="en-US" sz="2000" b="0" i="0" u="none" strike="noStrike" cap="none" normalizeH="0" baseline="0" dirty="0" smtClean="0">
                <a:ln>
                  <a:noFill/>
                </a:ln>
                <a:effectLst/>
                <a:latin typeface="+mn-lt"/>
                <a:cs typeface="Arial" pitchFamily="34" charset="0"/>
              </a:endParaRPr>
            </a:p>
          </p:txBody>
        </p:sp>
        <p:sp>
          <p:nvSpPr>
            <p:cNvPr id="53" name="Rectangle 57"/>
            <p:cNvSpPr>
              <a:spLocks noChangeArrowheads="1"/>
            </p:cNvSpPr>
            <p:nvPr/>
          </p:nvSpPr>
          <p:spPr bwMode="auto">
            <a:xfrm>
              <a:off x="4344934" y="1980667"/>
              <a:ext cx="144000" cy="13667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54" name="Rectangle 58"/>
            <p:cNvSpPr>
              <a:spLocks noChangeArrowheads="1"/>
            </p:cNvSpPr>
            <p:nvPr/>
          </p:nvSpPr>
          <p:spPr bwMode="auto">
            <a:xfrm>
              <a:off x="4602389" y="1959020"/>
              <a:ext cx="8704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effectLst/>
                  <a:latin typeface="+mn-lt"/>
                  <a:cs typeface="Arial" pitchFamily="34" charset="0"/>
                </a:rPr>
                <a:t>1 NS5A RAS</a:t>
              </a:r>
              <a:endParaRPr kumimoji="0" lang="en-US" altLang="en-US" sz="2000" b="0" i="0" u="none" strike="noStrike" cap="none" normalizeH="0" baseline="0" dirty="0" smtClean="0">
                <a:ln>
                  <a:noFill/>
                </a:ln>
                <a:effectLst/>
                <a:latin typeface="+mn-lt"/>
                <a:cs typeface="Arial" pitchFamily="34" charset="0"/>
              </a:endParaRPr>
            </a:p>
          </p:txBody>
        </p:sp>
        <p:sp>
          <p:nvSpPr>
            <p:cNvPr id="55" name="Rectangle 59"/>
            <p:cNvSpPr>
              <a:spLocks noChangeArrowheads="1"/>
            </p:cNvSpPr>
            <p:nvPr/>
          </p:nvSpPr>
          <p:spPr bwMode="auto">
            <a:xfrm>
              <a:off x="5765747" y="1980667"/>
              <a:ext cx="144000" cy="13667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56" name="Rectangle 60"/>
            <p:cNvSpPr>
              <a:spLocks noChangeArrowheads="1"/>
            </p:cNvSpPr>
            <p:nvPr/>
          </p:nvSpPr>
          <p:spPr bwMode="auto">
            <a:xfrm>
              <a:off x="6023201" y="1959020"/>
              <a:ext cx="10659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effectLst/>
                  <a:latin typeface="+mn-lt"/>
                  <a:cs typeface="Arial" pitchFamily="34" charset="0"/>
                </a:rPr>
                <a:t>No NS5A RASs</a:t>
              </a:r>
              <a:endParaRPr kumimoji="0" lang="en-US" altLang="en-US" sz="2000" b="0" i="0" u="none" strike="noStrike" cap="none" normalizeH="0" baseline="0" smtClean="0">
                <a:ln>
                  <a:noFill/>
                </a:ln>
                <a:effectLst/>
                <a:latin typeface="+mn-lt"/>
                <a:cs typeface="Arial" pitchFamily="34" charset="0"/>
              </a:endParaRPr>
            </a:p>
          </p:txBody>
        </p:sp>
        <p:sp>
          <p:nvSpPr>
            <p:cNvPr id="57" name="CasellaDiTesto 56"/>
            <p:cNvSpPr txBox="1"/>
            <p:nvPr/>
          </p:nvSpPr>
          <p:spPr>
            <a:xfrm rot="16200000">
              <a:off x="-1583028" y="3670803"/>
              <a:ext cx="3829207" cy="369332"/>
            </a:xfrm>
            <a:prstGeom prst="rect">
              <a:avLst/>
            </a:prstGeom>
            <a:noFill/>
          </p:spPr>
          <p:txBody>
            <a:bodyPr wrap="square" rtlCol="0">
              <a:spAutoFit/>
            </a:bodyPr>
            <a:lstStyle/>
            <a:p>
              <a:pPr algn="ctr"/>
              <a:r>
                <a:rPr lang="en-US" b="1" dirty="0" smtClean="0">
                  <a:cs typeface="Arial" panose="020B0604020202020204" pitchFamily="34" charset="0"/>
                </a:rPr>
                <a:t>RASs prevalence at failure</a:t>
              </a:r>
              <a:endParaRPr lang="en-US" b="1" dirty="0">
                <a:cs typeface="Arial" panose="020B0604020202020204" pitchFamily="34" charset="0"/>
              </a:endParaRPr>
            </a:p>
          </p:txBody>
        </p:sp>
      </p:grpSp>
      <p:sp>
        <p:nvSpPr>
          <p:cNvPr id="58" name="CasellaDiTesto 57"/>
          <p:cNvSpPr txBox="1"/>
          <p:nvPr/>
        </p:nvSpPr>
        <p:spPr>
          <a:xfrm>
            <a:off x="6379016" y="6429008"/>
            <a:ext cx="2521588" cy="338554"/>
          </a:xfrm>
          <a:prstGeom prst="rect">
            <a:avLst/>
          </a:prstGeom>
          <a:noFill/>
        </p:spPr>
        <p:txBody>
          <a:bodyPr wrap="none" rtlCol="0">
            <a:spAutoFit/>
          </a:bodyPr>
          <a:lstStyle/>
          <a:p>
            <a:r>
              <a:rPr lang="en-US" sz="1600" i="1" dirty="0" smtClean="0"/>
              <a:t>Di </a:t>
            </a:r>
            <a:r>
              <a:rPr lang="en-US" sz="1600" i="1" dirty="0" err="1" smtClean="0"/>
              <a:t>Maio</a:t>
            </a:r>
            <a:r>
              <a:rPr lang="en-US" sz="1600" i="1" dirty="0" smtClean="0"/>
              <a:t> VC et al., EASL 2017</a:t>
            </a:r>
            <a:endParaRPr lang="en-US" sz="1600" i="1" dirty="0"/>
          </a:p>
        </p:txBody>
      </p:sp>
      <p:sp>
        <p:nvSpPr>
          <p:cNvPr id="60" name="Figura a mano libera 59"/>
          <p:cNvSpPr/>
          <p:nvPr/>
        </p:nvSpPr>
        <p:spPr>
          <a:xfrm>
            <a:off x="340466" y="116773"/>
            <a:ext cx="1633612" cy="1877715"/>
          </a:xfrm>
          <a:custGeom>
            <a:avLst/>
            <a:gdLst>
              <a:gd name="connsiteX0" fmla="*/ 0 w 1877714"/>
              <a:gd name="connsiteY0" fmla="*/ 816806 h 1633611"/>
              <a:gd name="connsiteX1" fmla="*/ 408403 w 1877714"/>
              <a:gd name="connsiteY1" fmla="*/ 0 h 1633611"/>
              <a:gd name="connsiteX2" fmla="*/ 1469311 w 1877714"/>
              <a:gd name="connsiteY2" fmla="*/ 0 h 1633611"/>
              <a:gd name="connsiteX3" fmla="*/ 1877714 w 1877714"/>
              <a:gd name="connsiteY3" fmla="*/ 816806 h 1633611"/>
              <a:gd name="connsiteX4" fmla="*/ 1469311 w 1877714"/>
              <a:gd name="connsiteY4" fmla="*/ 1633611 h 1633611"/>
              <a:gd name="connsiteX5" fmla="*/ 408403 w 1877714"/>
              <a:gd name="connsiteY5" fmla="*/ 1633611 h 1633611"/>
              <a:gd name="connsiteX6" fmla="*/ 0 w 1877714"/>
              <a:gd name="connsiteY6" fmla="*/ 816806 h 163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7714" h="1633611">
                <a:moveTo>
                  <a:pt x="938856" y="0"/>
                </a:moveTo>
                <a:lnTo>
                  <a:pt x="1877713" y="355311"/>
                </a:lnTo>
                <a:lnTo>
                  <a:pt x="1877713" y="1278300"/>
                </a:lnTo>
                <a:lnTo>
                  <a:pt x="938856" y="1633611"/>
                </a:lnTo>
                <a:lnTo>
                  <a:pt x="1" y="1278300"/>
                </a:lnTo>
                <a:lnTo>
                  <a:pt x="1" y="355311"/>
                </a:lnTo>
                <a:lnTo>
                  <a:pt x="938856" y="0"/>
                </a:lnTo>
                <a:close/>
              </a:path>
            </a:pathLst>
          </a:custGeom>
        </p:spPr>
        <p:style>
          <a:lnRef idx="2">
            <a:schemeClr val="lt1">
              <a:hueOff val="0"/>
              <a:satOff val="0"/>
              <a:lumOff val="0"/>
              <a:alphaOff val="0"/>
            </a:schemeClr>
          </a:lnRef>
          <a:fillRef idx="1">
            <a:schemeClr val="accent2">
              <a:hueOff val="1872608"/>
              <a:satOff val="-2336"/>
              <a:lumOff val="549"/>
              <a:alphaOff val="0"/>
            </a:schemeClr>
          </a:fillRef>
          <a:effectRef idx="0">
            <a:schemeClr val="accent2">
              <a:hueOff val="1872608"/>
              <a:satOff val="-2336"/>
              <a:lumOff val="549"/>
              <a:alphaOff val="0"/>
            </a:schemeClr>
          </a:effectRef>
          <a:fontRef idx="minor">
            <a:schemeClr val="lt1"/>
          </a:fontRef>
        </p:style>
        <p:txBody>
          <a:bodyPr spcFirstLastPara="0" vert="horz" wrap="square" lIns="307911" tIns="345951" rIns="307912" bIns="345950" numCol="1" spcCol="1270" anchor="ctr" anchorCtr="0">
            <a:noAutofit/>
          </a:bodyPr>
          <a:lstStyle/>
          <a:p>
            <a:pPr lvl="0" algn="ctr" defTabSz="622300">
              <a:lnSpc>
                <a:spcPct val="90000"/>
              </a:lnSpc>
              <a:spcBef>
                <a:spcPct val="0"/>
              </a:spcBef>
              <a:spcAft>
                <a:spcPct val="35000"/>
              </a:spcAft>
            </a:pPr>
            <a:r>
              <a:rPr lang="it-IT" sz="2000" kern="1200" dirty="0" err="1" smtClean="0"/>
              <a:t>Number</a:t>
            </a:r>
            <a:r>
              <a:rPr lang="it-IT" sz="2000" kern="1200" dirty="0" smtClean="0"/>
              <a:t> of </a:t>
            </a:r>
            <a:r>
              <a:rPr lang="it-IT" sz="2000" kern="1200" dirty="0" err="1" smtClean="0"/>
              <a:t>RASs</a:t>
            </a:r>
            <a:endParaRPr lang="it-IT" sz="2000" kern="1200" dirty="0"/>
          </a:p>
        </p:txBody>
      </p:sp>
    </p:spTree>
    <p:extLst>
      <p:ext uri="{BB962C8B-B14F-4D97-AF65-F5344CB8AC3E}">
        <p14:creationId xmlns:p14="http://schemas.microsoft.com/office/powerpoint/2010/main" val="31195170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
          <p:cNvSpPr txBox="1">
            <a:spLocks/>
          </p:cNvSpPr>
          <p:nvPr/>
        </p:nvSpPr>
        <p:spPr>
          <a:xfrm>
            <a:off x="495917" y="250536"/>
            <a:ext cx="8426096"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dirty="0" err="1" smtClean="0"/>
              <a:t>Efficacy</a:t>
            </a:r>
            <a:r>
              <a:rPr lang="it-IT" sz="3600" dirty="0" smtClean="0"/>
              <a:t> of </a:t>
            </a:r>
            <a:r>
              <a:rPr lang="it-IT" sz="3600" dirty="0" smtClean="0">
                <a:solidFill>
                  <a:schemeClr val="accent1">
                    <a:lumMod val="75000"/>
                  </a:schemeClr>
                </a:solidFill>
              </a:rPr>
              <a:t>NS5A-retreatment </a:t>
            </a:r>
            <a:r>
              <a:rPr lang="it-IT" sz="3600" dirty="0" err="1" smtClean="0"/>
              <a:t>is</a:t>
            </a:r>
            <a:r>
              <a:rPr lang="it-IT" sz="3600" dirty="0" smtClean="0"/>
              <a:t> </a:t>
            </a:r>
            <a:r>
              <a:rPr lang="it-IT" sz="3600" dirty="0" err="1" smtClean="0"/>
              <a:t>reduced</a:t>
            </a:r>
            <a:r>
              <a:rPr lang="it-IT" sz="3600" dirty="0" smtClean="0"/>
              <a:t> by baseline </a:t>
            </a:r>
            <a:r>
              <a:rPr lang="it-IT" sz="3600" dirty="0" err="1" smtClean="0"/>
              <a:t>presence</a:t>
            </a:r>
            <a:r>
              <a:rPr lang="it-IT" sz="3600" dirty="0" smtClean="0"/>
              <a:t> of </a:t>
            </a:r>
            <a:r>
              <a:rPr lang="it-IT" sz="3600" dirty="0" smtClean="0">
                <a:solidFill>
                  <a:schemeClr val="accent1">
                    <a:lumMod val="75000"/>
                  </a:schemeClr>
                </a:solidFill>
              </a:rPr>
              <a:t>NS5A-RASs</a:t>
            </a:r>
          </a:p>
          <a:p>
            <a:pPr algn="ctr"/>
            <a:r>
              <a:rPr lang="it-IT" sz="3600" dirty="0" smtClean="0"/>
              <a:t>(</a:t>
            </a:r>
            <a:r>
              <a:rPr lang="it-IT" sz="3600" dirty="0" err="1" smtClean="0"/>
              <a:t>natural</a:t>
            </a:r>
            <a:r>
              <a:rPr lang="it-IT" sz="3600" dirty="0" smtClean="0"/>
              <a:t> or </a:t>
            </a:r>
            <a:r>
              <a:rPr lang="it-IT" sz="3600" dirty="0" err="1" smtClean="0"/>
              <a:t>derived</a:t>
            </a:r>
            <a:r>
              <a:rPr lang="it-IT" sz="3600" dirty="0" smtClean="0"/>
              <a:t> by NS5Ai-exp)</a:t>
            </a:r>
            <a:endParaRPr lang="it-IT" sz="3600" dirty="0"/>
          </a:p>
        </p:txBody>
      </p:sp>
      <p:sp>
        <p:nvSpPr>
          <p:cNvPr id="39" name="CasellaDiTesto 38"/>
          <p:cNvSpPr txBox="1"/>
          <p:nvPr/>
        </p:nvSpPr>
        <p:spPr>
          <a:xfrm>
            <a:off x="355910" y="6440677"/>
            <a:ext cx="3034653" cy="246221"/>
          </a:xfrm>
          <a:prstGeom prst="rect">
            <a:avLst/>
          </a:prstGeom>
          <a:noFill/>
        </p:spPr>
        <p:txBody>
          <a:bodyPr wrap="square" rtlCol="0">
            <a:spAutoFit/>
          </a:bodyPr>
          <a:lstStyle/>
          <a:p>
            <a:pPr algn="just"/>
            <a:r>
              <a:rPr lang="it-IT" sz="1000" dirty="0" smtClean="0"/>
              <a:t>P-</a:t>
            </a:r>
            <a:r>
              <a:rPr lang="it-IT" sz="1000" dirty="0" err="1" smtClean="0"/>
              <a:t>value</a:t>
            </a:r>
            <a:r>
              <a:rPr lang="it-IT" sz="1000" dirty="0" smtClean="0"/>
              <a:t> </a:t>
            </a:r>
            <a:r>
              <a:rPr lang="it-IT" sz="1000" dirty="0" err="1" smtClean="0"/>
              <a:t>was</a:t>
            </a:r>
            <a:r>
              <a:rPr lang="it-IT" sz="1000" dirty="0" smtClean="0"/>
              <a:t> </a:t>
            </a:r>
            <a:r>
              <a:rPr lang="it-IT" sz="1000" dirty="0" err="1" smtClean="0"/>
              <a:t>calculated</a:t>
            </a:r>
            <a:r>
              <a:rPr lang="it-IT" sz="1000" dirty="0" smtClean="0"/>
              <a:t> by Fisher </a:t>
            </a:r>
            <a:r>
              <a:rPr lang="it-IT" sz="1000" dirty="0" err="1" smtClean="0"/>
              <a:t>exact</a:t>
            </a:r>
            <a:r>
              <a:rPr lang="it-IT" sz="1000" dirty="0" smtClean="0"/>
              <a:t> test.</a:t>
            </a:r>
          </a:p>
        </p:txBody>
      </p:sp>
      <p:sp>
        <p:nvSpPr>
          <p:cNvPr id="35" name="CasellaDiTesto 34"/>
          <p:cNvSpPr txBox="1"/>
          <p:nvPr/>
        </p:nvSpPr>
        <p:spPr>
          <a:xfrm>
            <a:off x="5802984" y="6497431"/>
            <a:ext cx="3377528" cy="338554"/>
          </a:xfrm>
          <a:prstGeom prst="rect">
            <a:avLst/>
          </a:prstGeom>
          <a:noFill/>
        </p:spPr>
        <p:txBody>
          <a:bodyPr wrap="none" rtlCol="0">
            <a:spAutoFit/>
          </a:bodyPr>
          <a:lstStyle/>
          <a:p>
            <a:r>
              <a:rPr lang="en-US" sz="1600" i="1" dirty="0" smtClean="0"/>
              <a:t>Cento V et al., update from EASL 2017</a:t>
            </a:r>
            <a:endParaRPr lang="en-US" sz="1600" i="1" dirty="0"/>
          </a:p>
        </p:txBody>
      </p:sp>
      <p:grpSp>
        <p:nvGrpSpPr>
          <p:cNvPr id="2" name="Gruppo 1"/>
          <p:cNvGrpSpPr/>
          <p:nvPr/>
        </p:nvGrpSpPr>
        <p:grpSpPr>
          <a:xfrm>
            <a:off x="369274" y="1764813"/>
            <a:ext cx="7859124" cy="4617532"/>
            <a:chOff x="351734" y="1764812"/>
            <a:chExt cx="5138198" cy="5041996"/>
          </a:xfrm>
        </p:grpSpPr>
        <p:sp>
          <p:nvSpPr>
            <p:cNvPr id="40" name="Parentesi quadra chiusa 39"/>
            <p:cNvSpPr/>
            <p:nvPr/>
          </p:nvSpPr>
          <p:spPr>
            <a:xfrm rot="16200000">
              <a:off x="3099432" y="260317"/>
              <a:ext cx="154740" cy="3808295"/>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it-IT" sz="2000"/>
            </a:p>
          </p:txBody>
        </p:sp>
        <p:sp>
          <p:nvSpPr>
            <p:cNvPr id="41" name="CasellaDiTesto 40"/>
            <p:cNvSpPr txBox="1"/>
            <p:nvPr/>
          </p:nvSpPr>
          <p:spPr>
            <a:xfrm>
              <a:off x="2790776" y="1764812"/>
              <a:ext cx="1610497" cy="403283"/>
            </a:xfrm>
            <a:prstGeom prst="rect">
              <a:avLst/>
            </a:prstGeom>
            <a:noFill/>
          </p:spPr>
          <p:txBody>
            <a:bodyPr wrap="square" rtlCol="0">
              <a:spAutoFit/>
            </a:bodyPr>
            <a:lstStyle/>
            <a:p>
              <a:r>
                <a:rPr lang="it-IT" dirty="0" smtClean="0"/>
                <a:t>P=0.015</a:t>
              </a:r>
              <a:endParaRPr lang="it-IT" dirty="0"/>
            </a:p>
          </p:txBody>
        </p:sp>
        <p:grpSp>
          <p:nvGrpSpPr>
            <p:cNvPr id="42" name="Group 4"/>
            <p:cNvGrpSpPr>
              <a:grpSpLocks noChangeAspect="1"/>
            </p:cNvGrpSpPr>
            <p:nvPr/>
          </p:nvGrpSpPr>
          <p:grpSpPr bwMode="auto">
            <a:xfrm>
              <a:off x="351734" y="2201965"/>
              <a:ext cx="5138198" cy="4604843"/>
              <a:chOff x="400" y="1546"/>
              <a:chExt cx="3568" cy="2310"/>
            </a:xfrm>
          </p:grpSpPr>
          <p:sp>
            <p:nvSpPr>
              <p:cNvPr id="43" name="Freeform 6"/>
              <p:cNvSpPr>
                <a:spLocks noEditPoints="1"/>
              </p:cNvSpPr>
              <p:nvPr/>
            </p:nvSpPr>
            <p:spPr bwMode="auto">
              <a:xfrm>
                <a:off x="776" y="1605"/>
                <a:ext cx="3192" cy="1697"/>
              </a:xfrm>
              <a:custGeom>
                <a:avLst/>
                <a:gdLst>
                  <a:gd name="T0" fmla="*/ 0 w 3192"/>
                  <a:gd name="T1" fmla="*/ 1689 h 1697"/>
                  <a:gd name="T2" fmla="*/ 3192 w 3192"/>
                  <a:gd name="T3" fmla="*/ 1689 h 1697"/>
                  <a:gd name="T4" fmla="*/ 3192 w 3192"/>
                  <a:gd name="T5" fmla="*/ 1697 h 1697"/>
                  <a:gd name="T6" fmla="*/ 0 w 3192"/>
                  <a:gd name="T7" fmla="*/ 1697 h 1697"/>
                  <a:gd name="T8" fmla="*/ 0 w 3192"/>
                  <a:gd name="T9" fmla="*/ 1689 h 1697"/>
                  <a:gd name="T10" fmla="*/ 0 w 3192"/>
                  <a:gd name="T11" fmla="*/ 1502 h 1697"/>
                  <a:gd name="T12" fmla="*/ 3192 w 3192"/>
                  <a:gd name="T13" fmla="*/ 1502 h 1697"/>
                  <a:gd name="T14" fmla="*/ 3192 w 3192"/>
                  <a:gd name="T15" fmla="*/ 1510 h 1697"/>
                  <a:gd name="T16" fmla="*/ 0 w 3192"/>
                  <a:gd name="T17" fmla="*/ 1510 h 1697"/>
                  <a:gd name="T18" fmla="*/ 0 w 3192"/>
                  <a:gd name="T19" fmla="*/ 1502 h 1697"/>
                  <a:gd name="T20" fmla="*/ 0 w 3192"/>
                  <a:gd name="T21" fmla="*/ 1314 h 1697"/>
                  <a:gd name="T22" fmla="*/ 3192 w 3192"/>
                  <a:gd name="T23" fmla="*/ 1314 h 1697"/>
                  <a:gd name="T24" fmla="*/ 3192 w 3192"/>
                  <a:gd name="T25" fmla="*/ 1322 h 1697"/>
                  <a:gd name="T26" fmla="*/ 0 w 3192"/>
                  <a:gd name="T27" fmla="*/ 1322 h 1697"/>
                  <a:gd name="T28" fmla="*/ 0 w 3192"/>
                  <a:gd name="T29" fmla="*/ 1314 h 1697"/>
                  <a:gd name="T30" fmla="*/ 0 w 3192"/>
                  <a:gd name="T31" fmla="*/ 1126 h 1697"/>
                  <a:gd name="T32" fmla="*/ 3192 w 3192"/>
                  <a:gd name="T33" fmla="*/ 1126 h 1697"/>
                  <a:gd name="T34" fmla="*/ 3192 w 3192"/>
                  <a:gd name="T35" fmla="*/ 1134 h 1697"/>
                  <a:gd name="T36" fmla="*/ 0 w 3192"/>
                  <a:gd name="T37" fmla="*/ 1134 h 1697"/>
                  <a:gd name="T38" fmla="*/ 0 w 3192"/>
                  <a:gd name="T39" fmla="*/ 1126 h 1697"/>
                  <a:gd name="T40" fmla="*/ 0 w 3192"/>
                  <a:gd name="T41" fmla="*/ 939 h 1697"/>
                  <a:gd name="T42" fmla="*/ 3192 w 3192"/>
                  <a:gd name="T43" fmla="*/ 939 h 1697"/>
                  <a:gd name="T44" fmla="*/ 3192 w 3192"/>
                  <a:gd name="T45" fmla="*/ 947 h 1697"/>
                  <a:gd name="T46" fmla="*/ 0 w 3192"/>
                  <a:gd name="T47" fmla="*/ 947 h 1697"/>
                  <a:gd name="T48" fmla="*/ 0 w 3192"/>
                  <a:gd name="T49" fmla="*/ 939 h 1697"/>
                  <a:gd name="T50" fmla="*/ 0 w 3192"/>
                  <a:gd name="T51" fmla="*/ 751 h 1697"/>
                  <a:gd name="T52" fmla="*/ 3192 w 3192"/>
                  <a:gd name="T53" fmla="*/ 751 h 1697"/>
                  <a:gd name="T54" fmla="*/ 3192 w 3192"/>
                  <a:gd name="T55" fmla="*/ 759 h 1697"/>
                  <a:gd name="T56" fmla="*/ 0 w 3192"/>
                  <a:gd name="T57" fmla="*/ 759 h 1697"/>
                  <a:gd name="T58" fmla="*/ 0 w 3192"/>
                  <a:gd name="T59" fmla="*/ 751 h 1697"/>
                  <a:gd name="T60" fmla="*/ 0 w 3192"/>
                  <a:gd name="T61" fmla="*/ 563 h 1697"/>
                  <a:gd name="T62" fmla="*/ 3192 w 3192"/>
                  <a:gd name="T63" fmla="*/ 563 h 1697"/>
                  <a:gd name="T64" fmla="*/ 3192 w 3192"/>
                  <a:gd name="T65" fmla="*/ 571 h 1697"/>
                  <a:gd name="T66" fmla="*/ 0 w 3192"/>
                  <a:gd name="T67" fmla="*/ 571 h 1697"/>
                  <a:gd name="T68" fmla="*/ 0 w 3192"/>
                  <a:gd name="T69" fmla="*/ 563 h 1697"/>
                  <a:gd name="T70" fmla="*/ 0 w 3192"/>
                  <a:gd name="T71" fmla="*/ 375 h 1697"/>
                  <a:gd name="T72" fmla="*/ 3192 w 3192"/>
                  <a:gd name="T73" fmla="*/ 375 h 1697"/>
                  <a:gd name="T74" fmla="*/ 3192 w 3192"/>
                  <a:gd name="T75" fmla="*/ 384 h 1697"/>
                  <a:gd name="T76" fmla="*/ 0 w 3192"/>
                  <a:gd name="T77" fmla="*/ 384 h 1697"/>
                  <a:gd name="T78" fmla="*/ 0 w 3192"/>
                  <a:gd name="T79" fmla="*/ 375 h 1697"/>
                  <a:gd name="T80" fmla="*/ 0 w 3192"/>
                  <a:gd name="T81" fmla="*/ 188 h 1697"/>
                  <a:gd name="T82" fmla="*/ 3192 w 3192"/>
                  <a:gd name="T83" fmla="*/ 188 h 1697"/>
                  <a:gd name="T84" fmla="*/ 3192 w 3192"/>
                  <a:gd name="T85" fmla="*/ 196 h 1697"/>
                  <a:gd name="T86" fmla="*/ 0 w 3192"/>
                  <a:gd name="T87" fmla="*/ 196 h 1697"/>
                  <a:gd name="T88" fmla="*/ 0 w 3192"/>
                  <a:gd name="T89" fmla="*/ 188 h 1697"/>
                  <a:gd name="T90" fmla="*/ 0 w 3192"/>
                  <a:gd name="T91" fmla="*/ 0 h 1697"/>
                  <a:gd name="T92" fmla="*/ 3192 w 3192"/>
                  <a:gd name="T93" fmla="*/ 0 h 1697"/>
                  <a:gd name="T94" fmla="*/ 3192 w 3192"/>
                  <a:gd name="T95" fmla="*/ 8 h 1697"/>
                  <a:gd name="T96" fmla="*/ 0 w 3192"/>
                  <a:gd name="T97" fmla="*/ 8 h 1697"/>
                  <a:gd name="T98" fmla="*/ 0 w 3192"/>
                  <a:gd name="T99" fmla="*/ 0 h 1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92" h="1697">
                    <a:moveTo>
                      <a:pt x="0" y="1689"/>
                    </a:moveTo>
                    <a:lnTo>
                      <a:pt x="3192" y="1689"/>
                    </a:lnTo>
                    <a:lnTo>
                      <a:pt x="3192" y="1697"/>
                    </a:lnTo>
                    <a:lnTo>
                      <a:pt x="0" y="1697"/>
                    </a:lnTo>
                    <a:lnTo>
                      <a:pt x="0" y="1689"/>
                    </a:lnTo>
                    <a:close/>
                    <a:moveTo>
                      <a:pt x="0" y="1502"/>
                    </a:moveTo>
                    <a:lnTo>
                      <a:pt x="3192" y="1502"/>
                    </a:lnTo>
                    <a:lnTo>
                      <a:pt x="3192" y="1510"/>
                    </a:lnTo>
                    <a:lnTo>
                      <a:pt x="0" y="1510"/>
                    </a:lnTo>
                    <a:lnTo>
                      <a:pt x="0" y="1502"/>
                    </a:lnTo>
                    <a:close/>
                    <a:moveTo>
                      <a:pt x="0" y="1314"/>
                    </a:moveTo>
                    <a:lnTo>
                      <a:pt x="3192" y="1314"/>
                    </a:lnTo>
                    <a:lnTo>
                      <a:pt x="3192" y="1322"/>
                    </a:lnTo>
                    <a:lnTo>
                      <a:pt x="0" y="1322"/>
                    </a:lnTo>
                    <a:lnTo>
                      <a:pt x="0" y="1314"/>
                    </a:lnTo>
                    <a:close/>
                    <a:moveTo>
                      <a:pt x="0" y="1126"/>
                    </a:moveTo>
                    <a:lnTo>
                      <a:pt x="3192" y="1126"/>
                    </a:lnTo>
                    <a:lnTo>
                      <a:pt x="3192" y="1134"/>
                    </a:lnTo>
                    <a:lnTo>
                      <a:pt x="0" y="1134"/>
                    </a:lnTo>
                    <a:lnTo>
                      <a:pt x="0" y="1126"/>
                    </a:lnTo>
                    <a:close/>
                    <a:moveTo>
                      <a:pt x="0" y="939"/>
                    </a:moveTo>
                    <a:lnTo>
                      <a:pt x="3192" y="939"/>
                    </a:lnTo>
                    <a:lnTo>
                      <a:pt x="3192" y="947"/>
                    </a:lnTo>
                    <a:lnTo>
                      <a:pt x="0" y="947"/>
                    </a:lnTo>
                    <a:lnTo>
                      <a:pt x="0" y="939"/>
                    </a:lnTo>
                    <a:close/>
                    <a:moveTo>
                      <a:pt x="0" y="751"/>
                    </a:moveTo>
                    <a:lnTo>
                      <a:pt x="3192" y="751"/>
                    </a:lnTo>
                    <a:lnTo>
                      <a:pt x="3192" y="759"/>
                    </a:lnTo>
                    <a:lnTo>
                      <a:pt x="0" y="759"/>
                    </a:lnTo>
                    <a:lnTo>
                      <a:pt x="0" y="751"/>
                    </a:lnTo>
                    <a:close/>
                    <a:moveTo>
                      <a:pt x="0" y="563"/>
                    </a:moveTo>
                    <a:lnTo>
                      <a:pt x="3192" y="563"/>
                    </a:lnTo>
                    <a:lnTo>
                      <a:pt x="3192" y="571"/>
                    </a:lnTo>
                    <a:lnTo>
                      <a:pt x="0" y="571"/>
                    </a:lnTo>
                    <a:lnTo>
                      <a:pt x="0" y="563"/>
                    </a:lnTo>
                    <a:close/>
                    <a:moveTo>
                      <a:pt x="0" y="375"/>
                    </a:moveTo>
                    <a:lnTo>
                      <a:pt x="3192" y="375"/>
                    </a:lnTo>
                    <a:lnTo>
                      <a:pt x="3192" y="384"/>
                    </a:lnTo>
                    <a:lnTo>
                      <a:pt x="0" y="384"/>
                    </a:lnTo>
                    <a:lnTo>
                      <a:pt x="0" y="375"/>
                    </a:lnTo>
                    <a:close/>
                    <a:moveTo>
                      <a:pt x="0" y="188"/>
                    </a:moveTo>
                    <a:lnTo>
                      <a:pt x="3192" y="188"/>
                    </a:lnTo>
                    <a:lnTo>
                      <a:pt x="3192" y="196"/>
                    </a:lnTo>
                    <a:lnTo>
                      <a:pt x="0" y="196"/>
                    </a:lnTo>
                    <a:lnTo>
                      <a:pt x="0" y="188"/>
                    </a:lnTo>
                    <a:close/>
                    <a:moveTo>
                      <a:pt x="0" y="0"/>
                    </a:moveTo>
                    <a:lnTo>
                      <a:pt x="3192" y="0"/>
                    </a:lnTo>
                    <a:lnTo>
                      <a:pt x="3192" y="8"/>
                    </a:lnTo>
                    <a:lnTo>
                      <a:pt x="0" y="8"/>
                    </a:lnTo>
                    <a:lnTo>
                      <a:pt x="0" y="0"/>
                    </a:lnTo>
                    <a:close/>
                  </a:path>
                </a:pathLst>
              </a:custGeom>
              <a:solidFill>
                <a:srgbClr val="D9D9D9"/>
              </a:solidFill>
              <a:ln w="12700"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endParaRPr lang="it-IT"/>
              </a:p>
            </p:txBody>
          </p:sp>
          <p:sp>
            <p:nvSpPr>
              <p:cNvPr id="44" name="Rectangle 7"/>
              <p:cNvSpPr>
                <a:spLocks noChangeArrowheads="1"/>
              </p:cNvSpPr>
              <p:nvPr/>
            </p:nvSpPr>
            <p:spPr bwMode="auto">
              <a:xfrm>
                <a:off x="1073" y="1883"/>
                <a:ext cx="473" cy="1607"/>
              </a:xfrm>
              <a:prstGeom prst="rect">
                <a:avLst/>
              </a:prstGeom>
              <a:solidFill>
                <a:srgbClr val="3857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5" name="Rectangle 8"/>
              <p:cNvSpPr>
                <a:spLocks noChangeArrowheads="1"/>
              </p:cNvSpPr>
              <p:nvPr/>
            </p:nvSpPr>
            <p:spPr bwMode="auto">
              <a:xfrm>
                <a:off x="2140" y="2233"/>
                <a:ext cx="464" cy="125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6" name="Rectangle 9"/>
              <p:cNvSpPr>
                <a:spLocks noChangeArrowheads="1"/>
              </p:cNvSpPr>
              <p:nvPr/>
            </p:nvSpPr>
            <p:spPr bwMode="auto">
              <a:xfrm>
                <a:off x="3207" y="2682"/>
                <a:ext cx="464" cy="80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7" name="Rectangle 10"/>
              <p:cNvSpPr>
                <a:spLocks noChangeArrowheads="1"/>
              </p:cNvSpPr>
              <p:nvPr/>
            </p:nvSpPr>
            <p:spPr bwMode="auto">
              <a:xfrm>
                <a:off x="776" y="3482"/>
                <a:ext cx="3192" cy="8"/>
              </a:xfrm>
              <a:prstGeom prst="rect">
                <a:avLst/>
              </a:prstGeom>
              <a:solidFill>
                <a:srgbClr val="D9D9D9"/>
              </a:solidFill>
              <a:ln w="12700"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endParaRPr lang="it-IT"/>
              </a:p>
            </p:txBody>
          </p:sp>
          <p:sp>
            <p:nvSpPr>
              <p:cNvPr id="48" name="Rectangle 11"/>
              <p:cNvSpPr>
                <a:spLocks noChangeArrowheads="1"/>
              </p:cNvSpPr>
              <p:nvPr/>
            </p:nvSpPr>
            <p:spPr bwMode="auto">
              <a:xfrm>
                <a:off x="1163" y="3291"/>
                <a:ext cx="253"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a:ln>
                      <a:noFill/>
                    </a:ln>
                    <a:solidFill>
                      <a:schemeClr val="bg1"/>
                    </a:solidFill>
                    <a:effectLst/>
                    <a:latin typeface="Calibri" panose="020F0502020204030204" pitchFamily="34" charset="0"/>
                  </a:rPr>
                  <a:t>47/55</a:t>
                </a:r>
                <a:endParaRPr kumimoji="0" lang="it-IT" altLang="it-IT" b="0" i="0" u="none" strike="noStrike" cap="none" normalizeH="0" baseline="0" dirty="0" smtClean="0">
                  <a:ln>
                    <a:noFill/>
                  </a:ln>
                  <a:solidFill>
                    <a:schemeClr val="bg1"/>
                  </a:solidFill>
                  <a:effectLst/>
                </a:endParaRPr>
              </a:p>
            </p:txBody>
          </p:sp>
          <p:sp>
            <p:nvSpPr>
              <p:cNvPr id="49" name="Rectangle 12"/>
              <p:cNvSpPr>
                <a:spLocks noChangeArrowheads="1"/>
              </p:cNvSpPr>
              <p:nvPr/>
            </p:nvSpPr>
            <p:spPr bwMode="auto">
              <a:xfrm>
                <a:off x="1225" y="1719"/>
                <a:ext cx="18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smtClean="0">
                    <a:ln>
                      <a:noFill/>
                    </a:ln>
                    <a:solidFill>
                      <a:srgbClr val="000000"/>
                    </a:solidFill>
                    <a:effectLst/>
                    <a:latin typeface="Calibri" panose="020F0502020204030204" pitchFamily="34" charset="0"/>
                  </a:rPr>
                  <a:t>85.5</a:t>
                </a:r>
                <a:endParaRPr kumimoji="0" lang="it-IT" altLang="it-IT" b="0" i="0" u="none" strike="noStrike" cap="none" normalizeH="0" baseline="0" smtClean="0">
                  <a:ln>
                    <a:noFill/>
                  </a:ln>
                  <a:solidFill>
                    <a:schemeClr val="tx1"/>
                  </a:solidFill>
                  <a:effectLst/>
                </a:endParaRPr>
              </a:p>
            </p:txBody>
          </p:sp>
          <p:sp>
            <p:nvSpPr>
              <p:cNvPr id="50" name="Rectangle 13"/>
              <p:cNvSpPr>
                <a:spLocks noChangeArrowheads="1"/>
              </p:cNvSpPr>
              <p:nvPr/>
            </p:nvSpPr>
            <p:spPr bwMode="auto">
              <a:xfrm>
                <a:off x="2284" y="3291"/>
                <a:ext cx="147"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smtClean="0">
                    <a:ln>
                      <a:noFill/>
                    </a:ln>
                    <a:solidFill>
                      <a:schemeClr val="bg1"/>
                    </a:solidFill>
                    <a:effectLst/>
                    <a:latin typeface="Calibri" panose="020F0502020204030204" pitchFamily="34" charset="0"/>
                  </a:rPr>
                  <a:t>6/9</a:t>
                </a:r>
                <a:endParaRPr kumimoji="0" lang="it-IT" altLang="it-IT" b="0" i="0" u="none" strike="noStrike" cap="none" normalizeH="0" baseline="0" smtClean="0">
                  <a:ln>
                    <a:noFill/>
                  </a:ln>
                  <a:solidFill>
                    <a:schemeClr val="bg1"/>
                  </a:solidFill>
                  <a:effectLst/>
                </a:endParaRPr>
              </a:p>
            </p:txBody>
          </p:sp>
          <p:sp>
            <p:nvSpPr>
              <p:cNvPr id="51" name="Rectangle 14"/>
              <p:cNvSpPr>
                <a:spLocks noChangeArrowheads="1"/>
              </p:cNvSpPr>
              <p:nvPr/>
            </p:nvSpPr>
            <p:spPr bwMode="auto">
              <a:xfrm>
                <a:off x="2289" y="2072"/>
                <a:ext cx="18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smtClean="0">
                    <a:ln>
                      <a:noFill/>
                    </a:ln>
                    <a:solidFill>
                      <a:srgbClr val="000000"/>
                    </a:solidFill>
                    <a:effectLst/>
                    <a:latin typeface="Calibri" panose="020F0502020204030204" pitchFamily="34" charset="0"/>
                  </a:rPr>
                  <a:t>66.7</a:t>
                </a:r>
                <a:endParaRPr kumimoji="0" lang="it-IT" altLang="it-IT" b="0" i="0" u="none" strike="noStrike" cap="none" normalizeH="0" baseline="0" smtClean="0">
                  <a:ln>
                    <a:noFill/>
                  </a:ln>
                  <a:solidFill>
                    <a:schemeClr val="tx1"/>
                  </a:solidFill>
                  <a:effectLst/>
                </a:endParaRPr>
              </a:p>
            </p:txBody>
          </p:sp>
          <p:sp>
            <p:nvSpPr>
              <p:cNvPr id="52" name="Rectangle 15"/>
              <p:cNvSpPr>
                <a:spLocks noChangeArrowheads="1"/>
              </p:cNvSpPr>
              <p:nvPr/>
            </p:nvSpPr>
            <p:spPr bwMode="auto">
              <a:xfrm>
                <a:off x="3347" y="3291"/>
                <a:ext cx="147"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smtClean="0">
                    <a:ln>
                      <a:noFill/>
                    </a:ln>
                    <a:solidFill>
                      <a:schemeClr val="bg1"/>
                    </a:solidFill>
                    <a:effectLst/>
                    <a:latin typeface="Calibri" panose="020F0502020204030204" pitchFamily="34" charset="0"/>
                  </a:rPr>
                  <a:t>3/7</a:t>
                </a:r>
                <a:endParaRPr kumimoji="0" lang="it-IT" altLang="it-IT" b="0" i="0" u="none" strike="noStrike" cap="none" normalizeH="0" baseline="0" smtClean="0">
                  <a:ln>
                    <a:noFill/>
                  </a:ln>
                  <a:solidFill>
                    <a:schemeClr val="bg1"/>
                  </a:solidFill>
                  <a:effectLst/>
                </a:endParaRPr>
              </a:p>
            </p:txBody>
          </p:sp>
          <p:sp>
            <p:nvSpPr>
              <p:cNvPr id="53" name="Rectangle 16"/>
              <p:cNvSpPr>
                <a:spLocks noChangeArrowheads="1"/>
              </p:cNvSpPr>
              <p:nvPr/>
            </p:nvSpPr>
            <p:spPr bwMode="auto">
              <a:xfrm>
                <a:off x="3354" y="2520"/>
                <a:ext cx="18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smtClean="0">
                    <a:ln>
                      <a:noFill/>
                    </a:ln>
                    <a:solidFill>
                      <a:srgbClr val="000000"/>
                    </a:solidFill>
                    <a:effectLst/>
                    <a:latin typeface="Calibri" panose="020F0502020204030204" pitchFamily="34" charset="0"/>
                  </a:rPr>
                  <a:t>42.9</a:t>
                </a:r>
                <a:endParaRPr kumimoji="0" lang="it-IT" altLang="it-IT" b="0" i="0" u="none" strike="noStrike" cap="none" normalizeH="0" baseline="0" smtClean="0">
                  <a:ln>
                    <a:noFill/>
                  </a:ln>
                  <a:solidFill>
                    <a:schemeClr val="tx1"/>
                  </a:solidFill>
                  <a:effectLst/>
                </a:endParaRPr>
              </a:p>
            </p:txBody>
          </p:sp>
          <p:sp>
            <p:nvSpPr>
              <p:cNvPr id="54" name="Rectangle 17"/>
              <p:cNvSpPr>
                <a:spLocks noChangeArrowheads="1"/>
              </p:cNvSpPr>
              <p:nvPr/>
            </p:nvSpPr>
            <p:spPr bwMode="auto">
              <a:xfrm>
                <a:off x="640" y="3426"/>
                <a:ext cx="53"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smtClean="0">
                    <a:ln>
                      <a:noFill/>
                    </a:ln>
                    <a:solidFill>
                      <a:srgbClr val="000000"/>
                    </a:solidFill>
                    <a:effectLst/>
                    <a:latin typeface="Calibri" panose="020F0502020204030204" pitchFamily="34" charset="0"/>
                  </a:rPr>
                  <a:t>0</a:t>
                </a:r>
                <a:endParaRPr kumimoji="0" lang="it-IT" altLang="it-IT" b="0" i="0" u="none" strike="noStrike" cap="none" normalizeH="0" baseline="0" smtClean="0">
                  <a:ln>
                    <a:noFill/>
                  </a:ln>
                  <a:solidFill>
                    <a:schemeClr val="tx1"/>
                  </a:solidFill>
                  <a:effectLst/>
                </a:endParaRPr>
              </a:p>
            </p:txBody>
          </p:sp>
          <p:sp>
            <p:nvSpPr>
              <p:cNvPr id="55" name="Rectangle 18"/>
              <p:cNvSpPr>
                <a:spLocks noChangeArrowheads="1"/>
              </p:cNvSpPr>
              <p:nvPr/>
            </p:nvSpPr>
            <p:spPr bwMode="auto">
              <a:xfrm>
                <a:off x="591" y="3238"/>
                <a:ext cx="10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smtClean="0">
                    <a:ln>
                      <a:noFill/>
                    </a:ln>
                    <a:solidFill>
                      <a:srgbClr val="000000"/>
                    </a:solidFill>
                    <a:effectLst/>
                    <a:latin typeface="Calibri" panose="020F0502020204030204" pitchFamily="34" charset="0"/>
                  </a:rPr>
                  <a:t>10</a:t>
                </a:r>
                <a:endParaRPr kumimoji="0" lang="it-IT" altLang="it-IT" b="0" i="0" u="none" strike="noStrike" cap="none" normalizeH="0" baseline="0" smtClean="0">
                  <a:ln>
                    <a:noFill/>
                  </a:ln>
                  <a:solidFill>
                    <a:schemeClr val="tx1"/>
                  </a:solidFill>
                  <a:effectLst/>
                </a:endParaRPr>
              </a:p>
            </p:txBody>
          </p:sp>
          <p:sp>
            <p:nvSpPr>
              <p:cNvPr id="56" name="Rectangle 19"/>
              <p:cNvSpPr>
                <a:spLocks noChangeArrowheads="1"/>
              </p:cNvSpPr>
              <p:nvPr/>
            </p:nvSpPr>
            <p:spPr bwMode="auto">
              <a:xfrm>
                <a:off x="591" y="3050"/>
                <a:ext cx="10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smtClean="0">
                    <a:ln>
                      <a:noFill/>
                    </a:ln>
                    <a:solidFill>
                      <a:srgbClr val="000000"/>
                    </a:solidFill>
                    <a:effectLst/>
                    <a:latin typeface="Calibri" panose="020F0502020204030204" pitchFamily="34" charset="0"/>
                  </a:rPr>
                  <a:t>20</a:t>
                </a:r>
                <a:endParaRPr kumimoji="0" lang="it-IT" altLang="it-IT" b="0" i="0" u="none" strike="noStrike" cap="none" normalizeH="0" baseline="0" smtClean="0">
                  <a:ln>
                    <a:noFill/>
                  </a:ln>
                  <a:solidFill>
                    <a:schemeClr val="tx1"/>
                  </a:solidFill>
                  <a:effectLst/>
                </a:endParaRPr>
              </a:p>
            </p:txBody>
          </p:sp>
          <p:sp>
            <p:nvSpPr>
              <p:cNvPr id="57" name="Rectangle 20"/>
              <p:cNvSpPr>
                <a:spLocks noChangeArrowheads="1"/>
              </p:cNvSpPr>
              <p:nvPr/>
            </p:nvSpPr>
            <p:spPr bwMode="auto">
              <a:xfrm>
                <a:off x="591" y="2862"/>
                <a:ext cx="10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smtClean="0">
                    <a:ln>
                      <a:noFill/>
                    </a:ln>
                    <a:solidFill>
                      <a:srgbClr val="000000"/>
                    </a:solidFill>
                    <a:effectLst/>
                    <a:latin typeface="Calibri" panose="020F0502020204030204" pitchFamily="34" charset="0"/>
                  </a:rPr>
                  <a:t>30</a:t>
                </a:r>
                <a:endParaRPr kumimoji="0" lang="it-IT" altLang="it-IT" b="0" i="0" u="none" strike="noStrike" cap="none" normalizeH="0" baseline="0" smtClean="0">
                  <a:ln>
                    <a:noFill/>
                  </a:ln>
                  <a:solidFill>
                    <a:schemeClr val="tx1"/>
                  </a:solidFill>
                  <a:effectLst/>
                </a:endParaRPr>
              </a:p>
            </p:txBody>
          </p:sp>
          <p:sp>
            <p:nvSpPr>
              <p:cNvPr id="58" name="Rectangle 21"/>
              <p:cNvSpPr>
                <a:spLocks noChangeArrowheads="1"/>
              </p:cNvSpPr>
              <p:nvPr/>
            </p:nvSpPr>
            <p:spPr bwMode="auto">
              <a:xfrm>
                <a:off x="591" y="2674"/>
                <a:ext cx="10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smtClean="0">
                    <a:ln>
                      <a:noFill/>
                    </a:ln>
                    <a:solidFill>
                      <a:srgbClr val="000000"/>
                    </a:solidFill>
                    <a:effectLst/>
                    <a:latin typeface="Calibri" panose="020F0502020204030204" pitchFamily="34" charset="0"/>
                  </a:rPr>
                  <a:t>40</a:t>
                </a:r>
                <a:endParaRPr kumimoji="0" lang="it-IT" altLang="it-IT" b="0" i="0" u="none" strike="noStrike" cap="none" normalizeH="0" baseline="0" smtClean="0">
                  <a:ln>
                    <a:noFill/>
                  </a:ln>
                  <a:solidFill>
                    <a:schemeClr val="tx1"/>
                  </a:solidFill>
                  <a:effectLst/>
                </a:endParaRPr>
              </a:p>
            </p:txBody>
          </p:sp>
          <p:sp>
            <p:nvSpPr>
              <p:cNvPr id="59" name="Rectangle 22"/>
              <p:cNvSpPr>
                <a:spLocks noChangeArrowheads="1"/>
              </p:cNvSpPr>
              <p:nvPr/>
            </p:nvSpPr>
            <p:spPr bwMode="auto">
              <a:xfrm>
                <a:off x="591" y="2486"/>
                <a:ext cx="10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smtClean="0">
                    <a:ln>
                      <a:noFill/>
                    </a:ln>
                    <a:solidFill>
                      <a:srgbClr val="000000"/>
                    </a:solidFill>
                    <a:effectLst/>
                    <a:latin typeface="Calibri" panose="020F0502020204030204" pitchFamily="34" charset="0"/>
                  </a:rPr>
                  <a:t>50</a:t>
                </a:r>
                <a:endParaRPr kumimoji="0" lang="it-IT" altLang="it-IT" b="0" i="0" u="none" strike="noStrike" cap="none" normalizeH="0" baseline="0" smtClean="0">
                  <a:ln>
                    <a:noFill/>
                  </a:ln>
                  <a:solidFill>
                    <a:schemeClr val="tx1"/>
                  </a:solidFill>
                  <a:effectLst/>
                </a:endParaRPr>
              </a:p>
            </p:txBody>
          </p:sp>
          <p:sp>
            <p:nvSpPr>
              <p:cNvPr id="60" name="Rectangle 23"/>
              <p:cNvSpPr>
                <a:spLocks noChangeArrowheads="1"/>
              </p:cNvSpPr>
              <p:nvPr/>
            </p:nvSpPr>
            <p:spPr bwMode="auto">
              <a:xfrm>
                <a:off x="591" y="2298"/>
                <a:ext cx="10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smtClean="0">
                    <a:ln>
                      <a:noFill/>
                    </a:ln>
                    <a:solidFill>
                      <a:srgbClr val="000000"/>
                    </a:solidFill>
                    <a:effectLst/>
                    <a:latin typeface="Calibri" panose="020F0502020204030204" pitchFamily="34" charset="0"/>
                  </a:rPr>
                  <a:t>60</a:t>
                </a:r>
                <a:endParaRPr kumimoji="0" lang="it-IT" altLang="it-IT" b="0" i="0" u="none" strike="noStrike" cap="none" normalizeH="0" baseline="0" smtClean="0">
                  <a:ln>
                    <a:noFill/>
                  </a:ln>
                  <a:solidFill>
                    <a:schemeClr val="tx1"/>
                  </a:solidFill>
                  <a:effectLst/>
                </a:endParaRPr>
              </a:p>
            </p:txBody>
          </p:sp>
          <p:sp>
            <p:nvSpPr>
              <p:cNvPr id="61" name="Rectangle 24"/>
              <p:cNvSpPr>
                <a:spLocks noChangeArrowheads="1"/>
              </p:cNvSpPr>
              <p:nvPr/>
            </p:nvSpPr>
            <p:spPr bwMode="auto">
              <a:xfrm>
                <a:off x="591" y="2110"/>
                <a:ext cx="10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smtClean="0">
                    <a:ln>
                      <a:noFill/>
                    </a:ln>
                    <a:solidFill>
                      <a:srgbClr val="000000"/>
                    </a:solidFill>
                    <a:effectLst/>
                    <a:latin typeface="Calibri" panose="020F0502020204030204" pitchFamily="34" charset="0"/>
                  </a:rPr>
                  <a:t>70</a:t>
                </a:r>
                <a:endParaRPr kumimoji="0" lang="it-IT" altLang="it-IT" b="0" i="0" u="none" strike="noStrike" cap="none" normalizeH="0" baseline="0" smtClean="0">
                  <a:ln>
                    <a:noFill/>
                  </a:ln>
                  <a:solidFill>
                    <a:schemeClr val="tx1"/>
                  </a:solidFill>
                  <a:effectLst/>
                </a:endParaRPr>
              </a:p>
            </p:txBody>
          </p:sp>
          <p:sp>
            <p:nvSpPr>
              <p:cNvPr id="62" name="Rectangle 25"/>
              <p:cNvSpPr>
                <a:spLocks noChangeArrowheads="1"/>
              </p:cNvSpPr>
              <p:nvPr/>
            </p:nvSpPr>
            <p:spPr bwMode="auto">
              <a:xfrm>
                <a:off x="591" y="1922"/>
                <a:ext cx="10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smtClean="0">
                    <a:ln>
                      <a:noFill/>
                    </a:ln>
                    <a:solidFill>
                      <a:srgbClr val="000000"/>
                    </a:solidFill>
                    <a:effectLst/>
                    <a:latin typeface="Calibri" panose="020F0502020204030204" pitchFamily="34" charset="0"/>
                  </a:rPr>
                  <a:t>80</a:t>
                </a:r>
                <a:endParaRPr kumimoji="0" lang="it-IT" altLang="it-IT" b="0" i="0" u="none" strike="noStrike" cap="none" normalizeH="0" baseline="0" smtClean="0">
                  <a:ln>
                    <a:noFill/>
                  </a:ln>
                  <a:solidFill>
                    <a:schemeClr val="tx1"/>
                  </a:solidFill>
                  <a:effectLst/>
                </a:endParaRPr>
              </a:p>
            </p:txBody>
          </p:sp>
          <p:sp>
            <p:nvSpPr>
              <p:cNvPr id="63" name="Rectangle 26"/>
              <p:cNvSpPr>
                <a:spLocks noChangeArrowheads="1"/>
              </p:cNvSpPr>
              <p:nvPr/>
            </p:nvSpPr>
            <p:spPr bwMode="auto">
              <a:xfrm>
                <a:off x="591" y="1734"/>
                <a:ext cx="10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smtClean="0">
                    <a:ln>
                      <a:noFill/>
                    </a:ln>
                    <a:solidFill>
                      <a:srgbClr val="000000"/>
                    </a:solidFill>
                    <a:effectLst/>
                    <a:latin typeface="Calibri" panose="020F0502020204030204" pitchFamily="34" charset="0"/>
                  </a:rPr>
                  <a:t>90</a:t>
                </a:r>
                <a:endParaRPr kumimoji="0" lang="it-IT" altLang="it-IT" b="0" i="0" u="none" strike="noStrike" cap="none" normalizeH="0" baseline="0" smtClean="0">
                  <a:ln>
                    <a:noFill/>
                  </a:ln>
                  <a:solidFill>
                    <a:schemeClr val="tx1"/>
                  </a:solidFill>
                  <a:effectLst/>
                </a:endParaRPr>
              </a:p>
            </p:txBody>
          </p:sp>
          <p:sp>
            <p:nvSpPr>
              <p:cNvPr id="64" name="Rectangle 27"/>
              <p:cNvSpPr>
                <a:spLocks noChangeArrowheads="1"/>
              </p:cNvSpPr>
              <p:nvPr/>
            </p:nvSpPr>
            <p:spPr bwMode="auto">
              <a:xfrm>
                <a:off x="541" y="1546"/>
                <a:ext cx="159"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smtClean="0">
                    <a:ln>
                      <a:noFill/>
                    </a:ln>
                    <a:solidFill>
                      <a:srgbClr val="000000"/>
                    </a:solidFill>
                    <a:effectLst/>
                    <a:latin typeface="Calibri" panose="020F0502020204030204" pitchFamily="34" charset="0"/>
                  </a:rPr>
                  <a:t>100</a:t>
                </a:r>
                <a:endParaRPr kumimoji="0" lang="it-IT" altLang="it-IT" b="0" i="0" u="none" strike="noStrike" cap="none" normalizeH="0" baseline="0" smtClean="0">
                  <a:ln>
                    <a:noFill/>
                  </a:ln>
                  <a:solidFill>
                    <a:schemeClr val="tx1"/>
                  </a:solidFill>
                  <a:effectLst/>
                </a:endParaRPr>
              </a:p>
            </p:txBody>
          </p:sp>
          <p:sp>
            <p:nvSpPr>
              <p:cNvPr id="65" name="Rectangle 28"/>
              <p:cNvSpPr>
                <a:spLocks noChangeArrowheads="1"/>
              </p:cNvSpPr>
              <p:nvPr/>
            </p:nvSpPr>
            <p:spPr bwMode="auto">
              <a:xfrm>
                <a:off x="981" y="3553"/>
                <a:ext cx="60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a:ln>
                      <a:noFill/>
                    </a:ln>
                    <a:solidFill>
                      <a:srgbClr val="000000"/>
                    </a:solidFill>
                    <a:effectLst/>
                    <a:latin typeface="Calibri" panose="020F0502020204030204" pitchFamily="34" charset="0"/>
                  </a:rPr>
                  <a:t>No NS5A </a:t>
                </a:r>
                <a:r>
                  <a:rPr kumimoji="0" lang="it-IT" altLang="it-IT" b="0" i="0" u="none" strike="noStrike" cap="none" normalizeH="0" baseline="0" dirty="0" err="1" smtClean="0">
                    <a:ln>
                      <a:noFill/>
                    </a:ln>
                    <a:solidFill>
                      <a:srgbClr val="000000"/>
                    </a:solidFill>
                    <a:effectLst/>
                    <a:latin typeface="Calibri" panose="020F0502020204030204" pitchFamily="34" charset="0"/>
                  </a:rPr>
                  <a:t>RASs</a:t>
                </a:r>
                <a:endParaRPr kumimoji="0" lang="it-IT" altLang="it-IT" b="0" i="0" u="none" strike="noStrike" cap="none" normalizeH="0" baseline="0" dirty="0" smtClean="0">
                  <a:ln>
                    <a:noFill/>
                  </a:ln>
                  <a:solidFill>
                    <a:schemeClr val="tx1"/>
                  </a:solidFill>
                  <a:effectLst/>
                </a:endParaRPr>
              </a:p>
            </p:txBody>
          </p:sp>
          <p:sp>
            <p:nvSpPr>
              <p:cNvPr id="66" name="Rectangle 29"/>
              <p:cNvSpPr>
                <a:spLocks noChangeArrowheads="1"/>
              </p:cNvSpPr>
              <p:nvPr/>
            </p:nvSpPr>
            <p:spPr bwMode="auto">
              <a:xfrm>
                <a:off x="2182" y="3553"/>
                <a:ext cx="418"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err="1" smtClean="0">
                    <a:ln>
                      <a:noFill/>
                    </a:ln>
                    <a:solidFill>
                      <a:srgbClr val="000000"/>
                    </a:solidFill>
                    <a:effectLst/>
                    <a:latin typeface="Calibri" panose="020F0502020204030204" pitchFamily="34" charset="0"/>
                  </a:rPr>
                  <a:t>Only</a:t>
                </a:r>
                <a:r>
                  <a:rPr kumimoji="0" lang="it-IT" altLang="it-IT" b="0" i="0" u="none" strike="noStrike" cap="none" normalizeH="0" baseline="0" dirty="0" smtClean="0">
                    <a:ln>
                      <a:noFill/>
                    </a:ln>
                    <a:solidFill>
                      <a:srgbClr val="000000"/>
                    </a:solidFill>
                    <a:effectLst/>
                    <a:latin typeface="Calibri" panose="020F0502020204030204" pitchFamily="34" charset="0"/>
                  </a:rPr>
                  <a:t> 1 </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a:ln>
                      <a:noFill/>
                    </a:ln>
                    <a:solidFill>
                      <a:srgbClr val="000000"/>
                    </a:solidFill>
                    <a:effectLst/>
                    <a:latin typeface="Calibri" panose="020F0502020204030204" pitchFamily="34" charset="0"/>
                  </a:rPr>
                  <a:t>NS5A RAS</a:t>
                </a:r>
                <a:endParaRPr kumimoji="0" lang="it-IT" altLang="it-IT" b="0" i="0" u="none" strike="noStrike" cap="none" normalizeH="0" baseline="0" dirty="0" smtClean="0">
                  <a:ln>
                    <a:noFill/>
                  </a:ln>
                  <a:solidFill>
                    <a:schemeClr val="tx1"/>
                  </a:solidFill>
                  <a:effectLst/>
                </a:endParaRPr>
              </a:p>
            </p:txBody>
          </p:sp>
          <p:sp>
            <p:nvSpPr>
              <p:cNvPr id="67" name="Rectangle 30"/>
              <p:cNvSpPr>
                <a:spLocks noChangeArrowheads="1"/>
              </p:cNvSpPr>
              <p:nvPr/>
            </p:nvSpPr>
            <p:spPr bwMode="auto">
              <a:xfrm>
                <a:off x="3131" y="3553"/>
                <a:ext cx="553"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a:ln>
                      <a:noFill/>
                    </a:ln>
                    <a:solidFill>
                      <a:srgbClr val="000000"/>
                    </a:solidFill>
                    <a:effectLst/>
                    <a:latin typeface="Calibri" panose="020F0502020204030204" pitchFamily="34" charset="0"/>
                  </a:rPr>
                  <a:t>More </a:t>
                </a:r>
                <a:r>
                  <a:rPr kumimoji="0" lang="it-IT" altLang="it-IT" b="0" i="0" u="none" strike="noStrike" cap="none" normalizeH="0" baseline="0" dirty="0" err="1" smtClean="0">
                    <a:ln>
                      <a:noFill/>
                    </a:ln>
                    <a:solidFill>
                      <a:srgbClr val="000000"/>
                    </a:solidFill>
                    <a:effectLst/>
                    <a:latin typeface="Calibri" panose="020F0502020204030204" pitchFamily="34" charset="0"/>
                  </a:rPr>
                  <a:t>than</a:t>
                </a:r>
                <a:r>
                  <a:rPr kumimoji="0" lang="it-IT" altLang="it-IT" b="0" i="0" u="none" strike="noStrike" cap="none" normalizeH="0" baseline="0" dirty="0" smtClean="0">
                    <a:ln>
                      <a:noFill/>
                    </a:ln>
                    <a:solidFill>
                      <a:srgbClr val="000000"/>
                    </a:solidFill>
                    <a:effectLst/>
                    <a:latin typeface="Calibri" panose="020F0502020204030204" pitchFamily="34" charset="0"/>
                  </a:rPr>
                  <a:t> 1 </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a:ln>
                      <a:noFill/>
                    </a:ln>
                    <a:solidFill>
                      <a:srgbClr val="000000"/>
                    </a:solidFill>
                    <a:effectLst/>
                    <a:latin typeface="Calibri" panose="020F0502020204030204" pitchFamily="34" charset="0"/>
                  </a:rPr>
                  <a:t>NS5A </a:t>
                </a:r>
                <a:r>
                  <a:rPr kumimoji="0" lang="it-IT" altLang="it-IT" b="0" i="0" u="none" strike="noStrike" cap="none" normalizeH="0" baseline="0" dirty="0" err="1" smtClean="0">
                    <a:ln>
                      <a:noFill/>
                    </a:ln>
                    <a:solidFill>
                      <a:srgbClr val="000000"/>
                    </a:solidFill>
                    <a:effectLst/>
                    <a:latin typeface="Calibri" panose="020F0502020204030204" pitchFamily="34" charset="0"/>
                  </a:rPr>
                  <a:t>RASs</a:t>
                </a:r>
                <a:endParaRPr kumimoji="0" lang="it-IT" altLang="it-IT" b="0" i="0" u="none" strike="noStrike" cap="none" normalizeH="0" baseline="0" dirty="0" smtClean="0">
                  <a:ln>
                    <a:noFill/>
                  </a:ln>
                  <a:solidFill>
                    <a:schemeClr val="tx1"/>
                  </a:solidFill>
                  <a:effectLst/>
                </a:endParaRPr>
              </a:p>
            </p:txBody>
          </p:sp>
          <p:sp>
            <p:nvSpPr>
              <p:cNvPr id="68" name="Rectangle 31"/>
              <p:cNvSpPr>
                <a:spLocks noChangeArrowheads="1"/>
              </p:cNvSpPr>
              <p:nvPr/>
            </p:nvSpPr>
            <p:spPr bwMode="auto">
              <a:xfrm rot="16200000">
                <a:off x="208" y="2273"/>
                <a:ext cx="50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a:ln>
                      <a:noFill/>
                    </a:ln>
                    <a:solidFill>
                      <a:srgbClr val="000000"/>
                    </a:solidFill>
                    <a:effectLst/>
                    <a:latin typeface="Calibri" panose="020F0502020204030204" pitchFamily="34" charset="0"/>
                  </a:rPr>
                  <a:t>SVR</a:t>
                </a:r>
                <a:r>
                  <a:rPr kumimoji="0" lang="it-IT" altLang="it-IT" b="0" i="0" u="none" strike="noStrike" cap="none" normalizeH="0" baseline="-25000" dirty="0" smtClean="0">
                    <a:ln>
                      <a:noFill/>
                    </a:ln>
                    <a:solidFill>
                      <a:srgbClr val="000000"/>
                    </a:solidFill>
                    <a:effectLst/>
                    <a:latin typeface="Calibri" panose="020F0502020204030204" pitchFamily="34" charset="0"/>
                  </a:rPr>
                  <a:t>12</a:t>
                </a:r>
                <a:r>
                  <a:rPr kumimoji="0" lang="it-IT" altLang="it-IT" b="0" i="0" u="none" strike="noStrike" cap="none" normalizeH="0" baseline="0" dirty="0" smtClean="0">
                    <a:ln>
                      <a:noFill/>
                    </a:ln>
                    <a:solidFill>
                      <a:srgbClr val="000000"/>
                    </a:solidFill>
                    <a:effectLst/>
                    <a:latin typeface="Calibri" panose="020F0502020204030204" pitchFamily="34" charset="0"/>
                  </a:rPr>
                  <a:t> (%) </a:t>
                </a:r>
                <a:endParaRPr kumimoji="0" lang="it-IT" altLang="it-IT" b="0" i="0" u="none" strike="noStrike" cap="none" normalizeH="0" baseline="0" dirty="0" smtClean="0">
                  <a:ln>
                    <a:noFill/>
                  </a:ln>
                  <a:solidFill>
                    <a:schemeClr val="tx1"/>
                  </a:solidFill>
                  <a:effectLst/>
                </a:endParaRPr>
              </a:p>
            </p:txBody>
          </p:sp>
        </p:grpSp>
      </p:grpSp>
    </p:spTree>
    <p:extLst>
      <p:ext uri="{BB962C8B-B14F-4D97-AF65-F5344CB8AC3E}">
        <p14:creationId xmlns:p14="http://schemas.microsoft.com/office/powerpoint/2010/main" val="16575138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43157" y="449316"/>
            <a:ext cx="8337060" cy="827485"/>
          </a:xfrm>
        </p:spPr>
        <p:txBody>
          <a:bodyPr>
            <a:noAutofit/>
          </a:bodyPr>
          <a:lstStyle/>
          <a:p>
            <a:r>
              <a:rPr lang="en-US" sz="3600" dirty="0" err="1" smtClean="0"/>
              <a:t>Sofosbuvir</a:t>
            </a:r>
            <a:r>
              <a:rPr lang="en-US" sz="3600" dirty="0" smtClean="0"/>
              <a:t>/</a:t>
            </a:r>
            <a:r>
              <a:rPr lang="en-US" sz="3600" dirty="0" err="1" smtClean="0"/>
              <a:t>Velpatasvir</a:t>
            </a:r>
            <a:r>
              <a:rPr lang="en-US" sz="3600" dirty="0" smtClean="0"/>
              <a:t>/</a:t>
            </a:r>
            <a:r>
              <a:rPr lang="en-US" sz="3600" dirty="0" err="1" smtClean="0"/>
              <a:t>Voxilaprevir</a:t>
            </a:r>
            <a:r>
              <a:rPr lang="en-US" sz="3600" dirty="0" smtClean="0"/>
              <a:t> </a:t>
            </a:r>
            <a:r>
              <a:rPr lang="en-US" altLang="en-US" sz="3600" dirty="0" smtClean="0"/>
              <a:t>for </a:t>
            </a:r>
            <a:r>
              <a:rPr lang="en-US" altLang="en-US" sz="3600" dirty="0"/>
              <a:t>GT1 HCV Pts Who </a:t>
            </a:r>
            <a:r>
              <a:rPr lang="en-US" altLang="en-US" sz="3600" dirty="0" smtClean="0"/>
              <a:t>Failed on </a:t>
            </a:r>
            <a:r>
              <a:rPr lang="en-US" altLang="en-US" sz="3600" dirty="0"/>
              <a:t>DAA Therapy </a:t>
            </a:r>
          </a:p>
        </p:txBody>
      </p:sp>
      <p:sp>
        <p:nvSpPr>
          <p:cNvPr id="68611" name="Rectangle 3"/>
          <p:cNvSpPr>
            <a:spLocks noGrp="1" noChangeArrowheads="1"/>
          </p:cNvSpPr>
          <p:nvPr>
            <p:ph idx="1"/>
          </p:nvPr>
        </p:nvSpPr>
        <p:spPr>
          <a:xfrm>
            <a:off x="87838" y="1676432"/>
            <a:ext cx="4234387" cy="3871463"/>
          </a:xfrm>
        </p:spPr>
        <p:txBody>
          <a:bodyPr>
            <a:noAutofit/>
          </a:bodyPr>
          <a:lstStyle/>
          <a:p>
            <a:pPr algn="just"/>
            <a:r>
              <a:rPr lang="en-US" altLang="en-US" sz="1800" dirty="0"/>
              <a:t>Randomized, open-label phase II </a:t>
            </a:r>
            <a:r>
              <a:rPr lang="en-US" altLang="en-US" sz="1800" dirty="0" smtClean="0"/>
              <a:t>trial</a:t>
            </a:r>
          </a:p>
          <a:p>
            <a:pPr algn="just"/>
            <a:endParaRPr lang="en-US" altLang="en-US" sz="1800" baseline="30000" dirty="0"/>
          </a:p>
          <a:p>
            <a:pPr algn="just"/>
            <a:endParaRPr lang="en-US" altLang="en-US" sz="1800" baseline="30000" dirty="0" smtClean="0"/>
          </a:p>
          <a:p>
            <a:pPr algn="just"/>
            <a:endParaRPr lang="en-US" altLang="en-US" sz="1800" baseline="30000" dirty="0"/>
          </a:p>
          <a:p>
            <a:pPr algn="just"/>
            <a:endParaRPr lang="en-US" altLang="en-US" sz="1800" baseline="30000" dirty="0" smtClean="0"/>
          </a:p>
          <a:p>
            <a:pPr algn="just"/>
            <a:endParaRPr lang="en-US" altLang="en-US" sz="1800" baseline="30000" dirty="0"/>
          </a:p>
          <a:p>
            <a:pPr algn="just"/>
            <a:endParaRPr lang="en-US" altLang="en-US" sz="1800" baseline="30000" dirty="0" smtClean="0"/>
          </a:p>
          <a:p>
            <a:pPr algn="just"/>
            <a:endParaRPr lang="en-US" altLang="en-US" sz="1800" baseline="30000" dirty="0"/>
          </a:p>
          <a:p>
            <a:pPr algn="just"/>
            <a:endParaRPr lang="en-US" altLang="en-US" sz="1800" baseline="30000" dirty="0"/>
          </a:p>
          <a:p>
            <a:pPr algn="just"/>
            <a:r>
              <a:rPr lang="en-US" altLang="en-US" sz="1800" dirty="0" smtClean="0"/>
              <a:t>Baseline </a:t>
            </a:r>
            <a:r>
              <a:rPr lang="en-US" altLang="en-US" sz="1800" dirty="0"/>
              <a:t>characteristics</a:t>
            </a:r>
          </a:p>
          <a:p>
            <a:pPr lvl="1" algn="just"/>
            <a:r>
              <a:rPr lang="en-US" altLang="en-US" sz="1600" dirty="0"/>
              <a:t>Noncirrhotic, </a:t>
            </a:r>
            <a:r>
              <a:rPr lang="en-US" altLang="en-US" sz="1600" dirty="0" smtClean="0"/>
              <a:t>49%; </a:t>
            </a:r>
          </a:p>
          <a:p>
            <a:pPr lvl="1" algn="just"/>
            <a:r>
              <a:rPr lang="en-US" altLang="en-US" sz="1600" dirty="0" smtClean="0"/>
              <a:t>Compensated </a:t>
            </a:r>
            <a:r>
              <a:rPr lang="en-US" altLang="en-US" sz="1600" dirty="0"/>
              <a:t>cirrhosis, </a:t>
            </a:r>
            <a:r>
              <a:rPr lang="en-US" altLang="en-US" sz="1600" dirty="0" smtClean="0"/>
              <a:t>51%</a:t>
            </a:r>
          </a:p>
          <a:p>
            <a:pPr lvl="1" algn="just"/>
            <a:r>
              <a:rPr lang="en-US" altLang="en-US" sz="1600" dirty="0" smtClean="0"/>
              <a:t>NS5A-experienced, 41%</a:t>
            </a:r>
          </a:p>
        </p:txBody>
      </p:sp>
      <p:sp>
        <p:nvSpPr>
          <p:cNvPr id="31" name="Text Box 15"/>
          <p:cNvSpPr txBox="1">
            <a:spLocks noChangeArrowheads="1"/>
          </p:cNvSpPr>
          <p:nvPr/>
        </p:nvSpPr>
        <p:spPr bwMode="auto">
          <a:xfrm>
            <a:off x="251520" y="6415444"/>
            <a:ext cx="5887641" cy="253916"/>
          </a:xfrm>
          <a:prstGeom prst="rect">
            <a:avLst/>
          </a:prstGeom>
          <a:noFill/>
          <a:ln>
            <a:noFill/>
          </a:ln>
          <a:extLst/>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050" b="0" spc="-8" dirty="0" err="1" smtClean="0"/>
              <a:t>Lawitz</a:t>
            </a:r>
            <a:r>
              <a:rPr lang="en-US" altLang="en-US" sz="1050" b="0" spc="-8" dirty="0" smtClean="0"/>
              <a:t> E. et al., Hepatology 2017</a:t>
            </a:r>
            <a:endParaRPr lang="en-US" altLang="en-US" sz="1050" b="0" spc="-8" dirty="0"/>
          </a:p>
        </p:txBody>
      </p:sp>
      <p:grpSp>
        <p:nvGrpSpPr>
          <p:cNvPr id="2" name="Gruppo 1"/>
          <p:cNvGrpSpPr/>
          <p:nvPr/>
        </p:nvGrpSpPr>
        <p:grpSpPr>
          <a:xfrm>
            <a:off x="676249" y="1491803"/>
            <a:ext cx="8013205" cy="2212849"/>
            <a:chOff x="-74052" y="2537180"/>
            <a:chExt cx="8013205" cy="1978191"/>
          </a:xfrm>
        </p:grpSpPr>
        <p:sp>
          <p:nvSpPr>
            <p:cNvPr id="68617" name="TextBox 16"/>
            <p:cNvSpPr txBox="1">
              <a:spLocks noChangeArrowheads="1"/>
            </p:cNvSpPr>
            <p:nvPr/>
          </p:nvSpPr>
          <p:spPr bwMode="auto">
            <a:xfrm>
              <a:off x="3443086" y="4150402"/>
              <a:ext cx="3192402" cy="36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just">
                <a:lnSpc>
                  <a:spcPct val="100000"/>
                </a:lnSpc>
                <a:spcBef>
                  <a:spcPct val="0"/>
                </a:spcBef>
                <a:spcAft>
                  <a:spcPct val="0"/>
                </a:spcAft>
                <a:buClrTx/>
                <a:buFontTx/>
                <a:buNone/>
              </a:pPr>
              <a:r>
                <a:rPr lang="en-US" altLang="en-US" sz="800" dirty="0" smtClean="0">
                  <a:solidFill>
                    <a:schemeClr val="tx1"/>
                  </a:solidFill>
                </a:rPr>
                <a:t>Fixed-dose </a:t>
              </a:r>
              <a:r>
                <a:rPr lang="en-US" altLang="en-US" sz="800" dirty="0">
                  <a:solidFill>
                    <a:schemeClr val="tx1"/>
                  </a:solidFill>
                </a:rPr>
                <a:t>combination of </a:t>
              </a:r>
              <a:r>
                <a:rPr lang="en-US" altLang="en-US" sz="800" dirty="0" err="1" smtClean="0">
                  <a:solidFill>
                    <a:schemeClr val="tx1"/>
                  </a:solidFill>
                </a:rPr>
                <a:t>sofosbuvir-velpatasvir-voxilaprevir</a:t>
              </a:r>
              <a:r>
                <a:rPr lang="en-US" altLang="en-US" sz="800" dirty="0" smtClean="0">
                  <a:solidFill>
                    <a:schemeClr val="tx1"/>
                  </a:solidFill>
                </a:rPr>
                <a:t> </a:t>
              </a:r>
              <a:r>
                <a:rPr lang="en-US" altLang="en-US" sz="800" dirty="0">
                  <a:solidFill>
                    <a:schemeClr val="tx1"/>
                  </a:solidFill>
                </a:rPr>
                <a:t>(400, 100, and 100 mg) </a:t>
              </a:r>
              <a:r>
                <a:rPr lang="en-US" altLang="en-US" sz="800" dirty="0" smtClean="0">
                  <a:solidFill>
                    <a:schemeClr val="tx1"/>
                  </a:solidFill>
                </a:rPr>
                <a:t>once daily with </a:t>
              </a:r>
              <a:r>
                <a:rPr lang="en-US" altLang="en-US" sz="800" dirty="0">
                  <a:solidFill>
                    <a:schemeClr val="tx1"/>
                  </a:solidFill>
                </a:rPr>
                <a:t>or without weight-adjusted RBV (1,000 </a:t>
              </a:r>
              <a:r>
                <a:rPr lang="en-US" altLang="en-US" sz="800" dirty="0" smtClean="0">
                  <a:solidFill>
                    <a:schemeClr val="tx1"/>
                  </a:solidFill>
                </a:rPr>
                <a:t>or 1,200 </a:t>
              </a:r>
              <a:r>
                <a:rPr lang="en-US" altLang="en-US" sz="800" dirty="0">
                  <a:solidFill>
                    <a:schemeClr val="tx1"/>
                  </a:solidFill>
                </a:rPr>
                <a:t>mg/day) administered </a:t>
              </a:r>
              <a:r>
                <a:rPr lang="en-US" altLang="en-US" sz="800" dirty="0" smtClean="0">
                  <a:solidFill>
                    <a:schemeClr val="tx1"/>
                  </a:solidFill>
                </a:rPr>
                <a:t>twice-daily.</a:t>
              </a:r>
              <a:endParaRPr lang="en-US" altLang="en-US" sz="800" dirty="0">
                <a:solidFill>
                  <a:schemeClr val="tx1"/>
                </a:solidFill>
              </a:endParaRPr>
            </a:p>
          </p:txBody>
        </p:sp>
        <p:sp>
          <p:nvSpPr>
            <p:cNvPr id="7" name="Rectangle 7"/>
            <p:cNvSpPr>
              <a:spLocks noChangeArrowheads="1"/>
            </p:cNvSpPr>
            <p:nvPr/>
          </p:nvSpPr>
          <p:spPr bwMode="auto">
            <a:xfrm>
              <a:off x="3502407" y="2988382"/>
              <a:ext cx="3133081" cy="548640"/>
            </a:xfrm>
            <a:prstGeom prst="rect">
              <a:avLst/>
            </a:prstGeom>
            <a:solidFill>
              <a:schemeClr val="accent2"/>
            </a:solidFill>
            <a:ln w="9525">
              <a:noFill/>
              <a:miter lim="800000"/>
              <a:headEnd/>
              <a:tailEnd/>
            </a:ln>
            <a:effectLs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1400" dirty="0" smtClean="0">
                  <a:solidFill>
                    <a:schemeClr val="bg2">
                      <a:lumMod val="10000"/>
                    </a:schemeClr>
                  </a:solidFill>
                </a:rPr>
                <a:t>SOF/VEL/VOX QD</a:t>
              </a:r>
              <a:endParaRPr lang="en-US" sz="1400" dirty="0">
                <a:solidFill>
                  <a:schemeClr val="bg2">
                    <a:lumMod val="10000"/>
                  </a:schemeClr>
                </a:solidFill>
              </a:endParaRPr>
            </a:p>
            <a:p>
              <a:pPr algn="ctr" eaLnBrk="1" hangingPunct="1">
                <a:defRPr/>
              </a:pPr>
              <a:r>
                <a:rPr lang="en-GB" altLang="en-US" sz="1400" dirty="0">
                  <a:solidFill>
                    <a:schemeClr val="bg2">
                      <a:lumMod val="10000"/>
                    </a:schemeClr>
                  </a:solidFill>
                </a:rPr>
                <a:t>(n = </a:t>
              </a:r>
              <a:r>
                <a:rPr lang="en-GB" altLang="en-US" sz="1400" dirty="0" smtClean="0">
                  <a:solidFill>
                    <a:schemeClr val="bg2">
                      <a:lumMod val="10000"/>
                    </a:schemeClr>
                  </a:solidFill>
                </a:rPr>
                <a:t>24)</a:t>
              </a:r>
              <a:endParaRPr lang="en-US" altLang="en-US" sz="1400" dirty="0">
                <a:solidFill>
                  <a:schemeClr val="bg2">
                    <a:lumMod val="10000"/>
                  </a:schemeClr>
                </a:solidFill>
              </a:endParaRPr>
            </a:p>
          </p:txBody>
        </p:sp>
        <p:sp>
          <p:nvSpPr>
            <p:cNvPr id="68619" name="Line 13"/>
            <p:cNvSpPr>
              <a:spLocks noChangeShapeType="1"/>
            </p:cNvSpPr>
            <p:nvPr/>
          </p:nvSpPr>
          <p:spPr bwMode="auto">
            <a:xfrm rot="21240000" flipV="1">
              <a:off x="3232107" y="3317132"/>
              <a:ext cx="247481" cy="11166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endParaRPr lang="en-US" sz="1400" dirty="0"/>
            </a:p>
          </p:txBody>
        </p:sp>
        <p:sp>
          <p:nvSpPr>
            <p:cNvPr id="13" name="Rectangle 7"/>
            <p:cNvSpPr>
              <a:spLocks noChangeArrowheads="1"/>
            </p:cNvSpPr>
            <p:nvPr/>
          </p:nvSpPr>
          <p:spPr bwMode="auto">
            <a:xfrm>
              <a:off x="3502407" y="3602709"/>
              <a:ext cx="3133082" cy="548640"/>
            </a:xfrm>
            <a:prstGeom prst="rect">
              <a:avLst/>
            </a:prstGeom>
            <a:solidFill>
              <a:schemeClr val="accent3"/>
            </a:solidFill>
            <a:ln w="9525">
              <a:noFill/>
              <a:miter lim="800000"/>
              <a:headEnd/>
              <a:tailEnd/>
            </a:ln>
            <a:effectLs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1400" dirty="0" smtClean="0">
                  <a:solidFill>
                    <a:schemeClr val="bg2">
                      <a:lumMod val="10000"/>
                    </a:schemeClr>
                  </a:solidFill>
                </a:rPr>
                <a:t>SOF/VEL/VOX + RBV </a:t>
              </a:r>
              <a:r>
                <a:rPr lang="en-US" sz="1400" dirty="0">
                  <a:solidFill>
                    <a:schemeClr val="bg2">
                      <a:lumMod val="10000"/>
                    </a:schemeClr>
                  </a:solidFill>
                </a:rPr>
                <a:t>QD</a:t>
              </a:r>
            </a:p>
            <a:p>
              <a:pPr algn="ctr" eaLnBrk="1" hangingPunct="1">
                <a:defRPr/>
              </a:pPr>
              <a:r>
                <a:rPr lang="en-GB" altLang="en-US" sz="1400" dirty="0">
                  <a:solidFill>
                    <a:schemeClr val="bg2">
                      <a:lumMod val="10000"/>
                    </a:schemeClr>
                  </a:solidFill>
                </a:rPr>
                <a:t>(n = </a:t>
              </a:r>
              <a:r>
                <a:rPr lang="en-GB" altLang="en-US" sz="1400" dirty="0" smtClean="0">
                  <a:solidFill>
                    <a:schemeClr val="bg2">
                      <a:lumMod val="10000"/>
                    </a:schemeClr>
                  </a:solidFill>
                </a:rPr>
                <a:t>25)</a:t>
              </a:r>
              <a:endParaRPr lang="en-US" altLang="en-US" sz="1400" dirty="0">
                <a:solidFill>
                  <a:schemeClr val="bg2">
                    <a:lumMod val="10000"/>
                  </a:schemeClr>
                </a:solidFill>
              </a:endParaRPr>
            </a:p>
          </p:txBody>
        </p:sp>
        <p:sp>
          <p:nvSpPr>
            <p:cNvPr id="68621" name="Line 13"/>
            <p:cNvSpPr>
              <a:spLocks noChangeShapeType="1"/>
            </p:cNvSpPr>
            <p:nvPr/>
          </p:nvSpPr>
          <p:spPr bwMode="auto">
            <a:xfrm rot="21240000">
              <a:off x="3240647" y="3683308"/>
              <a:ext cx="204169" cy="16126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endParaRPr lang="en-US" sz="1400" dirty="0"/>
            </a:p>
          </p:txBody>
        </p:sp>
        <p:sp>
          <p:nvSpPr>
            <p:cNvPr id="68623" name="Rectangle 19"/>
            <p:cNvSpPr>
              <a:spLocks noChangeArrowheads="1"/>
            </p:cNvSpPr>
            <p:nvPr/>
          </p:nvSpPr>
          <p:spPr bwMode="auto">
            <a:xfrm>
              <a:off x="-74052" y="3063008"/>
              <a:ext cx="3292298" cy="12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400" dirty="0">
                  <a:solidFill>
                    <a:schemeClr val="tx1"/>
                  </a:solidFill>
                </a:rPr>
                <a:t>Pts with GT1 HCV (HCV RNA ≥ 10,000 IU/mL), </a:t>
              </a:r>
              <a:r>
                <a:rPr lang="en-US" altLang="en-US" sz="1400" dirty="0" smtClean="0">
                  <a:solidFill>
                    <a:schemeClr val="tx1"/>
                  </a:solidFill>
                </a:rPr>
                <a:t>who have </a:t>
              </a:r>
              <a:r>
                <a:rPr lang="en-US" altLang="en-US" sz="1400" dirty="0">
                  <a:solidFill>
                    <a:schemeClr val="tx1"/>
                  </a:solidFill>
                </a:rPr>
                <a:t>received previous HCV </a:t>
              </a:r>
              <a:r>
                <a:rPr lang="en-US" altLang="en-US" sz="1400" dirty="0" smtClean="0">
                  <a:solidFill>
                    <a:schemeClr val="tx1"/>
                  </a:solidFill>
                </a:rPr>
                <a:t>DAA treatment for </a:t>
              </a:r>
              <a:r>
                <a:rPr lang="en-US" altLang="en-US" sz="1400" dirty="0">
                  <a:solidFill>
                    <a:schemeClr val="tx1"/>
                  </a:solidFill>
                </a:rPr>
                <a:t>a duration of </a:t>
              </a:r>
              <a:r>
                <a:rPr lang="en-US" altLang="en-US" sz="1400" dirty="0" smtClean="0">
                  <a:solidFill>
                    <a:schemeClr val="tx1"/>
                  </a:solidFill>
                </a:rPr>
                <a:t>&gt;6 weeks, </a:t>
              </a:r>
              <a:r>
                <a:rPr lang="en-US" altLang="en-US" sz="1400" dirty="0">
                  <a:solidFill>
                    <a:schemeClr val="tx1"/>
                  </a:solidFill>
                </a:rPr>
                <a:t>with compensated cirrhosis (platelet cutoff of 75,000 µL, no Child-Pugh B and C) or without cirrhosis</a:t>
              </a:r>
            </a:p>
            <a:p>
              <a:pPr algn="ctr">
                <a:lnSpc>
                  <a:spcPct val="100000"/>
                </a:lnSpc>
                <a:spcBef>
                  <a:spcPct val="0"/>
                </a:spcBef>
                <a:spcAft>
                  <a:spcPct val="0"/>
                </a:spcAft>
                <a:buClrTx/>
                <a:buFontTx/>
                <a:buNone/>
              </a:pPr>
              <a:r>
                <a:rPr lang="en-US" altLang="en-US" sz="1400" dirty="0" smtClean="0">
                  <a:solidFill>
                    <a:schemeClr val="tx1"/>
                  </a:solidFill>
                </a:rPr>
                <a:t>(</a:t>
              </a:r>
              <a:r>
                <a:rPr lang="en-US" altLang="en-US" sz="1400" dirty="0">
                  <a:solidFill>
                    <a:schemeClr val="tx1"/>
                  </a:solidFill>
                </a:rPr>
                <a:t>N = </a:t>
              </a:r>
              <a:r>
                <a:rPr lang="en-US" altLang="en-US" sz="1400" dirty="0" smtClean="0">
                  <a:solidFill>
                    <a:schemeClr val="tx1"/>
                  </a:solidFill>
                </a:rPr>
                <a:t>49)</a:t>
              </a:r>
              <a:endParaRPr lang="en-US" altLang="en-US" sz="1400" dirty="0">
                <a:solidFill>
                  <a:schemeClr val="tx1"/>
                </a:solidFill>
              </a:endParaRPr>
            </a:p>
          </p:txBody>
        </p:sp>
        <p:sp>
          <p:nvSpPr>
            <p:cNvPr id="68624" name="TextBox 20"/>
            <p:cNvSpPr txBox="1">
              <a:spLocks noChangeArrowheads="1"/>
            </p:cNvSpPr>
            <p:nvPr/>
          </p:nvSpPr>
          <p:spPr bwMode="auto">
            <a:xfrm>
              <a:off x="6332797" y="2537180"/>
              <a:ext cx="603604" cy="20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100" i="1" dirty="0" err="1">
                  <a:solidFill>
                    <a:schemeClr val="tx1"/>
                  </a:solidFill>
                </a:rPr>
                <a:t>Wk</a:t>
              </a:r>
              <a:r>
                <a:rPr lang="en-US" altLang="en-US" sz="1100" i="1" dirty="0">
                  <a:solidFill>
                    <a:schemeClr val="tx1"/>
                  </a:solidFill>
                </a:rPr>
                <a:t> </a:t>
              </a:r>
              <a:r>
                <a:rPr lang="en-US" altLang="en-US" sz="1100" i="1" dirty="0" smtClean="0">
                  <a:solidFill>
                    <a:schemeClr val="tx1"/>
                  </a:solidFill>
                </a:rPr>
                <a:t>12</a:t>
              </a:r>
              <a:endParaRPr lang="en-US" altLang="en-US" sz="1100" i="1" dirty="0">
                <a:solidFill>
                  <a:schemeClr val="tx1"/>
                </a:solidFill>
              </a:endParaRPr>
            </a:p>
          </p:txBody>
        </p:sp>
        <p:cxnSp>
          <p:nvCxnSpPr>
            <p:cNvPr id="22" name="Straight Arrow Connector 21"/>
            <p:cNvCxnSpPr/>
            <p:nvPr/>
          </p:nvCxnSpPr>
          <p:spPr bwMode="auto">
            <a:xfrm>
              <a:off x="6635489" y="2726361"/>
              <a:ext cx="0" cy="1785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bwMode="auto">
            <a:xfrm rot="16200000">
              <a:off x="6850659" y="3138286"/>
              <a:ext cx="0" cy="2057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630" name="Rectangle 19"/>
            <p:cNvSpPr>
              <a:spLocks noChangeArrowheads="1"/>
            </p:cNvSpPr>
            <p:nvPr/>
          </p:nvSpPr>
          <p:spPr bwMode="auto">
            <a:xfrm>
              <a:off x="6963015" y="2637311"/>
              <a:ext cx="976138" cy="26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600" u="sng" dirty="0">
                  <a:solidFill>
                    <a:schemeClr val="tx1"/>
                  </a:solidFill>
                </a:rPr>
                <a:t>SVR12</a:t>
              </a:r>
            </a:p>
          </p:txBody>
        </p:sp>
        <p:sp>
          <p:nvSpPr>
            <p:cNvPr id="26" name="Rectangle 19"/>
            <p:cNvSpPr>
              <a:spLocks noChangeArrowheads="1"/>
            </p:cNvSpPr>
            <p:nvPr/>
          </p:nvSpPr>
          <p:spPr bwMode="auto">
            <a:xfrm>
              <a:off x="6963015" y="2957325"/>
              <a:ext cx="976138" cy="46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600" dirty="0" smtClean="0">
                  <a:solidFill>
                    <a:schemeClr val="accent2"/>
                  </a:solidFill>
                </a:rPr>
                <a:t>100% (24/24)</a:t>
              </a:r>
              <a:endParaRPr lang="en-US" altLang="en-US" sz="1600" dirty="0">
                <a:solidFill>
                  <a:schemeClr val="accent2"/>
                </a:solidFill>
              </a:endParaRPr>
            </a:p>
          </p:txBody>
        </p:sp>
        <p:cxnSp>
          <p:nvCxnSpPr>
            <p:cNvPr id="27" name="Straight Arrow Connector 26"/>
            <p:cNvCxnSpPr>
              <a:cxnSpLocks/>
            </p:cNvCxnSpPr>
            <p:nvPr/>
          </p:nvCxnSpPr>
          <p:spPr bwMode="auto">
            <a:xfrm rot="16200000">
              <a:off x="6850659" y="3795813"/>
              <a:ext cx="0" cy="2057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19"/>
            <p:cNvSpPr>
              <a:spLocks noChangeArrowheads="1"/>
            </p:cNvSpPr>
            <p:nvPr/>
          </p:nvSpPr>
          <p:spPr bwMode="auto">
            <a:xfrm>
              <a:off x="6963015" y="3614853"/>
              <a:ext cx="976138" cy="46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600" dirty="0" smtClean="0">
                  <a:solidFill>
                    <a:schemeClr val="accent3"/>
                  </a:solidFill>
                </a:rPr>
                <a:t>96% (24/25)</a:t>
              </a:r>
              <a:endParaRPr lang="en-US" altLang="en-US" sz="1600" dirty="0">
                <a:solidFill>
                  <a:schemeClr val="accent3"/>
                </a:solidFill>
              </a:endParaRPr>
            </a:p>
          </p:txBody>
        </p:sp>
      </p:grpSp>
      <p:sp>
        <p:nvSpPr>
          <p:cNvPr id="42" name="Text Box 15"/>
          <p:cNvSpPr txBox="1">
            <a:spLocks noChangeArrowheads="1"/>
          </p:cNvSpPr>
          <p:nvPr/>
        </p:nvSpPr>
        <p:spPr bwMode="auto">
          <a:xfrm>
            <a:off x="251519" y="6255240"/>
            <a:ext cx="5887641" cy="253916"/>
          </a:xfrm>
          <a:prstGeom prst="rect">
            <a:avLst/>
          </a:prstGeom>
          <a:noFill/>
          <a:ln>
            <a:noFill/>
          </a:ln>
          <a:extLst/>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050" b="0" spc="-8" dirty="0"/>
              <a:t>Sarrazin, et al. EASL 2017. Abstract THU-248.</a:t>
            </a:r>
          </a:p>
        </p:txBody>
      </p:sp>
      <p:grpSp>
        <p:nvGrpSpPr>
          <p:cNvPr id="43" name="Gruppo 42"/>
          <p:cNvGrpSpPr/>
          <p:nvPr/>
        </p:nvGrpSpPr>
        <p:grpSpPr>
          <a:xfrm>
            <a:off x="3535832" y="3922764"/>
            <a:ext cx="5293487" cy="2738983"/>
            <a:chOff x="171883" y="2542053"/>
            <a:chExt cx="2027687" cy="3697310"/>
          </a:xfrm>
        </p:grpSpPr>
        <p:sp>
          <p:nvSpPr>
            <p:cNvPr id="44" name="TextBox 21">
              <a:extLst>
                <a:ext uri="{FF2B5EF4-FFF2-40B4-BE49-F238E27FC236}">
                  <a16:creationId xmlns:a16="http://schemas.microsoft.com/office/drawing/2014/main" xmlns="" id="{FE25BE5F-9F98-47B0-BC2B-A5879EBDB599}"/>
                </a:ext>
              </a:extLst>
            </p:cNvPr>
            <p:cNvSpPr txBox="1">
              <a:spLocks noChangeArrowheads="1"/>
            </p:cNvSpPr>
            <p:nvPr/>
          </p:nvSpPr>
          <p:spPr bwMode="auto">
            <a:xfrm>
              <a:off x="720932" y="5880239"/>
              <a:ext cx="1449610" cy="35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200" b="1" dirty="0">
                  <a:solidFill>
                    <a:schemeClr val="tx1"/>
                  </a:solidFill>
                </a:rPr>
                <a:t>Number of RASs</a:t>
              </a:r>
            </a:p>
          </p:txBody>
        </p:sp>
        <p:grpSp>
          <p:nvGrpSpPr>
            <p:cNvPr id="45" name="Gruppo 44"/>
            <p:cNvGrpSpPr/>
            <p:nvPr/>
          </p:nvGrpSpPr>
          <p:grpSpPr>
            <a:xfrm>
              <a:off x="171883" y="2542053"/>
              <a:ext cx="2027687" cy="3397768"/>
              <a:chOff x="171883" y="2542053"/>
              <a:chExt cx="2027687" cy="3397768"/>
            </a:xfrm>
          </p:grpSpPr>
          <p:sp>
            <p:nvSpPr>
              <p:cNvPr id="46" name="TextBox 15">
                <a:extLst>
                  <a:ext uri="{FF2B5EF4-FFF2-40B4-BE49-F238E27FC236}">
                    <a16:creationId xmlns:a16="http://schemas.microsoft.com/office/drawing/2014/main" xmlns="" id="{CCB80DEE-6F4B-4E6B-B115-6D5E415773DD}"/>
                  </a:ext>
                </a:extLst>
              </p:cNvPr>
              <p:cNvSpPr txBox="1">
                <a:spLocks noChangeArrowheads="1"/>
              </p:cNvSpPr>
              <p:nvPr/>
            </p:nvSpPr>
            <p:spPr bwMode="auto">
              <a:xfrm rot="16200000">
                <a:off x="-22856" y="3627649"/>
                <a:ext cx="1234906" cy="28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b="1" dirty="0">
                    <a:solidFill>
                      <a:schemeClr val="tx1"/>
                    </a:solidFill>
                  </a:rPr>
                  <a:t>SVR12 (%)</a:t>
                </a:r>
              </a:p>
            </p:txBody>
          </p:sp>
          <p:sp>
            <p:nvSpPr>
              <p:cNvPr id="47" name="Rectangle 161">
                <a:extLst>
                  <a:ext uri="{FF2B5EF4-FFF2-40B4-BE49-F238E27FC236}">
                    <a16:creationId xmlns:a16="http://schemas.microsoft.com/office/drawing/2014/main" xmlns="" id="{89388B0C-56DF-4A75-B027-068535E17A62}"/>
                  </a:ext>
                </a:extLst>
              </p:cNvPr>
              <p:cNvSpPr/>
              <p:nvPr/>
            </p:nvSpPr>
            <p:spPr bwMode="auto">
              <a:xfrm>
                <a:off x="849761" y="2919116"/>
                <a:ext cx="256432" cy="2670338"/>
              </a:xfrm>
              <a:prstGeom prst="rect">
                <a:avLst/>
              </a:prstGeom>
              <a:solidFill>
                <a:schemeClr val="accent5">
                  <a:lumMod val="50000"/>
                </a:schemeClr>
              </a:solidFill>
              <a:ln>
                <a:solidFill>
                  <a:schemeClr val="bg2">
                    <a:lumMod val="10000"/>
                  </a:schemeClr>
                </a:solidFill>
              </a:ln>
              <a:extLst/>
            </p:spPr>
            <p:txBody>
              <a:bodyPr wrap="square" anchor="ctr">
                <a:spAutoFit/>
              </a:bodyPr>
              <a:lstStyle/>
              <a:p>
                <a:pPr algn="ctr" eaLnBrk="1" hangingPunct="1">
                  <a:defRPr/>
                </a:pPr>
                <a:endParaRPr lang="en-US" sz="1050" dirty="0"/>
              </a:p>
            </p:txBody>
          </p:sp>
          <p:sp>
            <p:nvSpPr>
              <p:cNvPr id="48" name="Rectangle 162">
                <a:extLst>
                  <a:ext uri="{FF2B5EF4-FFF2-40B4-BE49-F238E27FC236}">
                    <a16:creationId xmlns:a16="http://schemas.microsoft.com/office/drawing/2014/main" xmlns="" id="{260A32AE-269E-4F79-BDF2-A5BD9770A335}"/>
                  </a:ext>
                </a:extLst>
              </p:cNvPr>
              <p:cNvSpPr/>
              <p:nvPr/>
            </p:nvSpPr>
            <p:spPr bwMode="auto">
              <a:xfrm>
                <a:off x="1139508" y="2861274"/>
                <a:ext cx="266154" cy="2728180"/>
              </a:xfrm>
              <a:prstGeom prst="rect">
                <a:avLst/>
              </a:prstGeom>
              <a:solidFill>
                <a:schemeClr val="accent5">
                  <a:lumMod val="50000"/>
                </a:schemeClr>
              </a:solidFill>
              <a:ln>
                <a:solidFill>
                  <a:schemeClr val="bg2">
                    <a:lumMod val="10000"/>
                  </a:schemeClr>
                </a:solidFill>
              </a:ln>
              <a:extLst/>
            </p:spPr>
            <p:txBody>
              <a:bodyPr wrap="square" anchor="ctr">
                <a:spAutoFit/>
              </a:bodyPr>
              <a:lstStyle/>
              <a:p>
                <a:pPr algn="ctr" eaLnBrk="1" hangingPunct="1">
                  <a:defRPr/>
                </a:pPr>
                <a:endParaRPr lang="en-US" sz="1050" dirty="0"/>
              </a:p>
            </p:txBody>
          </p:sp>
          <p:sp>
            <p:nvSpPr>
              <p:cNvPr id="49" name="Rectangle 163">
                <a:extLst>
                  <a:ext uri="{FF2B5EF4-FFF2-40B4-BE49-F238E27FC236}">
                    <a16:creationId xmlns:a16="http://schemas.microsoft.com/office/drawing/2014/main" xmlns="" id="{B903EE24-1C54-4B63-9329-3516EDAC3F87}"/>
                  </a:ext>
                </a:extLst>
              </p:cNvPr>
              <p:cNvSpPr/>
              <p:nvPr/>
            </p:nvSpPr>
            <p:spPr bwMode="auto">
              <a:xfrm>
                <a:off x="1430481" y="2787128"/>
                <a:ext cx="258347" cy="2802326"/>
              </a:xfrm>
              <a:prstGeom prst="rect">
                <a:avLst/>
              </a:prstGeom>
              <a:solidFill>
                <a:schemeClr val="accent5">
                  <a:lumMod val="50000"/>
                </a:schemeClr>
              </a:solidFill>
              <a:ln>
                <a:solidFill>
                  <a:schemeClr val="bg2">
                    <a:lumMod val="10000"/>
                  </a:schemeClr>
                </a:solidFill>
              </a:ln>
              <a:extLst/>
            </p:spPr>
            <p:txBody>
              <a:bodyPr wrap="square" anchor="ctr">
                <a:spAutoFit/>
              </a:bodyPr>
              <a:lstStyle/>
              <a:p>
                <a:pPr algn="ctr" eaLnBrk="1" hangingPunct="1">
                  <a:defRPr/>
                </a:pPr>
                <a:endParaRPr lang="en-US" sz="1050" dirty="0"/>
              </a:p>
            </p:txBody>
          </p:sp>
          <p:sp>
            <p:nvSpPr>
              <p:cNvPr id="50" name="Rectangle 164">
                <a:extLst>
                  <a:ext uri="{FF2B5EF4-FFF2-40B4-BE49-F238E27FC236}">
                    <a16:creationId xmlns:a16="http://schemas.microsoft.com/office/drawing/2014/main" xmlns="" id="{ECD27552-B22A-4320-BF6C-07B086B45A1A}"/>
                  </a:ext>
                </a:extLst>
              </p:cNvPr>
              <p:cNvSpPr/>
              <p:nvPr/>
            </p:nvSpPr>
            <p:spPr bwMode="auto">
              <a:xfrm>
                <a:off x="1720228" y="2787128"/>
                <a:ext cx="258347" cy="2802326"/>
              </a:xfrm>
              <a:prstGeom prst="rect">
                <a:avLst/>
              </a:prstGeom>
              <a:solidFill>
                <a:schemeClr val="accent5">
                  <a:lumMod val="50000"/>
                </a:schemeClr>
              </a:solidFill>
              <a:ln>
                <a:solidFill>
                  <a:schemeClr val="bg2">
                    <a:lumMod val="10000"/>
                  </a:schemeClr>
                </a:solidFill>
              </a:ln>
              <a:extLst/>
            </p:spPr>
            <p:txBody>
              <a:bodyPr wrap="square" anchor="ctr">
                <a:spAutoFit/>
              </a:bodyPr>
              <a:lstStyle/>
              <a:p>
                <a:pPr algn="ctr" eaLnBrk="1" hangingPunct="1">
                  <a:defRPr/>
                </a:pPr>
                <a:endParaRPr lang="en-US" sz="1050" dirty="0"/>
              </a:p>
            </p:txBody>
          </p:sp>
          <p:cxnSp>
            <p:nvCxnSpPr>
              <p:cNvPr id="51" name="Straight Connector 19">
                <a:extLst>
                  <a:ext uri="{FF2B5EF4-FFF2-40B4-BE49-F238E27FC236}">
                    <a16:creationId xmlns:a16="http://schemas.microsoft.com/office/drawing/2014/main" xmlns="" id="{C6CC7BCD-95AA-4749-B45A-8B6E88FE876F}"/>
                  </a:ext>
                </a:extLst>
              </p:cNvPr>
              <p:cNvCxnSpPr>
                <a:cxnSpLocks noChangeShapeType="1"/>
              </p:cNvCxnSpPr>
              <p:nvPr/>
            </p:nvCxnSpPr>
            <p:spPr bwMode="auto">
              <a:xfrm>
                <a:off x="788897" y="5881782"/>
                <a:ext cx="1294039"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52" name="TextBox 22">
                <a:extLst>
                  <a:ext uri="{FF2B5EF4-FFF2-40B4-BE49-F238E27FC236}">
                    <a16:creationId xmlns:a16="http://schemas.microsoft.com/office/drawing/2014/main" xmlns="" id="{E8ED4AE7-A127-4C02-B8C1-F3D4FCCCB6C8}"/>
                  </a:ext>
                </a:extLst>
              </p:cNvPr>
              <p:cNvSpPr txBox="1">
                <a:spLocks noChangeArrowheads="1"/>
              </p:cNvSpPr>
              <p:nvPr/>
            </p:nvSpPr>
            <p:spPr bwMode="auto">
              <a:xfrm>
                <a:off x="788945" y="5165353"/>
                <a:ext cx="386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defRPr/>
                </a:pPr>
                <a:r>
                  <a:rPr lang="en-US" altLang="en-US" sz="800" dirty="0">
                    <a:solidFill>
                      <a:schemeClr val="bg1"/>
                    </a:solidFill>
                  </a:rPr>
                  <a:t>144/</a:t>
                </a:r>
              </a:p>
              <a:p>
                <a:pPr algn="ctr">
                  <a:lnSpc>
                    <a:spcPct val="100000"/>
                  </a:lnSpc>
                  <a:spcBef>
                    <a:spcPct val="0"/>
                  </a:spcBef>
                  <a:spcAft>
                    <a:spcPct val="0"/>
                  </a:spcAft>
                  <a:buClrTx/>
                  <a:buFontTx/>
                  <a:buNone/>
                  <a:defRPr/>
                </a:pPr>
                <a:r>
                  <a:rPr lang="en-US" altLang="en-US" sz="800" dirty="0">
                    <a:solidFill>
                      <a:schemeClr val="bg1"/>
                    </a:solidFill>
                  </a:rPr>
                  <a:t>148</a:t>
                </a:r>
              </a:p>
            </p:txBody>
          </p:sp>
          <p:sp>
            <p:nvSpPr>
              <p:cNvPr id="53" name="TextBox 29">
                <a:extLst>
                  <a:ext uri="{FF2B5EF4-FFF2-40B4-BE49-F238E27FC236}">
                    <a16:creationId xmlns:a16="http://schemas.microsoft.com/office/drawing/2014/main" xmlns="" id="{D6E387E0-3CDE-48A6-BB4D-58BA71350C42}"/>
                  </a:ext>
                </a:extLst>
              </p:cNvPr>
              <p:cNvSpPr txBox="1">
                <a:spLocks noChangeArrowheads="1"/>
              </p:cNvSpPr>
              <p:nvPr/>
            </p:nvSpPr>
            <p:spPr bwMode="auto">
              <a:xfrm>
                <a:off x="1114297" y="5165353"/>
                <a:ext cx="3289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defRPr/>
                </a:pPr>
                <a:r>
                  <a:rPr lang="en-US" altLang="en-US" sz="800" dirty="0">
                    <a:solidFill>
                      <a:schemeClr val="bg1"/>
                    </a:solidFill>
                  </a:rPr>
                  <a:t>89/</a:t>
                </a:r>
              </a:p>
              <a:p>
                <a:pPr algn="ctr">
                  <a:lnSpc>
                    <a:spcPct val="100000"/>
                  </a:lnSpc>
                  <a:spcBef>
                    <a:spcPct val="0"/>
                  </a:spcBef>
                  <a:spcAft>
                    <a:spcPct val="0"/>
                  </a:spcAft>
                  <a:buClrTx/>
                  <a:buFontTx/>
                  <a:buNone/>
                  <a:defRPr/>
                </a:pPr>
                <a:r>
                  <a:rPr lang="en-US" altLang="en-US" sz="800" dirty="0">
                    <a:solidFill>
                      <a:schemeClr val="bg1"/>
                    </a:solidFill>
                  </a:rPr>
                  <a:t>91</a:t>
                </a:r>
              </a:p>
            </p:txBody>
          </p:sp>
          <p:sp>
            <p:nvSpPr>
              <p:cNvPr id="54" name="TextBox 30">
                <a:extLst>
                  <a:ext uri="{FF2B5EF4-FFF2-40B4-BE49-F238E27FC236}">
                    <a16:creationId xmlns:a16="http://schemas.microsoft.com/office/drawing/2014/main" xmlns="" id="{3A3FF4B3-4DD9-4030-BACA-9C72E1A70A18}"/>
                  </a:ext>
                </a:extLst>
              </p:cNvPr>
              <p:cNvSpPr txBox="1">
                <a:spLocks noChangeArrowheads="1"/>
              </p:cNvSpPr>
              <p:nvPr/>
            </p:nvSpPr>
            <p:spPr bwMode="auto">
              <a:xfrm>
                <a:off x="1404044" y="5165353"/>
                <a:ext cx="3289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defRPr/>
                </a:pPr>
                <a:r>
                  <a:rPr lang="en-US" altLang="en-US" sz="800" dirty="0">
                    <a:solidFill>
                      <a:schemeClr val="bg1"/>
                    </a:solidFill>
                  </a:rPr>
                  <a:t>33/</a:t>
                </a:r>
              </a:p>
              <a:p>
                <a:pPr algn="ctr">
                  <a:lnSpc>
                    <a:spcPct val="100000"/>
                  </a:lnSpc>
                  <a:spcBef>
                    <a:spcPct val="0"/>
                  </a:spcBef>
                  <a:spcAft>
                    <a:spcPct val="0"/>
                  </a:spcAft>
                  <a:buClrTx/>
                  <a:buFontTx/>
                  <a:buNone/>
                  <a:defRPr/>
                </a:pPr>
                <a:r>
                  <a:rPr lang="en-US" altLang="en-US" sz="800" dirty="0">
                    <a:solidFill>
                      <a:schemeClr val="bg1"/>
                    </a:solidFill>
                  </a:rPr>
                  <a:t>33</a:t>
                </a:r>
              </a:p>
            </p:txBody>
          </p:sp>
          <p:sp>
            <p:nvSpPr>
              <p:cNvPr id="55" name="TextBox 31">
                <a:extLst>
                  <a:ext uri="{FF2B5EF4-FFF2-40B4-BE49-F238E27FC236}">
                    <a16:creationId xmlns:a16="http://schemas.microsoft.com/office/drawing/2014/main" xmlns="" id="{590AF408-509B-413D-BF45-DF889EABC16A}"/>
                  </a:ext>
                </a:extLst>
              </p:cNvPr>
              <p:cNvSpPr txBox="1">
                <a:spLocks noChangeArrowheads="1"/>
              </p:cNvSpPr>
              <p:nvPr/>
            </p:nvSpPr>
            <p:spPr bwMode="auto">
              <a:xfrm>
                <a:off x="1690106" y="5165353"/>
                <a:ext cx="3289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defRPr/>
                </a:pPr>
                <a:r>
                  <a:rPr lang="en-US" altLang="en-US" sz="800" dirty="0">
                    <a:solidFill>
                      <a:schemeClr val="bg1"/>
                    </a:solidFill>
                  </a:rPr>
                  <a:t>16/</a:t>
                </a:r>
              </a:p>
              <a:p>
                <a:pPr algn="ctr">
                  <a:lnSpc>
                    <a:spcPct val="100000"/>
                  </a:lnSpc>
                  <a:spcBef>
                    <a:spcPct val="0"/>
                  </a:spcBef>
                  <a:spcAft>
                    <a:spcPct val="0"/>
                  </a:spcAft>
                  <a:buClrTx/>
                  <a:buFontTx/>
                  <a:buNone/>
                  <a:defRPr/>
                </a:pPr>
                <a:r>
                  <a:rPr lang="en-US" altLang="en-US" sz="800" dirty="0">
                    <a:solidFill>
                      <a:schemeClr val="bg1"/>
                    </a:solidFill>
                  </a:rPr>
                  <a:t>16</a:t>
                </a:r>
              </a:p>
            </p:txBody>
          </p:sp>
          <p:sp>
            <p:nvSpPr>
              <p:cNvPr id="56" name="Freeform: Shape 1">
                <a:extLst>
                  <a:ext uri="{FF2B5EF4-FFF2-40B4-BE49-F238E27FC236}">
                    <a16:creationId xmlns:a16="http://schemas.microsoft.com/office/drawing/2014/main" xmlns="" id="{94A5276C-6CD0-479C-8082-241AF0453182}"/>
                  </a:ext>
                </a:extLst>
              </p:cNvPr>
              <p:cNvSpPr>
                <a:spLocks/>
              </p:cNvSpPr>
              <p:nvPr/>
            </p:nvSpPr>
            <p:spPr bwMode="auto">
              <a:xfrm>
                <a:off x="715770" y="2805575"/>
                <a:ext cx="1483800" cy="2783879"/>
              </a:xfrm>
              <a:custGeom>
                <a:avLst/>
                <a:gdLst>
                  <a:gd name="T0" fmla="*/ 0 w 10363200"/>
                  <a:gd name="T1" fmla="*/ 0 h 2879558"/>
                  <a:gd name="T2" fmla="*/ 0 w 10363200"/>
                  <a:gd name="T3" fmla="*/ 2728537 h 2879558"/>
                  <a:gd name="T4" fmla="*/ 10798291 w 10363200"/>
                  <a:gd name="T5" fmla="*/ 2728537 h 2879558"/>
                  <a:gd name="T6" fmla="*/ 10798291 w 10363200"/>
                  <a:gd name="T7" fmla="*/ 2713338 h 28795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63200" h="2879558">
                    <a:moveTo>
                      <a:pt x="0" y="0"/>
                    </a:moveTo>
                    <a:lnTo>
                      <a:pt x="0" y="2879558"/>
                    </a:lnTo>
                    <a:lnTo>
                      <a:pt x="10363200" y="2879558"/>
                    </a:lnTo>
                    <a:lnTo>
                      <a:pt x="10363200" y="2863516"/>
                    </a:lnTo>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sz="1350" dirty="0"/>
              </a:p>
            </p:txBody>
          </p:sp>
          <p:grpSp>
            <p:nvGrpSpPr>
              <p:cNvPr id="57" name="Group 4">
                <a:extLst>
                  <a:ext uri="{FF2B5EF4-FFF2-40B4-BE49-F238E27FC236}">
                    <a16:creationId xmlns:a16="http://schemas.microsoft.com/office/drawing/2014/main" xmlns="" id="{32942DF8-7C1A-4D70-B6CD-3306267E1229}"/>
                  </a:ext>
                </a:extLst>
              </p:cNvPr>
              <p:cNvGrpSpPr>
                <a:grpSpLocks/>
              </p:cNvGrpSpPr>
              <p:nvPr/>
            </p:nvGrpSpPr>
            <p:grpSpPr bwMode="auto">
              <a:xfrm>
                <a:off x="662979" y="2817928"/>
                <a:ext cx="49109" cy="2771526"/>
                <a:chOff x="1062318" y="3039128"/>
                <a:chExt cx="64008" cy="2848324"/>
              </a:xfrm>
            </p:grpSpPr>
            <p:cxnSp>
              <p:nvCxnSpPr>
                <p:cNvPr id="75" name="Straight Connector 3">
                  <a:extLst>
                    <a:ext uri="{FF2B5EF4-FFF2-40B4-BE49-F238E27FC236}">
                      <a16:creationId xmlns:a16="http://schemas.microsoft.com/office/drawing/2014/main" xmlns="" id="{FA7EC972-379A-42AA-9051-D463308D9FCB}"/>
                    </a:ext>
                  </a:extLst>
                </p:cNvPr>
                <p:cNvCxnSpPr>
                  <a:cxnSpLocks noChangeShapeType="1"/>
                </p:cNvCxnSpPr>
                <p:nvPr/>
              </p:nvCxnSpPr>
              <p:spPr bwMode="auto">
                <a:xfrm flipH="1">
                  <a:off x="1062318" y="3039128"/>
                  <a:ext cx="6400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76" name="Straight Connector 55">
                  <a:extLst>
                    <a:ext uri="{FF2B5EF4-FFF2-40B4-BE49-F238E27FC236}">
                      <a16:creationId xmlns:a16="http://schemas.microsoft.com/office/drawing/2014/main" xmlns="" id="{A7FB413D-951B-46D3-8A3D-9857A88B381D}"/>
                    </a:ext>
                  </a:extLst>
                </p:cNvPr>
                <p:cNvCxnSpPr>
                  <a:cxnSpLocks noChangeShapeType="1"/>
                </p:cNvCxnSpPr>
                <p:nvPr/>
              </p:nvCxnSpPr>
              <p:spPr bwMode="auto">
                <a:xfrm flipH="1">
                  <a:off x="1062318" y="3608793"/>
                  <a:ext cx="6400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77" name="Straight Connector 56">
                  <a:extLst>
                    <a:ext uri="{FF2B5EF4-FFF2-40B4-BE49-F238E27FC236}">
                      <a16:creationId xmlns:a16="http://schemas.microsoft.com/office/drawing/2014/main" xmlns="" id="{F2A2ABD0-8408-4D6F-AA42-5AB071477C71}"/>
                    </a:ext>
                  </a:extLst>
                </p:cNvPr>
                <p:cNvCxnSpPr>
                  <a:cxnSpLocks noChangeShapeType="1"/>
                </p:cNvCxnSpPr>
                <p:nvPr/>
              </p:nvCxnSpPr>
              <p:spPr bwMode="auto">
                <a:xfrm flipH="1">
                  <a:off x="1062318" y="4178458"/>
                  <a:ext cx="6400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78" name="Straight Connector 57">
                  <a:extLst>
                    <a:ext uri="{FF2B5EF4-FFF2-40B4-BE49-F238E27FC236}">
                      <a16:creationId xmlns:a16="http://schemas.microsoft.com/office/drawing/2014/main" xmlns="" id="{AD81E52D-CE9E-40AC-A158-82FA0D34E6ED}"/>
                    </a:ext>
                  </a:extLst>
                </p:cNvPr>
                <p:cNvCxnSpPr>
                  <a:cxnSpLocks noChangeShapeType="1"/>
                </p:cNvCxnSpPr>
                <p:nvPr/>
              </p:nvCxnSpPr>
              <p:spPr bwMode="auto">
                <a:xfrm flipH="1">
                  <a:off x="1062318" y="4748123"/>
                  <a:ext cx="6400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79" name="Straight Connector 58">
                  <a:extLst>
                    <a:ext uri="{FF2B5EF4-FFF2-40B4-BE49-F238E27FC236}">
                      <a16:creationId xmlns:a16="http://schemas.microsoft.com/office/drawing/2014/main" xmlns="" id="{BF528C14-34B9-43B1-9B3A-0D554FF7A0AE}"/>
                    </a:ext>
                  </a:extLst>
                </p:cNvPr>
                <p:cNvCxnSpPr>
                  <a:cxnSpLocks noChangeShapeType="1"/>
                </p:cNvCxnSpPr>
                <p:nvPr/>
              </p:nvCxnSpPr>
              <p:spPr bwMode="auto">
                <a:xfrm flipH="1">
                  <a:off x="1062318" y="5317788"/>
                  <a:ext cx="6400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80" name="Straight Connector 59">
                  <a:extLst>
                    <a:ext uri="{FF2B5EF4-FFF2-40B4-BE49-F238E27FC236}">
                      <a16:creationId xmlns:a16="http://schemas.microsoft.com/office/drawing/2014/main" xmlns="" id="{57C44906-1305-4B2A-8CA2-A9C4DE9D6C0D}"/>
                    </a:ext>
                  </a:extLst>
                </p:cNvPr>
                <p:cNvCxnSpPr>
                  <a:cxnSpLocks noChangeShapeType="1"/>
                </p:cNvCxnSpPr>
                <p:nvPr/>
              </p:nvCxnSpPr>
              <p:spPr bwMode="auto">
                <a:xfrm flipH="1">
                  <a:off x="1062318" y="5887452"/>
                  <a:ext cx="6400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sp>
            <p:nvSpPr>
              <p:cNvPr id="58" name="TextBox 38">
                <a:extLst>
                  <a:ext uri="{FF2B5EF4-FFF2-40B4-BE49-F238E27FC236}">
                    <a16:creationId xmlns:a16="http://schemas.microsoft.com/office/drawing/2014/main" xmlns="" id="{3FEBAE0E-3C1F-42F3-BFF4-296FC3913844}"/>
                  </a:ext>
                </a:extLst>
              </p:cNvPr>
              <p:cNvSpPr txBox="1">
                <a:spLocks noChangeArrowheads="1"/>
              </p:cNvSpPr>
              <p:nvPr/>
            </p:nvSpPr>
            <p:spPr bwMode="auto">
              <a:xfrm>
                <a:off x="171883" y="2655805"/>
                <a:ext cx="5254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dirty="0">
                    <a:solidFill>
                      <a:schemeClr val="tx1"/>
                    </a:solidFill>
                  </a:rPr>
                  <a:t>100</a:t>
                </a:r>
              </a:p>
            </p:txBody>
          </p:sp>
          <p:sp>
            <p:nvSpPr>
              <p:cNvPr id="59" name="TextBox 38">
                <a:extLst>
                  <a:ext uri="{FF2B5EF4-FFF2-40B4-BE49-F238E27FC236}">
                    <a16:creationId xmlns:a16="http://schemas.microsoft.com/office/drawing/2014/main" xmlns="" id="{A9B6079E-2A67-47EB-B341-D73D379157CE}"/>
                  </a:ext>
                </a:extLst>
              </p:cNvPr>
              <p:cNvSpPr txBox="1">
                <a:spLocks noChangeArrowheads="1"/>
              </p:cNvSpPr>
              <p:nvPr/>
            </p:nvSpPr>
            <p:spPr bwMode="auto">
              <a:xfrm>
                <a:off x="257824" y="3220918"/>
                <a:ext cx="429709" cy="35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dirty="0">
                    <a:solidFill>
                      <a:schemeClr val="tx1"/>
                    </a:solidFill>
                  </a:rPr>
                  <a:t>80</a:t>
                </a:r>
              </a:p>
            </p:txBody>
          </p:sp>
          <p:sp>
            <p:nvSpPr>
              <p:cNvPr id="60" name="TextBox 38">
                <a:extLst>
                  <a:ext uri="{FF2B5EF4-FFF2-40B4-BE49-F238E27FC236}">
                    <a16:creationId xmlns:a16="http://schemas.microsoft.com/office/drawing/2014/main" xmlns="" id="{D450DC7C-E3E4-48EC-8BC3-C5B4EB671BA1}"/>
                  </a:ext>
                </a:extLst>
              </p:cNvPr>
              <p:cNvSpPr txBox="1">
                <a:spLocks noChangeArrowheads="1"/>
              </p:cNvSpPr>
              <p:nvPr/>
            </p:nvSpPr>
            <p:spPr bwMode="auto">
              <a:xfrm>
                <a:off x="266418" y="3769048"/>
                <a:ext cx="430938" cy="35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dirty="0">
                    <a:solidFill>
                      <a:schemeClr val="tx1"/>
                    </a:solidFill>
                  </a:rPr>
                  <a:t>60</a:t>
                </a:r>
              </a:p>
            </p:txBody>
          </p:sp>
          <p:sp>
            <p:nvSpPr>
              <p:cNvPr id="61" name="TextBox 38">
                <a:extLst>
                  <a:ext uri="{FF2B5EF4-FFF2-40B4-BE49-F238E27FC236}">
                    <a16:creationId xmlns:a16="http://schemas.microsoft.com/office/drawing/2014/main" xmlns="" id="{059BB490-5495-4D99-A306-121B64B263A5}"/>
                  </a:ext>
                </a:extLst>
              </p:cNvPr>
              <p:cNvSpPr txBox="1">
                <a:spLocks noChangeArrowheads="1"/>
              </p:cNvSpPr>
              <p:nvPr/>
            </p:nvSpPr>
            <p:spPr bwMode="auto">
              <a:xfrm>
                <a:off x="257824" y="4334161"/>
                <a:ext cx="429709" cy="35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dirty="0">
                    <a:solidFill>
                      <a:schemeClr val="tx1"/>
                    </a:solidFill>
                  </a:rPr>
                  <a:t>40</a:t>
                </a:r>
              </a:p>
            </p:txBody>
          </p:sp>
          <p:sp>
            <p:nvSpPr>
              <p:cNvPr id="62" name="TextBox 38">
                <a:extLst>
                  <a:ext uri="{FF2B5EF4-FFF2-40B4-BE49-F238E27FC236}">
                    <a16:creationId xmlns:a16="http://schemas.microsoft.com/office/drawing/2014/main" xmlns="" id="{2FBB5F7C-5ACF-4E37-B941-23CAFD97F8BA}"/>
                  </a:ext>
                </a:extLst>
              </p:cNvPr>
              <p:cNvSpPr txBox="1">
                <a:spLocks noChangeArrowheads="1"/>
              </p:cNvSpPr>
              <p:nvPr/>
            </p:nvSpPr>
            <p:spPr bwMode="auto">
              <a:xfrm>
                <a:off x="271329" y="4885378"/>
                <a:ext cx="429709" cy="35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dirty="0">
                    <a:solidFill>
                      <a:schemeClr val="tx1"/>
                    </a:solidFill>
                  </a:rPr>
                  <a:t>20</a:t>
                </a:r>
              </a:p>
            </p:txBody>
          </p:sp>
          <p:sp>
            <p:nvSpPr>
              <p:cNvPr id="63" name="TextBox 38">
                <a:extLst>
                  <a:ext uri="{FF2B5EF4-FFF2-40B4-BE49-F238E27FC236}">
                    <a16:creationId xmlns:a16="http://schemas.microsoft.com/office/drawing/2014/main" xmlns="" id="{D751A294-7D43-4EE2-B4A0-30578AB56742}"/>
                  </a:ext>
                </a:extLst>
              </p:cNvPr>
              <p:cNvSpPr txBox="1">
                <a:spLocks noChangeArrowheads="1"/>
              </p:cNvSpPr>
              <p:nvPr/>
            </p:nvSpPr>
            <p:spPr bwMode="auto">
              <a:xfrm>
                <a:off x="300794" y="5418068"/>
                <a:ext cx="391650" cy="35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dirty="0">
                    <a:solidFill>
                      <a:schemeClr val="tx1"/>
                    </a:solidFill>
                  </a:rPr>
                  <a:t>0</a:t>
                </a:r>
              </a:p>
            </p:txBody>
          </p:sp>
          <p:sp>
            <p:nvSpPr>
              <p:cNvPr id="64" name="TextBox 20">
                <a:extLst>
                  <a:ext uri="{FF2B5EF4-FFF2-40B4-BE49-F238E27FC236}">
                    <a16:creationId xmlns:a16="http://schemas.microsoft.com/office/drawing/2014/main" xmlns="" id="{B4CF5F33-C888-456D-9866-A175250CED5A}"/>
                  </a:ext>
                </a:extLst>
              </p:cNvPr>
              <p:cNvSpPr txBox="1">
                <a:spLocks noChangeArrowheads="1"/>
              </p:cNvSpPr>
              <p:nvPr/>
            </p:nvSpPr>
            <p:spPr bwMode="auto">
              <a:xfrm>
                <a:off x="1745306" y="5580697"/>
                <a:ext cx="277959" cy="35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dirty="0">
                    <a:solidFill>
                      <a:schemeClr val="tx1"/>
                    </a:solidFill>
                  </a:rPr>
                  <a:t>4</a:t>
                </a:r>
              </a:p>
            </p:txBody>
          </p:sp>
          <p:sp>
            <p:nvSpPr>
              <p:cNvPr id="65" name="TextBox 20">
                <a:extLst>
                  <a:ext uri="{FF2B5EF4-FFF2-40B4-BE49-F238E27FC236}">
                    <a16:creationId xmlns:a16="http://schemas.microsoft.com/office/drawing/2014/main" xmlns="" id="{BD84365C-C553-4A09-9144-A4A9A74D64C0}"/>
                  </a:ext>
                </a:extLst>
              </p:cNvPr>
              <p:cNvSpPr txBox="1">
                <a:spLocks noChangeArrowheads="1"/>
              </p:cNvSpPr>
              <p:nvPr/>
            </p:nvSpPr>
            <p:spPr bwMode="auto">
              <a:xfrm>
                <a:off x="1444510" y="5574521"/>
                <a:ext cx="277959" cy="35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dirty="0">
                    <a:solidFill>
                      <a:schemeClr val="tx1"/>
                    </a:solidFill>
                  </a:rPr>
                  <a:t>3</a:t>
                </a:r>
              </a:p>
            </p:txBody>
          </p:sp>
          <p:sp>
            <p:nvSpPr>
              <p:cNvPr id="66" name="TextBox 20">
                <a:extLst>
                  <a:ext uri="{FF2B5EF4-FFF2-40B4-BE49-F238E27FC236}">
                    <a16:creationId xmlns:a16="http://schemas.microsoft.com/office/drawing/2014/main" xmlns="" id="{A7AF768C-E600-4D41-9CE7-BA1BAF444F39}"/>
                  </a:ext>
                </a:extLst>
              </p:cNvPr>
              <p:cNvSpPr txBox="1">
                <a:spLocks noChangeArrowheads="1"/>
              </p:cNvSpPr>
              <p:nvPr/>
            </p:nvSpPr>
            <p:spPr bwMode="auto">
              <a:xfrm>
                <a:off x="1162130" y="5577609"/>
                <a:ext cx="277959" cy="35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dirty="0">
                    <a:solidFill>
                      <a:schemeClr val="tx1"/>
                    </a:solidFill>
                  </a:rPr>
                  <a:t>2</a:t>
                </a:r>
              </a:p>
            </p:txBody>
          </p:sp>
          <p:sp>
            <p:nvSpPr>
              <p:cNvPr id="67" name="TextBox 20">
                <a:extLst>
                  <a:ext uri="{FF2B5EF4-FFF2-40B4-BE49-F238E27FC236}">
                    <a16:creationId xmlns:a16="http://schemas.microsoft.com/office/drawing/2014/main" xmlns="" id="{5C6EFC0B-8EF1-4A3C-8741-2C126FF7EF65}"/>
                  </a:ext>
                </a:extLst>
              </p:cNvPr>
              <p:cNvSpPr txBox="1">
                <a:spLocks noChangeArrowheads="1"/>
              </p:cNvSpPr>
              <p:nvPr/>
            </p:nvSpPr>
            <p:spPr bwMode="auto">
              <a:xfrm>
                <a:off x="876066" y="5577609"/>
                <a:ext cx="277959" cy="35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dirty="0">
                    <a:solidFill>
                      <a:schemeClr val="tx1"/>
                    </a:solidFill>
                  </a:rPr>
                  <a:t>1</a:t>
                </a:r>
              </a:p>
            </p:txBody>
          </p:sp>
          <p:sp>
            <p:nvSpPr>
              <p:cNvPr id="68" name="TextBox 38">
                <a:extLst>
                  <a:ext uri="{FF2B5EF4-FFF2-40B4-BE49-F238E27FC236}">
                    <a16:creationId xmlns:a16="http://schemas.microsoft.com/office/drawing/2014/main" xmlns="" id="{81B6A630-56C4-4462-9BB5-FDC647678B7C}"/>
                  </a:ext>
                </a:extLst>
              </p:cNvPr>
              <p:cNvSpPr txBox="1">
                <a:spLocks noChangeArrowheads="1"/>
              </p:cNvSpPr>
              <p:nvPr/>
            </p:nvSpPr>
            <p:spPr bwMode="auto">
              <a:xfrm>
                <a:off x="1104426" y="2597638"/>
                <a:ext cx="348679" cy="32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000" b="1" dirty="0">
                    <a:solidFill>
                      <a:schemeClr val="tx1"/>
                    </a:solidFill>
                  </a:rPr>
                  <a:t>98</a:t>
                </a:r>
              </a:p>
            </p:txBody>
          </p:sp>
          <p:sp>
            <p:nvSpPr>
              <p:cNvPr id="69" name="TextBox 38">
                <a:extLst>
                  <a:ext uri="{FF2B5EF4-FFF2-40B4-BE49-F238E27FC236}">
                    <a16:creationId xmlns:a16="http://schemas.microsoft.com/office/drawing/2014/main" xmlns="" id="{8F219104-7AAB-4AF1-9D11-6E0264D13186}"/>
                  </a:ext>
                </a:extLst>
              </p:cNvPr>
              <p:cNvSpPr txBox="1">
                <a:spLocks noChangeArrowheads="1"/>
              </p:cNvSpPr>
              <p:nvPr/>
            </p:nvSpPr>
            <p:spPr bwMode="auto">
              <a:xfrm>
                <a:off x="1356113" y="2542053"/>
                <a:ext cx="405155" cy="31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000" b="1" dirty="0">
                    <a:solidFill>
                      <a:schemeClr val="tx1"/>
                    </a:solidFill>
                  </a:rPr>
                  <a:t>100</a:t>
                </a:r>
              </a:p>
            </p:txBody>
          </p:sp>
          <p:sp>
            <p:nvSpPr>
              <p:cNvPr id="70" name="TextBox 38">
                <a:extLst>
                  <a:ext uri="{FF2B5EF4-FFF2-40B4-BE49-F238E27FC236}">
                    <a16:creationId xmlns:a16="http://schemas.microsoft.com/office/drawing/2014/main" xmlns="" id="{97CBEC42-1C3B-44F7-A026-367EDFCFFFFE}"/>
                  </a:ext>
                </a:extLst>
              </p:cNvPr>
              <p:cNvSpPr txBox="1">
                <a:spLocks noChangeArrowheads="1"/>
              </p:cNvSpPr>
              <p:nvPr/>
            </p:nvSpPr>
            <p:spPr bwMode="auto">
              <a:xfrm>
                <a:off x="1649542" y="2542053"/>
                <a:ext cx="406382" cy="31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000" b="1" dirty="0">
                    <a:solidFill>
                      <a:schemeClr val="tx1"/>
                    </a:solidFill>
                  </a:rPr>
                  <a:t>100</a:t>
                </a:r>
              </a:p>
            </p:txBody>
          </p:sp>
          <p:sp>
            <p:nvSpPr>
              <p:cNvPr id="71" name="TextBox 38">
                <a:extLst>
                  <a:ext uri="{FF2B5EF4-FFF2-40B4-BE49-F238E27FC236}">
                    <a16:creationId xmlns:a16="http://schemas.microsoft.com/office/drawing/2014/main" xmlns="" id="{7C2BC155-1CDC-4D38-943A-0593CED3A2BE}"/>
                  </a:ext>
                </a:extLst>
              </p:cNvPr>
              <p:cNvSpPr txBox="1">
                <a:spLocks noChangeArrowheads="1"/>
              </p:cNvSpPr>
              <p:nvPr/>
            </p:nvSpPr>
            <p:spPr bwMode="auto">
              <a:xfrm>
                <a:off x="820818" y="2633150"/>
                <a:ext cx="348679" cy="32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000" b="1" dirty="0">
                    <a:solidFill>
                      <a:schemeClr val="tx1"/>
                    </a:solidFill>
                  </a:rPr>
                  <a:t>97</a:t>
                </a:r>
              </a:p>
            </p:txBody>
          </p:sp>
          <p:sp>
            <p:nvSpPr>
              <p:cNvPr id="72" name="TextBox 230">
                <a:extLst>
                  <a:ext uri="{FF2B5EF4-FFF2-40B4-BE49-F238E27FC236}">
                    <a16:creationId xmlns:a16="http://schemas.microsoft.com/office/drawing/2014/main" xmlns="" id="{533FFFCB-CCC5-4FCE-9FC9-E3A8E2AAC88D}"/>
                  </a:ext>
                </a:extLst>
              </p:cNvPr>
              <p:cNvSpPr txBox="1">
                <a:spLocks noChangeArrowheads="1"/>
              </p:cNvSpPr>
              <p:nvPr/>
            </p:nvSpPr>
            <p:spPr bwMode="auto">
              <a:xfrm>
                <a:off x="373310" y="5266035"/>
                <a:ext cx="461390" cy="272336"/>
              </a:xfrm>
              <a:prstGeom prst="rect">
                <a:avLst/>
              </a:prstGeom>
              <a:noFill/>
              <a:ln>
                <a:noFill/>
              </a:ln>
              <a:extLst/>
            </p:spPr>
            <p:txBody>
              <a:bodyPr wrap="none">
                <a:spAutoFit/>
              </a:bodyPr>
              <a:lstStyle>
                <a:lvl1pPr defTabSz="4572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85000"/>
                  </a:lnSpc>
                  <a:spcBef>
                    <a:spcPct val="0"/>
                  </a:spcBef>
                  <a:spcAft>
                    <a:spcPct val="0"/>
                  </a:spcAft>
                  <a:buClrTx/>
                  <a:buFontTx/>
                  <a:buNone/>
                  <a:defRPr/>
                </a:pPr>
                <a:r>
                  <a:rPr lang="en-US" altLang="en-US" sz="900" dirty="0">
                    <a:solidFill>
                      <a:schemeClr val="tx1"/>
                    </a:solidFill>
                    <a:latin typeface="+mj-lt"/>
                    <a:ea typeface="ヒラギノ角ゴ Pro W3"/>
                    <a:cs typeface="ヒラギノ角ゴ Pro W3"/>
                  </a:rPr>
                  <a:t>n/N =</a:t>
                </a:r>
              </a:p>
            </p:txBody>
          </p:sp>
          <p:cxnSp>
            <p:nvCxnSpPr>
              <p:cNvPr id="73" name="Straight Connector 31">
                <a:extLst>
                  <a:ext uri="{FF2B5EF4-FFF2-40B4-BE49-F238E27FC236}">
                    <a16:creationId xmlns:a16="http://schemas.microsoft.com/office/drawing/2014/main" xmlns="" id="{9C736EB9-67F7-4155-934C-BC463F54E11C}"/>
                  </a:ext>
                </a:extLst>
              </p:cNvPr>
              <p:cNvCxnSpPr>
                <a:cxnSpLocks noChangeShapeType="1"/>
              </p:cNvCxnSpPr>
              <p:nvPr/>
            </p:nvCxnSpPr>
            <p:spPr bwMode="auto">
              <a:xfrm>
                <a:off x="715232" y="5599225"/>
                <a:ext cx="0" cy="6176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74" name="Straight Connector 31">
                <a:extLst>
                  <a:ext uri="{FF2B5EF4-FFF2-40B4-BE49-F238E27FC236}">
                    <a16:creationId xmlns:a16="http://schemas.microsoft.com/office/drawing/2014/main" xmlns="" id="{8920C7EE-87E2-46DD-86C0-101A4BB62FE1}"/>
                  </a:ext>
                </a:extLst>
              </p:cNvPr>
              <p:cNvCxnSpPr>
                <a:cxnSpLocks noChangeShapeType="1"/>
              </p:cNvCxnSpPr>
              <p:nvPr/>
            </p:nvCxnSpPr>
            <p:spPr bwMode="auto">
              <a:xfrm>
                <a:off x="2199570" y="5605401"/>
                <a:ext cx="0" cy="6176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spTree>
    <p:extLst>
      <p:ext uri="{BB962C8B-B14F-4D97-AF65-F5344CB8AC3E}">
        <p14:creationId xmlns:p14="http://schemas.microsoft.com/office/powerpoint/2010/main" val="19334154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54036" y="232427"/>
            <a:ext cx="6979920" cy="1200329"/>
          </a:xfrm>
        </p:spPr>
        <p:txBody>
          <a:bodyPr vert="horz" wrap="square" lIns="91440" tIns="45720" rIns="91440" bIns="45720" rtlCol="0" anchor="ctr">
            <a:spAutoFit/>
          </a:bodyPr>
          <a:lstStyle/>
          <a:p>
            <a:r>
              <a:rPr lang="en-US" sz="3600" dirty="0" smtClean="0">
                <a:ea typeface="+mn-ea"/>
                <a:cs typeface="Times New Roman" panose="02020603050405020304" pitchFamily="18" charset="0"/>
              </a:rPr>
              <a:t>26.6% DAA-failing patients showed double-class NS3+NS5A RASs</a:t>
            </a:r>
            <a:endParaRPr lang="en-US" sz="3600" dirty="0">
              <a:ea typeface="+mn-ea"/>
              <a:cs typeface="Times New Roman" panose="02020603050405020304" pitchFamily="18" charset="0"/>
            </a:endParaRPr>
          </a:p>
        </p:txBody>
      </p:sp>
      <p:grpSp>
        <p:nvGrpSpPr>
          <p:cNvPr id="108" name="Gruppo 107"/>
          <p:cNvGrpSpPr/>
          <p:nvPr/>
        </p:nvGrpSpPr>
        <p:grpSpPr>
          <a:xfrm>
            <a:off x="176755" y="1663647"/>
            <a:ext cx="8568952" cy="4958966"/>
            <a:chOff x="1181641" y="1562100"/>
            <a:chExt cx="7106960" cy="4061398"/>
          </a:xfrm>
        </p:grpSpPr>
        <p:grpSp>
          <p:nvGrpSpPr>
            <p:cNvPr id="110" name="Gruppo 109"/>
            <p:cNvGrpSpPr/>
            <p:nvPr/>
          </p:nvGrpSpPr>
          <p:grpSpPr>
            <a:xfrm>
              <a:off x="1181641" y="1562100"/>
              <a:ext cx="7106960" cy="4061398"/>
              <a:chOff x="1181641" y="1562100"/>
              <a:chExt cx="7106960" cy="4061398"/>
            </a:xfrm>
          </p:grpSpPr>
          <p:sp>
            <p:nvSpPr>
              <p:cNvPr id="135" name="Line 8"/>
              <p:cNvSpPr>
                <a:spLocks noChangeShapeType="1"/>
              </p:cNvSpPr>
              <p:nvPr/>
            </p:nvSpPr>
            <p:spPr bwMode="auto">
              <a:xfrm>
                <a:off x="1862401" y="5053013"/>
                <a:ext cx="6426200" cy="0"/>
              </a:xfrm>
              <a:prstGeom prst="line">
                <a:avLst/>
              </a:prstGeom>
              <a:noFill/>
              <a:ln w="6350" cap="flat">
                <a:solidFill>
                  <a:srgbClr val="E7E6E6">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36" name="Line 9"/>
              <p:cNvSpPr>
                <a:spLocks noChangeShapeType="1"/>
              </p:cNvSpPr>
              <p:nvPr/>
            </p:nvSpPr>
            <p:spPr bwMode="auto">
              <a:xfrm>
                <a:off x="2592651" y="5053013"/>
                <a:ext cx="0" cy="68263"/>
              </a:xfrm>
              <a:prstGeom prst="line">
                <a:avLst/>
              </a:prstGeom>
              <a:noFill/>
              <a:ln w="12700" cap="flat">
                <a:solidFill>
                  <a:srgbClr val="E7E6E6">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37" name="Line 10"/>
              <p:cNvSpPr>
                <a:spLocks noChangeShapeType="1"/>
              </p:cNvSpPr>
              <p:nvPr/>
            </p:nvSpPr>
            <p:spPr bwMode="auto">
              <a:xfrm>
                <a:off x="3586426" y="5053013"/>
                <a:ext cx="0" cy="68263"/>
              </a:xfrm>
              <a:prstGeom prst="line">
                <a:avLst/>
              </a:prstGeom>
              <a:noFill/>
              <a:ln w="12700" cap="flat">
                <a:solidFill>
                  <a:srgbClr val="E7E6E6">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38" name="Line 11"/>
              <p:cNvSpPr>
                <a:spLocks noChangeShapeType="1"/>
              </p:cNvSpPr>
              <p:nvPr/>
            </p:nvSpPr>
            <p:spPr bwMode="auto">
              <a:xfrm>
                <a:off x="4578614" y="5053013"/>
                <a:ext cx="0" cy="68263"/>
              </a:xfrm>
              <a:prstGeom prst="line">
                <a:avLst/>
              </a:prstGeom>
              <a:noFill/>
              <a:ln w="12700" cap="flat">
                <a:solidFill>
                  <a:srgbClr val="E7E6E6">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39" name="Line 12"/>
              <p:cNvSpPr>
                <a:spLocks noChangeShapeType="1"/>
              </p:cNvSpPr>
              <p:nvPr/>
            </p:nvSpPr>
            <p:spPr bwMode="auto">
              <a:xfrm>
                <a:off x="5572389" y="5053013"/>
                <a:ext cx="0" cy="68263"/>
              </a:xfrm>
              <a:prstGeom prst="line">
                <a:avLst/>
              </a:prstGeom>
              <a:noFill/>
              <a:ln w="12700" cap="flat">
                <a:solidFill>
                  <a:srgbClr val="E7E6E6">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40" name="Line 13"/>
              <p:cNvSpPr>
                <a:spLocks noChangeShapeType="1"/>
              </p:cNvSpPr>
              <p:nvPr/>
            </p:nvSpPr>
            <p:spPr bwMode="auto">
              <a:xfrm>
                <a:off x="6564576" y="5053013"/>
                <a:ext cx="0" cy="68263"/>
              </a:xfrm>
              <a:prstGeom prst="line">
                <a:avLst/>
              </a:prstGeom>
              <a:noFill/>
              <a:ln w="12700" cap="flat">
                <a:solidFill>
                  <a:srgbClr val="E7E6E6">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41" name="Line 14"/>
              <p:cNvSpPr>
                <a:spLocks noChangeShapeType="1"/>
              </p:cNvSpPr>
              <p:nvPr/>
            </p:nvSpPr>
            <p:spPr bwMode="auto">
              <a:xfrm>
                <a:off x="7558351" y="5053013"/>
                <a:ext cx="0" cy="68263"/>
              </a:xfrm>
              <a:prstGeom prst="line">
                <a:avLst/>
              </a:prstGeom>
              <a:noFill/>
              <a:ln w="12700" cap="flat">
                <a:solidFill>
                  <a:srgbClr val="E7E6E6">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42" name="Line 22"/>
              <p:cNvSpPr>
                <a:spLocks noChangeShapeType="1"/>
              </p:cNvSpPr>
              <p:nvPr/>
            </p:nvSpPr>
            <p:spPr bwMode="auto">
              <a:xfrm>
                <a:off x="1862401" y="1562100"/>
                <a:ext cx="0" cy="3490913"/>
              </a:xfrm>
              <a:prstGeom prst="line">
                <a:avLst/>
              </a:prstGeom>
              <a:noFill/>
              <a:ln w="6350" cap="flat">
                <a:solidFill>
                  <a:srgbClr val="E7E6E6">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43" name="Line 23"/>
              <p:cNvSpPr>
                <a:spLocks noChangeShapeType="1"/>
              </p:cNvSpPr>
              <p:nvPr/>
            </p:nvSpPr>
            <p:spPr bwMode="auto">
              <a:xfrm flipH="1">
                <a:off x="1792551" y="5053013"/>
                <a:ext cx="69850" cy="0"/>
              </a:xfrm>
              <a:prstGeom prst="line">
                <a:avLst/>
              </a:prstGeom>
              <a:noFill/>
              <a:ln w="12700" cap="flat">
                <a:solidFill>
                  <a:srgbClr val="E7E6E6">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44" name="Line 24"/>
              <p:cNvSpPr>
                <a:spLocks noChangeShapeType="1"/>
              </p:cNvSpPr>
              <p:nvPr/>
            </p:nvSpPr>
            <p:spPr bwMode="auto">
              <a:xfrm flipH="1">
                <a:off x="1792551" y="4424363"/>
                <a:ext cx="69850" cy="0"/>
              </a:xfrm>
              <a:prstGeom prst="line">
                <a:avLst/>
              </a:prstGeom>
              <a:noFill/>
              <a:ln w="12700" cap="flat">
                <a:solidFill>
                  <a:srgbClr val="E7E6E6">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45" name="Line 25"/>
              <p:cNvSpPr>
                <a:spLocks noChangeShapeType="1"/>
              </p:cNvSpPr>
              <p:nvPr/>
            </p:nvSpPr>
            <p:spPr bwMode="auto">
              <a:xfrm flipH="1">
                <a:off x="1792551" y="3795713"/>
                <a:ext cx="69850" cy="0"/>
              </a:xfrm>
              <a:prstGeom prst="line">
                <a:avLst/>
              </a:prstGeom>
              <a:noFill/>
              <a:ln w="12700" cap="flat">
                <a:solidFill>
                  <a:srgbClr val="E7E6E6">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46" name="Line 26"/>
              <p:cNvSpPr>
                <a:spLocks noChangeShapeType="1"/>
              </p:cNvSpPr>
              <p:nvPr/>
            </p:nvSpPr>
            <p:spPr bwMode="auto">
              <a:xfrm flipH="1">
                <a:off x="1792551" y="3167063"/>
                <a:ext cx="69850" cy="0"/>
              </a:xfrm>
              <a:prstGeom prst="line">
                <a:avLst/>
              </a:prstGeom>
              <a:noFill/>
              <a:ln w="12700" cap="flat">
                <a:solidFill>
                  <a:srgbClr val="E7E6E6">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47" name="Line 27"/>
              <p:cNvSpPr>
                <a:spLocks noChangeShapeType="1"/>
              </p:cNvSpPr>
              <p:nvPr/>
            </p:nvSpPr>
            <p:spPr bwMode="auto">
              <a:xfrm flipH="1">
                <a:off x="1792551" y="2540000"/>
                <a:ext cx="69850" cy="0"/>
              </a:xfrm>
              <a:prstGeom prst="line">
                <a:avLst/>
              </a:prstGeom>
              <a:noFill/>
              <a:ln w="12700" cap="flat">
                <a:solidFill>
                  <a:srgbClr val="E7E6E6">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48" name="Line 28"/>
              <p:cNvSpPr>
                <a:spLocks noChangeShapeType="1"/>
              </p:cNvSpPr>
              <p:nvPr/>
            </p:nvSpPr>
            <p:spPr bwMode="auto">
              <a:xfrm flipH="1">
                <a:off x="1792551" y="1911350"/>
                <a:ext cx="69850" cy="0"/>
              </a:xfrm>
              <a:prstGeom prst="line">
                <a:avLst/>
              </a:prstGeom>
              <a:noFill/>
              <a:ln w="12700" cap="flat">
                <a:solidFill>
                  <a:srgbClr val="E7E6E6">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49" name="Rectangle 36"/>
              <p:cNvSpPr>
                <a:spLocks noChangeArrowheads="1"/>
              </p:cNvSpPr>
              <p:nvPr/>
            </p:nvSpPr>
            <p:spPr bwMode="auto">
              <a:xfrm>
                <a:off x="2326380" y="3706813"/>
                <a:ext cx="163512" cy="1346200"/>
              </a:xfrm>
              <a:prstGeom prst="rect">
                <a:avLst/>
              </a:pr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50" name="Rectangle 37"/>
              <p:cNvSpPr>
                <a:spLocks noChangeArrowheads="1"/>
              </p:cNvSpPr>
              <p:nvPr/>
            </p:nvSpPr>
            <p:spPr bwMode="auto">
              <a:xfrm>
                <a:off x="2326380" y="3706813"/>
                <a:ext cx="163512" cy="1346200"/>
              </a:xfrm>
              <a:prstGeom prst="rect">
                <a:avLst/>
              </a:prstGeom>
              <a:noFill/>
              <a:ln w="9525"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51" name="Rectangle 38"/>
              <p:cNvSpPr>
                <a:spLocks noChangeArrowheads="1"/>
              </p:cNvSpPr>
              <p:nvPr/>
            </p:nvSpPr>
            <p:spPr bwMode="auto">
              <a:xfrm>
                <a:off x="3175264" y="4379913"/>
                <a:ext cx="165100" cy="673100"/>
              </a:xfrm>
              <a:prstGeom prst="rect">
                <a:avLst/>
              </a:pr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52" name="Rectangle 39"/>
              <p:cNvSpPr>
                <a:spLocks noChangeArrowheads="1"/>
              </p:cNvSpPr>
              <p:nvPr/>
            </p:nvSpPr>
            <p:spPr bwMode="auto">
              <a:xfrm>
                <a:off x="3175264" y="4379913"/>
                <a:ext cx="165100" cy="673100"/>
              </a:xfrm>
              <a:prstGeom prst="rect">
                <a:avLst/>
              </a:prstGeom>
              <a:noFill/>
              <a:ln w="9525"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53" name="Rectangle 40"/>
              <p:cNvSpPr>
                <a:spLocks noChangeArrowheads="1"/>
              </p:cNvSpPr>
              <p:nvPr/>
            </p:nvSpPr>
            <p:spPr bwMode="auto">
              <a:xfrm>
                <a:off x="4169039" y="4781550"/>
                <a:ext cx="163512" cy="271463"/>
              </a:xfrm>
              <a:prstGeom prst="rect">
                <a:avLst/>
              </a:pr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54" name="Rectangle 42"/>
              <p:cNvSpPr>
                <a:spLocks noChangeArrowheads="1"/>
              </p:cNvSpPr>
              <p:nvPr/>
            </p:nvSpPr>
            <p:spPr bwMode="auto">
              <a:xfrm>
                <a:off x="5161226" y="4776788"/>
                <a:ext cx="165100" cy="276225"/>
              </a:xfrm>
              <a:prstGeom prst="rect">
                <a:avLst/>
              </a:pr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55" name="Rectangle 43"/>
              <p:cNvSpPr>
                <a:spLocks noChangeArrowheads="1"/>
              </p:cNvSpPr>
              <p:nvPr/>
            </p:nvSpPr>
            <p:spPr bwMode="auto">
              <a:xfrm>
                <a:off x="5161226" y="4776788"/>
                <a:ext cx="165100" cy="276225"/>
              </a:xfrm>
              <a:prstGeom prst="rect">
                <a:avLst/>
              </a:prstGeom>
              <a:noFill/>
              <a:ln w="9525"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56" name="Rectangle 44"/>
              <p:cNvSpPr>
                <a:spLocks noChangeArrowheads="1"/>
              </p:cNvSpPr>
              <p:nvPr/>
            </p:nvSpPr>
            <p:spPr bwMode="auto">
              <a:xfrm>
                <a:off x="6155001" y="4919663"/>
                <a:ext cx="163512" cy="133350"/>
              </a:xfrm>
              <a:prstGeom prst="rect">
                <a:avLst/>
              </a:pr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57" name="Rectangle 47"/>
              <p:cNvSpPr>
                <a:spLocks noChangeArrowheads="1"/>
              </p:cNvSpPr>
              <p:nvPr/>
            </p:nvSpPr>
            <p:spPr bwMode="auto">
              <a:xfrm>
                <a:off x="2489893" y="3482975"/>
                <a:ext cx="163512" cy="1570038"/>
              </a:xfrm>
              <a:prstGeom prst="rect">
                <a:avLst/>
              </a:prstGeom>
              <a:solidFill>
                <a:srgbClr val="4472C4">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58" name="Rectangle 48"/>
              <p:cNvSpPr>
                <a:spLocks noChangeArrowheads="1"/>
              </p:cNvSpPr>
              <p:nvPr/>
            </p:nvSpPr>
            <p:spPr bwMode="auto">
              <a:xfrm>
                <a:off x="2489893" y="3482975"/>
                <a:ext cx="163512" cy="1570038"/>
              </a:xfrm>
              <a:prstGeom prst="rect">
                <a:avLst/>
              </a:prstGeom>
              <a:noFill/>
              <a:ln w="9525"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59" name="Rectangle 49"/>
              <p:cNvSpPr>
                <a:spLocks noChangeArrowheads="1"/>
              </p:cNvSpPr>
              <p:nvPr/>
            </p:nvSpPr>
            <p:spPr bwMode="auto">
              <a:xfrm>
                <a:off x="3340364" y="3819525"/>
                <a:ext cx="163512" cy="1233488"/>
              </a:xfrm>
              <a:prstGeom prst="rect">
                <a:avLst/>
              </a:prstGeom>
              <a:solidFill>
                <a:srgbClr val="4472C4">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60" name="Rectangle 51"/>
              <p:cNvSpPr>
                <a:spLocks noChangeArrowheads="1"/>
              </p:cNvSpPr>
              <p:nvPr/>
            </p:nvSpPr>
            <p:spPr bwMode="auto">
              <a:xfrm>
                <a:off x="4332551" y="2560638"/>
                <a:ext cx="165100" cy="2492375"/>
              </a:xfrm>
              <a:prstGeom prst="rect">
                <a:avLst/>
              </a:prstGeom>
              <a:solidFill>
                <a:srgbClr val="4472C4">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61" name="Rectangle 53"/>
              <p:cNvSpPr>
                <a:spLocks noChangeArrowheads="1"/>
              </p:cNvSpPr>
              <p:nvPr/>
            </p:nvSpPr>
            <p:spPr bwMode="auto">
              <a:xfrm>
                <a:off x="5326326" y="3741738"/>
                <a:ext cx="163512" cy="1311275"/>
              </a:xfrm>
              <a:prstGeom prst="rect">
                <a:avLst/>
              </a:prstGeom>
              <a:solidFill>
                <a:sysClr val="windowText" lastClr="000000"/>
              </a:solidFill>
              <a:ln>
                <a:noFill/>
              </a:ln>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62" name="Rectangle 54"/>
              <p:cNvSpPr>
                <a:spLocks noChangeArrowheads="1"/>
              </p:cNvSpPr>
              <p:nvPr/>
            </p:nvSpPr>
            <p:spPr bwMode="auto">
              <a:xfrm>
                <a:off x="5326326" y="3741738"/>
                <a:ext cx="163512" cy="1311275"/>
              </a:xfrm>
              <a:prstGeom prst="rect">
                <a:avLst/>
              </a:prstGeom>
              <a:solidFill>
                <a:srgbClr val="4472C4">
                  <a:lumMod val="75000"/>
                </a:srgbClr>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63" name="Rectangle 55"/>
              <p:cNvSpPr>
                <a:spLocks noChangeArrowheads="1"/>
              </p:cNvSpPr>
              <p:nvPr/>
            </p:nvSpPr>
            <p:spPr bwMode="auto">
              <a:xfrm>
                <a:off x="6318514" y="4384675"/>
                <a:ext cx="165100" cy="668338"/>
              </a:xfrm>
              <a:prstGeom prst="rect">
                <a:avLst/>
              </a:prstGeom>
              <a:solidFill>
                <a:sysClr val="windowText" lastClr="000000"/>
              </a:solidFill>
              <a:ln>
                <a:noFill/>
              </a:ln>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64" name="Rectangle 56"/>
              <p:cNvSpPr>
                <a:spLocks noChangeArrowheads="1"/>
              </p:cNvSpPr>
              <p:nvPr/>
            </p:nvSpPr>
            <p:spPr bwMode="auto">
              <a:xfrm>
                <a:off x="6318514" y="4384675"/>
                <a:ext cx="165100" cy="668338"/>
              </a:xfrm>
              <a:prstGeom prst="rect">
                <a:avLst/>
              </a:prstGeom>
              <a:solidFill>
                <a:srgbClr val="4472C4">
                  <a:lumMod val="75000"/>
                </a:srgbClr>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65" name="Rectangle 58"/>
              <p:cNvSpPr>
                <a:spLocks noChangeArrowheads="1"/>
              </p:cNvSpPr>
              <p:nvPr/>
            </p:nvSpPr>
            <p:spPr bwMode="auto">
              <a:xfrm>
                <a:off x="2653405" y="4829175"/>
                <a:ext cx="165100" cy="223838"/>
              </a:xfrm>
              <a:prstGeom prst="rect">
                <a:avLst/>
              </a:prstGeom>
              <a:solidFill>
                <a:srgbClr val="ED7D31"/>
              </a:solidFill>
              <a:ln>
                <a:noFill/>
              </a:ln>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66" name="Rectangle 60"/>
              <p:cNvSpPr>
                <a:spLocks noChangeArrowheads="1"/>
              </p:cNvSpPr>
              <p:nvPr/>
            </p:nvSpPr>
            <p:spPr bwMode="auto">
              <a:xfrm>
                <a:off x="3503876" y="4117975"/>
                <a:ext cx="163512" cy="935038"/>
              </a:xfrm>
              <a:prstGeom prst="rect">
                <a:avLst/>
              </a:prstGeom>
              <a:solidFill>
                <a:srgbClr val="ED7D31"/>
              </a:solidFill>
              <a:ln>
                <a:noFill/>
              </a:ln>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67" name="Rectangle 61"/>
              <p:cNvSpPr>
                <a:spLocks noChangeArrowheads="1"/>
              </p:cNvSpPr>
              <p:nvPr/>
            </p:nvSpPr>
            <p:spPr bwMode="auto">
              <a:xfrm>
                <a:off x="3503876" y="4117975"/>
                <a:ext cx="163512" cy="935038"/>
              </a:xfrm>
              <a:prstGeom prst="rect">
                <a:avLst/>
              </a:prstGeom>
              <a:noFill/>
              <a:ln w="9525"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68" name="Rectangle 62"/>
              <p:cNvSpPr>
                <a:spLocks noChangeArrowheads="1"/>
              </p:cNvSpPr>
              <p:nvPr/>
            </p:nvSpPr>
            <p:spPr bwMode="auto">
              <a:xfrm>
                <a:off x="4497651" y="4781550"/>
                <a:ext cx="163512" cy="271463"/>
              </a:xfrm>
              <a:prstGeom prst="rect">
                <a:avLst/>
              </a:prstGeom>
              <a:solidFill>
                <a:srgbClr val="ED7D31"/>
              </a:solidFill>
              <a:ln>
                <a:noFill/>
              </a:ln>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69" name="Rectangle 64"/>
              <p:cNvSpPr>
                <a:spLocks noChangeArrowheads="1"/>
              </p:cNvSpPr>
              <p:nvPr/>
            </p:nvSpPr>
            <p:spPr bwMode="auto">
              <a:xfrm>
                <a:off x="5489839" y="4016375"/>
                <a:ext cx="163512" cy="1036638"/>
              </a:xfrm>
              <a:prstGeom prst="rect">
                <a:avLst/>
              </a:prstGeom>
              <a:solidFill>
                <a:srgbClr val="ED7D31"/>
              </a:solidFill>
              <a:ln>
                <a:noFill/>
              </a:ln>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70" name="Rectangle 66"/>
              <p:cNvSpPr>
                <a:spLocks noChangeArrowheads="1"/>
              </p:cNvSpPr>
              <p:nvPr/>
            </p:nvSpPr>
            <p:spPr bwMode="auto">
              <a:xfrm>
                <a:off x="6483614" y="3716338"/>
                <a:ext cx="163512" cy="1336675"/>
              </a:xfrm>
              <a:prstGeom prst="rect">
                <a:avLst/>
              </a:prstGeom>
              <a:solidFill>
                <a:srgbClr val="ED7D31"/>
              </a:solidFill>
              <a:ln>
                <a:noFill/>
              </a:ln>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71" name="Rectangle 68"/>
              <p:cNvSpPr>
                <a:spLocks noChangeArrowheads="1"/>
              </p:cNvSpPr>
              <p:nvPr/>
            </p:nvSpPr>
            <p:spPr bwMode="auto">
              <a:xfrm>
                <a:off x="7475801" y="1911350"/>
                <a:ext cx="163512" cy="3141663"/>
              </a:xfrm>
              <a:prstGeom prst="rect">
                <a:avLst/>
              </a:prstGeom>
              <a:solidFill>
                <a:srgbClr val="ED7D31"/>
              </a:solidFill>
              <a:ln>
                <a:noFill/>
              </a:ln>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72" name="Rectangle 71"/>
              <p:cNvSpPr>
                <a:spLocks noChangeArrowheads="1"/>
              </p:cNvSpPr>
              <p:nvPr/>
            </p:nvSpPr>
            <p:spPr bwMode="auto">
              <a:xfrm>
                <a:off x="3667389" y="4940300"/>
                <a:ext cx="165100" cy="112713"/>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73" name="Rectangle 73"/>
              <p:cNvSpPr>
                <a:spLocks noChangeArrowheads="1"/>
              </p:cNvSpPr>
              <p:nvPr/>
            </p:nvSpPr>
            <p:spPr bwMode="auto">
              <a:xfrm>
                <a:off x="4661164" y="4999038"/>
                <a:ext cx="163512" cy="539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74" name="Rectangle 74"/>
              <p:cNvSpPr>
                <a:spLocks noChangeArrowheads="1"/>
              </p:cNvSpPr>
              <p:nvPr/>
            </p:nvSpPr>
            <p:spPr bwMode="auto">
              <a:xfrm>
                <a:off x="4661164" y="4999038"/>
                <a:ext cx="163512" cy="53975"/>
              </a:xfrm>
              <a:prstGeom prst="rect">
                <a:avLst/>
              </a:prstGeom>
              <a:solidFill>
                <a:srgbClr val="FFC000"/>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75" name="Rectangle 75"/>
              <p:cNvSpPr>
                <a:spLocks noChangeArrowheads="1"/>
              </p:cNvSpPr>
              <p:nvPr/>
            </p:nvSpPr>
            <p:spPr bwMode="auto">
              <a:xfrm>
                <a:off x="5653351" y="4706938"/>
                <a:ext cx="165100" cy="346075"/>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76" name="Rectangle 77"/>
              <p:cNvSpPr>
                <a:spLocks noChangeArrowheads="1"/>
              </p:cNvSpPr>
              <p:nvPr/>
            </p:nvSpPr>
            <p:spPr bwMode="auto">
              <a:xfrm>
                <a:off x="6647126" y="4318000"/>
                <a:ext cx="163512" cy="7350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77" name="Rectangle 78"/>
              <p:cNvSpPr>
                <a:spLocks noChangeArrowheads="1"/>
              </p:cNvSpPr>
              <p:nvPr/>
            </p:nvSpPr>
            <p:spPr bwMode="auto">
              <a:xfrm>
                <a:off x="6647126" y="4318000"/>
                <a:ext cx="163512" cy="735013"/>
              </a:xfrm>
              <a:prstGeom prst="rect">
                <a:avLst/>
              </a:prstGeom>
              <a:solidFill>
                <a:srgbClr val="FFC000"/>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78" name="Rectangle 81"/>
              <p:cNvSpPr>
                <a:spLocks noChangeArrowheads="1"/>
              </p:cNvSpPr>
              <p:nvPr/>
            </p:nvSpPr>
            <p:spPr bwMode="auto">
              <a:xfrm>
                <a:off x="3832489" y="4865688"/>
                <a:ext cx="163512" cy="187325"/>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79" name="Rectangle 83"/>
              <p:cNvSpPr>
                <a:spLocks noChangeArrowheads="1"/>
              </p:cNvSpPr>
              <p:nvPr/>
            </p:nvSpPr>
            <p:spPr bwMode="auto">
              <a:xfrm>
                <a:off x="4824676" y="4999038"/>
                <a:ext cx="163512" cy="53975"/>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80" name="Rectangle 84"/>
              <p:cNvSpPr>
                <a:spLocks noChangeArrowheads="1"/>
              </p:cNvSpPr>
              <p:nvPr/>
            </p:nvSpPr>
            <p:spPr bwMode="auto">
              <a:xfrm>
                <a:off x="4824676" y="4999038"/>
                <a:ext cx="163512" cy="53975"/>
              </a:xfrm>
              <a:prstGeom prst="rect">
                <a:avLst/>
              </a:prstGeom>
              <a:solidFill>
                <a:srgbClr val="C00000"/>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81" name="Rectangle 86"/>
              <p:cNvSpPr>
                <a:spLocks noChangeArrowheads="1"/>
              </p:cNvSpPr>
              <p:nvPr/>
            </p:nvSpPr>
            <p:spPr bwMode="auto">
              <a:xfrm>
                <a:off x="5818451" y="4879975"/>
                <a:ext cx="163512" cy="173038"/>
              </a:xfrm>
              <a:prstGeom prst="rect">
                <a:avLst/>
              </a:prstGeom>
              <a:solidFill>
                <a:srgbClr val="C00000"/>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82" name="Rectangle 87"/>
              <p:cNvSpPr>
                <a:spLocks noChangeArrowheads="1"/>
              </p:cNvSpPr>
              <p:nvPr/>
            </p:nvSpPr>
            <p:spPr bwMode="auto">
              <a:xfrm>
                <a:off x="6810639" y="4786313"/>
                <a:ext cx="163512" cy="266700"/>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83" name="Rectangle 88"/>
              <p:cNvSpPr>
                <a:spLocks noChangeArrowheads="1"/>
              </p:cNvSpPr>
              <p:nvPr/>
            </p:nvSpPr>
            <p:spPr bwMode="auto">
              <a:xfrm>
                <a:off x="6810639" y="4786313"/>
                <a:ext cx="163512" cy="266700"/>
              </a:xfrm>
              <a:prstGeom prst="rect">
                <a:avLst/>
              </a:prstGeom>
              <a:noFill/>
              <a:ln w="9525"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84" name="Rectangle 90"/>
              <p:cNvSpPr>
                <a:spLocks noChangeArrowheads="1"/>
              </p:cNvSpPr>
              <p:nvPr/>
            </p:nvSpPr>
            <p:spPr bwMode="auto">
              <a:xfrm>
                <a:off x="1862401" y="1562100"/>
                <a:ext cx="6426200" cy="3490913"/>
              </a:xfrm>
              <a:prstGeom prst="rect">
                <a:avLst/>
              </a:prstGeom>
              <a:noFill/>
              <a:ln w="9525" cap="flat">
                <a:solidFill>
                  <a:srgbClr val="E7E6E6">
                    <a:lumMod val="5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85" name="Rectangle 91"/>
              <p:cNvSpPr>
                <a:spLocks noChangeArrowheads="1"/>
              </p:cNvSpPr>
              <p:nvPr/>
            </p:nvSpPr>
            <p:spPr bwMode="auto">
              <a:xfrm>
                <a:off x="2003956" y="1684988"/>
                <a:ext cx="93662" cy="93663"/>
              </a:xfrm>
              <a:prstGeom prst="rect">
                <a:avLst/>
              </a:prstGeom>
              <a:solidFill>
                <a:srgbClr val="0070C0"/>
              </a:solidFill>
              <a:ln>
                <a:noFill/>
              </a:ln>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86" name="Rectangle 92"/>
              <p:cNvSpPr>
                <a:spLocks noChangeArrowheads="1"/>
              </p:cNvSpPr>
              <p:nvPr/>
            </p:nvSpPr>
            <p:spPr bwMode="auto">
              <a:xfrm>
                <a:off x="2003956" y="1684988"/>
                <a:ext cx="93662" cy="93663"/>
              </a:xfrm>
              <a:prstGeom prst="rect">
                <a:avLst/>
              </a:prstGeom>
              <a:solidFill>
                <a:sysClr val="window" lastClr="FFFFFF">
                  <a:lumMod val="75000"/>
                </a:sysClr>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87" name="Rectangle 93"/>
              <p:cNvSpPr>
                <a:spLocks noChangeArrowheads="1"/>
              </p:cNvSpPr>
              <p:nvPr/>
            </p:nvSpPr>
            <p:spPr bwMode="auto">
              <a:xfrm>
                <a:off x="2003956" y="1816750"/>
                <a:ext cx="93662" cy="93663"/>
              </a:xfrm>
              <a:prstGeom prst="rect">
                <a:avLst/>
              </a:prstGeom>
              <a:solidFill>
                <a:srgbClr val="48C2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88" name="Rectangle 94"/>
              <p:cNvSpPr>
                <a:spLocks noChangeArrowheads="1"/>
              </p:cNvSpPr>
              <p:nvPr/>
            </p:nvSpPr>
            <p:spPr bwMode="auto">
              <a:xfrm>
                <a:off x="2003956" y="1816750"/>
                <a:ext cx="93662" cy="93663"/>
              </a:xfrm>
              <a:prstGeom prst="rect">
                <a:avLst/>
              </a:prstGeom>
              <a:solidFill>
                <a:srgbClr val="4472C4">
                  <a:lumMod val="75000"/>
                </a:srgbClr>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89" name="Rectangle 95"/>
              <p:cNvSpPr>
                <a:spLocks noChangeArrowheads="1"/>
              </p:cNvSpPr>
              <p:nvPr/>
            </p:nvSpPr>
            <p:spPr bwMode="auto">
              <a:xfrm>
                <a:off x="2003956" y="1948513"/>
                <a:ext cx="93662" cy="93663"/>
              </a:xfrm>
              <a:prstGeom prst="rect">
                <a:avLst/>
              </a:prstGeom>
              <a:solidFill>
                <a:srgbClr val="ED7D31"/>
              </a:solidFill>
              <a:ln>
                <a:noFill/>
              </a:ln>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90" name="Rectangle 96"/>
              <p:cNvSpPr>
                <a:spLocks noChangeArrowheads="1"/>
              </p:cNvSpPr>
              <p:nvPr/>
            </p:nvSpPr>
            <p:spPr bwMode="auto">
              <a:xfrm>
                <a:off x="2003956" y="1948513"/>
                <a:ext cx="93662" cy="93663"/>
              </a:xfrm>
              <a:prstGeom prst="rect">
                <a:avLst/>
              </a:prstGeom>
              <a:noFill/>
              <a:ln w="9525"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91" name="Rectangle 97"/>
              <p:cNvSpPr>
                <a:spLocks noChangeArrowheads="1"/>
              </p:cNvSpPr>
              <p:nvPr/>
            </p:nvSpPr>
            <p:spPr bwMode="auto">
              <a:xfrm>
                <a:off x="2003956" y="2078688"/>
                <a:ext cx="93662" cy="952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92" name="Rectangle 98"/>
              <p:cNvSpPr>
                <a:spLocks noChangeArrowheads="1"/>
              </p:cNvSpPr>
              <p:nvPr/>
            </p:nvSpPr>
            <p:spPr bwMode="auto">
              <a:xfrm>
                <a:off x="2003956" y="2078688"/>
                <a:ext cx="93662" cy="95250"/>
              </a:xfrm>
              <a:prstGeom prst="rect">
                <a:avLst/>
              </a:prstGeom>
              <a:solidFill>
                <a:srgbClr val="FFC000"/>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93" name="Rectangle 99"/>
              <p:cNvSpPr>
                <a:spLocks noChangeArrowheads="1"/>
              </p:cNvSpPr>
              <p:nvPr/>
            </p:nvSpPr>
            <p:spPr bwMode="auto">
              <a:xfrm>
                <a:off x="2003956" y="2210450"/>
                <a:ext cx="93662" cy="93663"/>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94" name="Rectangle 100"/>
              <p:cNvSpPr>
                <a:spLocks noChangeArrowheads="1"/>
              </p:cNvSpPr>
              <p:nvPr/>
            </p:nvSpPr>
            <p:spPr bwMode="auto">
              <a:xfrm>
                <a:off x="2003956" y="2210450"/>
                <a:ext cx="93662" cy="93663"/>
              </a:xfrm>
              <a:prstGeom prst="rect">
                <a:avLst/>
              </a:prstGeom>
              <a:noFill/>
              <a:ln w="9525"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76215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effectLst/>
                  <a:uLnTx/>
                  <a:uFillTx/>
                </a:endParaRPr>
              </a:p>
            </p:txBody>
          </p:sp>
          <p:sp>
            <p:nvSpPr>
              <p:cNvPr id="195" name="CasellaDiTesto 194"/>
              <p:cNvSpPr txBox="1"/>
              <p:nvPr/>
            </p:nvSpPr>
            <p:spPr>
              <a:xfrm>
                <a:off x="1853390" y="5102039"/>
                <a:ext cx="1467819" cy="378104"/>
              </a:xfrm>
              <a:prstGeom prst="rect">
                <a:avLst/>
              </a:prstGeom>
              <a:noFill/>
            </p:spPr>
            <p:txBody>
              <a:bodyPr wrap="square" rtlCol="0">
                <a:spAutoFit/>
              </a:bodyPr>
              <a:lstStyle/>
              <a:p>
                <a:pPr marL="0" marR="0" lvl="0" indent="0" algn="ctr" defTabSz="762152"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effectLst/>
                    <a:uLnTx/>
                    <a:uFillTx/>
                    <a:cs typeface="Arial" panose="020B0604020202020204" pitchFamily="34" charset="0"/>
                  </a:rPr>
                  <a:t>SOF+RBV</a:t>
                </a:r>
              </a:p>
              <a:p>
                <a:pPr marL="0" marR="0" lvl="0" indent="0" algn="ctr" defTabSz="762152"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effectLst/>
                    <a:uLnTx/>
                    <a:uFillTx/>
                    <a:cs typeface="Arial" panose="020B0604020202020204" pitchFamily="34" charset="0"/>
                  </a:rPr>
                  <a:t>(N=28)</a:t>
                </a:r>
                <a:endParaRPr kumimoji="0" lang="en-US" sz="1200" b="1" i="0" u="none" strike="noStrike" kern="0" cap="none" spc="0" normalizeH="0" baseline="0" noProof="0" dirty="0" smtClean="0">
                  <a:ln>
                    <a:noFill/>
                  </a:ln>
                  <a:effectLst/>
                  <a:uLnTx/>
                  <a:uFillTx/>
                  <a:cs typeface="Arial" panose="020B0604020202020204" pitchFamily="34" charset="0"/>
                </a:endParaRPr>
              </a:p>
            </p:txBody>
          </p:sp>
          <p:sp>
            <p:nvSpPr>
              <p:cNvPr id="196" name="CasellaDiTesto 195"/>
              <p:cNvSpPr txBox="1"/>
              <p:nvPr/>
            </p:nvSpPr>
            <p:spPr>
              <a:xfrm>
                <a:off x="4042453" y="5094152"/>
                <a:ext cx="1084367" cy="529346"/>
              </a:xfrm>
              <a:prstGeom prst="rect">
                <a:avLst/>
              </a:prstGeom>
              <a:noFill/>
            </p:spPr>
            <p:txBody>
              <a:bodyPr wrap="square" rtlCol="0">
                <a:spAutoFit/>
              </a:bodyPr>
              <a:lstStyle/>
              <a:p>
                <a:pPr marL="0" marR="0" lvl="0" indent="0" algn="ctr" defTabSz="762152"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effectLst/>
                    <a:uLnTx/>
                    <a:uFillTx/>
                    <a:cs typeface="Arial" panose="020B0604020202020204" pitchFamily="34" charset="0"/>
                  </a:rPr>
                  <a:t>DCV+</a:t>
                </a:r>
              </a:p>
              <a:p>
                <a:pPr lvl="0" algn="ctr" defTabSz="762152">
                  <a:defRPr/>
                </a:pPr>
                <a:r>
                  <a:rPr lang="it-IT" sz="1200" b="1" kern="0" dirty="0">
                    <a:cs typeface="Arial" panose="020B0604020202020204" pitchFamily="34" charset="0"/>
                  </a:rPr>
                  <a:t>SOF </a:t>
                </a:r>
                <a:r>
                  <a:rPr lang="it-IT" sz="1200" b="1" kern="0" dirty="0">
                    <a:latin typeface="Times New Roman" panose="02020603050405020304" pitchFamily="18" charset="0"/>
                    <a:cs typeface="Times New Roman" panose="02020603050405020304" pitchFamily="18" charset="0"/>
                  </a:rPr>
                  <a:t>± </a:t>
                </a:r>
                <a:r>
                  <a:rPr kumimoji="0" lang="it-IT" sz="1200" b="1" i="0" u="none" strike="noStrike" kern="0" cap="none" spc="0" normalizeH="0" baseline="0" noProof="0" dirty="0" smtClean="0">
                    <a:ln>
                      <a:noFill/>
                    </a:ln>
                    <a:effectLst/>
                    <a:uLnTx/>
                    <a:uFillTx/>
                    <a:cs typeface="Arial" panose="020B0604020202020204" pitchFamily="34" charset="0"/>
                  </a:rPr>
                  <a:t>RBV</a:t>
                </a:r>
              </a:p>
              <a:p>
                <a:pPr marL="0" marR="0" lvl="0" indent="0" algn="ctr" defTabSz="762152"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effectLst/>
                    <a:uLnTx/>
                    <a:uFillTx/>
                    <a:cs typeface="Arial" panose="020B0604020202020204" pitchFamily="34" charset="0"/>
                  </a:rPr>
                  <a:t>(N=58)</a:t>
                </a:r>
                <a:endParaRPr kumimoji="0" lang="en-US" sz="1200" b="1" i="0" u="none" strike="noStrike" kern="0" cap="none" spc="0" normalizeH="0" baseline="0" noProof="0" dirty="0" smtClean="0">
                  <a:ln>
                    <a:noFill/>
                  </a:ln>
                  <a:effectLst/>
                  <a:uLnTx/>
                  <a:uFillTx/>
                  <a:cs typeface="Arial" panose="020B0604020202020204" pitchFamily="34" charset="0"/>
                </a:endParaRPr>
              </a:p>
            </p:txBody>
          </p:sp>
          <p:sp>
            <p:nvSpPr>
              <p:cNvPr id="197" name="CasellaDiTesto 196"/>
              <p:cNvSpPr txBox="1"/>
              <p:nvPr/>
            </p:nvSpPr>
            <p:spPr>
              <a:xfrm>
                <a:off x="5024030" y="5082934"/>
                <a:ext cx="1084367" cy="529346"/>
              </a:xfrm>
              <a:prstGeom prst="rect">
                <a:avLst/>
              </a:prstGeom>
              <a:noFill/>
            </p:spPr>
            <p:txBody>
              <a:bodyPr wrap="square" rtlCol="0">
                <a:spAutoFit/>
              </a:bodyPr>
              <a:lstStyle/>
              <a:p>
                <a:pPr marL="0" marR="0" lvl="0" indent="0" algn="ctr" defTabSz="762152"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effectLst/>
                    <a:uLnTx/>
                    <a:uFillTx/>
                    <a:cs typeface="Arial" panose="020B0604020202020204" pitchFamily="34" charset="0"/>
                  </a:rPr>
                  <a:t>LDV+</a:t>
                </a:r>
              </a:p>
              <a:p>
                <a:pPr lvl="0" algn="ctr" defTabSz="762152">
                  <a:defRPr/>
                </a:pPr>
                <a:r>
                  <a:rPr lang="it-IT" sz="1200" b="1" kern="0" dirty="0">
                    <a:cs typeface="Arial" panose="020B0604020202020204" pitchFamily="34" charset="0"/>
                  </a:rPr>
                  <a:t>SOF </a:t>
                </a:r>
                <a:r>
                  <a:rPr lang="it-IT" sz="1200" b="1" kern="0" dirty="0">
                    <a:latin typeface="Times New Roman" panose="02020603050405020304" pitchFamily="18" charset="0"/>
                    <a:cs typeface="Times New Roman" panose="02020603050405020304" pitchFamily="18" charset="0"/>
                  </a:rPr>
                  <a:t>± </a:t>
                </a:r>
                <a:r>
                  <a:rPr kumimoji="0" lang="it-IT" sz="1200" b="1" i="0" u="none" strike="noStrike" kern="0" cap="none" spc="0" normalizeH="0" baseline="0" noProof="0" dirty="0" smtClean="0">
                    <a:ln>
                      <a:noFill/>
                    </a:ln>
                    <a:effectLst/>
                    <a:uLnTx/>
                    <a:uFillTx/>
                    <a:cs typeface="Arial" panose="020B0604020202020204" pitchFamily="34" charset="0"/>
                  </a:rPr>
                  <a:t>RBV</a:t>
                </a:r>
              </a:p>
              <a:p>
                <a:pPr marL="0" marR="0" lvl="0" indent="0" algn="ctr" defTabSz="762152"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effectLst/>
                    <a:uLnTx/>
                    <a:uFillTx/>
                    <a:cs typeface="Arial" panose="020B0604020202020204" pitchFamily="34" charset="0"/>
                  </a:rPr>
                  <a:t>(N=91)</a:t>
                </a:r>
                <a:endParaRPr kumimoji="0" lang="en-US" sz="1200" b="1" i="0" u="none" strike="noStrike" kern="0" cap="none" spc="0" normalizeH="0" baseline="0" noProof="0" dirty="0" smtClean="0">
                  <a:ln>
                    <a:noFill/>
                  </a:ln>
                  <a:effectLst/>
                  <a:uLnTx/>
                  <a:uFillTx/>
                  <a:cs typeface="Arial" panose="020B0604020202020204" pitchFamily="34" charset="0"/>
                </a:endParaRPr>
              </a:p>
            </p:txBody>
          </p:sp>
          <p:sp>
            <p:nvSpPr>
              <p:cNvPr id="198" name="CasellaDiTesto 197"/>
              <p:cNvSpPr txBox="1"/>
              <p:nvPr/>
            </p:nvSpPr>
            <p:spPr>
              <a:xfrm>
                <a:off x="3057136" y="5086131"/>
                <a:ext cx="1084367" cy="529346"/>
              </a:xfrm>
              <a:prstGeom prst="rect">
                <a:avLst/>
              </a:prstGeom>
              <a:noFill/>
            </p:spPr>
            <p:txBody>
              <a:bodyPr wrap="square" rtlCol="0">
                <a:spAutoFit/>
              </a:bodyPr>
              <a:lstStyle/>
              <a:p>
                <a:pPr marL="0" marR="0" lvl="0" indent="0" algn="ctr" defTabSz="762152"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effectLst/>
                    <a:uLnTx/>
                    <a:uFillTx/>
                    <a:cs typeface="Arial" panose="020B0604020202020204" pitchFamily="34" charset="0"/>
                  </a:rPr>
                  <a:t>SMV+</a:t>
                </a:r>
              </a:p>
              <a:p>
                <a:pPr marL="0" marR="0" lvl="0" indent="0" algn="ctr" defTabSz="762152"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effectLst/>
                    <a:uLnTx/>
                    <a:uFillTx/>
                    <a:cs typeface="Arial" panose="020B0604020202020204" pitchFamily="34" charset="0"/>
                  </a:rPr>
                  <a:t>SOF </a:t>
                </a:r>
                <a:r>
                  <a:rPr kumimoji="0" lang="it-IT" sz="1200" b="1"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it-IT" sz="1200" b="1" i="0" u="none" strike="noStrike" kern="0" cap="none" spc="0" normalizeH="0" baseline="0" noProof="0" dirty="0" smtClean="0">
                    <a:ln>
                      <a:noFill/>
                    </a:ln>
                    <a:effectLst/>
                    <a:uLnTx/>
                    <a:uFillTx/>
                    <a:cs typeface="Arial" panose="020B0604020202020204" pitchFamily="34" charset="0"/>
                  </a:rPr>
                  <a:t>RBV</a:t>
                </a:r>
              </a:p>
              <a:p>
                <a:pPr marL="0" marR="0" lvl="0" indent="0" algn="ctr" defTabSz="762152"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effectLst/>
                    <a:uLnTx/>
                    <a:uFillTx/>
                    <a:cs typeface="Arial" panose="020B0604020202020204" pitchFamily="34" charset="0"/>
                  </a:rPr>
                  <a:t>(N=84)</a:t>
                </a:r>
                <a:endParaRPr kumimoji="0" lang="en-US" sz="1200" b="1" i="0" u="none" strike="noStrike" kern="0" cap="none" spc="0" normalizeH="0" baseline="0" noProof="0" dirty="0" smtClean="0">
                  <a:ln>
                    <a:noFill/>
                  </a:ln>
                  <a:effectLst/>
                  <a:uLnTx/>
                  <a:uFillTx/>
                  <a:cs typeface="Arial" panose="020B0604020202020204" pitchFamily="34" charset="0"/>
                </a:endParaRPr>
              </a:p>
            </p:txBody>
          </p:sp>
          <p:sp>
            <p:nvSpPr>
              <p:cNvPr id="199" name="CasellaDiTesto 198"/>
              <p:cNvSpPr txBox="1"/>
              <p:nvPr/>
            </p:nvSpPr>
            <p:spPr>
              <a:xfrm>
                <a:off x="6031741" y="5094770"/>
                <a:ext cx="1084367" cy="378104"/>
              </a:xfrm>
              <a:prstGeom prst="rect">
                <a:avLst/>
              </a:prstGeom>
              <a:noFill/>
            </p:spPr>
            <p:txBody>
              <a:bodyPr wrap="square" rtlCol="0">
                <a:spAutoFit/>
              </a:bodyPr>
              <a:lstStyle/>
              <a:p>
                <a:pPr lvl="0" algn="ctr" defTabSz="762152">
                  <a:defRPr/>
                </a:pPr>
                <a:r>
                  <a:rPr lang="it-IT" sz="1200" b="1" kern="0" dirty="0">
                    <a:cs typeface="Arial" panose="020B0604020202020204" pitchFamily="34" charset="0"/>
                  </a:rPr>
                  <a:t>3D </a:t>
                </a:r>
                <a:r>
                  <a:rPr lang="it-IT" sz="1200" b="1" kern="0" dirty="0">
                    <a:latin typeface="Times New Roman" panose="02020603050405020304" pitchFamily="18" charset="0"/>
                    <a:cs typeface="Times New Roman" panose="02020603050405020304" pitchFamily="18" charset="0"/>
                  </a:rPr>
                  <a:t>± </a:t>
                </a:r>
                <a:r>
                  <a:rPr kumimoji="0" lang="it-IT" sz="1200" b="1" i="0" u="none" strike="noStrike" kern="0" cap="none" spc="0" normalizeH="0" baseline="0" noProof="0" dirty="0" smtClean="0">
                    <a:ln>
                      <a:noFill/>
                    </a:ln>
                    <a:effectLst/>
                    <a:uLnTx/>
                    <a:uFillTx/>
                    <a:cs typeface="Arial" panose="020B0604020202020204" pitchFamily="34" charset="0"/>
                  </a:rPr>
                  <a:t>RBV</a:t>
                </a:r>
              </a:p>
              <a:p>
                <a:pPr marL="0" marR="0" lvl="0" indent="0" algn="ctr" defTabSz="762152"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effectLst/>
                    <a:uLnTx/>
                    <a:uFillTx/>
                    <a:cs typeface="Arial" panose="020B0604020202020204" pitchFamily="34" charset="0"/>
                  </a:rPr>
                  <a:t>(N=47)</a:t>
                </a:r>
                <a:endParaRPr kumimoji="0" lang="en-US" sz="1200" b="1" i="0" u="none" strike="noStrike" kern="0" cap="none" spc="0" normalizeH="0" baseline="0" noProof="0" dirty="0" smtClean="0">
                  <a:ln>
                    <a:noFill/>
                  </a:ln>
                  <a:effectLst/>
                  <a:uLnTx/>
                  <a:uFillTx/>
                  <a:cs typeface="Arial" panose="020B0604020202020204" pitchFamily="34" charset="0"/>
                </a:endParaRPr>
              </a:p>
            </p:txBody>
          </p:sp>
          <p:sp>
            <p:nvSpPr>
              <p:cNvPr id="200" name="CasellaDiTesto 199"/>
              <p:cNvSpPr txBox="1"/>
              <p:nvPr/>
            </p:nvSpPr>
            <p:spPr>
              <a:xfrm>
                <a:off x="7021952" y="5094771"/>
                <a:ext cx="1084367" cy="378104"/>
              </a:xfrm>
              <a:prstGeom prst="rect">
                <a:avLst/>
              </a:prstGeom>
              <a:noFill/>
            </p:spPr>
            <p:txBody>
              <a:bodyPr wrap="square" rtlCol="0">
                <a:spAutoFit/>
              </a:bodyPr>
              <a:lstStyle/>
              <a:p>
                <a:pPr lvl="0" algn="ctr" defTabSz="762152">
                  <a:defRPr/>
                </a:pPr>
                <a:r>
                  <a:rPr lang="it-IT" sz="1200" b="1" kern="0" dirty="0">
                    <a:cs typeface="Arial" panose="020B0604020202020204" pitchFamily="34" charset="0"/>
                  </a:rPr>
                  <a:t>2D </a:t>
                </a:r>
                <a:r>
                  <a:rPr lang="it-IT" sz="1200" b="1" kern="0" dirty="0">
                    <a:latin typeface="Times New Roman" panose="02020603050405020304" pitchFamily="18" charset="0"/>
                    <a:cs typeface="Times New Roman" panose="02020603050405020304" pitchFamily="18" charset="0"/>
                  </a:rPr>
                  <a:t>± </a:t>
                </a:r>
                <a:r>
                  <a:rPr kumimoji="0" lang="it-IT" sz="1200" b="1" i="0" u="none" strike="noStrike" kern="0" cap="none" spc="0" normalizeH="0" baseline="0" noProof="0" dirty="0" smtClean="0">
                    <a:ln>
                      <a:noFill/>
                    </a:ln>
                    <a:effectLst/>
                    <a:uLnTx/>
                    <a:uFillTx/>
                    <a:cs typeface="Arial" panose="020B0604020202020204" pitchFamily="34" charset="0"/>
                  </a:rPr>
                  <a:t>RBV</a:t>
                </a:r>
              </a:p>
              <a:p>
                <a:pPr marL="0" marR="0" lvl="0" indent="0" algn="ctr" defTabSz="762152"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effectLst/>
                    <a:uLnTx/>
                    <a:uFillTx/>
                    <a:cs typeface="Arial" panose="020B0604020202020204" pitchFamily="34" charset="0"/>
                  </a:rPr>
                  <a:t>(N=2)</a:t>
                </a:r>
                <a:endParaRPr kumimoji="0" lang="en-US" sz="1200" b="1" i="0" u="none" strike="noStrike" kern="0" cap="none" spc="0" normalizeH="0" baseline="0" noProof="0" dirty="0" smtClean="0">
                  <a:ln>
                    <a:noFill/>
                  </a:ln>
                  <a:effectLst/>
                  <a:uLnTx/>
                  <a:uFillTx/>
                  <a:cs typeface="Arial" panose="020B0604020202020204" pitchFamily="34" charset="0"/>
                </a:endParaRPr>
              </a:p>
            </p:txBody>
          </p:sp>
          <p:sp>
            <p:nvSpPr>
              <p:cNvPr id="201" name="CasellaDiTesto 200"/>
              <p:cNvSpPr txBox="1"/>
              <p:nvPr/>
            </p:nvSpPr>
            <p:spPr>
              <a:xfrm>
                <a:off x="2057462" y="1622973"/>
                <a:ext cx="540046" cy="207957"/>
              </a:xfrm>
              <a:prstGeom prst="rect">
                <a:avLst/>
              </a:prstGeom>
              <a:noFill/>
            </p:spPr>
            <p:txBody>
              <a:bodyPr wrap="none" rtlCol="0">
                <a:spAutoFit/>
              </a:bodyPr>
              <a:lstStyle/>
              <a:p>
                <a:pPr marL="0" marR="0" lvl="0" indent="0" defTabSz="762152"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effectLst/>
                    <a:uLnTx/>
                    <a:uFillTx/>
                    <a:cs typeface="Arial" panose="020B0604020202020204" pitchFamily="34" charset="0"/>
                  </a:rPr>
                  <a:t>No RASs</a:t>
                </a:r>
              </a:p>
            </p:txBody>
          </p:sp>
          <p:sp>
            <p:nvSpPr>
              <p:cNvPr id="202" name="CasellaDiTesto 201"/>
              <p:cNvSpPr txBox="1"/>
              <p:nvPr/>
            </p:nvSpPr>
            <p:spPr>
              <a:xfrm>
                <a:off x="2038412" y="1902556"/>
                <a:ext cx="1159596" cy="207957"/>
              </a:xfrm>
              <a:prstGeom prst="rect">
                <a:avLst/>
              </a:prstGeom>
              <a:noFill/>
            </p:spPr>
            <p:txBody>
              <a:bodyPr wrap="none" rtlCol="0">
                <a:spAutoFit/>
              </a:bodyPr>
              <a:lstStyle/>
              <a:p>
                <a:pPr marL="0" marR="0" lvl="0" indent="0" defTabSz="762152"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effectLst/>
                    <a:uLnTx/>
                    <a:uFillTx/>
                    <a:cs typeface="Arial" panose="020B0604020202020204" pitchFamily="34" charset="0"/>
                  </a:rPr>
                  <a:t>RASs in 2 DAA targets</a:t>
                </a:r>
              </a:p>
            </p:txBody>
          </p:sp>
          <p:sp>
            <p:nvSpPr>
              <p:cNvPr id="203" name="CasellaDiTesto 202"/>
              <p:cNvSpPr txBox="1"/>
              <p:nvPr/>
            </p:nvSpPr>
            <p:spPr>
              <a:xfrm>
                <a:off x="2038412" y="2032843"/>
                <a:ext cx="1159596" cy="207957"/>
              </a:xfrm>
              <a:prstGeom prst="rect">
                <a:avLst/>
              </a:prstGeom>
              <a:noFill/>
            </p:spPr>
            <p:txBody>
              <a:bodyPr wrap="none" rtlCol="0">
                <a:spAutoFit/>
              </a:bodyPr>
              <a:lstStyle/>
              <a:p>
                <a:pPr marL="0" marR="0" lvl="0" indent="0" defTabSz="762152"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effectLst/>
                    <a:uLnTx/>
                    <a:uFillTx/>
                    <a:cs typeface="Arial" panose="020B0604020202020204" pitchFamily="34" charset="0"/>
                  </a:rPr>
                  <a:t>RASs in 3 DAA targets</a:t>
                </a:r>
              </a:p>
            </p:txBody>
          </p:sp>
          <p:sp>
            <p:nvSpPr>
              <p:cNvPr id="204" name="CasellaDiTesto 203"/>
              <p:cNvSpPr txBox="1"/>
              <p:nvPr/>
            </p:nvSpPr>
            <p:spPr>
              <a:xfrm>
                <a:off x="2038412" y="2166423"/>
                <a:ext cx="1159596" cy="207957"/>
              </a:xfrm>
              <a:prstGeom prst="rect">
                <a:avLst/>
              </a:prstGeom>
              <a:noFill/>
            </p:spPr>
            <p:txBody>
              <a:bodyPr wrap="none" rtlCol="0">
                <a:spAutoFit/>
              </a:bodyPr>
              <a:lstStyle/>
              <a:p>
                <a:pPr marL="0" marR="0" lvl="0" indent="0" defTabSz="762152"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effectLst/>
                    <a:uLnTx/>
                    <a:uFillTx/>
                    <a:cs typeface="Arial" panose="020B0604020202020204" pitchFamily="34" charset="0"/>
                  </a:rPr>
                  <a:t>RASs in 4 DAA targets</a:t>
                </a:r>
              </a:p>
            </p:txBody>
          </p:sp>
          <p:sp>
            <p:nvSpPr>
              <p:cNvPr id="205" name="CasellaDiTesto 204"/>
              <p:cNvSpPr txBox="1"/>
              <p:nvPr/>
            </p:nvSpPr>
            <p:spPr>
              <a:xfrm>
                <a:off x="2052419" y="1771346"/>
                <a:ext cx="1114393" cy="207957"/>
              </a:xfrm>
              <a:prstGeom prst="rect">
                <a:avLst/>
              </a:prstGeom>
              <a:noFill/>
            </p:spPr>
            <p:txBody>
              <a:bodyPr wrap="none" rtlCol="0">
                <a:spAutoFit/>
              </a:bodyPr>
              <a:lstStyle/>
              <a:p>
                <a:pPr marL="0" marR="0" lvl="0" indent="0" defTabSz="762152"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effectLst/>
                    <a:uLnTx/>
                    <a:uFillTx/>
                    <a:cs typeface="Arial" panose="020B0604020202020204" pitchFamily="34" charset="0"/>
                  </a:rPr>
                  <a:t>RASs in 1 DAA target</a:t>
                </a:r>
              </a:p>
            </p:txBody>
          </p:sp>
          <p:sp>
            <p:nvSpPr>
              <p:cNvPr id="206" name="CasellaDiTesto 205"/>
              <p:cNvSpPr txBox="1"/>
              <p:nvPr/>
            </p:nvSpPr>
            <p:spPr>
              <a:xfrm rot="16200000">
                <a:off x="111072" y="3112971"/>
                <a:ext cx="2490179" cy="280792"/>
              </a:xfrm>
              <a:prstGeom prst="rect">
                <a:avLst/>
              </a:prstGeom>
              <a:noFill/>
            </p:spPr>
            <p:txBody>
              <a:bodyPr wrap="square" rtlCol="0">
                <a:spAutoFit/>
              </a:bodyPr>
              <a:lstStyle/>
              <a:p>
                <a:pPr marL="0" marR="0" lvl="0" indent="0" algn="ctr" defTabSz="762152"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err="1" smtClean="0">
                    <a:ln>
                      <a:noFill/>
                    </a:ln>
                    <a:effectLst/>
                    <a:uLnTx/>
                    <a:uFillTx/>
                    <a:cs typeface="Arial" panose="020B0604020202020204" pitchFamily="34" charset="0"/>
                  </a:rPr>
                  <a:t>RASs</a:t>
                </a:r>
                <a:r>
                  <a:rPr kumimoji="0" lang="it-IT" sz="1600" b="1" i="0" u="none" strike="noStrike" kern="0" cap="none" spc="0" normalizeH="0" baseline="0" noProof="0" dirty="0" smtClean="0">
                    <a:ln>
                      <a:noFill/>
                    </a:ln>
                    <a:effectLst/>
                    <a:uLnTx/>
                    <a:uFillTx/>
                    <a:cs typeface="Arial" panose="020B0604020202020204" pitchFamily="34" charset="0"/>
                  </a:rPr>
                  <a:t> </a:t>
                </a:r>
                <a:r>
                  <a:rPr kumimoji="0" lang="it-IT" sz="1600" b="1" i="0" u="none" strike="noStrike" kern="0" cap="none" spc="0" normalizeH="0" baseline="0" noProof="0" dirty="0" err="1" smtClean="0">
                    <a:ln>
                      <a:noFill/>
                    </a:ln>
                    <a:effectLst/>
                    <a:uLnTx/>
                    <a:uFillTx/>
                    <a:cs typeface="Arial" panose="020B0604020202020204" pitchFamily="34" charset="0"/>
                  </a:rPr>
                  <a:t>prevalence</a:t>
                </a:r>
                <a:r>
                  <a:rPr kumimoji="0" lang="it-IT" sz="1600" b="1" i="0" u="none" strike="noStrike" kern="0" cap="none" spc="0" normalizeH="0" baseline="0" noProof="0" dirty="0" smtClean="0">
                    <a:ln>
                      <a:noFill/>
                    </a:ln>
                    <a:effectLst/>
                    <a:uLnTx/>
                    <a:uFillTx/>
                    <a:cs typeface="Arial" panose="020B0604020202020204" pitchFamily="34" charset="0"/>
                  </a:rPr>
                  <a:t> (%)</a:t>
                </a:r>
                <a:endParaRPr kumimoji="0" lang="en-US" sz="1600" b="1" i="0" u="none" strike="noStrike" kern="0" cap="none" spc="0" normalizeH="0" baseline="0" noProof="0" dirty="0" smtClean="0">
                  <a:ln>
                    <a:noFill/>
                  </a:ln>
                  <a:effectLst/>
                  <a:uLnTx/>
                  <a:uFillTx/>
                  <a:cs typeface="Arial" panose="020B0604020202020204" pitchFamily="34" charset="0"/>
                </a:endParaRPr>
              </a:p>
            </p:txBody>
          </p:sp>
          <p:sp>
            <p:nvSpPr>
              <p:cNvPr id="207" name="CasellaDiTesto 206"/>
              <p:cNvSpPr txBox="1"/>
              <p:nvPr/>
            </p:nvSpPr>
            <p:spPr>
              <a:xfrm>
                <a:off x="1181641" y="1784803"/>
                <a:ext cx="661778" cy="226862"/>
              </a:xfrm>
              <a:prstGeom prst="rect">
                <a:avLst/>
              </a:prstGeom>
              <a:noFill/>
            </p:spPr>
            <p:txBody>
              <a:bodyPr wrap="square" rtlCol="0">
                <a:spAutoFit/>
              </a:bodyPr>
              <a:lstStyle/>
              <a:p>
                <a:pPr marL="0" marR="0" lvl="0" indent="0" algn="r" defTabSz="762152"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effectLst/>
                    <a:uLnTx/>
                    <a:uFillTx/>
                    <a:cs typeface="Arial" panose="020B0604020202020204" pitchFamily="34" charset="0"/>
                  </a:rPr>
                  <a:t>100</a:t>
                </a:r>
                <a:endParaRPr kumimoji="0" lang="en-US" sz="1200" b="1" i="0" u="none" strike="noStrike" kern="0" cap="none" spc="0" normalizeH="0" baseline="0" noProof="0" dirty="0" smtClean="0">
                  <a:ln>
                    <a:noFill/>
                  </a:ln>
                  <a:effectLst/>
                  <a:uLnTx/>
                  <a:uFillTx/>
                  <a:cs typeface="Arial" panose="020B0604020202020204" pitchFamily="34" charset="0"/>
                </a:endParaRPr>
              </a:p>
            </p:txBody>
          </p:sp>
          <p:sp>
            <p:nvSpPr>
              <p:cNvPr id="208" name="CasellaDiTesto 207"/>
              <p:cNvSpPr txBox="1"/>
              <p:nvPr/>
            </p:nvSpPr>
            <p:spPr>
              <a:xfrm>
                <a:off x="1334217" y="2416388"/>
                <a:ext cx="507720" cy="226862"/>
              </a:xfrm>
              <a:prstGeom prst="rect">
                <a:avLst/>
              </a:prstGeom>
              <a:noFill/>
            </p:spPr>
            <p:txBody>
              <a:bodyPr wrap="square" rtlCol="0">
                <a:spAutoFit/>
              </a:bodyPr>
              <a:lstStyle/>
              <a:p>
                <a:pPr marL="0" marR="0" lvl="0" indent="0" algn="r" defTabSz="762152"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effectLst/>
                    <a:uLnTx/>
                    <a:uFillTx/>
                    <a:cs typeface="Arial" panose="020B0604020202020204" pitchFamily="34" charset="0"/>
                  </a:rPr>
                  <a:t>80</a:t>
                </a:r>
                <a:endParaRPr kumimoji="0" lang="en-US" sz="1200" b="1" i="0" u="none" strike="noStrike" kern="0" cap="none" spc="0" normalizeH="0" baseline="0" noProof="0" dirty="0" smtClean="0">
                  <a:ln>
                    <a:noFill/>
                  </a:ln>
                  <a:effectLst/>
                  <a:uLnTx/>
                  <a:uFillTx/>
                  <a:cs typeface="Arial" panose="020B0604020202020204" pitchFamily="34" charset="0"/>
                </a:endParaRPr>
              </a:p>
            </p:txBody>
          </p:sp>
          <p:sp>
            <p:nvSpPr>
              <p:cNvPr id="209" name="CasellaDiTesto 208"/>
              <p:cNvSpPr txBox="1"/>
              <p:nvPr/>
            </p:nvSpPr>
            <p:spPr>
              <a:xfrm>
                <a:off x="1341532" y="3043451"/>
                <a:ext cx="507720" cy="226862"/>
              </a:xfrm>
              <a:prstGeom prst="rect">
                <a:avLst/>
              </a:prstGeom>
              <a:noFill/>
            </p:spPr>
            <p:txBody>
              <a:bodyPr wrap="square" rtlCol="0">
                <a:spAutoFit/>
              </a:bodyPr>
              <a:lstStyle/>
              <a:p>
                <a:pPr marL="0" marR="0" lvl="0" indent="0" algn="r" defTabSz="762152"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effectLst/>
                    <a:uLnTx/>
                    <a:uFillTx/>
                    <a:cs typeface="Arial" panose="020B0604020202020204" pitchFamily="34" charset="0"/>
                  </a:rPr>
                  <a:t>60</a:t>
                </a:r>
                <a:endParaRPr kumimoji="0" lang="en-US" sz="1200" b="1" i="0" u="none" strike="noStrike" kern="0" cap="none" spc="0" normalizeH="0" baseline="0" noProof="0" dirty="0" smtClean="0">
                  <a:ln>
                    <a:noFill/>
                  </a:ln>
                  <a:effectLst/>
                  <a:uLnTx/>
                  <a:uFillTx/>
                  <a:cs typeface="Arial" panose="020B0604020202020204" pitchFamily="34" charset="0"/>
                </a:endParaRPr>
              </a:p>
            </p:txBody>
          </p:sp>
          <p:sp>
            <p:nvSpPr>
              <p:cNvPr id="210" name="CasellaDiTesto 209"/>
              <p:cNvSpPr txBox="1"/>
              <p:nvPr/>
            </p:nvSpPr>
            <p:spPr>
              <a:xfrm>
                <a:off x="1345670" y="3672101"/>
                <a:ext cx="507720" cy="226862"/>
              </a:xfrm>
              <a:prstGeom prst="rect">
                <a:avLst/>
              </a:prstGeom>
              <a:noFill/>
            </p:spPr>
            <p:txBody>
              <a:bodyPr wrap="square" rtlCol="0">
                <a:spAutoFit/>
              </a:bodyPr>
              <a:lstStyle/>
              <a:p>
                <a:pPr marL="0" marR="0" lvl="0" indent="0" algn="r" defTabSz="762152"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effectLst/>
                    <a:uLnTx/>
                    <a:uFillTx/>
                    <a:cs typeface="Arial" panose="020B0604020202020204" pitchFamily="34" charset="0"/>
                  </a:rPr>
                  <a:t>40</a:t>
                </a:r>
                <a:endParaRPr kumimoji="0" lang="en-US" sz="1200" b="1" i="0" u="none" strike="noStrike" kern="0" cap="none" spc="0" normalizeH="0" baseline="0" noProof="0" dirty="0" smtClean="0">
                  <a:ln>
                    <a:noFill/>
                  </a:ln>
                  <a:effectLst/>
                  <a:uLnTx/>
                  <a:uFillTx/>
                  <a:cs typeface="Arial" panose="020B0604020202020204" pitchFamily="34" charset="0"/>
                </a:endParaRPr>
              </a:p>
            </p:txBody>
          </p:sp>
          <p:sp>
            <p:nvSpPr>
              <p:cNvPr id="211" name="CasellaDiTesto 210"/>
              <p:cNvSpPr txBox="1"/>
              <p:nvPr/>
            </p:nvSpPr>
            <p:spPr>
              <a:xfrm>
                <a:off x="1354681" y="4289416"/>
                <a:ext cx="507720" cy="226862"/>
              </a:xfrm>
              <a:prstGeom prst="rect">
                <a:avLst/>
              </a:prstGeom>
              <a:noFill/>
            </p:spPr>
            <p:txBody>
              <a:bodyPr wrap="square" rtlCol="0">
                <a:spAutoFit/>
              </a:bodyPr>
              <a:lstStyle/>
              <a:p>
                <a:pPr marL="0" marR="0" lvl="0" indent="0" algn="r" defTabSz="762152"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effectLst/>
                    <a:uLnTx/>
                    <a:uFillTx/>
                    <a:cs typeface="Arial" panose="020B0604020202020204" pitchFamily="34" charset="0"/>
                  </a:rPr>
                  <a:t>20</a:t>
                </a:r>
                <a:endParaRPr kumimoji="0" lang="en-US" sz="1200" b="1" i="0" u="none" strike="noStrike" kern="0" cap="none" spc="0" normalizeH="0" baseline="0" noProof="0" dirty="0" smtClean="0">
                  <a:ln>
                    <a:noFill/>
                  </a:ln>
                  <a:effectLst/>
                  <a:uLnTx/>
                  <a:uFillTx/>
                  <a:cs typeface="Arial" panose="020B0604020202020204" pitchFamily="34" charset="0"/>
                </a:endParaRPr>
              </a:p>
            </p:txBody>
          </p:sp>
          <p:sp>
            <p:nvSpPr>
              <p:cNvPr id="212" name="CasellaDiTesto 211"/>
              <p:cNvSpPr txBox="1"/>
              <p:nvPr/>
            </p:nvSpPr>
            <p:spPr>
              <a:xfrm>
                <a:off x="1356192" y="4938304"/>
                <a:ext cx="507720" cy="226862"/>
              </a:xfrm>
              <a:prstGeom prst="rect">
                <a:avLst/>
              </a:prstGeom>
              <a:noFill/>
            </p:spPr>
            <p:txBody>
              <a:bodyPr wrap="square" rtlCol="0">
                <a:spAutoFit/>
              </a:bodyPr>
              <a:lstStyle/>
              <a:p>
                <a:pPr marL="0" marR="0" lvl="0" indent="0" algn="r" defTabSz="762152"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effectLst/>
                    <a:uLnTx/>
                    <a:uFillTx/>
                    <a:cs typeface="Arial" panose="020B0604020202020204" pitchFamily="34" charset="0"/>
                  </a:rPr>
                  <a:t>0</a:t>
                </a:r>
                <a:endParaRPr kumimoji="0" lang="en-US" sz="1200" b="1" i="0" u="none" strike="noStrike" kern="0" cap="none" spc="0" normalizeH="0" baseline="0" noProof="0" dirty="0" smtClean="0">
                  <a:ln>
                    <a:noFill/>
                  </a:ln>
                  <a:effectLst/>
                  <a:uLnTx/>
                  <a:uFillTx/>
                  <a:cs typeface="Arial" panose="020B0604020202020204" pitchFamily="34" charset="0"/>
                </a:endParaRPr>
              </a:p>
            </p:txBody>
          </p:sp>
        </p:grpSp>
        <p:sp>
          <p:nvSpPr>
            <p:cNvPr id="111" name="CasellaDiTesto 110"/>
            <p:cNvSpPr txBox="1"/>
            <p:nvPr/>
          </p:nvSpPr>
          <p:spPr>
            <a:xfrm>
              <a:off x="2167919" y="3509145"/>
              <a:ext cx="357903" cy="201655"/>
            </a:xfrm>
            <a:prstGeom prst="rect">
              <a:avLst/>
            </a:prstGeom>
            <a:noFill/>
            <a:ln>
              <a:noFill/>
            </a:ln>
          </p:spPr>
          <p:txBody>
            <a:bodyPr wrap="none" rtlCol="0">
              <a:spAutoFit/>
            </a:bodyPr>
            <a:lstStyle/>
            <a:p>
              <a:pPr marL="0" marR="0" lvl="0" indent="0" algn="ctr" defTabSz="762152"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effectLst/>
                  <a:uLnTx/>
                  <a:uFillTx/>
                  <a:cs typeface="Arial" panose="020B0604020202020204" pitchFamily="34" charset="0"/>
                </a:rPr>
                <a:t>42.9</a:t>
              </a:r>
            </a:p>
          </p:txBody>
        </p:sp>
        <p:sp>
          <p:nvSpPr>
            <p:cNvPr id="112" name="CasellaDiTesto 111"/>
            <p:cNvSpPr txBox="1"/>
            <p:nvPr/>
          </p:nvSpPr>
          <p:spPr>
            <a:xfrm>
              <a:off x="2404163" y="3316246"/>
              <a:ext cx="357903" cy="201655"/>
            </a:xfrm>
            <a:prstGeom prst="rect">
              <a:avLst/>
            </a:prstGeom>
            <a:noFill/>
            <a:ln>
              <a:noFill/>
            </a:ln>
          </p:spPr>
          <p:txBody>
            <a:bodyPr wrap="none" rtlCol="0">
              <a:spAutoFit/>
            </a:bodyPr>
            <a:lstStyle/>
            <a:p>
              <a:pPr marL="0" marR="0" lvl="0" indent="0" algn="ctr" defTabSz="762152"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effectLst/>
                  <a:uLnTx/>
                  <a:uFillTx/>
                  <a:cs typeface="Arial" panose="020B0604020202020204" pitchFamily="34" charset="0"/>
                </a:rPr>
                <a:t>50.0</a:t>
              </a:r>
            </a:p>
          </p:txBody>
        </p:sp>
        <p:sp>
          <p:nvSpPr>
            <p:cNvPr id="113" name="CasellaDiTesto 112"/>
            <p:cNvSpPr txBox="1"/>
            <p:nvPr/>
          </p:nvSpPr>
          <p:spPr>
            <a:xfrm>
              <a:off x="2598599" y="4672457"/>
              <a:ext cx="299405" cy="201655"/>
            </a:xfrm>
            <a:prstGeom prst="rect">
              <a:avLst/>
            </a:prstGeom>
            <a:noFill/>
            <a:ln>
              <a:noFill/>
            </a:ln>
          </p:spPr>
          <p:txBody>
            <a:bodyPr wrap="none" rtlCol="0">
              <a:spAutoFit/>
            </a:bodyPr>
            <a:lstStyle/>
            <a:p>
              <a:pPr marL="0" marR="0" lvl="0" indent="0" algn="ctr" defTabSz="762152"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effectLst/>
                  <a:uLnTx/>
                  <a:uFillTx/>
                  <a:cs typeface="Arial" panose="020B0604020202020204" pitchFamily="34" charset="0"/>
                </a:rPr>
                <a:t>7.1</a:t>
              </a:r>
            </a:p>
          </p:txBody>
        </p:sp>
        <p:sp>
          <p:nvSpPr>
            <p:cNvPr id="114" name="CasellaDiTesto 113"/>
            <p:cNvSpPr txBox="1"/>
            <p:nvPr/>
          </p:nvSpPr>
          <p:spPr>
            <a:xfrm>
              <a:off x="3234541" y="3668587"/>
              <a:ext cx="357903" cy="201655"/>
            </a:xfrm>
            <a:prstGeom prst="rect">
              <a:avLst/>
            </a:prstGeom>
            <a:noFill/>
            <a:ln>
              <a:noFill/>
            </a:ln>
          </p:spPr>
          <p:txBody>
            <a:bodyPr wrap="none" rtlCol="0">
              <a:spAutoFit/>
            </a:bodyPr>
            <a:lstStyle/>
            <a:p>
              <a:pPr marL="0" marR="0" lvl="0" indent="0" algn="ctr" defTabSz="762152"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effectLst/>
                  <a:uLnTx/>
                  <a:uFillTx/>
                  <a:cs typeface="Arial" panose="020B0604020202020204" pitchFamily="34" charset="0"/>
                </a:rPr>
                <a:t>39.3</a:t>
              </a:r>
            </a:p>
          </p:txBody>
        </p:sp>
        <p:sp>
          <p:nvSpPr>
            <p:cNvPr id="115" name="CasellaDiTesto 114"/>
            <p:cNvSpPr txBox="1"/>
            <p:nvPr/>
          </p:nvSpPr>
          <p:spPr>
            <a:xfrm>
              <a:off x="3444207" y="3962954"/>
              <a:ext cx="357903" cy="201655"/>
            </a:xfrm>
            <a:prstGeom prst="rect">
              <a:avLst/>
            </a:prstGeom>
            <a:noFill/>
            <a:ln>
              <a:noFill/>
            </a:ln>
          </p:spPr>
          <p:txBody>
            <a:bodyPr wrap="none" rtlCol="0">
              <a:spAutoFit/>
            </a:bodyPr>
            <a:lstStyle/>
            <a:p>
              <a:pPr marL="0" marR="0" lvl="0" indent="0" algn="ctr" defTabSz="762152"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effectLst/>
                  <a:uLnTx/>
                  <a:uFillTx/>
                  <a:cs typeface="Arial" panose="020B0604020202020204" pitchFamily="34" charset="0"/>
                </a:rPr>
                <a:t>29.8</a:t>
              </a:r>
            </a:p>
          </p:txBody>
        </p:sp>
        <p:sp>
          <p:nvSpPr>
            <p:cNvPr id="116" name="CasellaDiTesto 115"/>
            <p:cNvSpPr txBox="1"/>
            <p:nvPr/>
          </p:nvSpPr>
          <p:spPr>
            <a:xfrm>
              <a:off x="3041971" y="4205292"/>
              <a:ext cx="357903" cy="201655"/>
            </a:xfrm>
            <a:prstGeom prst="rect">
              <a:avLst/>
            </a:prstGeom>
            <a:noFill/>
            <a:ln>
              <a:noFill/>
            </a:ln>
          </p:spPr>
          <p:txBody>
            <a:bodyPr wrap="none" rtlCol="0">
              <a:spAutoFit/>
            </a:bodyPr>
            <a:lstStyle/>
            <a:p>
              <a:pPr marL="0" marR="0" lvl="0" indent="0" algn="ctr" defTabSz="762152"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effectLst/>
                  <a:uLnTx/>
                  <a:uFillTx/>
                  <a:cs typeface="Arial" panose="020B0604020202020204" pitchFamily="34" charset="0"/>
                </a:rPr>
                <a:t>21.4</a:t>
              </a:r>
            </a:p>
          </p:txBody>
        </p:sp>
        <p:sp>
          <p:nvSpPr>
            <p:cNvPr id="117" name="CasellaDiTesto 116"/>
            <p:cNvSpPr txBox="1"/>
            <p:nvPr/>
          </p:nvSpPr>
          <p:spPr>
            <a:xfrm>
              <a:off x="3596291" y="4776594"/>
              <a:ext cx="299405" cy="201655"/>
            </a:xfrm>
            <a:prstGeom prst="rect">
              <a:avLst/>
            </a:prstGeom>
            <a:noFill/>
            <a:ln>
              <a:noFill/>
            </a:ln>
          </p:spPr>
          <p:txBody>
            <a:bodyPr wrap="none" rtlCol="0">
              <a:spAutoFit/>
            </a:bodyPr>
            <a:lstStyle/>
            <a:p>
              <a:pPr marL="0" marR="0" lvl="0" indent="0" algn="ctr" defTabSz="762152"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effectLst/>
                  <a:uLnTx/>
                  <a:uFillTx/>
                  <a:cs typeface="Arial" panose="020B0604020202020204" pitchFamily="34" charset="0"/>
                </a:rPr>
                <a:t>3.6</a:t>
              </a:r>
            </a:p>
          </p:txBody>
        </p:sp>
        <p:sp>
          <p:nvSpPr>
            <p:cNvPr id="118" name="CasellaDiTesto 117"/>
            <p:cNvSpPr txBox="1"/>
            <p:nvPr/>
          </p:nvSpPr>
          <p:spPr>
            <a:xfrm>
              <a:off x="3774596" y="4684418"/>
              <a:ext cx="299405" cy="201655"/>
            </a:xfrm>
            <a:prstGeom prst="rect">
              <a:avLst/>
            </a:prstGeom>
            <a:noFill/>
            <a:ln>
              <a:noFill/>
            </a:ln>
          </p:spPr>
          <p:txBody>
            <a:bodyPr wrap="none" rtlCol="0">
              <a:spAutoFit/>
            </a:bodyPr>
            <a:lstStyle/>
            <a:p>
              <a:pPr marL="0" marR="0" lvl="0" indent="0" algn="ctr" defTabSz="762152"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effectLst/>
                  <a:uLnTx/>
                  <a:uFillTx/>
                  <a:cs typeface="Arial" panose="020B0604020202020204" pitchFamily="34" charset="0"/>
                </a:rPr>
                <a:t>5.9</a:t>
              </a:r>
            </a:p>
          </p:txBody>
        </p:sp>
        <p:sp>
          <p:nvSpPr>
            <p:cNvPr id="119" name="CasellaDiTesto 118"/>
            <p:cNvSpPr txBox="1"/>
            <p:nvPr/>
          </p:nvSpPr>
          <p:spPr>
            <a:xfrm>
              <a:off x="4235168" y="2392829"/>
              <a:ext cx="357903" cy="201655"/>
            </a:xfrm>
            <a:prstGeom prst="rect">
              <a:avLst/>
            </a:prstGeom>
            <a:noFill/>
            <a:ln>
              <a:noFill/>
            </a:ln>
          </p:spPr>
          <p:txBody>
            <a:bodyPr wrap="none" rtlCol="0">
              <a:spAutoFit/>
            </a:bodyPr>
            <a:lstStyle/>
            <a:p>
              <a:pPr marL="0" marR="0" lvl="0" indent="0" algn="ctr" defTabSz="762152"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effectLst/>
                  <a:uLnTx/>
                  <a:uFillTx/>
                  <a:cs typeface="Arial" panose="020B0604020202020204" pitchFamily="34" charset="0"/>
                </a:rPr>
                <a:t>79.4</a:t>
              </a:r>
            </a:p>
          </p:txBody>
        </p:sp>
        <p:sp>
          <p:nvSpPr>
            <p:cNvPr id="120" name="CasellaDiTesto 119"/>
            <p:cNvSpPr txBox="1"/>
            <p:nvPr/>
          </p:nvSpPr>
          <p:spPr>
            <a:xfrm>
              <a:off x="4598151" y="4854634"/>
              <a:ext cx="299405" cy="201655"/>
            </a:xfrm>
            <a:prstGeom prst="rect">
              <a:avLst/>
            </a:prstGeom>
            <a:noFill/>
            <a:ln>
              <a:noFill/>
            </a:ln>
          </p:spPr>
          <p:txBody>
            <a:bodyPr wrap="none" rtlCol="0">
              <a:spAutoFit/>
            </a:bodyPr>
            <a:lstStyle/>
            <a:p>
              <a:pPr marL="0" marR="0" lvl="0" indent="0" algn="ctr" defTabSz="762152"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effectLst/>
                  <a:uLnTx/>
                  <a:uFillTx/>
                  <a:cs typeface="Arial" panose="020B0604020202020204" pitchFamily="34" charset="0"/>
                </a:rPr>
                <a:t>1.7</a:t>
              </a:r>
            </a:p>
          </p:txBody>
        </p:sp>
        <p:sp>
          <p:nvSpPr>
            <p:cNvPr id="121" name="CasellaDiTesto 120"/>
            <p:cNvSpPr txBox="1"/>
            <p:nvPr/>
          </p:nvSpPr>
          <p:spPr>
            <a:xfrm>
              <a:off x="4444456" y="4620558"/>
              <a:ext cx="299405" cy="201655"/>
            </a:xfrm>
            <a:prstGeom prst="rect">
              <a:avLst/>
            </a:prstGeom>
            <a:noFill/>
            <a:ln>
              <a:noFill/>
            </a:ln>
          </p:spPr>
          <p:txBody>
            <a:bodyPr wrap="none" rtlCol="0">
              <a:spAutoFit/>
            </a:bodyPr>
            <a:lstStyle/>
            <a:p>
              <a:pPr marL="0" marR="0" lvl="0" indent="0" algn="ctr" defTabSz="762152"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effectLst/>
                  <a:uLnTx/>
                  <a:uFillTx/>
                  <a:cs typeface="Arial" panose="020B0604020202020204" pitchFamily="34" charset="0"/>
                </a:rPr>
                <a:t>8.6</a:t>
              </a:r>
            </a:p>
          </p:txBody>
        </p:sp>
        <p:sp>
          <p:nvSpPr>
            <p:cNvPr id="122" name="CasellaDiTesto 121"/>
            <p:cNvSpPr txBox="1"/>
            <p:nvPr/>
          </p:nvSpPr>
          <p:spPr>
            <a:xfrm>
              <a:off x="4077298" y="4618816"/>
              <a:ext cx="299405" cy="201655"/>
            </a:xfrm>
            <a:prstGeom prst="rect">
              <a:avLst/>
            </a:prstGeom>
            <a:noFill/>
            <a:ln>
              <a:noFill/>
            </a:ln>
          </p:spPr>
          <p:txBody>
            <a:bodyPr wrap="none" rtlCol="0">
              <a:spAutoFit/>
            </a:bodyPr>
            <a:lstStyle/>
            <a:p>
              <a:pPr marL="0" marR="0" lvl="0" indent="0" algn="ctr" defTabSz="762152"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effectLst/>
                  <a:uLnTx/>
                  <a:uFillTx/>
                  <a:cs typeface="Arial" panose="020B0604020202020204" pitchFamily="34" charset="0"/>
                </a:rPr>
                <a:t>8.6</a:t>
              </a:r>
            </a:p>
          </p:txBody>
        </p:sp>
        <p:sp>
          <p:nvSpPr>
            <p:cNvPr id="123" name="CasellaDiTesto 122"/>
            <p:cNvSpPr txBox="1"/>
            <p:nvPr/>
          </p:nvSpPr>
          <p:spPr>
            <a:xfrm>
              <a:off x="4759078" y="4851133"/>
              <a:ext cx="299405" cy="201655"/>
            </a:xfrm>
            <a:prstGeom prst="rect">
              <a:avLst/>
            </a:prstGeom>
            <a:noFill/>
            <a:ln>
              <a:noFill/>
            </a:ln>
          </p:spPr>
          <p:txBody>
            <a:bodyPr wrap="none" rtlCol="0">
              <a:spAutoFit/>
            </a:bodyPr>
            <a:lstStyle/>
            <a:p>
              <a:pPr marL="0" marR="0" lvl="0" indent="0" algn="ctr" defTabSz="762152"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effectLst/>
                  <a:uLnTx/>
                  <a:uFillTx/>
                  <a:cs typeface="Arial" panose="020B0604020202020204" pitchFamily="34" charset="0"/>
                </a:rPr>
                <a:t>1.7</a:t>
              </a:r>
            </a:p>
          </p:txBody>
        </p:sp>
        <p:sp>
          <p:nvSpPr>
            <p:cNvPr id="124" name="CasellaDiTesto 123"/>
            <p:cNvSpPr txBox="1"/>
            <p:nvPr/>
          </p:nvSpPr>
          <p:spPr>
            <a:xfrm>
              <a:off x="5217227" y="3577625"/>
              <a:ext cx="357903" cy="201655"/>
            </a:xfrm>
            <a:prstGeom prst="rect">
              <a:avLst/>
            </a:prstGeom>
            <a:noFill/>
            <a:ln>
              <a:noFill/>
            </a:ln>
          </p:spPr>
          <p:txBody>
            <a:bodyPr wrap="none" rtlCol="0">
              <a:spAutoFit/>
            </a:bodyPr>
            <a:lstStyle/>
            <a:p>
              <a:pPr marL="0" marR="0" lvl="0" indent="0" algn="ctr" defTabSz="762152"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effectLst/>
                  <a:uLnTx/>
                  <a:uFillTx/>
                  <a:cs typeface="Arial" panose="020B0604020202020204" pitchFamily="34" charset="0"/>
                </a:rPr>
                <a:t>41.8</a:t>
              </a:r>
            </a:p>
          </p:txBody>
        </p:sp>
        <p:sp>
          <p:nvSpPr>
            <p:cNvPr id="125" name="CasellaDiTesto 124"/>
            <p:cNvSpPr txBox="1"/>
            <p:nvPr/>
          </p:nvSpPr>
          <p:spPr>
            <a:xfrm>
              <a:off x="5420318" y="3867293"/>
              <a:ext cx="357903" cy="201655"/>
            </a:xfrm>
            <a:prstGeom prst="rect">
              <a:avLst/>
            </a:prstGeom>
            <a:noFill/>
            <a:ln>
              <a:noFill/>
            </a:ln>
          </p:spPr>
          <p:txBody>
            <a:bodyPr wrap="none" rtlCol="0">
              <a:spAutoFit/>
            </a:bodyPr>
            <a:lstStyle/>
            <a:p>
              <a:pPr marL="0" marR="0" lvl="0" indent="0" algn="ctr" defTabSz="762152"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effectLst/>
                  <a:uLnTx/>
                  <a:uFillTx/>
                  <a:cs typeface="Arial" panose="020B0604020202020204" pitchFamily="34" charset="0"/>
                </a:rPr>
                <a:t>33.0</a:t>
              </a:r>
            </a:p>
          </p:txBody>
        </p:sp>
        <p:sp>
          <p:nvSpPr>
            <p:cNvPr id="126" name="CasellaDiTesto 125"/>
            <p:cNvSpPr txBox="1"/>
            <p:nvPr/>
          </p:nvSpPr>
          <p:spPr>
            <a:xfrm>
              <a:off x="5071235" y="4629386"/>
              <a:ext cx="299405" cy="201655"/>
            </a:xfrm>
            <a:prstGeom prst="rect">
              <a:avLst/>
            </a:prstGeom>
            <a:noFill/>
            <a:ln>
              <a:noFill/>
            </a:ln>
          </p:spPr>
          <p:txBody>
            <a:bodyPr wrap="none" rtlCol="0">
              <a:spAutoFit/>
            </a:bodyPr>
            <a:lstStyle/>
            <a:p>
              <a:pPr marL="0" marR="0" lvl="0" indent="0" algn="ctr" defTabSz="762152"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effectLst/>
                  <a:uLnTx/>
                  <a:uFillTx/>
                  <a:cs typeface="Arial" panose="020B0604020202020204" pitchFamily="34" charset="0"/>
                </a:rPr>
                <a:t>8.8</a:t>
              </a:r>
            </a:p>
          </p:txBody>
        </p:sp>
        <p:sp>
          <p:nvSpPr>
            <p:cNvPr id="127" name="CasellaDiTesto 126"/>
            <p:cNvSpPr txBox="1"/>
            <p:nvPr/>
          </p:nvSpPr>
          <p:spPr>
            <a:xfrm>
              <a:off x="5759617" y="4720585"/>
              <a:ext cx="299405" cy="201655"/>
            </a:xfrm>
            <a:prstGeom prst="rect">
              <a:avLst/>
            </a:prstGeom>
            <a:noFill/>
            <a:ln>
              <a:noFill/>
            </a:ln>
          </p:spPr>
          <p:txBody>
            <a:bodyPr wrap="none" rtlCol="0">
              <a:spAutoFit/>
            </a:bodyPr>
            <a:lstStyle/>
            <a:p>
              <a:pPr marL="0" marR="0" lvl="0" indent="0" algn="ctr" defTabSz="762152"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effectLst/>
                  <a:uLnTx/>
                  <a:uFillTx/>
                  <a:cs typeface="Arial" panose="020B0604020202020204" pitchFamily="34" charset="0"/>
                </a:rPr>
                <a:t>5.5</a:t>
              </a:r>
            </a:p>
          </p:txBody>
        </p:sp>
        <p:sp>
          <p:nvSpPr>
            <p:cNvPr id="128" name="CasellaDiTesto 127"/>
            <p:cNvSpPr txBox="1"/>
            <p:nvPr/>
          </p:nvSpPr>
          <p:spPr>
            <a:xfrm>
              <a:off x="5582106" y="4550528"/>
              <a:ext cx="357903" cy="201655"/>
            </a:xfrm>
            <a:prstGeom prst="rect">
              <a:avLst/>
            </a:prstGeom>
            <a:noFill/>
            <a:ln>
              <a:noFill/>
            </a:ln>
          </p:spPr>
          <p:txBody>
            <a:bodyPr wrap="none" rtlCol="0">
              <a:spAutoFit/>
            </a:bodyPr>
            <a:lstStyle/>
            <a:p>
              <a:pPr marL="0" marR="0" lvl="0" indent="0" algn="ctr" defTabSz="762152"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effectLst/>
                  <a:uLnTx/>
                  <a:uFillTx/>
                  <a:cs typeface="Arial" panose="020B0604020202020204" pitchFamily="34" charset="0"/>
                </a:rPr>
                <a:t>10.9</a:t>
              </a:r>
            </a:p>
          </p:txBody>
        </p:sp>
        <p:sp>
          <p:nvSpPr>
            <p:cNvPr id="129" name="CasellaDiTesto 128"/>
            <p:cNvSpPr txBox="1"/>
            <p:nvPr/>
          </p:nvSpPr>
          <p:spPr>
            <a:xfrm>
              <a:off x="6395530" y="3565216"/>
              <a:ext cx="357903" cy="201655"/>
            </a:xfrm>
            <a:prstGeom prst="rect">
              <a:avLst/>
            </a:prstGeom>
            <a:noFill/>
            <a:ln>
              <a:noFill/>
            </a:ln>
          </p:spPr>
          <p:txBody>
            <a:bodyPr wrap="none" rtlCol="0">
              <a:spAutoFit/>
            </a:bodyPr>
            <a:lstStyle/>
            <a:p>
              <a:pPr marL="0" marR="0" lvl="0" indent="0" algn="ctr" defTabSz="762152"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effectLst/>
                  <a:uLnTx/>
                  <a:uFillTx/>
                  <a:cs typeface="Arial" panose="020B0604020202020204" pitchFamily="34" charset="0"/>
                </a:rPr>
                <a:t>42.5</a:t>
              </a:r>
            </a:p>
          </p:txBody>
        </p:sp>
        <p:sp>
          <p:nvSpPr>
            <p:cNvPr id="130" name="CasellaDiTesto 129"/>
            <p:cNvSpPr txBox="1"/>
            <p:nvPr/>
          </p:nvSpPr>
          <p:spPr>
            <a:xfrm>
              <a:off x="6180011" y="4230415"/>
              <a:ext cx="357903" cy="201655"/>
            </a:xfrm>
            <a:prstGeom prst="rect">
              <a:avLst/>
            </a:prstGeom>
            <a:noFill/>
            <a:ln>
              <a:noFill/>
            </a:ln>
          </p:spPr>
          <p:txBody>
            <a:bodyPr wrap="none" rtlCol="0">
              <a:spAutoFit/>
            </a:bodyPr>
            <a:lstStyle/>
            <a:p>
              <a:pPr marL="0" marR="0" lvl="0" indent="0" algn="ctr" defTabSz="762152"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effectLst/>
                  <a:uLnTx/>
                  <a:uFillTx/>
                  <a:cs typeface="Arial" panose="020B0604020202020204" pitchFamily="34" charset="0"/>
                </a:rPr>
                <a:t>21.3</a:t>
              </a:r>
            </a:p>
          </p:txBody>
        </p:sp>
        <p:sp>
          <p:nvSpPr>
            <p:cNvPr id="131" name="CasellaDiTesto 130"/>
            <p:cNvSpPr txBox="1"/>
            <p:nvPr/>
          </p:nvSpPr>
          <p:spPr>
            <a:xfrm>
              <a:off x="6591567" y="4156777"/>
              <a:ext cx="357903" cy="201655"/>
            </a:xfrm>
            <a:prstGeom prst="rect">
              <a:avLst/>
            </a:prstGeom>
            <a:noFill/>
            <a:ln>
              <a:noFill/>
            </a:ln>
          </p:spPr>
          <p:txBody>
            <a:bodyPr wrap="none" rtlCol="0">
              <a:spAutoFit/>
            </a:bodyPr>
            <a:lstStyle/>
            <a:p>
              <a:pPr marL="0" marR="0" lvl="0" indent="0" algn="ctr" defTabSz="762152"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effectLst/>
                  <a:uLnTx/>
                  <a:uFillTx/>
                  <a:cs typeface="Arial" panose="020B0604020202020204" pitchFamily="34" charset="0"/>
                </a:rPr>
                <a:t>23.4</a:t>
              </a:r>
            </a:p>
          </p:txBody>
        </p:sp>
        <p:sp>
          <p:nvSpPr>
            <p:cNvPr id="132" name="CasellaDiTesto 131"/>
            <p:cNvSpPr txBox="1"/>
            <p:nvPr/>
          </p:nvSpPr>
          <p:spPr>
            <a:xfrm>
              <a:off x="6755091" y="4637242"/>
              <a:ext cx="299405" cy="201655"/>
            </a:xfrm>
            <a:prstGeom prst="rect">
              <a:avLst/>
            </a:prstGeom>
            <a:noFill/>
            <a:ln>
              <a:noFill/>
            </a:ln>
          </p:spPr>
          <p:txBody>
            <a:bodyPr wrap="none" rtlCol="0">
              <a:spAutoFit/>
            </a:bodyPr>
            <a:lstStyle/>
            <a:p>
              <a:pPr marL="0" marR="0" lvl="0" indent="0" algn="ctr" defTabSz="762152"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effectLst/>
                  <a:uLnTx/>
                  <a:uFillTx/>
                  <a:cs typeface="Arial" panose="020B0604020202020204" pitchFamily="34" charset="0"/>
                </a:rPr>
                <a:t>8.5</a:t>
              </a:r>
            </a:p>
          </p:txBody>
        </p:sp>
        <p:sp>
          <p:nvSpPr>
            <p:cNvPr id="133" name="CasellaDiTesto 132"/>
            <p:cNvSpPr txBox="1"/>
            <p:nvPr/>
          </p:nvSpPr>
          <p:spPr>
            <a:xfrm>
              <a:off x="6064851" y="4773384"/>
              <a:ext cx="299405" cy="201655"/>
            </a:xfrm>
            <a:prstGeom prst="rect">
              <a:avLst/>
            </a:prstGeom>
            <a:noFill/>
            <a:ln>
              <a:noFill/>
            </a:ln>
          </p:spPr>
          <p:txBody>
            <a:bodyPr wrap="none" rtlCol="0">
              <a:spAutoFit/>
            </a:bodyPr>
            <a:lstStyle/>
            <a:p>
              <a:pPr marL="0" marR="0" lvl="0" indent="0" algn="ctr" defTabSz="762152"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effectLst/>
                  <a:uLnTx/>
                  <a:uFillTx/>
                  <a:cs typeface="Arial" panose="020B0604020202020204" pitchFamily="34" charset="0"/>
                </a:rPr>
                <a:t>4.3</a:t>
              </a:r>
            </a:p>
          </p:txBody>
        </p:sp>
        <p:sp>
          <p:nvSpPr>
            <p:cNvPr id="134" name="CasellaDiTesto 133"/>
            <p:cNvSpPr txBox="1"/>
            <p:nvPr/>
          </p:nvSpPr>
          <p:spPr>
            <a:xfrm>
              <a:off x="7383602" y="1749557"/>
              <a:ext cx="316688" cy="201655"/>
            </a:xfrm>
            <a:prstGeom prst="rect">
              <a:avLst/>
            </a:prstGeom>
            <a:noFill/>
            <a:ln>
              <a:noFill/>
            </a:ln>
          </p:spPr>
          <p:txBody>
            <a:bodyPr wrap="none" rtlCol="0">
              <a:spAutoFit/>
            </a:bodyPr>
            <a:lstStyle/>
            <a:p>
              <a:pPr marL="0" marR="0" lvl="0" indent="0" algn="ctr" defTabSz="762152"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effectLst/>
                  <a:uLnTx/>
                  <a:uFillTx/>
                  <a:cs typeface="Arial" panose="020B0604020202020204" pitchFamily="34" charset="0"/>
                </a:rPr>
                <a:t>100</a:t>
              </a:r>
            </a:p>
          </p:txBody>
        </p:sp>
      </p:grpSp>
      <p:sp>
        <p:nvSpPr>
          <p:cNvPr id="213" name="CasellaDiTesto 212"/>
          <p:cNvSpPr txBox="1"/>
          <p:nvPr/>
        </p:nvSpPr>
        <p:spPr>
          <a:xfrm>
            <a:off x="6514908" y="6453336"/>
            <a:ext cx="2521588" cy="338554"/>
          </a:xfrm>
          <a:prstGeom prst="rect">
            <a:avLst/>
          </a:prstGeom>
          <a:noFill/>
        </p:spPr>
        <p:txBody>
          <a:bodyPr wrap="none" rtlCol="0">
            <a:spAutoFit/>
          </a:bodyPr>
          <a:lstStyle/>
          <a:p>
            <a:r>
              <a:rPr lang="en-US" sz="1600" i="1" dirty="0" smtClean="0"/>
              <a:t>Di </a:t>
            </a:r>
            <a:r>
              <a:rPr lang="en-US" sz="1600" i="1" dirty="0" err="1" smtClean="0"/>
              <a:t>Maio</a:t>
            </a:r>
            <a:r>
              <a:rPr lang="en-US" sz="1600" i="1" dirty="0" smtClean="0"/>
              <a:t> VC et al., EASL 2017</a:t>
            </a:r>
            <a:endParaRPr lang="en-US" sz="1600" i="1" dirty="0"/>
          </a:p>
        </p:txBody>
      </p:sp>
      <p:sp>
        <p:nvSpPr>
          <p:cNvPr id="109" name="Figura a mano libera 108"/>
          <p:cNvSpPr/>
          <p:nvPr/>
        </p:nvSpPr>
        <p:spPr>
          <a:xfrm>
            <a:off x="476331" y="71844"/>
            <a:ext cx="1277798" cy="1454866"/>
          </a:xfrm>
          <a:custGeom>
            <a:avLst/>
            <a:gdLst>
              <a:gd name="connsiteX0" fmla="*/ 0 w 1877714"/>
              <a:gd name="connsiteY0" fmla="*/ 816806 h 1633611"/>
              <a:gd name="connsiteX1" fmla="*/ 408403 w 1877714"/>
              <a:gd name="connsiteY1" fmla="*/ 0 h 1633611"/>
              <a:gd name="connsiteX2" fmla="*/ 1469311 w 1877714"/>
              <a:gd name="connsiteY2" fmla="*/ 0 h 1633611"/>
              <a:gd name="connsiteX3" fmla="*/ 1877714 w 1877714"/>
              <a:gd name="connsiteY3" fmla="*/ 816806 h 1633611"/>
              <a:gd name="connsiteX4" fmla="*/ 1469311 w 1877714"/>
              <a:gd name="connsiteY4" fmla="*/ 1633611 h 1633611"/>
              <a:gd name="connsiteX5" fmla="*/ 408403 w 1877714"/>
              <a:gd name="connsiteY5" fmla="*/ 1633611 h 1633611"/>
              <a:gd name="connsiteX6" fmla="*/ 0 w 1877714"/>
              <a:gd name="connsiteY6" fmla="*/ 816806 h 163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7714" h="1633611">
                <a:moveTo>
                  <a:pt x="938856" y="0"/>
                </a:moveTo>
                <a:lnTo>
                  <a:pt x="1877713" y="355311"/>
                </a:lnTo>
                <a:lnTo>
                  <a:pt x="1877713" y="1278300"/>
                </a:lnTo>
                <a:lnTo>
                  <a:pt x="938856" y="1633611"/>
                </a:lnTo>
                <a:lnTo>
                  <a:pt x="1" y="1278300"/>
                </a:lnTo>
                <a:lnTo>
                  <a:pt x="1" y="355311"/>
                </a:lnTo>
                <a:lnTo>
                  <a:pt x="938856" y="0"/>
                </a:lnTo>
                <a:close/>
              </a:path>
            </a:pathLst>
          </a:custGeom>
        </p:spPr>
        <p:style>
          <a:lnRef idx="2">
            <a:schemeClr val="lt1">
              <a:hueOff val="0"/>
              <a:satOff val="0"/>
              <a:lumOff val="0"/>
              <a:alphaOff val="0"/>
            </a:schemeClr>
          </a:lnRef>
          <a:fillRef idx="1">
            <a:schemeClr val="accent2">
              <a:hueOff val="3745215"/>
              <a:satOff val="-4671"/>
              <a:lumOff val="1098"/>
              <a:alphaOff val="0"/>
            </a:schemeClr>
          </a:fillRef>
          <a:effectRef idx="0">
            <a:schemeClr val="accent2">
              <a:hueOff val="3745215"/>
              <a:satOff val="-4671"/>
              <a:lumOff val="1098"/>
              <a:alphaOff val="0"/>
            </a:schemeClr>
          </a:effectRef>
          <a:fontRef idx="minor">
            <a:schemeClr val="lt1"/>
          </a:fontRef>
        </p:style>
        <p:txBody>
          <a:bodyPr spcFirstLastPara="0" vert="horz" wrap="square" lIns="307911" tIns="345951" rIns="307912" bIns="345950" numCol="1" spcCol="1270" anchor="ctr" anchorCtr="0">
            <a:noAutofit/>
          </a:bodyPr>
          <a:lstStyle/>
          <a:p>
            <a:pPr lvl="0" algn="ctr" defTabSz="622300">
              <a:lnSpc>
                <a:spcPct val="90000"/>
              </a:lnSpc>
              <a:spcBef>
                <a:spcPct val="0"/>
              </a:spcBef>
              <a:spcAft>
                <a:spcPct val="35000"/>
              </a:spcAft>
            </a:pPr>
            <a:endParaRPr lang="it-IT" sz="1400" kern="1200" dirty="0"/>
          </a:p>
        </p:txBody>
      </p:sp>
      <p:sp>
        <p:nvSpPr>
          <p:cNvPr id="3" name="Rettangolo 2"/>
          <p:cNvSpPr/>
          <p:nvPr/>
        </p:nvSpPr>
        <p:spPr>
          <a:xfrm>
            <a:off x="476331" y="563438"/>
            <a:ext cx="1261035" cy="480131"/>
          </a:xfrm>
          <a:prstGeom prst="rect">
            <a:avLst/>
          </a:prstGeom>
        </p:spPr>
        <p:txBody>
          <a:bodyPr wrap="square">
            <a:spAutoFit/>
          </a:bodyPr>
          <a:lstStyle/>
          <a:p>
            <a:pPr lvl="0" algn="ctr" defTabSz="622300">
              <a:lnSpc>
                <a:spcPct val="90000"/>
              </a:lnSpc>
              <a:spcBef>
                <a:spcPct val="0"/>
              </a:spcBef>
              <a:spcAft>
                <a:spcPct val="35000"/>
              </a:spcAft>
            </a:pPr>
            <a:r>
              <a:rPr lang="it-IT" sz="1400" dirty="0" err="1"/>
              <a:t>Combinations</a:t>
            </a:r>
            <a:r>
              <a:rPr lang="it-IT" sz="1400" dirty="0"/>
              <a:t> of </a:t>
            </a:r>
            <a:r>
              <a:rPr lang="it-IT" sz="1400" dirty="0" err="1"/>
              <a:t>RASs</a:t>
            </a:r>
            <a:endParaRPr lang="it-IT" sz="1400" dirty="0"/>
          </a:p>
        </p:txBody>
      </p:sp>
    </p:spTree>
    <p:extLst>
      <p:ext uri="{BB962C8B-B14F-4D97-AF65-F5344CB8AC3E}">
        <p14:creationId xmlns:p14="http://schemas.microsoft.com/office/powerpoint/2010/main" val="11663402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61308"/>
            <a:ext cx="8229600" cy="1569660"/>
          </a:xfrm>
        </p:spPr>
        <p:txBody>
          <a:bodyPr vert="horz" wrap="square" lIns="91440" tIns="45720" rIns="91440" bIns="45720" rtlCol="0" anchor="ctr">
            <a:spAutoFit/>
          </a:bodyPr>
          <a:lstStyle/>
          <a:p>
            <a:r>
              <a:rPr lang="it-IT" sz="3200" b="1" dirty="0"/>
              <a:t>MAGELLAN-I</a:t>
            </a:r>
            <a:r>
              <a:rPr lang="it-IT" sz="3200" dirty="0"/>
              <a:t>: </a:t>
            </a:r>
            <a:r>
              <a:rPr lang="it-IT" sz="3200" dirty="0" err="1"/>
              <a:t>efficacy</a:t>
            </a:r>
            <a:r>
              <a:rPr lang="it-IT" sz="3200" dirty="0"/>
              <a:t> of </a:t>
            </a:r>
            <a:r>
              <a:rPr lang="it-IT" sz="3200" dirty="0" err="1"/>
              <a:t>glecaprevir</a:t>
            </a:r>
            <a:r>
              <a:rPr lang="it-IT" sz="3200" dirty="0"/>
              <a:t>/</a:t>
            </a:r>
            <a:r>
              <a:rPr lang="it-IT" sz="3200" dirty="0" err="1"/>
              <a:t>pibrentasvir</a:t>
            </a:r>
            <a:r>
              <a:rPr lang="it-IT" sz="3200" dirty="0"/>
              <a:t> in DAA-</a:t>
            </a:r>
            <a:r>
              <a:rPr lang="it-IT" sz="3200" dirty="0" err="1"/>
              <a:t>experienced</a:t>
            </a:r>
            <a:r>
              <a:rPr lang="it-IT" sz="3200" dirty="0"/>
              <a:t> </a:t>
            </a:r>
            <a:r>
              <a:rPr lang="it-IT" sz="3200" dirty="0" err="1"/>
              <a:t>patients</a:t>
            </a:r>
            <a:r>
              <a:rPr lang="it-IT" sz="3200" dirty="0"/>
              <a:t> can be </a:t>
            </a:r>
            <a:r>
              <a:rPr lang="it-IT" sz="3200" dirty="0" err="1"/>
              <a:t>reduced</a:t>
            </a:r>
            <a:r>
              <a:rPr lang="it-IT" sz="3200" dirty="0"/>
              <a:t> by double-</a:t>
            </a:r>
            <a:r>
              <a:rPr lang="it-IT" sz="3200" dirty="0" err="1"/>
              <a:t>class</a:t>
            </a:r>
            <a:r>
              <a:rPr lang="it-IT" sz="3200" dirty="0"/>
              <a:t> </a:t>
            </a:r>
            <a:r>
              <a:rPr lang="it-IT" sz="3200" dirty="0" err="1"/>
              <a:t>RASs</a:t>
            </a:r>
            <a:endParaRPr lang="it-IT" sz="3200" dirty="0"/>
          </a:p>
        </p:txBody>
      </p:sp>
      <p:pic>
        <p:nvPicPr>
          <p:cNvPr id="5" name="Immagine 4"/>
          <p:cNvPicPr>
            <a:picLocks noChangeAspect="1"/>
          </p:cNvPicPr>
          <p:nvPr/>
        </p:nvPicPr>
        <p:blipFill rotWithShape="1">
          <a:blip r:embed="rId2"/>
          <a:srcRect t="2378"/>
          <a:stretch/>
        </p:blipFill>
        <p:spPr>
          <a:xfrm>
            <a:off x="433710" y="3683732"/>
            <a:ext cx="4333875" cy="2956942"/>
          </a:xfrm>
          <a:prstGeom prst="rect">
            <a:avLst/>
          </a:prstGeom>
        </p:spPr>
      </p:pic>
      <p:pic>
        <p:nvPicPr>
          <p:cNvPr id="6" name="Immagine 5"/>
          <p:cNvPicPr>
            <a:picLocks noChangeAspect="1"/>
          </p:cNvPicPr>
          <p:nvPr/>
        </p:nvPicPr>
        <p:blipFill>
          <a:blip r:embed="rId3"/>
          <a:stretch>
            <a:fillRect/>
          </a:stretch>
        </p:blipFill>
        <p:spPr>
          <a:xfrm>
            <a:off x="1153790" y="2215133"/>
            <a:ext cx="2038350" cy="1285875"/>
          </a:xfrm>
          <a:prstGeom prst="rect">
            <a:avLst/>
          </a:prstGeom>
        </p:spPr>
      </p:pic>
      <p:pic>
        <p:nvPicPr>
          <p:cNvPr id="7" name="Immagine 6"/>
          <p:cNvPicPr>
            <a:picLocks noChangeAspect="1"/>
          </p:cNvPicPr>
          <p:nvPr/>
        </p:nvPicPr>
        <p:blipFill>
          <a:blip r:embed="rId4"/>
          <a:stretch>
            <a:fillRect/>
          </a:stretch>
        </p:blipFill>
        <p:spPr>
          <a:xfrm>
            <a:off x="4767585" y="3501008"/>
            <a:ext cx="4248472" cy="2888654"/>
          </a:xfrm>
          <a:prstGeom prst="rect">
            <a:avLst/>
          </a:prstGeom>
        </p:spPr>
      </p:pic>
      <p:pic>
        <p:nvPicPr>
          <p:cNvPr id="8" name="Immagine 7"/>
          <p:cNvPicPr>
            <a:picLocks noChangeAspect="1"/>
          </p:cNvPicPr>
          <p:nvPr/>
        </p:nvPicPr>
        <p:blipFill>
          <a:blip r:embed="rId5"/>
          <a:stretch>
            <a:fillRect/>
          </a:stretch>
        </p:blipFill>
        <p:spPr>
          <a:xfrm>
            <a:off x="6482382" y="2183243"/>
            <a:ext cx="1123950" cy="1200150"/>
          </a:xfrm>
          <a:prstGeom prst="rect">
            <a:avLst/>
          </a:prstGeom>
        </p:spPr>
      </p:pic>
      <p:sp>
        <p:nvSpPr>
          <p:cNvPr id="9" name="CasellaDiTesto 8"/>
          <p:cNvSpPr txBox="1"/>
          <p:nvPr/>
        </p:nvSpPr>
        <p:spPr>
          <a:xfrm>
            <a:off x="433710" y="1783133"/>
            <a:ext cx="4464496" cy="400110"/>
          </a:xfrm>
          <a:prstGeom prst="rect">
            <a:avLst/>
          </a:prstGeom>
          <a:noFill/>
        </p:spPr>
        <p:txBody>
          <a:bodyPr wrap="square" rtlCol="0">
            <a:spAutoFit/>
          </a:bodyPr>
          <a:lstStyle/>
          <a:p>
            <a:pPr algn="ctr"/>
            <a:r>
              <a:rPr lang="it-IT" sz="2000" b="1" dirty="0" smtClean="0"/>
              <a:t>SVR</a:t>
            </a:r>
            <a:r>
              <a:rPr lang="it-IT" sz="2000" b="1" baseline="-25000" dirty="0" smtClean="0"/>
              <a:t>12</a:t>
            </a:r>
            <a:r>
              <a:rPr lang="it-IT" sz="2000" b="1" dirty="0" smtClean="0"/>
              <a:t> rate by </a:t>
            </a:r>
            <a:r>
              <a:rPr lang="it-IT" sz="2000" b="1" dirty="0" err="1" smtClean="0"/>
              <a:t>prior</a:t>
            </a:r>
            <a:r>
              <a:rPr lang="it-IT" sz="2000" b="1" dirty="0" smtClean="0"/>
              <a:t> DAA-</a:t>
            </a:r>
            <a:r>
              <a:rPr lang="it-IT" sz="2000" b="1" dirty="0" err="1" smtClean="0"/>
              <a:t>experience</a:t>
            </a:r>
            <a:endParaRPr lang="it-IT" sz="2000" b="1" dirty="0"/>
          </a:p>
        </p:txBody>
      </p:sp>
      <p:sp>
        <p:nvSpPr>
          <p:cNvPr id="10" name="CasellaDiTesto 9"/>
          <p:cNvSpPr txBox="1"/>
          <p:nvPr/>
        </p:nvSpPr>
        <p:spPr>
          <a:xfrm>
            <a:off x="4659573" y="1799078"/>
            <a:ext cx="4464496" cy="400110"/>
          </a:xfrm>
          <a:prstGeom prst="rect">
            <a:avLst/>
          </a:prstGeom>
          <a:noFill/>
        </p:spPr>
        <p:txBody>
          <a:bodyPr wrap="square" rtlCol="0">
            <a:spAutoFit/>
          </a:bodyPr>
          <a:lstStyle/>
          <a:p>
            <a:pPr algn="ctr"/>
            <a:r>
              <a:rPr lang="it-IT" sz="2000" b="1" dirty="0" smtClean="0"/>
              <a:t>SVR</a:t>
            </a:r>
            <a:r>
              <a:rPr lang="it-IT" sz="2000" b="1" baseline="-25000" dirty="0" smtClean="0"/>
              <a:t>12</a:t>
            </a:r>
            <a:r>
              <a:rPr lang="it-IT" sz="2000" b="1" dirty="0" smtClean="0"/>
              <a:t> rate by baseline </a:t>
            </a:r>
            <a:r>
              <a:rPr lang="it-IT" sz="2000" b="1" dirty="0" err="1" smtClean="0"/>
              <a:t>RASs</a:t>
            </a:r>
            <a:endParaRPr lang="it-IT" sz="2000" b="1" dirty="0"/>
          </a:p>
        </p:txBody>
      </p:sp>
      <p:sp>
        <p:nvSpPr>
          <p:cNvPr id="11" name="CasellaDiTesto 10"/>
          <p:cNvSpPr txBox="1"/>
          <p:nvPr/>
        </p:nvSpPr>
        <p:spPr>
          <a:xfrm>
            <a:off x="5322545" y="6486785"/>
            <a:ext cx="3868463" cy="307777"/>
          </a:xfrm>
          <a:prstGeom prst="rect">
            <a:avLst/>
          </a:prstGeom>
          <a:noFill/>
        </p:spPr>
        <p:txBody>
          <a:bodyPr wrap="none" rtlCol="0">
            <a:spAutoFit/>
          </a:bodyPr>
          <a:lstStyle/>
          <a:p>
            <a:r>
              <a:rPr lang="en-US" sz="1400" i="1" dirty="0" smtClean="0">
                <a:solidFill>
                  <a:srgbClr val="001F60"/>
                </a:solidFill>
                <a:latin typeface="Times New Roman"/>
                <a:cs typeface="Times New Roman"/>
              </a:rPr>
              <a:t>Pilot-Matias T. et al., EASL 2017 poster #SAT-204</a:t>
            </a:r>
            <a:endParaRPr lang="en-US" sz="1400" i="1" dirty="0">
              <a:solidFill>
                <a:srgbClr val="001F60"/>
              </a:solidFill>
              <a:latin typeface="Times New Roman"/>
              <a:cs typeface="Times New Roman"/>
            </a:endParaRPr>
          </a:p>
        </p:txBody>
      </p:sp>
      <p:sp>
        <p:nvSpPr>
          <p:cNvPr id="12" name="Freccia in giù 11"/>
          <p:cNvSpPr/>
          <p:nvPr/>
        </p:nvSpPr>
        <p:spPr>
          <a:xfrm>
            <a:off x="2411760" y="3683732"/>
            <a:ext cx="254198" cy="465348"/>
          </a:xfrm>
          <a:prstGeom prst="down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13" name="Freccia in giù 12"/>
          <p:cNvSpPr/>
          <p:nvPr/>
        </p:nvSpPr>
        <p:spPr>
          <a:xfrm>
            <a:off x="4241403" y="3623049"/>
            <a:ext cx="254198" cy="465348"/>
          </a:xfrm>
          <a:prstGeom prst="down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14" name="Freccia in giù 13"/>
          <p:cNvSpPr/>
          <p:nvPr/>
        </p:nvSpPr>
        <p:spPr>
          <a:xfrm>
            <a:off x="6618536" y="3534884"/>
            <a:ext cx="254198" cy="465348"/>
          </a:xfrm>
          <a:prstGeom prst="down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15" name="Freccia in giù 14"/>
          <p:cNvSpPr/>
          <p:nvPr/>
        </p:nvSpPr>
        <p:spPr>
          <a:xfrm>
            <a:off x="8432602" y="4696855"/>
            <a:ext cx="254198" cy="465348"/>
          </a:xfrm>
          <a:prstGeom prst="down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458350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43157" y="449316"/>
            <a:ext cx="8337060" cy="827485"/>
          </a:xfrm>
        </p:spPr>
        <p:txBody>
          <a:bodyPr>
            <a:noAutofit/>
          </a:bodyPr>
          <a:lstStyle/>
          <a:p>
            <a:r>
              <a:rPr lang="en-US" sz="3600" dirty="0" err="1" smtClean="0"/>
              <a:t>Sofosbuvir</a:t>
            </a:r>
            <a:r>
              <a:rPr lang="en-US" sz="3600" dirty="0" smtClean="0"/>
              <a:t>/</a:t>
            </a:r>
            <a:r>
              <a:rPr lang="en-US" sz="3600" dirty="0" err="1" smtClean="0"/>
              <a:t>Velpatasvir</a:t>
            </a:r>
            <a:r>
              <a:rPr lang="en-US" sz="3600" dirty="0" smtClean="0"/>
              <a:t>/</a:t>
            </a:r>
            <a:r>
              <a:rPr lang="en-US" sz="3600" dirty="0" err="1" smtClean="0"/>
              <a:t>Voxilaprevir</a:t>
            </a:r>
            <a:r>
              <a:rPr lang="en-US" sz="3600" dirty="0" smtClean="0"/>
              <a:t> </a:t>
            </a:r>
            <a:r>
              <a:rPr lang="en-US" altLang="en-US" sz="3600" dirty="0" smtClean="0"/>
              <a:t>for </a:t>
            </a:r>
            <a:r>
              <a:rPr lang="en-US" altLang="en-US" sz="3600" dirty="0"/>
              <a:t>GT1 HCV Pts Who </a:t>
            </a:r>
            <a:r>
              <a:rPr lang="en-US" altLang="en-US" sz="3600" dirty="0" smtClean="0"/>
              <a:t>Failed on </a:t>
            </a:r>
            <a:r>
              <a:rPr lang="en-US" altLang="en-US" sz="3600" dirty="0"/>
              <a:t>DAA Therapy </a:t>
            </a:r>
          </a:p>
        </p:txBody>
      </p:sp>
      <p:sp>
        <p:nvSpPr>
          <p:cNvPr id="68611" name="Rectangle 3"/>
          <p:cNvSpPr>
            <a:spLocks noGrp="1" noChangeArrowheads="1"/>
          </p:cNvSpPr>
          <p:nvPr>
            <p:ph idx="1"/>
          </p:nvPr>
        </p:nvSpPr>
        <p:spPr>
          <a:xfrm>
            <a:off x="409621" y="1675716"/>
            <a:ext cx="4234387" cy="3871463"/>
          </a:xfrm>
        </p:spPr>
        <p:txBody>
          <a:bodyPr>
            <a:noAutofit/>
          </a:bodyPr>
          <a:lstStyle/>
          <a:p>
            <a:pPr algn="just"/>
            <a:r>
              <a:rPr lang="en-US" altLang="en-US" sz="1800" dirty="0"/>
              <a:t>Randomized, open-label phase II </a:t>
            </a:r>
            <a:r>
              <a:rPr lang="en-US" altLang="en-US" sz="1800" dirty="0" smtClean="0"/>
              <a:t>trial</a:t>
            </a:r>
          </a:p>
          <a:p>
            <a:pPr algn="just"/>
            <a:endParaRPr lang="en-US" altLang="en-US" sz="1800" baseline="30000" dirty="0"/>
          </a:p>
          <a:p>
            <a:pPr algn="just"/>
            <a:endParaRPr lang="en-US" altLang="en-US" sz="1800" baseline="30000" dirty="0" smtClean="0"/>
          </a:p>
          <a:p>
            <a:pPr algn="just"/>
            <a:endParaRPr lang="en-US" altLang="en-US" sz="1800" baseline="30000" dirty="0"/>
          </a:p>
          <a:p>
            <a:pPr algn="just"/>
            <a:endParaRPr lang="en-US" altLang="en-US" sz="1800" baseline="30000" dirty="0" smtClean="0"/>
          </a:p>
          <a:p>
            <a:pPr algn="just"/>
            <a:endParaRPr lang="en-US" altLang="en-US" sz="1800" baseline="30000" dirty="0"/>
          </a:p>
          <a:p>
            <a:pPr algn="just"/>
            <a:endParaRPr lang="en-US" altLang="en-US" sz="1800" baseline="30000" dirty="0" smtClean="0"/>
          </a:p>
          <a:p>
            <a:pPr algn="just"/>
            <a:endParaRPr lang="en-US" altLang="en-US" sz="1800" baseline="30000" dirty="0"/>
          </a:p>
          <a:p>
            <a:pPr algn="just"/>
            <a:endParaRPr lang="en-US" altLang="en-US" sz="1800" baseline="30000" dirty="0"/>
          </a:p>
          <a:p>
            <a:pPr algn="just"/>
            <a:endParaRPr lang="en-US" altLang="en-US" sz="1800" baseline="30000" dirty="0"/>
          </a:p>
          <a:p>
            <a:pPr algn="just"/>
            <a:endParaRPr lang="en-US" altLang="en-US" sz="1800" baseline="30000" dirty="0" smtClean="0"/>
          </a:p>
          <a:p>
            <a:pPr algn="just"/>
            <a:endParaRPr lang="en-US" altLang="en-US" sz="1800" baseline="30000" dirty="0"/>
          </a:p>
          <a:p>
            <a:pPr algn="just"/>
            <a:r>
              <a:rPr lang="en-US" altLang="en-US" sz="1800" dirty="0" smtClean="0"/>
              <a:t>Baseline </a:t>
            </a:r>
            <a:r>
              <a:rPr lang="en-US" altLang="en-US" sz="1800" dirty="0"/>
              <a:t>characteristics</a:t>
            </a:r>
          </a:p>
          <a:p>
            <a:pPr lvl="1" algn="just"/>
            <a:r>
              <a:rPr lang="en-US" altLang="en-US" sz="1600" dirty="0"/>
              <a:t>Noncirrhotic, </a:t>
            </a:r>
            <a:r>
              <a:rPr lang="en-US" altLang="en-US" sz="1600" dirty="0" smtClean="0"/>
              <a:t>49%; </a:t>
            </a:r>
            <a:r>
              <a:rPr lang="en-US" altLang="en-US" sz="1600" dirty="0"/>
              <a:t>compensated cirrhosis, </a:t>
            </a:r>
            <a:r>
              <a:rPr lang="en-US" altLang="en-US" sz="1600" dirty="0" smtClean="0"/>
              <a:t>51%</a:t>
            </a:r>
          </a:p>
          <a:p>
            <a:pPr lvl="1" algn="just"/>
            <a:r>
              <a:rPr lang="en-US" altLang="en-US" sz="1600" dirty="0" smtClean="0"/>
              <a:t>NS5A-experienced, 41%</a:t>
            </a:r>
          </a:p>
          <a:p>
            <a:pPr lvl="1" algn="just"/>
            <a:r>
              <a:rPr lang="en-US" altLang="en-US" sz="1600" b="1" dirty="0" smtClean="0">
                <a:solidFill>
                  <a:schemeClr val="accent3"/>
                </a:solidFill>
              </a:rPr>
              <a:t>NS5A RASs only, 15%; </a:t>
            </a:r>
            <a:r>
              <a:rPr lang="en-US" altLang="en-US" sz="1600" b="1" dirty="0">
                <a:solidFill>
                  <a:schemeClr val="accent3"/>
                </a:solidFill>
              </a:rPr>
              <a:t>NS3 </a:t>
            </a:r>
            <a:r>
              <a:rPr lang="en-US" altLang="en-US" sz="1600" b="1" dirty="0" smtClean="0">
                <a:solidFill>
                  <a:schemeClr val="accent3"/>
                </a:solidFill>
              </a:rPr>
              <a:t>RASs only, 31%; Multiple class RASs</a:t>
            </a:r>
            <a:r>
              <a:rPr lang="en-US" altLang="en-US" sz="1600" b="1" dirty="0">
                <a:solidFill>
                  <a:schemeClr val="accent3"/>
                </a:solidFill>
              </a:rPr>
              <a:t>, </a:t>
            </a:r>
            <a:r>
              <a:rPr lang="en-US" altLang="en-US" sz="1600" b="1" dirty="0" smtClean="0">
                <a:solidFill>
                  <a:schemeClr val="accent3"/>
                </a:solidFill>
              </a:rPr>
              <a:t>27%</a:t>
            </a:r>
            <a:endParaRPr lang="en-US" altLang="en-US" sz="1600" b="1" dirty="0">
              <a:solidFill>
                <a:schemeClr val="accent3"/>
              </a:solidFill>
            </a:endParaRPr>
          </a:p>
        </p:txBody>
      </p:sp>
      <p:sp>
        <p:nvSpPr>
          <p:cNvPr id="31" name="Text Box 15"/>
          <p:cNvSpPr txBox="1">
            <a:spLocks noChangeArrowheads="1"/>
          </p:cNvSpPr>
          <p:nvPr/>
        </p:nvSpPr>
        <p:spPr bwMode="auto">
          <a:xfrm>
            <a:off x="251520" y="6545947"/>
            <a:ext cx="5887641" cy="253916"/>
          </a:xfrm>
          <a:prstGeom prst="rect">
            <a:avLst/>
          </a:prstGeom>
          <a:noFill/>
          <a:ln>
            <a:noFill/>
          </a:ln>
          <a:extLst/>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050" b="0" spc="-8" dirty="0" err="1" smtClean="0"/>
              <a:t>Lawitz</a:t>
            </a:r>
            <a:r>
              <a:rPr lang="en-US" altLang="en-US" sz="1050" b="0" spc="-8" dirty="0" smtClean="0"/>
              <a:t> E. et al., Hepatology 2017</a:t>
            </a:r>
            <a:endParaRPr lang="en-US" altLang="en-US" sz="1050" b="0" spc="-8" dirty="0"/>
          </a:p>
        </p:txBody>
      </p:sp>
      <p:grpSp>
        <p:nvGrpSpPr>
          <p:cNvPr id="2" name="Gruppo 1"/>
          <p:cNvGrpSpPr/>
          <p:nvPr/>
        </p:nvGrpSpPr>
        <p:grpSpPr>
          <a:xfrm>
            <a:off x="539552" y="1647498"/>
            <a:ext cx="8013205" cy="2502299"/>
            <a:chOff x="-74052" y="2537180"/>
            <a:chExt cx="8013205" cy="1978191"/>
          </a:xfrm>
        </p:grpSpPr>
        <p:sp>
          <p:nvSpPr>
            <p:cNvPr id="68617" name="TextBox 16"/>
            <p:cNvSpPr txBox="1">
              <a:spLocks noChangeArrowheads="1"/>
            </p:cNvSpPr>
            <p:nvPr/>
          </p:nvSpPr>
          <p:spPr bwMode="auto">
            <a:xfrm>
              <a:off x="3443086" y="4150402"/>
              <a:ext cx="3192402" cy="36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just">
                <a:lnSpc>
                  <a:spcPct val="100000"/>
                </a:lnSpc>
                <a:spcBef>
                  <a:spcPct val="0"/>
                </a:spcBef>
                <a:spcAft>
                  <a:spcPct val="0"/>
                </a:spcAft>
                <a:buClrTx/>
                <a:buFontTx/>
                <a:buNone/>
              </a:pPr>
              <a:r>
                <a:rPr lang="en-US" altLang="en-US" sz="800" dirty="0" smtClean="0">
                  <a:solidFill>
                    <a:schemeClr val="tx1"/>
                  </a:solidFill>
                </a:rPr>
                <a:t>Fixed-dose </a:t>
              </a:r>
              <a:r>
                <a:rPr lang="en-US" altLang="en-US" sz="800" dirty="0">
                  <a:solidFill>
                    <a:schemeClr val="tx1"/>
                  </a:solidFill>
                </a:rPr>
                <a:t>combination of </a:t>
              </a:r>
              <a:r>
                <a:rPr lang="en-US" altLang="en-US" sz="800" dirty="0" err="1" smtClean="0">
                  <a:solidFill>
                    <a:schemeClr val="tx1"/>
                  </a:solidFill>
                </a:rPr>
                <a:t>sofosbuvir-velpatasvir-voxilaprevir</a:t>
              </a:r>
              <a:r>
                <a:rPr lang="en-US" altLang="en-US" sz="800" dirty="0" smtClean="0">
                  <a:solidFill>
                    <a:schemeClr val="tx1"/>
                  </a:solidFill>
                </a:rPr>
                <a:t> </a:t>
              </a:r>
              <a:r>
                <a:rPr lang="en-US" altLang="en-US" sz="800" dirty="0">
                  <a:solidFill>
                    <a:schemeClr val="tx1"/>
                  </a:solidFill>
                </a:rPr>
                <a:t>(400, 100, and 100 mg) </a:t>
              </a:r>
              <a:r>
                <a:rPr lang="en-US" altLang="en-US" sz="800" dirty="0" smtClean="0">
                  <a:solidFill>
                    <a:schemeClr val="tx1"/>
                  </a:solidFill>
                </a:rPr>
                <a:t>once daily with </a:t>
              </a:r>
              <a:r>
                <a:rPr lang="en-US" altLang="en-US" sz="800" dirty="0">
                  <a:solidFill>
                    <a:schemeClr val="tx1"/>
                  </a:solidFill>
                </a:rPr>
                <a:t>or without weight-adjusted RBV (1,000 </a:t>
              </a:r>
              <a:r>
                <a:rPr lang="en-US" altLang="en-US" sz="800" dirty="0" smtClean="0">
                  <a:solidFill>
                    <a:schemeClr val="tx1"/>
                  </a:solidFill>
                </a:rPr>
                <a:t>or 1,200 </a:t>
              </a:r>
              <a:r>
                <a:rPr lang="en-US" altLang="en-US" sz="800" dirty="0">
                  <a:solidFill>
                    <a:schemeClr val="tx1"/>
                  </a:solidFill>
                </a:rPr>
                <a:t>mg/day) administered </a:t>
              </a:r>
              <a:r>
                <a:rPr lang="en-US" altLang="en-US" sz="800" dirty="0" smtClean="0">
                  <a:solidFill>
                    <a:schemeClr val="tx1"/>
                  </a:solidFill>
                </a:rPr>
                <a:t>twice-daily.</a:t>
              </a:r>
              <a:endParaRPr lang="en-US" altLang="en-US" sz="800" dirty="0">
                <a:solidFill>
                  <a:schemeClr val="tx1"/>
                </a:solidFill>
              </a:endParaRPr>
            </a:p>
          </p:txBody>
        </p:sp>
        <p:sp>
          <p:nvSpPr>
            <p:cNvPr id="7" name="Rectangle 7"/>
            <p:cNvSpPr>
              <a:spLocks noChangeArrowheads="1"/>
            </p:cNvSpPr>
            <p:nvPr/>
          </p:nvSpPr>
          <p:spPr bwMode="auto">
            <a:xfrm>
              <a:off x="3502407" y="2988382"/>
              <a:ext cx="3133081" cy="548640"/>
            </a:xfrm>
            <a:prstGeom prst="rect">
              <a:avLst/>
            </a:prstGeom>
            <a:solidFill>
              <a:schemeClr val="accent2"/>
            </a:solidFill>
            <a:ln w="9525">
              <a:noFill/>
              <a:miter lim="800000"/>
              <a:headEnd/>
              <a:tailEnd/>
            </a:ln>
            <a:effectLs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1400" dirty="0" smtClean="0">
                  <a:solidFill>
                    <a:schemeClr val="bg2">
                      <a:lumMod val="10000"/>
                    </a:schemeClr>
                  </a:solidFill>
                </a:rPr>
                <a:t>SOF/VEL/VOX QD</a:t>
              </a:r>
              <a:endParaRPr lang="en-US" sz="1400" dirty="0">
                <a:solidFill>
                  <a:schemeClr val="bg2">
                    <a:lumMod val="10000"/>
                  </a:schemeClr>
                </a:solidFill>
              </a:endParaRPr>
            </a:p>
            <a:p>
              <a:pPr algn="ctr" eaLnBrk="1" hangingPunct="1">
                <a:defRPr/>
              </a:pPr>
              <a:r>
                <a:rPr lang="en-GB" altLang="en-US" sz="1400" dirty="0">
                  <a:solidFill>
                    <a:schemeClr val="bg2">
                      <a:lumMod val="10000"/>
                    </a:schemeClr>
                  </a:solidFill>
                </a:rPr>
                <a:t>(n = </a:t>
              </a:r>
              <a:r>
                <a:rPr lang="en-GB" altLang="en-US" sz="1400" dirty="0" smtClean="0">
                  <a:solidFill>
                    <a:schemeClr val="bg2">
                      <a:lumMod val="10000"/>
                    </a:schemeClr>
                  </a:solidFill>
                </a:rPr>
                <a:t>24)</a:t>
              </a:r>
              <a:endParaRPr lang="en-US" altLang="en-US" sz="1400" dirty="0">
                <a:solidFill>
                  <a:schemeClr val="bg2">
                    <a:lumMod val="10000"/>
                  </a:schemeClr>
                </a:solidFill>
              </a:endParaRPr>
            </a:p>
          </p:txBody>
        </p:sp>
        <p:sp>
          <p:nvSpPr>
            <p:cNvPr id="68619" name="Line 13"/>
            <p:cNvSpPr>
              <a:spLocks noChangeShapeType="1"/>
            </p:cNvSpPr>
            <p:nvPr/>
          </p:nvSpPr>
          <p:spPr bwMode="auto">
            <a:xfrm rot="21240000" flipV="1">
              <a:off x="3232107" y="3317132"/>
              <a:ext cx="247481" cy="11166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endParaRPr lang="en-US" sz="1400" dirty="0"/>
            </a:p>
          </p:txBody>
        </p:sp>
        <p:sp>
          <p:nvSpPr>
            <p:cNvPr id="13" name="Rectangle 7"/>
            <p:cNvSpPr>
              <a:spLocks noChangeArrowheads="1"/>
            </p:cNvSpPr>
            <p:nvPr/>
          </p:nvSpPr>
          <p:spPr bwMode="auto">
            <a:xfrm>
              <a:off x="3502407" y="3602709"/>
              <a:ext cx="3133082" cy="548640"/>
            </a:xfrm>
            <a:prstGeom prst="rect">
              <a:avLst/>
            </a:prstGeom>
            <a:solidFill>
              <a:schemeClr val="accent3"/>
            </a:solidFill>
            <a:ln w="9525">
              <a:noFill/>
              <a:miter lim="800000"/>
              <a:headEnd/>
              <a:tailEnd/>
            </a:ln>
            <a:effectLs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1400" dirty="0" smtClean="0">
                  <a:solidFill>
                    <a:schemeClr val="bg2">
                      <a:lumMod val="10000"/>
                    </a:schemeClr>
                  </a:solidFill>
                </a:rPr>
                <a:t>SOF/VEL/VOX + RBV </a:t>
              </a:r>
              <a:r>
                <a:rPr lang="en-US" sz="1400" dirty="0">
                  <a:solidFill>
                    <a:schemeClr val="bg2">
                      <a:lumMod val="10000"/>
                    </a:schemeClr>
                  </a:solidFill>
                </a:rPr>
                <a:t>QD</a:t>
              </a:r>
            </a:p>
            <a:p>
              <a:pPr algn="ctr" eaLnBrk="1" hangingPunct="1">
                <a:defRPr/>
              </a:pPr>
              <a:r>
                <a:rPr lang="en-GB" altLang="en-US" sz="1400" dirty="0">
                  <a:solidFill>
                    <a:schemeClr val="bg2">
                      <a:lumMod val="10000"/>
                    </a:schemeClr>
                  </a:solidFill>
                </a:rPr>
                <a:t>(n = </a:t>
              </a:r>
              <a:r>
                <a:rPr lang="en-GB" altLang="en-US" sz="1400" dirty="0" smtClean="0">
                  <a:solidFill>
                    <a:schemeClr val="bg2">
                      <a:lumMod val="10000"/>
                    </a:schemeClr>
                  </a:solidFill>
                </a:rPr>
                <a:t>25)</a:t>
              </a:r>
              <a:endParaRPr lang="en-US" altLang="en-US" sz="1400" dirty="0">
                <a:solidFill>
                  <a:schemeClr val="bg2">
                    <a:lumMod val="10000"/>
                  </a:schemeClr>
                </a:solidFill>
              </a:endParaRPr>
            </a:p>
          </p:txBody>
        </p:sp>
        <p:sp>
          <p:nvSpPr>
            <p:cNvPr id="68621" name="Line 13"/>
            <p:cNvSpPr>
              <a:spLocks noChangeShapeType="1"/>
            </p:cNvSpPr>
            <p:nvPr/>
          </p:nvSpPr>
          <p:spPr bwMode="auto">
            <a:xfrm rot="21240000">
              <a:off x="3240647" y="3683308"/>
              <a:ext cx="204169" cy="16126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endParaRPr lang="en-US" sz="1400" dirty="0"/>
            </a:p>
          </p:txBody>
        </p:sp>
        <p:sp>
          <p:nvSpPr>
            <p:cNvPr id="68623" name="Rectangle 19"/>
            <p:cNvSpPr>
              <a:spLocks noChangeArrowheads="1"/>
            </p:cNvSpPr>
            <p:nvPr/>
          </p:nvSpPr>
          <p:spPr bwMode="auto">
            <a:xfrm>
              <a:off x="-74052" y="3063008"/>
              <a:ext cx="3292298" cy="12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400" dirty="0">
                  <a:solidFill>
                    <a:schemeClr val="tx1"/>
                  </a:solidFill>
                </a:rPr>
                <a:t>Pts with GT1 HCV (HCV RNA ≥ 10,000 IU/mL), </a:t>
              </a:r>
              <a:r>
                <a:rPr lang="en-US" altLang="en-US" sz="1400" dirty="0" smtClean="0">
                  <a:solidFill>
                    <a:schemeClr val="tx1"/>
                  </a:solidFill>
                </a:rPr>
                <a:t>who have </a:t>
              </a:r>
              <a:r>
                <a:rPr lang="en-US" altLang="en-US" sz="1400" dirty="0">
                  <a:solidFill>
                    <a:schemeClr val="tx1"/>
                  </a:solidFill>
                </a:rPr>
                <a:t>received previous HCV </a:t>
              </a:r>
              <a:r>
                <a:rPr lang="en-US" altLang="en-US" sz="1400" dirty="0" smtClean="0">
                  <a:solidFill>
                    <a:schemeClr val="tx1"/>
                  </a:solidFill>
                </a:rPr>
                <a:t>DAA treatment for </a:t>
              </a:r>
              <a:r>
                <a:rPr lang="en-US" altLang="en-US" sz="1400" dirty="0">
                  <a:solidFill>
                    <a:schemeClr val="tx1"/>
                  </a:solidFill>
                </a:rPr>
                <a:t>a duration of </a:t>
              </a:r>
              <a:r>
                <a:rPr lang="en-US" altLang="en-US" sz="1400" dirty="0" smtClean="0">
                  <a:solidFill>
                    <a:schemeClr val="tx1"/>
                  </a:solidFill>
                </a:rPr>
                <a:t>&gt;6 weeks, </a:t>
              </a:r>
              <a:r>
                <a:rPr lang="en-US" altLang="en-US" sz="1400" dirty="0">
                  <a:solidFill>
                    <a:schemeClr val="tx1"/>
                  </a:solidFill>
                </a:rPr>
                <a:t>with compensated cirrhosis (platelet cutoff of 75,000 µL, no Child-Pugh B and C) or without cirrhosis</a:t>
              </a:r>
            </a:p>
            <a:p>
              <a:pPr algn="ctr">
                <a:lnSpc>
                  <a:spcPct val="100000"/>
                </a:lnSpc>
                <a:spcBef>
                  <a:spcPct val="0"/>
                </a:spcBef>
                <a:spcAft>
                  <a:spcPct val="0"/>
                </a:spcAft>
                <a:buClrTx/>
                <a:buFontTx/>
                <a:buNone/>
              </a:pPr>
              <a:r>
                <a:rPr lang="en-US" altLang="en-US" sz="1400" dirty="0" smtClean="0">
                  <a:solidFill>
                    <a:schemeClr val="tx1"/>
                  </a:solidFill>
                </a:rPr>
                <a:t>(</a:t>
              </a:r>
              <a:r>
                <a:rPr lang="en-US" altLang="en-US" sz="1400" dirty="0">
                  <a:solidFill>
                    <a:schemeClr val="tx1"/>
                  </a:solidFill>
                </a:rPr>
                <a:t>N = </a:t>
              </a:r>
              <a:r>
                <a:rPr lang="en-US" altLang="en-US" sz="1400" dirty="0" smtClean="0">
                  <a:solidFill>
                    <a:schemeClr val="tx1"/>
                  </a:solidFill>
                </a:rPr>
                <a:t>49)</a:t>
              </a:r>
              <a:endParaRPr lang="en-US" altLang="en-US" sz="1400" dirty="0">
                <a:solidFill>
                  <a:schemeClr val="tx1"/>
                </a:solidFill>
              </a:endParaRPr>
            </a:p>
          </p:txBody>
        </p:sp>
        <p:sp>
          <p:nvSpPr>
            <p:cNvPr id="68624" name="TextBox 20"/>
            <p:cNvSpPr txBox="1">
              <a:spLocks noChangeArrowheads="1"/>
            </p:cNvSpPr>
            <p:nvPr/>
          </p:nvSpPr>
          <p:spPr bwMode="auto">
            <a:xfrm>
              <a:off x="6332797" y="2537180"/>
              <a:ext cx="603604" cy="20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100" i="1" dirty="0" err="1">
                  <a:solidFill>
                    <a:schemeClr val="tx1"/>
                  </a:solidFill>
                </a:rPr>
                <a:t>Wk</a:t>
              </a:r>
              <a:r>
                <a:rPr lang="en-US" altLang="en-US" sz="1100" i="1" dirty="0">
                  <a:solidFill>
                    <a:schemeClr val="tx1"/>
                  </a:solidFill>
                </a:rPr>
                <a:t> </a:t>
              </a:r>
              <a:r>
                <a:rPr lang="en-US" altLang="en-US" sz="1100" i="1" dirty="0" smtClean="0">
                  <a:solidFill>
                    <a:schemeClr val="tx1"/>
                  </a:solidFill>
                </a:rPr>
                <a:t>12</a:t>
              </a:r>
              <a:endParaRPr lang="en-US" altLang="en-US" sz="1100" i="1" dirty="0">
                <a:solidFill>
                  <a:schemeClr val="tx1"/>
                </a:solidFill>
              </a:endParaRPr>
            </a:p>
          </p:txBody>
        </p:sp>
        <p:cxnSp>
          <p:nvCxnSpPr>
            <p:cNvPr id="22" name="Straight Arrow Connector 21"/>
            <p:cNvCxnSpPr/>
            <p:nvPr/>
          </p:nvCxnSpPr>
          <p:spPr bwMode="auto">
            <a:xfrm>
              <a:off x="6635489" y="2726361"/>
              <a:ext cx="0" cy="1785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bwMode="auto">
            <a:xfrm rot="16200000">
              <a:off x="6850659" y="3138286"/>
              <a:ext cx="0" cy="2057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630" name="Rectangle 19"/>
            <p:cNvSpPr>
              <a:spLocks noChangeArrowheads="1"/>
            </p:cNvSpPr>
            <p:nvPr/>
          </p:nvSpPr>
          <p:spPr bwMode="auto">
            <a:xfrm>
              <a:off x="6963015" y="2637311"/>
              <a:ext cx="976138" cy="26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600" u="sng" dirty="0">
                  <a:solidFill>
                    <a:schemeClr val="tx1"/>
                  </a:solidFill>
                </a:rPr>
                <a:t>SVR12</a:t>
              </a:r>
            </a:p>
          </p:txBody>
        </p:sp>
        <p:sp>
          <p:nvSpPr>
            <p:cNvPr id="26" name="Rectangle 19"/>
            <p:cNvSpPr>
              <a:spLocks noChangeArrowheads="1"/>
            </p:cNvSpPr>
            <p:nvPr/>
          </p:nvSpPr>
          <p:spPr bwMode="auto">
            <a:xfrm>
              <a:off x="6963015" y="2957325"/>
              <a:ext cx="976138" cy="46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600" dirty="0" smtClean="0">
                  <a:solidFill>
                    <a:schemeClr val="accent2"/>
                  </a:solidFill>
                </a:rPr>
                <a:t>100% (24/24)</a:t>
              </a:r>
              <a:endParaRPr lang="en-US" altLang="en-US" sz="1600" dirty="0">
                <a:solidFill>
                  <a:schemeClr val="accent2"/>
                </a:solidFill>
              </a:endParaRPr>
            </a:p>
          </p:txBody>
        </p:sp>
        <p:cxnSp>
          <p:nvCxnSpPr>
            <p:cNvPr id="27" name="Straight Arrow Connector 26"/>
            <p:cNvCxnSpPr>
              <a:cxnSpLocks/>
            </p:cNvCxnSpPr>
            <p:nvPr/>
          </p:nvCxnSpPr>
          <p:spPr bwMode="auto">
            <a:xfrm rot="16200000">
              <a:off x="6850659" y="3795813"/>
              <a:ext cx="0" cy="2057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19"/>
            <p:cNvSpPr>
              <a:spLocks noChangeArrowheads="1"/>
            </p:cNvSpPr>
            <p:nvPr/>
          </p:nvSpPr>
          <p:spPr bwMode="auto">
            <a:xfrm>
              <a:off x="6963015" y="3614853"/>
              <a:ext cx="976138" cy="46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600" dirty="0" smtClean="0">
                  <a:solidFill>
                    <a:schemeClr val="accent3"/>
                  </a:solidFill>
                </a:rPr>
                <a:t>96% (24/25)</a:t>
              </a:r>
              <a:endParaRPr lang="en-US" altLang="en-US" sz="1600" dirty="0">
                <a:solidFill>
                  <a:schemeClr val="accent3"/>
                </a:solidFill>
              </a:endParaRPr>
            </a:p>
          </p:txBody>
        </p:sp>
      </p:grpSp>
      <p:pic>
        <p:nvPicPr>
          <p:cNvPr id="30" name="Immagine 29"/>
          <p:cNvPicPr>
            <a:picLocks noChangeAspect="1"/>
          </p:cNvPicPr>
          <p:nvPr/>
        </p:nvPicPr>
        <p:blipFill>
          <a:blip r:embed="rId3"/>
          <a:stretch>
            <a:fillRect/>
          </a:stretch>
        </p:blipFill>
        <p:spPr>
          <a:xfrm>
            <a:off x="5156655" y="4263190"/>
            <a:ext cx="3579492" cy="2373359"/>
          </a:xfrm>
          <a:prstGeom prst="rect">
            <a:avLst/>
          </a:prstGeom>
        </p:spPr>
      </p:pic>
    </p:spTree>
    <p:extLst>
      <p:ext uri="{BB962C8B-B14F-4D97-AF65-F5344CB8AC3E}">
        <p14:creationId xmlns:p14="http://schemas.microsoft.com/office/powerpoint/2010/main" val="24252807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012160" y="6426966"/>
            <a:ext cx="3486009" cy="338554"/>
          </a:xfrm>
          <a:prstGeom prst="rect">
            <a:avLst/>
          </a:prstGeom>
          <a:noFill/>
        </p:spPr>
        <p:txBody>
          <a:bodyPr wrap="square" rtlCol="0">
            <a:spAutoFit/>
          </a:bodyPr>
          <a:lstStyle/>
          <a:p>
            <a:r>
              <a:rPr lang="it-IT" sz="1600" i="1" dirty="0" err="1" smtClean="0">
                <a:latin typeface="Times New Roman" panose="02020603050405020304" pitchFamily="18" charset="0"/>
                <a:cs typeface="Times New Roman" panose="02020603050405020304" pitchFamily="18" charset="0"/>
              </a:rPr>
              <a:t>Wyles</a:t>
            </a:r>
            <a:r>
              <a:rPr lang="it-IT" sz="1600" i="1" dirty="0" smtClean="0">
                <a:latin typeface="Times New Roman" panose="02020603050405020304" pitchFamily="18" charset="0"/>
                <a:cs typeface="Times New Roman" panose="02020603050405020304" pitchFamily="18" charset="0"/>
              </a:rPr>
              <a:t> D. et al., </a:t>
            </a:r>
            <a:r>
              <a:rPr lang="it-IT" sz="1600" i="1" dirty="0" err="1" smtClean="0">
                <a:latin typeface="Times New Roman" panose="02020603050405020304" pitchFamily="18" charset="0"/>
                <a:cs typeface="Times New Roman" panose="02020603050405020304" pitchFamily="18" charset="0"/>
              </a:rPr>
              <a:t>Hepatology</a:t>
            </a:r>
            <a:r>
              <a:rPr lang="it-IT" sz="1600" i="1" dirty="0" smtClean="0">
                <a:latin typeface="Times New Roman" panose="02020603050405020304" pitchFamily="18" charset="0"/>
                <a:cs typeface="Times New Roman" panose="02020603050405020304" pitchFamily="18" charset="0"/>
              </a:rPr>
              <a:t>, 2017</a:t>
            </a:r>
            <a:endParaRPr lang="it-IT" sz="1600" i="1" dirty="0">
              <a:latin typeface="Times New Roman" panose="02020603050405020304" pitchFamily="18" charset="0"/>
              <a:cs typeface="Times New Roman" panose="02020603050405020304" pitchFamily="18" charset="0"/>
            </a:endParaRPr>
          </a:p>
        </p:txBody>
      </p:sp>
      <p:sp>
        <p:nvSpPr>
          <p:cNvPr id="4" name="Rettangolo 3"/>
          <p:cNvSpPr/>
          <p:nvPr/>
        </p:nvSpPr>
        <p:spPr>
          <a:xfrm>
            <a:off x="251519" y="1352952"/>
            <a:ext cx="5400600" cy="1815882"/>
          </a:xfrm>
          <a:prstGeom prst="rect">
            <a:avLst/>
          </a:prstGeom>
        </p:spPr>
        <p:txBody>
          <a:bodyPr wrap="square">
            <a:spAutoFit/>
          </a:bodyPr>
          <a:lstStyle/>
          <a:p>
            <a:pPr algn="ctr"/>
            <a:r>
              <a:rPr lang="en-US" sz="1400" b="1" u="sng" dirty="0" smtClean="0">
                <a:latin typeface="+mj-lt"/>
              </a:rPr>
              <a:t>C-SURGE</a:t>
            </a:r>
          </a:p>
          <a:p>
            <a:pPr algn="just"/>
            <a:r>
              <a:rPr lang="en-US" sz="1400" dirty="0" smtClean="0">
                <a:latin typeface="+mj-lt"/>
              </a:rPr>
              <a:t>GT1 patients who failed treatment with LDV/SOF or GZR/EBR. Overall</a:t>
            </a:r>
            <a:r>
              <a:rPr lang="en-US" sz="1400" dirty="0">
                <a:latin typeface="+mj-lt"/>
              </a:rPr>
              <a:t>, 43% </a:t>
            </a:r>
            <a:r>
              <a:rPr lang="en-US" sz="1400" dirty="0" smtClean="0">
                <a:latin typeface="+mj-lt"/>
              </a:rPr>
              <a:t>were </a:t>
            </a:r>
            <a:r>
              <a:rPr lang="en-US" sz="1400" dirty="0">
                <a:latin typeface="+mj-lt"/>
              </a:rPr>
              <a:t>cirrhotic, 86% had GT1a </a:t>
            </a:r>
            <a:r>
              <a:rPr lang="en-US" sz="1400" dirty="0" smtClean="0">
                <a:latin typeface="+mj-lt"/>
              </a:rPr>
              <a:t>infection</a:t>
            </a:r>
            <a:r>
              <a:rPr lang="it-IT" sz="1400" dirty="0" smtClean="0">
                <a:latin typeface="+mj-lt"/>
              </a:rPr>
              <a:t>. </a:t>
            </a:r>
            <a:r>
              <a:rPr lang="it-IT" sz="1400" dirty="0" smtClean="0"/>
              <a:t>At </a:t>
            </a:r>
            <a:r>
              <a:rPr lang="it-IT" sz="1400" dirty="0"/>
              <a:t>baseline, NS5A </a:t>
            </a:r>
            <a:r>
              <a:rPr lang="it-IT" sz="1400" dirty="0" err="1" smtClean="0"/>
              <a:t>RASs</a:t>
            </a:r>
            <a:r>
              <a:rPr lang="it-IT" sz="1400" dirty="0" smtClean="0"/>
              <a:t> </a:t>
            </a:r>
            <a:r>
              <a:rPr lang="en-US" sz="1400" dirty="0" smtClean="0"/>
              <a:t>were </a:t>
            </a:r>
            <a:r>
              <a:rPr lang="en-US" sz="1400" dirty="0"/>
              <a:t>present in 31/43 (72%) and 46/49 (94%) participants in the 16- and 24-weeks </a:t>
            </a:r>
            <a:r>
              <a:rPr lang="en-US" sz="1400" dirty="0" smtClean="0"/>
              <a:t>arms, respectively; </a:t>
            </a:r>
            <a:r>
              <a:rPr lang="en-US" sz="1400" b="1" dirty="0" smtClean="0"/>
              <a:t>38% had 2 NS5A </a:t>
            </a:r>
            <a:r>
              <a:rPr lang="en-US" sz="1400" b="1" dirty="0"/>
              <a:t>RASs, 4% had ≥3 NS5A RASs, and 55% had NS5A and NS3 RASs</a:t>
            </a:r>
            <a:r>
              <a:rPr lang="en-US" sz="1400" dirty="0"/>
              <a:t>. Y93 </a:t>
            </a:r>
            <a:r>
              <a:rPr lang="en-US" sz="1400" dirty="0" smtClean="0"/>
              <a:t>polymorphisms were </a:t>
            </a:r>
            <a:r>
              <a:rPr lang="en-US" sz="1400" dirty="0"/>
              <a:t>present in 17/43 (40%) participants in the 16-week arm and 28/49 (57%) participants in </a:t>
            </a:r>
            <a:r>
              <a:rPr lang="en-US" sz="1400" dirty="0" smtClean="0"/>
              <a:t>the </a:t>
            </a:r>
            <a:r>
              <a:rPr lang="it-IT" sz="1400" dirty="0" smtClean="0"/>
              <a:t>24-week </a:t>
            </a:r>
            <a:r>
              <a:rPr lang="it-IT" sz="1400" dirty="0" err="1" smtClean="0"/>
              <a:t>arm</a:t>
            </a:r>
            <a:r>
              <a:rPr lang="it-IT" sz="1400" dirty="0" smtClean="0"/>
              <a:t>.</a:t>
            </a:r>
            <a:endParaRPr lang="it-IT" sz="1400" dirty="0">
              <a:latin typeface="+mj-lt"/>
            </a:endParaRPr>
          </a:p>
        </p:txBody>
      </p:sp>
      <p:sp>
        <p:nvSpPr>
          <p:cNvPr id="6" name="Rettangolo 5"/>
          <p:cNvSpPr/>
          <p:nvPr/>
        </p:nvSpPr>
        <p:spPr>
          <a:xfrm>
            <a:off x="5796136" y="1325667"/>
            <a:ext cx="3168353" cy="2031325"/>
          </a:xfrm>
          <a:prstGeom prst="rect">
            <a:avLst/>
          </a:prstGeom>
        </p:spPr>
        <p:txBody>
          <a:bodyPr wrap="square">
            <a:spAutoFit/>
          </a:bodyPr>
          <a:lstStyle/>
          <a:p>
            <a:pPr algn="ctr"/>
            <a:r>
              <a:rPr lang="en-US" sz="1400" b="1" u="sng" dirty="0" smtClean="0">
                <a:latin typeface="+mj-lt"/>
              </a:rPr>
              <a:t>C-CREST</a:t>
            </a:r>
          </a:p>
          <a:p>
            <a:pPr algn="just"/>
            <a:r>
              <a:rPr lang="en-US" sz="1400" dirty="0" smtClean="0">
                <a:latin typeface="+mj-lt"/>
              </a:rPr>
              <a:t>24 patients underwent retreatment: </a:t>
            </a:r>
            <a:r>
              <a:rPr lang="en-US" sz="1400" dirty="0">
                <a:latin typeface="+mj-lt"/>
              </a:rPr>
              <a:t>23 were F0-F2, 2 had GT1 </a:t>
            </a:r>
            <a:r>
              <a:rPr lang="en-US" sz="1400" dirty="0" smtClean="0">
                <a:latin typeface="+mj-lt"/>
              </a:rPr>
              <a:t>infection, 14 </a:t>
            </a:r>
            <a:r>
              <a:rPr lang="en-US" sz="1400" dirty="0">
                <a:latin typeface="+mj-lt"/>
              </a:rPr>
              <a:t>had GT2 infection, and 8 had GT3 </a:t>
            </a:r>
            <a:r>
              <a:rPr lang="en-US" sz="1400" dirty="0" smtClean="0">
                <a:latin typeface="+mj-lt"/>
              </a:rPr>
              <a:t>infection. At baseline,  </a:t>
            </a:r>
            <a:r>
              <a:rPr lang="en-US" sz="1400" dirty="0"/>
              <a:t>19 (83%) had NS5A </a:t>
            </a:r>
            <a:r>
              <a:rPr lang="en-US" sz="1400" dirty="0" smtClean="0"/>
              <a:t>RASs, and </a:t>
            </a:r>
            <a:r>
              <a:rPr lang="en-US" sz="1400" dirty="0"/>
              <a:t>20 (87%) had RASs in ≥2 </a:t>
            </a:r>
            <a:r>
              <a:rPr lang="en-US" sz="1400" dirty="0" smtClean="0"/>
              <a:t>regions, including </a:t>
            </a:r>
            <a:r>
              <a:rPr lang="en-US" sz="1400" b="1" dirty="0"/>
              <a:t>19 (83%) participants with RASs in both NS3 and NS5A </a:t>
            </a:r>
            <a:r>
              <a:rPr lang="en-US" sz="1400" b="1" dirty="0" smtClean="0"/>
              <a:t>regions</a:t>
            </a:r>
            <a:r>
              <a:rPr lang="en-US" sz="1400" dirty="0" smtClean="0"/>
              <a:t>. 5/8 GT3 patients had Y93H.</a:t>
            </a:r>
            <a:endParaRPr lang="it-IT" sz="1400" dirty="0">
              <a:latin typeface="+mj-lt"/>
            </a:endParaRPr>
          </a:p>
        </p:txBody>
      </p:sp>
      <p:pic>
        <p:nvPicPr>
          <p:cNvPr id="8" name="Immagine 7"/>
          <p:cNvPicPr>
            <a:picLocks noChangeAspect="1"/>
          </p:cNvPicPr>
          <p:nvPr/>
        </p:nvPicPr>
        <p:blipFill rotWithShape="1">
          <a:blip r:embed="rId2"/>
          <a:srcRect b="76844"/>
          <a:stretch/>
        </p:blipFill>
        <p:spPr>
          <a:xfrm>
            <a:off x="157970" y="180441"/>
            <a:ext cx="8986030" cy="1022925"/>
          </a:xfrm>
          <a:prstGeom prst="rect">
            <a:avLst/>
          </a:prstGeom>
        </p:spPr>
      </p:pic>
      <p:grpSp>
        <p:nvGrpSpPr>
          <p:cNvPr id="12" name="Gruppo 11"/>
          <p:cNvGrpSpPr/>
          <p:nvPr/>
        </p:nvGrpSpPr>
        <p:grpSpPr>
          <a:xfrm>
            <a:off x="899592" y="6044657"/>
            <a:ext cx="2160240" cy="363312"/>
            <a:chOff x="899592" y="6229470"/>
            <a:chExt cx="2160240" cy="363312"/>
          </a:xfrm>
        </p:grpSpPr>
        <p:sp>
          <p:nvSpPr>
            <p:cNvPr id="2" name="CasellaDiTesto 1"/>
            <p:cNvSpPr txBox="1"/>
            <p:nvPr/>
          </p:nvSpPr>
          <p:spPr>
            <a:xfrm>
              <a:off x="1691680" y="6285005"/>
              <a:ext cx="936104" cy="307777"/>
            </a:xfrm>
            <a:prstGeom prst="rect">
              <a:avLst/>
            </a:prstGeom>
            <a:noFill/>
          </p:spPr>
          <p:txBody>
            <a:bodyPr wrap="square" rtlCol="0">
              <a:spAutoFit/>
            </a:bodyPr>
            <a:lstStyle/>
            <a:p>
              <a:pPr algn="ctr"/>
              <a:r>
                <a:rPr lang="it-IT" sz="1400" dirty="0" smtClean="0"/>
                <a:t>NS5A</a:t>
              </a:r>
              <a:endParaRPr lang="it-IT" sz="1400" dirty="0"/>
            </a:p>
          </p:txBody>
        </p:sp>
        <p:sp>
          <p:nvSpPr>
            <p:cNvPr id="5" name="Parentesi quadra aperta 4"/>
            <p:cNvSpPr/>
            <p:nvPr/>
          </p:nvSpPr>
          <p:spPr>
            <a:xfrm rot="16200000">
              <a:off x="1951944" y="5177118"/>
              <a:ext cx="55535" cy="2160240"/>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grpSp>
      <p:grpSp>
        <p:nvGrpSpPr>
          <p:cNvPr id="13" name="Gruppo 12"/>
          <p:cNvGrpSpPr/>
          <p:nvPr/>
        </p:nvGrpSpPr>
        <p:grpSpPr>
          <a:xfrm>
            <a:off x="3131840" y="6052499"/>
            <a:ext cx="2160240" cy="363312"/>
            <a:chOff x="899592" y="6229470"/>
            <a:chExt cx="2160240" cy="363312"/>
          </a:xfrm>
        </p:grpSpPr>
        <p:sp>
          <p:nvSpPr>
            <p:cNvPr id="14" name="CasellaDiTesto 13"/>
            <p:cNvSpPr txBox="1"/>
            <p:nvPr/>
          </p:nvSpPr>
          <p:spPr>
            <a:xfrm>
              <a:off x="1475656" y="6285005"/>
              <a:ext cx="936104" cy="307777"/>
            </a:xfrm>
            <a:prstGeom prst="rect">
              <a:avLst/>
            </a:prstGeom>
            <a:noFill/>
          </p:spPr>
          <p:txBody>
            <a:bodyPr wrap="square" rtlCol="0">
              <a:spAutoFit/>
            </a:bodyPr>
            <a:lstStyle/>
            <a:p>
              <a:pPr algn="ctr"/>
              <a:r>
                <a:rPr lang="it-IT" sz="1400" dirty="0" smtClean="0"/>
                <a:t>NS3</a:t>
              </a:r>
              <a:endParaRPr lang="it-IT" sz="1400" dirty="0"/>
            </a:p>
          </p:txBody>
        </p:sp>
        <p:sp>
          <p:nvSpPr>
            <p:cNvPr id="15" name="Parentesi quadra aperta 14"/>
            <p:cNvSpPr/>
            <p:nvPr/>
          </p:nvSpPr>
          <p:spPr>
            <a:xfrm rot="16200000">
              <a:off x="1951944" y="5177118"/>
              <a:ext cx="55535" cy="2160240"/>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grpSp>
      <p:grpSp>
        <p:nvGrpSpPr>
          <p:cNvPr id="16" name="Gruppo 15"/>
          <p:cNvGrpSpPr/>
          <p:nvPr/>
        </p:nvGrpSpPr>
        <p:grpSpPr>
          <a:xfrm>
            <a:off x="6516218" y="6100194"/>
            <a:ext cx="1080118" cy="363310"/>
            <a:chOff x="1153741" y="6229472"/>
            <a:chExt cx="1906091" cy="363310"/>
          </a:xfrm>
        </p:grpSpPr>
        <p:sp>
          <p:nvSpPr>
            <p:cNvPr id="17" name="CasellaDiTesto 16"/>
            <p:cNvSpPr txBox="1"/>
            <p:nvPr/>
          </p:nvSpPr>
          <p:spPr>
            <a:xfrm>
              <a:off x="1534957" y="6285005"/>
              <a:ext cx="1092828" cy="307777"/>
            </a:xfrm>
            <a:prstGeom prst="rect">
              <a:avLst/>
            </a:prstGeom>
            <a:noFill/>
          </p:spPr>
          <p:txBody>
            <a:bodyPr wrap="square" rtlCol="0">
              <a:spAutoFit/>
            </a:bodyPr>
            <a:lstStyle/>
            <a:p>
              <a:pPr algn="ctr"/>
              <a:r>
                <a:rPr lang="it-IT" sz="1400" dirty="0" smtClean="0"/>
                <a:t>NS5A</a:t>
              </a:r>
              <a:endParaRPr lang="it-IT" sz="1400" dirty="0"/>
            </a:p>
          </p:txBody>
        </p:sp>
        <p:sp>
          <p:nvSpPr>
            <p:cNvPr id="18" name="Parentesi quadra aperta 17"/>
            <p:cNvSpPr/>
            <p:nvPr/>
          </p:nvSpPr>
          <p:spPr>
            <a:xfrm rot="16200000">
              <a:off x="2079020" y="5304193"/>
              <a:ext cx="55534" cy="1906091"/>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grpSp>
      <p:grpSp>
        <p:nvGrpSpPr>
          <p:cNvPr id="19" name="Gruppo 18"/>
          <p:cNvGrpSpPr/>
          <p:nvPr/>
        </p:nvGrpSpPr>
        <p:grpSpPr>
          <a:xfrm>
            <a:off x="7692744" y="6108035"/>
            <a:ext cx="983712" cy="363311"/>
            <a:chOff x="899592" y="6229471"/>
            <a:chExt cx="1735962" cy="363311"/>
          </a:xfrm>
        </p:grpSpPr>
        <p:sp>
          <p:nvSpPr>
            <p:cNvPr id="20" name="CasellaDiTesto 19"/>
            <p:cNvSpPr txBox="1"/>
            <p:nvPr/>
          </p:nvSpPr>
          <p:spPr>
            <a:xfrm>
              <a:off x="1475656" y="6285005"/>
              <a:ext cx="936104" cy="307777"/>
            </a:xfrm>
            <a:prstGeom prst="rect">
              <a:avLst/>
            </a:prstGeom>
            <a:noFill/>
          </p:spPr>
          <p:txBody>
            <a:bodyPr wrap="square" rtlCol="0">
              <a:spAutoFit/>
            </a:bodyPr>
            <a:lstStyle/>
            <a:p>
              <a:pPr algn="ctr"/>
              <a:r>
                <a:rPr lang="it-IT" sz="1400" dirty="0" smtClean="0"/>
                <a:t>NS3</a:t>
              </a:r>
              <a:endParaRPr lang="it-IT" sz="1400" dirty="0"/>
            </a:p>
          </p:txBody>
        </p:sp>
        <p:sp>
          <p:nvSpPr>
            <p:cNvPr id="21" name="Parentesi quadra aperta 20"/>
            <p:cNvSpPr/>
            <p:nvPr/>
          </p:nvSpPr>
          <p:spPr>
            <a:xfrm rot="16200000">
              <a:off x="1739806" y="5389257"/>
              <a:ext cx="55534" cy="1735962"/>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grpSp>
      <p:pic>
        <p:nvPicPr>
          <p:cNvPr id="7" name="Immagine 6"/>
          <p:cNvPicPr>
            <a:picLocks noChangeAspect="1"/>
          </p:cNvPicPr>
          <p:nvPr/>
        </p:nvPicPr>
        <p:blipFill>
          <a:blip r:embed="rId3"/>
          <a:stretch>
            <a:fillRect/>
          </a:stretch>
        </p:blipFill>
        <p:spPr>
          <a:xfrm>
            <a:off x="157970" y="2996952"/>
            <a:ext cx="8707488" cy="3149995"/>
          </a:xfrm>
          <a:prstGeom prst="rect">
            <a:avLst/>
          </a:prstGeom>
        </p:spPr>
      </p:pic>
    </p:spTree>
    <p:extLst>
      <p:ext uri="{BB962C8B-B14F-4D97-AF65-F5344CB8AC3E}">
        <p14:creationId xmlns:p14="http://schemas.microsoft.com/office/powerpoint/2010/main" val="39704125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979713" y="445869"/>
            <a:ext cx="6789182" cy="825104"/>
          </a:xfrm>
        </p:spPr>
        <p:txBody>
          <a:bodyPr>
            <a:noAutofit/>
          </a:bodyPr>
          <a:lstStyle/>
          <a:p>
            <a:r>
              <a:rPr lang="en-US" altLang="en-US" sz="3200" dirty="0"/>
              <a:t>POLARIS-1 and -4: Impact of Baseline RASs on 12-Wk SOF/VEL/VOX in DAA-Experienced Pts</a:t>
            </a:r>
          </a:p>
        </p:txBody>
      </p:sp>
      <p:sp>
        <p:nvSpPr>
          <p:cNvPr id="7" name="Text Box 15"/>
          <p:cNvSpPr txBox="1">
            <a:spLocks noChangeArrowheads="1"/>
          </p:cNvSpPr>
          <p:nvPr/>
        </p:nvSpPr>
        <p:spPr bwMode="auto">
          <a:xfrm>
            <a:off x="323528" y="6453336"/>
            <a:ext cx="5887641" cy="253916"/>
          </a:xfrm>
          <a:prstGeom prst="rect">
            <a:avLst/>
          </a:prstGeom>
          <a:noFill/>
          <a:ln>
            <a:noFill/>
          </a:ln>
          <a:extLst/>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050" b="0" spc="-8" dirty="0"/>
              <a:t>Sarrazin, et al. EASL 2017. Abstract THU-248.</a:t>
            </a:r>
          </a:p>
        </p:txBody>
      </p:sp>
      <p:sp>
        <p:nvSpPr>
          <p:cNvPr id="79876" name="Content Placeholder 2"/>
          <p:cNvSpPr>
            <a:spLocks noGrp="1"/>
          </p:cNvSpPr>
          <p:nvPr>
            <p:ph idx="1"/>
          </p:nvPr>
        </p:nvSpPr>
        <p:spPr>
          <a:xfrm>
            <a:off x="1254786" y="1748776"/>
            <a:ext cx="8158162" cy="557213"/>
          </a:xfrm>
        </p:spPr>
        <p:txBody>
          <a:bodyPr>
            <a:noAutofit/>
          </a:bodyPr>
          <a:lstStyle/>
          <a:p>
            <a:pPr marL="0" indent="0">
              <a:buNone/>
            </a:pPr>
            <a:r>
              <a:rPr lang="en-US" altLang="en-US" sz="1800" dirty="0"/>
              <a:t>Integrated analysis of data from SOF/VEL/VOX arms of 2 phase III trials of DAA-experienced pts with (n = 263) and without (n = 182) previous NS5A inhibitors</a:t>
            </a:r>
          </a:p>
        </p:txBody>
      </p:sp>
      <p:grpSp>
        <p:nvGrpSpPr>
          <p:cNvPr id="2" name="Gruppo 1"/>
          <p:cNvGrpSpPr/>
          <p:nvPr/>
        </p:nvGrpSpPr>
        <p:grpSpPr>
          <a:xfrm>
            <a:off x="1551806" y="2428992"/>
            <a:ext cx="6747793" cy="289418"/>
            <a:chOff x="1102527" y="1904989"/>
            <a:chExt cx="6747793" cy="289418"/>
          </a:xfrm>
        </p:grpSpPr>
        <p:sp>
          <p:nvSpPr>
            <p:cNvPr id="128" name="Rectangle 1">
              <a:extLst>
                <a:ext uri="{FF2B5EF4-FFF2-40B4-BE49-F238E27FC236}">
                  <a16:creationId xmlns:a16="http://schemas.microsoft.com/office/drawing/2014/main" xmlns="" id="{E10C6865-665C-4388-A5B5-092B5ED49A12}"/>
                </a:ext>
              </a:extLst>
            </p:cNvPr>
            <p:cNvSpPr>
              <a:spLocks noChangeArrowheads="1"/>
            </p:cNvSpPr>
            <p:nvPr/>
          </p:nvSpPr>
          <p:spPr bwMode="auto">
            <a:xfrm>
              <a:off x="1692040" y="1940491"/>
              <a:ext cx="10242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050" dirty="0">
                <a:solidFill>
                  <a:schemeClr val="tx1"/>
                </a:solidFill>
              </a:endParaRPr>
            </a:p>
          </p:txBody>
        </p:sp>
        <p:sp>
          <p:nvSpPr>
            <p:cNvPr id="143" name="Rectangle 23">
              <a:extLst>
                <a:ext uri="{FF2B5EF4-FFF2-40B4-BE49-F238E27FC236}">
                  <a16:creationId xmlns:a16="http://schemas.microsoft.com/office/drawing/2014/main" xmlns="" id="{C92FC0DE-3EC3-4097-A75B-087769B7A60B}"/>
                </a:ext>
              </a:extLst>
            </p:cNvPr>
            <p:cNvSpPr>
              <a:spLocks noChangeArrowheads="1"/>
            </p:cNvSpPr>
            <p:nvPr/>
          </p:nvSpPr>
          <p:spPr bwMode="auto">
            <a:xfrm>
              <a:off x="2311338" y="1929982"/>
              <a:ext cx="216000" cy="216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050" dirty="0">
                <a:solidFill>
                  <a:schemeClr val="tx1"/>
                </a:solidFill>
              </a:endParaRPr>
            </a:p>
          </p:txBody>
        </p:sp>
        <p:sp>
          <p:nvSpPr>
            <p:cNvPr id="144" name="Rectangle 25">
              <a:extLst>
                <a:ext uri="{FF2B5EF4-FFF2-40B4-BE49-F238E27FC236}">
                  <a16:creationId xmlns:a16="http://schemas.microsoft.com/office/drawing/2014/main" xmlns="" id="{35429852-C83A-44C1-B062-F52AE22AF018}"/>
                </a:ext>
              </a:extLst>
            </p:cNvPr>
            <p:cNvSpPr>
              <a:spLocks noChangeArrowheads="1"/>
            </p:cNvSpPr>
            <p:nvPr/>
          </p:nvSpPr>
          <p:spPr bwMode="auto">
            <a:xfrm>
              <a:off x="2293418" y="1904989"/>
              <a:ext cx="830629" cy="26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050" dirty="0">
                  <a:solidFill>
                    <a:schemeClr val="tx1"/>
                  </a:solidFill>
                </a:rPr>
                <a:t>None</a:t>
              </a:r>
            </a:p>
          </p:txBody>
        </p:sp>
        <p:sp>
          <p:nvSpPr>
            <p:cNvPr id="141" name="Rectangle 26">
              <a:extLst>
                <a:ext uri="{FF2B5EF4-FFF2-40B4-BE49-F238E27FC236}">
                  <a16:creationId xmlns:a16="http://schemas.microsoft.com/office/drawing/2014/main" xmlns="" id="{B7347560-1D52-453B-843E-F867417BE72F}"/>
                </a:ext>
              </a:extLst>
            </p:cNvPr>
            <p:cNvSpPr>
              <a:spLocks noChangeArrowheads="1"/>
            </p:cNvSpPr>
            <p:nvPr/>
          </p:nvSpPr>
          <p:spPr bwMode="auto">
            <a:xfrm>
              <a:off x="3260351" y="1929982"/>
              <a:ext cx="216000" cy="216000"/>
            </a:xfrm>
            <a:prstGeom prst="rect">
              <a:avLst/>
            </a:prstGeom>
            <a:solidFill>
              <a:schemeClr val="accent3"/>
            </a:solidFill>
            <a:ln>
              <a:noFill/>
            </a:ln>
          </p:spPr>
          <p:txBody>
            <a:bodyPr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defRPr/>
              </a:pPr>
              <a:endParaRPr lang="en-US" altLang="en-US" sz="1050" dirty="0">
                <a:solidFill>
                  <a:schemeClr val="tx1"/>
                </a:solidFill>
              </a:endParaRPr>
            </a:p>
          </p:txBody>
        </p:sp>
        <p:sp>
          <p:nvSpPr>
            <p:cNvPr id="142" name="Rectangle 34">
              <a:extLst>
                <a:ext uri="{FF2B5EF4-FFF2-40B4-BE49-F238E27FC236}">
                  <a16:creationId xmlns:a16="http://schemas.microsoft.com/office/drawing/2014/main" xmlns="" id="{B064BDB2-384B-44EF-A571-97037CED0D40}"/>
                </a:ext>
              </a:extLst>
            </p:cNvPr>
            <p:cNvSpPr>
              <a:spLocks noChangeArrowheads="1"/>
            </p:cNvSpPr>
            <p:nvPr/>
          </p:nvSpPr>
          <p:spPr bwMode="auto">
            <a:xfrm>
              <a:off x="3210960" y="1904989"/>
              <a:ext cx="830629" cy="26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050" dirty="0">
                  <a:solidFill>
                    <a:schemeClr val="tx1"/>
                  </a:solidFill>
                </a:rPr>
                <a:t>Any</a:t>
              </a:r>
            </a:p>
          </p:txBody>
        </p:sp>
        <p:sp>
          <p:nvSpPr>
            <p:cNvPr id="139" name="Rectangle 27">
              <a:extLst>
                <a:ext uri="{FF2B5EF4-FFF2-40B4-BE49-F238E27FC236}">
                  <a16:creationId xmlns:a16="http://schemas.microsoft.com/office/drawing/2014/main" xmlns="" id="{3AB24602-5AC8-4CCF-99C2-E7D9031C3DE4}"/>
                </a:ext>
              </a:extLst>
            </p:cNvPr>
            <p:cNvSpPr>
              <a:spLocks noChangeArrowheads="1"/>
            </p:cNvSpPr>
            <p:nvPr/>
          </p:nvSpPr>
          <p:spPr bwMode="auto">
            <a:xfrm>
              <a:off x="4269440" y="1929982"/>
              <a:ext cx="216000" cy="216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050" dirty="0">
                <a:solidFill>
                  <a:schemeClr val="tx1"/>
                </a:solidFill>
              </a:endParaRPr>
            </a:p>
          </p:txBody>
        </p:sp>
        <p:sp>
          <p:nvSpPr>
            <p:cNvPr id="140" name="Rectangle 35">
              <a:extLst>
                <a:ext uri="{FF2B5EF4-FFF2-40B4-BE49-F238E27FC236}">
                  <a16:creationId xmlns:a16="http://schemas.microsoft.com/office/drawing/2014/main" xmlns="" id="{2C6E554C-B18D-4793-823B-C3C0AB5F8238}"/>
                </a:ext>
              </a:extLst>
            </p:cNvPr>
            <p:cNvSpPr>
              <a:spLocks noChangeArrowheads="1"/>
            </p:cNvSpPr>
            <p:nvPr/>
          </p:nvSpPr>
          <p:spPr bwMode="auto">
            <a:xfrm>
              <a:off x="4406845" y="1904989"/>
              <a:ext cx="830628" cy="26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050" dirty="0">
                  <a:solidFill>
                    <a:schemeClr val="tx1"/>
                  </a:solidFill>
                </a:rPr>
                <a:t>NS3 only</a:t>
              </a:r>
            </a:p>
          </p:txBody>
        </p:sp>
        <p:sp>
          <p:nvSpPr>
            <p:cNvPr id="137" name="Rectangle 33">
              <a:extLst>
                <a:ext uri="{FF2B5EF4-FFF2-40B4-BE49-F238E27FC236}">
                  <a16:creationId xmlns:a16="http://schemas.microsoft.com/office/drawing/2014/main" xmlns="" id="{A9D858F8-1799-4FED-AF3C-116040D63250}"/>
                </a:ext>
              </a:extLst>
            </p:cNvPr>
            <p:cNvSpPr>
              <a:spLocks noChangeArrowheads="1"/>
            </p:cNvSpPr>
            <p:nvPr/>
          </p:nvSpPr>
          <p:spPr bwMode="auto">
            <a:xfrm>
              <a:off x="6422043" y="1929982"/>
              <a:ext cx="216000" cy="216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050" dirty="0">
                <a:solidFill>
                  <a:schemeClr val="tx1"/>
                </a:solidFill>
              </a:endParaRPr>
            </a:p>
          </p:txBody>
        </p:sp>
        <p:sp>
          <p:nvSpPr>
            <p:cNvPr id="138" name="Rectangle 37">
              <a:extLst>
                <a:ext uri="{FF2B5EF4-FFF2-40B4-BE49-F238E27FC236}">
                  <a16:creationId xmlns:a16="http://schemas.microsoft.com/office/drawing/2014/main" xmlns="" id="{6B3FF6CB-89FE-446F-BC5F-6636B6850269}"/>
                </a:ext>
              </a:extLst>
            </p:cNvPr>
            <p:cNvSpPr>
              <a:spLocks noChangeArrowheads="1"/>
            </p:cNvSpPr>
            <p:nvPr/>
          </p:nvSpPr>
          <p:spPr bwMode="auto">
            <a:xfrm>
              <a:off x="6306684" y="1904989"/>
              <a:ext cx="1543636" cy="26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050" dirty="0">
                  <a:solidFill>
                    <a:schemeClr val="tx1"/>
                  </a:solidFill>
                </a:rPr>
                <a:t>NS3 + NS5A</a:t>
              </a:r>
            </a:p>
          </p:txBody>
        </p:sp>
        <p:sp>
          <p:nvSpPr>
            <p:cNvPr id="135" name="Rectangle 28">
              <a:extLst>
                <a:ext uri="{FF2B5EF4-FFF2-40B4-BE49-F238E27FC236}">
                  <a16:creationId xmlns:a16="http://schemas.microsoft.com/office/drawing/2014/main" xmlns="" id="{E20C3135-757D-43B1-8F8D-4491DC03B42F}"/>
                </a:ext>
              </a:extLst>
            </p:cNvPr>
            <p:cNvSpPr>
              <a:spLocks noChangeArrowheads="1"/>
            </p:cNvSpPr>
            <p:nvPr/>
          </p:nvSpPr>
          <p:spPr bwMode="auto">
            <a:xfrm>
              <a:off x="5292341" y="1929982"/>
              <a:ext cx="216000" cy="216000"/>
            </a:xfrm>
            <a:prstGeom prst="rect">
              <a:avLst/>
            </a:prstGeom>
            <a:solidFill>
              <a:srgbClr val="F2F23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050" dirty="0">
                <a:solidFill>
                  <a:schemeClr val="tx1"/>
                </a:solidFill>
              </a:endParaRPr>
            </a:p>
          </p:txBody>
        </p:sp>
        <p:sp>
          <p:nvSpPr>
            <p:cNvPr id="136" name="Rectangle 40">
              <a:extLst>
                <a:ext uri="{FF2B5EF4-FFF2-40B4-BE49-F238E27FC236}">
                  <a16:creationId xmlns:a16="http://schemas.microsoft.com/office/drawing/2014/main" xmlns="" id="{13B9CA73-5162-45BD-B138-3492CC370F1D}"/>
                </a:ext>
              </a:extLst>
            </p:cNvPr>
            <p:cNvSpPr>
              <a:spLocks noChangeArrowheads="1"/>
            </p:cNvSpPr>
            <p:nvPr/>
          </p:nvSpPr>
          <p:spPr bwMode="auto">
            <a:xfrm>
              <a:off x="5449632" y="1904989"/>
              <a:ext cx="874281" cy="26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050" dirty="0">
                  <a:solidFill>
                    <a:schemeClr val="tx1"/>
                  </a:solidFill>
                </a:rPr>
                <a:t>NS5A only</a:t>
              </a:r>
            </a:p>
          </p:txBody>
        </p:sp>
        <p:sp>
          <p:nvSpPr>
            <p:cNvPr id="232" name="Rectangle 25">
              <a:extLst>
                <a:ext uri="{FF2B5EF4-FFF2-40B4-BE49-F238E27FC236}">
                  <a16:creationId xmlns:a16="http://schemas.microsoft.com/office/drawing/2014/main" xmlns="" id="{25CFEE6D-83E5-45FB-8934-058DD7042299}"/>
                </a:ext>
              </a:extLst>
            </p:cNvPr>
            <p:cNvSpPr>
              <a:spLocks noChangeArrowheads="1"/>
            </p:cNvSpPr>
            <p:nvPr/>
          </p:nvSpPr>
          <p:spPr bwMode="auto">
            <a:xfrm>
              <a:off x="1102527" y="1939300"/>
              <a:ext cx="11945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050" dirty="0">
                  <a:solidFill>
                    <a:schemeClr val="tx1"/>
                  </a:solidFill>
                </a:rPr>
                <a:t>Baseline RASs:</a:t>
              </a:r>
            </a:p>
          </p:txBody>
        </p:sp>
      </p:grpSp>
      <p:grpSp>
        <p:nvGrpSpPr>
          <p:cNvPr id="3" name="Gruppo 2"/>
          <p:cNvGrpSpPr/>
          <p:nvPr/>
        </p:nvGrpSpPr>
        <p:grpSpPr>
          <a:xfrm>
            <a:off x="145738" y="2841933"/>
            <a:ext cx="8818750" cy="3683411"/>
            <a:chOff x="145738" y="2549267"/>
            <a:chExt cx="7073375" cy="3683411"/>
          </a:xfrm>
        </p:grpSpPr>
        <p:sp>
          <p:nvSpPr>
            <p:cNvPr id="124" name="TextBox 15">
              <a:extLst>
                <a:ext uri="{FF2B5EF4-FFF2-40B4-BE49-F238E27FC236}">
                  <a16:creationId xmlns:a16="http://schemas.microsoft.com/office/drawing/2014/main" xmlns="" id="{CCB80DEE-6F4B-4E6B-B115-6D5E415773DD}"/>
                </a:ext>
              </a:extLst>
            </p:cNvPr>
            <p:cNvSpPr txBox="1">
              <a:spLocks noChangeArrowheads="1"/>
            </p:cNvSpPr>
            <p:nvPr/>
          </p:nvSpPr>
          <p:spPr bwMode="auto">
            <a:xfrm rot="16200000">
              <a:off x="-328935" y="4022309"/>
              <a:ext cx="1234906" cy="28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b="1" dirty="0">
                  <a:solidFill>
                    <a:schemeClr val="tx1"/>
                  </a:solidFill>
                </a:rPr>
                <a:t>SVR12 (%)</a:t>
              </a:r>
            </a:p>
          </p:txBody>
        </p:sp>
        <p:cxnSp>
          <p:nvCxnSpPr>
            <p:cNvPr id="125" name="Straight Connector 17">
              <a:extLst>
                <a:ext uri="{FF2B5EF4-FFF2-40B4-BE49-F238E27FC236}">
                  <a16:creationId xmlns:a16="http://schemas.microsoft.com/office/drawing/2014/main" xmlns="" id="{E258A2FC-9759-49F2-B49F-18E7C6F23667}"/>
                </a:ext>
              </a:extLst>
            </p:cNvPr>
            <p:cNvCxnSpPr>
              <a:cxnSpLocks noChangeShapeType="1"/>
            </p:cNvCxnSpPr>
            <p:nvPr/>
          </p:nvCxnSpPr>
          <p:spPr bwMode="auto">
            <a:xfrm>
              <a:off x="812763" y="5879731"/>
              <a:ext cx="64063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126" name="TextBox 20">
              <a:extLst>
                <a:ext uri="{FF2B5EF4-FFF2-40B4-BE49-F238E27FC236}">
                  <a16:creationId xmlns:a16="http://schemas.microsoft.com/office/drawing/2014/main" xmlns="" id="{069CFE2F-8430-4335-9615-4CA76931E47A}"/>
                </a:ext>
              </a:extLst>
            </p:cNvPr>
            <p:cNvSpPr txBox="1">
              <a:spLocks noChangeArrowheads="1"/>
            </p:cNvSpPr>
            <p:nvPr/>
          </p:nvSpPr>
          <p:spPr bwMode="auto">
            <a:xfrm>
              <a:off x="3533435" y="5873554"/>
              <a:ext cx="922450" cy="35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b="1" dirty="0">
                  <a:solidFill>
                    <a:schemeClr val="tx1"/>
                  </a:solidFill>
                </a:rPr>
                <a:t>Genotype</a:t>
              </a:r>
            </a:p>
          </p:txBody>
        </p:sp>
        <p:sp>
          <p:nvSpPr>
            <p:cNvPr id="145" name="Rectangle 144">
              <a:extLst>
                <a:ext uri="{FF2B5EF4-FFF2-40B4-BE49-F238E27FC236}">
                  <a16:creationId xmlns:a16="http://schemas.microsoft.com/office/drawing/2014/main" xmlns="" id="{C5E85247-532B-4E11-9A6E-6037C5B93062}"/>
                </a:ext>
              </a:extLst>
            </p:cNvPr>
            <p:cNvSpPr/>
            <p:nvPr/>
          </p:nvSpPr>
          <p:spPr bwMode="auto">
            <a:xfrm>
              <a:off x="926258" y="2917065"/>
              <a:ext cx="209400" cy="2672388"/>
            </a:xfrm>
            <a:prstGeom prst="rect">
              <a:avLst/>
            </a:prstGeom>
            <a:solidFill>
              <a:schemeClr val="accent3">
                <a:lumMod val="50000"/>
              </a:schemeClr>
            </a:solidFill>
            <a:ln>
              <a:solidFill>
                <a:schemeClr val="bg2">
                  <a:lumMod val="10000"/>
                </a:schemeClr>
              </a:solidFill>
            </a:ln>
            <a:extLst/>
          </p:spPr>
          <p:txBody>
            <a:bodyPr wrap="square" anchor="ctr">
              <a:spAutoFit/>
            </a:bodyPr>
            <a:lstStyle/>
            <a:p>
              <a:pPr algn="ctr" eaLnBrk="1" hangingPunct="1">
                <a:defRPr/>
              </a:pPr>
              <a:endParaRPr lang="en-US" sz="1050" dirty="0"/>
            </a:p>
          </p:txBody>
        </p:sp>
        <p:sp>
          <p:nvSpPr>
            <p:cNvPr id="146" name="Rectangle 145">
              <a:extLst>
                <a:ext uri="{FF2B5EF4-FFF2-40B4-BE49-F238E27FC236}">
                  <a16:creationId xmlns:a16="http://schemas.microsoft.com/office/drawing/2014/main" xmlns="" id="{31E75636-2057-4FBC-9482-0B4CAC5D56AF}"/>
                </a:ext>
              </a:extLst>
            </p:cNvPr>
            <p:cNvSpPr/>
            <p:nvPr/>
          </p:nvSpPr>
          <p:spPr bwMode="auto">
            <a:xfrm>
              <a:off x="1170739" y="2817927"/>
              <a:ext cx="268136" cy="2769475"/>
            </a:xfrm>
            <a:prstGeom prst="rect">
              <a:avLst/>
            </a:prstGeom>
            <a:solidFill>
              <a:srgbClr val="A50021"/>
            </a:solidFill>
            <a:ln>
              <a:solidFill>
                <a:schemeClr val="bg2">
                  <a:lumMod val="10000"/>
                </a:schemeClr>
              </a:solidFill>
            </a:ln>
            <a:extLst/>
          </p:spPr>
          <p:txBody>
            <a:bodyPr wrap="square" anchor="ctr">
              <a:spAutoFit/>
            </a:bodyPr>
            <a:lstStyle/>
            <a:p>
              <a:pPr algn="ctr" eaLnBrk="1" hangingPunct="1">
                <a:defRPr/>
              </a:pPr>
              <a:endParaRPr lang="en-US" sz="1050" dirty="0"/>
            </a:p>
          </p:txBody>
        </p:sp>
        <p:sp>
          <p:nvSpPr>
            <p:cNvPr id="147" name="Rectangle 146">
              <a:extLst>
                <a:ext uri="{FF2B5EF4-FFF2-40B4-BE49-F238E27FC236}">
                  <a16:creationId xmlns:a16="http://schemas.microsoft.com/office/drawing/2014/main" xmlns="" id="{DE16BF13-365B-4367-B039-40199DC69AB8}"/>
                </a:ext>
              </a:extLst>
            </p:cNvPr>
            <p:cNvSpPr/>
            <p:nvPr/>
          </p:nvSpPr>
          <p:spPr bwMode="auto">
            <a:xfrm>
              <a:off x="1459258" y="2785077"/>
              <a:ext cx="258347" cy="2802326"/>
            </a:xfrm>
            <a:prstGeom prst="rect">
              <a:avLst/>
            </a:prstGeom>
            <a:solidFill>
              <a:schemeClr val="accent1"/>
            </a:solidFill>
            <a:ln>
              <a:solidFill>
                <a:schemeClr val="bg2">
                  <a:lumMod val="10000"/>
                </a:schemeClr>
              </a:solidFill>
            </a:ln>
            <a:extLst/>
          </p:spPr>
          <p:txBody>
            <a:bodyPr wrap="square" anchor="ctr">
              <a:spAutoFit/>
            </a:bodyPr>
            <a:lstStyle/>
            <a:p>
              <a:pPr algn="ctr" eaLnBrk="1" hangingPunct="1">
                <a:defRPr/>
              </a:pPr>
              <a:endParaRPr lang="en-US" sz="1050" dirty="0"/>
            </a:p>
          </p:txBody>
        </p:sp>
        <p:sp>
          <p:nvSpPr>
            <p:cNvPr id="148" name="Rectangle 147">
              <a:extLst>
                <a:ext uri="{FF2B5EF4-FFF2-40B4-BE49-F238E27FC236}">
                  <a16:creationId xmlns:a16="http://schemas.microsoft.com/office/drawing/2014/main" xmlns="" id="{0DA0227C-610E-48C4-834F-7F7F19CBE5BA}"/>
                </a:ext>
              </a:extLst>
            </p:cNvPr>
            <p:cNvSpPr/>
            <p:nvPr/>
          </p:nvSpPr>
          <p:spPr bwMode="auto">
            <a:xfrm>
              <a:off x="1746550" y="2785077"/>
              <a:ext cx="258347" cy="2802326"/>
            </a:xfrm>
            <a:prstGeom prst="rect">
              <a:avLst/>
            </a:prstGeom>
            <a:solidFill>
              <a:srgbClr val="F2F23A"/>
            </a:solidFill>
            <a:ln>
              <a:solidFill>
                <a:schemeClr val="bg2">
                  <a:lumMod val="10000"/>
                </a:schemeClr>
              </a:solidFill>
            </a:ln>
            <a:extLst/>
          </p:spPr>
          <p:txBody>
            <a:bodyPr wrap="square" anchor="ctr">
              <a:spAutoFit/>
            </a:bodyPr>
            <a:lstStyle/>
            <a:p>
              <a:pPr algn="ctr" eaLnBrk="1" hangingPunct="1">
                <a:defRPr/>
              </a:pPr>
              <a:endParaRPr lang="en-US" sz="1050" dirty="0"/>
            </a:p>
          </p:txBody>
        </p:sp>
        <p:sp>
          <p:nvSpPr>
            <p:cNvPr id="149" name="Rectangle 148">
              <a:extLst>
                <a:ext uri="{FF2B5EF4-FFF2-40B4-BE49-F238E27FC236}">
                  <a16:creationId xmlns:a16="http://schemas.microsoft.com/office/drawing/2014/main" xmlns="" id="{979D4A35-8389-48D6-BF12-B485FD0D870A}"/>
                </a:ext>
              </a:extLst>
            </p:cNvPr>
            <p:cNvSpPr/>
            <p:nvPr/>
          </p:nvSpPr>
          <p:spPr bwMode="auto">
            <a:xfrm>
              <a:off x="2033841" y="2898455"/>
              <a:ext cx="252735" cy="2688947"/>
            </a:xfrm>
            <a:prstGeom prst="rect">
              <a:avLst/>
            </a:prstGeom>
            <a:solidFill>
              <a:schemeClr val="bg2"/>
            </a:solidFill>
            <a:ln>
              <a:solidFill>
                <a:schemeClr val="bg2">
                  <a:lumMod val="10000"/>
                </a:schemeClr>
              </a:solidFill>
            </a:ln>
            <a:extLst/>
          </p:spPr>
          <p:txBody>
            <a:bodyPr wrap="square" anchor="ctr">
              <a:spAutoFit/>
            </a:bodyPr>
            <a:lstStyle/>
            <a:p>
              <a:pPr algn="ctr" eaLnBrk="1" hangingPunct="1">
                <a:defRPr/>
              </a:pPr>
              <a:endParaRPr lang="en-US" sz="1050" dirty="0"/>
            </a:p>
          </p:txBody>
        </p:sp>
        <p:sp>
          <p:nvSpPr>
            <p:cNvPr id="150" name="Rectangle 149">
              <a:extLst>
                <a:ext uri="{FF2B5EF4-FFF2-40B4-BE49-F238E27FC236}">
                  <a16:creationId xmlns:a16="http://schemas.microsoft.com/office/drawing/2014/main" xmlns="" id="{94E8CA45-0CF5-4240-B6A7-7C145194FF4B}"/>
                </a:ext>
              </a:extLst>
            </p:cNvPr>
            <p:cNvSpPr/>
            <p:nvPr/>
          </p:nvSpPr>
          <p:spPr bwMode="auto">
            <a:xfrm>
              <a:off x="2516342" y="2785077"/>
              <a:ext cx="258347" cy="2802326"/>
            </a:xfrm>
            <a:prstGeom prst="rect">
              <a:avLst/>
            </a:prstGeom>
            <a:solidFill>
              <a:schemeClr val="accent3">
                <a:lumMod val="50000"/>
              </a:schemeClr>
            </a:solidFill>
            <a:ln>
              <a:solidFill>
                <a:schemeClr val="bg2">
                  <a:lumMod val="10000"/>
                </a:schemeClr>
              </a:solidFill>
            </a:ln>
            <a:extLst/>
          </p:spPr>
          <p:txBody>
            <a:bodyPr wrap="square" anchor="ctr">
              <a:spAutoFit/>
            </a:bodyPr>
            <a:lstStyle/>
            <a:p>
              <a:pPr algn="ctr" eaLnBrk="1" hangingPunct="1">
                <a:defRPr/>
              </a:pPr>
              <a:endParaRPr lang="en-US" sz="1050" dirty="0"/>
            </a:p>
          </p:txBody>
        </p:sp>
        <p:sp>
          <p:nvSpPr>
            <p:cNvPr id="151" name="Rectangle 150">
              <a:extLst>
                <a:ext uri="{FF2B5EF4-FFF2-40B4-BE49-F238E27FC236}">
                  <a16:creationId xmlns:a16="http://schemas.microsoft.com/office/drawing/2014/main" xmlns="" id="{4240147A-03BC-4965-9C16-43125E3AF286}"/>
                </a:ext>
              </a:extLst>
            </p:cNvPr>
            <p:cNvSpPr/>
            <p:nvPr/>
          </p:nvSpPr>
          <p:spPr bwMode="auto">
            <a:xfrm>
              <a:off x="2803633" y="2785077"/>
              <a:ext cx="259633" cy="2802326"/>
            </a:xfrm>
            <a:prstGeom prst="rect">
              <a:avLst/>
            </a:prstGeom>
            <a:solidFill>
              <a:srgbClr val="A50021"/>
            </a:solidFill>
            <a:ln>
              <a:solidFill>
                <a:schemeClr val="bg2">
                  <a:lumMod val="10000"/>
                </a:schemeClr>
              </a:solidFill>
            </a:ln>
            <a:extLst/>
          </p:spPr>
          <p:txBody>
            <a:bodyPr wrap="square" anchor="ctr">
              <a:spAutoFit/>
            </a:bodyPr>
            <a:lstStyle/>
            <a:p>
              <a:pPr algn="ctr" eaLnBrk="1" hangingPunct="1">
                <a:defRPr/>
              </a:pPr>
              <a:endParaRPr lang="en-US" sz="1050" dirty="0"/>
            </a:p>
          </p:txBody>
        </p:sp>
        <p:sp>
          <p:nvSpPr>
            <p:cNvPr id="152" name="Rectangle 151">
              <a:extLst>
                <a:ext uri="{FF2B5EF4-FFF2-40B4-BE49-F238E27FC236}">
                  <a16:creationId xmlns:a16="http://schemas.microsoft.com/office/drawing/2014/main" xmlns="" id="{A745937A-A73A-4DC9-A53A-086F7C0845C2}"/>
                </a:ext>
              </a:extLst>
            </p:cNvPr>
            <p:cNvSpPr/>
            <p:nvPr/>
          </p:nvSpPr>
          <p:spPr bwMode="auto">
            <a:xfrm>
              <a:off x="3090924" y="2785077"/>
              <a:ext cx="259633" cy="2802326"/>
            </a:xfrm>
            <a:prstGeom prst="rect">
              <a:avLst/>
            </a:prstGeom>
            <a:solidFill>
              <a:schemeClr val="accent1"/>
            </a:solidFill>
            <a:ln>
              <a:solidFill>
                <a:schemeClr val="bg2">
                  <a:lumMod val="10000"/>
                </a:schemeClr>
              </a:solidFill>
            </a:ln>
            <a:extLst/>
          </p:spPr>
          <p:txBody>
            <a:bodyPr wrap="square" anchor="ctr">
              <a:spAutoFit/>
            </a:bodyPr>
            <a:lstStyle/>
            <a:p>
              <a:pPr algn="ctr" eaLnBrk="1" hangingPunct="1">
                <a:defRPr/>
              </a:pPr>
              <a:endParaRPr lang="en-US" sz="1050" dirty="0"/>
            </a:p>
          </p:txBody>
        </p:sp>
        <p:sp>
          <p:nvSpPr>
            <p:cNvPr id="153" name="Rectangle 152">
              <a:extLst>
                <a:ext uri="{FF2B5EF4-FFF2-40B4-BE49-F238E27FC236}">
                  <a16:creationId xmlns:a16="http://schemas.microsoft.com/office/drawing/2014/main" xmlns="" id="{9131309B-6AB1-43B5-9D04-F4ACDDE09278}"/>
                </a:ext>
              </a:extLst>
            </p:cNvPr>
            <p:cNvSpPr/>
            <p:nvPr/>
          </p:nvSpPr>
          <p:spPr bwMode="auto">
            <a:xfrm>
              <a:off x="3378216" y="2785077"/>
              <a:ext cx="259633" cy="2802326"/>
            </a:xfrm>
            <a:prstGeom prst="rect">
              <a:avLst/>
            </a:prstGeom>
            <a:solidFill>
              <a:srgbClr val="F2F23A"/>
            </a:solidFill>
            <a:ln>
              <a:solidFill>
                <a:schemeClr val="bg2">
                  <a:lumMod val="10000"/>
                </a:schemeClr>
              </a:solidFill>
            </a:ln>
            <a:extLst/>
          </p:spPr>
          <p:txBody>
            <a:bodyPr wrap="square" anchor="ctr">
              <a:spAutoFit/>
            </a:bodyPr>
            <a:lstStyle/>
            <a:p>
              <a:pPr algn="ctr" eaLnBrk="1" hangingPunct="1">
                <a:defRPr/>
              </a:pPr>
              <a:endParaRPr lang="en-US" sz="1050" dirty="0"/>
            </a:p>
          </p:txBody>
        </p:sp>
        <p:sp>
          <p:nvSpPr>
            <p:cNvPr id="154" name="Rectangle 153">
              <a:extLst>
                <a:ext uri="{FF2B5EF4-FFF2-40B4-BE49-F238E27FC236}">
                  <a16:creationId xmlns:a16="http://schemas.microsoft.com/office/drawing/2014/main" xmlns="" id="{C30A257F-F5D2-4077-B82E-10F30833DC08}"/>
                </a:ext>
              </a:extLst>
            </p:cNvPr>
            <p:cNvSpPr/>
            <p:nvPr/>
          </p:nvSpPr>
          <p:spPr bwMode="auto">
            <a:xfrm>
              <a:off x="3665507" y="2785077"/>
              <a:ext cx="259633" cy="2802326"/>
            </a:xfrm>
            <a:prstGeom prst="rect">
              <a:avLst/>
            </a:prstGeom>
            <a:solidFill>
              <a:schemeClr val="bg2"/>
            </a:solidFill>
            <a:ln>
              <a:solidFill>
                <a:schemeClr val="bg2">
                  <a:lumMod val="10000"/>
                </a:schemeClr>
              </a:solidFill>
            </a:ln>
            <a:extLst/>
          </p:spPr>
          <p:txBody>
            <a:bodyPr wrap="square" anchor="ctr">
              <a:spAutoFit/>
            </a:bodyPr>
            <a:lstStyle/>
            <a:p>
              <a:pPr algn="ctr" eaLnBrk="1" hangingPunct="1">
                <a:defRPr/>
              </a:pPr>
              <a:endParaRPr lang="en-US" sz="1050" dirty="0"/>
            </a:p>
          </p:txBody>
        </p:sp>
        <p:sp>
          <p:nvSpPr>
            <p:cNvPr id="155" name="Rectangle 154">
              <a:extLst>
                <a:ext uri="{FF2B5EF4-FFF2-40B4-BE49-F238E27FC236}">
                  <a16:creationId xmlns:a16="http://schemas.microsoft.com/office/drawing/2014/main" xmlns="" id="{8830F7A6-1826-470E-A68C-701EB9EC8B74}"/>
                </a:ext>
              </a:extLst>
            </p:cNvPr>
            <p:cNvSpPr/>
            <p:nvPr/>
          </p:nvSpPr>
          <p:spPr bwMode="auto">
            <a:xfrm>
              <a:off x="4159059" y="2805573"/>
              <a:ext cx="261733" cy="2781829"/>
            </a:xfrm>
            <a:prstGeom prst="rect">
              <a:avLst/>
            </a:prstGeom>
            <a:solidFill>
              <a:schemeClr val="accent3">
                <a:lumMod val="50000"/>
              </a:schemeClr>
            </a:solidFill>
            <a:ln>
              <a:solidFill>
                <a:schemeClr val="bg2">
                  <a:lumMod val="10000"/>
                </a:schemeClr>
              </a:solidFill>
            </a:ln>
            <a:extLst/>
          </p:spPr>
          <p:txBody>
            <a:bodyPr wrap="square" anchor="ctr">
              <a:spAutoFit/>
            </a:bodyPr>
            <a:lstStyle/>
            <a:p>
              <a:pPr algn="ctr" eaLnBrk="1" hangingPunct="1">
                <a:defRPr/>
              </a:pPr>
              <a:endParaRPr lang="en-US" sz="1050" dirty="0"/>
            </a:p>
          </p:txBody>
        </p:sp>
        <p:sp>
          <p:nvSpPr>
            <p:cNvPr id="156" name="Rectangle 155">
              <a:extLst>
                <a:ext uri="{FF2B5EF4-FFF2-40B4-BE49-F238E27FC236}">
                  <a16:creationId xmlns:a16="http://schemas.microsoft.com/office/drawing/2014/main" xmlns="" id="{7AABA29F-8C1A-4C28-AF6D-1804570AEA46}"/>
                </a:ext>
              </a:extLst>
            </p:cNvPr>
            <p:cNvSpPr/>
            <p:nvPr/>
          </p:nvSpPr>
          <p:spPr bwMode="auto">
            <a:xfrm>
              <a:off x="4446350" y="2977283"/>
              <a:ext cx="253437" cy="2610120"/>
            </a:xfrm>
            <a:prstGeom prst="rect">
              <a:avLst/>
            </a:prstGeom>
            <a:solidFill>
              <a:srgbClr val="A50021"/>
            </a:solidFill>
            <a:ln>
              <a:solidFill>
                <a:schemeClr val="bg2">
                  <a:lumMod val="10000"/>
                </a:schemeClr>
              </a:solidFill>
            </a:ln>
            <a:extLst/>
          </p:spPr>
          <p:txBody>
            <a:bodyPr wrap="square" anchor="ctr">
              <a:spAutoFit/>
            </a:bodyPr>
            <a:lstStyle/>
            <a:p>
              <a:pPr algn="ctr" eaLnBrk="1" hangingPunct="1">
                <a:defRPr/>
              </a:pPr>
              <a:endParaRPr lang="en-US" sz="1050" dirty="0"/>
            </a:p>
          </p:txBody>
        </p:sp>
        <p:sp>
          <p:nvSpPr>
            <p:cNvPr id="157" name="Rectangle 156">
              <a:extLst>
                <a:ext uri="{FF2B5EF4-FFF2-40B4-BE49-F238E27FC236}">
                  <a16:creationId xmlns:a16="http://schemas.microsoft.com/office/drawing/2014/main" xmlns="" id="{8E3A4971-EB83-47E4-9B18-A3F2AB42F273}"/>
                </a:ext>
              </a:extLst>
            </p:cNvPr>
            <p:cNvSpPr/>
            <p:nvPr/>
          </p:nvSpPr>
          <p:spPr bwMode="auto">
            <a:xfrm>
              <a:off x="5022160" y="2977283"/>
              <a:ext cx="259578" cy="2610120"/>
            </a:xfrm>
            <a:prstGeom prst="rect">
              <a:avLst/>
            </a:prstGeom>
            <a:solidFill>
              <a:srgbClr val="F2F23A"/>
            </a:solidFill>
            <a:ln>
              <a:solidFill>
                <a:schemeClr val="bg2">
                  <a:lumMod val="10000"/>
                </a:schemeClr>
              </a:solidFill>
            </a:ln>
            <a:extLst/>
          </p:spPr>
          <p:txBody>
            <a:bodyPr wrap="square" anchor="ctr">
              <a:spAutoFit/>
            </a:bodyPr>
            <a:lstStyle/>
            <a:p>
              <a:pPr algn="ctr" eaLnBrk="1" hangingPunct="1">
                <a:defRPr/>
              </a:pPr>
              <a:endParaRPr lang="en-US" sz="1050" dirty="0"/>
            </a:p>
          </p:txBody>
        </p:sp>
        <p:sp>
          <p:nvSpPr>
            <p:cNvPr id="158" name="Rectangle 157">
              <a:extLst>
                <a:ext uri="{FF2B5EF4-FFF2-40B4-BE49-F238E27FC236}">
                  <a16:creationId xmlns:a16="http://schemas.microsoft.com/office/drawing/2014/main" xmlns="" id="{493BCF6E-66EA-4CE9-B350-C713D176ABD3}"/>
                </a:ext>
              </a:extLst>
            </p:cNvPr>
            <p:cNvSpPr/>
            <p:nvPr/>
          </p:nvSpPr>
          <p:spPr bwMode="auto">
            <a:xfrm>
              <a:off x="5309451" y="2785077"/>
              <a:ext cx="258347" cy="2802326"/>
            </a:xfrm>
            <a:prstGeom prst="rect">
              <a:avLst/>
            </a:prstGeom>
            <a:solidFill>
              <a:schemeClr val="bg2"/>
            </a:solidFill>
            <a:ln>
              <a:solidFill>
                <a:schemeClr val="bg2">
                  <a:lumMod val="10000"/>
                </a:schemeClr>
              </a:solidFill>
            </a:ln>
            <a:extLst/>
          </p:spPr>
          <p:txBody>
            <a:bodyPr wrap="square" anchor="ctr">
              <a:spAutoFit/>
            </a:bodyPr>
            <a:lstStyle/>
            <a:p>
              <a:pPr algn="ctr" eaLnBrk="1" hangingPunct="1">
                <a:defRPr/>
              </a:pPr>
              <a:endParaRPr lang="en-US" sz="1050" dirty="0"/>
            </a:p>
          </p:txBody>
        </p:sp>
        <p:sp>
          <p:nvSpPr>
            <p:cNvPr id="159" name="Rectangle 158">
              <a:extLst>
                <a:ext uri="{FF2B5EF4-FFF2-40B4-BE49-F238E27FC236}">
                  <a16:creationId xmlns:a16="http://schemas.microsoft.com/office/drawing/2014/main" xmlns="" id="{3CF2F2F6-2DA8-4BD5-9F5B-A97A9644479F}"/>
                </a:ext>
              </a:extLst>
            </p:cNvPr>
            <p:cNvSpPr/>
            <p:nvPr/>
          </p:nvSpPr>
          <p:spPr bwMode="auto">
            <a:xfrm>
              <a:off x="5783359" y="2785077"/>
              <a:ext cx="258347" cy="2802326"/>
            </a:xfrm>
            <a:prstGeom prst="rect">
              <a:avLst/>
            </a:prstGeom>
            <a:solidFill>
              <a:schemeClr val="accent3">
                <a:lumMod val="50000"/>
              </a:schemeClr>
            </a:solidFill>
            <a:ln>
              <a:solidFill>
                <a:schemeClr val="bg2">
                  <a:lumMod val="10000"/>
                </a:schemeClr>
              </a:solidFill>
            </a:ln>
            <a:extLst/>
          </p:spPr>
          <p:txBody>
            <a:bodyPr wrap="square" anchor="ctr">
              <a:spAutoFit/>
            </a:bodyPr>
            <a:lstStyle/>
            <a:p>
              <a:pPr algn="ctr" eaLnBrk="1" hangingPunct="1">
                <a:defRPr/>
              </a:pPr>
              <a:endParaRPr lang="en-US" sz="1050" dirty="0"/>
            </a:p>
          </p:txBody>
        </p:sp>
        <p:sp>
          <p:nvSpPr>
            <p:cNvPr id="160" name="Rectangle 159">
              <a:extLst>
                <a:ext uri="{FF2B5EF4-FFF2-40B4-BE49-F238E27FC236}">
                  <a16:creationId xmlns:a16="http://schemas.microsoft.com/office/drawing/2014/main" xmlns="" id="{B706B36E-5337-41E3-B601-828E437BE0AF}"/>
                </a:ext>
              </a:extLst>
            </p:cNvPr>
            <p:cNvSpPr/>
            <p:nvPr/>
          </p:nvSpPr>
          <p:spPr bwMode="auto">
            <a:xfrm>
              <a:off x="6071879" y="2917065"/>
              <a:ext cx="253436" cy="2670338"/>
            </a:xfrm>
            <a:prstGeom prst="rect">
              <a:avLst/>
            </a:prstGeom>
            <a:solidFill>
              <a:srgbClr val="A50021"/>
            </a:solidFill>
            <a:ln>
              <a:solidFill>
                <a:schemeClr val="bg2">
                  <a:lumMod val="10000"/>
                </a:schemeClr>
              </a:solidFill>
            </a:ln>
            <a:extLst/>
          </p:spPr>
          <p:txBody>
            <a:bodyPr wrap="square" anchor="ctr">
              <a:spAutoFit/>
            </a:bodyPr>
            <a:lstStyle/>
            <a:p>
              <a:pPr algn="ctr" eaLnBrk="1" hangingPunct="1">
                <a:defRPr/>
              </a:pPr>
              <a:endParaRPr lang="en-US" sz="1050" dirty="0"/>
            </a:p>
          </p:txBody>
        </p:sp>
        <p:sp>
          <p:nvSpPr>
            <p:cNvPr id="161" name="Rectangle 160">
              <a:extLst>
                <a:ext uri="{FF2B5EF4-FFF2-40B4-BE49-F238E27FC236}">
                  <a16:creationId xmlns:a16="http://schemas.microsoft.com/office/drawing/2014/main" xmlns="" id="{23463F75-656B-4D9C-9908-4B163636906C}"/>
                </a:ext>
              </a:extLst>
            </p:cNvPr>
            <p:cNvSpPr/>
            <p:nvPr/>
          </p:nvSpPr>
          <p:spPr bwMode="auto">
            <a:xfrm>
              <a:off x="6634183" y="2932803"/>
              <a:ext cx="250983" cy="2654599"/>
            </a:xfrm>
            <a:prstGeom prst="rect">
              <a:avLst/>
            </a:prstGeom>
            <a:solidFill>
              <a:srgbClr val="F2F23A"/>
            </a:solidFill>
            <a:ln>
              <a:solidFill>
                <a:schemeClr val="bg2">
                  <a:lumMod val="10000"/>
                </a:schemeClr>
              </a:solidFill>
            </a:ln>
            <a:extLst/>
          </p:spPr>
          <p:txBody>
            <a:bodyPr wrap="square" anchor="ctr">
              <a:spAutoFit/>
            </a:bodyPr>
            <a:lstStyle/>
            <a:p>
              <a:pPr algn="ctr" eaLnBrk="1" hangingPunct="1">
                <a:defRPr/>
              </a:pPr>
              <a:endParaRPr lang="en-US" sz="1050" dirty="0"/>
            </a:p>
          </p:txBody>
        </p:sp>
        <p:sp>
          <p:nvSpPr>
            <p:cNvPr id="167" name="TextBox 39">
              <a:extLst>
                <a:ext uri="{FF2B5EF4-FFF2-40B4-BE49-F238E27FC236}">
                  <a16:creationId xmlns:a16="http://schemas.microsoft.com/office/drawing/2014/main" xmlns="" id="{5ED717CF-4D02-4CA5-8371-9467A9D3394D}"/>
                </a:ext>
              </a:extLst>
            </p:cNvPr>
            <p:cNvSpPr txBox="1">
              <a:spLocks noChangeArrowheads="1"/>
            </p:cNvSpPr>
            <p:nvPr/>
          </p:nvSpPr>
          <p:spPr bwMode="auto">
            <a:xfrm>
              <a:off x="1084093" y="5163302"/>
              <a:ext cx="4383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defRPr/>
              </a:pPr>
              <a:r>
                <a:rPr lang="en-US" altLang="en-US" sz="800" dirty="0">
                  <a:solidFill>
                    <a:schemeClr val="bg1"/>
                  </a:solidFill>
                </a:rPr>
                <a:t>173/</a:t>
              </a:r>
            </a:p>
            <a:p>
              <a:pPr algn="ctr">
                <a:lnSpc>
                  <a:spcPct val="100000"/>
                </a:lnSpc>
                <a:spcBef>
                  <a:spcPct val="0"/>
                </a:spcBef>
                <a:spcAft>
                  <a:spcPct val="0"/>
                </a:spcAft>
                <a:buClrTx/>
                <a:buFontTx/>
                <a:buNone/>
                <a:defRPr/>
              </a:pPr>
              <a:r>
                <a:rPr lang="en-US" altLang="en-US" sz="800" dirty="0">
                  <a:solidFill>
                    <a:schemeClr val="bg1"/>
                  </a:solidFill>
                </a:rPr>
                <a:t>175</a:t>
              </a:r>
            </a:p>
          </p:txBody>
        </p:sp>
        <p:sp>
          <p:nvSpPr>
            <p:cNvPr id="172" name="TextBox 38">
              <a:extLst>
                <a:ext uri="{FF2B5EF4-FFF2-40B4-BE49-F238E27FC236}">
                  <a16:creationId xmlns:a16="http://schemas.microsoft.com/office/drawing/2014/main" xmlns="" id="{F92F646B-FB8A-48F9-ADD6-C7A770B1FD08}"/>
                </a:ext>
              </a:extLst>
            </p:cNvPr>
            <p:cNvSpPr txBox="1">
              <a:spLocks noChangeArrowheads="1"/>
            </p:cNvSpPr>
            <p:nvPr/>
          </p:nvSpPr>
          <p:spPr bwMode="auto">
            <a:xfrm>
              <a:off x="861871" y="5164847"/>
              <a:ext cx="3633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defRPr/>
              </a:pPr>
              <a:r>
                <a:rPr lang="en-US" altLang="en-US" sz="800" dirty="0">
                  <a:solidFill>
                    <a:schemeClr val="bg1"/>
                  </a:solidFill>
                </a:rPr>
                <a:t>41/42</a:t>
              </a:r>
            </a:p>
          </p:txBody>
        </p:sp>
        <p:sp>
          <p:nvSpPr>
            <p:cNvPr id="173" name="TextBox 42">
              <a:extLst>
                <a:ext uri="{FF2B5EF4-FFF2-40B4-BE49-F238E27FC236}">
                  <a16:creationId xmlns:a16="http://schemas.microsoft.com/office/drawing/2014/main" xmlns="" id="{DD0C68F3-D08E-41E9-A99D-234CF82DCCC9}"/>
                </a:ext>
              </a:extLst>
            </p:cNvPr>
            <p:cNvSpPr txBox="1">
              <a:spLocks noChangeArrowheads="1"/>
            </p:cNvSpPr>
            <p:nvPr/>
          </p:nvSpPr>
          <p:spPr bwMode="auto">
            <a:xfrm>
              <a:off x="1418038" y="5164847"/>
              <a:ext cx="352362" cy="438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defRPr/>
              </a:pPr>
              <a:r>
                <a:rPr lang="en-US" altLang="en-US" sz="800" dirty="0">
                  <a:solidFill>
                    <a:schemeClr val="tx1"/>
                  </a:solidFill>
                </a:rPr>
                <a:t>45/45</a:t>
              </a:r>
            </a:p>
          </p:txBody>
        </p:sp>
        <p:sp>
          <p:nvSpPr>
            <p:cNvPr id="174" name="TextBox 43">
              <a:extLst>
                <a:ext uri="{FF2B5EF4-FFF2-40B4-BE49-F238E27FC236}">
                  <a16:creationId xmlns:a16="http://schemas.microsoft.com/office/drawing/2014/main" xmlns="" id="{CB3C4069-BE0F-462A-B495-8AFA8AC60941}"/>
                </a:ext>
              </a:extLst>
            </p:cNvPr>
            <p:cNvSpPr txBox="1">
              <a:spLocks noChangeArrowheads="1"/>
            </p:cNvSpPr>
            <p:nvPr/>
          </p:nvSpPr>
          <p:spPr bwMode="auto">
            <a:xfrm>
              <a:off x="1710241" y="5163302"/>
              <a:ext cx="341312" cy="438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defRPr/>
              </a:pPr>
              <a:r>
                <a:rPr lang="en-US" altLang="en-US" sz="800" dirty="0">
                  <a:solidFill>
                    <a:schemeClr val="tx1"/>
                  </a:solidFill>
                </a:rPr>
                <a:t>59/59</a:t>
              </a:r>
            </a:p>
          </p:txBody>
        </p:sp>
        <p:sp>
          <p:nvSpPr>
            <p:cNvPr id="175" name="TextBox 44">
              <a:extLst>
                <a:ext uri="{FF2B5EF4-FFF2-40B4-BE49-F238E27FC236}">
                  <a16:creationId xmlns:a16="http://schemas.microsoft.com/office/drawing/2014/main" xmlns="" id="{9ECC08A6-06E9-4E1E-B843-194D6EE994F4}"/>
                </a:ext>
              </a:extLst>
            </p:cNvPr>
            <p:cNvSpPr txBox="1">
              <a:spLocks noChangeArrowheads="1"/>
            </p:cNvSpPr>
            <p:nvPr/>
          </p:nvSpPr>
          <p:spPr bwMode="auto">
            <a:xfrm>
              <a:off x="1987710" y="5163302"/>
              <a:ext cx="367095" cy="438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defRPr/>
              </a:pPr>
              <a:r>
                <a:rPr lang="en-US" altLang="en-US" sz="800" dirty="0">
                  <a:solidFill>
                    <a:schemeClr val="tx1"/>
                  </a:solidFill>
                </a:rPr>
                <a:t>69/71</a:t>
              </a:r>
            </a:p>
          </p:txBody>
        </p:sp>
        <p:sp>
          <p:nvSpPr>
            <p:cNvPr id="176" name="TextBox 45">
              <a:extLst>
                <a:ext uri="{FF2B5EF4-FFF2-40B4-BE49-F238E27FC236}">
                  <a16:creationId xmlns:a16="http://schemas.microsoft.com/office/drawing/2014/main" xmlns="" id="{444309F9-07FC-4253-AA68-B9F5B405562B}"/>
                </a:ext>
              </a:extLst>
            </p:cNvPr>
            <p:cNvSpPr txBox="1">
              <a:spLocks noChangeArrowheads="1"/>
            </p:cNvSpPr>
            <p:nvPr/>
          </p:nvSpPr>
          <p:spPr bwMode="auto">
            <a:xfrm>
              <a:off x="2470212" y="5171023"/>
              <a:ext cx="367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defRPr/>
              </a:pPr>
              <a:r>
                <a:rPr lang="en-US" altLang="en-US" sz="800" dirty="0">
                  <a:solidFill>
                    <a:schemeClr val="bg1"/>
                  </a:solidFill>
                </a:rPr>
                <a:t>8/</a:t>
              </a:r>
              <a:br>
                <a:rPr lang="en-US" altLang="en-US" sz="800" dirty="0">
                  <a:solidFill>
                    <a:schemeClr val="bg1"/>
                  </a:solidFill>
                </a:rPr>
              </a:br>
              <a:r>
                <a:rPr lang="en-US" altLang="en-US" sz="800" dirty="0">
                  <a:solidFill>
                    <a:schemeClr val="bg1"/>
                  </a:solidFill>
                </a:rPr>
                <a:t>8</a:t>
              </a:r>
            </a:p>
          </p:txBody>
        </p:sp>
        <p:sp>
          <p:nvSpPr>
            <p:cNvPr id="177" name="TextBox 48">
              <a:extLst>
                <a:ext uri="{FF2B5EF4-FFF2-40B4-BE49-F238E27FC236}">
                  <a16:creationId xmlns:a16="http://schemas.microsoft.com/office/drawing/2014/main" xmlns="" id="{7CB6BE61-FF84-425B-BEB6-CFB51F0DF950}"/>
                </a:ext>
              </a:extLst>
            </p:cNvPr>
            <p:cNvSpPr txBox="1">
              <a:spLocks noChangeArrowheads="1"/>
            </p:cNvSpPr>
            <p:nvPr/>
          </p:nvSpPr>
          <p:spPr bwMode="auto">
            <a:xfrm>
              <a:off x="2757504" y="5163302"/>
              <a:ext cx="367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defRPr/>
              </a:pPr>
              <a:r>
                <a:rPr lang="en-US" altLang="en-US" sz="800" dirty="0">
                  <a:solidFill>
                    <a:schemeClr val="bg1"/>
                  </a:solidFill>
                </a:rPr>
                <a:t>23/23</a:t>
              </a:r>
            </a:p>
          </p:txBody>
        </p:sp>
        <p:sp>
          <p:nvSpPr>
            <p:cNvPr id="178" name="TextBox 49">
              <a:extLst>
                <a:ext uri="{FF2B5EF4-FFF2-40B4-BE49-F238E27FC236}">
                  <a16:creationId xmlns:a16="http://schemas.microsoft.com/office/drawing/2014/main" xmlns="" id="{CD52FE87-C0A7-4349-9E67-58CD9FDB9407}"/>
                </a:ext>
              </a:extLst>
            </p:cNvPr>
            <p:cNvSpPr txBox="1">
              <a:spLocks noChangeArrowheads="1"/>
            </p:cNvSpPr>
            <p:nvPr/>
          </p:nvSpPr>
          <p:spPr bwMode="auto">
            <a:xfrm>
              <a:off x="3038656" y="5161758"/>
              <a:ext cx="367095" cy="438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defRPr/>
              </a:pPr>
              <a:r>
                <a:rPr lang="en-US" altLang="en-US" sz="800" dirty="0">
                  <a:solidFill>
                    <a:schemeClr val="tx1"/>
                  </a:solidFill>
                </a:rPr>
                <a:t>3/</a:t>
              </a:r>
              <a:br>
                <a:rPr lang="en-US" altLang="en-US" sz="800" dirty="0">
                  <a:solidFill>
                    <a:schemeClr val="tx1"/>
                  </a:solidFill>
                </a:rPr>
              </a:br>
              <a:r>
                <a:rPr lang="en-US" altLang="en-US" sz="800" dirty="0">
                  <a:solidFill>
                    <a:schemeClr val="tx1"/>
                  </a:solidFill>
                </a:rPr>
                <a:t>3</a:t>
              </a:r>
            </a:p>
          </p:txBody>
        </p:sp>
        <p:sp>
          <p:nvSpPr>
            <p:cNvPr id="179" name="TextBox 52">
              <a:extLst>
                <a:ext uri="{FF2B5EF4-FFF2-40B4-BE49-F238E27FC236}">
                  <a16:creationId xmlns:a16="http://schemas.microsoft.com/office/drawing/2014/main" xmlns="" id="{0A38D55B-AAFD-4522-9EA0-5B337312BCEF}"/>
                </a:ext>
              </a:extLst>
            </p:cNvPr>
            <p:cNvSpPr txBox="1">
              <a:spLocks noChangeArrowheads="1"/>
            </p:cNvSpPr>
            <p:nvPr/>
          </p:nvSpPr>
          <p:spPr bwMode="auto">
            <a:xfrm>
              <a:off x="4109245" y="5163302"/>
              <a:ext cx="3670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defRPr/>
              </a:pPr>
              <a:r>
                <a:rPr lang="en-US" altLang="en-US" sz="800" dirty="0">
                  <a:solidFill>
                    <a:schemeClr val="bg1"/>
                  </a:solidFill>
                </a:rPr>
                <a:t>69/70</a:t>
              </a:r>
            </a:p>
          </p:txBody>
        </p:sp>
        <p:sp>
          <p:nvSpPr>
            <p:cNvPr id="180" name="TextBox 60">
              <a:extLst>
                <a:ext uri="{FF2B5EF4-FFF2-40B4-BE49-F238E27FC236}">
                  <a16:creationId xmlns:a16="http://schemas.microsoft.com/office/drawing/2014/main" xmlns="" id="{4E9DCFFA-BD35-4B9B-9DC5-EF69AD11B880}"/>
                </a:ext>
              </a:extLst>
            </p:cNvPr>
            <p:cNvSpPr txBox="1">
              <a:spLocks noChangeArrowheads="1"/>
            </p:cNvSpPr>
            <p:nvPr/>
          </p:nvSpPr>
          <p:spPr bwMode="auto">
            <a:xfrm>
              <a:off x="4401448" y="5163302"/>
              <a:ext cx="3670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defRPr/>
              </a:pPr>
              <a:r>
                <a:rPr lang="en-US" altLang="en-US" sz="800" dirty="0">
                  <a:solidFill>
                    <a:schemeClr val="bg1"/>
                  </a:solidFill>
                </a:rPr>
                <a:t>50/53</a:t>
              </a:r>
            </a:p>
          </p:txBody>
        </p:sp>
        <p:sp>
          <p:nvSpPr>
            <p:cNvPr id="181" name="TextBox 62">
              <a:extLst>
                <a:ext uri="{FF2B5EF4-FFF2-40B4-BE49-F238E27FC236}">
                  <a16:creationId xmlns:a16="http://schemas.microsoft.com/office/drawing/2014/main" xmlns="" id="{3F0B5414-FA62-4148-9820-FBAEE0E92182}"/>
                </a:ext>
              </a:extLst>
            </p:cNvPr>
            <p:cNvSpPr txBox="1">
              <a:spLocks noChangeArrowheads="1"/>
            </p:cNvSpPr>
            <p:nvPr/>
          </p:nvSpPr>
          <p:spPr bwMode="auto">
            <a:xfrm>
              <a:off x="4973574" y="5163302"/>
              <a:ext cx="368323" cy="438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defRPr/>
              </a:pPr>
              <a:r>
                <a:rPr lang="en-US" altLang="en-US" sz="800" dirty="0">
                  <a:solidFill>
                    <a:schemeClr val="tx1"/>
                  </a:solidFill>
                </a:rPr>
                <a:t>47/50</a:t>
              </a:r>
            </a:p>
          </p:txBody>
        </p:sp>
        <p:sp>
          <p:nvSpPr>
            <p:cNvPr id="182" name="TextBox 63">
              <a:extLst>
                <a:ext uri="{FF2B5EF4-FFF2-40B4-BE49-F238E27FC236}">
                  <a16:creationId xmlns:a16="http://schemas.microsoft.com/office/drawing/2014/main" xmlns="" id="{5870A18D-C153-40B7-A9B8-849A9289F840}"/>
                </a:ext>
              </a:extLst>
            </p:cNvPr>
            <p:cNvSpPr txBox="1">
              <a:spLocks noChangeArrowheads="1"/>
            </p:cNvSpPr>
            <p:nvPr/>
          </p:nvSpPr>
          <p:spPr bwMode="auto">
            <a:xfrm>
              <a:off x="5257183" y="5163302"/>
              <a:ext cx="367094" cy="438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defRPr/>
              </a:pPr>
              <a:r>
                <a:rPr lang="en-US" altLang="en-US" sz="800" dirty="0">
                  <a:solidFill>
                    <a:schemeClr val="tx1"/>
                  </a:solidFill>
                </a:rPr>
                <a:t>2/</a:t>
              </a:r>
              <a:br>
                <a:rPr lang="en-US" altLang="en-US" sz="800" dirty="0">
                  <a:solidFill>
                    <a:schemeClr val="tx1"/>
                  </a:solidFill>
                </a:rPr>
              </a:br>
              <a:r>
                <a:rPr lang="en-US" altLang="en-US" sz="800" dirty="0">
                  <a:solidFill>
                    <a:schemeClr val="tx1"/>
                  </a:solidFill>
                </a:rPr>
                <a:t>2</a:t>
              </a:r>
            </a:p>
          </p:txBody>
        </p:sp>
        <p:sp>
          <p:nvSpPr>
            <p:cNvPr id="183" name="TextBox 64">
              <a:extLst>
                <a:ext uri="{FF2B5EF4-FFF2-40B4-BE49-F238E27FC236}">
                  <a16:creationId xmlns:a16="http://schemas.microsoft.com/office/drawing/2014/main" xmlns="" id="{D0ED6B6F-FAFC-4B0D-9DC3-2DE5DA313F02}"/>
                </a:ext>
              </a:extLst>
            </p:cNvPr>
            <p:cNvSpPr txBox="1">
              <a:spLocks noChangeArrowheads="1"/>
            </p:cNvSpPr>
            <p:nvPr/>
          </p:nvSpPr>
          <p:spPr bwMode="auto">
            <a:xfrm>
              <a:off x="5736001" y="5163302"/>
              <a:ext cx="367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defRPr/>
              </a:pPr>
              <a:r>
                <a:rPr lang="en-US" altLang="en-US" sz="800" dirty="0">
                  <a:solidFill>
                    <a:schemeClr val="bg1"/>
                  </a:solidFill>
                </a:rPr>
                <a:t>9/</a:t>
              </a:r>
              <a:br>
                <a:rPr lang="en-US" altLang="en-US" sz="800" dirty="0">
                  <a:solidFill>
                    <a:schemeClr val="bg1"/>
                  </a:solidFill>
                </a:rPr>
              </a:br>
              <a:r>
                <a:rPr lang="en-US" altLang="en-US" sz="800" dirty="0">
                  <a:solidFill>
                    <a:schemeClr val="bg1"/>
                  </a:solidFill>
                </a:rPr>
                <a:t>9</a:t>
              </a:r>
            </a:p>
          </p:txBody>
        </p:sp>
        <p:sp>
          <p:nvSpPr>
            <p:cNvPr id="184" name="TextBox 65">
              <a:extLst>
                <a:ext uri="{FF2B5EF4-FFF2-40B4-BE49-F238E27FC236}">
                  <a16:creationId xmlns:a16="http://schemas.microsoft.com/office/drawing/2014/main" xmlns="" id="{E324C661-915B-4612-B7D0-9663682147CE}"/>
                </a:ext>
              </a:extLst>
            </p:cNvPr>
            <p:cNvSpPr txBox="1">
              <a:spLocks noChangeArrowheads="1"/>
            </p:cNvSpPr>
            <p:nvPr/>
          </p:nvSpPr>
          <p:spPr bwMode="auto">
            <a:xfrm>
              <a:off x="6018382" y="5163302"/>
              <a:ext cx="367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defRPr/>
              </a:pPr>
              <a:r>
                <a:rPr lang="en-US" altLang="en-US" sz="800" dirty="0">
                  <a:solidFill>
                    <a:schemeClr val="bg1"/>
                  </a:solidFill>
                </a:rPr>
                <a:t>36/37</a:t>
              </a:r>
            </a:p>
          </p:txBody>
        </p:sp>
        <p:sp>
          <p:nvSpPr>
            <p:cNvPr id="185" name="TextBox 69">
              <a:extLst>
                <a:ext uri="{FF2B5EF4-FFF2-40B4-BE49-F238E27FC236}">
                  <a16:creationId xmlns:a16="http://schemas.microsoft.com/office/drawing/2014/main" xmlns="" id="{E8BC6D7C-90B1-4A3F-95D1-98B794817952}"/>
                </a:ext>
              </a:extLst>
            </p:cNvPr>
            <p:cNvSpPr txBox="1">
              <a:spLocks noChangeArrowheads="1"/>
            </p:cNvSpPr>
            <p:nvPr/>
          </p:nvSpPr>
          <p:spPr bwMode="auto">
            <a:xfrm>
              <a:off x="6585598" y="5163302"/>
              <a:ext cx="367094" cy="438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defRPr/>
              </a:pPr>
              <a:r>
                <a:rPr lang="en-US" altLang="en-US" sz="800" dirty="0">
                  <a:solidFill>
                    <a:schemeClr val="tx1"/>
                  </a:solidFill>
                </a:rPr>
                <a:t>31/32</a:t>
              </a:r>
            </a:p>
          </p:txBody>
        </p:sp>
        <p:sp>
          <p:nvSpPr>
            <p:cNvPr id="186" name="TextBox 71">
              <a:extLst>
                <a:ext uri="{FF2B5EF4-FFF2-40B4-BE49-F238E27FC236}">
                  <a16:creationId xmlns:a16="http://schemas.microsoft.com/office/drawing/2014/main" xmlns="" id="{7BE4F5E1-DB0D-4EC9-9552-FEE9A421C17F}"/>
                </a:ext>
              </a:extLst>
            </p:cNvPr>
            <p:cNvSpPr txBox="1">
              <a:spLocks noChangeArrowheads="1"/>
            </p:cNvSpPr>
            <p:nvPr/>
          </p:nvSpPr>
          <p:spPr bwMode="auto">
            <a:xfrm>
              <a:off x="3329631" y="5163302"/>
              <a:ext cx="367094" cy="438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defRPr/>
              </a:pPr>
              <a:r>
                <a:rPr lang="en-US" altLang="en-US" sz="800" dirty="0">
                  <a:solidFill>
                    <a:schemeClr val="tx1"/>
                  </a:solidFill>
                </a:rPr>
                <a:t>23/23</a:t>
              </a:r>
            </a:p>
          </p:txBody>
        </p:sp>
        <p:sp>
          <p:nvSpPr>
            <p:cNvPr id="187" name="TextBox 72">
              <a:extLst>
                <a:ext uri="{FF2B5EF4-FFF2-40B4-BE49-F238E27FC236}">
                  <a16:creationId xmlns:a16="http://schemas.microsoft.com/office/drawing/2014/main" xmlns="" id="{C1F362B7-648E-4FAE-8095-71C7773FB06A}"/>
                </a:ext>
              </a:extLst>
            </p:cNvPr>
            <p:cNvSpPr txBox="1">
              <a:spLocks noChangeArrowheads="1"/>
            </p:cNvSpPr>
            <p:nvPr/>
          </p:nvSpPr>
          <p:spPr bwMode="auto">
            <a:xfrm>
              <a:off x="3621832" y="5161758"/>
              <a:ext cx="367094" cy="438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defRPr/>
              </a:pPr>
              <a:r>
                <a:rPr lang="en-US" altLang="en-US" sz="800" dirty="0">
                  <a:solidFill>
                    <a:schemeClr val="tx1"/>
                  </a:solidFill>
                </a:rPr>
                <a:t>3/</a:t>
              </a:r>
              <a:br>
                <a:rPr lang="en-US" altLang="en-US" sz="800" dirty="0">
                  <a:solidFill>
                    <a:schemeClr val="tx1"/>
                  </a:solidFill>
                </a:rPr>
              </a:br>
              <a:r>
                <a:rPr lang="en-US" altLang="en-US" sz="800" dirty="0">
                  <a:solidFill>
                    <a:schemeClr val="tx1"/>
                  </a:solidFill>
                </a:rPr>
                <a:t>3</a:t>
              </a:r>
            </a:p>
          </p:txBody>
        </p:sp>
        <p:sp>
          <p:nvSpPr>
            <p:cNvPr id="188" name="Freeform: Shape 1">
              <a:extLst>
                <a:ext uri="{FF2B5EF4-FFF2-40B4-BE49-F238E27FC236}">
                  <a16:creationId xmlns:a16="http://schemas.microsoft.com/office/drawing/2014/main" xmlns="" id="{94A5276C-6CD0-479C-8082-241AF0453182}"/>
                </a:ext>
              </a:extLst>
            </p:cNvPr>
            <p:cNvSpPr>
              <a:spLocks/>
            </p:cNvSpPr>
            <p:nvPr/>
          </p:nvSpPr>
          <p:spPr bwMode="auto">
            <a:xfrm>
              <a:off x="715770" y="2805575"/>
              <a:ext cx="6503343" cy="2783879"/>
            </a:xfrm>
            <a:custGeom>
              <a:avLst/>
              <a:gdLst>
                <a:gd name="T0" fmla="*/ 0 w 10363200"/>
                <a:gd name="T1" fmla="*/ 0 h 2879558"/>
                <a:gd name="T2" fmla="*/ 0 w 10363200"/>
                <a:gd name="T3" fmla="*/ 2728537 h 2879558"/>
                <a:gd name="T4" fmla="*/ 10798291 w 10363200"/>
                <a:gd name="T5" fmla="*/ 2728537 h 2879558"/>
                <a:gd name="T6" fmla="*/ 10798291 w 10363200"/>
                <a:gd name="T7" fmla="*/ 2713338 h 28795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63200" h="2879558">
                  <a:moveTo>
                    <a:pt x="0" y="0"/>
                  </a:moveTo>
                  <a:lnTo>
                    <a:pt x="0" y="2879558"/>
                  </a:lnTo>
                  <a:lnTo>
                    <a:pt x="10363200" y="2879558"/>
                  </a:lnTo>
                  <a:lnTo>
                    <a:pt x="10363200" y="2863516"/>
                  </a:lnTo>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sz="1350" dirty="0"/>
            </a:p>
          </p:txBody>
        </p:sp>
        <p:grpSp>
          <p:nvGrpSpPr>
            <p:cNvPr id="189" name="Group 4">
              <a:extLst>
                <a:ext uri="{FF2B5EF4-FFF2-40B4-BE49-F238E27FC236}">
                  <a16:creationId xmlns:a16="http://schemas.microsoft.com/office/drawing/2014/main" xmlns="" id="{32942DF8-7C1A-4D70-B6CD-3306267E1229}"/>
                </a:ext>
              </a:extLst>
            </p:cNvPr>
            <p:cNvGrpSpPr>
              <a:grpSpLocks/>
            </p:cNvGrpSpPr>
            <p:nvPr/>
          </p:nvGrpSpPr>
          <p:grpSpPr bwMode="auto">
            <a:xfrm>
              <a:off x="662979" y="2817928"/>
              <a:ext cx="49109" cy="2771526"/>
              <a:chOff x="1062318" y="3039128"/>
              <a:chExt cx="64008" cy="2848324"/>
            </a:xfrm>
          </p:grpSpPr>
          <p:cxnSp>
            <p:nvCxnSpPr>
              <p:cNvPr id="190" name="Straight Connector 3">
                <a:extLst>
                  <a:ext uri="{FF2B5EF4-FFF2-40B4-BE49-F238E27FC236}">
                    <a16:creationId xmlns:a16="http://schemas.microsoft.com/office/drawing/2014/main" xmlns="" id="{FA7EC972-379A-42AA-9051-D463308D9FCB}"/>
                  </a:ext>
                </a:extLst>
              </p:cNvPr>
              <p:cNvCxnSpPr>
                <a:cxnSpLocks noChangeShapeType="1"/>
              </p:cNvCxnSpPr>
              <p:nvPr/>
            </p:nvCxnSpPr>
            <p:spPr bwMode="auto">
              <a:xfrm flipH="1">
                <a:off x="1062318" y="3039128"/>
                <a:ext cx="6400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91" name="Straight Connector 55">
                <a:extLst>
                  <a:ext uri="{FF2B5EF4-FFF2-40B4-BE49-F238E27FC236}">
                    <a16:creationId xmlns:a16="http://schemas.microsoft.com/office/drawing/2014/main" xmlns="" id="{A7FB413D-951B-46D3-8A3D-9857A88B381D}"/>
                  </a:ext>
                </a:extLst>
              </p:cNvPr>
              <p:cNvCxnSpPr>
                <a:cxnSpLocks noChangeShapeType="1"/>
              </p:cNvCxnSpPr>
              <p:nvPr/>
            </p:nvCxnSpPr>
            <p:spPr bwMode="auto">
              <a:xfrm flipH="1">
                <a:off x="1062318" y="3608793"/>
                <a:ext cx="6400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92" name="Straight Connector 56">
                <a:extLst>
                  <a:ext uri="{FF2B5EF4-FFF2-40B4-BE49-F238E27FC236}">
                    <a16:creationId xmlns:a16="http://schemas.microsoft.com/office/drawing/2014/main" xmlns="" id="{F2A2ABD0-8408-4D6F-AA42-5AB071477C71}"/>
                  </a:ext>
                </a:extLst>
              </p:cNvPr>
              <p:cNvCxnSpPr>
                <a:cxnSpLocks noChangeShapeType="1"/>
              </p:cNvCxnSpPr>
              <p:nvPr/>
            </p:nvCxnSpPr>
            <p:spPr bwMode="auto">
              <a:xfrm flipH="1">
                <a:off x="1062318" y="4178458"/>
                <a:ext cx="6400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93" name="Straight Connector 57">
                <a:extLst>
                  <a:ext uri="{FF2B5EF4-FFF2-40B4-BE49-F238E27FC236}">
                    <a16:creationId xmlns:a16="http://schemas.microsoft.com/office/drawing/2014/main" xmlns="" id="{AD81E52D-CE9E-40AC-A158-82FA0D34E6ED}"/>
                  </a:ext>
                </a:extLst>
              </p:cNvPr>
              <p:cNvCxnSpPr>
                <a:cxnSpLocks noChangeShapeType="1"/>
              </p:cNvCxnSpPr>
              <p:nvPr/>
            </p:nvCxnSpPr>
            <p:spPr bwMode="auto">
              <a:xfrm flipH="1">
                <a:off x="1062318" y="4748123"/>
                <a:ext cx="6400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94" name="Straight Connector 58">
                <a:extLst>
                  <a:ext uri="{FF2B5EF4-FFF2-40B4-BE49-F238E27FC236}">
                    <a16:creationId xmlns:a16="http://schemas.microsoft.com/office/drawing/2014/main" xmlns="" id="{BF528C14-34B9-43B1-9B3A-0D554FF7A0AE}"/>
                  </a:ext>
                </a:extLst>
              </p:cNvPr>
              <p:cNvCxnSpPr>
                <a:cxnSpLocks noChangeShapeType="1"/>
              </p:cNvCxnSpPr>
              <p:nvPr/>
            </p:nvCxnSpPr>
            <p:spPr bwMode="auto">
              <a:xfrm flipH="1">
                <a:off x="1062318" y="5317788"/>
                <a:ext cx="6400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95" name="Straight Connector 59">
                <a:extLst>
                  <a:ext uri="{FF2B5EF4-FFF2-40B4-BE49-F238E27FC236}">
                    <a16:creationId xmlns:a16="http://schemas.microsoft.com/office/drawing/2014/main" xmlns="" id="{57C44906-1305-4B2A-8CA2-A9C4DE9D6C0D}"/>
                  </a:ext>
                </a:extLst>
              </p:cNvPr>
              <p:cNvCxnSpPr>
                <a:cxnSpLocks noChangeShapeType="1"/>
              </p:cNvCxnSpPr>
              <p:nvPr/>
            </p:nvCxnSpPr>
            <p:spPr bwMode="auto">
              <a:xfrm flipH="1">
                <a:off x="1062318" y="5887452"/>
                <a:ext cx="6400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sp>
          <p:nvSpPr>
            <p:cNvPr id="196" name="TextBox 38">
              <a:extLst>
                <a:ext uri="{FF2B5EF4-FFF2-40B4-BE49-F238E27FC236}">
                  <a16:creationId xmlns:a16="http://schemas.microsoft.com/office/drawing/2014/main" xmlns="" id="{3FEBAE0E-3C1F-42F3-BFF4-296FC3913844}"/>
                </a:ext>
              </a:extLst>
            </p:cNvPr>
            <p:cNvSpPr txBox="1">
              <a:spLocks noChangeArrowheads="1"/>
            </p:cNvSpPr>
            <p:nvPr/>
          </p:nvSpPr>
          <p:spPr bwMode="auto">
            <a:xfrm>
              <a:off x="171883" y="2655805"/>
              <a:ext cx="5254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dirty="0">
                  <a:solidFill>
                    <a:schemeClr val="tx1"/>
                  </a:solidFill>
                </a:rPr>
                <a:t>100</a:t>
              </a:r>
            </a:p>
          </p:txBody>
        </p:sp>
        <p:sp>
          <p:nvSpPr>
            <p:cNvPr id="197" name="TextBox 38">
              <a:extLst>
                <a:ext uri="{FF2B5EF4-FFF2-40B4-BE49-F238E27FC236}">
                  <a16:creationId xmlns:a16="http://schemas.microsoft.com/office/drawing/2014/main" xmlns="" id="{A9B6079E-2A67-47EB-B341-D73D379157CE}"/>
                </a:ext>
              </a:extLst>
            </p:cNvPr>
            <p:cNvSpPr txBox="1">
              <a:spLocks noChangeArrowheads="1"/>
            </p:cNvSpPr>
            <p:nvPr/>
          </p:nvSpPr>
          <p:spPr bwMode="auto">
            <a:xfrm>
              <a:off x="257824" y="3220918"/>
              <a:ext cx="429709" cy="35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dirty="0">
                  <a:solidFill>
                    <a:schemeClr val="tx1"/>
                  </a:solidFill>
                </a:rPr>
                <a:t>80</a:t>
              </a:r>
            </a:p>
          </p:txBody>
        </p:sp>
        <p:sp>
          <p:nvSpPr>
            <p:cNvPr id="198" name="TextBox 38">
              <a:extLst>
                <a:ext uri="{FF2B5EF4-FFF2-40B4-BE49-F238E27FC236}">
                  <a16:creationId xmlns:a16="http://schemas.microsoft.com/office/drawing/2014/main" xmlns="" id="{D450DC7C-E3E4-48EC-8BC3-C5B4EB671BA1}"/>
                </a:ext>
              </a:extLst>
            </p:cNvPr>
            <p:cNvSpPr txBox="1">
              <a:spLocks noChangeArrowheads="1"/>
            </p:cNvSpPr>
            <p:nvPr/>
          </p:nvSpPr>
          <p:spPr bwMode="auto">
            <a:xfrm>
              <a:off x="266418" y="3769048"/>
              <a:ext cx="430938" cy="35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dirty="0">
                  <a:solidFill>
                    <a:schemeClr val="tx1"/>
                  </a:solidFill>
                </a:rPr>
                <a:t>60</a:t>
              </a:r>
            </a:p>
          </p:txBody>
        </p:sp>
        <p:sp>
          <p:nvSpPr>
            <p:cNvPr id="199" name="TextBox 38">
              <a:extLst>
                <a:ext uri="{FF2B5EF4-FFF2-40B4-BE49-F238E27FC236}">
                  <a16:creationId xmlns:a16="http://schemas.microsoft.com/office/drawing/2014/main" xmlns="" id="{059BB490-5495-4D99-A306-121B64B263A5}"/>
                </a:ext>
              </a:extLst>
            </p:cNvPr>
            <p:cNvSpPr txBox="1">
              <a:spLocks noChangeArrowheads="1"/>
            </p:cNvSpPr>
            <p:nvPr/>
          </p:nvSpPr>
          <p:spPr bwMode="auto">
            <a:xfrm>
              <a:off x="257824" y="4334161"/>
              <a:ext cx="429709" cy="35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dirty="0">
                  <a:solidFill>
                    <a:schemeClr val="tx1"/>
                  </a:solidFill>
                </a:rPr>
                <a:t>40</a:t>
              </a:r>
            </a:p>
          </p:txBody>
        </p:sp>
        <p:sp>
          <p:nvSpPr>
            <p:cNvPr id="200" name="TextBox 38">
              <a:extLst>
                <a:ext uri="{FF2B5EF4-FFF2-40B4-BE49-F238E27FC236}">
                  <a16:creationId xmlns:a16="http://schemas.microsoft.com/office/drawing/2014/main" xmlns="" id="{2FBB5F7C-5ACF-4E37-B941-23CAFD97F8BA}"/>
                </a:ext>
              </a:extLst>
            </p:cNvPr>
            <p:cNvSpPr txBox="1">
              <a:spLocks noChangeArrowheads="1"/>
            </p:cNvSpPr>
            <p:nvPr/>
          </p:nvSpPr>
          <p:spPr bwMode="auto">
            <a:xfrm>
              <a:off x="271329" y="4885378"/>
              <a:ext cx="429709" cy="35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dirty="0">
                  <a:solidFill>
                    <a:schemeClr val="tx1"/>
                  </a:solidFill>
                </a:rPr>
                <a:t>20</a:t>
              </a:r>
            </a:p>
          </p:txBody>
        </p:sp>
        <p:sp>
          <p:nvSpPr>
            <p:cNvPr id="201" name="TextBox 38">
              <a:extLst>
                <a:ext uri="{FF2B5EF4-FFF2-40B4-BE49-F238E27FC236}">
                  <a16:creationId xmlns:a16="http://schemas.microsoft.com/office/drawing/2014/main" xmlns="" id="{D751A294-7D43-4EE2-B4A0-30578AB56742}"/>
                </a:ext>
              </a:extLst>
            </p:cNvPr>
            <p:cNvSpPr txBox="1">
              <a:spLocks noChangeArrowheads="1"/>
            </p:cNvSpPr>
            <p:nvPr/>
          </p:nvSpPr>
          <p:spPr bwMode="auto">
            <a:xfrm>
              <a:off x="300794" y="5418068"/>
              <a:ext cx="391650" cy="35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dirty="0">
                  <a:solidFill>
                    <a:schemeClr val="tx1"/>
                  </a:solidFill>
                </a:rPr>
                <a:t>0</a:t>
              </a:r>
            </a:p>
          </p:txBody>
        </p:sp>
        <p:sp>
          <p:nvSpPr>
            <p:cNvPr id="202" name="TextBox 20">
              <a:extLst>
                <a:ext uri="{FF2B5EF4-FFF2-40B4-BE49-F238E27FC236}">
                  <a16:creationId xmlns:a16="http://schemas.microsoft.com/office/drawing/2014/main" xmlns="" id="{83DFA384-187A-429D-ABD6-67254937115C}"/>
                </a:ext>
              </a:extLst>
            </p:cNvPr>
            <p:cNvSpPr txBox="1">
              <a:spLocks noChangeArrowheads="1"/>
            </p:cNvSpPr>
            <p:nvPr/>
          </p:nvSpPr>
          <p:spPr bwMode="auto">
            <a:xfrm>
              <a:off x="1472058" y="5572470"/>
              <a:ext cx="277959" cy="35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dirty="0">
                  <a:solidFill>
                    <a:schemeClr val="tx1"/>
                  </a:solidFill>
                </a:rPr>
                <a:t>1</a:t>
              </a:r>
            </a:p>
          </p:txBody>
        </p:sp>
        <p:sp>
          <p:nvSpPr>
            <p:cNvPr id="203" name="TextBox 20">
              <a:extLst>
                <a:ext uri="{FF2B5EF4-FFF2-40B4-BE49-F238E27FC236}">
                  <a16:creationId xmlns:a16="http://schemas.microsoft.com/office/drawing/2014/main" xmlns="" id="{C14F5DCE-1EC1-4E3B-949E-7BB04ACD8877}"/>
                </a:ext>
              </a:extLst>
            </p:cNvPr>
            <p:cNvSpPr txBox="1">
              <a:spLocks noChangeArrowheads="1"/>
            </p:cNvSpPr>
            <p:nvPr/>
          </p:nvSpPr>
          <p:spPr bwMode="auto">
            <a:xfrm>
              <a:off x="3118459" y="5572470"/>
              <a:ext cx="277959" cy="35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dirty="0">
                  <a:solidFill>
                    <a:schemeClr val="tx1"/>
                  </a:solidFill>
                </a:rPr>
                <a:t>2</a:t>
              </a:r>
            </a:p>
          </p:txBody>
        </p:sp>
        <p:sp>
          <p:nvSpPr>
            <p:cNvPr id="204" name="TextBox 20">
              <a:extLst>
                <a:ext uri="{FF2B5EF4-FFF2-40B4-BE49-F238E27FC236}">
                  <a16:creationId xmlns:a16="http://schemas.microsoft.com/office/drawing/2014/main" xmlns="" id="{E5C7263A-8756-4092-8DF2-339194B2DBDF}"/>
                </a:ext>
              </a:extLst>
            </p:cNvPr>
            <p:cNvSpPr txBox="1">
              <a:spLocks noChangeArrowheads="1"/>
            </p:cNvSpPr>
            <p:nvPr/>
          </p:nvSpPr>
          <p:spPr bwMode="auto">
            <a:xfrm>
              <a:off x="4762403" y="5572470"/>
              <a:ext cx="277959" cy="35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dirty="0">
                  <a:solidFill>
                    <a:schemeClr val="tx1"/>
                  </a:solidFill>
                </a:rPr>
                <a:t>3</a:t>
              </a:r>
            </a:p>
          </p:txBody>
        </p:sp>
        <p:sp>
          <p:nvSpPr>
            <p:cNvPr id="205" name="TextBox 20">
              <a:extLst>
                <a:ext uri="{FF2B5EF4-FFF2-40B4-BE49-F238E27FC236}">
                  <a16:creationId xmlns:a16="http://schemas.microsoft.com/office/drawing/2014/main" xmlns="" id="{4C7C5364-C732-4C3C-B868-1FA2ADD00598}"/>
                </a:ext>
              </a:extLst>
            </p:cNvPr>
            <p:cNvSpPr txBox="1">
              <a:spLocks noChangeArrowheads="1"/>
            </p:cNvSpPr>
            <p:nvPr/>
          </p:nvSpPr>
          <p:spPr bwMode="auto">
            <a:xfrm>
              <a:off x="6280622" y="5578646"/>
              <a:ext cx="418425" cy="35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200" dirty="0">
                  <a:solidFill>
                    <a:schemeClr val="tx1"/>
                  </a:solidFill>
                </a:rPr>
                <a:t>4-6</a:t>
              </a:r>
            </a:p>
          </p:txBody>
        </p:sp>
        <p:sp>
          <p:nvSpPr>
            <p:cNvPr id="210" name="TextBox 38">
              <a:extLst>
                <a:ext uri="{FF2B5EF4-FFF2-40B4-BE49-F238E27FC236}">
                  <a16:creationId xmlns:a16="http://schemas.microsoft.com/office/drawing/2014/main" xmlns="" id="{20357703-65BC-4EC6-943B-7C1ED6F8EB73}"/>
                </a:ext>
              </a:extLst>
            </p:cNvPr>
            <p:cNvSpPr txBox="1">
              <a:spLocks noChangeArrowheads="1"/>
            </p:cNvSpPr>
            <p:nvPr/>
          </p:nvSpPr>
          <p:spPr bwMode="auto">
            <a:xfrm>
              <a:off x="839773" y="2604851"/>
              <a:ext cx="348679" cy="32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050" b="1" dirty="0">
                  <a:solidFill>
                    <a:schemeClr val="tx1"/>
                  </a:solidFill>
                </a:rPr>
                <a:t>98</a:t>
              </a:r>
            </a:p>
          </p:txBody>
        </p:sp>
        <p:sp>
          <p:nvSpPr>
            <p:cNvPr id="211" name="TextBox 38">
              <a:extLst>
                <a:ext uri="{FF2B5EF4-FFF2-40B4-BE49-F238E27FC236}">
                  <a16:creationId xmlns:a16="http://schemas.microsoft.com/office/drawing/2014/main" xmlns="" id="{26C91FC3-5D4D-44F8-8924-CD9516463FFA}"/>
                </a:ext>
              </a:extLst>
            </p:cNvPr>
            <p:cNvSpPr txBox="1">
              <a:spLocks noChangeArrowheads="1"/>
            </p:cNvSpPr>
            <p:nvPr/>
          </p:nvSpPr>
          <p:spPr bwMode="auto">
            <a:xfrm>
              <a:off x="1129520" y="2577059"/>
              <a:ext cx="348679" cy="32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000" b="1" dirty="0">
                  <a:solidFill>
                    <a:schemeClr val="tx1"/>
                  </a:solidFill>
                </a:rPr>
                <a:t>99</a:t>
              </a:r>
            </a:p>
          </p:txBody>
        </p:sp>
        <p:sp>
          <p:nvSpPr>
            <p:cNvPr id="212" name="TextBox 38">
              <a:extLst>
                <a:ext uri="{FF2B5EF4-FFF2-40B4-BE49-F238E27FC236}">
                  <a16:creationId xmlns:a16="http://schemas.microsoft.com/office/drawing/2014/main" xmlns="" id="{D9AB4200-9CC4-4DC7-9F30-935C2A61A7A4}"/>
                </a:ext>
              </a:extLst>
            </p:cNvPr>
            <p:cNvSpPr txBox="1">
              <a:spLocks noChangeArrowheads="1"/>
            </p:cNvSpPr>
            <p:nvPr/>
          </p:nvSpPr>
          <p:spPr bwMode="auto">
            <a:xfrm>
              <a:off x="1375068" y="2549267"/>
              <a:ext cx="406382" cy="31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000" b="1" dirty="0">
                  <a:solidFill>
                    <a:schemeClr val="tx1"/>
                  </a:solidFill>
                </a:rPr>
                <a:t>100</a:t>
              </a:r>
            </a:p>
          </p:txBody>
        </p:sp>
        <p:sp>
          <p:nvSpPr>
            <p:cNvPr id="213" name="TextBox 38">
              <a:extLst>
                <a:ext uri="{FF2B5EF4-FFF2-40B4-BE49-F238E27FC236}">
                  <a16:creationId xmlns:a16="http://schemas.microsoft.com/office/drawing/2014/main" xmlns="" id="{F0C066A1-9A2D-4176-98B3-7E038D69B779}"/>
                </a:ext>
              </a:extLst>
            </p:cNvPr>
            <p:cNvSpPr txBox="1">
              <a:spLocks noChangeArrowheads="1"/>
            </p:cNvSpPr>
            <p:nvPr/>
          </p:nvSpPr>
          <p:spPr bwMode="auto">
            <a:xfrm>
              <a:off x="1669725" y="2549267"/>
              <a:ext cx="405155" cy="31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000" b="1" dirty="0">
                  <a:solidFill>
                    <a:schemeClr val="tx1"/>
                  </a:solidFill>
                </a:rPr>
                <a:t>100</a:t>
              </a:r>
            </a:p>
          </p:txBody>
        </p:sp>
        <p:sp>
          <p:nvSpPr>
            <p:cNvPr id="214" name="TextBox 38">
              <a:extLst>
                <a:ext uri="{FF2B5EF4-FFF2-40B4-BE49-F238E27FC236}">
                  <a16:creationId xmlns:a16="http://schemas.microsoft.com/office/drawing/2014/main" xmlns="" id="{9A95BF80-42F7-4691-A820-AD2E67E5D143}"/>
                </a:ext>
              </a:extLst>
            </p:cNvPr>
            <p:cNvSpPr txBox="1">
              <a:spLocks noChangeArrowheads="1"/>
            </p:cNvSpPr>
            <p:nvPr/>
          </p:nvSpPr>
          <p:spPr bwMode="auto">
            <a:xfrm>
              <a:off x="1993849" y="2640363"/>
              <a:ext cx="348679" cy="32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000" b="1" dirty="0">
                  <a:solidFill>
                    <a:schemeClr val="tx1"/>
                  </a:solidFill>
                </a:rPr>
                <a:t>97</a:t>
              </a:r>
            </a:p>
          </p:txBody>
        </p:sp>
        <p:sp>
          <p:nvSpPr>
            <p:cNvPr id="215" name="TextBox 38">
              <a:extLst>
                <a:ext uri="{FF2B5EF4-FFF2-40B4-BE49-F238E27FC236}">
                  <a16:creationId xmlns:a16="http://schemas.microsoft.com/office/drawing/2014/main" xmlns="" id="{30A96EA1-A04F-45B9-85DB-DBEA5DAE338A}"/>
                </a:ext>
              </a:extLst>
            </p:cNvPr>
            <p:cNvSpPr txBox="1">
              <a:spLocks noChangeArrowheads="1"/>
            </p:cNvSpPr>
            <p:nvPr/>
          </p:nvSpPr>
          <p:spPr bwMode="auto">
            <a:xfrm>
              <a:off x="2429697" y="2549267"/>
              <a:ext cx="405155" cy="31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000" b="1" dirty="0">
                  <a:solidFill>
                    <a:schemeClr val="tx1"/>
                  </a:solidFill>
                </a:rPr>
                <a:t>100</a:t>
              </a:r>
            </a:p>
          </p:txBody>
        </p:sp>
        <p:sp>
          <p:nvSpPr>
            <p:cNvPr id="216" name="TextBox 38">
              <a:extLst>
                <a:ext uri="{FF2B5EF4-FFF2-40B4-BE49-F238E27FC236}">
                  <a16:creationId xmlns:a16="http://schemas.microsoft.com/office/drawing/2014/main" xmlns="" id="{DD1D9224-B3FF-44E4-B482-20CE52701C27}"/>
                </a:ext>
              </a:extLst>
            </p:cNvPr>
            <p:cNvSpPr txBox="1">
              <a:spLocks noChangeArrowheads="1"/>
            </p:cNvSpPr>
            <p:nvPr/>
          </p:nvSpPr>
          <p:spPr bwMode="auto">
            <a:xfrm>
              <a:off x="2724354" y="2549267"/>
              <a:ext cx="405155" cy="31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000" b="1" dirty="0">
                  <a:solidFill>
                    <a:schemeClr val="tx1"/>
                  </a:solidFill>
                </a:rPr>
                <a:t>100</a:t>
              </a:r>
            </a:p>
          </p:txBody>
        </p:sp>
        <p:sp>
          <p:nvSpPr>
            <p:cNvPr id="217" name="TextBox 38">
              <a:extLst>
                <a:ext uri="{FF2B5EF4-FFF2-40B4-BE49-F238E27FC236}">
                  <a16:creationId xmlns:a16="http://schemas.microsoft.com/office/drawing/2014/main" xmlns="" id="{E8788002-D17B-490E-A167-226167565F3E}"/>
                </a:ext>
              </a:extLst>
            </p:cNvPr>
            <p:cNvSpPr txBox="1">
              <a:spLocks noChangeArrowheads="1"/>
            </p:cNvSpPr>
            <p:nvPr/>
          </p:nvSpPr>
          <p:spPr bwMode="auto">
            <a:xfrm>
              <a:off x="3010418" y="2549267"/>
              <a:ext cx="405155" cy="31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000" b="1" dirty="0">
                  <a:solidFill>
                    <a:schemeClr val="tx1"/>
                  </a:solidFill>
                </a:rPr>
                <a:t>100</a:t>
              </a:r>
            </a:p>
          </p:txBody>
        </p:sp>
        <p:sp>
          <p:nvSpPr>
            <p:cNvPr id="218" name="TextBox 38">
              <a:extLst>
                <a:ext uri="{FF2B5EF4-FFF2-40B4-BE49-F238E27FC236}">
                  <a16:creationId xmlns:a16="http://schemas.microsoft.com/office/drawing/2014/main" xmlns="" id="{47800166-7551-42FF-800A-27F58D3162D2}"/>
                </a:ext>
              </a:extLst>
            </p:cNvPr>
            <p:cNvSpPr txBox="1">
              <a:spLocks noChangeArrowheads="1"/>
            </p:cNvSpPr>
            <p:nvPr/>
          </p:nvSpPr>
          <p:spPr bwMode="auto">
            <a:xfrm>
              <a:off x="3296481" y="2549267"/>
              <a:ext cx="405155" cy="31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000" b="1" dirty="0">
                  <a:solidFill>
                    <a:schemeClr val="tx1"/>
                  </a:solidFill>
                </a:rPr>
                <a:t>100</a:t>
              </a:r>
            </a:p>
          </p:txBody>
        </p:sp>
        <p:sp>
          <p:nvSpPr>
            <p:cNvPr id="219" name="TextBox 38">
              <a:extLst>
                <a:ext uri="{FF2B5EF4-FFF2-40B4-BE49-F238E27FC236}">
                  <a16:creationId xmlns:a16="http://schemas.microsoft.com/office/drawing/2014/main" xmlns="" id="{22A55E5B-17CF-4676-8C3D-6BD8896AFA7B}"/>
                </a:ext>
              </a:extLst>
            </p:cNvPr>
            <p:cNvSpPr txBox="1">
              <a:spLocks noChangeArrowheads="1"/>
            </p:cNvSpPr>
            <p:nvPr/>
          </p:nvSpPr>
          <p:spPr bwMode="auto">
            <a:xfrm>
              <a:off x="3589911" y="2552355"/>
              <a:ext cx="405155" cy="31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000" b="1" dirty="0">
                  <a:solidFill>
                    <a:schemeClr val="tx1"/>
                  </a:solidFill>
                </a:rPr>
                <a:t>100</a:t>
              </a:r>
            </a:p>
          </p:txBody>
        </p:sp>
        <p:sp>
          <p:nvSpPr>
            <p:cNvPr id="220" name="TextBox 38">
              <a:extLst>
                <a:ext uri="{FF2B5EF4-FFF2-40B4-BE49-F238E27FC236}">
                  <a16:creationId xmlns:a16="http://schemas.microsoft.com/office/drawing/2014/main" xmlns="" id="{2DD6DCD9-E551-41C5-9AE7-AFA5C6CBDF41}"/>
                </a:ext>
              </a:extLst>
            </p:cNvPr>
            <p:cNvSpPr txBox="1">
              <a:spLocks noChangeArrowheads="1"/>
            </p:cNvSpPr>
            <p:nvPr/>
          </p:nvSpPr>
          <p:spPr bwMode="auto">
            <a:xfrm>
              <a:off x="4116611" y="2587867"/>
              <a:ext cx="348679" cy="32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000" b="1" dirty="0">
                  <a:solidFill>
                    <a:schemeClr val="tx1"/>
                  </a:solidFill>
                </a:rPr>
                <a:t>99</a:t>
              </a:r>
            </a:p>
          </p:txBody>
        </p:sp>
        <p:sp>
          <p:nvSpPr>
            <p:cNvPr id="221" name="TextBox 38">
              <a:extLst>
                <a:ext uri="{FF2B5EF4-FFF2-40B4-BE49-F238E27FC236}">
                  <a16:creationId xmlns:a16="http://schemas.microsoft.com/office/drawing/2014/main" xmlns="" id="{F7EEB25C-EB00-4738-BBDB-1ACD59D811AD}"/>
                </a:ext>
              </a:extLst>
            </p:cNvPr>
            <p:cNvSpPr txBox="1">
              <a:spLocks noChangeArrowheads="1"/>
            </p:cNvSpPr>
            <p:nvPr/>
          </p:nvSpPr>
          <p:spPr bwMode="auto">
            <a:xfrm>
              <a:off x="4402675" y="2729917"/>
              <a:ext cx="348679" cy="32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000" b="1" dirty="0">
                  <a:solidFill>
                    <a:schemeClr val="tx1"/>
                  </a:solidFill>
                </a:rPr>
                <a:t>94</a:t>
              </a:r>
            </a:p>
          </p:txBody>
        </p:sp>
        <p:sp>
          <p:nvSpPr>
            <p:cNvPr id="222" name="TextBox 38">
              <a:extLst>
                <a:ext uri="{FF2B5EF4-FFF2-40B4-BE49-F238E27FC236}">
                  <a16:creationId xmlns:a16="http://schemas.microsoft.com/office/drawing/2014/main" xmlns="" id="{26F58783-0835-4860-80A9-066557B34E89}"/>
                </a:ext>
              </a:extLst>
            </p:cNvPr>
            <p:cNvSpPr txBox="1">
              <a:spLocks noChangeArrowheads="1"/>
            </p:cNvSpPr>
            <p:nvPr/>
          </p:nvSpPr>
          <p:spPr bwMode="auto">
            <a:xfrm>
              <a:off x="4978485" y="2725285"/>
              <a:ext cx="348679" cy="32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000" b="1" dirty="0">
                  <a:solidFill>
                    <a:schemeClr val="tx1"/>
                  </a:solidFill>
                </a:rPr>
                <a:t>94</a:t>
              </a:r>
            </a:p>
          </p:txBody>
        </p:sp>
        <p:sp>
          <p:nvSpPr>
            <p:cNvPr id="223" name="TextBox 38">
              <a:extLst>
                <a:ext uri="{FF2B5EF4-FFF2-40B4-BE49-F238E27FC236}">
                  <a16:creationId xmlns:a16="http://schemas.microsoft.com/office/drawing/2014/main" xmlns="" id="{754200B9-CA0D-486C-AAB0-94ACAED2CC7A}"/>
                </a:ext>
              </a:extLst>
            </p:cNvPr>
            <p:cNvSpPr txBox="1">
              <a:spLocks noChangeArrowheads="1"/>
            </p:cNvSpPr>
            <p:nvPr/>
          </p:nvSpPr>
          <p:spPr bwMode="auto">
            <a:xfrm>
              <a:off x="5231400" y="2558530"/>
              <a:ext cx="405155" cy="31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000" b="1" dirty="0">
                  <a:solidFill>
                    <a:schemeClr val="tx1"/>
                  </a:solidFill>
                </a:rPr>
                <a:t>100</a:t>
              </a:r>
            </a:p>
          </p:txBody>
        </p:sp>
        <p:sp>
          <p:nvSpPr>
            <p:cNvPr id="224" name="TextBox 38">
              <a:extLst>
                <a:ext uri="{FF2B5EF4-FFF2-40B4-BE49-F238E27FC236}">
                  <a16:creationId xmlns:a16="http://schemas.microsoft.com/office/drawing/2014/main" xmlns="" id="{9BA2ECA1-4099-420A-9A6D-27E66FDE59B9}"/>
                </a:ext>
              </a:extLst>
            </p:cNvPr>
            <p:cNvSpPr txBox="1">
              <a:spLocks noChangeArrowheads="1"/>
            </p:cNvSpPr>
            <p:nvPr/>
          </p:nvSpPr>
          <p:spPr bwMode="auto">
            <a:xfrm>
              <a:off x="5707763" y="2556986"/>
              <a:ext cx="405155" cy="31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000" b="1" dirty="0">
                  <a:solidFill>
                    <a:schemeClr val="tx1"/>
                  </a:solidFill>
                </a:rPr>
                <a:t>100</a:t>
              </a:r>
            </a:p>
          </p:txBody>
        </p:sp>
        <p:sp>
          <p:nvSpPr>
            <p:cNvPr id="225" name="TextBox 38">
              <a:extLst>
                <a:ext uri="{FF2B5EF4-FFF2-40B4-BE49-F238E27FC236}">
                  <a16:creationId xmlns:a16="http://schemas.microsoft.com/office/drawing/2014/main" xmlns="" id="{E94F77F6-31F8-4F4A-84AE-E655F4274154}"/>
                </a:ext>
              </a:extLst>
            </p:cNvPr>
            <p:cNvSpPr txBox="1">
              <a:spLocks noChangeArrowheads="1"/>
            </p:cNvSpPr>
            <p:nvPr/>
          </p:nvSpPr>
          <p:spPr bwMode="auto">
            <a:xfrm>
              <a:off x="6031886" y="2648085"/>
              <a:ext cx="348679" cy="32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000" b="1" dirty="0">
                  <a:solidFill>
                    <a:schemeClr val="tx1"/>
                  </a:solidFill>
                </a:rPr>
                <a:t>97</a:t>
              </a:r>
            </a:p>
          </p:txBody>
        </p:sp>
        <p:sp>
          <p:nvSpPr>
            <p:cNvPr id="226" name="TextBox 38">
              <a:extLst>
                <a:ext uri="{FF2B5EF4-FFF2-40B4-BE49-F238E27FC236}">
                  <a16:creationId xmlns:a16="http://schemas.microsoft.com/office/drawing/2014/main" xmlns="" id="{F041F44E-4E13-423B-B138-23AB94D7C598}"/>
                </a:ext>
              </a:extLst>
            </p:cNvPr>
            <p:cNvSpPr txBox="1">
              <a:spLocks noChangeArrowheads="1"/>
            </p:cNvSpPr>
            <p:nvPr/>
          </p:nvSpPr>
          <p:spPr bwMode="auto">
            <a:xfrm>
              <a:off x="6599102" y="2640363"/>
              <a:ext cx="348679" cy="32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000" b="1" dirty="0">
                  <a:solidFill>
                    <a:schemeClr val="tx1"/>
                  </a:solidFill>
                </a:rPr>
                <a:t>97</a:t>
              </a:r>
            </a:p>
          </p:txBody>
        </p:sp>
        <p:sp>
          <p:nvSpPr>
            <p:cNvPr id="231" name="TextBox 230">
              <a:extLst>
                <a:ext uri="{FF2B5EF4-FFF2-40B4-BE49-F238E27FC236}">
                  <a16:creationId xmlns:a16="http://schemas.microsoft.com/office/drawing/2014/main" xmlns="" id="{533FFFCB-CCC5-4FCE-9FC9-E3A8E2AAC88D}"/>
                </a:ext>
              </a:extLst>
            </p:cNvPr>
            <p:cNvSpPr txBox="1">
              <a:spLocks noChangeArrowheads="1"/>
            </p:cNvSpPr>
            <p:nvPr/>
          </p:nvSpPr>
          <p:spPr bwMode="auto">
            <a:xfrm>
              <a:off x="214359" y="5257488"/>
              <a:ext cx="461390" cy="272336"/>
            </a:xfrm>
            <a:prstGeom prst="rect">
              <a:avLst/>
            </a:prstGeom>
            <a:noFill/>
            <a:ln>
              <a:noFill/>
            </a:ln>
            <a:extLst/>
          </p:spPr>
          <p:txBody>
            <a:bodyPr wrap="none">
              <a:spAutoFit/>
            </a:bodyPr>
            <a:lstStyle>
              <a:lvl1pPr defTabSz="4572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85000"/>
                </a:lnSpc>
                <a:spcBef>
                  <a:spcPct val="0"/>
                </a:spcBef>
                <a:spcAft>
                  <a:spcPct val="0"/>
                </a:spcAft>
                <a:buClrTx/>
                <a:buFontTx/>
                <a:buNone/>
                <a:defRPr/>
              </a:pPr>
              <a:r>
                <a:rPr lang="en-US" altLang="en-US" sz="900" dirty="0">
                  <a:solidFill>
                    <a:schemeClr val="tx1"/>
                  </a:solidFill>
                  <a:latin typeface="+mj-lt"/>
                  <a:ea typeface="ヒラギノ角ゴ Pro W3"/>
                  <a:cs typeface="ヒラギノ角ゴ Pro W3"/>
                </a:rPr>
                <a:t>n/N =</a:t>
              </a:r>
            </a:p>
          </p:txBody>
        </p:sp>
        <p:cxnSp>
          <p:nvCxnSpPr>
            <p:cNvPr id="233" name="Straight Connector 31">
              <a:extLst>
                <a:ext uri="{FF2B5EF4-FFF2-40B4-BE49-F238E27FC236}">
                  <a16:creationId xmlns:a16="http://schemas.microsoft.com/office/drawing/2014/main" xmlns="" id="{C85000C9-DC63-487E-AABD-90411D4B0AFC}"/>
                </a:ext>
              </a:extLst>
            </p:cNvPr>
            <p:cNvCxnSpPr>
              <a:cxnSpLocks noChangeShapeType="1"/>
            </p:cNvCxnSpPr>
            <p:nvPr/>
          </p:nvCxnSpPr>
          <p:spPr bwMode="auto">
            <a:xfrm>
              <a:off x="2427241" y="5597174"/>
              <a:ext cx="0" cy="6176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34" name="Straight Connector 31">
              <a:extLst>
                <a:ext uri="{FF2B5EF4-FFF2-40B4-BE49-F238E27FC236}">
                  <a16:creationId xmlns:a16="http://schemas.microsoft.com/office/drawing/2014/main" xmlns="" id="{8F54CFA8-B908-4169-B255-CA9B807C5C00}"/>
                </a:ext>
              </a:extLst>
            </p:cNvPr>
            <p:cNvCxnSpPr>
              <a:cxnSpLocks noChangeShapeType="1"/>
            </p:cNvCxnSpPr>
            <p:nvPr/>
          </p:nvCxnSpPr>
          <p:spPr bwMode="auto">
            <a:xfrm>
              <a:off x="4045402" y="5597174"/>
              <a:ext cx="0" cy="6176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35" name="Straight Connector 31">
              <a:extLst>
                <a:ext uri="{FF2B5EF4-FFF2-40B4-BE49-F238E27FC236}">
                  <a16:creationId xmlns:a16="http://schemas.microsoft.com/office/drawing/2014/main" xmlns="" id="{5B981962-71A5-467E-AE38-761C22649332}"/>
                </a:ext>
              </a:extLst>
            </p:cNvPr>
            <p:cNvCxnSpPr>
              <a:cxnSpLocks noChangeShapeType="1"/>
            </p:cNvCxnSpPr>
            <p:nvPr/>
          </p:nvCxnSpPr>
          <p:spPr bwMode="auto">
            <a:xfrm>
              <a:off x="4050313" y="5597174"/>
              <a:ext cx="0" cy="6176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36" name="Straight Connector 31">
              <a:extLst>
                <a:ext uri="{FF2B5EF4-FFF2-40B4-BE49-F238E27FC236}">
                  <a16:creationId xmlns:a16="http://schemas.microsoft.com/office/drawing/2014/main" xmlns="" id="{60F5C3D1-5660-4442-B107-F344ABA865BD}"/>
                </a:ext>
              </a:extLst>
            </p:cNvPr>
            <p:cNvCxnSpPr>
              <a:cxnSpLocks noChangeShapeType="1"/>
            </p:cNvCxnSpPr>
            <p:nvPr/>
          </p:nvCxnSpPr>
          <p:spPr bwMode="auto">
            <a:xfrm>
              <a:off x="5668476" y="5597174"/>
              <a:ext cx="0" cy="6176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37" name="Straight Connector 31">
              <a:extLst>
                <a:ext uri="{FF2B5EF4-FFF2-40B4-BE49-F238E27FC236}">
                  <a16:creationId xmlns:a16="http://schemas.microsoft.com/office/drawing/2014/main" xmlns="" id="{1A729CC3-5CDB-4D66-8D70-7F3AD29236A2}"/>
                </a:ext>
              </a:extLst>
            </p:cNvPr>
            <p:cNvCxnSpPr>
              <a:cxnSpLocks noChangeShapeType="1"/>
            </p:cNvCxnSpPr>
            <p:nvPr/>
          </p:nvCxnSpPr>
          <p:spPr bwMode="auto">
            <a:xfrm>
              <a:off x="5663564" y="5597174"/>
              <a:ext cx="0" cy="6176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sp>
        <p:nvSpPr>
          <p:cNvPr id="97" name="Figura a mano libera 96"/>
          <p:cNvSpPr/>
          <p:nvPr/>
        </p:nvSpPr>
        <p:spPr>
          <a:xfrm>
            <a:off x="250775" y="110873"/>
            <a:ext cx="1481207" cy="1701327"/>
          </a:xfrm>
          <a:custGeom>
            <a:avLst/>
            <a:gdLst>
              <a:gd name="connsiteX0" fmla="*/ 0 w 1877714"/>
              <a:gd name="connsiteY0" fmla="*/ 816806 h 1633611"/>
              <a:gd name="connsiteX1" fmla="*/ 408403 w 1877714"/>
              <a:gd name="connsiteY1" fmla="*/ 0 h 1633611"/>
              <a:gd name="connsiteX2" fmla="*/ 1469311 w 1877714"/>
              <a:gd name="connsiteY2" fmla="*/ 0 h 1633611"/>
              <a:gd name="connsiteX3" fmla="*/ 1877714 w 1877714"/>
              <a:gd name="connsiteY3" fmla="*/ 816806 h 1633611"/>
              <a:gd name="connsiteX4" fmla="*/ 1469311 w 1877714"/>
              <a:gd name="connsiteY4" fmla="*/ 1633611 h 1633611"/>
              <a:gd name="connsiteX5" fmla="*/ 408403 w 1877714"/>
              <a:gd name="connsiteY5" fmla="*/ 1633611 h 1633611"/>
              <a:gd name="connsiteX6" fmla="*/ 0 w 1877714"/>
              <a:gd name="connsiteY6" fmla="*/ 816806 h 163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7714" h="1633611">
                <a:moveTo>
                  <a:pt x="938856" y="0"/>
                </a:moveTo>
                <a:lnTo>
                  <a:pt x="1877713" y="355311"/>
                </a:lnTo>
                <a:lnTo>
                  <a:pt x="1877713" y="1278300"/>
                </a:lnTo>
                <a:lnTo>
                  <a:pt x="938856" y="1633611"/>
                </a:lnTo>
                <a:lnTo>
                  <a:pt x="1" y="1278300"/>
                </a:lnTo>
                <a:lnTo>
                  <a:pt x="1" y="355311"/>
                </a:lnTo>
                <a:lnTo>
                  <a:pt x="938856" y="0"/>
                </a:lnTo>
                <a:close/>
              </a:path>
            </a:pathLst>
          </a:custGeom>
        </p:spPr>
        <p:style>
          <a:lnRef idx="2">
            <a:schemeClr val="lt1">
              <a:hueOff val="0"/>
              <a:satOff val="0"/>
              <a:lumOff val="0"/>
              <a:alphaOff val="0"/>
            </a:schemeClr>
          </a:lnRef>
          <a:fillRef idx="1">
            <a:schemeClr val="accent2">
              <a:hueOff val="2808911"/>
              <a:satOff val="-3503"/>
              <a:lumOff val="824"/>
              <a:alphaOff val="0"/>
            </a:schemeClr>
          </a:fillRef>
          <a:effectRef idx="0">
            <a:schemeClr val="accent2">
              <a:hueOff val="2808911"/>
              <a:satOff val="-3503"/>
              <a:lumOff val="824"/>
              <a:alphaOff val="0"/>
            </a:schemeClr>
          </a:effectRef>
          <a:fontRef idx="minor">
            <a:schemeClr val="lt1"/>
          </a:fontRef>
        </p:style>
        <p:txBody>
          <a:bodyPr spcFirstLastPara="0" vert="horz" wrap="square" lIns="254571" tIns="292611" rIns="254572" bIns="292610" numCol="1" spcCol="1270" anchor="ctr" anchorCtr="0">
            <a:noAutofit/>
          </a:bodyPr>
          <a:lstStyle/>
          <a:p>
            <a:pPr lvl="0" algn="ctr" defTabSz="1600200">
              <a:lnSpc>
                <a:spcPct val="90000"/>
              </a:lnSpc>
              <a:spcBef>
                <a:spcPct val="0"/>
              </a:spcBef>
            </a:pPr>
            <a:r>
              <a:rPr lang="it-IT" sz="2400" kern="1200" dirty="0" smtClean="0"/>
              <a:t>Y93H</a:t>
            </a:r>
          </a:p>
          <a:p>
            <a:pPr lvl="0" algn="ctr" defTabSz="1600200">
              <a:lnSpc>
                <a:spcPct val="90000"/>
              </a:lnSpc>
              <a:spcBef>
                <a:spcPct val="0"/>
              </a:spcBef>
              <a:spcAft>
                <a:spcPct val="35000"/>
              </a:spcAft>
            </a:pPr>
            <a:r>
              <a:rPr lang="it-IT" sz="2400" kern="1200" dirty="0" smtClean="0"/>
              <a:t>GT-3</a:t>
            </a:r>
            <a:endParaRPr lang="it-IT" sz="2400" kern="1200" dirty="0"/>
          </a:p>
        </p:txBody>
      </p:sp>
    </p:spTree>
    <p:extLst>
      <p:ext uri="{BB962C8B-B14F-4D97-AF65-F5344CB8AC3E}">
        <p14:creationId xmlns:p14="http://schemas.microsoft.com/office/powerpoint/2010/main" val="1428800585"/>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888" y="99084"/>
            <a:ext cx="9036496" cy="1323439"/>
          </a:xfrm>
          <a:noFill/>
        </p:spPr>
        <p:txBody>
          <a:bodyPr wrap="square" rtlCol="0">
            <a:spAutoFit/>
          </a:bodyPr>
          <a:lstStyle/>
          <a:p>
            <a:r>
              <a:rPr lang="it-IT" sz="4000" b="1" dirty="0">
                <a:ea typeface="+mn-ea"/>
                <a:cs typeface="+mn-cs"/>
              </a:rPr>
              <a:t>O</a:t>
            </a:r>
            <a:r>
              <a:rPr lang="en-US" sz="4000" b="1" dirty="0" err="1">
                <a:ea typeface="+mn-ea"/>
                <a:cs typeface="+mn-cs"/>
              </a:rPr>
              <a:t>verall</a:t>
            </a:r>
            <a:r>
              <a:rPr lang="en-US" sz="4000" b="1" dirty="0">
                <a:ea typeface="+mn-ea"/>
                <a:cs typeface="+mn-cs"/>
              </a:rPr>
              <a:t> real-life efficacy of DAA treatment in Italy is 95% </a:t>
            </a:r>
            <a:endParaRPr lang="it-IT" sz="4000" b="1" dirty="0">
              <a:ea typeface="+mn-ea"/>
              <a:cs typeface="+mn-cs"/>
            </a:endParaRPr>
          </a:p>
        </p:txBody>
      </p:sp>
      <p:sp>
        <p:nvSpPr>
          <p:cNvPr id="3" name="Segnaposto contenuto 2"/>
          <p:cNvSpPr>
            <a:spLocks noGrp="1"/>
          </p:cNvSpPr>
          <p:nvPr>
            <p:ph idx="1"/>
          </p:nvPr>
        </p:nvSpPr>
        <p:spPr>
          <a:xfrm>
            <a:off x="270396" y="1381314"/>
            <a:ext cx="8748464" cy="1944216"/>
          </a:xfrm>
        </p:spPr>
        <p:txBody>
          <a:bodyPr>
            <a:noAutofit/>
          </a:bodyPr>
          <a:lstStyle/>
          <a:p>
            <a:pPr marL="0" indent="0" algn="just">
              <a:spcBef>
                <a:spcPts val="0"/>
              </a:spcBef>
              <a:buNone/>
            </a:pPr>
            <a:r>
              <a:rPr lang="it-IT" sz="1800" dirty="0" smtClean="0">
                <a:cs typeface="Times New Roman"/>
              </a:rPr>
              <a:t>Data </a:t>
            </a:r>
            <a:r>
              <a:rPr lang="en-US" sz="1800" dirty="0" smtClean="0">
                <a:cs typeface="Times New Roman"/>
              </a:rPr>
              <a:t>retrospectively </a:t>
            </a:r>
            <a:r>
              <a:rPr lang="en-US" sz="1800" dirty="0">
                <a:cs typeface="Times New Roman"/>
              </a:rPr>
              <a:t>collected </a:t>
            </a:r>
            <a:r>
              <a:rPr lang="en-US" sz="1800" dirty="0" smtClean="0">
                <a:cs typeface="Times New Roman"/>
              </a:rPr>
              <a:t>within Campania</a:t>
            </a:r>
            <a:r>
              <a:rPr lang="en-US" sz="1800" dirty="0">
                <a:cs typeface="Times New Roman"/>
              </a:rPr>
              <a:t>, </a:t>
            </a:r>
            <a:r>
              <a:rPr lang="en-US" sz="1800" dirty="0" err="1">
                <a:cs typeface="Times New Roman"/>
              </a:rPr>
              <a:t>Lombardia</a:t>
            </a:r>
            <a:r>
              <a:rPr lang="en-US" sz="1800" dirty="0">
                <a:cs typeface="Times New Roman"/>
              </a:rPr>
              <a:t>, Sicilia and </a:t>
            </a:r>
            <a:r>
              <a:rPr lang="en-US" sz="1800" dirty="0" smtClean="0">
                <a:cs typeface="Times New Roman"/>
              </a:rPr>
              <a:t>Veneto, </a:t>
            </a:r>
            <a:r>
              <a:rPr lang="en-US" sz="1800" dirty="0">
                <a:cs typeface="Times New Roman"/>
              </a:rPr>
              <a:t>including all </a:t>
            </a:r>
            <a:r>
              <a:rPr lang="en-US" sz="1800" dirty="0" smtClean="0">
                <a:cs typeface="Times New Roman"/>
              </a:rPr>
              <a:t>CHC infected </a:t>
            </a:r>
            <a:r>
              <a:rPr lang="en-US" sz="1800" dirty="0">
                <a:cs typeface="Times New Roman"/>
              </a:rPr>
              <a:t>patients </a:t>
            </a:r>
            <a:r>
              <a:rPr lang="en-US" sz="1800" dirty="0" smtClean="0">
                <a:cs typeface="Times New Roman"/>
              </a:rPr>
              <a:t>&gt;18 </a:t>
            </a:r>
            <a:r>
              <a:rPr lang="en-US" sz="1800" dirty="0">
                <a:cs typeface="Times New Roman"/>
              </a:rPr>
              <a:t>years </a:t>
            </a:r>
            <a:r>
              <a:rPr lang="en-US" sz="1800" dirty="0" smtClean="0">
                <a:cs typeface="Times New Roman"/>
              </a:rPr>
              <a:t>who </a:t>
            </a:r>
            <a:r>
              <a:rPr lang="en-US" sz="1800" dirty="0">
                <a:cs typeface="Times New Roman"/>
              </a:rPr>
              <a:t>consecutively </a:t>
            </a:r>
            <a:r>
              <a:rPr lang="en-US" sz="1800" dirty="0" smtClean="0">
                <a:cs typeface="Times New Roman"/>
              </a:rPr>
              <a:t>received DAA</a:t>
            </a:r>
            <a:r>
              <a:rPr lang="en-US" sz="1800" dirty="0">
                <a:cs typeface="Times New Roman"/>
              </a:rPr>
              <a:t>-based </a:t>
            </a:r>
            <a:r>
              <a:rPr lang="en-US" sz="1800" dirty="0" smtClean="0">
                <a:cs typeface="Times New Roman"/>
              </a:rPr>
              <a:t>treatment between January, </a:t>
            </a:r>
            <a:r>
              <a:rPr lang="en-US" sz="1800" dirty="0">
                <a:cs typeface="Times New Roman"/>
              </a:rPr>
              <a:t>2015 and </a:t>
            </a:r>
            <a:r>
              <a:rPr lang="en-US" sz="1800" dirty="0" smtClean="0">
                <a:cs typeface="Times New Roman"/>
              </a:rPr>
              <a:t>December, 2016.  </a:t>
            </a:r>
          </a:p>
          <a:p>
            <a:pPr marL="0" indent="0" algn="just">
              <a:spcBef>
                <a:spcPts val="0"/>
              </a:spcBef>
              <a:buNone/>
            </a:pPr>
            <a:endParaRPr lang="en-US" sz="1100" dirty="0" smtClean="0">
              <a:cs typeface="Times New Roman"/>
            </a:endParaRPr>
          </a:p>
          <a:p>
            <a:pPr marL="0" indent="0" algn="just">
              <a:spcBef>
                <a:spcPts val="0"/>
              </a:spcBef>
              <a:buNone/>
            </a:pPr>
            <a:r>
              <a:rPr lang="en-US" sz="1800" b="1" dirty="0" smtClean="0">
                <a:cs typeface="Times New Roman"/>
              </a:rPr>
              <a:t>23,384 patients treated </a:t>
            </a:r>
            <a:r>
              <a:rPr lang="en-US" sz="1800" b="1" dirty="0" smtClean="0">
                <a:cs typeface="Times New Roman"/>
                <a:sym typeface="Wingdings" panose="05000000000000000000" pitchFamily="2" charset="2"/>
              </a:rPr>
              <a:t> </a:t>
            </a:r>
            <a:r>
              <a:rPr lang="en-US" sz="1800" b="1" dirty="0" smtClean="0">
                <a:cs typeface="Times New Roman"/>
              </a:rPr>
              <a:t>outcome available for 12,595 </a:t>
            </a:r>
            <a:r>
              <a:rPr lang="en-US" sz="1800" b="1" dirty="0">
                <a:cs typeface="Times New Roman"/>
              </a:rPr>
              <a:t>(54</a:t>
            </a:r>
            <a:r>
              <a:rPr lang="en-US" sz="1800" b="1" dirty="0" smtClean="0">
                <a:cs typeface="Times New Roman"/>
              </a:rPr>
              <a:t>%)</a:t>
            </a:r>
          </a:p>
          <a:p>
            <a:pPr marL="0" indent="0" algn="just">
              <a:spcBef>
                <a:spcPts val="0"/>
              </a:spcBef>
              <a:buNone/>
            </a:pPr>
            <a:r>
              <a:rPr lang="nl-NL" sz="1800" dirty="0" smtClean="0">
                <a:cs typeface="Times New Roman"/>
              </a:rPr>
              <a:t>SVR</a:t>
            </a:r>
            <a:r>
              <a:rPr lang="nl-NL" sz="1800" baseline="-25000" dirty="0" smtClean="0">
                <a:cs typeface="Times New Roman"/>
              </a:rPr>
              <a:t>12</a:t>
            </a:r>
            <a:r>
              <a:rPr lang="nl-NL" sz="1800" dirty="0" smtClean="0">
                <a:cs typeface="Times New Roman"/>
              </a:rPr>
              <a:t> rates were: </a:t>
            </a:r>
            <a:r>
              <a:rPr lang="nl-NL" sz="1800" b="1" dirty="0" smtClean="0">
                <a:cs typeface="Times New Roman"/>
              </a:rPr>
              <a:t>96</a:t>
            </a:r>
            <a:r>
              <a:rPr lang="nl-NL" sz="1800" b="1" dirty="0">
                <a:cs typeface="Times New Roman"/>
              </a:rPr>
              <a:t>%</a:t>
            </a:r>
            <a:r>
              <a:rPr lang="nl-NL" sz="1800" dirty="0">
                <a:cs typeface="Times New Roman"/>
              </a:rPr>
              <a:t> in </a:t>
            </a:r>
            <a:r>
              <a:rPr lang="nl-NL" sz="1800" dirty="0" smtClean="0">
                <a:cs typeface="Times New Roman"/>
              </a:rPr>
              <a:t>GT1a </a:t>
            </a:r>
            <a:r>
              <a:rPr lang="nl-NL" sz="1800" dirty="0">
                <a:cs typeface="Times New Roman"/>
              </a:rPr>
              <a:t>(1447/1506</a:t>
            </a:r>
            <a:r>
              <a:rPr lang="nl-NL" sz="1800" dirty="0" smtClean="0">
                <a:cs typeface="Times New Roman"/>
              </a:rPr>
              <a:t>); </a:t>
            </a:r>
            <a:r>
              <a:rPr lang="nl-NL" sz="1800" b="1" dirty="0" smtClean="0">
                <a:cs typeface="Times New Roman"/>
              </a:rPr>
              <a:t>97%</a:t>
            </a:r>
            <a:r>
              <a:rPr lang="nl-NL" sz="1800" dirty="0" smtClean="0">
                <a:cs typeface="Times New Roman"/>
              </a:rPr>
              <a:t> in GT1b </a:t>
            </a:r>
            <a:r>
              <a:rPr lang="nl-NL" sz="1800" dirty="0">
                <a:cs typeface="Times New Roman"/>
              </a:rPr>
              <a:t>(7229/7482</a:t>
            </a:r>
            <a:r>
              <a:rPr lang="nl-NL" sz="1800" dirty="0" smtClean="0">
                <a:cs typeface="Times New Roman"/>
              </a:rPr>
              <a:t>); </a:t>
            </a:r>
            <a:r>
              <a:rPr lang="nl-NL" sz="1800" b="1" dirty="0" smtClean="0">
                <a:cs typeface="Times New Roman"/>
              </a:rPr>
              <a:t>95</a:t>
            </a:r>
            <a:r>
              <a:rPr lang="nl-NL" sz="1800" b="1" dirty="0">
                <a:cs typeface="Times New Roman"/>
              </a:rPr>
              <a:t>%</a:t>
            </a:r>
            <a:r>
              <a:rPr lang="nl-NL" sz="1800" dirty="0">
                <a:cs typeface="Times New Roman"/>
              </a:rPr>
              <a:t> in </a:t>
            </a:r>
            <a:r>
              <a:rPr lang="nl-NL" sz="1800" dirty="0" smtClean="0">
                <a:cs typeface="Times New Roman"/>
              </a:rPr>
              <a:t>GT2 </a:t>
            </a:r>
            <a:r>
              <a:rPr lang="nl-NL" sz="1800" dirty="0">
                <a:cs typeface="Times New Roman"/>
              </a:rPr>
              <a:t>(1558/1642</a:t>
            </a:r>
            <a:r>
              <a:rPr lang="nl-NL" sz="1800" dirty="0" smtClean="0">
                <a:cs typeface="Times New Roman"/>
              </a:rPr>
              <a:t>); </a:t>
            </a:r>
            <a:r>
              <a:rPr lang="nl-NL" sz="1800" b="1" dirty="0" smtClean="0">
                <a:cs typeface="Times New Roman"/>
              </a:rPr>
              <a:t>91%</a:t>
            </a:r>
            <a:r>
              <a:rPr lang="nl-NL" sz="1800" dirty="0" smtClean="0">
                <a:cs typeface="Times New Roman"/>
              </a:rPr>
              <a:t> in GT3 </a:t>
            </a:r>
            <a:r>
              <a:rPr lang="nl-NL" sz="1800" dirty="0">
                <a:cs typeface="Times New Roman"/>
              </a:rPr>
              <a:t>(1184/1298</a:t>
            </a:r>
            <a:r>
              <a:rPr lang="nl-NL" sz="1800" dirty="0" smtClean="0">
                <a:cs typeface="Times New Roman"/>
              </a:rPr>
              <a:t>); and </a:t>
            </a:r>
            <a:r>
              <a:rPr lang="nl-NL" sz="1800" b="1" dirty="0">
                <a:cs typeface="Times New Roman"/>
              </a:rPr>
              <a:t>93% </a:t>
            </a:r>
            <a:r>
              <a:rPr lang="nl-NL" sz="1800" dirty="0">
                <a:cs typeface="Times New Roman"/>
              </a:rPr>
              <a:t>in </a:t>
            </a:r>
            <a:r>
              <a:rPr lang="nl-NL" sz="1800" dirty="0" smtClean="0">
                <a:cs typeface="Times New Roman"/>
              </a:rPr>
              <a:t>GT4 (</a:t>
            </a:r>
            <a:r>
              <a:rPr lang="nl-NL" sz="1800" dirty="0">
                <a:cs typeface="Times New Roman"/>
              </a:rPr>
              <a:t>620/667</a:t>
            </a:r>
            <a:r>
              <a:rPr lang="nl-NL" sz="1800" dirty="0" smtClean="0">
                <a:cs typeface="Times New Roman"/>
              </a:rPr>
              <a:t>)</a:t>
            </a:r>
            <a:r>
              <a:rPr lang="en-US" sz="1800" dirty="0">
                <a:cs typeface="Times New Roman"/>
              </a:rPr>
              <a:t>.</a:t>
            </a:r>
            <a:endParaRPr lang="it-IT" sz="1800" dirty="0">
              <a:cs typeface="Times New Roman"/>
            </a:endParaRPr>
          </a:p>
        </p:txBody>
      </p:sp>
      <p:pic>
        <p:nvPicPr>
          <p:cNvPr id="4" name="Immagine 3" descr="table2.png"/>
          <p:cNvPicPr>
            <a:picLocks noChangeAspect="1"/>
          </p:cNvPicPr>
          <p:nvPr/>
        </p:nvPicPr>
        <p:blipFill rotWithShape="1">
          <a:blip r:embed="rId2">
            <a:extLst>
              <a:ext uri="{28A0092B-C50C-407E-A947-70E740481C1C}">
                <a14:useLocalDpi xmlns:a14="http://schemas.microsoft.com/office/drawing/2010/main" val="0"/>
              </a:ext>
            </a:extLst>
          </a:blip>
          <a:srcRect r="3352"/>
          <a:stretch/>
        </p:blipFill>
        <p:spPr>
          <a:xfrm>
            <a:off x="179512" y="3429000"/>
            <a:ext cx="8503922" cy="3186558"/>
          </a:xfrm>
          <a:prstGeom prst="rect">
            <a:avLst/>
          </a:prstGeom>
        </p:spPr>
      </p:pic>
      <p:sp>
        <p:nvSpPr>
          <p:cNvPr id="5" name="Rettangolo 4"/>
          <p:cNvSpPr/>
          <p:nvPr/>
        </p:nvSpPr>
        <p:spPr>
          <a:xfrm>
            <a:off x="6815365" y="6488668"/>
            <a:ext cx="2169825" cy="307777"/>
          </a:xfrm>
          <a:prstGeom prst="rect">
            <a:avLst/>
          </a:prstGeom>
          <a:noFill/>
        </p:spPr>
        <p:txBody>
          <a:bodyPr wrap="none" rtlCol="0">
            <a:spAutoFit/>
          </a:bodyPr>
          <a:lstStyle/>
          <a:p>
            <a:r>
              <a:rPr lang="ro-RO" sz="1400" i="1" dirty="0"/>
              <a:t>Viganò </a:t>
            </a:r>
            <a:r>
              <a:rPr lang="ro-RO" sz="1400" i="1" dirty="0" smtClean="0"/>
              <a:t>M</a:t>
            </a:r>
            <a:r>
              <a:rPr lang="it-IT" sz="1400" i="1" dirty="0" smtClean="0"/>
              <a:t>.</a:t>
            </a:r>
            <a:r>
              <a:rPr lang="ro-RO" sz="1400" i="1" dirty="0" smtClean="0"/>
              <a:t> </a:t>
            </a:r>
            <a:r>
              <a:rPr lang="ro-RO" sz="1400" i="1" dirty="0"/>
              <a:t>et </a:t>
            </a:r>
            <a:r>
              <a:rPr lang="ro-RO" sz="1400" i="1" dirty="0" smtClean="0"/>
              <a:t>al</a:t>
            </a:r>
            <a:r>
              <a:rPr lang="it-IT" sz="1400" i="1" dirty="0" smtClean="0"/>
              <a:t>.,</a:t>
            </a:r>
            <a:r>
              <a:rPr lang="ro-RO" sz="1400" i="1" dirty="0" smtClean="0"/>
              <a:t> </a:t>
            </a:r>
            <a:r>
              <a:rPr lang="ro-RO" sz="1400" i="1" dirty="0"/>
              <a:t>DLD  2017</a:t>
            </a:r>
          </a:p>
        </p:txBody>
      </p:sp>
      <p:sp>
        <p:nvSpPr>
          <p:cNvPr id="6" name="Rettangolo 5"/>
          <p:cNvSpPr/>
          <p:nvPr/>
        </p:nvSpPr>
        <p:spPr>
          <a:xfrm>
            <a:off x="6353148" y="4768940"/>
            <a:ext cx="864096" cy="216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6353148" y="5031646"/>
            <a:ext cx="864096" cy="216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139310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itle 1"/>
          <p:cNvSpPr>
            <a:spLocks noGrp="1"/>
          </p:cNvSpPr>
          <p:nvPr>
            <p:ph type="title"/>
          </p:nvPr>
        </p:nvSpPr>
        <p:spPr>
          <a:xfrm>
            <a:off x="562506" y="235842"/>
            <a:ext cx="8067822" cy="1143000"/>
          </a:xfrm>
        </p:spPr>
        <p:txBody>
          <a:bodyPr>
            <a:noAutofit/>
          </a:bodyPr>
          <a:lstStyle/>
          <a:p>
            <a:r>
              <a:rPr lang="en-US" altLang="en-US" sz="3600" dirty="0"/>
              <a:t>SURVEYOR-II, Part 3: SVR12 Rates With GLE/PIB for Pts With GT3 HCV ± Cirrhosis</a:t>
            </a:r>
          </a:p>
        </p:txBody>
      </p:sp>
      <p:grpSp>
        <p:nvGrpSpPr>
          <p:cNvPr id="118" name="Group 1"/>
          <p:cNvGrpSpPr>
            <a:grpSpLocks/>
          </p:cNvGrpSpPr>
          <p:nvPr/>
        </p:nvGrpSpPr>
        <p:grpSpPr bwMode="auto">
          <a:xfrm>
            <a:off x="6997405" y="6328182"/>
            <a:ext cx="2061783" cy="360814"/>
            <a:chOff x="9289790" y="4481726"/>
            <a:chExt cx="2749044" cy="480549"/>
          </a:xfrm>
        </p:grpSpPr>
        <p:pic>
          <p:nvPicPr>
            <p:cNvPr id="11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4958" y="4481726"/>
              <a:ext cx="566997" cy="18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0" name="Rectangle 119"/>
            <p:cNvSpPr>
              <a:spLocks noChangeArrowheads="1"/>
            </p:cNvSpPr>
            <p:nvPr/>
          </p:nvSpPr>
          <p:spPr bwMode="auto">
            <a:xfrm>
              <a:off x="9289790" y="4624098"/>
              <a:ext cx="2749044" cy="338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050" dirty="0">
                  <a:solidFill>
                    <a:schemeClr val="tx1"/>
                  </a:solidFill>
                </a:rPr>
                <a:t>Slide credit: </a:t>
              </a:r>
              <a:r>
                <a:rPr lang="en-US" altLang="en-US" sz="1050" dirty="0">
                  <a:solidFill>
                    <a:schemeClr val="tx1"/>
                  </a:solidFill>
                  <a:hlinkClick r:id="rId4"/>
                </a:rPr>
                <a:t>clinicaloptions.com</a:t>
              </a:r>
              <a:endParaRPr lang="en-US" altLang="en-US" sz="1050" dirty="0">
                <a:solidFill>
                  <a:schemeClr val="tx1"/>
                </a:solidFill>
              </a:endParaRPr>
            </a:p>
          </p:txBody>
        </p:sp>
      </p:grpSp>
      <p:sp>
        <p:nvSpPr>
          <p:cNvPr id="121" name="Text Box 11"/>
          <p:cNvSpPr txBox="1">
            <a:spLocks noChangeArrowheads="1"/>
          </p:cNvSpPr>
          <p:nvPr/>
        </p:nvSpPr>
        <p:spPr bwMode="auto">
          <a:xfrm>
            <a:off x="135197" y="6381631"/>
            <a:ext cx="600789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None/>
            </a:pPr>
            <a:r>
              <a:rPr lang="fr-FR" altLang="en-US" sz="1050" dirty="0">
                <a:solidFill>
                  <a:schemeClr val="tx1"/>
                </a:solidFill>
              </a:rPr>
              <a:t>Wyles DL, et al. AASLD 2016. Abstract 113.</a:t>
            </a:r>
          </a:p>
        </p:txBody>
      </p:sp>
      <p:sp>
        <p:nvSpPr>
          <p:cNvPr id="62" name="TextBox 82"/>
          <p:cNvSpPr txBox="1">
            <a:spLocks noChangeArrowheads="1"/>
          </p:cNvSpPr>
          <p:nvPr/>
        </p:nvSpPr>
        <p:spPr bwMode="auto">
          <a:xfrm>
            <a:off x="207440" y="4647800"/>
            <a:ext cx="1891450" cy="150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spcBef>
                <a:spcPct val="0"/>
              </a:spcBef>
              <a:spcAft>
                <a:spcPct val="0"/>
              </a:spcAft>
              <a:buClrTx/>
              <a:buFontTx/>
              <a:buNone/>
            </a:pPr>
            <a:r>
              <a:rPr lang="en-US" altLang="en-US" sz="1400" dirty="0">
                <a:solidFill>
                  <a:schemeClr val="tx1"/>
                </a:solidFill>
              </a:rPr>
              <a:t>Tx Wks</a:t>
            </a:r>
            <a:br>
              <a:rPr lang="en-US" altLang="en-US" sz="1400" dirty="0">
                <a:solidFill>
                  <a:schemeClr val="tx1"/>
                </a:solidFill>
              </a:rPr>
            </a:br>
            <a:r>
              <a:rPr lang="en-US" altLang="en-US" sz="1400" dirty="0">
                <a:solidFill>
                  <a:schemeClr val="tx1"/>
                </a:solidFill>
              </a:rPr>
              <a:t>Cirrhosis</a:t>
            </a:r>
            <a:br>
              <a:rPr lang="en-US" altLang="en-US" sz="1400" dirty="0">
                <a:solidFill>
                  <a:schemeClr val="tx1"/>
                </a:solidFill>
              </a:rPr>
            </a:br>
            <a:r>
              <a:rPr lang="en-US" altLang="en-US" sz="1400" dirty="0">
                <a:solidFill>
                  <a:schemeClr val="tx1"/>
                </a:solidFill>
              </a:rPr>
              <a:t>Tx Experienced</a:t>
            </a:r>
            <a:br>
              <a:rPr lang="en-US" altLang="en-US" sz="1400" dirty="0">
                <a:solidFill>
                  <a:schemeClr val="tx1"/>
                </a:solidFill>
              </a:rPr>
            </a:br>
            <a:r>
              <a:rPr lang="en-US" altLang="en-US" sz="1400" dirty="0">
                <a:solidFill>
                  <a:schemeClr val="tx1"/>
                </a:solidFill>
              </a:rPr>
              <a:t/>
            </a:r>
            <a:br>
              <a:rPr lang="en-US" altLang="en-US" sz="1400" dirty="0">
                <a:solidFill>
                  <a:schemeClr val="tx1"/>
                </a:solidFill>
              </a:rPr>
            </a:br>
            <a:r>
              <a:rPr lang="en-US" altLang="en-US" sz="1400" dirty="0">
                <a:solidFill>
                  <a:schemeClr val="tx1"/>
                </a:solidFill>
              </a:rPr>
              <a:t>Breakthrough</a:t>
            </a:r>
            <a:br>
              <a:rPr lang="en-US" altLang="en-US" sz="1400" dirty="0">
                <a:solidFill>
                  <a:schemeClr val="tx1"/>
                </a:solidFill>
              </a:rPr>
            </a:br>
            <a:r>
              <a:rPr lang="en-US" altLang="en-US" sz="1400" dirty="0">
                <a:solidFill>
                  <a:schemeClr val="tx1"/>
                </a:solidFill>
              </a:rPr>
              <a:t>Relapse</a:t>
            </a:r>
          </a:p>
          <a:p>
            <a:pPr algn="r">
              <a:spcBef>
                <a:spcPct val="0"/>
              </a:spcBef>
              <a:spcAft>
                <a:spcPct val="0"/>
              </a:spcAft>
              <a:buClrTx/>
              <a:buFontTx/>
              <a:buNone/>
            </a:pPr>
            <a:r>
              <a:rPr lang="en-US" altLang="en-US" sz="1400" dirty="0">
                <a:solidFill>
                  <a:schemeClr val="tx1"/>
                </a:solidFill>
              </a:rPr>
              <a:t>LTFU</a:t>
            </a:r>
          </a:p>
        </p:txBody>
      </p:sp>
      <p:cxnSp>
        <p:nvCxnSpPr>
          <p:cNvPr id="63" name="Straight Connector 16"/>
          <p:cNvCxnSpPr>
            <a:cxnSpLocks noChangeShapeType="1"/>
          </p:cNvCxnSpPr>
          <p:nvPr/>
        </p:nvCxnSpPr>
        <p:spPr bwMode="auto">
          <a:xfrm flipV="1">
            <a:off x="2084113" y="2054980"/>
            <a:ext cx="0" cy="248425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5" name="Straight Connector 18"/>
          <p:cNvCxnSpPr>
            <a:cxnSpLocks noChangeShapeType="1"/>
          </p:cNvCxnSpPr>
          <p:nvPr/>
        </p:nvCxnSpPr>
        <p:spPr bwMode="auto">
          <a:xfrm flipH="1">
            <a:off x="2019529" y="2066576"/>
            <a:ext cx="6400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6" name="Straight Connector 20"/>
          <p:cNvCxnSpPr>
            <a:cxnSpLocks noChangeShapeType="1"/>
          </p:cNvCxnSpPr>
          <p:nvPr/>
        </p:nvCxnSpPr>
        <p:spPr bwMode="auto">
          <a:xfrm flipH="1">
            <a:off x="2019529" y="2565284"/>
            <a:ext cx="6400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 name="Straight Connector 22"/>
          <p:cNvCxnSpPr>
            <a:cxnSpLocks noChangeShapeType="1"/>
          </p:cNvCxnSpPr>
          <p:nvPr/>
        </p:nvCxnSpPr>
        <p:spPr bwMode="auto">
          <a:xfrm flipH="1">
            <a:off x="2019529" y="3061673"/>
            <a:ext cx="6400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8" name="Straight Connector 24"/>
          <p:cNvCxnSpPr>
            <a:cxnSpLocks noChangeShapeType="1"/>
          </p:cNvCxnSpPr>
          <p:nvPr/>
        </p:nvCxnSpPr>
        <p:spPr bwMode="auto">
          <a:xfrm flipH="1">
            <a:off x="2019529" y="3558061"/>
            <a:ext cx="6400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9" name="Straight Connector 26"/>
          <p:cNvCxnSpPr>
            <a:cxnSpLocks noChangeShapeType="1"/>
          </p:cNvCxnSpPr>
          <p:nvPr/>
        </p:nvCxnSpPr>
        <p:spPr bwMode="auto">
          <a:xfrm flipH="1">
            <a:off x="2019529" y="4054448"/>
            <a:ext cx="6400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70" name="Straight Connector 28"/>
          <p:cNvCxnSpPr>
            <a:cxnSpLocks noChangeShapeType="1"/>
          </p:cNvCxnSpPr>
          <p:nvPr/>
        </p:nvCxnSpPr>
        <p:spPr bwMode="auto">
          <a:xfrm flipH="1">
            <a:off x="2019529" y="4550837"/>
            <a:ext cx="6400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71" name="Straight Connector 30"/>
          <p:cNvCxnSpPr>
            <a:cxnSpLocks noChangeShapeType="1"/>
          </p:cNvCxnSpPr>
          <p:nvPr/>
        </p:nvCxnSpPr>
        <p:spPr bwMode="auto">
          <a:xfrm>
            <a:off x="2081013" y="4550837"/>
            <a:ext cx="0" cy="5746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2" name="TextBox 35"/>
          <p:cNvSpPr txBox="1">
            <a:spLocks noChangeArrowheads="1"/>
          </p:cNvSpPr>
          <p:nvPr/>
        </p:nvSpPr>
        <p:spPr bwMode="auto">
          <a:xfrm>
            <a:off x="1491026" y="1915494"/>
            <a:ext cx="6007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400" dirty="0">
                <a:solidFill>
                  <a:schemeClr val="tx1"/>
                </a:solidFill>
              </a:rPr>
              <a:t>100</a:t>
            </a:r>
          </a:p>
        </p:txBody>
      </p:sp>
      <p:sp>
        <p:nvSpPr>
          <p:cNvPr id="73" name="TextBox 37"/>
          <p:cNvSpPr txBox="1">
            <a:spLocks noChangeArrowheads="1"/>
          </p:cNvSpPr>
          <p:nvPr/>
        </p:nvSpPr>
        <p:spPr bwMode="auto">
          <a:xfrm>
            <a:off x="1491026" y="2404800"/>
            <a:ext cx="6007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400" dirty="0">
                <a:solidFill>
                  <a:schemeClr val="tx1"/>
                </a:solidFill>
              </a:rPr>
              <a:t>80</a:t>
            </a:r>
          </a:p>
        </p:txBody>
      </p:sp>
      <p:sp>
        <p:nvSpPr>
          <p:cNvPr id="74" name="TextBox 39"/>
          <p:cNvSpPr txBox="1">
            <a:spLocks noChangeArrowheads="1"/>
          </p:cNvSpPr>
          <p:nvPr/>
        </p:nvSpPr>
        <p:spPr bwMode="auto">
          <a:xfrm>
            <a:off x="1491026" y="2898867"/>
            <a:ext cx="6007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400" dirty="0">
                <a:solidFill>
                  <a:schemeClr val="tx1"/>
                </a:solidFill>
              </a:rPr>
              <a:t>60</a:t>
            </a:r>
          </a:p>
        </p:txBody>
      </p:sp>
      <p:sp>
        <p:nvSpPr>
          <p:cNvPr id="75" name="TextBox 41"/>
          <p:cNvSpPr txBox="1">
            <a:spLocks noChangeArrowheads="1"/>
          </p:cNvSpPr>
          <p:nvPr/>
        </p:nvSpPr>
        <p:spPr bwMode="auto">
          <a:xfrm>
            <a:off x="1491026" y="3395254"/>
            <a:ext cx="6007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400" dirty="0">
                <a:solidFill>
                  <a:schemeClr val="tx1"/>
                </a:solidFill>
              </a:rPr>
              <a:t>40</a:t>
            </a:r>
          </a:p>
        </p:txBody>
      </p:sp>
      <p:sp>
        <p:nvSpPr>
          <p:cNvPr id="76" name="TextBox 43"/>
          <p:cNvSpPr txBox="1">
            <a:spLocks noChangeArrowheads="1"/>
          </p:cNvSpPr>
          <p:nvPr/>
        </p:nvSpPr>
        <p:spPr bwMode="auto">
          <a:xfrm>
            <a:off x="1491026" y="3889325"/>
            <a:ext cx="6007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400" dirty="0">
                <a:solidFill>
                  <a:schemeClr val="tx1"/>
                </a:solidFill>
              </a:rPr>
              <a:t>20</a:t>
            </a:r>
          </a:p>
        </p:txBody>
      </p:sp>
      <p:sp>
        <p:nvSpPr>
          <p:cNvPr id="77" name="TextBox 45"/>
          <p:cNvSpPr txBox="1">
            <a:spLocks noChangeArrowheads="1"/>
          </p:cNvSpPr>
          <p:nvPr/>
        </p:nvSpPr>
        <p:spPr bwMode="auto">
          <a:xfrm>
            <a:off x="1491026" y="4385713"/>
            <a:ext cx="6007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400" dirty="0">
                <a:solidFill>
                  <a:schemeClr val="tx1"/>
                </a:solidFill>
              </a:rPr>
              <a:t>0</a:t>
            </a:r>
          </a:p>
        </p:txBody>
      </p:sp>
      <p:sp>
        <p:nvSpPr>
          <p:cNvPr id="78" name="TextBox 46"/>
          <p:cNvSpPr txBox="1">
            <a:spLocks noChangeArrowheads="1"/>
          </p:cNvSpPr>
          <p:nvPr/>
        </p:nvSpPr>
        <p:spPr bwMode="auto">
          <a:xfrm rot="16200000">
            <a:off x="-33418" y="3131096"/>
            <a:ext cx="28437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400" dirty="0">
                <a:solidFill>
                  <a:schemeClr val="tx1"/>
                </a:solidFill>
              </a:rPr>
              <a:t>SVR12 (%)</a:t>
            </a:r>
          </a:p>
        </p:txBody>
      </p:sp>
      <p:sp>
        <p:nvSpPr>
          <p:cNvPr id="79" name="Rectangle 78"/>
          <p:cNvSpPr/>
          <p:nvPr/>
        </p:nvSpPr>
        <p:spPr bwMode="auto">
          <a:xfrm>
            <a:off x="2485040" y="2320858"/>
            <a:ext cx="861658" cy="2224468"/>
          </a:xfrm>
          <a:prstGeom prst="rect">
            <a:avLst/>
          </a:prstGeom>
          <a:solidFill>
            <a:schemeClr val="accent2"/>
          </a:solidFill>
          <a:ln>
            <a:solidFill>
              <a:schemeClr val="bg2">
                <a:lumMod val="10000"/>
              </a:schemeClr>
            </a:solidFill>
          </a:ln>
          <a:extLst/>
        </p:spPr>
        <p:txBody>
          <a:bodyPr wrap="none" anchor="ctr"/>
          <a:lstStyle/>
          <a:p>
            <a:pPr algn="ctr" eaLnBrk="1" hangingPunct="1">
              <a:defRPr/>
            </a:pPr>
            <a:endParaRPr lang="en-US" sz="1100" dirty="0">
              <a:solidFill>
                <a:schemeClr val="bg2"/>
              </a:solidFill>
            </a:endParaRPr>
          </a:p>
        </p:txBody>
      </p:sp>
      <p:sp>
        <p:nvSpPr>
          <p:cNvPr id="80" name="Rectangle 79"/>
          <p:cNvSpPr/>
          <p:nvPr/>
        </p:nvSpPr>
        <p:spPr bwMode="auto">
          <a:xfrm>
            <a:off x="4064955" y="2228076"/>
            <a:ext cx="861658" cy="2317252"/>
          </a:xfrm>
          <a:prstGeom prst="rect">
            <a:avLst/>
          </a:prstGeom>
          <a:solidFill>
            <a:schemeClr val="accent3"/>
          </a:solidFill>
          <a:ln>
            <a:solidFill>
              <a:schemeClr val="bg2">
                <a:lumMod val="10000"/>
              </a:schemeClr>
            </a:solidFill>
          </a:ln>
          <a:extLst/>
        </p:spPr>
        <p:txBody>
          <a:bodyPr wrap="none" anchor="ctr"/>
          <a:lstStyle/>
          <a:p>
            <a:pPr algn="ctr" eaLnBrk="1" hangingPunct="1">
              <a:defRPr/>
            </a:pPr>
            <a:endParaRPr lang="en-US" sz="1100" dirty="0">
              <a:solidFill>
                <a:schemeClr val="bg2"/>
              </a:solidFill>
            </a:endParaRPr>
          </a:p>
        </p:txBody>
      </p:sp>
      <p:cxnSp>
        <p:nvCxnSpPr>
          <p:cNvPr id="81" name="Straight Connector 31"/>
          <p:cNvCxnSpPr>
            <a:cxnSpLocks noChangeShapeType="1"/>
          </p:cNvCxnSpPr>
          <p:nvPr/>
        </p:nvCxnSpPr>
        <p:spPr bwMode="auto">
          <a:xfrm>
            <a:off x="3671936" y="4560552"/>
            <a:ext cx="0" cy="5746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82" name="Straight Connector 32"/>
          <p:cNvCxnSpPr>
            <a:cxnSpLocks noChangeShapeType="1"/>
          </p:cNvCxnSpPr>
          <p:nvPr/>
        </p:nvCxnSpPr>
        <p:spPr bwMode="auto">
          <a:xfrm>
            <a:off x="5247234" y="4560552"/>
            <a:ext cx="0" cy="5746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83" name="Straight Connector 33"/>
          <p:cNvCxnSpPr>
            <a:cxnSpLocks noChangeShapeType="1"/>
          </p:cNvCxnSpPr>
          <p:nvPr/>
        </p:nvCxnSpPr>
        <p:spPr bwMode="auto">
          <a:xfrm>
            <a:off x="6822535" y="4560552"/>
            <a:ext cx="0" cy="5746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84" name="Straight Connector 34"/>
          <p:cNvCxnSpPr>
            <a:cxnSpLocks noChangeShapeType="1"/>
          </p:cNvCxnSpPr>
          <p:nvPr/>
        </p:nvCxnSpPr>
        <p:spPr bwMode="auto">
          <a:xfrm>
            <a:off x="8393680" y="4560552"/>
            <a:ext cx="0" cy="5746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85" name="TextBox 47"/>
          <p:cNvSpPr txBox="1">
            <a:spLocks noChangeArrowheads="1"/>
          </p:cNvSpPr>
          <p:nvPr/>
        </p:nvSpPr>
        <p:spPr bwMode="auto">
          <a:xfrm>
            <a:off x="2339752" y="1898825"/>
            <a:ext cx="11441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400" dirty="0">
                <a:solidFill>
                  <a:schemeClr val="tx1"/>
                </a:solidFill>
              </a:rPr>
              <a:t>91</a:t>
            </a:r>
          </a:p>
        </p:txBody>
      </p:sp>
      <p:sp>
        <p:nvSpPr>
          <p:cNvPr id="86" name="TextBox 48"/>
          <p:cNvSpPr txBox="1">
            <a:spLocks noChangeArrowheads="1"/>
          </p:cNvSpPr>
          <p:nvPr/>
        </p:nvSpPr>
        <p:spPr bwMode="auto">
          <a:xfrm>
            <a:off x="3922628" y="1822532"/>
            <a:ext cx="11441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400" dirty="0">
                <a:solidFill>
                  <a:schemeClr val="tx1"/>
                </a:solidFill>
              </a:rPr>
              <a:t>96</a:t>
            </a:r>
          </a:p>
        </p:txBody>
      </p:sp>
      <p:sp>
        <p:nvSpPr>
          <p:cNvPr id="87" name="TextBox 49"/>
          <p:cNvSpPr txBox="1">
            <a:spLocks noChangeArrowheads="1"/>
          </p:cNvSpPr>
          <p:nvPr/>
        </p:nvSpPr>
        <p:spPr bwMode="auto">
          <a:xfrm>
            <a:off x="5481868" y="1806280"/>
            <a:ext cx="11409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400" dirty="0">
                <a:solidFill>
                  <a:schemeClr val="tx1"/>
                </a:solidFill>
              </a:rPr>
              <a:t>98</a:t>
            </a:r>
          </a:p>
        </p:txBody>
      </p:sp>
      <p:sp>
        <p:nvSpPr>
          <p:cNvPr id="88" name="TextBox 50"/>
          <p:cNvSpPr txBox="1">
            <a:spLocks noChangeArrowheads="1"/>
          </p:cNvSpPr>
          <p:nvPr/>
        </p:nvSpPr>
        <p:spPr bwMode="auto">
          <a:xfrm>
            <a:off x="7059574" y="1865661"/>
            <a:ext cx="11441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400" dirty="0">
                <a:solidFill>
                  <a:schemeClr val="tx1"/>
                </a:solidFill>
              </a:rPr>
              <a:t>96</a:t>
            </a:r>
          </a:p>
        </p:txBody>
      </p:sp>
      <p:sp>
        <p:nvSpPr>
          <p:cNvPr id="89" name="Rectangle 88"/>
          <p:cNvSpPr/>
          <p:nvPr/>
        </p:nvSpPr>
        <p:spPr bwMode="auto">
          <a:xfrm>
            <a:off x="5618499" y="2179366"/>
            <a:ext cx="861658" cy="2365962"/>
          </a:xfrm>
          <a:prstGeom prst="rect">
            <a:avLst/>
          </a:prstGeom>
          <a:solidFill>
            <a:schemeClr val="accent1"/>
          </a:solidFill>
          <a:ln>
            <a:solidFill>
              <a:schemeClr val="bg2">
                <a:lumMod val="10000"/>
              </a:schemeClr>
            </a:solidFill>
          </a:ln>
          <a:extLst/>
        </p:spPr>
        <p:txBody>
          <a:bodyPr wrap="none" anchor="ctr"/>
          <a:lstStyle/>
          <a:p>
            <a:pPr algn="ctr" eaLnBrk="1" hangingPunct="1">
              <a:defRPr/>
            </a:pPr>
            <a:endParaRPr lang="en-US" sz="1100" dirty="0">
              <a:solidFill>
                <a:schemeClr val="bg2"/>
              </a:solidFill>
            </a:endParaRPr>
          </a:p>
        </p:txBody>
      </p:sp>
      <p:sp>
        <p:nvSpPr>
          <p:cNvPr id="90" name="Rectangle 89"/>
          <p:cNvSpPr/>
          <p:nvPr/>
        </p:nvSpPr>
        <p:spPr bwMode="auto">
          <a:xfrm>
            <a:off x="7198415" y="2216477"/>
            <a:ext cx="861658" cy="2328849"/>
          </a:xfrm>
          <a:prstGeom prst="rect">
            <a:avLst/>
          </a:prstGeom>
          <a:solidFill>
            <a:srgbClr val="F2F23A"/>
          </a:solidFill>
          <a:ln>
            <a:solidFill>
              <a:schemeClr val="bg2">
                <a:lumMod val="10000"/>
              </a:schemeClr>
            </a:solidFill>
          </a:ln>
          <a:extLst/>
        </p:spPr>
        <p:txBody>
          <a:bodyPr wrap="none" anchor="ctr"/>
          <a:lstStyle/>
          <a:p>
            <a:pPr algn="ctr" eaLnBrk="1" hangingPunct="1">
              <a:defRPr/>
            </a:pPr>
            <a:endParaRPr lang="en-US" sz="1100" dirty="0">
              <a:solidFill>
                <a:schemeClr val="bg2"/>
              </a:solidFill>
            </a:endParaRPr>
          </a:p>
        </p:txBody>
      </p:sp>
      <p:grpSp>
        <p:nvGrpSpPr>
          <p:cNvPr id="91" name="Group 90"/>
          <p:cNvGrpSpPr/>
          <p:nvPr/>
        </p:nvGrpSpPr>
        <p:grpSpPr>
          <a:xfrm>
            <a:off x="2883862" y="2167766"/>
            <a:ext cx="64008" cy="626284"/>
            <a:chOff x="2594557" y="1856976"/>
            <a:chExt cx="365760" cy="697638"/>
          </a:xfrm>
        </p:grpSpPr>
        <p:cxnSp>
          <p:nvCxnSpPr>
            <p:cNvPr id="92" name="Straight Connector 62"/>
            <p:cNvCxnSpPr>
              <a:cxnSpLocks noChangeShapeType="1"/>
            </p:cNvCxnSpPr>
            <p:nvPr/>
          </p:nvCxnSpPr>
          <p:spPr bwMode="auto">
            <a:xfrm>
              <a:off x="2594557" y="1856976"/>
              <a:ext cx="36576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93" name="Straight Connector 64"/>
            <p:cNvCxnSpPr>
              <a:cxnSpLocks noChangeShapeType="1"/>
            </p:cNvCxnSpPr>
            <p:nvPr/>
          </p:nvCxnSpPr>
          <p:spPr bwMode="auto">
            <a:xfrm>
              <a:off x="2777437" y="1856976"/>
              <a:ext cx="0" cy="69763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94" name="Straight Connector 66"/>
            <p:cNvCxnSpPr>
              <a:cxnSpLocks noChangeShapeType="1"/>
            </p:cNvCxnSpPr>
            <p:nvPr/>
          </p:nvCxnSpPr>
          <p:spPr bwMode="auto">
            <a:xfrm>
              <a:off x="2594557" y="2548795"/>
              <a:ext cx="36576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95" name="Group 94"/>
          <p:cNvGrpSpPr/>
          <p:nvPr/>
        </p:nvGrpSpPr>
        <p:grpSpPr>
          <a:xfrm>
            <a:off x="4463778" y="2107457"/>
            <a:ext cx="64008" cy="548396"/>
            <a:chOff x="4259404" y="1789796"/>
            <a:chExt cx="365760" cy="610876"/>
          </a:xfrm>
        </p:grpSpPr>
        <p:cxnSp>
          <p:nvCxnSpPr>
            <p:cNvPr id="96" name="Straight Connector 69"/>
            <p:cNvCxnSpPr>
              <a:cxnSpLocks noChangeShapeType="1"/>
            </p:cNvCxnSpPr>
            <p:nvPr/>
          </p:nvCxnSpPr>
          <p:spPr bwMode="auto">
            <a:xfrm>
              <a:off x="4259404" y="1789796"/>
              <a:ext cx="36576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97" name="Straight Connector 70"/>
            <p:cNvCxnSpPr>
              <a:cxnSpLocks noChangeShapeType="1"/>
            </p:cNvCxnSpPr>
            <p:nvPr/>
          </p:nvCxnSpPr>
          <p:spPr bwMode="auto">
            <a:xfrm>
              <a:off x="4442284" y="1789796"/>
              <a:ext cx="0" cy="60720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98" name="Straight Connector 71"/>
            <p:cNvCxnSpPr>
              <a:cxnSpLocks noChangeShapeType="1"/>
            </p:cNvCxnSpPr>
            <p:nvPr/>
          </p:nvCxnSpPr>
          <p:spPr bwMode="auto">
            <a:xfrm>
              <a:off x="4259404" y="2400672"/>
              <a:ext cx="36576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99" name="Group 73"/>
          <p:cNvGrpSpPr>
            <a:grpSpLocks/>
          </p:cNvGrpSpPr>
          <p:nvPr/>
        </p:nvGrpSpPr>
        <p:grpSpPr bwMode="auto">
          <a:xfrm>
            <a:off x="6017321" y="2093540"/>
            <a:ext cx="64008" cy="334018"/>
            <a:chOff x="1675051" y="3552404"/>
            <a:chExt cx="299406" cy="229273"/>
          </a:xfrm>
        </p:grpSpPr>
        <p:cxnSp>
          <p:nvCxnSpPr>
            <p:cNvPr id="100" name="Straight Connector 74"/>
            <p:cNvCxnSpPr>
              <a:cxnSpLocks noChangeShapeType="1"/>
            </p:cNvCxnSpPr>
            <p:nvPr/>
          </p:nvCxnSpPr>
          <p:spPr bwMode="auto">
            <a:xfrm>
              <a:off x="1675051" y="3552404"/>
              <a:ext cx="299406"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01" name="Straight Connector 75"/>
            <p:cNvCxnSpPr>
              <a:cxnSpLocks noChangeShapeType="1"/>
            </p:cNvCxnSpPr>
            <p:nvPr/>
          </p:nvCxnSpPr>
          <p:spPr bwMode="auto">
            <a:xfrm>
              <a:off x="1824754" y="3552404"/>
              <a:ext cx="0" cy="229273"/>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02" name="Straight Connector 76"/>
            <p:cNvCxnSpPr>
              <a:cxnSpLocks noChangeShapeType="1"/>
            </p:cNvCxnSpPr>
            <p:nvPr/>
          </p:nvCxnSpPr>
          <p:spPr bwMode="auto">
            <a:xfrm>
              <a:off x="1675051" y="3775414"/>
              <a:ext cx="299406"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103" name="Group 78"/>
          <p:cNvGrpSpPr>
            <a:grpSpLocks/>
          </p:cNvGrpSpPr>
          <p:nvPr/>
        </p:nvGrpSpPr>
        <p:grpSpPr bwMode="auto">
          <a:xfrm>
            <a:off x="7597239" y="2137614"/>
            <a:ext cx="64008" cy="336336"/>
            <a:chOff x="1675048" y="3552404"/>
            <a:chExt cx="299409" cy="229273"/>
          </a:xfrm>
        </p:grpSpPr>
        <p:cxnSp>
          <p:nvCxnSpPr>
            <p:cNvPr id="104" name="Straight Connector 79"/>
            <p:cNvCxnSpPr>
              <a:cxnSpLocks noChangeShapeType="1"/>
            </p:cNvCxnSpPr>
            <p:nvPr/>
          </p:nvCxnSpPr>
          <p:spPr bwMode="auto">
            <a:xfrm>
              <a:off x="1675048" y="3552404"/>
              <a:ext cx="29940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05" name="Straight Connector 80"/>
            <p:cNvCxnSpPr>
              <a:cxnSpLocks noChangeShapeType="1"/>
            </p:cNvCxnSpPr>
            <p:nvPr/>
          </p:nvCxnSpPr>
          <p:spPr bwMode="auto">
            <a:xfrm>
              <a:off x="1824754" y="3552404"/>
              <a:ext cx="0" cy="229273"/>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06" name="Straight Connector 81"/>
            <p:cNvCxnSpPr>
              <a:cxnSpLocks noChangeShapeType="1"/>
            </p:cNvCxnSpPr>
            <p:nvPr/>
          </p:nvCxnSpPr>
          <p:spPr bwMode="auto">
            <a:xfrm>
              <a:off x="1675051" y="3779876"/>
              <a:ext cx="299406"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
        <p:nvSpPr>
          <p:cNvPr id="107" name="TextBox 86"/>
          <p:cNvSpPr txBox="1">
            <a:spLocks noChangeArrowheads="1"/>
          </p:cNvSpPr>
          <p:nvPr/>
        </p:nvSpPr>
        <p:spPr bwMode="auto">
          <a:xfrm>
            <a:off x="2533276" y="4657517"/>
            <a:ext cx="782971" cy="150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0"/>
              </a:spcBef>
              <a:spcAft>
                <a:spcPct val="0"/>
              </a:spcAft>
              <a:buClrTx/>
              <a:buFontTx/>
              <a:buNone/>
            </a:pPr>
            <a:r>
              <a:rPr lang="en-US" altLang="en-US" sz="1400" dirty="0">
                <a:solidFill>
                  <a:schemeClr val="tx1"/>
                </a:solidFill>
              </a:rPr>
              <a:t>12</a:t>
            </a:r>
            <a:br>
              <a:rPr lang="en-US" altLang="en-US" sz="1400" dirty="0">
                <a:solidFill>
                  <a:schemeClr val="tx1"/>
                </a:solidFill>
              </a:rPr>
            </a:br>
            <a:r>
              <a:rPr lang="en-US" altLang="en-US" sz="1400" dirty="0">
                <a:solidFill>
                  <a:schemeClr val="tx1"/>
                </a:solidFill>
              </a:rPr>
              <a:t>-</a:t>
            </a:r>
            <a:br>
              <a:rPr lang="en-US" altLang="en-US" sz="1400" dirty="0">
                <a:solidFill>
                  <a:schemeClr val="tx1"/>
                </a:solidFill>
              </a:rPr>
            </a:br>
            <a:r>
              <a:rPr lang="en-US" altLang="en-US" sz="1400" dirty="0">
                <a:solidFill>
                  <a:schemeClr val="tx1"/>
                </a:solidFill>
              </a:rPr>
              <a:t>+</a:t>
            </a:r>
          </a:p>
          <a:p>
            <a:pPr algn="ctr">
              <a:spcBef>
                <a:spcPct val="0"/>
              </a:spcBef>
              <a:spcAft>
                <a:spcPct val="0"/>
              </a:spcAft>
              <a:buClrTx/>
              <a:buFontTx/>
              <a:buNone/>
            </a:pPr>
            <a:endParaRPr lang="en-US" altLang="en-US" sz="1400" dirty="0">
              <a:solidFill>
                <a:schemeClr val="tx1"/>
              </a:solidFill>
            </a:endParaRPr>
          </a:p>
          <a:p>
            <a:pPr algn="ctr">
              <a:spcBef>
                <a:spcPct val="0"/>
              </a:spcBef>
              <a:spcAft>
                <a:spcPct val="0"/>
              </a:spcAft>
              <a:buClrTx/>
              <a:buFontTx/>
              <a:buNone/>
            </a:pPr>
            <a:r>
              <a:rPr lang="en-US" altLang="en-US" sz="1400" dirty="0">
                <a:solidFill>
                  <a:schemeClr val="tx1"/>
                </a:solidFill>
              </a:rPr>
              <a:t>0</a:t>
            </a:r>
          </a:p>
          <a:p>
            <a:pPr algn="ctr">
              <a:spcBef>
                <a:spcPct val="0"/>
              </a:spcBef>
              <a:spcAft>
                <a:spcPct val="0"/>
              </a:spcAft>
              <a:buClrTx/>
              <a:buFontTx/>
              <a:buNone/>
            </a:pPr>
            <a:r>
              <a:rPr lang="en-US" altLang="en-US" sz="1400" dirty="0">
                <a:solidFill>
                  <a:schemeClr val="tx1"/>
                </a:solidFill>
              </a:rPr>
              <a:t>2</a:t>
            </a:r>
          </a:p>
          <a:p>
            <a:pPr algn="ctr">
              <a:spcBef>
                <a:spcPct val="0"/>
              </a:spcBef>
              <a:spcAft>
                <a:spcPct val="0"/>
              </a:spcAft>
              <a:buClrTx/>
              <a:buFontTx/>
              <a:buNone/>
            </a:pPr>
            <a:r>
              <a:rPr lang="en-US" altLang="en-US" sz="1400" dirty="0">
                <a:solidFill>
                  <a:schemeClr val="tx1"/>
                </a:solidFill>
              </a:rPr>
              <a:t>0</a:t>
            </a:r>
          </a:p>
        </p:txBody>
      </p:sp>
      <p:sp>
        <p:nvSpPr>
          <p:cNvPr id="108" name="TextBox 87"/>
          <p:cNvSpPr txBox="1">
            <a:spLocks noChangeArrowheads="1"/>
          </p:cNvSpPr>
          <p:nvPr/>
        </p:nvSpPr>
        <p:spPr bwMode="auto">
          <a:xfrm>
            <a:off x="3784898" y="4657517"/>
            <a:ext cx="1414636" cy="150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0"/>
              </a:spcBef>
              <a:spcAft>
                <a:spcPct val="0"/>
              </a:spcAft>
              <a:buClrTx/>
              <a:buFontTx/>
              <a:buNone/>
            </a:pPr>
            <a:r>
              <a:rPr lang="en-US" altLang="en-US" sz="1400" dirty="0">
                <a:solidFill>
                  <a:schemeClr val="tx1"/>
                </a:solidFill>
              </a:rPr>
              <a:t>16</a:t>
            </a:r>
            <a:br>
              <a:rPr lang="en-US" altLang="en-US" sz="1400" dirty="0">
                <a:solidFill>
                  <a:schemeClr val="tx1"/>
                </a:solidFill>
              </a:rPr>
            </a:br>
            <a:r>
              <a:rPr lang="en-US" altLang="en-US" sz="1400" dirty="0">
                <a:solidFill>
                  <a:schemeClr val="tx1"/>
                </a:solidFill>
              </a:rPr>
              <a:t>-</a:t>
            </a:r>
            <a:br>
              <a:rPr lang="en-US" altLang="en-US" sz="1400" dirty="0">
                <a:solidFill>
                  <a:schemeClr val="tx1"/>
                </a:solidFill>
              </a:rPr>
            </a:br>
            <a:r>
              <a:rPr lang="en-US" altLang="en-US" sz="1400" dirty="0">
                <a:solidFill>
                  <a:schemeClr val="tx1"/>
                </a:solidFill>
              </a:rPr>
              <a:t>+</a:t>
            </a:r>
          </a:p>
          <a:p>
            <a:pPr algn="ctr">
              <a:spcBef>
                <a:spcPct val="0"/>
              </a:spcBef>
              <a:spcAft>
                <a:spcPct val="0"/>
              </a:spcAft>
              <a:buClrTx/>
              <a:buFontTx/>
              <a:buNone/>
            </a:pPr>
            <a:endParaRPr lang="en-US" altLang="en-US" sz="1400" dirty="0">
              <a:solidFill>
                <a:schemeClr val="tx1"/>
              </a:solidFill>
            </a:endParaRPr>
          </a:p>
          <a:p>
            <a:pPr algn="ctr">
              <a:spcBef>
                <a:spcPct val="0"/>
              </a:spcBef>
              <a:spcAft>
                <a:spcPct val="0"/>
              </a:spcAft>
              <a:buClrTx/>
              <a:buFontTx/>
              <a:buNone/>
            </a:pPr>
            <a:r>
              <a:rPr lang="en-US" altLang="en-US" sz="1400" dirty="0">
                <a:solidFill>
                  <a:schemeClr val="tx1"/>
                </a:solidFill>
              </a:rPr>
              <a:t>0</a:t>
            </a:r>
          </a:p>
          <a:p>
            <a:pPr algn="ctr">
              <a:spcBef>
                <a:spcPct val="0"/>
              </a:spcBef>
              <a:spcAft>
                <a:spcPct val="0"/>
              </a:spcAft>
              <a:buClrTx/>
              <a:buFontTx/>
              <a:buNone/>
            </a:pPr>
            <a:r>
              <a:rPr lang="en-US" altLang="en-US" sz="1400" dirty="0">
                <a:solidFill>
                  <a:schemeClr val="tx1"/>
                </a:solidFill>
              </a:rPr>
              <a:t>1</a:t>
            </a:r>
          </a:p>
          <a:p>
            <a:pPr algn="ctr">
              <a:spcBef>
                <a:spcPct val="0"/>
              </a:spcBef>
              <a:spcAft>
                <a:spcPct val="0"/>
              </a:spcAft>
              <a:buClrTx/>
              <a:buFontTx/>
              <a:buNone/>
            </a:pPr>
            <a:r>
              <a:rPr lang="en-US" altLang="en-US" sz="1400" dirty="0">
                <a:solidFill>
                  <a:schemeClr val="tx1"/>
                </a:solidFill>
              </a:rPr>
              <a:t>0</a:t>
            </a:r>
          </a:p>
        </p:txBody>
      </p:sp>
      <p:sp>
        <p:nvSpPr>
          <p:cNvPr id="109" name="TextBox 88"/>
          <p:cNvSpPr txBox="1">
            <a:spLocks noChangeArrowheads="1"/>
          </p:cNvSpPr>
          <p:nvPr/>
        </p:nvSpPr>
        <p:spPr bwMode="auto">
          <a:xfrm>
            <a:off x="5340301" y="4657517"/>
            <a:ext cx="1414636" cy="150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0"/>
              </a:spcBef>
              <a:spcAft>
                <a:spcPct val="0"/>
              </a:spcAft>
              <a:buClrTx/>
              <a:buFontTx/>
              <a:buNone/>
            </a:pPr>
            <a:r>
              <a:rPr lang="en-US" altLang="en-US" sz="1400" dirty="0">
                <a:solidFill>
                  <a:schemeClr val="tx1"/>
                </a:solidFill>
              </a:rPr>
              <a:t>12</a:t>
            </a:r>
            <a:br>
              <a:rPr lang="en-US" altLang="en-US" sz="1400" dirty="0">
                <a:solidFill>
                  <a:schemeClr val="tx1"/>
                </a:solidFill>
              </a:rPr>
            </a:br>
            <a:r>
              <a:rPr lang="en-US" altLang="en-US" sz="1400" dirty="0">
                <a:solidFill>
                  <a:schemeClr val="tx1"/>
                </a:solidFill>
              </a:rPr>
              <a:t>+</a:t>
            </a:r>
            <a:br>
              <a:rPr lang="en-US" altLang="en-US" sz="1400" dirty="0">
                <a:solidFill>
                  <a:schemeClr val="tx1"/>
                </a:solidFill>
              </a:rPr>
            </a:br>
            <a:r>
              <a:rPr lang="en-US" altLang="en-US" sz="1400" dirty="0">
                <a:solidFill>
                  <a:schemeClr val="tx1"/>
                </a:solidFill>
              </a:rPr>
              <a:t>-</a:t>
            </a:r>
          </a:p>
          <a:p>
            <a:pPr algn="ctr">
              <a:spcBef>
                <a:spcPct val="0"/>
              </a:spcBef>
              <a:spcAft>
                <a:spcPct val="0"/>
              </a:spcAft>
              <a:buClrTx/>
              <a:buFontTx/>
              <a:buNone/>
            </a:pPr>
            <a:endParaRPr lang="en-US" altLang="en-US" sz="1400" dirty="0">
              <a:solidFill>
                <a:schemeClr val="tx1"/>
              </a:solidFill>
            </a:endParaRPr>
          </a:p>
          <a:p>
            <a:pPr algn="ctr">
              <a:spcBef>
                <a:spcPct val="0"/>
              </a:spcBef>
              <a:spcAft>
                <a:spcPct val="0"/>
              </a:spcAft>
              <a:buClrTx/>
              <a:buFontTx/>
              <a:buNone/>
            </a:pPr>
            <a:r>
              <a:rPr lang="en-US" altLang="en-US" sz="1400" dirty="0">
                <a:solidFill>
                  <a:schemeClr val="tx1"/>
                </a:solidFill>
              </a:rPr>
              <a:t>0</a:t>
            </a:r>
          </a:p>
          <a:p>
            <a:pPr algn="ctr">
              <a:spcBef>
                <a:spcPct val="0"/>
              </a:spcBef>
              <a:spcAft>
                <a:spcPct val="0"/>
              </a:spcAft>
              <a:buClrTx/>
              <a:buFontTx/>
              <a:buNone/>
            </a:pPr>
            <a:r>
              <a:rPr lang="en-US" altLang="en-US" sz="1400" dirty="0">
                <a:solidFill>
                  <a:schemeClr val="tx1"/>
                </a:solidFill>
              </a:rPr>
              <a:t>0</a:t>
            </a:r>
          </a:p>
          <a:p>
            <a:pPr algn="ctr">
              <a:spcBef>
                <a:spcPct val="0"/>
              </a:spcBef>
              <a:spcAft>
                <a:spcPct val="0"/>
              </a:spcAft>
              <a:buClrTx/>
              <a:buFontTx/>
              <a:buNone/>
            </a:pPr>
            <a:r>
              <a:rPr lang="en-US" altLang="en-US" sz="1400" dirty="0">
                <a:solidFill>
                  <a:schemeClr val="tx1"/>
                </a:solidFill>
              </a:rPr>
              <a:t>1</a:t>
            </a:r>
          </a:p>
        </p:txBody>
      </p:sp>
      <p:sp>
        <p:nvSpPr>
          <p:cNvPr id="110" name="TextBox 89"/>
          <p:cNvSpPr txBox="1">
            <a:spLocks noChangeArrowheads="1"/>
          </p:cNvSpPr>
          <p:nvPr/>
        </p:nvSpPr>
        <p:spPr bwMode="auto">
          <a:xfrm>
            <a:off x="6916533" y="4657517"/>
            <a:ext cx="1414636" cy="150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0"/>
              </a:spcBef>
              <a:spcAft>
                <a:spcPct val="0"/>
              </a:spcAft>
              <a:buClrTx/>
              <a:buFontTx/>
              <a:buNone/>
            </a:pPr>
            <a:r>
              <a:rPr lang="en-US" altLang="en-US" sz="1400" dirty="0">
                <a:solidFill>
                  <a:schemeClr val="tx1"/>
                </a:solidFill>
              </a:rPr>
              <a:t>16</a:t>
            </a:r>
            <a:br>
              <a:rPr lang="en-US" altLang="en-US" sz="1400" dirty="0">
                <a:solidFill>
                  <a:schemeClr val="tx1"/>
                </a:solidFill>
              </a:rPr>
            </a:br>
            <a:r>
              <a:rPr lang="en-US" altLang="en-US" sz="1400" dirty="0">
                <a:solidFill>
                  <a:schemeClr val="tx1"/>
                </a:solidFill>
              </a:rPr>
              <a:t>+</a:t>
            </a:r>
            <a:br>
              <a:rPr lang="en-US" altLang="en-US" sz="1400" dirty="0">
                <a:solidFill>
                  <a:schemeClr val="tx1"/>
                </a:solidFill>
              </a:rPr>
            </a:br>
            <a:r>
              <a:rPr lang="en-US" altLang="en-US" sz="1400" dirty="0">
                <a:solidFill>
                  <a:schemeClr val="tx1"/>
                </a:solidFill>
              </a:rPr>
              <a:t>+</a:t>
            </a:r>
          </a:p>
          <a:p>
            <a:pPr algn="ctr">
              <a:spcBef>
                <a:spcPct val="0"/>
              </a:spcBef>
              <a:spcAft>
                <a:spcPct val="0"/>
              </a:spcAft>
              <a:buClrTx/>
              <a:buFontTx/>
              <a:buNone/>
            </a:pPr>
            <a:endParaRPr lang="en-US" altLang="en-US" sz="1400" dirty="0">
              <a:solidFill>
                <a:schemeClr val="tx1"/>
              </a:solidFill>
            </a:endParaRPr>
          </a:p>
          <a:p>
            <a:pPr algn="ctr">
              <a:spcBef>
                <a:spcPct val="0"/>
              </a:spcBef>
              <a:spcAft>
                <a:spcPct val="0"/>
              </a:spcAft>
              <a:buClrTx/>
              <a:buFontTx/>
              <a:buNone/>
            </a:pPr>
            <a:r>
              <a:rPr lang="en-US" altLang="en-US" sz="1400" dirty="0">
                <a:solidFill>
                  <a:schemeClr val="tx1"/>
                </a:solidFill>
              </a:rPr>
              <a:t>1</a:t>
            </a:r>
          </a:p>
          <a:p>
            <a:pPr algn="ctr">
              <a:spcBef>
                <a:spcPct val="0"/>
              </a:spcBef>
              <a:spcAft>
                <a:spcPct val="0"/>
              </a:spcAft>
              <a:buClrTx/>
              <a:buFontTx/>
              <a:buNone/>
            </a:pPr>
            <a:r>
              <a:rPr lang="en-US" altLang="en-US" sz="1400" dirty="0">
                <a:solidFill>
                  <a:schemeClr val="tx1"/>
                </a:solidFill>
              </a:rPr>
              <a:t>1</a:t>
            </a:r>
          </a:p>
          <a:p>
            <a:pPr algn="ctr">
              <a:spcBef>
                <a:spcPct val="0"/>
              </a:spcBef>
              <a:spcAft>
                <a:spcPct val="0"/>
              </a:spcAft>
              <a:buClrTx/>
              <a:buFontTx/>
              <a:buNone/>
            </a:pPr>
            <a:r>
              <a:rPr lang="en-US" altLang="en-US" sz="1400" dirty="0">
                <a:solidFill>
                  <a:schemeClr val="tx1"/>
                </a:solidFill>
              </a:rPr>
              <a:t>0</a:t>
            </a:r>
          </a:p>
        </p:txBody>
      </p:sp>
      <p:sp>
        <p:nvSpPr>
          <p:cNvPr id="111" name="TextBox 110"/>
          <p:cNvSpPr txBox="1"/>
          <p:nvPr/>
        </p:nvSpPr>
        <p:spPr>
          <a:xfrm>
            <a:off x="2358300" y="4183761"/>
            <a:ext cx="1144198" cy="286232"/>
          </a:xfrm>
          <a:prstGeom prst="rect">
            <a:avLst/>
          </a:prstGeom>
          <a:noFill/>
        </p:spPr>
        <p:txBody>
          <a:bodyPr>
            <a:spAutoFit/>
          </a:bodyPr>
          <a:lstStyle/>
          <a:p>
            <a:pPr algn="ctr">
              <a:lnSpc>
                <a:spcPct val="90000"/>
              </a:lnSpc>
              <a:defRPr/>
            </a:pPr>
            <a:r>
              <a:rPr lang="en-US" sz="1400" dirty="0">
                <a:solidFill>
                  <a:schemeClr val="bg2">
                    <a:lumMod val="10000"/>
                  </a:schemeClr>
                </a:solidFill>
              </a:rPr>
              <a:t>20/22</a:t>
            </a:r>
          </a:p>
        </p:txBody>
      </p:sp>
      <p:sp>
        <p:nvSpPr>
          <p:cNvPr id="112" name="TextBox 111"/>
          <p:cNvSpPr txBox="1"/>
          <p:nvPr/>
        </p:nvSpPr>
        <p:spPr>
          <a:xfrm>
            <a:off x="3937727" y="4183761"/>
            <a:ext cx="1144198" cy="286232"/>
          </a:xfrm>
          <a:prstGeom prst="rect">
            <a:avLst/>
          </a:prstGeom>
          <a:noFill/>
        </p:spPr>
        <p:txBody>
          <a:bodyPr>
            <a:spAutoFit/>
          </a:bodyPr>
          <a:lstStyle/>
          <a:p>
            <a:pPr algn="ctr">
              <a:lnSpc>
                <a:spcPct val="90000"/>
              </a:lnSpc>
              <a:defRPr/>
            </a:pPr>
            <a:r>
              <a:rPr lang="en-US" sz="1400" dirty="0">
                <a:solidFill>
                  <a:schemeClr val="bg2">
                    <a:lumMod val="10000"/>
                  </a:schemeClr>
                </a:solidFill>
              </a:rPr>
              <a:t>21/22</a:t>
            </a:r>
          </a:p>
        </p:txBody>
      </p:sp>
      <p:sp>
        <p:nvSpPr>
          <p:cNvPr id="113" name="TextBox 112"/>
          <p:cNvSpPr txBox="1"/>
          <p:nvPr/>
        </p:nvSpPr>
        <p:spPr>
          <a:xfrm>
            <a:off x="5490336" y="4183761"/>
            <a:ext cx="1144199" cy="286232"/>
          </a:xfrm>
          <a:prstGeom prst="rect">
            <a:avLst/>
          </a:prstGeom>
          <a:noFill/>
        </p:spPr>
        <p:txBody>
          <a:bodyPr>
            <a:spAutoFit/>
          </a:bodyPr>
          <a:lstStyle/>
          <a:p>
            <a:pPr algn="ctr">
              <a:lnSpc>
                <a:spcPct val="90000"/>
              </a:lnSpc>
              <a:defRPr/>
            </a:pPr>
            <a:r>
              <a:rPr lang="en-US" sz="1400" dirty="0">
                <a:solidFill>
                  <a:schemeClr val="bg2">
                    <a:lumMod val="10000"/>
                  </a:schemeClr>
                </a:solidFill>
              </a:rPr>
              <a:t>39/40</a:t>
            </a:r>
          </a:p>
        </p:txBody>
      </p:sp>
      <p:sp>
        <p:nvSpPr>
          <p:cNvPr id="114" name="TextBox 113"/>
          <p:cNvSpPr txBox="1"/>
          <p:nvPr/>
        </p:nvSpPr>
        <p:spPr>
          <a:xfrm>
            <a:off x="7057290" y="4183761"/>
            <a:ext cx="1144199" cy="286232"/>
          </a:xfrm>
          <a:prstGeom prst="rect">
            <a:avLst/>
          </a:prstGeom>
          <a:noFill/>
        </p:spPr>
        <p:txBody>
          <a:bodyPr>
            <a:spAutoFit/>
          </a:bodyPr>
          <a:lstStyle/>
          <a:p>
            <a:pPr algn="ctr">
              <a:lnSpc>
                <a:spcPct val="90000"/>
              </a:lnSpc>
              <a:defRPr/>
            </a:pPr>
            <a:r>
              <a:rPr lang="en-US" sz="1400" dirty="0">
                <a:solidFill>
                  <a:schemeClr val="bg2">
                    <a:lumMod val="10000"/>
                  </a:schemeClr>
                </a:solidFill>
              </a:rPr>
              <a:t>45/47</a:t>
            </a:r>
          </a:p>
        </p:txBody>
      </p:sp>
      <p:sp>
        <p:nvSpPr>
          <p:cNvPr id="115" name="TextBox 16"/>
          <p:cNvSpPr txBox="1">
            <a:spLocks noChangeArrowheads="1"/>
          </p:cNvSpPr>
          <p:nvPr/>
        </p:nvSpPr>
        <p:spPr bwMode="auto">
          <a:xfrm>
            <a:off x="1428837" y="4188910"/>
            <a:ext cx="593431" cy="275460"/>
          </a:xfrm>
          <a:prstGeom prst="rect">
            <a:avLst/>
          </a:prstGeom>
          <a:noFill/>
          <a:ln>
            <a:noFill/>
          </a:ln>
          <a:extLst/>
        </p:spPr>
        <p:txBody>
          <a:bodyPr wrap="none">
            <a:spAutoFit/>
          </a:bodyPr>
          <a:lstStyle>
            <a:lvl1pPr defTabSz="4572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85000"/>
              </a:lnSpc>
              <a:spcBef>
                <a:spcPct val="0"/>
              </a:spcBef>
              <a:spcAft>
                <a:spcPct val="0"/>
              </a:spcAft>
              <a:buClrTx/>
              <a:buFontTx/>
              <a:buNone/>
              <a:defRPr/>
            </a:pPr>
            <a:r>
              <a:rPr lang="en-US" altLang="en-US" sz="1400" dirty="0">
                <a:solidFill>
                  <a:schemeClr val="tx1"/>
                </a:solidFill>
                <a:latin typeface="+mj-lt"/>
                <a:ea typeface="ヒラギノ角ゴ Pro W3"/>
                <a:cs typeface="ヒラギノ角ゴ Pro W3"/>
              </a:rPr>
              <a:t>n/N =</a:t>
            </a:r>
          </a:p>
        </p:txBody>
      </p:sp>
      <p:cxnSp>
        <p:nvCxnSpPr>
          <p:cNvPr id="116" name="Straight Connector 84"/>
          <p:cNvCxnSpPr>
            <a:cxnSpLocks noChangeShapeType="1"/>
          </p:cNvCxnSpPr>
          <p:nvPr/>
        </p:nvCxnSpPr>
        <p:spPr bwMode="auto">
          <a:xfrm>
            <a:off x="634530" y="5349624"/>
            <a:ext cx="777538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17" name="Straight Connector 14"/>
          <p:cNvCxnSpPr>
            <a:cxnSpLocks noChangeShapeType="1"/>
          </p:cNvCxnSpPr>
          <p:nvPr/>
        </p:nvCxnSpPr>
        <p:spPr bwMode="auto">
          <a:xfrm>
            <a:off x="2046615" y="4550837"/>
            <a:ext cx="636329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64" name="Rectangle 63"/>
          <p:cNvSpPr/>
          <p:nvPr/>
        </p:nvSpPr>
        <p:spPr>
          <a:xfrm>
            <a:off x="2339752" y="3022616"/>
            <a:ext cx="5861737" cy="70788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algn="ctr"/>
            <a:r>
              <a:rPr lang="en-US" sz="2000" dirty="0"/>
              <a:t>High SVR rates in treatment-experienced, cirrhotic pts with GT3, but no NS5A-experienced pts included</a:t>
            </a:r>
          </a:p>
        </p:txBody>
      </p:sp>
    </p:spTree>
    <p:extLst>
      <p:ext uri="{BB962C8B-B14F-4D97-AF65-F5344CB8AC3E}">
        <p14:creationId xmlns:p14="http://schemas.microsoft.com/office/powerpoint/2010/main" val="17970574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03334" y="2276872"/>
            <a:ext cx="8424936" cy="3970318"/>
          </a:xfrm>
          <a:prstGeom prst="rect">
            <a:avLst/>
          </a:prstGeom>
        </p:spPr>
        <p:txBody>
          <a:bodyPr wrap="square">
            <a:spAutoFit/>
          </a:bodyPr>
          <a:lstStyle/>
          <a:p>
            <a:pPr algn="just"/>
            <a:r>
              <a:rPr lang="en-US" sz="2800" b="1" u="sng" dirty="0"/>
              <a:t>Treatment regimens comprising an NS3-4A </a:t>
            </a:r>
            <a:r>
              <a:rPr lang="en-US" sz="2800" b="1" u="sng" dirty="0" smtClean="0"/>
              <a:t>protease inhibitor</a:t>
            </a:r>
            <a:r>
              <a:rPr lang="en-US" sz="2800" b="1" u="sng" dirty="0"/>
              <a:t>, such as </a:t>
            </a:r>
            <a:r>
              <a:rPr lang="en-US" sz="2800" b="1" u="sng" dirty="0" err="1"/>
              <a:t>simeprevir</a:t>
            </a:r>
            <a:r>
              <a:rPr lang="en-US" sz="2800" b="1" u="sng" dirty="0"/>
              <a:t>, ritonavir-boosted </a:t>
            </a:r>
            <a:r>
              <a:rPr lang="en-US" sz="2800" b="1" u="sng" dirty="0" err="1"/>
              <a:t>paritaprevir</a:t>
            </a:r>
            <a:r>
              <a:rPr lang="en-US" sz="2800" b="1" u="sng" dirty="0"/>
              <a:t> </a:t>
            </a:r>
            <a:r>
              <a:rPr lang="en-US" sz="2800" b="1" u="sng" dirty="0" smtClean="0"/>
              <a:t>or </a:t>
            </a:r>
            <a:r>
              <a:rPr lang="en-US" sz="2800" b="1" u="sng" dirty="0" err="1" smtClean="0"/>
              <a:t>grazoprevir</a:t>
            </a:r>
            <a:r>
              <a:rPr lang="en-US" sz="2800" b="1" u="sng" dirty="0"/>
              <a:t>, should not be used in patients with Child-Pugh </a:t>
            </a:r>
            <a:r>
              <a:rPr lang="en-US" sz="2800" b="1" u="sng" dirty="0" smtClean="0"/>
              <a:t>B decompensated </a:t>
            </a:r>
            <a:r>
              <a:rPr lang="en-US" sz="2800" b="1" u="sng" dirty="0"/>
              <a:t>cirrhosis or with compensated cirrhosis </a:t>
            </a:r>
            <a:r>
              <a:rPr lang="en-US" sz="2800" dirty="0" smtClean="0"/>
              <a:t>but with </a:t>
            </a:r>
            <a:r>
              <a:rPr lang="en-US" sz="2800" dirty="0"/>
              <a:t>previous episodes of decompensation and are </a:t>
            </a:r>
            <a:r>
              <a:rPr lang="en-US" sz="2800" dirty="0" smtClean="0"/>
              <a:t>contraindicated in </a:t>
            </a:r>
            <a:r>
              <a:rPr lang="en-US" sz="2800" dirty="0"/>
              <a:t>patients with Child-Pugh C decompensated </a:t>
            </a:r>
            <a:r>
              <a:rPr lang="en-US" sz="2800" dirty="0" smtClean="0"/>
              <a:t>cirrhosis, because </a:t>
            </a:r>
            <a:r>
              <a:rPr lang="en-US" sz="2800" dirty="0"/>
              <a:t>of the substantially higher protease inhibitor </a:t>
            </a:r>
            <a:r>
              <a:rPr lang="en-US" sz="2800" dirty="0" smtClean="0"/>
              <a:t>concentrations in </a:t>
            </a:r>
            <a:r>
              <a:rPr lang="en-US" sz="2800" dirty="0"/>
              <a:t>these patients.</a:t>
            </a:r>
          </a:p>
        </p:txBody>
      </p:sp>
      <p:sp>
        <p:nvSpPr>
          <p:cNvPr id="5" name="Rettangolo 4"/>
          <p:cNvSpPr/>
          <p:nvPr/>
        </p:nvSpPr>
        <p:spPr>
          <a:xfrm>
            <a:off x="1979712" y="739295"/>
            <a:ext cx="6404767" cy="707886"/>
          </a:xfrm>
          <a:prstGeom prst="rect">
            <a:avLst/>
          </a:prstGeom>
        </p:spPr>
        <p:txBody>
          <a:bodyPr wrap="none">
            <a:spAutoFit/>
          </a:bodyPr>
          <a:lstStyle/>
          <a:p>
            <a:r>
              <a:rPr lang="en-US" sz="4000" b="1" dirty="0">
                <a:solidFill>
                  <a:srgbClr val="C00000"/>
                </a:solidFill>
              </a:rPr>
              <a:t>Contraindications to </a:t>
            </a:r>
            <a:r>
              <a:rPr lang="en-US" sz="4000" b="1" dirty="0" smtClean="0">
                <a:solidFill>
                  <a:srgbClr val="C00000"/>
                </a:solidFill>
              </a:rPr>
              <a:t>therapy:</a:t>
            </a:r>
            <a:endParaRPr lang="en-US" sz="4000" b="1" dirty="0">
              <a:solidFill>
                <a:srgbClr val="C00000"/>
              </a:solidFill>
            </a:endParaRPr>
          </a:p>
        </p:txBody>
      </p:sp>
      <p:sp>
        <p:nvSpPr>
          <p:cNvPr id="6" name="CasellaDiTesto 5"/>
          <p:cNvSpPr txBox="1"/>
          <p:nvPr/>
        </p:nvSpPr>
        <p:spPr>
          <a:xfrm>
            <a:off x="6794790" y="6453336"/>
            <a:ext cx="2097690" cy="338554"/>
          </a:xfrm>
          <a:prstGeom prst="rect">
            <a:avLst/>
          </a:prstGeom>
          <a:noFill/>
        </p:spPr>
        <p:txBody>
          <a:bodyPr wrap="none" rtlCol="0">
            <a:spAutoFit/>
          </a:bodyPr>
          <a:lstStyle/>
          <a:p>
            <a:r>
              <a:rPr lang="en-US" sz="1600" i="1" dirty="0" smtClean="0"/>
              <a:t>EASL GUIDELINES 2016</a:t>
            </a:r>
            <a:endParaRPr lang="en-US" sz="1600" i="1"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560" y="176744"/>
            <a:ext cx="1406128" cy="18329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14428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52732" y="508848"/>
            <a:ext cx="6348772" cy="787400"/>
          </a:xfrm>
        </p:spPr>
        <p:txBody>
          <a:bodyPr>
            <a:noAutofit/>
          </a:bodyPr>
          <a:lstStyle/>
          <a:p>
            <a:r>
              <a:rPr lang="en-US" dirty="0">
                <a:cs typeface="Times New Roman"/>
              </a:rPr>
              <a:t>Which </a:t>
            </a:r>
            <a:r>
              <a:rPr lang="en-US" dirty="0" smtClean="0">
                <a:cs typeface="Times New Roman"/>
              </a:rPr>
              <a:t>Role </a:t>
            </a:r>
            <a:r>
              <a:rPr lang="en-US" dirty="0">
                <a:cs typeface="Times New Roman"/>
              </a:rPr>
              <a:t>for a Virologist in </a:t>
            </a:r>
            <a:r>
              <a:rPr lang="en-US" dirty="0" smtClean="0">
                <a:cs typeface="Times New Roman"/>
              </a:rPr>
              <a:t>DAAs (Failures) Era</a:t>
            </a:r>
            <a:r>
              <a:rPr lang="en-US" dirty="0">
                <a:cs typeface="Times New Roman"/>
              </a:rPr>
              <a:t>?</a:t>
            </a:r>
            <a:endParaRPr lang="de-DE" dirty="0"/>
          </a:p>
        </p:txBody>
      </p:sp>
      <p:pic>
        <p:nvPicPr>
          <p:cNvPr id="4" name="Immagine 3"/>
          <p:cNvPicPr>
            <a:picLocks noChangeAspect="1"/>
          </p:cNvPicPr>
          <p:nvPr/>
        </p:nvPicPr>
        <p:blipFill rotWithShape="1">
          <a:blip r:embed="rId2"/>
          <a:srcRect l="8009" r="11896"/>
          <a:stretch/>
        </p:blipFill>
        <p:spPr>
          <a:xfrm>
            <a:off x="179512" y="67531"/>
            <a:ext cx="2348089" cy="1948693"/>
          </a:xfrm>
          <a:prstGeom prst="rect">
            <a:avLst/>
          </a:prstGeom>
        </p:spPr>
      </p:pic>
      <p:sp>
        <p:nvSpPr>
          <p:cNvPr id="6" name="Segnaposto contenuto 2"/>
          <p:cNvSpPr>
            <a:spLocks noGrp="1"/>
          </p:cNvSpPr>
          <p:nvPr>
            <p:ph idx="1"/>
          </p:nvPr>
        </p:nvSpPr>
        <p:spPr>
          <a:xfrm>
            <a:off x="395536" y="2016224"/>
            <a:ext cx="6264696" cy="2592288"/>
          </a:xfrm>
        </p:spPr>
        <p:txBody>
          <a:bodyPr>
            <a:noAutofit/>
          </a:bodyPr>
          <a:lstStyle/>
          <a:p>
            <a:pPr>
              <a:spcBef>
                <a:spcPts val="300"/>
              </a:spcBef>
            </a:pPr>
            <a:r>
              <a:rPr lang="it-IT" sz="2400" b="1" dirty="0" smtClean="0">
                <a:cs typeface="Times New Roman"/>
              </a:rPr>
              <a:t>HCV-</a:t>
            </a:r>
            <a:r>
              <a:rPr lang="it-IT" sz="2400" b="1" dirty="0" err="1" smtClean="0">
                <a:cs typeface="Times New Roman"/>
              </a:rPr>
              <a:t>genotype</a:t>
            </a:r>
            <a:r>
              <a:rPr lang="it-IT" sz="2400" b="1" dirty="0" smtClean="0">
                <a:cs typeface="Times New Roman"/>
              </a:rPr>
              <a:t> and </a:t>
            </a:r>
            <a:r>
              <a:rPr lang="it-IT" sz="2400" b="1" dirty="0" err="1" smtClean="0">
                <a:cs typeface="Times New Roman"/>
              </a:rPr>
              <a:t>subtype</a:t>
            </a:r>
            <a:r>
              <a:rPr lang="en-US" sz="2000" dirty="0" smtClean="0">
                <a:cs typeface="Times New Roman"/>
              </a:rPr>
              <a:t>. </a:t>
            </a:r>
          </a:p>
          <a:p>
            <a:pPr>
              <a:spcBef>
                <a:spcPts val="300"/>
              </a:spcBef>
            </a:pPr>
            <a:r>
              <a:rPr lang="en-US" sz="2400" b="1" dirty="0">
                <a:cs typeface="Times New Roman"/>
              </a:rPr>
              <a:t>Natural resistance</a:t>
            </a:r>
            <a:r>
              <a:rPr lang="en-US" sz="2000" b="1" dirty="0">
                <a:cs typeface="Times New Roman"/>
              </a:rPr>
              <a:t>: </a:t>
            </a:r>
            <a:r>
              <a:rPr lang="en-US" sz="2000" dirty="0" smtClean="0">
                <a:cs typeface="Times New Roman"/>
                <a:sym typeface="Wingdings" panose="05000000000000000000" pitchFamily="2" charset="2"/>
              </a:rPr>
              <a:t>d</a:t>
            </a:r>
            <a:r>
              <a:rPr lang="en-US" sz="2000" dirty="0" smtClean="0">
                <a:cs typeface="Times New Roman"/>
              </a:rPr>
              <a:t>rug-specific </a:t>
            </a:r>
            <a:r>
              <a:rPr lang="en-US" sz="2000" dirty="0">
                <a:cs typeface="Times New Roman"/>
              </a:rPr>
              <a:t>RASs, 15% </a:t>
            </a:r>
            <a:r>
              <a:rPr lang="en-US" sz="2000" dirty="0" smtClean="0">
                <a:cs typeface="Times New Roman"/>
              </a:rPr>
              <a:t>cut-off. Baseline </a:t>
            </a:r>
            <a:r>
              <a:rPr lang="en-US" sz="2000" dirty="0">
                <a:cs typeface="Times New Roman"/>
              </a:rPr>
              <a:t>NS5A RASs affect response:</a:t>
            </a:r>
          </a:p>
          <a:p>
            <a:pPr lvl="1">
              <a:spcBef>
                <a:spcPts val="300"/>
              </a:spcBef>
            </a:pPr>
            <a:r>
              <a:rPr lang="en-US" sz="1600" dirty="0">
                <a:cs typeface="Times New Roman"/>
              </a:rPr>
              <a:t>LDV/SOF – GT1a, all TE and TN with cirrhosis</a:t>
            </a:r>
          </a:p>
          <a:p>
            <a:pPr lvl="1">
              <a:spcBef>
                <a:spcPts val="300"/>
              </a:spcBef>
            </a:pPr>
            <a:r>
              <a:rPr lang="en-US" sz="1600" dirty="0" smtClean="0">
                <a:cs typeface="Times New Roman"/>
              </a:rPr>
              <a:t>GZR/EBR </a:t>
            </a:r>
            <a:r>
              <a:rPr lang="en-US" sz="1600" dirty="0">
                <a:cs typeface="Times New Roman"/>
              </a:rPr>
              <a:t>– all GT1a </a:t>
            </a:r>
          </a:p>
          <a:p>
            <a:pPr lvl="1">
              <a:spcBef>
                <a:spcPts val="300"/>
              </a:spcBef>
            </a:pPr>
            <a:r>
              <a:rPr lang="en-US" sz="1600" dirty="0">
                <a:cs typeface="Times New Roman"/>
              </a:rPr>
              <a:t>SOF/VEL  &amp; SOF/DAC – GT3 cirrhosis</a:t>
            </a:r>
          </a:p>
          <a:p>
            <a:pPr lvl="1">
              <a:spcBef>
                <a:spcPts val="300"/>
              </a:spcBef>
            </a:pPr>
            <a:r>
              <a:rPr lang="en-US" sz="1600" dirty="0" smtClean="0">
                <a:cs typeface="Times New Roman"/>
              </a:rPr>
              <a:t>Future regimens: Y93H </a:t>
            </a:r>
            <a:r>
              <a:rPr lang="en-US" sz="1600" dirty="0">
                <a:cs typeface="Times New Roman"/>
              </a:rPr>
              <a:t>in GT-3 will probably reduce SVR rate to (some) short </a:t>
            </a:r>
            <a:r>
              <a:rPr lang="en-US" sz="1600" dirty="0" smtClean="0">
                <a:cs typeface="Times New Roman"/>
              </a:rPr>
              <a:t>regimens/TE patients.</a:t>
            </a: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1470" y="2329622"/>
            <a:ext cx="1840034" cy="1965491"/>
          </a:xfrm>
          <a:prstGeom prst="rect">
            <a:avLst/>
          </a:prstGeom>
        </p:spPr>
      </p:pic>
      <p:sp>
        <p:nvSpPr>
          <p:cNvPr id="8" name="Rettangolo 7"/>
          <p:cNvSpPr/>
          <p:nvPr/>
        </p:nvSpPr>
        <p:spPr>
          <a:xfrm>
            <a:off x="385333" y="4870373"/>
            <a:ext cx="8416171" cy="1574790"/>
          </a:xfrm>
          <a:prstGeom prst="rect">
            <a:avLst/>
          </a:prstGeom>
        </p:spPr>
        <p:txBody>
          <a:bodyPr wrap="square">
            <a:spAutoFit/>
          </a:bodyPr>
          <a:lstStyle/>
          <a:p>
            <a:pPr marL="342900" lvl="1" indent="-342900">
              <a:spcBef>
                <a:spcPts val="1000"/>
              </a:spcBef>
              <a:buFont typeface="Arial" panose="020B0604020202020204" pitchFamily="34" charset="0"/>
              <a:buChar char="•"/>
            </a:pPr>
            <a:r>
              <a:rPr lang="it-IT" sz="2400" b="1" dirty="0">
                <a:cs typeface="Times New Roman"/>
              </a:rPr>
              <a:t>HCV-</a:t>
            </a:r>
            <a:r>
              <a:rPr lang="it-IT" sz="2400" b="1" dirty="0" err="1">
                <a:cs typeface="Times New Roman"/>
              </a:rPr>
              <a:t>genotype</a:t>
            </a:r>
            <a:r>
              <a:rPr lang="it-IT" sz="2400" b="1" dirty="0">
                <a:cs typeface="Times New Roman"/>
              </a:rPr>
              <a:t> and </a:t>
            </a:r>
            <a:r>
              <a:rPr lang="it-IT" sz="2400" b="1" dirty="0" err="1">
                <a:cs typeface="Times New Roman"/>
              </a:rPr>
              <a:t>subtype</a:t>
            </a:r>
            <a:r>
              <a:rPr lang="en-US" sz="2400" dirty="0">
                <a:cs typeface="Times New Roman"/>
              </a:rPr>
              <a:t>. </a:t>
            </a:r>
            <a:r>
              <a:rPr lang="en-US" sz="2000" dirty="0">
                <a:cs typeface="Times New Roman"/>
              </a:rPr>
              <a:t>Re-testing HCV genotype after an “usual” failure may provide unexpected results …</a:t>
            </a:r>
          </a:p>
          <a:p>
            <a:pPr marL="342900" lvl="1" indent="-342900">
              <a:spcBef>
                <a:spcPts val="1000"/>
              </a:spcBef>
              <a:buFont typeface="Arial" panose="020B0604020202020204" pitchFamily="34" charset="0"/>
              <a:buChar char="•"/>
            </a:pPr>
            <a:r>
              <a:rPr lang="en-US" sz="2400" b="1" dirty="0">
                <a:cs typeface="Times New Roman"/>
              </a:rPr>
              <a:t>Resistance after DAA failure</a:t>
            </a:r>
            <a:r>
              <a:rPr lang="en-US" sz="2400" dirty="0">
                <a:cs typeface="Times New Roman"/>
              </a:rPr>
              <a:t>: </a:t>
            </a:r>
            <a:r>
              <a:rPr lang="en-US" sz="2000" u="sng" dirty="0">
                <a:cs typeface="Times New Roman"/>
              </a:rPr>
              <a:t>resistance test should be performed in all 3 genes NS3 + NS5A + NS5B</a:t>
            </a:r>
            <a:r>
              <a:rPr lang="en-US" sz="2000" dirty="0">
                <a:cs typeface="Times New Roman"/>
              </a:rPr>
              <a:t>. Treatment decisions in patients with </a:t>
            </a:r>
            <a:r>
              <a:rPr lang="en-US" sz="2000" dirty="0" smtClean="0">
                <a:cs typeface="Times New Roman"/>
              </a:rPr>
              <a:t>RASs.</a:t>
            </a:r>
            <a:endParaRPr lang="en-US" sz="2000" dirty="0">
              <a:cs typeface="Times New Roman"/>
            </a:endParaRPr>
          </a:p>
        </p:txBody>
      </p:sp>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2492896"/>
            <a:ext cx="3786466" cy="3789040"/>
          </a:xfrm>
          <a:prstGeom prst="rect">
            <a:avLst/>
          </a:prstGeom>
        </p:spPr>
      </p:pic>
    </p:spTree>
    <p:extLst>
      <p:ext uri="{BB962C8B-B14F-4D97-AF65-F5344CB8AC3E}">
        <p14:creationId xmlns:p14="http://schemas.microsoft.com/office/powerpoint/2010/main" val="473605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500"/>
                                        <p:tgtEl>
                                          <p:spTgt spid="6">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stretch>
            <a:fillRect/>
          </a:stretch>
        </p:blipFill>
        <p:spPr>
          <a:xfrm>
            <a:off x="238992" y="1943100"/>
            <a:ext cx="3763572" cy="4422198"/>
          </a:xfrm>
          <a:prstGeom prst="rect">
            <a:avLst/>
          </a:prstGeom>
          <a:ln w="38100">
            <a:solidFill>
              <a:srgbClr val="006666"/>
            </a:solidFill>
          </a:ln>
        </p:spPr>
      </p:pic>
      <p:sp>
        <p:nvSpPr>
          <p:cNvPr id="5" name="Titolo 1"/>
          <p:cNvSpPr>
            <a:spLocks noGrp="1"/>
          </p:cNvSpPr>
          <p:nvPr>
            <p:ph type="title"/>
          </p:nvPr>
        </p:nvSpPr>
        <p:spPr>
          <a:xfrm>
            <a:off x="1929298" y="225504"/>
            <a:ext cx="6586297" cy="994172"/>
          </a:xfrm>
        </p:spPr>
        <p:txBody>
          <a:bodyPr>
            <a:noAutofit/>
          </a:bodyPr>
          <a:lstStyle/>
          <a:p>
            <a:r>
              <a:rPr lang="en-US" sz="3200" b="1" dirty="0">
                <a:solidFill>
                  <a:srgbClr val="006666"/>
                </a:solidFill>
                <a:cs typeface="Times New Roman"/>
              </a:rPr>
              <a:t>HCV Virology Italian Resistance Network Study Group: </a:t>
            </a:r>
            <a:r>
              <a:rPr lang="en-US" sz="3200" b="1" dirty="0" smtClean="0">
                <a:solidFill>
                  <a:srgbClr val="006666"/>
                </a:solidFill>
                <a:cs typeface="Times New Roman"/>
              </a:rPr>
              <a:t>VIRONET-C</a:t>
            </a:r>
            <a:endParaRPr lang="it-IT" sz="3200" dirty="0">
              <a:solidFill>
                <a:srgbClr val="006666"/>
              </a:solidFill>
              <a:cs typeface="Times New Roman"/>
            </a:endParaRPr>
          </a:p>
        </p:txBody>
      </p:sp>
      <p:sp>
        <p:nvSpPr>
          <p:cNvPr id="6" name="Segnaposto contenuto 2"/>
          <p:cNvSpPr txBox="1">
            <a:spLocks/>
          </p:cNvSpPr>
          <p:nvPr/>
        </p:nvSpPr>
        <p:spPr>
          <a:xfrm>
            <a:off x="4002564" y="1335696"/>
            <a:ext cx="4831633" cy="4893354"/>
          </a:xfrm>
          <a:prstGeom prst="rect">
            <a:avLst/>
          </a:prstGeom>
        </p:spPr>
        <p:txBody>
          <a:bodyPr numCol="2">
            <a:noAutofit/>
          </a:bodyPr>
          <a:lst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charset="0"/>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16000" indent="0" algn="just">
              <a:buFont typeface="Arial" panose="020B0604020202020204" pitchFamily="34" charset="0"/>
              <a:buNone/>
            </a:pPr>
            <a:r>
              <a:rPr lang="it-IT" altLang="it-IT" sz="1100" b="1" dirty="0" smtClean="0">
                <a:solidFill>
                  <a:srgbClr val="006666"/>
                </a:solidFill>
                <a:latin typeface="Arial Narrow" panose="020B0606020202030204" pitchFamily="34" charset="0"/>
                <a:ea typeface="MS Mincho"/>
                <a:cs typeface="Times New Roman" panose="02020603050405020304" pitchFamily="18" charset="0"/>
              </a:rPr>
              <a:t>VIRONET-C BOARD</a:t>
            </a:r>
            <a:r>
              <a:rPr lang="en-US" altLang="it-IT" sz="1100" b="1" dirty="0" smtClean="0">
                <a:solidFill>
                  <a:srgbClr val="006666"/>
                </a:solidFill>
                <a:latin typeface="Arial Narrow" panose="020B0606020202030204" pitchFamily="34" charset="0"/>
                <a:ea typeface="MS Mincho"/>
                <a:cs typeface="Times New Roman" panose="02020603050405020304" pitchFamily="18" charset="0"/>
              </a:rPr>
              <a:t>: </a:t>
            </a:r>
            <a:r>
              <a:rPr lang="it-IT" altLang="it-IT" sz="1100" b="1" dirty="0" smtClean="0">
                <a:solidFill>
                  <a:srgbClr val="006666"/>
                </a:solidFill>
                <a:latin typeface="Arial Narrow" panose="020B0606020202030204" pitchFamily="34" charset="0"/>
                <a:ea typeface="MS Mincho"/>
                <a:cs typeface="Times New Roman" panose="02020603050405020304" pitchFamily="18" charset="0"/>
              </a:rPr>
              <a:t>F Ceccherini-</a:t>
            </a:r>
            <a:r>
              <a:rPr lang="it-IT" altLang="it-IT" sz="1100" b="1" dirty="0" err="1" smtClean="0">
                <a:solidFill>
                  <a:srgbClr val="006666"/>
                </a:solidFill>
                <a:latin typeface="Arial Narrow" panose="020B0606020202030204" pitchFamily="34" charset="0"/>
                <a:ea typeface="MS Mincho"/>
                <a:cs typeface="Times New Roman" panose="02020603050405020304" pitchFamily="18" charset="0"/>
              </a:rPr>
              <a:t>Silberstein</a:t>
            </a:r>
            <a:r>
              <a:rPr lang="it-IT" altLang="it-IT" sz="1100" b="1" dirty="0" smtClean="0">
                <a:solidFill>
                  <a:srgbClr val="006666"/>
                </a:solidFill>
                <a:latin typeface="Arial Narrow" panose="020B0606020202030204" pitchFamily="34" charset="0"/>
                <a:ea typeface="MS Mincho"/>
                <a:cs typeface="Times New Roman" panose="02020603050405020304" pitchFamily="18" charset="0"/>
              </a:rPr>
              <a:t> (</a:t>
            </a:r>
            <a:r>
              <a:rPr lang="it-IT" altLang="it-IT" sz="1100" b="1" dirty="0" err="1" smtClean="0">
                <a:solidFill>
                  <a:srgbClr val="006666"/>
                </a:solidFill>
                <a:latin typeface="Arial Narrow" panose="020B0606020202030204" pitchFamily="34" charset="0"/>
                <a:ea typeface="MS Mincho"/>
                <a:cs typeface="Times New Roman" panose="02020603050405020304" pitchFamily="18" charset="0"/>
              </a:rPr>
              <a:t>President</a:t>
            </a:r>
            <a:r>
              <a:rPr lang="it-IT" altLang="it-IT" sz="1100" b="1" dirty="0" smtClean="0">
                <a:solidFill>
                  <a:srgbClr val="006666"/>
                </a:solidFill>
                <a:latin typeface="Arial Narrow" panose="020B0606020202030204" pitchFamily="34" charset="0"/>
                <a:ea typeface="MS Mincho"/>
                <a:cs typeface="Times New Roman" panose="02020603050405020304" pitchFamily="18" charset="0"/>
              </a:rPr>
              <a:t>), A </a:t>
            </a:r>
            <a:r>
              <a:rPr lang="it-IT" altLang="it-IT" sz="1100" b="1" dirty="0" err="1" smtClean="0">
                <a:solidFill>
                  <a:srgbClr val="006666"/>
                </a:solidFill>
                <a:latin typeface="Arial Narrow" panose="020B0606020202030204" pitchFamily="34" charset="0"/>
                <a:ea typeface="MS Mincho"/>
                <a:cs typeface="Times New Roman" panose="02020603050405020304" pitchFamily="18" charset="0"/>
              </a:rPr>
              <a:t>Craxì</a:t>
            </a:r>
            <a:r>
              <a:rPr lang="it-IT" altLang="it-IT" sz="1100" b="1" dirty="0" smtClean="0">
                <a:solidFill>
                  <a:srgbClr val="006666"/>
                </a:solidFill>
                <a:latin typeface="Arial Narrow" panose="020B0606020202030204" pitchFamily="34" charset="0"/>
                <a:ea typeface="MS Mincho"/>
                <a:cs typeface="Times New Roman" panose="02020603050405020304" pitchFamily="18" charset="0"/>
              </a:rPr>
              <a:t> (</a:t>
            </a:r>
            <a:r>
              <a:rPr lang="it-IT" altLang="it-IT" sz="1100" b="1" dirty="0" err="1" smtClean="0">
                <a:solidFill>
                  <a:srgbClr val="006666"/>
                </a:solidFill>
                <a:latin typeface="Arial Narrow" panose="020B0606020202030204" pitchFamily="34" charset="0"/>
                <a:ea typeface="MS Mincho"/>
                <a:cs typeface="Times New Roman" panose="02020603050405020304" pitchFamily="18" charset="0"/>
              </a:rPr>
              <a:t>President</a:t>
            </a:r>
            <a:r>
              <a:rPr lang="it-IT" altLang="it-IT" sz="1100" b="1" dirty="0" smtClean="0">
                <a:solidFill>
                  <a:srgbClr val="006666"/>
                </a:solidFill>
                <a:latin typeface="Arial Narrow" panose="020B0606020202030204" pitchFamily="34" charset="0"/>
                <a:ea typeface="MS Mincho"/>
                <a:cs typeface="Times New Roman" panose="02020603050405020304" pitchFamily="18" charset="0"/>
              </a:rPr>
              <a:t>),  M </a:t>
            </a:r>
            <a:r>
              <a:rPr lang="it-IT" altLang="it-IT" sz="1100" b="1" dirty="0" err="1" smtClean="0">
                <a:solidFill>
                  <a:srgbClr val="006666"/>
                </a:solidFill>
                <a:latin typeface="Arial Narrow" panose="020B0606020202030204" pitchFamily="34" charset="0"/>
                <a:ea typeface="MS Mincho"/>
                <a:cs typeface="Times New Roman" panose="02020603050405020304" pitchFamily="18" charset="0"/>
              </a:rPr>
              <a:t>Andreoni</a:t>
            </a:r>
            <a:r>
              <a:rPr lang="it-IT" altLang="it-IT" sz="1100" b="1" dirty="0" smtClean="0">
                <a:solidFill>
                  <a:srgbClr val="006666"/>
                </a:solidFill>
                <a:latin typeface="Arial Narrow" panose="020B0606020202030204" pitchFamily="34" charset="0"/>
                <a:ea typeface="MS Mincho"/>
                <a:cs typeface="Times New Roman" panose="02020603050405020304" pitchFamily="18" charset="0"/>
              </a:rPr>
              <a:t>, CF Perno, M </a:t>
            </a:r>
            <a:r>
              <a:rPr lang="it-IT" altLang="it-IT" sz="1100" b="1" dirty="0" err="1" smtClean="0">
                <a:solidFill>
                  <a:srgbClr val="006666"/>
                </a:solidFill>
                <a:latin typeface="Arial Narrow" panose="020B0606020202030204" pitchFamily="34" charset="0"/>
                <a:ea typeface="MS Mincho"/>
                <a:cs typeface="Times New Roman" panose="02020603050405020304" pitchFamily="18" charset="0"/>
              </a:rPr>
              <a:t>Puoti</a:t>
            </a:r>
            <a:r>
              <a:rPr lang="it-IT" altLang="it-IT" sz="1100" b="1" dirty="0" smtClean="0">
                <a:solidFill>
                  <a:srgbClr val="006666"/>
                </a:solidFill>
                <a:latin typeface="Arial Narrow" panose="020B0606020202030204" pitchFamily="34" charset="0"/>
                <a:ea typeface="MS Mincho"/>
                <a:cs typeface="Times New Roman" panose="02020603050405020304" pitchFamily="18" charset="0"/>
              </a:rPr>
              <a:t>, M </a:t>
            </a:r>
            <a:r>
              <a:rPr lang="it-IT" altLang="it-IT" sz="1100" b="1" dirty="0" err="1" smtClean="0">
                <a:solidFill>
                  <a:srgbClr val="006666"/>
                </a:solidFill>
                <a:latin typeface="Arial Narrow" panose="020B0606020202030204" pitchFamily="34" charset="0"/>
                <a:ea typeface="MS Mincho"/>
                <a:cs typeface="Times New Roman" panose="02020603050405020304" pitchFamily="18" charset="0"/>
              </a:rPr>
              <a:t>Zazzi</a:t>
            </a:r>
            <a:r>
              <a:rPr lang="it-IT" altLang="it-IT" sz="1100" b="1" dirty="0" smtClean="0">
                <a:solidFill>
                  <a:srgbClr val="006666"/>
                </a:solidFill>
                <a:latin typeface="Arial Narrow" panose="020B0606020202030204" pitchFamily="34" charset="0"/>
                <a:ea typeface="MS Mincho"/>
                <a:cs typeface="Times New Roman" panose="02020603050405020304" pitchFamily="18" charset="0"/>
              </a:rPr>
              <a:t>. </a:t>
            </a:r>
          </a:p>
          <a:p>
            <a:pPr marL="216000" indent="0" algn="just">
              <a:lnSpc>
                <a:spcPct val="50000"/>
              </a:lnSpc>
              <a:buFont typeface="Arial" panose="020B0604020202020204" pitchFamily="34" charset="0"/>
              <a:buNone/>
            </a:pPr>
            <a:endParaRPr lang="it-IT" altLang="it-IT" sz="1100" b="1" dirty="0" smtClean="0">
              <a:solidFill>
                <a:srgbClr val="006666"/>
              </a:solidFill>
              <a:latin typeface="Arial Narrow" panose="020B0606020202030204" pitchFamily="34" charset="0"/>
              <a:ea typeface="MS Mincho"/>
              <a:cs typeface="Times New Roman" panose="02020603050405020304" pitchFamily="18" charset="0"/>
            </a:endParaRPr>
          </a:p>
          <a:p>
            <a:pPr marL="216000" indent="0" algn="just">
              <a:buFont typeface="Arial" panose="020B0604020202020204" pitchFamily="34" charset="0"/>
              <a:buNone/>
            </a:pPr>
            <a:r>
              <a:rPr lang="it-IT" altLang="it-IT" sz="1100" b="1" dirty="0" smtClean="0">
                <a:solidFill>
                  <a:srgbClr val="006666"/>
                </a:solidFill>
                <a:latin typeface="Arial Narrow" panose="020B0606020202030204" pitchFamily="34" charset="0"/>
                <a:ea typeface="MS Mincho"/>
                <a:cs typeface="Times New Roman" panose="02020603050405020304" pitchFamily="18" charset="0"/>
              </a:rPr>
              <a:t>STEERING COMMITTEE</a:t>
            </a:r>
            <a:r>
              <a:rPr lang="en-US" altLang="it-IT" sz="1100" b="1" dirty="0" smtClean="0">
                <a:solidFill>
                  <a:srgbClr val="006666"/>
                </a:solidFill>
                <a:latin typeface="Arial Narrow" panose="020B0606020202030204" pitchFamily="34" charset="0"/>
                <a:ea typeface="MS Mincho"/>
                <a:cs typeface="Times New Roman" panose="02020603050405020304" pitchFamily="18" charset="0"/>
              </a:rPr>
              <a:t>: </a:t>
            </a:r>
            <a:r>
              <a:rPr lang="it-IT" altLang="it-IT" sz="1100" b="1" dirty="0" smtClean="0">
                <a:solidFill>
                  <a:srgbClr val="006666"/>
                </a:solidFill>
                <a:latin typeface="Arial Narrow" panose="020B0606020202030204" pitchFamily="34" charset="0"/>
                <a:ea typeface="MS Mincho"/>
                <a:cs typeface="Times New Roman" panose="02020603050405020304" pitchFamily="18" charset="0"/>
              </a:rPr>
              <a:t>S Bonora, M Brunetto, A </a:t>
            </a:r>
            <a:r>
              <a:rPr lang="it-IT" altLang="it-IT" sz="1100" b="1" dirty="0" err="1" smtClean="0">
                <a:solidFill>
                  <a:srgbClr val="006666"/>
                </a:solidFill>
                <a:latin typeface="Arial Narrow" panose="020B0606020202030204" pitchFamily="34" charset="0"/>
                <a:ea typeface="MS Mincho"/>
                <a:cs typeface="Times New Roman" panose="02020603050405020304" pitchFamily="18" charset="0"/>
              </a:rPr>
              <a:t>Callegaro</a:t>
            </a:r>
            <a:r>
              <a:rPr lang="it-IT" altLang="it-IT" sz="1100" b="1" dirty="0" smtClean="0">
                <a:solidFill>
                  <a:srgbClr val="006666"/>
                </a:solidFill>
                <a:latin typeface="Arial Narrow" panose="020B0606020202030204" pitchFamily="34" charset="0"/>
                <a:ea typeface="MS Mincho"/>
                <a:cs typeface="Times New Roman" panose="02020603050405020304" pitchFamily="18" charset="0"/>
              </a:rPr>
              <a:t>, MR </a:t>
            </a:r>
            <a:r>
              <a:rPr lang="it-IT" altLang="it-IT" sz="1100" b="1" dirty="0" err="1" smtClean="0">
                <a:solidFill>
                  <a:srgbClr val="006666"/>
                </a:solidFill>
                <a:latin typeface="Arial Narrow" panose="020B0606020202030204" pitchFamily="34" charset="0"/>
                <a:ea typeface="MS Mincho"/>
                <a:cs typeface="Times New Roman" panose="02020603050405020304" pitchFamily="18" charset="0"/>
              </a:rPr>
              <a:t>Capobianchi</a:t>
            </a:r>
            <a:r>
              <a:rPr lang="it-IT" altLang="it-IT" sz="1100" b="1" dirty="0" smtClean="0">
                <a:solidFill>
                  <a:srgbClr val="006666"/>
                </a:solidFill>
                <a:latin typeface="Arial Narrow" panose="020B0606020202030204" pitchFamily="34" charset="0"/>
                <a:ea typeface="MS Mincho"/>
                <a:cs typeface="Times New Roman" panose="02020603050405020304" pitchFamily="18" charset="0"/>
              </a:rPr>
              <a:t>, V Cento, G Gaeta, G Raimondo, T </a:t>
            </a:r>
            <a:r>
              <a:rPr lang="it-IT" altLang="it-IT" sz="1100" b="1" dirty="0" err="1" smtClean="0">
                <a:solidFill>
                  <a:srgbClr val="006666"/>
                </a:solidFill>
                <a:latin typeface="Arial Narrow" panose="020B0606020202030204" pitchFamily="34" charset="0"/>
                <a:ea typeface="MS Mincho"/>
                <a:cs typeface="Times New Roman" panose="02020603050405020304" pitchFamily="18" charset="0"/>
              </a:rPr>
              <a:t>Santantonio</a:t>
            </a:r>
            <a:r>
              <a:rPr lang="it-IT" altLang="it-IT" sz="1100" b="1" dirty="0" smtClean="0">
                <a:solidFill>
                  <a:srgbClr val="006666"/>
                </a:solidFill>
                <a:latin typeface="Arial Narrow" panose="020B0606020202030204" pitchFamily="34" charset="0"/>
                <a:ea typeface="MS Mincho"/>
                <a:cs typeface="Times New Roman" panose="02020603050405020304" pitchFamily="18" charset="0"/>
              </a:rPr>
              <a:t>.</a:t>
            </a:r>
          </a:p>
          <a:p>
            <a:pPr marL="216000" indent="0" algn="just">
              <a:lnSpc>
                <a:spcPct val="50000"/>
              </a:lnSpc>
              <a:buFont typeface="Arial" panose="020B0604020202020204" pitchFamily="34" charset="0"/>
              <a:buNone/>
            </a:pPr>
            <a:endParaRPr lang="it-IT" altLang="it-IT" sz="1000" b="1" dirty="0" smtClean="0">
              <a:solidFill>
                <a:srgbClr val="006666"/>
              </a:solidFill>
              <a:latin typeface="Arial Narrow" panose="020B0606020202030204" pitchFamily="34" charset="0"/>
              <a:ea typeface="MS Mincho"/>
              <a:cs typeface="Times New Roman" panose="02020603050405020304" pitchFamily="18" charset="0"/>
            </a:endParaRPr>
          </a:p>
          <a:p>
            <a:pPr marL="216000" indent="0" algn="just">
              <a:buNone/>
            </a:pPr>
            <a:r>
              <a:rPr lang="it-IT" altLang="it-IT" sz="1000" b="1" dirty="0" smtClean="0">
                <a:solidFill>
                  <a:srgbClr val="006666"/>
                </a:solidFill>
                <a:latin typeface="Arial Narrow" panose="020B0606020202030204" pitchFamily="34" charset="0"/>
                <a:ea typeface="MS Mincho"/>
                <a:cs typeface="Times New Roman" panose="02020603050405020304" pitchFamily="18" charset="0"/>
              </a:rPr>
              <a:t>PARTICIPATING VIROLOGISTS and PHYSICIANS: </a:t>
            </a:r>
            <a:r>
              <a:rPr lang="it-IT" altLang="it-IT" sz="1000" dirty="0">
                <a:solidFill>
                  <a:srgbClr val="006666"/>
                </a:solidFill>
                <a:latin typeface="Arial Narrow" panose="020B0606020202030204" pitchFamily="34" charset="0"/>
                <a:ea typeface="MS Mincho"/>
                <a:cs typeface="Times New Roman" panose="02020603050405020304" pitchFamily="18" charset="0"/>
              </a:rPr>
              <a:t>A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Aghemo</a:t>
            </a:r>
            <a:r>
              <a:rPr lang="it-IT" altLang="it-IT" sz="1000" dirty="0">
                <a:solidFill>
                  <a:srgbClr val="006666"/>
                </a:solidFill>
                <a:latin typeface="Arial Narrow" panose="020B0606020202030204" pitchFamily="34" charset="0"/>
                <a:ea typeface="MS Mincho"/>
                <a:cs typeface="Times New Roman" panose="02020603050405020304" pitchFamily="18" charset="0"/>
              </a:rPr>
              <a:t> (Milano); A Alberti (Padova); A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Ammassari</a:t>
            </a:r>
            <a:r>
              <a:rPr lang="it-IT" altLang="it-IT" sz="1000" dirty="0">
                <a:solidFill>
                  <a:srgbClr val="006666"/>
                </a:solidFill>
                <a:latin typeface="Arial Narrow" panose="020B0606020202030204" pitchFamily="34" charset="0"/>
                <a:ea typeface="MS Mincho"/>
                <a:cs typeface="Times New Roman" panose="02020603050405020304" pitchFamily="18" charset="0"/>
              </a:rPr>
              <a:t> (Roma); P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Andreone</a:t>
            </a:r>
            <a:r>
              <a:rPr lang="it-IT" altLang="it-IT" sz="1000" dirty="0">
                <a:solidFill>
                  <a:srgbClr val="006666"/>
                </a:solidFill>
                <a:latin typeface="Arial Narrow" panose="020B0606020202030204" pitchFamily="34" charset="0"/>
                <a:ea typeface="MS Mincho"/>
                <a:cs typeface="Times New Roman" panose="02020603050405020304" pitchFamily="18" charset="0"/>
              </a:rPr>
              <a:t> (Bologna); M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Andreoni</a:t>
            </a:r>
            <a:r>
              <a:rPr lang="it-IT" altLang="it-IT" sz="1000" dirty="0">
                <a:solidFill>
                  <a:srgbClr val="006666"/>
                </a:solidFill>
                <a:latin typeface="Arial Narrow" panose="020B0606020202030204" pitchFamily="34" charset="0"/>
                <a:ea typeface="MS Mincho"/>
                <a:cs typeface="Times New Roman" panose="02020603050405020304" pitchFamily="18" charset="0"/>
              </a:rPr>
              <a:t> (Roma); G Angarano (Bari); M Angelico (Roma); G Antonelli (Roma); S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Babudieri</a:t>
            </a:r>
            <a:r>
              <a:rPr lang="it-IT" altLang="it-IT" sz="1000" dirty="0">
                <a:solidFill>
                  <a:srgbClr val="006666"/>
                </a:solidFill>
                <a:latin typeface="Arial Narrow" panose="020B0606020202030204" pitchFamily="34" charset="0"/>
                <a:ea typeface="MS Mincho"/>
                <a:cs typeface="Times New Roman" panose="02020603050405020304" pitchFamily="18" charset="0"/>
              </a:rPr>
              <a:t> (Sassari); P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Bagnarelli</a:t>
            </a:r>
            <a:r>
              <a:rPr lang="it-IT" altLang="it-IT" sz="1000" dirty="0">
                <a:solidFill>
                  <a:srgbClr val="006666"/>
                </a:solidFill>
                <a:latin typeface="Arial Narrow" panose="020B0606020202030204" pitchFamily="34" charset="0"/>
                <a:ea typeface="MS Mincho"/>
                <a:cs typeface="Times New Roman" panose="02020603050405020304" pitchFamily="18" charset="0"/>
              </a:rPr>
              <a:t> (Ancona); F Baldanti (Pavia); G Barbarini (Pavia); B Bartolini (Roma); ML Biondi (Milano); E Boeri (Milano); S Bonora (Torino); V Borghi (Modena); M Brunetto (Pisa); R Bruno (Pavia); S Bruno (Milano); B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Bruzzone</a:t>
            </a:r>
            <a:r>
              <a:rPr lang="it-IT" altLang="it-IT" sz="1000" dirty="0">
                <a:solidFill>
                  <a:srgbClr val="006666"/>
                </a:solidFill>
                <a:latin typeface="Arial Narrow" panose="020B0606020202030204" pitchFamily="34" charset="0"/>
                <a:ea typeface="MS Mincho"/>
                <a:cs typeface="Times New Roman" panose="02020603050405020304" pitchFamily="18" charset="0"/>
              </a:rPr>
              <a:t> (Genova); F Caccuri (Brescia); AP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Callegaro</a:t>
            </a:r>
            <a:r>
              <a:rPr lang="it-IT" altLang="it-IT" sz="1000" dirty="0">
                <a:solidFill>
                  <a:srgbClr val="006666"/>
                </a:solidFill>
                <a:latin typeface="Arial Narrow" panose="020B0606020202030204" pitchFamily="34" charset="0"/>
                <a:ea typeface="MS Mincho"/>
                <a:cs typeface="Times New Roman" panose="02020603050405020304" pitchFamily="18" charset="0"/>
              </a:rPr>
              <a:t> (Bergamo); V Calvaruso (Palermo) MR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Capobianchi</a:t>
            </a:r>
            <a:r>
              <a:rPr lang="it-IT" altLang="it-IT" sz="1000" dirty="0">
                <a:solidFill>
                  <a:srgbClr val="006666"/>
                </a:solidFill>
                <a:latin typeface="Arial Narrow" panose="020B0606020202030204" pitchFamily="34" charset="0"/>
                <a:ea typeface="MS Mincho"/>
                <a:cs typeface="Times New Roman" panose="02020603050405020304" pitchFamily="18" charset="0"/>
              </a:rPr>
              <a:t> (Roma); N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Caporaso</a:t>
            </a:r>
            <a:r>
              <a:rPr lang="it-IT" altLang="it-IT" sz="1000" dirty="0">
                <a:solidFill>
                  <a:srgbClr val="006666"/>
                </a:solidFill>
                <a:latin typeface="Arial Narrow" panose="020B0606020202030204" pitchFamily="34" charset="0"/>
                <a:ea typeface="MS Mincho"/>
                <a:cs typeface="Times New Roman" panose="02020603050405020304" pitchFamily="18" charset="0"/>
              </a:rPr>
              <a:t> (Napoli); G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Cariti</a:t>
            </a:r>
            <a:r>
              <a:rPr lang="it-IT" altLang="it-IT" sz="1000" dirty="0">
                <a:solidFill>
                  <a:srgbClr val="006666"/>
                </a:solidFill>
                <a:latin typeface="Arial Narrow" panose="020B0606020202030204" pitchFamily="34" charset="0"/>
                <a:ea typeface="MS Mincho"/>
                <a:cs typeface="Times New Roman" panose="02020603050405020304" pitchFamily="18" charset="0"/>
              </a:rPr>
              <a:t> (Torino); A Caruso (Brescia); F Ceccherini-</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Silberstein</a:t>
            </a:r>
            <a:r>
              <a:rPr lang="it-IT" altLang="it-IT" sz="1000" dirty="0">
                <a:solidFill>
                  <a:srgbClr val="006666"/>
                </a:solidFill>
                <a:latin typeface="Arial Narrow" panose="020B0606020202030204" pitchFamily="34" charset="0"/>
                <a:ea typeface="MS Mincho"/>
                <a:cs typeface="Times New Roman" panose="02020603050405020304" pitchFamily="18" charset="0"/>
              </a:rPr>
              <a:t> (Roma); V Cento (Roma); A Ciaccio (Monza);    A Ciancio (Torino); A Cingolani (Roma); M Clementi (Milano); N Coppola (Napoli); A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Craxì</a:t>
            </a:r>
            <a:r>
              <a:rPr lang="it-IT" altLang="it-IT" sz="1000" dirty="0">
                <a:solidFill>
                  <a:srgbClr val="006666"/>
                </a:solidFill>
                <a:latin typeface="Arial Narrow" panose="020B0606020202030204" pitchFamily="34" charset="0"/>
                <a:ea typeface="MS Mincho"/>
                <a:cs typeface="Times New Roman" panose="02020603050405020304" pitchFamily="18" charset="0"/>
              </a:rPr>
              <a:t> (Palermo); N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Cuomo</a:t>
            </a:r>
            <a:r>
              <a:rPr lang="it-IT" altLang="it-IT" sz="1000" dirty="0">
                <a:solidFill>
                  <a:srgbClr val="006666"/>
                </a:solidFill>
                <a:latin typeface="Arial Narrow" panose="020B0606020202030204" pitchFamily="34" charset="0"/>
                <a:ea typeface="MS Mincho"/>
                <a:cs typeface="Times New Roman" panose="02020603050405020304" pitchFamily="18" charset="0"/>
              </a:rPr>
              <a:t> (Napoli); A D’Arminio Monforte (Milano); E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Degasperi</a:t>
            </a:r>
            <a:r>
              <a:rPr lang="it-IT" altLang="it-IT" sz="1000" dirty="0">
                <a:solidFill>
                  <a:srgbClr val="006666"/>
                </a:solidFill>
                <a:latin typeface="Arial Narrow" panose="020B0606020202030204" pitchFamily="34" charset="0"/>
                <a:ea typeface="MS Mincho"/>
                <a:cs typeface="Times New Roman" panose="02020603050405020304" pitchFamily="18" charset="0"/>
              </a:rPr>
              <a:t> (Milano); A de Luca (Siena); M Di Stefano (Foggia); G D’</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Offizi</a:t>
            </a:r>
            <a:r>
              <a:rPr lang="it-IT" altLang="it-IT" sz="1000" dirty="0">
                <a:solidFill>
                  <a:srgbClr val="006666"/>
                </a:solidFill>
                <a:latin typeface="Arial Narrow" panose="020B0606020202030204" pitchFamily="34" charset="0"/>
                <a:ea typeface="MS Mincho"/>
                <a:cs typeface="Times New Roman" panose="02020603050405020304" pitchFamily="18" charset="0"/>
              </a:rPr>
              <a:t> (Roma); C Ferrari (Parma); A Focà (Catanzaro); G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Foti</a:t>
            </a:r>
            <a:r>
              <a:rPr lang="it-IT" altLang="it-IT" sz="1000" dirty="0">
                <a:solidFill>
                  <a:srgbClr val="006666"/>
                </a:solidFill>
                <a:latin typeface="Arial Narrow" panose="020B0606020202030204" pitchFamily="34" charset="0"/>
                <a:ea typeface="MS Mincho"/>
                <a:cs typeface="Times New Roman" panose="02020603050405020304" pitchFamily="18" charset="0"/>
              </a:rPr>
              <a:t> (Reggio Calabria); S Galli (Bologna); GB Gaeta (Napoli); E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Galmozzi</a:t>
            </a:r>
            <a:r>
              <a:rPr lang="it-IT" altLang="it-IT" sz="1000" dirty="0">
                <a:solidFill>
                  <a:srgbClr val="006666"/>
                </a:solidFill>
                <a:latin typeface="Arial Narrow" panose="020B0606020202030204" pitchFamily="34" charset="0"/>
                <a:ea typeface="MS Mincho"/>
                <a:cs typeface="Times New Roman" panose="02020603050405020304" pitchFamily="18" charset="0"/>
              </a:rPr>
              <a:t> (Milano); AR Garbuglia (Roma); W Gennari (Modena); V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Ghisetti</a:t>
            </a:r>
            <a:r>
              <a:rPr lang="it-IT" altLang="it-IT" sz="1000" dirty="0">
                <a:solidFill>
                  <a:srgbClr val="006666"/>
                </a:solidFill>
                <a:latin typeface="Arial Narrow" panose="020B0606020202030204" pitchFamily="34" charset="0"/>
                <a:ea typeface="MS Mincho"/>
                <a:cs typeface="Times New Roman" panose="02020603050405020304" pitchFamily="18" charset="0"/>
              </a:rPr>
              <a:t> (Torino); A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Giacometti</a:t>
            </a:r>
            <a:r>
              <a:rPr lang="it-IT" altLang="it-IT" sz="1000" dirty="0">
                <a:solidFill>
                  <a:srgbClr val="006666"/>
                </a:solidFill>
                <a:latin typeface="Arial Narrow" panose="020B0606020202030204" pitchFamily="34" charset="0"/>
                <a:ea typeface="MS Mincho"/>
                <a:cs typeface="Times New Roman" panose="02020603050405020304" pitchFamily="18" charset="0"/>
              </a:rPr>
              <a:t> (Ancona); A Giorgini (Milano); A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Gori</a:t>
            </a:r>
            <a:r>
              <a:rPr lang="it-IT" altLang="it-IT" sz="1000" dirty="0">
                <a:solidFill>
                  <a:srgbClr val="006666"/>
                </a:solidFill>
                <a:latin typeface="Arial Narrow" panose="020B0606020202030204" pitchFamily="34" charset="0"/>
                <a:ea typeface="MS Mincho"/>
                <a:cs typeface="Times New Roman" panose="02020603050405020304" pitchFamily="18" charset="0"/>
              </a:rPr>
              <a:t> (Monza); A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Grieco</a:t>
            </a:r>
            <a:r>
              <a:rPr lang="it-IT" altLang="it-IT" sz="1000" dirty="0">
                <a:solidFill>
                  <a:srgbClr val="006666"/>
                </a:solidFill>
                <a:latin typeface="Arial Narrow" panose="020B0606020202030204" pitchFamily="34" charset="0"/>
                <a:ea typeface="MS Mincho"/>
                <a:cs typeface="Times New Roman" panose="02020603050405020304" pitchFamily="18" charset="0"/>
              </a:rPr>
              <a:t> (Roma); A Lai (Milano); P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Lampertico</a:t>
            </a:r>
            <a:r>
              <a:rPr lang="it-IT" altLang="it-IT" sz="1000" dirty="0">
                <a:solidFill>
                  <a:srgbClr val="006666"/>
                </a:solidFill>
                <a:latin typeface="Arial Narrow" panose="020B0606020202030204" pitchFamily="34" charset="0"/>
                <a:ea typeface="MS Mincho"/>
                <a:cs typeface="Times New Roman" panose="02020603050405020304" pitchFamily="18" charset="0"/>
              </a:rPr>
              <a:t> (Milano); M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Levrero</a:t>
            </a:r>
            <a:r>
              <a:rPr lang="it-IT" altLang="it-IT" sz="1000" dirty="0">
                <a:solidFill>
                  <a:srgbClr val="006666"/>
                </a:solidFill>
                <a:latin typeface="Arial Narrow" panose="020B0606020202030204" pitchFamily="34" charset="0"/>
                <a:ea typeface="MS Mincho"/>
                <a:cs typeface="Times New Roman" panose="02020603050405020304" pitchFamily="18" charset="0"/>
              </a:rPr>
              <a:t> (Roma); R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Lionetti</a:t>
            </a:r>
            <a:r>
              <a:rPr lang="it-IT" altLang="it-IT" sz="1000" dirty="0">
                <a:solidFill>
                  <a:srgbClr val="006666"/>
                </a:solidFill>
                <a:latin typeface="Arial Narrow" panose="020B0606020202030204" pitchFamily="34" charset="0"/>
                <a:ea typeface="MS Mincho"/>
                <a:cs typeface="Times New Roman" panose="02020603050405020304" pitchFamily="18" charset="0"/>
              </a:rPr>
              <a:t> (Roma); F Maggiolo (Bergamo); S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Malandrin</a:t>
            </a:r>
            <a:r>
              <a:rPr lang="it-IT" altLang="it-IT" sz="1000" dirty="0">
                <a:solidFill>
                  <a:srgbClr val="006666"/>
                </a:solidFill>
                <a:latin typeface="Arial Narrow" panose="020B0606020202030204" pitchFamily="34" charset="0"/>
                <a:ea typeface="MS Mincho"/>
                <a:cs typeface="Times New Roman" panose="02020603050405020304" pitchFamily="18" charset="0"/>
              </a:rPr>
              <a:t> (Monza); N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Marascio</a:t>
            </a:r>
            <a:r>
              <a:rPr lang="it-IT" altLang="it-IT" sz="1000" dirty="0">
                <a:solidFill>
                  <a:srgbClr val="006666"/>
                </a:solidFill>
                <a:latin typeface="Arial Narrow" panose="020B0606020202030204" pitchFamily="34" charset="0"/>
                <a:ea typeface="MS Mincho"/>
                <a:cs typeface="Times New Roman" panose="02020603050405020304" pitchFamily="18" charset="0"/>
              </a:rPr>
              <a:t> (Catanzaro); S Marenco (Genova); C Mastroianni (Latina), S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Menzo</a:t>
            </a:r>
            <a:r>
              <a:rPr lang="it-IT" altLang="it-IT" sz="1000" dirty="0">
                <a:solidFill>
                  <a:srgbClr val="006666"/>
                </a:solidFill>
                <a:latin typeface="Arial Narrow" panose="020B0606020202030204" pitchFamily="34" charset="0"/>
                <a:ea typeface="MS Mincho"/>
                <a:cs typeface="Times New Roman" panose="02020603050405020304" pitchFamily="18" charset="0"/>
              </a:rPr>
              <a:t> (Ancona); V Micheli (Milano); L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Monno</a:t>
            </a:r>
            <a:r>
              <a:rPr lang="it-IT" altLang="it-IT" sz="1000" dirty="0">
                <a:solidFill>
                  <a:srgbClr val="006666"/>
                </a:solidFill>
                <a:latin typeface="Arial Narrow" panose="020B0606020202030204" pitchFamily="34" charset="0"/>
                <a:ea typeface="MS Mincho"/>
                <a:cs typeface="Times New Roman" panose="02020603050405020304" pitchFamily="18" charset="0"/>
              </a:rPr>
              <a:t> (Bari); F Morisco (Napoli); G Morsica (Milano); C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Mussini</a:t>
            </a:r>
            <a:r>
              <a:rPr lang="it-IT" altLang="it-IT" sz="1000" dirty="0">
                <a:solidFill>
                  <a:srgbClr val="006666"/>
                </a:solidFill>
                <a:latin typeface="Arial Narrow" panose="020B0606020202030204" pitchFamily="34" charset="0"/>
                <a:ea typeface="MS Mincho"/>
                <a:cs typeface="Times New Roman" panose="02020603050405020304" pitchFamily="18" charset="0"/>
              </a:rPr>
              <a:t> (Modena); LA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Nicolini</a:t>
            </a:r>
            <a:r>
              <a:rPr lang="it-IT" altLang="it-IT" sz="1000" dirty="0">
                <a:solidFill>
                  <a:srgbClr val="006666"/>
                </a:solidFill>
                <a:latin typeface="Arial Narrow" panose="020B0606020202030204" pitchFamily="34" charset="0"/>
                <a:ea typeface="MS Mincho"/>
                <a:cs typeface="Times New Roman" panose="02020603050405020304" pitchFamily="18" charset="0"/>
              </a:rPr>
              <a:t> (Genova); S Paolucci (Pavia); S Parisi (Padova); G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Parruti</a:t>
            </a:r>
            <a:r>
              <a:rPr lang="it-IT" altLang="it-IT" sz="1000" dirty="0">
                <a:solidFill>
                  <a:srgbClr val="006666"/>
                </a:solidFill>
                <a:latin typeface="Arial Narrow" panose="020B0606020202030204" pitchFamily="34" charset="0"/>
                <a:ea typeface="MS Mincho"/>
                <a:cs typeface="Times New Roman" panose="02020603050405020304" pitchFamily="18" charset="0"/>
              </a:rPr>
              <a:t> (Pescara); C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Pasquazzi</a:t>
            </a:r>
            <a:r>
              <a:rPr lang="it-IT" altLang="it-IT" sz="1000" dirty="0">
                <a:solidFill>
                  <a:srgbClr val="006666"/>
                </a:solidFill>
                <a:latin typeface="Arial Narrow" panose="020B0606020202030204" pitchFamily="34" charset="0"/>
                <a:ea typeface="MS Mincho"/>
                <a:cs typeface="Times New Roman" panose="02020603050405020304" pitchFamily="18" charset="0"/>
              </a:rPr>
              <a:t> (Roma); A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Pellicelli</a:t>
            </a:r>
            <a:r>
              <a:rPr lang="it-IT" altLang="it-IT" sz="1000" dirty="0">
                <a:solidFill>
                  <a:srgbClr val="006666"/>
                </a:solidFill>
                <a:latin typeface="Arial Narrow" panose="020B0606020202030204" pitchFamily="34" charset="0"/>
                <a:ea typeface="MS Mincho"/>
                <a:cs typeface="Times New Roman" panose="02020603050405020304" pitchFamily="18" charset="0"/>
              </a:rPr>
              <a:t> (Roma); MO Pensi (Terni-Foligno); CF Perno (Roma); M Persico (Salerno); S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Petta</a:t>
            </a:r>
            <a:r>
              <a:rPr lang="it-IT" altLang="it-IT" sz="1000" dirty="0">
                <a:solidFill>
                  <a:srgbClr val="006666"/>
                </a:solidFill>
                <a:latin typeface="Arial Narrow" panose="020B0606020202030204" pitchFamily="34" charset="0"/>
                <a:ea typeface="MS Mincho"/>
                <a:cs typeface="Times New Roman" panose="02020603050405020304" pitchFamily="18" charset="0"/>
              </a:rPr>
              <a:t> (Palermo); E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Polilli</a:t>
            </a:r>
            <a:r>
              <a:rPr lang="it-IT" altLang="it-IT" sz="1000" dirty="0">
                <a:solidFill>
                  <a:srgbClr val="006666"/>
                </a:solidFill>
                <a:latin typeface="Arial Narrow" panose="020B0606020202030204" pitchFamily="34" charset="0"/>
                <a:ea typeface="MS Mincho"/>
                <a:cs typeface="Times New Roman" panose="02020603050405020304" pitchFamily="18" charset="0"/>
              </a:rPr>
              <a:t> (Pescara); T Pollicino (Messina); ML Ponti (Cagliari);  G Portella (Napoli); M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Puoti</a:t>
            </a:r>
            <a:r>
              <a:rPr lang="it-IT" altLang="it-IT" sz="1000" dirty="0">
                <a:solidFill>
                  <a:srgbClr val="006666"/>
                </a:solidFill>
                <a:latin typeface="Arial Narrow" panose="020B0606020202030204" pitchFamily="34" charset="0"/>
                <a:ea typeface="MS Mincho"/>
                <a:cs typeface="Times New Roman" panose="02020603050405020304" pitchFamily="18" charset="0"/>
              </a:rPr>
              <a:t> (Milano); G Raimondo (Messina); MC Re (Bologna); M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Rendina</a:t>
            </a:r>
            <a:r>
              <a:rPr lang="it-IT" altLang="it-IT" sz="1000" dirty="0">
                <a:solidFill>
                  <a:srgbClr val="006666"/>
                </a:solidFill>
                <a:latin typeface="Arial Narrow" panose="020B0606020202030204" pitchFamily="34" charset="0"/>
                <a:ea typeface="MS Mincho"/>
                <a:cs typeface="Times New Roman" panose="02020603050405020304" pitchFamily="18" charset="0"/>
              </a:rPr>
              <a:t> (Bari); G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Rizzardini</a:t>
            </a:r>
            <a:r>
              <a:rPr lang="it-IT" altLang="it-IT" sz="1000" dirty="0">
                <a:solidFill>
                  <a:srgbClr val="006666"/>
                </a:solidFill>
                <a:latin typeface="Arial Narrow" panose="020B0606020202030204" pitchFamily="34" charset="0"/>
                <a:ea typeface="MS Mincho"/>
                <a:cs typeface="Times New Roman" panose="02020603050405020304" pitchFamily="18" charset="0"/>
              </a:rPr>
              <a:t> (Milano); D Romagnoli (Baggiovara); T Ruggiero (Torino); MG Rumi (Milano); FP Russo (Padova); M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Sanguinetti</a:t>
            </a:r>
            <a:r>
              <a:rPr lang="it-IT" altLang="it-IT" sz="1000" dirty="0">
                <a:solidFill>
                  <a:srgbClr val="006666"/>
                </a:solidFill>
                <a:latin typeface="Arial Narrow" panose="020B0606020202030204" pitchFamily="34" charset="0"/>
                <a:ea typeface="MS Mincho"/>
                <a:cs typeface="Times New Roman" panose="02020603050405020304" pitchFamily="18" charset="0"/>
              </a:rPr>
              <a:t> (Roma); R Santangelo (Roma); T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Santantonio</a:t>
            </a:r>
            <a:r>
              <a:rPr lang="it-IT" altLang="it-IT" sz="1000" dirty="0">
                <a:solidFill>
                  <a:srgbClr val="006666"/>
                </a:solidFill>
                <a:latin typeface="Arial Narrow" panose="020B0606020202030204" pitchFamily="34" charset="0"/>
                <a:ea typeface="MS Mincho"/>
                <a:cs typeface="Times New Roman" panose="02020603050405020304" pitchFamily="18" charset="0"/>
              </a:rPr>
              <a:t> (Foggia); V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Sangiovanni</a:t>
            </a:r>
            <a:r>
              <a:rPr lang="it-IT" altLang="it-IT" sz="1000" dirty="0">
                <a:solidFill>
                  <a:srgbClr val="006666"/>
                </a:solidFill>
                <a:latin typeface="Arial Narrow" panose="020B0606020202030204" pitchFamily="34" charset="0"/>
                <a:ea typeface="MS Mincho"/>
                <a:cs typeface="Times New Roman" panose="02020603050405020304" pitchFamily="18" charset="0"/>
              </a:rPr>
              <a:t> (Napoli); M Siciliano (Roma); A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Soria</a:t>
            </a:r>
            <a:r>
              <a:rPr lang="it-IT" altLang="it-IT" sz="1000" dirty="0">
                <a:solidFill>
                  <a:srgbClr val="006666"/>
                </a:solidFill>
                <a:latin typeface="Arial Narrow" panose="020B0606020202030204" pitchFamily="34" charset="0"/>
                <a:ea typeface="MS Mincho"/>
                <a:cs typeface="Times New Roman" panose="02020603050405020304" pitchFamily="18" charset="0"/>
              </a:rPr>
              <a:t> (Monza); L Sticchi (Genova); M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Strazzabosco</a:t>
            </a:r>
            <a:r>
              <a:rPr lang="it-IT" altLang="it-IT" sz="1000" dirty="0">
                <a:solidFill>
                  <a:srgbClr val="006666"/>
                </a:solidFill>
                <a:latin typeface="Arial Narrow" panose="020B0606020202030204" pitchFamily="34" charset="0"/>
                <a:ea typeface="MS Mincho"/>
                <a:cs typeface="Times New Roman" panose="02020603050405020304" pitchFamily="18" charset="0"/>
              </a:rPr>
              <a:t> (Monza); G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Taliani</a:t>
            </a:r>
            <a:r>
              <a:rPr lang="it-IT" altLang="it-IT" sz="1000" dirty="0">
                <a:solidFill>
                  <a:srgbClr val="006666"/>
                </a:solidFill>
                <a:latin typeface="Arial Narrow" panose="020B0606020202030204" pitchFamily="34" charset="0"/>
                <a:ea typeface="MS Mincho"/>
                <a:cs typeface="Times New Roman" panose="02020603050405020304" pitchFamily="18" charset="0"/>
              </a:rPr>
              <a:t> (Roma); G Tarantino (Ancona); P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Toniutto</a:t>
            </a:r>
            <a:r>
              <a:rPr lang="it-IT" altLang="it-IT" sz="1000" dirty="0">
                <a:solidFill>
                  <a:srgbClr val="006666"/>
                </a:solidFill>
                <a:latin typeface="Arial Narrow" panose="020B0606020202030204" pitchFamily="34" charset="0"/>
                <a:ea typeface="MS Mincho"/>
                <a:cs typeface="Times New Roman" panose="02020603050405020304" pitchFamily="18" charset="0"/>
              </a:rPr>
              <a:t> (Udine); C Torti (Catanzaro); ML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Vatteroni</a:t>
            </a:r>
            <a:r>
              <a:rPr lang="it-IT" altLang="it-IT" sz="1000" dirty="0">
                <a:solidFill>
                  <a:srgbClr val="006666"/>
                </a:solidFill>
                <a:latin typeface="Arial Narrow" panose="020B0606020202030204" pitchFamily="34" charset="0"/>
                <a:ea typeface="MS Mincho"/>
                <a:cs typeface="Times New Roman" panose="02020603050405020304" pitchFamily="18" charset="0"/>
              </a:rPr>
              <a:t> (Pisa); M Viganò (Milano); V Vullo (Roma); S Zanussi (Aviano, Pordenone); M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Zazzi</a:t>
            </a:r>
            <a:r>
              <a:rPr lang="it-IT" altLang="it-IT" sz="1000" dirty="0">
                <a:solidFill>
                  <a:srgbClr val="006666"/>
                </a:solidFill>
                <a:latin typeface="Arial Narrow" panose="020B0606020202030204" pitchFamily="34" charset="0"/>
                <a:ea typeface="MS Mincho"/>
                <a:cs typeface="Times New Roman" panose="02020603050405020304" pitchFamily="18" charset="0"/>
              </a:rPr>
              <a:t> (Siena); AL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Zignego</a:t>
            </a:r>
            <a:r>
              <a:rPr lang="it-IT" altLang="it-IT" sz="1000" dirty="0">
                <a:solidFill>
                  <a:srgbClr val="006666"/>
                </a:solidFill>
                <a:latin typeface="Arial Narrow" panose="020B0606020202030204" pitchFamily="34" charset="0"/>
                <a:ea typeface="MS Mincho"/>
                <a:cs typeface="Times New Roman" panose="02020603050405020304" pitchFamily="18" charset="0"/>
              </a:rPr>
              <a:t> (Firenze); M </a:t>
            </a:r>
            <a:r>
              <a:rPr lang="it-IT" altLang="it-IT" sz="1000" dirty="0" err="1">
                <a:solidFill>
                  <a:srgbClr val="006666"/>
                </a:solidFill>
                <a:latin typeface="Arial Narrow" panose="020B0606020202030204" pitchFamily="34" charset="0"/>
                <a:ea typeface="MS Mincho"/>
                <a:cs typeface="Times New Roman" panose="02020603050405020304" pitchFamily="18" charset="0"/>
              </a:rPr>
              <a:t>Zuin</a:t>
            </a:r>
            <a:r>
              <a:rPr lang="it-IT" altLang="it-IT" sz="1000" dirty="0">
                <a:solidFill>
                  <a:srgbClr val="006666"/>
                </a:solidFill>
                <a:latin typeface="Arial Narrow" panose="020B0606020202030204" pitchFamily="34" charset="0"/>
                <a:ea typeface="MS Mincho"/>
                <a:cs typeface="Times New Roman" panose="02020603050405020304" pitchFamily="18" charset="0"/>
              </a:rPr>
              <a:t> (Milano).</a:t>
            </a:r>
          </a:p>
        </p:txBody>
      </p:sp>
      <p:pic>
        <p:nvPicPr>
          <p:cNvPr id="2" name="Immagine 1"/>
          <p:cNvPicPr>
            <a:picLocks noChangeAspect="1"/>
          </p:cNvPicPr>
          <p:nvPr/>
        </p:nvPicPr>
        <p:blipFill>
          <a:blip r:embed="rId4"/>
          <a:stretch>
            <a:fillRect/>
          </a:stretch>
        </p:blipFill>
        <p:spPr>
          <a:xfrm>
            <a:off x="352116" y="0"/>
            <a:ext cx="1600773" cy="1846017"/>
          </a:xfrm>
          <a:prstGeom prst="rect">
            <a:avLst/>
          </a:prstGeom>
        </p:spPr>
      </p:pic>
    </p:spTree>
    <p:extLst>
      <p:ext uri="{BB962C8B-B14F-4D97-AF65-F5344CB8AC3E}">
        <p14:creationId xmlns:p14="http://schemas.microsoft.com/office/powerpoint/2010/main" val="31869973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Immagine 18"/>
          <p:cNvPicPr>
            <a:picLocks noChangeAspect="1"/>
          </p:cNvPicPr>
          <p:nvPr/>
        </p:nvPicPr>
        <p:blipFill rotWithShape="1">
          <a:blip r:embed="rId2"/>
          <a:srcRect l="8009" r="11896"/>
          <a:stretch/>
        </p:blipFill>
        <p:spPr>
          <a:xfrm>
            <a:off x="134032" y="4682665"/>
            <a:ext cx="2225813" cy="1847215"/>
          </a:xfrm>
          <a:prstGeom prst="rect">
            <a:avLst/>
          </a:prstGeom>
        </p:spPr>
      </p:pic>
      <p:pic>
        <p:nvPicPr>
          <p:cNvPr id="18" name="Immagine 17"/>
          <p:cNvPicPr>
            <a:picLocks noChangeAspect="1"/>
          </p:cNvPicPr>
          <p:nvPr/>
        </p:nvPicPr>
        <p:blipFill rotWithShape="1">
          <a:blip r:embed="rId3"/>
          <a:srcRect l="12332" r="13842" b="14889"/>
          <a:stretch/>
        </p:blipFill>
        <p:spPr>
          <a:xfrm>
            <a:off x="256123" y="1749994"/>
            <a:ext cx="1898258" cy="1641318"/>
          </a:xfrm>
          <a:prstGeom prst="rect">
            <a:avLst/>
          </a:prstGeom>
        </p:spPr>
      </p:pic>
      <p:sp>
        <p:nvSpPr>
          <p:cNvPr id="2" name="CasellaDiTesto 1"/>
          <p:cNvSpPr txBox="1"/>
          <p:nvPr/>
        </p:nvSpPr>
        <p:spPr>
          <a:xfrm>
            <a:off x="179512" y="55430"/>
            <a:ext cx="8856984" cy="1754326"/>
          </a:xfrm>
          <a:prstGeom prst="rect">
            <a:avLst/>
          </a:prstGeom>
          <a:noFill/>
        </p:spPr>
        <p:txBody>
          <a:bodyPr wrap="square" rtlCol="0">
            <a:spAutoFit/>
          </a:bodyPr>
          <a:lstStyle/>
          <a:p>
            <a:r>
              <a:rPr lang="en-US" sz="3600" dirty="0" smtClean="0">
                <a:latin typeface="+mj-lt"/>
              </a:rPr>
              <a:t>“</a:t>
            </a:r>
            <a:r>
              <a:rPr lang="en-US" sz="3600" b="1" dirty="0" smtClean="0">
                <a:solidFill>
                  <a:srgbClr val="C00000"/>
                </a:solidFill>
                <a:latin typeface="+mj-lt"/>
              </a:rPr>
              <a:t>Viral</a:t>
            </a:r>
            <a:r>
              <a:rPr lang="en-US" sz="3600" dirty="0" smtClean="0">
                <a:latin typeface="+mj-lt"/>
              </a:rPr>
              <a:t>”, “</a:t>
            </a:r>
            <a:r>
              <a:rPr lang="en-US" sz="3600" b="1" dirty="0" smtClean="0">
                <a:solidFill>
                  <a:schemeClr val="accent3">
                    <a:lumMod val="50000"/>
                  </a:schemeClr>
                </a:solidFill>
                <a:latin typeface="+mj-lt"/>
              </a:rPr>
              <a:t>patient</a:t>
            </a:r>
            <a:r>
              <a:rPr lang="en-US" sz="3600" dirty="0" smtClean="0">
                <a:latin typeface="+mj-lt"/>
              </a:rPr>
              <a:t>” and “</a:t>
            </a:r>
            <a:r>
              <a:rPr lang="en-US" sz="3600" b="1" dirty="0" smtClean="0">
                <a:solidFill>
                  <a:srgbClr val="002060"/>
                </a:solidFill>
                <a:latin typeface="+mj-lt"/>
              </a:rPr>
              <a:t>treatment</a:t>
            </a:r>
            <a:r>
              <a:rPr lang="en-US" sz="3600" dirty="0" smtClean="0">
                <a:latin typeface="+mj-lt"/>
              </a:rPr>
              <a:t>” parameters have to be taken into account for possible DAA failure</a:t>
            </a:r>
            <a:endParaRPr lang="en-US" sz="3600" dirty="0">
              <a:latin typeface="+mj-lt"/>
            </a:endParaRPr>
          </a:p>
        </p:txBody>
      </p:sp>
      <p:sp>
        <p:nvSpPr>
          <p:cNvPr id="5" name="Figura a mano libera 4"/>
          <p:cNvSpPr/>
          <p:nvPr/>
        </p:nvSpPr>
        <p:spPr>
          <a:xfrm>
            <a:off x="4211398" y="1630521"/>
            <a:ext cx="1624514" cy="1867258"/>
          </a:xfrm>
          <a:custGeom>
            <a:avLst/>
            <a:gdLst>
              <a:gd name="connsiteX0" fmla="*/ 0 w 1867258"/>
              <a:gd name="connsiteY0" fmla="*/ 812257 h 1624514"/>
              <a:gd name="connsiteX1" fmla="*/ 406129 w 1867258"/>
              <a:gd name="connsiteY1" fmla="*/ 0 h 1624514"/>
              <a:gd name="connsiteX2" fmla="*/ 1461130 w 1867258"/>
              <a:gd name="connsiteY2" fmla="*/ 0 h 1624514"/>
              <a:gd name="connsiteX3" fmla="*/ 1867258 w 1867258"/>
              <a:gd name="connsiteY3" fmla="*/ 812257 h 1624514"/>
              <a:gd name="connsiteX4" fmla="*/ 1461130 w 1867258"/>
              <a:gd name="connsiteY4" fmla="*/ 1624514 h 1624514"/>
              <a:gd name="connsiteX5" fmla="*/ 406129 w 1867258"/>
              <a:gd name="connsiteY5" fmla="*/ 1624514 h 1624514"/>
              <a:gd name="connsiteX6" fmla="*/ 0 w 1867258"/>
              <a:gd name="connsiteY6" fmla="*/ 812257 h 162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7258" h="1624514">
                <a:moveTo>
                  <a:pt x="933629" y="0"/>
                </a:moveTo>
                <a:lnTo>
                  <a:pt x="1867258" y="353332"/>
                </a:lnTo>
                <a:lnTo>
                  <a:pt x="1867258" y="1271183"/>
                </a:lnTo>
                <a:lnTo>
                  <a:pt x="933629" y="1624514"/>
                </a:lnTo>
                <a:lnTo>
                  <a:pt x="0" y="1271183"/>
                </a:lnTo>
                <a:lnTo>
                  <a:pt x="0" y="353332"/>
                </a:lnTo>
                <a:lnTo>
                  <a:pt x="933629" y="0"/>
                </a:lnTo>
                <a:close/>
              </a:path>
            </a:pathLst>
          </a:custGeom>
          <a:solidFill>
            <a:srgbClr val="A5002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21733" tIns="359561" rIns="321733" bIns="359561" numCol="1" spcCol="1270" anchor="ctr" anchorCtr="0">
            <a:noAutofit/>
          </a:bodyPr>
          <a:lstStyle/>
          <a:p>
            <a:pPr lvl="0" algn="ctr" defTabSz="800100">
              <a:lnSpc>
                <a:spcPct val="90000"/>
              </a:lnSpc>
              <a:spcBef>
                <a:spcPct val="0"/>
              </a:spcBef>
              <a:spcAft>
                <a:spcPct val="35000"/>
              </a:spcAft>
            </a:pPr>
            <a:r>
              <a:rPr lang="it-IT" sz="1800" kern="1200" dirty="0" smtClean="0"/>
              <a:t>HCV </a:t>
            </a:r>
            <a:r>
              <a:rPr lang="it-IT" sz="1800" kern="1200" dirty="0" err="1" smtClean="0"/>
              <a:t>Genotype</a:t>
            </a:r>
            <a:r>
              <a:rPr lang="it-IT" sz="1800" kern="1200" dirty="0" smtClean="0"/>
              <a:t> and </a:t>
            </a:r>
            <a:r>
              <a:rPr lang="it-IT" sz="1800" kern="1200" dirty="0" err="1" smtClean="0"/>
              <a:t>Subtype</a:t>
            </a:r>
            <a:endParaRPr lang="it-IT" sz="1800" kern="1200" dirty="0"/>
          </a:p>
        </p:txBody>
      </p:sp>
      <p:sp>
        <p:nvSpPr>
          <p:cNvPr id="6" name="Rettangolo 5"/>
          <p:cNvSpPr/>
          <p:nvPr/>
        </p:nvSpPr>
        <p:spPr>
          <a:xfrm>
            <a:off x="5885208" y="2003973"/>
            <a:ext cx="2083860" cy="1120354"/>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Figura a mano libera 6"/>
          <p:cNvSpPr/>
          <p:nvPr/>
        </p:nvSpPr>
        <p:spPr>
          <a:xfrm>
            <a:off x="2456922" y="1630521"/>
            <a:ext cx="1624514" cy="1867258"/>
          </a:xfrm>
          <a:custGeom>
            <a:avLst/>
            <a:gdLst>
              <a:gd name="connsiteX0" fmla="*/ 0 w 1867258"/>
              <a:gd name="connsiteY0" fmla="*/ 812257 h 1624514"/>
              <a:gd name="connsiteX1" fmla="*/ 406129 w 1867258"/>
              <a:gd name="connsiteY1" fmla="*/ 0 h 1624514"/>
              <a:gd name="connsiteX2" fmla="*/ 1461130 w 1867258"/>
              <a:gd name="connsiteY2" fmla="*/ 0 h 1624514"/>
              <a:gd name="connsiteX3" fmla="*/ 1867258 w 1867258"/>
              <a:gd name="connsiteY3" fmla="*/ 812257 h 1624514"/>
              <a:gd name="connsiteX4" fmla="*/ 1461130 w 1867258"/>
              <a:gd name="connsiteY4" fmla="*/ 1624514 h 1624514"/>
              <a:gd name="connsiteX5" fmla="*/ 406129 w 1867258"/>
              <a:gd name="connsiteY5" fmla="*/ 1624514 h 1624514"/>
              <a:gd name="connsiteX6" fmla="*/ 0 w 1867258"/>
              <a:gd name="connsiteY6" fmla="*/ 812257 h 162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7258" h="1624514">
                <a:moveTo>
                  <a:pt x="933629" y="0"/>
                </a:moveTo>
                <a:lnTo>
                  <a:pt x="1867258" y="353332"/>
                </a:lnTo>
                <a:lnTo>
                  <a:pt x="1867258" y="1271183"/>
                </a:lnTo>
                <a:lnTo>
                  <a:pt x="933629" y="1624514"/>
                </a:lnTo>
                <a:lnTo>
                  <a:pt x="0" y="1271183"/>
                </a:lnTo>
                <a:lnTo>
                  <a:pt x="0" y="353332"/>
                </a:lnTo>
                <a:lnTo>
                  <a:pt x="933629" y="0"/>
                </a:lnTo>
                <a:close/>
              </a:path>
            </a:pathLst>
          </a:custGeom>
          <a:solidFill>
            <a:schemeClr val="accent3">
              <a:lumMod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53153" tIns="290981" rIns="253153" bIns="290981" numCol="1" spcCol="1270" anchor="ctr" anchorCtr="0">
            <a:noAutofit/>
          </a:bodyPr>
          <a:lstStyle/>
          <a:p>
            <a:pPr lvl="0" algn="ctr" defTabSz="1600200">
              <a:lnSpc>
                <a:spcPct val="90000"/>
              </a:lnSpc>
              <a:spcBef>
                <a:spcPct val="0"/>
              </a:spcBef>
              <a:spcAft>
                <a:spcPct val="35000"/>
              </a:spcAft>
            </a:pPr>
            <a:r>
              <a:rPr lang="it-IT" sz="2000" kern="1200" dirty="0" err="1" smtClean="0"/>
              <a:t>Liver</a:t>
            </a:r>
            <a:r>
              <a:rPr lang="it-IT" sz="2000" kern="1200" dirty="0" smtClean="0"/>
              <a:t> status</a:t>
            </a:r>
            <a:endParaRPr lang="it-IT" sz="2000" kern="1200" dirty="0"/>
          </a:p>
        </p:txBody>
      </p:sp>
      <p:sp>
        <p:nvSpPr>
          <p:cNvPr id="8" name="Figura a mano libera 7"/>
          <p:cNvSpPr/>
          <p:nvPr/>
        </p:nvSpPr>
        <p:spPr>
          <a:xfrm>
            <a:off x="3330799" y="3215450"/>
            <a:ext cx="1624514" cy="1867258"/>
          </a:xfrm>
          <a:custGeom>
            <a:avLst/>
            <a:gdLst>
              <a:gd name="connsiteX0" fmla="*/ 0 w 1867258"/>
              <a:gd name="connsiteY0" fmla="*/ 812257 h 1624514"/>
              <a:gd name="connsiteX1" fmla="*/ 406129 w 1867258"/>
              <a:gd name="connsiteY1" fmla="*/ 0 h 1624514"/>
              <a:gd name="connsiteX2" fmla="*/ 1461130 w 1867258"/>
              <a:gd name="connsiteY2" fmla="*/ 0 h 1624514"/>
              <a:gd name="connsiteX3" fmla="*/ 1867258 w 1867258"/>
              <a:gd name="connsiteY3" fmla="*/ 812257 h 1624514"/>
              <a:gd name="connsiteX4" fmla="*/ 1461130 w 1867258"/>
              <a:gd name="connsiteY4" fmla="*/ 1624514 h 1624514"/>
              <a:gd name="connsiteX5" fmla="*/ 406129 w 1867258"/>
              <a:gd name="connsiteY5" fmla="*/ 1624514 h 1624514"/>
              <a:gd name="connsiteX6" fmla="*/ 0 w 1867258"/>
              <a:gd name="connsiteY6" fmla="*/ 812257 h 162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7258" h="1624514">
                <a:moveTo>
                  <a:pt x="933629" y="0"/>
                </a:moveTo>
                <a:lnTo>
                  <a:pt x="1867258" y="353332"/>
                </a:lnTo>
                <a:lnTo>
                  <a:pt x="1867258" y="1271183"/>
                </a:lnTo>
                <a:lnTo>
                  <a:pt x="933629" y="1624514"/>
                </a:lnTo>
                <a:lnTo>
                  <a:pt x="0" y="1271183"/>
                </a:lnTo>
                <a:lnTo>
                  <a:pt x="0" y="353332"/>
                </a:lnTo>
                <a:lnTo>
                  <a:pt x="933629" y="0"/>
                </a:lnTo>
                <a:close/>
              </a:path>
            </a:pathLst>
          </a:custGeom>
          <a:solidFill>
            <a:srgbClr val="A5002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321733" tIns="359561" rIns="321733" bIns="359561" numCol="1" spcCol="1270" anchor="ctr" anchorCtr="0">
            <a:noAutofit/>
          </a:bodyPr>
          <a:lstStyle/>
          <a:p>
            <a:pPr lvl="0" algn="ctr" defTabSz="800100">
              <a:lnSpc>
                <a:spcPct val="90000"/>
              </a:lnSpc>
              <a:spcBef>
                <a:spcPct val="0"/>
              </a:spcBef>
              <a:spcAft>
                <a:spcPct val="35000"/>
              </a:spcAft>
            </a:pPr>
            <a:r>
              <a:rPr lang="it-IT" sz="1800" kern="1200" dirty="0" smtClean="0"/>
              <a:t>HCV-RNA</a:t>
            </a:r>
            <a:endParaRPr lang="it-IT" sz="1800" kern="1200" dirty="0"/>
          </a:p>
        </p:txBody>
      </p:sp>
      <p:sp>
        <p:nvSpPr>
          <p:cNvPr id="9" name="Rettangolo 8"/>
          <p:cNvSpPr/>
          <p:nvPr/>
        </p:nvSpPr>
        <p:spPr>
          <a:xfrm>
            <a:off x="1246939" y="3588902"/>
            <a:ext cx="2016638" cy="1120354"/>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Figura a mano libera 9"/>
          <p:cNvSpPr/>
          <p:nvPr/>
        </p:nvSpPr>
        <p:spPr>
          <a:xfrm>
            <a:off x="5085275" y="3215450"/>
            <a:ext cx="1624514" cy="1867258"/>
          </a:xfrm>
          <a:custGeom>
            <a:avLst/>
            <a:gdLst>
              <a:gd name="connsiteX0" fmla="*/ 0 w 1867258"/>
              <a:gd name="connsiteY0" fmla="*/ 812257 h 1624514"/>
              <a:gd name="connsiteX1" fmla="*/ 406129 w 1867258"/>
              <a:gd name="connsiteY1" fmla="*/ 0 h 1624514"/>
              <a:gd name="connsiteX2" fmla="*/ 1461130 w 1867258"/>
              <a:gd name="connsiteY2" fmla="*/ 0 h 1624514"/>
              <a:gd name="connsiteX3" fmla="*/ 1867258 w 1867258"/>
              <a:gd name="connsiteY3" fmla="*/ 812257 h 1624514"/>
              <a:gd name="connsiteX4" fmla="*/ 1461130 w 1867258"/>
              <a:gd name="connsiteY4" fmla="*/ 1624514 h 1624514"/>
              <a:gd name="connsiteX5" fmla="*/ 406129 w 1867258"/>
              <a:gd name="connsiteY5" fmla="*/ 1624514 h 1624514"/>
              <a:gd name="connsiteX6" fmla="*/ 0 w 1867258"/>
              <a:gd name="connsiteY6" fmla="*/ 812257 h 162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7258" h="1624514">
                <a:moveTo>
                  <a:pt x="933629" y="0"/>
                </a:moveTo>
                <a:lnTo>
                  <a:pt x="1867258" y="353332"/>
                </a:lnTo>
                <a:lnTo>
                  <a:pt x="1867258" y="1271183"/>
                </a:lnTo>
                <a:lnTo>
                  <a:pt x="933629" y="1624514"/>
                </a:lnTo>
                <a:lnTo>
                  <a:pt x="0" y="1271183"/>
                </a:lnTo>
                <a:lnTo>
                  <a:pt x="0" y="353332"/>
                </a:lnTo>
                <a:lnTo>
                  <a:pt x="933629" y="0"/>
                </a:lnTo>
                <a:close/>
              </a:path>
            </a:pathLst>
          </a:custGeom>
          <a:solidFill>
            <a:srgbClr val="00206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53153" tIns="290981" rIns="253153" bIns="290981" numCol="1" spcCol="1270" anchor="ctr" anchorCtr="0">
            <a:noAutofit/>
          </a:bodyPr>
          <a:lstStyle/>
          <a:p>
            <a:pPr lvl="0" algn="ctr" defTabSz="1600200">
              <a:lnSpc>
                <a:spcPct val="90000"/>
              </a:lnSpc>
              <a:spcBef>
                <a:spcPct val="0"/>
              </a:spcBef>
              <a:spcAft>
                <a:spcPct val="35000"/>
              </a:spcAft>
            </a:pPr>
            <a:r>
              <a:rPr lang="it-IT" kern="1200" dirty="0" err="1" smtClean="0"/>
              <a:t>DAAs</a:t>
            </a:r>
            <a:endParaRPr lang="it-IT" kern="1200" dirty="0"/>
          </a:p>
        </p:txBody>
      </p:sp>
      <p:sp>
        <p:nvSpPr>
          <p:cNvPr id="11" name="Figura a mano libera 10"/>
          <p:cNvSpPr/>
          <p:nvPr/>
        </p:nvSpPr>
        <p:spPr>
          <a:xfrm>
            <a:off x="4211398" y="4800379"/>
            <a:ext cx="1624514" cy="1867258"/>
          </a:xfrm>
          <a:custGeom>
            <a:avLst/>
            <a:gdLst>
              <a:gd name="connsiteX0" fmla="*/ 0 w 1867258"/>
              <a:gd name="connsiteY0" fmla="*/ 812257 h 1624514"/>
              <a:gd name="connsiteX1" fmla="*/ 406129 w 1867258"/>
              <a:gd name="connsiteY1" fmla="*/ 0 h 1624514"/>
              <a:gd name="connsiteX2" fmla="*/ 1461130 w 1867258"/>
              <a:gd name="connsiteY2" fmla="*/ 0 h 1624514"/>
              <a:gd name="connsiteX3" fmla="*/ 1867258 w 1867258"/>
              <a:gd name="connsiteY3" fmla="*/ 812257 h 1624514"/>
              <a:gd name="connsiteX4" fmla="*/ 1461130 w 1867258"/>
              <a:gd name="connsiteY4" fmla="*/ 1624514 h 1624514"/>
              <a:gd name="connsiteX5" fmla="*/ 406129 w 1867258"/>
              <a:gd name="connsiteY5" fmla="*/ 1624514 h 1624514"/>
              <a:gd name="connsiteX6" fmla="*/ 0 w 1867258"/>
              <a:gd name="connsiteY6" fmla="*/ 812257 h 162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7258" h="1624514">
                <a:moveTo>
                  <a:pt x="933629" y="0"/>
                </a:moveTo>
                <a:lnTo>
                  <a:pt x="1867258" y="353332"/>
                </a:lnTo>
                <a:lnTo>
                  <a:pt x="1867258" y="1271183"/>
                </a:lnTo>
                <a:lnTo>
                  <a:pt x="933629" y="1624514"/>
                </a:lnTo>
                <a:lnTo>
                  <a:pt x="0" y="1271183"/>
                </a:lnTo>
                <a:lnTo>
                  <a:pt x="0" y="353332"/>
                </a:lnTo>
                <a:lnTo>
                  <a:pt x="933629" y="0"/>
                </a:lnTo>
                <a:close/>
              </a:path>
            </a:pathLst>
          </a:custGeom>
          <a:solidFill>
            <a:srgbClr val="A5002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321733" tIns="359561" rIns="321733" bIns="359561" numCol="1" spcCol="1270" anchor="ctr" anchorCtr="0">
            <a:noAutofit/>
          </a:bodyPr>
          <a:lstStyle/>
          <a:p>
            <a:pPr lvl="0" algn="ctr" defTabSz="800100">
              <a:lnSpc>
                <a:spcPct val="90000"/>
              </a:lnSpc>
              <a:spcBef>
                <a:spcPct val="0"/>
              </a:spcBef>
              <a:spcAft>
                <a:spcPct val="35000"/>
              </a:spcAft>
            </a:pPr>
            <a:r>
              <a:rPr lang="it-IT" sz="1800" kern="1200" dirty="0" err="1" smtClean="0"/>
              <a:t>Resistance</a:t>
            </a:r>
            <a:endParaRPr lang="it-IT" sz="1800" kern="1200" dirty="0"/>
          </a:p>
        </p:txBody>
      </p:sp>
      <p:sp>
        <p:nvSpPr>
          <p:cNvPr id="12" name="Rettangolo 11"/>
          <p:cNvSpPr/>
          <p:nvPr/>
        </p:nvSpPr>
        <p:spPr>
          <a:xfrm>
            <a:off x="5885208" y="5173831"/>
            <a:ext cx="2083860" cy="1120354"/>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Figura a mano libera 12"/>
          <p:cNvSpPr/>
          <p:nvPr/>
        </p:nvSpPr>
        <p:spPr>
          <a:xfrm>
            <a:off x="2456922" y="4800379"/>
            <a:ext cx="1624514" cy="1867258"/>
          </a:xfrm>
          <a:custGeom>
            <a:avLst/>
            <a:gdLst>
              <a:gd name="connsiteX0" fmla="*/ 0 w 1867258"/>
              <a:gd name="connsiteY0" fmla="*/ 812257 h 1624514"/>
              <a:gd name="connsiteX1" fmla="*/ 406129 w 1867258"/>
              <a:gd name="connsiteY1" fmla="*/ 0 h 1624514"/>
              <a:gd name="connsiteX2" fmla="*/ 1461130 w 1867258"/>
              <a:gd name="connsiteY2" fmla="*/ 0 h 1624514"/>
              <a:gd name="connsiteX3" fmla="*/ 1867258 w 1867258"/>
              <a:gd name="connsiteY3" fmla="*/ 812257 h 1624514"/>
              <a:gd name="connsiteX4" fmla="*/ 1461130 w 1867258"/>
              <a:gd name="connsiteY4" fmla="*/ 1624514 h 1624514"/>
              <a:gd name="connsiteX5" fmla="*/ 406129 w 1867258"/>
              <a:gd name="connsiteY5" fmla="*/ 1624514 h 1624514"/>
              <a:gd name="connsiteX6" fmla="*/ 0 w 1867258"/>
              <a:gd name="connsiteY6" fmla="*/ 812257 h 162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7258" h="1624514">
                <a:moveTo>
                  <a:pt x="933629" y="0"/>
                </a:moveTo>
                <a:lnTo>
                  <a:pt x="1867258" y="353332"/>
                </a:lnTo>
                <a:lnTo>
                  <a:pt x="1867258" y="1271183"/>
                </a:lnTo>
                <a:lnTo>
                  <a:pt x="933629" y="1624514"/>
                </a:lnTo>
                <a:lnTo>
                  <a:pt x="0" y="1271183"/>
                </a:lnTo>
                <a:lnTo>
                  <a:pt x="0" y="353332"/>
                </a:lnTo>
                <a:lnTo>
                  <a:pt x="933629" y="0"/>
                </a:lnTo>
                <a:close/>
              </a:path>
            </a:pathLst>
          </a:custGeom>
          <a:solidFill>
            <a:schemeClr val="accent3">
              <a:lumMod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53153" tIns="290981" rIns="253153" bIns="290981" numCol="1" spcCol="1270" anchor="ctr" anchorCtr="0">
            <a:noAutofit/>
          </a:bodyPr>
          <a:lstStyle/>
          <a:p>
            <a:pPr lvl="0" algn="ctr" defTabSz="1600200">
              <a:lnSpc>
                <a:spcPct val="90000"/>
              </a:lnSpc>
              <a:spcBef>
                <a:spcPct val="0"/>
              </a:spcBef>
              <a:spcAft>
                <a:spcPct val="35000"/>
              </a:spcAft>
            </a:pPr>
            <a:r>
              <a:rPr lang="it-IT" sz="1400" kern="1200" dirty="0" err="1" smtClean="0"/>
              <a:t>Comorbidities</a:t>
            </a:r>
            <a:endParaRPr lang="it-IT" sz="1400" kern="1200" dirty="0"/>
          </a:p>
        </p:txBody>
      </p:sp>
      <p:sp>
        <p:nvSpPr>
          <p:cNvPr id="14" name="Figura a mano libera 13"/>
          <p:cNvSpPr/>
          <p:nvPr/>
        </p:nvSpPr>
        <p:spPr>
          <a:xfrm>
            <a:off x="1514703" y="3215450"/>
            <a:ext cx="1624514" cy="1867258"/>
          </a:xfrm>
          <a:custGeom>
            <a:avLst/>
            <a:gdLst>
              <a:gd name="connsiteX0" fmla="*/ 0 w 1867258"/>
              <a:gd name="connsiteY0" fmla="*/ 812257 h 1624514"/>
              <a:gd name="connsiteX1" fmla="*/ 406129 w 1867258"/>
              <a:gd name="connsiteY1" fmla="*/ 0 h 1624514"/>
              <a:gd name="connsiteX2" fmla="*/ 1461130 w 1867258"/>
              <a:gd name="connsiteY2" fmla="*/ 0 h 1624514"/>
              <a:gd name="connsiteX3" fmla="*/ 1867258 w 1867258"/>
              <a:gd name="connsiteY3" fmla="*/ 812257 h 1624514"/>
              <a:gd name="connsiteX4" fmla="*/ 1461130 w 1867258"/>
              <a:gd name="connsiteY4" fmla="*/ 1624514 h 1624514"/>
              <a:gd name="connsiteX5" fmla="*/ 406129 w 1867258"/>
              <a:gd name="connsiteY5" fmla="*/ 1624514 h 1624514"/>
              <a:gd name="connsiteX6" fmla="*/ 0 w 1867258"/>
              <a:gd name="connsiteY6" fmla="*/ 812257 h 162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7258" h="1624514">
                <a:moveTo>
                  <a:pt x="933629" y="0"/>
                </a:moveTo>
                <a:lnTo>
                  <a:pt x="1867258" y="353332"/>
                </a:lnTo>
                <a:lnTo>
                  <a:pt x="1867258" y="1271183"/>
                </a:lnTo>
                <a:lnTo>
                  <a:pt x="933629" y="1624514"/>
                </a:lnTo>
                <a:lnTo>
                  <a:pt x="0" y="1271183"/>
                </a:lnTo>
                <a:lnTo>
                  <a:pt x="0" y="353332"/>
                </a:lnTo>
                <a:lnTo>
                  <a:pt x="933629" y="0"/>
                </a:lnTo>
                <a:close/>
              </a:path>
            </a:pathLst>
          </a:custGeom>
          <a:solidFill>
            <a:schemeClr val="accent3">
              <a:lumMod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53153" tIns="290981" rIns="253153" bIns="290981" numCol="1" spcCol="1270" anchor="ctr" anchorCtr="0">
            <a:noAutofit/>
          </a:bodyPr>
          <a:lstStyle/>
          <a:p>
            <a:pPr lvl="0" algn="ctr" defTabSz="1600200">
              <a:lnSpc>
                <a:spcPct val="90000"/>
              </a:lnSpc>
              <a:spcBef>
                <a:spcPct val="0"/>
              </a:spcBef>
              <a:spcAft>
                <a:spcPct val="35000"/>
              </a:spcAft>
            </a:pPr>
            <a:r>
              <a:rPr lang="it-IT" sz="2000" kern="1200" dirty="0" err="1" smtClean="0"/>
              <a:t>Clinical</a:t>
            </a:r>
            <a:r>
              <a:rPr lang="it-IT" sz="2000" kern="1200" dirty="0" smtClean="0"/>
              <a:t> </a:t>
            </a:r>
            <a:r>
              <a:rPr lang="it-IT" sz="2000" kern="1200" dirty="0" err="1" smtClean="0"/>
              <a:t>evaluation</a:t>
            </a:r>
            <a:endParaRPr lang="it-IT" sz="2000" kern="1200" dirty="0"/>
          </a:p>
        </p:txBody>
      </p:sp>
      <p:sp>
        <p:nvSpPr>
          <p:cNvPr id="15" name="Figura a mano libera 14"/>
          <p:cNvSpPr/>
          <p:nvPr/>
        </p:nvSpPr>
        <p:spPr>
          <a:xfrm>
            <a:off x="5965874" y="1630521"/>
            <a:ext cx="1624514" cy="1867258"/>
          </a:xfrm>
          <a:custGeom>
            <a:avLst/>
            <a:gdLst>
              <a:gd name="connsiteX0" fmla="*/ 0 w 1867258"/>
              <a:gd name="connsiteY0" fmla="*/ 812257 h 1624514"/>
              <a:gd name="connsiteX1" fmla="*/ 406129 w 1867258"/>
              <a:gd name="connsiteY1" fmla="*/ 0 h 1624514"/>
              <a:gd name="connsiteX2" fmla="*/ 1461130 w 1867258"/>
              <a:gd name="connsiteY2" fmla="*/ 0 h 1624514"/>
              <a:gd name="connsiteX3" fmla="*/ 1867258 w 1867258"/>
              <a:gd name="connsiteY3" fmla="*/ 812257 h 1624514"/>
              <a:gd name="connsiteX4" fmla="*/ 1461130 w 1867258"/>
              <a:gd name="connsiteY4" fmla="*/ 1624514 h 1624514"/>
              <a:gd name="connsiteX5" fmla="*/ 406129 w 1867258"/>
              <a:gd name="connsiteY5" fmla="*/ 1624514 h 1624514"/>
              <a:gd name="connsiteX6" fmla="*/ 0 w 1867258"/>
              <a:gd name="connsiteY6" fmla="*/ 812257 h 162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7258" h="1624514">
                <a:moveTo>
                  <a:pt x="933629" y="0"/>
                </a:moveTo>
                <a:lnTo>
                  <a:pt x="1867258" y="353332"/>
                </a:lnTo>
                <a:lnTo>
                  <a:pt x="1867258" y="1271183"/>
                </a:lnTo>
                <a:lnTo>
                  <a:pt x="933629" y="1624514"/>
                </a:lnTo>
                <a:lnTo>
                  <a:pt x="0" y="1271183"/>
                </a:lnTo>
                <a:lnTo>
                  <a:pt x="0" y="353332"/>
                </a:lnTo>
                <a:lnTo>
                  <a:pt x="933629" y="0"/>
                </a:lnTo>
                <a:close/>
              </a:path>
            </a:pathLst>
          </a:custGeom>
          <a:solidFill>
            <a:srgbClr val="00206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53153" tIns="290981" rIns="253153" bIns="290981" numCol="1" spcCol="1270" anchor="ctr" anchorCtr="0">
            <a:noAutofit/>
          </a:bodyPr>
          <a:lstStyle/>
          <a:p>
            <a:pPr lvl="0" algn="ctr" defTabSz="1600200">
              <a:lnSpc>
                <a:spcPct val="90000"/>
              </a:lnSpc>
              <a:spcBef>
                <a:spcPct val="0"/>
              </a:spcBef>
              <a:spcAft>
                <a:spcPct val="35000"/>
              </a:spcAft>
            </a:pPr>
            <a:r>
              <a:rPr lang="it-IT" sz="2000" kern="1200" dirty="0" smtClean="0"/>
              <a:t>RBV use</a:t>
            </a:r>
            <a:endParaRPr lang="it-IT" sz="2000" kern="1200" dirty="0"/>
          </a:p>
        </p:txBody>
      </p:sp>
      <p:sp>
        <p:nvSpPr>
          <p:cNvPr id="16" name="Figura a mano libera 15"/>
          <p:cNvSpPr/>
          <p:nvPr/>
        </p:nvSpPr>
        <p:spPr>
          <a:xfrm>
            <a:off x="6839751" y="3238843"/>
            <a:ext cx="1624514" cy="1867258"/>
          </a:xfrm>
          <a:custGeom>
            <a:avLst/>
            <a:gdLst>
              <a:gd name="connsiteX0" fmla="*/ 0 w 1867258"/>
              <a:gd name="connsiteY0" fmla="*/ 812257 h 1624514"/>
              <a:gd name="connsiteX1" fmla="*/ 406129 w 1867258"/>
              <a:gd name="connsiteY1" fmla="*/ 0 h 1624514"/>
              <a:gd name="connsiteX2" fmla="*/ 1461130 w 1867258"/>
              <a:gd name="connsiteY2" fmla="*/ 0 h 1624514"/>
              <a:gd name="connsiteX3" fmla="*/ 1867258 w 1867258"/>
              <a:gd name="connsiteY3" fmla="*/ 812257 h 1624514"/>
              <a:gd name="connsiteX4" fmla="*/ 1461130 w 1867258"/>
              <a:gd name="connsiteY4" fmla="*/ 1624514 h 1624514"/>
              <a:gd name="connsiteX5" fmla="*/ 406129 w 1867258"/>
              <a:gd name="connsiteY5" fmla="*/ 1624514 h 1624514"/>
              <a:gd name="connsiteX6" fmla="*/ 0 w 1867258"/>
              <a:gd name="connsiteY6" fmla="*/ 812257 h 162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7258" h="1624514">
                <a:moveTo>
                  <a:pt x="933629" y="0"/>
                </a:moveTo>
                <a:lnTo>
                  <a:pt x="1867258" y="353332"/>
                </a:lnTo>
                <a:lnTo>
                  <a:pt x="1867258" y="1271183"/>
                </a:lnTo>
                <a:lnTo>
                  <a:pt x="933629" y="1624514"/>
                </a:lnTo>
                <a:lnTo>
                  <a:pt x="0" y="1271183"/>
                </a:lnTo>
                <a:lnTo>
                  <a:pt x="0" y="353332"/>
                </a:lnTo>
                <a:lnTo>
                  <a:pt x="933629" y="0"/>
                </a:lnTo>
                <a:close/>
              </a:path>
            </a:pathLst>
          </a:custGeom>
          <a:solidFill>
            <a:srgbClr val="00206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321733" tIns="359561" rIns="321733" bIns="359561" numCol="1" spcCol="1270" anchor="ctr" anchorCtr="0">
            <a:noAutofit/>
          </a:bodyPr>
          <a:lstStyle/>
          <a:p>
            <a:pPr lvl="0" algn="ctr" defTabSz="800100">
              <a:lnSpc>
                <a:spcPct val="90000"/>
              </a:lnSpc>
              <a:spcBef>
                <a:spcPct val="0"/>
              </a:spcBef>
              <a:spcAft>
                <a:spcPct val="35000"/>
              </a:spcAft>
            </a:pPr>
            <a:r>
              <a:rPr lang="it-IT" sz="1800" kern="1200" dirty="0" smtClean="0"/>
              <a:t>Treatment </a:t>
            </a:r>
            <a:r>
              <a:rPr lang="it-IT" sz="1800" kern="1200" dirty="0" err="1" smtClean="0"/>
              <a:t>duration</a:t>
            </a:r>
            <a:endParaRPr lang="it-IT" sz="1800" kern="1200" dirty="0"/>
          </a:p>
        </p:txBody>
      </p:sp>
      <p:sp>
        <p:nvSpPr>
          <p:cNvPr id="17" name="Figura a mano libera 16"/>
          <p:cNvSpPr/>
          <p:nvPr/>
        </p:nvSpPr>
        <p:spPr>
          <a:xfrm>
            <a:off x="5970777" y="4800379"/>
            <a:ext cx="1624514" cy="1867258"/>
          </a:xfrm>
          <a:custGeom>
            <a:avLst/>
            <a:gdLst>
              <a:gd name="connsiteX0" fmla="*/ 0 w 1867258"/>
              <a:gd name="connsiteY0" fmla="*/ 812257 h 1624514"/>
              <a:gd name="connsiteX1" fmla="*/ 406129 w 1867258"/>
              <a:gd name="connsiteY1" fmla="*/ 0 h 1624514"/>
              <a:gd name="connsiteX2" fmla="*/ 1461130 w 1867258"/>
              <a:gd name="connsiteY2" fmla="*/ 0 h 1624514"/>
              <a:gd name="connsiteX3" fmla="*/ 1867258 w 1867258"/>
              <a:gd name="connsiteY3" fmla="*/ 812257 h 1624514"/>
              <a:gd name="connsiteX4" fmla="*/ 1461130 w 1867258"/>
              <a:gd name="connsiteY4" fmla="*/ 1624514 h 1624514"/>
              <a:gd name="connsiteX5" fmla="*/ 406129 w 1867258"/>
              <a:gd name="connsiteY5" fmla="*/ 1624514 h 1624514"/>
              <a:gd name="connsiteX6" fmla="*/ 0 w 1867258"/>
              <a:gd name="connsiteY6" fmla="*/ 812257 h 162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7258" h="1624514">
                <a:moveTo>
                  <a:pt x="933629" y="0"/>
                </a:moveTo>
                <a:lnTo>
                  <a:pt x="1867258" y="353332"/>
                </a:lnTo>
                <a:lnTo>
                  <a:pt x="1867258" y="1271183"/>
                </a:lnTo>
                <a:lnTo>
                  <a:pt x="933629" y="1624514"/>
                </a:lnTo>
                <a:lnTo>
                  <a:pt x="0" y="1271183"/>
                </a:lnTo>
                <a:lnTo>
                  <a:pt x="0" y="353332"/>
                </a:lnTo>
                <a:lnTo>
                  <a:pt x="933629" y="0"/>
                </a:lnTo>
                <a:close/>
              </a:path>
            </a:pathLst>
          </a:custGeom>
          <a:solidFill>
            <a:srgbClr val="00206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53153" tIns="290981" rIns="253153" bIns="290981" numCol="1" spcCol="1270" anchor="ctr" anchorCtr="0">
            <a:noAutofit/>
          </a:bodyPr>
          <a:lstStyle/>
          <a:p>
            <a:pPr lvl="0" algn="ctr" defTabSz="1600200">
              <a:lnSpc>
                <a:spcPct val="90000"/>
              </a:lnSpc>
              <a:spcBef>
                <a:spcPct val="0"/>
              </a:spcBef>
              <a:spcAft>
                <a:spcPct val="35000"/>
              </a:spcAft>
            </a:pPr>
            <a:r>
              <a:rPr lang="it-IT" kern="1200" dirty="0" err="1" smtClean="0"/>
              <a:t>Adherence</a:t>
            </a:r>
            <a:endParaRPr lang="it-IT" kern="1200" dirty="0"/>
          </a:p>
        </p:txBody>
      </p:sp>
    </p:spTree>
    <p:extLst>
      <p:ext uri="{BB962C8B-B14F-4D97-AF65-F5344CB8AC3E}">
        <p14:creationId xmlns:p14="http://schemas.microsoft.com/office/powerpoint/2010/main" val="875713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P spid="13" grpId="0" animBg="1"/>
      <p:bldP spid="14" grpId="0" animBg="1"/>
      <p:bldP spid="15" grpId="0" animBg="1"/>
      <p:bldP spid="16" grpId="0" animBg="1"/>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t="12824"/>
          <a:stretch/>
        </p:blipFill>
        <p:spPr>
          <a:xfrm>
            <a:off x="233796" y="2458927"/>
            <a:ext cx="8016154" cy="3904946"/>
          </a:xfrm>
          <a:prstGeom prst="rect">
            <a:avLst/>
          </a:prstGeom>
        </p:spPr>
      </p:pic>
      <p:sp>
        <p:nvSpPr>
          <p:cNvPr id="7" name="CasellaDiTesto 6"/>
          <p:cNvSpPr txBox="1"/>
          <p:nvPr/>
        </p:nvSpPr>
        <p:spPr>
          <a:xfrm>
            <a:off x="233796" y="180340"/>
            <a:ext cx="8676409" cy="1200329"/>
          </a:xfrm>
          <a:prstGeom prst="rect">
            <a:avLst/>
          </a:prstGeom>
          <a:noFill/>
        </p:spPr>
        <p:txBody>
          <a:bodyPr wrap="square" rtlCol="0">
            <a:spAutoFit/>
          </a:bodyPr>
          <a:lstStyle>
            <a:defPPr>
              <a:defRPr lang="en-US"/>
            </a:defPPr>
            <a:lvl1pPr algn="ctr">
              <a:defRPr sz="4400" b="1">
                <a:latin typeface="+mj-lt"/>
              </a:defRPr>
            </a:lvl1pPr>
          </a:lstStyle>
          <a:p>
            <a:r>
              <a:rPr lang="it-IT" sz="3600" dirty="0"/>
              <a:t>No </a:t>
            </a:r>
            <a:r>
              <a:rPr lang="it-IT" sz="3600" dirty="0" err="1"/>
              <a:t>one-size-fits-all</a:t>
            </a:r>
            <a:r>
              <a:rPr lang="it-IT" sz="3600" dirty="0"/>
              <a:t>: </a:t>
            </a:r>
            <a:r>
              <a:rPr lang="it-IT" sz="3600" u="sng" dirty="0" smtClean="0"/>
              <a:t>6 weeks </a:t>
            </a:r>
            <a:r>
              <a:rPr lang="it-IT" sz="3600" dirty="0"/>
              <a:t>DAA </a:t>
            </a:r>
            <a:r>
              <a:rPr lang="it-IT" sz="3600" dirty="0" err="1" smtClean="0"/>
              <a:t>therapies</a:t>
            </a:r>
            <a:r>
              <a:rPr lang="it-IT" sz="3600" dirty="0" smtClean="0"/>
              <a:t> in GT1</a:t>
            </a:r>
            <a:endParaRPr lang="it-IT" sz="3600" dirty="0"/>
          </a:p>
        </p:txBody>
      </p:sp>
      <p:sp>
        <p:nvSpPr>
          <p:cNvPr id="3" name="Rettangolo 2"/>
          <p:cNvSpPr/>
          <p:nvPr/>
        </p:nvSpPr>
        <p:spPr>
          <a:xfrm>
            <a:off x="611560" y="1295290"/>
            <a:ext cx="8154628" cy="1077218"/>
          </a:xfrm>
          <a:prstGeom prst="rect">
            <a:avLst/>
          </a:prstGeom>
        </p:spPr>
        <p:txBody>
          <a:bodyPr wrap="square">
            <a:spAutoFit/>
          </a:bodyPr>
          <a:lstStyle/>
          <a:p>
            <a:pPr algn="just"/>
            <a:r>
              <a:rPr lang="en-US" sz="2400" dirty="0" smtClean="0">
                <a:solidFill>
                  <a:srgbClr val="000000"/>
                </a:solidFill>
              </a:rPr>
              <a:t> </a:t>
            </a:r>
            <a:r>
              <a:rPr lang="en-US" sz="2000" dirty="0">
                <a:solidFill>
                  <a:srgbClr val="000000"/>
                </a:solidFill>
              </a:rPr>
              <a:t>Several small studies have </a:t>
            </a:r>
            <a:r>
              <a:rPr lang="en-US" sz="2000" dirty="0" smtClean="0">
                <a:solidFill>
                  <a:srgbClr val="000000"/>
                </a:solidFill>
              </a:rPr>
              <a:t>demonstrated </a:t>
            </a:r>
            <a:r>
              <a:rPr lang="en-US" sz="2000" dirty="0">
                <a:solidFill>
                  <a:srgbClr val="000000"/>
                </a:solidFill>
              </a:rPr>
              <a:t>the feasibility of 6 weeks of </a:t>
            </a:r>
            <a:r>
              <a:rPr lang="en-US" sz="2000" dirty="0" smtClean="0">
                <a:solidFill>
                  <a:srgbClr val="000000"/>
                </a:solidFill>
              </a:rPr>
              <a:t>SOF therapy </a:t>
            </a:r>
            <a:r>
              <a:rPr lang="en-US" sz="2000" dirty="0">
                <a:solidFill>
                  <a:srgbClr val="000000"/>
                </a:solidFill>
              </a:rPr>
              <a:t>in combination with an NS5A inhibitor and a protease inhibitor for HCV </a:t>
            </a:r>
            <a:r>
              <a:rPr lang="en-US" sz="2000" dirty="0" smtClean="0">
                <a:solidFill>
                  <a:srgbClr val="000000"/>
                </a:solidFill>
              </a:rPr>
              <a:t>GT 1 … but with variable efficacy.</a:t>
            </a:r>
            <a:endParaRPr lang="it-IT" sz="2000" dirty="0"/>
          </a:p>
        </p:txBody>
      </p:sp>
      <p:sp>
        <p:nvSpPr>
          <p:cNvPr id="4" name="Rettangolo 3"/>
          <p:cNvSpPr/>
          <p:nvPr/>
        </p:nvSpPr>
        <p:spPr>
          <a:xfrm>
            <a:off x="5618150" y="6431619"/>
            <a:ext cx="3292055" cy="338554"/>
          </a:xfrm>
          <a:prstGeom prst="rect">
            <a:avLst/>
          </a:prstGeom>
        </p:spPr>
        <p:txBody>
          <a:bodyPr wrap="none">
            <a:spAutoFit/>
          </a:bodyPr>
          <a:lstStyle/>
          <a:p>
            <a:r>
              <a:rPr lang="it-IT" sz="1600" b="0" i="1" dirty="0" err="1" smtClean="0">
                <a:effectLst/>
                <a:latin typeface="Times New Roman" panose="02020603050405020304" pitchFamily="18" charset="0"/>
                <a:cs typeface="Times New Roman" panose="02020603050405020304" pitchFamily="18" charset="0"/>
              </a:rPr>
              <a:t>El</a:t>
            </a:r>
            <a:r>
              <a:rPr lang="it-IT" sz="1600" b="0" i="1" dirty="0" smtClean="0">
                <a:effectLst/>
                <a:latin typeface="Times New Roman" panose="02020603050405020304" pitchFamily="18" charset="0"/>
                <a:cs typeface="Times New Roman" panose="02020603050405020304" pitchFamily="18" charset="0"/>
              </a:rPr>
              <a:t> </a:t>
            </a:r>
            <a:r>
              <a:rPr lang="it-IT" sz="1600" b="0" i="1" dirty="0" err="1" smtClean="0">
                <a:effectLst/>
                <a:latin typeface="Times New Roman" panose="02020603050405020304" pitchFamily="18" charset="0"/>
                <a:cs typeface="Times New Roman" panose="02020603050405020304" pitchFamily="18" charset="0"/>
              </a:rPr>
              <a:t>Sherif</a:t>
            </a:r>
            <a:r>
              <a:rPr lang="it-IT" sz="1600" b="0" i="1" dirty="0" smtClean="0">
                <a:effectLst/>
                <a:latin typeface="Times New Roman" panose="02020603050405020304" pitchFamily="18" charset="0"/>
                <a:cs typeface="Times New Roman" panose="02020603050405020304" pitchFamily="18" charset="0"/>
              </a:rPr>
              <a:t> O</a:t>
            </a:r>
            <a:r>
              <a:rPr lang="it-IT" sz="1600" i="1" dirty="0">
                <a:latin typeface="Times New Roman" panose="02020603050405020304" pitchFamily="18" charset="0"/>
                <a:cs typeface="Times New Roman" panose="02020603050405020304" pitchFamily="18" charset="0"/>
              </a:rPr>
              <a:t> </a:t>
            </a:r>
            <a:r>
              <a:rPr lang="it-IT" sz="1600" b="0" i="1" dirty="0" smtClean="0">
                <a:effectLst/>
                <a:latin typeface="Times New Roman" panose="02020603050405020304" pitchFamily="18" charset="0"/>
                <a:cs typeface="Times New Roman" panose="02020603050405020304" pitchFamily="18" charset="0"/>
              </a:rPr>
              <a:t>et al., J </a:t>
            </a:r>
            <a:r>
              <a:rPr lang="it-IT" sz="1600" b="0" i="1" dirty="0" err="1" smtClean="0">
                <a:effectLst/>
                <a:latin typeface="Times New Roman" panose="02020603050405020304" pitchFamily="18" charset="0"/>
                <a:cs typeface="Times New Roman" panose="02020603050405020304" pitchFamily="18" charset="0"/>
              </a:rPr>
              <a:t>Viral</a:t>
            </a:r>
            <a:r>
              <a:rPr lang="it-IT" sz="1600" b="0" i="1" dirty="0" smtClean="0">
                <a:effectLst/>
                <a:latin typeface="Times New Roman" panose="02020603050405020304" pitchFamily="18" charset="0"/>
                <a:cs typeface="Times New Roman" panose="02020603050405020304" pitchFamily="18" charset="0"/>
              </a:rPr>
              <a:t> </a:t>
            </a:r>
            <a:r>
              <a:rPr lang="it-IT" sz="1600" b="0" i="1" dirty="0" err="1" smtClean="0">
                <a:effectLst/>
                <a:latin typeface="Times New Roman" panose="02020603050405020304" pitchFamily="18" charset="0"/>
                <a:cs typeface="Times New Roman" panose="02020603050405020304" pitchFamily="18" charset="0"/>
              </a:rPr>
              <a:t>Hepat</a:t>
            </a:r>
            <a:r>
              <a:rPr lang="it-IT" sz="1600" b="0" i="1" dirty="0" smtClean="0">
                <a:effectLst/>
                <a:latin typeface="Times New Roman" panose="02020603050405020304" pitchFamily="18" charset="0"/>
                <a:cs typeface="Times New Roman" panose="02020603050405020304" pitchFamily="18" charset="0"/>
              </a:rPr>
              <a:t>. 2017</a:t>
            </a:r>
            <a:endParaRPr lang="it-IT"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2255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uppo 5"/>
          <p:cNvGrpSpPr/>
          <p:nvPr/>
        </p:nvGrpSpPr>
        <p:grpSpPr>
          <a:xfrm>
            <a:off x="971600" y="1847176"/>
            <a:ext cx="6625778" cy="4513442"/>
            <a:chOff x="1114425" y="985837"/>
            <a:chExt cx="6915150" cy="4886325"/>
          </a:xfrm>
        </p:grpSpPr>
        <p:pic>
          <p:nvPicPr>
            <p:cNvPr id="4" name="Immagine 3"/>
            <p:cNvPicPr>
              <a:picLocks noChangeAspect="1"/>
            </p:cNvPicPr>
            <p:nvPr/>
          </p:nvPicPr>
          <p:blipFill>
            <a:blip r:embed="rId2"/>
            <a:stretch>
              <a:fillRect/>
            </a:stretch>
          </p:blipFill>
          <p:spPr>
            <a:xfrm>
              <a:off x="1114425" y="985837"/>
              <a:ext cx="6915150" cy="4886325"/>
            </a:xfrm>
            <a:prstGeom prst="rect">
              <a:avLst/>
            </a:prstGeom>
          </p:spPr>
        </p:pic>
        <p:sp>
          <p:nvSpPr>
            <p:cNvPr id="5" name="Rettangolo 4"/>
            <p:cNvSpPr/>
            <p:nvPr/>
          </p:nvSpPr>
          <p:spPr>
            <a:xfrm>
              <a:off x="1114425" y="985837"/>
              <a:ext cx="289372" cy="340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7" name="Rettangolo 6"/>
          <p:cNvSpPr/>
          <p:nvPr/>
        </p:nvSpPr>
        <p:spPr>
          <a:xfrm>
            <a:off x="323528" y="116632"/>
            <a:ext cx="8583769" cy="1569660"/>
          </a:xfrm>
          <a:prstGeom prst="rect">
            <a:avLst/>
          </a:prstGeom>
          <a:noFill/>
        </p:spPr>
        <p:txBody>
          <a:bodyPr wrap="square" rtlCol="0">
            <a:spAutoFit/>
          </a:bodyPr>
          <a:lstStyle/>
          <a:p>
            <a:pPr algn="ctr"/>
            <a:r>
              <a:rPr lang="en-US" sz="3200" b="1" dirty="0">
                <a:latin typeface="+mj-lt"/>
              </a:rPr>
              <a:t>In </a:t>
            </a:r>
            <a:r>
              <a:rPr lang="en-US" sz="3200" b="1" dirty="0" smtClean="0">
                <a:latin typeface="+mj-lt"/>
              </a:rPr>
              <a:t>GT2 patients without </a:t>
            </a:r>
            <a:r>
              <a:rPr lang="en-US" sz="3200" b="1" dirty="0">
                <a:latin typeface="+mj-lt"/>
              </a:rPr>
              <a:t>cirrhosis, </a:t>
            </a:r>
            <a:r>
              <a:rPr lang="en-US" sz="3200" b="1" dirty="0" smtClean="0">
                <a:latin typeface="+mj-lt"/>
              </a:rPr>
              <a:t>6 week </a:t>
            </a:r>
            <a:r>
              <a:rPr lang="en-US" sz="3200" b="1" dirty="0">
                <a:latin typeface="+mj-lt"/>
              </a:rPr>
              <a:t>treatment with OBV/PTV/r + SOF with RBV resulted in an SVR12 rate of 44%</a:t>
            </a:r>
            <a:endParaRPr lang="it-IT" sz="3200" b="1" dirty="0">
              <a:latin typeface="+mj-lt"/>
            </a:endParaRPr>
          </a:p>
        </p:txBody>
      </p:sp>
      <p:sp>
        <p:nvSpPr>
          <p:cNvPr id="9" name="CasellaDiTesto 8"/>
          <p:cNvSpPr txBox="1"/>
          <p:nvPr/>
        </p:nvSpPr>
        <p:spPr>
          <a:xfrm>
            <a:off x="5213605" y="6363358"/>
            <a:ext cx="3473195" cy="338554"/>
          </a:xfrm>
          <a:prstGeom prst="rect">
            <a:avLst/>
          </a:prstGeom>
        </p:spPr>
        <p:txBody>
          <a:bodyPr wrap="none">
            <a:spAutoFit/>
          </a:bodyPr>
          <a:lstStyle>
            <a:defPPr>
              <a:defRPr lang="en-US"/>
            </a:defPPr>
            <a:lvl1pPr>
              <a:defRPr sz="1600" b="0" i="1">
                <a:effectLst/>
                <a:latin typeface="Times New Roman" panose="02020603050405020304" pitchFamily="18" charset="0"/>
                <a:cs typeface="Times New Roman" panose="02020603050405020304" pitchFamily="18" charset="0"/>
              </a:defRPr>
            </a:lvl1pPr>
          </a:lstStyle>
          <a:p>
            <a:r>
              <a:rPr lang="it-IT" dirty="0" err="1"/>
              <a:t>Shafran</a:t>
            </a:r>
            <a:r>
              <a:rPr lang="it-IT" dirty="0"/>
              <a:t> S. D. et al., J </a:t>
            </a:r>
            <a:r>
              <a:rPr lang="it-IT" dirty="0" err="1"/>
              <a:t>Viral</a:t>
            </a:r>
            <a:r>
              <a:rPr lang="it-IT" dirty="0"/>
              <a:t> </a:t>
            </a:r>
            <a:r>
              <a:rPr lang="it-IT" dirty="0" err="1"/>
              <a:t>Hepat</a:t>
            </a:r>
            <a:r>
              <a:rPr lang="it-IT" dirty="0"/>
              <a:t>. 2017</a:t>
            </a:r>
          </a:p>
        </p:txBody>
      </p:sp>
    </p:spTree>
    <p:extLst>
      <p:ext uri="{BB962C8B-B14F-4D97-AF65-F5344CB8AC3E}">
        <p14:creationId xmlns:p14="http://schemas.microsoft.com/office/powerpoint/2010/main" val="266467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t="9497"/>
          <a:stretch/>
        </p:blipFill>
        <p:spPr>
          <a:xfrm>
            <a:off x="539552" y="1965461"/>
            <a:ext cx="8250111" cy="4319587"/>
          </a:xfrm>
          <a:prstGeom prst="rect">
            <a:avLst/>
          </a:prstGeom>
        </p:spPr>
      </p:pic>
      <p:sp>
        <p:nvSpPr>
          <p:cNvPr id="6" name="CasellaDiTesto 5"/>
          <p:cNvSpPr txBox="1"/>
          <p:nvPr/>
        </p:nvSpPr>
        <p:spPr>
          <a:xfrm>
            <a:off x="233796" y="180340"/>
            <a:ext cx="8676409" cy="1569660"/>
          </a:xfrm>
          <a:prstGeom prst="rect">
            <a:avLst/>
          </a:prstGeom>
          <a:noFill/>
        </p:spPr>
        <p:txBody>
          <a:bodyPr wrap="square" rtlCol="0">
            <a:spAutoFit/>
          </a:bodyPr>
          <a:lstStyle>
            <a:defPPr>
              <a:defRPr lang="en-US"/>
            </a:defPPr>
            <a:lvl1pPr algn="ctr">
              <a:defRPr sz="3600" b="1">
                <a:latin typeface="+mj-lt"/>
              </a:defRPr>
            </a:lvl1pPr>
          </a:lstStyle>
          <a:p>
            <a:r>
              <a:rPr lang="it-IT" sz="3200" dirty="0"/>
              <a:t> </a:t>
            </a:r>
            <a:r>
              <a:rPr lang="it-IT" sz="3200" u="sng" dirty="0" smtClean="0"/>
              <a:t>4 </a:t>
            </a:r>
            <a:r>
              <a:rPr lang="en-US" sz="3200" u="sng" dirty="0" smtClean="0"/>
              <a:t>weeks </a:t>
            </a:r>
            <a:r>
              <a:rPr lang="en-US" sz="3200" dirty="0"/>
              <a:t>of therapy with various combinations of the currently available DAAs appears to be sub-optimal in phase 2 trials </a:t>
            </a:r>
            <a:r>
              <a:rPr lang="en-US" sz="3200" dirty="0" smtClean="0"/>
              <a:t>in GT1</a:t>
            </a:r>
            <a:endParaRPr lang="it-IT" sz="3200" dirty="0"/>
          </a:p>
        </p:txBody>
      </p:sp>
      <p:sp>
        <p:nvSpPr>
          <p:cNvPr id="5" name="Rettangolo 4"/>
          <p:cNvSpPr/>
          <p:nvPr/>
        </p:nvSpPr>
        <p:spPr>
          <a:xfrm>
            <a:off x="5618150" y="6431619"/>
            <a:ext cx="3292055" cy="338554"/>
          </a:xfrm>
          <a:prstGeom prst="rect">
            <a:avLst/>
          </a:prstGeom>
        </p:spPr>
        <p:txBody>
          <a:bodyPr wrap="none">
            <a:spAutoFit/>
          </a:bodyPr>
          <a:lstStyle/>
          <a:p>
            <a:r>
              <a:rPr lang="it-IT" sz="1600" b="0" i="1" dirty="0" err="1" smtClean="0">
                <a:effectLst/>
                <a:latin typeface="Times New Roman" panose="02020603050405020304" pitchFamily="18" charset="0"/>
                <a:cs typeface="Times New Roman" panose="02020603050405020304" pitchFamily="18" charset="0"/>
              </a:rPr>
              <a:t>El</a:t>
            </a:r>
            <a:r>
              <a:rPr lang="it-IT" sz="1600" b="0" i="1" dirty="0" smtClean="0">
                <a:effectLst/>
                <a:latin typeface="Times New Roman" panose="02020603050405020304" pitchFamily="18" charset="0"/>
                <a:cs typeface="Times New Roman" panose="02020603050405020304" pitchFamily="18" charset="0"/>
              </a:rPr>
              <a:t> </a:t>
            </a:r>
            <a:r>
              <a:rPr lang="it-IT" sz="1600" b="0" i="1" dirty="0" err="1" smtClean="0">
                <a:effectLst/>
                <a:latin typeface="Times New Roman" panose="02020603050405020304" pitchFamily="18" charset="0"/>
                <a:cs typeface="Times New Roman" panose="02020603050405020304" pitchFamily="18" charset="0"/>
              </a:rPr>
              <a:t>Sherif</a:t>
            </a:r>
            <a:r>
              <a:rPr lang="it-IT" sz="1600" b="0" i="1" dirty="0" smtClean="0">
                <a:effectLst/>
                <a:latin typeface="Times New Roman" panose="02020603050405020304" pitchFamily="18" charset="0"/>
                <a:cs typeface="Times New Roman" panose="02020603050405020304" pitchFamily="18" charset="0"/>
              </a:rPr>
              <a:t> O</a:t>
            </a:r>
            <a:r>
              <a:rPr lang="it-IT" sz="1600" i="1" dirty="0">
                <a:latin typeface="Times New Roman" panose="02020603050405020304" pitchFamily="18" charset="0"/>
                <a:cs typeface="Times New Roman" panose="02020603050405020304" pitchFamily="18" charset="0"/>
              </a:rPr>
              <a:t> </a:t>
            </a:r>
            <a:r>
              <a:rPr lang="it-IT" sz="1600" b="0" i="1" dirty="0" smtClean="0">
                <a:effectLst/>
                <a:latin typeface="Times New Roman" panose="02020603050405020304" pitchFamily="18" charset="0"/>
                <a:cs typeface="Times New Roman" panose="02020603050405020304" pitchFamily="18" charset="0"/>
              </a:rPr>
              <a:t>et al., J </a:t>
            </a:r>
            <a:r>
              <a:rPr lang="it-IT" sz="1600" b="0" i="1" dirty="0" err="1" smtClean="0">
                <a:effectLst/>
                <a:latin typeface="Times New Roman" panose="02020603050405020304" pitchFamily="18" charset="0"/>
                <a:cs typeface="Times New Roman" panose="02020603050405020304" pitchFamily="18" charset="0"/>
              </a:rPr>
              <a:t>Viral</a:t>
            </a:r>
            <a:r>
              <a:rPr lang="it-IT" sz="1600" b="0" i="1" dirty="0" smtClean="0">
                <a:effectLst/>
                <a:latin typeface="Times New Roman" panose="02020603050405020304" pitchFamily="18" charset="0"/>
                <a:cs typeface="Times New Roman" panose="02020603050405020304" pitchFamily="18" charset="0"/>
              </a:rPr>
              <a:t> </a:t>
            </a:r>
            <a:r>
              <a:rPr lang="it-IT" sz="1600" b="0" i="1" dirty="0" err="1" smtClean="0">
                <a:effectLst/>
                <a:latin typeface="Times New Roman" panose="02020603050405020304" pitchFamily="18" charset="0"/>
                <a:cs typeface="Times New Roman" panose="02020603050405020304" pitchFamily="18" charset="0"/>
              </a:rPr>
              <a:t>Hepat</a:t>
            </a:r>
            <a:r>
              <a:rPr lang="it-IT" sz="1600" b="0" i="1" dirty="0" smtClean="0">
                <a:effectLst/>
                <a:latin typeface="Times New Roman" panose="02020603050405020304" pitchFamily="18" charset="0"/>
                <a:cs typeface="Times New Roman" panose="02020603050405020304" pitchFamily="18" charset="0"/>
              </a:rPr>
              <a:t>. 2017</a:t>
            </a:r>
            <a:endParaRPr lang="it-IT"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1469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 name="Gruppo 6"/>
          <p:cNvGrpSpPr/>
          <p:nvPr/>
        </p:nvGrpSpPr>
        <p:grpSpPr>
          <a:xfrm>
            <a:off x="504824" y="908720"/>
            <a:ext cx="900114" cy="4608512"/>
            <a:chOff x="504824" y="892175"/>
            <a:chExt cx="900114" cy="4608512"/>
          </a:xfrm>
        </p:grpSpPr>
        <p:sp>
          <p:nvSpPr>
            <p:cNvPr id="110" name="Rectangle 57"/>
            <p:cNvSpPr>
              <a:spLocks noChangeArrowheads="1"/>
            </p:cNvSpPr>
            <p:nvPr/>
          </p:nvSpPr>
          <p:spPr bwMode="auto">
            <a:xfrm>
              <a:off x="1135062" y="5224462"/>
              <a:ext cx="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11" name="Rectangle 58"/>
            <p:cNvSpPr>
              <a:spLocks noChangeArrowheads="1"/>
            </p:cNvSpPr>
            <p:nvPr/>
          </p:nvSpPr>
          <p:spPr bwMode="auto">
            <a:xfrm>
              <a:off x="1030287" y="5008562"/>
              <a:ext cx="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12" name="Rectangle 59"/>
            <p:cNvSpPr>
              <a:spLocks noChangeArrowheads="1"/>
            </p:cNvSpPr>
            <p:nvPr/>
          </p:nvSpPr>
          <p:spPr bwMode="auto">
            <a:xfrm>
              <a:off x="925512" y="4792662"/>
              <a:ext cx="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13" name="Rectangle 60"/>
            <p:cNvSpPr>
              <a:spLocks noChangeArrowheads="1"/>
            </p:cNvSpPr>
            <p:nvPr/>
          </p:nvSpPr>
          <p:spPr bwMode="auto">
            <a:xfrm>
              <a:off x="877887" y="3925887"/>
              <a:ext cx="39528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FF0000"/>
                  </a:solidFill>
                </a:rPr>
                <a:t>TND</a:t>
              </a:r>
              <a:endParaRPr lang="it-IT" altLang="it-IT" dirty="0" smtClean="0">
                <a:solidFill>
                  <a:srgbClr val="56585A"/>
                </a:solidFill>
              </a:endParaRPr>
            </a:p>
          </p:txBody>
        </p:sp>
        <p:sp>
          <p:nvSpPr>
            <p:cNvPr id="114" name="Rectangle 61"/>
            <p:cNvSpPr>
              <a:spLocks noChangeArrowheads="1"/>
            </p:cNvSpPr>
            <p:nvPr/>
          </p:nvSpPr>
          <p:spPr bwMode="auto">
            <a:xfrm>
              <a:off x="925512" y="4362450"/>
              <a:ext cx="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15" name="Rectangle 62"/>
            <p:cNvSpPr>
              <a:spLocks noChangeArrowheads="1"/>
            </p:cNvSpPr>
            <p:nvPr/>
          </p:nvSpPr>
          <p:spPr bwMode="auto">
            <a:xfrm>
              <a:off x="1000147" y="3500437"/>
              <a:ext cx="21431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a:solidFill>
                    <a:srgbClr val="FF0000"/>
                  </a:solidFill>
                </a:rPr>
                <a:t>1</a:t>
              </a:r>
              <a:r>
                <a:rPr lang="it-IT" altLang="it-IT" sz="1500" b="1" dirty="0" smtClean="0">
                  <a:solidFill>
                    <a:srgbClr val="FF0000"/>
                  </a:solidFill>
                </a:rPr>
                <a:t>0</a:t>
              </a:r>
              <a:endParaRPr lang="it-IT" altLang="it-IT" dirty="0" smtClean="0">
                <a:solidFill>
                  <a:srgbClr val="56585A"/>
                </a:solidFill>
              </a:endParaRPr>
            </a:p>
          </p:txBody>
        </p:sp>
        <p:sp>
          <p:nvSpPr>
            <p:cNvPr id="116" name="Rectangle 63"/>
            <p:cNvSpPr>
              <a:spLocks noChangeArrowheads="1"/>
            </p:cNvSpPr>
            <p:nvPr/>
          </p:nvSpPr>
          <p:spPr bwMode="auto">
            <a:xfrm>
              <a:off x="925512" y="3930650"/>
              <a:ext cx="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17" name="Rectangle 64"/>
            <p:cNvSpPr>
              <a:spLocks noChangeArrowheads="1"/>
            </p:cNvSpPr>
            <p:nvPr/>
          </p:nvSpPr>
          <p:spPr bwMode="auto">
            <a:xfrm>
              <a:off x="996950" y="3089275"/>
              <a:ext cx="2857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FF0000"/>
                  </a:solidFill>
                </a:rPr>
                <a:t>10</a:t>
              </a:r>
              <a:r>
                <a:rPr lang="it-IT" altLang="it-IT" sz="1500" b="1" baseline="30000" dirty="0" smtClean="0">
                  <a:solidFill>
                    <a:srgbClr val="FF0000"/>
                  </a:solidFill>
                </a:rPr>
                <a:t>1</a:t>
              </a:r>
              <a:endParaRPr lang="it-IT" altLang="it-IT" baseline="30000" dirty="0" smtClean="0">
                <a:solidFill>
                  <a:srgbClr val="56585A"/>
                </a:solidFill>
              </a:endParaRPr>
            </a:p>
          </p:txBody>
        </p:sp>
        <p:sp>
          <p:nvSpPr>
            <p:cNvPr id="118" name="Rectangle 65"/>
            <p:cNvSpPr>
              <a:spLocks noChangeArrowheads="1"/>
            </p:cNvSpPr>
            <p:nvPr/>
          </p:nvSpPr>
          <p:spPr bwMode="auto">
            <a:xfrm>
              <a:off x="925512" y="3500437"/>
              <a:ext cx="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19" name="Rectangle 66"/>
            <p:cNvSpPr>
              <a:spLocks noChangeArrowheads="1"/>
            </p:cNvSpPr>
            <p:nvPr/>
          </p:nvSpPr>
          <p:spPr bwMode="auto">
            <a:xfrm>
              <a:off x="925512" y="3284537"/>
              <a:ext cx="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20" name="Rectangle 67"/>
            <p:cNvSpPr>
              <a:spLocks noChangeArrowheads="1"/>
            </p:cNvSpPr>
            <p:nvPr/>
          </p:nvSpPr>
          <p:spPr bwMode="auto">
            <a:xfrm>
              <a:off x="996950" y="2647950"/>
              <a:ext cx="2857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FF0000"/>
                  </a:solidFill>
                </a:rPr>
                <a:t>10</a:t>
              </a:r>
              <a:r>
                <a:rPr lang="it-IT" altLang="it-IT" sz="1500" b="1" baseline="30000" dirty="0" smtClean="0">
                  <a:solidFill>
                    <a:srgbClr val="FF0000"/>
                  </a:solidFill>
                </a:rPr>
                <a:t>2</a:t>
              </a:r>
              <a:endParaRPr lang="it-IT" altLang="it-IT" baseline="30000" dirty="0" smtClean="0">
                <a:solidFill>
                  <a:srgbClr val="56585A"/>
                </a:solidFill>
              </a:endParaRPr>
            </a:p>
          </p:txBody>
        </p:sp>
        <p:sp>
          <p:nvSpPr>
            <p:cNvPr id="121" name="Rectangle 68"/>
            <p:cNvSpPr>
              <a:spLocks noChangeArrowheads="1"/>
            </p:cNvSpPr>
            <p:nvPr/>
          </p:nvSpPr>
          <p:spPr bwMode="auto">
            <a:xfrm>
              <a:off x="996950" y="2189162"/>
              <a:ext cx="2857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FF0000"/>
                  </a:solidFill>
                </a:rPr>
                <a:t>10</a:t>
              </a:r>
              <a:r>
                <a:rPr lang="it-IT" altLang="it-IT" sz="1500" b="1" baseline="30000" dirty="0">
                  <a:solidFill>
                    <a:srgbClr val="FF0000"/>
                  </a:solidFill>
                </a:rPr>
                <a:t>3</a:t>
              </a:r>
              <a:endParaRPr lang="it-IT" altLang="it-IT" baseline="30000" dirty="0" smtClean="0">
                <a:solidFill>
                  <a:srgbClr val="56585A"/>
                </a:solidFill>
              </a:endParaRPr>
            </a:p>
          </p:txBody>
        </p:sp>
        <p:sp>
          <p:nvSpPr>
            <p:cNvPr id="122" name="Rectangle 69"/>
            <p:cNvSpPr>
              <a:spLocks noChangeArrowheads="1"/>
            </p:cNvSpPr>
            <p:nvPr/>
          </p:nvSpPr>
          <p:spPr bwMode="auto">
            <a:xfrm>
              <a:off x="925512" y="2638425"/>
              <a:ext cx="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23" name="Rectangle 70"/>
            <p:cNvSpPr>
              <a:spLocks noChangeArrowheads="1"/>
            </p:cNvSpPr>
            <p:nvPr/>
          </p:nvSpPr>
          <p:spPr bwMode="auto">
            <a:xfrm>
              <a:off x="996950" y="1765300"/>
              <a:ext cx="2857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FF0000"/>
                  </a:solidFill>
                </a:rPr>
                <a:t>10</a:t>
              </a:r>
              <a:r>
                <a:rPr lang="it-IT" altLang="it-IT" sz="1500" b="1" baseline="30000" dirty="0" smtClean="0">
                  <a:solidFill>
                    <a:srgbClr val="FF0000"/>
                  </a:solidFill>
                </a:rPr>
                <a:t>4</a:t>
              </a:r>
              <a:endParaRPr lang="it-IT" altLang="it-IT" baseline="30000" dirty="0" smtClean="0">
                <a:solidFill>
                  <a:srgbClr val="56585A"/>
                </a:solidFill>
              </a:endParaRPr>
            </a:p>
          </p:txBody>
        </p:sp>
        <p:sp>
          <p:nvSpPr>
            <p:cNvPr id="124" name="Rectangle 71"/>
            <p:cNvSpPr>
              <a:spLocks noChangeArrowheads="1"/>
            </p:cNvSpPr>
            <p:nvPr/>
          </p:nvSpPr>
          <p:spPr bwMode="auto">
            <a:xfrm>
              <a:off x="925512" y="2208212"/>
              <a:ext cx="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25" name="Rectangle 72"/>
            <p:cNvSpPr>
              <a:spLocks noChangeArrowheads="1"/>
            </p:cNvSpPr>
            <p:nvPr/>
          </p:nvSpPr>
          <p:spPr bwMode="auto">
            <a:xfrm>
              <a:off x="996950" y="1362075"/>
              <a:ext cx="2857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FF0000"/>
                  </a:solidFill>
                </a:rPr>
                <a:t>10</a:t>
              </a:r>
              <a:r>
                <a:rPr lang="it-IT" altLang="it-IT" sz="1500" b="1" baseline="30000" dirty="0" smtClean="0">
                  <a:solidFill>
                    <a:srgbClr val="FF0000"/>
                  </a:solidFill>
                </a:rPr>
                <a:t>5</a:t>
              </a:r>
              <a:endParaRPr lang="it-IT" altLang="it-IT" baseline="30000" dirty="0" smtClean="0">
                <a:solidFill>
                  <a:srgbClr val="56585A"/>
                </a:solidFill>
              </a:endParaRPr>
            </a:p>
          </p:txBody>
        </p:sp>
        <p:sp>
          <p:nvSpPr>
            <p:cNvPr id="126" name="Rectangle 73"/>
            <p:cNvSpPr>
              <a:spLocks noChangeArrowheads="1"/>
            </p:cNvSpPr>
            <p:nvPr/>
          </p:nvSpPr>
          <p:spPr bwMode="auto">
            <a:xfrm>
              <a:off x="925512" y="1776412"/>
              <a:ext cx="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27" name="Rectangle 74"/>
            <p:cNvSpPr>
              <a:spLocks noChangeArrowheads="1"/>
            </p:cNvSpPr>
            <p:nvPr/>
          </p:nvSpPr>
          <p:spPr bwMode="auto">
            <a:xfrm>
              <a:off x="996950" y="892175"/>
              <a:ext cx="2857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FF0000"/>
                  </a:solidFill>
                </a:rPr>
                <a:t>10</a:t>
              </a:r>
              <a:r>
                <a:rPr lang="it-IT" altLang="it-IT" sz="1500" b="1" baseline="30000" dirty="0" smtClean="0">
                  <a:solidFill>
                    <a:srgbClr val="FF0000"/>
                  </a:solidFill>
                </a:rPr>
                <a:t>6</a:t>
              </a:r>
              <a:endParaRPr lang="it-IT" altLang="it-IT" baseline="30000" dirty="0" smtClean="0">
                <a:solidFill>
                  <a:srgbClr val="56585A"/>
                </a:solidFill>
              </a:endParaRPr>
            </a:p>
          </p:txBody>
        </p:sp>
        <p:sp>
          <p:nvSpPr>
            <p:cNvPr id="128" name="Rectangle 75"/>
            <p:cNvSpPr>
              <a:spLocks noChangeArrowheads="1"/>
            </p:cNvSpPr>
            <p:nvPr/>
          </p:nvSpPr>
          <p:spPr bwMode="auto">
            <a:xfrm>
              <a:off x="925512" y="1346200"/>
              <a:ext cx="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29" name="Rectangle 76"/>
            <p:cNvSpPr>
              <a:spLocks noChangeArrowheads="1"/>
            </p:cNvSpPr>
            <p:nvPr/>
          </p:nvSpPr>
          <p:spPr bwMode="auto">
            <a:xfrm>
              <a:off x="925512" y="1130300"/>
              <a:ext cx="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30" name="Rectangle 77"/>
            <p:cNvSpPr>
              <a:spLocks noChangeArrowheads="1"/>
            </p:cNvSpPr>
            <p:nvPr/>
          </p:nvSpPr>
          <p:spPr bwMode="auto">
            <a:xfrm>
              <a:off x="820737" y="914400"/>
              <a:ext cx="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it-IT" altLang="it-IT" dirty="0" smtClean="0">
                <a:solidFill>
                  <a:srgbClr val="56585A"/>
                </a:solidFill>
              </a:endParaRPr>
            </a:p>
          </p:txBody>
        </p:sp>
        <p:sp>
          <p:nvSpPr>
            <p:cNvPr id="131" name="Line 78"/>
            <p:cNvSpPr>
              <a:spLocks noChangeShapeType="1"/>
            </p:cNvSpPr>
            <p:nvPr/>
          </p:nvSpPr>
          <p:spPr bwMode="auto">
            <a:xfrm flipV="1">
              <a:off x="1404937"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2" name="Line 126"/>
            <p:cNvSpPr>
              <a:spLocks noChangeShapeType="1"/>
            </p:cNvSpPr>
            <p:nvPr/>
          </p:nvSpPr>
          <p:spPr bwMode="auto">
            <a:xfrm>
              <a:off x="1306512" y="5337175"/>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3" name="Line 127"/>
            <p:cNvSpPr>
              <a:spLocks noChangeShapeType="1"/>
            </p:cNvSpPr>
            <p:nvPr/>
          </p:nvSpPr>
          <p:spPr bwMode="auto">
            <a:xfrm>
              <a:off x="1355725" y="5229225"/>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4" name="Line 128"/>
            <p:cNvSpPr>
              <a:spLocks noChangeShapeType="1"/>
            </p:cNvSpPr>
            <p:nvPr/>
          </p:nvSpPr>
          <p:spPr bwMode="auto">
            <a:xfrm>
              <a:off x="1306512" y="5121275"/>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5" name="Line 129"/>
            <p:cNvSpPr>
              <a:spLocks noChangeShapeType="1"/>
            </p:cNvSpPr>
            <p:nvPr/>
          </p:nvSpPr>
          <p:spPr bwMode="auto">
            <a:xfrm>
              <a:off x="1355725" y="5014912"/>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6" name="Line 130"/>
            <p:cNvSpPr>
              <a:spLocks noChangeShapeType="1"/>
            </p:cNvSpPr>
            <p:nvPr/>
          </p:nvSpPr>
          <p:spPr bwMode="auto">
            <a:xfrm>
              <a:off x="1306512" y="4905375"/>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7" name="Line 131"/>
            <p:cNvSpPr>
              <a:spLocks noChangeShapeType="1"/>
            </p:cNvSpPr>
            <p:nvPr/>
          </p:nvSpPr>
          <p:spPr bwMode="auto">
            <a:xfrm>
              <a:off x="1355725" y="4799012"/>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8" name="Line 132"/>
            <p:cNvSpPr>
              <a:spLocks noChangeShapeType="1"/>
            </p:cNvSpPr>
            <p:nvPr/>
          </p:nvSpPr>
          <p:spPr bwMode="auto">
            <a:xfrm>
              <a:off x="1306512" y="4689475"/>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39" name="Line 133"/>
            <p:cNvSpPr>
              <a:spLocks noChangeShapeType="1"/>
            </p:cNvSpPr>
            <p:nvPr/>
          </p:nvSpPr>
          <p:spPr bwMode="auto">
            <a:xfrm>
              <a:off x="1355725" y="4583112"/>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40" name="Line 134"/>
            <p:cNvSpPr>
              <a:spLocks noChangeShapeType="1"/>
            </p:cNvSpPr>
            <p:nvPr/>
          </p:nvSpPr>
          <p:spPr bwMode="auto">
            <a:xfrm>
              <a:off x="1306512" y="4475162"/>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41" name="Line 135"/>
            <p:cNvSpPr>
              <a:spLocks noChangeShapeType="1"/>
            </p:cNvSpPr>
            <p:nvPr/>
          </p:nvSpPr>
          <p:spPr bwMode="auto">
            <a:xfrm>
              <a:off x="1355725" y="4367212"/>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42" name="Line 136"/>
            <p:cNvSpPr>
              <a:spLocks noChangeShapeType="1"/>
            </p:cNvSpPr>
            <p:nvPr/>
          </p:nvSpPr>
          <p:spPr bwMode="auto">
            <a:xfrm>
              <a:off x="1306512" y="4259262"/>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43" name="Line 137"/>
            <p:cNvSpPr>
              <a:spLocks noChangeShapeType="1"/>
            </p:cNvSpPr>
            <p:nvPr/>
          </p:nvSpPr>
          <p:spPr bwMode="auto">
            <a:xfrm>
              <a:off x="1355725" y="4151312"/>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44" name="Line 138"/>
            <p:cNvSpPr>
              <a:spLocks noChangeShapeType="1"/>
            </p:cNvSpPr>
            <p:nvPr/>
          </p:nvSpPr>
          <p:spPr bwMode="auto">
            <a:xfrm>
              <a:off x="1306512" y="4043362"/>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45" name="Line 139"/>
            <p:cNvSpPr>
              <a:spLocks noChangeShapeType="1"/>
            </p:cNvSpPr>
            <p:nvPr/>
          </p:nvSpPr>
          <p:spPr bwMode="auto">
            <a:xfrm>
              <a:off x="1355725" y="3937000"/>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46" name="Line 140"/>
            <p:cNvSpPr>
              <a:spLocks noChangeShapeType="1"/>
            </p:cNvSpPr>
            <p:nvPr/>
          </p:nvSpPr>
          <p:spPr bwMode="auto">
            <a:xfrm>
              <a:off x="1306512" y="3827462"/>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47" name="Line 141"/>
            <p:cNvSpPr>
              <a:spLocks noChangeShapeType="1"/>
            </p:cNvSpPr>
            <p:nvPr/>
          </p:nvSpPr>
          <p:spPr bwMode="auto">
            <a:xfrm>
              <a:off x="1355725" y="3721100"/>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48" name="Line 142"/>
            <p:cNvSpPr>
              <a:spLocks noChangeShapeType="1"/>
            </p:cNvSpPr>
            <p:nvPr/>
          </p:nvSpPr>
          <p:spPr bwMode="auto">
            <a:xfrm>
              <a:off x="1306512" y="3613150"/>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49" name="Line 143"/>
            <p:cNvSpPr>
              <a:spLocks noChangeShapeType="1"/>
            </p:cNvSpPr>
            <p:nvPr/>
          </p:nvSpPr>
          <p:spPr bwMode="auto">
            <a:xfrm>
              <a:off x="1355725" y="3505200"/>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50" name="Line 144"/>
            <p:cNvSpPr>
              <a:spLocks noChangeShapeType="1"/>
            </p:cNvSpPr>
            <p:nvPr/>
          </p:nvSpPr>
          <p:spPr bwMode="auto">
            <a:xfrm>
              <a:off x="1306512" y="3397250"/>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51" name="Line 145"/>
            <p:cNvSpPr>
              <a:spLocks noChangeShapeType="1"/>
            </p:cNvSpPr>
            <p:nvPr/>
          </p:nvSpPr>
          <p:spPr bwMode="auto">
            <a:xfrm>
              <a:off x="1355725" y="3289300"/>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52" name="Line 146"/>
            <p:cNvSpPr>
              <a:spLocks noChangeShapeType="1"/>
            </p:cNvSpPr>
            <p:nvPr/>
          </p:nvSpPr>
          <p:spPr bwMode="auto">
            <a:xfrm>
              <a:off x="1306512" y="3182937"/>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53" name="Line 147"/>
            <p:cNvSpPr>
              <a:spLocks noChangeShapeType="1"/>
            </p:cNvSpPr>
            <p:nvPr/>
          </p:nvSpPr>
          <p:spPr bwMode="auto">
            <a:xfrm>
              <a:off x="1355725" y="3074987"/>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54" name="Line 148"/>
            <p:cNvSpPr>
              <a:spLocks noChangeShapeType="1"/>
            </p:cNvSpPr>
            <p:nvPr/>
          </p:nvSpPr>
          <p:spPr bwMode="auto">
            <a:xfrm>
              <a:off x="1306512" y="2967037"/>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55" name="Line 149"/>
            <p:cNvSpPr>
              <a:spLocks noChangeShapeType="1"/>
            </p:cNvSpPr>
            <p:nvPr/>
          </p:nvSpPr>
          <p:spPr bwMode="auto">
            <a:xfrm>
              <a:off x="1355725" y="2859087"/>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56" name="Line 150"/>
            <p:cNvSpPr>
              <a:spLocks noChangeShapeType="1"/>
            </p:cNvSpPr>
            <p:nvPr/>
          </p:nvSpPr>
          <p:spPr bwMode="auto">
            <a:xfrm>
              <a:off x="1306512" y="2751137"/>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57" name="Line 151"/>
            <p:cNvSpPr>
              <a:spLocks noChangeShapeType="1"/>
            </p:cNvSpPr>
            <p:nvPr/>
          </p:nvSpPr>
          <p:spPr bwMode="auto">
            <a:xfrm>
              <a:off x="1355725" y="2643187"/>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58" name="Line 152"/>
            <p:cNvSpPr>
              <a:spLocks noChangeShapeType="1"/>
            </p:cNvSpPr>
            <p:nvPr/>
          </p:nvSpPr>
          <p:spPr bwMode="auto">
            <a:xfrm>
              <a:off x="1306512" y="2536825"/>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59" name="Line 153"/>
            <p:cNvSpPr>
              <a:spLocks noChangeShapeType="1"/>
            </p:cNvSpPr>
            <p:nvPr/>
          </p:nvSpPr>
          <p:spPr bwMode="auto">
            <a:xfrm>
              <a:off x="1355725" y="2427287"/>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60" name="Line 154"/>
            <p:cNvSpPr>
              <a:spLocks noChangeShapeType="1"/>
            </p:cNvSpPr>
            <p:nvPr/>
          </p:nvSpPr>
          <p:spPr bwMode="auto">
            <a:xfrm>
              <a:off x="1306512" y="2320925"/>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61" name="Line 155"/>
            <p:cNvSpPr>
              <a:spLocks noChangeShapeType="1"/>
            </p:cNvSpPr>
            <p:nvPr/>
          </p:nvSpPr>
          <p:spPr bwMode="auto">
            <a:xfrm>
              <a:off x="1355725" y="2212975"/>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62" name="Line 156"/>
            <p:cNvSpPr>
              <a:spLocks noChangeShapeType="1"/>
            </p:cNvSpPr>
            <p:nvPr/>
          </p:nvSpPr>
          <p:spPr bwMode="auto">
            <a:xfrm>
              <a:off x="1306512" y="2105025"/>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63" name="Line 157"/>
            <p:cNvSpPr>
              <a:spLocks noChangeShapeType="1"/>
            </p:cNvSpPr>
            <p:nvPr/>
          </p:nvSpPr>
          <p:spPr bwMode="auto">
            <a:xfrm>
              <a:off x="1355725" y="1997075"/>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64" name="Line 158"/>
            <p:cNvSpPr>
              <a:spLocks noChangeShapeType="1"/>
            </p:cNvSpPr>
            <p:nvPr/>
          </p:nvSpPr>
          <p:spPr bwMode="auto">
            <a:xfrm>
              <a:off x="1306512" y="1889125"/>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65" name="Line 159"/>
            <p:cNvSpPr>
              <a:spLocks noChangeShapeType="1"/>
            </p:cNvSpPr>
            <p:nvPr/>
          </p:nvSpPr>
          <p:spPr bwMode="auto">
            <a:xfrm>
              <a:off x="1355725" y="1781175"/>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66" name="Line 160"/>
            <p:cNvSpPr>
              <a:spLocks noChangeShapeType="1"/>
            </p:cNvSpPr>
            <p:nvPr/>
          </p:nvSpPr>
          <p:spPr bwMode="auto">
            <a:xfrm>
              <a:off x="1306512" y="1673225"/>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67" name="Line 161"/>
            <p:cNvSpPr>
              <a:spLocks noChangeShapeType="1"/>
            </p:cNvSpPr>
            <p:nvPr/>
          </p:nvSpPr>
          <p:spPr bwMode="auto">
            <a:xfrm>
              <a:off x="1355725" y="1565275"/>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68" name="Line 162"/>
            <p:cNvSpPr>
              <a:spLocks noChangeShapeType="1"/>
            </p:cNvSpPr>
            <p:nvPr/>
          </p:nvSpPr>
          <p:spPr bwMode="auto">
            <a:xfrm>
              <a:off x="1306512" y="1458912"/>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69" name="Line 163"/>
            <p:cNvSpPr>
              <a:spLocks noChangeShapeType="1"/>
            </p:cNvSpPr>
            <p:nvPr/>
          </p:nvSpPr>
          <p:spPr bwMode="auto">
            <a:xfrm>
              <a:off x="1355725" y="1349375"/>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70" name="Line 164"/>
            <p:cNvSpPr>
              <a:spLocks noChangeShapeType="1"/>
            </p:cNvSpPr>
            <p:nvPr/>
          </p:nvSpPr>
          <p:spPr bwMode="auto">
            <a:xfrm>
              <a:off x="1306512" y="1243012"/>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71" name="Line 165"/>
            <p:cNvSpPr>
              <a:spLocks noChangeShapeType="1"/>
            </p:cNvSpPr>
            <p:nvPr/>
          </p:nvSpPr>
          <p:spPr bwMode="auto">
            <a:xfrm>
              <a:off x="1355725" y="1135062"/>
              <a:ext cx="49213"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72" name="Line 166"/>
            <p:cNvSpPr>
              <a:spLocks noChangeShapeType="1"/>
            </p:cNvSpPr>
            <p:nvPr/>
          </p:nvSpPr>
          <p:spPr bwMode="auto">
            <a:xfrm>
              <a:off x="1306512" y="1027112"/>
              <a:ext cx="98425" cy="0"/>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73" name="Line 167"/>
            <p:cNvSpPr>
              <a:spLocks noChangeShapeType="1"/>
            </p:cNvSpPr>
            <p:nvPr/>
          </p:nvSpPr>
          <p:spPr bwMode="auto">
            <a:xfrm flipV="1">
              <a:off x="1404937" y="1027112"/>
              <a:ext cx="0" cy="4310062"/>
            </a:xfrm>
            <a:prstGeom prst="line">
              <a:avLst/>
            </a:prstGeom>
            <a:noFill/>
            <a:ln w="25400">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74" name="Rectangle 285"/>
            <p:cNvSpPr>
              <a:spLocks noChangeArrowheads="1"/>
            </p:cNvSpPr>
            <p:nvPr/>
          </p:nvSpPr>
          <p:spPr bwMode="auto">
            <a:xfrm rot="16200000">
              <a:off x="554037" y="3116263"/>
              <a:ext cx="153987" cy="252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smtClean="0">
                  <a:solidFill>
                    <a:srgbClr val="000000"/>
                  </a:solidFill>
                </a:rPr>
                <a:t> </a:t>
              </a:r>
              <a:endParaRPr lang="it-IT" altLang="it-IT" smtClean="0">
                <a:solidFill>
                  <a:srgbClr val="56585A"/>
                </a:solidFill>
              </a:endParaRPr>
            </a:p>
          </p:txBody>
        </p:sp>
        <p:sp>
          <p:nvSpPr>
            <p:cNvPr id="175" name="Rectangle 243"/>
            <p:cNvSpPr>
              <a:spLocks noChangeArrowheads="1"/>
            </p:cNvSpPr>
            <p:nvPr/>
          </p:nvSpPr>
          <p:spPr bwMode="auto">
            <a:xfrm rot="-5400000">
              <a:off x="-1758" y="2785476"/>
              <a:ext cx="1476109" cy="215444"/>
            </a:xfrm>
            <a:prstGeom prst="rect">
              <a:avLst/>
            </a:prstGeom>
            <a:noFill/>
            <a:ln w="254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squar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it-IT" altLang="it-IT" sz="1400" b="1" dirty="0" smtClean="0">
                  <a:solidFill>
                    <a:srgbClr val="FF3300"/>
                  </a:solidFill>
                </a:rPr>
                <a:t>HCV </a:t>
              </a:r>
              <a:r>
                <a:rPr lang="it-IT" altLang="it-IT" sz="1400" b="1" dirty="0" err="1">
                  <a:solidFill>
                    <a:srgbClr val="FF3300"/>
                  </a:solidFill>
                </a:rPr>
                <a:t>v</a:t>
              </a:r>
              <a:r>
                <a:rPr lang="it-IT" altLang="it-IT" sz="1400" b="1" dirty="0" err="1" smtClean="0">
                  <a:solidFill>
                    <a:srgbClr val="FF3300"/>
                  </a:solidFill>
                </a:rPr>
                <a:t>iral</a:t>
              </a:r>
              <a:r>
                <a:rPr lang="it-IT" altLang="it-IT" sz="1400" b="1" dirty="0" smtClean="0">
                  <a:solidFill>
                    <a:srgbClr val="FF3300"/>
                  </a:solidFill>
                </a:rPr>
                <a:t> </a:t>
              </a:r>
              <a:r>
                <a:rPr lang="it-IT" altLang="it-IT" sz="1400" b="1" dirty="0" err="1">
                  <a:solidFill>
                    <a:srgbClr val="FF3300"/>
                  </a:solidFill>
                </a:rPr>
                <a:t>l</a:t>
              </a:r>
              <a:r>
                <a:rPr lang="it-IT" altLang="it-IT" sz="1400" b="1" dirty="0" err="1" smtClean="0">
                  <a:solidFill>
                    <a:srgbClr val="FF3300"/>
                  </a:solidFill>
                </a:rPr>
                <a:t>oad</a:t>
              </a:r>
              <a:endParaRPr lang="it-IT" altLang="it-IT" sz="1600" dirty="0">
                <a:solidFill>
                  <a:srgbClr val="FF3300"/>
                </a:solidFill>
                <a:latin typeface="Times New Roman" panose="02020603050405020304" pitchFamily="18" charset="0"/>
              </a:endParaRPr>
            </a:p>
          </p:txBody>
        </p:sp>
      </p:grpSp>
      <p:grpSp>
        <p:nvGrpSpPr>
          <p:cNvPr id="10" name="Gruppo 9"/>
          <p:cNvGrpSpPr/>
          <p:nvPr/>
        </p:nvGrpSpPr>
        <p:grpSpPr>
          <a:xfrm>
            <a:off x="1404937" y="5247357"/>
            <a:ext cx="6573838" cy="970851"/>
            <a:chOff x="1404937" y="5230812"/>
            <a:chExt cx="6573838" cy="970851"/>
          </a:xfrm>
        </p:grpSpPr>
        <p:grpSp>
          <p:nvGrpSpPr>
            <p:cNvPr id="11" name="Gruppo 10"/>
            <p:cNvGrpSpPr/>
            <p:nvPr/>
          </p:nvGrpSpPr>
          <p:grpSpPr>
            <a:xfrm>
              <a:off x="1582737" y="5230812"/>
              <a:ext cx="3405188" cy="965450"/>
              <a:chOff x="1582737" y="5230812"/>
              <a:chExt cx="3405188" cy="965450"/>
            </a:xfrm>
          </p:grpSpPr>
          <p:sp>
            <p:nvSpPr>
              <p:cNvPr id="65" name="Rectangle 35"/>
              <p:cNvSpPr>
                <a:spLocks noChangeArrowheads="1"/>
              </p:cNvSpPr>
              <p:nvPr/>
            </p:nvSpPr>
            <p:spPr bwMode="auto">
              <a:xfrm rot="16200000">
                <a:off x="1233487" y="5580062"/>
                <a:ext cx="95885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000000"/>
                    </a:solidFill>
                  </a:rPr>
                  <a:t>Week 01</a:t>
                </a:r>
                <a:endParaRPr lang="it-IT" altLang="it-IT" dirty="0" smtClean="0">
                  <a:solidFill>
                    <a:srgbClr val="56585A"/>
                  </a:solidFill>
                </a:endParaRPr>
              </a:p>
            </p:txBody>
          </p:sp>
          <p:sp>
            <p:nvSpPr>
              <p:cNvPr id="66" name="Rectangle 36"/>
              <p:cNvSpPr>
                <a:spLocks noChangeArrowheads="1"/>
              </p:cNvSpPr>
              <p:nvPr/>
            </p:nvSpPr>
            <p:spPr bwMode="auto">
              <a:xfrm rot="16200000">
                <a:off x="1520825" y="5580062"/>
                <a:ext cx="95885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smtClean="0">
                    <a:solidFill>
                      <a:srgbClr val="000000"/>
                    </a:solidFill>
                  </a:rPr>
                  <a:t>Week 02</a:t>
                </a:r>
                <a:endParaRPr lang="it-IT" altLang="it-IT" smtClean="0">
                  <a:solidFill>
                    <a:srgbClr val="56585A"/>
                  </a:solidFill>
                </a:endParaRPr>
              </a:p>
            </p:txBody>
          </p:sp>
          <p:sp>
            <p:nvSpPr>
              <p:cNvPr id="67" name="Rectangle 37"/>
              <p:cNvSpPr>
                <a:spLocks noChangeArrowheads="1"/>
              </p:cNvSpPr>
              <p:nvPr/>
            </p:nvSpPr>
            <p:spPr bwMode="auto">
              <a:xfrm rot="16200000">
                <a:off x="1806575" y="5580062"/>
                <a:ext cx="95885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smtClean="0">
                    <a:solidFill>
                      <a:srgbClr val="000000"/>
                    </a:solidFill>
                  </a:rPr>
                  <a:t>Week 03</a:t>
                </a:r>
                <a:endParaRPr lang="it-IT" altLang="it-IT" smtClean="0">
                  <a:solidFill>
                    <a:srgbClr val="56585A"/>
                  </a:solidFill>
                </a:endParaRPr>
              </a:p>
            </p:txBody>
          </p:sp>
          <p:sp>
            <p:nvSpPr>
              <p:cNvPr id="68" name="Rectangle 38"/>
              <p:cNvSpPr>
                <a:spLocks noChangeArrowheads="1"/>
              </p:cNvSpPr>
              <p:nvPr/>
            </p:nvSpPr>
            <p:spPr bwMode="auto">
              <a:xfrm rot="16200000">
                <a:off x="2092325" y="5580062"/>
                <a:ext cx="95885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smtClean="0">
                    <a:solidFill>
                      <a:srgbClr val="000000"/>
                    </a:solidFill>
                  </a:rPr>
                  <a:t>Week 04</a:t>
                </a:r>
                <a:endParaRPr lang="it-IT" altLang="it-IT" smtClean="0">
                  <a:solidFill>
                    <a:srgbClr val="56585A"/>
                  </a:solidFill>
                </a:endParaRPr>
              </a:p>
            </p:txBody>
          </p:sp>
          <p:sp>
            <p:nvSpPr>
              <p:cNvPr id="69" name="Rectangle 39"/>
              <p:cNvSpPr>
                <a:spLocks noChangeArrowheads="1"/>
              </p:cNvSpPr>
              <p:nvPr/>
            </p:nvSpPr>
            <p:spPr bwMode="auto">
              <a:xfrm rot="16200000">
                <a:off x="2378075" y="5580062"/>
                <a:ext cx="95885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smtClean="0">
                    <a:solidFill>
                      <a:srgbClr val="000000"/>
                    </a:solidFill>
                  </a:rPr>
                  <a:t>Week 05</a:t>
                </a:r>
                <a:endParaRPr lang="it-IT" altLang="it-IT" smtClean="0">
                  <a:solidFill>
                    <a:srgbClr val="56585A"/>
                  </a:solidFill>
                </a:endParaRPr>
              </a:p>
            </p:txBody>
          </p:sp>
          <p:sp>
            <p:nvSpPr>
              <p:cNvPr id="70" name="Rectangle 40"/>
              <p:cNvSpPr>
                <a:spLocks noChangeArrowheads="1"/>
              </p:cNvSpPr>
              <p:nvPr/>
            </p:nvSpPr>
            <p:spPr bwMode="auto">
              <a:xfrm rot="16200000">
                <a:off x="2663825" y="5580062"/>
                <a:ext cx="95885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smtClean="0">
                    <a:solidFill>
                      <a:srgbClr val="000000"/>
                    </a:solidFill>
                  </a:rPr>
                  <a:t>Week 06</a:t>
                </a:r>
                <a:endParaRPr lang="it-IT" altLang="it-IT" smtClean="0">
                  <a:solidFill>
                    <a:srgbClr val="56585A"/>
                  </a:solidFill>
                </a:endParaRPr>
              </a:p>
            </p:txBody>
          </p:sp>
          <p:sp>
            <p:nvSpPr>
              <p:cNvPr id="71" name="Rectangle 41"/>
              <p:cNvSpPr>
                <a:spLocks noChangeArrowheads="1"/>
              </p:cNvSpPr>
              <p:nvPr/>
            </p:nvSpPr>
            <p:spPr bwMode="auto">
              <a:xfrm rot="16200000">
                <a:off x="2949575" y="5580062"/>
                <a:ext cx="95885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smtClean="0">
                    <a:solidFill>
                      <a:srgbClr val="000000"/>
                    </a:solidFill>
                  </a:rPr>
                  <a:t>Week 07</a:t>
                </a:r>
                <a:endParaRPr lang="it-IT" altLang="it-IT" smtClean="0">
                  <a:solidFill>
                    <a:srgbClr val="56585A"/>
                  </a:solidFill>
                </a:endParaRPr>
              </a:p>
            </p:txBody>
          </p:sp>
          <p:sp>
            <p:nvSpPr>
              <p:cNvPr id="72" name="Rectangle 42"/>
              <p:cNvSpPr>
                <a:spLocks noChangeArrowheads="1"/>
              </p:cNvSpPr>
              <p:nvPr/>
            </p:nvSpPr>
            <p:spPr bwMode="auto">
              <a:xfrm rot="16200000">
                <a:off x="3330959" y="5697055"/>
                <a:ext cx="76758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FF0000"/>
                    </a:solidFill>
                  </a:rPr>
                  <a:t>Week 08</a:t>
                </a:r>
                <a:endParaRPr lang="it-IT" altLang="it-IT" dirty="0" smtClean="0">
                  <a:solidFill>
                    <a:srgbClr val="FF0000"/>
                  </a:solidFill>
                </a:endParaRPr>
              </a:p>
            </p:txBody>
          </p:sp>
          <p:sp>
            <p:nvSpPr>
              <p:cNvPr id="73" name="Rectangle 43"/>
              <p:cNvSpPr>
                <a:spLocks noChangeArrowheads="1"/>
              </p:cNvSpPr>
              <p:nvPr/>
            </p:nvSpPr>
            <p:spPr bwMode="auto">
              <a:xfrm rot="16200000">
                <a:off x="3521075" y="5580062"/>
                <a:ext cx="95885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smtClean="0">
                    <a:solidFill>
                      <a:srgbClr val="000000"/>
                    </a:solidFill>
                  </a:rPr>
                  <a:t>Week 09</a:t>
                </a:r>
                <a:endParaRPr lang="it-IT" altLang="it-IT" smtClean="0">
                  <a:solidFill>
                    <a:srgbClr val="56585A"/>
                  </a:solidFill>
                </a:endParaRPr>
              </a:p>
            </p:txBody>
          </p:sp>
          <p:sp>
            <p:nvSpPr>
              <p:cNvPr id="74" name="Rectangle 44"/>
              <p:cNvSpPr>
                <a:spLocks noChangeArrowheads="1"/>
              </p:cNvSpPr>
              <p:nvPr/>
            </p:nvSpPr>
            <p:spPr bwMode="auto">
              <a:xfrm rot="16200000">
                <a:off x="3806825" y="5580062"/>
                <a:ext cx="95885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000000"/>
                    </a:solidFill>
                  </a:rPr>
                  <a:t>Week 10</a:t>
                </a:r>
                <a:endParaRPr lang="it-IT" altLang="it-IT" dirty="0" smtClean="0">
                  <a:solidFill>
                    <a:srgbClr val="56585A"/>
                  </a:solidFill>
                </a:endParaRPr>
              </a:p>
            </p:txBody>
          </p:sp>
          <p:sp>
            <p:nvSpPr>
              <p:cNvPr id="75" name="Rectangle 45"/>
              <p:cNvSpPr>
                <a:spLocks noChangeArrowheads="1"/>
              </p:cNvSpPr>
              <p:nvPr/>
            </p:nvSpPr>
            <p:spPr bwMode="auto">
              <a:xfrm rot="16200000">
                <a:off x="4092575" y="5580062"/>
                <a:ext cx="95885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smtClean="0">
                    <a:solidFill>
                      <a:srgbClr val="000000"/>
                    </a:solidFill>
                  </a:rPr>
                  <a:t>Week 11</a:t>
                </a:r>
                <a:endParaRPr lang="it-IT" altLang="it-IT" smtClean="0">
                  <a:solidFill>
                    <a:srgbClr val="56585A"/>
                  </a:solidFill>
                </a:endParaRPr>
              </a:p>
            </p:txBody>
          </p:sp>
          <p:sp>
            <p:nvSpPr>
              <p:cNvPr id="76" name="Rectangle 46"/>
              <p:cNvSpPr>
                <a:spLocks noChangeArrowheads="1"/>
              </p:cNvSpPr>
              <p:nvPr/>
            </p:nvSpPr>
            <p:spPr bwMode="auto">
              <a:xfrm rot="16200000">
                <a:off x="4378325" y="5580062"/>
                <a:ext cx="95885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000000"/>
                    </a:solidFill>
                  </a:rPr>
                  <a:t>Week 12</a:t>
                </a:r>
                <a:endParaRPr lang="it-IT" altLang="it-IT" dirty="0" smtClean="0">
                  <a:solidFill>
                    <a:srgbClr val="56585A"/>
                  </a:solidFill>
                </a:endParaRPr>
              </a:p>
            </p:txBody>
          </p:sp>
        </p:grpSp>
        <p:grpSp>
          <p:nvGrpSpPr>
            <p:cNvPr id="12" name="Gruppo 11"/>
            <p:cNvGrpSpPr/>
            <p:nvPr/>
          </p:nvGrpSpPr>
          <p:grpSpPr>
            <a:xfrm>
              <a:off x="1404937" y="5337175"/>
              <a:ext cx="6573838" cy="864488"/>
              <a:chOff x="1404937" y="5337175"/>
              <a:chExt cx="6573838" cy="864488"/>
            </a:xfrm>
          </p:grpSpPr>
          <p:sp>
            <p:nvSpPr>
              <p:cNvPr id="13" name="Rectangle 51"/>
              <p:cNvSpPr>
                <a:spLocks noChangeArrowheads="1"/>
              </p:cNvSpPr>
              <p:nvPr/>
            </p:nvSpPr>
            <p:spPr bwMode="auto">
              <a:xfrm rot="16200000">
                <a:off x="5868443" y="5700052"/>
                <a:ext cx="77239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000000"/>
                    </a:solidFill>
                  </a:rPr>
                  <a:t>Week +1</a:t>
                </a:r>
                <a:endParaRPr lang="it-IT" altLang="it-IT" dirty="0" smtClean="0">
                  <a:solidFill>
                    <a:srgbClr val="56585A"/>
                  </a:solidFill>
                </a:endParaRPr>
              </a:p>
            </p:txBody>
          </p:sp>
          <p:sp>
            <p:nvSpPr>
              <p:cNvPr id="14" name="Line 79"/>
              <p:cNvSpPr>
                <a:spLocks noChangeShapeType="1"/>
              </p:cNvSpPr>
              <p:nvPr/>
            </p:nvSpPr>
            <p:spPr bwMode="auto">
              <a:xfrm flipV="1">
                <a:off x="1547812"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5" name="Line 80"/>
              <p:cNvSpPr>
                <a:spLocks noChangeShapeType="1"/>
              </p:cNvSpPr>
              <p:nvPr/>
            </p:nvSpPr>
            <p:spPr bwMode="auto">
              <a:xfrm flipV="1">
                <a:off x="1690687"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6" name="Line 81"/>
              <p:cNvSpPr>
                <a:spLocks noChangeShapeType="1"/>
              </p:cNvSpPr>
              <p:nvPr/>
            </p:nvSpPr>
            <p:spPr bwMode="auto">
              <a:xfrm flipV="1">
                <a:off x="1833562"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7" name="Line 82"/>
              <p:cNvSpPr>
                <a:spLocks noChangeShapeType="1"/>
              </p:cNvSpPr>
              <p:nvPr/>
            </p:nvSpPr>
            <p:spPr bwMode="auto">
              <a:xfrm flipV="1">
                <a:off x="1976437"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8" name="Line 83"/>
              <p:cNvSpPr>
                <a:spLocks noChangeShapeType="1"/>
              </p:cNvSpPr>
              <p:nvPr/>
            </p:nvSpPr>
            <p:spPr bwMode="auto">
              <a:xfrm flipV="1">
                <a:off x="2119312"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19" name="Line 84"/>
              <p:cNvSpPr>
                <a:spLocks noChangeShapeType="1"/>
              </p:cNvSpPr>
              <p:nvPr/>
            </p:nvSpPr>
            <p:spPr bwMode="auto">
              <a:xfrm flipV="1">
                <a:off x="2262187"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20" name="Line 85"/>
              <p:cNvSpPr>
                <a:spLocks noChangeShapeType="1"/>
              </p:cNvSpPr>
              <p:nvPr/>
            </p:nvSpPr>
            <p:spPr bwMode="auto">
              <a:xfrm flipV="1">
                <a:off x="2405062"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21" name="Line 86"/>
              <p:cNvSpPr>
                <a:spLocks noChangeShapeType="1"/>
              </p:cNvSpPr>
              <p:nvPr/>
            </p:nvSpPr>
            <p:spPr bwMode="auto">
              <a:xfrm flipV="1">
                <a:off x="2547937"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22" name="Line 87"/>
              <p:cNvSpPr>
                <a:spLocks noChangeShapeType="1"/>
              </p:cNvSpPr>
              <p:nvPr/>
            </p:nvSpPr>
            <p:spPr bwMode="auto">
              <a:xfrm flipV="1">
                <a:off x="2690812"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23" name="Line 88"/>
              <p:cNvSpPr>
                <a:spLocks noChangeShapeType="1"/>
              </p:cNvSpPr>
              <p:nvPr/>
            </p:nvSpPr>
            <p:spPr bwMode="auto">
              <a:xfrm flipV="1">
                <a:off x="2835275"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24" name="Line 89"/>
              <p:cNvSpPr>
                <a:spLocks noChangeShapeType="1"/>
              </p:cNvSpPr>
              <p:nvPr/>
            </p:nvSpPr>
            <p:spPr bwMode="auto">
              <a:xfrm flipV="1">
                <a:off x="2978150"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25" name="Line 90"/>
              <p:cNvSpPr>
                <a:spLocks noChangeShapeType="1"/>
              </p:cNvSpPr>
              <p:nvPr/>
            </p:nvSpPr>
            <p:spPr bwMode="auto">
              <a:xfrm flipV="1">
                <a:off x="3119437"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26" name="Line 91"/>
              <p:cNvSpPr>
                <a:spLocks noChangeShapeType="1"/>
              </p:cNvSpPr>
              <p:nvPr/>
            </p:nvSpPr>
            <p:spPr bwMode="auto">
              <a:xfrm flipV="1">
                <a:off x="3262312"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27" name="Line 92"/>
              <p:cNvSpPr>
                <a:spLocks noChangeShapeType="1"/>
              </p:cNvSpPr>
              <p:nvPr/>
            </p:nvSpPr>
            <p:spPr bwMode="auto">
              <a:xfrm flipV="1">
                <a:off x="3405187"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28" name="Line 93"/>
              <p:cNvSpPr>
                <a:spLocks noChangeShapeType="1"/>
              </p:cNvSpPr>
              <p:nvPr/>
            </p:nvSpPr>
            <p:spPr bwMode="auto">
              <a:xfrm flipV="1">
                <a:off x="3548062"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29" name="Line 94"/>
              <p:cNvSpPr>
                <a:spLocks noChangeShapeType="1"/>
              </p:cNvSpPr>
              <p:nvPr/>
            </p:nvSpPr>
            <p:spPr bwMode="auto">
              <a:xfrm flipV="1">
                <a:off x="3690937"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30" name="Line 95"/>
              <p:cNvSpPr>
                <a:spLocks noChangeShapeType="1"/>
              </p:cNvSpPr>
              <p:nvPr/>
            </p:nvSpPr>
            <p:spPr bwMode="auto">
              <a:xfrm flipV="1">
                <a:off x="3833812"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31" name="Line 96"/>
              <p:cNvSpPr>
                <a:spLocks noChangeShapeType="1"/>
              </p:cNvSpPr>
              <p:nvPr/>
            </p:nvSpPr>
            <p:spPr bwMode="auto">
              <a:xfrm flipV="1">
                <a:off x="3976687"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32" name="Line 97"/>
              <p:cNvSpPr>
                <a:spLocks noChangeShapeType="1"/>
              </p:cNvSpPr>
              <p:nvPr/>
            </p:nvSpPr>
            <p:spPr bwMode="auto">
              <a:xfrm flipV="1">
                <a:off x="4119562"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33" name="Line 98"/>
              <p:cNvSpPr>
                <a:spLocks noChangeShapeType="1"/>
              </p:cNvSpPr>
              <p:nvPr/>
            </p:nvSpPr>
            <p:spPr bwMode="auto">
              <a:xfrm flipV="1">
                <a:off x="4262437"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34" name="Line 99"/>
              <p:cNvSpPr>
                <a:spLocks noChangeShapeType="1"/>
              </p:cNvSpPr>
              <p:nvPr/>
            </p:nvSpPr>
            <p:spPr bwMode="auto">
              <a:xfrm flipV="1">
                <a:off x="4405312"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35" name="Line 100"/>
              <p:cNvSpPr>
                <a:spLocks noChangeShapeType="1"/>
              </p:cNvSpPr>
              <p:nvPr/>
            </p:nvSpPr>
            <p:spPr bwMode="auto">
              <a:xfrm flipV="1">
                <a:off x="4548187"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36" name="Line 101"/>
              <p:cNvSpPr>
                <a:spLocks noChangeShapeType="1"/>
              </p:cNvSpPr>
              <p:nvPr/>
            </p:nvSpPr>
            <p:spPr bwMode="auto">
              <a:xfrm flipV="1">
                <a:off x="4691062"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37" name="Line 102"/>
              <p:cNvSpPr>
                <a:spLocks noChangeShapeType="1"/>
              </p:cNvSpPr>
              <p:nvPr/>
            </p:nvSpPr>
            <p:spPr bwMode="auto">
              <a:xfrm flipV="1">
                <a:off x="4835525"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38" name="Line 103"/>
              <p:cNvSpPr>
                <a:spLocks noChangeShapeType="1"/>
              </p:cNvSpPr>
              <p:nvPr/>
            </p:nvSpPr>
            <p:spPr bwMode="auto">
              <a:xfrm flipV="1">
                <a:off x="4978400"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39" name="Line 104"/>
              <p:cNvSpPr>
                <a:spLocks noChangeShapeType="1"/>
              </p:cNvSpPr>
              <p:nvPr/>
            </p:nvSpPr>
            <p:spPr bwMode="auto">
              <a:xfrm flipV="1">
                <a:off x="5121275"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40" name="Line 105"/>
              <p:cNvSpPr>
                <a:spLocks noChangeShapeType="1"/>
              </p:cNvSpPr>
              <p:nvPr/>
            </p:nvSpPr>
            <p:spPr bwMode="auto">
              <a:xfrm flipV="1">
                <a:off x="5264150"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41" name="Line 106"/>
              <p:cNvSpPr>
                <a:spLocks noChangeShapeType="1"/>
              </p:cNvSpPr>
              <p:nvPr/>
            </p:nvSpPr>
            <p:spPr bwMode="auto">
              <a:xfrm flipV="1">
                <a:off x="5407025"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42" name="Line 107"/>
              <p:cNvSpPr>
                <a:spLocks noChangeShapeType="1"/>
              </p:cNvSpPr>
              <p:nvPr/>
            </p:nvSpPr>
            <p:spPr bwMode="auto">
              <a:xfrm flipV="1">
                <a:off x="5549900"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43" name="Line 108"/>
              <p:cNvSpPr>
                <a:spLocks noChangeShapeType="1"/>
              </p:cNvSpPr>
              <p:nvPr/>
            </p:nvSpPr>
            <p:spPr bwMode="auto">
              <a:xfrm flipV="1">
                <a:off x="5692775"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44" name="Line 109"/>
              <p:cNvSpPr>
                <a:spLocks noChangeShapeType="1"/>
              </p:cNvSpPr>
              <p:nvPr/>
            </p:nvSpPr>
            <p:spPr bwMode="auto">
              <a:xfrm flipV="1">
                <a:off x="5835650"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45" name="Line 110"/>
              <p:cNvSpPr>
                <a:spLocks noChangeShapeType="1"/>
              </p:cNvSpPr>
              <p:nvPr/>
            </p:nvSpPr>
            <p:spPr bwMode="auto">
              <a:xfrm flipV="1">
                <a:off x="5978525"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46" name="Line 111"/>
              <p:cNvSpPr>
                <a:spLocks noChangeShapeType="1"/>
              </p:cNvSpPr>
              <p:nvPr/>
            </p:nvSpPr>
            <p:spPr bwMode="auto">
              <a:xfrm flipV="1">
                <a:off x="6121400"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47" name="Line 112"/>
              <p:cNvSpPr>
                <a:spLocks noChangeShapeType="1"/>
              </p:cNvSpPr>
              <p:nvPr/>
            </p:nvSpPr>
            <p:spPr bwMode="auto">
              <a:xfrm flipV="1">
                <a:off x="6264275"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48" name="Line 113"/>
              <p:cNvSpPr>
                <a:spLocks noChangeShapeType="1"/>
              </p:cNvSpPr>
              <p:nvPr/>
            </p:nvSpPr>
            <p:spPr bwMode="auto">
              <a:xfrm flipV="1">
                <a:off x="6405562"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49" name="Line 114"/>
              <p:cNvSpPr>
                <a:spLocks noChangeShapeType="1"/>
              </p:cNvSpPr>
              <p:nvPr/>
            </p:nvSpPr>
            <p:spPr bwMode="auto">
              <a:xfrm flipV="1">
                <a:off x="6548437"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50" name="Line 115"/>
              <p:cNvSpPr>
                <a:spLocks noChangeShapeType="1"/>
              </p:cNvSpPr>
              <p:nvPr/>
            </p:nvSpPr>
            <p:spPr bwMode="auto">
              <a:xfrm flipV="1">
                <a:off x="6691312"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51" name="Line 116"/>
              <p:cNvSpPr>
                <a:spLocks noChangeShapeType="1"/>
              </p:cNvSpPr>
              <p:nvPr/>
            </p:nvSpPr>
            <p:spPr bwMode="auto">
              <a:xfrm flipV="1">
                <a:off x="6835775"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52" name="Line 117"/>
              <p:cNvSpPr>
                <a:spLocks noChangeShapeType="1"/>
              </p:cNvSpPr>
              <p:nvPr/>
            </p:nvSpPr>
            <p:spPr bwMode="auto">
              <a:xfrm flipV="1">
                <a:off x="6978650"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53" name="Line 118"/>
              <p:cNvSpPr>
                <a:spLocks noChangeShapeType="1"/>
              </p:cNvSpPr>
              <p:nvPr/>
            </p:nvSpPr>
            <p:spPr bwMode="auto">
              <a:xfrm flipV="1">
                <a:off x="7121525"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54" name="Line 119"/>
              <p:cNvSpPr>
                <a:spLocks noChangeShapeType="1"/>
              </p:cNvSpPr>
              <p:nvPr/>
            </p:nvSpPr>
            <p:spPr bwMode="auto">
              <a:xfrm flipV="1">
                <a:off x="7264400"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55" name="Line 120"/>
              <p:cNvSpPr>
                <a:spLocks noChangeShapeType="1"/>
              </p:cNvSpPr>
              <p:nvPr/>
            </p:nvSpPr>
            <p:spPr bwMode="auto">
              <a:xfrm flipV="1">
                <a:off x="7407275"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56" name="Line 121"/>
              <p:cNvSpPr>
                <a:spLocks noChangeShapeType="1"/>
              </p:cNvSpPr>
              <p:nvPr/>
            </p:nvSpPr>
            <p:spPr bwMode="auto">
              <a:xfrm flipV="1">
                <a:off x="7550150"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57" name="Line 122"/>
              <p:cNvSpPr>
                <a:spLocks noChangeShapeType="1"/>
              </p:cNvSpPr>
              <p:nvPr/>
            </p:nvSpPr>
            <p:spPr bwMode="auto">
              <a:xfrm flipV="1">
                <a:off x="7693025" y="5337175"/>
                <a:ext cx="0" cy="87312"/>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58" name="Line 123"/>
              <p:cNvSpPr>
                <a:spLocks noChangeShapeType="1"/>
              </p:cNvSpPr>
              <p:nvPr/>
            </p:nvSpPr>
            <p:spPr bwMode="auto">
              <a:xfrm flipV="1">
                <a:off x="7835900" y="5337175"/>
                <a:ext cx="0" cy="444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59" name="Line 125"/>
              <p:cNvSpPr>
                <a:spLocks noChangeShapeType="1"/>
              </p:cNvSpPr>
              <p:nvPr/>
            </p:nvSpPr>
            <p:spPr bwMode="auto">
              <a:xfrm>
                <a:off x="1404937" y="5337175"/>
                <a:ext cx="6573838" cy="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it-IT">
                  <a:solidFill>
                    <a:srgbClr val="56585A"/>
                  </a:solidFill>
                  <a:latin typeface="Arial Narrow"/>
                </a:endParaRPr>
              </a:p>
            </p:txBody>
          </p:sp>
          <p:sp>
            <p:nvSpPr>
              <p:cNvPr id="60" name="Rectangle 51"/>
              <p:cNvSpPr>
                <a:spLocks noChangeArrowheads="1"/>
              </p:cNvSpPr>
              <p:nvPr/>
            </p:nvSpPr>
            <p:spPr bwMode="auto">
              <a:xfrm rot="16200000">
                <a:off x="6429053" y="5700052"/>
                <a:ext cx="77239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000000"/>
                    </a:solidFill>
                  </a:rPr>
                  <a:t>Week +3</a:t>
                </a:r>
                <a:endParaRPr lang="it-IT" altLang="it-IT" dirty="0" smtClean="0">
                  <a:solidFill>
                    <a:srgbClr val="56585A"/>
                  </a:solidFill>
                </a:endParaRPr>
              </a:p>
            </p:txBody>
          </p:sp>
          <p:sp>
            <p:nvSpPr>
              <p:cNvPr id="61" name="Rectangle 51"/>
              <p:cNvSpPr>
                <a:spLocks noChangeArrowheads="1"/>
              </p:cNvSpPr>
              <p:nvPr/>
            </p:nvSpPr>
            <p:spPr bwMode="auto">
              <a:xfrm rot="16200000">
                <a:off x="7022329" y="5700052"/>
                <a:ext cx="77239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000000"/>
                    </a:solidFill>
                  </a:rPr>
                  <a:t>Week +5</a:t>
                </a:r>
                <a:endParaRPr lang="it-IT" altLang="it-IT" dirty="0" smtClean="0">
                  <a:solidFill>
                    <a:srgbClr val="56585A"/>
                  </a:solidFill>
                </a:endParaRPr>
              </a:p>
            </p:txBody>
          </p:sp>
          <p:sp>
            <p:nvSpPr>
              <p:cNvPr id="62" name="Rectangle 51"/>
              <p:cNvSpPr>
                <a:spLocks noChangeArrowheads="1"/>
              </p:cNvSpPr>
              <p:nvPr/>
            </p:nvSpPr>
            <p:spPr bwMode="auto">
              <a:xfrm rot="16200000">
                <a:off x="7297192" y="5700052"/>
                <a:ext cx="77239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000000"/>
                    </a:solidFill>
                  </a:rPr>
                  <a:t>Week +6</a:t>
                </a:r>
                <a:endParaRPr lang="it-IT" altLang="it-IT" dirty="0" smtClean="0">
                  <a:solidFill>
                    <a:srgbClr val="56585A"/>
                  </a:solidFill>
                </a:endParaRPr>
              </a:p>
            </p:txBody>
          </p:sp>
          <p:sp>
            <p:nvSpPr>
              <p:cNvPr id="63" name="Rectangle 51"/>
              <p:cNvSpPr>
                <a:spLocks noChangeArrowheads="1"/>
              </p:cNvSpPr>
              <p:nvPr/>
            </p:nvSpPr>
            <p:spPr bwMode="auto">
              <a:xfrm rot="16200000">
                <a:off x="6744741" y="5700052"/>
                <a:ext cx="77239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000000"/>
                    </a:solidFill>
                  </a:rPr>
                  <a:t>Week +4</a:t>
                </a:r>
                <a:endParaRPr lang="it-IT" altLang="it-IT" dirty="0" smtClean="0">
                  <a:solidFill>
                    <a:srgbClr val="56585A"/>
                  </a:solidFill>
                </a:endParaRPr>
              </a:p>
            </p:txBody>
          </p:sp>
          <p:sp>
            <p:nvSpPr>
              <p:cNvPr id="64" name="Rectangle 51"/>
              <p:cNvSpPr>
                <a:spLocks noChangeArrowheads="1"/>
              </p:cNvSpPr>
              <p:nvPr/>
            </p:nvSpPr>
            <p:spPr bwMode="auto">
              <a:xfrm rot="16200000">
                <a:off x="6148745" y="5700052"/>
                <a:ext cx="77239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000000"/>
                    </a:solidFill>
                  </a:rPr>
                  <a:t>Week +2</a:t>
                </a:r>
                <a:endParaRPr lang="it-IT" altLang="it-IT" dirty="0" smtClean="0">
                  <a:solidFill>
                    <a:srgbClr val="56585A"/>
                  </a:solidFill>
                </a:endParaRPr>
              </a:p>
            </p:txBody>
          </p:sp>
        </p:grpSp>
      </p:grpSp>
      <p:sp>
        <p:nvSpPr>
          <p:cNvPr id="329" name="Figura a mano libera 328"/>
          <p:cNvSpPr/>
          <p:nvPr/>
        </p:nvSpPr>
        <p:spPr>
          <a:xfrm>
            <a:off x="1458097" y="1715099"/>
            <a:ext cx="2240692" cy="3623019"/>
          </a:xfrm>
          <a:custGeom>
            <a:avLst/>
            <a:gdLst>
              <a:gd name="connsiteX0" fmla="*/ 0 w 2240692"/>
              <a:gd name="connsiteY0" fmla="*/ 0 h 3863546"/>
              <a:gd name="connsiteX1" fmla="*/ 337752 w 2240692"/>
              <a:gd name="connsiteY1" fmla="*/ 2380735 h 3863546"/>
              <a:gd name="connsiteX2" fmla="*/ 1318054 w 2240692"/>
              <a:gd name="connsiteY2" fmla="*/ 3385751 h 3863546"/>
              <a:gd name="connsiteX3" fmla="*/ 2240692 w 2240692"/>
              <a:gd name="connsiteY3" fmla="*/ 3863546 h 3863546"/>
              <a:gd name="connsiteX4" fmla="*/ 2240692 w 2240692"/>
              <a:gd name="connsiteY4" fmla="*/ 3863546 h 3863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692" h="3863546">
                <a:moveTo>
                  <a:pt x="0" y="0"/>
                </a:moveTo>
                <a:cubicBezTo>
                  <a:pt x="59038" y="908221"/>
                  <a:pt x="118076" y="1816443"/>
                  <a:pt x="337752" y="2380735"/>
                </a:cubicBezTo>
                <a:cubicBezTo>
                  <a:pt x="557428" y="2945027"/>
                  <a:pt x="1000897" y="3138616"/>
                  <a:pt x="1318054" y="3385751"/>
                </a:cubicBezTo>
                <a:cubicBezTo>
                  <a:pt x="1635211" y="3632886"/>
                  <a:pt x="2240692" y="3863546"/>
                  <a:pt x="2240692" y="3863546"/>
                </a:cubicBezTo>
                <a:lnTo>
                  <a:pt x="2240692" y="3863546"/>
                </a:ln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4" name="Rectangle 46"/>
          <p:cNvSpPr>
            <a:spLocks noChangeArrowheads="1"/>
          </p:cNvSpPr>
          <p:nvPr/>
        </p:nvSpPr>
        <p:spPr bwMode="auto">
          <a:xfrm rot="16200000">
            <a:off x="5598171" y="5725008"/>
            <a:ext cx="76758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000000"/>
                </a:solidFill>
              </a:rPr>
              <a:t>Week 24</a:t>
            </a:r>
            <a:endParaRPr lang="it-IT" altLang="it-IT" dirty="0" smtClean="0">
              <a:solidFill>
                <a:srgbClr val="56585A"/>
              </a:solidFill>
            </a:endParaRPr>
          </a:p>
        </p:txBody>
      </p:sp>
      <p:sp>
        <p:nvSpPr>
          <p:cNvPr id="335" name="Figura a mano libera 334"/>
          <p:cNvSpPr/>
          <p:nvPr/>
        </p:nvSpPr>
        <p:spPr>
          <a:xfrm>
            <a:off x="1466335" y="1227849"/>
            <a:ext cx="5082102" cy="3654421"/>
          </a:xfrm>
          <a:custGeom>
            <a:avLst/>
            <a:gdLst>
              <a:gd name="connsiteX0" fmla="*/ 0 w 5717060"/>
              <a:gd name="connsiteY0" fmla="*/ 0 h 3391221"/>
              <a:gd name="connsiteX1" fmla="*/ 799070 w 5717060"/>
              <a:gd name="connsiteY1" fmla="*/ 2215978 h 3391221"/>
              <a:gd name="connsiteX2" fmla="*/ 4440195 w 5717060"/>
              <a:gd name="connsiteY2" fmla="*/ 3319848 h 3391221"/>
              <a:gd name="connsiteX3" fmla="*/ 5717060 w 5717060"/>
              <a:gd name="connsiteY3" fmla="*/ 247135 h 3391221"/>
            </a:gdLst>
            <a:ahLst/>
            <a:cxnLst>
              <a:cxn ang="0">
                <a:pos x="connsiteX0" y="connsiteY0"/>
              </a:cxn>
              <a:cxn ang="0">
                <a:pos x="connsiteX1" y="connsiteY1"/>
              </a:cxn>
              <a:cxn ang="0">
                <a:pos x="connsiteX2" y="connsiteY2"/>
              </a:cxn>
              <a:cxn ang="0">
                <a:pos x="connsiteX3" y="connsiteY3"/>
              </a:cxn>
            </a:cxnLst>
            <a:rect l="l" t="t" r="r" b="b"/>
            <a:pathLst>
              <a:path w="5717060" h="3391221">
                <a:moveTo>
                  <a:pt x="0" y="0"/>
                </a:moveTo>
                <a:cubicBezTo>
                  <a:pt x="29519" y="831335"/>
                  <a:pt x="59038" y="1662670"/>
                  <a:pt x="799070" y="2215978"/>
                </a:cubicBezTo>
                <a:cubicBezTo>
                  <a:pt x="1539102" y="2769286"/>
                  <a:pt x="3620530" y="3647989"/>
                  <a:pt x="4440195" y="3319848"/>
                </a:cubicBezTo>
                <a:cubicBezTo>
                  <a:pt x="5259860" y="2991708"/>
                  <a:pt x="5488460" y="1619421"/>
                  <a:pt x="5717060" y="2471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2" name="Figura a mano libera 181"/>
          <p:cNvSpPr/>
          <p:nvPr/>
        </p:nvSpPr>
        <p:spPr>
          <a:xfrm>
            <a:off x="1463652" y="1362745"/>
            <a:ext cx="5474059" cy="3898879"/>
          </a:xfrm>
          <a:custGeom>
            <a:avLst/>
            <a:gdLst>
              <a:gd name="connsiteX0" fmla="*/ 0 w 5717060"/>
              <a:gd name="connsiteY0" fmla="*/ 0 h 3391221"/>
              <a:gd name="connsiteX1" fmla="*/ 799070 w 5717060"/>
              <a:gd name="connsiteY1" fmla="*/ 2215978 h 3391221"/>
              <a:gd name="connsiteX2" fmla="*/ 4440195 w 5717060"/>
              <a:gd name="connsiteY2" fmla="*/ 3319848 h 3391221"/>
              <a:gd name="connsiteX3" fmla="*/ 5717060 w 5717060"/>
              <a:gd name="connsiteY3" fmla="*/ 247135 h 3391221"/>
            </a:gdLst>
            <a:ahLst/>
            <a:cxnLst>
              <a:cxn ang="0">
                <a:pos x="connsiteX0" y="connsiteY0"/>
              </a:cxn>
              <a:cxn ang="0">
                <a:pos x="connsiteX1" y="connsiteY1"/>
              </a:cxn>
              <a:cxn ang="0">
                <a:pos x="connsiteX2" y="connsiteY2"/>
              </a:cxn>
              <a:cxn ang="0">
                <a:pos x="connsiteX3" y="connsiteY3"/>
              </a:cxn>
            </a:cxnLst>
            <a:rect l="l" t="t" r="r" b="b"/>
            <a:pathLst>
              <a:path w="5717060" h="3391221">
                <a:moveTo>
                  <a:pt x="0" y="0"/>
                </a:moveTo>
                <a:cubicBezTo>
                  <a:pt x="29519" y="831335"/>
                  <a:pt x="59038" y="1662670"/>
                  <a:pt x="799070" y="2215978"/>
                </a:cubicBezTo>
                <a:cubicBezTo>
                  <a:pt x="1539102" y="2769286"/>
                  <a:pt x="3620530" y="3647989"/>
                  <a:pt x="4440195" y="3319848"/>
                </a:cubicBezTo>
                <a:cubicBezTo>
                  <a:pt x="5259860" y="2991708"/>
                  <a:pt x="5488460" y="1619421"/>
                  <a:pt x="5717060" y="2471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3" name="Figura a mano libera 182"/>
          <p:cNvSpPr/>
          <p:nvPr/>
        </p:nvSpPr>
        <p:spPr>
          <a:xfrm>
            <a:off x="1460500" y="1498247"/>
            <a:ext cx="5470165" cy="3492979"/>
          </a:xfrm>
          <a:custGeom>
            <a:avLst/>
            <a:gdLst>
              <a:gd name="connsiteX0" fmla="*/ 0 w 5717060"/>
              <a:gd name="connsiteY0" fmla="*/ 0 h 3391221"/>
              <a:gd name="connsiteX1" fmla="*/ 799070 w 5717060"/>
              <a:gd name="connsiteY1" fmla="*/ 2215978 h 3391221"/>
              <a:gd name="connsiteX2" fmla="*/ 4440195 w 5717060"/>
              <a:gd name="connsiteY2" fmla="*/ 3319848 h 3391221"/>
              <a:gd name="connsiteX3" fmla="*/ 5717060 w 5717060"/>
              <a:gd name="connsiteY3" fmla="*/ 247135 h 3391221"/>
            </a:gdLst>
            <a:ahLst/>
            <a:cxnLst>
              <a:cxn ang="0">
                <a:pos x="connsiteX0" y="connsiteY0"/>
              </a:cxn>
              <a:cxn ang="0">
                <a:pos x="connsiteX1" y="connsiteY1"/>
              </a:cxn>
              <a:cxn ang="0">
                <a:pos x="connsiteX2" y="connsiteY2"/>
              </a:cxn>
              <a:cxn ang="0">
                <a:pos x="connsiteX3" y="connsiteY3"/>
              </a:cxn>
            </a:cxnLst>
            <a:rect l="l" t="t" r="r" b="b"/>
            <a:pathLst>
              <a:path w="5717060" h="3391221">
                <a:moveTo>
                  <a:pt x="0" y="0"/>
                </a:moveTo>
                <a:cubicBezTo>
                  <a:pt x="29519" y="831335"/>
                  <a:pt x="59038" y="1662670"/>
                  <a:pt x="799070" y="2215978"/>
                </a:cubicBezTo>
                <a:cubicBezTo>
                  <a:pt x="1539102" y="2769286"/>
                  <a:pt x="3620530" y="3647989"/>
                  <a:pt x="4440195" y="3319848"/>
                </a:cubicBezTo>
                <a:cubicBezTo>
                  <a:pt x="5259860" y="2991708"/>
                  <a:pt x="5488460" y="1619421"/>
                  <a:pt x="5717060" y="2471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 name="Figura a mano libera 183"/>
          <p:cNvSpPr/>
          <p:nvPr/>
        </p:nvSpPr>
        <p:spPr>
          <a:xfrm>
            <a:off x="1467546" y="1493608"/>
            <a:ext cx="5470165" cy="3644212"/>
          </a:xfrm>
          <a:custGeom>
            <a:avLst/>
            <a:gdLst>
              <a:gd name="connsiteX0" fmla="*/ 0 w 5717060"/>
              <a:gd name="connsiteY0" fmla="*/ 0 h 3391221"/>
              <a:gd name="connsiteX1" fmla="*/ 799070 w 5717060"/>
              <a:gd name="connsiteY1" fmla="*/ 2215978 h 3391221"/>
              <a:gd name="connsiteX2" fmla="*/ 4440195 w 5717060"/>
              <a:gd name="connsiteY2" fmla="*/ 3319848 h 3391221"/>
              <a:gd name="connsiteX3" fmla="*/ 5717060 w 5717060"/>
              <a:gd name="connsiteY3" fmla="*/ 247135 h 3391221"/>
            </a:gdLst>
            <a:ahLst/>
            <a:cxnLst>
              <a:cxn ang="0">
                <a:pos x="connsiteX0" y="connsiteY0"/>
              </a:cxn>
              <a:cxn ang="0">
                <a:pos x="connsiteX1" y="connsiteY1"/>
              </a:cxn>
              <a:cxn ang="0">
                <a:pos x="connsiteX2" y="connsiteY2"/>
              </a:cxn>
              <a:cxn ang="0">
                <a:pos x="connsiteX3" y="connsiteY3"/>
              </a:cxn>
            </a:cxnLst>
            <a:rect l="l" t="t" r="r" b="b"/>
            <a:pathLst>
              <a:path w="5717060" h="3391221">
                <a:moveTo>
                  <a:pt x="0" y="0"/>
                </a:moveTo>
                <a:cubicBezTo>
                  <a:pt x="29519" y="831335"/>
                  <a:pt x="59038" y="1662670"/>
                  <a:pt x="799070" y="2215978"/>
                </a:cubicBezTo>
                <a:cubicBezTo>
                  <a:pt x="1539102" y="2769286"/>
                  <a:pt x="3620530" y="3647989"/>
                  <a:pt x="4440195" y="3319848"/>
                </a:cubicBezTo>
                <a:cubicBezTo>
                  <a:pt x="5259860" y="2991708"/>
                  <a:pt x="5488460" y="1619421"/>
                  <a:pt x="5717060" y="2471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5" name="Figura a mano libera 184"/>
          <p:cNvSpPr/>
          <p:nvPr/>
        </p:nvSpPr>
        <p:spPr>
          <a:xfrm>
            <a:off x="1458097" y="2012031"/>
            <a:ext cx="1641369" cy="3326087"/>
          </a:xfrm>
          <a:custGeom>
            <a:avLst/>
            <a:gdLst>
              <a:gd name="connsiteX0" fmla="*/ 0 w 2240692"/>
              <a:gd name="connsiteY0" fmla="*/ 0 h 3863546"/>
              <a:gd name="connsiteX1" fmla="*/ 337752 w 2240692"/>
              <a:gd name="connsiteY1" fmla="*/ 2380735 h 3863546"/>
              <a:gd name="connsiteX2" fmla="*/ 1318054 w 2240692"/>
              <a:gd name="connsiteY2" fmla="*/ 3385751 h 3863546"/>
              <a:gd name="connsiteX3" fmla="*/ 2240692 w 2240692"/>
              <a:gd name="connsiteY3" fmla="*/ 3863546 h 3863546"/>
              <a:gd name="connsiteX4" fmla="*/ 2240692 w 2240692"/>
              <a:gd name="connsiteY4" fmla="*/ 3863546 h 3863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692" h="3863546">
                <a:moveTo>
                  <a:pt x="0" y="0"/>
                </a:moveTo>
                <a:cubicBezTo>
                  <a:pt x="59038" y="908221"/>
                  <a:pt x="118076" y="1816443"/>
                  <a:pt x="337752" y="2380735"/>
                </a:cubicBezTo>
                <a:cubicBezTo>
                  <a:pt x="557428" y="2945027"/>
                  <a:pt x="1000897" y="3138616"/>
                  <a:pt x="1318054" y="3385751"/>
                </a:cubicBezTo>
                <a:cubicBezTo>
                  <a:pt x="1635211" y="3632886"/>
                  <a:pt x="2240692" y="3863546"/>
                  <a:pt x="2240692" y="3863546"/>
                </a:cubicBezTo>
                <a:lnTo>
                  <a:pt x="2240692" y="3863546"/>
                </a:ln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6" name="Figura a mano libera 185"/>
          <p:cNvSpPr/>
          <p:nvPr/>
        </p:nvSpPr>
        <p:spPr>
          <a:xfrm>
            <a:off x="1470797" y="2435893"/>
            <a:ext cx="1071797" cy="2913193"/>
          </a:xfrm>
          <a:custGeom>
            <a:avLst/>
            <a:gdLst>
              <a:gd name="connsiteX0" fmla="*/ 0 w 2240692"/>
              <a:gd name="connsiteY0" fmla="*/ 0 h 3863546"/>
              <a:gd name="connsiteX1" fmla="*/ 337752 w 2240692"/>
              <a:gd name="connsiteY1" fmla="*/ 2380735 h 3863546"/>
              <a:gd name="connsiteX2" fmla="*/ 1318054 w 2240692"/>
              <a:gd name="connsiteY2" fmla="*/ 3385751 h 3863546"/>
              <a:gd name="connsiteX3" fmla="*/ 2240692 w 2240692"/>
              <a:gd name="connsiteY3" fmla="*/ 3863546 h 3863546"/>
              <a:gd name="connsiteX4" fmla="*/ 2240692 w 2240692"/>
              <a:gd name="connsiteY4" fmla="*/ 3863546 h 3863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692" h="3863546">
                <a:moveTo>
                  <a:pt x="0" y="0"/>
                </a:moveTo>
                <a:cubicBezTo>
                  <a:pt x="59038" y="908221"/>
                  <a:pt x="118076" y="1816443"/>
                  <a:pt x="337752" y="2380735"/>
                </a:cubicBezTo>
                <a:cubicBezTo>
                  <a:pt x="557428" y="2945027"/>
                  <a:pt x="1000897" y="3138616"/>
                  <a:pt x="1318054" y="3385751"/>
                </a:cubicBezTo>
                <a:cubicBezTo>
                  <a:pt x="1635211" y="3632886"/>
                  <a:pt x="2240692" y="3863546"/>
                  <a:pt x="2240692" y="3863546"/>
                </a:cubicBezTo>
                <a:lnTo>
                  <a:pt x="2240692" y="3863546"/>
                </a:ln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7" name="CasellaDiTesto 186"/>
          <p:cNvSpPr txBox="1"/>
          <p:nvPr/>
        </p:nvSpPr>
        <p:spPr>
          <a:xfrm>
            <a:off x="2167472" y="194560"/>
            <a:ext cx="6788388" cy="769441"/>
          </a:xfrm>
          <a:prstGeom prst="rect">
            <a:avLst/>
          </a:prstGeom>
          <a:noFill/>
        </p:spPr>
        <p:txBody>
          <a:bodyPr wrap="square" rtlCol="0">
            <a:spAutoFit/>
          </a:bodyPr>
          <a:lstStyle/>
          <a:p>
            <a:pPr algn="ctr"/>
            <a:r>
              <a:rPr lang="it-IT" sz="4400" b="1" dirty="0" smtClean="0">
                <a:latin typeface="+mj-lt"/>
              </a:rPr>
              <a:t>How «short» can </a:t>
            </a:r>
            <a:r>
              <a:rPr lang="it-IT" sz="4400" b="1" dirty="0" err="1" smtClean="0">
                <a:latin typeface="+mj-lt"/>
              </a:rPr>
              <a:t>we</a:t>
            </a:r>
            <a:r>
              <a:rPr lang="it-IT" sz="4400" b="1" dirty="0" smtClean="0">
                <a:latin typeface="+mj-lt"/>
              </a:rPr>
              <a:t> go?</a:t>
            </a:r>
          </a:p>
        </p:txBody>
      </p:sp>
      <p:sp>
        <p:nvSpPr>
          <p:cNvPr id="196" name="Rettangolo 195"/>
          <p:cNvSpPr/>
          <p:nvPr/>
        </p:nvSpPr>
        <p:spPr>
          <a:xfrm>
            <a:off x="3684674" y="1399206"/>
            <a:ext cx="5333766" cy="39335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9" name="Text Box 249"/>
          <p:cNvSpPr txBox="1">
            <a:spLocks noChangeArrowheads="1"/>
          </p:cNvSpPr>
          <p:nvPr/>
        </p:nvSpPr>
        <p:spPr bwMode="auto">
          <a:xfrm>
            <a:off x="2158999" y="3841502"/>
            <a:ext cx="347454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it-IT" sz="1200" b="1" i="1" dirty="0" err="1" smtClean="0">
                <a:solidFill>
                  <a:srgbClr val="FF0000"/>
                </a:solidFill>
                <a:cs typeface="Arial" panose="020B0604020202020204" pitchFamily="34" charset="0"/>
              </a:rPr>
              <a:t>Undetectability</a:t>
            </a:r>
            <a:r>
              <a:rPr lang="en-US" altLang="it-IT" sz="1200" b="1" i="1" dirty="0" smtClean="0">
                <a:solidFill>
                  <a:srgbClr val="FF0000"/>
                </a:solidFill>
                <a:cs typeface="Arial" panose="020B0604020202020204" pitchFamily="34" charset="0"/>
              </a:rPr>
              <a:t> threshold</a:t>
            </a:r>
            <a:endParaRPr lang="en-US" altLang="it-IT" sz="1200" b="1" i="1" dirty="0">
              <a:solidFill>
                <a:srgbClr val="FF0000"/>
              </a:solidFill>
              <a:cs typeface="Arial" panose="020B0604020202020204" pitchFamily="34" charset="0"/>
            </a:endParaRPr>
          </a:p>
        </p:txBody>
      </p:sp>
      <p:sp>
        <p:nvSpPr>
          <p:cNvPr id="77" name="Line 250"/>
          <p:cNvSpPr>
            <a:spLocks noChangeShapeType="1"/>
          </p:cNvSpPr>
          <p:nvPr/>
        </p:nvSpPr>
        <p:spPr bwMode="auto">
          <a:xfrm flipH="1" flipV="1">
            <a:off x="1400026" y="4067169"/>
            <a:ext cx="6551613" cy="36000"/>
          </a:xfrm>
          <a:prstGeom prst="line">
            <a:avLst/>
          </a:prstGeom>
          <a:noFill/>
          <a:ln w="12700">
            <a:solidFill>
              <a:srgbClr val="FF0000"/>
            </a:solidFill>
            <a:prstDash val="dashDot"/>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it-IT">
              <a:solidFill>
                <a:srgbClr val="000000"/>
              </a:solidFill>
              <a:latin typeface="Arial Narrow"/>
            </a:endParaRPr>
          </a:p>
        </p:txBody>
      </p:sp>
      <p:cxnSp>
        <p:nvCxnSpPr>
          <p:cNvPr id="181" name="Connettore 2 180"/>
          <p:cNvCxnSpPr/>
          <p:nvPr/>
        </p:nvCxnSpPr>
        <p:spPr>
          <a:xfrm>
            <a:off x="3684673" y="5094137"/>
            <a:ext cx="0" cy="230895"/>
          </a:xfrm>
          <a:prstGeom prst="straightConnector1">
            <a:avLst/>
          </a:prstGeom>
          <a:ln w="19050">
            <a:solidFill>
              <a:srgbClr val="0D0D0D"/>
            </a:solidFill>
            <a:tailEnd type="triangle"/>
          </a:ln>
        </p:spPr>
        <p:style>
          <a:lnRef idx="1">
            <a:schemeClr val="accent1"/>
          </a:lnRef>
          <a:fillRef idx="0">
            <a:schemeClr val="accent1"/>
          </a:fillRef>
          <a:effectRef idx="0">
            <a:schemeClr val="accent1"/>
          </a:effectRef>
          <a:fontRef idx="minor">
            <a:schemeClr val="tx1"/>
          </a:fontRef>
        </p:style>
      </p:cxnSp>
      <p:sp>
        <p:nvSpPr>
          <p:cNvPr id="180" name="Rectangle 60"/>
          <p:cNvSpPr>
            <a:spLocks noChangeArrowheads="1"/>
          </p:cNvSpPr>
          <p:nvPr/>
        </p:nvSpPr>
        <p:spPr bwMode="auto">
          <a:xfrm>
            <a:off x="3227599" y="4895711"/>
            <a:ext cx="916703" cy="184666"/>
          </a:xfrm>
          <a:prstGeom prst="rect">
            <a:avLst/>
          </a:prstGeom>
          <a:solidFill>
            <a:schemeClr val="bg1"/>
          </a:solidFill>
          <a:ln w="12700">
            <a:solidFill>
              <a:srgbClr val="0D0D0D"/>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it-IT" sz="1200" b="1" dirty="0" smtClean="0">
                <a:solidFill>
                  <a:srgbClr val="0D0D0D"/>
                </a:solidFill>
              </a:rPr>
              <a:t>Off </a:t>
            </a:r>
            <a:r>
              <a:rPr lang="it-IT" altLang="it-IT" sz="1200" b="1" dirty="0" err="1" smtClean="0">
                <a:solidFill>
                  <a:srgbClr val="0D0D0D"/>
                </a:solidFill>
              </a:rPr>
              <a:t>therapy</a:t>
            </a:r>
            <a:endParaRPr lang="it-IT" altLang="it-IT" sz="1200" dirty="0" smtClean="0">
              <a:solidFill>
                <a:srgbClr val="0D0D0D"/>
              </a:solidFill>
            </a:endParaRPr>
          </a:p>
        </p:txBody>
      </p:sp>
      <p:grpSp>
        <p:nvGrpSpPr>
          <p:cNvPr id="176" name="Gruppo 175"/>
          <p:cNvGrpSpPr/>
          <p:nvPr/>
        </p:nvGrpSpPr>
        <p:grpSpPr>
          <a:xfrm>
            <a:off x="1922853" y="1659449"/>
            <a:ext cx="4331785" cy="1241230"/>
            <a:chOff x="3850719" y="1831383"/>
            <a:chExt cx="3985181" cy="1241230"/>
          </a:xfrm>
        </p:grpSpPr>
        <p:grpSp>
          <p:nvGrpSpPr>
            <p:cNvPr id="177" name="Gruppo 176"/>
            <p:cNvGrpSpPr/>
            <p:nvPr/>
          </p:nvGrpSpPr>
          <p:grpSpPr>
            <a:xfrm>
              <a:off x="3850719" y="1831383"/>
              <a:ext cx="3985181" cy="1068206"/>
              <a:chOff x="2250496" y="971028"/>
              <a:chExt cx="3420939" cy="1068206"/>
            </a:xfrm>
          </p:grpSpPr>
          <p:sp>
            <p:nvSpPr>
              <p:cNvPr id="197" name="CasellaDiTesto 196"/>
              <p:cNvSpPr txBox="1"/>
              <p:nvPr/>
            </p:nvSpPr>
            <p:spPr>
              <a:xfrm>
                <a:off x="2250496" y="1085127"/>
                <a:ext cx="1405880" cy="954107"/>
              </a:xfrm>
              <a:prstGeom prst="rect">
                <a:avLst/>
              </a:prstGeom>
              <a:noFill/>
            </p:spPr>
            <p:txBody>
              <a:bodyPr wrap="square" rtlCol="0">
                <a:spAutoFit/>
              </a:bodyPr>
              <a:lstStyle/>
              <a:p>
                <a:pPr algn="just"/>
                <a:r>
                  <a:rPr lang="it-IT" sz="1400" b="1" dirty="0" smtClean="0">
                    <a:solidFill>
                      <a:schemeClr val="bg2">
                        <a:lumMod val="10000"/>
                      </a:schemeClr>
                    </a:solidFill>
                  </a:rPr>
                  <a:t>Baseline </a:t>
                </a:r>
                <a:r>
                  <a:rPr lang="it-IT" sz="1400" b="1" dirty="0" err="1" smtClean="0">
                    <a:solidFill>
                      <a:schemeClr val="bg2">
                        <a:lumMod val="10000"/>
                      </a:schemeClr>
                    </a:solidFill>
                  </a:rPr>
                  <a:t>parameters</a:t>
                </a:r>
                <a:r>
                  <a:rPr lang="it-IT" sz="1400" b="1" dirty="0" smtClean="0">
                    <a:solidFill>
                      <a:schemeClr val="bg2">
                        <a:lumMod val="10000"/>
                      </a:schemeClr>
                    </a:solidFill>
                  </a:rPr>
                  <a:t> </a:t>
                </a:r>
                <a:r>
                  <a:rPr lang="it-IT" sz="1400" b="1" dirty="0" err="1" smtClean="0">
                    <a:solidFill>
                      <a:schemeClr val="bg2">
                        <a:lumMod val="10000"/>
                      </a:schemeClr>
                    </a:solidFill>
                  </a:rPr>
                  <a:t>that</a:t>
                </a:r>
                <a:r>
                  <a:rPr lang="it-IT" sz="1400" b="1" dirty="0" smtClean="0">
                    <a:solidFill>
                      <a:schemeClr val="bg2">
                        <a:lumMod val="10000"/>
                      </a:schemeClr>
                    </a:solidFill>
                  </a:rPr>
                  <a:t> </a:t>
                </a:r>
                <a:r>
                  <a:rPr lang="it-IT" sz="1400" b="1" dirty="0" err="1" smtClean="0">
                    <a:solidFill>
                      <a:schemeClr val="bg2">
                        <a:lumMod val="10000"/>
                      </a:schemeClr>
                    </a:solidFill>
                  </a:rPr>
                  <a:t>may</a:t>
                </a:r>
                <a:r>
                  <a:rPr lang="it-IT" sz="1400" b="1" dirty="0" smtClean="0">
                    <a:solidFill>
                      <a:schemeClr val="bg2">
                        <a:lumMod val="10000"/>
                      </a:schemeClr>
                    </a:solidFill>
                  </a:rPr>
                  <a:t> </a:t>
                </a:r>
                <a:r>
                  <a:rPr lang="it-IT" sz="1400" b="1" dirty="0" err="1" smtClean="0">
                    <a:solidFill>
                      <a:schemeClr val="bg2">
                        <a:lumMod val="10000"/>
                      </a:schemeClr>
                    </a:solidFill>
                  </a:rPr>
                  <a:t>affect</a:t>
                </a:r>
                <a:r>
                  <a:rPr lang="it-IT" sz="1400" b="1" dirty="0" smtClean="0">
                    <a:solidFill>
                      <a:schemeClr val="bg2">
                        <a:lumMod val="10000"/>
                      </a:schemeClr>
                    </a:solidFill>
                  </a:rPr>
                  <a:t> HCV </a:t>
                </a:r>
                <a:r>
                  <a:rPr lang="it-IT" sz="1400" b="1" dirty="0" err="1" smtClean="0">
                    <a:solidFill>
                      <a:schemeClr val="bg2">
                        <a:lumMod val="10000"/>
                      </a:schemeClr>
                    </a:solidFill>
                  </a:rPr>
                  <a:t>response</a:t>
                </a:r>
                <a:r>
                  <a:rPr lang="it-IT" sz="1400" b="1" dirty="0" smtClean="0">
                    <a:solidFill>
                      <a:schemeClr val="bg2">
                        <a:lumMod val="10000"/>
                      </a:schemeClr>
                    </a:solidFill>
                  </a:rPr>
                  <a:t> to DAA treatment:</a:t>
                </a:r>
              </a:p>
            </p:txBody>
          </p:sp>
          <p:sp>
            <p:nvSpPr>
              <p:cNvPr id="198" name="CasellaDiTesto 197"/>
              <p:cNvSpPr txBox="1"/>
              <p:nvPr/>
            </p:nvSpPr>
            <p:spPr>
              <a:xfrm>
                <a:off x="3750902" y="976464"/>
                <a:ext cx="911150" cy="261610"/>
              </a:xfrm>
              <a:prstGeom prst="rect">
                <a:avLst/>
              </a:prstGeom>
              <a:solidFill>
                <a:schemeClr val="accent5">
                  <a:lumMod val="75000"/>
                </a:schemeClr>
              </a:solidFill>
            </p:spPr>
            <p:txBody>
              <a:bodyPr wrap="square" rtlCol="0">
                <a:spAutoFit/>
              </a:bodyPr>
              <a:lstStyle/>
              <a:p>
                <a:pPr algn="ctr"/>
                <a:r>
                  <a:rPr lang="it-IT" sz="1050" b="1" dirty="0" err="1" smtClean="0">
                    <a:solidFill>
                      <a:schemeClr val="bg1"/>
                    </a:solidFill>
                  </a:rPr>
                  <a:t>Cirrhosis</a:t>
                </a:r>
                <a:endParaRPr lang="it-IT" sz="1050" b="1" dirty="0" smtClean="0">
                  <a:solidFill>
                    <a:schemeClr val="bg1"/>
                  </a:solidFill>
                </a:endParaRPr>
              </a:p>
            </p:txBody>
          </p:sp>
          <p:sp>
            <p:nvSpPr>
              <p:cNvPr id="199" name="CasellaDiTesto 198"/>
              <p:cNvSpPr txBox="1"/>
              <p:nvPr/>
            </p:nvSpPr>
            <p:spPr>
              <a:xfrm>
                <a:off x="4755688" y="971028"/>
                <a:ext cx="911150" cy="261610"/>
              </a:xfrm>
              <a:prstGeom prst="rect">
                <a:avLst/>
              </a:prstGeom>
              <a:solidFill>
                <a:schemeClr val="accent4">
                  <a:lumMod val="75000"/>
                </a:schemeClr>
              </a:solidFill>
            </p:spPr>
            <p:txBody>
              <a:bodyPr wrap="square" rtlCol="0">
                <a:spAutoFit/>
              </a:bodyPr>
              <a:lstStyle/>
              <a:p>
                <a:pPr algn="ctr"/>
                <a:r>
                  <a:rPr lang="it-IT" sz="1050" b="1" dirty="0" smtClean="0">
                    <a:solidFill>
                      <a:schemeClr val="bg1"/>
                    </a:solidFill>
                  </a:rPr>
                  <a:t>HCV-RNA</a:t>
                </a:r>
              </a:p>
            </p:txBody>
          </p:sp>
          <p:sp>
            <p:nvSpPr>
              <p:cNvPr id="200" name="CasellaDiTesto 199"/>
              <p:cNvSpPr txBox="1"/>
              <p:nvPr/>
            </p:nvSpPr>
            <p:spPr>
              <a:xfrm>
                <a:off x="3755530" y="1286451"/>
                <a:ext cx="911150" cy="261610"/>
              </a:xfrm>
              <a:prstGeom prst="rect">
                <a:avLst/>
              </a:prstGeom>
              <a:solidFill>
                <a:schemeClr val="accent4">
                  <a:lumMod val="75000"/>
                </a:schemeClr>
              </a:solidFill>
            </p:spPr>
            <p:txBody>
              <a:bodyPr wrap="square" rtlCol="0">
                <a:spAutoFit/>
              </a:bodyPr>
              <a:lstStyle/>
              <a:p>
                <a:pPr algn="ctr"/>
                <a:r>
                  <a:rPr lang="it-IT" sz="1050" b="1" dirty="0" err="1" smtClean="0">
                    <a:solidFill>
                      <a:schemeClr val="bg1"/>
                    </a:solidFill>
                  </a:rPr>
                  <a:t>Resistance</a:t>
                </a:r>
                <a:endParaRPr lang="it-IT" sz="1050" b="1" dirty="0" smtClean="0">
                  <a:solidFill>
                    <a:schemeClr val="bg1"/>
                  </a:solidFill>
                </a:endParaRPr>
              </a:p>
            </p:txBody>
          </p:sp>
          <p:sp>
            <p:nvSpPr>
              <p:cNvPr id="201" name="CasellaDiTesto 200"/>
              <p:cNvSpPr txBox="1"/>
              <p:nvPr/>
            </p:nvSpPr>
            <p:spPr>
              <a:xfrm>
                <a:off x="4759742" y="1284270"/>
                <a:ext cx="911150" cy="261610"/>
              </a:xfrm>
              <a:prstGeom prst="rect">
                <a:avLst/>
              </a:prstGeom>
              <a:solidFill>
                <a:schemeClr val="accent5">
                  <a:lumMod val="75000"/>
                </a:schemeClr>
              </a:solidFill>
            </p:spPr>
            <p:txBody>
              <a:bodyPr wrap="square" rtlCol="0">
                <a:spAutoFit/>
              </a:bodyPr>
              <a:lstStyle/>
              <a:p>
                <a:pPr algn="ctr"/>
                <a:r>
                  <a:rPr lang="it-IT" sz="1050" b="1" dirty="0" smtClean="0">
                    <a:solidFill>
                      <a:schemeClr val="bg1"/>
                    </a:solidFill>
                  </a:rPr>
                  <a:t>IL28B</a:t>
                </a:r>
              </a:p>
            </p:txBody>
          </p:sp>
          <p:sp>
            <p:nvSpPr>
              <p:cNvPr id="202" name="CasellaDiTesto 201"/>
              <p:cNvSpPr txBox="1"/>
              <p:nvPr/>
            </p:nvSpPr>
            <p:spPr>
              <a:xfrm>
                <a:off x="3759970" y="1609969"/>
                <a:ext cx="911150" cy="261610"/>
              </a:xfrm>
              <a:prstGeom prst="rect">
                <a:avLst/>
              </a:prstGeom>
              <a:solidFill>
                <a:schemeClr val="accent4">
                  <a:lumMod val="75000"/>
                </a:schemeClr>
              </a:solidFill>
            </p:spPr>
            <p:txBody>
              <a:bodyPr wrap="square" rtlCol="0">
                <a:spAutoFit/>
              </a:bodyPr>
              <a:lstStyle/>
              <a:p>
                <a:pPr algn="ctr"/>
                <a:r>
                  <a:rPr lang="it-IT" sz="1050" b="1" dirty="0" smtClean="0">
                    <a:solidFill>
                      <a:schemeClr val="bg1"/>
                    </a:solidFill>
                  </a:rPr>
                  <a:t>HCV </a:t>
                </a:r>
                <a:r>
                  <a:rPr lang="it-IT" sz="1050" b="1" dirty="0" err="1" smtClean="0">
                    <a:solidFill>
                      <a:schemeClr val="bg1"/>
                    </a:solidFill>
                  </a:rPr>
                  <a:t>genotype</a:t>
                </a:r>
                <a:endParaRPr lang="it-IT" sz="1050" b="1" dirty="0" smtClean="0">
                  <a:solidFill>
                    <a:schemeClr val="bg1"/>
                  </a:solidFill>
                </a:endParaRPr>
              </a:p>
            </p:txBody>
          </p:sp>
          <p:sp>
            <p:nvSpPr>
              <p:cNvPr id="203" name="CasellaDiTesto 202"/>
              <p:cNvSpPr txBox="1"/>
              <p:nvPr/>
            </p:nvSpPr>
            <p:spPr>
              <a:xfrm>
                <a:off x="4760285" y="1597512"/>
                <a:ext cx="911150" cy="430887"/>
              </a:xfrm>
              <a:prstGeom prst="rect">
                <a:avLst/>
              </a:prstGeom>
              <a:solidFill>
                <a:schemeClr val="accent5">
                  <a:lumMod val="75000"/>
                </a:schemeClr>
              </a:solidFill>
            </p:spPr>
            <p:txBody>
              <a:bodyPr wrap="square" rtlCol="0">
                <a:spAutoFit/>
              </a:bodyPr>
              <a:lstStyle/>
              <a:p>
                <a:pPr algn="ctr"/>
                <a:r>
                  <a:rPr lang="it-IT" sz="1050" b="1" dirty="0" smtClean="0">
                    <a:solidFill>
                      <a:schemeClr val="bg1"/>
                    </a:solidFill>
                  </a:rPr>
                  <a:t>Treatment </a:t>
                </a:r>
                <a:r>
                  <a:rPr lang="it-IT" sz="1050" b="1" dirty="0" err="1" smtClean="0">
                    <a:solidFill>
                      <a:schemeClr val="bg1"/>
                    </a:solidFill>
                  </a:rPr>
                  <a:t>experience</a:t>
                </a:r>
                <a:endParaRPr lang="it-IT" sz="1050" b="1" dirty="0" smtClean="0">
                  <a:solidFill>
                    <a:schemeClr val="bg1"/>
                  </a:solidFill>
                </a:endParaRPr>
              </a:p>
            </p:txBody>
          </p:sp>
        </p:grpSp>
        <p:sp>
          <p:nvSpPr>
            <p:cNvPr id="178" name="CasellaDiTesto 177"/>
            <p:cNvSpPr txBox="1"/>
            <p:nvPr/>
          </p:nvSpPr>
          <p:spPr>
            <a:xfrm>
              <a:off x="5606436" y="2811003"/>
              <a:ext cx="1058987" cy="261610"/>
            </a:xfrm>
            <a:prstGeom prst="rect">
              <a:avLst/>
            </a:prstGeom>
            <a:solidFill>
              <a:schemeClr val="accent5">
                <a:lumMod val="75000"/>
              </a:schemeClr>
            </a:solidFill>
          </p:spPr>
          <p:txBody>
            <a:bodyPr wrap="square" rtlCol="0">
              <a:spAutoFit/>
            </a:bodyPr>
            <a:lstStyle/>
            <a:p>
              <a:pPr algn="ctr"/>
              <a:r>
                <a:rPr lang="it-IT" sz="1050" b="1" dirty="0" err="1" smtClean="0">
                  <a:solidFill>
                    <a:schemeClr val="bg1"/>
                  </a:solidFill>
                </a:rPr>
                <a:t>Comorbidities</a:t>
              </a:r>
              <a:endParaRPr lang="it-IT" sz="1050" b="1" dirty="0" smtClean="0">
                <a:solidFill>
                  <a:schemeClr val="bg1"/>
                </a:solidFill>
              </a:endParaRPr>
            </a:p>
          </p:txBody>
        </p:sp>
      </p:grpSp>
      <p:pic>
        <p:nvPicPr>
          <p:cNvPr id="204" name="Immagine 203"/>
          <p:cNvPicPr>
            <a:picLocks noChangeAspect="1"/>
          </p:cNvPicPr>
          <p:nvPr/>
        </p:nvPicPr>
        <p:blipFill rotWithShape="1">
          <a:blip r:embed="rId3"/>
          <a:srcRect l="8009" r="11896"/>
          <a:stretch/>
        </p:blipFill>
        <p:spPr>
          <a:xfrm>
            <a:off x="1499050" y="103483"/>
            <a:ext cx="1175646" cy="975675"/>
          </a:xfrm>
          <a:prstGeom prst="rect">
            <a:avLst/>
          </a:prstGeom>
        </p:spPr>
      </p:pic>
      <p:sp>
        <p:nvSpPr>
          <p:cNvPr id="2" name="CasellaDiTesto 1"/>
          <p:cNvSpPr txBox="1"/>
          <p:nvPr/>
        </p:nvSpPr>
        <p:spPr>
          <a:xfrm>
            <a:off x="7133645" y="964001"/>
            <a:ext cx="1686827" cy="461665"/>
          </a:xfrm>
          <a:prstGeom prst="rect">
            <a:avLst/>
          </a:prstGeom>
          <a:noFill/>
          <a:ln w="57150">
            <a:solidFill>
              <a:srgbClr val="C00000"/>
            </a:solidFill>
          </a:ln>
        </p:spPr>
        <p:txBody>
          <a:bodyPr wrap="square" rtlCol="0">
            <a:spAutoFit/>
          </a:bodyPr>
          <a:lstStyle/>
          <a:p>
            <a:r>
              <a:rPr lang="it-IT" sz="2400" b="1" dirty="0" smtClean="0"/>
              <a:t>RELAPSE!!!</a:t>
            </a:r>
            <a:endParaRPr lang="it-IT" sz="2400" b="1" dirty="0"/>
          </a:p>
        </p:txBody>
      </p:sp>
      <p:sp>
        <p:nvSpPr>
          <p:cNvPr id="188" name="Rectangle 60"/>
          <p:cNvSpPr>
            <a:spLocks noChangeArrowheads="1"/>
          </p:cNvSpPr>
          <p:nvPr/>
        </p:nvSpPr>
        <p:spPr bwMode="auto">
          <a:xfrm>
            <a:off x="755576" y="5236914"/>
            <a:ext cx="54662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it-IT" sz="1500" b="1" dirty="0" smtClean="0">
                <a:solidFill>
                  <a:srgbClr val="FF0000"/>
                </a:solidFill>
              </a:rPr>
              <a:t>CURE</a:t>
            </a:r>
            <a:endParaRPr lang="it-IT" altLang="it-IT" dirty="0" smtClean="0">
              <a:solidFill>
                <a:srgbClr val="56585A"/>
              </a:solidFill>
            </a:endParaRPr>
          </a:p>
        </p:txBody>
      </p:sp>
    </p:spTree>
    <p:extLst>
      <p:ext uri="{BB962C8B-B14F-4D97-AF65-F5344CB8AC3E}">
        <p14:creationId xmlns:p14="http://schemas.microsoft.com/office/powerpoint/2010/main" val="3719050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wipe(left)">
                                      <p:cBhvr>
                                        <p:cTn id="7" dur="500"/>
                                        <p:tgtEl>
                                          <p:spTgt spid="18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5"/>
                                        </p:tgtEl>
                                        <p:attrNameLst>
                                          <p:attrName>style.visibility</p:attrName>
                                        </p:attrNameLst>
                                      </p:cBhvr>
                                      <p:to>
                                        <p:strVal val="visible"/>
                                      </p:to>
                                    </p:set>
                                    <p:animEffect transition="in" filter="wipe(left)">
                                      <p:cBhvr>
                                        <p:cTn id="10" dur="500"/>
                                        <p:tgtEl>
                                          <p:spTgt spid="18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29"/>
                                        </p:tgtEl>
                                        <p:attrNameLst>
                                          <p:attrName>style.visibility</p:attrName>
                                        </p:attrNameLst>
                                      </p:cBhvr>
                                      <p:to>
                                        <p:strVal val="visible"/>
                                      </p:to>
                                    </p:set>
                                    <p:animEffect transition="in" filter="wipe(left)">
                                      <p:cBhvr>
                                        <p:cTn id="13" dur="500"/>
                                        <p:tgtEl>
                                          <p:spTgt spid="32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82"/>
                                        </p:tgtEl>
                                        <p:attrNameLst>
                                          <p:attrName>style.visibility</p:attrName>
                                        </p:attrNameLst>
                                      </p:cBhvr>
                                      <p:to>
                                        <p:strVal val="visible"/>
                                      </p:to>
                                    </p:set>
                                    <p:animEffect transition="in" filter="wipe(left)">
                                      <p:cBhvr>
                                        <p:cTn id="18" dur="500"/>
                                        <p:tgtEl>
                                          <p:spTgt spid="18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84"/>
                                        </p:tgtEl>
                                        <p:attrNameLst>
                                          <p:attrName>style.visibility</p:attrName>
                                        </p:attrNameLst>
                                      </p:cBhvr>
                                      <p:to>
                                        <p:strVal val="visible"/>
                                      </p:to>
                                    </p:set>
                                    <p:animEffect transition="in" filter="wipe(left)">
                                      <p:cBhvr>
                                        <p:cTn id="21" dur="500"/>
                                        <p:tgtEl>
                                          <p:spTgt spid="18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83"/>
                                        </p:tgtEl>
                                        <p:attrNameLst>
                                          <p:attrName>style.visibility</p:attrName>
                                        </p:attrNameLst>
                                      </p:cBhvr>
                                      <p:to>
                                        <p:strVal val="visible"/>
                                      </p:to>
                                    </p:set>
                                    <p:animEffect transition="in" filter="wipe(left)">
                                      <p:cBhvr>
                                        <p:cTn id="24" dur="500"/>
                                        <p:tgtEl>
                                          <p:spTgt spid="183"/>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35"/>
                                        </p:tgtEl>
                                        <p:attrNameLst>
                                          <p:attrName>style.visibility</p:attrName>
                                        </p:attrNameLst>
                                      </p:cBhvr>
                                      <p:to>
                                        <p:strVal val="visible"/>
                                      </p:to>
                                    </p:set>
                                    <p:animEffect transition="in" filter="wipe(left)">
                                      <p:cBhvr>
                                        <p:cTn id="27" dur="500"/>
                                        <p:tgtEl>
                                          <p:spTgt spid="3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96"/>
                                        </p:tgtEl>
                                      </p:cBhvr>
                                    </p:animEffect>
                                    <p:set>
                                      <p:cBhvr>
                                        <p:cTn id="32" dur="1" fill="hold">
                                          <p:stCondLst>
                                            <p:cond delay="499"/>
                                          </p:stCondLst>
                                        </p:cTn>
                                        <p:tgtEl>
                                          <p:spTgt spid="196"/>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 grpId="0" animBg="1"/>
      <p:bldP spid="335" grpId="0" animBg="1"/>
      <p:bldP spid="182" grpId="0" animBg="1"/>
      <p:bldP spid="183" grpId="0" animBg="1"/>
      <p:bldP spid="184" grpId="0" animBg="1"/>
      <p:bldP spid="185" grpId="0" animBg="1"/>
      <p:bldP spid="186" grpId="0" animBg="1"/>
      <p:bldP spid="196" grpId="0" animBg="1"/>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ttangolo 5"/>
          <p:cNvSpPr/>
          <p:nvPr/>
        </p:nvSpPr>
        <p:spPr>
          <a:xfrm>
            <a:off x="116343" y="363683"/>
            <a:ext cx="8778635" cy="1323439"/>
          </a:xfrm>
          <a:prstGeom prst="rect">
            <a:avLst/>
          </a:prstGeom>
        </p:spPr>
        <p:txBody>
          <a:bodyPr wrap="square">
            <a:spAutoFit/>
          </a:bodyPr>
          <a:lstStyle/>
          <a:p>
            <a:r>
              <a:rPr lang="it-IT" sz="4000" dirty="0" err="1" smtClean="0">
                <a:latin typeface="+mj-lt"/>
              </a:rPr>
              <a:t>Recomendations</a:t>
            </a:r>
            <a:r>
              <a:rPr lang="it-IT" sz="4000" dirty="0" smtClean="0">
                <a:latin typeface="+mj-lt"/>
              </a:rPr>
              <a:t> for baseline NS5A RAS </a:t>
            </a:r>
            <a:r>
              <a:rPr lang="it-IT" sz="4000" dirty="0" err="1" smtClean="0">
                <a:latin typeface="+mj-lt"/>
              </a:rPr>
              <a:t>testing</a:t>
            </a:r>
            <a:r>
              <a:rPr lang="it-IT" sz="4000" dirty="0" smtClean="0">
                <a:latin typeface="+mj-lt"/>
              </a:rPr>
              <a:t> in NS5A-naive </a:t>
            </a:r>
            <a:r>
              <a:rPr lang="it-IT" sz="4000" dirty="0" err="1" smtClean="0">
                <a:latin typeface="+mj-lt"/>
              </a:rPr>
              <a:t>patients</a:t>
            </a:r>
            <a:endParaRPr lang="it-IT" sz="4000" dirty="0">
              <a:latin typeface="+mj-lt"/>
            </a:endParaRPr>
          </a:p>
        </p:txBody>
      </p:sp>
      <p:pic>
        <p:nvPicPr>
          <p:cNvPr id="2" name="Immagine 1"/>
          <p:cNvPicPr>
            <a:picLocks noChangeAspect="1"/>
          </p:cNvPicPr>
          <p:nvPr/>
        </p:nvPicPr>
        <p:blipFill rotWithShape="1">
          <a:blip r:embed="rId2"/>
          <a:srcRect t="2752" r="1312"/>
          <a:stretch/>
        </p:blipFill>
        <p:spPr>
          <a:xfrm>
            <a:off x="122696" y="2204864"/>
            <a:ext cx="8778635" cy="3200402"/>
          </a:xfrm>
          <a:prstGeom prst="rect">
            <a:avLst/>
          </a:prstGeom>
        </p:spPr>
      </p:pic>
      <p:sp>
        <p:nvSpPr>
          <p:cNvPr id="5" name="Rettangolo 4"/>
          <p:cNvSpPr/>
          <p:nvPr/>
        </p:nvSpPr>
        <p:spPr>
          <a:xfrm>
            <a:off x="4610472" y="5553676"/>
            <a:ext cx="4322978" cy="369332"/>
          </a:xfrm>
          <a:prstGeom prst="rect">
            <a:avLst/>
          </a:prstGeom>
        </p:spPr>
        <p:txBody>
          <a:bodyPr wrap="none">
            <a:spAutoFit/>
          </a:bodyPr>
          <a:lstStyle/>
          <a:p>
            <a:r>
              <a:rPr lang="it-IT" b="0" i="1" dirty="0" err="1" smtClean="0">
                <a:effectLst/>
                <a:latin typeface="Times New Roman" panose="02020603050405020304" pitchFamily="18" charset="0"/>
                <a:cs typeface="Times New Roman" panose="02020603050405020304" pitchFamily="18" charset="0"/>
              </a:rPr>
              <a:t>Wyles</a:t>
            </a:r>
            <a:r>
              <a:rPr lang="it-IT" b="0" i="1" dirty="0" smtClean="0">
                <a:effectLst/>
                <a:latin typeface="Times New Roman" panose="02020603050405020304" pitchFamily="18" charset="0"/>
                <a:cs typeface="Times New Roman" panose="02020603050405020304" pitchFamily="18" charset="0"/>
              </a:rPr>
              <a:t> DL et al., HCV </a:t>
            </a:r>
            <a:r>
              <a:rPr lang="it-IT" b="0" i="1" dirty="0" err="1" smtClean="0">
                <a:effectLst/>
                <a:latin typeface="Times New Roman" panose="02020603050405020304" pitchFamily="18" charset="0"/>
                <a:cs typeface="Times New Roman" panose="02020603050405020304" pitchFamily="18" charset="0"/>
              </a:rPr>
              <a:t>Drug</a:t>
            </a:r>
            <a:r>
              <a:rPr lang="it-IT" b="0" i="1" dirty="0" smtClean="0">
                <a:effectLst/>
                <a:latin typeface="Times New Roman" panose="02020603050405020304" pitchFamily="18" charset="0"/>
                <a:cs typeface="Times New Roman" panose="02020603050405020304" pitchFamily="18" charset="0"/>
              </a:rPr>
              <a:t> </a:t>
            </a:r>
            <a:r>
              <a:rPr lang="it-IT" b="0" i="1" dirty="0" err="1" smtClean="0">
                <a:effectLst/>
                <a:latin typeface="Times New Roman" panose="02020603050405020304" pitchFamily="18" charset="0"/>
                <a:cs typeface="Times New Roman" panose="02020603050405020304" pitchFamily="18" charset="0"/>
              </a:rPr>
              <a:t>Resistance</a:t>
            </a:r>
            <a:r>
              <a:rPr lang="it-IT" b="0" i="1" dirty="0" smtClean="0">
                <a:effectLst/>
                <a:latin typeface="Times New Roman" panose="02020603050405020304" pitchFamily="18" charset="0"/>
                <a:cs typeface="Times New Roman" panose="02020603050405020304" pitchFamily="18" charset="0"/>
              </a:rPr>
              <a:t>, 2017</a:t>
            </a:r>
            <a:endParaRPr lang="it-IT"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1320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 xmlns:a16="http://schemas.microsoft.com/office/drawing/2014/main" id="{55FC1E64-E5C1-4658-A7D8-547BF37A5C15}"/>
              </a:ext>
            </a:extLst>
          </p:cNvPr>
          <p:cNvSpPr>
            <a:spLocks noGrp="1"/>
          </p:cNvSpPr>
          <p:nvPr>
            <p:ph type="title"/>
          </p:nvPr>
        </p:nvSpPr>
        <p:spPr>
          <a:xfrm>
            <a:off x="458657" y="188640"/>
            <a:ext cx="8154591" cy="827485"/>
          </a:xfrm>
        </p:spPr>
        <p:txBody>
          <a:bodyPr>
            <a:noAutofit/>
          </a:bodyPr>
          <a:lstStyle/>
          <a:p>
            <a:pPr>
              <a:defRPr/>
            </a:pPr>
            <a:r>
              <a:rPr lang="en-US" altLang="en-US" sz="3600" dirty="0" smtClean="0"/>
              <a:t>ALL 1</a:t>
            </a:r>
            <a:r>
              <a:rPr lang="en-US" altLang="en-US" sz="3600" baseline="30000" dirty="0" smtClean="0"/>
              <a:t>st</a:t>
            </a:r>
            <a:r>
              <a:rPr lang="en-US" altLang="en-US" sz="3600" dirty="0" smtClean="0"/>
              <a:t> line DAA regimens include </a:t>
            </a:r>
            <a:br>
              <a:rPr lang="en-US" altLang="en-US" sz="3600" dirty="0" smtClean="0"/>
            </a:br>
            <a:r>
              <a:rPr lang="en-US" altLang="en-US" sz="3600" dirty="0" smtClean="0"/>
              <a:t>an NS5A inhibitor</a:t>
            </a:r>
            <a:endParaRPr lang="en-US" altLang="en-US" sz="3600" dirty="0">
              <a:solidFill>
                <a:schemeClr val="accent3"/>
              </a:solidFill>
            </a:endParaRPr>
          </a:p>
        </p:txBody>
      </p:sp>
      <p:graphicFrame>
        <p:nvGraphicFramePr>
          <p:cNvPr id="8" name="Table 7">
            <a:extLst>
              <a:ext uri="{FF2B5EF4-FFF2-40B4-BE49-F238E27FC236}">
                <a16:creationId xmlns="" xmlns:a16="http://schemas.microsoft.com/office/drawing/2014/main" id="{67C42AE7-ACB5-48F3-B1FB-7A8F431DD135}"/>
              </a:ext>
            </a:extLst>
          </p:cNvPr>
          <p:cNvGraphicFramePr>
            <a:graphicFrameLocks noGrp="1"/>
          </p:cNvGraphicFramePr>
          <p:nvPr>
            <p:extLst/>
          </p:nvPr>
        </p:nvGraphicFramePr>
        <p:xfrm>
          <a:off x="294295" y="1340768"/>
          <a:ext cx="8483313" cy="5005078"/>
        </p:xfrm>
        <a:graphic>
          <a:graphicData uri="http://schemas.openxmlformats.org/drawingml/2006/table">
            <a:tbl>
              <a:tblPr firstRow="1" bandRow="1">
                <a:tableStyleId>{21E4AEA4-8DFA-4A89-87EB-49C32662AFE0}</a:tableStyleId>
              </a:tblPr>
              <a:tblGrid>
                <a:gridCol w="1657689">
                  <a:extLst>
                    <a:ext uri="{9D8B030D-6E8A-4147-A177-3AD203B41FA5}">
                      <a16:colId xmlns="" xmlns:a16="http://schemas.microsoft.com/office/drawing/2014/main" val="20000"/>
                    </a:ext>
                  </a:extLst>
                </a:gridCol>
                <a:gridCol w="3355821">
                  <a:extLst>
                    <a:ext uri="{9D8B030D-6E8A-4147-A177-3AD203B41FA5}">
                      <a16:colId xmlns="" xmlns:a16="http://schemas.microsoft.com/office/drawing/2014/main" val="20001"/>
                    </a:ext>
                  </a:extLst>
                </a:gridCol>
                <a:gridCol w="3469803">
                  <a:extLst>
                    <a:ext uri="{9D8B030D-6E8A-4147-A177-3AD203B41FA5}">
                      <a16:colId xmlns="" xmlns:a16="http://schemas.microsoft.com/office/drawing/2014/main" val="20002"/>
                    </a:ext>
                  </a:extLst>
                </a:gridCol>
              </a:tblGrid>
              <a:tr h="403234">
                <a:tc rowSpan="2">
                  <a:txBody>
                    <a:bodyPr/>
                    <a:lstStyle/>
                    <a:p>
                      <a:pPr algn="ctr"/>
                      <a:r>
                        <a:rPr lang="en-US" sz="1400" dirty="0"/>
                        <a:t>HCV GT</a:t>
                      </a:r>
                      <a:endParaRPr lang="en-US" sz="1400" b="1" dirty="0">
                        <a:solidFill>
                          <a:schemeClr val="tx1"/>
                        </a:solidFill>
                        <a:latin typeface="Arial" panose="020B0604020202020204" pitchFamily="34" charset="0"/>
                        <a:cs typeface="Arial" panose="020B0604020202020204" pitchFamily="34" charset="0"/>
                      </a:endParaRPr>
                    </a:p>
                  </a:txBody>
                  <a:tcPr marL="68585" marR="68585" marT="34234" marB="34234"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Recommended</a:t>
                      </a:r>
                      <a:r>
                        <a:rPr lang="en-US" sz="1400" baseline="0" dirty="0"/>
                        <a:t> </a:t>
                      </a:r>
                      <a:r>
                        <a:rPr lang="en-US" sz="1400" dirty="0" smtClean="0"/>
                        <a:t>Regimens</a:t>
                      </a:r>
                      <a:endParaRPr lang="en-US" sz="1400" b="1" dirty="0">
                        <a:solidFill>
                          <a:schemeClr val="tx1"/>
                        </a:solidFill>
                        <a:latin typeface="Arial" panose="020B0604020202020204" pitchFamily="34" charset="0"/>
                        <a:cs typeface="Arial" panose="020B0604020202020204" pitchFamily="34" charset="0"/>
                      </a:endParaRPr>
                    </a:p>
                  </a:txBody>
                  <a:tcPr marL="68585" marR="68585" marT="34234" marB="34234" anchor="ctr"/>
                </a:tc>
                <a:tc hMerge="1">
                  <a:txBody>
                    <a:bodyPr/>
                    <a:lstStyle/>
                    <a:p>
                      <a:endParaRPr lang="en-US"/>
                    </a:p>
                  </a:txBody>
                  <a:tcPr/>
                </a:tc>
                <a:extLst>
                  <a:ext uri="{0D108BD9-81ED-4DB2-BD59-A6C34878D82A}">
                    <a16:rowId xmlns="" xmlns:a16="http://schemas.microsoft.com/office/drawing/2014/main" val="10000"/>
                  </a:ext>
                </a:extLst>
              </a:tr>
              <a:tr h="219636">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t>Treatment Naive</a:t>
                      </a:r>
                      <a:endParaRPr lang="en-US" sz="1400" b="1" dirty="0">
                        <a:solidFill>
                          <a:schemeClr val="tx1"/>
                        </a:solidFill>
                        <a:latin typeface="Arial" panose="020B0604020202020204" pitchFamily="34" charset="0"/>
                        <a:cs typeface="Arial" panose="020B0604020202020204" pitchFamily="34" charset="0"/>
                      </a:endParaRPr>
                    </a:p>
                  </a:txBody>
                  <a:tcPr marL="68585" marR="68585" marT="34234" marB="34234"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t>IFN/RBV</a:t>
                      </a:r>
                      <a:r>
                        <a:rPr lang="en-US" sz="1400" b="1" baseline="0" dirty="0"/>
                        <a:t> Experienced</a:t>
                      </a:r>
                      <a:endParaRPr lang="en-US" sz="1400" b="1" dirty="0">
                        <a:solidFill>
                          <a:schemeClr val="tx1"/>
                        </a:solidFill>
                        <a:latin typeface="Arial" panose="020B0604020202020204" pitchFamily="34" charset="0"/>
                        <a:cs typeface="Arial" panose="020B0604020202020204" pitchFamily="34" charset="0"/>
                      </a:endParaRPr>
                    </a:p>
                  </a:txBody>
                  <a:tcPr marL="68585" marR="68585" marT="34234" marB="34234" anchor="ctr">
                    <a:solidFill>
                      <a:schemeClr val="accent2">
                        <a:lumMod val="40000"/>
                        <a:lumOff val="60000"/>
                      </a:schemeClr>
                    </a:solidFill>
                  </a:tcPr>
                </a:tc>
                <a:extLst>
                  <a:ext uri="{0D108BD9-81ED-4DB2-BD59-A6C34878D82A}">
                    <a16:rowId xmlns="" xmlns:a16="http://schemas.microsoft.com/office/drawing/2014/main" val="10001"/>
                  </a:ext>
                </a:extLst>
              </a:tr>
              <a:tr h="567086">
                <a:tc>
                  <a:txBody>
                    <a:bodyPr/>
                    <a:lstStyle/>
                    <a:p>
                      <a:pPr algn="ctr"/>
                      <a:r>
                        <a:rPr lang="en-US" sz="1400" kern="1200" dirty="0">
                          <a:latin typeface="+mn-lt"/>
                        </a:rPr>
                        <a:t>1a</a:t>
                      </a:r>
                      <a:endParaRPr lang="en-US" sz="1400" b="0" dirty="0">
                        <a:solidFill>
                          <a:schemeClr val="bg2">
                            <a:lumMod val="10000"/>
                          </a:schemeClr>
                        </a:solidFill>
                        <a:latin typeface="+mn-lt"/>
                        <a:cs typeface="Arial" panose="020B0604020202020204" pitchFamily="34" charset="0"/>
                      </a:endParaRPr>
                    </a:p>
                  </a:txBody>
                  <a:tcPr marL="68585" marR="68585" marT="34234" marB="34234" anchor="ctr"/>
                </a:tc>
                <a:tc>
                  <a:txBody>
                    <a:bodyPr/>
                    <a:lstStyle/>
                    <a:p>
                      <a:pPr marL="285750" lvl="0" indent="-285750" algn="l">
                        <a:buFont typeface="Wingdings" panose="05000000000000000000" pitchFamily="2" charset="2"/>
                        <a:buChar char="§"/>
                      </a:pPr>
                      <a:r>
                        <a:rPr lang="en-US" sz="1400" b="1" dirty="0">
                          <a:latin typeface="+mn-lt"/>
                        </a:rPr>
                        <a:t>EBR</a:t>
                      </a:r>
                      <a:r>
                        <a:rPr lang="en-US" sz="1400" dirty="0">
                          <a:latin typeface="+mn-lt"/>
                        </a:rPr>
                        <a:t>/GZR*</a:t>
                      </a:r>
                    </a:p>
                    <a:p>
                      <a:pPr marL="285750" lvl="0" indent="-285750" algn="l">
                        <a:buFont typeface="Wingdings" panose="05000000000000000000" pitchFamily="2" charset="2"/>
                        <a:buChar char="§"/>
                      </a:pPr>
                      <a:r>
                        <a:rPr lang="en-US" sz="1400" b="1" dirty="0">
                          <a:latin typeface="+mn-lt"/>
                        </a:rPr>
                        <a:t>LDV</a:t>
                      </a:r>
                      <a:r>
                        <a:rPr lang="en-US" sz="1400" dirty="0">
                          <a:latin typeface="+mn-lt"/>
                        </a:rPr>
                        <a:t>/SOF</a:t>
                      </a:r>
                    </a:p>
                    <a:p>
                      <a:pPr marL="285750" lvl="0" indent="-285750" algn="l">
                        <a:buFont typeface="Wingdings" panose="05000000000000000000" pitchFamily="2" charset="2"/>
                        <a:buChar char="§"/>
                      </a:pPr>
                      <a:r>
                        <a:rPr lang="en-US" sz="1400" dirty="0">
                          <a:latin typeface="+mn-lt"/>
                        </a:rPr>
                        <a:t>SOF/</a:t>
                      </a:r>
                      <a:r>
                        <a:rPr lang="en-US" sz="1400" b="1" dirty="0">
                          <a:latin typeface="+mn-lt"/>
                        </a:rPr>
                        <a:t>VEL</a:t>
                      </a:r>
                      <a:endParaRPr lang="en-US" sz="1400" b="1" dirty="0">
                        <a:solidFill>
                          <a:schemeClr val="bg2">
                            <a:lumMod val="10000"/>
                          </a:schemeClr>
                        </a:solidFill>
                        <a:latin typeface="+mn-lt"/>
                        <a:cs typeface="Arial" panose="020B0604020202020204" pitchFamily="34" charset="0"/>
                      </a:endParaRPr>
                    </a:p>
                  </a:txBody>
                  <a:tcPr marL="68585" marR="68585" marT="34234" marB="34234"/>
                </a:tc>
                <a:tc>
                  <a:txBody>
                    <a:bodyPr/>
                    <a:lstStyle/>
                    <a:p>
                      <a:pPr marL="285750" lvl="0" indent="-285750" algn="l">
                        <a:buFont typeface="Wingdings" panose="05000000000000000000" pitchFamily="2" charset="2"/>
                        <a:buChar char="§"/>
                      </a:pPr>
                      <a:r>
                        <a:rPr lang="en-US" sz="1400" b="1" dirty="0">
                          <a:latin typeface="+mn-lt"/>
                        </a:rPr>
                        <a:t>EBR</a:t>
                      </a:r>
                      <a:r>
                        <a:rPr lang="en-US" sz="1400" dirty="0">
                          <a:latin typeface="+mn-lt"/>
                        </a:rPr>
                        <a:t>/GZR*</a:t>
                      </a:r>
                    </a:p>
                    <a:p>
                      <a:pPr marL="285750" lvl="0" indent="-285750" algn="l">
                        <a:buFont typeface="Wingdings" panose="05000000000000000000" pitchFamily="2" charset="2"/>
                        <a:buChar char="§"/>
                      </a:pPr>
                      <a:r>
                        <a:rPr lang="en-US" sz="1400" b="1" dirty="0">
                          <a:latin typeface="+mn-lt"/>
                        </a:rPr>
                        <a:t>LDV</a:t>
                      </a:r>
                      <a:r>
                        <a:rPr lang="en-US" sz="1400" dirty="0">
                          <a:latin typeface="+mn-lt"/>
                        </a:rPr>
                        <a:t>/SOF + RBV</a:t>
                      </a:r>
                    </a:p>
                    <a:p>
                      <a:pPr marL="285750" lvl="0" indent="-285750" algn="l">
                        <a:buFont typeface="Wingdings" panose="05000000000000000000" pitchFamily="2" charset="2"/>
                        <a:buChar char="§"/>
                      </a:pPr>
                      <a:r>
                        <a:rPr lang="en-US" sz="1400" dirty="0">
                          <a:latin typeface="+mn-lt"/>
                        </a:rPr>
                        <a:t>SOF/</a:t>
                      </a:r>
                      <a:r>
                        <a:rPr lang="en-US" sz="1400" b="1" dirty="0">
                          <a:latin typeface="+mn-lt"/>
                        </a:rPr>
                        <a:t>VEL</a:t>
                      </a:r>
                      <a:endParaRPr lang="en-US" sz="1400" b="1" dirty="0">
                        <a:solidFill>
                          <a:schemeClr val="bg2">
                            <a:lumMod val="10000"/>
                          </a:schemeClr>
                        </a:solidFill>
                        <a:latin typeface="+mn-lt"/>
                        <a:cs typeface="Arial" panose="020B0604020202020204" pitchFamily="34" charset="0"/>
                      </a:endParaRPr>
                    </a:p>
                  </a:txBody>
                  <a:tcPr marL="68585" marR="68585" marT="34234" marB="34234">
                    <a:solidFill>
                      <a:srgbClr val="F4E9E9"/>
                    </a:solidFill>
                  </a:tcPr>
                </a:tc>
                <a:extLst>
                  <a:ext uri="{0D108BD9-81ED-4DB2-BD59-A6C34878D82A}">
                    <a16:rowId xmlns="" xmlns:a16="http://schemas.microsoft.com/office/drawing/2014/main" val="10002"/>
                  </a:ext>
                </a:extLst>
              </a:tr>
              <a:tr h="914536">
                <a:tc>
                  <a:txBody>
                    <a:bodyPr/>
                    <a:lstStyle/>
                    <a:p>
                      <a:pPr algn="ctr"/>
                      <a:r>
                        <a:rPr lang="en-US" sz="1400" dirty="0">
                          <a:latin typeface="+mn-lt"/>
                        </a:rPr>
                        <a:t>1b</a:t>
                      </a:r>
                      <a:endParaRPr lang="en-US" sz="1400" b="0" dirty="0">
                        <a:solidFill>
                          <a:schemeClr val="bg2">
                            <a:lumMod val="10000"/>
                          </a:schemeClr>
                        </a:solidFill>
                        <a:latin typeface="+mn-lt"/>
                        <a:cs typeface="Arial" panose="020B0604020202020204" pitchFamily="34" charset="0"/>
                      </a:endParaRPr>
                    </a:p>
                  </a:txBody>
                  <a:tcPr marL="68585" marR="68585" marT="34234" marB="34234" anchor="ctr">
                    <a:solidFill>
                      <a:srgbClr val="F4E9E9"/>
                    </a:solidFill>
                  </a:tcPr>
                </a:tc>
                <a:tc>
                  <a:txBody>
                    <a:bodyPr/>
                    <a:lstStyle/>
                    <a:p>
                      <a:pPr marL="285750" lvl="0" indent="-285750" algn="l">
                        <a:buFont typeface="Wingdings" panose="05000000000000000000" pitchFamily="2" charset="2"/>
                        <a:buChar char="§"/>
                      </a:pPr>
                      <a:r>
                        <a:rPr lang="en-US" sz="1400" b="1" dirty="0" smtClean="0">
                          <a:latin typeface="+mn-lt"/>
                        </a:rPr>
                        <a:t>EBR</a:t>
                      </a:r>
                      <a:r>
                        <a:rPr lang="en-US" sz="1400" dirty="0" smtClean="0">
                          <a:latin typeface="+mn-lt"/>
                        </a:rPr>
                        <a:t>/GZR</a:t>
                      </a:r>
                    </a:p>
                    <a:p>
                      <a:pPr marL="285750" lvl="0" indent="-285750" algn="l">
                        <a:buFont typeface="Wingdings" panose="05000000000000000000" pitchFamily="2" charset="2"/>
                        <a:buChar char="§"/>
                      </a:pPr>
                      <a:r>
                        <a:rPr lang="en-US" sz="1400" b="1" dirty="0" smtClean="0">
                          <a:latin typeface="+mn-lt"/>
                        </a:rPr>
                        <a:t>LDV</a:t>
                      </a:r>
                      <a:r>
                        <a:rPr lang="en-US" sz="1400" dirty="0" smtClean="0">
                          <a:latin typeface="+mn-lt"/>
                        </a:rPr>
                        <a:t>/SOF </a:t>
                      </a:r>
                      <a:endParaRPr lang="en-US" sz="1400" dirty="0">
                        <a:latin typeface="+mn-lt"/>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1" dirty="0">
                          <a:latin typeface="+mn-lt"/>
                        </a:rPr>
                        <a:t>OBV</a:t>
                      </a:r>
                      <a:r>
                        <a:rPr lang="en-US" sz="1400" dirty="0">
                          <a:latin typeface="+mn-lt"/>
                        </a:rPr>
                        <a:t>/PTV/RTV/DSV 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1" dirty="0">
                          <a:latin typeface="+mn-lt"/>
                        </a:rPr>
                        <a:t>OBV</a:t>
                      </a:r>
                      <a:r>
                        <a:rPr lang="en-US" sz="1400" dirty="0">
                          <a:latin typeface="+mn-lt"/>
                        </a:rPr>
                        <a:t>/PTV/RTV+ DSV BID</a:t>
                      </a:r>
                    </a:p>
                    <a:p>
                      <a:pPr marL="285750" lvl="0" indent="-285750" algn="l">
                        <a:buFont typeface="Wingdings" panose="05000000000000000000" pitchFamily="2" charset="2"/>
                        <a:buChar char="§"/>
                      </a:pPr>
                      <a:r>
                        <a:rPr lang="en-US" sz="1400" dirty="0">
                          <a:latin typeface="+mn-lt"/>
                        </a:rPr>
                        <a:t>SOF/</a:t>
                      </a:r>
                      <a:r>
                        <a:rPr lang="en-US" sz="1400" b="1" dirty="0">
                          <a:latin typeface="+mn-lt"/>
                        </a:rPr>
                        <a:t>VEL</a:t>
                      </a:r>
                      <a:endParaRPr lang="en-US" sz="1400" b="1" dirty="0">
                        <a:solidFill>
                          <a:schemeClr val="bg2">
                            <a:lumMod val="10000"/>
                          </a:schemeClr>
                        </a:solidFill>
                        <a:latin typeface="+mn-lt"/>
                        <a:cs typeface="Arial" panose="020B0604020202020204" pitchFamily="34" charset="0"/>
                      </a:endParaRPr>
                    </a:p>
                  </a:txBody>
                  <a:tcPr marL="68585" marR="68585" marT="34234" marB="34234">
                    <a:solidFill>
                      <a:srgbClr val="F4E9E9"/>
                    </a:solidFill>
                  </a:tcPr>
                </a:tc>
                <a:tc>
                  <a:txBody>
                    <a:bodyPr/>
                    <a:lstStyle/>
                    <a:p>
                      <a:pPr marL="285750" lvl="0" indent="-285750" algn="l">
                        <a:buFont typeface="Wingdings" panose="05000000000000000000" pitchFamily="2" charset="2"/>
                        <a:buChar char="§"/>
                      </a:pPr>
                      <a:r>
                        <a:rPr lang="en-US" sz="1400" b="1" dirty="0">
                          <a:latin typeface="+mn-lt"/>
                        </a:rPr>
                        <a:t>EBR</a:t>
                      </a:r>
                      <a:r>
                        <a:rPr lang="en-US" sz="1400" dirty="0">
                          <a:latin typeface="+mn-lt"/>
                        </a:rPr>
                        <a:t>/GZR</a:t>
                      </a:r>
                    </a:p>
                    <a:p>
                      <a:pPr marL="285750" lvl="0" indent="-285750" algn="l">
                        <a:buFont typeface="Wingdings" panose="05000000000000000000" pitchFamily="2" charset="2"/>
                        <a:buChar char="§"/>
                      </a:pPr>
                      <a:r>
                        <a:rPr lang="en-US" sz="1400" b="1" dirty="0">
                          <a:latin typeface="+mn-lt"/>
                        </a:rPr>
                        <a:t>LDV</a:t>
                      </a:r>
                      <a:r>
                        <a:rPr lang="en-US" sz="1400" dirty="0">
                          <a:latin typeface="+mn-lt"/>
                        </a:rPr>
                        <a:t>/SOF + RBV</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1" dirty="0">
                          <a:latin typeface="+mn-lt"/>
                        </a:rPr>
                        <a:t>OBV</a:t>
                      </a:r>
                      <a:r>
                        <a:rPr lang="en-US" sz="1400" dirty="0">
                          <a:latin typeface="+mn-lt"/>
                        </a:rPr>
                        <a:t>/PTV/RTV/DSV 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1" dirty="0">
                          <a:latin typeface="+mn-lt"/>
                        </a:rPr>
                        <a:t>OBV</a:t>
                      </a:r>
                      <a:r>
                        <a:rPr lang="en-US" sz="1400" dirty="0">
                          <a:latin typeface="+mn-lt"/>
                        </a:rPr>
                        <a:t>/PTV/RTV+ DSV BID</a:t>
                      </a:r>
                    </a:p>
                    <a:p>
                      <a:pPr marL="285750" lvl="0" indent="-285750" algn="l">
                        <a:buFont typeface="Wingdings" panose="05000000000000000000" pitchFamily="2" charset="2"/>
                        <a:buChar char="§"/>
                      </a:pPr>
                      <a:r>
                        <a:rPr lang="en-US" sz="1400" dirty="0">
                          <a:latin typeface="+mn-lt"/>
                        </a:rPr>
                        <a:t>SOF/</a:t>
                      </a:r>
                      <a:r>
                        <a:rPr lang="en-US" sz="1400" b="1" dirty="0">
                          <a:latin typeface="+mn-lt"/>
                        </a:rPr>
                        <a:t>VEL</a:t>
                      </a:r>
                      <a:endParaRPr lang="en-US" sz="1400" b="1" baseline="0" dirty="0">
                        <a:solidFill>
                          <a:schemeClr val="bg2">
                            <a:lumMod val="10000"/>
                          </a:schemeClr>
                        </a:solidFill>
                        <a:latin typeface="+mn-lt"/>
                        <a:cs typeface="Arial" panose="020B0604020202020204" pitchFamily="34" charset="0"/>
                      </a:endParaRPr>
                    </a:p>
                  </a:txBody>
                  <a:tcPr marL="68585" marR="68585" marT="34234" marB="34234">
                    <a:solidFill>
                      <a:srgbClr val="F4E9E9"/>
                    </a:solidFill>
                  </a:tcPr>
                </a:tc>
                <a:extLst>
                  <a:ext uri="{0D108BD9-81ED-4DB2-BD59-A6C34878D82A}">
                    <a16:rowId xmlns="" xmlns:a16="http://schemas.microsoft.com/office/drawing/2014/main" val="10003"/>
                  </a:ext>
                </a:extLst>
              </a:tr>
              <a:tr h="219671">
                <a:tc>
                  <a:txBody>
                    <a:bodyPr/>
                    <a:lstStyle/>
                    <a:p>
                      <a:pPr algn="ctr"/>
                      <a:endParaRPr lang="en-US" sz="1400" b="0" dirty="0">
                        <a:solidFill>
                          <a:schemeClr val="bg2">
                            <a:lumMod val="10000"/>
                          </a:schemeClr>
                        </a:solidFill>
                        <a:latin typeface="+mn-lt"/>
                        <a:cs typeface="Arial" panose="020B0604020202020204" pitchFamily="34" charset="0"/>
                      </a:endParaRPr>
                    </a:p>
                  </a:txBody>
                  <a:tcPr marL="68585" marR="68585" marT="34234" marB="34234"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mn-lt"/>
                        </a:rPr>
                        <a:t>No Cirrhosis</a:t>
                      </a:r>
                      <a:endParaRPr lang="en-US" sz="1400" b="1" dirty="0">
                        <a:solidFill>
                          <a:schemeClr val="tx1"/>
                        </a:solidFill>
                        <a:latin typeface="+mn-lt"/>
                        <a:cs typeface="Arial" panose="020B0604020202020204" pitchFamily="34" charset="0"/>
                      </a:endParaRPr>
                    </a:p>
                  </a:txBody>
                  <a:tcPr marL="68576" marR="68576" marT="34260" marB="34260"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mn-lt"/>
                        </a:rPr>
                        <a:t>Compensated Cirrhosis</a:t>
                      </a:r>
                      <a:endParaRPr lang="en-US" sz="1400" b="1" dirty="0">
                        <a:solidFill>
                          <a:schemeClr val="tx1"/>
                        </a:solidFill>
                        <a:latin typeface="+mn-lt"/>
                        <a:cs typeface="Arial" panose="020B0604020202020204" pitchFamily="34" charset="0"/>
                      </a:endParaRPr>
                    </a:p>
                  </a:txBody>
                  <a:tcPr marL="68576" marR="68576" marT="34260" marB="34260" anchor="ctr">
                    <a:solidFill>
                      <a:schemeClr val="accent2">
                        <a:lumMod val="40000"/>
                        <a:lumOff val="60000"/>
                      </a:schemeClr>
                    </a:solidFill>
                  </a:tcPr>
                </a:tc>
              </a:tr>
              <a:tr h="107908">
                <a:tc>
                  <a:txBody>
                    <a:bodyPr/>
                    <a:lstStyle/>
                    <a:p>
                      <a:pPr algn="ctr"/>
                      <a:r>
                        <a:rPr lang="en-US" sz="1400" kern="1200" dirty="0">
                          <a:latin typeface="+mn-lt"/>
                        </a:rPr>
                        <a:t>2</a:t>
                      </a:r>
                      <a:endParaRPr lang="en-US" sz="1400" b="0" dirty="0">
                        <a:solidFill>
                          <a:schemeClr val="bg2">
                            <a:lumMod val="10000"/>
                          </a:schemeClr>
                        </a:solidFill>
                        <a:latin typeface="+mn-lt"/>
                        <a:cs typeface="Arial" panose="020B0604020202020204" pitchFamily="34" charset="0"/>
                      </a:endParaRPr>
                    </a:p>
                  </a:txBody>
                  <a:tcPr marL="68576" marR="68576" marT="34260" marB="34260" anchor="ctr">
                    <a:solidFill>
                      <a:srgbClr val="F4E9E9"/>
                    </a:solidFill>
                  </a:tcPr>
                </a:tc>
                <a:tc>
                  <a:txBody>
                    <a:bodyPr/>
                    <a:lstStyle/>
                    <a:p>
                      <a:pPr marL="285750" lvl="0" indent="-285750" algn="l">
                        <a:buFont typeface="Wingdings" panose="05000000000000000000" pitchFamily="2" charset="2"/>
                        <a:buChar char="§"/>
                      </a:pPr>
                      <a:r>
                        <a:rPr lang="en-US" sz="1400" dirty="0">
                          <a:latin typeface="+mn-lt"/>
                        </a:rPr>
                        <a:t>SOF/</a:t>
                      </a:r>
                      <a:r>
                        <a:rPr lang="en-US" sz="1400" b="1" dirty="0">
                          <a:latin typeface="+mn-lt"/>
                        </a:rPr>
                        <a:t>VEL</a:t>
                      </a:r>
                      <a:endParaRPr lang="en-US" sz="1400" b="1" dirty="0">
                        <a:solidFill>
                          <a:schemeClr val="bg2">
                            <a:lumMod val="10000"/>
                          </a:schemeClr>
                        </a:solidFill>
                        <a:latin typeface="+mn-lt"/>
                        <a:cs typeface="Arial" panose="020B0604020202020204" pitchFamily="34" charset="0"/>
                      </a:endParaRPr>
                    </a:p>
                  </a:txBody>
                  <a:tcPr marL="68576" marR="68576" marT="34260" marB="34260" anchor="ctr">
                    <a:solidFill>
                      <a:srgbClr val="F4E9E9"/>
                    </a:solidFill>
                  </a:tcPr>
                </a:tc>
                <a:tc>
                  <a:txBody>
                    <a:bodyPr/>
                    <a:lstStyle/>
                    <a:p>
                      <a:pPr marL="285750" lvl="0" indent="-285750" algn="l">
                        <a:buFont typeface="Wingdings" panose="05000000000000000000" pitchFamily="2" charset="2"/>
                        <a:buChar char="§"/>
                      </a:pPr>
                      <a:r>
                        <a:rPr lang="en-US" sz="1400" dirty="0">
                          <a:latin typeface="+mn-lt"/>
                        </a:rPr>
                        <a:t>SOF/</a:t>
                      </a:r>
                      <a:r>
                        <a:rPr lang="en-US" sz="1400" b="1" dirty="0">
                          <a:latin typeface="+mn-lt"/>
                        </a:rPr>
                        <a:t>VEL</a:t>
                      </a:r>
                      <a:endParaRPr lang="en-US" sz="1400" b="1" dirty="0">
                        <a:solidFill>
                          <a:schemeClr val="bg2">
                            <a:lumMod val="10000"/>
                          </a:schemeClr>
                        </a:solidFill>
                        <a:latin typeface="+mn-lt"/>
                        <a:cs typeface="Arial" panose="020B0604020202020204" pitchFamily="34" charset="0"/>
                      </a:endParaRPr>
                    </a:p>
                  </a:txBody>
                  <a:tcPr marL="68576" marR="68576" marT="34260" marB="34260" anchor="ctr">
                    <a:solidFill>
                      <a:srgbClr val="F4E9E9"/>
                    </a:solidFill>
                  </a:tcPr>
                </a:tc>
              </a:tr>
              <a:tr h="107908">
                <a:tc>
                  <a:txBody>
                    <a:bodyPr/>
                    <a:lstStyle/>
                    <a:p>
                      <a:pPr algn="ctr"/>
                      <a:r>
                        <a:rPr lang="en-US" sz="1400" b="0" dirty="0" smtClean="0">
                          <a:solidFill>
                            <a:schemeClr val="bg2">
                              <a:lumMod val="10000"/>
                            </a:schemeClr>
                          </a:solidFill>
                          <a:latin typeface="+mn-lt"/>
                          <a:cs typeface="Arial" panose="020B0604020202020204" pitchFamily="34" charset="0"/>
                        </a:rPr>
                        <a:t>3</a:t>
                      </a:r>
                      <a:endParaRPr lang="en-US" sz="1400" b="0" dirty="0">
                        <a:solidFill>
                          <a:schemeClr val="bg2">
                            <a:lumMod val="10000"/>
                          </a:schemeClr>
                        </a:solidFill>
                        <a:latin typeface="+mn-lt"/>
                        <a:cs typeface="Arial" panose="020B0604020202020204" pitchFamily="34" charset="0"/>
                      </a:endParaRPr>
                    </a:p>
                  </a:txBody>
                  <a:tcPr marL="68576" marR="68576" marT="34260" marB="34260" anchor="ctr">
                    <a:solidFill>
                      <a:srgbClr val="F4E9E9"/>
                    </a:solidFill>
                  </a:tcPr>
                </a:tc>
                <a:tc>
                  <a:txBody>
                    <a:bodyPr/>
                    <a:lstStyle/>
                    <a:p>
                      <a:pPr marL="285750" lvl="0" indent="-285750" algn="l">
                        <a:buFont typeface="Wingdings" panose="05000000000000000000" pitchFamily="2" charset="2"/>
                        <a:buChar char="§"/>
                      </a:pPr>
                      <a:r>
                        <a:rPr lang="en-US" sz="1400" b="1" dirty="0" smtClean="0">
                          <a:solidFill>
                            <a:schemeClr val="bg2">
                              <a:lumMod val="10000"/>
                            </a:schemeClr>
                          </a:solidFill>
                          <a:latin typeface="+mn-lt"/>
                          <a:cs typeface="Arial" panose="020B0604020202020204" pitchFamily="34" charset="0"/>
                        </a:rPr>
                        <a:t>DCV</a:t>
                      </a:r>
                      <a:r>
                        <a:rPr lang="en-US" sz="1400" b="0" dirty="0" smtClean="0">
                          <a:solidFill>
                            <a:schemeClr val="bg2">
                              <a:lumMod val="10000"/>
                            </a:schemeClr>
                          </a:solidFill>
                          <a:latin typeface="+mn-lt"/>
                          <a:cs typeface="Arial" panose="020B0604020202020204" pitchFamily="34" charset="0"/>
                        </a:rPr>
                        <a:t>/SOF</a:t>
                      </a:r>
                    </a:p>
                    <a:p>
                      <a:pPr marL="285750" lvl="0" indent="-285750" algn="l">
                        <a:buFont typeface="Wingdings" panose="05000000000000000000" pitchFamily="2" charset="2"/>
                        <a:buChar char="§"/>
                      </a:pPr>
                      <a:r>
                        <a:rPr lang="en-US" sz="1400" b="0" dirty="0" smtClean="0">
                          <a:solidFill>
                            <a:schemeClr val="bg2">
                              <a:lumMod val="10000"/>
                            </a:schemeClr>
                          </a:solidFill>
                          <a:latin typeface="+mn-lt"/>
                          <a:cs typeface="Arial" panose="020B0604020202020204" pitchFamily="34" charset="0"/>
                        </a:rPr>
                        <a:t>SOF/</a:t>
                      </a:r>
                      <a:r>
                        <a:rPr lang="en-US" sz="1400" b="1" dirty="0" smtClean="0">
                          <a:solidFill>
                            <a:schemeClr val="bg2">
                              <a:lumMod val="10000"/>
                            </a:schemeClr>
                          </a:solidFill>
                          <a:latin typeface="+mn-lt"/>
                          <a:cs typeface="Arial" panose="020B0604020202020204" pitchFamily="34" charset="0"/>
                        </a:rPr>
                        <a:t>VEL</a:t>
                      </a:r>
                      <a:endParaRPr lang="en-US" sz="1400" b="1" dirty="0">
                        <a:solidFill>
                          <a:schemeClr val="bg2">
                            <a:lumMod val="10000"/>
                          </a:schemeClr>
                        </a:solidFill>
                        <a:latin typeface="+mn-lt"/>
                        <a:cs typeface="Arial" panose="020B0604020202020204" pitchFamily="34" charset="0"/>
                      </a:endParaRPr>
                    </a:p>
                  </a:txBody>
                  <a:tcPr marL="68576" marR="68576" marT="34260" marB="34260" anchor="ctr">
                    <a:solidFill>
                      <a:srgbClr val="F4E9E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1" dirty="0" smtClean="0">
                          <a:solidFill>
                            <a:schemeClr val="bg2">
                              <a:lumMod val="10000"/>
                            </a:schemeClr>
                          </a:solidFill>
                          <a:latin typeface="+mn-lt"/>
                          <a:cs typeface="Arial" panose="020B0604020202020204" pitchFamily="34" charset="0"/>
                        </a:rPr>
                        <a:t>DCV</a:t>
                      </a:r>
                      <a:r>
                        <a:rPr lang="en-US" sz="1400" b="0" dirty="0" smtClean="0">
                          <a:solidFill>
                            <a:schemeClr val="bg2">
                              <a:lumMod val="10000"/>
                            </a:schemeClr>
                          </a:solidFill>
                          <a:latin typeface="+mn-lt"/>
                          <a:cs typeface="Arial" panose="020B0604020202020204" pitchFamily="34" charset="0"/>
                        </a:rPr>
                        <a:t>/SOF </a:t>
                      </a:r>
                      <a:r>
                        <a:rPr lang="en-US" sz="1400" dirty="0" smtClean="0">
                          <a:latin typeface="+mn-lt"/>
                          <a:cs typeface="Times New Roman" panose="02020603050405020304" pitchFamily="18" charset="0"/>
                        </a:rPr>
                        <a:t>±</a:t>
                      </a:r>
                      <a:r>
                        <a:rPr lang="en-US" sz="1400" baseline="0" dirty="0" smtClean="0">
                          <a:latin typeface="+mn-lt"/>
                          <a:cs typeface="Times New Roman" panose="02020603050405020304" pitchFamily="18" charset="0"/>
                        </a:rPr>
                        <a:t> RBV</a:t>
                      </a:r>
                      <a:endParaRPr lang="en-US" sz="1400" b="0" dirty="0" smtClean="0">
                        <a:solidFill>
                          <a:schemeClr val="bg2">
                            <a:lumMod val="10000"/>
                          </a:schemeClr>
                        </a:solidFill>
                        <a:latin typeface="+mn-lt"/>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0" dirty="0" smtClean="0">
                          <a:solidFill>
                            <a:schemeClr val="bg2">
                              <a:lumMod val="10000"/>
                            </a:schemeClr>
                          </a:solidFill>
                          <a:latin typeface="+mn-lt"/>
                          <a:cs typeface="Arial" panose="020B0604020202020204" pitchFamily="34" charset="0"/>
                        </a:rPr>
                        <a:t>SOF/</a:t>
                      </a:r>
                      <a:r>
                        <a:rPr lang="en-US" sz="1400" b="1" dirty="0" smtClean="0">
                          <a:solidFill>
                            <a:schemeClr val="bg2">
                              <a:lumMod val="10000"/>
                            </a:schemeClr>
                          </a:solidFill>
                          <a:latin typeface="+mn-lt"/>
                          <a:cs typeface="Arial" panose="020B0604020202020204" pitchFamily="34" charset="0"/>
                        </a:rPr>
                        <a:t>VEL </a:t>
                      </a:r>
                      <a:r>
                        <a:rPr lang="en-US" sz="1400" dirty="0" smtClean="0">
                          <a:latin typeface="+mn-lt"/>
                          <a:cs typeface="Times New Roman" panose="02020603050405020304" pitchFamily="18" charset="0"/>
                        </a:rPr>
                        <a:t>±</a:t>
                      </a:r>
                      <a:r>
                        <a:rPr lang="en-US" sz="1400" baseline="0" dirty="0" smtClean="0">
                          <a:latin typeface="+mn-lt"/>
                          <a:cs typeface="Times New Roman" panose="02020603050405020304" pitchFamily="18" charset="0"/>
                        </a:rPr>
                        <a:t> RBV</a:t>
                      </a:r>
                      <a:endParaRPr lang="en-US" sz="1400" b="0" dirty="0" smtClean="0">
                        <a:solidFill>
                          <a:schemeClr val="bg2">
                            <a:lumMod val="10000"/>
                          </a:schemeClr>
                        </a:solidFill>
                        <a:latin typeface="+mn-lt"/>
                        <a:cs typeface="Arial" panose="020B0604020202020204" pitchFamily="34" charset="0"/>
                      </a:endParaRPr>
                    </a:p>
                  </a:txBody>
                  <a:tcPr marL="68576" marR="68576" marT="34260" marB="34260" anchor="ctr">
                    <a:solidFill>
                      <a:srgbClr val="F4E9E9"/>
                    </a:solidFill>
                  </a:tcPr>
                </a:tc>
              </a:tr>
              <a:tr h="546108">
                <a:tc>
                  <a:txBody>
                    <a:bodyPr/>
                    <a:lstStyle/>
                    <a:p>
                      <a:pPr algn="ctr"/>
                      <a:r>
                        <a:rPr lang="en-US" sz="1400" dirty="0">
                          <a:latin typeface="+mn-lt"/>
                        </a:rPr>
                        <a:t>4</a:t>
                      </a:r>
                      <a:endParaRPr lang="en-US" sz="1400" b="0" dirty="0">
                        <a:solidFill>
                          <a:schemeClr val="bg2">
                            <a:lumMod val="10000"/>
                          </a:schemeClr>
                        </a:solidFill>
                        <a:latin typeface="+mn-lt"/>
                        <a:cs typeface="Arial" panose="020B0604020202020204" pitchFamily="34" charset="0"/>
                      </a:endParaRPr>
                    </a:p>
                  </a:txBody>
                  <a:tcPr marL="68576" marR="68576" marT="34260" marB="34260" anchor="ctr">
                    <a:solidFill>
                      <a:srgbClr val="F4E9E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1" dirty="0">
                          <a:latin typeface="+mn-lt"/>
                        </a:rPr>
                        <a:t>OBV</a:t>
                      </a:r>
                      <a:r>
                        <a:rPr lang="en-US" sz="1400" dirty="0">
                          <a:latin typeface="+mn-lt"/>
                        </a:rPr>
                        <a:t>/PTV/RTV</a:t>
                      </a:r>
                      <a:r>
                        <a:rPr lang="en-US" sz="1400" baseline="0" dirty="0">
                          <a:latin typeface="+mn-lt"/>
                        </a:rPr>
                        <a:t> </a:t>
                      </a:r>
                      <a:r>
                        <a:rPr lang="en-US" sz="1400" dirty="0">
                          <a:latin typeface="+mn-lt"/>
                        </a:rPr>
                        <a:t>+ RBV</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latin typeface="+mn-lt"/>
                        </a:rPr>
                        <a:t>SOF/</a:t>
                      </a:r>
                      <a:r>
                        <a:rPr lang="en-US" sz="1400" b="1" dirty="0">
                          <a:latin typeface="+mn-lt"/>
                        </a:rPr>
                        <a:t>VEL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1" dirty="0">
                          <a:latin typeface="+mn-lt"/>
                        </a:rPr>
                        <a:t>EBR</a:t>
                      </a:r>
                      <a:r>
                        <a:rPr lang="en-US" sz="1400" dirty="0">
                          <a:latin typeface="+mn-lt"/>
                        </a:rPr>
                        <a:t>/GZR*</a:t>
                      </a:r>
                      <a:endParaRPr lang="en-US" sz="1400" baseline="30000" dirty="0">
                        <a:latin typeface="+mn-lt"/>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1" dirty="0">
                          <a:latin typeface="+mn-lt"/>
                        </a:rPr>
                        <a:t>LDV</a:t>
                      </a:r>
                      <a:r>
                        <a:rPr lang="en-US" sz="1400" dirty="0">
                          <a:latin typeface="+mn-lt"/>
                        </a:rPr>
                        <a:t>/SOF</a:t>
                      </a:r>
                      <a:endParaRPr lang="en-US" sz="1400" b="0" dirty="0">
                        <a:solidFill>
                          <a:schemeClr val="bg2">
                            <a:lumMod val="10000"/>
                          </a:schemeClr>
                        </a:solidFill>
                        <a:latin typeface="+mn-lt"/>
                        <a:cs typeface="Arial" panose="020B0604020202020204" pitchFamily="34" charset="0"/>
                      </a:endParaRPr>
                    </a:p>
                  </a:txBody>
                  <a:tcPr marL="68576" marR="68576" marT="34260" marB="34260" anchor="ctr">
                    <a:solidFill>
                      <a:srgbClr val="F4E9E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1" dirty="0">
                          <a:latin typeface="+mn-lt"/>
                        </a:rPr>
                        <a:t>OBV</a:t>
                      </a:r>
                      <a:r>
                        <a:rPr lang="en-US" sz="1400" dirty="0">
                          <a:latin typeface="+mn-lt"/>
                        </a:rPr>
                        <a:t>/PTV/RTV</a:t>
                      </a:r>
                      <a:r>
                        <a:rPr lang="en-US" sz="1400" baseline="0" dirty="0">
                          <a:latin typeface="+mn-lt"/>
                        </a:rPr>
                        <a:t> </a:t>
                      </a:r>
                      <a:r>
                        <a:rPr lang="en-US" sz="1400" dirty="0">
                          <a:latin typeface="+mn-lt"/>
                        </a:rPr>
                        <a:t>+ RBV</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latin typeface="+mn-lt"/>
                        </a:rPr>
                        <a:t>SOF/</a:t>
                      </a:r>
                      <a:r>
                        <a:rPr lang="en-US" sz="1400" b="1" dirty="0">
                          <a:latin typeface="+mn-lt"/>
                        </a:rPr>
                        <a:t>VEL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1" dirty="0">
                          <a:latin typeface="+mn-lt"/>
                        </a:rPr>
                        <a:t>EBR</a:t>
                      </a:r>
                      <a:r>
                        <a:rPr lang="en-US" sz="1400" dirty="0">
                          <a:latin typeface="+mn-lt"/>
                        </a:rPr>
                        <a:t>/GZR*</a:t>
                      </a:r>
                      <a:endParaRPr lang="en-US" sz="1400" baseline="30000" dirty="0">
                        <a:latin typeface="+mn-lt"/>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1" dirty="0" smtClean="0">
                          <a:latin typeface="+mn-lt"/>
                        </a:rPr>
                        <a:t>LDV</a:t>
                      </a:r>
                      <a:r>
                        <a:rPr lang="en-US" sz="1400" dirty="0" smtClean="0">
                          <a:latin typeface="+mn-lt"/>
                        </a:rPr>
                        <a:t>/SOF </a:t>
                      </a:r>
                      <a:r>
                        <a:rPr lang="en-US" sz="1400" dirty="0" smtClean="0">
                          <a:latin typeface="+mn-lt"/>
                          <a:cs typeface="Times New Roman" panose="02020603050405020304" pitchFamily="18" charset="0"/>
                        </a:rPr>
                        <a:t>±</a:t>
                      </a:r>
                      <a:r>
                        <a:rPr lang="en-US" sz="1400" baseline="0" dirty="0" smtClean="0">
                          <a:latin typeface="+mn-lt"/>
                          <a:cs typeface="Times New Roman" panose="02020603050405020304" pitchFamily="18" charset="0"/>
                        </a:rPr>
                        <a:t> RBV</a:t>
                      </a:r>
                      <a:endParaRPr lang="en-US" sz="1400" b="0" dirty="0">
                        <a:solidFill>
                          <a:schemeClr val="bg2">
                            <a:lumMod val="10000"/>
                          </a:schemeClr>
                        </a:solidFill>
                        <a:latin typeface="+mn-lt"/>
                        <a:cs typeface="Arial" panose="020B0604020202020204" pitchFamily="34" charset="0"/>
                      </a:endParaRPr>
                    </a:p>
                  </a:txBody>
                  <a:tcPr marL="68576" marR="68576" marT="34260" marB="34260" anchor="ctr">
                    <a:solidFill>
                      <a:srgbClr val="F4E9E9"/>
                    </a:solidFill>
                  </a:tcPr>
                </a:tc>
              </a:tr>
              <a:tr h="128204">
                <a:tc>
                  <a:txBody>
                    <a:bodyPr/>
                    <a:lstStyle/>
                    <a:p>
                      <a:pPr algn="ctr"/>
                      <a:r>
                        <a:rPr lang="en-US" sz="1400" dirty="0">
                          <a:latin typeface="+mn-lt"/>
                        </a:rPr>
                        <a:t>5 or 6</a:t>
                      </a:r>
                      <a:endParaRPr lang="en-US" sz="1400" b="0" dirty="0">
                        <a:solidFill>
                          <a:schemeClr val="bg2">
                            <a:lumMod val="10000"/>
                          </a:schemeClr>
                        </a:solidFill>
                        <a:latin typeface="+mn-lt"/>
                        <a:cs typeface="Arial" panose="020B0604020202020204" pitchFamily="34" charset="0"/>
                      </a:endParaRPr>
                    </a:p>
                  </a:txBody>
                  <a:tcPr marL="68576" marR="68576" marT="34260" marB="34260" anchor="ctr">
                    <a:solidFill>
                      <a:srgbClr val="F4E9E9"/>
                    </a:solidFill>
                  </a:tcPr>
                </a:tc>
                <a:tc>
                  <a:txBody>
                    <a:bodyPr/>
                    <a:lstStyle/>
                    <a:p>
                      <a:pPr marL="285750" lvl="0" indent="-285750" algn="l">
                        <a:buFont typeface="Wingdings" panose="05000000000000000000" pitchFamily="2" charset="2"/>
                        <a:buChar char="§"/>
                      </a:pPr>
                      <a:r>
                        <a:rPr lang="en-US" sz="1400" dirty="0">
                          <a:latin typeface="+mn-lt"/>
                        </a:rPr>
                        <a:t>SOF/</a:t>
                      </a:r>
                      <a:r>
                        <a:rPr lang="en-US" sz="1400" b="1" dirty="0">
                          <a:latin typeface="+mn-lt"/>
                        </a:rPr>
                        <a:t>VEL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1" dirty="0">
                          <a:latin typeface="+mn-lt"/>
                        </a:rPr>
                        <a:t>LDV</a:t>
                      </a:r>
                      <a:r>
                        <a:rPr lang="en-US" sz="1400" dirty="0">
                          <a:latin typeface="+mn-lt"/>
                        </a:rPr>
                        <a:t>/SOF</a:t>
                      </a:r>
                      <a:endParaRPr lang="en-US" sz="1400" b="0" baseline="30000" dirty="0">
                        <a:solidFill>
                          <a:schemeClr val="bg2">
                            <a:lumMod val="10000"/>
                          </a:schemeClr>
                        </a:solidFill>
                        <a:latin typeface="+mn-lt"/>
                        <a:cs typeface="Arial" panose="020B0604020202020204" pitchFamily="34" charset="0"/>
                      </a:endParaRPr>
                    </a:p>
                  </a:txBody>
                  <a:tcPr marL="68576" marR="68576" marT="34260" marB="34260" anchor="ctr">
                    <a:solidFill>
                      <a:srgbClr val="F4E9E9"/>
                    </a:solidFill>
                  </a:tcPr>
                </a:tc>
                <a:tc>
                  <a:txBody>
                    <a:bodyPr/>
                    <a:lstStyle/>
                    <a:p>
                      <a:pPr marL="285750" lvl="0" indent="-285750" algn="l">
                        <a:buFont typeface="Wingdings" panose="05000000000000000000" pitchFamily="2" charset="2"/>
                        <a:buChar char="§"/>
                      </a:pPr>
                      <a:r>
                        <a:rPr lang="en-US" sz="1400" dirty="0">
                          <a:latin typeface="+mn-lt"/>
                        </a:rPr>
                        <a:t>SOF/</a:t>
                      </a:r>
                      <a:r>
                        <a:rPr lang="en-US" sz="1400" b="1" dirty="0">
                          <a:latin typeface="+mn-lt"/>
                        </a:rPr>
                        <a:t>VEL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1" dirty="0">
                          <a:latin typeface="+mn-lt"/>
                        </a:rPr>
                        <a:t>LDV</a:t>
                      </a:r>
                      <a:r>
                        <a:rPr lang="en-US" sz="1400" dirty="0">
                          <a:latin typeface="+mn-lt"/>
                        </a:rPr>
                        <a:t>/SOF</a:t>
                      </a:r>
                      <a:endParaRPr lang="en-US" sz="1400" b="0" baseline="30000" dirty="0">
                        <a:solidFill>
                          <a:schemeClr val="bg2">
                            <a:lumMod val="10000"/>
                          </a:schemeClr>
                        </a:solidFill>
                        <a:latin typeface="+mn-lt"/>
                        <a:cs typeface="Arial" panose="020B0604020202020204" pitchFamily="34" charset="0"/>
                      </a:endParaRPr>
                    </a:p>
                  </a:txBody>
                  <a:tcPr marL="68576" marR="68576" marT="34260" marB="34260" anchor="ctr">
                    <a:solidFill>
                      <a:srgbClr val="F4E9E9"/>
                    </a:solidFill>
                  </a:tcPr>
                </a:tc>
              </a:tr>
            </a:tbl>
          </a:graphicData>
        </a:graphic>
      </p:graphicFrame>
      <p:sp>
        <p:nvSpPr>
          <p:cNvPr id="29710" name="Rectangle 1"/>
          <p:cNvSpPr>
            <a:spLocks noChangeArrowheads="1"/>
          </p:cNvSpPr>
          <p:nvPr/>
        </p:nvSpPr>
        <p:spPr bwMode="auto">
          <a:xfrm>
            <a:off x="297888" y="6381954"/>
            <a:ext cx="557688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350" dirty="0">
                <a:solidFill>
                  <a:schemeClr val="tx1"/>
                </a:solidFill>
              </a:rPr>
              <a:t>*Only if no baseline NS5A </a:t>
            </a:r>
            <a:r>
              <a:rPr lang="en-US" altLang="en-US" sz="1350" dirty="0" err="1">
                <a:solidFill>
                  <a:schemeClr val="tx1"/>
                </a:solidFill>
              </a:rPr>
              <a:t>elbasvir</a:t>
            </a:r>
            <a:r>
              <a:rPr lang="en-US" altLang="en-US" sz="1350" dirty="0">
                <a:solidFill>
                  <a:schemeClr val="tx1"/>
                </a:solidFill>
              </a:rPr>
              <a:t> RASs detected.</a:t>
            </a:r>
          </a:p>
        </p:txBody>
      </p:sp>
      <p:sp>
        <p:nvSpPr>
          <p:cNvPr id="29712" name="Text Box 11"/>
          <p:cNvSpPr txBox="1">
            <a:spLocks noChangeArrowheads="1"/>
          </p:cNvSpPr>
          <p:nvPr/>
        </p:nvSpPr>
        <p:spPr bwMode="auto">
          <a:xfrm>
            <a:off x="6228184" y="6428120"/>
            <a:ext cx="600789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Font typeface="Wingdings" panose="05000000000000000000" pitchFamily="2" charset="2"/>
              <a:buNone/>
            </a:pPr>
            <a:r>
              <a:rPr lang="fr-FR" altLang="en-US" sz="1050" dirty="0">
                <a:solidFill>
                  <a:schemeClr val="tx1"/>
                </a:solidFill>
              </a:rPr>
              <a:t>AASLD/IDSA. HCV guidance. April 2017.</a:t>
            </a:r>
          </a:p>
        </p:txBody>
      </p:sp>
    </p:spTree>
    <p:extLst>
      <p:ext uri="{BB962C8B-B14F-4D97-AF65-F5344CB8AC3E}">
        <p14:creationId xmlns:p14="http://schemas.microsoft.com/office/powerpoint/2010/main" val="856640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45229"/>
            <a:ext cx="9104581" cy="1200329"/>
          </a:xfrm>
          <a:prstGeom prst="rect">
            <a:avLst/>
          </a:prstGeom>
        </p:spPr>
        <p:txBody>
          <a:bodyPr wrap="square">
            <a:spAutoFit/>
          </a:bodyPr>
          <a:lstStyle/>
          <a:p>
            <a:pPr algn="ctr"/>
            <a:r>
              <a:rPr lang="en-US" sz="3600" dirty="0" smtClean="0">
                <a:latin typeface="+mj-lt"/>
                <a:cs typeface="Times New Roman" panose="02020603050405020304" pitchFamily="18" charset="0"/>
              </a:rPr>
              <a:t>67% of NS3-failures and </a:t>
            </a:r>
            <a:r>
              <a:rPr lang="en-US" sz="3600" b="1" dirty="0" smtClean="0">
                <a:latin typeface="+mj-lt"/>
                <a:cs typeface="Times New Roman" panose="02020603050405020304" pitchFamily="18" charset="0"/>
              </a:rPr>
              <a:t>92% of NS5A-failures </a:t>
            </a:r>
            <a:r>
              <a:rPr lang="en-US" sz="3600" dirty="0" smtClean="0">
                <a:latin typeface="+mj-lt"/>
                <a:cs typeface="Times New Roman" panose="02020603050405020304" pitchFamily="18" charset="0"/>
              </a:rPr>
              <a:t>were associated with RASs emergence</a:t>
            </a:r>
            <a:endParaRPr lang="en-US" sz="3600" dirty="0">
              <a:latin typeface="+mj-lt"/>
              <a:cs typeface="Times New Roman" panose="02020603050405020304" pitchFamily="18" charset="0"/>
            </a:endParaRPr>
          </a:p>
        </p:txBody>
      </p:sp>
      <p:grpSp>
        <p:nvGrpSpPr>
          <p:cNvPr id="6" name="Gruppo 5"/>
          <p:cNvGrpSpPr/>
          <p:nvPr/>
        </p:nvGrpSpPr>
        <p:grpSpPr>
          <a:xfrm>
            <a:off x="448246" y="1491024"/>
            <a:ext cx="8300218" cy="4606559"/>
            <a:chOff x="866908" y="1921003"/>
            <a:chExt cx="7405554" cy="3290301"/>
          </a:xfrm>
        </p:grpSpPr>
        <p:sp>
          <p:nvSpPr>
            <p:cNvPr id="8" name="CasellaDiTesto 7"/>
            <p:cNvSpPr txBox="1"/>
            <p:nvPr/>
          </p:nvSpPr>
          <p:spPr>
            <a:xfrm rot="16200000">
              <a:off x="-415226" y="3249997"/>
              <a:ext cx="2902822" cy="338554"/>
            </a:xfrm>
            <a:prstGeom prst="rect">
              <a:avLst/>
            </a:prstGeom>
            <a:noFill/>
          </p:spPr>
          <p:txBody>
            <a:bodyPr wrap="square" rtlCol="0">
              <a:spAutoFit/>
            </a:bodyPr>
            <a:lstStyle/>
            <a:p>
              <a:pPr algn="ctr"/>
              <a:r>
                <a:rPr lang="en-US" b="1" dirty="0" smtClean="0">
                  <a:cs typeface="Arial" panose="020B0604020202020204" pitchFamily="34" charset="0"/>
                </a:rPr>
                <a:t>Prevalence  (%)</a:t>
              </a:r>
              <a:endParaRPr lang="en-US" b="1" dirty="0">
                <a:cs typeface="Arial" panose="020B0604020202020204" pitchFamily="34" charset="0"/>
              </a:endParaRPr>
            </a:p>
          </p:txBody>
        </p:sp>
        <p:sp>
          <p:nvSpPr>
            <p:cNvPr id="9" name="Rectangle 7"/>
            <p:cNvSpPr>
              <a:spLocks noChangeArrowheads="1"/>
            </p:cNvSpPr>
            <p:nvPr/>
          </p:nvSpPr>
          <p:spPr bwMode="auto">
            <a:xfrm>
              <a:off x="1797050" y="2349628"/>
              <a:ext cx="6462712" cy="2384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800"/>
            </a:p>
          </p:txBody>
        </p:sp>
        <p:sp>
          <p:nvSpPr>
            <p:cNvPr id="10" name="Freeform 8"/>
            <p:cNvSpPr>
              <a:spLocks noEditPoints="1"/>
            </p:cNvSpPr>
            <p:nvPr/>
          </p:nvSpPr>
          <p:spPr bwMode="auto">
            <a:xfrm>
              <a:off x="2289175" y="2551241"/>
              <a:ext cx="5491162" cy="2182813"/>
            </a:xfrm>
            <a:custGeom>
              <a:avLst/>
              <a:gdLst>
                <a:gd name="T0" fmla="*/ 0 w 3459"/>
                <a:gd name="T1" fmla="*/ 374 h 1375"/>
                <a:gd name="T2" fmla="*/ 406 w 3459"/>
                <a:gd name="T3" fmla="*/ 374 h 1375"/>
                <a:gd name="T4" fmla="*/ 406 w 3459"/>
                <a:gd name="T5" fmla="*/ 1375 h 1375"/>
                <a:gd name="T6" fmla="*/ 0 w 3459"/>
                <a:gd name="T7" fmla="*/ 1375 h 1375"/>
                <a:gd name="T8" fmla="*/ 0 w 3459"/>
                <a:gd name="T9" fmla="*/ 374 h 1375"/>
                <a:gd name="T10" fmla="*/ 1018 w 3459"/>
                <a:gd name="T11" fmla="*/ 0 h 1375"/>
                <a:gd name="T12" fmla="*/ 1423 w 3459"/>
                <a:gd name="T13" fmla="*/ 0 h 1375"/>
                <a:gd name="T14" fmla="*/ 1423 w 3459"/>
                <a:gd name="T15" fmla="*/ 1375 h 1375"/>
                <a:gd name="T16" fmla="*/ 1018 w 3459"/>
                <a:gd name="T17" fmla="*/ 1375 h 1375"/>
                <a:gd name="T18" fmla="*/ 1018 w 3459"/>
                <a:gd name="T19" fmla="*/ 0 h 1375"/>
                <a:gd name="T20" fmla="*/ 2036 w 3459"/>
                <a:gd name="T21" fmla="*/ 1010 h 1375"/>
                <a:gd name="T22" fmla="*/ 2441 w 3459"/>
                <a:gd name="T23" fmla="*/ 1010 h 1375"/>
                <a:gd name="T24" fmla="*/ 2441 w 3459"/>
                <a:gd name="T25" fmla="*/ 1375 h 1375"/>
                <a:gd name="T26" fmla="*/ 2036 w 3459"/>
                <a:gd name="T27" fmla="*/ 1375 h 1375"/>
                <a:gd name="T28" fmla="*/ 2036 w 3459"/>
                <a:gd name="T29" fmla="*/ 1010 h 1375"/>
                <a:gd name="T30" fmla="*/ 3053 w 3459"/>
                <a:gd name="T31" fmla="*/ 771 h 1375"/>
                <a:gd name="T32" fmla="*/ 3459 w 3459"/>
                <a:gd name="T33" fmla="*/ 771 h 1375"/>
                <a:gd name="T34" fmla="*/ 3459 w 3459"/>
                <a:gd name="T35" fmla="*/ 1375 h 1375"/>
                <a:gd name="T36" fmla="*/ 3053 w 3459"/>
                <a:gd name="T37" fmla="*/ 1375 h 1375"/>
                <a:gd name="T38" fmla="*/ 3053 w 3459"/>
                <a:gd name="T39" fmla="*/ 771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59" h="1375">
                  <a:moveTo>
                    <a:pt x="0" y="374"/>
                  </a:moveTo>
                  <a:lnTo>
                    <a:pt x="406" y="374"/>
                  </a:lnTo>
                  <a:lnTo>
                    <a:pt x="406" y="1375"/>
                  </a:lnTo>
                  <a:lnTo>
                    <a:pt x="0" y="1375"/>
                  </a:lnTo>
                  <a:lnTo>
                    <a:pt x="0" y="374"/>
                  </a:lnTo>
                  <a:close/>
                  <a:moveTo>
                    <a:pt x="1018" y="0"/>
                  </a:moveTo>
                  <a:lnTo>
                    <a:pt x="1423" y="0"/>
                  </a:lnTo>
                  <a:lnTo>
                    <a:pt x="1423" y="1375"/>
                  </a:lnTo>
                  <a:lnTo>
                    <a:pt x="1018" y="1375"/>
                  </a:lnTo>
                  <a:lnTo>
                    <a:pt x="1018" y="0"/>
                  </a:lnTo>
                  <a:close/>
                  <a:moveTo>
                    <a:pt x="2036" y="1010"/>
                  </a:moveTo>
                  <a:lnTo>
                    <a:pt x="2441" y="1010"/>
                  </a:lnTo>
                  <a:lnTo>
                    <a:pt x="2441" y="1375"/>
                  </a:lnTo>
                  <a:lnTo>
                    <a:pt x="2036" y="1375"/>
                  </a:lnTo>
                  <a:lnTo>
                    <a:pt x="2036" y="1010"/>
                  </a:lnTo>
                  <a:close/>
                  <a:moveTo>
                    <a:pt x="3053" y="771"/>
                  </a:moveTo>
                  <a:lnTo>
                    <a:pt x="3459" y="771"/>
                  </a:lnTo>
                  <a:lnTo>
                    <a:pt x="3459" y="1375"/>
                  </a:lnTo>
                  <a:lnTo>
                    <a:pt x="3053" y="1375"/>
                  </a:lnTo>
                  <a:lnTo>
                    <a:pt x="3053" y="77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p>
          </p:txBody>
        </p:sp>
        <p:sp>
          <p:nvSpPr>
            <p:cNvPr id="11" name="Freeform 9"/>
            <p:cNvSpPr>
              <a:spLocks noEditPoints="1"/>
            </p:cNvSpPr>
            <p:nvPr/>
          </p:nvSpPr>
          <p:spPr bwMode="auto">
            <a:xfrm>
              <a:off x="2289175" y="2349628"/>
              <a:ext cx="5491162" cy="1804988"/>
            </a:xfrm>
            <a:custGeom>
              <a:avLst/>
              <a:gdLst>
                <a:gd name="T0" fmla="*/ 0 w 3459"/>
                <a:gd name="T1" fmla="*/ 0 h 1137"/>
                <a:gd name="T2" fmla="*/ 406 w 3459"/>
                <a:gd name="T3" fmla="*/ 0 h 1137"/>
                <a:gd name="T4" fmla="*/ 406 w 3459"/>
                <a:gd name="T5" fmla="*/ 501 h 1137"/>
                <a:gd name="T6" fmla="*/ 0 w 3459"/>
                <a:gd name="T7" fmla="*/ 501 h 1137"/>
                <a:gd name="T8" fmla="*/ 0 w 3459"/>
                <a:gd name="T9" fmla="*/ 0 h 1137"/>
                <a:gd name="T10" fmla="*/ 1018 w 3459"/>
                <a:gd name="T11" fmla="*/ 0 h 1137"/>
                <a:gd name="T12" fmla="*/ 1423 w 3459"/>
                <a:gd name="T13" fmla="*/ 0 h 1137"/>
                <a:gd name="T14" fmla="*/ 1423 w 3459"/>
                <a:gd name="T15" fmla="*/ 127 h 1137"/>
                <a:gd name="T16" fmla="*/ 1018 w 3459"/>
                <a:gd name="T17" fmla="*/ 127 h 1137"/>
                <a:gd name="T18" fmla="*/ 1018 w 3459"/>
                <a:gd name="T19" fmla="*/ 0 h 1137"/>
                <a:gd name="T20" fmla="*/ 2036 w 3459"/>
                <a:gd name="T21" fmla="*/ 0 h 1137"/>
                <a:gd name="T22" fmla="*/ 2441 w 3459"/>
                <a:gd name="T23" fmla="*/ 0 h 1137"/>
                <a:gd name="T24" fmla="*/ 2441 w 3459"/>
                <a:gd name="T25" fmla="*/ 1137 h 1137"/>
                <a:gd name="T26" fmla="*/ 2036 w 3459"/>
                <a:gd name="T27" fmla="*/ 1137 h 1137"/>
                <a:gd name="T28" fmla="*/ 2036 w 3459"/>
                <a:gd name="T29" fmla="*/ 0 h 1137"/>
                <a:gd name="T30" fmla="*/ 3053 w 3459"/>
                <a:gd name="T31" fmla="*/ 0 h 1137"/>
                <a:gd name="T32" fmla="*/ 3459 w 3459"/>
                <a:gd name="T33" fmla="*/ 0 h 1137"/>
                <a:gd name="T34" fmla="*/ 3459 w 3459"/>
                <a:gd name="T35" fmla="*/ 898 h 1137"/>
                <a:gd name="T36" fmla="*/ 3053 w 3459"/>
                <a:gd name="T37" fmla="*/ 898 h 1137"/>
                <a:gd name="T38" fmla="*/ 3053 w 3459"/>
                <a:gd name="T39" fmla="*/ 0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59" h="1137">
                  <a:moveTo>
                    <a:pt x="0" y="0"/>
                  </a:moveTo>
                  <a:lnTo>
                    <a:pt x="406" y="0"/>
                  </a:lnTo>
                  <a:lnTo>
                    <a:pt x="406" y="501"/>
                  </a:lnTo>
                  <a:lnTo>
                    <a:pt x="0" y="501"/>
                  </a:lnTo>
                  <a:lnTo>
                    <a:pt x="0" y="0"/>
                  </a:lnTo>
                  <a:close/>
                  <a:moveTo>
                    <a:pt x="1018" y="0"/>
                  </a:moveTo>
                  <a:lnTo>
                    <a:pt x="1423" y="0"/>
                  </a:lnTo>
                  <a:lnTo>
                    <a:pt x="1423" y="127"/>
                  </a:lnTo>
                  <a:lnTo>
                    <a:pt x="1018" y="127"/>
                  </a:lnTo>
                  <a:lnTo>
                    <a:pt x="1018" y="0"/>
                  </a:lnTo>
                  <a:close/>
                  <a:moveTo>
                    <a:pt x="2036" y="0"/>
                  </a:moveTo>
                  <a:lnTo>
                    <a:pt x="2441" y="0"/>
                  </a:lnTo>
                  <a:lnTo>
                    <a:pt x="2441" y="1137"/>
                  </a:lnTo>
                  <a:lnTo>
                    <a:pt x="2036" y="1137"/>
                  </a:lnTo>
                  <a:lnTo>
                    <a:pt x="2036" y="0"/>
                  </a:lnTo>
                  <a:close/>
                  <a:moveTo>
                    <a:pt x="3053" y="0"/>
                  </a:moveTo>
                  <a:lnTo>
                    <a:pt x="3459" y="0"/>
                  </a:lnTo>
                  <a:lnTo>
                    <a:pt x="3459" y="898"/>
                  </a:lnTo>
                  <a:lnTo>
                    <a:pt x="3053" y="898"/>
                  </a:lnTo>
                  <a:lnTo>
                    <a:pt x="3053"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p>
          </p:txBody>
        </p:sp>
        <p:sp>
          <p:nvSpPr>
            <p:cNvPr id="12" name="Rectangle 10"/>
            <p:cNvSpPr>
              <a:spLocks noChangeArrowheads="1"/>
            </p:cNvSpPr>
            <p:nvPr/>
          </p:nvSpPr>
          <p:spPr bwMode="auto">
            <a:xfrm>
              <a:off x="1797050" y="2349628"/>
              <a:ext cx="12700" cy="2384425"/>
            </a:xfrm>
            <a:prstGeom prst="rect">
              <a:avLst/>
            </a:prstGeom>
            <a:solidFill>
              <a:srgbClr val="868686"/>
            </a:solidFill>
            <a:ln w="12700">
              <a:solidFill>
                <a:srgbClr val="86868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800"/>
            </a:p>
          </p:txBody>
        </p:sp>
        <p:sp>
          <p:nvSpPr>
            <p:cNvPr id="13" name="Freeform 11"/>
            <p:cNvSpPr>
              <a:spLocks noEditPoints="1"/>
            </p:cNvSpPr>
            <p:nvPr/>
          </p:nvSpPr>
          <p:spPr bwMode="auto">
            <a:xfrm>
              <a:off x="1747838" y="2349628"/>
              <a:ext cx="49212" cy="2397125"/>
            </a:xfrm>
            <a:custGeom>
              <a:avLst/>
              <a:gdLst>
                <a:gd name="T0" fmla="*/ 0 w 31"/>
                <a:gd name="T1" fmla="*/ 1502 h 1510"/>
                <a:gd name="T2" fmla="*/ 31 w 31"/>
                <a:gd name="T3" fmla="*/ 1502 h 1510"/>
                <a:gd name="T4" fmla="*/ 31 w 31"/>
                <a:gd name="T5" fmla="*/ 1510 h 1510"/>
                <a:gd name="T6" fmla="*/ 0 w 31"/>
                <a:gd name="T7" fmla="*/ 1510 h 1510"/>
                <a:gd name="T8" fmla="*/ 0 w 31"/>
                <a:gd name="T9" fmla="*/ 1502 h 1510"/>
                <a:gd name="T10" fmla="*/ 0 w 31"/>
                <a:gd name="T11" fmla="*/ 1200 h 1510"/>
                <a:gd name="T12" fmla="*/ 31 w 31"/>
                <a:gd name="T13" fmla="*/ 1200 h 1510"/>
                <a:gd name="T14" fmla="*/ 31 w 31"/>
                <a:gd name="T15" fmla="*/ 1208 h 1510"/>
                <a:gd name="T16" fmla="*/ 0 w 31"/>
                <a:gd name="T17" fmla="*/ 1208 h 1510"/>
                <a:gd name="T18" fmla="*/ 0 w 31"/>
                <a:gd name="T19" fmla="*/ 1200 h 1510"/>
                <a:gd name="T20" fmla="*/ 0 w 31"/>
                <a:gd name="T21" fmla="*/ 898 h 1510"/>
                <a:gd name="T22" fmla="*/ 31 w 31"/>
                <a:gd name="T23" fmla="*/ 898 h 1510"/>
                <a:gd name="T24" fmla="*/ 31 w 31"/>
                <a:gd name="T25" fmla="*/ 906 h 1510"/>
                <a:gd name="T26" fmla="*/ 0 w 31"/>
                <a:gd name="T27" fmla="*/ 906 h 1510"/>
                <a:gd name="T28" fmla="*/ 0 w 31"/>
                <a:gd name="T29" fmla="*/ 898 h 1510"/>
                <a:gd name="T30" fmla="*/ 0 w 31"/>
                <a:gd name="T31" fmla="*/ 596 h 1510"/>
                <a:gd name="T32" fmla="*/ 31 w 31"/>
                <a:gd name="T33" fmla="*/ 596 h 1510"/>
                <a:gd name="T34" fmla="*/ 31 w 31"/>
                <a:gd name="T35" fmla="*/ 604 h 1510"/>
                <a:gd name="T36" fmla="*/ 0 w 31"/>
                <a:gd name="T37" fmla="*/ 604 h 1510"/>
                <a:gd name="T38" fmla="*/ 0 w 31"/>
                <a:gd name="T39" fmla="*/ 596 h 1510"/>
                <a:gd name="T40" fmla="*/ 0 w 31"/>
                <a:gd name="T41" fmla="*/ 302 h 1510"/>
                <a:gd name="T42" fmla="*/ 31 w 31"/>
                <a:gd name="T43" fmla="*/ 302 h 1510"/>
                <a:gd name="T44" fmla="*/ 31 w 31"/>
                <a:gd name="T45" fmla="*/ 310 h 1510"/>
                <a:gd name="T46" fmla="*/ 0 w 31"/>
                <a:gd name="T47" fmla="*/ 310 h 1510"/>
                <a:gd name="T48" fmla="*/ 0 w 31"/>
                <a:gd name="T49" fmla="*/ 302 h 1510"/>
                <a:gd name="T50" fmla="*/ 0 w 31"/>
                <a:gd name="T51" fmla="*/ 0 h 1510"/>
                <a:gd name="T52" fmla="*/ 31 w 31"/>
                <a:gd name="T53" fmla="*/ 0 h 1510"/>
                <a:gd name="T54" fmla="*/ 31 w 31"/>
                <a:gd name="T55" fmla="*/ 8 h 1510"/>
                <a:gd name="T56" fmla="*/ 0 w 31"/>
                <a:gd name="T57" fmla="*/ 8 h 1510"/>
                <a:gd name="T58" fmla="*/ 0 w 31"/>
                <a:gd name="T59"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1510">
                  <a:moveTo>
                    <a:pt x="0" y="1502"/>
                  </a:moveTo>
                  <a:lnTo>
                    <a:pt x="31" y="1502"/>
                  </a:lnTo>
                  <a:lnTo>
                    <a:pt x="31" y="1510"/>
                  </a:lnTo>
                  <a:lnTo>
                    <a:pt x="0" y="1510"/>
                  </a:lnTo>
                  <a:lnTo>
                    <a:pt x="0" y="1502"/>
                  </a:lnTo>
                  <a:close/>
                  <a:moveTo>
                    <a:pt x="0" y="1200"/>
                  </a:moveTo>
                  <a:lnTo>
                    <a:pt x="31" y="1200"/>
                  </a:lnTo>
                  <a:lnTo>
                    <a:pt x="31" y="1208"/>
                  </a:lnTo>
                  <a:lnTo>
                    <a:pt x="0" y="1208"/>
                  </a:lnTo>
                  <a:lnTo>
                    <a:pt x="0" y="1200"/>
                  </a:lnTo>
                  <a:close/>
                  <a:moveTo>
                    <a:pt x="0" y="898"/>
                  </a:moveTo>
                  <a:lnTo>
                    <a:pt x="31" y="898"/>
                  </a:lnTo>
                  <a:lnTo>
                    <a:pt x="31" y="906"/>
                  </a:lnTo>
                  <a:lnTo>
                    <a:pt x="0" y="906"/>
                  </a:lnTo>
                  <a:lnTo>
                    <a:pt x="0" y="898"/>
                  </a:lnTo>
                  <a:close/>
                  <a:moveTo>
                    <a:pt x="0" y="596"/>
                  </a:moveTo>
                  <a:lnTo>
                    <a:pt x="31" y="596"/>
                  </a:lnTo>
                  <a:lnTo>
                    <a:pt x="31" y="604"/>
                  </a:lnTo>
                  <a:lnTo>
                    <a:pt x="0" y="604"/>
                  </a:lnTo>
                  <a:lnTo>
                    <a:pt x="0" y="596"/>
                  </a:lnTo>
                  <a:close/>
                  <a:moveTo>
                    <a:pt x="0" y="302"/>
                  </a:moveTo>
                  <a:lnTo>
                    <a:pt x="31" y="302"/>
                  </a:lnTo>
                  <a:lnTo>
                    <a:pt x="31" y="310"/>
                  </a:lnTo>
                  <a:lnTo>
                    <a:pt x="0" y="310"/>
                  </a:lnTo>
                  <a:lnTo>
                    <a:pt x="0" y="302"/>
                  </a:lnTo>
                  <a:close/>
                  <a:moveTo>
                    <a:pt x="0" y="0"/>
                  </a:moveTo>
                  <a:lnTo>
                    <a:pt x="31" y="0"/>
                  </a:lnTo>
                  <a:lnTo>
                    <a:pt x="31" y="8"/>
                  </a:lnTo>
                  <a:lnTo>
                    <a:pt x="0" y="8"/>
                  </a:lnTo>
                  <a:lnTo>
                    <a:pt x="0" y="0"/>
                  </a:lnTo>
                  <a:close/>
                </a:path>
              </a:pathLst>
            </a:custGeom>
            <a:solidFill>
              <a:srgbClr val="868686"/>
            </a:solidFill>
            <a:ln w="1270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14" name="Rectangle 12"/>
            <p:cNvSpPr>
              <a:spLocks noChangeArrowheads="1"/>
            </p:cNvSpPr>
            <p:nvPr/>
          </p:nvSpPr>
          <p:spPr bwMode="auto">
            <a:xfrm>
              <a:off x="1797050" y="4734053"/>
              <a:ext cx="6462712" cy="12700"/>
            </a:xfrm>
            <a:prstGeom prst="rect">
              <a:avLst/>
            </a:prstGeom>
            <a:solidFill>
              <a:srgbClr val="868686"/>
            </a:solidFill>
            <a:ln w="12700">
              <a:solidFill>
                <a:srgbClr val="86868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800"/>
            </a:p>
          </p:txBody>
        </p:sp>
        <p:sp>
          <p:nvSpPr>
            <p:cNvPr id="15" name="Freeform 13"/>
            <p:cNvSpPr>
              <a:spLocks noEditPoints="1"/>
            </p:cNvSpPr>
            <p:nvPr/>
          </p:nvSpPr>
          <p:spPr bwMode="auto">
            <a:xfrm>
              <a:off x="1797050" y="4734053"/>
              <a:ext cx="6475412" cy="50800"/>
            </a:xfrm>
            <a:custGeom>
              <a:avLst/>
              <a:gdLst>
                <a:gd name="T0" fmla="*/ 8 w 4079"/>
                <a:gd name="T1" fmla="*/ 0 h 32"/>
                <a:gd name="T2" fmla="*/ 8 w 4079"/>
                <a:gd name="T3" fmla="*/ 32 h 32"/>
                <a:gd name="T4" fmla="*/ 0 w 4079"/>
                <a:gd name="T5" fmla="*/ 32 h 32"/>
                <a:gd name="T6" fmla="*/ 0 w 4079"/>
                <a:gd name="T7" fmla="*/ 0 h 32"/>
                <a:gd name="T8" fmla="*/ 8 w 4079"/>
                <a:gd name="T9" fmla="*/ 0 h 32"/>
                <a:gd name="T10" fmla="*/ 1026 w 4079"/>
                <a:gd name="T11" fmla="*/ 0 h 32"/>
                <a:gd name="T12" fmla="*/ 1026 w 4079"/>
                <a:gd name="T13" fmla="*/ 32 h 32"/>
                <a:gd name="T14" fmla="*/ 1018 w 4079"/>
                <a:gd name="T15" fmla="*/ 32 h 32"/>
                <a:gd name="T16" fmla="*/ 1018 w 4079"/>
                <a:gd name="T17" fmla="*/ 0 h 32"/>
                <a:gd name="T18" fmla="*/ 1026 w 4079"/>
                <a:gd name="T19" fmla="*/ 0 h 32"/>
                <a:gd name="T20" fmla="*/ 2043 w 4079"/>
                <a:gd name="T21" fmla="*/ 0 h 32"/>
                <a:gd name="T22" fmla="*/ 2043 w 4079"/>
                <a:gd name="T23" fmla="*/ 32 h 32"/>
                <a:gd name="T24" fmla="*/ 2036 w 4079"/>
                <a:gd name="T25" fmla="*/ 32 h 32"/>
                <a:gd name="T26" fmla="*/ 2036 w 4079"/>
                <a:gd name="T27" fmla="*/ 0 h 32"/>
                <a:gd name="T28" fmla="*/ 2043 w 4079"/>
                <a:gd name="T29" fmla="*/ 0 h 32"/>
                <a:gd name="T30" fmla="*/ 3061 w 4079"/>
                <a:gd name="T31" fmla="*/ 0 h 32"/>
                <a:gd name="T32" fmla="*/ 3061 w 4079"/>
                <a:gd name="T33" fmla="*/ 32 h 32"/>
                <a:gd name="T34" fmla="*/ 3053 w 4079"/>
                <a:gd name="T35" fmla="*/ 32 h 32"/>
                <a:gd name="T36" fmla="*/ 3053 w 4079"/>
                <a:gd name="T37" fmla="*/ 0 h 32"/>
                <a:gd name="T38" fmla="*/ 3061 w 4079"/>
                <a:gd name="T39" fmla="*/ 0 h 32"/>
                <a:gd name="T40" fmla="*/ 4079 w 4079"/>
                <a:gd name="T41" fmla="*/ 0 h 32"/>
                <a:gd name="T42" fmla="*/ 4079 w 4079"/>
                <a:gd name="T43" fmla="*/ 32 h 32"/>
                <a:gd name="T44" fmla="*/ 4071 w 4079"/>
                <a:gd name="T45" fmla="*/ 32 h 32"/>
                <a:gd name="T46" fmla="*/ 4071 w 4079"/>
                <a:gd name="T47" fmla="*/ 0 h 32"/>
                <a:gd name="T48" fmla="*/ 4079 w 4079"/>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79" h="32">
                  <a:moveTo>
                    <a:pt x="8" y="0"/>
                  </a:moveTo>
                  <a:lnTo>
                    <a:pt x="8" y="32"/>
                  </a:lnTo>
                  <a:lnTo>
                    <a:pt x="0" y="32"/>
                  </a:lnTo>
                  <a:lnTo>
                    <a:pt x="0" y="0"/>
                  </a:lnTo>
                  <a:lnTo>
                    <a:pt x="8" y="0"/>
                  </a:lnTo>
                  <a:close/>
                  <a:moveTo>
                    <a:pt x="1026" y="0"/>
                  </a:moveTo>
                  <a:lnTo>
                    <a:pt x="1026" y="32"/>
                  </a:lnTo>
                  <a:lnTo>
                    <a:pt x="1018" y="32"/>
                  </a:lnTo>
                  <a:lnTo>
                    <a:pt x="1018" y="0"/>
                  </a:lnTo>
                  <a:lnTo>
                    <a:pt x="1026" y="0"/>
                  </a:lnTo>
                  <a:close/>
                  <a:moveTo>
                    <a:pt x="2043" y="0"/>
                  </a:moveTo>
                  <a:lnTo>
                    <a:pt x="2043" y="32"/>
                  </a:lnTo>
                  <a:lnTo>
                    <a:pt x="2036" y="32"/>
                  </a:lnTo>
                  <a:lnTo>
                    <a:pt x="2036" y="0"/>
                  </a:lnTo>
                  <a:lnTo>
                    <a:pt x="2043" y="0"/>
                  </a:lnTo>
                  <a:close/>
                  <a:moveTo>
                    <a:pt x="3061" y="0"/>
                  </a:moveTo>
                  <a:lnTo>
                    <a:pt x="3061" y="32"/>
                  </a:lnTo>
                  <a:lnTo>
                    <a:pt x="3053" y="32"/>
                  </a:lnTo>
                  <a:lnTo>
                    <a:pt x="3053" y="0"/>
                  </a:lnTo>
                  <a:lnTo>
                    <a:pt x="3061" y="0"/>
                  </a:lnTo>
                  <a:close/>
                  <a:moveTo>
                    <a:pt x="4079" y="0"/>
                  </a:moveTo>
                  <a:lnTo>
                    <a:pt x="4079" y="32"/>
                  </a:lnTo>
                  <a:lnTo>
                    <a:pt x="4071" y="32"/>
                  </a:lnTo>
                  <a:lnTo>
                    <a:pt x="4071" y="0"/>
                  </a:lnTo>
                  <a:lnTo>
                    <a:pt x="4079" y="0"/>
                  </a:lnTo>
                  <a:close/>
                </a:path>
              </a:pathLst>
            </a:custGeom>
            <a:solidFill>
              <a:srgbClr val="868686"/>
            </a:solidFill>
            <a:ln w="1270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16" name="Rectangle 14"/>
            <p:cNvSpPr>
              <a:spLocks noChangeArrowheads="1"/>
            </p:cNvSpPr>
            <p:nvPr/>
          </p:nvSpPr>
          <p:spPr bwMode="auto">
            <a:xfrm>
              <a:off x="2466975" y="3851403"/>
              <a:ext cx="327520" cy="17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bg1"/>
                  </a:solidFill>
                  <a:effectLst/>
                  <a:latin typeface="+mn-lt"/>
                  <a:cs typeface="Arial" pitchFamily="34" charset="0"/>
                </a:rPr>
                <a:t>66.9</a:t>
              </a:r>
              <a:endParaRPr kumimoji="0" lang="en-US" altLang="en-US" sz="2800" b="0" i="0" u="none" strike="noStrike" cap="none" normalizeH="0" baseline="0" smtClean="0">
                <a:ln>
                  <a:noFill/>
                </a:ln>
                <a:solidFill>
                  <a:schemeClr val="bg1"/>
                </a:solidFill>
                <a:effectLst/>
                <a:latin typeface="+mn-lt"/>
                <a:cs typeface="Arial" pitchFamily="34" charset="0"/>
              </a:endParaRPr>
            </a:p>
          </p:txBody>
        </p:sp>
        <p:sp>
          <p:nvSpPr>
            <p:cNvPr id="17" name="Rectangle 15"/>
            <p:cNvSpPr>
              <a:spLocks noChangeArrowheads="1"/>
            </p:cNvSpPr>
            <p:nvPr/>
          </p:nvSpPr>
          <p:spPr bwMode="auto">
            <a:xfrm>
              <a:off x="4081463" y="3548191"/>
              <a:ext cx="327520" cy="17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mn-lt"/>
                  <a:cs typeface="Arial" pitchFamily="34" charset="0"/>
                </a:rPr>
                <a:t>91.9</a:t>
              </a:r>
              <a:endParaRPr kumimoji="0" lang="en-US" altLang="en-US" sz="2800" b="0" i="0" u="none" strike="noStrike" cap="none" normalizeH="0" baseline="0" dirty="0" smtClean="0">
                <a:ln>
                  <a:noFill/>
                </a:ln>
                <a:solidFill>
                  <a:schemeClr val="bg1"/>
                </a:solidFill>
                <a:effectLst/>
                <a:latin typeface="+mn-lt"/>
                <a:cs typeface="Arial" pitchFamily="34" charset="0"/>
              </a:endParaRPr>
            </a:p>
          </p:txBody>
        </p:sp>
        <p:sp>
          <p:nvSpPr>
            <p:cNvPr id="18" name="Rectangle 16"/>
            <p:cNvSpPr>
              <a:spLocks noChangeArrowheads="1"/>
            </p:cNvSpPr>
            <p:nvPr/>
          </p:nvSpPr>
          <p:spPr bwMode="auto">
            <a:xfrm>
              <a:off x="5697538" y="4356228"/>
              <a:ext cx="327520" cy="17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bg1"/>
                  </a:solidFill>
                  <a:effectLst/>
                  <a:latin typeface="+mn-lt"/>
                  <a:cs typeface="Arial" pitchFamily="34" charset="0"/>
                </a:rPr>
                <a:t>24.5</a:t>
              </a:r>
              <a:endParaRPr kumimoji="0" lang="en-US" altLang="en-US" sz="2800" b="0" i="0" u="none" strike="noStrike" cap="none" normalizeH="0" baseline="0" smtClean="0">
                <a:ln>
                  <a:noFill/>
                </a:ln>
                <a:solidFill>
                  <a:schemeClr val="bg1"/>
                </a:solidFill>
                <a:effectLst/>
                <a:latin typeface="+mn-lt"/>
                <a:cs typeface="Arial" pitchFamily="34" charset="0"/>
              </a:endParaRPr>
            </a:p>
          </p:txBody>
        </p:sp>
        <p:sp>
          <p:nvSpPr>
            <p:cNvPr id="19" name="Rectangle 17"/>
            <p:cNvSpPr>
              <a:spLocks noChangeArrowheads="1"/>
            </p:cNvSpPr>
            <p:nvPr/>
          </p:nvSpPr>
          <p:spPr bwMode="auto">
            <a:xfrm>
              <a:off x="7312025" y="4167316"/>
              <a:ext cx="327520" cy="17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bg1"/>
                  </a:solidFill>
                  <a:effectLst/>
                  <a:latin typeface="+mn-lt"/>
                  <a:cs typeface="Arial" pitchFamily="34" charset="0"/>
                </a:rPr>
                <a:t>40.4</a:t>
              </a:r>
              <a:endParaRPr kumimoji="0" lang="en-US" altLang="en-US" sz="2800" b="0" i="0" u="none" strike="noStrike" cap="none" normalizeH="0" baseline="0" smtClean="0">
                <a:ln>
                  <a:noFill/>
                </a:ln>
                <a:solidFill>
                  <a:schemeClr val="bg1"/>
                </a:solidFill>
                <a:effectLst/>
                <a:latin typeface="+mn-lt"/>
                <a:cs typeface="Arial" pitchFamily="34" charset="0"/>
              </a:endParaRPr>
            </a:p>
          </p:txBody>
        </p:sp>
        <p:sp>
          <p:nvSpPr>
            <p:cNvPr id="20" name="Rectangle 18"/>
            <p:cNvSpPr>
              <a:spLocks noChangeArrowheads="1"/>
            </p:cNvSpPr>
            <p:nvPr/>
          </p:nvSpPr>
          <p:spPr bwMode="auto">
            <a:xfrm>
              <a:off x="2466975" y="2652841"/>
              <a:ext cx="327520" cy="17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mn-lt"/>
                  <a:cs typeface="Arial" pitchFamily="34" charset="0"/>
                </a:rPr>
                <a:t>33.1</a:t>
              </a:r>
              <a:endParaRPr kumimoji="0" lang="en-US" altLang="en-US" sz="2800" b="0" i="0" u="none" strike="noStrike" cap="none" normalizeH="0" baseline="0" dirty="0" smtClean="0">
                <a:ln>
                  <a:noFill/>
                </a:ln>
                <a:solidFill>
                  <a:schemeClr val="bg1"/>
                </a:solidFill>
                <a:effectLst/>
                <a:latin typeface="+mn-lt"/>
                <a:cs typeface="Arial" pitchFamily="34" charset="0"/>
              </a:endParaRPr>
            </a:p>
          </p:txBody>
        </p:sp>
        <p:sp>
          <p:nvSpPr>
            <p:cNvPr id="21" name="Rectangle 19"/>
            <p:cNvSpPr>
              <a:spLocks noChangeArrowheads="1"/>
            </p:cNvSpPr>
            <p:nvPr/>
          </p:nvSpPr>
          <p:spPr bwMode="auto">
            <a:xfrm>
              <a:off x="4119563" y="2362328"/>
              <a:ext cx="234555" cy="17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bg1"/>
                  </a:solidFill>
                  <a:effectLst/>
                  <a:latin typeface="+mn-lt"/>
                  <a:cs typeface="Arial" pitchFamily="34" charset="0"/>
                </a:rPr>
                <a:t>8.1</a:t>
              </a:r>
              <a:endParaRPr kumimoji="0" lang="en-US" altLang="en-US" sz="2800" b="0" i="0" u="none" strike="noStrike" cap="none" normalizeH="0" baseline="0" smtClean="0">
                <a:ln>
                  <a:noFill/>
                </a:ln>
                <a:solidFill>
                  <a:schemeClr val="bg1"/>
                </a:solidFill>
                <a:effectLst/>
                <a:latin typeface="+mn-lt"/>
                <a:cs typeface="Arial" pitchFamily="34" charset="0"/>
              </a:endParaRPr>
            </a:p>
          </p:txBody>
        </p:sp>
        <p:sp>
          <p:nvSpPr>
            <p:cNvPr id="22" name="Rectangle 20"/>
            <p:cNvSpPr>
              <a:spLocks noChangeArrowheads="1"/>
            </p:cNvSpPr>
            <p:nvPr/>
          </p:nvSpPr>
          <p:spPr bwMode="auto">
            <a:xfrm>
              <a:off x="5697538" y="3157666"/>
              <a:ext cx="327520" cy="17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bg1"/>
                  </a:solidFill>
                  <a:effectLst/>
                  <a:latin typeface="+mn-lt"/>
                  <a:cs typeface="Arial" pitchFamily="34" charset="0"/>
                </a:rPr>
                <a:t>75.5</a:t>
              </a:r>
              <a:endParaRPr kumimoji="0" lang="en-US" altLang="en-US" sz="2800" b="0" i="0" u="none" strike="noStrike" cap="none" normalizeH="0" baseline="0" smtClean="0">
                <a:ln>
                  <a:noFill/>
                </a:ln>
                <a:solidFill>
                  <a:schemeClr val="bg1"/>
                </a:solidFill>
                <a:effectLst/>
                <a:latin typeface="+mn-lt"/>
                <a:cs typeface="Arial" pitchFamily="34" charset="0"/>
              </a:endParaRPr>
            </a:p>
          </p:txBody>
        </p:sp>
        <p:sp>
          <p:nvSpPr>
            <p:cNvPr id="23" name="Rectangle 21"/>
            <p:cNvSpPr>
              <a:spLocks noChangeArrowheads="1"/>
            </p:cNvSpPr>
            <p:nvPr/>
          </p:nvSpPr>
          <p:spPr bwMode="auto">
            <a:xfrm>
              <a:off x="7312025" y="2968753"/>
              <a:ext cx="327520" cy="17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bg1"/>
                  </a:solidFill>
                  <a:effectLst/>
                  <a:latin typeface="+mn-lt"/>
                  <a:cs typeface="Arial" pitchFamily="34" charset="0"/>
                </a:rPr>
                <a:t>59.6</a:t>
              </a:r>
              <a:endParaRPr kumimoji="0" lang="en-US" altLang="en-US" sz="2800" b="0" i="0" u="none" strike="noStrike" cap="none" normalizeH="0" baseline="0" smtClean="0">
                <a:ln>
                  <a:noFill/>
                </a:ln>
                <a:solidFill>
                  <a:schemeClr val="bg1"/>
                </a:solidFill>
                <a:effectLst/>
                <a:latin typeface="+mn-lt"/>
                <a:cs typeface="Arial" pitchFamily="34" charset="0"/>
              </a:endParaRPr>
            </a:p>
          </p:txBody>
        </p:sp>
        <p:sp>
          <p:nvSpPr>
            <p:cNvPr id="24" name="Rectangle 22"/>
            <p:cNvSpPr>
              <a:spLocks noChangeArrowheads="1"/>
            </p:cNvSpPr>
            <p:nvPr/>
          </p:nvSpPr>
          <p:spPr bwMode="auto">
            <a:xfrm>
              <a:off x="1406525" y="4621341"/>
              <a:ext cx="254579" cy="19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effectLst/>
                  <a:latin typeface="+mn-lt"/>
                  <a:cs typeface="Arial" pitchFamily="34" charset="0"/>
                </a:rPr>
                <a:t>0%</a:t>
              </a:r>
              <a:endParaRPr kumimoji="0" lang="en-US" altLang="en-US" sz="2800" b="0" i="0" u="none" strike="noStrike" cap="none" normalizeH="0" baseline="0" smtClean="0">
                <a:ln>
                  <a:noFill/>
                </a:ln>
                <a:effectLst/>
                <a:latin typeface="+mn-lt"/>
                <a:cs typeface="Arial" pitchFamily="34" charset="0"/>
              </a:endParaRPr>
            </a:p>
          </p:txBody>
        </p:sp>
        <p:sp>
          <p:nvSpPr>
            <p:cNvPr id="25" name="Rectangle 23"/>
            <p:cNvSpPr>
              <a:spLocks noChangeArrowheads="1"/>
            </p:cNvSpPr>
            <p:nvPr/>
          </p:nvSpPr>
          <p:spPr bwMode="auto">
            <a:xfrm>
              <a:off x="1317625" y="4141916"/>
              <a:ext cx="358985" cy="19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effectLst/>
                  <a:latin typeface="+mn-lt"/>
                  <a:cs typeface="Arial" pitchFamily="34" charset="0"/>
                </a:rPr>
                <a:t>20%</a:t>
              </a:r>
              <a:endParaRPr kumimoji="0" lang="en-US" altLang="en-US" sz="2800" b="0" i="0" u="none" strike="noStrike" cap="none" normalizeH="0" baseline="0" smtClean="0">
                <a:ln>
                  <a:noFill/>
                </a:ln>
                <a:effectLst/>
                <a:latin typeface="+mn-lt"/>
                <a:cs typeface="Arial" pitchFamily="34" charset="0"/>
              </a:endParaRPr>
            </a:p>
          </p:txBody>
        </p:sp>
        <p:sp>
          <p:nvSpPr>
            <p:cNvPr id="26" name="Rectangle 24"/>
            <p:cNvSpPr>
              <a:spLocks noChangeArrowheads="1"/>
            </p:cNvSpPr>
            <p:nvPr/>
          </p:nvSpPr>
          <p:spPr bwMode="auto">
            <a:xfrm>
              <a:off x="1317625" y="3675191"/>
              <a:ext cx="358985" cy="19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effectLst/>
                  <a:latin typeface="+mn-lt"/>
                  <a:cs typeface="Arial" pitchFamily="34" charset="0"/>
                </a:rPr>
                <a:t>40%</a:t>
              </a:r>
              <a:endParaRPr kumimoji="0" lang="en-US" altLang="en-US" sz="2800" b="0" i="0" u="none" strike="noStrike" cap="none" normalizeH="0" baseline="0" smtClean="0">
                <a:ln>
                  <a:noFill/>
                </a:ln>
                <a:effectLst/>
                <a:latin typeface="+mn-lt"/>
                <a:cs typeface="Arial" pitchFamily="34" charset="0"/>
              </a:endParaRPr>
            </a:p>
          </p:txBody>
        </p:sp>
        <p:sp>
          <p:nvSpPr>
            <p:cNvPr id="27" name="Rectangle 25"/>
            <p:cNvSpPr>
              <a:spLocks noChangeArrowheads="1"/>
            </p:cNvSpPr>
            <p:nvPr/>
          </p:nvSpPr>
          <p:spPr bwMode="auto">
            <a:xfrm>
              <a:off x="1317625" y="3195766"/>
              <a:ext cx="358985" cy="19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effectLst/>
                  <a:latin typeface="+mn-lt"/>
                  <a:cs typeface="Arial" pitchFamily="34" charset="0"/>
                </a:rPr>
                <a:t>60%</a:t>
              </a:r>
              <a:endParaRPr kumimoji="0" lang="en-US" altLang="en-US" sz="2800" b="0" i="0" u="none" strike="noStrike" cap="none" normalizeH="0" baseline="0" smtClean="0">
                <a:ln>
                  <a:noFill/>
                </a:ln>
                <a:effectLst/>
                <a:latin typeface="+mn-lt"/>
                <a:cs typeface="Arial" pitchFamily="34" charset="0"/>
              </a:endParaRPr>
            </a:p>
          </p:txBody>
        </p:sp>
        <p:sp>
          <p:nvSpPr>
            <p:cNvPr id="28" name="Rectangle 26"/>
            <p:cNvSpPr>
              <a:spLocks noChangeArrowheads="1"/>
            </p:cNvSpPr>
            <p:nvPr/>
          </p:nvSpPr>
          <p:spPr bwMode="auto">
            <a:xfrm>
              <a:off x="1317625" y="2716341"/>
              <a:ext cx="358985" cy="19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effectLst/>
                  <a:latin typeface="+mn-lt"/>
                  <a:cs typeface="Arial" pitchFamily="34" charset="0"/>
                </a:rPr>
                <a:t>80%</a:t>
              </a:r>
              <a:endParaRPr kumimoji="0" lang="en-US" altLang="en-US" sz="2800" b="0" i="0" u="none" strike="noStrike" cap="none" normalizeH="0" baseline="0" smtClean="0">
                <a:ln>
                  <a:noFill/>
                </a:ln>
                <a:effectLst/>
                <a:latin typeface="+mn-lt"/>
                <a:cs typeface="Arial" pitchFamily="34" charset="0"/>
              </a:endParaRPr>
            </a:p>
          </p:txBody>
        </p:sp>
        <p:sp>
          <p:nvSpPr>
            <p:cNvPr id="29" name="Rectangle 27"/>
            <p:cNvSpPr>
              <a:spLocks noChangeArrowheads="1"/>
            </p:cNvSpPr>
            <p:nvPr/>
          </p:nvSpPr>
          <p:spPr bwMode="auto">
            <a:xfrm>
              <a:off x="1230313" y="2249616"/>
              <a:ext cx="463391" cy="19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effectLst/>
                  <a:latin typeface="+mn-lt"/>
                  <a:cs typeface="Arial" pitchFamily="34" charset="0"/>
                </a:rPr>
                <a:t>100%</a:t>
              </a:r>
              <a:endParaRPr kumimoji="0" lang="en-US" altLang="en-US" sz="2800" b="0" i="0" u="none" strike="noStrike" cap="none" normalizeH="0" baseline="0" dirty="0" smtClean="0">
                <a:ln>
                  <a:noFill/>
                </a:ln>
                <a:effectLst/>
                <a:latin typeface="+mn-lt"/>
                <a:cs typeface="Arial" pitchFamily="34" charset="0"/>
              </a:endParaRPr>
            </a:p>
          </p:txBody>
        </p:sp>
        <p:sp>
          <p:nvSpPr>
            <p:cNvPr id="30" name="Rectangle 28"/>
            <p:cNvSpPr>
              <a:spLocks noChangeArrowheads="1"/>
            </p:cNvSpPr>
            <p:nvPr/>
          </p:nvSpPr>
          <p:spPr bwMode="auto">
            <a:xfrm>
              <a:off x="2441575" y="4822953"/>
              <a:ext cx="337532" cy="19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effectLst/>
                  <a:latin typeface="+mn-lt"/>
                  <a:cs typeface="Arial" pitchFamily="34" charset="0"/>
                </a:rPr>
                <a:t>NS3</a:t>
              </a:r>
              <a:endParaRPr kumimoji="0" lang="en-US" altLang="en-US" sz="2800" b="0" i="0" u="none" strike="noStrike" cap="none" normalizeH="0" baseline="0" smtClean="0">
                <a:ln>
                  <a:noFill/>
                </a:ln>
                <a:effectLst/>
                <a:latin typeface="+mn-lt"/>
                <a:cs typeface="Arial" pitchFamily="34" charset="0"/>
              </a:endParaRPr>
            </a:p>
          </p:txBody>
        </p:sp>
        <p:sp>
          <p:nvSpPr>
            <p:cNvPr id="31" name="Rectangle 29"/>
            <p:cNvSpPr>
              <a:spLocks noChangeArrowheads="1"/>
            </p:cNvSpPr>
            <p:nvPr/>
          </p:nvSpPr>
          <p:spPr bwMode="auto">
            <a:xfrm>
              <a:off x="2301875" y="5013453"/>
              <a:ext cx="680784" cy="19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effectLst/>
                  <a:latin typeface="+mn-lt"/>
                  <a:cs typeface="Arial" pitchFamily="34" charset="0"/>
                </a:rPr>
                <a:t>(N=133)</a:t>
              </a:r>
              <a:endParaRPr kumimoji="0" lang="en-US" altLang="en-US" sz="2800" b="0" i="0" u="none" strike="noStrike" cap="none" normalizeH="0" baseline="0" smtClean="0">
                <a:ln>
                  <a:noFill/>
                </a:ln>
                <a:effectLst/>
                <a:latin typeface="+mn-lt"/>
                <a:cs typeface="Arial" pitchFamily="34" charset="0"/>
              </a:endParaRPr>
            </a:p>
          </p:txBody>
        </p:sp>
        <p:sp>
          <p:nvSpPr>
            <p:cNvPr id="32" name="Rectangle 30"/>
            <p:cNvSpPr>
              <a:spLocks noChangeArrowheads="1"/>
            </p:cNvSpPr>
            <p:nvPr/>
          </p:nvSpPr>
          <p:spPr bwMode="auto">
            <a:xfrm>
              <a:off x="3994150" y="4822953"/>
              <a:ext cx="461961" cy="19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effectLst/>
                  <a:latin typeface="+mn-lt"/>
                  <a:cs typeface="Arial" pitchFamily="34" charset="0"/>
                </a:rPr>
                <a:t>NS5A</a:t>
              </a:r>
              <a:endParaRPr kumimoji="0" lang="en-US" altLang="en-US" sz="2800" b="0" i="0" u="none" strike="noStrike" cap="none" normalizeH="0" baseline="0" smtClean="0">
                <a:ln>
                  <a:noFill/>
                </a:ln>
                <a:effectLst/>
                <a:latin typeface="+mn-lt"/>
                <a:cs typeface="Arial" pitchFamily="34" charset="0"/>
              </a:endParaRPr>
            </a:p>
          </p:txBody>
        </p:sp>
        <p:sp>
          <p:nvSpPr>
            <p:cNvPr id="33" name="Rectangle 32"/>
            <p:cNvSpPr>
              <a:spLocks noChangeArrowheads="1"/>
            </p:cNvSpPr>
            <p:nvPr/>
          </p:nvSpPr>
          <p:spPr bwMode="auto">
            <a:xfrm>
              <a:off x="5508625" y="4822953"/>
              <a:ext cx="690796" cy="19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effectLst/>
                  <a:latin typeface="+mn-lt"/>
                  <a:cs typeface="Arial" pitchFamily="34" charset="0"/>
                </a:rPr>
                <a:t>NS5B NI</a:t>
              </a:r>
              <a:endParaRPr kumimoji="0" lang="en-US" altLang="en-US" sz="2800" b="0" i="0" u="none" strike="noStrike" cap="none" normalizeH="0" baseline="0" smtClean="0">
                <a:ln>
                  <a:noFill/>
                </a:ln>
                <a:effectLst/>
                <a:latin typeface="+mn-lt"/>
                <a:cs typeface="Arial" pitchFamily="34" charset="0"/>
              </a:endParaRPr>
            </a:p>
          </p:txBody>
        </p:sp>
        <p:sp>
          <p:nvSpPr>
            <p:cNvPr id="34" name="Rectangle 33"/>
            <p:cNvSpPr>
              <a:spLocks noChangeArrowheads="1"/>
            </p:cNvSpPr>
            <p:nvPr/>
          </p:nvSpPr>
          <p:spPr bwMode="auto">
            <a:xfrm>
              <a:off x="5534025" y="5013453"/>
              <a:ext cx="680784" cy="19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effectLst/>
                  <a:latin typeface="+mn-lt"/>
                  <a:cs typeface="Arial" pitchFamily="34" charset="0"/>
                </a:rPr>
                <a:t>(N=261)</a:t>
              </a:r>
              <a:endParaRPr kumimoji="0" lang="en-US" altLang="en-US" sz="2800" b="0" i="0" u="none" strike="noStrike" cap="none" normalizeH="0" baseline="0" smtClean="0">
                <a:ln>
                  <a:noFill/>
                </a:ln>
                <a:effectLst/>
                <a:latin typeface="+mn-lt"/>
                <a:cs typeface="Arial" pitchFamily="34" charset="0"/>
              </a:endParaRPr>
            </a:p>
          </p:txBody>
        </p:sp>
        <p:sp>
          <p:nvSpPr>
            <p:cNvPr id="35" name="Rectangle 34"/>
            <p:cNvSpPr>
              <a:spLocks noChangeArrowheads="1"/>
            </p:cNvSpPr>
            <p:nvPr/>
          </p:nvSpPr>
          <p:spPr bwMode="auto">
            <a:xfrm>
              <a:off x="7059613" y="4822953"/>
              <a:ext cx="826667" cy="19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effectLst/>
                  <a:latin typeface="+mn-lt"/>
                  <a:cs typeface="Arial" pitchFamily="34" charset="0"/>
                </a:rPr>
                <a:t>NS5B NNI</a:t>
              </a:r>
              <a:endParaRPr kumimoji="0" lang="en-US" altLang="en-US" sz="2800" b="0" i="0" u="none" strike="noStrike" cap="none" normalizeH="0" baseline="0" smtClean="0">
                <a:ln>
                  <a:noFill/>
                </a:ln>
                <a:effectLst/>
                <a:latin typeface="+mn-lt"/>
                <a:cs typeface="Arial" pitchFamily="34" charset="0"/>
              </a:endParaRPr>
            </a:p>
          </p:txBody>
        </p:sp>
        <p:sp>
          <p:nvSpPr>
            <p:cNvPr id="36" name="Rectangle 35"/>
            <p:cNvSpPr>
              <a:spLocks noChangeArrowheads="1"/>
            </p:cNvSpPr>
            <p:nvPr/>
          </p:nvSpPr>
          <p:spPr bwMode="auto">
            <a:xfrm>
              <a:off x="7199313" y="5013453"/>
              <a:ext cx="576379" cy="19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effectLst/>
                  <a:latin typeface="+mn-lt"/>
                  <a:cs typeface="Arial" pitchFamily="34" charset="0"/>
                </a:rPr>
                <a:t>(N=47)</a:t>
              </a:r>
              <a:endParaRPr kumimoji="0" lang="en-US" altLang="en-US" sz="2800" b="0" i="0" u="none" strike="noStrike" cap="none" normalizeH="0" baseline="0" smtClean="0">
                <a:ln>
                  <a:noFill/>
                </a:ln>
                <a:effectLst/>
                <a:latin typeface="+mn-lt"/>
                <a:cs typeface="Arial" pitchFamily="34" charset="0"/>
              </a:endParaRPr>
            </a:p>
          </p:txBody>
        </p:sp>
        <p:sp>
          <p:nvSpPr>
            <p:cNvPr id="37" name="Rectangle 36"/>
            <p:cNvSpPr>
              <a:spLocks noChangeArrowheads="1"/>
            </p:cNvSpPr>
            <p:nvPr/>
          </p:nvSpPr>
          <p:spPr bwMode="auto">
            <a:xfrm>
              <a:off x="3236913" y="1982916"/>
              <a:ext cx="87312" cy="889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800"/>
            </a:p>
          </p:txBody>
        </p:sp>
        <p:sp>
          <p:nvSpPr>
            <p:cNvPr id="38" name="Rectangle 37"/>
            <p:cNvSpPr>
              <a:spLocks noChangeArrowheads="1"/>
            </p:cNvSpPr>
            <p:nvPr/>
          </p:nvSpPr>
          <p:spPr bwMode="auto">
            <a:xfrm>
              <a:off x="3349625" y="1921003"/>
              <a:ext cx="1232505" cy="19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effectLst/>
                  <a:latin typeface="+mn-lt"/>
                  <a:cs typeface="Arial" pitchFamily="34" charset="0"/>
                </a:rPr>
                <a:t>RASs at failure</a:t>
              </a:r>
              <a:endParaRPr kumimoji="0" lang="en-US" altLang="en-US" sz="2800" b="0" i="0" u="none" strike="noStrike" cap="none" normalizeH="0" baseline="0" dirty="0" smtClean="0">
                <a:ln>
                  <a:noFill/>
                </a:ln>
                <a:effectLst/>
                <a:latin typeface="+mn-lt"/>
                <a:cs typeface="Arial" pitchFamily="34" charset="0"/>
              </a:endParaRPr>
            </a:p>
          </p:txBody>
        </p:sp>
        <p:sp>
          <p:nvSpPr>
            <p:cNvPr id="39" name="Rectangle 38"/>
            <p:cNvSpPr>
              <a:spLocks noChangeArrowheads="1"/>
            </p:cNvSpPr>
            <p:nvPr/>
          </p:nvSpPr>
          <p:spPr bwMode="auto">
            <a:xfrm>
              <a:off x="4800600" y="1982916"/>
              <a:ext cx="88900" cy="889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800"/>
            </a:p>
          </p:txBody>
        </p:sp>
        <p:sp>
          <p:nvSpPr>
            <p:cNvPr id="40" name="Rectangle 39"/>
            <p:cNvSpPr>
              <a:spLocks noChangeArrowheads="1"/>
            </p:cNvSpPr>
            <p:nvPr/>
          </p:nvSpPr>
          <p:spPr bwMode="auto">
            <a:xfrm>
              <a:off x="4927600" y="1921003"/>
              <a:ext cx="1525700" cy="19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effectLst/>
                  <a:latin typeface="+mn-lt"/>
                  <a:cs typeface="Arial" pitchFamily="34" charset="0"/>
                </a:rPr>
                <a:t>No RASs at failure</a:t>
              </a:r>
              <a:endParaRPr kumimoji="0" lang="en-US" altLang="en-US" sz="2800" b="0" i="0" u="none" strike="noStrike" cap="none" normalizeH="0" baseline="0" smtClean="0">
                <a:ln>
                  <a:noFill/>
                </a:ln>
                <a:effectLst/>
                <a:latin typeface="+mn-lt"/>
                <a:cs typeface="Arial" pitchFamily="34" charset="0"/>
              </a:endParaRPr>
            </a:p>
          </p:txBody>
        </p:sp>
        <p:sp>
          <p:nvSpPr>
            <p:cNvPr id="41" name="Rectangle 31"/>
            <p:cNvSpPr>
              <a:spLocks noChangeArrowheads="1"/>
            </p:cNvSpPr>
            <p:nvPr/>
          </p:nvSpPr>
          <p:spPr bwMode="auto">
            <a:xfrm>
              <a:off x="3917950" y="5013453"/>
              <a:ext cx="680784" cy="19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effectLst/>
                  <a:latin typeface="+mn-lt"/>
                  <a:cs typeface="Arial" pitchFamily="34" charset="0"/>
                </a:rPr>
                <a:t>(N=198)</a:t>
              </a:r>
              <a:endParaRPr kumimoji="0" lang="en-US" altLang="en-US" sz="2800" b="0" i="0" u="none" strike="noStrike" cap="none" normalizeH="0" baseline="0" dirty="0" smtClean="0">
                <a:ln>
                  <a:noFill/>
                </a:ln>
                <a:effectLst/>
                <a:latin typeface="+mn-lt"/>
                <a:cs typeface="Arial" pitchFamily="34" charset="0"/>
              </a:endParaRPr>
            </a:p>
          </p:txBody>
        </p:sp>
      </p:grpSp>
      <p:sp>
        <p:nvSpPr>
          <p:cNvPr id="42" name="CasellaDiTesto 41"/>
          <p:cNvSpPr txBox="1"/>
          <p:nvPr/>
        </p:nvSpPr>
        <p:spPr>
          <a:xfrm>
            <a:off x="424097" y="6485617"/>
            <a:ext cx="3001143" cy="246221"/>
          </a:xfrm>
          <a:prstGeom prst="rect">
            <a:avLst/>
          </a:prstGeom>
          <a:noFill/>
        </p:spPr>
        <p:txBody>
          <a:bodyPr wrap="none" rtlCol="0">
            <a:spAutoFit/>
          </a:bodyPr>
          <a:lstStyle/>
          <a:p>
            <a:r>
              <a:rPr lang="en-US" sz="1000" dirty="0" smtClean="0">
                <a:cs typeface="Arial" panose="020B0604020202020204" pitchFamily="34" charset="0"/>
              </a:rPr>
              <a:t>NI, Nucleotide inhibitor; NNI Non-Nucleoside Inhibitor</a:t>
            </a:r>
            <a:endParaRPr lang="en-US" sz="1000" dirty="0">
              <a:cs typeface="Arial" panose="020B0604020202020204" pitchFamily="34" charset="0"/>
            </a:endParaRPr>
          </a:p>
        </p:txBody>
      </p:sp>
      <p:sp>
        <p:nvSpPr>
          <p:cNvPr id="44" name="CasellaDiTesto 43"/>
          <p:cNvSpPr txBox="1"/>
          <p:nvPr/>
        </p:nvSpPr>
        <p:spPr>
          <a:xfrm>
            <a:off x="5652120" y="6252519"/>
            <a:ext cx="3255443" cy="523220"/>
          </a:xfrm>
          <a:prstGeom prst="rect">
            <a:avLst/>
          </a:prstGeom>
          <a:noFill/>
        </p:spPr>
        <p:txBody>
          <a:bodyPr wrap="none" rtlCol="0">
            <a:spAutoFit/>
          </a:bodyPr>
          <a:lstStyle/>
          <a:p>
            <a:pPr algn="r"/>
            <a:r>
              <a:rPr lang="en-US" sz="1400" i="1" dirty="0" smtClean="0"/>
              <a:t>Di </a:t>
            </a:r>
            <a:r>
              <a:rPr lang="en-US" sz="1400" i="1" dirty="0" err="1" smtClean="0"/>
              <a:t>Maio</a:t>
            </a:r>
            <a:r>
              <a:rPr lang="en-US" sz="1400" i="1" dirty="0" smtClean="0"/>
              <a:t> VC et al., EASL 2017</a:t>
            </a:r>
          </a:p>
          <a:p>
            <a:pPr algn="r"/>
            <a:r>
              <a:rPr lang="en-US" sz="1400" i="1" dirty="0" smtClean="0"/>
              <a:t>Di </a:t>
            </a:r>
            <a:r>
              <a:rPr lang="en-US" sz="1400" i="1" dirty="0" err="1" smtClean="0"/>
              <a:t>Maio</a:t>
            </a:r>
            <a:r>
              <a:rPr lang="en-US" sz="1400" i="1" dirty="0" smtClean="0"/>
              <a:t> VC et al., accepted J </a:t>
            </a:r>
            <a:r>
              <a:rPr lang="en-US" sz="1400" i="1" dirty="0" err="1" smtClean="0"/>
              <a:t>Hepatol</a:t>
            </a:r>
            <a:r>
              <a:rPr lang="en-US" sz="1400" i="1" dirty="0" smtClean="0"/>
              <a:t> 2017</a:t>
            </a:r>
            <a:endParaRPr lang="en-US" sz="1400" i="1" dirty="0"/>
          </a:p>
        </p:txBody>
      </p:sp>
      <p:sp>
        <p:nvSpPr>
          <p:cNvPr id="2" name="Rettangolo 1"/>
          <p:cNvSpPr/>
          <p:nvPr/>
        </p:nvSpPr>
        <p:spPr>
          <a:xfrm>
            <a:off x="2926949" y="3081028"/>
            <a:ext cx="2615492" cy="132343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it-IT" sz="1600" dirty="0" err="1"/>
              <a:t>Both</a:t>
            </a:r>
            <a:r>
              <a:rPr lang="it-IT" sz="1600" dirty="0"/>
              <a:t> </a:t>
            </a:r>
            <a:r>
              <a:rPr lang="it-IT" sz="1600" dirty="0" err="1"/>
              <a:t>pre-existing</a:t>
            </a:r>
            <a:r>
              <a:rPr lang="it-IT" sz="1600" dirty="0"/>
              <a:t> and treatment-</a:t>
            </a:r>
            <a:r>
              <a:rPr lang="it-IT" sz="1600" dirty="0" err="1"/>
              <a:t>emergent</a:t>
            </a:r>
            <a:r>
              <a:rPr lang="it-IT" sz="1600" dirty="0"/>
              <a:t> NS5A </a:t>
            </a:r>
            <a:r>
              <a:rPr lang="it-IT" sz="1600" dirty="0" err="1"/>
              <a:t>RAVs</a:t>
            </a:r>
            <a:r>
              <a:rPr lang="it-IT" sz="1600" dirty="0"/>
              <a:t> show </a:t>
            </a:r>
            <a:r>
              <a:rPr lang="it-IT" sz="1600" dirty="0" err="1"/>
              <a:t>persistence</a:t>
            </a:r>
            <a:r>
              <a:rPr lang="it-IT" sz="1600" dirty="0"/>
              <a:t> </a:t>
            </a:r>
            <a:r>
              <a:rPr lang="it-IT" sz="1600" b="1" dirty="0"/>
              <a:t>&gt;2 </a:t>
            </a:r>
            <a:r>
              <a:rPr lang="it-IT" sz="1600" b="1" dirty="0" err="1"/>
              <a:t>years</a:t>
            </a:r>
            <a:r>
              <a:rPr lang="it-IT" sz="1600" b="1" dirty="0"/>
              <a:t> </a:t>
            </a:r>
            <a:r>
              <a:rPr lang="it-IT" sz="1600" dirty="0" smtClean="0"/>
              <a:t>post-treatment (</a:t>
            </a:r>
            <a:r>
              <a:rPr lang="da-DK" sz="1600" i="1" dirty="0">
                <a:latin typeface="Times New Roman"/>
                <a:cs typeface="Times New Roman"/>
              </a:rPr>
              <a:t>Lahser F. et al., AASLD </a:t>
            </a:r>
            <a:r>
              <a:rPr lang="da-DK" sz="1600" i="1" dirty="0" smtClean="0">
                <a:latin typeface="Times New Roman"/>
                <a:cs typeface="Times New Roman"/>
              </a:rPr>
              <a:t>2016</a:t>
            </a:r>
            <a:r>
              <a:rPr lang="it-IT" sz="1600" dirty="0" smtClean="0"/>
              <a:t>).</a:t>
            </a:r>
            <a:endParaRPr lang="it-IT" sz="1600" dirty="0"/>
          </a:p>
        </p:txBody>
      </p:sp>
    </p:spTree>
    <p:extLst>
      <p:ext uri="{BB962C8B-B14F-4D97-AF65-F5344CB8AC3E}">
        <p14:creationId xmlns:p14="http://schemas.microsoft.com/office/powerpoint/2010/main" val="157736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0" dirty="0">
                <a:solidFill>
                  <a:schemeClr val="bg2">
                    <a:lumMod val="10000"/>
                  </a:schemeClr>
                </a:solidFill>
              </a:rPr>
              <a:t>Broad Cross-Resistance With </a:t>
            </a:r>
            <a:r>
              <a:rPr lang="en-US" sz="3600" b="0" dirty="0" smtClean="0">
                <a:solidFill>
                  <a:schemeClr val="bg2">
                    <a:lumMod val="10000"/>
                  </a:schemeClr>
                </a:solidFill>
              </a:rPr>
              <a:t>Currently Available </a:t>
            </a:r>
            <a:r>
              <a:rPr lang="en-US" sz="3600" b="0" dirty="0">
                <a:solidFill>
                  <a:schemeClr val="bg2">
                    <a:lumMod val="10000"/>
                  </a:schemeClr>
                </a:solidFill>
              </a:rPr>
              <a:t>NS5A Inhibitors</a:t>
            </a:r>
          </a:p>
        </p:txBody>
      </p:sp>
      <p:sp>
        <p:nvSpPr>
          <p:cNvPr id="10" name="Text Box 11"/>
          <p:cNvSpPr txBox="1">
            <a:spLocks noChangeArrowheads="1"/>
          </p:cNvSpPr>
          <p:nvPr/>
        </p:nvSpPr>
        <p:spPr bwMode="auto">
          <a:xfrm>
            <a:off x="454670" y="5884854"/>
            <a:ext cx="835843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just" eaLnBrk="0" fontAlgn="base" hangingPunct="0">
              <a:lnSpc>
                <a:spcPct val="100000"/>
              </a:lnSpc>
              <a:spcBef>
                <a:spcPct val="0"/>
              </a:spcBef>
              <a:spcAft>
                <a:spcPct val="0"/>
              </a:spcAft>
              <a:buClrTx/>
              <a:buFont typeface="Wingdings" panose="05000000000000000000" pitchFamily="2" charset="2"/>
              <a:buNone/>
            </a:pPr>
            <a:r>
              <a:rPr lang="en-US" altLang="en-US" sz="1050" dirty="0">
                <a:solidFill>
                  <a:srgbClr val="CDCDCF">
                    <a:lumMod val="10000"/>
                  </a:srgbClr>
                </a:solidFill>
                <a:cs typeface="Arial" panose="020B0604020202020204" pitchFamily="34" charset="0"/>
              </a:rPr>
              <a:t>Wang C, et al. </a:t>
            </a:r>
            <a:r>
              <a:rPr lang="en-US" altLang="en-US" sz="1050" dirty="0" err="1">
                <a:solidFill>
                  <a:srgbClr val="CDCDCF">
                    <a:lumMod val="10000"/>
                  </a:srgbClr>
                </a:solidFill>
                <a:cs typeface="Arial" panose="020B0604020202020204" pitchFamily="34" charset="0"/>
              </a:rPr>
              <a:t>Antimicrob</a:t>
            </a:r>
            <a:r>
              <a:rPr lang="en-US" altLang="en-US" sz="1050" dirty="0">
                <a:solidFill>
                  <a:srgbClr val="CDCDCF">
                    <a:lumMod val="10000"/>
                  </a:srgbClr>
                </a:solidFill>
                <a:cs typeface="Arial" panose="020B0604020202020204" pitchFamily="34" charset="0"/>
              </a:rPr>
              <a:t> Agents </a:t>
            </a:r>
            <a:r>
              <a:rPr lang="en-US" altLang="en-US" sz="1050" dirty="0" err="1">
                <a:solidFill>
                  <a:srgbClr val="CDCDCF">
                    <a:lumMod val="10000"/>
                  </a:srgbClr>
                </a:solidFill>
                <a:cs typeface="Arial" panose="020B0604020202020204" pitchFamily="34" charset="0"/>
              </a:rPr>
              <a:t>Chemother</a:t>
            </a:r>
            <a:r>
              <a:rPr lang="en-US" altLang="en-US" sz="1050" dirty="0">
                <a:solidFill>
                  <a:srgbClr val="CDCDCF">
                    <a:lumMod val="10000"/>
                  </a:srgbClr>
                </a:solidFill>
                <a:cs typeface="Arial" panose="020B0604020202020204" pitchFamily="34" charset="0"/>
              </a:rPr>
              <a:t>. 2012;56:1588-1590. </a:t>
            </a:r>
            <a:r>
              <a:rPr lang="en-US" altLang="en-US" sz="1050" dirty="0" smtClean="0">
                <a:solidFill>
                  <a:srgbClr val="CDCDCF">
                    <a:lumMod val="10000"/>
                  </a:srgbClr>
                </a:solidFill>
                <a:cs typeface="Arial" panose="020B0604020202020204" pitchFamily="34" charset="0"/>
              </a:rPr>
              <a:t>Cheng </a:t>
            </a:r>
            <a:r>
              <a:rPr lang="en-US" altLang="en-US" sz="1050" dirty="0">
                <a:solidFill>
                  <a:srgbClr val="CDCDCF">
                    <a:lumMod val="10000"/>
                  </a:srgbClr>
                </a:solidFill>
                <a:cs typeface="Arial" panose="020B0604020202020204" pitchFamily="34" charset="0"/>
              </a:rPr>
              <a:t>G, et al. EASL 2012. Abstract 1172. </a:t>
            </a:r>
            <a:r>
              <a:rPr lang="en-US" altLang="en-US" sz="1050" dirty="0" smtClean="0">
                <a:solidFill>
                  <a:srgbClr val="CDCDCF">
                    <a:lumMod val="10000"/>
                  </a:srgbClr>
                </a:solidFill>
                <a:cs typeface="Arial" panose="020B0604020202020204" pitchFamily="34" charset="0"/>
              </a:rPr>
              <a:t>Zhao </a:t>
            </a:r>
            <a:r>
              <a:rPr lang="en-US" altLang="en-US" sz="1050" dirty="0">
                <a:solidFill>
                  <a:srgbClr val="CDCDCF">
                    <a:lumMod val="10000"/>
                  </a:srgbClr>
                </a:solidFill>
                <a:cs typeface="Arial" panose="020B0604020202020204" pitchFamily="34" charset="0"/>
              </a:rPr>
              <a:t>Y, et al. EASL 2012. Abstract A845. </a:t>
            </a:r>
            <a:r>
              <a:rPr lang="en-US" altLang="en-US" sz="1050" dirty="0" smtClean="0">
                <a:solidFill>
                  <a:srgbClr val="CDCDCF">
                    <a:lumMod val="10000"/>
                  </a:srgbClr>
                </a:solidFill>
                <a:cs typeface="Arial" panose="020B0604020202020204" pitchFamily="34" charset="0"/>
              </a:rPr>
              <a:t>Yang </a:t>
            </a:r>
            <a:r>
              <a:rPr lang="en-US" altLang="en-US" sz="1050" dirty="0">
                <a:solidFill>
                  <a:srgbClr val="CDCDCF">
                    <a:lumMod val="10000"/>
                  </a:srgbClr>
                </a:solidFill>
                <a:cs typeface="Arial" panose="020B0604020202020204" pitchFamily="34" charset="0"/>
              </a:rPr>
              <a:t>G, et al. EASL 2013. Abstract 1199. </a:t>
            </a:r>
            <a:r>
              <a:rPr lang="en-US" altLang="en-US" sz="1050" dirty="0" smtClean="0">
                <a:solidFill>
                  <a:srgbClr val="CDCDCF">
                    <a:lumMod val="10000"/>
                  </a:srgbClr>
                </a:solidFill>
                <a:cs typeface="Arial" panose="020B0604020202020204" pitchFamily="34" charset="0"/>
              </a:rPr>
              <a:t>Ng </a:t>
            </a:r>
            <a:r>
              <a:rPr lang="en-US" altLang="en-US" sz="1050" dirty="0">
                <a:solidFill>
                  <a:srgbClr val="CDCDCF">
                    <a:lumMod val="10000"/>
                  </a:srgbClr>
                </a:solidFill>
                <a:cs typeface="Arial" panose="020B0604020202020204" pitchFamily="34" charset="0"/>
              </a:rPr>
              <a:t>T, et al. CROI 2014. Abstract 639. </a:t>
            </a:r>
            <a:r>
              <a:rPr lang="en-US" altLang="en-US" sz="1050" dirty="0" smtClean="0">
                <a:solidFill>
                  <a:srgbClr val="CDCDCF">
                    <a:lumMod val="10000"/>
                  </a:srgbClr>
                </a:solidFill>
                <a:cs typeface="Arial" panose="020B0604020202020204" pitchFamily="34" charset="0"/>
              </a:rPr>
              <a:t>Asante-Appiah </a:t>
            </a:r>
            <a:r>
              <a:rPr lang="en-US" altLang="en-US" sz="1050" dirty="0">
                <a:solidFill>
                  <a:srgbClr val="CDCDCF">
                    <a:lumMod val="10000"/>
                  </a:srgbClr>
                </a:solidFill>
                <a:cs typeface="Arial" panose="020B0604020202020204" pitchFamily="34" charset="0"/>
              </a:rPr>
              <a:t>E, et al. AASLD 2014. Abstract </a:t>
            </a:r>
            <a:r>
              <a:rPr lang="en-US" altLang="en-US" sz="1050" dirty="0" smtClean="0">
                <a:solidFill>
                  <a:srgbClr val="CDCDCF">
                    <a:lumMod val="10000"/>
                  </a:srgbClr>
                </a:solidFill>
                <a:cs typeface="Arial" panose="020B0604020202020204" pitchFamily="34" charset="0"/>
              </a:rPr>
              <a:t>1979. Krishnan </a:t>
            </a:r>
            <a:r>
              <a:rPr lang="en-US" altLang="en-US" sz="1050" dirty="0">
                <a:solidFill>
                  <a:srgbClr val="CDCDCF">
                    <a:lumMod val="10000"/>
                  </a:srgbClr>
                </a:solidFill>
                <a:cs typeface="Arial" panose="020B0604020202020204" pitchFamily="34" charset="0"/>
              </a:rPr>
              <a:t>P, et al. </a:t>
            </a:r>
            <a:r>
              <a:rPr lang="en-US" altLang="en-US" sz="1050" dirty="0" err="1">
                <a:solidFill>
                  <a:srgbClr val="CDCDCF">
                    <a:lumMod val="10000"/>
                  </a:srgbClr>
                </a:solidFill>
                <a:cs typeface="Arial" panose="020B0604020202020204" pitchFamily="34" charset="0"/>
              </a:rPr>
              <a:t>Antimicrob</a:t>
            </a:r>
            <a:r>
              <a:rPr lang="en-US" altLang="en-US" sz="1050" dirty="0">
                <a:solidFill>
                  <a:srgbClr val="CDCDCF">
                    <a:lumMod val="10000"/>
                  </a:srgbClr>
                </a:solidFill>
                <a:cs typeface="Arial" panose="020B0604020202020204" pitchFamily="34" charset="0"/>
              </a:rPr>
              <a:t> Agents </a:t>
            </a:r>
            <a:r>
              <a:rPr lang="en-US" altLang="en-US" sz="1050" dirty="0" err="1">
                <a:solidFill>
                  <a:srgbClr val="CDCDCF">
                    <a:lumMod val="10000"/>
                  </a:srgbClr>
                </a:solidFill>
                <a:cs typeface="Arial" panose="020B0604020202020204" pitchFamily="34" charset="0"/>
              </a:rPr>
              <a:t>Chemother</a:t>
            </a:r>
            <a:r>
              <a:rPr lang="en-US" altLang="en-US" sz="1050" dirty="0">
                <a:solidFill>
                  <a:srgbClr val="CDCDCF">
                    <a:lumMod val="10000"/>
                  </a:srgbClr>
                </a:solidFill>
                <a:cs typeface="Arial" panose="020B0604020202020204" pitchFamily="34" charset="0"/>
              </a:rPr>
              <a:t>. </a:t>
            </a:r>
            <a:r>
              <a:rPr lang="en-US" altLang="en-US" sz="1050" dirty="0" smtClean="0">
                <a:solidFill>
                  <a:srgbClr val="CDCDCF">
                    <a:lumMod val="10000"/>
                  </a:srgbClr>
                </a:solidFill>
                <a:cs typeface="Arial" panose="020B0604020202020204" pitchFamily="34" charset="0"/>
              </a:rPr>
              <a:t>2015;59:979-987. </a:t>
            </a:r>
            <a:r>
              <a:rPr lang="en-US" altLang="en-US" sz="1050" dirty="0" err="1" smtClean="0">
                <a:solidFill>
                  <a:srgbClr val="CDCDCF">
                    <a:lumMod val="10000"/>
                  </a:srgbClr>
                </a:solidFill>
                <a:cs typeface="Arial" panose="020B0604020202020204" pitchFamily="34" charset="0"/>
              </a:rPr>
              <a:t>Fridell</a:t>
            </a:r>
            <a:r>
              <a:rPr lang="en-US" altLang="en-US" sz="1050" dirty="0" smtClean="0">
                <a:solidFill>
                  <a:srgbClr val="CDCDCF">
                    <a:lumMod val="10000"/>
                  </a:srgbClr>
                </a:solidFill>
                <a:cs typeface="Arial" panose="020B0604020202020204" pitchFamily="34" charset="0"/>
              </a:rPr>
              <a:t> </a:t>
            </a:r>
            <a:r>
              <a:rPr lang="en-US" altLang="en-US" sz="1050" dirty="0">
                <a:solidFill>
                  <a:srgbClr val="CDCDCF">
                    <a:lumMod val="10000"/>
                  </a:srgbClr>
                </a:solidFill>
                <a:cs typeface="Arial" panose="020B0604020202020204" pitchFamily="34" charset="0"/>
              </a:rPr>
              <a:t>RA, et al. Hepatology. </a:t>
            </a:r>
            <a:r>
              <a:rPr lang="en-US" altLang="en-US" sz="1050" dirty="0" smtClean="0">
                <a:solidFill>
                  <a:srgbClr val="CDCDCF">
                    <a:lumMod val="10000"/>
                  </a:srgbClr>
                </a:solidFill>
                <a:cs typeface="Arial" panose="020B0604020202020204" pitchFamily="34" charset="0"/>
              </a:rPr>
              <a:t>2011;54:1924-1935. Liu </a:t>
            </a:r>
            <a:r>
              <a:rPr lang="en-US" altLang="en-US" sz="1050" dirty="0">
                <a:solidFill>
                  <a:srgbClr val="CDCDCF">
                    <a:lumMod val="10000"/>
                  </a:srgbClr>
                </a:solidFill>
                <a:cs typeface="Arial" panose="020B0604020202020204" pitchFamily="34" charset="0"/>
              </a:rPr>
              <a:t>R, et al. </a:t>
            </a:r>
            <a:r>
              <a:rPr lang="en-US" altLang="en-US" sz="1050" dirty="0" err="1">
                <a:solidFill>
                  <a:srgbClr val="CDCDCF">
                    <a:lumMod val="10000"/>
                  </a:srgbClr>
                </a:solidFill>
                <a:cs typeface="Arial" panose="020B0604020202020204" pitchFamily="34" charset="0"/>
              </a:rPr>
              <a:t>Antimicrob</a:t>
            </a:r>
            <a:r>
              <a:rPr lang="en-US" altLang="en-US" sz="1050" dirty="0">
                <a:solidFill>
                  <a:srgbClr val="CDCDCF">
                    <a:lumMod val="10000"/>
                  </a:srgbClr>
                </a:solidFill>
                <a:cs typeface="Arial" panose="020B0604020202020204" pitchFamily="34" charset="0"/>
              </a:rPr>
              <a:t> Agents </a:t>
            </a:r>
            <a:r>
              <a:rPr lang="en-US" altLang="en-US" sz="1050" dirty="0" err="1">
                <a:solidFill>
                  <a:srgbClr val="CDCDCF">
                    <a:lumMod val="10000"/>
                  </a:srgbClr>
                </a:solidFill>
                <a:cs typeface="Arial" panose="020B0604020202020204" pitchFamily="34" charset="0"/>
              </a:rPr>
              <a:t>Chemother</a:t>
            </a:r>
            <a:r>
              <a:rPr lang="en-US" altLang="en-US" sz="1050" dirty="0">
                <a:solidFill>
                  <a:srgbClr val="CDCDCF">
                    <a:lumMod val="10000"/>
                  </a:srgbClr>
                </a:solidFill>
                <a:cs typeface="Arial" panose="020B0604020202020204" pitchFamily="34" charset="0"/>
              </a:rPr>
              <a:t>. </a:t>
            </a:r>
            <a:r>
              <a:rPr lang="en-US" altLang="en-US" sz="1050" dirty="0" smtClean="0">
                <a:solidFill>
                  <a:srgbClr val="CDCDCF">
                    <a:lumMod val="10000"/>
                  </a:srgbClr>
                </a:solidFill>
                <a:cs typeface="Arial" panose="020B0604020202020204" pitchFamily="34" charset="0"/>
              </a:rPr>
              <a:t>2015;59:6922-6929. </a:t>
            </a:r>
            <a:r>
              <a:rPr lang="en-US" altLang="en-US" sz="1050" dirty="0" err="1" smtClean="0">
                <a:solidFill>
                  <a:srgbClr val="CDCDCF">
                    <a:lumMod val="10000"/>
                  </a:srgbClr>
                </a:solidFill>
                <a:cs typeface="Arial" panose="020B0604020202020204" pitchFamily="34" charset="0"/>
              </a:rPr>
              <a:t>Lawitz</a:t>
            </a:r>
            <a:r>
              <a:rPr lang="en-US" altLang="en-US" sz="1050" dirty="0" smtClean="0">
                <a:solidFill>
                  <a:srgbClr val="CDCDCF">
                    <a:lumMod val="10000"/>
                  </a:srgbClr>
                </a:solidFill>
                <a:cs typeface="Arial" panose="020B0604020202020204" pitchFamily="34" charset="0"/>
              </a:rPr>
              <a:t> </a:t>
            </a:r>
            <a:r>
              <a:rPr lang="en-US" altLang="en-US" sz="1050" dirty="0">
                <a:solidFill>
                  <a:srgbClr val="CDCDCF">
                    <a:lumMod val="10000"/>
                  </a:srgbClr>
                </a:solidFill>
                <a:cs typeface="Arial" panose="020B0604020202020204" pitchFamily="34" charset="0"/>
              </a:rPr>
              <a:t>EJ, et al. </a:t>
            </a:r>
            <a:r>
              <a:rPr lang="en-US" altLang="en-US" sz="1050" dirty="0" err="1">
                <a:solidFill>
                  <a:srgbClr val="CDCDCF">
                    <a:lumMod val="10000"/>
                  </a:srgbClr>
                </a:solidFill>
                <a:cs typeface="Arial" panose="020B0604020202020204" pitchFamily="34" charset="0"/>
              </a:rPr>
              <a:t>Antimicrob</a:t>
            </a:r>
            <a:r>
              <a:rPr lang="en-US" altLang="en-US" sz="1050" dirty="0">
                <a:solidFill>
                  <a:srgbClr val="CDCDCF">
                    <a:lumMod val="10000"/>
                  </a:srgbClr>
                </a:solidFill>
                <a:cs typeface="Arial" panose="020B0604020202020204" pitchFamily="34" charset="0"/>
              </a:rPr>
              <a:t> Agents </a:t>
            </a:r>
            <a:r>
              <a:rPr lang="en-US" altLang="en-US" sz="1050" dirty="0" err="1">
                <a:solidFill>
                  <a:srgbClr val="CDCDCF">
                    <a:lumMod val="10000"/>
                  </a:srgbClr>
                </a:solidFill>
                <a:cs typeface="Arial" panose="020B0604020202020204" pitchFamily="34" charset="0"/>
              </a:rPr>
              <a:t>Chemother</a:t>
            </a:r>
            <a:r>
              <a:rPr lang="en-US" altLang="en-US" sz="1050" dirty="0">
                <a:solidFill>
                  <a:srgbClr val="CDCDCF">
                    <a:lumMod val="10000"/>
                  </a:srgbClr>
                </a:solidFill>
                <a:cs typeface="Arial" panose="020B0604020202020204" pitchFamily="34" charset="0"/>
              </a:rPr>
              <a:t>. 2016;60:5368-5378.</a:t>
            </a:r>
          </a:p>
        </p:txBody>
      </p:sp>
      <p:graphicFrame>
        <p:nvGraphicFramePr>
          <p:cNvPr id="11" name="Group 3"/>
          <p:cNvGraphicFramePr>
            <a:graphicFrameLocks/>
          </p:cNvGraphicFramePr>
          <p:nvPr>
            <p:extLst/>
          </p:nvPr>
        </p:nvGraphicFramePr>
        <p:xfrm>
          <a:off x="454671" y="1700808"/>
          <a:ext cx="8358440" cy="4032450"/>
        </p:xfrm>
        <a:graphic>
          <a:graphicData uri="http://schemas.openxmlformats.org/drawingml/2006/table">
            <a:tbl>
              <a:tblPr/>
              <a:tblGrid>
                <a:gridCol w="1197450">
                  <a:extLst>
                    <a:ext uri="{9D8B030D-6E8A-4147-A177-3AD203B41FA5}">
                      <a16:colId xmlns="" xmlns:a16="http://schemas.microsoft.com/office/drawing/2014/main" val="20000"/>
                    </a:ext>
                  </a:extLst>
                </a:gridCol>
                <a:gridCol w="1323305">
                  <a:extLst>
                    <a:ext uri="{9D8B030D-6E8A-4147-A177-3AD203B41FA5}">
                      <a16:colId xmlns="" xmlns:a16="http://schemas.microsoft.com/office/drawing/2014/main" val="20001"/>
                    </a:ext>
                  </a:extLst>
                </a:gridCol>
                <a:gridCol w="1179209">
                  <a:extLst>
                    <a:ext uri="{9D8B030D-6E8A-4147-A177-3AD203B41FA5}">
                      <a16:colId xmlns="" xmlns:a16="http://schemas.microsoft.com/office/drawing/2014/main" val="20002"/>
                    </a:ext>
                  </a:extLst>
                </a:gridCol>
                <a:gridCol w="1164619">
                  <a:extLst>
                    <a:ext uri="{9D8B030D-6E8A-4147-A177-3AD203B41FA5}">
                      <a16:colId xmlns="" xmlns:a16="http://schemas.microsoft.com/office/drawing/2014/main" val="20003"/>
                    </a:ext>
                  </a:extLst>
                </a:gridCol>
                <a:gridCol w="1164619">
                  <a:extLst>
                    <a:ext uri="{9D8B030D-6E8A-4147-A177-3AD203B41FA5}">
                      <a16:colId xmlns="" xmlns:a16="http://schemas.microsoft.com/office/drawing/2014/main" val="2084051411"/>
                    </a:ext>
                  </a:extLst>
                </a:gridCol>
                <a:gridCol w="1164619">
                  <a:extLst>
                    <a:ext uri="{9D8B030D-6E8A-4147-A177-3AD203B41FA5}">
                      <a16:colId xmlns="" xmlns:a16="http://schemas.microsoft.com/office/drawing/2014/main" val="1220874874"/>
                    </a:ext>
                  </a:extLst>
                </a:gridCol>
                <a:gridCol w="1164619">
                  <a:extLst>
                    <a:ext uri="{9D8B030D-6E8A-4147-A177-3AD203B41FA5}">
                      <a16:colId xmlns="" xmlns:a16="http://schemas.microsoft.com/office/drawing/2014/main" val="1772392032"/>
                    </a:ext>
                  </a:extLst>
                </a:gridCol>
              </a:tblGrid>
              <a:tr h="392719">
                <a:tc rowSpan="2">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b="1" i="0" u="none" strike="noStrike" cap="none" normalizeH="0" baseline="0" dirty="0">
                          <a:ln>
                            <a:noFill/>
                          </a:ln>
                          <a:solidFill>
                            <a:schemeClr val="tx1"/>
                          </a:solidFill>
                          <a:effectLst/>
                          <a:latin typeface="Arial" charset="0"/>
                        </a:rPr>
                        <a:t>Fold Change</a:t>
                      </a:r>
                    </a:p>
                  </a:txBody>
                  <a:tcPr marL="91274" marR="91274" marT="34294" marB="3429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25000"/>
                      </a:schemeClr>
                    </a:solidFill>
                  </a:tcPr>
                </a:tc>
                <a:tc gridSpan="4">
                  <a:txBody>
                    <a:bodyPr/>
                    <a:lstStyle/>
                    <a:p>
                      <a:r>
                        <a:rPr lang="en-US" sz="1400" b="1" dirty="0">
                          <a:solidFill>
                            <a:schemeClr val="tx1"/>
                          </a:solidFill>
                        </a:rPr>
                        <a:t>Genotype 1a</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5000"/>
                      </a:schemeClr>
                    </a:solidFill>
                  </a:tcPr>
                </a:tc>
                <a:tc hMerge="1">
                  <a:txBody>
                    <a:bodyPr/>
                    <a:lstStyle/>
                    <a:p>
                      <a:endParaRPr lang="en-US" sz="2000" b="1" dirty="0"/>
                    </a:p>
                  </a:txBody>
                  <a:tcPr marL="73790" marR="73790" marT="34290" marB="3429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hMerge="1">
                  <a:txBody>
                    <a:bodyPr/>
                    <a:lstStyle/>
                    <a:p>
                      <a:endParaRPr lang="en-US" sz="2000" b="1" dirty="0"/>
                    </a:p>
                  </a:txBody>
                  <a:tcPr marL="73790" marR="73790" marT="34290" marB="3429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b="1" dirty="0"/>
                    </a:p>
                  </a:txBody>
                  <a:tcPr marL="73790" marR="73790" marT="34290" marB="3429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gridSpan="2">
                  <a:txBody>
                    <a:bodyPr/>
                    <a:lstStyle/>
                    <a:p>
                      <a:r>
                        <a:rPr lang="en-US" sz="1400" b="1" dirty="0">
                          <a:solidFill>
                            <a:schemeClr val="tx1"/>
                          </a:solidFill>
                        </a:rPr>
                        <a:t>Genotype 1b</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5000"/>
                      </a:schemeClr>
                    </a:solidFill>
                  </a:tcPr>
                </a:tc>
                <a:tc hMerge="1">
                  <a:txBody>
                    <a:bodyPr/>
                    <a:lstStyle/>
                    <a:p>
                      <a:endParaRPr lang="en-US" sz="2000" b="1" dirty="0"/>
                    </a:p>
                  </a:txBody>
                  <a:tcPr marL="73790" marR="73790" marT="34290" marB="3429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2960267349"/>
                  </a:ext>
                </a:extLst>
              </a:tr>
              <a:tr h="392719">
                <a:tc v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GB" sz="2000" b="1" i="0" u="none" strike="noStrike" cap="none" normalizeH="0" baseline="0" dirty="0">
                        <a:ln>
                          <a:noFill/>
                        </a:ln>
                        <a:solidFill>
                          <a:schemeClr val="tx1"/>
                        </a:solidFill>
                        <a:effectLst/>
                        <a:latin typeface="Arial" charset="0"/>
                      </a:endParaRPr>
                    </a:p>
                  </a:txBody>
                  <a:tcPr marL="121699" marR="121699"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r>
                        <a:rPr lang="en-US" sz="1400" b="1" dirty="0">
                          <a:solidFill>
                            <a:schemeClr val="tx1"/>
                          </a:solidFill>
                        </a:rPr>
                        <a:t>M28T</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25000"/>
                      </a:schemeClr>
                    </a:solidFill>
                  </a:tcPr>
                </a:tc>
                <a:tc>
                  <a:txBody>
                    <a:bodyPr/>
                    <a:lstStyle/>
                    <a:p>
                      <a:r>
                        <a:rPr lang="en-US" sz="1400" b="1" dirty="0">
                          <a:solidFill>
                            <a:schemeClr val="tx1"/>
                          </a:solidFill>
                        </a:rPr>
                        <a:t>Q30R</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25000"/>
                      </a:schemeClr>
                    </a:solidFill>
                  </a:tcPr>
                </a:tc>
                <a:tc>
                  <a:txBody>
                    <a:bodyPr/>
                    <a:lstStyle/>
                    <a:p>
                      <a:r>
                        <a:rPr lang="en-US" sz="1400" b="1" dirty="0">
                          <a:solidFill>
                            <a:schemeClr val="tx1"/>
                          </a:solidFill>
                        </a:rPr>
                        <a:t>L31M/V</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2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Y93H/N</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25000"/>
                      </a:schemeClr>
                    </a:solidFill>
                  </a:tcPr>
                </a:tc>
                <a:tc>
                  <a:txBody>
                    <a:bodyPr/>
                    <a:lstStyle/>
                    <a:p>
                      <a:r>
                        <a:rPr lang="en-US" sz="1400" b="1" dirty="0">
                          <a:solidFill>
                            <a:schemeClr val="tx1"/>
                          </a:solidFill>
                        </a:rPr>
                        <a:t>L31V</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25000"/>
                      </a:schemeClr>
                    </a:solidFill>
                  </a:tcPr>
                </a:tc>
                <a:tc>
                  <a:txBody>
                    <a:bodyPr/>
                    <a:lstStyle/>
                    <a:p>
                      <a:r>
                        <a:rPr lang="en-US" sz="1400" b="1" dirty="0">
                          <a:solidFill>
                            <a:schemeClr val="tx1"/>
                          </a:solidFill>
                        </a:rPr>
                        <a:t>Y93</a:t>
                      </a:r>
                      <a:r>
                        <a:rPr lang="en-US" sz="1400" b="1" baseline="0" dirty="0">
                          <a:solidFill>
                            <a:schemeClr val="tx1"/>
                          </a:solidFill>
                        </a:rPr>
                        <a:t>H/N</a:t>
                      </a:r>
                      <a:endParaRPr lang="en-US" sz="1400" b="1" dirty="0">
                        <a:solidFill>
                          <a:schemeClr val="tx1"/>
                        </a:solidFill>
                      </a:endParaRP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25000"/>
                      </a:schemeClr>
                    </a:solidFill>
                  </a:tcPr>
                </a:tc>
                <a:extLst>
                  <a:ext uri="{0D108BD9-81ED-4DB2-BD59-A6C34878D82A}">
                    <a16:rowId xmlns="" xmlns:a16="http://schemas.microsoft.com/office/drawing/2014/main" val="10001"/>
                  </a:ext>
                </a:extLst>
              </a:tr>
              <a:tr h="618888">
                <a:tc>
                  <a:txBody>
                    <a:bodyPr/>
                    <a:lstStyle/>
                    <a:p>
                      <a:pPr algn="ctr"/>
                      <a:r>
                        <a:rPr lang="en-US" sz="1200" b="0" dirty="0">
                          <a:solidFill>
                            <a:schemeClr val="bg2">
                              <a:lumMod val="10000"/>
                            </a:schemeClr>
                          </a:solidFill>
                        </a:rPr>
                        <a:t>Ledipasvir</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r>
                        <a:rPr lang="en-US" sz="1200" dirty="0">
                          <a:solidFill>
                            <a:schemeClr val="bg2">
                              <a:lumMod val="10000"/>
                            </a:schemeClr>
                          </a:solidFill>
                        </a:rPr>
                        <a:t>20x</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r>
                        <a:rPr lang="en-US" sz="1200" dirty="0">
                          <a:solidFill>
                            <a:schemeClr val="tx1"/>
                          </a:solidFill>
                        </a:rPr>
                        <a:t>&gt; 100x</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0000"/>
                    </a:solidFill>
                  </a:tcPr>
                </a:tc>
                <a:tc>
                  <a:txBody>
                    <a:bodyPr/>
                    <a:lstStyle/>
                    <a:p>
                      <a:r>
                        <a:rPr lang="en-US" sz="1200" dirty="0">
                          <a:solidFill>
                            <a:schemeClr val="tx1"/>
                          </a:solidFill>
                        </a:rPr>
                        <a:t>&gt; 100x/</a:t>
                      </a:r>
                    </a:p>
                    <a:p>
                      <a:r>
                        <a:rPr lang="en-US" sz="1200" dirty="0">
                          <a:solidFill>
                            <a:schemeClr val="tx1"/>
                          </a:solidFill>
                        </a:rPr>
                        <a:t>&gt; 100x</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0000"/>
                    </a:solidFill>
                  </a:tcPr>
                </a:tc>
                <a:tc>
                  <a:txBody>
                    <a:bodyPr/>
                    <a:lstStyle/>
                    <a:p>
                      <a:r>
                        <a:rPr lang="en-US" sz="1200" dirty="0">
                          <a:solidFill>
                            <a:schemeClr val="tx1"/>
                          </a:solidFill>
                        </a:rPr>
                        <a:t>&gt; 1000x/</a:t>
                      </a:r>
                    </a:p>
                    <a:p>
                      <a:r>
                        <a:rPr lang="en-US" sz="1200" dirty="0">
                          <a:solidFill>
                            <a:schemeClr val="tx1"/>
                          </a:solidFill>
                        </a:rPr>
                        <a:t>&gt; 10,000x</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0000"/>
                    </a:solidFill>
                  </a:tcPr>
                </a:tc>
                <a:tc>
                  <a:txBody>
                    <a:bodyPr/>
                    <a:lstStyle/>
                    <a:p>
                      <a:endParaRPr lang="en-US" sz="1200" dirty="0">
                        <a:solidFill>
                          <a:schemeClr val="bg2">
                            <a:lumMod val="10000"/>
                          </a:schemeClr>
                        </a:solidFill>
                      </a:endParaRP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r>
                        <a:rPr lang="en-US" sz="1200" dirty="0">
                          <a:solidFill>
                            <a:schemeClr val="tx1"/>
                          </a:solidFill>
                        </a:rPr>
                        <a:t>&gt; 100x/--</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4"/>
                  </a:ext>
                </a:extLst>
              </a:tr>
              <a:tr h="347587">
                <a:tc rowSpan="2">
                  <a:txBody>
                    <a:bodyPr/>
                    <a:lstStyle/>
                    <a:p>
                      <a:pPr algn="ctr"/>
                      <a:r>
                        <a:rPr lang="en-US" sz="1200" b="0" dirty="0">
                          <a:solidFill>
                            <a:schemeClr val="bg2">
                              <a:lumMod val="10000"/>
                            </a:schemeClr>
                          </a:solidFill>
                        </a:rPr>
                        <a:t>Ombitasvir</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rowSpan="2">
                  <a:txBody>
                    <a:bodyPr/>
                    <a:lstStyle/>
                    <a:p>
                      <a:r>
                        <a:rPr lang="en-US" sz="1200" dirty="0">
                          <a:solidFill>
                            <a:schemeClr val="tx1"/>
                          </a:solidFill>
                        </a:rPr>
                        <a:t>&gt; 1000x</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0000"/>
                    </a:solidFill>
                  </a:tcPr>
                </a:tc>
                <a:tc rowSpan="2">
                  <a:txBody>
                    <a:bodyPr/>
                    <a:lstStyle/>
                    <a:p>
                      <a:r>
                        <a:rPr lang="en-US" sz="1200" dirty="0">
                          <a:solidFill>
                            <a:schemeClr val="tx1"/>
                          </a:solidFill>
                        </a:rPr>
                        <a:t>&gt; 100x</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0000"/>
                    </a:solidFill>
                  </a:tcPr>
                </a:tc>
                <a:tc>
                  <a:txBody>
                    <a:bodyPr/>
                    <a:lstStyle/>
                    <a:p>
                      <a:r>
                        <a:rPr lang="en-US" sz="1200" dirty="0">
                          <a:solidFill>
                            <a:schemeClr val="bg2">
                              <a:lumMod val="10000"/>
                            </a:schemeClr>
                          </a:solidFill>
                        </a:rPr>
                        <a:t>&lt; 3x</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rowSpan="2">
                  <a:txBody>
                    <a:bodyPr/>
                    <a:lstStyle/>
                    <a:p>
                      <a:r>
                        <a:rPr lang="en-US" sz="1200" dirty="0">
                          <a:solidFill>
                            <a:schemeClr val="tx1"/>
                          </a:solidFill>
                        </a:rPr>
                        <a:t>&gt; 10,000x/</a:t>
                      </a:r>
                    </a:p>
                    <a:p>
                      <a:r>
                        <a:rPr lang="en-US" sz="1200" dirty="0">
                          <a:solidFill>
                            <a:schemeClr val="tx1"/>
                          </a:solidFill>
                        </a:rPr>
                        <a:t>&gt; 10,000x</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0000"/>
                    </a:solidFill>
                  </a:tcPr>
                </a:tc>
                <a:tc rowSpan="2">
                  <a:txBody>
                    <a:bodyPr/>
                    <a:lstStyle/>
                    <a:p>
                      <a:r>
                        <a:rPr lang="en-US" sz="1200" dirty="0">
                          <a:solidFill>
                            <a:schemeClr val="bg2">
                              <a:lumMod val="10000"/>
                            </a:schemeClr>
                          </a:solidFill>
                        </a:rPr>
                        <a:t>&lt; 10x</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rowSpan="2">
                  <a:txBody>
                    <a:bodyPr/>
                    <a:lstStyle/>
                    <a:p>
                      <a:r>
                        <a:rPr lang="en-US" sz="1200" dirty="0">
                          <a:solidFill>
                            <a:schemeClr val="bg2">
                              <a:lumMod val="10000"/>
                            </a:schemeClr>
                          </a:solidFill>
                        </a:rPr>
                        <a:t>20x/50x</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 xmlns:a16="http://schemas.microsoft.com/office/drawing/2014/main" val="135993663"/>
                  </a:ext>
                </a:extLst>
              </a:tr>
              <a:tr h="34758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&gt; 100x</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0000"/>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3956566833"/>
                  </a:ext>
                </a:extLst>
              </a:tr>
              <a:tr h="618888">
                <a:tc>
                  <a:txBody>
                    <a:bodyPr/>
                    <a:lstStyle/>
                    <a:p>
                      <a:pPr algn="ctr"/>
                      <a:r>
                        <a:rPr lang="en-US" sz="1200" b="0" dirty="0">
                          <a:solidFill>
                            <a:schemeClr val="bg2">
                              <a:lumMod val="10000"/>
                            </a:schemeClr>
                          </a:solidFill>
                        </a:rPr>
                        <a:t>Daclatasvir</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r>
                        <a:rPr lang="en-US" sz="1200" dirty="0">
                          <a:solidFill>
                            <a:schemeClr val="tx1"/>
                          </a:solidFill>
                        </a:rPr>
                        <a:t>&gt; 100x</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0000"/>
                    </a:solidFill>
                  </a:tcPr>
                </a:tc>
                <a:tc>
                  <a:txBody>
                    <a:bodyPr/>
                    <a:lstStyle/>
                    <a:p>
                      <a:r>
                        <a:rPr lang="en-US" sz="1200" dirty="0">
                          <a:solidFill>
                            <a:schemeClr val="tx1"/>
                          </a:solidFill>
                        </a:rPr>
                        <a:t>&gt; 1000x</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0000"/>
                    </a:solidFill>
                  </a:tcPr>
                </a:tc>
                <a:tc>
                  <a:txBody>
                    <a:bodyPr/>
                    <a:lstStyle/>
                    <a:p>
                      <a:r>
                        <a:rPr lang="en-US" sz="1200" dirty="0">
                          <a:solidFill>
                            <a:schemeClr val="tx1"/>
                          </a:solidFill>
                        </a:rPr>
                        <a:t>&gt; 100x/</a:t>
                      </a:r>
                    </a:p>
                    <a:p>
                      <a:r>
                        <a:rPr lang="en-US" sz="1200" dirty="0">
                          <a:solidFill>
                            <a:schemeClr val="tx1"/>
                          </a:solidFill>
                        </a:rPr>
                        <a:t>&gt; 1000x</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0000"/>
                    </a:solidFill>
                  </a:tcPr>
                </a:tc>
                <a:tc>
                  <a:txBody>
                    <a:bodyPr/>
                    <a:lstStyle/>
                    <a:p>
                      <a:r>
                        <a:rPr lang="en-US" sz="1200" dirty="0">
                          <a:solidFill>
                            <a:schemeClr val="tx1"/>
                          </a:solidFill>
                        </a:rPr>
                        <a:t>&gt; 1000x/</a:t>
                      </a:r>
                    </a:p>
                    <a:p>
                      <a:r>
                        <a:rPr lang="en-US" sz="1200" dirty="0">
                          <a:solidFill>
                            <a:schemeClr val="tx1"/>
                          </a:solidFill>
                        </a:rPr>
                        <a:t>&gt; 10,000x</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0000"/>
                    </a:solidFill>
                  </a:tcPr>
                </a:tc>
                <a:tc>
                  <a:txBody>
                    <a:bodyPr/>
                    <a:lstStyle/>
                    <a:p>
                      <a:r>
                        <a:rPr lang="en-US" sz="1200" dirty="0">
                          <a:solidFill>
                            <a:schemeClr val="bg2">
                              <a:lumMod val="10000"/>
                            </a:schemeClr>
                          </a:solidFill>
                        </a:rPr>
                        <a:t>&lt; 10x</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r>
                        <a:rPr lang="en-US" sz="1200" dirty="0">
                          <a:solidFill>
                            <a:schemeClr val="bg2">
                              <a:lumMod val="10000"/>
                            </a:schemeClr>
                          </a:solidFill>
                        </a:rPr>
                        <a:t>20x/50x</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 xmlns:a16="http://schemas.microsoft.com/office/drawing/2014/main" val="3472220961"/>
                  </a:ext>
                </a:extLst>
              </a:tr>
              <a:tr h="347587">
                <a:tc rowSpan="2">
                  <a:txBody>
                    <a:bodyPr/>
                    <a:lstStyle/>
                    <a:p>
                      <a:pPr algn="ctr"/>
                      <a:r>
                        <a:rPr lang="en-US" sz="1200" b="0" dirty="0">
                          <a:solidFill>
                            <a:schemeClr val="bg2">
                              <a:lumMod val="10000"/>
                            </a:schemeClr>
                          </a:solidFill>
                        </a:rPr>
                        <a:t>Elbasvir</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rowSpan="2">
                  <a:txBody>
                    <a:bodyPr/>
                    <a:lstStyle/>
                    <a:p>
                      <a:r>
                        <a:rPr lang="en-US" sz="1200" dirty="0">
                          <a:solidFill>
                            <a:schemeClr val="bg2">
                              <a:lumMod val="10000"/>
                            </a:schemeClr>
                          </a:solidFill>
                        </a:rPr>
                        <a:t>20x</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rowSpan="2">
                  <a:txBody>
                    <a:bodyPr/>
                    <a:lstStyle/>
                    <a:p>
                      <a:r>
                        <a:rPr lang="en-US" sz="1200" dirty="0">
                          <a:solidFill>
                            <a:schemeClr val="tx1"/>
                          </a:solidFill>
                        </a:rPr>
                        <a:t>&gt; 100x</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0000"/>
                    </a:solidFill>
                  </a:tcPr>
                </a:tc>
                <a:tc>
                  <a:txBody>
                    <a:bodyPr/>
                    <a:lstStyle/>
                    <a:p>
                      <a:r>
                        <a:rPr lang="en-US" sz="1200" dirty="0">
                          <a:solidFill>
                            <a:schemeClr val="bg2">
                              <a:lumMod val="10000"/>
                            </a:schemeClr>
                          </a:solidFill>
                        </a:rPr>
                        <a:t>&gt; 10x</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rowSpan="2">
                  <a:txBody>
                    <a:bodyPr/>
                    <a:lstStyle/>
                    <a:p>
                      <a:r>
                        <a:rPr lang="en-US" sz="1200" dirty="0">
                          <a:solidFill>
                            <a:schemeClr val="tx1"/>
                          </a:solidFill>
                        </a:rPr>
                        <a:t>&gt; 1000x/</a:t>
                      </a:r>
                      <a:r>
                        <a:rPr lang="en-US" sz="1200" baseline="0" dirty="0">
                          <a:solidFill>
                            <a:schemeClr val="tx1"/>
                          </a:solidFill>
                        </a:rPr>
                        <a:t> </a:t>
                      </a:r>
                    </a:p>
                    <a:p>
                      <a:r>
                        <a:rPr lang="en-US" sz="1200" baseline="0" dirty="0">
                          <a:solidFill>
                            <a:schemeClr val="tx1"/>
                          </a:solidFill>
                        </a:rPr>
                        <a:t>&gt; 1000x</a:t>
                      </a:r>
                      <a:endParaRPr lang="en-US" sz="1200" dirty="0">
                        <a:solidFill>
                          <a:schemeClr val="tx1"/>
                        </a:solidFill>
                      </a:endParaRP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0000"/>
                    </a:solidFill>
                  </a:tcPr>
                </a:tc>
                <a:tc rowSpan="2">
                  <a:txBody>
                    <a:bodyPr/>
                    <a:lstStyle/>
                    <a:p>
                      <a:r>
                        <a:rPr lang="en-US" sz="1200" dirty="0">
                          <a:solidFill>
                            <a:schemeClr val="bg2">
                              <a:lumMod val="10000"/>
                            </a:schemeClr>
                          </a:solidFill>
                        </a:rPr>
                        <a:t>&lt; 10x</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rowSpan="2">
                  <a:txBody>
                    <a:bodyPr/>
                    <a:lstStyle/>
                    <a:p>
                      <a:r>
                        <a:rPr lang="en-US" sz="1200" dirty="0">
                          <a:solidFill>
                            <a:schemeClr val="tx1"/>
                          </a:solidFill>
                        </a:rPr>
                        <a:t>&gt; 100x/--</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3061599787"/>
                  </a:ext>
                </a:extLst>
              </a:tr>
              <a:tr h="34758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&gt; 100x</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0000"/>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3568322520"/>
                  </a:ext>
                </a:extLst>
              </a:tr>
              <a:tr h="6188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bg2">
                              <a:lumMod val="10000"/>
                            </a:schemeClr>
                          </a:solidFill>
                        </a:rPr>
                        <a:t>Velpatasvir</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r>
                        <a:rPr lang="en-US" sz="1200" dirty="0">
                          <a:solidFill>
                            <a:schemeClr val="bg2">
                              <a:lumMod val="10000"/>
                            </a:schemeClr>
                          </a:solidFill>
                        </a:rPr>
                        <a:t>&lt; 10x</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r>
                        <a:rPr lang="en-US" sz="1200" dirty="0">
                          <a:solidFill>
                            <a:schemeClr val="bg2">
                              <a:lumMod val="10000"/>
                            </a:schemeClr>
                          </a:solidFill>
                        </a:rPr>
                        <a:t>&lt; 3x</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r>
                        <a:rPr lang="en-US" sz="1200" dirty="0">
                          <a:solidFill>
                            <a:schemeClr val="bg2">
                              <a:lumMod val="10000"/>
                            </a:schemeClr>
                          </a:solidFill>
                        </a:rPr>
                        <a:t>20x/50x</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r>
                        <a:rPr lang="en-US" sz="1200" dirty="0">
                          <a:solidFill>
                            <a:schemeClr val="tx1"/>
                          </a:solidFill>
                        </a:rPr>
                        <a:t>&gt; 100x/</a:t>
                      </a:r>
                    </a:p>
                    <a:p>
                      <a:r>
                        <a:rPr lang="en-US" sz="1200" dirty="0">
                          <a:solidFill>
                            <a:schemeClr val="tx1"/>
                          </a:solidFill>
                        </a:rPr>
                        <a:t>&gt; 1000x</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10000"/>
                            </a:schemeClr>
                          </a:solidFill>
                        </a:rPr>
                        <a:t>&lt; 3x</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r>
                        <a:rPr lang="en-US" sz="1200" dirty="0">
                          <a:solidFill>
                            <a:schemeClr val="bg2">
                              <a:lumMod val="10000"/>
                            </a:schemeClr>
                          </a:solidFill>
                        </a:rPr>
                        <a:t>&lt; 3x/--</a:t>
                      </a:r>
                    </a:p>
                  </a:txBody>
                  <a:tcPr marL="55343" marR="55343" marT="25717" marB="25717"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11928354"/>
                  </a:ext>
                </a:extLst>
              </a:tr>
            </a:tbl>
          </a:graphicData>
        </a:graphic>
      </p:graphicFrame>
    </p:spTree>
    <p:extLst>
      <p:ext uri="{BB962C8B-B14F-4D97-AF65-F5344CB8AC3E}">
        <p14:creationId xmlns:p14="http://schemas.microsoft.com/office/powerpoint/2010/main" val="2458703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7165" y="314981"/>
            <a:ext cx="6660232" cy="1143000"/>
          </a:xfrm>
        </p:spPr>
        <p:txBody>
          <a:bodyPr>
            <a:normAutofit fontScale="90000"/>
          </a:bodyPr>
          <a:lstStyle/>
          <a:p>
            <a:pPr algn="l"/>
            <a:r>
              <a:rPr lang="en-US" dirty="0"/>
              <a:t>Key Clinical </a:t>
            </a:r>
            <a:r>
              <a:rPr lang="en-US" dirty="0" smtClean="0"/>
              <a:t>Questions in DAA-Experienced </a:t>
            </a:r>
            <a:r>
              <a:rPr lang="en-US" dirty="0" err="1" smtClean="0"/>
              <a:t>Paients</a:t>
            </a:r>
            <a:endParaRPr lang="en-US" dirty="0"/>
          </a:p>
        </p:txBody>
      </p:sp>
      <p:sp>
        <p:nvSpPr>
          <p:cNvPr id="3" name="Content Placeholder 2"/>
          <p:cNvSpPr>
            <a:spLocks noGrp="1"/>
          </p:cNvSpPr>
          <p:nvPr>
            <p:ph idx="1"/>
          </p:nvPr>
        </p:nvSpPr>
        <p:spPr>
          <a:xfrm>
            <a:off x="395536" y="2132856"/>
            <a:ext cx="8568952" cy="4525963"/>
          </a:xfrm>
        </p:spPr>
        <p:txBody>
          <a:bodyPr>
            <a:normAutofit fontScale="85000" lnSpcReduction="20000"/>
          </a:bodyPr>
          <a:lstStyle/>
          <a:p>
            <a:r>
              <a:rPr lang="en-US" dirty="0" smtClean="0"/>
              <a:t>How did the </a:t>
            </a:r>
            <a:r>
              <a:rPr lang="en-US" dirty="0" err="1" smtClean="0"/>
              <a:t>pt</a:t>
            </a:r>
            <a:r>
              <a:rPr lang="en-US" dirty="0" smtClean="0"/>
              <a:t> fail?</a:t>
            </a:r>
          </a:p>
          <a:p>
            <a:r>
              <a:rPr lang="en-US" dirty="0" smtClean="0"/>
              <a:t>What DAA </a:t>
            </a:r>
            <a:r>
              <a:rPr lang="en-US" dirty="0"/>
              <a:t>classes </a:t>
            </a:r>
            <a:r>
              <a:rPr lang="en-US" dirty="0" smtClean="0"/>
              <a:t>were </a:t>
            </a:r>
            <a:r>
              <a:rPr lang="en-US" dirty="0"/>
              <a:t>included in the prior </a:t>
            </a:r>
            <a:r>
              <a:rPr lang="en-US" dirty="0" smtClean="0"/>
              <a:t>regimen?</a:t>
            </a:r>
          </a:p>
          <a:p>
            <a:r>
              <a:rPr lang="en-US" dirty="0" smtClean="0"/>
              <a:t>Did he/she get ribavirin, </a:t>
            </a:r>
            <a:r>
              <a:rPr lang="en-US" dirty="0"/>
              <a:t>and how long were </a:t>
            </a:r>
            <a:r>
              <a:rPr lang="en-US" dirty="0" smtClean="0"/>
              <a:t>he/she treated </a:t>
            </a:r>
            <a:r>
              <a:rPr lang="en-US" dirty="0"/>
              <a:t>for? </a:t>
            </a:r>
            <a:endParaRPr lang="en-US" dirty="0" smtClean="0"/>
          </a:p>
          <a:p>
            <a:r>
              <a:rPr lang="en-US" dirty="0" smtClean="0"/>
              <a:t>Should </a:t>
            </a:r>
            <a:r>
              <a:rPr lang="en-US" dirty="0"/>
              <a:t>additional testing be done?</a:t>
            </a:r>
          </a:p>
          <a:p>
            <a:pPr lvl="1"/>
            <a:r>
              <a:rPr lang="en-US" dirty="0"/>
              <a:t>What is the role of resistance testing in retreatment?</a:t>
            </a:r>
          </a:p>
          <a:p>
            <a:r>
              <a:rPr lang="en-US" dirty="0" smtClean="0"/>
              <a:t>Should </a:t>
            </a:r>
            <a:r>
              <a:rPr lang="en-US" dirty="0"/>
              <a:t>you wait and retreat once other treatment options are available?</a:t>
            </a:r>
          </a:p>
          <a:p>
            <a:pPr lvl="1"/>
            <a:r>
              <a:rPr lang="en-US" dirty="0"/>
              <a:t>What is the chance his/her liver disease will progress?</a:t>
            </a:r>
          </a:p>
          <a:p>
            <a:r>
              <a:rPr lang="en-US" dirty="0"/>
              <a:t>What options are available to me (authorization considerations)?</a:t>
            </a:r>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88640"/>
            <a:ext cx="2104835" cy="1499653"/>
          </a:xfrm>
          <a:prstGeom prst="rect">
            <a:avLst/>
          </a:prstGeom>
        </p:spPr>
      </p:pic>
    </p:spTree>
    <p:extLst>
      <p:ext uri="{BB962C8B-B14F-4D97-AF65-F5344CB8AC3E}">
        <p14:creationId xmlns:p14="http://schemas.microsoft.com/office/powerpoint/2010/main" val="1676961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77035" y="443659"/>
            <a:ext cx="7647886" cy="1143000"/>
          </a:xfrm>
        </p:spPr>
        <p:txBody>
          <a:bodyPr>
            <a:noAutofit/>
          </a:bodyPr>
          <a:lstStyle/>
          <a:p>
            <a:r>
              <a:rPr lang="en-US" sz="4000" dirty="0">
                <a:cs typeface="Arial" panose="020B0604020202020204" pitchFamily="34" charset="0"/>
              </a:rPr>
              <a:t>In our real-life experience,</a:t>
            </a:r>
            <a:r>
              <a:rPr lang="en-US" sz="4000" dirty="0" smtClean="0">
                <a:cs typeface="Arial" panose="020B0604020202020204" pitchFamily="34" charset="0"/>
              </a:rPr>
              <a:t> 88% of 310 DAA-failures were </a:t>
            </a:r>
            <a:r>
              <a:rPr lang="en-US" sz="4000" b="1" dirty="0" err="1" smtClean="0">
                <a:solidFill>
                  <a:schemeClr val="accent1">
                    <a:lumMod val="75000"/>
                  </a:schemeClr>
                </a:solidFill>
                <a:cs typeface="Arial" panose="020B0604020202020204" pitchFamily="34" charset="0"/>
              </a:rPr>
              <a:t>relapsers</a:t>
            </a:r>
            <a:r>
              <a:rPr lang="en-US" sz="4000" dirty="0">
                <a:cs typeface="Arial" panose="020B0604020202020204" pitchFamily="34" charset="0"/>
              </a:rPr>
              <a:t/>
            </a:r>
            <a:br>
              <a:rPr lang="en-US" sz="4000" dirty="0">
                <a:cs typeface="Arial" panose="020B0604020202020204" pitchFamily="34" charset="0"/>
              </a:rPr>
            </a:br>
            <a:endParaRPr lang="en-US" sz="4000" dirty="0"/>
          </a:p>
        </p:txBody>
      </p:sp>
      <p:sp>
        <p:nvSpPr>
          <p:cNvPr id="4" name="CasellaDiTesto 3"/>
          <p:cNvSpPr txBox="1"/>
          <p:nvPr/>
        </p:nvSpPr>
        <p:spPr>
          <a:xfrm>
            <a:off x="477255" y="5507445"/>
            <a:ext cx="4032448" cy="830997"/>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SMV+SOF+/-RBV (N=84)</a:t>
            </a:r>
          </a:p>
          <a:p>
            <a:pPr marL="285750" indent="-28575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3D+/-RBV </a:t>
            </a:r>
            <a:r>
              <a:rPr lang="en-US" sz="1600" b="1" dirty="0">
                <a:latin typeface="Arial" panose="020B0604020202020204" pitchFamily="34" charset="0"/>
                <a:cs typeface="Arial" panose="020B0604020202020204" pitchFamily="34" charset="0"/>
              </a:rPr>
              <a:t>(</a:t>
            </a:r>
            <a:r>
              <a:rPr lang="en-US" sz="1600" b="1" dirty="0" smtClean="0">
                <a:latin typeface="Arial" panose="020B0604020202020204" pitchFamily="34" charset="0"/>
                <a:cs typeface="Arial" panose="020B0604020202020204" pitchFamily="34" charset="0"/>
              </a:rPr>
              <a:t>N=47)</a:t>
            </a:r>
          </a:p>
          <a:p>
            <a:pPr marL="285750" indent="-28575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2D+/-RBV  (N=2)</a:t>
            </a:r>
          </a:p>
        </p:txBody>
      </p:sp>
      <p:sp>
        <p:nvSpPr>
          <p:cNvPr id="6" name="CasellaDiTesto 5"/>
          <p:cNvSpPr txBox="1"/>
          <p:nvPr/>
        </p:nvSpPr>
        <p:spPr>
          <a:xfrm>
            <a:off x="3347864" y="5512748"/>
            <a:ext cx="4032448" cy="1077218"/>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LDV+SOF+/-RBV (N=91)</a:t>
            </a: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DCV+SOF+/-RBV (N=58</a:t>
            </a:r>
            <a:r>
              <a:rPr lang="en-US" sz="1600" b="1"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SOF+RBV (</a:t>
            </a:r>
            <a:r>
              <a:rPr lang="en-US" sz="1600" b="1" dirty="0" smtClean="0">
                <a:latin typeface="Arial" panose="020B0604020202020204" pitchFamily="34" charset="0"/>
                <a:cs typeface="Arial" panose="020B0604020202020204" pitchFamily="34" charset="0"/>
              </a:rPr>
              <a:t>N=28, HCV-2)</a:t>
            </a:r>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p:txBody>
      </p:sp>
      <p:sp>
        <p:nvSpPr>
          <p:cNvPr id="11" name="CasellaDiTesto 10"/>
          <p:cNvSpPr txBox="1"/>
          <p:nvPr/>
        </p:nvSpPr>
        <p:spPr>
          <a:xfrm>
            <a:off x="5652120" y="6252519"/>
            <a:ext cx="3255443" cy="523220"/>
          </a:xfrm>
          <a:prstGeom prst="rect">
            <a:avLst/>
          </a:prstGeom>
          <a:noFill/>
        </p:spPr>
        <p:txBody>
          <a:bodyPr wrap="none" rtlCol="0">
            <a:spAutoFit/>
          </a:bodyPr>
          <a:lstStyle/>
          <a:p>
            <a:pPr algn="r"/>
            <a:r>
              <a:rPr lang="en-US" sz="1400" i="1" dirty="0" smtClean="0"/>
              <a:t>Di </a:t>
            </a:r>
            <a:r>
              <a:rPr lang="en-US" sz="1400" i="1" dirty="0" err="1" smtClean="0"/>
              <a:t>Maio</a:t>
            </a:r>
            <a:r>
              <a:rPr lang="en-US" sz="1400" i="1" dirty="0" smtClean="0"/>
              <a:t> VC et al., EASL 2017</a:t>
            </a:r>
          </a:p>
          <a:p>
            <a:pPr algn="r"/>
            <a:r>
              <a:rPr lang="en-US" sz="1400" i="1" dirty="0" smtClean="0"/>
              <a:t>Di </a:t>
            </a:r>
            <a:r>
              <a:rPr lang="en-US" sz="1400" i="1" dirty="0" err="1" smtClean="0"/>
              <a:t>Maio</a:t>
            </a:r>
            <a:r>
              <a:rPr lang="en-US" sz="1400" i="1" dirty="0" smtClean="0"/>
              <a:t> VC et al., accepted J </a:t>
            </a:r>
            <a:r>
              <a:rPr lang="en-US" sz="1400" i="1" dirty="0" err="1" smtClean="0"/>
              <a:t>Hepatol</a:t>
            </a:r>
            <a:r>
              <a:rPr lang="en-US" sz="1400" i="1" dirty="0" smtClean="0"/>
              <a:t> 2017</a:t>
            </a:r>
            <a:endParaRPr lang="en-US" sz="1400" i="1" dirty="0"/>
          </a:p>
        </p:txBody>
      </p:sp>
      <p:grpSp>
        <p:nvGrpSpPr>
          <p:cNvPr id="14" name="Gruppo 13"/>
          <p:cNvGrpSpPr/>
          <p:nvPr/>
        </p:nvGrpSpPr>
        <p:grpSpPr>
          <a:xfrm>
            <a:off x="611560" y="1586659"/>
            <a:ext cx="7111974" cy="4046080"/>
            <a:chOff x="611560" y="2066241"/>
            <a:chExt cx="7111974" cy="3320277"/>
          </a:xfrm>
        </p:grpSpPr>
        <p:grpSp>
          <p:nvGrpSpPr>
            <p:cNvPr id="12" name="Gruppo 11"/>
            <p:cNvGrpSpPr/>
            <p:nvPr/>
          </p:nvGrpSpPr>
          <p:grpSpPr>
            <a:xfrm>
              <a:off x="611560" y="2066241"/>
              <a:ext cx="7111974" cy="3320277"/>
              <a:chOff x="988440" y="1772816"/>
              <a:chExt cx="7111974" cy="3320277"/>
            </a:xfrm>
          </p:grpSpPr>
          <p:graphicFrame>
            <p:nvGraphicFramePr>
              <p:cNvPr id="3" name="Grafico 2"/>
              <p:cNvGraphicFramePr>
                <a:graphicFrameLocks/>
              </p:cNvGraphicFramePr>
              <p:nvPr>
                <p:extLst>
                  <p:ext uri="{D42A27DB-BD31-4B8C-83A1-F6EECF244321}">
                    <p14:modId xmlns:p14="http://schemas.microsoft.com/office/powerpoint/2010/main" val="2226414155"/>
                  </p:ext>
                </p:extLst>
              </p:nvPr>
            </p:nvGraphicFramePr>
            <p:xfrm>
              <a:off x="1301543" y="1772816"/>
              <a:ext cx="6798871" cy="3320277"/>
            </p:xfrm>
            <a:graphic>
              <a:graphicData uri="http://schemas.openxmlformats.org/drawingml/2006/chart">
                <c:chart xmlns:c="http://schemas.openxmlformats.org/drawingml/2006/chart" xmlns:r="http://schemas.openxmlformats.org/officeDocument/2006/relationships" r:id="rId2"/>
              </a:graphicData>
            </a:graphic>
          </p:graphicFrame>
          <p:sp>
            <p:nvSpPr>
              <p:cNvPr id="7" name="CasellaDiTesto 6"/>
              <p:cNvSpPr txBox="1"/>
              <p:nvPr/>
            </p:nvSpPr>
            <p:spPr>
              <a:xfrm rot="16200000">
                <a:off x="-293694" y="3212268"/>
                <a:ext cx="2902822" cy="338554"/>
              </a:xfrm>
              <a:prstGeom prst="rect">
                <a:avLst/>
              </a:prstGeom>
              <a:no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Prevalence  (%)</a:t>
                </a:r>
                <a:endParaRPr lang="en-US" sz="1600" b="1" dirty="0">
                  <a:latin typeface="Arial" panose="020B0604020202020204" pitchFamily="34" charset="0"/>
                  <a:cs typeface="Arial" panose="020B0604020202020204" pitchFamily="34" charset="0"/>
                </a:endParaRPr>
              </a:p>
            </p:txBody>
          </p:sp>
          <p:sp>
            <p:nvSpPr>
              <p:cNvPr id="8" name="CasellaDiTesto 7"/>
              <p:cNvSpPr txBox="1"/>
              <p:nvPr/>
            </p:nvSpPr>
            <p:spPr>
              <a:xfrm>
                <a:off x="2481232" y="2382224"/>
                <a:ext cx="484177"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88.1</a:t>
                </a:r>
                <a:endParaRPr lang="en-US" sz="1200" b="1" dirty="0">
                  <a:latin typeface="Arial" panose="020B0604020202020204" pitchFamily="34" charset="0"/>
                  <a:cs typeface="Arial" panose="020B0604020202020204" pitchFamily="34" charset="0"/>
                </a:endParaRPr>
              </a:p>
            </p:txBody>
          </p:sp>
          <p:sp>
            <p:nvSpPr>
              <p:cNvPr id="9" name="CasellaDiTesto 8"/>
              <p:cNvSpPr txBox="1"/>
              <p:nvPr/>
            </p:nvSpPr>
            <p:spPr>
              <a:xfrm>
                <a:off x="4350563" y="4286073"/>
                <a:ext cx="411416"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6.1</a:t>
                </a:r>
                <a:endParaRPr lang="en-US" sz="1200" b="1" dirty="0">
                  <a:latin typeface="Arial" panose="020B0604020202020204" pitchFamily="34" charset="0"/>
                  <a:cs typeface="Arial" panose="020B0604020202020204" pitchFamily="34" charset="0"/>
                </a:endParaRPr>
              </a:p>
            </p:txBody>
          </p:sp>
          <p:sp>
            <p:nvSpPr>
              <p:cNvPr id="10" name="CasellaDiTesto 9"/>
              <p:cNvSpPr txBox="1"/>
              <p:nvPr/>
            </p:nvSpPr>
            <p:spPr>
              <a:xfrm>
                <a:off x="6187396" y="4259613"/>
                <a:ext cx="398592"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5.8</a:t>
                </a:r>
                <a:endParaRPr lang="en-US" sz="1200" b="1" dirty="0">
                  <a:latin typeface="Arial" panose="020B0604020202020204" pitchFamily="34" charset="0"/>
                  <a:cs typeface="Arial" panose="020B0604020202020204" pitchFamily="34" charset="0"/>
                </a:endParaRPr>
              </a:p>
            </p:txBody>
          </p:sp>
        </p:grpSp>
        <p:sp>
          <p:nvSpPr>
            <p:cNvPr id="5" name="CasellaDiTesto 4"/>
            <p:cNvSpPr txBox="1"/>
            <p:nvPr/>
          </p:nvSpPr>
          <p:spPr>
            <a:xfrm>
              <a:off x="2958993" y="5033281"/>
              <a:ext cx="2816540" cy="307777"/>
            </a:xfrm>
            <a:prstGeom prst="rect">
              <a:avLst/>
            </a:prstGeom>
            <a:solidFill>
              <a:schemeClr val="bg1"/>
            </a:solidFill>
          </p:spPr>
          <p:txBody>
            <a:bodyPr wrap="none" rtlCol="0">
              <a:spAutoFit/>
            </a:bodyPr>
            <a:lstStyle/>
            <a:p>
              <a:r>
                <a:rPr lang="en-US" sz="1400" b="1" dirty="0" smtClean="0">
                  <a:latin typeface="Arial" panose="020B0604020202020204" pitchFamily="34" charset="0"/>
                  <a:cs typeface="Arial" panose="020B0604020202020204" pitchFamily="34" charset="0"/>
                </a:rPr>
                <a:t>Recommended DAA treatment </a:t>
              </a:r>
              <a:endParaRPr lang="en-US" sz="1400" b="1" dirty="0">
                <a:latin typeface="Arial" panose="020B0604020202020204" pitchFamily="34" charset="0"/>
                <a:cs typeface="Arial" panose="020B0604020202020204" pitchFamily="34" charset="0"/>
              </a:endParaRPr>
            </a:p>
          </p:txBody>
        </p:sp>
      </p:grpSp>
      <p:sp>
        <p:nvSpPr>
          <p:cNvPr id="15" name="CasellaDiTesto 14"/>
          <p:cNvSpPr txBox="1"/>
          <p:nvPr/>
        </p:nvSpPr>
        <p:spPr>
          <a:xfrm>
            <a:off x="5076056" y="2554173"/>
            <a:ext cx="3592881" cy="1015663"/>
          </a:xfrm>
          <a:prstGeom prst="rect">
            <a:avLst/>
          </a:prstGeom>
          <a:noFill/>
        </p:spPr>
        <p:txBody>
          <a:bodyPr wrap="square" rtlCol="0">
            <a:spAutoFit/>
          </a:bodyPr>
          <a:lstStyle/>
          <a:p>
            <a:r>
              <a:rPr lang="en-GB" sz="2000" i="1" dirty="0" smtClean="0">
                <a:solidFill>
                  <a:srgbClr val="C00000"/>
                </a:solidFill>
                <a:sym typeface="Wingdings" panose="05000000000000000000" pitchFamily="2" charset="2"/>
              </a:rPr>
              <a:t> 24.3% of breakthroughs and non-responses were related to wrong GT assignments …</a:t>
            </a:r>
            <a:endParaRPr lang="en-GB" sz="2000" i="1" dirty="0">
              <a:solidFill>
                <a:srgbClr val="C00000"/>
              </a:solidFill>
            </a:endParaRPr>
          </a:p>
        </p:txBody>
      </p:sp>
    </p:spTree>
    <p:extLst>
      <p:ext uri="{BB962C8B-B14F-4D97-AF65-F5344CB8AC3E}">
        <p14:creationId xmlns:p14="http://schemas.microsoft.com/office/powerpoint/2010/main" val="196700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NC Theme">
      <a:dk1>
        <a:srgbClr val="CDCDCF"/>
      </a:dk1>
      <a:lt1>
        <a:srgbClr val="FFFFFF"/>
      </a:lt1>
      <a:dk2>
        <a:srgbClr val="00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8B3D9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none">
        <a:spAutoFit/>
      </a:bodyPr>
      <a:lstStyle>
        <a:defPPr eaLnBrk="1" hangingPunct="1">
          <a:lnSpc>
            <a:spcPct val="100000"/>
          </a:lnSpc>
          <a:spcBef>
            <a:spcPct val="0"/>
          </a:spcBef>
          <a:spcAft>
            <a:spcPct val="0"/>
          </a:spcAft>
          <a:buClrTx/>
          <a:buFontTx/>
          <a:buNone/>
          <a:defRPr sz="1400" b="0" dirty="0" smtClean="0">
            <a:solidFill>
              <a:schemeClr val="bg2"/>
            </a:solidFill>
          </a:defRPr>
        </a:defPPr>
      </a:lstStyle>
    </a:spDef>
    <a:lnDef>
      <a:spPr bwMode="auto">
        <a:noFill/>
        <a:ln w="2857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buNone/>
          <a:defRPr b="0" dirty="0"/>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11347</TotalTime>
  <Words>5405</Words>
  <Application>Microsoft Office PowerPoint</Application>
  <PresentationFormat>Presentazione su schermo (4:3)</PresentationFormat>
  <Paragraphs>1230</Paragraphs>
  <Slides>49</Slides>
  <Notes>28</Notes>
  <HiddenSlides>6</HiddenSlides>
  <MMClips>0</MMClips>
  <ScaleCrop>false</ScaleCrop>
  <HeadingPairs>
    <vt:vector size="6" baseType="variant">
      <vt:variant>
        <vt:lpstr>Caratteri utilizzati</vt:lpstr>
      </vt:variant>
      <vt:variant>
        <vt:i4>11</vt:i4>
      </vt:variant>
      <vt:variant>
        <vt:lpstr>Tema</vt:lpstr>
      </vt:variant>
      <vt:variant>
        <vt:i4>2</vt:i4>
      </vt:variant>
      <vt:variant>
        <vt:lpstr>Titoli diapositive</vt:lpstr>
      </vt:variant>
      <vt:variant>
        <vt:i4>49</vt:i4>
      </vt:variant>
    </vt:vector>
  </HeadingPairs>
  <TitlesOfParts>
    <vt:vector size="62" baseType="lpstr">
      <vt:lpstr>MS PGothic</vt:lpstr>
      <vt:lpstr>MS PGothic</vt:lpstr>
      <vt:lpstr>Arial</vt:lpstr>
      <vt:lpstr>Arial Narrow</vt:lpstr>
      <vt:lpstr>Avenir-Black</vt:lpstr>
      <vt:lpstr>Avenir-Book</vt:lpstr>
      <vt:lpstr>Calibri</vt:lpstr>
      <vt:lpstr>MS Mincho</vt:lpstr>
      <vt:lpstr>Times New Roman</vt:lpstr>
      <vt:lpstr>Wingdings</vt:lpstr>
      <vt:lpstr>ヒラギノ角ゴ Pro W3</vt:lpstr>
      <vt:lpstr>Tema di Office</vt:lpstr>
      <vt:lpstr>Custom Design</vt:lpstr>
      <vt:lpstr>Presentazione standard di PowerPoint</vt:lpstr>
      <vt:lpstr>Baseline predictors of virological failure in HCV TARGET Cohort</vt:lpstr>
      <vt:lpstr>Presentazione standard di PowerPoint</vt:lpstr>
      <vt:lpstr>Overall real-life efficacy of DAA treatment in Italy is 95% </vt:lpstr>
      <vt:lpstr>ALL 1st line DAA regimens include  an NS5A inhibitor</vt:lpstr>
      <vt:lpstr>Presentazione standard di PowerPoint</vt:lpstr>
      <vt:lpstr>Broad Cross-Resistance With Currently Available NS5A Inhibitors</vt:lpstr>
      <vt:lpstr>Key Clinical Questions in DAA-Experienced Paients</vt:lpstr>
      <vt:lpstr>In our real-life experience, 88% of 310 DAA-failures were relapsers </vt:lpstr>
      <vt:lpstr>Presentazione standard di PowerPoint</vt:lpstr>
      <vt:lpstr>Presentazione standard di PowerPoint</vt:lpstr>
      <vt:lpstr>Presentazione standard di PowerPoint</vt:lpstr>
      <vt:lpstr>Presentazione standard di PowerPoint</vt:lpstr>
      <vt:lpstr>In HIV treatment, resistance testing at failure is recommended by all guidelines</vt:lpstr>
      <vt:lpstr>RASs at virological failure and retreatment options - Statements</vt:lpstr>
      <vt:lpstr>NS5A RASs Associated With Retreatment Failure With a  Cross-Resistant Regimen</vt:lpstr>
      <vt:lpstr>Presentazione standard di PowerPoint</vt:lpstr>
      <vt:lpstr>Presentazione standard di PowerPoint</vt:lpstr>
      <vt:lpstr>To avoid cross-resistance, patients who have failed an NS5A inhibitors may be retreated with sofosbuvir combined with simeprevir</vt:lpstr>
      <vt:lpstr>Roles of RBV and Longer Tx Duration in Overcoming Resistance in DAA-experienced pts Treated with VEL/SOF</vt:lpstr>
      <vt:lpstr>Retreatment of Previous Short Duration SOF + EBR/GZR Failure</vt:lpstr>
      <vt:lpstr>QUARTZ-I: OBV/PTV/RTV + DSV + SOF ± RBV for DAA-Experienced Pts With GT1 HCV</vt:lpstr>
      <vt:lpstr>Presentazione standard di PowerPoint</vt:lpstr>
      <vt:lpstr>Presentazione standard di PowerPoint</vt:lpstr>
      <vt:lpstr>Roles of RBV and Longer Tx Duration in Overcoming Resistance (?) in DAA-experienced pts Treated with VEL/SOF</vt:lpstr>
      <vt:lpstr>C-ISLE: SVR With EBR/GZR + SOF ± RBV for GT3 HCV in Pts With Compensated Cirrhosis</vt:lpstr>
      <vt:lpstr>QUARTZ II-III: SVR With OBT/PTV/r + SOF ± RBV for 12 weeks in GT3 HCV pts</vt:lpstr>
      <vt:lpstr>Presentazione standard di PowerPoint</vt:lpstr>
      <vt:lpstr>New pan-genotypic regimens are on their way to the market</vt:lpstr>
      <vt:lpstr>HCV Resistance Issue After Failure:  is it going to change with new DAAs?</vt:lpstr>
      <vt:lpstr>Not all NS5A RASs are created equal</vt:lpstr>
      <vt:lpstr>73/198 (36.9%) of NS5A-failing patients presented &gt;2 NS5A-RASs</vt:lpstr>
      <vt:lpstr>Presentazione standard di PowerPoint</vt:lpstr>
      <vt:lpstr>Sofosbuvir/Velpatasvir/Voxilaprevir for GT1 HCV Pts Who Failed on DAA Therapy </vt:lpstr>
      <vt:lpstr>26.6% DAA-failing patients showed double-class NS3+NS5A RASs</vt:lpstr>
      <vt:lpstr>MAGELLAN-I: efficacy of glecaprevir/pibrentasvir in DAA-experienced patients can be reduced by double-class RASs</vt:lpstr>
      <vt:lpstr>Sofosbuvir/Velpatasvir/Voxilaprevir for GT1 HCV Pts Who Failed on DAA Therapy </vt:lpstr>
      <vt:lpstr>Presentazione standard di PowerPoint</vt:lpstr>
      <vt:lpstr>POLARIS-1 and -4: Impact of Baseline RASs on 12-Wk SOF/VEL/VOX in DAA-Experienced Pts</vt:lpstr>
      <vt:lpstr>SURVEYOR-II, Part 3: SVR12 Rates With GLE/PIB for Pts With GT3 HCV ± Cirrhosis</vt:lpstr>
      <vt:lpstr>Presentazione standard di PowerPoint</vt:lpstr>
      <vt:lpstr>Which Role for a Virologist in DAAs (Failures) Era?</vt:lpstr>
      <vt:lpstr>HCV Virology Italian Resistance Network Study Group: VIRONET-C</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Chiara</dc:creator>
  <cp:lastModifiedBy>Valeria Cento</cp:lastModifiedBy>
  <cp:revision>278</cp:revision>
  <dcterms:created xsi:type="dcterms:W3CDTF">2017-01-17T13:56:04Z</dcterms:created>
  <dcterms:modified xsi:type="dcterms:W3CDTF">2017-09-28T19:42:48Z</dcterms:modified>
</cp:coreProperties>
</file>