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7"/>
  </p:notesMasterIdLst>
  <p:handoutMasterIdLst>
    <p:handoutMasterId r:id="rId18"/>
  </p:handoutMasterIdLst>
  <p:sldIdLst>
    <p:sldId id="301" r:id="rId6"/>
    <p:sldId id="282" r:id="rId7"/>
    <p:sldId id="284" r:id="rId8"/>
    <p:sldId id="314" r:id="rId9"/>
    <p:sldId id="300" r:id="rId10"/>
    <p:sldId id="310" r:id="rId11"/>
    <p:sldId id="267" r:id="rId12"/>
    <p:sldId id="315" r:id="rId13"/>
    <p:sldId id="316" r:id="rId14"/>
    <p:sldId id="312" r:id="rId15"/>
    <p:sldId id="309" r:id="rId16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B25"/>
    <a:srgbClr val="394404"/>
    <a:srgbClr val="5F6F0F"/>
    <a:srgbClr val="718412"/>
    <a:srgbClr val="65741A"/>
    <a:srgbClr val="70811D"/>
    <a:srgbClr val="7B8D1F"/>
    <a:srgbClr val="839721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3" autoAdjust="0"/>
    <p:restoredTop sz="96469" autoAdjust="0"/>
  </p:normalViewPr>
  <p:slideViewPr>
    <p:cSldViewPr>
      <p:cViewPr varScale="1">
        <p:scale>
          <a:sx n="96" d="100"/>
          <a:sy n="96" d="100"/>
        </p:scale>
        <p:origin x="106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29210" h="127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856</c:v>
                </c:pt>
                <c:pt idx="1">
                  <c:v>208</c:v>
                </c:pt>
                <c:pt idx="2">
                  <c:v>36</c:v>
                </c:pt>
                <c:pt idx="3">
                  <c:v>136</c:v>
                </c:pt>
                <c:pt idx="4">
                  <c:v>127</c:v>
                </c:pt>
                <c:pt idx="5">
                  <c:v>99</c:v>
                </c:pt>
                <c:pt idx="6">
                  <c:v>18</c:v>
                </c:pt>
                <c:pt idx="7">
                  <c:v>23</c:v>
                </c:pt>
                <c:pt idx="8">
                  <c:v>15</c:v>
                </c:pt>
                <c:pt idx="9">
                  <c:v>18</c:v>
                </c:pt>
                <c:pt idx="10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2-4051-99BC-2623F45BF7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5E92-4051-99BC-2623F45BF7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Colonna2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5E92-4051-99BC-2623F45BF7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104360192"/>
        <c:axId val="104370176"/>
      </c:barChart>
      <c:catAx>
        <c:axId val="10436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it-IT"/>
          </a:p>
        </c:txPr>
        <c:crossAx val="104370176"/>
        <c:crosses val="autoZero"/>
        <c:auto val="1"/>
        <c:lblAlgn val="ctr"/>
        <c:lblOffset val="100"/>
        <c:noMultiLvlLbl val="0"/>
      </c:catAx>
      <c:valAx>
        <c:axId val="104370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N°</a:t>
                </a:r>
                <a:r>
                  <a:rPr lang="it-IT" sz="2800" dirty="0">
                    <a:solidFill>
                      <a:schemeClr val="accent1">
                        <a:lumMod val="75000"/>
                      </a:schemeClr>
                    </a:solidFill>
                  </a:rPr>
                  <a:t> pazienti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it-IT"/>
          </a:p>
        </c:txPr>
        <c:crossAx val="1043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22269481536062E-2"/>
          <c:y val="4.909317759529426E-2"/>
          <c:w val="0.86641580745539537"/>
          <c:h val="0.7066790341569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5100000"/>
              </a:lightRig>
            </a:scene3d>
            <a:sp3d>
              <a:bevelT w="29210" h="127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1115</c:v>
                </c:pt>
                <c:pt idx="1">
                  <c:v>261</c:v>
                </c:pt>
                <c:pt idx="2">
                  <c:v>38</c:v>
                </c:pt>
                <c:pt idx="3">
                  <c:v>173</c:v>
                </c:pt>
                <c:pt idx="4">
                  <c:v>163</c:v>
                </c:pt>
                <c:pt idx="5">
                  <c:v>155</c:v>
                </c:pt>
                <c:pt idx="6">
                  <c:v>18</c:v>
                </c:pt>
                <c:pt idx="7">
                  <c:v>29</c:v>
                </c:pt>
                <c:pt idx="8">
                  <c:v>24</c:v>
                </c:pt>
                <c:pt idx="9">
                  <c:v>163</c:v>
                </c:pt>
                <c:pt idx="10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2-4051-99BC-2623F45BF7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5E92-4051-99BC-2623F45BF7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Colonna2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Paracetamolo</c:v>
                </c:pt>
                <c:pt idx="1">
                  <c:v>Farmaci</c:v>
                </c:pt>
                <c:pt idx="2">
                  <c:v>Epatite A</c:v>
                </c:pt>
                <c:pt idx="3">
                  <c:v>Epatite B</c:v>
                </c:pt>
                <c:pt idx="4">
                  <c:v>Autoimmune</c:v>
                </c:pt>
                <c:pt idx="5">
                  <c:v>Ischemica</c:v>
                </c:pt>
                <c:pt idx="6">
                  <c:v>Gravidanza</c:v>
                </c:pt>
                <c:pt idx="7">
                  <c:v>M. Wilson</c:v>
                </c:pt>
                <c:pt idx="8">
                  <c:v>Budd-Chiari</c:v>
                </c:pt>
                <c:pt idx="9">
                  <c:v>altre</c:v>
                </c:pt>
                <c:pt idx="10">
                  <c:v>INDETERMINATE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5E92-4051-99BC-2623F45BF7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104360192"/>
        <c:axId val="104370176"/>
      </c:barChart>
      <c:catAx>
        <c:axId val="10436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it-IT"/>
          </a:p>
        </c:txPr>
        <c:crossAx val="104370176"/>
        <c:crosses val="autoZero"/>
        <c:auto val="1"/>
        <c:lblAlgn val="ctr"/>
        <c:lblOffset val="100"/>
        <c:noMultiLvlLbl val="0"/>
      </c:catAx>
      <c:valAx>
        <c:axId val="104370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N°</a:t>
                </a:r>
                <a:r>
                  <a:rPr lang="it-IT" sz="2800" dirty="0">
                    <a:solidFill>
                      <a:schemeClr val="accent1">
                        <a:lumMod val="75000"/>
                      </a:schemeClr>
                    </a:solidFill>
                  </a:rPr>
                  <a:t> pazienti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it-IT"/>
          </a:p>
        </c:txPr>
        <c:crossAx val="1043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0.87781</cdr:x>
      <cdr:y>0.92105</cdr:y>
    </cdr:from>
    <cdr:to>
      <cdr:x>1</cdr:x>
      <cdr:y>0.98057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42BA50F-5878-468C-8B92-07F1C6D6DF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83848" y="5000660"/>
          <a:ext cx="1322947" cy="32311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pPr algn="r" rtl="0"/>
              <a:t>29/09/2017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29/09/2017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21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1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966620" y="2708920"/>
            <a:ext cx="4032448" cy="576064"/>
          </a:xfrm>
        </p:spPr>
        <p:txBody>
          <a:bodyPr rtlCol="0">
            <a:normAutofit/>
          </a:bodyPr>
          <a:lstStyle>
            <a:lvl1pPr marL="0" marR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2000" i="1" cap="all" spc="200" baseline="0">
                <a:solidFill>
                  <a:srgbClr val="92D050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dirty="0" err="1"/>
              <a:t>Discussant</a:t>
            </a:r>
            <a:r>
              <a:rPr lang="it-IT" dirty="0"/>
              <a:t>: Luigi </a:t>
            </a:r>
            <a:r>
              <a:rPr lang="it-IT" dirty="0" err="1"/>
              <a:t>Iapicco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7390556" y="548680"/>
            <a:ext cx="4680520" cy="162880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convex"/>
          </a:sp3d>
        </p:spPr>
        <p:txBody>
          <a:bodyPr/>
          <a:lstStyle>
            <a:lvl1pPr>
              <a:defRPr sz="3600"/>
            </a:lvl1pPr>
          </a:lstStyle>
          <a:p>
            <a:r>
              <a:rPr lang="it-IT" dirty="0"/>
              <a:t>Danno epatico da farmaci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7" y="0"/>
            <a:ext cx="6559143" cy="59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 userDrawn="1"/>
        </p:nvSpPr>
        <p:spPr>
          <a:xfrm>
            <a:off x="8686700" y="1916832"/>
            <a:ext cx="1949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Gaetano Scifo</a:t>
            </a:r>
            <a:endParaRPr lang="it-IT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ottotitolo 2"/>
          <p:cNvSpPr txBox="1">
            <a:spLocks/>
          </p:cNvSpPr>
          <p:nvPr userDrawn="1"/>
        </p:nvSpPr>
        <p:spPr>
          <a:xfrm>
            <a:off x="7940353" y="3212976"/>
            <a:ext cx="4248472" cy="648072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prst="cross"/>
          </a:sp3d>
        </p:spPr>
        <p:txBody>
          <a:bodyPr vert="horz" lIns="121899" tIns="60949" rIns="121899" bIns="60949" rtlCol="0">
            <a:normAutofit/>
          </a:bodyPr>
          <a:lstStyle>
            <a:lvl1pPr marL="0" marR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1600" i="1" cap="all" spc="200" baseline="0">
                <a:solidFill>
                  <a:srgbClr val="FFFF00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it-IT" sz="1200" b="1" i="1" u="none" strike="noStrike" kern="1200" cap="all" spc="20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 O. C. di Malattie Infettive dell’Azienda Ospedaliera Universitaria di Salerno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ttangolo 5"/>
          <p:cNvSpPr/>
          <p:nvPr/>
        </p:nvSpPr>
        <p:spPr>
          <a:xfrm>
            <a:off x="-12697" y="6053139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ttangolo 6"/>
          <p:cNvSpPr/>
          <p:nvPr/>
        </p:nvSpPr>
        <p:spPr>
          <a:xfrm>
            <a:off x="3144548" y="6021288"/>
            <a:ext cx="9044277" cy="7367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sz="240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239288" y="5229200"/>
            <a:ext cx="292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Arial" pitchFamily="34" charset="0"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Dott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.  Luigi </a:t>
            </a:r>
            <a:r>
              <a:rPr kumimoji="0" lang="fr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Iapicco</a:t>
            </a: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olo 6"/>
          <p:cNvSpPr txBox="1">
            <a:spLocks/>
          </p:cNvSpPr>
          <p:nvPr userDrawn="1"/>
        </p:nvSpPr>
        <p:spPr>
          <a:xfrm>
            <a:off x="334346" y="115888"/>
            <a:ext cx="11520133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/>
              <a:t>Update sulle manifestazioni extraepatiche da HCV 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628800"/>
            <a:ext cx="1345518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698881" y="1268760"/>
            <a:ext cx="1460120" cy="215900"/>
          </a:xfrm>
        </p:spPr>
        <p:txBody>
          <a:bodyPr/>
          <a:lstStyle/>
          <a:p>
            <a:pPr>
              <a:defRPr/>
            </a:pPr>
            <a:r>
              <a:rPr lang="it-IT"/>
              <a:t>24/04/2017</a:t>
            </a:r>
            <a:endParaRPr lang="fr-CA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F21746-BEDD-4B3A-A6EE-78F1E690F4B1}" type="slidenum">
              <a:rPr lang="fr-CA" smtClean="0"/>
              <a:pPr>
                <a:defRPr/>
              </a:pPr>
              <a:t>‹N›</a:t>
            </a:fld>
            <a:endParaRPr lang="fr-CA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>
          <a:xfrm>
            <a:off x="1775057" y="1196752"/>
            <a:ext cx="10654409" cy="432048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it-IT" dirty="0" err="1"/>
              <a:t>Iapicco</a:t>
            </a:r>
            <a:r>
              <a:rPr lang="it-IT" dirty="0"/>
              <a:t> Luigi - M. Infettive - Azienda Ospedaliera Universitaria Salerno: Update sulle manifestazioni extraepatiche da HCV 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154" y="1662262"/>
            <a:ext cx="4366671" cy="42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154" y="1700809"/>
            <a:ext cx="4366671" cy="42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154" y="1628800"/>
            <a:ext cx="43666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85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35273" y="1772816"/>
            <a:ext cx="11614265" cy="46085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F31F-B171-45E9-96F1-5722416CF72A}" type="slidenum">
              <a:rPr lang="fr-CA"/>
              <a:pPr>
                <a:defRPr/>
              </a:pPr>
              <a:t>‹N›</a:t>
            </a:fld>
            <a:endParaRPr lang="fr-CA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775058" y="1268760"/>
            <a:ext cx="10846380" cy="216024"/>
          </a:xfrm>
        </p:spPr>
        <p:txBody>
          <a:bodyPr/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dirty="0" err="1">
                <a:solidFill>
                  <a:srgbClr val="C00000"/>
                </a:solidFill>
              </a:rPr>
              <a:t>Iapicco</a:t>
            </a:r>
            <a:r>
              <a:rPr lang="it-IT" dirty="0">
                <a:solidFill>
                  <a:srgbClr val="C00000"/>
                </a:solidFill>
              </a:rPr>
              <a:t> Luigi </a:t>
            </a:r>
            <a:r>
              <a:rPr lang="it-IT" dirty="0"/>
              <a:t>- M. Infettive - Azienda Ospedaliera Universitaria Salerno: </a:t>
            </a:r>
            <a:r>
              <a:rPr lang="it-IT" dirty="0">
                <a:solidFill>
                  <a:srgbClr val="C00000"/>
                </a:solidFill>
              </a:rPr>
              <a:t>Update sulle manifestazioni extraepatiche da HCV 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12"/>
          </p:nvPr>
        </p:nvSpPr>
        <p:spPr>
          <a:xfrm>
            <a:off x="623230" y="1268413"/>
            <a:ext cx="146012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24/04/2017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2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1871043" y="1268760"/>
            <a:ext cx="10654409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>
                <a:solidFill>
                  <a:srgbClr val="C00000"/>
                </a:solidFill>
              </a:rPr>
              <a:t>Iapicco</a:t>
            </a:r>
            <a:r>
              <a:rPr lang="it-IT" dirty="0">
                <a:solidFill>
                  <a:srgbClr val="C00000"/>
                </a:solidFill>
              </a:rPr>
              <a:t> Luigi </a:t>
            </a:r>
            <a:r>
              <a:rPr lang="it-IT" dirty="0"/>
              <a:t>- M. Infettive - Azienda Ospedaliera Universitaria Salerno: </a:t>
            </a:r>
            <a:r>
              <a:rPr lang="it-IT" dirty="0">
                <a:solidFill>
                  <a:srgbClr val="C00000"/>
                </a:solidFill>
              </a:rPr>
              <a:t>Update sulle manifestazioni extraepatiche da HCV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24/04/2017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A745-D815-45D9-A58A-82809ED13CF1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0286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>
          <a:xfrm>
            <a:off x="1871043" y="1268760"/>
            <a:ext cx="10654409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>
                <a:solidFill>
                  <a:srgbClr val="C00000"/>
                </a:solidFill>
              </a:rPr>
              <a:t>Iapicco</a:t>
            </a:r>
            <a:r>
              <a:rPr lang="it-IT" dirty="0">
                <a:solidFill>
                  <a:srgbClr val="C00000"/>
                </a:solidFill>
              </a:rPr>
              <a:t> Luigi </a:t>
            </a:r>
            <a:r>
              <a:rPr lang="it-IT" dirty="0"/>
              <a:t>- M. Infettive - Azienda Ospedaliera Universitaria Salerno: </a:t>
            </a:r>
            <a:r>
              <a:rPr lang="it-IT" dirty="0">
                <a:solidFill>
                  <a:srgbClr val="C00000"/>
                </a:solidFill>
              </a:rPr>
              <a:t>Update sulle manifestazioni extraepatiche da HCV 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24/04/2017</a:t>
            </a:r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A299-3147-48A1-8D12-9A5A6D935A9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9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0ED4B45D-2ED5-43FE-A3DA-DA1F417FC0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60" y="673"/>
            <a:ext cx="6203886" cy="60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61646" y="3119121"/>
            <a:ext cx="5297351" cy="1752600"/>
          </a:xfrm>
        </p:spPr>
        <p:txBody>
          <a:bodyPr rtlCol="0">
            <a:normAutofit/>
          </a:bodyPr>
          <a:lstStyle>
            <a:lvl1pPr marL="0" marR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2400" cap="all" spc="200" baseline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7318548" y="1196752"/>
            <a:ext cx="4536504" cy="980728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836" y="0"/>
            <a:ext cx="11161240" cy="76470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981844" y="620688"/>
            <a:ext cx="11017224" cy="208823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3852" y="1340768"/>
            <a:ext cx="10360501" cy="4462272"/>
          </a:xfrm>
        </p:spPr>
        <p:txBody>
          <a:bodyPr rtlCol="0"/>
          <a:lstStyle>
            <a:lvl1pP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981844" y="0"/>
            <a:ext cx="11017224" cy="620688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Iapicco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Luigi   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 O. C. di Malattie Infettive dell’Azienda Ospedaliera Universitaria di Salerno: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Danno epatico da farmaci</a:t>
            </a:r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" y="0"/>
            <a:ext cx="405780" cy="332656"/>
          </a:xfrm>
        </p:spPr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525344"/>
            <a:ext cx="1053852" cy="332656"/>
          </a:xfrm>
        </p:spPr>
        <p:txBody>
          <a:bodyPr rtlCol="0"/>
          <a:lstStyle>
            <a:lvl1pPr>
              <a:defRPr/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7868" y="2204864"/>
            <a:ext cx="4062942" cy="157430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125860" y="3789040"/>
            <a:ext cx="4320480" cy="2160240"/>
          </a:xfrm>
        </p:spPr>
        <p:txBody>
          <a:bodyPr rtlCol="0">
            <a:normAutofit/>
          </a:bodyPr>
          <a:lstStyle>
            <a:lvl1pPr marL="304747" marR="0" indent="-304747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F81BD"/>
              </a:buClr>
              <a:buSzPct val="100000"/>
              <a:buFontTx/>
              <a:buBlip>
                <a:blip r:embed="rId2"/>
              </a:buBlip>
              <a:tabLst/>
              <a:defRPr sz="2800" cap="all" spc="200" baseline="0">
                <a:solidFill>
                  <a:schemeClr val="accent1"/>
                </a:solidFill>
              </a:defRPr>
            </a:lvl1pPr>
            <a:lvl2pPr marL="609493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4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987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5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33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6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F81BD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053852" y="2420888"/>
            <a:ext cx="4032448" cy="2160240"/>
          </a:xfrm>
        </p:spPr>
        <p:txBody>
          <a:bodyPr rtlCol="0">
            <a:normAutofit/>
          </a:bodyPr>
          <a:lstStyle>
            <a:lvl1pPr marL="304747" marR="0" indent="-304747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F81BD"/>
              </a:buClr>
              <a:buSzPct val="100000"/>
              <a:buFontTx/>
              <a:buBlip>
                <a:blip r:embed="rId2"/>
              </a:buBlip>
              <a:tabLst/>
              <a:defRPr sz="2800" cap="all" spc="200" baseline="0">
                <a:solidFill>
                  <a:schemeClr val="accent1"/>
                </a:solidFill>
              </a:defRPr>
            </a:lvl1pPr>
            <a:lvl2pPr marL="609493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4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987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5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33" marR="0" indent="-231607" algn="l" defTabSz="121898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Blip>
                <a:blip r:embed="rId6"/>
              </a:buBlip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F81BD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909836" y="0"/>
            <a:ext cx="11089232" cy="9087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004" y="0"/>
            <a:ext cx="7664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theme" Target="../theme/theme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81844" y="764704"/>
            <a:ext cx="11017224" cy="2448272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prst="cross"/>
          </a:sp3d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053852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 b="1">
                <a:solidFill>
                  <a:srgbClr val="FFC000"/>
                </a:solidFill>
              </a:defRPr>
            </a:lvl1pPr>
          </a:lstStyle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9996" y="6525344"/>
            <a:ext cx="828092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b="1" dirty="0" err="1">
                <a:solidFill>
                  <a:srgbClr val="FFC000"/>
                </a:solidFill>
              </a:rPr>
              <a:t>Iapicco</a:t>
            </a:r>
            <a:r>
              <a:rPr lang="it-IT" b="1" dirty="0">
                <a:solidFill>
                  <a:srgbClr val="FFC000"/>
                </a:solidFill>
              </a:rPr>
              <a:t> Luigi     </a:t>
            </a:r>
            <a:r>
              <a:rPr lang="it-IT" b="1" dirty="0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 dirty="0">
                <a:solidFill>
                  <a:srgbClr val="FFFF00"/>
                </a:solidFill>
              </a:rPr>
              <a:t>    </a:t>
            </a:r>
            <a:r>
              <a:rPr lang="it-IT" b="1" dirty="0">
                <a:solidFill>
                  <a:srgbClr val="FFC000"/>
                </a:solidFill>
              </a:rPr>
              <a:t>Danno epatico da farmaci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" y="0"/>
            <a:ext cx="405780" cy="33265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900" b="1">
                <a:solidFill>
                  <a:srgbClr val="FFC000"/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titolo 16"/>
          <p:cNvSpPr>
            <a:spLocks noGrp="1"/>
          </p:cNvSpPr>
          <p:nvPr>
            <p:ph type="title"/>
          </p:nvPr>
        </p:nvSpPr>
        <p:spPr>
          <a:xfrm>
            <a:off x="981844" y="0"/>
            <a:ext cx="11041633" cy="83671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61" r:id="rId2"/>
    <p:sldLayoutId id="2147483687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121898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Tx/>
        <a:buBlip>
          <a:blip r:embed="rId12"/>
        </a:buBlip>
        <a:defRPr sz="2400" b="1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Tx/>
        <a:buBlip>
          <a:blip r:embed="rId13"/>
        </a:buBlip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Tx/>
        <a:buBlip>
          <a:blip r:embed="rId14"/>
        </a:buBlip>
        <a:defRPr sz="1800" b="1" kern="1200">
          <a:solidFill>
            <a:srgbClr val="92D050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Tx/>
        <a:buBlip>
          <a:blip r:embed="rId15"/>
        </a:buBlip>
        <a:defRPr sz="16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34346" y="115888"/>
            <a:ext cx="11520133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143896" y="1600200"/>
            <a:ext cx="11901033" cy="5068888"/>
          </a:xfrm>
          <a:prstGeom prst="rect">
            <a:avLst/>
          </a:prstGeom>
        </p:spPr>
        <p:txBody>
          <a:bodyPr vert="horz">
            <a:normAutofit/>
            <a:scene3d>
              <a:camera prst="perspectiveAbove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23230" y="1268413"/>
            <a:ext cx="1460120" cy="215900"/>
          </a:xfrm>
          <a:prstGeom prst="rect">
            <a:avLst/>
          </a:prstGeom>
        </p:spPr>
        <p:txBody>
          <a:bodyPr vert="horz" anchor="ctr" anchorCtr="0">
            <a:scene3d>
              <a:camera prst="perspectiveAbove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eaLnBrk="1" latinLnBrk="0" hangingPunct="1">
              <a:defRPr kumimoji="0" sz="1200" b="1">
                <a:solidFill>
                  <a:srgbClr val="0070C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24/04/2017</a:t>
            </a:r>
            <a:endParaRPr lang="fr-CA" dirty="0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015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EF21746-BEDD-4B3A-A6EE-78F1E690F4B1}" type="slidenum">
              <a:rPr lang="fr-CA"/>
              <a:pPr>
                <a:defRPr/>
              </a:pPr>
              <a:t>‹N›</a:t>
            </a:fld>
            <a:endParaRPr lang="fr-CA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871043" y="1268414"/>
            <a:ext cx="10558423" cy="288379"/>
          </a:xfrm>
          <a:prstGeom prst="rect">
            <a:avLst/>
          </a:prstGeom>
        </p:spPr>
        <p:txBody>
          <a:bodyPr vert="horz" anchor="ctr"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dirty="0" err="1">
                <a:solidFill>
                  <a:srgbClr val="C00000"/>
                </a:solidFill>
              </a:rPr>
              <a:t>Iapicco</a:t>
            </a:r>
            <a:r>
              <a:rPr lang="it-IT" dirty="0">
                <a:solidFill>
                  <a:srgbClr val="C00000"/>
                </a:solidFill>
              </a:rPr>
              <a:t> Luigi </a:t>
            </a:r>
            <a:r>
              <a:rPr lang="it-IT" dirty="0"/>
              <a:t>- M. Infettive - Azienda Ospedaliera Universitaria Salerno: </a:t>
            </a:r>
            <a:r>
              <a:rPr lang="it-IT" dirty="0">
                <a:solidFill>
                  <a:srgbClr val="C00000"/>
                </a:solidFill>
              </a:rPr>
              <a:t>Update sulle manifestazioni extraepatiche da HCV 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ransition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Blip>
          <a:blip r:embed="rId7"/>
        </a:buBlip>
        <a:defRPr sz="2800" b="1" kern="1200">
          <a:solidFill>
            <a:srgbClr val="990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Blip>
          <a:blip r:embed="rId8"/>
        </a:buBlip>
        <a:defRPr sz="2600" b="1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Blip>
          <a:blip r:embed="rId9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Blip>
          <a:blip r:embed="rId10"/>
        </a:buBlip>
        <a:defRPr sz="2000" b="1" kern="1200">
          <a:solidFill>
            <a:srgbClr val="00B050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Blip>
          <a:blip r:embed="rId11"/>
        </a:buBlip>
        <a:defRPr sz="2000" b="1" kern="1200">
          <a:solidFill>
            <a:srgbClr val="FFC000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24D28396-8710-4AA5-BA21-065A26902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647" y="3119121"/>
            <a:ext cx="5127178" cy="1894055"/>
          </a:xfrm>
          <a:scene3d>
            <a:camera prst="perspectiveRelaxedModerately"/>
            <a:lightRig rig="threePt" dir="t"/>
          </a:scene3d>
          <a:sp3d>
            <a:bevelT w="139700" prst="cross"/>
          </a:sp3d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12800" i="1" dirty="0">
                <a:solidFill>
                  <a:srgbClr val="92D050"/>
                </a:solidFill>
              </a:rPr>
              <a:t>Spunti di discussione</a:t>
            </a:r>
          </a:p>
          <a:p>
            <a:pPr algn="ctr"/>
            <a:r>
              <a:rPr lang="it-IT" sz="9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Dott. Luigi </a:t>
            </a:r>
            <a:r>
              <a:rPr lang="it-IT" sz="96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Iapicco</a:t>
            </a:r>
            <a:endParaRPr lang="it-IT" sz="9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9600" i="1" dirty="0">
              <a:solidFill>
                <a:srgbClr val="95AB25"/>
              </a:solidFill>
            </a:endParaRPr>
          </a:p>
          <a:p>
            <a:pPr algn="ctr"/>
            <a:r>
              <a:rPr lang="it-IT" sz="7200" i="1" dirty="0">
                <a:solidFill>
                  <a:srgbClr val="95AB25"/>
                </a:solidFill>
              </a:rPr>
              <a:t>U. O. C. di Malattie Infettive dell’Azienda Ospedaliera Universitaria di Salerno</a:t>
            </a:r>
          </a:p>
          <a:p>
            <a:endParaRPr lang="it-IT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it-IT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AD3FFAE-103C-48A2-B7A8-0B9A01E3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31" y="620688"/>
            <a:ext cx="5014293" cy="980728"/>
          </a:xfrm>
        </p:spPr>
        <p:txBody>
          <a:bodyPr>
            <a:noAutofit/>
          </a:bodyPr>
          <a:lstStyle/>
          <a:p>
            <a:r>
              <a:rPr lang="it-IT" sz="3200" dirty="0"/>
              <a:t>Danno epatico da farmaci</a:t>
            </a:r>
            <a:br>
              <a:rPr lang="it-IT" sz="3200" dirty="0"/>
            </a:br>
            <a:r>
              <a:rPr lang="it-IT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Dott. Gaetano Scifo</a:t>
            </a:r>
          </a:p>
        </p:txBody>
      </p:sp>
    </p:spTree>
    <p:extLst>
      <p:ext uri="{BB962C8B-B14F-4D97-AF65-F5344CB8AC3E}">
        <p14:creationId xmlns:p14="http://schemas.microsoft.com/office/powerpoint/2010/main" val="13187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CF513-6B39-4EF4-8109-9BF2E154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intossicazione da Paracetamolo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CEA7CF-E09C-4201-97FE-76DAD920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37123-AE1E-4CE5-AB2F-432B602B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ED418B-3818-476C-9EBE-4063F8805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836" y="764704"/>
            <a:ext cx="11017224" cy="208823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it-IT" dirty="0"/>
              <a:t>N-</a:t>
            </a:r>
            <a:r>
              <a:rPr lang="it-IT" dirty="0" err="1"/>
              <a:t>acetilcisteina</a:t>
            </a:r>
            <a:r>
              <a:rPr lang="it-IT" dirty="0"/>
              <a:t> (</a:t>
            </a:r>
            <a:r>
              <a:rPr lang="it-IT" dirty="0" err="1"/>
              <a:t>Flumicil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Deacetilata</a:t>
            </a:r>
            <a:r>
              <a:rPr lang="it-IT" dirty="0"/>
              <a:t> si trasforma in L-Cisteina precursore del </a:t>
            </a:r>
            <a:r>
              <a:rPr lang="it-IT" dirty="0" err="1"/>
              <a:t>glutatione</a:t>
            </a:r>
            <a:r>
              <a:rPr lang="it-IT" dirty="0"/>
              <a:t> che è un tripeptide che antagonizza le sostanze tossiche ossidative dei metaboliti del paracetamolo</a:t>
            </a:r>
          </a:p>
          <a:p>
            <a:r>
              <a:rPr lang="it-IT" dirty="0"/>
              <a:t>Posologia: </a:t>
            </a:r>
          </a:p>
          <a:p>
            <a:pPr lvl="1"/>
            <a:r>
              <a:rPr lang="it-IT" dirty="0"/>
              <a:t>DOSE DI ATTACCO: 150mg/kg da </a:t>
            </a:r>
            <a:r>
              <a:rPr lang="it-IT" dirty="0" err="1"/>
              <a:t>perfondersi</a:t>
            </a:r>
            <a:r>
              <a:rPr lang="it-IT" dirty="0"/>
              <a:t> in 60 minuti previa diluizione con soluzione glucosata al 5% o con soluzione fisiologica (in almeno 200 ml per l'adulto, 50 ml in età pediatrica).</a:t>
            </a:r>
          </a:p>
          <a:p>
            <a:pPr lvl="1"/>
            <a:r>
              <a:rPr lang="it-IT" dirty="0"/>
              <a:t>DOSI SUCCESSIVE: proseguire il trattamento per 72 ore, con l'infusione lenta di 50 mg/kg ogni 4 ore in glucosata, poi 100 mg/kg da </a:t>
            </a:r>
            <a:r>
              <a:rPr lang="it-IT" dirty="0" err="1"/>
              <a:t>perfondere</a:t>
            </a:r>
            <a:r>
              <a:rPr lang="it-IT" dirty="0"/>
              <a:t> per via venosa in 16 ore, sempre con soluzione glucosata al 5%.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4DE401-C5D9-485D-9EC4-F228052A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8E1F18-BBD2-44FF-8200-FD54FB45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8FD2C8-0171-4D90-BFFD-C3010BE3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A97129-E6A7-4D3F-8A62-C1605334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476672"/>
            <a:ext cx="97930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824F92-35E4-4D51-8940-C26D7EADCAD1}"/>
              </a:ext>
            </a:extLst>
          </p:cNvPr>
          <p:cNvSpPr txBox="1">
            <a:spLocks/>
          </p:cNvSpPr>
          <p:nvPr/>
        </p:nvSpPr>
        <p:spPr bwMode="auto">
          <a:xfrm>
            <a:off x="3430116" y="3140968"/>
            <a:ext cx="6480720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CurveDown">
              <a:avLst/>
            </a:prstTxWarp>
            <a:noAutofit/>
            <a:scene3d>
              <a:camera prst="isometricRightUp"/>
              <a:lightRig rig="threePt" dir="t"/>
            </a:scene3d>
          </a:bodyPr>
          <a:lstStyle/>
          <a:p>
            <a:pPr algn="ctr" defTabSz="914400" eaLnBrk="0" hangingPunct="0">
              <a:spcBef>
                <a:spcPct val="0"/>
              </a:spcBef>
              <a:defRPr/>
            </a:pPr>
            <a:r>
              <a:rPr lang="fr-CA" sz="4400" b="1" dirty="0" err="1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Grazie</a:t>
            </a:r>
            <a:r>
              <a:rPr lang="fr-CA" sz="44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per l’</a:t>
            </a:r>
            <a:r>
              <a:rPr lang="fr-CA" sz="4400" b="1" dirty="0" err="1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attenzione</a:t>
            </a:r>
            <a:r>
              <a:rPr lang="fr-CA" sz="44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89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rischio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894603" y="476672"/>
            <a:ext cx="11017224" cy="5328592"/>
          </a:xfrm>
          <a:scene3d>
            <a:camera prst="perspectiveFront"/>
            <a:lightRig rig="threePt" dir="t"/>
          </a:scene3d>
          <a:sp3d>
            <a:bevelT w="139700" prst="cross"/>
          </a:sp3d>
        </p:spPr>
        <p:txBody>
          <a:bodyPr>
            <a:noAutofit/>
            <a:sp3d extrusionH="57150">
              <a:bevelT w="38100" h="38100" prst="angle"/>
            </a:sp3d>
          </a:bodyPr>
          <a:lstStyle/>
          <a:p>
            <a:pPr marL="454025" indent="-454025"/>
            <a:r>
              <a:rPr lang="it-IT" sz="2800" dirty="0"/>
              <a:t>sesso femminile </a:t>
            </a:r>
          </a:p>
          <a:p>
            <a:pPr marL="454025" indent="-454025"/>
            <a:r>
              <a:rPr lang="it-IT" sz="2800" dirty="0"/>
              <a:t>Più alti valori di transaminasi e bilirubina all’esordio</a:t>
            </a:r>
          </a:p>
          <a:p>
            <a:pPr marL="454025" indent="-454025"/>
            <a:r>
              <a:rPr lang="it-IT" sz="2800" dirty="0"/>
              <a:t>Polimorfismi enzimatici/HLA B5701</a:t>
            </a:r>
          </a:p>
          <a:p>
            <a:pPr marL="454025" indent="-454025"/>
            <a:r>
              <a:rPr lang="it-IT" sz="2800" dirty="0"/>
              <a:t>Una storia di precedenti reazioni da farmaci</a:t>
            </a:r>
          </a:p>
          <a:p>
            <a:pPr marL="454025" indent="-454025"/>
            <a:r>
              <a:rPr lang="it-IT" sz="2800" dirty="0"/>
              <a:t>Una preesistente condizione di sofferenza epatica </a:t>
            </a:r>
          </a:p>
          <a:p>
            <a:pPr marL="454025" indent="-454025"/>
            <a:r>
              <a:rPr lang="it-IT" sz="2800" dirty="0"/>
              <a:t>Malnutrizione</a:t>
            </a:r>
          </a:p>
          <a:p>
            <a:pPr marL="454025" indent="-454025"/>
            <a:r>
              <a:rPr lang="it-IT" sz="2800" dirty="0"/>
              <a:t>Patologie concomitanti (</a:t>
            </a:r>
            <a:r>
              <a:rPr lang="it-IT" sz="2800" dirty="0" err="1"/>
              <a:t>Insuff</a:t>
            </a:r>
            <a:r>
              <a:rPr lang="it-IT" sz="2800" dirty="0"/>
              <a:t>. renale) e associazione ad altri farmaci</a:t>
            </a:r>
          </a:p>
          <a:p>
            <a:pPr marL="454025" indent="-454025"/>
            <a:r>
              <a:rPr lang="it-IT" sz="2800" dirty="0"/>
              <a:t>Abuso di alcool ?? </a:t>
            </a:r>
            <a:r>
              <a:rPr lang="it-IT" sz="2000" dirty="0"/>
              <a:t>(</a:t>
            </a:r>
            <a:r>
              <a:rPr lang="it-IT" sz="2000" dirty="0">
                <a:solidFill>
                  <a:srgbClr val="FFC000"/>
                </a:solidFill>
              </a:rPr>
              <a:t>Rifampicina, </a:t>
            </a:r>
            <a:r>
              <a:rPr lang="it-IT" sz="2000" dirty="0" err="1">
                <a:solidFill>
                  <a:srgbClr val="FFC000"/>
                </a:solidFill>
              </a:rPr>
              <a:t>Rifapiam</a:t>
            </a:r>
            <a:r>
              <a:rPr lang="it-IT" sz="2000" dirty="0">
                <a:solidFill>
                  <a:srgbClr val="FFC000"/>
                </a:solidFill>
              </a:rPr>
              <a:t>, Isoniazide</a:t>
            </a:r>
            <a:r>
              <a:rPr lang="it-IT" sz="2000" dirty="0"/>
              <a:t>) (</a:t>
            </a:r>
            <a:r>
              <a:rPr lang="it-IT" sz="2000" dirty="0">
                <a:solidFill>
                  <a:srgbClr val="92D050"/>
                </a:solidFill>
              </a:rPr>
              <a:t>Statine</a:t>
            </a:r>
            <a:r>
              <a:rPr lang="it-IT" sz="2000" dirty="0"/>
              <a:t>) (</a:t>
            </a:r>
            <a:r>
              <a:rPr lang="it-IT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Paracetamolo</a:t>
            </a:r>
            <a:r>
              <a:rPr lang="it-IT" sz="2000" dirty="0"/>
              <a:t>)</a:t>
            </a:r>
          </a:p>
          <a:p>
            <a:pPr marL="454025" indent="-454025"/>
            <a:r>
              <a:rPr lang="it-IT" sz="2800" dirty="0"/>
              <a:t>Età del paziente</a:t>
            </a:r>
          </a:p>
          <a:p>
            <a:pPr lvl="1"/>
            <a:r>
              <a:rPr lang="it-IT" dirty="0"/>
              <a:t>L’età avanzata risulta fattore di rischio per </a:t>
            </a:r>
            <a:r>
              <a:rPr lang="it-IT" dirty="0" err="1"/>
              <a:t>alotano</a:t>
            </a:r>
            <a:r>
              <a:rPr lang="it-IT" dirty="0"/>
              <a:t>, isoniazide e </a:t>
            </a:r>
            <a:r>
              <a:rPr lang="it-IT" dirty="0" err="1"/>
              <a:t>nitrofurantoina</a:t>
            </a:r>
            <a:endParaRPr lang="it-IT" dirty="0"/>
          </a:p>
          <a:p>
            <a:pPr lvl="1"/>
            <a:r>
              <a:rPr lang="it-IT" dirty="0"/>
              <a:t>La giovane età risulta fattore di rischio per l’acido </a:t>
            </a:r>
            <a:r>
              <a:rPr lang="it-IT" dirty="0" err="1"/>
              <a:t>valproico</a:t>
            </a:r>
            <a:r>
              <a:rPr lang="it-IT" dirty="0"/>
              <a:t> e l’aspirina</a:t>
            </a:r>
          </a:p>
          <a:p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29/09/2017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Danno epatico cronico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7828" y="3371508"/>
            <a:ext cx="6048672" cy="2145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0070C0"/>
                </a:solidFill>
              </a:rPr>
              <a:t>Fattori determinanti</a:t>
            </a:r>
          </a:p>
          <a:p>
            <a:pPr marL="538163" indent="-538163"/>
            <a:r>
              <a:rPr lang="it-IT" sz="2800" dirty="0"/>
              <a:t>la durata della terapia prima dell’esordio del danno </a:t>
            </a:r>
          </a:p>
          <a:p>
            <a:pPr marL="538163" indent="-538163"/>
            <a:r>
              <a:rPr lang="it-IT" sz="2800" dirty="0"/>
              <a:t>mantenimento della terapia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25860" y="764704"/>
            <a:ext cx="10729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 danno epatico cronico è definito come la persistenza di anomalie biochimiche (aumentati livelli di amino-transferasi e/o fosfatasi alcalina e/o bilirubina) in due diverse occasioni dopo tre e sei mesi dall’esordio del danno epatico acuto e in assenza di altre patologie note sottostanti </a:t>
            </a:r>
            <a:r>
              <a:rPr lang="it-IT" dirty="0">
                <a:solidFill>
                  <a:srgbClr val="FFFF00"/>
                </a:solidFill>
              </a:rPr>
              <a:t>(5-6% dei casi)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23303"/>
              </p:ext>
            </p:extLst>
          </p:nvPr>
        </p:nvGraphicFramePr>
        <p:xfrm>
          <a:off x="6310436" y="3195031"/>
          <a:ext cx="5328592" cy="3039617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Farmaci che possono dare un danno epatico cronico</a:t>
                      </a:r>
                      <a:endParaRPr lang="it-IT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Classe farmacologica</a:t>
                      </a:r>
                      <a:endParaRPr lang="it-IT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9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Isoniazide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Nitrofurantoina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Amiodarone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Methotrexate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Clorpromazina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Ramipril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Diclofenac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Antitubercolotico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Antibiotico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Antiaritmico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Antinfiammatorio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Antipsicotico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Antipertensivo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Antinfiammatorio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egnaposto piè di pagina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CC53EBF-85D7-4543-BAEE-7EF9B4E1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42" y="764704"/>
            <a:ext cx="10801200" cy="396044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it-IT" sz="2800" dirty="0"/>
              <a:t>Riduzione dell’assorbimento nella fase acuta </a:t>
            </a:r>
            <a:r>
              <a:rPr lang="it-IT" sz="2000" dirty="0"/>
              <a:t>(carbone attivo, lavanda gastrica)</a:t>
            </a:r>
          </a:p>
          <a:p>
            <a:r>
              <a:rPr lang="it-IT" sz="2800" dirty="0"/>
              <a:t>Sospensione (quando possibile) di tutti i farmaci che il </a:t>
            </a:r>
            <a:r>
              <a:rPr lang="it-IT" sz="2800" dirty="0" err="1"/>
              <a:t>pt</a:t>
            </a:r>
            <a:r>
              <a:rPr lang="it-IT" sz="2800" dirty="0"/>
              <a:t>. assume</a:t>
            </a:r>
          </a:p>
          <a:p>
            <a:r>
              <a:rPr lang="it-IT" sz="2800" dirty="0"/>
              <a:t>Abolire tutti gli alimenti “sospetti” assunti nei 3 mesi precedenti</a:t>
            </a:r>
          </a:p>
          <a:p>
            <a:r>
              <a:rPr lang="it-IT" sz="2800" dirty="0"/>
              <a:t>Correzione della patologia epatica </a:t>
            </a:r>
            <a:r>
              <a:rPr lang="it-IT" sz="2800" dirty="0" err="1"/>
              <a:t>pre</a:t>
            </a:r>
            <a:r>
              <a:rPr lang="it-IT" sz="2800" dirty="0"/>
              <a:t> esistente (Steatosi ?)</a:t>
            </a:r>
          </a:p>
          <a:p>
            <a:r>
              <a:rPr lang="it-IT" sz="2800" dirty="0" err="1"/>
              <a:t>Vit</a:t>
            </a:r>
            <a:r>
              <a:rPr lang="it-IT" sz="2800" dirty="0"/>
              <a:t> E</a:t>
            </a:r>
          </a:p>
          <a:p>
            <a:r>
              <a:rPr lang="it-IT" sz="2800" dirty="0"/>
              <a:t>UDCA</a:t>
            </a:r>
          </a:p>
          <a:p>
            <a:r>
              <a:rPr lang="it-IT" sz="2800" dirty="0"/>
              <a:t>Steroidi (? Utili se si sospetta una patogenesi </a:t>
            </a:r>
            <a:r>
              <a:rPr lang="it-IT" sz="2800" dirty="0" err="1"/>
              <a:t>immunoallergica</a:t>
            </a:r>
            <a:r>
              <a:rPr lang="it-IT" sz="2800" dirty="0"/>
              <a:t>)</a:t>
            </a:r>
          </a:p>
          <a:p>
            <a:r>
              <a:rPr lang="it-IT" sz="2800" dirty="0"/>
              <a:t>S‐</a:t>
            </a:r>
            <a:r>
              <a:rPr lang="it-IT" sz="2800" dirty="0" err="1"/>
              <a:t>Adenosil</a:t>
            </a:r>
            <a:r>
              <a:rPr lang="it-IT" sz="2800" dirty="0"/>
              <a:t> Metionina</a:t>
            </a:r>
          </a:p>
          <a:p>
            <a:r>
              <a:rPr lang="it-IT" sz="2800" dirty="0"/>
              <a:t>Antidoti (Paracetamolo-</a:t>
            </a:r>
            <a:r>
              <a:rPr lang="it-IT" sz="2800" dirty="0" err="1"/>
              <a:t>acetilcisteina</a:t>
            </a:r>
            <a:r>
              <a:rPr lang="it-IT" sz="2800" dirty="0"/>
              <a:t>; </a:t>
            </a:r>
            <a:r>
              <a:rPr lang="it-IT" sz="2800" dirty="0" err="1"/>
              <a:t>Amanitina-Silibilina</a:t>
            </a:r>
            <a:r>
              <a:rPr lang="it-IT" sz="2800" dirty="0"/>
              <a:t>)</a:t>
            </a:r>
          </a:p>
          <a:p>
            <a:endParaRPr lang="it-IT" sz="280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52F860-3D0F-4350-AB75-7031E28A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415CA-D960-4D42-B500-D21986CD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3A5329C-7F05-4715-ABB8-F5F32119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generale e specifica</a:t>
            </a:r>
          </a:p>
        </p:txBody>
      </p:sp>
    </p:spTree>
    <p:extLst>
      <p:ext uri="{BB962C8B-B14F-4D97-AF65-F5344CB8AC3E}">
        <p14:creationId xmlns:p14="http://schemas.microsoft.com/office/powerpoint/2010/main" val="17916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Syndrome</a:t>
            </a:r>
            <a:r>
              <a:rPr lang="it-IT" dirty="0"/>
              <a:t> di </a:t>
            </a:r>
            <a:r>
              <a:rPr lang="it-IT" dirty="0" err="1"/>
              <a:t>Reye</a:t>
            </a:r>
            <a:r>
              <a:rPr lang="it-IT" dirty="0"/>
              <a:t> e acido acetilsalicilico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171601" y="928670"/>
            <a:ext cx="10755459" cy="2256399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just"/>
            <a:r>
              <a:rPr lang="it-IT" sz="2400" dirty="0"/>
              <a:t>malattia acuta, potenzialmente letale, che colpisce quasi esclusivamente i bambini. </a:t>
            </a:r>
          </a:p>
          <a:p>
            <a:pPr algn="just"/>
            <a:r>
              <a:rPr lang="it-IT" sz="2400" dirty="0"/>
              <a:t>È caratterizzata da manifestazioni patologiche che riguardano prevalentemente il cervello e il fegato, con </a:t>
            </a:r>
            <a:r>
              <a:rPr lang="it-IT" sz="2400" dirty="0">
                <a:solidFill>
                  <a:srgbClr val="FFFF00"/>
                </a:solidFill>
              </a:rPr>
              <a:t>encefalopatia acuta</a:t>
            </a:r>
            <a:r>
              <a:rPr lang="it-IT" sz="2400" dirty="0"/>
              <a:t> e </a:t>
            </a:r>
            <a:r>
              <a:rPr lang="it-IT" sz="2400" dirty="0">
                <a:solidFill>
                  <a:srgbClr val="FFFF00"/>
                </a:solidFill>
              </a:rPr>
              <a:t>steatosi epatica</a:t>
            </a:r>
            <a:r>
              <a:rPr lang="it-IT" sz="2400" dirty="0"/>
              <a:t>, che insorgono nel corso di un'infezione virale, spesso dopo l'assunzione di farmaci a base di acido acetilsalicilico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99107" y="3160594"/>
            <a:ext cx="992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l'associazione con l'aspirina è stata dimostrata solo da studi epidemiologici.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99107" y="3779830"/>
            <a:ext cx="10211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Segni clinici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</a:rPr>
              <a:t>steatosi epatica </a:t>
            </a:r>
            <a:r>
              <a:rPr lang="it-IT" b="1" dirty="0"/>
              <a:t>con minimi segni di infiammazione </a:t>
            </a:r>
            <a:r>
              <a:rPr lang="it-IT" b="1" dirty="0">
                <a:solidFill>
                  <a:srgbClr val="92D050"/>
                </a:solidFill>
              </a:rPr>
              <a:t>senza ittero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FF00"/>
                </a:solidFill>
              </a:rPr>
              <a:t>grave encefalopatia </a:t>
            </a:r>
            <a:r>
              <a:rPr lang="it-IT" b="1" dirty="0"/>
              <a:t>con edema cerebrale, </a:t>
            </a:r>
            <a:r>
              <a:rPr lang="it-IT" b="1" dirty="0">
                <a:solidFill>
                  <a:srgbClr val="FFFF00"/>
                </a:solidFill>
              </a:rPr>
              <a:t>letargia</a:t>
            </a:r>
            <a:r>
              <a:rPr lang="it-IT" b="1" dirty="0"/>
              <a:t>, talvolta seguita da </a:t>
            </a:r>
            <a:r>
              <a:rPr lang="it-IT" b="1" dirty="0">
                <a:solidFill>
                  <a:srgbClr val="FFFF00"/>
                </a:solidFill>
              </a:rPr>
              <a:t>convulsioni o paralisi</a:t>
            </a:r>
            <a:r>
              <a:rPr lang="it-IT" b="1" dirty="0"/>
              <a:t>.</a:t>
            </a:r>
          </a:p>
          <a:p>
            <a:pPr algn="just"/>
            <a:r>
              <a:rPr lang="it-IT" b="1" dirty="0">
                <a:solidFill>
                  <a:srgbClr val="92D050"/>
                </a:solidFill>
              </a:rPr>
              <a:t>L'assenza di febbre </a:t>
            </a:r>
            <a:r>
              <a:rPr lang="it-IT" b="1" dirty="0"/>
              <a:t>può aiutare nella diagnosi differenziale con altre cause infettive di compromissione del sistema nervoso centrale.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F9D2B-D31B-4391-B742-54860AA4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Danni epatici da Paracetamolo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19D2CD-F509-4941-9F7A-28289DE9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B70618-FB13-443E-AF0C-AE5427B3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B38586-F54D-4498-84D0-D686DB22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820" y="759024"/>
            <a:ext cx="11017224" cy="5478288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just"/>
            <a:r>
              <a:rPr lang="it-IT" sz="2800" dirty="0"/>
              <a:t>Alle dosi terapeutiche consigliate è di solito ben tollerato e non si verificano effetti indesiderati. La dose terapeutica è di 325-1000 mg ogni 4-6 ore. Si consiglia di non somministrare più di 3-4 g al giorno </a:t>
            </a:r>
          </a:p>
          <a:p>
            <a:pPr algn="just"/>
            <a:endParaRPr lang="it-IT" sz="800" dirty="0"/>
          </a:p>
          <a:p>
            <a:pPr algn="just"/>
            <a:r>
              <a:rPr lang="it-IT" sz="2800" dirty="0"/>
              <a:t>Il più grave effetto tossico è la epatotossicità, dose dipendente, potenzialmente fatale. Può verificarsi nell’adulto dopo </a:t>
            </a:r>
            <a:r>
              <a:rPr lang="it-IT" sz="2800" dirty="0">
                <a:solidFill>
                  <a:srgbClr val="92D050"/>
                </a:solidFill>
              </a:rPr>
              <a:t>una dose singola di 10-15 g, </a:t>
            </a:r>
            <a:r>
              <a:rPr lang="it-IT" sz="2800" dirty="0"/>
              <a:t>ma anche a dosi inferiori. Talvolta si osservano fenomeni da </a:t>
            </a:r>
            <a:r>
              <a:rPr lang="it-IT" sz="2800" dirty="0">
                <a:solidFill>
                  <a:srgbClr val="92D050"/>
                </a:solidFill>
              </a:rPr>
              <a:t>idiosincrasia, anche a dosi inferiori ai 4 grammi</a:t>
            </a:r>
            <a:r>
              <a:rPr lang="it-IT" sz="2800" dirty="0"/>
              <a:t>.</a:t>
            </a:r>
          </a:p>
          <a:p>
            <a:pPr algn="just"/>
            <a:endParaRPr lang="it-IT" sz="800" dirty="0"/>
          </a:p>
          <a:p>
            <a:pPr algn="just"/>
            <a:r>
              <a:rPr lang="it-IT" sz="2800" dirty="0"/>
              <a:t>Nel 2010 </a:t>
            </a:r>
            <a:r>
              <a:rPr lang="it-IT" sz="2800" dirty="0" err="1"/>
              <a:t>AIFa</a:t>
            </a:r>
            <a:r>
              <a:rPr lang="it-IT" sz="2800" dirty="0"/>
              <a:t> ha ridotto la posologia massima negli adulti portandola a </a:t>
            </a:r>
            <a:r>
              <a:rPr lang="it-IT" sz="2800" dirty="0">
                <a:solidFill>
                  <a:srgbClr val="FFFF00"/>
                </a:solidFill>
              </a:rPr>
              <a:t>3 g per uso orale, 4 g per via rettale. </a:t>
            </a:r>
            <a:r>
              <a:rPr lang="it-IT" sz="2800" dirty="0"/>
              <a:t>Negli USA la dose </a:t>
            </a:r>
            <a:r>
              <a:rPr lang="it-IT" sz="2800" dirty="0" err="1"/>
              <a:t>max</a:t>
            </a:r>
            <a:r>
              <a:rPr lang="it-IT" sz="2800" dirty="0"/>
              <a:t> è 4 gr. </a:t>
            </a:r>
          </a:p>
          <a:p>
            <a:pPr algn="r"/>
            <a:r>
              <a:rPr lang="it-IT" sz="2800" dirty="0"/>
              <a:t>In Inghilterra questo farmaco è la più comune causa di avvelenamento intenzionale (circa 70.000 casi all'anno) e di insufficienza epatica acuta 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Fagan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 E,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Wannan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 G.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Reducing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paracetamol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overdoses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BMJ 1996; 313: 1417-1418)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C91231-0CB0-41E1-9DC2-FC7A0EBA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 descr="Istogramma che mostra i valori di 3 serie per 4 categori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287857"/>
              </p:ext>
            </p:extLst>
          </p:nvPr>
        </p:nvGraphicFramePr>
        <p:xfrm>
          <a:off x="1054100" y="857232"/>
          <a:ext cx="1082679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981844" y="0"/>
            <a:ext cx="11081692" cy="97948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r>
              <a:rPr lang="en-US" dirty="0" err="1"/>
              <a:t>Eziologia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ALF </a:t>
            </a:r>
            <a:r>
              <a:rPr lang="en-US" sz="3100" dirty="0"/>
              <a:t>(Acute Liver Failure) </a:t>
            </a:r>
            <a:r>
              <a:rPr lang="en-US" dirty="0" err="1"/>
              <a:t>negli</a:t>
            </a:r>
            <a:r>
              <a:rPr lang="en-US" dirty="0"/>
              <a:t> USA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dirty="0" err="1"/>
              <a:t>Registro</a:t>
            </a:r>
            <a:r>
              <a:rPr lang="en-US" sz="2700" dirty="0"/>
              <a:t> </a:t>
            </a:r>
            <a:r>
              <a:rPr lang="en-US" sz="2700" dirty="0" err="1"/>
              <a:t>Adulti</a:t>
            </a:r>
            <a:r>
              <a:rPr lang="en-US" sz="2700" dirty="0"/>
              <a:t>  (N=1,896) </a:t>
            </a:r>
            <a:r>
              <a:rPr lang="en-US" sz="2700" dirty="0" err="1"/>
              <a:t>fino</a:t>
            </a:r>
            <a:r>
              <a:rPr lang="en-US" sz="2700" dirty="0"/>
              <a:t> a </a:t>
            </a:r>
            <a:r>
              <a:rPr lang="en-US" sz="2700" dirty="0" err="1"/>
              <a:t>gennaio</a:t>
            </a:r>
            <a:r>
              <a:rPr lang="en-US" sz="2700" dirty="0"/>
              <a:t> 2012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 descr="Istogramma che mostra i valori di 3 serie per 4 categorie"/>
          <p:cNvGraphicFramePr>
            <a:graphicFrameLocks noGrp="1"/>
          </p:cNvGraphicFramePr>
          <p:nvPr>
            <p:ph idx="1"/>
            <p:extLst/>
          </p:nvPr>
        </p:nvGraphicFramePr>
        <p:xfrm>
          <a:off x="1054100" y="857232"/>
          <a:ext cx="1082679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981844" y="0"/>
            <a:ext cx="11081692" cy="97948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r>
              <a:rPr lang="en-US" dirty="0" err="1"/>
              <a:t>Eziologia</a:t>
            </a:r>
            <a:r>
              <a:rPr lang="en-US" dirty="0"/>
              <a:t> di ALF </a:t>
            </a:r>
            <a:r>
              <a:rPr lang="en-US" sz="3100" dirty="0"/>
              <a:t>(Acute Liver Failure) </a:t>
            </a:r>
            <a:r>
              <a:rPr lang="en-US" dirty="0" err="1"/>
              <a:t>negli</a:t>
            </a:r>
            <a:r>
              <a:rPr lang="en-US" dirty="0"/>
              <a:t> USA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dirty="0" err="1"/>
              <a:t>Registro</a:t>
            </a:r>
            <a:r>
              <a:rPr lang="en-US" sz="2700" dirty="0"/>
              <a:t> </a:t>
            </a:r>
            <a:r>
              <a:rPr lang="en-US" sz="2700" dirty="0" err="1"/>
              <a:t>Adulti</a:t>
            </a:r>
            <a:r>
              <a:rPr lang="en-US" sz="2700" dirty="0"/>
              <a:t>  (N=2,436) </a:t>
            </a:r>
            <a:r>
              <a:rPr lang="en-US" sz="2700" dirty="0" err="1"/>
              <a:t>fino</a:t>
            </a:r>
            <a:r>
              <a:rPr lang="en-US" sz="2700" dirty="0"/>
              <a:t> a </a:t>
            </a:r>
            <a:r>
              <a:rPr lang="en-US" sz="2700" dirty="0" err="1"/>
              <a:t>gennaio</a:t>
            </a:r>
            <a:r>
              <a:rPr lang="en-US" sz="2700" dirty="0"/>
              <a:t> 2017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29/09/2017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4DD1E-5D91-48A3-AD6D-45FBA980D106}" type="slidenum">
              <a:rPr kumimoji="0" lang="it-IT" sz="9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CBC1A-E5A3-4AC9-BA6D-6B5163F1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Sintomi e segni dell’intossicazione da Paracetamolo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B7674F-398D-417F-B258-D3746A1E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29/09/2017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58023A-9C1A-4A03-B481-D849938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C429F9-036F-4EED-9882-2D04D35EF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1844" y="620688"/>
            <a:ext cx="11017224" cy="54006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it-IT" sz="2800" dirty="0"/>
              <a:t>nausea, vomito, sedazione, sudorazione, dolore addominale,</a:t>
            </a:r>
          </a:p>
          <a:p>
            <a:r>
              <a:rPr lang="it-IT" sz="2800" dirty="0"/>
              <a:t>insufficienza epatica, encefalopatia, coma e morte.</a:t>
            </a:r>
          </a:p>
          <a:p>
            <a:r>
              <a:rPr lang="it-IT" sz="2800" dirty="0"/>
              <a:t>acidosi, edema cerebrale, ipotensione, emorragia, ipoglicemia, infezione e insufficienza renale</a:t>
            </a:r>
          </a:p>
          <a:p>
            <a:r>
              <a:rPr lang="it-IT" sz="2800" dirty="0"/>
              <a:t>incremento delle transaminasi e della concentrazione sierica di bilirubina, aumento del tempo di </a:t>
            </a:r>
            <a:r>
              <a:rPr lang="it-IT" sz="2800" dirty="0" err="1"/>
              <a:t>protrombinemia</a:t>
            </a:r>
            <a:r>
              <a:rPr lang="it-IT" sz="2800" dirty="0"/>
              <a:t> a più di 20 secondi..</a:t>
            </a:r>
          </a:p>
          <a:p>
            <a:r>
              <a:rPr lang="it-IT" sz="2800" dirty="0"/>
              <a:t>Il rischio di epatopatia con farmaci che inducono il metabolismo ossidativo del paracetamolo;</a:t>
            </a:r>
          </a:p>
          <a:p>
            <a:pPr lvl="1"/>
            <a:r>
              <a:rPr lang="it-IT" sz="2000" dirty="0"/>
              <a:t>digiuno o di diete a basso contenuto proteico; 	</a:t>
            </a:r>
            <a:r>
              <a:rPr lang="it-IT" sz="16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it-IT" sz="1600" i="1" dirty="0" err="1">
                <a:solidFill>
                  <a:schemeClr val="tx1">
                    <a:lumMod val="50000"/>
                  </a:schemeClr>
                </a:solidFill>
              </a:rPr>
              <a:t>Whitcomb</a:t>
            </a:r>
            <a:r>
              <a:rPr lang="it-IT" sz="1600" i="1" dirty="0">
                <a:solidFill>
                  <a:schemeClr val="tx1">
                    <a:lumMod val="50000"/>
                  </a:schemeClr>
                </a:solidFill>
              </a:rPr>
              <a:t> D.C. et al., JAMA, 1994, 272, 1845)</a:t>
            </a:r>
          </a:p>
          <a:p>
            <a:pPr lvl="1"/>
            <a:r>
              <a:rPr lang="it-IT" sz="2000" dirty="0"/>
              <a:t>carenza di vitamina E</a:t>
            </a:r>
          </a:p>
          <a:p>
            <a:pPr lvl="1"/>
            <a:r>
              <a:rPr lang="it-IT" sz="2000" dirty="0"/>
              <a:t>nei primi giorni di sospensione dell'assunzione di alcool negli alcolisti cronici.</a:t>
            </a:r>
          </a:p>
          <a:p>
            <a:pPr marL="377886" lvl="1" indent="0">
              <a:buNone/>
            </a:pPr>
            <a:r>
              <a:rPr lang="it-IT" sz="2000" dirty="0"/>
              <a:t>				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(Gomez-Moreno G. et al.,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Med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Oral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Patol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Oral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Cir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</a:rPr>
              <a:t>Bucal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</a:rPr>
              <a:t>., 2008, 13)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9F88C-3C47-4840-8E23-6E732BFE1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b="1">
                <a:solidFill>
                  <a:srgbClr val="FFC000"/>
                </a:solidFill>
              </a:rPr>
              <a:t>Iapicco Luigi     </a:t>
            </a:r>
            <a:r>
              <a:rPr lang="it-IT" b="1">
                <a:solidFill>
                  <a:srgbClr val="92D050"/>
                </a:solidFill>
              </a:rPr>
              <a:t>U. O. C. di Malattie Infettive dell’Azienda Ospedaliera Universitaria di Salerno: </a:t>
            </a:r>
            <a:r>
              <a:rPr lang="it-IT" b="1">
                <a:solidFill>
                  <a:srgbClr val="FFFF00"/>
                </a:solidFill>
              </a:rPr>
              <a:t>    </a:t>
            </a:r>
            <a:r>
              <a:rPr lang="it-IT" b="1">
                <a:solidFill>
                  <a:srgbClr val="FFC000"/>
                </a:solidFill>
              </a:rPr>
              <a:t>Danno epatico da farmaci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luig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1_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937</Words>
  <Application>Microsoft Office PowerPoint</Application>
  <PresentationFormat>Personalizzato</PresentationFormat>
  <Paragraphs>113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luigi</vt:lpstr>
      <vt:lpstr>1_Luna</vt:lpstr>
      <vt:lpstr>Danno epatico da farmaci Dott. Gaetano Scifo</vt:lpstr>
      <vt:lpstr>Fattori di rischio</vt:lpstr>
      <vt:lpstr>Danno epatico cronico</vt:lpstr>
      <vt:lpstr>Terapia generale e specifica</vt:lpstr>
      <vt:lpstr>Syndrome di Reye e acido acetilsalicilico</vt:lpstr>
      <vt:lpstr>Danni epatici da Paracetamolo</vt:lpstr>
      <vt:lpstr>Eziologia di ALF (Acute Liver Failure) negli USA  Registro Adulti  (N=1,896) fino a gennaio 2012</vt:lpstr>
      <vt:lpstr>Eziologia di ALF (Acute Liver Failure) negli USA  Registro Adulti  (N=2,436) fino a gennaio 2017</vt:lpstr>
      <vt:lpstr>Sintomi e segni dell’intossicazione da Paracetamolo</vt:lpstr>
      <vt:lpstr>Terapia intossicazione da Paracetamolo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Luigi</dc:creator>
  <cp:lastModifiedBy>luisis</cp:lastModifiedBy>
  <cp:revision>185</cp:revision>
  <dcterms:created xsi:type="dcterms:W3CDTF">2017-09-19T11:09:51Z</dcterms:created>
  <dcterms:modified xsi:type="dcterms:W3CDTF">2017-09-29T01:39:03Z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