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56" r:id="rId2"/>
    <p:sldId id="702" r:id="rId3"/>
    <p:sldId id="716" r:id="rId4"/>
    <p:sldId id="931" r:id="rId5"/>
    <p:sldId id="721" r:id="rId6"/>
    <p:sldId id="838" r:id="rId7"/>
    <p:sldId id="859" r:id="rId8"/>
    <p:sldId id="910" r:id="rId9"/>
    <p:sldId id="911" r:id="rId10"/>
    <p:sldId id="913" r:id="rId11"/>
    <p:sldId id="703" r:id="rId12"/>
    <p:sldId id="912" r:id="rId13"/>
    <p:sldId id="878" r:id="rId14"/>
    <p:sldId id="917" r:id="rId15"/>
    <p:sldId id="919" r:id="rId16"/>
    <p:sldId id="920" r:id="rId17"/>
    <p:sldId id="921" r:id="rId18"/>
    <p:sldId id="918" r:id="rId19"/>
    <p:sldId id="760" r:id="rId20"/>
    <p:sldId id="933" r:id="rId21"/>
    <p:sldId id="652" r:id="rId22"/>
    <p:sldId id="924" r:id="rId23"/>
    <p:sldId id="925" r:id="rId24"/>
    <p:sldId id="926" r:id="rId25"/>
    <p:sldId id="928" r:id="rId26"/>
    <p:sldId id="927" r:id="rId27"/>
    <p:sldId id="930" r:id="rId28"/>
    <p:sldId id="909" r:id="rId29"/>
    <p:sldId id="854" r:id="rId30"/>
    <p:sldId id="855" r:id="rId31"/>
    <p:sldId id="897" r:id="rId32"/>
    <p:sldId id="898" r:id="rId33"/>
    <p:sldId id="929" r:id="rId34"/>
    <p:sldId id="934" r:id="rId35"/>
    <p:sldId id="935" r:id="rId36"/>
  </p:sldIdLst>
  <p:sldSz cx="9144000" cy="6858000" type="screen4x3"/>
  <p:notesSz cx="6858000" cy="9144000"/>
  <p:defaultTextStyle>
    <a:defPPr>
      <a:defRPr lang="en-US"/>
    </a:defPPr>
    <a:lvl1pPr algn="ctr" rtl="0" fontAlgn="base">
      <a:spcBef>
        <a:spcPct val="50000"/>
      </a:spcBef>
      <a:spcAft>
        <a:spcPct val="0"/>
      </a:spcAft>
      <a:buClr>
        <a:schemeClr val="tx2"/>
      </a:buClr>
      <a:buSzPct val="75000"/>
      <a:buFont typeface="Wingdings" pitchFamily="2" charset="2"/>
      <a:defRPr sz="2000" b="1" kern="1200">
        <a:solidFill>
          <a:schemeClr val="tx1"/>
        </a:solidFill>
        <a:latin typeface="Comic Sans MS" pitchFamily="66" charset="0"/>
        <a:ea typeface="+mn-ea"/>
        <a:cs typeface="+mn-cs"/>
      </a:defRPr>
    </a:lvl1pPr>
    <a:lvl2pPr marL="457200" algn="ctr" rtl="0" fontAlgn="base">
      <a:spcBef>
        <a:spcPct val="50000"/>
      </a:spcBef>
      <a:spcAft>
        <a:spcPct val="0"/>
      </a:spcAft>
      <a:buClr>
        <a:schemeClr val="tx2"/>
      </a:buClr>
      <a:buSzPct val="75000"/>
      <a:buFont typeface="Wingdings" pitchFamily="2" charset="2"/>
      <a:defRPr sz="2000" b="1" kern="1200">
        <a:solidFill>
          <a:schemeClr val="tx1"/>
        </a:solidFill>
        <a:latin typeface="Comic Sans MS" pitchFamily="66" charset="0"/>
        <a:ea typeface="+mn-ea"/>
        <a:cs typeface="+mn-cs"/>
      </a:defRPr>
    </a:lvl2pPr>
    <a:lvl3pPr marL="914400" algn="ctr" rtl="0" fontAlgn="base">
      <a:spcBef>
        <a:spcPct val="50000"/>
      </a:spcBef>
      <a:spcAft>
        <a:spcPct val="0"/>
      </a:spcAft>
      <a:buClr>
        <a:schemeClr val="tx2"/>
      </a:buClr>
      <a:buSzPct val="75000"/>
      <a:buFont typeface="Wingdings" pitchFamily="2" charset="2"/>
      <a:defRPr sz="2000" b="1" kern="1200">
        <a:solidFill>
          <a:schemeClr val="tx1"/>
        </a:solidFill>
        <a:latin typeface="Comic Sans MS" pitchFamily="66" charset="0"/>
        <a:ea typeface="+mn-ea"/>
        <a:cs typeface="+mn-cs"/>
      </a:defRPr>
    </a:lvl3pPr>
    <a:lvl4pPr marL="1371600" algn="ctr" rtl="0" fontAlgn="base">
      <a:spcBef>
        <a:spcPct val="50000"/>
      </a:spcBef>
      <a:spcAft>
        <a:spcPct val="0"/>
      </a:spcAft>
      <a:buClr>
        <a:schemeClr val="tx2"/>
      </a:buClr>
      <a:buSzPct val="75000"/>
      <a:buFont typeface="Wingdings" pitchFamily="2" charset="2"/>
      <a:defRPr sz="2000" b="1" kern="1200">
        <a:solidFill>
          <a:schemeClr val="tx1"/>
        </a:solidFill>
        <a:latin typeface="Comic Sans MS" pitchFamily="66" charset="0"/>
        <a:ea typeface="+mn-ea"/>
        <a:cs typeface="+mn-cs"/>
      </a:defRPr>
    </a:lvl4pPr>
    <a:lvl5pPr marL="1828800" algn="ctr" rtl="0" fontAlgn="base">
      <a:spcBef>
        <a:spcPct val="50000"/>
      </a:spcBef>
      <a:spcAft>
        <a:spcPct val="0"/>
      </a:spcAft>
      <a:buClr>
        <a:schemeClr val="tx2"/>
      </a:buClr>
      <a:buSzPct val="75000"/>
      <a:buFont typeface="Wingdings" pitchFamily="2" charset="2"/>
      <a:defRPr sz="2000" b="1" kern="1200">
        <a:solidFill>
          <a:schemeClr val="tx1"/>
        </a:solidFill>
        <a:latin typeface="Comic Sans MS" pitchFamily="66" charset="0"/>
        <a:ea typeface="+mn-ea"/>
        <a:cs typeface="+mn-cs"/>
      </a:defRPr>
    </a:lvl5pPr>
    <a:lvl6pPr marL="2286000" algn="l" defTabSz="914400" rtl="0" eaLnBrk="1" latinLnBrk="0" hangingPunct="1">
      <a:defRPr sz="2000" b="1" kern="1200">
        <a:solidFill>
          <a:schemeClr val="tx1"/>
        </a:solidFill>
        <a:latin typeface="Comic Sans MS" pitchFamily="66" charset="0"/>
        <a:ea typeface="+mn-ea"/>
        <a:cs typeface="+mn-cs"/>
      </a:defRPr>
    </a:lvl6pPr>
    <a:lvl7pPr marL="2743200" algn="l" defTabSz="914400" rtl="0" eaLnBrk="1" latinLnBrk="0" hangingPunct="1">
      <a:defRPr sz="2000" b="1" kern="1200">
        <a:solidFill>
          <a:schemeClr val="tx1"/>
        </a:solidFill>
        <a:latin typeface="Comic Sans MS" pitchFamily="66" charset="0"/>
        <a:ea typeface="+mn-ea"/>
        <a:cs typeface="+mn-cs"/>
      </a:defRPr>
    </a:lvl7pPr>
    <a:lvl8pPr marL="3200400" algn="l" defTabSz="914400" rtl="0" eaLnBrk="1" latinLnBrk="0" hangingPunct="1">
      <a:defRPr sz="2000" b="1" kern="1200">
        <a:solidFill>
          <a:schemeClr val="tx1"/>
        </a:solidFill>
        <a:latin typeface="Comic Sans MS" pitchFamily="66" charset="0"/>
        <a:ea typeface="+mn-ea"/>
        <a:cs typeface="+mn-cs"/>
      </a:defRPr>
    </a:lvl8pPr>
    <a:lvl9pPr marL="3657600" algn="l" defTabSz="914400" rtl="0" eaLnBrk="1" latinLnBrk="0" hangingPunct="1">
      <a:defRPr sz="2000" b="1"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FF0000"/>
    <a:srgbClr val="FF6600"/>
    <a:srgbClr val="66FF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8530" autoAdjust="0"/>
  </p:normalViewPr>
  <p:slideViewPr>
    <p:cSldViewPr>
      <p:cViewPr>
        <p:scale>
          <a:sx n="66" d="100"/>
          <a:sy n="66" d="100"/>
        </p:scale>
        <p:origin x="-810" y="-78"/>
      </p:cViewPr>
      <p:guideLst>
        <p:guide orient="horz" pos="2160"/>
        <p:guide pos="2880"/>
      </p:guideLst>
    </p:cSldViewPr>
  </p:slideViewPr>
  <p:outlineViewPr>
    <p:cViewPr>
      <p:scale>
        <a:sx n="33" d="100"/>
        <a:sy n="33" d="100"/>
      </p:scale>
      <p:origin x="36" y="242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8EE51A-F8EE-4911-BFFE-C05887936CA8}" type="datetimeFigureOut">
              <a:rPr lang="it-IT" smtClean="0"/>
              <a:pPr/>
              <a:t>29/09/2017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890C58-AF6F-434A-8BCB-76CC073C5440}"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itchFamily="18" charset="0"/>
              </a:defRPr>
            </a:lvl1pPr>
          </a:lstStyle>
          <a:p>
            <a:pPr>
              <a:defRPr/>
            </a:pPr>
            <a:endParaRPr lang="it-IT"/>
          </a:p>
        </p:txBody>
      </p:sp>
      <p:sp>
        <p:nvSpPr>
          <p:cNvPr id="348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itchFamily="18" charset="0"/>
              </a:defRPr>
            </a:lvl1pPr>
          </a:lstStyle>
          <a:p>
            <a:pPr>
              <a:defRPr/>
            </a:pPr>
            <a:endParaRPr lang="it-IT"/>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48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itchFamily="18" charset="0"/>
              </a:defRPr>
            </a:lvl1pPr>
          </a:lstStyle>
          <a:p>
            <a:pPr>
              <a:defRPr/>
            </a:pPr>
            <a:endParaRPr lang="it-IT"/>
          </a:p>
        </p:txBody>
      </p:sp>
      <p:sp>
        <p:nvSpPr>
          <p:cNvPr id="348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itchFamily="18" charset="0"/>
              </a:defRPr>
            </a:lvl1pPr>
          </a:lstStyle>
          <a:p>
            <a:pPr>
              <a:defRPr/>
            </a:pPr>
            <a:fld id="{0282C022-ADEC-43C6-9DCC-D21DC488F5A5}"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958E0B0-F8A3-4B5E-ABCC-FD8212AEC26C}" type="slidenum">
              <a:rPr lang="it-IT" smtClean="0">
                <a:latin typeface="Arial" charset="0"/>
                <a:cs typeface="Arial" charset="0"/>
              </a:rPr>
              <a:pPr/>
              <a:t>2</a:t>
            </a:fld>
            <a:endParaRPr lang="it-IT" smtClean="0">
              <a:latin typeface="Arial" charset="0"/>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it-IT" smtClean="0">
                <a:latin typeface="Arial" charset="0"/>
                <a:ea typeface="MS PGothic" pitchFamily="34" charset="-128"/>
              </a:rPr>
              <a:t>Nell’ infezione da HBV la risposta immunitaria innata ed adattativa esercitano un controllo di intensità variabile sull’attività replicativa dell’ HBV attraverso la soppressione della replicazione virale mediata da citochine e attraverso l’induzione di apoptosi degli epatociti infetti che a sua volta è alla base dell’attività necroinfiammatoria che caratterizza i processi epatitici.</a:t>
            </a:r>
            <a:endParaRPr lang="en-GB" smtClean="0">
              <a:latin typeface="Arial"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B948B09-1586-4700-A806-E12D00CC7893}" type="slidenum">
              <a:rPr lang="it-IT" smtClean="0">
                <a:cs typeface="Arial" charset="0"/>
              </a:rPr>
              <a:pPr/>
              <a:t>11</a:t>
            </a:fld>
            <a:endParaRPr lang="it-IT" smtClean="0">
              <a:cs typeface="Arial" charset="0"/>
            </a:endParaRPr>
          </a:p>
        </p:txBody>
      </p:sp>
      <p:sp>
        <p:nvSpPr>
          <p:cNvPr id="77827" name="Rectangle 4"/>
          <p:cNvSpPr>
            <a:spLocks noGrp="1" noRot="1" noChangeAspect="1" noChangeArrowheads="1" noTextEdit="1"/>
          </p:cNvSpPr>
          <p:nvPr>
            <p:ph type="sldImg"/>
          </p:nvPr>
        </p:nvSpPr>
        <p:spPr>
          <a:ln/>
        </p:spPr>
      </p:sp>
      <p:sp>
        <p:nvSpPr>
          <p:cNvPr id="77828" name="Rectangle 5"/>
          <p:cNvSpPr>
            <a:spLocks noGrp="1" noChangeArrowheads="1"/>
          </p:cNvSpPr>
          <p:nvPr>
            <p:ph type="body" idx="1"/>
          </p:nvPr>
        </p:nvSpPr>
        <p:spPr>
          <a:xfrm>
            <a:off x="1135063" y="4343400"/>
            <a:ext cx="4587875" cy="4114800"/>
          </a:xfrm>
          <a:noFill/>
          <a:ln/>
        </p:spPr>
        <p:txBody>
          <a:bodyPr lIns="0" tIns="0" rIns="0" bIns="0"/>
          <a:lstStyle/>
          <a:p>
            <a:pPr eaLnBrk="1" hangingPunct="1"/>
            <a:r>
              <a:rPr lang="it-IT" smtClean="0">
                <a:latin typeface="Arial" charset="0"/>
              </a:rPr>
              <a:t>Cliniche perché corrispondono a definite identità nosografiche e strategie pratiche gestionali</a:t>
            </a:r>
          </a:p>
          <a:p>
            <a:pPr eaLnBrk="1" hangingPunct="1"/>
            <a:r>
              <a:rPr lang="en-US" b="1" smtClean="0">
                <a:latin typeface="Arial" charset="0"/>
              </a:rPr>
              <a:t>*In about 1/3 of the inactive carriers HBV DNA ranges between 2,000 and 20,000 IU with persistently normal ALT. Patients of  the grey area have the higher risk of  spontaneous reactivation.</a:t>
            </a:r>
            <a:endParaRPr lang="it-IT" smtClean="0">
              <a:latin typeface="Arial" charset="0"/>
            </a:endParaRPr>
          </a:p>
          <a:p>
            <a:pPr eaLnBrk="1" hangingPunct="1"/>
            <a:endParaRPr lang="it-IT"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B948B09-1586-4700-A806-E12D00CC7893}" type="slidenum">
              <a:rPr lang="it-IT" smtClean="0">
                <a:cs typeface="Arial" charset="0"/>
              </a:rPr>
              <a:pPr/>
              <a:t>12</a:t>
            </a:fld>
            <a:endParaRPr lang="it-IT" smtClean="0">
              <a:cs typeface="Arial" charset="0"/>
            </a:endParaRPr>
          </a:p>
        </p:txBody>
      </p:sp>
      <p:sp>
        <p:nvSpPr>
          <p:cNvPr id="77827" name="Rectangle 4"/>
          <p:cNvSpPr>
            <a:spLocks noGrp="1" noRot="1" noChangeAspect="1" noChangeArrowheads="1" noTextEdit="1"/>
          </p:cNvSpPr>
          <p:nvPr>
            <p:ph type="sldImg"/>
          </p:nvPr>
        </p:nvSpPr>
        <p:spPr>
          <a:ln/>
        </p:spPr>
      </p:sp>
      <p:sp>
        <p:nvSpPr>
          <p:cNvPr id="77828" name="Rectangle 5"/>
          <p:cNvSpPr>
            <a:spLocks noGrp="1" noChangeArrowheads="1"/>
          </p:cNvSpPr>
          <p:nvPr>
            <p:ph type="body" idx="1"/>
          </p:nvPr>
        </p:nvSpPr>
        <p:spPr>
          <a:xfrm>
            <a:off x="1135063" y="4343400"/>
            <a:ext cx="4587875" cy="4114800"/>
          </a:xfrm>
          <a:noFill/>
          <a:ln/>
        </p:spPr>
        <p:txBody>
          <a:bodyPr lIns="0" tIns="0" rIns="0" bIns="0"/>
          <a:lstStyle/>
          <a:p>
            <a:pPr eaLnBrk="1" hangingPunct="1"/>
            <a:r>
              <a:rPr lang="it-IT" smtClean="0">
                <a:latin typeface="Arial" charset="0"/>
              </a:rPr>
              <a:t>Cliniche perché corrispondono a definite identità nosografiche e strategie pratiche gestionali</a:t>
            </a:r>
          </a:p>
          <a:p>
            <a:pPr eaLnBrk="1" hangingPunct="1"/>
            <a:r>
              <a:rPr lang="en-US" b="1" smtClean="0">
                <a:latin typeface="Arial" charset="0"/>
              </a:rPr>
              <a:t>*In about 1/3 of the inactive carriers HBV DNA ranges between 2,000 and 20,000 IU with persistently normal ALT. Patients of  the grey area have the higher risk of  spontaneous reactivation.</a:t>
            </a:r>
            <a:endParaRPr lang="it-IT" smtClean="0">
              <a:latin typeface="Arial" charset="0"/>
            </a:endParaRPr>
          </a:p>
          <a:p>
            <a:pPr eaLnBrk="1" hangingPunct="1"/>
            <a:endParaRPr lang="it-IT"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a:ln/>
        </p:spPr>
      </p:sp>
      <p:sp>
        <p:nvSpPr>
          <p:cNvPr id="56323" name="Segnaposto note 2"/>
          <p:cNvSpPr>
            <a:spLocks noGrp="1"/>
          </p:cNvSpPr>
          <p:nvPr>
            <p:ph type="body" idx="1"/>
          </p:nvPr>
        </p:nvSpPr>
        <p:spPr>
          <a:noFill/>
          <a:ln/>
        </p:spPr>
        <p:txBody>
          <a:bodyPr/>
          <a:lstStyle/>
          <a:p>
            <a:r>
              <a:rPr lang="it-IT" smtClean="0">
                <a:latin typeface="Arial" charset="0"/>
              </a:rPr>
              <a:t>Accuratezza diagnostica è lo standard di riferimento, in questo caso la durata della osservazione!</a:t>
            </a:r>
            <a:r>
              <a:rPr lang="en-US" smtClean="0">
                <a:latin typeface="Arial" charset="0"/>
              </a:rPr>
              <a:t> </a:t>
            </a:r>
          </a:p>
          <a:p>
            <a:r>
              <a:rPr lang="en-US" smtClean="0">
                <a:latin typeface="Arial" charset="0"/>
              </a:rPr>
              <a:t>IC = Specificità 98% (chi è così rimane IC, ma non dice quanti di quelli diversi lo rimarranno)</a:t>
            </a:r>
          </a:p>
          <a:p>
            <a:r>
              <a:rPr lang="en-US" smtClean="0">
                <a:latin typeface="Arial" charset="0"/>
              </a:rPr>
              <a:t>Potere Predittivo Positivo </a:t>
            </a:r>
            <a:r>
              <a:rPr lang="it-IT" smtClean="0">
                <a:latin typeface="Arial" charset="0"/>
              </a:rPr>
              <a:t>97% (dipende dalla popolazione)</a:t>
            </a:r>
            <a:endParaRPr lang="en-US" smtClean="0">
              <a:latin typeface="Arial" charset="0"/>
            </a:endParaRPr>
          </a:p>
          <a:p>
            <a:endParaRPr lang="it-IT" smtClean="0">
              <a:latin typeface="Arial" charset="0"/>
            </a:endParaRPr>
          </a:p>
        </p:txBody>
      </p:sp>
      <p:sp>
        <p:nvSpPr>
          <p:cNvPr id="56324" name="Segnaposto numero diapositiva 3"/>
          <p:cNvSpPr>
            <a:spLocks noGrp="1"/>
          </p:cNvSpPr>
          <p:nvPr>
            <p:ph type="sldNum" sz="quarter" idx="5"/>
          </p:nvPr>
        </p:nvSpPr>
        <p:spPr>
          <a:noFill/>
        </p:spPr>
        <p:txBody>
          <a:bodyPr/>
          <a:lstStyle/>
          <a:p>
            <a:fld id="{CB662F8B-471A-46DE-A3D3-1A9C04772F8D}" type="slidenum">
              <a:rPr lang="it-IT" smtClean="0"/>
              <a:pPr/>
              <a:t>13</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D6DC12D-27B2-4E3F-9F81-E42410F9335B}" type="slidenum">
              <a:rPr lang="it-IT" smtClean="0">
                <a:cs typeface="Arial" charset="0"/>
              </a:rPr>
              <a:pPr/>
              <a:t>19</a:t>
            </a:fld>
            <a:endParaRPr lang="it-IT" smtClean="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it-IT"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E4DC013-2D86-4BF6-9B69-E7045F78A9FB}" type="slidenum">
              <a:rPr lang="it-IT" smtClean="0">
                <a:cs typeface="Arial" charset="0"/>
              </a:rPr>
              <a:pPr/>
              <a:t>21</a:t>
            </a:fld>
            <a:endParaRPr lang="it-IT" smtClean="0">
              <a:cs typeface="Arial" charset="0"/>
            </a:endParaRPr>
          </a:p>
        </p:txBody>
      </p:sp>
      <p:sp>
        <p:nvSpPr>
          <p:cNvPr id="993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defTabSz="912813">
              <a:spcBef>
                <a:spcPct val="0"/>
              </a:spcBef>
              <a:buClrTx/>
              <a:buSzTx/>
            </a:pPr>
            <a:fld id="{A63BAB6A-21BE-4034-92F0-6B5EEBBCFE6D}" type="slidenum">
              <a:rPr lang="it-IT" sz="1200" b="0">
                <a:latin typeface="Times New Roman" pitchFamily="18" charset="0"/>
              </a:rPr>
              <a:pPr algn="r" defTabSz="912813">
                <a:spcBef>
                  <a:spcPct val="0"/>
                </a:spcBef>
                <a:buClrTx/>
                <a:buSzTx/>
              </a:pPr>
              <a:t>21</a:t>
            </a:fld>
            <a:endParaRPr lang="it-IT" sz="1200" b="0">
              <a:latin typeface="Times New Roman"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lIns="91435" tIns="45718" rIns="91435" bIns="45718"/>
          <a:lstStyle/>
          <a:p>
            <a:r>
              <a:rPr lang="it-IT" smtClean="0">
                <a:latin typeface="Arial" charset="0"/>
              </a:rPr>
              <a:t>IgM index, anti-HBs titolo</a:t>
            </a:r>
          </a:p>
          <a:p>
            <a:endParaRPr lang="it-IT" smtClean="0">
              <a:latin typeface="Arial" charset="0"/>
            </a:endParaRPr>
          </a:p>
          <a:p>
            <a:r>
              <a:rPr lang="it-IT" smtClean="0">
                <a:latin typeface="Arial" charset="0"/>
              </a:rPr>
              <a:t>Strength of recommendation</a:t>
            </a:r>
          </a:p>
          <a:p>
            <a:r>
              <a:rPr lang="it-IT" smtClean="0">
                <a:latin typeface="Arial" charset="0"/>
              </a:rPr>
              <a:t>A Good evidence to support a recommendation</a:t>
            </a:r>
          </a:p>
          <a:p>
            <a:r>
              <a:rPr lang="it-IT" smtClean="0">
                <a:latin typeface="Arial" charset="0"/>
              </a:rPr>
              <a:t>B Moderate evidence to support a recommendation</a:t>
            </a:r>
          </a:p>
          <a:p>
            <a:r>
              <a:rPr lang="it-IT" smtClean="0">
                <a:latin typeface="Arial" charset="0"/>
              </a:rPr>
              <a:t>Quality of evidence</a:t>
            </a:r>
          </a:p>
          <a:p>
            <a:r>
              <a:rPr lang="it-IT" smtClean="0">
                <a:latin typeface="Arial" charset="0"/>
              </a:rPr>
              <a:t>I Evidence from &gt;1 properly randomised, controlled trial</a:t>
            </a:r>
          </a:p>
          <a:p>
            <a:r>
              <a:rPr lang="it-IT" smtClean="0">
                <a:latin typeface="Arial" charset="0"/>
              </a:rPr>
              <a:t>III Evidence from opinions of respected authorities, based on</a:t>
            </a:r>
          </a:p>
          <a:p>
            <a:r>
              <a:rPr lang="it-IT" smtClean="0">
                <a:latin typeface="Arial" charset="0"/>
              </a:rPr>
              <a:t>clinical experience, descriptive studies or reports of expert</a:t>
            </a:r>
          </a:p>
          <a:p>
            <a:r>
              <a:rPr lang="it-IT" smtClean="0">
                <a:latin typeface="Arial" charset="0"/>
              </a:rPr>
              <a:t>committees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E4DC013-2D86-4BF6-9B69-E7045F78A9FB}" type="slidenum">
              <a:rPr lang="it-IT" smtClean="0">
                <a:cs typeface="Arial" charset="0"/>
              </a:rPr>
              <a:pPr/>
              <a:t>22</a:t>
            </a:fld>
            <a:endParaRPr lang="it-IT" smtClean="0">
              <a:cs typeface="Arial" charset="0"/>
            </a:endParaRPr>
          </a:p>
        </p:txBody>
      </p:sp>
      <p:sp>
        <p:nvSpPr>
          <p:cNvPr id="993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defTabSz="912813">
              <a:spcBef>
                <a:spcPct val="0"/>
              </a:spcBef>
              <a:buClrTx/>
              <a:buSzTx/>
            </a:pPr>
            <a:fld id="{A63BAB6A-21BE-4034-92F0-6B5EEBBCFE6D}" type="slidenum">
              <a:rPr lang="it-IT" sz="1200" b="0">
                <a:latin typeface="Times New Roman" pitchFamily="18" charset="0"/>
              </a:rPr>
              <a:pPr algn="r" defTabSz="912813">
                <a:spcBef>
                  <a:spcPct val="0"/>
                </a:spcBef>
                <a:buClrTx/>
                <a:buSzTx/>
              </a:pPr>
              <a:t>22</a:t>
            </a:fld>
            <a:endParaRPr lang="it-IT" sz="1200" b="0">
              <a:latin typeface="Times New Roman"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lIns="91435" tIns="45718" rIns="91435" bIns="45718"/>
          <a:lstStyle/>
          <a:p>
            <a:endParaRPr lang="it-IT"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E4DC013-2D86-4BF6-9B69-E7045F78A9FB}" type="slidenum">
              <a:rPr lang="it-IT" smtClean="0">
                <a:cs typeface="Arial" charset="0"/>
              </a:rPr>
              <a:pPr/>
              <a:t>23</a:t>
            </a:fld>
            <a:endParaRPr lang="it-IT" smtClean="0">
              <a:cs typeface="Arial" charset="0"/>
            </a:endParaRPr>
          </a:p>
        </p:txBody>
      </p:sp>
      <p:sp>
        <p:nvSpPr>
          <p:cNvPr id="993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defTabSz="912813">
              <a:spcBef>
                <a:spcPct val="0"/>
              </a:spcBef>
              <a:buClrTx/>
              <a:buSzTx/>
            </a:pPr>
            <a:fld id="{A63BAB6A-21BE-4034-92F0-6B5EEBBCFE6D}" type="slidenum">
              <a:rPr lang="it-IT" sz="1200" b="0">
                <a:latin typeface="Times New Roman" pitchFamily="18" charset="0"/>
              </a:rPr>
              <a:pPr algn="r" defTabSz="912813">
                <a:spcBef>
                  <a:spcPct val="0"/>
                </a:spcBef>
                <a:buClrTx/>
                <a:buSzTx/>
              </a:pPr>
              <a:t>23</a:t>
            </a:fld>
            <a:endParaRPr lang="it-IT" sz="1200" b="0">
              <a:latin typeface="Times New Roman"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lIns="91435" tIns="45718" rIns="91435" bIns="45718"/>
          <a:lstStyle/>
          <a:p>
            <a:r>
              <a:rPr lang="it-IT" dirty="0" smtClean="0">
                <a:latin typeface="Arial" charset="0"/>
              </a:rPr>
              <a:t>Specificità pochi falsi positivi (identifica i veri negativi)</a:t>
            </a:r>
          </a:p>
          <a:p>
            <a:r>
              <a:rPr lang="it-IT" dirty="0" smtClean="0">
                <a:latin typeface="Arial" charset="0"/>
              </a:rPr>
              <a:t>Sensibilità: identifica falsi negativi</a:t>
            </a:r>
            <a:r>
              <a:rPr lang="it-IT" baseline="0" dirty="0" smtClean="0">
                <a:latin typeface="Arial" charset="0"/>
              </a:rPr>
              <a:t> (veri positivi)</a:t>
            </a:r>
            <a:r>
              <a:rPr lang="en-GB" b="0" dirty="0" smtClean="0">
                <a:solidFill>
                  <a:srgbClr val="FFFFFF"/>
                </a:solidFill>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E4DC013-2D86-4BF6-9B69-E7045F78A9FB}" type="slidenum">
              <a:rPr lang="it-IT" smtClean="0">
                <a:cs typeface="Arial" charset="0"/>
              </a:rPr>
              <a:pPr/>
              <a:t>24</a:t>
            </a:fld>
            <a:endParaRPr lang="it-IT" smtClean="0">
              <a:cs typeface="Arial" charset="0"/>
            </a:endParaRPr>
          </a:p>
        </p:txBody>
      </p:sp>
      <p:sp>
        <p:nvSpPr>
          <p:cNvPr id="993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defTabSz="912813">
              <a:spcBef>
                <a:spcPct val="0"/>
              </a:spcBef>
              <a:buClrTx/>
              <a:buSzTx/>
            </a:pPr>
            <a:fld id="{A63BAB6A-21BE-4034-92F0-6B5EEBBCFE6D}" type="slidenum">
              <a:rPr lang="it-IT" sz="1200" b="0">
                <a:latin typeface="Times New Roman" pitchFamily="18" charset="0"/>
              </a:rPr>
              <a:pPr algn="r" defTabSz="912813">
                <a:spcBef>
                  <a:spcPct val="0"/>
                </a:spcBef>
                <a:buClrTx/>
                <a:buSzTx/>
              </a:pPr>
              <a:t>24</a:t>
            </a:fld>
            <a:endParaRPr lang="it-IT" sz="1200" b="0">
              <a:latin typeface="Times New Roman"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lIns="91435" tIns="45718" rIns="91435" bIns="45718"/>
          <a:lstStyle/>
          <a:p>
            <a:r>
              <a:rPr kumimoji="1" lang="en-US" sz="1200" b="1" kern="1200" dirty="0" err="1" smtClean="0">
                <a:solidFill>
                  <a:schemeClr val="tx1"/>
                </a:solidFill>
                <a:latin typeface="Arial" pitchFamily="34" charset="0"/>
                <a:ea typeface="+mn-ea"/>
                <a:cs typeface="+mn-cs"/>
              </a:rPr>
              <a:t>Giaccone</a:t>
            </a:r>
            <a:r>
              <a:rPr kumimoji="1" lang="en-US" sz="1200" b="1" kern="1200" dirty="0" smtClean="0">
                <a:solidFill>
                  <a:schemeClr val="tx1"/>
                </a:solidFill>
                <a:latin typeface="Arial" pitchFamily="34" charset="0"/>
                <a:ea typeface="+mn-ea"/>
                <a:cs typeface="+mn-cs"/>
              </a:rPr>
              <a:t> L</a:t>
            </a:r>
            <a:r>
              <a:rPr kumimoji="1" lang="en-US" sz="1200" kern="1200" dirty="0" smtClean="0">
                <a:solidFill>
                  <a:schemeClr val="tx1"/>
                </a:solidFill>
                <a:latin typeface="Arial" pitchFamily="34" charset="0"/>
                <a:ea typeface="+mn-ea"/>
                <a:cs typeface="+mn-cs"/>
              </a:rPr>
              <a:t>. </a:t>
            </a:r>
            <a:r>
              <a:rPr kumimoji="1" lang="it-IT" sz="1200" kern="1200" dirty="0" err="1" smtClean="0">
                <a:solidFill>
                  <a:schemeClr val="tx1"/>
                </a:solidFill>
                <a:latin typeface="Arial" pitchFamily="34" charset="0"/>
                <a:ea typeface="+mn-ea"/>
                <a:cs typeface="+mn-cs"/>
              </a:rPr>
              <a:t>Biol</a:t>
            </a:r>
            <a:r>
              <a:rPr kumimoji="1" lang="it-IT" sz="1200" kern="1200" dirty="0" smtClean="0">
                <a:solidFill>
                  <a:schemeClr val="tx1"/>
                </a:solidFill>
                <a:latin typeface="Arial" pitchFamily="34" charset="0"/>
                <a:ea typeface="+mn-ea"/>
                <a:cs typeface="+mn-cs"/>
              </a:rPr>
              <a:t> </a:t>
            </a:r>
            <a:r>
              <a:rPr kumimoji="1" lang="it-IT" sz="1200" kern="1200" dirty="0" err="1" smtClean="0">
                <a:solidFill>
                  <a:schemeClr val="tx1"/>
                </a:solidFill>
                <a:latin typeface="Arial" pitchFamily="34" charset="0"/>
                <a:ea typeface="+mn-ea"/>
                <a:cs typeface="+mn-cs"/>
              </a:rPr>
              <a:t>Blood</a:t>
            </a:r>
            <a:r>
              <a:rPr kumimoji="1" lang="it-IT" sz="1200" kern="1200" dirty="0" smtClean="0">
                <a:solidFill>
                  <a:schemeClr val="tx1"/>
                </a:solidFill>
                <a:latin typeface="Arial" pitchFamily="34" charset="0"/>
                <a:ea typeface="+mn-ea"/>
                <a:cs typeface="+mn-cs"/>
              </a:rPr>
              <a:t> </a:t>
            </a:r>
            <a:r>
              <a:rPr kumimoji="1" lang="it-IT" sz="1200" kern="1200" dirty="0" err="1" smtClean="0">
                <a:solidFill>
                  <a:schemeClr val="tx1"/>
                </a:solidFill>
                <a:latin typeface="Arial" pitchFamily="34" charset="0"/>
                <a:ea typeface="+mn-ea"/>
                <a:cs typeface="+mn-cs"/>
              </a:rPr>
              <a:t>Marrow</a:t>
            </a:r>
            <a:r>
              <a:rPr kumimoji="1" lang="it-IT" sz="1200" kern="1200" dirty="0" smtClean="0">
                <a:solidFill>
                  <a:schemeClr val="tx1"/>
                </a:solidFill>
                <a:latin typeface="Arial" pitchFamily="34" charset="0"/>
                <a:ea typeface="+mn-ea"/>
                <a:cs typeface="+mn-cs"/>
              </a:rPr>
              <a:t> </a:t>
            </a:r>
            <a:r>
              <a:rPr kumimoji="1" lang="it-IT" sz="1200" kern="1200" dirty="0" err="1" smtClean="0">
                <a:solidFill>
                  <a:schemeClr val="tx1"/>
                </a:solidFill>
                <a:latin typeface="Arial" pitchFamily="34" charset="0"/>
                <a:ea typeface="+mn-ea"/>
                <a:cs typeface="+mn-cs"/>
              </a:rPr>
              <a:t>Transplant</a:t>
            </a:r>
            <a:r>
              <a:rPr kumimoji="1" lang="it-IT" sz="1200" kern="1200" dirty="0" smtClean="0">
                <a:solidFill>
                  <a:schemeClr val="tx1"/>
                </a:solidFill>
                <a:latin typeface="Arial" pitchFamily="34" charset="0"/>
                <a:ea typeface="+mn-ea"/>
                <a:cs typeface="+mn-cs"/>
              </a:rPr>
              <a:t> </a:t>
            </a:r>
            <a:r>
              <a:rPr kumimoji="1" lang="en-US" sz="1200" kern="1200" dirty="0" smtClean="0">
                <a:solidFill>
                  <a:schemeClr val="tx1"/>
                </a:solidFill>
                <a:latin typeface="Arial" pitchFamily="34" charset="0"/>
                <a:ea typeface="+mn-ea"/>
                <a:cs typeface="+mn-cs"/>
              </a:rPr>
              <a:t>2010; 16: 809-17</a:t>
            </a:r>
            <a:endParaRPr lang="en-GB" b="0" dirty="0" smtClean="0"/>
          </a:p>
          <a:p>
            <a:pPr lvl="0"/>
            <a:r>
              <a:rPr kumimoji="1" lang="it-IT" sz="1200" b="1" kern="1200" dirty="0" smtClean="0">
                <a:solidFill>
                  <a:schemeClr val="tx1"/>
                </a:solidFill>
                <a:latin typeface="Arial" pitchFamily="34" charset="0"/>
                <a:ea typeface="+mn-ea"/>
                <a:cs typeface="+mn-cs"/>
              </a:rPr>
              <a:t>Cerva C. </a:t>
            </a:r>
            <a:r>
              <a:rPr kumimoji="1" lang="it-IT" sz="1200" kern="1200" dirty="0" err="1" smtClean="0">
                <a:solidFill>
                  <a:schemeClr val="tx1"/>
                </a:solidFill>
                <a:latin typeface="Arial" pitchFamily="34" charset="0"/>
                <a:ea typeface="+mn-ea"/>
                <a:cs typeface="+mn-cs"/>
              </a:rPr>
              <a:t>Clin</a:t>
            </a:r>
            <a:r>
              <a:rPr kumimoji="1" lang="it-IT" sz="1200" kern="1200" dirty="0" smtClean="0">
                <a:solidFill>
                  <a:schemeClr val="tx1"/>
                </a:solidFill>
                <a:latin typeface="Arial" pitchFamily="34" charset="0"/>
                <a:ea typeface="+mn-ea"/>
                <a:cs typeface="+mn-cs"/>
              </a:rPr>
              <a:t> </a:t>
            </a:r>
            <a:r>
              <a:rPr kumimoji="1" lang="it-IT" sz="1200" kern="1200" dirty="0" err="1" smtClean="0">
                <a:solidFill>
                  <a:schemeClr val="tx1"/>
                </a:solidFill>
                <a:latin typeface="Arial" pitchFamily="34" charset="0"/>
                <a:ea typeface="+mn-ea"/>
                <a:cs typeface="+mn-cs"/>
              </a:rPr>
              <a:t>Microb</a:t>
            </a:r>
            <a:r>
              <a:rPr kumimoji="1" lang="it-IT" sz="1200" kern="1200" dirty="0" smtClean="0">
                <a:solidFill>
                  <a:schemeClr val="tx1"/>
                </a:solidFill>
                <a:latin typeface="Arial" pitchFamily="34" charset="0"/>
                <a:ea typeface="+mn-ea"/>
                <a:cs typeface="+mn-cs"/>
              </a:rPr>
              <a:t> </a:t>
            </a:r>
            <a:r>
              <a:rPr kumimoji="1" lang="it-IT" sz="1200" kern="1200" dirty="0" err="1" smtClean="0">
                <a:solidFill>
                  <a:schemeClr val="tx1"/>
                </a:solidFill>
                <a:latin typeface="Arial" pitchFamily="34" charset="0"/>
                <a:ea typeface="+mn-ea"/>
                <a:cs typeface="+mn-cs"/>
              </a:rPr>
              <a:t>Infect</a:t>
            </a:r>
            <a:r>
              <a:rPr kumimoji="1" lang="it-IT" sz="1200" kern="1200" dirty="0" smtClean="0">
                <a:solidFill>
                  <a:schemeClr val="tx1"/>
                </a:solidFill>
                <a:latin typeface="Arial" pitchFamily="34" charset="0"/>
                <a:ea typeface="+mn-ea"/>
                <a:cs typeface="+mn-cs"/>
              </a:rPr>
              <a:t>. </a:t>
            </a:r>
            <a:r>
              <a:rPr kumimoji="1" lang="en-GB" sz="1200" kern="1200" dirty="0" err="1" smtClean="0">
                <a:solidFill>
                  <a:schemeClr val="tx1"/>
                </a:solidFill>
                <a:latin typeface="Arial" pitchFamily="34" charset="0"/>
                <a:ea typeface="+mn-ea"/>
                <a:cs typeface="+mn-cs"/>
              </a:rPr>
              <a:t>Clin</a:t>
            </a:r>
            <a:r>
              <a:rPr kumimoji="1" lang="en-GB" sz="1200" kern="1200" dirty="0" smtClean="0">
                <a:solidFill>
                  <a:schemeClr val="tx1"/>
                </a:solidFill>
                <a:latin typeface="Arial" pitchFamily="34" charset="0"/>
                <a:ea typeface="+mn-ea"/>
                <a:cs typeface="+mn-cs"/>
              </a:rPr>
              <a:t> </a:t>
            </a:r>
            <a:r>
              <a:rPr kumimoji="1" lang="en-GB" sz="1200" kern="1200" dirty="0" err="1" smtClean="0">
                <a:solidFill>
                  <a:schemeClr val="tx1"/>
                </a:solidFill>
                <a:latin typeface="Arial" pitchFamily="34" charset="0"/>
                <a:ea typeface="+mn-ea"/>
                <a:cs typeface="+mn-cs"/>
              </a:rPr>
              <a:t>Microbiol</a:t>
            </a:r>
            <a:r>
              <a:rPr kumimoji="1" lang="en-GB" sz="1200" kern="1200" dirty="0" smtClean="0">
                <a:solidFill>
                  <a:schemeClr val="tx1"/>
                </a:solidFill>
                <a:latin typeface="Arial" pitchFamily="34" charset="0"/>
                <a:ea typeface="+mn-ea"/>
                <a:cs typeface="+mn-cs"/>
              </a:rPr>
              <a:t> Infect. 2016; 22(11):946.</a:t>
            </a:r>
            <a:endParaRPr kumimoji="1" lang="it-IT" sz="1200" kern="1200" dirty="0" smtClean="0">
              <a:solidFill>
                <a:schemeClr val="tx1"/>
              </a:solidFill>
              <a:latin typeface="Arial" pitchFamily="34" charset="0"/>
              <a:ea typeface="+mn-ea"/>
              <a:cs typeface="+mn-cs"/>
            </a:endParaRPr>
          </a:p>
          <a:p>
            <a:pPr lvl="0"/>
            <a:r>
              <a:rPr kumimoji="1" lang="en-GB" sz="1200" b="1" kern="1200" dirty="0" smtClean="0">
                <a:solidFill>
                  <a:schemeClr val="tx1"/>
                </a:solidFill>
                <a:latin typeface="Arial" pitchFamily="34" charset="0"/>
                <a:ea typeface="+mn-ea"/>
                <a:cs typeface="+mn-cs"/>
              </a:rPr>
              <a:t>Huang HE. </a:t>
            </a:r>
            <a:r>
              <a:rPr kumimoji="1" lang="en-GB" sz="1200" kern="1200" dirty="0" smtClean="0">
                <a:solidFill>
                  <a:schemeClr val="tx1"/>
                </a:solidFill>
                <a:latin typeface="Arial" pitchFamily="34" charset="0"/>
                <a:ea typeface="+mn-ea"/>
                <a:cs typeface="+mn-cs"/>
              </a:rPr>
              <a:t>JAMA 2014; 312(23):2521-30.</a:t>
            </a:r>
            <a:endParaRPr kumimoji="1" lang="it-IT" sz="1200" kern="120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smtClean="0">
              <a:solidFill>
                <a:schemeClr val="bg2"/>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solidFill>
                  <a:schemeClr val="bg2"/>
                </a:solidFill>
              </a:rPr>
              <a:t>In patients undergoing antiviral treatment, a quarterly monitoring with HBsAg and ALT testing is advised in anti-HBc positive subjects undergoing LAM, and a 3-6 months evaluation with HBV DNA testing in HBsAg-positive patients</a:t>
            </a:r>
            <a:r>
              <a:rPr lang="it-IT" b="0" dirty="0" smtClean="0">
                <a:solidFill>
                  <a:schemeClr val="bg2"/>
                </a:solidFill>
              </a:rPr>
              <a:t> </a:t>
            </a:r>
            <a:r>
              <a:rPr lang="en-GB" b="0" dirty="0" smtClean="0">
                <a:solidFill>
                  <a:schemeClr val="bg2"/>
                </a:solidFill>
              </a:rPr>
              <a:t>. </a:t>
            </a:r>
            <a:endParaRPr lang="it-IT" b="0" dirty="0" smtClean="0">
              <a:solidFill>
                <a:schemeClr val="bg2"/>
              </a:solidFill>
            </a:endParaRPr>
          </a:p>
          <a:p>
            <a:endParaRPr lang="en-GB" b="0" dirty="0" smtClean="0"/>
          </a:p>
          <a:p>
            <a:r>
              <a:rPr lang="en-GB" b="0" dirty="0" smtClean="0"/>
              <a:t>Provided by the Italian national health system listed in the ex-nota 32 </a:t>
            </a:r>
            <a:r>
              <a:rPr lang="en-GB" b="0" dirty="0" err="1" smtClean="0"/>
              <a:t>bis</a:t>
            </a:r>
            <a:r>
              <a:rPr lang="en-GB" b="0" dirty="0" smtClean="0"/>
              <a:t> 2009. </a:t>
            </a:r>
          </a:p>
          <a:p>
            <a:r>
              <a:rPr lang="en-GB" b="0" dirty="0" smtClean="0"/>
              <a:t>A higher efficacy of ETV has been confirmed not only in subjects with significant viremia (&gt;2,000 IU/ml), due to the risk of mutants development under LAM treatment, but also among patients with low viremia (&lt; 2,000 IU/</a:t>
            </a:r>
            <a:r>
              <a:rPr lang="en-GB" b="0" dirty="0" err="1" smtClean="0"/>
              <a:t>mL</a:t>
            </a:r>
            <a:r>
              <a:rPr lang="en-GB" b="0" dirty="0" smtClean="0"/>
              <a:t>), developing 5-10% LAM-resistance during a 6 months treatment period (17). No data regarding TDF prophylaxis are currently available for these patients. </a:t>
            </a:r>
            <a:endParaRPr lang="it-IT"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E4DC013-2D86-4BF6-9B69-E7045F78A9FB}" type="slidenum">
              <a:rPr lang="it-IT" smtClean="0">
                <a:cs typeface="Arial" charset="0"/>
              </a:rPr>
              <a:pPr/>
              <a:t>25</a:t>
            </a:fld>
            <a:endParaRPr lang="it-IT" smtClean="0">
              <a:cs typeface="Arial" charset="0"/>
            </a:endParaRPr>
          </a:p>
        </p:txBody>
      </p:sp>
      <p:sp>
        <p:nvSpPr>
          <p:cNvPr id="993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defTabSz="912813">
              <a:spcBef>
                <a:spcPct val="0"/>
              </a:spcBef>
              <a:buClrTx/>
              <a:buSzTx/>
            </a:pPr>
            <a:fld id="{A63BAB6A-21BE-4034-92F0-6B5EEBBCFE6D}" type="slidenum">
              <a:rPr lang="it-IT" sz="1200" b="0">
                <a:latin typeface="Times New Roman" pitchFamily="18" charset="0"/>
              </a:rPr>
              <a:pPr algn="r" defTabSz="912813">
                <a:spcBef>
                  <a:spcPct val="0"/>
                </a:spcBef>
                <a:buClrTx/>
                <a:buSzTx/>
              </a:pPr>
              <a:t>25</a:t>
            </a:fld>
            <a:endParaRPr lang="it-IT" sz="1200" b="0">
              <a:latin typeface="Times New Roman"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lIns="91435" tIns="45718" rIns="91435" bIns="45718"/>
          <a:lstStyle/>
          <a:p>
            <a:endParaRPr lang="it-IT"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	</a:t>
            </a:r>
            <a:r>
              <a:rPr lang="it-IT" dirty="0" err="1" smtClean="0"/>
              <a:t>Riattivazone</a:t>
            </a:r>
            <a:r>
              <a:rPr lang="it-IT" dirty="0" smtClean="0"/>
              <a:t>		Epatite		</a:t>
            </a:r>
            <a:r>
              <a:rPr lang="it-IT" dirty="0" err="1" smtClean="0"/>
              <a:t>pOBi</a:t>
            </a:r>
            <a:endParaRPr lang="it-IT" dirty="0" smtClean="0"/>
          </a:p>
          <a:p>
            <a:r>
              <a:rPr lang="it-IT" dirty="0" err="1" smtClean="0"/>
              <a:t>Wang</a:t>
            </a:r>
            <a:r>
              <a:rPr lang="it-IT" baseline="0" dirty="0" smtClean="0"/>
              <a:t> 	0		30		0</a:t>
            </a:r>
          </a:p>
          <a:p>
            <a:r>
              <a:rPr lang="it-IT" baseline="0" dirty="0" err="1" smtClean="0"/>
              <a:t>Chen</a:t>
            </a:r>
            <a:r>
              <a:rPr lang="it-IT" baseline="0" dirty="0" smtClean="0"/>
              <a:t>	12.2		</a:t>
            </a:r>
            <a:r>
              <a:rPr lang="it-IT" baseline="0" dirty="0" err="1" smtClean="0"/>
              <a:t>12.2</a:t>
            </a:r>
            <a:r>
              <a:rPr lang="it-IT" baseline="0" dirty="0" smtClean="0"/>
              <a:t>		-</a:t>
            </a:r>
          </a:p>
          <a:p>
            <a:r>
              <a:rPr lang="it-IT" baseline="0" dirty="0" err="1" smtClean="0"/>
              <a:t>Belpietro</a:t>
            </a:r>
            <a:r>
              <a:rPr lang="it-IT" baseline="0" dirty="0" smtClean="0"/>
              <a:t>	8.3		2.4		0.58</a:t>
            </a:r>
          </a:p>
          <a:p>
            <a:r>
              <a:rPr lang="it-IT" baseline="0" dirty="0" err="1" smtClean="0"/>
              <a:t>Calvaruso</a:t>
            </a:r>
            <a:r>
              <a:rPr lang="it-IT" baseline="0" dirty="0" smtClean="0"/>
              <a:t>	75		-		8.1</a:t>
            </a:r>
          </a:p>
          <a:p>
            <a:r>
              <a:rPr lang="it-IT" baseline="0" dirty="0" err="1" smtClean="0"/>
              <a:t>Yeh</a:t>
            </a:r>
            <a:r>
              <a:rPr lang="it-IT" baseline="0" dirty="0" smtClean="0"/>
              <a:t>	57.1		14.3		0</a:t>
            </a:r>
          </a:p>
          <a:p>
            <a:r>
              <a:rPr lang="it-IT" baseline="0" dirty="0" err="1" smtClean="0"/>
              <a:t>Kawagishi</a:t>
            </a:r>
            <a:r>
              <a:rPr lang="it-IT" baseline="0" dirty="0" smtClean="0"/>
              <a:t>	-		-		5.9</a:t>
            </a:r>
          </a:p>
          <a:p>
            <a:r>
              <a:rPr lang="it-IT" baseline="0" dirty="0" smtClean="0"/>
              <a:t>Mediana ®	34.6% (98.3-75)	13.2% (2.4-30)</a:t>
            </a:r>
            <a:r>
              <a:rPr lang="it-IT" baseline="0" smtClean="0"/>
              <a:t>	0.58% </a:t>
            </a:r>
            <a:r>
              <a:rPr lang="it-IT" baseline="0" dirty="0" smtClean="0"/>
              <a:t>(0-5.9)</a:t>
            </a:r>
            <a:endParaRPr lang="it-IT" dirty="0"/>
          </a:p>
        </p:txBody>
      </p:sp>
      <p:sp>
        <p:nvSpPr>
          <p:cNvPr id="4" name="Segnaposto numero diapositiva 3"/>
          <p:cNvSpPr>
            <a:spLocks noGrp="1"/>
          </p:cNvSpPr>
          <p:nvPr>
            <p:ph type="sldNum" sz="quarter" idx="10"/>
          </p:nvPr>
        </p:nvSpPr>
        <p:spPr/>
        <p:txBody>
          <a:bodyPr/>
          <a:lstStyle/>
          <a:p>
            <a:pPr>
              <a:defRPr/>
            </a:pPr>
            <a:fld id="{0282C022-ADEC-43C6-9DCC-D21DC488F5A5}" type="slidenum">
              <a:rPr lang="it-IT" smtClean="0"/>
              <a:pPr>
                <a:defRPr/>
              </a:pPr>
              <a:t>27</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288C44C-E5C7-4260-8944-E277AF33A333}" type="slidenum">
              <a:rPr lang="it-IT" smtClean="0">
                <a:latin typeface="Arial" charset="0"/>
                <a:cs typeface="Arial" charset="0"/>
              </a:rPr>
              <a:pPr/>
              <a:t>3</a:t>
            </a:fld>
            <a:endParaRPr lang="it-IT" smtClean="0">
              <a:latin typeface="Arial" charset="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it-IT" smtClean="0">
                <a:latin typeface="Arial" charset="0"/>
                <a:ea typeface="MS PGothic" pitchFamily="34" charset="-128"/>
              </a:rPr>
              <a:t>Nell’ infezione da HBV la risposta immunitaria innata ed adattativa esercitano un controllo di intensità variabile sull’attività replicativa dell’ HBV attraverso la soppressione della replicazione virale mediata da citochine e attraverso l’induzione di apoptosi degli epatociti infetti che a sua volta è alla base dell’attività necroinfiammatoria che caratterizza i processi epatitici.</a:t>
            </a:r>
            <a:endParaRPr lang="en-GB" smtClean="0">
              <a:latin typeface="Arial" charset="0"/>
              <a:ea typeface="MS PGothic"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TextEdit="1"/>
          </p:cNvSpPr>
          <p:nvPr>
            <p:ph type="sldImg"/>
          </p:nvPr>
        </p:nvSpPr>
        <p:spPr>
          <a:ln/>
        </p:spPr>
      </p:sp>
      <p:sp>
        <p:nvSpPr>
          <p:cNvPr id="36867" name="Segnaposto note 2"/>
          <p:cNvSpPr>
            <a:spLocks noGrp="1"/>
          </p:cNvSpPr>
          <p:nvPr>
            <p:ph type="body" idx="1"/>
          </p:nvPr>
        </p:nvSpPr>
        <p:spPr>
          <a:noFill/>
          <a:ln/>
        </p:spPr>
        <p:txBody>
          <a:bodyPr/>
          <a:lstStyle/>
          <a:p>
            <a:r>
              <a:rPr lang="it-IT" smtClean="0">
                <a:latin typeface="Arial" charset="0"/>
              </a:rPr>
              <a:t>Rituximab 182</a:t>
            </a:r>
          </a:p>
          <a:p>
            <a:r>
              <a:rPr lang="it-IT" smtClean="0">
                <a:latin typeface="Arial" charset="0"/>
              </a:rPr>
              <a:t>Adalimumab 170</a:t>
            </a:r>
          </a:p>
          <a:p>
            <a:r>
              <a:rPr lang="it-IT" smtClean="0">
                <a:latin typeface="Arial" charset="0"/>
              </a:rPr>
              <a:t>Infliximab 162</a:t>
            </a:r>
          </a:p>
          <a:p>
            <a:r>
              <a:rPr lang="it-IT" smtClean="0">
                <a:latin typeface="Arial" charset="0"/>
              </a:rPr>
              <a:t>Cetuximab 138</a:t>
            </a:r>
          </a:p>
          <a:p>
            <a:r>
              <a:rPr lang="it-IT" smtClean="0">
                <a:latin typeface="Arial" charset="0"/>
              </a:rPr>
              <a:t>Bevacizumab 94</a:t>
            </a:r>
          </a:p>
          <a:p>
            <a:r>
              <a:rPr lang="it-IT" smtClean="0">
                <a:latin typeface="Arial" charset="0"/>
              </a:rPr>
              <a:t>Trastuzumab 74</a:t>
            </a:r>
          </a:p>
          <a:p>
            <a:r>
              <a:rPr lang="it-IT" smtClean="0">
                <a:latin typeface="Arial" charset="0"/>
              </a:rPr>
              <a:t>Etanercept 61</a:t>
            </a:r>
          </a:p>
          <a:p>
            <a:r>
              <a:rPr lang="it-IT" smtClean="0">
                <a:latin typeface="Arial" charset="0"/>
              </a:rPr>
              <a:t>Tocilizumab 57</a:t>
            </a:r>
          </a:p>
          <a:p>
            <a:r>
              <a:rPr lang="it-IT" smtClean="0">
                <a:latin typeface="Arial" charset="0"/>
              </a:rPr>
              <a:t>Other</a:t>
            </a:r>
          </a:p>
        </p:txBody>
      </p:sp>
      <p:sp>
        <p:nvSpPr>
          <p:cNvPr id="36868" name="Segnaposto numero diapositiva 3"/>
          <p:cNvSpPr>
            <a:spLocks noGrp="1"/>
          </p:cNvSpPr>
          <p:nvPr>
            <p:ph type="sldNum" sz="quarter" idx="5"/>
          </p:nvPr>
        </p:nvSpPr>
        <p:spPr>
          <a:noFill/>
        </p:spPr>
        <p:txBody>
          <a:bodyPr/>
          <a:lstStyle/>
          <a:p>
            <a:fld id="{A483B425-7188-4893-A60B-F1B41F3ED0EF}" type="slidenum">
              <a:rPr lang="it-IT" smtClean="0"/>
              <a:pPr/>
              <a:t>31</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142CFCF-6C30-4D50-AAEF-52B4C98059B4}" type="slidenum">
              <a:rPr lang="it-IT" smtClean="0">
                <a:latin typeface="Arial" charset="0"/>
                <a:cs typeface="Arial" charset="0"/>
              </a:rPr>
              <a:pPr/>
              <a:t>4</a:t>
            </a:fld>
            <a:endParaRPr lang="it-IT" smtClean="0">
              <a:latin typeface="Arial" charset="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it-IT" smtClean="0">
                <a:latin typeface="Arial" charset="0"/>
                <a:ea typeface="MS PGothic" pitchFamily="34" charset="-128"/>
              </a:rPr>
              <a:t>KEY MESSAGE: Se diminusce o cessa l’effetto immunosoppressivo la restaurazione della risposta immune in presenza di un numero elevato di epatociti infetti determina un danno epatico che può anche essere molto importante.</a:t>
            </a:r>
          </a:p>
          <a:p>
            <a:pPr eaLnBrk="1" hangingPunct="1"/>
            <a:r>
              <a:rPr lang="it-IT" smtClean="0">
                <a:latin typeface="Arial" charset="0"/>
                <a:ea typeface="MS PGothic" pitchFamily="34" charset="-128"/>
              </a:rPr>
              <a:t>In presenza di riduzione della terapia immunosoppressiva o della fine dell’effetto citotossico della chemioterapia la restaurazione parziale o totale, graduale o rapida della risposta immunitaria in presenza di un elevato numero di epatociti infetti può determinare un danno epatico la cui gravità dipende dall’entità della infezione di epatociti nella fase precedente, dalla rapidità di restaurazione della risposta immune, dall’efficienza di quest’ultima e dalla concorrente attivazione di fenomeni generalizzati di distruzione di cellule epatiche non infette.</a:t>
            </a:r>
            <a:endParaRPr lang="en-GB" smtClean="0">
              <a:latin typeface="Arial"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DE95922-F013-4E4C-80F2-58E6899578E1}" type="slidenum">
              <a:rPr lang="it-IT" smtClean="0">
                <a:cs typeface="Arial" charset="0"/>
              </a:rPr>
              <a:pPr/>
              <a:t>5</a:t>
            </a:fld>
            <a:endParaRPr lang="it-IT" smtClean="0">
              <a:cs typeface="Arial" charset="0"/>
            </a:endParaRPr>
          </a:p>
        </p:txBody>
      </p:sp>
      <p:sp>
        <p:nvSpPr>
          <p:cNvPr id="7987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defTabSz="912813">
              <a:spcBef>
                <a:spcPct val="0"/>
              </a:spcBef>
              <a:buClrTx/>
              <a:buSzTx/>
            </a:pPr>
            <a:fld id="{467FD05E-782F-4AA3-A9C4-31D41C11B31B}" type="slidenum">
              <a:rPr lang="it-IT" sz="1200" b="0">
                <a:latin typeface="Times New Roman" pitchFamily="18" charset="0"/>
              </a:rPr>
              <a:pPr algn="r" defTabSz="912813">
                <a:spcBef>
                  <a:spcPct val="0"/>
                </a:spcBef>
                <a:buClrTx/>
                <a:buSzTx/>
              </a:pPr>
              <a:t>5</a:t>
            </a:fld>
            <a:endParaRPr lang="it-IT" sz="1200" b="0">
              <a:latin typeface="Times New Roman" pitchFamily="18"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lIns="91435" tIns="45718" rIns="91435" bIns="45718"/>
          <a:lstStyle/>
          <a:p>
            <a:pPr eaLnBrk="1" hangingPunct="1"/>
            <a:endParaRPr lang="it-IT"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a:ln/>
        </p:spPr>
      </p:sp>
      <p:sp>
        <p:nvSpPr>
          <p:cNvPr id="83971" name="Segnaposto note 2"/>
          <p:cNvSpPr>
            <a:spLocks noGrp="1"/>
          </p:cNvSpPr>
          <p:nvPr>
            <p:ph type="body" idx="1"/>
          </p:nvPr>
        </p:nvSpPr>
        <p:spPr>
          <a:noFill/>
          <a:ln/>
        </p:spPr>
        <p:txBody>
          <a:bodyPr/>
          <a:lstStyle/>
          <a:p>
            <a:r>
              <a:rPr lang="en-US" smtClean="0">
                <a:solidFill>
                  <a:schemeClr val="bg2"/>
                </a:solidFill>
                <a:latin typeface="Arial" charset="0"/>
              </a:rPr>
              <a:t>Significativa perche in letteratura associata a progressione/sviluppo danno epatico da HBV</a:t>
            </a:r>
            <a:endParaRPr lang="it-IT" smtClean="0">
              <a:latin typeface="Arial" charset="0"/>
            </a:endParaRPr>
          </a:p>
        </p:txBody>
      </p:sp>
      <p:sp>
        <p:nvSpPr>
          <p:cNvPr id="83972" name="Segnaposto numero diapositiva 3"/>
          <p:cNvSpPr>
            <a:spLocks noGrp="1"/>
          </p:cNvSpPr>
          <p:nvPr>
            <p:ph type="sldNum" sz="quarter" idx="5"/>
          </p:nvPr>
        </p:nvSpPr>
        <p:spPr>
          <a:noFill/>
        </p:spPr>
        <p:txBody>
          <a:bodyPr/>
          <a:lstStyle/>
          <a:p>
            <a:fld id="{6C6AB3A7-9026-4078-9FCA-FF7A0263646D}" type="slidenum">
              <a:rPr lang="it-IT" smtClean="0"/>
              <a:pPr/>
              <a:t>6</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a:ln/>
        </p:spPr>
      </p:sp>
      <p:sp>
        <p:nvSpPr>
          <p:cNvPr id="84995" name="Segnaposto note 2"/>
          <p:cNvSpPr>
            <a:spLocks noGrp="1"/>
          </p:cNvSpPr>
          <p:nvPr>
            <p:ph type="body" idx="1"/>
          </p:nvPr>
        </p:nvSpPr>
        <p:spPr>
          <a:noFill/>
          <a:ln/>
        </p:spPr>
        <p:txBody>
          <a:bodyPr/>
          <a:lstStyle/>
          <a:p>
            <a:r>
              <a:rPr lang="en-US" smtClean="0">
                <a:solidFill>
                  <a:schemeClr val="bg2"/>
                </a:solidFill>
                <a:latin typeface="Arial" charset="0"/>
              </a:rPr>
              <a:t>Significativa perche in letteratura associata a progressione/sviluppo danno epatico da HBV</a:t>
            </a:r>
            <a:endParaRPr lang="it-IT" smtClean="0">
              <a:latin typeface="Arial" charset="0"/>
            </a:endParaRPr>
          </a:p>
        </p:txBody>
      </p:sp>
      <p:sp>
        <p:nvSpPr>
          <p:cNvPr id="84996" name="Segnaposto numero diapositiva 3"/>
          <p:cNvSpPr>
            <a:spLocks noGrp="1"/>
          </p:cNvSpPr>
          <p:nvPr>
            <p:ph type="sldNum" sz="quarter" idx="5"/>
          </p:nvPr>
        </p:nvSpPr>
        <p:spPr>
          <a:noFill/>
        </p:spPr>
        <p:txBody>
          <a:bodyPr/>
          <a:lstStyle/>
          <a:p>
            <a:fld id="{A74FACBF-110C-42AF-A65A-E13F27989F93}" type="slidenum">
              <a:rPr lang="it-IT" smtClean="0"/>
              <a:pPr/>
              <a:t>7</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ln/>
        </p:spPr>
      </p:sp>
      <p:sp>
        <p:nvSpPr>
          <p:cNvPr id="82947" name="Segnaposto note 2"/>
          <p:cNvSpPr>
            <a:spLocks noGrp="1"/>
          </p:cNvSpPr>
          <p:nvPr>
            <p:ph type="body" idx="1"/>
          </p:nvPr>
        </p:nvSpPr>
        <p:spPr>
          <a:noFill/>
          <a:ln/>
        </p:spPr>
        <p:txBody>
          <a:bodyPr/>
          <a:lstStyle/>
          <a:p>
            <a:r>
              <a:rPr lang="en-US" smtClean="0">
                <a:solidFill>
                  <a:schemeClr val="bg2"/>
                </a:solidFill>
                <a:latin typeface="Arial" charset="0"/>
              </a:rPr>
              <a:t>Significativa perche in letteratura associata a progressione/sviluppo danno epatico da HBV</a:t>
            </a:r>
            <a:endParaRPr lang="it-IT" smtClean="0">
              <a:latin typeface="Arial" charset="0"/>
            </a:endParaRPr>
          </a:p>
        </p:txBody>
      </p:sp>
      <p:sp>
        <p:nvSpPr>
          <p:cNvPr id="82948" name="Segnaposto numero diapositiva 3"/>
          <p:cNvSpPr>
            <a:spLocks noGrp="1"/>
          </p:cNvSpPr>
          <p:nvPr>
            <p:ph type="sldNum" sz="quarter" idx="5"/>
          </p:nvPr>
        </p:nvSpPr>
        <p:spPr>
          <a:noFill/>
        </p:spPr>
        <p:txBody>
          <a:bodyPr/>
          <a:lstStyle/>
          <a:p>
            <a:fld id="{9E087F55-6988-4C7F-8732-A060D6B80EC2}" type="slidenum">
              <a:rPr lang="it-IT" smtClean="0"/>
              <a:pPr/>
              <a:t>8</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B948B09-1586-4700-A806-E12D00CC7893}" type="slidenum">
              <a:rPr lang="it-IT" smtClean="0">
                <a:cs typeface="Arial" charset="0"/>
              </a:rPr>
              <a:pPr/>
              <a:t>9</a:t>
            </a:fld>
            <a:endParaRPr lang="it-IT" smtClean="0">
              <a:cs typeface="Arial" charset="0"/>
            </a:endParaRPr>
          </a:p>
        </p:txBody>
      </p:sp>
      <p:sp>
        <p:nvSpPr>
          <p:cNvPr id="77827" name="Rectangle 4"/>
          <p:cNvSpPr>
            <a:spLocks noGrp="1" noRot="1" noChangeAspect="1" noChangeArrowheads="1" noTextEdit="1"/>
          </p:cNvSpPr>
          <p:nvPr>
            <p:ph type="sldImg"/>
          </p:nvPr>
        </p:nvSpPr>
        <p:spPr>
          <a:ln/>
        </p:spPr>
      </p:sp>
      <p:sp>
        <p:nvSpPr>
          <p:cNvPr id="77828" name="Rectangle 5"/>
          <p:cNvSpPr>
            <a:spLocks noGrp="1" noChangeArrowheads="1"/>
          </p:cNvSpPr>
          <p:nvPr>
            <p:ph type="body" idx="1"/>
          </p:nvPr>
        </p:nvSpPr>
        <p:spPr>
          <a:xfrm>
            <a:off x="1135063" y="4343400"/>
            <a:ext cx="4587875" cy="4114800"/>
          </a:xfrm>
          <a:noFill/>
          <a:ln/>
        </p:spPr>
        <p:txBody>
          <a:bodyPr lIns="0" tIns="0" rIns="0" bIns="0"/>
          <a:lstStyle/>
          <a:p>
            <a:pPr eaLnBrk="1" hangingPunct="1"/>
            <a:r>
              <a:rPr lang="it-IT" smtClean="0">
                <a:latin typeface="Arial" charset="0"/>
              </a:rPr>
              <a:t>Cliniche perché corrispondono a definite identità nosografiche e strategie pratiche gestionali</a:t>
            </a:r>
          </a:p>
          <a:p>
            <a:pPr eaLnBrk="1" hangingPunct="1"/>
            <a:r>
              <a:rPr lang="en-US" b="1" smtClean="0">
                <a:latin typeface="Arial" charset="0"/>
              </a:rPr>
              <a:t>*In about 1/3 of the inactive carriers HBV DNA ranges between 2,000 and 20,000 IU with persistently normal ALT. Patients of  the grey area have the higher risk of  spontaneous reactivation.</a:t>
            </a:r>
            <a:endParaRPr lang="it-IT" smtClean="0">
              <a:latin typeface="Arial" charset="0"/>
            </a:endParaRPr>
          </a:p>
          <a:p>
            <a:pPr eaLnBrk="1" hangingPunct="1"/>
            <a:endParaRPr lang="it-IT"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a:ln/>
        </p:spPr>
      </p:sp>
      <p:sp>
        <p:nvSpPr>
          <p:cNvPr id="57347" name="Segnaposto note 2"/>
          <p:cNvSpPr>
            <a:spLocks noGrp="1"/>
          </p:cNvSpPr>
          <p:nvPr>
            <p:ph type="body" idx="1"/>
          </p:nvPr>
        </p:nvSpPr>
        <p:spPr>
          <a:noFill/>
          <a:ln/>
        </p:spPr>
        <p:txBody>
          <a:bodyPr/>
          <a:lstStyle/>
          <a:p>
            <a:r>
              <a:rPr lang="it-IT" smtClean="0">
                <a:latin typeface="Arial" charset="0"/>
              </a:rPr>
              <a:t>Accuratezza diagnostica è lo standard di riferimento, in questo caso la durata della osservazione!</a:t>
            </a:r>
            <a:r>
              <a:rPr lang="en-US" smtClean="0">
                <a:latin typeface="Arial" charset="0"/>
              </a:rPr>
              <a:t> </a:t>
            </a:r>
          </a:p>
          <a:p>
            <a:r>
              <a:rPr lang="en-US" smtClean="0">
                <a:latin typeface="Arial" charset="0"/>
              </a:rPr>
              <a:t>IC = Specificità 98% (chi è così rimane IC, ma non dice quanti di quelli diversi lo rimarranno)</a:t>
            </a:r>
          </a:p>
          <a:p>
            <a:r>
              <a:rPr lang="en-US" smtClean="0">
                <a:latin typeface="Arial" charset="0"/>
              </a:rPr>
              <a:t>Potere Predittivo Positivo </a:t>
            </a:r>
            <a:r>
              <a:rPr lang="it-IT" smtClean="0">
                <a:latin typeface="Arial" charset="0"/>
              </a:rPr>
              <a:t>97% (dipende dalla popolazione)</a:t>
            </a:r>
            <a:endParaRPr lang="en-US" smtClean="0">
              <a:latin typeface="Arial" charset="0"/>
            </a:endParaRPr>
          </a:p>
          <a:p>
            <a:endParaRPr lang="it-IT" smtClean="0">
              <a:latin typeface="Arial" charset="0"/>
            </a:endParaRPr>
          </a:p>
        </p:txBody>
      </p:sp>
      <p:sp>
        <p:nvSpPr>
          <p:cNvPr id="57348" name="Segnaposto numero diapositiva 3"/>
          <p:cNvSpPr>
            <a:spLocks noGrp="1"/>
          </p:cNvSpPr>
          <p:nvPr>
            <p:ph type="sldNum" sz="quarter" idx="5"/>
          </p:nvPr>
        </p:nvSpPr>
        <p:spPr>
          <a:noFill/>
        </p:spPr>
        <p:txBody>
          <a:bodyPr/>
          <a:lstStyle/>
          <a:p>
            <a:fld id="{B8574897-4859-408A-8A4A-2DFA36504CE3}" type="slidenum">
              <a:rPr lang="it-IT" smtClean="0"/>
              <a:pPr/>
              <a:t>10</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it-IT"/>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it-IT"/>
              <a:t>Fare clic per modificare lo stile del titolo dello schema</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it-IT"/>
              <a:t>Fare clic per modificare lo stile del sottotitolo dello schema</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it-IT"/>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it-IT"/>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D261501A-84A4-494F-B725-71DCF1306E4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6"/>
          <p:cNvSpPr>
            <a:spLocks noGrp="1" noChangeArrowheads="1"/>
          </p:cNvSpPr>
          <p:nvPr>
            <p:ph type="dt" sz="half" idx="10"/>
          </p:nvPr>
        </p:nvSpPr>
        <p:spPr>
          <a:ln/>
        </p:spPr>
        <p:txBody>
          <a:bodyPr/>
          <a:lstStyle>
            <a:lvl1pPr>
              <a:defRPr/>
            </a:lvl1pPr>
          </a:lstStyle>
          <a:p>
            <a:pPr>
              <a:defRPr/>
            </a:pPr>
            <a:endParaRPr lang="it-IT"/>
          </a:p>
        </p:txBody>
      </p:sp>
      <p:sp>
        <p:nvSpPr>
          <p:cNvPr id="5" name="Rectangle 37"/>
          <p:cNvSpPr>
            <a:spLocks noGrp="1" noChangeArrowheads="1"/>
          </p:cNvSpPr>
          <p:nvPr>
            <p:ph type="ftr" sz="quarter" idx="11"/>
          </p:nvPr>
        </p:nvSpPr>
        <p:spPr>
          <a:ln/>
        </p:spPr>
        <p:txBody>
          <a:bodyPr/>
          <a:lstStyle>
            <a:lvl1pPr>
              <a:defRPr/>
            </a:lvl1pPr>
          </a:lstStyle>
          <a:p>
            <a:pPr>
              <a:defRPr/>
            </a:pPr>
            <a:endParaRPr lang="it-IT"/>
          </a:p>
        </p:txBody>
      </p:sp>
      <p:sp>
        <p:nvSpPr>
          <p:cNvPr id="6" name="Rectangle 38"/>
          <p:cNvSpPr>
            <a:spLocks noGrp="1" noChangeArrowheads="1"/>
          </p:cNvSpPr>
          <p:nvPr>
            <p:ph type="sldNum" sz="quarter" idx="12"/>
          </p:nvPr>
        </p:nvSpPr>
        <p:spPr>
          <a:ln/>
        </p:spPr>
        <p:txBody>
          <a:bodyPr/>
          <a:lstStyle>
            <a:lvl1pPr>
              <a:defRPr/>
            </a:lvl1pPr>
          </a:lstStyle>
          <a:p>
            <a:pPr>
              <a:defRPr/>
            </a:pPr>
            <a:fld id="{C59C1420-DBC7-4FEE-B625-FE644386AA5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992938" y="609600"/>
            <a:ext cx="1949450" cy="54514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143000" y="609600"/>
            <a:ext cx="5697538" cy="54514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6"/>
          <p:cNvSpPr>
            <a:spLocks noGrp="1" noChangeArrowheads="1"/>
          </p:cNvSpPr>
          <p:nvPr>
            <p:ph type="dt" sz="half" idx="10"/>
          </p:nvPr>
        </p:nvSpPr>
        <p:spPr>
          <a:ln/>
        </p:spPr>
        <p:txBody>
          <a:bodyPr/>
          <a:lstStyle>
            <a:lvl1pPr>
              <a:defRPr/>
            </a:lvl1pPr>
          </a:lstStyle>
          <a:p>
            <a:pPr>
              <a:defRPr/>
            </a:pPr>
            <a:endParaRPr lang="it-IT"/>
          </a:p>
        </p:txBody>
      </p:sp>
      <p:sp>
        <p:nvSpPr>
          <p:cNvPr id="5" name="Rectangle 37"/>
          <p:cNvSpPr>
            <a:spLocks noGrp="1" noChangeArrowheads="1"/>
          </p:cNvSpPr>
          <p:nvPr>
            <p:ph type="ftr" sz="quarter" idx="11"/>
          </p:nvPr>
        </p:nvSpPr>
        <p:spPr>
          <a:ln/>
        </p:spPr>
        <p:txBody>
          <a:bodyPr/>
          <a:lstStyle>
            <a:lvl1pPr>
              <a:defRPr/>
            </a:lvl1pPr>
          </a:lstStyle>
          <a:p>
            <a:pPr>
              <a:defRPr/>
            </a:pPr>
            <a:endParaRPr lang="it-IT"/>
          </a:p>
        </p:txBody>
      </p:sp>
      <p:sp>
        <p:nvSpPr>
          <p:cNvPr id="6" name="Rectangle 38"/>
          <p:cNvSpPr>
            <a:spLocks noGrp="1" noChangeArrowheads="1"/>
          </p:cNvSpPr>
          <p:nvPr>
            <p:ph type="sldNum" sz="quarter" idx="12"/>
          </p:nvPr>
        </p:nvSpPr>
        <p:spPr>
          <a:ln/>
        </p:spPr>
        <p:txBody>
          <a:bodyPr/>
          <a:lstStyle>
            <a:lvl1pPr>
              <a:defRPr/>
            </a:lvl1pPr>
          </a:lstStyle>
          <a:p>
            <a:pPr>
              <a:defRPr/>
            </a:pPr>
            <a:fld id="{8AA2201C-9B8F-48B5-A45D-D061CB76E062}"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1430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1169988" y="1946275"/>
            <a:ext cx="7772400" cy="4114800"/>
          </a:xfrm>
        </p:spPr>
        <p:txBody>
          <a:bodyPr/>
          <a:lstStyle/>
          <a:p>
            <a:pPr lvl="0"/>
            <a:endParaRPr lang="it-IT" noProof="0" smtClean="0"/>
          </a:p>
        </p:txBody>
      </p:sp>
      <p:sp>
        <p:nvSpPr>
          <p:cNvPr id="4" name="Rectangle 36"/>
          <p:cNvSpPr>
            <a:spLocks noGrp="1" noChangeArrowheads="1"/>
          </p:cNvSpPr>
          <p:nvPr>
            <p:ph type="dt" sz="half" idx="10"/>
          </p:nvPr>
        </p:nvSpPr>
        <p:spPr>
          <a:ln/>
        </p:spPr>
        <p:txBody>
          <a:bodyPr/>
          <a:lstStyle>
            <a:lvl1pPr>
              <a:defRPr/>
            </a:lvl1pPr>
          </a:lstStyle>
          <a:p>
            <a:pPr>
              <a:defRPr/>
            </a:pPr>
            <a:endParaRPr lang="it-IT"/>
          </a:p>
        </p:txBody>
      </p:sp>
      <p:sp>
        <p:nvSpPr>
          <p:cNvPr id="5" name="Rectangle 37"/>
          <p:cNvSpPr>
            <a:spLocks noGrp="1" noChangeArrowheads="1"/>
          </p:cNvSpPr>
          <p:nvPr>
            <p:ph type="ftr" sz="quarter" idx="11"/>
          </p:nvPr>
        </p:nvSpPr>
        <p:spPr>
          <a:ln/>
        </p:spPr>
        <p:txBody>
          <a:bodyPr/>
          <a:lstStyle>
            <a:lvl1pPr>
              <a:defRPr/>
            </a:lvl1pPr>
          </a:lstStyle>
          <a:p>
            <a:pPr>
              <a:defRPr/>
            </a:pPr>
            <a:endParaRPr lang="it-IT"/>
          </a:p>
        </p:txBody>
      </p:sp>
      <p:sp>
        <p:nvSpPr>
          <p:cNvPr id="6" name="Rectangle 38"/>
          <p:cNvSpPr>
            <a:spLocks noGrp="1" noChangeArrowheads="1"/>
          </p:cNvSpPr>
          <p:nvPr>
            <p:ph type="sldNum" sz="quarter" idx="12"/>
          </p:nvPr>
        </p:nvSpPr>
        <p:spPr>
          <a:ln/>
        </p:spPr>
        <p:txBody>
          <a:bodyPr/>
          <a:lstStyle>
            <a:lvl1pPr>
              <a:defRPr/>
            </a:lvl1pPr>
          </a:lstStyle>
          <a:p>
            <a:pPr>
              <a:defRPr/>
            </a:pPr>
            <a:fld id="{0E224ECA-D3E9-445D-AC1A-DCC71F1CB860}"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430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1169988" y="1946275"/>
            <a:ext cx="7772400" cy="4114800"/>
          </a:xfrm>
        </p:spPr>
        <p:txBody>
          <a:bodyPr/>
          <a:lstStyle/>
          <a:p>
            <a:pPr lvl="0"/>
            <a:endParaRPr lang="it-IT" noProof="0" smtClean="0"/>
          </a:p>
        </p:txBody>
      </p:sp>
      <p:sp>
        <p:nvSpPr>
          <p:cNvPr id="4" name="Rectangle 36"/>
          <p:cNvSpPr>
            <a:spLocks noGrp="1" noChangeArrowheads="1"/>
          </p:cNvSpPr>
          <p:nvPr>
            <p:ph type="dt" sz="half" idx="10"/>
          </p:nvPr>
        </p:nvSpPr>
        <p:spPr>
          <a:ln/>
        </p:spPr>
        <p:txBody>
          <a:bodyPr/>
          <a:lstStyle>
            <a:lvl1pPr>
              <a:defRPr/>
            </a:lvl1pPr>
          </a:lstStyle>
          <a:p>
            <a:pPr>
              <a:defRPr/>
            </a:pPr>
            <a:endParaRPr lang="it-IT"/>
          </a:p>
        </p:txBody>
      </p:sp>
      <p:sp>
        <p:nvSpPr>
          <p:cNvPr id="5" name="Rectangle 37"/>
          <p:cNvSpPr>
            <a:spLocks noGrp="1" noChangeArrowheads="1"/>
          </p:cNvSpPr>
          <p:nvPr>
            <p:ph type="ftr" sz="quarter" idx="11"/>
          </p:nvPr>
        </p:nvSpPr>
        <p:spPr>
          <a:ln/>
        </p:spPr>
        <p:txBody>
          <a:bodyPr/>
          <a:lstStyle>
            <a:lvl1pPr>
              <a:defRPr/>
            </a:lvl1pPr>
          </a:lstStyle>
          <a:p>
            <a:pPr>
              <a:defRPr/>
            </a:pPr>
            <a:endParaRPr lang="it-IT"/>
          </a:p>
        </p:txBody>
      </p:sp>
      <p:sp>
        <p:nvSpPr>
          <p:cNvPr id="6" name="Rectangle 38"/>
          <p:cNvSpPr>
            <a:spLocks noGrp="1" noChangeArrowheads="1"/>
          </p:cNvSpPr>
          <p:nvPr>
            <p:ph type="sldNum" sz="quarter" idx="12"/>
          </p:nvPr>
        </p:nvSpPr>
        <p:spPr>
          <a:ln/>
        </p:spPr>
        <p:txBody>
          <a:bodyPr/>
          <a:lstStyle>
            <a:lvl1pPr>
              <a:defRPr/>
            </a:lvl1pPr>
          </a:lstStyle>
          <a:p>
            <a:pPr>
              <a:defRPr/>
            </a:pPr>
            <a:fld id="{2B45E533-24A9-4D01-81CA-A122E906818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6"/>
          <p:cNvSpPr>
            <a:spLocks noGrp="1" noChangeArrowheads="1"/>
          </p:cNvSpPr>
          <p:nvPr>
            <p:ph type="dt" sz="half" idx="10"/>
          </p:nvPr>
        </p:nvSpPr>
        <p:spPr>
          <a:ln/>
        </p:spPr>
        <p:txBody>
          <a:bodyPr/>
          <a:lstStyle>
            <a:lvl1pPr>
              <a:defRPr/>
            </a:lvl1pPr>
          </a:lstStyle>
          <a:p>
            <a:pPr>
              <a:defRPr/>
            </a:pPr>
            <a:endParaRPr lang="it-IT"/>
          </a:p>
        </p:txBody>
      </p:sp>
      <p:sp>
        <p:nvSpPr>
          <p:cNvPr id="5" name="Rectangle 37"/>
          <p:cNvSpPr>
            <a:spLocks noGrp="1" noChangeArrowheads="1"/>
          </p:cNvSpPr>
          <p:nvPr>
            <p:ph type="ftr" sz="quarter" idx="11"/>
          </p:nvPr>
        </p:nvSpPr>
        <p:spPr>
          <a:ln/>
        </p:spPr>
        <p:txBody>
          <a:bodyPr/>
          <a:lstStyle>
            <a:lvl1pPr>
              <a:defRPr/>
            </a:lvl1pPr>
          </a:lstStyle>
          <a:p>
            <a:pPr>
              <a:defRPr/>
            </a:pPr>
            <a:endParaRPr lang="it-IT"/>
          </a:p>
        </p:txBody>
      </p:sp>
      <p:sp>
        <p:nvSpPr>
          <p:cNvPr id="6" name="Rectangle 38"/>
          <p:cNvSpPr>
            <a:spLocks noGrp="1" noChangeArrowheads="1"/>
          </p:cNvSpPr>
          <p:nvPr>
            <p:ph type="sldNum" sz="quarter" idx="12"/>
          </p:nvPr>
        </p:nvSpPr>
        <p:spPr>
          <a:ln/>
        </p:spPr>
        <p:txBody>
          <a:bodyPr/>
          <a:lstStyle>
            <a:lvl1pPr>
              <a:defRPr/>
            </a:lvl1pPr>
          </a:lstStyle>
          <a:p>
            <a:pPr>
              <a:defRPr/>
            </a:pPr>
            <a:fld id="{01B12917-8149-41AE-89A1-85F35304BC0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6"/>
          <p:cNvSpPr>
            <a:spLocks noGrp="1" noChangeArrowheads="1"/>
          </p:cNvSpPr>
          <p:nvPr>
            <p:ph type="dt" sz="half" idx="10"/>
          </p:nvPr>
        </p:nvSpPr>
        <p:spPr>
          <a:ln/>
        </p:spPr>
        <p:txBody>
          <a:bodyPr/>
          <a:lstStyle>
            <a:lvl1pPr>
              <a:defRPr/>
            </a:lvl1pPr>
          </a:lstStyle>
          <a:p>
            <a:pPr>
              <a:defRPr/>
            </a:pPr>
            <a:endParaRPr lang="it-IT"/>
          </a:p>
        </p:txBody>
      </p:sp>
      <p:sp>
        <p:nvSpPr>
          <p:cNvPr id="5" name="Rectangle 37"/>
          <p:cNvSpPr>
            <a:spLocks noGrp="1" noChangeArrowheads="1"/>
          </p:cNvSpPr>
          <p:nvPr>
            <p:ph type="ftr" sz="quarter" idx="11"/>
          </p:nvPr>
        </p:nvSpPr>
        <p:spPr>
          <a:ln/>
        </p:spPr>
        <p:txBody>
          <a:bodyPr/>
          <a:lstStyle>
            <a:lvl1pPr>
              <a:defRPr/>
            </a:lvl1pPr>
          </a:lstStyle>
          <a:p>
            <a:pPr>
              <a:defRPr/>
            </a:pPr>
            <a:endParaRPr lang="it-IT"/>
          </a:p>
        </p:txBody>
      </p:sp>
      <p:sp>
        <p:nvSpPr>
          <p:cNvPr id="6" name="Rectangle 38"/>
          <p:cNvSpPr>
            <a:spLocks noGrp="1" noChangeArrowheads="1"/>
          </p:cNvSpPr>
          <p:nvPr>
            <p:ph type="sldNum" sz="quarter" idx="12"/>
          </p:nvPr>
        </p:nvSpPr>
        <p:spPr>
          <a:ln/>
        </p:spPr>
        <p:txBody>
          <a:bodyPr/>
          <a:lstStyle>
            <a:lvl1pPr>
              <a:defRPr/>
            </a:lvl1pPr>
          </a:lstStyle>
          <a:p>
            <a:pPr>
              <a:defRPr/>
            </a:pPr>
            <a:fld id="{1808E5E7-243C-4AF7-A557-235C32CF3FA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6"/>
          <p:cNvSpPr>
            <a:spLocks noGrp="1" noChangeArrowheads="1"/>
          </p:cNvSpPr>
          <p:nvPr>
            <p:ph type="dt" sz="half" idx="10"/>
          </p:nvPr>
        </p:nvSpPr>
        <p:spPr>
          <a:ln/>
        </p:spPr>
        <p:txBody>
          <a:bodyPr/>
          <a:lstStyle>
            <a:lvl1pPr>
              <a:defRPr/>
            </a:lvl1pPr>
          </a:lstStyle>
          <a:p>
            <a:pPr>
              <a:defRPr/>
            </a:pPr>
            <a:endParaRPr lang="it-IT"/>
          </a:p>
        </p:txBody>
      </p:sp>
      <p:sp>
        <p:nvSpPr>
          <p:cNvPr id="6" name="Rectangle 37"/>
          <p:cNvSpPr>
            <a:spLocks noGrp="1" noChangeArrowheads="1"/>
          </p:cNvSpPr>
          <p:nvPr>
            <p:ph type="ftr" sz="quarter" idx="11"/>
          </p:nvPr>
        </p:nvSpPr>
        <p:spPr>
          <a:ln/>
        </p:spPr>
        <p:txBody>
          <a:bodyPr/>
          <a:lstStyle>
            <a:lvl1pPr>
              <a:defRPr/>
            </a:lvl1pPr>
          </a:lstStyle>
          <a:p>
            <a:pPr>
              <a:defRPr/>
            </a:pPr>
            <a:endParaRPr lang="it-IT"/>
          </a:p>
        </p:txBody>
      </p:sp>
      <p:sp>
        <p:nvSpPr>
          <p:cNvPr id="7" name="Rectangle 38"/>
          <p:cNvSpPr>
            <a:spLocks noGrp="1" noChangeArrowheads="1"/>
          </p:cNvSpPr>
          <p:nvPr>
            <p:ph type="sldNum" sz="quarter" idx="12"/>
          </p:nvPr>
        </p:nvSpPr>
        <p:spPr>
          <a:ln/>
        </p:spPr>
        <p:txBody>
          <a:bodyPr/>
          <a:lstStyle>
            <a:lvl1pPr>
              <a:defRPr/>
            </a:lvl1pPr>
          </a:lstStyle>
          <a:p>
            <a:pPr>
              <a:defRPr/>
            </a:pPr>
            <a:fld id="{8401C372-FABF-4309-8DC1-4C3B48095835}"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6"/>
          <p:cNvSpPr>
            <a:spLocks noGrp="1" noChangeArrowheads="1"/>
          </p:cNvSpPr>
          <p:nvPr>
            <p:ph type="dt" sz="half" idx="10"/>
          </p:nvPr>
        </p:nvSpPr>
        <p:spPr>
          <a:ln/>
        </p:spPr>
        <p:txBody>
          <a:bodyPr/>
          <a:lstStyle>
            <a:lvl1pPr>
              <a:defRPr/>
            </a:lvl1pPr>
          </a:lstStyle>
          <a:p>
            <a:pPr>
              <a:defRPr/>
            </a:pPr>
            <a:endParaRPr lang="it-IT"/>
          </a:p>
        </p:txBody>
      </p:sp>
      <p:sp>
        <p:nvSpPr>
          <p:cNvPr id="8" name="Rectangle 37"/>
          <p:cNvSpPr>
            <a:spLocks noGrp="1" noChangeArrowheads="1"/>
          </p:cNvSpPr>
          <p:nvPr>
            <p:ph type="ftr" sz="quarter" idx="11"/>
          </p:nvPr>
        </p:nvSpPr>
        <p:spPr>
          <a:ln/>
        </p:spPr>
        <p:txBody>
          <a:bodyPr/>
          <a:lstStyle>
            <a:lvl1pPr>
              <a:defRPr/>
            </a:lvl1pPr>
          </a:lstStyle>
          <a:p>
            <a:pPr>
              <a:defRPr/>
            </a:pPr>
            <a:endParaRPr lang="it-IT"/>
          </a:p>
        </p:txBody>
      </p:sp>
      <p:sp>
        <p:nvSpPr>
          <p:cNvPr id="9" name="Rectangle 38"/>
          <p:cNvSpPr>
            <a:spLocks noGrp="1" noChangeArrowheads="1"/>
          </p:cNvSpPr>
          <p:nvPr>
            <p:ph type="sldNum" sz="quarter" idx="12"/>
          </p:nvPr>
        </p:nvSpPr>
        <p:spPr>
          <a:ln/>
        </p:spPr>
        <p:txBody>
          <a:bodyPr/>
          <a:lstStyle>
            <a:lvl1pPr>
              <a:defRPr/>
            </a:lvl1pPr>
          </a:lstStyle>
          <a:p>
            <a:pPr>
              <a:defRPr/>
            </a:pPr>
            <a:fld id="{DA8B6606-9D3A-4360-A5D4-1E0C69EA4D6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6"/>
          <p:cNvSpPr>
            <a:spLocks noGrp="1" noChangeArrowheads="1"/>
          </p:cNvSpPr>
          <p:nvPr>
            <p:ph type="dt" sz="half" idx="10"/>
          </p:nvPr>
        </p:nvSpPr>
        <p:spPr>
          <a:ln/>
        </p:spPr>
        <p:txBody>
          <a:bodyPr/>
          <a:lstStyle>
            <a:lvl1pPr>
              <a:defRPr/>
            </a:lvl1pPr>
          </a:lstStyle>
          <a:p>
            <a:pPr>
              <a:defRPr/>
            </a:pPr>
            <a:endParaRPr lang="it-IT"/>
          </a:p>
        </p:txBody>
      </p:sp>
      <p:sp>
        <p:nvSpPr>
          <p:cNvPr id="4" name="Rectangle 37"/>
          <p:cNvSpPr>
            <a:spLocks noGrp="1" noChangeArrowheads="1"/>
          </p:cNvSpPr>
          <p:nvPr>
            <p:ph type="ftr" sz="quarter" idx="11"/>
          </p:nvPr>
        </p:nvSpPr>
        <p:spPr>
          <a:ln/>
        </p:spPr>
        <p:txBody>
          <a:bodyPr/>
          <a:lstStyle>
            <a:lvl1pPr>
              <a:defRPr/>
            </a:lvl1pPr>
          </a:lstStyle>
          <a:p>
            <a:pPr>
              <a:defRPr/>
            </a:pPr>
            <a:endParaRPr lang="it-IT"/>
          </a:p>
        </p:txBody>
      </p:sp>
      <p:sp>
        <p:nvSpPr>
          <p:cNvPr id="5" name="Rectangle 38"/>
          <p:cNvSpPr>
            <a:spLocks noGrp="1" noChangeArrowheads="1"/>
          </p:cNvSpPr>
          <p:nvPr>
            <p:ph type="sldNum" sz="quarter" idx="12"/>
          </p:nvPr>
        </p:nvSpPr>
        <p:spPr>
          <a:ln/>
        </p:spPr>
        <p:txBody>
          <a:bodyPr/>
          <a:lstStyle>
            <a:lvl1pPr>
              <a:defRPr/>
            </a:lvl1pPr>
          </a:lstStyle>
          <a:p>
            <a:pPr>
              <a:defRPr/>
            </a:pPr>
            <a:fld id="{D282E842-EFC5-4FF0-B4DF-C701BF04109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a:ln/>
        </p:spPr>
        <p:txBody>
          <a:bodyPr/>
          <a:lstStyle>
            <a:lvl1pPr>
              <a:defRPr/>
            </a:lvl1pPr>
          </a:lstStyle>
          <a:p>
            <a:pPr>
              <a:defRPr/>
            </a:pPr>
            <a:endParaRPr lang="it-IT"/>
          </a:p>
        </p:txBody>
      </p:sp>
      <p:sp>
        <p:nvSpPr>
          <p:cNvPr id="3" name="Rectangle 37"/>
          <p:cNvSpPr>
            <a:spLocks noGrp="1" noChangeArrowheads="1"/>
          </p:cNvSpPr>
          <p:nvPr>
            <p:ph type="ftr" sz="quarter" idx="11"/>
          </p:nvPr>
        </p:nvSpPr>
        <p:spPr>
          <a:ln/>
        </p:spPr>
        <p:txBody>
          <a:bodyPr/>
          <a:lstStyle>
            <a:lvl1pPr>
              <a:defRPr/>
            </a:lvl1pPr>
          </a:lstStyle>
          <a:p>
            <a:pPr>
              <a:defRPr/>
            </a:pPr>
            <a:endParaRPr lang="it-IT"/>
          </a:p>
        </p:txBody>
      </p:sp>
      <p:sp>
        <p:nvSpPr>
          <p:cNvPr id="4" name="Rectangle 38"/>
          <p:cNvSpPr>
            <a:spLocks noGrp="1" noChangeArrowheads="1"/>
          </p:cNvSpPr>
          <p:nvPr>
            <p:ph type="sldNum" sz="quarter" idx="12"/>
          </p:nvPr>
        </p:nvSpPr>
        <p:spPr>
          <a:ln/>
        </p:spPr>
        <p:txBody>
          <a:bodyPr/>
          <a:lstStyle>
            <a:lvl1pPr>
              <a:defRPr/>
            </a:lvl1pPr>
          </a:lstStyle>
          <a:p>
            <a:pPr>
              <a:defRPr/>
            </a:pPr>
            <a:fld id="{B22966B0-6090-4BA7-8C50-136D830CB69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6"/>
          <p:cNvSpPr>
            <a:spLocks noGrp="1" noChangeArrowheads="1"/>
          </p:cNvSpPr>
          <p:nvPr>
            <p:ph type="dt" sz="half" idx="10"/>
          </p:nvPr>
        </p:nvSpPr>
        <p:spPr>
          <a:ln/>
        </p:spPr>
        <p:txBody>
          <a:bodyPr/>
          <a:lstStyle>
            <a:lvl1pPr>
              <a:defRPr/>
            </a:lvl1pPr>
          </a:lstStyle>
          <a:p>
            <a:pPr>
              <a:defRPr/>
            </a:pPr>
            <a:endParaRPr lang="it-IT"/>
          </a:p>
        </p:txBody>
      </p:sp>
      <p:sp>
        <p:nvSpPr>
          <p:cNvPr id="6" name="Rectangle 37"/>
          <p:cNvSpPr>
            <a:spLocks noGrp="1" noChangeArrowheads="1"/>
          </p:cNvSpPr>
          <p:nvPr>
            <p:ph type="ftr" sz="quarter" idx="11"/>
          </p:nvPr>
        </p:nvSpPr>
        <p:spPr>
          <a:ln/>
        </p:spPr>
        <p:txBody>
          <a:bodyPr/>
          <a:lstStyle>
            <a:lvl1pPr>
              <a:defRPr/>
            </a:lvl1pPr>
          </a:lstStyle>
          <a:p>
            <a:pPr>
              <a:defRPr/>
            </a:pPr>
            <a:endParaRPr lang="it-IT"/>
          </a:p>
        </p:txBody>
      </p:sp>
      <p:sp>
        <p:nvSpPr>
          <p:cNvPr id="7" name="Rectangle 38"/>
          <p:cNvSpPr>
            <a:spLocks noGrp="1" noChangeArrowheads="1"/>
          </p:cNvSpPr>
          <p:nvPr>
            <p:ph type="sldNum" sz="quarter" idx="12"/>
          </p:nvPr>
        </p:nvSpPr>
        <p:spPr>
          <a:ln/>
        </p:spPr>
        <p:txBody>
          <a:bodyPr/>
          <a:lstStyle>
            <a:lvl1pPr>
              <a:defRPr/>
            </a:lvl1pPr>
          </a:lstStyle>
          <a:p>
            <a:pPr>
              <a:defRPr/>
            </a:pPr>
            <a:fld id="{8E31C316-7A04-4D44-B24F-14AD6CCD605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6"/>
          <p:cNvSpPr>
            <a:spLocks noGrp="1" noChangeArrowheads="1"/>
          </p:cNvSpPr>
          <p:nvPr>
            <p:ph type="dt" sz="half" idx="10"/>
          </p:nvPr>
        </p:nvSpPr>
        <p:spPr>
          <a:ln/>
        </p:spPr>
        <p:txBody>
          <a:bodyPr/>
          <a:lstStyle>
            <a:lvl1pPr>
              <a:defRPr/>
            </a:lvl1pPr>
          </a:lstStyle>
          <a:p>
            <a:pPr>
              <a:defRPr/>
            </a:pPr>
            <a:endParaRPr lang="it-IT"/>
          </a:p>
        </p:txBody>
      </p:sp>
      <p:sp>
        <p:nvSpPr>
          <p:cNvPr id="6" name="Rectangle 37"/>
          <p:cNvSpPr>
            <a:spLocks noGrp="1" noChangeArrowheads="1"/>
          </p:cNvSpPr>
          <p:nvPr>
            <p:ph type="ftr" sz="quarter" idx="11"/>
          </p:nvPr>
        </p:nvSpPr>
        <p:spPr>
          <a:ln/>
        </p:spPr>
        <p:txBody>
          <a:bodyPr/>
          <a:lstStyle>
            <a:lvl1pPr>
              <a:defRPr/>
            </a:lvl1pPr>
          </a:lstStyle>
          <a:p>
            <a:pPr>
              <a:defRPr/>
            </a:pPr>
            <a:endParaRPr lang="it-IT"/>
          </a:p>
        </p:txBody>
      </p:sp>
      <p:sp>
        <p:nvSpPr>
          <p:cNvPr id="7" name="Rectangle 38"/>
          <p:cNvSpPr>
            <a:spLocks noGrp="1" noChangeArrowheads="1"/>
          </p:cNvSpPr>
          <p:nvPr>
            <p:ph type="sldNum" sz="quarter" idx="12"/>
          </p:nvPr>
        </p:nvSpPr>
        <p:spPr>
          <a:ln/>
        </p:spPr>
        <p:txBody>
          <a:bodyPr/>
          <a:lstStyle>
            <a:lvl1pPr>
              <a:defRPr/>
            </a:lvl1pPr>
          </a:lstStyle>
          <a:p>
            <a:pPr>
              <a:defRPr/>
            </a:pPr>
            <a:fld id="{5EECFFDE-2847-4805-AFF7-C1EAE4FCF775}"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it-IT"/>
            </a:p>
          </p:txBody>
        </p:sp>
        <p:grpSp>
          <p:nvGrpSpPr>
            <p:cNvPr id="2057"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3"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it-IT"/>
              </a:p>
            </p:txBody>
          </p:sp>
        </p:grpSp>
      </p:grpSp>
      <p:sp>
        <p:nvSpPr>
          <p:cNvPr id="2051"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it-IT" smtClean="0"/>
              <a:t>Fare clic per modificare lo stile del titolo dello schema</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l">
              <a:spcBef>
                <a:spcPct val="0"/>
              </a:spcBef>
              <a:buClrTx/>
              <a:buSzTx/>
              <a:buFontTx/>
              <a:buNone/>
              <a:defRPr sz="1400" b="0">
                <a:latin typeface="+mn-lt"/>
              </a:defRPr>
            </a:lvl1pPr>
          </a:lstStyle>
          <a:p>
            <a:pPr>
              <a:defRPr/>
            </a:pPr>
            <a:endParaRPr lang="it-IT"/>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spcBef>
                <a:spcPct val="0"/>
              </a:spcBef>
              <a:buClrTx/>
              <a:buSzTx/>
              <a:buFontTx/>
              <a:buNone/>
              <a:defRPr sz="1400" b="0">
                <a:latin typeface="+mn-lt"/>
              </a:defRPr>
            </a:lvl1pPr>
          </a:lstStyle>
          <a:p>
            <a:pPr>
              <a:defRPr/>
            </a:pPr>
            <a:endParaRPr lang="it-IT"/>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spcBef>
                <a:spcPct val="0"/>
              </a:spcBef>
              <a:buClrTx/>
              <a:buSzTx/>
              <a:buFontTx/>
              <a:buNone/>
              <a:defRPr sz="1400" b="0">
                <a:latin typeface="+mn-lt"/>
              </a:defRPr>
            </a:lvl1pPr>
          </a:lstStyle>
          <a:p>
            <a:pPr>
              <a:defRPr/>
            </a:pPr>
            <a:fld id="{BFE1E63F-C168-4982-8C1A-240A4DB14B1E}" type="slidenum">
              <a:rPr lang="it-IT"/>
              <a:pPr>
                <a:defRPr/>
              </a:pPr>
              <a:t>‹N›</a:t>
            </a:fld>
            <a:endParaRPr lang="it-IT"/>
          </a:p>
        </p:txBody>
      </p:sp>
      <p:sp>
        <p:nvSpPr>
          <p:cNvPr id="2087" name="Rectangle 39"/>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Tree>
  </p:cSld>
  <p:clrMap bg1="dk2" tx1="lt1" bg2="dk1" tx2="lt2" accent1="accent1" accent2="accent2" accent3="accent3" accent4="accent4" accent5="accent5" accent6="accent6" hlink="hlink" folHlink="folHlink"/>
  <p:sldLayoutIdLst>
    <p:sldLayoutId id="2147484320"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emf"/><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a:spLocks noChangeArrowheads="1"/>
          </p:cNvSpPr>
          <p:nvPr/>
        </p:nvSpPr>
        <p:spPr bwMode="auto">
          <a:xfrm>
            <a:off x="251520" y="1268760"/>
            <a:ext cx="7993063" cy="4391025"/>
          </a:xfrm>
          <a:prstGeom prst="rect">
            <a:avLst/>
          </a:prstGeom>
          <a:solidFill>
            <a:schemeClr val="bg2"/>
          </a:solidFill>
          <a:ln w="38100" algn="ctr">
            <a:noFill/>
            <a:round/>
            <a:headEnd/>
            <a:tailEnd/>
          </a:ln>
        </p:spPr>
        <p:txBody>
          <a:bodyPr>
            <a:spAutoFit/>
          </a:bodyPr>
          <a:lstStyle/>
          <a:p>
            <a:pPr marL="342900" indent="-342900"/>
            <a:endParaRPr lang="it-IT" dirty="0"/>
          </a:p>
        </p:txBody>
      </p:sp>
      <p:sp>
        <p:nvSpPr>
          <p:cNvPr id="4099" name="Rectangle 2"/>
          <p:cNvSpPr>
            <a:spLocks noGrp="1" noChangeArrowheads="1"/>
          </p:cNvSpPr>
          <p:nvPr>
            <p:ph type="ctrTitle"/>
          </p:nvPr>
        </p:nvSpPr>
        <p:spPr>
          <a:xfrm>
            <a:off x="107950" y="260003"/>
            <a:ext cx="7200900" cy="720725"/>
          </a:xfrm>
          <a:noFill/>
        </p:spPr>
        <p:txBody>
          <a:bodyPr/>
          <a:lstStyle/>
          <a:p>
            <a:pPr algn="l" eaLnBrk="1" hangingPunct="1"/>
            <a:r>
              <a:rPr lang="it-IT" sz="4000" dirty="0" smtClean="0">
                <a:solidFill>
                  <a:schemeClr val="tx1"/>
                </a:solidFill>
                <a:latin typeface="Comic Sans MS" pitchFamily="66" charset="0"/>
              </a:rPr>
              <a:t>Gestione della riattivazione infezione da HBV</a:t>
            </a:r>
            <a:r>
              <a:rPr lang="it-IT" sz="4000" b="1" dirty="0" smtClean="0">
                <a:solidFill>
                  <a:schemeClr val="tx1"/>
                </a:solidFill>
                <a:latin typeface="Comic Sans MS" pitchFamily="66" charset="0"/>
              </a:rPr>
              <a:t>. </a:t>
            </a:r>
          </a:p>
        </p:txBody>
      </p:sp>
      <p:sp>
        <p:nvSpPr>
          <p:cNvPr id="4100" name="Rectangle 3"/>
          <p:cNvSpPr>
            <a:spLocks noGrp="1" noChangeArrowheads="1"/>
          </p:cNvSpPr>
          <p:nvPr>
            <p:ph type="subTitle" idx="1"/>
          </p:nvPr>
        </p:nvSpPr>
        <p:spPr>
          <a:xfrm>
            <a:off x="14064" y="5640288"/>
            <a:ext cx="6934200" cy="381000"/>
          </a:xfrm>
        </p:spPr>
        <p:txBody>
          <a:bodyPr/>
          <a:lstStyle/>
          <a:p>
            <a:pPr algn="l" eaLnBrk="1" hangingPunct="1"/>
            <a:r>
              <a:rPr lang="it-IT" sz="2000" b="1" dirty="0" smtClean="0">
                <a:solidFill>
                  <a:schemeClr val="tx1"/>
                </a:solidFill>
                <a:effectLst/>
                <a:latin typeface="Comic Sans MS" pitchFamily="66" charset="0"/>
              </a:rPr>
              <a:t>Dott. Massimo Marignani</a:t>
            </a:r>
          </a:p>
          <a:p>
            <a:pPr algn="l" eaLnBrk="1" hangingPunct="1"/>
            <a:r>
              <a:rPr lang="it-IT" sz="1600" b="1" dirty="0" smtClean="0">
                <a:solidFill>
                  <a:schemeClr val="tx1"/>
                </a:solidFill>
                <a:effectLst/>
                <a:latin typeface="Comic Sans MS" pitchFamily="66" charset="0"/>
              </a:rPr>
              <a:t>UO Malattie delle vie Biliari e del Fegato</a:t>
            </a:r>
          </a:p>
          <a:p>
            <a:pPr algn="l" eaLnBrk="1" hangingPunct="1"/>
            <a:r>
              <a:rPr lang="it-IT" sz="1600" b="1" dirty="0" err="1" smtClean="0">
                <a:solidFill>
                  <a:schemeClr val="tx1"/>
                </a:solidFill>
                <a:effectLst/>
                <a:latin typeface="Comic Sans MS" pitchFamily="66" charset="0"/>
              </a:rPr>
              <a:t>AOUS.Andrea</a:t>
            </a:r>
            <a:endParaRPr lang="it-IT" sz="1600" b="1" dirty="0" smtClean="0">
              <a:solidFill>
                <a:schemeClr val="tx1"/>
              </a:solidFill>
              <a:effectLst/>
              <a:latin typeface="Comic Sans MS" pitchFamily="66" charset="0"/>
            </a:endParaRPr>
          </a:p>
          <a:p>
            <a:pPr algn="l" eaLnBrk="1" hangingPunct="1"/>
            <a:r>
              <a:rPr lang="it-IT" sz="1600" b="1" dirty="0" smtClean="0">
                <a:solidFill>
                  <a:schemeClr val="tx1"/>
                </a:solidFill>
                <a:effectLst/>
                <a:latin typeface="Comic Sans MS" pitchFamily="66" charset="0"/>
              </a:rPr>
              <a:t>Facoltà di Medicina e Psicologia Sapienza Roma</a:t>
            </a:r>
          </a:p>
          <a:p>
            <a:pPr algn="r" eaLnBrk="1" hangingPunct="1"/>
            <a:endParaRPr lang="it-IT" sz="1600" b="1" dirty="0" smtClean="0">
              <a:solidFill>
                <a:schemeClr val="tx1"/>
              </a:solidFill>
              <a:effectLst/>
              <a:latin typeface="Comic Sans MS" pitchFamily="66" charset="0"/>
            </a:endParaRPr>
          </a:p>
        </p:txBody>
      </p:sp>
      <p:pic>
        <p:nvPicPr>
          <p:cNvPr id="4101" name="Picture 84"/>
          <p:cNvPicPr>
            <a:picLocks noChangeAspect="1" noChangeArrowheads="1"/>
          </p:cNvPicPr>
          <p:nvPr/>
        </p:nvPicPr>
        <p:blipFill>
          <a:blip r:embed="rId2" cstate="print"/>
          <a:srcRect/>
          <a:stretch>
            <a:fillRect/>
          </a:stretch>
        </p:blipFill>
        <p:spPr bwMode="auto">
          <a:xfrm>
            <a:off x="8100392" y="404664"/>
            <a:ext cx="873125" cy="287337"/>
          </a:xfrm>
          <a:prstGeom prst="rect">
            <a:avLst/>
          </a:prstGeom>
          <a:noFill/>
          <a:ln w="9525" algn="ctr">
            <a:noFill/>
            <a:miter lim="800000"/>
            <a:headEnd/>
            <a:tailEnd/>
          </a:ln>
        </p:spPr>
      </p:pic>
      <p:pic>
        <p:nvPicPr>
          <p:cNvPr id="4102" name="Picture 85"/>
          <p:cNvPicPr>
            <a:picLocks noChangeAspect="1" noChangeArrowheads="1"/>
          </p:cNvPicPr>
          <p:nvPr/>
        </p:nvPicPr>
        <p:blipFill>
          <a:blip r:embed="rId3" cstate="print"/>
          <a:srcRect/>
          <a:stretch>
            <a:fillRect/>
          </a:stretch>
        </p:blipFill>
        <p:spPr bwMode="auto">
          <a:xfrm>
            <a:off x="7964488" y="44450"/>
            <a:ext cx="1071562" cy="360363"/>
          </a:xfrm>
          <a:prstGeom prst="rect">
            <a:avLst/>
          </a:prstGeom>
          <a:noFill/>
          <a:ln w="9525">
            <a:noFill/>
            <a:miter lim="800000"/>
            <a:headEnd/>
            <a:tailEnd/>
          </a:ln>
        </p:spPr>
      </p:pic>
      <p:pic>
        <p:nvPicPr>
          <p:cNvPr id="10" name="Immagine 9" descr="11822796_10154050579099325_6533441751102496100_n.jpg"/>
          <p:cNvPicPr>
            <a:picLocks noChangeAspect="1"/>
          </p:cNvPicPr>
          <p:nvPr/>
        </p:nvPicPr>
        <p:blipFill>
          <a:blip r:embed="rId4" cstate="print"/>
          <a:srcRect/>
          <a:stretch>
            <a:fillRect/>
          </a:stretch>
        </p:blipFill>
        <p:spPr bwMode="auto">
          <a:xfrm>
            <a:off x="323454" y="1340197"/>
            <a:ext cx="4248150" cy="4248150"/>
          </a:xfrm>
          <a:prstGeom prst="rect">
            <a:avLst/>
          </a:prstGeom>
          <a:noFill/>
          <a:ln w="9525">
            <a:noFill/>
            <a:miter lim="800000"/>
            <a:headEnd/>
            <a:tailEnd/>
          </a:ln>
        </p:spPr>
      </p:pic>
      <p:pic>
        <p:nvPicPr>
          <p:cNvPr id="9" name="Picture 2" descr="C:\Users\Utente\Desktop\attività a pagamento 2013\Mangia\guardare_oltre.jpg"/>
          <p:cNvPicPr>
            <a:picLocks noChangeAspect="1" noChangeArrowheads="1"/>
          </p:cNvPicPr>
          <p:nvPr/>
        </p:nvPicPr>
        <p:blipFill>
          <a:blip r:embed="rId5" cstate="print"/>
          <a:srcRect/>
          <a:stretch>
            <a:fillRect/>
          </a:stretch>
        </p:blipFill>
        <p:spPr bwMode="auto">
          <a:xfrm>
            <a:off x="5292105" y="1339305"/>
            <a:ext cx="2808287" cy="4206875"/>
          </a:xfrm>
          <a:prstGeom prst="rect">
            <a:avLst/>
          </a:prstGeom>
          <a:noFill/>
          <a:ln w="9525">
            <a:noFill/>
            <a:miter lim="800000"/>
            <a:headEnd/>
            <a:tailEnd/>
          </a:ln>
        </p:spPr>
      </p:pic>
      <p:pic>
        <p:nvPicPr>
          <p:cNvPr id="13" name="Immagine 12" descr="Cleo.jpg"/>
          <p:cNvPicPr>
            <a:picLocks noChangeAspect="1"/>
          </p:cNvPicPr>
          <p:nvPr/>
        </p:nvPicPr>
        <p:blipFill>
          <a:blip r:embed="rId6" cstate="print"/>
          <a:stretch>
            <a:fillRect/>
          </a:stretch>
        </p:blipFill>
        <p:spPr>
          <a:xfrm>
            <a:off x="8064896" y="692696"/>
            <a:ext cx="971600" cy="546366"/>
          </a:xfrm>
          <a:prstGeom prst="rect">
            <a:avLst/>
          </a:prstGeom>
          <a:ln w="19050">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3"/>
          <p:cNvSpPr>
            <a:spLocks noChangeArrowheads="1"/>
          </p:cNvSpPr>
          <p:nvPr/>
        </p:nvSpPr>
        <p:spPr bwMode="auto">
          <a:xfrm>
            <a:off x="107504" y="92526"/>
            <a:ext cx="8856984" cy="3616375"/>
          </a:xfrm>
          <a:prstGeom prst="rect">
            <a:avLst/>
          </a:prstGeom>
          <a:noFill/>
          <a:ln w="9525">
            <a:noFill/>
            <a:miter lim="800000"/>
            <a:headEnd/>
            <a:tailEnd/>
          </a:ln>
        </p:spPr>
        <p:txBody>
          <a:bodyPr wrap="square">
            <a:spAutoFit/>
          </a:bodyPr>
          <a:lstStyle/>
          <a:p>
            <a:pPr algn="l"/>
            <a:r>
              <a:rPr lang="en-US" sz="3000" dirty="0" err="1" smtClean="0"/>
              <a:t>Portatore</a:t>
            </a:r>
            <a:r>
              <a:rPr lang="en-US" sz="3000" dirty="0" smtClean="0"/>
              <a:t> </a:t>
            </a:r>
            <a:r>
              <a:rPr lang="en-US" sz="3000" dirty="0" err="1" smtClean="0"/>
              <a:t>Inattivo</a:t>
            </a:r>
            <a:r>
              <a:rPr lang="en-US" sz="3000" dirty="0" smtClean="0"/>
              <a:t>: Work in progress</a:t>
            </a:r>
            <a:endParaRPr lang="en-US" sz="3000" b="0" dirty="0"/>
          </a:p>
          <a:p>
            <a:pPr algn="l" eaLnBrk="0" hangingPunct="0"/>
            <a:r>
              <a:rPr lang="it-IT" sz="2600" b="0" dirty="0" smtClean="0">
                <a:ea typeface="MS Mincho" pitchFamily="49" charset="-128"/>
                <a:cs typeface="Arial" charset="0"/>
              </a:rPr>
              <a:t>Incertezze:</a:t>
            </a:r>
            <a:endParaRPr lang="it-IT" dirty="0" smtClean="0">
              <a:ea typeface="MS Mincho" pitchFamily="49" charset="-128"/>
            </a:endParaRPr>
          </a:p>
          <a:p>
            <a:pPr algn="l" eaLnBrk="0" hangingPunct="0">
              <a:spcBef>
                <a:spcPct val="0"/>
              </a:spcBef>
              <a:buClrTx/>
              <a:buSzTx/>
            </a:pPr>
            <a:r>
              <a:rPr lang="it-IT" sz="2600" u="sng" dirty="0" smtClean="0">
                <a:ea typeface="MS Mincho" pitchFamily="49" charset="-128"/>
              </a:rPr>
              <a:t>Profili</a:t>
            </a:r>
            <a:endParaRPr lang="it-IT" sz="2600" dirty="0" smtClean="0">
              <a:latin typeface="Comic Sans MS"/>
              <a:ea typeface="MS Mincho" pitchFamily="49" charset="-128"/>
            </a:endParaRPr>
          </a:p>
          <a:p>
            <a:pPr algn="l" eaLnBrk="0" hangingPunct="0">
              <a:spcBef>
                <a:spcPct val="0"/>
              </a:spcBef>
              <a:buClrTx/>
              <a:buSzTx/>
            </a:pPr>
            <a:endParaRPr lang="it-IT" dirty="0" smtClean="0">
              <a:ea typeface="MS Mincho" pitchFamily="49" charset="-128"/>
            </a:endParaRPr>
          </a:p>
          <a:p>
            <a:pPr algn="l" eaLnBrk="0" hangingPunct="0">
              <a:spcBef>
                <a:spcPct val="0"/>
              </a:spcBef>
              <a:buClrTx/>
              <a:buSzTx/>
            </a:pPr>
            <a:r>
              <a:rPr lang="it-IT" dirty="0" smtClean="0">
                <a:ea typeface="MS Mincho" pitchFamily="49" charset="-128"/>
              </a:rPr>
              <a:t>Portatore inattivo 			</a:t>
            </a:r>
          </a:p>
          <a:p>
            <a:pPr algn="l" eaLnBrk="0" hangingPunct="0">
              <a:spcBef>
                <a:spcPct val="0"/>
              </a:spcBef>
              <a:buClrTx/>
              <a:buSzTx/>
            </a:pPr>
            <a:r>
              <a:rPr lang="it-IT" sz="1600" b="0" dirty="0" smtClean="0">
                <a:ea typeface="MS Mincho" pitchFamily="49" charset="-128"/>
              </a:rPr>
              <a:t>As </a:t>
            </a:r>
            <a:r>
              <a:rPr lang="it-IT" sz="1600" b="0" dirty="0" err="1" smtClean="0">
                <a:ea typeface="MS Mincho" pitchFamily="49" charset="-128"/>
              </a:rPr>
              <a:t>we</a:t>
            </a:r>
            <a:r>
              <a:rPr lang="it-IT" sz="1600" b="0" dirty="0" smtClean="0">
                <a:ea typeface="MS Mincho" pitchFamily="49" charset="-128"/>
              </a:rPr>
              <a:t> </a:t>
            </a:r>
            <a:r>
              <a:rPr lang="it-IT" sz="1600" b="0" dirty="0" err="1" smtClean="0">
                <a:ea typeface="MS Mincho" pitchFamily="49" charset="-128"/>
              </a:rPr>
              <a:t>know</a:t>
            </a:r>
            <a:r>
              <a:rPr lang="it-IT" sz="1600" b="0" dirty="0" smtClean="0">
                <a:ea typeface="MS Mincho" pitchFamily="49" charset="-128"/>
              </a:rPr>
              <a:t> up </a:t>
            </a:r>
            <a:r>
              <a:rPr lang="it-IT" sz="1600" b="0" dirty="0" err="1" smtClean="0">
                <a:ea typeface="MS Mincho" pitchFamily="49" charset="-128"/>
              </a:rPr>
              <a:t>to</a:t>
            </a:r>
            <a:r>
              <a:rPr lang="it-IT" sz="1600" b="0" dirty="0" smtClean="0">
                <a:ea typeface="MS Mincho" pitchFamily="49" charset="-128"/>
              </a:rPr>
              <a:t> </a:t>
            </a:r>
            <a:r>
              <a:rPr lang="it-IT" sz="1600" b="0" dirty="0" err="1" smtClean="0">
                <a:ea typeface="MS Mincho" pitchFamily="49" charset="-128"/>
              </a:rPr>
              <a:t>now</a:t>
            </a:r>
            <a:r>
              <a:rPr lang="it-IT" sz="1600" b="0" dirty="0" smtClean="0">
                <a:ea typeface="MS Mincho" pitchFamily="49" charset="-128"/>
              </a:rPr>
              <a:t>!</a:t>
            </a:r>
            <a:r>
              <a:rPr lang="it-IT" dirty="0" smtClean="0">
                <a:ea typeface="MS Mincho" pitchFamily="49" charset="-128"/>
              </a:rPr>
              <a:t>				</a:t>
            </a:r>
            <a:endParaRPr lang="it-IT" sz="1600" b="0" dirty="0">
              <a:ea typeface="MS Mincho" pitchFamily="49" charset="-128"/>
            </a:endParaRPr>
          </a:p>
          <a:p>
            <a:pPr marL="342900" indent="-342900" algn="l" eaLnBrk="0" hangingPunct="0">
              <a:spcBef>
                <a:spcPct val="0"/>
              </a:spcBef>
              <a:buClrTx/>
              <a:buSzTx/>
            </a:pPr>
            <a:r>
              <a:rPr lang="it-IT" b="0" dirty="0" smtClean="0"/>
              <a:t>HBVDNA &lt;2000 UI/ml			</a:t>
            </a:r>
          </a:p>
          <a:p>
            <a:pPr marL="342900" indent="-342900" algn="l" eaLnBrk="0" hangingPunct="0">
              <a:spcBef>
                <a:spcPct val="0"/>
              </a:spcBef>
              <a:buClrTx/>
              <a:buSzTx/>
            </a:pPr>
            <a:r>
              <a:rPr lang="it-IT" b="0" dirty="0" smtClean="0"/>
              <a:t>Transaminasi normali </a:t>
            </a:r>
          </a:p>
          <a:p>
            <a:pPr marL="342900" indent="-342900" algn="l" eaLnBrk="0" hangingPunct="0">
              <a:spcBef>
                <a:spcPct val="0"/>
              </a:spcBef>
              <a:buClrTx/>
              <a:buSzTx/>
            </a:pPr>
            <a:r>
              <a:rPr lang="it-IT" b="0" dirty="0" smtClean="0"/>
              <a:t>No fibrosi </a:t>
            </a:r>
            <a:r>
              <a:rPr lang="it-IT" b="0" dirty="0" err="1" smtClean="0"/>
              <a:t>HBV-relata</a:t>
            </a:r>
            <a:r>
              <a:rPr lang="it-IT" b="0" dirty="0" smtClean="0"/>
              <a:t>			</a:t>
            </a:r>
          </a:p>
          <a:p>
            <a:pPr marL="342900" indent="-342900" algn="l" eaLnBrk="0" hangingPunct="0">
              <a:spcBef>
                <a:spcPct val="0"/>
              </a:spcBef>
              <a:buClrTx/>
              <a:buSzTx/>
            </a:pPr>
            <a:r>
              <a:rPr lang="it-IT" sz="1400" b="0" dirty="0" smtClean="0">
                <a:latin typeface="Comic Sans MS"/>
              </a:rPr>
              <a:t>						</a:t>
            </a:r>
            <a:endParaRPr lang="it-IT" sz="1400" b="0" dirty="0" smtClean="0"/>
          </a:p>
        </p:txBody>
      </p:sp>
      <p:sp>
        <p:nvSpPr>
          <p:cNvPr id="29699" name="Rettangolo 4"/>
          <p:cNvSpPr>
            <a:spLocks noChangeArrowheads="1"/>
          </p:cNvSpPr>
          <p:nvPr/>
        </p:nvSpPr>
        <p:spPr bwMode="auto">
          <a:xfrm>
            <a:off x="2646363" y="6165304"/>
            <a:ext cx="6462712" cy="954107"/>
          </a:xfrm>
          <a:prstGeom prst="rect">
            <a:avLst/>
          </a:prstGeom>
          <a:noFill/>
          <a:ln w="9525">
            <a:noFill/>
            <a:miter lim="800000"/>
            <a:headEnd/>
            <a:tailEnd/>
          </a:ln>
        </p:spPr>
        <p:txBody>
          <a:bodyPr>
            <a:spAutoFit/>
          </a:bodyPr>
          <a:lstStyle/>
          <a:p>
            <a:pPr algn="r"/>
            <a:r>
              <a:rPr lang="it-IT" sz="1400" b="0" dirty="0" err="1"/>
              <a:t>Lampertico</a:t>
            </a:r>
            <a:r>
              <a:rPr lang="it-IT" sz="1400" b="0" dirty="0"/>
              <a:t> P, </a:t>
            </a:r>
            <a:r>
              <a:rPr lang="en-US" sz="1400" b="0" dirty="0"/>
              <a:t>Liver </a:t>
            </a:r>
            <a:r>
              <a:rPr lang="en-US" sz="1400" b="0" dirty="0" err="1"/>
              <a:t>Int</a:t>
            </a:r>
            <a:r>
              <a:rPr lang="en-US" sz="1400" b="0" dirty="0"/>
              <a:t> </a:t>
            </a:r>
            <a:r>
              <a:rPr lang="en-US" sz="1400" b="0" dirty="0" smtClean="0"/>
              <a:t>2016</a:t>
            </a:r>
          </a:p>
          <a:p>
            <a:pPr algn="r"/>
            <a:r>
              <a:rPr lang="en-US" sz="1400" b="0" dirty="0" err="1" smtClean="0"/>
              <a:t>Sarin</a:t>
            </a:r>
            <a:r>
              <a:rPr lang="en-US" sz="1400" b="0" dirty="0" smtClean="0"/>
              <a:t> SK, </a:t>
            </a:r>
            <a:r>
              <a:rPr lang="en-US" sz="1400" b="0" dirty="0" err="1" smtClean="0"/>
              <a:t>Hepatol</a:t>
            </a:r>
            <a:r>
              <a:rPr lang="en-US" sz="1400" b="0" dirty="0" smtClean="0"/>
              <a:t> </a:t>
            </a:r>
            <a:r>
              <a:rPr lang="en-US" sz="1400" b="0" dirty="0" err="1" smtClean="0"/>
              <a:t>Int</a:t>
            </a:r>
            <a:r>
              <a:rPr lang="en-US" sz="1400" b="0" dirty="0" smtClean="0"/>
              <a:t> 2016</a:t>
            </a:r>
          </a:p>
          <a:p>
            <a:pPr algn="r"/>
            <a:endParaRPr lang="it-IT" sz="1400" b="0" dirty="0"/>
          </a:p>
        </p:txBody>
      </p:sp>
      <p:sp>
        <p:nvSpPr>
          <p:cNvPr id="29700" name="Rectangle 1"/>
          <p:cNvSpPr>
            <a:spLocks noChangeArrowheads="1"/>
          </p:cNvSpPr>
          <p:nvPr/>
        </p:nvSpPr>
        <p:spPr bwMode="auto">
          <a:xfrm>
            <a:off x="1979613" y="3776663"/>
            <a:ext cx="6985000" cy="400050"/>
          </a:xfrm>
          <a:prstGeom prst="rect">
            <a:avLst/>
          </a:prstGeom>
          <a:noFill/>
          <a:ln w="38100" algn="ctr">
            <a:noFill/>
            <a:miter lim="800000"/>
            <a:headEnd/>
            <a:tailEnd/>
          </a:ln>
        </p:spPr>
        <p:txBody>
          <a:bodyPr anchor="ctr">
            <a:spAutoFit/>
          </a:bodyPr>
          <a:lstStyle/>
          <a:p>
            <a:pPr algn="l" eaLnBrk="0" hangingPunct="0">
              <a:spcBef>
                <a:spcPct val="0"/>
              </a:spcBef>
              <a:buClrTx/>
              <a:buSzTx/>
              <a:buFontTx/>
              <a:buNone/>
            </a:pPr>
            <a:endParaRPr lang="it-IT"/>
          </a:p>
        </p:txBody>
      </p:sp>
      <p:pic>
        <p:nvPicPr>
          <p:cNvPr id="29701" name="Picture 2"/>
          <p:cNvPicPr>
            <a:picLocks noChangeAspect="1" noChangeArrowheads="1"/>
          </p:cNvPicPr>
          <p:nvPr/>
        </p:nvPicPr>
        <p:blipFill>
          <a:blip r:embed="rId3" cstate="print"/>
          <a:srcRect/>
          <a:stretch>
            <a:fillRect/>
          </a:stretch>
        </p:blipFill>
        <p:spPr bwMode="auto">
          <a:xfrm>
            <a:off x="8027988" y="44450"/>
            <a:ext cx="1081087" cy="363538"/>
          </a:xfrm>
          <a:prstGeom prst="rect">
            <a:avLst/>
          </a:prstGeom>
          <a:noFill/>
          <a:ln w="9525">
            <a:noFill/>
            <a:miter lim="800000"/>
            <a:headEnd/>
            <a:tailEnd/>
          </a:ln>
        </p:spPr>
      </p:pic>
      <p:pic>
        <p:nvPicPr>
          <p:cNvPr id="29702" name="Picture 3"/>
          <p:cNvPicPr>
            <a:picLocks noChangeAspect="1" noChangeArrowheads="1"/>
          </p:cNvPicPr>
          <p:nvPr/>
        </p:nvPicPr>
        <p:blipFill>
          <a:blip r:embed="rId4" cstate="print"/>
          <a:srcRect/>
          <a:stretch>
            <a:fillRect/>
          </a:stretch>
        </p:blipFill>
        <p:spPr bwMode="auto">
          <a:xfrm>
            <a:off x="8243888" y="404813"/>
            <a:ext cx="788987" cy="260350"/>
          </a:xfrm>
          <a:prstGeom prst="rect">
            <a:avLst/>
          </a:prstGeom>
          <a:noFill/>
          <a:ln w="9525" algn="ctr">
            <a:noFill/>
            <a:miter lim="800000"/>
            <a:headEnd/>
            <a:tailEnd/>
          </a:ln>
        </p:spPr>
      </p:pic>
      <p:sp>
        <p:nvSpPr>
          <p:cNvPr id="7" name="Rettangolo 6"/>
          <p:cNvSpPr/>
          <p:nvPr/>
        </p:nvSpPr>
        <p:spPr>
          <a:xfrm>
            <a:off x="3995936" y="1628800"/>
            <a:ext cx="4896544" cy="2215991"/>
          </a:xfrm>
          <a:prstGeom prst="rect">
            <a:avLst/>
          </a:prstGeom>
        </p:spPr>
        <p:txBody>
          <a:bodyPr wrap="square">
            <a:spAutoFit/>
          </a:bodyPr>
          <a:lstStyle/>
          <a:p>
            <a:pPr algn="l"/>
            <a:r>
              <a:rPr lang="en-US" b="0" dirty="0" smtClean="0"/>
              <a:t>APAS 2016: </a:t>
            </a:r>
            <a:r>
              <a:rPr lang="en-US" b="0" dirty="0" err="1" smtClean="0"/>
              <a:t>definizione</a:t>
            </a:r>
            <a:r>
              <a:rPr lang="en-US" b="0" dirty="0" smtClean="0"/>
              <a:t> “</a:t>
            </a:r>
            <a:r>
              <a:rPr lang="en-US" b="0" dirty="0" err="1" smtClean="0"/>
              <a:t>Viremica</a:t>
            </a:r>
            <a:r>
              <a:rPr lang="en-US" b="0" dirty="0" smtClean="0"/>
              <a:t>”</a:t>
            </a:r>
          </a:p>
          <a:p>
            <a:pPr algn="l"/>
            <a:r>
              <a:rPr lang="en-US" b="0" u="sng" dirty="0" smtClean="0"/>
              <a:t>Low Replicative Chronic HBV Infection</a:t>
            </a:r>
          </a:p>
          <a:p>
            <a:pPr algn="l"/>
            <a:r>
              <a:rPr lang="en-US" sz="1600" b="0" dirty="0" smtClean="0"/>
              <a:t>“Inactive carrier’’ should be avoided, as HBV infection is a dynamic interaction between the host and the virus, and the inactive state could change at different time points and gives the individual an undue false sense of security.</a:t>
            </a:r>
            <a:endParaRPr lang="it-IT" sz="1600" b="0" dirty="0"/>
          </a:p>
        </p:txBody>
      </p:sp>
      <p:sp>
        <p:nvSpPr>
          <p:cNvPr id="40961" name="Rectangle 1"/>
          <p:cNvSpPr>
            <a:spLocks noChangeArrowheads="1"/>
          </p:cNvSpPr>
          <p:nvPr/>
        </p:nvSpPr>
        <p:spPr bwMode="auto">
          <a:xfrm>
            <a:off x="180472" y="4226312"/>
            <a:ext cx="8640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i="0" u="none" strike="noStrike" cap="none" normalizeH="0" baseline="0" dirty="0" err="1" smtClean="0">
                <a:ln>
                  <a:noFill/>
                </a:ln>
                <a:effectLst/>
                <a:ea typeface="MS Mincho" pitchFamily="49" charset="-128"/>
                <a:cs typeface="Times New Roman" pitchFamily="18" charset="0"/>
              </a:rPr>
              <a:t>Approccio</a:t>
            </a:r>
            <a:r>
              <a:rPr kumimoji="0" lang="en-GB" i="0" u="none" strike="noStrike" cap="none" normalizeH="0" dirty="0" smtClean="0">
                <a:ln>
                  <a:noFill/>
                </a:ln>
                <a:effectLst/>
                <a:ea typeface="MS Mincho" pitchFamily="49" charset="-128"/>
                <a:cs typeface="Times New Roman" pitchFamily="18" charset="0"/>
              </a:rPr>
              <a:t> non </a:t>
            </a:r>
            <a:r>
              <a:rPr kumimoji="0" lang="en-GB" i="0" u="none" strike="noStrike" cap="none" normalizeH="0" dirty="0" err="1" smtClean="0">
                <a:ln>
                  <a:noFill/>
                </a:ln>
                <a:effectLst/>
                <a:ea typeface="MS Mincho" pitchFamily="49" charset="-128"/>
                <a:cs typeface="Times New Roman" pitchFamily="18" charset="0"/>
              </a:rPr>
              <a:t>completamente</a:t>
            </a:r>
            <a:r>
              <a:rPr kumimoji="0" lang="en-GB" i="0" u="none" strike="noStrike" cap="none" normalizeH="0" dirty="0" smtClean="0">
                <a:ln>
                  <a:noFill/>
                </a:ln>
                <a:effectLst/>
                <a:ea typeface="MS Mincho" pitchFamily="49" charset="-128"/>
                <a:cs typeface="Times New Roman" pitchFamily="18" charset="0"/>
              </a:rPr>
              <a:t> </a:t>
            </a:r>
            <a:r>
              <a:rPr kumimoji="0" lang="en-GB" i="0" u="none" strike="noStrike" cap="none" normalizeH="0" dirty="0" err="1" smtClean="0">
                <a:ln>
                  <a:noFill/>
                </a:ln>
                <a:effectLst/>
                <a:ea typeface="MS Mincho" pitchFamily="49" charset="-128"/>
                <a:cs typeface="Times New Roman" pitchFamily="18" charset="0"/>
              </a:rPr>
              <a:t>applicabile</a:t>
            </a:r>
            <a:r>
              <a:rPr kumimoji="0" lang="en-GB" i="0" u="none" strike="noStrike" cap="none" normalizeH="0" dirty="0" smtClean="0">
                <a:ln>
                  <a:noFill/>
                </a:ln>
                <a:effectLst/>
                <a:ea typeface="MS Mincho" pitchFamily="49" charset="-128"/>
                <a:cs typeface="Times New Roman" pitchFamily="18" charset="0"/>
              </a:rPr>
              <a:t> in </a:t>
            </a:r>
            <a:r>
              <a:rPr kumimoji="0" lang="en-GB" i="0" u="none" strike="noStrike" cap="none" normalizeH="0" baseline="0" dirty="0" err="1" smtClean="0">
                <a:ln>
                  <a:noFill/>
                </a:ln>
                <a:effectLst/>
                <a:ea typeface="MS Mincho" pitchFamily="49" charset="-128"/>
                <a:cs typeface="Times New Roman" pitchFamily="18" charset="0"/>
              </a:rPr>
              <a:t>Europa</a:t>
            </a:r>
            <a:r>
              <a:rPr kumimoji="0" lang="en-GB" i="0" u="none" strike="noStrike" cap="none" normalizeH="0" baseline="0" dirty="0" smtClean="0">
                <a:ln>
                  <a:noFill/>
                </a:ln>
                <a:effectLst/>
                <a:ea typeface="MS Mincho" pitchFamily="49" charset="-128"/>
                <a:cs typeface="Times New Roman" pitchFamily="18" charset="0"/>
              </a:rPr>
              <a:t>/</a:t>
            </a:r>
            <a:r>
              <a:rPr kumimoji="0" lang="en-GB" i="0" u="none" strike="noStrike" cap="none" normalizeH="0" baseline="0" dirty="0" err="1" smtClean="0">
                <a:ln>
                  <a:noFill/>
                </a:ln>
                <a:effectLst/>
                <a:ea typeface="MS Mincho" pitchFamily="49" charset="-128"/>
                <a:cs typeface="Times New Roman" pitchFamily="18" charset="0"/>
              </a:rPr>
              <a:t>Mediterraneo</a:t>
            </a:r>
            <a:endParaRPr kumimoji="0" lang="en-GB" i="0" u="none" strike="noStrike" cap="none" normalizeH="0" baseline="0" dirty="0" smtClean="0">
              <a:ln>
                <a:noFill/>
              </a:ln>
              <a:effectLst/>
              <a:ea typeface="MS Mincho" pitchFamily="49"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effectLst/>
              <a:ea typeface="MS Mincho" pitchFamily="49" charset="-128"/>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ea typeface="MS Mincho" pitchFamily="49" charset="-128"/>
                <a:cs typeface="Times New Roman" pitchFamily="18" charset="0"/>
              </a:rPr>
              <a:t>1) Anti-HBe </a:t>
            </a:r>
            <a:r>
              <a:rPr kumimoji="0" lang="en-GB" b="0" i="0" u="none" strike="noStrike" cap="none" normalizeH="0" baseline="0" dirty="0" err="1" smtClean="0">
                <a:ln>
                  <a:noFill/>
                </a:ln>
                <a:effectLst/>
                <a:ea typeface="MS Mincho" pitchFamily="49" charset="-128"/>
                <a:cs typeface="Times New Roman" pitchFamily="18" charset="0"/>
              </a:rPr>
              <a:t>Geno</a:t>
            </a:r>
            <a:r>
              <a:rPr kumimoji="0" lang="en-GB" b="0" i="0" u="none" strike="noStrike" cap="none" normalizeH="0" baseline="0" dirty="0" smtClean="0">
                <a:ln>
                  <a:noFill/>
                </a:ln>
                <a:effectLst/>
                <a:ea typeface="MS Mincho" pitchFamily="49" charset="-128"/>
                <a:cs typeface="Times New Roman" pitchFamily="18" charset="0"/>
              </a:rPr>
              <a:t> D ha </a:t>
            </a:r>
            <a:r>
              <a:rPr kumimoji="0" lang="en-GB" b="0" i="0" u="none" strike="noStrike" cap="none" normalizeH="0" baseline="0" dirty="0" err="1" smtClean="0">
                <a:ln>
                  <a:noFill/>
                </a:ln>
                <a:effectLst/>
                <a:ea typeface="MS Mincho" pitchFamily="49" charset="-128"/>
                <a:cs typeface="Times New Roman" pitchFamily="18" charset="0"/>
              </a:rPr>
              <a:t>frequentemente</a:t>
            </a:r>
            <a:r>
              <a:rPr kumimoji="0" lang="en-GB" b="0" i="0" u="none" strike="noStrike" cap="none" normalizeH="0" baseline="0" dirty="0" smtClean="0">
                <a:ln>
                  <a:noFill/>
                </a:ln>
                <a:effectLst/>
                <a:ea typeface="MS Mincho" pitchFamily="49" charset="-128"/>
                <a:cs typeface="Times New Roman" pitchFamily="18" charset="0"/>
              </a:rPr>
              <a:t> </a:t>
            </a:r>
            <a:r>
              <a:rPr kumimoji="0" lang="en-GB" b="0" i="0" u="none" strike="noStrike" cap="none" normalizeH="0" baseline="0" dirty="0" err="1" smtClean="0">
                <a:ln>
                  <a:noFill/>
                </a:ln>
                <a:effectLst/>
                <a:ea typeface="MS Mincho" pitchFamily="49" charset="-128"/>
                <a:cs typeface="Times New Roman" pitchFamily="18" charset="0"/>
              </a:rPr>
              <a:t>lunghi</a:t>
            </a:r>
            <a:r>
              <a:rPr kumimoji="0" lang="en-GB" b="0" i="0" u="none" strike="noStrike" cap="none" normalizeH="0" dirty="0" smtClean="0">
                <a:ln>
                  <a:noFill/>
                </a:ln>
                <a:effectLst/>
                <a:ea typeface="MS Mincho" pitchFamily="49" charset="-128"/>
                <a:cs typeface="Times New Roman" pitchFamily="18" charset="0"/>
              </a:rPr>
              <a:t> </a:t>
            </a:r>
            <a:r>
              <a:rPr kumimoji="0" lang="en-GB" b="0" i="0" u="none" strike="noStrike" cap="none" normalizeH="0" dirty="0" err="1" smtClean="0">
                <a:ln>
                  <a:noFill/>
                </a:ln>
                <a:effectLst/>
                <a:ea typeface="MS Mincho" pitchFamily="49" charset="-128"/>
                <a:cs typeface="Times New Roman" pitchFamily="18" charset="0"/>
              </a:rPr>
              <a:t>periodi</a:t>
            </a:r>
            <a:r>
              <a:rPr kumimoji="0" lang="en-GB" b="0" i="0" u="none" strike="noStrike" cap="none" normalizeH="0" dirty="0" smtClean="0">
                <a:ln>
                  <a:noFill/>
                </a:ln>
                <a:effectLst/>
                <a:ea typeface="MS Mincho" pitchFamily="49" charset="-128"/>
                <a:cs typeface="Times New Roman" pitchFamily="18" charset="0"/>
              </a:rPr>
              <a:t> </a:t>
            </a:r>
            <a:r>
              <a:rPr kumimoji="0" lang="en-GB" b="0" i="0" u="none" strike="noStrike" cap="none" normalizeH="0" dirty="0" err="1" smtClean="0">
                <a:ln>
                  <a:noFill/>
                </a:ln>
                <a:effectLst/>
                <a:ea typeface="MS Mincho" pitchFamily="49" charset="-128"/>
                <a:cs typeface="Times New Roman" pitchFamily="18" charset="0"/>
              </a:rPr>
              <a:t>di</a:t>
            </a:r>
            <a:r>
              <a:rPr kumimoji="0" lang="en-GB" b="0" i="0" u="none" strike="noStrike" cap="none" normalizeH="0" dirty="0" smtClean="0">
                <a:ln>
                  <a:noFill/>
                </a:ln>
                <a:effectLst/>
                <a:ea typeface="MS Mincho" pitchFamily="49" charset="-128"/>
                <a:cs typeface="Times New Roman" pitchFamily="18" charset="0"/>
              </a:rPr>
              <a:t> </a:t>
            </a:r>
            <a:r>
              <a:rPr kumimoji="0" lang="en-GB" b="0" i="0" u="none" strike="noStrike" cap="none" normalizeH="0" dirty="0" err="1" smtClean="0">
                <a:ln>
                  <a:noFill/>
                </a:ln>
                <a:effectLst/>
                <a:ea typeface="MS Mincho" pitchFamily="49" charset="-128"/>
                <a:cs typeface="Times New Roman" pitchFamily="18" charset="0"/>
              </a:rPr>
              <a:t>bassa</a:t>
            </a:r>
            <a:r>
              <a:rPr kumimoji="0" lang="en-GB" b="0" i="0" u="none" strike="noStrike" cap="none" normalizeH="0" dirty="0" smtClean="0">
                <a:ln>
                  <a:noFill/>
                </a:ln>
                <a:effectLst/>
                <a:ea typeface="MS Mincho" pitchFamily="49" charset="-128"/>
                <a:cs typeface="Times New Roman" pitchFamily="18" charset="0"/>
              </a:rPr>
              <a:t> viremia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ea typeface="MS Mincho" pitchFamily="49" charset="-128"/>
                <a:cs typeface="Times New Roman" pitchFamily="18" charset="0"/>
              </a:rPr>
              <a:t>	in </a:t>
            </a:r>
            <a:r>
              <a:rPr kumimoji="0" lang="en-GB" b="0" i="0" u="none" strike="noStrike" cap="none" normalizeH="0" baseline="0" dirty="0" err="1" smtClean="0">
                <a:ln>
                  <a:noFill/>
                </a:ln>
                <a:effectLst/>
                <a:ea typeface="MS Mincho" pitchFamily="49" charset="-128"/>
                <a:cs typeface="Times New Roman" pitchFamily="18" charset="0"/>
              </a:rPr>
              <a:t>presenza</a:t>
            </a:r>
            <a:r>
              <a:rPr kumimoji="0" lang="en-GB" b="0" i="0" u="none" strike="noStrike" cap="none" normalizeH="0" baseline="0" dirty="0" smtClean="0">
                <a:ln>
                  <a:noFill/>
                </a:ln>
                <a:effectLst/>
                <a:ea typeface="MS Mincho" pitchFamily="49" charset="-128"/>
                <a:cs typeface="Times New Roman" pitchFamily="18" charset="0"/>
              </a:rPr>
              <a:t> </a:t>
            </a:r>
            <a:r>
              <a:rPr kumimoji="0" lang="en-GB" b="0" i="0" u="none" strike="noStrike" cap="none" normalizeH="0" baseline="0" dirty="0" err="1" smtClean="0">
                <a:ln>
                  <a:noFill/>
                </a:ln>
                <a:effectLst/>
                <a:ea typeface="MS Mincho" pitchFamily="49" charset="-128"/>
                <a:cs typeface="Times New Roman" pitchFamily="18" charset="0"/>
              </a:rPr>
              <a:t>di</a:t>
            </a:r>
            <a:r>
              <a:rPr kumimoji="0" lang="en-GB" b="0" i="0" u="none" strike="noStrike" cap="none" normalizeH="0" baseline="0" dirty="0" smtClean="0">
                <a:ln>
                  <a:noFill/>
                </a:ln>
                <a:effectLst/>
                <a:ea typeface="MS Mincho" pitchFamily="49" charset="-128"/>
                <a:cs typeface="Times New Roman" pitchFamily="18" charset="0"/>
              </a:rPr>
              <a:t> </a:t>
            </a:r>
            <a:r>
              <a:rPr kumimoji="0" lang="en-GB" b="0" i="0" u="none" strike="noStrike" cap="none" normalizeH="0" baseline="0" dirty="0" err="1" smtClean="0">
                <a:ln>
                  <a:noFill/>
                </a:ln>
                <a:effectLst/>
                <a:ea typeface="MS Mincho" pitchFamily="49" charset="-128"/>
                <a:cs typeface="Times New Roman" pitchFamily="18" charset="0"/>
              </a:rPr>
              <a:t>fibrosi</a:t>
            </a:r>
            <a:r>
              <a:rPr kumimoji="0" lang="en-GB" b="0" i="0" u="none" strike="noStrike" cap="none" normalizeH="0" baseline="0" dirty="0" smtClean="0">
                <a:ln>
                  <a:noFill/>
                </a:ln>
                <a:effectLst/>
                <a:ea typeface="MS Mincho" pitchFamily="49" charset="-128"/>
                <a:cs typeface="Times New Roman" pitchFamily="18" charset="0"/>
              </a:rPr>
              <a:t> </a:t>
            </a:r>
            <a:r>
              <a:rPr kumimoji="0" lang="en-GB" b="0" i="0" u="none" strike="noStrike" cap="none" normalizeH="0" baseline="0" dirty="0" err="1" smtClean="0">
                <a:ln>
                  <a:noFill/>
                </a:ln>
                <a:effectLst/>
                <a:ea typeface="MS Mincho" pitchFamily="49" charset="-128"/>
                <a:cs typeface="Times New Roman" pitchFamily="18" charset="0"/>
              </a:rPr>
              <a:t>significativa</a:t>
            </a:r>
            <a:r>
              <a:rPr kumimoji="0" lang="en-GB" b="0" i="0" u="none" strike="noStrike" cap="none" normalizeH="0" baseline="0" dirty="0" smtClean="0">
                <a:ln>
                  <a:noFill/>
                </a:ln>
                <a:effectLst/>
                <a:ea typeface="MS Mincho" pitchFamily="49" charset="-128"/>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effectLst/>
                <a:ea typeface="MS Mincho" pitchFamily="49" charset="-128"/>
                <a:cs typeface="Times New Roman" pitchFamily="18" charset="0"/>
              </a:rPr>
              <a:t>2) Circa 1/3 IC </a:t>
            </a:r>
            <a:r>
              <a:rPr kumimoji="0" lang="en-GB" b="0" i="0" u="none" strike="noStrike" cap="none" normalizeH="0" baseline="0" dirty="0" err="1" smtClean="0">
                <a:ln>
                  <a:noFill/>
                </a:ln>
                <a:effectLst/>
                <a:ea typeface="MS Mincho" pitchFamily="49" charset="-128"/>
                <a:cs typeface="Times New Roman" pitchFamily="18" charset="0"/>
              </a:rPr>
              <a:t>hanno</a:t>
            </a:r>
            <a:r>
              <a:rPr kumimoji="0" lang="en-GB" b="0" i="0" u="none" strike="noStrike" cap="none" normalizeH="0" baseline="0" dirty="0" smtClean="0">
                <a:ln>
                  <a:noFill/>
                </a:ln>
                <a:effectLst/>
                <a:ea typeface="MS Mincho" pitchFamily="49" charset="-128"/>
                <a:cs typeface="Times New Roman" pitchFamily="18" charset="0"/>
              </a:rPr>
              <a:t> </a:t>
            </a:r>
            <a:r>
              <a:rPr kumimoji="0" lang="en-GB" b="0" i="0" u="none" strike="noStrike" cap="none" normalizeH="0" baseline="0" dirty="0" err="1" smtClean="0">
                <a:ln>
                  <a:noFill/>
                </a:ln>
                <a:effectLst/>
                <a:ea typeface="MS Mincho" pitchFamily="49" charset="-128"/>
                <a:cs typeface="Times New Roman" pitchFamily="18" charset="0"/>
              </a:rPr>
              <a:t>livelli</a:t>
            </a:r>
            <a:r>
              <a:rPr kumimoji="0" lang="en-GB" b="0" i="0" u="none" strike="noStrike" cap="none" normalizeH="0" baseline="0" dirty="0" smtClean="0">
                <a:ln>
                  <a:noFill/>
                </a:ln>
                <a:effectLst/>
                <a:ea typeface="MS Mincho" pitchFamily="49" charset="-128"/>
                <a:cs typeface="Times New Roman" pitchFamily="18" charset="0"/>
              </a:rPr>
              <a:t> </a:t>
            </a:r>
            <a:r>
              <a:rPr kumimoji="0" lang="en-GB" b="0" i="0" u="none" strike="noStrike" cap="none" normalizeH="0" baseline="0" dirty="0" err="1" smtClean="0">
                <a:ln>
                  <a:noFill/>
                </a:ln>
                <a:effectLst/>
                <a:ea typeface="MS Mincho" pitchFamily="49" charset="-128"/>
                <a:cs typeface="Times New Roman" pitchFamily="18" charset="0"/>
              </a:rPr>
              <a:t>di</a:t>
            </a:r>
            <a:r>
              <a:rPr kumimoji="0" lang="en-GB" b="0" i="0" u="none" strike="noStrike" cap="none" normalizeH="0" baseline="0" dirty="0" smtClean="0">
                <a:ln>
                  <a:noFill/>
                </a:ln>
                <a:effectLst/>
                <a:ea typeface="MS Mincho" pitchFamily="49" charset="-128"/>
                <a:cs typeface="Times New Roman" pitchFamily="18" charset="0"/>
              </a:rPr>
              <a:t> viremia </a:t>
            </a:r>
            <a:r>
              <a:rPr kumimoji="0" lang="en-GB" b="0" i="0" u="none" strike="noStrike" cap="none" normalizeH="0" baseline="0" dirty="0" err="1" smtClean="0">
                <a:ln>
                  <a:noFill/>
                </a:ln>
                <a:effectLst/>
                <a:ea typeface="MS Mincho" pitchFamily="49" charset="-128"/>
                <a:cs typeface="Times New Roman" pitchFamily="18" charset="0"/>
              </a:rPr>
              <a:t>maggiori</a:t>
            </a:r>
            <a:r>
              <a:rPr kumimoji="0" lang="en-GB" b="0" i="0" u="none" strike="noStrike" cap="none" normalizeH="0" dirty="0" smtClean="0">
                <a:ln>
                  <a:noFill/>
                </a:ln>
                <a:effectLst/>
                <a:ea typeface="MS Mincho" pitchFamily="49" charset="-128"/>
                <a:cs typeface="Times New Roman" pitchFamily="18" charset="0"/>
              </a:rPr>
              <a:t> </a:t>
            </a:r>
            <a:r>
              <a:rPr kumimoji="0" lang="en-GB" sz="1400" b="0" i="0" u="none" strike="noStrike" cap="none" normalizeH="0" baseline="0" dirty="0" smtClean="0">
                <a:ln>
                  <a:noFill/>
                </a:ln>
                <a:effectLst/>
                <a:ea typeface="MS Mincho" pitchFamily="49" charset="-128"/>
                <a:cs typeface="Times New Roman" pitchFamily="18" charset="0"/>
              </a:rPr>
              <a:t>(2000-20000 IU/</a:t>
            </a:r>
            <a:r>
              <a:rPr kumimoji="0" lang="en-GB" sz="1400" b="0" i="0" u="none" strike="noStrike" cap="none" normalizeH="0" baseline="0" dirty="0" err="1" smtClean="0">
                <a:ln>
                  <a:noFill/>
                </a:ln>
                <a:effectLst/>
                <a:ea typeface="MS Mincho" pitchFamily="49" charset="-128"/>
                <a:cs typeface="Times New Roman" pitchFamily="18" charset="0"/>
              </a:rPr>
              <a:t>mL</a:t>
            </a:r>
            <a:r>
              <a:rPr kumimoji="0" lang="en-GB" sz="1400" b="0" i="0" u="none" strike="noStrike" cap="none" normalizeH="0" baseline="0" dirty="0" smtClean="0">
                <a:ln>
                  <a:noFill/>
                </a:ln>
                <a:effectLst/>
                <a:ea typeface="MS Mincho" pitchFamily="49" charset="-128"/>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lang="en-GB" b="0" dirty="0" smtClean="0">
                <a:ea typeface="MS Mincho" pitchFamily="49" charset="-128"/>
                <a:cs typeface="Times New Roman" pitchFamily="18" charset="0"/>
              </a:rPr>
              <a:t>	</a:t>
            </a:r>
            <a:r>
              <a:rPr lang="en-GB" b="0" dirty="0" err="1" smtClean="0">
                <a:ea typeface="MS Mincho" pitchFamily="49" charset="-128"/>
                <a:cs typeface="Times New Roman" pitchFamily="18" charset="0"/>
              </a:rPr>
              <a:t>transaminasi</a:t>
            </a:r>
            <a:r>
              <a:rPr lang="en-GB" b="0" dirty="0" smtClean="0">
                <a:ea typeface="MS Mincho" pitchFamily="49" charset="-128"/>
                <a:cs typeface="Times New Roman" pitchFamily="18" charset="0"/>
              </a:rPr>
              <a:t> </a:t>
            </a:r>
            <a:r>
              <a:rPr lang="en-GB" b="0" dirty="0" err="1" smtClean="0">
                <a:ea typeface="MS Mincho" pitchFamily="49" charset="-128"/>
                <a:cs typeface="Times New Roman" pitchFamily="18" charset="0"/>
              </a:rPr>
              <a:t>normali</a:t>
            </a:r>
            <a:r>
              <a:rPr kumimoji="0" lang="en-GB" b="0" i="0" u="none" strike="noStrike" cap="none" normalizeH="0" baseline="0" dirty="0" smtClean="0">
                <a:ln>
                  <a:noFill/>
                </a:ln>
                <a:effectLst/>
                <a:ea typeface="MS Mincho" pitchFamily="49" charset="-128"/>
                <a:cs typeface="Times New Roman" pitchFamily="18" charset="0"/>
              </a:rPr>
              <a:t> e no </a:t>
            </a:r>
            <a:r>
              <a:rPr kumimoji="0" lang="en-GB" b="0" i="0" u="none" strike="noStrike" cap="none" normalizeH="0" baseline="0" dirty="0" err="1" smtClean="0">
                <a:ln>
                  <a:noFill/>
                </a:ln>
                <a:effectLst/>
                <a:ea typeface="MS Mincho" pitchFamily="49" charset="-128"/>
                <a:cs typeface="Times New Roman" pitchFamily="18" charset="0"/>
              </a:rPr>
              <a:t>fibrosi</a:t>
            </a:r>
            <a:r>
              <a:rPr kumimoji="0" lang="en-GB" b="0" i="0" u="none" strike="noStrike" cap="none" normalizeH="0" baseline="0" dirty="0" smtClean="0">
                <a:ln>
                  <a:noFill/>
                </a:ln>
                <a:effectLst/>
                <a:ea typeface="MS Mincho" pitchFamily="49" charset="-128"/>
                <a:cs typeface="Times New Roman" pitchFamily="18" charset="0"/>
              </a:rPr>
              <a:t> HBV-</a:t>
            </a:r>
            <a:r>
              <a:rPr kumimoji="0" lang="en-GB" b="0" i="0" u="none" strike="noStrike" cap="none" normalizeH="0" baseline="0" dirty="0" err="1" smtClean="0">
                <a:ln>
                  <a:noFill/>
                </a:ln>
                <a:effectLst/>
                <a:ea typeface="MS Mincho" pitchFamily="49" charset="-128"/>
                <a:cs typeface="Times New Roman" pitchFamily="18" charset="0"/>
              </a:rPr>
              <a:t>relata</a:t>
            </a:r>
            <a:r>
              <a:rPr kumimoji="0" lang="en-GB" b="0" i="0" u="none" strike="noStrike" cap="none" normalizeH="0" baseline="0" dirty="0" smtClean="0">
                <a:ln>
                  <a:noFill/>
                </a:ln>
                <a:effectLst/>
                <a:ea typeface="MS Mincho" pitchFamily="49" charset="-128"/>
                <a:cs typeface="Times New Roman" pitchFamily="18" charset="0"/>
              </a:rPr>
              <a:t> * </a:t>
            </a:r>
            <a:endParaRPr kumimoji="0" lang="it-IT" b="0" i="0" u="none" strike="noStrike" cap="none" normalizeH="0" baseline="0" dirty="0" smtClean="0">
              <a:ln>
                <a:noFill/>
              </a:ln>
              <a:effectLst/>
              <a:cs typeface="Arial" pitchFamily="34" charset="0"/>
            </a:endParaRPr>
          </a:p>
        </p:txBody>
      </p:sp>
      <p:sp>
        <p:nvSpPr>
          <p:cNvPr id="10" name="Rettangolo 9"/>
          <p:cNvSpPr/>
          <p:nvPr/>
        </p:nvSpPr>
        <p:spPr>
          <a:xfrm>
            <a:off x="179512" y="3068960"/>
            <a:ext cx="3600400" cy="400110"/>
          </a:xfrm>
          <a:prstGeom prst="rect">
            <a:avLst/>
          </a:prstGeom>
        </p:spPr>
        <p:txBody>
          <a:bodyPr wrap="square">
            <a:spAutoFit/>
          </a:bodyPr>
          <a:lstStyle/>
          <a:p>
            <a:pPr marL="342900" lvl="0" indent="-342900" algn="l" eaLnBrk="0" hangingPunct="0">
              <a:spcBef>
                <a:spcPct val="0"/>
              </a:spcBef>
              <a:buClrTx/>
              <a:buSzTx/>
            </a:pPr>
            <a:r>
              <a:rPr lang="it-IT" b="0" dirty="0" smtClean="0">
                <a:solidFill>
                  <a:srgbClr val="FFFFFF"/>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1"/>
                                        </p:tgtEl>
                                        <p:attrNameLst>
                                          <p:attrName>style.visibility</p:attrName>
                                        </p:attrNameLst>
                                      </p:cBhvr>
                                      <p:to>
                                        <p:strVal val="visible"/>
                                      </p:to>
                                    </p:set>
                                    <p:animEffect transition="in" filter="fade">
                                      <p:cBhvr>
                                        <p:cTn id="12" dur="500"/>
                                        <p:tgtEl>
                                          <p:spTgt spid="4096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961"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29122" name="Group 2"/>
          <p:cNvGraphicFramePr>
            <a:graphicFrameLocks noGrp="1"/>
          </p:cNvGraphicFramePr>
          <p:nvPr/>
        </p:nvGraphicFramePr>
        <p:xfrm>
          <a:off x="248155" y="1502056"/>
          <a:ext cx="8788341" cy="4447224"/>
        </p:xfrm>
        <a:graphic>
          <a:graphicData uri="http://schemas.openxmlformats.org/drawingml/2006/table">
            <a:tbl>
              <a:tblPr/>
              <a:tblGrid>
                <a:gridCol w="4104580"/>
                <a:gridCol w="4683761"/>
              </a:tblGrid>
              <a:tr h="1106488">
                <a:tc>
                  <a:txBody>
                    <a:bodyPr/>
                    <a:lstStyle/>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2400" b="0" i="0" u="none" strike="noStrike" cap="none" normalizeH="0" baseline="0" dirty="0" err="1" smtClean="0">
                          <a:ln>
                            <a:noFill/>
                          </a:ln>
                          <a:solidFill>
                            <a:schemeClr val="bg2"/>
                          </a:solidFill>
                          <a:effectLst/>
                          <a:latin typeface="Comic Sans MS" pitchFamily="66" charset="0"/>
                        </a:rPr>
                        <a:t>Immunotollerante</a:t>
                      </a:r>
                      <a:r>
                        <a:rPr kumimoji="0" lang="it-IT" sz="2400" b="0" i="0" u="none" strike="noStrike" cap="none" normalizeH="0" baseline="0" dirty="0" smtClean="0">
                          <a:ln>
                            <a:noFill/>
                          </a:ln>
                          <a:solidFill>
                            <a:schemeClr val="bg2"/>
                          </a:solidFill>
                          <a:effectLst/>
                          <a:latin typeface="Comic Sans MS" pitchFamily="66" charset="0"/>
                        </a:rPr>
                        <a:t> HBsAg </a:t>
                      </a:r>
                      <a:r>
                        <a:rPr kumimoji="0" lang="it-IT" sz="1800" b="0" i="0" u="none" strike="noStrike" cap="none" normalizeH="0" baseline="0" dirty="0" smtClean="0">
                          <a:ln>
                            <a:noFill/>
                          </a:ln>
                          <a:solidFill>
                            <a:srgbClr val="FF0000"/>
                          </a:solidFill>
                          <a:effectLst/>
                          <a:latin typeface="Comic Sans MS" pitchFamily="66" charset="0"/>
                        </a:rPr>
                        <a:t>(1)</a:t>
                      </a:r>
                    </a:p>
                  </a:txBody>
                  <a:tcPr marL="0" marR="0" marT="0" marB="0" anchor="ctr" horzOverflow="overflow">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2000" b="0" i="0" u="none" strike="noStrike" cap="none" normalizeH="0" baseline="0" dirty="0" smtClean="0">
                          <a:ln>
                            <a:noFill/>
                          </a:ln>
                          <a:solidFill>
                            <a:schemeClr val="bg2"/>
                          </a:solidFill>
                          <a:effectLst/>
                          <a:latin typeface="Comic Sans MS" pitchFamily="66" charset="0"/>
                        </a:rPr>
                        <a:t>HBeAg +</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2000" b="0" i="0" u="none" strike="noStrike" cap="none" normalizeH="0" baseline="0" dirty="0" smtClean="0">
                          <a:ln>
                            <a:noFill/>
                          </a:ln>
                          <a:solidFill>
                            <a:schemeClr val="bg2"/>
                          </a:solidFill>
                          <a:effectLst/>
                          <a:latin typeface="Comic Sans MS" pitchFamily="66" charset="0"/>
                        </a:rPr>
                        <a:t>HBV DNA elevatissimo </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1600" b="0" i="0" u="none" strike="noStrike" cap="none" normalizeH="0" baseline="0" dirty="0" smtClean="0">
                          <a:ln>
                            <a:noFill/>
                          </a:ln>
                          <a:solidFill>
                            <a:schemeClr val="bg2"/>
                          </a:solidFill>
                          <a:effectLst/>
                          <a:latin typeface="Comic Sans MS" pitchFamily="66" charset="0"/>
                        </a:rPr>
                        <a:t>Transaminasi normali/</a:t>
                      </a:r>
                      <a:r>
                        <a:rPr kumimoji="0" lang="it-IT" sz="1600" b="0" i="0" u="none" strike="noStrike" cap="none" normalizeH="0" baseline="0" dirty="0" err="1" smtClean="0">
                          <a:ln>
                            <a:noFill/>
                          </a:ln>
                          <a:solidFill>
                            <a:schemeClr val="bg2"/>
                          </a:solidFill>
                          <a:effectLst/>
                          <a:latin typeface="Comic Sans MS" pitchFamily="66" charset="0"/>
                        </a:rPr>
                        <a:t>Isto</a:t>
                      </a:r>
                      <a:r>
                        <a:rPr kumimoji="0" lang="it-IT" sz="1600" b="0" i="0" u="none" strike="noStrike" cap="none" normalizeH="0" baseline="0" dirty="0" smtClean="0">
                          <a:ln>
                            <a:noFill/>
                          </a:ln>
                          <a:solidFill>
                            <a:schemeClr val="bg2"/>
                          </a:solidFill>
                          <a:effectLst/>
                          <a:latin typeface="Comic Sans MS" pitchFamily="66" charset="0"/>
                        </a:rPr>
                        <a:t> normale</a:t>
                      </a:r>
                    </a:p>
                  </a:txBody>
                  <a:tcPr marL="0" marR="0" marT="0" marB="0" anchor="ctr" horzOverflow="overflow">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1"/>
                    </a:solidFill>
                  </a:tcPr>
                </a:tc>
              </a:tr>
              <a:tr h="1106488">
                <a:tc>
                  <a:txBody>
                    <a:bodyPr/>
                    <a:lstStyle/>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tab pos="901700" algn="l"/>
                        </a:tabLst>
                      </a:pPr>
                      <a:r>
                        <a:rPr kumimoji="0" lang="it-IT" sz="2400" b="0" i="0" u="none" strike="noStrike" cap="none" normalizeH="0" baseline="0" dirty="0" smtClean="0">
                          <a:ln>
                            <a:noFill/>
                          </a:ln>
                          <a:solidFill>
                            <a:schemeClr val="bg2"/>
                          </a:solidFill>
                          <a:effectLst/>
                          <a:latin typeface="Comic Sans MS" pitchFamily="66" charset="0"/>
                        </a:rPr>
                        <a:t>Portatore HBsAg Attivo </a:t>
                      </a:r>
                      <a:r>
                        <a:rPr kumimoji="0" lang="it-IT" sz="1800" b="0" i="0" u="none" strike="noStrike" cap="none" normalizeH="0" baseline="0" dirty="0" smtClean="0">
                          <a:ln>
                            <a:noFill/>
                          </a:ln>
                          <a:solidFill>
                            <a:srgbClr val="FF0000"/>
                          </a:solidFill>
                          <a:effectLst/>
                          <a:latin typeface="Comic Sans MS" pitchFamily="66" charset="0"/>
                        </a:rPr>
                        <a:t>(2/4)</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tab pos="901700" algn="l"/>
                        </a:tabLst>
                      </a:pPr>
                      <a:r>
                        <a:rPr kumimoji="0" lang="it-IT" sz="2400" b="0" i="0" u="none" strike="noStrike" cap="none" normalizeH="0" baseline="0" dirty="0" smtClean="0">
                          <a:ln>
                            <a:noFill/>
                          </a:ln>
                          <a:solidFill>
                            <a:schemeClr val="bg2"/>
                          </a:solidFill>
                          <a:effectLst/>
                          <a:latin typeface="Comic Sans MS" pitchFamily="66" charset="0"/>
                        </a:rPr>
                        <a:t>(AC)</a:t>
                      </a:r>
                    </a:p>
                  </a:txBody>
                  <a:tcPr marL="0" marR="0" marT="0" marB="0" anchor="ctr" horzOverflow="overflow">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1800" b="0" i="0" u="none" strike="noStrike" cap="none" normalizeH="0" baseline="0" dirty="0" smtClean="0">
                          <a:ln>
                            <a:noFill/>
                          </a:ln>
                          <a:solidFill>
                            <a:schemeClr val="bg2"/>
                          </a:solidFill>
                          <a:effectLst/>
                          <a:latin typeface="Comic Sans MS" pitchFamily="66" charset="0"/>
                        </a:rPr>
                        <a:t>HBeAg +/- </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1800" b="0" i="0" u="none" strike="noStrike" cap="none" normalizeH="0" baseline="0" dirty="0" smtClean="0">
                          <a:ln>
                            <a:noFill/>
                          </a:ln>
                          <a:solidFill>
                            <a:schemeClr val="bg2"/>
                          </a:solidFill>
                          <a:effectLst/>
                          <a:latin typeface="Comic Sans MS" pitchFamily="66" charset="0"/>
                        </a:rPr>
                        <a:t>HBVDNA &gt;2.000 UI/ml</a:t>
                      </a:r>
                      <a:endParaRPr kumimoji="0" lang="it-IT" sz="1400" b="0" i="0" u="none" strike="noStrike" cap="none" normalizeH="0" baseline="0" dirty="0" smtClean="0">
                        <a:ln>
                          <a:noFill/>
                        </a:ln>
                        <a:solidFill>
                          <a:schemeClr val="bg2"/>
                        </a:solidFill>
                        <a:effectLst/>
                        <a:latin typeface="Comic Sans MS" pitchFamily="66" charset="0"/>
                      </a:endParaRP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1600" b="0" i="0" u="none" strike="noStrike" cap="none" normalizeH="0" baseline="0" dirty="0" smtClean="0">
                          <a:ln>
                            <a:noFill/>
                          </a:ln>
                          <a:solidFill>
                            <a:schemeClr val="bg2"/>
                          </a:solidFill>
                          <a:effectLst/>
                          <a:latin typeface="Comic Sans MS" pitchFamily="66" charset="0"/>
                        </a:rPr>
                        <a:t>Transaminasi &gt;ULN </a:t>
                      </a:r>
                      <a:r>
                        <a:rPr kumimoji="0" lang="it-IT" sz="1400" b="0" i="0" u="none" strike="noStrike" cap="none" normalizeH="0" baseline="0" dirty="0" smtClean="0">
                          <a:ln>
                            <a:noFill/>
                          </a:ln>
                          <a:solidFill>
                            <a:schemeClr val="bg2"/>
                          </a:solidFill>
                          <a:effectLst/>
                          <a:latin typeface="Comic Sans MS" pitchFamily="66" charset="0"/>
                        </a:rPr>
                        <a:t>(</a:t>
                      </a:r>
                      <a:r>
                        <a:rPr kumimoji="0" lang="it-IT" sz="1400" b="0" i="0" u="none" strike="noStrike" cap="none" normalizeH="0" baseline="0" dirty="0" err="1" smtClean="0">
                          <a:ln>
                            <a:noFill/>
                          </a:ln>
                          <a:solidFill>
                            <a:schemeClr val="bg2"/>
                          </a:solidFill>
                          <a:effectLst/>
                          <a:latin typeface="Comic Sans MS" pitchFamily="66" charset="0"/>
                        </a:rPr>
                        <a:t>stab</a:t>
                      </a:r>
                      <a:r>
                        <a:rPr kumimoji="0" lang="it-IT" sz="1400" b="0" i="0" u="none" strike="noStrike" cap="none" normalizeH="0" baseline="0" dirty="0" smtClean="0">
                          <a:ln>
                            <a:noFill/>
                          </a:ln>
                          <a:solidFill>
                            <a:schemeClr val="bg2"/>
                          </a:solidFill>
                          <a:effectLst/>
                          <a:latin typeface="Comic Sans MS" pitchFamily="66" charset="0"/>
                        </a:rPr>
                        <a:t>/</a:t>
                      </a:r>
                      <a:r>
                        <a:rPr kumimoji="0" lang="it-IT" sz="1400" b="0" i="0" u="none" strike="noStrike" cap="none" normalizeH="0" baseline="0" dirty="0" err="1" smtClean="0">
                          <a:ln>
                            <a:noFill/>
                          </a:ln>
                          <a:solidFill>
                            <a:schemeClr val="bg2"/>
                          </a:solidFill>
                          <a:effectLst/>
                          <a:latin typeface="Comic Sans MS" pitchFamily="66" charset="0"/>
                        </a:rPr>
                        <a:t>interm</a:t>
                      </a:r>
                      <a:r>
                        <a:rPr kumimoji="0" lang="it-IT" sz="1400" b="0" i="0" u="none" strike="noStrike" cap="none" normalizeH="0" baseline="0" dirty="0" smtClean="0">
                          <a:ln>
                            <a:noFill/>
                          </a:ln>
                          <a:solidFill>
                            <a:schemeClr val="bg2"/>
                          </a:solidFill>
                          <a:effectLst/>
                          <a:latin typeface="Comic Sans MS" pitchFamily="66" charset="0"/>
                        </a:rPr>
                        <a:t>)</a:t>
                      </a:r>
                      <a:r>
                        <a:rPr kumimoji="0" lang="it-IT" sz="1600" b="0" i="0" u="none" strike="noStrike" cap="none" normalizeH="0" baseline="0" dirty="0" smtClean="0">
                          <a:ln>
                            <a:noFill/>
                          </a:ln>
                          <a:solidFill>
                            <a:schemeClr val="bg2"/>
                          </a:solidFill>
                          <a:effectLst/>
                          <a:latin typeface="Comic Sans MS" pitchFamily="66" charset="0"/>
                        </a:rPr>
                        <a:t>/</a:t>
                      </a:r>
                      <a:r>
                        <a:rPr kumimoji="0" lang="it-IT" sz="1600" b="0" i="0" u="none" strike="noStrike" cap="none" normalizeH="0" baseline="0" dirty="0" err="1" smtClean="0">
                          <a:ln>
                            <a:noFill/>
                          </a:ln>
                          <a:solidFill>
                            <a:schemeClr val="bg2"/>
                          </a:solidFill>
                          <a:effectLst/>
                          <a:latin typeface="Comic Sans MS" pitchFamily="66" charset="0"/>
                        </a:rPr>
                        <a:t>Isto</a:t>
                      </a:r>
                      <a:r>
                        <a:rPr kumimoji="0" lang="it-IT" sz="1600" b="0" i="0" u="none" strike="noStrike" cap="none" normalizeH="0" baseline="0" dirty="0" smtClean="0">
                          <a:ln>
                            <a:noFill/>
                          </a:ln>
                          <a:solidFill>
                            <a:schemeClr val="bg2"/>
                          </a:solidFill>
                          <a:effectLst/>
                          <a:latin typeface="Comic Sans MS" pitchFamily="66" charset="0"/>
                        </a:rPr>
                        <a:t> alterata</a:t>
                      </a:r>
                    </a:p>
                  </a:txBody>
                  <a:tcPr marL="0" marR="0" marT="0" marB="0" anchor="ctr" horzOverflow="overflow">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1"/>
                    </a:solidFill>
                  </a:tcPr>
                </a:tc>
              </a:tr>
              <a:tr h="1106488">
                <a:tc>
                  <a:txBody>
                    <a:bodyPr/>
                    <a:lstStyle/>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tab pos="901700" algn="l"/>
                        </a:tabLst>
                      </a:pPr>
                      <a:r>
                        <a:rPr kumimoji="0" lang="it-IT" sz="2400" b="0" i="0" u="none" strike="noStrike" cap="none" normalizeH="0" baseline="0" dirty="0" smtClean="0">
                          <a:ln>
                            <a:noFill/>
                          </a:ln>
                          <a:solidFill>
                            <a:schemeClr val="bg2"/>
                          </a:solidFill>
                          <a:effectLst/>
                          <a:latin typeface="Comic Sans MS" pitchFamily="66" charset="0"/>
                        </a:rPr>
                        <a:t>Portatore HBsAg Inattivo </a:t>
                      </a:r>
                      <a:r>
                        <a:rPr kumimoji="0" lang="it-IT" sz="1800" b="0" i="0" u="none" strike="noStrike" cap="none" normalizeH="0" baseline="0" dirty="0" smtClean="0">
                          <a:ln>
                            <a:noFill/>
                          </a:ln>
                          <a:solidFill>
                            <a:srgbClr val="FF0000"/>
                          </a:solidFill>
                          <a:effectLst/>
                          <a:latin typeface="Comic Sans MS" pitchFamily="66" charset="0"/>
                        </a:rPr>
                        <a:t>(3)</a:t>
                      </a:r>
                      <a:r>
                        <a:rPr kumimoji="0" lang="it-IT" sz="2400" b="0" i="0" u="none" strike="noStrike" cap="none" normalizeH="0" baseline="0" dirty="0" smtClean="0">
                          <a:ln>
                            <a:noFill/>
                          </a:ln>
                          <a:solidFill>
                            <a:schemeClr val="bg2"/>
                          </a:solidFill>
                          <a:effectLst/>
                          <a:latin typeface="Comic Sans MS" pitchFamily="66" charset="0"/>
                        </a:rPr>
                        <a:t> (IC)</a:t>
                      </a:r>
                      <a:endParaRPr kumimoji="0" lang="it-IT" sz="1800" b="0" i="1" u="none" strike="noStrike" cap="none" normalizeH="0" baseline="0" dirty="0" smtClean="0">
                        <a:ln>
                          <a:noFill/>
                        </a:ln>
                        <a:solidFill>
                          <a:schemeClr val="tx1">
                            <a:lumMod val="65000"/>
                          </a:schemeClr>
                        </a:solidFill>
                        <a:effectLst/>
                        <a:latin typeface="Comic Sans MS" pitchFamily="66" charset="0"/>
                      </a:endParaRPr>
                    </a:p>
                  </a:txBody>
                  <a:tcPr marL="0" marR="0" marT="0" marB="0" anchor="ctr" horzOverflow="overflow">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1800" b="0" i="0" u="none" strike="noStrike" cap="none" normalizeH="0" baseline="0" dirty="0" err="1" smtClean="0">
                          <a:ln>
                            <a:noFill/>
                          </a:ln>
                          <a:solidFill>
                            <a:schemeClr val="bg2"/>
                          </a:solidFill>
                          <a:effectLst/>
                          <a:latin typeface="Comic Sans MS" pitchFamily="66" charset="0"/>
                        </a:rPr>
                        <a:t>Anti-HBe</a:t>
                      </a:r>
                      <a:endParaRPr kumimoji="0" lang="it-IT" sz="1600" b="0" i="0" u="none" strike="noStrike" cap="none" normalizeH="0" baseline="0" dirty="0" smtClean="0">
                        <a:ln>
                          <a:noFill/>
                        </a:ln>
                        <a:solidFill>
                          <a:schemeClr val="bg2"/>
                        </a:solidFill>
                        <a:effectLst/>
                        <a:latin typeface="Comic Sans MS" pitchFamily="66" charset="0"/>
                      </a:endParaRP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1800" b="0" i="0" u="none" strike="noStrike" cap="none" normalizeH="0" baseline="0" dirty="0" smtClean="0">
                          <a:ln>
                            <a:noFill/>
                          </a:ln>
                          <a:solidFill>
                            <a:schemeClr val="bg2"/>
                          </a:solidFill>
                          <a:effectLst/>
                          <a:latin typeface="Comic Sans MS" pitchFamily="66" charset="0"/>
                        </a:rPr>
                        <a:t>HBVDNA </a:t>
                      </a:r>
                      <a:r>
                        <a:rPr kumimoji="0" lang="it-IT" sz="1800" b="0" i="0" u="none" strike="noStrike" cap="none" normalizeH="0" baseline="0" dirty="0" smtClean="0">
                          <a:ln>
                            <a:noFill/>
                          </a:ln>
                          <a:solidFill>
                            <a:schemeClr val="bg2"/>
                          </a:solidFill>
                          <a:effectLst/>
                          <a:latin typeface="Comic Sans MS"/>
                        </a:rPr>
                        <a:t>≤</a:t>
                      </a:r>
                      <a:r>
                        <a:rPr kumimoji="0" lang="it-IT" sz="1800" b="0" i="0" u="none" strike="noStrike" cap="none" normalizeH="0" baseline="0" dirty="0" smtClean="0">
                          <a:ln>
                            <a:noFill/>
                          </a:ln>
                          <a:solidFill>
                            <a:schemeClr val="bg2"/>
                          </a:solidFill>
                          <a:effectLst/>
                          <a:latin typeface="Comic Sans MS" pitchFamily="66" charset="0"/>
                        </a:rPr>
                        <a:t>2.000 UI/ml </a:t>
                      </a:r>
                      <a:r>
                        <a:rPr kumimoji="0" lang="it-IT" sz="1400" b="0" i="0" u="none" strike="noStrike" cap="none" normalizeH="0" baseline="0" dirty="0" smtClean="0">
                          <a:ln>
                            <a:noFill/>
                          </a:ln>
                          <a:solidFill>
                            <a:schemeClr val="bg2"/>
                          </a:solidFill>
                          <a:effectLst/>
                          <a:latin typeface="Comic Sans MS" pitchFamily="66" charset="0"/>
                        </a:rPr>
                        <a:t>(≤20000 IU/ml) </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1600" b="0" i="0" u="none" strike="noStrike" cap="none" normalizeH="0" baseline="0" dirty="0" smtClean="0">
                          <a:ln>
                            <a:noFill/>
                          </a:ln>
                          <a:solidFill>
                            <a:schemeClr val="bg2"/>
                          </a:solidFill>
                          <a:effectLst/>
                          <a:latin typeface="Comic Sans MS" pitchFamily="66" charset="0"/>
                        </a:rPr>
                        <a:t>Transaminasi stabilmente normali/</a:t>
                      </a:r>
                      <a:r>
                        <a:rPr kumimoji="0" lang="it-IT" sz="1600" b="0" i="0" u="none" strike="noStrike" cap="none" normalizeH="0" baseline="0" dirty="0" err="1" smtClean="0">
                          <a:ln>
                            <a:noFill/>
                          </a:ln>
                          <a:solidFill>
                            <a:schemeClr val="bg2"/>
                          </a:solidFill>
                          <a:effectLst/>
                          <a:latin typeface="Comic Sans MS" pitchFamily="66" charset="0"/>
                        </a:rPr>
                        <a:t>Isto</a:t>
                      </a:r>
                      <a:r>
                        <a:rPr kumimoji="0" lang="it-IT" sz="1600" b="0" i="0" u="none" strike="noStrike" cap="none" normalizeH="0" baseline="0" dirty="0" smtClean="0">
                          <a:ln>
                            <a:noFill/>
                          </a:ln>
                          <a:solidFill>
                            <a:schemeClr val="bg2"/>
                          </a:solidFill>
                          <a:effectLst/>
                          <a:latin typeface="Comic Sans MS" pitchFamily="66" charset="0"/>
                          <a:sym typeface="Symbol"/>
                        </a:rPr>
                        <a:t></a:t>
                      </a:r>
                      <a:r>
                        <a:rPr kumimoji="0" lang="it-IT" sz="1600" b="0" i="0" u="none" strike="noStrike" cap="none" normalizeH="0" baseline="0" dirty="0" smtClean="0">
                          <a:ln>
                            <a:noFill/>
                          </a:ln>
                          <a:solidFill>
                            <a:schemeClr val="bg2"/>
                          </a:solidFill>
                          <a:effectLst/>
                          <a:latin typeface="Comic Sans MS" pitchFamily="66" charset="0"/>
                        </a:rPr>
                        <a:t>normale</a:t>
                      </a:r>
                    </a:p>
                  </a:txBody>
                  <a:tcPr marL="0" marR="0" marT="0" marB="0" anchor="ctr" horzOverflow="overflow">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1"/>
                    </a:solidFill>
                  </a:tcPr>
                </a:tc>
              </a:tr>
              <a:tr h="1106488">
                <a:tc>
                  <a:txBody>
                    <a:bodyPr/>
                    <a:lstStyle/>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tab pos="901700" algn="l"/>
                        </a:tabLst>
                      </a:pPr>
                      <a:r>
                        <a:rPr kumimoji="0" lang="it-IT" sz="2400" b="0" i="0" u="none" strike="noStrike" cap="none" normalizeH="0" baseline="0" dirty="0" smtClean="0">
                          <a:ln>
                            <a:noFill/>
                          </a:ln>
                          <a:solidFill>
                            <a:schemeClr val="bg2"/>
                          </a:solidFill>
                          <a:effectLst/>
                          <a:latin typeface="Comic Sans MS" pitchFamily="66" charset="0"/>
                        </a:rPr>
                        <a:t>Contatto e guarigione </a:t>
                      </a:r>
                      <a:r>
                        <a:rPr kumimoji="0" lang="it-IT" sz="1800" b="0" i="0" u="none" strike="noStrike" cap="none" normalizeH="0" baseline="0" dirty="0" smtClean="0">
                          <a:ln>
                            <a:noFill/>
                          </a:ln>
                          <a:solidFill>
                            <a:srgbClr val="FF0000"/>
                          </a:solidFill>
                          <a:effectLst/>
                          <a:latin typeface="Comic Sans MS" pitchFamily="66" charset="0"/>
                        </a:rPr>
                        <a:t>(5)</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tab pos="901700" algn="l"/>
                        </a:tabLst>
                      </a:pPr>
                      <a:r>
                        <a:rPr kumimoji="0" lang="it-IT" sz="2000" b="0" i="0" u="none" strike="noStrike" cap="none" normalizeH="0" baseline="0" dirty="0" smtClean="0">
                          <a:ln>
                            <a:noFill/>
                          </a:ln>
                          <a:solidFill>
                            <a:schemeClr val="bg2"/>
                          </a:solidFill>
                          <a:effectLst/>
                          <a:latin typeface="Comic Sans MS" pitchFamily="66" charset="0"/>
                        </a:rPr>
                        <a:t>potenziale portatore occulto</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tab pos="901700" algn="l"/>
                        </a:tabLst>
                      </a:pPr>
                      <a:r>
                        <a:rPr kumimoji="0" lang="it-IT" sz="2000" b="0" i="0" u="none" strike="noStrike" cap="none" normalizeH="0" baseline="0" dirty="0" smtClean="0">
                          <a:ln>
                            <a:noFill/>
                          </a:ln>
                          <a:solidFill>
                            <a:schemeClr val="bg2"/>
                          </a:solidFill>
                          <a:effectLst/>
                          <a:latin typeface="Comic Sans MS" pitchFamily="66" charset="0"/>
                        </a:rPr>
                        <a:t>(pOC) </a:t>
                      </a:r>
                    </a:p>
                  </a:txBody>
                  <a:tcPr marL="0" marR="0" marT="0" marB="0" anchor="ctr" horzOverflow="overflow">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2000" b="0" i="0" u="none" strike="noStrike" cap="none" normalizeH="0" baseline="0" dirty="0" err="1" smtClean="0">
                          <a:ln>
                            <a:noFill/>
                          </a:ln>
                          <a:solidFill>
                            <a:schemeClr val="bg2"/>
                          </a:solidFill>
                          <a:effectLst/>
                          <a:latin typeface="Comic Sans MS" pitchFamily="66" charset="0"/>
                        </a:rPr>
                        <a:t>HBsAg-</a:t>
                      </a:r>
                      <a:r>
                        <a:rPr kumimoji="0" lang="it-IT" sz="2000" b="0" i="0" u="none" strike="noStrike" cap="none" normalizeH="0" baseline="0" dirty="0" smtClean="0">
                          <a:ln>
                            <a:noFill/>
                          </a:ln>
                          <a:solidFill>
                            <a:schemeClr val="bg2"/>
                          </a:solidFill>
                          <a:effectLst/>
                          <a:latin typeface="Comic Sans MS" pitchFamily="66" charset="0"/>
                        </a:rPr>
                        <a:t>,</a:t>
                      </a:r>
                      <a:r>
                        <a:rPr kumimoji="0" lang="it-IT" sz="2000" b="0" i="0" u="none" strike="noStrike" cap="none" normalizeH="0" baseline="0" dirty="0" err="1" smtClean="0">
                          <a:ln>
                            <a:noFill/>
                          </a:ln>
                          <a:solidFill>
                            <a:schemeClr val="bg2"/>
                          </a:solidFill>
                          <a:effectLst/>
                          <a:latin typeface="Comic Sans MS" pitchFamily="66" charset="0"/>
                        </a:rPr>
                        <a:t>Anti-HBs</a:t>
                      </a:r>
                      <a:r>
                        <a:rPr kumimoji="0" lang="it-IT" sz="2000" b="0" i="0" u="none" strike="noStrike" cap="none" normalizeH="0" baseline="0" dirty="0" smtClean="0">
                          <a:ln>
                            <a:noFill/>
                          </a:ln>
                          <a:solidFill>
                            <a:schemeClr val="bg2"/>
                          </a:solidFill>
                          <a:effectLst/>
                          <a:latin typeface="Comic Sans MS" pitchFamily="66" charset="0"/>
                          <a:sym typeface="Symbol"/>
                        </a:rPr>
                        <a:t></a:t>
                      </a:r>
                      <a:r>
                        <a:rPr kumimoji="0" lang="it-IT" sz="2000" b="0" i="0" u="none" strike="noStrike" cap="none" normalizeH="0" baseline="0" dirty="0" smtClean="0">
                          <a:ln>
                            <a:noFill/>
                          </a:ln>
                          <a:solidFill>
                            <a:schemeClr val="bg2"/>
                          </a:solidFill>
                          <a:effectLst/>
                          <a:latin typeface="Comic Sans MS" pitchFamily="66" charset="0"/>
                        </a:rPr>
                        <a:t>, Anti-HBc+</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2000" b="0" i="0" u="none" strike="noStrike" cap="none" normalizeH="0" baseline="0" dirty="0" smtClean="0">
                          <a:ln>
                            <a:noFill/>
                          </a:ln>
                          <a:solidFill>
                            <a:schemeClr val="bg2"/>
                          </a:solidFill>
                          <a:effectLst/>
                          <a:latin typeface="Comic Sans MS" pitchFamily="66" charset="0"/>
                        </a:rPr>
                        <a:t>HBVDNA non dosabile/&lt;200 UI/ml</a:t>
                      </a:r>
                    </a:p>
                    <a:p>
                      <a:pPr marL="0" marR="0" lvl="0" indent="0" algn="l" defTabSz="914400" rtl="0" eaLnBrk="1" fontAlgn="base" latinLnBrk="0" hangingPunct="1">
                        <a:lnSpc>
                          <a:spcPct val="100000"/>
                        </a:lnSpc>
                        <a:spcBef>
                          <a:spcPct val="25000"/>
                        </a:spcBef>
                        <a:spcAft>
                          <a:spcPct val="0"/>
                        </a:spcAft>
                        <a:buClr>
                          <a:schemeClr val="tx2"/>
                        </a:buClr>
                        <a:buSzPct val="75000"/>
                        <a:buFont typeface="Wingdings" pitchFamily="2" charset="2"/>
                        <a:buNone/>
                        <a:tabLst/>
                      </a:pPr>
                      <a:r>
                        <a:rPr kumimoji="0" lang="it-IT" sz="1600" b="0" i="0" u="none" strike="noStrike" cap="none" normalizeH="0" baseline="0" dirty="0" smtClean="0">
                          <a:ln>
                            <a:noFill/>
                          </a:ln>
                          <a:solidFill>
                            <a:schemeClr val="bg2"/>
                          </a:solidFill>
                          <a:effectLst/>
                          <a:latin typeface="Comic Sans MS" pitchFamily="66" charset="0"/>
                        </a:rPr>
                        <a:t>Transaminasi stabilmente normali/</a:t>
                      </a:r>
                      <a:r>
                        <a:rPr kumimoji="0" lang="it-IT" sz="1600" b="0" i="0" u="none" strike="noStrike" cap="none" normalizeH="0" baseline="0" dirty="0" err="1" smtClean="0">
                          <a:ln>
                            <a:noFill/>
                          </a:ln>
                          <a:solidFill>
                            <a:schemeClr val="bg2"/>
                          </a:solidFill>
                          <a:effectLst/>
                          <a:latin typeface="Comic Sans MS" pitchFamily="66" charset="0"/>
                        </a:rPr>
                        <a:t>Isto</a:t>
                      </a:r>
                      <a:r>
                        <a:rPr kumimoji="0" lang="it-IT" sz="1600" b="0" i="0" u="none" strike="noStrike" cap="none" normalizeH="0" baseline="0" dirty="0" smtClean="0">
                          <a:ln>
                            <a:noFill/>
                          </a:ln>
                          <a:solidFill>
                            <a:schemeClr val="bg2"/>
                          </a:solidFill>
                          <a:effectLst/>
                          <a:latin typeface="Comic Sans MS" pitchFamily="66" charset="0"/>
                        </a:rPr>
                        <a:t> normale</a:t>
                      </a:r>
                    </a:p>
                  </a:txBody>
                  <a:tcPr marL="0" marR="0" marT="0" marB="0" anchor="ctr" horzOverflow="overflow">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chemeClr val="tx1"/>
                    </a:solidFill>
                  </a:tcPr>
                </a:tc>
              </a:tr>
            </a:tbl>
          </a:graphicData>
        </a:graphic>
      </p:graphicFrame>
      <p:sp>
        <p:nvSpPr>
          <p:cNvPr id="6161" name="Rectangle 15"/>
          <p:cNvSpPr>
            <a:spLocks noChangeArrowheads="1"/>
          </p:cNvSpPr>
          <p:nvPr/>
        </p:nvSpPr>
        <p:spPr bwMode="auto">
          <a:xfrm>
            <a:off x="35496" y="78304"/>
            <a:ext cx="7772400" cy="1046440"/>
          </a:xfrm>
          <a:prstGeom prst="rect">
            <a:avLst/>
          </a:prstGeom>
          <a:noFill/>
          <a:ln w="9525">
            <a:noFill/>
            <a:miter lim="800000"/>
            <a:headEnd/>
            <a:tailEnd/>
          </a:ln>
        </p:spPr>
        <p:txBody>
          <a:bodyPr lIns="0" tIns="0" rIns="0" bIns="0" anchor="b">
            <a:spAutoFit/>
          </a:bodyPr>
          <a:lstStyle/>
          <a:p>
            <a:pPr algn="l">
              <a:spcBef>
                <a:spcPct val="0"/>
              </a:spcBef>
              <a:buClrTx/>
              <a:buSzTx/>
              <a:buFontTx/>
              <a:buNone/>
            </a:pPr>
            <a:r>
              <a:rPr lang="it-IT" sz="4400" b="0" dirty="0"/>
              <a:t>Categorie </a:t>
            </a:r>
            <a:r>
              <a:rPr lang="it-IT" sz="4400" b="0" dirty="0" err="1" smtClean="0"/>
              <a:t>clinico-virologiche</a:t>
            </a:r>
            <a:endParaRPr lang="it-IT" sz="4400" b="0" dirty="0" smtClean="0"/>
          </a:p>
          <a:p>
            <a:pPr algn="l">
              <a:spcBef>
                <a:spcPct val="0"/>
              </a:spcBef>
              <a:buClrTx/>
              <a:buSzTx/>
              <a:buFontTx/>
              <a:buNone/>
            </a:pPr>
            <a:r>
              <a:rPr lang="it-IT" sz="2400" b="0" dirty="0" err="1" smtClean="0"/>
              <a:t>Working</a:t>
            </a:r>
            <a:r>
              <a:rPr lang="it-IT" sz="2400" b="0" dirty="0" smtClean="0"/>
              <a:t> </a:t>
            </a:r>
            <a:r>
              <a:rPr lang="it-IT" sz="2400" b="0" dirty="0" err="1" smtClean="0"/>
              <a:t>classification</a:t>
            </a:r>
            <a:endParaRPr lang="it-IT" sz="2400" b="0" dirty="0"/>
          </a:p>
        </p:txBody>
      </p:sp>
      <p:pic>
        <p:nvPicPr>
          <p:cNvPr id="6163" name="Picture 84"/>
          <p:cNvPicPr>
            <a:picLocks noChangeAspect="1" noChangeArrowheads="1"/>
          </p:cNvPicPr>
          <p:nvPr/>
        </p:nvPicPr>
        <p:blipFill>
          <a:blip r:embed="rId3" cstate="print"/>
          <a:srcRect/>
          <a:stretch>
            <a:fillRect/>
          </a:stretch>
        </p:blipFill>
        <p:spPr bwMode="auto">
          <a:xfrm>
            <a:off x="8091488" y="404813"/>
            <a:ext cx="873125" cy="287337"/>
          </a:xfrm>
          <a:prstGeom prst="rect">
            <a:avLst/>
          </a:prstGeom>
          <a:noFill/>
          <a:ln w="9525" algn="ctr">
            <a:noFill/>
            <a:miter lim="800000"/>
            <a:headEnd/>
            <a:tailEnd/>
          </a:ln>
        </p:spPr>
      </p:pic>
      <p:pic>
        <p:nvPicPr>
          <p:cNvPr id="6164" name="Picture 85"/>
          <p:cNvPicPr>
            <a:picLocks noChangeAspect="1" noChangeArrowheads="1"/>
          </p:cNvPicPr>
          <p:nvPr/>
        </p:nvPicPr>
        <p:blipFill>
          <a:blip r:embed="rId4" cstate="print"/>
          <a:srcRect/>
          <a:stretch>
            <a:fillRect/>
          </a:stretch>
        </p:blipFill>
        <p:spPr bwMode="auto">
          <a:xfrm>
            <a:off x="7964488" y="44450"/>
            <a:ext cx="1071562" cy="360363"/>
          </a:xfrm>
          <a:prstGeom prst="rect">
            <a:avLst/>
          </a:prstGeom>
          <a:noFill/>
          <a:ln w="9525">
            <a:noFill/>
            <a:miter lim="800000"/>
            <a:headEnd/>
            <a:tailEnd/>
          </a:ln>
        </p:spPr>
      </p:pic>
      <p:sp>
        <p:nvSpPr>
          <p:cNvPr id="6165" name="Rettangolo 7"/>
          <p:cNvSpPr>
            <a:spLocks noChangeArrowheads="1"/>
          </p:cNvSpPr>
          <p:nvPr/>
        </p:nvSpPr>
        <p:spPr bwMode="auto">
          <a:xfrm>
            <a:off x="4572000" y="6524625"/>
            <a:ext cx="4572000" cy="307975"/>
          </a:xfrm>
          <a:prstGeom prst="rect">
            <a:avLst/>
          </a:prstGeom>
          <a:noFill/>
          <a:ln w="9525">
            <a:noFill/>
            <a:miter lim="800000"/>
            <a:headEnd/>
            <a:tailEnd/>
          </a:ln>
        </p:spPr>
        <p:txBody>
          <a:bodyPr>
            <a:spAutoFit/>
          </a:bodyPr>
          <a:lstStyle/>
          <a:p>
            <a:pPr algn="r"/>
            <a:endParaRPr lang="it-IT" sz="1400" b="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15"/>
          <p:cNvSpPr>
            <a:spLocks noChangeArrowheads="1"/>
          </p:cNvSpPr>
          <p:nvPr/>
        </p:nvSpPr>
        <p:spPr bwMode="auto">
          <a:xfrm>
            <a:off x="35496" y="78304"/>
            <a:ext cx="7772400" cy="1046440"/>
          </a:xfrm>
          <a:prstGeom prst="rect">
            <a:avLst/>
          </a:prstGeom>
          <a:noFill/>
          <a:ln w="9525">
            <a:noFill/>
            <a:miter lim="800000"/>
            <a:headEnd/>
            <a:tailEnd/>
          </a:ln>
        </p:spPr>
        <p:txBody>
          <a:bodyPr lIns="0" tIns="0" rIns="0" bIns="0" anchor="b">
            <a:spAutoFit/>
          </a:bodyPr>
          <a:lstStyle/>
          <a:p>
            <a:pPr algn="l">
              <a:spcBef>
                <a:spcPct val="0"/>
              </a:spcBef>
              <a:buClrTx/>
              <a:buSzTx/>
              <a:buFontTx/>
              <a:buNone/>
            </a:pPr>
            <a:r>
              <a:rPr lang="it-IT" sz="4400" b="0" dirty="0"/>
              <a:t>Categorie </a:t>
            </a:r>
            <a:r>
              <a:rPr lang="it-IT" sz="4400" b="0" dirty="0" err="1"/>
              <a:t>clinico-virologiche</a:t>
            </a:r>
            <a:r>
              <a:rPr lang="it-IT" sz="4400" b="0" dirty="0"/>
              <a:t/>
            </a:r>
            <a:br>
              <a:rPr lang="it-IT" sz="4400" b="0" dirty="0"/>
            </a:br>
            <a:r>
              <a:rPr lang="it-IT" sz="2400" b="0" dirty="0" smtClean="0"/>
              <a:t>Nuova nomenclatura</a:t>
            </a:r>
            <a:endParaRPr lang="it-IT" sz="2400" b="0" dirty="0"/>
          </a:p>
        </p:txBody>
      </p:sp>
      <p:pic>
        <p:nvPicPr>
          <p:cNvPr id="6163" name="Picture 84"/>
          <p:cNvPicPr>
            <a:picLocks noChangeAspect="1" noChangeArrowheads="1"/>
          </p:cNvPicPr>
          <p:nvPr/>
        </p:nvPicPr>
        <p:blipFill>
          <a:blip r:embed="rId3" cstate="print"/>
          <a:srcRect/>
          <a:stretch>
            <a:fillRect/>
          </a:stretch>
        </p:blipFill>
        <p:spPr bwMode="auto">
          <a:xfrm>
            <a:off x="8091488" y="404813"/>
            <a:ext cx="873125" cy="287337"/>
          </a:xfrm>
          <a:prstGeom prst="rect">
            <a:avLst/>
          </a:prstGeom>
          <a:noFill/>
          <a:ln w="9525" algn="ctr">
            <a:noFill/>
            <a:miter lim="800000"/>
            <a:headEnd/>
            <a:tailEnd/>
          </a:ln>
        </p:spPr>
      </p:pic>
      <p:pic>
        <p:nvPicPr>
          <p:cNvPr id="6164" name="Picture 85"/>
          <p:cNvPicPr>
            <a:picLocks noChangeAspect="1" noChangeArrowheads="1"/>
          </p:cNvPicPr>
          <p:nvPr/>
        </p:nvPicPr>
        <p:blipFill>
          <a:blip r:embed="rId4" cstate="print"/>
          <a:srcRect/>
          <a:stretch>
            <a:fillRect/>
          </a:stretch>
        </p:blipFill>
        <p:spPr bwMode="auto">
          <a:xfrm>
            <a:off x="7964488" y="44450"/>
            <a:ext cx="1071562" cy="360363"/>
          </a:xfrm>
          <a:prstGeom prst="rect">
            <a:avLst/>
          </a:prstGeom>
          <a:noFill/>
          <a:ln w="9525">
            <a:noFill/>
            <a:miter lim="800000"/>
            <a:headEnd/>
            <a:tailEnd/>
          </a:ln>
        </p:spPr>
      </p:pic>
      <p:sp>
        <p:nvSpPr>
          <p:cNvPr id="6165" name="Rettangolo 7"/>
          <p:cNvSpPr>
            <a:spLocks noChangeArrowheads="1"/>
          </p:cNvSpPr>
          <p:nvPr/>
        </p:nvSpPr>
        <p:spPr bwMode="auto">
          <a:xfrm>
            <a:off x="4572000" y="6524625"/>
            <a:ext cx="4572000" cy="307975"/>
          </a:xfrm>
          <a:prstGeom prst="rect">
            <a:avLst/>
          </a:prstGeom>
          <a:noFill/>
          <a:ln w="9525">
            <a:noFill/>
            <a:miter lim="800000"/>
            <a:headEnd/>
            <a:tailEnd/>
          </a:ln>
        </p:spPr>
        <p:txBody>
          <a:bodyPr>
            <a:spAutoFit/>
          </a:bodyPr>
          <a:lstStyle/>
          <a:p>
            <a:pPr algn="r"/>
            <a:endParaRPr lang="it-IT" sz="1400" b="0"/>
          </a:p>
        </p:txBody>
      </p:sp>
      <p:sp>
        <p:nvSpPr>
          <p:cNvPr id="6166" name="Rettangolo 8"/>
          <p:cNvSpPr>
            <a:spLocks noChangeArrowheads="1"/>
          </p:cNvSpPr>
          <p:nvPr/>
        </p:nvSpPr>
        <p:spPr bwMode="auto">
          <a:xfrm>
            <a:off x="395287" y="6586198"/>
            <a:ext cx="8785225" cy="227178"/>
          </a:xfrm>
          <a:prstGeom prst="rect">
            <a:avLst/>
          </a:prstGeom>
          <a:noFill/>
          <a:ln w="9525">
            <a:noFill/>
            <a:miter lim="800000"/>
            <a:headEnd/>
            <a:tailEnd/>
          </a:ln>
        </p:spPr>
        <p:txBody>
          <a:bodyPr>
            <a:spAutoFit/>
          </a:bodyPr>
          <a:lstStyle/>
          <a:p>
            <a:pPr algn="r">
              <a:lnSpc>
                <a:spcPts val="1000"/>
              </a:lnSpc>
            </a:pPr>
            <a:r>
              <a:rPr lang="en-US" sz="1200" b="0" dirty="0" smtClean="0"/>
              <a:t>EASL J </a:t>
            </a:r>
            <a:r>
              <a:rPr lang="en-US" sz="1200" b="0" dirty="0" err="1" smtClean="0"/>
              <a:t>Hepatol</a:t>
            </a:r>
            <a:r>
              <a:rPr lang="en-US" sz="1200" b="0" dirty="0" smtClean="0"/>
              <a:t> 2017</a:t>
            </a:r>
            <a:endParaRPr lang="it-IT" sz="1200" b="0" dirty="0"/>
          </a:p>
        </p:txBody>
      </p:sp>
      <p:sp>
        <p:nvSpPr>
          <p:cNvPr id="9" name="CasellaDiTesto 8"/>
          <p:cNvSpPr txBox="1"/>
          <p:nvPr/>
        </p:nvSpPr>
        <p:spPr>
          <a:xfrm>
            <a:off x="72008" y="1487100"/>
            <a:ext cx="8892480" cy="4678204"/>
          </a:xfrm>
          <a:prstGeom prst="rect">
            <a:avLst/>
          </a:prstGeom>
          <a:noFill/>
        </p:spPr>
        <p:txBody>
          <a:bodyPr wrap="square" rtlCol="0">
            <a:spAutoFit/>
          </a:bodyPr>
          <a:lstStyle/>
          <a:p>
            <a:r>
              <a:rPr lang="en-US" sz="2200" b="0" dirty="0" err="1" smtClean="0"/>
              <a:t>Basata</a:t>
            </a:r>
            <a:r>
              <a:rPr lang="en-US" sz="2200" b="0" dirty="0" smtClean="0"/>
              <a:t> </a:t>
            </a:r>
            <a:r>
              <a:rPr lang="en-US" sz="2200" b="0" dirty="0" err="1" smtClean="0"/>
              <a:t>su</a:t>
            </a:r>
            <a:r>
              <a:rPr lang="en-US" sz="2200" b="0" dirty="0" smtClean="0"/>
              <a:t> due </a:t>
            </a:r>
            <a:r>
              <a:rPr lang="en-US" sz="2200" b="0" dirty="0" err="1" smtClean="0"/>
              <a:t>principali</a:t>
            </a:r>
            <a:r>
              <a:rPr lang="en-US" sz="2200" b="0" dirty="0" smtClean="0"/>
              <a:t> </a:t>
            </a:r>
            <a:r>
              <a:rPr lang="en-US" sz="2200" b="0" dirty="0" err="1" smtClean="0"/>
              <a:t>caratteristiche</a:t>
            </a:r>
            <a:r>
              <a:rPr lang="en-US" sz="2200" b="0" dirty="0" smtClean="0"/>
              <a:t> </a:t>
            </a:r>
            <a:r>
              <a:rPr lang="en-US" sz="2200" b="0" dirty="0" err="1" smtClean="0"/>
              <a:t>della</a:t>
            </a:r>
            <a:r>
              <a:rPr lang="en-US" sz="2200" b="0" dirty="0" smtClean="0"/>
              <a:t> </a:t>
            </a:r>
            <a:r>
              <a:rPr lang="en-US" sz="2200" b="0" dirty="0" err="1" smtClean="0"/>
              <a:t>cronicità</a:t>
            </a:r>
            <a:r>
              <a:rPr lang="en-US" sz="2200" b="0" dirty="0" smtClean="0"/>
              <a:t>: </a:t>
            </a:r>
          </a:p>
          <a:p>
            <a:r>
              <a:rPr lang="en-US" sz="2200" dirty="0" err="1" smtClean="0"/>
              <a:t>Infezione</a:t>
            </a:r>
            <a:r>
              <a:rPr lang="en-US" sz="2200" dirty="0" smtClean="0"/>
              <a:t> </a:t>
            </a:r>
            <a:r>
              <a:rPr lang="en-US" sz="2200" dirty="0" err="1" smtClean="0"/>
              <a:t>ed</a:t>
            </a:r>
            <a:r>
              <a:rPr lang="en-US" sz="2200" dirty="0" smtClean="0"/>
              <a:t> </a:t>
            </a:r>
            <a:r>
              <a:rPr lang="en-US" sz="2200" dirty="0" err="1" smtClean="0"/>
              <a:t>Epatite</a:t>
            </a:r>
            <a:endParaRPr lang="en-US" b="0" dirty="0" smtClean="0"/>
          </a:p>
          <a:p>
            <a:pPr algn="l"/>
            <a:r>
              <a:rPr lang="en-US" b="0" u="sng" dirty="0" err="1" smtClean="0"/>
              <a:t>Nomenclatura</a:t>
            </a:r>
            <a:r>
              <a:rPr lang="en-US" b="0" u="sng" dirty="0" smtClean="0"/>
              <a:t>  </a:t>
            </a:r>
            <a:r>
              <a:rPr lang="en-US" b="0" u="sng" dirty="0" err="1" smtClean="0"/>
              <a:t>attuale</a:t>
            </a:r>
            <a:r>
              <a:rPr lang="en-US" b="0" dirty="0" smtClean="0"/>
              <a:t>			</a:t>
            </a:r>
            <a:r>
              <a:rPr lang="en-US" b="0" u="sng" dirty="0" err="1" smtClean="0"/>
              <a:t>Precedente</a:t>
            </a:r>
            <a:endParaRPr lang="en-US" b="0" u="sng" dirty="0" smtClean="0"/>
          </a:p>
          <a:p>
            <a:pPr algn="l"/>
            <a:r>
              <a:rPr lang="en-US" sz="1800" b="0" dirty="0" err="1" smtClean="0"/>
              <a:t>Infezione</a:t>
            </a:r>
            <a:r>
              <a:rPr lang="en-US" sz="1800" b="0" dirty="0" smtClean="0"/>
              <a:t> </a:t>
            </a:r>
            <a:r>
              <a:rPr lang="en-US" sz="1800" b="0" dirty="0" err="1" smtClean="0"/>
              <a:t>cronica</a:t>
            </a:r>
            <a:r>
              <a:rPr lang="en-US" sz="1800" b="0" dirty="0" smtClean="0"/>
              <a:t> HBeAg-</a:t>
            </a:r>
            <a:r>
              <a:rPr lang="en-US" sz="1800" b="0" dirty="0" err="1" smtClean="0"/>
              <a:t>positiva</a:t>
            </a:r>
            <a:r>
              <a:rPr lang="en-US" sz="1800" b="0" dirty="0" smtClean="0"/>
              <a:t> 		(</a:t>
            </a:r>
            <a:r>
              <a:rPr lang="en-US" sz="1800" b="0" dirty="0" err="1" smtClean="0"/>
              <a:t>Immunotolleranza</a:t>
            </a:r>
            <a:r>
              <a:rPr lang="en-US" sz="1800" b="0" dirty="0" smtClean="0"/>
              <a:t>)</a:t>
            </a:r>
          </a:p>
          <a:p>
            <a:pPr algn="l"/>
            <a:r>
              <a:rPr lang="en-US" sz="1800" b="0" dirty="0" err="1" smtClean="0"/>
              <a:t>Epatite</a:t>
            </a:r>
            <a:r>
              <a:rPr lang="en-US" sz="1800" b="0" dirty="0" smtClean="0"/>
              <a:t> </a:t>
            </a:r>
            <a:r>
              <a:rPr lang="en-US" sz="1800" b="0" dirty="0" err="1" smtClean="0"/>
              <a:t>cronica</a:t>
            </a:r>
            <a:r>
              <a:rPr lang="en-US" sz="1800" b="0" dirty="0" smtClean="0"/>
              <a:t> HBeAg-</a:t>
            </a:r>
            <a:r>
              <a:rPr lang="en-US" sz="1800" b="0" dirty="0" err="1" smtClean="0"/>
              <a:t>positiva</a:t>
            </a:r>
            <a:r>
              <a:rPr lang="en-US" sz="1800" b="0" dirty="0" smtClean="0"/>
              <a:t> 		(</a:t>
            </a:r>
            <a:r>
              <a:rPr lang="en-US" sz="1800" b="0" dirty="0" err="1" smtClean="0"/>
              <a:t>Portatore</a:t>
            </a:r>
            <a:r>
              <a:rPr lang="en-US" sz="1800" b="0" dirty="0" smtClean="0"/>
              <a:t> </a:t>
            </a:r>
            <a:r>
              <a:rPr lang="en-US" sz="1800" b="0" dirty="0" err="1" smtClean="0"/>
              <a:t>attivo</a:t>
            </a:r>
            <a:r>
              <a:rPr lang="en-US" sz="1800" b="0" dirty="0" smtClean="0"/>
              <a:t> HBe)</a:t>
            </a:r>
          </a:p>
          <a:p>
            <a:pPr algn="l"/>
            <a:r>
              <a:rPr lang="en-US" sz="1800" b="0" dirty="0" err="1" smtClean="0"/>
              <a:t>Infezione</a:t>
            </a:r>
            <a:r>
              <a:rPr lang="en-US" sz="1800" b="0" dirty="0" smtClean="0"/>
              <a:t> </a:t>
            </a:r>
            <a:r>
              <a:rPr lang="en-US" sz="1800" b="0" dirty="0" err="1" smtClean="0"/>
              <a:t>cronica</a:t>
            </a:r>
            <a:r>
              <a:rPr lang="en-US" sz="1800" b="0" dirty="0" smtClean="0"/>
              <a:t> HBeAg-</a:t>
            </a:r>
            <a:r>
              <a:rPr lang="en-US" sz="1800" b="0" dirty="0" err="1" smtClean="0"/>
              <a:t>negativa</a:t>
            </a:r>
            <a:r>
              <a:rPr lang="en-US" sz="1800" b="0" dirty="0" smtClean="0"/>
              <a:t> 	(</a:t>
            </a:r>
            <a:r>
              <a:rPr lang="en-US" sz="1800" b="0" dirty="0" err="1" smtClean="0"/>
              <a:t>Portatore</a:t>
            </a:r>
            <a:r>
              <a:rPr lang="en-US" sz="1800" b="0" dirty="0" smtClean="0"/>
              <a:t> </a:t>
            </a:r>
            <a:r>
              <a:rPr lang="en-US" sz="1800" b="0" dirty="0" err="1" smtClean="0"/>
              <a:t>inattivo</a:t>
            </a:r>
            <a:r>
              <a:rPr lang="en-US" sz="1800" b="0" dirty="0" smtClean="0"/>
              <a:t>)</a:t>
            </a:r>
          </a:p>
          <a:p>
            <a:pPr algn="l"/>
            <a:r>
              <a:rPr lang="en-US" sz="1800" b="0" dirty="0" err="1" smtClean="0"/>
              <a:t>Epatite</a:t>
            </a:r>
            <a:r>
              <a:rPr lang="en-US" sz="1800" b="0" dirty="0" smtClean="0"/>
              <a:t> </a:t>
            </a:r>
            <a:r>
              <a:rPr lang="en-US" sz="1800" b="0" dirty="0" err="1" smtClean="0"/>
              <a:t>cronica</a:t>
            </a:r>
            <a:r>
              <a:rPr lang="en-US" sz="1800" b="0" dirty="0" smtClean="0"/>
              <a:t> HBeAg-</a:t>
            </a:r>
            <a:r>
              <a:rPr lang="en-US" sz="1800" b="0" dirty="0" err="1" smtClean="0"/>
              <a:t>negativa</a:t>
            </a:r>
            <a:r>
              <a:rPr lang="en-US" sz="1800" b="0" dirty="0" smtClean="0"/>
              <a:t>		(</a:t>
            </a:r>
            <a:r>
              <a:rPr lang="en-US" sz="1800" b="0" dirty="0" err="1" smtClean="0"/>
              <a:t>Portatore</a:t>
            </a:r>
            <a:r>
              <a:rPr lang="en-US" sz="1800" b="0" dirty="0" smtClean="0"/>
              <a:t> </a:t>
            </a:r>
            <a:r>
              <a:rPr lang="en-US" sz="1800" b="0" dirty="0" err="1" smtClean="0"/>
              <a:t>attivo</a:t>
            </a:r>
            <a:r>
              <a:rPr lang="en-US" sz="1800" b="0" dirty="0" smtClean="0"/>
              <a:t> anti-HBe)</a:t>
            </a:r>
          </a:p>
          <a:p>
            <a:pPr algn="l"/>
            <a:r>
              <a:rPr lang="en-US" sz="1800" b="0" dirty="0" err="1" smtClean="0"/>
              <a:t>Fase</a:t>
            </a:r>
            <a:r>
              <a:rPr lang="en-US" sz="1800" b="0" dirty="0" smtClean="0"/>
              <a:t> </a:t>
            </a:r>
            <a:r>
              <a:rPr lang="it-IT" sz="1800" b="0" dirty="0" err="1" smtClean="0"/>
              <a:t>HBsAg-negativa</a:t>
            </a:r>
            <a:r>
              <a:rPr lang="it-IT" sz="1800" b="0" dirty="0" smtClean="0"/>
              <a:t>			(Portatore </a:t>
            </a:r>
            <a:r>
              <a:rPr lang="it-IT" sz="1800" b="0" dirty="0" err="1" smtClean="0"/>
              <a:t>occulto*</a:t>
            </a:r>
            <a:r>
              <a:rPr lang="it-IT" sz="1800" b="0" dirty="0" smtClean="0"/>
              <a:t>)</a:t>
            </a:r>
          </a:p>
          <a:p>
            <a:pPr algn="r"/>
            <a:r>
              <a:rPr lang="it-IT" sz="1600" b="0" dirty="0" err="1" smtClean="0"/>
              <a:t>*Mantenuta</a:t>
            </a:r>
            <a:r>
              <a:rPr lang="it-IT" sz="1600" b="0" dirty="0" smtClean="0"/>
              <a:t> la definizione di falso OBI; </a:t>
            </a:r>
          </a:p>
          <a:p>
            <a:pPr algn="r"/>
            <a:r>
              <a:rPr lang="it-IT" sz="1600" b="0" dirty="0" smtClean="0"/>
              <a:t>Accettato concetto anti-HBs isolati non vaccinati come categoria a rischio di riattivazione</a:t>
            </a:r>
          </a:p>
          <a:p>
            <a:pPr algn="l"/>
            <a:endParaRPr lang="en-US" b="0" dirty="0" smtClean="0"/>
          </a:p>
        </p:txBody>
      </p:sp>
      <p:pic>
        <p:nvPicPr>
          <p:cNvPr id="38914" name="Picture 2"/>
          <p:cNvPicPr>
            <a:picLocks noChangeAspect="1" noChangeArrowheads="1"/>
          </p:cNvPicPr>
          <p:nvPr/>
        </p:nvPicPr>
        <p:blipFill>
          <a:blip r:embed="rId5" cstate="print"/>
          <a:srcRect/>
          <a:stretch>
            <a:fillRect/>
          </a:stretch>
        </p:blipFill>
        <p:spPr bwMode="auto">
          <a:xfrm>
            <a:off x="35496" y="1340768"/>
            <a:ext cx="9036496" cy="4406723"/>
          </a:xfrm>
          <a:prstGeom prst="rect">
            <a:avLst/>
          </a:prstGeom>
          <a:noFill/>
          <a:ln w="9525">
            <a:noFill/>
            <a:miter lim="800000"/>
            <a:headEnd/>
            <a:tailEnd/>
          </a:ln>
        </p:spPr>
      </p:pic>
      <p:sp>
        <p:nvSpPr>
          <p:cNvPr id="11" name="Rettangolo 10"/>
          <p:cNvSpPr/>
          <p:nvPr/>
        </p:nvSpPr>
        <p:spPr>
          <a:xfrm>
            <a:off x="504" y="5373216"/>
            <a:ext cx="9108000" cy="1015663"/>
          </a:xfrm>
          <a:prstGeom prst="rect">
            <a:avLst/>
          </a:prstGeom>
          <a:solidFill>
            <a:schemeClr val="tx1"/>
          </a:solidFill>
          <a:ln w="25400">
            <a:solidFill>
              <a:schemeClr val="bg2"/>
            </a:solidFill>
          </a:ln>
        </p:spPr>
        <p:txBody>
          <a:bodyPr wrap="square">
            <a:spAutoFit/>
          </a:bodyPr>
          <a:lstStyle/>
          <a:p>
            <a:r>
              <a:rPr lang="en-US" sz="3000" b="0" dirty="0" err="1" smtClean="0">
                <a:solidFill>
                  <a:schemeClr val="bg2"/>
                </a:solidFill>
              </a:rPr>
              <a:t>Tuttavia</a:t>
            </a:r>
            <a:r>
              <a:rPr lang="en-US" sz="3000" b="0" dirty="0" smtClean="0">
                <a:solidFill>
                  <a:schemeClr val="bg2"/>
                </a:solidFill>
              </a:rPr>
              <a:t> </a:t>
            </a:r>
            <a:r>
              <a:rPr lang="en-US" sz="3000" b="0" dirty="0" err="1" smtClean="0">
                <a:solidFill>
                  <a:schemeClr val="bg2"/>
                </a:solidFill>
              </a:rPr>
              <a:t>difficile</a:t>
            </a:r>
            <a:r>
              <a:rPr lang="en-US" sz="3000" b="0" dirty="0" smtClean="0">
                <a:solidFill>
                  <a:schemeClr val="bg2"/>
                </a:solidFill>
              </a:rPr>
              <a:t> </a:t>
            </a:r>
            <a:r>
              <a:rPr lang="en-US" sz="3000" b="0" dirty="0" err="1" smtClean="0">
                <a:solidFill>
                  <a:schemeClr val="bg2"/>
                </a:solidFill>
              </a:rPr>
              <a:t>classificare</a:t>
            </a:r>
            <a:r>
              <a:rPr lang="en-US" sz="3000" b="0" dirty="0" smtClean="0">
                <a:solidFill>
                  <a:schemeClr val="bg2"/>
                </a:solidFill>
              </a:rPr>
              <a:t> </a:t>
            </a:r>
            <a:r>
              <a:rPr lang="en-US" sz="3000" b="0" dirty="0" err="1" smtClean="0">
                <a:solidFill>
                  <a:schemeClr val="bg2"/>
                </a:solidFill>
              </a:rPr>
              <a:t>pazienti</a:t>
            </a:r>
            <a:r>
              <a:rPr lang="en-US" sz="3000" b="0" dirty="0" smtClean="0">
                <a:solidFill>
                  <a:schemeClr val="bg2"/>
                </a:solidFill>
              </a:rPr>
              <a:t> con </a:t>
            </a:r>
            <a:r>
              <a:rPr lang="en-US" sz="3000" b="0" dirty="0" err="1" smtClean="0">
                <a:solidFill>
                  <a:schemeClr val="bg2"/>
                </a:solidFill>
              </a:rPr>
              <a:t>singola</a:t>
            </a:r>
            <a:r>
              <a:rPr lang="en-US" sz="3000" b="0" dirty="0" smtClean="0">
                <a:solidFill>
                  <a:schemeClr val="bg2"/>
                </a:solidFill>
              </a:rPr>
              <a:t> </a:t>
            </a:r>
            <a:r>
              <a:rPr lang="en-US" sz="3000" b="0" dirty="0" err="1" smtClean="0">
                <a:solidFill>
                  <a:schemeClr val="bg2"/>
                </a:solidFill>
              </a:rPr>
              <a:t>determinazione</a:t>
            </a:r>
            <a:r>
              <a:rPr lang="en-US" sz="3000" b="0" dirty="0" smtClean="0">
                <a:solidFill>
                  <a:schemeClr val="bg2"/>
                </a:solidFill>
              </a:rPr>
              <a:t> se </a:t>
            </a:r>
            <a:r>
              <a:rPr lang="en-US" sz="3000" b="0" dirty="0" err="1" smtClean="0">
                <a:solidFill>
                  <a:schemeClr val="bg2"/>
                </a:solidFill>
              </a:rPr>
              <a:t>necessità</a:t>
            </a:r>
            <a:r>
              <a:rPr lang="en-US" sz="3000" b="0" dirty="0" smtClean="0">
                <a:solidFill>
                  <a:schemeClr val="bg2"/>
                </a:solidFill>
              </a:rPr>
              <a:t> </a:t>
            </a:r>
            <a:r>
              <a:rPr lang="en-US" sz="3000" b="0" dirty="0" err="1" smtClean="0">
                <a:solidFill>
                  <a:schemeClr val="bg2"/>
                </a:solidFill>
              </a:rPr>
              <a:t>urgente</a:t>
            </a:r>
            <a:endParaRPr lang="it-IT" sz="30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ttangolo 3"/>
          <p:cNvSpPr>
            <a:spLocks noChangeArrowheads="1"/>
          </p:cNvSpPr>
          <p:nvPr/>
        </p:nvSpPr>
        <p:spPr bwMode="auto">
          <a:xfrm>
            <a:off x="107504" y="252804"/>
            <a:ext cx="8748713" cy="2816156"/>
          </a:xfrm>
          <a:prstGeom prst="rect">
            <a:avLst/>
          </a:prstGeom>
          <a:noFill/>
          <a:ln w="9525">
            <a:noFill/>
            <a:miter lim="800000"/>
            <a:headEnd/>
            <a:tailEnd/>
          </a:ln>
        </p:spPr>
        <p:txBody>
          <a:bodyPr>
            <a:spAutoFit/>
          </a:bodyPr>
          <a:lstStyle/>
          <a:p>
            <a:pPr algn="l"/>
            <a:r>
              <a:rPr lang="en-US" sz="3000" dirty="0" err="1" smtClean="0"/>
              <a:t>Identificazione</a:t>
            </a:r>
            <a:r>
              <a:rPr lang="en-US" sz="3000" dirty="0" smtClean="0"/>
              <a:t> </a:t>
            </a:r>
            <a:r>
              <a:rPr lang="en-US" sz="3000" dirty="0" err="1" smtClean="0"/>
              <a:t>Portatore</a:t>
            </a:r>
            <a:r>
              <a:rPr lang="en-US" sz="3000" dirty="0" smtClean="0"/>
              <a:t> </a:t>
            </a:r>
            <a:r>
              <a:rPr lang="en-US" sz="3000" dirty="0" err="1" smtClean="0"/>
              <a:t>Inattivo</a:t>
            </a:r>
            <a:r>
              <a:rPr lang="en-US" sz="3000" dirty="0" smtClean="0"/>
              <a:t> HBV</a:t>
            </a:r>
          </a:p>
          <a:p>
            <a:pPr algn="l"/>
            <a:r>
              <a:rPr lang="en-US" sz="1800" b="0" dirty="0" smtClean="0"/>
              <a:t>(currently Chronic Infection)</a:t>
            </a:r>
            <a:endParaRPr lang="en-US" sz="1800" b="0" dirty="0"/>
          </a:p>
          <a:p>
            <a:pPr algn="l" eaLnBrk="0" hangingPunct="0"/>
            <a:endParaRPr lang="it-IT" b="0" dirty="0" smtClean="0">
              <a:ea typeface="MS Mincho" pitchFamily="49" charset="-128"/>
              <a:cs typeface="Arial" charset="0"/>
            </a:endParaRPr>
          </a:p>
          <a:p>
            <a:pPr algn="l" eaLnBrk="0" hangingPunct="0"/>
            <a:r>
              <a:rPr lang="it-IT" b="0" dirty="0" smtClean="0">
                <a:ea typeface="MS Mincho" pitchFamily="49" charset="-128"/>
                <a:cs typeface="Arial" charset="0"/>
              </a:rPr>
              <a:t>Strategia standard è osservazione dinamica: controlli </a:t>
            </a:r>
            <a:r>
              <a:rPr lang="it-IT" b="0" dirty="0">
                <a:ea typeface="MS Mincho" pitchFamily="49" charset="-128"/>
                <a:cs typeface="Arial" charset="0"/>
              </a:rPr>
              <a:t>q4 mesi x 1 </a:t>
            </a:r>
            <a:r>
              <a:rPr lang="it-IT" b="0" dirty="0" err="1" smtClean="0">
                <a:ea typeface="MS Mincho" pitchFamily="49" charset="-128"/>
                <a:cs typeface="Arial" charset="0"/>
              </a:rPr>
              <a:t>aa</a:t>
            </a:r>
            <a:endParaRPr lang="it-IT" b="0" dirty="0" smtClean="0">
              <a:ea typeface="MS Mincho" pitchFamily="49" charset="-128"/>
              <a:cs typeface="Arial" charset="0"/>
            </a:endParaRPr>
          </a:p>
          <a:p>
            <a:pPr algn="r" eaLnBrk="0" hangingPunct="0"/>
            <a:r>
              <a:rPr lang="it-IT" b="0" dirty="0" smtClean="0">
                <a:ea typeface="MS Mincho" pitchFamily="49" charset="-128"/>
                <a:cs typeface="Arial" charset="0"/>
              </a:rPr>
              <a:t> </a:t>
            </a:r>
            <a:r>
              <a:rPr lang="it-IT" sz="1400" b="0" dirty="0" smtClean="0">
                <a:ea typeface="MS Mincho" pitchFamily="49" charset="-128"/>
                <a:cs typeface="Arial" charset="0"/>
              </a:rPr>
              <a:t>(stabilità transaminasi/HBVDNA)</a:t>
            </a:r>
            <a:r>
              <a:rPr lang="it-IT" b="0" dirty="0" smtClean="0">
                <a:ea typeface="MS Mincho" pitchFamily="49" charset="-128"/>
                <a:cs typeface="Arial" charset="0"/>
              </a:rPr>
              <a:t> </a:t>
            </a:r>
          </a:p>
          <a:p>
            <a:pPr algn="l" eaLnBrk="0" hangingPunct="0"/>
            <a:r>
              <a:rPr lang="it-IT" b="0" dirty="0" smtClean="0">
                <a:ea typeface="MS Mincho" pitchFamily="49" charset="-128"/>
                <a:cs typeface="Arial" charset="0"/>
              </a:rPr>
              <a:t>E </a:t>
            </a:r>
            <a:r>
              <a:rPr lang="it-IT" b="0" dirty="0">
                <a:ea typeface="MS Mincho" pitchFamily="49" charset="-128"/>
                <a:cs typeface="Arial" charset="0"/>
              </a:rPr>
              <a:t>se è </a:t>
            </a:r>
            <a:r>
              <a:rPr lang="it-IT" b="0" dirty="0" smtClean="0">
                <a:ea typeface="MS Mincho" pitchFamily="49" charset="-128"/>
                <a:cs typeface="Arial" charset="0"/>
              </a:rPr>
              <a:t>invece necessaria definizione rapida (valutazione “spot”)?</a:t>
            </a:r>
            <a:endParaRPr lang="en-US" sz="2600" dirty="0" smtClean="0"/>
          </a:p>
        </p:txBody>
      </p:sp>
      <p:sp>
        <p:nvSpPr>
          <p:cNvPr id="28675" name="Rettangolo 4"/>
          <p:cNvSpPr>
            <a:spLocks noChangeArrowheads="1"/>
          </p:cNvSpPr>
          <p:nvPr/>
        </p:nvSpPr>
        <p:spPr bwMode="auto">
          <a:xfrm>
            <a:off x="2717800" y="5859269"/>
            <a:ext cx="6462713" cy="954107"/>
          </a:xfrm>
          <a:prstGeom prst="rect">
            <a:avLst/>
          </a:prstGeom>
          <a:noFill/>
          <a:ln w="9525">
            <a:noFill/>
            <a:miter lim="800000"/>
            <a:headEnd/>
            <a:tailEnd/>
          </a:ln>
        </p:spPr>
        <p:txBody>
          <a:bodyPr>
            <a:spAutoFit/>
          </a:bodyPr>
          <a:lstStyle/>
          <a:p>
            <a:pPr algn="r"/>
            <a:r>
              <a:rPr lang="it-IT" sz="1400" b="0" dirty="0" err="1"/>
              <a:t>Brunetto</a:t>
            </a:r>
            <a:r>
              <a:rPr lang="it-IT" sz="1400" b="0" dirty="0"/>
              <a:t> MR, </a:t>
            </a:r>
            <a:r>
              <a:rPr lang="it-IT" sz="1400" b="0" dirty="0" err="1"/>
              <a:t>Gastroenterology</a:t>
            </a:r>
            <a:r>
              <a:rPr lang="it-IT" sz="1400" b="0" dirty="0"/>
              <a:t> 2010</a:t>
            </a:r>
          </a:p>
          <a:p>
            <a:pPr algn="r"/>
            <a:r>
              <a:rPr lang="en-GB" sz="1400" b="0" dirty="0" err="1" smtClean="0"/>
              <a:t>Branchi</a:t>
            </a:r>
            <a:r>
              <a:rPr lang="en-GB" sz="1400" b="0" dirty="0" smtClean="0"/>
              <a:t> F, World J </a:t>
            </a:r>
            <a:r>
              <a:rPr lang="en-GB" sz="1400" b="0" dirty="0" err="1" smtClean="0"/>
              <a:t>Gastroenterol</a:t>
            </a:r>
            <a:r>
              <a:rPr lang="en-GB" sz="1400" b="0" dirty="0" smtClean="0"/>
              <a:t> 2014</a:t>
            </a:r>
          </a:p>
          <a:p>
            <a:pPr algn="r"/>
            <a:r>
              <a:rPr lang="it-IT" sz="1400" b="0" dirty="0" err="1" smtClean="0"/>
              <a:t>Bouwer</a:t>
            </a:r>
            <a:r>
              <a:rPr lang="it-IT" sz="1400" b="0" dirty="0" smtClean="0"/>
              <a:t> </a:t>
            </a:r>
            <a:r>
              <a:rPr lang="it-IT" sz="1400" b="0" dirty="0"/>
              <a:t>WP,  </a:t>
            </a:r>
            <a:r>
              <a:rPr lang="it-IT" sz="1400" b="0" dirty="0" err="1"/>
              <a:t>Clin</a:t>
            </a:r>
            <a:r>
              <a:rPr lang="it-IT" sz="1400" b="0" dirty="0"/>
              <a:t> </a:t>
            </a:r>
            <a:r>
              <a:rPr lang="it-IT" sz="1400" b="0" dirty="0" err="1"/>
              <a:t>Gastroenterol</a:t>
            </a:r>
            <a:r>
              <a:rPr lang="it-IT" sz="1400" b="0" dirty="0"/>
              <a:t> </a:t>
            </a:r>
            <a:r>
              <a:rPr lang="it-IT" sz="1400" b="0" dirty="0" err="1"/>
              <a:t>Hepatol</a:t>
            </a:r>
            <a:r>
              <a:rPr lang="it-IT" sz="1400" b="0" dirty="0"/>
              <a:t> </a:t>
            </a:r>
            <a:r>
              <a:rPr lang="it-IT" sz="1400" b="0" dirty="0" smtClean="0"/>
              <a:t>2016</a:t>
            </a:r>
          </a:p>
        </p:txBody>
      </p:sp>
      <p:pic>
        <p:nvPicPr>
          <p:cNvPr id="28679" name="Picture 2"/>
          <p:cNvPicPr>
            <a:picLocks noChangeAspect="1" noChangeArrowheads="1"/>
          </p:cNvPicPr>
          <p:nvPr/>
        </p:nvPicPr>
        <p:blipFill>
          <a:blip r:embed="rId3" cstate="print"/>
          <a:srcRect/>
          <a:stretch>
            <a:fillRect/>
          </a:stretch>
        </p:blipFill>
        <p:spPr bwMode="auto">
          <a:xfrm>
            <a:off x="8027988" y="44450"/>
            <a:ext cx="1081087" cy="363538"/>
          </a:xfrm>
          <a:prstGeom prst="rect">
            <a:avLst/>
          </a:prstGeom>
          <a:noFill/>
          <a:ln w="9525">
            <a:noFill/>
            <a:miter lim="800000"/>
            <a:headEnd/>
            <a:tailEnd/>
          </a:ln>
        </p:spPr>
      </p:pic>
      <p:pic>
        <p:nvPicPr>
          <p:cNvPr id="28680" name="Picture 3"/>
          <p:cNvPicPr>
            <a:picLocks noChangeAspect="1" noChangeArrowheads="1"/>
          </p:cNvPicPr>
          <p:nvPr/>
        </p:nvPicPr>
        <p:blipFill>
          <a:blip r:embed="rId4" cstate="print"/>
          <a:srcRect/>
          <a:stretch>
            <a:fillRect/>
          </a:stretch>
        </p:blipFill>
        <p:spPr bwMode="auto">
          <a:xfrm>
            <a:off x="8243888" y="404813"/>
            <a:ext cx="788987" cy="260350"/>
          </a:xfrm>
          <a:prstGeom prst="rect">
            <a:avLst/>
          </a:prstGeom>
          <a:noFill/>
          <a:ln w="9525" algn="ctr">
            <a:noFill/>
            <a:miter lim="800000"/>
            <a:headEnd/>
            <a:tailEnd/>
          </a:ln>
        </p:spPr>
      </p:pic>
      <p:sp>
        <p:nvSpPr>
          <p:cNvPr id="9" name="Rettangolo 8"/>
          <p:cNvSpPr/>
          <p:nvPr/>
        </p:nvSpPr>
        <p:spPr>
          <a:xfrm>
            <a:off x="179512" y="4869160"/>
            <a:ext cx="8568952" cy="861774"/>
          </a:xfrm>
          <a:prstGeom prst="rect">
            <a:avLst/>
          </a:prstGeom>
        </p:spPr>
        <p:txBody>
          <a:bodyPr wrap="square">
            <a:spAutoFit/>
          </a:bodyPr>
          <a:lstStyle/>
          <a:p>
            <a:pPr algn="just"/>
            <a:r>
              <a:rPr lang="it-IT" dirty="0" err="1" smtClean="0"/>
              <a:t>Fibroelastometria</a:t>
            </a:r>
            <a:endParaRPr lang="it-IT" dirty="0" smtClean="0"/>
          </a:p>
          <a:p>
            <a:pPr algn="just"/>
            <a:r>
              <a:rPr lang="it-IT" b="0" dirty="0" err="1" smtClean="0"/>
              <a:t>Stiffness</a:t>
            </a:r>
            <a:r>
              <a:rPr lang="it-IT" b="0" dirty="0" smtClean="0"/>
              <a:t> Epatica &lt; 6.0 </a:t>
            </a:r>
            <a:r>
              <a:rPr lang="it-IT" b="0" dirty="0" err="1" smtClean="0"/>
              <a:t>kPa</a:t>
            </a:r>
            <a:r>
              <a:rPr lang="it-IT" b="0" dirty="0" smtClean="0"/>
              <a:t> = fegato normale </a:t>
            </a:r>
          </a:p>
        </p:txBody>
      </p:sp>
      <p:sp>
        <p:nvSpPr>
          <p:cNvPr id="8" name="Rettangolo 7"/>
          <p:cNvSpPr/>
          <p:nvPr/>
        </p:nvSpPr>
        <p:spPr>
          <a:xfrm>
            <a:off x="179512" y="3429000"/>
            <a:ext cx="8640960" cy="1277273"/>
          </a:xfrm>
          <a:prstGeom prst="rect">
            <a:avLst/>
          </a:prstGeom>
        </p:spPr>
        <p:txBody>
          <a:bodyPr wrap="square">
            <a:spAutoFit/>
          </a:bodyPr>
          <a:lstStyle/>
          <a:p>
            <a:pPr lvl="0" algn="l">
              <a:buClr>
                <a:srgbClr val="00FFFF"/>
              </a:buClr>
            </a:pPr>
            <a:r>
              <a:rPr lang="en-US" sz="2600" dirty="0" err="1" smtClean="0">
                <a:solidFill>
                  <a:srgbClr val="FFFFFF"/>
                </a:solidFill>
              </a:rPr>
              <a:t>Geno</a:t>
            </a:r>
            <a:r>
              <a:rPr lang="en-US" sz="2600" dirty="0" smtClean="0">
                <a:solidFill>
                  <a:srgbClr val="FFFFFF"/>
                </a:solidFill>
              </a:rPr>
              <a:t> D</a:t>
            </a:r>
            <a:endParaRPr lang="en-US" sz="1600" b="0" dirty="0" smtClean="0">
              <a:solidFill>
                <a:srgbClr val="FFFFFF"/>
              </a:solidFill>
            </a:endParaRPr>
          </a:p>
          <a:p>
            <a:pPr lvl="0" algn="l">
              <a:buClr>
                <a:srgbClr val="00FFFF"/>
              </a:buClr>
            </a:pPr>
            <a:r>
              <a:rPr lang="en-US" sz="1800" dirty="0" err="1" smtClean="0">
                <a:solidFill>
                  <a:srgbClr val="FFFFFF"/>
                </a:solidFill>
              </a:rPr>
              <a:t>qHBsAg</a:t>
            </a:r>
            <a:r>
              <a:rPr lang="en-US" sz="1800" dirty="0" smtClean="0">
                <a:solidFill>
                  <a:srgbClr val="FFFFFF"/>
                </a:solidFill>
              </a:rPr>
              <a:t> &lt;1000 IU/</a:t>
            </a:r>
            <a:r>
              <a:rPr lang="en-US" sz="1800" dirty="0" err="1" smtClean="0">
                <a:solidFill>
                  <a:srgbClr val="FFFFFF"/>
                </a:solidFill>
              </a:rPr>
              <a:t>mL</a:t>
            </a:r>
            <a:r>
              <a:rPr lang="en-US" sz="1800" dirty="0" smtClean="0">
                <a:solidFill>
                  <a:srgbClr val="FFFFFF"/>
                </a:solidFill>
              </a:rPr>
              <a:t> + HBVDNA ≤2000 IU/</a:t>
            </a:r>
            <a:r>
              <a:rPr lang="en-US" sz="1800" dirty="0" err="1" smtClean="0">
                <a:solidFill>
                  <a:srgbClr val="FFFFFF"/>
                </a:solidFill>
              </a:rPr>
              <a:t>mL</a:t>
            </a:r>
            <a:endParaRPr lang="en-US" sz="1800" dirty="0" smtClean="0">
              <a:solidFill>
                <a:srgbClr val="FFFFFF"/>
              </a:solidFill>
            </a:endParaRPr>
          </a:p>
          <a:p>
            <a:pPr lvl="0" algn="l">
              <a:buClr>
                <a:srgbClr val="00FFFF"/>
              </a:buClr>
            </a:pPr>
            <a:r>
              <a:rPr lang="en-US" sz="1600" b="0" dirty="0" smtClean="0">
                <a:solidFill>
                  <a:srgbClr val="FFFFFF"/>
                </a:solidFill>
              </a:rPr>
              <a:t>94.3% </a:t>
            </a:r>
            <a:r>
              <a:rPr lang="en-US" sz="1600" b="0" dirty="0" err="1" smtClean="0">
                <a:solidFill>
                  <a:srgbClr val="FFFFFF"/>
                </a:solidFill>
              </a:rPr>
              <a:t>Accuratezza</a:t>
            </a:r>
            <a:r>
              <a:rPr lang="en-US" sz="1600" b="0" dirty="0" smtClean="0">
                <a:solidFill>
                  <a:srgbClr val="FFFFFF"/>
                </a:solidFill>
              </a:rPr>
              <a:t> </a:t>
            </a:r>
            <a:r>
              <a:rPr lang="en-US" sz="1600" b="0" dirty="0" err="1" smtClean="0">
                <a:solidFill>
                  <a:srgbClr val="FFFFFF"/>
                </a:solidFill>
              </a:rPr>
              <a:t>Diagnostica</a:t>
            </a:r>
            <a:r>
              <a:rPr lang="en-US" sz="1600" b="0" dirty="0" smtClean="0">
                <a:solidFill>
                  <a:srgbClr val="FFFFFF"/>
                </a:solidFill>
              </a:rPr>
              <a:t> (100% PPV per Anti-HBe </a:t>
            </a:r>
            <a:r>
              <a:rPr lang="en-US" sz="1600" b="0" dirty="0" err="1" smtClean="0">
                <a:solidFill>
                  <a:srgbClr val="FFFFFF"/>
                </a:solidFill>
              </a:rPr>
              <a:t>asiatici</a:t>
            </a:r>
            <a:r>
              <a:rPr lang="en-US" sz="1600" b="0" dirty="0" smtClean="0">
                <a:solidFill>
                  <a:srgbClr val="FFFFFF"/>
                </a:solidFill>
              </a:rPr>
              <a:t> </a:t>
            </a:r>
            <a:r>
              <a:rPr lang="en-US" sz="1600" b="0" dirty="0" err="1" smtClean="0">
                <a:solidFill>
                  <a:srgbClr val="FFFFFF"/>
                </a:solidFill>
              </a:rPr>
              <a:t>Geno</a:t>
            </a:r>
            <a:r>
              <a:rPr lang="en-US" sz="1600" b="0" dirty="0" smtClean="0">
                <a:solidFill>
                  <a:srgbClr val="FFFFFF"/>
                </a:solidFill>
              </a:rPr>
              <a:t> B e C)</a:t>
            </a:r>
            <a:endParaRPr lang="en-US"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11"/>
          <p:cNvSpPr txBox="1">
            <a:spLocks noChangeArrowheads="1"/>
          </p:cNvSpPr>
          <p:nvPr/>
        </p:nvSpPr>
        <p:spPr bwMode="auto">
          <a:xfrm>
            <a:off x="323528" y="1556792"/>
            <a:ext cx="8568952" cy="4698554"/>
          </a:xfrm>
          <a:prstGeom prst="rect">
            <a:avLst/>
          </a:prstGeom>
          <a:solidFill>
            <a:schemeClr val="tx1"/>
          </a:solidFill>
          <a:ln w="9525">
            <a:noFill/>
            <a:miter lim="800000"/>
            <a:headEnd/>
            <a:tailEnd/>
          </a:ln>
        </p:spPr>
        <p:txBody>
          <a:bodyPr wrap="square">
            <a:spAutoFit/>
          </a:bodyPr>
          <a:lstStyle/>
          <a:p>
            <a:endParaRPr lang="it-IT"/>
          </a:p>
          <a:p>
            <a:endParaRPr lang="it-IT"/>
          </a:p>
          <a:p>
            <a:endParaRPr lang="it-IT"/>
          </a:p>
          <a:p>
            <a:endParaRPr lang="it-IT"/>
          </a:p>
          <a:p>
            <a:endParaRPr lang="it-IT"/>
          </a:p>
          <a:p>
            <a:endParaRPr lang="it-IT"/>
          </a:p>
          <a:p>
            <a:endParaRPr lang="it-IT"/>
          </a:p>
          <a:p>
            <a:endParaRPr lang="it-IT"/>
          </a:p>
          <a:p>
            <a:endParaRPr lang="it-IT"/>
          </a:p>
          <a:p>
            <a:endParaRPr lang="it-IT"/>
          </a:p>
        </p:txBody>
      </p:sp>
      <p:pic>
        <p:nvPicPr>
          <p:cNvPr id="26627" name="Picture 3"/>
          <p:cNvPicPr>
            <a:picLocks noChangeAspect="1" noChangeArrowheads="1"/>
          </p:cNvPicPr>
          <p:nvPr/>
        </p:nvPicPr>
        <p:blipFill>
          <a:blip r:embed="rId2" cstate="print"/>
          <a:srcRect/>
          <a:stretch>
            <a:fillRect/>
          </a:stretch>
        </p:blipFill>
        <p:spPr bwMode="auto">
          <a:xfrm>
            <a:off x="8169275" y="476250"/>
            <a:ext cx="790575" cy="260350"/>
          </a:xfrm>
          <a:prstGeom prst="rect">
            <a:avLst/>
          </a:prstGeom>
          <a:noFill/>
          <a:ln w="9525" algn="ctr">
            <a:noFill/>
            <a:miter lim="800000"/>
            <a:headEnd/>
            <a:tailEnd/>
          </a:ln>
        </p:spPr>
      </p:pic>
      <p:pic>
        <p:nvPicPr>
          <p:cNvPr id="26628" name="Picture 4"/>
          <p:cNvPicPr>
            <a:picLocks noChangeAspect="1" noChangeArrowheads="1"/>
          </p:cNvPicPr>
          <p:nvPr/>
        </p:nvPicPr>
        <p:blipFill>
          <a:blip r:embed="rId3" cstate="print"/>
          <a:srcRect/>
          <a:stretch>
            <a:fillRect/>
          </a:stretch>
        </p:blipFill>
        <p:spPr bwMode="auto">
          <a:xfrm>
            <a:off x="7953375" y="65088"/>
            <a:ext cx="1082675" cy="363537"/>
          </a:xfrm>
          <a:prstGeom prst="rect">
            <a:avLst/>
          </a:prstGeom>
          <a:noFill/>
          <a:ln w="9525">
            <a:noFill/>
            <a:miter lim="800000"/>
            <a:headEnd/>
            <a:tailEnd/>
          </a:ln>
        </p:spPr>
      </p:pic>
      <p:sp>
        <p:nvSpPr>
          <p:cNvPr id="26629" name="Rectangle 2"/>
          <p:cNvSpPr>
            <a:spLocks noGrp="1" noChangeArrowheads="1"/>
          </p:cNvSpPr>
          <p:nvPr>
            <p:ph type="title"/>
          </p:nvPr>
        </p:nvSpPr>
        <p:spPr>
          <a:xfrm>
            <a:off x="34925" y="44450"/>
            <a:ext cx="7772400" cy="612775"/>
          </a:xfrm>
        </p:spPr>
        <p:txBody>
          <a:bodyPr/>
          <a:lstStyle/>
          <a:p>
            <a:r>
              <a:rPr lang="it-IT" b="1" dirty="0" smtClean="0">
                <a:solidFill>
                  <a:schemeClr val="tx1"/>
                </a:solidFill>
                <a:latin typeface="Comic Sans MS" pitchFamily="66" charset="0"/>
              </a:rPr>
              <a:t>Integrazioni AGA AISF</a:t>
            </a:r>
          </a:p>
        </p:txBody>
      </p:sp>
      <p:pic>
        <p:nvPicPr>
          <p:cNvPr id="26630" name="Picture 2"/>
          <p:cNvPicPr>
            <a:picLocks noChangeAspect="1" noChangeArrowheads="1"/>
          </p:cNvPicPr>
          <p:nvPr/>
        </p:nvPicPr>
        <p:blipFill>
          <a:blip r:embed="rId4" cstate="print"/>
          <a:srcRect/>
          <a:stretch>
            <a:fillRect/>
          </a:stretch>
        </p:blipFill>
        <p:spPr bwMode="auto">
          <a:xfrm>
            <a:off x="396553" y="1708746"/>
            <a:ext cx="7621587" cy="585787"/>
          </a:xfrm>
          <a:prstGeom prst="rect">
            <a:avLst/>
          </a:prstGeom>
          <a:noFill/>
          <a:ln w="38100" algn="ctr">
            <a:noFill/>
            <a:miter lim="800000"/>
            <a:headEnd/>
            <a:tailEnd/>
          </a:ln>
        </p:spPr>
      </p:pic>
      <p:pic>
        <p:nvPicPr>
          <p:cNvPr id="135171" name="Picture 3"/>
          <p:cNvPicPr>
            <a:picLocks noChangeAspect="1" noChangeArrowheads="1"/>
          </p:cNvPicPr>
          <p:nvPr/>
        </p:nvPicPr>
        <p:blipFill>
          <a:blip r:embed="rId5" cstate="print"/>
          <a:srcRect/>
          <a:stretch>
            <a:fillRect/>
          </a:stretch>
        </p:blipFill>
        <p:spPr bwMode="auto">
          <a:xfrm>
            <a:off x="467990" y="2383433"/>
            <a:ext cx="7640638" cy="1512888"/>
          </a:xfrm>
          <a:prstGeom prst="rect">
            <a:avLst/>
          </a:prstGeom>
          <a:noFill/>
          <a:ln w="38100" algn="ctr">
            <a:noFill/>
            <a:miter lim="800000"/>
            <a:headEnd/>
            <a:tailEnd/>
          </a:ln>
        </p:spPr>
      </p:pic>
      <p:pic>
        <p:nvPicPr>
          <p:cNvPr id="135172" name="Picture 4"/>
          <p:cNvPicPr>
            <a:picLocks noChangeAspect="1" noChangeArrowheads="1"/>
          </p:cNvPicPr>
          <p:nvPr/>
        </p:nvPicPr>
        <p:blipFill>
          <a:blip r:embed="rId6" cstate="print"/>
          <a:srcRect/>
          <a:stretch>
            <a:fillRect/>
          </a:stretch>
        </p:blipFill>
        <p:spPr bwMode="auto">
          <a:xfrm>
            <a:off x="467990" y="2385021"/>
            <a:ext cx="7748588" cy="2863850"/>
          </a:xfrm>
          <a:prstGeom prst="rect">
            <a:avLst/>
          </a:prstGeom>
          <a:noFill/>
          <a:ln w="38100" algn="ctr">
            <a:noFill/>
            <a:miter lim="800000"/>
            <a:headEnd/>
            <a:tailEnd/>
          </a:ln>
        </p:spPr>
      </p:pic>
      <p:pic>
        <p:nvPicPr>
          <p:cNvPr id="135173" name="Picture 5"/>
          <p:cNvPicPr>
            <a:picLocks noChangeAspect="1" noChangeArrowheads="1"/>
          </p:cNvPicPr>
          <p:nvPr/>
        </p:nvPicPr>
        <p:blipFill>
          <a:blip r:embed="rId7" cstate="print"/>
          <a:srcRect/>
          <a:stretch>
            <a:fillRect/>
          </a:stretch>
        </p:blipFill>
        <p:spPr bwMode="auto">
          <a:xfrm>
            <a:off x="467990" y="2385021"/>
            <a:ext cx="7567613" cy="1981200"/>
          </a:xfrm>
          <a:prstGeom prst="rect">
            <a:avLst/>
          </a:prstGeom>
          <a:noFill/>
          <a:ln w="38100" algn="ctr">
            <a:noFill/>
            <a:miter lim="800000"/>
            <a:headEnd/>
            <a:tailEnd/>
          </a:ln>
        </p:spPr>
      </p:pic>
      <p:pic>
        <p:nvPicPr>
          <p:cNvPr id="26634" name="Picture 6"/>
          <p:cNvPicPr>
            <a:picLocks noChangeAspect="1" noChangeArrowheads="1"/>
          </p:cNvPicPr>
          <p:nvPr/>
        </p:nvPicPr>
        <p:blipFill>
          <a:blip r:embed="rId8" cstate="print"/>
          <a:srcRect/>
          <a:stretch>
            <a:fillRect/>
          </a:stretch>
        </p:blipFill>
        <p:spPr bwMode="auto">
          <a:xfrm>
            <a:off x="539428" y="5553671"/>
            <a:ext cx="7577137" cy="647700"/>
          </a:xfrm>
          <a:prstGeom prst="rect">
            <a:avLst/>
          </a:prstGeom>
          <a:noFill/>
          <a:ln w="38100" algn="ctr">
            <a:noFill/>
            <a:miter lim="800000"/>
            <a:headEnd/>
            <a:tailEnd/>
          </a:ln>
        </p:spPr>
      </p:pic>
      <p:sp>
        <p:nvSpPr>
          <p:cNvPr id="26635" name="CasellaDiTesto 12"/>
          <p:cNvSpPr txBox="1">
            <a:spLocks noChangeArrowheads="1"/>
          </p:cNvSpPr>
          <p:nvPr/>
        </p:nvSpPr>
        <p:spPr bwMode="auto">
          <a:xfrm>
            <a:off x="107504" y="692150"/>
            <a:ext cx="7882286" cy="553998"/>
          </a:xfrm>
          <a:prstGeom prst="rect">
            <a:avLst/>
          </a:prstGeom>
          <a:noFill/>
          <a:ln w="9525">
            <a:noFill/>
            <a:miter lim="800000"/>
            <a:headEnd/>
            <a:tailEnd/>
          </a:ln>
        </p:spPr>
        <p:txBody>
          <a:bodyPr wrap="none">
            <a:spAutoFit/>
          </a:bodyPr>
          <a:lstStyle/>
          <a:p>
            <a:r>
              <a:rPr lang="it-IT" sz="3000" dirty="0" smtClean="0"/>
              <a:t>Rischio riattivazione e farmaco impiegato</a:t>
            </a:r>
            <a:endParaRPr lang="it-IT" sz="3000" dirty="0"/>
          </a:p>
        </p:txBody>
      </p:sp>
      <p:pic>
        <p:nvPicPr>
          <p:cNvPr id="135175" name="Picture 7"/>
          <p:cNvPicPr>
            <a:picLocks noChangeAspect="1" noChangeArrowheads="1"/>
          </p:cNvPicPr>
          <p:nvPr/>
        </p:nvPicPr>
        <p:blipFill>
          <a:blip r:embed="rId9" cstate="print"/>
          <a:srcRect/>
          <a:stretch>
            <a:fillRect/>
          </a:stretch>
        </p:blipFill>
        <p:spPr bwMode="auto">
          <a:xfrm>
            <a:off x="459556" y="2672358"/>
            <a:ext cx="8216900" cy="2665413"/>
          </a:xfrm>
          <a:prstGeom prst="rect">
            <a:avLst/>
          </a:prstGeom>
          <a:noFill/>
          <a:ln w="38100" algn="ctr">
            <a:solidFill>
              <a:schemeClr val="bg2"/>
            </a:solidFill>
            <a:miter lim="800000"/>
            <a:headEnd/>
            <a:tailEnd/>
          </a:ln>
        </p:spPr>
      </p:pic>
      <p:sp>
        <p:nvSpPr>
          <p:cNvPr id="16" name="CasellaDiTesto 15"/>
          <p:cNvSpPr txBox="1">
            <a:spLocks noChangeArrowheads="1"/>
          </p:cNvSpPr>
          <p:nvPr/>
        </p:nvSpPr>
        <p:spPr bwMode="auto">
          <a:xfrm>
            <a:off x="896615" y="4423371"/>
            <a:ext cx="2308225" cy="554037"/>
          </a:xfrm>
          <a:prstGeom prst="rect">
            <a:avLst/>
          </a:prstGeom>
          <a:noFill/>
          <a:ln w="9525">
            <a:solidFill>
              <a:schemeClr val="bg2"/>
            </a:solidFill>
            <a:miter lim="800000"/>
            <a:headEnd/>
            <a:tailEnd/>
          </a:ln>
        </p:spPr>
        <p:txBody>
          <a:bodyPr wrap="none">
            <a:spAutoFit/>
          </a:bodyPr>
          <a:lstStyle/>
          <a:p>
            <a:pPr algn="l"/>
            <a:r>
              <a:rPr lang="it-IT" sz="1200">
                <a:solidFill>
                  <a:schemeClr val="bg2"/>
                </a:solidFill>
              </a:rPr>
              <a:t>RAb riattivazione Anti-HBc </a:t>
            </a:r>
          </a:p>
          <a:p>
            <a:pPr algn="l"/>
            <a:r>
              <a:rPr lang="it-IT" sz="1200">
                <a:solidFill>
                  <a:schemeClr val="bg2"/>
                </a:solidFill>
              </a:rPr>
              <a:t>16.9% (13.1-21.9%)</a:t>
            </a:r>
          </a:p>
        </p:txBody>
      </p:sp>
      <p:sp>
        <p:nvSpPr>
          <p:cNvPr id="26638" name="Rettangolo 16"/>
          <p:cNvSpPr>
            <a:spLocks noChangeArrowheads="1"/>
          </p:cNvSpPr>
          <p:nvPr/>
        </p:nvSpPr>
        <p:spPr bwMode="auto">
          <a:xfrm>
            <a:off x="6011863" y="6453188"/>
            <a:ext cx="3146425" cy="400050"/>
          </a:xfrm>
          <a:prstGeom prst="rect">
            <a:avLst/>
          </a:prstGeom>
          <a:noFill/>
          <a:ln w="9525">
            <a:noFill/>
            <a:miter lim="800000"/>
            <a:headEnd/>
            <a:tailEnd/>
          </a:ln>
        </p:spPr>
        <p:txBody>
          <a:bodyPr wrap="none">
            <a:spAutoFit/>
          </a:bodyPr>
          <a:lstStyle/>
          <a:p>
            <a:pPr algn="r"/>
            <a:r>
              <a:rPr lang="it-IT" b="0">
                <a:solidFill>
                  <a:schemeClr val="bg2"/>
                </a:solidFill>
              </a:rPr>
              <a:t> </a:t>
            </a:r>
            <a:r>
              <a:rPr lang="it-IT" sz="1400" b="0"/>
              <a:t>Perrillo RP, Gastroenterology 2015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fade">
                                      <p:cBhvr>
                                        <p:cTn id="7" dur="500"/>
                                        <p:tgtEl>
                                          <p:spTgt spid="135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5171"/>
                                        </p:tgtEl>
                                      </p:cBhvr>
                                    </p:animEffect>
                                    <p:set>
                                      <p:cBhvr>
                                        <p:cTn id="12" dur="1" fill="hold">
                                          <p:stCondLst>
                                            <p:cond delay="499"/>
                                          </p:stCondLst>
                                        </p:cTn>
                                        <p:tgtEl>
                                          <p:spTgt spid="13517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2"/>
                                        </p:tgtEl>
                                        <p:attrNameLst>
                                          <p:attrName>style.visibility</p:attrName>
                                        </p:attrNameLst>
                                      </p:cBhvr>
                                      <p:to>
                                        <p:strVal val="visible"/>
                                      </p:to>
                                    </p:set>
                                    <p:animEffect transition="in" filter="fade">
                                      <p:cBhvr>
                                        <p:cTn id="17" dur="500"/>
                                        <p:tgtEl>
                                          <p:spTgt spid="135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35172"/>
                                        </p:tgtEl>
                                      </p:cBhvr>
                                    </p:animEffect>
                                    <p:set>
                                      <p:cBhvr>
                                        <p:cTn id="22" dur="1" fill="hold">
                                          <p:stCondLst>
                                            <p:cond delay="499"/>
                                          </p:stCondLst>
                                        </p:cTn>
                                        <p:tgtEl>
                                          <p:spTgt spid="13517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173"/>
                                        </p:tgtEl>
                                        <p:attrNameLst>
                                          <p:attrName>style.visibility</p:attrName>
                                        </p:attrNameLst>
                                      </p:cBhvr>
                                      <p:to>
                                        <p:strVal val="visible"/>
                                      </p:to>
                                    </p:set>
                                    <p:animEffect transition="in" filter="fade">
                                      <p:cBhvr>
                                        <p:cTn id="27" dur="500"/>
                                        <p:tgtEl>
                                          <p:spTgt spid="1351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175"/>
                                        </p:tgtEl>
                                        <p:attrNameLst>
                                          <p:attrName>style.visibility</p:attrName>
                                        </p:attrNameLst>
                                      </p:cBhvr>
                                      <p:to>
                                        <p:strVal val="visible"/>
                                      </p:to>
                                    </p:set>
                                    <p:animEffect transition="in" filter="fade">
                                      <p:cBhvr>
                                        <p:cTn id="32" dur="500"/>
                                        <p:tgtEl>
                                          <p:spTgt spid="13517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496" y="352872"/>
            <a:ext cx="7772400" cy="771872"/>
          </a:xfrm>
        </p:spPr>
        <p:txBody>
          <a:bodyPr/>
          <a:lstStyle/>
          <a:p>
            <a:r>
              <a:rPr lang="it-IT" sz="4000" dirty="0" smtClean="0">
                <a:solidFill>
                  <a:schemeClr val="tx1"/>
                </a:solidFill>
                <a:latin typeface="Comic Sans MS" pitchFamily="66" charset="0"/>
              </a:rPr>
              <a:t>Incidenza riattivazioni </a:t>
            </a:r>
            <a:br>
              <a:rPr lang="it-IT" sz="4000" dirty="0" smtClean="0">
                <a:solidFill>
                  <a:schemeClr val="tx1"/>
                </a:solidFill>
                <a:latin typeface="Comic Sans MS" pitchFamily="66" charset="0"/>
              </a:rPr>
            </a:br>
            <a:r>
              <a:rPr lang="it-IT" sz="3000" dirty="0" smtClean="0">
                <a:solidFill>
                  <a:schemeClr val="tx1"/>
                </a:solidFill>
                <a:latin typeface="Comic Sans MS" pitchFamily="66" charset="0"/>
              </a:rPr>
              <a:t>Sinottico per </a:t>
            </a:r>
            <a:r>
              <a:rPr lang="it-IT" sz="3000" dirty="0" smtClean="0">
                <a:solidFill>
                  <a:schemeClr val="tx1"/>
                </a:solidFill>
                <a:latin typeface="Comic Sans MS" pitchFamily="66" charset="0"/>
              </a:rPr>
              <a:t>patologia</a:t>
            </a:r>
            <a:br>
              <a:rPr lang="it-IT" sz="3000" dirty="0" smtClean="0">
                <a:solidFill>
                  <a:schemeClr val="tx1"/>
                </a:solidFill>
                <a:latin typeface="Comic Sans MS" pitchFamily="66" charset="0"/>
              </a:rPr>
            </a:br>
            <a:endParaRPr lang="it-IT" sz="2000" dirty="0">
              <a:solidFill>
                <a:schemeClr val="tx1"/>
              </a:solidFill>
              <a:latin typeface="Comic Sans MS" pitchFamily="66" charset="0"/>
            </a:endParaRPr>
          </a:p>
        </p:txBody>
      </p:sp>
      <p:sp>
        <p:nvSpPr>
          <p:cNvPr id="3" name="Segnaposto contenuto 2"/>
          <p:cNvSpPr>
            <a:spLocks noGrp="1"/>
          </p:cNvSpPr>
          <p:nvPr>
            <p:ph idx="1"/>
          </p:nvPr>
        </p:nvSpPr>
        <p:spPr/>
        <p:txBody>
          <a:bodyPr/>
          <a:lstStyle/>
          <a:p>
            <a:endParaRPr lang="it-IT"/>
          </a:p>
        </p:txBody>
      </p:sp>
      <p:pic>
        <p:nvPicPr>
          <p:cNvPr id="146434" name="Picture 2"/>
          <p:cNvPicPr>
            <a:picLocks noChangeAspect="1" noChangeArrowheads="1"/>
          </p:cNvPicPr>
          <p:nvPr/>
        </p:nvPicPr>
        <p:blipFill>
          <a:blip r:embed="rId2" cstate="print"/>
          <a:srcRect/>
          <a:stretch>
            <a:fillRect/>
          </a:stretch>
        </p:blipFill>
        <p:spPr bwMode="auto">
          <a:xfrm>
            <a:off x="144016" y="1635968"/>
            <a:ext cx="8892480" cy="4889376"/>
          </a:xfrm>
          <a:prstGeom prst="rect">
            <a:avLst/>
          </a:prstGeom>
          <a:noFill/>
          <a:ln w="9525">
            <a:noFill/>
            <a:miter lim="800000"/>
            <a:headEnd/>
            <a:tailEnd/>
          </a:ln>
        </p:spPr>
      </p:pic>
      <p:pic>
        <p:nvPicPr>
          <p:cNvPr id="5" name="Picture 84"/>
          <p:cNvPicPr>
            <a:picLocks noChangeAspect="1" noChangeArrowheads="1"/>
          </p:cNvPicPr>
          <p:nvPr/>
        </p:nvPicPr>
        <p:blipFill>
          <a:blip r:embed="rId3" cstate="print"/>
          <a:srcRect/>
          <a:stretch>
            <a:fillRect/>
          </a:stretch>
        </p:blipFill>
        <p:spPr bwMode="auto">
          <a:xfrm>
            <a:off x="8091488" y="404813"/>
            <a:ext cx="873125" cy="287337"/>
          </a:xfrm>
          <a:prstGeom prst="rect">
            <a:avLst/>
          </a:prstGeom>
          <a:noFill/>
          <a:ln w="9525" algn="ctr">
            <a:noFill/>
            <a:miter lim="800000"/>
            <a:headEnd/>
            <a:tailEnd/>
          </a:ln>
        </p:spPr>
      </p:pic>
      <p:pic>
        <p:nvPicPr>
          <p:cNvPr id="6" name="Picture 85"/>
          <p:cNvPicPr>
            <a:picLocks noChangeAspect="1" noChangeArrowheads="1"/>
          </p:cNvPicPr>
          <p:nvPr/>
        </p:nvPicPr>
        <p:blipFill>
          <a:blip r:embed="rId4" cstate="print"/>
          <a:srcRect/>
          <a:stretch>
            <a:fillRect/>
          </a:stretch>
        </p:blipFill>
        <p:spPr bwMode="auto">
          <a:xfrm>
            <a:off x="7964488" y="44450"/>
            <a:ext cx="1071562" cy="360363"/>
          </a:xfrm>
          <a:prstGeom prst="rect">
            <a:avLst/>
          </a:prstGeom>
          <a:noFill/>
          <a:ln w="9525">
            <a:noFill/>
            <a:miter lim="800000"/>
            <a:headEnd/>
            <a:tailEnd/>
          </a:ln>
        </p:spPr>
      </p:pic>
      <p:sp>
        <p:nvSpPr>
          <p:cNvPr id="7" name="CasellaDiTesto 6"/>
          <p:cNvSpPr txBox="1"/>
          <p:nvPr/>
        </p:nvSpPr>
        <p:spPr>
          <a:xfrm>
            <a:off x="6259521" y="6577607"/>
            <a:ext cx="2920991" cy="307777"/>
          </a:xfrm>
          <a:prstGeom prst="rect">
            <a:avLst/>
          </a:prstGeom>
          <a:noFill/>
        </p:spPr>
        <p:txBody>
          <a:bodyPr wrap="none" rtlCol="0">
            <a:spAutoFit/>
          </a:bodyPr>
          <a:lstStyle/>
          <a:p>
            <a:r>
              <a:rPr lang="it-IT" sz="1400" b="0" dirty="0" err="1" smtClean="0"/>
              <a:t>Pattullo</a:t>
            </a:r>
            <a:r>
              <a:rPr lang="it-IT" sz="1400" b="0" dirty="0" smtClean="0"/>
              <a:t> V, </a:t>
            </a:r>
            <a:r>
              <a:rPr lang="it-IT" sz="1400" b="0" dirty="0" err="1" smtClean="0"/>
              <a:t>Clin</a:t>
            </a:r>
            <a:r>
              <a:rPr lang="it-IT" sz="1400" b="0" dirty="0" smtClean="0"/>
              <a:t> </a:t>
            </a:r>
            <a:r>
              <a:rPr lang="it-IT" sz="1400" b="0" dirty="0" err="1" smtClean="0"/>
              <a:t>Mol</a:t>
            </a:r>
            <a:r>
              <a:rPr lang="it-IT" sz="1400" b="0" dirty="0" smtClean="0"/>
              <a:t> </a:t>
            </a:r>
            <a:r>
              <a:rPr lang="it-IT" sz="1400" b="0" dirty="0" err="1" smtClean="0"/>
              <a:t>Hepatol</a:t>
            </a:r>
            <a:r>
              <a:rPr lang="it-IT" sz="1400" b="0" dirty="0" smtClean="0"/>
              <a:t> 2016</a:t>
            </a:r>
            <a:endParaRPr lang="it-IT" sz="1400" b="0" dirty="0"/>
          </a:p>
        </p:txBody>
      </p:sp>
      <p:sp>
        <p:nvSpPr>
          <p:cNvPr id="8" name="Rettangolo 7"/>
          <p:cNvSpPr/>
          <p:nvPr/>
        </p:nvSpPr>
        <p:spPr bwMode="auto">
          <a:xfrm>
            <a:off x="107504" y="2132856"/>
            <a:ext cx="8928000" cy="50405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
                <a:schemeClr val="tx2"/>
              </a:buClr>
              <a:buSzPct val="75000"/>
              <a:buFont typeface="Wingdings" pitchFamily="2" charset="2"/>
              <a:buNone/>
              <a:tabLst/>
            </a:pPr>
            <a:endParaRPr kumimoji="0" lang="it-IT" sz="2000" b="1" i="0" u="none" strike="noStrike" cap="none" normalizeH="0" baseline="0" smtClean="0">
              <a:ln>
                <a:noFill/>
              </a:ln>
              <a:solidFill>
                <a:schemeClr val="tx1"/>
              </a:solidFill>
              <a:effectLst/>
              <a:latin typeface="Comic Sans MS" pitchFamily="66" charset="0"/>
            </a:endParaRPr>
          </a:p>
        </p:txBody>
      </p:sp>
      <p:sp>
        <p:nvSpPr>
          <p:cNvPr id="9" name="Rettangolo 8"/>
          <p:cNvSpPr/>
          <p:nvPr/>
        </p:nvSpPr>
        <p:spPr bwMode="auto">
          <a:xfrm>
            <a:off x="144016" y="3573016"/>
            <a:ext cx="8892000" cy="324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
                <a:schemeClr val="tx2"/>
              </a:buClr>
              <a:buSzPct val="75000"/>
              <a:buFont typeface="Wingdings" pitchFamily="2" charset="2"/>
              <a:buNone/>
              <a:tabLst/>
            </a:pPr>
            <a:endParaRPr kumimoji="0" lang="it-IT" sz="2000" b="1" i="0" u="none" strike="noStrike" cap="none" normalizeH="0" baseline="0" smtClean="0">
              <a:ln>
                <a:noFill/>
              </a:ln>
              <a:solidFill>
                <a:schemeClr val="tx1"/>
              </a:solidFill>
              <a:effectLst/>
              <a:latin typeface="Comic Sans MS" pitchFamily="66" charset="0"/>
            </a:endParaRPr>
          </a:p>
        </p:txBody>
      </p:sp>
      <p:sp>
        <p:nvSpPr>
          <p:cNvPr id="10" name="Rettangolo 9"/>
          <p:cNvSpPr/>
          <p:nvPr/>
        </p:nvSpPr>
        <p:spPr bwMode="auto">
          <a:xfrm>
            <a:off x="107504" y="4869160"/>
            <a:ext cx="8928000" cy="25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
                <a:schemeClr val="tx2"/>
              </a:buClr>
              <a:buSzPct val="75000"/>
              <a:buFont typeface="Wingdings" pitchFamily="2" charset="2"/>
              <a:buNone/>
              <a:tabLst/>
            </a:pPr>
            <a:endParaRPr kumimoji="0" lang="it-IT" sz="2000" b="1"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14"/>
          <p:cNvSpPr>
            <a:spLocks noChangeArrowheads="1"/>
          </p:cNvSpPr>
          <p:nvPr/>
        </p:nvSpPr>
        <p:spPr bwMode="auto">
          <a:xfrm>
            <a:off x="71438" y="1125538"/>
            <a:ext cx="8964612" cy="5732462"/>
          </a:xfrm>
          <a:prstGeom prst="rect">
            <a:avLst/>
          </a:prstGeom>
          <a:solidFill>
            <a:schemeClr val="tx1"/>
          </a:solidFill>
          <a:ln w="38100" algn="ctr">
            <a:noFill/>
            <a:round/>
            <a:headEnd/>
            <a:tailEnd/>
          </a:ln>
        </p:spPr>
        <p:txBody>
          <a:bodyPr>
            <a:spAutoFit/>
          </a:bodyPr>
          <a:lstStyle/>
          <a:p>
            <a:pPr marL="342900" indent="-342900"/>
            <a:endParaRPr lang="it-IT"/>
          </a:p>
        </p:txBody>
      </p:sp>
      <p:sp>
        <p:nvSpPr>
          <p:cNvPr id="32771" name="Rettangolo 6"/>
          <p:cNvSpPr>
            <a:spLocks noChangeArrowheads="1"/>
          </p:cNvSpPr>
          <p:nvPr/>
        </p:nvSpPr>
        <p:spPr bwMode="auto">
          <a:xfrm>
            <a:off x="107950" y="115888"/>
            <a:ext cx="7343775" cy="985837"/>
          </a:xfrm>
          <a:prstGeom prst="rect">
            <a:avLst/>
          </a:prstGeom>
          <a:solidFill>
            <a:schemeClr val="tx1"/>
          </a:solidFill>
          <a:ln w="9525">
            <a:noFill/>
            <a:miter lim="800000"/>
            <a:headEnd/>
            <a:tailEnd/>
          </a:ln>
        </p:spPr>
        <p:txBody>
          <a:bodyPr>
            <a:spAutoFit/>
          </a:bodyPr>
          <a:lstStyle/>
          <a:p>
            <a:pPr algn="l"/>
            <a:r>
              <a:rPr lang="en-US" sz="2200">
                <a:solidFill>
                  <a:schemeClr val="bg2"/>
                </a:solidFill>
              </a:rPr>
              <a:t>American Gastroenterological Association Institute       </a:t>
            </a:r>
            <a:r>
              <a:rPr lang="en-US" sz="1800" b="0">
                <a:solidFill>
                  <a:schemeClr val="bg2"/>
                </a:solidFill>
              </a:rPr>
              <a:t>Technical review on Prevention and Treatment of Hepatitis B Virus Reactivation During Immunosuppressive Drug Therapy</a:t>
            </a:r>
            <a:endParaRPr lang="en-US" sz="1800" u="sng">
              <a:solidFill>
                <a:schemeClr val="bg2"/>
              </a:solidFill>
            </a:endParaRPr>
          </a:p>
        </p:txBody>
      </p:sp>
      <p:pic>
        <p:nvPicPr>
          <p:cNvPr id="32772" name="Picture 3"/>
          <p:cNvPicPr>
            <a:picLocks noChangeAspect="1" noChangeArrowheads="1"/>
          </p:cNvPicPr>
          <p:nvPr/>
        </p:nvPicPr>
        <p:blipFill>
          <a:blip r:embed="rId2" cstate="print"/>
          <a:srcRect/>
          <a:stretch>
            <a:fillRect/>
          </a:stretch>
        </p:blipFill>
        <p:spPr bwMode="auto">
          <a:xfrm>
            <a:off x="6300788" y="1196975"/>
            <a:ext cx="2663825" cy="5545138"/>
          </a:xfrm>
          <a:prstGeom prst="rect">
            <a:avLst/>
          </a:prstGeom>
          <a:noFill/>
          <a:ln w="38100" algn="ctr">
            <a:noFill/>
            <a:miter lim="800000"/>
            <a:headEnd/>
            <a:tailEnd/>
          </a:ln>
        </p:spPr>
      </p:pic>
      <p:sp>
        <p:nvSpPr>
          <p:cNvPr id="9" name="Rettangolo 8"/>
          <p:cNvSpPr>
            <a:spLocks noChangeArrowheads="1"/>
          </p:cNvSpPr>
          <p:nvPr/>
        </p:nvSpPr>
        <p:spPr bwMode="auto">
          <a:xfrm>
            <a:off x="250825" y="3086100"/>
            <a:ext cx="5184775" cy="2524125"/>
          </a:xfrm>
          <a:prstGeom prst="rect">
            <a:avLst/>
          </a:prstGeom>
          <a:solidFill>
            <a:schemeClr val="tx1"/>
          </a:solidFill>
          <a:ln w="38100">
            <a:solidFill>
              <a:schemeClr val="bg2"/>
            </a:solidFill>
            <a:miter lim="800000"/>
            <a:headEnd/>
            <a:tailEnd/>
          </a:ln>
        </p:spPr>
        <p:txBody>
          <a:bodyPr>
            <a:spAutoFit/>
          </a:bodyPr>
          <a:lstStyle/>
          <a:p>
            <a:pPr algn="l"/>
            <a:r>
              <a:rPr lang="en-US">
                <a:solidFill>
                  <a:schemeClr val="bg2"/>
                </a:solidFill>
              </a:rPr>
              <a:t>Profilassi: Riduzione del rischio relativo </a:t>
            </a:r>
          </a:p>
          <a:p>
            <a:pPr algn="l"/>
            <a:r>
              <a:rPr lang="en-US">
                <a:solidFill>
                  <a:schemeClr val="bg2"/>
                </a:solidFill>
              </a:rPr>
              <a:t>Riattivazione </a:t>
            </a:r>
          </a:p>
          <a:p>
            <a:pPr algn="l"/>
            <a:r>
              <a:rPr lang="en-US">
                <a:solidFill>
                  <a:schemeClr val="bg2"/>
                </a:solidFill>
              </a:rPr>
              <a:t>87% (95% CI 70%–94%).</a:t>
            </a:r>
            <a:endParaRPr lang="en-US" sz="1600" b="0">
              <a:solidFill>
                <a:schemeClr val="bg2"/>
              </a:solidFill>
            </a:endParaRPr>
          </a:p>
          <a:p>
            <a:pPr algn="l"/>
            <a:endParaRPr lang="en-US" sz="1600" b="0">
              <a:solidFill>
                <a:schemeClr val="bg2"/>
              </a:solidFill>
            </a:endParaRPr>
          </a:p>
          <a:p>
            <a:pPr algn="l"/>
            <a:r>
              <a:rPr lang="en-US">
                <a:solidFill>
                  <a:schemeClr val="bg2"/>
                </a:solidFill>
              </a:rPr>
              <a:t>Flare epatitico</a:t>
            </a:r>
          </a:p>
          <a:p>
            <a:pPr algn="l"/>
            <a:r>
              <a:rPr lang="en-US" sz="1600" b="0">
                <a:solidFill>
                  <a:schemeClr val="bg2"/>
                </a:solidFill>
              </a:rPr>
              <a:t>84% (95% CI 58%–94%)</a:t>
            </a:r>
            <a:endParaRPr lang="it-IT" sz="1600" b="0">
              <a:solidFill>
                <a:schemeClr val="bg2"/>
              </a:solidFill>
            </a:endParaRPr>
          </a:p>
        </p:txBody>
      </p:sp>
      <p:cxnSp>
        <p:nvCxnSpPr>
          <p:cNvPr id="32774" name="Connettore 1 10"/>
          <p:cNvCxnSpPr>
            <a:cxnSpLocks noChangeShapeType="1"/>
          </p:cNvCxnSpPr>
          <p:nvPr/>
        </p:nvCxnSpPr>
        <p:spPr bwMode="auto">
          <a:xfrm>
            <a:off x="250825" y="4652963"/>
            <a:ext cx="8713788" cy="0"/>
          </a:xfrm>
          <a:prstGeom prst="line">
            <a:avLst/>
          </a:prstGeom>
          <a:noFill/>
          <a:ln w="38100" algn="ctr">
            <a:solidFill>
              <a:schemeClr val="bg2"/>
            </a:solidFill>
            <a:round/>
            <a:headEnd/>
            <a:tailEnd/>
          </a:ln>
        </p:spPr>
      </p:cxnSp>
      <p:sp>
        <p:nvSpPr>
          <p:cNvPr id="32775" name="Rettangolo 15"/>
          <p:cNvSpPr>
            <a:spLocks noChangeArrowheads="1"/>
          </p:cNvSpPr>
          <p:nvPr/>
        </p:nvSpPr>
        <p:spPr bwMode="auto">
          <a:xfrm>
            <a:off x="6227763" y="2420938"/>
            <a:ext cx="431800" cy="215900"/>
          </a:xfrm>
          <a:prstGeom prst="rect">
            <a:avLst/>
          </a:prstGeom>
          <a:solidFill>
            <a:schemeClr val="tx1"/>
          </a:solidFill>
          <a:ln w="38100" algn="ctr">
            <a:noFill/>
            <a:round/>
            <a:headEnd/>
            <a:tailEnd/>
          </a:ln>
        </p:spPr>
        <p:txBody>
          <a:bodyPr>
            <a:spAutoFit/>
          </a:bodyPr>
          <a:lstStyle/>
          <a:p>
            <a:pPr marL="342900" indent="-342900"/>
            <a:endParaRPr lang="it-IT"/>
          </a:p>
        </p:txBody>
      </p:sp>
      <p:pic>
        <p:nvPicPr>
          <p:cNvPr id="17" name="Immagine 16" descr="palermo2.png"/>
          <p:cNvPicPr>
            <a:picLocks noChangeAspect="1"/>
          </p:cNvPicPr>
          <p:nvPr/>
        </p:nvPicPr>
        <p:blipFill>
          <a:blip r:embed="rId3" cstate="print"/>
          <a:srcRect/>
          <a:stretch>
            <a:fillRect/>
          </a:stretch>
        </p:blipFill>
        <p:spPr bwMode="auto">
          <a:xfrm>
            <a:off x="1547813" y="1268413"/>
            <a:ext cx="2663825" cy="1670050"/>
          </a:xfrm>
          <a:prstGeom prst="rect">
            <a:avLst/>
          </a:prstGeom>
          <a:solidFill>
            <a:schemeClr val="tx1"/>
          </a:solidFill>
          <a:ln w="9525">
            <a:noFill/>
            <a:miter lim="800000"/>
            <a:headEnd/>
            <a:tailEnd/>
          </a:ln>
        </p:spPr>
      </p:pic>
      <p:pic>
        <p:nvPicPr>
          <p:cNvPr id="32777" name="Picture 84"/>
          <p:cNvPicPr>
            <a:picLocks noChangeAspect="1" noChangeArrowheads="1"/>
          </p:cNvPicPr>
          <p:nvPr/>
        </p:nvPicPr>
        <p:blipFill>
          <a:blip r:embed="rId4" cstate="print"/>
          <a:srcRect/>
          <a:stretch>
            <a:fillRect/>
          </a:stretch>
        </p:blipFill>
        <p:spPr bwMode="auto">
          <a:xfrm>
            <a:off x="8091488" y="404813"/>
            <a:ext cx="873125" cy="287337"/>
          </a:xfrm>
          <a:prstGeom prst="rect">
            <a:avLst/>
          </a:prstGeom>
          <a:noFill/>
          <a:ln w="9525" algn="ctr">
            <a:noFill/>
            <a:miter lim="800000"/>
            <a:headEnd/>
            <a:tailEnd/>
          </a:ln>
        </p:spPr>
      </p:pic>
      <p:pic>
        <p:nvPicPr>
          <p:cNvPr id="32778" name="Picture 85"/>
          <p:cNvPicPr>
            <a:picLocks noChangeAspect="1" noChangeArrowheads="1"/>
          </p:cNvPicPr>
          <p:nvPr/>
        </p:nvPicPr>
        <p:blipFill>
          <a:blip r:embed="rId5" cstate="print"/>
          <a:srcRect/>
          <a:stretch>
            <a:fillRect/>
          </a:stretch>
        </p:blipFill>
        <p:spPr bwMode="auto">
          <a:xfrm>
            <a:off x="7964488" y="44450"/>
            <a:ext cx="1071562" cy="36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8169275" y="476250"/>
            <a:ext cx="790575" cy="260350"/>
          </a:xfrm>
          <a:prstGeom prst="rect">
            <a:avLst/>
          </a:prstGeom>
          <a:noFill/>
          <a:ln w="9525" algn="ctr">
            <a:noFill/>
            <a:miter lim="800000"/>
            <a:headEnd/>
            <a:tailEnd/>
          </a:ln>
        </p:spPr>
      </p:pic>
      <p:pic>
        <p:nvPicPr>
          <p:cNvPr id="36868" name="Picture 4"/>
          <p:cNvPicPr>
            <a:picLocks noChangeAspect="1" noChangeArrowheads="1"/>
          </p:cNvPicPr>
          <p:nvPr/>
        </p:nvPicPr>
        <p:blipFill>
          <a:blip r:embed="rId3" cstate="print"/>
          <a:srcRect/>
          <a:stretch>
            <a:fillRect/>
          </a:stretch>
        </p:blipFill>
        <p:spPr bwMode="auto">
          <a:xfrm>
            <a:off x="7953375" y="65088"/>
            <a:ext cx="1082675" cy="363537"/>
          </a:xfrm>
          <a:prstGeom prst="rect">
            <a:avLst/>
          </a:prstGeom>
          <a:noFill/>
          <a:ln w="9525">
            <a:noFill/>
            <a:miter lim="800000"/>
            <a:headEnd/>
            <a:tailEnd/>
          </a:ln>
        </p:spPr>
      </p:pic>
      <p:sp>
        <p:nvSpPr>
          <p:cNvPr id="36869" name="Rectangle 2"/>
          <p:cNvSpPr>
            <a:spLocks noGrp="1" noChangeArrowheads="1"/>
          </p:cNvSpPr>
          <p:nvPr>
            <p:ph type="title"/>
          </p:nvPr>
        </p:nvSpPr>
        <p:spPr>
          <a:xfrm>
            <a:off x="34925" y="44450"/>
            <a:ext cx="7772400" cy="612775"/>
          </a:xfrm>
        </p:spPr>
        <p:txBody>
          <a:bodyPr/>
          <a:lstStyle/>
          <a:p>
            <a:r>
              <a:rPr lang="it-IT" b="1" smtClean="0">
                <a:solidFill>
                  <a:schemeClr val="tx1"/>
                </a:solidFill>
                <a:latin typeface="Comic Sans MS" pitchFamily="66" charset="0"/>
              </a:rPr>
              <a:t>Considerazioni</a:t>
            </a:r>
          </a:p>
        </p:txBody>
      </p:sp>
      <p:sp>
        <p:nvSpPr>
          <p:cNvPr id="36870" name="Rettangolo 16"/>
          <p:cNvSpPr>
            <a:spLocks noChangeArrowheads="1"/>
          </p:cNvSpPr>
          <p:nvPr/>
        </p:nvSpPr>
        <p:spPr bwMode="auto">
          <a:xfrm>
            <a:off x="8896350" y="6453188"/>
            <a:ext cx="261938" cy="400050"/>
          </a:xfrm>
          <a:prstGeom prst="rect">
            <a:avLst/>
          </a:prstGeom>
          <a:noFill/>
          <a:ln w="9525">
            <a:noFill/>
            <a:miter lim="800000"/>
            <a:headEnd/>
            <a:tailEnd/>
          </a:ln>
        </p:spPr>
        <p:txBody>
          <a:bodyPr wrap="none">
            <a:spAutoFit/>
          </a:bodyPr>
          <a:lstStyle/>
          <a:p>
            <a:pPr algn="r"/>
            <a:r>
              <a:rPr lang="it-IT" b="0">
                <a:solidFill>
                  <a:schemeClr val="bg2"/>
                </a:solidFill>
              </a:rPr>
              <a:t> </a:t>
            </a:r>
            <a:endParaRPr lang="it-IT" sz="1400" b="0"/>
          </a:p>
        </p:txBody>
      </p:sp>
      <p:sp>
        <p:nvSpPr>
          <p:cNvPr id="36871" name="Rettangolo 17"/>
          <p:cNvSpPr>
            <a:spLocks noChangeArrowheads="1"/>
          </p:cNvSpPr>
          <p:nvPr/>
        </p:nvSpPr>
        <p:spPr bwMode="auto">
          <a:xfrm>
            <a:off x="2286000" y="2074863"/>
            <a:ext cx="6102350" cy="307975"/>
          </a:xfrm>
          <a:prstGeom prst="rect">
            <a:avLst/>
          </a:prstGeom>
          <a:noFill/>
          <a:ln w="9525">
            <a:noFill/>
            <a:miter lim="800000"/>
            <a:headEnd/>
            <a:tailEnd/>
          </a:ln>
        </p:spPr>
        <p:txBody>
          <a:bodyPr>
            <a:spAutoFit/>
          </a:bodyPr>
          <a:lstStyle/>
          <a:p>
            <a:pPr algn="l"/>
            <a:endParaRPr lang="it-IT" sz="1400" b="0">
              <a:solidFill>
                <a:schemeClr val="bg2"/>
              </a:solidFill>
            </a:endParaRPr>
          </a:p>
        </p:txBody>
      </p:sp>
      <p:sp>
        <p:nvSpPr>
          <p:cNvPr id="13" name="Rettangolo 12"/>
          <p:cNvSpPr>
            <a:spLocks noChangeArrowheads="1"/>
          </p:cNvSpPr>
          <p:nvPr/>
        </p:nvSpPr>
        <p:spPr bwMode="auto">
          <a:xfrm>
            <a:off x="107504" y="1052736"/>
            <a:ext cx="8964613" cy="5570538"/>
          </a:xfrm>
          <a:prstGeom prst="rect">
            <a:avLst/>
          </a:prstGeom>
          <a:solidFill>
            <a:schemeClr val="tx1"/>
          </a:solidFill>
          <a:ln w="9525">
            <a:noFill/>
            <a:miter lim="800000"/>
            <a:headEnd/>
            <a:tailEnd/>
          </a:ln>
        </p:spPr>
        <p:txBody>
          <a:bodyPr>
            <a:spAutoFit/>
          </a:bodyPr>
          <a:lstStyle/>
          <a:p>
            <a:pPr algn="l">
              <a:buClr>
                <a:srgbClr val="00FFFF"/>
              </a:buClr>
            </a:pPr>
            <a:r>
              <a:rPr lang="en-US" sz="1800" dirty="0" err="1">
                <a:solidFill>
                  <a:srgbClr val="000000"/>
                </a:solidFill>
              </a:rPr>
              <a:t>Evidenze</a:t>
            </a:r>
            <a:r>
              <a:rPr lang="en-US" sz="1800" dirty="0">
                <a:solidFill>
                  <a:srgbClr val="000000"/>
                </a:solidFill>
              </a:rPr>
              <a:t> </a:t>
            </a:r>
            <a:r>
              <a:rPr lang="en-US" sz="1800" dirty="0" err="1">
                <a:solidFill>
                  <a:srgbClr val="000000"/>
                </a:solidFill>
              </a:rPr>
              <a:t>insufficienti</a:t>
            </a:r>
            <a:r>
              <a:rPr lang="en-US" sz="1800" dirty="0">
                <a:solidFill>
                  <a:srgbClr val="000000"/>
                </a:solidFill>
              </a:rPr>
              <a:t> ma per </a:t>
            </a:r>
            <a:r>
              <a:rPr lang="en-US" sz="1800" dirty="0" err="1">
                <a:solidFill>
                  <a:srgbClr val="000000"/>
                </a:solidFill>
              </a:rPr>
              <a:t>pazienti</a:t>
            </a:r>
            <a:r>
              <a:rPr lang="en-US" sz="1800" dirty="0">
                <a:solidFill>
                  <a:srgbClr val="000000"/>
                </a:solidFill>
              </a:rPr>
              <a:t> </a:t>
            </a:r>
            <a:r>
              <a:rPr lang="en-US" sz="1800" dirty="0" err="1">
                <a:solidFill>
                  <a:srgbClr val="000000"/>
                </a:solidFill>
              </a:rPr>
              <a:t>da</a:t>
            </a:r>
            <a:r>
              <a:rPr lang="en-US" sz="1800" dirty="0">
                <a:solidFill>
                  <a:srgbClr val="000000"/>
                </a:solidFill>
              </a:rPr>
              <a:t> </a:t>
            </a:r>
            <a:r>
              <a:rPr lang="en-US" sz="1800" dirty="0" err="1">
                <a:solidFill>
                  <a:srgbClr val="000000"/>
                </a:solidFill>
              </a:rPr>
              <a:t>sottoporre</a:t>
            </a:r>
            <a:r>
              <a:rPr lang="en-US" sz="1800" dirty="0">
                <a:solidFill>
                  <a:srgbClr val="000000"/>
                </a:solidFill>
              </a:rPr>
              <a:t> a </a:t>
            </a:r>
            <a:r>
              <a:rPr lang="en-US" sz="1800" dirty="0" err="1" smtClean="0">
                <a:solidFill>
                  <a:srgbClr val="000000"/>
                </a:solidFill>
              </a:rPr>
              <a:t>immunosoppressione</a:t>
            </a:r>
            <a:r>
              <a:rPr lang="en-US" sz="1800" dirty="0" smtClean="0">
                <a:solidFill>
                  <a:srgbClr val="000000"/>
                </a:solidFill>
              </a:rPr>
              <a:t> 	</a:t>
            </a:r>
            <a:r>
              <a:rPr lang="en-US" sz="1800" dirty="0" err="1" smtClean="0">
                <a:solidFill>
                  <a:srgbClr val="000000"/>
                </a:solidFill>
              </a:rPr>
              <a:t>beneficio</a:t>
            </a:r>
            <a:r>
              <a:rPr lang="en-US" sz="1800" dirty="0" smtClean="0">
                <a:solidFill>
                  <a:srgbClr val="000000"/>
                </a:solidFill>
              </a:rPr>
              <a:t> </a:t>
            </a:r>
            <a:r>
              <a:rPr lang="en-US" sz="1800" dirty="0">
                <a:solidFill>
                  <a:srgbClr val="000000"/>
                </a:solidFill>
              </a:rPr>
              <a:t>screening HBV è </a:t>
            </a:r>
            <a:r>
              <a:rPr lang="en-US" sz="1800" dirty="0" err="1">
                <a:solidFill>
                  <a:srgbClr val="000000"/>
                </a:solidFill>
              </a:rPr>
              <a:t>probabilmente</a:t>
            </a:r>
            <a:r>
              <a:rPr lang="en-US" sz="1800" dirty="0">
                <a:solidFill>
                  <a:srgbClr val="000000"/>
                </a:solidFill>
              </a:rPr>
              <a:t> </a:t>
            </a:r>
            <a:r>
              <a:rPr lang="en-US" sz="1800" dirty="0" err="1">
                <a:solidFill>
                  <a:srgbClr val="000000"/>
                </a:solidFill>
              </a:rPr>
              <a:t>superiore</a:t>
            </a:r>
            <a:r>
              <a:rPr lang="en-US" sz="1800" dirty="0">
                <a:solidFill>
                  <a:srgbClr val="000000"/>
                </a:solidFill>
              </a:rPr>
              <a:t> a </a:t>
            </a:r>
            <a:r>
              <a:rPr lang="en-US" sz="1800" dirty="0" err="1">
                <a:solidFill>
                  <a:srgbClr val="000000"/>
                </a:solidFill>
              </a:rPr>
              <a:t>costi</a:t>
            </a:r>
            <a:r>
              <a:rPr lang="en-US" sz="1800" dirty="0">
                <a:solidFill>
                  <a:srgbClr val="000000"/>
                </a:solidFill>
              </a:rPr>
              <a:t> se </a:t>
            </a:r>
            <a:r>
              <a:rPr lang="en-US" sz="1800" dirty="0" err="1">
                <a:solidFill>
                  <a:srgbClr val="000000"/>
                </a:solidFill>
              </a:rPr>
              <a:t>rischio</a:t>
            </a:r>
            <a:r>
              <a:rPr lang="en-US" sz="1800" dirty="0">
                <a:solidFill>
                  <a:srgbClr val="000000"/>
                </a:solidFill>
              </a:rPr>
              <a:t> 	</a:t>
            </a:r>
            <a:r>
              <a:rPr lang="en-US" sz="1800" dirty="0" err="1">
                <a:solidFill>
                  <a:srgbClr val="000000"/>
                </a:solidFill>
              </a:rPr>
              <a:t>riattivazione</a:t>
            </a:r>
            <a:r>
              <a:rPr lang="en-US" sz="1800" dirty="0">
                <a:solidFill>
                  <a:srgbClr val="000000"/>
                </a:solidFill>
              </a:rPr>
              <a:t> per </a:t>
            </a:r>
            <a:r>
              <a:rPr lang="en-US" sz="1800" dirty="0" err="1">
                <a:solidFill>
                  <a:srgbClr val="000000"/>
                </a:solidFill>
              </a:rPr>
              <a:t>farmaci</a:t>
            </a:r>
            <a:endParaRPr lang="en-US" sz="1800" dirty="0">
              <a:solidFill>
                <a:srgbClr val="000000"/>
              </a:solidFill>
            </a:endParaRPr>
          </a:p>
          <a:p>
            <a:pPr algn="l">
              <a:buClr>
                <a:srgbClr val="00FFFF"/>
              </a:buClr>
            </a:pPr>
            <a:r>
              <a:rPr lang="en-US" sz="1800" dirty="0">
                <a:solidFill>
                  <a:srgbClr val="000000"/>
                </a:solidFill>
              </a:rPr>
              <a:t>Moderato</a:t>
            </a:r>
            <a:r>
              <a:rPr lang="en-US" dirty="0">
                <a:solidFill>
                  <a:srgbClr val="000000"/>
                </a:solidFill>
              </a:rPr>
              <a:t>	</a:t>
            </a:r>
            <a:r>
              <a:rPr lang="en-US" sz="1600" b="0" dirty="0">
                <a:solidFill>
                  <a:srgbClr val="000000"/>
                </a:solidFill>
              </a:rPr>
              <a:t>(1%,&lt;10%)</a:t>
            </a:r>
            <a:r>
              <a:rPr lang="en-US" dirty="0">
                <a:solidFill>
                  <a:srgbClr val="000000"/>
                </a:solidFill>
              </a:rPr>
              <a:t>   	</a:t>
            </a:r>
            <a:r>
              <a:rPr lang="en-US" sz="1800" dirty="0" err="1">
                <a:solidFill>
                  <a:srgbClr val="000000"/>
                </a:solidFill>
              </a:rPr>
              <a:t>Indicato</a:t>
            </a:r>
            <a:r>
              <a:rPr lang="en-US" sz="1800" dirty="0">
                <a:solidFill>
                  <a:srgbClr val="000000"/>
                </a:solidFill>
              </a:rPr>
              <a:t> </a:t>
            </a:r>
            <a:r>
              <a:rPr lang="en-US" sz="1800" dirty="0" err="1">
                <a:solidFill>
                  <a:srgbClr val="000000"/>
                </a:solidFill>
              </a:rPr>
              <a:t>effettuare</a:t>
            </a:r>
            <a:r>
              <a:rPr lang="en-US" sz="1800" dirty="0">
                <a:solidFill>
                  <a:srgbClr val="000000"/>
                </a:solidFill>
              </a:rPr>
              <a:t> screening</a:t>
            </a:r>
          </a:p>
          <a:p>
            <a:pPr algn="l">
              <a:buClr>
                <a:srgbClr val="00FFFF"/>
              </a:buClr>
            </a:pPr>
            <a:r>
              <a:rPr lang="en-US" sz="1800" dirty="0" err="1">
                <a:solidFill>
                  <a:srgbClr val="000000"/>
                </a:solidFill>
              </a:rPr>
              <a:t>Elevato</a:t>
            </a:r>
            <a:r>
              <a:rPr lang="en-US" sz="1800" dirty="0">
                <a:solidFill>
                  <a:srgbClr val="000000"/>
                </a:solidFill>
              </a:rPr>
              <a:t>	</a:t>
            </a:r>
            <a:r>
              <a:rPr lang="en-US" dirty="0">
                <a:solidFill>
                  <a:srgbClr val="000000"/>
                </a:solidFill>
              </a:rPr>
              <a:t>    	</a:t>
            </a:r>
            <a:r>
              <a:rPr lang="en-US" sz="1600" b="0" dirty="0">
                <a:solidFill>
                  <a:srgbClr val="000000"/>
                </a:solidFill>
              </a:rPr>
              <a:t>(&gt;10%)</a:t>
            </a:r>
            <a:r>
              <a:rPr lang="en-US" dirty="0">
                <a:solidFill>
                  <a:srgbClr val="000000"/>
                </a:solidFill>
              </a:rPr>
              <a:t>           </a:t>
            </a:r>
            <a:r>
              <a:rPr lang="en-US" sz="1600" b="0" dirty="0">
                <a:solidFill>
                  <a:srgbClr val="000000"/>
                </a:solidFill>
              </a:rPr>
              <a:t>(HBsAg, Anti-</a:t>
            </a:r>
            <a:r>
              <a:rPr lang="en-US" sz="1600" b="0" dirty="0" err="1">
                <a:solidFill>
                  <a:srgbClr val="000000"/>
                </a:solidFill>
              </a:rPr>
              <a:t>HBc</a:t>
            </a:r>
            <a:r>
              <a:rPr lang="en-US" sz="1600" b="0" dirty="0" err="1">
                <a:solidFill>
                  <a:srgbClr val="000000"/>
                </a:solidFill>
                <a:sym typeface="Wingdings" pitchFamily="2" charset="2"/>
              </a:rPr>
              <a:t>HBVDNA</a:t>
            </a:r>
            <a:r>
              <a:rPr lang="en-US" sz="1600" b="0" dirty="0">
                <a:solidFill>
                  <a:srgbClr val="000000"/>
                </a:solidFill>
              </a:rPr>
              <a:t>)</a:t>
            </a:r>
          </a:p>
          <a:p>
            <a:pPr algn="l">
              <a:buClr>
                <a:srgbClr val="00FFFF"/>
              </a:buClr>
            </a:pPr>
            <a:r>
              <a:rPr lang="en-US" sz="1600" b="0" dirty="0">
                <a:solidFill>
                  <a:srgbClr val="000000"/>
                </a:solidFill>
              </a:rPr>
              <a:t>			               (</a:t>
            </a:r>
            <a:r>
              <a:rPr lang="en-US" sz="1600" b="0" dirty="0" err="1">
                <a:solidFill>
                  <a:srgbClr val="000000"/>
                </a:solidFill>
              </a:rPr>
              <a:t>Raccomandazione</a:t>
            </a:r>
            <a:r>
              <a:rPr lang="en-US" sz="1600" b="0" dirty="0">
                <a:solidFill>
                  <a:srgbClr val="000000"/>
                </a:solidFill>
              </a:rPr>
              <a:t> forte; </a:t>
            </a:r>
            <a:r>
              <a:rPr lang="en-US" sz="1600" b="0" dirty="0" err="1">
                <a:solidFill>
                  <a:srgbClr val="000000"/>
                </a:solidFill>
              </a:rPr>
              <a:t>evidenze</a:t>
            </a:r>
            <a:r>
              <a:rPr lang="en-US" sz="1600" b="0" dirty="0">
                <a:solidFill>
                  <a:srgbClr val="000000"/>
                </a:solidFill>
              </a:rPr>
              <a:t> </a:t>
            </a:r>
            <a:r>
              <a:rPr lang="en-US" sz="1600" b="0" dirty="0" err="1">
                <a:solidFill>
                  <a:srgbClr val="000000"/>
                </a:solidFill>
              </a:rPr>
              <a:t>qualità</a:t>
            </a:r>
            <a:r>
              <a:rPr lang="en-US" sz="1600" b="0" dirty="0">
                <a:solidFill>
                  <a:srgbClr val="000000"/>
                </a:solidFill>
              </a:rPr>
              <a:t> </a:t>
            </a:r>
            <a:r>
              <a:rPr lang="en-US" sz="1600" b="0" dirty="0" err="1">
                <a:solidFill>
                  <a:srgbClr val="000000"/>
                </a:solidFill>
              </a:rPr>
              <a:t>moderata</a:t>
            </a:r>
            <a:r>
              <a:rPr lang="en-US" sz="1600" b="0" dirty="0">
                <a:solidFill>
                  <a:srgbClr val="000000"/>
                </a:solidFill>
              </a:rPr>
              <a:t>) </a:t>
            </a:r>
            <a:r>
              <a:rPr lang="en-US" dirty="0">
                <a:solidFill>
                  <a:srgbClr val="000000"/>
                </a:solidFill>
              </a:rPr>
              <a:t>		    </a:t>
            </a:r>
          </a:p>
          <a:p>
            <a:pPr algn="l">
              <a:buClr>
                <a:srgbClr val="00FFFF"/>
              </a:buClr>
            </a:pPr>
            <a:r>
              <a:rPr lang="en-US" sz="1800" dirty="0">
                <a:solidFill>
                  <a:srgbClr val="000000"/>
                </a:solidFill>
              </a:rPr>
              <a:t>Basso</a:t>
            </a:r>
            <a:r>
              <a:rPr lang="en-US" dirty="0">
                <a:solidFill>
                  <a:srgbClr val="000000"/>
                </a:solidFill>
              </a:rPr>
              <a:t> 		</a:t>
            </a:r>
            <a:r>
              <a:rPr lang="en-US" sz="1600" b="0" dirty="0">
                <a:solidFill>
                  <a:srgbClr val="000000"/>
                </a:solidFill>
              </a:rPr>
              <a:t>(&lt;1%)</a:t>
            </a:r>
            <a:r>
              <a:rPr lang="en-US" dirty="0">
                <a:solidFill>
                  <a:srgbClr val="000000"/>
                </a:solidFill>
              </a:rPr>
              <a:t>             </a:t>
            </a:r>
            <a:r>
              <a:rPr lang="en-US" sz="1800" u="sng" dirty="0">
                <a:solidFill>
                  <a:srgbClr val="000000"/>
                </a:solidFill>
              </a:rPr>
              <a:t>No routine screening</a:t>
            </a:r>
            <a:r>
              <a:rPr lang="en-US" sz="1800" dirty="0">
                <a:solidFill>
                  <a:srgbClr val="000000"/>
                </a:solidFill>
              </a:rPr>
              <a:t> </a:t>
            </a:r>
            <a:r>
              <a:rPr lang="en-US" sz="1800" dirty="0" err="1">
                <a:solidFill>
                  <a:srgbClr val="000000"/>
                </a:solidFill>
              </a:rPr>
              <a:t>seguire</a:t>
            </a:r>
            <a:r>
              <a:rPr lang="en-US" sz="1800" dirty="0">
                <a:solidFill>
                  <a:srgbClr val="000000"/>
                </a:solidFill>
              </a:rPr>
              <a:t> </a:t>
            </a:r>
            <a:r>
              <a:rPr lang="en-US" sz="1800" dirty="0" err="1">
                <a:solidFill>
                  <a:srgbClr val="000000"/>
                </a:solidFill>
              </a:rPr>
              <a:t>raccomandazioni</a:t>
            </a:r>
            <a:r>
              <a:rPr lang="en-US" sz="1800" dirty="0">
                <a:solidFill>
                  <a:srgbClr val="000000"/>
                </a:solidFill>
              </a:rPr>
              <a:t> 					CDC/Preventive Task Force</a:t>
            </a:r>
            <a:endParaRPr lang="en-US" sz="1400" b="0" dirty="0">
              <a:solidFill>
                <a:srgbClr val="000000"/>
              </a:solidFill>
            </a:endParaRPr>
          </a:p>
          <a:p>
            <a:pPr algn="r">
              <a:buClr>
                <a:srgbClr val="00FFFF"/>
              </a:buClr>
            </a:pPr>
            <a:r>
              <a:rPr lang="it-IT" sz="1400" b="0" dirty="0">
                <a:solidFill>
                  <a:schemeClr val="bg2"/>
                </a:solidFill>
              </a:rPr>
              <a:t>			</a:t>
            </a:r>
            <a:r>
              <a:rPr lang="en-US" sz="1600" b="0" dirty="0">
                <a:solidFill>
                  <a:srgbClr val="000000"/>
                </a:solidFill>
              </a:rPr>
              <a:t>(</a:t>
            </a:r>
            <a:r>
              <a:rPr lang="en-US" sz="1600" b="0" dirty="0" err="1">
                <a:solidFill>
                  <a:srgbClr val="000000"/>
                </a:solidFill>
              </a:rPr>
              <a:t>Raccomandazione</a:t>
            </a:r>
            <a:r>
              <a:rPr lang="en-US" sz="1600" b="0" dirty="0">
                <a:solidFill>
                  <a:srgbClr val="000000"/>
                </a:solidFill>
              </a:rPr>
              <a:t> </a:t>
            </a:r>
            <a:r>
              <a:rPr lang="en-US" sz="1600" b="0" dirty="0" err="1">
                <a:solidFill>
                  <a:srgbClr val="000000"/>
                </a:solidFill>
              </a:rPr>
              <a:t>debole</a:t>
            </a:r>
            <a:r>
              <a:rPr lang="en-US" sz="1600" b="0" dirty="0">
                <a:solidFill>
                  <a:srgbClr val="000000"/>
                </a:solidFill>
              </a:rPr>
              <a:t>; </a:t>
            </a:r>
            <a:r>
              <a:rPr lang="en-US" sz="1600" b="0" dirty="0" err="1">
                <a:solidFill>
                  <a:srgbClr val="000000"/>
                </a:solidFill>
              </a:rPr>
              <a:t>evidenze</a:t>
            </a:r>
            <a:r>
              <a:rPr lang="en-US" sz="1600" b="0" dirty="0">
                <a:solidFill>
                  <a:srgbClr val="000000"/>
                </a:solidFill>
              </a:rPr>
              <a:t> </a:t>
            </a:r>
            <a:r>
              <a:rPr lang="en-US" sz="1600" b="0" dirty="0" err="1">
                <a:solidFill>
                  <a:srgbClr val="000000"/>
                </a:solidFill>
              </a:rPr>
              <a:t>qualità</a:t>
            </a:r>
            <a:r>
              <a:rPr lang="en-US" sz="1600" b="0" dirty="0">
                <a:solidFill>
                  <a:srgbClr val="000000"/>
                </a:solidFill>
              </a:rPr>
              <a:t> </a:t>
            </a:r>
            <a:r>
              <a:rPr lang="en-US" sz="1600" b="0" dirty="0" err="1">
                <a:solidFill>
                  <a:srgbClr val="000000"/>
                </a:solidFill>
              </a:rPr>
              <a:t>moderata</a:t>
            </a:r>
            <a:r>
              <a:rPr lang="en-US" sz="1600" b="0" dirty="0">
                <a:solidFill>
                  <a:srgbClr val="000000"/>
                </a:solidFill>
              </a:rPr>
              <a:t>)</a:t>
            </a:r>
          </a:p>
          <a:p>
            <a:pPr algn="r">
              <a:buClr>
                <a:srgbClr val="00FFFF"/>
              </a:buClr>
            </a:pPr>
            <a:endParaRPr lang="it-IT" sz="1400" b="0" dirty="0">
              <a:solidFill>
                <a:schemeClr val="bg2"/>
              </a:solidFill>
            </a:endParaRPr>
          </a:p>
          <a:p>
            <a:pPr algn="l">
              <a:buClr>
                <a:srgbClr val="00FFFF"/>
              </a:buClr>
            </a:pPr>
            <a:r>
              <a:rPr lang="it-IT" sz="1400" b="0" dirty="0" err="1">
                <a:solidFill>
                  <a:schemeClr val="bg2"/>
                </a:solidFill>
              </a:rPr>
              <a:t>Perrillo</a:t>
            </a:r>
            <a:r>
              <a:rPr lang="it-IT" sz="1400" b="0" dirty="0">
                <a:solidFill>
                  <a:schemeClr val="bg2"/>
                </a:solidFill>
              </a:rPr>
              <a:t> RP, </a:t>
            </a:r>
            <a:r>
              <a:rPr lang="it-IT" sz="1400" b="0" dirty="0" err="1">
                <a:solidFill>
                  <a:schemeClr val="bg2"/>
                </a:solidFill>
              </a:rPr>
              <a:t>Gastroenterology</a:t>
            </a:r>
            <a:r>
              <a:rPr lang="it-IT" sz="1400" b="0" dirty="0">
                <a:solidFill>
                  <a:schemeClr val="bg2"/>
                </a:solidFill>
              </a:rPr>
              <a:t> 2015</a:t>
            </a:r>
            <a:endParaRPr lang="en-US" sz="1400" b="0" dirty="0">
              <a:solidFill>
                <a:schemeClr val="bg2"/>
              </a:solidFill>
            </a:endParaRPr>
          </a:p>
          <a:p>
            <a:pPr algn="l">
              <a:buClr>
                <a:srgbClr val="00FFFF"/>
              </a:buClr>
            </a:pPr>
            <a:r>
              <a:rPr lang="en-US" sz="1400" b="0" dirty="0">
                <a:solidFill>
                  <a:schemeClr val="bg2"/>
                </a:solidFill>
              </a:rPr>
              <a:t>Hwang JP, JCO 2015</a:t>
            </a:r>
          </a:p>
          <a:p>
            <a:pPr algn="l">
              <a:buClr>
                <a:srgbClr val="00FFFF"/>
              </a:buClr>
            </a:pPr>
            <a:r>
              <a:rPr lang="en-US" sz="1400" b="0" dirty="0" err="1">
                <a:solidFill>
                  <a:schemeClr val="bg2"/>
                </a:solidFill>
              </a:rPr>
              <a:t>LeFevre</a:t>
            </a:r>
            <a:r>
              <a:rPr lang="en-US" sz="1400" b="0" dirty="0">
                <a:solidFill>
                  <a:schemeClr val="bg2"/>
                </a:solidFill>
              </a:rPr>
              <a:t> ML</a:t>
            </a:r>
            <a:r>
              <a:rPr lang="it-IT" sz="1400" b="0" dirty="0">
                <a:solidFill>
                  <a:schemeClr val="bg2"/>
                </a:solidFill>
              </a:rPr>
              <a:t>, </a:t>
            </a:r>
            <a:r>
              <a:rPr lang="it-IT" sz="1400" b="0" dirty="0" err="1">
                <a:solidFill>
                  <a:schemeClr val="bg2"/>
                </a:solidFill>
              </a:rPr>
              <a:t>Ann</a:t>
            </a:r>
            <a:r>
              <a:rPr lang="it-IT" sz="1400" b="0" dirty="0">
                <a:solidFill>
                  <a:schemeClr val="bg2"/>
                </a:solidFill>
              </a:rPr>
              <a:t> </a:t>
            </a:r>
            <a:r>
              <a:rPr lang="it-IT" sz="1400" b="0" dirty="0" err="1">
                <a:solidFill>
                  <a:schemeClr val="bg2"/>
                </a:solidFill>
              </a:rPr>
              <a:t>Intern</a:t>
            </a:r>
            <a:r>
              <a:rPr lang="it-IT" sz="1400" b="0" dirty="0">
                <a:solidFill>
                  <a:schemeClr val="bg2"/>
                </a:solidFill>
              </a:rPr>
              <a:t> </a:t>
            </a:r>
            <a:r>
              <a:rPr lang="it-IT" sz="1400" b="0" dirty="0" err="1">
                <a:solidFill>
                  <a:schemeClr val="bg2"/>
                </a:solidFill>
              </a:rPr>
              <a:t>Med</a:t>
            </a:r>
            <a:r>
              <a:rPr lang="it-IT" sz="1400" b="0" dirty="0">
                <a:solidFill>
                  <a:schemeClr val="bg2"/>
                </a:solidFill>
              </a:rPr>
              <a:t> 2014</a:t>
            </a:r>
            <a:r>
              <a:rPr lang="en-US" sz="1400" b="0" dirty="0">
                <a:solidFill>
                  <a:schemeClr val="bg2"/>
                </a:solidFill>
              </a:rPr>
              <a:t> </a:t>
            </a:r>
          </a:p>
          <a:p>
            <a:pPr algn="l"/>
            <a:r>
              <a:rPr lang="en-US" sz="1400" b="0" dirty="0">
                <a:solidFill>
                  <a:schemeClr val="bg2"/>
                </a:solidFill>
              </a:rPr>
              <a:t>Chou R</a:t>
            </a:r>
            <a:r>
              <a:rPr lang="it-IT" sz="1400" b="0" dirty="0">
                <a:solidFill>
                  <a:schemeClr val="bg2"/>
                </a:solidFill>
              </a:rPr>
              <a:t>, </a:t>
            </a:r>
            <a:r>
              <a:rPr lang="it-IT" sz="1400" b="0" dirty="0" err="1">
                <a:solidFill>
                  <a:schemeClr val="bg2"/>
                </a:solidFill>
              </a:rPr>
              <a:t>Ann</a:t>
            </a:r>
            <a:r>
              <a:rPr lang="it-IT" sz="1400" b="0" dirty="0">
                <a:solidFill>
                  <a:schemeClr val="bg2"/>
                </a:solidFill>
              </a:rPr>
              <a:t> </a:t>
            </a:r>
            <a:r>
              <a:rPr lang="it-IT" sz="1400" b="0" dirty="0" err="1">
                <a:solidFill>
                  <a:schemeClr val="bg2"/>
                </a:solidFill>
              </a:rPr>
              <a:t>Intern</a:t>
            </a:r>
            <a:r>
              <a:rPr lang="it-IT" sz="1400" b="0" dirty="0">
                <a:solidFill>
                  <a:schemeClr val="bg2"/>
                </a:solidFill>
              </a:rPr>
              <a:t> </a:t>
            </a:r>
            <a:r>
              <a:rPr lang="it-IT" sz="1400" b="0" dirty="0" err="1">
                <a:solidFill>
                  <a:schemeClr val="bg2"/>
                </a:solidFill>
              </a:rPr>
              <a:t>Med</a:t>
            </a:r>
            <a:r>
              <a:rPr lang="it-IT" sz="1400" b="0" dirty="0">
                <a:solidFill>
                  <a:schemeClr val="bg2"/>
                </a:solidFill>
              </a:rPr>
              <a:t> 2014</a:t>
            </a:r>
            <a:r>
              <a:rPr lang="en-US" sz="1400" dirty="0"/>
              <a:t> </a:t>
            </a:r>
          </a:p>
          <a:p>
            <a:pPr algn="l"/>
            <a:r>
              <a:rPr lang="en-US" sz="1400" b="0" dirty="0" err="1">
                <a:solidFill>
                  <a:schemeClr val="bg2"/>
                </a:solidFill>
              </a:rPr>
              <a:t>Weinbaum</a:t>
            </a:r>
            <a:r>
              <a:rPr lang="en-US" sz="1400" b="0" dirty="0">
                <a:solidFill>
                  <a:schemeClr val="bg2"/>
                </a:solidFill>
              </a:rPr>
              <a:t> CM, </a:t>
            </a:r>
            <a:r>
              <a:rPr lang="it-IT" sz="1400" b="0" dirty="0">
                <a:solidFill>
                  <a:schemeClr val="bg2"/>
                </a:solidFill>
              </a:rPr>
              <a:t>MMWR </a:t>
            </a:r>
            <a:r>
              <a:rPr lang="it-IT" sz="1400" b="0" dirty="0" err="1">
                <a:solidFill>
                  <a:schemeClr val="bg2"/>
                </a:solidFill>
              </a:rPr>
              <a:t>Recomm</a:t>
            </a:r>
            <a:r>
              <a:rPr lang="it-IT" sz="1400" b="0" dirty="0">
                <a:solidFill>
                  <a:schemeClr val="bg2"/>
                </a:solidFill>
              </a:rPr>
              <a:t> </a:t>
            </a:r>
            <a:r>
              <a:rPr lang="it-IT" sz="1400" b="0" dirty="0" err="1">
                <a:solidFill>
                  <a:schemeClr val="bg2"/>
                </a:solidFill>
              </a:rPr>
              <a:t>Rep</a:t>
            </a:r>
            <a:r>
              <a:rPr lang="it-IT" sz="1400" b="0" dirty="0">
                <a:solidFill>
                  <a:schemeClr val="bg2"/>
                </a:solidFill>
              </a:rPr>
              <a:t> </a:t>
            </a:r>
            <a:r>
              <a:rPr lang="it-IT" sz="1400" b="0" dirty="0" smtClean="0">
                <a:solidFill>
                  <a:schemeClr val="bg2"/>
                </a:solidFill>
              </a:rPr>
              <a:t>20081</a:t>
            </a:r>
            <a:endParaRPr lang="en-US" sz="1400" b="0" dirty="0">
              <a:solidFill>
                <a:schemeClr val="bg2"/>
              </a:solidFill>
            </a:endParaRPr>
          </a:p>
        </p:txBody>
      </p:sp>
      <p:sp>
        <p:nvSpPr>
          <p:cNvPr id="18" name="Parentesi graffa aperta 17"/>
          <p:cNvSpPr>
            <a:spLocks/>
          </p:cNvSpPr>
          <p:nvPr/>
        </p:nvSpPr>
        <p:spPr bwMode="auto">
          <a:xfrm>
            <a:off x="3734193" y="2060842"/>
            <a:ext cx="45719" cy="1153854"/>
          </a:xfrm>
          <a:prstGeom prst="leftBrace">
            <a:avLst>
              <a:gd name="adj1" fmla="val 8327"/>
              <a:gd name="adj2" fmla="val 50000"/>
            </a:avLst>
          </a:prstGeom>
          <a:noFill/>
          <a:ln w="38100" algn="ctr">
            <a:solidFill>
              <a:schemeClr val="bg2"/>
            </a:solidFill>
            <a:round/>
            <a:headEnd/>
            <a:tailEnd/>
          </a:ln>
        </p:spPr>
        <p:txBody>
          <a:bodyPr wrap="square">
            <a:spAutoFit/>
          </a:bodyPr>
          <a:lstStyle/>
          <a:p>
            <a:pPr marL="342900" indent="-342900"/>
            <a:r>
              <a:rPr lang="it-IT" dirty="0" smtClean="0"/>
              <a:t>\	</a:t>
            </a:r>
            <a:endParaRPr lang="it-IT"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cstate="print"/>
          <a:srcRect/>
          <a:stretch>
            <a:fillRect/>
          </a:stretch>
        </p:blipFill>
        <p:spPr bwMode="auto">
          <a:xfrm>
            <a:off x="7885113" y="620713"/>
            <a:ext cx="1100137" cy="361950"/>
          </a:xfrm>
          <a:prstGeom prst="rect">
            <a:avLst/>
          </a:prstGeom>
          <a:noFill/>
          <a:ln w="9525" algn="ctr">
            <a:noFill/>
            <a:miter lim="800000"/>
            <a:headEnd/>
            <a:tailEnd/>
          </a:ln>
        </p:spPr>
      </p:pic>
      <p:pic>
        <p:nvPicPr>
          <p:cNvPr id="27651" name="Picture 4"/>
          <p:cNvPicPr>
            <a:picLocks noChangeAspect="1" noChangeArrowheads="1"/>
          </p:cNvPicPr>
          <p:nvPr/>
        </p:nvPicPr>
        <p:blipFill>
          <a:blip r:embed="rId3" cstate="print"/>
          <a:srcRect/>
          <a:stretch>
            <a:fillRect/>
          </a:stretch>
        </p:blipFill>
        <p:spPr bwMode="auto">
          <a:xfrm>
            <a:off x="7529513" y="65088"/>
            <a:ext cx="1506537" cy="506412"/>
          </a:xfrm>
          <a:prstGeom prst="rect">
            <a:avLst/>
          </a:prstGeom>
          <a:noFill/>
          <a:ln w="9525">
            <a:noFill/>
            <a:miter lim="800000"/>
            <a:headEnd/>
            <a:tailEnd/>
          </a:ln>
        </p:spPr>
      </p:pic>
      <p:pic>
        <p:nvPicPr>
          <p:cNvPr id="5" name="Immagine 4" descr="paure.jpg"/>
          <p:cNvPicPr>
            <a:picLocks noChangeAspect="1"/>
          </p:cNvPicPr>
          <p:nvPr/>
        </p:nvPicPr>
        <p:blipFill>
          <a:blip r:embed="rId4" cstate="print"/>
          <a:srcRect/>
          <a:stretch>
            <a:fillRect/>
          </a:stretch>
        </p:blipFill>
        <p:spPr bwMode="auto">
          <a:xfrm>
            <a:off x="1619250" y="1123950"/>
            <a:ext cx="5400675" cy="5400675"/>
          </a:xfrm>
          <a:prstGeom prst="rect">
            <a:avLst/>
          </a:prstGeom>
          <a:noFill/>
          <a:ln w="127000">
            <a:solidFill>
              <a:schemeClr val="tx1"/>
            </a:solidFill>
            <a:miter lim="800000"/>
            <a:headEnd/>
            <a:tailEnd/>
          </a:ln>
        </p:spPr>
      </p:pic>
      <p:sp>
        <p:nvSpPr>
          <p:cNvPr id="27653" name="CasellaDiTesto 5"/>
          <p:cNvSpPr txBox="1">
            <a:spLocks noChangeArrowheads="1"/>
          </p:cNvSpPr>
          <p:nvPr/>
        </p:nvSpPr>
        <p:spPr bwMode="auto">
          <a:xfrm>
            <a:off x="107950" y="115888"/>
            <a:ext cx="7272338" cy="708025"/>
          </a:xfrm>
          <a:prstGeom prst="rect">
            <a:avLst/>
          </a:prstGeom>
          <a:noFill/>
          <a:ln w="9525">
            <a:noFill/>
            <a:miter lim="800000"/>
            <a:headEnd/>
            <a:tailEnd/>
          </a:ln>
        </p:spPr>
        <p:txBody>
          <a:bodyPr wrap="none">
            <a:spAutoFit/>
          </a:bodyPr>
          <a:lstStyle/>
          <a:p>
            <a:pPr algn="l"/>
            <a:r>
              <a:rPr lang="it-IT" sz="4000"/>
              <a:t>Come affrontare il problema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16"/>
          <p:cNvSpPr txBox="1">
            <a:spLocks noChangeArrowheads="1"/>
          </p:cNvSpPr>
          <p:nvPr/>
        </p:nvSpPr>
        <p:spPr bwMode="auto">
          <a:xfrm>
            <a:off x="107950" y="115888"/>
            <a:ext cx="8424863" cy="1062037"/>
          </a:xfrm>
          <a:prstGeom prst="rect">
            <a:avLst/>
          </a:prstGeom>
          <a:noFill/>
          <a:ln w="9525">
            <a:noFill/>
            <a:miter lim="800000"/>
            <a:headEnd/>
            <a:tailEnd/>
          </a:ln>
        </p:spPr>
        <p:txBody>
          <a:bodyPr>
            <a:spAutoFit/>
          </a:bodyPr>
          <a:lstStyle/>
          <a:p>
            <a:pPr algn="l">
              <a:lnSpc>
                <a:spcPts val="3000"/>
              </a:lnSpc>
            </a:pPr>
            <a:r>
              <a:rPr lang="it-IT" sz="3000"/>
              <a:t>Linee guida gestione HBV immunosoppressi </a:t>
            </a:r>
          </a:p>
          <a:p>
            <a:pPr algn="l">
              <a:lnSpc>
                <a:spcPts val="3000"/>
              </a:lnSpc>
            </a:pPr>
            <a:r>
              <a:rPr lang="it-IT" sz="2600" b="0"/>
              <a:t>Different views…</a:t>
            </a:r>
            <a:r>
              <a:rPr lang="it-IT" sz="1400" b="0"/>
              <a:t>(subchapters documenti estesi su gestione HBV cronica)</a:t>
            </a:r>
          </a:p>
        </p:txBody>
      </p:sp>
      <p:sp>
        <p:nvSpPr>
          <p:cNvPr id="40963" name="CasellaDiTesto 17"/>
          <p:cNvSpPr txBox="1">
            <a:spLocks noChangeArrowheads="1"/>
          </p:cNvSpPr>
          <p:nvPr/>
        </p:nvSpPr>
        <p:spPr bwMode="auto">
          <a:xfrm>
            <a:off x="107950" y="1196975"/>
            <a:ext cx="8964613" cy="5632450"/>
          </a:xfrm>
          <a:prstGeom prst="rect">
            <a:avLst/>
          </a:prstGeom>
          <a:noFill/>
          <a:ln w="9525">
            <a:noFill/>
            <a:miter lim="800000"/>
            <a:headEnd/>
            <a:tailEnd/>
          </a:ln>
        </p:spPr>
        <p:txBody>
          <a:bodyPr>
            <a:spAutoFit/>
          </a:bodyPr>
          <a:lstStyle/>
          <a:p>
            <a:pPr algn="l"/>
            <a:r>
              <a:rPr lang="en-US" sz="1600" u="sng"/>
              <a:t>2008 NIH:</a:t>
            </a:r>
            <a:r>
              <a:rPr lang="en-US" sz="1600"/>
              <a:t> </a:t>
            </a:r>
            <a:r>
              <a:rPr lang="en-US" sz="1600" b="0"/>
              <a:t>HBV attivi/segni contatto pregresso possono riattivare se immunosoppresione. 	Trattare prima. No dettagli screening/management</a:t>
            </a:r>
          </a:p>
          <a:p>
            <a:pPr algn="l"/>
            <a:r>
              <a:rPr lang="en-US" sz="1600" u="sng"/>
              <a:t>2008 APAS:</a:t>
            </a:r>
            <a:r>
              <a:rPr lang="en-US" sz="1600"/>
              <a:t> </a:t>
            </a:r>
            <a:r>
              <a:rPr lang="en-US" sz="1600" b="0"/>
              <a:t>Simile. pOBI a rischio con RAb, scarse indicazioni screening/management</a:t>
            </a:r>
          </a:p>
          <a:p>
            <a:pPr algn="l"/>
            <a:r>
              <a:rPr lang="en-US" sz="1600" u="sng"/>
              <a:t>2008 CDC:</a:t>
            </a:r>
            <a:r>
              <a:rPr lang="en-US" sz="1600"/>
              <a:t> pt </a:t>
            </a:r>
            <a:r>
              <a:rPr lang="en-US" sz="1600" b="0"/>
              <a:t>HBV iniziano Rx cht/immunosoppressive: rischio riattivazione e relativa 	morbidità/mortalità. Profilassi indicata. Suggerito screening universale.</a:t>
            </a:r>
          </a:p>
          <a:p>
            <a:pPr algn="just"/>
            <a:r>
              <a:rPr lang="en-US" sz="1600" u="sng"/>
              <a:t>2009 AASLD:</a:t>
            </a:r>
            <a:r>
              <a:rPr lang="en-US" sz="1600"/>
              <a:t> </a:t>
            </a:r>
            <a:r>
              <a:rPr lang="en-US" sz="1600" b="0"/>
              <a:t>Screening selettivo pazienti a rischio. pOBI scarse indicazioni management</a:t>
            </a:r>
          </a:p>
          <a:p>
            <a:pPr algn="l"/>
            <a:r>
              <a:rPr lang="en-US" sz="1600" u="sng"/>
              <a:t>2010 ASCO:</a:t>
            </a:r>
            <a:r>
              <a:rPr lang="en-US" sz="1600"/>
              <a:t> </a:t>
            </a:r>
            <a:r>
              <a:rPr lang="en-US" sz="1600" b="0"/>
              <a:t>Evidenze insufficienti per definire beneficio screening universale 	oncologici con Rx </a:t>
            </a:r>
            <a:r>
              <a:rPr lang="it-IT" sz="1600" b="0"/>
              <a:t>cht/immunosoppressive. Al Medico considerare questa 	problematica , decidere chi definire a rischio riattivazione e se avviare screening. 	Considerare antivirali per ridurre rischio, evidenze beneficio considerate scarse.</a:t>
            </a:r>
          </a:p>
          <a:p>
            <a:pPr algn="l"/>
            <a:r>
              <a:rPr lang="en-US" sz="1600" u="sng">
                <a:solidFill>
                  <a:srgbClr val="FFFFFF"/>
                </a:solidFill>
              </a:rPr>
              <a:t>2012 EASL:</a:t>
            </a:r>
            <a:r>
              <a:rPr lang="en-US" sz="1600" b="0">
                <a:solidFill>
                  <a:srgbClr val="FFFFFF"/>
                </a:solidFill>
              </a:rPr>
              <a:t> Fornito </a:t>
            </a:r>
            <a:r>
              <a:rPr lang="fr-FR" sz="1600" b="0">
                <a:solidFill>
                  <a:srgbClr val="FFFFFF"/>
                </a:solidFill>
              </a:rPr>
              <a:t>management </a:t>
            </a:r>
            <a:r>
              <a:rPr lang="en-US" sz="1600" b="0">
                <a:solidFill>
                  <a:srgbClr val="FFFFFF"/>
                </a:solidFill>
              </a:rPr>
              <a:t>pazienti trattati con RAb, pOBI, tempi sorveglianza, 	screening universale.</a:t>
            </a:r>
          </a:p>
          <a:p>
            <a:pPr algn="l"/>
            <a:r>
              <a:rPr lang="en-US" sz="1600" u="sng">
                <a:solidFill>
                  <a:srgbClr val="FFFFFF"/>
                </a:solidFill>
              </a:rPr>
              <a:t>2015 AGA:</a:t>
            </a:r>
            <a:r>
              <a:rPr lang="en-US" sz="1600" b="0">
                <a:solidFill>
                  <a:srgbClr val="FFFFFF"/>
                </a:solidFill>
              </a:rPr>
              <a:t> Tentativo di sistematizzazione EBM, chiarificazione terminologia, indicazioni 	comportamento, valutazione presenza/assenza dati su terapie, limiti</a:t>
            </a:r>
          </a:p>
          <a:p>
            <a:pPr algn="l"/>
            <a:r>
              <a:rPr lang="en-US" sz="1600" u="sng">
                <a:solidFill>
                  <a:srgbClr val="FFFFFF"/>
                </a:solidFill>
              </a:rPr>
              <a:t>2015 ASCO:</a:t>
            </a:r>
            <a:r>
              <a:rPr lang="en-US" sz="1600" b="0">
                <a:solidFill>
                  <a:srgbClr val="FFFFFF"/>
                </a:solidFill>
              </a:rPr>
              <a:t> </a:t>
            </a:r>
            <a:r>
              <a:rPr lang="en-US" sz="1600" b="0" i="1">
                <a:solidFill>
                  <a:srgbClr val="FFFFFF"/>
                </a:solidFill>
              </a:rPr>
              <a:t>risk adaptive HBV screening and management strategy</a:t>
            </a:r>
            <a:r>
              <a:rPr lang="en-US" sz="1600" b="0">
                <a:solidFill>
                  <a:srgbClr val="FFFFFF"/>
                </a:solidFill>
              </a:rPr>
              <a:t>. per rischio 	farmaci (anti-CD20) o severa immunosoppressione (trapianti midollo): 	HBsAg+Anti-HBc.</a:t>
            </a:r>
            <a:r>
              <a:rPr lang="en-US" sz="1600" b="0"/>
              <a:t> ETV/TFV </a:t>
            </a:r>
            <a:r>
              <a:rPr lang="it-IT" sz="1600" b="0"/>
              <a:t>HBsAg/Anti-HBc–pos </a:t>
            </a:r>
            <a:r>
              <a:rPr lang="en-US" sz="1600" b="0"/>
              <a:t>(6/12 mo). Monitor HBsAg-	neg/Anti-HBc–pos HBV DNA+ALT (q3 mo), trattare riattivazioni.</a:t>
            </a:r>
            <a:r>
              <a:rPr lang="it-IT" sz="1600" b="0"/>
              <a:t> Oppure 	profilassare se terapie ad alto rischio. (6/8 split decision)</a:t>
            </a:r>
            <a:endParaRPr lang="en-US" sz="1600" b="0">
              <a:solidFill>
                <a:srgbClr val="FFFFFF"/>
              </a:solidFill>
            </a:endParaRPr>
          </a:p>
        </p:txBody>
      </p:sp>
      <p:pic>
        <p:nvPicPr>
          <p:cNvPr id="40964" name="Picture 17"/>
          <p:cNvPicPr>
            <a:picLocks noChangeAspect="1" noChangeArrowheads="1"/>
          </p:cNvPicPr>
          <p:nvPr/>
        </p:nvPicPr>
        <p:blipFill>
          <a:blip r:embed="rId3" cstate="print"/>
          <a:srcRect/>
          <a:stretch>
            <a:fillRect/>
          </a:stretch>
        </p:blipFill>
        <p:spPr bwMode="auto">
          <a:xfrm>
            <a:off x="8296275" y="476250"/>
            <a:ext cx="739775" cy="244475"/>
          </a:xfrm>
          <a:prstGeom prst="rect">
            <a:avLst/>
          </a:prstGeom>
          <a:noFill/>
          <a:ln w="9525" algn="ctr">
            <a:noFill/>
            <a:miter lim="800000"/>
            <a:headEnd/>
            <a:tailEnd/>
          </a:ln>
        </p:spPr>
      </p:pic>
      <p:pic>
        <p:nvPicPr>
          <p:cNvPr id="40965" name="Picture 18"/>
          <p:cNvPicPr>
            <a:picLocks noChangeAspect="1" noChangeArrowheads="1"/>
          </p:cNvPicPr>
          <p:nvPr/>
        </p:nvPicPr>
        <p:blipFill>
          <a:blip r:embed="rId4" cstate="print"/>
          <a:srcRect/>
          <a:stretch>
            <a:fillRect/>
          </a:stretch>
        </p:blipFill>
        <p:spPr bwMode="auto">
          <a:xfrm>
            <a:off x="8094663" y="65088"/>
            <a:ext cx="1014412" cy="341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79388" y="3644900"/>
            <a:ext cx="2022475" cy="646113"/>
          </a:xfrm>
          <a:prstGeom prst="rect">
            <a:avLst/>
          </a:prstGeom>
          <a:noFill/>
          <a:ln w="9525">
            <a:noFill/>
            <a:miter lim="800000"/>
            <a:headEnd/>
            <a:tailEnd/>
          </a:ln>
        </p:spPr>
        <p:txBody>
          <a:bodyPr>
            <a:spAutoFit/>
          </a:bodyPr>
          <a:lstStyle/>
          <a:p>
            <a:pPr eaLnBrk="0" hangingPunct="0">
              <a:buFontTx/>
              <a:buNone/>
            </a:pPr>
            <a:r>
              <a:rPr lang="en-US" sz="1800"/>
              <a:t>HBV circolante sangue</a:t>
            </a:r>
          </a:p>
        </p:txBody>
      </p:sp>
      <p:sp>
        <p:nvSpPr>
          <p:cNvPr id="5123" name="Text Box 4"/>
          <p:cNvSpPr txBox="1">
            <a:spLocks noChangeArrowheads="1"/>
          </p:cNvSpPr>
          <p:nvPr/>
        </p:nvSpPr>
        <p:spPr bwMode="auto">
          <a:xfrm>
            <a:off x="4859338" y="3581400"/>
            <a:ext cx="1168400" cy="784225"/>
          </a:xfrm>
          <a:prstGeom prst="rect">
            <a:avLst/>
          </a:prstGeom>
          <a:noFill/>
          <a:ln w="9525">
            <a:noFill/>
            <a:miter lim="800000"/>
            <a:headEnd/>
            <a:tailEnd/>
          </a:ln>
        </p:spPr>
        <p:txBody>
          <a:bodyPr wrap="none">
            <a:spAutoFit/>
          </a:bodyPr>
          <a:lstStyle/>
          <a:p>
            <a:pPr eaLnBrk="0" hangingPunct="0">
              <a:buFontTx/>
              <a:buNone/>
            </a:pPr>
            <a:r>
              <a:rPr lang="en-US" sz="1800"/>
              <a:t>Epatociti</a:t>
            </a:r>
          </a:p>
          <a:p>
            <a:pPr eaLnBrk="0" hangingPunct="0">
              <a:buFontTx/>
              <a:buNone/>
            </a:pPr>
            <a:r>
              <a:rPr lang="en-US" sz="1800"/>
              <a:t>infetti</a:t>
            </a:r>
          </a:p>
        </p:txBody>
      </p:sp>
      <p:sp>
        <p:nvSpPr>
          <p:cNvPr id="12292" name="Text Box 5"/>
          <p:cNvSpPr txBox="1">
            <a:spLocks noChangeArrowheads="1"/>
          </p:cNvSpPr>
          <p:nvPr/>
        </p:nvSpPr>
        <p:spPr bwMode="auto">
          <a:xfrm>
            <a:off x="4602163" y="1674813"/>
            <a:ext cx="2201862" cy="785812"/>
          </a:xfrm>
          <a:prstGeom prst="rect">
            <a:avLst/>
          </a:prstGeom>
          <a:noFill/>
          <a:ln w="9525">
            <a:noFill/>
            <a:miter lim="800000"/>
            <a:headEnd/>
            <a:tailEnd/>
          </a:ln>
        </p:spPr>
        <p:txBody>
          <a:bodyPr wrap="none">
            <a:spAutoFit/>
          </a:bodyPr>
          <a:lstStyle/>
          <a:p>
            <a:pPr eaLnBrk="0" hangingPunct="0">
              <a:buFontTx/>
              <a:buNone/>
            </a:pPr>
            <a:r>
              <a:rPr lang="en-US" sz="1800"/>
              <a:t>Risposta immune</a:t>
            </a:r>
          </a:p>
          <a:p>
            <a:pPr eaLnBrk="0" hangingPunct="0">
              <a:buFontTx/>
              <a:buNone/>
            </a:pPr>
            <a:r>
              <a:rPr lang="en-US" sz="1800"/>
              <a:t>Innata e Adattiva</a:t>
            </a:r>
          </a:p>
        </p:txBody>
      </p:sp>
      <p:sp>
        <p:nvSpPr>
          <p:cNvPr id="5125" name="AutoShape 6"/>
          <p:cNvSpPr>
            <a:spLocks noChangeArrowheads="1"/>
          </p:cNvSpPr>
          <p:nvPr/>
        </p:nvSpPr>
        <p:spPr bwMode="auto">
          <a:xfrm>
            <a:off x="2620963" y="3536950"/>
            <a:ext cx="11430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bg2"/>
            </a:solidFill>
            <a:miter lim="800000"/>
            <a:headEnd/>
            <a:tailEnd/>
          </a:ln>
        </p:spPr>
        <p:txBody>
          <a:bodyPr wrap="none" anchor="ctr"/>
          <a:lstStyle/>
          <a:p>
            <a:endParaRPr lang="it-IT"/>
          </a:p>
        </p:txBody>
      </p:sp>
      <p:sp>
        <p:nvSpPr>
          <p:cNvPr id="5126" name="AutoShape 7"/>
          <p:cNvSpPr>
            <a:spLocks noChangeArrowheads="1"/>
          </p:cNvSpPr>
          <p:nvPr/>
        </p:nvSpPr>
        <p:spPr bwMode="auto">
          <a:xfrm flipH="1">
            <a:off x="2620963" y="3917950"/>
            <a:ext cx="10668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bg2"/>
            </a:solidFill>
            <a:miter lim="800000"/>
            <a:headEnd/>
            <a:tailEnd/>
          </a:ln>
        </p:spPr>
        <p:txBody>
          <a:bodyPr wrap="none" anchor="ctr"/>
          <a:lstStyle/>
          <a:p>
            <a:endParaRPr lang="it-IT"/>
          </a:p>
        </p:txBody>
      </p:sp>
      <p:sp>
        <p:nvSpPr>
          <p:cNvPr id="5127" name="Text Box 8"/>
          <p:cNvSpPr txBox="1">
            <a:spLocks noChangeArrowheads="1"/>
          </p:cNvSpPr>
          <p:nvPr/>
        </p:nvSpPr>
        <p:spPr bwMode="auto">
          <a:xfrm>
            <a:off x="2473325" y="4511675"/>
            <a:ext cx="1666875" cy="862013"/>
          </a:xfrm>
          <a:prstGeom prst="rect">
            <a:avLst/>
          </a:prstGeom>
          <a:noFill/>
          <a:ln w="9525">
            <a:noFill/>
            <a:miter lim="800000"/>
            <a:headEnd/>
            <a:tailEnd/>
          </a:ln>
        </p:spPr>
        <p:txBody>
          <a:bodyPr wrap="none">
            <a:spAutoFit/>
          </a:bodyPr>
          <a:lstStyle/>
          <a:p>
            <a:pPr eaLnBrk="0" hangingPunct="0">
              <a:buFontTx/>
              <a:buNone/>
            </a:pPr>
            <a:r>
              <a:rPr lang="en-US"/>
              <a:t>Replicazione</a:t>
            </a:r>
          </a:p>
          <a:p>
            <a:pPr eaLnBrk="0" hangingPunct="0">
              <a:buFontTx/>
              <a:buNone/>
            </a:pPr>
            <a:r>
              <a:rPr lang="en-US"/>
              <a:t>virale</a:t>
            </a:r>
          </a:p>
        </p:txBody>
      </p:sp>
      <p:sp>
        <p:nvSpPr>
          <p:cNvPr id="23560" name="Text Box 9"/>
          <p:cNvSpPr txBox="1">
            <a:spLocks noChangeArrowheads="1"/>
          </p:cNvSpPr>
          <p:nvPr/>
        </p:nvSpPr>
        <p:spPr bwMode="auto">
          <a:xfrm>
            <a:off x="131763" y="2060575"/>
            <a:ext cx="3935412" cy="723900"/>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a:solidFill>
                  <a:schemeClr val="bg2"/>
                </a:solidFill>
              </a:rPr>
              <a:t>Mancato controllo replicazione</a:t>
            </a:r>
            <a:endParaRPr lang="en-US" sz="1400" b="0">
              <a:solidFill>
                <a:schemeClr val="bg2"/>
              </a:solidFill>
            </a:endParaRPr>
          </a:p>
          <a:p>
            <a:pPr eaLnBrk="0" hangingPunct="0">
              <a:buFontTx/>
              <a:buNone/>
            </a:pPr>
            <a:r>
              <a:rPr lang="en-US" sz="1400" b="0">
                <a:solidFill>
                  <a:schemeClr val="bg2"/>
                </a:solidFill>
              </a:rPr>
              <a:t>Infezione/Attività</a:t>
            </a:r>
          </a:p>
        </p:txBody>
      </p:sp>
      <p:sp>
        <p:nvSpPr>
          <p:cNvPr id="12297" name="AutoShape 10"/>
          <p:cNvSpPr>
            <a:spLocks noChangeArrowheads="1"/>
          </p:cNvSpPr>
          <p:nvPr/>
        </p:nvSpPr>
        <p:spPr bwMode="auto">
          <a:xfrm>
            <a:off x="6111875" y="2841104"/>
            <a:ext cx="762000" cy="1524000"/>
          </a:xfrm>
          <a:prstGeom prst="curvedLeftArrow">
            <a:avLst>
              <a:gd name="adj1" fmla="val 40000"/>
              <a:gd name="adj2" fmla="val 80000"/>
              <a:gd name="adj3" fmla="val 33333"/>
            </a:avLst>
          </a:prstGeom>
          <a:noFill/>
          <a:ln w="9525">
            <a:solidFill>
              <a:schemeClr val="tx1"/>
            </a:solidFill>
            <a:miter lim="800000"/>
            <a:headEnd/>
            <a:tailEnd/>
          </a:ln>
        </p:spPr>
        <p:txBody>
          <a:bodyPr wrap="none" anchor="ctr"/>
          <a:lstStyle/>
          <a:p>
            <a:endParaRPr lang="it-IT"/>
          </a:p>
        </p:txBody>
      </p:sp>
      <p:sp>
        <p:nvSpPr>
          <p:cNvPr id="12298" name="Text Box 11"/>
          <p:cNvSpPr txBox="1">
            <a:spLocks noChangeArrowheads="1"/>
          </p:cNvSpPr>
          <p:nvPr/>
        </p:nvSpPr>
        <p:spPr bwMode="auto">
          <a:xfrm>
            <a:off x="5356671" y="4941168"/>
            <a:ext cx="3679825" cy="862012"/>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a:solidFill>
                  <a:schemeClr val="bg2"/>
                </a:solidFill>
              </a:rPr>
              <a:t>Apoptosi</a:t>
            </a:r>
          </a:p>
          <a:p>
            <a:pPr eaLnBrk="0" hangingPunct="0">
              <a:buFontTx/>
              <a:buNone/>
            </a:pPr>
            <a:r>
              <a:rPr lang="en-US">
                <a:solidFill>
                  <a:schemeClr val="bg2"/>
                </a:solidFill>
              </a:rPr>
              <a:t>Attività Necroinfiammatoria</a:t>
            </a:r>
          </a:p>
        </p:txBody>
      </p:sp>
      <p:sp>
        <p:nvSpPr>
          <p:cNvPr id="12299" name="Text Box 12"/>
          <p:cNvSpPr txBox="1">
            <a:spLocks noChangeArrowheads="1"/>
          </p:cNvSpPr>
          <p:nvPr/>
        </p:nvSpPr>
        <p:spPr bwMode="auto">
          <a:xfrm>
            <a:off x="2266950" y="5546725"/>
            <a:ext cx="1773238" cy="400050"/>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a:solidFill>
                  <a:schemeClr val="bg2"/>
                </a:solidFill>
              </a:rPr>
              <a:t>Soppressione</a:t>
            </a:r>
          </a:p>
        </p:txBody>
      </p:sp>
      <p:sp>
        <p:nvSpPr>
          <p:cNvPr id="12302" name="AutoShape 15"/>
          <p:cNvSpPr>
            <a:spLocks noChangeArrowheads="1"/>
          </p:cNvSpPr>
          <p:nvPr/>
        </p:nvSpPr>
        <p:spPr bwMode="auto">
          <a:xfrm flipH="1" flipV="1">
            <a:off x="4254500" y="4061420"/>
            <a:ext cx="533400" cy="22479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p:spPr>
        <p:txBody>
          <a:bodyPr wrap="none" anchor="ctr"/>
          <a:lstStyle/>
          <a:p>
            <a:endParaRPr lang="it-IT"/>
          </a:p>
        </p:txBody>
      </p:sp>
      <p:sp>
        <p:nvSpPr>
          <p:cNvPr id="5135" name="Text Box 18"/>
          <p:cNvSpPr txBox="1">
            <a:spLocks noChangeArrowheads="1"/>
          </p:cNvSpPr>
          <p:nvPr/>
        </p:nvSpPr>
        <p:spPr bwMode="auto">
          <a:xfrm>
            <a:off x="34925" y="260350"/>
            <a:ext cx="9217025" cy="979488"/>
          </a:xfrm>
          <a:prstGeom prst="rect">
            <a:avLst/>
          </a:prstGeom>
          <a:noFill/>
          <a:ln w="38100">
            <a:noFill/>
            <a:miter lim="800000"/>
            <a:headEnd/>
            <a:tailEnd/>
          </a:ln>
        </p:spPr>
        <p:txBody>
          <a:bodyPr>
            <a:spAutoFit/>
          </a:bodyPr>
          <a:lstStyle/>
          <a:p>
            <a:pPr algn="l">
              <a:lnSpc>
                <a:spcPct val="55000"/>
              </a:lnSpc>
              <a:buFont typeface="Arial" charset="0"/>
              <a:buNone/>
            </a:pPr>
            <a:r>
              <a:rPr lang="it-IT" sz="3600"/>
              <a:t>Risposta immunitaria infezione</a:t>
            </a:r>
          </a:p>
          <a:p>
            <a:pPr algn="l">
              <a:lnSpc>
                <a:spcPct val="55000"/>
              </a:lnSpc>
              <a:buFont typeface="Arial" charset="0"/>
              <a:buNone/>
            </a:pPr>
            <a:r>
              <a:rPr lang="it-IT" sz="3600"/>
              <a:t>Contatto HBV: Cosa succede</a:t>
            </a:r>
          </a:p>
        </p:txBody>
      </p:sp>
      <p:pic>
        <p:nvPicPr>
          <p:cNvPr id="5136" name="Picture 3"/>
          <p:cNvPicPr>
            <a:picLocks noChangeAspect="1" noChangeArrowheads="1"/>
          </p:cNvPicPr>
          <p:nvPr/>
        </p:nvPicPr>
        <p:blipFill>
          <a:blip r:embed="rId3" cstate="print"/>
          <a:srcRect/>
          <a:stretch>
            <a:fillRect/>
          </a:stretch>
        </p:blipFill>
        <p:spPr bwMode="auto">
          <a:xfrm>
            <a:off x="7885113" y="620713"/>
            <a:ext cx="1100137" cy="361950"/>
          </a:xfrm>
          <a:prstGeom prst="rect">
            <a:avLst/>
          </a:prstGeom>
          <a:noFill/>
          <a:ln w="9525" algn="ctr">
            <a:noFill/>
            <a:miter lim="800000"/>
            <a:headEnd/>
            <a:tailEnd/>
          </a:ln>
        </p:spPr>
      </p:pic>
      <p:pic>
        <p:nvPicPr>
          <p:cNvPr id="5137" name="Picture 4"/>
          <p:cNvPicPr>
            <a:picLocks noChangeAspect="1" noChangeArrowheads="1"/>
          </p:cNvPicPr>
          <p:nvPr/>
        </p:nvPicPr>
        <p:blipFill>
          <a:blip r:embed="rId4" cstate="print"/>
          <a:srcRect/>
          <a:stretch>
            <a:fillRect/>
          </a:stretch>
        </p:blipFill>
        <p:spPr bwMode="auto">
          <a:xfrm>
            <a:off x="7529513" y="65088"/>
            <a:ext cx="1506537" cy="506412"/>
          </a:xfrm>
          <a:prstGeom prst="rect">
            <a:avLst/>
          </a:prstGeom>
          <a:noFill/>
          <a:ln w="9525">
            <a:noFill/>
            <a:miter lim="800000"/>
            <a:headEnd/>
            <a:tailEnd/>
          </a:ln>
        </p:spPr>
      </p:pic>
      <p:sp>
        <p:nvSpPr>
          <p:cNvPr id="18" name="Ovale 17"/>
          <p:cNvSpPr/>
          <p:nvPr/>
        </p:nvSpPr>
        <p:spPr bwMode="auto">
          <a:xfrm>
            <a:off x="4356100" y="1314450"/>
            <a:ext cx="2736850" cy="1411288"/>
          </a:xfrm>
          <a:prstGeom prst="ellipse">
            <a:avLst/>
          </a:prstGeom>
          <a:noFill/>
          <a:ln w="38100" cap="flat" cmpd="sng" algn="ctr">
            <a:solidFill>
              <a:srgbClr val="FF0000"/>
            </a:solidFill>
            <a:prstDash val="solid"/>
            <a:round/>
            <a:headEnd type="none" w="med" len="med"/>
            <a:tailEnd type="none" w="med" len="med"/>
          </a:ln>
          <a:effectLst/>
        </p:spPr>
        <p:txBody>
          <a:bodyPr/>
          <a:lstStyle/>
          <a:p>
            <a:pPr marL="342900" indent="-342900">
              <a:defRPr/>
            </a:pPr>
            <a:endParaRPr lang="it-IT">
              <a:effectLst>
                <a:outerShdw blurRad="38100" dist="38100" dir="2700000" algn="tl">
                  <a:srgbClr val="000000">
                    <a:alpha val="43137"/>
                  </a:srgbClr>
                </a:outerShdw>
              </a:effectLst>
              <a:cs typeface="Arial" charset="0"/>
            </a:endParaRPr>
          </a:p>
        </p:txBody>
      </p:sp>
      <p:sp>
        <p:nvSpPr>
          <p:cNvPr id="19" name="Rettangolo 18"/>
          <p:cNvSpPr>
            <a:spLocks noChangeArrowheads="1"/>
          </p:cNvSpPr>
          <p:nvPr/>
        </p:nvSpPr>
        <p:spPr bwMode="auto">
          <a:xfrm>
            <a:off x="7092950" y="1268413"/>
            <a:ext cx="1871663" cy="1277273"/>
          </a:xfrm>
          <a:prstGeom prst="rect">
            <a:avLst/>
          </a:prstGeom>
          <a:noFill/>
          <a:ln w="9525">
            <a:noFill/>
            <a:miter lim="800000"/>
            <a:headEnd/>
            <a:tailEnd/>
          </a:ln>
        </p:spPr>
        <p:txBody>
          <a:bodyPr>
            <a:spAutoFit/>
          </a:bodyPr>
          <a:lstStyle/>
          <a:p>
            <a:pPr algn="l"/>
            <a:r>
              <a:rPr lang="en-US" sz="1400" b="0" dirty="0" smtClean="0"/>
              <a:t>Natural </a:t>
            </a:r>
            <a:r>
              <a:rPr lang="en-US" sz="1400" b="0" dirty="0"/>
              <a:t>killer T</a:t>
            </a:r>
          </a:p>
          <a:p>
            <a:pPr algn="l"/>
            <a:r>
              <a:rPr lang="en-US" sz="1400" b="0" dirty="0" err="1"/>
              <a:t>Risposta</a:t>
            </a:r>
            <a:r>
              <a:rPr lang="en-US" sz="1400" b="0" dirty="0"/>
              <a:t> CD4 e </a:t>
            </a:r>
            <a:r>
              <a:rPr lang="en-US" sz="1400" u="sng" dirty="0"/>
              <a:t>CD8</a:t>
            </a:r>
          </a:p>
          <a:p>
            <a:pPr algn="l"/>
            <a:r>
              <a:rPr lang="en-US" sz="1400" b="0" dirty="0"/>
              <a:t>Interferon</a:t>
            </a:r>
          </a:p>
          <a:p>
            <a:pPr algn="l"/>
            <a:r>
              <a:rPr lang="it-IT" sz="1400" b="0" dirty="0" err="1"/>
              <a:t>TNFa</a:t>
            </a:r>
            <a:endParaRPr lang="it-IT" sz="1400" b="0" dirty="0"/>
          </a:p>
        </p:txBody>
      </p:sp>
      <p:sp>
        <p:nvSpPr>
          <p:cNvPr id="20" name="Text Box 11"/>
          <p:cNvSpPr txBox="1">
            <a:spLocks noChangeArrowheads="1"/>
          </p:cNvSpPr>
          <p:nvPr/>
        </p:nvSpPr>
        <p:spPr bwMode="auto">
          <a:xfrm>
            <a:off x="7455346" y="5873452"/>
            <a:ext cx="1581150" cy="723900"/>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dirty="0" err="1">
                <a:solidFill>
                  <a:schemeClr val="bg2"/>
                </a:solidFill>
              </a:rPr>
              <a:t>Guarigione</a:t>
            </a:r>
            <a:r>
              <a:rPr lang="en-US" dirty="0">
                <a:solidFill>
                  <a:schemeClr val="bg2"/>
                </a:solidFill>
              </a:rPr>
              <a:t> </a:t>
            </a:r>
          </a:p>
          <a:p>
            <a:pPr eaLnBrk="0" hangingPunct="0">
              <a:buFontTx/>
              <a:buNone/>
            </a:pPr>
            <a:r>
              <a:rPr lang="en-US" sz="1400" b="0" dirty="0">
                <a:solidFill>
                  <a:schemeClr val="bg2"/>
                </a:solidFill>
              </a:rPr>
              <a:t>Ma </a:t>
            </a:r>
            <a:r>
              <a:rPr lang="en-US" sz="1400" b="0" dirty="0" err="1">
                <a:solidFill>
                  <a:schemeClr val="bg2"/>
                </a:solidFill>
              </a:rPr>
              <a:t>cccDNA</a:t>
            </a:r>
            <a:r>
              <a:rPr lang="en-US" sz="1400" b="0" dirty="0">
                <a:solidFill>
                  <a:schemeClr val="bg2"/>
                </a:solidFill>
              </a:rPr>
              <a:t>!!!</a:t>
            </a:r>
          </a:p>
        </p:txBody>
      </p:sp>
      <p:sp>
        <p:nvSpPr>
          <p:cNvPr id="21" name="Text Box 11"/>
          <p:cNvSpPr txBox="1">
            <a:spLocks noChangeArrowheads="1"/>
          </p:cNvSpPr>
          <p:nvPr/>
        </p:nvSpPr>
        <p:spPr bwMode="auto">
          <a:xfrm>
            <a:off x="1259632" y="6029325"/>
            <a:ext cx="2820987" cy="723900"/>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a:solidFill>
                  <a:schemeClr val="bg2"/>
                </a:solidFill>
              </a:rPr>
              <a:t>Controllo replicazione</a:t>
            </a:r>
          </a:p>
          <a:p>
            <a:pPr eaLnBrk="0" hangingPunct="0">
              <a:buFontTx/>
              <a:buNone/>
            </a:pPr>
            <a:r>
              <a:rPr lang="en-US" sz="1400" b="0">
                <a:solidFill>
                  <a:schemeClr val="bg2"/>
                </a:solidFill>
              </a:rPr>
              <a:t>Inattività</a:t>
            </a:r>
          </a:p>
        </p:txBody>
      </p:sp>
      <p:sp>
        <p:nvSpPr>
          <p:cNvPr id="22" name="Rettangolo 21"/>
          <p:cNvSpPr>
            <a:spLocks noChangeArrowheads="1"/>
          </p:cNvSpPr>
          <p:nvPr/>
        </p:nvSpPr>
        <p:spPr bwMode="auto">
          <a:xfrm>
            <a:off x="34925" y="1628775"/>
            <a:ext cx="2347913" cy="400050"/>
          </a:xfrm>
          <a:prstGeom prst="rect">
            <a:avLst/>
          </a:prstGeom>
          <a:noFill/>
          <a:ln w="9525">
            <a:noFill/>
            <a:miter lim="800000"/>
            <a:headEnd/>
            <a:tailEnd/>
          </a:ln>
        </p:spPr>
        <p:txBody>
          <a:bodyPr wrap="none">
            <a:spAutoFit/>
          </a:bodyPr>
          <a:lstStyle/>
          <a:p>
            <a:r>
              <a:rPr lang="it-IT"/>
              <a:t>HBV incontra Noi</a:t>
            </a:r>
          </a:p>
        </p:txBody>
      </p:sp>
      <p:sp>
        <p:nvSpPr>
          <p:cNvPr id="23" name="AutoShape 15"/>
          <p:cNvSpPr>
            <a:spLocks noChangeArrowheads="1"/>
          </p:cNvSpPr>
          <p:nvPr/>
        </p:nvSpPr>
        <p:spPr bwMode="auto">
          <a:xfrm flipV="1">
            <a:off x="4644008" y="3861048"/>
            <a:ext cx="576064" cy="22479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p:spPr>
        <p:txBody>
          <a:bodyPr wrap="none" anchor="ctr"/>
          <a:lstStyle/>
          <a:p>
            <a:endParaRPr lang="it-IT"/>
          </a:p>
        </p:txBody>
      </p:sp>
      <p:sp>
        <p:nvSpPr>
          <p:cNvPr id="24" name="AutoShape 15"/>
          <p:cNvSpPr>
            <a:spLocks noChangeArrowheads="1"/>
          </p:cNvSpPr>
          <p:nvPr/>
        </p:nvSpPr>
        <p:spPr bwMode="auto">
          <a:xfrm flipH="1">
            <a:off x="4254624" y="1772816"/>
            <a:ext cx="533400" cy="244100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p:spPr>
        <p:txBody>
          <a:bodyPr wrap="none" anchor="ctr"/>
          <a:lstStyle/>
          <a:p>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2.22222E-6 4.44444E-6 C 0.00261 -0.00093 0.00573 -0.00186 0.00851 -0.00209 C 0.05643 -0.00602 0.03976 -0.0044 0.05868 0.01342 C 0.05764 0.01666 0.0592 0.02013 0.05591 0.02199 C 0.05278 0.025 0.03351 0.02893 0.02778 0.03171 C 0.00643 0.03726 -0.00764 0.0405 -0.01389 0.05671 C -0.01337 0.05925 -0.01371 0.06157 -0.01111 0.06527 C -0.0092 0.06458 -0.00538 0.06388 -0.0026 0.06458 C 0.00903 0.06736 0.01979 0.0699 0.03247 0.07152 C 0.03906 0.07268 0.05035 0.07847 0.04966 0.07847 C 0.04948 0.08472 0.05087 0.0912 0.04809 0.09768 C 0.04566 0.10324 0.02535 0.10648 0.01997 0.10856 C 0.00417 0.1125 -0.0026 0.11412 -0.01059 0.125 C -0.00972 0.12847 -0.01024 0.13263 -0.00781 0.13564 C -0.0059 0.13703 -0.00191 0.13657 0.00087 0.13634 C 0.04775 0.13611 0.02656 0.12963 0.05018 0.1405 C 0.04948 0.14606 0.05087 0.15208 0.04809 0.15717 C 0.04705 0.15949 0.04254 0.15902 0.03941 0.15995 C 0.03091 0.16435 0.02066 0.17152 0.01719 0.17847 C 0.01181 0.19074 0.01615 0.21689 0.0165 0.22314 " pathEditMode="relative" rAng="5185976" ptsTypes="fffffffffffffffffffA">
                                      <p:cBhvr>
                                        <p:cTn id="11" dur="2000" fill="hold"/>
                                        <p:tgtEl>
                                          <p:spTgt spid="22"/>
                                        </p:tgtEl>
                                        <p:attrNameLst>
                                          <p:attrName>ppt_x</p:attrName>
                                          <p:attrName>ppt_y</p:attrName>
                                        </p:attrNameLst>
                                      </p:cBhvr>
                                      <p:rCtr x="26" y="109"/>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500"/>
                                        <p:tgtEl>
                                          <p:spTgt spid="51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fade">
                                      <p:cBhvr>
                                        <p:cTn id="22" dur="500"/>
                                        <p:tgtEl>
                                          <p:spTgt spid="51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26"/>
                                        </p:tgtEl>
                                        <p:attrNameLst>
                                          <p:attrName>style.visibility</p:attrName>
                                        </p:attrNameLst>
                                      </p:cBhvr>
                                      <p:to>
                                        <p:strVal val="visible"/>
                                      </p:to>
                                    </p:set>
                                    <p:animEffect transition="in" filter="fade">
                                      <p:cBhvr>
                                        <p:cTn id="25" dur="500"/>
                                        <p:tgtEl>
                                          <p:spTgt spid="51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27"/>
                                        </p:tgtEl>
                                        <p:attrNameLst>
                                          <p:attrName>style.visibility</p:attrName>
                                        </p:attrNameLst>
                                      </p:cBhvr>
                                      <p:to>
                                        <p:strVal val="visible"/>
                                      </p:to>
                                    </p:set>
                                    <p:animEffect transition="in" filter="fade">
                                      <p:cBhvr>
                                        <p:cTn id="30" dur="500"/>
                                        <p:tgtEl>
                                          <p:spTgt spid="51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292"/>
                                        </p:tgtEl>
                                        <p:attrNameLst>
                                          <p:attrName>style.visibility</p:attrName>
                                        </p:attrNameLst>
                                      </p:cBhvr>
                                      <p:to>
                                        <p:strVal val="visible"/>
                                      </p:to>
                                    </p:set>
                                    <p:animEffect transition="in" filter="fade">
                                      <p:cBhvr>
                                        <p:cTn id="35" dur="500"/>
                                        <p:tgtEl>
                                          <p:spTgt spid="1229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297"/>
                                        </p:tgtEl>
                                        <p:attrNameLst>
                                          <p:attrName>style.visibility</p:attrName>
                                        </p:attrNameLst>
                                      </p:cBhvr>
                                      <p:to>
                                        <p:strVal val="visible"/>
                                      </p:to>
                                    </p:set>
                                    <p:animEffect transition="in" filter="fade">
                                      <p:cBhvr>
                                        <p:cTn id="48" dur="500"/>
                                        <p:tgtEl>
                                          <p:spTgt spid="12297"/>
                                        </p:tgtEl>
                                      </p:cBhvr>
                                    </p:animEffect>
                                  </p:childTnLst>
                                </p:cTn>
                              </p:par>
                              <p:par>
                                <p:cTn id="49" presetID="10" presetClass="entr" presetSubtype="0" fill="hold" nodeType="withEffect">
                                  <p:stCondLst>
                                    <p:cond delay="0"/>
                                  </p:stCondLst>
                                  <p:childTnLst>
                                    <p:set>
                                      <p:cBhvr>
                                        <p:cTn id="50" dur="1" fill="hold">
                                          <p:stCondLst>
                                            <p:cond delay="0"/>
                                          </p:stCondLst>
                                        </p:cTn>
                                        <p:tgtEl>
                                          <p:spTgt spid="12302"/>
                                        </p:tgtEl>
                                        <p:attrNameLst>
                                          <p:attrName>style.visibility</p:attrName>
                                        </p:attrNameLst>
                                      </p:cBhvr>
                                      <p:to>
                                        <p:strVal val="visible"/>
                                      </p:to>
                                    </p:set>
                                    <p:animEffect transition="in" filter="fade">
                                      <p:cBhvr>
                                        <p:cTn id="51" dur="500"/>
                                        <p:tgtEl>
                                          <p:spTgt spid="1230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299"/>
                                        </p:tgtEl>
                                        <p:attrNameLst>
                                          <p:attrName>style.visibility</p:attrName>
                                        </p:attrNameLst>
                                      </p:cBhvr>
                                      <p:to>
                                        <p:strVal val="visible"/>
                                      </p:to>
                                    </p:set>
                                    <p:animEffect transition="in" filter="fade">
                                      <p:cBhvr>
                                        <p:cTn id="56" dur="500"/>
                                        <p:tgtEl>
                                          <p:spTgt spid="1229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2298"/>
                                        </p:tgtEl>
                                        <p:attrNameLst>
                                          <p:attrName>style.visibility</p:attrName>
                                        </p:attrNameLst>
                                      </p:cBhvr>
                                      <p:to>
                                        <p:strVal val="visible"/>
                                      </p:to>
                                    </p:set>
                                    <p:animEffect transition="in" filter="fade">
                                      <p:cBhvr>
                                        <p:cTn id="69" dur="500"/>
                                        <p:tgtEl>
                                          <p:spTgt spid="1229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3560"/>
                                        </p:tgtEl>
                                        <p:attrNameLst>
                                          <p:attrName>style.visibility</p:attrName>
                                        </p:attrNameLst>
                                      </p:cBhvr>
                                      <p:to>
                                        <p:strVal val="visible"/>
                                      </p:to>
                                    </p:set>
                                    <p:animEffect transition="in" filter="fade">
                                      <p:cBhvr>
                                        <p:cTn id="84"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p:bldP spid="12292" grpId="0"/>
      <p:bldP spid="5125" grpId="0" animBg="1"/>
      <p:bldP spid="5126" grpId="0" animBg="1"/>
      <p:bldP spid="5127" grpId="0"/>
      <p:bldP spid="23560" grpId="0" animBg="1"/>
      <p:bldP spid="12298" grpId="0" animBg="1"/>
      <p:bldP spid="12299" grpId="0" animBg="1"/>
      <p:bldP spid="18" grpId="0" animBg="1"/>
      <p:bldP spid="19" grpId="0"/>
      <p:bldP spid="20" grpId="0" animBg="1"/>
      <p:bldP spid="21" grpId="0" animBg="1"/>
      <p:bldP spid="22" grpId="0"/>
      <p:bldP spid="2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179512" y="1052736"/>
            <a:ext cx="8712968" cy="5148000"/>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00000"/>
              </a:lnSpc>
              <a:spcBef>
                <a:spcPct val="50000"/>
              </a:spcBef>
              <a:spcAft>
                <a:spcPct val="0"/>
              </a:spcAft>
              <a:buClr>
                <a:schemeClr val="tx2"/>
              </a:buClr>
              <a:buSzPct val="75000"/>
              <a:buFont typeface="Wingdings" pitchFamily="2" charset="2"/>
              <a:buNone/>
              <a:tabLst/>
            </a:pPr>
            <a:r>
              <a:rPr kumimoji="0" lang="it-IT" sz="2000" b="1" i="0" u="none" strike="noStrike" cap="none" normalizeH="0" baseline="0" dirty="0" smtClean="0">
                <a:ln>
                  <a:noFill/>
                </a:ln>
                <a:solidFill>
                  <a:schemeClr val="tx1"/>
                </a:solidFill>
                <a:effectLst/>
                <a:latin typeface="Comic Sans MS" pitchFamily="66" charset="0"/>
              </a:rPr>
              <a:t>3weeeeeeeeeee3e</a:t>
            </a:r>
          </a:p>
        </p:txBody>
      </p:sp>
      <p:pic>
        <p:nvPicPr>
          <p:cNvPr id="4" name="Picture 2"/>
          <p:cNvPicPr>
            <a:picLocks noChangeAspect="1" noChangeArrowheads="1"/>
          </p:cNvPicPr>
          <p:nvPr/>
        </p:nvPicPr>
        <p:blipFill>
          <a:blip r:embed="rId2" cstate="print">
            <a:lum contrast="26000"/>
          </a:blip>
          <a:stretch>
            <a:fillRect/>
          </a:stretch>
        </p:blipFill>
        <p:spPr bwMode="auto">
          <a:xfrm>
            <a:off x="370905" y="1196752"/>
            <a:ext cx="8270709" cy="1466598"/>
          </a:xfrm>
          <a:prstGeom prst="rect">
            <a:avLst/>
          </a:prstGeom>
          <a:noFill/>
          <a:ln>
            <a:noFill/>
          </a:ln>
        </p:spPr>
      </p:pic>
      <p:pic>
        <p:nvPicPr>
          <p:cNvPr id="5" name="Picture 3"/>
          <p:cNvPicPr>
            <a:picLocks noChangeAspect="1" noChangeArrowheads="1"/>
          </p:cNvPicPr>
          <p:nvPr/>
        </p:nvPicPr>
        <p:blipFill>
          <a:blip r:embed="rId3" cstate="print">
            <a:lum contrast="26000"/>
          </a:blip>
          <a:stretch>
            <a:fillRect/>
          </a:stretch>
        </p:blipFill>
        <p:spPr bwMode="auto">
          <a:xfrm>
            <a:off x="1066959" y="2780928"/>
            <a:ext cx="7033433" cy="2190374"/>
          </a:xfrm>
          <a:prstGeom prst="rect">
            <a:avLst/>
          </a:prstGeom>
          <a:noFill/>
          <a:ln>
            <a:noFill/>
          </a:ln>
        </p:spPr>
      </p:pic>
      <p:pic>
        <p:nvPicPr>
          <p:cNvPr id="6" name="Picture 4"/>
          <p:cNvPicPr>
            <a:picLocks noChangeAspect="1" noChangeArrowheads="1"/>
          </p:cNvPicPr>
          <p:nvPr/>
        </p:nvPicPr>
        <p:blipFill>
          <a:blip r:embed="rId4" cstate="print">
            <a:lum contrast="26000"/>
          </a:blip>
          <a:stretch>
            <a:fillRect/>
          </a:stretch>
        </p:blipFill>
        <p:spPr bwMode="auto">
          <a:xfrm>
            <a:off x="922943" y="4941168"/>
            <a:ext cx="7033433" cy="1076140"/>
          </a:xfrm>
          <a:prstGeom prst="rect">
            <a:avLst/>
          </a:prstGeom>
          <a:noFill/>
          <a:ln>
            <a:noFill/>
          </a:ln>
        </p:spPr>
      </p:pic>
      <p:sp>
        <p:nvSpPr>
          <p:cNvPr id="8" name="Rettangolo 7"/>
          <p:cNvSpPr/>
          <p:nvPr/>
        </p:nvSpPr>
        <p:spPr>
          <a:xfrm>
            <a:off x="395536" y="6259378"/>
            <a:ext cx="8640960" cy="553998"/>
          </a:xfrm>
          <a:prstGeom prst="rect">
            <a:avLst/>
          </a:prstGeom>
        </p:spPr>
        <p:txBody>
          <a:bodyPr wrap="square">
            <a:spAutoFit/>
          </a:bodyPr>
          <a:lstStyle/>
          <a:p>
            <a:pPr algn="r"/>
            <a:r>
              <a:rPr lang="it-IT" sz="1200" b="0" dirty="0" smtClean="0"/>
              <a:t>Febbraio 2017</a:t>
            </a:r>
          </a:p>
          <a:p>
            <a:pPr algn="r"/>
            <a:r>
              <a:rPr lang="it-IT" sz="1200" b="0" dirty="0" smtClean="0"/>
              <a:t>http://www.webaisf.org/media/37755/gestione_clinica_della_epatite_b_negli_immunocompromessi.2017.pdf</a:t>
            </a:r>
            <a:endParaRPr lang="it-IT" sz="1200" b="0" dirty="0"/>
          </a:p>
        </p:txBody>
      </p:sp>
      <p:pic>
        <p:nvPicPr>
          <p:cNvPr id="9" name="Picture 2"/>
          <p:cNvPicPr>
            <a:picLocks noChangeAspect="1" noChangeArrowheads="1"/>
          </p:cNvPicPr>
          <p:nvPr/>
        </p:nvPicPr>
        <p:blipFill>
          <a:blip r:embed="rId5" cstate="print"/>
          <a:srcRect/>
          <a:stretch>
            <a:fillRect/>
          </a:stretch>
        </p:blipFill>
        <p:spPr bwMode="auto">
          <a:xfrm>
            <a:off x="8027988" y="44450"/>
            <a:ext cx="1081087" cy="363538"/>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8243888" y="404813"/>
            <a:ext cx="788987" cy="260350"/>
          </a:xfrm>
          <a:prstGeom prst="rect">
            <a:avLst/>
          </a:prstGeom>
          <a:noFill/>
          <a:ln w="9525" algn="ctr">
            <a:noFill/>
            <a:miter lim="800000"/>
            <a:headEnd/>
            <a:tailEnd/>
          </a:ln>
        </p:spPr>
      </p:pic>
      <p:sp>
        <p:nvSpPr>
          <p:cNvPr id="11" name="CasellaDiTesto 10"/>
          <p:cNvSpPr txBox="1"/>
          <p:nvPr/>
        </p:nvSpPr>
        <p:spPr>
          <a:xfrm>
            <a:off x="108537" y="116632"/>
            <a:ext cx="4679487" cy="677108"/>
          </a:xfrm>
          <a:prstGeom prst="rect">
            <a:avLst/>
          </a:prstGeom>
          <a:noFill/>
        </p:spPr>
        <p:txBody>
          <a:bodyPr wrap="none" rtlCol="0">
            <a:spAutoFit/>
          </a:bodyPr>
          <a:lstStyle/>
          <a:p>
            <a:r>
              <a:rPr lang="it-IT" sz="3800" dirty="0" smtClean="0"/>
              <a:t>Tradizione Italiana</a:t>
            </a:r>
            <a:endParaRPr lang="it-IT" sz="3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0"/>
          <p:cNvPicPr>
            <a:picLocks noChangeAspect="1" noChangeArrowheads="1"/>
          </p:cNvPicPr>
          <p:nvPr/>
        </p:nvPicPr>
        <p:blipFill>
          <a:blip r:embed="rId3" cstate="print"/>
          <a:srcRect/>
          <a:stretch>
            <a:fillRect/>
          </a:stretch>
        </p:blipFill>
        <p:spPr bwMode="auto">
          <a:xfrm>
            <a:off x="7885113" y="620713"/>
            <a:ext cx="1100137" cy="361950"/>
          </a:xfrm>
          <a:prstGeom prst="rect">
            <a:avLst/>
          </a:prstGeom>
          <a:noFill/>
          <a:ln w="9525" algn="ctr">
            <a:noFill/>
            <a:miter lim="800000"/>
            <a:headEnd/>
            <a:tailEnd/>
          </a:ln>
        </p:spPr>
      </p:pic>
      <p:pic>
        <p:nvPicPr>
          <p:cNvPr id="43011" name="Picture 21"/>
          <p:cNvPicPr>
            <a:picLocks noChangeAspect="1" noChangeArrowheads="1"/>
          </p:cNvPicPr>
          <p:nvPr/>
        </p:nvPicPr>
        <p:blipFill>
          <a:blip r:embed="rId4" cstate="print"/>
          <a:srcRect/>
          <a:stretch>
            <a:fillRect/>
          </a:stretch>
        </p:blipFill>
        <p:spPr bwMode="auto">
          <a:xfrm>
            <a:off x="7529513" y="65088"/>
            <a:ext cx="1506537" cy="506412"/>
          </a:xfrm>
          <a:prstGeom prst="rect">
            <a:avLst/>
          </a:prstGeom>
          <a:noFill/>
          <a:ln w="9525">
            <a:noFill/>
            <a:miter lim="800000"/>
            <a:headEnd/>
            <a:tailEnd/>
          </a:ln>
        </p:spPr>
      </p:pic>
      <p:sp>
        <p:nvSpPr>
          <p:cNvPr id="43012" name="Text Box 65"/>
          <p:cNvSpPr txBox="1">
            <a:spLocks noChangeArrowheads="1"/>
          </p:cNvSpPr>
          <p:nvPr/>
        </p:nvSpPr>
        <p:spPr bwMode="auto">
          <a:xfrm>
            <a:off x="123825" y="44450"/>
            <a:ext cx="8193088" cy="708025"/>
          </a:xfrm>
          <a:prstGeom prst="rect">
            <a:avLst/>
          </a:prstGeom>
          <a:noFill/>
          <a:ln w="9525" algn="ctr">
            <a:noFill/>
            <a:miter lim="800000"/>
            <a:headEnd/>
            <a:tailEnd/>
          </a:ln>
        </p:spPr>
        <p:txBody>
          <a:bodyPr>
            <a:spAutoFit/>
          </a:bodyPr>
          <a:lstStyle/>
          <a:p>
            <a:pPr marL="342900" indent="-342900" algn="l"/>
            <a:r>
              <a:rPr lang="it-IT" sz="4000" dirty="0"/>
              <a:t>Cosa </a:t>
            </a:r>
            <a:r>
              <a:rPr lang="it-IT" sz="4000" dirty="0" smtClean="0"/>
              <a:t>fare all’inizio?</a:t>
            </a:r>
            <a:endParaRPr lang="it-IT" sz="4000" dirty="0"/>
          </a:p>
        </p:txBody>
      </p:sp>
      <p:sp>
        <p:nvSpPr>
          <p:cNvPr id="43013" name="Rectangle 66"/>
          <p:cNvSpPr>
            <a:spLocks noChangeArrowheads="1"/>
          </p:cNvSpPr>
          <p:nvPr/>
        </p:nvSpPr>
        <p:spPr bwMode="auto">
          <a:xfrm>
            <a:off x="107504" y="692696"/>
            <a:ext cx="8893175" cy="5416868"/>
          </a:xfrm>
          <a:prstGeom prst="rect">
            <a:avLst/>
          </a:prstGeom>
          <a:noFill/>
          <a:ln w="9525" algn="ctr">
            <a:noFill/>
            <a:miter lim="800000"/>
            <a:headEnd/>
            <a:tailEnd/>
          </a:ln>
        </p:spPr>
        <p:txBody>
          <a:bodyPr>
            <a:spAutoFit/>
          </a:bodyPr>
          <a:lstStyle/>
          <a:p>
            <a:pPr marL="457200" indent="-457200" algn="l"/>
            <a:r>
              <a:rPr lang="en-GB" b="0" u="sng" dirty="0" err="1" smtClean="0"/>
              <a:t>Candidati</a:t>
            </a:r>
            <a:r>
              <a:rPr lang="en-GB" b="0" u="sng" dirty="0" smtClean="0"/>
              <a:t> </a:t>
            </a:r>
            <a:r>
              <a:rPr lang="en-GB" b="0" u="sng" dirty="0"/>
              <a:t>a </a:t>
            </a:r>
            <a:r>
              <a:rPr lang="en-GB" b="0" u="sng" dirty="0" err="1" smtClean="0"/>
              <a:t>immunosuppressione</a:t>
            </a:r>
            <a:r>
              <a:rPr lang="en-GB" b="0" u="sng" dirty="0" smtClean="0"/>
              <a:t>: </a:t>
            </a:r>
          </a:p>
          <a:p>
            <a:pPr marL="457200" indent="-457200" algn="l"/>
            <a:r>
              <a:rPr lang="en-GB" b="0" dirty="0" smtClean="0"/>
              <a:t>	</a:t>
            </a:r>
            <a:r>
              <a:rPr lang="en-GB" b="0" i="1" dirty="0" smtClean="0"/>
              <a:t>Screening</a:t>
            </a:r>
            <a:r>
              <a:rPr lang="en-GB" b="0" dirty="0" smtClean="0"/>
              <a:t> </a:t>
            </a:r>
            <a:r>
              <a:rPr lang="en-GB" b="0" dirty="0" err="1" smtClean="0"/>
              <a:t>universale</a:t>
            </a:r>
            <a:r>
              <a:rPr lang="en-GB" b="0" dirty="0" smtClean="0"/>
              <a:t> per HBV:</a:t>
            </a:r>
            <a:r>
              <a:rPr lang="en-GB" b="0" dirty="0"/>
              <a:t> </a:t>
            </a:r>
            <a:r>
              <a:rPr lang="en-GB" b="0" dirty="0" smtClean="0"/>
              <a:t>HBsAg</a:t>
            </a:r>
            <a:r>
              <a:rPr lang="en-GB" b="0" dirty="0"/>
              <a:t>, Anti-HBc*, Anti-HBs* </a:t>
            </a:r>
          </a:p>
          <a:p>
            <a:r>
              <a:rPr lang="en-GB" sz="4000" dirty="0" smtClean="0">
                <a:sym typeface="Wingdings"/>
              </a:rPr>
              <a:t></a:t>
            </a:r>
            <a:endParaRPr lang="en-GB" sz="4000" dirty="0" smtClean="0"/>
          </a:p>
          <a:p>
            <a:r>
              <a:rPr lang="en-GB" b="0" u="sng" dirty="0" smtClean="0"/>
              <a:t>HBVDNA testing</a:t>
            </a:r>
          </a:p>
          <a:p>
            <a:pPr algn="l"/>
            <a:r>
              <a:rPr lang="en-GB" b="0" dirty="0" smtClean="0"/>
              <a:t> 	HBsAg </a:t>
            </a:r>
            <a:r>
              <a:rPr lang="en-GB" b="0" dirty="0" err="1" smtClean="0"/>
              <a:t>positivi</a:t>
            </a:r>
            <a:r>
              <a:rPr lang="en-GB" dirty="0" smtClean="0"/>
              <a:t>:</a:t>
            </a:r>
            <a:r>
              <a:rPr lang="en-GB" b="0" dirty="0" smtClean="0"/>
              <a:t> (per </a:t>
            </a:r>
            <a:r>
              <a:rPr lang="en-GB" b="0" dirty="0" err="1" smtClean="0"/>
              <a:t>definizione</a:t>
            </a:r>
            <a:r>
              <a:rPr lang="en-GB" b="0" dirty="0" smtClean="0"/>
              <a:t> </a:t>
            </a:r>
            <a:r>
              <a:rPr lang="en-GB" b="0" dirty="0" err="1" smtClean="0"/>
              <a:t>catergoria</a:t>
            </a:r>
            <a:r>
              <a:rPr lang="en-GB" b="0" dirty="0" smtClean="0"/>
              <a:t> </a:t>
            </a:r>
            <a:r>
              <a:rPr lang="en-GB" b="0" dirty="0" err="1" smtClean="0"/>
              <a:t>virologica</a:t>
            </a:r>
            <a:r>
              <a:rPr lang="en-GB" b="0" dirty="0" smtClean="0"/>
              <a:t>) </a:t>
            </a:r>
          </a:p>
          <a:p>
            <a:pPr algn="l"/>
            <a:r>
              <a:rPr lang="en-GB" b="0" dirty="0" smtClean="0"/>
              <a:t>	HBsAg </a:t>
            </a:r>
            <a:r>
              <a:rPr lang="en-GB" b="0" dirty="0" err="1" smtClean="0"/>
              <a:t>negativi</a:t>
            </a:r>
            <a:r>
              <a:rPr lang="en-GB" b="0" dirty="0" smtClean="0"/>
              <a:t>/anti-HBc </a:t>
            </a:r>
            <a:r>
              <a:rPr lang="en-GB" b="0" dirty="0" err="1" smtClean="0"/>
              <a:t>positivi</a:t>
            </a:r>
            <a:r>
              <a:rPr lang="en-GB" dirty="0" smtClean="0"/>
              <a:t>:</a:t>
            </a:r>
            <a:r>
              <a:rPr lang="en-GB" b="0" dirty="0" smtClean="0"/>
              <a:t> </a:t>
            </a:r>
            <a:r>
              <a:rPr lang="en-GB" b="0" dirty="0" err="1" smtClean="0"/>
              <a:t>una</a:t>
            </a:r>
            <a:r>
              <a:rPr lang="en-GB" b="0" dirty="0" smtClean="0"/>
              <a:t> </a:t>
            </a:r>
            <a:r>
              <a:rPr lang="en-GB" b="0" dirty="0" err="1" smtClean="0"/>
              <a:t>volta</a:t>
            </a:r>
            <a:r>
              <a:rPr lang="en-GB" b="0" dirty="0" smtClean="0"/>
              <a:t> se</a:t>
            </a:r>
          </a:p>
          <a:p>
            <a:pPr algn="l"/>
            <a:r>
              <a:rPr lang="en-GB" b="0" dirty="0" smtClean="0"/>
              <a:t>		alto </a:t>
            </a:r>
            <a:r>
              <a:rPr lang="en-GB" b="0" dirty="0" err="1" smtClean="0"/>
              <a:t>rischio</a:t>
            </a:r>
            <a:r>
              <a:rPr lang="en-GB" b="0" dirty="0" smtClean="0"/>
              <a:t> </a:t>
            </a:r>
            <a:r>
              <a:rPr lang="en-GB" b="0" dirty="0" err="1" smtClean="0"/>
              <a:t>riattivazione</a:t>
            </a:r>
            <a:r>
              <a:rPr lang="en-GB" b="0" dirty="0" smtClean="0"/>
              <a:t> (&gt;10%).</a:t>
            </a:r>
            <a:endParaRPr lang="it-IT" b="0" dirty="0" smtClean="0"/>
          </a:p>
          <a:p>
            <a:pPr algn="l"/>
            <a:endParaRPr lang="en-GB" sz="1600" b="0" dirty="0" smtClean="0"/>
          </a:p>
          <a:p>
            <a:pPr algn="l"/>
            <a:r>
              <a:rPr lang="en-GB" sz="1600" b="0" dirty="0" smtClean="0"/>
              <a:t>* </a:t>
            </a:r>
            <a:r>
              <a:rPr lang="en-GB" sz="1600" b="0" dirty="0" err="1" smtClean="0"/>
              <a:t>Controverso</a:t>
            </a:r>
            <a:r>
              <a:rPr lang="en-GB" sz="1600" b="0" dirty="0" smtClean="0"/>
              <a:t> testing anti-HBs/anti-HBc se </a:t>
            </a:r>
            <a:r>
              <a:rPr lang="en-GB" sz="1600" b="0" dirty="0" err="1" smtClean="0"/>
              <a:t>rischio</a:t>
            </a:r>
            <a:r>
              <a:rPr lang="en-GB" sz="1600" b="0" dirty="0" smtClean="0"/>
              <a:t> </a:t>
            </a:r>
            <a:r>
              <a:rPr lang="en-GB" sz="1600" b="0" dirty="0" err="1" smtClean="0"/>
              <a:t>riattivazione</a:t>
            </a:r>
            <a:r>
              <a:rPr lang="en-GB" sz="1600" b="0" dirty="0" smtClean="0"/>
              <a:t> HBV &lt;10%; </a:t>
            </a:r>
            <a:r>
              <a:rPr lang="en-GB" sz="1600" b="0" dirty="0" err="1" smtClean="0"/>
              <a:t>disponibilità</a:t>
            </a:r>
            <a:r>
              <a:rPr lang="en-GB" sz="1600" b="0" dirty="0" smtClean="0"/>
              <a:t> 	</a:t>
            </a:r>
            <a:r>
              <a:rPr lang="en-GB" sz="1600" b="0" dirty="0" err="1" smtClean="0"/>
              <a:t>numero</a:t>
            </a:r>
            <a:r>
              <a:rPr lang="en-GB" sz="1600" b="0" dirty="0" smtClean="0"/>
              <a:t> </a:t>
            </a:r>
            <a:r>
              <a:rPr lang="en-GB" sz="1600" b="0" dirty="0" err="1" smtClean="0"/>
              <a:t>crescente</a:t>
            </a:r>
            <a:r>
              <a:rPr lang="en-GB" sz="1600" b="0" dirty="0" smtClean="0"/>
              <a:t> </a:t>
            </a:r>
            <a:r>
              <a:rPr lang="en-GB" sz="1600" b="0" dirty="0" err="1" smtClean="0"/>
              <a:t>farmaci</a:t>
            </a:r>
            <a:r>
              <a:rPr lang="en-GB" sz="1600" b="0" dirty="0" smtClean="0"/>
              <a:t> </a:t>
            </a:r>
            <a:r>
              <a:rPr lang="en-GB" sz="1600" b="0" dirty="0" err="1" smtClean="0"/>
              <a:t>immunosoppressivi</a:t>
            </a:r>
            <a:r>
              <a:rPr lang="en-GB" sz="1600" b="0" dirty="0" smtClean="0"/>
              <a:t> </a:t>
            </a:r>
            <a:r>
              <a:rPr lang="en-GB" sz="1600" b="0" dirty="0" err="1" smtClean="0"/>
              <a:t>suggerisce</a:t>
            </a:r>
            <a:r>
              <a:rPr lang="en-GB" sz="1600" b="0" dirty="0" smtClean="0"/>
              <a:t> </a:t>
            </a:r>
            <a:r>
              <a:rPr lang="en-GB" sz="1600" b="0" dirty="0" err="1" smtClean="0"/>
              <a:t>approccio</a:t>
            </a:r>
            <a:r>
              <a:rPr lang="en-GB" sz="1600" b="0" dirty="0" smtClean="0"/>
              <a:t> </a:t>
            </a:r>
            <a:r>
              <a:rPr lang="en-GB" sz="1600" b="0" dirty="0" err="1" smtClean="0"/>
              <a:t>cauto</a:t>
            </a:r>
            <a:r>
              <a:rPr lang="en-GB" sz="1600" b="0" dirty="0" smtClean="0"/>
              <a:t> con 	screening </a:t>
            </a:r>
            <a:r>
              <a:rPr lang="en-GB" sz="1600" b="0" dirty="0" err="1" smtClean="0"/>
              <a:t>anche</a:t>
            </a:r>
            <a:r>
              <a:rPr lang="en-GB" sz="1600" b="0" dirty="0" smtClean="0"/>
              <a:t> in </a:t>
            </a:r>
            <a:r>
              <a:rPr lang="en-GB" sz="1600" b="0" dirty="0" err="1" smtClean="0"/>
              <a:t>pazienti</a:t>
            </a:r>
            <a:r>
              <a:rPr lang="en-GB" sz="1600" b="0" dirty="0" smtClean="0"/>
              <a:t> a </a:t>
            </a:r>
            <a:r>
              <a:rPr lang="en-GB" sz="1600" b="0" dirty="0" err="1" smtClean="0"/>
              <a:t>rischio</a:t>
            </a:r>
            <a:r>
              <a:rPr lang="en-GB" sz="1600" b="0" dirty="0" smtClean="0"/>
              <a:t> </a:t>
            </a:r>
            <a:r>
              <a:rPr lang="en-GB" sz="1600" b="0" dirty="0" err="1" smtClean="0"/>
              <a:t>inferiore</a:t>
            </a:r>
            <a:endParaRPr lang="it-IT" sz="1600" b="0" dirty="0" smtClean="0"/>
          </a:p>
          <a:p>
            <a:pPr marL="457200" indent="-457200" algn="l">
              <a:buFont typeface="Arial" pitchFamily="34" charset="0"/>
              <a:buChar char="•"/>
            </a:pPr>
            <a:endParaRPr lang="en-GB" sz="2400" b="0" dirty="0"/>
          </a:p>
        </p:txBody>
      </p:sp>
      <p:sp>
        <p:nvSpPr>
          <p:cNvPr id="7" name="Rettangolo 6"/>
          <p:cNvSpPr>
            <a:spLocks noChangeArrowheads="1"/>
          </p:cNvSpPr>
          <p:nvPr/>
        </p:nvSpPr>
        <p:spPr bwMode="auto">
          <a:xfrm>
            <a:off x="3995613" y="5085184"/>
            <a:ext cx="4968875" cy="307777"/>
          </a:xfrm>
          <a:prstGeom prst="rect">
            <a:avLst/>
          </a:prstGeom>
          <a:noFill/>
          <a:ln w="9525">
            <a:noFill/>
            <a:miter lim="800000"/>
            <a:headEnd/>
            <a:tailEnd/>
          </a:ln>
        </p:spPr>
        <p:txBody>
          <a:bodyPr>
            <a:spAutoFit/>
          </a:bodyPr>
          <a:lstStyle/>
          <a:p>
            <a:pPr marL="457200" indent="-457200" algn="r">
              <a:buClr>
                <a:srgbClr val="00FFFF"/>
              </a:buClr>
            </a:pPr>
            <a:r>
              <a:rPr lang="en-GB" sz="1400" b="0" i="1" dirty="0" err="1"/>
              <a:t>Sieronegativi</a:t>
            </a:r>
            <a:r>
              <a:rPr lang="en-GB" sz="1400" b="0" i="1" dirty="0"/>
              <a:t> = </a:t>
            </a:r>
            <a:r>
              <a:rPr lang="en-GB" sz="1400" b="0" i="1" dirty="0" err="1" smtClean="0"/>
              <a:t>considera</a:t>
            </a:r>
            <a:r>
              <a:rPr lang="en-GB" sz="1400" b="0" i="1" dirty="0" smtClean="0"/>
              <a:t> </a:t>
            </a:r>
            <a:r>
              <a:rPr lang="en-GB" sz="1400" b="0" i="1" dirty="0" err="1" smtClean="0"/>
              <a:t>vaccinazione</a:t>
            </a:r>
            <a:r>
              <a:rPr lang="en-GB" sz="1400" b="0" i="1" dirty="0" smtClean="0"/>
              <a:t> </a:t>
            </a:r>
            <a:endParaRPr lang="en-GB" sz="1400" b="0" i="1" dirty="0"/>
          </a:p>
        </p:txBody>
      </p:sp>
      <p:sp>
        <p:nvSpPr>
          <p:cNvPr id="10" name="Rettangolo 9"/>
          <p:cNvSpPr/>
          <p:nvPr/>
        </p:nvSpPr>
        <p:spPr>
          <a:xfrm>
            <a:off x="107504" y="2420888"/>
            <a:ext cx="8901758" cy="3477875"/>
          </a:xfrm>
          <a:prstGeom prst="rect">
            <a:avLst/>
          </a:prstGeom>
          <a:solidFill>
            <a:schemeClr val="tx1"/>
          </a:solidFill>
          <a:ln w="25400">
            <a:solidFill>
              <a:schemeClr val="bg2"/>
            </a:solidFill>
          </a:ln>
        </p:spPr>
        <p:txBody>
          <a:bodyPr wrap="square">
            <a:spAutoFit/>
          </a:bodyPr>
          <a:lstStyle/>
          <a:p>
            <a:pPr lvl="0" algn="l">
              <a:buClr>
                <a:srgbClr val="00FFFF"/>
              </a:buClr>
            </a:pPr>
            <a:r>
              <a:rPr lang="en-GB" b="0" u="sng" dirty="0" err="1" smtClean="0">
                <a:solidFill>
                  <a:schemeClr val="bg2"/>
                </a:solidFill>
              </a:rPr>
              <a:t>Integrare</a:t>
            </a:r>
            <a:r>
              <a:rPr lang="en-GB" b="0" u="sng" dirty="0" smtClean="0">
                <a:solidFill>
                  <a:schemeClr val="bg2"/>
                </a:solidFill>
              </a:rPr>
              <a:t> con :</a:t>
            </a:r>
          </a:p>
          <a:p>
            <a:pPr lvl="0" algn="l">
              <a:buClr>
                <a:srgbClr val="00FFFF"/>
              </a:buClr>
            </a:pPr>
            <a:endParaRPr lang="en-GB" b="0" u="sng" dirty="0" smtClean="0">
              <a:solidFill>
                <a:schemeClr val="bg2"/>
              </a:solidFill>
            </a:endParaRPr>
          </a:p>
          <a:p>
            <a:pPr marL="457200" lvl="0" indent="-457200" algn="l">
              <a:buClr>
                <a:srgbClr val="00FFFF"/>
              </a:buClr>
            </a:pPr>
            <a:r>
              <a:rPr lang="en-GB" b="0" dirty="0" smtClean="0">
                <a:solidFill>
                  <a:schemeClr val="bg2"/>
                </a:solidFill>
              </a:rPr>
              <a:t>1) </a:t>
            </a:r>
            <a:r>
              <a:rPr lang="en-GB" b="0" dirty="0" err="1" smtClean="0">
                <a:solidFill>
                  <a:schemeClr val="bg2"/>
                </a:solidFill>
              </a:rPr>
              <a:t>Anamnesi</a:t>
            </a:r>
            <a:r>
              <a:rPr lang="en-GB" b="0" dirty="0" smtClean="0">
                <a:solidFill>
                  <a:schemeClr val="bg2"/>
                </a:solidFill>
              </a:rPr>
              <a:t> </a:t>
            </a:r>
            <a:r>
              <a:rPr lang="en-GB" sz="1600" b="0" dirty="0" smtClean="0">
                <a:solidFill>
                  <a:schemeClr val="bg2"/>
                </a:solidFill>
              </a:rPr>
              <a:t>(e.g. </a:t>
            </a:r>
            <a:r>
              <a:rPr lang="en-GB" sz="1600" b="0" dirty="0" err="1" smtClean="0">
                <a:solidFill>
                  <a:schemeClr val="bg2"/>
                </a:solidFill>
              </a:rPr>
              <a:t>stato</a:t>
            </a:r>
            <a:r>
              <a:rPr lang="en-GB" sz="1600" b="0" dirty="0" smtClean="0">
                <a:solidFill>
                  <a:schemeClr val="bg2"/>
                </a:solidFill>
              </a:rPr>
              <a:t> </a:t>
            </a:r>
            <a:r>
              <a:rPr lang="en-GB" sz="1600" b="0" dirty="0" err="1" smtClean="0">
                <a:solidFill>
                  <a:schemeClr val="bg2"/>
                </a:solidFill>
              </a:rPr>
              <a:t>vaccinale</a:t>
            </a:r>
            <a:r>
              <a:rPr lang="en-GB" sz="1600" b="0" dirty="0" smtClean="0">
                <a:solidFill>
                  <a:schemeClr val="bg2"/>
                </a:solidFill>
              </a:rPr>
              <a:t>, </a:t>
            </a:r>
            <a:r>
              <a:rPr lang="en-GB" sz="1600" b="0" dirty="0" err="1" smtClean="0">
                <a:solidFill>
                  <a:schemeClr val="bg2"/>
                </a:solidFill>
              </a:rPr>
              <a:t>farmaci</a:t>
            </a:r>
            <a:r>
              <a:rPr lang="en-GB" sz="1600" b="0" dirty="0" smtClean="0">
                <a:solidFill>
                  <a:schemeClr val="bg2"/>
                </a:solidFill>
              </a:rPr>
              <a:t> </a:t>
            </a:r>
            <a:r>
              <a:rPr lang="en-GB" sz="1600" b="0" dirty="0" err="1" smtClean="0">
                <a:solidFill>
                  <a:schemeClr val="bg2"/>
                </a:solidFill>
              </a:rPr>
              <a:t>previsti</a:t>
            </a:r>
            <a:r>
              <a:rPr lang="en-GB" sz="1600" b="0" dirty="0" smtClean="0">
                <a:solidFill>
                  <a:schemeClr val="bg2"/>
                </a:solidFill>
              </a:rPr>
              <a:t> grading </a:t>
            </a:r>
            <a:r>
              <a:rPr lang="en-GB" sz="1600" b="0" dirty="0" err="1" smtClean="0">
                <a:solidFill>
                  <a:schemeClr val="bg2"/>
                </a:solidFill>
              </a:rPr>
              <a:t>rischio</a:t>
            </a:r>
            <a:r>
              <a:rPr lang="en-GB" sz="1600" b="0" dirty="0" smtClean="0">
                <a:solidFill>
                  <a:schemeClr val="bg2"/>
                </a:solidFill>
              </a:rPr>
              <a:t> </a:t>
            </a:r>
            <a:r>
              <a:rPr lang="en-GB" sz="1600" b="0" dirty="0" err="1" smtClean="0">
                <a:solidFill>
                  <a:schemeClr val="bg2"/>
                </a:solidFill>
              </a:rPr>
              <a:t>riattivazione</a:t>
            </a:r>
            <a:r>
              <a:rPr lang="en-GB" sz="1600" b="0" dirty="0" smtClean="0">
                <a:solidFill>
                  <a:schemeClr val="bg2"/>
                </a:solidFill>
              </a:rPr>
              <a:t>)</a:t>
            </a:r>
          </a:p>
          <a:p>
            <a:pPr marL="457200" lvl="0" indent="-457200" algn="l">
              <a:buClr>
                <a:srgbClr val="00FFFF"/>
              </a:buClr>
            </a:pPr>
            <a:r>
              <a:rPr lang="en-GB" b="0" dirty="0" smtClean="0">
                <a:solidFill>
                  <a:schemeClr val="bg2"/>
                </a:solidFill>
              </a:rPr>
              <a:t>2) </a:t>
            </a:r>
            <a:r>
              <a:rPr lang="en-GB" b="0" dirty="0" err="1" smtClean="0">
                <a:solidFill>
                  <a:schemeClr val="bg2"/>
                </a:solidFill>
              </a:rPr>
              <a:t>Strumentale</a:t>
            </a:r>
            <a:r>
              <a:rPr lang="en-GB" b="0" dirty="0" smtClean="0">
                <a:solidFill>
                  <a:schemeClr val="bg2"/>
                </a:solidFill>
              </a:rPr>
              <a:t>: </a:t>
            </a:r>
            <a:r>
              <a:rPr lang="en-GB" b="0" dirty="0" err="1" smtClean="0">
                <a:solidFill>
                  <a:schemeClr val="bg2"/>
                </a:solidFill>
              </a:rPr>
              <a:t>ecografia</a:t>
            </a:r>
            <a:r>
              <a:rPr lang="en-GB" b="0" dirty="0" smtClean="0">
                <a:solidFill>
                  <a:schemeClr val="bg2"/>
                </a:solidFill>
              </a:rPr>
              <a:t> </a:t>
            </a:r>
            <a:r>
              <a:rPr lang="en-GB" b="0" dirty="0" err="1" smtClean="0">
                <a:solidFill>
                  <a:schemeClr val="bg2"/>
                </a:solidFill>
              </a:rPr>
              <a:t>epatica</a:t>
            </a:r>
            <a:r>
              <a:rPr lang="en-GB" b="0" dirty="0" smtClean="0">
                <a:solidFill>
                  <a:schemeClr val="bg2"/>
                </a:solidFill>
              </a:rPr>
              <a:t>/</a:t>
            </a:r>
            <a:r>
              <a:rPr lang="en-GB" b="0" dirty="0" err="1" smtClean="0">
                <a:solidFill>
                  <a:schemeClr val="bg2"/>
                </a:solidFill>
              </a:rPr>
              <a:t>elastografia</a:t>
            </a:r>
            <a:r>
              <a:rPr lang="en-GB" b="0" dirty="0" smtClean="0">
                <a:solidFill>
                  <a:schemeClr val="bg2"/>
                </a:solidFill>
              </a:rPr>
              <a:t> </a:t>
            </a:r>
            <a:r>
              <a:rPr lang="en-GB" sz="1600" b="0" dirty="0" smtClean="0">
                <a:solidFill>
                  <a:schemeClr val="bg2"/>
                </a:solidFill>
              </a:rPr>
              <a:t>(staging, </a:t>
            </a:r>
            <a:r>
              <a:rPr lang="en-GB" sz="1600" b="0" dirty="0" err="1" smtClean="0">
                <a:solidFill>
                  <a:schemeClr val="bg2"/>
                </a:solidFill>
              </a:rPr>
              <a:t>categoria</a:t>
            </a:r>
            <a:r>
              <a:rPr lang="en-GB" sz="1600" b="0" dirty="0" smtClean="0">
                <a:solidFill>
                  <a:schemeClr val="bg2"/>
                </a:solidFill>
              </a:rPr>
              <a:t> </a:t>
            </a:r>
            <a:r>
              <a:rPr lang="en-GB" sz="1600" b="0" dirty="0" err="1" smtClean="0">
                <a:solidFill>
                  <a:schemeClr val="bg2"/>
                </a:solidFill>
              </a:rPr>
              <a:t>virologica</a:t>
            </a:r>
            <a:r>
              <a:rPr lang="en-GB" sz="1600" b="0" dirty="0" smtClean="0">
                <a:solidFill>
                  <a:schemeClr val="bg2"/>
                </a:solidFill>
              </a:rPr>
              <a:t>)</a:t>
            </a:r>
          </a:p>
          <a:p>
            <a:pPr marL="457200" lvl="0" indent="-457200" algn="l">
              <a:buClr>
                <a:srgbClr val="00FFFF"/>
              </a:buClr>
            </a:pPr>
            <a:r>
              <a:rPr lang="en-GB" b="0" dirty="0" smtClean="0">
                <a:solidFill>
                  <a:schemeClr val="bg2"/>
                </a:solidFill>
              </a:rPr>
              <a:t>3) </a:t>
            </a:r>
            <a:r>
              <a:rPr lang="en-GB" b="0" dirty="0" err="1" smtClean="0">
                <a:solidFill>
                  <a:schemeClr val="bg2"/>
                </a:solidFill>
              </a:rPr>
              <a:t>Sierologia</a:t>
            </a:r>
            <a:r>
              <a:rPr lang="en-GB" b="0" dirty="0" smtClean="0">
                <a:solidFill>
                  <a:schemeClr val="bg2"/>
                </a:solidFill>
              </a:rPr>
              <a:t>: </a:t>
            </a:r>
            <a:r>
              <a:rPr lang="en-GB" b="0" dirty="0" err="1" smtClean="0">
                <a:solidFill>
                  <a:schemeClr val="bg2"/>
                </a:solidFill>
              </a:rPr>
              <a:t>qHBsAg</a:t>
            </a:r>
            <a:r>
              <a:rPr lang="en-GB" b="0" dirty="0" smtClean="0">
                <a:solidFill>
                  <a:schemeClr val="bg2"/>
                </a:solidFill>
              </a:rPr>
              <a:t> </a:t>
            </a:r>
            <a:r>
              <a:rPr lang="en-GB" sz="1600" b="0" dirty="0" smtClean="0">
                <a:solidFill>
                  <a:schemeClr val="bg2"/>
                </a:solidFill>
              </a:rPr>
              <a:t>(</a:t>
            </a:r>
            <a:r>
              <a:rPr lang="en-GB" sz="1600" b="0" dirty="0" err="1" smtClean="0">
                <a:solidFill>
                  <a:schemeClr val="bg2"/>
                </a:solidFill>
              </a:rPr>
              <a:t>categoria</a:t>
            </a:r>
            <a:r>
              <a:rPr lang="en-GB" sz="1600" b="0" dirty="0" smtClean="0">
                <a:solidFill>
                  <a:schemeClr val="bg2"/>
                </a:solidFill>
              </a:rPr>
              <a:t> </a:t>
            </a:r>
            <a:r>
              <a:rPr lang="en-GB" sz="1600" b="0" dirty="0" err="1" smtClean="0">
                <a:solidFill>
                  <a:schemeClr val="bg2"/>
                </a:solidFill>
              </a:rPr>
              <a:t>virologica</a:t>
            </a:r>
            <a:r>
              <a:rPr lang="en-GB" sz="1600" b="0" dirty="0" smtClean="0">
                <a:solidFill>
                  <a:schemeClr val="bg2"/>
                </a:solidFill>
              </a:rPr>
              <a:t>)</a:t>
            </a:r>
          </a:p>
          <a:p>
            <a:pPr marL="457200" lvl="0" indent="-457200" algn="l">
              <a:buClr>
                <a:srgbClr val="00FFFF"/>
              </a:buClr>
            </a:pPr>
            <a:r>
              <a:rPr lang="en-GB" b="0" dirty="0" smtClean="0">
                <a:solidFill>
                  <a:schemeClr val="bg2"/>
                </a:solidFill>
              </a:rPr>
              <a:t>4) </a:t>
            </a:r>
            <a:r>
              <a:rPr lang="en-GB" b="0" dirty="0" err="1" smtClean="0">
                <a:solidFill>
                  <a:schemeClr val="bg2"/>
                </a:solidFill>
              </a:rPr>
              <a:t>Videat</a:t>
            </a:r>
            <a:r>
              <a:rPr lang="en-GB" b="0" dirty="0" smtClean="0">
                <a:solidFill>
                  <a:schemeClr val="bg2"/>
                </a:solidFill>
              </a:rPr>
              <a:t> </a:t>
            </a:r>
            <a:r>
              <a:rPr lang="en-GB" b="0" dirty="0" err="1" smtClean="0">
                <a:solidFill>
                  <a:schemeClr val="bg2"/>
                </a:solidFill>
              </a:rPr>
              <a:t>epatologico</a:t>
            </a:r>
            <a:r>
              <a:rPr lang="en-GB" b="0" dirty="0" smtClean="0">
                <a:solidFill>
                  <a:schemeClr val="bg2"/>
                </a:solidFill>
              </a:rPr>
              <a:t> </a:t>
            </a:r>
            <a:r>
              <a:rPr lang="en-GB" b="0" dirty="0" err="1" smtClean="0">
                <a:solidFill>
                  <a:schemeClr val="bg2"/>
                </a:solidFill>
              </a:rPr>
              <a:t>indicato</a:t>
            </a:r>
            <a:r>
              <a:rPr lang="en-GB" b="0" dirty="0" smtClean="0">
                <a:solidFill>
                  <a:schemeClr val="bg2"/>
                </a:solidFill>
              </a:rPr>
              <a:t>: HBsAg-</a:t>
            </a:r>
            <a:r>
              <a:rPr lang="en-GB" b="0" dirty="0" err="1" smtClean="0">
                <a:solidFill>
                  <a:schemeClr val="bg2"/>
                </a:solidFill>
              </a:rPr>
              <a:t>positivi</a:t>
            </a:r>
            <a:r>
              <a:rPr lang="en-GB" b="0" dirty="0" smtClean="0">
                <a:solidFill>
                  <a:schemeClr val="bg2"/>
                </a:solidFill>
              </a:rPr>
              <a:t> e HBsAg </a:t>
            </a:r>
            <a:r>
              <a:rPr lang="en-GB" b="0" dirty="0" err="1" smtClean="0">
                <a:solidFill>
                  <a:schemeClr val="bg2"/>
                </a:solidFill>
              </a:rPr>
              <a:t>negativi</a:t>
            </a:r>
            <a:r>
              <a:rPr lang="en-GB" b="0" dirty="0" smtClean="0">
                <a:solidFill>
                  <a:schemeClr val="bg2"/>
                </a:solidFill>
              </a:rPr>
              <a:t>/anti-HBc </a:t>
            </a:r>
            <a:r>
              <a:rPr lang="en-GB" b="0" dirty="0" err="1" smtClean="0">
                <a:solidFill>
                  <a:schemeClr val="bg2"/>
                </a:solidFill>
              </a:rPr>
              <a:t>positivi</a:t>
            </a:r>
            <a:r>
              <a:rPr lang="en-GB" b="0" dirty="0" smtClean="0">
                <a:solidFill>
                  <a:schemeClr val="bg2"/>
                </a:solidFill>
              </a:rPr>
              <a:t> </a:t>
            </a:r>
            <a:r>
              <a:rPr lang="en-GB" b="0" dirty="0" err="1" smtClean="0">
                <a:solidFill>
                  <a:schemeClr val="bg2"/>
                </a:solidFill>
              </a:rPr>
              <a:t>categorizzati</a:t>
            </a:r>
            <a:r>
              <a:rPr lang="en-GB" b="0" dirty="0" smtClean="0">
                <a:solidFill>
                  <a:schemeClr val="bg2"/>
                </a:solidFill>
              </a:rPr>
              <a:t> ad alto </a:t>
            </a:r>
            <a:r>
              <a:rPr lang="en-GB" b="0" dirty="0" err="1" smtClean="0">
                <a:solidFill>
                  <a:schemeClr val="bg2"/>
                </a:solidFill>
              </a:rPr>
              <a:t>rischio</a:t>
            </a:r>
            <a:r>
              <a:rPr lang="en-GB" b="0" dirty="0" smtClean="0">
                <a:solidFill>
                  <a:schemeClr val="bg2"/>
                </a:solidFill>
              </a:rPr>
              <a:t> </a:t>
            </a:r>
            <a:r>
              <a:rPr lang="en-GB" b="0" dirty="0" err="1" smtClean="0">
                <a:solidFill>
                  <a:schemeClr val="bg2"/>
                </a:solidFill>
              </a:rPr>
              <a:t>riattivazione</a:t>
            </a:r>
            <a:r>
              <a:rPr lang="en-GB" b="0" dirty="0" smtClean="0">
                <a:solidFill>
                  <a:schemeClr val="bg2"/>
                </a:solidFill>
              </a:rPr>
              <a:t> (&gt;10%)</a:t>
            </a:r>
          </a:p>
          <a:p>
            <a:pPr marL="457200" lvl="0" indent="-457200" algn="l">
              <a:buClr>
                <a:srgbClr val="00FFFF"/>
              </a:buClr>
            </a:pPr>
            <a:endParaRPr lang="it-IT" b="0" dirty="0" smtClean="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0"/>
          <p:cNvPicPr>
            <a:picLocks noChangeAspect="1" noChangeArrowheads="1"/>
          </p:cNvPicPr>
          <p:nvPr/>
        </p:nvPicPr>
        <p:blipFill>
          <a:blip r:embed="rId3" cstate="print"/>
          <a:srcRect/>
          <a:stretch>
            <a:fillRect/>
          </a:stretch>
        </p:blipFill>
        <p:spPr bwMode="auto">
          <a:xfrm>
            <a:off x="7885113" y="620713"/>
            <a:ext cx="1100137" cy="361950"/>
          </a:xfrm>
          <a:prstGeom prst="rect">
            <a:avLst/>
          </a:prstGeom>
          <a:noFill/>
          <a:ln w="9525" algn="ctr">
            <a:noFill/>
            <a:miter lim="800000"/>
            <a:headEnd/>
            <a:tailEnd/>
          </a:ln>
        </p:spPr>
      </p:pic>
      <p:pic>
        <p:nvPicPr>
          <p:cNvPr id="43011" name="Picture 21"/>
          <p:cNvPicPr>
            <a:picLocks noChangeAspect="1" noChangeArrowheads="1"/>
          </p:cNvPicPr>
          <p:nvPr/>
        </p:nvPicPr>
        <p:blipFill>
          <a:blip r:embed="rId4" cstate="print"/>
          <a:srcRect/>
          <a:stretch>
            <a:fillRect/>
          </a:stretch>
        </p:blipFill>
        <p:spPr bwMode="auto">
          <a:xfrm>
            <a:off x="7529513" y="65088"/>
            <a:ext cx="1506537" cy="506412"/>
          </a:xfrm>
          <a:prstGeom prst="rect">
            <a:avLst/>
          </a:prstGeom>
          <a:noFill/>
          <a:ln w="9525">
            <a:noFill/>
            <a:miter lim="800000"/>
            <a:headEnd/>
            <a:tailEnd/>
          </a:ln>
        </p:spPr>
      </p:pic>
      <p:sp>
        <p:nvSpPr>
          <p:cNvPr id="43012" name="Text Box 65"/>
          <p:cNvSpPr txBox="1">
            <a:spLocks noChangeArrowheads="1"/>
          </p:cNvSpPr>
          <p:nvPr/>
        </p:nvSpPr>
        <p:spPr bwMode="auto">
          <a:xfrm>
            <a:off x="-36512" y="44450"/>
            <a:ext cx="8193088" cy="708025"/>
          </a:xfrm>
          <a:prstGeom prst="rect">
            <a:avLst/>
          </a:prstGeom>
          <a:noFill/>
          <a:ln w="9525" algn="ctr">
            <a:noFill/>
            <a:miter lim="800000"/>
            <a:headEnd/>
            <a:tailEnd/>
          </a:ln>
        </p:spPr>
        <p:txBody>
          <a:bodyPr>
            <a:spAutoFit/>
          </a:bodyPr>
          <a:lstStyle/>
          <a:p>
            <a:pPr marL="342900" indent="-342900" algn="l"/>
            <a:r>
              <a:rPr lang="it-IT" sz="4000" b="0" dirty="0" smtClean="0"/>
              <a:t>Definizioni operative</a:t>
            </a:r>
            <a:endParaRPr lang="it-IT" sz="4000" b="0" dirty="0"/>
          </a:p>
        </p:txBody>
      </p:sp>
      <p:sp>
        <p:nvSpPr>
          <p:cNvPr id="43013" name="Rectangle 66"/>
          <p:cNvSpPr>
            <a:spLocks noChangeArrowheads="1"/>
          </p:cNvSpPr>
          <p:nvPr/>
        </p:nvSpPr>
        <p:spPr bwMode="auto">
          <a:xfrm>
            <a:off x="71313" y="2376750"/>
            <a:ext cx="8893175" cy="2708434"/>
          </a:xfrm>
          <a:prstGeom prst="rect">
            <a:avLst/>
          </a:prstGeom>
          <a:noFill/>
          <a:ln w="9525" algn="ctr">
            <a:noFill/>
            <a:miter lim="800000"/>
            <a:headEnd/>
            <a:tailEnd/>
          </a:ln>
        </p:spPr>
        <p:txBody>
          <a:bodyPr>
            <a:spAutoFit/>
          </a:bodyPr>
          <a:lstStyle/>
          <a:p>
            <a:pPr algn="l"/>
            <a:r>
              <a:rPr lang="en-GB" dirty="0" err="1" smtClean="0"/>
              <a:t>Eventi</a:t>
            </a:r>
            <a:r>
              <a:rPr lang="en-GB" dirty="0" smtClean="0"/>
              <a:t> </a:t>
            </a:r>
            <a:r>
              <a:rPr lang="en-GB" dirty="0" err="1" smtClean="0"/>
              <a:t>significativi</a:t>
            </a:r>
            <a:r>
              <a:rPr lang="en-GB" dirty="0" smtClean="0"/>
              <a:t> </a:t>
            </a:r>
            <a:r>
              <a:rPr lang="en-GB" sz="1600" b="0" dirty="0" smtClean="0"/>
              <a:t>(</a:t>
            </a:r>
            <a:r>
              <a:rPr lang="en-GB" sz="1600" b="0" dirty="0" err="1" smtClean="0"/>
              <a:t>virologici</a:t>
            </a:r>
            <a:r>
              <a:rPr lang="en-GB" sz="1600" b="0" dirty="0" smtClean="0"/>
              <a:t> &amp; </a:t>
            </a:r>
            <a:r>
              <a:rPr lang="en-GB" sz="1600" b="0" dirty="0" err="1" smtClean="0"/>
              <a:t>clinici</a:t>
            </a:r>
            <a:r>
              <a:rPr lang="en-GB" sz="1600" b="0" dirty="0" smtClean="0"/>
              <a:t>) </a:t>
            </a:r>
            <a:r>
              <a:rPr lang="en-GB" dirty="0" err="1" smtClean="0"/>
              <a:t>definizioni</a:t>
            </a:r>
            <a:endParaRPr lang="en-GB" dirty="0" smtClean="0"/>
          </a:p>
          <a:p>
            <a:pPr marL="457200" indent="-457200" algn="l"/>
            <a:r>
              <a:rPr lang="en-GB" b="0" dirty="0" smtClean="0"/>
              <a:t>1) In HBsAg </a:t>
            </a:r>
            <a:r>
              <a:rPr lang="en-GB" b="0" dirty="0" err="1" smtClean="0"/>
              <a:t>positivi</a:t>
            </a:r>
            <a:r>
              <a:rPr lang="en-GB" b="0" dirty="0" smtClean="0"/>
              <a:t>: </a:t>
            </a:r>
            <a:r>
              <a:rPr lang="en-GB" b="0" dirty="0" err="1" smtClean="0"/>
              <a:t>Incremento</a:t>
            </a:r>
            <a:r>
              <a:rPr lang="en-GB" b="0" dirty="0" smtClean="0"/>
              <a:t> </a:t>
            </a:r>
            <a:r>
              <a:rPr lang="en-GB" b="0" dirty="0" err="1" smtClean="0"/>
              <a:t>replicazione</a:t>
            </a:r>
            <a:r>
              <a:rPr lang="en-GB" b="0" dirty="0" smtClean="0"/>
              <a:t> </a:t>
            </a:r>
            <a:r>
              <a:rPr lang="en-GB" b="0" dirty="0" err="1" smtClean="0"/>
              <a:t>virale</a:t>
            </a:r>
            <a:r>
              <a:rPr lang="en-GB" b="0" dirty="0" smtClean="0"/>
              <a:t> </a:t>
            </a:r>
            <a:r>
              <a:rPr lang="en-GB" sz="1600" b="0" dirty="0" smtClean="0"/>
              <a:t>(≥1 log </a:t>
            </a:r>
            <a:r>
              <a:rPr lang="en-GB" sz="1600" b="0" dirty="0" err="1" smtClean="0"/>
              <a:t>vs</a:t>
            </a:r>
            <a:r>
              <a:rPr lang="en-GB" sz="1600" b="0" dirty="0" smtClean="0"/>
              <a:t> </a:t>
            </a:r>
            <a:r>
              <a:rPr lang="en-GB" sz="1600" b="0" dirty="0" err="1" smtClean="0"/>
              <a:t>basale</a:t>
            </a:r>
            <a:r>
              <a:rPr lang="en-GB" sz="1600" b="0" dirty="0" smtClean="0"/>
              <a:t>, </a:t>
            </a:r>
            <a:r>
              <a:rPr lang="en-GB" sz="1600" b="0" dirty="0" err="1" smtClean="0"/>
              <a:t>confermato</a:t>
            </a:r>
            <a:r>
              <a:rPr lang="en-GB" sz="1600" b="0" dirty="0" smtClean="0"/>
              <a:t> x2 consecutive: VBK on/off Rx)</a:t>
            </a:r>
            <a:r>
              <a:rPr lang="en-GB" b="0" dirty="0" smtClean="0"/>
              <a:t> </a:t>
            </a:r>
            <a:r>
              <a:rPr lang="en-GB" b="0" dirty="0" err="1" smtClean="0"/>
              <a:t>seguito</a:t>
            </a:r>
            <a:r>
              <a:rPr lang="en-GB" b="0" dirty="0" smtClean="0"/>
              <a:t> </a:t>
            </a:r>
            <a:r>
              <a:rPr lang="en-GB" b="0" dirty="0" err="1" smtClean="0"/>
              <a:t>da</a:t>
            </a:r>
            <a:r>
              <a:rPr lang="en-GB" b="0" dirty="0" smtClean="0"/>
              <a:t> </a:t>
            </a:r>
            <a:r>
              <a:rPr lang="en-GB" b="0" dirty="0" err="1" smtClean="0"/>
              <a:t>incremento</a:t>
            </a:r>
            <a:r>
              <a:rPr lang="en-GB" b="0" dirty="0" smtClean="0"/>
              <a:t> ALT </a:t>
            </a:r>
            <a:r>
              <a:rPr lang="en-GB" sz="1600" b="0" dirty="0" smtClean="0"/>
              <a:t>(</a:t>
            </a:r>
            <a:r>
              <a:rPr lang="en-GB" sz="1600" b="0" dirty="0" err="1" smtClean="0"/>
              <a:t>epatite</a:t>
            </a:r>
            <a:r>
              <a:rPr lang="en-GB" sz="1600" b="0" dirty="0" smtClean="0"/>
              <a:t>) </a:t>
            </a:r>
            <a:r>
              <a:rPr lang="en-GB" b="0" dirty="0" err="1" smtClean="0"/>
              <a:t>dopo</a:t>
            </a:r>
            <a:r>
              <a:rPr lang="en-GB" b="0" dirty="0" smtClean="0"/>
              <a:t> </a:t>
            </a:r>
            <a:r>
              <a:rPr lang="en-GB" b="0" dirty="0" err="1" smtClean="0"/>
              <a:t>giorni</a:t>
            </a:r>
            <a:r>
              <a:rPr lang="en-GB" b="0" dirty="0" smtClean="0"/>
              <a:t> o </a:t>
            </a:r>
            <a:r>
              <a:rPr lang="en-GB" b="0" dirty="0" err="1" smtClean="0"/>
              <a:t>settimane</a:t>
            </a:r>
            <a:r>
              <a:rPr lang="en-GB" b="0" dirty="0" smtClean="0"/>
              <a:t>.</a:t>
            </a:r>
          </a:p>
          <a:p>
            <a:pPr marL="457200" indent="-457200" algn="l"/>
            <a:r>
              <a:rPr lang="en-GB" b="0" dirty="0" smtClean="0"/>
              <a:t>2) In HBsAg </a:t>
            </a:r>
            <a:r>
              <a:rPr lang="en-GB" b="0" dirty="0" err="1" smtClean="0"/>
              <a:t>negativi</a:t>
            </a:r>
            <a:r>
              <a:rPr lang="en-GB" b="0" dirty="0" smtClean="0"/>
              <a:t>/anti-HBc </a:t>
            </a:r>
            <a:r>
              <a:rPr lang="en-GB" b="0" dirty="0" err="1" smtClean="0"/>
              <a:t>positivi</a:t>
            </a:r>
            <a:r>
              <a:rPr lang="en-GB" b="0" dirty="0" smtClean="0"/>
              <a:t>  </a:t>
            </a:r>
            <a:r>
              <a:rPr lang="en-GB" b="0" dirty="0" err="1" smtClean="0"/>
              <a:t>sieroreversione</a:t>
            </a:r>
            <a:r>
              <a:rPr lang="en-GB" b="0" dirty="0" smtClean="0"/>
              <a:t> </a:t>
            </a:r>
            <a:r>
              <a:rPr lang="en-GB" b="0" dirty="0" err="1" smtClean="0"/>
              <a:t>inversa</a:t>
            </a:r>
            <a:r>
              <a:rPr lang="en-GB" b="0" dirty="0" smtClean="0"/>
              <a:t> (RS) con </a:t>
            </a:r>
            <a:r>
              <a:rPr lang="en-GB" b="0" dirty="0" err="1" smtClean="0"/>
              <a:t>riespressione</a:t>
            </a:r>
            <a:r>
              <a:rPr lang="en-GB" b="0" dirty="0" smtClean="0"/>
              <a:t> HBsAg </a:t>
            </a:r>
            <a:r>
              <a:rPr lang="en-GB" b="0" dirty="0" err="1" smtClean="0"/>
              <a:t>ed</a:t>
            </a:r>
            <a:r>
              <a:rPr lang="en-GB" b="0" dirty="0" smtClean="0"/>
              <a:t> </a:t>
            </a:r>
            <a:r>
              <a:rPr lang="en-GB" b="0" dirty="0" err="1" smtClean="0"/>
              <a:t>epatite</a:t>
            </a:r>
            <a:r>
              <a:rPr lang="en-GB" b="0" dirty="0" smtClean="0"/>
              <a:t> HBV-</a:t>
            </a:r>
            <a:r>
              <a:rPr lang="en-GB" b="0" dirty="0" err="1" smtClean="0"/>
              <a:t>relata</a:t>
            </a:r>
            <a:r>
              <a:rPr lang="en-GB" b="0" dirty="0" smtClean="0"/>
              <a:t>.   </a:t>
            </a:r>
          </a:p>
          <a:p>
            <a:pPr marL="457200" indent="-457200" algn="l"/>
            <a:endParaRPr lang="en-GB" b="0" dirty="0" smtClean="0"/>
          </a:p>
        </p:txBody>
      </p:sp>
      <p:sp>
        <p:nvSpPr>
          <p:cNvPr id="7" name="Rettangolo 6"/>
          <p:cNvSpPr/>
          <p:nvPr/>
        </p:nvSpPr>
        <p:spPr>
          <a:xfrm>
            <a:off x="-36512" y="724714"/>
            <a:ext cx="1651414" cy="553998"/>
          </a:xfrm>
          <a:prstGeom prst="rect">
            <a:avLst/>
          </a:prstGeom>
        </p:spPr>
        <p:txBody>
          <a:bodyPr wrap="none">
            <a:spAutoFit/>
          </a:bodyPr>
          <a:lstStyle/>
          <a:p>
            <a:pPr lvl="0" algn="l">
              <a:buClr>
                <a:srgbClr val="00FFFF"/>
              </a:buClr>
            </a:pPr>
            <a:r>
              <a:rPr lang="en-GB" sz="3000" dirty="0" smtClean="0">
                <a:solidFill>
                  <a:srgbClr val="FFFFFF"/>
                </a:solidFill>
              </a:rPr>
              <a:t>Refresh</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0"/>
          <p:cNvPicPr>
            <a:picLocks noChangeAspect="1" noChangeArrowheads="1"/>
          </p:cNvPicPr>
          <p:nvPr/>
        </p:nvPicPr>
        <p:blipFill>
          <a:blip r:embed="rId3" cstate="print"/>
          <a:srcRect/>
          <a:stretch>
            <a:fillRect/>
          </a:stretch>
        </p:blipFill>
        <p:spPr bwMode="auto">
          <a:xfrm>
            <a:off x="7885113" y="548680"/>
            <a:ext cx="1100137" cy="361950"/>
          </a:xfrm>
          <a:prstGeom prst="rect">
            <a:avLst/>
          </a:prstGeom>
          <a:noFill/>
          <a:ln w="9525" algn="ctr">
            <a:noFill/>
            <a:miter lim="800000"/>
            <a:headEnd/>
            <a:tailEnd/>
          </a:ln>
        </p:spPr>
      </p:pic>
      <p:pic>
        <p:nvPicPr>
          <p:cNvPr id="43011" name="Picture 21"/>
          <p:cNvPicPr>
            <a:picLocks noChangeAspect="1" noChangeArrowheads="1"/>
          </p:cNvPicPr>
          <p:nvPr/>
        </p:nvPicPr>
        <p:blipFill>
          <a:blip r:embed="rId4" cstate="print"/>
          <a:srcRect/>
          <a:stretch>
            <a:fillRect/>
          </a:stretch>
        </p:blipFill>
        <p:spPr bwMode="auto">
          <a:xfrm>
            <a:off x="7529513" y="65088"/>
            <a:ext cx="1506537" cy="506412"/>
          </a:xfrm>
          <a:prstGeom prst="rect">
            <a:avLst/>
          </a:prstGeom>
          <a:noFill/>
          <a:ln w="9525">
            <a:noFill/>
            <a:miter lim="800000"/>
            <a:headEnd/>
            <a:tailEnd/>
          </a:ln>
        </p:spPr>
      </p:pic>
      <p:sp>
        <p:nvSpPr>
          <p:cNvPr id="43012" name="Text Box 65"/>
          <p:cNvSpPr txBox="1">
            <a:spLocks noChangeArrowheads="1"/>
          </p:cNvSpPr>
          <p:nvPr/>
        </p:nvSpPr>
        <p:spPr bwMode="auto">
          <a:xfrm>
            <a:off x="123825" y="44450"/>
            <a:ext cx="8193088" cy="708025"/>
          </a:xfrm>
          <a:prstGeom prst="rect">
            <a:avLst/>
          </a:prstGeom>
          <a:noFill/>
          <a:ln w="9525" algn="ctr">
            <a:noFill/>
            <a:miter lim="800000"/>
            <a:headEnd/>
            <a:tailEnd/>
          </a:ln>
        </p:spPr>
        <p:txBody>
          <a:bodyPr>
            <a:spAutoFit/>
          </a:bodyPr>
          <a:lstStyle/>
          <a:p>
            <a:pPr marL="342900" indent="-342900" algn="l"/>
            <a:r>
              <a:rPr lang="it-IT" sz="4000" dirty="0" smtClean="0"/>
              <a:t>Quali strategie applicare?</a:t>
            </a:r>
            <a:endParaRPr lang="it-IT" sz="4000" dirty="0"/>
          </a:p>
        </p:txBody>
      </p:sp>
      <p:sp>
        <p:nvSpPr>
          <p:cNvPr id="43013" name="Rectangle 66"/>
          <p:cNvSpPr>
            <a:spLocks noChangeArrowheads="1"/>
          </p:cNvSpPr>
          <p:nvPr/>
        </p:nvSpPr>
        <p:spPr bwMode="auto">
          <a:xfrm>
            <a:off x="35496" y="843671"/>
            <a:ext cx="8893175" cy="6401753"/>
          </a:xfrm>
          <a:prstGeom prst="rect">
            <a:avLst/>
          </a:prstGeom>
          <a:noFill/>
          <a:ln w="9525" algn="ctr">
            <a:noFill/>
            <a:miter lim="800000"/>
            <a:headEnd/>
            <a:tailEnd/>
          </a:ln>
        </p:spPr>
        <p:txBody>
          <a:bodyPr>
            <a:spAutoFit/>
          </a:bodyPr>
          <a:lstStyle/>
          <a:p>
            <a:pPr lvl="0" algn="l"/>
            <a:r>
              <a:rPr lang="en-GB" b="0" dirty="0" smtClean="0"/>
              <a:t>1) Management </a:t>
            </a:r>
            <a:r>
              <a:rPr lang="en-GB" b="0" dirty="0" err="1" smtClean="0"/>
              <a:t>farmacologico</a:t>
            </a:r>
            <a:r>
              <a:rPr lang="en-GB" b="0" dirty="0" smtClean="0"/>
              <a:t> </a:t>
            </a:r>
            <a:r>
              <a:rPr lang="en-GB" sz="1600" b="0" dirty="0" smtClean="0"/>
              <a:t>(</a:t>
            </a:r>
            <a:r>
              <a:rPr lang="en-GB" sz="1600" b="0" dirty="0" err="1" smtClean="0"/>
              <a:t>Terapia</a:t>
            </a:r>
            <a:r>
              <a:rPr lang="en-GB" sz="1600" b="0" dirty="0" smtClean="0"/>
              <a:t>/</a:t>
            </a:r>
            <a:r>
              <a:rPr lang="en-GB" sz="1600" b="0" dirty="0" err="1" smtClean="0"/>
              <a:t>Profilassi</a:t>
            </a:r>
            <a:r>
              <a:rPr lang="en-GB" sz="1600" b="0" dirty="0" smtClean="0"/>
              <a:t>, </a:t>
            </a:r>
            <a:r>
              <a:rPr lang="en-GB" sz="1600" b="0" dirty="0" err="1" smtClean="0"/>
              <a:t>idealmente</a:t>
            </a:r>
            <a:r>
              <a:rPr lang="en-GB" sz="1600" b="0" dirty="0" smtClean="0"/>
              <a:t> 2-4 wk prima </a:t>
            </a:r>
            <a:r>
              <a:rPr lang="en-GB" sz="1600" b="0" dirty="0" err="1" smtClean="0"/>
              <a:t>di</a:t>
            </a:r>
            <a:r>
              <a:rPr lang="en-GB" sz="1600" b="0" dirty="0" smtClean="0"/>
              <a:t> IS)</a:t>
            </a:r>
          </a:p>
          <a:p>
            <a:pPr lvl="0" algn="l"/>
            <a:r>
              <a:rPr lang="en-GB" b="0" dirty="0" smtClean="0"/>
              <a:t>	</a:t>
            </a:r>
            <a:r>
              <a:rPr lang="en-GB" b="0" dirty="0" err="1" smtClean="0"/>
              <a:t>Analogo</a:t>
            </a:r>
            <a:r>
              <a:rPr lang="en-GB" b="0" dirty="0" smtClean="0"/>
              <a:t> </a:t>
            </a:r>
            <a:r>
              <a:rPr lang="en-GB" b="0" dirty="0" err="1" smtClean="0"/>
              <a:t>nucleos</a:t>
            </a:r>
            <a:r>
              <a:rPr lang="en-GB" b="0" dirty="0" smtClean="0"/>
              <a:t>(t)</a:t>
            </a:r>
            <a:r>
              <a:rPr lang="en-GB" b="0" dirty="0" err="1" smtClean="0"/>
              <a:t>idico</a:t>
            </a:r>
            <a:r>
              <a:rPr lang="en-GB" b="0" dirty="0" smtClean="0"/>
              <a:t> </a:t>
            </a:r>
            <a:r>
              <a:rPr lang="en-GB" sz="1600" b="0" dirty="0" smtClean="0"/>
              <a:t>(NA)</a:t>
            </a:r>
          </a:p>
          <a:p>
            <a:pPr lvl="0" algn="l"/>
            <a:r>
              <a:rPr lang="en-GB" sz="1600" b="0" dirty="0" smtClean="0"/>
              <a:t>	</a:t>
            </a:r>
            <a:r>
              <a:rPr lang="en-GB" b="0" dirty="0" smtClean="0"/>
              <a:t>a) HBsAg-</a:t>
            </a:r>
            <a:r>
              <a:rPr lang="en-GB" b="0" dirty="0" err="1" smtClean="0"/>
              <a:t>positivi</a:t>
            </a:r>
            <a:r>
              <a:rPr lang="en-GB" b="0" dirty="0" smtClean="0"/>
              <a:t> (CH)</a:t>
            </a:r>
          </a:p>
          <a:p>
            <a:pPr lvl="0" algn="l"/>
            <a:r>
              <a:rPr lang="en-GB" b="0" dirty="0" smtClean="0"/>
              <a:t>	b) HBsAg </a:t>
            </a:r>
            <a:r>
              <a:rPr lang="en-GB" b="0" dirty="0" err="1" smtClean="0"/>
              <a:t>positivi</a:t>
            </a:r>
            <a:r>
              <a:rPr lang="en-GB" b="0" dirty="0" smtClean="0"/>
              <a:t> (IC) e HBsAg </a:t>
            </a:r>
            <a:r>
              <a:rPr lang="en-GB" b="0" dirty="0" err="1" smtClean="0"/>
              <a:t>negativi</a:t>
            </a:r>
            <a:r>
              <a:rPr lang="en-GB" b="0" dirty="0" smtClean="0"/>
              <a:t>/anti-HBc </a:t>
            </a:r>
            <a:r>
              <a:rPr lang="en-GB" b="0" dirty="0" err="1" smtClean="0"/>
              <a:t>positivi</a:t>
            </a:r>
            <a:r>
              <a:rPr lang="en-GB" b="0" dirty="0" smtClean="0"/>
              <a:t> a 	</a:t>
            </a:r>
            <a:r>
              <a:rPr lang="en-GB" b="0" dirty="0" err="1" smtClean="0"/>
              <a:t>rischio</a:t>
            </a:r>
            <a:r>
              <a:rPr lang="en-GB" b="0" dirty="0" smtClean="0"/>
              <a:t> </a:t>
            </a:r>
            <a:r>
              <a:rPr lang="en-GB" b="0" dirty="0" err="1" smtClean="0"/>
              <a:t>riattivazione</a:t>
            </a:r>
            <a:r>
              <a:rPr lang="en-GB" b="0" dirty="0" smtClean="0"/>
              <a:t> &gt;10% e/o viremia </a:t>
            </a:r>
            <a:r>
              <a:rPr lang="en-GB" b="0" dirty="0" err="1" smtClean="0"/>
              <a:t>dosabile</a:t>
            </a:r>
            <a:r>
              <a:rPr lang="en-GB" b="0" dirty="0" smtClean="0"/>
              <a:t> al baseline. </a:t>
            </a:r>
          </a:p>
          <a:p>
            <a:pPr lvl="0" algn="l"/>
            <a:r>
              <a:rPr lang="en-GB" b="0" dirty="0" smtClean="0"/>
              <a:t>	Se </a:t>
            </a:r>
            <a:r>
              <a:rPr lang="en-GB" b="0" dirty="0" err="1" smtClean="0"/>
              <a:t>i</a:t>
            </a:r>
            <a:r>
              <a:rPr lang="en-GB" b="0" dirty="0" smtClean="0"/>
              <a:t>) RS ; ii) </a:t>
            </a:r>
            <a:r>
              <a:rPr lang="en-GB" b="0" dirty="0" err="1" smtClean="0"/>
              <a:t>replicazione</a:t>
            </a:r>
            <a:r>
              <a:rPr lang="en-GB" b="0" dirty="0" smtClean="0"/>
              <a:t> </a:t>
            </a:r>
            <a:r>
              <a:rPr lang="en-GB" b="0" dirty="0" err="1" smtClean="0"/>
              <a:t>attiva</a:t>
            </a:r>
            <a:r>
              <a:rPr lang="en-GB" b="0" dirty="0" smtClean="0"/>
              <a:t> </a:t>
            </a:r>
            <a:r>
              <a:rPr lang="en-GB" sz="1600" b="0" dirty="0" smtClean="0"/>
              <a:t>(HBV DNA &gt;2,000 IU)</a:t>
            </a:r>
            <a:r>
              <a:rPr lang="en-GB" b="0" dirty="0" smtClean="0"/>
              <a:t> </a:t>
            </a:r>
            <a:r>
              <a:rPr lang="en-GB" b="0" dirty="0" err="1" smtClean="0"/>
              <a:t>ed</a:t>
            </a:r>
            <a:r>
              <a:rPr lang="en-GB" b="0" dirty="0" smtClean="0"/>
              <a:t> </a:t>
            </a:r>
            <a:r>
              <a:rPr lang="en-GB" b="0" dirty="0" err="1" smtClean="0"/>
              <a:t>epatite</a:t>
            </a:r>
            <a:r>
              <a:rPr lang="en-GB" b="0" dirty="0" smtClean="0"/>
              <a:t> </a:t>
            </a:r>
            <a:r>
              <a:rPr lang="en-GB" b="0" dirty="0" smtClean="0"/>
              <a:t>al 	baseline; </a:t>
            </a:r>
            <a:r>
              <a:rPr lang="en-GB" b="0" dirty="0" smtClean="0"/>
              <a:t>iii) </a:t>
            </a:r>
            <a:r>
              <a:rPr lang="en-GB" b="0" dirty="0" smtClean="0"/>
              <a:t>al </a:t>
            </a:r>
            <a:r>
              <a:rPr lang="en-GB" b="0" dirty="0" err="1" smtClean="0"/>
              <a:t>momento</a:t>
            </a:r>
            <a:r>
              <a:rPr lang="en-GB" b="0" dirty="0" smtClean="0"/>
              <a:t> </a:t>
            </a:r>
            <a:r>
              <a:rPr lang="en-GB" b="0" dirty="0" err="1" smtClean="0"/>
              <a:t>della</a:t>
            </a:r>
            <a:r>
              <a:rPr lang="en-GB" b="0" dirty="0" smtClean="0"/>
              <a:t> </a:t>
            </a:r>
            <a:r>
              <a:rPr lang="en-GB" b="0" dirty="0" err="1" smtClean="0"/>
              <a:t>riattivazione</a:t>
            </a:r>
            <a:r>
              <a:rPr lang="en-GB" b="0" dirty="0" smtClean="0"/>
              <a:t>. In </a:t>
            </a:r>
            <a:r>
              <a:rPr lang="en-GB" b="0" dirty="0" err="1" smtClean="0"/>
              <a:t>questi</a:t>
            </a:r>
            <a:r>
              <a:rPr lang="en-GB" b="0" dirty="0" smtClean="0"/>
              <a:t> </a:t>
            </a:r>
            <a:r>
              <a:rPr lang="en-GB" b="0" dirty="0" err="1" smtClean="0"/>
              <a:t>casi</a:t>
            </a:r>
            <a:r>
              <a:rPr lang="en-GB" b="0" dirty="0" smtClean="0"/>
              <a:t> 	</a:t>
            </a:r>
            <a:r>
              <a:rPr lang="en-GB" b="0" dirty="0" err="1" smtClean="0"/>
              <a:t>trattamento</a:t>
            </a:r>
            <a:r>
              <a:rPr lang="en-GB" b="0" dirty="0" smtClean="0"/>
              <a:t> </a:t>
            </a:r>
            <a:r>
              <a:rPr lang="en-GB" b="0" dirty="0" err="1" smtClean="0"/>
              <a:t>obbligatorio</a:t>
            </a:r>
            <a:r>
              <a:rPr lang="en-GB" b="0" dirty="0" smtClean="0"/>
              <a:t>, </a:t>
            </a:r>
            <a:r>
              <a:rPr lang="en-GB" b="0" dirty="0" smtClean="0"/>
              <a:t>non </a:t>
            </a:r>
            <a:r>
              <a:rPr lang="en-GB" b="0" dirty="0" err="1" smtClean="0"/>
              <a:t>può</a:t>
            </a:r>
            <a:r>
              <a:rPr lang="en-GB" b="0" dirty="0" smtClean="0"/>
              <a:t> </a:t>
            </a:r>
            <a:r>
              <a:rPr lang="en-GB" b="0" dirty="0" err="1" smtClean="0"/>
              <a:t>essere</a:t>
            </a:r>
            <a:r>
              <a:rPr lang="en-GB" b="0" dirty="0" smtClean="0"/>
              <a:t> </a:t>
            </a:r>
            <a:r>
              <a:rPr lang="en-GB" b="0" dirty="0" err="1" smtClean="0"/>
              <a:t>procrastinato</a:t>
            </a:r>
            <a:r>
              <a:rPr lang="en-GB" b="0" dirty="0" smtClean="0"/>
              <a:t>.</a:t>
            </a:r>
          </a:p>
          <a:p>
            <a:pPr lvl="0" algn="l"/>
            <a:r>
              <a:rPr lang="en-GB" b="0" dirty="0" smtClean="0"/>
              <a:t>2) </a:t>
            </a:r>
            <a:r>
              <a:rPr lang="en-GB" b="0" dirty="0" err="1" smtClean="0"/>
              <a:t>Monitoraggio</a:t>
            </a:r>
            <a:r>
              <a:rPr lang="en-GB" b="0" dirty="0" smtClean="0"/>
              <a:t>: HBsAg  </a:t>
            </a:r>
            <a:r>
              <a:rPr lang="en-GB" b="0" dirty="0" err="1" smtClean="0"/>
              <a:t>negativi</a:t>
            </a:r>
            <a:r>
              <a:rPr lang="en-GB" b="0" dirty="0" smtClean="0"/>
              <a:t>/ anti-HBc </a:t>
            </a:r>
            <a:r>
              <a:rPr lang="en-GB" b="0" dirty="0" err="1" smtClean="0"/>
              <a:t>positivi</a:t>
            </a:r>
            <a:r>
              <a:rPr lang="en-GB" b="0" dirty="0" smtClean="0"/>
              <a:t> e CI anti-HBe a 	</a:t>
            </a:r>
            <a:r>
              <a:rPr lang="en-GB" b="0" dirty="0" err="1" smtClean="0"/>
              <a:t>rischio</a:t>
            </a:r>
            <a:r>
              <a:rPr lang="en-GB" b="0" dirty="0" smtClean="0"/>
              <a:t> </a:t>
            </a:r>
            <a:r>
              <a:rPr lang="en-GB" b="0" dirty="0" err="1" smtClean="0"/>
              <a:t>riattivazione</a:t>
            </a:r>
            <a:r>
              <a:rPr lang="en-GB" b="0" dirty="0" smtClean="0"/>
              <a:t> &lt;10%.</a:t>
            </a:r>
            <a:endParaRPr lang="it-IT" b="0" dirty="0" smtClean="0"/>
          </a:p>
          <a:p>
            <a:pPr algn="l"/>
            <a:r>
              <a:rPr lang="en-GB" b="0" dirty="0" smtClean="0"/>
              <a:t>	</a:t>
            </a:r>
            <a:r>
              <a:rPr lang="en-GB" b="0" dirty="0" err="1" smtClean="0"/>
              <a:t>Obiettivo</a:t>
            </a:r>
            <a:r>
              <a:rPr lang="en-GB" b="0" dirty="0" smtClean="0"/>
              <a:t>: </a:t>
            </a:r>
            <a:r>
              <a:rPr lang="en-GB" b="0" dirty="0" err="1" smtClean="0"/>
              <a:t>diagnosi</a:t>
            </a:r>
            <a:r>
              <a:rPr lang="en-GB" b="0" dirty="0" smtClean="0"/>
              <a:t> </a:t>
            </a:r>
            <a:r>
              <a:rPr lang="en-GB" b="0" dirty="0" err="1" smtClean="0"/>
              <a:t>precoce</a:t>
            </a:r>
            <a:r>
              <a:rPr lang="en-GB" b="0" dirty="0" smtClean="0"/>
              <a:t> e </a:t>
            </a:r>
            <a:r>
              <a:rPr lang="en-GB" b="0" dirty="0" err="1" smtClean="0"/>
              <a:t>trattamento</a:t>
            </a:r>
            <a:r>
              <a:rPr lang="en-GB" b="0" dirty="0" smtClean="0"/>
              <a:t> NA </a:t>
            </a:r>
            <a:r>
              <a:rPr lang="en-GB" b="0" dirty="0" err="1" smtClean="0"/>
              <a:t>di</a:t>
            </a:r>
            <a:r>
              <a:rPr lang="en-GB" b="0" dirty="0" smtClean="0"/>
              <a:t> </a:t>
            </a:r>
            <a:r>
              <a:rPr lang="en-GB" b="0" dirty="0" err="1" smtClean="0"/>
              <a:t>evento</a:t>
            </a:r>
            <a:r>
              <a:rPr lang="en-GB" b="0" dirty="0" smtClean="0"/>
              <a:t> 	</a:t>
            </a:r>
            <a:r>
              <a:rPr lang="en-GB" b="0" dirty="0" err="1" smtClean="0"/>
              <a:t>virologico</a:t>
            </a:r>
            <a:r>
              <a:rPr lang="en-GB" b="0" dirty="0" smtClean="0"/>
              <a:t> </a:t>
            </a:r>
            <a:r>
              <a:rPr lang="en-GB" b="0" dirty="0" err="1" smtClean="0"/>
              <a:t>signativo</a:t>
            </a:r>
            <a:r>
              <a:rPr lang="en-GB" b="0" dirty="0" smtClean="0"/>
              <a:t> (RS o VBK) per </a:t>
            </a:r>
            <a:r>
              <a:rPr lang="en-GB" b="0" dirty="0" err="1" smtClean="0"/>
              <a:t>prevenire</a:t>
            </a:r>
            <a:r>
              <a:rPr lang="en-GB" b="0" dirty="0" smtClean="0"/>
              <a:t>  </a:t>
            </a:r>
            <a:r>
              <a:rPr lang="en-GB" b="0" dirty="0" err="1" smtClean="0"/>
              <a:t>insorgenza</a:t>
            </a:r>
            <a:r>
              <a:rPr lang="en-GB" b="0" dirty="0" smtClean="0"/>
              <a:t> </a:t>
            </a:r>
            <a:r>
              <a:rPr lang="en-GB" b="0" dirty="0" err="1" smtClean="0"/>
              <a:t>epatite</a:t>
            </a:r>
            <a:r>
              <a:rPr lang="en-GB" b="0" dirty="0" smtClean="0"/>
              <a:t> 	(</a:t>
            </a:r>
            <a:r>
              <a:rPr lang="en-GB" b="0" dirty="0" err="1" smtClean="0"/>
              <a:t>trattamento</a:t>
            </a:r>
            <a:r>
              <a:rPr lang="en-GB" b="0" dirty="0" smtClean="0"/>
              <a:t> pre-emptive). </a:t>
            </a:r>
            <a:endParaRPr lang="it-IT" b="0" dirty="0" smtClean="0"/>
          </a:p>
          <a:p>
            <a:pPr algn="l"/>
            <a:r>
              <a:rPr lang="en-GB" b="0" dirty="0" smtClean="0"/>
              <a:t>	HBsAg </a:t>
            </a:r>
            <a:r>
              <a:rPr lang="en-GB" b="0" dirty="0" err="1" smtClean="0"/>
              <a:t>negativi</a:t>
            </a:r>
            <a:r>
              <a:rPr lang="en-GB" b="0" dirty="0" smtClean="0"/>
              <a:t>/</a:t>
            </a:r>
            <a:r>
              <a:rPr lang="en-GB" b="0" dirty="0" err="1" smtClean="0"/>
              <a:t>antiHBc</a:t>
            </a:r>
            <a:r>
              <a:rPr lang="en-GB" b="0" dirty="0" smtClean="0"/>
              <a:t> </a:t>
            </a:r>
            <a:r>
              <a:rPr lang="en-GB" b="0" dirty="0" err="1" smtClean="0"/>
              <a:t>positivi</a:t>
            </a:r>
            <a:r>
              <a:rPr lang="en-GB" b="0" dirty="0" smtClean="0"/>
              <a:t>: </a:t>
            </a:r>
            <a:r>
              <a:rPr lang="en-GB" b="0" dirty="0" err="1" smtClean="0"/>
              <a:t>monitoraggio</a:t>
            </a:r>
            <a:r>
              <a:rPr lang="en-GB" b="0" dirty="0" smtClean="0"/>
              <a:t> con HBsAg;</a:t>
            </a:r>
          </a:p>
          <a:p>
            <a:pPr algn="l"/>
            <a:r>
              <a:rPr lang="en-GB" b="0" dirty="0" smtClean="0"/>
              <a:t> 	In IC : </a:t>
            </a:r>
            <a:r>
              <a:rPr lang="en-GB" b="0" dirty="0" err="1" smtClean="0"/>
              <a:t>monitoraggio</a:t>
            </a:r>
            <a:r>
              <a:rPr lang="en-GB" b="0" dirty="0" smtClean="0"/>
              <a:t> con HBVDNA . </a:t>
            </a:r>
          </a:p>
          <a:p>
            <a:pPr algn="l"/>
            <a:r>
              <a:rPr lang="en-GB" b="0" dirty="0" smtClean="0"/>
              <a:t>	</a:t>
            </a:r>
            <a:endParaRPr lang="it-IT" b="0" dirty="0" smtClean="0"/>
          </a:p>
        </p:txBody>
      </p:sp>
      <p:sp>
        <p:nvSpPr>
          <p:cNvPr id="7" name="Rettangolo 6"/>
          <p:cNvSpPr/>
          <p:nvPr/>
        </p:nvSpPr>
        <p:spPr>
          <a:xfrm>
            <a:off x="107504" y="1027177"/>
            <a:ext cx="8982744" cy="5786199"/>
          </a:xfrm>
          <a:prstGeom prst="rect">
            <a:avLst/>
          </a:prstGeom>
          <a:solidFill>
            <a:schemeClr val="tx1"/>
          </a:solidFill>
          <a:ln w="25400">
            <a:solidFill>
              <a:schemeClr val="bg2"/>
            </a:solidFill>
          </a:ln>
        </p:spPr>
        <p:txBody>
          <a:bodyPr wrap="square">
            <a:spAutoFit/>
          </a:bodyPr>
          <a:lstStyle/>
          <a:p>
            <a:pPr lvl="0" algn="l">
              <a:buClr>
                <a:srgbClr val="00FFFF"/>
              </a:buClr>
            </a:pPr>
            <a:r>
              <a:rPr lang="en-GB" dirty="0" err="1" smtClean="0">
                <a:solidFill>
                  <a:schemeClr val="bg2"/>
                </a:solidFill>
              </a:rPr>
              <a:t>Monitoraggio</a:t>
            </a:r>
            <a:r>
              <a:rPr lang="en-GB" dirty="0" smtClean="0">
                <a:solidFill>
                  <a:schemeClr val="bg2"/>
                </a:solidFill>
              </a:rPr>
              <a:t> HBsAg </a:t>
            </a:r>
            <a:r>
              <a:rPr lang="en-GB" dirty="0" err="1" smtClean="0">
                <a:solidFill>
                  <a:schemeClr val="bg2"/>
                </a:solidFill>
              </a:rPr>
              <a:t>vs</a:t>
            </a:r>
            <a:r>
              <a:rPr lang="en-GB" dirty="0" smtClean="0">
                <a:solidFill>
                  <a:schemeClr val="bg2"/>
                </a:solidFill>
              </a:rPr>
              <a:t> HBVDNA in HBsAg </a:t>
            </a:r>
            <a:r>
              <a:rPr lang="en-GB" dirty="0" err="1" smtClean="0">
                <a:solidFill>
                  <a:schemeClr val="bg2"/>
                </a:solidFill>
              </a:rPr>
              <a:t>negativi</a:t>
            </a:r>
            <a:r>
              <a:rPr lang="en-GB" dirty="0" smtClean="0">
                <a:solidFill>
                  <a:schemeClr val="bg2"/>
                </a:solidFill>
              </a:rPr>
              <a:t>/anti-HBc </a:t>
            </a:r>
            <a:r>
              <a:rPr lang="en-GB" dirty="0" err="1" smtClean="0">
                <a:solidFill>
                  <a:schemeClr val="bg2"/>
                </a:solidFill>
              </a:rPr>
              <a:t>positivi</a:t>
            </a:r>
            <a:r>
              <a:rPr lang="en-GB" dirty="0" smtClean="0">
                <a:solidFill>
                  <a:schemeClr val="bg2"/>
                </a:solidFill>
              </a:rPr>
              <a:t> </a:t>
            </a:r>
            <a:endParaRPr lang="en-GB" b="0" dirty="0" smtClean="0">
              <a:solidFill>
                <a:schemeClr val="bg2"/>
              </a:solidFill>
            </a:endParaRPr>
          </a:p>
          <a:p>
            <a:pPr lvl="0" algn="l">
              <a:buClr>
                <a:srgbClr val="00FFFF"/>
              </a:buClr>
            </a:pPr>
            <a:r>
              <a:rPr lang="en-GB" b="0" dirty="0" err="1" smtClean="0">
                <a:solidFill>
                  <a:schemeClr val="bg2"/>
                </a:solidFill>
              </a:rPr>
              <a:t>Necessario</a:t>
            </a:r>
            <a:r>
              <a:rPr lang="en-GB" b="0" dirty="0" smtClean="0">
                <a:solidFill>
                  <a:schemeClr val="bg2"/>
                </a:solidFill>
              </a:rPr>
              <a:t> test con </a:t>
            </a:r>
            <a:r>
              <a:rPr lang="en-GB" b="0" dirty="0" err="1" smtClean="0">
                <a:solidFill>
                  <a:schemeClr val="bg2"/>
                </a:solidFill>
              </a:rPr>
              <a:t>specificità</a:t>
            </a:r>
            <a:r>
              <a:rPr lang="en-GB" b="0" dirty="0" smtClean="0">
                <a:solidFill>
                  <a:schemeClr val="bg2"/>
                </a:solidFill>
              </a:rPr>
              <a:t> </a:t>
            </a:r>
            <a:r>
              <a:rPr lang="en-GB" b="0" dirty="0" err="1" smtClean="0">
                <a:solidFill>
                  <a:schemeClr val="bg2"/>
                </a:solidFill>
              </a:rPr>
              <a:t>nel</a:t>
            </a:r>
            <a:r>
              <a:rPr lang="en-GB" b="0" dirty="0" smtClean="0">
                <a:solidFill>
                  <a:schemeClr val="bg2"/>
                </a:solidFill>
              </a:rPr>
              <a:t> </a:t>
            </a:r>
            <a:r>
              <a:rPr lang="en-GB" b="0" dirty="0" err="1" smtClean="0">
                <a:solidFill>
                  <a:schemeClr val="bg2"/>
                </a:solidFill>
              </a:rPr>
              <a:t>predirre</a:t>
            </a:r>
            <a:r>
              <a:rPr lang="en-GB" b="0" dirty="0" smtClean="0">
                <a:solidFill>
                  <a:schemeClr val="bg2"/>
                </a:solidFill>
              </a:rPr>
              <a:t> </a:t>
            </a:r>
            <a:r>
              <a:rPr lang="en-GB" b="0" dirty="0" err="1" smtClean="0">
                <a:solidFill>
                  <a:schemeClr val="bg2"/>
                </a:solidFill>
              </a:rPr>
              <a:t>sviluppo</a:t>
            </a:r>
            <a:r>
              <a:rPr lang="en-GB" b="0" dirty="0" smtClean="0">
                <a:solidFill>
                  <a:schemeClr val="bg2"/>
                </a:solidFill>
              </a:rPr>
              <a:t> </a:t>
            </a:r>
            <a:r>
              <a:rPr lang="en-GB" b="0" dirty="0" err="1" smtClean="0">
                <a:solidFill>
                  <a:schemeClr val="bg2"/>
                </a:solidFill>
              </a:rPr>
              <a:t>epatite</a:t>
            </a:r>
            <a:r>
              <a:rPr lang="en-GB" b="0" dirty="0" smtClean="0">
                <a:solidFill>
                  <a:schemeClr val="bg2"/>
                </a:solidFill>
              </a:rPr>
              <a:t> e </a:t>
            </a:r>
            <a:r>
              <a:rPr lang="en-GB" b="0" dirty="0" err="1" smtClean="0">
                <a:solidFill>
                  <a:schemeClr val="bg2"/>
                </a:solidFill>
              </a:rPr>
              <a:t>denfinire</a:t>
            </a:r>
            <a:r>
              <a:rPr lang="en-GB" b="0" dirty="0" smtClean="0">
                <a:solidFill>
                  <a:schemeClr val="bg2"/>
                </a:solidFill>
              </a:rPr>
              <a:t> 	</a:t>
            </a:r>
            <a:r>
              <a:rPr lang="en-GB" b="0" dirty="0" err="1" smtClean="0">
                <a:solidFill>
                  <a:schemeClr val="bg2"/>
                </a:solidFill>
              </a:rPr>
              <a:t>necessità</a:t>
            </a:r>
            <a:r>
              <a:rPr lang="en-GB" b="0" dirty="0" smtClean="0">
                <a:solidFill>
                  <a:schemeClr val="bg2"/>
                </a:solidFill>
              </a:rPr>
              <a:t> </a:t>
            </a:r>
            <a:r>
              <a:rPr lang="en-GB" b="0" dirty="0" err="1" smtClean="0">
                <a:solidFill>
                  <a:schemeClr val="bg2"/>
                </a:solidFill>
              </a:rPr>
              <a:t>di</a:t>
            </a:r>
            <a:r>
              <a:rPr lang="en-GB" b="0" dirty="0" smtClean="0">
                <a:solidFill>
                  <a:schemeClr val="bg2"/>
                </a:solidFill>
              </a:rPr>
              <a:t> </a:t>
            </a:r>
            <a:r>
              <a:rPr lang="en-GB" b="0" dirty="0" err="1" smtClean="0">
                <a:solidFill>
                  <a:schemeClr val="bg2"/>
                </a:solidFill>
              </a:rPr>
              <a:t>rapido</a:t>
            </a:r>
            <a:r>
              <a:rPr lang="en-GB" b="0" dirty="0" smtClean="0">
                <a:solidFill>
                  <a:schemeClr val="bg2"/>
                </a:solidFill>
              </a:rPr>
              <a:t> </a:t>
            </a:r>
            <a:r>
              <a:rPr lang="en-GB" b="0" dirty="0" err="1" smtClean="0">
                <a:solidFill>
                  <a:schemeClr val="bg2"/>
                </a:solidFill>
              </a:rPr>
              <a:t>trattamento</a:t>
            </a:r>
            <a:r>
              <a:rPr lang="en-GB" b="0" dirty="0" smtClean="0">
                <a:solidFill>
                  <a:schemeClr val="bg2"/>
                </a:solidFill>
              </a:rPr>
              <a:t> </a:t>
            </a:r>
            <a:r>
              <a:rPr lang="en-GB" b="0" dirty="0" err="1" smtClean="0">
                <a:solidFill>
                  <a:schemeClr val="bg2"/>
                </a:solidFill>
              </a:rPr>
              <a:t>antivirale</a:t>
            </a:r>
            <a:r>
              <a:rPr lang="en-GB" b="0" dirty="0" smtClean="0">
                <a:solidFill>
                  <a:schemeClr val="bg2"/>
                </a:solidFill>
              </a:rPr>
              <a:t>.</a:t>
            </a:r>
          </a:p>
          <a:p>
            <a:pPr lvl="0" algn="l">
              <a:buClr>
                <a:srgbClr val="00FFFF"/>
              </a:buClr>
            </a:pPr>
            <a:endParaRPr lang="en-GB" b="0" dirty="0" smtClean="0">
              <a:solidFill>
                <a:schemeClr val="bg2"/>
              </a:solidFill>
            </a:endParaRPr>
          </a:p>
          <a:p>
            <a:pPr lvl="0" algn="l">
              <a:buClr>
                <a:srgbClr val="00FFFF"/>
              </a:buClr>
            </a:pPr>
            <a:r>
              <a:rPr lang="en-GB" b="0" dirty="0" smtClean="0">
                <a:solidFill>
                  <a:schemeClr val="bg2"/>
                </a:solidFill>
              </a:rPr>
              <a:t>HBVDNA: </a:t>
            </a:r>
            <a:r>
              <a:rPr lang="en-GB" b="0" dirty="0" err="1" smtClean="0">
                <a:solidFill>
                  <a:schemeClr val="bg2"/>
                </a:solidFill>
              </a:rPr>
              <a:t>altamente</a:t>
            </a:r>
            <a:r>
              <a:rPr lang="en-GB" b="0" dirty="0" smtClean="0">
                <a:solidFill>
                  <a:schemeClr val="bg2"/>
                </a:solidFill>
              </a:rPr>
              <a:t> </a:t>
            </a:r>
            <a:r>
              <a:rPr lang="en-GB" b="0" dirty="0" err="1" smtClean="0">
                <a:solidFill>
                  <a:schemeClr val="bg2"/>
                </a:solidFill>
              </a:rPr>
              <a:t>sensibile</a:t>
            </a:r>
            <a:r>
              <a:rPr lang="en-GB" b="0" dirty="0" smtClean="0">
                <a:solidFill>
                  <a:schemeClr val="bg2"/>
                </a:solidFill>
              </a:rPr>
              <a:t>, </a:t>
            </a:r>
            <a:r>
              <a:rPr lang="en-GB" b="0" dirty="0" err="1" smtClean="0">
                <a:solidFill>
                  <a:schemeClr val="bg2"/>
                </a:solidFill>
              </a:rPr>
              <a:t>identifica</a:t>
            </a:r>
            <a:r>
              <a:rPr lang="en-GB" b="0" dirty="0" smtClean="0">
                <a:solidFill>
                  <a:schemeClr val="bg2"/>
                </a:solidFill>
              </a:rPr>
              <a:t> </a:t>
            </a:r>
            <a:r>
              <a:rPr lang="en-GB" b="0" dirty="0" err="1" smtClean="0">
                <a:solidFill>
                  <a:schemeClr val="bg2"/>
                </a:solidFill>
              </a:rPr>
              <a:t>incrementi</a:t>
            </a:r>
            <a:r>
              <a:rPr lang="en-GB" b="0" dirty="0" smtClean="0">
                <a:solidFill>
                  <a:schemeClr val="bg2"/>
                </a:solidFill>
              </a:rPr>
              <a:t> </a:t>
            </a:r>
            <a:r>
              <a:rPr lang="en-GB" b="0" dirty="0" err="1" smtClean="0">
                <a:solidFill>
                  <a:schemeClr val="bg2"/>
                </a:solidFill>
              </a:rPr>
              <a:t>sporadici</a:t>
            </a:r>
            <a:r>
              <a:rPr lang="en-GB" b="0" dirty="0" smtClean="0">
                <a:solidFill>
                  <a:schemeClr val="bg2"/>
                </a:solidFill>
              </a:rPr>
              <a:t>, </a:t>
            </a:r>
            <a:r>
              <a:rPr lang="en-GB" b="0" dirty="0" err="1" smtClean="0">
                <a:solidFill>
                  <a:schemeClr val="bg2"/>
                </a:solidFill>
              </a:rPr>
              <a:t>transitori</a:t>
            </a:r>
            <a:r>
              <a:rPr lang="en-GB" b="0" dirty="0" smtClean="0">
                <a:solidFill>
                  <a:schemeClr val="bg2"/>
                </a:solidFill>
              </a:rPr>
              <a:t> e 	non </a:t>
            </a:r>
            <a:r>
              <a:rPr lang="en-GB" b="0" dirty="0" err="1" smtClean="0">
                <a:solidFill>
                  <a:schemeClr val="bg2"/>
                </a:solidFill>
              </a:rPr>
              <a:t>confermati</a:t>
            </a:r>
            <a:r>
              <a:rPr lang="en-GB" b="0" dirty="0" smtClean="0">
                <a:solidFill>
                  <a:schemeClr val="bg2"/>
                </a:solidFill>
              </a:rPr>
              <a:t> in due test </a:t>
            </a:r>
            <a:r>
              <a:rPr lang="en-GB" b="0" dirty="0" err="1" smtClean="0">
                <a:solidFill>
                  <a:schemeClr val="bg2"/>
                </a:solidFill>
              </a:rPr>
              <a:t>successivi</a:t>
            </a:r>
            <a:r>
              <a:rPr lang="en-GB" b="0" dirty="0" smtClean="0">
                <a:solidFill>
                  <a:schemeClr val="bg2"/>
                </a:solidFill>
              </a:rPr>
              <a:t> (</a:t>
            </a:r>
            <a:r>
              <a:rPr lang="en-GB" b="0" i="1" dirty="0" smtClean="0">
                <a:solidFill>
                  <a:schemeClr val="bg2"/>
                </a:solidFill>
              </a:rPr>
              <a:t>blip</a:t>
            </a:r>
            <a:r>
              <a:rPr lang="en-GB" b="0" dirty="0" smtClean="0">
                <a:solidFill>
                  <a:schemeClr val="bg2"/>
                </a:solidFill>
              </a:rPr>
              <a:t>), ma </a:t>
            </a:r>
            <a:r>
              <a:rPr lang="en-GB" b="0" dirty="0" err="1" smtClean="0">
                <a:solidFill>
                  <a:schemeClr val="bg2"/>
                </a:solidFill>
              </a:rPr>
              <a:t>specificità</a:t>
            </a:r>
            <a:r>
              <a:rPr lang="en-GB" b="0" dirty="0" smtClean="0">
                <a:solidFill>
                  <a:schemeClr val="bg2"/>
                </a:solidFill>
              </a:rPr>
              <a:t> </a:t>
            </a:r>
            <a:r>
              <a:rPr lang="en-GB" b="0" dirty="0" err="1" smtClean="0">
                <a:solidFill>
                  <a:schemeClr val="bg2"/>
                </a:solidFill>
              </a:rPr>
              <a:t>ridotta</a:t>
            </a:r>
            <a:r>
              <a:rPr lang="en-GB" b="0" dirty="0" smtClean="0">
                <a:solidFill>
                  <a:schemeClr val="bg2"/>
                </a:solidFill>
              </a:rPr>
              <a:t>       </a:t>
            </a:r>
            <a:r>
              <a:rPr lang="en-GB" b="0" dirty="0" smtClean="0">
                <a:solidFill>
                  <a:schemeClr val="bg2"/>
                </a:solidFill>
              </a:rPr>
              <a:t>	Si </a:t>
            </a:r>
            <a:r>
              <a:rPr lang="en-GB" b="0" dirty="0" err="1" smtClean="0">
                <a:solidFill>
                  <a:schemeClr val="bg2"/>
                </a:solidFill>
              </a:rPr>
              <a:t>associa</a:t>
            </a:r>
            <a:r>
              <a:rPr lang="en-GB" b="0" dirty="0" smtClean="0">
                <a:solidFill>
                  <a:schemeClr val="bg2"/>
                </a:solidFill>
              </a:rPr>
              <a:t> a RS </a:t>
            </a:r>
            <a:r>
              <a:rPr lang="en-GB" b="0" dirty="0" err="1" smtClean="0">
                <a:solidFill>
                  <a:schemeClr val="bg2"/>
                </a:solidFill>
              </a:rPr>
              <a:t>ed</a:t>
            </a:r>
            <a:r>
              <a:rPr lang="en-GB" b="0" dirty="0" smtClean="0">
                <a:solidFill>
                  <a:schemeClr val="bg2"/>
                </a:solidFill>
              </a:rPr>
              <a:t> </a:t>
            </a:r>
            <a:r>
              <a:rPr lang="en-GB" b="0" dirty="0" err="1" smtClean="0">
                <a:solidFill>
                  <a:schemeClr val="bg2"/>
                </a:solidFill>
              </a:rPr>
              <a:t>epatite</a:t>
            </a:r>
            <a:r>
              <a:rPr lang="en-GB" b="0" dirty="0" smtClean="0">
                <a:solidFill>
                  <a:schemeClr val="bg2"/>
                </a:solidFill>
              </a:rPr>
              <a:t> </a:t>
            </a:r>
            <a:r>
              <a:rPr lang="en-GB" b="0" dirty="0" err="1" smtClean="0">
                <a:solidFill>
                  <a:schemeClr val="bg2"/>
                </a:solidFill>
              </a:rPr>
              <a:t>nel</a:t>
            </a:r>
            <a:r>
              <a:rPr lang="en-GB" b="0" dirty="0" smtClean="0">
                <a:solidFill>
                  <a:schemeClr val="bg2"/>
                </a:solidFill>
              </a:rPr>
              <a:t> 50% circa </a:t>
            </a:r>
            <a:r>
              <a:rPr lang="en-GB" b="0" dirty="0" err="1" smtClean="0">
                <a:solidFill>
                  <a:schemeClr val="bg2"/>
                </a:solidFill>
              </a:rPr>
              <a:t>dei</a:t>
            </a:r>
            <a:r>
              <a:rPr lang="en-GB" b="0" dirty="0" smtClean="0">
                <a:solidFill>
                  <a:schemeClr val="bg2"/>
                </a:solidFill>
              </a:rPr>
              <a:t> </a:t>
            </a:r>
            <a:r>
              <a:rPr lang="en-GB" b="0" dirty="0" err="1" smtClean="0">
                <a:solidFill>
                  <a:schemeClr val="bg2"/>
                </a:solidFill>
              </a:rPr>
              <a:t>casi</a:t>
            </a:r>
            <a:r>
              <a:rPr lang="en-GB" b="0" dirty="0" smtClean="0">
                <a:solidFill>
                  <a:schemeClr val="bg2"/>
                </a:solidFill>
              </a:rPr>
              <a:t> </a:t>
            </a:r>
          </a:p>
          <a:p>
            <a:pPr lvl="0" algn="l">
              <a:buClr>
                <a:srgbClr val="00FFFF"/>
              </a:buClr>
            </a:pPr>
            <a:endParaRPr lang="en-GB" b="0" dirty="0" smtClean="0">
              <a:solidFill>
                <a:schemeClr val="bg2"/>
              </a:solidFill>
            </a:endParaRPr>
          </a:p>
          <a:p>
            <a:pPr lvl="0" algn="l">
              <a:buClr>
                <a:srgbClr val="00FFFF"/>
              </a:buClr>
            </a:pPr>
            <a:r>
              <a:rPr lang="en-GB" b="0" dirty="0" err="1" smtClean="0">
                <a:solidFill>
                  <a:schemeClr val="bg2"/>
                </a:solidFill>
              </a:rPr>
              <a:t>Favorire</a:t>
            </a:r>
            <a:r>
              <a:rPr lang="en-GB" b="0" dirty="0" smtClean="0">
                <a:solidFill>
                  <a:schemeClr val="bg2"/>
                </a:solidFill>
              </a:rPr>
              <a:t> HBsAg </a:t>
            </a:r>
            <a:r>
              <a:rPr lang="en-GB" b="0" dirty="0" err="1" smtClean="0">
                <a:solidFill>
                  <a:schemeClr val="bg2"/>
                </a:solidFill>
              </a:rPr>
              <a:t>rispetto</a:t>
            </a:r>
            <a:r>
              <a:rPr lang="en-GB" b="0" dirty="0" smtClean="0">
                <a:solidFill>
                  <a:schemeClr val="bg2"/>
                </a:solidFill>
              </a:rPr>
              <a:t> a HBVDNA, </a:t>
            </a:r>
            <a:r>
              <a:rPr lang="en-GB" b="0" dirty="0" err="1" smtClean="0">
                <a:solidFill>
                  <a:schemeClr val="bg2"/>
                </a:solidFill>
              </a:rPr>
              <a:t>considerando</a:t>
            </a:r>
            <a:r>
              <a:rPr lang="en-GB" b="0" dirty="0" smtClean="0">
                <a:solidFill>
                  <a:schemeClr val="bg2"/>
                </a:solidFill>
              </a:rPr>
              <a:t> </a:t>
            </a:r>
            <a:r>
              <a:rPr lang="en-GB" b="0" dirty="0" err="1" smtClean="0">
                <a:solidFill>
                  <a:schemeClr val="bg2"/>
                </a:solidFill>
              </a:rPr>
              <a:t>sua</a:t>
            </a:r>
            <a:r>
              <a:rPr lang="en-GB" b="0" dirty="0" smtClean="0">
                <a:solidFill>
                  <a:schemeClr val="bg2"/>
                </a:solidFill>
              </a:rPr>
              <a:t> </a:t>
            </a:r>
            <a:r>
              <a:rPr lang="en-GB" b="0" dirty="0" err="1" smtClean="0">
                <a:solidFill>
                  <a:schemeClr val="bg2"/>
                </a:solidFill>
              </a:rPr>
              <a:t>bassa</a:t>
            </a:r>
            <a:r>
              <a:rPr lang="en-GB" b="0" dirty="0" smtClean="0">
                <a:solidFill>
                  <a:schemeClr val="bg2"/>
                </a:solidFill>
              </a:rPr>
              <a:t> </a:t>
            </a:r>
            <a:r>
              <a:rPr lang="en-GB" b="0" dirty="0" err="1" smtClean="0">
                <a:solidFill>
                  <a:schemeClr val="bg2"/>
                </a:solidFill>
              </a:rPr>
              <a:t>specificità</a:t>
            </a:r>
            <a:r>
              <a:rPr lang="en-GB" b="0" dirty="0" smtClean="0">
                <a:solidFill>
                  <a:schemeClr val="bg2"/>
                </a:solidFill>
              </a:rPr>
              <a:t>, 	</a:t>
            </a:r>
            <a:r>
              <a:rPr lang="en-GB" b="0" dirty="0" err="1" smtClean="0">
                <a:solidFill>
                  <a:schemeClr val="bg2"/>
                </a:solidFill>
              </a:rPr>
              <a:t>costo</a:t>
            </a:r>
            <a:r>
              <a:rPr lang="en-GB" b="0" dirty="0" smtClean="0">
                <a:solidFill>
                  <a:schemeClr val="bg2"/>
                </a:solidFill>
              </a:rPr>
              <a:t> </a:t>
            </a:r>
            <a:r>
              <a:rPr lang="en-GB" b="0" dirty="0" err="1" smtClean="0">
                <a:solidFill>
                  <a:schemeClr val="bg2"/>
                </a:solidFill>
              </a:rPr>
              <a:t>maggiore</a:t>
            </a:r>
            <a:r>
              <a:rPr lang="en-GB" b="0" dirty="0" smtClean="0">
                <a:solidFill>
                  <a:schemeClr val="bg2"/>
                </a:solidFill>
              </a:rPr>
              <a:t>, </a:t>
            </a:r>
            <a:r>
              <a:rPr lang="en-GB" b="0" dirty="0" err="1" smtClean="0">
                <a:solidFill>
                  <a:schemeClr val="bg2"/>
                </a:solidFill>
              </a:rPr>
              <a:t>minore</a:t>
            </a:r>
            <a:r>
              <a:rPr lang="en-GB" b="0" dirty="0" smtClean="0">
                <a:solidFill>
                  <a:schemeClr val="bg2"/>
                </a:solidFill>
              </a:rPr>
              <a:t> </a:t>
            </a:r>
            <a:r>
              <a:rPr lang="en-GB" b="0" dirty="0" err="1" smtClean="0">
                <a:solidFill>
                  <a:schemeClr val="bg2"/>
                </a:solidFill>
              </a:rPr>
              <a:t>maneggevolezza</a:t>
            </a:r>
            <a:r>
              <a:rPr lang="en-GB" b="0" dirty="0" smtClean="0">
                <a:solidFill>
                  <a:schemeClr val="bg2"/>
                </a:solidFill>
              </a:rPr>
              <a:t> </a:t>
            </a:r>
            <a:r>
              <a:rPr lang="en-GB" b="0" dirty="0" err="1" smtClean="0">
                <a:solidFill>
                  <a:schemeClr val="bg2"/>
                </a:solidFill>
              </a:rPr>
              <a:t>su</a:t>
            </a:r>
            <a:r>
              <a:rPr lang="en-GB" b="0" dirty="0" smtClean="0">
                <a:solidFill>
                  <a:schemeClr val="bg2"/>
                </a:solidFill>
              </a:rPr>
              <a:t> </a:t>
            </a:r>
            <a:r>
              <a:rPr lang="en-GB" b="0" dirty="0" err="1" smtClean="0">
                <a:solidFill>
                  <a:schemeClr val="bg2"/>
                </a:solidFill>
              </a:rPr>
              <a:t>lunghi</a:t>
            </a:r>
            <a:r>
              <a:rPr lang="en-GB" b="0" dirty="0" smtClean="0">
                <a:solidFill>
                  <a:schemeClr val="bg2"/>
                </a:solidFill>
              </a:rPr>
              <a:t> </a:t>
            </a:r>
            <a:r>
              <a:rPr lang="en-GB" b="0" dirty="0" err="1" smtClean="0">
                <a:solidFill>
                  <a:schemeClr val="bg2"/>
                </a:solidFill>
              </a:rPr>
              <a:t>periodi</a:t>
            </a:r>
            <a:r>
              <a:rPr lang="en-GB" b="0" dirty="0" smtClean="0">
                <a:solidFill>
                  <a:schemeClr val="bg2"/>
                </a:solidFill>
              </a:rPr>
              <a:t>  </a:t>
            </a:r>
            <a:r>
              <a:rPr lang="en-GB" b="0" dirty="0" err="1" smtClean="0">
                <a:solidFill>
                  <a:schemeClr val="bg2"/>
                </a:solidFill>
              </a:rPr>
              <a:t>di</a:t>
            </a:r>
            <a:r>
              <a:rPr lang="en-GB" b="0" dirty="0" smtClean="0">
                <a:solidFill>
                  <a:schemeClr val="bg2"/>
                </a:solidFill>
              </a:rPr>
              <a:t> </a:t>
            </a:r>
            <a:r>
              <a:rPr lang="en-GB" b="0" dirty="0" smtClean="0">
                <a:solidFill>
                  <a:schemeClr val="bg2"/>
                </a:solidFill>
              </a:rPr>
              <a:t>	</a:t>
            </a:r>
            <a:r>
              <a:rPr lang="en-GB" b="0" dirty="0" err="1" smtClean="0">
                <a:solidFill>
                  <a:schemeClr val="bg2"/>
                </a:solidFill>
              </a:rPr>
              <a:t>monitoraggio</a:t>
            </a:r>
            <a:r>
              <a:rPr lang="en-GB" b="0" dirty="0" smtClean="0">
                <a:solidFill>
                  <a:schemeClr val="bg2"/>
                </a:solidFill>
              </a:rPr>
              <a:t> </a:t>
            </a:r>
            <a:r>
              <a:rPr lang="en-GB" b="0" dirty="0" smtClean="0">
                <a:solidFill>
                  <a:schemeClr val="bg2"/>
                </a:solidFill>
              </a:rPr>
              <a:t>(</a:t>
            </a:r>
            <a:r>
              <a:rPr lang="en-GB" b="0" dirty="0" err="1" smtClean="0">
                <a:solidFill>
                  <a:schemeClr val="bg2"/>
                </a:solidFill>
              </a:rPr>
              <a:t>aa</a:t>
            </a:r>
            <a:r>
              <a:rPr lang="en-GB" b="0" dirty="0" smtClean="0">
                <a:solidFill>
                  <a:schemeClr val="bg2"/>
                </a:solidFill>
              </a:rPr>
              <a:t>)</a:t>
            </a:r>
            <a:endParaRPr lang="it-IT" b="0" dirty="0" smtClean="0">
              <a:solidFill>
                <a:schemeClr val="bg2"/>
              </a:solidFill>
            </a:endParaRPr>
          </a:p>
          <a:p>
            <a:pPr lvl="0" algn="l">
              <a:buClr>
                <a:srgbClr val="00FFFF"/>
              </a:buClr>
            </a:pPr>
            <a:r>
              <a:rPr lang="en-GB" b="0" dirty="0" smtClean="0">
                <a:solidFill>
                  <a:schemeClr val="bg2"/>
                </a:solidFill>
              </a:rPr>
              <a:t>HBVDNA: </a:t>
            </a:r>
            <a:r>
              <a:rPr lang="en-GB" b="0" dirty="0" err="1" smtClean="0">
                <a:solidFill>
                  <a:schemeClr val="bg2"/>
                </a:solidFill>
              </a:rPr>
              <a:t>Identifica</a:t>
            </a:r>
            <a:r>
              <a:rPr lang="en-GB" b="0" dirty="0" smtClean="0">
                <a:solidFill>
                  <a:schemeClr val="bg2"/>
                </a:solidFill>
              </a:rPr>
              <a:t> </a:t>
            </a:r>
            <a:r>
              <a:rPr lang="en-GB" b="0" dirty="0" err="1" smtClean="0">
                <a:solidFill>
                  <a:schemeClr val="bg2"/>
                </a:solidFill>
              </a:rPr>
              <a:t>infrequente</a:t>
            </a:r>
            <a:r>
              <a:rPr lang="en-GB" b="0" dirty="0" smtClean="0">
                <a:solidFill>
                  <a:schemeClr val="bg2"/>
                </a:solidFill>
              </a:rPr>
              <a:t> </a:t>
            </a:r>
            <a:r>
              <a:rPr lang="en-GB" sz="1600" b="0" dirty="0" smtClean="0">
                <a:solidFill>
                  <a:schemeClr val="bg2"/>
                </a:solidFill>
              </a:rPr>
              <a:t>(ma </a:t>
            </a:r>
            <a:r>
              <a:rPr lang="en-GB" sz="1600" b="0" dirty="0" err="1" smtClean="0">
                <a:solidFill>
                  <a:schemeClr val="bg2"/>
                </a:solidFill>
              </a:rPr>
              <a:t>possibile</a:t>
            </a:r>
            <a:r>
              <a:rPr lang="en-GB" sz="1600" b="0" dirty="0" smtClean="0">
                <a:solidFill>
                  <a:schemeClr val="bg2"/>
                </a:solidFill>
              </a:rPr>
              <a:t>)</a:t>
            </a:r>
            <a:r>
              <a:rPr lang="en-GB" b="0" dirty="0" smtClean="0">
                <a:solidFill>
                  <a:schemeClr val="bg2"/>
                </a:solidFill>
              </a:rPr>
              <a:t> </a:t>
            </a:r>
            <a:r>
              <a:rPr lang="en-GB" b="0" dirty="0" err="1" smtClean="0">
                <a:solidFill>
                  <a:schemeClr val="bg2"/>
                </a:solidFill>
              </a:rPr>
              <a:t>evenienza</a:t>
            </a:r>
            <a:r>
              <a:rPr lang="en-GB" b="0" dirty="0" smtClean="0">
                <a:solidFill>
                  <a:schemeClr val="bg2"/>
                </a:solidFill>
              </a:rPr>
              <a:t> </a:t>
            </a:r>
            <a:r>
              <a:rPr lang="en-GB" b="0" dirty="0" err="1" smtClean="0">
                <a:solidFill>
                  <a:schemeClr val="bg2"/>
                </a:solidFill>
              </a:rPr>
              <a:t>riattivazione</a:t>
            </a:r>
            <a:r>
              <a:rPr lang="en-GB" b="0" dirty="0" smtClean="0">
                <a:solidFill>
                  <a:schemeClr val="bg2"/>
                </a:solidFill>
              </a:rPr>
              <a:t> in 	</a:t>
            </a:r>
            <a:r>
              <a:rPr lang="en-GB" b="0" dirty="0" err="1" smtClean="0">
                <a:solidFill>
                  <a:schemeClr val="bg2"/>
                </a:solidFill>
              </a:rPr>
              <a:t>assenza</a:t>
            </a:r>
            <a:r>
              <a:rPr lang="en-GB" b="0" dirty="0" smtClean="0">
                <a:solidFill>
                  <a:schemeClr val="bg2"/>
                </a:solidFill>
              </a:rPr>
              <a:t> </a:t>
            </a:r>
            <a:r>
              <a:rPr lang="en-GB" b="0" dirty="0" err="1" smtClean="0">
                <a:solidFill>
                  <a:schemeClr val="bg2"/>
                </a:solidFill>
              </a:rPr>
              <a:t>di</a:t>
            </a:r>
            <a:r>
              <a:rPr lang="en-GB" b="0" dirty="0" smtClean="0">
                <a:solidFill>
                  <a:schemeClr val="bg2"/>
                </a:solidFill>
              </a:rPr>
              <a:t> HBsAg </a:t>
            </a:r>
            <a:r>
              <a:rPr lang="en-GB" b="0" dirty="0" err="1" smtClean="0">
                <a:solidFill>
                  <a:schemeClr val="bg2"/>
                </a:solidFill>
              </a:rPr>
              <a:t>rilevabile</a:t>
            </a:r>
            <a:r>
              <a:rPr lang="en-GB" b="0" dirty="0" smtClean="0">
                <a:solidFill>
                  <a:schemeClr val="bg2"/>
                </a:solidFill>
              </a:rPr>
              <a:t> (</a:t>
            </a:r>
            <a:r>
              <a:rPr lang="en-GB" b="0" i="1" dirty="0" smtClean="0">
                <a:solidFill>
                  <a:schemeClr val="bg2"/>
                </a:solidFill>
              </a:rPr>
              <a:t>surface gene mutants</a:t>
            </a:r>
            <a:r>
              <a:rPr lang="en-GB" b="0" dirty="0" smtClean="0">
                <a:solidFill>
                  <a:schemeClr val="bg2"/>
                </a:solidFill>
              </a:rPr>
              <a:t>),  </a:t>
            </a:r>
            <a:r>
              <a:rPr lang="en-GB" b="0" dirty="0" err="1" smtClean="0">
                <a:solidFill>
                  <a:schemeClr val="bg2"/>
                </a:solidFill>
              </a:rPr>
              <a:t>nei</a:t>
            </a:r>
            <a:r>
              <a:rPr lang="en-GB" b="0" dirty="0" smtClean="0">
                <a:solidFill>
                  <a:schemeClr val="bg2"/>
                </a:solidFill>
              </a:rPr>
              <a:t> </a:t>
            </a:r>
            <a:r>
              <a:rPr lang="en-GB" b="0" dirty="0" err="1" smtClean="0">
                <a:solidFill>
                  <a:schemeClr val="bg2"/>
                </a:solidFill>
              </a:rPr>
              <a:t>pazienti</a:t>
            </a:r>
            <a:r>
              <a:rPr lang="en-GB" b="0" dirty="0" smtClean="0">
                <a:solidFill>
                  <a:schemeClr val="bg2"/>
                </a:solidFill>
              </a:rPr>
              <a:t> 	</a:t>
            </a:r>
            <a:r>
              <a:rPr lang="en-GB" b="0" dirty="0" err="1" smtClean="0">
                <a:solidFill>
                  <a:schemeClr val="bg2"/>
                </a:solidFill>
              </a:rPr>
              <a:t>che</a:t>
            </a:r>
            <a:r>
              <a:rPr lang="en-GB" b="0" dirty="0" smtClean="0">
                <a:solidFill>
                  <a:schemeClr val="bg2"/>
                </a:solidFill>
              </a:rPr>
              <a:t> </a:t>
            </a:r>
            <a:r>
              <a:rPr lang="en-GB" b="0" dirty="0" err="1" smtClean="0">
                <a:solidFill>
                  <a:schemeClr val="bg2"/>
                </a:solidFill>
              </a:rPr>
              <a:t>presentino</a:t>
            </a:r>
            <a:r>
              <a:rPr lang="en-GB" b="0" dirty="0" smtClean="0">
                <a:solidFill>
                  <a:schemeClr val="bg2"/>
                </a:solidFill>
              </a:rPr>
              <a:t> </a:t>
            </a:r>
            <a:r>
              <a:rPr lang="en-GB" b="0" dirty="0" err="1" smtClean="0">
                <a:solidFill>
                  <a:schemeClr val="bg2"/>
                </a:solidFill>
              </a:rPr>
              <a:t>incremento</a:t>
            </a:r>
            <a:r>
              <a:rPr lang="en-GB" b="0" dirty="0" smtClean="0">
                <a:solidFill>
                  <a:schemeClr val="bg2"/>
                </a:solidFill>
              </a:rPr>
              <a:t> ALT</a:t>
            </a:r>
          </a:p>
          <a:p>
            <a:pPr lvl="0" algn="l">
              <a:buClr>
                <a:srgbClr val="00FFFF"/>
              </a:buClr>
            </a:pPr>
            <a:endParaRPr lang="it-IT" b="0" dirty="0" smtClean="0">
              <a:solidFill>
                <a:schemeClr val="bg2"/>
              </a:solidFill>
            </a:endParaRPr>
          </a:p>
        </p:txBody>
      </p:sp>
      <p:sp>
        <p:nvSpPr>
          <p:cNvPr id="148481" name="Rectangle 1"/>
          <p:cNvSpPr>
            <a:spLocks noChangeArrowheads="1"/>
          </p:cNvSpPr>
          <p:nvPr/>
        </p:nvSpPr>
        <p:spPr bwMode="auto">
          <a:xfrm>
            <a:off x="6084168" y="3645024"/>
            <a:ext cx="2938625"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457200" algn="l"/>
              </a:tabLst>
            </a:pPr>
            <a:r>
              <a:rPr kumimoji="0" lang="en-GB" sz="1400" b="0" i="0" u="none" strike="noStrike" cap="none" normalizeH="0" baseline="0" dirty="0" err="1" smtClean="0">
                <a:ln>
                  <a:noFill/>
                </a:ln>
                <a:solidFill>
                  <a:srgbClr val="000000"/>
                </a:solidFill>
                <a:effectLst/>
                <a:ea typeface="AdvP48C35B"/>
                <a:cs typeface="Arial" pitchFamily="34" charset="0"/>
              </a:rPr>
              <a:t>Mozessohn</a:t>
            </a:r>
            <a:r>
              <a:rPr kumimoji="0" lang="en-GB" sz="1400" b="0" i="0" u="none" strike="noStrike" cap="none" normalizeH="0" baseline="0" dirty="0" smtClean="0">
                <a:ln>
                  <a:noFill/>
                </a:ln>
                <a:solidFill>
                  <a:srgbClr val="000000"/>
                </a:solidFill>
                <a:effectLst/>
                <a:ea typeface="AdvP48C35B"/>
                <a:cs typeface="Arial" pitchFamily="34" charset="0"/>
              </a:rPr>
              <a:t> L.</a:t>
            </a:r>
            <a:r>
              <a:rPr kumimoji="0" lang="en-GB" sz="1400" b="0" i="0" u="none" strike="noStrike" cap="none" normalizeH="0" baseline="0" dirty="0" smtClean="0">
                <a:ln>
                  <a:noFill/>
                </a:ln>
                <a:solidFill>
                  <a:srgbClr val="FF0000"/>
                </a:solidFill>
                <a:effectLst/>
                <a:ea typeface="AdvP48C35B"/>
                <a:cs typeface="Arial" pitchFamily="34" charset="0"/>
              </a:rPr>
              <a:t> </a:t>
            </a:r>
            <a:r>
              <a:rPr kumimoji="0" lang="en-GB" sz="1400" b="0" i="0" u="none" strike="noStrike" cap="none" normalizeH="0" baseline="0" dirty="0" smtClean="0">
                <a:ln>
                  <a:noFill/>
                </a:ln>
                <a:solidFill>
                  <a:srgbClr val="231F20"/>
                </a:solidFill>
                <a:effectLst/>
                <a:ea typeface="AdvP48C35B"/>
                <a:cs typeface="Arial" pitchFamily="34" charset="0"/>
              </a:rPr>
              <a:t>J Viral </a:t>
            </a:r>
            <a:r>
              <a:rPr kumimoji="0" lang="en-GB" sz="1400" b="0" i="0" u="none" strike="noStrike" cap="none" normalizeH="0" baseline="0" dirty="0" err="1" smtClean="0">
                <a:ln>
                  <a:noFill/>
                </a:ln>
                <a:solidFill>
                  <a:srgbClr val="231F20"/>
                </a:solidFill>
                <a:effectLst/>
                <a:ea typeface="AdvP48C35B"/>
                <a:cs typeface="Arial" pitchFamily="34" charset="0"/>
              </a:rPr>
              <a:t>Hepat</a:t>
            </a:r>
            <a:r>
              <a:rPr kumimoji="0" lang="en-GB" sz="1400" b="0" i="0" u="none" strike="noStrike" cap="none" normalizeH="0" baseline="0" dirty="0" smtClean="0">
                <a:ln>
                  <a:noFill/>
                </a:ln>
                <a:solidFill>
                  <a:srgbClr val="231F20"/>
                </a:solidFill>
                <a:effectLst/>
                <a:ea typeface="AdvP48C35B"/>
                <a:cs typeface="Arial" pitchFamily="34" charset="0"/>
              </a:rPr>
              <a:t> 2015</a:t>
            </a:r>
            <a:endParaRPr kumimoji="0" lang="en-GB" sz="1400" b="0" i="0" u="none" strike="noStrike" cap="none" normalizeH="0" baseline="0" dirty="0" smtClean="0">
              <a:ln>
                <a:noFill/>
              </a:ln>
              <a:solidFill>
                <a:schemeClr val="tx1"/>
              </a:solidFill>
              <a:effectLst/>
              <a:cs typeface="Arial" pitchFamily="34" charset="0"/>
            </a:endParaRPr>
          </a:p>
        </p:txBody>
      </p:sp>
      <p:sp>
        <p:nvSpPr>
          <p:cNvPr id="9" name="Rectangle 1"/>
          <p:cNvSpPr>
            <a:spLocks noChangeArrowheads="1"/>
          </p:cNvSpPr>
          <p:nvPr/>
        </p:nvSpPr>
        <p:spPr bwMode="auto">
          <a:xfrm>
            <a:off x="6660232" y="6289575"/>
            <a:ext cx="240322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457200" algn="l"/>
              </a:tabLst>
            </a:pPr>
            <a:r>
              <a:rPr kumimoji="0" lang="en-GB" sz="1400" b="0" i="0" u="none" strike="noStrike" cap="none" normalizeH="0" baseline="0" dirty="0" err="1" smtClean="0">
                <a:ln>
                  <a:noFill/>
                </a:ln>
                <a:solidFill>
                  <a:srgbClr val="000000"/>
                </a:solidFill>
                <a:effectLst/>
                <a:ea typeface="AdvP48C35B"/>
                <a:cs typeface="Arial" pitchFamily="34" charset="0"/>
              </a:rPr>
              <a:t>Salpini</a:t>
            </a:r>
            <a:r>
              <a:rPr kumimoji="0" lang="en-GB" sz="1400" b="0" i="0" u="none" strike="noStrike" cap="none" normalizeH="0" baseline="0" dirty="0" smtClean="0">
                <a:ln>
                  <a:noFill/>
                </a:ln>
                <a:solidFill>
                  <a:srgbClr val="000000"/>
                </a:solidFill>
                <a:effectLst/>
                <a:ea typeface="AdvP48C35B"/>
                <a:cs typeface="Arial" pitchFamily="34" charset="0"/>
              </a:rPr>
              <a:t> R,</a:t>
            </a:r>
            <a:r>
              <a:rPr kumimoji="0" lang="en-GB" sz="1400" b="0" i="0" u="none" strike="noStrike" cap="none" normalizeH="0" baseline="0" dirty="0" smtClean="0">
                <a:ln>
                  <a:noFill/>
                </a:ln>
                <a:solidFill>
                  <a:srgbClr val="FF0000"/>
                </a:solidFill>
                <a:effectLst/>
                <a:ea typeface="AdvP48C35B"/>
                <a:cs typeface="Arial" pitchFamily="34" charset="0"/>
              </a:rPr>
              <a:t> </a:t>
            </a:r>
            <a:r>
              <a:rPr kumimoji="0" lang="en-GB" sz="1400" b="0" i="0" u="none" strike="noStrike" cap="none" normalizeH="0" baseline="0" dirty="0" smtClean="0">
                <a:ln>
                  <a:noFill/>
                </a:ln>
                <a:solidFill>
                  <a:srgbClr val="231F20"/>
                </a:solidFill>
                <a:effectLst/>
                <a:ea typeface="AdvP48C35B"/>
                <a:cs typeface="Arial" pitchFamily="34" charset="0"/>
              </a:rPr>
              <a:t>Hepatology 2015</a:t>
            </a:r>
            <a:endParaRPr kumimoji="0" lang="en-GB" sz="1400" b="0" i="0" u="none" strike="noStrike" cap="none" normalizeH="0" baseline="0" dirty="0" smtClean="0">
              <a:ln>
                <a:noFill/>
              </a:ln>
              <a:solidFill>
                <a:schemeClr val="tx1"/>
              </a:solidFill>
              <a:effectLst/>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8481"/>
                                        </p:tgtEl>
                                        <p:attrNameLst>
                                          <p:attrName>style.visibility</p:attrName>
                                        </p:attrNameLst>
                                      </p:cBhvr>
                                      <p:to>
                                        <p:strVal val="visible"/>
                                      </p:to>
                                    </p:set>
                                    <p:animEffect transition="in" filter="fade">
                                      <p:cBhvr>
                                        <p:cTn id="10" dur="500"/>
                                        <p:tgtEl>
                                          <p:spTgt spid="1484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8481"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0"/>
          <p:cNvPicPr>
            <a:picLocks noChangeAspect="1" noChangeArrowheads="1"/>
          </p:cNvPicPr>
          <p:nvPr/>
        </p:nvPicPr>
        <p:blipFill>
          <a:blip r:embed="rId3" cstate="print"/>
          <a:srcRect/>
          <a:stretch>
            <a:fillRect/>
          </a:stretch>
        </p:blipFill>
        <p:spPr bwMode="auto">
          <a:xfrm>
            <a:off x="7885113" y="548680"/>
            <a:ext cx="1100137" cy="361950"/>
          </a:xfrm>
          <a:prstGeom prst="rect">
            <a:avLst/>
          </a:prstGeom>
          <a:noFill/>
          <a:ln w="9525" algn="ctr">
            <a:noFill/>
            <a:miter lim="800000"/>
            <a:headEnd/>
            <a:tailEnd/>
          </a:ln>
        </p:spPr>
      </p:pic>
      <p:pic>
        <p:nvPicPr>
          <p:cNvPr id="43011" name="Picture 21"/>
          <p:cNvPicPr>
            <a:picLocks noChangeAspect="1" noChangeArrowheads="1"/>
          </p:cNvPicPr>
          <p:nvPr/>
        </p:nvPicPr>
        <p:blipFill>
          <a:blip r:embed="rId4" cstate="print"/>
          <a:srcRect/>
          <a:stretch>
            <a:fillRect/>
          </a:stretch>
        </p:blipFill>
        <p:spPr bwMode="auto">
          <a:xfrm>
            <a:off x="7529513" y="65088"/>
            <a:ext cx="1506537" cy="506412"/>
          </a:xfrm>
          <a:prstGeom prst="rect">
            <a:avLst/>
          </a:prstGeom>
          <a:noFill/>
          <a:ln w="9525">
            <a:noFill/>
            <a:miter lim="800000"/>
            <a:headEnd/>
            <a:tailEnd/>
          </a:ln>
        </p:spPr>
      </p:pic>
      <p:sp>
        <p:nvSpPr>
          <p:cNvPr id="43012" name="Text Box 65"/>
          <p:cNvSpPr txBox="1">
            <a:spLocks noChangeArrowheads="1"/>
          </p:cNvSpPr>
          <p:nvPr/>
        </p:nvSpPr>
        <p:spPr bwMode="auto">
          <a:xfrm>
            <a:off x="123825" y="44450"/>
            <a:ext cx="8193088" cy="646331"/>
          </a:xfrm>
          <a:prstGeom prst="rect">
            <a:avLst/>
          </a:prstGeom>
          <a:noFill/>
          <a:ln w="9525" algn="ctr">
            <a:noFill/>
            <a:miter lim="800000"/>
            <a:headEnd/>
            <a:tailEnd/>
          </a:ln>
        </p:spPr>
        <p:txBody>
          <a:bodyPr>
            <a:spAutoFit/>
          </a:bodyPr>
          <a:lstStyle/>
          <a:p>
            <a:pPr marL="342900" indent="-342900" algn="l"/>
            <a:r>
              <a:rPr lang="it-IT" sz="3600" dirty="0" smtClean="0"/>
              <a:t>Si, ma quali farmaci e quando?</a:t>
            </a:r>
            <a:endParaRPr lang="it-IT" sz="3600" dirty="0"/>
          </a:p>
        </p:txBody>
      </p:sp>
      <p:sp>
        <p:nvSpPr>
          <p:cNvPr id="43013" name="Rectangle 66"/>
          <p:cNvSpPr>
            <a:spLocks noChangeArrowheads="1"/>
          </p:cNvSpPr>
          <p:nvPr/>
        </p:nvSpPr>
        <p:spPr bwMode="auto">
          <a:xfrm>
            <a:off x="179512" y="836712"/>
            <a:ext cx="8893175" cy="5847755"/>
          </a:xfrm>
          <a:prstGeom prst="rect">
            <a:avLst/>
          </a:prstGeom>
          <a:noFill/>
          <a:ln w="9525" algn="ctr">
            <a:noFill/>
            <a:miter lim="800000"/>
            <a:headEnd/>
            <a:tailEnd/>
          </a:ln>
        </p:spPr>
        <p:txBody>
          <a:bodyPr>
            <a:spAutoFit/>
          </a:bodyPr>
          <a:lstStyle/>
          <a:p>
            <a:pPr algn="l"/>
            <a:r>
              <a:rPr lang="en-GB" dirty="0" err="1" smtClean="0"/>
              <a:t>Definizioni</a:t>
            </a:r>
            <a:r>
              <a:rPr lang="en-GB" dirty="0" smtClean="0"/>
              <a:t>				</a:t>
            </a:r>
            <a:r>
              <a:rPr lang="en-GB" dirty="0" err="1" smtClean="0"/>
              <a:t>Trattamento</a:t>
            </a:r>
            <a:r>
              <a:rPr lang="en-GB" dirty="0" smtClean="0"/>
              <a:t> </a:t>
            </a:r>
            <a:r>
              <a:rPr lang="en-GB" dirty="0" err="1" smtClean="0"/>
              <a:t>antivirale</a:t>
            </a:r>
            <a:endParaRPr lang="en-GB" dirty="0" smtClean="0"/>
          </a:p>
          <a:p>
            <a:pPr algn="l"/>
            <a:r>
              <a:rPr lang="en-GB" b="0" dirty="0" err="1" smtClean="0"/>
              <a:t>Epatite</a:t>
            </a:r>
            <a:r>
              <a:rPr lang="en-GB" b="0" dirty="0" smtClean="0"/>
              <a:t> </a:t>
            </a:r>
            <a:r>
              <a:rPr lang="en-GB" b="0" dirty="0" err="1" smtClean="0"/>
              <a:t>cronica</a:t>
            </a:r>
            <a:r>
              <a:rPr lang="en-GB" b="0" dirty="0" smtClean="0"/>
              <a:t> </a:t>
            </a:r>
            <a:r>
              <a:rPr lang="en-GB" sz="1400" b="0" dirty="0" smtClean="0"/>
              <a:t>(AC)</a:t>
            </a:r>
            <a:r>
              <a:rPr lang="en-GB" b="0" dirty="0" smtClean="0"/>
              <a:t>			</a:t>
            </a:r>
            <a:r>
              <a:rPr lang="en-GB" b="0" dirty="0" err="1" smtClean="0"/>
              <a:t>Terapia</a:t>
            </a:r>
            <a:endParaRPr lang="en-GB" b="0" dirty="0" smtClean="0"/>
          </a:p>
          <a:p>
            <a:pPr algn="l"/>
            <a:r>
              <a:rPr lang="en-GB" b="0" dirty="0" err="1" smtClean="0"/>
              <a:t>Infezione</a:t>
            </a:r>
            <a:r>
              <a:rPr lang="en-GB" b="0" dirty="0" smtClean="0"/>
              <a:t> </a:t>
            </a:r>
            <a:r>
              <a:rPr lang="en-GB" b="0" dirty="0" err="1" smtClean="0"/>
              <a:t>cronica</a:t>
            </a:r>
            <a:r>
              <a:rPr lang="en-GB" b="0" dirty="0" smtClean="0"/>
              <a:t> </a:t>
            </a:r>
            <a:r>
              <a:rPr lang="en-GB" sz="1400" b="0" dirty="0" smtClean="0"/>
              <a:t>(IC</a:t>
            </a:r>
            <a:r>
              <a:rPr lang="en-GB" sz="1400" b="0" dirty="0" smtClean="0"/>
              <a:t>)</a:t>
            </a:r>
            <a:r>
              <a:rPr lang="en-GB" b="0" dirty="0" smtClean="0"/>
              <a:t>			</a:t>
            </a:r>
            <a:r>
              <a:rPr lang="en-GB" b="0" dirty="0" err="1" smtClean="0"/>
              <a:t>Profilassi</a:t>
            </a:r>
            <a:endParaRPr lang="en-GB" b="0" dirty="0" smtClean="0"/>
          </a:p>
          <a:p>
            <a:pPr algn="l"/>
            <a:r>
              <a:rPr lang="en-GB" b="0" dirty="0" smtClean="0"/>
              <a:t>HBsAg </a:t>
            </a:r>
            <a:r>
              <a:rPr lang="en-GB" b="0" dirty="0" err="1" smtClean="0"/>
              <a:t>negativi</a:t>
            </a:r>
            <a:r>
              <a:rPr lang="en-GB" b="0" dirty="0" smtClean="0"/>
              <a:t>/Anti-HBc </a:t>
            </a:r>
            <a:r>
              <a:rPr lang="en-GB" b="0" dirty="0" err="1" smtClean="0"/>
              <a:t>positivi</a:t>
            </a:r>
            <a:r>
              <a:rPr lang="en-GB" b="0" dirty="0" smtClean="0"/>
              <a:t> 	</a:t>
            </a:r>
            <a:r>
              <a:rPr lang="en-GB" b="0" dirty="0" err="1" smtClean="0"/>
              <a:t>Profilassi</a:t>
            </a:r>
            <a:endParaRPr lang="en-GB" b="0" dirty="0" smtClean="0"/>
          </a:p>
          <a:p>
            <a:pPr algn="l"/>
            <a:endParaRPr lang="en-GB" b="0" dirty="0" smtClean="0"/>
          </a:p>
          <a:p>
            <a:pPr algn="l"/>
            <a:r>
              <a:rPr lang="en-GB" u="sng" dirty="0" err="1" smtClean="0"/>
              <a:t>Terapia</a:t>
            </a:r>
            <a:r>
              <a:rPr lang="en-GB" u="sng" dirty="0" smtClean="0"/>
              <a:t>:</a:t>
            </a:r>
            <a:r>
              <a:rPr lang="en-GB" dirty="0" smtClean="0"/>
              <a:t> </a:t>
            </a:r>
            <a:r>
              <a:rPr lang="en-GB" b="0" dirty="0" smtClean="0"/>
              <a:t>	Entecavir (ETV) </a:t>
            </a:r>
          </a:p>
          <a:p>
            <a:pPr algn="l"/>
            <a:r>
              <a:rPr lang="en-GB" b="0" dirty="0" smtClean="0"/>
              <a:t>		Tenofovir (TDF) </a:t>
            </a:r>
            <a:r>
              <a:rPr lang="en-GB" sz="1800" b="0" dirty="0" smtClean="0"/>
              <a:t>(</a:t>
            </a:r>
            <a:r>
              <a:rPr lang="en-GB" sz="1800" b="0" dirty="0" err="1" smtClean="0"/>
              <a:t>preferibilmente</a:t>
            </a:r>
            <a:r>
              <a:rPr lang="en-GB" sz="1800" b="0" dirty="0" smtClean="0"/>
              <a:t> T </a:t>
            </a:r>
            <a:r>
              <a:rPr lang="en-GB" sz="1800" b="0" dirty="0" err="1" smtClean="0"/>
              <a:t>Alafenamide</a:t>
            </a:r>
            <a:r>
              <a:rPr lang="en-GB" sz="1800" b="0" dirty="0" smtClean="0"/>
              <a:t>, TAF)</a:t>
            </a:r>
          </a:p>
          <a:p>
            <a:pPr algn="r"/>
            <a:r>
              <a:rPr lang="en-GB" b="0" dirty="0" smtClean="0"/>
              <a:t> </a:t>
            </a:r>
            <a:r>
              <a:rPr lang="en-GB" sz="1600" b="0" dirty="0" smtClean="0"/>
              <a:t>Se </a:t>
            </a:r>
            <a:r>
              <a:rPr lang="en-GB" sz="1600" b="0" dirty="0" err="1" smtClean="0"/>
              <a:t>resistenza</a:t>
            </a:r>
            <a:r>
              <a:rPr lang="en-GB" sz="1600" b="0" dirty="0" smtClean="0"/>
              <a:t> </a:t>
            </a:r>
            <a:r>
              <a:rPr lang="en-GB" sz="1600" b="0" dirty="0" err="1" smtClean="0"/>
              <a:t>nucleosidi</a:t>
            </a:r>
            <a:r>
              <a:rPr lang="en-GB" sz="1600" b="0" dirty="0" smtClean="0"/>
              <a:t> </a:t>
            </a:r>
            <a:r>
              <a:rPr lang="en-GB" sz="1600" b="0" dirty="0" err="1" smtClean="0"/>
              <a:t>trattare</a:t>
            </a:r>
            <a:r>
              <a:rPr lang="en-GB" sz="1600" b="0" dirty="0" smtClean="0"/>
              <a:t> con TDF/TAF (</a:t>
            </a:r>
            <a:r>
              <a:rPr lang="en-GB" sz="1600" b="0" dirty="0" err="1" smtClean="0"/>
              <a:t>valtuazione</a:t>
            </a:r>
            <a:r>
              <a:rPr lang="en-GB" sz="1600" b="0" dirty="0" smtClean="0"/>
              <a:t> </a:t>
            </a:r>
            <a:r>
              <a:rPr lang="en-GB" sz="1600" b="0" dirty="0" err="1" smtClean="0"/>
              <a:t>renale</a:t>
            </a:r>
            <a:r>
              <a:rPr lang="en-GB" sz="1600" b="0" dirty="0" smtClean="0"/>
              <a:t>) </a:t>
            </a:r>
          </a:p>
          <a:p>
            <a:pPr algn="r"/>
            <a:r>
              <a:rPr lang="en-GB" sz="1600" b="0" dirty="0" err="1" smtClean="0"/>
              <a:t>Fino</a:t>
            </a:r>
            <a:r>
              <a:rPr lang="en-GB" sz="1600" b="0" dirty="0" smtClean="0"/>
              <a:t> a </a:t>
            </a:r>
            <a:r>
              <a:rPr lang="en-GB" sz="1600" b="0" dirty="0" err="1" smtClean="0"/>
              <a:t>disponibilità</a:t>
            </a:r>
            <a:r>
              <a:rPr lang="en-GB" sz="1600" b="0" dirty="0" smtClean="0"/>
              <a:t> TAF, se </a:t>
            </a:r>
            <a:r>
              <a:rPr lang="en-GB" sz="1600" b="0" dirty="0" err="1" smtClean="0"/>
              <a:t>danno</a:t>
            </a:r>
            <a:r>
              <a:rPr lang="en-GB" sz="1600" b="0" dirty="0" smtClean="0"/>
              <a:t> </a:t>
            </a:r>
            <a:r>
              <a:rPr lang="en-GB" sz="1600" b="0" dirty="0" err="1" smtClean="0"/>
              <a:t>renale</a:t>
            </a:r>
            <a:r>
              <a:rPr lang="en-GB" sz="1600" b="0" dirty="0" smtClean="0"/>
              <a:t> </a:t>
            </a:r>
            <a:r>
              <a:rPr lang="en-GB" sz="1600" b="0" dirty="0" err="1" smtClean="0"/>
              <a:t>rilevante</a:t>
            </a:r>
            <a:r>
              <a:rPr lang="en-GB" sz="1600" b="0" dirty="0" smtClean="0"/>
              <a:t>: ETV 1 mg (according to GFR) </a:t>
            </a:r>
            <a:endParaRPr lang="it-IT" sz="1600" b="0" dirty="0" smtClean="0"/>
          </a:p>
          <a:p>
            <a:pPr algn="l"/>
            <a:endParaRPr lang="en-GB" b="0" dirty="0" smtClean="0"/>
          </a:p>
          <a:p>
            <a:pPr algn="l"/>
            <a:r>
              <a:rPr lang="en-GB" u="sng" dirty="0" err="1" smtClean="0"/>
              <a:t>Profilassi</a:t>
            </a:r>
            <a:r>
              <a:rPr lang="en-GB" u="sng" dirty="0" smtClean="0"/>
              <a:t>:</a:t>
            </a:r>
            <a:r>
              <a:rPr lang="en-GB" b="0" dirty="0" smtClean="0"/>
              <a:t>	HBsAg </a:t>
            </a:r>
            <a:r>
              <a:rPr lang="en-GB" b="0" dirty="0" err="1" smtClean="0"/>
              <a:t>negativi</a:t>
            </a:r>
            <a:r>
              <a:rPr lang="en-GB" b="0" dirty="0" smtClean="0"/>
              <a:t>/Anti-HBc </a:t>
            </a:r>
            <a:r>
              <a:rPr lang="en-GB" b="0" dirty="0" err="1" smtClean="0"/>
              <a:t>positivi</a:t>
            </a:r>
            <a:r>
              <a:rPr lang="en-GB" b="0" dirty="0" smtClean="0"/>
              <a:t>	LAM</a:t>
            </a:r>
          </a:p>
          <a:p>
            <a:pPr algn="l"/>
            <a:r>
              <a:rPr lang="en-GB" b="0" dirty="0" smtClean="0"/>
              <a:t>		</a:t>
            </a:r>
            <a:r>
              <a:rPr lang="en-GB" b="0" dirty="0" err="1" smtClean="0"/>
              <a:t>Infezione</a:t>
            </a:r>
            <a:r>
              <a:rPr lang="en-GB" b="0" dirty="0" smtClean="0"/>
              <a:t> </a:t>
            </a:r>
            <a:r>
              <a:rPr lang="en-GB" b="0" dirty="0" err="1" smtClean="0"/>
              <a:t>cronica</a:t>
            </a:r>
            <a:r>
              <a:rPr lang="en-GB" b="0" dirty="0" smtClean="0"/>
              <a:t> **			ETV</a:t>
            </a:r>
          </a:p>
          <a:p>
            <a:pPr algn="r"/>
            <a:r>
              <a:rPr lang="en-GB" b="0" dirty="0" smtClean="0"/>
              <a:t>		</a:t>
            </a:r>
            <a:r>
              <a:rPr lang="en-GB" sz="1800" b="0" dirty="0" smtClean="0"/>
              <a:t>	</a:t>
            </a:r>
          </a:p>
        </p:txBody>
      </p:sp>
      <p:cxnSp>
        <p:nvCxnSpPr>
          <p:cNvPr id="11" name="Connettore 1 10"/>
          <p:cNvCxnSpPr/>
          <p:nvPr/>
        </p:nvCxnSpPr>
        <p:spPr bwMode="auto">
          <a:xfrm>
            <a:off x="251520" y="1272264"/>
            <a:ext cx="8712968" cy="0"/>
          </a:xfrm>
          <a:prstGeom prst="line">
            <a:avLst/>
          </a:prstGeom>
          <a:noFill/>
          <a:ln w="38100" cap="flat" cmpd="sng" algn="ctr">
            <a:solidFill>
              <a:schemeClr val="tx1"/>
            </a:solidFill>
            <a:prstDash val="solid"/>
            <a:round/>
            <a:headEnd type="none" w="med" len="med"/>
            <a:tailEnd type="none" w="med" len="med"/>
          </a:ln>
          <a:effectLst/>
        </p:spPr>
      </p:cxnSp>
      <p:cxnSp>
        <p:nvCxnSpPr>
          <p:cNvPr id="12" name="Connettore 1 11"/>
          <p:cNvCxnSpPr/>
          <p:nvPr/>
        </p:nvCxnSpPr>
        <p:spPr bwMode="auto">
          <a:xfrm>
            <a:off x="251520" y="2712424"/>
            <a:ext cx="8712968" cy="0"/>
          </a:xfrm>
          <a:prstGeom prst="line">
            <a:avLst/>
          </a:prstGeom>
          <a:noFill/>
          <a:ln w="38100" cap="flat" cmpd="sng" algn="ctr">
            <a:solidFill>
              <a:schemeClr val="tx1"/>
            </a:solidFill>
            <a:prstDash val="solid"/>
            <a:round/>
            <a:headEnd type="none" w="med" len="med"/>
            <a:tailEnd type="none" w="med" len="med"/>
          </a:ln>
          <a:effectLst/>
        </p:spPr>
      </p:cxnSp>
      <p:sp>
        <p:nvSpPr>
          <p:cNvPr id="18" name="Rettangolo 17"/>
          <p:cNvSpPr/>
          <p:nvPr/>
        </p:nvSpPr>
        <p:spPr>
          <a:xfrm>
            <a:off x="179512" y="6257946"/>
            <a:ext cx="8856984" cy="630942"/>
          </a:xfrm>
          <a:prstGeom prst="rect">
            <a:avLst/>
          </a:prstGeom>
        </p:spPr>
        <p:txBody>
          <a:bodyPr wrap="square">
            <a:spAutoFit/>
          </a:bodyPr>
          <a:lstStyle/>
          <a:p>
            <a:pPr lvl="0" algn="r">
              <a:buClr>
                <a:srgbClr val="00FFFF"/>
              </a:buClr>
            </a:pPr>
            <a:r>
              <a:rPr lang="en-GB" sz="1400" b="0" u="sng" dirty="0" smtClean="0">
                <a:solidFill>
                  <a:srgbClr val="FFFFFF"/>
                </a:solidFill>
              </a:rPr>
              <a:t>** In </a:t>
            </a:r>
            <a:r>
              <a:rPr lang="en-GB" sz="1400" b="0" u="sng" dirty="0" err="1" smtClean="0">
                <a:solidFill>
                  <a:srgbClr val="FFFFFF"/>
                </a:solidFill>
              </a:rPr>
              <a:t>questi</a:t>
            </a:r>
            <a:r>
              <a:rPr lang="en-GB" sz="1400" b="0" u="sng" dirty="0" smtClean="0">
                <a:solidFill>
                  <a:srgbClr val="FFFFFF"/>
                </a:solidFill>
              </a:rPr>
              <a:t> </a:t>
            </a:r>
            <a:r>
              <a:rPr lang="en-GB" sz="1400" b="0" u="sng" dirty="0" err="1" smtClean="0">
                <a:solidFill>
                  <a:srgbClr val="FFFFFF"/>
                </a:solidFill>
              </a:rPr>
              <a:t>pazienti</a:t>
            </a:r>
            <a:r>
              <a:rPr lang="en-GB" sz="1400" b="0" u="sng" dirty="0" smtClean="0">
                <a:solidFill>
                  <a:srgbClr val="FFFFFF"/>
                </a:solidFill>
              </a:rPr>
              <a:t> LAM </a:t>
            </a:r>
            <a:r>
              <a:rPr lang="en-GB" sz="1400" b="0" u="sng" dirty="0" err="1" smtClean="0">
                <a:solidFill>
                  <a:srgbClr val="FFFFFF"/>
                </a:solidFill>
              </a:rPr>
              <a:t>subottimale</a:t>
            </a:r>
            <a:r>
              <a:rPr lang="en-GB" sz="1400" b="0" u="sng" dirty="0" smtClean="0">
                <a:solidFill>
                  <a:srgbClr val="FFFFFF"/>
                </a:solidFill>
              </a:rPr>
              <a:t> 10% </a:t>
            </a:r>
            <a:r>
              <a:rPr lang="en-GB" sz="1400" b="0" u="sng" dirty="0" err="1" smtClean="0">
                <a:solidFill>
                  <a:srgbClr val="FFFFFF"/>
                </a:solidFill>
              </a:rPr>
              <a:t>rischio</a:t>
            </a:r>
            <a:r>
              <a:rPr lang="en-GB" sz="1400" b="0" u="sng" dirty="0" smtClean="0">
                <a:solidFill>
                  <a:srgbClr val="FFFFFF"/>
                </a:solidFill>
              </a:rPr>
              <a:t> </a:t>
            </a:r>
            <a:r>
              <a:rPr lang="en-GB" sz="1400" b="0" u="sng" dirty="0" err="1" smtClean="0">
                <a:solidFill>
                  <a:srgbClr val="FFFFFF"/>
                </a:solidFill>
              </a:rPr>
              <a:t>residuo</a:t>
            </a:r>
            <a:r>
              <a:rPr lang="en-GB" sz="1400" b="0" u="sng" dirty="0" smtClean="0">
                <a:solidFill>
                  <a:srgbClr val="FFFFFF"/>
                </a:solidFill>
              </a:rPr>
              <a:t> </a:t>
            </a:r>
            <a:r>
              <a:rPr lang="en-GB" sz="1400" b="0" u="sng" dirty="0" err="1" smtClean="0">
                <a:solidFill>
                  <a:srgbClr val="FFFFFF"/>
                </a:solidFill>
              </a:rPr>
              <a:t>riattivazione</a:t>
            </a:r>
            <a:r>
              <a:rPr lang="en-GB" sz="1400" b="0" u="sng" dirty="0" smtClean="0">
                <a:solidFill>
                  <a:srgbClr val="FFFFFF"/>
                </a:solidFill>
              </a:rPr>
              <a:t>. ETV (0.5 mg) </a:t>
            </a:r>
            <a:r>
              <a:rPr lang="en-GB" sz="1400" b="0" u="sng" dirty="0" err="1" smtClean="0">
                <a:solidFill>
                  <a:srgbClr val="FFFFFF"/>
                </a:solidFill>
              </a:rPr>
              <a:t>scelta</a:t>
            </a:r>
            <a:r>
              <a:rPr lang="en-GB" sz="1400" b="0" u="sng" dirty="0" smtClean="0">
                <a:solidFill>
                  <a:srgbClr val="FFFFFF"/>
                </a:solidFill>
              </a:rPr>
              <a:t> </a:t>
            </a:r>
            <a:r>
              <a:rPr lang="en-GB" sz="1400" b="0" u="sng" dirty="0" err="1" smtClean="0">
                <a:solidFill>
                  <a:srgbClr val="FFFFFF"/>
                </a:solidFill>
              </a:rPr>
              <a:t>ottimale</a:t>
            </a:r>
            <a:endParaRPr lang="en-GB" sz="1400" b="0" u="sng" dirty="0" smtClean="0">
              <a:solidFill>
                <a:srgbClr val="FFFFFF"/>
              </a:solidFill>
            </a:endParaRPr>
          </a:p>
          <a:p>
            <a:pPr lvl="0" algn="r">
              <a:buClr>
                <a:srgbClr val="00FFFF"/>
              </a:buClr>
            </a:pPr>
            <a:r>
              <a:rPr lang="en-GB" sz="1400" b="0" dirty="0" smtClean="0">
                <a:solidFill>
                  <a:srgbClr val="FFFFFF"/>
                </a:solidFill>
              </a:rPr>
              <a:t>		     TFV/TAF no data ma performance </a:t>
            </a:r>
            <a:r>
              <a:rPr lang="en-GB" sz="1400" b="0" dirty="0" err="1" smtClean="0">
                <a:solidFill>
                  <a:srgbClr val="FFFFFF"/>
                </a:solidFill>
              </a:rPr>
              <a:t>verosimiilmente</a:t>
            </a:r>
            <a:r>
              <a:rPr lang="en-GB" sz="1400" b="0" dirty="0" smtClean="0">
                <a:solidFill>
                  <a:srgbClr val="FFFFFF"/>
                </a:solidFill>
              </a:rPr>
              <a:t> </a:t>
            </a:r>
            <a:r>
              <a:rPr lang="en-GB" sz="1400" b="0" dirty="0" err="1" smtClean="0">
                <a:solidFill>
                  <a:srgbClr val="FFFFFF"/>
                </a:solidFill>
              </a:rPr>
              <a:t>sovrapponibile</a:t>
            </a:r>
            <a:endParaRPr lang="it-IT" sz="1400" b="0" dirty="0" smtClean="0">
              <a:solidFill>
                <a:srgbClr val="FFFFFF"/>
              </a:solidFill>
            </a:endParaRPr>
          </a:p>
        </p:txBody>
      </p:sp>
      <p:cxnSp>
        <p:nvCxnSpPr>
          <p:cNvPr id="19" name="Connettore 1 18"/>
          <p:cNvCxnSpPr/>
          <p:nvPr/>
        </p:nvCxnSpPr>
        <p:spPr bwMode="auto">
          <a:xfrm>
            <a:off x="251520" y="2928448"/>
            <a:ext cx="8712968" cy="0"/>
          </a:xfrm>
          <a:prstGeom prst="line">
            <a:avLst/>
          </a:prstGeom>
          <a:noFill/>
          <a:ln w="38100" cap="flat" cmpd="sng" algn="ctr">
            <a:solidFill>
              <a:schemeClr val="tx1"/>
            </a:solidFill>
            <a:prstDash val="solid"/>
            <a:round/>
            <a:headEnd type="none" w="med" len="med"/>
            <a:tailEnd type="none" w="med" len="med"/>
          </a:ln>
          <a:effectLst/>
        </p:spPr>
      </p:cxnSp>
      <p:cxnSp>
        <p:nvCxnSpPr>
          <p:cNvPr id="20" name="Connettore 1 19"/>
          <p:cNvCxnSpPr/>
          <p:nvPr/>
        </p:nvCxnSpPr>
        <p:spPr bwMode="auto">
          <a:xfrm>
            <a:off x="251520" y="6168808"/>
            <a:ext cx="8712968" cy="0"/>
          </a:xfrm>
          <a:prstGeom prst="line">
            <a:avLst/>
          </a:prstGeom>
          <a:noFill/>
          <a:ln w="38100" cap="flat" cmpd="sng" algn="ctr">
            <a:solidFill>
              <a:schemeClr val="tx1"/>
            </a:solidFill>
            <a:prstDash val="solid"/>
            <a:round/>
            <a:headEnd type="none" w="med" len="med"/>
            <a:tailEnd type="none" w="med" len="med"/>
          </a:ln>
          <a:effectLst/>
        </p:spPr>
      </p:cxnSp>
      <p:sp>
        <p:nvSpPr>
          <p:cNvPr id="7" name="Rettangolo 6"/>
          <p:cNvSpPr/>
          <p:nvPr/>
        </p:nvSpPr>
        <p:spPr>
          <a:xfrm>
            <a:off x="53752" y="909312"/>
            <a:ext cx="8982744" cy="5328000"/>
          </a:xfrm>
          <a:prstGeom prst="rect">
            <a:avLst/>
          </a:prstGeom>
          <a:solidFill>
            <a:schemeClr val="tx1"/>
          </a:solidFill>
          <a:ln w="25400">
            <a:solidFill>
              <a:schemeClr val="bg2"/>
            </a:solidFill>
          </a:ln>
        </p:spPr>
        <p:txBody>
          <a:bodyPr wrap="square">
            <a:spAutoFit/>
          </a:bodyPr>
          <a:lstStyle/>
          <a:p>
            <a:pPr lvl="0" algn="l">
              <a:buClr>
                <a:srgbClr val="00FFFF"/>
              </a:buClr>
            </a:pPr>
            <a:r>
              <a:rPr lang="en-GB" dirty="0" err="1" smtClean="0">
                <a:solidFill>
                  <a:schemeClr val="bg2"/>
                </a:solidFill>
              </a:rPr>
              <a:t>Perchè</a:t>
            </a:r>
            <a:r>
              <a:rPr lang="en-GB" dirty="0" smtClean="0">
                <a:solidFill>
                  <a:schemeClr val="bg2"/>
                </a:solidFill>
              </a:rPr>
              <a:t> ETV in </a:t>
            </a:r>
            <a:r>
              <a:rPr lang="en-GB" dirty="0" err="1" smtClean="0">
                <a:solidFill>
                  <a:schemeClr val="bg2"/>
                </a:solidFill>
              </a:rPr>
              <a:t>profilassi</a:t>
            </a:r>
            <a:r>
              <a:rPr lang="en-GB" dirty="0" smtClean="0">
                <a:solidFill>
                  <a:schemeClr val="bg2"/>
                </a:solidFill>
              </a:rPr>
              <a:t> HBsAg CI:</a:t>
            </a:r>
            <a:endParaRPr lang="en-GB" b="0" dirty="0" smtClean="0">
              <a:solidFill>
                <a:schemeClr val="bg2"/>
              </a:solidFill>
            </a:endParaRPr>
          </a:p>
          <a:p>
            <a:pPr marL="457200" indent="-457200" algn="l"/>
            <a:r>
              <a:rPr lang="en-GB" b="0" dirty="0" smtClean="0">
                <a:solidFill>
                  <a:schemeClr val="bg2"/>
                </a:solidFill>
              </a:rPr>
              <a:t>a)  </a:t>
            </a:r>
            <a:r>
              <a:rPr lang="en-GB" b="0" dirty="0" err="1" smtClean="0">
                <a:solidFill>
                  <a:schemeClr val="bg2"/>
                </a:solidFill>
              </a:rPr>
              <a:t>Peculiare</a:t>
            </a:r>
            <a:r>
              <a:rPr lang="en-GB" b="0" dirty="0" smtClean="0">
                <a:solidFill>
                  <a:schemeClr val="bg2"/>
                </a:solidFill>
              </a:rPr>
              <a:t> </a:t>
            </a:r>
            <a:r>
              <a:rPr lang="en-GB" b="0" dirty="0" err="1" smtClean="0">
                <a:solidFill>
                  <a:schemeClr val="bg2"/>
                </a:solidFill>
              </a:rPr>
              <a:t>fragilità</a:t>
            </a:r>
            <a:r>
              <a:rPr lang="en-GB" b="0" dirty="0" smtClean="0">
                <a:solidFill>
                  <a:schemeClr val="bg2"/>
                </a:solidFill>
              </a:rPr>
              <a:t> </a:t>
            </a:r>
            <a:r>
              <a:rPr lang="en-GB" b="0" dirty="0" err="1" smtClean="0">
                <a:solidFill>
                  <a:schemeClr val="bg2"/>
                </a:solidFill>
              </a:rPr>
              <a:t>degli</a:t>
            </a:r>
            <a:r>
              <a:rPr lang="en-GB" b="0" dirty="0" smtClean="0">
                <a:solidFill>
                  <a:schemeClr val="bg2"/>
                </a:solidFill>
              </a:rPr>
              <a:t> </a:t>
            </a:r>
            <a:r>
              <a:rPr lang="en-GB" b="0" dirty="0" err="1" smtClean="0">
                <a:solidFill>
                  <a:schemeClr val="bg2"/>
                </a:solidFill>
              </a:rPr>
              <a:t>immunocompromessi</a:t>
            </a:r>
            <a:r>
              <a:rPr lang="en-GB" b="0" dirty="0" smtClean="0">
                <a:solidFill>
                  <a:schemeClr val="bg2"/>
                </a:solidFill>
              </a:rPr>
              <a:t>, </a:t>
            </a:r>
            <a:r>
              <a:rPr lang="en-GB" b="0" dirty="0" err="1" smtClean="0">
                <a:solidFill>
                  <a:schemeClr val="bg2"/>
                </a:solidFill>
              </a:rPr>
              <a:t>potenziale</a:t>
            </a:r>
            <a:r>
              <a:rPr lang="en-GB" b="0" dirty="0" smtClean="0">
                <a:solidFill>
                  <a:schemeClr val="bg2"/>
                </a:solidFill>
              </a:rPr>
              <a:t> </a:t>
            </a:r>
            <a:r>
              <a:rPr lang="en-GB" b="0" dirty="0" err="1" smtClean="0">
                <a:solidFill>
                  <a:schemeClr val="bg2"/>
                </a:solidFill>
              </a:rPr>
              <a:t>impatto</a:t>
            </a:r>
            <a:r>
              <a:rPr lang="en-GB" b="0" dirty="0" smtClean="0">
                <a:solidFill>
                  <a:schemeClr val="bg2"/>
                </a:solidFill>
              </a:rPr>
              <a:t> </a:t>
            </a:r>
            <a:r>
              <a:rPr lang="en-GB" b="0" dirty="0" err="1" smtClean="0">
                <a:solidFill>
                  <a:schemeClr val="bg2"/>
                </a:solidFill>
              </a:rPr>
              <a:t>riattivazione</a:t>
            </a:r>
            <a:r>
              <a:rPr lang="en-GB" b="0" dirty="0" smtClean="0">
                <a:solidFill>
                  <a:schemeClr val="bg2"/>
                </a:solidFill>
              </a:rPr>
              <a:t> </a:t>
            </a:r>
            <a:r>
              <a:rPr lang="en-GB" b="0" dirty="0" err="1" smtClean="0">
                <a:solidFill>
                  <a:schemeClr val="bg2"/>
                </a:solidFill>
              </a:rPr>
              <a:t>su</a:t>
            </a:r>
            <a:r>
              <a:rPr lang="en-GB" b="0" dirty="0" smtClean="0">
                <a:solidFill>
                  <a:schemeClr val="bg2"/>
                </a:solidFill>
              </a:rPr>
              <a:t> outcome </a:t>
            </a:r>
            <a:r>
              <a:rPr lang="en-GB" b="0" dirty="0" err="1" smtClean="0">
                <a:solidFill>
                  <a:schemeClr val="bg2"/>
                </a:solidFill>
              </a:rPr>
              <a:t>clinci</a:t>
            </a:r>
            <a:r>
              <a:rPr lang="en-GB" b="0" dirty="0" smtClean="0">
                <a:solidFill>
                  <a:schemeClr val="bg2"/>
                </a:solidFill>
              </a:rPr>
              <a:t>;</a:t>
            </a:r>
            <a:endParaRPr lang="en-GB" sz="1400" b="0" dirty="0" smtClean="0">
              <a:solidFill>
                <a:schemeClr val="bg2"/>
              </a:solidFill>
            </a:endParaRPr>
          </a:p>
          <a:p>
            <a:pPr marL="457200" indent="-457200" algn="l"/>
            <a:r>
              <a:rPr lang="en-GB" b="0" dirty="0" smtClean="0">
                <a:solidFill>
                  <a:schemeClr val="bg2"/>
                </a:solidFill>
              </a:rPr>
              <a:t>b) </a:t>
            </a:r>
            <a:r>
              <a:rPr lang="en-GB" b="0" dirty="0" err="1" smtClean="0">
                <a:solidFill>
                  <a:schemeClr val="bg2"/>
                </a:solidFill>
              </a:rPr>
              <a:t>Frequente</a:t>
            </a:r>
            <a:r>
              <a:rPr lang="en-GB" b="0" dirty="0" smtClean="0">
                <a:solidFill>
                  <a:schemeClr val="bg2"/>
                </a:solidFill>
              </a:rPr>
              <a:t> </a:t>
            </a:r>
            <a:r>
              <a:rPr lang="en-GB" b="0" dirty="0" err="1" smtClean="0">
                <a:solidFill>
                  <a:schemeClr val="bg2"/>
                </a:solidFill>
              </a:rPr>
              <a:t>estensione</a:t>
            </a:r>
            <a:r>
              <a:rPr lang="en-GB" b="0" dirty="0" smtClean="0">
                <a:solidFill>
                  <a:schemeClr val="bg2"/>
                </a:solidFill>
              </a:rPr>
              <a:t> LAM </a:t>
            </a:r>
            <a:r>
              <a:rPr lang="en-GB" b="0" dirty="0" err="1" smtClean="0">
                <a:solidFill>
                  <a:schemeClr val="bg2"/>
                </a:solidFill>
              </a:rPr>
              <a:t>profilassi</a:t>
            </a:r>
            <a:r>
              <a:rPr lang="en-GB" b="0" dirty="0" smtClean="0">
                <a:solidFill>
                  <a:schemeClr val="bg2"/>
                </a:solidFill>
              </a:rPr>
              <a:t> LAM &gt;12 mo = </a:t>
            </a:r>
            <a:r>
              <a:rPr lang="en-GB" b="0" dirty="0" smtClean="0">
                <a:solidFill>
                  <a:schemeClr val="bg2"/>
                </a:solidFill>
                <a:sym typeface="Wingdings"/>
              </a:rPr>
              <a:t> </a:t>
            </a:r>
            <a:r>
              <a:rPr lang="en-GB" b="0" dirty="0" err="1" smtClean="0">
                <a:solidFill>
                  <a:schemeClr val="bg2"/>
                </a:solidFill>
              </a:rPr>
              <a:t>rischio</a:t>
            </a:r>
            <a:r>
              <a:rPr lang="en-GB" b="0" dirty="0" smtClean="0">
                <a:solidFill>
                  <a:schemeClr val="bg2"/>
                </a:solidFill>
              </a:rPr>
              <a:t> </a:t>
            </a:r>
            <a:r>
              <a:rPr lang="en-GB" b="0" dirty="0" err="1" smtClean="0">
                <a:solidFill>
                  <a:schemeClr val="bg2"/>
                </a:solidFill>
              </a:rPr>
              <a:t>sviluppo</a:t>
            </a:r>
            <a:r>
              <a:rPr lang="en-GB" b="0" dirty="0" smtClean="0">
                <a:solidFill>
                  <a:schemeClr val="bg2"/>
                </a:solidFill>
              </a:rPr>
              <a:t> </a:t>
            </a:r>
            <a:r>
              <a:rPr lang="en-GB" b="0" dirty="0" err="1" smtClean="0">
                <a:solidFill>
                  <a:schemeClr val="bg2"/>
                </a:solidFill>
              </a:rPr>
              <a:t>mutanti</a:t>
            </a:r>
            <a:r>
              <a:rPr lang="en-GB" b="0" dirty="0" smtClean="0">
                <a:solidFill>
                  <a:schemeClr val="bg2"/>
                </a:solidFill>
              </a:rPr>
              <a:t> LAM-</a:t>
            </a:r>
            <a:r>
              <a:rPr lang="en-GB" b="0" dirty="0" err="1" smtClean="0">
                <a:solidFill>
                  <a:schemeClr val="bg2"/>
                </a:solidFill>
              </a:rPr>
              <a:t>resistenti</a:t>
            </a:r>
            <a:r>
              <a:rPr lang="en-GB" b="0" dirty="0" smtClean="0">
                <a:solidFill>
                  <a:schemeClr val="bg2"/>
                </a:solidFill>
              </a:rPr>
              <a:t>;</a:t>
            </a:r>
          </a:p>
          <a:p>
            <a:pPr marL="457200" indent="-457200" algn="l"/>
            <a:r>
              <a:rPr lang="en-GB" b="0" dirty="0" smtClean="0">
                <a:solidFill>
                  <a:schemeClr val="bg2"/>
                </a:solidFill>
              </a:rPr>
              <a:t>c) ETV: </a:t>
            </a:r>
            <a:r>
              <a:rPr lang="en-GB" b="0" dirty="0" err="1" smtClean="0">
                <a:solidFill>
                  <a:schemeClr val="bg2"/>
                </a:solidFill>
              </a:rPr>
              <a:t>protezione</a:t>
            </a:r>
            <a:r>
              <a:rPr lang="en-GB" b="0" dirty="0" smtClean="0">
                <a:solidFill>
                  <a:schemeClr val="bg2"/>
                </a:solidFill>
              </a:rPr>
              <a:t> </a:t>
            </a:r>
            <a:r>
              <a:rPr lang="en-GB" b="0" dirty="0" err="1" smtClean="0">
                <a:solidFill>
                  <a:schemeClr val="bg2"/>
                </a:solidFill>
              </a:rPr>
              <a:t>ottimale</a:t>
            </a:r>
            <a:r>
              <a:rPr lang="en-GB" b="0" dirty="0" smtClean="0">
                <a:solidFill>
                  <a:schemeClr val="bg2"/>
                </a:solidFill>
              </a:rPr>
              <a:t> =  </a:t>
            </a:r>
            <a:r>
              <a:rPr lang="en-GB" b="0" dirty="0" smtClean="0">
                <a:solidFill>
                  <a:schemeClr val="bg2"/>
                </a:solidFill>
                <a:sym typeface="Wingdings"/>
              </a:rPr>
              <a:t> </a:t>
            </a:r>
            <a:r>
              <a:rPr lang="en-GB" b="0" dirty="0" err="1" smtClean="0">
                <a:solidFill>
                  <a:schemeClr val="bg2"/>
                </a:solidFill>
                <a:sym typeface="Wingdings"/>
              </a:rPr>
              <a:t>Incidenza</a:t>
            </a:r>
            <a:r>
              <a:rPr lang="en-GB" b="0" dirty="0" smtClean="0">
                <a:solidFill>
                  <a:schemeClr val="bg2"/>
                </a:solidFill>
                <a:sym typeface="Wingdings"/>
              </a:rPr>
              <a:t> </a:t>
            </a:r>
            <a:r>
              <a:rPr lang="en-GB" b="0" dirty="0" err="1" smtClean="0">
                <a:solidFill>
                  <a:schemeClr val="bg2"/>
                </a:solidFill>
                <a:sym typeface="Wingdings"/>
              </a:rPr>
              <a:t>eventi</a:t>
            </a:r>
            <a:r>
              <a:rPr lang="en-GB" b="0" dirty="0" smtClean="0">
                <a:solidFill>
                  <a:schemeClr val="bg2"/>
                </a:solidFill>
                <a:sym typeface="Wingdings"/>
              </a:rPr>
              <a:t> </a:t>
            </a:r>
            <a:r>
              <a:rPr lang="en-GB" b="0" dirty="0" err="1" smtClean="0">
                <a:solidFill>
                  <a:schemeClr val="bg2"/>
                </a:solidFill>
                <a:sym typeface="Wingdings"/>
              </a:rPr>
              <a:t>clinici</a:t>
            </a:r>
            <a:r>
              <a:rPr lang="en-GB" b="0" dirty="0" smtClean="0">
                <a:solidFill>
                  <a:schemeClr val="bg2"/>
                </a:solidFill>
                <a:sym typeface="Wingdings"/>
              </a:rPr>
              <a:t> e/o </a:t>
            </a:r>
            <a:r>
              <a:rPr lang="en-GB" b="0" dirty="0" err="1" smtClean="0">
                <a:solidFill>
                  <a:schemeClr val="bg2"/>
                </a:solidFill>
                <a:sym typeface="Wingdings"/>
              </a:rPr>
              <a:t>interruzione</a:t>
            </a:r>
            <a:r>
              <a:rPr lang="en-GB" b="0" dirty="0" smtClean="0">
                <a:solidFill>
                  <a:schemeClr val="bg2"/>
                </a:solidFill>
                <a:sym typeface="Wingdings"/>
              </a:rPr>
              <a:t> terapie </a:t>
            </a:r>
            <a:r>
              <a:rPr lang="en-GB" b="0" dirty="0" err="1" smtClean="0">
                <a:solidFill>
                  <a:schemeClr val="bg2"/>
                </a:solidFill>
                <a:sym typeface="Wingdings"/>
              </a:rPr>
              <a:t>oncologiche</a:t>
            </a:r>
            <a:r>
              <a:rPr lang="en-GB" b="0" dirty="0" smtClean="0">
                <a:solidFill>
                  <a:schemeClr val="bg2"/>
                </a:solidFill>
                <a:sym typeface="Wingdings"/>
              </a:rPr>
              <a:t>/</a:t>
            </a:r>
            <a:r>
              <a:rPr lang="en-GB" b="0" dirty="0" err="1" smtClean="0">
                <a:solidFill>
                  <a:schemeClr val="bg2"/>
                </a:solidFill>
                <a:sym typeface="Wingdings"/>
              </a:rPr>
              <a:t>immunosoppressive</a:t>
            </a:r>
            <a:r>
              <a:rPr lang="en-GB" b="0" dirty="0" smtClean="0">
                <a:solidFill>
                  <a:schemeClr val="bg2"/>
                </a:solidFill>
                <a:sym typeface="Wingdings"/>
              </a:rPr>
              <a:t>;</a:t>
            </a:r>
            <a:endParaRPr lang="en-GB" b="0" dirty="0" smtClean="0">
              <a:solidFill>
                <a:schemeClr val="bg2"/>
              </a:solidFill>
            </a:endParaRPr>
          </a:p>
          <a:p>
            <a:pPr marL="457200" indent="-457200" algn="l"/>
            <a:r>
              <a:rPr lang="en-GB" b="0" dirty="0" smtClean="0">
                <a:solidFill>
                  <a:schemeClr val="bg2"/>
                </a:solidFill>
              </a:rPr>
              <a:t>d) ETV </a:t>
            </a:r>
            <a:r>
              <a:rPr lang="en-GB" b="0" dirty="0" err="1" smtClean="0">
                <a:solidFill>
                  <a:schemeClr val="bg2"/>
                </a:solidFill>
              </a:rPr>
              <a:t>profilo</a:t>
            </a:r>
            <a:r>
              <a:rPr lang="en-GB" b="0" dirty="0" smtClean="0">
                <a:solidFill>
                  <a:schemeClr val="bg2"/>
                </a:solidFill>
              </a:rPr>
              <a:t> </a:t>
            </a:r>
            <a:r>
              <a:rPr lang="en-GB" b="0" dirty="0" err="1" smtClean="0">
                <a:solidFill>
                  <a:schemeClr val="bg2"/>
                </a:solidFill>
              </a:rPr>
              <a:t>costo</a:t>
            </a:r>
            <a:r>
              <a:rPr lang="en-GB" b="0" dirty="0" smtClean="0">
                <a:solidFill>
                  <a:schemeClr val="bg2"/>
                </a:solidFill>
              </a:rPr>
              <a:t>/</a:t>
            </a:r>
            <a:r>
              <a:rPr lang="en-GB" b="0" dirty="0" err="1" smtClean="0">
                <a:solidFill>
                  <a:schemeClr val="bg2"/>
                </a:solidFill>
              </a:rPr>
              <a:t>efficacia</a:t>
            </a:r>
            <a:r>
              <a:rPr lang="en-GB" b="0" dirty="0" smtClean="0">
                <a:solidFill>
                  <a:schemeClr val="bg2"/>
                </a:solidFill>
              </a:rPr>
              <a:t>: </a:t>
            </a:r>
            <a:r>
              <a:rPr lang="en-GB" b="0" dirty="0" err="1" smtClean="0">
                <a:solidFill>
                  <a:schemeClr val="bg2"/>
                </a:solidFill>
              </a:rPr>
              <a:t>considerare</a:t>
            </a:r>
            <a:r>
              <a:rPr lang="en-GB" b="0" dirty="0" smtClean="0">
                <a:solidFill>
                  <a:schemeClr val="bg2"/>
                </a:solidFill>
              </a:rPr>
              <a:t> </a:t>
            </a:r>
            <a:r>
              <a:rPr lang="en-GB" b="0" dirty="0" err="1" smtClean="0">
                <a:solidFill>
                  <a:schemeClr val="bg2"/>
                </a:solidFill>
              </a:rPr>
              <a:t>costo</a:t>
            </a:r>
            <a:r>
              <a:rPr lang="en-GB" b="0" dirty="0" smtClean="0">
                <a:solidFill>
                  <a:schemeClr val="bg2"/>
                </a:solidFill>
              </a:rPr>
              <a:t> </a:t>
            </a:r>
            <a:r>
              <a:rPr lang="en-GB" sz="1600" b="0" dirty="0" smtClean="0">
                <a:solidFill>
                  <a:schemeClr val="bg2"/>
                </a:solidFill>
              </a:rPr>
              <a:t>(</a:t>
            </a:r>
            <a:r>
              <a:rPr lang="en-GB" sz="1600" b="0" dirty="0" err="1" smtClean="0">
                <a:solidFill>
                  <a:schemeClr val="bg2"/>
                </a:solidFill>
              </a:rPr>
              <a:t>prossimi</a:t>
            </a:r>
            <a:r>
              <a:rPr lang="en-GB" sz="1600" b="0" dirty="0" smtClean="0">
                <a:solidFill>
                  <a:schemeClr val="bg2"/>
                </a:solidFill>
              </a:rPr>
              <a:t> </a:t>
            </a:r>
            <a:r>
              <a:rPr lang="en-GB" sz="1600" b="0" dirty="0" err="1" smtClean="0">
                <a:solidFill>
                  <a:schemeClr val="bg2"/>
                </a:solidFill>
              </a:rPr>
              <a:t>generici</a:t>
            </a:r>
            <a:r>
              <a:rPr lang="en-GB" sz="1600" b="0" dirty="0" smtClean="0">
                <a:solidFill>
                  <a:schemeClr val="bg2"/>
                </a:solidFill>
              </a:rPr>
              <a:t>)</a:t>
            </a:r>
            <a:r>
              <a:rPr lang="en-GB" b="0" dirty="0" smtClean="0">
                <a:solidFill>
                  <a:schemeClr val="bg2"/>
                </a:solidFill>
              </a:rPr>
              <a:t>, </a:t>
            </a:r>
            <a:r>
              <a:rPr lang="en-GB" b="0" dirty="0" err="1" smtClean="0">
                <a:solidFill>
                  <a:schemeClr val="bg2"/>
                </a:solidFill>
              </a:rPr>
              <a:t>ridotta</a:t>
            </a:r>
            <a:r>
              <a:rPr lang="en-GB" b="0" dirty="0" smtClean="0">
                <a:solidFill>
                  <a:schemeClr val="bg2"/>
                </a:solidFill>
              </a:rPr>
              <a:t> </a:t>
            </a:r>
            <a:r>
              <a:rPr lang="en-GB" b="0" dirty="0" err="1" smtClean="0">
                <a:solidFill>
                  <a:schemeClr val="bg2"/>
                </a:solidFill>
              </a:rPr>
              <a:t>necessità</a:t>
            </a:r>
            <a:r>
              <a:rPr lang="en-GB" b="0" dirty="0" smtClean="0">
                <a:solidFill>
                  <a:schemeClr val="bg2"/>
                </a:solidFill>
              </a:rPr>
              <a:t> </a:t>
            </a:r>
            <a:r>
              <a:rPr lang="en-GB" b="0" dirty="0" err="1" smtClean="0">
                <a:solidFill>
                  <a:schemeClr val="bg2"/>
                </a:solidFill>
              </a:rPr>
              <a:t>monitoraggio</a:t>
            </a:r>
            <a:r>
              <a:rPr lang="en-GB" b="0" dirty="0" smtClean="0">
                <a:solidFill>
                  <a:schemeClr val="bg2"/>
                </a:solidFill>
              </a:rPr>
              <a:t> HBVDNA </a:t>
            </a:r>
            <a:r>
              <a:rPr lang="en-GB" sz="1600" b="0" dirty="0" smtClean="0">
                <a:solidFill>
                  <a:schemeClr val="bg2"/>
                </a:solidFill>
              </a:rPr>
              <a:t>(</a:t>
            </a:r>
            <a:r>
              <a:rPr lang="en-GB" sz="1600" b="0" dirty="0" err="1" smtClean="0">
                <a:solidFill>
                  <a:schemeClr val="bg2"/>
                </a:solidFill>
              </a:rPr>
              <a:t>elevata</a:t>
            </a:r>
            <a:r>
              <a:rPr lang="en-GB" sz="1600" b="0" dirty="0" smtClean="0">
                <a:solidFill>
                  <a:schemeClr val="bg2"/>
                </a:solidFill>
              </a:rPr>
              <a:t> </a:t>
            </a:r>
            <a:r>
              <a:rPr lang="en-GB" sz="1600" b="0" dirty="0" err="1" smtClean="0">
                <a:solidFill>
                  <a:schemeClr val="bg2"/>
                </a:solidFill>
              </a:rPr>
              <a:t>barriera</a:t>
            </a:r>
            <a:r>
              <a:rPr lang="en-GB" sz="1600" b="0" dirty="0" smtClean="0">
                <a:solidFill>
                  <a:schemeClr val="bg2"/>
                </a:solidFill>
              </a:rPr>
              <a:t> </a:t>
            </a:r>
            <a:r>
              <a:rPr lang="en-GB" sz="1600" b="0" dirty="0" err="1" smtClean="0">
                <a:solidFill>
                  <a:schemeClr val="bg2"/>
                </a:solidFill>
              </a:rPr>
              <a:t>genetica</a:t>
            </a:r>
            <a:r>
              <a:rPr lang="en-GB" sz="1600" b="0" dirty="0" smtClean="0">
                <a:solidFill>
                  <a:schemeClr val="bg2"/>
                </a:solidFill>
              </a:rPr>
              <a:t>)</a:t>
            </a:r>
            <a:r>
              <a:rPr lang="en-GB" b="0" dirty="0" smtClean="0">
                <a:solidFill>
                  <a:schemeClr val="bg2"/>
                </a:solidFill>
              </a:rPr>
              <a:t>.</a:t>
            </a:r>
          </a:p>
          <a:p>
            <a:pPr algn="l"/>
            <a:r>
              <a:rPr lang="en-GB" b="0" dirty="0" smtClean="0">
                <a:solidFill>
                  <a:schemeClr val="bg2"/>
                </a:solidFill>
              </a:rPr>
              <a:t>LAM per HBsAg </a:t>
            </a:r>
            <a:r>
              <a:rPr lang="en-GB" b="0" dirty="0" err="1" smtClean="0">
                <a:solidFill>
                  <a:schemeClr val="bg2"/>
                </a:solidFill>
              </a:rPr>
              <a:t>negativi</a:t>
            </a:r>
            <a:r>
              <a:rPr lang="en-GB" b="0" dirty="0" smtClean="0">
                <a:solidFill>
                  <a:schemeClr val="bg2"/>
                </a:solidFill>
              </a:rPr>
              <a:t>/anti-HBc </a:t>
            </a:r>
            <a:r>
              <a:rPr lang="en-GB" b="0" dirty="0" err="1" smtClean="0">
                <a:solidFill>
                  <a:schemeClr val="bg2"/>
                </a:solidFill>
              </a:rPr>
              <a:t>positivi</a:t>
            </a:r>
            <a:r>
              <a:rPr lang="en-GB" b="0" dirty="0" smtClean="0">
                <a:solidFill>
                  <a:schemeClr val="bg2"/>
                </a:solidFill>
              </a:rPr>
              <a:t> con viremia </a:t>
            </a:r>
            <a:r>
              <a:rPr lang="en-GB" b="0" i="1" dirty="0" smtClean="0">
                <a:solidFill>
                  <a:schemeClr val="bg2"/>
                </a:solidFill>
              </a:rPr>
              <a:t>detectable</a:t>
            </a:r>
            <a:r>
              <a:rPr lang="en-GB" b="0" dirty="0" smtClean="0">
                <a:solidFill>
                  <a:schemeClr val="bg2"/>
                </a:solidFill>
              </a:rPr>
              <a:t> o alto 	</a:t>
            </a:r>
            <a:r>
              <a:rPr lang="en-GB" b="0" dirty="0" err="1" smtClean="0">
                <a:solidFill>
                  <a:schemeClr val="bg2"/>
                </a:solidFill>
              </a:rPr>
              <a:t>rischio</a:t>
            </a:r>
            <a:r>
              <a:rPr lang="en-GB" b="0" dirty="0" smtClean="0">
                <a:solidFill>
                  <a:schemeClr val="bg2"/>
                </a:solidFill>
              </a:rPr>
              <a:t> (&gt;10%) </a:t>
            </a:r>
            <a:r>
              <a:rPr lang="en-GB" b="0" dirty="0" err="1" smtClean="0">
                <a:solidFill>
                  <a:schemeClr val="bg2"/>
                </a:solidFill>
              </a:rPr>
              <a:t>buona</a:t>
            </a:r>
            <a:r>
              <a:rPr lang="en-GB" b="0" dirty="0" smtClean="0">
                <a:solidFill>
                  <a:schemeClr val="bg2"/>
                </a:solidFill>
              </a:rPr>
              <a:t> </a:t>
            </a:r>
            <a:r>
              <a:rPr lang="en-GB" b="0" dirty="0" err="1" smtClean="0">
                <a:solidFill>
                  <a:schemeClr val="bg2"/>
                </a:solidFill>
              </a:rPr>
              <a:t>protezione</a:t>
            </a:r>
            <a:endParaRPr lang="en-GB" b="0" dirty="0" smtClean="0">
              <a:solidFill>
                <a:schemeClr val="bg2"/>
              </a:solidFill>
            </a:endParaRPr>
          </a:p>
          <a:p>
            <a:pPr algn="l"/>
            <a:endParaRPr lang="en-GB" b="0" dirty="0" smtClean="0">
              <a:solidFill>
                <a:schemeClr val="bg2"/>
              </a:solidFill>
            </a:endParaRPr>
          </a:p>
          <a:p>
            <a:pPr algn="l"/>
            <a:r>
              <a:rPr lang="en-GB" b="0" dirty="0" err="1" smtClean="0">
                <a:solidFill>
                  <a:schemeClr val="bg2"/>
                </a:solidFill>
              </a:rPr>
              <a:t>Limiti</a:t>
            </a:r>
            <a:r>
              <a:rPr lang="en-GB" b="0" dirty="0" smtClean="0">
                <a:solidFill>
                  <a:schemeClr val="bg2"/>
                </a:solidFill>
              </a:rPr>
              <a:t>: </a:t>
            </a:r>
            <a:r>
              <a:rPr lang="en-GB" b="0" dirty="0" err="1" smtClean="0">
                <a:solidFill>
                  <a:schemeClr val="bg2"/>
                </a:solidFill>
              </a:rPr>
              <a:t>mancato</a:t>
            </a:r>
            <a:r>
              <a:rPr lang="en-GB" b="0" dirty="0" smtClean="0">
                <a:solidFill>
                  <a:schemeClr val="bg2"/>
                </a:solidFill>
              </a:rPr>
              <a:t> aggiornamento nota  32bis 2009</a:t>
            </a:r>
          </a:p>
        </p:txBody>
      </p:sp>
      <p:sp>
        <p:nvSpPr>
          <p:cNvPr id="13" name="Rettangolo 12"/>
          <p:cNvSpPr/>
          <p:nvPr/>
        </p:nvSpPr>
        <p:spPr>
          <a:xfrm>
            <a:off x="4427984" y="3409255"/>
            <a:ext cx="4572000" cy="307777"/>
          </a:xfrm>
          <a:prstGeom prst="rect">
            <a:avLst/>
          </a:prstGeom>
        </p:spPr>
        <p:txBody>
          <a:bodyPr>
            <a:spAutoFit/>
          </a:bodyPr>
          <a:lstStyle/>
          <a:p>
            <a:pPr lvl="0" algn="r"/>
            <a:r>
              <a:rPr kumimoji="1" lang="en-GB" sz="1400" b="0" dirty="0" smtClean="0">
                <a:solidFill>
                  <a:schemeClr val="bg2"/>
                </a:solidFill>
              </a:rPr>
              <a:t>Huang HE, JAMA 2014</a:t>
            </a:r>
            <a:endParaRPr kumimoji="1" lang="it-IT" sz="1400" b="0" dirty="0" smtClean="0">
              <a:solidFill>
                <a:schemeClr val="bg2"/>
              </a:solidFill>
            </a:endParaRPr>
          </a:p>
        </p:txBody>
      </p:sp>
      <p:sp>
        <p:nvSpPr>
          <p:cNvPr id="14" name="Rettangolo 13"/>
          <p:cNvSpPr/>
          <p:nvPr/>
        </p:nvSpPr>
        <p:spPr>
          <a:xfrm>
            <a:off x="2987824" y="5030306"/>
            <a:ext cx="6030367" cy="630942"/>
          </a:xfrm>
          <a:prstGeom prst="rect">
            <a:avLst/>
          </a:prstGeom>
        </p:spPr>
        <p:txBody>
          <a:bodyPr wrap="square">
            <a:spAutoFit/>
          </a:bodyPr>
          <a:lstStyle/>
          <a:p>
            <a:pPr lvl="0" algn="r">
              <a:buClr>
                <a:srgbClr val="00FFFF"/>
              </a:buClr>
            </a:pPr>
            <a:r>
              <a:rPr kumimoji="1" lang="en-US" sz="1400" b="0" dirty="0" err="1" smtClean="0">
                <a:solidFill>
                  <a:schemeClr val="bg2"/>
                </a:solidFill>
              </a:rPr>
              <a:t>Giaccone</a:t>
            </a:r>
            <a:r>
              <a:rPr kumimoji="1" lang="en-US" sz="1400" b="0" dirty="0" smtClean="0">
                <a:solidFill>
                  <a:schemeClr val="bg2"/>
                </a:solidFill>
              </a:rPr>
              <a:t> L, </a:t>
            </a:r>
            <a:r>
              <a:rPr kumimoji="1" lang="it-IT" sz="1400" b="0" dirty="0" err="1" smtClean="0">
                <a:solidFill>
                  <a:schemeClr val="bg2"/>
                </a:solidFill>
              </a:rPr>
              <a:t>Biol</a:t>
            </a:r>
            <a:r>
              <a:rPr kumimoji="1" lang="it-IT" sz="1400" b="0" dirty="0" smtClean="0">
                <a:solidFill>
                  <a:schemeClr val="bg2"/>
                </a:solidFill>
              </a:rPr>
              <a:t> </a:t>
            </a:r>
            <a:r>
              <a:rPr kumimoji="1" lang="it-IT" sz="1400" b="0" dirty="0" err="1" smtClean="0">
                <a:solidFill>
                  <a:schemeClr val="bg2"/>
                </a:solidFill>
              </a:rPr>
              <a:t>Blood</a:t>
            </a:r>
            <a:r>
              <a:rPr kumimoji="1" lang="it-IT" sz="1400" b="0" dirty="0" smtClean="0">
                <a:solidFill>
                  <a:schemeClr val="bg2"/>
                </a:solidFill>
              </a:rPr>
              <a:t> </a:t>
            </a:r>
            <a:r>
              <a:rPr kumimoji="1" lang="it-IT" sz="1400" b="0" dirty="0" err="1" smtClean="0">
                <a:solidFill>
                  <a:schemeClr val="bg2"/>
                </a:solidFill>
              </a:rPr>
              <a:t>Marrow</a:t>
            </a:r>
            <a:r>
              <a:rPr kumimoji="1" lang="it-IT" sz="1400" b="0" dirty="0" smtClean="0">
                <a:solidFill>
                  <a:schemeClr val="bg2"/>
                </a:solidFill>
              </a:rPr>
              <a:t> </a:t>
            </a:r>
            <a:r>
              <a:rPr kumimoji="1" lang="it-IT" sz="1400" b="0" dirty="0" err="1" smtClean="0">
                <a:solidFill>
                  <a:schemeClr val="bg2"/>
                </a:solidFill>
              </a:rPr>
              <a:t>Transplant</a:t>
            </a:r>
            <a:r>
              <a:rPr kumimoji="1" lang="it-IT" sz="1400" b="0" dirty="0" smtClean="0">
                <a:solidFill>
                  <a:schemeClr val="bg2"/>
                </a:solidFill>
              </a:rPr>
              <a:t> </a:t>
            </a:r>
            <a:r>
              <a:rPr kumimoji="1" lang="en-US" sz="1400" b="0" dirty="0" smtClean="0">
                <a:solidFill>
                  <a:schemeClr val="bg2"/>
                </a:solidFill>
              </a:rPr>
              <a:t>2010</a:t>
            </a:r>
            <a:endParaRPr lang="en-GB" sz="1400" b="0" dirty="0" smtClean="0">
              <a:solidFill>
                <a:schemeClr val="bg2"/>
              </a:solidFill>
            </a:endParaRPr>
          </a:p>
          <a:p>
            <a:pPr lvl="0" algn="r">
              <a:buClr>
                <a:srgbClr val="00FFFF"/>
              </a:buClr>
            </a:pPr>
            <a:r>
              <a:rPr kumimoji="1" lang="it-IT" sz="1400" b="0" dirty="0" smtClean="0">
                <a:solidFill>
                  <a:schemeClr val="bg2"/>
                </a:solidFill>
              </a:rPr>
              <a:t>Cerva C, </a:t>
            </a:r>
            <a:r>
              <a:rPr kumimoji="1" lang="it-IT" sz="1400" b="0" dirty="0" err="1" smtClean="0">
                <a:solidFill>
                  <a:schemeClr val="bg2"/>
                </a:solidFill>
              </a:rPr>
              <a:t>Clin</a:t>
            </a:r>
            <a:r>
              <a:rPr kumimoji="1" lang="it-IT" sz="1400" b="0" dirty="0" smtClean="0">
                <a:solidFill>
                  <a:schemeClr val="bg2"/>
                </a:solidFill>
              </a:rPr>
              <a:t> </a:t>
            </a:r>
            <a:r>
              <a:rPr kumimoji="1" lang="it-IT" sz="1400" b="0" dirty="0" err="1" smtClean="0">
                <a:solidFill>
                  <a:schemeClr val="bg2"/>
                </a:solidFill>
              </a:rPr>
              <a:t>Microb</a:t>
            </a:r>
            <a:r>
              <a:rPr kumimoji="1" lang="it-IT" sz="1400" b="0" dirty="0" smtClean="0">
                <a:solidFill>
                  <a:schemeClr val="bg2"/>
                </a:solidFill>
              </a:rPr>
              <a:t> </a:t>
            </a:r>
            <a:r>
              <a:rPr kumimoji="1" lang="it-IT" sz="1400" b="0" dirty="0" err="1" smtClean="0">
                <a:solidFill>
                  <a:schemeClr val="bg2"/>
                </a:solidFill>
              </a:rPr>
              <a:t>Infect</a:t>
            </a:r>
            <a:r>
              <a:rPr kumimoji="1" lang="it-IT" sz="1400" b="0" dirty="0" smtClean="0">
                <a:solidFill>
                  <a:schemeClr val="bg2"/>
                </a:solidFill>
              </a:rPr>
              <a:t>. </a:t>
            </a:r>
            <a:r>
              <a:rPr kumimoji="1" lang="en-GB" sz="1400" b="0" dirty="0" err="1" smtClean="0">
                <a:solidFill>
                  <a:schemeClr val="bg2"/>
                </a:solidFill>
              </a:rPr>
              <a:t>Clin</a:t>
            </a:r>
            <a:r>
              <a:rPr kumimoji="1" lang="en-GB" sz="1400" b="0" dirty="0" smtClean="0">
                <a:solidFill>
                  <a:schemeClr val="bg2"/>
                </a:solidFill>
              </a:rPr>
              <a:t> </a:t>
            </a:r>
            <a:r>
              <a:rPr kumimoji="1" lang="en-GB" sz="1400" b="0" dirty="0" err="1" smtClean="0">
                <a:solidFill>
                  <a:schemeClr val="bg2"/>
                </a:solidFill>
              </a:rPr>
              <a:t>Microbiol</a:t>
            </a:r>
            <a:r>
              <a:rPr kumimoji="1" lang="en-GB" sz="1400" b="0" dirty="0" smtClean="0">
                <a:solidFill>
                  <a:schemeClr val="bg2"/>
                </a:solidFill>
              </a:rPr>
              <a:t> Infect 2016</a:t>
            </a:r>
            <a:endParaRPr kumimoji="1" lang="it-IT" sz="1400" b="0" dirty="0" smtClean="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0"/>
          <p:cNvPicPr>
            <a:picLocks noChangeAspect="1" noChangeArrowheads="1"/>
          </p:cNvPicPr>
          <p:nvPr/>
        </p:nvPicPr>
        <p:blipFill>
          <a:blip r:embed="rId3" cstate="print"/>
          <a:srcRect/>
          <a:stretch>
            <a:fillRect/>
          </a:stretch>
        </p:blipFill>
        <p:spPr bwMode="auto">
          <a:xfrm>
            <a:off x="7885113" y="548680"/>
            <a:ext cx="1100137" cy="361950"/>
          </a:xfrm>
          <a:prstGeom prst="rect">
            <a:avLst/>
          </a:prstGeom>
          <a:noFill/>
          <a:ln w="9525" algn="ctr">
            <a:noFill/>
            <a:miter lim="800000"/>
            <a:headEnd/>
            <a:tailEnd/>
          </a:ln>
        </p:spPr>
      </p:pic>
      <p:pic>
        <p:nvPicPr>
          <p:cNvPr id="43011" name="Picture 21"/>
          <p:cNvPicPr>
            <a:picLocks noChangeAspect="1" noChangeArrowheads="1"/>
          </p:cNvPicPr>
          <p:nvPr/>
        </p:nvPicPr>
        <p:blipFill>
          <a:blip r:embed="rId4" cstate="print"/>
          <a:srcRect/>
          <a:stretch>
            <a:fillRect/>
          </a:stretch>
        </p:blipFill>
        <p:spPr bwMode="auto">
          <a:xfrm>
            <a:off x="7529513" y="65088"/>
            <a:ext cx="1506537" cy="506412"/>
          </a:xfrm>
          <a:prstGeom prst="rect">
            <a:avLst/>
          </a:prstGeom>
          <a:noFill/>
          <a:ln w="9525">
            <a:noFill/>
            <a:miter lim="800000"/>
            <a:headEnd/>
            <a:tailEnd/>
          </a:ln>
        </p:spPr>
      </p:pic>
      <p:sp>
        <p:nvSpPr>
          <p:cNvPr id="43012" name="Text Box 65"/>
          <p:cNvSpPr txBox="1">
            <a:spLocks noChangeArrowheads="1"/>
          </p:cNvSpPr>
          <p:nvPr/>
        </p:nvSpPr>
        <p:spPr bwMode="auto">
          <a:xfrm>
            <a:off x="123825" y="44450"/>
            <a:ext cx="8193088" cy="646331"/>
          </a:xfrm>
          <a:prstGeom prst="rect">
            <a:avLst/>
          </a:prstGeom>
          <a:noFill/>
          <a:ln w="9525" algn="ctr">
            <a:noFill/>
            <a:miter lim="800000"/>
            <a:headEnd/>
            <a:tailEnd/>
          </a:ln>
        </p:spPr>
        <p:txBody>
          <a:bodyPr>
            <a:spAutoFit/>
          </a:bodyPr>
          <a:lstStyle/>
          <a:p>
            <a:pPr marL="342900" indent="-342900" algn="l"/>
            <a:r>
              <a:rPr lang="it-IT" sz="3600" dirty="0" smtClean="0"/>
              <a:t>Si, ma come controllo?</a:t>
            </a:r>
            <a:endParaRPr lang="it-IT" sz="3600" dirty="0"/>
          </a:p>
        </p:txBody>
      </p:sp>
      <p:sp>
        <p:nvSpPr>
          <p:cNvPr id="7" name="Rettangolo 6"/>
          <p:cNvSpPr/>
          <p:nvPr/>
        </p:nvSpPr>
        <p:spPr>
          <a:xfrm>
            <a:off x="53752" y="1845979"/>
            <a:ext cx="8982744" cy="4247317"/>
          </a:xfrm>
          <a:prstGeom prst="rect">
            <a:avLst/>
          </a:prstGeom>
          <a:solidFill>
            <a:schemeClr val="tx1"/>
          </a:solidFill>
          <a:ln w="25400">
            <a:solidFill>
              <a:schemeClr val="bg2"/>
            </a:solidFill>
          </a:ln>
        </p:spPr>
        <p:txBody>
          <a:bodyPr wrap="square">
            <a:spAutoFit/>
          </a:bodyPr>
          <a:lstStyle/>
          <a:p>
            <a:pPr algn="l"/>
            <a:r>
              <a:rPr lang="en-GB" dirty="0" err="1" smtClean="0">
                <a:solidFill>
                  <a:schemeClr val="bg2"/>
                </a:solidFill>
              </a:rPr>
              <a:t>Terapia</a:t>
            </a:r>
            <a:r>
              <a:rPr lang="en-GB" dirty="0" smtClean="0">
                <a:solidFill>
                  <a:schemeClr val="bg2"/>
                </a:solidFill>
              </a:rPr>
              <a:t>/</a:t>
            </a:r>
            <a:r>
              <a:rPr lang="en-GB" dirty="0" err="1" smtClean="0">
                <a:solidFill>
                  <a:schemeClr val="bg2"/>
                </a:solidFill>
              </a:rPr>
              <a:t>Profilassi</a:t>
            </a:r>
            <a:r>
              <a:rPr lang="en-GB" dirty="0" smtClean="0">
                <a:solidFill>
                  <a:schemeClr val="bg2"/>
                </a:solidFill>
              </a:rPr>
              <a:t> ETV</a:t>
            </a:r>
          </a:p>
          <a:p>
            <a:pPr algn="l"/>
            <a:r>
              <a:rPr lang="en-GB" b="0" dirty="0" err="1" smtClean="0">
                <a:solidFill>
                  <a:schemeClr val="bg2"/>
                </a:solidFill>
              </a:rPr>
              <a:t>Ridotta</a:t>
            </a:r>
            <a:r>
              <a:rPr lang="en-GB" b="0" dirty="0" smtClean="0">
                <a:solidFill>
                  <a:schemeClr val="bg2"/>
                </a:solidFill>
              </a:rPr>
              <a:t> </a:t>
            </a:r>
            <a:r>
              <a:rPr lang="en-GB" b="0" dirty="0" err="1" smtClean="0">
                <a:solidFill>
                  <a:schemeClr val="bg2"/>
                </a:solidFill>
              </a:rPr>
              <a:t>necessità</a:t>
            </a:r>
            <a:r>
              <a:rPr lang="en-GB" b="0" dirty="0" smtClean="0">
                <a:solidFill>
                  <a:schemeClr val="bg2"/>
                </a:solidFill>
              </a:rPr>
              <a:t> </a:t>
            </a:r>
            <a:r>
              <a:rPr lang="en-GB" b="0" dirty="0" err="1" smtClean="0">
                <a:solidFill>
                  <a:schemeClr val="bg2"/>
                </a:solidFill>
              </a:rPr>
              <a:t>controlli</a:t>
            </a:r>
            <a:r>
              <a:rPr lang="en-GB" b="0" dirty="0" smtClean="0">
                <a:solidFill>
                  <a:schemeClr val="bg2"/>
                </a:solidFill>
              </a:rPr>
              <a:t> </a:t>
            </a:r>
            <a:r>
              <a:rPr lang="en-GB" b="0" dirty="0" err="1" smtClean="0">
                <a:solidFill>
                  <a:schemeClr val="bg2"/>
                </a:solidFill>
              </a:rPr>
              <a:t>frequenti</a:t>
            </a:r>
            <a:r>
              <a:rPr lang="en-GB" b="0" dirty="0" smtClean="0">
                <a:solidFill>
                  <a:schemeClr val="bg2"/>
                </a:solidFill>
              </a:rPr>
              <a:t>, </a:t>
            </a:r>
            <a:r>
              <a:rPr lang="en-GB" b="0" dirty="0" err="1" smtClean="0">
                <a:solidFill>
                  <a:schemeClr val="bg2"/>
                </a:solidFill>
              </a:rPr>
              <a:t>alta</a:t>
            </a:r>
            <a:r>
              <a:rPr lang="en-GB" b="0" dirty="0" smtClean="0">
                <a:solidFill>
                  <a:schemeClr val="bg2"/>
                </a:solidFill>
              </a:rPr>
              <a:t> </a:t>
            </a:r>
            <a:r>
              <a:rPr lang="en-GB" b="0" dirty="0" err="1" smtClean="0">
                <a:solidFill>
                  <a:schemeClr val="bg2"/>
                </a:solidFill>
              </a:rPr>
              <a:t>potenza</a:t>
            </a:r>
            <a:r>
              <a:rPr lang="en-GB" b="0" dirty="0" smtClean="0">
                <a:solidFill>
                  <a:schemeClr val="bg2"/>
                </a:solidFill>
              </a:rPr>
              <a:t> e </a:t>
            </a:r>
            <a:r>
              <a:rPr lang="en-GB" b="0" dirty="0" err="1" smtClean="0">
                <a:solidFill>
                  <a:schemeClr val="bg2"/>
                </a:solidFill>
              </a:rPr>
              <a:t>barriera</a:t>
            </a:r>
            <a:r>
              <a:rPr lang="en-GB" b="0" dirty="0" smtClean="0">
                <a:solidFill>
                  <a:schemeClr val="bg2"/>
                </a:solidFill>
              </a:rPr>
              <a:t> </a:t>
            </a:r>
            <a:r>
              <a:rPr lang="en-GB" b="0" dirty="0" err="1" smtClean="0">
                <a:solidFill>
                  <a:schemeClr val="bg2"/>
                </a:solidFill>
              </a:rPr>
              <a:t>genetica</a:t>
            </a:r>
            <a:endParaRPr lang="en-GB" b="0" dirty="0" smtClean="0">
              <a:solidFill>
                <a:schemeClr val="bg2"/>
              </a:solidFill>
            </a:endParaRPr>
          </a:p>
          <a:p>
            <a:r>
              <a:rPr lang="en-GB" b="0" dirty="0" err="1" smtClean="0">
                <a:solidFill>
                  <a:schemeClr val="bg2"/>
                </a:solidFill>
              </a:rPr>
              <a:t>Dunque</a:t>
            </a:r>
            <a:endParaRPr lang="en-GB" b="0" dirty="0" smtClean="0">
              <a:solidFill>
                <a:schemeClr val="bg2"/>
              </a:solidFill>
            </a:endParaRPr>
          </a:p>
          <a:p>
            <a:pPr algn="l"/>
            <a:r>
              <a:rPr lang="en-GB" b="0" dirty="0" err="1" smtClean="0">
                <a:solidFill>
                  <a:schemeClr val="bg2"/>
                </a:solidFill>
              </a:rPr>
              <a:t>Monitoraggio</a:t>
            </a:r>
            <a:r>
              <a:rPr lang="en-GB" b="0" dirty="0" smtClean="0">
                <a:solidFill>
                  <a:schemeClr val="bg2"/>
                </a:solidFill>
              </a:rPr>
              <a:t> HBVDNA </a:t>
            </a:r>
            <a:r>
              <a:rPr lang="en-GB" b="0" dirty="0" err="1" smtClean="0">
                <a:solidFill>
                  <a:schemeClr val="bg2"/>
                </a:solidFill>
              </a:rPr>
              <a:t>inizialmente</a:t>
            </a:r>
            <a:r>
              <a:rPr lang="en-GB" b="0" dirty="0" smtClean="0">
                <a:solidFill>
                  <a:schemeClr val="bg2"/>
                </a:solidFill>
              </a:rPr>
              <a:t> </a:t>
            </a:r>
            <a:r>
              <a:rPr lang="en-GB" b="0" dirty="0" err="1" smtClean="0">
                <a:solidFill>
                  <a:schemeClr val="bg2"/>
                </a:solidFill>
              </a:rPr>
              <a:t>trimestrale</a:t>
            </a:r>
            <a:r>
              <a:rPr lang="en-GB" b="0" dirty="0" smtClean="0">
                <a:solidFill>
                  <a:schemeClr val="bg2"/>
                </a:solidFill>
              </a:rPr>
              <a:t> </a:t>
            </a:r>
            <a:r>
              <a:rPr lang="en-GB" b="0" dirty="0" err="1" smtClean="0">
                <a:solidFill>
                  <a:schemeClr val="bg2"/>
                </a:solidFill>
              </a:rPr>
              <a:t>fino</a:t>
            </a:r>
            <a:r>
              <a:rPr lang="en-GB" b="0" dirty="0" smtClean="0">
                <a:solidFill>
                  <a:schemeClr val="bg2"/>
                </a:solidFill>
              </a:rPr>
              <a:t> a </a:t>
            </a:r>
            <a:r>
              <a:rPr lang="en-GB" b="0" dirty="0" err="1" smtClean="0">
                <a:solidFill>
                  <a:schemeClr val="bg2"/>
                </a:solidFill>
              </a:rPr>
              <a:t>negatività</a:t>
            </a:r>
            <a:r>
              <a:rPr lang="en-GB" b="0" dirty="0" smtClean="0">
                <a:solidFill>
                  <a:schemeClr val="bg2"/>
                </a:solidFill>
              </a:rPr>
              <a:t>, 	</a:t>
            </a:r>
            <a:r>
              <a:rPr lang="en-GB" b="0" dirty="0" err="1" smtClean="0">
                <a:solidFill>
                  <a:schemeClr val="bg2"/>
                </a:solidFill>
              </a:rPr>
              <a:t>quindi</a:t>
            </a:r>
            <a:r>
              <a:rPr lang="en-GB" b="0" dirty="0" smtClean="0">
                <a:solidFill>
                  <a:schemeClr val="bg2"/>
                </a:solidFill>
              </a:rPr>
              <a:t> </a:t>
            </a:r>
            <a:r>
              <a:rPr lang="en-GB" b="0" dirty="0" err="1" smtClean="0">
                <a:solidFill>
                  <a:schemeClr val="bg2"/>
                </a:solidFill>
              </a:rPr>
              <a:t>ogni</a:t>
            </a:r>
            <a:r>
              <a:rPr lang="en-GB" b="0" dirty="0" smtClean="0">
                <a:solidFill>
                  <a:schemeClr val="bg2"/>
                </a:solidFill>
              </a:rPr>
              <a:t> 6-12 mo.</a:t>
            </a:r>
            <a:endParaRPr lang="it-IT" b="0" dirty="0" smtClean="0">
              <a:solidFill>
                <a:schemeClr val="bg2"/>
              </a:solidFill>
            </a:endParaRPr>
          </a:p>
          <a:p>
            <a:pPr algn="l"/>
            <a:endParaRPr lang="en-GB" dirty="0" smtClean="0">
              <a:solidFill>
                <a:schemeClr val="bg2"/>
              </a:solidFill>
            </a:endParaRPr>
          </a:p>
          <a:p>
            <a:pPr algn="l"/>
            <a:r>
              <a:rPr lang="en-GB" dirty="0" err="1" smtClean="0">
                <a:solidFill>
                  <a:schemeClr val="bg2"/>
                </a:solidFill>
              </a:rPr>
              <a:t>Profilassi</a:t>
            </a:r>
            <a:r>
              <a:rPr lang="en-GB" dirty="0" smtClean="0">
                <a:solidFill>
                  <a:schemeClr val="bg2"/>
                </a:solidFill>
              </a:rPr>
              <a:t> LAM</a:t>
            </a:r>
          </a:p>
          <a:p>
            <a:pPr algn="l"/>
            <a:r>
              <a:rPr lang="en-GB" b="0" dirty="0" smtClean="0">
                <a:solidFill>
                  <a:schemeClr val="bg2"/>
                </a:solidFill>
              </a:rPr>
              <a:t>HBsAg </a:t>
            </a:r>
            <a:r>
              <a:rPr lang="en-GB" b="0" dirty="0" err="1" smtClean="0">
                <a:solidFill>
                  <a:schemeClr val="bg2"/>
                </a:solidFill>
              </a:rPr>
              <a:t>negativi</a:t>
            </a:r>
            <a:r>
              <a:rPr lang="en-GB" b="0" dirty="0" smtClean="0">
                <a:solidFill>
                  <a:schemeClr val="bg2"/>
                </a:solidFill>
              </a:rPr>
              <a:t>/anti-HBc </a:t>
            </a:r>
            <a:r>
              <a:rPr lang="en-GB" b="0" dirty="0" err="1" smtClean="0">
                <a:solidFill>
                  <a:schemeClr val="bg2"/>
                </a:solidFill>
              </a:rPr>
              <a:t>positivi</a:t>
            </a:r>
            <a:r>
              <a:rPr lang="en-GB" b="0" dirty="0" smtClean="0">
                <a:solidFill>
                  <a:schemeClr val="bg2"/>
                </a:solidFill>
              </a:rPr>
              <a:t>: </a:t>
            </a:r>
            <a:r>
              <a:rPr lang="en-GB" b="0" dirty="0" err="1" smtClean="0">
                <a:solidFill>
                  <a:schemeClr val="bg2"/>
                </a:solidFill>
              </a:rPr>
              <a:t>monitoraggio</a:t>
            </a:r>
            <a:r>
              <a:rPr lang="en-GB" b="0" dirty="0" smtClean="0">
                <a:solidFill>
                  <a:schemeClr val="bg2"/>
                </a:solidFill>
              </a:rPr>
              <a:t> </a:t>
            </a:r>
            <a:r>
              <a:rPr lang="en-GB" b="0" dirty="0" err="1" smtClean="0">
                <a:solidFill>
                  <a:schemeClr val="bg2"/>
                </a:solidFill>
              </a:rPr>
              <a:t>trimestrale</a:t>
            </a:r>
            <a:r>
              <a:rPr lang="en-GB" b="0" dirty="0" smtClean="0">
                <a:solidFill>
                  <a:schemeClr val="bg2"/>
                </a:solidFill>
              </a:rPr>
              <a:t> con HBsAg 	e ALT </a:t>
            </a:r>
          </a:p>
          <a:p>
            <a:pPr algn="l"/>
            <a:r>
              <a:rPr lang="en-GB" b="0" dirty="0" smtClean="0">
                <a:solidFill>
                  <a:schemeClr val="bg2"/>
                </a:solidFill>
              </a:rPr>
              <a:t>Se </a:t>
            </a:r>
            <a:r>
              <a:rPr lang="en-GB" b="0" dirty="0" err="1" smtClean="0">
                <a:solidFill>
                  <a:schemeClr val="bg2"/>
                </a:solidFill>
              </a:rPr>
              <a:t>uso</a:t>
            </a:r>
            <a:r>
              <a:rPr lang="en-GB" b="0" dirty="0" smtClean="0">
                <a:solidFill>
                  <a:schemeClr val="bg2"/>
                </a:solidFill>
              </a:rPr>
              <a:t> LAM per IC HBsAg </a:t>
            </a:r>
            <a:r>
              <a:rPr lang="en-GB" b="0" dirty="0" err="1" smtClean="0">
                <a:solidFill>
                  <a:schemeClr val="bg2"/>
                </a:solidFill>
              </a:rPr>
              <a:t>positivi</a:t>
            </a:r>
            <a:r>
              <a:rPr lang="en-GB" b="0" dirty="0" smtClean="0">
                <a:solidFill>
                  <a:schemeClr val="bg2"/>
                </a:solidFill>
              </a:rPr>
              <a:t> non </a:t>
            </a:r>
            <a:r>
              <a:rPr lang="en-GB" b="0" smtClean="0">
                <a:solidFill>
                  <a:schemeClr val="bg2"/>
                </a:solidFill>
              </a:rPr>
              <a:t>viremici: </a:t>
            </a:r>
            <a:r>
              <a:rPr lang="en-GB" b="0" dirty="0" smtClean="0">
                <a:solidFill>
                  <a:schemeClr val="bg2"/>
                </a:solidFill>
              </a:rPr>
              <a:t>HBVDNA </a:t>
            </a:r>
            <a:r>
              <a:rPr lang="en-GB" b="0" dirty="0" err="1" smtClean="0">
                <a:solidFill>
                  <a:schemeClr val="bg2"/>
                </a:solidFill>
              </a:rPr>
              <a:t>ogni</a:t>
            </a:r>
            <a:r>
              <a:rPr lang="en-GB" b="0" dirty="0" smtClean="0">
                <a:solidFill>
                  <a:schemeClr val="bg2"/>
                </a:solidFill>
              </a:rPr>
              <a:t> 3-6 </a:t>
            </a:r>
            <a:r>
              <a:rPr lang="en-GB" b="0" dirty="0" smtClean="0">
                <a:solidFill>
                  <a:schemeClr val="bg2"/>
                </a:solidFill>
              </a:rPr>
              <a:t>mo </a:t>
            </a:r>
          </a:p>
        </p:txBody>
      </p:sp>
      <p:pic>
        <p:nvPicPr>
          <p:cNvPr id="16" name="Immagine 15" descr="tour-controllo-fornitori.png"/>
          <p:cNvPicPr>
            <a:picLocks noChangeAspect="1"/>
          </p:cNvPicPr>
          <p:nvPr/>
        </p:nvPicPr>
        <p:blipFill>
          <a:blip r:embed="rId5" cstate="print"/>
          <a:stretch>
            <a:fillRect/>
          </a:stretch>
        </p:blipFill>
        <p:spPr>
          <a:xfrm>
            <a:off x="21376766" y="1964781"/>
            <a:ext cx="4293578" cy="391249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6508" y="266447"/>
            <a:ext cx="9417963" cy="59708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4000" b="1" i="0" u="none" strike="noStrike" cap="none" normalizeH="0" baseline="0" dirty="0" smtClean="0">
                <a:ln>
                  <a:noFill/>
                </a:ln>
                <a:effectLst/>
                <a:ea typeface="MS Mincho" pitchFamily="49" charset="-128"/>
                <a:cs typeface="Arial" pitchFamily="34" charset="0"/>
              </a:rPr>
              <a:t>Si,</a:t>
            </a:r>
            <a:r>
              <a:rPr kumimoji="0" lang="it-IT" sz="4000" b="1" i="0" u="none" strike="noStrike" cap="none" normalizeH="0" dirty="0" smtClean="0">
                <a:ln>
                  <a:noFill/>
                </a:ln>
                <a:effectLst/>
                <a:ea typeface="MS Mincho" pitchFamily="49" charset="-128"/>
                <a:cs typeface="Arial" pitchFamily="34" charset="0"/>
              </a:rPr>
              <a:t> ma per quanto tempo?</a:t>
            </a:r>
            <a:endParaRPr kumimoji="0" lang="it-IT" sz="4000" b="1" i="0" u="none" strike="noStrike" cap="none" normalizeH="0" baseline="0" dirty="0" smtClean="0">
              <a:ln>
                <a:noFill/>
              </a:ln>
              <a:effectLst/>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err="1" smtClean="0">
                <a:ln>
                  <a:noFill/>
                </a:ln>
                <a:effectLst/>
                <a:ea typeface="MS Mincho" pitchFamily="49" charset="-128"/>
                <a:cs typeface="Arial" pitchFamily="34" charset="0"/>
              </a:rPr>
              <a:t>Durata</a:t>
            </a:r>
            <a:r>
              <a:rPr kumimoji="0" lang="en-GB" b="0" i="0" u="none" strike="noStrike" cap="none" normalizeH="0" baseline="0" dirty="0" smtClean="0">
                <a:ln>
                  <a:noFill/>
                </a:ln>
                <a:effectLst/>
                <a:ea typeface="MS Mincho" pitchFamily="49" charset="-128"/>
                <a:cs typeface="Arial" pitchFamily="34" charset="0"/>
              </a:rPr>
              <a:t> </a:t>
            </a:r>
            <a:r>
              <a:rPr kumimoji="0" lang="en-GB" b="0" i="0" u="none" strike="noStrike" cap="none" normalizeH="0" dirty="0" smtClean="0">
                <a:ln>
                  <a:noFill/>
                </a:ln>
                <a:effectLst/>
                <a:ea typeface="MS Mincho" pitchFamily="49" charset="-128"/>
                <a:cs typeface="Arial" pitchFamily="34" charset="0"/>
              </a:rPr>
              <a:t>management </a:t>
            </a:r>
            <a:r>
              <a:rPr kumimoji="0" lang="en-GB" b="0" i="0" u="none" strike="noStrike" cap="none" normalizeH="0" dirty="0" err="1" smtClean="0">
                <a:ln>
                  <a:noFill/>
                </a:ln>
                <a:effectLst/>
                <a:ea typeface="MS Mincho" pitchFamily="49" charset="-128"/>
                <a:cs typeface="Arial" pitchFamily="34" charset="0"/>
              </a:rPr>
              <a:t>farmacologico</a:t>
            </a:r>
            <a:r>
              <a:rPr kumimoji="0" lang="en-GB" b="0" i="0" u="none" strike="noStrike" cap="none" normalizeH="0" dirty="0" smtClean="0">
                <a:ln>
                  <a:noFill/>
                </a:ln>
                <a:effectLst/>
                <a:ea typeface="MS Mincho" pitchFamily="49" charset="-128"/>
                <a:cs typeface="Arial" pitchFamily="34" charset="0"/>
              </a:rPr>
              <a:t> al </a:t>
            </a:r>
            <a:r>
              <a:rPr kumimoji="0" lang="en-GB" b="0" i="0" u="none" strike="noStrike" cap="none" normalizeH="0" dirty="0" err="1" smtClean="0">
                <a:ln>
                  <a:noFill/>
                </a:ln>
                <a:effectLst/>
                <a:ea typeface="MS Mincho" pitchFamily="49" charset="-128"/>
                <a:cs typeface="Arial" pitchFamily="34" charset="0"/>
              </a:rPr>
              <a:t>termine</a:t>
            </a:r>
            <a:r>
              <a:rPr kumimoji="0" lang="en-GB" b="0" i="0" u="none" strike="noStrike" cap="none" normalizeH="0" dirty="0" smtClean="0">
                <a:ln>
                  <a:noFill/>
                </a:ln>
                <a:effectLst/>
                <a:ea typeface="MS Mincho" pitchFamily="49" charset="-128"/>
                <a:cs typeface="Arial" pitchFamily="34" charset="0"/>
              </a:rPr>
              <a:t> </a:t>
            </a:r>
            <a:r>
              <a:rPr kumimoji="0" lang="en-GB" b="0" i="0" u="none" strike="noStrike" cap="none" normalizeH="0" dirty="0" err="1" smtClean="0">
                <a:ln>
                  <a:noFill/>
                </a:ln>
                <a:effectLst/>
                <a:ea typeface="MS Mincho" pitchFamily="49" charset="-128"/>
                <a:cs typeface="Arial" pitchFamily="34" charset="0"/>
              </a:rPr>
              <a:t>immunosoppressione</a:t>
            </a:r>
            <a:r>
              <a:rPr kumimoji="0" lang="en-GB" b="0" i="0" u="none" strike="noStrike" cap="none" normalizeH="0" dirty="0" smtClean="0">
                <a:ln>
                  <a:noFill/>
                </a:ln>
                <a:effectLst/>
                <a:ea typeface="MS Mincho" pitchFamily="49" charset="-128"/>
                <a:cs typeface="Arial" pitchFamily="34" charset="0"/>
              </a:rPr>
              <a:t> (IS)</a:t>
            </a:r>
            <a:endParaRPr kumimoji="0" lang="en-GB" b="0" i="0" u="none" strike="noStrike" cap="none" normalizeH="0" baseline="0" dirty="0" smtClean="0">
              <a:ln>
                <a:noFill/>
              </a:ln>
              <a:effectLst/>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effectLst/>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0" u="sng" strike="noStrike" cap="none" normalizeH="0" baseline="0" dirty="0" smtClean="0">
                <a:ln>
                  <a:noFill/>
                </a:ln>
                <a:effectLst/>
                <a:ea typeface="MS Mincho" pitchFamily="49" charset="-128"/>
                <a:cs typeface="Arial" pitchFamily="34" charset="0"/>
              </a:rPr>
              <a:t>Chronic Hepatitis</a:t>
            </a:r>
            <a:r>
              <a:rPr kumimoji="0" lang="en-GB" sz="2400" b="0" i="0" u="sng" strike="noStrike" cap="none" normalizeH="0" dirty="0" smtClean="0">
                <a:ln>
                  <a:noFill/>
                </a:ln>
                <a:effectLst/>
                <a:ea typeface="MS Mincho" pitchFamily="49" charset="-128"/>
                <a:cs typeface="Arial" pitchFamily="34" charset="0"/>
              </a:rPr>
              <a:t> </a:t>
            </a:r>
            <a:r>
              <a:rPr kumimoji="0" lang="en-GB" sz="1600" b="0" i="0" u="sng" strike="noStrike" cap="none" normalizeH="0" baseline="0" dirty="0" smtClean="0">
                <a:ln>
                  <a:noFill/>
                </a:ln>
                <a:effectLst/>
                <a:ea typeface="MS Mincho" pitchFamily="49" charset="-128"/>
                <a:cs typeface="Arial" pitchFamily="34" charset="0"/>
              </a:rPr>
              <a:t>(AC)</a:t>
            </a:r>
            <a:r>
              <a:rPr kumimoji="0" lang="en-GB" sz="2400" b="0" i="0" u="none" strike="noStrike" cap="none" normalizeH="0" baseline="0" dirty="0" smtClean="0">
                <a:ln>
                  <a:noFill/>
                </a:ln>
                <a:effectLst/>
                <a:ea typeface="MS Mincho" pitchFamily="49" charset="-128"/>
                <a:cs typeface="Arial" pitchFamily="34" charset="0"/>
              </a:rPr>
              <a:t>:</a:t>
            </a:r>
            <a:r>
              <a:rPr kumimoji="0" lang="en-GB" sz="2400" b="0" i="0" u="none" strike="noStrike" cap="none" normalizeH="0" dirty="0" smtClean="0">
                <a:ln>
                  <a:noFill/>
                </a:ln>
                <a:effectLst/>
                <a:ea typeface="MS Mincho" pitchFamily="49" charset="-128"/>
                <a:cs typeface="Arial" pitchFamily="34" charset="0"/>
              </a:rPr>
              <a:t> </a:t>
            </a:r>
            <a:r>
              <a:rPr kumimoji="0" lang="en-GB" sz="2400" b="0" i="0" u="none" strike="noStrike" cap="none" normalizeH="0" baseline="0" dirty="0" err="1" smtClean="0">
                <a:ln>
                  <a:noFill/>
                </a:ln>
                <a:effectLst/>
                <a:ea typeface="MS Mincho" pitchFamily="49" charset="-128"/>
                <a:cs typeface="Arial" pitchFamily="34" charset="0"/>
              </a:rPr>
              <a:t>stessi</a:t>
            </a:r>
            <a:r>
              <a:rPr kumimoji="0" lang="en-GB" sz="2400" b="0" i="0" u="none" strike="noStrike" cap="none" normalizeH="0" baseline="0" dirty="0" smtClean="0">
                <a:ln>
                  <a:noFill/>
                </a:ln>
                <a:effectLst/>
                <a:ea typeface="MS Mincho" pitchFamily="49" charset="-128"/>
                <a:cs typeface="Arial" pitchFamily="34" charset="0"/>
              </a:rPr>
              <a:t> end point</a:t>
            </a:r>
            <a:r>
              <a:rPr kumimoji="0" lang="en-GB" sz="2400" b="0" i="0" u="none" strike="noStrike" cap="none" normalizeH="0" dirty="0" smtClean="0">
                <a:ln>
                  <a:noFill/>
                </a:ln>
                <a:effectLst/>
                <a:ea typeface="MS Mincho" pitchFamily="49" charset="-128"/>
                <a:cs typeface="Arial" pitchFamily="34" charset="0"/>
              </a:rPr>
              <a:t> </a:t>
            </a:r>
            <a:r>
              <a:rPr kumimoji="0" lang="en-GB" sz="2400" b="0" i="0" u="none" strike="noStrike" cap="none" normalizeH="0" dirty="0" err="1" smtClean="0">
                <a:ln>
                  <a:noFill/>
                </a:ln>
                <a:effectLst/>
                <a:ea typeface="MS Mincho" pitchFamily="49" charset="-128"/>
                <a:cs typeface="Arial" pitchFamily="34" charset="0"/>
              </a:rPr>
              <a:t>immunocompetenti</a:t>
            </a:r>
            <a:endParaRPr kumimoji="0" lang="en-GB" sz="2400" b="0" i="0" u="none" strike="noStrike" cap="none" normalizeH="0" dirty="0" smtClean="0">
              <a:ln>
                <a:noFill/>
              </a:ln>
              <a:effectLst/>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b="0" dirty="0" smtClean="0">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3000" dirty="0" smtClean="0">
                <a:ea typeface="MS Mincho" pitchFamily="49" charset="-128"/>
                <a:cs typeface="Arial" pitchFamily="34" charset="0"/>
              </a:rPr>
              <a:t>Per </a:t>
            </a:r>
            <a:r>
              <a:rPr lang="en-GB" sz="3000" dirty="0" err="1" smtClean="0">
                <a:ea typeface="MS Mincho" pitchFamily="49" charset="-128"/>
                <a:cs typeface="Arial" pitchFamily="34" charset="0"/>
              </a:rPr>
              <a:t>gli</a:t>
            </a:r>
            <a:r>
              <a:rPr lang="en-GB" sz="3000" dirty="0" smtClean="0">
                <a:ea typeface="MS Mincho" pitchFamily="49" charset="-128"/>
                <a:cs typeface="Arial" pitchFamily="34" charset="0"/>
              </a:rPr>
              <a:t> </a:t>
            </a:r>
            <a:r>
              <a:rPr lang="en-GB" sz="3000" dirty="0" err="1" smtClean="0">
                <a:ea typeface="MS Mincho" pitchFamily="49" charset="-128"/>
                <a:cs typeface="Arial" pitchFamily="34" charset="0"/>
              </a:rPr>
              <a:t>altri</a:t>
            </a:r>
            <a:r>
              <a:rPr lang="en-GB" sz="3000" dirty="0" smtClean="0">
                <a:ea typeface="MS Mincho" pitchFamily="49" charset="-128"/>
                <a:cs typeface="Arial" pitchFamily="34" charset="0"/>
              </a:rPr>
              <a:t> </a:t>
            </a:r>
            <a:r>
              <a:rPr lang="en-GB" sz="3000" dirty="0" err="1" smtClean="0">
                <a:ea typeface="MS Mincho" pitchFamily="49" charset="-128"/>
                <a:cs typeface="Arial" pitchFamily="34" charset="0"/>
              </a:rPr>
              <a:t>gruppi</a:t>
            </a:r>
            <a:r>
              <a:rPr lang="en-GB" sz="3000" dirty="0" smtClean="0">
                <a:ea typeface="MS Mincho" pitchFamily="49" charset="-128"/>
                <a:cs typeface="Arial" pitchFamily="34" charset="0"/>
              </a:rPr>
              <a:t> </a:t>
            </a:r>
            <a:r>
              <a:rPr lang="en-GB" sz="3000" dirty="0" err="1" smtClean="0">
                <a:ea typeface="MS Mincho" pitchFamily="49" charset="-128"/>
                <a:cs typeface="Arial" pitchFamily="34" charset="0"/>
              </a:rPr>
              <a:t>strategie</a:t>
            </a:r>
            <a:r>
              <a:rPr lang="en-GB" sz="3000" dirty="0" smtClean="0">
                <a:ea typeface="MS Mincho" pitchFamily="49" charset="-128"/>
                <a:cs typeface="Arial" pitchFamily="34" charset="0"/>
              </a:rPr>
              <a:t> </a:t>
            </a:r>
            <a:r>
              <a:rPr lang="en-GB" sz="3000" dirty="0" err="1" smtClean="0">
                <a:ea typeface="MS Mincho" pitchFamily="49" charset="-128"/>
                <a:cs typeface="Arial" pitchFamily="34" charset="0"/>
              </a:rPr>
              <a:t>dibattute</a:t>
            </a:r>
            <a:endParaRPr lang="en-GB" sz="3000" dirty="0" smtClean="0">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effectLst/>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0" i="0" u="sng" strike="noStrike" cap="none" normalizeH="0" baseline="0" dirty="0" smtClean="0">
                <a:ln>
                  <a:noFill/>
                </a:ln>
                <a:effectLst/>
                <a:ea typeface="MS Mincho" pitchFamily="49" charset="-128"/>
                <a:cs typeface="Arial" pitchFamily="34" charset="0"/>
              </a:rPr>
              <a:t>Chronic Infection: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effectLst/>
                <a:ea typeface="MS Mincho" pitchFamily="49" charset="-128"/>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effectLst/>
                <a:ea typeface="MS Mincho" pitchFamily="49" charset="-128"/>
                <a:cs typeface="Arial" pitchFamily="34" charset="0"/>
              </a:rPr>
              <a:t>a) HBeAg-</a:t>
            </a:r>
            <a:r>
              <a:rPr kumimoji="0" lang="en-GB" b="0" i="0" u="none" strike="noStrike" cap="none" normalizeH="0" baseline="0" dirty="0" err="1" smtClean="0">
                <a:ln>
                  <a:noFill/>
                </a:ln>
                <a:effectLst/>
                <a:ea typeface="MS Mincho" pitchFamily="49" charset="-128"/>
                <a:cs typeface="Arial" pitchFamily="34" charset="0"/>
              </a:rPr>
              <a:t>positivi</a:t>
            </a:r>
            <a:r>
              <a:rPr kumimoji="0" lang="en-GB" b="0" i="0" u="none" strike="noStrike" cap="none" normalizeH="0" baseline="0" dirty="0" smtClean="0">
                <a:ln>
                  <a:noFill/>
                </a:ln>
                <a:effectLst/>
                <a:ea typeface="MS Mincho" pitchFamily="49" charset="-128"/>
                <a:cs typeface="Arial" pitchFamily="34" charset="0"/>
              </a:rPr>
              <a:t> </a:t>
            </a:r>
            <a:r>
              <a:rPr kumimoji="0" lang="en-GB" sz="1600" b="0" i="0" u="none" strike="noStrike" cap="none" normalizeH="0" baseline="0" dirty="0" smtClean="0">
                <a:ln>
                  <a:noFill/>
                </a:ln>
                <a:effectLst/>
                <a:ea typeface="MS Mincho" pitchFamily="49" charset="-128"/>
                <a:cs typeface="Arial" pitchFamily="34" charset="0"/>
              </a:rPr>
              <a:t>(</a:t>
            </a:r>
            <a:r>
              <a:rPr kumimoji="0" lang="en-GB" sz="1600" b="0" i="0" u="none" strike="noStrike" cap="none" normalizeH="0" baseline="0" dirty="0" err="1" smtClean="0">
                <a:ln>
                  <a:noFill/>
                </a:ln>
                <a:effectLst/>
                <a:ea typeface="MS Mincho" pitchFamily="49" charset="-128"/>
                <a:cs typeface="Arial" pitchFamily="34" charset="0"/>
              </a:rPr>
              <a:t>Immunotolleranti</a:t>
            </a:r>
            <a:r>
              <a:rPr kumimoji="0" lang="en-GB" sz="1600" b="0" i="0" u="none" strike="noStrike" cap="none" normalizeH="0" baseline="0" dirty="0" smtClean="0">
                <a:ln>
                  <a:noFill/>
                </a:ln>
                <a:effectLst/>
                <a:ea typeface="MS Mincho" pitchFamily="49" charset="-128"/>
                <a:cs typeface="Arial" pitchFamily="34" charset="0"/>
              </a:rPr>
              <a:t>)</a:t>
            </a:r>
            <a:r>
              <a:rPr kumimoji="0" lang="en-GB" b="0" i="0" u="none" strike="noStrike" cap="none" normalizeH="0" baseline="0" dirty="0" smtClean="0">
                <a:ln>
                  <a:noFill/>
                </a:ln>
                <a:effectLst/>
                <a:ea typeface="MS Mincho" pitchFamily="49" charset="-128"/>
                <a:cs typeface="Arial" pitchFamily="34" charset="0"/>
              </a:rPr>
              <a:t>: NA </a:t>
            </a:r>
            <a:r>
              <a:rPr lang="en-GB" b="0" dirty="0" err="1" smtClean="0">
                <a:ea typeface="MS Mincho" pitchFamily="49" charset="-128"/>
                <a:cs typeface="Arial" pitchFamily="34" charset="0"/>
              </a:rPr>
              <a:t>sospendere</a:t>
            </a:r>
            <a:r>
              <a:rPr lang="en-GB" b="0" dirty="0" smtClean="0">
                <a:ea typeface="MS Mincho" pitchFamily="49" charset="-128"/>
                <a:cs typeface="Arial" pitchFamily="34" charset="0"/>
              </a:rPr>
              <a:t> se </a:t>
            </a:r>
            <a:r>
              <a:rPr lang="en-GB" b="0" dirty="0" err="1" smtClean="0">
                <a:ea typeface="MS Mincho" pitchFamily="49" charset="-128"/>
                <a:cs typeface="Arial" pitchFamily="34" charset="0"/>
              </a:rPr>
              <a:t>raggiunta</a:t>
            </a:r>
            <a:r>
              <a:rPr lang="en-GB" b="0" dirty="0" smtClean="0">
                <a:ea typeface="MS Mincho" pitchFamily="49" charset="-128"/>
                <a:cs typeface="Arial" pitchFamily="34" charset="0"/>
              </a:rPr>
              <a:t> stabile </a:t>
            </a:r>
          </a:p>
          <a:p>
            <a:pPr marL="0" marR="0" lvl="0" indent="0" algn="just" defTabSz="914400" rtl="0" eaLnBrk="0" fontAlgn="base" latinLnBrk="0" hangingPunct="0">
              <a:lnSpc>
                <a:spcPct val="100000"/>
              </a:lnSpc>
              <a:spcBef>
                <a:spcPct val="0"/>
              </a:spcBef>
              <a:spcAft>
                <a:spcPct val="0"/>
              </a:spcAft>
              <a:buClrTx/>
              <a:buSzTx/>
              <a:buFontTx/>
              <a:buNone/>
              <a:tabLst/>
            </a:pPr>
            <a:r>
              <a:rPr lang="en-GB" b="0" dirty="0" smtClean="0">
                <a:ea typeface="MS Mincho" pitchFamily="49" charset="-128"/>
                <a:cs typeface="Arial" pitchFamily="34" charset="0"/>
              </a:rPr>
              <a:t>	</a:t>
            </a:r>
            <a:r>
              <a:rPr lang="en-GB" b="0" dirty="0" err="1" smtClean="0">
                <a:ea typeface="MS Mincho" pitchFamily="49" charset="-128"/>
                <a:cs typeface="Arial" pitchFamily="34" charset="0"/>
              </a:rPr>
              <a:t>sieroconversione</a:t>
            </a:r>
            <a:r>
              <a:rPr lang="en-GB" b="0" dirty="0" smtClean="0">
                <a:ea typeface="MS Mincho" pitchFamily="49" charset="-128"/>
                <a:cs typeface="Arial" pitchFamily="34" charset="0"/>
              </a:rPr>
              <a:t> a </a:t>
            </a:r>
            <a:r>
              <a:rPr lang="en-GB" b="0" dirty="0" smtClean="0">
                <a:ea typeface="MS Mincho" pitchFamily="49" charset="-128"/>
                <a:cs typeface="Arial" pitchFamily="34" charset="0"/>
              </a:rPr>
              <a:t>anti-</a:t>
            </a:r>
            <a:r>
              <a:rPr kumimoji="0" lang="en-GB" b="0" i="0" u="none" strike="noStrike" cap="none" normalizeH="0" baseline="0" dirty="0" smtClean="0">
                <a:ln>
                  <a:noFill/>
                </a:ln>
                <a:effectLst/>
                <a:ea typeface="MS Mincho" pitchFamily="49" charset="-128"/>
                <a:cs typeface="Arial" pitchFamily="34" charset="0"/>
              </a:rPr>
              <a:t>HBe</a:t>
            </a:r>
            <a:r>
              <a:rPr kumimoji="0" lang="en-GB" b="0" i="0" u="none" strike="noStrike" cap="none" normalizeH="0" dirty="0" smtClean="0">
                <a:ln>
                  <a:noFill/>
                </a:ln>
                <a:effectLst/>
                <a:ea typeface="MS Mincho" pitchFamily="49" charset="-128"/>
                <a:cs typeface="Arial" pitchFamily="34" charset="0"/>
              </a:rPr>
              <a:t> </a:t>
            </a:r>
            <a:r>
              <a:rPr kumimoji="0" lang="en-GB" b="0" i="0" u="none" strike="noStrike" cap="none" normalizeH="0" baseline="0" dirty="0" smtClean="0">
                <a:ln>
                  <a:noFill/>
                </a:ln>
                <a:effectLst/>
                <a:ea typeface="MS Mincho" pitchFamily="49" charset="-128"/>
                <a:cs typeface="Arial" pitchFamily="34" charset="0"/>
              </a:rPr>
              <a:t>e HBVDNA </a:t>
            </a:r>
            <a:r>
              <a:rPr kumimoji="0" lang="en-GB" b="0" i="0" u="none" strike="noStrike" cap="none" normalizeH="0" baseline="0" dirty="0" err="1" smtClean="0">
                <a:ln>
                  <a:noFill/>
                </a:ln>
                <a:effectLst/>
                <a:ea typeface="MS Mincho" pitchFamily="49" charset="-128"/>
                <a:cs typeface="Arial" pitchFamily="34" charset="0"/>
              </a:rPr>
              <a:t>negativo</a:t>
            </a:r>
            <a:r>
              <a:rPr kumimoji="0" lang="en-GB" b="0" i="0" u="none" strike="noStrike" cap="none" normalizeH="0" baseline="0" dirty="0" smtClean="0">
                <a:ln>
                  <a:noFill/>
                </a:ln>
                <a:effectLst/>
                <a:ea typeface="MS Mincho" pitchFamily="49" charset="-128"/>
                <a:cs typeface="Arial" pitchFamily="34" charset="0"/>
              </a:rPr>
              <a:t> </a:t>
            </a:r>
            <a:r>
              <a:rPr kumimoji="0" lang="en-GB" sz="1600" b="0" i="0" u="none" strike="noStrike" cap="none" normalizeH="0" baseline="0" dirty="0" smtClean="0">
                <a:ln>
                  <a:noFill/>
                </a:ln>
                <a:effectLst/>
                <a:ea typeface="MS Mincho" pitchFamily="49" charset="-128"/>
                <a:cs typeface="Arial" pitchFamily="34" charset="0"/>
              </a:rPr>
              <a:t>(+ 12 mo </a:t>
            </a:r>
            <a:r>
              <a:rPr kumimoji="0" lang="en-GB" sz="1600" b="0" i="0" u="none" strike="noStrike" cap="none" normalizeH="0" baseline="0" dirty="0" err="1" smtClean="0">
                <a:ln>
                  <a:noFill/>
                </a:ln>
                <a:effectLst/>
                <a:ea typeface="MS Mincho" pitchFamily="49" charset="-128"/>
                <a:cs typeface="Arial" pitchFamily="34" charset="0"/>
              </a:rPr>
              <a:t>consolidamento</a:t>
            </a:r>
            <a:r>
              <a:rPr kumimoji="0" lang="en-GB" sz="1600" b="0" i="0" u="none" strike="noStrike" cap="none" normalizeH="0" baseline="0" dirty="0" smtClean="0">
                <a:ln>
                  <a:noFill/>
                </a:ln>
                <a:effectLst/>
                <a:ea typeface="MS Mincho" pitchFamily="49" charset="-128"/>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effectLst/>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effectLst/>
                <a:ea typeface="MS Mincho" pitchFamily="49" charset="-128"/>
                <a:cs typeface="Arial" pitchFamily="34" charset="0"/>
              </a:rPr>
              <a:t>b)</a:t>
            </a:r>
            <a:r>
              <a:rPr kumimoji="0" lang="en-GB" b="0" i="0" u="none" strike="noStrike" cap="none" normalizeH="0" dirty="0" smtClean="0">
                <a:ln>
                  <a:noFill/>
                </a:ln>
                <a:effectLst/>
                <a:ea typeface="MS Mincho" pitchFamily="49" charset="-128"/>
                <a:cs typeface="Arial" pitchFamily="34" charset="0"/>
              </a:rPr>
              <a:t> Anti-HBe </a:t>
            </a:r>
            <a:r>
              <a:rPr kumimoji="0" lang="en-GB" sz="1600" b="0" i="0" u="none" strike="noStrike" cap="none" normalizeH="0" dirty="0" smtClean="0">
                <a:ln>
                  <a:noFill/>
                </a:ln>
                <a:effectLst/>
                <a:ea typeface="MS Mincho" pitchFamily="49" charset="-128"/>
                <a:cs typeface="Arial" pitchFamily="34" charset="0"/>
              </a:rPr>
              <a:t>(IC)</a:t>
            </a:r>
            <a:r>
              <a:rPr kumimoji="0" lang="en-GB" b="0" i="0" u="none" strike="noStrike" cap="none" normalizeH="0" dirty="0" smtClean="0">
                <a:ln>
                  <a:noFill/>
                </a:ln>
                <a:effectLst/>
                <a:ea typeface="MS Mincho" pitchFamily="49" charset="-128"/>
                <a:cs typeface="Arial" pitchFamily="34" charset="0"/>
              </a:rPr>
              <a:t>: </a:t>
            </a:r>
            <a:r>
              <a:rPr kumimoji="0" lang="en-GB" b="0" i="0" u="none" strike="noStrike" cap="none" normalizeH="0" baseline="0" dirty="0" smtClean="0">
                <a:ln>
                  <a:noFill/>
                </a:ln>
                <a:effectLst/>
                <a:ea typeface="MS Mincho" pitchFamily="49" charset="-128"/>
                <a:cs typeface="Arial" pitchFamily="34" charset="0"/>
              </a:rPr>
              <a:t>NAs </a:t>
            </a:r>
            <a:r>
              <a:rPr kumimoji="0" lang="en-GB" b="0" i="0" u="none" strike="noStrike" cap="none" normalizeH="0" baseline="0" dirty="0" err="1" smtClean="0">
                <a:ln>
                  <a:noFill/>
                </a:ln>
                <a:effectLst/>
                <a:ea typeface="MS Mincho" pitchFamily="49" charset="-128"/>
                <a:cs typeface="Arial" pitchFamily="34" charset="0"/>
              </a:rPr>
              <a:t>sospendere</a:t>
            </a:r>
            <a:r>
              <a:rPr kumimoji="0" lang="en-GB" b="0" i="0" u="none" strike="noStrike" cap="none" normalizeH="0" baseline="0" dirty="0" smtClean="0">
                <a:ln>
                  <a:noFill/>
                </a:ln>
                <a:effectLst/>
                <a:ea typeface="MS Mincho" pitchFamily="49" charset="-128"/>
                <a:cs typeface="Arial" pitchFamily="34" charset="0"/>
              </a:rPr>
              <a:t> </a:t>
            </a:r>
            <a:r>
              <a:rPr kumimoji="0" lang="en-GB" b="0" i="0" u="none" strike="noStrike" cap="none" normalizeH="0" baseline="0" dirty="0" err="1" smtClean="0">
                <a:ln>
                  <a:noFill/>
                </a:ln>
                <a:effectLst/>
                <a:ea typeface="MS Mincho" pitchFamily="49" charset="-128"/>
                <a:cs typeface="Arial" pitchFamily="34" charset="0"/>
              </a:rPr>
              <a:t>almeno</a:t>
            </a:r>
            <a:r>
              <a:rPr kumimoji="0" lang="en-GB" b="0" i="0" u="none" strike="noStrike" cap="none" normalizeH="0" baseline="0" dirty="0" smtClean="0">
                <a:ln>
                  <a:noFill/>
                </a:ln>
                <a:effectLst/>
                <a:ea typeface="MS Mincho" pitchFamily="49" charset="-128"/>
                <a:cs typeface="Arial" pitchFamily="34" charset="0"/>
              </a:rPr>
              <a:t> 12 mo </a:t>
            </a:r>
            <a:r>
              <a:rPr kumimoji="0" lang="en-GB" b="0" i="0" u="none" strike="noStrike" cap="none" normalizeH="0" baseline="0" dirty="0" err="1" smtClean="0">
                <a:ln>
                  <a:noFill/>
                </a:ln>
                <a:effectLst/>
                <a:ea typeface="MS Mincho" pitchFamily="49" charset="-128"/>
                <a:cs typeface="Arial" pitchFamily="34" charset="0"/>
              </a:rPr>
              <a:t>dal</a:t>
            </a:r>
            <a:r>
              <a:rPr kumimoji="0" lang="en-GB" b="0" i="0" u="none" strike="noStrike" cap="none" normalizeH="0" baseline="0" dirty="0" smtClean="0">
                <a:ln>
                  <a:noFill/>
                </a:ln>
                <a:effectLst/>
                <a:ea typeface="MS Mincho" pitchFamily="49" charset="-128"/>
                <a:cs typeface="Arial" pitchFamily="34" charset="0"/>
              </a:rPr>
              <a:t> </a:t>
            </a:r>
            <a:r>
              <a:rPr kumimoji="0" lang="en-GB" b="0" i="0" u="none" strike="noStrike" cap="none" normalizeH="0" baseline="0" dirty="0" err="1" smtClean="0">
                <a:ln>
                  <a:noFill/>
                </a:ln>
                <a:effectLst/>
                <a:ea typeface="MS Mincho" pitchFamily="49" charset="-128"/>
                <a:cs typeface="Arial" pitchFamily="34" charset="0"/>
              </a:rPr>
              <a:t>termine</a:t>
            </a:r>
            <a:r>
              <a:rPr kumimoji="0" lang="en-GB" b="0" i="0" u="none" strike="noStrike" cap="none" normalizeH="0" baseline="0" dirty="0" smtClean="0">
                <a:ln>
                  <a:noFill/>
                </a:ln>
                <a:effectLst/>
                <a:ea typeface="MS Mincho" pitchFamily="49" charset="-128"/>
                <a:cs typeface="Arial" pitchFamily="34" charset="0"/>
              </a:rPr>
              <a:t> 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smtClean="0">
              <a:ln>
                <a:noFill/>
              </a:ln>
              <a:effectLst/>
              <a:ea typeface="MS Mincho" pitchFamily="49" charset="-128"/>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2400" b="0" u="sng" dirty="0" smtClean="0">
                <a:ea typeface="MS Mincho" pitchFamily="49" charset="-128"/>
                <a:cs typeface="Arial" pitchFamily="34" charset="0"/>
              </a:rPr>
              <a:t>HBsAg </a:t>
            </a:r>
            <a:r>
              <a:rPr lang="en-GB" sz="2400" b="0" u="sng" dirty="0" err="1" smtClean="0">
                <a:ea typeface="MS Mincho" pitchFamily="49" charset="-128"/>
                <a:cs typeface="Arial" pitchFamily="34" charset="0"/>
              </a:rPr>
              <a:t>negativi</a:t>
            </a:r>
            <a:r>
              <a:rPr lang="en-GB" sz="2400" b="0" u="sng" dirty="0" smtClean="0">
                <a:ea typeface="MS Mincho" pitchFamily="49" charset="-128"/>
                <a:cs typeface="Arial" pitchFamily="34" charset="0"/>
              </a:rPr>
              <a:t>/</a:t>
            </a:r>
            <a:r>
              <a:rPr kumimoji="0" lang="en-GB" sz="2400" b="0" i="0" u="sng" strike="noStrike" cap="none" normalizeH="0" baseline="0" dirty="0" smtClean="0">
                <a:ln>
                  <a:noFill/>
                </a:ln>
                <a:effectLst/>
                <a:ea typeface="MS Mincho" pitchFamily="49" charset="-128"/>
                <a:cs typeface="Arial" pitchFamily="34" charset="0"/>
              </a:rPr>
              <a:t>anti-HBc </a:t>
            </a:r>
            <a:r>
              <a:rPr kumimoji="0" lang="en-GB" sz="2400" b="0" i="0" u="sng" strike="noStrike" cap="none" normalizeH="0" baseline="0" dirty="0" err="1" smtClean="0">
                <a:ln>
                  <a:noFill/>
                </a:ln>
                <a:effectLst/>
                <a:ea typeface="MS Mincho" pitchFamily="49" charset="-128"/>
                <a:cs typeface="Arial" pitchFamily="34" charset="0"/>
              </a:rPr>
              <a:t>positivi</a:t>
            </a:r>
            <a:r>
              <a:rPr kumimoji="0" lang="en-GB" sz="2400" b="0" i="0" u="sng" strike="noStrike" cap="none" normalizeH="0" baseline="0" dirty="0" smtClean="0">
                <a:ln>
                  <a:noFill/>
                </a:ln>
                <a:effectLst/>
                <a:ea typeface="MS Mincho" pitchFamily="49" charset="-128"/>
                <a:cs typeface="Arial" pitchFamily="34" charset="0"/>
              </a:rPr>
              <a:t> (pOBI) high risk (&gt; 10%):</a:t>
            </a:r>
            <a:r>
              <a:rPr kumimoji="0" lang="en-GB" b="0" i="0" u="none" strike="noStrike" cap="none" normalizeH="0" baseline="0" dirty="0" smtClean="0">
                <a:ln>
                  <a:noFill/>
                </a:ln>
                <a:effectLst/>
                <a:ea typeface="MS Mincho" pitchFamily="49" charset="-128"/>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en-GB" b="0" dirty="0" smtClean="0">
                <a:ea typeface="MS Mincho" pitchFamily="49" charset="-128"/>
                <a:cs typeface="Arial" pitchFamily="34" charset="0"/>
              </a:rPr>
              <a:t>	</a:t>
            </a:r>
            <a:r>
              <a:rPr kumimoji="0" lang="en-GB" b="0" i="0" u="none" strike="noStrike" cap="none" normalizeH="0" baseline="0" dirty="0" err="1" smtClean="0">
                <a:ln>
                  <a:noFill/>
                </a:ln>
                <a:effectLst/>
                <a:ea typeface="MS Mincho" pitchFamily="49" charset="-128"/>
                <a:cs typeface="Arial" pitchFamily="34" charset="0"/>
              </a:rPr>
              <a:t>continuare</a:t>
            </a:r>
            <a:r>
              <a:rPr kumimoji="0" lang="en-GB" b="0" i="0" u="none" strike="noStrike" cap="none" normalizeH="0" baseline="0" dirty="0" smtClean="0">
                <a:ln>
                  <a:noFill/>
                </a:ln>
                <a:effectLst/>
                <a:ea typeface="MS Mincho" pitchFamily="49" charset="-128"/>
                <a:cs typeface="Arial" pitchFamily="34" charset="0"/>
              </a:rPr>
              <a:t> per </a:t>
            </a:r>
            <a:r>
              <a:rPr kumimoji="0" lang="en-GB" b="0" i="0" u="none" strike="noStrike" cap="none" normalizeH="0" baseline="0" dirty="0" err="1" smtClean="0">
                <a:ln>
                  <a:noFill/>
                </a:ln>
                <a:effectLst/>
                <a:ea typeface="MS Mincho" pitchFamily="49" charset="-128"/>
                <a:cs typeface="Arial" pitchFamily="34" charset="0"/>
              </a:rPr>
              <a:t>almeno</a:t>
            </a:r>
            <a:r>
              <a:rPr kumimoji="0" lang="en-GB" b="0" i="0" u="none" strike="noStrike" cap="none" normalizeH="0" baseline="0" dirty="0" smtClean="0">
                <a:ln>
                  <a:noFill/>
                </a:ln>
                <a:effectLst/>
                <a:ea typeface="MS Mincho" pitchFamily="49" charset="-128"/>
                <a:cs typeface="Arial" pitchFamily="34" charset="0"/>
              </a:rPr>
              <a:t> 18 mo (</a:t>
            </a:r>
            <a:r>
              <a:rPr kumimoji="0" lang="en-GB" b="0" i="0" u="none" strike="noStrike" cap="none" normalizeH="0" baseline="0" dirty="0" err="1" smtClean="0">
                <a:ln>
                  <a:noFill/>
                </a:ln>
                <a:effectLst/>
                <a:ea typeface="MS Mincho" pitchFamily="49" charset="-128"/>
                <a:cs typeface="Arial" pitchFamily="34" charset="0"/>
              </a:rPr>
              <a:t>Rab</a:t>
            </a:r>
            <a:r>
              <a:rPr kumimoji="0" lang="en-GB" b="0" i="0" u="none" strike="noStrike" cap="none" normalizeH="0" baseline="0" dirty="0" smtClean="0">
                <a:ln>
                  <a:noFill/>
                </a:ln>
                <a:effectLst/>
                <a:ea typeface="MS Mincho" pitchFamily="49" charset="-128"/>
                <a:cs typeface="Arial" pitchFamily="34" charset="0"/>
              </a:rPr>
              <a:t> 18-60 mo!) </a:t>
            </a:r>
            <a:r>
              <a:rPr kumimoji="0" lang="en-GB" b="0" i="0" u="none" strike="noStrike" cap="none" normalizeH="0" baseline="0" dirty="0" err="1" smtClean="0">
                <a:ln>
                  <a:noFill/>
                </a:ln>
                <a:effectLst/>
                <a:ea typeface="MS Mincho" pitchFamily="49" charset="-128"/>
                <a:cs typeface="Arial" pitchFamily="34" charset="0"/>
              </a:rPr>
              <a:t>dal</a:t>
            </a:r>
            <a:r>
              <a:rPr kumimoji="0" lang="en-GB" b="0" i="0" u="none" strike="noStrike" cap="none" normalizeH="0" baseline="0" dirty="0" smtClean="0">
                <a:ln>
                  <a:noFill/>
                </a:ln>
                <a:effectLst/>
                <a:ea typeface="MS Mincho" pitchFamily="49" charset="-128"/>
                <a:cs typeface="Arial" pitchFamily="34" charset="0"/>
              </a:rPr>
              <a:t> </a:t>
            </a:r>
            <a:r>
              <a:rPr kumimoji="0" lang="en-GB" b="0" i="0" u="none" strike="noStrike" cap="none" normalizeH="0" baseline="0" dirty="0" err="1" smtClean="0">
                <a:ln>
                  <a:noFill/>
                </a:ln>
                <a:effectLst/>
                <a:ea typeface="MS Mincho" pitchFamily="49" charset="-128"/>
                <a:cs typeface="Arial" pitchFamily="34" charset="0"/>
              </a:rPr>
              <a:t>termine</a:t>
            </a:r>
            <a:r>
              <a:rPr kumimoji="0" lang="en-GB" b="0" i="0" u="none" strike="noStrike" cap="none" normalizeH="0" baseline="0" dirty="0" smtClean="0">
                <a:ln>
                  <a:noFill/>
                </a:ln>
                <a:effectLst/>
                <a:ea typeface="MS Mincho" pitchFamily="49" charset="-128"/>
                <a:cs typeface="Arial" pitchFamily="34" charset="0"/>
              </a:rPr>
              <a:t> IS</a:t>
            </a:r>
          </a:p>
          <a:p>
            <a:pPr marL="0" marR="0" lvl="0" indent="0" algn="just" defTabSz="914400" rtl="0" eaLnBrk="0" fontAlgn="base" latinLnBrk="0" hangingPunct="0">
              <a:lnSpc>
                <a:spcPct val="100000"/>
              </a:lnSpc>
              <a:spcBef>
                <a:spcPct val="0"/>
              </a:spcBef>
              <a:spcAft>
                <a:spcPct val="0"/>
              </a:spcAft>
              <a:buClrTx/>
              <a:buSzTx/>
              <a:buFontTx/>
              <a:buNone/>
              <a:tabLst/>
            </a:pPr>
            <a:endParaRPr lang="en-GB" b="0" dirty="0" smtClean="0">
              <a:ea typeface="MS Mincho" pitchFamily="49" charset="-128"/>
              <a:cs typeface="Arial" pitchFamily="34" charset="0"/>
            </a:endParaRPr>
          </a:p>
        </p:txBody>
      </p:sp>
      <p:pic>
        <p:nvPicPr>
          <p:cNvPr id="4" name="Picture 20"/>
          <p:cNvPicPr>
            <a:picLocks noChangeAspect="1" noChangeArrowheads="1"/>
          </p:cNvPicPr>
          <p:nvPr/>
        </p:nvPicPr>
        <p:blipFill>
          <a:blip r:embed="rId2" cstate="print"/>
          <a:srcRect/>
          <a:stretch>
            <a:fillRect/>
          </a:stretch>
        </p:blipFill>
        <p:spPr bwMode="auto">
          <a:xfrm>
            <a:off x="7885113" y="548680"/>
            <a:ext cx="1100137" cy="361950"/>
          </a:xfrm>
          <a:prstGeom prst="rect">
            <a:avLst/>
          </a:prstGeom>
          <a:noFill/>
          <a:ln w="9525" algn="ctr">
            <a:noFill/>
            <a:miter lim="800000"/>
            <a:headEnd/>
            <a:tailEnd/>
          </a:ln>
        </p:spPr>
      </p:pic>
      <p:pic>
        <p:nvPicPr>
          <p:cNvPr id="5" name="Picture 21"/>
          <p:cNvPicPr>
            <a:picLocks noChangeAspect="1" noChangeArrowheads="1"/>
          </p:cNvPicPr>
          <p:nvPr/>
        </p:nvPicPr>
        <p:blipFill>
          <a:blip r:embed="rId3" cstate="print"/>
          <a:srcRect/>
          <a:stretch>
            <a:fillRect/>
          </a:stretch>
        </p:blipFill>
        <p:spPr bwMode="auto">
          <a:xfrm>
            <a:off x="7529513" y="65088"/>
            <a:ext cx="1506537" cy="506412"/>
          </a:xfrm>
          <a:prstGeom prst="rect">
            <a:avLst/>
          </a:prstGeom>
          <a:noFill/>
          <a:ln w="9525">
            <a:noFill/>
            <a:miter lim="800000"/>
            <a:headEnd/>
            <a:tailEnd/>
          </a:ln>
        </p:spPr>
      </p:pic>
      <p:sp>
        <p:nvSpPr>
          <p:cNvPr id="6" name="Rettangolo 5"/>
          <p:cNvSpPr/>
          <p:nvPr/>
        </p:nvSpPr>
        <p:spPr>
          <a:xfrm>
            <a:off x="35496" y="2276872"/>
            <a:ext cx="9036000" cy="3672000"/>
          </a:xfrm>
          <a:prstGeom prst="rect">
            <a:avLst/>
          </a:prstGeom>
          <a:solidFill>
            <a:schemeClr val="tx1"/>
          </a:solidFill>
        </p:spPr>
        <p:txBody>
          <a:bodyPr wrap="square">
            <a:spAutoFit/>
          </a:bodyPr>
          <a:lstStyle/>
          <a:p>
            <a:pPr lvl="0" algn="just" eaLnBrk="0" hangingPunct="0">
              <a:spcBef>
                <a:spcPct val="0"/>
              </a:spcBef>
              <a:buClrTx/>
              <a:buSzTx/>
            </a:pPr>
            <a:r>
              <a:rPr lang="en-GB" sz="2800" b="0" dirty="0" smtClean="0">
                <a:solidFill>
                  <a:schemeClr val="bg2"/>
                </a:solidFill>
                <a:ea typeface="MS Mincho" pitchFamily="49" charset="-128"/>
                <a:cs typeface="Arial" pitchFamily="34" charset="0"/>
              </a:rPr>
              <a:t>NB!! </a:t>
            </a:r>
            <a:r>
              <a:rPr lang="en-GB" sz="2800" b="0" dirty="0" err="1" smtClean="0">
                <a:solidFill>
                  <a:schemeClr val="bg2"/>
                </a:solidFill>
                <a:ea typeface="MS Mincho" pitchFamily="49" charset="-128"/>
                <a:cs typeface="Arial" pitchFamily="34" charset="0"/>
              </a:rPr>
              <a:t>Considerare</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interruzione</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profilassi</a:t>
            </a:r>
            <a:r>
              <a:rPr lang="en-GB" sz="2800" b="0" dirty="0" smtClean="0">
                <a:solidFill>
                  <a:schemeClr val="bg2"/>
                </a:solidFill>
                <a:ea typeface="MS Mincho" pitchFamily="49" charset="-128"/>
                <a:cs typeface="Arial" pitchFamily="34" charset="0"/>
              </a:rPr>
              <a:t> solo se 	</a:t>
            </a:r>
            <a:r>
              <a:rPr lang="en-GB" sz="2800" b="0" dirty="0" err="1" smtClean="0">
                <a:solidFill>
                  <a:schemeClr val="bg2"/>
                </a:solidFill>
                <a:ea typeface="MS Mincho" pitchFamily="49" charset="-128"/>
                <a:cs typeface="Arial" pitchFamily="34" charset="0"/>
              </a:rPr>
              <a:t>raggiunta</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remissione</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completa</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patologia</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di</a:t>
            </a:r>
            <a:r>
              <a:rPr lang="en-GB" sz="2800" b="0" dirty="0" smtClean="0">
                <a:solidFill>
                  <a:schemeClr val="bg2"/>
                </a:solidFill>
                <a:ea typeface="MS Mincho" pitchFamily="49" charset="-128"/>
                <a:cs typeface="Arial" pitchFamily="34" charset="0"/>
              </a:rPr>
              <a:t> base 	e non </a:t>
            </a:r>
            <a:r>
              <a:rPr lang="en-GB" sz="2800" b="0" dirty="0" err="1" smtClean="0">
                <a:solidFill>
                  <a:schemeClr val="bg2"/>
                </a:solidFill>
                <a:ea typeface="MS Mincho" pitchFamily="49" charset="-128"/>
                <a:cs typeface="Arial" pitchFamily="34" charset="0"/>
              </a:rPr>
              <a:t>previsti</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altri</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trattamenti</a:t>
            </a:r>
            <a:r>
              <a:rPr lang="en-GB" sz="2800" b="0" dirty="0" smtClean="0">
                <a:solidFill>
                  <a:schemeClr val="bg2"/>
                </a:solidFill>
                <a:ea typeface="MS Mincho" pitchFamily="49" charset="-128"/>
                <a:cs typeface="Arial" pitchFamily="34" charset="0"/>
              </a:rPr>
              <a:t> IS </a:t>
            </a:r>
          </a:p>
          <a:p>
            <a:pPr lvl="0" algn="just" eaLnBrk="0" hangingPunct="0">
              <a:spcBef>
                <a:spcPct val="0"/>
              </a:spcBef>
              <a:buClrTx/>
              <a:buSzTx/>
            </a:pPr>
            <a:endParaRPr lang="en-GB" sz="2800" b="0" dirty="0" smtClean="0">
              <a:solidFill>
                <a:schemeClr val="bg2"/>
              </a:solidFill>
              <a:ea typeface="MS Mincho" pitchFamily="49" charset="-128"/>
              <a:cs typeface="Arial" pitchFamily="34" charset="0"/>
            </a:endParaRPr>
          </a:p>
          <a:p>
            <a:pPr lvl="0" algn="just" eaLnBrk="0" hangingPunct="0">
              <a:spcBef>
                <a:spcPct val="0"/>
              </a:spcBef>
              <a:buClrTx/>
              <a:buSzTx/>
            </a:pPr>
            <a:r>
              <a:rPr lang="en-GB" sz="2800" b="0" dirty="0" smtClean="0">
                <a:solidFill>
                  <a:schemeClr val="bg2"/>
                </a:solidFill>
                <a:ea typeface="MS Mincho" pitchFamily="49" charset="-128"/>
                <a:cs typeface="Arial" pitchFamily="34" charset="0"/>
              </a:rPr>
              <a:t>NNBB!!! Per 6-12 mo </a:t>
            </a:r>
            <a:r>
              <a:rPr lang="en-GB" sz="2800" b="0" dirty="0" err="1" smtClean="0">
                <a:solidFill>
                  <a:schemeClr val="bg2"/>
                </a:solidFill>
                <a:ea typeface="MS Mincho" pitchFamily="49" charset="-128"/>
                <a:cs typeface="Arial" pitchFamily="34" charset="0"/>
              </a:rPr>
              <a:t>dopo</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il</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termine</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della</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profilassi</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raccomandato</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monitoraggio</a:t>
            </a:r>
            <a:r>
              <a:rPr lang="en-GB" sz="2800" b="0" dirty="0" smtClean="0">
                <a:solidFill>
                  <a:schemeClr val="bg2"/>
                </a:solidFill>
                <a:ea typeface="MS Mincho" pitchFamily="49" charset="-128"/>
                <a:cs typeface="Arial" pitchFamily="34" charset="0"/>
              </a:rPr>
              <a:t> </a:t>
            </a:r>
          </a:p>
          <a:p>
            <a:pPr lvl="0" algn="just" eaLnBrk="0" hangingPunct="0">
              <a:spcBef>
                <a:spcPct val="0"/>
              </a:spcBef>
              <a:buClrTx/>
              <a:buSzTx/>
            </a:pPr>
            <a:r>
              <a:rPr lang="en-GB" sz="2800" b="0" dirty="0" smtClean="0">
                <a:solidFill>
                  <a:schemeClr val="bg2"/>
                </a:solidFill>
                <a:ea typeface="MS Mincho" pitchFamily="49" charset="-128"/>
                <a:cs typeface="Arial" pitchFamily="34" charset="0"/>
              </a:rPr>
              <a:t>	</a:t>
            </a:r>
            <a:r>
              <a:rPr lang="en-GB" b="0" dirty="0" smtClean="0">
                <a:solidFill>
                  <a:schemeClr val="bg2"/>
                </a:solidFill>
                <a:ea typeface="MS Mincho" pitchFamily="49" charset="-128"/>
                <a:cs typeface="Arial" pitchFamily="34" charset="0"/>
              </a:rPr>
              <a:t>(HBsAg o HBVDNA e ALT </a:t>
            </a:r>
            <a:r>
              <a:rPr lang="en-GB" b="0" dirty="0" err="1" smtClean="0">
                <a:solidFill>
                  <a:schemeClr val="bg2"/>
                </a:solidFill>
                <a:ea typeface="MS Mincho" pitchFamily="49" charset="-128"/>
                <a:cs typeface="Arial" pitchFamily="34" charset="0"/>
              </a:rPr>
              <a:t>rispettivamente</a:t>
            </a:r>
            <a:r>
              <a:rPr lang="en-GB" b="0" dirty="0" smtClean="0">
                <a:solidFill>
                  <a:schemeClr val="bg2"/>
                </a:solidFill>
                <a:ea typeface="MS Mincho" pitchFamily="49" charset="-128"/>
                <a:cs typeface="Arial" pitchFamily="34" charset="0"/>
              </a:rPr>
              <a:t>)</a:t>
            </a:r>
            <a:r>
              <a:rPr lang="en-GB" sz="2800" b="0" dirty="0" smtClean="0">
                <a:solidFill>
                  <a:schemeClr val="bg2"/>
                </a:solidFill>
                <a:ea typeface="MS Mincho" pitchFamily="49" charset="-128"/>
                <a:cs typeface="Arial" pitchFamily="34" charset="0"/>
              </a:rPr>
              <a:t> </a:t>
            </a:r>
          </a:p>
          <a:p>
            <a:pPr lvl="0" algn="just" eaLnBrk="0" hangingPunct="0">
              <a:spcBef>
                <a:spcPct val="0"/>
              </a:spcBef>
              <a:buClrTx/>
              <a:buSzTx/>
            </a:pPr>
            <a:r>
              <a:rPr lang="en-GB" sz="2800" b="0" dirty="0" smtClean="0">
                <a:solidFill>
                  <a:schemeClr val="bg2"/>
                </a:solidFill>
                <a:ea typeface="MS Mincho" pitchFamily="49" charset="-128"/>
                <a:cs typeface="Arial" pitchFamily="34" charset="0"/>
              </a:rPr>
              <a:t>&gt;50% </a:t>
            </a:r>
            <a:r>
              <a:rPr lang="en-GB" sz="2800" b="0" dirty="0" err="1" smtClean="0">
                <a:solidFill>
                  <a:schemeClr val="bg2"/>
                </a:solidFill>
                <a:ea typeface="MS Mincho" pitchFamily="49" charset="-128"/>
                <a:cs typeface="Arial" pitchFamily="34" charset="0"/>
              </a:rPr>
              <a:t>riattivazioni</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si</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verificano</a:t>
            </a:r>
            <a:r>
              <a:rPr lang="en-GB" sz="2800" b="0" dirty="0" smtClean="0">
                <a:solidFill>
                  <a:schemeClr val="bg2"/>
                </a:solidFill>
                <a:ea typeface="MS Mincho" pitchFamily="49" charset="-128"/>
                <a:cs typeface="Arial" pitchFamily="34" charset="0"/>
              </a:rPr>
              <a:t> in </a:t>
            </a:r>
            <a:r>
              <a:rPr lang="en-GB" sz="2800" b="0" dirty="0" err="1" smtClean="0">
                <a:solidFill>
                  <a:schemeClr val="bg2"/>
                </a:solidFill>
                <a:ea typeface="MS Mincho" pitchFamily="49" charset="-128"/>
                <a:cs typeface="Arial" pitchFamily="34" charset="0"/>
              </a:rPr>
              <a:t>questo</a:t>
            </a:r>
            <a:r>
              <a:rPr lang="en-GB" sz="2800" b="0" dirty="0" smtClean="0">
                <a:solidFill>
                  <a:schemeClr val="bg2"/>
                </a:solidFill>
                <a:ea typeface="MS Mincho" pitchFamily="49" charset="-128"/>
                <a:cs typeface="Arial" pitchFamily="34" charset="0"/>
              </a:rPr>
              <a:t> </a:t>
            </a:r>
            <a:r>
              <a:rPr lang="en-GB" sz="2800" b="0" dirty="0" err="1" smtClean="0">
                <a:solidFill>
                  <a:schemeClr val="bg2"/>
                </a:solidFill>
                <a:ea typeface="MS Mincho" pitchFamily="49" charset="-128"/>
                <a:cs typeface="Arial" pitchFamily="34" charset="0"/>
              </a:rPr>
              <a:t>periodo</a:t>
            </a:r>
            <a:r>
              <a:rPr lang="en-GB" sz="2800" b="0" dirty="0" smtClean="0">
                <a:solidFill>
                  <a:schemeClr val="bg2"/>
                </a:solidFill>
                <a:ea typeface="MS Mincho" pitchFamily="49" charset="-128"/>
                <a:cs typeface="Arial" pitchFamily="34" charset="0"/>
              </a:rPr>
              <a:t>!!!</a:t>
            </a:r>
            <a:endParaRPr lang="en-GB" sz="2800" b="0" dirty="0" smtClean="0">
              <a:solidFill>
                <a:schemeClr val="bg2"/>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8027988" y="44450"/>
            <a:ext cx="1081087" cy="363538"/>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8243888" y="404813"/>
            <a:ext cx="788987" cy="260350"/>
          </a:xfrm>
          <a:prstGeom prst="rect">
            <a:avLst/>
          </a:prstGeom>
          <a:noFill/>
          <a:ln w="9525" algn="ctr">
            <a:noFill/>
            <a:miter lim="800000"/>
            <a:headEnd/>
            <a:tailEnd/>
          </a:ln>
        </p:spPr>
      </p:pic>
      <p:sp>
        <p:nvSpPr>
          <p:cNvPr id="4" name="CasellaDiTesto 3"/>
          <p:cNvSpPr txBox="1"/>
          <p:nvPr/>
        </p:nvSpPr>
        <p:spPr>
          <a:xfrm>
            <a:off x="-16850" y="44624"/>
            <a:ext cx="7938392" cy="1515800"/>
          </a:xfrm>
          <a:prstGeom prst="rect">
            <a:avLst/>
          </a:prstGeom>
          <a:noFill/>
        </p:spPr>
        <p:txBody>
          <a:bodyPr wrap="none" rtlCol="0">
            <a:spAutoFit/>
          </a:bodyPr>
          <a:lstStyle/>
          <a:p>
            <a:pPr algn="l"/>
            <a:r>
              <a:rPr lang="it-IT" sz="4000" dirty="0" smtClean="0"/>
              <a:t>Approfondimento: </a:t>
            </a:r>
          </a:p>
          <a:p>
            <a:pPr algn="l"/>
            <a:r>
              <a:rPr lang="it-IT" sz="3500" dirty="0" smtClean="0"/>
              <a:t>HBV riattivazioni in HCV treatment</a:t>
            </a:r>
            <a:endParaRPr lang="it-IT" sz="3500" dirty="0"/>
          </a:p>
        </p:txBody>
      </p:sp>
      <p:sp>
        <p:nvSpPr>
          <p:cNvPr id="5" name="CasellaDiTesto 4"/>
          <p:cNvSpPr txBox="1"/>
          <p:nvPr/>
        </p:nvSpPr>
        <p:spPr>
          <a:xfrm>
            <a:off x="81342" y="1724610"/>
            <a:ext cx="8586005" cy="4093428"/>
          </a:xfrm>
          <a:prstGeom prst="rect">
            <a:avLst/>
          </a:prstGeom>
          <a:noFill/>
        </p:spPr>
        <p:txBody>
          <a:bodyPr wrap="none" rtlCol="0">
            <a:spAutoFit/>
          </a:bodyPr>
          <a:lstStyle/>
          <a:p>
            <a:pPr algn="l"/>
            <a:r>
              <a:rPr lang="it-IT" b="0" dirty="0" smtClean="0"/>
              <a:t>Necessario screening </a:t>
            </a:r>
            <a:r>
              <a:rPr lang="it-IT" b="0" dirty="0" err="1" smtClean="0"/>
              <a:t>baseline</a:t>
            </a:r>
            <a:r>
              <a:rPr lang="it-IT" b="0" dirty="0" smtClean="0"/>
              <a:t>!!!</a:t>
            </a:r>
          </a:p>
          <a:p>
            <a:pPr algn="l"/>
            <a:r>
              <a:rPr lang="it-IT" b="0" dirty="0" smtClean="0"/>
              <a:t>Precoci </a:t>
            </a:r>
            <a:r>
              <a:rPr lang="it-IT" sz="1600" b="0" dirty="0" smtClean="0"/>
              <a:t>(4-12 </a:t>
            </a:r>
            <a:r>
              <a:rPr lang="it-IT" sz="1600" b="0" dirty="0" err="1" smtClean="0"/>
              <a:t>wk</a:t>
            </a:r>
            <a:r>
              <a:rPr lang="it-IT" sz="1600" b="0" dirty="0" smtClean="0"/>
              <a:t>,)</a:t>
            </a:r>
            <a:r>
              <a:rPr lang="it-IT" b="0" dirty="0" smtClean="0"/>
              <a:t>, a volte severi </a:t>
            </a:r>
            <a:r>
              <a:rPr lang="it-IT" sz="1600" b="0" dirty="0" smtClean="0"/>
              <a:t>(HF, trapianto)</a:t>
            </a:r>
          </a:p>
          <a:p>
            <a:pPr algn="l"/>
            <a:r>
              <a:rPr lang="it-IT" b="0" dirty="0" smtClean="0"/>
              <a:t>HBsAg positivi e HBsAg negativi/</a:t>
            </a:r>
            <a:r>
              <a:rPr lang="it-IT" b="0" dirty="0" err="1" smtClean="0"/>
              <a:t>anti-HBc</a:t>
            </a:r>
            <a:r>
              <a:rPr lang="it-IT" b="0" dirty="0" smtClean="0"/>
              <a:t> positivi</a:t>
            </a:r>
          </a:p>
          <a:p>
            <a:pPr algn="l"/>
            <a:r>
              <a:rPr lang="it-IT" b="0" dirty="0" smtClean="0"/>
              <a:t>	Incidenza eventi stimata </a:t>
            </a:r>
            <a:r>
              <a:rPr lang="it-IT" b="0" dirty="0" smtClean="0"/>
              <a:t>:</a:t>
            </a:r>
            <a:r>
              <a:rPr lang="it-IT" b="0" dirty="0" smtClean="0"/>
              <a:t>	</a:t>
            </a:r>
          </a:p>
          <a:p>
            <a:pPr algn="l"/>
            <a:r>
              <a:rPr lang="it-IT" b="0" dirty="0" smtClean="0"/>
              <a:t>	</a:t>
            </a:r>
            <a:r>
              <a:rPr lang="it-IT" b="0" dirty="0" smtClean="0"/>
              <a:t>  HBsAg </a:t>
            </a:r>
            <a:r>
              <a:rPr lang="it-IT" b="0" dirty="0" smtClean="0"/>
              <a:t>: </a:t>
            </a:r>
            <a:r>
              <a:rPr lang="it-IT" b="0" dirty="0" err="1" smtClean="0"/>
              <a:t>Riattivazione=</a:t>
            </a:r>
            <a:r>
              <a:rPr lang="it-IT" b="0" dirty="0" smtClean="0"/>
              <a:t> 34.6% </a:t>
            </a:r>
            <a:r>
              <a:rPr lang="it-IT" sz="1600" b="0" dirty="0" smtClean="0"/>
              <a:t>(8.3-75)</a:t>
            </a:r>
            <a:r>
              <a:rPr lang="it-IT" b="0" dirty="0" smtClean="0"/>
              <a:t>: epatite 13.2% </a:t>
            </a:r>
            <a:r>
              <a:rPr lang="it-IT" sz="1600" b="0" dirty="0" smtClean="0"/>
              <a:t>(2.4-30)</a:t>
            </a:r>
          </a:p>
          <a:p>
            <a:pPr algn="l"/>
            <a:r>
              <a:rPr lang="it-IT" b="0" dirty="0" smtClean="0"/>
              <a:t>	</a:t>
            </a:r>
            <a:r>
              <a:rPr lang="it-IT" b="0" dirty="0" smtClean="0"/>
              <a:t>  HBsAg </a:t>
            </a:r>
            <a:r>
              <a:rPr lang="it-IT" b="0" dirty="0" smtClean="0"/>
              <a:t>negativi/</a:t>
            </a:r>
            <a:r>
              <a:rPr lang="it-IT" b="0" dirty="0" err="1" smtClean="0"/>
              <a:t>anti-HBc</a:t>
            </a:r>
            <a:r>
              <a:rPr lang="it-IT" b="0" dirty="0" smtClean="0"/>
              <a:t> positivi: </a:t>
            </a:r>
            <a:r>
              <a:rPr lang="it-IT" b="0" dirty="0" smtClean="0">
                <a:latin typeface="Comic Sans MS"/>
              </a:rPr>
              <a:t>riattivazione 0.58% </a:t>
            </a:r>
            <a:r>
              <a:rPr lang="it-IT" sz="1600" b="0" dirty="0" smtClean="0">
                <a:latin typeface="Comic Sans MS"/>
              </a:rPr>
              <a:t>(0-5.9)</a:t>
            </a:r>
            <a:endParaRPr lang="it-IT" sz="1600" b="0" dirty="0" smtClean="0"/>
          </a:p>
          <a:p>
            <a:pPr algn="l"/>
            <a:r>
              <a:rPr lang="it-IT" b="0" dirty="0" smtClean="0"/>
              <a:t>HBsAg positivi: non correla con HBVDNA </a:t>
            </a:r>
            <a:r>
              <a:rPr lang="it-IT" b="0" dirty="0" err="1" smtClean="0"/>
              <a:t>baseline</a:t>
            </a:r>
            <a:r>
              <a:rPr lang="it-IT" b="0" dirty="0" smtClean="0"/>
              <a:t>, </a:t>
            </a:r>
          </a:p>
          <a:p>
            <a:pPr algn="l"/>
            <a:r>
              <a:rPr lang="it-IT" b="0" dirty="0" smtClean="0"/>
              <a:t>	</a:t>
            </a:r>
            <a:r>
              <a:rPr lang="it-IT" b="0" dirty="0" smtClean="0"/>
              <a:t> Difficile </a:t>
            </a:r>
            <a:r>
              <a:rPr lang="it-IT" b="0" dirty="0" smtClean="0"/>
              <a:t>stabilire categoria virologica per rapporto dinamico</a:t>
            </a:r>
          </a:p>
          <a:p>
            <a:pPr algn="l"/>
            <a:r>
              <a:rPr lang="it-IT" b="0" dirty="0" smtClean="0"/>
              <a:t>	</a:t>
            </a:r>
            <a:endParaRPr lang="it-IT" b="0" dirty="0"/>
          </a:p>
        </p:txBody>
      </p:sp>
      <p:sp>
        <p:nvSpPr>
          <p:cNvPr id="6" name="CasellaDiTesto 5"/>
          <p:cNvSpPr txBox="1"/>
          <p:nvPr/>
        </p:nvSpPr>
        <p:spPr>
          <a:xfrm>
            <a:off x="107504" y="1628800"/>
            <a:ext cx="8281434" cy="4093428"/>
          </a:xfrm>
          <a:prstGeom prst="rect">
            <a:avLst/>
          </a:prstGeom>
          <a:solidFill>
            <a:schemeClr val="tx1"/>
          </a:solidFill>
        </p:spPr>
        <p:txBody>
          <a:bodyPr wrap="none" rtlCol="0">
            <a:spAutoFit/>
          </a:bodyPr>
          <a:lstStyle/>
          <a:p>
            <a:pPr algn="l"/>
            <a:r>
              <a:rPr lang="it-IT" dirty="0" smtClean="0">
                <a:solidFill>
                  <a:schemeClr val="bg2"/>
                </a:solidFill>
              </a:rPr>
              <a:t>Limiti metodologici:</a:t>
            </a:r>
          </a:p>
          <a:p>
            <a:pPr algn="l"/>
            <a:r>
              <a:rPr lang="it-IT" b="0" dirty="0" smtClean="0">
                <a:solidFill>
                  <a:schemeClr val="bg2"/>
                </a:solidFill>
              </a:rPr>
              <a:t>Definizioni variabili per eventi clinici e virologici</a:t>
            </a:r>
          </a:p>
          <a:p>
            <a:pPr algn="l"/>
            <a:r>
              <a:rPr lang="it-IT" dirty="0" smtClean="0">
                <a:solidFill>
                  <a:schemeClr val="bg2"/>
                </a:solidFill>
              </a:rPr>
              <a:t>Indicazioni</a:t>
            </a:r>
          </a:p>
          <a:p>
            <a:pPr algn="l"/>
            <a:r>
              <a:rPr lang="it-IT" dirty="0" smtClean="0">
                <a:solidFill>
                  <a:schemeClr val="bg2"/>
                </a:solidFill>
              </a:rPr>
              <a:t>	</a:t>
            </a:r>
            <a:r>
              <a:rPr lang="it-IT" b="0" dirty="0" smtClean="0">
                <a:solidFill>
                  <a:schemeClr val="bg2"/>
                </a:solidFill>
              </a:rPr>
              <a:t>Profilassi/Terapia HBsAg (ETV/TFV-TAF)</a:t>
            </a:r>
          </a:p>
          <a:p>
            <a:pPr algn="l"/>
            <a:r>
              <a:rPr lang="it-IT" b="0" dirty="0" smtClean="0">
                <a:solidFill>
                  <a:schemeClr val="bg2"/>
                </a:solidFill>
              </a:rPr>
              <a:t>	</a:t>
            </a:r>
            <a:r>
              <a:rPr lang="it-IT" b="0" dirty="0" err="1" smtClean="0">
                <a:solidFill>
                  <a:schemeClr val="bg2"/>
                </a:solidFill>
              </a:rPr>
              <a:t>Preemptive</a:t>
            </a:r>
            <a:r>
              <a:rPr lang="it-IT" b="0" dirty="0" smtClean="0">
                <a:solidFill>
                  <a:schemeClr val="bg2"/>
                </a:solidFill>
              </a:rPr>
              <a:t> HBsAg negativi/</a:t>
            </a:r>
            <a:r>
              <a:rPr lang="it-IT" b="0" dirty="0" err="1" smtClean="0">
                <a:solidFill>
                  <a:schemeClr val="bg2"/>
                </a:solidFill>
              </a:rPr>
              <a:t>anti-HBc</a:t>
            </a:r>
            <a:r>
              <a:rPr lang="it-IT" b="0" dirty="0" smtClean="0">
                <a:solidFill>
                  <a:schemeClr val="bg2"/>
                </a:solidFill>
              </a:rPr>
              <a:t> positivi</a:t>
            </a:r>
          </a:p>
          <a:p>
            <a:pPr algn="l"/>
            <a:r>
              <a:rPr lang="it-IT" b="0" dirty="0" smtClean="0">
                <a:solidFill>
                  <a:schemeClr val="bg2"/>
                </a:solidFill>
              </a:rPr>
              <a:t>	(monitoraggio a partire da 4-8 </a:t>
            </a:r>
            <a:r>
              <a:rPr lang="it-IT" b="0" dirty="0" err="1" smtClean="0">
                <a:solidFill>
                  <a:schemeClr val="bg2"/>
                </a:solidFill>
              </a:rPr>
              <a:t>wk</a:t>
            </a:r>
            <a:r>
              <a:rPr lang="it-IT" b="0" dirty="0" smtClean="0">
                <a:solidFill>
                  <a:schemeClr val="bg2"/>
                </a:solidFill>
              </a:rPr>
              <a:t> di </a:t>
            </a:r>
            <a:r>
              <a:rPr lang="it-IT" b="0" dirty="0" err="1" smtClean="0">
                <a:solidFill>
                  <a:schemeClr val="bg2"/>
                </a:solidFill>
              </a:rPr>
              <a:t>Rx</a:t>
            </a:r>
            <a:r>
              <a:rPr lang="it-IT" b="0" dirty="0" smtClean="0">
                <a:solidFill>
                  <a:schemeClr val="bg2"/>
                </a:solidFill>
              </a:rPr>
              <a:t>)</a:t>
            </a:r>
          </a:p>
          <a:p>
            <a:pPr algn="l"/>
            <a:r>
              <a:rPr lang="it-IT" dirty="0" smtClean="0">
                <a:solidFill>
                  <a:schemeClr val="bg2"/>
                </a:solidFill>
              </a:rPr>
              <a:t>Dopo 1 </a:t>
            </a:r>
            <a:r>
              <a:rPr lang="it-IT" dirty="0" err="1" smtClean="0">
                <a:solidFill>
                  <a:schemeClr val="bg2"/>
                </a:solidFill>
              </a:rPr>
              <a:t>aa</a:t>
            </a:r>
            <a:r>
              <a:rPr lang="it-IT" dirty="0" smtClean="0">
                <a:solidFill>
                  <a:schemeClr val="bg2"/>
                </a:solidFill>
              </a:rPr>
              <a:t> dalla riuscita della terapia </a:t>
            </a:r>
            <a:r>
              <a:rPr lang="it-IT" dirty="0" err="1" smtClean="0">
                <a:solidFill>
                  <a:schemeClr val="bg2"/>
                </a:solidFill>
              </a:rPr>
              <a:t>anti-HCV</a:t>
            </a:r>
            <a:r>
              <a:rPr lang="it-IT" dirty="0" smtClean="0">
                <a:solidFill>
                  <a:schemeClr val="bg2"/>
                </a:solidFill>
              </a:rPr>
              <a:t> con sensibile </a:t>
            </a:r>
          </a:p>
          <a:p>
            <a:pPr algn="l"/>
            <a:r>
              <a:rPr lang="it-IT" dirty="0" smtClean="0">
                <a:solidFill>
                  <a:schemeClr val="bg2"/>
                </a:solidFill>
              </a:rPr>
              <a:t>	regressione fibrosi (&lt;F2, </a:t>
            </a:r>
            <a:r>
              <a:rPr lang="it-IT" dirty="0" err="1" smtClean="0">
                <a:solidFill>
                  <a:schemeClr val="bg2"/>
                </a:solidFill>
              </a:rPr>
              <a:t>stiffness</a:t>
            </a:r>
            <a:r>
              <a:rPr lang="it-IT" dirty="0" smtClean="0">
                <a:solidFill>
                  <a:schemeClr val="bg2"/>
                </a:solidFill>
              </a:rPr>
              <a:t> &lt;7</a:t>
            </a:r>
            <a:r>
              <a:rPr lang="it-IT" dirty="0" smtClean="0">
                <a:solidFill>
                  <a:schemeClr val="bg2"/>
                </a:solidFill>
              </a:rPr>
              <a:t>)</a:t>
            </a:r>
            <a:endParaRPr lang="it-IT" dirty="0" smtClean="0">
              <a:solidFill>
                <a:schemeClr val="bg2"/>
              </a:solidFill>
            </a:endParaRPr>
          </a:p>
          <a:p>
            <a:pPr algn="l"/>
            <a:r>
              <a:rPr lang="it-IT" dirty="0" smtClean="0">
                <a:solidFill>
                  <a:schemeClr val="bg2"/>
                </a:solidFill>
              </a:rPr>
              <a:t>	rivalutazione status virologico HBV e decisioni consensuali</a:t>
            </a:r>
          </a:p>
        </p:txBody>
      </p:sp>
      <p:sp>
        <p:nvSpPr>
          <p:cNvPr id="8" name="CasellaDiTesto 7"/>
          <p:cNvSpPr txBox="1"/>
          <p:nvPr/>
        </p:nvSpPr>
        <p:spPr>
          <a:xfrm>
            <a:off x="1785666" y="5805264"/>
            <a:ext cx="7322838" cy="954107"/>
          </a:xfrm>
          <a:prstGeom prst="rect">
            <a:avLst/>
          </a:prstGeom>
          <a:noFill/>
        </p:spPr>
        <p:txBody>
          <a:bodyPr wrap="none" rtlCol="0">
            <a:spAutoFit/>
          </a:bodyPr>
          <a:lstStyle/>
          <a:p>
            <a:pPr algn="r"/>
            <a:r>
              <a:rPr lang="en-US" sz="1400" b="0" dirty="0" smtClean="0"/>
              <a:t>Wang C, </a:t>
            </a:r>
            <a:r>
              <a:rPr lang="en-US" sz="1400" b="0" dirty="0" err="1" smtClean="0"/>
              <a:t>Clin</a:t>
            </a:r>
            <a:r>
              <a:rPr lang="en-US" sz="1400" b="0" dirty="0" smtClean="0"/>
              <a:t> </a:t>
            </a:r>
            <a:r>
              <a:rPr lang="en-US" sz="1400" b="0" dirty="0" err="1" smtClean="0"/>
              <a:t>Gastroenterol</a:t>
            </a:r>
            <a:r>
              <a:rPr lang="en-US" sz="1400" b="0" dirty="0" smtClean="0"/>
              <a:t> </a:t>
            </a:r>
            <a:r>
              <a:rPr lang="en-US" sz="1400" b="0" dirty="0" err="1" smtClean="0"/>
              <a:t>Hepatol</a:t>
            </a:r>
            <a:r>
              <a:rPr lang="en-US" sz="1400" b="0" dirty="0" smtClean="0"/>
              <a:t> 2017                                </a:t>
            </a:r>
            <a:r>
              <a:rPr lang="it-IT" sz="1400" b="0" dirty="0" err="1" smtClean="0"/>
              <a:t>Chen</a:t>
            </a:r>
            <a:r>
              <a:rPr lang="it-IT" sz="1400" b="0" dirty="0" smtClean="0"/>
              <a:t> G, </a:t>
            </a:r>
            <a:r>
              <a:rPr lang="en-US" sz="1400" b="0" dirty="0" smtClean="0"/>
              <a:t>Hepatology 2017</a:t>
            </a:r>
          </a:p>
          <a:p>
            <a:pPr algn="r"/>
            <a:r>
              <a:rPr lang="it-IT" sz="1400" b="0" dirty="0" smtClean="0"/>
              <a:t>	</a:t>
            </a:r>
            <a:r>
              <a:rPr lang="it-IT" sz="1400" b="0" dirty="0" err="1" smtClean="0"/>
              <a:t>Belperio</a:t>
            </a:r>
            <a:r>
              <a:rPr lang="it-IT" sz="1400" b="0" dirty="0" smtClean="0"/>
              <a:t> PS, Hepatology 2017          </a:t>
            </a:r>
            <a:r>
              <a:rPr lang="en-US" sz="1400" b="0" dirty="0" err="1" smtClean="0"/>
              <a:t>Yeh</a:t>
            </a:r>
            <a:r>
              <a:rPr lang="en-US" sz="1400" b="0" dirty="0" smtClean="0"/>
              <a:t> ML, </a:t>
            </a:r>
            <a:r>
              <a:rPr lang="it-IT" sz="1400" b="0" dirty="0" smtClean="0"/>
              <a:t>J </a:t>
            </a:r>
            <a:r>
              <a:rPr lang="it-IT" sz="1400" b="0" dirty="0" err="1" smtClean="0"/>
              <a:t>Gastroenterol</a:t>
            </a:r>
            <a:r>
              <a:rPr lang="it-IT" sz="1400" b="0" dirty="0" smtClean="0"/>
              <a:t> </a:t>
            </a:r>
            <a:r>
              <a:rPr lang="it-IT" sz="1400" b="0" dirty="0" err="1" smtClean="0"/>
              <a:t>Hepatol</a:t>
            </a:r>
            <a:r>
              <a:rPr lang="it-IT" sz="1400" b="0" dirty="0" smtClean="0"/>
              <a:t> 2017</a:t>
            </a:r>
          </a:p>
          <a:p>
            <a:pPr algn="r"/>
            <a:r>
              <a:rPr lang="it-IT" sz="1400" b="0" dirty="0" err="1" smtClean="0"/>
              <a:t>Calvaruso</a:t>
            </a:r>
            <a:r>
              <a:rPr lang="it-IT" sz="1400" b="0" dirty="0" smtClean="0"/>
              <a:t> V</a:t>
            </a:r>
            <a:r>
              <a:rPr lang="en-US" sz="1400" b="0" dirty="0" smtClean="0"/>
              <a:t>J Viral </a:t>
            </a:r>
            <a:r>
              <a:rPr lang="en-US" sz="1400" b="0" dirty="0" err="1" smtClean="0"/>
              <a:t>Hepat</a:t>
            </a:r>
            <a:r>
              <a:rPr lang="en-US" sz="1400" b="0" dirty="0" smtClean="0"/>
              <a:t> </a:t>
            </a:r>
            <a:r>
              <a:rPr lang="it-IT" sz="1400" b="0" dirty="0" smtClean="0"/>
              <a:t>2017                            </a:t>
            </a:r>
            <a:r>
              <a:rPr lang="it-IT" sz="1400" b="0" dirty="0" err="1" smtClean="0"/>
              <a:t>Kawagishi</a:t>
            </a:r>
            <a:r>
              <a:rPr lang="it-IT" sz="1400" b="0" dirty="0" smtClean="0"/>
              <a:t> N</a:t>
            </a:r>
            <a:r>
              <a:rPr lang="en-US" sz="1400" b="0" dirty="0" smtClean="0"/>
              <a:t>J </a:t>
            </a:r>
            <a:r>
              <a:rPr lang="en-US" sz="1400" b="0" dirty="0" err="1" smtClean="0"/>
              <a:t>Hepatol</a:t>
            </a:r>
            <a:r>
              <a:rPr lang="en-US" sz="1400" b="0" dirty="0" smtClean="0"/>
              <a:t> 2017</a:t>
            </a:r>
            <a:endParaRPr lang="it-IT" sz="1400" b="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107950" y="115888"/>
            <a:ext cx="7772400" cy="628650"/>
          </a:xfrm>
        </p:spPr>
        <p:txBody>
          <a:bodyPr/>
          <a:lstStyle/>
          <a:p>
            <a:r>
              <a:rPr lang="it-IT" b="1" dirty="0" smtClean="0">
                <a:solidFill>
                  <a:schemeClr val="tx1"/>
                </a:solidFill>
                <a:latin typeface="Comic Sans MS" pitchFamily="66" charset="0"/>
              </a:rPr>
              <a:t>Opzioni di miglioramento</a:t>
            </a:r>
          </a:p>
        </p:txBody>
      </p:sp>
      <p:pic>
        <p:nvPicPr>
          <p:cNvPr id="15365" name="Picture 84"/>
          <p:cNvPicPr>
            <a:picLocks noChangeAspect="1" noChangeArrowheads="1"/>
          </p:cNvPicPr>
          <p:nvPr/>
        </p:nvPicPr>
        <p:blipFill>
          <a:blip r:embed="rId2" cstate="print"/>
          <a:srcRect/>
          <a:stretch>
            <a:fillRect/>
          </a:stretch>
        </p:blipFill>
        <p:spPr bwMode="auto">
          <a:xfrm>
            <a:off x="8091488" y="404813"/>
            <a:ext cx="873125" cy="287337"/>
          </a:xfrm>
          <a:prstGeom prst="rect">
            <a:avLst/>
          </a:prstGeom>
          <a:noFill/>
          <a:ln w="9525" algn="ctr">
            <a:noFill/>
            <a:miter lim="800000"/>
            <a:headEnd/>
            <a:tailEnd/>
          </a:ln>
        </p:spPr>
      </p:pic>
      <p:pic>
        <p:nvPicPr>
          <p:cNvPr id="15366" name="Picture 85"/>
          <p:cNvPicPr>
            <a:picLocks noChangeAspect="1" noChangeArrowheads="1"/>
          </p:cNvPicPr>
          <p:nvPr/>
        </p:nvPicPr>
        <p:blipFill>
          <a:blip r:embed="rId3" cstate="print"/>
          <a:srcRect/>
          <a:stretch>
            <a:fillRect/>
          </a:stretch>
        </p:blipFill>
        <p:spPr bwMode="auto">
          <a:xfrm>
            <a:off x="7964488" y="44450"/>
            <a:ext cx="1071562" cy="360363"/>
          </a:xfrm>
          <a:prstGeom prst="rect">
            <a:avLst/>
          </a:prstGeom>
          <a:noFill/>
          <a:ln w="9525">
            <a:noFill/>
            <a:miter lim="800000"/>
            <a:headEnd/>
            <a:tailEnd/>
          </a:ln>
        </p:spPr>
      </p:pic>
      <p:pic>
        <p:nvPicPr>
          <p:cNvPr id="8" name="Segnaposto contenuto 7" descr="miglioramento_650.jpg"/>
          <p:cNvPicPr>
            <a:picLocks noGrp="1" noChangeAspect="1"/>
          </p:cNvPicPr>
          <p:nvPr>
            <p:ph idx="1"/>
          </p:nvPr>
        </p:nvPicPr>
        <p:blipFill>
          <a:blip r:embed="rId4" cstate="print"/>
          <a:stretch>
            <a:fillRect/>
          </a:stretch>
        </p:blipFill>
        <p:spPr>
          <a:xfrm>
            <a:off x="299526" y="1268760"/>
            <a:ext cx="8520946" cy="511256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olo 1"/>
          <p:cNvSpPr>
            <a:spLocks noGrp="1"/>
          </p:cNvSpPr>
          <p:nvPr>
            <p:ph type="title"/>
          </p:nvPr>
        </p:nvSpPr>
        <p:spPr>
          <a:xfrm>
            <a:off x="107950" y="115888"/>
            <a:ext cx="7772400" cy="700087"/>
          </a:xfrm>
        </p:spPr>
        <p:txBody>
          <a:bodyPr/>
          <a:lstStyle/>
          <a:p>
            <a:r>
              <a:rPr lang="it-IT" smtClean="0">
                <a:solidFill>
                  <a:schemeClr val="tx1"/>
                </a:solidFill>
                <a:latin typeface="Comic Sans MS" pitchFamily="66" charset="0"/>
              </a:rPr>
              <a:t>Come migliorare?</a:t>
            </a:r>
          </a:p>
        </p:txBody>
      </p:sp>
      <p:sp>
        <p:nvSpPr>
          <p:cNvPr id="71683" name="CasellaDiTesto 2"/>
          <p:cNvSpPr txBox="1">
            <a:spLocks noChangeArrowheads="1"/>
          </p:cNvSpPr>
          <p:nvPr/>
        </p:nvSpPr>
        <p:spPr bwMode="auto">
          <a:xfrm>
            <a:off x="107950" y="765175"/>
            <a:ext cx="2701925" cy="400050"/>
          </a:xfrm>
          <a:prstGeom prst="rect">
            <a:avLst/>
          </a:prstGeom>
          <a:noFill/>
          <a:ln w="9525">
            <a:noFill/>
            <a:miter lim="800000"/>
            <a:headEnd/>
            <a:tailEnd/>
          </a:ln>
        </p:spPr>
        <p:txBody>
          <a:bodyPr wrap="none">
            <a:spAutoFit/>
          </a:bodyPr>
          <a:lstStyle/>
          <a:p>
            <a:r>
              <a:rPr lang="it-IT"/>
              <a:t>Interventional study</a:t>
            </a:r>
          </a:p>
        </p:txBody>
      </p:sp>
      <p:sp>
        <p:nvSpPr>
          <p:cNvPr id="71684" name="CasellaDiTesto 5"/>
          <p:cNvSpPr txBox="1">
            <a:spLocks noChangeArrowheads="1"/>
          </p:cNvSpPr>
          <p:nvPr/>
        </p:nvSpPr>
        <p:spPr bwMode="auto">
          <a:xfrm>
            <a:off x="7664450" y="6524625"/>
            <a:ext cx="1444625" cy="307975"/>
          </a:xfrm>
          <a:prstGeom prst="rect">
            <a:avLst/>
          </a:prstGeom>
          <a:noFill/>
          <a:ln w="9525">
            <a:noFill/>
            <a:miter lim="800000"/>
            <a:headEnd/>
            <a:tailEnd/>
          </a:ln>
        </p:spPr>
        <p:txBody>
          <a:bodyPr wrap="none">
            <a:spAutoFit/>
          </a:bodyPr>
          <a:lstStyle/>
          <a:p>
            <a:pPr algn="r"/>
            <a:r>
              <a:rPr lang="it-IT" sz="1400" b="0"/>
              <a:t>PLOS one 2015</a:t>
            </a:r>
          </a:p>
        </p:txBody>
      </p:sp>
      <p:pic>
        <p:nvPicPr>
          <p:cNvPr id="71685" name="Picture 5"/>
          <p:cNvPicPr>
            <a:picLocks noChangeAspect="1" noChangeArrowheads="1"/>
          </p:cNvPicPr>
          <p:nvPr/>
        </p:nvPicPr>
        <p:blipFill>
          <a:blip r:embed="rId2" cstate="print"/>
          <a:srcRect/>
          <a:stretch>
            <a:fillRect/>
          </a:stretch>
        </p:blipFill>
        <p:spPr bwMode="auto">
          <a:xfrm>
            <a:off x="8388350" y="404813"/>
            <a:ext cx="669925" cy="220662"/>
          </a:xfrm>
          <a:prstGeom prst="rect">
            <a:avLst/>
          </a:prstGeom>
          <a:noFill/>
          <a:ln w="9525" algn="ctr">
            <a:noFill/>
            <a:miter lim="800000"/>
            <a:headEnd/>
            <a:tailEnd/>
          </a:ln>
        </p:spPr>
      </p:pic>
      <p:pic>
        <p:nvPicPr>
          <p:cNvPr id="71686" name="Picture 6"/>
          <p:cNvPicPr>
            <a:picLocks noChangeAspect="1" noChangeArrowheads="1"/>
          </p:cNvPicPr>
          <p:nvPr/>
        </p:nvPicPr>
        <p:blipFill>
          <a:blip r:embed="rId3" cstate="print"/>
          <a:srcRect/>
          <a:stretch>
            <a:fillRect/>
          </a:stretch>
        </p:blipFill>
        <p:spPr bwMode="auto">
          <a:xfrm>
            <a:off x="8193088" y="65088"/>
            <a:ext cx="915987" cy="307975"/>
          </a:xfrm>
          <a:prstGeom prst="rect">
            <a:avLst/>
          </a:prstGeom>
          <a:noFill/>
          <a:ln w="9525">
            <a:noFill/>
            <a:miter lim="800000"/>
            <a:headEnd/>
            <a:tailEnd/>
          </a:ln>
        </p:spPr>
      </p:pic>
      <p:pic>
        <p:nvPicPr>
          <p:cNvPr id="71687" name="Picture 3"/>
          <p:cNvPicPr>
            <a:picLocks noChangeAspect="1" noChangeArrowheads="1"/>
          </p:cNvPicPr>
          <p:nvPr/>
        </p:nvPicPr>
        <p:blipFill>
          <a:blip r:embed="rId4" cstate="print"/>
          <a:srcRect/>
          <a:stretch>
            <a:fillRect/>
          </a:stretch>
        </p:blipFill>
        <p:spPr bwMode="auto">
          <a:xfrm>
            <a:off x="4368800" y="927100"/>
            <a:ext cx="4595813" cy="2070100"/>
          </a:xfrm>
          <a:prstGeom prst="rect">
            <a:avLst/>
          </a:prstGeom>
          <a:noFill/>
          <a:ln w="38100" algn="ctr">
            <a:noFill/>
            <a:miter lim="800000"/>
            <a:headEnd/>
            <a:tailEnd/>
          </a:ln>
        </p:spPr>
      </p:pic>
      <p:sp>
        <p:nvSpPr>
          <p:cNvPr id="71688" name="Rettangolo 12"/>
          <p:cNvSpPr>
            <a:spLocks noChangeArrowheads="1"/>
          </p:cNvSpPr>
          <p:nvPr/>
        </p:nvSpPr>
        <p:spPr bwMode="auto">
          <a:xfrm>
            <a:off x="179388" y="3375025"/>
            <a:ext cx="8640762" cy="2862263"/>
          </a:xfrm>
          <a:prstGeom prst="rect">
            <a:avLst/>
          </a:prstGeom>
          <a:noFill/>
          <a:ln w="9525">
            <a:noFill/>
            <a:miter lim="800000"/>
            <a:headEnd/>
            <a:tailEnd/>
          </a:ln>
        </p:spPr>
        <p:txBody>
          <a:bodyPr>
            <a:spAutoFit/>
          </a:bodyPr>
          <a:lstStyle/>
          <a:p>
            <a:pPr algn="l"/>
            <a:r>
              <a:rPr lang="en-US" sz="1800"/>
              <a:t>Computer assisted reminder a M prescrittori. </a:t>
            </a:r>
          </a:p>
          <a:p>
            <a:pPr algn="l"/>
            <a:r>
              <a:rPr lang="en-US" sz="1800"/>
              <a:t>Ricerca automatica preliminare database lab storico (2aa) per HBsA pt in 	lista CHT. </a:t>
            </a:r>
          </a:p>
          <a:p>
            <a:pPr algn="l"/>
            <a:r>
              <a:rPr lang="en-US" sz="1800"/>
              <a:t>Se neg, alert a M per screen HBsAg e ritardare CHT. Se consente 	parte in automatico richiesta HBsAg</a:t>
            </a:r>
          </a:p>
          <a:p>
            <a:pPr algn="l"/>
            <a:r>
              <a:rPr lang="en-US" sz="1800"/>
              <a:t>Ulteriori alert per M se HBsAg positivo (storico o screening) per iniziare 	Rx antivirale. </a:t>
            </a:r>
          </a:p>
          <a:p>
            <a:pPr algn="l"/>
            <a:r>
              <a:rPr lang="en-US" sz="1800"/>
              <a:t>Rx antivirale iniziata con consulente Epatologo</a:t>
            </a:r>
          </a:p>
        </p:txBody>
      </p:sp>
      <p:pic>
        <p:nvPicPr>
          <p:cNvPr id="14" name="Immagine 13" descr="tecnologia.jpg"/>
          <p:cNvPicPr>
            <a:picLocks noChangeAspect="1"/>
          </p:cNvPicPr>
          <p:nvPr/>
        </p:nvPicPr>
        <p:blipFill>
          <a:blip r:embed="rId5" cstate="print"/>
          <a:srcRect/>
          <a:stretch>
            <a:fillRect/>
          </a:stretch>
        </p:blipFill>
        <p:spPr bwMode="auto">
          <a:xfrm>
            <a:off x="250825" y="3068638"/>
            <a:ext cx="8813800" cy="3698875"/>
          </a:xfrm>
          <a:prstGeom prst="rect">
            <a:avLst/>
          </a:prstGeom>
          <a:noFill/>
          <a:ln w="9525">
            <a:noFill/>
            <a:miter lim="800000"/>
            <a:headEnd/>
            <a:tailEnd/>
          </a:ln>
        </p:spPr>
      </p:pic>
      <p:sp>
        <p:nvSpPr>
          <p:cNvPr id="15" name="CasellaDiTesto 14"/>
          <p:cNvSpPr txBox="1">
            <a:spLocks noChangeArrowheads="1"/>
          </p:cNvSpPr>
          <p:nvPr/>
        </p:nvSpPr>
        <p:spPr bwMode="auto">
          <a:xfrm>
            <a:off x="4284663" y="6269038"/>
            <a:ext cx="4432300" cy="400050"/>
          </a:xfrm>
          <a:prstGeom prst="rect">
            <a:avLst/>
          </a:prstGeom>
          <a:noFill/>
          <a:ln w="9525">
            <a:noFill/>
            <a:miter lim="800000"/>
            <a:headEnd/>
            <a:tailEnd/>
          </a:ln>
        </p:spPr>
        <p:txBody>
          <a:bodyPr wrap="none">
            <a:spAutoFit/>
          </a:bodyPr>
          <a:lstStyle/>
          <a:p>
            <a:r>
              <a:rPr lang="it-IT" u="sng"/>
              <a:t>Tecnologia al servizio dell’Umanità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79388" y="3644900"/>
            <a:ext cx="2022475" cy="646113"/>
          </a:xfrm>
          <a:prstGeom prst="rect">
            <a:avLst/>
          </a:prstGeom>
          <a:noFill/>
          <a:ln w="9525">
            <a:noFill/>
            <a:miter lim="800000"/>
            <a:headEnd/>
            <a:tailEnd/>
          </a:ln>
        </p:spPr>
        <p:txBody>
          <a:bodyPr>
            <a:spAutoFit/>
          </a:bodyPr>
          <a:lstStyle/>
          <a:p>
            <a:pPr eaLnBrk="0" hangingPunct="0">
              <a:buFontTx/>
              <a:buNone/>
            </a:pPr>
            <a:r>
              <a:rPr lang="en-US" sz="1800"/>
              <a:t>HBV circolante sangue</a:t>
            </a:r>
          </a:p>
        </p:txBody>
      </p:sp>
      <p:sp>
        <p:nvSpPr>
          <p:cNvPr id="9219" name="Text Box 4"/>
          <p:cNvSpPr txBox="1">
            <a:spLocks noChangeArrowheads="1"/>
          </p:cNvSpPr>
          <p:nvPr/>
        </p:nvSpPr>
        <p:spPr bwMode="auto">
          <a:xfrm>
            <a:off x="4859338" y="3868738"/>
            <a:ext cx="1168400" cy="784225"/>
          </a:xfrm>
          <a:prstGeom prst="rect">
            <a:avLst/>
          </a:prstGeom>
          <a:noFill/>
          <a:ln w="9525">
            <a:noFill/>
            <a:miter lim="800000"/>
            <a:headEnd/>
            <a:tailEnd/>
          </a:ln>
        </p:spPr>
        <p:txBody>
          <a:bodyPr wrap="none">
            <a:spAutoFit/>
          </a:bodyPr>
          <a:lstStyle/>
          <a:p>
            <a:pPr eaLnBrk="0" hangingPunct="0">
              <a:buFontTx/>
              <a:buNone/>
            </a:pPr>
            <a:r>
              <a:rPr lang="en-US" sz="1800"/>
              <a:t>Epatociti</a:t>
            </a:r>
          </a:p>
          <a:p>
            <a:pPr eaLnBrk="0" hangingPunct="0">
              <a:buFontTx/>
              <a:buNone/>
            </a:pPr>
            <a:r>
              <a:rPr lang="en-US" sz="1800"/>
              <a:t>infetti</a:t>
            </a:r>
          </a:p>
        </p:txBody>
      </p:sp>
      <p:sp>
        <p:nvSpPr>
          <p:cNvPr id="9220" name="Text Box 5"/>
          <p:cNvSpPr txBox="1">
            <a:spLocks noChangeArrowheads="1"/>
          </p:cNvSpPr>
          <p:nvPr/>
        </p:nvSpPr>
        <p:spPr bwMode="auto">
          <a:xfrm>
            <a:off x="4457700" y="1730375"/>
            <a:ext cx="2201863" cy="785813"/>
          </a:xfrm>
          <a:prstGeom prst="rect">
            <a:avLst/>
          </a:prstGeom>
          <a:noFill/>
          <a:ln w="9525">
            <a:noFill/>
            <a:miter lim="800000"/>
            <a:headEnd/>
            <a:tailEnd/>
          </a:ln>
        </p:spPr>
        <p:txBody>
          <a:bodyPr wrap="none">
            <a:spAutoFit/>
          </a:bodyPr>
          <a:lstStyle/>
          <a:p>
            <a:pPr eaLnBrk="0" hangingPunct="0">
              <a:buFontTx/>
              <a:buNone/>
            </a:pPr>
            <a:r>
              <a:rPr lang="en-US" sz="1800"/>
              <a:t>Risposta immune</a:t>
            </a:r>
          </a:p>
          <a:p>
            <a:pPr eaLnBrk="0" hangingPunct="0">
              <a:buFontTx/>
              <a:buNone/>
            </a:pPr>
            <a:r>
              <a:rPr lang="en-US" sz="1800"/>
              <a:t>Innata e Adattiva</a:t>
            </a:r>
          </a:p>
        </p:txBody>
      </p:sp>
      <p:sp>
        <p:nvSpPr>
          <p:cNvPr id="9221" name="AutoShape 6"/>
          <p:cNvSpPr>
            <a:spLocks noChangeArrowheads="1"/>
          </p:cNvSpPr>
          <p:nvPr/>
        </p:nvSpPr>
        <p:spPr bwMode="auto">
          <a:xfrm>
            <a:off x="2620963" y="3536950"/>
            <a:ext cx="11430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bg2"/>
            </a:solidFill>
            <a:miter lim="800000"/>
            <a:headEnd/>
            <a:tailEnd/>
          </a:ln>
        </p:spPr>
        <p:txBody>
          <a:bodyPr wrap="none" anchor="ctr"/>
          <a:lstStyle/>
          <a:p>
            <a:endParaRPr lang="it-IT"/>
          </a:p>
        </p:txBody>
      </p:sp>
      <p:sp>
        <p:nvSpPr>
          <p:cNvPr id="9222" name="AutoShape 7"/>
          <p:cNvSpPr>
            <a:spLocks noChangeArrowheads="1"/>
          </p:cNvSpPr>
          <p:nvPr/>
        </p:nvSpPr>
        <p:spPr bwMode="auto">
          <a:xfrm flipH="1">
            <a:off x="2620963" y="3917950"/>
            <a:ext cx="10668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bg2"/>
            </a:solidFill>
            <a:miter lim="800000"/>
            <a:headEnd/>
            <a:tailEnd/>
          </a:ln>
        </p:spPr>
        <p:txBody>
          <a:bodyPr wrap="none" anchor="ctr"/>
          <a:lstStyle/>
          <a:p>
            <a:endParaRPr lang="it-IT"/>
          </a:p>
        </p:txBody>
      </p:sp>
      <p:sp>
        <p:nvSpPr>
          <p:cNvPr id="9223" name="Text Box 8"/>
          <p:cNvSpPr txBox="1">
            <a:spLocks noChangeArrowheads="1"/>
          </p:cNvSpPr>
          <p:nvPr/>
        </p:nvSpPr>
        <p:spPr bwMode="auto">
          <a:xfrm>
            <a:off x="2411413" y="4511675"/>
            <a:ext cx="1666875" cy="862013"/>
          </a:xfrm>
          <a:prstGeom prst="rect">
            <a:avLst/>
          </a:prstGeom>
          <a:noFill/>
          <a:ln w="9525">
            <a:noFill/>
            <a:miter lim="800000"/>
            <a:headEnd/>
            <a:tailEnd/>
          </a:ln>
        </p:spPr>
        <p:txBody>
          <a:bodyPr wrap="none">
            <a:spAutoFit/>
          </a:bodyPr>
          <a:lstStyle/>
          <a:p>
            <a:pPr eaLnBrk="0" hangingPunct="0">
              <a:buFontTx/>
              <a:buNone/>
            </a:pPr>
            <a:r>
              <a:rPr lang="en-US"/>
              <a:t>Replicazione</a:t>
            </a:r>
          </a:p>
          <a:p>
            <a:pPr eaLnBrk="0" hangingPunct="0">
              <a:buFontTx/>
              <a:buNone/>
            </a:pPr>
            <a:r>
              <a:rPr lang="en-US"/>
              <a:t>virale</a:t>
            </a:r>
          </a:p>
        </p:txBody>
      </p:sp>
      <p:sp>
        <p:nvSpPr>
          <p:cNvPr id="9224" name="Text Box 9"/>
          <p:cNvSpPr txBox="1">
            <a:spLocks noChangeArrowheads="1"/>
          </p:cNvSpPr>
          <p:nvPr/>
        </p:nvSpPr>
        <p:spPr bwMode="auto">
          <a:xfrm>
            <a:off x="2524125" y="3098800"/>
            <a:ext cx="1354138" cy="400050"/>
          </a:xfrm>
          <a:prstGeom prst="rect">
            <a:avLst/>
          </a:prstGeom>
          <a:noFill/>
          <a:ln w="9525">
            <a:noFill/>
            <a:miter lim="800000"/>
            <a:headEnd/>
            <a:tailEnd/>
          </a:ln>
        </p:spPr>
        <p:txBody>
          <a:bodyPr wrap="none">
            <a:spAutoFit/>
          </a:bodyPr>
          <a:lstStyle/>
          <a:p>
            <a:pPr eaLnBrk="0" hangingPunct="0">
              <a:buFontTx/>
              <a:buNone/>
            </a:pPr>
            <a:r>
              <a:rPr lang="en-US"/>
              <a:t>Infezione</a:t>
            </a:r>
          </a:p>
        </p:txBody>
      </p:sp>
      <p:sp>
        <p:nvSpPr>
          <p:cNvPr id="9225" name="AutoShape 10"/>
          <p:cNvSpPr>
            <a:spLocks noChangeArrowheads="1"/>
          </p:cNvSpPr>
          <p:nvPr/>
        </p:nvSpPr>
        <p:spPr bwMode="auto">
          <a:xfrm>
            <a:off x="6111875" y="3014663"/>
            <a:ext cx="762000" cy="1524000"/>
          </a:xfrm>
          <a:prstGeom prst="curvedLeftArrow">
            <a:avLst>
              <a:gd name="adj1" fmla="val 40000"/>
              <a:gd name="adj2" fmla="val 80000"/>
              <a:gd name="adj3" fmla="val 33333"/>
            </a:avLst>
          </a:prstGeom>
          <a:noFill/>
          <a:ln w="9525">
            <a:solidFill>
              <a:schemeClr val="tx1"/>
            </a:solidFill>
            <a:miter lim="800000"/>
            <a:headEnd/>
            <a:tailEnd/>
          </a:ln>
        </p:spPr>
        <p:txBody>
          <a:bodyPr wrap="none" anchor="ctr"/>
          <a:lstStyle/>
          <a:p>
            <a:endParaRPr lang="it-IT"/>
          </a:p>
        </p:txBody>
      </p:sp>
      <p:sp>
        <p:nvSpPr>
          <p:cNvPr id="9226" name="Text Box 11"/>
          <p:cNvSpPr txBox="1">
            <a:spLocks noChangeArrowheads="1"/>
          </p:cNvSpPr>
          <p:nvPr/>
        </p:nvSpPr>
        <p:spPr bwMode="auto">
          <a:xfrm>
            <a:off x="5213350" y="4868863"/>
            <a:ext cx="3679825" cy="862012"/>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a:solidFill>
                  <a:schemeClr val="bg2"/>
                </a:solidFill>
              </a:rPr>
              <a:t>Apoptosi</a:t>
            </a:r>
          </a:p>
          <a:p>
            <a:pPr eaLnBrk="0" hangingPunct="0">
              <a:buFontTx/>
              <a:buNone/>
            </a:pPr>
            <a:r>
              <a:rPr lang="en-US">
                <a:solidFill>
                  <a:schemeClr val="bg2"/>
                </a:solidFill>
              </a:rPr>
              <a:t>Attività Necroinfiammatoria</a:t>
            </a:r>
          </a:p>
        </p:txBody>
      </p:sp>
      <p:sp>
        <p:nvSpPr>
          <p:cNvPr id="9227" name="Text Box 12"/>
          <p:cNvSpPr txBox="1">
            <a:spLocks noChangeArrowheads="1"/>
          </p:cNvSpPr>
          <p:nvPr/>
        </p:nvSpPr>
        <p:spPr bwMode="auto">
          <a:xfrm>
            <a:off x="2123728" y="5546725"/>
            <a:ext cx="1773238" cy="400050"/>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a:solidFill>
                  <a:schemeClr val="bg2"/>
                </a:solidFill>
              </a:rPr>
              <a:t>Soppressione</a:t>
            </a:r>
          </a:p>
        </p:txBody>
      </p:sp>
      <p:sp>
        <p:nvSpPr>
          <p:cNvPr id="9228" name="Text Box 13"/>
          <p:cNvSpPr txBox="1">
            <a:spLocks noChangeArrowheads="1"/>
          </p:cNvSpPr>
          <p:nvPr/>
        </p:nvSpPr>
        <p:spPr bwMode="auto">
          <a:xfrm>
            <a:off x="4208463" y="4645025"/>
            <a:ext cx="434975" cy="584200"/>
          </a:xfrm>
          <a:prstGeom prst="rect">
            <a:avLst/>
          </a:prstGeom>
          <a:noFill/>
          <a:ln w="9525">
            <a:noFill/>
            <a:miter lim="800000"/>
            <a:headEnd/>
            <a:tailEnd/>
          </a:ln>
        </p:spPr>
        <p:txBody>
          <a:bodyPr>
            <a:spAutoFit/>
          </a:bodyPr>
          <a:lstStyle/>
          <a:p>
            <a:pPr eaLnBrk="0" hangingPunct="0">
              <a:buFontTx/>
              <a:buNone/>
            </a:pPr>
            <a:r>
              <a:rPr lang="en-US" sz="3200"/>
              <a:t>-</a:t>
            </a:r>
          </a:p>
        </p:txBody>
      </p:sp>
      <p:sp>
        <p:nvSpPr>
          <p:cNvPr id="9229" name="Text Box 14"/>
          <p:cNvSpPr txBox="1">
            <a:spLocks noChangeArrowheads="1"/>
          </p:cNvSpPr>
          <p:nvPr/>
        </p:nvSpPr>
        <p:spPr bwMode="auto">
          <a:xfrm>
            <a:off x="6154738" y="3883025"/>
            <a:ext cx="434975" cy="584200"/>
          </a:xfrm>
          <a:prstGeom prst="rect">
            <a:avLst/>
          </a:prstGeom>
          <a:noFill/>
          <a:ln w="9525">
            <a:noFill/>
            <a:miter lim="800000"/>
            <a:headEnd/>
            <a:tailEnd/>
          </a:ln>
        </p:spPr>
        <p:txBody>
          <a:bodyPr wrap="none">
            <a:spAutoFit/>
          </a:bodyPr>
          <a:lstStyle/>
          <a:p>
            <a:pPr eaLnBrk="0" hangingPunct="0">
              <a:buFontTx/>
              <a:buNone/>
            </a:pPr>
            <a:r>
              <a:rPr lang="en-US" sz="3200"/>
              <a:t>+</a:t>
            </a:r>
          </a:p>
        </p:txBody>
      </p:sp>
      <p:sp>
        <p:nvSpPr>
          <p:cNvPr id="9230" name="AutoShape 15"/>
          <p:cNvSpPr>
            <a:spLocks noChangeArrowheads="1"/>
          </p:cNvSpPr>
          <p:nvPr/>
        </p:nvSpPr>
        <p:spPr bwMode="auto">
          <a:xfrm flipH="1" flipV="1">
            <a:off x="4183063" y="3341688"/>
            <a:ext cx="533400" cy="22479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tx1"/>
            </a:solidFill>
            <a:miter lim="800000"/>
            <a:headEnd/>
            <a:tailEnd/>
          </a:ln>
        </p:spPr>
        <p:txBody>
          <a:bodyPr wrap="none" anchor="ctr"/>
          <a:lstStyle/>
          <a:p>
            <a:endParaRPr lang="it-IT"/>
          </a:p>
        </p:txBody>
      </p:sp>
      <p:sp>
        <p:nvSpPr>
          <p:cNvPr id="9231" name="Text Box 18"/>
          <p:cNvSpPr txBox="1">
            <a:spLocks noChangeArrowheads="1"/>
          </p:cNvSpPr>
          <p:nvPr/>
        </p:nvSpPr>
        <p:spPr bwMode="auto">
          <a:xfrm>
            <a:off x="34925" y="260350"/>
            <a:ext cx="9217025" cy="882650"/>
          </a:xfrm>
          <a:prstGeom prst="rect">
            <a:avLst/>
          </a:prstGeom>
          <a:noFill/>
          <a:ln w="38100">
            <a:noFill/>
            <a:miter lim="800000"/>
            <a:headEnd/>
            <a:tailEnd/>
          </a:ln>
        </p:spPr>
        <p:txBody>
          <a:bodyPr>
            <a:spAutoFit/>
          </a:bodyPr>
          <a:lstStyle/>
          <a:p>
            <a:pPr algn="l">
              <a:lnSpc>
                <a:spcPct val="55000"/>
              </a:lnSpc>
              <a:buFont typeface="Arial" charset="0"/>
              <a:buNone/>
            </a:pPr>
            <a:r>
              <a:rPr lang="it-IT" sz="4000"/>
              <a:t>Eventi immunologici</a:t>
            </a:r>
          </a:p>
          <a:p>
            <a:pPr algn="l">
              <a:lnSpc>
                <a:spcPct val="55000"/>
              </a:lnSpc>
              <a:buFont typeface="Arial" charset="0"/>
              <a:buNone/>
            </a:pPr>
            <a:r>
              <a:rPr lang="it-IT" sz="2800"/>
              <a:t>Risposta immunitaria infezione HBV</a:t>
            </a:r>
          </a:p>
        </p:txBody>
      </p:sp>
      <p:sp>
        <p:nvSpPr>
          <p:cNvPr id="18" name="Ovale 17"/>
          <p:cNvSpPr/>
          <p:nvPr/>
        </p:nvSpPr>
        <p:spPr bwMode="auto">
          <a:xfrm>
            <a:off x="4211638" y="1370013"/>
            <a:ext cx="2736850" cy="1411287"/>
          </a:xfrm>
          <a:prstGeom prst="ellipse">
            <a:avLst/>
          </a:prstGeom>
          <a:noFill/>
          <a:ln w="38100" cap="flat" cmpd="sng" algn="ctr">
            <a:solidFill>
              <a:srgbClr val="FF0000"/>
            </a:solidFill>
            <a:prstDash val="solid"/>
            <a:round/>
            <a:headEnd type="none" w="med" len="med"/>
            <a:tailEnd type="none" w="med" len="med"/>
          </a:ln>
          <a:effectLst/>
        </p:spPr>
        <p:txBody>
          <a:bodyPr/>
          <a:lstStyle/>
          <a:p>
            <a:pPr marL="342900" indent="-342900">
              <a:defRPr/>
            </a:pPr>
            <a:endParaRPr lang="it-IT">
              <a:effectLst>
                <a:outerShdw blurRad="38100" dist="38100" dir="2700000" algn="tl">
                  <a:srgbClr val="000000">
                    <a:alpha val="43137"/>
                  </a:srgbClr>
                </a:outerShdw>
              </a:effectLst>
              <a:cs typeface="Arial" charset="0"/>
            </a:endParaRPr>
          </a:p>
        </p:txBody>
      </p:sp>
      <p:sp>
        <p:nvSpPr>
          <p:cNvPr id="9233" name="Rettangolo 18"/>
          <p:cNvSpPr>
            <a:spLocks noChangeArrowheads="1"/>
          </p:cNvSpPr>
          <p:nvPr/>
        </p:nvSpPr>
        <p:spPr bwMode="auto">
          <a:xfrm>
            <a:off x="7092950" y="1323975"/>
            <a:ext cx="1871663" cy="1600200"/>
          </a:xfrm>
          <a:prstGeom prst="rect">
            <a:avLst/>
          </a:prstGeom>
          <a:noFill/>
          <a:ln w="9525">
            <a:noFill/>
            <a:miter lim="800000"/>
            <a:headEnd/>
            <a:tailEnd/>
          </a:ln>
        </p:spPr>
        <p:txBody>
          <a:bodyPr>
            <a:spAutoFit/>
          </a:bodyPr>
          <a:lstStyle/>
          <a:p>
            <a:pPr algn="l"/>
            <a:r>
              <a:rPr lang="it-IT" sz="1400" b="0"/>
              <a:t>Natural killer</a:t>
            </a:r>
          </a:p>
          <a:p>
            <a:pPr algn="l"/>
            <a:r>
              <a:rPr lang="en-US" sz="1400" b="0"/>
              <a:t>Natural killer T</a:t>
            </a:r>
          </a:p>
          <a:p>
            <a:pPr algn="l"/>
            <a:r>
              <a:rPr lang="en-US" sz="1400" b="0"/>
              <a:t>Risposta CD4 e </a:t>
            </a:r>
            <a:r>
              <a:rPr lang="en-US" sz="1400" u="sng"/>
              <a:t>CD8</a:t>
            </a:r>
          </a:p>
          <a:p>
            <a:pPr algn="l"/>
            <a:r>
              <a:rPr lang="en-US" sz="1400" b="0"/>
              <a:t>Interferon</a:t>
            </a:r>
          </a:p>
          <a:p>
            <a:pPr algn="l"/>
            <a:r>
              <a:rPr lang="it-IT" sz="1400" b="0"/>
              <a:t>TNFa</a:t>
            </a:r>
          </a:p>
        </p:txBody>
      </p:sp>
      <p:sp>
        <p:nvSpPr>
          <p:cNvPr id="9234" name="Text Box 11"/>
          <p:cNvSpPr txBox="1">
            <a:spLocks noChangeArrowheads="1"/>
          </p:cNvSpPr>
          <p:nvPr/>
        </p:nvSpPr>
        <p:spPr bwMode="auto">
          <a:xfrm>
            <a:off x="5724128" y="5876925"/>
            <a:ext cx="2595583" cy="723275"/>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dirty="0" err="1">
                <a:solidFill>
                  <a:schemeClr val="bg2"/>
                </a:solidFill>
              </a:rPr>
              <a:t>Guarigione</a:t>
            </a:r>
            <a:r>
              <a:rPr lang="en-US" dirty="0">
                <a:solidFill>
                  <a:schemeClr val="bg2"/>
                </a:solidFill>
              </a:rPr>
              <a:t> </a:t>
            </a:r>
          </a:p>
          <a:p>
            <a:pPr eaLnBrk="0" hangingPunct="0">
              <a:buFontTx/>
              <a:buNone/>
            </a:pPr>
            <a:r>
              <a:rPr lang="en-US" sz="1400" b="0" dirty="0">
                <a:solidFill>
                  <a:schemeClr val="bg2"/>
                </a:solidFill>
              </a:rPr>
              <a:t>Ma </a:t>
            </a:r>
            <a:r>
              <a:rPr lang="en-US" sz="1400" b="0" dirty="0" err="1">
                <a:solidFill>
                  <a:schemeClr val="bg2"/>
                </a:solidFill>
              </a:rPr>
              <a:t>ricorda</a:t>
            </a:r>
            <a:r>
              <a:rPr lang="en-US" sz="1400" b="0" dirty="0">
                <a:solidFill>
                  <a:schemeClr val="bg2"/>
                </a:solidFill>
              </a:rPr>
              <a:t> </a:t>
            </a:r>
            <a:r>
              <a:rPr lang="en-US" sz="1400" b="0" dirty="0" err="1">
                <a:solidFill>
                  <a:schemeClr val="bg2"/>
                </a:solidFill>
              </a:rPr>
              <a:t>cccDNA</a:t>
            </a:r>
            <a:r>
              <a:rPr lang="en-US" sz="1400" b="0" dirty="0" smtClean="0">
                <a:solidFill>
                  <a:schemeClr val="bg2"/>
                </a:solidFill>
              </a:rPr>
              <a:t>!!! (pOBI)</a:t>
            </a:r>
            <a:endParaRPr lang="en-US" sz="1400" b="0" dirty="0">
              <a:solidFill>
                <a:schemeClr val="bg2"/>
              </a:solidFill>
            </a:endParaRPr>
          </a:p>
        </p:txBody>
      </p:sp>
      <p:sp>
        <p:nvSpPr>
          <p:cNvPr id="9235" name="Text Box 11"/>
          <p:cNvSpPr txBox="1">
            <a:spLocks noChangeArrowheads="1"/>
          </p:cNvSpPr>
          <p:nvPr/>
        </p:nvSpPr>
        <p:spPr bwMode="auto">
          <a:xfrm>
            <a:off x="1547664" y="6029325"/>
            <a:ext cx="2820987" cy="723900"/>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dirty="0" err="1">
                <a:solidFill>
                  <a:schemeClr val="bg2"/>
                </a:solidFill>
              </a:rPr>
              <a:t>Controllo</a:t>
            </a:r>
            <a:r>
              <a:rPr lang="en-US" dirty="0">
                <a:solidFill>
                  <a:schemeClr val="bg2"/>
                </a:solidFill>
              </a:rPr>
              <a:t> </a:t>
            </a:r>
            <a:r>
              <a:rPr lang="en-US" dirty="0" err="1">
                <a:solidFill>
                  <a:schemeClr val="bg2"/>
                </a:solidFill>
              </a:rPr>
              <a:t>replicazione</a:t>
            </a:r>
            <a:endParaRPr lang="en-US" dirty="0">
              <a:solidFill>
                <a:schemeClr val="bg2"/>
              </a:solidFill>
            </a:endParaRPr>
          </a:p>
          <a:p>
            <a:pPr eaLnBrk="0" hangingPunct="0">
              <a:buFontTx/>
              <a:buNone/>
            </a:pPr>
            <a:r>
              <a:rPr lang="en-US" sz="1400" b="0" dirty="0" err="1" smtClean="0">
                <a:solidFill>
                  <a:schemeClr val="bg2"/>
                </a:solidFill>
              </a:rPr>
              <a:t>Inattività</a:t>
            </a:r>
            <a:r>
              <a:rPr lang="en-US" sz="1400" b="0" dirty="0" smtClean="0">
                <a:solidFill>
                  <a:schemeClr val="bg2"/>
                </a:solidFill>
              </a:rPr>
              <a:t> (IC)</a:t>
            </a:r>
            <a:endParaRPr lang="en-US" sz="1400" b="0" dirty="0">
              <a:solidFill>
                <a:schemeClr val="bg2"/>
              </a:solidFill>
            </a:endParaRPr>
          </a:p>
        </p:txBody>
      </p:sp>
      <p:sp>
        <p:nvSpPr>
          <p:cNvPr id="22" name="Per 21"/>
          <p:cNvSpPr/>
          <p:nvPr/>
        </p:nvSpPr>
        <p:spPr bwMode="auto">
          <a:xfrm>
            <a:off x="4283075" y="1268413"/>
            <a:ext cx="4465638" cy="1565275"/>
          </a:xfrm>
          <a:prstGeom prst="mathMultiply">
            <a:avLst/>
          </a:prstGeom>
          <a:solidFill>
            <a:srgbClr val="FF0000"/>
          </a:solidFill>
          <a:ln w="38100" cap="flat" cmpd="sng" algn="ctr">
            <a:solidFill>
              <a:schemeClr val="bg2"/>
            </a:solidFill>
            <a:prstDash val="solid"/>
            <a:round/>
            <a:headEnd type="none" w="med" len="med"/>
            <a:tailEnd type="none" w="med" len="med"/>
          </a:ln>
          <a:effectLst/>
        </p:spPr>
        <p:txBody>
          <a:bodyPr>
            <a:spAutoFit/>
          </a:bodyPr>
          <a:lstStyle/>
          <a:p>
            <a:pPr marL="342900" indent="-342900">
              <a:defRPr/>
            </a:pPr>
            <a:endParaRPr lang="it-IT" sz="7000" dirty="0"/>
          </a:p>
        </p:txBody>
      </p:sp>
      <p:sp>
        <p:nvSpPr>
          <p:cNvPr id="24" name="Per 23"/>
          <p:cNvSpPr/>
          <p:nvPr/>
        </p:nvSpPr>
        <p:spPr bwMode="auto">
          <a:xfrm>
            <a:off x="3924300" y="4605338"/>
            <a:ext cx="1152525" cy="768350"/>
          </a:xfrm>
          <a:prstGeom prst="mathMultiply">
            <a:avLst/>
          </a:prstGeom>
          <a:solidFill>
            <a:srgbClr val="FF0000"/>
          </a:solidFill>
          <a:ln w="38100" cap="flat" cmpd="sng" algn="ctr">
            <a:solidFill>
              <a:schemeClr val="bg2"/>
            </a:solidFill>
            <a:prstDash val="solid"/>
            <a:round/>
            <a:headEnd type="none" w="med" len="med"/>
            <a:tailEnd type="none" w="med" len="med"/>
          </a:ln>
          <a:effectLst/>
        </p:spPr>
        <p:txBody>
          <a:bodyPr>
            <a:spAutoFit/>
          </a:bodyPr>
          <a:lstStyle/>
          <a:p>
            <a:pPr marL="342900" indent="-342900">
              <a:defRPr/>
            </a:pPr>
            <a:endParaRPr lang="it-IT" sz="3000" dirty="0"/>
          </a:p>
        </p:txBody>
      </p:sp>
      <p:sp>
        <p:nvSpPr>
          <p:cNvPr id="25" name="Text Box 14"/>
          <p:cNvSpPr txBox="1">
            <a:spLocks noChangeArrowheads="1"/>
          </p:cNvSpPr>
          <p:nvPr/>
        </p:nvSpPr>
        <p:spPr bwMode="auto">
          <a:xfrm>
            <a:off x="6156325" y="3860800"/>
            <a:ext cx="2184400" cy="585788"/>
          </a:xfrm>
          <a:prstGeom prst="rect">
            <a:avLst/>
          </a:prstGeom>
          <a:noFill/>
          <a:ln w="9525">
            <a:noFill/>
            <a:miter lim="800000"/>
            <a:headEnd/>
            <a:tailEnd/>
          </a:ln>
        </p:spPr>
        <p:txBody>
          <a:bodyPr wrap="none">
            <a:spAutoFit/>
          </a:bodyPr>
          <a:lstStyle/>
          <a:p>
            <a:pPr eaLnBrk="0" hangingPunct="0">
              <a:buFontTx/>
              <a:buNone/>
            </a:pPr>
            <a:r>
              <a:rPr lang="en-US" sz="3200" dirty="0"/>
              <a:t>++++++++</a:t>
            </a:r>
          </a:p>
        </p:txBody>
      </p:sp>
      <p:sp>
        <p:nvSpPr>
          <p:cNvPr id="26" name="Per 25"/>
          <p:cNvSpPr/>
          <p:nvPr/>
        </p:nvSpPr>
        <p:spPr bwMode="auto">
          <a:xfrm>
            <a:off x="6443663" y="4965700"/>
            <a:ext cx="1152525" cy="766763"/>
          </a:xfrm>
          <a:prstGeom prst="mathMultiply">
            <a:avLst/>
          </a:prstGeom>
          <a:solidFill>
            <a:srgbClr val="FF0000"/>
          </a:solidFill>
          <a:ln w="38100" cap="flat" cmpd="sng" algn="ctr">
            <a:solidFill>
              <a:schemeClr val="bg2"/>
            </a:solidFill>
            <a:prstDash val="solid"/>
            <a:round/>
            <a:headEnd type="none" w="med" len="med"/>
            <a:tailEnd type="none" w="med" len="med"/>
          </a:ln>
          <a:effectLst/>
        </p:spPr>
        <p:txBody>
          <a:bodyPr>
            <a:spAutoFit/>
          </a:bodyPr>
          <a:lstStyle/>
          <a:p>
            <a:pPr marL="342900" indent="-342900">
              <a:defRPr/>
            </a:pPr>
            <a:endParaRPr lang="it-IT" sz="3000" dirty="0"/>
          </a:p>
        </p:txBody>
      </p:sp>
      <p:sp>
        <p:nvSpPr>
          <p:cNvPr id="27" name="Per 26"/>
          <p:cNvSpPr/>
          <p:nvPr/>
        </p:nvSpPr>
        <p:spPr bwMode="auto">
          <a:xfrm>
            <a:off x="6443663" y="5876925"/>
            <a:ext cx="1152525" cy="768350"/>
          </a:xfrm>
          <a:prstGeom prst="mathMultiply">
            <a:avLst/>
          </a:prstGeom>
          <a:solidFill>
            <a:srgbClr val="FF0000"/>
          </a:solidFill>
          <a:ln w="38100" cap="flat" cmpd="sng" algn="ctr">
            <a:solidFill>
              <a:schemeClr val="bg2"/>
            </a:solidFill>
            <a:prstDash val="solid"/>
            <a:round/>
            <a:headEnd type="none" w="med" len="med"/>
            <a:tailEnd type="none" w="med" len="med"/>
          </a:ln>
          <a:effectLst/>
        </p:spPr>
        <p:txBody>
          <a:bodyPr>
            <a:spAutoFit/>
          </a:bodyPr>
          <a:lstStyle/>
          <a:p>
            <a:pPr marL="342900" indent="-342900">
              <a:defRPr/>
            </a:pPr>
            <a:endParaRPr lang="it-IT" sz="3000" dirty="0"/>
          </a:p>
        </p:txBody>
      </p:sp>
      <p:sp>
        <p:nvSpPr>
          <p:cNvPr id="28" name="Per 27"/>
          <p:cNvSpPr/>
          <p:nvPr/>
        </p:nvSpPr>
        <p:spPr bwMode="auto">
          <a:xfrm>
            <a:off x="2411413" y="5613400"/>
            <a:ext cx="1152525" cy="768350"/>
          </a:xfrm>
          <a:prstGeom prst="mathMultiply">
            <a:avLst/>
          </a:prstGeom>
          <a:solidFill>
            <a:srgbClr val="FF0000"/>
          </a:solidFill>
          <a:ln w="38100" cap="flat" cmpd="sng" algn="ctr">
            <a:solidFill>
              <a:schemeClr val="bg2"/>
            </a:solidFill>
            <a:prstDash val="solid"/>
            <a:round/>
            <a:headEnd type="none" w="med" len="med"/>
            <a:tailEnd type="none" w="med" len="med"/>
          </a:ln>
          <a:effectLst/>
        </p:spPr>
        <p:txBody>
          <a:bodyPr>
            <a:spAutoFit/>
          </a:bodyPr>
          <a:lstStyle/>
          <a:p>
            <a:pPr marL="342900" indent="-342900">
              <a:defRPr/>
            </a:pPr>
            <a:endParaRPr lang="it-IT" sz="3000" dirty="0"/>
          </a:p>
        </p:txBody>
      </p:sp>
      <p:sp>
        <p:nvSpPr>
          <p:cNvPr id="29" name="Per 28"/>
          <p:cNvSpPr/>
          <p:nvPr/>
        </p:nvSpPr>
        <p:spPr bwMode="auto">
          <a:xfrm>
            <a:off x="34925" y="1268413"/>
            <a:ext cx="936625" cy="784225"/>
          </a:xfrm>
          <a:prstGeom prst="mathMultiply">
            <a:avLst/>
          </a:prstGeom>
          <a:solidFill>
            <a:srgbClr val="FF0000"/>
          </a:solidFill>
          <a:ln w="38100" cap="flat" cmpd="sng" algn="ctr">
            <a:solidFill>
              <a:schemeClr val="bg2"/>
            </a:solidFill>
            <a:prstDash val="solid"/>
            <a:round/>
            <a:headEnd type="none" w="med" len="med"/>
            <a:tailEnd type="none" w="med" len="med"/>
          </a:ln>
          <a:effectLst/>
        </p:spPr>
        <p:txBody>
          <a:bodyPr>
            <a:spAutoFit/>
          </a:bodyPr>
          <a:lstStyle/>
          <a:p>
            <a:pPr marL="342900" indent="-342900">
              <a:defRPr/>
            </a:pPr>
            <a:endParaRPr lang="it-IT" sz="3000" dirty="0"/>
          </a:p>
        </p:txBody>
      </p:sp>
      <p:sp>
        <p:nvSpPr>
          <p:cNvPr id="30" name="CasellaDiTesto 29"/>
          <p:cNvSpPr txBox="1">
            <a:spLocks noChangeArrowheads="1"/>
          </p:cNvSpPr>
          <p:nvPr/>
        </p:nvSpPr>
        <p:spPr bwMode="auto">
          <a:xfrm>
            <a:off x="749300" y="1268413"/>
            <a:ext cx="2814638" cy="708025"/>
          </a:xfrm>
          <a:prstGeom prst="rect">
            <a:avLst/>
          </a:prstGeom>
          <a:noFill/>
          <a:ln w="9525">
            <a:noFill/>
            <a:miter lim="800000"/>
            <a:headEnd/>
            <a:tailEnd/>
          </a:ln>
        </p:spPr>
        <p:txBody>
          <a:bodyPr wrap="none">
            <a:spAutoFit/>
          </a:bodyPr>
          <a:lstStyle/>
          <a:p>
            <a:r>
              <a:rPr lang="it-IT" sz="4000"/>
              <a:t>:</a:t>
            </a:r>
            <a:r>
              <a:rPr lang="it-IT" u="sng"/>
              <a:t>immunosoppressione</a:t>
            </a:r>
          </a:p>
        </p:txBody>
      </p:sp>
      <p:pic>
        <p:nvPicPr>
          <p:cNvPr id="9244" name="Picture 84"/>
          <p:cNvPicPr>
            <a:picLocks noChangeAspect="1" noChangeArrowheads="1"/>
          </p:cNvPicPr>
          <p:nvPr/>
        </p:nvPicPr>
        <p:blipFill>
          <a:blip r:embed="rId3" cstate="print"/>
          <a:srcRect/>
          <a:stretch>
            <a:fillRect/>
          </a:stretch>
        </p:blipFill>
        <p:spPr bwMode="auto">
          <a:xfrm>
            <a:off x="8091488" y="404813"/>
            <a:ext cx="873125" cy="287337"/>
          </a:xfrm>
          <a:prstGeom prst="rect">
            <a:avLst/>
          </a:prstGeom>
          <a:noFill/>
          <a:ln w="9525" algn="ctr">
            <a:noFill/>
            <a:miter lim="800000"/>
            <a:headEnd/>
            <a:tailEnd/>
          </a:ln>
        </p:spPr>
      </p:pic>
      <p:pic>
        <p:nvPicPr>
          <p:cNvPr id="9245" name="Picture 85"/>
          <p:cNvPicPr>
            <a:picLocks noChangeAspect="1" noChangeArrowheads="1"/>
          </p:cNvPicPr>
          <p:nvPr/>
        </p:nvPicPr>
        <p:blipFill>
          <a:blip r:embed="rId4" cstate="print"/>
          <a:srcRect/>
          <a:stretch>
            <a:fillRect/>
          </a:stretch>
        </p:blipFill>
        <p:spPr bwMode="auto">
          <a:xfrm>
            <a:off x="7964488" y="44450"/>
            <a:ext cx="1071562" cy="360363"/>
          </a:xfrm>
          <a:prstGeom prst="rect">
            <a:avLst/>
          </a:prstGeom>
          <a:noFill/>
          <a:ln w="9525">
            <a:noFill/>
            <a:miter lim="800000"/>
            <a:headEnd/>
            <a:tailEnd/>
          </a:ln>
        </p:spPr>
      </p:pic>
      <p:sp>
        <p:nvSpPr>
          <p:cNvPr id="9246" name="Text Box 9"/>
          <p:cNvSpPr txBox="1">
            <a:spLocks noChangeArrowheads="1"/>
          </p:cNvSpPr>
          <p:nvPr/>
        </p:nvSpPr>
        <p:spPr bwMode="auto">
          <a:xfrm>
            <a:off x="107950" y="2349500"/>
            <a:ext cx="3935413" cy="722313"/>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dirty="0" err="1">
                <a:solidFill>
                  <a:schemeClr val="bg2"/>
                </a:solidFill>
              </a:rPr>
              <a:t>Mancato</a:t>
            </a:r>
            <a:r>
              <a:rPr lang="en-US" dirty="0">
                <a:solidFill>
                  <a:schemeClr val="bg2"/>
                </a:solidFill>
              </a:rPr>
              <a:t> </a:t>
            </a:r>
            <a:r>
              <a:rPr lang="en-US" dirty="0" err="1">
                <a:solidFill>
                  <a:schemeClr val="bg2"/>
                </a:solidFill>
              </a:rPr>
              <a:t>controllo</a:t>
            </a:r>
            <a:r>
              <a:rPr lang="en-US" dirty="0">
                <a:solidFill>
                  <a:schemeClr val="bg2"/>
                </a:solidFill>
              </a:rPr>
              <a:t> </a:t>
            </a:r>
            <a:r>
              <a:rPr lang="en-US" dirty="0" err="1">
                <a:solidFill>
                  <a:schemeClr val="bg2"/>
                </a:solidFill>
              </a:rPr>
              <a:t>replicazione</a:t>
            </a:r>
            <a:endParaRPr lang="en-US" sz="1400" b="0" dirty="0">
              <a:solidFill>
                <a:schemeClr val="bg2"/>
              </a:solidFill>
            </a:endParaRPr>
          </a:p>
          <a:p>
            <a:pPr eaLnBrk="0" hangingPunct="0">
              <a:buFontTx/>
              <a:buNone/>
            </a:pPr>
            <a:r>
              <a:rPr lang="en-US" sz="1400" b="0" dirty="0" err="1" smtClean="0">
                <a:solidFill>
                  <a:schemeClr val="bg2"/>
                </a:solidFill>
              </a:rPr>
              <a:t>Infezione</a:t>
            </a:r>
            <a:r>
              <a:rPr lang="en-US" sz="1400" b="0" dirty="0" smtClean="0">
                <a:solidFill>
                  <a:schemeClr val="bg2"/>
                </a:solidFill>
              </a:rPr>
              <a:t>/</a:t>
            </a:r>
            <a:r>
              <a:rPr lang="en-US" sz="1400" b="0" dirty="0" err="1" smtClean="0">
                <a:solidFill>
                  <a:schemeClr val="bg2"/>
                </a:solidFill>
              </a:rPr>
              <a:t>Attività</a:t>
            </a:r>
            <a:r>
              <a:rPr lang="en-US" sz="1400" b="0" dirty="0" smtClean="0">
                <a:solidFill>
                  <a:schemeClr val="bg2"/>
                </a:solidFill>
              </a:rPr>
              <a:t> (AC)</a:t>
            </a:r>
            <a:endParaRPr lang="en-US" sz="1400" b="0" dirty="0">
              <a:solidFill>
                <a:schemeClr val="bg2"/>
              </a:solidFill>
            </a:endParaRPr>
          </a:p>
        </p:txBody>
      </p:sp>
      <p:sp>
        <p:nvSpPr>
          <p:cNvPr id="32" name="Per 31"/>
          <p:cNvSpPr/>
          <p:nvPr/>
        </p:nvSpPr>
        <p:spPr bwMode="auto">
          <a:xfrm>
            <a:off x="1474788" y="2349500"/>
            <a:ext cx="1152525" cy="768350"/>
          </a:xfrm>
          <a:prstGeom prst="mathMultiply">
            <a:avLst/>
          </a:prstGeom>
          <a:solidFill>
            <a:srgbClr val="FF0000"/>
          </a:solidFill>
          <a:ln w="38100" cap="flat" cmpd="sng" algn="ctr">
            <a:solidFill>
              <a:schemeClr val="bg2"/>
            </a:solidFill>
            <a:prstDash val="solid"/>
            <a:round/>
            <a:headEnd type="none" w="med" len="med"/>
            <a:tailEnd type="none" w="med" len="med"/>
          </a:ln>
          <a:effectLst/>
        </p:spPr>
        <p:txBody>
          <a:bodyPr>
            <a:spAutoFit/>
          </a:bodyPr>
          <a:lstStyle/>
          <a:p>
            <a:pPr marL="342900" indent="-342900">
              <a:defRPr/>
            </a:pPr>
            <a:endParaRPr lang="it-IT" sz="3000" dirty="0"/>
          </a:p>
        </p:txBody>
      </p:sp>
      <p:sp>
        <p:nvSpPr>
          <p:cNvPr id="33" name="Ovale 32"/>
          <p:cNvSpPr>
            <a:spLocks noChangeArrowheads="1"/>
          </p:cNvSpPr>
          <p:nvPr/>
        </p:nvSpPr>
        <p:spPr bwMode="auto">
          <a:xfrm>
            <a:off x="2268538" y="4365625"/>
            <a:ext cx="1871662" cy="1008063"/>
          </a:xfrm>
          <a:prstGeom prst="ellipse">
            <a:avLst/>
          </a:prstGeom>
          <a:noFill/>
          <a:ln w="38100" algn="ctr">
            <a:solidFill>
              <a:srgbClr val="FF0000"/>
            </a:solidFill>
            <a:round/>
            <a:headEnd/>
            <a:tailEnd/>
          </a:ln>
        </p:spPr>
        <p:txBody>
          <a:bodyPr>
            <a:spAutoFit/>
          </a:bodyPr>
          <a:lstStyle/>
          <a:p>
            <a:pPr marL="342900" indent="-342900"/>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grpId="1" nodeType="clickEffect">
                                  <p:stCondLst>
                                    <p:cond delay="0"/>
                                  </p:stCondLst>
                                  <p:childTnLst>
                                    <p:animScale>
                                      <p:cBhvr>
                                        <p:cTn id="41" dur="1000" fill="hold"/>
                                        <p:tgtEl>
                                          <p:spTgt spid="33"/>
                                        </p:tgtEl>
                                      </p:cBhvr>
                                      <p:by x="150000" y="150000"/>
                                    </p:animScale>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3" grpId="0" animBg="1"/>
      <p:bldP spid="3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ttangolo 15"/>
          <p:cNvSpPr>
            <a:spLocks noChangeArrowheads="1"/>
          </p:cNvSpPr>
          <p:nvPr/>
        </p:nvSpPr>
        <p:spPr bwMode="auto">
          <a:xfrm>
            <a:off x="323850" y="908050"/>
            <a:ext cx="8569325" cy="5689600"/>
          </a:xfrm>
          <a:prstGeom prst="rect">
            <a:avLst/>
          </a:prstGeom>
          <a:solidFill>
            <a:schemeClr val="tx1"/>
          </a:solidFill>
          <a:ln w="38100" algn="ctr">
            <a:noFill/>
            <a:round/>
            <a:headEnd/>
            <a:tailEnd/>
          </a:ln>
        </p:spPr>
        <p:txBody>
          <a:bodyPr>
            <a:spAutoFit/>
          </a:bodyPr>
          <a:lstStyle/>
          <a:p>
            <a:pPr marL="342900" indent="-342900"/>
            <a:endParaRPr lang="it-IT"/>
          </a:p>
        </p:txBody>
      </p:sp>
      <p:sp>
        <p:nvSpPr>
          <p:cNvPr id="72707" name="Titolo 1"/>
          <p:cNvSpPr>
            <a:spLocks noGrp="1"/>
          </p:cNvSpPr>
          <p:nvPr>
            <p:ph type="title"/>
          </p:nvPr>
        </p:nvSpPr>
        <p:spPr>
          <a:xfrm>
            <a:off x="107950" y="115888"/>
            <a:ext cx="7772400" cy="700087"/>
          </a:xfrm>
        </p:spPr>
        <p:txBody>
          <a:bodyPr/>
          <a:lstStyle/>
          <a:p>
            <a:r>
              <a:rPr lang="it-IT" smtClean="0">
                <a:solidFill>
                  <a:schemeClr val="tx1"/>
                </a:solidFill>
                <a:latin typeface="Comic Sans MS" pitchFamily="66" charset="0"/>
              </a:rPr>
              <a:t>Come migliorare?</a:t>
            </a:r>
          </a:p>
        </p:txBody>
      </p:sp>
      <p:sp>
        <p:nvSpPr>
          <p:cNvPr id="72708" name="CasellaDiTesto 5"/>
          <p:cNvSpPr txBox="1">
            <a:spLocks noChangeArrowheads="1"/>
          </p:cNvSpPr>
          <p:nvPr/>
        </p:nvSpPr>
        <p:spPr bwMode="auto">
          <a:xfrm>
            <a:off x="7664450" y="6577013"/>
            <a:ext cx="1444625" cy="307975"/>
          </a:xfrm>
          <a:prstGeom prst="rect">
            <a:avLst/>
          </a:prstGeom>
          <a:noFill/>
          <a:ln w="9525">
            <a:noFill/>
            <a:miter lim="800000"/>
            <a:headEnd/>
            <a:tailEnd/>
          </a:ln>
        </p:spPr>
        <p:txBody>
          <a:bodyPr wrap="none">
            <a:spAutoFit/>
          </a:bodyPr>
          <a:lstStyle/>
          <a:p>
            <a:pPr algn="r"/>
            <a:r>
              <a:rPr lang="it-IT" sz="1400" b="0"/>
              <a:t>PLOS one 2015</a:t>
            </a:r>
          </a:p>
        </p:txBody>
      </p:sp>
      <p:pic>
        <p:nvPicPr>
          <p:cNvPr id="72709" name="Picture 5"/>
          <p:cNvPicPr>
            <a:picLocks noChangeAspect="1" noChangeArrowheads="1"/>
          </p:cNvPicPr>
          <p:nvPr/>
        </p:nvPicPr>
        <p:blipFill>
          <a:blip r:embed="rId2" cstate="print"/>
          <a:srcRect/>
          <a:stretch>
            <a:fillRect/>
          </a:stretch>
        </p:blipFill>
        <p:spPr bwMode="auto">
          <a:xfrm>
            <a:off x="8388350" y="404813"/>
            <a:ext cx="669925" cy="220662"/>
          </a:xfrm>
          <a:prstGeom prst="rect">
            <a:avLst/>
          </a:prstGeom>
          <a:noFill/>
          <a:ln w="9525" algn="ctr">
            <a:noFill/>
            <a:miter lim="800000"/>
            <a:headEnd/>
            <a:tailEnd/>
          </a:ln>
        </p:spPr>
      </p:pic>
      <p:pic>
        <p:nvPicPr>
          <p:cNvPr id="72710" name="Picture 6"/>
          <p:cNvPicPr>
            <a:picLocks noChangeAspect="1" noChangeArrowheads="1"/>
          </p:cNvPicPr>
          <p:nvPr/>
        </p:nvPicPr>
        <p:blipFill>
          <a:blip r:embed="rId3" cstate="print"/>
          <a:srcRect/>
          <a:stretch>
            <a:fillRect/>
          </a:stretch>
        </p:blipFill>
        <p:spPr bwMode="auto">
          <a:xfrm>
            <a:off x="8193088" y="65088"/>
            <a:ext cx="915987" cy="307975"/>
          </a:xfrm>
          <a:prstGeom prst="rect">
            <a:avLst/>
          </a:prstGeom>
          <a:noFill/>
          <a:ln w="9525">
            <a:noFill/>
            <a:miter lim="800000"/>
            <a:headEnd/>
            <a:tailEnd/>
          </a:ln>
        </p:spPr>
      </p:pic>
      <p:pic>
        <p:nvPicPr>
          <p:cNvPr id="72711" name="Picture 2"/>
          <p:cNvPicPr>
            <a:picLocks noChangeAspect="1" noChangeArrowheads="1"/>
          </p:cNvPicPr>
          <p:nvPr/>
        </p:nvPicPr>
        <p:blipFill>
          <a:blip r:embed="rId4" cstate="print"/>
          <a:srcRect/>
          <a:stretch>
            <a:fillRect/>
          </a:stretch>
        </p:blipFill>
        <p:spPr bwMode="auto">
          <a:xfrm>
            <a:off x="679450" y="1333500"/>
            <a:ext cx="7924800" cy="5191125"/>
          </a:xfrm>
          <a:prstGeom prst="rect">
            <a:avLst/>
          </a:prstGeom>
          <a:noFill/>
          <a:ln w="38100" algn="ctr">
            <a:noFill/>
            <a:miter lim="800000"/>
            <a:headEnd/>
            <a:tailEnd/>
          </a:ln>
        </p:spPr>
      </p:pic>
      <p:sp>
        <p:nvSpPr>
          <p:cNvPr id="12" name="CasellaDiTesto 11"/>
          <p:cNvSpPr txBox="1">
            <a:spLocks noChangeArrowheads="1"/>
          </p:cNvSpPr>
          <p:nvPr/>
        </p:nvSpPr>
        <p:spPr bwMode="auto">
          <a:xfrm>
            <a:off x="6872288" y="2495550"/>
            <a:ext cx="1660525" cy="1077913"/>
          </a:xfrm>
          <a:prstGeom prst="rect">
            <a:avLst/>
          </a:prstGeom>
          <a:noFill/>
          <a:ln w="9525">
            <a:noFill/>
            <a:miter lim="800000"/>
            <a:headEnd/>
            <a:tailEnd/>
          </a:ln>
        </p:spPr>
        <p:txBody>
          <a:bodyPr wrap="none">
            <a:spAutoFit/>
          </a:bodyPr>
          <a:lstStyle/>
          <a:p>
            <a:pPr algn="l"/>
            <a:r>
              <a:rPr lang="it-IT" sz="1600">
                <a:solidFill>
                  <a:schemeClr val="bg2"/>
                </a:solidFill>
              </a:rPr>
              <a:t>Screening rate</a:t>
            </a:r>
          </a:p>
          <a:p>
            <a:pPr algn="l"/>
            <a:r>
              <a:rPr lang="it-IT" sz="1600">
                <a:solidFill>
                  <a:schemeClr val="bg2"/>
                </a:solidFill>
              </a:rPr>
              <a:t>prima di alert </a:t>
            </a:r>
          </a:p>
          <a:p>
            <a:pPr algn="l"/>
            <a:r>
              <a:rPr lang="it-IT" sz="1600" u="sng">
                <a:solidFill>
                  <a:schemeClr val="bg2"/>
                </a:solidFill>
              </a:rPr>
              <a:t>27%</a:t>
            </a:r>
          </a:p>
        </p:txBody>
      </p:sp>
      <p:pic>
        <p:nvPicPr>
          <p:cNvPr id="60419" name="Picture 3"/>
          <p:cNvPicPr>
            <a:picLocks noChangeAspect="1" noChangeArrowheads="1"/>
          </p:cNvPicPr>
          <p:nvPr/>
        </p:nvPicPr>
        <p:blipFill>
          <a:blip r:embed="rId5" cstate="print"/>
          <a:srcRect/>
          <a:stretch>
            <a:fillRect/>
          </a:stretch>
        </p:blipFill>
        <p:spPr bwMode="auto">
          <a:xfrm>
            <a:off x="750888" y="1035050"/>
            <a:ext cx="7853362" cy="5562600"/>
          </a:xfrm>
          <a:prstGeom prst="rect">
            <a:avLst/>
          </a:prstGeom>
          <a:noFill/>
          <a:ln w="38100" algn="ctr">
            <a:noFill/>
            <a:miter lim="800000"/>
            <a:headEnd/>
            <a:tailEnd/>
          </a:ln>
        </p:spPr>
      </p:pic>
      <p:sp>
        <p:nvSpPr>
          <p:cNvPr id="17" name="CasellaDiTesto 16"/>
          <p:cNvSpPr txBox="1">
            <a:spLocks noChangeArrowheads="1"/>
          </p:cNvSpPr>
          <p:nvPr/>
        </p:nvSpPr>
        <p:spPr bwMode="auto">
          <a:xfrm>
            <a:off x="3276600" y="1838325"/>
            <a:ext cx="5286375" cy="1446213"/>
          </a:xfrm>
          <a:prstGeom prst="rect">
            <a:avLst/>
          </a:prstGeom>
          <a:solidFill>
            <a:schemeClr val="tx1"/>
          </a:solidFill>
          <a:ln w="41275">
            <a:solidFill>
              <a:schemeClr val="bg2"/>
            </a:solidFill>
            <a:miter lim="800000"/>
            <a:headEnd/>
            <a:tailEnd/>
          </a:ln>
        </p:spPr>
        <p:txBody>
          <a:bodyPr>
            <a:spAutoFit/>
          </a:bodyPr>
          <a:lstStyle/>
          <a:p>
            <a:pPr algn="l"/>
            <a:r>
              <a:rPr lang="it-IT" sz="1600">
                <a:solidFill>
                  <a:schemeClr val="bg2"/>
                </a:solidFill>
              </a:rPr>
              <a:t>Lack of compliance: Ipotesi</a:t>
            </a:r>
          </a:p>
          <a:p>
            <a:pPr lvl="1" algn="l"/>
            <a:r>
              <a:rPr lang="it-IT" sz="1600">
                <a:solidFill>
                  <a:schemeClr val="bg2"/>
                </a:solidFill>
              </a:rPr>
              <a:t>Tempo per consulto</a:t>
            </a:r>
          </a:p>
          <a:p>
            <a:pPr lvl="1" algn="l"/>
            <a:r>
              <a:rPr lang="it-IT" sz="1600">
                <a:solidFill>
                  <a:schemeClr val="bg2"/>
                </a:solidFill>
              </a:rPr>
              <a:t>Mancanza awareness</a:t>
            </a:r>
          </a:p>
          <a:p>
            <a:pPr lvl="1" algn="l"/>
            <a:r>
              <a:rPr lang="it-IT" sz="1600">
                <a:solidFill>
                  <a:schemeClr val="bg2"/>
                </a:solidFill>
              </a:rPr>
              <a:t>Mancanza precedenti esperienze solid tumor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fade">
                                      <p:cBhvr>
                                        <p:cTn id="12" dur="500"/>
                                        <p:tgtEl>
                                          <p:spTgt spid="604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p:cNvPicPr>
            <a:picLocks noChangeAspect="1" noChangeArrowheads="1"/>
          </p:cNvPicPr>
          <p:nvPr/>
        </p:nvPicPr>
        <p:blipFill>
          <a:blip r:embed="rId3" cstate="print"/>
          <a:srcRect/>
          <a:stretch>
            <a:fillRect/>
          </a:stretch>
        </p:blipFill>
        <p:spPr bwMode="auto">
          <a:xfrm>
            <a:off x="107950" y="692150"/>
            <a:ext cx="7200900" cy="1117600"/>
          </a:xfrm>
          <a:prstGeom prst="rect">
            <a:avLst/>
          </a:prstGeom>
          <a:noFill/>
          <a:ln w="38100" algn="ctr">
            <a:noFill/>
            <a:miter lim="800000"/>
            <a:headEnd/>
            <a:tailEnd/>
          </a:ln>
        </p:spPr>
      </p:pic>
      <p:sp>
        <p:nvSpPr>
          <p:cNvPr id="20483" name="Titolo 1"/>
          <p:cNvSpPr>
            <a:spLocks noGrp="1"/>
          </p:cNvSpPr>
          <p:nvPr>
            <p:ph type="title"/>
          </p:nvPr>
        </p:nvSpPr>
        <p:spPr>
          <a:xfrm>
            <a:off x="34925" y="-7938"/>
            <a:ext cx="7772400" cy="700088"/>
          </a:xfrm>
        </p:spPr>
        <p:txBody>
          <a:bodyPr/>
          <a:lstStyle/>
          <a:p>
            <a:r>
              <a:rPr lang="it-IT" smtClean="0">
                <a:solidFill>
                  <a:schemeClr val="tx1"/>
                </a:solidFill>
                <a:latin typeface="Comic Sans MS" pitchFamily="66" charset="0"/>
              </a:rPr>
              <a:t>Tech aid?</a:t>
            </a:r>
          </a:p>
        </p:txBody>
      </p:sp>
      <p:pic>
        <p:nvPicPr>
          <p:cNvPr id="20484" name="Picture 5"/>
          <p:cNvPicPr>
            <a:picLocks noChangeAspect="1" noChangeArrowheads="1"/>
          </p:cNvPicPr>
          <p:nvPr/>
        </p:nvPicPr>
        <p:blipFill>
          <a:blip r:embed="rId4" cstate="print"/>
          <a:srcRect/>
          <a:stretch>
            <a:fillRect/>
          </a:stretch>
        </p:blipFill>
        <p:spPr bwMode="auto">
          <a:xfrm>
            <a:off x="8388350" y="404813"/>
            <a:ext cx="669925" cy="220662"/>
          </a:xfrm>
          <a:prstGeom prst="rect">
            <a:avLst/>
          </a:prstGeom>
          <a:noFill/>
          <a:ln w="9525" algn="ctr">
            <a:noFill/>
            <a:miter lim="800000"/>
            <a:headEnd/>
            <a:tailEnd/>
          </a:ln>
        </p:spPr>
      </p:pic>
      <p:pic>
        <p:nvPicPr>
          <p:cNvPr id="20485" name="Picture 6"/>
          <p:cNvPicPr>
            <a:picLocks noChangeAspect="1" noChangeArrowheads="1"/>
          </p:cNvPicPr>
          <p:nvPr/>
        </p:nvPicPr>
        <p:blipFill>
          <a:blip r:embed="rId5" cstate="print"/>
          <a:srcRect/>
          <a:stretch>
            <a:fillRect/>
          </a:stretch>
        </p:blipFill>
        <p:spPr bwMode="auto">
          <a:xfrm>
            <a:off x="8193088" y="65088"/>
            <a:ext cx="915987" cy="307975"/>
          </a:xfrm>
          <a:prstGeom prst="rect">
            <a:avLst/>
          </a:prstGeom>
          <a:noFill/>
          <a:ln w="9525">
            <a:noFill/>
            <a:miter lim="800000"/>
            <a:headEnd/>
            <a:tailEnd/>
          </a:ln>
        </p:spPr>
      </p:pic>
      <p:sp>
        <p:nvSpPr>
          <p:cNvPr id="20486" name="CasellaDiTesto 11"/>
          <p:cNvSpPr txBox="1">
            <a:spLocks noChangeArrowheads="1"/>
          </p:cNvSpPr>
          <p:nvPr/>
        </p:nvSpPr>
        <p:spPr bwMode="auto">
          <a:xfrm>
            <a:off x="6516688" y="1450975"/>
            <a:ext cx="579437" cy="276225"/>
          </a:xfrm>
          <a:prstGeom prst="rect">
            <a:avLst/>
          </a:prstGeom>
          <a:solidFill>
            <a:schemeClr val="tx1"/>
          </a:solidFill>
          <a:ln w="38100">
            <a:solidFill>
              <a:schemeClr val="bg2"/>
            </a:solidFill>
            <a:miter lim="800000"/>
            <a:headEnd/>
            <a:tailEnd/>
          </a:ln>
        </p:spPr>
        <p:txBody>
          <a:bodyPr wrap="none">
            <a:spAutoFit/>
          </a:bodyPr>
          <a:lstStyle/>
          <a:p>
            <a:r>
              <a:rPr lang="it-IT" sz="1200">
                <a:solidFill>
                  <a:schemeClr val="bg2"/>
                </a:solidFill>
              </a:rPr>
              <a:t>CPOE</a:t>
            </a:r>
          </a:p>
        </p:txBody>
      </p:sp>
      <p:sp>
        <p:nvSpPr>
          <p:cNvPr id="20487" name="Rettangolo 15"/>
          <p:cNvSpPr>
            <a:spLocks noChangeArrowheads="1"/>
          </p:cNvSpPr>
          <p:nvPr/>
        </p:nvSpPr>
        <p:spPr bwMode="auto">
          <a:xfrm>
            <a:off x="107950" y="1844675"/>
            <a:ext cx="8856663" cy="3092450"/>
          </a:xfrm>
          <a:prstGeom prst="rect">
            <a:avLst/>
          </a:prstGeom>
          <a:noFill/>
          <a:ln w="9525">
            <a:noFill/>
            <a:miter lim="800000"/>
            <a:headEnd/>
            <a:tailEnd/>
          </a:ln>
        </p:spPr>
        <p:txBody>
          <a:bodyPr>
            <a:spAutoFit/>
          </a:bodyPr>
          <a:lstStyle/>
          <a:p>
            <a:pPr algn="l">
              <a:lnSpc>
                <a:spcPts val="2400"/>
              </a:lnSpc>
              <a:spcBef>
                <a:spcPts val="600"/>
              </a:spcBef>
            </a:pPr>
            <a:r>
              <a:rPr lang="en-US" b="0"/>
              <a:t>Prescrizione biologico: generato alert per rischio riattivazione HBV</a:t>
            </a:r>
          </a:p>
          <a:p>
            <a:pPr algn="l">
              <a:lnSpc>
                <a:spcPts val="2400"/>
              </a:lnSpc>
              <a:spcBef>
                <a:spcPts val="600"/>
              </a:spcBef>
            </a:pPr>
            <a:r>
              <a:rPr lang="en-US" b="0"/>
              <a:t>Inserire stato HBV o generata richiesta HBsAg, anti-HBc, anti-HBs</a:t>
            </a:r>
          </a:p>
          <a:p>
            <a:pPr algn="l">
              <a:lnSpc>
                <a:spcPts val="2400"/>
              </a:lnSpc>
              <a:spcBef>
                <a:spcPts val="600"/>
              </a:spcBef>
            </a:pPr>
            <a:endParaRPr lang="it-IT" b="0"/>
          </a:p>
          <a:p>
            <a:pPr algn="l">
              <a:lnSpc>
                <a:spcPts val="2400"/>
              </a:lnSpc>
              <a:spcBef>
                <a:spcPts val="600"/>
              </a:spcBef>
            </a:pPr>
            <a:endParaRPr lang="it-IT" b="0"/>
          </a:p>
          <a:p>
            <a:pPr algn="l">
              <a:lnSpc>
                <a:spcPts val="2400"/>
              </a:lnSpc>
              <a:spcBef>
                <a:spcPts val="600"/>
              </a:spcBef>
            </a:pPr>
            <a:endParaRPr lang="it-IT" b="0"/>
          </a:p>
          <a:p>
            <a:pPr algn="l">
              <a:lnSpc>
                <a:spcPts val="2400"/>
              </a:lnSpc>
              <a:spcBef>
                <a:spcPts val="600"/>
              </a:spcBef>
            </a:pPr>
            <a:endParaRPr lang="it-IT" b="0"/>
          </a:p>
          <a:p>
            <a:pPr algn="l">
              <a:lnSpc>
                <a:spcPts val="2400"/>
              </a:lnSpc>
              <a:spcBef>
                <a:spcPts val="600"/>
              </a:spcBef>
            </a:pPr>
            <a:endParaRPr lang="it-IT" b="0"/>
          </a:p>
          <a:p>
            <a:pPr algn="l">
              <a:lnSpc>
                <a:spcPts val="2400"/>
              </a:lnSpc>
              <a:spcBef>
                <a:spcPts val="600"/>
              </a:spcBef>
            </a:pPr>
            <a:endParaRPr lang="it-IT" b="0"/>
          </a:p>
        </p:txBody>
      </p:sp>
      <p:pic>
        <p:nvPicPr>
          <p:cNvPr id="30733" name="Picture 13"/>
          <p:cNvPicPr>
            <a:picLocks noChangeAspect="1" noChangeArrowheads="1"/>
          </p:cNvPicPr>
          <p:nvPr/>
        </p:nvPicPr>
        <p:blipFill>
          <a:blip r:embed="rId6" cstate="print"/>
          <a:srcRect/>
          <a:stretch>
            <a:fillRect/>
          </a:stretch>
        </p:blipFill>
        <p:spPr bwMode="auto">
          <a:xfrm>
            <a:off x="179388" y="2636838"/>
            <a:ext cx="8785225" cy="2160587"/>
          </a:xfrm>
          <a:prstGeom prst="rect">
            <a:avLst/>
          </a:prstGeom>
          <a:noFill/>
          <a:ln w="38100" algn="ctr">
            <a:noFill/>
            <a:miter lim="800000"/>
            <a:headEnd/>
            <a:tailEnd/>
          </a:ln>
        </p:spPr>
      </p:pic>
      <p:sp>
        <p:nvSpPr>
          <p:cNvPr id="17" name="Rettangolo 16"/>
          <p:cNvSpPr>
            <a:spLocks noChangeArrowheads="1"/>
          </p:cNvSpPr>
          <p:nvPr/>
        </p:nvSpPr>
        <p:spPr bwMode="auto">
          <a:xfrm>
            <a:off x="179388" y="4941888"/>
            <a:ext cx="8978900" cy="1554162"/>
          </a:xfrm>
          <a:prstGeom prst="rect">
            <a:avLst/>
          </a:prstGeom>
          <a:noFill/>
          <a:ln w="9525">
            <a:noFill/>
            <a:miter lim="800000"/>
            <a:headEnd/>
            <a:tailEnd/>
          </a:ln>
        </p:spPr>
        <p:txBody>
          <a:bodyPr>
            <a:spAutoFit/>
          </a:bodyPr>
          <a:lstStyle/>
          <a:p>
            <a:pPr algn="l">
              <a:lnSpc>
                <a:spcPts val="2400"/>
              </a:lnSpc>
              <a:spcBef>
                <a:spcPts val="600"/>
              </a:spcBef>
              <a:buClr>
                <a:srgbClr val="00FFFF"/>
              </a:buClr>
            </a:pPr>
            <a:r>
              <a:rPr lang="it-IT" b="0">
                <a:solidFill>
                  <a:srgbClr val="FFFFFF"/>
                </a:solidFill>
              </a:rPr>
              <a:t>12 mesi, 1706 pts </a:t>
            </a:r>
            <a:r>
              <a:rPr lang="it-IT" sz="1400" b="0">
                <a:solidFill>
                  <a:srgbClr val="FFFFFF"/>
                </a:solidFill>
              </a:rPr>
              <a:t>(4 HBsAg, 69 Anti-HBc), </a:t>
            </a:r>
            <a:r>
              <a:rPr lang="it-IT" b="0">
                <a:solidFill>
                  <a:srgbClr val="FFFFFF"/>
                </a:solidFill>
              </a:rPr>
              <a:t>21% screening failure, fase iniziale</a:t>
            </a:r>
          </a:p>
          <a:p>
            <a:pPr algn="l">
              <a:lnSpc>
                <a:spcPts val="2400"/>
              </a:lnSpc>
              <a:spcBef>
                <a:spcPts val="600"/>
              </a:spcBef>
              <a:buClr>
                <a:srgbClr val="00FFFF"/>
              </a:buClr>
            </a:pPr>
            <a:r>
              <a:rPr lang="it-IT" b="0">
                <a:solidFill>
                  <a:srgbClr val="FFFFFF"/>
                </a:solidFill>
              </a:rPr>
              <a:t>Screening </a:t>
            </a:r>
            <a:r>
              <a:rPr lang="it-IT" b="0">
                <a:solidFill>
                  <a:srgbClr val="FFFFFF"/>
                </a:solidFill>
                <a:sym typeface="Wingdings" pitchFamily="2" charset="2"/>
              </a:rPr>
              <a:t> aumentato! 	</a:t>
            </a:r>
            <a:r>
              <a:rPr lang="it-IT" b="0">
                <a:solidFill>
                  <a:srgbClr val="FFFFFF"/>
                </a:solidFill>
              </a:rPr>
              <a:t>HBsAg </a:t>
            </a:r>
            <a:r>
              <a:rPr lang="en-US" b="0">
                <a:solidFill>
                  <a:srgbClr val="FFFFFF"/>
                </a:solidFill>
              </a:rPr>
              <a:t>50% </a:t>
            </a:r>
            <a:r>
              <a:rPr lang="en-US" b="0">
                <a:solidFill>
                  <a:srgbClr val="FFFFFF"/>
                </a:solidFill>
                <a:sym typeface="Wingdings" pitchFamily="2" charset="2"/>
              </a:rPr>
              <a:t></a:t>
            </a:r>
            <a:r>
              <a:rPr lang="en-US" b="0">
                <a:solidFill>
                  <a:srgbClr val="FFFFFF"/>
                </a:solidFill>
              </a:rPr>
              <a:t> 94%</a:t>
            </a:r>
          </a:p>
          <a:p>
            <a:pPr algn="l">
              <a:lnSpc>
                <a:spcPts val="2400"/>
              </a:lnSpc>
              <a:spcBef>
                <a:spcPts val="600"/>
              </a:spcBef>
              <a:buClr>
                <a:srgbClr val="00FFFF"/>
              </a:buClr>
            </a:pPr>
            <a:r>
              <a:rPr lang="en-US" b="0">
                <a:solidFill>
                  <a:srgbClr val="FFFFFF"/>
                </a:solidFill>
              </a:rPr>
              <a:t>			Anti-HBc ~30% </a:t>
            </a:r>
            <a:r>
              <a:rPr lang="en-US" b="0">
                <a:solidFill>
                  <a:srgbClr val="FFFFFF"/>
                </a:solidFill>
                <a:sym typeface="Wingdings" pitchFamily="2" charset="2"/>
              </a:rPr>
              <a:t></a:t>
            </a:r>
            <a:r>
              <a:rPr lang="en-US" b="0">
                <a:solidFill>
                  <a:srgbClr val="FFFFFF"/>
                </a:solidFill>
              </a:rPr>
              <a:t> 85%</a:t>
            </a:r>
          </a:p>
          <a:p>
            <a:pPr algn="l">
              <a:lnSpc>
                <a:spcPts val="2400"/>
              </a:lnSpc>
              <a:spcBef>
                <a:spcPts val="600"/>
              </a:spcBef>
              <a:buClr>
                <a:srgbClr val="00FFFF"/>
              </a:buClr>
            </a:pPr>
            <a:r>
              <a:rPr lang="en-US" b="0">
                <a:solidFill>
                  <a:srgbClr val="FFFFFF"/>
                </a:solidFill>
              </a:rPr>
              <a:t>6 profilassi </a:t>
            </a:r>
            <a:r>
              <a:rPr lang="en-US" sz="1400" b="0">
                <a:solidFill>
                  <a:srgbClr val="FFFFFF"/>
                </a:solidFill>
              </a:rPr>
              <a:t>(NUC alto profilo)</a:t>
            </a:r>
            <a:r>
              <a:rPr lang="en-US" b="0">
                <a:solidFill>
                  <a:srgbClr val="FFFFFF"/>
                </a:solidFill>
              </a:rPr>
              <a:t>. Nessuna riattivazione</a:t>
            </a:r>
          </a:p>
        </p:txBody>
      </p:sp>
      <p:sp>
        <p:nvSpPr>
          <p:cNvPr id="18" name="CasellaDiTesto 11"/>
          <p:cNvSpPr txBox="1">
            <a:spLocks noChangeArrowheads="1"/>
          </p:cNvSpPr>
          <p:nvPr/>
        </p:nvSpPr>
        <p:spPr bwMode="auto">
          <a:xfrm>
            <a:off x="5990712" y="6237312"/>
            <a:ext cx="3139001" cy="630942"/>
          </a:xfrm>
          <a:prstGeom prst="rect">
            <a:avLst/>
          </a:prstGeom>
          <a:noFill/>
          <a:ln w="9525">
            <a:noFill/>
            <a:miter lim="800000"/>
            <a:headEnd/>
            <a:tailEnd/>
          </a:ln>
        </p:spPr>
        <p:txBody>
          <a:bodyPr wrap="none">
            <a:spAutoFit/>
          </a:bodyPr>
          <a:lstStyle/>
          <a:p>
            <a:pPr algn="r"/>
            <a:r>
              <a:rPr lang="it-IT" sz="1400" b="0" dirty="0" err="1"/>
              <a:t>Sampedro</a:t>
            </a:r>
            <a:r>
              <a:rPr lang="it-IT" sz="1400" b="0" dirty="0"/>
              <a:t> B, Hepatology </a:t>
            </a:r>
            <a:r>
              <a:rPr lang="it-IT" sz="1400" b="0" dirty="0" smtClean="0"/>
              <a:t>2014</a:t>
            </a:r>
          </a:p>
          <a:p>
            <a:pPr algn="r"/>
            <a:r>
              <a:rPr lang="it-IT" sz="1400" b="0" dirty="0" smtClean="0"/>
              <a:t>Imperatrice B </a:t>
            </a:r>
            <a:r>
              <a:rPr lang="it-IT" sz="1400" b="0" dirty="0" err="1" smtClean="0"/>
              <a:t>WJHepatol</a:t>
            </a:r>
            <a:r>
              <a:rPr lang="it-IT" sz="1400" b="0" dirty="0" smtClean="0"/>
              <a:t>, in press</a:t>
            </a:r>
            <a:endParaRPr lang="it-IT" sz="14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fade">
                                      <p:cBhvr>
                                        <p:cTn id="7" dur="500"/>
                                        <p:tgtEl>
                                          <p:spTgt spid="307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8027988" y="44450"/>
            <a:ext cx="1081087" cy="363538"/>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8243888" y="404813"/>
            <a:ext cx="788987" cy="260350"/>
          </a:xfrm>
          <a:prstGeom prst="rect">
            <a:avLst/>
          </a:prstGeom>
          <a:noFill/>
          <a:ln w="9525" algn="ctr">
            <a:noFill/>
            <a:miter lim="800000"/>
            <a:headEnd/>
            <a:tailEnd/>
          </a:ln>
        </p:spPr>
      </p:pic>
      <p:sp>
        <p:nvSpPr>
          <p:cNvPr id="21508" name="CasellaDiTesto 3"/>
          <p:cNvSpPr txBox="1">
            <a:spLocks noChangeArrowheads="1"/>
          </p:cNvSpPr>
          <p:nvPr/>
        </p:nvSpPr>
        <p:spPr bwMode="auto">
          <a:xfrm>
            <a:off x="-47625" y="44450"/>
            <a:ext cx="3324225" cy="646113"/>
          </a:xfrm>
          <a:prstGeom prst="rect">
            <a:avLst/>
          </a:prstGeom>
          <a:noFill/>
          <a:ln w="9525">
            <a:noFill/>
            <a:miter lim="800000"/>
            <a:headEnd/>
            <a:tailEnd/>
          </a:ln>
        </p:spPr>
        <p:txBody>
          <a:bodyPr wrap="none">
            <a:spAutoFit/>
          </a:bodyPr>
          <a:lstStyle/>
          <a:p>
            <a:r>
              <a:rPr lang="it-IT" sz="3600"/>
              <a:t>WWW.Utilità</a:t>
            </a:r>
          </a:p>
        </p:txBody>
      </p:sp>
      <p:pic>
        <p:nvPicPr>
          <p:cNvPr id="21509" name="Immagine 4" descr="livert.png"/>
          <p:cNvPicPr>
            <a:picLocks noChangeAspect="1"/>
          </p:cNvPicPr>
          <p:nvPr/>
        </p:nvPicPr>
        <p:blipFill>
          <a:blip r:embed="rId4" cstate="print"/>
          <a:srcRect/>
          <a:stretch>
            <a:fillRect/>
          </a:stretch>
        </p:blipFill>
        <p:spPr bwMode="auto">
          <a:xfrm>
            <a:off x="1095375" y="908050"/>
            <a:ext cx="7005638" cy="5529263"/>
          </a:xfrm>
          <a:prstGeom prst="rect">
            <a:avLst/>
          </a:prstGeom>
          <a:noFill/>
          <a:ln w="9525">
            <a:noFill/>
            <a:miter lim="800000"/>
            <a:headEnd/>
            <a:tailEnd/>
          </a:ln>
        </p:spPr>
      </p:pic>
      <p:pic>
        <p:nvPicPr>
          <p:cNvPr id="6" name="Immagine 5" descr="iceberg.png"/>
          <p:cNvPicPr>
            <a:picLocks noChangeAspect="1"/>
          </p:cNvPicPr>
          <p:nvPr/>
        </p:nvPicPr>
        <p:blipFill>
          <a:blip r:embed="rId5" cstate="print"/>
          <a:srcRect/>
          <a:stretch>
            <a:fillRect/>
          </a:stretch>
        </p:blipFill>
        <p:spPr bwMode="auto">
          <a:xfrm>
            <a:off x="107950" y="765175"/>
            <a:ext cx="8964613" cy="5759450"/>
          </a:xfrm>
          <a:prstGeom prst="rect">
            <a:avLst/>
          </a:prstGeom>
          <a:noFill/>
          <a:ln w="9525">
            <a:noFill/>
            <a:miter lim="800000"/>
            <a:headEnd/>
            <a:tailEnd/>
          </a:ln>
        </p:spPr>
      </p:pic>
      <p:pic>
        <p:nvPicPr>
          <p:cNvPr id="8" name="Immagine 7" descr="iceberg_1.png"/>
          <p:cNvPicPr>
            <a:picLocks noChangeAspect="1"/>
          </p:cNvPicPr>
          <p:nvPr/>
        </p:nvPicPr>
        <p:blipFill>
          <a:blip r:embed="rId6" cstate="print"/>
          <a:srcRect/>
          <a:stretch>
            <a:fillRect/>
          </a:stretch>
        </p:blipFill>
        <p:spPr bwMode="auto">
          <a:xfrm>
            <a:off x="250825" y="900113"/>
            <a:ext cx="3898900" cy="4041775"/>
          </a:xfrm>
          <a:prstGeom prst="rect">
            <a:avLst/>
          </a:prstGeom>
          <a:noFill/>
          <a:ln w="9525">
            <a:noFill/>
            <a:miter lim="800000"/>
            <a:headEnd/>
            <a:tailEnd/>
          </a:ln>
        </p:spPr>
      </p:pic>
      <p:pic>
        <p:nvPicPr>
          <p:cNvPr id="9" name="Immagine 8" descr="iceberg_2.png"/>
          <p:cNvPicPr>
            <a:picLocks noChangeAspect="1"/>
          </p:cNvPicPr>
          <p:nvPr/>
        </p:nvPicPr>
        <p:blipFill>
          <a:blip r:embed="rId7" cstate="print"/>
          <a:srcRect/>
          <a:stretch>
            <a:fillRect/>
          </a:stretch>
        </p:blipFill>
        <p:spPr bwMode="auto">
          <a:xfrm>
            <a:off x="261938" y="908050"/>
            <a:ext cx="3887787" cy="4691063"/>
          </a:xfrm>
          <a:prstGeom prst="rect">
            <a:avLst/>
          </a:prstGeom>
          <a:noFill/>
          <a:ln w="9525">
            <a:noFill/>
            <a:miter lim="800000"/>
            <a:headEnd/>
            <a:tailEnd/>
          </a:ln>
        </p:spPr>
      </p:pic>
      <p:pic>
        <p:nvPicPr>
          <p:cNvPr id="10" name="Immagine 9" descr="iceberg_3.png"/>
          <p:cNvPicPr>
            <a:picLocks noChangeAspect="1"/>
          </p:cNvPicPr>
          <p:nvPr/>
        </p:nvPicPr>
        <p:blipFill>
          <a:blip r:embed="rId8" cstate="print"/>
          <a:srcRect/>
          <a:stretch>
            <a:fillRect/>
          </a:stretch>
        </p:blipFill>
        <p:spPr bwMode="auto">
          <a:xfrm>
            <a:off x="261938" y="908050"/>
            <a:ext cx="3887787" cy="4752975"/>
          </a:xfrm>
          <a:prstGeom prst="rect">
            <a:avLst/>
          </a:prstGeom>
          <a:noFill/>
          <a:ln w="9525">
            <a:noFill/>
            <a:miter lim="800000"/>
            <a:headEnd/>
            <a:tailEnd/>
          </a:ln>
        </p:spPr>
      </p:pic>
      <p:pic>
        <p:nvPicPr>
          <p:cNvPr id="11" name="Immagine 10" descr="iceberg_4.png"/>
          <p:cNvPicPr>
            <a:picLocks noChangeAspect="1"/>
          </p:cNvPicPr>
          <p:nvPr/>
        </p:nvPicPr>
        <p:blipFill>
          <a:blip r:embed="rId9" cstate="print"/>
          <a:srcRect/>
          <a:stretch>
            <a:fillRect/>
          </a:stretch>
        </p:blipFill>
        <p:spPr bwMode="auto">
          <a:xfrm>
            <a:off x="261938" y="908050"/>
            <a:ext cx="3887787" cy="5473700"/>
          </a:xfrm>
          <a:prstGeom prst="rect">
            <a:avLst/>
          </a:prstGeom>
          <a:noFill/>
          <a:ln w="9525">
            <a:noFill/>
            <a:miter lim="800000"/>
            <a:headEnd/>
            <a:tailEnd/>
          </a:ln>
        </p:spPr>
      </p:pic>
      <p:pic>
        <p:nvPicPr>
          <p:cNvPr id="12" name="Immagine 11" descr="iceberg_5.png"/>
          <p:cNvPicPr>
            <a:picLocks noChangeAspect="1"/>
          </p:cNvPicPr>
          <p:nvPr/>
        </p:nvPicPr>
        <p:blipFill>
          <a:blip r:embed="rId10" cstate="print">
            <a:lum contrast="24000"/>
          </a:blip>
          <a:srcRect/>
          <a:stretch>
            <a:fillRect/>
          </a:stretch>
        </p:blipFill>
        <p:spPr bwMode="auto">
          <a:xfrm>
            <a:off x="4356100" y="3357563"/>
            <a:ext cx="4679950" cy="719137"/>
          </a:xfrm>
          <a:prstGeom prst="rect">
            <a:avLst/>
          </a:prstGeom>
          <a:noFill/>
          <a:ln w="9525">
            <a:noFill/>
            <a:miter lim="800000"/>
            <a:headEnd/>
            <a:tailEnd/>
          </a:ln>
        </p:spPr>
      </p:pic>
      <p:pic>
        <p:nvPicPr>
          <p:cNvPr id="13" name="Immagine 12" descr="iceberg_6.png"/>
          <p:cNvPicPr>
            <a:picLocks noChangeAspect="1"/>
          </p:cNvPicPr>
          <p:nvPr/>
        </p:nvPicPr>
        <p:blipFill>
          <a:blip r:embed="rId11" cstate="print">
            <a:lum contrast="24000"/>
          </a:blip>
          <a:srcRect/>
          <a:stretch>
            <a:fillRect/>
          </a:stretch>
        </p:blipFill>
        <p:spPr bwMode="auto">
          <a:xfrm>
            <a:off x="4356100" y="5013325"/>
            <a:ext cx="4679950" cy="1146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8027988" y="44450"/>
            <a:ext cx="1081087" cy="363538"/>
          </a:xfrm>
          <a:prstGeom prst="rect">
            <a:avLst/>
          </a:prstGeom>
          <a:noFill/>
          <a:ln w="9525">
            <a:noFill/>
            <a:miter lim="800000"/>
            <a:headEnd/>
            <a:tailEnd/>
          </a:ln>
        </p:spPr>
      </p:pic>
      <p:pic>
        <p:nvPicPr>
          <p:cNvPr id="3" name="Picture 3"/>
          <p:cNvPicPr>
            <a:picLocks noChangeAspect="1" noChangeArrowheads="1"/>
          </p:cNvPicPr>
          <p:nvPr/>
        </p:nvPicPr>
        <p:blipFill>
          <a:blip r:embed="rId3" cstate="print"/>
          <a:srcRect/>
          <a:stretch>
            <a:fillRect/>
          </a:stretch>
        </p:blipFill>
        <p:spPr bwMode="auto">
          <a:xfrm>
            <a:off x="8243888" y="404813"/>
            <a:ext cx="788987" cy="260350"/>
          </a:xfrm>
          <a:prstGeom prst="rect">
            <a:avLst/>
          </a:prstGeom>
          <a:noFill/>
          <a:ln w="9525" algn="ctr">
            <a:noFill/>
            <a:miter lim="800000"/>
            <a:headEnd/>
            <a:tailEnd/>
          </a:ln>
        </p:spPr>
      </p:pic>
      <p:pic>
        <p:nvPicPr>
          <p:cNvPr id="1026" name="Picture 2"/>
          <p:cNvPicPr>
            <a:picLocks noChangeAspect="1" noChangeArrowheads="1"/>
          </p:cNvPicPr>
          <p:nvPr/>
        </p:nvPicPr>
        <p:blipFill>
          <a:blip r:embed="rId4" cstate="print">
            <a:lum contrast="16000"/>
          </a:blip>
          <a:srcRect/>
          <a:stretch>
            <a:fillRect/>
          </a:stretch>
        </p:blipFill>
        <p:spPr bwMode="auto">
          <a:xfrm>
            <a:off x="107504" y="1052736"/>
            <a:ext cx="8911413" cy="5028654"/>
          </a:xfrm>
          <a:prstGeom prst="rect">
            <a:avLst/>
          </a:prstGeom>
          <a:noFill/>
          <a:ln w="9525">
            <a:noFill/>
            <a:miter lim="800000"/>
            <a:headEnd/>
            <a:tailEnd/>
          </a:ln>
          <a:effectLst/>
        </p:spPr>
      </p:pic>
      <p:sp>
        <p:nvSpPr>
          <p:cNvPr id="5" name="CasellaDiTesto 4"/>
          <p:cNvSpPr txBox="1"/>
          <p:nvPr/>
        </p:nvSpPr>
        <p:spPr>
          <a:xfrm>
            <a:off x="251520" y="128826"/>
            <a:ext cx="2787944" cy="707886"/>
          </a:xfrm>
          <a:prstGeom prst="rect">
            <a:avLst/>
          </a:prstGeom>
          <a:noFill/>
        </p:spPr>
        <p:txBody>
          <a:bodyPr wrap="none" rtlCol="0">
            <a:spAutoFit/>
          </a:bodyPr>
          <a:lstStyle/>
          <a:p>
            <a:r>
              <a:rPr lang="it-IT" sz="4000" dirty="0" smtClean="0"/>
              <a:t>Conclusioni</a:t>
            </a:r>
            <a:endParaRPr lang="it-IT" sz="4000" dirty="0"/>
          </a:p>
        </p:txBody>
      </p:sp>
      <p:sp>
        <p:nvSpPr>
          <p:cNvPr id="6" name="Rettangolo 5"/>
          <p:cNvSpPr/>
          <p:nvPr/>
        </p:nvSpPr>
        <p:spPr>
          <a:xfrm>
            <a:off x="395536" y="6259378"/>
            <a:ext cx="8640960" cy="553998"/>
          </a:xfrm>
          <a:prstGeom prst="rect">
            <a:avLst/>
          </a:prstGeom>
        </p:spPr>
        <p:txBody>
          <a:bodyPr wrap="square">
            <a:spAutoFit/>
          </a:bodyPr>
          <a:lstStyle/>
          <a:p>
            <a:pPr algn="r"/>
            <a:r>
              <a:rPr lang="it-IT" sz="1200" b="0" dirty="0" smtClean="0"/>
              <a:t>Febbraio 2017</a:t>
            </a:r>
          </a:p>
          <a:p>
            <a:pPr algn="r"/>
            <a:r>
              <a:rPr lang="it-IT" sz="1200" b="0" dirty="0" smtClean="0"/>
              <a:t>http://www.webaisf.org/media/37755/gestione_clinica_della_epatite_b_negli_immunocompromessi.2017.pdf</a:t>
            </a:r>
            <a:endParaRPr lang="it-IT" sz="1200" b="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a:xfrm>
            <a:off x="112713" y="333375"/>
            <a:ext cx="7772400" cy="784225"/>
          </a:xfrm>
        </p:spPr>
        <p:txBody>
          <a:bodyPr/>
          <a:lstStyle/>
          <a:p>
            <a:pPr eaLnBrk="1" hangingPunct="1"/>
            <a:r>
              <a:rPr lang="it-IT" sz="2800" b="1" smtClean="0">
                <a:solidFill>
                  <a:schemeClr val="tx1"/>
                </a:solidFill>
                <a:latin typeface="Comic Sans MS" pitchFamily="66" charset="0"/>
              </a:rPr>
              <a:t>IL GRUPPO MALATTIE DELLE VIE BILIARI E DEL FEGATO @ S.ANDREA</a:t>
            </a:r>
          </a:p>
        </p:txBody>
      </p:sp>
      <p:sp>
        <p:nvSpPr>
          <p:cNvPr id="74755" name="Text Box 4"/>
          <p:cNvSpPr txBox="1">
            <a:spLocks noChangeArrowheads="1"/>
          </p:cNvSpPr>
          <p:nvPr/>
        </p:nvSpPr>
        <p:spPr bwMode="auto">
          <a:xfrm>
            <a:off x="107504" y="1273398"/>
            <a:ext cx="4248472" cy="5539978"/>
          </a:xfrm>
          <a:prstGeom prst="rect">
            <a:avLst/>
          </a:prstGeom>
          <a:noFill/>
          <a:ln w="9525">
            <a:noFill/>
            <a:miter lim="800000"/>
            <a:headEnd/>
            <a:tailEnd/>
          </a:ln>
        </p:spPr>
        <p:txBody>
          <a:bodyPr wrap="square">
            <a:spAutoFit/>
          </a:bodyPr>
          <a:lstStyle/>
          <a:p>
            <a:pPr marL="342900" indent="-342900" algn="l">
              <a:lnSpc>
                <a:spcPct val="80000"/>
              </a:lnSpc>
            </a:pPr>
            <a:r>
              <a:rPr lang="it-IT" b="0" dirty="0" smtClean="0"/>
              <a:t>Le Colleghe</a:t>
            </a:r>
          </a:p>
          <a:p>
            <a:pPr marL="342900" indent="-342900" algn="l">
              <a:lnSpc>
                <a:spcPct val="80000"/>
              </a:lnSpc>
            </a:pPr>
            <a:r>
              <a:rPr lang="it-IT" b="0" dirty="0" smtClean="0"/>
              <a:t>	</a:t>
            </a:r>
            <a:r>
              <a:rPr lang="it-IT" b="0" u="sng" dirty="0" smtClean="0"/>
              <a:t>Paola </a:t>
            </a:r>
            <a:r>
              <a:rPr lang="it-IT" b="0" u="sng" dirty="0" err="1" smtClean="0"/>
              <a:t>Begini</a:t>
            </a:r>
            <a:endParaRPr lang="it-IT" b="0" u="sng" dirty="0"/>
          </a:p>
          <a:p>
            <a:pPr marL="342900" indent="-342900" algn="l">
              <a:lnSpc>
                <a:spcPct val="80000"/>
              </a:lnSpc>
            </a:pPr>
            <a:r>
              <a:rPr lang="it-IT" b="0" dirty="0" smtClean="0"/>
              <a:t>	Giulia </a:t>
            </a:r>
            <a:r>
              <a:rPr lang="it-IT" b="0" dirty="0"/>
              <a:t>Anania</a:t>
            </a:r>
          </a:p>
          <a:p>
            <a:pPr marL="342900" indent="-342900" algn="l">
              <a:lnSpc>
                <a:spcPct val="80000"/>
              </a:lnSpc>
            </a:pPr>
            <a:r>
              <a:rPr lang="it-IT" b="0" dirty="0" smtClean="0"/>
              <a:t>	Barbara Imperatrice</a:t>
            </a:r>
          </a:p>
          <a:p>
            <a:pPr marL="342900" indent="-342900" algn="l">
              <a:lnSpc>
                <a:spcPct val="80000"/>
              </a:lnSpc>
            </a:pPr>
            <a:r>
              <a:rPr lang="it-IT" b="0" dirty="0" smtClean="0"/>
              <a:t>Le Infermiere Professionali</a:t>
            </a:r>
          </a:p>
          <a:p>
            <a:pPr marL="342900" indent="-342900" algn="l">
              <a:lnSpc>
                <a:spcPct val="80000"/>
              </a:lnSpc>
            </a:pPr>
            <a:r>
              <a:rPr lang="it-IT" b="0" dirty="0" smtClean="0"/>
              <a:t>Le Bibliotecarie</a:t>
            </a:r>
          </a:p>
          <a:p>
            <a:pPr marL="342900" indent="-342900" algn="l">
              <a:lnSpc>
                <a:spcPct val="80000"/>
              </a:lnSpc>
            </a:pPr>
            <a:r>
              <a:rPr lang="it-IT" b="0" dirty="0" smtClean="0"/>
              <a:t>Ma anche</a:t>
            </a:r>
          </a:p>
          <a:p>
            <a:pPr marL="342900" indent="-342900" algn="l">
              <a:lnSpc>
                <a:spcPct val="80000"/>
              </a:lnSpc>
            </a:pPr>
            <a:r>
              <a:rPr lang="it-IT" b="0" dirty="0" smtClean="0"/>
              <a:t>	Gli Amici</a:t>
            </a:r>
          </a:p>
          <a:p>
            <a:pPr marL="342900" indent="-342900" algn="l">
              <a:lnSpc>
                <a:spcPct val="80000"/>
              </a:lnSpc>
            </a:pPr>
            <a:r>
              <a:rPr lang="it-IT" b="0" dirty="0" smtClean="0"/>
              <a:t>		Alfredo Marzano</a:t>
            </a:r>
          </a:p>
          <a:p>
            <a:pPr marL="342900" indent="-342900" algn="l">
              <a:lnSpc>
                <a:spcPct val="80000"/>
              </a:lnSpc>
            </a:pPr>
            <a:r>
              <a:rPr lang="it-IT" b="0" dirty="0" smtClean="0"/>
              <a:t>		Salvo Madonia</a:t>
            </a:r>
          </a:p>
          <a:p>
            <a:pPr marL="342900" indent="-342900" algn="l">
              <a:lnSpc>
                <a:spcPct val="80000"/>
              </a:lnSpc>
            </a:pPr>
            <a:r>
              <a:rPr lang="it-IT" b="0" dirty="0" smtClean="0"/>
              <a:t>		Adriano </a:t>
            </a:r>
            <a:r>
              <a:rPr lang="it-IT" b="0" dirty="0" err="1" smtClean="0"/>
              <a:t>Pellicelli</a:t>
            </a:r>
            <a:endParaRPr lang="it-IT" b="0" dirty="0" smtClean="0"/>
          </a:p>
          <a:p>
            <a:pPr marL="342900" indent="-342900" algn="l">
              <a:lnSpc>
                <a:spcPct val="80000"/>
              </a:lnSpc>
            </a:pPr>
            <a:r>
              <a:rPr lang="it-IT" b="0" dirty="0" smtClean="0"/>
              <a:t>		Angelo </a:t>
            </a:r>
            <a:r>
              <a:rPr lang="it-IT" b="0" dirty="0" err="1" smtClean="0"/>
              <a:t>Barlattani</a:t>
            </a:r>
            <a:endParaRPr lang="it-IT" b="0" dirty="0" smtClean="0"/>
          </a:p>
          <a:p>
            <a:pPr marL="342900" indent="-342900" algn="l">
              <a:lnSpc>
                <a:spcPct val="80000"/>
              </a:lnSpc>
            </a:pPr>
            <a:r>
              <a:rPr lang="it-IT" b="0" dirty="0" smtClean="0"/>
              <a:t>		Terenzio Mari</a:t>
            </a:r>
          </a:p>
          <a:p>
            <a:pPr marL="342900" indent="-342900" algn="l">
              <a:lnSpc>
                <a:spcPct val="80000"/>
              </a:lnSpc>
            </a:pPr>
            <a:r>
              <a:rPr lang="it-IT" b="0" dirty="0" smtClean="0"/>
              <a:t>		Tommaso </a:t>
            </a:r>
            <a:r>
              <a:rPr lang="it-IT" b="0" dirty="0" err="1" smtClean="0"/>
              <a:t>Stroffolini</a:t>
            </a:r>
            <a:endParaRPr lang="it-IT" b="0" dirty="0"/>
          </a:p>
        </p:txBody>
      </p:sp>
      <p:pic>
        <p:nvPicPr>
          <p:cNvPr id="74756" name="Picture 5"/>
          <p:cNvPicPr>
            <a:picLocks noChangeAspect="1" noChangeArrowheads="1"/>
          </p:cNvPicPr>
          <p:nvPr/>
        </p:nvPicPr>
        <p:blipFill>
          <a:blip r:embed="rId2" cstate="print"/>
          <a:srcRect/>
          <a:stretch>
            <a:fillRect/>
          </a:stretch>
        </p:blipFill>
        <p:spPr bwMode="auto">
          <a:xfrm>
            <a:off x="7956376" y="474762"/>
            <a:ext cx="1100137" cy="361950"/>
          </a:xfrm>
          <a:prstGeom prst="rect">
            <a:avLst/>
          </a:prstGeom>
          <a:noFill/>
          <a:ln w="9525" algn="ctr">
            <a:noFill/>
            <a:miter lim="800000"/>
            <a:headEnd/>
            <a:tailEnd/>
          </a:ln>
        </p:spPr>
      </p:pic>
      <p:pic>
        <p:nvPicPr>
          <p:cNvPr id="74757" name="Picture 6"/>
          <p:cNvPicPr>
            <a:picLocks noChangeAspect="1" noChangeArrowheads="1"/>
          </p:cNvPicPr>
          <p:nvPr/>
        </p:nvPicPr>
        <p:blipFill>
          <a:blip r:embed="rId3" cstate="print"/>
          <a:srcRect/>
          <a:stretch>
            <a:fillRect/>
          </a:stretch>
        </p:blipFill>
        <p:spPr bwMode="auto">
          <a:xfrm>
            <a:off x="7889553" y="65088"/>
            <a:ext cx="1218951" cy="409742"/>
          </a:xfrm>
          <a:prstGeom prst="rect">
            <a:avLst/>
          </a:prstGeom>
          <a:noFill/>
          <a:ln w="9525">
            <a:noFill/>
            <a:miter lim="800000"/>
            <a:headEnd/>
            <a:tailEnd/>
          </a:ln>
        </p:spPr>
      </p:pic>
      <p:sp>
        <p:nvSpPr>
          <p:cNvPr id="74760" name="Rectangle 9"/>
          <p:cNvSpPr>
            <a:spLocks noChangeArrowheads="1"/>
          </p:cNvSpPr>
          <p:nvPr/>
        </p:nvSpPr>
        <p:spPr bwMode="auto">
          <a:xfrm>
            <a:off x="7025811" y="6524625"/>
            <a:ext cx="2032929" cy="276999"/>
          </a:xfrm>
          <a:prstGeom prst="rect">
            <a:avLst/>
          </a:prstGeom>
          <a:noFill/>
          <a:ln w="9525">
            <a:noFill/>
            <a:miter lim="800000"/>
            <a:headEnd/>
            <a:tailEnd/>
          </a:ln>
        </p:spPr>
        <p:txBody>
          <a:bodyPr wrap="none">
            <a:spAutoFit/>
          </a:bodyPr>
          <a:lstStyle/>
          <a:p>
            <a:pPr marL="342900" indent="-342900"/>
            <a:r>
              <a:rPr lang="it-IT" sz="1200" b="0" dirty="0"/>
              <a:t>M Marignani </a:t>
            </a:r>
            <a:r>
              <a:rPr lang="it-IT" sz="1200" b="0" dirty="0" smtClean="0"/>
              <a:t>29_09_2017</a:t>
            </a:r>
            <a:endParaRPr lang="it-IT" sz="1200" b="0" dirty="0"/>
          </a:p>
        </p:txBody>
      </p:sp>
      <p:pic>
        <p:nvPicPr>
          <p:cNvPr id="11" name="Immagine 10" descr="Cleo.jpg"/>
          <p:cNvPicPr>
            <a:picLocks noChangeAspect="1"/>
          </p:cNvPicPr>
          <p:nvPr/>
        </p:nvPicPr>
        <p:blipFill>
          <a:blip r:embed="rId4" cstate="print"/>
          <a:stretch>
            <a:fillRect/>
          </a:stretch>
        </p:blipFill>
        <p:spPr>
          <a:xfrm>
            <a:off x="8217794" y="836712"/>
            <a:ext cx="818702" cy="388378"/>
          </a:xfrm>
          <a:prstGeom prst="rect">
            <a:avLst/>
          </a:prstGeom>
        </p:spPr>
      </p:pic>
      <p:pic>
        <p:nvPicPr>
          <p:cNvPr id="13" name="Immagine 12" descr="erika.jpg"/>
          <p:cNvPicPr>
            <a:picLocks noChangeAspect="1"/>
          </p:cNvPicPr>
          <p:nvPr/>
        </p:nvPicPr>
        <p:blipFill>
          <a:blip r:embed="rId5" cstate="print"/>
          <a:stretch>
            <a:fillRect/>
          </a:stretch>
        </p:blipFill>
        <p:spPr>
          <a:xfrm>
            <a:off x="4932040" y="1268760"/>
            <a:ext cx="2925291" cy="5112159"/>
          </a:xfrm>
          <a:prstGeom prst="rect">
            <a:avLst/>
          </a:prstGeom>
        </p:spPr>
      </p:pic>
      <p:sp>
        <p:nvSpPr>
          <p:cNvPr id="14" name="CasellaDiTesto 13"/>
          <p:cNvSpPr txBox="1"/>
          <p:nvPr/>
        </p:nvSpPr>
        <p:spPr>
          <a:xfrm>
            <a:off x="5193035" y="5517232"/>
            <a:ext cx="2420856" cy="461665"/>
          </a:xfrm>
          <a:prstGeom prst="rect">
            <a:avLst/>
          </a:prstGeom>
          <a:noFill/>
        </p:spPr>
        <p:txBody>
          <a:bodyPr wrap="none" rtlCol="0">
            <a:spAutoFit/>
          </a:bodyPr>
          <a:lstStyle/>
          <a:p>
            <a:r>
              <a:rPr lang="it-IT" sz="2400" b="0" dirty="0" smtClean="0"/>
              <a:t>Erika Marignani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title"/>
          </p:nvPr>
        </p:nvSpPr>
        <p:spPr>
          <a:xfrm>
            <a:off x="112713" y="333375"/>
            <a:ext cx="7772400" cy="784225"/>
          </a:xfrm>
        </p:spPr>
        <p:txBody>
          <a:bodyPr/>
          <a:lstStyle/>
          <a:p>
            <a:pPr eaLnBrk="1" hangingPunct="1"/>
            <a:r>
              <a:rPr lang="it-IT" sz="2800" b="1" smtClean="0">
                <a:solidFill>
                  <a:schemeClr val="tx1"/>
                </a:solidFill>
                <a:latin typeface="Comic Sans MS" pitchFamily="66" charset="0"/>
              </a:rPr>
              <a:t>IL GRUPPO MALATTIE DELLE VIE BILIARI E DEL FEGATO @ S.ANDREA</a:t>
            </a:r>
          </a:p>
        </p:txBody>
      </p:sp>
      <p:sp>
        <p:nvSpPr>
          <p:cNvPr id="74755" name="Text Box 4"/>
          <p:cNvSpPr txBox="1">
            <a:spLocks noChangeArrowheads="1"/>
          </p:cNvSpPr>
          <p:nvPr/>
        </p:nvSpPr>
        <p:spPr bwMode="auto">
          <a:xfrm>
            <a:off x="107504" y="1273398"/>
            <a:ext cx="4248472" cy="5539978"/>
          </a:xfrm>
          <a:prstGeom prst="rect">
            <a:avLst/>
          </a:prstGeom>
          <a:noFill/>
          <a:ln w="9525">
            <a:noFill/>
            <a:miter lim="800000"/>
            <a:headEnd/>
            <a:tailEnd/>
          </a:ln>
        </p:spPr>
        <p:txBody>
          <a:bodyPr wrap="square">
            <a:spAutoFit/>
          </a:bodyPr>
          <a:lstStyle/>
          <a:p>
            <a:pPr marL="342900" indent="-342900" algn="l">
              <a:lnSpc>
                <a:spcPct val="80000"/>
              </a:lnSpc>
            </a:pPr>
            <a:r>
              <a:rPr lang="it-IT" b="0" dirty="0" smtClean="0"/>
              <a:t>Le Colleghe</a:t>
            </a:r>
          </a:p>
          <a:p>
            <a:pPr marL="342900" indent="-342900" algn="l">
              <a:lnSpc>
                <a:spcPct val="80000"/>
              </a:lnSpc>
            </a:pPr>
            <a:r>
              <a:rPr lang="it-IT" b="0" dirty="0" smtClean="0"/>
              <a:t>	</a:t>
            </a:r>
            <a:r>
              <a:rPr lang="it-IT" b="0" u="sng" dirty="0" smtClean="0"/>
              <a:t>Paola </a:t>
            </a:r>
            <a:r>
              <a:rPr lang="it-IT" b="0" u="sng" dirty="0" err="1" smtClean="0"/>
              <a:t>Begini</a:t>
            </a:r>
            <a:endParaRPr lang="it-IT" b="0" u="sng" dirty="0"/>
          </a:p>
          <a:p>
            <a:pPr marL="342900" indent="-342900" algn="l">
              <a:lnSpc>
                <a:spcPct val="80000"/>
              </a:lnSpc>
            </a:pPr>
            <a:r>
              <a:rPr lang="it-IT" b="0" dirty="0" smtClean="0"/>
              <a:t>	Giulia </a:t>
            </a:r>
            <a:r>
              <a:rPr lang="it-IT" b="0" dirty="0"/>
              <a:t>Anania</a:t>
            </a:r>
          </a:p>
          <a:p>
            <a:pPr marL="342900" indent="-342900" algn="l">
              <a:lnSpc>
                <a:spcPct val="80000"/>
              </a:lnSpc>
            </a:pPr>
            <a:r>
              <a:rPr lang="it-IT" b="0" dirty="0" smtClean="0"/>
              <a:t>	Barbara Imperatrice</a:t>
            </a:r>
          </a:p>
          <a:p>
            <a:pPr marL="342900" indent="-342900" algn="l">
              <a:lnSpc>
                <a:spcPct val="80000"/>
              </a:lnSpc>
            </a:pPr>
            <a:r>
              <a:rPr lang="it-IT" b="0" dirty="0" smtClean="0"/>
              <a:t>Le Infermiere Professionali</a:t>
            </a:r>
          </a:p>
          <a:p>
            <a:pPr marL="342900" indent="-342900" algn="l">
              <a:lnSpc>
                <a:spcPct val="80000"/>
              </a:lnSpc>
            </a:pPr>
            <a:r>
              <a:rPr lang="it-IT" b="0" dirty="0" smtClean="0"/>
              <a:t>Le Bibliotecarie</a:t>
            </a:r>
          </a:p>
          <a:p>
            <a:pPr marL="342900" indent="-342900" algn="l">
              <a:lnSpc>
                <a:spcPct val="80000"/>
              </a:lnSpc>
            </a:pPr>
            <a:r>
              <a:rPr lang="it-IT" b="0" dirty="0" smtClean="0"/>
              <a:t>Ma anche</a:t>
            </a:r>
          </a:p>
          <a:p>
            <a:pPr marL="342900" indent="-342900" algn="l">
              <a:lnSpc>
                <a:spcPct val="80000"/>
              </a:lnSpc>
            </a:pPr>
            <a:r>
              <a:rPr lang="it-IT" b="0" dirty="0" smtClean="0"/>
              <a:t>	Gli Amici</a:t>
            </a:r>
          </a:p>
          <a:p>
            <a:pPr marL="342900" indent="-342900" algn="l">
              <a:lnSpc>
                <a:spcPct val="80000"/>
              </a:lnSpc>
            </a:pPr>
            <a:r>
              <a:rPr lang="it-IT" b="0" dirty="0" smtClean="0"/>
              <a:t>		Alfredo Marzano</a:t>
            </a:r>
          </a:p>
          <a:p>
            <a:pPr marL="342900" indent="-342900" algn="l">
              <a:lnSpc>
                <a:spcPct val="80000"/>
              </a:lnSpc>
            </a:pPr>
            <a:r>
              <a:rPr lang="it-IT" b="0" dirty="0" smtClean="0"/>
              <a:t>		Salvo Madonia</a:t>
            </a:r>
          </a:p>
          <a:p>
            <a:pPr marL="342900" indent="-342900" algn="l">
              <a:lnSpc>
                <a:spcPct val="80000"/>
              </a:lnSpc>
            </a:pPr>
            <a:r>
              <a:rPr lang="it-IT" b="0" dirty="0" smtClean="0"/>
              <a:t>		Adriano </a:t>
            </a:r>
            <a:r>
              <a:rPr lang="it-IT" b="0" dirty="0" err="1" smtClean="0"/>
              <a:t>Pellicelli</a:t>
            </a:r>
            <a:endParaRPr lang="it-IT" b="0" dirty="0" smtClean="0"/>
          </a:p>
          <a:p>
            <a:pPr marL="342900" indent="-342900" algn="l">
              <a:lnSpc>
                <a:spcPct val="80000"/>
              </a:lnSpc>
            </a:pPr>
            <a:r>
              <a:rPr lang="it-IT" b="0" dirty="0" smtClean="0"/>
              <a:t>		Angelo </a:t>
            </a:r>
            <a:r>
              <a:rPr lang="it-IT" b="0" dirty="0" err="1" smtClean="0"/>
              <a:t>Barlattani</a:t>
            </a:r>
            <a:endParaRPr lang="it-IT" b="0" dirty="0" smtClean="0"/>
          </a:p>
          <a:p>
            <a:pPr marL="342900" indent="-342900" algn="l">
              <a:lnSpc>
                <a:spcPct val="80000"/>
              </a:lnSpc>
            </a:pPr>
            <a:r>
              <a:rPr lang="it-IT" b="0" dirty="0" smtClean="0"/>
              <a:t>		Terenzio Mari</a:t>
            </a:r>
          </a:p>
          <a:p>
            <a:pPr marL="342900" indent="-342900" algn="l">
              <a:lnSpc>
                <a:spcPct val="80000"/>
              </a:lnSpc>
            </a:pPr>
            <a:r>
              <a:rPr lang="it-IT" b="0" dirty="0" smtClean="0"/>
              <a:t>		Tommaso </a:t>
            </a:r>
            <a:r>
              <a:rPr lang="it-IT" b="0" dirty="0" err="1" smtClean="0"/>
              <a:t>Stroffolini</a:t>
            </a:r>
            <a:endParaRPr lang="it-IT" b="0" dirty="0"/>
          </a:p>
        </p:txBody>
      </p:sp>
      <p:pic>
        <p:nvPicPr>
          <p:cNvPr id="74756" name="Picture 5"/>
          <p:cNvPicPr>
            <a:picLocks noChangeAspect="1" noChangeArrowheads="1"/>
          </p:cNvPicPr>
          <p:nvPr/>
        </p:nvPicPr>
        <p:blipFill>
          <a:blip r:embed="rId2" cstate="print"/>
          <a:srcRect/>
          <a:stretch>
            <a:fillRect/>
          </a:stretch>
        </p:blipFill>
        <p:spPr bwMode="auto">
          <a:xfrm>
            <a:off x="7956376" y="474762"/>
            <a:ext cx="1100137" cy="361950"/>
          </a:xfrm>
          <a:prstGeom prst="rect">
            <a:avLst/>
          </a:prstGeom>
          <a:noFill/>
          <a:ln w="9525" algn="ctr">
            <a:noFill/>
            <a:miter lim="800000"/>
            <a:headEnd/>
            <a:tailEnd/>
          </a:ln>
        </p:spPr>
      </p:pic>
      <p:pic>
        <p:nvPicPr>
          <p:cNvPr id="74757" name="Picture 6"/>
          <p:cNvPicPr>
            <a:picLocks noChangeAspect="1" noChangeArrowheads="1"/>
          </p:cNvPicPr>
          <p:nvPr/>
        </p:nvPicPr>
        <p:blipFill>
          <a:blip r:embed="rId3" cstate="print"/>
          <a:srcRect/>
          <a:stretch>
            <a:fillRect/>
          </a:stretch>
        </p:blipFill>
        <p:spPr bwMode="auto">
          <a:xfrm>
            <a:off x="7889553" y="65088"/>
            <a:ext cx="1218951" cy="409742"/>
          </a:xfrm>
          <a:prstGeom prst="rect">
            <a:avLst/>
          </a:prstGeom>
          <a:noFill/>
          <a:ln w="9525">
            <a:noFill/>
            <a:miter lim="800000"/>
            <a:headEnd/>
            <a:tailEnd/>
          </a:ln>
        </p:spPr>
      </p:pic>
      <p:sp>
        <p:nvSpPr>
          <p:cNvPr id="74760" name="Rectangle 9"/>
          <p:cNvSpPr>
            <a:spLocks noChangeArrowheads="1"/>
          </p:cNvSpPr>
          <p:nvPr/>
        </p:nvSpPr>
        <p:spPr bwMode="auto">
          <a:xfrm>
            <a:off x="7025811" y="6524625"/>
            <a:ext cx="2032929" cy="276999"/>
          </a:xfrm>
          <a:prstGeom prst="rect">
            <a:avLst/>
          </a:prstGeom>
          <a:noFill/>
          <a:ln w="9525">
            <a:noFill/>
            <a:miter lim="800000"/>
            <a:headEnd/>
            <a:tailEnd/>
          </a:ln>
        </p:spPr>
        <p:txBody>
          <a:bodyPr wrap="none">
            <a:spAutoFit/>
          </a:bodyPr>
          <a:lstStyle/>
          <a:p>
            <a:pPr marL="342900" indent="-342900"/>
            <a:r>
              <a:rPr lang="it-IT" sz="1200" b="0" dirty="0"/>
              <a:t>M Marignani </a:t>
            </a:r>
            <a:r>
              <a:rPr lang="it-IT" sz="1200" b="0" dirty="0" smtClean="0"/>
              <a:t>29_09_2017</a:t>
            </a:r>
            <a:endParaRPr lang="it-IT" sz="1200" b="0" dirty="0"/>
          </a:p>
        </p:txBody>
      </p:sp>
      <p:pic>
        <p:nvPicPr>
          <p:cNvPr id="9" name="Immagine 8" descr="mimmino_1.jpg"/>
          <p:cNvPicPr>
            <a:picLocks noChangeAspect="1"/>
          </p:cNvPicPr>
          <p:nvPr/>
        </p:nvPicPr>
        <p:blipFill>
          <a:blip r:embed="rId4" cstate="print"/>
          <a:stretch>
            <a:fillRect/>
          </a:stretch>
        </p:blipFill>
        <p:spPr>
          <a:xfrm>
            <a:off x="4572000" y="4005064"/>
            <a:ext cx="4315795" cy="2425959"/>
          </a:xfrm>
          <a:prstGeom prst="rect">
            <a:avLst/>
          </a:prstGeom>
        </p:spPr>
      </p:pic>
      <p:pic>
        <p:nvPicPr>
          <p:cNvPr id="10" name="Immagine 9" descr="IMG_20170924_115835.jpg"/>
          <p:cNvPicPr>
            <a:picLocks noChangeAspect="1"/>
          </p:cNvPicPr>
          <p:nvPr/>
        </p:nvPicPr>
        <p:blipFill>
          <a:blip r:embed="rId5" cstate="print"/>
          <a:stretch>
            <a:fillRect/>
          </a:stretch>
        </p:blipFill>
        <p:spPr>
          <a:xfrm>
            <a:off x="4572000" y="1484783"/>
            <a:ext cx="4320480" cy="2428593"/>
          </a:xfrm>
          <a:prstGeom prst="rect">
            <a:avLst/>
          </a:prstGeom>
        </p:spPr>
      </p:pic>
      <p:pic>
        <p:nvPicPr>
          <p:cNvPr id="11" name="Immagine 10" descr="Cleo.jpg"/>
          <p:cNvPicPr>
            <a:picLocks noChangeAspect="1"/>
          </p:cNvPicPr>
          <p:nvPr/>
        </p:nvPicPr>
        <p:blipFill>
          <a:blip r:embed="rId6" cstate="print"/>
          <a:stretch>
            <a:fillRect/>
          </a:stretch>
        </p:blipFill>
        <p:spPr>
          <a:xfrm>
            <a:off x="8217794" y="836712"/>
            <a:ext cx="818702" cy="38837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9" name="Text Box 3"/>
          <p:cNvSpPr txBox="1">
            <a:spLocks noChangeArrowheads="1"/>
          </p:cNvSpPr>
          <p:nvPr/>
        </p:nvSpPr>
        <p:spPr bwMode="auto">
          <a:xfrm>
            <a:off x="1258888" y="2406650"/>
            <a:ext cx="1497012" cy="1338263"/>
          </a:xfrm>
          <a:prstGeom prst="rect">
            <a:avLst/>
          </a:prstGeom>
          <a:solidFill>
            <a:schemeClr val="tx1"/>
          </a:solidFill>
          <a:ln w="38100">
            <a:solidFill>
              <a:schemeClr val="bg2"/>
            </a:solidFill>
            <a:miter lim="800000"/>
            <a:headEnd/>
            <a:tailEnd/>
          </a:ln>
        </p:spPr>
        <p:txBody>
          <a:bodyPr wrap="none">
            <a:spAutoFit/>
          </a:bodyPr>
          <a:lstStyle/>
          <a:p>
            <a:pPr eaLnBrk="0" hangingPunct="0">
              <a:buFontTx/>
              <a:buNone/>
            </a:pPr>
            <a:r>
              <a:rPr lang="en-US" sz="2400" dirty="0" err="1">
                <a:solidFill>
                  <a:schemeClr val="bg2"/>
                </a:solidFill>
                <a:cs typeface="Arial" charset="0"/>
              </a:rPr>
              <a:t>Epatociti</a:t>
            </a:r>
            <a:endParaRPr lang="en-US" sz="2400" dirty="0">
              <a:solidFill>
                <a:schemeClr val="bg2"/>
              </a:solidFill>
              <a:cs typeface="Arial" charset="0"/>
            </a:endParaRPr>
          </a:p>
          <a:p>
            <a:pPr eaLnBrk="0" hangingPunct="0">
              <a:buFontTx/>
              <a:buNone/>
            </a:pPr>
            <a:r>
              <a:rPr lang="en-US" sz="1400" b="0" dirty="0">
                <a:solidFill>
                  <a:schemeClr val="bg2"/>
                </a:solidFill>
                <a:cs typeface="Arial" charset="0"/>
              </a:rPr>
              <a:t>(</a:t>
            </a:r>
            <a:r>
              <a:rPr lang="en-US" sz="1400" b="0" dirty="0" err="1">
                <a:solidFill>
                  <a:schemeClr val="bg2"/>
                </a:solidFill>
                <a:cs typeface="Arial" charset="0"/>
              </a:rPr>
              <a:t>moltissimi</a:t>
            </a:r>
            <a:r>
              <a:rPr lang="en-US" sz="1400" b="0" dirty="0">
                <a:solidFill>
                  <a:schemeClr val="bg2"/>
                </a:solidFill>
                <a:cs typeface="Arial" charset="0"/>
              </a:rPr>
              <a:t>!!)</a:t>
            </a:r>
          </a:p>
          <a:p>
            <a:pPr eaLnBrk="0" hangingPunct="0">
              <a:buFontTx/>
              <a:buNone/>
            </a:pPr>
            <a:r>
              <a:rPr lang="en-US" sz="2400" dirty="0" err="1">
                <a:solidFill>
                  <a:schemeClr val="bg2"/>
                </a:solidFill>
                <a:cs typeface="Arial" charset="0"/>
              </a:rPr>
              <a:t>Infetti</a:t>
            </a:r>
            <a:endParaRPr lang="en-US" sz="2400" dirty="0">
              <a:solidFill>
                <a:schemeClr val="bg2"/>
              </a:solidFill>
              <a:cs typeface="Arial" charset="0"/>
            </a:endParaRPr>
          </a:p>
        </p:txBody>
      </p:sp>
      <p:sp>
        <p:nvSpPr>
          <p:cNvPr id="848900" name="Text Box 4"/>
          <p:cNvSpPr txBox="1">
            <a:spLocks noChangeArrowheads="1"/>
          </p:cNvSpPr>
          <p:nvPr/>
        </p:nvSpPr>
        <p:spPr bwMode="auto">
          <a:xfrm>
            <a:off x="2051720" y="1012666"/>
            <a:ext cx="3818673" cy="400110"/>
          </a:xfrm>
          <a:prstGeom prst="rect">
            <a:avLst/>
          </a:prstGeom>
          <a:noFill/>
          <a:ln w="9525">
            <a:noFill/>
            <a:miter lim="800000"/>
            <a:headEnd/>
            <a:tailEnd/>
          </a:ln>
          <a:effectLst/>
        </p:spPr>
        <p:txBody>
          <a:bodyPr wrap="none">
            <a:spAutoFit/>
          </a:bodyPr>
          <a:lstStyle/>
          <a:p>
            <a:pPr eaLnBrk="0" hangingPunct="0">
              <a:buFontTx/>
              <a:buNone/>
              <a:defRPr/>
            </a:pPr>
            <a:r>
              <a:rPr lang="en-US" dirty="0" err="1">
                <a:effectLst>
                  <a:outerShdw blurRad="38100" dist="38100" dir="2700000" algn="tl">
                    <a:srgbClr val="000000">
                      <a:alpha val="43137"/>
                    </a:srgbClr>
                  </a:outerShdw>
                </a:effectLst>
                <a:cs typeface="Arial" charset="0"/>
              </a:rPr>
              <a:t>Recupero</a:t>
            </a:r>
            <a:r>
              <a:rPr lang="en-US" dirty="0">
                <a:effectLst>
                  <a:outerShdw blurRad="38100" dist="38100" dir="2700000" algn="tl">
                    <a:srgbClr val="000000">
                      <a:alpha val="43137"/>
                    </a:srgbClr>
                  </a:outerShdw>
                </a:effectLst>
                <a:cs typeface="Arial" charset="0"/>
              </a:rPr>
              <a:t> </a:t>
            </a:r>
            <a:r>
              <a:rPr lang="en-US" dirty="0" err="1">
                <a:effectLst>
                  <a:outerShdw blurRad="38100" dist="38100" dir="2700000" algn="tl">
                    <a:srgbClr val="000000">
                      <a:alpha val="43137"/>
                    </a:srgbClr>
                  </a:outerShdw>
                </a:effectLst>
                <a:cs typeface="Arial" charset="0"/>
              </a:rPr>
              <a:t>competenza</a:t>
            </a:r>
            <a:r>
              <a:rPr lang="en-US" dirty="0">
                <a:effectLst>
                  <a:outerShdw blurRad="38100" dist="38100" dir="2700000" algn="tl">
                    <a:srgbClr val="000000">
                      <a:alpha val="43137"/>
                    </a:srgbClr>
                  </a:outerShdw>
                </a:effectLst>
                <a:cs typeface="Arial" charset="0"/>
              </a:rPr>
              <a:t> </a:t>
            </a:r>
            <a:r>
              <a:rPr lang="en-US" dirty="0" smtClean="0">
                <a:effectLst>
                  <a:outerShdw blurRad="38100" dist="38100" dir="2700000" algn="tl">
                    <a:srgbClr val="000000">
                      <a:alpha val="43137"/>
                    </a:srgbClr>
                  </a:outerShdw>
                </a:effectLst>
                <a:cs typeface="Arial" charset="0"/>
              </a:rPr>
              <a:t>immune</a:t>
            </a:r>
            <a:endParaRPr lang="en-US" dirty="0">
              <a:effectLst>
                <a:outerShdw blurRad="38100" dist="38100" dir="2700000" algn="tl">
                  <a:srgbClr val="000000">
                    <a:alpha val="43137"/>
                  </a:srgbClr>
                </a:outerShdw>
              </a:effectLst>
              <a:cs typeface="Arial" charset="0"/>
            </a:endParaRPr>
          </a:p>
        </p:txBody>
      </p:sp>
      <p:sp>
        <p:nvSpPr>
          <p:cNvPr id="116742" name="AutoShape 7"/>
          <p:cNvSpPr>
            <a:spLocks noChangeArrowheads="1"/>
          </p:cNvSpPr>
          <p:nvPr/>
        </p:nvSpPr>
        <p:spPr bwMode="auto">
          <a:xfrm rot="1198183">
            <a:off x="3064716" y="1622689"/>
            <a:ext cx="1138463" cy="1879400"/>
          </a:xfrm>
          <a:prstGeom prst="curvedLeftArrow">
            <a:avLst>
              <a:gd name="adj1" fmla="val 40000"/>
              <a:gd name="adj2" fmla="val 80000"/>
              <a:gd name="adj3" fmla="val 33333"/>
            </a:avLst>
          </a:prstGeom>
          <a:noFill/>
          <a:ln w="9525">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cs typeface="Arial" charset="0"/>
            </a:endParaRPr>
          </a:p>
        </p:txBody>
      </p:sp>
      <p:sp>
        <p:nvSpPr>
          <p:cNvPr id="848904" name="Text Box 8"/>
          <p:cNvSpPr txBox="1">
            <a:spLocks noChangeArrowheads="1"/>
          </p:cNvSpPr>
          <p:nvPr/>
        </p:nvSpPr>
        <p:spPr bwMode="auto">
          <a:xfrm>
            <a:off x="1042988" y="3990975"/>
            <a:ext cx="2952750" cy="708025"/>
          </a:xfrm>
          <a:prstGeom prst="rect">
            <a:avLst/>
          </a:prstGeom>
          <a:solidFill>
            <a:schemeClr val="tx1"/>
          </a:solidFill>
          <a:ln w="38100">
            <a:solidFill>
              <a:schemeClr val="bg2"/>
            </a:solidFill>
            <a:miter lim="800000"/>
            <a:headEnd/>
            <a:tailEnd/>
          </a:ln>
        </p:spPr>
        <p:txBody>
          <a:bodyPr>
            <a:spAutoFit/>
          </a:bodyPr>
          <a:lstStyle/>
          <a:p>
            <a:pPr eaLnBrk="0" hangingPunct="0">
              <a:buFontTx/>
              <a:buNone/>
            </a:pPr>
            <a:r>
              <a:rPr lang="en-US" sz="1600">
                <a:solidFill>
                  <a:schemeClr val="bg2"/>
                </a:solidFill>
                <a:cs typeface="Arial" charset="0"/>
              </a:rPr>
              <a:t>Apoptosi</a:t>
            </a:r>
          </a:p>
          <a:p>
            <a:pPr eaLnBrk="0" hangingPunct="0">
              <a:buFontTx/>
              <a:buNone/>
            </a:pPr>
            <a:r>
              <a:rPr lang="en-US" sz="1600">
                <a:solidFill>
                  <a:schemeClr val="bg2"/>
                </a:solidFill>
                <a:cs typeface="Arial" charset="0"/>
              </a:rPr>
              <a:t>Attività necroinfiammatoria</a:t>
            </a:r>
          </a:p>
        </p:txBody>
      </p:sp>
      <p:sp>
        <p:nvSpPr>
          <p:cNvPr id="10246" name="Text Box 23"/>
          <p:cNvSpPr txBox="1">
            <a:spLocks noChangeArrowheads="1"/>
          </p:cNvSpPr>
          <p:nvPr/>
        </p:nvSpPr>
        <p:spPr bwMode="auto">
          <a:xfrm>
            <a:off x="-36513" y="332656"/>
            <a:ext cx="9217026" cy="398463"/>
          </a:xfrm>
          <a:prstGeom prst="rect">
            <a:avLst/>
          </a:prstGeom>
          <a:noFill/>
          <a:ln w="38100">
            <a:noFill/>
            <a:miter lim="800000"/>
            <a:headEnd/>
            <a:tailEnd/>
          </a:ln>
        </p:spPr>
        <p:txBody>
          <a:bodyPr>
            <a:spAutoFit/>
          </a:bodyPr>
          <a:lstStyle/>
          <a:p>
            <a:pPr algn="l">
              <a:lnSpc>
                <a:spcPct val="55000"/>
              </a:lnSpc>
              <a:spcAft>
                <a:spcPts val="1200"/>
              </a:spcAft>
              <a:buFont typeface="Arial" charset="0"/>
              <a:buNone/>
            </a:pPr>
            <a:r>
              <a:rPr lang="it-IT" sz="3200"/>
              <a:t>Dopo sospensione immunosoppressione</a:t>
            </a:r>
          </a:p>
        </p:txBody>
      </p:sp>
      <p:sp>
        <p:nvSpPr>
          <p:cNvPr id="21" name="AutoShape 7"/>
          <p:cNvSpPr>
            <a:spLocks noChangeArrowheads="1"/>
          </p:cNvSpPr>
          <p:nvPr/>
        </p:nvSpPr>
        <p:spPr bwMode="auto">
          <a:xfrm flipH="1">
            <a:off x="250825" y="2928938"/>
            <a:ext cx="687388" cy="1709737"/>
          </a:xfrm>
          <a:prstGeom prst="curvedLeftArrow">
            <a:avLst>
              <a:gd name="adj1" fmla="val 40000"/>
              <a:gd name="adj2" fmla="val 80000"/>
              <a:gd name="adj3" fmla="val 33333"/>
            </a:avLst>
          </a:prstGeom>
          <a:noFill/>
          <a:ln w="9525">
            <a:solidFill>
              <a:schemeClr val="tx1"/>
            </a:solidFill>
            <a:miter lim="800000"/>
            <a:headEnd/>
            <a:tailEnd/>
          </a:ln>
        </p:spPr>
        <p:txBody>
          <a:bodyPr wrap="none" anchor="ctr"/>
          <a:lstStyle/>
          <a:p>
            <a:pPr>
              <a:defRPr/>
            </a:pPr>
            <a:endParaRPr lang="en-US">
              <a:effectLst>
                <a:outerShdw blurRad="38100" dist="38100" dir="2700000" algn="tl">
                  <a:srgbClr val="000000">
                    <a:alpha val="43137"/>
                  </a:srgbClr>
                </a:outerShdw>
              </a:effectLst>
              <a:cs typeface="Arial" charset="0"/>
            </a:endParaRPr>
          </a:p>
        </p:txBody>
      </p:sp>
      <p:pic>
        <p:nvPicPr>
          <p:cNvPr id="22" name="Picture 3"/>
          <p:cNvPicPr>
            <a:picLocks noChangeAspect="1"/>
          </p:cNvPicPr>
          <p:nvPr/>
        </p:nvPicPr>
        <p:blipFill>
          <a:blip r:embed="rId3" cstate="print"/>
          <a:srcRect/>
          <a:stretch>
            <a:fillRect/>
          </a:stretch>
        </p:blipFill>
        <p:spPr bwMode="auto">
          <a:xfrm>
            <a:off x="4773613" y="2551113"/>
            <a:ext cx="4262437" cy="3671887"/>
          </a:xfrm>
          <a:prstGeom prst="rect">
            <a:avLst/>
          </a:prstGeom>
          <a:noFill/>
          <a:ln w="9525">
            <a:noFill/>
            <a:miter lim="800000"/>
            <a:headEnd/>
            <a:tailEnd/>
          </a:ln>
        </p:spPr>
      </p:pic>
      <p:sp>
        <p:nvSpPr>
          <p:cNvPr id="23" name="Freccia a destra 22"/>
          <p:cNvSpPr>
            <a:spLocks noChangeArrowheads="1"/>
          </p:cNvSpPr>
          <p:nvPr/>
        </p:nvSpPr>
        <p:spPr bwMode="auto">
          <a:xfrm>
            <a:off x="4140200" y="4135438"/>
            <a:ext cx="503238" cy="488950"/>
          </a:xfrm>
          <a:prstGeom prst="rightArrow">
            <a:avLst>
              <a:gd name="adj1" fmla="val 50000"/>
              <a:gd name="adj2" fmla="val 49936"/>
            </a:avLst>
          </a:prstGeom>
          <a:noFill/>
          <a:ln w="9525" algn="ctr">
            <a:solidFill>
              <a:schemeClr val="tx1"/>
            </a:solidFill>
            <a:round/>
            <a:headEnd/>
            <a:tailEnd/>
          </a:ln>
        </p:spPr>
        <p:txBody>
          <a:bodyPr>
            <a:spAutoFit/>
          </a:bodyPr>
          <a:lstStyle/>
          <a:p>
            <a:pPr marL="342900" indent="-342900"/>
            <a:endParaRPr lang="it-IT" sz="1000"/>
          </a:p>
        </p:txBody>
      </p:sp>
      <p:sp>
        <p:nvSpPr>
          <p:cNvPr id="26" name="Rettangolo 25"/>
          <p:cNvSpPr>
            <a:spLocks noChangeArrowheads="1"/>
          </p:cNvSpPr>
          <p:nvPr/>
        </p:nvSpPr>
        <p:spPr bwMode="auto">
          <a:xfrm>
            <a:off x="4859338" y="5319713"/>
            <a:ext cx="4105275" cy="831850"/>
          </a:xfrm>
          <a:prstGeom prst="rect">
            <a:avLst/>
          </a:prstGeom>
          <a:solidFill>
            <a:schemeClr val="tx1"/>
          </a:solidFill>
          <a:ln w="38100" algn="ctr">
            <a:noFill/>
            <a:round/>
            <a:headEnd/>
            <a:tailEnd/>
          </a:ln>
        </p:spPr>
        <p:txBody>
          <a:bodyPr>
            <a:spAutoFit/>
          </a:bodyPr>
          <a:lstStyle/>
          <a:p>
            <a:pPr marL="342900" indent="-342900"/>
            <a:endParaRPr lang="it-IT" sz="4800"/>
          </a:p>
        </p:txBody>
      </p:sp>
      <p:sp>
        <p:nvSpPr>
          <p:cNvPr id="27" name="CasellaDiTesto 26"/>
          <p:cNvSpPr txBox="1">
            <a:spLocks noChangeArrowheads="1"/>
          </p:cNvSpPr>
          <p:nvPr/>
        </p:nvSpPr>
        <p:spPr bwMode="auto">
          <a:xfrm>
            <a:off x="5081588" y="5289550"/>
            <a:ext cx="3770312" cy="862013"/>
          </a:xfrm>
          <a:prstGeom prst="rect">
            <a:avLst/>
          </a:prstGeom>
          <a:noFill/>
          <a:ln w="9525">
            <a:noFill/>
            <a:miter lim="800000"/>
            <a:headEnd/>
            <a:tailEnd/>
          </a:ln>
        </p:spPr>
        <p:txBody>
          <a:bodyPr wrap="none">
            <a:spAutoFit/>
          </a:bodyPr>
          <a:lstStyle/>
          <a:p>
            <a:r>
              <a:rPr lang="it-IT">
                <a:solidFill>
                  <a:schemeClr val="bg2"/>
                </a:solidFill>
              </a:rPr>
              <a:t>EPATITE CON DANNO </a:t>
            </a:r>
          </a:p>
          <a:p>
            <a:r>
              <a:rPr lang="it-IT">
                <a:solidFill>
                  <a:schemeClr val="bg2"/>
                </a:solidFill>
              </a:rPr>
              <a:t>EPATICO ANCHE MASSIVO</a:t>
            </a:r>
          </a:p>
        </p:txBody>
      </p:sp>
      <p:pic>
        <p:nvPicPr>
          <p:cNvPr id="10252" name="Picture 84"/>
          <p:cNvPicPr>
            <a:picLocks noChangeAspect="1" noChangeArrowheads="1"/>
          </p:cNvPicPr>
          <p:nvPr/>
        </p:nvPicPr>
        <p:blipFill>
          <a:blip r:embed="rId4" cstate="print"/>
          <a:srcRect/>
          <a:stretch>
            <a:fillRect/>
          </a:stretch>
        </p:blipFill>
        <p:spPr bwMode="auto">
          <a:xfrm>
            <a:off x="8091488" y="404813"/>
            <a:ext cx="873125" cy="287337"/>
          </a:xfrm>
          <a:prstGeom prst="rect">
            <a:avLst/>
          </a:prstGeom>
          <a:noFill/>
          <a:ln w="9525" algn="ctr">
            <a:noFill/>
            <a:miter lim="800000"/>
            <a:headEnd/>
            <a:tailEnd/>
          </a:ln>
        </p:spPr>
      </p:pic>
      <p:pic>
        <p:nvPicPr>
          <p:cNvPr id="10253" name="Picture 85"/>
          <p:cNvPicPr>
            <a:picLocks noChangeAspect="1" noChangeArrowheads="1"/>
          </p:cNvPicPr>
          <p:nvPr/>
        </p:nvPicPr>
        <p:blipFill>
          <a:blip r:embed="rId5" cstate="print"/>
          <a:srcRect/>
          <a:stretch>
            <a:fillRect/>
          </a:stretch>
        </p:blipFill>
        <p:spPr bwMode="auto">
          <a:xfrm>
            <a:off x="7964488" y="44450"/>
            <a:ext cx="1071562" cy="360363"/>
          </a:xfrm>
          <a:prstGeom prst="rect">
            <a:avLst/>
          </a:prstGeom>
          <a:noFill/>
          <a:ln w="9525">
            <a:noFill/>
            <a:miter lim="800000"/>
            <a:headEnd/>
            <a:tailEnd/>
          </a:ln>
        </p:spPr>
      </p:pic>
      <p:sp>
        <p:nvSpPr>
          <p:cNvPr id="14" name="CasellaDiTesto 13"/>
          <p:cNvSpPr txBox="1">
            <a:spLocks noChangeArrowheads="1"/>
          </p:cNvSpPr>
          <p:nvPr/>
        </p:nvSpPr>
        <p:spPr bwMode="auto">
          <a:xfrm>
            <a:off x="150813" y="5805488"/>
            <a:ext cx="4492625" cy="815975"/>
          </a:xfrm>
          <a:prstGeom prst="rect">
            <a:avLst/>
          </a:prstGeom>
          <a:solidFill>
            <a:schemeClr val="tx1"/>
          </a:solidFill>
          <a:ln w="9525">
            <a:noFill/>
            <a:miter lim="800000"/>
            <a:headEnd/>
            <a:tailEnd/>
          </a:ln>
        </p:spPr>
        <p:txBody>
          <a:bodyPr wrap="none">
            <a:spAutoFit/>
          </a:bodyPr>
          <a:lstStyle/>
          <a:p>
            <a:r>
              <a:rPr lang="it-IT">
                <a:solidFill>
                  <a:schemeClr val="bg2"/>
                </a:solidFill>
              </a:rPr>
              <a:t>Miglior predittore di riattivazione:</a:t>
            </a:r>
          </a:p>
          <a:p>
            <a:r>
              <a:rPr lang="it-IT" sz="1800" b="0">
                <a:solidFill>
                  <a:schemeClr val="bg2"/>
                </a:solidFill>
              </a:rPr>
              <a:t>[HBVDNA] pre-immunosoppressione</a:t>
            </a:r>
          </a:p>
        </p:txBody>
      </p:sp>
      <p:sp>
        <p:nvSpPr>
          <p:cNvPr id="15" name="Text Box 8"/>
          <p:cNvSpPr txBox="1">
            <a:spLocks noChangeArrowheads="1"/>
          </p:cNvSpPr>
          <p:nvPr/>
        </p:nvSpPr>
        <p:spPr bwMode="auto">
          <a:xfrm>
            <a:off x="485736" y="1322765"/>
            <a:ext cx="1196161" cy="954107"/>
          </a:xfrm>
          <a:prstGeom prst="rect">
            <a:avLst/>
          </a:prstGeom>
          <a:noFill/>
          <a:ln w="9525">
            <a:noFill/>
            <a:miter lim="800000"/>
            <a:headEnd/>
            <a:tailEnd/>
          </a:ln>
        </p:spPr>
        <p:txBody>
          <a:bodyPr wrap="none">
            <a:spAutoFit/>
          </a:bodyPr>
          <a:lstStyle/>
          <a:p>
            <a:pPr eaLnBrk="0" hangingPunct="0">
              <a:buFontTx/>
              <a:buNone/>
            </a:pPr>
            <a:r>
              <a:rPr lang="en-US" sz="1400" dirty="0" err="1" smtClean="0"/>
              <a:t>Incremento</a:t>
            </a:r>
            <a:endParaRPr lang="en-US" sz="1400" dirty="0" smtClean="0"/>
          </a:p>
          <a:p>
            <a:pPr eaLnBrk="0" hangingPunct="0">
              <a:buFontTx/>
              <a:buNone/>
            </a:pPr>
            <a:r>
              <a:rPr lang="en-US" sz="1400" dirty="0" err="1" smtClean="0"/>
              <a:t>replicazione</a:t>
            </a:r>
            <a:endParaRPr lang="en-US" sz="1400" dirty="0"/>
          </a:p>
          <a:p>
            <a:pPr eaLnBrk="0" hangingPunct="0">
              <a:buFontTx/>
              <a:buNone/>
            </a:pPr>
            <a:r>
              <a:rPr lang="en-US" sz="1400" dirty="0" err="1"/>
              <a:t>virale</a:t>
            </a:r>
            <a:endParaRPr lang="en-US" sz="1400" dirty="0"/>
          </a:p>
        </p:txBody>
      </p:sp>
      <p:sp>
        <p:nvSpPr>
          <p:cNvPr id="16" name="Ovale 15"/>
          <p:cNvSpPr>
            <a:spLocks noChangeArrowheads="1"/>
          </p:cNvSpPr>
          <p:nvPr/>
        </p:nvSpPr>
        <p:spPr bwMode="auto">
          <a:xfrm>
            <a:off x="107504" y="1268760"/>
            <a:ext cx="1871662" cy="1008063"/>
          </a:xfrm>
          <a:prstGeom prst="ellipse">
            <a:avLst/>
          </a:prstGeom>
          <a:noFill/>
          <a:ln w="38100" algn="ctr">
            <a:solidFill>
              <a:srgbClr val="FF0000"/>
            </a:solidFill>
            <a:round/>
            <a:headEnd/>
            <a:tailEnd/>
          </a:ln>
        </p:spPr>
        <p:txBody>
          <a:bodyPr>
            <a:spAutoFit/>
          </a:bodyPr>
          <a:lstStyle/>
          <a:p>
            <a:pPr marL="342900" indent="-342900"/>
            <a:endParaRPr lang="it-IT"/>
          </a:p>
        </p:txBody>
      </p:sp>
      <p:sp>
        <p:nvSpPr>
          <p:cNvPr id="17" name="Rettangolo 16"/>
          <p:cNvSpPr/>
          <p:nvPr/>
        </p:nvSpPr>
        <p:spPr>
          <a:xfrm>
            <a:off x="1421904" y="1348026"/>
            <a:ext cx="2286000" cy="784830"/>
          </a:xfrm>
          <a:prstGeom prst="rect">
            <a:avLst/>
          </a:prstGeom>
        </p:spPr>
        <p:txBody>
          <a:bodyPr>
            <a:spAutoFit/>
          </a:bodyPr>
          <a:lstStyle/>
          <a:p>
            <a:pPr lvl="0" eaLnBrk="0" hangingPunct="0">
              <a:buClr>
                <a:srgbClr val="00FFFF"/>
              </a:buClr>
              <a:defRPr/>
            </a:pPr>
            <a:r>
              <a:rPr lang="en-US" sz="1800" dirty="0" err="1" smtClean="0">
                <a:solidFill>
                  <a:srgbClr val="FFFFFF"/>
                </a:solidFill>
                <a:effectLst>
                  <a:outerShdw blurRad="38100" dist="38100" dir="2700000" algn="tl">
                    <a:srgbClr val="000000">
                      <a:alpha val="43137"/>
                    </a:srgbClr>
                  </a:outerShdw>
                </a:effectLst>
                <a:cs typeface="Arial" charset="0"/>
              </a:rPr>
              <a:t>Innata</a:t>
            </a:r>
            <a:endParaRPr lang="en-US" sz="1800" dirty="0" smtClean="0">
              <a:solidFill>
                <a:srgbClr val="FFFFFF"/>
              </a:solidFill>
              <a:effectLst>
                <a:outerShdw blurRad="38100" dist="38100" dir="2700000" algn="tl">
                  <a:srgbClr val="000000">
                    <a:alpha val="43137"/>
                  </a:srgbClr>
                </a:outerShdw>
              </a:effectLst>
              <a:cs typeface="Arial" charset="0"/>
            </a:endParaRPr>
          </a:p>
          <a:p>
            <a:pPr lvl="0" eaLnBrk="0" hangingPunct="0">
              <a:buClr>
                <a:srgbClr val="00FFFF"/>
              </a:buClr>
              <a:defRPr/>
            </a:pPr>
            <a:r>
              <a:rPr lang="en-US" sz="1800" dirty="0" err="1" smtClean="0">
                <a:solidFill>
                  <a:srgbClr val="FFFFFF"/>
                </a:solidFill>
                <a:effectLst>
                  <a:outerShdw blurRad="38100" dist="38100" dir="2700000" algn="tl">
                    <a:srgbClr val="000000">
                      <a:alpha val="43137"/>
                    </a:srgbClr>
                  </a:outerShdw>
                </a:effectLst>
                <a:cs typeface="Arial" charset="0"/>
              </a:rPr>
              <a:t>Adattiva</a:t>
            </a:r>
            <a:endParaRPr lang="en-US" sz="1800" dirty="0">
              <a:solidFill>
                <a:srgbClr val="FFFFFF"/>
              </a:solidFill>
              <a:effectLst>
                <a:outerShdw blurRad="38100" dist="38100" dir="2700000" algn="tl">
                  <a:srgbClr val="000000">
                    <a:alpha val="43137"/>
                  </a:srgbClr>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8900"/>
                                        </p:tgtEl>
                                        <p:attrNameLst>
                                          <p:attrName>style.visibility</p:attrName>
                                        </p:attrNameLst>
                                      </p:cBhvr>
                                      <p:to>
                                        <p:strVal val="visible"/>
                                      </p:to>
                                    </p:set>
                                    <p:animEffect transition="in" filter="fade">
                                      <p:cBhvr>
                                        <p:cTn id="15" dur="500"/>
                                        <p:tgtEl>
                                          <p:spTgt spid="84890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6742"/>
                                        </p:tgtEl>
                                        <p:attrNameLst>
                                          <p:attrName>style.visibility</p:attrName>
                                        </p:attrNameLst>
                                      </p:cBhvr>
                                      <p:to>
                                        <p:strVal val="visible"/>
                                      </p:to>
                                    </p:set>
                                    <p:animEffect transition="in" filter="fade">
                                      <p:cBhvr>
                                        <p:cTn id="25" dur="500"/>
                                        <p:tgtEl>
                                          <p:spTgt spid="1167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8899"/>
                                        </p:tgtEl>
                                        <p:attrNameLst>
                                          <p:attrName>style.visibility</p:attrName>
                                        </p:attrNameLst>
                                      </p:cBhvr>
                                      <p:to>
                                        <p:strVal val="visible"/>
                                      </p:to>
                                    </p:set>
                                    <p:animEffect transition="in" filter="fade">
                                      <p:cBhvr>
                                        <p:cTn id="30" dur="500"/>
                                        <p:tgtEl>
                                          <p:spTgt spid="8488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8904"/>
                                        </p:tgtEl>
                                        <p:attrNameLst>
                                          <p:attrName>style.visibility</p:attrName>
                                        </p:attrNameLst>
                                      </p:cBhvr>
                                      <p:to>
                                        <p:strVal val="visible"/>
                                      </p:to>
                                    </p:set>
                                    <p:animEffect transition="in" filter="fade">
                                      <p:cBhvr>
                                        <p:cTn id="40" dur="500"/>
                                        <p:tgtEl>
                                          <p:spTgt spid="84890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9" grpId="0" animBg="1"/>
      <p:bldP spid="848900" grpId="0"/>
      <p:bldP spid="116742" grpId="0" animBg="1"/>
      <p:bldP spid="848904" grpId="0" animBg="1"/>
      <p:bldP spid="21" grpId="0" animBg="1"/>
      <p:bldP spid="23" grpId="0" animBg="1"/>
      <p:bldP spid="26" grpId="0" animBg="1"/>
      <p:bldP spid="27" grpId="0"/>
      <p:bldP spid="14" grpId="0" animBg="1"/>
      <p:bldP spid="15" grpId="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18"/>
          <p:cNvSpPr txBox="1">
            <a:spLocks noChangeArrowheads="1"/>
          </p:cNvSpPr>
          <p:nvPr/>
        </p:nvSpPr>
        <p:spPr bwMode="auto">
          <a:xfrm>
            <a:off x="83121" y="166688"/>
            <a:ext cx="4632895" cy="3693319"/>
          </a:xfrm>
          <a:prstGeom prst="rect">
            <a:avLst/>
          </a:prstGeom>
          <a:noFill/>
          <a:ln w="9525">
            <a:noFill/>
            <a:miter lim="800000"/>
            <a:headEnd/>
            <a:tailEnd/>
          </a:ln>
        </p:spPr>
        <p:txBody>
          <a:bodyPr wrap="square">
            <a:spAutoFit/>
          </a:bodyPr>
          <a:lstStyle/>
          <a:p>
            <a:pPr algn="l"/>
            <a:r>
              <a:rPr lang="it-IT" sz="3000" dirty="0" smtClean="0"/>
              <a:t>Eventi </a:t>
            </a:r>
            <a:endParaRPr lang="it-IT" sz="3000" dirty="0"/>
          </a:p>
          <a:p>
            <a:pPr algn="l"/>
            <a:r>
              <a:rPr lang="it-IT" sz="3000" b="0" dirty="0"/>
              <a:t>	</a:t>
            </a:r>
            <a:r>
              <a:rPr lang="it-IT" sz="2800" b="0" dirty="0"/>
              <a:t>Immunologici</a:t>
            </a:r>
          </a:p>
          <a:p>
            <a:pPr algn="l"/>
            <a:r>
              <a:rPr lang="it-IT" sz="2800" b="0" dirty="0"/>
              <a:t>	Virologici</a:t>
            </a:r>
          </a:p>
          <a:p>
            <a:pPr algn="l"/>
            <a:r>
              <a:rPr lang="it-IT" sz="2800" b="0" dirty="0"/>
              <a:t>	Clinici</a:t>
            </a:r>
          </a:p>
          <a:p>
            <a:pPr algn="l"/>
            <a:r>
              <a:rPr lang="it-IT" b="0" i="1" dirty="0"/>
              <a:t>Fast </a:t>
            </a:r>
            <a:r>
              <a:rPr lang="it-IT" b="0" i="1" dirty="0" err="1"/>
              <a:t>close</a:t>
            </a:r>
            <a:r>
              <a:rPr lang="it-IT" b="0" i="1" dirty="0"/>
              <a:t> up </a:t>
            </a:r>
            <a:r>
              <a:rPr lang="it-IT" b="0" i="1" dirty="0" err="1" smtClean="0"/>
              <a:t>overview</a:t>
            </a:r>
            <a:endParaRPr lang="it-IT" b="0" i="1" dirty="0" smtClean="0"/>
          </a:p>
          <a:p>
            <a:pPr algn="l"/>
            <a:r>
              <a:rPr lang="it-IT" sz="3000" dirty="0" smtClean="0"/>
              <a:t>Definizioni</a:t>
            </a:r>
            <a:endParaRPr lang="it-IT" sz="3000" dirty="0"/>
          </a:p>
        </p:txBody>
      </p:sp>
      <p:pic>
        <p:nvPicPr>
          <p:cNvPr id="8195" name="Picture 2" descr="C:\Users\Utente\Desktop\attività a pagamento 2013\Mangia\guardare_oltre.jpg"/>
          <p:cNvPicPr>
            <a:picLocks noChangeAspect="1" noChangeArrowheads="1"/>
          </p:cNvPicPr>
          <p:nvPr/>
        </p:nvPicPr>
        <p:blipFill>
          <a:blip r:embed="rId3" cstate="print"/>
          <a:srcRect/>
          <a:stretch>
            <a:fillRect/>
          </a:stretch>
        </p:blipFill>
        <p:spPr bwMode="auto">
          <a:xfrm>
            <a:off x="4859338" y="1125538"/>
            <a:ext cx="3673475" cy="5503862"/>
          </a:xfrm>
          <a:prstGeom prst="rect">
            <a:avLst/>
          </a:prstGeom>
          <a:noFill/>
          <a:ln w="9525">
            <a:noFill/>
            <a:miter lim="800000"/>
            <a:headEnd/>
            <a:tailEnd/>
          </a:ln>
        </p:spPr>
      </p:pic>
      <p:pic>
        <p:nvPicPr>
          <p:cNvPr id="8196" name="Picture 84"/>
          <p:cNvPicPr>
            <a:picLocks noChangeAspect="1" noChangeArrowheads="1"/>
          </p:cNvPicPr>
          <p:nvPr/>
        </p:nvPicPr>
        <p:blipFill>
          <a:blip r:embed="rId4" cstate="print"/>
          <a:srcRect/>
          <a:stretch>
            <a:fillRect/>
          </a:stretch>
        </p:blipFill>
        <p:spPr bwMode="auto">
          <a:xfrm>
            <a:off x="8091488" y="404813"/>
            <a:ext cx="873125" cy="287337"/>
          </a:xfrm>
          <a:prstGeom prst="rect">
            <a:avLst/>
          </a:prstGeom>
          <a:noFill/>
          <a:ln w="9525" algn="ctr">
            <a:noFill/>
            <a:miter lim="800000"/>
            <a:headEnd/>
            <a:tailEnd/>
          </a:ln>
        </p:spPr>
      </p:pic>
      <p:pic>
        <p:nvPicPr>
          <p:cNvPr id="8197" name="Picture 85"/>
          <p:cNvPicPr>
            <a:picLocks noChangeAspect="1" noChangeArrowheads="1"/>
          </p:cNvPicPr>
          <p:nvPr/>
        </p:nvPicPr>
        <p:blipFill>
          <a:blip r:embed="rId5" cstate="print"/>
          <a:srcRect/>
          <a:stretch>
            <a:fillRect/>
          </a:stretch>
        </p:blipFill>
        <p:spPr bwMode="auto">
          <a:xfrm>
            <a:off x="7964488" y="44450"/>
            <a:ext cx="1071562" cy="360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35496" y="115888"/>
            <a:ext cx="5052986" cy="707886"/>
          </a:xfrm>
          <a:prstGeom prst="rect">
            <a:avLst/>
          </a:prstGeom>
          <a:noFill/>
          <a:ln w="9525">
            <a:noFill/>
            <a:miter lim="800000"/>
            <a:headEnd/>
            <a:tailEnd/>
          </a:ln>
        </p:spPr>
        <p:txBody>
          <a:bodyPr wrap="none">
            <a:spAutoFit/>
          </a:bodyPr>
          <a:lstStyle/>
          <a:p>
            <a:r>
              <a:rPr lang="it-IT" sz="4000" dirty="0" smtClean="0"/>
              <a:t>Definire e misurare</a:t>
            </a:r>
            <a:endParaRPr lang="it-IT" sz="4000" dirty="0"/>
          </a:p>
        </p:txBody>
      </p:sp>
      <p:sp>
        <p:nvSpPr>
          <p:cNvPr id="7" name="Rettangolo 6"/>
          <p:cNvSpPr>
            <a:spLocks noChangeArrowheads="1"/>
          </p:cNvSpPr>
          <p:nvPr/>
        </p:nvSpPr>
        <p:spPr bwMode="auto">
          <a:xfrm>
            <a:off x="179512" y="873344"/>
            <a:ext cx="8856662" cy="5652000"/>
          </a:xfrm>
          <a:prstGeom prst="rect">
            <a:avLst/>
          </a:prstGeom>
          <a:solidFill>
            <a:schemeClr val="tx1"/>
          </a:solidFill>
          <a:ln w="9525">
            <a:noFill/>
            <a:miter lim="800000"/>
            <a:headEnd/>
            <a:tailEnd/>
          </a:ln>
        </p:spPr>
        <p:txBody>
          <a:bodyPr>
            <a:spAutoFit/>
          </a:bodyPr>
          <a:lstStyle/>
          <a:p>
            <a:pPr algn="l"/>
            <a:r>
              <a:rPr lang="en-US" sz="2200" dirty="0">
                <a:solidFill>
                  <a:schemeClr val="bg2"/>
                </a:solidFill>
              </a:rPr>
              <a:t>American Gastroenterological Association Institute       	</a:t>
            </a:r>
            <a:r>
              <a:rPr lang="en-US" sz="1800" b="0" dirty="0">
                <a:solidFill>
                  <a:schemeClr val="bg2"/>
                </a:solidFill>
              </a:rPr>
              <a:t>Technical review on Prevention and Treatment of Hepatitis B 	Virus Reactivation During Immunosuppressive Drug Therapy</a:t>
            </a:r>
            <a:endParaRPr lang="en-US" sz="1800" u="sng" dirty="0">
              <a:solidFill>
                <a:schemeClr val="bg2"/>
              </a:solidFill>
            </a:endParaRPr>
          </a:p>
          <a:p>
            <a:pPr algn="l"/>
            <a:r>
              <a:rPr lang="en-US" dirty="0" err="1">
                <a:solidFill>
                  <a:schemeClr val="bg2"/>
                </a:solidFill>
              </a:rPr>
              <a:t>Definizioni</a:t>
            </a:r>
            <a:endParaRPr lang="en-US" dirty="0">
              <a:solidFill>
                <a:schemeClr val="bg2"/>
              </a:solidFill>
            </a:endParaRPr>
          </a:p>
          <a:p>
            <a:pPr algn="l"/>
            <a:r>
              <a:rPr lang="en-US" sz="1800" dirty="0" err="1">
                <a:solidFill>
                  <a:schemeClr val="bg2"/>
                </a:solidFill>
              </a:rPr>
              <a:t>Riattivazione</a:t>
            </a:r>
            <a:r>
              <a:rPr lang="en-US" sz="1800" dirty="0">
                <a:solidFill>
                  <a:schemeClr val="bg2"/>
                </a:solidFill>
              </a:rPr>
              <a:t>: </a:t>
            </a:r>
            <a:r>
              <a:rPr lang="en-US" sz="1800" dirty="0" err="1">
                <a:solidFill>
                  <a:schemeClr val="bg2"/>
                </a:solidFill>
              </a:rPr>
              <a:t>evento</a:t>
            </a:r>
            <a:r>
              <a:rPr lang="en-US" sz="1800" dirty="0">
                <a:solidFill>
                  <a:schemeClr val="bg2"/>
                </a:solidFill>
              </a:rPr>
              <a:t> </a:t>
            </a:r>
            <a:r>
              <a:rPr lang="en-US" sz="1800" dirty="0" err="1">
                <a:solidFill>
                  <a:schemeClr val="bg2"/>
                </a:solidFill>
              </a:rPr>
              <a:t>definito</a:t>
            </a:r>
            <a:r>
              <a:rPr lang="en-US" sz="1800" dirty="0">
                <a:solidFill>
                  <a:schemeClr val="bg2"/>
                </a:solidFill>
              </a:rPr>
              <a:t> </a:t>
            </a:r>
            <a:r>
              <a:rPr lang="en-US" sz="1800" dirty="0" err="1">
                <a:solidFill>
                  <a:schemeClr val="bg2"/>
                </a:solidFill>
              </a:rPr>
              <a:t>da</a:t>
            </a:r>
            <a:r>
              <a:rPr lang="en-US" sz="1800" dirty="0">
                <a:solidFill>
                  <a:schemeClr val="bg2"/>
                </a:solidFill>
              </a:rPr>
              <a:t> </a:t>
            </a:r>
            <a:r>
              <a:rPr lang="en-US" sz="1800" dirty="0" err="1">
                <a:solidFill>
                  <a:schemeClr val="bg2"/>
                </a:solidFill>
              </a:rPr>
              <a:t>modificazione</a:t>
            </a:r>
            <a:r>
              <a:rPr lang="en-US" sz="1800" dirty="0">
                <a:solidFill>
                  <a:schemeClr val="bg2"/>
                </a:solidFill>
              </a:rPr>
              <a:t> [HBVDNA] e </a:t>
            </a:r>
            <a:r>
              <a:rPr lang="en-US" sz="1800" dirty="0" err="1">
                <a:solidFill>
                  <a:schemeClr val="bg2"/>
                </a:solidFill>
              </a:rPr>
              <a:t>transaminasi</a:t>
            </a:r>
            <a:endParaRPr lang="en-US" sz="1800" dirty="0">
              <a:solidFill>
                <a:schemeClr val="bg2"/>
              </a:solidFill>
            </a:endParaRPr>
          </a:p>
          <a:p>
            <a:pPr algn="l"/>
            <a:r>
              <a:rPr lang="en-US" sz="1800" dirty="0">
                <a:solidFill>
                  <a:schemeClr val="bg2"/>
                </a:solidFill>
              </a:rPr>
              <a:t>    </a:t>
            </a:r>
            <a:r>
              <a:rPr lang="en-US" sz="1800" u="sng" dirty="0">
                <a:solidFill>
                  <a:schemeClr val="bg2"/>
                </a:solidFill>
              </a:rPr>
              <a:t>HBsAg </a:t>
            </a:r>
            <a:r>
              <a:rPr lang="en-US" sz="1800" u="sng" dirty="0" err="1">
                <a:solidFill>
                  <a:schemeClr val="bg2"/>
                </a:solidFill>
              </a:rPr>
              <a:t>postitivi</a:t>
            </a:r>
            <a:endParaRPr lang="en-US" sz="1800" u="sng" dirty="0">
              <a:solidFill>
                <a:schemeClr val="bg2"/>
              </a:solidFill>
            </a:endParaRPr>
          </a:p>
          <a:p>
            <a:pPr algn="l"/>
            <a:r>
              <a:rPr lang="en-US" sz="1600" b="0" dirty="0">
                <a:solidFill>
                  <a:schemeClr val="bg2"/>
                </a:solidFill>
              </a:rPr>
              <a:t>         </a:t>
            </a:r>
            <a:r>
              <a:rPr lang="en-US" b="0" i="1" u="sng" dirty="0">
                <a:solidFill>
                  <a:schemeClr val="bg2"/>
                </a:solidFill>
              </a:rPr>
              <a:t>Often</a:t>
            </a:r>
            <a:r>
              <a:rPr lang="en-US" b="0" dirty="0">
                <a:solidFill>
                  <a:schemeClr val="bg2"/>
                </a:solidFill>
              </a:rPr>
              <a:t> defined as</a:t>
            </a:r>
            <a:r>
              <a:rPr lang="en-US" dirty="0">
                <a:solidFill>
                  <a:schemeClr val="bg2"/>
                </a:solidFill>
              </a:rPr>
              <a:t>: DNA </a:t>
            </a:r>
            <a:r>
              <a:rPr lang="en-US" b="0" dirty="0" err="1">
                <a:solidFill>
                  <a:schemeClr val="bg2"/>
                </a:solidFill>
              </a:rPr>
              <a:t>dosabile</a:t>
            </a:r>
            <a:r>
              <a:rPr lang="en-US" b="0" dirty="0">
                <a:solidFill>
                  <a:schemeClr val="bg2"/>
                </a:solidFill>
              </a:rPr>
              <a:t> </a:t>
            </a:r>
            <a:r>
              <a:rPr lang="en-US" b="0" i="1" dirty="0">
                <a:solidFill>
                  <a:schemeClr val="bg2"/>
                </a:solidFill>
              </a:rPr>
              <a:t>de novo</a:t>
            </a:r>
            <a:r>
              <a:rPr lang="en-US" b="0" dirty="0">
                <a:solidFill>
                  <a:schemeClr val="bg2"/>
                </a:solidFill>
              </a:rPr>
              <a:t>/</a:t>
            </a:r>
            <a:r>
              <a:rPr lang="en-US" b="0" dirty="0" err="1">
                <a:solidFill>
                  <a:schemeClr val="bg2"/>
                </a:solidFill>
              </a:rPr>
              <a:t>incremento</a:t>
            </a:r>
            <a:r>
              <a:rPr lang="en-US" b="0" dirty="0">
                <a:solidFill>
                  <a:schemeClr val="bg2"/>
                </a:solidFill>
              </a:rPr>
              <a:t> ≥1log</a:t>
            </a:r>
            <a:r>
              <a:rPr lang="en-US" b="0" baseline="-25000" dirty="0">
                <a:solidFill>
                  <a:schemeClr val="bg2"/>
                </a:solidFill>
              </a:rPr>
              <a:t>10 </a:t>
            </a:r>
            <a:r>
              <a:rPr lang="en-US" b="0" dirty="0" err="1">
                <a:solidFill>
                  <a:schemeClr val="bg2"/>
                </a:solidFill>
              </a:rPr>
              <a:t>su</a:t>
            </a:r>
            <a:r>
              <a:rPr lang="en-US" b="0" dirty="0">
                <a:solidFill>
                  <a:schemeClr val="bg2"/>
                </a:solidFill>
              </a:rPr>
              <a:t> 	baseline </a:t>
            </a:r>
            <a:r>
              <a:rPr lang="en-US" sz="1600" b="0" dirty="0">
                <a:solidFill>
                  <a:schemeClr val="bg2"/>
                </a:solidFill>
              </a:rPr>
              <a:t>(prima </a:t>
            </a:r>
            <a:r>
              <a:rPr lang="en-US" sz="1600" b="0" dirty="0" err="1">
                <a:solidFill>
                  <a:schemeClr val="bg2"/>
                </a:solidFill>
              </a:rPr>
              <a:t>immunosoppressione</a:t>
            </a:r>
            <a:r>
              <a:rPr lang="en-US" sz="1600" b="0" dirty="0">
                <a:solidFill>
                  <a:schemeClr val="bg2"/>
                </a:solidFill>
              </a:rPr>
              <a:t>) </a:t>
            </a:r>
            <a:r>
              <a:rPr lang="en-US" sz="1600" b="0" dirty="0" smtClean="0">
                <a:solidFill>
                  <a:schemeClr val="bg2"/>
                </a:solidFill>
              </a:rPr>
              <a:t>        </a:t>
            </a:r>
            <a:r>
              <a:rPr lang="en-US" sz="1400" dirty="0" err="1" smtClean="0">
                <a:solidFill>
                  <a:schemeClr val="bg2"/>
                </a:solidFill>
              </a:rPr>
              <a:t>Necessario</a:t>
            </a:r>
            <a:r>
              <a:rPr lang="en-US" sz="1400" dirty="0" smtClean="0">
                <a:solidFill>
                  <a:schemeClr val="bg2"/>
                </a:solidFill>
              </a:rPr>
              <a:t> </a:t>
            </a:r>
            <a:r>
              <a:rPr lang="en-US" sz="1400" dirty="0" err="1">
                <a:solidFill>
                  <a:schemeClr val="bg2"/>
                </a:solidFill>
              </a:rPr>
              <a:t>standardizzare</a:t>
            </a:r>
            <a:r>
              <a:rPr lang="en-US" sz="1400" dirty="0">
                <a:solidFill>
                  <a:schemeClr val="bg2"/>
                </a:solidFill>
              </a:rPr>
              <a:t> </a:t>
            </a:r>
            <a:r>
              <a:rPr lang="en-US" sz="1400" dirty="0" err="1">
                <a:solidFill>
                  <a:schemeClr val="bg2"/>
                </a:solidFill>
              </a:rPr>
              <a:t>tecniche</a:t>
            </a:r>
            <a:r>
              <a:rPr lang="en-US" sz="1400" dirty="0">
                <a:solidFill>
                  <a:schemeClr val="bg2"/>
                </a:solidFill>
              </a:rPr>
              <a:t> PCR</a:t>
            </a:r>
            <a:r>
              <a:rPr lang="en-US" sz="1400" dirty="0" smtClean="0">
                <a:solidFill>
                  <a:schemeClr val="bg2"/>
                </a:solidFill>
              </a:rPr>
              <a:t>!</a:t>
            </a:r>
          </a:p>
          <a:p>
            <a:pPr algn="r"/>
            <a:r>
              <a:rPr lang="en-US" sz="1400" dirty="0" err="1" smtClean="0">
                <a:solidFill>
                  <a:schemeClr val="bg2"/>
                </a:solidFill>
              </a:rPr>
              <a:t>Omogeneizzare</a:t>
            </a:r>
            <a:r>
              <a:rPr lang="en-US" sz="1400" dirty="0" smtClean="0">
                <a:solidFill>
                  <a:schemeClr val="bg2"/>
                </a:solidFill>
              </a:rPr>
              <a:t> </a:t>
            </a:r>
            <a:r>
              <a:rPr lang="en-US" sz="1400" dirty="0" err="1" smtClean="0">
                <a:solidFill>
                  <a:schemeClr val="bg2"/>
                </a:solidFill>
              </a:rPr>
              <a:t>Definizioni</a:t>
            </a:r>
            <a:r>
              <a:rPr lang="en-US" sz="1400" dirty="0" smtClean="0">
                <a:solidFill>
                  <a:schemeClr val="bg2"/>
                </a:solidFill>
              </a:rPr>
              <a:t>!!!</a:t>
            </a:r>
            <a:endParaRPr lang="en-US" sz="1400" dirty="0">
              <a:solidFill>
                <a:schemeClr val="bg2"/>
              </a:solidFill>
            </a:endParaRPr>
          </a:p>
          <a:p>
            <a:pPr algn="l"/>
            <a:r>
              <a:rPr lang="en-US" sz="1800" dirty="0">
                <a:solidFill>
                  <a:schemeClr val="bg2"/>
                </a:solidFill>
              </a:rPr>
              <a:t>   </a:t>
            </a:r>
            <a:r>
              <a:rPr lang="en-US" sz="1800" u="sng" dirty="0">
                <a:solidFill>
                  <a:schemeClr val="bg2"/>
                </a:solidFill>
              </a:rPr>
              <a:t>Anti-HBc </a:t>
            </a:r>
            <a:r>
              <a:rPr lang="en-US" sz="1800" u="sng" dirty="0" err="1">
                <a:solidFill>
                  <a:schemeClr val="bg2"/>
                </a:solidFill>
              </a:rPr>
              <a:t>isolati</a:t>
            </a:r>
            <a:r>
              <a:rPr lang="en-US" sz="1800" u="sng" dirty="0">
                <a:solidFill>
                  <a:schemeClr val="bg2"/>
                </a:solidFill>
              </a:rPr>
              <a:t> (</a:t>
            </a:r>
            <a:r>
              <a:rPr lang="en-US" sz="1800" u="sng" dirty="0" smtClean="0">
                <a:solidFill>
                  <a:schemeClr val="bg2"/>
                </a:solidFill>
              </a:rPr>
              <a:t>pOBI)</a:t>
            </a:r>
            <a:endParaRPr lang="en-US" sz="1800" u="sng" dirty="0">
              <a:solidFill>
                <a:schemeClr val="bg2"/>
              </a:solidFill>
            </a:endParaRPr>
          </a:p>
          <a:p>
            <a:pPr algn="l"/>
            <a:r>
              <a:rPr lang="en-US" dirty="0">
                <a:solidFill>
                  <a:schemeClr val="bg2"/>
                </a:solidFill>
              </a:rPr>
              <a:t>      </a:t>
            </a:r>
            <a:r>
              <a:rPr lang="en-US" dirty="0" err="1">
                <a:solidFill>
                  <a:schemeClr val="bg2"/>
                </a:solidFill>
              </a:rPr>
              <a:t>Ricomparsa</a:t>
            </a:r>
            <a:r>
              <a:rPr lang="en-US" b="0" dirty="0">
                <a:solidFill>
                  <a:schemeClr val="bg2"/>
                </a:solidFill>
              </a:rPr>
              <a:t> HBsAg in pt </a:t>
            </a:r>
            <a:r>
              <a:rPr lang="en-US" b="0" dirty="0" err="1">
                <a:solidFill>
                  <a:schemeClr val="bg2"/>
                </a:solidFill>
              </a:rPr>
              <a:t>negativo</a:t>
            </a:r>
            <a:r>
              <a:rPr lang="en-US" b="0" dirty="0">
                <a:solidFill>
                  <a:schemeClr val="bg2"/>
                </a:solidFill>
              </a:rPr>
              <a:t> </a:t>
            </a:r>
            <a:r>
              <a:rPr lang="en-US" b="0" i="1" dirty="0">
                <a:solidFill>
                  <a:schemeClr val="bg2"/>
                </a:solidFill>
              </a:rPr>
              <a:t>baseline </a:t>
            </a:r>
            <a:r>
              <a:rPr lang="en-US" sz="1800" b="0" dirty="0">
                <a:solidFill>
                  <a:schemeClr val="bg2"/>
                </a:solidFill>
              </a:rPr>
              <a:t>(</a:t>
            </a:r>
            <a:r>
              <a:rPr lang="en-US" sz="1800" b="0" u="sng" dirty="0" err="1">
                <a:solidFill>
                  <a:schemeClr val="bg2"/>
                </a:solidFill>
              </a:rPr>
              <a:t>sieroreversione</a:t>
            </a:r>
            <a:r>
              <a:rPr lang="en-US" sz="1800" b="0" dirty="0">
                <a:solidFill>
                  <a:schemeClr val="bg2"/>
                </a:solidFill>
              </a:rPr>
              <a:t>)</a:t>
            </a:r>
          </a:p>
          <a:p>
            <a:pPr algn="l"/>
            <a:r>
              <a:rPr lang="en-US" dirty="0">
                <a:solidFill>
                  <a:schemeClr val="bg2"/>
                </a:solidFill>
              </a:rPr>
              <a:t>  </a:t>
            </a:r>
            <a:r>
              <a:rPr lang="en-US" sz="1800" dirty="0" err="1">
                <a:solidFill>
                  <a:schemeClr val="bg2"/>
                </a:solidFill>
              </a:rPr>
              <a:t>Transaminasi</a:t>
            </a:r>
            <a:endParaRPr lang="en-US" sz="1800" dirty="0">
              <a:solidFill>
                <a:schemeClr val="bg2"/>
              </a:solidFill>
            </a:endParaRPr>
          </a:p>
          <a:p>
            <a:pPr algn="l"/>
            <a:r>
              <a:rPr lang="en-US" dirty="0">
                <a:solidFill>
                  <a:schemeClr val="bg2"/>
                </a:solidFill>
              </a:rPr>
              <a:t>   </a:t>
            </a:r>
            <a:r>
              <a:rPr lang="en-US" b="0" dirty="0">
                <a:solidFill>
                  <a:schemeClr val="bg2"/>
                </a:solidFill>
                <a:sym typeface="Wingdings" pitchFamily="2" charset="2"/>
              </a:rPr>
              <a:t></a:t>
            </a:r>
            <a:r>
              <a:rPr lang="en-US" b="0" dirty="0">
                <a:solidFill>
                  <a:schemeClr val="bg2"/>
                </a:solidFill>
              </a:rPr>
              <a:t> </a:t>
            </a:r>
            <a:r>
              <a:rPr lang="en-US" b="0" dirty="0" err="1">
                <a:solidFill>
                  <a:schemeClr val="bg2"/>
                </a:solidFill>
              </a:rPr>
              <a:t>almeno</a:t>
            </a:r>
            <a:r>
              <a:rPr lang="en-US" b="0" dirty="0">
                <a:solidFill>
                  <a:schemeClr val="bg2"/>
                </a:solidFill>
              </a:rPr>
              <a:t> X2-3&gt; baseline </a:t>
            </a:r>
            <a:r>
              <a:rPr lang="en-US" b="0" dirty="0" err="1">
                <a:solidFill>
                  <a:schemeClr val="bg2"/>
                </a:solidFill>
              </a:rPr>
              <a:t>paziente</a:t>
            </a:r>
            <a:r>
              <a:rPr lang="en-US" b="0" dirty="0">
                <a:solidFill>
                  <a:schemeClr val="bg2"/>
                </a:solidFill>
              </a:rPr>
              <a:t> o </a:t>
            </a:r>
            <a:r>
              <a:rPr lang="en-US" b="0" dirty="0" err="1">
                <a:solidFill>
                  <a:schemeClr val="bg2"/>
                </a:solidFill>
              </a:rPr>
              <a:t>multiplo</a:t>
            </a:r>
            <a:r>
              <a:rPr lang="en-US" b="0" dirty="0">
                <a:solidFill>
                  <a:schemeClr val="bg2"/>
                </a:solidFill>
              </a:rPr>
              <a:t> </a:t>
            </a:r>
            <a:r>
              <a:rPr lang="en-US" b="0" dirty="0" err="1">
                <a:solidFill>
                  <a:schemeClr val="bg2"/>
                </a:solidFill>
              </a:rPr>
              <a:t>predefinito</a:t>
            </a:r>
            <a:r>
              <a:rPr lang="en-US" b="0" dirty="0">
                <a:solidFill>
                  <a:schemeClr val="bg2"/>
                </a:solidFill>
              </a:rPr>
              <a:t> </a:t>
            </a:r>
            <a:r>
              <a:rPr lang="en-US" b="0" dirty="0" smtClean="0">
                <a:solidFill>
                  <a:schemeClr val="bg2"/>
                </a:solidFill>
              </a:rPr>
              <a:t>ULN</a:t>
            </a:r>
            <a:endParaRPr lang="en-US" b="0" dirty="0">
              <a:solidFill>
                <a:schemeClr val="bg2"/>
              </a:solidFill>
            </a:endParaRPr>
          </a:p>
          <a:p>
            <a:pPr algn="l"/>
            <a:r>
              <a:rPr lang="en-US" b="0" dirty="0">
                <a:solidFill>
                  <a:schemeClr val="bg2"/>
                </a:solidFill>
              </a:rPr>
              <a:t>     </a:t>
            </a:r>
            <a:r>
              <a:rPr lang="en-US" b="0" dirty="0" err="1">
                <a:solidFill>
                  <a:schemeClr val="bg2"/>
                </a:solidFill>
              </a:rPr>
              <a:t>Severo</a:t>
            </a:r>
            <a:r>
              <a:rPr lang="en-US" b="0" dirty="0">
                <a:solidFill>
                  <a:schemeClr val="bg2"/>
                </a:solidFill>
              </a:rPr>
              <a:t> X5-10 o </a:t>
            </a:r>
            <a:r>
              <a:rPr lang="en-US" b="0" dirty="0" err="1">
                <a:solidFill>
                  <a:schemeClr val="bg2"/>
                </a:solidFill>
              </a:rPr>
              <a:t>inferiore</a:t>
            </a:r>
            <a:r>
              <a:rPr lang="en-US" b="0" dirty="0">
                <a:solidFill>
                  <a:schemeClr val="bg2"/>
                </a:solidFill>
              </a:rPr>
              <a:t> con </a:t>
            </a:r>
            <a:r>
              <a:rPr lang="en-US" b="0" dirty="0" err="1" smtClean="0">
                <a:solidFill>
                  <a:schemeClr val="bg2"/>
                </a:solidFill>
              </a:rPr>
              <a:t>sintomi</a:t>
            </a:r>
            <a:endParaRPr lang="en-US" b="0" dirty="0">
              <a:solidFill>
                <a:schemeClr val="bg2"/>
              </a:solidFill>
            </a:endParaRPr>
          </a:p>
        </p:txBody>
      </p:sp>
      <p:pic>
        <p:nvPicPr>
          <p:cNvPr id="13316" name="Picture 84"/>
          <p:cNvPicPr>
            <a:picLocks noChangeAspect="1" noChangeArrowheads="1"/>
          </p:cNvPicPr>
          <p:nvPr/>
        </p:nvPicPr>
        <p:blipFill>
          <a:blip r:embed="rId3" cstate="print"/>
          <a:srcRect/>
          <a:stretch>
            <a:fillRect/>
          </a:stretch>
        </p:blipFill>
        <p:spPr bwMode="auto">
          <a:xfrm>
            <a:off x="8091488" y="404813"/>
            <a:ext cx="873125" cy="287337"/>
          </a:xfrm>
          <a:prstGeom prst="rect">
            <a:avLst/>
          </a:prstGeom>
          <a:noFill/>
          <a:ln w="9525" algn="ctr">
            <a:noFill/>
            <a:miter lim="800000"/>
            <a:headEnd/>
            <a:tailEnd/>
          </a:ln>
        </p:spPr>
      </p:pic>
      <p:pic>
        <p:nvPicPr>
          <p:cNvPr id="13317" name="Picture 85"/>
          <p:cNvPicPr>
            <a:picLocks noChangeAspect="1" noChangeArrowheads="1"/>
          </p:cNvPicPr>
          <p:nvPr/>
        </p:nvPicPr>
        <p:blipFill>
          <a:blip r:embed="rId4" cstate="print"/>
          <a:srcRect/>
          <a:stretch>
            <a:fillRect/>
          </a:stretch>
        </p:blipFill>
        <p:spPr bwMode="auto">
          <a:xfrm>
            <a:off x="7964488" y="44450"/>
            <a:ext cx="1071562" cy="360363"/>
          </a:xfrm>
          <a:prstGeom prst="rect">
            <a:avLst/>
          </a:prstGeom>
          <a:noFill/>
          <a:ln w="9525">
            <a:noFill/>
            <a:miter lim="800000"/>
            <a:headEnd/>
            <a:tailEnd/>
          </a:ln>
        </p:spPr>
      </p:pic>
      <p:sp>
        <p:nvSpPr>
          <p:cNvPr id="13318" name="CasellaDiTesto 5"/>
          <p:cNvSpPr txBox="1">
            <a:spLocks noChangeArrowheads="1"/>
          </p:cNvSpPr>
          <p:nvPr/>
        </p:nvSpPr>
        <p:spPr bwMode="auto">
          <a:xfrm>
            <a:off x="6039867" y="6577409"/>
            <a:ext cx="3068637" cy="307975"/>
          </a:xfrm>
          <a:prstGeom prst="rect">
            <a:avLst/>
          </a:prstGeom>
          <a:noFill/>
          <a:ln w="9525">
            <a:noFill/>
            <a:miter lim="800000"/>
            <a:headEnd/>
            <a:tailEnd/>
          </a:ln>
        </p:spPr>
        <p:txBody>
          <a:bodyPr wrap="none">
            <a:spAutoFit/>
          </a:bodyPr>
          <a:lstStyle/>
          <a:p>
            <a:pPr algn="r"/>
            <a:r>
              <a:rPr lang="it-IT" sz="1400" b="0" dirty="0" err="1"/>
              <a:t>Perrillo</a:t>
            </a:r>
            <a:r>
              <a:rPr lang="it-IT" sz="1400" b="0" dirty="0"/>
              <a:t> RP, </a:t>
            </a:r>
            <a:r>
              <a:rPr lang="it-IT" sz="1400" b="0" dirty="0" err="1"/>
              <a:t>Gastroenterology</a:t>
            </a:r>
            <a:r>
              <a:rPr lang="it-IT" sz="1400" b="0" dirty="0"/>
              <a:t> 2015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CasellaDiTesto 3"/>
          <p:cNvSpPr txBox="1">
            <a:spLocks noChangeArrowheads="1"/>
          </p:cNvSpPr>
          <p:nvPr/>
        </p:nvSpPr>
        <p:spPr bwMode="auto">
          <a:xfrm>
            <a:off x="95078" y="115888"/>
            <a:ext cx="5052986" cy="707886"/>
          </a:xfrm>
          <a:prstGeom prst="rect">
            <a:avLst/>
          </a:prstGeom>
          <a:noFill/>
          <a:ln w="9525">
            <a:noFill/>
            <a:miter lim="800000"/>
            <a:headEnd/>
            <a:tailEnd/>
          </a:ln>
        </p:spPr>
        <p:txBody>
          <a:bodyPr wrap="none">
            <a:spAutoFit/>
          </a:bodyPr>
          <a:lstStyle/>
          <a:p>
            <a:r>
              <a:rPr lang="it-IT" sz="4000" dirty="0" smtClean="0"/>
              <a:t>Definire e misurare</a:t>
            </a:r>
            <a:endParaRPr lang="it-IT" sz="4000" dirty="0"/>
          </a:p>
        </p:txBody>
      </p:sp>
      <p:sp>
        <p:nvSpPr>
          <p:cNvPr id="7" name="Rettangolo 6"/>
          <p:cNvSpPr>
            <a:spLocks noChangeArrowheads="1"/>
          </p:cNvSpPr>
          <p:nvPr/>
        </p:nvSpPr>
        <p:spPr bwMode="auto">
          <a:xfrm>
            <a:off x="179833" y="1173163"/>
            <a:ext cx="8856663" cy="4416425"/>
          </a:xfrm>
          <a:prstGeom prst="rect">
            <a:avLst/>
          </a:prstGeom>
          <a:solidFill>
            <a:schemeClr val="tx1"/>
          </a:solidFill>
          <a:ln w="9525">
            <a:noFill/>
            <a:miter lim="800000"/>
            <a:headEnd/>
            <a:tailEnd/>
          </a:ln>
        </p:spPr>
        <p:txBody>
          <a:bodyPr>
            <a:spAutoFit/>
          </a:bodyPr>
          <a:lstStyle/>
          <a:p>
            <a:pPr>
              <a:defRPr/>
            </a:pPr>
            <a:r>
              <a:rPr lang="en-US" sz="2200" dirty="0">
                <a:solidFill>
                  <a:schemeClr val="bg2"/>
                </a:solidFill>
              </a:rPr>
              <a:t>American Gastroenterological Association Institute       	</a:t>
            </a:r>
            <a:r>
              <a:rPr lang="en-US" sz="1800" b="0" dirty="0">
                <a:solidFill>
                  <a:schemeClr val="bg2"/>
                </a:solidFill>
              </a:rPr>
              <a:t>Technical review on Prevention and Treatment of Hepatitis B 	Virus Reactivation During Immunosuppressive Drug Therapy</a:t>
            </a:r>
          </a:p>
          <a:p>
            <a:pPr algn="l">
              <a:defRPr/>
            </a:pPr>
            <a:r>
              <a:rPr lang="en-US" dirty="0">
                <a:solidFill>
                  <a:schemeClr val="bg2"/>
                </a:solidFill>
              </a:rPr>
              <a:t>Grading </a:t>
            </a:r>
            <a:r>
              <a:rPr lang="en-US" dirty="0" err="1">
                <a:solidFill>
                  <a:schemeClr val="bg2"/>
                </a:solidFill>
              </a:rPr>
              <a:t>severità</a:t>
            </a:r>
            <a:r>
              <a:rPr lang="en-US" dirty="0">
                <a:solidFill>
                  <a:schemeClr val="bg2"/>
                </a:solidFill>
              </a:rPr>
              <a:t> </a:t>
            </a:r>
            <a:r>
              <a:rPr lang="en-US" dirty="0" err="1">
                <a:solidFill>
                  <a:schemeClr val="bg2"/>
                </a:solidFill>
              </a:rPr>
              <a:t>riattivazione</a:t>
            </a:r>
            <a:r>
              <a:rPr lang="en-US" dirty="0">
                <a:solidFill>
                  <a:schemeClr val="bg2"/>
                </a:solidFill>
              </a:rPr>
              <a:t> </a:t>
            </a:r>
            <a:r>
              <a:rPr lang="en-US" dirty="0" err="1">
                <a:solidFill>
                  <a:schemeClr val="bg2"/>
                </a:solidFill>
              </a:rPr>
              <a:t>da</a:t>
            </a:r>
            <a:r>
              <a:rPr lang="en-US" dirty="0">
                <a:solidFill>
                  <a:schemeClr val="bg2"/>
                </a:solidFill>
              </a:rPr>
              <a:t> HBV</a:t>
            </a:r>
          </a:p>
          <a:p>
            <a:pPr marL="457200" indent="-457200" algn="l">
              <a:defRPr/>
            </a:pPr>
            <a:r>
              <a:rPr lang="en-US" sz="1800" dirty="0">
                <a:solidFill>
                  <a:schemeClr val="bg2"/>
                </a:solidFill>
              </a:rPr>
              <a:t>	</a:t>
            </a:r>
            <a:r>
              <a:rPr lang="en-US" sz="1800" b="0" dirty="0">
                <a:solidFill>
                  <a:schemeClr val="bg2"/>
                </a:solidFill>
              </a:rPr>
              <a:t>1) </a:t>
            </a:r>
            <a:r>
              <a:rPr lang="en-US" sz="1800" b="0" dirty="0" err="1">
                <a:solidFill>
                  <a:schemeClr val="bg2"/>
                </a:solidFill>
              </a:rPr>
              <a:t>Senza</a:t>
            </a:r>
            <a:r>
              <a:rPr lang="en-US" sz="1800" b="0" dirty="0">
                <a:solidFill>
                  <a:schemeClr val="bg2"/>
                </a:solidFill>
              </a:rPr>
              <a:t> </a:t>
            </a:r>
            <a:r>
              <a:rPr lang="en-US" sz="1800" b="0" dirty="0" err="1">
                <a:solidFill>
                  <a:schemeClr val="bg2"/>
                </a:solidFill>
              </a:rPr>
              <a:t>alterazioni</a:t>
            </a:r>
            <a:r>
              <a:rPr lang="en-US" sz="1800" b="0" dirty="0">
                <a:solidFill>
                  <a:schemeClr val="bg2"/>
                </a:solidFill>
              </a:rPr>
              <a:t> ALT  </a:t>
            </a:r>
          </a:p>
          <a:p>
            <a:pPr marL="457200" indent="-457200" algn="l">
              <a:defRPr/>
            </a:pPr>
            <a:r>
              <a:rPr lang="en-US" sz="1800" b="0" dirty="0">
                <a:solidFill>
                  <a:schemeClr val="bg2"/>
                </a:solidFill>
              </a:rPr>
              <a:t>	2) </a:t>
            </a:r>
            <a:r>
              <a:rPr lang="en-US" sz="1800" b="0" dirty="0" err="1">
                <a:solidFill>
                  <a:schemeClr val="bg2"/>
                </a:solidFill>
              </a:rPr>
              <a:t>Incremento</a:t>
            </a:r>
            <a:r>
              <a:rPr lang="en-US" sz="1800" b="0" dirty="0">
                <a:solidFill>
                  <a:schemeClr val="bg2"/>
                </a:solidFill>
              </a:rPr>
              <a:t> ALT </a:t>
            </a:r>
            <a:r>
              <a:rPr lang="en-US" sz="1800" b="0" dirty="0" err="1">
                <a:solidFill>
                  <a:schemeClr val="bg2"/>
                </a:solidFill>
              </a:rPr>
              <a:t>senza</a:t>
            </a:r>
            <a:r>
              <a:rPr lang="en-US" sz="1800" b="0" dirty="0">
                <a:solidFill>
                  <a:schemeClr val="bg2"/>
                </a:solidFill>
              </a:rPr>
              <a:t> </a:t>
            </a:r>
            <a:r>
              <a:rPr lang="en-US" sz="1800" b="0" dirty="0" err="1">
                <a:solidFill>
                  <a:schemeClr val="bg2"/>
                </a:solidFill>
              </a:rPr>
              <a:t>ittero</a:t>
            </a:r>
            <a:r>
              <a:rPr lang="en-US" sz="1800" b="0" dirty="0">
                <a:solidFill>
                  <a:schemeClr val="bg2"/>
                </a:solidFill>
              </a:rPr>
              <a:t> </a:t>
            </a:r>
            <a:r>
              <a:rPr lang="en-US" sz="1400" b="0" dirty="0">
                <a:solidFill>
                  <a:schemeClr val="bg2"/>
                </a:solidFill>
              </a:rPr>
              <a:t>(</a:t>
            </a:r>
            <a:r>
              <a:rPr lang="en-US" sz="1400" b="0" dirty="0" err="1">
                <a:solidFill>
                  <a:schemeClr val="bg2"/>
                </a:solidFill>
              </a:rPr>
              <a:t>lieve</a:t>
            </a:r>
            <a:r>
              <a:rPr lang="en-US" sz="1400" b="0" dirty="0">
                <a:solidFill>
                  <a:schemeClr val="bg2"/>
                </a:solidFill>
              </a:rPr>
              <a:t>)</a:t>
            </a:r>
          </a:p>
          <a:p>
            <a:pPr marL="457200" indent="-457200" algn="l">
              <a:defRPr/>
            </a:pPr>
            <a:r>
              <a:rPr lang="en-US" sz="1800" b="0" dirty="0">
                <a:solidFill>
                  <a:schemeClr val="bg2"/>
                </a:solidFill>
              </a:rPr>
              <a:t>	3) </a:t>
            </a:r>
            <a:r>
              <a:rPr lang="en-US" sz="1800" b="0" dirty="0" err="1">
                <a:solidFill>
                  <a:schemeClr val="bg2"/>
                </a:solidFill>
              </a:rPr>
              <a:t>Incremento</a:t>
            </a:r>
            <a:r>
              <a:rPr lang="en-US" sz="1800" b="0" dirty="0">
                <a:solidFill>
                  <a:schemeClr val="bg2"/>
                </a:solidFill>
              </a:rPr>
              <a:t> ALT e </a:t>
            </a:r>
            <a:r>
              <a:rPr lang="en-US" sz="1800" b="0" dirty="0" err="1">
                <a:solidFill>
                  <a:schemeClr val="bg2"/>
                </a:solidFill>
              </a:rPr>
              <a:t>ittero</a:t>
            </a:r>
            <a:r>
              <a:rPr lang="en-US" sz="1800" b="0" dirty="0">
                <a:solidFill>
                  <a:schemeClr val="bg2"/>
                </a:solidFill>
              </a:rPr>
              <a:t> </a:t>
            </a:r>
            <a:r>
              <a:rPr lang="en-US" sz="1400" b="0" dirty="0">
                <a:solidFill>
                  <a:schemeClr val="bg2"/>
                </a:solidFill>
              </a:rPr>
              <a:t>(</a:t>
            </a:r>
            <a:r>
              <a:rPr lang="en-US" sz="1400" b="0" dirty="0" err="1">
                <a:solidFill>
                  <a:schemeClr val="bg2"/>
                </a:solidFill>
              </a:rPr>
              <a:t>moderata</a:t>
            </a:r>
            <a:r>
              <a:rPr lang="en-US" sz="1400" b="0" dirty="0">
                <a:solidFill>
                  <a:schemeClr val="bg2"/>
                </a:solidFill>
              </a:rPr>
              <a:t>)</a:t>
            </a:r>
          </a:p>
          <a:p>
            <a:pPr marL="457200" indent="-457200" algn="l">
              <a:defRPr/>
            </a:pPr>
            <a:r>
              <a:rPr lang="en-US" sz="1800" b="0" dirty="0">
                <a:solidFill>
                  <a:schemeClr val="bg2"/>
                </a:solidFill>
              </a:rPr>
              <a:t>	4) </a:t>
            </a:r>
            <a:r>
              <a:rPr lang="en-US" sz="1800" b="0" dirty="0" err="1">
                <a:solidFill>
                  <a:schemeClr val="bg2"/>
                </a:solidFill>
              </a:rPr>
              <a:t>Ittero</a:t>
            </a:r>
            <a:r>
              <a:rPr lang="en-US" sz="1800" b="0" dirty="0">
                <a:solidFill>
                  <a:schemeClr val="bg2"/>
                </a:solidFill>
              </a:rPr>
              <a:t> e </a:t>
            </a:r>
            <a:r>
              <a:rPr lang="en-US" sz="1800" b="0" dirty="0" err="1">
                <a:solidFill>
                  <a:schemeClr val="bg2"/>
                </a:solidFill>
              </a:rPr>
              <a:t>segni</a:t>
            </a:r>
            <a:r>
              <a:rPr lang="en-US" sz="1800" b="0" dirty="0">
                <a:solidFill>
                  <a:schemeClr val="bg2"/>
                </a:solidFill>
              </a:rPr>
              <a:t> </a:t>
            </a:r>
            <a:r>
              <a:rPr lang="en-US" sz="1800" b="0" dirty="0" err="1">
                <a:solidFill>
                  <a:schemeClr val="bg2"/>
                </a:solidFill>
              </a:rPr>
              <a:t>di</a:t>
            </a:r>
            <a:r>
              <a:rPr lang="en-US" sz="1800" b="0" dirty="0">
                <a:solidFill>
                  <a:schemeClr val="bg2"/>
                </a:solidFill>
              </a:rPr>
              <a:t> </a:t>
            </a:r>
            <a:r>
              <a:rPr lang="en-US" sz="1800" b="0" dirty="0" err="1">
                <a:solidFill>
                  <a:schemeClr val="bg2"/>
                </a:solidFill>
              </a:rPr>
              <a:t>insufficienza</a:t>
            </a:r>
            <a:r>
              <a:rPr lang="en-US" sz="1800" b="0" dirty="0">
                <a:solidFill>
                  <a:schemeClr val="bg2"/>
                </a:solidFill>
              </a:rPr>
              <a:t> </a:t>
            </a:r>
            <a:r>
              <a:rPr lang="en-US" sz="1800" b="0" dirty="0" err="1">
                <a:solidFill>
                  <a:schemeClr val="bg2"/>
                </a:solidFill>
              </a:rPr>
              <a:t>epatica</a:t>
            </a:r>
            <a:r>
              <a:rPr lang="en-US" sz="1800" b="0" dirty="0">
                <a:solidFill>
                  <a:schemeClr val="bg2"/>
                </a:solidFill>
              </a:rPr>
              <a:t> </a:t>
            </a:r>
            <a:r>
              <a:rPr lang="en-US" sz="1400" b="0" dirty="0">
                <a:solidFill>
                  <a:schemeClr val="bg2"/>
                </a:solidFill>
              </a:rPr>
              <a:t>(grave)</a:t>
            </a:r>
          </a:p>
          <a:p>
            <a:pPr marL="457200" indent="-457200" algn="l">
              <a:defRPr/>
            </a:pPr>
            <a:r>
              <a:rPr lang="it-IT" sz="1800" b="0" dirty="0">
                <a:solidFill>
                  <a:schemeClr val="bg2"/>
                </a:solidFill>
              </a:rPr>
              <a:t>	5) Fatale</a:t>
            </a:r>
          </a:p>
          <a:p>
            <a:pPr marL="457200" indent="-457200" algn="l">
              <a:defRPr/>
            </a:pPr>
            <a:r>
              <a:rPr lang="it-IT" sz="1800" dirty="0" smtClean="0">
                <a:solidFill>
                  <a:schemeClr val="bg2"/>
                </a:solidFill>
              </a:rPr>
              <a:t>Integra </a:t>
            </a:r>
            <a:r>
              <a:rPr lang="it-IT" sz="1800" b="0" dirty="0">
                <a:solidFill>
                  <a:schemeClr val="bg2"/>
                </a:solidFill>
              </a:rPr>
              <a:t>(definendoli) </a:t>
            </a:r>
            <a:r>
              <a:rPr lang="it-IT" sz="1800" dirty="0">
                <a:solidFill>
                  <a:schemeClr val="bg2"/>
                </a:solidFill>
              </a:rPr>
              <a:t>eventi clinici, biochimici e virologici </a:t>
            </a:r>
          </a:p>
          <a:p>
            <a:pPr marL="457200" indent="-457200" algn="l">
              <a:defRPr/>
            </a:pPr>
            <a:r>
              <a:rPr lang="it-IT" sz="1800" dirty="0">
                <a:solidFill>
                  <a:schemeClr val="bg2"/>
                </a:solidFill>
              </a:rPr>
              <a:t>Relazione fra evento biochimico ed evento clinico insufficienza epatica</a:t>
            </a:r>
            <a:endParaRPr lang="en-US" sz="1800" dirty="0">
              <a:solidFill>
                <a:schemeClr val="bg2"/>
              </a:solidFill>
            </a:endParaRPr>
          </a:p>
        </p:txBody>
      </p:sp>
      <p:pic>
        <p:nvPicPr>
          <p:cNvPr id="15364" name="Picture 84"/>
          <p:cNvPicPr>
            <a:picLocks noChangeAspect="1" noChangeArrowheads="1"/>
          </p:cNvPicPr>
          <p:nvPr/>
        </p:nvPicPr>
        <p:blipFill>
          <a:blip r:embed="rId3" cstate="print"/>
          <a:srcRect/>
          <a:stretch>
            <a:fillRect/>
          </a:stretch>
        </p:blipFill>
        <p:spPr bwMode="auto">
          <a:xfrm>
            <a:off x="8091488" y="404813"/>
            <a:ext cx="873125" cy="287337"/>
          </a:xfrm>
          <a:prstGeom prst="rect">
            <a:avLst/>
          </a:prstGeom>
          <a:noFill/>
          <a:ln w="9525" algn="ctr">
            <a:noFill/>
            <a:miter lim="800000"/>
            <a:headEnd/>
            <a:tailEnd/>
          </a:ln>
        </p:spPr>
      </p:pic>
      <p:pic>
        <p:nvPicPr>
          <p:cNvPr id="15365" name="Picture 85"/>
          <p:cNvPicPr>
            <a:picLocks noChangeAspect="1" noChangeArrowheads="1"/>
          </p:cNvPicPr>
          <p:nvPr/>
        </p:nvPicPr>
        <p:blipFill>
          <a:blip r:embed="rId4" cstate="print"/>
          <a:srcRect/>
          <a:stretch>
            <a:fillRect/>
          </a:stretch>
        </p:blipFill>
        <p:spPr bwMode="auto">
          <a:xfrm>
            <a:off x="7964488" y="44450"/>
            <a:ext cx="1071562" cy="360363"/>
          </a:xfrm>
          <a:prstGeom prst="rect">
            <a:avLst/>
          </a:prstGeom>
          <a:noFill/>
          <a:ln w="9525">
            <a:noFill/>
            <a:miter lim="800000"/>
            <a:headEnd/>
            <a:tailEnd/>
          </a:ln>
        </p:spPr>
      </p:pic>
      <p:pic>
        <p:nvPicPr>
          <p:cNvPr id="10" name="Immagine 9" descr="palermo2.png"/>
          <p:cNvPicPr>
            <a:picLocks noChangeAspect="1"/>
          </p:cNvPicPr>
          <p:nvPr/>
        </p:nvPicPr>
        <p:blipFill>
          <a:blip r:embed="rId5" cstate="print"/>
          <a:srcRect/>
          <a:stretch>
            <a:fillRect/>
          </a:stretch>
        </p:blipFill>
        <p:spPr bwMode="auto">
          <a:xfrm>
            <a:off x="6012160" y="2420888"/>
            <a:ext cx="2644591" cy="1656184"/>
          </a:xfrm>
          <a:prstGeom prst="rect">
            <a:avLst/>
          </a:prstGeom>
          <a:noFill/>
          <a:ln w="9525">
            <a:noFill/>
            <a:miter lim="800000"/>
            <a:headEnd/>
            <a:tailEnd/>
          </a:ln>
        </p:spPr>
      </p:pic>
      <p:sp>
        <p:nvSpPr>
          <p:cNvPr id="15367" name="CasellaDiTesto 10"/>
          <p:cNvSpPr txBox="1">
            <a:spLocks noChangeArrowheads="1"/>
          </p:cNvSpPr>
          <p:nvPr/>
        </p:nvSpPr>
        <p:spPr bwMode="auto">
          <a:xfrm>
            <a:off x="6084888" y="6524625"/>
            <a:ext cx="3067050" cy="307975"/>
          </a:xfrm>
          <a:prstGeom prst="rect">
            <a:avLst/>
          </a:prstGeom>
          <a:noFill/>
          <a:ln w="9525">
            <a:noFill/>
            <a:miter lim="800000"/>
            <a:headEnd/>
            <a:tailEnd/>
          </a:ln>
        </p:spPr>
        <p:txBody>
          <a:bodyPr wrap="none">
            <a:spAutoFit/>
          </a:bodyPr>
          <a:lstStyle/>
          <a:p>
            <a:pPr algn="r"/>
            <a:r>
              <a:rPr lang="it-IT" sz="1400" b="0"/>
              <a:t>Perrillo RP, Gastroenterology 2015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CasellaDiTesto 3"/>
          <p:cNvSpPr txBox="1">
            <a:spLocks noChangeArrowheads="1"/>
          </p:cNvSpPr>
          <p:nvPr/>
        </p:nvSpPr>
        <p:spPr bwMode="auto">
          <a:xfrm>
            <a:off x="95078" y="128826"/>
            <a:ext cx="5052986" cy="707886"/>
          </a:xfrm>
          <a:prstGeom prst="rect">
            <a:avLst/>
          </a:prstGeom>
          <a:noFill/>
          <a:ln w="9525">
            <a:noFill/>
            <a:miter lim="800000"/>
            <a:headEnd/>
            <a:tailEnd/>
          </a:ln>
        </p:spPr>
        <p:txBody>
          <a:bodyPr wrap="none">
            <a:spAutoFit/>
          </a:bodyPr>
          <a:lstStyle/>
          <a:p>
            <a:r>
              <a:rPr lang="it-IT" sz="4000" dirty="0" smtClean="0"/>
              <a:t>Definire e misurare</a:t>
            </a:r>
            <a:endParaRPr lang="it-IT" sz="4000" dirty="0"/>
          </a:p>
        </p:txBody>
      </p:sp>
      <p:sp>
        <p:nvSpPr>
          <p:cNvPr id="7" name="Rettangolo 6"/>
          <p:cNvSpPr>
            <a:spLocks noChangeArrowheads="1"/>
          </p:cNvSpPr>
          <p:nvPr/>
        </p:nvSpPr>
        <p:spPr bwMode="auto">
          <a:xfrm>
            <a:off x="179834" y="887528"/>
            <a:ext cx="8856662" cy="5421792"/>
          </a:xfrm>
          <a:prstGeom prst="rect">
            <a:avLst/>
          </a:prstGeom>
          <a:solidFill>
            <a:schemeClr val="tx1"/>
          </a:solidFill>
          <a:ln w="9525">
            <a:noFill/>
            <a:miter lim="800000"/>
            <a:headEnd/>
            <a:tailEnd/>
          </a:ln>
        </p:spPr>
        <p:txBody>
          <a:bodyPr wrap="square">
            <a:spAutoFit/>
          </a:bodyPr>
          <a:lstStyle/>
          <a:p>
            <a:pPr algn="l"/>
            <a:r>
              <a:rPr lang="en-US" sz="2200" dirty="0" err="1">
                <a:solidFill>
                  <a:schemeClr val="bg2"/>
                </a:solidFill>
              </a:rPr>
              <a:t>Commissione</a:t>
            </a:r>
            <a:r>
              <a:rPr lang="en-US" sz="2200" dirty="0">
                <a:solidFill>
                  <a:schemeClr val="bg2"/>
                </a:solidFill>
              </a:rPr>
              <a:t> </a:t>
            </a:r>
            <a:r>
              <a:rPr lang="en-US" sz="2200" dirty="0" err="1" smtClean="0">
                <a:solidFill>
                  <a:schemeClr val="bg2"/>
                </a:solidFill>
              </a:rPr>
              <a:t>permanente</a:t>
            </a:r>
            <a:r>
              <a:rPr lang="en-US" sz="2200" dirty="0" smtClean="0">
                <a:solidFill>
                  <a:schemeClr val="bg2"/>
                </a:solidFill>
              </a:rPr>
              <a:t> AISF </a:t>
            </a:r>
            <a:r>
              <a:rPr lang="en-US" sz="2200" dirty="0" err="1" smtClean="0">
                <a:solidFill>
                  <a:schemeClr val="bg2"/>
                </a:solidFill>
              </a:rPr>
              <a:t>Immmunosoppressi</a:t>
            </a:r>
            <a:r>
              <a:rPr lang="en-US" sz="2200" dirty="0" smtClean="0">
                <a:solidFill>
                  <a:schemeClr val="bg2"/>
                </a:solidFill>
              </a:rPr>
              <a:t> HBV</a:t>
            </a:r>
            <a:endParaRPr lang="en-US" u="sng" dirty="0">
              <a:solidFill>
                <a:schemeClr val="bg2"/>
              </a:solidFill>
            </a:endParaRPr>
          </a:p>
          <a:p>
            <a:pPr algn="l"/>
            <a:r>
              <a:rPr lang="en-US" u="sng" dirty="0" err="1" smtClean="0">
                <a:solidFill>
                  <a:schemeClr val="bg2"/>
                </a:solidFill>
              </a:rPr>
              <a:t>Eventi</a:t>
            </a:r>
            <a:r>
              <a:rPr lang="en-US" u="sng" dirty="0" smtClean="0">
                <a:solidFill>
                  <a:schemeClr val="bg2"/>
                </a:solidFill>
              </a:rPr>
              <a:t> </a:t>
            </a:r>
            <a:r>
              <a:rPr lang="en-US" i="1" u="sng" dirty="0" err="1">
                <a:solidFill>
                  <a:schemeClr val="bg2"/>
                </a:solidFill>
              </a:rPr>
              <a:t>virologici</a:t>
            </a:r>
            <a:r>
              <a:rPr lang="en-US" u="sng" dirty="0">
                <a:solidFill>
                  <a:schemeClr val="bg2"/>
                </a:solidFill>
              </a:rPr>
              <a:t> </a:t>
            </a:r>
            <a:r>
              <a:rPr lang="en-US" u="sng" dirty="0" err="1">
                <a:solidFill>
                  <a:schemeClr val="bg2"/>
                </a:solidFill>
              </a:rPr>
              <a:t>significativi</a:t>
            </a:r>
            <a:r>
              <a:rPr lang="en-US" u="sng" dirty="0">
                <a:solidFill>
                  <a:schemeClr val="bg2"/>
                </a:solidFill>
              </a:rPr>
              <a:t> (</a:t>
            </a:r>
            <a:r>
              <a:rPr lang="en-US" u="sng" dirty="0" err="1">
                <a:solidFill>
                  <a:schemeClr val="bg2"/>
                </a:solidFill>
              </a:rPr>
              <a:t>sVE</a:t>
            </a:r>
            <a:r>
              <a:rPr lang="en-US" u="sng" dirty="0" smtClean="0">
                <a:solidFill>
                  <a:schemeClr val="bg2"/>
                </a:solidFill>
              </a:rPr>
              <a:t>):</a:t>
            </a:r>
            <a:endParaRPr lang="en-US" u="sng" dirty="0">
              <a:solidFill>
                <a:schemeClr val="bg2"/>
              </a:solidFill>
            </a:endParaRPr>
          </a:p>
          <a:p>
            <a:pPr algn="l"/>
            <a:r>
              <a:rPr lang="en-US" sz="1800" dirty="0">
                <a:solidFill>
                  <a:schemeClr val="bg2"/>
                </a:solidFill>
              </a:rPr>
              <a:t> HBV </a:t>
            </a:r>
            <a:r>
              <a:rPr lang="en-US" sz="1800" dirty="0" err="1">
                <a:solidFill>
                  <a:schemeClr val="bg2"/>
                </a:solidFill>
              </a:rPr>
              <a:t>conclamati</a:t>
            </a:r>
            <a:endParaRPr lang="en-US" sz="1800" dirty="0">
              <a:solidFill>
                <a:schemeClr val="bg2"/>
              </a:solidFill>
            </a:endParaRPr>
          </a:p>
          <a:p>
            <a:pPr algn="l"/>
            <a:r>
              <a:rPr lang="en-US" dirty="0">
                <a:solidFill>
                  <a:schemeClr val="bg2"/>
                </a:solidFill>
              </a:rPr>
              <a:t>  </a:t>
            </a:r>
            <a:r>
              <a:rPr lang="en-US" sz="1600" dirty="0">
                <a:solidFill>
                  <a:schemeClr val="bg2"/>
                </a:solidFill>
              </a:rPr>
              <a:t>IC </a:t>
            </a:r>
            <a:r>
              <a:rPr lang="en-US" sz="1600" b="0" u="sng" dirty="0" err="1">
                <a:solidFill>
                  <a:schemeClr val="bg2"/>
                </a:solidFill>
              </a:rPr>
              <a:t>comparsa</a:t>
            </a:r>
            <a:r>
              <a:rPr lang="en-US" sz="1600" b="0" dirty="0">
                <a:solidFill>
                  <a:schemeClr val="bg2"/>
                </a:solidFill>
              </a:rPr>
              <a:t> viremia </a:t>
            </a:r>
            <a:r>
              <a:rPr lang="en-US" sz="1600" b="0" dirty="0" err="1">
                <a:solidFill>
                  <a:schemeClr val="bg2"/>
                </a:solidFill>
              </a:rPr>
              <a:t>significativa</a:t>
            </a:r>
            <a:r>
              <a:rPr lang="en-US" sz="1600" b="0" dirty="0">
                <a:solidFill>
                  <a:schemeClr val="bg2"/>
                </a:solidFill>
              </a:rPr>
              <a:t>  </a:t>
            </a:r>
            <a:r>
              <a:rPr lang="en-US" sz="1400" b="0" dirty="0">
                <a:solidFill>
                  <a:schemeClr val="bg2"/>
                </a:solidFill>
              </a:rPr>
              <a:t>(≥</a:t>
            </a:r>
            <a:r>
              <a:rPr lang="en-US" sz="1400" b="0" dirty="0" smtClean="0">
                <a:solidFill>
                  <a:schemeClr val="bg2"/>
                </a:solidFill>
              </a:rPr>
              <a:t>2000 </a:t>
            </a:r>
            <a:r>
              <a:rPr lang="en-US" sz="1400" b="0" dirty="0">
                <a:solidFill>
                  <a:schemeClr val="bg2"/>
                </a:solidFill>
              </a:rPr>
              <a:t>IU/ml)  </a:t>
            </a:r>
            <a:r>
              <a:rPr lang="en-US" sz="1600" b="0" dirty="0">
                <a:solidFill>
                  <a:schemeClr val="bg2"/>
                </a:solidFill>
              </a:rPr>
              <a:t>	</a:t>
            </a:r>
          </a:p>
          <a:p>
            <a:pPr algn="l"/>
            <a:r>
              <a:rPr lang="en-US" sz="1600" b="0" dirty="0">
                <a:solidFill>
                  <a:schemeClr val="bg2"/>
                </a:solidFill>
              </a:rPr>
              <a:t>   </a:t>
            </a:r>
            <a:r>
              <a:rPr lang="en-US" sz="1600" dirty="0">
                <a:solidFill>
                  <a:schemeClr val="bg2"/>
                </a:solidFill>
              </a:rPr>
              <a:t>AC</a:t>
            </a:r>
            <a:r>
              <a:rPr lang="en-US" sz="1600" b="0" dirty="0">
                <a:solidFill>
                  <a:schemeClr val="bg2"/>
                </a:solidFill>
              </a:rPr>
              <a:t> </a:t>
            </a:r>
            <a:r>
              <a:rPr lang="en-US" sz="1600" b="0" u="sng" dirty="0" err="1">
                <a:solidFill>
                  <a:schemeClr val="bg2"/>
                </a:solidFill>
              </a:rPr>
              <a:t>persistenza</a:t>
            </a:r>
            <a:r>
              <a:rPr lang="en-US" sz="1600" b="0" dirty="0">
                <a:solidFill>
                  <a:schemeClr val="bg2"/>
                </a:solidFill>
              </a:rPr>
              <a:t> viremia </a:t>
            </a:r>
            <a:r>
              <a:rPr lang="en-US" sz="1600" b="0" dirty="0" err="1">
                <a:solidFill>
                  <a:schemeClr val="bg2"/>
                </a:solidFill>
              </a:rPr>
              <a:t>significativa</a:t>
            </a:r>
            <a:r>
              <a:rPr lang="en-US" sz="1600" b="0" dirty="0">
                <a:solidFill>
                  <a:schemeClr val="bg2"/>
                </a:solidFill>
              </a:rPr>
              <a:t> </a:t>
            </a:r>
            <a:r>
              <a:rPr lang="en-US" sz="1400" b="0" dirty="0">
                <a:solidFill>
                  <a:schemeClr val="bg2"/>
                </a:solidFill>
              </a:rPr>
              <a:t>(HBeAg ≥20000 IU/</a:t>
            </a:r>
            <a:r>
              <a:rPr lang="en-US" sz="1400" b="0" dirty="0" err="1">
                <a:solidFill>
                  <a:schemeClr val="bg2"/>
                </a:solidFill>
              </a:rPr>
              <a:t>mL</a:t>
            </a:r>
            <a:r>
              <a:rPr lang="en-US" sz="1400" b="0" dirty="0">
                <a:solidFill>
                  <a:schemeClr val="bg2"/>
                </a:solidFill>
              </a:rPr>
              <a:t>; Anti-HBe ≥2000 IU/ml) </a:t>
            </a:r>
          </a:p>
          <a:p>
            <a:pPr algn="l"/>
            <a:r>
              <a:rPr lang="en-US" dirty="0">
                <a:solidFill>
                  <a:schemeClr val="bg2"/>
                </a:solidFill>
              </a:rPr>
              <a:t> </a:t>
            </a:r>
            <a:r>
              <a:rPr lang="en-US" sz="1800" dirty="0" err="1">
                <a:solidFill>
                  <a:schemeClr val="bg2"/>
                </a:solidFill>
              </a:rPr>
              <a:t>Portatori</a:t>
            </a:r>
            <a:r>
              <a:rPr lang="en-US" sz="1800" dirty="0">
                <a:solidFill>
                  <a:schemeClr val="bg2"/>
                </a:solidFill>
              </a:rPr>
              <a:t> </a:t>
            </a:r>
            <a:r>
              <a:rPr lang="en-US" sz="1800" dirty="0" err="1">
                <a:solidFill>
                  <a:schemeClr val="bg2"/>
                </a:solidFill>
              </a:rPr>
              <a:t>occulti</a:t>
            </a:r>
            <a:r>
              <a:rPr lang="en-US" sz="1800" dirty="0">
                <a:solidFill>
                  <a:schemeClr val="bg2"/>
                </a:solidFill>
              </a:rPr>
              <a:t> </a:t>
            </a:r>
            <a:r>
              <a:rPr lang="en-US" sz="1800" dirty="0" err="1">
                <a:solidFill>
                  <a:schemeClr val="bg2"/>
                </a:solidFill>
              </a:rPr>
              <a:t>potenziali</a:t>
            </a:r>
            <a:r>
              <a:rPr lang="en-US" sz="1800" dirty="0">
                <a:solidFill>
                  <a:schemeClr val="bg2"/>
                </a:solidFill>
              </a:rPr>
              <a:t> </a:t>
            </a:r>
            <a:r>
              <a:rPr lang="en-US" sz="1800" dirty="0" smtClean="0">
                <a:solidFill>
                  <a:schemeClr val="bg2"/>
                </a:solidFill>
              </a:rPr>
              <a:t>pOBI</a:t>
            </a:r>
            <a:endParaRPr lang="en-US" sz="1800" dirty="0">
              <a:solidFill>
                <a:schemeClr val="bg2"/>
              </a:solidFill>
            </a:endParaRPr>
          </a:p>
          <a:p>
            <a:pPr algn="l"/>
            <a:r>
              <a:rPr lang="en-US" sz="1600" b="0" dirty="0">
                <a:solidFill>
                  <a:schemeClr val="bg2"/>
                </a:solidFill>
              </a:rPr>
              <a:t>   </a:t>
            </a:r>
            <a:r>
              <a:rPr lang="en-US" sz="1600" b="0" u="sng" dirty="0" err="1">
                <a:solidFill>
                  <a:schemeClr val="bg2"/>
                </a:solidFill>
              </a:rPr>
              <a:t>Ricomparsa</a:t>
            </a:r>
            <a:r>
              <a:rPr lang="en-US" sz="1600" b="0" dirty="0">
                <a:solidFill>
                  <a:schemeClr val="bg2"/>
                </a:solidFill>
              </a:rPr>
              <a:t> HBsAg </a:t>
            </a:r>
            <a:r>
              <a:rPr lang="en-US" sz="1600" b="0" dirty="0" smtClean="0">
                <a:solidFill>
                  <a:schemeClr val="bg2"/>
                </a:solidFill>
              </a:rPr>
              <a:t>se </a:t>
            </a:r>
            <a:r>
              <a:rPr lang="en-US" sz="1600" b="0" dirty="0" err="1" smtClean="0">
                <a:solidFill>
                  <a:schemeClr val="bg2"/>
                </a:solidFill>
              </a:rPr>
              <a:t>negativo</a:t>
            </a:r>
            <a:r>
              <a:rPr lang="en-US" sz="1600" b="0" dirty="0" smtClean="0">
                <a:solidFill>
                  <a:schemeClr val="bg2"/>
                </a:solidFill>
              </a:rPr>
              <a:t> </a:t>
            </a:r>
            <a:r>
              <a:rPr lang="en-US" sz="1600" b="0" i="1" dirty="0">
                <a:solidFill>
                  <a:schemeClr val="bg2"/>
                </a:solidFill>
              </a:rPr>
              <a:t>baseline </a:t>
            </a:r>
            <a:r>
              <a:rPr lang="en-US" sz="1400" b="0" dirty="0">
                <a:solidFill>
                  <a:schemeClr val="bg2"/>
                </a:solidFill>
              </a:rPr>
              <a:t>(</a:t>
            </a:r>
            <a:r>
              <a:rPr lang="en-US" sz="1400" b="0" u="sng" dirty="0" err="1">
                <a:solidFill>
                  <a:schemeClr val="bg2"/>
                </a:solidFill>
              </a:rPr>
              <a:t>sieroreversione</a:t>
            </a:r>
            <a:r>
              <a:rPr lang="en-US" sz="1400" b="0" dirty="0" smtClean="0">
                <a:solidFill>
                  <a:schemeClr val="bg2"/>
                </a:solidFill>
              </a:rPr>
              <a:t>)</a:t>
            </a:r>
            <a:endParaRPr lang="en-US" sz="1400" b="0" dirty="0">
              <a:solidFill>
                <a:schemeClr val="bg2"/>
              </a:solidFill>
            </a:endParaRPr>
          </a:p>
          <a:p>
            <a:pPr algn="l"/>
            <a:r>
              <a:rPr lang="it-IT" sz="1800" dirty="0">
                <a:solidFill>
                  <a:schemeClr val="bg2"/>
                </a:solidFill>
              </a:rPr>
              <a:t>Tutte le categorie </a:t>
            </a:r>
            <a:r>
              <a:rPr lang="it-IT" sz="1400" b="0" dirty="0">
                <a:solidFill>
                  <a:schemeClr val="bg2"/>
                </a:solidFill>
              </a:rPr>
              <a:t>(on/off terapia/profilassi con antivirali) </a:t>
            </a:r>
            <a:r>
              <a:rPr lang="en-US" sz="1600" b="0" dirty="0">
                <a:solidFill>
                  <a:schemeClr val="bg2"/>
                </a:solidFill>
                <a:sym typeface="Wingdings" pitchFamily="2" charset="2"/>
              </a:rPr>
              <a:t></a:t>
            </a:r>
            <a:r>
              <a:rPr lang="en-US" sz="1600" b="0" dirty="0">
                <a:solidFill>
                  <a:schemeClr val="bg2"/>
                </a:solidFill>
              </a:rPr>
              <a:t> ≥1log HBVDNA </a:t>
            </a:r>
            <a:r>
              <a:rPr lang="en-US" sz="1600" b="0" dirty="0" err="1">
                <a:solidFill>
                  <a:schemeClr val="bg2"/>
                </a:solidFill>
              </a:rPr>
              <a:t>rispetto</a:t>
            </a:r>
            <a:r>
              <a:rPr lang="en-US" sz="1600" b="0" dirty="0">
                <a:solidFill>
                  <a:schemeClr val="bg2"/>
                </a:solidFill>
              </a:rPr>
              <a:t> nadir, 	</a:t>
            </a:r>
            <a:r>
              <a:rPr lang="en-US" sz="1600" b="0" dirty="0" err="1">
                <a:solidFill>
                  <a:schemeClr val="bg2"/>
                </a:solidFill>
              </a:rPr>
              <a:t>rivalutato</a:t>
            </a:r>
            <a:r>
              <a:rPr lang="en-US" sz="1600" b="0" dirty="0">
                <a:solidFill>
                  <a:schemeClr val="bg2"/>
                </a:solidFill>
              </a:rPr>
              <a:t> due test </a:t>
            </a:r>
            <a:r>
              <a:rPr lang="en-US" sz="1600" b="0" dirty="0" err="1">
                <a:solidFill>
                  <a:schemeClr val="bg2"/>
                </a:solidFill>
              </a:rPr>
              <a:t>consecutivi</a:t>
            </a:r>
            <a:r>
              <a:rPr lang="en-US" sz="1600" b="0" dirty="0">
                <a:solidFill>
                  <a:schemeClr val="bg2"/>
                </a:solidFill>
              </a:rPr>
              <a:t> </a:t>
            </a:r>
            <a:r>
              <a:rPr lang="en-US" sz="1400" b="0" dirty="0">
                <a:solidFill>
                  <a:schemeClr val="bg2"/>
                </a:solidFill>
              </a:rPr>
              <a:t>(virologic </a:t>
            </a:r>
            <a:r>
              <a:rPr lang="en-US" sz="1400" b="0" dirty="0" smtClean="0">
                <a:solidFill>
                  <a:schemeClr val="bg2"/>
                </a:solidFill>
              </a:rPr>
              <a:t>breakthrough)</a:t>
            </a:r>
            <a:endParaRPr lang="it-IT" u="sng" dirty="0">
              <a:solidFill>
                <a:schemeClr val="bg2"/>
              </a:solidFill>
            </a:endParaRPr>
          </a:p>
          <a:p>
            <a:pPr algn="l"/>
            <a:r>
              <a:rPr lang="it-IT" u="sng" dirty="0" smtClean="0">
                <a:solidFill>
                  <a:schemeClr val="bg2"/>
                </a:solidFill>
              </a:rPr>
              <a:t>Evento clinico: Epatite</a:t>
            </a:r>
            <a:endParaRPr lang="it-IT" b="0" u="sng" dirty="0">
              <a:solidFill>
                <a:schemeClr val="bg2"/>
              </a:solidFill>
            </a:endParaRPr>
          </a:p>
          <a:p>
            <a:pPr algn="l"/>
            <a:r>
              <a:rPr lang="en-US" sz="1600" b="0" dirty="0">
                <a:solidFill>
                  <a:schemeClr val="bg2"/>
                </a:solidFill>
              </a:rPr>
              <a:t>Viremia </a:t>
            </a:r>
            <a:r>
              <a:rPr lang="en-US" sz="1600" b="0" dirty="0" err="1">
                <a:solidFill>
                  <a:schemeClr val="bg2"/>
                </a:solidFill>
              </a:rPr>
              <a:t>significativa</a:t>
            </a:r>
            <a:r>
              <a:rPr lang="en-US" sz="1600" b="0" dirty="0">
                <a:solidFill>
                  <a:schemeClr val="bg2"/>
                </a:solidFill>
              </a:rPr>
              <a:t> + </a:t>
            </a:r>
            <a:r>
              <a:rPr lang="en-US" sz="1600" b="0" dirty="0" err="1">
                <a:solidFill>
                  <a:schemeClr val="bg2"/>
                </a:solidFill>
              </a:rPr>
              <a:t>livelli</a:t>
            </a:r>
            <a:r>
              <a:rPr lang="en-US" sz="1600" b="0" dirty="0">
                <a:solidFill>
                  <a:schemeClr val="bg2"/>
                </a:solidFill>
              </a:rPr>
              <a:t> ALT&gt;VN </a:t>
            </a:r>
            <a:r>
              <a:rPr lang="en-US" sz="1400" b="0" dirty="0" smtClean="0">
                <a:solidFill>
                  <a:schemeClr val="bg2"/>
                </a:solidFill>
              </a:rPr>
              <a:t>[non </a:t>
            </a:r>
            <a:r>
              <a:rPr lang="en-US" sz="1400" b="0" dirty="0" err="1">
                <a:solidFill>
                  <a:schemeClr val="bg2"/>
                </a:solidFill>
              </a:rPr>
              <a:t>definiti</a:t>
            </a:r>
            <a:r>
              <a:rPr lang="en-US" sz="1400" b="0" dirty="0">
                <a:solidFill>
                  <a:schemeClr val="bg2"/>
                </a:solidFill>
              </a:rPr>
              <a:t> </a:t>
            </a:r>
            <a:r>
              <a:rPr lang="en-US" sz="1400" b="0" dirty="0" err="1">
                <a:solidFill>
                  <a:schemeClr val="bg2"/>
                </a:solidFill>
              </a:rPr>
              <a:t>limiti</a:t>
            </a:r>
            <a:r>
              <a:rPr lang="en-US" sz="1400" b="0" dirty="0">
                <a:solidFill>
                  <a:schemeClr val="bg2"/>
                </a:solidFill>
              </a:rPr>
              <a:t> XULN]</a:t>
            </a:r>
          </a:p>
          <a:p>
            <a:pPr algn="l"/>
            <a:r>
              <a:rPr lang="it-IT" sz="1400" b="0" dirty="0">
                <a:solidFill>
                  <a:schemeClr val="bg2"/>
                </a:solidFill>
              </a:rPr>
              <a:t> </a:t>
            </a:r>
            <a:r>
              <a:rPr lang="it-IT" sz="1400" b="0" dirty="0" smtClean="0">
                <a:solidFill>
                  <a:schemeClr val="bg2"/>
                </a:solidFill>
              </a:rPr>
              <a:t>  </a:t>
            </a:r>
            <a:r>
              <a:rPr lang="it-IT" sz="1400" dirty="0" smtClean="0">
                <a:solidFill>
                  <a:schemeClr val="bg2"/>
                </a:solidFill>
              </a:rPr>
              <a:t>Terapia</a:t>
            </a:r>
            <a:r>
              <a:rPr lang="it-IT" sz="1400" dirty="0">
                <a:solidFill>
                  <a:schemeClr val="bg2"/>
                </a:solidFill>
              </a:rPr>
              <a:t>:</a:t>
            </a:r>
            <a:r>
              <a:rPr lang="it-IT" sz="1400" b="0" dirty="0">
                <a:solidFill>
                  <a:schemeClr val="bg2"/>
                </a:solidFill>
              </a:rPr>
              <a:t> AC o riattivazione IC/pOC</a:t>
            </a:r>
          </a:p>
          <a:p>
            <a:pPr algn="l"/>
            <a:r>
              <a:rPr lang="it-IT" sz="1400" b="0" dirty="0">
                <a:solidFill>
                  <a:schemeClr val="bg2"/>
                </a:solidFill>
              </a:rPr>
              <a:t> </a:t>
            </a:r>
            <a:r>
              <a:rPr lang="it-IT" sz="1400" b="0" dirty="0" smtClean="0">
                <a:solidFill>
                  <a:schemeClr val="bg2"/>
                </a:solidFill>
              </a:rPr>
              <a:t>  </a:t>
            </a:r>
            <a:r>
              <a:rPr lang="it-IT" sz="1400" dirty="0" smtClean="0">
                <a:solidFill>
                  <a:schemeClr val="bg2"/>
                </a:solidFill>
              </a:rPr>
              <a:t>Profilassi </a:t>
            </a:r>
            <a:r>
              <a:rPr lang="it-IT" sz="1400" dirty="0">
                <a:solidFill>
                  <a:schemeClr val="bg2"/>
                </a:solidFill>
              </a:rPr>
              <a:t>universale</a:t>
            </a:r>
            <a:r>
              <a:rPr lang="it-IT" sz="1400" b="0" dirty="0">
                <a:solidFill>
                  <a:schemeClr val="bg2"/>
                </a:solidFill>
              </a:rPr>
              <a:t>: Tutta la popolazione a rischio IC/pOC </a:t>
            </a:r>
          </a:p>
          <a:p>
            <a:pPr algn="l"/>
            <a:r>
              <a:rPr lang="it-IT" sz="1400" b="0" dirty="0">
                <a:solidFill>
                  <a:schemeClr val="bg2"/>
                </a:solidFill>
              </a:rPr>
              <a:t> </a:t>
            </a:r>
            <a:r>
              <a:rPr lang="it-IT" sz="1400" b="0" dirty="0" smtClean="0">
                <a:solidFill>
                  <a:schemeClr val="bg2"/>
                </a:solidFill>
              </a:rPr>
              <a:t>  </a:t>
            </a:r>
            <a:r>
              <a:rPr lang="it-IT" sz="1400" dirty="0" smtClean="0">
                <a:solidFill>
                  <a:schemeClr val="bg2"/>
                </a:solidFill>
              </a:rPr>
              <a:t>Terapia </a:t>
            </a:r>
            <a:r>
              <a:rPr lang="it-IT" sz="1400" dirty="0" err="1" smtClean="0">
                <a:solidFill>
                  <a:schemeClr val="bg2"/>
                </a:solidFill>
              </a:rPr>
              <a:t>Pre-emptive</a:t>
            </a:r>
            <a:r>
              <a:rPr lang="it-IT" sz="1400" b="0" dirty="0" smtClean="0">
                <a:solidFill>
                  <a:schemeClr val="bg2"/>
                </a:solidFill>
              </a:rPr>
              <a:t> (profilassi mirata): </a:t>
            </a:r>
            <a:r>
              <a:rPr lang="it-IT" sz="1400" b="0" dirty="0">
                <a:solidFill>
                  <a:schemeClr val="bg2"/>
                </a:solidFill>
              </a:rPr>
              <a:t>Gestione farmacologica </a:t>
            </a:r>
            <a:r>
              <a:rPr lang="it-IT" sz="1400" b="0" dirty="0" smtClean="0">
                <a:solidFill>
                  <a:schemeClr val="bg2"/>
                </a:solidFill>
              </a:rPr>
              <a:t>se </a:t>
            </a:r>
            <a:r>
              <a:rPr lang="it-IT" sz="1400" b="0" dirty="0" err="1">
                <a:solidFill>
                  <a:schemeClr val="bg2"/>
                </a:solidFill>
              </a:rPr>
              <a:t>sVE</a:t>
            </a:r>
            <a:r>
              <a:rPr lang="it-IT" sz="1400" b="0" dirty="0">
                <a:solidFill>
                  <a:schemeClr val="bg2"/>
                </a:solidFill>
              </a:rPr>
              <a:t> in </a:t>
            </a:r>
            <a:r>
              <a:rPr lang="it-IT" sz="1400" b="0" dirty="0" smtClean="0">
                <a:solidFill>
                  <a:schemeClr val="bg2"/>
                </a:solidFill>
              </a:rPr>
              <a:t>IC/pOBI </a:t>
            </a:r>
            <a:r>
              <a:rPr lang="it-IT" sz="1400" b="0" u="sng" dirty="0">
                <a:solidFill>
                  <a:schemeClr val="bg2"/>
                </a:solidFill>
              </a:rPr>
              <a:t>senza epatite</a:t>
            </a:r>
          </a:p>
        </p:txBody>
      </p:sp>
      <p:pic>
        <p:nvPicPr>
          <p:cNvPr id="12295" name="Picture 84"/>
          <p:cNvPicPr>
            <a:picLocks noChangeAspect="1" noChangeArrowheads="1"/>
          </p:cNvPicPr>
          <p:nvPr/>
        </p:nvPicPr>
        <p:blipFill>
          <a:blip r:embed="rId3" cstate="print"/>
          <a:srcRect/>
          <a:stretch>
            <a:fillRect/>
          </a:stretch>
        </p:blipFill>
        <p:spPr bwMode="auto">
          <a:xfrm>
            <a:off x="8091488" y="404813"/>
            <a:ext cx="873125" cy="287337"/>
          </a:xfrm>
          <a:prstGeom prst="rect">
            <a:avLst/>
          </a:prstGeom>
          <a:noFill/>
          <a:ln w="9525" algn="ctr">
            <a:noFill/>
            <a:miter lim="800000"/>
            <a:headEnd/>
            <a:tailEnd/>
          </a:ln>
        </p:spPr>
      </p:pic>
      <p:pic>
        <p:nvPicPr>
          <p:cNvPr id="12296" name="Picture 85"/>
          <p:cNvPicPr>
            <a:picLocks noChangeAspect="1" noChangeArrowheads="1"/>
          </p:cNvPicPr>
          <p:nvPr/>
        </p:nvPicPr>
        <p:blipFill>
          <a:blip r:embed="rId4" cstate="print"/>
          <a:srcRect/>
          <a:stretch>
            <a:fillRect/>
          </a:stretch>
        </p:blipFill>
        <p:spPr bwMode="auto">
          <a:xfrm>
            <a:off x="7964488" y="44450"/>
            <a:ext cx="1071562" cy="360363"/>
          </a:xfrm>
          <a:prstGeom prst="rect">
            <a:avLst/>
          </a:prstGeom>
          <a:noFill/>
          <a:ln w="9525">
            <a:noFill/>
            <a:miter lim="800000"/>
            <a:headEnd/>
            <a:tailEnd/>
          </a:ln>
        </p:spPr>
      </p:pic>
      <p:sp>
        <p:nvSpPr>
          <p:cNvPr id="10" name="Rectangle 9"/>
          <p:cNvSpPr>
            <a:spLocks noChangeArrowheads="1"/>
          </p:cNvSpPr>
          <p:nvPr/>
        </p:nvSpPr>
        <p:spPr bwMode="auto">
          <a:xfrm>
            <a:off x="4716016" y="6331386"/>
            <a:ext cx="4319587" cy="553998"/>
          </a:xfrm>
          <a:prstGeom prst="rect">
            <a:avLst/>
          </a:prstGeom>
          <a:noFill/>
          <a:ln w="9525" algn="ctr">
            <a:noFill/>
            <a:miter lim="800000"/>
            <a:headEnd/>
            <a:tailEnd/>
          </a:ln>
        </p:spPr>
        <p:txBody>
          <a:bodyPr>
            <a:spAutoFit/>
          </a:bodyPr>
          <a:lstStyle/>
          <a:p>
            <a:pPr marL="342900" indent="-342900" algn="r"/>
            <a:r>
              <a:rPr lang="it-IT" sz="1200" b="0" dirty="0"/>
              <a:t>Marzano A, DLD </a:t>
            </a:r>
            <a:r>
              <a:rPr lang="it-IT" sz="1200" b="0" dirty="0" smtClean="0"/>
              <a:t>2007</a:t>
            </a:r>
          </a:p>
          <a:p>
            <a:pPr marL="342900" indent="-342900" algn="r"/>
            <a:r>
              <a:rPr lang="it-IT" sz="1200" b="0" dirty="0" smtClean="0"/>
              <a:t>AISF 2017</a:t>
            </a:r>
            <a:endParaRPr lang="it-IT" sz="1200" b="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15"/>
          <p:cNvSpPr>
            <a:spLocks noChangeArrowheads="1"/>
          </p:cNvSpPr>
          <p:nvPr/>
        </p:nvSpPr>
        <p:spPr bwMode="auto">
          <a:xfrm>
            <a:off x="107950" y="44624"/>
            <a:ext cx="7772400" cy="1692771"/>
          </a:xfrm>
          <a:prstGeom prst="rect">
            <a:avLst/>
          </a:prstGeom>
          <a:noFill/>
          <a:ln w="9525">
            <a:noFill/>
            <a:miter lim="800000"/>
            <a:headEnd/>
            <a:tailEnd/>
          </a:ln>
        </p:spPr>
        <p:txBody>
          <a:bodyPr lIns="0" tIns="0" rIns="0" bIns="0" anchor="b">
            <a:spAutoFit/>
          </a:bodyPr>
          <a:lstStyle/>
          <a:p>
            <a:pPr algn="l">
              <a:spcBef>
                <a:spcPct val="0"/>
              </a:spcBef>
              <a:buClrTx/>
              <a:buSzTx/>
              <a:buFontTx/>
              <a:buNone/>
            </a:pPr>
            <a:r>
              <a:rPr lang="it-IT" sz="4400" b="0" dirty="0" smtClean="0"/>
              <a:t>Aggiornamento</a:t>
            </a:r>
          </a:p>
          <a:p>
            <a:pPr algn="l">
              <a:spcBef>
                <a:spcPct val="0"/>
              </a:spcBef>
              <a:buClrTx/>
              <a:buSzTx/>
              <a:buFontTx/>
              <a:buNone/>
            </a:pPr>
            <a:r>
              <a:rPr lang="it-IT" sz="3600" b="0" dirty="0" smtClean="0"/>
              <a:t>Infezione </a:t>
            </a:r>
            <a:r>
              <a:rPr lang="it-IT" sz="3600" b="0" dirty="0" smtClean="0"/>
              <a:t>da HBV </a:t>
            </a:r>
            <a:r>
              <a:rPr lang="it-IT" sz="3600" b="0" dirty="0"/>
              <a:t/>
            </a:r>
            <a:br>
              <a:rPr lang="it-IT" sz="3600" b="0" dirty="0"/>
            </a:br>
            <a:r>
              <a:rPr lang="it-IT" sz="3000" b="0" dirty="0" smtClean="0"/>
              <a:t>Storia naturale </a:t>
            </a:r>
            <a:r>
              <a:rPr lang="it-IT" b="0" dirty="0" smtClean="0"/>
              <a:t>(2012)</a:t>
            </a:r>
            <a:endParaRPr lang="it-IT" b="0" dirty="0"/>
          </a:p>
        </p:txBody>
      </p:sp>
      <p:pic>
        <p:nvPicPr>
          <p:cNvPr id="6163" name="Picture 84"/>
          <p:cNvPicPr>
            <a:picLocks noChangeAspect="1" noChangeArrowheads="1"/>
          </p:cNvPicPr>
          <p:nvPr/>
        </p:nvPicPr>
        <p:blipFill>
          <a:blip r:embed="rId3" cstate="print"/>
          <a:srcRect/>
          <a:stretch>
            <a:fillRect/>
          </a:stretch>
        </p:blipFill>
        <p:spPr bwMode="auto">
          <a:xfrm>
            <a:off x="8091488" y="404813"/>
            <a:ext cx="873125" cy="287337"/>
          </a:xfrm>
          <a:prstGeom prst="rect">
            <a:avLst/>
          </a:prstGeom>
          <a:noFill/>
          <a:ln w="9525" algn="ctr">
            <a:noFill/>
            <a:miter lim="800000"/>
            <a:headEnd/>
            <a:tailEnd/>
          </a:ln>
        </p:spPr>
      </p:pic>
      <p:pic>
        <p:nvPicPr>
          <p:cNvPr id="6164" name="Picture 85"/>
          <p:cNvPicPr>
            <a:picLocks noChangeAspect="1" noChangeArrowheads="1"/>
          </p:cNvPicPr>
          <p:nvPr/>
        </p:nvPicPr>
        <p:blipFill>
          <a:blip r:embed="rId4" cstate="print"/>
          <a:srcRect/>
          <a:stretch>
            <a:fillRect/>
          </a:stretch>
        </p:blipFill>
        <p:spPr bwMode="auto">
          <a:xfrm>
            <a:off x="7964488" y="44450"/>
            <a:ext cx="1071562" cy="360363"/>
          </a:xfrm>
          <a:prstGeom prst="rect">
            <a:avLst/>
          </a:prstGeom>
          <a:noFill/>
          <a:ln w="9525">
            <a:noFill/>
            <a:miter lim="800000"/>
            <a:headEnd/>
            <a:tailEnd/>
          </a:ln>
        </p:spPr>
      </p:pic>
      <p:sp>
        <p:nvSpPr>
          <p:cNvPr id="6165" name="Rettangolo 7"/>
          <p:cNvSpPr>
            <a:spLocks noChangeArrowheads="1"/>
          </p:cNvSpPr>
          <p:nvPr/>
        </p:nvSpPr>
        <p:spPr bwMode="auto">
          <a:xfrm>
            <a:off x="4572000" y="6524625"/>
            <a:ext cx="4572000" cy="307975"/>
          </a:xfrm>
          <a:prstGeom prst="rect">
            <a:avLst/>
          </a:prstGeom>
          <a:noFill/>
          <a:ln w="9525">
            <a:noFill/>
            <a:miter lim="800000"/>
            <a:headEnd/>
            <a:tailEnd/>
          </a:ln>
        </p:spPr>
        <p:txBody>
          <a:bodyPr>
            <a:spAutoFit/>
          </a:bodyPr>
          <a:lstStyle/>
          <a:p>
            <a:pPr algn="r"/>
            <a:endParaRPr lang="it-IT" sz="1400" b="0"/>
          </a:p>
        </p:txBody>
      </p:sp>
      <p:sp>
        <p:nvSpPr>
          <p:cNvPr id="6166" name="Rettangolo 8"/>
          <p:cNvSpPr>
            <a:spLocks noChangeArrowheads="1"/>
          </p:cNvSpPr>
          <p:nvPr/>
        </p:nvSpPr>
        <p:spPr bwMode="auto">
          <a:xfrm>
            <a:off x="395287" y="6115749"/>
            <a:ext cx="8785225" cy="697627"/>
          </a:xfrm>
          <a:prstGeom prst="rect">
            <a:avLst/>
          </a:prstGeom>
          <a:noFill/>
          <a:ln w="9525">
            <a:noFill/>
            <a:miter lim="800000"/>
            <a:headEnd/>
            <a:tailEnd/>
          </a:ln>
        </p:spPr>
        <p:txBody>
          <a:bodyPr>
            <a:spAutoFit/>
          </a:bodyPr>
          <a:lstStyle/>
          <a:p>
            <a:pPr algn="r">
              <a:lnSpc>
                <a:spcPts val="2000"/>
              </a:lnSpc>
            </a:pPr>
            <a:r>
              <a:rPr lang="it-IT" sz="1200" b="0" dirty="0" smtClean="0"/>
              <a:t>Raimondo G. </a:t>
            </a:r>
            <a:r>
              <a:rPr lang="en-US" sz="1200" b="0" dirty="0" smtClean="0"/>
              <a:t>J </a:t>
            </a:r>
            <a:r>
              <a:rPr lang="en-US" sz="1200" b="0" dirty="0" err="1"/>
              <a:t>Hepatol</a:t>
            </a:r>
            <a:r>
              <a:rPr lang="en-US" sz="1200" b="0" dirty="0"/>
              <a:t> </a:t>
            </a:r>
            <a:r>
              <a:rPr lang="en-US" sz="1200" b="0" dirty="0" smtClean="0"/>
              <a:t>2008</a:t>
            </a:r>
          </a:p>
          <a:p>
            <a:pPr algn="r">
              <a:lnSpc>
                <a:spcPts val="2000"/>
              </a:lnSpc>
            </a:pPr>
            <a:r>
              <a:rPr lang="en-US" sz="1200" b="0" dirty="0" smtClean="0"/>
              <a:t>EASL J </a:t>
            </a:r>
            <a:r>
              <a:rPr lang="en-US" sz="1200" b="0" dirty="0" err="1" smtClean="0"/>
              <a:t>Hepatol</a:t>
            </a:r>
            <a:r>
              <a:rPr lang="en-US" sz="1200" b="0" dirty="0" smtClean="0"/>
              <a:t> 2012</a:t>
            </a:r>
            <a:endParaRPr lang="it-IT" sz="1200" b="0" dirty="0"/>
          </a:p>
        </p:txBody>
      </p:sp>
      <p:sp>
        <p:nvSpPr>
          <p:cNvPr id="9" name="CasellaDiTesto 8"/>
          <p:cNvSpPr txBox="1"/>
          <p:nvPr/>
        </p:nvSpPr>
        <p:spPr>
          <a:xfrm>
            <a:off x="72008" y="1988840"/>
            <a:ext cx="8892480" cy="3585597"/>
          </a:xfrm>
          <a:prstGeom prst="rect">
            <a:avLst/>
          </a:prstGeom>
          <a:noFill/>
        </p:spPr>
        <p:txBody>
          <a:bodyPr wrap="square" rtlCol="0">
            <a:spAutoFit/>
          </a:bodyPr>
          <a:lstStyle/>
          <a:p>
            <a:pPr algn="l"/>
            <a:r>
              <a:rPr lang="en-US" sz="2200" dirty="0" err="1" smtClean="0"/>
              <a:t>Processo</a:t>
            </a:r>
            <a:r>
              <a:rPr lang="en-US" sz="2200" dirty="0" smtClean="0"/>
              <a:t> </a:t>
            </a:r>
            <a:r>
              <a:rPr lang="en-US" sz="2200" dirty="0" err="1" smtClean="0"/>
              <a:t>dinamico</a:t>
            </a:r>
            <a:r>
              <a:rPr lang="en-US" sz="2200" dirty="0" smtClean="0"/>
              <a:t>, </a:t>
            </a:r>
            <a:r>
              <a:rPr lang="en-US" sz="2200" dirty="0" err="1" smtClean="0"/>
              <a:t>basato</a:t>
            </a:r>
            <a:r>
              <a:rPr lang="en-US" sz="2200" dirty="0" smtClean="0"/>
              <a:t> </a:t>
            </a:r>
            <a:r>
              <a:rPr lang="en-US" sz="2200" dirty="0" err="1" smtClean="0"/>
              <a:t>su</a:t>
            </a:r>
            <a:r>
              <a:rPr lang="en-US" sz="2200" dirty="0" smtClean="0"/>
              <a:t> </a:t>
            </a:r>
            <a:r>
              <a:rPr lang="en-US" sz="2200" dirty="0" err="1" smtClean="0"/>
              <a:t>interazione</a:t>
            </a:r>
            <a:r>
              <a:rPr lang="en-US" sz="2200" dirty="0" smtClean="0"/>
              <a:t> </a:t>
            </a:r>
            <a:r>
              <a:rPr lang="en-US" sz="2200" dirty="0" err="1" smtClean="0"/>
              <a:t>fra</a:t>
            </a:r>
            <a:r>
              <a:rPr lang="en-US" sz="2200" dirty="0" smtClean="0"/>
              <a:t> </a:t>
            </a:r>
            <a:r>
              <a:rPr lang="en-US" sz="2200" dirty="0" err="1" smtClean="0"/>
              <a:t>replicazione</a:t>
            </a:r>
            <a:r>
              <a:rPr lang="en-US" sz="2200" dirty="0" smtClean="0"/>
              <a:t> HBV/</a:t>
            </a:r>
            <a:r>
              <a:rPr lang="en-US" sz="2200" dirty="0" err="1" smtClean="0"/>
              <a:t>risposta</a:t>
            </a:r>
            <a:r>
              <a:rPr lang="en-US" sz="2200" dirty="0" smtClean="0"/>
              <a:t> immune </a:t>
            </a:r>
            <a:r>
              <a:rPr lang="en-US" sz="2200" dirty="0" err="1" smtClean="0"/>
              <a:t>dell’ospite</a:t>
            </a:r>
            <a:endParaRPr lang="en-US" sz="2200" b="0" u="sng" dirty="0" smtClean="0"/>
          </a:p>
          <a:p>
            <a:pPr algn="l"/>
            <a:r>
              <a:rPr lang="en-US" sz="2200" b="0" u="sng" dirty="0" smtClean="0"/>
              <a:t>Cinque </a:t>
            </a:r>
            <a:r>
              <a:rPr lang="en-US" sz="2200" b="0" u="sng" dirty="0" err="1" smtClean="0"/>
              <a:t>fasi</a:t>
            </a:r>
            <a:r>
              <a:rPr lang="en-US" sz="2200" b="0" u="sng" dirty="0" smtClean="0"/>
              <a:t> </a:t>
            </a:r>
            <a:r>
              <a:rPr lang="en-US" sz="1400" b="0" u="sng" dirty="0" smtClean="0"/>
              <a:t>(non </a:t>
            </a:r>
            <a:r>
              <a:rPr lang="en-US" sz="1400" b="0" u="sng" dirty="0" err="1" smtClean="0"/>
              <a:t>necessariamente</a:t>
            </a:r>
            <a:r>
              <a:rPr lang="en-US" sz="1400" b="0" u="sng" dirty="0" smtClean="0"/>
              <a:t> in </a:t>
            </a:r>
            <a:r>
              <a:rPr lang="en-US" sz="1400" b="0" u="sng" dirty="0" err="1" smtClean="0"/>
              <a:t>sequenza</a:t>
            </a:r>
            <a:r>
              <a:rPr lang="en-US" sz="1400" b="0" u="sng" dirty="0" smtClean="0"/>
              <a:t>)</a:t>
            </a:r>
            <a:endParaRPr lang="en-US" b="0" dirty="0" smtClean="0"/>
          </a:p>
          <a:p>
            <a:pPr algn="l"/>
            <a:r>
              <a:rPr lang="en-US" b="0" dirty="0" err="1" smtClean="0"/>
              <a:t>Immunotolleran</a:t>
            </a:r>
            <a:r>
              <a:rPr lang="it-IT" b="0" dirty="0" err="1" smtClean="0"/>
              <a:t>za</a:t>
            </a:r>
            <a:endParaRPr lang="it-IT" b="0" dirty="0" smtClean="0"/>
          </a:p>
          <a:p>
            <a:pPr algn="l"/>
            <a:r>
              <a:rPr lang="it-IT" b="0" dirty="0" smtClean="0"/>
              <a:t>Immunoreattiva HBeAg positiva</a:t>
            </a:r>
          </a:p>
          <a:p>
            <a:pPr algn="l"/>
            <a:r>
              <a:rPr lang="it-IT" b="0" dirty="0" smtClean="0"/>
              <a:t>Portatore HBV inattivo </a:t>
            </a:r>
            <a:r>
              <a:rPr lang="it-IT" b="0" dirty="0" err="1" smtClean="0"/>
              <a:t>anti-HBe</a:t>
            </a:r>
            <a:r>
              <a:rPr lang="it-IT" b="0" dirty="0" smtClean="0"/>
              <a:t> positivo</a:t>
            </a:r>
          </a:p>
          <a:p>
            <a:pPr algn="l"/>
            <a:r>
              <a:rPr lang="it-IT" b="0" dirty="0" smtClean="0"/>
              <a:t>Epatite cronica </a:t>
            </a:r>
            <a:r>
              <a:rPr lang="it-IT" b="0" dirty="0" err="1" smtClean="0"/>
              <a:t>anti-HBe</a:t>
            </a:r>
            <a:r>
              <a:rPr lang="it-IT" b="0" dirty="0" smtClean="0"/>
              <a:t> positiva</a:t>
            </a:r>
          </a:p>
          <a:p>
            <a:pPr algn="l"/>
            <a:r>
              <a:rPr lang="it-IT" b="0" dirty="0" err="1" smtClean="0"/>
              <a:t>HBsAg-negativa</a:t>
            </a:r>
            <a:r>
              <a:rPr lang="it-IT" b="0" dirty="0" smtClean="0"/>
              <a:t> (portatore occulto) </a:t>
            </a:r>
            <a:endParaRPr lang="en-US" b="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zurro">
  <a:themeElements>
    <a:clrScheme name="Azurro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
            <a:schemeClr val="tx2"/>
          </a:buClr>
          <a:buSzPct val="75000"/>
          <a:buFont typeface="Wingdings" pitchFamily="2" charset="2"/>
          <a:buNone/>
          <a:tabLst/>
          <a:defRPr kumimoji="0" lang="en-US" sz="20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00000"/>
          </a:lnSpc>
          <a:spcBef>
            <a:spcPct val="50000"/>
          </a:spcBef>
          <a:spcAft>
            <a:spcPct val="0"/>
          </a:spcAft>
          <a:buClr>
            <a:schemeClr val="tx2"/>
          </a:buClr>
          <a:buSzPct val="75000"/>
          <a:buFont typeface="Wingdings" pitchFamily="2" charset="2"/>
          <a:buNone/>
          <a:tabLst/>
          <a:defRPr kumimoji="0" lang="en-US" sz="20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Azurro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ro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ro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Office\Templates\Presentation Designs\Azurro.pot</Template>
  <TotalTime>34834</TotalTime>
  <Words>1996</Words>
  <Application>Microsoft Office PowerPoint</Application>
  <PresentationFormat>Presentazione su schermo (4:3)</PresentationFormat>
  <Paragraphs>525</Paragraphs>
  <Slides>35</Slides>
  <Notes>20</Notes>
  <HiddenSlides>3</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Azurro</vt:lpstr>
      <vt:lpstr>Gestione della riattivazione infezione da HBV.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Integrazioni AGA AISF</vt:lpstr>
      <vt:lpstr>Incidenza riattivazioni  Sinottico per patologia </vt:lpstr>
      <vt:lpstr>Diapositiva 16</vt:lpstr>
      <vt:lpstr>Considerazioni</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Opzioni di miglioramento</vt:lpstr>
      <vt:lpstr>Come migliorare?</vt:lpstr>
      <vt:lpstr>Come migliorare?</vt:lpstr>
      <vt:lpstr>Tech aid?</vt:lpstr>
      <vt:lpstr>Diapositiva 32</vt:lpstr>
      <vt:lpstr>Diapositiva 33</vt:lpstr>
      <vt:lpstr>IL GRUPPO MALATTIE DELLE VIE BILIARI E DEL FEGATO @ S.ANDREA</vt:lpstr>
      <vt:lpstr>IL GRUPPO MALATTIE DELLE VIE BILIARI E DEL FEGATO @ S.ANDREA</vt:lpstr>
    </vt:vector>
  </TitlesOfParts>
  <Company>massimo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MALATTIE DEL FEGATO E DELLE VIE BILIARI</dc:title>
  <dc:creator>Massimo</dc:creator>
  <cp:lastModifiedBy>Massimo Marignani</cp:lastModifiedBy>
  <cp:revision>898</cp:revision>
  <cp:lastPrinted>1601-01-01T00:00:00Z</cp:lastPrinted>
  <dcterms:created xsi:type="dcterms:W3CDTF">2003-10-15T17:21:44Z</dcterms:created>
  <dcterms:modified xsi:type="dcterms:W3CDTF">2017-09-29T11:35:28Z</dcterms:modified>
</cp:coreProperties>
</file>