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5" r:id="rId3"/>
  </p:sldMasterIdLst>
  <p:notesMasterIdLst>
    <p:notesMasterId r:id="rId55"/>
  </p:notesMasterIdLst>
  <p:sldIdLst>
    <p:sldId id="279" r:id="rId4"/>
    <p:sldId id="284" r:id="rId5"/>
    <p:sldId id="271" r:id="rId6"/>
    <p:sldId id="349" r:id="rId7"/>
    <p:sldId id="352" r:id="rId8"/>
    <p:sldId id="338" r:id="rId9"/>
    <p:sldId id="355" r:id="rId10"/>
    <p:sldId id="356" r:id="rId11"/>
    <p:sldId id="314" r:id="rId12"/>
    <p:sldId id="373" r:id="rId13"/>
    <p:sldId id="372" r:id="rId14"/>
    <p:sldId id="293" r:id="rId15"/>
    <p:sldId id="320" r:id="rId16"/>
    <p:sldId id="371" r:id="rId17"/>
    <p:sldId id="376" r:id="rId18"/>
    <p:sldId id="312" r:id="rId19"/>
    <p:sldId id="340" r:id="rId20"/>
    <p:sldId id="318" r:id="rId21"/>
    <p:sldId id="374" r:id="rId22"/>
    <p:sldId id="357" r:id="rId23"/>
    <p:sldId id="362" r:id="rId24"/>
    <p:sldId id="326" r:id="rId25"/>
    <p:sldId id="368" r:id="rId26"/>
    <p:sldId id="269" r:id="rId27"/>
    <p:sldId id="379" r:id="rId28"/>
    <p:sldId id="361" r:id="rId29"/>
    <p:sldId id="363" r:id="rId30"/>
    <p:sldId id="364" r:id="rId31"/>
    <p:sldId id="365" r:id="rId32"/>
    <p:sldId id="366" r:id="rId33"/>
    <p:sldId id="275" r:id="rId34"/>
    <p:sldId id="367" r:id="rId35"/>
    <p:sldId id="335" r:id="rId36"/>
    <p:sldId id="370" r:id="rId37"/>
    <p:sldId id="307" r:id="rId38"/>
    <p:sldId id="354" r:id="rId39"/>
    <p:sldId id="301" r:id="rId40"/>
    <p:sldId id="347" r:id="rId41"/>
    <p:sldId id="351" r:id="rId42"/>
    <p:sldId id="377" r:id="rId43"/>
    <p:sldId id="375" r:id="rId44"/>
    <p:sldId id="266" r:id="rId45"/>
    <p:sldId id="265" r:id="rId46"/>
    <p:sldId id="331" r:id="rId47"/>
    <p:sldId id="330" r:id="rId48"/>
    <p:sldId id="348" r:id="rId49"/>
    <p:sldId id="274" r:id="rId50"/>
    <p:sldId id="296" r:id="rId51"/>
    <p:sldId id="262" r:id="rId52"/>
    <p:sldId id="316" r:id="rId53"/>
    <p:sldId id="359" r:id="rId5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020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C3F3-CDBF-4B08-BA43-88340305C13C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68B10-DAF7-45E7-98C1-272F73FBA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1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3A21-BFD5-490D-AA4E-8F3C97BDA109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CEB8-4093-4946-89AF-3269C5CB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05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3A21-BFD5-490D-AA4E-8F3C97BDA109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CEB8-4093-4946-89AF-3269C5CB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18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3A21-BFD5-490D-AA4E-8F3C97BDA109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CEB8-4093-4946-89AF-3269C5CB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904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196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5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1792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38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59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738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384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9664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3A21-BFD5-490D-AA4E-8F3C97BDA109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CEB8-4093-4946-89AF-3269C5CB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108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89993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4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715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201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6F12-CD3D-4E9E-B8DD-49EA442945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56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87E6C-3F71-4CB5-95C4-344F217D2F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1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87D69-837C-48E0-ACC5-B19720C08E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18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05DFF-E9A4-4009-BB9F-68E5FD46CB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5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29B3-9ECF-4055-9B43-D820D8D21C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0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DCFC-175B-43D1-B097-04D00243EE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3A21-BFD5-490D-AA4E-8F3C97BDA109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CEB8-4093-4946-89AF-3269C5CB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015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DC3B9-C4CC-475D-A77D-00D062C49C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01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287-33AD-4386-8967-DD70885BD6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18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17BB8-67E5-4ACD-B41E-73C8D1F09E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31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BED0-7FDF-434D-9A14-EB8FDDD222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60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3630-D878-4637-9F6B-B78E89A5F3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84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CB45-20BE-4C7A-A4BB-08D5FD2D33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0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CA477-596E-49C6-A748-4131AB1EFD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4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3A21-BFD5-490D-AA4E-8F3C97BDA109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CEB8-4093-4946-89AF-3269C5CB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12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3A21-BFD5-490D-AA4E-8F3C97BDA109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CEB8-4093-4946-89AF-3269C5CB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84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3A21-BFD5-490D-AA4E-8F3C97BDA109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CEB8-4093-4946-89AF-3269C5CB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50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3A21-BFD5-490D-AA4E-8F3C97BDA109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CEB8-4093-4946-89AF-3269C5CB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17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3A21-BFD5-490D-AA4E-8F3C97BDA109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CEB8-4093-4946-89AF-3269C5CB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3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3A21-BFD5-490D-AA4E-8F3C97BDA109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7CEB8-4093-4946-89AF-3269C5CB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68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03A21-BFD5-490D-AA4E-8F3C97BDA109}" type="datetimeFigureOut">
              <a:rPr lang="it-IT" smtClean="0"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CEB8-4093-4946-89AF-3269C5CB9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76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77835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Kochi Mincho" charset="0"/>
          <a:cs typeface="Kochi Mincho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Kochi Mincho" charset="0"/>
          <a:cs typeface="Kochi Mincho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Kochi Mincho" charset="0"/>
          <a:cs typeface="Kochi Mincho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Kochi Mincho" charset="0"/>
          <a:cs typeface="Kochi Mincho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Kochi Mincho" charset="0"/>
          <a:cs typeface="Kochi Mincho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Kochi Mincho" charset="0"/>
          <a:cs typeface="Kochi Mincho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Kochi Mincho" charset="0"/>
          <a:cs typeface="Kochi Mincho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Kochi Mincho" charset="0"/>
          <a:cs typeface="Kochi Mincho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129CB-003F-42B0-85FC-411995FCF54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2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2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2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7030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716015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836712"/>
            <a:ext cx="889248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b="1" i="1" dirty="0" smtClean="0"/>
          </a:p>
          <a:p>
            <a:pPr algn="ctr"/>
            <a:r>
              <a:rPr lang="it-IT" sz="4000" b="1" i="1" dirty="0" smtClean="0"/>
              <a:t>                                   Epatopatia</a:t>
            </a:r>
          </a:p>
          <a:p>
            <a:pPr algn="ctr"/>
            <a:r>
              <a:rPr lang="it-IT" sz="4000" b="1" i="1" dirty="0" smtClean="0"/>
              <a:t>                                   Alcolica</a:t>
            </a:r>
          </a:p>
          <a:p>
            <a:pPr algn="ctr"/>
            <a:endParaRPr lang="it-IT" sz="2800" b="1" i="1" dirty="0" smtClean="0"/>
          </a:p>
          <a:p>
            <a:pPr algn="ctr"/>
            <a:endParaRPr lang="it-IT" sz="2800" b="1" i="1" dirty="0"/>
          </a:p>
          <a:p>
            <a:pPr algn="ctr"/>
            <a:endParaRPr lang="it-IT" sz="2800" b="1" i="1" dirty="0" smtClean="0"/>
          </a:p>
          <a:p>
            <a:pPr algn="ctr"/>
            <a:endParaRPr lang="it-IT" sz="2800" b="1" i="1" dirty="0"/>
          </a:p>
          <a:p>
            <a:pPr algn="ctr"/>
            <a:endParaRPr lang="it-IT" sz="2800" b="1" i="1" dirty="0"/>
          </a:p>
          <a:p>
            <a:pPr algn="ctr"/>
            <a:r>
              <a:rPr lang="it-IT" sz="2800" b="1" i="1" dirty="0" smtClean="0"/>
              <a:t>Mariano Quartini</a:t>
            </a:r>
          </a:p>
          <a:p>
            <a:pPr algn="ctr"/>
            <a:r>
              <a:rPr lang="it-IT" sz="2400" dirty="0" smtClean="0"/>
              <a:t> S.C. Epatologia e Gastroenterologia</a:t>
            </a:r>
          </a:p>
          <a:p>
            <a:pPr algn="ctr"/>
            <a:r>
              <a:rPr lang="it-IT" sz="2400" dirty="0" smtClean="0"/>
              <a:t>A.O. «</a:t>
            </a:r>
            <a:r>
              <a:rPr lang="it-IT" sz="2400" dirty="0" err="1" smtClean="0"/>
              <a:t>S.Maria</a:t>
            </a:r>
            <a:r>
              <a:rPr lang="it-IT" sz="2400" dirty="0" smtClean="0"/>
              <a:t>» - Terni</a:t>
            </a:r>
          </a:p>
          <a:p>
            <a:pPr algn="ctr"/>
            <a:endParaRPr lang="it-IT" sz="2400" dirty="0"/>
          </a:p>
          <a:p>
            <a:pPr algn="ctr"/>
            <a:endParaRPr lang="it-IT" sz="2400" dirty="0" smtClean="0"/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              </a:t>
            </a:r>
          </a:p>
          <a:p>
            <a:pPr algn="ctr"/>
            <a:r>
              <a:rPr lang="it-IT" sz="2000" dirty="0" smtClean="0"/>
              <a:t>                                  </a:t>
            </a:r>
          </a:p>
          <a:p>
            <a:pPr algn="ctr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305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588223" y="4941168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AISF-SIMG,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06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300192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AISF-SIMG,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72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0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mbepa\Documents\Mariano\f026449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8883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9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300192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EASL, 2012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26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6381328"/>
            <a:ext cx="363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Mathurin</a:t>
            </a:r>
            <a:r>
              <a:rPr lang="it-IT" sz="1600" dirty="0" smtClean="0"/>
              <a:t> P., </a:t>
            </a:r>
            <a:r>
              <a:rPr lang="it-IT" sz="1600" dirty="0" err="1" smtClean="0"/>
              <a:t>Bataller</a:t>
            </a:r>
            <a:r>
              <a:rPr lang="it-IT" sz="1600" dirty="0" smtClean="0"/>
              <a:t> R., J </a:t>
            </a:r>
            <a:r>
              <a:rPr lang="it-IT" sz="1600" dirty="0" err="1" smtClean="0"/>
              <a:t>Hepat</a:t>
            </a:r>
            <a:r>
              <a:rPr lang="it-IT" sz="1600" dirty="0" smtClean="0"/>
              <a:t> 2015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275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796136" y="6494595"/>
            <a:ext cx="3347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    Modificata, </a:t>
            </a:r>
            <a:r>
              <a:rPr lang="it-IT" sz="1600" dirty="0" err="1" smtClean="0"/>
              <a:t>Mueller</a:t>
            </a:r>
            <a:r>
              <a:rPr lang="it-IT" sz="1600" dirty="0" smtClean="0"/>
              <a:t> et al, WJG 2014 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" y="6093296"/>
            <a:ext cx="550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Biopsy</a:t>
            </a:r>
            <a:r>
              <a:rPr lang="it-IT" dirty="0" smtClean="0"/>
              <a:t>  in </a:t>
            </a:r>
            <a:r>
              <a:rPr lang="it-IT" dirty="0" err="1" smtClean="0"/>
              <a:t>pts</a:t>
            </a:r>
            <a:r>
              <a:rPr lang="it-IT" dirty="0" smtClean="0"/>
              <a:t> with: aggressive </a:t>
            </a:r>
            <a:r>
              <a:rPr lang="it-IT" dirty="0" err="1" smtClean="0"/>
              <a:t>forms</a:t>
            </a:r>
            <a:r>
              <a:rPr lang="it-IT" dirty="0" smtClean="0"/>
              <a:t> of ALD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 </a:t>
            </a:r>
            <a:r>
              <a:rPr lang="it-IT" dirty="0" err="1" smtClean="0"/>
              <a:t>cofactors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90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475252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436096" y="6525344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Mathurin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>P., </a:t>
            </a:r>
            <a:r>
              <a:rPr lang="it-IT" dirty="0" err="1">
                <a:solidFill>
                  <a:prstClr val="black"/>
                </a:solidFill>
              </a:rPr>
              <a:t>Bataller</a:t>
            </a:r>
            <a:r>
              <a:rPr lang="it-IT" dirty="0">
                <a:solidFill>
                  <a:prstClr val="black"/>
                </a:solidFill>
              </a:rPr>
              <a:t> R., J </a:t>
            </a:r>
            <a:r>
              <a:rPr lang="it-IT" dirty="0" err="1">
                <a:solidFill>
                  <a:prstClr val="black"/>
                </a:solidFill>
              </a:rPr>
              <a:t>Hepat</a:t>
            </a:r>
            <a:r>
              <a:rPr lang="it-IT" dirty="0">
                <a:solidFill>
                  <a:prstClr val="black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7775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9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0919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14388"/>
            <a:ext cx="69723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9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192688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1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STOPAH  Trial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208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940152" y="64533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NEJM,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99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5431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42950"/>
            <a:ext cx="7648575" cy="57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6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4638"/>
            <a:ext cx="6924675" cy="543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3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28675"/>
            <a:ext cx="69723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6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823913"/>
            <a:ext cx="69627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5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819150"/>
            <a:ext cx="69818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2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19150"/>
            <a:ext cx="69723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8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45831" y="6309320"/>
            <a:ext cx="274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</a:t>
            </a:r>
            <a:r>
              <a:rPr lang="it-IT" dirty="0" err="1" smtClean="0"/>
              <a:t>Bataller</a:t>
            </a:r>
            <a:r>
              <a:rPr lang="it-IT" dirty="0" smtClean="0"/>
              <a:t>  R.,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92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8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1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35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6408712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9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2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32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228184" y="6093296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EASL,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1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5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4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0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60649"/>
            <a:ext cx="6696744" cy="558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436096" y="6165304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 err="1">
                <a:solidFill>
                  <a:prstClr val="black"/>
                </a:solidFill>
              </a:rPr>
              <a:t>Mathurin</a:t>
            </a:r>
            <a:r>
              <a:rPr lang="it-IT" dirty="0">
                <a:solidFill>
                  <a:prstClr val="black"/>
                </a:solidFill>
              </a:rPr>
              <a:t> P., </a:t>
            </a:r>
            <a:r>
              <a:rPr lang="it-IT" dirty="0" err="1">
                <a:solidFill>
                  <a:prstClr val="black"/>
                </a:solidFill>
              </a:rPr>
              <a:t>Bataller</a:t>
            </a:r>
            <a:r>
              <a:rPr lang="it-IT" dirty="0">
                <a:solidFill>
                  <a:prstClr val="black"/>
                </a:solidFill>
              </a:rPr>
              <a:t> R., J </a:t>
            </a:r>
            <a:r>
              <a:rPr lang="it-IT" dirty="0" err="1">
                <a:solidFill>
                  <a:prstClr val="black"/>
                </a:solidFill>
              </a:rPr>
              <a:t>Hepat</a:t>
            </a:r>
            <a:r>
              <a:rPr lang="it-IT" dirty="0">
                <a:solidFill>
                  <a:prstClr val="black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080384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Spectrum of ALD, risk factors, and comorbidity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8" y="548680"/>
            <a:ext cx="892899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148063" y="6381328"/>
            <a:ext cx="391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         Gao </a:t>
            </a:r>
            <a:r>
              <a:rPr lang="it-IT" dirty="0">
                <a:solidFill>
                  <a:prstClr val="black"/>
                </a:solidFill>
              </a:rPr>
              <a:t>B., </a:t>
            </a:r>
            <a:r>
              <a:rPr lang="it-IT" dirty="0" err="1">
                <a:solidFill>
                  <a:prstClr val="black"/>
                </a:solidFill>
              </a:rPr>
              <a:t>Bataller</a:t>
            </a:r>
            <a:r>
              <a:rPr lang="it-IT" dirty="0">
                <a:solidFill>
                  <a:prstClr val="black"/>
                </a:solidFill>
              </a:rPr>
              <a:t> R, </a:t>
            </a:r>
            <a:r>
              <a:rPr lang="it-IT" dirty="0" err="1">
                <a:solidFill>
                  <a:prstClr val="black"/>
                </a:solidFill>
              </a:rPr>
              <a:t>Gastroent</a:t>
            </a:r>
            <a:r>
              <a:rPr lang="it-IT" dirty="0">
                <a:solidFill>
                  <a:prstClr val="black"/>
                </a:solidFill>
              </a:rPr>
              <a:t>  2011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6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Mechanisms of alcoholic fatty liver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790575"/>
            <a:ext cx="7632848" cy="544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076056" y="623731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</a:t>
            </a:r>
          </a:p>
          <a:p>
            <a:r>
              <a:rPr lang="it-IT" dirty="0"/>
              <a:t> </a:t>
            </a:r>
            <a:r>
              <a:rPr lang="it-IT" dirty="0" smtClean="0"/>
              <a:t>        Gao B., </a:t>
            </a:r>
            <a:r>
              <a:rPr lang="it-IT" dirty="0" err="1" smtClean="0"/>
              <a:t>Bataller</a:t>
            </a:r>
            <a:r>
              <a:rPr lang="it-IT" dirty="0" smtClean="0"/>
              <a:t> R, </a:t>
            </a:r>
            <a:r>
              <a:rPr lang="it-IT" dirty="0" err="1" smtClean="0"/>
              <a:t>Gastroent</a:t>
            </a:r>
            <a:r>
              <a:rPr lang="it-IT" dirty="0" smtClean="0"/>
              <a:t>  2011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75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0250" y="3977988"/>
            <a:ext cx="4134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 value 0.06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5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ENGLAND JOURNAL OF </a:t>
            </a:r>
            <a:r>
              <a:rPr lang="en-US" dirty="0" smtClean="0"/>
              <a:t>MEDICINE, APRIL</a:t>
            </a:r>
            <a:r>
              <a:rPr lang="en-US" dirty="0"/>
              <a:t>, </a:t>
            </a:r>
            <a:r>
              <a:rPr lang="en-US" dirty="0" smtClean="0"/>
              <a:t>2015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77" y="1691323"/>
            <a:ext cx="7418424" cy="47867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</a:t>
            </a:r>
          </a:p>
          <a:p>
            <a:pPr marL="0" indent="0">
              <a:buNone/>
            </a:pPr>
            <a:r>
              <a:rPr lang="en-IN" sz="4400" b="1" dirty="0" err="1" smtClean="0">
                <a:solidFill>
                  <a:srgbClr val="FFC000"/>
                </a:solidFill>
              </a:rPr>
              <a:t>ST</a:t>
            </a:r>
            <a:r>
              <a:rPr lang="en-IN" sz="2800" dirty="0" err="1" smtClean="0"/>
              <a:t>eroids</a:t>
            </a:r>
            <a:r>
              <a:rPr lang="en-IN" sz="2800" dirty="0" smtClean="0"/>
              <a:t> </a:t>
            </a:r>
            <a:r>
              <a:rPr lang="en-IN" sz="4400" b="1" dirty="0">
                <a:solidFill>
                  <a:srgbClr val="FFC000"/>
                </a:solidFill>
              </a:rPr>
              <a:t>O</a:t>
            </a:r>
            <a:r>
              <a:rPr lang="en-IN" sz="2800" dirty="0" smtClean="0"/>
              <a:t>r </a:t>
            </a:r>
            <a:r>
              <a:rPr lang="en-IN" sz="4400" b="1" dirty="0" err="1" smtClean="0">
                <a:solidFill>
                  <a:srgbClr val="FFC000"/>
                </a:solidFill>
              </a:rPr>
              <a:t>P</a:t>
            </a:r>
            <a:r>
              <a:rPr lang="en-IN" sz="2800" dirty="0" err="1" smtClean="0"/>
              <a:t>entoxifylline</a:t>
            </a:r>
            <a:r>
              <a:rPr lang="en-IN" sz="2800" dirty="0" smtClean="0"/>
              <a:t> for </a:t>
            </a:r>
            <a:r>
              <a:rPr lang="en-IN" sz="4400" b="1" dirty="0" smtClean="0">
                <a:solidFill>
                  <a:srgbClr val="FFC000"/>
                </a:solidFill>
              </a:rPr>
              <a:t>A</a:t>
            </a:r>
            <a:r>
              <a:rPr lang="en-IN" sz="2800" dirty="0" smtClean="0"/>
              <a:t>lcoholic </a:t>
            </a:r>
            <a:r>
              <a:rPr lang="en-IN" sz="4400" b="1" dirty="0" smtClean="0">
                <a:solidFill>
                  <a:srgbClr val="FFC000"/>
                </a:solidFill>
              </a:rPr>
              <a:t>H</a:t>
            </a:r>
            <a:r>
              <a:rPr lang="en-IN" sz="2800" dirty="0" smtClean="0"/>
              <a:t>epatitis</a:t>
            </a:r>
          </a:p>
          <a:p>
            <a:pPr marL="0" indent="0">
              <a:buNone/>
            </a:pPr>
            <a:endParaRPr lang="en-IN" sz="2800" dirty="0"/>
          </a:p>
          <a:p>
            <a:pPr marL="0" indent="0">
              <a:buNone/>
            </a:pPr>
            <a:r>
              <a:rPr lang="en-IN" sz="2800" dirty="0" smtClean="0"/>
              <a:t>to determine whether prednisolone or </a:t>
            </a:r>
            <a:r>
              <a:rPr lang="en-IN" sz="2800" dirty="0" err="1" smtClean="0"/>
              <a:t>pentoxifylline</a:t>
            </a:r>
            <a:r>
              <a:rPr lang="en-IN" sz="2800" dirty="0" smtClean="0"/>
              <a:t> administered for a </a:t>
            </a:r>
            <a:r>
              <a:rPr lang="en-IN" sz="2800" dirty="0" smtClean="0">
                <a:solidFill>
                  <a:srgbClr val="FFC000"/>
                </a:solidFill>
              </a:rPr>
              <a:t>28-day</a:t>
            </a:r>
            <a:r>
              <a:rPr lang="en-IN" sz="2800" dirty="0" smtClean="0"/>
              <a:t> period reduced </a:t>
            </a:r>
            <a:r>
              <a:rPr lang="en-IN" sz="2800" dirty="0" smtClean="0">
                <a:solidFill>
                  <a:srgbClr val="FFC000"/>
                </a:solidFill>
              </a:rPr>
              <a:t>short-term</a:t>
            </a:r>
            <a:r>
              <a:rPr lang="en-IN" sz="2800" dirty="0" smtClean="0"/>
              <a:t> and </a:t>
            </a:r>
            <a:r>
              <a:rPr lang="en-IN" sz="2800" dirty="0" smtClean="0">
                <a:solidFill>
                  <a:srgbClr val="FFC000"/>
                </a:solidFill>
              </a:rPr>
              <a:t>medium-term mortality </a:t>
            </a:r>
            <a:r>
              <a:rPr lang="en-IN" sz="2800" dirty="0" smtClean="0"/>
              <a:t>among patients admitted with severe alcoholic hepatitis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7859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5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3243263"/>
            <a:ext cx="3152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8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7525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e 5"/>
          <p:cNvSpPr/>
          <p:nvPr/>
        </p:nvSpPr>
        <p:spPr>
          <a:xfrm>
            <a:off x="5364088" y="3392996"/>
            <a:ext cx="1152128" cy="61206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6409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64088" y="64533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prstClr val="black"/>
                </a:solidFill>
              </a:rPr>
              <a:t>Mathurin</a:t>
            </a:r>
            <a:r>
              <a:rPr lang="it-IT" dirty="0">
                <a:solidFill>
                  <a:prstClr val="black"/>
                </a:solidFill>
              </a:rPr>
              <a:t> P., </a:t>
            </a:r>
            <a:r>
              <a:rPr lang="it-IT" dirty="0" err="1">
                <a:solidFill>
                  <a:prstClr val="black"/>
                </a:solidFill>
              </a:rPr>
              <a:t>Bataller</a:t>
            </a:r>
            <a:r>
              <a:rPr lang="it-IT" dirty="0">
                <a:solidFill>
                  <a:prstClr val="black"/>
                </a:solidFill>
              </a:rPr>
              <a:t> R., J </a:t>
            </a:r>
            <a:r>
              <a:rPr lang="it-IT" dirty="0" err="1">
                <a:solidFill>
                  <a:prstClr val="black"/>
                </a:solidFill>
              </a:rPr>
              <a:t>Hepat</a:t>
            </a:r>
            <a:r>
              <a:rPr lang="it-IT" dirty="0">
                <a:solidFill>
                  <a:prstClr val="black"/>
                </a:solidFill>
              </a:rPr>
              <a:t>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89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9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7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9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23913"/>
            <a:ext cx="69723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6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6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864096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6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8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8784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Kochi Mincho"/>
        <a:cs typeface="Kochi Mincho"/>
      </a:majorFont>
      <a:minorFont>
        <a:latin typeface="Arial"/>
        <a:ea typeface="Kochi Mincho"/>
        <a:cs typeface="Kochi 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181</Words>
  <Application>Microsoft Office PowerPoint</Application>
  <PresentationFormat>Presentazione su schermo (4:3)</PresentationFormat>
  <Paragraphs>42</Paragraphs>
  <Slides>51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51</vt:i4>
      </vt:variant>
    </vt:vector>
  </HeadingPairs>
  <TitlesOfParts>
    <vt:vector size="60" baseType="lpstr">
      <vt:lpstr>Arial</vt:lpstr>
      <vt:lpstr>Calibri</vt:lpstr>
      <vt:lpstr>Garamond</vt:lpstr>
      <vt:lpstr>Kochi Mincho</vt:lpstr>
      <vt:lpstr>Times New Roman</vt:lpstr>
      <vt:lpstr>Wingdings</vt:lpstr>
      <vt:lpstr>Tema di Office</vt:lpstr>
      <vt:lpstr>1_Tema di Office</vt:lpstr>
      <vt:lpstr>Stream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STOPAH  Trial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Spectrum of ALD, risk factors, and comorbidity</vt:lpstr>
      <vt:lpstr>Mechanisms of alcoholic fatty liver</vt:lpstr>
      <vt:lpstr>Presentazione standard di PowerPoint</vt:lpstr>
      <vt:lpstr>NEW ENGLAND JOURNAL OF MEDICINE, APRIL, 2015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Ambulatorio Epatobiliare</dc:creator>
  <cp:lastModifiedBy>GIOIP</cp:lastModifiedBy>
  <cp:revision>79</cp:revision>
  <dcterms:created xsi:type="dcterms:W3CDTF">2017-09-03T09:06:55Z</dcterms:created>
  <dcterms:modified xsi:type="dcterms:W3CDTF">2017-09-29T12:31:13Z</dcterms:modified>
</cp:coreProperties>
</file>