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1"/>
  </p:notesMasterIdLst>
  <p:sldIdLst>
    <p:sldId id="319" r:id="rId2"/>
    <p:sldId id="328" r:id="rId3"/>
    <p:sldId id="338" r:id="rId4"/>
    <p:sldId id="329" r:id="rId5"/>
    <p:sldId id="330" r:id="rId6"/>
    <p:sldId id="270" r:id="rId7"/>
    <p:sldId id="271" r:id="rId8"/>
    <p:sldId id="272" r:id="rId9"/>
    <p:sldId id="273" r:id="rId10"/>
    <p:sldId id="274" r:id="rId11"/>
    <p:sldId id="275" r:id="rId12"/>
    <p:sldId id="300" r:id="rId13"/>
    <p:sldId id="332" r:id="rId14"/>
    <p:sldId id="309" r:id="rId15"/>
    <p:sldId id="337" r:id="rId16"/>
    <p:sldId id="280" r:id="rId17"/>
    <p:sldId id="305" r:id="rId18"/>
    <p:sldId id="335" r:id="rId19"/>
    <p:sldId id="336" r:id="rId20"/>
    <p:sldId id="282" r:id="rId21"/>
    <p:sldId id="333" r:id="rId22"/>
    <p:sldId id="306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310" r:id="rId31"/>
    <p:sldId id="291" r:id="rId32"/>
    <p:sldId id="292" r:id="rId33"/>
    <p:sldId id="293" r:id="rId34"/>
    <p:sldId id="294" r:id="rId35"/>
    <p:sldId id="297" r:id="rId36"/>
    <p:sldId id="311" r:id="rId37"/>
    <p:sldId id="298" r:id="rId38"/>
    <p:sldId id="299" r:id="rId39"/>
    <p:sldId id="318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62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9BE5-4094-4D0C-AD99-DCB94817F164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E40E0-3328-4CF1-93AC-076CE841267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506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61" tIns="47780" rIns="95561" bIns="477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985F505-C8A7-4B69-B30D-C8D74EE17D1A}" type="slidenum">
              <a:rPr lang="en-GB" altLang="it-IT" sz="1300" b="1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12</a:t>
            </a:fld>
            <a:endParaRPr lang="en-GB" altLang="it-IT" sz="1300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8005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9136638" indent="-38665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13CAD-9376-4AD3-A31F-95D0FAA7D2E5}" type="slidenum"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28</a:t>
            </a:fld>
            <a:endParaRPr lang="it-IT" altLang="it-IT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81525" cy="3435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b="1">
                <a:latin typeface="Arial" panose="020B0604020202020204" pitchFamily="34" charset="0"/>
                <a:ea typeface="MS PGothic" panose="020B0600070205080204" pitchFamily="34" charset="-128"/>
              </a:rPr>
              <a:t>Lets</a:t>
            </a:r>
            <a:r>
              <a:rPr lang="ja-JP" altLang="it-IT" b="1">
                <a:latin typeface="Arial" panose="020B0604020202020204" pitchFamily="34" charset="0"/>
              </a:rPr>
              <a:t>’</a:t>
            </a:r>
            <a:r>
              <a:rPr lang="it-IT" altLang="it-IT" b="1">
                <a:latin typeface="Arial" panose="020B0604020202020204" pitchFamily="34" charset="0"/>
                <a:ea typeface="MS PGothic" panose="020B0600070205080204" pitchFamily="34" charset="-128"/>
              </a:rPr>
              <a:t> consider the portal tract </a:t>
            </a:r>
          </a:p>
          <a:p>
            <a:pPr eaLnBrk="1" hangingPunct="1"/>
            <a:r>
              <a:rPr lang="it-IT" altLang="it-IT" b="1">
                <a:latin typeface="Arial" panose="020B0604020202020204" pitchFamily="34" charset="0"/>
                <a:ea typeface="MS PGothic" panose="020B0600070205080204" pitchFamily="34" charset="-128"/>
              </a:rPr>
              <a:t>Blood supply to the sinusoids comes from….</a:t>
            </a:r>
          </a:p>
          <a:p>
            <a:pPr eaLnBrk="1" hangingPunct="1"/>
            <a:r>
              <a:rPr lang="it-IT" altLang="it-IT" b="1">
                <a:latin typeface="Arial" panose="020B0604020202020204" pitchFamily="34" charset="0"/>
                <a:ea typeface="MS PGothic" panose="020B0600070205080204" pitchFamily="34" charset="-128"/>
              </a:rPr>
              <a:t>Arterial supply not directly but via ….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124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9136638" indent="-38665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977A97-7070-4A3A-ACDD-2A7DDD4485F1}" type="slidenum"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29</a:t>
            </a:fld>
            <a:endParaRPr lang="it-IT" altLang="it-IT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81525" cy="3435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6690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61" tIns="47780" rIns="95561" bIns="477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it-IT"/>
          </a:p>
        </p:txBody>
      </p:sp>
      <p:sp>
        <p:nvSpPr>
          <p:cNvPr id="67588" name="Header Placeholder 3"/>
          <p:cNvSpPr txBox="1">
            <a:spLocks noGrp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it-IT" sz="1300" b="1">
                <a:latin typeface="Times" panose="02020603050405020304" pitchFamily="18" charset="0"/>
              </a:rPr>
              <a:t>Damascus 14-16 April 2009 - An Update on HCC</a:t>
            </a:r>
          </a:p>
        </p:txBody>
      </p:sp>
      <p:sp>
        <p:nvSpPr>
          <p:cNvPr id="67589" name="Date Placeholder 4"/>
          <p:cNvSpPr txBox="1">
            <a:spLocks noGrp="1"/>
          </p:cNvSpPr>
          <p:nvPr/>
        </p:nvSpPr>
        <p:spPr bwMode="auto">
          <a:xfrm>
            <a:off x="3887788" y="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E053F47-1340-4F53-8C36-5399DC8C9417}" type="datetime1">
              <a:rPr lang="de-DE" altLang="it-IT" sz="1300" b="1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9/28/17</a:t>
            </a:fld>
            <a:endParaRPr lang="de-DE" altLang="it-IT" sz="1300" b="1">
              <a:latin typeface="Times" panose="02020603050405020304" pitchFamily="18" charset="0"/>
            </a:endParaRPr>
          </a:p>
        </p:txBody>
      </p:sp>
      <p:sp>
        <p:nvSpPr>
          <p:cNvPr id="67590" name="Slide Number Placeholder 5"/>
          <p:cNvSpPr txBox="1">
            <a:spLocks noGrp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4E5B3A9-3D40-40C0-A0D7-EB4FF52C7C00}" type="slidenum">
              <a:rPr lang="de-DE" altLang="it-IT" sz="1300" b="1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31</a:t>
            </a:fld>
            <a:endParaRPr lang="de-DE" altLang="it-IT" sz="1300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6642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it-IT" altLang="it-IT" sz="1300" b="1">
                <a:solidFill>
                  <a:srgbClr val="000000"/>
                </a:solidFill>
                <a:latin typeface="Times" panose="02020603050405020304" pitchFamily="18" charset="0"/>
              </a:rPr>
              <a:t>Taormina 5-6 Ottobre 2009 - Advancing the border of treatment challenges in hepatitis C</a:t>
            </a:r>
          </a:p>
        </p:txBody>
      </p:sp>
      <p:sp>
        <p:nvSpPr>
          <p:cNvPr id="68611" name="Rectangle 3"/>
          <p:cNvSpPr txBox="1">
            <a:spLocks noGrp="1" noChangeArrowheads="1"/>
          </p:cNvSpPr>
          <p:nvPr/>
        </p:nvSpPr>
        <p:spPr bwMode="auto">
          <a:xfrm>
            <a:off x="3887788" y="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660B611-2703-4666-BD0B-578E52B21523}" type="datetime1">
              <a:rPr lang="it-IT" altLang="it-IT" sz="1300" b="1">
                <a:solidFill>
                  <a:srgbClr val="000000"/>
                </a:solidFill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9/28/17</a:t>
            </a:fld>
            <a:endParaRPr lang="it-IT" altLang="it-IT" sz="13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D3BB0DB-9291-4166-BC43-63484049B069}" type="slidenum">
              <a:rPr lang="it-IT" altLang="it-IT" sz="1300" b="1">
                <a:solidFill>
                  <a:srgbClr val="000000"/>
                </a:solidFill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32</a:t>
            </a:fld>
            <a:endParaRPr lang="it-IT" altLang="it-IT" sz="13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861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it-IT" sz="1300" b="1">
                <a:solidFill>
                  <a:srgbClr val="000000"/>
                </a:solidFill>
                <a:latin typeface="Times" panose="02020603050405020304" pitchFamily="18" charset="0"/>
              </a:rPr>
              <a:t>Barcelona 7 February 2009 - Major achievements in the management of HCC during the past decade</a:t>
            </a:r>
          </a:p>
        </p:txBody>
      </p:sp>
      <p:sp>
        <p:nvSpPr>
          <p:cNvPr id="68614" name="Rectangle 3"/>
          <p:cNvSpPr txBox="1">
            <a:spLocks noGrp="1" noChangeArrowheads="1"/>
          </p:cNvSpPr>
          <p:nvPr/>
        </p:nvSpPr>
        <p:spPr bwMode="auto">
          <a:xfrm>
            <a:off x="3887788" y="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485BA87-BD5B-48B0-8A5B-1F4BC68C63AC}" type="datetime1">
              <a:rPr lang="de-DE" altLang="it-IT" sz="1300" b="1">
                <a:solidFill>
                  <a:srgbClr val="000000"/>
                </a:solidFill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9/28/17</a:t>
            </a:fld>
            <a:endParaRPr lang="de-DE" altLang="it-IT" sz="13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8615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2734EBC-661B-47F5-87BF-A0A476729510}" type="slidenum">
              <a:rPr lang="de-DE" altLang="it-IT" sz="1300" b="1">
                <a:solidFill>
                  <a:srgbClr val="000000"/>
                </a:solidFill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32</a:t>
            </a:fld>
            <a:endParaRPr lang="de-DE" altLang="it-IT" sz="13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86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86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61" tIns="47780" rIns="95561" bIns="477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9305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61" tIns="47780" rIns="95561" bIns="477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it-IT"/>
          </a:p>
        </p:txBody>
      </p:sp>
      <p:sp>
        <p:nvSpPr>
          <p:cNvPr id="69636" name="Header Placeholder 3"/>
          <p:cNvSpPr txBox="1">
            <a:spLocks noGrp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it-IT" sz="1300" b="1">
                <a:latin typeface="Times" panose="02020603050405020304" pitchFamily="18" charset="0"/>
              </a:rPr>
              <a:t>Damascus 14-16 April 2009 - An Update on HCC</a:t>
            </a:r>
          </a:p>
        </p:txBody>
      </p:sp>
      <p:sp>
        <p:nvSpPr>
          <p:cNvPr id="69637" name="Date Placeholder 4"/>
          <p:cNvSpPr txBox="1">
            <a:spLocks noGrp="1"/>
          </p:cNvSpPr>
          <p:nvPr/>
        </p:nvSpPr>
        <p:spPr bwMode="auto">
          <a:xfrm>
            <a:off x="3887788" y="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7341476-3EE8-4F8B-B3AD-170CBA1D8BB4}" type="datetime1">
              <a:rPr lang="de-DE" altLang="it-IT" sz="1300" b="1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9/28/17</a:t>
            </a:fld>
            <a:endParaRPr lang="de-DE" altLang="it-IT" sz="1300" b="1">
              <a:latin typeface="Times" panose="02020603050405020304" pitchFamily="18" charset="0"/>
            </a:endParaRPr>
          </a:p>
        </p:txBody>
      </p:sp>
      <p:sp>
        <p:nvSpPr>
          <p:cNvPr id="69638" name="Slide Number Placeholder 5"/>
          <p:cNvSpPr txBox="1">
            <a:spLocks noGrp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C43D9B9-E3B3-4291-8129-49A06A5A281F}" type="slidenum">
              <a:rPr lang="de-DE" altLang="it-IT" sz="1300" b="1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33</a:t>
            </a:fld>
            <a:endParaRPr lang="de-DE" altLang="it-IT" sz="1300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454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61" tIns="47780" rIns="95561" bIns="477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it-IT"/>
          </a:p>
        </p:txBody>
      </p:sp>
      <p:sp>
        <p:nvSpPr>
          <p:cNvPr id="70660" name="Header Placeholder 3"/>
          <p:cNvSpPr txBox="1">
            <a:spLocks noGrp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it-IT" sz="1300" b="1">
                <a:latin typeface="Times" panose="02020603050405020304" pitchFamily="18" charset="0"/>
              </a:rPr>
              <a:t>Damascus 14-16 April 2009 - An Update on HCC</a:t>
            </a:r>
          </a:p>
        </p:txBody>
      </p:sp>
      <p:sp>
        <p:nvSpPr>
          <p:cNvPr id="70661" name="Date Placeholder 4"/>
          <p:cNvSpPr txBox="1">
            <a:spLocks noGrp="1"/>
          </p:cNvSpPr>
          <p:nvPr/>
        </p:nvSpPr>
        <p:spPr bwMode="auto">
          <a:xfrm>
            <a:off x="3887788" y="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8E8B6E-478C-4CB6-88B4-CDC5348FCD2C}" type="datetime1">
              <a:rPr lang="de-DE" altLang="it-IT" sz="1300" b="1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9/28/17</a:t>
            </a:fld>
            <a:endParaRPr lang="de-DE" altLang="it-IT" sz="1300" b="1">
              <a:latin typeface="Times" panose="02020603050405020304" pitchFamily="18" charset="0"/>
            </a:endParaRPr>
          </a:p>
        </p:txBody>
      </p:sp>
      <p:sp>
        <p:nvSpPr>
          <p:cNvPr id="70662" name="Slide Number Placeholder 5"/>
          <p:cNvSpPr txBox="1">
            <a:spLocks noGrp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62E485A-F7F7-4797-8406-E8DDDA1B797C}" type="slidenum">
              <a:rPr lang="de-DE" altLang="it-IT" sz="1300" b="1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34</a:t>
            </a:fld>
            <a:endParaRPr lang="de-DE" altLang="it-IT" sz="1300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58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61" tIns="47780" rIns="95561" bIns="477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it-IT"/>
          </a:p>
        </p:txBody>
      </p:sp>
      <p:sp>
        <p:nvSpPr>
          <p:cNvPr id="73732" name="Header Placeholder 3"/>
          <p:cNvSpPr txBox="1">
            <a:spLocks noGrp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it-IT" sz="1300" b="1">
                <a:latin typeface="Times" panose="02020603050405020304" pitchFamily="18" charset="0"/>
              </a:rPr>
              <a:t>Damascus 14-16 April 2009 - An Update on HCC</a:t>
            </a:r>
          </a:p>
        </p:txBody>
      </p:sp>
      <p:sp>
        <p:nvSpPr>
          <p:cNvPr id="73733" name="Date Placeholder 4"/>
          <p:cNvSpPr txBox="1">
            <a:spLocks noGrp="1"/>
          </p:cNvSpPr>
          <p:nvPr/>
        </p:nvSpPr>
        <p:spPr bwMode="auto">
          <a:xfrm>
            <a:off x="3887788" y="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A2AC963-BAED-43A2-9365-F754BB225771}" type="datetime1">
              <a:rPr lang="de-DE" altLang="it-IT" sz="1300" b="1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9/28/17</a:t>
            </a:fld>
            <a:endParaRPr lang="de-DE" altLang="it-IT" sz="1300" b="1">
              <a:latin typeface="Times" panose="02020603050405020304" pitchFamily="18" charset="0"/>
            </a:endParaRPr>
          </a:p>
        </p:txBody>
      </p:sp>
      <p:sp>
        <p:nvSpPr>
          <p:cNvPr id="73734" name="Slide Number Placeholder 5"/>
          <p:cNvSpPr txBox="1">
            <a:spLocks noGrp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CE84F9F-EF46-4FFA-8C07-02BB2CDB8F42}" type="slidenum">
              <a:rPr lang="de-DE" altLang="it-IT" sz="1300" b="1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35</a:t>
            </a:fld>
            <a:endParaRPr lang="de-DE" altLang="it-IT" sz="1300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889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71B5A1-6DD2-4D13-8A39-22D51D4C82C4}" type="slidenum">
              <a:rPr lang="en-US" altLang="it-IT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341813"/>
            <a:ext cx="5054600" cy="4116387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z="1000"/>
          </a:p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924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F81-AE69-4096-93A3-A188699064E0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216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F81-AE69-4096-93A3-A188699064E0}" type="slidenum">
              <a:rPr lang="it-IT" smtClean="0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596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7BD328-DCF2-4B0D-846B-516D4AFE87D0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98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95CB0D-C333-409F-9DDE-4344E990FDC4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b="1" dirty="0"/>
              <a:t>The in vivo </a:t>
            </a:r>
            <a:r>
              <a:rPr lang="it-IT" altLang="it-IT" b="1" dirty="0" err="1"/>
              <a:t>demonstration</a:t>
            </a:r>
            <a:r>
              <a:rPr lang="it-IT" altLang="it-IT" b="1" dirty="0"/>
              <a:t> </a:t>
            </a:r>
            <a:r>
              <a:rPr lang="it-IT" altLang="it-IT" b="1" dirty="0" err="1"/>
              <a:t>has</a:t>
            </a:r>
            <a:r>
              <a:rPr lang="it-IT" altLang="it-IT" b="1" dirty="0"/>
              <a:t> </a:t>
            </a:r>
            <a:r>
              <a:rPr lang="it-IT" altLang="it-IT" b="1" dirty="0" err="1"/>
              <a:t>been</a:t>
            </a:r>
            <a:r>
              <a:rPr lang="it-IT" altLang="it-IT" b="1" dirty="0"/>
              <a:t> a </a:t>
            </a:r>
            <a:r>
              <a:rPr lang="it-IT" altLang="it-IT" b="1" dirty="0" err="1"/>
              <a:t>conquest</a:t>
            </a:r>
            <a:r>
              <a:rPr lang="it-IT" altLang="it-IT" b="1" dirty="0"/>
              <a:t> of </a:t>
            </a:r>
            <a:r>
              <a:rPr lang="it-IT" altLang="it-IT" b="1" dirty="0" err="1"/>
              <a:t>diagnostic</a:t>
            </a:r>
            <a:r>
              <a:rPr lang="it-IT" altLang="it-IT" b="1" dirty="0"/>
              <a:t> </a:t>
            </a:r>
            <a:r>
              <a:rPr lang="it-IT" altLang="it-IT" b="1" dirty="0" err="1"/>
              <a:t>imaging</a:t>
            </a:r>
            <a:endParaRPr lang="it-IT" altLang="it-IT" b="1" dirty="0"/>
          </a:p>
          <a:p>
            <a:pPr eaLnBrk="1" hangingPunct="1"/>
            <a:r>
              <a:rPr lang="it-IT" altLang="it-IT" b="1" dirty="0" err="1"/>
              <a:t>Correlations</a:t>
            </a:r>
            <a:r>
              <a:rPr lang="it-IT" altLang="it-IT" b="1" dirty="0"/>
              <a:t> </a:t>
            </a:r>
            <a:r>
              <a:rPr lang="it-IT" altLang="it-IT" b="1" dirty="0" err="1"/>
              <a:t>between</a:t>
            </a:r>
            <a:r>
              <a:rPr lang="it-IT" altLang="it-IT" b="1" dirty="0"/>
              <a:t> </a:t>
            </a:r>
            <a:r>
              <a:rPr lang="it-IT" altLang="it-IT" b="1" dirty="0" err="1"/>
              <a:t>cancerogenesis</a:t>
            </a:r>
            <a:r>
              <a:rPr lang="it-IT" altLang="it-IT" b="1" dirty="0"/>
              <a:t> and </a:t>
            </a:r>
            <a:r>
              <a:rPr lang="it-IT" altLang="it-IT" b="1" dirty="0" err="1"/>
              <a:t>type</a:t>
            </a:r>
            <a:r>
              <a:rPr lang="it-IT" altLang="it-IT" b="1" dirty="0"/>
              <a:t> of </a:t>
            </a:r>
            <a:r>
              <a:rPr lang="it-IT" altLang="it-IT" b="1" dirty="0" err="1"/>
              <a:t>vascularization</a:t>
            </a:r>
            <a:r>
              <a:rPr lang="it-IT" altLang="it-IT" b="1" dirty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114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9136638" indent="-38665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89B375-3DAA-4EBF-AFE9-F7C2778860A0}" type="slidenum"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25</a:t>
            </a:fld>
            <a:endParaRPr lang="it-IT" altLang="it-IT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81525" cy="3435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it-IT" altLang="it-IT" sz="9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911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9136638" indent="-38665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85597B-E1FF-408E-93B9-3006A8C175BE}" type="slidenum"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26</a:t>
            </a:fld>
            <a:endParaRPr lang="it-IT" altLang="it-IT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81525" cy="3435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b="1">
                <a:latin typeface="Arial" panose="020B0604020202020204" pitchFamily="34" charset="0"/>
                <a:ea typeface="MS PGothic" panose="020B0600070205080204" pitchFamily="34" charset="-128"/>
              </a:rPr>
              <a:t>Functional changes caused by the activation of .. leads to endothelial dysfunction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1489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9136638" indent="-38665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DC1B67-242B-49F9-9BC3-05898F8B9B2E}" type="slidenum"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27</a:t>
            </a:fld>
            <a:endParaRPr lang="it-IT" altLang="it-IT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81525" cy="3435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1400" b="1">
                <a:latin typeface="Arial" panose="020B0604020202020204" pitchFamily="34" charset="0"/>
                <a:ea typeface="MS PGothic" panose="020B0600070205080204" pitchFamily="34" charset="-128"/>
              </a:rPr>
              <a:t>Sinusoidal remodelling represents the structural response to the functional changes</a:t>
            </a:r>
          </a:p>
          <a:p>
            <a:pPr eaLnBrk="1" hangingPunct="1"/>
            <a:r>
              <a:rPr lang="it-IT" altLang="it-IT" sz="1400" b="1">
                <a:latin typeface="Arial" panose="020B0604020202020204" pitchFamily="34" charset="0"/>
                <a:ea typeface="MS PGothic" panose="020B0600070205080204" pitchFamily="34" charset="-128"/>
              </a:rPr>
              <a:t>Moving from normal condition to cirrhosis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913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270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034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676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122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84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955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262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819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967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118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455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BD86-6A9A-4592-BEB9-B2021FB2E0B0}" type="datetimeFigureOut">
              <a:rPr lang="it-IT" smtClean="0"/>
              <a:pPr/>
              <a:t>9/28/17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74C4-23F3-453E-8BD4-7006EC8EC73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81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39669BB-6A78-477B-8DEF-012D7C929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6537"/>
          <a:stretch/>
        </p:blipFill>
        <p:spPr>
          <a:xfrm>
            <a:off x="20268" y="0"/>
            <a:ext cx="5216422" cy="5370167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AF32CE5-4474-493A-9ABF-73276FBF9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5658145"/>
            <a:ext cx="9016526" cy="478904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 Rodolfo Sacco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5D673CC-FFFA-4E3C-92F8-BE937748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70" y="623731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1800" dirty="0">
                <a:solidFill>
                  <a:srgbClr val="002060"/>
                </a:solidFill>
              </a:rPr>
              <a:t>U. O. Gastroenterologia e Malattie del Ricambio  A.O.U.P - Pisa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BB5971C-4401-4AC4-A416-FF92B8A09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668" y="1844824"/>
            <a:ext cx="3929332" cy="190207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HBV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e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Oncogenesi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54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1281113" y="1268413"/>
            <a:ext cx="0" cy="4321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 flipV="1">
            <a:off x="1281113" y="5589588"/>
            <a:ext cx="757872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639888" y="5726113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1980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3108325" y="5705475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1990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548188" y="570547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2000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989638" y="570547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2010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259638" y="569912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2020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 flipH="1" flipV="1">
            <a:off x="434142" y="2708275"/>
            <a:ext cx="677108" cy="18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i="1" dirty="0" err="1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Incidence</a:t>
            </a:r>
            <a:endParaRPr lang="it-IT" altLang="it-IT" sz="3200" i="1" dirty="0">
              <a:solidFill>
                <a:srgbClr val="0070C0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Freeform 37"/>
          <p:cNvSpPr>
            <a:spLocks/>
          </p:cNvSpPr>
          <p:nvPr/>
        </p:nvSpPr>
        <p:spPr bwMode="auto">
          <a:xfrm rot="20481999" flipV="1">
            <a:off x="3871913" y="3071813"/>
            <a:ext cx="5259387" cy="46037"/>
          </a:xfrm>
          <a:custGeom>
            <a:avLst/>
            <a:gdLst>
              <a:gd name="T0" fmla="*/ 0 w 3312"/>
              <a:gd name="T1" fmla="*/ 2147483647 h 1331"/>
              <a:gd name="T2" fmla="*/ 2147483647 w 3312"/>
              <a:gd name="T3" fmla="*/ 2147483647 h 1331"/>
              <a:gd name="T4" fmla="*/ 2147483647 w 3312"/>
              <a:gd name="T5" fmla="*/ 2147483647 h 1331"/>
              <a:gd name="T6" fmla="*/ 0 60000 65536"/>
              <a:gd name="T7" fmla="*/ 0 60000 65536"/>
              <a:gd name="T8" fmla="*/ 0 60000 65536"/>
              <a:gd name="T9" fmla="*/ 0 w 3312"/>
              <a:gd name="T10" fmla="*/ 0 h 1331"/>
              <a:gd name="T11" fmla="*/ 3312 w 3312"/>
              <a:gd name="T12" fmla="*/ 1331 h 1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2" h="1331">
                <a:moveTo>
                  <a:pt x="0" y="1331"/>
                </a:moveTo>
                <a:cubicBezTo>
                  <a:pt x="767" y="816"/>
                  <a:pt x="1535" y="302"/>
                  <a:pt x="2087" y="151"/>
                </a:cubicBezTo>
                <a:cubicBezTo>
                  <a:pt x="2639" y="0"/>
                  <a:pt x="3108" y="370"/>
                  <a:pt x="3312" y="423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6902450" y="1892300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i="1">
                <a:solidFill>
                  <a:srgbClr val="FF33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HCC 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8348663" y="572452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2030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035300" y="908050"/>
            <a:ext cx="364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i="1" dirty="0" err="1">
                <a:solidFill>
                  <a:srgbClr val="00B05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Metabolic</a:t>
            </a:r>
            <a:r>
              <a:rPr lang="it-IT" altLang="it-IT" sz="3200" i="1" dirty="0">
                <a:solidFill>
                  <a:srgbClr val="00B05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3200" i="1" dirty="0" err="1">
                <a:solidFill>
                  <a:srgbClr val="00B05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Disease</a:t>
            </a:r>
            <a:r>
              <a:rPr lang="it-IT" altLang="it-IT" sz="3200" i="1" dirty="0">
                <a:solidFill>
                  <a:srgbClr val="00B05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6" name="Freeform 32"/>
          <p:cNvSpPr>
            <a:spLocks/>
          </p:cNvSpPr>
          <p:nvPr/>
        </p:nvSpPr>
        <p:spPr bwMode="auto">
          <a:xfrm rot="19322173">
            <a:off x="2871788" y="2201863"/>
            <a:ext cx="5478462" cy="46037"/>
          </a:xfrm>
          <a:custGeom>
            <a:avLst/>
            <a:gdLst>
              <a:gd name="T0" fmla="*/ 0 w 3720"/>
              <a:gd name="T1" fmla="*/ 2147483647 h 1315"/>
              <a:gd name="T2" fmla="*/ 2147483647 w 3720"/>
              <a:gd name="T3" fmla="*/ 2147483647 h 1315"/>
              <a:gd name="T4" fmla="*/ 2147483647 w 3720"/>
              <a:gd name="T5" fmla="*/ 2147483647 h 1315"/>
              <a:gd name="T6" fmla="*/ 0 60000 65536"/>
              <a:gd name="T7" fmla="*/ 0 60000 65536"/>
              <a:gd name="T8" fmla="*/ 0 60000 65536"/>
              <a:gd name="T9" fmla="*/ 0 w 3720"/>
              <a:gd name="T10" fmla="*/ 0 h 1315"/>
              <a:gd name="T11" fmla="*/ 3720 w 3720"/>
              <a:gd name="T12" fmla="*/ 1315 h 1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0" h="1315">
                <a:moveTo>
                  <a:pt x="0" y="1315"/>
                </a:moveTo>
                <a:cubicBezTo>
                  <a:pt x="620" y="702"/>
                  <a:pt x="1240" y="90"/>
                  <a:pt x="1860" y="45"/>
                </a:cubicBezTo>
                <a:cubicBezTo>
                  <a:pt x="2480" y="0"/>
                  <a:pt x="3410" y="869"/>
                  <a:pt x="3720" y="1043"/>
                </a:cubicBez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2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14759"/>
            <a:ext cx="9144000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 err="1">
                <a:solidFill>
                  <a:srgbClr val="FF0000"/>
                </a:solidFill>
              </a:rPr>
              <a:t>Evidence</a:t>
            </a:r>
            <a:r>
              <a:rPr lang="it-IT" altLang="it-IT" sz="3200" b="1" dirty="0">
                <a:solidFill>
                  <a:srgbClr val="FF0000"/>
                </a:solidFill>
              </a:rPr>
              <a:t> for </a:t>
            </a:r>
            <a:r>
              <a:rPr lang="it-IT" altLang="it-IT" sz="3200" b="1" dirty="0" err="1">
                <a:solidFill>
                  <a:srgbClr val="FF0000"/>
                </a:solidFill>
              </a:rPr>
              <a:t>hepatitis</a:t>
            </a:r>
            <a:r>
              <a:rPr lang="it-IT" altLang="it-IT" sz="3200" b="1" dirty="0">
                <a:solidFill>
                  <a:srgbClr val="FF0000"/>
                </a:solidFill>
              </a:rPr>
              <a:t> B virus (HBV)</a:t>
            </a:r>
            <a:br>
              <a:rPr lang="it-IT" altLang="it-IT" sz="3200" b="1" dirty="0">
                <a:solidFill>
                  <a:srgbClr val="FF0000"/>
                </a:solidFill>
              </a:rPr>
            </a:br>
            <a:r>
              <a:rPr lang="it-IT" altLang="it-IT" sz="3200" b="1" dirty="0" err="1">
                <a:solidFill>
                  <a:srgbClr val="FF0000"/>
                </a:solidFill>
              </a:rPr>
              <a:t>as</a:t>
            </a:r>
            <a:r>
              <a:rPr lang="it-IT" altLang="it-IT" sz="3200" b="1" dirty="0">
                <a:solidFill>
                  <a:srgbClr val="FF0000"/>
                </a:solidFill>
              </a:rPr>
              <a:t> a cause of HCC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4294967295"/>
          </p:nvPr>
        </p:nvSpPr>
        <p:spPr>
          <a:xfrm>
            <a:off x="503238" y="1292591"/>
            <a:ext cx="8640762" cy="4679726"/>
          </a:xfrm>
        </p:spPr>
        <p:txBody>
          <a:bodyPr lIns="91440" tIns="45720" rIns="91440" bIns="45720"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1800" dirty="0" err="1"/>
              <a:t>Carriers</a:t>
            </a:r>
            <a:r>
              <a:rPr lang="it-IT" altLang="it-IT" sz="1800" dirty="0"/>
              <a:t> of </a:t>
            </a:r>
            <a:r>
              <a:rPr lang="it-IT" altLang="it-IT" sz="1800" dirty="0" err="1"/>
              <a:t>inactive</a:t>
            </a:r>
            <a:r>
              <a:rPr lang="it-IT" altLang="it-IT" sz="1800" dirty="0"/>
              <a:t> HBV </a:t>
            </a:r>
            <a:r>
              <a:rPr lang="it-IT" altLang="it-IT" sz="1800" dirty="0" err="1"/>
              <a:t>at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increased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risk</a:t>
            </a:r>
            <a:r>
              <a:rPr lang="it-IT" altLang="it-IT" sz="1800" dirty="0"/>
              <a:t> of HCC</a:t>
            </a:r>
            <a:r>
              <a:rPr lang="it-IT" altLang="it-IT" sz="1800" baseline="30000" dirty="0"/>
              <a:t>1</a:t>
            </a:r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/>
              <a:t>20,069 </a:t>
            </a:r>
            <a:r>
              <a:rPr lang="it-IT" altLang="it-IT" sz="1200" dirty="0" err="1"/>
              <a:t>patients</a:t>
            </a:r>
            <a:r>
              <a:rPr lang="it-IT" altLang="it-IT" sz="1200" dirty="0"/>
              <a:t> – </a:t>
            </a:r>
            <a:r>
              <a:rPr lang="it-IT" altLang="it-IT" sz="1200" dirty="0" err="1"/>
              <a:t>mean</a:t>
            </a:r>
            <a:r>
              <a:rPr lang="it-IT" altLang="it-IT" sz="1200" dirty="0"/>
              <a:t> follow-up of 13.1 </a:t>
            </a:r>
            <a:r>
              <a:rPr lang="it-IT" altLang="it-IT" sz="1200" dirty="0" err="1"/>
              <a:t>years</a:t>
            </a:r>
            <a:endParaRPr lang="it-IT" altLang="it-IT" sz="1200" dirty="0"/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 err="1"/>
              <a:t>annual</a:t>
            </a:r>
            <a:r>
              <a:rPr lang="it-IT" altLang="it-IT" sz="1200" dirty="0"/>
              <a:t> </a:t>
            </a:r>
            <a:r>
              <a:rPr lang="it-IT" altLang="it-IT" sz="1200" dirty="0" err="1"/>
              <a:t>incidence</a:t>
            </a:r>
            <a:r>
              <a:rPr lang="it-IT" altLang="it-IT" sz="1200" dirty="0"/>
              <a:t> rate of HCC in </a:t>
            </a:r>
            <a:r>
              <a:rPr lang="it-IT" altLang="it-IT" sz="1200" dirty="0" err="1"/>
              <a:t>inactive</a:t>
            </a:r>
            <a:r>
              <a:rPr lang="it-IT" altLang="it-IT" sz="1200" dirty="0"/>
              <a:t> HBV </a:t>
            </a:r>
            <a:r>
              <a:rPr lang="it-IT" altLang="it-IT" sz="1200" dirty="0" err="1"/>
              <a:t>group</a:t>
            </a:r>
            <a:r>
              <a:rPr lang="it-IT" altLang="it-IT" sz="1200" dirty="0"/>
              <a:t> (</a:t>
            </a:r>
            <a:r>
              <a:rPr lang="it-IT" altLang="it-IT" sz="1200" dirty="0" err="1"/>
              <a:t>serum</a:t>
            </a:r>
            <a:r>
              <a:rPr lang="it-IT" altLang="it-IT" sz="1200" dirty="0"/>
              <a:t> </a:t>
            </a:r>
            <a:r>
              <a:rPr lang="it-IT" altLang="it-IT" sz="1200" dirty="0" err="1"/>
              <a:t>levels</a:t>
            </a:r>
            <a:r>
              <a:rPr lang="it-IT" altLang="it-IT" sz="1200" dirty="0"/>
              <a:t> of HBV DNA </a:t>
            </a:r>
            <a:br>
              <a:rPr lang="it-IT" altLang="it-IT" sz="1200" dirty="0"/>
            </a:br>
            <a:r>
              <a:rPr lang="it-IT" altLang="it-IT" sz="1200" dirty="0"/>
              <a:t>&lt; 10,000 </a:t>
            </a:r>
            <a:r>
              <a:rPr lang="it-IT" altLang="it-IT" sz="1200" dirty="0" err="1"/>
              <a:t>copies</a:t>
            </a:r>
            <a:r>
              <a:rPr lang="it-IT" altLang="it-IT" sz="1200" dirty="0"/>
              <a:t>/ml) vs control 0.06% vs 0.02% </a:t>
            </a:r>
            <a:r>
              <a:rPr lang="it-IT" altLang="it-IT" sz="1200" dirty="0" err="1"/>
              <a:t>respectively</a:t>
            </a:r>
            <a:r>
              <a:rPr lang="it-IT" altLang="it-IT" sz="1200" dirty="0"/>
              <a:t> HR 4.6 (95% CI 2.5–8.3)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1800" dirty="0" err="1"/>
              <a:t>Prospective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cohort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study</a:t>
            </a:r>
            <a:r>
              <a:rPr lang="it-IT" altLang="it-IT" sz="1800" dirty="0"/>
              <a:t> of HBV-</a:t>
            </a:r>
            <a:r>
              <a:rPr lang="it-IT" altLang="it-IT" sz="1800" dirty="0" err="1"/>
              <a:t>infected</a:t>
            </a:r>
            <a:r>
              <a:rPr lang="it-IT" altLang="it-IT" sz="1800" dirty="0"/>
              <a:t> patients</a:t>
            </a:r>
            <a:r>
              <a:rPr lang="it-IT" altLang="it-IT" sz="1800" baseline="30000" dirty="0"/>
              <a:t>2</a:t>
            </a:r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/>
              <a:t>3,653 </a:t>
            </a:r>
            <a:r>
              <a:rPr lang="it-IT" altLang="it-IT" sz="1200" dirty="0" err="1"/>
              <a:t>patients</a:t>
            </a:r>
            <a:endParaRPr lang="it-IT" altLang="it-IT" sz="1200" dirty="0"/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/>
              <a:t>164 </a:t>
            </a:r>
            <a:r>
              <a:rPr lang="it-IT" altLang="it-IT" sz="1200" dirty="0" err="1"/>
              <a:t>incident</a:t>
            </a:r>
            <a:r>
              <a:rPr lang="it-IT" altLang="it-IT" sz="1200" dirty="0"/>
              <a:t> </a:t>
            </a:r>
            <a:r>
              <a:rPr lang="it-IT" altLang="it-IT" sz="1200" dirty="0" err="1"/>
              <a:t>cases</a:t>
            </a:r>
            <a:r>
              <a:rPr lang="it-IT" altLang="it-IT" sz="1200" dirty="0"/>
              <a:t> HCC and 346 </a:t>
            </a:r>
            <a:r>
              <a:rPr lang="it-IT" altLang="it-IT" sz="1200" dirty="0" err="1"/>
              <a:t>deaths</a:t>
            </a:r>
            <a:r>
              <a:rPr lang="it-IT" altLang="it-IT" sz="1200" dirty="0"/>
              <a:t> </a:t>
            </a:r>
            <a:r>
              <a:rPr lang="it-IT" altLang="it-IT" sz="1200" dirty="0" err="1"/>
              <a:t>during</a:t>
            </a:r>
            <a:r>
              <a:rPr lang="it-IT" altLang="it-IT" sz="1200" dirty="0"/>
              <a:t> </a:t>
            </a:r>
            <a:r>
              <a:rPr lang="it-IT" altLang="it-IT" sz="1200" dirty="0" err="1"/>
              <a:t>mean</a:t>
            </a:r>
            <a:r>
              <a:rPr lang="it-IT" altLang="it-IT" sz="1200" dirty="0"/>
              <a:t> follow-up of 11.4 </a:t>
            </a:r>
            <a:r>
              <a:rPr lang="it-IT" altLang="it-IT" sz="1200" dirty="0" err="1"/>
              <a:t>years</a:t>
            </a:r>
            <a:endParaRPr lang="it-IT" altLang="it-IT" sz="1200" dirty="0"/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 err="1"/>
              <a:t>conclusion</a:t>
            </a:r>
            <a:r>
              <a:rPr lang="it-IT" altLang="it-IT" sz="1200" dirty="0"/>
              <a:t>: </a:t>
            </a:r>
            <a:r>
              <a:rPr lang="it-IT" altLang="it-IT" sz="1200" dirty="0" err="1"/>
              <a:t>elevated</a:t>
            </a:r>
            <a:r>
              <a:rPr lang="it-IT" altLang="it-IT" sz="1200" dirty="0"/>
              <a:t> </a:t>
            </a:r>
            <a:r>
              <a:rPr lang="it-IT" altLang="it-IT" sz="1200" dirty="0" err="1"/>
              <a:t>serum</a:t>
            </a:r>
            <a:r>
              <a:rPr lang="it-IT" altLang="it-IT" sz="1200" dirty="0"/>
              <a:t> HBV DNA </a:t>
            </a:r>
            <a:r>
              <a:rPr lang="it-IT" altLang="it-IT" sz="1200" dirty="0" err="1"/>
              <a:t>level</a:t>
            </a:r>
            <a:r>
              <a:rPr lang="it-IT" altLang="it-IT" sz="1200" dirty="0"/>
              <a:t> (≥ 10,0000 </a:t>
            </a:r>
            <a:r>
              <a:rPr lang="it-IT" altLang="it-IT" sz="1200" dirty="0" err="1"/>
              <a:t>copies</a:t>
            </a:r>
            <a:r>
              <a:rPr lang="it-IT" altLang="it-IT" sz="1200" dirty="0"/>
              <a:t>/ml) strong </a:t>
            </a:r>
            <a:r>
              <a:rPr lang="it-IT" altLang="it-IT" sz="1200" dirty="0" err="1"/>
              <a:t>risk</a:t>
            </a:r>
            <a:r>
              <a:rPr lang="it-IT" altLang="it-IT" sz="1200" dirty="0"/>
              <a:t> </a:t>
            </a:r>
            <a:r>
              <a:rPr lang="it-IT" altLang="it-IT" sz="1200" dirty="0" err="1"/>
              <a:t>predictor</a:t>
            </a:r>
            <a:r>
              <a:rPr lang="it-IT" altLang="it-IT" sz="1200" dirty="0"/>
              <a:t> of HCC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1800" dirty="0" err="1"/>
              <a:t>Reduction</a:t>
            </a:r>
            <a:r>
              <a:rPr lang="it-IT" altLang="it-IT" sz="1800" dirty="0"/>
              <a:t> of HCC </a:t>
            </a:r>
            <a:r>
              <a:rPr lang="it-IT" altLang="it-IT" sz="1800" dirty="0" err="1"/>
              <a:t>incidence</a:t>
            </a:r>
            <a:r>
              <a:rPr lang="it-IT" altLang="it-IT" sz="1800" dirty="0"/>
              <a:t> in </a:t>
            </a:r>
            <a:r>
              <a:rPr lang="it-IT" altLang="it-IT" sz="1800" dirty="0" err="1"/>
              <a:t>young</a:t>
            </a:r>
            <a:r>
              <a:rPr lang="it-IT" altLang="it-IT" sz="1800" dirty="0"/>
              <a:t> HBV vaccinees</a:t>
            </a:r>
            <a:r>
              <a:rPr lang="it-IT" altLang="it-IT" sz="1800" baseline="30000" dirty="0"/>
              <a:t>3</a:t>
            </a:r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/>
              <a:t>1,958 </a:t>
            </a:r>
            <a:r>
              <a:rPr lang="it-IT" altLang="it-IT" sz="1200" dirty="0" err="1"/>
              <a:t>patients</a:t>
            </a:r>
            <a:r>
              <a:rPr lang="it-IT" altLang="it-IT" sz="1200" dirty="0"/>
              <a:t> in 20-year follow-up </a:t>
            </a:r>
            <a:r>
              <a:rPr lang="it-IT" altLang="it-IT" sz="1200" dirty="0" err="1"/>
              <a:t>study</a:t>
            </a:r>
            <a:endParaRPr lang="it-IT" altLang="it-IT" sz="1200" dirty="0"/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/>
              <a:t>HCC </a:t>
            </a:r>
            <a:r>
              <a:rPr lang="it-IT" altLang="it-IT" sz="1200" dirty="0" err="1"/>
              <a:t>incidence</a:t>
            </a:r>
            <a:r>
              <a:rPr lang="it-IT" altLang="it-IT" sz="1200" dirty="0"/>
              <a:t> </a:t>
            </a:r>
            <a:r>
              <a:rPr lang="it-IT" altLang="it-IT" sz="1200" dirty="0" err="1"/>
              <a:t>statistically</a:t>
            </a:r>
            <a:r>
              <a:rPr lang="it-IT" altLang="it-IT" sz="1200" dirty="0"/>
              <a:t> </a:t>
            </a:r>
            <a:r>
              <a:rPr lang="it-IT" altLang="it-IT" sz="1200" dirty="0" err="1"/>
              <a:t>significantly</a:t>
            </a:r>
            <a:r>
              <a:rPr lang="it-IT" altLang="it-IT" sz="1200" dirty="0"/>
              <a:t> </a:t>
            </a:r>
            <a:r>
              <a:rPr lang="it-IT" altLang="it-IT" sz="1200" dirty="0" err="1"/>
              <a:t>lower</a:t>
            </a:r>
            <a:r>
              <a:rPr lang="it-IT" altLang="it-IT" sz="1200" dirty="0"/>
              <a:t> in </a:t>
            </a:r>
            <a:r>
              <a:rPr lang="it-IT" altLang="it-IT" sz="1200" dirty="0" err="1"/>
              <a:t>vaccinated</a:t>
            </a:r>
            <a:r>
              <a:rPr lang="it-IT" altLang="it-IT" sz="1200" dirty="0"/>
              <a:t> vs </a:t>
            </a:r>
            <a:r>
              <a:rPr lang="it-IT" altLang="it-IT" sz="1200" dirty="0" err="1"/>
              <a:t>unvaccinated</a:t>
            </a:r>
            <a:r>
              <a:rPr lang="it-IT" altLang="it-IT" sz="1200" dirty="0"/>
              <a:t> </a:t>
            </a:r>
            <a:r>
              <a:rPr lang="it-IT" altLang="it-IT" sz="1200" dirty="0" err="1"/>
              <a:t>birth</a:t>
            </a:r>
            <a:r>
              <a:rPr lang="it-IT" altLang="it-IT" sz="1200" dirty="0"/>
              <a:t> </a:t>
            </a:r>
            <a:r>
              <a:rPr lang="it-IT" altLang="it-IT" sz="1200" dirty="0" err="1"/>
              <a:t>cohorts</a:t>
            </a:r>
            <a:endParaRPr lang="it-IT" altLang="it-IT" sz="1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1800" dirty="0" err="1"/>
              <a:t>Reduced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risk</a:t>
            </a:r>
            <a:r>
              <a:rPr lang="it-IT" altLang="it-IT" sz="1800" dirty="0"/>
              <a:t> of HCC in interferon-</a:t>
            </a:r>
            <a:r>
              <a:rPr lang="it-IT" altLang="it-IT" sz="1800" dirty="0" err="1"/>
              <a:t>treated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patients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who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cleared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serum</a:t>
            </a:r>
            <a:r>
              <a:rPr lang="it-IT" altLang="it-IT" sz="1800" dirty="0"/>
              <a:t> HBsAg</a:t>
            </a:r>
            <a:r>
              <a:rPr lang="it-IT" altLang="it-IT" sz="1800" baseline="30000" dirty="0"/>
              <a:t>4</a:t>
            </a:r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/>
              <a:t>long </a:t>
            </a:r>
            <a:r>
              <a:rPr lang="it-IT" altLang="it-IT" sz="1200" dirty="0" err="1"/>
              <a:t>term</a:t>
            </a:r>
            <a:r>
              <a:rPr lang="it-IT" altLang="it-IT" sz="1200" dirty="0"/>
              <a:t> </a:t>
            </a:r>
            <a:r>
              <a:rPr lang="it-IT" altLang="it-IT" sz="1200" dirty="0" err="1"/>
              <a:t>outcomes</a:t>
            </a:r>
            <a:r>
              <a:rPr lang="it-IT" altLang="it-IT" sz="1200" dirty="0"/>
              <a:t> in 233 IFN-</a:t>
            </a:r>
            <a:r>
              <a:rPr lang="it-IT" altLang="it-IT" sz="1200" dirty="0" err="1"/>
              <a:t>treated</a:t>
            </a:r>
            <a:r>
              <a:rPr lang="it-IT" altLang="it-IT" sz="1200" dirty="0"/>
              <a:t> </a:t>
            </a:r>
            <a:r>
              <a:rPr lang="it-IT" altLang="it-IT" sz="1200" dirty="0" err="1"/>
              <a:t>patients</a:t>
            </a:r>
            <a:r>
              <a:rPr lang="it-IT" altLang="it-IT" sz="1200" dirty="0"/>
              <a:t> vs 233 </a:t>
            </a:r>
            <a:r>
              <a:rPr lang="it-IT" altLang="it-IT" sz="1200" dirty="0" err="1"/>
              <a:t>untreated</a:t>
            </a:r>
            <a:r>
              <a:rPr lang="it-IT" altLang="it-IT" sz="1200" dirty="0"/>
              <a:t> </a:t>
            </a:r>
            <a:r>
              <a:rPr lang="it-IT" altLang="it-IT" sz="1200" dirty="0" err="1"/>
              <a:t>controls</a:t>
            </a:r>
            <a:endParaRPr lang="it-IT" altLang="it-IT" sz="1200" dirty="0"/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/>
              <a:t>cumulative </a:t>
            </a:r>
            <a:r>
              <a:rPr lang="it-IT" altLang="it-IT" sz="1200" dirty="0" err="1"/>
              <a:t>incidence</a:t>
            </a:r>
            <a:r>
              <a:rPr lang="it-IT" altLang="it-IT" sz="1200" dirty="0"/>
              <a:t> of HCC </a:t>
            </a:r>
            <a:r>
              <a:rPr lang="it-IT" altLang="it-IT" sz="1200" dirty="0" err="1"/>
              <a:t>at</a:t>
            </a:r>
            <a:r>
              <a:rPr lang="it-IT" altLang="it-IT" sz="1200" dirty="0"/>
              <a:t> the end of 15 </a:t>
            </a:r>
            <a:r>
              <a:rPr lang="it-IT" altLang="it-IT" sz="1200" dirty="0" err="1"/>
              <a:t>years</a:t>
            </a:r>
            <a:r>
              <a:rPr lang="it-IT" altLang="it-IT" sz="1200" dirty="0"/>
              <a:t> follow-up</a:t>
            </a:r>
          </a:p>
          <a:p>
            <a:pPr marL="1019175" lvl="2" indent="-2286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altLang="it-IT" sz="1200" dirty="0"/>
              <a:t>2.7% IFN </a:t>
            </a:r>
            <a:r>
              <a:rPr lang="it-IT" altLang="it-IT" sz="1200" dirty="0" err="1"/>
              <a:t>treated</a:t>
            </a:r>
            <a:r>
              <a:rPr lang="it-IT" altLang="it-IT" sz="1200" dirty="0"/>
              <a:t> vs 12.5% </a:t>
            </a:r>
            <a:r>
              <a:rPr lang="it-IT" altLang="it-IT" sz="1200" dirty="0" err="1"/>
              <a:t>untreated</a:t>
            </a:r>
            <a:r>
              <a:rPr lang="it-IT" altLang="it-IT" sz="1200" dirty="0"/>
              <a:t> </a:t>
            </a:r>
            <a:r>
              <a:rPr lang="it-IT" altLang="it-IT" sz="1200" dirty="0" err="1"/>
              <a:t>controls</a:t>
            </a:r>
            <a:r>
              <a:rPr lang="it-IT" altLang="it-IT" sz="1200" dirty="0"/>
              <a:t> (p = 0.011)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1800" dirty="0" err="1"/>
              <a:t>Animal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studies</a:t>
            </a:r>
            <a:r>
              <a:rPr lang="it-IT" altLang="it-IT" sz="1800" dirty="0"/>
              <a:t> of HBV-</a:t>
            </a:r>
            <a:r>
              <a:rPr lang="it-IT" altLang="it-IT" sz="1800" dirty="0" err="1"/>
              <a:t>induced</a:t>
            </a:r>
            <a:r>
              <a:rPr lang="it-IT" altLang="it-IT" sz="1800" dirty="0"/>
              <a:t> hepatocarcinogenesis</a:t>
            </a:r>
            <a:r>
              <a:rPr lang="it-IT" altLang="it-IT" sz="1800" baseline="30000" dirty="0"/>
              <a:t>5</a:t>
            </a:r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/>
              <a:t>HBV virus large </a:t>
            </a:r>
            <a:r>
              <a:rPr lang="it-IT" altLang="it-IT" sz="1200" dirty="0" err="1"/>
              <a:t>surface</a:t>
            </a:r>
            <a:r>
              <a:rPr lang="it-IT" altLang="it-IT" sz="1200" dirty="0"/>
              <a:t> </a:t>
            </a:r>
            <a:r>
              <a:rPr lang="it-IT" altLang="it-IT" sz="1200" dirty="0" err="1"/>
              <a:t>antigen</a:t>
            </a:r>
            <a:r>
              <a:rPr lang="it-IT" altLang="it-IT" sz="1200" dirty="0"/>
              <a:t> (LHBS) </a:t>
            </a:r>
            <a:r>
              <a:rPr lang="it-IT" altLang="it-IT" sz="1200" dirty="0" err="1"/>
              <a:t>mutant</a:t>
            </a:r>
            <a:r>
              <a:rPr lang="it-IT" altLang="it-IT" sz="1200" dirty="0"/>
              <a:t> with </a:t>
            </a:r>
            <a:r>
              <a:rPr lang="it-IT" altLang="it-IT" sz="1200" dirty="0" err="1"/>
              <a:t>deletion</a:t>
            </a:r>
            <a:r>
              <a:rPr lang="it-IT" altLang="it-IT" sz="1200" dirty="0"/>
              <a:t> </a:t>
            </a:r>
            <a:r>
              <a:rPr lang="it-IT" altLang="it-IT" sz="1200" dirty="0" err="1"/>
              <a:t>at</a:t>
            </a:r>
            <a:r>
              <a:rPr lang="it-IT" altLang="it-IT" sz="1200" dirty="0"/>
              <a:t> the pre-S2 </a:t>
            </a:r>
            <a:r>
              <a:rPr lang="it-IT" altLang="it-IT" sz="1200" dirty="0" err="1"/>
              <a:t>accumulates</a:t>
            </a:r>
            <a:r>
              <a:rPr lang="it-IT" altLang="it-IT" sz="1200" dirty="0"/>
              <a:t> in </a:t>
            </a:r>
            <a:r>
              <a:rPr lang="it-IT" altLang="it-IT" sz="1200" dirty="0" err="1"/>
              <a:t>endoplasmic</a:t>
            </a:r>
            <a:r>
              <a:rPr lang="it-IT" altLang="it-IT" sz="1200" dirty="0"/>
              <a:t> </a:t>
            </a:r>
            <a:r>
              <a:rPr lang="it-IT" altLang="it-IT" sz="1200" dirty="0" err="1"/>
              <a:t>reticulum</a:t>
            </a:r>
            <a:endParaRPr lang="it-IT" altLang="it-IT" sz="1200" dirty="0"/>
          </a:p>
          <a:p>
            <a:pPr marL="636588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200" dirty="0" err="1"/>
              <a:t>important</a:t>
            </a:r>
            <a:r>
              <a:rPr lang="it-IT" altLang="it-IT" sz="1200" dirty="0"/>
              <a:t> </a:t>
            </a:r>
            <a:r>
              <a:rPr lang="it-IT" altLang="it-IT" sz="1200" dirty="0" err="1"/>
              <a:t>prognostic</a:t>
            </a:r>
            <a:r>
              <a:rPr lang="it-IT" altLang="it-IT" sz="1200" dirty="0"/>
              <a:t> marker for </a:t>
            </a:r>
            <a:r>
              <a:rPr lang="it-IT" altLang="it-IT" sz="1200" dirty="0" err="1"/>
              <a:t>chronic</a:t>
            </a:r>
            <a:r>
              <a:rPr lang="it-IT" altLang="it-IT" sz="1200" dirty="0"/>
              <a:t> HBV </a:t>
            </a:r>
            <a:r>
              <a:rPr lang="it-IT" altLang="it-IT" sz="1200" dirty="0" err="1"/>
              <a:t>infection</a:t>
            </a:r>
            <a:r>
              <a:rPr lang="it-IT" altLang="it-IT" sz="1200" dirty="0"/>
              <a:t> and HBV-</a:t>
            </a:r>
            <a:r>
              <a:rPr lang="it-IT" altLang="it-IT" sz="1200" dirty="0" err="1"/>
              <a:t>related</a:t>
            </a:r>
            <a:r>
              <a:rPr lang="it-IT" altLang="it-IT" sz="1200" dirty="0"/>
              <a:t> HCC</a:t>
            </a:r>
          </a:p>
          <a:p>
            <a:endParaRPr lang="en-GB" altLang="it-IT" sz="1200" dirty="0"/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3468688" y="6308725"/>
            <a:ext cx="5675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000">
                <a:solidFill>
                  <a:srgbClr val="0070C0"/>
                </a:solidFill>
              </a:rPr>
              <a:t>1.</a:t>
            </a:r>
            <a:r>
              <a:rPr lang="it-IT" altLang="it-IT" sz="1000">
                <a:solidFill>
                  <a:srgbClr val="0070C0"/>
                </a:solidFill>
              </a:rPr>
              <a:t> Chen JD, et al. Gastroenterology. 2010;138:1747-54</a:t>
            </a:r>
            <a:r>
              <a:rPr lang="en-GB" altLang="it-IT" sz="1000">
                <a:solidFill>
                  <a:srgbClr val="0070C0"/>
                </a:solidFill>
              </a:rPr>
              <a:t>. </a:t>
            </a:r>
            <a:r>
              <a:rPr lang="it-IT" altLang="it-IT" sz="1000">
                <a:solidFill>
                  <a:srgbClr val="0070C0"/>
                </a:solidFill>
              </a:rPr>
              <a:t>2. Chen CJ, et al. JAMA. 2006;295:65-73</a:t>
            </a:r>
            <a:endParaRPr lang="en-GB" altLang="it-IT" sz="1000">
              <a:solidFill>
                <a:srgbClr val="0070C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000">
                <a:solidFill>
                  <a:srgbClr val="0070C0"/>
                </a:solidFill>
              </a:rPr>
              <a:t>3. Chang M, et al. JNCI. 2009;101:348-55. 4. Lin SM, et al. J Hepatol. 2007;46:45-52.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000">
                <a:solidFill>
                  <a:srgbClr val="0070C0"/>
                </a:solidFill>
              </a:rPr>
              <a:t>5. Hsieh Y, et al. Mol Cancer Res. 2007;5:1063-72.</a:t>
            </a:r>
            <a:endParaRPr lang="it-IT" altLang="it-IT" sz="1000">
              <a:solidFill>
                <a:srgbClr val="0070C0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0" y="6581775"/>
            <a:ext cx="25749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rgbClr val="0070C0"/>
                </a:solidFill>
                <a:latin typeface="+mn-lt"/>
              </a:rPr>
              <a:t>IFN = interferon.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94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3"/>
          <p:cNvSpPr>
            <a:spLocks noGrp="1"/>
          </p:cNvSpPr>
          <p:nvPr>
            <p:ph type="title" idx="4294967295"/>
          </p:nvPr>
        </p:nvSpPr>
        <p:spPr>
          <a:xfrm>
            <a:off x="0" y="31291"/>
            <a:ext cx="914399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200" b="1" dirty="0" err="1">
                <a:solidFill>
                  <a:srgbClr val="FF0000"/>
                </a:solidFill>
              </a:rPr>
              <a:t>Risk</a:t>
            </a:r>
            <a:r>
              <a:rPr lang="it-IT" altLang="it-IT" sz="3200" b="1" dirty="0">
                <a:solidFill>
                  <a:srgbClr val="FF0000"/>
                </a:solidFill>
              </a:rPr>
              <a:t> of HCC </a:t>
            </a:r>
            <a:r>
              <a:rPr lang="it-IT" altLang="it-IT" sz="3200" b="1" dirty="0" err="1">
                <a:solidFill>
                  <a:srgbClr val="FF0000"/>
                </a:solidFill>
              </a:rPr>
              <a:t>across</a:t>
            </a:r>
            <a:r>
              <a:rPr lang="it-IT" altLang="it-IT" sz="3200" b="1" dirty="0">
                <a:solidFill>
                  <a:srgbClr val="FF0000"/>
                </a:solidFill>
              </a:rPr>
              <a:t> a </a:t>
            </a:r>
            <a:r>
              <a:rPr lang="it-IT" altLang="it-IT" sz="3200" b="1" dirty="0" err="1">
                <a:solidFill>
                  <a:srgbClr val="FF0000"/>
                </a:solidFill>
              </a:rPr>
              <a:t>biological</a:t>
            </a:r>
            <a:r>
              <a:rPr lang="it-IT" altLang="it-IT" sz="3200" b="1" dirty="0">
                <a:solidFill>
                  <a:srgbClr val="FF0000"/>
                </a:solidFill>
              </a:rPr>
              <a:t> </a:t>
            </a:r>
            <a:r>
              <a:rPr lang="it-IT" altLang="it-IT" sz="3200" b="1" dirty="0" err="1">
                <a:solidFill>
                  <a:srgbClr val="FF0000"/>
                </a:solidFill>
              </a:rPr>
              <a:t>gradient</a:t>
            </a:r>
            <a:r>
              <a:rPr lang="it-IT" altLang="it-IT" sz="3200" b="1" dirty="0">
                <a:solidFill>
                  <a:srgbClr val="FF0000"/>
                </a:solidFill>
              </a:rPr>
              <a:t> </a:t>
            </a:r>
            <a:r>
              <a:rPr lang="en-US" altLang="it-IT" sz="3200" b="1" dirty="0">
                <a:solidFill>
                  <a:srgbClr val="FF0000"/>
                </a:solidFill>
              </a:rPr>
              <a:t>of           serum HBV DNA level</a:t>
            </a:r>
            <a:endParaRPr lang="it-IT" altLang="it-IT" sz="3200" b="1" dirty="0">
              <a:solidFill>
                <a:srgbClr val="FF0000"/>
              </a:solidFill>
            </a:endParaRPr>
          </a:p>
        </p:txBody>
      </p:sp>
      <p:sp>
        <p:nvSpPr>
          <p:cNvPr id="7173" name="Rectangle 29"/>
          <p:cNvSpPr>
            <a:spLocks noChangeArrowheads="1"/>
          </p:cNvSpPr>
          <p:nvPr/>
        </p:nvSpPr>
        <p:spPr bwMode="auto">
          <a:xfrm>
            <a:off x="1162050" y="1930400"/>
            <a:ext cx="198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1400" b="1">
                <a:latin typeface="+mj-lt"/>
                <a:ea typeface="ＭＳ Ｐゴシック" charset="-128"/>
              </a:rPr>
              <a:t>14</a:t>
            </a:r>
          </a:p>
        </p:txBody>
      </p:sp>
      <p:sp>
        <p:nvSpPr>
          <p:cNvPr id="7174" name="Rectangle 29"/>
          <p:cNvSpPr>
            <a:spLocks noChangeArrowheads="1"/>
          </p:cNvSpPr>
          <p:nvPr/>
        </p:nvSpPr>
        <p:spPr bwMode="auto">
          <a:xfrm>
            <a:off x="1162050" y="2409825"/>
            <a:ext cx="198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1400" b="1">
                <a:latin typeface="+mj-lt"/>
                <a:ea typeface="ＭＳ Ｐゴシック" charset="-128"/>
              </a:rPr>
              <a:t>12</a:t>
            </a:r>
          </a:p>
        </p:txBody>
      </p:sp>
      <p:sp>
        <p:nvSpPr>
          <p:cNvPr id="7175" name="Rectangle 29"/>
          <p:cNvSpPr>
            <a:spLocks noChangeArrowheads="1"/>
          </p:cNvSpPr>
          <p:nvPr/>
        </p:nvSpPr>
        <p:spPr bwMode="auto">
          <a:xfrm>
            <a:off x="1162050" y="2895600"/>
            <a:ext cx="198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1400" b="1">
                <a:latin typeface="+mj-lt"/>
                <a:ea typeface="ＭＳ Ｐゴシック" charset="-128"/>
              </a:rPr>
              <a:t>10</a:t>
            </a:r>
          </a:p>
        </p:txBody>
      </p:sp>
      <p:sp>
        <p:nvSpPr>
          <p:cNvPr id="23558" name="Rectangle 29"/>
          <p:cNvSpPr>
            <a:spLocks noChangeArrowheads="1"/>
          </p:cNvSpPr>
          <p:nvPr/>
        </p:nvSpPr>
        <p:spPr bwMode="auto">
          <a:xfrm>
            <a:off x="1260475" y="3389313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23559" name="Rectangle 29"/>
          <p:cNvSpPr>
            <a:spLocks noChangeArrowheads="1"/>
          </p:cNvSpPr>
          <p:nvPr/>
        </p:nvSpPr>
        <p:spPr bwMode="auto">
          <a:xfrm>
            <a:off x="1260475" y="3878263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23560" name="Rectangle 29"/>
          <p:cNvSpPr>
            <a:spLocks noChangeArrowheads="1"/>
          </p:cNvSpPr>
          <p:nvPr/>
        </p:nvSpPr>
        <p:spPr bwMode="auto">
          <a:xfrm>
            <a:off x="1260475" y="4364038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23561" name="Rectangle 29"/>
          <p:cNvSpPr>
            <a:spLocks noChangeArrowheads="1"/>
          </p:cNvSpPr>
          <p:nvPr/>
        </p:nvSpPr>
        <p:spPr bwMode="auto">
          <a:xfrm>
            <a:off x="1260475" y="4846638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3562" name="Rectangle 29"/>
          <p:cNvSpPr>
            <a:spLocks noChangeArrowheads="1"/>
          </p:cNvSpPr>
          <p:nvPr/>
        </p:nvSpPr>
        <p:spPr bwMode="auto">
          <a:xfrm>
            <a:off x="1260475" y="5329238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23563" name="Rectangle 29"/>
          <p:cNvSpPr>
            <a:spLocks noChangeArrowheads="1"/>
          </p:cNvSpPr>
          <p:nvPr/>
        </p:nvSpPr>
        <p:spPr bwMode="auto">
          <a:xfrm>
            <a:off x="1601788" y="5683250"/>
            <a:ext cx="9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23564" name="Rectangle 29"/>
          <p:cNvSpPr>
            <a:spLocks noChangeArrowheads="1"/>
          </p:cNvSpPr>
          <p:nvPr/>
        </p:nvSpPr>
        <p:spPr bwMode="auto">
          <a:xfrm>
            <a:off x="2084388" y="5683250"/>
            <a:ext cx="9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23565" name="Rectangle 29"/>
          <p:cNvSpPr>
            <a:spLocks noChangeArrowheads="1"/>
          </p:cNvSpPr>
          <p:nvPr/>
        </p:nvSpPr>
        <p:spPr bwMode="auto">
          <a:xfrm>
            <a:off x="2573338" y="5683250"/>
            <a:ext cx="9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3566" name="Rectangle 29"/>
          <p:cNvSpPr>
            <a:spLocks noChangeArrowheads="1"/>
          </p:cNvSpPr>
          <p:nvPr/>
        </p:nvSpPr>
        <p:spPr bwMode="auto">
          <a:xfrm>
            <a:off x="3065463" y="5683250"/>
            <a:ext cx="100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23567" name="Rectangle 29"/>
          <p:cNvSpPr>
            <a:spLocks noChangeArrowheads="1"/>
          </p:cNvSpPr>
          <p:nvPr/>
        </p:nvSpPr>
        <p:spPr bwMode="auto">
          <a:xfrm>
            <a:off x="3556000" y="5683250"/>
            <a:ext cx="9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23568" name="Rectangle 29"/>
          <p:cNvSpPr>
            <a:spLocks noChangeArrowheads="1"/>
          </p:cNvSpPr>
          <p:nvPr/>
        </p:nvSpPr>
        <p:spPr bwMode="auto">
          <a:xfrm>
            <a:off x="4041775" y="5683250"/>
            <a:ext cx="9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23569" name="Rectangle 29"/>
          <p:cNvSpPr>
            <a:spLocks noChangeArrowheads="1"/>
          </p:cNvSpPr>
          <p:nvPr/>
        </p:nvSpPr>
        <p:spPr bwMode="auto">
          <a:xfrm>
            <a:off x="4524375" y="5683250"/>
            <a:ext cx="9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23570" name="Rectangle 29"/>
          <p:cNvSpPr>
            <a:spLocks noChangeArrowheads="1"/>
          </p:cNvSpPr>
          <p:nvPr/>
        </p:nvSpPr>
        <p:spPr bwMode="auto">
          <a:xfrm>
            <a:off x="5013325" y="5683250"/>
            <a:ext cx="9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23571" name="Rectangle 29"/>
          <p:cNvSpPr>
            <a:spLocks noChangeArrowheads="1"/>
          </p:cNvSpPr>
          <p:nvPr/>
        </p:nvSpPr>
        <p:spPr bwMode="auto">
          <a:xfrm>
            <a:off x="5508625" y="5683250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23572" name="Rectangle 29"/>
          <p:cNvSpPr>
            <a:spLocks noChangeArrowheads="1"/>
          </p:cNvSpPr>
          <p:nvPr/>
        </p:nvSpPr>
        <p:spPr bwMode="auto">
          <a:xfrm>
            <a:off x="5995988" y="5683250"/>
            <a:ext cx="9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ea typeface="MS PGothic" panose="020B0600070205080204" pitchFamily="34" charset="-128"/>
              </a:rPr>
              <a:t>9</a:t>
            </a:r>
          </a:p>
        </p:txBody>
      </p:sp>
      <p:sp>
        <p:nvSpPr>
          <p:cNvPr id="7191" name="Rectangle 29"/>
          <p:cNvSpPr>
            <a:spLocks noChangeArrowheads="1"/>
          </p:cNvSpPr>
          <p:nvPr/>
        </p:nvSpPr>
        <p:spPr bwMode="auto">
          <a:xfrm>
            <a:off x="6432550" y="5683250"/>
            <a:ext cx="200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400" b="1">
                <a:latin typeface="+mj-lt"/>
                <a:ea typeface="ＭＳ Ｐゴシック" charset="-128"/>
              </a:rPr>
              <a:t>10</a:t>
            </a:r>
          </a:p>
        </p:txBody>
      </p:sp>
      <p:sp>
        <p:nvSpPr>
          <p:cNvPr id="7192" name="Rectangle 29"/>
          <p:cNvSpPr>
            <a:spLocks noChangeArrowheads="1"/>
          </p:cNvSpPr>
          <p:nvPr/>
        </p:nvSpPr>
        <p:spPr bwMode="auto">
          <a:xfrm>
            <a:off x="6919913" y="5683250"/>
            <a:ext cx="187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400" b="1">
                <a:latin typeface="+mj-lt"/>
                <a:ea typeface="ＭＳ Ｐゴシック" charset="-128"/>
              </a:rPr>
              <a:t>11</a:t>
            </a:r>
          </a:p>
        </p:txBody>
      </p:sp>
      <p:sp>
        <p:nvSpPr>
          <p:cNvPr id="7193" name="Rectangle 29"/>
          <p:cNvSpPr>
            <a:spLocks noChangeArrowheads="1"/>
          </p:cNvSpPr>
          <p:nvPr/>
        </p:nvSpPr>
        <p:spPr bwMode="auto">
          <a:xfrm>
            <a:off x="7412038" y="5683250"/>
            <a:ext cx="200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400" b="1">
                <a:latin typeface="+mj-lt"/>
                <a:ea typeface="ＭＳ Ｐゴシック" charset="-128"/>
              </a:rPr>
              <a:t>12</a:t>
            </a:r>
          </a:p>
        </p:txBody>
      </p:sp>
      <p:sp>
        <p:nvSpPr>
          <p:cNvPr id="7194" name="Rectangle 29"/>
          <p:cNvSpPr>
            <a:spLocks noChangeArrowheads="1"/>
          </p:cNvSpPr>
          <p:nvPr/>
        </p:nvSpPr>
        <p:spPr bwMode="auto">
          <a:xfrm>
            <a:off x="7902575" y="5683250"/>
            <a:ext cx="200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400" b="1">
                <a:latin typeface="+mj-lt"/>
                <a:ea typeface="ＭＳ Ｐゴシック" charset="-128"/>
              </a:rPr>
              <a:t>13</a:t>
            </a:r>
          </a:p>
        </p:txBody>
      </p:sp>
      <p:sp>
        <p:nvSpPr>
          <p:cNvPr id="7195" name="Rectangle 29"/>
          <p:cNvSpPr>
            <a:spLocks noChangeArrowheads="1"/>
          </p:cNvSpPr>
          <p:nvPr/>
        </p:nvSpPr>
        <p:spPr bwMode="auto">
          <a:xfrm>
            <a:off x="4108450" y="5951538"/>
            <a:ext cx="1439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latin typeface="+mj-lt"/>
                <a:ea typeface="ＭＳ Ｐゴシック" charset="-128"/>
              </a:rPr>
              <a:t>Year of follow-up</a:t>
            </a:r>
          </a:p>
        </p:txBody>
      </p:sp>
      <p:sp>
        <p:nvSpPr>
          <p:cNvPr id="23578" name="Rectangle 29"/>
          <p:cNvSpPr>
            <a:spLocks noChangeArrowheads="1"/>
          </p:cNvSpPr>
          <p:nvPr/>
        </p:nvSpPr>
        <p:spPr bwMode="auto">
          <a:xfrm>
            <a:off x="3640138" y="1377950"/>
            <a:ext cx="2368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 b="1">
                <a:solidFill>
                  <a:schemeClr val="tx1"/>
                </a:solidFill>
                <a:ea typeface="MS PGothic" panose="020B0600070205080204" pitchFamily="34" charset="-128"/>
              </a:rPr>
              <a:t>Entire cohort (N = 3,653)</a:t>
            </a:r>
          </a:p>
        </p:txBody>
      </p:sp>
      <p:grpSp>
        <p:nvGrpSpPr>
          <p:cNvPr id="23579" name="Group 81"/>
          <p:cNvGrpSpPr>
            <a:grpSpLocks/>
          </p:cNvGrpSpPr>
          <p:nvPr/>
        </p:nvGrpSpPr>
        <p:grpSpPr bwMode="auto">
          <a:xfrm>
            <a:off x="1958975" y="1862138"/>
            <a:ext cx="3028950" cy="1362075"/>
            <a:chOff x="1234" y="1173"/>
            <a:chExt cx="1908" cy="858"/>
          </a:xfrm>
        </p:grpSpPr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1234" y="1173"/>
              <a:ext cx="19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defRPr/>
              </a:pPr>
              <a:r>
                <a:rPr lang="en-US" sz="1400" b="1" dirty="0">
                  <a:latin typeface="+mj-lt"/>
                  <a:ea typeface="ＭＳ Ｐゴシック" charset="-128"/>
                </a:rPr>
                <a:t>Baseline HBV DNA level, copies/</a:t>
              </a:r>
              <a:r>
                <a:rPr lang="en-US" sz="1400" b="1" dirty="0" err="1">
                  <a:latin typeface="+mj-lt"/>
                  <a:ea typeface="ＭＳ Ｐゴシック" charset="-128"/>
                </a:rPr>
                <a:t>mL</a:t>
              </a:r>
              <a:endParaRPr lang="en-US" sz="1400" b="1" dirty="0">
                <a:latin typeface="+mj-lt"/>
                <a:ea typeface="ＭＳ Ｐゴシック" charset="-128"/>
              </a:endParaRPr>
            </a:p>
          </p:txBody>
        </p:sp>
        <p:sp>
          <p:nvSpPr>
            <p:cNvPr id="23627" name="Rectangle 29"/>
            <p:cNvSpPr>
              <a:spLocks noChangeArrowheads="1"/>
            </p:cNvSpPr>
            <p:nvPr/>
          </p:nvSpPr>
          <p:spPr bwMode="auto">
            <a:xfrm>
              <a:off x="1639" y="1329"/>
              <a:ext cx="54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ea typeface="MS PGothic" panose="020B0600070205080204" pitchFamily="34" charset="-128"/>
                  <a:cs typeface="Times New Roman" panose="02020603050405020304" pitchFamily="18" charset="0"/>
                </a:rPr>
                <a:t>≥ 1 Million</a:t>
              </a:r>
            </a:p>
          </p:txBody>
        </p:sp>
        <p:sp>
          <p:nvSpPr>
            <p:cNvPr id="7199" name="Rectangle 29"/>
            <p:cNvSpPr>
              <a:spLocks noChangeArrowheads="1"/>
            </p:cNvSpPr>
            <p:nvPr/>
          </p:nvSpPr>
          <p:spPr bwMode="auto">
            <a:xfrm>
              <a:off x="1574" y="1486"/>
              <a:ext cx="8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latin typeface="+mj-lt"/>
                  <a:ea typeface="ＭＳ Ｐゴシック" charset="-128"/>
                  <a:cs typeface="Times New Roman" pitchFamily="18" charset="0"/>
                </a:rPr>
                <a:t>100,000–999,999</a:t>
              </a:r>
            </a:p>
          </p:txBody>
        </p:sp>
        <p:sp>
          <p:nvSpPr>
            <p:cNvPr id="7200" name="Rectangle 29"/>
            <p:cNvSpPr>
              <a:spLocks noChangeArrowheads="1"/>
            </p:cNvSpPr>
            <p:nvPr/>
          </p:nvSpPr>
          <p:spPr bwMode="auto">
            <a:xfrm>
              <a:off x="1598" y="1895"/>
              <a:ext cx="2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defRPr/>
              </a:pPr>
              <a:r>
                <a:rPr lang="en-US" sz="1400" b="1" dirty="0">
                  <a:latin typeface="+mj-lt"/>
                  <a:ea typeface="ＭＳ Ｐゴシック" charset="-128"/>
                  <a:cs typeface="Times New Roman" pitchFamily="18" charset="0"/>
                </a:rPr>
                <a:t>&lt; 300</a:t>
              </a:r>
            </a:p>
          </p:txBody>
        </p:sp>
        <p:sp>
          <p:nvSpPr>
            <p:cNvPr id="7201" name="Rectangle 29"/>
            <p:cNvSpPr>
              <a:spLocks noChangeArrowheads="1"/>
            </p:cNvSpPr>
            <p:nvPr/>
          </p:nvSpPr>
          <p:spPr bwMode="auto">
            <a:xfrm>
              <a:off x="1574" y="1776"/>
              <a:ext cx="5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latin typeface="+mj-lt"/>
                  <a:ea typeface="ＭＳ Ｐゴシック" charset="-128"/>
                  <a:cs typeface="Times New Roman" pitchFamily="18" charset="0"/>
                </a:rPr>
                <a:t>300–9,999</a:t>
              </a:r>
            </a:p>
          </p:txBody>
        </p:sp>
        <p:sp>
          <p:nvSpPr>
            <p:cNvPr id="7202" name="Rectangle 29"/>
            <p:cNvSpPr>
              <a:spLocks noChangeArrowheads="1"/>
            </p:cNvSpPr>
            <p:nvPr/>
          </p:nvSpPr>
          <p:spPr bwMode="auto">
            <a:xfrm>
              <a:off x="1574" y="1635"/>
              <a:ext cx="7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latin typeface="+mj-lt"/>
                  <a:ea typeface="ＭＳ Ｐゴシック" charset="-128"/>
                  <a:cs typeface="Times New Roman" pitchFamily="18" charset="0"/>
                </a:rPr>
                <a:t>10,000–99,999</a:t>
              </a:r>
            </a:p>
          </p:txBody>
        </p:sp>
      </p:grpSp>
      <p:sp>
        <p:nvSpPr>
          <p:cNvPr id="7203" name="Rectangle 29"/>
          <p:cNvSpPr>
            <a:spLocks noChangeArrowheads="1"/>
          </p:cNvSpPr>
          <p:nvPr/>
        </p:nvSpPr>
        <p:spPr bwMode="auto">
          <a:xfrm rot="16200000">
            <a:off x="-454818" y="3521869"/>
            <a:ext cx="2754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latin typeface="+mj-lt"/>
                <a:ea typeface="ＭＳ Ｐゴシック" charset="-128"/>
              </a:rPr>
              <a:t>Cumulative incidence of HCC, %</a:t>
            </a:r>
          </a:p>
        </p:txBody>
      </p:sp>
      <p:grpSp>
        <p:nvGrpSpPr>
          <p:cNvPr id="23581" name="Group 74"/>
          <p:cNvGrpSpPr>
            <a:grpSpLocks/>
          </p:cNvGrpSpPr>
          <p:nvPr/>
        </p:nvGrpSpPr>
        <p:grpSpPr bwMode="auto">
          <a:xfrm>
            <a:off x="1416050" y="1779588"/>
            <a:ext cx="69850" cy="3824287"/>
            <a:chOff x="1156" y="1368"/>
            <a:chExt cx="41" cy="2220"/>
          </a:xfrm>
        </p:grpSpPr>
        <p:sp>
          <p:nvSpPr>
            <p:cNvPr id="7232" name="Line 41"/>
            <p:cNvSpPr>
              <a:spLocks noChangeShapeType="1"/>
            </p:cNvSpPr>
            <p:nvPr/>
          </p:nvSpPr>
          <p:spPr bwMode="auto">
            <a:xfrm>
              <a:off x="1196" y="1368"/>
              <a:ext cx="1" cy="22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33" name="Line 42"/>
            <p:cNvSpPr>
              <a:spLocks noChangeShapeType="1"/>
            </p:cNvSpPr>
            <p:nvPr/>
          </p:nvSpPr>
          <p:spPr bwMode="auto">
            <a:xfrm>
              <a:off x="1156" y="1370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34" name="Line 43"/>
            <p:cNvSpPr>
              <a:spLocks noChangeShapeType="1"/>
            </p:cNvSpPr>
            <p:nvPr/>
          </p:nvSpPr>
          <p:spPr bwMode="auto">
            <a:xfrm>
              <a:off x="1156" y="1512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35" name="Line 44"/>
            <p:cNvSpPr>
              <a:spLocks noChangeShapeType="1"/>
            </p:cNvSpPr>
            <p:nvPr/>
          </p:nvSpPr>
          <p:spPr bwMode="auto">
            <a:xfrm>
              <a:off x="1156" y="165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36" name="Line 45"/>
            <p:cNvSpPr>
              <a:spLocks noChangeShapeType="1"/>
            </p:cNvSpPr>
            <p:nvPr/>
          </p:nvSpPr>
          <p:spPr bwMode="auto">
            <a:xfrm>
              <a:off x="1156" y="1800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37" name="Line 46"/>
            <p:cNvSpPr>
              <a:spLocks noChangeShapeType="1"/>
            </p:cNvSpPr>
            <p:nvPr/>
          </p:nvSpPr>
          <p:spPr bwMode="auto">
            <a:xfrm>
              <a:off x="1156" y="1942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38" name="Line 47"/>
            <p:cNvSpPr>
              <a:spLocks noChangeShapeType="1"/>
            </p:cNvSpPr>
            <p:nvPr/>
          </p:nvSpPr>
          <p:spPr bwMode="auto">
            <a:xfrm>
              <a:off x="1156" y="2080"/>
              <a:ext cx="4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39" name="Line 48"/>
            <p:cNvSpPr>
              <a:spLocks noChangeShapeType="1"/>
            </p:cNvSpPr>
            <p:nvPr/>
          </p:nvSpPr>
          <p:spPr bwMode="auto">
            <a:xfrm>
              <a:off x="1156" y="2222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40" name="Line 49"/>
            <p:cNvSpPr>
              <a:spLocks noChangeShapeType="1"/>
            </p:cNvSpPr>
            <p:nvPr/>
          </p:nvSpPr>
          <p:spPr bwMode="auto">
            <a:xfrm>
              <a:off x="1156" y="236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41" name="Line 50"/>
            <p:cNvSpPr>
              <a:spLocks noChangeShapeType="1"/>
            </p:cNvSpPr>
            <p:nvPr/>
          </p:nvSpPr>
          <p:spPr bwMode="auto">
            <a:xfrm>
              <a:off x="1156" y="250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42" name="Line 51"/>
            <p:cNvSpPr>
              <a:spLocks noChangeShapeType="1"/>
            </p:cNvSpPr>
            <p:nvPr/>
          </p:nvSpPr>
          <p:spPr bwMode="auto">
            <a:xfrm>
              <a:off x="1156" y="2648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43" name="Line 52"/>
            <p:cNvSpPr>
              <a:spLocks noChangeShapeType="1"/>
            </p:cNvSpPr>
            <p:nvPr/>
          </p:nvSpPr>
          <p:spPr bwMode="auto">
            <a:xfrm>
              <a:off x="1156" y="279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44" name="Line 53"/>
            <p:cNvSpPr>
              <a:spLocks noChangeShapeType="1"/>
            </p:cNvSpPr>
            <p:nvPr/>
          </p:nvSpPr>
          <p:spPr bwMode="auto">
            <a:xfrm>
              <a:off x="1156" y="293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45" name="Line 54"/>
            <p:cNvSpPr>
              <a:spLocks noChangeShapeType="1"/>
            </p:cNvSpPr>
            <p:nvPr/>
          </p:nvSpPr>
          <p:spPr bwMode="auto">
            <a:xfrm>
              <a:off x="1156" y="307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46" name="Line 55"/>
            <p:cNvSpPr>
              <a:spLocks noChangeShapeType="1"/>
            </p:cNvSpPr>
            <p:nvPr/>
          </p:nvSpPr>
          <p:spPr bwMode="auto">
            <a:xfrm>
              <a:off x="1156" y="3216"/>
              <a:ext cx="4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47" name="Line 56"/>
            <p:cNvSpPr>
              <a:spLocks noChangeShapeType="1"/>
            </p:cNvSpPr>
            <p:nvPr/>
          </p:nvSpPr>
          <p:spPr bwMode="auto">
            <a:xfrm>
              <a:off x="1156" y="3350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48" name="Line 57"/>
            <p:cNvSpPr>
              <a:spLocks noChangeShapeType="1"/>
            </p:cNvSpPr>
            <p:nvPr/>
          </p:nvSpPr>
          <p:spPr bwMode="auto">
            <a:xfrm>
              <a:off x="1156" y="349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</p:grpSp>
      <p:grpSp>
        <p:nvGrpSpPr>
          <p:cNvPr id="23582" name="Group 73"/>
          <p:cNvGrpSpPr>
            <a:grpSpLocks/>
          </p:cNvGrpSpPr>
          <p:nvPr/>
        </p:nvGrpSpPr>
        <p:grpSpPr bwMode="auto">
          <a:xfrm>
            <a:off x="1482725" y="5597525"/>
            <a:ext cx="6511925" cy="65088"/>
            <a:chOff x="1195" y="3584"/>
            <a:chExt cx="3779" cy="38"/>
          </a:xfrm>
        </p:grpSpPr>
        <p:sp>
          <p:nvSpPr>
            <p:cNvPr id="7217" name="Line 58"/>
            <p:cNvSpPr>
              <a:spLocks noChangeShapeType="1"/>
            </p:cNvSpPr>
            <p:nvPr/>
          </p:nvSpPr>
          <p:spPr bwMode="auto">
            <a:xfrm>
              <a:off x="1195" y="3586"/>
              <a:ext cx="377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18" name="Line 59"/>
            <p:cNvSpPr>
              <a:spLocks noChangeShapeType="1"/>
            </p:cNvSpPr>
            <p:nvPr/>
          </p:nvSpPr>
          <p:spPr bwMode="auto">
            <a:xfrm flipV="1">
              <a:off x="1286" y="3584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19" name="Line 60"/>
            <p:cNvSpPr>
              <a:spLocks noChangeShapeType="1"/>
            </p:cNvSpPr>
            <p:nvPr/>
          </p:nvSpPr>
          <p:spPr bwMode="auto">
            <a:xfrm flipV="1">
              <a:off x="1568" y="3584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20" name="Line 61"/>
            <p:cNvSpPr>
              <a:spLocks noChangeShapeType="1"/>
            </p:cNvSpPr>
            <p:nvPr/>
          </p:nvSpPr>
          <p:spPr bwMode="auto">
            <a:xfrm flipV="1">
              <a:off x="1850" y="3584"/>
              <a:ext cx="1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21" name="Line 62"/>
            <p:cNvSpPr>
              <a:spLocks noChangeShapeType="1"/>
            </p:cNvSpPr>
            <p:nvPr/>
          </p:nvSpPr>
          <p:spPr bwMode="auto">
            <a:xfrm flipV="1">
              <a:off x="2136" y="3584"/>
              <a:ext cx="6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22" name="Line 63"/>
            <p:cNvSpPr>
              <a:spLocks noChangeShapeType="1"/>
            </p:cNvSpPr>
            <p:nvPr/>
          </p:nvSpPr>
          <p:spPr bwMode="auto">
            <a:xfrm flipV="1">
              <a:off x="2422" y="3584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23" name="Line 64"/>
            <p:cNvSpPr>
              <a:spLocks noChangeShapeType="1"/>
            </p:cNvSpPr>
            <p:nvPr/>
          </p:nvSpPr>
          <p:spPr bwMode="auto">
            <a:xfrm flipV="1">
              <a:off x="2706" y="3584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24" name="Line 65"/>
            <p:cNvSpPr>
              <a:spLocks noChangeShapeType="1"/>
            </p:cNvSpPr>
            <p:nvPr/>
          </p:nvSpPr>
          <p:spPr bwMode="auto">
            <a:xfrm flipV="1">
              <a:off x="2990" y="3584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25" name="Line 66"/>
            <p:cNvSpPr>
              <a:spLocks noChangeShapeType="1"/>
            </p:cNvSpPr>
            <p:nvPr/>
          </p:nvSpPr>
          <p:spPr bwMode="auto">
            <a:xfrm flipV="1">
              <a:off x="3276" y="3584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26" name="Line 67"/>
            <p:cNvSpPr>
              <a:spLocks noChangeShapeType="1"/>
            </p:cNvSpPr>
            <p:nvPr/>
          </p:nvSpPr>
          <p:spPr bwMode="auto">
            <a:xfrm flipV="1">
              <a:off x="3558" y="3584"/>
              <a:ext cx="1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27" name="Line 68"/>
            <p:cNvSpPr>
              <a:spLocks noChangeShapeType="1"/>
            </p:cNvSpPr>
            <p:nvPr/>
          </p:nvSpPr>
          <p:spPr bwMode="auto">
            <a:xfrm flipV="1">
              <a:off x="3836" y="3584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28" name="Line 69"/>
            <p:cNvSpPr>
              <a:spLocks noChangeShapeType="1"/>
            </p:cNvSpPr>
            <p:nvPr/>
          </p:nvSpPr>
          <p:spPr bwMode="auto">
            <a:xfrm flipV="1">
              <a:off x="4120" y="3584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29" name="Line 70"/>
            <p:cNvSpPr>
              <a:spLocks noChangeShapeType="1"/>
            </p:cNvSpPr>
            <p:nvPr/>
          </p:nvSpPr>
          <p:spPr bwMode="auto">
            <a:xfrm flipV="1">
              <a:off x="4404" y="3584"/>
              <a:ext cx="1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30" name="Line 71"/>
            <p:cNvSpPr>
              <a:spLocks noChangeShapeType="1"/>
            </p:cNvSpPr>
            <p:nvPr/>
          </p:nvSpPr>
          <p:spPr bwMode="auto">
            <a:xfrm flipV="1">
              <a:off x="4686" y="3584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  <p:sp>
          <p:nvSpPr>
            <p:cNvPr id="7231" name="Line 72"/>
            <p:cNvSpPr>
              <a:spLocks noChangeShapeType="1"/>
            </p:cNvSpPr>
            <p:nvPr/>
          </p:nvSpPr>
          <p:spPr bwMode="auto">
            <a:xfrm flipV="1">
              <a:off x="4968" y="3584"/>
              <a:ext cx="6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1200" b="1">
                <a:latin typeface="+mj-lt"/>
              </a:endParaRPr>
            </a:p>
          </p:txBody>
        </p:sp>
      </p:grpSp>
      <p:sp>
        <p:nvSpPr>
          <p:cNvPr id="23583" name="Freeform 75"/>
          <p:cNvSpPr>
            <a:spLocks/>
          </p:cNvSpPr>
          <p:nvPr/>
        </p:nvSpPr>
        <p:spPr bwMode="auto">
          <a:xfrm>
            <a:off x="1689100" y="5127625"/>
            <a:ext cx="6257925" cy="273050"/>
          </a:xfrm>
          <a:custGeom>
            <a:avLst/>
            <a:gdLst>
              <a:gd name="T0" fmla="*/ 0 w 3632"/>
              <a:gd name="T1" fmla="*/ 2147483647 h 159"/>
              <a:gd name="T2" fmla="*/ 2147483647 w 3632"/>
              <a:gd name="T3" fmla="*/ 2147483647 h 159"/>
              <a:gd name="T4" fmla="*/ 2147483647 w 3632"/>
              <a:gd name="T5" fmla="*/ 2147483647 h 159"/>
              <a:gd name="T6" fmla="*/ 2147483647 w 3632"/>
              <a:gd name="T7" fmla="*/ 2147483647 h 159"/>
              <a:gd name="T8" fmla="*/ 2147483647 w 3632"/>
              <a:gd name="T9" fmla="*/ 2147483647 h 159"/>
              <a:gd name="T10" fmla="*/ 2147483647 w 3632"/>
              <a:gd name="T11" fmla="*/ 2147483647 h 159"/>
              <a:gd name="T12" fmla="*/ 2147483647 w 3632"/>
              <a:gd name="T13" fmla="*/ 2147483647 h 159"/>
              <a:gd name="T14" fmla="*/ 2147483647 w 3632"/>
              <a:gd name="T15" fmla="*/ 2147483647 h 159"/>
              <a:gd name="T16" fmla="*/ 2147483647 w 3632"/>
              <a:gd name="T17" fmla="*/ 2147483647 h 159"/>
              <a:gd name="T18" fmla="*/ 2147483647 w 3632"/>
              <a:gd name="T19" fmla="*/ 2147483647 h 159"/>
              <a:gd name="T20" fmla="*/ 2147483647 w 3632"/>
              <a:gd name="T21" fmla="*/ 2147483647 h 159"/>
              <a:gd name="T22" fmla="*/ 2147483647 w 3632"/>
              <a:gd name="T23" fmla="*/ 0 h 159"/>
              <a:gd name="T24" fmla="*/ 2147483647 w 3632"/>
              <a:gd name="T25" fmla="*/ 0 h 1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32"/>
              <a:gd name="T40" fmla="*/ 0 h 159"/>
              <a:gd name="T41" fmla="*/ 3632 w 3632"/>
              <a:gd name="T42" fmla="*/ 159 h 1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32" h="159">
                <a:moveTo>
                  <a:pt x="0" y="159"/>
                </a:moveTo>
                <a:lnTo>
                  <a:pt x="346" y="159"/>
                </a:lnTo>
                <a:lnTo>
                  <a:pt x="512" y="156"/>
                </a:lnTo>
                <a:lnTo>
                  <a:pt x="530" y="134"/>
                </a:lnTo>
                <a:lnTo>
                  <a:pt x="752" y="131"/>
                </a:lnTo>
                <a:lnTo>
                  <a:pt x="763" y="106"/>
                </a:lnTo>
                <a:lnTo>
                  <a:pt x="2441" y="106"/>
                </a:lnTo>
                <a:lnTo>
                  <a:pt x="2456" y="81"/>
                </a:lnTo>
                <a:lnTo>
                  <a:pt x="3070" y="60"/>
                </a:lnTo>
                <a:lnTo>
                  <a:pt x="3077" y="28"/>
                </a:lnTo>
                <a:lnTo>
                  <a:pt x="3212" y="28"/>
                </a:lnTo>
                <a:lnTo>
                  <a:pt x="3251" y="0"/>
                </a:lnTo>
                <a:lnTo>
                  <a:pt x="3632" y="0"/>
                </a:ln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4" name="Freeform 76"/>
          <p:cNvSpPr>
            <a:spLocks/>
          </p:cNvSpPr>
          <p:nvPr/>
        </p:nvSpPr>
        <p:spPr bwMode="auto">
          <a:xfrm>
            <a:off x="1676400" y="5133975"/>
            <a:ext cx="6259513" cy="266700"/>
          </a:xfrm>
          <a:custGeom>
            <a:avLst/>
            <a:gdLst>
              <a:gd name="T0" fmla="*/ 0 w 3633"/>
              <a:gd name="T1" fmla="*/ 2147483647 h 155"/>
              <a:gd name="T2" fmla="*/ 2147483647 w 3633"/>
              <a:gd name="T3" fmla="*/ 2147483647 h 155"/>
              <a:gd name="T4" fmla="*/ 2147483647 w 3633"/>
              <a:gd name="T5" fmla="*/ 2147483647 h 155"/>
              <a:gd name="T6" fmla="*/ 2147483647 w 3633"/>
              <a:gd name="T7" fmla="*/ 2147483647 h 155"/>
              <a:gd name="T8" fmla="*/ 2147483647 w 3633"/>
              <a:gd name="T9" fmla="*/ 2147483647 h 155"/>
              <a:gd name="T10" fmla="*/ 2147483647 w 3633"/>
              <a:gd name="T11" fmla="*/ 2147483647 h 155"/>
              <a:gd name="T12" fmla="*/ 2147483647 w 3633"/>
              <a:gd name="T13" fmla="*/ 2147483647 h 155"/>
              <a:gd name="T14" fmla="*/ 2147483647 w 3633"/>
              <a:gd name="T15" fmla="*/ 2147483647 h 155"/>
              <a:gd name="T16" fmla="*/ 2147483647 w 3633"/>
              <a:gd name="T17" fmla="*/ 2147483647 h 155"/>
              <a:gd name="T18" fmla="*/ 2147483647 w 3633"/>
              <a:gd name="T19" fmla="*/ 2147483647 h 155"/>
              <a:gd name="T20" fmla="*/ 2147483647 w 3633"/>
              <a:gd name="T21" fmla="*/ 2147483647 h 155"/>
              <a:gd name="T22" fmla="*/ 2147483647 w 3633"/>
              <a:gd name="T23" fmla="*/ 2147483647 h 155"/>
              <a:gd name="T24" fmla="*/ 2147483647 w 3633"/>
              <a:gd name="T25" fmla="*/ 2147483647 h 155"/>
              <a:gd name="T26" fmla="*/ 2147483647 w 3633"/>
              <a:gd name="T27" fmla="*/ 2147483647 h 155"/>
              <a:gd name="T28" fmla="*/ 2147483647 w 3633"/>
              <a:gd name="T29" fmla="*/ 2147483647 h 155"/>
              <a:gd name="T30" fmla="*/ 2147483647 w 3633"/>
              <a:gd name="T31" fmla="*/ 2147483647 h 155"/>
              <a:gd name="T32" fmla="*/ 2147483647 w 3633"/>
              <a:gd name="T33" fmla="*/ 0 h 155"/>
              <a:gd name="T34" fmla="*/ 2147483647 w 3633"/>
              <a:gd name="T35" fmla="*/ 2147483647 h 155"/>
              <a:gd name="T36" fmla="*/ 2147483647 w 3633"/>
              <a:gd name="T37" fmla="*/ 2147483647 h 1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33"/>
              <a:gd name="T58" fmla="*/ 0 h 155"/>
              <a:gd name="T59" fmla="*/ 3633 w 3633"/>
              <a:gd name="T60" fmla="*/ 155 h 1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33" h="155">
                <a:moveTo>
                  <a:pt x="0" y="155"/>
                </a:moveTo>
                <a:lnTo>
                  <a:pt x="559" y="148"/>
                </a:lnTo>
                <a:lnTo>
                  <a:pt x="580" y="127"/>
                </a:lnTo>
                <a:lnTo>
                  <a:pt x="767" y="134"/>
                </a:lnTo>
                <a:lnTo>
                  <a:pt x="774" y="106"/>
                </a:lnTo>
                <a:lnTo>
                  <a:pt x="1361" y="102"/>
                </a:lnTo>
                <a:lnTo>
                  <a:pt x="1365" y="81"/>
                </a:lnTo>
                <a:lnTo>
                  <a:pt x="1803" y="60"/>
                </a:lnTo>
                <a:lnTo>
                  <a:pt x="1813" y="35"/>
                </a:lnTo>
                <a:lnTo>
                  <a:pt x="2679" y="31"/>
                </a:lnTo>
                <a:lnTo>
                  <a:pt x="2796" y="35"/>
                </a:lnTo>
                <a:lnTo>
                  <a:pt x="2810" y="56"/>
                </a:lnTo>
                <a:lnTo>
                  <a:pt x="2845" y="49"/>
                </a:lnTo>
                <a:lnTo>
                  <a:pt x="2863" y="21"/>
                </a:lnTo>
                <a:lnTo>
                  <a:pt x="3029" y="17"/>
                </a:lnTo>
                <a:lnTo>
                  <a:pt x="3050" y="3"/>
                </a:lnTo>
                <a:lnTo>
                  <a:pt x="3312" y="0"/>
                </a:lnTo>
                <a:lnTo>
                  <a:pt x="3343" y="3"/>
                </a:lnTo>
                <a:lnTo>
                  <a:pt x="3633" y="3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5" name="Freeform 77"/>
          <p:cNvSpPr>
            <a:spLocks/>
          </p:cNvSpPr>
          <p:nvPr/>
        </p:nvSpPr>
        <p:spPr bwMode="auto">
          <a:xfrm>
            <a:off x="1676400" y="4586288"/>
            <a:ext cx="6259513" cy="820737"/>
          </a:xfrm>
          <a:custGeom>
            <a:avLst/>
            <a:gdLst>
              <a:gd name="T0" fmla="*/ 0 w 3633"/>
              <a:gd name="T1" fmla="*/ 2147483647 h 477"/>
              <a:gd name="T2" fmla="*/ 2147483647 w 3633"/>
              <a:gd name="T3" fmla="*/ 2147483647 h 477"/>
              <a:gd name="T4" fmla="*/ 2147483647 w 3633"/>
              <a:gd name="T5" fmla="*/ 2147483647 h 477"/>
              <a:gd name="T6" fmla="*/ 2147483647 w 3633"/>
              <a:gd name="T7" fmla="*/ 2147483647 h 477"/>
              <a:gd name="T8" fmla="*/ 2147483647 w 3633"/>
              <a:gd name="T9" fmla="*/ 2147483647 h 477"/>
              <a:gd name="T10" fmla="*/ 2147483647 w 3633"/>
              <a:gd name="T11" fmla="*/ 2147483647 h 477"/>
              <a:gd name="T12" fmla="*/ 2147483647 w 3633"/>
              <a:gd name="T13" fmla="*/ 2147483647 h 477"/>
              <a:gd name="T14" fmla="*/ 2147483647 w 3633"/>
              <a:gd name="T15" fmla="*/ 2147483647 h 477"/>
              <a:gd name="T16" fmla="*/ 2147483647 w 3633"/>
              <a:gd name="T17" fmla="*/ 2147483647 h 477"/>
              <a:gd name="T18" fmla="*/ 2147483647 w 3633"/>
              <a:gd name="T19" fmla="*/ 2147483647 h 477"/>
              <a:gd name="T20" fmla="*/ 2147483647 w 3633"/>
              <a:gd name="T21" fmla="*/ 2147483647 h 477"/>
              <a:gd name="T22" fmla="*/ 2147483647 w 3633"/>
              <a:gd name="T23" fmla="*/ 2147483647 h 477"/>
              <a:gd name="T24" fmla="*/ 2147483647 w 3633"/>
              <a:gd name="T25" fmla="*/ 2147483647 h 477"/>
              <a:gd name="T26" fmla="*/ 2147483647 w 3633"/>
              <a:gd name="T27" fmla="*/ 2147483647 h 477"/>
              <a:gd name="T28" fmla="*/ 2147483647 w 3633"/>
              <a:gd name="T29" fmla="*/ 2147483647 h 477"/>
              <a:gd name="T30" fmla="*/ 2147483647 w 3633"/>
              <a:gd name="T31" fmla="*/ 2147483647 h 477"/>
              <a:gd name="T32" fmla="*/ 2147483647 w 3633"/>
              <a:gd name="T33" fmla="*/ 2147483647 h 477"/>
              <a:gd name="T34" fmla="*/ 2147483647 w 3633"/>
              <a:gd name="T35" fmla="*/ 2147483647 h 477"/>
              <a:gd name="T36" fmla="*/ 2147483647 w 3633"/>
              <a:gd name="T37" fmla="*/ 2147483647 h 477"/>
              <a:gd name="T38" fmla="*/ 2147483647 w 3633"/>
              <a:gd name="T39" fmla="*/ 2147483647 h 477"/>
              <a:gd name="T40" fmla="*/ 2147483647 w 3633"/>
              <a:gd name="T41" fmla="*/ 2147483647 h 477"/>
              <a:gd name="T42" fmla="*/ 2147483647 w 3633"/>
              <a:gd name="T43" fmla="*/ 2147483647 h 477"/>
              <a:gd name="T44" fmla="*/ 2147483647 w 3633"/>
              <a:gd name="T45" fmla="*/ 2147483647 h 477"/>
              <a:gd name="T46" fmla="*/ 2147483647 w 3633"/>
              <a:gd name="T47" fmla="*/ 2147483647 h 477"/>
              <a:gd name="T48" fmla="*/ 2147483647 w 3633"/>
              <a:gd name="T49" fmla="*/ 2147483647 h 477"/>
              <a:gd name="T50" fmla="*/ 2147483647 w 3633"/>
              <a:gd name="T51" fmla="*/ 2147483647 h 477"/>
              <a:gd name="T52" fmla="*/ 2147483647 w 3633"/>
              <a:gd name="T53" fmla="*/ 2147483647 h 477"/>
              <a:gd name="T54" fmla="*/ 2147483647 w 3633"/>
              <a:gd name="T55" fmla="*/ 2147483647 h 477"/>
              <a:gd name="T56" fmla="*/ 2147483647 w 3633"/>
              <a:gd name="T57" fmla="*/ 2147483647 h 477"/>
              <a:gd name="T58" fmla="*/ 2147483647 w 3633"/>
              <a:gd name="T59" fmla="*/ 2147483647 h 477"/>
              <a:gd name="T60" fmla="*/ 2147483647 w 3633"/>
              <a:gd name="T61" fmla="*/ 2147483647 h 477"/>
              <a:gd name="T62" fmla="*/ 2147483647 w 3633"/>
              <a:gd name="T63" fmla="*/ 2147483647 h 477"/>
              <a:gd name="T64" fmla="*/ 2147483647 w 3633"/>
              <a:gd name="T65" fmla="*/ 2147483647 h 477"/>
              <a:gd name="T66" fmla="*/ 2147483647 w 3633"/>
              <a:gd name="T67" fmla="*/ 2147483647 h 477"/>
              <a:gd name="T68" fmla="*/ 2147483647 w 3633"/>
              <a:gd name="T69" fmla="*/ 2147483647 h 477"/>
              <a:gd name="T70" fmla="*/ 2147483647 w 3633"/>
              <a:gd name="T71" fmla="*/ 2147483647 h 477"/>
              <a:gd name="T72" fmla="*/ 2147483647 w 3633"/>
              <a:gd name="T73" fmla="*/ 0 h 477"/>
              <a:gd name="T74" fmla="*/ 2147483647 w 3633"/>
              <a:gd name="T75" fmla="*/ 0 h 4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33"/>
              <a:gd name="T115" fmla="*/ 0 h 477"/>
              <a:gd name="T116" fmla="*/ 3633 w 3633"/>
              <a:gd name="T117" fmla="*/ 477 h 4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33" h="477">
                <a:moveTo>
                  <a:pt x="0" y="477"/>
                </a:moveTo>
                <a:lnTo>
                  <a:pt x="188" y="477"/>
                </a:lnTo>
                <a:lnTo>
                  <a:pt x="195" y="438"/>
                </a:lnTo>
                <a:lnTo>
                  <a:pt x="326" y="438"/>
                </a:lnTo>
                <a:lnTo>
                  <a:pt x="326" y="406"/>
                </a:lnTo>
                <a:lnTo>
                  <a:pt x="375" y="406"/>
                </a:lnTo>
                <a:lnTo>
                  <a:pt x="386" y="385"/>
                </a:lnTo>
                <a:lnTo>
                  <a:pt x="1075" y="385"/>
                </a:lnTo>
                <a:lnTo>
                  <a:pt x="1071" y="364"/>
                </a:lnTo>
                <a:lnTo>
                  <a:pt x="1100" y="367"/>
                </a:lnTo>
                <a:lnTo>
                  <a:pt x="1107" y="342"/>
                </a:lnTo>
                <a:lnTo>
                  <a:pt x="1361" y="342"/>
                </a:lnTo>
                <a:lnTo>
                  <a:pt x="1357" y="321"/>
                </a:lnTo>
                <a:lnTo>
                  <a:pt x="1622" y="321"/>
                </a:lnTo>
                <a:lnTo>
                  <a:pt x="1630" y="300"/>
                </a:lnTo>
                <a:lnTo>
                  <a:pt x="1877" y="300"/>
                </a:lnTo>
                <a:lnTo>
                  <a:pt x="1891" y="258"/>
                </a:lnTo>
                <a:lnTo>
                  <a:pt x="2057" y="258"/>
                </a:lnTo>
                <a:lnTo>
                  <a:pt x="2085" y="208"/>
                </a:lnTo>
                <a:lnTo>
                  <a:pt x="2145" y="208"/>
                </a:lnTo>
                <a:lnTo>
                  <a:pt x="2163" y="190"/>
                </a:lnTo>
                <a:lnTo>
                  <a:pt x="2555" y="190"/>
                </a:lnTo>
                <a:lnTo>
                  <a:pt x="2566" y="166"/>
                </a:lnTo>
                <a:lnTo>
                  <a:pt x="2658" y="166"/>
                </a:lnTo>
                <a:lnTo>
                  <a:pt x="2665" y="144"/>
                </a:lnTo>
                <a:lnTo>
                  <a:pt x="2732" y="144"/>
                </a:lnTo>
                <a:lnTo>
                  <a:pt x="2746" y="123"/>
                </a:lnTo>
                <a:lnTo>
                  <a:pt x="2778" y="127"/>
                </a:lnTo>
                <a:lnTo>
                  <a:pt x="2782" y="99"/>
                </a:lnTo>
                <a:lnTo>
                  <a:pt x="2806" y="99"/>
                </a:lnTo>
                <a:lnTo>
                  <a:pt x="2803" y="77"/>
                </a:lnTo>
                <a:lnTo>
                  <a:pt x="2827" y="74"/>
                </a:lnTo>
                <a:lnTo>
                  <a:pt x="2831" y="53"/>
                </a:lnTo>
                <a:lnTo>
                  <a:pt x="2944" y="53"/>
                </a:lnTo>
                <a:lnTo>
                  <a:pt x="2944" y="24"/>
                </a:lnTo>
                <a:lnTo>
                  <a:pt x="3036" y="24"/>
                </a:lnTo>
                <a:lnTo>
                  <a:pt x="3043" y="0"/>
                </a:lnTo>
                <a:lnTo>
                  <a:pt x="3633" y="0"/>
                </a:lnTo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6" name="Freeform 78"/>
          <p:cNvSpPr>
            <a:spLocks/>
          </p:cNvSpPr>
          <p:nvPr/>
        </p:nvSpPr>
        <p:spPr bwMode="auto">
          <a:xfrm>
            <a:off x="1670050" y="1808163"/>
            <a:ext cx="6289675" cy="3592512"/>
          </a:xfrm>
          <a:custGeom>
            <a:avLst/>
            <a:gdLst>
              <a:gd name="T0" fmla="*/ 2147483647 w 3650"/>
              <a:gd name="T1" fmla="*/ 2147483647 h 2085"/>
              <a:gd name="T2" fmla="*/ 2147483647 w 3650"/>
              <a:gd name="T3" fmla="*/ 2147483647 h 2085"/>
              <a:gd name="T4" fmla="*/ 2147483647 w 3650"/>
              <a:gd name="T5" fmla="*/ 2147483647 h 2085"/>
              <a:gd name="T6" fmla="*/ 2147483647 w 3650"/>
              <a:gd name="T7" fmla="*/ 2147483647 h 2085"/>
              <a:gd name="T8" fmla="*/ 2147483647 w 3650"/>
              <a:gd name="T9" fmla="*/ 2147483647 h 2085"/>
              <a:gd name="T10" fmla="*/ 2147483647 w 3650"/>
              <a:gd name="T11" fmla="*/ 2147483647 h 2085"/>
              <a:gd name="T12" fmla="*/ 2147483647 w 3650"/>
              <a:gd name="T13" fmla="*/ 2147483647 h 2085"/>
              <a:gd name="T14" fmla="*/ 2147483647 w 3650"/>
              <a:gd name="T15" fmla="*/ 2147483647 h 2085"/>
              <a:gd name="T16" fmla="*/ 2147483647 w 3650"/>
              <a:gd name="T17" fmla="*/ 2147483647 h 2085"/>
              <a:gd name="T18" fmla="*/ 2147483647 w 3650"/>
              <a:gd name="T19" fmla="*/ 2147483647 h 2085"/>
              <a:gd name="T20" fmla="*/ 2147483647 w 3650"/>
              <a:gd name="T21" fmla="*/ 2147483647 h 2085"/>
              <a:gd name="T22" fmla="*/ 2147483647 w 3650"/>
              <a:gd name="T23" fmla="*/ 2147483647 h 2085"/>
              <a:gd name="T24" fmla="*/ 2147483647 w 3650"/>
              <a:gd name="T25" fmla="*/ 2147483647 h 2085"/>
              <a:gd name="T26" fmla="*/ 2147483647 w 3650"/>
              <a:gd name="T27" fmla="*/ 2147483647 h 2085"/>
              <a:gd name="T28" fmla="*/ 2147483647 w 3650"/>
              <a:gd name="T29" fmla="*/ 2147483647 h 2085"/>
              <a:gd name="T30" fmla="*/ 2147483647 w 3650"/>
              <a:gd name="T31" fmla="*/ 2147483647 h 2085"/>
              <a:gd name="T32" fmla="*/ 2147483647 w 3650"/>
              <a:gd name="T33" fmla="*/ 2147483647 h 2085"/>
              <a:gd name="T34" fmla="*/ 2147483647 w 3650"/>
              <a:gd name="T35" fmla="*/ 2147483647 h 2085"/>
              <a:gd name="T36" fmla="*/ 2147483647 w 3650"/>
              <a:gd name="T37" fmla="*/ 2147483647 h 2085"/>
              <a:gd name="T38" fmla="*/ 2147483647 w 3650"/>
              <a:gd name="T39" fmla="*/ 2147483647 h 2085"/>
              <a:gd name="T40" fmla="*/ 2147483647 w 3650"/>
              <a:gd name="T41" fmla="*/ 2147483647 h 2085"/>
              <a:gd name="T42" fmla="*/ 2147483647 w 3650"/>
              <a:gd name="T43" fmla="*/ 2147483647 h 2085"/>
              <a:gd name="T44" fmla="*/ 2147483647 w 3650"/>
              <a:gd name="T45" fmla="*/ 2147483647 h 2085"/>
              <a:gd name="T46" fmla="*/ 2147483647 w 3650"/>
              <a:gd name="T47" fmla="*/ 2147483647 h 2085"/>
              <a:gd name="T48" fmla="*/ 2147483647 w 3650"/>
              <a:gd name="T49" fmla="*/ 2147483647 h 2085"/>
              <a:gd name="T50" fmla="*/ 2147483647 w 3650"/>
              <a:gd name="T51" fmla="*/ 2147483647 h 2085"/>
              <a:gd name="T52" fmla="*/ 2147483647 w 3650"/>
              <a:gd name="T53" fmla="*/ 2147483647 h 2085"/>
              <a:gd name="T54" fmla="*/ 2147483647 w 3650"/>
              <a:gd name="T55" fmla="*/ 2147483647 h 2085"/>
              <a:gd name="T56" fmla="*/ 2147483647 w 3650"/>
              <a:gd name="T57" fmla="*/ 2147483647 h 2085"/>
              <a:gd name="T58" fmla="*/ 2147483647 w 3650"/>
              <a:gd name="T59" fmla="*/ 2147483647 h 2085"/>
              <a:gd name="T60" fmla="*/ 2147483647 w 3650"/>
              <a:gd name="T61" fmla="*/ 2147483647 h 2085"/>
              <a:gd name="T62" fmla="*/ 2147483647 w 3650"/>
              <a:gd name="T63" fmla="*/ 2147483647 h 2085"/>
              <a:gd name="T64" fmla="*/ 2147483647 w 3650"/>
              <a:gd name="T65" fmla="*/ 2147483647 h 2085"/>
              <a:gd name="T66" fmla="*/ 2147483647 w 3650"/>
              <a:gd name="T67" fmla="*/ 2147483647 h 2085"/>
              <a:gd name="T68" fmla="*/ 2147483647 w 3650"/>
              <a:gd name="T69" fmla="*/ 2147483647 h 2085"/>
              <a:gd name="T70" fmla="*/ 2147483647 w 3650"/>
              <a:gd name="T71" fmla="*/ 2147483647 h 2085"/>
              <a:gd name="T72" fmla="*/ 2147483647 w 3650"/>
              <a:gd name="T73" fmla="*/ 2147483647 h 2085"/>
              <a:gd name="T74" fmla="*/ 2147483647 w 3650"/>
              <a:gd name="T75" fmla="*/ 2147483647 h 2085"/>
              <a:gd name="T76" fmla="*/ 2147483647 w 3650"/>
              <a:gd name="T77" fmla="*/ 2147483647 h 2085"/>
              <a:gd name="T78" fmla="*/ 2147483647 w 3650"/>
              <a:gd name="T79" fmla="*/ 2147483647 h 2085"/>
              <a:gd name="T80" fmla="*/ 2147483647 w 3650"/>
              <a:gd name="T81" fmla="*/ 2147483647 h 2085"/>
              <a:gd name="T82" fmla="*/ 2147483647 w 3650"/>
              <a:gd name="T83" fmla="*/ 2147483647 h 2085"/>
              <a:gd name="T84" fmla="*/ 2147483647 w 3650"/>
              <a:gd name="T85" fmla="*/ 2147483647 h 2085"/>
              <a:gd name="T86" fmla="*/ 2147483647 w 3650"/>
              <a:gd name="T87" fmla="*/ 2147483647 h 2085"/>
              <a:gd name="T88" fmla="*/ 2147483647 w 3650"/>
              <a:gd name="T89" fmla="*/ 2147483647 h 2085"/>
              <a:gd name="T90" fmla="*/ 2147483647 w 3650"/>
              <a:gd name="T91" fmla="*/ 2147483647 h 2085"/>
              <a:gd name="T92" fmla="*/ 2147483647 w 3650"/>
              <a:gd name="T93" fmla="*/ 2147483647 h 2085"/>
              <a:gd name="T94" fmla="*/ 2147483647 w 3650"/>
              <a:gd name="T95" fmla="*/ 2147483647 h 2085"/>
              <a:gd name="T96" fmla="*/ 2147483647 w 3650"/>
              <a:gd name="T97" fmla="*/ 0 h 208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50"/>
              <a:gd name="T148" fmla="*/ 0 h 2085"/>
              <a:gd name="T149" fmla="*/ 3650 w 3650"/>
              <a:gd name="T150" fmla="*/ 2085 h 208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50" h="2085">
                <a:moveTo>
                  <a:pt x="0" y="2085"/>
                </a:moveTo>
                <a:lnTo>
                  <a:pt x="187" y="2085"/>
                </a:lnTo>
                <a:lnTo>
                  <a:pt x="187" y="2060"/>
                </a:lnTo>
                <a:lnTo>
                  <a:pt x="329" y="2060"/>
                </a:lnTo>
                <a:lnTo>
                  <a:pt x="352" y="2039"/>
                </a:lnTo>
                <a:lnTo>
                  <a:pt x="357" y="2018"/>
                </a:lnTo>
                <a:lnTo>
                  <a:pt x="470" y="2018"/>
                </a:lnTo>
                <a:lnTo>
                  <a:pt x="481" y="1997"/>
                </a:lnTo>
                <a:lnTo>
                  <a:pt x="537" y="1997"/>
                </a:lnTo>
                <a:lnTo>
                  <a:pt x="537" y="1933"/>
                </a:lnTo>
                <a:lnTo>
                  <a:pt x="608" y="1933"/>
                </a:lnTo>
                <a:lnTo>
                  <a:pt x="611" y="1901"/>
                </a:lnTo>
                <a:lnTo>
                  <a:pt x="742" y="1901"/>
                </a:lnTo>
                <a:lnTo>
                  <a:pt x="742" y="1880"/>
                </a:lnTo>
                <a:lnTo>
                  <a:pt x="777" y="1880"/>
                </a:lnTo>
                <a:lnTo>
                  <a:pt x="777" y="1855"/>
                </a:lnTo>
                <a:lnTo>
                  <a:pt x="852" y="1855"/>
                </a:lnTo>
                <a:lnTo>
                  <a:pt x="901" y="1767"/>
                </a:lnTo>
                <a:lnTo>
                  <a:pt x="1081" y="1767"/>
                </a:lnTo>
                <a:lnTo>
                  <a:pt x="1081" y="1718"/>
                </a:lnTo>
                <a:lnTo>
                  <a:pt x="1244" y="1718"/>
                </a:lnTo>
                <a:lnTo>
                  <a:pt x="1244" y="1696"/>
                </a:lnTo>
                <a:lnTo>
                  <a:pt x="1279" y="1696"/>
                </a:lnTo>
                <a:lnTo>
                  <a:pt x="1297" y="1605"/>
                </a:lnTo>
                <a:lnTo>
                  <a:pt x="1382" y="1605"/>
                </a:lnTo>
                <a:lnTo>
                  <a:pt x="1382" y="1576"/>
                </a:lnTo>
                <a:lnTo>
                  <a:pt x="1417" y="1576"/>
                </a:lnTo>
                <a:lnTo>
                  <a:pt x="1421" y="1530"/>
                </a:lnTo>
                <a:lnTo>
                  <a:pt x="1544" y="1527"/>
                </a:lnTo>
                <a:lnTo>
                  <a:pt x="1555" y="1477"/>
                </a:lnTo>
                <a:lnTo>
                  <a:pt x="1587" y="1477"/>
                </a:lnTo>
                <a:lnTo>
                  <a:pt x="1594" y="1456"/>
                </a:lnTo>
                <a:lnTo>
                  <a:pt x="1615" y="1431"/>
                </a:lnTo>
                <a:lnTo>
                  <a:pt x="1664" y="1431"/>
                </a:lnTo>
                <a:lnTo>
                  <a:pt x="1675" y="1407"/>
                </a:lnTo>
                <a:lnTo>
                  <a:pt x="1763" y="1407"/>
                </a:lnTo>
                <a:lnTo>
                  <a:pt x="1763" y="1378"/>
                </a:lnTo>
                <a:lnTo>
                  <a:pt x="1795" y="1378"/>
                </a:lnTo>
                <a:lnTo>
                  <a:pt x="1795" y="1336"/>
                </a:lnTo>
                <a:lnTo>
                  <a:pt x="1822" y="1329"/>
                </a:lnTo>
                <a:lnTo>
                  <a:pt x="1834" y="1311"/>
                </a:lnTo>
                <a:lnTo>
                  <a:pt x="1869" y="1279"/>
                </a:lnTo>
                <a:lnTo>
                  <a:pt x="1869" y="1255"/>
                </a:lnTo>
                <a:lnTo>
                  <a:pt x="1982" y="1255"/>
                </a:lnTo>
                <a:lnTo>
                  <a:pt x="1986" y="1234"/>
                </a:lnTo>
                <a:lnTo>
                  <a:pt x="2042" y="1234"/>
                </a:lnTo>
                <a:lnTo>
                  <a:pt x="2042" y="1205"/>
                </a:lnTo>
                <a:lnTo>
                  <a:pt x="2078" y="1205"/>
                </a:lnTo>
                <a:lnTo>
                  <a:pt x="2071" y="1180"/>
                </a:lnTo>
                <a:lnTo>
                  <a:pt x="2127" y="1180"/>
                </a:lnTo>
                <a:lnTo>
                  <a:pt x="2127" y="1152"/>
                </a:lnTo>
                <a:lnTo>
                  <a:pt x="2187" y="1149"/>
                </a:lnTo>
                <a:lnTo>
                  <a:pt x="2187" y="1124"/>
                </a:lnTo>
                <a:lnTo>
                  <a:pt x="2216" y="1124"/>
                </a:lnTo>
                <a:lnTo>
                  <a:pt x="2240" y="1057"/>
                </a:lnTo>
                <a:lnTo>
                  <a:pt x="2276" y="1057"/>
                </a:lnTo>
                <a:lnTo>
                  <a:pt x="2276" y="1032"/>
                </a:lnTo>
                <a:lnTo>
                  <a:pt x="2329" y="1032"/>
                </a:lnTo>
                <a:lnTo>
                  <a:pt x="2329" y="1004"/>
                </a:lnTo>
                <a:lnTo>
                  <a:pt x="2410" y="1004"/>
                </a:lnTo>
                <a:lnTo>
                  <a:pt x="2410" y="972"/>
                </a:lnTo>
                <a:lnTo>
                  <a:pt x="2410" y="947"/>
                </a:lnTo>
                <a:lnTo>
                  <a:pt x="2537" y="947"/>
                </a:lnTo>
                <a:lnTo>
                  <a:pt x="2537" y="919"/>
                </a:lnTo>
                <a:lnTo>
                  <a:pt x="2573" y="919"/>
                </a:lnTo>
                <a:lnTo>
                  <a:pt x="2576" y="894"/>
                </a:lnTo>
                <a:lnTo>
                  <a:pt x="2597" y="894"/>
                </a:lnTo>
                <a:lnTo>
                  <a:pt x="2590" y="870"/>
                </a:lnTo>
                <a:lnTo>
                  <a:pt x="2633" y="870"/>
                </a:lnTo>
                <a:lnTo>
                  <a:pt x="2629" y="848"/>
                </a:lnTo>
                <a:lnTo>
                  <a:pt x="2675" y="848"/>
                </a:lnTo>
                <a:lnTo>
                  <a:pt x="2682" y="824"/>
                </a:lnTo>
                <a:lnTo>
                  <a:pt x="2739" y="824"/>
                </a:lnTo>
                <a:lnTo>
                  <a:pt x="2739" y="799"/>
                </a:lnTo>
                <a:lnTo>
                  <a:pt x="2760" y="799"/>
                </a:lnTo>
                <a:lnTo>
                  <a:pt x="2788" y="693"/>
                </a:lnTo>
                <a:lnTo>
                  <a:pt x="2873" y="686"/>
                </a:lnTo>
                <a:lnTo>
                  <a:pt x="2908" y="612"/>
                </a:lnTo>
                <a:lnTo>
                  <a:pt x="2940" y="612"/>
                </a:lnTo>
                <a:lnTo>
                  <a:pt x="2975" y="520"/>
                </a:lnTo>
                <a:lnTo>
                  <a:pt x="3007" y="520"/>
                </a:lnTo>
                <a:lnTo>
                  <a:pt x="3028" y="445"/>
                </a:lnTo>
                <a:lnTo>
                  <a:pt x="3081" y="445"/>
                </a:lnTo>
                <a:lnTo>
                  <a:pt x="3106" y="354"/>
                </a:lnTo>
                <a:lnTo>
                  <a:pt x="3173" y="354"/>
                </a:lnTo>
                <a:lnTo>
                  <a:pt x="3177" y="329"/>
                </a:lnTo>
                <a:lnTo>
                  <a:pt x="3209" y="329"/>
                </a:lnTo>
                <a:lnTo>
                  <a:pt x="3226" y="269"/>
                </a:lnTo>
                <a:lnTo>
                  <a:pt x="3262" y="269"/>
                </a:lnTo>
                <a:lnTo>
                  <a:pt x="3262" y="198"/>
                </a:lnTo>
                <a:lnTo>
                  <a:pt x="3297" y="198"/>
                </a:lnTo>
                <a:lnTo>
                  <a:pt x="3297" y="156"/>
                </a:lnTo>
                <a:lnTo>
                  <a:pt x="3353" y="156"/>
                </a:lnTo>
                <a:lnTo>
                  <a:pt x="3343" y="118"/>
                </a:lnTo>
                <a:lnTo>
                  <a:pt x="3368" y="113"/>
                </a:lnTo>
                <a:lnTo>
                  <a:pt x="3368" y="67"/>
                </a:lnTo>
                <a:lnTo>
                  <a:pt x="3403" y="67"/>
                </a:lnTo>
                <a:lnTo>
                  <a:pt x="3403" y="0"/>
                </a:lnTo>
                <a:lnTo>
                  <a:pt x="365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7" name="Freeform 79"/>
          <p:cNvSpPr>
            <a:spLocks/>
          </p:cNvSpPr>
          <p:nvPr/>
        </p:nvSpPr>
        <p:spPr bwMode="auto">
          <a:xfrm>
            <a:off x="1670050" y="2490788"/>
            <a:ext cx="6253163" cy="2909887"/>
          </a:xfrm>
          <a:custGeom>
            <a:avLst/>
            <a:gdLst>
              <a:gd name="T0" fmla="*/ 2147483647 w 3629"/>
              <a:gd name="T1" fmla="*/ 2147483647 h 1689"/>
              <a:gd name="T2" fmla="*/ 2147483647 w 3629"/>
              <a:gd name="T3" fmla="*/ 2147483647 h 1689"/>
              <a:gd name="T4" fmla="*/ 2147483647 w 3629"/>
              <a:gd name="T5" fmla="*/ 2147483647 h 1689"/>
              <a:gd name="T6" fmla="*/ 2147483647 w 3629"/>
              <a:gd name="T7" fmla="*/ 2147483647 h 1689"/>
              <a:gd name="T8" fmla="*/ 2147483647 w 3629"/>
              <a:gd name="T9" fmla="*/ 2147483647 h 1689"/>
              <a:gd name="T10" fmla="*/ 2147483647 w 3629"/>
              <a:gd name="T11" fmla="*/ 2147483647 h 1689"/>
              <a:gd name="T12" fmla="*/ 2147483647 w 3629"/>
              <a:gd name="T13" fmla="*/ 2147483647 h 1689"/>
              <a:gd name="T14" fmla="*/ 2147483647 w 3629"/>
              <a:gd name="T15" fmla="*/ 2147483647 h 1689"/>
              <a:gd name="T16" fmla="*/ 2147483647 w 3629"/>
              <a:gd name="T17" fmla="*/ 2147483647 h 1689"/>
              <a:gd name="T18" fmla="*/ 2147483647 w 3629"/>
              <a:gd name="T19" fmla="*/ 2147483647 h 1689"/>
              <a:gd name="T20" fmla="*/ 2147483647 w 3629"/>
              <a:gd name="T21" fmla="*/ 2147483647 h 1689"/>
              <a:gd name="T22" fmla="*/ 2147483647 w 3629"/>
              <a:gd name="T23" fmla="*/ 2147483647 h 1689"/>
              <a:gd name="T24" fmla="*/ 2147483647 w 3629"/>
              <a:gd name="T25" fmla="*/ 2147483647 h 1689"/>
              <a:gd name="T26" fmla="*/ 2147483647 w 3629"/>
              <a:gd name="T27" fmla="*/ 2147483647 h 1689"/>
              <a:gd name="T28" fmla="*/ 2147483647 w 3629"/>
              <a:gd name="T29" fmla="*/ 2147483647 h 1689"/>
              <a:gd name="T30" fmla="*/ 2147483647 w 3629"/>
              <a:gd name="T31" fmla="*/ 2147483647 h 1689"/>
              <a:gd name="T32" fmla="*/ 2147483647 w 3629"/>
              <a:gd name="T33" fmla="*/ 2147483647 h 1689"/>
              <a:gd name="T34" fmla="*/ 2147483647 w 3629"/>
              <a:gd name="T35" fmla="*/ 2147483647 h 1689"/>
              <a:gd name="T36" fmla="*/ 2147483647 w 3629"/>
              <a:gd name="T37" fmla="*/ 2147483647 h 1689"/>
              <a:gd name="T38" fmla="*/ 2147483647 w 3629"/>
              <a:gd name="T39" fmla="*/ 2147483647 h 1689"/>
              <a:gd name="T40" fmla="*/ 2147483647 w 3629"/>
              <a:gd name="T41" fmla="*/ 2147483647 h 1689"/>
              <a:gd name="T42" fmla="*/ 2147483647 w 3629"/>
              <a:gd name="T43" fmla="*/ 2147483647 h 1689"/>
              <a:gd name="T44" fmla="*/ 2147483647 w 3629"/>
              <a:gd name="T45" fmla="*/ 2147483647 h 1689"/>
              <a:gd name="T46" fmla="*/ 2147483647 w 3629"/>
              <a:gd name="T47" fmla="*/ 2147483647 h 1689"/>
              <a:gd name="T48" fmla="*/ 2147483647 w 3629"/>
              <a:gd name="T49" fmla="*/ 2147483647 h 1689"/>
              <a:gd name="T50" fmla="*/ 2147483647 w 3629"/>
              <a:gd name="T51" fmla="*/ 2147483647 h 1689"/>
              <a:gd name="T52" fmla="*/ 2147483647 w 3629"/>
              <a:gd name="T53" fmla="*/ 2147483647 h 1689"/>
              <a:gd name="T54" fmla="*/ 2147483647 w 3629"/>
              <a:gd name="T55" fmla="*/ 2147483647 h 1689"/>
              <a:gd name="T56" fmla="*/ 2147483647 w 3629"/>
              <a:gd name="T57" fmla="*/ 2147483647 h 1689"/>
              <a:gd name="T58" fmla="*/ 2147483647 w 3629"/>
              <a:gd name="T59" fmla="*/ 2147483647 h 1689"/>
              <a:gd name="T60" fmla="*/ 2147483647 w 3629"/>
              <a:gd name="T61" fmla="*/ 2147483647 h 1689"/>
              <a:gd name="T62" fmla="*/ 2147483647 w 3629"/>
              <a:gd name="T63" fmla="*/ 2147483647 h 1689"/>
              <a:gd name="T64" fmla="*/ 2147483647 w 3629"/>
              <a:gd name="T65" fmla="*/ 0 h 16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29"/>
              <a:gd name="T100" fmla="*/ 0 h 1689"/>
              <a:gd name="T101" fmla="*/ 3629 w 3629"/>
              <a:gd name="T102" fmla="*/ 1689 h 16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29" h="1689">
                <a:moveTo>
                  <a:pt x="0" y="1689"/>
                </a:moveTo>
                <a:lnTo>
                  <a:pt x="117" y="1689"/>
                </a:lnTo>
                <a:lnTo>
                  <a:pt x="117" y="1633"/>
                </a:lnTo>
                <a:lnTo>
                  <a:pt x="205" y="1633"/>
                </a:lnTo>
                <a:lnTo>
                  <a:pt x="205" y="1590"/>
                </a:lnTo>
                <a:lnTo>
                  <a:pt x="332" y="1590"/>
                </a:lnTo>
                <a:lnTo>
                  <a:pt x="332" y="1548"/>
                </a:lnTo>
                <a:lnTo>
                  <a:pt x="456" y="1548"/>
                </a:lnTo>
                <a:lnTo>
                  <a:pt x="456" y="1509"/>
                </a:lnTo>
                <a:lnTo>
                  <a:pt x="594" y="1509"/>
                </a:lnTo>
                <a:lnTo>
                  <a:pt x="594" y="1459"/>
                </a:lnTo>
                <a:lnTo>
                  <a:pt x="753" y="1459"/>
                </a:lnTo>
                <a:lnTo>
                  <a:pt x="753" y="1424"/>
                </a:lnTo>
                <a:lnTo>
                  <a:pt x="837" y="1424"/>
                </a:lnTo>
                <a:lnTo>
                  <a:pt x="837" y="1389"/>
                </a:lnTo>
                <a:lnTo>
                  <a:pt x="901" y="1389"/>
                </a:lnTo>
                <a:lnTo>
                  <a:pt x="901" y="1339"/>
                </a:lnTo>
                <a:lnTo>
                  <a:pt x="989" y="1339"/>
                </a:lnTo>
                <a:lnTo>
                  <a:pt x="989" y="1297"/>
                </a:lnTo>
                <a:lnTo>
                  <a:pt x="1163" y="1297"/>
                </a:lnTo>
                <a:lnTo>
                  <a:pt x="1163" y="1262"/>
                </a:lnTo>
                <a:lnTo>
                  <a:pt x="1240" y="1262"/>
                </a:lnTo>
                <a:lnTo>
                  <a:pt x="1240" y="1216"/>
                </a:lnTo>
                <a:lnTo>
                  <a:pt x="1329" y="1216"/>
                </a:lnTo>
                <a:lnTo>
                  <a:pt x="1329" y="1170"/>
                </a:lnTo>
                <a:lnTo>
                  <a:pt x="1364" y="1170"/>
                </a:lnTo>
                <a:lnTo>
                  <a:pt x="1360" y="1131"/>
                </a:lnTo>
                <a:lnTo>
                  <a:pt x="1558" y="1131"/>
                </a:lnTo>
                <a:lnTo>
                  <a:pt x="1545" y="1081"/>
                </a:lnTo>
                <a:lnTo>
                  <a:pt x="1590" y="1081"/>
                </a:lnTo>
                <a:lnTo>
                  <a:pt x="1583" y="1056"/>
                </a:lnTo>
                <a:lnTo>
                  <a:pt x="1615" y="1056"/>
                </a:lnTo>
                <a:lnTo>
                  <a:pt x="1615" y="1011"/>
                </a:lnTo>
                <a:lnTo>
                  <a:pt x="1767" y="1011"/>
                </a:lnTo>
                <a:lnTo>
                  <a:pt x="1756" y="969"/>
                </a:lnTo>
                <a:lnTo>
                  <a:pt x="1880" y="969"/>
                </a:lnTo>
                <a:lnTo>
                  <a:pt x="1880" y="926"/>
                </a:lnTo>
                <a:lnTo>
                  <a:pt x="2074" y="926"/>
                </a:lnTo>
                <a:lnTo>
                  <a:pt x="2071" y="777"/>
                </a:lnTo>
                <a:lnTo>
                  <a:pt x="2276" y="777"/>
                </a:lnTo>
                <a:lnTo>
                  <a:pt x="2322" y="689"/>
                </a:lnTo>
                <a:lnTo>
                  <a:pt x="2389" y="689"/>
                </a:lnTo>
                <a:lnTo>
                  <a:pt x="2399" y="580"/>
                </a:lnTo>
                <a:lnTo>
                  <a:pt x="2438" y="580"/>
                </a:lnTo>
                <a:lnTo>
                  <a:pt x="2438" y="548"/>
                </a:lnTo>
                <a:lnTo>
                  <a:pt x="2562" y="548"/>
                </a:lnTo>
                <a:lnTo>
                  <a:pt x="2562" y="502"/>
                </a:lnTo>
                <a:lnTo>
                  <a:pt x="2841" y="502"/>
                </a:lnTo>
                <a:lnTo>
                  <a:pt x="2841" y="463"/>
                </a:lnTo>
                <a:lnTo>
                  <a:pt x="2989" y="463"/>
                </a:lnTo>
                <a:lnTo>
                  <a:pt x="2989" y="413"/>
                </a:lnTo>
                <a:lnTo>
                  <a:pt x="3050" y="413"/>
                </a:lnTo>
                <a:lnTo>
                  <a:pt x="3050" y="368"/>
                </a:lnTo>
                <a:lnTo>
                  <a:pt x="3071" y="368"/>
                </a:lnTo>
                <a:lnTo>
                  <a:pt x="3067" y="329"/>
                </a:lnTo>
                <a:lnTo>
                  <a:pt x="3124" y="329"/>
                </a:lnTo>
                <a:lnTo>
                  <a:pt x="3124" y="272"/>
                </a:lnTo>
                <a:lnTo>
                  <a:pt x="3156" y="272"/>
                </a:lnTo>
                <a:lnTo>
                  <a:pt x="3156" y="230"/>
                </a:lnTo>
                <a:lnTo>
                  <a:pt x="3177" y="223"/>
                </a:lnTo>
                <a:lnTo>
                  <a:pt x="3177" y="173"/>
                </a:lnTo>
                <a:lnTo>
                  <a:pt x="3272" y="173"/>
                </a:lnTo>
                <a:lnTo>
                  <a:pt x="3272" y="113"/>
                </a:lnTo>
                <a:lnTo>
                  <a:pt x="3375" y="113"/>
                </a:lnTo>
                <a:lnTo>
                  <a:pt x="3375" y="0"/>
                </a:lnTo>
                <a:lnTo>
                  <a:pt x="3629" y="0"/>
                </a:ln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8" name="Line 80"/>
          <p:cNvSpPr>
            <a:spLocks noChangeShapeType="1"/>
          </p:cNvSpPr>
          <p:nvPr/>
        </p:nvSpPr>
        <p:spPr bwMode="auto">
          <a:xfrm>
            <a:off x="1781175" y="2217738"/>
            <a:ext cx="601663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9" name="Line 81"/>
          <p:cNvSpPr>
            <a:spLocks noChangeShapeType="1"/>
          </p:cNvSpPr>
          <p:nvPr/>
        </p:nvSpPr>
        <p:spPr bwMode="auto">
          <a:xfrm>
            <a:off x="1781175" y="2460625"/>
            <a:ext cx="601663" cy="15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0" name="Line 82"/>
          <p:cNvSpPr>
            <a:spLocks noChangeShapeType="1"/>
          </p:cNvSpPr>
          <p:nvPr/>
        </p:nvSpPr>
        <p:spPr bwMode="auto">
          <a:xfrm>
            <a:off x="1781175" y="2703513"/>
            <a:ext cx="601663" cy="15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1" name="Line 83"/>
          <p:cNvSpPr>
            <a:spLocks noChangeShapeType="1"/>
          </p:cNvSpPr>
          <p:nvPr/>
        </p:nvSpPr>
        <p:spPr bwMode="auto">
          <a:xfrm>
            <a:off x="1781175" y="2933700"/>
            <a:ext cx="601663" cy="158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2" name="Line 84"/>
          <p:cNvSpPr>
            <a:spLocks noChangeShapeType="1"/>
          </p:cNvSpPr>
          <p:nvPr/>
        </p:nvSpPr>
        <p:spPr bwMode="auto">
          <a:xfrm>
            <a:off x="1781175" y="3167063"/>
            <a:ext cx="6016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3" name="CasellaDiTesto 6"/>
          <p:cNvSpPr txBox="1">
            <a:spLocks noChangeArrowheads="1"/>
          </p:cNvSpPr>
          <p:nvPr/>
        </p:nvSpPr>
        <p:spPr bwMode="auto">
          <a:xfrm>
            <a:off x="6743700" y="6581775"/>
            <a:ext cx="2400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000" dirty="0">
                <a:solidFill>
                  <a:srgbClr val="0070C0"/>
                </a:solidFill>
              </a:rPr>
              <a:t>Chen CJ, et al. JAMA. 2006;295:65-73</a:t>
            </a:r>
            <a:r>
              <a:rPr lang="en-GB" altLang="it-IT" sz="1000" dirty="0">
                <a:solidFill>
                  <a:srgbClr val="0070C0"/>
                </a:solidFill>
              </a:rPr>
              <a:t>.</a:t>
            </a:r>
            <a:endParaRPr lang="it-IT" altLang="it-I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39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7667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 b="1" dirty="0" smtClean="0">
                <a:solidFill>
                  <a:srgbClr val="FF0000"/>
                </a:solidFill>
              </a:rPr>
              <a:t>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 b="1" dirty="0" smtClean="0">
                <a:solidFill>
                  <a:srgbClr val="FF0000"/>
                </a:solidFill>
              </a:rPr>
              <a:t>     HCC </a:t>
            </a:r>
            <a:r>
              <a:rPr lang="it-IT" altLang="it-IT" sz="4000" b="1" dirty="0" err="1" smtClean="0">
                <a:solidFill>
                  <a:srgbClr val="FF0000"/>
                </a:solidFill>
              </a:rPr>
              <a:t>may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4000" b="1" dirty="0" err="1" smtClean="0">
                <a:solidFill>
                  <a:srgbClr val="FF0000"/>
                </a:solidFill>
              </a:rPr>
              <a:t>also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4000" b="1" dirty="0" err="1" smtClean="0">
                <a:solidFill>
                  <a:srgbClr val="FF0000"/>
                </a:solidFill>
              </a:rPr>
              <a:t>develop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 in </a:t>
            </a:r>
            <a:r>
              <a:rPr lang="it-IT" altLang="it-IT" sz="4000" b="1" dirty="0" err="1" smtClean="0">
                <a:solidFill>
                  <a:srgbClr val="FF0000"/>
                </a:solidFill>
              </a:rPr>
              <a:t>non-cirrhotic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 b="1" dirty="0" smtClean="0">
                <a:solidFill>
                  <a:srgbClr val="FF0000"/>
                </a:solidFill>
              </a:rPr>
              <a:t>       </a:t>
            </a:r>
            <a:r>
              <a:rPr lang="it-IT" altLang="it-IT" sz="4000" b="1" dirty="0" err="1" smtClean="0">
                <a:solidFill>
                  <a:srgbClr val="FF0000"/>
                </a:solidFill>
              </a:rPr>
              <a:t>patients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4000" b="1" dirty="0" err="1" smtClean="0">
                <a:solidFill>
                  <a:srgbClr val="FF0000"/>
                </a:solidFill>
              </a:rPr>
              <a:t>with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4000" b="1" dirty="0" err="1" smtClean="0">
                <a:solidFill>
                  <a:srgbClr val="FF0000"/>
                </a:solidFill>
              </a:rPr>
              <a:t>chronic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4000" b="1" dirty="0" err="1" smtClean="0">
                <a:solidFill>
                  <a:srgbClr val="FF0000"/>
                </a:solidFill>
              </a:rPr>
              <a:t>viral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4000" b="1" dirty="0" err="1" smtClean="0">
                <a:solidFill>
                  <a:srgbClr val="FF0000"/>
                </a:solidFill>
              </a:rPr>
              <a:t>hepatitis</a:t>
            </a:r>
            <a:endParaRPr lang="en-GB" altLang="it-IT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604736"/>
            <a:ext cx="2288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altLang="it-IT" sz="2400" dirty="0" smtClean="0">
                <a:solidFill>
                  <a:schemeClr val="accent2"/>
                </a:solidFill>
                <a:latin typeface="Arial" pitchFamily="34" charset="0"/>
              </a:rPr>
              <a:t>HBV, REVEAL</a:t>
            </a:r>
            <a:r>
              <a:rPr lang="it-IT" altLang="it-IT" sz="2400" baseline="30000" dirty="0" smtClean="0">
                <a:solidFill>
                  <a:schemeClr val="accent2"/>
                </a:solidFill>
                <a:latin typeface="Arial" pitchFamily="34" charset="0"/>
              </a:rPr>
              <a:t>1</a:t>
            </a:r>
          </a:p>
          <a:p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291007"/>
            <a:ext cx="619848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  <a:buSzPct val="70000"/>
            </a:pPr>
            <a:r>
              <a:rPr lang="it-IT" altLang="it-IT" dirty="0" smtClean="0">
                <a:latin typeface="Arial" pitchFamily="34" charset="0"/>
              </a:rPr>
              <a:t>164 </a:t>
            </a:r>
            <a:r>
              <a:rPr lang="it-IT" altLang="it-IT" dirty="0" err="1" smtClean="0">
                <a:latin typeface="Arial" pitchFamily="34" charset="0"/>
              </a:rPr>
              <a:t>incident</a:t>
            </a:r>
            <a:r>
              <a:rPr lang="it-IT" altLang="it-IT" dirty="0" smtClean="0">
                <a:latin typeface="Arial" pitchFamily="34" charset="0"/>
              </a:rPr>
              <a:t> </a:t>
            </a:r>
            <a:r>
              <a:rPr lang="it-IT" altLang="it-IT" dirty="0" err="1" smtClean="0">
                <a:latin typeface="Arial" pitchFamily="34" charset="0"/>
              </a:rPr>
              <a:t>HCCs</a:t>
            </a:r>
            <a:r>
              <a:rPr lang="it-IT" altLang="it-IT" dirty="0" smtClean="0">
                <a:latin typeface="Arial" pitchFamily="34" charset="0"/>
              </a:rPr>
              <a:t> </a:t>
            </a:r>
            <a:r>
              <a:rPr lang="it-IT" altLang="it-IT" dirty="0" err="1" smtClean="0">
                <a:latin typeface="Arial" pitchFamily="34" charset="0"/>
              </a:rPr>
              <a:t>diagnosed</a:t>
            </a:r>
            <a:r>
              <a:rPr lang="it-IT" altLang="it-IT" dirty="0" smtClean="0">
                <a:latin typeface="Arial" pitchFamily="34" charset="0"/>
              </a:rPr>
              <a:t> </a:t>
            </a:r>
            <a:r>
              <a:rPr lang="it-IT" altLang="it-IT" dirty="0" err="1" smtClean="0">
                <a:latin typeface="Arial" pitchFamily="34" charset="0"/>
              </a:rPr>
              <a:t>during</a:t>
            </a:r>
            <a:r>
              <a:rPr lang="it-IT" altLang="it-IT" dirty="0" smtClean="0">
                <a:latin typeface="Arial" pitchFamily="34" charset="0"/>
              </a:rPr>
              <a:t> 11.4 </a:t>
            </a:r>
            <a:r>
              <a:rPr lang="it-IT" altLang="it-IT" dirty="0" err="1" smtClean="0">
                <a:latin typeface="Arial" pitchFamily="34" charset="0"/>
              </a:rPr>
              <a:t>year</a:t>
            </a:r>
            <a:r>
              <a:rPr lang="it-IT" altLang="it-IT" dirty="0" smtClean="0">
                <a:latin typeface="Arial" pitchFamily="34" charset="0"/>
              </a:rPr>
              <a:t> </a:t>
            </a:r>
            <a:r>
              <a:rPr lang="it-IT" altLang="it-IT" dirty="0" err="1" smtClean="0">
                <a:latin typeface="Arial" pitchFamily="34" charset="0"/>
              </a:rPr>
              <a:t>of</a:t>
            </a:r>
            <a:r>
              <a:rPr lang="it-IT" altLang="it-IT" dirty="0" smtClean="0">
                <a:latin typeface="Arial" pitchFamily="34" charset="0"/>
              </a:rPr>
              <a:t> follow-up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SzPct val="70000"/>
            </a:pPr>
            <a:r>
              <a:rPr lang="it-IT" altLang="it-IT" dirty="0" smtClean="0">
                <a:latin typeface="Arial" pitchFamily="34" charset="0"/>
              </a:rPr>
              <a:t>41,779 </a:t>
            </a:r>
            <a:r>
              <a:rPr lang="it-IT" altLang="it-IT" dirty="0" err="1" smtClean="0">
                <a:latin typeface="Arial" pitchFamily="34" charset="0"/>
              </a:rPr>
              <a:t>person-years</a:t>
            </a:r>
            <a:r>
              <a:rPr lang="it-IT" altLang="it-IT" dirty="0" smtClean="0">
                <a:latin typeface="Arial" pitchFamily="34" charset="0"/>
              </a:rPr>
              <a:t> </a:t>
            </a:r>
            <a:r>
              <a:rPr lang="it-IT" altLang="it-IT" dirty="0" err="1" smtClean="0">
                <a:latin typeface="Arial" pitchFamily="34" charset="0"/>
              </a:rPr>
              <a:t>of</a:t>
            </a:r>
            <a:r>
              <a:rPr lang="it-IT" altLang="it-IT" dirty="0" smtClean="0">
                <a:latin typeface="Arial" pitchFamily="34" charset="0"/>
              </a:rPr>
              <a:t> follow-up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SzPct val="70000"/>
            </a:pPr>
            <a:r>
              <a:rPr lang="it-IT" altLang="it-IT" dirty="0" smtClean="0">
                <a:latin typeface="Arial" pitchFamily="34" charset="0"/>
              </a:rPr>
              <a:t>33 (20%) in </a:t>
            </a:r>
            <a:r>
              <a:rPr lang="it-IT" altLang="it-IT" dirty="0" err="1" smtClean="0">
                <a:latin typeface="Arial" pitchFamily="34" charset="0"/>
              </a:rPr>
              <a:t>patients</a:t>
            </a:r>
            <a:r>
              <a:rPr lang="it-IT" altLang="it-IT" dirty="0" smtClean="0">
                <a:latin typeface="Arial" pitchFamily="34" charset="0"/>
              </a:rPr>
              <a:t> </a:t>
            </a:r>
            <a:r>
              <a:rPr lang="it-IT" altLang="it-IT" dirty="0" err="1" smtClean="0">
                <a:latin typeface="Arial" pitchFamily="34" charset="0"/>
              </a:rPr>
              <a:t>without</a:t>
            </a:r>
            <a:r>
              <a:rPr lang="it-IT" altLang="it-IT" dirty="0" smtClean="0">
                <a:latin typeface="Arial" pitchFamily="34" charset="0"/>
              </a:rPr>
              <a:t> </a:t>
            </a:r>
            <a:r>
              <a:rPr lang="it-IT" altLang="it-IT" dirty="0" err="1" smtClean="0">
                <a:latin typeface="Arial" pitchFamily="34" charset="0"/>
              </a:rPr>
              <a:t>cirrhosis</a:t>
            </a:r>
            <a:endParaRPr lang="it-IT" altLang="it-IT" dirty="0" smtClean="0">
              <a:latin typeface="Arial" pitchFamily="34" charset="0"/>
            </a:endParaRPr>
          </a:p>
          <a:p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4770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dirty="0" smtClean="0">
                <a:solidFill>
                  <a:srgbClr val="0070C0"/>
                </a:solidFill>
              </a:rPr>
              <a:t> </a:t>
            </a:r>
            <a:r>
              <a:rPr lang="it-IT" altLang="it-IT" sz="1400" dirty="0" err="1" smtClean="0">
                <a:solidFill>
                  <a:srgbClr val="0070C0"/>
                </a:solidFill>
              </a:rPr>
              <a:t>Chen</a:t>
            </a:r>
            <a:r>
              <a:rPr lang="it-IT" altLang="it-IT" sz="1400" dirty="0" smtClean="0">
                <a:solidFill>
                  <a:srgbClr val="0070C0"/>
                </a:solidFill>
              </a:rPr>
              <a:t> JD, </a:t>
            </a:r>
            <a:r>
              <a:rPr lang="it-IT" altLang="it-IT" sz="1400" dirty="0" err="1" smtClean="0">
                <a:solidFill>
                  <a:srgbClr val="0070C0"/>
                </a:solidFill>
              </a:rPr>
              <a:t>et</a:t>
            </a:r>
            <a:r>
              <a:rPr lang="it-IT" altLang="it-IT" sz="1400" dirty="0" smtClean="0">
                <a:solidFill>
                  <a:srgbClr val="0070C0"/>
                </a:solidFill>
              </a:rPr>
              <a:t> al. </a:t>
            </a:r>
            <a:r>
              <a:rPr lang="it-IT" altLang="it-IT" sz="1400" dirty="0" err="1" smtClean="0">
                <a:solidFill>
                  <a:srgbClr val="0070C0"/>
                </a:solidFill>
              </a:rPr>
              <a:t>Gastroenterology</a:t>
            </a:r>
            <a:endParaRPr lang="it-IT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80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 err="1">
                <a:solidFill>
                  <a:srgbClr val="FF0000"/>
                </a:solidFill>
              </a:rPr>
              <a:t>Viral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pathogenesis</a:t>
            </a:r>
            <a:r>
              <a:rPr lang="it-IT" sz="4000" b="1" dirty="0">
                <a:solidFill>
                  <a:srgbClr val="FF0000"/>
                </a:solidFill>
              </a:rPr>
              <a:t> of HCC</a:t>
            </a:r>
            <a:endParaRPr lang="it-IT" sz="4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80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3B58190-2967-43B8-AC6A-9ED535CC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7451" b="6951"/>
          <a:stretch/>
        </p:blipFill>
        <p:spPr>
          <a:xfrm>
            <a:off x="0" y="1196752"/>
            <a:ext cx="9144000" cy="51845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4F700F3-C4FE-44A0-B2BD-C4879F24B8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FF0000"/>
                </a:solidFill>
                <a:latin typeface="+mn-lt"/>
              </a:rPr>
              <a:t>SVILUPPO DI HCC: PROCESSO MULTISTEP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9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33388" y="3665538"/>
            <a:ext cx="8275637" cy="341312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78B5DE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Tx/>
              <a:buFont typeface="Arial" panose="020B0604020202020204" pitchFamily="34" charset="0"/>
              <a:buChar char="•"/>
            </a:pPr>
            <a:endParaRPr lang="en-US" altLang="it-IT" sz="1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41663" y="2738438"/>
            <a:ext cx="1289050" cy="69691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76ADEA"/>
            </a:solidFill>
            <a:miter lim="800000"/>
            <a:headEnd/>
            <a:tailEnd/>
          </a:ln>
        </p:spPr>
        <p:txBody>
          <a:bodyPr lIns="18000" rIns="18000" anchor="ctr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solidFill>
                  <a:srgbClr val="000000"/>
                </a:solidFill>
              </a:rPr>
              <a:t>Phenotypically</a:t>
            </a:r>
            <a:br>
              <a:rPr lang="en-US" altLang="it-IT" sz="1400">
                <a:solidFill>
                  <a:srgbClr val="000000"/>
                </a:solidFill>
              </a:rPr>
            </a:br>
            <a:r>
              <a:rPr lang="en-US" altLang="it-IT" sz="1400">
                <a:solidFill>
                  <a:srgbClr val="000000"/>
                </a:solidFill>
              </a:rPr>
              <a:t>altered hepatocytes</a:t>
            </a:r>
            <a:endParaRPr lang="en-US" altLang="it-IT" sz="1200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8463" y="1114425"/>
            <a:ext cx="852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000" dirty="0">
                <a:solidFill>
                  <a:schemeClr val="tx1"/>
                </a:solidFill>
              </a:rPr>
              <a:t>Chronologic sequence of cellular lesions culminating </a:t>
            </a:r>
            <a:br>
              <a:rPr lang="en-US" altLang="it-IT" sz="2000" dirty="0">
                <a:solidFill>
                  <a:schemeClr val="tx1"/>
                </a:solidFill>
              </a:rPr>
            </a:br>
            <a:r>
              <a:rPr lang="en-US" altLang="it-IT" sz="2000" dirty="0">
                <a:solidFill>
                  <a:schemeClr val="tx1"/>
                </a:solidFill>
              </a:rPr>
              <a:t>in the development of HCC in humans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15938" y="5772150"/>
            <a:ext cx="8113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1800" dirty="0">
                <a:solidFill>
                  <a:schemeClr val="tx1"/>
                </a:solidFill>
              </a:rPr>
              <a:t>Large Liver Cell Dysplasia in 71-85% HCV Cirrhosis and 100% HBV</a:t>
            </a:r>
            <a:br>
              <a:rPr lang="en-US" altLang="it-IT" sz="1800" dirty="0">
                <a:solidFill>
                  <a:schemeClr val="tx1"/>
                </a:solidFill>
              </a:rPr>
            </a:br>
            <a:r>
              <a:rPr lang="en-US" altLang="it-IT" sz="1800" dirty="0">
                <a:solidFill>
                  <a:schemeClr val="tx1"/>
                </a:solidFill>
              </a:rPr>
              <a:t> Cirrhosis explanted livers 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277938" y="2106613"/>
            <a:ext cx="0" cy="3446462"/>
          </a:xfrm>
          <a:prstGeom prst="line">
            <a:avLst/>
          </a:prstGeom>
          <a:noFill/>
          <a:ln w="12700">
            <a:solidFill>
              <a:srgbClr val="76ADE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683375" y="2106613"/>
            <a:ext cx="0" cy="3446462"/>
          </a:xfrm>
          <a:prstGeom prst="line">
            <a:avLst/>
          </a:prstGeom>
          <a:noFill/>
          <a:ln w="12700">
            <a:solidFill>
              <a:srgbClr val="76ADE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4175" y="2195513"/>
            <a:ext cx="817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rgbClr val="000000"/>
                </a:solidFill>
              </a:rPr>
              <a:t>HBV</a:t>
            </a:r>
            <a:br>
              <a:rPr lang="en-US" altLang="it-IT" sz="1400" b="1">
                <a:solidFill>
                  <a:srgbClr val="000000"/>
                </a:solidFill>
              </a:rPr>
            </a:br>
            <a:r>
              <a:rPr lang="en-US" altLang="it-IT" sz="1400" b="1">
                <a:solidFill>
                  <a:srgbClr val="000000"/>
                </a:solidFill>
              </a:rPr>
              <a:t>HCV</a:t>
            </a:r>
            <a:br>
              <a:rPr lang="en-US" altLang="it-IT" sz="1400" b="1">
                <a:solidFill>
                  <a:srgbClr val="000000"/>
                </a:solidFill>
              </a:rPr>
            </a:br>
            <a:r>
              <a:rPr lang="en-US" altLang="it-IT" sz="800" b="1">
                <a:solidFill>
                  <a:srgbClr val="000000"/>
                </a:solidFill>
              </a:rPr>
              <a:t>other etiological factors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887913" y="3457687"/>
            <a:ext cx="1289050" cy="69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8000" rIns="18000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solidFill>
                  <a:srgbClr val="000000"/>
                </a:solidFill>
              </a:rPr>
              <a:t>Dysplastic</a:t>
            </a:r>
            <a:br>
              <a:rPr lang="en-US" altLang="it-IT" sz="1400">
                <a:solidFill>
                  <a:srgbClr val="000000"/>
                </a:solidFill>
              </a:rPr>
            </a:br>
            <a:r>
              <a:rPr lang="en-US" altLang="it-IT" sz="1400">
                <a:solidFill>
                  <a:srgbClr val="000000"/>
                </a:solidFill>
              </a:rPr>
              <a:t>hepatocytes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203450" y="3305175"/>
            <a:ext cx="0" cy="280988"/>
          </a:xfrm>
          <a:prstGeom prst="line">
            <a:avLst/>
          </a:prstGeom>
          <a:noFill/>
          <a:ln w="57150">
            <a:solidFill>
              <a:srgbClr val="D4A112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1208088" y="2546350"/>
            <a:ext cx="444500" cy="0"/>
          </a:xfrm>
          <a:prstGeom prst="line">
            <a:avLst/>
          </a:prstGeom>
          <a:noFill/>
          <a:ln w="57150">
            <a:solidFill>
              <a:srgbClr val="D4A112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2743200" y="2447925"/>
            <a:ext cx="1066800" cy="369888"/>
          </a:xfrm>
          <a:custGeom>
            <a:avLst/>
            <a:gdLst>
              <a:gd name="T0" fmla="*/ 0 w 672"/>
              <a:gd name="T1" fmla="*/ 0 h 147"/>
              <a:gd name="T2" fmla="*/ 2147483647 w 672"/>
              <a:gd name="T3" fmla="*/ 0 h 147"/>
              <a:gd name="T4" fmla="*/ 2147483647 w 672"/>
              <a:gd name="T5" fmla="*/ 2147483647 h 147"/>
              <a:gd name="T6" fmla="*/ 0 60000 65536"/>
              <a:gd name="T7" fmla="*/ 0 60000 65536"/>
              <a:gd name="T8" fmla="*/ 0 60000 65536"/>
              <a:gd name="T9" fmla="*/ 0 w 672"/>
              <a:gd name="T10" fmla="*/ 0 h 147"/>
              <a:gd name="T11" fmla="*/ 672 w 672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47">
                <a:moveTo>
                  <a:pt x="0" y="0"/>
                </a:moveTo>
                <a:lnTo>
                  <a:pt x="672" y="0"/>
                </a:lnTo>
                <a:lnTo>
                  <a:pt x="672" y="147"/>
                </a:lnTo>
              </a:path>
            </a:pathLst>
          </a:custGeom>
          <a:noFill/>
          <a:ln w="57150">
            <a:solidFill>
              <a:srgbClr val="D4A112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 flipV="1">
            <a:off x="2743200" y="3489325"/>
            <a:ext cx="1066800" cy="369888"/>
          </a:xfrm>
          <a:custGeom>
            <a:avLst/>
            <a:gdLst>
              <a:gd name="T0" fmla="*/ 0 w 672"/>
              <a:gd name="T1" fmla="*/ 0 h 147"/>
              <a:gd name="T2" fmla="*/ 2147483647 w 672"/>
              <a:gd name="T3" fmla="*/ 0 h 147"/>
              <a:gd name="T4" fmla="*/ 2147483647 w 672"/>
              <a:gd name="T5" fmla="*/ 2147483647 h 147"/>
              <a:gd name="T6" fmla="*/ 0 60000 65536"/>
              <a:gd name="T7" fmla="*/ 0 60000 65536"/>
              <a:gd name="T8" fmla="*/ 0 60000 65536"/>
              <a:gd name="T9" fmla="*/ 0 w 672"/>
              <a:gd name="T10" fmla="*/ 0 h 147"/>
              <a:gd name="T11" fmla="*/ 672 w 672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47">
                <a:moveTo>
                  <a:pt x="0" y="0"/>
                </a:moveTo>
                <a:lnTo>
                  <a:pt x="672" y="0"/>
                </a:lnTo>
                <a:lnTo>
                  <a:pt x="672" y="147"/>
                </a:lnTo>
              </a:path>
            </a:pathLst>
          </a:custGeom>
          <a:noFill/>
          <a:ln w="57150">
            <a:solidFill>
              <a:srgbClr val="D4A112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454525" y="3092450"/>
            <a:ext cx="339725" cy="0"/>
          </a:xfrm>
          <a:prstGeom prst="line">
            <a:avLst/>
          </a:prstGeom>
          <a:noFill/>
          <a:ln w="57150">
            <a:solidFill>
              <a:srgbClr val="D4A112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6213475" y="3092450"/>
            <a:ext cx="808038" cy="0"/>
          </a:xfrm>
          <a:prstGeom prst="line">
            <a:avLst/>
          </a:prstGeom>
          <a:noFill/>
          <a:ln w="57150">
            <a:solidFill>
              <a:srgbClr val="D4A112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1362075" y="4843463"/>
            <a:ext cx="5262563" cy="0"/>
          </a:xfrm>
          <a:prstGeom prst="line">
            <a:avLst/>
          </a:prstGeom>
          <a:noFill/>
          <a:ln w="38100">
            <a:solidFill>
              <a:srgbClr val="001D68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4724400" y="4333875"/>
            <a:ext cx="0" cy="1219200"/>
          </a:xfrm>
          <a:prstGeom prst="line">
            <a:avLst/>
          </a:prstGeom>
          <a:noFill/>
          <a:ln w="12700">
            <a:solidFill>
              <a:srgbClr val="76ADE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 flipV="1">
            <a:off x="4725988" y="5235575"/>
            <a:ext cx="1898650" cy="19050"/>
          </a:xfrm>
          <a:prstGeom prst="line">
            <a:avLst/>
          </a:prstGeom>
          <a:noFill/>
          <a:ln w="38100">
            <a:solidFill>
              <a:srgbClr val="001D68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035550" y="5029200"/>
            <a:ext cx="1289050" cy="449263"/>
          </a:xfrm>
          <a:prstGeom prst="rect">
            <a:avLst/>
          </a:prstGeom>
          <a:solidFill>
            <a:srgbClr val="001D68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/>
              <a:t>Dysplasia</a:t>
            </a:r>
            <a:r>
              <a:rPr lang="en-US" altLang="it-IT" sz="1400"/>
              <a:t/>
            </a:r>
            <a:br>
              <a:rPr lang="en-US" altLang="it-IT" sz="1400"/>
            </a:br>
            <a:r>
              <a:rPr lang="en-US" altLang="it-IT" sz="1200"/>
              <a:t>(3 to 5 years)</a:t>
            </a:r>
            <a:endParaRPr lang="en-US" altLang="it-IT" sz="100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784975" y="4625975"/>
            <a:ext cx="1289050" cy="4492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>
                <a:solidFill>
                  <a:srgbClr val="000000"/>
                </a:solidFill>
              </a:rPr>
              <a:t>Neoplasia</a:t>
            </a:r>
            <a:r>
              <a:rPr lang="en-US" altLang="it-IT" sz="1400">
                <a:solidFill>
                  <a:srgbClr val="000000"/>
                </a:solidFill>
              </a:rPr>
              <a:t/>
            </a:r>
            <a:br>
              <a:rPr lang="en-US" altLang="it-IT" sz="1400">
                <a:solidFill>
                  <a:srgbClr val="000000"/>
                </a:solidFill>
              </a:rPr>
            </a:br>
            <a:r>
              <a:rPr lang="en-US" altLang="it-IT" sz="1200">
                <a:solidFill>
                  <a:srgbClr val="000000"/>
                </a:solidFill>
              </a:rPr>
              <a:t>(&lt;5 years)</a:t>
            </a:r>
            <a:endParaRPr lang="en-US" altLang="it-IT" sz="1000">
              <a:solidFill>
                <a:srgbClr val="000000"/>
              </a:solidFill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2890838" y="4625975"/>
            <a:ext cx="1289050" cy="449263"/>
          </a:xfrm>
          <a:prstGeom prst="rect">
            <a:avLst/>
          </a:prstGeom>
          <a:solidFill>
            <a:srgbClr val="001D68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 b="1"/>
              <a:t>Preneoplasia</a:t>
            </a:r>
            <a:r>
              <a:rPr lang="en-US" altLang="it-IT" sz="1400"/>
              <a:t/>
            </a:r>
            <a:br>
              <a:rPr lang="en-US" altLang="it-IT" sz="1400"/>
            </a:br>
            <a:r>
              <a:rPr lang="en-US" altLang="it-IT" sz="1200"/>
              <a:t>(10 to 30 years)</a:t>
            </a:r>
            <a:endParaRPr lang="en-US" altLang="it-IT" sz="1000"/>
          </a:p>
        </p:txBody>
      </p:sp>
      <p:pic>
        <p:nvPicPr>
          <p:cNvPr id="29719" name="Picture 23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189163"/>
            <a:ext cx="9779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4" descr="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58938" y="3676650"/>
            <a:ext cx="1025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1552575" y="2825750"/>
            <a:ext cx="1289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solidFill>
                  <a:srgbClr val="000000"/>
                </a:solidFill>
              </a:rPr>
              <a:t>Chronic hepatitis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681163" y="4298950"/>
            <a:ext cx="10048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solidFill>
                  <a:srgbClr val="000000"/>
                </a:solidFill>
              </a:rPr>
              <a:t>Cirrhosis</a:t>
            </a:r>
          </a:p>
        </p:txBody>
      </p:sp>
      <p:pic>
        <p:nvPicPr>
          <p:cNvPr id="29723" name="Picture 27" descr="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678113"/>
            <a:ext cx="131286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6891338" y="3587750"/>
            <a:ext cx="162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Hepatocellular </a:t>
            </a:r>
            <a:br>
              <a:rPr lang="it-IT" altLang="it-IT" sz="1400">
                <a:solidFill>
                  <a:srgbClr val="000000"/>
                </a:solidFill>
              </a:rPr>
            </a:br>
            <a:r>
              <a:rPr lang="it-IT" altLang="it-IT" sz="1400">
                <a:solidFill>
                  <a:srgbClr val="000000"/>
                </a:solidFill>
              </a:rPr>
              <a:t>Carcinoma</a:t>
            </a:r>
          </a:p>
        </p:txBody>
      </p:sp>
      <p:pic>
        <p:nvPicPr>
          <p:cNvPr id="29725" name="Picture 30" descr="fegato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803525"/>
            <a:ext cx="13287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6" name="Text Box 31"/>
          <p:cNvSpPr txBox="1">
            <a:spLocks noChangeArrowheads="1"/>
          </p:cNvSpPr>
          <p:nvPr/>
        </p:nvSpPr>
        <p:spPr bwMode="auto">
          <a:xfrm>
            <a:off x="550863" y="6559550"/>
            <a:ext cx="83835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b">
            <a:spAutoFit/>
          </a:bodyPr>
          <a:lstStyle>
            <a:lvl1pPr marL="342900" indent="-3429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000" dirty="0" err="1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Thorgheirsson</a:t>
            </a:r>
            <a:r>
              <a:rPr lang="it-IT" altLang="it-IT" sz="1000" dirty="0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SS, Grisham JW. Nature </a:t>
            </a:r>
            <a:r>
              <a:rPr lang="it-IT" altLang="it-IT" sz="1000" dirty="0" err="1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Gen</a:t>
            </a:r>
            <a:r>
              <a:rPr lang="it-IT" altLang="it-IT" sz="1000" dirty="0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2002; 31: 339-346; Park YN, Roncalli M. J </a:t>
            </a:r>
            <a:r>
              <a:rPr lang="it-IT" altLang="it-IT" sz="1000" dirty="0" err="1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Hepatol</a:t>
            </a:r>
            <a:r>
              <a:rPr lang="it-IT" altLang="it-IT" sz="1000" dirty="0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2006; 45: 734-743</a:t>
            </a:r>
          </a:p>
        </p:txBody>
      </p:sp>
      <p:sp>
        <p:nvSpPr>
          <p:cNvPr id="32" name="Titolo 1"/>
          <p:cNvSpPr txBox="1">
            <a:spLocks/>
          </p:cNvSpPr>
          <p:nvPr/>
        </p:nvSpPr>
        <p:spPr>
          <a:xfrm>
            <a:off x="0" y="14759"/>
            <a:ext cx="9144000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3200" b="1" dirty="0">
                <a:solidFill>
                  <a:srgbClr val="FF0000"/>
                </a:solidFill>
              </a:rPr>
              <a:t>HCC: a Complex Pathogenesis</a:t>
            </a:r>
            <a:endParaRPr lang="it-IT" alt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91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D:\Eby\PRODUCTION\2013\01JANUARY\16012013\nrc\slides_im\nrc3449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7143"/>
          <a:stretch>
            <a:fillRect/>
          </a:stretch>
        </p:blipFill>
        <p:spPr bwMode="auto">
          <a:xfrm>
            <a:off x="1475656" y="764704"/>
            <a:ext cx="633670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0" y="14759"/>
            <a:ext cx="9144000" cy="749945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The HBV </a:t>
            </a:r>
            <a:r>
              <a:rPr lang="it-IT" sz="3600" b="1" dirty="0" err="1">
                <a:solidFill>
                  <a:srgbClr val="FF0000"/>
                </a:solidFill>
              </a:rPr>
              <a:t>genome</a:t>
            </a:r>
            <a:r>
              <a:rPr lang="it-IT" sz="3600" b="1" dirty="0">
                <a:solidFill>
                  <a:srgbClr val="FF0000"/>
                </a:solidFill>
              </a:rPr>
              <a:t> and </a:t>
            </a:r>
            <a:r>
              <a:rPr lang="it-IT" sz="3600" b="1" dirty="0" err="1">
                <a:solidFill>
                  <a:srgbClr val="FF0000"/>
                </a:solidFill>
              </a:rPr>
              <a:t>encoded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err="1">
                <a:solidFill>
                  <a:srgbClr val="FF0000"/>
                </a:solidFill>
              </a:rPr>
              <a:t>genes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25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5871412-7DEB-4970-AFF5-154B365EC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7451" b="8001"/>
          <a:stretch/>
        </p:blipFill>
        <p:spPr>
          <a:xfrm>
            <a:off x="0" y="1340768"/>
            <a:ext cx="9144000" cy="51125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8D27C91-2E1F-46D0-8FEB-67F2CE9058A5}"/>
              </a:ext>
            </a:extLst>
          </p:cNvPr>
          <p:cNvSpPr txBox="1">
            <a:spLocks noChangeArrowheads="1"/>
          </p:cNvSpPr>
          <p:nvPr/>
        </p:nvSpPr>
        <p:spPr>
          <a:xfrm>
            <a:off x="-13871" y="26408"/>
            <a:ext cx="91440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FF0000"/>
                </a:solidFill>
                <a:latin typeface="+mn-lt"/>
              </a:rPr>
              <a:t>Meccanismi alla base della carcinogenesi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FF0000"/>
                </a:solidFill>
                <a:latin typeface="+mn-lt"/>
              </a:rPr>
              <a:t>Indotta dall’infezione HBV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98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C27C15D-4E08-4603-A3F5-FCF78FB9E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4300" b="6951"/>
          <a:stretch/>
        </p:blipFill>
        <p:spPr>
          <a:xfrm>
            <a:off x="0" y="1124744"/>
            <a:ext cx="9144000" cy="54006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43CFCDB-2AD8-478F-BB31-DE92B5D6771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FF0000"/>
                </a:solidFill>
                <a:latin typeface="+mn-lt"/>
              </a:rPr>
              <a:t>Meccanismi indiretti: HBV agente infiammatorio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CC1C349-1FC5-4F17-B7DD-74AB15453996}"/>
              </a:ext>
            </a:extLst>
          </p:cNvPr>
          <p:cNvSpPr/>
          <p:nvPr/>
        </p:nvSpPr>
        <p:spPr>
          <a:xfrm>
            <a:off x="0" y="1124744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5B1B93E-2C87-406F-BC51-A9C7D7F54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412" t="16400" r="8264" b="74150"/>
          <a:stretch/>
        </p:blipFill>
        <p:spPr>
          <a:xfrm>
            <a:off x="1043608" y="1268760"/>
            <a:ext cx="7344816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98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39AB39-A2D4-4BD1-95FD-CB11DB7C6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7451" b="8001"/>
          <a:stretch/>
        </p:blipFill>
        <p:spPr>
          <a:xfrm>
            <a:off x="0" y="1196752"/>
            <a:ext cx="9144000" cy="51125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F87F605-E16E-4E7A-9BFA-6D14CC9C010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FF0000"/>
                </a:solidFill>
                <a:latin typeface="+mn-lt"/>
              </a:rPr>
              <a:t>Virione di HBV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24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3421" b="51666"/>
          <a:stretch>
            <a:fillRect/>
          </a:stretch>
        </p:blipFill>
        <p:spPr bwMode="auto">
          <a:xfrm>
            <a:off x="76200" y="36513"/>
            <a:ext cx="210661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-304800" y="0"/>
            <a:ext cx="99441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400" dirty="0" err="1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Viral</a:t>
            </a:r>
            <a:r>
              <a:rPr lang="it-IT" altLang="it-IT" sz="3400" dirty="0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3400" dirty="0" err="1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Infection</a:t>
            </a:r>
            <a:r>
              <a:rPr lang="it-IT" altLang="it-IT" sz="3400" dirty="0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and HCC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370013" y="2733675"/>
            <a:ext cx="6478587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725"/>
              </a:spcAft>
            </a:pPr>
            <a:r>
              <a:rPr lang="it-IT" altLang="it-IT" sz="29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Integration of HBV-DNA </a:t>
            </a:r>
            <a:r>
              <a:rPr lang="it-IT" altLang="it-IT" sz="2900" dirty="0" err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into</a:t>
            </a:r>
            <a:r>
              <a:rPr lang="it-IT" altLang="it-IT" sz="29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900" dirty="0" err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chromosomes</a:t>
            </a:r>
            <a:endParaRPr lang="it-IT" altLang="it-IT" sz="2900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725"/>
              </a:spcAft>
            </a:pPr>
            <a:endParaRPr lang="it-IT" altLang="it-IT" sz="2900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725"/>
              </a:spcAft>
            </a:pPr>
            <a:r>
              <a:rPr lang="it-IT" altLang="it-IT" sz="2900" dirty="0" err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Inducer</a:t>
            </a:r>
            <a:r>
              <a:rPr lang="it-IT" altLang="it-IT" sz="29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it-IT" altLang="it-IT" sz="2900" dirty="0" err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cellular</a:t>
            </a:r>
            <a:r>
              <a:rPr lang="it-IT" altLang="it-IT" sz="29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proto </a:t>
            </a:r>
            <a:r>
              <a:rPr lang="it-IT" altLang="it-IT" sz="2900" dirty="0" err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oncogenes</a:t>
            </a:r>
            <a:endParaRPr lang="it-IT" altLang="it-IT" sz="2900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725"/>
              </a:spcAft>
            </a:pPr>
            <a:r>
              <a:rPr lang="it-IT" altLang="it-IT" sz="29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      </a:t>
            </a:r>
            <a:r>
              <a:rPr lang="it-IT" altLang="it-IT" sz="2400" dirty="0" err="1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main</a:t>
            </a:r>
            <a:r>
              <a:rPr lang="it-IT" altLang="it-IT" sz="2400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role</a:t>
            </a:r>
            <a:r>
              <a:rPr lang="it-IT" altLang="it-IT" sz="2400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it-IT" altLang="it-IT" sz="2400" dirty="0" err="1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HBx</a:t>
            </a:r>
            <a:r>
              <a:rPr lang="it-IT" altLang="it-IT" sz="2400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it-IT" altLang="it-IT" sz="2400" dirty="0" err="1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Pre</a:t>
            </a:r>
            <a:r>
              <a:rPr lang="it-IT" altLang="it-IT" sz="2400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S </a:t>
            </a:r>
            <a:r>
              <a:rPr lang="it-IT" altLang="it-IT" sz="2400" dirty="0" err="1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mutations</a:t>
            </a:r>
            <a:endParaRPr lang="it-IT" altLang="it-IT" sz="2400" dirty="0">
              <a:solidFill>
                <a:srgbClr val="FF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725"/>
              </a:spcAft>
            </a:pPr>
            <a:r>
              <a:rPr lang="it-IT" altLang="it-IT" sz="2900" dirty="0" err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Inhibitor</a:t>
            </a:r>
            <a:r>
              <a:rPr lang="it-IT" altLang="it-IT" sz="29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of anti </a:t>
            </a:r>
            <a:r>
              <a:rPr lang="it-IT" altLang="it-IT" sz="2900" dirty="0" err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oncogenes</a:t>
            </a:r>
            <a:r>
              <a:rPr lang="it-IT" altLang="it-IT" sz="29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09838" y="863600"/>
            <a:ext cx="5302250" cy="695325"/>
          </a:xfrm>
          <a:prstGeom prst="rect">
            <a:avLst/>
          </a:prstGeom>
          <a:noFill/>
        </p:spPr>
        <p:txBody>
          <a:bodyPr wrap="none" lIns="109716" tIns="54858" rIns="109716" bIns="54858">
            <a:spAutoFit/>
          </a:bodyPr>
          <a:lstStyle/>
          <a:p>
            <a:pPr algn="ctr" defTabSz="5485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HBV: </a:t>
            </a:r>
            <a:r>
              <a:rPr lang="it-IT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direct</a:t>
            </a:r>
            <a:r>
              <a:rPr lang="it-IT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</a:t>
            </a:r>
            <a:r>
              <a:rPr lang="it-IT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mechanism</a:t>
            </a:r>
            <a:endParaRPr lang="it-IT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31750" name="Ovale 7"/>
          <p:cNvSpPr>
            <a:spLocks noChangeArrowheads="1"/>
          </p:cNvSpPr>
          <p:nvPr/>
        </p:nvSpPr>
        <p:spPr bwMode="auto">
          <a:xfrm>
            <a:off x="1214438" y="2924175"/>
            <a:ext cx="155575" cy="2032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109716" tIns="54858" rIns="109716" bIns="54858"/>
          <a:lstStyle>
            <a:lvl1pPr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80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1751" name="Ovale 9"/>
          <p:cNvSpPr>
            <a:spLocks noChangeArrowheads="1"/>
          </p:cNvSpPr>
          <p:nvPr/>
        </p:nvSpPr>
        <p:spPr bwMode="auto">
          <a:xfrm>
            <a:off x="1214438" y="4038600"/>
            <a:ext cx="155575" cy="2032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109716" tIns="54858" rIns="109716" bIns="54858"/>
          <a:lstStyle>
            <a:lvl1pPr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80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1752" name="Ovale 10"/>
          <p:cNvSpPr>
            <a:spLocks noChangeArrowheads="1"/>
          </p:cNvSpPr>
          <p:nvPr/>
        </p:nvSpPr>
        <p:spPr bwMode="auto">
          <a:xfrm>
            <a:off x="1214438" y="5097463"/>
            <a:ext cx="155575" cy="2032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109716" tIns="54858" rIns="109716" bIns="54858"/>
          <a:lstStyle>
            <a:lvl1pPr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96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80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4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3F16F5-2EA5-46C5-B150-02BF49C5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7451" b="6951"/>
          <a:stretch/>
        </p:blipFill>
        <p:spPr>
          <a:xfrm>
            <a:off x="0" y="1196752"/>
            <a:ext cx="9144000" cy="518457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744EC98-89A8-40B8-9211-FC72E65ACD6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3343"/>
            <a:ext cx="91440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FF0000"/>
                </a:solidFill>
                <a:latin typeface="+mn-lt"/>
              </a:rPr>
              <a:t>Meccanismi diretti: proteina X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97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4759"/>
            <a:ext cx="9144000" cy="893961"/>
          </a:xfrm>
        </p:spPr>
        <p:txBody>
          <a:bodyPr>
            <a:noAutofit/>
          </a:bodyPr>
          <a:lstStyle/>
          <a:p>
            <a:r>
              <a:rPr lang="it-IT" sz="2400" b="1" dirty="0" err="1">
                <a:solidFill>
                  <a:srgbClr val="FF0000"/>
                </a:solidFill>
              </a:rPr>
              <a:t>Examples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epigenetic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alterations</a:t>
            </a:r>
            <a:r>
              <a:rPr lang="it-IT" sz="2400" b="1" dirty="0">
                <a:solidFill>
                  <a:srgbClr val="FF0000"/>
                </a:solidFill>
              </a:rPr>
              <a:t> in </a:t>
            </a:r>
            <a:r>
              <a:rPr lang="it-IT" sz="2400" b="1" dirty="0" err="1">
                <a:solidFill>
                  <a:srgbClr val="FF0000"/>
                </a:solidFill>
              </a:rPr>
              <a:t>host</a:t>
            </a:r>
            <a:r>
              <a:rPr lang="it-IT" sz="2400" b="1" dirty="0">
                <a:solidFill>
                  <a:srgbClr val="FF0000"/>
                </a:solidFill>
              </a:rPr>
              <a:t> gene </a:t>
            </a:r>
            <a:r>
              <a:rPr lang="it-IT" sz="2400" b="1" dirty="0" err="1">
                <a:solidFill>
                  <a:srgbClr val="FF0000"/>
                </a:solidFill>
              </a:rPr>
              <a:t>expression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that</a:t>
            </a:r>
            <a:r>
              <a:rPr lang="it-IT" sz="2400" b="1" dirty="0">
                <a:solidFill>
                  <a:srgbClr val="FF0000"/>
                </a:solidFill>
              </a:rPr>
              <a:t> are </a:t>
            </a:r>
            <a:r>
              <a:rPr lang="it-IT" sz="2400" b="1" dirty="0" err="1">
                <a:solidFill>
                  <a:srgbClr val="FF0000"/>
                </a:solidFill>
              </a:rPr>
              <a:t>relevant</a:t>
            </a:r>
            <a:r>
              <a:rPr lang="it-IT" sz="2400" b="1" dirty="0">
                <a:solidFill>
                  <a:srgbClr val="FF0000"/>
                </a:solidFill>
              </a:rPr>
              <a:t> to the </a:t>
            </a:r>
            <a:r>
              <a:rPr lang="it-IT" sz="2400" b="1" dirty="0" err="1">
                <a:solidFill>
                  <a:srgbClr val="FF0000"/>
                </a:solidFill>
              </a:rPr>
              <a:t>pathogenesis</a:t>
            </a:r>
            <a:r>
              <a:rPr lang="it-IT" sz="2400" b="1" dirty="0">
                <a:solidFill>
                  <a:srgbClr val="FF0000"/>
                </a:solidFill>
              </a:rPr>
              <a:t> of HBV and HCV-</a:t>
            </a:r>
            <a:r>
              <a:rPr lang="it-IT" sz="2400" b="1" dirty="0" err="1">
                <a:solidFill>
                  <a:srgbClr val="FF0000"/>
                </a:solidFill>
              </a:rPr>
              <a:t>associated</a:t>
            </a:r>
            <a:r>
              <a:rPr lang="it-IT" sz="2400" b="1" dirty="0">
                <a:solidFill>
                  <a:srgbClr val="FF0000"/>
                </a:solidFill>
              </a:rPr>
              <a:t> HCC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3" name="Picture 64" descr="D:\Eby\PRODUCTION\2013\01JANUARY\16012013\nrc\slides_im\nrc3449-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5814"/>
          <a:stretch>
            <a:fillRect/>
          </a:stretch>
        </p:blipFill>
        <p:spPr bwMode="auto">
          <a:xfrm>
            <a:off x="395536" y="908720"/>
            <a:ext cx="835292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50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2"/>
          <p:cNvSpPr>
            <a:spLocks noChangeArrowheads="1"/>
          </p:cNvSpPr>
          <p:nvPr/>
        </p:nvSpPr>
        <p:spPr bwMode="auto">
          <a:xfrm>
            <a:off x="4435475" y="2493963"/>
            <a:ext cx="22050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571" tIns="53334" rIns="108571" bIns="53334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900" i="1">
              <a:solidFill>
                <a:srgbClr val="FAFD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algn="ctr" eaLnBrk="1" hangingPunct="1"/>
            <a:endParaRPr lang="it-IT" altLang="it-IT" sz="2900" i="1">
              <a:solidFill>
                <a:srgbClr val="FAFD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795" name="Rectangle 56"/>
          <p:cNvSpPr>
            <a:spLocks noChangeArrowheads="1"/>
          </p:cNvSpPr>
          <p:nvPr/>
        </p:nvSpPr>
        <p:spPr bwMode="auto">
          <a:xfrm>
            <a:off x="5940425" y="1824038"/>
            <a:ext cx="2840038" cy="109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571" tIns="53334" rIns="108571" bIns="53334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i="1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Multi-</a:t>
            </a:r>
            <a:r>
              <a:rPr lang="it-IT" altLang="it-IT" sz="3200" i="1" dirty="0" err="1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step</a:t>
            </a:r>
            <a:endParaRPr lang="it-IT" altLang="it-IT" sz="3200" i="1" dirty="0">
              <a:solidFill>
                <a:srgbClr val="FF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algn="ctr" eaLnBrk="1" hangingPunct="1"/>
            <a:r>
              <a:rPr lang="it-IT" altLang="it-IT" sz="3200" i="1" dirty="0" err="1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development</a:t>
            </a:r>
            <a:endParaRPr lang="it-IT" altLang="it-IT" sz="3200" i="1" dirty="0">
              <a:solidFill>
                <a:srgbClr val="FF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3796" name="Group 71"/>
          <p:cNvGrpSpPr>
            <a:grpSpLocks/>
          </p:cNvGrpSpPr>
          <p:nvPr/>
        </p:nvGrpSpPr>
        <p:grpSpPr bwMode="auto">
          <a:xfrm>
            <a:off x="228600" y="1527175"/>
            <a:ext cx="7081838" cy="4256088"/>
            <a:chOff x="836" y="1402"/>
            <a:chExt cx="4804" cy="2288"/>
          </a:xfrm>
        </p:grpSpPr>
        <p:sp>
          <p:nvSpPr>
            <p:cNvPr id="33807" name="Rectangle 6"/>
            <p:cNvSpPr>
              <a:spLocks noChangeArrowheads="1"/>
            </p:cNvSpPr>
            <p:nvPr/>
          </p:nvSpPr>
          <p:spPr bwMode="auto">
            <a:xfrm>
              <a:off x="2435" y="1996"/>
              <a:ext cx="203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900" dirty="0" err="1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Dysplastic</a:t>
              </a:r>
              <a:r>
                <a:rPr lang="it-IT" altLang="it-IT" sz="2900" dirty="0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it-IT" altLang="it-IT" sz="2900" dirty="0" err="1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nodule</a:t>
              </a:r>
              <a:endParaRPr lang="it-IT" altLang="it-IT" sz="29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08" name="Rectangle 7"/>
            <p:cNvSpPr>
              <a:spLocks noChangeArrowheads="1"/>
            </p:cNvSpPr>
            <p:nvPr/>
          </p:nvSpPr>
          <p:spPr bwMode="auto">
            <a:xfrm>
              <a:off x="3326" y="2482"/>
              <a:ext cx="16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900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(Early HCC)</a:t>
              </a:r>
            </a:p>
          </p:txBody>
        </p:sp>
        <p:grpSp>
          <p:nvGrpSpPr>
            <p:cNvPr id="33809" name="Group 8"/>
            <p:cNvGrpSpPr>
              <a:grpSpLocks/>
            </p:cNvGrpSpPr>
            <p:nvPr/>
          </p:nvGrpSpPr>
          <p:grpSpPr bwMode="auto">
            <a:xfrm>
              <a:off x="839" y="1619"/>
              <a:ext cx="548" cy="482"/>
              <a:chOff x="466" y="1072"/>
              <a:chExt cx="663" cy="712"/>
            </a:xfrm>
          </p:grpSpPr>
          <p:sp>
            <p:nvSpPr>
              <p:cNvPr id="33847" name="Oval 9"/>
              <p:cNvSpPr>
                <a:spLocks noChangeArrowheads="1"/>
              </p:cNvSpPr>
              <p:nvPr/>
            </p:nvSpPr>
            <p:spPr bwMode="auto">
              <a:xfrm>
                <a:off x="466" y="1305"/>
                <a:ext cx="149" cy="1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48" name="Oval 10"/>
              <p:cNvSpPr>
                <a:spLocks noChangeArrowheads="1"/>
              </p:cNvSpPr>
              <p:nvPr/>
            </p:nvSpPr>
            <p:spPr bwMode="auto">
              <a:xfrm>
                <a:off x="951" y="1320"/>
                <a:ext cx="178" cy="17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49" name="Oval 11"/>
              <p:cNvSpPr>
                <a:spLocks noChangeArrowheads="1"/>
              </p:cNvSpPr>
              <p:nvPr/>
            </p:nvSpPr>
            <p:spPr bwMode="auto">
              <a:xfrm>
                <a:off x="709" y="1617"/>
                <a:ext cx="149" cy="16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50" name="Oval 12"/>
              <p:cNvSpPr>
                <a:spLocks noChangeArrowheads="1"/>
              </p:cNvSpPr>
              <p:nvPr/>
            </p:nvSpPr>
            <p:spPr bwMode="auto">
              <a:xfrm>
                <a:off x="509" y="1131"/>
                <a:ext cx="150" cy="13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51" name="Oval 13"/>
              <p:cNvSpPr>
                <a:spLocks noChangeArrowheads="1"/>
              </p:cNvSpPr>
              <p:nvPr/>
            </p:nvSpPr>
            <p:spPr bwMode="auto">
              <a:xfrm>
                <a:off x="698" y="1072"/>
                <a:ext cx="155" cy="1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52" name="Oval 14"/>
              <p:cNvSpPr>
                <a:spLocks noChangeArrowheads="1"/>
              </p:cNvSpPr>
              <p:nvPr/>
            </p:nvSpPr>
            <p:spPr bwMode="auto">
              <a:xfrm>
                <a:off x="870" y="1520"/>
                <a:ext cx="180" cy="15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53" name="Oval 15"/>
              <p:cNvSpPr>
                <a:spLocks noChangeArrowheads="1"/>
              </p:cNvSpPr>
              <p:nvPr/>
            </p:nvSpPr>
            <p:spPr bwMode="auto">
              <a:xfrm>
                <a:off x="535" y="1513"/>
                <a:ext cx="150" cy="1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54" name="Oval 16"/>
              <p:cNvSpPr>
                <a:spLocks noChangeArrowheads="1"/>
              </p:cNvSpPr>
              <p:nvPr/>
            </p:nvSpPr>
            <p:spPr bwMode="auto">
              <a:xfrm>
                <a:off x="898" y="1118"/>
                <a:ext cx="151" cy="1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55" name="Oval 17"/>
              <p:cNvSpPr>
                <a:spLocks noChangeArrowheads="1"/>
              </p:cNvSpPr>
              <p:nvPr/>
            </p:nvSpPr>
            <p:spPr bwMode="auto">
              <a:xfrm>
                <a:off x="673" y="1319"/>
                <a:ext cx="215" cy="19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3810" name="Group 18"/>
            <p:cNvGrpSpPr>
              <a:grpSpLocks/>
            </p:cNvGrpSpPr>
            <p:nvPr/>
          </p:nvGrpSpPr>
          <p:grpSpPr bwMode="auto">
            <a:xfrm>
              <a:off x="1792" y="2041"/>
              <a:ext cx="654" cy="507"/>
              <a:chOff x="1609" y="1695"/>
              <a:chExt cx="793" cy="751"/>
            </a:xfrm>
          </p:grpSpPr>
          <p:sp>
            <p:nvSpPr>
              <p:cNvPr id="33838" name="Oval 19"/>
              <p:cNvSpPr>
                <a:spLocks noChangeArrowheads="1"/>
              </p:cNvSpPr>
              <p:nvPr/>
            </p:nvSpPr>
            <p:spPr bwMode="auto">
              <a:xfrm>
                <a:off x="1609" y="1941"/>
                <a:ext cx="149" cy="1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39" name="Oval 20"/>
              <p:cNvSpPr>
                <a:spLocks noChangeArrowheads="1"/>
              </p:cNvSpPr>
              <p:nvPr/>
            </p:nvSpPr>
            <p:spPr bwMode="auto">
              <a:xfrm>
                <a:off x="2224" y="1956"/>
                <a:ext cx="178" cy="17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40" name="Oval 21"/>
              <p:cNvSpPr>
                <a:spLocks noChangeArrowheads="1"/>
              </p:cNvSpPr>
              <p:nvPr/>
            </p:nvSpPr>
            <p:spPr bwMode="auto">
              <a:xfrm>
                <a:off x="1891" y="2279"/>
                <a:ext cx="149" cy="16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41" name="Oval 22"/>
              <p:cNvSpPr>
                <a:spLocks noChangeArrowheads="1"/>
              </p:cNvSpPr>
              <p:nvPr/>
            </p:nvSpPr>
            <p:spPr bwMode="auto">
              <a:xfrm>
                <a:off x="1652" y="1767"/>
                <a:ext cx="150" cy="13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42" name="Oval 23"/>
              <p:cNvSpPr>
                <a:spLocks noChangeArrowheads="1"/>
              </p:cNvSpPr>
              <p:nvPr/>
            </p:nvSpPr>
            <p:spPr bwMode="auto">
              <a:xfrm>
                <a:off x="1880" y="1695"/>
                <a:ext cx="155" cy="1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43" name="Oval 24"/>
              <p:cNvSpPr>
                <a:spLocks noChangeArrowheads="1"/>
              </p:cNvSpPr>
              <p:nvPr/>
            </p:nvSpPr>
            <p:spPr bwMode="auto">
              <a:xfrm>
                <a:off x="2104" y="2208"/>
                <a:ext cx="180" cy="15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44" name="Oval 25"/>
              <p:cNvSpPr>
                <a:spLocks noChangeArrowheads="1"/>
              </p:cNvSpPr>
              <p:nvPr/>
            </p:nvSpPr>
            <p:spPr bwMode="auto">
              <a:xfrm>
                <a:off x="1691" y="2162"/>
                <a:ext cx="150" cy="1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45" name="Oval 26"/>
              <p:cNvSpPr>
                <a:spLocks noChangeArrowheads="1"/>
              </p:cNvSpPr>
              <p:nvPr/>
            </p:nvSpPr>
            <p:spPr bwMode="auto">
              <a:xfrm>
                <a:off x="2106" y="1715"/>
                <a:ext cx="151" cy="1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46" name="Oval 27" descr="25%"/>
              <p:cNvSpPr>
                <a:spLocks noChangeArrowheads="1"/>
              </p:cNvSpPr>
              <p:nvPr/>
            </p:nvSpPr>
            <p:spPr bwMode="auto">
              <a:xfrm>
                <a:off x="1816" y="1899"/>
                <a:ext cx="374" cy="339"/>
              </a:xfrm>
              <a:prstGeom prst="ellipse">
                <a:avLst/>
              </a:prstGeom>
              <a:pattFill prst="pct25">
                <a:fgClr>
                  <a:schemeClr val="hlink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3811" name="Group 28"/>
            <p:cNvGrpSpPr>
              <a:grpSpLocks/>
            </p:cNvGrpSpPr>
            <p:nvPr/>
          </p:nvGrpSpPr>
          <p:grpSpPr bwMode="auto">
            <a:xfrm>
              <a:off x="2873" y="2519"/>
              <a:ext cx="654" cy="507"/>
              <a:chOff x="2904" y="2409"/>
              <a:chExt cx="793" cy="751"/>
            </a:xfrm>
          </p:grpSpPr>
          <p:sp>
            <p:nvSpPr>
              <p:cNvPr id="33829" name="Oval 29"/>
              <p:cNvSpPr>
                <a:spLocks noChangeArrowheads="1"/>
              </p:cNvSpPr>
              <p:nvPr/>
            </p:nvSpPr>
            <p:spPr bwMode="auto">
              <a:xfrm>
                <a:off x="2904" y="2655"/>
                <a:ext cx="149" cy="1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30" name="Oval 30"/>
              <p:cNvSpPr>
                <a:spLocks noChangeArrowheads="1"/>
              </p:cNvSpPr>
              <p:nvPr/>
            </p:nvSpPr>
            <p:spPr bwMode="auto">
              <a:xfrm>
                <a:off x="3519" y="2670"/>
                <a:ext cx="178" cy="17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31" name="Oval 31"/>
              <p:cNvSpPr>
                <a:spLocks noChangeArrowheads="1"/>
              </p:cNvSpPr>
              <p:nvPr/>
            </p:nvSpPr>
            <p:spPr bwMode="auto">
              <a:xfrm>
                <a:off x="3186" y="2993"/>
                <a:ext cx="149" cy="16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32" name="Oval 32"/>
              <p:cNvSpPr>
                <a:spLocks noChangeArrowheads="1"/>
              </p:cNvSpPr>
              <p:nvPr/>
            </p:nvSpPr>
            <p:spPr bwMode="auto">
              <a:xfrm>
                <a:off x="2947" y="2481"/>
                <a:ext cx="150" cy="13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33" name="Oval 33"/>
              <p:cNvSpPr>
                <a:spLocks noChangeArrowheads="1"/>
              </p:cNvSpPr>
              <p:nvPr/>
            </p:nvSpPr>
            <p:spPr bwMode="auto">
              <a:xfrm>
                <a:off x="3175" y="2409"/>
                <a:ext cx="155" cy="1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34" name="Oval 34"/>
              <p:cNvSpPr>
                <a:spLocks noChangeArrowheads="1"/>
              </p:cNvSpPr>
              <p:nvPr/>
            </p:nvSpPr>
            <p:spPr bwMode="auto">
              <a:xfrm>
                <a:off x="3399" y="2922"/>
                <a:ext cx="180" cy="15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35" name="Oval 35"/>
              <p:cNvSpPr>
                <a:spLocks noChangeArrowheads="1"/>
              </p:cNvSpPr>
              <p:nvPr/>
            </p:nvSpPr>
            <p:spPr bwMode="auto">
              <a:xfrm>
                <a:off x="2986" y="2876"/>
                <a:ext cx="150" cy="1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36" name="Oval 36"/>
              <p:cNvSpPr>
                <a:spLocks noChangeArrowheads="1"/>
              </p:cNvSpPr>
              <p:nvPr/>
            </p:nvSpPr>
            <p:spPr bwMode="auto">
              <a:xfrm>
                <a:off x="3401" y="2429"/>
                <a:ext cx="151" cy="1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837" name="Oval 37" descr="50%"/>
              <p:cNvSpPr>
                <a:spLocks noChangeArrowheads="1"/>
              </p:cNvSpPr>
              <p:nvPr/>
            </p:nvSpPr>
            <p:spPr bwMode="auto">
              <a:xfrm>
                <a:off x="3111" y="2613"/>
                <a:ext cx="374" cy="339"/>
              </a:xfrm>
              <a:prstGeom prst="ellipse">
                <a:avLst/>
              </a:prstGeom>
              <a:pattFill prst="pct50">
                <a:fgClr>
                  <a:schemeClr val="hlink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547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 sz="2200">
                  <a:solidFill>
                    <a:srgbClr val="E9E9E9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3812" name="Oval 38"/>
            <p:cNvSpPr>
              <a:spLocks noChangeArrowheads="1"/>
            </p:cNvSpPr>
            <p:nvPr/>
          </p:nvSpPr>
          <p:spPr bwMode="auto">
            <a:xfrm>
              <a:off x="5249" y="2703"/>
              <a:ext cx="147" cy="12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 sz="2200">
                <a:solidFill>
                  <a:srgbClr val="E9E9E9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13" name="Oval 39"/>
            <p:cNvSpPr>
              <a:spLocks noChangeArrowheads="1"/>
            </p:cNvSpPr>
            <p:nvPr/>
          </p:nvSpPr>
          <p:spPr bwMode="auto">
            <a:xfrm>
              <a:off x="4977" y="2919"/>
              <a:ext cx="123" cy="1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 sz="2200">
                <a:solidFill>
                  <a:srgbClr val="E9E9E9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14" name="Oval 40"/>
            <p:cNvSpPr>
              <a:spLocks noChangeArrowheads="1"/>
            </p:cNvSpPr>
            <p:nvPr/>
          </p:nvSpPr>
          <p:spPr bwMode="auto">
            <a:xfrm>
              <a:off x="4772" y="2675"/>
              <a:ext cx="122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 sz="2200">
                <a:solidFill>
                  <a:srgbClr val="E9E9E9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15" name="Oval 41"/>
            <p:cNvSpPr>
              <a:spLocks noChangeArrowheads="1"/>
            </p:cNvSpPr>
            <p:nvPr/>
          </p:nvSpPr>
          <p:spPr bwMode="auto">
            <a:xfrm>
              <a:off x="4807" y="2539"/>
              <a:ext cx="124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 sz="2200">
                <a:solidFill>
                  <a:srgbClr val="E9E9E9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16" name="Oval 42"/>
            <p:cNvSpPr>
              <a:spLocks noChangeArrowheads="1"/>
            </p:cNvSpPr>
            <p:nvPr/>
          </p:nvSpPr>
          <p:spPr bwMode="auto">
            <a:xfrm>
              <a:off x="4970" y="2511"/>
              <a:ext cx="128" cy="11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 sz="2200">
                <a:solidFill>
                  <a:srgbClr val="E9E9E9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17" name="Oval 43"/>
            <p:cNvSpPr>
              <a:spLocks noChangeArrowheads="1"/>
            </p:cNvSpPr>
            <p:nvPr/>
          </p:nvSpPr>
          <p:spPr bwMode="auto">
            <a:xfrm>
              <a:off x="5158" y="2866"/>
              <a:ext cx="147" cy="1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 sz="2200">
                <a:solidFill>
                  <a:srgbClr val="E9E9E9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18" name="Oval 44"/>
            <p:cNvSpPr>
              <a:spLocks noChangeArrowheads="1"/>
            </p:cNvSpPr>
            <p:nvPr/>
          </p:nvSpPr>
          <p:spPr bwMode="auto">
            <a:xfrm>
              <a:off x="4817" y="2828"/>
              <a:ext cx="124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 sz="2200">
                <a:solidFill>
                  <a:srgbClr val="E9E9E9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19" name="Oval 45"/>
            <p:cNvSpPr>
              <a:spLocks noChangeArrowheads="1"/>
            </p:cNvSpPr>
            <p:nvPr/>
          </p:nvSpPr>
          <p:spPr bwMode="auto">
            <a:xfrm>
              <a:off x="5151" y="2522"/>
              <a:ext cx="124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 sz="2200">
                <a:solidFill>
                  <a:srgbClr val="E9E9E9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20" name="Oval 46"/>
            <p:cNvSpPr>
              <a:spLocks noChangeArrowheads="1"/>
            </p:cNvSpPr>
            <p:nvPr/>
          </p:nvSpPr>
          <p:spPr bwMode="auto">
            <a:xfrm>
              <a:off x="4928" y="2647"/>
              <a:ext cx="307" cy="22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47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47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 sz="2200">
                <a:solidFill>
                  <a:srgbClr val="E9E9E9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21" name="Rectangle 47"/>
            <p:cNvSpPr>
              <a:spLocks noChangeArrowheads="1"/>
            </p:cNvSpPr>
            <p:nvPr/>
          </p:nvSpPr>
          <p:spPr bwMode="auto">
            <a:xfrm>
              <a:off x="1397" y="1402"/>
              <a:ext cx="203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900" dirty="0" err="1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Regenerative</a:t>
              </a:r>
              <a:r>
                <a:rPr lang="it-IT" altLang="it-IT" sz="2900" dirty="0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it-IT" altLang="it-IT" sz="2900" dirty="0" err="1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nodules</a:t>
              </a:r>
              <a:endParaRPr lang="it-IT" altLang="it-IT" sz="29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22" name="Line 48"/>
            <p:cNvSpPr>
              <a:spLocks noChangeShapeType="1"/>
            </p:cNvSpPr>
            <p:nvPr/>
          </p:nvSpPr>
          <p:spPr bwMode="auto">
            <a:xfrm>
              <a:off x="1088" y="2147"/>
              <a:ext cx="0" cy="15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823" name="Line 49"/>
            <p:cNvSpPr>
              <a:spLocks noChangeShapeType="1"/>
            </p:cNvSpPr>
            <p:nvPr/>
          </p:nvSpPr>
          <p:spPr bwMode="auto">
            <a:xfrm flipH="1">
              <a:off x="3690" y="3094"/>
              <a:ext cx="922" cy="5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824" name="Rectangle 50"/>
            <p:cNvSpPr>
              <a:spLocks noChangeArrowheads="1"/>
            </p:cNvSpPr>
            <p:nvPr/>
          </p:nvSpPr>
          <p:spPr bwMode="auto">
            <a:xfrm>
              <a:off x="836" y="3203"/>
              <a:ext cx="299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3400" i="1" dirty="0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De-novo </a:t>
              </a:r>
              <a:r>
                <a:rPr lang="it-IT" altLang="it-IT" sz="3400" i="1" dirty="0" err="1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development</a:t>
              </a:r>
              <a:endParaRPr lang="it-IT" altLang="it-IT" sz="3400" i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825" name="Line 51"/>
            <p:cNvSpPr>
              <a:spLocks noChangeShapeType="1"/>
            </p:cNvSpPr>
            <p:nvPr/>
          </p:nvSpPr>
          <p:spPr bwMode="auto">
            <a:xfrm>
              <a:off x="1407" y="1975"/>
              <a:ext cx="334" cy="1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826" name="Rectangle 53"/>
            <p:cNvSpPr>
              <a:spLocks noChangeArrowheads="1"/>
            </p:cNvSpPr>
            <p:nvPr/>
          </p:nvSpPr>
          <p:spPr bwMode="auto">
            <a:xfrm>
              <a:off x="4434" y="3162"/>
              <a:ext cx="120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900" dirty="0" err="1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Overt</a:t>
              </a:r>
              <a:endParaRPr lang="it-IT" altLang="it-IT" sz="29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 eaLnBrk="1" hangingPunct="1"/>
              <a:r>
                <a:rPr lang="it-IT" altLang="it-IT" sz="2900" dirty="0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HCC</a:t>
              </a:r>
            </a:p>
          </p:txBody>
        </p:sp>
        <p:sp>
          <p:nvSpPr>
            <p:cNvPr id="33827" name="Line 54"/>
            <p:cNvSpPr>
              <a:spLocks noChangeShapeType="1"/>
            </p:cNvSpPr>
            <p:nvPr/>
          </p:nvSpPr>
          <p:spPr bwMode="auto">
            <a:xfrm>
              <a:off x="2435" y="2474"/>
              <a:ext cx="334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828" name="Line 55"/>
            <p:cNvSpPr>
              <a:spLocks noChangeShapeType="1"/>
            </p:cNvSpPr>
            <p:nvPr/>
          </p:nvSpPr>
          <p:spPr bwMode="auto">
            <a:xfrm>
              <a:off x="1118" y="3687"/>
              <a:ext cx="2572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3797" name="Oval 57"/>
          <p:cNvSpPr>
            <a:spLocks noChangeArrowheads="1"/>
          </p:cNvSpPr>
          <p:nvPr/>
        </p:nvSpPr>
        <p:spPr bwMode="auto">
          <a:xfrm>
            <a:off x="3603625" y="3995738"/>
            <a:ext cx="90488" cy="984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798" name="Oval 58"/>
          <p:cNvSpPr>
            <a:spLocks noChangeArrowheads="1"/>
          </p:cNvSpPr>
          <p:nvPr/>
        </p:nvSpPr>
        <p:spPr bwMode="auto">
          <a:xfrm>
            <a:off x="3795713" y="3968750"/>
            <a:ext cx="90487" cy="1000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799" name="Oval 59"/>
          <p:cNvSpPr>
            <a:spLocks noChangeArrowheads="1"/>
          </p:cNvSpPr>
          <p:nvPr/>
        </p:nvSpPr>
        <p:spPr bwMode="auto">
          <a:xfrm>
            <a:off x="3694113" y="4113213"/>
            <a:ext cx="90487" cy="984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800" name="Line 60"/>
          <p:cNvSpPr>
            <a:spLocks noChangeShapeType="1"/>
          </p:cNvSpPr>
          <p:nvPr/>
        </p:nvSpPr>
        <p:spPr bwMode="auto">
          <a:xfrm>
            <a:off x="4559300" y="4484688"/>
            <a:ext cx="1250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109716" tIns="54858" rIns="109716" bIns="54858"/>
          <a:lstStyle/>
          <a:p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3801" name="Text Box 65"/>
          <p:cNvSpPr txBox="1">
            <a:spLocks noChangeArrowheads="1"/>
          </p:cNvSpPr>
          <p:nvPr/>
        </p:nvSpPr>
        <p:spPr bwMode="auto">
          <a:xfrm>
            <a:off x="833438" y="5795963"/>
            <a:ext cx="9572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200" b="1" i="1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altLang="it-IT" sz="2000" b="1" i="1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HBV</a:t>
            </a:r>
            <a:r>
              <a:rPr lang="en-US" altLang="it-IT" sz="2200" b="1" i="1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it-IT" altLang="it-IT" sz="2200" b="1" i="1" dirty="0">
              <a:solidFill>
                <a:srgbClr val="FF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803" name="Rettangolo 64"/>
          <p:cNvSpPr>
            <a:spLocks noChangeArrowheads="1"/>
          </p:cNvSpPr>
          <p:nvPr/>
        </p:nvSpPr>
        <p:spPr bwMode="auto">
          <a:xfrm>
            <a:off x="2239694" y="5697538"/>
            <a:ext cx="6850332" cy="118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6" tIns="54858" rIns="109716" bIns="54858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it-IT" altLang="it-IT" sz="1400" i="1" dirty="0">
              <a:solidFill>
                <a:srgbClr val="0070C0"/>
              </a:solidFill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algn="r" eaLnBrk="1" hangingPunct="1"/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International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Working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Party.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Terminology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nodular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lesions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of the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liver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recommendations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of the World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Congress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Gastroenterology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Working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Group.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Hepatology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1995</a:t>
            </a:r>
          </a:p>
          <a:p>
            <a:pPr algn="r" eaLnBrk="1" hangingPunct="1"/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International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Pathology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Consensus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Group for HCC (ICGHN); </a:t>
            </a:r>
            <a:r>
              <a:rPr lang="it-IT" altLang="it-IT" sz="1400" i="1" dirty="0" err="1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Hepatology</a:t>
            </a:r>
            <a:r>
              <a:rPr lang="it-IT" altLang="it-IT" sz="14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 2009</a:t>
            </a:r>
          </a:p>
        </p:txBody>
      </p:sp>
      <p:sp>
        <p:nvSpPr>
          <p:cNvPr id="33804" name="CasellaDiTesto 66"/>
          <p:cNvSpPr txBox="1">
            <a:spLocks noChangeArrowheads="1"/>
          </p:cNvSpPr>
          <p:nvPr/>
        </p:nvSpPr>
        <p:spPr bwMode="auto">
          <a:xfrm>
            <a:off x="-100013" y="635000"/>
            <a:ext cx="7239001" cy="66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0000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it-IT" altLang="it-IT" sz="3600" dirty="0" err="1">
                <a:solidFill>
                  <a:srgbClr val="FF0000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rPr>
              <a:t>Pathological</a:t>
            </a:r>
            <a:r>
              <a:rPr lang="it-IT" altLang="it-IT" sz="3600" dirty="0">
                <a:solidFill>
                  <a:srgbClr val="FF0000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3600" dirty="0" err="1">
                <a:solidFill>
                  <a:srgbClr val="FF0000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rPr>
              <a:t>Assessment</a:t>
            </a:r>
            <a:endParaRPr lang="it-IT" altLang="it-IT" sz="3600" dirty="0">
              <a:solidFill>
                <a:srgbClr val="FF0000"/>
              </a:solidFill>
              <a:latin typeface="+mj-lt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805" name="CasellaDiTesto 63"/>
          <p:cNvSpPr txBox="1">
            <a:spLocks noChangeArrowheads="1"/>
          </p:cNvSpPr>
          <p:nvPr/>
        </p:nvSpPr>
        <p:spPr bwMode="auto">
          <a:xfrm>
            <a:off x="5219222" y="160072"/>
            <a:ext cx="25844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i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it-IT" altLang="it-IT" sz="2400" i="1" dirty="0" err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Milestones</a:t>
            </a:r>
            <a:endParaRPr lang="it-IT" altLang="it-IT" sz="2400" i="1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3806" name="Immagine 65" descr="milestone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33350"/>
            <a:ext cx="13319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14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7938" y="3738563"/>
            <a:ext cx="8382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109716" tIns="54858" rIns="109716" bIns="54858"/>
          <a:lstStyle/>
          <a:p>
            <a:endParaRPr lang="it-IT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0850" y="2844800"/>
            <a:ext cx="457200" cy="914400"/>
          </a:xfrm>
          <a:prstGeom prst="rect">
            <a:avLst/>
          </a:prstGeom>
          <a:gradFill rotWithShape="0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58950" y="3128963"/>
            <a:ext cx="457200" cy="609600"/>
          </a:xfrm>
          <a:prstGeom prst="rect">
            <a:avLst/>
          </a:prstGeom>
          <a:gradFill rotWithShape="0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21013" y="3357563"/>
            <a:ext cx="457200" cy="381000"/>
          </a:xfrm>
          <a:prstGeom prst="rect">
            <a:avLst/>
          </a:prstGeom>
          <a:gradFill rotWithShape="0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267200" y="3535363"/>
            <a:ext cx="457200" cy="228600"/>
          </a:xfrm>
          <a:prstGeom prst="rect">
            <a:avLst/>
          </a:prstGeom>
          <a:gradFill rotWithShape="0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50850" y="3744913"/>
            <a:ext cx="457200" cy="2133600"/>
          </a:xfrm>
          <a:prstGeom prst="rect">
            <a:avLst/>
          </a:prstGeom>
          <a:gradFill rotWithShape="0">
            <a:gsLst>
              <a:gs pos="0">
                <a:srgbClr val="5E4776"/>
              </a:gs>
              <a:gs pos="50000">
                <a:srgbClr val="CC99FF"/>
              </a:gs>
              <a:gs pos="100000">
                <a:srgbClr val="5E4776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758950" y="3738563"/>
            <a:ext cx="457200" cy="2022475"/>
          </a:xfrm>
          <a:prstGeom prst="rect">
            <a:avLst/>
          </a:prstGeom>
          <a:gradFill rotWithShape="0">
            <a:gsLst>
              <a:gs pos="0">
                <a:srgbClr val="5E4776"/>
              </a:gs>
              <a:gs pos="50000">
                <a:srgbClr val="CC99FF"/>
              </a:gs>
              <a:gs pos="100000">
                <a:srgbClr val="5E4776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021013" y="3738563"/>
            <a:ext cx="457200" cy="1878012"/>
          </a:xfrm>
          <a:prstGeom prst="rect">
            <a:avLst/>
          </a:prstGeom>
          <a:gradFill rotWithShape="0">
            <a:gsLst>
              <a:gs pos="0">
                <a:srgbClr val="5E4776"/>
              </a:gs>
              <a:gs pos="50000">
                <a:srgbClr val="CC99FF"/>
              </a:gs>
              <a:gs pos="100000">
                <a:srgbClr val="5E4776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267200" y="3763963"/>
            <a:ext cx="457200" cy="844550"/>
          </a:xfrm>
          <a:prstGeom prst="rect">
            <a:avLst/>
          </a:prstGeom>
          <a:gradFill rotWithShape="0">
            <a:gsLst>
              <a:gs pos="0">
                <a:srgbClr val="5E4776"/>
              </a:gs>
              <a:gs pos="50000">
                <a:srgbClr val="CC99FF"/>
              </a:gs>
              <a:gs pos="100000">
                <a:srgbClr val="5E4776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499225" y="792163"/>
            <a:ext cx="457200" cy="29718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267200" y="2849563"/>
            <a:ext cx="457200" cy="6858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021013" y="3128963"/>
            <a:ext cx="457200" cy="2286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136525" y="2000250"/>
            <a:ext cx="304800" cy="152400"/>
          </a:xfrm>
          <a:prstGeom prst="rect">
            <a:avLst/>
          </a:prstGeom>
          <a:gradFill rotWithShape="0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36525" y="2305050"/>
            <a:ext cx="304800" cy="1524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136525" y="1695450"/>
            <a:ext cx="304800" cy="152400"/>
          </a:xfrm>
          <a:prstGeom prst="rect">
            <a:avLst/>
          </a:prstGeom>
          <a:gradFill rotWithShape="0">
            <a:gsLst>
              <a:gs pos="0">
                <a:srgbClr val="5E4776"/>
              </a:gs>
              <a:gs pos="50000">
                <a:srgbClr val="CC99FF"/>
              </a:gs>
              <a:gs pos="100000">
                <a:srgbClr val="5E4776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41325" y="1587500"/>
            <a:ext cx="24892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ja-JP" sz="1900" dirty="0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Portal venous supply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V="1">
            <a:off x="7942263" y="2492375"/>
            <a:ext cx="0" cy="1897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109716" tIns="54858" rIns="109716" bIns="54858"/>
          <a:lstStyle/>
          <a:p>
            <a:endParaRPr lang="it-IT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7942263" y="4383088"/>
            <a:ext cx="0" cy="1758950"/>
          </a:xfrm>
          <a:prstGeom prst="line">
            <a:avLst/>
          </a:prstGeom>
          <a:noFill/>
          <a:ln w="38100">
            <a:solidFill>
              <a:srgbClr val="87418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109716" tIns="54858" rIns="109716" bIns="54858"/>
          <a:lstStyle/>
          <a:p>
            <a:endParaRPr lang="it-IT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942138" y="2527300"/>
            <a:ext cx="11525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ja-JP" sz="1900" dirty="0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Arterial supply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6940550" y="4659313"/>
            <a:ext cx="11668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ja-JP" sz="1900" dirty="0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Portal supply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719763" y="6211888"/>
            <a:ext cx="34988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kumimoji="1" lang="en-US" altLang="ja-JP" sz="12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Matsui O, et al, Radiology 1991</a:t>
            </a:r>
          </a:p>
          <a:p>
            <a:pPr algn="r" eaLnBrk="1" hangingPunct="1"/>
            <a:r>
              <a:rPr kumimoji="1" lang="en-US" altLang="ja-JP" sz="12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Ueda K, Matsui O, et al, Human Pathology 1992</a:t>
            </a:r>
          </a:p>
          <a:p>
            <a:pPr algn="r" eaLnBrk="1" hangingPunct="1"/>
            <a:r>
              <a:rPr kumimoji="1" lang="en-US" altLang="ja-JP" sz="1200" i="1" dirty="0">
                <a:solidFill>
                  <a:srgbClr val="0070C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Hayashi M, Matsui O, et al, AJR 1999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441325" y="1892300"/>
            <a:ext cx="26400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ja-JP" sz="1900" dirty="0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Hepatic arterial supply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441325" y="2197100"/>
            <a:ext cx="28590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ja-JP" sz="1900" dirty="0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Abnormal arterial supply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-228600" y="5857875"/>
            <a:ext cx="83788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2200" dirty="0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      </a:t>
            </a:r>
            <a:r>
              <a:rPr kumimoji="1" lang="en-US" altLang="ja-JP" sz="1700" dirty="0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RN  </a:t>
            </a:r>
            <a:r>
              <a:rPr kumimoji="1" lang="ja-JP" altLang="en-US" sz="1700" dirty="0">
                <a:latin typeface="Helvetica" panose="020B0604020202020204" pitchFamily="34" charset="0"/>
                <a:ea typeface="MS PMincho"/>
                <a:cs typeface="Helvetica" panose="020B0604020202020204" pitchFamily="34" charset="0"/>
              </a:rPr>
              <a:t>　           </a:t>
            </a:r>
            <a:r>
              <a:rPr kumimoji="1" lang="en-US" altLang="ja-JP" sz="1700" dirty="0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Low DN     </a:t>
            </a:r>
            <a:r>
              <a:rPr kumimoji="1" lang="ja-JP" altLang="en-US" sz="1700" dirty="0">
                <a:latin typeface="Helvetica" panose="020B0604020202020204" pitchFamily="34" charset="0"/>
                <a:ea typeface="MS PMincho"/>
                <a:cs typeface="Helvetica" panose="020B0604020202020204" pitchFamily="34" charset="0"/>
              </a:rPr>
              <a:t>　</a:t>
            </a:r>
            <a:r>
              <a:rPr kumimoji="1" lang="en-US" altLang="ja-JP" sz="1700" dirty="0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High DN       Early HCC     Well HCC    Overt HCC</a:t>
            </a:r>
          </a:p>
          <a:p>
            <a:pPr eaLnBrk="1" hangingPunct="1">
              <a:spcBef>
                <a:spcPct val="50000"/>
              </a:spcBef>
            </a:pPr>
            <a:endParaRPr kumimoji="1" lang="ja-JP" altLang="en-US" sz="1700" dirty="0">
              <a:solidFill>
                <a:srgbClr val="FFFFFF"/>
              </a:solidFill>
              <a:latin typeface="Helvetica" panose="020B0604020202020204" pitchFamily="34" charset="0"/>
              <a:ea typeface="MS PMincho"/>
              <a:cs typeface="Helvetica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ja-JP" altLang="en-US" sz="1700" dirty="0">
                <a:solidFill>
                  <a:srgbClr val="FFFFFF"/>
                </a:solidFill>
                <a:latin typeface="Helvetica" panose="020B0604020202020204" pitchFamily="34" charset="0"/>
                <a:ea typeface="MS PMincho"/>
                <a:cs typeface="Helvetica" panose="020B0604020202020204" pitchFamily="34" charset="0"/>
              </a:rPr>
              <a:t>　　　　　　　　　　　　　　　　　　　　　　　　　　　　　　　　　　　　　　　　　　　　　　　　　　　　　</a:t>
            </a:r>
            <a:endParaRPr kumimoji="1" lang="en-US" altLang="ja-JP" sz="1700" dirty="0">
              <a:solidFill>
                <a:srgbClr val="FFFFFF"/>
              </a:solidFill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0"/>
            <a:ext cx="6942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6" tIns="54858" rIns="109716" bIns="54858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ja-JP" sz="3200" dirty="0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Stepwise </a:t>
            </a:r>
            <a:r>
              <a:rPr kumimoji="1" lang="en-US" altLang="ja-JP" sz="3200" dirty="0" err="1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Hepatocarcinogenesis</a:t>
            </a:r>
            <a:r>
              <a:rPr kumimoji="1" lang="en-US" altLang="ja-JP" sz="3200" dirty="0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and </a:t>
            </a:r>
          </a:p>
          <a:p>
            <a:pPr eaLnBrk="1" hangingPunct="1"/>
            <a:r>
              <a:rPr kumimoji="1" lang="en-US" altLang="ja-JP" sz="3200" dirty="0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Changes of </a:t>
            </a:r>
            <a:r>
              <a:rPr kumimoji="1" lang="en-US" altLang="ja-JP" sz="3200" dirty="0" err="1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Intranodular</a:t>
            </a:r>
            <a:r>
              <a:rPr kumimoji="1" lang="en-US" altLang="ja-JP" sz="3200" dirty="0">
                <a:solidFill>
                  <a:srgbClr val="FF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Blood Supply 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450850" y="2844800"/>
            <a:ext cx="4273550" cy="4763"/>
          </a:xfrm>
          <a:prstGeom prst="line">
            <a:avLst/>
          </a:prstGeom>
          <a:noFill/>
          <a:ln w="9525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109716" tIns="54858" rIns="109716" bIns="54858"/>
          <a:lstStyle/>
          <a:p>
            <a:endParaRPr lang="it-IT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5430838" y="3535363"/>
            <a:ext cx="457200" cy="203200"/>
          </a:xfrm>
          <a:prstGeom prst="rect">
            <a:avLst/>
          </a:prstGeom>
          <a:gradFill rotWithShape="0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30838" y="3738563"/>
            <a:ext cx="457200" cy="293687"/>
          </a:xfrm>
          <a:prstGeom prst="rect">
            <a:avLst/>
          </a:prstGeom>
          <a:gradFill rotWithShape="0">
            <a:gsLst>
              <a:gs pos="0">
                <a:srgbClr val="5E4776"/>
              </a:gs>
              <a:gs pos="50000">
                <a:srgbClr val="CC99FF"/>
              </a:gs>
              <a:gs pos="100000">
                <a:srgbClr val="5E4776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5430838" y="2457450"/>
            <a:ext cx="457200" cy="1204913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109716" tIns="54858" rIns="109716" bIns="54858" anchor="ctr"/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7" name="Freeform 31"/>
          <p:cNvSpPr>
            <a:spLocks/>
          </p:cNvSpPr>
          <p:nvPr/>
        </p:nvSpPr>
        <p:spPr bwMode="auto">
          <a:xfrm>
            <a:off x="882650" y="936625"/>
            <a:ext cx="5497513" cy="2182813"/>
          </a:xfrm>
          <a:custGeom>
            <a:avLst/>
            <a:gdLst>
              <a:gd name="T0" fmla="*/ 0 w 3463"/>
              <a:gd name="T1" fmla="*/ 1871663 h 1375"/>
              <a:gd name="T2" fmla="*/ 2303462 w 3463"/>
              <a:gd name="T3" fmla="*/ 2087563 h 1375"/>
              <a:gd name="T4" fmla="*/ 4968875 w 3463"/>
              <a:gd name="T5" fmla="*/ 1295400 h 1375"/>
              <a:gd name="T6" fmla="*/ 5472112 w 3463"/>
              <a:gd name="T7" fmla="*/ 0 h 1375"/>
              <a:gd name="T8" fmla="*/ 0 60000 65536"/>
              <a:gd name="T9" fmla="*/ 0 60000 65536"/>
              <a:gd name="T10" fmla="*/ 0 60000 65536"/>
              <a:gd name="T11" fmla="*/ 0 60000 65536"/>
              <a:gd name="T12" fmla="*/ 0 w 3463"/>
              <a:gd name="T13" fmla="*/ 0 h 1375"/>
              <a:gd name="T14" fmla="*/ 3463 w 3463"/>
              <a:gd name="T15" fmla="*/ 1375 h 1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63" h="1375">
                <a:moveTo>
                  <a:pt x="0" y="1179"/>
                </a:moveTo>
                <a:cubicBezTo>
                  <a:pt x="464" y="1277"/>
                  <a:pt x="929" y="1375"/>
                  <a:pt x="1451" y="1315"/>
                </a:cubicBezTo>
                <a:cubicBezTo>
                  <a:pt x="1973" y="1255"/>
                  <a:pt x="2797" y="1035"/>
                  <a:pt x="3130" y="816"/>
                </a:cubicBezTo>
                <a:cubicBezTo>
                  <a:pt x="3463" y="597"/>
                  <a:pt x="3394" y="136"/>
                  <a:pt x="3447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109716" tIns="54858" rIns="109716" bIns="54858"/>
          <a:lstStyle/>
          <a:p>
            <a:endParaRPr lang="it-IT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 flipV="1">
            <a:off x="6324600" y="757238"/>
            <a:ext cx="0" cy="730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109716" tIns="54858" rIns="109716" bIns="54858"/>
          <a:lstStyle/>
          <a:p>
            <a:endParaRPr lang="it-IT"/>
          </a:p>
        </p:txBody>
      </p:sp>
      <p:sp>
        <p:nvSpPr>
          <p:cNvPr id="34849" name="Freeform 33"/>
          <p:cNvSpPr>
            <a:spLocks/>
          </p:cNvSpPr>
          <p:nvPr/>
        </p:nvSpPr>
        <p:spPr bwMode="auto">
          <a:xfrm>
            <a:off x="882650" y="3887788"/>
            <a:ext cx="5472113" cy="2136775"/>
          </a:xfrm>
          <a:custGeom>
            <a:avLst/>
            <a:gdLst>
              <a:gd name="T0" fmla="*/ 0 w 3447"/>
              <a:gd name="T1" fmla="*/ 2017713 h 1346"/>
              <a:gd name="T2" fmla="*/ 2663825 w 3447"/>
              <a:gd name="T3" fmla="*/ 1800225 h 1346"/>
              <a:gd name="T4" fmla="*/ 5472112 w 3447"/>
              <a:gd name="T5" fmla="*/ 0 h 1346"/>
              <a:gd name="T6" fmla="*/ 0 60000 65536"/>
              <a:gd name="T7" fmla="*/ 0 60000 65536"/>
              <a:gd name="T8" fmla="*/ 0 60000 65536"/>
              <a:gd name="T9" fmla="*/ 0 w 3447"/>
              <a:gd name="T10" fmla="*/ 0 h 1346"/>
              <a:gd name="T11" fmla="*/ 3447 w 3447"/>
              <a:gd name="T12" fmla="*/ 1346 h 1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7" h="1346">
                <a:moveTo>
                  <a:pt x="0" y="1271"/>
                </a:moveTo>
                <a:cubicBezTo>
                  <a:pt x="552" y="1308"/>
                  <a:pt x="1104" y="1346"/>
                  <a:pt x="1678" y="1134"/>
                </a:cubicBezTo>
                <a:cubicBezTo>
                  <a:pt x="2252" y="922"/>
                  <a:pt x="3152" y="189"/>
                  <a:pt x="3447" y="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109716" tIns="54858" rIns="109716" bIns="54858"/>
          <a:lstStyle/>
          <a:p>
            <a:endParaRPr lang="it-IT"/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 flipV="1">
            <a:off x="6354763" y="3744913"/>
            <a:ext cx="144462" cy="144462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109716" tIns="54858" rIns="109716" bIns="54858"/>
          <a:lstStyle/>
          <a:p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2256257"/>
      </p:ext>
    </p:extLst>
  </p:cSld>
  <p:clrMapOvr>
    <a:masterClrMapping/>
  </p:clrMapOvr>
  <p:transition advTm="306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2411413" y="930275"/>
            <a:ext cx="4139113" cy="1547813"/>
            <a:chOff x="1831" y="586"/>
            <a:chExt cx="2933" cy="975"/>
          </a:xfrm>
        </p:grpSpPr>
        <p:sp>
          <p:nvSpPr>
            <p:cNvPr id="124931" name="Text Box 3"/>
            <p:cNvSpPr txBox="1">
              <a:spLocks noChangeArrowheads="1"/>
            </p:cNvSpPr>
            <p:nvPr/>
          </p:nvSpPr>
          <p:spPr bwMode="auto">
            <a:xfrm>
              <a:off x="2319" y="586"/>
              <a:ext cx="195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it-IT" sz="2800"/>
                <a:t>viral</a:t>
              </a:r>
              <a:r>
                <a:rPr lang="it-IT" sz="2800" dirty="0"/>
                <a:t>/</a:t>
              </a:r>
              <a:r>
                <a:rPr lang="it-IT" sz="2800" dirty="0" err="1"/>
                <a:t>toxic</a:t>
              </a:r>
              <a:r>
                <a:rPr lang="it-IT" sz="2800" dirty="0"/>
                <a:t> </a:t>
              </a:r>
              <a:r>
                <a:rPr lang="it-IT" sz="2800" dirty="0" err="1"/>
                <a:t>noxae</a:t>
              </a:r>
              <a:endParaRPr lang="it-IT" sz="2800" dirty="0"/>
            </a:p>
          </p:txBody>
        </p:sp>
        <p:sp>
          <p:nvSpPr>
            <p:cNvPr id="35854" name="AutoShape 4"/>
            <p:cNvSpPr>
              <a:spLocks noChangeArrowheads="1"/>
            </p:cNvSpPr>
            <p:nvPr/>
          </p:nvSpPr>
          <p:spPr bwMode="auto">
            <a:xfrm>
              <a:off x="3126" y="879"/>
              <a:ext cx="205" cy="273"/>
            </a:xfrm>
            <a:prstGeom prst="downArrow">
              <a:avLst>
                <a:gd name="adj1" fmla="val 50000"/>
                <a:gd name="adj2" fmla="val 3329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sz="3200">
                <a:latin typeface="Helvetica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4933" name="Text Box 5"/>
            <p:cNvSpPr txBox="1">
              <a:spLocks noChangeArrowheads="1"/>
            </p:cNvSpPr>
            <p:nvPr/>
          </p:nvSpPr>
          <p:spPr bwMode="auto">
            <a:xfrm>
              <a:off x="1831" y="1076"/>
              <a:ext cx="293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it-IT" dirty="0" err="1"/>
                <a:t>inflammation</a:t>
              </a:r>
              <a:r>
                <a:rPr lang="it-IT" dirty="0"/>
                <a:t>/</a:t>
              </a:r>
              <a:r>
                <a:rPr lang="it-IT" dirty="0" err="1"/>
                <a:t>oxidative</a:t>
              </a:r>
              <a:r>
                <a:rPr lang="it-IT" dirty="0"/>
                <a:t> stress</a:t>
              </a:r>
            </a:p>
            <a:p>
              <a:pPr eaLnBrk="1" hangingPunct="1">
                <a:defRPr/>
              </a:pPr>
              <a:r>
                <a:rPr lang="it-IT" sz="2000" dirty="0"/>
                <a:t>         </a:t>
              </a:r>
              <a:endParaRPr lang="it-IT" sz="2800" dirty="0"/>
            </a:p>
          </p:txBody>
        </p:sp>
      </p:grp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466725" y="0"/>
            <a:ext cx="813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  <a:latin typeface="Arial" panose="020B0604020202020204" pitchFamily="34" charset="0"/>
              </a:rPr>
              <a:t>Liver injury cascade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16450" y="2181225"/>
            <a:ext cx="4364038" cy="2135188"/>
            <a:chOff x="3178" y="1374"/>
            <a:chExt cx="2749" cy="1345"/>
          </a:xfrm>
        </p:grpSpPr>
        <p:sp>
          <p:nvSpPr>
            <p:cNvPr id="35850" name="Text Box 8"/>
            <p:cNvSpPr txBox="1">
              <a:spLocks noChangeArrowheads="1"/>
            </p:cNvSpPr>
            <p:nvPr/>
          </p:nvSpPr>
          <p:spPr bwMode="auto">
            <a:xfrm>
              <a:off x="3787" y="2123"/>
              <a:ext cx="190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Hepatocellular</a:t>
              </a:r>
              <a:r>
                <a:rPr lang="it-IT" altLang="it-IT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	</a:t>
              </a:r>
              <a:r>
                <a:rPr lang="it-IT" altLang="it-IT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injury</a:t>
              </a:r>
              <a:endPara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51" name="Text Box 9"/>
            <p:cNvSpPr txBox="1">
              <a:spLocks noChangeArrowheads="1"/>
            </p:cNvSpPr>
            <p:nvPr/>
          </p:nvSpPr>
          <p:spPr bwMode="auto">
            <a:xfrm>
              <a:off x="4198" y="1374"/>
              <a:ext cx="172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2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Structural</a:t>
              </a:r>
              <a:r>
                <a:rPr lang="it-IT" altLang="it-IT" sz="2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sz="22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changes</a:t>
              </a:r>
              <a:endParaRPr lang="it-IT" altLang="it-IT" sz="2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52" name="Text Box 10"/>
            <p:cNvSpPr txBox="1">
              <a:spLocks noChangeArrowheads="1"/>
            </p:cNvSpPr>
            <p:nvPr/>
          </p:nvSpPr>
          <p:spPr bwMode="auto">
            <a:xfrm rot="2223946">
              <a:off x="3178" y="1569"/>
              <a:ext cx="12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4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direct</a:t>
              </a:r>
              <a:r>
                <a:rPr lang="it-IT" altLang="it-IT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sz="24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injury</a:t>
              </a:r>
              <a:endPara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6200" y="2181225"/>
            <a:ext cx="6815138" cy="3800475"/>
            <a:chOff x="54" y="1374"/>
            <a:chExt cx="4829" cy="2394"/>
          </a:xfrm>
        </p:grpSpPr>
        <p:sp>
          <p:nvSpPr>
            <p:cNvPr id="35846" name="Text Box 12"/>
            <p:cNvSpPr txBox="1">
              <a:spLocks noChangeArrowheads="1"/>
            </p:cNvSpPr>
            <p:nvPr/>
          </p:nvSpPr>
          <p:spPr bwMode="auto">
            <a:xfrm>
              <a:off x="1050" y="3288"/>
              <a:ext cx="21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2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Hemodynamic</a:t>
              </a:r>
              <a:r>
                <a:rPr lang="it-IT" altLang="it-IT" sz="2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sz="22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alterations</a:t>
              </a:r>
              <a:endParaRPr lang="it-IT" altLang="it-IT" sz="2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47" name="Text Box 13"/>
            <p:cNvSpPr txBox="1">
              <a:spLocks noChangeArrowheads="1"/>
            </p:cNvSpPr>
            <p:nvPr/>
          </p:nvSpPr>
          <p:spPr bwMode="auto">
            <a:xfrm>
              <a:off x="156" y="2115"/>
              <a:ext cx="2931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Sinusoidal</a:t>
              </a:r>
              <a:r>
                <a:rPr lang="it-IT" altLang="it-IT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remodelling</a:t>
              </a:r>
              <a:endPara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Fibrogenesis</a:t>
              </a:r>
              <a:endPara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48" name="Text Box 14"/>
            <p:cNvSpPr txBox="1">
              <a:spLocks noChangeArrowheads="1"/>
            </p:cNvSpPr>
            <p:nvPr/>
          </p:nvSpPr>
          <p:spPr bwMode="auto">
            <a:xfrm>
              <a:off x="54" y="1374"/>
              <a:ext cx="201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2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Functional</a:t>
              </a:r>
              <a:r>
                <a:rPr lang="it-IT" altLang="it-IT" sz="2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sz="22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changes</a:t>
              </a:r>
              <a:endParaRPr lang="it-IT" altLang="it-IT" sz="2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49" name="Text Box 15"/>
            <p:cNvSpPr txBox="1">
              <a:spLocks noChangeArrowheads="1"/>
            </p:cNvSpPr>
            <p:nvPr/>
          </p:nvSpPr>
          <p:spPr bwMode="auto">
            <a:xfrm rot="-2045622">
              <a:off x="3312" y="3186"/>
              <a:ext cx="15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4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indirect</a:t>
              </a:r>
              <a:r>
                <a:rPr lang="it-IT" altLang="it-IT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sz="24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injury</a:t>
              </a:r>
              <a:endPara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5508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137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dirty="0" err="1">
                <a:solidFill>
                  <a:srgbClr val="FF0000"/>
                </a:solidFill>
                <a:latin typeface="Arial" panose="020B0604020202020204" pitchFamily="34" charset="0"/>
              </a:rPr>
              <a:t>Functional</a:t>
            </a:r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FF0000"/>
                </a:solidFill>
                <a:latin typeface="Arial" panose="020B0604020202020204" pitchFamily="34" charset="0"/>
              </a:rPr>
              <a:t>changes</a:t>
            </a:r>
            <a:endParaRPr lang="it-IT" altLang="it-IT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87375" y="6211888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 i="1" dirty="0" err="1">
                <a:latin typeface="Arial" panose="020B0604020202020204" pitchFamily="34" charset="0"/>
              </a:rPr>
              <a:t>Vasoconstriction</a:t>
            </a:r>
            <a:r>
              <a:rPr lang="it-IT" altLang="it-IT" sz="2400" i="1" dirty="0">
                <a:latin typeface="Arial" panose="020B0604020202020204" pitchFamily="34" charset="0"/>
              </a:rPr>
              <a:t>, </a:t>
            </a:r>
            <a:r>
              <a:rPr lang="it-IT" altLang="it-IT" sz="2400" i="1" dirty="0" err="1">
                <a:latin typeface="Arial" panose="020B0604020202020204" pitchFamily="34" charset="0"/>
              </a:rPr>
              <a:t>Prothrombotic</a:t>
            </a:r>
            <a:r>
              <a:rPr lang="it-IT" altLang="it-IT" sz="2400" i="1" dirty="0">
                <a:latin typeface="Arial" panose="020B0604020202020204" pitchFamily="34" charset="0"/>
              </a:rPr>
              <a:t>/Proliferative </a:t>
            </a:r>
            <a:r>
              <a:rPr lang="it-IT" altLang="it-IT" sz="2400" i="1" dirty="0" err="1">
                <a:latin typeface="Arial" panose="020B0604020202020204" pitchFamily="34" charset="0"/>
              </a:rPr>
              <a:t>activities</a:t>
            </a:r>
            <a:endParaRPr lang="it-IT" altLang="it-IT" sz="2400" i="1" dirty="0">
              <a:latin typeface="Arial" panose="020B0604020202020204" pitchFamily="34" charset="0"/>
            </a:endParaRPr>
          </a:p>
        </p:txBody>
      </p:sp>
      <p:grpSp>
        <p:nvGrpSpPr>
          <p:cNvPr id="36868" name="Group 19"/>
          <p:cNvGrpSpPr>
            <a:grpSpLocks/>
          </p:cNvGrpSpPr>
          <p:nvPr/>
        </p:nvGrpSpPr>
        <p:grpSpPr bwMode="auto">
          <a:xfrm>
            <a:off x="250825" y="765175"/>
            <a:ext cx="6842125" cy="5184775"/>
            <a:chOff x="158" y="482"/>
            <a:chExt cx="4310" cy="3266"/>
          </a:xfrm>
        </p:grpSpPr>
        <p:pic>
          <p:nvPicPr>
            <p:cNvPr id="36872" name="Picture 6" descr="Figura_2_20_Comparison"/>
            <p:cNvPicPr>
              <a:picLocks noChangeAspect="1" noChangeArrowheads="1"/>
            </p:cNvPicPr>
            <p:nvPr/>
          </p:nvPicPr>
          <p:blipFill>
            <a:blip r:embed="rId3">
              <a:lum bright="24000" contrast="18000"/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11076" t="5391" r="7825" b="12605"/>
            <a:stretch>
              <a:fillRect/>
            </a:stretch>
          </p:blipFill>
          <p:spPr bwMode="auto">
            <a:xfrm>
              <a:off x="158" y="482"/>
              <a:ext cx="4310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1134" y="546"/>
              <a:ext cx="6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800" b="1" i="1">
                  <a:solidFill>
                    <a:srgbClr val="000000"/>
                  </a:solidFill>
                  <a:latin typeface="Arial" panose="020B0604020202020204" pitchFamily="34" charset="0"/>
                </a:rPr>
                <a:t>kupffer</a:t>
              </a:r>
            </a:p>
          </p:txBody>
        </p:sp>
        <p:sp>
          <p:nvSpPr>
            <p:cNvPr id="36874" name="Line 8"/>
            <p:cNvSpPr>
              <a:spLocks noChangeShapeType="1"/>
            </p:cNvSpPr>
            <p:nvPr/>
          </p:nvSpPr>
          <p:spPr bwMode="auto">
            <a:xfrm>
              <a:off x="1693" y="780"/>
              <a:ext cx="446" cy="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5" name="Text Box 9"/>
            <p:cNvSpPr txBox="1">
              <a:spLocks noChangeArrowheads="1"/>
            </p:cNvSpPr>
            <p:nvPr/>
          </p:nvSpPr>
          <p:spPr bwMode="auto">
            <a:xfrm>
              <a:off x="1677" y="2012"/>
              <a:ext cx="6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800" b="1" i="1">
                  <a:solidFill>
                    <a:srgbClr val="000000"/>
                  </a:solidFill>
                  <a:latin typeface="Arial" panose="020B0604020202020204" pitchFamily="34" charset="0"/>
                </a:rPr>
                <a:t>stellate</a:t>
              </a:r>
            </a:p>
          </p:txBody>
        </p:sp>
        <p:sp>
          <p:nvSpPr>
            <p:cNvPr id="36876" name="Line 11"/>
            <p:cNvSpPr>
              <a:spLocks noChangeShapeType="1"/>
            </p:cNvSpPr>
            <p:nvPr/>
          </p:nvSpPr>
          <p:spPr bwMode="auto">
            <a:xfrm flipV="1">
              <a:off x="1940" y="1769"/>
              <a:ext cx="5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7" name="Text Box 12"/>
            <p:cNvSpPr txBox="1">
              <a:spLocks noChangeArrowheads="1"/>
            </p:cNvSpPr>
            <p:nvPr/>
          </p:nvSpPr>
          <p:spPr bwMode="auto">
            <a:xfrm>
              <a:off x="2535" y="1814"/>
              <a:ext cx="8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8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endothelial</a:t>
              </a:r>
            </a:p>
          </p:txBody>
        </p:sp>
        <p:sp>
          <p:nvSpPr>
            <p:cNvPr id="36878" name="Line 13"/>
            <p:cNvSpPr>
              <a:spLocks noChangeShapeType="1"/>
            </p:cNvSpPr>
            <p:nvPr/>
          </p:nvSpPr>
          <p:spPr bwMode="auto">
            <a:xfrm rot="19897650" flipV="1">
              <a:off x="3099" y="1298"/>
              <a:ext cx="99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6869" name="Text Box 15"/>
          <p:cNvSpPr txBox="1">
            <a:spLocks noChangeArrowheads="1"/>
          </p:cNvSpPr>
          <p:nvPr/>
        </p:nvSpPr>
        <p:spPr bwMode="auto">
          <a:xfrm>
            <a:off x="7235825" y="1268413"/>
            <a:ext cx="1423988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000" i="1">
                <a:solidFill>
                  <a:srgbClr val="FF0000"/>
                </a:solidFill>
                <a:latin typeface="Arial" panose="020B0604020202020204" pitchFamily="34" charset="0"/>
              </a:rPr>
              <a:t>Cells activation</a:t>
            </a:r>
          </a:p>
        </p:txBody>
      </p:sp>
      <p:sp>
        <p:nvSpPr>
          <p:cNvPr id="36870" name="Text Box 16"/>
          <p:cNvSpPr txBox="1">
            <a:spLocks noChangeArrowheads="1"/>
          </p:cNvSpPr>
          <p:nvPr/>
        </p:nvSpPr>
        <p:spPr bwMode="auto">
          <a:xfrm>
            <a:off x="7164388" y="3725863"/>
            <a:ext cx="1944687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000" i="1">
                <a:solidFill>
                  <a:srgbClr val="FF0000"/>
                </a:solidFill>
                <a:latin typeface="Arial" panose="020B0604020202020204" pitchFamily="34" charset="0"/>
              </a:rPr>
              <a:t>Endothelial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000" i="1">
                <a:solidFill>
                  <a:srgbClr val="FF0000"/>
                </a:solidFill>
                <a:latin typeface="Arial" panose="020B0604020202020204" pitchFamily="34" charset="0"/>
              </a:rPr>
              <a:t>dysfunction</a:t>
            </a:r>
          </a:p>
        </p:txBody>
      </p:sp>
      <p:sp>
        <p:nvSpPr>
          <p:cNvPr id="36871" name="AutoShape 18"/>
          <p:cNvSpPr>
            <a:spLocks noChangeArrowheads="1"/>
          </p:cNvSpPr>
          <p:nvPr/>
        </p:nvSpPr>
        <p:spPr bwMode="auto">
          <a:xfrm>
            <a:off x="7740650" y="2205038"/>
            <a:ext cx="287338" cy="1368425"/>
          </a:xfrm>
          <a:prstGeom prst="downArrow">
            <a:avLst>
              <a:gd name="adj1" fmla="val 50000"/>
              <a:gd name="adj2" fmla="val 119061"/>
            </a:avLst>
          </a:prstGeom>
          <a:solidFill>
            <a:srgbClr val="FAFD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 b="1">
              <a:solidFill>
                <a:srgbClr val="FFFFFF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348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395288" y="44450"/>
            <a:ext cx="813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dirty="0" err="1">
                <a:solidFill>
                  <a:srgbClr val="FF0000"/>
                </a:solidFill>
                <a:latin typeface="Arial" panose="020B0604020202020204" pitchFamily="34" charset="0"/>
              </a:rPr>
              <a:t>Sinusoidal</a:t>
            </a:r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FF0000"/>
                </a:solidFill>
                <a:latin typeface="Arial" panose="020B0604020202020204" pitchFamily="34" charset="0"/>
              </a:rPr>
              <a:t>remodelling</a:t>
            </a:r>
            <a:endParaRPr lang="it-IT" altLang="it-IT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7891" name="Picture 8" descr="Figura_2_18_144"/>
          <p:cNvPicPr>
            <a:picLocks noChangeAspect="1" noChangeArrowheads="1"/>
          </p:cNvPicPr>
          <p:nvPr/>
        </p:nvPicPr>
        <p:blipFill>
          <a:blip r:embed="rId3">
            <a:lum bright="30000" contrast="36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713" t="7140" r="7864" b="9236"/>
          <a:stretch>
            <a:fillRect/>
          </a:stretch>
        </p:blipFill>
        <p:spPr bwMode="auto">
          <a:xfrm>
            <a:off x="1692275" y="620713"/>
            <a:ext cx="57610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1723512" y="2076548"/>
            <a:ext cx="121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normal</a:t>
            </a:r>
            <a:endParaRPr lang="it-IT" altLang="it-IT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5855724" y="2567719"/>
            <a:ext cx="157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abnormal</a:t>
            </a:r>
            <a:endParaRPr lang="it-IT" altLang="it-IT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Text Box 12"/>
          <p:cNvSpPr txBox="1">
            <a:spLocks noChangeArrowheads="1"/>
          </p:cNvSpPr>
          <p:nvPr/>
        </p:nvSpPr>
        <p:spPr bwMode="auto">
          <a:xfrm>
            <a:off x="53975" y="4727575"/>
            <a:ext cx="38703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Normal</a:t>
            </a:r>
            <a:r>
              <a:rPr lang="it-IT" altLang="it-IT" sz="1800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Liver</a:t>
            </a:r>
            <a:endParaRPr lang="it-IT" altLang="it-IT" sz="1800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1800" u="sng" dirty="0">
              <a:solidFill>
                <a:srgbClr val="FAFD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Quiescent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stellate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reticular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collagen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Fenestrated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endothelium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Microvilli on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hepatocyte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it-IT" altLang="it-IT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3851275" y="4727575"/>
            <a:ext cx="504031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Cirrhotic</a:t>
            </a:r>
            <a:r>
              <a:rPr lang="it-IT" altLang="it-IT" sz="1800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Liver</a:t>
            </a:r>
            <a:endParaRPr lang="it-IT" altLang="it-IT" sz="1800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myofibroblasts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endothelial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fenestration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of microvilli on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hepatocyte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hepatocytes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6" name="AutoShape 14"/>
          <p:cNvSpPr>
            <a:spLocks/>
          </p:cNvSpPr>
          <p:nvPr/>
        </p:nvSpPr>
        <p:spPr bwMode="auto">
          <a:xfrm>
            <a:off x="7451725" y="5445125"/>
            <a:ext cx="73025" cy="649288"/>
          </a:xfrm>
          <a:prstGeom prst="rightBrace">
            <a:avLst>
              <a:gd name="adj1" fmla="val 740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 b="1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97" name="Text Box 15"/>
          <p:cNvSpPr txBox="1">
            <a:spLocks noChangeArrowheads="1"/>
          </p:cNvSpPr>
          <p:nvPr/>
        </p:nvSpPr>
        <p:spPr bwMode="auto">
          <a:xfrm>
            <a:off x="7524750" y="5613400"/>
            <a:ext cx="1423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capillarization</a:t>
            </a:r>
            <a:endParaRPr lang="it-IT" altLang="it-IT" sz="16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2698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23850" y="185738"/>
            <a:ext cx="8605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+mj-lt"/>
              </a:rPr>
              <a:t>From the </a:t>
            </a:r>
            <a:r>
              <a:rPr lang="it-IT" altLang="it-IT" b="1" dirty="0" err="1">
                <a:solidFill>
                  <a:srgbClr val="FF0000"/>
                </a:solidFill>
                <a:latin typeface="+mj-lt"/>
              </a:rPr>
              <a:t>sinusoids</a:t>
            </a:r>
            <a:r>
              <a:rPr lang="it-IT" altLang="it-IT" b="1" dirty="0">
                <a:solidFill>
                  <a:srgbClr val="FF0000"/>
                </a:solidFill>
                <a:latin typeface="+mj-lt"/>
              </a:rPr>
              <a:t> to the </a:t>
            </a:r>
            <a:r>
              <a:rPr lang="it-IT" altLang="it-IT" b="1" dirty="0" err="1">
                <a:solidFill>
                  <a:srgbClr val="FF0000"/>
                </a:solidFill>
                <a:latin typeface="+mj-lt"/>
              </a:rPr>
              <a:t>portal</a:t>
            </a:r>
            <a:r>
              <a:rPr lang="it-IT" altLang="it-IT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  <a:latin typeface="+mj-lt"/>
              </a:rPr>
              <a:t>tract</a:t>
            </a:r>
            <a:endParaRPr lang="it-IT" altLang="it-IT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8915" name="Picture 3" descr="FEGATO 1 def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710" t="24167" r="1991" b="6551"/>
          <a:stretch>
            <a:fillRect/>
          </a:stretch>
        </p:blipFill>
        <p:spPr bwMode="auto">
          <a:xfrm>
            <a:off x="1116013" y="1196975"/>
            <a:ext cx="6840537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6300788" y="2781300"/>
            <a:ext cx="287337" cy="1223963"/>
          </a:xfrm>
          <a:prstGeom prst="upArrow">
            <a:avLst>
              <a:gd name="adj1" fmla="val 50000"/>
              <a:gd name="adj2" fmla="val 106492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"/>
            <a:lightRig rig="legacyHarsh1" dir="t"/>
          </a:scene3d>
          <a:sp3d extrusionH="430200" prstMaterial="legacyMetal">
            <a:bevelT w="13500" h="13500" prst="angle"/>
            <a:bevelB w="13500" h="13500" prst="angle"/>
            <a:extrusionClr>
              <a:srgbClr val="0000A4"/>
            </a:extrusionClr>
            <a:contourClr>
              <a:srgbClr val="0000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 b="1">
              <a:solidFill>
                <a:srgbClr val="FFFFFF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867400" y="4005263"/>
            <a:ext cx="1225550" cy="457200"/>
          </a:xfrm>
          <a:prstGeom prst="rect">
            <a:avLst/>
          </a:prstGeom>
          <a:gradFill rotWithShape="1">
            <a:gsLst>
              <a:gs pos="0">
                <a:srgbClr val="0000A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70%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7380288" y="3213100"/>
            <a:ext cx="214312" cy="1223963"/>
          </a:xfrm>
          <a:prstGeom prst="upArrow">
            <a:avLst>
              <a:gd name="adj1" fmla="val 50000"/>
              <a:gd name="adj2" fmla="val 142778"/>
            </a:avLst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"/>
            <a:lightRig rig="legacyHarsh1" dir="t"/>
          </a:scene3d>
          <a:sp3d extrusionH="430200" prstMaterial="legacyMetal">
            <a:bevelT w="13500" h="13500" prst="angle"/>
            <a:bevelB w="13500" h="13500" prst="angle"/>
            <a:extrusionClr>
              <a:srgbClr val="0000A4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 b="1">
              <a:solidFill>
                <a:srgbClr val="FFFFFF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7167563" y="4149725"/>
            <a:ext cx="717550" cy="3667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30%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695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79388" y="44450"/>
            <a:ext cx="813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b="1" dirty="0" err="1">
                <a:solidFill>
                  <a:srgbClr val="FF0000"/>
                </a:solidFill>
                <a:latin typeface="+mj-lt"/>
              </a:rPr>
              <a:t>Vascular</a:t>
            </a:r>
            <a:r>
              <a:rPr lang="it-IT" altLang="it-IT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  <a:latin typeface="+mj-lt"/>
              </a:rPr>
              <a:t>remodelling</a:t>
            </a:r>
            <a:r>
              <a:rPr lang="it-IT" altLang="it-IT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19113" y="620713"/>
            <a:ext cx="9109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r>
              <a:rPr lang="it-IT" altLang="it-IT" sz="2400" u="sng" dirty="0">
                <a:latin typeface="Arial" panose="020B0604020202020204" pitchFamily="34" charset="0"/>
              </a:rPr>
              <a:t>Portal flow </a:t>
            </a:r>
            <a:r>
              <a:rPr lang="it-IT" altLang="it-IT" sz="2400" u="sng" dirty="0" err="1">
                <a:latin typeface="Arial" panose="020B0604020202020204" pitchFamily="34" charset="0"/>
              </a:rPr>
              <a:t>decrease</a:t>
            </a:r>
            <a:endParaRPr lang="it-IT" altLang="it-IT" sz="2400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</a:rPr>
              <a:t>(</a:t>
            </a:r>
            <a:r>
              <a:rPr lang="it-IT" altLang="it-IT" sz="2400" dirty="0" err="1">
                <a:latin typeface="Arial" panose="020B0604020202020204" pitchFamily="34" charset="0"/>
              </a:rPr>
              <a:t>sinusoidal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fibrosis</a:t>
            </a:r>
            <a:r>
              <a:rPr lang="it-IT" altLang="it-IT" sz="2400" dirty="0">
                <a:latin typeface="Arial" panose="020B0604020202020204" pitchFamily="34" charset="0"/>
              </a:rPr>
              <a:t>, </a:t>
            </a:r>
            <a:r>
              <a:rPr lang="it-IT" altLang="it-IT" sz="2400" dirty="0" err="1">
                <a:latin typeface="Arial" panose="020B0604020202020204" pitchFamily="34" charset="0"/>
              </a:rPr>
              <a:t>thrombosis</a:t>
            </a:r>
            <a:r>
              <a:rPr lang="it-IT" altLang="it-IT" sz="2400" dirty="0">
                <a:latin typeface="Arial" panose="020B0604020202020204" pitchFamily="34" charset="0"/>
              </a:rPr>
              <a:t>, </a:t>
            </a:r>
            <a:r>
              <a:rPr lang="it-IT" altLang="it-IT" sz="2400" dirty="0" err="1">
                <a:latin typeface="Arial" panose="020B0604020202020204" pitchFamily="34" charset="0"/>
              </a:rPr>
              <a:t>capillarization</a:t>
            </a:r>
            <a:r>
              <a:rPr lang="it-IT" altLang="it-IT" sz="2400" dirty="0"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6877050" y="3284538"/>
            <a:ext cx="0" cy="8651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8316913" y="4916488"/>
            <a:ext cx="287337" cy="1223962"/>
          </a:xfrm>
          <a:prstGeom prst="upArrow">
            <a:avLst>
              <a:gd name="adj1" fmla="val 50000"/>
              <a:gd name="adj2" fmla="val 106492"/>
            </a:avLst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"/>
            <a:lightRig rig="legacyHarsh1" dir="t"/>
          </a:scene3d>
          <a:sp3d extrusionH="430200" prstMaterial="legacyMetal">
            <a:bevelT w="13500" h="13500" prst="angle"/>
            <a:bevelB w="13500" h="13500" prst="angle"/>
            <a:extrusionClr>
              <a:srgbClr val="0000A4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 b="1">
              <a:solidFill>
                <a:srgbClr val="FFFFFF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7883525" y="6140450"/>
            <a:ext cx="1225550" cy="457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70%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7377113" y="4718050"/>
            <a:ext cx="214312" cy="1223963"/>
          </a:xfrm>
          <a:prstGeom prst="upArrow">
            <a:avLst>
              <a:gd name="adj1" fmla="val 50000"/>
              <a:gd name="adj2" fmla="val 142778"/>
            </a:avLst>
          </a:prstGeom>
          <a:gradFill rotWithShape="1">
            <a:gsLst>
              <a:gs pos="0">
                <a:srgbClr val="0000A4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"/>
            <a:lightRig rig="legacyHarsh1" dir="t"/>
          </a:scene3d>
          <a:sp3d extrusionH="430200" prstMaterial="legacyMetal">
            <a:bevelT w="13500" h="13500" prst="angle"/>
            <a:bevelB w="13500" h="13500" prst="angle"/>
            <a:extrusionClr>
              <a:srgbClr val="0000A4"/>
            </a:extrusionClr>
            <a:contourClr>
              <a:srgbClr val="0000A4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 b="1">
              <a:solidFill>
                <a:srgbClr val="FFFFFF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7164388" y="5654675"/>
            <a:ext cx="717550" cy="366713"/>
          </a:xfrm>
          <a:prstGeom prst="rect">
            <a:avLst/>
          </a:prstGeom>
          <a:gradFill rotWithShape="1">
            <a:gsLst>
              <a:gs pos="0">
                <a:srgbClr val="0000A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30%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900113" y="6021388"/>
            <a:ext cx="914400" cy="609600"/>
          </a:xfrm>
          <a:prstGeom prst="flowChartDecision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 b="1">
              <a:solidFill>
                <a:srgbClr val="FFFFFF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1476375" y="4652963"/>
            <a:ext cx="71438" cy="71437"/>
          </a:xfrm>
          <a:prstGeom prst="lightningBol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 b="1">
              <a:solidFill>
                <a:srgbClr val="FFFFFF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9947" name="Picture 11" descr="Imm 2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13050"/>
            <a:ext cx="59769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492500" y="2903538"/>
            <a:ext cx="2951163" cy="3621087"/>
            <a:chOff x="2094" y="1437"/>
            <a:chExt cx="2009" cy="2281"/>
          </a:xfrm>
        </p:grpSpPr>
        <p:sp>
          <p:nvSpPr>
            <p:cNvPr id="39951" name="Freeform 13"/>
            <p:cNvSpPr>
              <a:spLocks/>
            </p:cNvSpPr>
            <p:nvPr/>
          </p:nvSpPr>
          <p:spPr bwMode="auto">
            <a:xfrm>
              <a:off x="2779" y="1437"/>
              <a:ext cx="1253" cy="2281"/>
            </a:xfrm>
            <a:custGeom>
              <a:avLst/>
              <a:gdLst>
                <a:gd name="T0" fmla="*/ 1198 w 1253"/>
                <a:gd name="T1" fmla="*/ 227 h 2281"/>
                <a:gd name="T2" fmla="*/ 1116 w 1253"/>
                <a:gd name="T3" fmla="*/ 218 h 2281"/>
                <a:gd name="T4" fmla="*/ 960 w 1253"/>
                <a:gd name="T5" fmla="*/ 254 h 2281"/>
                <a:gd name="T6" fmla="*/ 631 w 1253"/>
                <a:gd name="T7" fmla="*/ 264 h 2281"/>
                <a:gd name="T8" fmla="*/ 384 w 1253"/>
                <a:gd name="T9" fmla="*/ 181 h 2281"/>
                <a:gd name="T10" fmla="*/ 165 w 1253"/>
                <a:gd name="T11" fmla="*/ 53 h 2281"/>
                <a:gd name="T12" fmla="*/ 74 w 1253"/>
                <a:gd name="T13" fmla="*/ 154 h 2281"/>
                <a:gd name="T14" fmla="*/ 293 w 1253"/>
                <a:gd name="T15" fmla="*/ 26 h 2281"/>
                <a:gd name="T16" fmla="*/ 74 w 1253"/>
                <a:gd name="T17" fmla="*/ 62 h 2281"/>
                <a:gd name="T18" fmla="*/ 28 w 1253"/>
                <a:gd name="T19" fmla="*/ 218 h 2281"/>
                <a:gd name="T20" fmla="*/ 247 w 1253"/>
                <a:gd name="T21" fmla="*/ 181 h 2281"/>
                <a:gd name="T22" fmla="*/ 74 w 1253"/>
                <a:gd name="T23" fmla="*/ 245 h 2281"/>
                <a:gd name="T24" fmla="*/ 83 w 1253"/>
                <a:gd name="T25" fmla="*/ 520 h 2281"/>
                <a:gd name="T26" fmla="*/ 330 w 1253"/>
                <a:gd name="T27" fmla="*/ 419 h 2281"/>
                <a:gd name="T28" fmla="*/ 138 w 1253"/>
                <a:gd name="T29" fmla="*/ 382 h 2281"/>
                <a:gd name="T30" fmla="*/ 64 w 1253"/>
                <a:gd name="T31" fmla="*/ 529 h 2281"/>
                <a:gd name="T32" fmla="*/ 0 w 1253"/>
                <a:gd name="T33" fmla="*/ 584 h 2281"/>
                <a:gd name="T34" fmla="*/ 128 w 1253"/>
                <a:gd name="T35" fmla="*/ 565 h 2281"/>
                <a:gd name="T36" fmla="*/ 220 w 1253"/>
                <a:gd name="T37" fmla="*/ 721 h 2281"/>
                <a:gd name="T38" fmla="*/ 339 w 1253"/>
                <a:gd name="T39" fmla="*/ 638 h 2281"/>
                <a:gd name="T40" fmla="*/ 183 w 1253"/>
                <a:gd name="T41" fmla="*/ 666 h 2281"/>
                <a:gd name="T42" fmla="*/ 156 w 1253"/>
                <a:gd name="T43" fmla="*/ 858 h 2281"/>
                <a:gd name="T44" fmla="*/ 119 w 1253"/>
                <a:gd name="T45" fmla="*/ 776 h 2281"/>
                <a:gd name="T46" fmla="*/ 293 w 1253"/>
                <a:gd name="T47" fmla="*/ 1032 h 2281"/>
                <a:gd name="T48" fmla="*/ 229 w 1253"/>
                <a:gd name="T49" fmla="*/ 913 h 2281"/>
                <a:gd name="T50" fmla="*/ 119 w 1253"/>
                <a:gd name="T51" fmla="*/ 968 h 2281"/>
                <a:gd name="T52" fmla="*/ 74 w 1253"/>
                <a:gd name="T53" fmla="*/ 1013 h 2281"/>
                <a:gd name="T54" fmla="*/ 101 w 1253"/>
                <a:gd name="T55" fmla="*/ 1077 h 2281"/>
                <a:gd name="T56" fmla="*/ 284 w 1253"/>
                <a:gd name="T57" fmla="*/ 1416 h 2281"/>
                <a:gd name="T58" fmla="*/ 238 w 1253"/>
                <a:gd name="T59" fmla="*/ 1178 h 2281"/>
                <a:gd name="T60" fmla="*/ 147 w 1253"/>
                <a:gd name="T61" fmla="*/ 1233 h 2281"/>
                <a:gd name="T62" fmla="*/ 64 w 1253"/>
                <a:gd name="T63" fmla="*/ 1342 h 2281"/>
                <a:gd name="T64" fmla="*/ 229 w 1253"/>
                <a:gd name="T65" fmla="*/ 1397 h 2281"/>
                <a:gd name="T66" fmla="*/ 348 w 1253"/>
                <a:gd name="T67" fmla="*/ 1452 h 2281"/>
                <a:gd name="T68" fmla="*/ 165 w 1253"/>
                <a:gd name="T69" fmla="*/ 1489 h 2281"/>
                <a:gd name="T70" fmla="*/ 92 w 1253"/>
                <a:gd name="T71" fmla="*/ 1617 h 2281"/>
                <a:gd name="T72" fmla="*/ 202 w 1253"/>
                <a:gd name="T73" fmla="*/ 1580 h 2281"/>
                <a:gd name="T74" fmla="*/ 311 w 1253"/>
                <a:gd name="T75" fmla="*/ 1562 h 2281"/>
                <a:gd name="T76" fmla="*/ 293 w 1253"/>
                <a:gd name="T77" fmla="*/ 1717 h 2281"/>
                <a:gd name="T78" fmla="*/ 311 w 1253"/>
                <a:gd name="T79" fmla="*/ 1754 h 2281"/>
                <a:gd name="T80" fmla="*/ 156 w 1253"/>
                <a:gd name="T81" fmla="*/ 1681 h 2281"/>
                <a:gd name="T82" fmla="*/ 55 w 1253"/>
                <a:gd name="T83" fmla="*/ 1763 h 2281"/>
                <a:gd name="T84" fmla="*/ 229 w 1253"/>
                <a:gd name="T85" fmla="*/ 1918 h 2281"/>
                <a:gd name="T86" fmla="*/ 101 w 1253"/>
                <a:gd name="T87" fmla="*/ 2001 h 2281"/>
                <a:gd name="T88" fmla="*/ 138 w 1253"/>
                <a:gd name="T89" fmla="*/ 2046 h 2281"/>
                <a:gd name="T90" fmla="*/ 211 w 1253"/>
                <a:gd name="T91" fmla="*/ 2001 h 2281"/>
                <a:gd name="T92" fmla="*/ 311 w 1253"/>
                <a:gd name="T93" fmla="*/ 2110 h 2281"/>
                <a:gd name="T94" fmla="*/ 128 w 1253"/>
                <a:gd name="T95" fmla="*/ 2211 h 2281"/>
                <a:gd name="T96" fmla="*/ 293 w 1253"/>
                <a:gd name="T97" fmla="*/ 2238 h 2281"/>
                <a:gd name="T98" fmla="*/ 330 w 1253"/>
                <a:gd name="T99" fmla="*/ 2275 h 22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53"/>
                <a:gd name="T151" fmla="*/ 0 h 2281"/>
                <a:gd name="T152" fmla="*/ 1253 w 1253"/>
                <a:gd name="T153" fmla="*/ 2281 h 22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53" h="2281">
                  <a:moveTo>
                    <a:pt x="1253" y="245"/>
                  </a:moveTo>
                  <a:cubicBezTo>
                    <a:pt x="1235" y="239"/>
                    <a:pt x="1216" y="233"/>
                    <a:pt x="1198" y="227"/>
                  </a:cubicBezTo>
                  <a:cubicBezTo>
                    <a:pt x="1189" y="224"/>
                    <a:pt x="1171" y="218"/>
                    <a:pt x="1171" y="218"/>
                  </a:cubicBezTo>
                  <a:cubicBezTo>
                    <a:pt x="1095" y="242"/>
                    <a:pt x="1190" y="218"/>
                    <a:pt x="1116" y="218"/>
                  </a:cubicBezTo>
                  <a:cubicBezTo>
                    <a:pt x="1082" y="218"/>
                    <a:pt x="1049" y="224"/>
                    <a:pt x="1015" y="227"/>
                  </a:cubicBezTo>
                  <a:cubicBezTo>
                    <a:pt x="996" y="233"/>
                    <a:pt x="980" y="249"/>
                    <a:pt x="960" y="254"/>
                  </a:cubicBezTo>
                  <a:cubicBezTo>
                    <a:pt x="912" y="266"/>
                    <a:pt x="863" y="266"/>
                    <a:pt x="814" y="273"/>
                  </a:cubicBezTo>
                  <a:cubicBezTo>
                    <a:pt x="753" y="270"/>
                    <a:pt x="692" y="270"/>
                    <a:pt x="631" y="264"/>
                  </a:cubicBezTo>
                  <a:cubicBezTo>
                    <a:pt x="607" y="262"/>
                    <a:pt x="558" y="224"/>
                    <a:pt x="549" y="218"/>
                  </a:cubicBezTo>
                  <a:cubicBezTo>
                    <a:pt x="518" y="198"/>
                    <a:pt x="424" y="189"/>
                    <a:pt x="384" y="181"/>
                  </a:cubicBezTo>
                  <a:cubicBezTo>
                    <a:pt x="335" y="148"/>
                    <a:pt x="295" y="113"/>
                    <a:pt x="238" y="99"/>
                  </a:cubicBezTo>
                  <a:cubicBezTo>
                    <a:pt x="211" y="81"/>
                    <a:pt x="196" y="63"/>
                    <a:pt x="165" y="53"/>
                  </a:cubicBezTo>
                  <a:cubicBezTo>
                    <a:pt x="91" y="60"/>
                    <a:pt x="19" y="43"/>
                    <a:pt x="55" y="136"/>
                  </a:cubicBezTo>
                  <a:cubicBezTo>
                    <a:pt x="58" y="144"/>
                    <a:pt x="68" y="148"/>
                    <a:pt x="74" y="154"/>
                  </a:cubicBezTo>
                  <a:cubicBezTo>
                    <a:pt x="217" y="148"/>
                    <a:pt x="291" y="205"/>
                    <a:pt x="330" y="99"/>
                  </a:cubicBezTo>
                  <a:cubicBezTo>
                    <a:pt x="321" y="51"/>
                    <a:pt x="334" y="44"/>
                    <a:pt x="293" y="26"/>
                  </a:cubicBezTo>
                  <a:cubicBezTo>
                    <a:pt x="275" y="18"/>
                    <a:pt x="238" y="8"/>
                    <a:pt x="238" y="8"/>
                  </a:cubicBezTo>
                  <a:cubicBezTo>
                    <a:pt x="158" y="16"/>
                    <a:pt x="120" y="0"/>
                    <a:pt x="74" y="62"/>
                  </a:cubicBezTo>
                  <a:cubicBezTo>
                    <a:pt x="65" y="96"/>
                    <a:pt x="56" y="130"/>
                    <a:pt x="46" y="163"/>
                  </a:cubicBezTo>
                  <a:cubicBezTo>
                    <a:pt x="41" y="182"/>
                    <a:pt x="28" y="218"/>
                    <a:pt x="28" y="218"/>
                  </a:cubicBezTo>
                  <a:cubicBezTo>
                    <a:pt x="55" y="357"/>
                    <a:pt x="277" y="355"/>
                    <a:pt x="320" y="227"/>
                  </a:cubicBezTo>
                  <a:cubicBezTo>
                    <a:pt x="292" y="209"/>
                    <a:pt x="279" y="191"/>
                    <a:pt x="247" y="181"/>
                  </a:cubicBezTo>
                  <a:cubicBezTo>
                    <a:pt x="222" y="185"/>
                    <a:pt x="182" y="186"/>
                    <a:pt x="156" y="200"/>
                  </a:cubicBezTo>
                  <a:cubicBezTo>
                    <a:pt x="67" y="250"/>
                    <a:pt x="133" y="225"/>
                    <a:pt x="74" y="245"/>
                  </a:cubicBezTo>
                  <a:cubicBezTo>
                    <a:pt x="39" y="269"/>
                    <a:pt x="33" y="278"/>
                    <a:pt x="46" y="318"/>
                  </a:cubicBezTo>
                  <a:cubicBezTo>
                    <a:pt x="54" y="388"/>
                    <a:pt x="72" y="451"/>
                    <a:pt x="83" y="520"/>
                  </a:cubicBezTo>
                  <a:cubicBezTo>
                    <a:pt x="162" y="517"/>
                    <a:pt x="241" y="519"/>
                    <a:pt x="320" y="510"/>
                  </a:cubicBezTo>
                  <a:cubicBezTo>
                    <a:pt x="350" y="507"/>
                    <a:pt x="336" y="449"/>
                    <a:pt x="330" y="419"/>
                  </a:cubicBezTo>
                  <a:cubicBezTo>
                    <a:pt x="323" y="382"/>
                    <a:pt x="271" y="366"/>
                    <a:pt x="238" y="355"/>
                  </a:cubicBezTo>
                  <a:cubicBezTo>
                    <a:pt x="222" y="357"/>
                    <a:pt x="156" y="354"/>
                    <a:pt x="138" y="382"/>
                  </a:cubicBezTo>
                  <a:cubicBezTo>
                    <a:pt x="116" y="418"/>
                    <a:pt x="105" y="479"/>
                    <a:pt x="92" y="520"/>
                  </a:cubicBezTo>
                  <a:cubicBezTo>
                    <a:pt x="89" y="529"/>
                    <a:pt x="73" y="526"/>
                    <a:pt x="64" y="529"/>
                  </a:cubicBezTo>
                  <a:cubicBezTo>
                    <a:pt x="61" y="541"/>
                    <a:pt x="55" y="553"/>
                    <a:pt x="55" y="565"/>
                  </a:cubicBezTo>
                  <a:cubicBezTo>
                    <a:pt x="55" y="611"/>
                    <a:pt x="108" y="599"/>
                    <a:pt x="0" y="584"/>
                  </a:cubicBezTo>
                  <a:cubicBezTo>
                    <a:pt x="3" y="572"/>
                    <a:pt x="3" y="558"/>
                    <a:pt x="10" y="547"/>
                  </a:cubicBezTo>
                  <a:cubicBezTo>
                    <a:pt x="38" y="506"/>
                    <a:pt x="100" y="546"/>
                    <a:pt x="128" y="565"/>
                  </a:cubicBezTo>
                  <a:cubicBezTo>
                    <a:pt x="139" y="595"/>
                    <a:pt x="174" y="648"/>
                    <a:pt x="174" y="648"/>
                  </a:cubicBezTo>
                  <a:cubicBezTo>
                    <a:pt x="184" y="687"/>
                    <a:pt x="193" y="693"/>
                    <a:pt x="220" y="721"/>
                  </a:cubicBezTo>
                  <a:cubicBezTo>
                    <a:pt x="253" y="710"/>
                    <a:pt x="269" y="723"/>
                    <a:pt x="302" y="712"/>
                  </a:cubicBezTo>
                  <a:cubicBezTo>
                    <a:pt x="324" y="689"/>
                    <a:pt x="329" y="668"/>
                    <a:pt x="339" y="638"/>
                  </a:cubicBezTo>
                  <a:cubicBezTo>
                    <a:pt x="324" y="565"/>
                    <a:pt x="331" y="570"/>
                    <a:pt x="256" y="584"/>
                  </a:cubicBezTo>
                  <a:cubicBezTo>
                    <a:pt x="236" y="644"/>
                    <a:pt x="246" y="651"/>
                    <a:pt x="183" y="666"/>
                  </a:cubicBezTo>
                  <a:cubicBezTo>
                    <a:pt x="189" y="712"/>
                    <a:pt x="197" y="750"/>
                    <a:pt x="211" y="794"/>
                  </a:cubicBezTo>
                  <a:cubicBezTo>
                    <a:pt x="199" y="829"/>
                    <a:pt x="187" y="838"/>
                    <a:pt x="156" y="858"/>
                  </a:cubicBezTo>
                  <a:cubicBezTo>
                    <a:pt x="116" y="850"/>
                    <a:pt x="93" y="850"/>
                    <a:pt x="64" y="821"/>
                  </a:cubicBezTo>
                  <a:cubicBezTo>
                    <a:pt x="42" y="754"/>
                    <a:pt x="57" y="765"/>
                    <a:pt x="119" y="776"/>
                  </a:cubicBezTo>
                  <a:cubicBezTo>
                    <a:pt x="155" y="884"/>
                    <a:pt x="94" y="1000"/>
                    <a:pt x="220" y="1041"/>
                  </a:cubicBezTo>
                  <a:cubicBezTo>
                    <a:pt x="244" y="1038"/>
                    <a:pt x="271" y="1042"/>
                    <a:pt x="293" y="1032"/>
                  </a:cubicBezTo>
                  <a:cubicBezTo>
                    <a:pt x="302" y="1028"/>
                    <a:pt x="302" y="1014"/>
                    <a:pt x="302" y="1004"/>
                  </a:cubicBezTo>
                  <a:cubicBezTo>
                    <a:pt x="302" y="960"/>
                    <a:pt x="261" y="935"/>
                    <a:pt x="229" y="913"/>
                  </a:cubicBezTo>
                  <a:cubicBezTo>
                    <a:pt x="205" y="916"/>
                    <a:pt x="180" y="916"/>
                    <a:pt x="156" y="922"/>
                  </a:cubicBezTo>
                  <a:cubicBezTo>
                    <a:pt x="108" y="935"/>
                    <a:pt x="142" y="939"/>
                    <a:pt x="119" y="968"/>
                  </a:cubicBezTo>
                  <a:cubicBezTo>
                    <a:pt x="112" y="977"/>
                    <a:pt x="101" y="980"/>
                    <a:pt x="92" y="986"/>
                  </a:cubicBezTo>
                  <a:cubicBezTo>
                    <a:pt x="86" y="995"/>
                    <a:pt x="74" y="1002"/>
                    <a:pt x="74" y="1013"/>
                  </a:cubicBezTo>
                  <a:cubicBezTo>
                    <a:pt x="74" y="1024"/>
                    <a:pt x="88" y="1031"/>
                    <a:pt x="92" y="1041"/>
                  </a:cubicBezTo>
                  <a:cubicBezTo>
                    <a:pt x="97" y="1052"/>
                    <a:pt x="97" y="1065"/>
                    <a:pt x="101" y="1077"/>
                  </a:cubicBezTo>
                  <a:cubicBezTo>
                    <a:pt x="109" y="1099"/>
                    <a:pt x="118" y="1120"/>
                    <a:pt x="128" y="1141"/>
                  </a:cubicBezTo>
                  <a:cubicBezTo>
                    <a:pt x="174" y="1234"/>
                    <a:pt x="228" y="1329"/>
                    <a:pt x="284" y="1416"/>
                  </a:cubicBezTo>
                  <a:cubicBezTo>
                    <a:pt x="308" y="1391"/>
                    <a:pt x="310" y="1365"/>
                    <a:pt x="320" y="1333"/>
                  </a:cubicBezTo>
                  <a:cubicBezTo>
                    <a:pt x="312" y="1236"/>
                    <a:pt x="325" y="1206"/>
                    <a:pt x="238" y="1178"/>
                  </a:cubicBezTo>
                  <a:cubicBezTo>
                    <a:pt x="223" y="1181"/>
                    <a:pt x="205" y="1179"/>
                    <a:pt x="192" y="1187"/>
                  </a:cubicBezTo>
                  <a:cubicBezTo>
                    <a:pt x="174" y="1198"/>
                    <a:pt x="147" y="1233"/>
                    <a:pt x="147" y="1233"/>
                  </a:cubicBezTo>
                  <a:cubicBezTo>
                    <a:pt x="131" y="1278"/>
                    <a:pt x="130" y="1308"/>
                    <a:pt x="83" y="1324"/>
                  </a:cubicBezTo>
                  <a:cubicBezTo>
                    <a:pt x="77" y="1330"/>
                    <a:pt x="66" y="1333"/>
                    <a:pt x="64" y="1342"/>
                  </a:cubicBezTo>
                  <a:cubicBezTo>
                    <a:pt x="56" y="1385"/>
                    <a:pt x="134" y="1433"/>
                    <a:pt x="165" y="1443"/>
                  </a:cubicBezTo>
                  <a:cubicBezTo>
                    <a:pt x="196" y="1433"/>
                    <a:pt x="207" y="1420"/>
                    <a:pt x="229" y="1397"/>
                  </a:cubicBezTo>
                  <a:cubicBezTo>
                    <a:pt x="237" y="1327"/>
                    <a:pt x="229" y="1257"/>
                    <a:pt x="302" y="1233"/>
                  </a:cubicBezTo>
                  <a:cubicBezTo>
                    <a:pt x="327" y="1308"/>
                    <a:pt x="303" y="1385"/>
                    <a:pt x="348" y="1452"/>
                  </a:cubicBezTo>
                  <a:cubicBezTo>
                    <a:pt x="337" y="1583"/>
                    <a:pt x="367" y="1578"/>
                    <a:pt x="266" y="1544"/>
                  </a:cubicBezTo>
                  <a:cubicBezTo>
                    <a:pt x="240" y="1518"/>
                    <a:pt x="200" y="1501"/>
                    <a:pt x="165" y="1489"/>
                  </a:cubicBezTo>
                  <a:cubicBezTo>
                    <a:pt x="72" y="1499"/>
                    <a:pt x="44" y="1489"/>
                    <a:pt x="74" y="1598"/>
                  </a:cubicBezTo>
                  <a:cubicBezTo>
                    <a:pt x="76" y="1606"/>
                    <a:pt x="86" y="1611"/>
                    <a:pt x="92" y="1617"/>
                  </a:cubicBezTo>
                  <a:cubicBezTo>
                    <a:pt x="122" y="1609"/>
                    <a:pt x="154" y="1609"/>
                    <a:pt x="183" y="1598"/>
                  </a:cubicBezTo>
                  <a:cubicBezTo>
                    <a:pt x="191" y="1595"/>
                    <a:pt x="195" y="1585"/>
                    <a:pt x="202" y="1580"/>
                  </a:cubicBezTo>
                  <a:cubicBezTo>
                    <a:pt x="228" y="1560"/>
                    <a:pt x="227" y="1563"/>
                    <a:pt x="256" y="1553"/>
                  </a:cubicBezTo>
                  <a:cubicBezTo>
                    <a:pt x="274" y="1556"/>
                    <a:pt x="303" y="1545"/>
                    <a:pt x="311" y="1562"/>
                  </a:cubicBezTo>
                  <a:cubicBezTo>
                    <a:pt x="333" y="1605"/>
                    <a:pt x="304" y="1641"/>
                    <a:pt x="284" y="1672"/>
                  </a:cubicBezTo>
                  <a:cubicBezTo>
                    <a:pt x="287" y="1687"/>
                    <a:pt x="288" y="1703"/>
                    <a:pt x="293" y="1717"/>
                  </a:cubicBezTo>
                  <a:cubicBezTo>
                    <a:pt x="307" y="1755"/>
                    <a:pt x="320" y="1734"/>
                    <a:pt x="320" y="1781"/>
                  </a:cubicBezTo>
                  <a:cubicBezTo>
                    <a:pt x="320" y="1790"/>
                    <a:pt x="319" y="1759"/>
                    <a:pt x="311" y="1754"/>
                  </a:cubicBezTo>
                  <a:cubicBezTo>
                    <a:pt x="295" y="1743"/>
                    <a:pt x="274" y="1742"/>
                    <a:pt x="256" y="1736"/>
                  </a:cubicBezTo>
                  <a:cubicBezTo>
                    <a:pt x="217" y="1723"/>
                    <a:pt x="194" y="1694"/>
                    <a:pt x="156" y="1681"/>
                  </a:cubicBezTo>
                  <a:cubicBezTo>
                    <a:pt x="137" y="1684"/>
                    <a:pt x="89" y="1684"/>
                    <a:pt x="74" y="1708"/>
                  </a:cubicBezTo>
                  <a:cubicBezTo>
                    <a:pt x="64" y="1724"/>
                    <a:pt x="55" y="1763"/>
                    <a:pt x="55" y="1763"/>
                  </a:cubicBezTo>
                  <a:cubicBezTo>
                    <a:pt x="90" y="1867"/>
                    <a:pt x="251" y="1815"/>
                    <a:pt x="330" y="1818"/>
                  </a:cubicBezTo>
                  <a:cubicBezTo>
                    <a:pt x="318" y="1935"/>
                    <a:pt x="334" y="1934"/>
                    <a:pt x="229" y="1918"/>
                  </a:cubicBezTo>
                  <a:cubicBezTo>
                    <a:pt x="199" y="1921"/>
                    <a:pt x="168" y="1920"/>
                    <a:pt x="138" y="1928"/>
                  </a:cubicBezTo>
                  <a:cubicBezTo>
                    <a:pt x="112" y="1935"/>
                    <a:pt x="101" y="2001"/>
                    <a:pt x="101" y="2001"/>
                  </a:cubicBezTo>
                  <a:cubicBezTo>
                    <a:pt x="111" y="2032"/>
                    <a:pt x="123" y="2052"/>
                    <a:pt x="147" y="2074"/>
                  </a:cubicBezTo>
                  <a:cubicBezTo>
                    <a:pt x="144" y="2065"/>
                    <a:pt x="147" y="2050"/>
                    <a:pt x="138" y="2046"/>
                  </a:cubicBezTo>
                  <a:cubicBezTo>
                    <a:pt x="99" y="2026"/>
                    <a:pt x="32" y="2048"/>
                    <a:pt x="110" y="2028"/>
                  </a:cubicBezTo>
                  <a:cubicBezTo>
                    <a:pt x="140" y="1982"/>
                    <a:pt x="156" y="1992"/>
                    <a:pt x="211" y="2001"/>
                  </a:cubicBezTo>
                  <a:cubicBezTo>
                    <a:pt x="261" y="2018"/>
                    <a:pt x="301" y="1989"/>
                    <a:pt x="320" y="2046"/>
                  </a:cubicBezTo>
                  <a:cubicBezTo>
                    <a:pt x="317" y="2067"/>
                    <a:pt x="331" y="2101"/>
                    <a:pt x="311" y="2110"/>
                  </a:cubicBezTo>
                  <a:cubicBezTo>
                    <a:pt x="84" y="2212"/>
                    <a:pt x="197" y="2058"/>
                    <a:pt x="138" y="2147"/>
                  </a:cubicBezTo>
                  <a:cubicBezTo>
                    <a:pt x="135" y="2168"/>
                    <a:pt x="123" y="2190"/>
                    <a:pt x="128" y="2211"/>
                  </a:cubicBezTo>
                  <a:cubicBezTo>
                    <a:pt x="130" y="2221"/>
                    <a:pt x="146" y="2218"/>
                    <a:pt x="156" y="2220"/>
                  </a:cubicBezTo>
                  <a:cubicBezTo>
                    <a:pt x="177" y="2224"/>
                    <a:pt x="275" y="2236"/>
                    <a:pt x="293" y="2238"/>
                  </a:cubicBezTo>
                  <a:cubicBezTo>
                    <a:pt x="311" y="2243"/>
                    <a:pt x="348" y="2244"/>
                    <a:pt x="348" y="2275"/>
                  </a:cubicBezTo>
                  <a:cubicBezTo>
                    <a:pt x="348" y="2281"/>
                    <a:pt x="336" y="2275"/>
                    <a:pt x="330" y="2275"/>
                  </a:cubicBezTo>
                </a:path>
              </a:pathLst>
            </a:custGeom>
            <a:noFill/>
            <a:ln w="57150">
              <a:solidFill>
                <a:srgbClr val="FE183E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52" name="Freeform 14"/>
            <p:cNvSpPr>
              <a:spLocks/>
            </p:cNvSpPr>
            <p:nvPr/>
          </p:nvSpPr>
          <p:spPr bwMode="auto">
            <a:xfrm>
              <a:off x="3058" y="2521"/>
              <a:ext cx="1045" cy="212"/>
            </a:xfrm>
            <a:custGeom>
              <a:avLst/>
              <a:gdLst>
                <a:gd name="T0" fmla="*/ 1001 w 1045"/>
                <a:gd name="T1" fmla="*/ 21 h 212"/>
                <a:gd name="T2" fmla="*/ 1038 w 1045"/>
                <a:gd name="T3" fmla="*/ 112 h 212"/>
                <a:gd name="T4" fmla="*/ 937 w 1045"/>
                <a:gd name="T5" fmla="*/ 176 h 212"/>
                <a:gd name="T6" fmla="*/ 883 w 1045"/>
                <a:gd name="T7" fmla="*/ 131 h 212"/>
                <a:gd name="T8" fmla="*/ 873 w 1045"/>
                <a:gd name="T9" fmla="*/ 103 h 212"/>
                <a:gd name="T10" fmla="*/ 819 w 1045"/>
                <a:gd name="T11" fmla="*/ 76 h 212"/>
                <a:gd name="T12" fmla="*/ 691 w 1045"/>
                <a:gd name="T13" fmla="*/ 85 h 212"/>
                <a:gd name="T14" fmla="*/ 672 w 1045"/>
                <a:gd name="T15" fmla="*/ 103 h 212"/>
                <a:gd name="T16" fmla="*/ 590 w 1045"/>
                <a:gd name="T17" fmla="*/ 149 h 212"/>
                <a:gd name="T18" fmla="*/ 563 w 1045"/>
                <a:gd name="T19" fmla="*/ 131 h 212"/>
                <a:gd name="T20" fmla="*/ 535 w 1045"/>
                <a:gd name="T21" fmla="*/ 140 h 212"/>
                <a:gd name="T22" fmla="*/ 444 w 1045"/>
                <a:gd name="T23" fmla="*/ 121 h 212"/>
                <a:gd name="T24" fmla="*/ 179 w 1045"/>
                <a:gd name="T25" fmla="*/ 85 h 212"/>
                <a:gd name="T26" fmla="*/ 133 w 1045"/>
                <a:gd name="T27" fmla="*/ 48 h 212"/>
                <a:gd name="T28" fmla="*/ 5 w 1045"/>
                <a:gd name="T29" fmla="*/ 3 h 212"/>
                <a:gd name="T30" fmla="*/ 23 w 1045"/>
                <a:gd name="T31" fmla="*/ 3 h 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5"/>
                <a:gd name="T49" fmla="*/ 0 h 212"/>
                <a:gd name="T50" fmla="*/ 1045 w 1045"/>
                <a:gd name="T51" fmla="*/ 212 h 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5" h="212">
                  <a:moveTo>
                    <a:pt x="1001" y="21"/>
                  </a:moveTo>
                  <a:cubicBezTo>
                    <a:pt x="1028" y="47"/>
                    <a:pt x="1026" y="77"/>
                    <a:pt x="1038" y="112"/>
                  </a:cubicBezTo>
                  <a:cubicBezTo>
                    <a:pt x="1013" y="212"/>
                    <a:pt x="1045" y="188"/>
                    <a:pt x="937" y="176"/>
                  </a:cubicBezTo>
                  <a:cubicBezTo>
                    <a:pt x="920" y="159"/>
                    <a:pt x="898" y="149"/>
                    <a:pt x="883" y="131"/>
                  </a:cubicBezTo>
                  <a:cubicBezTo>
                    <a:pt x="877" y="123"/>
                    <a:pt x="879" y="111"/>
                    <a:pt x="873" y="103"/>
                  </a:cubicBezTo>
                  <a:cubicBezTo>
                    <a:pt x="860" y="87"/>
                    <a:pt x="837" y="82"/>
                    <a:pt x="819" y="76"/>
                  </a:cubicBezTo>
                  <a:cubicBezTo>
                    <a:pt x="776" y="79"/>
                    <a:pt x="733" y="77"/>
                    <a:pt x="691" y="85"/>
                  </a:cubicBezTo>
                  <a:cubicBezTo>
                    <a:pt x="682" y="87"/>
                    <a:pt x="679" y="98"/>
                    <a:pt x="672" y="103"/>
                  </a:cubicBezTo>
                  <a:cubicBezTo>
                    <a:pt x="646" y="123"/>
                    <a:pt x="617" y="131"/>
                    <a:pt x="590" y="149"/>
                  </a:cubicBezTo>
                  <a:cubicBezTo>
                    <a:pt x="581" y="143"/>
                    <a:pt x="574" y="133"/>
                    <a:pt x="563" y="131"/>
                  </a:cubicBezTo>
                  <a:cubicBezTo>
                    <a:pt x="553" y="129"/>
                    <a:pt x="545" y="140"/>
                    <a:pt x="535" y="140"/>
                  </a:cubicBezTo>
                  <a:cubicBezTo>
                    <a:pt x="504" y="140"/>
                    <a:pt x="474" y="127"/>
                    <a:pt x="444" y="121"/>
                  </a:cubicBezTo>
                  <a:cubicBezTo>
                    <a:pt x="286" y="91"/>
                    <a:pt x="410" y="97"/>
                    <a:pt x="179" y="85"/>
                  </a:cubicBezTo>
                  <a:cubicBezTo>
                    <a:pt x="162" y="74"/>
                    <a:pt x="151" y="57"/>
                    <a:pt x="133" y="48"/>
                  </a:cubicBezTo>
                  <a:cubicBezTo>
                    <a:pt x="94" y="28"/>
                    <a:pt x="44" y="22"/>
                    <a:pt x="5" y="3"/>
                  </a:cubicBezTo>
                  <a:cubicBezTo>
                    <a:pt x="0" y="0"/>
                    <a:pt x="17" y="3"/>
                    <a:pt x="23" y="3"/>
                  </a:cubicBezTo>
                </a:path>
              </a:pathLst>
            </a:custGeom>
            <a:noFill/>
            <a:ln w="57150">
              <a:solidFill>
                <a:srgbClr val="FE183E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53" name="Freeform 15"/>
            <p:cNvSpPr>
              <a:spLocks/>
            </p:cNvSpPr>
            <p:nvPr/>
          </p:nvSpPr>
          <p:spPr bwMode="auto">
            <a:xfrm>
              <a:off x="3099" y="2825"/>
              <a:ext cx="266" cy="613"/>
            </a:xfrm>
            <a:custGeom>
              <a:avLst/>
              <a:gdLst>
                <a:gd name="T0" fmla="*/ 266 w 266"/>
                <a:gd name="T1" fmla="*/ 613 h 613"/>
                <a:gd name="T2" fmla="*/ 183 w 266"/>
                <a:gd name="T3" fmla="*/ 494 h 613"/>
                <a:gd name="T4" fmla="*/ 101 w 266"/>
                <a:gd name="T5" fmla="*/ 55 h 613"/>
                <a:gd name="T6" fmla="*/ 28 w 266"/>
                <a:gd name="T7" fmla="*/ 9 h 613"/>
                <a:gd name="T8" fmla="*/ 0 w 266"/>
                <a:gd name="T9" fmla="*/ 0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3"/>
                <a:gd name="T17" fmla="*/ 266 w 266"/>
                <a:gd name="T18" fmla="*/ 613 h 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3">
                  <a:moveTo>
                    <a:pt x="266" y="613"/>
                  </a:moveTo>
                  <a:cubicBezTo>
                    <a:pt x="248" y="564"/>
                    <a:pt x="220" y="529"/>
                    <a:pt x="183" y="494"/>
                  </a:cubicBezTo>
                  <a:cubicBezTo>
                    <a:pt x="147" y="348"/>
                    <a:pt x="241" y="148"/>
                    <a:pt x="101" y="55"/>
                  </a:cubicBezTo>
                  <a:cubicBezTo>
                    <a:pt x="77" y="19"/>
                    <a:pt x="68" y="23"/>
                    <a:pt x="28" y="9"/>
                  </a:cubicBezTo>
                  <a:cubicBezTo>
                    <a:pt x="19" y="6"/>
                    <a:pt x="0" y="0"/>
                    <a:pt x="0" y="0"/>
                  </a:cubicBezTo>
                </a:path>
              </a:pathLst>
            </a:custGeom>
            <a:noFill/>
            <a:ln w="57150">
              <a:solidFill>
                <a:srgbClr val="FE183E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54" name="Freeform 16"/>
            <p:cNvSpPr>
              <a:spLocks/>
            </p:cNvSpPr>
            <p:nvPr/>
          </p:nvSpPr>
          <p:spPr bwMode="auto">
            <a:xfrm>
              <a:off x="2094" y="2504"/>
              <a:ext cx="965" cy="206"/>
            </a:xfrm>
            <a:custGeom>
              <a:avLst/>
              <a:gdLst>
                <a:gd name="T0" fmla="*/ 960 w 965"/>
                <a:gd name="T1" fmla="*/ 10 h 206"/>
                <a:gd name="T2" fmla="*/ 905 w 965"/>
                <a:gd name="T3" fmla="*/ 47 h 206"/>
                <a:gd name="T4" fmla="*/ 567 w 965"/>
                <a:gd name="T5" fmla="*/ 65 h 206"/>
                <a:gd name="T6" fmla="*/ 512 w 965"/>
                <a:gd name="T7" fmla="*/ 93 h 206"/>
                <a:gd name="T8" fmla="*/ 439 w 965"/>
                <a:gd name="T9" fmla="*/ 148 h 206"/>
                <a:gd name="T10" fmla="*/ 347 w 965"/>
                <a:gd name="T11" fmla="*/ 184 h 206"/>
                <a:gd name="T12" fmla="*/ 146 w 965"/>
                <a:gd name="T13" fmla="*/ 166 h 206"/>
                <a:gd name="T14" fmla="*/ 0 w 965"/>
                <a:gd name="T15" fmla="*/ 93 h 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5"/>
                <a:gd name="T25" fmla="*/ 0 h 206"/>
                <a:gd name="T26" fmla="*/ 965 w 965"/>
                <a:gd name="T27" fmla="*/ 206 h 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5" h="206">
                  <a:moveTo>
                    <a:pt x="960" y="10"/>
                  </a:moveTo>
                  <a:cubicBezTo>
                    <a:pt x="871" y="34"/>
                    <a:pt x="965" y="0"/>
                    <a:pt x="905" y="47"/>
                  </a:cubicBezTo>
                  <a:cubicBezTo>
                    <a:pt x="816" y="117"/>
                    <a:pt x="680" y="62"/>
                    <a:pt x="567" y="65"/>
                  </a:cubicBezTo>
                  <a:cubicBezTo>
                    <a:pt x="550" y="77"/>
                    <a:pt x="529" y="81"/>
                    <a:pt x="512" y="93"/>
                  </a:cubicBezTo>
                  <a:cubicBezTo>
                    <a:pt x="425" y="157"/>
                    <a:pt x="501" y="125"/>
                    <a:pt x="439" y="148"/>
                  </a:cubicBezTo>
                  <a:cubicBezTo>
                    <a:pt x="412" y="173"/>
                    <a:pt x="381" y="173"/>
                    <a:pt x="347" y="184"/>
                  </a:cubicBezTo>
                  <a:cubicBezTo>
                    <a:pt x="280" y="181"/>
                    <a:pt x="200" y="206"/>
                    <a:pt x="146" y="166"/>
                  </a:cubicBezTo>
                  <a:cubicBezTo>
                    <a:pt x="93" y="126"/>
                    <a:pt x="77" y="93"/>
                    <a:pt x="0" y="93"/>
                  </a:cubicBezTo>
                </a:path>
              </a:pathLst>
            </a:custGeom>
            <a:noFill/>
            <a:ln w="57150">
              <a:solidFill>
                <a:srgbClr val="FE183E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511175" y="1628775"/>
            <a:ext cx="81454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400" u="sng" dirty="0" err="1">
                <a:latin typeface="Helvetica" charset="0"/>
                <a:ea typeface="ＭＳ Ｐゴシック" pitchFamily="-1" charset="-128"/>
                <a:cs typeface="Arial" charset="0"/>
              </a:rPr>
              <a:t>Arterial</a:t>
            </a:r>
            <a:r>
              <a:rPr lang="it-IT" sz="2400" u="sng" dirty="0">
                <a:latin typeface="Helvetica" charset="0"/>
                <a:ea typeface="ＭＳ Ｐゴシック" pitchFamily="-1" charset="-128"/>
                <a:cs typeface="Arial" charset="0"/>
              </a:rPr>
              <a:t> flow </a:t>
            </a:r>
            <a:r>
              <a:rPr lang="it-IT" sz="2400" u="sng" dirty="0" err="1">
                <a:latin typeface="Helvetica" charset="0"/>
                <a:ea typeface="ＭＳ Ｐゴシック" pitchFamily="-1" charset="-128"/>
                <a:cs typeface="Arial" charset="0"/>
              </a:rPr>
              <a:t>increase</a:t>
            </a:r>
            <a:r>
              <a:rPr lang="it-IT" sz="2400" dirty="0">
                <a:latin typeface="Helvetica" charset="0"/>
                <a:ea typeface="ＭＳ Ｐゴシック" pitchFamily="-1" charset="-128"/>
                <a:cs typeface="Arial" charset="0"/>
              </a:rPr>
              <a:t> (via </a:t>
            </a:r>
            <a:r>
              <a:rPr lang="it-IT" sz="2400" dirty="0" err="1">
                <a:latin typeface="Helvetica" charset="0"/>
                <a:ea typeface="ＭＳ Ｐゴシック" pitchFamily="-1" charset="-128"/>
                <a:cs typeface="Arial" charset="0"/>
              </a:rPr>
              <a:t>peribiliary</a:t>
            </a:r>
            <a:r>
              <a:rPr lang="it-IT" sz="2400" dirty="0">
                <a:latin typeface="Helvetica" charset="0"/>
                <a:ea typeface="ＭＳ Ｐゴシック" pitchFamily="-1" charset="-128"/>
                <a:cs typeface="Arial" charset="0"/>
              </a:rPr>
              <a:t> </a:t>
            </a:r>
            <a:r>
              <a:rPr lang="it-IT" sz="2400" dirty="0" err="1">
                <a:latin typeface="Helvetica" charset="0"/>
                <a:ea typeface="ＭＳ Ｐゴシック" pitchFamily="-1" charset="-128"/>
                <a:cs typeface="Arial" charset="0"/>
              </a:rPr>
              <a:t>arterial</a:t>
            </a:r>
            <a:r>
              <a:rPr lang="it-IT" sz="2400" dirty="0">
                <a:latin typeface="Helvetica" charset="0"/>
                <a:ea typeface="ＭＳ Ｐゴシック" pitchFamily="-1" charset="-128"/>
                <a:cs typeface="Arial" charset="0"/>
              </a:rPr>
              <a:t> </a:t>
            </a:r>
            <a:r>
              <a:rPr lang="it-IT" sz="2400" dirty="0" err="1">
                <a:latin typeface="Helvetica" charset="0"/>
                <a:ea typeface="ＭＳ Ｐゴシック" pitchFamily="-1" charset="-128"/>
                <a:cs typeface="Arial" charset="0"/>
              </a:rPr>
              <a:t>plexus</a:t>
            </a:r>
            <a:r>
              <a:rPr lang="it-IT" sz="2400" dirty="0">
                <a:latin typeface="Helvetica" charset="0"/>
                <a:ea typeface="ＭＳ Ｐゴシック" pitchFamily="-1" charset="-128"/>
                <a:cs typeface="Arial" charset="0"/>
              </a:rPr>
              <a:t> and AV shunt)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Ｐゴシック" pitchFamily="-1" charset="-128"/>
                <a:cs typeface="Arial" charset="0"/>
              </a:rPr>
              <a:t>-</a:t>
            </a:r>
            <a:r>
              <a:rPr lang="it-IT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Ｐゴシック" pitchFamily="-1" charset="-128"/>
                <a:cs typeface="Arial" charset="0"/>
              </a:rPr>
              <a:t>arterial</a:t>
            </a:r>
            <a:r>
              <a:rPr lang="it-IT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Ｐゴシック" pitchFamily="-1" charset="-128"/>
                <a:cs typeface="Arial" charset="0"/>
              </a:rPr>
              <a:t> buffer </a:t>
            </a:r>
            <a:r>
              <a:rPr lang="it-IT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Ｐゴシック" pitchFamily="-1" charset="-128"/>
                <a:cs typeface="Arial" charset="0"/>
              </a:rPr>
              <a:t>response</a:t>
            </a:r>
            <a:r>
              <a:rPr lang="it-IT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Ｐゴシック" pitchFamily="-1" charset="-128"/>
                <a:cs typeface="Arial" charset="0"/>
              </a:rPr>
              <a:t>-</a:t>
            </a:r>
          </a:p>
        </p:txBody>
      </p:sp>
      <p:sp>
        <p:nvSpPr>
          <p:cNvPr id="39950" name="Rectangle 18"/>
          <p:cNvSpPr>
            <a:spLocks noChangeArrowheads="1"/>
          </p:cNvSpPr>
          <p:nvPr/>
        </p:nvSpPr>
        <p:spPr bwMode="auto">
          <a:xfrm>
            <a:off x="6372225" y="4508500"/>
            <a:ext cx="144463" cy="504825"/>
          </a:xfrm>
          <a:prstGeom prst="rect">
            <a:avLst/>
          </a:prstGeom>
          <a:solidFill>
            <a:srgbClr val="FE4E3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 b="1">
              <a:solidFill>
                <a:srgbClr val="FFFFFF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4924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6480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000" b="1" dirty="0" err="1">
                <a:solidFill>
                  <a:srgbClr val="FF0000"/>
                </a:solidFill>
              </a:rPr>
              <a:t>Epidemiology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8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 err="1">
                <a:solidFill>
                  <a:srgbClr val="FF0000"/>
                </a:solidFill>
              </a:rPr>
              <a:t>Role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of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anti-HBV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antiviral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therapy</a:t>
            </a:r>
            <a:r>
              <a:rPr lang="it-IT" sz="4000" b="1" dirty="0">
                <a:solidFill>
                  <a:srgbClr val="FF0000"/>
                </a:solidFill>
              </a:rPr>
              <a:t> on HCC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41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/>
          <p:cNvSpPr>
            <a:spLocks noChangeShapeType="1"/>
          </p:cNvSpPr>
          <p:nvPr/>
        </p:nvSpPr>
        <p:spPr bwMode="auto">
          <a:xfrm>
            <a:off x="2338388" y="1747838"/>
            <a:ext cx="0" cy="3067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2319338" y="4814888"/>
            <a:ext cx="4686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214563" y="4816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474913" y="4816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2754313" y="4816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3014663" y="4816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3313113" y="4816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3573463" y="4816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3843338" y="4816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4103688" y="4816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4402138" y="4816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4662488" y="4816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4930775" y="4816475"/>
            <a:ext cx="38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5189538" y="4816475"/>
            <a:ext cx="374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auto">
          <a:xfrm>
            <a:off x="5468938" y="481647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0977" name="Text Box 19"/>
          <p:cNvSpPr txBox="1">
            <a:spLocks noChangeArrowheads="1"/>
          </p:cNvSpPr>
          <p:nvPr/>
        </p:nvSpPr>
        <p:spPr bwMode="auto">
          <a:xfrm>
            <a:off x="5730875" y="4816475"/>
            <a:ext cx="38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0978" name="Text Box 20"/>
          <p:cNvSpPr txBox="1">
            <a:spLocks noChangeArrowheads="1"/>
          </p:cNvSpPr>
          <p:nvPr/>
        </p:nvSpPr>
        <p:spPr bwMode="auto">
          <a:xfrm>
            <a:off x="6024563" y="4816475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0979" name="Text Box 21"/>
          <p:cNvSpPr txBox="1">
            <a:spLocks noChangeArrowheads="1"/>
          </p:cNvSpPr>
          <p:nvPr/>
        </p:nvSpPr>
        <p:spPr bwMode="auto">
          <a:xfrm>
            <a:off x="6284913" y="481647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0980" name="Text Box 22"/>
          <p:cNvSpPr txBox="1">
            <a:spLocks noChangeArrowheads="1"/>
          </p:cNvSpPr>
          <p:nvPr/>
        </p:nvSpPr>
        <p:spPr bwMode="auto">
          <a:xfrm>
            <a:off x="6573838" y="481647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0981" name="Text Box 23"/>
          <p:cNvSpPr txBox="1">
            <a:spLocks noChangeArrowheads="1"/>
          </p:cNvSpPr>
          <p:nvPr/>
        </p:nvSpPr>
        <p:spPr bwMode="auto">
          <a:xfrm>
            <a:off x="6834188" y="4816475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0982" name="Text Box 24"/>
          <p:cNvSpPr txBox="1">
            <a:spLocks noChangeArrowheads="1"/>
          </p:cNvSpPr>
          <p:nvPr/>
        </p:nvSpPr>
        <p:spPr bwMode="auto">
          <a:xfrm>
            <a:off x="1914525" y="4664075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0.0</a:t>
            </a:r>
          </a:p>
        </p:txBody>
      </p:sp>
      <p:sp>
        <p:nvSpPr>
          <p:cNvPr id="40983" name="Text Box 25"/>
          <p:cNvSpPr txBox="1">
            <a:spLocks noChangeArrowheads="1"/>
          </p:cNvSpPr>
          <p:nvPr/>
        </p:nvSpPr>
        <p:spPr bwMode="auto">
          <a:xfrm>
            <a:off x="1889125" y="4348163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40984" name="Text Box 26"/>
          <p:cNvSpPr txBox="1">
            <a:spLocks noChangeArrowheads="1"/>
          </p:cNvSpPr>
          <p:nvPr/>
        </p:nvSpPr>
        <p:spPr bwMode="auto">
          <a:xfrm>
            <a:off x="1889125" y="4043363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40985" name="Text Box 27"/>
          <p:cNvSpPr txBox="1">
            <a:spLocks noChangeArrowheads="1"/>
          </p:cNvSpPr>
          <p:nvPr/>
        </p:nvSpPr>
        <p:spPr bwMode="auto">
          <a:xfrm>
            <a:off x="1889125" y="3722688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0.3</a:t>
            </a:r>
          </a:p>
        </p:txBody>
      </p:sp>
      <p:sp>
        <p:nvSpPr>
          <p:cNvPr id="40986" name="Text Box 28"/>
          <p:cNvSpPr txBox="1">
            <a:spLocks noChangeArrowheads="1"/>
          </p:cNvSpPr>
          <p:nvPr/>
        </p:nvSpPr>
        <p:spPr bwMode="auto">
          <a:xfrm>
            <a:off x="1889125" y="3402013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0.4</a:t>
            </a:r>
          </a:p>
        </p:txBody>
      </p:sp>
      <p:sp>
        <p:nvSpPr>
          <p:cNvPr id="40987" name="Text Box 29"/>
          <p:cNvSpPr txBox="1">
            <a:spLocks noChangeArrowheads="1"/>
          </p:cNvSpPr>
          <p:nvPr/>
        </p:nvSpPr>
        <p:spPr bwMode="auto">
          <a:xfrm>
            <a:off x="1889125" y="3116263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0988" name="Text Box 30"/>
          <p:cNvSpPr txBox="1">
            <a:spLocks noChangeArrowheads="1"/>
          </p:cNvSpPr>
          <p:nvPr/>
        </p:nvSpPr>
        <p:spPr bwMode="auto">
          <a:xfrm>
            <a:off x="1889125" y="2792413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0.6</a:t>
            </a:r>
          </a:p>
        </p:txBody>
      </p:sp>
      <p:sp>
        <p:nvSpPr>
          <p:cNvPr id="40989" name="Text Box 31"/>
          <p:cNvSpPr txBox="1">
            <a:spLocks noChangeArrowheads="1"/>
          </p:cNvSpPr>
          <p:nvPr/>
        </p:nvSpPr>
        <p:spPr bwMode="auto">
          <a:xfrm>
            <a:off x="1889125" y="2506663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0.7</a:t>
            </a:r>
          </a:p>
        </p:txBody>
      </p:sp>
      <p:sp>
        <p:nvSpPr>
          <p:cNvPr id="40990" name="Text Box 32"/>
          <p:cNvSpPr txBox="1">
            <a:spLocks noChangeArrowheads="1"/>
          </p:cNvSpPr>
          <p:nvPr/>
        </p:nvSpPr>
        <p:spPr bwMode="auto">
          <a:xfrm>
            <a:off x="1889125" y="2217738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40991" name="Text Box 33"/>
          <p:cNvSpPr txBox="1">
            <a:spLocks noChangeArrowheads="1"/>
          </p:cNvSpPr>
          <p:nvPr/>
        </p:nvSpPr>
        <p:spPr bwMode="auto">
          <a:xfrm>
            <a:off x="1889125" y="1884363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0.9</a:t>
            </a:r>
          </a:p>
        </p:txBody>
      </p:sp>
      <p:sp>
        <p:nvSpPr>
          <p:cNvPr id="40992" name="Text Box 34"/>
          <p:cNvSpPr txBox="1">
            <a:spLocks noChangeArrowheads="1"/>
          </p:cNvSpPr>
          <p:nvPr/>
        </p:nvSpPr>
        <p:spPr bwMode="auto">
          <a:xfrm>
            <a:off x="1914525" y="1566863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1.0</a:t>
            </a:r>
          </a:p>
        </p:txBody>
      </p:sp>
      <p:sp>
        <p:nvSpPr>
          <p:cNvPr id="40993" name="Text Box 35"/>
          <p:cNvSpPr txBox="1">
            <a:spLocks noChangeArrowheads="1"/>
          </p:cNvSpPr>
          <p:nvPr/>
        </p:nvSpPr>
        <p:spPr bwMode="auto">
          <a:xfrm>
            <a:off x="3976688" y="5010150"/>
            <a:ext cx="1390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Time (years)</a:t>
            </a:r>
          </a:p>
        </p:txBody>
      </p:sp>
      <p:sp>
        <p:nvSpPr>
          <p:cNvPr id="40994" name="Text Box 36"/>
          <p:cNvSpPr txBox="1">
            <a:spLocks noChangeArrowheads="1"/>
          </p:cNvSpPr>
          <p:nvPr/>
        </p:nvSpPr>
        <p:spPr bwMode="auto">
          <a:xfrm rot="-5400000">
            <a:off x="-22224" y="3049587"/>
            <a:ext cx="3619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Proportion of patients without HCC</a:t>
            </a:r>
          </a:p>
        </p:txBody>
      </p:sp>
      <p:sp>
        <p:nvSpPr>
          <p:cNvPr id="40995" name="Line 37"/>
          <p:cNvSpPr>
            <a:spLocks noChangeShapeType="1"/>
          </p:cNvSpPr>
          <p:nvPr/>
        </p:nvSpPr>
        <p:spPr bwMode="auto">
          <a:xfrm>
            <a:off x="2332038" y="1757363"/>
            <a:ext cx="464185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96" name="Line 38"/>
          <p:cNvSpPr>
            <a:spLocks noChangeShapeType="1"/>
          </p:cNvSpPr>
          <p:nvPr/>
        </p:nvSpPr>
        <p:spPr bwMode="auto">
          <a:xfrm>
            <a:off x="2335213" y="1773238"/>
            <a:ext cx="18923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97" name="Line 39"/>
          <p:cNvSpPr>
            <a:spLocks noChangeShapeType="1"/>
          </p:cNvSpPr>
          <p:nvPr/>
        </p:nvSpPr>
        <p:spPr bwMode="auto">
          <a:xfrm>
            <a:off x="4224338" y="1776413"/>
            <a:ext cx="0" cy="381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98" name="Line 40"/>
          <p:cNvSpPr>
            <a:spLocks noChangeShapeType="1"/>
          </p:cNvSpPr>
          <p:nvPr/>
        </p:nvSpPr>
        <p:spPr bwMode="auto">
          <a:xfrm>
            <a:off x="4221163" y="1814513"/>
            <a:ext cx="20701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99" name="Line 41"/>
          <p:cNvSpPr>
            <a:spLocks noChangeShapeType="1"/>
          </p:cNvSpPr>
          <p:nvPr/>
        </p:nvSpPr>
        <p:spPr bwMode="auto">
          <a:xfrm>
            <a:off x="6297613" y="1814513"/>
            <a:ext cx="0" cy="1238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0" name="Line 42"/>
          <p:cNvSpPr>
            <a:spLocks noChangeShapeType="1"/>
          </p:cNvSpPr>
          <p:nvPr/>
        </p:nvSpPr>
        <p:spPr bwMode="auto">
          <a:xfrm>
            <a:off x="6300788" y="1938338"/>
            <a:ext cx="6985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1" name="Line 43"/>
          <p:cNvSpPr>
            <a:spLocks noChangeShapeType="1"/>
          </p:cNvSpPr>
          <p:nvPr/>
        </p:nvSpPr>
        <p:spPr bwMode="auto">
          <a:xfrm>
            <a:off x="2338388" y="1792288"/>
            <a:ext cx="10699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2" name="Line 44"/>
          <p:cNvSpPr>
            <a:spLocks noChangeShapeType="1"/>
          </p:cNvSpPr>
          <p:nvPr/>
        </p:nvSpPr>
        <p:spPr bwMode="auto">
          <a:xfrm>
            <a:off x="3414713" y="1795463"/>
            <a:ext cx="3175" cy="165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3" name="Line 45"/>
          <p:cNvSpPr>
            <a:spLocks noChangeShapeType="1"/>
          </p:cNvSpPr>
          <p:nvPr/>
        </p:nvSpPr>
        <p:spPr bwMode="auto">
          <a:xfrm>
            <a:off x="3417888" y="1963738"/>
            <a:ext cx="13652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4" name="Line 46"/>
          <p:cNvSpPr>
            <a:spLocks noChangeShapeType="1"/>
          </p:cNvSpPr>
          <p:nvPr/>
        </p:nvSpPr>
        <p:spPr bwMode="auto">
          <a:xfrm>
            <a:off x="4786313" y="1960563"/>
            <a:ext cx="0" cy="33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5" name="Line 47"/>
          <p:cNvSpPr>
            <a:spLocks noChangeShapeType="1"/>
          </p:cNvSpPr>
          <p:nvPr/>
        </p:nvSpPr>
        <p:spPr bwMode="auto">
          <a:xfrm>
            <a:off x="4786313" y="2290763"/>
            <a:ext cx="2105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6" name="Line 48"/>
          <p:cNvSpPr>
            <a:spLocks noChangeShapeType="1"/>
          </p:cNvSpPr>
          <p:nvPr/>
        </p:nvSpPr>
        <p:spPr bwMode="auto">
          <a:xfrm>
            <a:off x="2335213" y="1808163"/>
            <a:ext cx="2095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7" name="Line 49"/>
          <p:cNvSpPr>
            <a:spLocks noChangeShapeType="1"/>
          </p:cNvSpPr>
          <p:nvPr/>
        </p:nvSpPr>
        <p:spPr bwMode="auto">
          <a:xfrm>
            <a:off x="2544763" y="1808163"/>
            <a:ext cx="3175" cy="130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8" name="Line 50"/>
          <p:cNvSpPr>
            <a:spLocks noChangeShapeType="1"/>
          </p:cNvSpPr>
          <p:nvPr/>
        </p:nvSpPr>
        <p:spPr bwMode="auto">
          <a:xfrm>
            <a:off x="2544763" y="1938338"/>
            <a:ext cx="1587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9" name="Line 51"/>
          <p:cNvSpPr>
            <a:spLocks noChangeShapeType="1"/>
          </p:cNvSpPr>
          <p:nvPr/>
        </p:nvSpPr>
        <p:spPr bwMode="auto">
          <a:xfrm>
            <a:off x="2700338" y="1941513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0" name="Line 52"/>
          <p:cNvSpPr>
            <a:spLocks noChangeShapeType="1"/>
          </p:cNvSpPr>
          <p:nvPr/>
        </p:nvSpPr>
        <p:spPr bwMode="auto">
          <a:xfrm>
            <a:off x="2700338" y="2176463"/>
            <a:ext cx="2254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1" name="Line 53"/>
          <p:cNvSpPr>
            <a:spLocks noChangeShapeType="1"/>
          </p:cNvSpPr>
          <p:nvPr/>
        </p:nvSpPr>
        <p:spPr bwMode="auto">
          <a:xfrm>
            <a:off x="2928938" y="2173288"/>
            <a:ext cx="0" cy="260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2" name="Line 54"/>
          <p:cNvSpPr>
            <a:spLocks noChangeShapeType="1"/>
          </p:cNvSpPr>
          <p:nvPr/>
        </p:nvSpPr>
        <p:spPr bwMode="auto">
          <a:xfrm>
            <a:off x="2928938" y="2436813"/>
            <a:ext cx="825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3" name="Line 55"/>
          <p:cNvSpPr>
            <a:spLocks noChangeShapeType="1"/>
          </p:cNvSpPr>
          <p:nvPr/>
        </p:nvSpPr>
        <p:spPr bwMode="auto">
          <a:xfrm>
            <a:off x="3014663" y="2433638"/>
            <a:ext cx="0" cy="276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4" name="Line 56"/>
          <p:cNvSpPr>
            <a:spLocks noChangeShapeType="1"/>
          </p:cNvSpPr>
          <p:nvPr/>
        </p:nvSpPr>
        <p:spPr bwMode="auto">
          <a:xfrm>
            <a:off x="3009900" y="2705100"/>
            <a:ext cx="39719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5" name="Text Box 57"/>
          <p:cNvSpPr txBox="1">
            <a:spLocks noChangeArrowheads="1"/>
          </p:cNvSpPr>
          <p:nvPr/>
        </p:nvSpPr>
        <p:spPr bwMode="auto">
          <a:xfrm>
            <a:off x="4824413" y="1463675"/>
            <a:ext cx="2233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Responder, no cirrhosis</a:t>
            </a:r>
          </a:p>
        </p:txBody>
      </p:sp>
      <p:sp>
        <p:nvSpPr>
          <p:cNvPr id="41016" name="Text Box 58"/>
          <p:cNvSpPr txBox="1">
            <a:spLocks noChangeArrowheads="1"/>
          </p:cNvSpPr>
          <p:nvPr/>
        </p:nvSpPr>
        <p:spPr bwMode="auto">
          <a:xfrm>
            <a:off x="4824413" y="1909763"/>
            <a:ext cx="2581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Non-responder, no cirrhosis</a:t>
            </a:r>
          </a:p>
        </p:txBody>
      </p:sp>
      <p:sp>
        <p:nvSpPr>
          <p:cNvPr id="41017" name="Text Box 59"/>
          <p:cNvSpPr txBox="1">
            <a:spLocks noChangeArrowheads="1"/>
          </p:cNvSpPr>
          <p:nvPr/>
        </p:nvSpPr>
        <p:spPr bwMode="auto">
          <a:xfrm>
            <a:off x="4824413" y="2262188"/>
            <a:ext cx="1965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Responder, cirrhosis</a:t>
            </a:r>
          </a:p>
        </p:txBody>
      </p:sp>
      <p:sp>
        <p:nvSpPr>
          <p:cNvPr id="41018" name="Text Box 60"/>
          <p:cNvSpPr txBox="1">
            <a:spLocks noChangeArrowheads="1"/>
          </p:cNvSpPr>
          <p:nvPr/>
        </p:nvSpPr>
        <p:spPr bwMode="auto">
          <a:xfrm>
            <a:off x="4824413" y="2698750"/>
            <a:ext cx="231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chemeClr val="tx1"/>
                </a:solidFill>
              </a:rPr>
              <a:t>Non-responder, cirrhosis</a:t>
            </a:r>
          </a:p>
        </p:txBody>
      </p:sp>
      <p:sp>
        <p:nvSpPr>
          <p:cNvPr id="41019" name="Rectangle 62"/>
          <p:cNvSpPr>
            <a:spLocks noChangeArrowheads="1"/>
          </p:cNvSpPr>
          <p:nvPr/>
        </p:nvSpPr>
        <p:spPr bwMode="auto">
          <a:xfrm>
            <a:off x="5248275" y="6583363"/>
            <a:ext cx="3889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>
                <a:solidFill>
                  <a:srgbClr val="0070C0"/>
                </a:solidFill>
              </a:rPr>
              <a:t>Van </a:t>
            </a:r>
            <a:r>
              <a:rPr lang="it-IT" altLang="it-IT" sz="1200" dirty="0" err="1">
                <a:solidFill>
                  <a:srgbClr val="0070C0"/>
                </a:solidFill>
              </a:rPr>
              <a:t>Zonnenveld</a:t>
            </a:r>
            <a:r>
              <a:rPr lang="it-IT" altLang="it-IT" sz="1200" dirty="0">
                <a:solidFill>
                  <a:srgbClr val="0070C0"/>
                </a:solidFill>
              </a:rPr>
              <a:t> M, et al. </a:t>
            </a:r>
            <a:r>
              <a:rPr lang="it-IT" altLang="it-IT" sz="1200" dirty="0" err="1">
                <a:solidFill>
                  <a:srgbClr val="0070C0"/>
                </a:solidFill>
              </a:rPr>
              <a:t>Hepatology</a:t>
            </a:r>
            <a:r>
              <a:rPr lang="it-IT" altLang="it-IT" sz="1200" dirty="0">
                <a:solidFill>
                  <a:srgbClr val="0070C0"/>
                </a:solidFill>
              </a:rPr>
              <a:t>. 2004;39:804-10.</a:t>
            </a:r>
          </a:p>
        </p:txBody>
      </p:sp>
      <p:sp>
        <p:nvSpPr>
          <p:cNvPr id="41020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564"/>
            <a:ext cx="9137650" cy="1362074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</a:rPr>
              <a:t>HCC </a:t>
            </a:r>
            <a:r>
              <a:rPr lang="it-IT" altLang="it-IT" sz="3200" b="1" dirty="0" err="1">
                <a:solidFill>
                  <a:srgbClr val="FF0000"/>
                </a:solidFill>
              </a:rPr>
              <a:t>development</a:t>
            </a:r>
            <a:r>
              <a:rPr lang="it-IT" altLang="it-IT" sz="3200" b="1" dirty="0">
                <a:solidFill>
                  <a:srgbClr val="FF0000"/>
                </a:solidFill>
              </a:rPr>
              <a:t> in </a:t>
            </a:r>
            <a:r>
              <a:rPr lang="it-IT" altLang="it-IT" sz="3200" b="1" dirty="0" err="1">
                <a:solidFill>
                  <a:srgbClr val="FF0000"/>
                </a:solidFill>
              </a:rPr>
              <a:t>patients</a:t>
            </a:r>
            <a:r>
              <a:rPr lang="it-IT" altLang="it-IT" sz="3200" b="1" dirty="0">
                <a:solidFill>
                  <a:srgbClr val="FF0000"/>
                </a:solidFill>
              </a:rPr>
              <a:t> with </a:t>
            </a:r>
            <a:r>
              <a:rPr lang="it-IT" altLang="it-IT" sz="3200" b="1" dirty="0" err="1">
                <a:solidFill>
                  <a:srgbClr val="FF0000"/>
                </a:solidFill>
              </a:rPr>
              <a:t>HBeAg</a:t>
            </a:r>
            <a:r>
              <a:rPr lang="it-IT" altLang="it-IT" sz="3200" b="1" dirty="0">
                <a:solidFill>
                  <a:srgbClr val="FF0000"/>
                </a:solidFill>
              </a:rPr>
              <a:t>-positive </a:t>
            </a:r>
            <a:r>
              <a:rPr lang="it-IT" altLang="it-IT" sz="3200" b="1" dirty="0" err="1">
                <a:solidFill>
                  <a:srgbClr val="FF0000"/>
                </a:solidFill>
              </a:rPr>
              <a:t>chronic</a:t>
            </a:r>
            <a:r>
              <a:rPr lang="it-IT" altLang="it-IT" sz="3200" b="1" dirty="0">
                <a:solidFill>
                  <a:srgbClr val="FF0000"/>
                </a:solidFill>
              </a:rPr>
              <a:t> HBV </a:t>
            </a:r>
            <a:r>
              <a:rPr lang="it-IT" altLang="it-IT" sz="3200" b="1" dirty="0" err="1">
                <a:solidFill>
                  <a:srgbClr val="FF0000"/>
                </a:solidFill>
              </a:rPr>
              <a:t>infection</a:t>
            </a:r>
            <a:r>
              <a:rPr lang="it-IT" altLang="it-IT" sz="3200" b="1" dirty="0">
                <a:solidFill>
                  <a:srgbClr val="FF0000"/>
                </a:solidFill>
              </a:rPr>
              <a:t> </a:t>
            </a:r>
            <a:r>
              <a:rPr lang="it-IT" altLang="it-IT" sz="3200" b="1" dirty="0" err="1">
                <a:solidFill>
                  <a:srgbClr val="FF0000"/>
                </a:solidFill>
              </a:rPr>
              <a:t>treated</a:t>
            </a:r>
            <a:r>
              <a:rPr lang="it-IT" altLang="it-IT" sz="3200" b="1" dirty="0">
                <a:solidFill>
                  <a:srgbClr val="FF0000"/>
                </a:solidFill>
              </a:rPr>
              <a:t> with IFN</a:t>
            </a:r>
            <a:endParaRPr lang="en-GB" altLang="it-IT" sz="3200" b="1" dirty="0">
              <a:solidFill>
                <a:srgbClr val="FF0000"/>
              </a:solidFill>
            </a:endParaRPr>
          </a:p>
        </p:txBody>
      </p:sp>
      <p:sp>
        <p:nvSpPr>
          <p:cNvPr id="41021" name="Content Placeholder 63"/>
          <p:cNvSpPr>
            <a:spLocks noGrp="1"/>
          </p:cNvSpPr>
          <p:nvPr>
            <p:ph idx="4294967295"/>
          </p:nvPr>
        </p:nvSpPr>
        <p:spPr>
          <a:xfrm>
            <a:off x="366939" y="5232400"/>
            <a:ext cx="8680450" cy="1303337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 marL="236538" indent="-236538"/>
            <a:r>
              <a:rPr lang="en-GB" altLang="it-IT" sz="2000" dirty="0"/>
              <a:t>Predictors of HCC: age, albumin, cirrhosis, and IFN response</a:t>
            </a:r>
          </a:p>
          <a:p>
            <a:pPr marL="236538" indent="-236538"/>
            <a:r>
              <a:rPr lang="en-GB" altLang="it-IT" sz="2000" dirty="0"/>
              <a:t>Responders to IFN therapy appear to have a prolonged clinical remission and improved liver histology</a:t>
            </a:r>
          </a:p>
          <a:p>
            <a:pPr marL="236538" indent="-236538"/>
            <a:r>
              <a:rPr lang="en-GB" altLang="it-IT" sz="2000" dirty="0"/>
              <a:t>Response to IFN therapy increased survival and reduced the risk of HCC</a:t>
            </a:r>
          </a:p>
        </p:txBody>
      </p:sp>
      <p:sp>
        <p:nvSpPr>
          <p:cNvPr id="41022" name="Line 4"/>
          <p:cNvSpPr>
            <a:spLocks noChangeShapeType="1"/>
          </p:cNvSpPr>
          <p:nvPr/>
        </p:nvSpPr>
        <p:spPr bwMode="auto">
          <a:xfrm>
            <a:off x="2319338" y="1746250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23" name="Line 5"/>
          <p:cNvSpPr>
            <a:spLocks noChangeShapeType="1"/>
          </p:cNvSpPr>
          <p:nvPr/>
        </p:nvSpPr>
        <p:spPr bwMode="auto">
          <a:xfrm>
            <a:off x="2314575" y="4814888"/>
            <a:ext cx="468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41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59" name="Group 15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5501417"/>
              </p:ext>
            </p:extLst>
          </p:nvPr>
        </p:nvGraphicFramePr>
        <p:xfrm>
          <a:off x="468313" y="1196975"/>
          <a:ext cx="8232775" cy="4618041"/>
        </p:xfrm>
        <a:graphic>
          <a:graphicData uri="http://schemas.openxmlformats.org/drawingml/2006/table">
            <a:tbl>
              <a:tblPr/>
              <a:tblGrid>
                <a:gridCol w="1457325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  <a:gridCol w="1557338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2"/>
                    </a:ext>
                  </a:extLst>
                </a:gridCol>
                <a:gridCol w="1855787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3"/>
                    </a:ext>
                  </a:extLst>
                </a:gridCol>
                <a:gridCol w="1530350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4"/>
                    </a:ext>
                  </a:extLst>
                </a:gridCol>
                <a:gridCol w="928688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5"/>
                    </a:ext>
                  </a:extLst>
                </a:gridCol>
              </a:tblGrid>
              <a:tr h="449611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Study, year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Interferon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n/N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Placebo/no treatment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n/N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RR (fixed)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95% CI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RR (fixed)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95% CI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Years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follow-up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Fattovich, 1997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4/40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6/50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0.83 (0.25, 2.75)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7.2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Benvegnu, 1998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1/13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7/24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0.26 (0.04, 1.92)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6.0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Brunetto, 1998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8/49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18/97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0.88 (0.41, 1.88)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5.8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Ikeda, 1998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10/94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51/219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0.46 (0.24, 0.86)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7.0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Krogsgaard, 1998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2/210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1/98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0.93 (0.09, 10.17)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4.7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DiMarco, 1999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2/109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6/193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0.59 (0.12, 2.87)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7.8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Mazzella, 1999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1/33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2/31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0.47 (0.04, 4.92)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7.2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Papatheodoridis, 2001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17/209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15/195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1.06 (0.54, 2.06)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6.0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8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Tangkijvanich, 2001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2/67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9/72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0.24 (0.05, 1.07)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9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Yuen, 2001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6/208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0/203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12.69 (0.72, 223.79)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8.9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10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Truong, 2005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1/27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0/35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3.86 (0.16, 91.12)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6.5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11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Lin, 2007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5/233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16/233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0.31 (0.12, 0.84)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6.5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12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13"/>
                  </a:ext>
                </a:extLst>
              </a:tr>
              <a:tr h="243857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 (95% CI)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1292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1450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0.66 (0.48, 0.89)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14"/>
                  </a:ext>
                </a:extLst>
              </a:tr>
              <a:tr h="754432">
                <a:tc gridSpan="4"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 events: 59 (Interferon), 131 (placebo/no treatment)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for heterogeneity: </a:t>
                      </a: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</a:t>
                      </a:r>
                      <a:r>
                        <a:rPr kumimoji="0" lang="en-US" altLang="it-IT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14.16, df = 11 (p = 0.22), </a:t>
                      </a:r>
                      <a:r>
                        <a:rPr kumimoji="0" lang="en-US" altLang="it-IT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altLang="it-IT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22.3%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for overall effect: </a:t>
                      </a:r>
                      <a:r>
                        <a:rPr kumimoji="0" lang="en-US" altLang="it-IT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</a:t>
                      </a:r>
                      <a:r>
                        <a:rPr kumimoji="0" lang="en-US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2.75 (p = 0.006)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15"/>
                  </a:ext>
                </a:extLst>
              </a:tr>
            </a:tbl>
          </a:graphicData>
        </a:graphic>
      </p:graphicFrame>
      <p:sp>
        <p:nvSpPr>
          <p:cNvPr id="42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9144000" cy="104140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</a:rPr>
              <a:t>Meta-</a:t>
            </a:r>
            <a:r>
              <a:rPr lang="it-IT" altLang="it-IT" sz="3200" b="1" dirty="0" err="1">
                <a:solidFill>
                  <a:srgbClr val="FF0000"/>
                </a:solidFill>
              </a:rPr>
              <a:t>analysis</a:t>
            </a:r>
            <a:r>
              <a:rPr lang="it-IT" altLang="it-IT" sz="3200" b="1" dirty="0">
                <a:solidFill>
                  <a:srgbClr val="FF0000"/>
                </a:solidFill>
              </a:rPr>
              <a:t> of 12 </a:t>
            </a:r>
            <a:r>
              <a:rPr lang="it-IT" altLang="it-IT" sz="3200" b="1" dirty="0" err="1">
                <a:solidFill>
                  <a:srgbClr val="FF0000"/>
                </a:solidFill>
              </a:rPr>
              <a:t>controlled</a:t>
            </a:r>
            <a:r>
              <a:rPr lang="it-IT" altLang="it-IT" sz="3200" b="1" dirty="0">
                <a:solidFill>
                  <a:srgbClr val="FF0000"/>
                </a:solidFill>
              </a:rPr>
              <a:t> trials of IFN </a:t>
            </a:r>
            <a:r>
              <a:rPr lang="it-IT" altLang="it-IT" sz="3200" b="1" dirty="0" err="1">
                <a:solidFill>
                  <a:srgbClr val="FF0000"/>
                </a:solidFill>
              </a:rPr>
              <a:t>therapy</a:t>
            </a:r>
            <a:r>
              <a:rPr lang="it-IT" altLang="it-IT" sz="3200" b="1" dirty="0">
                <a:solidFill>
                  <a:srgbClr val="FF0000"/>
                </a:solidFill>
              </a:rPr>
              <a:t> </a:t>
            </a:r>
            <a:br>
              <a:rPr lang="it-IT" altLang="it-IT" sz="3200" b="1" dirty="0">
                <a:solidFill>
                  <a:srgbClr val="FF0000"/>
                </a:solidFill>
              </a:rPr>
            </a:br>
            <a:r>
              <a:rPr lang="it-IT" altLang="it-IT" sz="3200" b="1" dirty="0">
                <a:solidFill>
                  <a:srgbClr val="FF0000"/>
                </a:solidFill>
              </a:rPr>
              <a:t>in </a:t>
            </a:r>
            <a:r>
              <a:rPr lang="it-IT" altLang="it-IT" sz="3200" b="1" dirty="0" err="1">
                <a:solidFill>
                  <a:srgbClr val="FF0000"/>
                </a:solidFill>
              </a:rPr>
              <a:t>patients</a:t>
            </a:r>
            <a:r>
              <a:rPr lang="it-IT" altLang="it-IT" sz="3200" b="1" dirty="0">
                <a:solidFill>
                  <a:srgbClr val="FF0000"/>
                </a:solidFill>
              </a:rPr>
              <a:t> with HBV </a:t>
            </a:r>
            <a:r>
              <a:rPr lang="it-IT" altLang="it-IT" sz="3200" b="1" dirty="0" err="1">
                <a:solidFill>
                  <a:srgbClr val="FF0000"/>
                </a:solidFill>
              </a:rPr>
              <a:t>cirrhosis</a:t>
            </a:r>
            <a:r>
              <a:rPr lang="it-IT" altLang="it-IT" sz="3200" b="1" dirty="0">
                <a:solidFill>
                  <a:srgbClr val="FF0000"/>
                </a:solidFill>
              </a:rPr>
              <a:t>: </a:t>
            </a:r>
            <a:r>
              <a:rPr lang="it-IT" altLang="it-IT" sz="3200" b="1" dirty="0" err="1">
                <a:solidFill>
                  <a:srgbClr val="FF0000"/>
                </a:solidFill>
              </a:rPr>
              <a:t>risk</a:t>
            </a:r>
            <a:r>
              <a:rPr lang="it-IT" altLang="it-IT" sz="3200" b="1" dirty="0">
                <a:solidFill>
                  <a:srgbClr val="FF0000"/>
                </a:solidFill>
              </a:rPr>
              <a:t> of HCC</a:t>
            </a:r>
          </a:p>
        </p:txBody>
      </p:sp>
      <p:sp>
        <p:nvSpPr>
          <p:cNvPr id="42082" name="Content Placeholder 7"/>
          <p:cNvSpPr>
            <a:spLocks noGrp="1"/>
          </p:cNvSpPr>
          <p:nvPr>
            <p:ph idx="4294967295"/>
          </p:nvPr>
        </p:nvSpPr>
        <p:spPr>
          <a:xfrm>
            <a:off x="361950" y="6019800"/>
            <a:ext cx="8313738" cy="649288"/>
          </a:xfrm>
        </p:spPr>
        <p:txBody>
          <a:bodyPr lIns="91440" tIns="45720" rIns="91440" bIns="45720"/>
          <a:lstStyle/>
          <a:p>
            <a:pPr marL="236538" indent="-236538"/>
            <a:r>
              <a:rPr lang="en-GB" altLang="it-IT" sz="1400"/>
              <a:t>IFN therapy reduced the risk of HCC by 34%</a:t>
            </a:r>
          </a:p>
          <a:p>
            <a:pPr marL="236538" indent="-236538"/>
            <a:r>
              <a:rPr lang="en-GB" altLang="it-IT" sz="1400"/>
              <a:t>Benefit was more significant among patients with early cirrhosis than those without</a:t>
            </a:r>
          </a:p>
        </p:txBody>
      </p:sp>
      <p:grpSp>
        <p:nvGrpSpPr>
          <p:cNvPr id="42083" name="Group 197"/>
          <p:cNvGrpSpPr>
            <a:grpSpLocks/>
          </p:cNvGrpSpPr>
          <p:nvPr/>
        </p:nvGrpSpPr>
        <p:grpSpPr bwMode="auto">
          <a:xfrm>
            <a:off x="4765675" y="1700213"/>
            <a:ext cx="1387475" cy="3313112"/>
            <a:chOff x="4765675" y="1824038"/>
            <a:chExt cx="1387475" cy="3097212"/>
          </a:xfrm>
        </p:grpSpPr>
        <p:grpSp>
          <p:nvGrpSpPr>
            <p:cNvPr id="42103" name="Group 193"/>
            <p:cNvGrpSpPr>
              <a:grpSpLocks/>
            </p:cNvGrpSpPr>
            <p:nvPr/>
          </p:nvGrpSpPr>
          <p:grpSpPr bwMode="auto">
            <a:xfrm>
              <a:off x="4981575" y="4376738"/>
              <a:ext cx="314325" cy="88900"/>
              <a:chOff x="4953000" y="3843338"/>
              <a:chExt cx="314325" cy="88900"/>
            </a:xfrm>
          </p:grpSpPr>
          <p:sp>
            <p:nvSpPr>
              <p:cNvPr id="42138" name="Line 32"/>
              <p:cNvSpPr>
                <a:spLocks noChangeShapeType="1"/>
              </p:cNvSpPr>
              <p:nvPr/>
            </p:nvSpPr>
            <p:spPr bwMode="auto">
              <a:xfrm>
                <a:off x="4953000" y="3887788"/>
                <a:ext cx="314325" cy="158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39" name="Rectangle 33"/>
              <p:cNvSpPr>
                <a:spLocks noChangeArrowheads="1"/>
              </p:cNvSpPr>
              <p:nvPr/>
            </p:nvSpPr>
            <p:spPr bwMode="auto">
              <a:xfrm>
                <a:off x="5064125" y="3843338"/>
                <a:ext cx="88900" cy="889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04" name="Group 192"/>
            <p:cNvGrpSpPr>
              <a:grpSpLocks/>
            </p:cNvGrpSpPr>
            <p:nvPr/>
          </p:nvGrpSpPr>
          <p:grpSpPr bwMode="auto">
            <a:xfrm>
              <a:off x="5013325" y="4124325"/>
              <a:ext cx="987425" cy="68263"/>
              <a:chOff x="5013325" y="3686175"/>
              <a:chExt cx="987425" cy="68263"/>
            </a:xfrm>
          </p:grpSpPr>
          <p:sp>
            <p:nvSpPr>
              <p:cNvPr id="42136" name="Line 31"/>
              <p:cNvSpPr>
                <a:spLocks noChangeShapeType="1"/>
              </p:cNvSpPr>
              <p:nvPr/>
            </p:nvSpPr>
            <p:spPr bwMode="auto">
              <a:xfrm>
                <a:off x="5013325" y="3721100"/>
                <a:ext cx="987425" cy="317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37" name="Rectangle 34"/>
              <p:cNvSpPr>
                <a:spLocks noChangeArrowheads="1"/>
              </p:cNvSpPr>
              <p:nvPr/>
            </p:nvSpPr>
            <p:spPr bwMode="auto">
              <a:xfrm>
                <a:off x="5468938" y="3686175"/>
                <a:ext cx="65087" cy="68263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05" name="Group 191"/>
            <p:cNvGrpSpPr>
              <a:grpSpLocks/>
            </p:cNvGrpSpPr>
            <p:nvPr/>
          </p:nvGrpSpPr>
          <p:grpSpPr bwMode="auto">
            <a:xfrm>
              <a:off x="5238750" y="3892550"/>
              <a:ext cx="914400" cy="77788"/>
              <a:chOff x="5238750" y="3511550"/>
              <a:chExt cx="914400" cy="77788"/>
            </a:xfrm>
          </p:grpSpPr>
          <p:sp>
            <p:nvSpPr>
              <p:cNvPr id="42134" name="Line 30"/>
              <p:cNvSpPr>
                <a:spLocks noChangeShapeType="1"/>
              </p:cNvSpPr>
              <p:nvPr/>
            </p:nvSpPr>
            <p:spPr bwMode="auto">
              <a:xfrm>
                <a:off x="5238750" y="3548063"/>
                <a:ext cx="914400" cy="317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35" name="Rectangle 35"/>
              <p:cNvSpPr>
                <a:spLocks noChangeArrowheads="1"/>
              </p:cNvSpPr>
              <p:nvPr/>
            </p:nvSpPr>
            <p:spPr bwMode="auto">
              <a:xfrm>
                <a:off x="5659438" y="3511550"/>
                <a:ext cx="65087" cy="777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06" name="Group 190"/>
            <p:cNvGrpSpPr>
              <a:grpSpLocks/>
            </p:cNvGrpSpPr>
            <p:nvPr/>
          </p:nvGrpSpPr>
          <p:grpSpPr bwMode="auto">
            <a:xfrm>
              <a:off x="4829175" y="3663950"/>
              <a:ext cx="474663" cy="77788"/>
              <a:chOff x="4829175" y="3340100"/>
              <a:chExt cx="474663" cy="77788"/>
            </a:xfrm>
          </p:grpSpPr>
          <p:sp>
            <p:nvSpPr>
              <p:cNvPr id="42132" name="Line 29"/>
              <p:cNvSpPr>
                <a:spLocks noChangeShapeType="1"/>
              </p:cNvSpPr>
              <p:nvPr/>
            </p:nvSpPr>
            <p:spPr bwMode="auto">
              <a:xfrm>
                <a:off x="4829175" y="3382963"/>
                <a:ext cx="474663" cy="158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33" name="Rectangle 37"/>
              <p:cNvSpPr>
                <a:spLocks noChangeArrowheads="1"/>
              </p:cNvSpPr>
              <p:nvPr/>
            </p:nvSpPr>
            <p:spPr bwMode="auto">
              <a:xfrm>
                <a:off x="5030788" y="3340100"/>
                <a:ext cx="65087" cy="777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07" name="Group 189"/>
            <p:cNvGrpSpPr>
              <a:grpSpLocks/>
            </p:cNvGrpSpPr>
            <p:nvPr/>
          </p:nvGrpSpPr>
          <p:grpSpPr bwMode="auto">
            <a:xfrm>
              <a:off x="5194300" y="3448050"/>
              <a:ext cx="209550" cy="77788"/>
              <a:chOff x="5194300" y="3171825"/>
              <a:chExt cx="209550" cy="77788"/>
            </a:xfrm>
          </p:grpSpPr>
          <p:sp>
            <p:nvSpPr>
              <p:cNvPr id="42130" name="Line 28"/>
              <p:cNvSpPr>
                <a:spLocks noChangeShapeType="1"/>
              </p:cNvSpPr>
              <p:nvPr/>
            </p:nvSpPr>
            <p:spPr bwMode="auto">
              <a:xfrm>
                <a:off x="5194300" y="3209925"/>
                <a:ext cx="209550" cy="158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31" name="Rectangle 38"/>
              <p:cNvSpPr>
                <a:spLocks noChangeArrowheads="1"/>
              </p:cNvSpPr>
              <p:nvPr/>
            </p:nvSpPr>
            <p:spPr bwMode="auto">
              <a:xfrm>
                <a:off x="5264150" y="3171825"/>
                <a:ext cx="71438" cy="777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08" name="Group 188"/>
            <p:cNvGrpSpPr>
              <a:grpSpLocks/>
            </p:cNvGrpSpPr>
            <p:nvPr/>
          </p:nvGrpSpPr>
          <p:grpSpPr bwMode="auto">
            <a:xfrm>
              <a:off x="4795838" y="3225800"/>
              <a:ext cx="763587" cy="77788"/>
              <a:chOff x="4795838" y="3006725"/>
              <a:chExt cx="763587" cy="77788"/>
            </a:xfrm>
          </p:grpSpPr>
          <p:sp>
            <p:nvSpPr>
              <p:cNvPr id="42128" name="Line 26"/>
              <p:cNvSpPr>
                <a:spLocks noChangeShapeType="1"/>
              </p:cNvSpPr>
              <p:nvPr/>
            </p:nvSpPr>
            <p:spPr bwMode="auto">
              <a:xfrm>
                <a:off x="4795838" y="3043238"/>
                <a:ext cx="763587" cy="317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29" name="Rectangle 39"/>
              <p:cNvSpPr>
                <a:spLocks noChangeArrowheads="1"/>
              </p:cNvSpPr>
              <p:nvPr/>
            </p:nvSpPr>
            <p:spPr bwMode="auto">
              <a:xfrm>
                <a:off x="5135563" y="3006725"/>
                <a:ext cx="71437" cy="777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09" name="Group 187"/>
            <p:cNvGrpSpPr>
              <a:grpSpLocks/>
            </p:cNvGrpSpPr>
            <p:nvPr/>
          </p:nvGrpSpPr>
          <p:grpSpPr bwMode="auto">
            <a:xfrm>
              <a:off x="4959350" y="2987675"/>
              <a:ext cx="506413" cy="77788"/>
              <a:chOff x="4959350" y="2835275"/>
              <a:chExt cx="506413" cy="77788"/>
            </a:xfrm>
          </p:grpSpPr>
          <p:sp>
            <p:nvSpPr>
              <p:cNvPr id="42126" name="Line 25"/>
              <p:cNvSpPr>
                <a:spLocks noChangeShapeType="1"/>
              </p:cNvSpPr>
              <p:nvPr/>
            </p:nvSpPr>
            <p:spPr bwMode="auto">
              <a:xfrm>
                <a:off x="4959350" y="2873375"/>
                <a:ext cx="506413" cy="158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27" name="Rectangle 40"/>
              <p:cNvSpPr>
                <a:spLocks noChangeArrowheads="1"/>
              </p:cNvSpPr>
              <p:nvPr/>
            </p:nvSpPr>
            <p:spPr bwMode="auto">
              <a:xfrm>
                <a:off x="5178425" y="2835275"/>
                <a:ext cx="65088" cy="777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10" name="Group 186"/>
            <p:cNvGrpSpPr>
              <a:grpSpLocks/>
            </p:cNvGrpSpPr>
            <p:nvPr/>
          </p:nvGrpSpPr>
          <p:grpSpPr bwMode="auto">
            <a:xfrm>
              <a:off x="4900613" y="2740025"/>
              <a:ext cx="763587" cy="77788"/>
              <a:chOff x="4900613" y="2663825"/>
              <a:chExt cx="763587" cy="77788"/>
            </a:xfrm>
          </p:grpSpPr>
          <p:sp>
            <p:nvSpPr>
              <p:cNvPr id="42124" name="Line 24"/>
              <p:cNvSpPr>
                <a:spLocks noChangeShapeType="1"/>
              </p:cNvSpPr>
              <p:nvPr/>
            </p:nvSpPr>
            <p:spPr bwMode="auto">
              <a:xfrm>
                <a:off x="4900613" y="2701925"/>
                <a:ext cx="763587" cy="317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25" name="Rectangle 41"/>
              <p:cNvSpPr>
                <a:spLocks noChangeArrowheads="1"/>
              </p:cNvSpPr>
              <p:nvPr/>
            </p:nvSpPr>
            <p:spPr bwMode="auto">
              <a:xfrm>
                <a:off x="5245100" y="2663825"/>
                <a:ext cx="65088" cy="777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11" name="Group 185"/>
            <p:cNvGrpSpPr>
              <a:grpSpLocks/>
            </p:cNvGrpSpPr>
            <p:nvPr/>
          </p:nvGrpSpPr>
          <p:grpSpPr bwMode="auto">
            <a:xfrm>
              <a:off x="5070475" y="2503488"/>
              <a:ext cx="201613" cy="101600"/>
              <a:chOff x="5070475" y="2484438"/>
              <a:chExt cx="201613" cy="101600"/>
            </a:xfrm>
          </p:grpSpPr>
          <p:sp>
            <p:nvSpPr>
              <p:cNvPr id="42122" name="Line 27"/>
              <p:cNvSpPr>
                <a:spLocks noChangeShapeType="1"/>
              </p:cNvSpPr>
              <p:nvPr/>
            </p:nvSpPr>
            <p:spPr bwMode="auto">
              <a:xfrm>
                <a:off x="5070475" y="2535238"/>
                <a:ext cx="201613" cy="158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23" name="Rectangle 42"/>
              <p:cNvSpPr>
                <a:spLocks noChangeArrowheads="1"/>
              </p:cNvSpPr>
              <p:nvPr/>
            </p:nvSpPr>
            <p:spPr bwMode="auto">
              <a:xfrm>
                <a:off x="5121275" y="2484438"/>
                <a:ext cx="90488" cy="1016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12" name="Group 184"/>
            <p:cNvGrpSpPr>
              <a:grpSpLocks/>
            </p:cNvGrpSpPr>
            <p:nvPr/>
          </p:nvGrpSpPr>
          <p:grpSpPr bwMode="auto">
            <a:xfrm>
              <a:off x="5143500" y="2298700"/>
              <a:ext cx="258763" cy="82550"/>
              <a:chOff x="5143500" y="2241550"/>
              <a:chExt cx="258763" cy="82550"/>
            </a:xfrm>
          </p:grpSpPr>
          <p:sp>
            <p:nvSpPr>
              <p:cNvPr id="42120" name="Line 23"/>
              <p:cNvSpPr>
                <a:spLocks noChangeShapeType="1"/>
              </p:cNvSpPr>
              <p:nvPr/>
            </p:nvSpPr>
            <p:spPr bwMode="auto">
              <a:xfrm>
                <a:off x="5143500" y="2278063"/>
                <a:ext cx="258763" cy="158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21" name="Rectangle 43"/>
              <p:cNvSpPr>
                <a:spLocks noChangeArrowheads="1"/>
              </p:cNvSpPr>
              <p:nvPr/>
            </p:nvSpPr>
            <p:spPr bwMode="auto">
              <a:xfrm>
                <a:off x="5235575" y="2241550"/>
                <a:ext cx="74613" cy="825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13" name="Group 183"/>
            <p:cNvGrpSpPr>
              <a:grpSpLocks/>
            </p:cNvGrpSpPr>
            <p:nvPr/>
          </p:nvGrpSpPr>
          <p:grpSpPr bwMode="auto">
            <a:xfrm>
              <a:off x="4765675" y="2066925"/>
              <a:ext cx="635000" cy="79375"/>
              <a:chOff x="4765675" y="2057400"/>
              <a:chExt cx="635000" cy="79375"/>
            </a:xfrm>
          </p:grpSpPr>
          <p:sp>
            <p:nvSpPr>
              <p:cNvPr id="42118" name="Line 22"/>
              <p:cNvSpPr>
                <a:spLocks noChangeShapeType="1"/>
              </p:cNvSpPr>
              <p:nvPr/>
            </p:nvSpPr>
            <p:spPr bwMode="auto">
              <a:xfrm>
                <a:off x="4765675" y="2092325"/>
                <a:ext cx="635000" cy="317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19" name="Rectangle 44"/>
              <p:cNvSpPr>
                <a:spLocks noChangeArrowheads="1"/>
              </p:cNvSpPr>
              <p:nvPr/>
            </p:nvSpPr>
            <p:spPr bwMode="auto">
              <a:xfrm>
                <a:off x="5045075" y="2057400"/>
                <a:ext cx="69850" cy="7937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42114" name="Group 182"/>
            <p:cNvGrpSpPr>
              <a:grpSpLocks/>
            </p:cNvGrpSpPr>
            <p:nvPr/>
          </p:nvGrpSpPr>
          <p:grpSpPr bwMode="auto">
            <a:xfrm>
              <a:off x="5070475" y="1824038"/>
              <a:ext cx="387350" cy="79375"/>
              <a:chOff x="5070475" y="1814513"/>
              <a:chExt cx="387350" cy="79375"/>
            </a:xfrm>
          </p:grpSpPr>
          <p:sp>
            <p:nvSpPr>
              <p:cNvPr id="42116" name="Line 21"/>
              <p:cNvSpPr>
                <a:spLocks noChangeShapeType="1"/>
              </p:cNvSpPr>
              <p:nvPr/>
            </p:nvSpPr>
            <p:spPr bwMode="auto">
              <a:xfrm>
                <a:off x="5070475" y="1855788"/>
                <a:ext cx="387350" cy="158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17" name="Rectangle 45"/>
              <p:cNvSpPr>
                <a:spLocks noChangeArrowheads="1"/>
              </p:cNvSpPr>
              <p:nvPr/>
            </p:nvSpPr>
            <p:spPr bwMode="auto">
              <a:xfrm>
                <a:off x="5226050" y="1814513"/>
                <a:ext cx="69850" cy="7937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400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it-IT" sz="1200" b="1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42115" name="AutoShape 46"/>
            <p:cNvSpPr>
              <a:spLocks noChangeArrowheads="1"/>
            </p:cNvSpPr>
            <p:nvPr/>
          </p:nvSpPr>
          <p:spPr bwMode="auto">
            <a:xfrm>
              <a:off x="5170488" y="4749800"/>
              <a:ext cx="106362" cy="171450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sz="1200" b="1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42084" name="Line 10"/>
          <p:cNvSpPr>
            <a:spLocks noChangeShapeType="1"/>
          </p:cNvSpPr>
          <p:nvPr/>
        </p:nvSpPr>
        <p:spPr bwMode="auto">
          <a:xfrm flipH="1">
            <a:off x="550863" y="5630863"/>
            <a:ext cx="79533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85" name="Line 11"/>
          <p:cNvSpPr>
            <a:spLocks noChangeShapeType="1"/>
          </p:cNvSpPr>
          <p:nvPr/>
        </p:nvSpPr>
        <p:spPr bwMode="auto">
          <a:xfrm flipV="1">
            <a:off x="5283200" y="1628775"/>
            <a:ext cx="1588" cy="408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2086" name="Group 194"/>
          <p:cNvGrpSpPr>
            <a:grpSpLocks/>
          </p:cNvGrpSpPr>
          <p:nvPr/>
        </p:nvGrpSpPr>
        <p:grpSpPr bwMode="auto">
          <a:xfrm>
            <a:off x="4017963" y="5637213"/>
            <a:ext cx="3194050" cy="427037"/>
            <a:chOff x="4027673" y="5295900"/>
            <a:chExt cx="3193985" cy="426355"/>
          </a:xfrm>
        </p:grpSpPr>
        <p:sp>
          <p:nvSpPr>
            <p:cNvPr id="42088" name="Line 15"/>
            <p:cNvSpPr>
              <a:spLocks noChangeShapeType="1"/>
            </p:cNvSpPr>
            <p:nvPr/>
          </p:nvSpPr>
          <p:spPr bwMode="auto">
            <a:xfrm flipV="1">
              <a:off x="4933950" y="5295900"/>
              <a:ext cx="0" cy="68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89" name="Line 16"/>
            <p:cNvSpPr>
              <a:spLocks noChangeShapeType="1"/>
            </p:cNvSpPr>
            <p:nvPr/>
          </p:nvSpPr>
          <p:spPr bwMode="auto">
            <a:xfrm flipV="1">
              <a:off x="4567238" y="5295900"/>
              <a:ext cx="0" cy="68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90" name="Line 17"/>
            <p:cNvSpPr>
              <a:spLocks noChangeShapeType="1"/>
            </p:cNvSpPr>
            <p:nvPr/>
          </p:nvSpPr>
          <p:spPr bwMode="auto">
            <a:xfrm flipV="1">
              <a:off x="4200525" y="5295900"/>
              <a:ext cx="0" cy="68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91" name="Line 18"/>
            <p:cNvSpPr>
              <a:spLocks noChangeShapeType="1"/>
            </p:cNvSpPr>
            <p:nvPr/>
          </p:nvSpPr>
          <p:spPr bwMode="auto">
            <a:xfrm flipV="1">
              <a:off x="6386513" y="5295900"/>
              <a:ext cx="0" cy="68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92" name="Line 19"/>
            <p:cNvSpPr>
              <a:spLocks noChangeShapeType="1"/>
            </p:cNvSpPr>
            <p:nvPr/>
          </p:nvSpPr>
          <p:spPr bwMode="auto">
            <a:xfrm flipV="1">
              <a:off x="6019800" y="5295900"/>
              <a:ext cx="0" cy="68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93" name="Line 20"/>
            <p:cNvSpPr>
              <a:spLocks noChangeShapeType="1"/>
            </p:cNvSpPr>
            <p:nvPr/>
          </p:nvSpPr>
          <p:spPr bwMode="auto">
            <a:xfrm flipV="1">
              <a:off x="5653088" y="5295900"/>
              <a:ext cx="0" cy="68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94" name="Text Box 1979"/>
            <p:cNvSpPr txBox="1">
              <a:spLocks noChangeArrowheads="1"/>
            </p:cNvSpPr>
            <p:nvPr/>
          </p:nvSpPr>
          <p:spPr bwMode="auto">
            <a:xfrm>
              <a:off x="4089363" y="5411788"/>
              <a:ext cx="317470" cy="15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0.001</a:t>
              </a:r>
            </a:p>
          </p:txBody>
        </p:sp>
        <p:sp>
          <p:nvSpPr>
            <p:cNvPr id="42095" name="Text Box 1980"/>
            <p:cNvSpPr txBox="1">
              <a:spLocks noChangeArrowheads="1"/>
            </p:cNvSpPr>
            <p:nvPr/>
          </p:nvSpPr>
          <p:spPr bwMode="auto">
            <a:xfrm>
              <a:off x="4478311" y="5411788"/>
              <a:ext cx="246920" cy="15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0.01</a:t>
              </a:r>
            </a:p>
          </p:txBody>
        </p:sp>
        <p:sp>
          <p:nvSpPr>
            <p:cNvPr id="42096" name="Text Box 1981"/>
            <p:cNvSpPr txBox="1">
              <a:spLocks noChangeArrowheads="1"/>
            </p:cNvSpPr>
            <p:nvPr/>
          </p:nvSpPr>
          <p:spPr bwMode="auto">
            <a:xfrm>
              <a:off x="4867254" y="5411788"/>
              <a:ext cx="176372" cy="15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0.1</a:t>
              </a:r>
            </a:p>
          </p:txBody>
        </p:sp>
        <p:sp>
          <p:nvSpPr>
            <p:cNvPr id="42097" name="Text Box 1982"/>
            <p:cNvSpPr txBox="1">
              <a:spLocks noChangeArrowheads="1"/>
            </p:cNvSpPr>
            <p:nvPr/>
          </p:nvSpPr>
          <p:spPr bwMode="auto">
            <a:xfrm>
              <a:off x="5262556" y="5411788"/>
              <a:ext cx="70549" cy="15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42098" name="Text Box 1983"/>
            <p:cNvSpPr txBox="1">
              <a:spLocks noChangeArrowheads="1"/>
            </p:cNvSpPr>
            <p:nvPr/>
          </p:nvSpPr>
          <p:spPr bwMode="auto">
            <a:xfrm>
              <a:off x="5600685" y="5411788"/>
              <a:ext cx="141098" cy="15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10</a:t>
              </a:r>
            </a:p>
          </p:txBody>
        </p:sp>
        <p:sp>
          <p:nvSpPr>
            <p:cNvPr id="42099" name="Text Box 1984"/>
            <p:cNvSpPr txBox="1">
              <a:spLocks noChangeArrowheads="1"/>
            </p:cNvSpPr>
            <p:nvPr/>
          </p:nvSpPr>
          <p:spPr bwMode="auto">
            <a:xfrm>
              <a:off x="5941991" y="5411788"/>
              <a:ext cx="211647" cy="15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100</a:t>
              </a:r>
            </a:p>
          </p:txBody>
        </p:sp>
        <p:sp>
          <p:nvSpPr>
            <p:cNvPr id="42100" name="Text Box 1985"/>
            <p:cNvSpPr txBox="1">
              <a:spLocks noChangeArrowheads="1"/>
            </p:cNvSpPr>
            <p:nvPr/>
          </p:nvSpPr>
          <p:spPr bwMode="auto">
            <a:xfrm>
              <a:off x="6289643" y="5411788"/>
              <a:ext cx="282197" cy="15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1000</a:t>
              </a:r>
            </a:p>
          </p:txBody>
        </p:sp>
        <p:sp>
          <p:nvSpPr>
            <p:cNvPr id="21442" name="Text Box 1986"/>
            <p:cNvSpPr txBox="1">
              <a:spLocks noChangeArrowheads="1"/>
            </p:cNvSpPr>
            <p:nvPr/>
          </p:nvSpPr>
          <p:spPr bwMode="auto">
            <a:xfrm>
              <a:off x="4027673" y="5560589"/>
              <a:ext cx="1108052" cy="1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050" b="1" dirty="0">
                  <a:latin typeface="Helvetica" charset="0"/>
                </a:rPr>
                <a:t>Favors interferon</a:t>
              </a:r>
            </a:p>
          </p:txBody>
        </p:sp>
        <p:sp>
          <p:nvSpPr>
            <p:cNvPr id="21443" name="Text Box 1987"/>
            <p:cNvSpPr txBox="1">
              <a:spLocks noChangeArrowheads="1"/>
            </p:cNvSpPr>
            <p:nvPr/>
          </p:nvSpPr>
          <p:spPr bwMode="auto">
            <a:xfrm>
              <a:off x="5380195" y="5560589"/>
              <a:ext cx="1841463" cy="1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050" b="1" dirty="0">
                  <a:latin typeface="Helvetica" charset="0"/>
                </a:rPr>
                <a:t>Favors placebo/no treatment</a:t>
              </a:r>
            </a:p>
          </p:txBody>
        </p:sp>
      </p:grpSp>
      <p:sp>
        <p:nvSpPr>
          <p:cNvPr id="42087" name="Rectangle 116"/>
          <p:cNvSpPr>
            <a:spLocks noChangeArrowheads="1"/>
          </p:cNvSpPr>
          <p:nvPr/>
        </p:nvSpPr>
        <p:spPr bwMode="auto">
          <a:xfrm>
            <a:off x="5768975" y="6580188"/>
            <a:ext cx="337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000">
                <a:solidFill>
                  <a:srgbClr val="0070C0"/>
                </a:solidFill>
              </a:rPr>
              <a:t>Sung JJY, et al. Alim Pharmacol Ther. 2008;28:1067-77.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56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 idx="4294967295"/>
          </p:nvPr>
        </p:nvSpPr>
        <p:spPr>
          <a:xfrm>
            <a:off x="0" y="53975"/>
            <a:ext cx="9144000" cy="1041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3200" b="1" dirty="0">
                <a:solidFill>
                  <a:srgbClr val="FF0000"/>
                </a:solidFill>
              </a:rPr>
              <a:t>Incidence of HCC in chronic HBV patients </a:t>
            </a:r>
            <a:br>
              <a:rPr lang="en-US" altLang="it-IT" sz="3200" b="1" dirty="0">
                <a:solidFill>
                  <a:srgbClr val="FF0000"/>
                </a:solidFill>
              </a:rPr>
            </a:br>
            <a:r>
              <a:rPr lang="en-US" altLang="it-IT" sz="3200" b="1" dirty="0">
                <a:solidFill>
                  <a:srgbClr val="FF0000"/>
                </a:solidFill>
              </a:rPr>
              <a:t>receiving </a:t>
            </a:r>
            <a:r>
              <a:rPr lang="en-US" altLang="it-IT" sz="3200" b="1" dirty="0" err="1">
                <a:solidFill>
                  <a:srgbClr val="FF0000"/>
                </a:solidFill>
              </a:rPr>
              <a:t>nucleos</a:t>
            </a:r>
            <a:r>
              <a:rPr lang="en-US" altLang="it-IT" sz="3200" b="1" dirty="0">
                <a:solidFill>
                  <a:srgbClr val="FF0000"/>
                </a:solidFill>
              </a:rPr>
              <a:t>(t)ide therapy: a systematic review</a:t>
            </a:r>
            <a:endParaRPr lang="it-IT" altLang="it-IT" sz="3200" b="1" dirty="0">
              <a:solidFill>
                <a:srgbClr val="FF0000"/>
              </a:solidFill>
            </a:endParaRPr>
          </a:p>
        </p:txBody>
      </p:sp>
      <p:sp>
        <p:nvSpPr>
          <p:cNvPr id="43011" name="Content Placeholder 7"/>
          <p:cNvSpPr>
            <a:spLocks noGrp="1"/>
          </p:cNvSpPr>
          <p:nvPr>
            <p:ph idx="4294967295"/>
          </p:nvPr>
        </p:nvSpPr>
        <p:spPr>
          <a:xfrm>
            <a:off x="457200" y="5013325"/>
            <a:ext cx="8229600" cy="1306513"/>
          </a:xfrm>
        </p:spPr>
        <p:txBody>
          <a:bodyPr lIns="91440" tIns="45720" rIns="91440" bIns="45720"/>
          <a:lstStyle/>
          <a:p>
            <a:pPr marL="236538" indent="-236538"/>
            <a:r>
              <a:rPr lang="en-GB" altLang="it-IT" sz="1800"/>
              <a:t>Nucleos(t)ide therapy led to a significantly lower incidence of HCC, but did not completely eliminate risk</a:t>
            </a:r>
          </a:p>
          <a:p>
            <a:pPr marL="236538" indent="-236538"/>
            <a:r>
              <a:rPr lang="en-GB" altLang="it-IT" sz="1800"/>
              <a:t>Cirrhosis, HBeAg negative-status at baseline, and failure to remain in virological remission were associated with an increased risk of HCC</a:t>
            </a:r>
          </a:p>
        </p:txBody>
      </p:sp>
      <p:sp>
        <p:nvSpPr>
          <p:cNvPr id="43012" name="CasellaDiTesto 5"/>
          <p:cNvSpPr txBox="1">
            <a:spLocks noChangeArrowheads="1"/>
          </p:cNvSpPr>
          <p:nvPr/>
        </p:nvSpPr>
        <p:spPr bwMode="auto">
          <a:xfrm>
            <a:off x="5699125" y="6581775"/>
            <a:ext cx="3444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000" dirty="0" err="1">
                <a:solidFill>
                  <a:srgbClr val="0070C0"/>
                </a:solidFill>
              </a:rPr>
              <a:t>Papatheodoridis</a:t>
            </a:r>
            <a:r>
              <a:rPr lang="it-IT" altLang="it-IT" sz="1000" dirty="0">
                <a:solidFill>
                  <a:srgbClr val="0070C0"/>
                </a:solidFill>
              </a:rPr>
              <a:t> GV, et al. J </a:t>
            </a:r>
            <a:r>
              <a:rPr lang="it-IT" altLang="it-IT" sz="1000" dirty="0" err="1">
                <a:solidFill>
                  <a:srgbClr val="0070C0"/>
                </a:solidFill>
              </a:rPr>
              <a:t>Hepatology</a:t>
            </a:r>
            <a:r>
              <a:rPr lang="it-IT" altLang="it-IT" sz="1000" dirty="0">
                <a:solidFill>
                  <a:srgbClr val="0070C0"/>
                </a:solidFill>
              </a:rPr>
              <a:t>. 2010;53:348-56.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0" y="6581775"/>
            <a:ext cx="3424238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b="0" dirty="0">
                <a:solidFill>
                  <a:srgbClr val="0070C0"/>
                </a:solidFill>
                <a:latin typeface="+mn-lt"/>
              </a:rPr>
              <a:t>LAM = </a:t>
            </a:r>
            <a:r>
              <a:rPr lang="en-GB" b="0" dirty="0" err="1">
                <a:solidFill>
                  <a:srgbClr val="0070C0"/>
                </a:solidFill>
                <a:latin typeface="+mn-lt"/>
              </a:rPr>
              <a:t>lamivudine</a:t>
            </a:r>
            <a:r>
              <a:rPr lang="en-GB" b="0" dirty="0">
                <a:solidFill>
                  <a:srgbClr val="0070C0"/>
                </a:solidFill>
                <a:latin typeface="+mn-lt"/>
              </a:rPr>
              <a:t>; NUC = </a:t>
            </a:r>
            <a:r>
              <a:rPr lang="en-GB" b="0" dirty="0" err="1">
                <a:solidFill>
                  <a:srgbClr val="0070C0"/>
                </a:solidFill>
                <a:latin typeface="+mn-lt"/>
              </a:rPr>
              <a:t>nucleos</a:t>
            </a:r>
            <a:r>
              <a:rPr lang="en-GB" b="0" dirty="0">
                <a:solidFill>
                  <a:srgbClr val="0070C0"/>
                </a:solidFill>
                <a:latin typeface="+mn-lt"/>
              </a:rPr>
              <a:t>(t)</a:t>
            </a:r>
            <a:r>
              <a:rPr lang="en-GB" b="0" dirty="0" err="1">
                <a:solidFill>
                  <a:srgbClr val="0070C0"/>
                </a:solidFill>
                <a:latin typeface="+mn-lt"/>
              </a:rPr>
              <a:t>ide</a:t>
            </a:r>
            <a:r>
              <a:rPr lang="en-GB" b="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grpSp>
        <p:nvGrpSpPr>
          <p:cNvPr id="43014" name="Group 73"/>
          <p:cNvGrpSpPr>
            <a:grpSpLocks/>
          </p:cNvGrpSpPr>
          <p:nvPr/>
        </p:nvGrpSpPr>
        <p:grpSpPr bwMode="auto">
          <a:xfrm>
            <a:off x="4733925" y="1484313"/>
            <a:ext cx="3560763" cy="3094037"/>
            <a:chOff x="2982" y="935"/>
            <a:chExt cx="2243" cy="1949"/>
          </a:xfrm>
        </p:grpSpPr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3151" y="1066"/>
              <a:ext cx="9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20</a:t>
              </a: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3151" y="1365"/>
              <a:ext cx="9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16</a:t>
              </a:r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3151" y="1659"/>
              <a:ext cx="9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12</a:t>
              </a:r>
            </a:p>
          </p:txBody>
        </p:sp>
        <p:sp>
          <p:nvSpPr>
            <p:cNvPr id="43050" name="Rectangle 29"/>
            <p:cNvSpPr>
              <a:spLocks noChangeArrowheads="1"/>
            </p:cNvSpPr>
            <p:nvPr/>
          </p:nvSpPr>
          <p:spPr bwMode="auto">
            <a:xfrm>
              <a:off x="3201" y="1953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100" b="1">
                  <a:solidFill>
                    <a:schemeClr val="tx1"/>
                  </a:solidFill>
                  <a:ea typeface="MS PGothic" panose="020B0600070205080204" pitchFamily="34" charset="-128"/>
                </a:rPr>
                <a:t>8</a:t>
              </a:r>
            </a:p>
          </p:txBody>
        </p:sp>
        <p:sp>
          <p:nvSpPr>
            <p:cNvPr id="43051" name="Rectangle 29"/>
            <p:cNvSpPr>
              <a:spLocks noChangeArrowheads="1"/>
            </p:cNvSpPr>
            <p:nvPr/>
          </p:nvSpPr>
          <p:spPr bwMode="auto">
            <a:xfrm>
              <a:off x="3201" y="2250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100" b="1">
                  <a:solidFill>
                    <a:schemeClr val="tx1"/>
                  </a:solidFill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43052" name="Rectangle 29"/>
            <p:cNvSpPr>
              <a:spLocks noChangeArrowheads="1"/>
            </p:cNvSpPr>
            <p:nvPr/>
          </p:nvSpPr>
          <p:spPr bwMode="auto">
            <a:xfrm>
              <a:off x="3201" y="2552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100" b="1">
                  <a:solidFill>
                    <a:schemeClr val="tx1"/>
                  </a:solidFill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480" y="2671"/>
              <a:ext cx="44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NUC na</a:t>
              </a:r>
              <a:r>
                <a:rPr lang="en-US" sz="1100" b="1" dirty="0">
                  <a:latin typeface="Helvetica" pitchFamily="34" charset="0"/>
                  <a:ea typeface="ＭＳ Ｐゴシック" charset="-128"/>
                </a:rPr>
                <a:t>ï</a:t>
              </a:r>
              <a:r>
                <a:rPr lang="en-US" sz="1100" b="1" dirty="0">
                  <a:latin typeface="+mj-lt"/>
                  <a:ea typeface="ＭＳ Ｐゴシック" charset="-128"/>
                </a:rPr>
                <a:t>ve</a:t>
              </a:r>
            </a:p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982/852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353" y="2671"/>
              <a:ext cx="87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With LAM resistance</a:t>
              </a:r>
            </a:p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320/91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004" y="2668"/>
              <a:ext cx="2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Patient</a:t>
              </a:r>
            </a:p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n</a:t>
              </a: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 rot="16200000">
              <a:off x="2573" y="1805"/>
              <a:ext cx="92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Patients with HCC (%)</a:t>
              </a:r>
            </a:p>
          </p:txBody>
        </p:sp>
        <p:sp>
          <p:nvSpPr>
            <p:cNvPr id="43057" name="Rectangle 65"/>
            <p:cNvSpPr>
              <a:spLocks noChangeArrowheads="1"/>
            </p:cNvSpPr>
            <p:nvPr/>
          </p:nvSpPr>
          <p:spPr bwMode="auto">
            <a:xfrm>
              <a:off x="3794" y="2043"/>
              <a:ext cx="195" cy="5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43058" name="Rectangle 66"/>
            <p:cNvSpPr>
              <a:spLocks noChangeArrowheads="1"/>
            </p:cNvSpPr>
            <p:nvPr/>
          </p:nvSpPr>
          <p:spPr bwMode="auto">
            <a:xfrm>
              <a:off x="3542" y="2565"/>
              <a:ext cx="195" cy="4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43059" name="Rectangle 70"/>
            <p:cNvSpPr>
              <a:spLocks noChangeArrowheads="1"/>
            </p:cNvSpPr>
            <p:nvPr/>
          </p:nvSpPr>
          <p:spPr bwMode="auto">
            <a:xfrm>
              <a:off x="4694" y="1948"/>
              <a:ext cx="196" cy="6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43060" name="Rectangle 71"/>
            <p:cNvSpPr>
              <a:spLocks noChangeArrowheads="1"/>
            </p:cNvSpPr>
            <p:nvPr/>
          </p:nvSpPr>
          <p:spPr bwMode="auto">
            <a:xfrm>
              <a:off x="4431" y="2187"/>
              <a:ext cx="197" cy="421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3532" y="1591"/>
              <a:ext cx="37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p &lt; 0.001</a:t>
              </a:r>
            </a:p>
          </p:txBody>
        </p:sp>
        <p:sp>
          <p:nvSpPr>
            <p:cNvPr id="43062" name="Rectangle 73"/>
            <p:cNvSpPr>
              <a:spLocks noChangeArrowheads="1"/>
            </p:cNvSpPr>
            <p:nvPr/>
          </p:nvSpPr>
          <p:spPr bwMode="auto">
            <a:xfrm>
              <a:off x="3485" y="973"/>
              <a:ext cx="135" cy="46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43063" name="Rectangle 74"/>
            <p:cNvSpPr>
              <a:spLocks noChangeArrowheads="1"/>
            </p:cNvSpPr>
            <p:nvPr/>
          </p:nvSpPr>
          <p:spPr bwMode="auto">
            <a:xfrm>
              <a:off x="3485" y="1094"/>
              <a:ext cx="135" cy="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3780" y="935"/>
              <a:ext cx="89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 err="1">
                  <a:latin typeface="+mj-lt"/>
                  <a:ea typeface="ＭＳ Ｐゴシック" charset="-128"/>
                </a:rPr>
                <a:t>Virological</a:t>
              </a:r>
              <a:r>
                <a:rPr lang="en-US" sz="1100" b="1" dirty="0">
                  <a:latin typeface="+mj-lt"/>
                  <a:ea typeface="ＭＳ Ｐゴシック" charset="-128"/>
                </a:rPr>
                <a:t> remission</a:t>
              </a: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3798" y="1061"/>
              <a:ext cx="103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No </a:t>
              </a:r>
              <a:r>
                <a:rPr lang="en-US" sz="1100" b="1" dirty="0" err="1">
                  <a:latin typeface="+mj-lt"/>
                  <a:ea typeface="ＭＳ Ｐゴシック" charset="-128"/>
                </a:rPr>
                <a:t>virological</a:t>
              </a:r>
              <a:r>
                <a:rPr lang="en-US" sz="1100" b="1" dirty="0">
                  <a:latin typeface="+mj-lt"/>
                  <a:ea typeface="ＭＳ Ｐゴシック" charset="-128"/>
                </a:rPr>
                <a:t> remission</a:t>
              </a: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3848" y="1917"/>
              <a:ext cx="1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7.5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482" y="2067"/>
              <a:ext cx="1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5.6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739" y="1830"/>
              <a:ext cx="1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8.8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578" y="2465"/>
              <a:ext cx="1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2.3</a:t>
              </a: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516" y="1588"/>
              <a:ext cx="27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p = NS</a:t>
              </a:r>
            </a:p>
          </p:txBody>
        </p:sp>
        <p:sp>
          <p:nvSpPr>
            <p:cNvPr id="34" name="Line 86"/>
            <p:cNvSpPr>
              <a:spLocks noChangeShapeType="1"/>
            </p:cNvSpPr>
            <p:nvPr/>
          </p:nvSpPr>
          <p:spPr bwMode="auto">
            <a:xfrm>
              <a:off x="3318" y="1113"/>
              <a:ext cx="1" cy="15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2400" b="1">
                <a:latin typeface="+mj-lt"/>
              </a:endParaRPr>
            </a:p>
          </p:txBody>
        </p:sp>
        <p:sp>
          <p:nvSpPr>
            <p:cNvPr id="35" name="Line 87"/>
            <p:cNvSpPr>
              <a:spLocks noChangeShapeType="1"/>
            </p:cNvSpPr>
            <p:nvPr/>
          </p:nvSpPr>
          <p:spPr bwMode="auto">
            <a:xfrm>
              <a:off x="3277" y="1114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2400" b="1">
                <a:latin typeface="+mj-lt"/>
              </a:endParaRPr>
            </a:p>
          </p:txBody>
        </p:sp>
        <p:sp>
          <p:nvSpPr>
            <p:cNvPr id="36" name="Line 88"/>
            <p:cNvSpPr>
              <a:spLocks noChangeShapeType="1"/>
            </p:cNvSpPr>
            <p:nvPr/>
          </p:nvSpPr>
          <p:spPr bwMode="auto">
            <a:xfrm>
              <a:off x="3277" y="1417"/>
              <a:ext cx="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2400" b="1">
                <a:latin typeface="+mj-lt"/>
              </a:endParaRPr>
            </a:p>
          </p:txBody>
        </p:sp>
        <p:sp>
          <p:nvSpPr>
            <p:cNvPr id="37" name="Line 89"/>
            <p:cNvSpPr>
              <a:spLocks noChangeShapeType="1"/>
            </p:cNvSpPr>
            <p:nvPr/>
          </p:nvSpPr>
          <p:spPr bwMode="auto">
            <a:xfrm>
              <a:off x="3277" y="1715"/>
              <a:ext cx="4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2400" b="1">
                <a:latin typeface="+mj-lt"/>
              </a:endParaRPr>
            </a:p>
          </p:txBody>
        </p:sp>
        <p:sp>
          <p:nvSpPr>
            <p:cNvPr id="38" name="Line 90"/>
            <p:cNvSpPr>
              <a:spLocks noChangeShapeType="1"/>
            </p:cNvSpPr>
            <p:nvPr/>
          </p:nvSpPr>
          <p:spPr bwMode="auto">
            <a:xfrm>
              <a:off x="3277" y="2008"/>
              <a:ext cx="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2400" b="1">
                <a:latin typeface="+mj-lt"/>
              </a:endParaRPr>
            </a:p>
          </p:txBody>
        </p:sp>
        <p:sp>
          <p:nvSpPr>
            <p:cNvPr id="39" name="Line 91"/>
            <p:cNvSpPr>
              <a:spLocks noChangeShapeType="1"/>
            </p:cNvSpPr>
            <p:nvPr/>
          </p:nvSpPr>
          <p:spPr bwMode="auto">
            <a:xfrm>
              <a:off x="3277" y="2305"/>
              <a:ext cx="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2400" b="1">
                <a:latin typeface="+mj-lt"/>
              </a:endParaRPr>
            </a:p>
          </p:txBody>
        </p:sp>
        <p:sp>
          <p:nvSpPr>
            <p:cNvPr id="40" name="Line 92"/>
            <p:cNvSpPr>
              <a:spLocks noChangeShapeType="1"/>
            </p:cNvSpPr>
            <p:nvPr/>
          </p:nvSpPr>
          <p:spPr bwMode="auto">
            <a:xfrm>
              <a:off x="3273" y="2611"/>
              <a:ext cx="1829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 sz="2400" b="1">
                <a:latin typeface="+mj-lt"/>
              </a:endParaRPr>
            </a:p>
          </p:txBody>
        </p:sp>
      </p:grpSp>
      <p:grpSp>
        <p:nvGrpSpPr>
          <p:cNvPr id="43015" name="Group 72"/>
          <p:cNvGrpSpPr>
            <a:grpSpLocks/>
          </p:cNvGrpSpPr>
          <p:nvPr/>
        </p:nvGrpSpPr>
        <p:grpSpPr bwMode="auto">
          <a:xfrm>
            <a:off x="496888" y="1524000"/>
            <a:ext cx="3519487" cy="3092450"/>
            <a:chOff x="313" y="960"/>
            <a:chExt cx="2217" cy="1948"/>
          </a:xfrm>
        </p:grpSpPr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913" y="2493"/>
              <a:ext cx="1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0.5</a:t>
              </a:r>
            </a:p>
          </p:txBody>
        </p:sp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1134" y="1753"/>
              <a:ext cx="17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10.8</a:t>
              </a:r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1958" y="1300"/>
              <a:ext cx="17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17.6</a:t>
              </a:r>
            </a:p>
          </p:txBody>
        </p:sp>
        <p:sp>
          <p:nvSpPr>
            <p:cNvPr id="47" name="Rectangle 29"/>
            <p:cNvSpPr>
              <a:spLocks noChangeArrowheads="1"/>
            </p:cNvSpPr>
            <p:nvPr/>
          </p:nvSpPr>
          <p:spPr bwMode="auto">
            <a:xfrm>
              <a:off x="1850" y="1110"/>
              <a:ext cx="37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p &lt; 0.001</a:t>
              </a:r>
            </a:p>
          </p:txBody>
        </p:sp>
        <p:sp>
          <p:nvSpPr>
            <p:cNvPr id="43020" name="Rectangle 29"/>
            <p:cNvSpPr>
              <a:spLocks noChangeArrowheads="1"/>
            </p:cNvSpPr>
            <p:nvPr/>
          </p:nvSpPr>
          <p:spPr bwMode="auto">
            <a:xfrm>
              <a:off x="1769" y="2527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100" b="1">
                  <a:solidFill>
                    <a:schemeClr val="tx1"/>
                  </a:solidFill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924" y="1541"/>
              <a:ext cx="37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p &lt; 0.001</a:t>
              </a:r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1062" y="1092"/>
              <a:ext cx="3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Cirrhosis</a:t>
              </a:r>
            </a:p>
          </p:txBody>
        </p:sp>
        <p:sp>
          <p:nvSpPr>
            <p:cNvPr id="51" name="Rectangle 29"/>
            <p:cNvSpPr>
              <a:spLocks noChangeArrowheads="1"/>
            </p:cNvSpPr>
            <p:nvPr/>
          </p:nvSpPr>
          <p:spPr bwMode="auto">
            <a:xfrm>
              <a:off x="1047" y="960"/>
              <a:ext cx="51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No cirrhosis</a:t>
              </a:r>
            </a:p>
          </p:txBody>
        </p:sp>
        <p:sp>
          <p:nvSpPr>
            <p:cNvPr id="43024" name="Rectangle 34"/>
            <p:cNvSpPr>
              <a:spLocks noChangeArrowheads="1"/>
            </p:cNvSpPr>
            <p:nvPr/>
          </p:nvSpPr>
          <p:spPr bwMode="auto">
            <a:xfrm>
              <a:off x="810" y="994"/>
              <a:ext cx="135" cy="4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43025" name="Rectangle 35"/>
            <p:cNvSpPr>
              <a:spLocks noChangeArrowheads="1"/>
            </p:cNvSpPr>
            <p:nvPr/>
          </p:nvSpPr>
          <p:spPr bwMode="auto">
            <a:xfrm>
              <a:off x="810" y="1122"/>
              <a:ext cx="135" cy="4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43026" name="Rectangle 36"/>
            <p:cNvSpPr>
              <a:spLocks noChangeArrowheads="1"/>
            </p:cNvSpPr>
            <p:nvPr/>
          </p:nvSpPr>
          <p:spPr bwMode="auto">
            <a:xfrm>
              <a:off x="1107" y="1892"/>
              <a:ext cx="185" cy="7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43027" name="Rectangle 37"/>
            <p:cNvSpPr>
              <a:spLocks noChangeArrowheads="1"/>
            </p:cNvSpPr>
            <p:nvPr/>
          </p:nvSpPr>
          <p:spPr bwMode="auto">
            <a:xfrm>
              <a:off x="1956" y="1407"/>
              <a:ext cx="185" cy="12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43028" name="Rectangle 38"/>
            <p:cNvSpPr>
              <a:spLocks noChangeArrowheads="1"/>
            </p:cNvSpPr>
            <p:nvPr/>
          </p:nvSpPr>
          <p:spPr bwMode="auto">
            <a:xfrm>
              <a:off x="869" y="2620"/>
              <a:ext cx="185" cy="36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it-IT" b="1">
                <a:solidFill>
                  <a:schemeClr val="tx1"/>
                </a:solidFill>
              </a:endParaRPr>
            </a:p>
          </p:txBody>
        </p: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486" y="1187"/>
              <a:ext cx="9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20</a:t>
              </a:r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486" y="1466"/>
              <a:ext cx="9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16</a:t>
              </a:r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486" y="1747"/>
              <a:ext cx="9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12</a:t>
              </a:r>
            </a:p>
          </p:txBody>
        </p:sp>
        <p:sp>
          <p:nvSpPr>
            <p:cNvPr id="43032" name="Rectangle 29"/>
            <p:cNvSpPr>
              <a:spLocks noChangeArrowheads="1"/>
            </p:cNvSpPr>
            <p:nvPr/>
          </p:nvSpPr>
          <p:spPr bwMode="auto">
            <a:xfrm>
              <a:off x="536" y="2030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100" b="1">
                  <a:solidFill>
                    <a:schemeClr val="tx1"/>
                  </a:solidFill>
                  <a:ea typeface="MS PGothic" panose="020B0600070205080204" pitchFamily="34" charset="-128"/>
                </a:rPr>
                <a:t>8</a:t>
              </a:r>
            </a:p>
          </p:txBody>
        </p:sp>
        <p:sp>
          <p:nvSpPr>
            <p:cNvPr id="43033" name="Rectangle 29"/>
            <p:cNvSpPr>
              <a:spLocks noChangeArrowheads="1"/>
            </p:cNvSpPr>
            <p:nvPr/>
          </p:nvSpPr>
          <p:spPr bwMode="auto">
            <a:xfrm>
              <a:off x="536" y="230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100" b="1">
                  <a:solidFill>
                    <a:schemeClr val="tx1"/>
                  </a:solidFill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43034" name="Rectangle 29"/>
            <p:cNvSpPr>
              <a:spLocks noChangeArrowheads="1"/>
            </p:cNvSpPr>
            <p:nvPr/>
          </p:nvSpPr>
          <p:spPr bwMode="auto">
            <a:xfrm>
              <a:off x="536" y="2598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100" b="1">
                  <a:solidFill>
                    <a:schemeClr val="tx1"/>
                  </a:solidFill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815" y="2695"/>
              <a:ext cx="44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NUC naïve</a:t>
              </a:r>
            </a:p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2233/1054</a:t>
              </a:r>
            </a:p>
          </p:txBody>
        </p:sp>
        <p:sp>
          <p:nvSpPr>
            <p:cNvPr id="64" name="Rectangle 29"/>
            <p:cNvSpPr>
              <a:spLocks noChangeArrowheads="1"/>
            </p:cNvSpPr>
            <p:nvPr/>
          </p:nvSpPr>
          <p:spPr bwMode="auto">
            <a:xfrm>
              <a:off x="1658" y="2695"/>
              <a:ext cx="87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With LAM resistance</a:t>
              </a:r>
            </a:p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241/170</a:t>
              </a:r>
            </a:p>
          </p:txBody>
        </p:sp>
        <p:sp>
          <p:nvSpPr>
            <p:cNvPr id="65" name="Rectangle 29"/>
            <p:cNvSpPr>
              <a:spLocks noChangeArrowheads="1"/>
            </p:cNvSpPr>
            <p:nvPr/>
          </p:nvSpPr>
          <p:spPr bwMode="auto">
            <a:xfrm>
              <a:off x="340" y="2692"/>
              <a:ext cx="2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Patient</a:t>
              </a:r>
            </a:p>
            <a:p>
              <a:pPr algn="ctr" eaLnBrk="0" hangingPunct="0">
                <a:defRPr/>
              </a:pPr>
              <a:r>
                <a:rPr lang="en-US" sz="1100" b="1">
                  <a:latin typeface="+mj-lt"/>
                  <a:ea typeface="ＭＳ Ｐゴシック" charset="-128"/>
                </a:rPr>
                <a:t>n</a:t>
              </a: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 rot="16200000">
              <a:off x="-97" y="1887"/>
              <a:ext cx="92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+mj-lt"/>
                  <a:ea typeface="ＭＳ Ｐゴシック" charset="-128"/>
                </a:rPr>
                <a:t>Patients with HCC (%)</a:t>
              </a:r>
            </a:p>
          </p:txBody>
        </p:sp>
        <p:grpSp>
          <p:nvGrpSpPr>
            <p:cNvPr id="43039" name="Group 93"/>
            <p:cNvGrpSpPr>
              <a:grpSpLocks/>
            </p:cNvGrpSpPr>
            <p:nvPr/>
          </p:nvGrpSpPr>
          <p:grpSpPr bwMode="auto">
            <a:xfrm>
              <a:off x="613" y="1234"/>
              <a:ext cx="1732" cy="1420"/>
              <a:chOff x="1167" y="1332"/>
              <a:chExt cx="1347" cy="1284"/>
            </a:xfrm>
          </p:grpSpPr>
          <p:sp>
            <p:nvSpPr>
              <p:cNvPr id="68" name="Line 94"/>
              <p:cNvSpPr>
                <a:spLocks noChangeShapeType="1"/>
              </p:cNvSpPr>
              <p:nvPr/>
            </p:nvSpPr>
            <p:spPr bwMode="auto">
              <a:xfrm>
                <a:off x="1200" y="1332"/>
                <a:ext cx="2" cy="12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GB" sz="2400" b="1">
                  <a:latin typeface="+mj-lt"/>
                </a:endParaRPr>
              </a:p>
            </p:txBody>
          </p:sp>
          <p:sp>
            <p:nvSpPr>
              <p:cNvPr id="69" name="Line 95"/>
              <p:cNvSpPr>
                <a:spLocks noChangeShapeType="1"/>
              </p:cNvSpPr>
              <p:nvPr/>
            </p:nvSpPr>
            <p:spPr bwMode="auto">
              <a:xfrm>
                <a:off x="1170" y="1333"/>
                <a:ext cx="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GB" sz="2400" b="1">
                  <a:latin typeface="+mj-lt"/>
                </a:endParaRPr>
              </a:p>
            </p:txBody>
          </p:sp>
          <p:sp>
            <p:nvSpPr>
              <p:cNvPr id="70" name="Line 96"/>
              <p:cNvSpPr>
                <a:spLocks noChangeShapeType="1"/>
              </p:cNvSpPr>
              <p:nvPr/>
            </p:nvSpPr>
            <p:spPr bwMode="auto">
              <a:xfrm>
                <a:off x="1170" y="1592"/>
                <a:ext cx="3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GB" sz="2400" b="1">
                  <a:latin typeface="+mj-lt"/>
                </a:endParaRPr>
              </a:p>
            </p:txBody>
          </p:sp>
          <p:sp>
            <p:nvSpPr>
              <p:cNvPr id="71" name="Line 97"/>
              <p:cNvSpPr>
                <a:spLocks noChangeShapeType="1"/>
              </p:cNvSpPr>
              <p:nvPr/>
            </p:nvSpPr>
            <p:spPr bwMode="auto">
              <a:xfrm>
                <a:off x="1170" y="1847"/>
                <a:ext cx="3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GB" sz="2400" b="1">
                  <a:latin typeface="+mj-lt"/>
                </a:endParaRPr>
              </a:p>
            </p:txBody>
          </p:sp>
          <p:sp>
            <p:nvSpPr>
              <p:cNvPr id="72" name="Line 98"/>
              <p:cNvSpPr>
                <a:spLocks noChangeShapeType="1"/>
              </p:cNvSpPr>
              <p:nvPr/>
            </p:nvSpPr>
            <p:spPr bwMode="auto">
              <a:xfrm>
                <a:off x="1170" y="2097"/>
                <a:ext cx="3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GB" sz="2400" b="1">
                  <a:latin typeface="+mj-lt"/>
                </a:endParaRPr>
              </a:p>
            </p:txBody>
          </p:sp>
          <p:sp>
            <p:nvSpPr>
              <p:cNvPr id="73" name="Line 99"/>
              <p:cNvSpPr>
                <a:spLocks noChangeShapeType="1"/>
              </p:cNvSpPr>
              <p:nvPr/>
            </p:nvSpPr>
            <p:spPr bwMode="auto">
              <a:xfrm>
                <a:off x="1170" y="2351"/>
                <a:ext cx="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GB" sz="2400" b="1">
                  <a:latin typeface="+mj-lt"/>
                </a:endParaRPr>
              </a:p>
            </p:txBody>
          </p:sp>
          <p:sp>
            <p:nvSpPr>
              <p:cNvPr id="74" name="Line 100"/>
              <p:cNvSpPr>
                <a:spLocks noChangeShapeType="1"/>
              </p:cNvSpPr>
              <p:nvPr/>
            </p:nvSpPr>
            <p:spPr bwMode="auto">
              <a:xfrm>
                <a:off x="1167" y="2613"/>
                <a:ext cx="134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GB" sz="2400" b="1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15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382"/>
            <a:ext cx="913288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</a:rPr>
              <a:t>Cumulative </a:t>
            </a:r>
            <a:r>
              <a:rPr lang="it-IT" altLang="it-IT" sz="3200" b="1" dirty="0" err="1">
                <a:solidFill>
                  <a:srgbClr val="FF0000"/>
                </a:solidFill>
              </a:rPr>
              <a:t>risk</a:t>
            </a:r>
            <a:r>
              <a:rPr lang="it-IT" altLang="it-IT" sz="3200" b="1" dirty="0">
                <a:solidFill>
                  <a:srgbClr val="FF0000"/>
                </a:solidFill>
              </a:rPr>
              <a:t> for </a:t>
            </a:r>
            <a:r>
              <a:rPr lang="it-IT" altLang="it-IT" sz="3200" b="1" dirty="0" err="1">
                <a:solidFill>
                  <a:srgbClr val="FF0000"/>
                </a:solidFill>
              </a:rPr>
              <a:t>development</a:t>
            </a:r>
            <a:r>
              <a:rPr lang="it-IT" altLang="it-IT" sz="3200" b="1" dirty="0">
                <a:solidFill>
                  <a:srgbClr val="FF0000"/>
                </a:solidFill>
              </a:rPr>
              <a:t> of HCC in </a:t>
            </a:r>
            <a:r>
              <a:rPr lang="it-IT" altLang="it-IT" sz="3200" b="1" dirty="0" err="1">
                <a:solidFill>
                  <a:srgbClr val="FF0000"/>
                </a:solidFill>
              </a:rPr>
              <a:t>patients</a:t>
            </a:r>
            <a:r>
              <a:rPr lang="it-IT" altLang="it-IT" sz="3200" b="1" dirty="0">
                <a:solidFill>
                  <a:srgbClr val="FF0000"/>
                </a:solidFill>
              </a:rPr>
              <a:t> with </a:t>
            </a:r>
            <a:r>
              <a:rPr lang="it-IT" altLang="it-IT" sz="3200" b="1" dirty="0" err="1">
                <a:solidFill>
                  <a:srgbClr val="FF0000"/>
                </a:solidFill>
              </a:rPr>
              <a:t>HBsAg</a:t>
            </a:r>
            <a:r>
              <a:rPr lang="it-IT" altLang="it-IT" sz="3200" b="1" dirty="0">
                <a:solidFill>
                  <a:srgbClr val="FF0000"/>
                </a:solidFill>
              </a:rPr>
              <a:t> </a:t>
            </a:r>
            <a:r>
              <a:rPr lang="it-IT" altLang="it-IT" sz="3200" b="1" dirty="0" err="1">
                <a:solidFill>
                  <a:srgbClr val="FF0000"/>
                </a:solidFill>
              </a:rPr>
              <a:t>seroclearance</a:t>
            </a:r>
            <a:r>
              <a:rPr lang="it-IT" altLang="it-IT" sz="3200" b="1" dirty="0">
                <a:solidFill>
                  <a:srgbClr val="FF0000"/>
                </a:solidFill>
              </a:rPr>
              <a:t> </a:t>
            </a:r>
            <a:r>
              <a:rPr lang="it-IT" altLang="it-IT" sz="3200" b="1" dirty="0" err="1">
                <a:solidFill>
                  <a:srgbClr val="FF0000"/>
                </a:solidFill>
              </a:rPr>
              <a:t>aged</a:t>
            </a:r>
            <a:r>
              <a:rPr lang="it-IT" altLang="it-IT" sz="3200" b="1" dirty="0">
                <a:solidFill>
                  <a:srgbClr val="FF0000"/>
                </a:solidFill>
              </a:rPr>
              <a:t> &lt; 50 and </a:t>
            </a:r>
            <a:r>
              <a:rPr lang="it-IT" alt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≥ </a:t>
            </a:r>
            <a:r>
              <a:rPr lang="it-IT" altLang="it-IT" sz="3200" b="1" dirty="0">
                <a:solidFill>
                  <a:srgbClr val="FF0000"/>
                </a:solidFill>
              </a:rPr>
              <a:t>50 years</a:t>
            </a:r>
            <a:r>
              <a:rPr lang="it-IT" altLang="it-IT" sz="3200" b="1" baseline="30000" dirty="0">
                <a:solidFill>
                  <a:srgbClr val="FF0000"/>
                </a:solidFill>
              </a:rPr>
              <a:t>1,2</a:t>
            </a:r>
          </a:p>
        </p:txBody>
      </p:sp>
      <p:sp>
        <p:nvSpPr>
          <p:cNvPr id="44035" name="Content Placeholder 68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993775"/>
          </a:xfrm>
        </p:spPr>
        <p:txBody>
          <a:bodyPr lIns="91440" tIns="45720" rIns="91440" bIns="45720"/>
          <a:lstStyle/>
          <a:p>
            <a:pPr marL="236538" indent="-236538"/>
            <a:r>
              <a:rPr lang="en-GB" altLang="it-IT" sz="1600"/>
              <a:t>HBsAg seroclearance in patients aged &lt; 50 years was associated with a significant reduction in the risk of HCC development (p = 0.004)</a:t>
            </a:r>
          </a:p>
          <a:p>
            <a:pPr marL="236538" indent="-236538"/>
            <a:r>
              <a:rPr lang="en-GB" altLang="it-IT" sz="1600"/>
              <a:t>HBV persisted at low replicative and transcriptional levels after HBsAg seroclearance</a:t>
            </a:r>
          </a:p>
          <a:p>
            <a:pPr marL="236538" indent="-236538"/>
            <a:endParaRPr lang="en-GB" altLang="it-IT" sz="1600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5594350" y="6392863"/>
            <a:ext cx="3538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 indent="-2667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it-IT" altLang="it-IT" sz="1000" dirty="0">
                <a:solidFill>
                  <a:srgbClr val="0070C0"/>
                </a:solidFill>
              </a:rPr>
              <a:t>1. </a:t>
            </a:r>
            <a:r>
              <a:rPr lang="it-IT" altLang="it-IT" sz="1000" dirty="0" err="1">
                <a:solidFill>
                  <a:srgbClr val="0070C0"/>
                </a:solidFill>
              </a:rPr>
              <a:t>Yuen</a:t>
            </a:r>
            <a:r>
              <a:rPr lang="it-IT" altLang="it-IT" sz="1000" dirty="0">
                <a:solidFill>
                  <a:srgbClr val="0070C0"/>
                </a:solidFill>
              </a:rPr>
              <a:t> MF, et al. </a:t>
            </a:r>
            <a:r>
              <a:rPr lang="it-IT" altLang="it-IT" sz="1000" dirty="0" err="1">
                <a:solidFill>
                  <a:srgbClr val="0070C0"/>
                </a:solidFill>
              </a:rPr>
              <a:t>Hepatology</a:t>
            </a:r>
            <a:r>
              <a:rPr lang="it-IT" altLang="it-IT" sz="1000" dirty="0">
                <a:solidFill>
                  <a:srgbClr val="0070C0"/>
                </a:solidFill>
              </a:rPr>
              <a:t>. 2004;39:1694-701.</a:t>
            </a:r>
            <a:br>
              <a:rPr lang="it-IT" altLang="it-IT" sz="1000" dirty="0">
                <a:solidFill>
                  <a:srgbClr val="0070C0"/>
                </a:solidFill>
              </a:rPr>
            </a:br>
            <a:r>
              <a:rPr lang="it-IT" altLang="it-IT" sz="1000" dirty="0">
                <a:solidFill>
                  <a:srgbClr val="0070C0"/>
                </a:solidFill>
              </a:rPr>
              <a:t>2. </a:t>
            </a:r>
            <a:r>
              <a:rPr lang="it-IT" altLang="it-IT" sz="1000" dirty="0" err="1">
                <a:solidFill>
                  <a:srgbClr val="0070C0"/>
                </a:solidFill>
              </a:rPr>
              <a:t>Yuen</a:t>
            </a:r>
            <a:r>
              <a:rPr lang="it-IT" altLang="it-IT" sz="1000" dirty="0">
                <a:solidFill>
                  <a:srgbClr val="0070C0"/>
                </a:solidFill>
              </a:rPr>
              <a:t> MF, et al. </a:t>
            </a:r>
            <a:r>
              <a:rPr lang="it-IT" altLang="it-IT" sz="1000" dirty="0" err="1">
                <a:solidFill>
                  <a:srgbClr val="0070C0"/>
                </a:solidFill>
              </a:rPr>
              <a:t>Gastroenterology</a:t>
            </a:r>
            <a:r>
              <a:rPr lang="it-IT" altLang="it-IT" sz="1000" dirty="0">
                <a:solidFill>
                  <a:srgbClr val="0070C0"/>
                </a:solidFill>
              </a:rPr>
              <a:t>. 2008;135:1192-9.</a:t>
            </a:r>
          </a:p>
        </p:txBody>
      </p:sp>
      <p:grpSp>
        <p:nvGrpSpPr>
          <p:cNvPr id="44037" name="Group 70"/>
          <p:cNvGrpSpPr>
            <a:grpSpLocks/>
          </p:cNvGrpSpPr>
          <p:nvPr/>
        </p:nvGrpSpPr>
        <p:grpSpPr bwMode="auto">
          <a:xfrm>
            <a:off x="1047750" y="2276475"/>
            <a:ext cx="6783388" cy="3898900"/>
            <a:chOff x="660" y="754"/>
            <a:chExt cx="4273" cy="2456"/>
          </a:xfrm>
        </p:grpSpPr>
        <p:sp>
          <p:nvSpPr>
            <p:cNvPr id="44038" name="Line 5"/>
            <p:cNvSpPr>
              <a:spLocks noChangeShapeType="1"/>
            </p:cNvSpPr>
            <p:nvPr/>
          </p:nvSpPr>
          <p:spPr bwMode="auto">
            <a:xfrm>
              <a:off x="1787" y="2397"/>
              <a:ext cx="269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39" name="Line 6"/>
            <p:cNvSpPr>
              <a:spLocks noChangeShapeType="1"/>
            </p:cNvSpPr>
            <p:nvPr/>
          </p:nvSpPr>
          <p:spPr bwMode="auto">
            <a:xfrm flipH="1" flipV="1">
              <a:off x="1781" y="828"/>
              <a:ext cx="0" cy="15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40" name="Line 7"/>
            <p:cNvSpPr>
              <a:spLocks noChangeShapeType="1"/>
            </p:cNvSpPr>
            <p:nvPr/>
          </p:nvSpPr>
          <p:spPr bwMode="auto">
            <a:xfrm>
              <a:off x="1787" y="2385"/>
              <a:ext cx="269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41" name="Line 8"/>
            <p:cNvSpPr>
              <a:spLocks noChangeShapeType="1"/>
            </p:cNvSpPr>
            <p:nvPr/>
          </p:nvSpPr>
          <p:spPr bwMode="auto">
            <a:xfrm>
              <a:off x="1787" y="2400"/>
              <a:ext cx="18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42" name="Line 9"/>
            <p:cNvSpPr>
              <a:spLocks noChangeShapeType="1"/>
            </p:cNvSpPr>
            <p:nvPr/>
          </p:nvSpPr>
          <p:spPr bwMode="auto">
            <a:xfrm flipV="1">
              <a:off x="1977" y="2280"/>
              <a:ext cx="0" cy="1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43" name="Line 10"/>
            <p:cNvSpPr>
              <a:spLocks noChangeShapeType="1"/>
            </p:cNvSpPr>
            <p:nvPr/>
          </p:nvSpPr>
          <p:spPr bwMode="auto">
            <a:xfrm>
              <a:off x="1977" y="2277"/>
              <a:ext cx="269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44" name="Line 11"/>
            <p:cNvSpPr>
              <a:spLocks noChangeShapeType="1"/>
            </p:cNvSpPr>
            <p:nvPr/>
          </p:nvSpPr>
          <p:spPr bwMode="auto">
            <a:xfrm flipV="1">
              <a:off x="2248" y="2187"/>
              <a:ext cx="0" cy="9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45" name="Line 12"/>
            <p:cNvSpPr>
              <a:spLocks noChangeShapeType="1"/>
            </p:cNvSpPr>
            <p:nvPr/>
          </p:nvSpPr>
          <p:spPr bwMode="auto">
            <a:xfrm>
              <a:off x="2246" y="2187"/>
              <a:ext cx="507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46" name="Line 13"/>
            <p:cNvSpPr>
              <a:spLocks noChangeShapeType="1"/>
            </p:cNvSpPr>
            <p:nvPr/>
          </p:nvSpPr>
          <p:spPr bwMode="auto">
            <a:xfrm flipV="1">
              <a:off x="2751" y="2059"/>
              <a:ext cx="0" cy="13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47" name="Line 14"/>
            <p:cNvSpPr>
              <a:spLocks noChangeShapeType="1"/>
            </p:cNvSpPr>
            <p:nvPr/>
          </p:nvSpPr>
          <p:spPr bwMode="auto">
            <a:xfrm>
              <a:off x="2753" y="2059"/>
              <a:ext cx="105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48" name="Line 15"/>
            <p:cNvSpPr>
              <a:spLocks noChangeShapeType="1"/>
            </p:cNvSpPr>
            <p:nvPr/>
          </p:nvSpPr>
          <p:spPr bwMode="auto">
            <a:xfrm flipV="1">
              <a:off x="2857" y="1912"/>
              <a:ext cx="0" cy="14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49" name="Line 16"/>
            <p:cNvSpPr>
              <a:spLocks noChangeShapeType="1"/>
            </p:cNvSpPr>
            <p:nvPr/>
          </p:nvSpPr>
          <p:spPr bwMode="auto">
            <a:xfrm flipV="1">
              <a:off x="2855" y="1908"/>
              <a:ext cx="64" cy="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50" name="Line 17"/>
            <p:cNvSpPr>
              <a:spLocks noChangeShapeType="1"/>
            </p:cNvSpPr>
            <p:nvPr/>
          </p:nvSpPr>
          <p:spPr bwMode="auto">
            <a:xfrm flipV="1">
              <a:off x="2919" y="1761"/>
              <a:ext cx="0" cy="14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51" name="Line 18"/>
            <p:cNvSpPr>
              <a:spLocks noChangeShapeType="1"/>
            </p:cNvSpPr>
            <p:nvPr/>
          </p:nvSpPr>
          <p:spPr bwMode="auto">
            <a:xfrm>
              <a:off x="2919" y="1763"/>
              <a:ext cx="337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52" name="Line 19"/>
            <p:cNvSpPr>
              <a:spLocks noChangeShapeType="1"/>
            </p:cNvSpPr>
            <p:nvPr/>
          </p:nvSpPr>
          <p:spPr bwMode="auto">
            <a:xfrm flipV="1">
              <a:off x="3256" y="1607"/>
              <a:ext cx="0" cy="15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53" name="Line 20"/>
            <p:cNvSpPr>
              <a:spLocks noChangeShapeType="1"/>
            </p:cNvSpPr>
            <p:nvPr/>
          </p:nvSpPr>
          <p:spPr bwMode="auto">
            <a:xfrm>
              <a:off x="3256" y="1607"/>
              <a:ext cx="1215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54" name="Text Box 21"/>
            <p:cNvSpPr txBox="1">
              <a:spLocks noChangeArrowheads="1"/>
            </p:cNvSpPr>
            <p:nvPr/>
          </p:nvSpPr>
          <p:spPr bwMode="auto">
            <a:xfrm>
              <a:off x="1701" y="2409"/>
              <a:ext cx="1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4055" name="Text Box 22"/>
            <p:cNvSpPr txBox="1">
              <a:spLocks noChangeArrowheads="1"/>
            </p:cNvSpPr>
            <p:nvPr/>
          </p:nvSpPr>
          <p:spPr bwMode="auto">
            <a:xfrm>
              <a:off x="1642" y="2311"/>
              <a:ext cx="1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4056" name="Text Box 23"/>
            <p:cNvSpPr txBox="1">
              <a:spLocks noChangeArrowheads="1"/>
            </p:cNvSpPr>
            <p:nvPr/>
          </p:nvSpPr>
          <p:spPr bwMode="auto">
            <a:xfrm>
              <a:off x="1939" y="2410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12</a:t>
              </a:r>
            </a:p>
          </p:txBody>
        </p:sp>
        <p:sp>
          <p:nvSpPr>
            <p:cNvPr id="44057" name="Text Box 24"/>
            <p:cNvSpPr txBox="1">
              <a:spLocks noChangeArrowheads="1"/>
            </p:cNvSpPr>
            <p:nvPr/>
          </p:nvSpPr>
          <p:spPr bwMode="auto">
            <a:xfrm>
              <a:off x="2212" y="2409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24</a:t>
              </a:r>
            </a:p>
          </p:txBody>
        </p:sp>
        <p:sp>
          <p:nvSpPr>
            <p:cNvPr id="44058" name="Text Box 25"/>
            <p:cNvSpPr txBox="1">
              <a:spLocks noChangeArrowheads="1"/>
            </p:cNvSpPr>
            <p:nvPr/>
          </p:nvSpPr>
          <p:spPr bwMode="auto">
            <a:xfrm>
              <a:off x="2477" y="2410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36</a:t>
              </a:r>
            </a:p>
          </p:txBody>
        </p:sp>
        <p:sp>
          <p:nvSpPr>
            <p:cNvPr id="44059" name="Text Box 26"/>
            <p:cNvSpPr txBox="1">
              <a:spLocks noChangeArrowheads="1"/>
            </p:cNvSpPr>
            <p:nvPr/>
          </p:nvSpPr>
          <p:spPr bwMode="auto">
            <a:xfrm>
              <a:off x="2750" y="2409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48</a:t>
              </a:r>
            </a:p>
          </p:txBody>
        </p:sp>
        <p:sp>
          <p:nvSpPr>
            <p:cNvPr id="44060" name="Text Box 27"/>
            <p:cNvSpPr txBox="1">
              <a:spLocks noChangeArrowheads="1"/>
            </p:cNvSpPr>
            <p:nvPr/>
          </p:nvSpPr>
          <p:spPr bwMode="auto">
            <a:xfrm>
              <a:off x="3020" y="2410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60</a:t>
              </a:r>
            </a:p>
          </p:txBody>
        </p:sp>
        <p:sp>
          <p:nvSpPr>
            <p:cNvPr id="44061" name="Text Box 28"/>
            <p:cNvSpPr txBox="1">
              <a:spLocks noChangeArrowheads="1"/>
            </p:cNvSpPr>
            <p:nvPr/>
          </p:nvSpPr>
          <p:spPr bwMode="auto">
            <a:xfrm>
              <a:off x="3288" y="2409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72</a:t>
              </a:r>
            </a:p>
          </p:txBody>
        </p:sp>
        <p:sp>
          <p:nvSpPr>
            <p:cNvPr id="44062" name="Text Box 29"/>
            <p:cNvSpPr txBox="1">
              <a:spLocks noChangeArrowheads="1"/>
            </p:cNvSpPr>
            <p:nvPr/>
          </p:nvSpPr>
          <p:spPr bwMode="auto">
            <a:xfrm>
              <a:off x="3560" y="2409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84</a:t>
              </a:r>
            </a:p>
          </p:txBody>
        </p:sp>
        <p:sp>
          <p:nvSpPr>
            <p:cNvPr id="44063" name="Text Box 30"/>
            <p:cNvSpPr txBox="1">
              <a:spLocks noChangeArrowheads="1"/>
            </p:cNvSpPr>
            <p:nvPr/>
          </p:nvSpPr>
          <p:spPr bwMode="auto">
            <a:xfrm>
              <a:off x="3833" y="2409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96</a:t>
              </a:r>
            </a:p>
          </p:txBody>
        </p:sp>
        <p:sp>
          <p:nvSpPr>
            <p:cNvPr id="44064" name="Text Box 31"/>
            <p:cNvSpPr txBox="1">
              <a:spLocks noChangeArrowheads="1"/>
            </p:cNvSpPr>
            <p:nvPr/>
          </p:nvSpPr>
          <p:spPr bwMode="auto">
            <a:xfrm>
              <a:off x="4096" y="2409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108</a:t>
              </a:r>
            </a:p>
          </p:txBody>
        </p:sp>
        <p:sp>
          <p:nvSpPr>
            <p:cNvPr id="44065" name="Text Box 32"/>
            <p:cNvSpPr txBox="1">
              <a:spLocks noChangeArrowheads="1"/>
            </p:cNvSpPr>
            <p:nvPr/>
          </p:nvSpPr>
          <p:spPr bwMode="auto">
            <a:xfrm>
              <a:off x="4360" y="2409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120</a:t>
              </a:r>
            </a:p>
          </p:txBody>
        </p:sp>
        <p:sp>
          <p:nvSpPr>
            <p:cNvPr id="44066" name="Text Box 33"/>
            <p:cNvSpPr txBox="1">
              <a:spLocks noChangeArrowheads="1"/>
            </p:cNvSpPr>
            <p:nvPr/>
          </p:nvSpPr>
          <p:spPr bwMode="auto">
            <a:xfrm>
              <a:off x="1659" y="2902"/>
              <a:ext cx="2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151</a:t>
              </a:r>
            </a:p>
          </p:txBody>
        </p:sp>
        <p:sp>
          <p:nvSpPr>
            <p:cNvPr id="44067" name="Text Box 34"/>
            <p:cNvSpPr txBox="1">
              <a:spLocks noChangeArrowheads="1"/>
            </p:cNvSpPr>
            <p:nvPr/>
          </p:nvSpPr>
          <p:spPr bwMode="auto">
            <a:xfrm>
              <a:off x="1928" y="2902"/>
              <a:ext cx="2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124</a:t>
              </a:r>
            </a:p>
          </p:txBody>
        </p:sp>
        <p:sp>
          <p:nvSpPr>
            <p:cNvPr id="44068" name="Text Box 35"/>
            <p:cNvSpPr txBox="1">
              <a:spLocks noChangeArrowheads="1"/>
            </p:cNvSpPr>
            <p:nvPr/>
          </p:nvSpPr>
          <p:spPr bwMode="auto">
            <a:xfrm>
              <a:off x="2202" y="2902"/>
              <a:ext cx="2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102</a:t>
              </a:r>
            </a:p>
          </p:txBody>
        </p:sp>
        <p:sp>
          <p:nvSpPr>
            <p:cNvPr id="44069" name="Text Box 36"/>
            <p:cNvSpPr txBox="1">
              <a:spLocks noChangeArrowheads="1"/>
            </p:cNvSpPr>
            <p:nvPr/>
          </p:nvSpPr>
          <p:spPr bwMode="auto">
            <a:xfrm>
              <a:off x="2487" y="2902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87</a:t>
              </a:r>
            </a:p>
          </p:txBody>
        </p:sp>
        <p:sp>
          <p:nvSpPr>
            <p:cNvPr id="44070" name="Text Box 37"/>
            <p:cNvSpPr txBox="1">
              <a:spLocks noChangeArrowheads="1"/>
            </p:cNvSpPr>
            <p:nvPr/>
          </p:nvSpPr>
          <p:spPr bwMode="auto">
            <a:xfrm>
              <a:off x="2761" y="2902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71</a:t>
              </a:r>
            </a:p>
          </p:txBody>
        </p:sp>
        <p:sp>
          <p:nvSpPr>
            <p:cNvPr id="44071" name="Text Box 38"/>
            <p:cNvSpPr txBox="1">
              <a:spLocks noChangeArrowheads="1"/>
            </p:cNvSpPr>
            <p:nvPr/>
          </p:nvSpPr>
          <p:spPr bwMode="auto">
            <a:xfrm>
              <a:off x="3031" y="2902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56</a:t>
              </a:r>
            </a:p>
          </p:txBody>
        </p:sp>
        <p:sp>
          <p:nvSpPr>
            <p:cNvPr id="44072" name="Text Box 39"/>
            <p:cNvSpPr txBox="1">
              <a:spLocks noChangeArrowheads="1"/>
            </p:cNvSpPr>
            <p:nvPr/>
          </p:nvSpPr>
          <p:spPr bwMode="auto">
            <a:xfrm>
              <a:off x="3299" y="2902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47</a:t>
              </a:r>
            </a:p>
          </p:txBody>
        </p:sp>
        <p:sp>
          <p:nvSpPr>
            <p:cNvPr id="44073" name="Text Box 40"/>
            <p:cNvSpPr txBox="1">
              <a:spLocks noChangeArrowheads="1"/>
            </p:cNvSpPr>
            <p:nvPr/>
          </p:nvSpPr>
          <p:spPr bwMode="auto">
            <a:xfrm>
              <a:off x="3571" y="2902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37</a:t>
              </a:r>
            </a:p>
          </p:txBody>
        </p:sp>
        <p:sp>
          <p:nvSpPr>
            <p:cNvPr id="44074" name="Text Box 41"/>
            <p:cNvSpPr txBox="1">
              <a:spLocks noChangeArrowheads="1"/>
            </p:cNvSpPr>
            <p:nvPr/>
          </p:nvSpPr>
          <p:spPr bwMode="auto">
            <a:xfrm>
              <a:off x="3844" y="2902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21</a:t>
              </a:r>
            </a:p>
          </p:txBody>
        </p:sp>
        <p:sp>
          <p:nvSpPr>
            <p:cNvPr id="44075" name="Text Box 42"/>
            <p:cNvSpPr txBox="1">
              <a:spLocks noChangeArrowheads="1"/>
            </p:cNvSpPr>
            <p:nvPr/>
          </p:nvSpPr>
          <p:spPr bwMode="auto">
            <a:xfrm>
              <a:off x="4114" y="2902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15</a:t>
              </a:r>
            </a:p>
          </p:txBody>
        </p:sp>
        <p:sp>
          <p:nvSpPr>
            <p:cNvPr id="44076" name="Text Box 43"/>
            <p:cNvSpPr txBox="1">
              <a:spLocks noChangeArrowheads="1"/>
            </p:cNvSpPr>
            <p:nvPr/>
          </p:nvSpPr>
          <p:spPr bwMode="auto">
            <a:xfrm>
              <a:off x="4377" y="2902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10</a:t>
              </a:r>
            </a:p>
          </p:txBody>
        </p:sp>
        <p:sp>
          <p:nvSpPr>
            <p:cNvPr id="44077" name="Text Box 44"/>
            <p:cNvSpPr txBox="1">
              <a:spLocks noChangeArrowheads="1"/>
            </p:cNvSpPr>
            <p:nvPr/>
          </p:nvSpPr>
          <p:spPr bwMode="auto">
            <a:xfrm>
              <a:off x="1663" y="3045"/>
              <a:ext cx="2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147</a:t>
              </a:r>
            </a:p>
          </p:txBody>
        </p:sp>
        <p:sp>
          <p:nvSpPr>
            <p:cNvPr id="44078" name="Text Box 45"/>
            <p:cNvSpPr txBox="1">
              <a:spLocks noChangeArrowheads="1"/>
            </p:cNvSpPr>
            <p:nvPr/>
          </p:nvSpPr>
          <p:spPr bwMode="auto">
            <a:xfrm>
              <a:off x="1934" y="3045"/>
              <a:ext cx="2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120</a:t>
              </a:r>
            </a:p>
          </p:txBody>
        </p:sp>
        <p:sp>
          <p:nvSpPr>
            <p:cNvPr id="44079" name="Text Box 46"/>
            <p:cNvSpPr txBox="1">
              <a:spLocks noChangeArrowheads="1"/>
            </p:cNvSpPr>
            <p:nvPr/>
          </p:nvSpPr>
          <p:spPr bwMode="auto">
            <a:xfrm>
              <a:off x="2229" y="3045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86</a:t>
              </a:r>
            </a:p>
          </p:txBody>
        </p:sp>
        <p:sp>
          <p:nvSpPr>
            <p:cNvPr id="44080" name="Text Box 47"/>
            <p:cNvSpPr txBox="1">
              <a:spLocks noChangeArrowheads="1"/>
            </p:cNvSpPr>
            <p:nvPr/>
          </p:nvSpPr>
          <p:spPr bwMode="auto">
            <a:xfrm>
              <a:off x="2493" y="3045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63</a:t>
              </a:r>
            </a:p>
          </p:txBody>
        </p:sp>
        <p:sp>
          <p:nvSpPr>
            <p:cNvPr id="44081" name="Text Box 48"/>
            <p:cNvSpPr txBox="1">
              <a:spLocks noChangeArrowheads="1"/>
            </p:cNvSpPr>
            <p:nvPr/>
          </p:nvSpPr>
          <p:spPr bwMode="auto">
            <a:xfrm>
              <a:off x="2767" y="3045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51</a:t>
              </a:r>
            </a:p>
          </p:txBody>
        </p:sp>
        <p:sp>
          <p:nvSpPr>
            <p:cNvPr id="44082" name="Text Box 49"/>
            <p:cNvSpPr txBox="1">
              <a:spLocks noChangeArrowheads="1"/>
            </p:cNvSpPr>
            <p:nvPr/>
          </p:nvSpPr>
          <p:spPr bwMode="auto">
            <a:xfrm>
              <a:off x="3037" y="3045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46</a:t>
              </a:r>
            </a:p>
          </p:txBody>
        </p:sp>
        <p:sp>
          <p:nvSpPr>
            <p:cNvPr id="44083" name="Text Box 50"/>
            <p:cNvSpPr txBox="1">
              <a:spLocks noChangeArrowheads="1"/>
            </p:cNvSpPr>
            <p:nvPr/>
          </p:nvSpPr>
          <p:spPr bwMode="auto">
            <a:xfrm>
              <a:off x="3305" y="3045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38</a:t>
              </a:r>
            </a:p>
          </p:txBody>
        </p:sp>
        <p:sp>
          <p:nvSpPr>
            <p:cNvPr id="44084" name="Text Box 51"/>
            <p:cNvSpPr txBox="1">
              <a:spLocks noChangeArrowheads="1"/>
            </p:cNvSpPr>
            <p:nvPr/>
          </p:nvSpPr>
          <p:spPr bwMode="auto">
            <a:xfrm>
              <a:off x="3577" y="3045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31</a:t>
              </a:r>
            </a:p>
          </p:txBody>
        </p:sp>
        <p:sp>
          <p:nvSpPr>
            <p:cNvPr id="44085" name="Text Box 52"/>
            <p:cNvSpPr txBox="1">
              <a:spLocks noChangeArrowheads="1"/>
            </p:cNvSpPr>
            <p:nvPr/>
          </p:nvSpPr>
          <p:spPr bwMode="auto">
            <a:xfrm>
              <a:off x="3849" y="3045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24</a:t>
              </a:r>
            </a:p>
          </p:txBody>
        </p:sp>
        <p:sp>
          <p:nvSpPr>
            <p:cNvPr id="44086" name="Text Box 53"/>
            <p:cNvSpPr txBox="1">
              <a:spLocks noChangeArrowheads="1"/>
            </p:cNvSpPr>
            <p:nvPr/>
          </p:nvSpPr>
          <p:spPr bwMode="auto">
            <a:xfrm>
              <a:off x="4119" y="3045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18</a:t>
              </a:r>
            </a:p>
          </p:txBody>
        </p:sp>
        <p:sp>
          <p:nvSpPr>
            <p:cNvPr id="44087" name="Text Box 54"/>
            <p:cNvSpPr txBox="1">
              <a:spLocks noChangeArrowheads="1"/>
            </p:cNvSpPr>
            <p:nvPr/>
          </p:nvSpPr>
          <p:spPr bwMode="auto">
            <a:xfrm>
              <a:off x="4383" y="3045"/>
              <a:ext cx="2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12</a:t>
              </a:r>
            </a:p>
          </p:txBody>
        </p:sp>
        <p:sp>
          <p:nvSpPr>
            <p:cNvPr id="44088" name="Text Box 55"/>
            <p:cNvSpPr txBox="1">
              <a:spLocks noChangeArrowheads="1"/>
            </p:cNvSpPr>
            <p:nvPr/>
          </p:nvSpPr>
          <p:spPr bwMode="auto">
            <a:xfrm>
              <a:off x="1642" y="1922"/>
              <a:ext cx="1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5</a:t>
              </a:r>
            </a:p>
          </p:txBody>
        </p:sp>
        <p:sp>
          <p:nvSpPr>
            <p:cNvPr id="44089" name="Text Box 56"/>
            <p:cNvSpPr txBox="1">
              <a:spLocks noChangeArrowheads="1"/>
            </p:cNvSpPr>
            <p:nvPr/>
          </p:nvSpPr>
          <p:spPr bwMode="auto">
            <a:xfrm>
              <a:off x="1589" y="1532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10</a:t>
              </a:r>
            </a:p>
          </p:txBody>
        </p:sp>
        <p:sp>
          <p:nvSpPr>
            <p:cNvPr id="44090" name="Text Box 57"/>
            <p:cNvSpPr txBox="1">
              <a:spLocks noChangeArrowheads="1"/>
            </p:cNvSpPr>
            <p:nvPr/>
          </p:nvSpPr>
          <p:spPr bwMode="auto">
            <a:xfrm>
              <a:off x="1589" y="1141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15</a:t>
              </a:r>
            </a:p>
          </p:txBody>
        </p:sp>
        <p:sp>
          <p:nvSpPr>
            <p:cNvPr id="44091" name="Text Box 58"/>
            <p:cNvSpPr txBox="1">
              <a:spLocks noChangeArrowheads="1"/>
            </p:cNvSpPr>
            <p:nvPr/>
          </p:nvSpPr>
          <p:spPr bwMode="auto">
            <a:xfrm>
              <a:off x="1589" y="754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 b="1">
                  <a:solidFill>
                    <a:schemeClr val="tx1"/>
                  </a:solidFill>
                  <a:latin typeface="Helvetica" panose="020B0604020202020204" pitchFamily="34" charset="0"/>
                </a:rPr>
                <a:t>20</a:t>
              </a:r>
            </a:p>
          </p:txBody>
        </p:sp>
        <p:sp>
          <p:nvSpPr>
            <p:cNvPr id="44092" name="Text Box 59"/>
            <p:cNvSpPr txBox="1">
              <a:spLocks noChangeArrowheads="1"/>
            </p:cNvSpPr>
            <p:nvPr/>
          </p:nvSpPr>
          <p:spPr bwMode="auto">
            <a:xfrm>
              <a:off x="3041" y="1378"/>
              <a:ext cx="18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solidFill>
                    <a:schemeClr val="tx1"/>
                  </a:solidFill>
                  <a:latin typeface="Helvetica" panose="020B0604020202020204" pitchFamily="34" charset="0"/>
                </a:rPr>
                <a:t>HBsAg seroclearance at age ≥ 50</a:t>
              </a:r>
            </a:p>
          </p:txBody>
        </p:sp>
        <p:sp>
          <p:nvSpPr>
            <p:cNvPr id="44093" name="Text Box 60"/>
            <p:cNvSpPr txBox="1">
              <a:spLocks noChangeArrowheads="1"/>
            </p:cNvSpPr>
            <p:nvPr/>
          </p:nvSpPr>
          <p:spPr bwMode="auto">
            <a:xfrm>
              <a:off x="3040" y="2160"/>
              <a:ext cx="18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solidFill>
                    <a:schemeClr val="tx1"/>
                  </a:solidFill>
                  <a:latin typeface="Helvetica" panose="020B0604020202020204" pitchFamily="34" charset="0"/>
                </a:rPr>
                <a:t>HBsAg seroclearance at age &lt; 50</a:t>
              </a:r>
            </a:p>
          </p:txBody>
        </p:sp>
        <p:sp>
          <p:nvSpPr>
            <p:cNvPr id="44094" name="Text Box 61"/>
            <p:cNvSpPr txBox="1">
              <a:spLocks noChangeArrowheads="1"/>
            </p:cNvSpPr>
            <p:nvPr/>
          </p:nvSpPr>
          <p:spPr bwMode="auto">
            <a:xfrm>
              <a:off x="2550" y="2594"/>
              <a:ext cx="14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solidFill>
                    <a:schemeClr val="tx1"/>
                  </a:solidFill>
                  <a:latin typeface="Helvetica" panose="020B0604020202020204" pitchFamily="34" charset="0"/>
                </a:rPr>
                <a:t>Follow-up time (months)</a:t>
              </a:r>
            </a:p>
          </p:txBody>
        </p:sp>
        <p:sp>
          <p:nvSpPr>
            <p:cNvPr id="44095" name="Text Box 62"/>
            <p:cNvSpPr txBox="1">
              <a:spLocks noChangeArrowheads="1"/>
            </p:cNvSpPr>
            <p:nvPr/>
          </p:nvSpPr>
          <p:spPr bwMode="auto">
            <a:xfrm>
              <a:off x="1362" y="2902"/>
              <a:ext cx="2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&lt; 50</a:t>
              </a:r>
            </a:p>
          </p:txBody>
        </p:sp>
        <p:sp>
          <p:nvSpPr>
            <p:cNvPr id="44096" name="Text Box 63"/>
            <p:cNvSpPr txBox="1">
              <a:spLocks noChangeArrowheads="1"/>
            </p:cNvSpPr>
            <p:nvPr/>
          </p:nvSpPr>
          <p:spPr bwMode="auto">
            <a:xfrm>
              <a:off x="1369" y="3044"/>
              <a:ext cx="28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≥ 50</a:t>
              </a:r>
            </a:p>
          </p:txBody>
        </p:sp>
        <p:sp>
          <p:nvSpPr>
            <p:cNvPr id="44097" name="Text Box 64"/>
            <p:cNvSpPr txBox="1">
              <a:spLocks noChangeArrowheads="1"/>
            </p:cNvSpPr>
            <p:nvPr/>
          </p:nvSpPr>
          <p:spPr bwMode="auto">
            <a:xfrm>
              <a:off x="660" y="2894"/>
              <a:ext cx="82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No. of patients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 b="1">
                  <a:solidFill>
                    <a:schemeClr val="tx1"/>
                  </a:solidFill>
                  <a:latin typeface="Helvetica" panose="020B0604020202020204" pitchFamily="34" charset="0"/>
                </a:rPr>
                <a:t>at risk</a:t>
              </a:r>
            </a:p>
          </p:txBody>
        </p:sp>
        <p:sp>
          <p:nvSpPr>
            <p:cNvPr id="44098" name="Text Box 65"/>
            <p:cNvSpPr txBox="1">
              <a:spLocks noChangeArrowheads="1"/>
            </p:cNvSpPr>
            <p:nvPr/>
          </p:nvSpPr>
          <p:spPr bwMode="auto">
            <a:xfrm>
              <a:off x="1236" y="2635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solidFill>
                    <a:schemeClr val="tx1"/>
                  </a:solidFill>
                  <a:latin typeface="Helvetica" panose="020B0604020202020204" pitchFamily="34" charset="0"/>
                </a:rPr>
                <a:t>Age of HBsAg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solidFill>
                    <a:schemeClr val="tx1"/>
                  </a:solidFill>
                  <a:latin typeface="Helvetica" panose="020B0604020202020204" pitchFamily="34" charset="0"/>
                </a:rPr>
                <a:t>seroclearance</a:t>
              </a:r>
            </a:p>
          </p:txBody>
        </p:sp>
        <p:sp>
          <p:nvSpPr>
            <p:cNvPr id="44099" name="Text Box 66"/>
            <p:cNvSpPr txBox="1">
              <a:spLocks noChangeArrowheads="1"/>
            </p:cNvSpPr>
            <p:nvPr/>
          </p:nvSpPr>
          <p:spPr bwMode="auto">
            <a:xfrm rot="-5400000">
              <a:off x="691" y="1513"/>
              <a:ext cx="15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solidFill>
                    <a:schemeClr val="tx1"/>
                  </a:solidFill>
                  <a:latin typeface="Helvetica" panose="020B0604020202020204" pitchFamily="34" charset="0"/>
                </a:rPr>
                <a:t>Cumulative risk of HCC (%)</a:t>
              </a:r>
            </a:p>
          </p:txBody>
        </p:sp>
        <p:sp>
          <p:nvSpPr>
            <p:cNvPr id="44100" name="Line 5"/>
            <p:cNvSpPr>
              <a:spLocks noChangeShapeType="1"/>
            </p:cNvSpPr>
            <p:nvPr/>
          </p:nvSpPr>
          <p:spPr bwMode="auto">
            <a:xfrm>
              <a:off x="1786" y="2402"/>
              <a:ext cx="26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37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3764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3000" b="1" dirty="0" err="1">
                <a:solidFill>
                  <a:srgbClr val="FF0000"/>
                </a:solidFill>
              </a:rPr>
              <a:t>Prevention</a:t>
            </a:r>
            <a:r>
              <a:rPr lang="it-IT" altLang="it-IT" sz="3000" b="1" dirty="0">
                <a:solidFill>
                  <a:srgbClr val="FF0000"/>
                </a:solidFill>
              </a:rPr>
              <a:t> of HCC by </a:t>
            </a:r>
            <a:r>
              <a:rPr lang="it-IT" altLang="it-IT" sz="3000" b="1" dirty="0" err="1">
                <a:solidFill>
                  <a:srgbClr val="FF0000"/>
                </a:solidFill>
              </a:rPr>
              <a:t>antiviral</a:t>
            </a:r>
            <a:r>
              <a:rPr lang="it-IT" altLang="it-IT" sz="3000" b="1" dirty="0">
                <a:solidFill>
                  <a:srgbClr val="FF0000"/>
                </a:solidFill>
              </a:rPr>
              <a:t> </a:t>
            </a:r>
            <a:r>
              <a:rPr lang="it-IT" altLang="it-IT" sz="3000" b="1" dirty="0" err="1">
                <a:solidFill>
                  <a:srgbClr val="FF0000"/>
                </a:solidFill>
              </a:rPr>
              <a:t>therapy</a:t>
            </a:r>
            <a:r>
              <a:rPr lang="it-IT" altLang="it-IT" sz="3000" b="1" dirty="0">
                <a:solidFill>
                  <a:srgbClr val="FF0000"/>
                </a:solidFill>
              </a:rPr>
              <a:t>:</a:t>
            </a:r>
            <a:br>
              <a:rPr lang="it-IT" altLang="it-IT" sz="3000" b="1" dirty="0">
                <a:solidFill>
                  <a:srgbClr val="FF0000"/>
                </a:solidFill>
              </a:rPr>
            </a:br>
            <a:r>
              <a:rPr lang="it-IT" altLang="it-IT" sz="3000" b="1" dirty="0">
                <a:solidFill>
                  <a:srgbClr val="FF0000"/>
                </a:solidFill>
              </a:rPr>
              <a:t>the </a:t>
            </a:r>
            <a:r>
              <a:rPr lang="it-IT" altLang="it-IT" sz="3000" b="1" dirty="0" err="1">
                <a:solidFill>
                  <a:srgbClr val="FF0000"/>
                </a:solidFill>
              </a:rPr>
              <a:t>recommendation</a:t>
            </a:r>
            <a:r>
              <a:rPr lang="it-IT" altLang="it-IT" sz="3000" b="1" dirty="0">
                <a:solidFill>
                  <a:srgbClr val="FF0000"/>
                </a:solidFill>
              </a:rPr>
              <a:t> of the </a:t>
            </a:r>
            <a:r>
              <a:rPr lang="it-IT" altLang="it-IT" sz="3000" b="1" dirty="0" err="1">
                <a:solidFill>
                  <a:srgbClr val="FF0000"/>
                </a:solidFill>
              </a:rPr>
              <a:t>international</a:t>
            </a:r>
            <a:r>
              <a:rPr lang="it-IT" altLang="it-IT" sz="3000" b="1" dirty="0">
                <a:solidFill>
                  <a:srgbClr val="FF0000"/>
                </a:solidFill>
              </a:rPr>
              <a:t> </a:t>
            </a:r>
            <a:r>
              <a:rPr lang="it-IT" altLang="it-IT" sz="3000" b="1" dirty="0" err="1">
                <a:solidFill>
                  <a:srgbClr val="FF0000"/>
                </a:solidFill>
              </a:rPr>
              <a:t>liver</a:t>
            </a:r>
            <a:r>
              <a:rPr lang="it-IT" altLang="it-IT" sz="3000" b="1" dirty="0">
                <a:solidFill>
                  <a:srgbClr val="FF0000"/>
                </a:solidFill>
              </a:rPr>
              <a:t> societies</a:t>
            </a:r>
            <a:endParaRPr lang="en-GB" altLang="it-IT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97299" name="Group 1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9958897"/>
              </p:ext>
            </p:extLst>
          </p:nvPr>
        </p:nvGraphicFramePr>
        <p:xfrm>
          <a:off x="250825" y="1196975"/>
          <a:ext cx="8642350" cy="4616459"/>
        </p:xfrm>
        <a:graphic>
          <a:graphicData uri="http://schemas.openxmlformats.org/drawingml/2006/table">
            <a:tbl>
              <a:tblPr/>
              <a:tblGrid>
                <a:gridCol w="3114675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5527675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</a:tblGrid>
              <a:tr h="1686004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7192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AASLD PG (HCC)</a:t>
                      </a:r>
                      <a:r>
                        <a:rPr kumimoji="0" lang="it-IT" altLang="it-IT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7192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altLang="it-IT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8920" marR="78920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6538" indent="-236538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HBV: continue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offer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surveillance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even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after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therapy-induced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remission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inflammation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seroconversion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8920" marR="78920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822921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7192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JSH 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(HCC)</a:t>
                      </a:r>
                      <a:r>
                        <a:rPr kumimoji="0" lang="it-IT" altLang="it-IT" sz="20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7192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altLang="it-IT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8920" marR="78920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6538" indent="-236538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JSH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does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not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cover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surveillance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surveillance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routine in Japan)</a:t>
                      </a:r>
                    </a:p>
                  </a:txBody>
                  <a:tcPr marL="78920" marR="78920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1221983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7192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7192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altLang="it-IT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7192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altLang="it-IT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8920" marR="78920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6538" indent="-236538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8920" marR="78920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885542">
                <a:tc>
                  <a:txBody>
                    <a:bodyPr/>
                    <a:lstStyle>
                      <a:lvl1pPr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7192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EASL CPG (HBV)</a:t>
                      </a:r>
                      <a:r>
                        <a:rPr kumimoji="0" lang="it-IT" altLang="it-IT" sz="20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7192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altLang="it-IT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8920" marR="78920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6538" indent="-236538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Tahoma" pitchFamily="34" charset="0"/>
                        <a:defRPr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35000"/>
                        </a:spcBef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rgbClr val="FFFF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Needs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to be </a:t>
                      </a:r>
                      <a:r>
                        <a:rPr kumimoji="0" lang="it-IT" alt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established</a:t>
                      </a:r>
                      <a:endParaRPr kumimoji="0" lang="it-IT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8920" marR="78920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</a:tbl>
          </a:graphicData>
        </a:graphic>
      </p:graphicFrame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4036960" y="6181531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000" dirty="0">
                <a:solidFill>
                  <a:srgbClr val="0070C0"/>
                </a:solidFill>
              </a:rPr>
              <a:t>1. </a:t>
            </a:r>
            <a:r>
              <a:rPr lang="en-US" altLang="it-IT" sz="1000" dirty="0" err="1">
                <a:solidFill>
                  <a:srgbClr val="0070C0"/>
                </a:solidFill>
              </a:rPr>
              <a:t>Bruix</a:t>
            </a:r>
            <a:r>
              <a:rPr lang="en-US" altLang="it-IT" sz="1000" dirty="0">
                <a:solidFill>
                  <a:srgbClr val="0070C0"/>
                </a:solidFill>
              </a:rPr>
              <a:t> J, Sherman M. </a:t>
            </a:r>
            <a:r>
              <a:rPr lang="en-US" altLang="it-IT" sz="1000" dirty="0" err="1">
                <a:solidFill>
                  <a:srgbClr val="0070C0"/>
                </a:solidFill>
              </a:rPr>
              <a:t>Hepatology</a:t>
            </a:r>
            <a:r>
              <a:rPr lang="en-US" altLang="it-IT" sz="1000" dirty="0">
                <a:solidFill>
                  <a:srgbClr val="0070C0"/>
                </a:solidFill>
              </a:rPr>
              <a:t>. 2011;53:1020-2</a:t>
            </a:r>
            <a:endParaRPr lang="it-IT" altLang="it-IT" sz="1000" dirty="0">
              <a:solidFill>
                <a:srgbClr val="0070C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000" dirty="0">
                <a:solidFill>
                  <a:srgbClr val="0070C0"/>
                </a:solidFill>
              </a:rPr>
              <a:t>2. </a:t>
            </a:r>
            <a:r>
              <a:rPr lang="it-IT" altLang="it-IT" sz="1000" dirty="0" err="1">
                <a:solidFill>
                  <a:srgbClr val="0070C0"/>
                </a:solidFill>
              </a:rPr>
              <a:t>Makuuchi</a:t>
            </a:r>
            <a:r>
              <a:rPr lang="it-IT" altLang="it-IT" sz="1000" dirty="0">
                <a:solidFill>
                  <a:srgbClr val="0070C0"/>
                </a:solidFill>
              </a:rPr>
              <a:t> M, et al. </a:t>
            </a:r>
            <a:r>
              <a:rPr lang="en-GB" altLang="it-IT" sz="1000" dirty="0" err="1">
                <a:solidFill>
                  <a:srgbClr val="0070C0"/>
                </a:solidFill>
              </a:rPr>
              <a:t>Hepatol</a:t>
            </a:r>
            <a:r>
              <a:rPr lang="en-GB" altLang="it-IT" sz="1000" dirty="0">
                <a:solidFill>
                  <a:srgbClr val="0070C0"/>
                </a:solidFill>
              </a:rPr>
              <a:t> Res. 2008;38:37-51.</a:t>
            </a:r>
            <a:r>
              <a:rPr lang="it-IT" altLang="it-IT" sz="1000" dirty="0">
                <a:solidFill>
                  <a:srgbClr val="0070C0"/>
                </a:solidFill>
              </a:rPr>
              <a:t>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000" dirty="0">
                <a:solidFill>
                  <a:srgbClr val="0070C0"/>
                </a:solidFill>
              </a:rPr>
              <a:t>3. </a:t>
            </a:r>
            <a:r>
              <a:rPr lang="en-US" altLang="it-IT" sz="1000" dirty="0" err="1">
                <a:solidFill>
                  <a:srgbClr val="0070C0"/>
                </a:solidFill>
              </a:rPr>
              <a:t>Ghany</a:t>
            </a:r>
            <a:r>
              <a:rPr lang="en-US" altLang="it-IT" sz="1000" dirty="0">
                <a:solidFill>
                  <a:srgbClr val="0070C0"/>
                </a:solidFill>
              </a:rPr>
              <a:t> MG, et al. </a:t>
            </a:r>
            <a:r>
              <a:rPr lang="en-US" altLang="it-IT" sz="1000" dirty="0" err="1">
                <a:solidFill>
                  <a:srgbClr val="0070C0"/>
                </a:solidFill>
              </a:rPr>
              <a:t>Hepatology</a:t>
            </a:r>
            <a:r>
              <a:rPr lang="en-US" altLang="it-IT" sz="1000" dirty="0">
                <a:solidFill>
                  <a:srgbClr val="0070C0"/>
                </a:solidFill>
              </a:rPr>
              <a:t>. 2009;49:1335-74.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000" dirty="0">
                <a:solidFill>
                  <a:srgbClr val="0070C0"/>
                </a:solidFill>
              </a:rPr>
              <a:t>4. EASL. </a:t>
            </a:r>
            <a:r>
              <a:rPr lang="en-GB" altLang="it-IT" sz="1000" dirty="0">
                <a:solidFill>
                  <a:srgbClr val="0070C0"/>
                </a:solidFill>
              </a:rPr>
              <a:t>J </a:t>
            </a:r>
            <a:r>
              <a:rPr lang="en-GB" altLang="it-IT" sz="1000" dirty="0" err="1">
                <a:solidFill>
                  <a:srgbClr val="0070C0"/>
                </a:solidFill>
              </a:rPr>
              <a:t>Hepatol</a:t>
            </a:r>
            <a:r>
              <a:rPr lang="en-GB" altLang="it-IT" sz="1000" dirty="0">
                <a:solidFill>
                  <a:srgbClr val="0070C0"/>
                </a:solidFill>
              </a:rPr>
              <a:t>. 2009;50:227-42.</a:t>
            </a:r>
            <a:endParaRPr lang="en-US" altLang="it-IT" sz="1000" dirty="0">
              <a:solidFill>
                <a:srgbClr val="0070C0"/>
              </a:solidFill>
            </a:endParaRPr>
          </a:p>
        </p:txBody>
      </p:sp>
      <p:sp>
        <p:nvSpPr>
          <p:cNvPr id="47117" name="TextBox 5"/>
          <p:cNvSpPr txBox="1">
            <a:spLocks noChangeArrowheads="1"/>
          </p:cNvSpPr>
          <p:nvPr/>
        </p:nvSpPr>
        <p:spPr bwMode="auto">
          <a:xfrm>
            <a:off x="0" y="6165850"/>
            <a:ext cx="4730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000" dirty="0">
                <a:solidFill>
                  <a:srgbClr val="0070C0"/>
                </a:solidFill>
              </a:rPr>
              <a:t>AASLD PG = American Association for the Study of Liver Disease practice guidelines; EASL CPG = European Association for the Study of the Liver clinical practice guidelines;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000" dirty="0">
                <a:solidFill>
                  <a:srgbClr val="0070C0"/>
                </a:solidFill>
              </a:rPr>
              <a:t>JSH = </a:t>
            </a:r>
            <a:r>
              <a:rPr lang="en-GB" altLang="it-IT" sz="1000" dirty="0">
                <a:solidFill>
                  <a:srgbClr val="0070C0"/>
                </a:solidFill>
                <a:latin typeface="Helvetica" panose="020B0604020202020204" pitchFamily="34" charset="0"/>
              </a:rPr>
              <a:t>Japan Society of </a:t>
            </a:r>
            <a:r>
              <a:rPr lang="en-GB" altLang="it-IT" sz="1000" dirty="0" err="1">
                <a:solidFill>
                  <a:srgbClr val="0070C0"/>
                </a:solidFill>
                <a:latin typeface="Helvetica" panose="020B0604020202020204" pitchFamily="34" charset="0"/>
              </a:rPr>
              <a:t>Hepatology</a:t>
            </a:r>
            <a:r>
              <a:rPr lang="en-GB" altLang="it-IT" sz="1000" dirty="0">
                <a:solidFill>
                  <a:srgbClr val="0070C0"/>
                </a:solidFill>
                <a:latin typeface="Helvetica" panose="020B0604020202020204" pitchFamily="34" charset="0"/>
              </a:rPr>
              <a:t>.</a:t>
            </a:r>
            <a:endParaRPr lang="en-GB" altLang="it-I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20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748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err="1">
                <a:solidFill>
                  <a:srgbClr val="FF0000"/>
                </a:solidFill>
              </a:rPr>
              <a:t>Conclusions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2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1"/>
          <p:cNvPicPr>
            <a:picLocks noChangeAspect="1"/>
          </p:cNvPicPr>
          <p:nvPr/>
        </p:nvPicPr>
        <p:blipFill>
          <a:blip r:embed="rId2">
            <a:lum bright="-2000" contrast="6000"/>
            <a:grayscl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" y="-2540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/>
          </p:cNvSpPr>
          <p:nvPr/>
        </p:nvSpPr>
        <p:spPr bwMode="auto">
          <a:xfrm>
            <a:off x="582613" y="1498600"/>
            <a:ext cx="802163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81013" indent="-481013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25"/>
              </a:spcBef>
              <a:buSzPct val="171000"/>
            </a:pPr>
            <a:r>
              <a:rPr lang="en-US" altLang="it-IT" sz="3800" dirty="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A complex system is composed of interconnected parts that </a:t>
            </a:r>
            <a:r>
              <a:rPr lang="en-US" altLang="it-IT" sz="4300" dirty="0">
                <a:solidFill>
                  <a:srgbClr val="FF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as a whole</a:t>
            </a:r>
            <a:r>
              <a:rPr lang="en-US" altLang="it-IT" sz="43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 </a:t>
            </a:r>
            <a:r>
              <a:rPr lang="en-US" altLang="it-IT" sz="3800" dirty="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exhibit </a:t>
            </a:r>
            <a:r>
              <a:rPr lang="en-US" altLang="it-IT" sz="3400" dirty="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some properties</a:t>
            </a:r>
            <a:r>
              <a:rPr lang="en-US" altLang="it-IT" sz="3800" dirty="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 </a:t>
            </a:r>
            <a:r>
              <a:rPr lang="en-US" altLang="it-IT" sz="3400" dirty="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not obvious from the properties</a:t>
            </a:r>
            <a:r>
              <a:rPr lang="en-US" altLang="it-IT" sz="3800" dirty="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 of the</a:t>
            </a:r>
            <a:r>
              <a:rPr lang="en-US" altLang="it-IT" sz="4300" dirty="0">
                <a:solidFill>
                  <a:srgbClr val="FFC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 </a:t>
            </a:r>
            <a:r>
              <a:rPr lang="en-US" altLang="it-IT" sz="4300" dirty="0">
                <a:solidFill>
                  <a:srgbClr val="FF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individual parts </a:t>
            </a:r>
            <a:r>
              <a:rPr lang="en-US" altLang="it-IT" sz="38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Gill Sans"/>
              </a:rPr>
              <a:t>.</a:t>
            </a:r>
          </a:p>
        </p:txBody>
      </p:sp>
      <p:sp>
        <p:nvSpPr>
          <p:cNvPr id="48132" name="CasellaDiTesto 2"/>
          <p:cNvSpPr txBox="1">
            <a:spLocks noChangeArrowheads="1"/>
          </p:cNvSpPr>
          <p:nvPr/>
        </p:nvSpPr>
        <p:spPr bwMode="auto">
          <a:xfrm>
            <a:off x="0" y="-25400"/>
            <a:ext cx="9144000" cy="8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800" dirty="0">
                <a:solidFill>
                  <a:srgbClr val="FF0000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rPr>
              <a:t>HCC </a:t>
            </a:r>
            <a:r>
              <a:rPr lang="it-IT" altLang="it-IT" sz="4800" dirty="0" err="1">
                <a:solidFill>
                  <a:srgbClr val="FF0000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it-IT" altLang="it-IT" sz="4800" dirty="0">
                <a:solidFill>
                  <a:srgbClr val="FF0000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it-IT" altLang="it-IT" sz="4800" dirty="0" err="1">
                <a:solidFill>
                  <a:srgbClr val="FF0000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rPr>
              <a:t>Complex</a:t>
            </a:r>
            <a:r>
              <a:rPr lang="it-IT" altLang="it-IT" sz="4800" dirty="0">
                <a:solidFill>
                  <a:srgbClr val="FF0000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rPr>
              <a:t> System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23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magine 1"/>
          <p:cNvPicPr>
            <a:picLocks noChangeAspect="1"/>
          </p:cNvPicPr>
          <p:nvPr/>
        </p:nvPicPr>
        <p:blipFill>
          <a:blip r:embed="rId2">
            <a:lum bright="-2000" contrast="6000"/>
            <a:grayscl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Immagine 38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4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CasellaDiTesto 2"/>
          <p:cNvSpPr txBox="1">
            <a:spLocks noChangeArrowheads="1"/>
          </p:cNvSpPr>
          <p:nvPr/>
        </p:nvSpPr>
        <p:spPr bwMode="auto">
          <a:xfrm>
            <a:off x="3962400" y="3276600"/>
            <a:ext cx="1503363" cy="86201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5000">
                <a:solidFill>
                  <a:srgbClr val="E9E9E9"/>
                </a:solidFill>
                <a:latin typeface="Times" panose="02020603050405020304" pitchFamily="18" charset="0"/>
              </a:rPr>
              <a:t>HCC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252538" y="1295400"/>
            <a:ext cx="836612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HBV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519738" y="381000"/>
            <a:ext cx="1025525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NASH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097338" y="147638"/>
            <a:ext cx="836612" cy="461962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HCV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926138" y="1600200"/>
            <a:ext cx="1176337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Alcohol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335213" y="0"/>
            <a:ext cx="1312862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Cirrhosis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300538" y="1676400"/>
            <a:ext cx="1177925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Fibrosis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6875463" y="1981200"/>
            <a:ext cx="1422400" cy="8302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Gene mutations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2540000" y="2057400"/>
            <a:ext cx="1422400" cy="8302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Dysplastic nodules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1117600" y="2514600"/>
            <a:ext cx="1016000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AFP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205663" y="884238"/>
            <a:ext cx="947737" cy="461962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CT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2743200" y="838200"/>
            <a:ext cx="947738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MR</a:t>
            </a: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8002588" y="1295400"/>
            <a:ext cx="1176337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(CE)US</a:t>
            </a: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2700338" y="5334000"/>
            <a:ext cx="685800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LTx</a:t>
            </a:r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5624513" y="6248400"/>
            <a:ext cx="762000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RFA</a:t>
            </a: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4676775" y="2438400"/>
            <a:ext cx="1057275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Biopsy</a:t>
            </a: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7137400" y="5410200"/>
            <a:ext cx="1397000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Resection</a:t>
            </a: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769938" y="4343400"/>
            <a:ext cx="2582862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Anti-viral therapies</a:t>
            </a: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5543550" y="5410200"/>
            <a:ext cx="962025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TACE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6699250" y="4114800"/>
            <a:ext cx="757238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TAE</a:t>
            </a:r>
          </a:p>
        </p:txBody>
      </p:sp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3749675" y="1066800"/>
            <a:ext cx="714375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PST</a:t>
            </a:r>
          </a:p>
        </p:txBody>
      </p:sp>
      <p:sp>
        <p:nvSpPr>
          <p:cNvPr id="24" name="Rettangolo 23"/>
          <p:cNvSpPr>
            <a:spLocks noChangeArrowheads="1"/>
          </p:cNvSpPr>
          <p:nvPr/>
        </p:nvSpPr>
        <p:spPr bwMode="auto">
          <a:xfrm>
            <a:off x="125413" y="457200"/>
            <a:ext cx="1603375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Child-Pugh</a:t>
            </a:r>
          </a:p>
        </p:txBody>
      </p: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987425" y="5257800"/>
            <a:ext cx="963613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TARE</a:t>
            </a:r>
          </a:p>
        </p:txBody>
      </p:sp>
      <p:sp>
        <p:nvSpPr>
          <p:cNvPr id="26" name="Rettangolo 25"/>
          <p:cNvSpPr>
            <a:spLocks noChangeArrowheads="1"/>
          </p:cNvSpPr>
          <p:nvPr/>
        </p:nvSpPr>
        <p:spPr bwMode="auto">
          <a:xfrm>
            <a:off x="3078163" y="5938838"/>
            <a:ext cx="1381125" cy="461962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Sorafenib</a:t>
            </a:r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7027863" y="5943600"/>
            <a:ext cx="1196975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…Trials</a:t>
            </a:r>
          </a:p>
        </p:txBody>
      </p:sp>
      <p:sp>
        <p:nvSpPr>
          <p:cNvPr id="28" name="Rettangolo 27"/>
          <p:cNvSpPr>
            <a:spLocks noChangeArrowheads="1"/>
          </p:cNvSpPr>
          <p:nvPr/>
        </p:nvSpPr>
        <p:spPr bwMode="auto">
          <a:xfrm>
            <a:off x="5392738" y="4114800"/>
            <a:ext cx="938212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HAIC</a:t>
            </a:r>
          </a:p>
        </p:txBody>
      </p:sp>
      <p:sp>
        <p:nvSpPr>
          <p:cNvPr id="29" name="Rettangolo 28"/>
          <p:cNvSpPr>
            <a:spLocks noChangeArrowheads="1"/>
          </p:cNvSpPr>
          <p:nvPr/>
        </p:nvSpPr>
        <p:spPr bwMode="auto">
          <a:xfrm>
            <a:off x="539552" y="5791200"/>
            <a:ext cx="1605161" cy="8302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dirty="0" err="1">
                <a:solidFill>
                  <a:srgbClr val="E9E9E9"/>
                </a:solidFill>
                <a:latin typeface="Times" panose="02020603050405020304" pitchFamily="18" charset="0"/>
              </a:rPr>
              <a:t>Supportive</a:t>
            </a:r>
            <a:r>
              <a:rPr lang="it-IT" altLang="it-IT" sz="2400" dirty="0">
                <a:solidFill>
                  <a:srgbClr val="E9E9E9"/>
                </a:solidFill>
                <a:latin typeface="Times" panose="02020603050405020304" pitchFamily="18" charset="0"/>
              </a:rPr>
              <a:t> care</a:t>
            </a:r>
          </a:p>
        </p:txBody>
      </p:sp>
      <p:sp>
        <p:nvSpPr>
          <p:cNvPr id="30" name="Rettangolo 29"/>
          <p:cNvSpPr>
            <a:spLocks noChangeArrowheads="1"/>
          </p:cNvSpPr>
          <p:nvPr/>
        </p:nvSpPr>
        <p:spPr bwMode="auto">
          <a:xfrm>
            <a:off x="7734300" y="4419600"/>
            <a:ext cx="646113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PEI</a:t>
            </a:r>
          </a:p>
        </p:txBody>
      </p:sp>
      <p:sp>
        <p:nvSpPr>
          <p:cNvPr id="31" name="Rettangolo 30"/>
          <p:cNvSpPr>
            <a:spLocks noChangeArrowheads="1"/>
          </p:cNvSpPr>
          <p:nvPr/>
        </p:nvSpPr>
        <p:spPr bwMode="auto">
          <a:xfrm>
            <a:off x="4176713" y="4648200"/>
            <a:ext cx="938212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MWA</a:t>
            </a: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6875463" y="228600"/>
            <a:ext cx="981075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Age</a:t>
            </a: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304800" y="1828800"/>
            <a:ext cx="2046288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Co-morbidities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5926138" y="2971800"/>
            <a:ext cx="1141412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Obesity</a:t>
            </a: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4843463" y="1143000"/>
            <a:ext cx="1055687" cy="46196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2" rIns="91426" bIns="45712">
            <a:spAutoFit/>
          </a:bodyPr>
          <a:lstStyle>
            <a:lvl1pPr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47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E9E9E9"/>
                </a:solidFill>
                <a:latin typeface="Times" panose="02020603050405020304" pitchFamily="18" charset="0"/>
              </a:rPr>
              <a:t>MELD</a:t>
            </a:r>
          </a:p>
        </p:txBody>
      </p:sp>
      <p:cxnSp>
        <p:nvCxnSpPr>
          <p:cNvPr id="42" name="Connettore 1 41"/>
          <p:cNvCxnSpPr>
            <a:cxnSpLocks noChangeShapeType="1"/>
          </p:cNvCxnSpPr>
          <p:nvPr/>
        </p:nvCxnSpPr>
        <p:spPr bwMode="auto">
          <a:xfrm rot="5400000" flipH="1" flipV="1">
            <a:off x="2853532" y="4860131"/>
            <a:ext cx="2286000" cy="3381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43" name="Connettore 1 42"/>
          <p:cNvCxnSpPr>
            <a:cxnSpLocks noChangeShapeType="1"/>
          </p:cNvCxnSpPr>
          <p:nvPr/>
        </p:nvCxnSpPr>
        <p:spPr bwMode="auto">
          <a:xfrm flipV="1">
            <a:off x="4165600" y="3352800"/>
            <a:ext cx="609600" cy="533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48" name="Connettore 1 47"/>
          <p:cNvCxnSpPr>
            <a:cxnSpLocks noChangeShapeType="1"/>
          </p:cNvCxnSpPr>
          <p:nvPr/>
        </p:nvCxnSpPr>
        <p:spPr bwMode="auto">
          <a:xfrm flipV="1">
            <a:off x="3827463" y="5638800"/>
            <a:ext cx="2166937" cy="533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51" name="Connettore 1 50"/>
          <p:cNvCxnSpPr>
            <a:cxnSpLocks noChangeShapeType="1"/>
          </p:cNvCxnSpPr>
          <p:nvPr/>
        </p:nvCxnSpPr>
        <p:spPr bwMode="auto">
          <a:xfrm rot="16200000" flipV="1">
            <a:off x="4241800" y="3886200"/>
            <a:ext cx="2286000" cy="1219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54" name="Connettore 1 53"/>
          <p:cNvCxnSpPr>
            <a:cxnSpLocks noChangeShapeType="1"/>
          </p:cNvCxnSpPr>
          <p:nvPr/>
        </p:nvCxnSpPr>
        <p:spPr bwMode="auto">
          <a:xfrm rot="5400000" flipH="1" flipV="1">
            <a:off x="3987800" y="2159000"/>
            <a:ext cx="1981200" cy="406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56" name="Connettore 1 55"/>
          <p:cNvCxnSpPr>
            <a:cxnSpLocks noChangeShapeType="1"/>
          </p:cNvCxnSpPr>
          <p:nvPr/>
        </p:nvCxnSpPr>
        <p:spPr bwMode="auto">
          <a:xfrm rot="16200000" flipV="1">
            <a:off x="2282032" y="2002631"/>
            <a:ext cx="2819400" cy="9477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58" name="Connettore 1 57"/>
          <p:cNvCxnSpPr>
            <a:cxnSpLocks noChangeShapeType="1"/>
          </p:cNvCxnSpPr>
          <p:nvPr/>
        </p:nvCxnSpPr>
        <p:spPr bwMode="auto">
          <a:xfrm rot="10800000" flipV="1">
            <a:off x="3217863" y="381000"/>
            <a:ext cx="1285875" cy="685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60" name="Connettore 1 59"/>
          <p:cNvCxnSpPr>
            <a:cxnSpLocks noChangeShapeType="1"/>
          </p:cNvCxnSpPr>
          <p:nvPr/>
        </p:nvCxnSpPr>
        <p:spPr bwMode="auto">
          <a:xfrm rot="16200000" flipV="1">
            <a:off x="4328319" y="518319"/>
            <a:ext cx="1028700" cy="6778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63" name="Connettore 1 62"/>
          <p:cNvCxnSpPr>
            <a:cxnSpLocks noChangeShapeType="1"/>
          </p:cNvCxnSpPr>
          <p:nvPr/>
        </p:nvCxnSpPr>
        <p:spPr bwMode="auto">
          <a:xfrm rot="16200000" flipV="1">
            <a:off x="3873500" y="4178300"/>
            <a:ext cx="990600" cy="406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69" name="Connettore 1 68"/>
          <p:cNvCxnSpPr>
            <a:cxnSpLocks noChangeShapeType="1"/>
          </p:cNvCxnSpPr>
          <p:nvPr/>
        </p:nvCxnSpPr>
        <p:spPr bwMode="auto">
          <a:xfrm rot="10800000" flipV="1">
            <a:off x="5181600" y="1143000"/>
            <a:ext cx="2303463" cy="2286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71" name="Connettore 1 70"/>
          <p:cNvCxnSpPr>
            <a:cxnSpLocks noChangeShapeType="1"/>
          </p:cNvCxnSpPr>
          <p:nvPr/>
        </p:nvCxnSpPr>
        <p:spPr bwMode="auto">
          <a:xfrm rot="16200000" flipV="1">
            <a:off x="2643188" y="492125"/>
            <a:ext cx="685800" cy="4635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pic>
        <p:nvPicPr>
          <p:cNvPr id="40" name="Immagine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3337" r="9026" b="11395"/>
          <a:stretch>
            <a:fillRect/>
          </a:stretch>
        </p:blipFill>
        <p:spPr bwMode="auto">
          <a:xfrm rot="-216926">
            <a:off x="2070100" y="-692150"/>
            <a:ext cx="5549900" cy="71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04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iazza_miracoli"/>
          <p:cNvPicPr>
            <a:picLocks noChangeAspect="1" noChangeArrowheads="1"/>
          </p:cNvPicPr>
          <p:nvPr/>
        </p:nvPicPr>
        <p:blipFill rotWithShape="1">
          <a:blip r:embed="rId2"/>
          <a:srcRect b="5035"/>
          <a:stretch/>
        </p:blipFill>
        <p:spPr bwMode="auto">
          <a:xfrm>
            <a:off x="6" y="0"/>
            <a:ext cx="914399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5923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1C49952-4175-4589-A0E9-1299DE70D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7451" b="6951"/>
          <a:stretch/>
        </p:blipFill>
        <p:spPr>
          <a:xfrm>
            <a:off x="0" y="1196752"/>
            <a:ext cx="9144000" cy="51845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7E08358-B045-46DE-AEC4-F47C77FFFE6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FF0000"/>
                </a:solidFill>
                <a:latin typeface="+mn-lt"/>
              </a:rPr>
              <a:t>Prevalenza globale di </a:t>
            </a:r>
            <a:r>
              <a:rPr lang="it-IT" altLang="it-IT" sz="3200" b="1" dirty="0" err="1">
                <a:solidFill>
                  <a:srgbClr val="FF0000"/>
                </a:solidFill>
                <a:latin typeface="+mn-lt"/>
              </a:rPr>
              <a:t>HBsAg</a:t>
            </a:r>
            <a:endParaRPr lang="it-IT" altLang="it-IT" sz="3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68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0B09A87-6C5A-4D9C-BAA2-CB9E6935E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7451" b="6951"/>
          <a:stretch/>
        </p:blipFill>
        <p:spPr>
          <a:xfrm>
            <a:off x="0" y="1412776"/>
            <a:ext cx="9144000" cy="518457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DC023FF-EDAE-4782-BEF6-95BAC7A6A892}"/>
              </a:ext>
            </a:extLst>
          </p:cNvPr>
          <p:cNvSpPr txBox="1">
            <a:spLocks noChangeArrowheads="1"/>
          </p:cNvSpPr>
          <p:nvPr/>
        </p:nvSpPr>
        <p:spPr>
          <a:xfrm>
            <a:off x="26009" y="0"/>
            <a:ext cx="91440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FF0000"/>
                </a:solidFill>
                <a:latin typeface="+mn-lt"/>
              </a:rPr>
              <a:t>Incidenza Globale annua di epatocarcinoma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DB883C-A4C9-440A-A0A0-2C5BBA182C31}"/>
              </a:ext>
            </a:extLst>
          </p:cNvPr>
          <p:cNvSpPr txBox="1"/>
          <p:nvPr/>
        </p:nvSpPr>
        <p:spPr>
          <a:xfrm>
            <a:off x="13004" y="1043444"/>
            <a:ext cx="91179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(numero di casi per 100.000)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42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14759"/>
            <a:ext cx="9144000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3600" b="1" dirty="0">
                <a:solidFill>
                  <a:srgbClr val="FF0000"/>
                </a:solidFill>
              </a:rPr>
              <a:t>Incidence of liver cancer worldwide: </a:t>
            </a:r>
            <a:br>
              <a:rPr lang="en-GB" altLang="it-IT" sz="3600" b="1" dirty="0">
                <a:solidFill>
                  <a:srgbClr val="FF0000"/>
                </a:solidFill>
              </a:rPr>
            </a:br>
            <a:r>
              <a:rPr lang="en-US" altLang="it-IT" sz="3600" b="1" dirty="0">
                <a:solidFill>
                  <a:srgbClr val="FF0000"/>
                </a:solidFill>
                <a:cs typeface="Arial" panose="020B0604020202020204" pitchFamily="34" charset="0"/>
              </a:rPr>
              <a:t> Age Standardized Incidence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4281488" y="1408113"/>
            <a:ext cx="1562100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5843588" y="1408113"/>
            <a:ext cx="584200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4700588" y="1627188"/>
            <a:ext cx="1143000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5843588" y="1627188"/>
            <a:ext cx="555625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4891088" y="1846263"/>
            <a:ext cx="952500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5843588" y="1846263"/>
            <a:ext cx="311150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4967288" y="2066925"/>
            <a:ext cx="876300" cy="188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5843588" y="2066925"/>
            <a:ext cx="349250" cy="1889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5084763" y="2286000"/>
            <a:ext cx="758825" cy="188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5843588" y="2286000"/>
            <a:ext cx="231775" cy="1889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5148263" y="2506663"/>
            <a:ext cx="695325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5843588" y="2506663"/>
            <a:ext cx="336550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43"/>
          <p:cNvSpPr>
            <a:spLocks noChangeArrowheads="1"/>
          </p:cNvSpPr>
          <p:nvPr/>
        </p:nvSpPr>
        <p:spPr bwMode="auto">
          <a:xfrm>
            <a:off x="5205413" y="2725738"/>
            <a:ext cx="638175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5843588" y="2725738"/>
            <a:ext cx="231775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5351463" y="2944813"/>
            <a:ext cx="492125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5843588" y="2944813"/>
            <a:ext cx="168275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49"/>
          <p:cNvSpPr>
            <a:spLocks noChangeArrowheads="1"/>
          </p:cNvSpPr>
          <p:nvPr/>
        </p:nvSpPr>
        <p:spPr bwMode="auto">
          <a:xfrm>
            <a:off x="5397500" y="3165475"/>
            <a:ext cx="446088" cy="188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5843588" y="3165475"/>
            <a:ext cx="152400" cy="1889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5489575" y="3384550"/>
            <a:ext cx="354013" cy="188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5843588" y="3384550"/>
            <a:ext cx="180975" cy="1889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5543550" y="3605213"/>
            <a:ext cx="300038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5843588" y="3605213"/>
            <a:ext cx="96837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5581650" y="3824288"/>
            <a:ext cx="261938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5843588" y="3824288"/>
            <a:ext cx="74612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61"/>
          <p:cNvSpPr>
            <a:spLocks noChangeArrowheads="1"/>
          </p:cNvSpPr>
          <p:nvPr/>
        </p:nvSpPr>
        <p:spPr bwMode="auto">
          <a:xfrm>
            <a:off x="5619750" y="4044950"/>
            <a:ext cx="223838" cy="188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62"/>
          <p:cNvSpPr>
            <a:spLocks noChangeArrowheads="1"/>
          </p:cNvSpPr>
          <p:nvPr/>
        </p:nvSpPr>
        <p:spPr bwMode="auto">
          <a:xfrm>
            <a:off x="5843588" y="4044950"/>
            <a:ext cx="92075" cy="1889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64"/>
          <p:cNvSpPr>
            <a:spLocks noChangeArrowheads="1"/>
          </p:cNvSpPr>
          <p:nvPr/>
        </p:nvSpPr>
        <p:spPr bwMode="auto">
          <a:xfrm>
            <a:off x="5619750" y="4264025"/>
            <a:ext cx="223838" cy="188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65"/>
          <p:cNvSpPr>
            <a:spLocks noChangeArrowheads="1"/>
          </p:cNvSpPr>
          <p:nvPr/>
        </p:nvSpPr>
        <p:spPr bwMode="auto">
          <a:xfrm>
            <a:off x="5843588" y="4264025"/>
            <a:ext cx="74612" cy="1889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3" name="Rectangle 67"/>
          <p:cNvSpPr>
            <a:spLocks noChangeArrowheads="1"/>
          </p:cNvSpPr>
          <p:nvPr/>
        </p:nvSpPr>
        <p:spPr bwMode="auto">
          <a:xfrm>
            <a:off x="5634038" y="4483100"/>
            <a:ext cx="209550" cy="188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4" name="Rectangle 68"/>
          <p:cNvSpPr>
            <a:spLocks noChangeArrowheads="1"/>
          </p:cNvSpPr>
          <p:nvPr/>
        </p:nvSpPr>
        <p:spPr bwMode="auto">
          <a:xfrm>
            <a:off x="5843588" y="4483100"/>
            <a:ext cx="193675" cy="1889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5" name="Rectangle 70"/>
          <p:cNvSpPr>
            <a:spLocks noChangeArrowheads="1"/>
          </p:cNvSpPr>
          <p:nvPr/>
        </p:nvSpPr>
        <p:spPr bwMode="auto">
          <a:xfrm>
            <a:off x="5643563" y="4703763"/>
            <a:ext cx="200025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6" name="Rectangle 71"/>
          <p:cNvSpPr>
            <a:spLocks noChangeArrowheads="1"/>
          </p:cNvSpPr>
          <p:nvPr/>
        </p:nvSpPr>
        <p:spPr bwMode="auto">
          <a:xfrm>
            <a:off x="5843588" y="4703763"/>
            <a:ext cx="74612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73"/>
          <p:cNvSpPr>
            <a:spLocks noChangeArrowheads="1"/>
          </p:cNvSpPr>
          <p:nvPr/>
        </p:nvSpPr>
        <p:spPr bwMode="auto">
          <a:xfrm>
            <a:off x="5657850" y="4922838"/>
            <a:ext cx="185738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5843588" y="4922838"/>
            <a:ext cx="85725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76"/>
          <p:cNvSpPr>
            <a:spLocks noChangeArrowheads="1"/>
          </p:cNvSpPr>
          <p:nvPr/>
        </p:nvSpPr>
        <p:spPr bwMode="auto">
          <a:xfrm>
            <a:off x="5667375" y="5143500"/>
            <a:ext cx="176213" cy="188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0" name="Rectangle 77"/>
          <p:cNvSpPr>
            <a:spLocks noChangeArrowheads="1"/>
          </p:cNvSpPr>
          <p:nvPr/>
        </p:nvSpPr>
        <p:spPr bwMode="auto">
          <a:xfrm>
            <a:off x="5843588" y="5143500"/>
            <a:ext cx="74612" cy="1889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1" name="Rectangle 79"/>
          <p:cNvSpPr>
            <a:spLocks noChangeArrowheads="1"/>
          </p:cNvSpPr>
          <p:nvPr/>
        </p:nvSpPr>
        <p:spPr bwMode="auto">
          <a:xfrm>
            <a:off x="5676900" y="5362575"/>
            <a:ext cx="166688" cy="188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80"/>
          <p:cNvSpPr>
            <a:spLocks noChangeArrowheads="1"/>
          </p:cNvSpPr>
          <p:nvPr/>
        </p:nvSpPr>
        <p:spPr bwMode="auto">
          <a:xfrm>
            <a:off x="5843588" y="5362575"/>
            <a:ext cx="104775" cy="1889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3" name="Rectangle 82"/>
          <p:cNvSpPr>
            <a:spLocks noChangeArrowheads="1"/>
          </p:cNvSpPr>
          <p:nvPr/>
        </p:nvSpPr>
        <p:spPr bwMode="auto">
          <a:xfrm>
            <a:off x="5686425" y="5583238"/>
            <a:ext cx="157163" cy="1889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83"/>
          <p:cNvSpPr>
            <a:spLocks noChangeArrowheads="1"/>
          </p:cNvSpPr>
          <p:nvPr/>
        </p:nvSpPr>
        <p:spPr bwMode="auto">
          <a:xfrm>
            <a:off x="5843588" y="5583238"/>
            <a:ext cx="87312" cy="188912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45" name="Group 84"/>
          <p:cNvGrpSpPr>
            <a:grpSpLocks/>
          </p:cNvGrpSpPr>
          <p:nvPr/>
        </p:nvGrpSpPr>
        <p:grpSpPr bwMode="auto">
          <a:xfrm>
            <a:off x="1306513" y="1350963"/>
            <a:ext cx="2093912" cy="4481512"/>
            <a:chOff x="822" y="974"/>
            <a:chExt cx="1319" cy="2946"/>
          </a:xfrm>
        </p:grpSpPr>
        <p:sp>
          <p:nvSpPr>
            <p:cNvPr id="46" name="Text Box 85"/>
            <p:cNvSpPr txBox="1">
              <a:spLocks noChangeArrowheads="1"/>
            </p:cNvSpPr>
            <p:nvPr/>
          </p:nvSpPr>
          <p:spPr bwMode="auto">
            <a:xfrm>
              <a:off x="822" y="974"/>
              <a:ext cx="42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China</a:t>
              </a:r>
            </a:p>
          </p:txBody>
        </p:sp>
        <p:sp>
          <p:nvSpPr>
            <p:cNvPr id="47" name="Text Box 86"/>
            <p:cNvSpPr txBox="1">
              <a:spLocks noChangeArrowheads="1"/>
            </p:cNvSpPr>
            <p:nvPr/>
          </p:nvSpPr>
          <p:spPr bwMode="auto">
            <a:xfrm>
              <a:off x="822" y="1118"/>
              <a:ext cx="82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Middle Africa</a:t>
              </a:r>
            </a:p>
          </p:txBody>
        </p:sp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822" y="1262"/>
              <a:ext cx="44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Japan</a:t>
              </a:r>
            </a:p>
          </p:txBody>
        </p:sp>
        <p:sp>
          <p:nvSpPr>
            <p:cNvPr id="49" name="Text Box 88"/>
            <p:cNvSpPr txBox="1">
              <a:spLocks noChangeArrowheads="1"/>
            </p:cNvSpPr>
            <p:nvPr/>
          </p:nvSpPr>
          <p:spPr bwMode="auto">
            <a:xfrm>
              <a:off x="822" y="1407"/>
              <a:ext cx="87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Eastern Africa</a:t>
              </a:r>
            </a:p>
          </p:txBody>
        </p:sp>
        <p:sp>
          <p:nvSpPr>
            <p:cNvPr id="50" name="Text Box 89"/>
            <p:cNvSpPr txBox="1">
              <a:spLocks noChangeArrowheads="1"/>
            </p:cNvSpPr>
            <p:nvPr/>
          </p:nvSpPr>
          <p:spPr bwMode="auto">
            <a:xfrm>
              <a:off x="822" y="1551"/>
              <a:ext cx="118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Southeastern Africa</a:t>
              </a:r>
            </a:p>
          </p:txBody>
        </p:sp>
        <p:sp>
          <p:nvSpPr>
            <p:cNvPr id="51" name="Text Box 90"/>
            <p:cNvSpPr txBox="1">
              <a:spLocks noChangeArrowheads="1"/>
            </p:cNvSpPr>
            <p:nvPr/>
          </p:nvSpPr>
          <p:spPr bwMode="auto">
            <a:xfrm>
              <a:off x="822" y="1696"/>
              <a:ext cx="6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Melanesia</a:t>
              </a:r>
            </a:p>
          </p:txBody>
        </p:sp>
        <p:sp>
          <p:nvSpPr>
            <p:cNvPr id="52" name="Text Box 91"/>
            <p:cNvSpPr txBox="1">
              <a:spLocks noChangeArrowheads="1"/>
            </p:cNvSpPr>
            <p:nvPr/>
          </p:nvSpPr>
          <p:spPr bwMode="auto">
            <a:xfrm>
              <a:off x="822" y="1840"/>
              <a:ext cx="90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Western Africa</a:t>
              </a:r>
            </a:p>
          </p:txBody>
        </p:sp>
        <p:sp>
          <p:nvSpPr>
            <p:cNvPr id="53" name="Text Box 92"/>
            <p:cNvSpPr txBox="1">
              <a:spLocks noChangeArrowheads="1"/>
            </p:cNvSpPr>
            <p:nvPr/>
          </p:nvSpPr>
          <p:spPr bwMode="auto">
            <a:xfrm>
              <a:off x="822" y="1984"/>
              <a:ext cx="103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Southern Europe</a:t>
              </a:r>
            </a:p>
          </p:txBody>
        </p:sp>
        <p:sp>
          <p:nvSpPr>
            <p:cNvPr id="54" name="Text Box 93"/>
            <p:cNvSpPr txBox="1">
              <a:spLocks noChangeArrowheads="1"/>
            </p:cNvSpPr>
            <p:nvPr/>
          </p:nvSpPr>
          <p:spPr bwMode="auto">
            <a:xfrm>
              <a:off x="822" y="2129"/>
              <a:ext cx="97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Micro/Polynesia</a:t>
              </a:r>
            </a:p>
          </p:txBody>
        </p:sp>
        <p:sp>
          <p:nvSpPr>
            <p:cNvPr id="55" name="Text Box 94"/>
            <p:cNvSpPr txBox="1">
              <a:spLocks noChangeArrowheads="1"/>
            </p:cNvSpPr>
            <p:nvPr/>
          </p:nvSpPr>
          <p:spPr bwMode="auto">
            <a:xfrm>
              <a:off x="822" y="2273"/>
              <a:ext cx="66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Caribbean</a:t>
              </a:r>
            </a:p>
          </p:txBody>
        </p:sp>
        <p:sp>
          <p:nvSpPr>
            <p:cNvPr id="56" name="Text Box 95"/>
            <p:cNvSpPr txBox="1">
              <a:spLocks noChangeArrowheads="1"/>
            </p:cNvSpPr>
            <p:nvPr/>
          </p:nvSpPr>
          <p:spPr bwMode="auto">
            <a:xfrm>
              <a:off x="822" y="2418"/>
              <a:ext cx="95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Southern Africa</a:t>
              </a:r>
            </a:p>
          </p:txBody>
        </p:sp>
        <p:sp>
          <p:nvSpPr>
            <p:cNvPr id="57" name="Text Box 96"/>
            <p:cNvSpPr txBox="1">
              <a:spLocks noChangeArrowheads="1"/>
            </p:cNvSpPr>
            <p:nvPr/>
          </p:nvSpPr>
          <p:spPr bwMode="auto">
            <a:xfrm>
              <a:off x="822" y="2562"/>
              <a:ext cx="98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Western Europe</a:t>
              </a:r>
            </a:p>
          </p:txBody>
        </p:sp>
        <p:sp>
          <p:nvSpPr>
            <p:cNvPr id="58" name="Text Box 97"/>
            <p:cNvSpPr txBox="1">
              <a:spLocks noChangeArrowheads="1"/>
            </p:cNvSpPr>
            <p:nvPr/>
          </p:nvSpPr>
          <p:spPr bwMode="auto">
            <a:xfrm>
              <a:off x="822" y="2707"/>
              <a:ext cx="95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Eastern Europe</a:t>
              </a:r>
            </a:p>
          </p:txBody>
        </p:sp>
        <p:sp>
          <p:nvSpPr>
            <p:cNvPr id="59" name="Text Box 98"/>
            <p:cNvSpPr txBox="1">
              <a:spLocks noChangeArrowheads="1"/>
            </p:cNvSpPr>
            <p:nvPr/>
          </p:nvSpPr>
          <p:spPr bwMode="auto">
            <a:xfrm>
              <a:off x="822" y="2851"/>
              <a:ext cx="10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Northern America</a:t>
              </a:r>
            </a:p>
          </p:txBody>
        </p:sp>
        <p:sp>
          <p:nvSpPr>
            <p:cNvPr id="60" name="Text Box 99"/>
            <p:cNvSpPr txBox="1">
              <a:spLocks noChangeArrowheads="1"/>
            </p:cNvSpPr>
            <p:nvPr/>
          </p:nvSpPr>
          <p:spPr bwMode="auto">
            <a:xfrm>
              <a:off x="822" y="2995"/>
              <a:ext cx="97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Central America</a:t>
              </a:r>
            </a:p>
          </p:txBody>
        </p:sp>
        <p:sp>
          <p:nvSpPr>
            <p:cNvPr id="61" name="Text Box 100"/>
            <p:cNvSpPr txBox="1">
              <a:spLocks noChangeArrowheads="1"/>
            </p:cNvSpPr>
            <p:nvPr/>
          </p:nvSpPr>
          <p:spPr bwMode="auto">
            <a:xfrm>
              <a:off x="822" y="3141"/>
              <a:ext cx="82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Western Asia</a:t>
              </a:r>
            </a:p>
          </p:txBody>
        </p:sp>
        <p:sp>
          <p:nvSpPr>
            <p:cNvPr id="62" name="Text Box 101"/>
            <p:cNvSpPr txBox="1">
              <a:spLocks noChangeArrowheads="1"/>
            </p:cNvSpPr>
            <p:nvPr/>
          </p:nvSpPr>
          <p:spPr bwMode="auto">
            <a:xfrm>
              <a:off x="822" y="3283"/>
              <a:ext cx="9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Northern Africa</a:t>
              </a:r>
            </a:p>
          </p:txBody>
        </p:sp>
        <p:sp>
          <p:nvSpPr>
            <p:cNvPr id="63" name="Text Box 102"/>
            <p:cNvSpPr txBox="1">
              <a:spLocks noChangeArrowheads="1"/>
            </p:cNvSpPr>
            <p:nvPr/>
          </p:nvSpPr>
          <p:spPr bwMode="auto">
            <a:xfrm>
              <a:off x="822" y="3429"/>
              <a:ext cx="131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Australia/New Zealand</a:t>
              </a:r>
            </a:p>
          </p:txBody>
        </p:sp>
        <p:sp>
          <p:nvSpPr>
            <p:cNvPr id="64" name="Text Box 103"/>
            <p:cNvSpPr txBox="1">
              <a:spLocks noChangeArrowheads="1"/>
            </p:cNvSpPr>
            <p:nvPr/>
          </p:nvSpPr>
          <p:spPr bwMode="auto">
            <a:xfrm>
              <a:off x="822" y="3573"/>
              <a:ext cx="90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South America</a:t>
              </a:r>
            </a:p>
          </p:txBody>
        </p:sp>
        <p:sp>
          <p:nvSpPr>
            <p:cNvPr id="65" name="Text Box 104"/>
            <p:cNvSpPr txBox="1">
              <a:spLocks noChangeArrowheads="1"/>
            </p:cNvSpPr>
            <p:nvPr/>
          </p:nvSpPr>
          <p:spPr bwMode="auto">
            <a:xfrm>
              <a:off x="822" y="3718"/>
              <a:ext cx="101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Northern Europe</a:t>
              </a:r>
            </a:p>
          </p:txBody>
        </p:sp>
      </p:grpSp>
      <p:grpSp>
        <p:nvGrpSpPr>
          <p:cNvPr id="66" name="Group 105"/>
          <p:cNvGrpSpPr>
            <a:grpSpLocks/>
          </p:cNvGrpSpPr>
          <p:nvPr/>
        </p:nvGrpSpPr>
        <p:grpSpPr bwMode="auto">
          <a:xfrm>
            <a:off x="3546475" y="5837238"/>
            <a:ext cx="4570413" cy="363537"/>
            <a:chOff x="1737" y="3980"/>
            <a:chExt cx="2879" cy="239"/>
          </a:xfrm>
        </p:grpSpPr>
        <p:grpSp>
          <p:nvGrpSpPr>
            <p:cNvPr id="67" name="Group 106"/>
            <p:cNvGrpSpPr>
              <a:grpSpLocks/>
            </p:cNvGrpSpPr>
            <p:nvPr/>
          </p:nvGrpSpPr>
          <p:grpSpPr bwMode="auto">
            <a:xfrm>
              <a:off x="1882" y="3980"/>
              <a:ext cx="2591" cy="60"/>
              <a:chOff x="1882" y="3980"/>
              <a:chExt cx="2591" cy="60"/>
            </a:xfrm>
          </p:grpSpPr>
          <p:sp>
            <p:nvSpPr>
              <p:cNvPr id="79" name="Line 107"/>
              <p:cNvSpPr>
                <a:spLocks noChangeShapeType="1"/>
              </p:cNvSpPr>
              <p:nvPr/>
            </p:nvSpPr>
            <p:spPr bwMode="auto">
              <a:xfrm>
                <a:off x="1885" y="4011"/>
                <a:ext cx="25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" name="Line 108"/>
              <p:cNvSpPr>
                <a:spLocks noChangeShapeType="1"/>
              </p:cNvSpPr>
              <p:nvPr/>
            </p:nvSpPr>
            <p:spPr bwMode="auto">
              <a:xfrm>
                <a:off x="1882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Line 109"/>
              <p:cNvSpPr>
                <a:spLocks noChangeShapeType="1"/>
              </p:cNvSpPr>
              <p:nvPr/>
            </p:nvSpPr>
            <p:spPr bwMode="auto">
              <a:xfrm>
                <a:off x="2140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Line 110"/>
              <p:cNvSpPr>
                <a:spLocks noChangeShapeType="1"/>
              </p:cNvSpPr>
              <p:nvPr/>
            </p:nvSpPr>
            <p:spPr bwMode="auto">
              <a:xfrm>
                <a:off x="2394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" name="Line 111"/>
              <p:cNvSpPr>
                <a:spLocks noChangeShapeType="1"/>
              </p:cNvSpPr>
              <p:nvPr/>
            </p:nvSpPr>
            <p:spPr bwMode="auto">
              <a:xfrm>
                <a:off x="2656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" name="Line 112"/>
              <p:cNvSpPr>
                <a:spLocks noChangeShapeType="1"/>
              </p:cNvSpPr>
              <p:nvPr/>
            </p:nvSpPr>
            <p:spPr bwMode="auto">
              <a:xfrm>
                <a:off x="2912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Line 113"/>
              <p:cNvSpPr>
                <a:spLocks noChangeShapeType="1"/>
              </p:cNvSpPr>
              <p:nvPr/>
            </p:nvSpPr>
            <p:spPr bwMode="auto">
              <a:xfrm>
                <a:off x="3176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" name="Line 114"/>
              <p:cNvSpPr>
                <a:spLocks noChangeShapeType="1"/>
              </p:cNvSpPr>
              <p:nvPr/>
            </p:nvSpPr>
            <p:spPr bwMode="auto">
              <a:xfrm>
                <a:off x="3436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" name="Line 115"/>
              <p:cNvSpPr>
                <a:spLocks noChangeShapeType="1"/>
              </p:cNvSpPr>
              <p:nvPr/>
            </p:nvSpPr>
            <p:spPr bwMode="auto">
              <a:xfrm>
                <a:off x="3690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" name="Line 116"/>
              <p:cNvSpPr>
                <a:spLocks noChangeShapeType="1"/>
              </p:cNvSpPr>
              <p:nvPr/>
            </p:nvSpPr>
            <p:spPr bwMode="auto">
              <a:xfrm>
                <a:off x="3952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" name="Line 117"/>
              <p:cNvSpPr>
                <a:spLocks noChangeShapeType="1"/>
              </p:cNvSpPr>
              <p:nvPr/>
            </p:nvSpPr>
            <p:spPr bwMode="auto">
              <a:xfrm>
                <a:off x="4208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0" name="Line 118"/>
              <p:cNvSpPr>
                <a:spLocks noChangeShapeType="1"/>
              </p:cNvSpPr>
              <p:nvPr/>
            </p:nvSpPr>
            <p:spPr bwMode="auto">
              <a:xfrm>
                <a:off x="4472" y="3980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8" name="Text Box 119"/>
            <p:cNvSpPr txBox="1">
              <a:spLocks noChangeArrowheads="1"/>
            </p:cNvSpPr>
            <p:nvPr/>
          </p:nvSpPr>
          <p:spPr bwMode="auto">
            <a:xfrm>
              <a:off x="3072" y="4017"/>
              <a:ext cx="17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9" name="Text Box 120"/>
            <p:cNvSpPr txBox="1">
              <a:spLocks noChangeArrowheads="1"/>
            </p:cNvSpPr>
            <p:nvPr/>
          </p:nvSpPr>
          <p:spPr bwMode="auto">
            <a:xfrm>
              <a:off x="3292" y="4017"/>
              <a:ext cx="2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0" name="Text Box 121"/>
            <p:cNvSpPr txBox="1">
              <a:spLocks noChangeArrowheads="1"/>
            </p:cNvSpPr>
            <p:nvPr/>
          </p:nvSpPr>
          <p:spPr bwMode="auto">
            <a:xfrm>
              <a:off x="3567" y="4017"/>
              <a:ext cx="2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71" name="Text Box 122"/>
            <p:cNvSpPr txBox="1">
              <a:spLocks noChangeArrowheads="1"/>
            </p:cNvSpPr>
            <p:nvPr/>
          </p:nvSpPr>
          <p:spPr bwMode="auto">
            <a:xfrm>
              <a:off x="3828" y="4017"/>
              <a:ext cx="2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72" name="Text Box 123"/>
            <p:cNvSpPr txBox="1">
              <a:spLocks noChangeArrowheads="1"/>
            </p:cNvSpPr>
            <p:nvPr/>
          </p:nvSpPr>
          <p:spPr bwMode="auto">
            <a:xfrm>
              <a:off x="4091" y="4017"/>
              <a:ext cx="2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73" name="Text Box 124"/>
            <p:cNvSpPr txBox="1">
              <a:spLocks noChangeArrowheads="1"/>
            </p:cNvSpPr>
            <p:nvPr/>
          </p:nvSpPr>
          <p:spPr bwMode="auto">
            <a:xfrm>
              <a:off x="4344" y="4017"/>
              <a:ext cx="2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74" name="Text Box 125"/>
            <p:cNvSpPr txBox="1">
              <a:spLocks noChangeArrowheads="1"/>
            </p:cNvSpPr>
            <p:nvPr/>
          </p:nvSpPr>
          <p:spPr bwMode="auto">
            <a:xfrm>
              <a:off x="2773" y="4017"/>
              <a:ext cx="2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5" name="Text Box 126"/>
            <p:cNvSpPr txBox="1">
              <a:spLocks noChangeArrowheads="1"/>
            </p:cNvSpPr>
            <p:nvPr/>
          </p:nvSpPr>
          <p:spPr bwMode="auto">
            <a:xfrm>
              <a:off x="2533" y="4017"/>
              <a:ext cx="2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76" name="Text Box 127"/>
            <p:cNvSpPr txBox="1">
              <a:spLocks noChangeArrowheads="1"/>
            </p:cNvSpPr>
            <p:nvPr/>
          </p:nvSpPr>
          <p:spPr bwMode="auto">
            <a:xfrm>
              <a:off x="2263" y="4017"/>
              <a:ext cx="2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77" name="Text Box 128"/>
            <p:cNvSpPr txBox="1">
              <a:spLocks noChangeArrowheads="1"/>
            </p:cNvSpPr>
            <p:nvPr/>
          </p:nvSpPr>
          <p:spPr bwMode="auto">
            <a:xfrm>
              <a:off x="2005" y="4017"/>
              <a:ext cx="2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78" name="Text Box 129"/>
            <p:cNvSpPr txBox="1">
              <a:spLocks noChangeArrowheads="1"/>
            </p:cNvSpPr>
            <p:nvPr/>
          </p:nvSpPr>
          <p:spPr bwMode="auto">
            <a:xfrm>
              <a:off x="1737" y="4017"/>
              <a:ext cx="2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accent2"/>
                </a:buClr>
                <a:buFont typeface="Tahoma" panose="020B0604030504040204" pitchFamily="34" charset="0"/>
                <a:buChar char="•"/>
                <a:defRPr sz="20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6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 b="1">
                  <a:solidFill>
                    <a:schemeClr val="tx1"/>
                  </a:solidFill>
                  <a:cs typeface="Arial" panose="020B0604020202020204" pitchFamily="34" charset="0"/>
                </a:rPr>
                <a:t>50</a:t>
              </a:r>
            </a:p>
          </p:txBody>
        </p:sp>
      </p:grpSp>
      <p:sp>
        <p:nvSpPr>
          <p:cNvPr id="91" name="Text Box 137"/>
          <p:cNvSpPr txBox="1">
            <a:spLocks noChangeArrowheads="1"/>
          </p:cNvSpPr>
          <p:nvPr/>
        </p:nvSpPr>
        <p:spPr bwMode="auto">
          <a:xfrm>
            <a:off x="3863975" y="6172200"/>
            <a:ext cx="4094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 b="1">
                <a:solidFill>
                  <a:schemeClr val="tx1"/>
                </a:solidFill>
                <a:cs typeface="Arial" panose="020B0604020202020204" pitchFamily="34" charset="0"/>
              </a:rPr>
              <a:t>Age Standardized Incidence per 100,000</a:t>
            </a: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3314700" y="1257300"/>
            <a:ext cx="706438" cy="4568825"/>
          </a:xfrm>
          <a:custGeom>
            <a:avLst/>
            <a:gdLst>
              <a:gd name="T0" fmla="*/ 2147483647 w 445"/>
              <a:gd name="T1" fmla="*/ 2147483647 h 2878"/>
              <a:gd name="T2" fmla="*/ 2147483647 w 445"/>
              <a:gd name="T3" fmla="*/ 2147483647 h 2878"/>
              <a:gd name="T4" fmla="*/ 2147483647 w 445"/>
              <a:gd name="T5" fmla="*/ 2147483647 h 2878"/>
              <a:gd name="T6" fmla="*/ 2147483647 w 445"/>
              <a:gd name="T7" fmla="*/ 2147483647 h 2878"/>
              <a:gd name="T8" fmla="*/ 2147483647 w 445"/>
              <a:gd name="T9" fmla="*/ 2147483647 h 2878"/>
              <a:gd name="T10" fmla="*/ 2147483647 w 445"/>
              <a:gd name="T11" fmla="*/ 2147483647 h 2878"/>
              <a:gd name="T12" fmla="*/ 2147483647 w 445"/>
              <a:gd name="T13" fmla="*/ 2147483647 h 2878"/>
              <a:gd name="T14" fmla="*/ 2147483647 w 445"/>
              <a:gd name="T15" fmla="*/ 2147483647 h 2878"/>
              <a:gd name="T16" fmla="*/ 2147483647 w 445"/>
              <a:gd name="T17" fmla="*/ 2147483647 h 2878"/>
              <a:gd name="T18" fmla="*/ 2147483647 w 445"/>
              <a:gd name="T19" fmla="*/ 2147483647 h 2878"/>
              <a:gd name="T20" fmla="*/ 2147483647 w 445"/>
              <a:gd name="T21" fmla="*/ 2147483647 h 2878"/>
              <a:gd name="T22" fmla="*/ 2147483647 w 445"/>
              <a:gd name="T23" fmla="*/ 2147483647 h 2878"/>
              <a:gd name="T24" fmla="*/ 2147483647 w 445"/>
              <a:gd name="T25" fmla="*/ 2147483647 h 2878"/>
              <a:gd name="T26" fmla="*/ 2147483647 w 445"/>
              <a:gd name="T27" fmla="*/ 2147483647 h 2878"/>
              <a:gd name="T28" fmla="*/ 2147483647 w 445"/>
              <a:gd name="T29" fmla="*/ 2147483647 h 2878"/>
              <a:gd name="T30" fmla="*/ 2147483647 w 445"/>
              <a:gd name="T31" fmla="*/ 0 h 2878"/>
              <a:gd name="T32" fmla="*/ 2147483647 w 445"/>
              <a:gd name="T33" fmla="*/ 2147483647 h 2878"/>
              <a:gd name="T34" fmla="*/ 2147483647 w 445"/>
              <a:gd name="T35" fmla="*/ 2147483647 h 2878"/>
              <a:gd name="T36" fmla="*/ 2147483647 w 445"/>
              <a:gd name="T37" fmla="*/ 2147483647 h 2878"/>
              <a:gd name="T38" fmla="*/ 2147483647 w 445"/>
              <a:gd name="T39" fmla="*/ 2147483647 h 2878"/>
              <a:gd name="T40" fmla="*/ 2147483647 w 445"/>
              <a:gd name="T41" fmla="*/ 2147483647 h 2878"/>
              <a:gd name="T42" fmla="*/ 2147483647 w 445"/>
              <a:gd name="T43" fmla="*/ 2147483647 h 2878"/>
              <a:gd name="T44" fmla="*/ 2147483647 w 445"/>
              <a:gd name="T45" fmla="*/ 2147483647 h 2878"/>
              <a:gd name="T46" fmla="*/ 2147483647 w 445"/>
              <a:gd name="T47" fmla="*/ 2147483647 h 2878"/>
              <a:gd name="T48" fmla="*/ 2147483647 w 445"/>
              <a:gd name="T49" fmla="*/ 2147483647 h 2878"/>
              <a:gd name="T50" fmla="*/ 2147483647 w 445"/>
              <a:gd name="T51" fmla="*/ 2147483647 h 2878"/>
              <a:gd name="T52" fmla="*/ 2147483647 w 445"/>
              <a:gd name="T53" fmla="*/ 2147483647 h 2878"/>
              <a:gd name="T54" fmla="*/ 2147483647 w 445"/>
              <a:gd name="T55" fmla="*/ 2147483647 h 2878"/>
              <a:gd name="T56" fmla="*/ 2147483647 w 445"/>
              <a:gd name="T57" fmla="*/ 2147483647 h 2878"/>
              <a:gd name="T58" fmla="*/ 2147483647 w 445"/>
              <a:gd name="T59" fmla="*/ 2147483647 h 2878"/>
              <a:gd name="T60" fmla="*/ 2147483647 w 445"/>
              <a:gd name="T61" fmla="*/ 2147483647 h 2878"/>
              <a:gd name="T62" fmla="*/ 2147483647 w 445"/>
              <a:gd name="T63" fmla="*/ 2147483647 h 2878"/>
              <a:gd name="T64" fmla="*/ 2147483647 w 445"/>
              <a:gd name="T65" fmla="*/ 2147483647 h 2878"/>
              <a:gd name="T66" fmla="*/ 2147483647 w 445"/>
              <a:gd name="T67" fmla="*/ 2147483647 h 2878"/>
              <a:gd name="T68" fmla="*/ 2147483647 w 445"/>
              <a:gd name="T69" fmla="*/ 2147483647 h 2878"/>
              <a:gd name="T70" fmla="*/ 2147483647 w 445"/>
              <a:gd name="T71" fmla="*/ 2147483647 h 2878"/>
              <a:gd name="T72" fmla="*/ 2147483647 w 445"/>
              <a:gd name="T73" fmla="*/ 2147483647 h 2878"/>
              <a:gd name="T74" fmla="*/ 2147483647 w 445"/>
              <a:gd name="T75" fmla="*/ 2147483647 h 2878"/>
              <a:gd name="T76" fmla="*/ 2147483647 w 445"/>
              <a:gd name="T77" fmla="*/ 2147483647 h 2878"/>
              <a:gd name="T78" fmla="*/ 2147483647 w 445"/>
              <a:gd name="T79" fmla="*/ 2147483647 h 2878"/>
              <a:gd name="T80" fmla="*/ 2147483647 w 445"/>
              <a:gd name="T81" fmla="*/ 2147483647 h 2878"/>
              <a:gd name="T82" fmla="*/ 2147483647 w 445"/>
              <a:gd name="T83" fmla="*/ 2147483647 h 2878"/>
              <a:gd name="T84" fmla="*/ 2147483647 w 445"/>
              <a:gd name="T85" fmla="*/ 2147483647 h 2878"/>
              <a:gd name="T86" fmla="*/ 2147483647 w 445"/>
              <a:gd name="T87" fmla="*/ 2147483647 h 2878"/>
              <a:gd name="T88" fmla="*/ 2147483647 w 445"/>
              <a:gd name="T89" fmla="*/ 2147483647 h 2878"/>
              <a:gd name="T90" fmla="*/ 2147483647 w 445"/>
              <a:gd name="T91" fmla="*/ 2147483647 h 2878"/>
              <a:gd name="T92" fmla="*/ 2147483647 w 445"/>
              <a:gd name="T93" fmla="*/ 2147483647 h 2878"/>
              <a:gd name="T94" fmla="*/ 2147483647 w 445"/>
              <a:gd name="T95" fmla="*/ 2147483647 h 2878"/>
              <a:gd name="T96" fmla="*/ 2147483647 w 445"/>
              <a:gd name="T97" fmla="*/ 2147483647 h 2878"/>
              <a:gd name="T98" fmla="*/ 2147483647 w 445"/>
              <a:gd name="T99" fmla="*/ 2147483647 h 2878"/>
              <a:gd name="T100" fmla="*/ 2147483647 w 445"/>
              <a:gd name="T101" fmla="*/ 2147483647 h 2878"/>
              <a:gd name="T102" fmla="*/ 2147483647 w 445"/>
              <a:gd name="T103" fmla="*/ 2147483647 h 2878"/>
              <a:gd name="T104" fmla="*/ 2147483647 w 445"/>
              <a:gd name="T105" fmla="*/ 2147483647 h 2878"/>
              <a:gd name="T106" fmla="*/ 2147483647 w 445"/>
              <a:gd name="T107" fmla="*/ 2147483647 h 2878"/>
              <a:gd name="T108" fmla="*/ 2147483647 w 445"/>
              <a:gd name="T109" fmla="*/ 2147483647 h 2878"/>
              <a:gd name="T110" fmla="*/ 2147483647 w 445"/>
              <a:gd name="T111" fmla="*/ 2147483647 h 2878"/>
              <a:gd name="T112" fmla="*/ 2147483647 w 445"/>
              <a:gd name="T113" fmla="*/ 2147483647 h 2878"/>
              <a:gd name="T114" fmla="*/ 2147483647 w 445"/>
              <a:gd name="T115" fmla="*/ 2147483647 h 2878"/>
              <a:gd name="T116" fmla="*/ 2147483647 w 445"/>
              <a:gd name="T117" fmla="*/ 2147483647 h 2878"/>
              <a:gd name="T118" fmla="*/ 2147483647 w 445"/>
              <a:gd name="T119" fmla="*/ 2147483647 h 2878"/>
              <a:gd name="T120" fmla="*/ 2147483647 w 445"/>
              <a:gd name="T121" fmla="*/ 2147483647 h 2878"/>
              <a:gd name="T122" fmla="*/ 2147483647 w 445"/>
              <a:gd name="T123" fmla="*/ 2147483647 h 2878"/>
              <a:gd name="T124" fmla="*/ 2147483647 w 445"/>
              <a:gd name="T125" fmla="*/ 2147483647 h 28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5"/>
              <a:gd name="T190" fmla="*/ 0 h 2878"/>
              <a:gd name="T191" fmla="*/ 445 w 445"/>
              <a:gd name="T192" fmla="*/ 2878 h 28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5" h="2878">
                <a:moveTo>
                  <a:pt x="26" y="819"/>
                </a:moveTo>
                <a:lnTo>
                  <a:pt x="26" y="806"/>
                </a:lnTo>
                <a:lnTo>
                  <a:pt x="26" y="769"/>
                </a:lnTo>
                <a:lnTo>
                  <a:pt x="32" y="744"/>
                </a:lnTo>
                <a:lnTo>
                  <a:pt x="40" y="715"/>
                </a:lnTo>
                <a:lnTo>
                  <a:pt x="46" y="700"/>
                </a:lnTo>
                <a:lnTo>
                  <a:pt x="53" y="685"/>
                </a:lnTo>
                <a:lnTo>
                  <a:pt x="63" y="667"/>
                </a:lnTo>
                <a:lnTo>
                  <a:pt x="72" y="652"/>
                </a:lnTo>
                <a:lnTo>
                  <a:pt x="113" y="593"/>
                </a:lnTo>
                <a:lnTo>
                  <a:pt x="142" y="548"/>
                </a:lnTo>
                <a:lnTo>
                  <a:pt x="151" y="531"/>
                </a:lnTo>
                <a:lnTo>
                  <a:pt x="159" y="516"/>
                </a:lnTo>
                <a:lnTo>
                  <a:pt x="163" y="504"/>
                </a:lnTo>
                <a:lnTo>
                  <a:pt x="165" y="495"/>
                </a:lnTo>
                <a:lnTo>
                  <a:pt x="166" y="476"/>
                </a:lnTo>
                <a:lnTo>
                  <a:pt x="166" y="449"/>
                </a:lnTo>
                <a:lnTo>
                  <a:pt x="166" y="435"/>
                </a:lnTo>
                <a:lnTo>
                  <a:pt x="165" y="426"/>
                </a:lnTo>
                <a:lnTo>
                  <a:pt x="163" y="416"/>
                </a:lnTo>
                <a:lnTo>
                  <a:pt x="159" y="412"/>
                </a:lnTo>
                <a:lnTo>
                  <a:pt x="140" y="410"/>
                </a:lnTo>
                <a:lnTo>
                  <a:pt x="113" y="410"/>
                </a:lnTo>
                <a:lnTo>
                  <a:pt x="99" y="408"/>
                </a:lnTo>
                <a:lnTo>
                  <a:pt x="88" y="406"/>
                </a:lnTo>
                <a:lnTo>
                  <a:pt x="82" y="405"/>
                </a:lnTo>
                <a:lnTo>
                  <a:pt x="78" y="403"/>
                </a:lnTo>
                <a:lnTo>
                  <a:pt x="76" y="399"/>
                </a:lnTo>
                <a:lnTo>
                  <a:pt x="74" y="395"/>
                </a:lnTo>
                <a:lnTo>
                  <a:pt x="72" y="372"/>
                </a:lnTo>
                <a:lnTo>
                  <a:pt x="71" y="345"/>
                </a:lnTo>
                <a:lnTo>
                  <a:pt x="71" y="334"/>
                </a:lnTo>
                <a:lnTo>
                  <a:pt x="69" y="322"/>
                </a:lnTo>
                <a:lnTo>
                  <a:pt x="67" y="314"/>
                </a:lnTo>
                <a:lnTo>
                  <a:pt x="63" y="309"/>
                </a:lnTo>
                <a:lnTo>
                  <a:pt x="57" y="305"/>
                </a:lnTo>
                <a:lnTo>
                  <a:pt x="51" y="301"/>
                </a:lnTo>
                <a:lnTo>
                  <a:pt x="44" y="299"/>
                </a:lnTo>
                <a:lnTo>
                  <a:pt x="34" y="299"/>
                </a:lnTo>
                <a:lnTo>
                  <a:pt x="28" y="297"/>
                </a:lnTo>
                <a:lnTo>
                  <a:pt x="26" y="295"/>
                </a:lnTo>
                <a:lnTo>
                  <a:pt x="25" y="289"/>
                </a:lnTo>
                <a:lnTo>
                  <a:pt x="26" y="284"/>
                </a:lnTo>
                <a:lnTo>
                  <a:pt x="30" y="270"/>
                </a:lnTo>
                <a:lnTo>
                  <a:pt x="40" y="251"/>
                </a:lnTo>
                <a:lnTo>
                  <a:pt x="49" y="232"/>
                </a:lnTo>
                <a:lnTo>
                  <a:pt x="57" y="211"/>
                </a:lnTo>
                <a:lnTo>
                  <a:pt x="61" y="201"/>
                </a:lnTo>
                <a:lnTo>
                  <a:pt x="63" y="192"/>
                </a:lnTo>
                <a:lnTo>
                  <a:pt x="63" y="184"/>
                </a:lnTo>
                <a:lnTo>
                  <a:pt x="63" y="176"/>
                </a:lnTo>
                <a:lnTo>
                  <a:pt x="61" y="165"/>
                </a:lnTo>
                <a:lnTo>
                  <a:pt x="63" y="144"/>
                </a:lnTo>
                <a:lnTo>
                  <a:pt x="67" y="119"/>
                </a:lnTo>
                <a:lnTo>
                  <a:pt x="76" y="90"/>
                </a:lnTo>
                <a:lnTo>
                  <a:pt x="82" y="74"/>
                </a:lnTo>
                <a:lnTo>
                  <a:pt x="90" y="61"/>
                </a:lnTo>
                <a:lnTo>
                  <a:pt x="99" y="46"/>
                </a:lnTo>
                <a:lnTo>
                  <a:pt x="111" y="34"/>
                </a:lnTo>
                <a:lnTo>
                  <a:pt x="124" y="23"/>
                </a:lnTo>
                <a:lnTo>
                  <a:pt x="140" y="15"/>
                </a:lnTo>
                <a:lnTo>
                  <a:pt x="157" y="7"/>
                </a:lnTo>
                <a:lnTo>
                  <a:pt x="176" y="3"/>
                </a:lnTo>
                <a:lnTo>
                  <a:pt x="197" y="0"/>
                </a:lnTo>
                <a:lnTo>
                  <a:pt x="216" y="0"/>
                </a:lnTo>
                <a:lnTo>
                  <a:pt x="237" y="0"/>
                </a:lnTo>
                <a:lnTo>
                  <a:pt x="255" y="2"/>
                </a:lnTo>
                <a:lnTo>
                  <a:pt x="274" y="3"/>
                </a:lnTo>
                <a:lnTo>
                  <a:pt x="291" y="7"/>
                </a:lnTo>
                <a:lnTo>
                  <a:pt x="307" y="13"/>
                </a:lnTo>
                <a:lnTo>
                  <a:pt x="322" y="19"/>
                </a:lnTo>
                <a:lnTo>
                  <a:pt x="335" y="25"/>
                </a:lnTo>
                <a:lnTo>
                  <a:pt x="349" y="32"/>
                </a:lnTo>
                <a:lnTo>
                  <a:pt x="360" y="40"/>
                </a:lnTo>
                <a:lnTo>
                  <a:pt x="370" y="49"/>
                </a:lnTo>
                <a:lnTo>
                  <a:pt x="379" y="57"/>
                </a:lnTo>
                <a:lnTo>
                  <a:pt x="387" y="69"/>
                </a:lnTo>
                <a:lnTo>
                  <a:pt x="393" y="78"/>
                </a:lnTo>
                <a:lnTo>
                  <a:pt x="397" y="90"/>
                </a:lnTo>
                <a:lnTo>
                  <a:pt x="402" y="111"/>
                </a:lnTo>
                <a:lnTo>
                  <a:pt x="406" y="134"/>
                </a:lnTo>
                <a:lnTo>
                  <a:pt x="406" y="157"/>
                </a:lnTo>
                <a:lnTo>
                  <a:pt x="406" y="180"/>
                </a:lnTo>
                <a:lnTo>
                  <a:pt x="402" y="205"/>
                </a:lnTo>
                <a:lnTo>
                  <a:pt x="397" y="232"/>
                </a:lnTo>
                <a:lnTo>
                  <a:pt x="387" y="261"/>
                </a:lnTo>
                <a:lnTo>
                  <a:pt x="374" y="293"/>
                </a:lnTo>
                <a:lnTo>
                  <a:pt x="360" y="326"/>
                </a:lnTo>
                <a:lnTo>
                  <a:pt x="351" y="353"/>
                </a:lnTo>
                <a:lnTo>
                  <a:pt x="343" y="378"/>
                </a:lnTo>
                <a:lnTo>
                  <a:pt x="337" y="399"/>
                </a:lnTo>
                <a:lnTo>
                  <a:pt x="333" y="416"/>
                </a:lnTo>
                <a:lnTo>
                  <a:pt x="333" y="431"/>
                </a:lnTo>
                <a:lnTo>
                  <a:pt x="333" y="443"/>
                </a:lnTo>
                <a:lnTo>
                  <a:pt x="337" y="451"/>
                </a:lnTo>
                <a:lnTo>
                  <a:pt x="356" y="481"/>
                </a:lnTo>
                <a:lnTo>
                  <a:pt x="393" y="539"/>
                </a:lnTo>
                <a:lnTo>
                  <a:pt x="401" y="558"/>
                </a:lnTo>
                <a:lnTo>
                  <a:pt x="410" y="577"/>
                </a:lnTo>
                <a:lnTo>
                  <a:pt x="418" y="600"/>
                </a:lnTo>
                <a:lnTo>
                  <a:pt x="425" y="623"/>
                </a:lnTo>
                <a:lnTo>
                  <a:pt x="431" y="646"/>
                </a:lnTo>
                <a:lnTo>
                  <a:pt x="435" y="673"/>
                </a:lnTo>
                <a:lnTo>
                  <a:pt x="437" y="700"/>
                </a:lnTo>
                <a:lnTo>
                  <a:pt x="437" y="729"/>
                </a:lnTo>
                <a:lnTo>
                  <a:pt x="437" y="781"/>
                </a:lnTo>
                <a:lnTo>
                  <a:pt x="435" y="827"/>
                </a:lnTo>
                <a:lnTo>
                  <a:pt x="431" y="865"/>
                </a:lnTo>
                <a:lnTo>
                  <a:pt x="427" y="900"/>
                </a:lnTo>
                <a:lnTo>
                  <a:pt x="424" y="934"/>
                </a:lnTo>
                <a:lnTo>
                  <a:pt x="418" y="969"/>
                </a:lnTo>
                <a:lnTo>
                  <a:pt x="412" y="1005"/>
                </a:lnTo>
                <a:lnTo>
                  <a:pt x="404" y="1047"/>
                </a:lnTo>
                <a:lnTo>
                  <a:pt x="389" y="1126"/>
                </a:lnTo>
                <a:lnTo>
                  <a:pt x="381" y="1184"/>
                </a:lnTo>
                <a:lnTo>
                  <a:pt x="381" y="1207"/>
                </a:lnTo>
                <a:lnTo>
                  <a:pt x="381" y="1230"/>
                </a:lnTo>
                <a:lnTo>
                  <a:pt x="385" y="1249"/>
                </a:lnTo>
                <a:lnTo>
                  <a:pt x="391" y="1270"/>
                </a:lnTo>
                <a:lnTo>
                  <a:pt x="410" y="1318"/>
                </a:lnTo>
                <a:lnTo>
                  <a:pt x="431" y="1374"/>
                </a:lnTo>
                <a:lnTo>
                  <a:pt x="439" y="1403"/>
                </a:lnTo>
                <a:lnTo>
                  <a:pt x="443" y="1431"/>
                </a:lnTo>
                <a:lnTo>
                  <a:pt x="445" y="1445"/>
                </a:lnTo>
                <a:lnTo>
                  <a:pt x="445" y="1458"/>
                </a:lnTo>
                <a:lnTo>
                  <a:pt x="443" y="1472"/>
                </a:lnTo>
                <a:lnTo>
                  <a:pt x="441" y="1485"/>
                </a:lnTo>
                <a:lnTo>
                  <a:pt x="427" y="1525"/>
                </a:lnTo>
                <a:lnTo>
                  <a:pt x="416" y="1550"/>
                </a:lnTo>
                <a:lnTo>
                  <a:pt x="408" y="1564"/>
                </a:lnTo>
                <a:lnTo>
                  <a:pt x="406" y="1568"/>
                </a:lnTo>
                <a:lnTo>
                  <a:pt x="406" y="1579"/>
                </a:lnTo>
                <a:lnTo>
                  <a:pt x="404" y="1610"/>
                </a:lnTo>
                <a:lnTo>
                  <a:pt x="404" y="1656"/>
                </a:lnTo>
                <a:lnTo>
                  <a:pt x="402" y="1710"/>
                </a:lnTo>
                <a:lnTo>
                  <a:pt x="401" y="1767"/>
                </a:lnTo>
                <a:lnTo>
                  <a:pt x="399" y="1823"/>
                </a:lnTo>
                <a:lnTo>
                  <a:pt x="395" y="1873"/>
                </a:lnTo>
                <a:lnTo>
                  <a:pt x="393" y="1911"/>
                </a:lnTo>
                <a:lnTo>
                  <a:pt x="387" y="1973"/>
                </a:lnTo>
                <a:lnTo>
                  <a:pt x="385" y="2030"/>
                </a:lnTo>
                <a:lnTo>
                  <a:pt x="385" y="2055"/>
                </a:lnTo>
                <a:lnTo>
                  <a:pt x="387" y="2078"/>
                </a:lnTo>
                <a:lnTo>
                  <a:pt x="389" y="2095"/>
                </a:lnTo>
                <a:lnTo>
                  <a:pt x="393" y="2109"/>
                </a:lnTo>
                <a:lnTo>
                  <a:pt x="404" y="2136"/>
                </a:lnTo>
                <a:lnTo>
                  <a:pt x="418" y="2178"/>
                </a:lnTo>
                <a:lnTo>
                  <a:pt x="425" y="2207"/>
                </a:lnTo>
                <a:lnTo>
                  <a:pt x="429" y="2241"/>
                </a:lnTo>
                <a:lnTo>
                  <a:pt x="429" y="2260"/>
                </a:lnTo>
                <a:lnTo>
                  <a:pt x="429" y="2282"/>
                </a:lnTo>
                <a:lnTo>
                  <a:pt x="427" y="2305"/>
                </a:lnTo>
                <a:lnTo>
                  <a:pt x="425" y="2330"/>
                </a:lnTo>
                <a:lnTo>
                  <a:pt x="420" y="2383"/>
                </a:lnTo>
                <a:lnTo>
                  <a:pt x="414" y="2437"/>
                </a:lnTo>
                <a:lnTo>
                  <a:pt x="408" y="2493"/>
                </a:lnTo>
                <a:lnTo>
                  <a:pt x="404" y="2546"/>
                </a:lnTo>
                <a:lnTo>
                  <a:pt x="402" y="2594"/>
                </a:lnTo>
                <a:lnTo>
                  <a:pt x="402" y="2639"/>
                </a:lnTo>
                <a:lnTo>
                  <a:pt x="404" y="2677"/>
                </a:lnTo>
                <a:lnTo>
                  <a:pt x="408" y="2706"/>
                </a:lnTo>
                <a:lnTo>
                  <a:pt x="414" y="2731"/>
                </a:lnTo>
                <a:lnTo>
                  <a:pt x="422" y="2757"/>
                </a:lnTo>
                <a:lnTo>
                  <a:pt x="427" y="2784"/>
                </a:lnTo>
                <a:lnTo>
                  <a:pt x="429" y="2811"/>
                </a:lnTo>
                <a:lnTo>
                  <a:pt x="429" y="2823"/>
                </a:lnTo>
                <a:lnTo>
                  <a:pt x="427" y="2834"/>
                </a:lnTo>
                <a:lnTo>
                  <a:pt x="425" y="2844"/>
                </a:lnTo>
                <a:lnTo>
                  <a:pt x="420" y="2853"/>
                </a:lnTo>
                <a:lnTo>
                  <a:pt x="414" y="2859"/>
                </a:lnTo>
                <a:lnTo>
                  <a:pt x="406" y="2865"/>
                </a:lnTo>
                <a:lnTo>
                  <a:pt x="397" y="2869"/>
                </a:lnTo>
                <a:lnTo>
                  <a:pt x="383" y="2869"/>
                </a:lnTo>
                <a:lnTo>
                  <a:pt x="351" y="2869"/>
                </a:lnTo>
                <a:lnTo>
                  <a:pt x="310" y="2869"/>
                </a:lnTo>
                <a:lnTo>
                  <a:pt x="262" y="2871"/>
                </a:lnTo>
                <a:lnTo>
                  <a:pt x="213" y="2873"/>
                </a:lnTo>
                <a:lnTo>
                  <a:pt x="165" y="2873"/>
                </a:lnTo>
                <a:lnTo>
                  <a:pt x="122" y="2875"/>
                </a:lnTo>
                <a:lnTo>
                  <a:pt x="86" y="2876"/>
                </a:lnTo>
                <a:lnTo>
                  <a:pt x="61" y="2876"/>
                </a:lnTo>
                <a:lnTo>
                  <a:pt x="30" y="2878"/>
                </a:lnTo>
                <a:lnTo>
                  <a:pt x="9" y="2876"/>
                </a:lnTo>
                <a:lnTo>
                  <a:pt x="3" y="2873"/>
                </a:lnTo>
                <a:lnTo>
                  <a:pt x="0" y="2867"/>
                </a:lnTo>
                <a:lnTo>
                  <a:pt x="0" y="2859"/>
                </a:lnTo>
                <a:lnTo>
                  <a:pt x="3" y="2848"/>
                </a:lnTo>
                <a:lnTo>
                  <a:pt x="9" y="2836"/>
                </a:lnTo>
                <a:lnTo>
                  <a:pt x="15" y="2830"/>
                </a:lnTo>
                <a:lnTo>
                  <a:pt x="23" y="2827"/>
                </a:lnTo>
                <a:lnTo>
                  <a:pt x="30" y="2825"/>
                </a:lnTo>
                <a:lnTo>
                  <a:pt x="46" y="2823"/>
                </a:lnTo>
                <a:lnTo>
                  <a:pt x="61" y="2819"/>
                </a:lnTo>
                <a:lnTo>
                  <a:pt x="99" y="2802"/>
                </a:lnTo>
                <a:lnTo>
                  <a:pt x="159" y="2767"/>
                </a:lnTo>
                <a:lnTo>
                  <a:pt x="189" y="2746"/>
                </a:lnTo>
                <a:lnTo>
                  <a:pt x="214" y="2725"/>
                </a:lnTo>
                <a:lnTo>
                  <a:pt x="226" y="2711"/>
                </a:lnTo>
                <a:lnTo>
                  <a:pt x="234" y="2700"/>
                </a:lnTo>
                <a:lnTo>
                  <a:pt x="239" y="2688"/>
                </a:lnTo>
                <a:lnTo>
                  <a:pt x="241" y="2677"/>
                </a:lnTo>
                <a:lnTo>
                  <a:pt x="241" y="2642"/>
                </a:lnTo>
                <a:lnTo>
                  <a:pt x="239" y="2589"/>
                </a:lnTo>
                <a:lnTo>
                  <a:pt x="236" y="2523"/>
                </a:lnTo>
                <a:lnTo>
                  <a:pt x="230" y="2450"/>
                </a:lnTo>
                <a:lnTo>
                  <a:pt x="222" y="2379"/>
                </a:lnTo>
                <a:lnTo>
                  <a:pt x="216" y="2318"/>
                </a:lnTo>
                <a:lnTo>
                  <a:pt x="211" y="2270"/>
                </a:lnTo>
                <a:lnTo>
                  <a:pt x="207" y="2243"/>
                </a:lnTo>
                <a:lnTo>
                  <a:pt x="199" y="2216"/>
                </a:lnTo>
                <a:lnTo>
                  <a:pt x="189" y="2189"/>
                </a:lnTo>
                <a:lnTo>
                  <a:pt x="182" y="2163"/>
                </a:lnTo>
                <a:lnTo>
                  <a:pt x="176" y="2143"/>
                </a:lnTo>
                <a:lnTo>
                  <a:pt x="172" y="2126"/>
                </a:lnTo>
                <a:lnTo>
                  <a:pt x="168" y="2109"/>
                </a:lnTo>
                <a:lnTo>
                  <a:pt x="165" y="2088"/>
                </a:lnTo>
                <a:lnTo>
                  <a:pt x="163" y="2067"/>
                </a:lnTo>
                <a:lnTo>
                  <a:pt x="161" y="2045"/>
                </a:lnTo>
                <a:lnTo>
                  <a:pt x="159" y="2026"/>
                </a:lnTo>
                <a:lnTo>
                  <a:pt x="153" y="2003"/>
                </a:lnTo>
                <a:lnTo>
                  <a:pt x="140" y="1974"/>
                </a:lnTo>
                <a:lnTo>
                  <a:pt x="132" y="1955"/>
                </a:lnTo>
                <a:lnTo>
                  <a:pt x="120" y="1926"/>
                </a:lnTo>
                <a:lnTo>
                  <a:pt x="109" y="1892"/>
                </a:lnTo>
                <a:lnTo>
                  <a:pt x="97" y="1852"/>
                </a:lnTo>
                <a:lnTo>
                  <a:pt x="86" y="1811"/>
                </a:lnTo>
                <a:lnTo>
                  <a:pt x="78" y="1767"/>
                </a:lnTo>
                <a:lnTo>
                  <a:pt x="72" y="1725"/>
                </a:lnTo>
                <a:lnTo>
                  <a:pt x="71" y="1685"/>
                </a:lnTo>
                <a:lnTo>
                  <a:pt x="71" y="1642"/>
                </a:lnTo>
                <a:lnTo>
                  <a:pt x="71" y="1596"/>
                </a:lnTo>
                <a:lnTo>
                  <a:pt x="72" y="1550"/>
                </a:lnTo>
                <a:lnTo>
                  <a:pt x="72" y="1504"/>
                </a:lnTo>
                <a:lnTo>
                  <a:pt x="72" y="1462"/>
                </a:lnTo>
                <a:lnTo>
                  <a:pt x="71" y="1427"/>
                </a:lnTo>
                <a:lnTo>
                  <a:pt x="69" y="1403"/>
                </a:lnTo>
                <a:lnTo>
                  <a:pt x="67" y="1389"/>
                </a:lnTo>
                <a:lnTo>
                  <a:pt x="63" y="1381"/>
                </a:lnTo>
                <a:lnTo>
                  <a:pt x="59" y="1366"/>
                </a:lnTo>
                <a:lnTo>
                  <a:pt x="55" y="1347"/>
                </a:lnTo>
                <a:lnTo>
                  <a:pt x="51" y="1324"/>
                </a:lnTo>
                <a:lnTo>
                  <a:pt x="49" y="1293"/>
                </a:lnTo>
                <a:lnTo>
                  <a:pt x="46" y="1259"/>
                </a:lnTo>
                <a:lnTo>
                  <a:pt x="44" y="1218"/>
                </a:lnTo>
                <a:lnTo>
                  <a:pt x="42" y="1172"/>
                </a:lnTo>
                <a:lnTo>
                  <a:pt x="40" y="1120"/>
                </a:lnTo>
                <a:lnTo>
                  <a:pt x="38" y="1063"/>
                </a:lnTo>
                <a:lnTo>
                  <a:pt x="36" y="1005"/>
                </a:lnTo>
                <a:lnTo>
                  <a:pt x="34" y="948"/>
                </a:lnTo>
                <a:lnTo>
                  <a:pt x="30" y="898"/>
                </a:lnTo>
                <a:lnTo>
                  <a:pt x="28" y="857"/>
                </a:lnTo>
                <a:lnTo>
                  <a:pt x="28" y="831"/>
                </a:lnTo>
                <a:lnTo>
                  <a:pt x="26" y="819"/>
                </a:lnTo>
                <a:close/>
              </a:path>
            </a:pathLst>
          </a:custGeom>
          <a:solidFill>
            <a:srgbClr val="996600">
              <a:alpha val="63136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6537325" y="1436688"/>
            <a:ext cx="730250" cy="4400550"/>
          </a:xfrm>
          <a:custGeom>
            <a:avLst/>
            <a:gdLst>
              <a:gd name="T0" fmla="*/ 2147483647 w 460"/>
              <a:gd name="T1" fmla="*/ 2147483647 h 2772"/>
              <a:gd name="T2" fmla="*/ 2147483647 w 460"/>
              <a:gd name="T3" fmla="*/ 2147483647 h 2772"/>
              <a:gd name="T4" fmla="*/ 2147483647 w 460"/>
              <a:gd name="T5" fmla="*/ 2147483647 h 2772"/>
              <a:gd name="T6" fmla="*/ 2147483647 w 460"/>
              <a:gd name="T7" fmla="*/ 2147483647 h 2772"/>
              <a:gd name="T8" fmla="*/ 2147483647 w 460"/>
              <a:gd name="T9" fmla="*/ 2147483647 h 2772"/>
              <a:gd name="T10" fmla="*/ 2147483647 w 460"/>
              <a:gd name="T11" fmla="*/ 2147483647 h 2772"/>
              <a:gd name="T12" fmla="*/ 2147483647 w 460"/>
              <a:gd name="T13" fmla="*/ 2147483647 h 2772"/>
              <a:gd name="T14" fmla="*/ 2147483647 w 460"/>
              <a:gd name="T15" fmla="*/ 2147483647 h 2772"/>
              <a:gd name="T16" fmla="*/ 2147483647 w 460"/>
              <a:gd name="T17" fmla="*/ 2147483647 h 2772"/>
              <a:gd name="T18" fmla="*/ 2147483647 w 460"/>
              <a:gd name="T19" fmla="*/ 0 h 2772"/>
              <a:gd name="T20" fmla="*/ 2147483647 w 460"/>
              <a:gd name="T21" fmla="*/ 2147483647 h 2772"/>
              <a:gd name="T22" fmla="*/ 2147483647 w 460"/>
              <a:gd name="T23" fmla="*/ 2147483647 h 2772"/>
              <a:gd name="T24" fmla="*/ 2147483647 w 460"/>
              <a:gd name="T25" fmla="*/ 2147483647 h 2772"/>
              <a:gd name="T26" fmla="*/ 2147483647 w 460"/>
              <a:gd name="T27" fmla="*/ 2147483647 h 2772"/>
              <a:gd name="T28" fmla="*/ 2147483647 w 460"/>
              <a:gd name="T29" fmla="*/ 2147483647 h 2772"/>
              <a:gd name="T30" fmla="*/ 2147483647 w 460"/>
              <a:gd name="T31" fmla="*/ 2147483647 h 2772"/>
              <a:gd name="T32" fmla="*/ 2147483647 w 460"/>
              <a:gd name="T33" fmla="*/ 2147483647 h 2772"/>
              <a:gd name="T34" fmla="*/ 2147483647 w 460"/>
              <a:gd name="T35" fmla="*/ 2147483647 h 2772"/>
              <a:gd name="T36" fmla="*/ 2147483647 w 460"/>
              <a:gd name="T37" fmla="*/ 2147483647 h 2772"/>
              <a:gd name="T38" fmla="*/ 2147483647 w 460"/>
              <a:gd name="T39" fmla="*/ 2147483647 h 2772"/>
              <a:gd name="T40" fmla="*/ 2147483647 w 460"/>
              <a:gd name="T41" fmla="*/ 2147483647 h 2772"/>
              <a:gd name="T42" fmla="*/ 2147483647 w 460"/>
              <a:gd name="T43" fmla="*/ 2147483647 h 2772"/>
              <a:gd name="T44" fmla="*/ 2147483647 w 460"/>
              <a:gd name="T45" fmla="*/ 2147483647 h 2772"/>
              <a:gd name="T46" fmla="*/ 2147483647 w 460"/>
              <a:gd name="T47" fmla="*/ 2147483647 h 2772"/>
              <a:gd name="T48" fmla="*/ 2147483647 w 460"/>
              <a:gd name="T49" fmla="*/ 2147483647 h 2772"/>
              <a:gd name="T50" fmla="*/ 2147483647 w 460"/>
              <a:gd name="T51" fmla="*/ 2147483647 h 2772"/>
              <a:gd name="T52" fmla="*/ 2147483647 w 460"/>
              <a:gd name="T53" fmla="*/ 2147483647 h 2772"/>
              <a:gd name="T54" fmla="*/ 2147483647 w 460"/>
              <a:gd name="T55" fmla="*/ 2147483647 h 2772"/>
              <a:gd name="T56" fmla="*/ 2147483647 w 460"/>
              <a:gd name="T57" fmla="*/ 2147483647 h 2772"/>
              <a:gd name="T58" fmla="*/ 2147483647 w 460"/>
              <a:gd name="T59" fmla="*/ 2147483647 h 2772"/>
              <a:gd name="T60" fmla="*/ 2147483647 w 460"/>
              <a:gd name="T61" fmla="*/ 2147483647 h 2772"/>
              <a:gd name="T62" fmla="*/ 2147483647 w 460"/>
              <a:gd name="T63" fmla="*/ 2147483647 h 2772"/>
              <a:gd name="T64" fmla="*/ 2147483647 w 460"/>
              <a:gd name="T65" fmla="*/ 2147483647 h 2772"/>
              <a:gd name="T66" fmla="*/ 2147483647 w 460"/>
              <a:gd name="T67" fmla="*/ 2147483647 h 2772"/>
              <a:gd name="T68" fmla="*/ 2147483647 w 460"/>
              <a:gd name="T69" fmla="*/ 2147483647 h 2772"/>
              <a:gd name="T70" fmla="*/ 2147483647 w 460"/>
              <a:gd name="T71" fmla="*/ 2147483647 h 2772"/>
              <a:gd name="T72" fmla="*/ 2147483647 w 460"/>
              <a:gd name="T73" fmla="*/ 2147483647 h 2772"/>
              <a:gd name="T74" fmla="*/ 2147483647 w 460"/>
              <a:gd name="T75" fmla="*/ 2147483647 h 2772"/>
              <a:gd name="T76" fmla="*/ 2147483647 w 460"/>
              <a:gd name="T77" fmla="*/ 2147483647 h 2772"/>
              <a:gd name="T78" fmla="*/ 2147483647 w 460"/>
              <a:gd name="T79" fmla="*/ 2147483647 h 2772"/>
              <a:gd name="T80" fmla="*/ 2147483647 w 460"/>
              <a:gd name="T81" fmla="*/ 2147483647 h 2772"/>
              <a:gd name="T82" fmla="*/ 2147483647 w 460"/>
              <a:gd name="T83" fmla="*/ 2147483647 h 2772"/>
              <a:gd name="T84" fmla="*/ 2147483647 w 460"/>
              <a:gd name="T85" fmla="*/ 2147483647 h 2772"/>
              <a:gd name="T86" fmla="*/ 2147483647 w 460"/>
              <a:gd name="T87" fmla="*/ 2147483647 h 2772"/>
              <a:gd name="T88" fmla="*/ 2147483647 w 460"/>
              <a:gd name="T89" fmla="*/ 2147483647 h 2772"/>
              <a:gd name="T90" fmla="*/ 2147483647 w 460"/>
              <a:gd name="T91" fmla="*/ 2147483647 h 2772"/>
              <a:gd name="T92" fmla="*/ 2147483647 w 460"/>
              <a:gd name="T93" fmla="*/ 2147483647 h 2772"/>
              <a:gd name="T94" fmla="*/ 2147483647 w 460"/>
              <a:gd name="T95" fmla="*/ 2147483647 h 2772"/>
              <a:gd name="T96" fmla="*/ 2147483647 w 460"/>
              <a:gd name="T97" fmla="*/ 2147483647 h 2772"/>
              <a:gd name="T98" fmla="*/ 2147483647 w 460"/>
              <a:gd name="T99" fmla="*/ 2147483647 h 2772"/>
              <a:gd name="T100" fmla="*/ 0 w 460"/>
              <a:gd name="T101" fmla="*/ 2147483647 h 2772"/>
              <a:gd name="T102" fmla="*/ 2147483647 w 460"/>
              <a:gd name="T103" fmla="*/ 2147483647 h 2772"/>
              <a:gd name="T104" fmla="*/ 2147483647 w 460"/>
              <a:gd name="T105" fmla="*/ 2147483647 h 2772"/>
              <a:gd name="T106" fmla="*/ 2147483647 w 460"/>
              <a:gd name="T107" fmla="*/ 2147483647 h 2772"/>
              <a:gd name="T108" fmla="*/ 2147483647 w 460"/>
              <a:gd name="T109" fmla="*/ 2147483647 h 277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60"/>
              <a:gd name="T166" fmla="*/ 0 h 2772"/>
              <a:gd name="T167" fmla="*/ 460 w 460"/>
              <a:gd name="T168" fmla="*/ 2772 h 277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60" h="2772">
                <a:moveTo>
                  <a:pt x="35" y="699"/>
                </a:moveTo>
                <a:lnTo>
                  <a:pt x="35" y="686"/>
                </a:lnTo>
                <a:lnTo>
                  <a:pt x="38" y="655"/>
                </a:lnTo>
                <a:lnTo>
                  <a:pt x="42" y="636"/>
                </a:lnTo>
                <a:lnTo>
                  <a:pt x="48" y="615"/>
                </a:lnTo>
                <a:lnTo>
                  <a:pt x="56" y="595"/>
                </a:lnTo>
                <a:lnTo>
                  <a:pt x="65" y="576"/>
                </a:lnTo>
                <a:lnTo>
                  <a:pt x="83" y="544"/>
                </a:lnTo>
                <a:lnTo>
                  <a:pt x="94" y="522"/>
                </a:lnTo>
                <a:lnTo>
                  <a:pt x="100" y="509"/>
                </a:lnTo>
                <a:lnTo>
                  <a:pt x="102" y="498"/>
                </a:lnTo>
                <a:lnTo>
                  <a:pt x="100" y="480"/>
                </a:lnTo>
                <a:lnTo>
                  <a:pt x="98" y="473"/>
                </a:lnTo>
                <a:lnTo>
                  <a:pt x="90" y="473"/>
                </a:lnTo>
                <a:lnTo>
                  <a:pt x="71" y="471"/>
                </a:lnTo>
                <a:lnTo>
                  <a:pt x="59" y="469"/>
                </a:lnTo>
                <a:lnTo>
                  <a:pt x="46" y="465"/>
                </a:lnTo>
                <a:lnTo>
                  <a:pt x="36" y="459"/>
                </a:lnTo>
                <a:lnTo>
                  <a:pt x="27" y="451"/>
                </a:lnTo>
                <a:lnTo>
                  <a:pt x="21" y="442"/>
                </a:lnTo>
                <a:lnTo>
                  <a:pt x="17" y="430"/>
                </a:lnTo>
                <a:lnTo>
                  <a:pt x="15" y="419"/>
                </a:lnTo>
                <a:lnTo>
                  <a:pt x="15" y="407"/>
                </a:lnTo>
                <a:lnTo>
                  <a:pt x="17" y="394"/>
                </a:lnTo>
                <a:lnTo>
                  <a:pt x="21" y="382"/>
                </a:lnTo>
                <a:lnTo>
                  <a:pt x="25" y="373"/>
                </a:lnTo>
                <a:lnTo>
                  <a:pt x="31" y="363"/>
                </a:lnTo>
                <a:lnTo>
                  <a:pt x="36" y="354"/>
                </a:lnTo>
                <a:lnTo>
                  <a:pt x="40" y="342"/>
                </a:lnTo>
                <a:lnTo>
                  <a:pt x="44" y="331"/>
                </a:lnTo>
                <a:lnTo>
                  <a:pt x="48" y="315"/>
                </a:lnTo>
                <a:lnTo>
                  <a:pt x="48" y="302"/>
                </a:lnTo>
                <a:lnTo>
                  <a:pt x="48" y="286"/>
                </a:lnTo>
                <a:lnTo>
                  <a:pt x="46" y="271"/>
                </a:lnTo>
                <a:lnTo>
                  <a:pt x="40" y="254"/>
                </a:lnTo>
                <a:lnTo>
                  <a:pt x="33" y="229"/>
                </a:lnTo>
                <a:lnTo>
                  <a:pt x="27" y="204"/>
                </a:lnTo>
                <a:lnTo>
                  <a:pt x="25" y="179"/>
                </a:lnTo>
                <a:lnTo>
                  <a:pt x="25" y="156"/>
                </a:lnTo>
                <a:lnTo>
                  <a:pt x="29" y="133"/>
                </a:lnTo>
                <a:lnTo>
                  <a:pt x="35" y="112"/>
                </a:lnTo>
                <a:lnTo>
                  <a:pt x="44" y="91"/>
                </a:lnTo>
                <a:lnTo>
                  <a:pt x="54" y="71"/>
                </a:lnTo>
                <a:lnTo>
                  <a:pt x="69" y="56"/>
                </a:lnTo>
                <a:lnTo>
                  <a:pt x="84" y="41"/>
                </a:lnTo>
                <a:lnTo>
                  <a:pt x="102" y="27"/>
                </a:lnTo>
                <a:lnTo>
                  <a:pt x="123" y="18"/>
                </a:lnTo>
                <a:lnTo>
                  <a:pt x="144" y="8"/>
                </a:lnTo>
                <a:lnTo>
                  <a:pt x="169" y="4"/>
                </a:lnTo>
                <a:lnTo>
                  <a:pt x="194" y="0"/>
                </a:lnTo>
                <a:lnTo>
                  <a:pt x="223" y="2"/>
                </a:lnTo>
                <a:lnTo>
                  <a:pt x="242" y="4"/>
                </a:lnTo>
                <a:lnTo>
                  <a:pt x="261" y="8"/>
                </a:lnTo>
                <a:lnTo>
                  <a:pt x="278" y="14"/>
                </a:lnTo>
                <a:lnTo>
                  <a:pt x="294" y="20"/>
                </a:lnTo>
                <a:lnTo>
                  <a:pt x="307" y="27"/>
                </a:lnTo>
                <a:lnTo>
                  <a:pt x="320" y="37"/>
                </a:lnTo>
                <a:lnTo>
                  <a:pt x="332" y="48"/>
                </a:lnTo>
                <a:lnTo>
                  <a:pt x="341" y="58"/>
                </a:lnTo>
                <a:lnTo>
                  <a:pt x="349" y="71"/>
                </a:lnTo>
                <a:lnTo>
                  <a:pt x="357" y="85"/>
                </a:lnTo>
                <a:lnTo>
                  <a:pt x="363" y="98"/>
                </a:lnTo>
                <a:lnTo>
                  <a:pt x="368" y="114"/>
                </a:lnTo>
                <a:lnTo>
                  <a:pt x="378" y="146"/>
                </a:lnTo>
                <a:lnTo>
                  <a:pt x="384" y="181"/>
                </a:lnTo>
                <a:lnTo>
                  <a:pt x="380" y="189"/>
                </a:lnTo>
                <a:lnTo>
                  <a:pt x="372" y="210"/>
                </a:lnTo>
                <a:lnTo>
                  <a:pt x="372" y="221"/>
                </a:lnTo>
                <a:lnTo>
                  <a:pt x="374" y="233"/>
                </a:lnTo>
                <a:lnTo>
                  <a:pt x="378" y="244"/>
                </a:lnTo>
                <a:lnTo>
                  <a:pt x="382" y="254"/>
                </a:lnTo>
                <a:lnTo>
                  <a:pt x="388" y="263"/>
                </a:lnTo>
                <a:lnTo>
                  <a:pt x="395" y="277"/>
                </a:lnTo>
                <a:lnTo>
                  <a:pt x="399" y="283"/>
                </a:lnTo>
                <a:lnTo>
                  <a:pt x="399" y="288"/>
                </a:lnTo>
                <a:lnTo>
                  <a:pt x="399" y="292"/>
                </a:lnTo>
                <a:lnTo>
                  <a:pt x="395" y="294"/>
                </a:lnTo>
                <a:lnTo>
                  <a:pt x="374" y="300"/>
                </a:lnTo>
                <a:lnTo>
                  <a:pt x="361" y="302"/>
                </a:lnTo>
                <a:lnTo>
                  <a:pt x="357" y="319"/>
                </a:lnTo>
                <a:lnTo>
                  <a:pt x="353" y="338"/>
                </a:lnTo>
                <a:lnTo>
                  <a:pt x="351" y="357"/>
                </a:lnTo>
                <a:lnTo>
                  <a:pt x="351" y="375"/>
                </a:lnTo>
                <a:lnTo>
                  <a:pt x="349" y="382"/>
                </a:lnTo>
                <a:lnTo>
                  <a:pt x="347" y="388"/>
                </a:lnTo>
                <a:lnTo>
                  <a:pt x="341" y="392"/>
                </a:lnTo>
                <a:lnTo>
                  <a:pt x="336" y="394"/>
                </a:lnTo>
                <a:lnTo>
                  <a:pt x="320" y="398"/>
                </a:lnTo>
                <a:lnTo>
                  <a:pt x="305" y="398"/>
                </a:lnTo>
                <a:lnTo>
                  <a:pt x="282" y="400"/>
                </a:lnTo>
                <a:lnTo>
                  <a:pt x="274" y="400"/>
                </a:lnTo>
                <a:lnTo>
                  <a:pt x="272" y="411"/>
                </a:lnTo>
                <a:lnTo>
                  <a:pt x="269" y="436"/>
                </a:lnTo>
                <a:lnTo>
                  <a:pt x="267" y="451"/>
                </a:lnTo>
                <a:lnTo>
                  <a:pt x="265" y="469"/>
                </a:lnTo>
                <a:lnTo>
                  <a:pt x="265" y="482"/>
                </a:lnTo>
                <a:lnTo>
                  <a:pt x="267" y="496"/>
                </a:lnTo>
                <a:lnTo>
                  <a:pt x="274" y="511"/>
                </a:lnTo>
                <a:lnTo>
                  <a:pt x="286" y="536"/>
                </a:lnTo>
                <a:lnTo>
                  <a:pt x="303" y="569"/>
                </a:lnTo>
                <a:lnTo>
                  <a:pt x="324" y="603"/>
                </a:lnTo>
                <a:lnTo>
                  <a:pt x="363" y="668"/>
                </a:lnTo>
                <a:lnTo>
                  <a:pt x="386" y="709"/>
                </a:lnTo>
                <a:lnTo>
                  <a:pt x="401" y="730"/>
                </a:lnTo>
                <a:lnTo>
                  <a:pt x="418" y="757"/>
                </a:lnTo>
                <a:lnTo>
                  <a:pt x="424" y="772"/>
                </a:lnTo>
                <a:lnTo>
                  <a:pt x="430" y="785"/>
                </a:lnTo>
                <a:lnTo>
                  <a:pt x="434" y="801"/>
                </a:lnTo>
                <a:lnTo>
                  <a:pt x="434" y="814"/>
                </a:lnTo>
                <a:lnTo>
                  <a:pt x="430" y="828"/>
                </a:lnTo>
                <a:lnTo>
                  <a:pt x="426" y="841"/>
                </a:lnTo>
                <a:lnTo>
                  <a:pt x="420" y="853"/>
                </a:lnTo>
                <a:lnTo>
                  <a:pt x="412" y="862"/>
                </a:lnTo>
                <a:lnTo>
                  <a:pt x="405" y="872"/>
                </a:lnTo>
                <a:lnTo>
                  <a:pt x="395" y="878"/>
                </a:lnTo>
                <a:lnTo>
                  <a:pt x="388" y="881"/>
                </a:lnTo>
                <a:lnTo>
                  <a:pt x="380" y="883"/>
                </a:lnTo>
                <a:lnTo>
                  <a:pt x="366" y="885"/>
                </a:lnTo>
                <a:lnTo>
                  <a:pt x="368" y="885"/>
                </a:lnTo>
                <a:lnTo>
                  <a:pt x="370" y="899"/>
                </a:lnTo>
                <a:lnTo>
                  <a:pt x="376" y="931"/>
                </a:lnTo>
                <a:lnTo>
                  <a:pt x="384" y="977"/>
                </a:lnTo>
                <a:lnTo>
                  <a:pt x="388" y="1031"/>
                </a:lnTo>
                <a:lnTo>
                  <a:pt x="389" y="1073"/>
                </a:lnTo>
                <a:lnTo>
                  <a:pt x="395" y="1098"/>
                </a:lnTo>
                <a:lnTo>
                  <a:pt x="401" y="1116"/>
                </a:lnTo>
                <a:lnTo>
                  <a:pt x="405" y="1129"/>
                </a:lnTo>
                <a:lnTo>
                  <a:pt x="411" y="1152"/>
                </a:lnTo>
                <a:lnTo>
                  <a:pt x="416" y="1196"/>
                </a:lnTo>
                <a:lnTo>
                  <a:pt x="416" y="1225"/>
                </a:lnTo>
                <a:lnTo>
                  <a:pt x="416" y="1256"/>
                </a:lnTo>
                <a:lnTo>
                  <a:pt x="411" y="1288"/>
                </a:lnTo>
                <a:lnTo>
                  <a:pt x="403" y="1325"/>
                </a:lnTo>
                <a:lnTo>
                  <a:pt x="386" y="1384"/>
                </a:lnTo>
                <a:lnTo>
                  <a:pt x="376" y="1419"/>
                </a:lnTo>
                <a:lnTo>
                  <a:pt x="376" y="1430"/>
                </a:lnTo>
                <a:lnTo>
                  <a:pt x="374" y="1440"/>
                </a:lnTo>
                <a:lnTo>
                  <a:pt x="376" y="1448"/>
                </a:lnTo>
                <a:lnTo>
                  <a:pt x="378" y="1453"/>
                </a:lnTo>
                <a:lnTo>
                  <a:pt x="382" y="1480"/>
                </a:lnTo>
                <a:lnTo>
                  <a:pt x="386" y="1532"/>
                </a:lnTo>
                <a:lnTo>
                  <a:pt x="386" y="1565"/>
                </a:lnTo>
                <a:lnTo>
                  <a:pt x="386" y="1599"/>
                </a:lnTo>
                <a:lnTo>
                  <a:pt x="384" y="1634"/>
                </a:lnTo>
                <a:lnTo>
                  <a:pt x="380" y="1668"/>
                </a:lnTo>
                <a:lnTo>
                  <a:pt x="372" y="1705"/>
                </a:lnTo>
                <a:lnTo>
                  <a:pt x="364" y="1747"/>
                </a:lnTo>
                <a:lnTo>
                  <a:pt x="357" y="1789"/>
                </a:lnTo>
                <a:lnTo>
                  <a:pt x="347" y="1831"/>
                </a:lnTo>
                <a:lnTo>
                  <a:pt x="340" y="1872"/>
                </a:lnTo>
                <a:lnTo>
                  <a:pt x="332" y="1908"/>
                </a:lnTo>
                <a:lnTo>
                  <a:pt x="324" y="1937"/>
                </a:lnTo>
                <a:lnTo>
                  <a:pt x="320" y="1958"/>
                </a:lnTo>
                <a:lnTo>
                  <a:pt x="315" y="1991"/>
                </a:lnTo>
                <a:lnTo>
                  <a:pt x="309" y="2025"/>
                </a:lnTo>
                <a:lnTo>
                  <a:pt x="305" y="2043"/>
                </a:lnTo>
                <a:lnTo>
                  <a:pt x="301" y="2056"/>
                </a:lnTo>
                <a:lnTo>
                  <a:pt x="297" y="2069"/>
                </a:lnTo>
                <a:lnTo>
                  <a:pt x="292" y="2081"/>
                </a:lnTo>
                <a:lnTo>
                  <a:pt x="276" y="2110"/>
                </a:lnTo>
                <a:lnTo>
                  <a:pt x="271" y="2123"/>
                </a:lnTo>
                <a:lnTo>
                  <a:pt x="269" y="2140"/>
                </a:lnTo>
                <a:lnTo>
                  <a:pt x="263" y="2186"/>
                </a:lnTo>
                <a:lnTo>
                  <a:pt x="257" y="2254"/>
                </a:lnTo>
                <a:lnTo>
                  <a:pt x="249" y="2327"/>
                </a:lnTo>
                <a:lnTo>
                  <a:pt x="240" y="2405"/>
                </a:lnTo>
                <a:lnTo>
                  <a:pt x="228" y="2480"/>
                </a:lnTo>
                <a:lnTo>
                  <a:pt x="224" y="2515"/>
                </a:lnTo>
                <a:lnTo>
                  <a:pt x="223" y="2543"/>
                </a:lnTo>
                <a:lnTo>
                  <a:pt x="223" y="2565"/>
                </a:lnTo>
                <a:lnTo>
                  <a:pt x="224" y="2580"/>
                </a:lnTo>
                <a:lnTo>
                  <a:pt x="230" y="2591"/>
                </a:lnTo>
                <a:lnTo>
                  <a:pt x="240" y="2603"/>
                </a:lnTo>
                <a:lnTo>
                  <a:pt x="253" y="2618"/>
                </a:lnTo>
                <a:lnTo>
                  <a:pt x="271" y="2634"/>
                </a:lnTo>
                <a:lnTo>
                  <a:pt x="288" y="2649"/>
                </a:lnTo>
                <a:lnTo>
                  <a:pt x="309" y="2662"/>
                </a:lnTo>
                <a:lnTo>
                  <a:pt x="332" y="2676"/>
                </a:lnTo>
                <a:lnTo>
                  <a:pt x="357" y="2687"/>
                </a:lnTo>
                <a:lnTo>
                  <a:pt x="403" y="2705"/>
                </a:lnTo>
                <a:lnTo>
                  <a:pt x="435" y="2720"/>
                </a:lnTo>
                <a:lnTo>
                  <a:pt x="449" y="2728"/>
                </a:lnTo>
                <a:lnTo>
                  <a:pt x="457" y="2735"/>
                </a:lnTo>
                <a:lnTo>
                  <a:pt x="458" y="2739"/>
                </a:lnTo>
                <a:lnTo>
                  <a:pt x="460" y="2743"/>
                </a:lnTo>
                <a:lnTo>
                  <a:pt x="460" y="2747"/>
                </a:lnTo>
                <a:lnTo>
                  <a:pt x="460" y="2751"/>
                </a:lnTo>
                <a:lnTo>
                  <a:pt x="455" y="2756"/>
                </a:lnTo>
                <a:lnTo>
                  <a:pt x="447" y="2762"/>
                </a:lnTo>
                <a:lnTo>
                  <a:pt x="434" y="2766"/>
                </a:lnTo>
                <a:lnTo>
                  <a:pt x="418" y="2770"/>
                </a:lnTo>
                <a:lnTo>
                  <a:pt x="374" y="2772"/>
                </a:lnTo>
                <a:lnTo>
                  <a:pt x="315" y="2770"/>
                </a:lnTo>
                <a:lnTo>
                  <a:pt x="240" y="2772"/>
                </a:lnTo>
                <a:lnTo>
                  <a:pt x="165" y="2772"/>
                </a:lnTo>
                <a:lnTo>
                  <a:pt x="130" y="2772"/>
                </a:lnTo>
                <a:lnTo>
                  <a:pt x="102" y="2768"/>
                </a:lnTo>
                <a:lnTo>
                  <a:pt x="90" y="2764"/>
                </a:lnTo>
                <a:lnTo>
                  <a:pt x="81" y="2762"/>
                </a:lnTo>
                <a:lnTo>
                  <a:pt x="73" y="2756"/>
                </a:lnTo>
                <a:lnTo>
                  <a:pt x="69" y="2751"/>
                </a:lnTo>
                <a:lnTo>
                  <a:pt x="63" y="2739"/>
                </a:lnTo>
                <a:lnTo>
                  <a:pt x="61" y="2726"/>
                </a:lnTo>
                <a:lnTo>
                  <a:pt x="59" y="2714"/>
                </a:lnTo>
                <a:lnTo>
                  <a:pt x="59" y="2701"/>
                </a:lnTo>
                <a:lnTo>
                  <a:pt x="61" y="2689"/>
                </a:lnTo>
                <a:lnTo>
                  <a:pt x="63" y="2678"/>
                </a:lnTo>
                <a:lnTo>
                  <a:pt x="67" y="2666"/>
                </a:lnTo>
                <a:lnTo>
                  <a:pt x="71" y="2657"/>
                </a:lnTo>
                <a:lnTo>
                  <a:pt x="77" y="2645"/>
                </a:lnTo>
                <a:lnTo>
                  <a:pt x="81" y="2632"/>
                </a:lnTo>
                <a:lnTo>
                  <a:pt x="84" y="2616"/>
                </a:lnTo>
                <a:lnTo>
                  <a:pt x="88" y="2601"/>
                </a:lnTo>
                <a:lnTo>
                  <a:pt x="88" y="2580"/>
                </a:lnTo>
                <a:lnTo>
                  <a:pt x="88" y="2559"/>
                </a:lnTo>
                <a:lnTo>
                  <a:pt x="86" y="2536"/>
                </a:lnTo>
                <a:lnTo>
                  <a:pt x="81" y="2509"/>
                </a:lnTo>
                <a:lnTo>
                  <a:pt x="73" y="2476"/>
                </a:lnTo>
                <a:lnTo>
                  <a:pt x="63" y="2432"/>
                </a:lnTo>
                <a:lnTo>
                  <a:pt x="56" y="2382"/>
                </a:lnTo>
                <a:lnTo>
                  <a:pt x="46" y="2330"/>
                </a:lnTo>
                <a:lnTo>
                  <a:pt x="40" y="2277"/>
                </a:lnTo>
                <a:lnTo>
                  <a:pt x="35" y="2229"/>
                </a:lnTo>
                <a:lnTo>
                  <a:pt x="35" y="2206"/>
                </a:lnTo>
                <a:lnTo>
                  <a:pt x="35" y="2186"/>
                </a:lnTo>
                <a:lnTo>
                  <a:pt x="36" y="2169"/>
                </a:lnTo>
                <a:lnTo>
                  <a:pt x="40" y="2156"/>
                </a:lnTo>
                <a:lnTo>
                  <a:pt x="48" y="2131"/>
                </a:lnTo>
                <a:lnTo>
                  <a:pt x="56" y="2108"/>
                </a:lnTo>
                <a:lnTo>
                  <a:pt x="65" y="2089"/>
                </a:lnTo>
                <a:lnTo>
                  <a:pt x="73" y="2071"/>
                </a:lnTo>
                <a:lnTo>
                  <a:pt x="81" y="2056"/>
                </a:lnTo>
                <a:lnTo>
                  <a:pt x="86" y="2044"/>
                </a:lnTo>
                <a:lnTo>
                  <a:pt x="90" y="2033"/>
                </a:lnTo>
                <a:lnTo>
                  <a:pt x="90" y="2025"/>
                </a:lnTo>
                <a:lnTo>
                  <a:pt x="88" y="2010"/>
                </a:lnTo>
                <a:lnTo>
                  <a:pt x="84" y="1975"/>
                </a:lnTo>
                <a:lnTo>
                  <a:pt x="81" y="1931"/>
                </a:lnTo>
                <a:lnTo>
                  <a:pt x="75" y="1879"/>
                </a:lnTo>
                <a:lnTo>
                  <a:pt x="71" y="1826"/>
                </a:lnTo>
                <a:lnTo>
                  <a:pt x="65" y="1774"/>
                </a:lnTo>
                <a:lnTo>
                  <a:pt x="63" y="1728"/>
                </a:lnTo>
                <a:lnTo>
                  <a:pt x="61" y="1695"/>
                </a:lnTo>
                <a:lnTo>
                  <a:pt x="61" y="1645"/>
                </a:lnTo>
                <a:lnTo>
                  <a:pt x="61" y="1605"/>
                </a:lnTo>
                <a:lnTo>
                  <a:pt x="61" y="1578"/>
                </a:lnTo>
                <a:lnTo>
                  <a:pt x="61" y="1567"/>
                </a:lnTo>
                <a:lnTo>
                  <a:pt x="50" y="1555"/>
                </a:lnTo>
                <a:lnTo>
                  <a:pt x="25" y="1522"/>
                </a:lnTo>
                <a:lnTo>
                  <a:pt x="17" y="1511"/>
                </a:lnTo>
                <a:lnTo>
                  <a:pt x="12" y="1497"/>
                </a:lnTo>
                <a:lnTo>
                  <a:pt x="8" y="1484"/>
                </a:lnTo>
                <a:lnTo>
                  <a:pt x="4" y="1469"/>
                </a:lnTo>
                <a:lnTo>
                  <a:pt x="0" y="1453"/>
                </a:lnTo>
                <a:lnTo>
                  <a:pt x="0" y="1438"/>
                </a:lnTo>
                <a:lnTo>
                  <a:pt x="0" y="1419"/>
                </a:lnTo>
                <a:lnTo>
                  <a:pt x="2" y="1401"/>
                </a:lnTo>
                <a:lnTo>
                  <a:pt x="12" y="1367"/>
                </a:lnTo>
                <a:lnTo>
                  <a:pt x="19" y="1336"/>
                </a:lnTo>
                <a:lnTo>
                  <a:pt x="29" y="1311"/>
                </a:lnTo>
                <a:lnTo>
                  <a:pt x="38" y="1290"/>
                </a:lnTo>
                <a:lnTo>
                  <a:pt x="56" y="1256"/>
                </a:lnTo>
                <a:lnTo>
                  <a:pt x="67" y="1231"/>
                </a:lnTo>
                <a:lnTo>
                  <a:pt x="71" y="1215"/>
                </a:lnTo>
                <a:lnTo>
                  <a:pt x="75" y="1188"/>
                </a:lnTo>
                <a:lnTo>
                  <a:pt x="75" y="1154"/>
                </a:lnTo>
                <a:lnTo>
                  <a:pt x="77" y="1112"/>
                </a:lnTo>
                <a:lnTo>
                  <a:pt x="75" y="1062"/>
                </a:lnTo>
                <a:lnTo>
                  <a:pt x="73" y="1008"/>
                </a:lnTo>
                <a:lnTo>
                  <a:pt x="67" y="949"/>
                </a:lnTo>
                <a:lnTo>
                  <a:pt x="59" y="885"/>
                </a:lnTo>
                <a:lnTo>
                  <a:pt x="44" y="784"/>
                </a:lnTo>
                <a:lnTo>
                  <a:pt x="36" y="728"/>
                </a:lnTo>
                <a:lnTo>
                  <a:pt x="35" y="703"/>
                </a:lnTo>
                <a:lnTo>
                  <a:pt x="35" y="699"/>
                </a:lnTo>
                <a:close/>
              </a:path>
            </a:pathLst>
          </a:custGeom>
          <a:solidFill>
            <a:srgbClr val="660033">
              <a:alpha val="54901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6037263" y="6583363"/>
            <a:ext cx="3143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it-IT" sz="1000" dirty="0" smtClean="0">
                <a:solidFill>
                  <a:srgbClr val="002060"/>
                </a:solidFill>
              </a:rPr>
              <a:t>                      </a:t>
            </a:r>
            <a:r>
              <a:rPr lang="da-DK" altLang="it-IT" sz="1000" dirty="0" err="1" smtClean="0">
                <a:solidFill>
                  <a:srgbClr val="002060"/>
                </a:solidFill>
              </a:rPr>
              <a:t>Parkin</a:t>
            </a:r>
            <a:r>
              <a:rPr lang="da-DK" altLang="it-IT" sz="1000" dirty="0" smtClean="0">
                <a:solidFill>
                  <a:srgbClr val="002060"/>
                </a:solidFill>
              </a:rPr>
              <a:t> </a:t>
            </a:r>
            <a:r>
              <a:rPr lang="da-DK" altLang="it-IT" sz="1000" dirty="0">
                <a:solidFill>
                  <a:srgbClr val="002060"/>
                </a:solidFill>
              </a:rPr>
              <a:t>D et al. CA Cancer J Clin.</a:t>
            </a:r>
            <a:r>
              <a:rPr lang="da-DK" altLang="it-IT" sz="1000" dirty="0" smtClean="0">
                <a:solidFill>
                  <a:srgbClr val="002060"/>
                </a:solidFill>
              </a:rPr>
              <a:t> </a:t>
            </a:r>
            <a:endParaRPr lang="da-DK" altLang="it-IT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1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14759"/>
            <a:ext cx="9144000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3600" b="1" dirty="0">
                <a:solidFill>
                  <a:srgbClr val="FF0000"/>
                </a:solidFill>
              </a:rPr>
              <a:t>Hepatocellular carcinoma: More than cancer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8813" y="1447800"/>
            <a:ext cx="7831137" cy="42854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Up to 80% of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with HCC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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it-IT" altLang="it-IT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prognosis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uncertain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altLang="it-IT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lvl="1" indent="-3429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93738" lvl="1" indent="-3429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influenced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treatments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prognosis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661988" y="6456363"/>
            <a:ext cx="844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E9B113"/>
              </a:buClr>
              <a:buSzTx/>
              <a:buFont typeface="Wingdings" panose="05000000000000000000" pitchFamily="2" charset="2"/>
              <a:buNone/>
            </a:pPr>
            <a:endParaRPr lang="en-GB" altLang="it-IT" sz="1000" b="1" dirty="0">
              <a:solidFill>
                <a:srgbClr val="0070C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>
                <a:srgbClr val="E9B113"/>
              </a:buClr>
              <a:buSzTx/>
              <a:buFont typeface="Wingdings" panose="05000000000000000000" pitchFamily="2" charset="2"/>
              <a:buNone/>
            </a:pPr>
            <a:r>
              <a:rPr lang="en-GB" altLang="it-IT" sz="1000" b="1" dirty="0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en-GB" altLang="it-IT" sz="1000" dirty="0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. </a:t>
            </a:r>
            <a:r>
              <a:rPr lang="en-GB" altLang="it-IT" sz="1000" dirty="0" err="1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Llovet</a:t>
            </a:r>
            <a:r>
              <a:rPr lang="en-GB" altLang="it-IT" sz="1000" dirty="0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JM. J </a:t>
            </a:r>
            <a:r>
              <a:rPr lang="en-GB" altLang="it-IT" sz="1000" dirty="0" err="1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Gastroenterol</a:t>
            </a:r>
            <a:r>
              <a:rPr lang="en-GB" altLang="it-IT" sz="1000" dirty="0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2005;40:225–35; </a:t>
            </a:r>
            <a:r>
              <a:rPr lang="en-GB" altLang="it-IT" sz="1000" b="1" dirty="0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GB" altLang="it-IT" sz="1000" dirty="0">
                <a:solidFill>
                  <a:srgbClr val="0070C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. Vass, A. BMJ 2001;323:1388. </a:t>
            </a:r>
          </a:p>
          <a:p>
            <a:pPr algn="r" eaLnBrk="1" hangingPunct="1">
              <a:spcBef>
                <a:spcPct val="0"/>
              </a:spcBef>
              <a:buClr>
                <a:srgbClr val="E9B113"/>
              </a:buClr>
              <a:buSzTx/>
              <a:buFont typeface="Wingdings" panose="05000000000000000000" pitchFamily="2" charset="2"/>
              <a:buNone/>
            </a:pPr>
            <a:endParaRPr lang="en-GB" altLang="it-IT" sz="1000" dirty="0">
              <a:solidFill>
                <a:srgbClr val="0070C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43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14759"/>
            <a:ext cx="9144000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 err="1">
                <a:solidFill>
                  <a:srgbClr val="FF0000"/>
                </a:solidFill>
              </a:rPr>
              <a:t>Risk</a:t>
            </a:r>
            <a:r>
              <a:rPr lang="it-IT" altLang="it-IT" sz="3200" b="1" dirty="0">
                <a:solidFill>
                  <a:srgbClr val="FF0000"/>
                </a:solidFill>
              </a:rPr>
              <a:t> </a:t>
            </a:r>
            <a:r>
              <a:rPr lang="it-IT" altLang="it-IT" sz="3200" b="1" dirty="0" err="1">
                <a:solidFill>
                  <a:srgbClr val="FF0000"/>
                </a:solidFill>
              </a:rPr>
              <a:t>Factors</a:t>
            </a:r>
            <a:r>
              <a:rPr lang="it-IT" altLang="it-IT" sz="3200" b="1" dirty="0">
                <a:solidFill>
                  <a:srgbClr val="FF0000"/>
                </a:solidFill>
              </a:rPr>
              <a:t> of </a:t>
            </a:r>
            <a:r>
              <a:rPr lang="it-IT" altLang="it-IT" sz="3200" b="1" dirty="0" err="1">
                <a:solidFill>
                  <a:srgbClr val="FF0000"/>
                </a:solidFill>
              </a:rPr>
              <a:t>Hepatocellular</a:t>
            </a:r>
            <a:r>
              <a:rPr lang="it-IT" altLang="it-IT" sz="3200" b="1" dirty="0">
                <a:solidFill>
                  <a:srgbClr val="FF0000"/>
                </a:solidFill>
              </a:rPr>
              <a:t> Carcinoma: </a:t>
            </a:r>
            <a:r>
              <a:rPr lang="it-IT" altLang="it-IT" sz="3200" b="1" dirty="0" err="1">
                <a:solidFill>
                  <a:srgbClr val="FF0000"/>
                </a:solidFill>
              </a:rPr>
              <a:t>Estimates</a:t>
            </a:r>
            <a:endParaRPr lang="it-IT" altLang="it-IT" sz="3200" b="1" dirty="0">
              <a:solidFill>
                <a:srgbClr val="FF0000"/>
              </a:solidFill>
            </a:endParaRPr>
          </a:p>
          <a:p>
            <a:r>
              <a:rPr lang="it-IT" altLang="it-IT" sz="3200" b="1" dirty="0">
                <a:solidFill>
                  <a:srgbClr val="FF0000"/>
                </a:solidFill>
              </a:rPr>
              <a:t>of the </a:t>
            </a:r>
            <a:r>
              <a:rPr lang="it-IT" altLang="it-IT" sz="3200" b="1" dirty="0" err="1">
                <a:solidFill>
                  <a:srgbClr val="FF0000"/>
                </a:solidFill>
              </a:rPr>
              <a:t>Attributable</a:t>
            </a:r>
            <a:r>
              <a:rPr lang="it-IT" altLang="it-IT" sz="3200" b="1" dirty="0">
                <a:solidFill>
                  <a:srgbClr val="FF0000"/>
                </a:solidFill>
              </a:rPr>
              <a:t> </a:t>
            </a:r>
            <a:r>
              <a:rPr lang="it-IT" altLang="it-IT" sz="3200" b="1" dirty="0" err="1">
                <a:solidFill>
                  <a:srgbClr val="FF0000"/>
                </a:solidFill>
              </a:rPr>
              <a:t>Fractions</a:t>
            </a:r>
            <a:r>
              <a:rPr lang="it-IT" altLang="it-IT" sz="3200" b="1" dirty="0">
                <a:solidFill>
                  <a:srgbClr val="FF0000"/>
                </a:solidFill>
              </a:rPr>
              <a:t> (%)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75013" y="2527300"/>
            <a:ext cx="1366837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266700" algn="r"/>
                <a:tab pos="990600" algn="r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tabLst>
                <a:tab pos="266700" algn="r"/>
                <a:tab pos="990600" algn="r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266700" algn="r"/>
                <a:tab pos="990600" algn="r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22 (4-58)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60 (12-72)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45 (8-57)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12 (0-14)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  limited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     &lt; 5</a:t>
            </a:r>
            <a:endParaRPr lang="it-IT" altLang="it-IT" sz="2000">
              <a:solidFill>
                <a:schemeClr val="tx1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1550" y="2532063"/>
            <a:ext cx="2052638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1950" indent="-36195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Hepatitis B virus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Hepatitis C virus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Alcohol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Tobacco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Aflatoxin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Other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30538" y="2016125"/>
            <a:ext cx="1639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70C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Europe / US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59338" y="2527300"/>
            <a:ext cx="1366837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266700" algn="r"/>
                <a:tab pos="990600" algn="r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tabLst>
                <a:tab pos="266700" algn="r"/>
                <a:tab pos="990600" algn="r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266700" algn="r"/>
                <a:tab pos="990600" algn="r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266700" algn="r"/>
                <a:tab pos="990600" algn="r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20 (18-44)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63 (48-94)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20 (15-33)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40 (9-51)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limited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  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89525" y="2016125"/>
            <a:ext cx="9255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70C0"/>
                </a:solidFill>
                <a:latin typeface="Helvetica" panose="020B0604020202020204" pitchFamily="34" charset="0"/>
              </a:rPr>
              <a:t>Japan</a:t>
            </a:r>
            <a:endParaRPr lang="it-IT" altLang="it-IT" sz="2000" b="1" dirty="0">
              <a:solidFill>
                <a:srgbClr val="0070C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23013" y="2527300"/>
            <a:ext cx="1795462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57200" algn="r"/>
                <a:tab pos="62865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tabLst>
                <a:tab pos="457200" algn="r"/>
                <a:tab pos="62865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457200" algn="r"/>
                <a:tab pos="6286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tabLst>
                <a:tab pos="457200" algn="r"/>
                <a:tab pos="628650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tabLst>
                <a:tab pos="457200" algn="r"/>
                <a:tab pos="62865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457200" algn="r"/>
                <a:tab pos="62865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457200" algn="r"/>
                <a:tab pos="62865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457200" algn="r"/>
                <a:tab pos="62865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457200" algn="r"/>
                <a:tab pos="62865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	   60 (40-90)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</a:rPr>
              <a:t>   20 (9-56)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? (11-41)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22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high exposure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   &lt; 5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900113" y="2551113"/>
            <a:ext cx="72723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40488" y="2016125"/>
            <a:ext cx="1655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Helvetica" panose="020B0604020202020204" pitchFamily="34" charset="0"/>
              </a:rPr>
              <a:t>Africa / Asia</a:t>
            </a:r>
            <a:endParaRPr lang="it-IT" altLang="it-IT" sz="2000" b="1">
              <a:solidFill>
                <a:srgbClr val="0070C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971550" y="2016125"/>
            <a:ext cx="165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Risk</a:t>
            </a:r>
            <a:r>
              <a:rPr lang="it-IT" altLang="it-IT" sz="2000" b="1" dirty="0">
                <a:solidFill>
                  <a:srgbClr val="0070C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altLang="it-IT" sz="2000" b="1" dirty="0" err="1">
                <a:solidFill>
                  <a:srgbClr val="0070C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factors</a:t>
            </a:r>
            <a:endParaRPr lang="it-IT" altLang="it-IT" sz="2000" b="1" dirty="0">
              <a:solidFill>
                <a:srgbClr val="0070C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981700" y="6543675"/>
            <a:ext cx="25345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000" dirty="0">
                <a:solidFill>
                  <a:srgbClr val="00B0F0"/>
                </a:solidFill>
                <a:latin typeface="Helvetica" panose="020B0604020202020204" pitchFamily="34" charset="0"/>
              </a:rPr>
              <a:t>Bosch &amp; Ribes, </a:t>
            </a:r>
            <a:r>
              <a:rPr lang="it-IT" altLang="it-IT" sz="1000" dirty="0" err="1">
                <a:solidFill>
                  <a:srgbClr val="00B0F0"/>
                </a:solidFill>
                <a:latin typeface="Helvetica" panose="020B0604020202020204" pitchFamily="34" charset="0"/>
              </a:rPr>
              <a:t>Viruses</a:t>
            </a:r>
            <a:r>
              <a:rPr lang="it-IT" altLang="it-IT" sz="1000" dirty="0">
                <a:solidFill>
                  <a:srgbClr val="00B0F0"/>
                </a:solidFill>
                <a:latin typeface="Helvetica" panose="020B0604020202020204" pitchFamily="34" charset="0"/>
              </a:rPr>
              <a:t> and </a:t>
            </a:r>
            <a:r>
              <a:rPr lang="it-IT" altLang="it-IT" sz="1000" dirty="0" err="1">
                <a:solidFill>
                  <a:srgbClr val="00B0F0"/>
                </a:solidFill>
                <a:latin typeface="Helvetica" panose="020B0604020202020204" pitchFamily="34" charset="0"/>
              </a:rPr>
              <a:t>Liver</a:t>
            </a:r>
            <a:r>
              <a:rPr lang="it-IT" altLang="it-IT" sz="1000" dirty="0">
                <a:solidFill>
                  <a:srgbClr val="00B0F0"/>
                </a:solidFill>
                <a:latin typeface="Helvetica" panose="020B0604020202020204" pitchFamily="34" charset="0"/>
              </a:rPr>
              <a:t> </a:t>
            </a:r>
            <a:r>
              <a:rPr lang="it-IT" altLang="it-IT" sz="1000" dirty="0" err="1">
                <a:solidFill>
                  <a:srgbClr val="00B0F0"/>
                </a:solidFill>
                <a:latin typeface="Helvetica" panose="020B0604020202020204" pitchFamily="34" charset="0"/>
              </a:rPr>
              <a:t>Cancer</a:t>
            </a:r>
            <a:r>
              <a:rPr lang="it-IT" altLang="it-IT" sz="1000" dirty="0" smtClean="0">
                <a:solidFill>
                  <a:srgbClr val="00B0F0"/>
                </a:solidFill>
                <a:latin typeface="Helvetica" panose="020B0604020202020204" pitchFamily="34" charset="0"/>
              </a:rPr>
              <a:t> </a:t>
            </a:r>
            <a:endParaRPr lang="it-IT" altLang="it-IT" sz="1000" dirty="0">
              <a:solidFill>
                <a:srgbClr val="00B0F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70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1281113" y="5589588"/>
            <a:ext cx="648017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639888" y="5726113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1980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108325" y="5705475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1990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548188" y="570547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2000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5989638" y="570547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2010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7400925" y="5699125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2020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2720975" y="1700213"/>
            <a:ext cx="354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i="1">
                <a:solidFill>
                  <a:srgbClr val="00B05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Viral</a:t>
            </a:r>
            <a:r>
              <a:rPr lang="it-IT" altLang="it-IT" sz="3200" i="1" dirty="0">
                <a:solidFill>
                  <a:srgbClr val="00B05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3200" i="1" dirty="0" err="1">
                <a:solidFill>
                  <a:srgbClr val="00B05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infection</a:t>
            </a:r>
            <a:r>
              <a:rPr lang="it-IT" altLang="it-IT" sz="3200" i="1" dirty="0">
                <a:solidFill>
                  <a:srgbClr val="00B05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B/C 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 flipH="1" flipV="1">
            <a:off x="434142" y="2708275"/>
            <a:ext cx="677108" cy="18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i="1">
                <a:solidFill>
                  <a:srgbClr val="0070C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Incidence</a:t>
            </a:r>
          </a:p>
        </p:txBody>
      </p:sp>
      <p:sp>
        <p:nvSpPr>
          <p:cNvPr id="12" name="Freeform 32"/>
          <p:cNvSpPr>
            <a:spLocks/>
          </p:cNvSpPr>
          <p:nvPr/>
        </p:nvSpPr>
        <p:spPr bwMode="auto">
          <a:xfrm>
            <a:off x="1352550" y="2205038"/>
            <a:ext cx="6337300" cy="2087562"/>
          </a:xfrm>
          <a:custGeom>
            <a:avLst/>
            <a:gdLst>
              <a:gd name="T0" fmla="*/ 0 w 3720"/>
              <a:gd name="T1" fmla="*/ 2147483647 h 1315"/>
              <a:gd name="T2" fmla="*/ 2147483647 w 3720"/>
              <a:gd name="T3" fmla="*/ 2147483647 h 1315"/>
              <a:gd name="T4" fmla="*/ 2147483647 w 3720"/>
              <a:gd name="T5" fmla="*/ 2147483647 h 1315"/>
              <a:gd name="T6" fmla="*/ 0 60000 65536"/>
              <a:gd name="T7" fmla="*/ 0 60000 65536"/>
              <a:gd name="T8" fmla="*/ 0 60000 65536"/>
              <a:gd name="T9" fmla="*/ 0 w 3720"/>
              <a:gd name="T10" fmla="*/ 0 h 1315"/>
              <a:gd name="T11" fmla="*/ 3720 w 3720"/>
              <a:gd name="T12" fmla="*/ 1315 h 1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0" h="1315">
                <a:moveTo>
                  <a:pt x="0" y="1315"/>
                </a:moveTo>
                <a:cubicBezTo>
                  <a:pt x="620" y="702"/>
                  <a:pt x="1240" y="90"/>
                  <a:pt x="1860" y="45"/>
                </a:cubicBezTo>
                <a:cubicBezTo>
                  <a:pt x="2480" y="0"/>
                  <a:pt x="3410" y="869"/>
                  <a:pt x="3720" y="1043"/>
                </a:cubicBez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Freeform 37"/>
          <p:cNvSpPr>
            <a:spLocks/>
          </p:cNvSpPr>
          <p:nvPr/>
        </p:nvSpPr>
        <p:spPr bwMode="auto">
          <a:xfrm>
            <a:off x="3440113" y="2252663"/>
            <a:ext cx="5257800" cy="2112962"/>
          </a:xfrm>
          <a:custGeom>
            <a:avLst/>
            <a:gdLst>
              <a:gd name="T0" fmla="*/ 0 w 3312"/>
              <a:gd name="T1" fmla="*/ 2147483647 h 1331"/>
              <a:gd name="T2" fmla="*/ 2147483647 w 3312"/>
              <a:gd name="T3" fmla="*/ 2147483647 h 1331"/>
              <a:gd name="T4" fmla="*/ 2147483647 w 3312"/>
              <a:gd name="T5" fmla="*/ 2147483647 h 1331"/>
              <a:gd name="T6" fmla="*/ 0 60000 65536"/>
              <a:gd name="T7" fmla="*/ 0 60000 65536"/>
              <a:gd name="T8" fmla="*/ 0 60000 65536"/>
              <a:gd name="T9" fmla="*/ 0 w 3312"/>
              <a:gd name="T10" fmla="*/ 0 h 1331"/>
              <a:gd name="T11" fmla="*/ 3312 w 3312"/>
              <a:gd name="T12" fmla="*/ 1331 h 1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2" h="1331">
                <a:moveTo>
                  <a:pt x="0" y="1331"/>
                </a:moveTo>
                <a:cubicBezTo>
                  <a:pt x="767" y="816"/>
                  <a:pt x="1535" y="302"/>
                  <a:pt x="2087" y="151"/>
                </a:cubicBezTo>
                <a:cubicBezTo>
                  <a:pt x="2639" y="0"/>
                  <a:pt x="3108" y="370"/>
                  <a:pt x="3312" y="423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6902450" y="1892300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7931725" indent="-37474525" defTabSz="762000" eaLnBrk="0" hangingPunct="0">
              <a:spcBef>
                <a:spcPct val="35000"/>
              </a:spcBef>
              <a:buClr>
                <a:schemeClr val="accent2"/>
              </a:buClr>
              <a:buFont typeface="Tahoma" panose="020B060403050404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i="1">
                <a:solidFill>
                  <a:srgbClr val="FF33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HCC </a:t>
            </a:r>
          </a:p>
        </p:txBody>
      </p:sp>
      <p:sp>
        <p:nvSpPr>
          <p:cNvPr id="15" name="Line 35"/>
          <p:cNvSpPr>
            <a:spLocks noChangeShapeType="1"/>
          </p:cNvSpPr>
          <p:nvPr/>
        </p:nvSpPr>
        <p:spPr bwMode="auto">
          <a:xfrm flipV="1">
            <a:off x="6178550" y="1268413"/>
            <a:ext cx="0" cy="4321175"/>
          </a:xfrm>
          <a:prstGeom prst="line">
            <a:avLst/>
          </a:prstGeom>
          <a:noFill/>
          <a:ln w="76200" cmpd="tri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1281113" y="1268413"/>
            <a:ext cx="0" cy="4321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2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2561</Words>
  <Application>Microsoft Macintosh PowerPoint</Application>
  <PresentationFormat>On-screen Show (4:3)</PresentationFormat>
  <Paragraphs>583</Paragraphs>
  <Slides>39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Tema di Office</vt:lpstr>
      <vt:lpstr>HBV  e  Oncogenesi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Risk of HCC across a biological gradient of           serum HBV DNA level</vt:lpstr>
      <vt:lpstr>Slide 13</vt:lpstr>
      <vt:lpstr>Slide 14</vt:lpstr>
      <vt:lpstr>Slide 15</vt:lpstr>
      <vt:lpstr>Slide 16</vt:lpstr>
      <vt:lpstr>The HBV genome and encoded genes</vt:lpstr>
      <vt:lpstr>Slide 18</vt:lpstr>
      <vt:lpstr>Slide 19</vt:lpstr>
      <vt:lpstr>Slide 20</vt:lpstr>
      <vt:lpstr>Slide 21</vt:lpstr>
      <vt:lpstr>Examples of epigenetic alterations in host gene expression that are relevant to the pathogenesis of HBV and HCV-associated HCC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HCC development in patients with HBeAg-positive chronic HBV infection treated with IFN</vt:lpstr>
      <vt:lpstr>Meta-analysis of 12 controlled trials of IFN therapy  in patients with HBV cirrhosis: risk of HCC</vt:lpstr>
      <vt:lpstr>Incidence of HCC in chronic HBV patients  receiving nucleos(t)ide therapy: a systematic review</vt:lpstr>
      <vt:lpstr>Cumulative risk for development of HCC in patients with HBsAg seroclearance aged &lt; 50 and ≥ 50 years1,2</vt:lpstr>
      <vt:lpstr>Prevention of HCC by antiviral therapy: the recommendation of the international liver societies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Microsoft</dc:creator>
  <cp:lastModifiedBy>Rodolfo Sacco</cp:lastModifiedBy>
  <cp:revision>84</cp:revision>
  <dcterms:created xsi:type="dcterms:W3CDTF">2017-09-28T12:23:11Z</dcterms:created>
  <dcterms:modified xsi:type="dcterms:W3CDTF">2017-09-28T12:27:42Z</dcterms:modified>
</cp:coreProperties>
</file>