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96" r:id="rId2"/>
    <p:sldId id="397" r:id="rId3"/>
    <p:sldId id="259" r:id="rId4"/>
    <p:sldId id="260" r:id="rId5"/>
    <p:sldId id="264" r:id="rId6"/>
    <p:sldId id="289" r:id="rId7"/>
    <p:sldId id="261" r:id="rId8"/>
    <p:sldId id="262" r:id="rId9"/>
    <p:sldId id="394" r:id="rId10"/>
    <p:sldId id="263" r:id="rId11"/>
    <p:sldId id="296" r:id="rId12"/>
    <p:sldId id="297" r:id="rId13"/>
    <p:sldId id="298" r:id="rId14"/>
    <p:sldId id="299" r:id="rId15"/>
    <p:sldId id="343" r:id="rId16"/>
    <p:sldId id="344" r:id="rId17"/>
    <p:sldId id="345" r:id="rId18"/>
    <p:sldId id="370" r:id="rId19"/>
    <p:sldId id="293" r:id="rId20"/>
    <p:sldId id="294" r:id="rId21"/>
    <p:sldId id="346" r:id="rId22"/>
    <p:sldId id="376" r:id="rId23"/>
    <p:sldId id="377" r:id="rId24"/>
    <p:sldId id="347" r:id="rId25"/>
    <p:sldId id="348" r:id="rId26"/>
    <p:sldId id="349" r:id="rId27"/>
    <p:sldId id="392" r:id="rId28"/>
    <p:sldId id="372" r:id="rId29"/>
    <p:sldId id="371" r:id="rId30"/>
    <p:sldId id="373" r:id="rId31"/>
    <p:sldId id="350" r:id="rId32"/>
    <p:sldId id="271" r:id="rId33"/>
    <p:sldId id="313" r:id="rId34"/>
    <p:sldId id="378" r:id="rId35"/>
    <p:sldId id="314" r:id="rId36"/>
    <p:sldId id="351" r:id="rId37"/>
    <p:sldId id="354" r:id="rId38"/>
    <p:sldId id="355" r:id="rId39"/>
    <p:sldId id="356" r:id="rId40"/>
    <p:sldId id="357" r:id="rId41"/>
    <p:sldId id="306" r:id="rId42"/>
    <p:sldId id="309" r:id="rId43"/>
    <p:sldId id="359" r:id="rId44"/>
    <p:sldId id="360" r:id="rId45"/>
    <p:sldId id="361" r:id="rId46"/>
    <p:sldId id="366" r:id="rId47"/>
    <p:sldId id="279" r:id="rId48"/>
    <p:sldId id="280" r:id="rId49"/>
    <p:sldId id="281" r:id="rId50"/>
    <p:sldId id="283" r:id="rId51"/>
    <p:sldId id="284" r:id="rId52"/>
    <p:sldId id="285" r:id="rId53"/>
    <p:sldId id="286" r:id="rId54"/>
    <p:sldId id="287" r:id="rId55"/>
    <p:sldId id="288" r:id="rId56"/>
    <p:sldId id="291" r:id="rId57"/>
    <p:sldId id="292" r:id="rId58"/>
    <p:sldId id="301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10" r:id="rId68"/>
    <p:sldId id="398" r:id="rId69"/>
    <p:sldId id="311" r:id="rId70"/>
    <p:sldId id="368" r:id="rId71"/>
    <p:sldId id="379" r:id="rId72"/>
    <p:sldId id="395" r:id="rId73"/>
    <p:sldId id="380" r:id="rId74"/>
    <p:sldId id="381" r:id="rId75"/>
    <p:sldId id="382" r:id="rId76"/>
    <p:sldId id="393" r:id="rId7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4707"/>
  </p:normalViewPr>
  <p:slideViewPr>
    <p:cSldViewPr>
      <p:cViewPr varScale="1">
        <p:scale>
          <a:sx n="45" d="100"/>
          <a:sy n="45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1159-F54D-4911-BA9F-4B125188DF2E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28D7-121F-4177-93A0-1EDAAF1C58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88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F28D7-121F-4177-93A0-1EDAAF1C58B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59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69DE0-5457-4B2D-830D-A0835A5865DC}" type="slidenum">
              <a:rPr lang="de-DE"/>
              <a:pPr/>
              <a:t>6</a:t>
            </a:fld>
            <a:endParaRPr lang="de-DE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57712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4AAEC5-B1D4-4116-BC20-B095CF31B357}" type="slidenum">
              <a:rPr lang="de-DE"/>
              <a:pPr/>
              <a:t>56</a:t>
            </a:fld>
            <a:endParaRPr lang="de-DE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94B62D-D472-4C7A-91F2-D275E76BA46E}" type="slidenum">
              <a:rPr lang="de-DE"/>
              <a:pPr/>
              <a:t>57</a:t>
            </a:fld>
            <a:endParaRPr lang="de-DE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782FB-4CA1-4BB1-93C7-9CDFD3853B68}" type="slidenum">
              <a:rPr lang="de-DE"/>
              <a:pPr/>
              <a:t>58</a:t>
            </a:fld>
            <a:endParaRPr lang="de-DE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4CEF-A75A-48CB-A194-1E96E7167313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F6EC-FF65-420F-A637-95D08AEFBAA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5606"/>
            <a:ext cx="6480720" cy="527560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83568" y="573325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DANNO EPATICO DA FARMACI ( DILI )</a:t>
            </a:r>
          </a:p>
          <a:p>
            <a:pPr algn="ctr"/>
            <a:r>
              <a:rPr lang="it-IT" sz="2000" b="1" dirty="0" smtClean="0"/>
              <a:t>Gaetano Scifo </a:t>
            </a:r>
          </a:p>
          <a:p>
            <a:pPr algn="ctr"/>
            <a:r>
              <a:rPr lang="it-IT" sz="2000" b="1" dirty="0" smtClean="0"/>
              <a:t>U.O.C. Malattie Infettive  P.O. Umberto I  ASP Siracusa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5323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Idiopatic</a:t>
            </a:r>
            <a:r>
              <a:rPr lang="it-IT" dirty="0" smtClean="0"/>
              <a:t> vs </a:t>
            </a:r>
            <a:r>
              <a:rPr lang="it-IT" dirty="0" err="1" smtClean="0"/>
              <a:t>Idiosincrasic</a:t>
            </a:r>
            <a:r>
              <a:rPr lang="it-IT" dirty="0" smtClean="0"/>
              <a:t> DILI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Following</a:t>
            </a:r>
            <a:r>
              <a:rPr lang="it-IT" b="1" dirty="0" smtClean="0"/>
              <a:t> the </a:t>
            </a:r>
            <a:r>
              <a:rPr lang="it-IT" b="1" dirty="0" err="1" smtClean="0"/>
              <a:t>initial</a:t>
            </a:r>
            <a:r>
              <a:rPr lang="it-IT" b="1" dirty="0" smtClean="0"/>
              <a:t> </a:t>
            </a:r>
            <a:r>
              <a:rPr lang="it-IT" b="1" dirty="0" err="1" smtClean="0"/>
              <a:t>insult</a:t>
            </a:r>
            <a:r>
              <a:rPr lang="it-IT" b="1" dirty="0" smtClean="0"/>
              <a:t> , </a:t>
            </a:r>
            <a:r>
              <a:rPr lang="it-IT" b="1" dirty="0" err="1" smtClean="0"/>
              <a:t>additional</a:t>
            </a:r>
            <a:r>
              <a:rPr lang="it-IT" b="1" dirty="0" smtClean="0"/>
              <a:t> </a:t>
            </a:r>
            <a:r>
              <a:rPr lang="it-IT" b="1" dirty="0" err="1" smtClean="0"/>
              <a:t>mechanisms</a:t>
            </a:r>
            <a:r>
              <a:rPr lang="it-IT" b="1" dirty="0" smtClean="0"/>
              <a:t> can </a:t>
            </a:r>
            <a:r>
              <a:rPr lang="it-IT" b="1" dirty="0" err="1" smtClean="0"/>
              <a:t>further</a:t>
            </a:r>
            <a:r>
              <a:rPr lang="it-IT" b="1" dirty="0" smtClean="0"/>
              <a:t> </a:t>
            </a:r>
            <a:r>
              <a:rPr lang="it-IT" b="1" dirty="0" err="1" smtClean="0"/>
              <a:t>amplify</a:t>
            </a:r>
            <a:r>
              <a:rPr lang="it-IT" b="1" dirty="0" smtClean="0"/>
              <a:t> the </a:t>
            </a:r>
            <a:r>
              <a:rPr lang="it-IT" b="1" dirty="0" err="1" smtClean="0"/>
              <a:t>injury</a:t>
            </a:r>
            <a:r>
              <a:rPr lang="it-IT" b="1" dirty="0" smtClean="0"/>
              <a:t> :</a:t>
            </a:r>
          </a:p>
          <a:p>
            <a:r>
              <a:rPr lang="it-IT" b="1" dirty="0" err="1" smtClean="0"/>
              <a:t>Inhibition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transporters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Mitochondrial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endParaRPr lang="it-IT" b="1" dirty="0" smtClean="0"/>
          </a:p>
          <a:p>
            <a:r>
              <a:rPr lang="it-IT" b="1" dirty="0" err="1" smtClean="0"/>
              <a:t>Endoplasmic</a:t>
            </a:r>
            <a:r>
              <a:rPr lang="it-IT" b="1" dirty="0" smtClean="0"/>
              <a:t> </a:t>
            </a:r>
            <a:r>
              <a:rPr lang="it-IT" b="1" dirty="0" err="1" smtClean="0"/>
              <a:t>reticulum</a:t>
            </a:r>
            <a:r>
              <a:rPr lang="it-IT" b="1" dirty="0" smtClean="0"/>
              <a:t> and </a:t>
            </a:r>
            <a:r>
              <a:rPr lang="it-IT" b="1" dirty="0" err="1" smtClean="0"/>
              <a:t>oxidative</a:t>
            </a:r>
            <a:r>
              <a:rPr lang="it-IT" b="1" dirty="0" smtClean="0"/>
              <a:t> stress</a:t>
            </a:r>
          </a:p>
          <a:p>
            <a:r>
              <a:rPr lang="it-IT" b="1" dirty="0" err="1" smtClean="0"/>
              <a:t>Proinflammatory</a:t>
            </a:r>
            <a:r>
              <a:rPr lang="it-IT" b="1" dirty="0" smtClean="0"/>
              <a:t> </a:t>
            </a:r>
            <a:r>
              <a:rPr lang="it-IT" b="1" dirty="0" err="1" smtClean="0"/>
              <a:t>cytokines</a:t>
            </a:r>
            <a:r>
              <a:rPr lang="it-IT" b="1" dirty="0" smtClean="0"/>
              <a:t> </a:t>
            </a:r>
          </a:p>
          <a:p>
            <a:pPr>
              <a:buNone/>
            </a:pP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DILI </a:t>
            </a:r>
            <a:r>
              <a:rPr lang="it-IT" dirty="0" err="1" smtClean="0"/>
              <a:t>Diagnosis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66124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DILI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diagnosis</a:t>
            </a:r>
            <a:endParaRPr lang="it-IT" b="1" dirty="0" smtClean="0"/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presentation</a:t>
            </a:r>
            <a:r>
              <a:rPr lang="it-IT" b="1" dirty="0" smtClean="0"/>
              <a:t> </a:t>
            </a:r>
            <a:r>
              <a:rPr lang="it-IT" b="1" dirty="0" err="1" smtClean="0"/>
              <a:t>variable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exclude</a:t>
            </a:r>
            <a:r>
              <a:rPr lang="it-IT" b="1" dirty="0" smtClean="0"/>
              <a:t>  </a:t>
            </a:r>
            <a:r>
              <a:rPr lang="it-IT" b="1" dirty="0" err="1" smtClean="0"/>
              <a:t>competing</a:t>
            </a:r>
            <a:r>
              <a:rPr lang="it-IT" b="1" dirty="0" smtClean="0"/>
              <a:t> </a:t>
            </a:r>
            <a:r>
              <a:rPr lang="it-IT" b="1" dirty="0" err="1" smtClean="0"/>
              <a:t>causes</a:t>
            </a:r>
            <a:r>
              <a:rPr lang="it-IT" b="1" dirty="0" smtClean="0"/>
              <a:t> ( &lt; 1% </a:t>
            </a:r>
            <a:r>
              <a:rPr lang="it-IT" b="1" dirty="0" err="1" smtClean="0"/>
              <a:t>of</a:t>
            </a:r>
            <a:r>
              <a:rPr lang="it-IT" b="1" dirty="0" smtClean="0"/>
              <a:t> acute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r>
              <a:rPr lang="it-IT" b="1" dirty="0" smtClean="0"/>
              <a:t> ) </a:t>
            </a:r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evaluation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biochemical</a:t>
            </a:r>
            <a:r>
              <a:rPr lang="it-IT" b="1" dirty="0" smtClean="0"/>
              <a:t> pattern </a:t>
            </a:r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variable</a:t>
            </a:r>
            <a:r>
              <a:rPr lang="it-IT" b="1" dirty="0" smtClean="0"/>
              <a:t> </a:t>
            </a:r>
            <a:r>
              <a:rPr lang="it-IT" b="1" dirty="0" err="1" smtClean="0"/>
              <a:t>latency</a:t>
            </a:r>
            <a:r>
              <a:rPr lang="it-IT" b="1" dirty="0" smtClean="0"/>
              <a:t> ,</a:t>
            </a:r>
            <a:r>
              <a:rPr lang="it-IT" b="1" dirty="0" err="1" smtClean="0"/>
              <a:t>histology</a:t>
            </a:r>
            <a:r>
              <a:rPr lang="it-IT" b="1" dirty="0" smtClean="0"/>
              <a:t> ,</a:t>
            </a:r>
            <a:r>
              <a:rPr lang="it-IT" b="1" dirty="0" err="1" smtClean="0"/>
              <a:t>severity</a:t>
            </a:r>
            <a:r>
              <a:rPr lang="it-IT" b="1" dirty="0" smtClean="0"/>
              <a:t> (</a:t>
            </a:r>
            <a:r>
              <a:rPr lang="it-IT" b="1" dirty="0" err="1" smtClean="0"/>
              <a:t>poli-pharmacy</a:t>
            </a:r>
            <a:r>
              <a:rPr lang="it-IT" b="1" dirty="0" smtClean="0"/>
              <a:t> common ) </a:t>
            </a:r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difficult</a:t>
            </a:r>
            <a:r>
              <a:rPr lang="it-IT" b="1" dirty="0" smtClean="0"/>
              <a:t> &amp; </a:t>
            </a:r>
            <a:r>
              <a:rPr lang="it-IT" b="1" dirty="0" err="1" smtClean="0"/>
              <a:t>delayed</a:t>
            </a:r>
            <a:r>
              <a:rPr lang="it-IT" b="1" dirty="0" smtClean="0"/>
              <a:t> </a:t>
            </a:r>
            <a:r>
              <a:rPr lang="it-IT" b="1" dirty="0" err="1" smtClean="0"/>
              <a:t>diagnosis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time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exposure</a:t>
            </a:r>
            <a:r>
              <a:rPr lang="it-IT" b="1" dirty="0" smtClean="0"/>
              <a:t> and </a:t>
            </a:r>
            <a:r>
              <a:rPr lang="it-IT" b="1" dirty="0" err="1" smtClean="0"/>
              <a:t>course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damage</a:t>
            </a:r>
            <a:r>
              <a:rPr lang="it-IT" b="1" dirty="0" smtClean="0"/>
              <a:t> are </a:t>
            </a:r>
            <a:r>
              <a:rPr lang="it-IT" b="1" dirty="0" err="1" smtClean="0"/>
              <a:t>critical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  </a:t>
            </a:r>
            <a:r>
              <a:rPr lang="it-IT" b="1" dirty="0" err="1" smtClean="0"/>
              <a:t>points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probability</a:t>
            </a:r>
            <a:r>
              <a:rPr lang="it-IT" b="1" dirty="0" smtClean="0"/>
              <a:t> score and </a:t>
            </a:r>
            <a:r>
              <a:rPr lang="it-IT" b="1" dirty="0" err="1" smtClean="0"/>
              <a:t>analysis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literature</a:t>
            </a:r>
            <a:r>
              <a:rPr lang="it-IT" b="1" dirty="0" smtClean="0"/>
              <a:t> </a:t>
            </a:r>
            <a:r>
              <a:rPr lang="it-IT" b="1" dirty="0" err="1" smtClean="0"/>
              <a:t>reports</a:t>
            </a:r>
            <a:r>
              <a:rPr lang="it-IT" b="1" dirty="0" smtClean="0"/>
              <a:t> are </a:t>
            </a:r>
          </a:p>
          <a:p>
            <a:pPr>
              <a:buNone/>
            </a:pPr>
            <a:r>
              <a:rPr lang="it-IT" b="1" dirty="0" smtClean="0"/>
              <a:t>      </a:t>
            </a:r>
            <a:r>
              <a:rPr lang="it-IT" b="1" dirty="0" err="1" smtClean="0"/>
              <a:t>useful</a:t>
            </a:r>
            <a:r>
              <a:rPr lang="it-IT" b="1" dirty="0" smtClean="0"/>
              <a:t> </a:t>
            </a:r>
            <a:r>
              <a:rPr lang="it-IT" b="1" dirty="0" err="1" smtClean="0"/>
              <a:t>tools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- </a:t>
            </a:r>
            <a:r>
              <a:rPr lang="it-IT" b="1" dirty="0" err="1" smtClean="0"/>
              <a:t>main</a:t>
            </a:r>
            <a:r>
              <a:rPr lang="it-IT" b="1" dirty="0" smtClean="0"/>
              <a:t> cause </a:t>
            </a:r>
            <a:r>
              <a:rPr lang="it-IT" b="1" dirty="0" err="1" smtClean="0"/>
              <a:t>of</a:t>
            </a:r>
            <a:r>
              <a:rPr lang="it-IT" b="1" dirty="0" smtClean="0"/>
              <a:t> ALF  and ALF </a:t>
            </a:r>
            <a:r>
              <a:rPr lang="it-IT" b="1" dirty="0" err="1" smtClean="0"/>
              <a:t>related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transplantation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  in USA </a:t>
            </a:r>
          </a:p>
          <a:p>
            <a:pPr>
              <a:buNone/>
            </a:pPr>
            <a:r>
              <a:rPr lang="it-IT" b="1" dirty="0" smtClean="0"/>
              <a:t>    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324527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891480"/>
            <a:ext cx="9505056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-819472"/>
            <a:ext cx="9433048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diagnosis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DILI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err="1" smtClean="0"/>
              <a:t>Depends</a:t>
            </a:r>
            <a:r>
              <a:rPr lang="it-IT" b="1" dirty="0" smtClean="0"/>
              <a:t> on expert opinion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based</a:t>
            </a:r>
            <a:r>
              <a:rPr lang="it-IT" b="1" dirty="0" smtClean="0"/>
              <a:t> on </a:t>
            </a:r>
            <a:r>
              <a:rPr lang="it-IT" b="1" dirty="0" err="1" smtClean="0"/>
              <a:t>patient</a:t>
            </a:r>
            <a:r>
              <a:rPr lang="it-IT" b="1" dirty="0" smtClean="0"/>
              <a:t> data and the </a:t>
            </a:r>
            <a:r>
              <a:rPr lang="it-IT" b="1" dirty="0" err="1" smtClean="0"/>
              <a:t>tipical</a:t>
            </a:r>
            <a:r>
              <a:rPr lang="it-IT" b="1" dirty="0" smtClean="0"/>
              <a:t> “ </a:t>
            </a:r>
            <a:r>
              <a:rPr lang="it-IT" b="1" dirty="0" err="1" smtClean="0"/>
              <a:t>signatures</a:t>
            </a:r>
            <a:r>
              <a:rPr lang="it-IT" b="1" dirty="0" smtClean="0"/>
              <a:t> “ </a:t>
            </a:r>
            <a:r>
              <a:rPr lang="it-IT" b="1" dirty="0" err="1" smtClean="0"/>
              <a:t>associated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certaines</a:t>
            </a:r>
            <a:r>
              <a:rPr lang="it-IT" b="1" dirty="0" smtClean="0"/>
              <a:t> </a:t>
            </a:r>
            <a:r>
              <a:rPr lang="it-IT" b="1" dirty="0" err="1" smtClean="0"/>
              <a:t>drugs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Causality</a:t>
            </a:r>
            <a:r>
              <a:rPr lang="it-IT" b="1" dirty="0" smtClean="0"/>
              <a:t> score ( RUCAM ) are </a:t>
            </a:r>
            <a:r>
              <a:rPr lang="it-IT" b="1" dirty="0" err="1" smtClean="0"/>
              <a:t>intended</a:t>
            </a:r>
            <a:r>
              <a:rPr lang="it-IT" b="1" dirty="0" smtClean="0"/>
              <a:t> 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confirm</a:t>
            </a:r>
            <a:r>
              <a:rPr lang="it-IT" b="1" dirty="0" smtClean="0"/>
              <a:t> or </a:t>
            </a:r>
            <a:r>
              <a:rPr lang="it-IT" b="1" dirty="0" err="1" smtClean="0"/>
              <a:t>exclude</a:t>
            </a:r>
            <a:r>
              <a:rPr lang="it-IT" b="1" dirty="0" smtClean="0"/>
              <a:t> the </a:t>
            </a:r>
            <a:r>
              <a:rPr lang="it-IT" b="1" dirty="0" err="1" smtClean="0"/>
              <a:t>suspicion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DILI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/>
              <a:t>RUCAM ( Roussel-</a:t>
            </a:r>
            <a:r>
              <a:rPr lang="it-IT" sz="2800" b="1" dirty="0" err="1" smtClean="0"/>
              <a:t>Udaf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Causality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Assessment</a:t>
            </a:r>
            <a:r>
              <a:rPr lang="it-IT" sz="2800" b="1" dirty="0" smtClean="0"/>
              <a:t> Method ) </a:t>
            </a:r>
            <a:br>
              <a:rPr lang="it-IT" sz="2800" b="1" dirty="0" smtClean="0"/>
            </a:br>
            <a:r>
              <a:rPr lang="it-IT" sz="2800" b="1" dirty="0" err="1" smtClean="0"/>
              <a:t>diagnostic</a:t>
            </a:r>
            <a:r>
              <a:rPr lang="it-IT" sz="2800" b="1" dirty="0" smtClean="0"/>
              <a:t> score </a:t>
            </a:r>
            <a:endParaRPr lang="it-IT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4268"/>
            <a:ext cx="8229600" cy="40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07504" y="6150114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RUCAM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applicable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only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for</a:t>
            </a:r>
            <a:r>
              <a:rPr lang="it-IT" sz="2000" b="1" dirty="0" smtClean="0"/>
              <a:t> acute </a:t>
            </a:r>
            <a:r>
              <a:rPr lang="it-IT" sz="2000" b="1" dirty="0" err="1" smtClean="0"/>
              <a:t>injury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preexisting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chronic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liver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disease</a:t>
            </a:r>
            <a:r>
              <a:rPr lang="it-IT" sz="2000" b="1" dirty="0" smtClean="0"/>
              <a:t> 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DILI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Acute </a:t>
            </a:r>
            <a:r>
              <a:rPr lang="it-IT" b="1" dirty="0" err="1" smtClean="0"/>
              <a:t>viral</a:t>
            </a:r>
            <a:r>
              <a:rPr lang="it-IT" b="1" dirty="0" smtClean="0"/>
              <a:t> </a:t>
            </a:r>
            <a:r>
              <a:rPr lang="it-IT" b="1" dirty="0" err="1" smtClean="0"/>
              <a:t>hepatitis-like</a:t>
            </a:r>
            <a:r>
              <a:rPr lang="it-IT" b="1" dirty="0" smtClean="0"/>
              <a:t> </a:t>
            </a:r>
            <a:r>
              <a:rPr lang="it-IT" b="1" dirty="0" err="1" smtClean="0"/>
              <a:t>syndrome</a:t>
            </a:r>
            <a:r>
              <a:rPr lang="it-IT" b="1" dirty="0" smtClean="0"/>
              <a:t> , </a:t>
            </a:r>
            <a:r>
              <a:rPr lang="it-IT" b="1" dirty="0" err="1" smtClean="0"/>
              <a:t>without</a:t>
            </a:r>
            <a:r>
              <a:rPr lang="it-IT" b="1" dirty="0" smtClean="0"/>
              <a:t> </a:t>
            </a:r>
            <a:r>
              <a:rPr lang="it-IT" b="1" dirty="0" err="1" smtClean="0"/>
              <a:t>symptoms</a:t>
            </a:r>
            <a:r>
              <a:rPr lang="it-IT" b="1" dirty="0" smtClean="0"/>
              <a:t> </a:t>
            </a:r>
            <a:r>
              <a:rPr lang="it-IT" b="1" dirty="0" err="1" smtClean="0"/>
              <a:t>unless</a:t>
            </a:r>
            <a:r>
              <a:rPr lang="it-IT" b="1" dirty="0" smtClean="0"/>
              <a:t> </a:t>
            </a:r>
            <a:r>
              <a:rPr lang="it-IT" b="1" dirty="0" err="1" smtClean="0"/>
              <a:t>rash</a:t>
            </a:r>
            <a:r>
              <a:rPr lang="it-IT" b="1" dirty="0" smtClean="0"/>
              <a:t> or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cutaneous</a:t>
            </a:r>
            <a:r>
              <a:rPr lang="it-IT" b="1" dirty="0" smtClean="0"/>
              <a:t> </a:t>
            </a:r>
            <a:r>
              <a:rPr lang="it-IT" b="1" dirty="0" err="1" smtClean="0"/>
              <a:t>manifestations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The </a:t>
            </a: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spectrum</a:t>
            </a:r>
            <a:r>
              <a:rPr lang="it-IT" b="1" dirty="0" smtClean="0"/>
              <a:t> can </a:t>
            </a:r>
            <a:r>
              <a:rPr lang="it-IT" b="1" dirty="0" err="1" smtClean="0"/>
              <a:t>mimic</a:t>
            </a:r>
            <a:r>
              <a:rPr lang="it-IT" b="1" dirty="0" smtClean="0"/>
              <a:t> </a:t>
            </a:r>
            <a:r>
              <a:rPr lang="it-IT" b="1" dirty="0" err="1" smtClean="0"/>
              <a:t>almost</a:t>
            </a:r>
            <a:r>
              <a:rPr lang="it-IT" b="1" dirty="0" smtClean="0"/>
              <a:t> </a:t>
            </a:r>
            <a:r>
              <a:rPr lang="it-IT" b="1" dirty="0" err="1" smtClean="0"/>
              <a:t>every</a:t>
            </a:r>
            <a:r>
              <a:rPr lang="it-IT" b="1" dirty="0" smtClean="0"/>
              <a:t>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disorder</a:t>
            </a:r>
            <a:endParaRPr lang="it-IT" b="1" dirty="0" smtClean="0"/>
          </a:p>
          <a:p>
            <a:r>
              <a:rPr lang="it-IT" b="1" dirty="0" err="1" smtClean="0"/>
              <a:t>Concomitant</a:t>
            </a:r>
            <a:r>
              <a:rPr lang="it-IT" b="1" dirty="0" smtClean="0"/>
              <a:t> </a:t>
            </a:r>
            <a:r>
              <a:rPr lang="it-IT" b="1" dirty="0" err="1" smtClean="0"/>
              <a:t>eosinophilia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rare    </a:t>
            </a:r>
          </a:p>
          <a:p>
            <a:r>
              <a:rPr lang="it-IT" b="1" dirty="0" err="1" smtClean="0"/>
              <a:t>Histopathological</a:t>
            </a:r>
            <a:r>
              <a:rPr lang="it-IT" b="1" dirty="0" smtClean="0"/>
              <a:t> </a:t>
            </a:r>
            <a:r>
              <a:rPr lang="it-IT" b="1" dirty="0" err="1" smtClean="0"/>
              <a:t>findings</a:t>
            </a:r>
            <a:r>
              <a:rPr lang="it-IT" b="1" dirty="0" smtClean="0"/>
              <a:t> in DILI can </a:t>
            </a:r>
            <a:r>
              <a:rPr lang="it-IT" b="1" dirty="0" err="1" smtClean="0"/>
              <a:t>resemble</a:t>
            </a:r>
            <a:r>
              <a:rPr lang="it-IT" b="1" dirty="0" smtClean="0"/>
              <a:t> </a:t>
            </a:r>
            <a:r>
              <a:rPr lang="it-IT" b="1" dirty="0" err="1" smtClean="0"/>
              <a:t>many</a:t>
            </a:r>
            <a:r>
              <a:rPr lang="it-IT" b="1" dirty="0" smtClean="0"/>
              <a:t>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disorders</a:t>
            </a:r>
            <a:r>
              <a:rPr lang="it-IT" b="1" dirty="0" smtClean="0"/>
              <a:t> , </a:t>
            </a:r>
            <a:r>
              <a:rPr lang="it-IT" b="1" dirty="0" err="1" smtClean="0"/>
              <a:t>thereby</a:t>
            </a:r>
            <a:r>
              <a:rPr lang="it-IT" b="1" dirty="0" smtClean="0"/>
              <a:t> </a:t>
            </a:r>
            <a:r>
              <a:rPr lang="it-IT" b="1" dirty="0" err="1" smtClean="0"/>
              <a:t>limiting</a:t>
            </a:r>
            <a:r>
              <a:rPr lang="it-IT" b="1" dirty="0" smtClean="0"/>
              <a:t> the </a:t>
            </a:r>
            <a:r>
              <a:rPr lang="it-IT" b="1" dirty="0" err="1" smtClean="0"/>
              <a:t>value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biopsy</a:t>
            </a:r>
            <a:r>
              <a:rPr lang="it-IT" b="1" dirty="0" smtClean="0"/>
              <a:t> in DILI </a:t>
            </a:r>
            <a:r>
              <a:rPr lang="it-IT" b="1" dirty="0" err="1" smtClean="0"/>
              <a:t>diagnosis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Hy</a:t>
            </a:r>
            <a:r>
              <a:rPr lang="it-IT" dirty="0" smtClean="0"/>
              <a:t>’s </a:t>
            </a:r>
            <a:r>
              <a:rPr lang="it-IT" dirty="0" err="1" smtClean="0"/>
              <a:t>Law</a:t>
            </a:r>
            <a:r>
              <a:rPr lang="it-IT" dirty="0" smtClean="0"/>
              <a:t> ( </a:t>
            </a:r>
            <a:r>
              <a:rPr lang="it-IT" dirty="0" err="1" smtClean="0"/>
              <a:t>referred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R. </a:t>
            </a:r>
            <a:r>
              <a:rPr lang="it-IT" dirty="0" err="1" smtClean="0"/>
              <a:t>Temple</a:t>
            </a:r>
            <a:r>
              <a:rPr lang="it-IT" dirty="0" smtClean="0"/>
              <a:t> 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680520"/>
          </a:xfrm>
        </p:spPr>
        <p:txBody>
          <a:bodyPr>
            <a:noAutofit/>
          </a:bodyPr>
          <a:lstStyle/>
          <a:p>
            <a:r>
              <a:rPr lang="it-IT" sz="2800" dirty="0" smtClean="0"/>
              <a:t>  </a:t>
            </a:r>
            <a:r>
              <a:rPr lang="it-IT" sz="2800" b="1" dirty="0" err="1" smtClean="0"/>
              <a:t>Observation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made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by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Hyman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Zimmerman</a:t>
            </a:r>
            <a:r>
              <a:rPr lang="it-IT" sz="2800" b="1" dirty="0" smtClean="0"/>
              <a:t> in 70s</a:t>
            </a:r>
          </a:p>
          <a:p>
            <a:pPr>
              <a:buNone/>
            </a:pPr>
            <a:r>
              <a:rPr lang="it-IT" sz="2800" b="1" dirty="0" smtClean="0"/>
              <a:t>      </a:t>
            </a:r>
            <a:r>
              <a:rPr lang="it-IT" sz="2800" b="1" dirty="0" err="1" smtClean="0"/>
              <a:t>suggesting</a:t>
            </a:r>
            <a:r>
              <a:rPr lang="it-IT" sz="2800" b="1" dirty="0" smtClean="0"/>
              <a:t> a 1 in 10 </a:t>
            </a:r>
            <a:r>
              <a:rPr lang="it-IT" sz="2800" b="1" dirty="0" err="1" smtClean="0"/>
              <a:t>mortality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risk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DILI </a:t>
            </a:r>
            <a:r>
              <a:rPr lang="it-IT" sz="2800" b="1" dirty="0" err="1" smtClean="0"/>
              <a:t>if</a:t>
            </a:r>
            <a:r>
              <a:rPr lang="it-IT" sz="2800" b="1" dirty="0" smtClean="0"/>
              <a:t> the </a:t>
            </a:r>
          </a:p>
          <a:p>
            <a:pPr>
              <a:buNone/>
            </a:pPr>
            <a:r>
              <a:rPr lang="it-IT" sz="2800" b="1" dirty="0" smtClean="0"/>
              <a:t>      </a:t>
            </a:r>
            <a:r>
              <a:rPr lang="it-IT" sz="2800" b="1" dirty="0" err="1" smtClean="0"/>
              <a:t>following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three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criteria</a:t>
            </a:r>
            <a:r>
              <a:rPr lang="it-IT" sz="2800" b="1" dirty="0" smtClean="0"/>
              <a:t> are </a:t>
            </a:r>
            <a:r>
              <a:rPr lang="it-IT" sz="2800" b="1" dirty="0" err="1" smtClean="0"/>
              <a:t>met</a:t>
            </a:r>
            <a:r>
              <a:rPr lang="it-IT" sz="2800" b="1" dirty="0" smtClean="0"/>
              <a:t> :</a:t>
            </a:r>
          </a:p>
          <a:p>
            <a:pPr marL="514350" indent="-514350">
              <a:buAutoNum type="arabicPeriod"/>
            </a:pPr>
            <a:r>
              <a:rPr lang="it-IT" sz="2800" b="1" dirty="0" err="1" smtClean="0"/>
              <a:t>Serum</a:t>
            </a:r>
            <a:r>
              <a:rPr lang="it-IT" sz="2800" b="1" dirty="0" smtClean="0"/>
              <a:t> ALT or AST &gt; 3 x N </a:t>
            </a:r>
          </a:p>
          <a:p>
            <a:pPr marL="514350" indent="-514350">
              <a:buAutoNum type="arabicPeriod"/>
            </a:pPr>
            <a:r>
              <a:rPr lang="it-IT" sz="2800" b="1" dirty="0" err="1" smtClean="0"/>
              <a:t>Serum</a:t>
            </a:r>
            <a:r>
              <a:rPr lang="it-IT" sz="2800" b="1" dirty="0" smtClean="0"/>
              <a:t> total </a:t>
            </a:r>
            <a:r>
              <a:rPr lang="it-IT" sz="2800" b="1" dirty="0" err="1" smtClean="0"/>
              <a:t>bilirubin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elevated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&gt; 2 x N </a:t>
            </a:r>
            <a:r>
              <a:rPr lang="it-IT" sz="2800" b="1" dirty="0" err="1" smtClean="0"/>
              <a:t>without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initial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findings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cholestasis</a:t>
            </a:r>
            <a:r>
              <a:rPr lang="it-IT" sz="2800" b="1" dirty="0" smtClean="0"/>
              <a:t> ( </a:t>
            </a:r>
            <a:r>
              <a:rPr lang="it-IT" sz="2800" b="1" dirty="0" err="1" smtClean="0"/>
              <a:t>elevated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serum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alkaline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phosphatase</a:t>
            </a:r>
            <a:r>
              <a:rPr lang="it-IT" sz="2800" b="1" dirty="0" smtClean="0"/>
              <a:t> ) </a:t>
            </a:r>
          </a:p>
          <a:p>
            <a:pPr marL="514350" indent="-514350">
              <a:buAutoNum type="arabicPeriod"/>
            </a:pPr>
            <a:r>
              <a:rPr lang="it-IT" sz="2800" b="1" dirty="0" smtClean="0"/>
              <a:t>No </a:t>
            </a:r>
            <a:r>
              <a:rPr lang="it-IT" sz="2800" b="1" dirty="0" err="1" smtClean="0"/>
              <a:t>other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reason</a:t>
            </a:r>
            <a:r>
              <a:rPr lang="it-IT" sz="2800" b="1" dirty="0" smtClean="0"/>
              <a:t> can </a:t>
            </a:r>
            <a:r>
              <a:rPr lang="it-IT" sz="2800" b="1" dirty="0" err="1" smtClean="0"/>
              <a:t>be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found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explain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combination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increased</a:t>
            </a:r>
            <a:r>
              <a:rPr lang="it-IT" sz="2800" b="1" dirty="0" smtClean="0"/>
              <a:t> ALT and </a:t>
            </a:r>
            <a:r>
              <a:rPr lang="it-IT" sz="2800" b="1" dirty="0" err="1" smtClean="0"/>
              <a:t>bilirubin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such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viral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hepatitis</a:t>
            </a:r>
            <a:r>
              <a:rPr lang="it-IT" sz="2800" b="1" dirty="0" smtClean="0"/>
              <a:t> A,B,C or </a:t>
            </a:r>
            <a:r>
              <a:rPr lang="it-IT" sz="2800" b="1" dirty="0" err="1" smtClean="0"/>
              <a:t>other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preexisting</a:t>
            </a:r>
            <a:r>
              <a:rPr lang="it-IT" sz="2800" b="1" dirty="0" smtClean="0"/>
              <a:t> or acute </a:t>
            </a:r>
            <a:r>
              <a:rPr lang="it-IT" sz="2800" b="1" dirty="0" err="1" smtClean="0"/>
              <a:t>liver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disease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60932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/>
              <a:t>Currently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used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by</a:t>
            </a:r>
            <a:r>
              <a:rPr lang="it-IT" sz="2000" b="1" dirty="0" smtClean="0"/>
              <a:t> FDA  in the </a:t>
            </a:r>
            <a:r>
              <a:rPr lang="it-IT" sz="2000" b="1" dirty="0" err="1" smtClean="0"/>
              <a:t>evaluation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potential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drug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related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liver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damage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t="1344" r="1547" b="1900"/>
          <a:stretch>
            <a:fillRect/>
          </a:stretch>
        </p:blipFill>
        <p:spPr bwMode="auto">
          <a:xfrm>
            <a:off x="755650" y="981075"/>
            <a:ext cx="777716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692275" y="292100"/>
            <a:ext cx="2380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it-IT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+mn-cs"/>
              </a:rPr>
              <a:t>DILIN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DILI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    </a:t>
            </a:r>
          </a:p>
          <a:p>
            <a:pPr>
              <a:buNone/>
            </a:pPr>
            <a:r>
              <a:rPr lang="it-IT" b="1" dirty="0" smtClean="0"/>
              <a:t>    </a:t>
            </a:r>
          </a:p>
          <a:p>
            <a:pPr>
              <a:buNone/>
            </a:pPr>
            <a:r>
              <a:rPr lang="it-IT" b="1" dirty="0" smtClean="0"/>
              <a:t>    DILI ( </a:t>
            </a:r>
            <a:r>
              <a:rPr lang="it-IT" b="1" dirty="0" err="1" smtClean="0"/>
              <a:t>Drug</a:t>
            </a:r>
            <a:r>
              <a:rPr lang="it-IT" b="1" dirty="0" smtClean="0"/>
              <a:t> </a:t>
            </a:r>
            <a:r>
              <a:rPr lang="it-IT" b="1" dirty="0" err="1" smtClean="0"/>
              <a:t>induced</a:t>
            </a:r>
            <a:r>
              <a:rPr lang="it-IT" b="1" dirty="0" smtClean="0"/>
              <a:t>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r>
              <a:rPr lang="it-IT" b="1" dirty="0" smtClean="0"/>
              <a:t> ) </a:t>
            </a:r>
            <a:r>
              <a:rPr lang="it-IT" b="1" dirty="0" err="1" smtClean="0"/>
              <a:t>is</a:t>
            </a:r>
            <a:r>
              <a:rPr lang="it-IT" b="1" dirty="0" smtClean="0"/>
              <a:t> a rare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potentially</a:t>
            </a:r>
            <a:r>
              <a:rPr lang="it-IT" b="1" dirty="0" smtClean="0"/>
              <a:t> severe </a:t>
            </a:r>
            <a:r>
              <a:rPr lang="it-IT" b="1" dirty="0" err="1" smtClean="0"/>
              <a:t>adverse</a:t>
            </a:r>
            <a:r>
              <a:rPr lang="it-IT" b="1" dirty="0" smtClean="0"/>
              <a:t> </a:t>
            </a:r>
            <a:r>
              <a:rPr lang="it-IT" b="1" dirty="0" err="1" smtClean="0"/>
              <a:t>drug</a:t>
            </a:r>
            <a:r>
              <a:rPr lang="it-IT" b="1" dirty="0" smtClean="0"/>
              <a:t> </a:t>
            </a:r>
            <a:r>
              <a:rPr lang="it-IT" b="1" dirty="0" err="1" smtClean="0"/>
              <a:t>reaction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should</a:t>
            </a:r>
            <a:r>
              <a:rPr lang="it-IT" b="1" dirty="0" smtClean="0"/>
              <a:t> </a:t>
            </a:r>
            <a:r>
              <a:rPr lang="it-IT" b="1" dirty="0" err="1" smtClean="0"/>
              <a:t>be</a:t>
            </a:r>
            <a:r>
              <a:rPr lang="it-IT" b="1" dirty="0" smtClean="0"/>
              <a:t> </a:t>
            </a:r>
            <a:r>
              <a:rPr lang="it-IT" b="1" dirty="0" err="1" smtClean="0"/>
              <a:t>considered</a:t>
            </a:r>
            <a:r>
              <a:rPr lang="it-IT" b="1" dirty="0" smtClean="0"/>
              <a:t> in </a:t>
            </a:r>
            <a:r>
              <a:rPr lang="it-IT" b="1" dirty="0" err="1" smtClean="0"/>
              <a:t>patients</a:t>
            </a:r>
            <a:r>
              <a:rPr lang="it-IT" b="1" dirty="0" smtClean="0"/>
              <a:t> </a:t>
            </a:r>
            <a:r>
              <a:rPr lang="it-IT" b="1" dirty="0" err="1" smtClean="0"/>
              <a:t>who</a:t>
            </a:r>
            <a:r>
              <a:rPr lang="it-IT" b="1" dirty="0" smtClean="0"/>
              <a:t> </a:t>
            </a:r>
            <a:r>
              <a:rPr lang="it-IT" b="1" dirty="0" err="1" smtClean="0"/>
              <a:t>develop</a:t>
            </a:r>
            <a:r>
              <a:rPr lang="it-IT" b="1" dirty="0" smtClean="0"/>
              <a:t> </a:t>
            </a:r>
            <a:r>
              <a:rPr lang="it-IT" b="1" dirty="0" err="1" smtClean="0"/>
              <a:t>laboratory</a:t>
            </a:r>
            <a:r>
              <a:rPr lang="it-IT" b="1" dirty="0" smtClean="0"/>
              <a:t> </a:t>
            </a:r>
            <a:r>
              <a:rPr lang="it-IT" b="1" dirty="0" err="1" smtClean="0"/>
              <a:t>criteria</a:t>
            </a:r>
            <a:r>
              <a:rPr lang="it-IT" b="1" dirty="0" smtClean="0"/>
              <a:t> </a:t>
            </a:r>
            <a:r>
              <a:rPr lang="it-IT" b="1" dirty="0" err="1" smtClean="0"/>
              <a:t>secondary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administration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a </a:t>
            </a:r>
            <a:r>
              <a:rPr lang="it-IT" b="1" dirty="0" err="1" smtClean="0"/>
              <a:t>potentially</a:t>
            </a:r>
            <a:r>
              <a:rPr lang="it-IT" b="1" dirty="0" smtClean="0"/>
              <a:t> </a:t>
            </a:r>
            <a:r>
              <a:rPr lang="it-IT" b="1" dirty="0" err="1" smtClean="0"/>
              <a:t>hepatotoxic</a:t>
            </a:r>
            <a:r>
              <a:rPr lang="it-IT" b="1" dirty="0" smtClean="0"/>
              <a:t>  </a:t>
            </a:r>
            <a:r>
              <a:rPr lang="it-IT" b="1" dirty="0" err="1" smtClean="0"/>
              <a:t>drug</a:t>
            </a:r>
            <a:r>
              <a:rPr lang="it-IT" b="1" dirty="0" smtClean="0"/>
              <a:t> or </a:t>
            </a:r>
            <a:r>
              <a:rPr lang="it-IT" b="1" dirty="0" err="1" smtClean="0"/>
              <a:t>non-infectious</a:t>
            </a:r>
            <a:r>
              <a:rPr lang="it-IT" b="1" dirty="0" smtClean="0"/>
              <a:t> </a:t>
            </a:r>
            <a:r>
              <a:rPr lang="it-IT" b="1" dirty="0" err="1" smtClean="0"/>
              <a:t>toxic</a:t>
            </a:r>
            <a:r>
              <a:rPr lang="it-IT" b="1" dirty="0" smtClean="0"/>
              <a:t> </a:t>
            </a:r>
            <a:r>
              <a:rPr lang="it-IT" b="1" dirty="0" err="1" smtClean="0"/>
              <a:t>agent</a:t>
            </a:r>
            <a:r>
              <a:rPr lang="it-IT" b="1" dirty="0" smtClean="0"/>
              <a:t> and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associated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different</a:t>
            </a:r>
            <a:r>
              <a:rPr lang="it-IT" b="1" dirty="0" smtClean="0"/>
              <a:t> </a:t>
            </a:r>
            <a:r>
              <a:rPr lang="it-IT" b="1" dirty="0" err="1" smtClean="0"/>
              <a:t>level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organ</a:t>
            </a:r>
            <a:r>
              <a:rPr lang="it-IT" b="1" dirty="0" smtClean="0"/>
              <a:t> </a:t>
            </a:r>
            <a:r>
              <a:rPr lang="it-IT" b="1" dirty="0" err="1" smtClean="0"/>
              <a:t>dysfunction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28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83671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INTERNATIONAl</a:t>
            </a:r>
            <a:r>
              <a:rPr lang="it-IT" sz="2800" b="1" dirty="0" smtClean="0"/>
              <a:t> WORKING GROUP ON DILI ( 2011 ) </a:t>
            </a:r>
          </a:p>
          <a:p>
            <a:r>
              <a:rPr lang="it-IT" sz="2800" b="1" dirty="0" smtClean="0"/>
              <a:t>GP </a:t>
            </a:r>
            <a:r>
              <a:rPr lang="it-IT" sz="2800" b="1" dirty="0" err="1" smtClean="0"/>
              <a:t>Aithal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et</a:t>
            </a:r>
            <a:r>
              <a:rPr lang="it-IT" sz="2800" b="1" dirty="0" smtClean="0"/>
              <a:t> al </a:t>
            </a:r>
            <a:r>
              <a:rPr lang="it-IT" sz="2800" b="1" dirty="0" err="1" smtClean="0"/>
              <a:t>Clinical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Pharmacol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Ter</a:t>
            </a:r>
            <a:r>
              <a:rPr lang="it-IT" sz="2800" b="1" dirty="0" smtClean="0"/>
              <a:t> 2011  89 : 806 - 15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 ALT _&gt; 5 x ULN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 ALP _&gt; 2 x ULN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 ALT _&gt; 3 x ULN  &amp;  TB _&gt; 2 </a:t>
            </a:r>
            <a:r>
              <a:rPr lang="it-IT" sz="2800" b="1" dirty="0" err="1" smtClean="0"/>
              <a:t>xULN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479715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 Rise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ALT and ALP , </a:t>
            </a:r>
            <a:r>
              <a:rPr lang="it-IT" sz="2400" b="1" dirty="0" err="1" smtClean="0"/>
              <a:t>reliable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marker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tissue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damage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 Rise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 BT , </a:t>
            </a:r>
            <a:r>
              <a:rPr lang="it-IT" sz="2400" b="1" dirty="0" err="1" smtClean="0"/>
              <a:t>decrease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albumin</a:t>
            </a:r>
            <a:r>
              <a:rPr lang="it-IT" sz="2400" b="1" dirty="0" smtClean="0"/>
              <a:t> and INR , are indicative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liver</a:t>
            </a:r>
            <a:endParaRPr lang="it-IT" sz="2400" b="1" dirty="0" smtClean="0"/>
          </a:p>
          <a:p>
            <a:r>
              <a:rPr lang="it-IT" sz="2400" b="1" dirty="0" smtClean="0"/>
              <a:t>   </a:t>
            </a:r>
            <a:r>
              <a:rPr lang="it-IT" sz="2400" b="1" dirty="0" err="1" smtClean="0"/>
              <a:t>dysfunction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Algoritmo diagnostico 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The FDA’s </a:t>
            </a:r>
            <a:r>
              <a:rPr lang="it-IT" sz="2800" b="1" dirty="0" err="1" smtClean="0"/>
              <a:t>Liver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Toxicity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Knowledge</a:t>
            </a:r>
            <a:r>
              <a:rPr lang="it-IT" sz="2800" b="1" dirty="0" smtClean="0"/>
              <a:t> Database ( LTKB 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Contains</a:t>
            </a:r>
            <a:r>
              <a:rPr lang="it-IT" sz="2400" b="1" dirty="0" smtClean="0"/>
              <a:t> 3 </a:t>
            </a:r>
            <a:r>
              <a:rPr lang="it-IT" sz="2400" b="1" dirty="0" err="1" smtClean="0"/>
              <a:t>categories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Most</a:t>
            </a:r>
            <a:r>
              <a:rPr lang="it-IT" sz="2400" b="1" dirty="0" smtClean="0"/>
              <a:t> DILI </a:t>
            </a:r>
            <a:r>
              <a:rPr lang="it-IT" sz="2400" b="1" dirty="0" err="1" smtClean="0"/>
              <a:t>concern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r>
              <a:rPr lang="it-IT" sz="2400" b="1" dirty="0" smtClean="0"/>
              <a:t> ( </a:t>
            </a:r>
            <a:r>
              <a:rPr lang="it-IT" sz="2400" b="1" dirty="0" err="1" smtClean="0"/>
              <a:t>boxes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warning</a:t>
            </a:r>
            <a:r>
              <a:rPr lang="it-IT" sz="2400" b="1" dirty="0" smtClean="0"/>
              <a:t> or </a:t>
            </a:r>
            <a:r>
              <a:rPr lang="it-IT" sz="2400" b="1" dirty="0" err="1" smtClean="0"/>
              <a:t>withdrawn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endParaRPr lang="it-IT" sz="2400" b="1" dirty="0" smtClean="0"/>
          </a:p>
          <a:p>
            <a:r>
              <a:rPr lang="it-IT" sz="2400" b="1" dirty="0" smtClean="0"/>
              <a:t>  the market  due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hepatotoxicity</a:t>
            </a:r>
            <a:r>
              <a:rPr lang="it-IT" sz="2400" b="1" dirty="0" smtClean="0"/>
              <a:t> 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Less</a:t>
            </a:r>
            <a:r>
              <a:rPr lang="it-IT" sz="2400" b="1" dirty="0" smtClean="0"/>
              <a:t> DILI </a:t>
            </a:r>
            <a:r>
              <a:rPr lang="it-IT" sz="2400" b="1" dirty="0" err="1" smtClean="0"/>
              <a:t>concern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r>
              <a:rPr lang="it-IT" sz="2400" b="1" dirty="0" smtClean="0"/>
              <a:t> ( DILI </a:t>
            </a:r>
            <a:r>
              <a:rPr lang="it-IT" sz="2400" b="1" dirty="0" err="1" smtClean="0"/>
              <a:t>mentioned</a:t>
            </a:r>
            <a:r>
              <a:rPr lang="it-IT" sz="2400" b="1" dirty="0" smtClean="0"/>
              <a:t> in the </a:t>
            </a:r>
            <a:r>
              <a:rPr lang="it-IT" sz="2400" b="1" dirty="0" err="1" smtClean="0"/>
              <a:t>label</a:t>
            </a:r>
            <a:r>
              <a:rPr lang="it-IT" sz="2400" b="1" dirty="0" smtClean="0"/>
              <a:t> )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No-DILI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concern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r>
              <a:rPr lang="it-IT" sz="2400" b="1" dirty="0" smtClean="0"/>
              <a:t> ( non DILI </a:t>
            </a:r>
            <a:r>
              <a:rPr lang="it-IT" sz="2400" b="1" dirty="0" err="1" smtClean="0"/>
              <a:t>indicated</a:t>
            </a:r>
            <a:r>
              <a:rPr lang="it-IT" sz="2400" b="1" dirty="0" smtClean="0"/>
              <a:t> in the </a:t>
            </a:r>
            <a:r>
              <a:rPr lang="it-IT" sz="2400" b="1" dirty="0" err="1" smtClean="0"/>
              <a:t>label</a:t>
            </a:r>
            <a:r>
              <a:rPr lang="it-IT" sz="2400" b="1" dirty="0" smtClean="0"/>
              <a:t> ) 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Analising</a:t>
            </a:r>
            <a:r>
              <a:rPr lang="it-IT" sz="2400" b="1" dirty="0" smtClean="0"/>
              <a:t> data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254 </a:t>
            </a:r>
            <a:r>
              <a:rPr lang="it-IT" sz="2400" b="1" dirty="0" err="1" smtClean="0"/>
              <a:t>drugs</a:t>
            </a:r>
            <a:r>
              <a:rPr lang="it-IT" sz="2400" b="1" dirty="0" smtClean="0"/>
              <a:t> , FDA </a:t>
            </a:r>
            <a:r>
              <a:rPr lang="it-IT" sz="2400" b="1" dirty="0" err="1" smtClean="0"/>
              <a:t>group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found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that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endParaRPr lang="it-IT" sz="2400" b="1" dirty="0" smtClean="0"/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that</a:t>
            </a:r>
            <a:r>
              <a:rPr lang="it-IT" sz="2400" b="1" dirty="0" smtClean="0"/>
              <a:t> are </a:t>
            </a:r>
            <a:r>
              <a:rPr lang="it-IT" sz="2400" b="1" dirty="0" err="1" smtClean="0"/>
              <a:t>substrates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cytocrome</a:t>
            </a:r>
            <a:r>
              <a:rPr lang="it-IT" sz="2400" b="1" dirty="0" smtClean="0"/>
              <a:t> P450  </a:t>
            </a:r>
            <a:r>
              <a:rPr lang="it-IT" sz="2400" b="1" dirty="0" err="1" smtClean="0"/>
              <a:t>enzymes</a:t>
            </a:r>
            <a:r>
              <a:rPr lang="it-IT" sz="2400" b="1" dirty="0" smtClean="0"/>
              <a:t> are a </a:t>
            </a:r>
            <a:r>
              <a:rPr lang="it-IT" sz="2400" b="1" dirty="0" err="1" smtClean="0"/>
              <a:t>higher</a:t>
            </a:r>
            <a:endParaRPr lang="it-IT" sz="2400" b="1" dirty="0" smtClean="0"/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likelihood</a:t>
            </a:r>
            <a:r>
              <a:rPr lang="it-IT" sz="2400" b="1" dirty="0" smtClean="0"/>
              <a:t>  od </a:t>
            </a:r>
            <a:r>
              <a:rPr lang="it-IT" sz="2400" b="1" dirty="0" err="1" smtClean="0"/>
              <a:t>causing</a:t>
            </a:r>
            <a:r>
              <a:rPr lang="it-IT" sz="2400" b="1" dirty="0" smtClean="0"/>
              <a:t> DILI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irrespective</a:t>
            </a:r>
            <a:r>
              <a:rPr lang="it-IT" sz="2400" b="1" dirty="0" smtClean="0"/>
              <a:t> </a:t>
            </a:r>
            <a:r>
              <a:rPr lang="it-IT" sz="2400" b="1" dirty="0" smtClean="0"/>
              <a:t>of the </a:t>
            </a:r>
            <a:r>
              <a:rPr lang="it-IT" sz="2400" b="1" dirty="0" err="1" smtClean="0"/>
              <a:t>administered</a:t>
            </a:r>
            <a:endParaRPr lang="it-IT" sz="2400" b="1" dirty="0" smtClean="0"/>
          </a:p>
          <a:p>
            <a:r>
              <a:rPr lang="it-IT" sz="2400" b="1" dirty="0" smtClean="0"/>
              <a:t>  dose </a:t>
            </a:r>
            <a:r>
              <a:rPr lang="it-IT" sz="2400" b="1" dirty="0" err="1" smtClean="0"/>
              <a:t>wereas</a:t>
            </a:r>
            <a:r>
              <a:rPr lang="it-IT" sz="2400" b="1" dirty="0" smtClean="0"/>
              <a:t> mere </a:t>
            </a:r>
            <a:r>
              <a:rPr lang="it-IT" sz="2400" b="1" dirty="0" err="1" smtClean="0"/>
              <a:t>inhibitors</a:t>
            </a:r>
            <a:r>
              <a:rPr lang="it-IT" sz="2400" b="1" dirty="0" smtClean="0"/>
              <a:t> of P 450 </a:t>
            </a:r>
            <a:r>
              <a:rPr lang="it-IT" sz="2400" b="1" dirty="0" err="1" smtClean="0"/>
              <a:t>enzymes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were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only</a:t>
            </a:r>
            <a:r>
              <a:rPr lang="it-IT" sz="2400" b="1" dirty="0" smtClean="0"/>
              <a:t> </a:t>
            </a:r>
            <a:endParaRPr lang="it-IT" sz="2400" b="1" dirty="0" smtClean="0"/>
          </a:p>
          <a:p>
            <a:r>
              <a:rPr lang="it-IT" sz="2400" b="1" dirty="0"/>
              <a:t>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associatedwith</a:t>
            </a:r>
            <a:r>
              <a:rPr lang="it-IT" sz="2400" b="1" dirty="0" smtClean="0"/>
              <a:t> </a:t>
            </a:r>
            <a:r>
              <a:rPr lang="it-IT" sz="2400" b="1" dirty="0" smtClean="0"/>
              <a:t>a </a:t>
            </a:r>
            <a:r>
              <a:rPr lang="it-IT" sz="2400" b="1" dirty="0" err="1" smtClean="0"/>
              <a:t>risk</a:t>
            </a:r>
            <a:r>
              <a:rPr lang="it-IT" sz="2400" b="1" dirty="0" smtClean="0"/>
              <a:t> of DILI at </a:t>
            </a:r>
            <a:r>
              <a:rPr lang="it-IT" sz="2400" b="1" dirty="0" err="1" smtClean="0"/>
              <a:t>higher</a:t>
            </a:r>
            <a:r>
              <a:rPr lang="it-IT" sz="2400" b="1" dirty="0" smtClean="0"/>
              <a:t> dose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Other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groups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have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applied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inhibition</a:t>
            </a:r>
            <a:r>
              <a:rPr lang="it-IT" sz="2400" b="1" dirty="0" smtClean="0"/>
              <a:t> of </a:t>
            </a:r>
            <a:r>
              <a:rPr lang="it-IT" sz="2400" b="1" dirty="0" smtClean="0"/>
              <a:t>BSEP ( Bile Salt Export</a:t>
            </a:r>
          </a:p>
          <a:p>
            <a:r>
              <a:rPr lang="it-IT" sz="2400" b="1" dirty="0"/>
              <a:t>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Pump</a:t>
            </a:r>
            <a:r>
              <a:rPr lang="it-IT" sz="2400" b="1" dirty="0" smtClean="0"/>
              <a:t> )  </a:t>
            </a:r>
            <a:r>
              <a:rPr lang="it-IT" sz="2400" b="1" dirty="0" smtClean="0"/>
              <a:t>and </a:t>
            </a:r>
            <a:r>
              <a:rPr lang="it-IT" sz="2400" b="1" dirty="0" err="1" smtClean="0"/>
              <a:t>mitocondrial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toxicity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parameters</a:t>
            </a:r>
            <a:r>
              <a:rPr lang="it-IT" sz="2400" b="1" dirty="0" smtClean="0"/>
              <a:t> to </a:t>
            </a:r>
            <a:r>
              <a:rPr lang="it-IT" sz="2400" b="1" dirty="0" err="1" smtClean="0"/>
              <a:t>stratify</a:t>
            </a:r>
            <a:endParaRPr lang="it-IT" sz="2400" b="1" dirty="0" smtClean="0"/>
          </a:p>
          <a:p>
            <a:r>
              <a:rPr lang="it-IT" sz="2400" b="1" dirty="0"/>
              <a:t> 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most</a:t>
            </a:r>
            <a:r>
              <a:rPr lang="it-IT" sz="2400" b="1" dirty="0" smtClean="0"/>
              <a:t>- , </a:t>
            </a:r>
            <a:r>
              <a:rPr lang="it-IT" sz="2400" b="1" dirty="0" err="1" smtClean="0"/>
              <a:t>less</a:t>
            </a:r>
            <a:r>
              <a:rPr lang="it-IT" sz="2400" b="1" dirty="0" smtClean="0"/>
              <a:t>- or </a:t>
            </a:r>
            <a:r>
              <a:rPr lang="it-IT" sz="2400" b="1" dirty="0" smtClean="0"/>
              <a:t>no- </a:t>
            </a:r>
            <a:r>
              <a:rPr lang="it-IT" sz="2400" b="1" dirty="0" err="1" smtClean="0"/>
              <a:t>concern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drugs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Algoritmo diagnostico 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323528"/>
            <a:ext cx="10081120" cy="81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324528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396536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83568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41277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SIGNATURE </a:t>
            </a:r>
          </a:p>
          <a:p>
            <a:pPr algn="ctr"/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Istological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signature</a:t>
            </a:r>
            <a:r>
              <a:rPr lang="it-IT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Drug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signature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severity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latency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biochemical</a:t>
            </a:r>
            <a:endParaRPr lang="it-IT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 pattern 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1107504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DILI </a:t>
            </a:r>
            <a:r>
              <a:rPr lang="it-IT" b="1" dirty="0" err="1" smtClean="0"/>
              <a:t>is</a:t>
            </a:r>
            <a:r>
              <a:rPr lang="it-IT" b="1" dirty="0" smtClean="0"/>
              <a:t> rare </a:t>
            </a:r>
          </a:p>
          <a:p>
            <a:pPr>
              <a:buNone/>
            </a:pPr>
            <a:r>
              <a:rPr lang="it-IT" b="1" dirty="0" smtClean="0"/>
              <a:t>    -   10 – 20 per 100,000 pt / </a:t>
            </a:r>
            <a:r>
              <a:rPr lang="it-IT" b="1" dirty="0" err="1" smtClean="0"/>
              <a:t>years</a:t>
            </a:r>
            <a:r>
              <a:rPr lang="it-IT" b="1" dirty="0" smtClean="0"/>
              <a:t> </a:t>
            </a:r>
          </a:p>
          <a:p>
            <a:pPr>
              <a:buNone/>
            </a:pPr>
            <a:r>
              <a:rPr lang="it-IT" b="1" dirty="0" smtClean="0"/>
              <a:t>        ( 3,6 % ADR in Italy )</a:t>
            </a:r>
          </a:p>
          <a:p>
            <a:pPr>
              <a:buNone/>
            </a:pPr>
            <a:r>
              <a:rPr lang="it-IT" b="1" dirty="0" smtClean="0"/>
              <a:t>    -   1 per 10000 – 1.000.000 </a:t>
            </a:r>
            <a:r>
              <a:rPr lang="it-IT" b="1" dirty="0" err="1" smtClean="0"/>
              <a:t>prescriptions</a:t>
            </a:r>
            <a:r>
              <a:rPr lang="it-IT" b="1" dirty="0" smtClean="0"/>
              <a:t> </a:t>
            </a:r>
          </a:p>
          <a:p>
            <a:pPr>
              <a:buNone/>
            </a:pPr>
            <a:r>
              <a:rPr lang="it-IT" b="1" dirty="0" smtClean="0"/>
              <a:t>    -   &gt; 1000 </a:t>
            </a:r>
            <a:r>
              <a:rPr lang="it-IT" b="1" dirty="0" err="1" smtClean="0"/>
              <a:t>drugs</a:t>
            </a:r>
            <a:r>
              <a:rPr lang="it-IT" b="1" dirty="0" smtClean="0"/>
              <a:t> and HDS </a:t>
            </a:r>
            <a:r>
              <a:rPr lang="it-IT" b="1" dirty="0" err="1" smtClean="0"/>
              <a:t>causing</a:t>
            </a:r>
            <a:r>
              <a:rPr lang="it-IT" b="1" dirty="0" smtClean="0"/>
              <a:t> </a:t>
            </a:r>
            <a:r>
              <a:rPr lang="it-IT" b="1" dirty="0" err="1" smtClean="0"/>
              <a:t>jaundice</a:t>
            </a:r>
            <a:r>
              <a:rPr lang="it-IT" b="1" dirty="0" smtClean="0"/>
              <a:t> </a:t>
            </a:r>
          </a:p>
          <a:p>
            <a:pPr>
              <a:buNone/>
            </a:pPr>
            <a:r>
              <a:rPr lang="it-IT" b="1" dirty="0" smtClean="0"/>
              <a:t>    -   a </a:t>
            </a:r>
            <a:r>
              <a:rPr lang="it-IT" b="1" dirty="0" err="1" smtClean="0"/>
              <a:t>better</a:t>
            </a:r>
            <a:r>
              <a:rPr lang="it-IT" b="1" dirty="0" smtClean="0"/>
              <a:t> </a:t>
            </a:r>
            <a:r>
              <a:rPr lang="it-IT" b="1" dirty="0" err="1" smtClean="0"/>
              <a:t>definition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DILI </a:t>
            </a:r>
            <a:r>
              <a:rPr lang="it-IT" b="1" dirty="0" err="1" smtClean="0"/>
              <a:t>epidemiology</a:t>
            </a:r>
            <a:r>
              <a:rPr lang="it-IT" b="1" dirty="0" smtClean="0"/>
              <a:t> </a:t>
            </a:r>
            <a:r>
              <a:rPr lang="it-IT" b="1" dirty="0" err="1" smtClean="0"/>
              <a:t>has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         </a:t>
            </a:r>
            <a:r>
              <a:rPr lang="it-IT" b="1" dirty="0" err="1" smtClean="0"/>
              <a:t>been</a:t>
            </a:r>
            <a:r>
              <a:rPr lang="it-IT" b="1" dirty="0" smtClean="0"/>
              <a:t> </a:t>
            </a:r>
            <a:r>
              <a:rPr lang="it-IT" b="1" dirty="0" err="1" smtClean="0"/>
              <a:t>obtained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international</a:t>
            </a:r>
            <a:r>
              <a:rPr lang="it-IT" b="1" dirty="0" smtClean="0"/>
              <a:t> </a:t>
            </a:r>
            <a:r>
              <a:rPr lang="it-IT" b="1" dirty="0" err="1" smtClean="0"/>
              <a:t>registries</a:t>
            </a:r>
            <a:r>
              <a:rPr lang="it-IT" b="1" dirty="0" smtClean="0"/>
              <a:t> in </a:t>
            </a:r>
          </a:p>
          <a:p>
            <a:pPr>
              <a:buNone/>
            </a:pPr>
            <a:r>
              <a:rPr lang="it-IT" b="1" dirty="0" smtClean="0"/>
              <a:t>         USA  and in </a:t>
            </a:r>
            <a:r>
              <a:rPr lang="it-IT" b="1" dirty="0" err="1" smtClean="0"/>
              <a:t>Europe</a:t>
            </a:r>
            <a:r>
              <a:rPr lang="it-IT" b="1" dirty="0" smtClean="0"/>
              <a:t> </a:t>
            </a:r>
          </a:p>
          <a:p>
            <a:pPr>
              <a:buNone/>
            </a:pPr>
            <a:endParaRPr lang="it-IT" b="1" dirty="0" smtClean="0"/>
          </a:p>
          <a:p>
            <a:r>
              <a:rPr lang="it-IT" b="1" dirty="0" smtClean="0"/>
              <a:t>DILI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also</a:t>
            </a:r>
            <a:r>
              <a:rPr lang="it-IT" b="1" dirty="0" smtClean="0"/>
              <a:t> a </a:t>
            </a:r>
            <a:r>
              <a:rPr lang="it-IT" b="1" dirty="0" err="1" smtClean="0"/>
              <a:t>leading</a:t>
            </a:r>
            <a:r>
              <a:rPr lang="it-IT" b="1" dirty="0" smtClean="0"/>
              <a:t> cause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attrition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compounds</a:t>
            </a:r>
            <a:r>
              <a:rPr lang="it-IT" b="1" dirty="0" smtClean="0"/>
              <a:t> in </a:t>
            </a:r>
            <a:r>
              <a:rPr lang="it-IT" b="1" dirty="0" err="1" smtClean="0"/>
              <a:t>drug</a:t>
            </a:r>
            <a:r>
              <a:rPr lang="it-IT" b="1" dirty="0" smtClean="0"/>
              <a:t> </a:t>
            </a:r>
            <a:r>
              <a:rPr lang="it-IT" b="1" dirty="0" err="1" smtClean="0"/>
              <a:t>development</a:t>
            </a:r>
            <a:r>
              <a:rPr lang="it-IT" b="1" dirty="0" smtClean="0"/>
              <a:t> and 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frequent</a:t>
            </a:r>
            <a:r>
              <a:rPr lang="it-IT" b="1" dirty="0" smtClean="0"/>
              <a:t> </a:t>
            </a:r>
            <a:r>
              <a:rPr lang="it-IT" b="1" dirty="0" err="1" smtClean="0"/>
              <a:t>causes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drug</a:t>
            </a:r>
            <a:r>
              <a:rPr lang="it-IT" b="1" dirty="0" smtClean="0"/>
              <a:t> </a:t>
            </a:r>
            <a:r>
              <a:rPr lang="it-IT" b="1" dirty="0" err="1" smtClean="0"/>
              <a:t>withdrawals</a:t>
            </a:r>
            <a:r>
              <a:rPr lang="it-IT" b="1" dirty="0" smtClean="0"/>
              <a:t> </a:t>
            </a:r>
            <a:r>
              <a:rPr lang="it-IT" b="1" dirty="0" err="1" smtClean="0"/>
              <a:t>restrictions</a:t>
            </a:r>
            <a:r>
              <a:rPr lang="it-IT" b="1" dirty="0" smtClean="0"/>
              <a:t> and project </a:t>
            </a:r>
            <a:r>
              <a:rPr lang="it-IT" b="1" dirty="0" err="1" smtClean="0"/>
              <a:t>termination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41277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SIGNATURE </a:t>
            </a:r>
          </a:p>
          <a:p>
            <a:pPr algn="ctr"/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Istological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signature</a:t>
            </a:r>
            <a:r>
              <a:rPr lang="it-IT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sz="2800" b="1" dirty="0" smtClean="0"/>
          </a:p>
          <a:p>
            <a:pPr>
              <a:buFont typeface="Arial" pitchFamily="34" charset="0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Drug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signature</a:t>
            </a:r>
            <a:r>
              <a:rPr lang="it-IT" sz="2800" b="1" dirty="0" smtClean="0"/>
              <a:t> ( </a:t>
            </a:r>
            <a:r>
              <a:rPr lang="it-IT" sz="2800" b="1" dirty="0" err="1" smtClean="0"/>
              <a:t>severity</a:t>
            </a:r>
            <a:r>
              <a:rPr lang="it-IT" sz="2800" b="1" dirty="0" smtClean="0"/>
              <a:t> , </a:t>
            </a:r>
            <a:r>
              <a:rPr lang="it-IT" sz="2800" b="1" dirty="0" err="1" smtClean="0"/>
              <a:t>latency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biochemical</a:t>
            </a:r>
            <a:endParaRPr lang="it-IT" sz="2800" b="1" dirty="0" smtClean="0"/>
          </a:p>
          <a:p>
            <a:r>
              <a:rPr lang="it-IT" sz="2800" b="1" dirty="0" smtClean="0"/>
              <a:t>  </a:t>
            </a:r>
            <a:r>
              <a:rPr lang="it-IT" sz="2800" b="1" smtClean="0"/>
              <a:t>pattern  )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Reexposure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 smtClean="0"/>
              <a:t>Reexposure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dirty="0" err="1" smtClean="0"/>
              <a:t>drug</a:t>
            </a:r>
            <a:r>
              <a:rPr lang="it-IT" dirty="0" smtClean="0"/>
              <a:t> </a:t>
            </a:r>
            <a:r>
              <a:rPr lang="it-IT" dirty="0" err="1" smtClean="0"/>
              <a:t>thought</a:t>
            </a:r>
            <a:r>
              <a:rPr lang="it-IT" dirty="0" smtClean="0"/>
              <a:t> </a:t>
            </a:r>
            <a:r>
              <a:rPr lang="it-IT" dirty="0" err="1" smtClean="0"/>
              <a:t>likely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caused</a:t>
            </a:r>
            <a:r>
              <a:rPr lang="it-IT" dirty="0" smtClean="0"/>
              <a:t> </a:t>
            </a:r>
            <a:r>
              <a:rPr lang="it-IT" dirty="0" err="1" smtClean="0"/>
              <a:t>hepatotoxicity</a:t>
            </a:r>
            <a:r>
              <a:rPr lang="it-IT" dirty="0" smtClean="0"/>
              <a:t> 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strongly</a:t>
            </a:r>
            <a:r>
              <a:rPr lang="it-IT" dirty="0" smtClean="0"/>
              <a:t> </a:t>
            </a:r>
            <a:r>
              <a:rPr lang="it-IT" dirty="0" err="1" smtClean="0"/>
              <a:t>discouraged</a:t>
            </a:r>
            <a:r>
              <a:rPr lang="it-IT" dirty="0" smtClean="0"/>
              <a:t> , </a:t>
            </a:r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injury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dirty="0" err="1" smtClean="0"/>
              <a:t>aminotranspherase</a:t>
            </a:r>
            <a:r>
              <a:rPr lang="it-IT" dirty="0" smtClean="0"/>
              <a:t> </a:t>
            </a:r>
            <a:r>
              <a:rPr lang="it-IT" dirty="0" err="1" smtClean="0"/>
              <a:t>elevation</a:t>
            </a:r>
            <a:r>
              <a:rPr lang="it-IT" dirty="0" smtClean="0"/>
              <a:t> (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 &gt; 5 x N or </a:t>
            </a:r>
            <a:r>
              <a:rPr lang="it-IT" dirty="0" err="1" smtClean="0"/>
              <a:t>Hi</a:t>
            </a:r>
            <a:r>
              <a:rPr lang="it-IT" dirty="0" smtClean="0"/>
              <a:t>’s </a:t>
            </a:r>
            <a:r>
              <a:rPr lang="it-IT" dirty="0" err="1" smtClean="0"/>
              <a:t>law</a:t>
            </a:r>
            <a:r>
              <a:rPr lang="it-IT" dirty="0" smtClean="0"/>
              <a:t> or  </a:t>
            </a:r>
            <a:r>
              <a:rPr lang="it-IT" dirty="0" err="1" smtClean="0"/>
              <a:t>jaundice</a:t>
            </a:r>
            <a:r>
              <a:rPr lang="it-IT" dirty="0" smtClean="0"/>
              <a:t> )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individuals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suspected</a:t>
            </a:r>
            <a:r>
              <a:rPr lang="it-IT" dirty="0" smtClean="0"/>
              <a:t> DILI , </a:t>
            </a:r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biochemistries</a:t>
            </a:r>
            <a:r>
              <a:rPr lang="it-IT" dirty="0" smtClean="0"/>
              <a:t> are </a:t>
            </a:r>
            <a:r>
              <a:rPr lang="it-IT" dirty="0" err="1" smtClean="0"/>
              <a:t>rising</a:t>
            </a:r>
            <a:r>
              <a:rPr lang="it-IT" dirty="0" smtClean="0"/>
              <a:t> </a:t>
            </a:r>
            <a:r>
              <a:rPr lang="it-IT" dirty="0" err="1" smtClean="0"/>
              <a:t>rapidly</a:t>
            </a:r>
            <a:r>
              <a:rPr lang="it-IT" dirty="0" smtClean="0"/>
              <a:t> or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dysfuncyion</a:t>
            </a:r>
            <a:r>
              <a:rPr lang="it-IT" dirty="0" smtClean="0"/>
              <a:t> , </a:t>
            </a:r>
            <a:r>
              <a:rPr lang="it-IT" dirty="0" err="1" smtClean="0"/>
              <a:t>suspected</a:t>
            </a:r>
            <a:r>
              <a:rPr lang="it-IT" dirty="0" smtClean="0"/>
              <a:t> </a:t>
            </a:r>
            <a:r>
              <a:rPr lang="it-IT" dirty="0" err="1" smtClean="0"/>
              <a:t>agent</a:t>
            </a:r>
            <a:r>
              <a:rPr lang="it-IT" dirty="0" smtClean="0"/>
              <a:t>(s)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promptly</a:t>
            </a:r>
            <a:r>
              <a:rPr lang="it-IT" dirty="0" smtClean="0"/>
              <a:t> </a:t>
            </a:r>
            <a:r>
              <a:rPr lang="it-IT" dirty="0" err="1" smtClean="0"/>
              <a:t>stopped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</a:t>
            </a:r>
            <a:r>
              <a:rPr lang="it-IT" dirty="0" err="1" smtClean="0"/>
              <a:t>question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it-IT" b="1" dirty="0" smtClean="0"/>
              <a:t>Key </a:t>
            </a:r>
            <a:r>
              <a:rPr lang="it-IT" b="1" dirty="0" err="1" smtClean="0"/>
              <a:t>question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wether</a:t>
            </a:r>
            <a:r>
              <a:rPr lang="it-IT" b="1" dirty="0" smtClean="0"/>
              <a:t> a </a:t>
            </a:r>
            <a:r>
              <a:rPr lang="it-IT" b="1" dirty="0" err="1" smtClean="0"/>
              <a:t>patient</a:t>
            </a:r>
            <a:r>
              <a:rPr lang="it-IT" b="1" dirty="0" smtClean="0"/>
              <a:t> in </a:t>
            </a:r>
            <a:r>
              <a:rPr lang="it-IT" b="1" dirty="0" err="1" smtClean="0"/>
              <a:t>whom</a:t>
            </a:r>
            <a:r>
              <a:rPr lang="it-IT" b="1" dirty="0" smtClean="0"/>
              <a:t> DILI </a:t>
            </a:r>
            <a:r>
              <a:rPr lang="it-IT" b="1" dirty="0" err="1" smtClean="0"/>
              <a:t>has</a:t>
            </a:r>
            <a:r>
              <a:rPr lang="it-IT" b="1" dirty="0" smtClean="0"/>
              <a:t> </a:t>
            </a:r>
            <a:r>
              <a:rPr lang="it-IT" b="1" dirty="0" err="1" smtClean="0"/>
              <a:t>been</a:t>
            </a:r>
            <a:r>
              <a:rPr lang="it-IT" b="1" dirty="0" smtClean="0"/>
              <a:t> </a:t>
            </a:r>
            <a:r>
              <a:rPr lang="it-IT" b="1" dirty="0" err="1" smtClean="0"/>
              <a:t>diagnosed</a:t>
            </a:r>
            <a:r>
              <a:rPr lang="it-IT" b="1" dirty="0" smtClean="0"/>
              <a:t> </a:t>
            </a:r>
            <a:r>
              <a:rPr lang="it-IT" b="1" dirty="0" err="1" smtClean="0"/>
              <a:t>will</a:t>
            </a:r>
            <a:r>
              <a:rPr lang="it-IT" b="1" dirty="0" smtClean="0"/>
              <a:t> progress </a:t>
            </a:r>
            <a:r>
              <a:rPr lang="it-IT" b="1" dirty="0" err="1" smtClean="0"/>
              <a:t>to</a:t>
            </a:r>
            <a:r>
              <a:rPr lang="it-IT" b="1" dirty="0" smtClean="0"/>
              <a:t> severe </a:t>
            </a:r>
            <a:r>
              <a:rPr lang="it-IT" b="1" dirty="0" err="1" smtClean="0"/>
              <a:t>liver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potentially</a:t>
            </a:r>
            <a:r>
              <a:rPr lang="it-IT" b="1" dirty="0" smtClean="0"/>
              <a:t> </a:t>
            </a:r>
            <a:r>
              <a:rPr lang="it-IT" b="1" dirty="0" err="1" smtClean="0"/>
              <a:t>fatal</a:t>
            </a:r>
            <a:r>
              <a:rPr lang="it-IT" b="1" dirty="0" smtClean="0"/>
              <a:t> </a:t>
            </a:r>
            <a:r>
              <a:rPr lang="it-IT" b="1" dirty="0" err="1" smtClean="0"/>
              <a:t>outcome</a:t>
            </a:r>
            <a:r>
              <a:rPr lang="it-IT" b="1" dirty="0" smtClean="0"/>
              <a:t> or </a:t>
            </a:r>
            <a:r>
              <a:rPr lang="it-IT" b="1" dirty="0" err="1" smtClean="0"/>
              <a:t>recover</a:t>
            </a:r>
            <a:r>
              <a:rPr lang="it-IT" b="1" dirty="0" smtClean="0"/>
              <a:t> </a:t>
            </a:r>
            <a:r>
              <a:rPr lang="it-IT" b="1" dirty="0" err="1" smtClean="0"/>
              <a:t>spontaneous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cessation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causative </a:t>
            </a:r>
            <a:r>
              <a:rPr lang="it-IT" b="1" dirty="0" err="1" smtClean="0"/>
              <a:t>agent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A </a:t>
            </a:r>
            <a:r>
              <a:rPr lang="it-IT" b="1" dirty="0" err="1" smtClean="0"/>
              <a:t>diagnostic</a:t>
            </a:r>
            <a:r>
              <a:rPr lang="it-IT" b="1" dirty="0" smtClean="0"/>
              <a:t> </a:t>
            </a:r>
            <a:r>
              <a:rPr lang="it-IT" b="1" dirty="0" err="1" smtClean="0"/>
              <a:t>algorithm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allows</a:t>
            </a:r>
            <a:r>
              <a:rPr lang="it-IT" b="1" dirty="0" smtClean="0"/>
              <a:t> </a:t>
            </a:r>
            <a:r>
              <a:rPr lang="it-IT" b="1" dirty="0" err="1" smtClean="0"/>
              <a:t>identification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risk</a:t>
            </a:r>
            <a:r>
              <a:rPr lang="it-IT" b="1" dirty="0" smtClean="0"/>
              <a:t> </a:t>
            </a:r>
            <a:r>
              <a:rPr lang="it-IT" b="1" dirty="0" err="1" smtClean="0"/>
              <a:t>factor</a:t>
            </a:r>
            <a:r>
              <a:rPr lang="it-IT" b="1" dirty="0" smtClean="0"/>
              <a:t> and </a:t>
            </a:r>
            <a:r>
              <a:rPr lang="it-IT" b="1" dirty="0" err="1" smtClean="0"/>
              <a:t>prediction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subsequent</a:t>
            </a:r>
            <a:r>
              <a:rPr lang="it-IT" b="1" dirty="0" smtClean="0"/>
              <a:t> </a:t>
            </a: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course</a:t>
            </a:r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Prognostic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Prominent</a:t>
            </a:r>
            <a:r>
              <a:rPr lang="it-IT" dirty="0" smtClean="0"/>
              <a:t> </a:t>
            </a:r>
            <a:r>
              <a:rPr lang="it-IT" dirty="0" err="1" smtClean="0"/>
              <a:t>cholestatic</a:t>
            </a:r>
            <a:r>
              <a:rPr lang="it-IT" dirty="0" smtClean="0"/>
              <a:t> component </a:t>
            </a:r>
            <a:r>
              <a:rPr lang="it-IT" dirty="0" err="1" smtClean="0"/>
              <a:t>defined</a:t>
            </a:r>
            <a:r>
              <a:rPr lang="it-IT" dirty="0" smtClean="0"/>
              <a:t> by </a:t>
            </a:r>
            <a:r>
              <a:rPr lang="it-IT" dirty="0" err="1" smtClean="0"/>
              <a:t>elevation</a:t>
            </a:r>
            <a:r>
              <a:rPr lang="it-IT" dirty="0" smtClean="0"/>
              <a:t> of ALP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associated</a:t>
            </a:r>
            <a:r>
              <a:rPr lang="it-IT" dirty="0" smtClean="0"/>
              <a:t> with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r>
              <a:rPr lang="it-IT" dirty="0" smtClean="0"/>
              <a:t> of </a:t>
            </a:r>
            <a:r>
              <a:rPr lang="it-IT" dirty="0" err="1" smtClean="0"/>
              <a:t>progression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Spanish</a:t>
            </a:r>
            <a:r>
              <a:rPr lang="it-IT" dirty="0" smtClean="0"/>
              <a:t> DILI </a:t>
            </a:r>
            <a:r>
              <a:rPr lang="it-IT" dirty="0" err="1" smtClean="0"/>
              <a:t>Registry</a:t>
            </a:r>
            <a:r>
              <a:rPr lang="it-IT" dirty="0" smtClean="0"/>
              <a:t>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raised</a:t>
            </a:r>
            <a:r>
              <a:rPr lang="it-IT" dirty="0" smtClean="0"/>
              <a:t> ALP &gt; 2 x ULN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decrease</a:t>
            </a:r>
            <a:r>
              <a:rPr lang="it-IT" dirty="0" smtClean="0"/>
              <a:t> the </a:t>
            </a: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ALF in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fulfilling</a:t>
            </a:r>
            <a:r>
              <a:rPr lang="it-IT" dirty="0" smtClean="0"/>
              <a:t> HY’s </a:t>
            </a:r>
            <a:r>
              <a:rPr lang="it-IT" dirty="0" err="1" smtClean="0"/>
              <a:t>Law</a:t>
            </a:r>
            <a:endParaRPr lang="it-IT" dirty="0" smtClean="0"/>
          </a:p>
          <a:p>
            <a:r>
              <a:rPr lang="it-IT" dirty="0" err="1" smtClean="0"/>
              <a:t>Marked</a:t>
            </a:r>
            <a:r>
              <a:rPr lang="it-IT" dirty="0" smtClean="0"/>
              <a:t> </a:t>
            </a:r>
            <a:r>
              <a:rPr lang="it-IT" dirty="0" err="1" smtClean="0"/>
              <a:t>raise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AST and </a:t>
            </a:r>
            <a:r>
              <a:rPr lang="it-IT" dirty="0" err="1" smtClean="0"/>
              <a:t>an</a:t>
            </a:r>
            <a:r>
              <a:rPr lang="it-IT" dirty="0" smtClean="0"/>
              <a:t> AST/ALT </a:t>
            </a:r>
            <a:r>
              <a:rPr lang="it-IT" dirty="0" err="1" smtClean="0"/>
              <a:t>ratio</a:t>
            </a:r>
            <a:r>
              <a:rPr lang="it-IT" dirty="0" smtClean="0"/>
              <a:t> &gt; 1,5 at DILI </a:t>
            </a:r>
            <a:r>
              <a:rPr lang="it-IT" dirty="0" err="1" smtClean="0"/>
              <a:t>recognition</a:t>
            </a:r>
            <a:r>
              <a:rPr lang="it-IT" dirty="0" smtClean="0"/>
              <a:t> </a:t>
            </a:r>
            <a:r>
              <a:rPr lang="it-IT" dirty="0" err="1" smtClean="0"/>
              <a:t>predict</a:t>
            </a:r>
            <a:r>
              <a:rPr lang="it-IT" dirty="0" smtClean="0"/>
              <a:t> a </a:t>
            </a:r>
            <a:r>
              <a:rPr lang="it-IT" dirty="0" err="1" smtClean="0"/>
              <a:t>worse</a:t>
            </a:r>
            <a:r>
              <a:rPr lang="it-IT" dirty="0" smtClean="0"/>
              <a:t> </a:t>
            </a:r>
            <a:r>
              <a:rPr lang="it-IT" dirty="0" err="1" smtClean="0"/>
              <a:t>prognosis</a:t>
            </a:r>
            <a:endParaRPr lang="it-IT" dirty="0" smtClean="0"/>
          </a:p>
          <a:p>
            <a:r>
              <a:rPr lang="it-IT" dirty="0" err="1" smtClean="0"/>
              <a:t>Persistently</a:t>
            </a:r>
            <a:r>
              <a:rPr lang="it-IT" dirty="0" smtClean="0"/>
              <a:t> </a:t>
            </a:r>
            <a:r>
              <a:rPr lang="it-IT" dirty="0" err="1" smtClean="0"/>
              <a:t>elevated</a:t>
            </a:r>
            <a:r>
              <a:rPr lang="it-IT" dirty="0" smtClean="0"/>
              <a:t> TB and </a:t>
            </a:r>
            <a:r>
              <a:rPr lang="it-IT" dirty="0" err="1" smtClean="0"/>
              <a:t>Alp</a:t>
            </a:r>
            <a:r>
              <a:rPr lang="it-IT" dirty="0" smtClean="0"/>
              <a:t> ( 30 – 60 </a:t>
            </a:r>
            <a:r>
              <a:rPr lang="it-IT" dirty="0" err="1" smtClean="0"/>
              <a:t>days</a:t>
            </a:r>
            <a:r>
              <a:rPr lang="it-IT" dirty="0" smtClean="0"/>
              <a:t> ) can </a:t>
            </a:r>
            <a:r>
              <a:rPr lang="it-IT" dirty="0" err="1" smtClean="0"/>
              <a:t>predict</a:t>
            </a:r>
            <a:r>
              <a:rPr lang="it-IT" dirty="0" smtClean="0"/>
              <a:t> 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outcome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Robles</a:t>
            </a:r>
            <a:r>
              <a:rPr lang="it-IT" dirty="0" smtClean="0"/>
              <a:t> Diaz M. </a:t>
            </a:r>
            <a:r>
              <a:rPr lang="it-IT" dirty="0" err="1" smtClean="0"/>
              <a:t>Gastroenterology</a:t>
            </a:r>
            <a:r>
              <a:rPr lang="it-IT" dirty="0" smtClean="0"/>
              <a:t>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Associated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determinants</a:t>
            </a:r>
            <a:r>
              <a:rPr lang="it-IT" sz="3200" b="1" dirty="0" smtClean="0"/>
              <a:t>  </a:t>
            </a:r>
            <a:r>
              <a:rPr lang="it-IT" sz="3200" b="1" dirty="0" err="1" smtClean="0"/>
              <a:t>with</a:t>
            </a:r>
            <a:r>
              <a:rPr lang="it-IT" sz="3200" b="1" dirty="0" smtClean="0"/>
              <a:t> a more severe </a:t>
            </a:r>
            <a:r>
              <a:rPr lang="it-IT" sz="3200" b="1" dirty="0" err="1" smtClean="0"/>
              <a:t>course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Female</a:t>
            </a:r>
            <a:r>
              <a:rPr lang="it-IT" dirty="0" smtClean="0"/>
              <a:t> sex</a:t>
            </a:r>
          </a:p>
          <a:p>
            <a:r>
              <a:rPr lang="it-IT" dirty="0" err="1" smtClean="0"/>
              <a:t>Older</a:t>
            </a:r>
            <a:r>
              <a:rPr lang="it-IT" dirty="0" smtClean="0"/>
              <a:t> </a:t>
            </a:r>
            <a:r>
              <a:rPr lang="it-IT" dirty="0" err="1" smtClean="0"/>
              <a:t>age</a:t>
            </a:r>
            <a:endParaRPr lang="it-IT" dirty="0" smtClean="0"/>
          </a:p>
          <a:p>
            <a:r>
              <a:rPr lang="it-IT" dirty="0" err="1" smtClean="0"/>
              <a:t>Preexisting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</a:p>
          <a:p>
            <a:r>
              <a:rPr lang="it-IT" dirty="0" smtClean="0"/>
              <a:t>Alcool </a:t>
            </a:r>
            <a:r>
              <a:rPr lang="it-IT" dirty="0" err="1" smtClean="0"/>
              <a:t>abuse</a:t>
            </a:r>
            <a:endParaRPr lang="it-IT" dirty="0" smtClean="0"/>
          </a:p>
          <a:p>
            <a:r>
              <a:rPr lang="it-IT" dirty="0" err="1" smtClean="0"/>
              <a:t>Hepatocellular</a:t>
            </a:r>
            <a:r>
              <a:rPr lang="it-IT" dirty="0" smtClean="0"/>
              <a:t> </a:t>
            </a:r>
            <a:r>
              <a:rPr lang="it-IT" dirty="0" err="1" smtClean="0"/>
              <a:t>biochemical</a:t>
            </a:r>
            <a:r>
              <a:rPr lang="it-IT" dirty="0" smtClean="0"/>
              <a:t> pattern</a:t>
            </a:r>
          </a:p>
          <a:p>
            <a:r>
              <a:rPr lang="it-IT" dirty="0" smtClean="0"/>
              <a:t>Some </a:t>
            </a:r>
            <a:r>
              <a:rPr lang="it-IT" dirty="0" err="1" smtClean="0"/>
              <a:t>genetic</a:t>
            </a:r>
            <a:r>
              <a:rPr lang="it-IT" dirty="0" smtClean="0"/>
              <a:t> </a:t>
            </a:r>
            <a:r>
              <a:rPr lang="it-IT" dirty="0" err="1" smtClean="0"/>
              <a:t>determinants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3813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Robles</a:t>
            </a:r>
            <a:r>
              <a:rPr lang="it-IT" dirty="0" smtClean="0"/>
              <a:t> Diaz M. </a:t>
            </a:r>
            <a:r>
              <a:rPr lang="it-IT" dirty="0" err="1" smtClean="0"/>
              <a:t>Gastroenterology</a:t>
            </a:r>
            <a:r>
              <a:rPr lang="it-IT" dirty="0" smtClean="0"/>
              <a:t> 2014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/>
              <a:t>DILI &amp; autoimmune </a:t>
            </a:r>
            <a:r>
              <a:rPr lang="it-IT" dirty="0" err="1" smtClean="0"/>
              <a:t>features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ANA , ASMA , </a:t>
            </a:r>
            <a:r>
              <a:rPr lang="it-IT" sz="2400" b="1" dirty="0" err="1" smtClean="0"/>
              <a:t>elevated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IgG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level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histological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features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AIH </a:t>
            </a:r>
            <a:r>
              <a:rPr lang="it-IT" sz="2400" b="1" dirty="0" err="1" smtClean="0"/>
              <a:t>may</a:t>
            </a:r>
            <a:r>
              <a:rPr lang="it-IT" sz="2400" b="1" dirty="0" smtClean="0"/>
              <a:t> cause </a:t>
            </a:r>
            <a:r>
              <a:rPr lang="it-IT" sz="2400" b="1" dirty="0" err="1" smtClean="0"/>
              <a:t>diagnostic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confusion</a:t>
            </a:r>
            <a:r>
              <a:rPr lang="it-IT" sz="2400" b="1" dirty="0" smtClean="0"/>
              <a:t> in DILI</a:t>
            </a:r>
          </a:p>
          <a:p>
            <a:r>
              <a:rPr lang="it-IT" sz="2400" b="1" dirty="0" smtClean="0"/>
              <a:t>Screening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autoimmune </a:t>
            </a:r>
            <a:r>
              <a:rPr lang="it-IT" sz="2400" b="1" dirty="0" err="1" smtClean="0"/>
              <a:t>disease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mandatory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pathological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features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AIH </a:t>
            </a:r>
            <a:r>
              <a:rPr lang="it-IT" sz="2400" b="1" dirty="0" err="1" smtClean="0"/>
              <a:t>may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also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induced</a:t>
            </a:r>
            <a:endParaRPr lang="it-IT" sz="2400" b="1" dirty="0" smtClean="0"/>
          </a:p>
          <a:p>
            <a:r>
              <a:rPr lang="it-IT" sz="2400" b="1" dirty="0" smtClean="0"/>
              <a:t>DILI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autoimmune </a:t>
            </a:r>
            <a:r>
              <a:rPr lang="it-IT" sz="2400" b="1" dirty="0" err="1" smtClean="0"/>
              <a:t>features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should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distinguished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idiopathic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disease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tipically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resolves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after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stopping</a:t>
            </a:r>
            <a:r>
              <a:rPr lang="it-IT" sz="2400" b="1" dirty="0" smtClean="0"/>
              <a:t> the causative </a:t>
            </a:r>
            <a:r>
              <a:rPr lang="it-IT" sz="2400" b="1" dirty="0" err="1" smtClean="0"/>
              <a:t>drug</a:t>
            </a:r>
            <a:endParaRPr lang="it-IT" sz="2400" b="1" dirty="0" smtClean="0"/>
          </a:p>
          <a:p>
            <a:r>
              <a:rPr lang="it-IT" sz="2400" b="1" dirty="0" smtClean="0"/>
              <a:t>A </a:t>
            </a:r>
            <a:r>
              <a:rPr lang="it-IT" sz="2400" b="1" dirty="0" err="1" smtClean="0"/>
              <a:t>lack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recurrence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after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stopping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corticosteroids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supports</a:t>
            </a:r>
            <a:r>
              <a:rPr lang="it-IT" sz="2400" b="1" dirty="0" smtClean="0"/>
              <a:t>  a </a:t>
            </a:r>
            <a:r>
              <a:rPr lang="it-IT" sz="2400" b="1" dirty="0" err="1" smtClean="0"/>
              <a:t>diagnosis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drug-induced</a:t>
            </a:r>
            <a:r>
              <a:rPr lang="it-IT" sz="2400" b="1" dirty="0" smtClean="0"/>
              <a:t> AIH </a:t>
            </a:r>
            <a:r>
              <a:rPr lang="it-IT" sz="2400" b="1" dirty="0" err="1" smtClean="0"/>
              <a:t>rather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idiopathic</a:t>
            </a:r>
            <a:r>
              <a:rPr lang="it-IT" sz="2400" b="1" dirty="0" smtClean="0"/>
              <a:t>  AIH</a:t>
            </a:r>
          </a:p>
          <a:p>
            <a:r>
              <a:rPr lang="it-IT" sz="2400" b="1" dirty="0" smtClean="0"/>
              <a:t>No </a:t>
            </a:r>
            <a:r>
              <a:rPr lang="it-IT" sz="2400" b="1" dirty="0" err="1" smtClean="0"/>
              <a:t>diagnostic</a:t>
            </a:r>
            <a:r>
              <a:rPr lang="it-IT" sz="2400" b="1" dirty="0" smtClean="0"/>
              <a:t> test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differentiate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idiopathic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related</a:t>
            </a:r>
            <a:r>
              <a:rPr lang="it-IT" sz="2400" b="1" dirty="0" smtClean="0"/>
              <a:t> AIH </a:t>
            </a:r>
          </a:p>
          <a:p>
            <a:r>
              <a:rPr lang="it-IT" sz="2400" b="1" dirty="0" err="1" smtClean="0"/>
              <a:t>Liver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histology</a:t>
            </a:r>
            <a:r>
              <a:rPr lang="it-IT" sz="2400" b="1" dirty="0" smtClean="0"/>
              <a:t> ( low </a:t>
            </a:r>
            <a:r>
              <a:rPr lang="it-IT" sz="2400" b="1" dirty="0" err="1" smtClean="0"/>
              <a:t>count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mature B </a:t>
            </a:r>
            <a:r>
              <a:rPr lang="it-IT" sz="2400" b="1" dirty="0" err="1" smtClean="0"/>
              <a:t>cell</a:t>
            </a:r>
            <a:r>
              <a:rPr lang="it-IT" sz="2400" b="1" dirty="0" smtClean="0"/>
              <a:t> and NK in </a:t>
            </a:r>
            <a:r>
              <a:rPr lang="it-IT" sz="2400" b="1" dirty="0" err="1" smtClean="0"/>
              <a:t>portal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tracts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DILI , high </a:t>
            </a:r>
            <a:r>
              <a:rPr lang="it-IT" sz="2400" b="1" dirty="0" err="1" smtClean="0"/>
              <a:t>count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B </a:t>
            </a:r>
            <a:r>
              <a:rPr lang="it-IT" sz="2400" b="1" dirty="0" err="1" smtClean="0"/>
              <a:t>cell</a:t>
            </a:r>
            <a:r>
              <a:rPr lang="it-IT" sz="2400" b="1" dirty="0" smtClean="0"/>
              <a:t> and plasma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in AIH ) </a:t>
            </a:r>
          </a:p>
          <a:p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747464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035496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179512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Of</a:t>
            </a:r>
            <a:r>
              <a:rPr lang="it-IT" dirty="0" smtClean="0"/>
              <a:t>  76  </a:t>
            </a:r>
            <a:r>
              <a:rPr lang="it-IT" dirty="0" err="1" smtClean="0"/>
              <a:t>drugs</a:t>
            </a:r>
            <a:r>
              <a:rPr lang="it-IT" dirty="0" smtClean="0"/>
              <a:t> </a:t>
            </a:r>
            <a:r>
              <a:rPr lang="it-IT" dirty="0" err="1" smtClean="0"/>
              <a:t>withdrawn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the market </a:t>
            </a:r>
            <a:r>
              <a:rPr lang="it-IT" dirty="0" err="1" smtClean="0"/>
              <a:t>between</a:t>
            </a:r>
            <a:r>
              <a:rPr lang="it-IT" dirty="0" smtClean="0"/>
              <a:t> 1969 and 2002 12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attributable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531440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540551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1371600"/>
            <a:ext cx="11871126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451104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/>
          </a:p>
          <a:p>
            <a:pPr algn="ctr"/>
            <a:endParaRPr lang="it-IT" sz="2800" b="1" dirty="0" smtClean="0"/>
          </a:p>
          <a:p>
            <a:pPr algn="ctr"/>
            <a:endParaRPr lang="it-IT" sz="2800" b="1" dirty="0" smtClean="0"/>
          </a:p>
          <a:p>
            <a:pPr algn="ctr"/>
            <a:r>
              <a:rPr lang="it-IT" sz="3600" b="1" dirty="0" err="1" smtClean="0"/>
              <a:t>Chronic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liver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disease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after</a:t>
            </a:r>
            <a:r>
              <a:rPr lang="it-IT" sz="3600" b="1" dirty="0" smtClean="0"/>
              <a:t> acute </a:t>
            </a:r>
            <a:r>
              <a:rPr lang="it-IT" sz="3600" b="1" dirty="0" err="1" smtClean="0"/>
              <a:t>hepatocellular</a:t>
            </a:r>
            <a:r>
              <a:rPr lang="it-IT" sz="3600" b="1" dirty="0" smtClean="0"/>
              <a:t> DILI 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179512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035496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396536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DILI in NAFLD and</a:t>
            </a:r>
            <a:br>
              <a:rPr lang="it-IT" dirty="0" smtClean="0"/>
            </a:br>
            <a:r>
              <a:rPr lang="it-IT" dirty="0" err="1" smtClean="0"/>
              <a:t>others</a:t>
            </a:r>
            <a:r>
              <a:rPr lang="it-IT" dirty="0" smtClean="0"/>
              <a:t> </a:t>
            </a:r>
            <a:r>
              <a:rPr lang="it-IT" smtClean="0"/>
              <a:t>diseases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324528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324528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Major </a:t>
            </a:r>
            <a:r>
              <a:rPr lang="it-IT" dirty="0" err="1" smtClean="0"/>
              <a:t>problem</a:t>
            </a:r>
            <a:r>
              <a:rPr lang="it-IT" dirty="0" smtClean="0"/>
              <a:t> in </a:t>
            </a:r>
            <a:r>
              <a:rPr lang="it-IT" dirty="0" err="1" smtClean="0"/>
              <a:t>drug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it-IT" sz="2400" b="1" dirty="0" err="1" smtClean="0"/>
              <a:t>Frequency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adverse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reactions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induced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by</a:t>
            </a:r>
            <a:r>
              <a:rPr lang="it-IT" sz="2400" b="1" dirty="0" smtClean="0"/>
              <a:t>  the </a:t>
            </a:r>
            <a:r>
              <a:rPr lang="it-IT" sz="2400" b="1" dirty="0" err="1" smtClean="0"/>
              <a:t>newer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molecular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targeted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agents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oncology</a:t>
            </a:r>
            <a:endParaRPr lang="it-IT" sz="2400" b="1" dirty="0" smtClean="0"/>
          </a:p>
          <a:p>
            <a:r>
              <a:rPr lang="it-IT" sz="2400" b="1" dirty="0" err="1" smtClean="0"/>
              <a:t>Hepatotoxicity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occurs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one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third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treated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protein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kinase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inhibitors</a:t>
            </a:r>
            <a:r>
              <a:rPr lang="it-IT" sz="2400" b="1" dirty="0" smtClean="0"/>
              <a:t> ( </a:t>
            </a:r>
            <a:r>
              <a:rPr lang="it-IT" sz="2400" b="1" dirty="0" err="1" smtClean="0"/>
              <a:t>fatal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outcome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reported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pazopanib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sunitinib</a:t>
            </a:r>
            <a:r>
              <a:rPr lang="it-IT" sz="2400" b="1" dirty="0" smtClean="0"/>
              <a:t> , </a:t>
            </a:r>
            <a:r>
              <a:rPr lang="it-IT" sz="2400" b="1" dirty="0" err="1" smtClean="0"/>
              <a:t>regorafenib</a:t>
            </a:r>
            <a:r>
              <a:rPr lang="it-IT" sz="2400" b="1" dirty="0" smtClean="0"/>
              <a:t>  )</a:t>
            </a:r>
          </a:p>
          <a:p>
            <a:r>
              <a:rPr lang="it-IT" sz="2400" b="1" dirty="0" smtClean="0"/>
              <a:t>10%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treated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 immune </a:t>
            </a:r>
            <a:r>
              <a:rPr lang="it-IT" sz="2400" b="1" dirty="0" err="1" smtClean="0"/>
              <a:t>inhibitors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ipilimumab</a:t>
            </a:r>
            <a:r>
              <a:rPr lang="it-IT" sz="2400" b="1" dirty="0" smtClean="0"/>
              <a:t> ) </a:t>
            </a:r>
            <a:r>
              <a:rPr lang="it-IT" sz="2400" b="1" dirty="0" err="1" smtClean="0"/>
              <a:t>develop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injury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The EGFR TKI ( </a:t>
            </a:r>
            <a:r>
              <a:rPr lang="it-IT" sz="2400" b="1" dirty="0" err="1" smtClean="0"/>
              <a:t>gefitinib</a:t>
            </a:r>
            <a:r>
              <a:rPr lang="it-IT" sz="2400" b="1" dirty="0" smtClean="0"/>
              <a:t> )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associated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a 18,5% </a:t>
            </a:r>
            <a:r>
              <a:rPr lang="it-IT" sz="2400" b="1" dirty="0" err="1" smtClean="0"/>
              <a:t>frequency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hepatotoxicity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The </a:t>
            </a:r>
            <a:r>
              <a:rPr lang="it-IT" sz="2400" b="1" dirty="0" err="1" smtClean="0"/>
              <a:t>oncology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population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treated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MTAs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more </a:t>
            </a:r>
            <a:r>
              <a:rPr lang="it-IT" sz="2400" b="1" dirty="0" err="1" smtClean="0"/>
              <a:t>likely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have</a:t>
            </a:r>
            <a:r>
              <a:rPr lang="it-IT" sz="2400" b="1" dirty="0" smtClean="0"/>
              <a:t> multiple </a:t>
            </a:r>
            <a:r>
              <a:rPr lang="it-IT" sz="2400" b="1" dirty="0" err="1" smtClean="0"/>
              <a:t>comorbidities</a:t>
            </a:r>
            <a:r>
              <a:rPr lang="it-IT" sz="2400" b="1" dirty="0" smtClean="0"/>
              <a:t>  and </a:t>
            </a:r>
            <a:r>
              <a:rPr lang="it-IT" sz="2400" b="1" dirty="0" err="1" smtClean="0"/>
              <a:t>comedications</a:t>
            </a:r>
            <a:r>
              <a:rPr lang="it-IT" sz="2400" b="1" dirty="0" smtClean="0"/>
              <a:t>  (</a:t>
            </a:r>
            <a:r>
              <a:rPr lang="it-IT" sz="2400" b="1" dirty="0" err="1" smtClean="0"/>
              <a:t>risk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hepatotoxicity</a:t>
            </a:r>
            <a:r>
              <a:rPr lang="it-IT" sz="2400" b="1" dirty="0" smtClean="0"/>
              <a:t>) </a:t>
            </a:r>
          </a:p>
          <a:p>
            <a:r>
              <a:rPr lang="it-IT" sz="2400" b="1" dirty="0" smtClean="0"/>
              <a:t>Intensive post marketing </a:t>
            </a:r>
            <a:r>
              <a:rPr lang="it-IT" sz="2400" b="1" dirty="0" err="1" smtClean="0"/>
              <a:t>surveillance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MTA-associated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injury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required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324528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54055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1480"/>
            <a:ext cx="9252520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25252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25252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324528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 l="22133" t="10443" r="21359" b="64351"/>
          <a:stretch>
            <a:fillRect/>
          </a:stretch>
        </p:blipFill>
        <p:spPr bwMode="auto">
          <a:xfrm>
            <a:off x="0" y="2780928"/>
            <a:ext cx="9143999" cy="40770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 l="28558" t="7292" r="26920" b="65399"/>
          <a:stretch>
            <a:fillRect/>
          </a:stretch>
        </p:blipFill>
        <p:spPr bwMode="auto">
          <a:xfrm>
            <a:off x="936625" y="503238"/>
            <a:ext cx="7415213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 l="28558" t="7292" r="26920" b="65399"/>
          <a:stretch>
            <a:fillRect/>
          </a:stretch>
        </p:blipFill>
        <p:spPr bwMode="auto">
          <a:xfrm>
            <a:off x="936625" y="503238"/>
            <a:ext cx="7415213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 l="21837" t="7292" r="21883" b="67503"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 l="28558" t="7292" r="26920" b="65399"/>
          <a:stretch>
            <a:fillRect/>
          </a:stretch>
        </p:blipFill>
        <p:spPr bwMode="auto">
          <a:xfrm>
            <a:off x="936625" y="503238"/>
            <a:ext cx="7415213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 l="16800" t="8345" r="16841" b="54900"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326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 VITRO AND IN SILICO TOOLS FOR THE ASSESSMENT  AND PREDICTION OF DILI 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628800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b="1" dirty="0" err="1" smtClean="0"/>
              <a:t>Cell-based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assays</a:t>
            </a:r>
            <a:r>
              <a:rPr lang="it-IT" sz="2400" b="1" dirty="0" smtClean="0"/>
              <a:t> ( </a:t>
            </a:r>
            <a:r>
              <a:rPr lang="it-IT" sz="2400" b="1" dirty="0" err="1" smtClean="0"/>
              <a:t>human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hepatocytes</a:t>
            </a:r>
            <a:r>
              <a:rPr lang="it-IT" sz="2400" b="1" dirty="0" smtClean="0"/>
              <a:t> , </a:t>
            </a:r>
            <a:r>
              <a:rPr lang="it-IT" sz="2400" b="1" dirty="0" err="1" smtClean="0"/>
              <a:t>immortalised</a:t>
            </a:r>
            <a:endParaRPr lang="it-IT" sz="2400" b="1" dirty="0" smtClean="0"/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hepatocytes</a:t>
            </a:r>
            <a:r>
              <a:rPr lang="it-IT" sz="2400" b="1" dirty="0" smtClean="0"/>
              <a:t> , </a:t>
            </a:r>
            <a:r>
              <a:rPr lang="it-IT" sz="2400" b="1" dirty="0" err="1" smtClean="0"/>
              <a:t>hepatoma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lines</a:t>
            </a:r>
            <a:r>
              <a:rPr lang="it-IT" sz="2400" b="1" dirty="0" smtClean="0"/>
              <a:t> , </a:t>
            </a:r>
            <a:r>
              <a:rPr lang="it-IT" sz="2400" b="1" dirty="0" err="1" smtClean="0"/>
              <a:t>pluripotent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stem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cell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derived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hepatocytes</a:t>
            </a:r>
            <a:r>
              <a:rPr lang="it-IT" sz="2400" b="1" dirty="0" smtClean="0"/>
              <a:t> )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Animal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models</a:t>
            </a:r>
            <a:r>
              <a:rPr lang="it-IT" sz="2400" b="1" dirty="0" smtClean="0"/>
              <a:t> ( </a:t>
            </a:r>
            <a:r>
              <a:rPr lang="it-IT" sz="2400" b="1" dirty="0" err="1" smtClean="0"/>
              <a:t>heterozigous</a:t>
            </a:r>
            <a:r>
              <a:rPr lang="it-IT" sz="2400" b="1" dirty="0" smtClean="0"/>
              <a:t> SOD2 +/- mouse )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Chimeric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mice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humanised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livers</a:t>
            </a:r>
            <a:r>
              <a:rPr lang="it-IT" sz="24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 </a:t>
            </a:r>
            <a:r>
              <a:rPr lang="it-IT" sz="2400" b="1" dirty="0" err="1" smtClean="0"/>
              <a:t>These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models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have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proven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useful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elucidate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mechanisms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 The </a:t>
            </a:r>
            <a:r>
              <a:rPr lang="it-IT" sz="2400" b="1" dirty="0" err="1" smtClean="0"/>
              <a:t>prediction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DILI in a </a:t>
            </a:r>
            <a:r>
              <a:rPr lang="it-IT" sz="2400" b="1" dirty="0" err="1" smtClean="0"/>
              <a:t>susceptible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individual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not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been</a:t>
            </a:r>
            <a:endParaRPr lang="it-IT" sz="2400" b="1" dirty="0" smtClean="0"/>
          </a:p>
          <a:p>
            <a:r>
              <a:rPr lang="it-IT" sz="2400" b="1" dirty="0" smtClean="0"/>
              <a:t>    </a:t>
            </a:r>
            <a:r>
              <a:rPr lang="it-IT" sz="2400" b="1" dirty="0" err="1" smtClean="0"/>
              <a:t>possible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these</a:t>
            </a:r>
            <a:r>
              <a:rPr lang="it-IT" sz="2400" b="1" dirty="0" smtClean="0"/>
              <a:t> in vitro </a:t>
            </a:r>
            <a:r>
              <a:rPr lang="it-IT" sz="2400" b="1" dirty="0" err="1" smtClean="0"/>
              <a:t>systems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 l="1683" t="22946" r="19360" b="16055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87338" y="215900"/>
            <a:ext cx="8567737" cy="720725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FFFFFF"/>
                </a:solidFill>
              </a:rPr>
              <a:t>Farmaci oncologici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Assessing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causality</a:t>
            </a:r>
            <a:r>
              <a:rPr lang="it-IT" sz="2800" b="1" dirty="0" smtClean="0"/>
              <a:t> in </a:t>
            </a:r>
            <a:r>
              <a:rPr lang="it-IT" sz="2800" b="1" dirty="0" err="1" smtClean="0"/>
              <a:t>patients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with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polipharmacy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556792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A test system </a:t>
            </a:r>
            <a:r>
              <a:rPr lang="it-IT" sz="2400" b="1" dirty="0" err="1" smtClean="0"/>
              <a:t>called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MetaHeps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allows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identification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DILI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causing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drug</a:t>
            </a:r>
            <a:r>
              <a:rPr lang="it-IT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test </a:t>
            </a:r>
            <a:r>
              <a:rPr lang="it-IT" sz="2400" b="1" dirty="0" err="1" smtClean="0"/>
              <a:t>use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monocyte-derived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hepatocyte-like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the</a:t>
            </a:r>
          </a:p>
          <a:p>
            <a:r>
              <a:rPr lang="it-IT" sz="2400" b="1" dirty="0" smtClean="0"/>
              <a:t>   </a:t>
            </a:r>
            <a:r>
              <a:rPr lang="it-IT" sz="2400" b="1" dirty="0" err="1" smtClean="0"/>
              <a:t>affected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</a:t>
            </a:r>
            <a:r>
              <a:rPr lang="it-IT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MH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DILI are more </a:t>
            </a:r>
            <a:r>
              <a:rPr lang="it-IT" sz="2400" b="1" dirty="0" err="1" smtClean="0"/>
              <a:t>susceptible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toxicity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by</a:t>
            </a:r>
            <a:r>
              <a:rPr lang="it-IT" sz="2400" b="1" dirty="0" smtClean="0"/>
              <a:t> the causative </a:t>
            </a:r>
            <a:r>
              <a:rPr lang="it-IT" sz="2400" b="1" dirty="0" err="1" smtClean="0"/>
              <a:t>drug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than</a:t>
            </a:r>
            <a:r>
              <a:rPr lang="it-IT" sz="2400" b="1" dirty="0" smtClean="0"/>
              <a:t> MH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derived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non DILI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The </a:t>
            </a:r>
            <a:r>
              <a:rPr lang="it-IT" sz="2400" b="1" dirty="0" err="1" smtClean="0"/>
              <a:t>identification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true</a:t>
            </a:r>
            <a:r>
              <a:rPr lang="it-IT" sz="2400" b="1" dirty="0" smtClean="0"/>
              <a:t> positive </a:t>
            </a:r>
            <a:r>
              <a:rPr lang="it-IT" sz="2400" b="1" dirty="0" err="1" smtClean="0"/>
              <a:t>among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multiple </a:t>
            </a:r>
            <a:r>
              <a:rPr lang="it-IT" sz="2400" b="1" dirty="0" err="1" smtClean="0"/>
              <a:t>comedications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could</a:t>
            </a:r>
            <a:r>
              <a:rPr lang="it-IT" sz="2400" b="1" dirty="0" smtClean="0"/>
              <a:t> help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develop</a:t>
            </a:r>
            <a:r>
              <a:rPr lang="it-IT" sz="2400" b="1" dirty="0" smtClean="0"/>
              <a:t> more </a:t>
            </a:r>
            <a:r>
              <a:rPr lang="it-IT" sz="2400" b="1" dirty="0" err="1" smtClean="0"/>
              <a:t>specific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biomarkers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identify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at </a:t>
            </a:r>
            <a:r>
              <a:rPr lang="it-IT" sz="2400" b="1" dirty="0" err="1" smtClean="0"/>
              <a:t>risk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progressing</a:t>
            </a:r>
            <a:r>
              <a:rPr lang="it-IT" sz="2400" b="1" dirty="0" smtClean="0"/>
              <a:t> more </a:t>
            </a:r>
          </a:p>
          <a:p>
            <a:r>
              <a:rPr lang="it-IT" sz="2400" b="1" dirty="0" smtClean="0"/>
              <a:t>  severe DILI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467544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New </a:t>
            </a:r>
            <a:r>
              <a:rPr lang="it-IT" sz="2800" b="1" dirty="0" err="1" smtClean="0"/>
              <a:t>liver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biomarkers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96752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b="1" dirty="0" err="1" smtClean="0"/>
              <a:t>MicroRNA</a:t>
            </a:r>
            <a:r>
              <a:rPr lang="it-IT" sz="2400" b="1" dirty="0" smtClean="0"/>
              <a:t> -122 ( mir-122 ) </a:t>
            </a:r>
            <a:r>
              <a:rPr lang="it-IT" sz="2400" b="1" dirty="0" err="1" smtClean="0"/>
              <a:t>hepatospecific</a:t>
            </a:r>
            <a:r>
              <a:rPr lang="it-IT" sz="2400" b="1" dirty="0" smtClean="0"/>
              <a:t> </a:t>
            </a:r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HGMB1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chromatin-binding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ptotein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released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necrotic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cells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subsequently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targets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TLR and RAGE ,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thus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acting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 DAMPM (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Damage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Associated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Molecular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Pattern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Molecule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  <a:p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MCSFR1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Macrophage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Colony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Stimulating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Factor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Receptor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1 ,</a:t>
            </a:r>
          </a:p>
          <a:p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marker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immune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activation</a:t>
            </a:r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Glycodeoxicolic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acid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prognostic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value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531440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819472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New </a:t>
            </a:r>
            <a:r>
              <a:rPr lang="it-IT" sz="2800" b="1" dirty="0" err="1" smtClean="0"/>
              <a:t>liver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biomarkers</a:t>
            </a:r>
            <a:r>
              <a:rPr lang="it-IT" sz="2800" b="1" dirty="0" smtClean="0"/>
              <a:t> 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96752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MicroRNA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-122 ( mir-122 )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hepatospecific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HGMB1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a </a:t>
            </a:r>
            <a:r>
              <a:rPr lang="it-IT" sz="2400" b="1" dirty="0" err="1" smtClean="0"/>
              <a:t>chromatin-binding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protein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released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necrotic</a:t>
            </a:r>
            <a:endParaRPr lang="it-IT" sz="2400" b="1" dirty="0" smtClean="0"/>
          </a:p>
          <a:p>
            <a:r>
              <a:rPr lang="it-IT" sz="2400" b="1" dirty="0" smtClean="0"/>
              <a:t>   </a:t>
            </a:r>
            <a:r>
              <a:rPr lang="it-IT" sz="2400" b="1" dirty="0" err="1" smtClean="0"/>
              <a:t>cells</a:t>
            </a:r>
            <a:r>
              <a:rPr lang="it-IT" sz="2400" b="1" dirty="0" smtClean="0"/>
              <a:t> , </a:t>
            </a:r>
            <a:r>
              <a:rPr lang="it-IT" sz="2400" b="1" dirty="0" err="1" smtClean="0"/>
              <a:t>subsequently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targets</a:t>
            </a:r>
            <a:r>
              <a:rPr lang="it-IT" sz="2400" b="1" dirty="0" smtClean="0"/>
              <a:t> TLR and RAGE , </a:t>
            </a:r>
            <a:r>
              <a:rPr lang="it-IT" sz="2400" b="1" dirty="0" err="1" smtClean="0"/>
              <a:t>thus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acting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endParaRPr lang="it-IT" sz="2400" b="1" dirty="0" smtClean="0"/>
          </a:p>
          <a:p>
            <a:r>
              <a:rPr lang="it-IT" sz="2400" b="1" dirty="0" smtClean="0"/>
              <a:t>   DAMPM ( </a:t>
            </a:r>
            <a:r>
              <a:rPr lang="it-IT" sz="2400" b="1" dirty="0" err="1" smtClean="0"/>
              <a:t>Damage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Associated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Molecular</a:t>
            </a:r>
            <a:r>
              <a:rPr lang="it-IT" sz="2400" b="1" dirty="0" smtClean="0"/>
              <a:t> Pattern </a:t>
            </a:r>
            <a:r>
              <a:rPr lang="it-IT" sz="2400" b="1" dirty="0" err="1" smtClean="0"/>
              <a:t>Molecule</a:t>
            </a:r>
            <a:r>
              <a:rPr lang="it-IT" sz="2400" b="1" dirty="0" smtClean="0"/>
              <a:t> )</a:t>
            </a:r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MCSFR1 </a:t>
            </a:r>
            <a:r>
              <a:rPr lang="it-IT" sz="2400" b="1" dirty="0" err="1" smtClean="0"/>
              <a:t>Macrophage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Colony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Stimulating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Factor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Receptor</a:t>
            </a:r>
            <a:r>
              <a:rPr lang="it-IT" sz="2400" b="1" dirty="0" smtClean="0"/>
              <a:t> 1 ,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marker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immune </a:t>
            </a:r>
            <a:r>
              <a:rPr lang="it-IT" sz="2400" b="1" dirty="0" err="1" smtClean="0"/>
              <a:t>activation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Glycodeoxicolic</a:t>
            </a:r>
            <a:r>
              <a:rPr lang="it-IT" sz="2400" b="1" dirty="0" smtClean="0"/>
              <a:t> acid </a:t>
            </a:r>
            <a:r>
              <a:rPr lang="it-IT" sz="2400" b="1" dirty="0" err="1" smtClean="0"/>
              <a:t>have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prognostic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value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107504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15416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5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747464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Idiopatic</a:t>
            </a:r>
            <a:r>
              <a:rPr lang="it-IT" dirty="0" smtClean="0"/>
              <a:t> vs </a:t>
            </a:r>
            <a:r>
              <a:rPr lang="it-IT" dirty="0" err="1" smtClean="0"/>
              <a:t>Idiosincrasic</a:t>
            </a:r>
            <a:r>
              <a:rPr lang="it-IT" dirty="0" smtClean="0"/>
              <a:t> DILI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/>
          </a:bodyPr>
          <a:lstStyle/>
          <a:p>
            <a:r>
              <a:rPr lang="it-IT" sz="2800" b="1" dirty="0" err="1" smtClean="0"/>
              <a:t>Patients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who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consume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acetaminophen</a:t>
            </a:r>
            <a:r>
              <a:rPr lang="it-IT" sz="2800" b="1" dirty="0" smtClean="0"/>
              <a:t> at a single dose </a:t>
            </a:r>
            <a:r>
              <a:rPr lang="it-IT" sz="2800" b="1" dirty="0" err="1" smtClean="0"/>
              <a:t>exceeding</a:t>
            </a:r>
            <a:r>
              <a:rPr lang="it-IT" sz="2800" b="1" dirty="0" smtClean="0"/>
              <a:t> 7,5 gt , </a:t>
            </a:r>
            <a:r>
              <a:rPr lang="it-IT" sz="2800" b="1" dirty="0" err="1" smtClean="0"/>
              <a:t>experience</a:t>
            </a:r>
            <a:r>
              <a:rPr lang="it-IT" sz="2800" b="1" dirty="0" smtClean="0"/>
              <a:t> acute </a:t>
            </a:r>
            <a:r>
              <a:rPr lang="it-IT" sz="2800" b="1" dirty="0" err="1" smtClean="0"/>
              <a:t>liver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toxicity</a:t>
            </a:r>
            <a:r>
              <a:rPr lang="it-IT" sz="2800" b="1" dirty="0" smtClean="0"/>
              <a:t> , 4 or 8 </a:t>
            </a:r>
            <a:r>
              <a:rPr lang="it-IT" sz="2800" b="1" dirty="0" err="1" smtClean="0"/>
              <a:t>hours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after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ingestion</a:t>
            </a:r>
            <a:r>
              <a:rPr lang="it-IT" sz="2800" b="1" dirty="0" smtClean="0"/>
              <a:t> ; </a:t>
            </a:r>
            <a:r>
              <a:rPr lang="it-IT" sz="2800" b="1" dirty="0" err="1" smtClean="0"/>
              <a:t>acetaminophen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intake</a:t>
            </a:r>
            <a:r>
              <a:rPr lang="it-IT" sz="2800" b="1" dirty="0" smtClean="0"/>
              <a:t> at </a:t>
            </a:r>
            <a:r>
              <a:rPr lang="it-IT" sz="2800" b="1" dirty="0" err="1" smtClean="0"/>
              <a:t>licensed</a:t>
            </a:r>
            <a:r>
              <a:rPr lang="it-IT" sz="2800" b="1" dirty="0" smtClean="0"/>
              <a:t> dose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4 gr/</a:t>
            </a:r>
            <a:r>
              <a:rPr lang="it-IT" sz="2800" b="1" dirty="0" err="1" smtClean="0"/>
              <a:t>day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over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two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weeks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results</a:t>
            </a:r>
            <a:r>
              <a:rPr lang="it-IT" sz="2800" b="1" dirty="0" smtClean="0"/>
              <a:t> in ALT </a:t>
            </a:r>
            <a:r>
              <a:rPr lang="it-IT" sz="2800" b="1" dirty="0" err="1" smtClean="0"/>
              <a:t>elevations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above</a:t>
            </a:r>
            <a:r>
              <a:rPr lang="it-IT" sz="2800" b="1" dirty="0" smtClean="0"/>
              <a:t> 3 x ULN in </a:t>
            </a:r>
            <a:r>
              <a:rPr lang="it-IT" sz="2800" b="1" dirty="0" err="1" smtClean="0"/>
              <a:t>one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third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patients</a:t>
            </a:r>
            <a:endParaRPr lang="it-IT" sz="2800" b="1" dirty="0" smtClean="0"/>
          </a:p>
          <a:p>
            <a:r>
              <a:rPr lang="it-IT" sz="2800" b="1" dirty="0" err="1" smtClean="0"/>
              <a:t>Damage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entity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proportional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administered</a:t>
            </a:r>
            <a:r>
              <a:rPr lang="it-IT" sz="2800" b="1" dirty="0" smtClean="0"/>
              <a:t> dose</a:t>
            </a:r>
          </a:p>
          <a:p>
            <a:r>
              <a:rPr lang="it-IT" sz="2800" b="1" dirty="0" err="1" smtClean="0"/>
              <a:t>This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form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dose-dependent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acetaminophen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toxicity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termed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intrinsic</a:t>
            </a:r>
            <a:r>
              <a:rPr lang="it-IT" sz="2800" b="1" dirty="0" smtClean="0"/>
              <a:t> DILI ( </a:t>
            </a:r>
            <a:r>
              <a:rPr lang="it-IT" sz="2800" b="1" dirty="0" err="1" smtClean="0"/>
              <a:t>predictable</a:t>
            </a:r>
            <a:r>
              <a:rPr lang="it-IT" sz="2800" b="1" dirty="0" smtClean="0"/>
              <a:t> , </a:t>
            </a:r>
            <a:r>
              <a:rPr lang="it-IT" sz="2800" b="1" dirty="0" err="1" smtClean="0"/>
              <a:t>reproducible</a:t>
            </a:r>
            <a:r>
              <a:rPr lang="it-IT" sz="2800" b="1" dirty="0" smtClean="0"/>
              <a:t>,  </a:t>
            </a:r>
            <a:r>
              <a:rPr lang="it-IT" sz="2800" b="1" dirty="0" err="1" smtClean="0"/>
              <a:t>known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concerns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underlyng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mechanisms</a:t>
            </a:r>
            <a:r>
              <a:rPr lang="it-IT" sz="2800" b="1" dirty="0" smtClean="0"/>
              <a:t>  and </a:t>
            </a:r>
            <a:r>
              <a:rPr lang="it-IT" sz="2800" b="1" dirty="0" err="1" smtClean="0"/>
              <a:t>develops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with</a:t>
            </a:r>
            <a:r>
              <a:rPr lang="it-IT" sz="2800" b="1" dirty="0" smtClean="0"/>
              <a:t> short </a:t>
            </a:r>
            <a:r>
              <a:rPr lang="it-IT" sz="2800" b="1" dirty="0" err="1" smtClean="0"/>
              <a:t>latency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after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consumption</a:t>
            </a:r>
            <a:r>
              <a:rPr lang="it-IT" sz="2800" b="1" dirty="0" smtClean="0"/>
              <a:t> 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drug</a:t>
            </a:r>
            <a:r>
              <a:rPr lang="it-IT" sz="2800" b="1" dirty="0" smtClean="0"/>
              <a:t> )</a:t>
            </a:r>
          </a:p>
          <a:p>
            <a:endParaRPr lang="it-IT" sz="2800" b="1" dirty="0" smtClean="0"/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166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Specific</a:t>
            </a:r>
            <a:r>
              <a:rPr lang="it-IT" sz="2800" b="1" dirty="0" smtClean="0"/>
              <a:t> Treatment </a:t>
            </a:r>
            <a:r>
              <a:rPr lang="it-IT" sz="2800" b="1" dirty="0" err="1" smtClean="0"/>
              <a:t>for</a:t>
            </a:r>
            <a:r>
              <a:rPr lang="it-IT" sz="2800" b="1" dirty="0" smtClean="0"/>
              <a:t> DILI are </a:t>
            </a:r>
            <a:r>
              <a:rPr lang="it-IT" sz="2800" b="1" dirty="0" err="1" smtClean="0"/>
              <a:t>scarce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647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Corticosteroids</a:t>
            </a:r>
            <a:r>
              <a:rPr lang="it-IT" sz="2400" b="1" dirty="0" smtClean="0"/>
              <a:t> can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used</a:t>
            </a:r>
            <a:r>
              <a:rPr lang="it-IT" sz="2400" b="1" dirty="0" smtClean="0"/>
              <a:t> in DILI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clinical</a:t>
            </a:r>
            <a:r>
              <a:rPr lang="it-IT" sz="2400" b="1" dirty="0" smtClean="0"/>
              <a:t>  and </a:t>
            </a:r>
            <a:r>
              <a:rPr lang="it-IT" sz="2400" b="1" dirty="0" err="1" smtClean="0"/>
              <a:t>laboratory</a:t>
            </a:r>
            <a:endParaRPr lang="it-IT" sz="2400" b="1" dirty="0" smtClean="0"/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manifestations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hypersesitivity</a:t>
            </a:r>
            <a:r>
              <a:rPr lang="it-IT" sz="2400" b="1" dirty="0" smtClean="0"/>
              <a:t> and in </a:t>
            </a:r>
            <a:r>
              <a:rPr lang="it-IT" sz="2400" b="1" dirty="0" err="1" smtClean="0"/>
              <a:t>DILI-induced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  autoimmune </a:t>
            </a:r>
            <a:r>
              <a:rPr lang="it-IT" sz="2400" b="1" dirty="0" err="1" smtClean="0"/>
              <a:t>hepatitis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Antihistamines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eventually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associated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with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cholestyramine</a:t>
            </a:r>
            <a:r>
              <a:rPr lang="it-IT" sz="2400" b="1" dirty="0" smtClean="0"/>
              <a:t> can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useful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a </a:t>
            </a:r>
            <a:r>
              <a:rPr lang="it-IT" sz="2400" b="1" dirty="0" err="1" smtClean="0"/>
              <a:t>symptomatic</a:t>
            </a:r>
            <a:r>
              <a:rPr lang="it-IT" sz="2400" b="1" dirty="0" smtClean="0"/>
              <a:t> treatment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itching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cholestatic</a:t>
            </a:r>
            <a:r>
              <a:rPr lang="it-IT" sz="2400" b="1" dirty="0" smtClean="0"/>
              <a:t> DILI </a:t>
            </a:r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Cholestiramine</a:t>
            </a:r>
            <a:r>
              <a:rPr lang="it-IT" sz="2400" b="1" dirty="0" smtClean="0"/>
              <a:t> can </a:t>
            </a:r>
            <a:r>
              <a:rPr lang="it-IT" sz="2400" b="1" dirty="0" err="1" smtClean="0"/>
              <a:t>have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specific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indication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leflunomide</a:t>
            </a:r>
            <a:endParaRPr lang="it-IT" sz="2400" b="1" dirty="0" smtClean="0"/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induced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injury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L-carnitine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recommended</a:t>
            </a:r>
            <a:r>
              <a:rPr lang="it-IT" sz="2400" b="1" dirty="0" smtClean="0"/>
              <a:t> in the treatment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valproate</a:t>
            </a:r>
            <a:r>
              <a:rPr lang="it-IT" sz="2400" b="1" dirty="0" smtClean="0"/>
              <a:t> –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induced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direct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hepatotoxicity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Folic</a:t>
            </a:r>
            <a:r>
              <a:rPr lang="it-IT" sz="2400" b="1" dirty="0" smtClean="0"/>
              <a:t> acid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reduce </a:t>
            </a:r>
            <a:r>
              <a:rPr lang="it-IT" sz="2400" b="1" dirty="0" err="1" smtClean="0"/>
              <a:t>methotrexate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toxicity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UDCA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vastly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used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cholestatic</a:t>
            </a:r>
            <a:r>
              <a:rPr lang="it-IT" sz="2400" b="1" dirty="0" smtClean="0"/>
              <a:t> DILI </a:t>
            </a:r>
            <a:r>
              <a:rPr lang="it-IT" sz="2400" b="1" dirty="0" err="1" smtClean="0"/>
              <a:t>but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efficacy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uncertain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TAKE HOME MESSAGES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764704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DILI sinonimo di danno epatico </a:t>
            </a:r>
            <a:r>
              <a:rPr lang="it-IT" sz="2400" b="1" dirty="0" err="1" smtClean="0"/>
              <a:t>idiosincrasico</a:t>
            </a:r>
            <a:r>
              <a:rPr lang="it-IT" sz="2400" b="1" dirty="0" smtClean="0"/>
              <a:t> raro ma negli USA la</a:t>
            </a:r>
          </a:p>
          <a:p>
            <a:r>
              <a:rPr lang="it-IT" sz="2400" b="1" dirty="0" smtClean="0"/>
              <a:t>  </a:t>
            </a:r>
            <a:r>
              <a:rPr lang="it-IT" sz="2400" b="1" dirty="0" err="1" smtClean="0"/>
              <a:t>piu’</a:t>
            </a:r>
            <a:r>
              <a:rPr lang="it-IT" sz="2400" b="1" dirty="0" smtClean="0"/>
              <a:t> frequente causa di ALF e di trapianto per ALF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Diagnosi clinica e di esclusione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Per la diagnosi occorre ricorrere  ai </a:t>
            </a:r>
            <a:r>
              <a:rPr lang="it-IT" sz="2400" b="1" dirty="0" err="1" smtClean="0"/>
              <a:t>probability</a:t>
            </a:r>
            <a:r>
              <a:rPr lang="it-IT" sz="2400" b="1" dirty="0" smtClean="0"/>
              <a:t> score ( RUCAM ) e a</a:t>
            </a:r>
          </a:p>
          <a:p>
            <a:r>
              <a:rPr lang="it-IT" sz="2400" b="1" dirty="0" smtClean="0"/>
              <a:t>  Banche dati che analizzano i report della letteratura scientifica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Diversi profili di danno biochimico hanno diverso significato</a:t>
            </a:r>
          </a:p>
          <a:p>
            <a:r>
              <a:rPr lang="it-IT" sz="2400" b="1" dirty="0" smtClean="0"/>
              <a:t>  prognostico ( </a:t>
            </a:r>
            <a:r>
              <a:rPr lang="it-IT" sz="2400" b="1" dirty="0" err="1" smtClean="0"/>
              <a:t>ipertransaminasemia</a:t>
            </a:r>
            <a:r>
              <a:rPr lang="it-IT" sz="2400" b="1" dirty="0" smtClean="0"/>
              <a:t> &gt; ALF , Fosfatasi alcalina e BT</a:t>
            </a:r>
          </a:p>
          <a:p>
            <a:r>
              <a:rPr lang="it-IT" sz="2400" b="1" dirty="0" smtClean="0"/>
              <a:t>  danno cronico ad impronta colestatica </a:t>
            </a:r>
            <a:r>
              <a:rPr lang="it-IT" sz="2400" b="1" dirty="0"/>
              <a:t>)</a:t>
            </a:r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I farmaci hanno diverse  « </a:t>
            </a:r>
            <a:r>
              <a:rPr lang="it-IT" sz="2400" b="1" dirty="0" err="1" smtClean="0"/>
              <a:t>signature</a:t>
            </a:r>
            <a:r>
              <a:rPr lang="it-IT" sz="2400" b="1" dirty="0" smtClean="0"/>
              <a:t> «  istologiche , di severità , di </a:t>
            </a:r>
          </a:p>
          <a:p>
            <a:r>
              <a:rPr lang="it-IT" sz="2400" b="1" dirty="0" smtClean="0"/>
              <a:t>  latenza e di alterazioni </a:t>
            </a:r>
            <a:r>
              <a:rPr lang="it-IT" sz="2400" b="1" dirty="0" err="1" smtClean="0"/>
              <a:t>bioumorali</a:t>
            </a:r>
            <a:r>
              <a:rPr lang="it-IT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La  prognosi condizionata anche da  : sesso , età , alcol ,malattie </a:t>
            </a:r>
          </a:p>
          <a:p>
            <a:r>
              <a:rPr lang="it-IT" sz="2400" b="1" dirty="0" smtClean="0"/>
              <a:t>  epatiche preesistenti , danno </a:t>
            </a:r>
            <a:r>
              <a:rPr lang="it-IT" sz="2400" b="1" dirty="0" err="1" smtClean="0"/>
              <a:t>epatocellulare</a:t>
            </a:r>
            <a:r>
              <a:rPr lang="it-IT" sz="2400" b="1" dirty="0" smtClean="0"/>
              <a:t> , fattori genetici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La storia naturale è abbastanza ben studiata ( DILIN )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Nuovi </a:t>
            </a:r>
            <a:r>
              <a:rPr lang="it-IT" sz="2400" b="1" dirty="0" err="1" smtClean="0"/>
              <a:t>biomarkers</a:t>
            </a:r>
            <a:r>
              <a:rPr lang="it-IT" sz="2400" b="1" dirty="0" smtClean="0"/>
              <a:t>  sono in valutazione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/>
              <a:t> La terapia rimane condizionata dalla scarsa disponibilità di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1371600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315416"/>
            <a:ext cx="112585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747464"/>
            <a:ext cx="9433047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Idiopatic</a:t>
            </a:r>
            <a:r>
              <a:rPr lang="it-IT" dirty="0" smtClean="0"/>
              <a:t> vs </a:t>
            </a:r>
            <a:r>
              <a:rPr lang="it-IT" dirty="0" err="1" smtClean="0"/>
              <a:t>Idiosincrasic</a:t>
            </a:r>
            <a:r>
              <a:rPr lang="it-IT" dirty="0" smtClean="0"/>
              <a:t> DILI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 smtClean="0"/>
              <a:t>Idiosincrasic</a:t>
            </a:r>
            <a:r>
              <a:rPr lang="it-IT" b="1" dirty="0" smtClean="0"/>
              <a:t> DILI </a:t>
            </a:r>
            <a:r>
              <a:rPr lang="it-IT" b="1" dirty="0" err="1" smtClean="0"/>
              <a:t>is</a:t>
            </a:r>
            <a:r>
              <a:rPr lang="it-IT" b="1" dirty="0" smtClean="0"/>
              <a:t> non </a:t>
            </a:r>
            <a:r>
              <a:rPr lang="it-IT" b="1" dirty="0" err="1" smtClean="0"/>
              <a:t>predictable</a:t>
            </a:r>
            <a:r>
              <a:rPr lang="it-IT" b="1" dirty="0" smtClean="0"/>
              <a:t> , </a:t>
            </a:r>
            <a:r>
              <a:rPr lang="it-IT" b="1" dirty="0" err="1" smtClean="0"/>
              <a:t>characterised</a:t>
            </a:r>
            <a:r>
              <a:rPr lang="it-IT" b="1" dirty="0" smtClean="0"/>
              <a:t> bay a </a:t>
            </a:r>
            <a:r>
              <a:rPr lang="it-IT" b="1" dirty="0" err="1" smtClean="0"/>
              <a:t>variable</a:t>
            </a:r>
            <a:r>
              <a:rPr lang="it-IT" b="1" dirty="0" smtClean="0"/>
              <a:t> </a:t>
            </a:r>
            <a:r>
              <a:rPr lang="it-IT" b="1" dirty="0" err="1" smtClean="0"/>
              <a:t>latency</a:t>
            </a:r>
            <a:r>
              <a:rPr lang="it-IT" b="1" dirty="0" smtClean="0"/>
              <a:t> ( </a:t>
            </a:r>
            <a:r>
              <a:rPr lang="it-IT" b="1" dirty="0" err="1" smtClean="0"/>
              <a:t>two</a:t>
            </a:r>
            <a:r>
              <a:rPr lang="it-IT" b="1" dirty="0" smtClean="0"/>
              <a:t> weeks to </a:t>
            </a:r>
            <a:r>
              <a:rPr lang="it-IT" b="1" dirty="0" err="1" smtClean="0"/>
              <a:t>months</a:t>
            </a:r>
            <a:r>
              <a:rPr lang="it-IT" b="1" dirty="0" smtClean="0"/>
              <a:t> ) and a </a:t>
            </a:r>
            <a:r>
              <a:rPr lang="it-IT" b="1" dirty="0" err="1" smtClean="0"/>
              <a:t>lack</a:t>
            </a:r>
            <a:r>
              <a:rPr lang="it-IT" b="1" dirty="0" smtClean="0"/>
              <a:t> of a </a:t>
            </a:r>
            <a:r>
              <a:rPr lang="it-IT" b="1" dirty="0" err="1" smtClean="0"/>
              <a:t>clear</a:t>
            </a:r>
            <a:r>
              <a:rPr lang="it-IT" b="1" dirty="0" smtClean="0"/>
              <a:t> dose </a:t>
            </a:r>
            <a:r>
              <a:rPr lang="it-IT" b="1" dirty="0" err="1" smtClean="0"/>
              <a:t>dependency</a:t>
            </a:r>
            <a:r>
              <a:rPr lang="it-IT" b="1" dirty="0" smtClean="0"/>
              <a:t>  </a:t>
            </a:r>
          </a:p>
          <a:p>
            <a:r>
              <a:rPr lang="it-IT" b="1" dirty="0" err="1" smtClean="0"/>
              <a:t>Drug-protein</a:t>
            </a:r>
            <a:r>
              <a:rPr lang="it-IT" b="1" dirty="0" smtClean="0"/>
              <a:t> </a:t>
            </a:r>
            <a:r>
              <a:rPr lang="it-IT" b="1" dirty="0" err="1" smtClean="0"/>
              <a:t>adducts</a:t>
            </a:r>
            <a:r>
              <a:rPr lang="it-IT" b="1" dirty="0" smtClean="0"/>
              <a:t>, </a:t>
            </a:r>
            <a:r>
              <a:rPr lang="it-IT" b="1" dirty="0" err="1" smtClean="0"/>
              <a:t>formed</a:t>
            </a:r>
            <a:r>
              <a:rPr lang="it-IT" b="1" dirty="0" smtClean="0"/>
              <a:t> by </a:t>
            </a:r>
            <a:r>
              <a:rPr lang="it-IT" b="1" dirty="0" err="1" smtClean="0"/>
              <a:t>drugs</a:t>
            </a:r>
            <a:r>
              <a:rPr lang="it-IT" b="1" dirty="0" smtClean="0"/>
              <a:t> or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 smtClean="0"/>
              <a:t>metabolites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interacts</a:t>
            </a:r>
            <a:r>
              <a:rPr lang="it-IT" b="1" dirty="0" smtClean="0"/>
              <a:t> with </a:t>
            </a:r>
            <a:r>
              <a:rPr lang="it-IT" b="1" dirty="0" err="1" smtClean="0"/>
              <a:t>host</a:t>
            </a:r>
            <a:r>
              <a:rPr lang="it-IT" b="1" dirty="0" smtClean="0"/>
              <a:t> </a:t>
            </a:r>
            <a:r>
              <a:rPr lang="it-IT" b="1" dirty="0" err="1" smtClean="0"/>
              <a:t>protein</a:t>
            </a:r>
            <a:r>
              <a:rPr lang="it-IT" b="1" dirty="0" smtClean="0"/>
              <a:t> , are </a:t>
            </a:r>
            <a:r>
              <a:rPr lang="it-IT" b="1" dirty="0" err="1" smtClean="0"/>
              <a:t>presented</a:t>
            </a:r>
            <a:r>
              <a:rPr lang="it-IT" b="1" dirty="0" smtClean="0"/>
              <a:t> </a:t>
            </a:r>
            <a:r>
              <a:rPr lang="it-IT" b="1" dirty="0" err="1" smtClean="0"/>
              <a:t>as</a:t>
            </a:r>
            <a:r>
              <a:rPr lang="it-IT" b="1" dirty="0" smtClean="0"/>
              <a:t> </a:t>
            </a:r>
            <a:r>
              <a:rPr lang="it-IT" b="1" dirty="0" err="1" smtClean="0"/>
              <a:t>neoantigens</a:t>
            </a:r>
            <a:r>
              <a:rPr lang="it-IT" b="1" dirty="0" smtClean="0"/>
              <a:t> by HLA II </a:t>
            </a:r>
            <a:r>
              <a:rPr lang="it-IT" b="1" dirty="0" err="1" smtClean="0"/>
              <a:t>triggering</a:t>
            </a:r>
            <a:r>
              <a:rPr lang="it-IT" b="1" dirty="0" smtClean="0"/>
              <a:t>  an </a:t>
            </a:r>
            <a:r>
              <a:rPr lang="it-IT" b="1" dirty="0" err="1" smtClean="0"/>
              <a:t>immunoallergic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endParaRPr lang="it-IT" b="1" dirty="0" smtClean="0"/>
          </a:p>
          <a:p>
            <a:r>
              <a:rPr lang="it-IT" b="1" dirty="0" err="1" smtClean="0"/>
              <a:t>Individuals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underlyng</a:t>
            </a:r>
            <a:r>
              <a:rPr lang="it-IT" b="1" dirty="0" smtClean="0"/>
              <a:t>  </a:t>
            </a:r>
            <a:r>
              <a:rPr lang="it-IT" b="1" dirty="0" err="1" smtClean="0"/>
              <a:t>hepatic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r>
              <a:rPr lang="it-IT" b="1" dirty="0" smtClean="0"/>
              <a:t> ( </a:t>
            </a:r>
            <a:r>
              <a:rPr lang="it-IT" b="1" dirty="0" err="1" smtClean="0"/>
              <a:t>viral</a:t>
            </a:r>
            <a:r>
              <a:rPr lang="it-IT" b="1" dirty="0" smtClean="0"/>
              <a:t> </a:t>
            </a:r>
            <a:r>
              <a:rPr lang="it-IT" b="1" dirty="0" err="1" smtClean="0"/>
              <a:t>hepatitis</a:t>
            </a:r>
            <a:r>
              <a:rPr lang="it-IT" b="1" dirty="0" smtClean="0"/>
              <a:t> or </a:t>
            </a:r>
            <a:r>
              <a:rPr lang="it-IT" b="1" dirty="0" err="1" smtClean="0"/>
              <a:t>inflammatory</a:t>
            </a:r>
            <a:r>
              <a:rPr lang="it-IT" b="1" dirty="0" smtClean="0"/>
              <a:t>  </a:t>
            </a:r>
            <a:r>
              <a:rPr lang="it-IT" b="1" dirty="0" err="1" smtClean="0"/>
              <a:t>conditions</a:t>
            </a:r>
            <a:r>
              <a:rPr lang="it-IT" b="1" dirty="0" smtClean="0"/>
              <a:t> ) </a:t>
            </a:r>
            <a:r>
              <a:rPr lang="it-IT" b="1" dirty="0" err="1" smtClean="0"/>
              <a:t>may</a:t>
            </a:r>
            <a:r>
              <a:rPr lang="it-IT" b="1" dirty="0" smtClean="0"/>
              <a:t> </a:t>
            </a:r>
            <a:r>
              <a:rPr lang="it-IT" b="1" dirty="0" err="1" smtClean="0"/>
              <a:t>be</a:t>
            </a:r>
            <a:r>
              <a:rPr lang="it-IT" b="1" dirty="0" smtClean="0"/>
              <a:t> more </a:t>
            </a:r>
            <a:r>
              <a:rPr lang="it-IT" b="1" dirty="0" err="1" smtClean="0"/>
              <a:t>suscettible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immunoallergic</a:t>
            </a:r>
            <a:r>
              <a:rPr lang="it-IT" b="1" dirty="0" smtClean="0"/>
              <a:t> </a:t>
            </a:r>
            <a:r>
              <a:rPr lang="it-IT" b="1" dirty="0" err="1" smtClean="0"/>
              <a:t>injury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55576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1915</Words>
  <Application>Microsoft Office PowerPoint</Application>
  <PresentationFormat>Presentazione su schermo (4:3)</PresentationFormat>
  <Paragraphs>236</Paragraphs>
  <Slides>76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77" baseType="lpstr">
      <vt:lpstr>Tema di Office</vt:lpstr>
      <vt:lpstr>Presentazione standard di PowerPoint</vt:lpstr>
      <vt:lpstr>DILI </vt:lpstr>
      <vt:lpstr>Presentazione standard di PowerPoint</vt:lpstr>
      <vt:lpstr>Presentazione standard di PowerPoint</vt:lpstr>
      <vt:lpstr>Major problem in drug development</vt:lpstr>
      <vt:lpstr>Presentazione standard di PowerPoint</vt:lpstr>
      <vt:lpstr>Idiopatic vs Idiosincrasic DILI</vt:lpstr>
      <vt:lpstr>Idiopatic vs Idiosincrasic DILI</vt:lpstr>
      <vt:lpstr>Presentazione standard di PowerPoint</vt:lpstr>
      <vt:lpstr>Idiopatic vs Idiosincrasic DILI</vt:lpstr>
      <vt:lpstr>DILI Diagnosis </vt:lpstr>
      <vt:lpstr>Presentazione standard di PowerPoint</vt:lpstr>
      <vt:lpstr>Presentazione standard di PowerPoint</vt:lpstr>
      <vt:lpstr>Presentazione standard di PowerPoint</vt:lpstr>
      <vt:lpstr>Current diagnosis of DILI </vt:lpstr>
      <vt:lpstr>RUCAM ( Roussel-Udaf Causality Assessment Method )  diagnostic score </vt:lpstr>
      <vt:lpstr>DILI presentation </vt:lpstr>
      <vt:lpstr>Hy’s Law ( referred by R. Temple ) </vt:lpstr>
      <vt:lpstr>Presentazione standard di PowerPoint</vt:lpstr>
      <vt:lpstr>Presentazione standard di PowerPoint</vt:lpstr>
      <vt:lpstr>Algoritmo diagnostico </vt:lpstr>
      <vt:lpstr>Presentazione standard di PowerPoint</vt:lpstr>
      <vt:lpstr>Algoritmo diagnostico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Reexposure </vt:lpstr>
      <vt:lpstr>Key question for the management</vt:lpstr>
      <vt:lpstr>Prognostic evaluation </vt:lpstr>
      <vt:lpstr>Associated determinants  with a more severe course </vt:lpstr>
      <vt:lpstr>DILI &amp; autoimmune features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DILI in NAFLD and others diseases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Gaetano</dc:creator>
  <cp:lastModifiedBy>UTENTE</cp:lastModifiedBy>
  <cp:revision>244</cp:revision>
  <dcterms:created xsi:type="dcterms:W3CDTF">2017-09-24T16:41:34Z</dcterms:created>
  <dcterms:modified xsi:type="dcterms:W3CDTF">2017-09-29T12:00:03Z</dcterms:modified>
</cp:coreProperties>
</file>