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charts/style2.xml" ContentType="application/vnd.ms-office.chart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charts/colors2.xml" ContentType="application/vnd.ms-office.chartcolorstyle+xml"/>
  <Override PartName="/ppt/charts/colors3.xml" ContentType="application/vnd.ms-office.chartcolorstyl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olors1.xml" ContentType="application/vnd.ms-office.chartcolorstyle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charts/style3.xml" ContentType="application/vnd.ms-office.chartstyle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charts/style1.xml" ContentType="application/vnd.ms-office.chart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75" r:id="rId2"/>
    <p:sldId id="268" r:id="rId3"/>
    <p:sldId id="257" r:id="rId4"/>
    <p:sldId id="259" r:id="rId5"/>
    <p:sldId id="258" r:id="rId6"/>
    <p:sldId id="260" r:id="rId7"/>
    <p:sldId id="270" r:id="rId8"/>
    <p:sldId id="261" r:id="rId9"/>
    <p:sldId id="272" r:id="rId10"/>
    <p:sldId id="262" r:id="rId11"/>
    <p:sldId id="276" r:id="rId12"/>
    <p:sldId id="264" r:id="rId13"/>
    <p:sldId id="265" r:id="rId14"/>
    <p:sldId id="273" r:id="rId15"/>
    <p:sldId id="266" r:id="rId16"/>
    <p:sldId id="274" r:id="rId1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mc="http://schemas.openxmlformats.org/markup-compatibility/2006" xmlns:mv="urn:schemas-microsoft-com:mac:vml"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mc="http://schemas.openxmlformats.org/markup-compatibility/2006" xmlns:mv="urn:schemas-microsoft-com:mac:vml" xmlns:p14="http://schemas.microsoft.com/office/powerpoint/2010/main" xmlns="">
          <a:srgbClr val="FF0000"/>
        </p14:laserClr>
      </p:ext>
      <p:ext uri="{2FDB2607-1784-4EEB-B798-7EB5836EED8A}">
        <p14:showMediaCtrls xmlns:mc="http://schemas.openxmlformats.org/markup-compatibility/2006" xmlns:mv="urn:schemas-microsoft-com:mac:vml" xmlns:p14="http://schemas.microsoft.com/office/powerpoint/2010/main" xmlns="" val="1"/>
      </p:ext>
    </p:extLst>
  </p:showPr>
  <p:clrMru>
    <a:srgbClr val="CC3399"/>
  </p:clrMru>
  <p:extLst>
    <p:ext uri="{E76CE94A-603C-4142-B9EB-6D1370010A27}">
      <p14:discardImageEditData xmlns:mc="http://schemas.openxmlformats.org/markup-compatibility/2006" xmlns:mv="urn:schemas-microsoft-com:mac:vml" xmlns:p14="http://schemas.microsoft.com/office/powerpoint/2010/main" xmlns="" val="0"/>
    </p:ext>
    <p:ext uri="{D31A062A-798A-4329-ABDD-BBA856620510}">
      <p14:defaultImageDpi xmlns:mc="http://schemas.openxmlformats.org/markup-compatibility/2006" xmlns:mv="urn:schemas-microsoft-com:mac:vml" xmlns:p14="http://schemas.microsoft.com/office/powerpoint/2010/main" xmlns="" val="220"/>
    </p:ext>
    <p:ext uri="{FD5EFAAD-0ECE-453E-9831-46B23BE46B34}">
      <p15:chartTrackingRefBased xmlns:mc="http://schemas.openxmlformats.org/markup-compatibility/2006" xmlns:mv="urn:schemas-microsoft-com:mac:vml"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ile con tema 1 - Color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14" autoAdjust="0"/>
    <p:restoredTop sz="94660"/>
  </p:normalViewPr>
  <p:slideViewPr>
    <p:cSldViewPr snapToGrid="0">
      <p:cViewPr varScale="1">
        <p:scale>
          <a:sx n="69" d="100"/>
          <a:sy n="69" d="100"/>
        </p:scale>
        <p:origin x="-762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package" Target="../embeddings/Foglio_di_lavoro_di_Microsoft_Office_Excel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microsoft.com/office/2011/relationships/chartStyle" Target="style2.xml"/><Relationship Id="rId1" Type="http://schemas.openxmlformats.org/officeDocument/2006/relationships/package" Target="../embeddings/Foglio_di_lavoro_di_Microsoft_Office_Excel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Foglio_di_lavoro_di_Microsoft_Office_Excel3.xlsx"/><Relationship Id="rId4" Type="http://schemas.microsoft.com/office/2011/relationships/chartColorStyle" Target="colors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title>
      <c:tx>
        <c:rich>
          <a:bodyPr rot="0" spcFirstLastPara="1" vertOverflow="ellipsis" vert="horz" wrap="square" anchor="ctr" anchorCtr="1"/>
          <a:lstStyle/>
          <a:p>
            <a:pPr>
              <a:defRPr lang="it-IT" sz="1862" b="0" i="0" u="none" strike="noStrike" kern="1200" spc="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Cirrhosis by Child </a:t>
            </a:r>
          </a:p>
        </c:rich>
      </c:tx>
      <c:layout/>
      <c:spPr>
        <a:noFill/>
        <a:ln>
          <a:noFill/>
        </a:ln>
        <a:effectLst/>
      </c:spPr>
    </c:title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456C-41C7-8BF8-D97713FE8CB2}"/>
              </c:ext>
            </c:extLst>
          </c:dPt>
          <c:dPt>
            <c:idx val="1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456C-41C7-8BF8-D97713FE8CB2}"/>
              </c:ext>
            </c:extLst>
          </c:dPt>
          <c:dPt>
            <c:idx val="2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456C-41C7-8BF8-D97713FE8CB2}"/>
              </c:ext>
            </c:extLst>
          </c:dPt>
          <c:dPt>
            <c:idx val="3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456C-41C7-8BF8-D97713FE8CB2}"/>
              </c:ext>
            </c:extLst>
          </c:dPt>
          <c:cat>
            <c:strRef>
              <c:f>Sheet1!$A$2:$A$5</c:f>
              <c:strCache>
                <c:ptCount val="3"/>
                <c:pt idx="0">
                  <c:v>Child A</c:v>
                </c:pt>
                <c:pt idx="1">
                  <c:v>Child B</c:v>
                </c:pt>
                <c:pt idx="2">
                  <c:v>N/A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270</c:v>
                </c:pt>
                <c:pt idx="1">
                  <c:v>15</c:v>
                </c:pt>
                <c:pt idx="2">
                  <c:v>87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456C-41C7-8BF8-D97713FE8CB2}"/>
            </c:ext>
          </c:extLst>
        </c:ser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3"/>
        <c:delete val="1"/>
      </c:legendEntry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it-IT" sz="1197" b="0" i="0" u="none" strike="noStrike" kern="1200" baseline="0"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zero"/>
  </c:chart>
  <c:spPr>
    <a:solidFill>
      <a:schemeClr val="lt1"/>
    </a:solidFill>
    <a:ln w="12700" cap="flat" cmpd="sng" algn="ctr">
      <a:solidFill>
        <a:schemeClr val="accent6"/>
      </a:solidFill>
      <a:prstDash val="solid"/>
      <a:miter lim="800000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it-IT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title>
      <c:tx>
        <c:rich>
          <a:bodyPr rot="0" spcFirstLastPara="1" vertOverflow="ellipsis" vert="horz" wrap="square" anchor="ctr" anchorCtr="1"/>
          <a:lstStyle/>
          <a:p>
            <a:pPr>
              <a:defRPr lang="it-IT"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/>
              <a:t>Genotype Distribution</a:t>
            </a:r>
          </a:p>
        </c:rich>
      </c:tx>
      <c:layout/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genotype 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dLbls>
            <c:dLbl>
              <c:idx val="0"/>
              <c:layout>
                <c:manualLayout>
                  <c:x val="0"/>
                  <c:y val="-1.1931582240544501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186</a:t>
                    </a:r>
                    <a:endParaRPr lang="en-US" dirty="0"/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F93-4531-BE57-F3B2D532748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it-IT"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genotype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186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66B-4859-8220-38F12D49972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genotppe 2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/>
                      <a:t>68</a:t>
                    </a:r>
                    <a:endParaRPr lang="en-US" dirty="0"/>
                  </a:p>
                </c:rich>
              </c:tx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F93-4531-BE57-F3B2D532748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it-IT"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genotype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68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66B-4859-8220-38F12D49972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genotype 3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it-IT"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genotype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343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166B-4859-8220-38F12D499722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genotype 4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it-IT"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genotype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23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166B-4859-8220-38F12D499722}"/>
            </c:ext>
          </c:extLst>
        </c:ser>
        <c:dLbls>
          <c:showVal val="1"/>
        </c:dLbls>
        <c:gapWidth val="219"/>
        <c:overlap val="-27"/>
        <c:axId val="129180800"/>
        <c:axId val="129182336"/>
      </c:barChart>
      <c:catAx>
        <c:axId val="129180800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it-IT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29182336"/>
        <c:crosses val="autoZero"/>
        <c:auto val="1"/>
        <c:lblAlgn val="ctr"/>
        <c:lblOffset val="100"/>
      </c:catAx>
      <c:valAx>
        <c:axId val="129182336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it-IT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291808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it-IT"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title>
      <c:tx>
        <c:rich>
          <a:bodyPr rot="0" spcFirstLastPara="1" vertOverflow="ellipsis" vert="horz" wrap="square" anchor="ctr" anchorCtr="1"/>
          <a:lstStyle/>
          <a:p>
            <a:pPr>
              <a:defRPr lang="it-IT"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>
                <a:solidFill>
                  <a:schemeClr val="tx1"/>
                </a:solidFill>
              </a:rPr>
              <a:t>SVR12_Observed analysis </a:t>
            </a:r>
          </a:p>
        </c:rich>
      </c:tx>
      <c:layout>
        <c:manualLayout>
          <c:xMode val="edge"/>
          <c:yMode val="edge"/>
          <c:x val="0.12526261944769501"/>
          <c:y val="5.2224748846049409E-3"/>
        </c:manualLayout>
      </c:layout>
      <c:spPr>
        <a:noFill/>
        <a:ln>
          <a:noFill/>
        </a:ln>
        <a:effectLst/>
      </c:spPr>
    </c:title>
    <c:plotArea>
      <c:layout>
        <c:manualLayout>
          <c:layoutTarget val="inner"/>
          <c:xMode val="edge"/>
          <c:yMode val="edge"/>
          <c:x val="0.12910135590491498"/>
          <c:y val="0.10291542210582499"/>
          <c:w val="0.86811569648023612"/>
          <c:h val="0.78142111277038606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SVR12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362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286-4342-8205-4BD0A87C98D9}"/>
            </c:ext>
          </c:extLst>
        </c:ser>
        <c:gapWidth val="219"/>
        <c:overlap val="-27"/>
        <c:axId val="129222528"/>
        <c:axId val="129224064"/>
      </c:barChart>
      <c:catAx>
        <c:axId val="129222528"/>
        <c:scaling>
          <c:orientation val="minMax"/>
        </c:scaling>
        <c:axPos val="b"/>
        <c:numFmt formatCode="General" sourceLinked="1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it-IT"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29224064"/>
        <c:crosses val="autoZero"/>
        <c:auto val="1"/>
        <c:lblAlgn val="ctr"/>
        <c:lblOffset val="100"/>
      </c:catAx>
      <c:valAx>
        <c:axId val="129224064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it-IT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292225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it-IT"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1"/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ECC3138-4FFB-45EF-83DB-35E4B64CDCC8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it-IT"/>
        </a:p>
      </dgm:t>
    </dgm:pt>
    <dgm:pt modelId="{BD4E0366-91B2-4A83-84E8-48CA59DEC7D3}">
      <dgm:prSet phldrT="[Text]" custT="1"/>
      <dgm:spPr>
        <a:solidFill>
          <a:schemeClr val="bg1"/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it-IT" sz="2800" dirty="0" err="1">
              <a:solidFill>
                <a:schemeClr val="tx1"/>
              </a:solidFill>
              <a:latin typeface="Century Gothic" panose="020B0502020202020204" pitchFamily="34" charset="0"/>
            </a:rPr>
            <a:t>German</a:t>
          </a:r>
          <a:r>
            <a:rPr lang="it-IT" sz="2800" dirty="0">
              <a:solidFill>
                <a:schemeClr val="tx1"/>
              </a:solidFill>
              <a:latin typeface="Century Gothic" panose="020B0502020202020204" pitchFamily="34" charset="0"/>
            </a:rPr>
            <a:t> </a:t>
          </a:r>
          <a:r>
            <a:rPr lang="it-IT" sz="2800" dirty="0" err="1">
              <a:solidFill>
                <a:schemeClr val="tx1"/>
              </a:solidFill>
              <a:latin typeface="Century Gothic" panose="020B0502020202020204" pitchFamily="34" charset="0"/>
            </a:rPr>
            <a:t>Cohort</a:t>
          </a:r>
          <a:endParaRPr lang="it-IT" sz="2800" dirty="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6860134D-F6E8-46A7-9F6A-48FC664D47BE}" type="parTrans" cxnId="{03CD2A53-2B24-449D-9241-FC54A7437620}">
      <dgm:prSet/>
      <dgm:spPr/>
      <dgm:t>
        <a:bodyPr/>
        <a:lstStyle/>
        <a:p>
          <a:endParaRPr lang="en-US" sz="1600">
            <a:latin typeface="Century Gothic" panose="020B0502020202020204" pitchFamily="34" charset="0"/>
          </a:endParaRPr>
        </a:p>
      </dgm:t>
    </dgm:pt>
    <dgm:pt modelId="{4D972C46-CEDB-4780-B3C6-93AB49FD303B}" type="sibTrans" cxnId="{03CD2A53-2B24-449D-9241-FC54A7437620}">
      <dgm:prSet/>
      <dgm:spPr/>
      <dgm:t>
        <a:bodyPr/>
        <a:lstStyle/>
        <a:p>
          <a:endParaRPr lang="en-US" sz="1600">
            <a:latin typeface="Century Gothic" panose="020B0502020202020204" pitchFamily="34" charset="0"/>
          </a:endParaRPr>
        </a:p>
      </dgm:t>
    </dgm:pt>
    <dgm:pt modelId="{8AB0BE05-4857-4AF0-AB09-8F3C8C00CA1C}">
      <dgm:prSet phldrT="[Text]" custT="1"/>
      <dgm:spPr>
        <a:solidFill>
          <a:schemeClr val="bg1"/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it-IT" sz="2800" dirty="0" err="1">
              <a:solidFill>
                <a:schemeClr val="tx1"/>
              </a:solidFill>
              <a:latin typeface="Century Gothic" panose="020B0502020202020204" pitchFamily="34" charset="0"/>
            </a:rPr>
            <a:t>Greek</a:t>
          </a:r>
          <a:r>
            <a:rPr lang="it-IT" sz="2800" dirty="0">
              <a:solidFill>
                <a:schemeClr val="tx1"/>
              </a:solidFill>
              <a:latin typeface="Century Gothic" panose="020B0502020202020204" pitchFamily="34" charset="0"/>
            </a:rPr>
            <a:t> </a:t>
          </a:r>
          <a:r>
            <a:rPr lang="it-IT" sz="2800" dirty="0" err="1">
              <a:solidFill>
                <a:schemeClr val="tx1"/>
              </a:solidFill>
              <a:latin typeface="Century Gothic" panose="020B0502020202020204" pitchFamily="34" charset="0"/>
            </a:rPr>
            <a:t>Cohort</a:t>
          </a:r>
          <a:endParaRPr lang="it-IT" sz="2800" dirty="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B5059F2E-606C-4C24-BF54-EE885DA3424D}" type="parTrans" cxnId="{EF77CB72-E771-4E8C-A429-F4420D4EA6B9}">
      <dgm:prSet/>
      <dgm:spPr/>
      <dgm:t>
        <a:bodyPr/>
        <a:lstStyle/>
        <a:p>
          <a:endParaRPr lang="en-US" sz="1600">
            <a:latin typeface="Century Gothic" panose="020B0502020202020204" pitchFamily="34" charset="0"/>
          </a:endParaRPr>
        </a:p>
      </dgm:t>
    </dgm:pt>
    <dgm:pt modelId="{D7C4FA0D-9C38-46A5-B4E5-D45EC27393A2}" type="sibTrans" cxnId="{EF77CB72-E771-4E8C-A429-F4420D4EA6B9}">
      <dgm:prSet/>
      <dgm:spPr/>
      <dgm:t>
        <a:bodyPr/>
        <a:lstStyle/>
        <a:p>
          <a:endParaRPr lang="en-US" sz="1600">
            <a:latin typeface="Century Gothic" panose="020B0502020202020204" pitchFamily="34" charset="0"/>
          </a:endParaRPr>
        </a:p>
      </dgm:t>
    </dgm:pt>
    <dgm:pt modelId="{0AEDB2C1-0208-4D93-9548-48081672FF67}">
      <dgm:prSet phldrT="[Text]" custT="1"/>
      <dgm:spPr>
        <a:solidFill>
          <a:schemeClr val="bg1"/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it-IT" sz="2800" dirty="0">
              <a:solidFill>
                <a:schemeClr val="tx1"/>
              </a:solidFill>
              <a:latin typeface="Century Gothic" panose="020B0502020202020204" pitchFamily="34" charset="0"/>
            </a:rPr>
            <a:t>French ATU/Hepather/HepaVIH</a:t>
          </a:r>
        </a:p>
      </dgm:t>
    </dgm:pt>
    <dgm:pt modelId="{3AB37FC7-4202-4AAA-9AA8-E7DAF2CC5E4F}" type="sibTrans" cxnId="{48551305-501D-4E5C-9CE4-6C960D60AC07}">
      <dgm:prSet/>
      <dgm:spPr/>
      <dgm:t>
        <a:bodyPr/>
        <a:lstStyle/>
        <a:p>
          <a:endParaRPr lang="en-US" sz="1600">
            <a:latin typeface="Century Gothic" panose="020B0502020202020204" pitchFamily="34" charset="0"/>
          </a:endParaRPr>
        </a:p>
      </dgm:t>
    </dgm:pt>
    <dgm:pt modelId="{32062E72-A6D5-4956-9A67-F51752A379BA}" type="parTrans" cxnId="{48551305-501D-4E5C-9CE4-6C960D60AC07}">
      <dgm:prSet/>
      <dgm:spPr/>
      <dgm:t>
        <a:bodyPr/>
        <a:lstStyle/>
        <a:p>
          <a:endParaRPr lang="en-US" sz="1600">
            <a:latin typeface="Century Gothic" panose="020B0502020202020204" pitchFamily="34" charset="0"/>
          </a:endParaRPr>
        </a:p>
      </dgm:t>
    </dgm:pt>
    <dgm:pt modelId="{860EB244-3577-4150-88A7-A22D0EA06612}">
      <dgm:prSet phldrT="[Text]" custT="1"/>
      <dgm:spPr>
        <a:solidFill>
          <a:schemeClr val="tx2">
            <a:lumMod val="20000"/>
            <a:lumOff val="8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endParaRPr lang="it-IT" sz="2800" dirty="0">
            <a:solidFill>
              <a:schemeClr val="tx1"/>
            </a:solidFill>
            <a:latin typeface="Century Gothic" panose="020B0502020202020204" pitchFamily="34" charset="0"/>
          </a:endParaRPr>
        </a:p>
        <a:p>
          <a:r>
            <a:rPr lang="it-IT" sz="2800" dirty="0" err="1">
              <a:solidFill>
                <a:schemeClr val="tx1"/>
              </a:solidFill>
              <a:latin typeface="Century Gothic" panose="020B0502020202020204" pitchFamily="34" charset="0"/>
            </a:rPr>
            <a:t>Eurocup</a:t>
          </a:r>
          <a:endParaRPr lang="it-IT" sz="2800" dirty="0">
            <a:solidFill>
              <a:schemeClr val="tx1"/>
            </a:solidFill>
            <a:latin typeface="Century Gothic" panose="020B0502020202020204" pitchFamily="34" charset="0"/>
          </a:endParaRPr>
        </a:p>
        <a:p>
          <a:endParaRPr lang="it-IT" sz="2800" dirty="0">
            <a:solidFill>
              <a:schemeClr val="tx1"/>
            </a:solidFill>
            <a:latin typeface="Century Gothic" panose="020B0502020202020204" pitchFamily="34" charset="0"/>
          </a:endParaRPr>
        </a:p>
      </dgm:t>
    </dgm:pt>
    <dgm:pt modelId="{1AFB5183-9DE7-4605-A112-67B8A981D0DF}" type="sibTrans" cxnId="{2F2FD81E-BD6C-4634-BF08-AB58B022D39D}">
      <dgm:prSet/>
      <dgm:spPr>
        <a:ln>
          <a:solidFill>
            <a:srgbClr val="FFC000"/>
          </a:solidFill>
        </a:ln>
      </dgm:spPr>
      <dgm:t>
        <a:bodyPr/>
        <a:lstStyle/>
        <a:p>
          <a:endParaRPr lang="it-IT" sz="1000">
            <a:latin typeface="Century Gothic" panose="020B0502020202020204" pitchFamily="34" charset="0"/>
          </a:endParaRPr>
        </a:p>
      </dgm:t>
    </dgm:pt>
    <dgm:pt modelId="{95F912F9-8D64-4BF9-92BC-2DC1CE9DE6A3}" type="parTrans" cxnId="{2F2FD81E-BD6C-4634-BF08-AB58B022D39D}">
      <dgm:prSet/>
      <dgm:spPr/>
      <dgm:t>
        <a:bodyPr/>
        <a:lstStyle/>
        <a:p>
          <a:endParaRPr lang="it-IT" sz="1000">
            <a:latin typeface="Century Gothic" panose="020B0502020202020204" pitchFamily="34" charset="0"/>
          </a:endParaRPr>
        </a:p>
      </dgm:t>
    </dgm:pt>
    <dgm:pt modelId="{3B872D1A-2FC6-4FE0-9065-FE0613088A4B}" type="pres">
      <dgm:prSet presAssocID="{2ECC3138-4FFB-45EF-83DB-35E4B64CDCC8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18616CF7-59E8-49C6-A5C7-9CF9D8B66B8F}" type="pres">
      <dgm:prSet presAssocID="{2ECC3138-4FFB-45EF-83DB-35E4B64CDCC8}" presName="Name1" presStyleCnt="0"/>
      <dgm:spPr/>
    </dgm:pt>
    <dgm:pt modelId="{5F374514-CE78-470D-B48B-5B0427D72113}" type="pres">
      <dgm:prSet presAssocID="{2ECC3138-4FFB-45EF-83DB-35E4B64CDCC8}" presName="cycle" presStyleCnt="0"/>
      <dgm:spPr/>
    </dgm:pt>
    <dgm:pt modelId="{1818475A-53DF-416B-946C-D29B590AD6A8}" type="pres">
      <dgm:prSet presAssocID="{2ECC3138-4FFB-45EF-83DB-35E4B64CDCC8}" presName="srcNode" presStyleLbl="node1" presStyleIdx="0" presStyleCnt="4"/>
      <dgm:spPr/>
    </dgm:pt>
    <dgm:pt modelId="{32E29854-39F0-4D93-848C-23433B7D0409}" type="pres">
      <dgm:prSet presAssocID="{2ECC3138-4FFB-45EF-83DB-35E4B64CDCC8}" presName="conn" presStyleLbl="parChTrans1D2" presStyleIdx="0" presStyleCnt="1"/>
      <dgm:spPr/>
      <dgm:t>
        <a:bodyPr/>
        <a:lstStyle/>
        <a:p>
          <a:endParaRPr lang="en-US"/>
        </a:p>
      </dgm:t>
    </dgm:pt>
    <dgm:pt modelId="{FEA44612-2363-4BA4-AF20-E23055F7FFA8}" type="pres">
      <dgm:prSet presAssocID="{2ECC3138-4FFB-45EF-83DB-35E4B64CDCC8}" presName="extraNode" presStyleLbl="node1" presStyleIdx="0" presStyleCnt="4"/>
      <dgm:spPr/>
    </dgm:pt>
    <dgm:pt modelId="{F5EAC1AC-DD1A-4069-AA50-9F216B785EE9}" type="pres">
      <dgm:prSet presAssocID="{2ECC3138-4FFB-45EF-83DB-35E4B64CDCC8}" presName="dstNode" presStyleLbl="node1" presStyleIdx="0" presStyleCnt="4"/>
      <dgm:spPr/>
    </dgm:pt>
    <dgm:pt modelId="{340923CF-0E08-4413-97D8-24C4E5ED9662}" type="pres">
      <dgm:prSet presAssocID="{860EB244-3577-4150-88A7-A22D0EA06612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746877-9A12-441E-8AF2-D747198663DA}" type="pres">
      <dgm:prSet presAssocID="{860EB244-3577-4150-88A7-A22D0EA06612}" presName="accent_1" presStyleCnt="0"/>
      <dgm:spPr/>
    </dgm:pt>
    <dgm:pt modelId="{C321E20A-598D-45B2-94DC-84B4524FBB76}" type="pres">
      <dgm:prSet presAssocID="{860EB244-3577-4150-88A7-A22D0EA06612}" presName="accentRepeatNode" presStyleLbl="solidFgAcc1" presStyleIdx="0" presStyleCnt="4"/>
      <dgm:spPr>
        <a:solidFill>
          <a:schemeClr val="accent2"/>
        </a:solidFill>
        <a:ln>
          <a:solidFill>
            <a:schemeClr val="bg1"/>
          </a:solidFill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</dgm:pt>
    <dgm:pt modelId="{DB9CC5CF-1E3B-4358-AF65-6C986E5B74C8}" type="pres">
      <dgm:prSet presAssocID="{0AEDB2C1-0208-4D93-9548-48081672FF67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C4894A-7F99-4B87-A2DE-4C74B75E27F0}" type="pres">
      <dgm:prSet presAssocID="{0AEDB2C1-0208-4D93-9548-48081672FF67}" presName="accent_2" presStyleCnt="0"/>
      <dgm:spPr/>
    </dgm:pt>
    <dgm:pt modelId="{3F690B2A-7F63-4091-BA19-A9E9F31A7310}" type="pres">
      <dgm:prSet presAssocID="{0AEDB2C1-0208-4D93-9548-48081672FF67}" presName="accentRepeatNode" presStyleLbl="solidFgAcc1" presStyleIdx="1" presStyleCnt="4"/>
      <dgm:spPr>
        <a:solidFill>
          <a:schemeClr val="accent3"/>
        </a:solidFill>
        <a:ln>
          <a:solidFill>
            <a:schemeClr val="bg1"/>
          </a:solidFill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</dgm:pt>
    <dgm:pt modelId="{76930EE8-AD0F-4513-BCBF-63F7E573AAC1}" type="pres">
      <dgm:prSet presAssocID="{BD4E0366-91B2-4A83-84E8-48CA59DEC7D3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787CFB0-029C-4BD2-AE32-A38614592F95}" type="pres">
      <dgm:prSet presAssocID="{BD4E0366-91B2-4A83-84E8-48CA59DEC7D3}" presName="accent_3" presStyleCnt="0"/>
      <dgm:spPr/>
    </dgm:pt>
    <dgm:pt modelId="{34256899-5F87-4856-B4DE-89A2399EE71F}" type="pres">
      <dgm:prSet presAssocID="{BD4E0366-91B2-4A83-84E8-48CA59DEC7D3}" presName="accentRepeatNode" presStyleLbl="solidFgAcc1" presStyleIdx="2" presStyleCnt="4"/>
      <dgm:spPr>
        <a:solidFill>
          <a:schemeClr val="accent5"/>
        </a:solidFill>
        <a:ln>
          <a:solidFill>
            <a:schemeClr val="bg1"/>
          </a:solidFill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</dgm:pt>
    <dgm:pt modelId="{93144FF8-6D14-487A-8538-C04D46258DD4}" type="pres">
      <dgm:prSet presAssocID="{8AB0BE05-4857-4AF0-AB09-8F3C8C00CA1C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FE8F13-3DF6-4E3E-81D3-14584F43456B}" type="pres">
      <dgm:prSet presAssocID="{8AB0BE05-4857-4AF0-AB09-8F3C8C00CA1C}" presName="accent_4" presStyleCnt="0"/>
      <dgm:spPr/>
    </dgm:pt>
    <dgm:pt modelId="{66670828-01FA-4AFD-A72D-CE7E11832509}" type="pres">
      <dgm:prSet presAssocID="{8AB0BE05-4857-4AF0-AB09-8F3C8C00CA1C}" presName="accentRepeatNode" presStyleLbl="solidFgAcc1" presStyleIdx="3" presStyleCnt="4"/>
      <dgm:spPr>
        <a:solidFill>
          <a:schemeClr val="accent3">
            <a:lumMod val="50000"/>
          </a:schemeClr>
        </a:solidFill>
        <a:ln>
          <a:solidFill>
            <a:schemeClr val="bg1"/>
          </a:solidFill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</dgm:pt>
  </dgm:ptLst>
  <dgm:cxnLst>
    <dgm:cxn modelId="{9196CF33-F14D-4CCF-B875-7827C383145B}" type="presOf" srcId="{860EB244-3577-4150-88A7-A22D0EA06612}" destId="{340923CF-0E08-4413-97D8-24C4E5ED9662}" srcOrd="0" destOrd="0" presId="urn:microsoft.com/office/officeart/2008/layout/VerticalCurvedList"/>
    <dgm:cxn modelId="{48551305-501D-4E5C-9CE4-6C960D60AC07}" srcId="{2ECC3138-4FFB-45EF-83DB-35E4B64CDCC8}" destId="{0AEDB2C1-0208-4D93-9548-48081672FF67}" srcOrd="1" destOrd="0" parTransId="{32062E72-A6D5-4956-9A67-F51752A379BA}" sibTransId="{3AB37FC7-4202-4AAA-9AA8-E7DAF2CC5E4F}"/>
    <dgm:cxn modelId="{983F7B87-C1A7-4C4E-97E3-721B1F887B48}" type="presOf" srcId="{8AB0BE05-4857-4AF0-AB09-8F3C8C00CA1C}" destId="{93144FF8-6D14-487A-8538-C04D46258DD4}" srcOrd="0" destOrd="0" presId="urn:microsoft.com/office/officeart/2008/layout/VerticalCurvedList"/>
    <dgm:cxn modelId="{2F2FD81E-BD6C-4634-BF08-AB58B022D39D}" srcId="{2ECC3138-4FFB-45EF-83DB-35E4B64CDCC8}" destId="{860EB244-3577-4150-88A7-A22D0EA06612}" srcOrd="0" destOrd="0" parTransId="{95F912F9-8D64-4BF9-92BC-2DC1CE9DE6A3}" sibTransId="{1AFB5183-9DE7-4605-A112-67B8A981D0DF}"/>
    <dgm:cxn modelId="{15BB8E3E-4E7F-43A5-A339-0C43741F8453}" type="presOf" srcId="{2ECC3138-4FFB-45EF-83DB-35E4B64CDCC8}" destId="{3B872D1A-2FC6-4FE0-9065-FE0613088A4B}" srcOrd="0" destOrd="0" presId="urn:microsoft.com/office/officeart/2008/layout/VerticalCurvedList"/>
    <dgm:cxn modelId="{03CD2A53-2B24-449D-9241-FC54A7437620}" srcId="{2ECC3138-4FFB-45EF-83DB-35E4B64CDCC8}" destId="{BD4E0366-91B2-4A83-84E8-48CA59DEC7D3}" srcOrd="2" destOrd="0" parTransId="{6860134D-F6E8-46A7-9F6A-48FC664D47BE}" sibTransId="{4D972C46-CEDB-4780-B3C6-93AB49FD303B}"/>
    <dgm:cxn modelId="{89353B8A-A720-4FD1-977A-3750BA4F5727}" type="presOf" srcId="{1AFB5183-9DE7-4605-A112-67B8A981D0DF}" destId="{32E29854-39F0-4D93-848C-23433B7D0409}" srcOrd="0" destOrd="0" presId="urn:microsoft.com/office/officeart/2008/layout/VerticalCurvedList"/>
    <dgm:cxn modelId="{88DE01C9-3241-4E7F-94A7-98101FC23D47}" type="presOf" srcId="{0AEDB2C1-0208-4D93-9548-48081672FF67}" destId="{DB9CC5CF-1E3B-4358-AF65-6C986E5B74C8}" srcOrd="0" destOrd="0" presId="urn:microsoft.com/office/officeart/2008/layout/VerticalCurvedList"/>
    <dgm:cxn modelId="{89AE9688-D00D-4752-8BE7-DCEAAFB58F6E}" type="presOf" srcId="{BD4E0366-91B2-4A83-84E8-48CA59DEC7D3}" destId="{76930EE8-AD0F-4513-BCBF-63F7E573AAC1}" srcOrd="0" destOrd="0" presId="urn:microsoft.com/office/officeart/2008/layout/VerticalCurvedList"/>
    <dgm:cxn modelId="{EF77CB72-E771-4E8C-A429-F4420D4EA6B9}" srcId="{2ECC3138-4FFB-45EF-83DB-35E4B64CDCC8}" destId="{8AB0BE05-4857-4AF0-AB09-8F3C8C00CA1C}" srcOrd="3" destOrd="0" parTransId="{B5059F2E-606C-4C24-BF54-EE885DA3424D}" sibTransId="{D7C4FA0D-9C38-46A5-B4E5-D45EC27393A2}"/>
    <dgm:cxn modelId="{85B3E8DD-22DB-492E-8692-A60A8D0019EE}" type="presParOf" srcId="{3B872D1A-2FC6-4FE0-9065-FE0613088A4B}" destId="{18616CF7-59E8-49C6-A5C7-9CF9D8B66B8F}" srcOrd="0" destOrd="0" presId="urn:microsoft.com/office/officeart/2008/layout/VerticalCurvedList"/>
    <dgm:cxn modelId="{F1F77DA9-BC8F-431C-89EE-7E8CF3DA9352}" type="presParOf" srcId="{18616CF7-59E8-49C6-A5C7-9CF9D8B66B8F}" destId="{5F374514-CE78-470D-B48B-5B0427D72113}" srcOrd="0" destOrd="0" presId="urn:microsoft.com/office/officeart/2008/layout/VerticalCurvedList"/>
    <dgm:cxn modelId="{D0FBEE67-E732-48D5-9509-7AE4CC3B1A35}" type="presParOf" srcId="{5F374514-CE78-470D-B48B-5B0427D72113}" destId="{1818475A-53DF-416B-946C-D29B590AD6A8}" srcOrd="0" destOrd="0" presId="urn:microsoft.com/office/officeart/2008/layout/VerticalCurvedList"/>
    <dgm:cxn modelId="{749D7D45-F62C-47FC-911F-8345415F1EDA}" type="presParOf" srcId="{5F374514-CE78-470D-B48B-5B0427D72113}" destId="{32E29854-39F0-4D93-848C-23433B7D0409}" srcOrd="1" destOrd="0" presId="urn:microsoft.com/office/officeart/2008/layout/VerticalCurvedList"/>
    <dgm:cxn modelId="{B7323882-A9F9-4473-91F6-2FABBF8B5082}" type="presParOf" srcId="{5F374514-CE78-470D-B48B-5B0427D72113}" destId="{FEA44612-2363-4BA4-AF20-E23055F7FFA8}" srcOrd="2" destOrd="0" presId="urn:microsoft.com/office/officeart/2008/layout/VerticalCurvedList"/>
    <dgm:cxn modelId="{C57C1D11-663D-4F38-AE05-BBB242202BFD}" type="presParOf" srcId="{5F374514-CE78-470D-B48B-5B0427D72113}" destId="{F5EAC1AC-DD1A-4069-AA50-9F216B785EE9}" srcOrd="3" destOrd="0" presId="urn:microsoft.com/office/officeart/2008/layout/VerticalCurvedList"/>
    <dgm:cxn modelId="{18ACEBF9-FA05-47A3-9CD9-A1656B1EA7F4}" type="presParOf" srcId="{18616CF7-59E8-49C6-A5C7-9CF9D8B66B8F}" destId="{340923CF-0E08-4413-97D8-24C4E5ED9662}" srcOrd="1" destOrd="0" presId="urn:microsoft.com/office/officeart/2008/layout/VerticalCurvedList"/>
    <dgm:cxn modelId="{EE138ABE-106C-431F-A99B-45E521ECDE3F}" type="presParOf" srcId="{18616CF7-59E8-49C6-A5C7-9CF9D8B66B8F}" destId="{42746877-9A12-441E-8AF2-D747198663DA}" srcOrd="2" destOrd="0" presId="urn:microsoft.com/office/officeart/2008/layout/VerticalCurvedList"/>
    <dgm:cxn modelId="{2439EC8E-AF0F-4B6E-8422-68EE0DF379BE}" type="presParOf" srcId="{42746877-9A12-441E-8AF2-D747198663DA}" destId="{C321E20A-598D-45B2-94DC-84B4524FBB76}" srcOrd="0" destOrd="0" presId="urn:microsoft.com/office/officeart/2008/layout/VerticalCurvedList"/>
    <dgm:cxn modelId="{5CFA4F01-3AEF-4284-9EA4-6B6836F1042F}" type="presParOf" srcId="{18616CF7-59E8-49C6-A5C7-9CF9D8B66B8F}" destId="{DB9CC5CF-1E3B-4358-AF65-6C986E5B74C8}" srcOrd="3" destOrd="0" presId="urn:microsoft.com/office/officeart/2008/layout/VerticalCurvedList"/>
    <dgm:cxn modelId="{E54B0FB6-8617-4580-A258-D39AD7C40D09}" type="presParOf" srcId="{18616CF7-59E8-49C6-A5C7-9CF9D8B66B8F}" destId="{6BC4894A-7F99-4B87-A2DE-4C74B75E27F0}" srcOrd="4" destOrd="0" presId="urn:microsoft.com/office/officeart/2008/layout/VerticalCurvedList"/>
    <dgm:cxn modelId="{22B12995-44EA-4D96-9227-661AA3868AC8}" type="presParOf" srcId="{6BC4894A-7F99-4B87-A2DE-4C74B75E27F0}" destId="{3F690B2A-7F63-4091-BA19-A9E9F31A7310}" srcOrd="0" destOrd="0" presId="urn:microsoft.com/office/officeart/2008/layout/VerticalCurvedList"/>
    <dgm:cxn modelId="{16EAD1B2-B935-4108-9B64-3ACA52C53069}" type="presParOf" srcId="{18616CF7-59E8-49C6-A5C7-9CF9D8B66B8F}" destId="{76930EE8-AD0F-4513-BCBF-63F7E573AAC1}" srcOrd="5" destOrd="0" presId="urn:microsoft.com/office/officeart/2008/layout/VerticalCurvedList"/>
    <dgm:cxn modelId="{21B771A0-2227-45E2-A155-B0088AB66C36}" type="presParOf" srcId="{18616CF7-59E8-49C6-A5C7-9CF9D8B66B8F}" destId="{5787CFB0-029C-4BD2-AE32-A38614592F95}" srcOrd="6" destOrd="0" presId="urn:microsoft.com/office/officeart/2008/layout/VerticalCurvedList"/>
    <dgm:cxn modelId="{B60E06B9-6213-410D-9C5E-22CCD4DBEB08}" type="presParOf" srcId="{5787CFB0-029C-4BD2-AE32-A38614592F95}" destId="{34256899-5F87-4856-B4DE-89A2399EE71F}" srcOrd="0" destOrd="0" presId="urn:microsoft.com/office/officeart/2008/layout/VerticalCurvedList"/>
    <dgm:cxn modelId="{A5DA4FFB-0E70-4B6C-858F-BCF74882AFA4}" type="presParOf" srcId="{18616CF7-59E8-49C6-A5C7-9CF9D8B66B8F}" destId="{93144FF8-6D14-487A-8538-C04D46258DD4}" srcOrd="7" destOrd="0" presId="urn:microsoft.com/office/officeart/2008/layout/VerticalCurvedList"/>
    <dgm:cxn modelId="{FEEADA79-7B73-4BB1-B87A-8E8215D16EEA}" type="presParOf" srcId="{18616CF7-59E8-49C6-A5C7-9CF9D8B66B8F}" destId="{36FE8F13-3DF6-4E3E-81D3-14584F43456B}" srcOrd="8" destOrd="0" presId="urn:microsoft.com/office/officeart/2008/layout/VerticalCurvedList"/>
    <dgm:cxn modelId="{169C6E68-7C17-413F-B5F1-87BE5ED6C7A7}" type="presParOf" srcId="{36FE8F13-3DF6-4E3E-81D3-14584F43456B}" destId="{66670828-01FA-4AFD-A72D-CE7E11832509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2E29854-39F0-4D93-848C-23433B7D0409}">
      <dsp:nvSpPr>
        <dsp:cNvPr id="0" name=""/>
        <dsp:cNvSpPr/>
      </dsp:nvSpPr>
      <dsp:spPr>
        <a:xfrm>
          <a:off x="-5196765" y="-795993"/>
          <a:ext cx="6188459" cy="6188459"/>
        </a:xfrm>
        <a:prstGeom prst="blockArc">
          <a:avLst>
            <a:gd name="adj1" fmla="val 18900000"/>
            <a:gd name="adj2" fmla="val 2700000"/>
            <a:gd name="adj3" fmla="val 349"/>
          </a:avLst>
        </a:prstGeom>
        <a:noFill/>
        <a:ln w="12700" cap="flat" cmpd="sng" algn="ctr">
          <a:solidFill>
            <a:srgbClr val="FFC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0923CF-0E08-4413-97D8-24C4E5ED9662}">
      <dsp:nvSpPr>
        <dsp:cNvPr id="0" name=""/>
        <dsp:cNvSpPr/>
      </dsp:nvSpPr>
      <dsp:spPr>
        <a:xfrm>
          <a:off x="519236" y="353376"/>
          <a:ext cx="6905999" cy="707121"/>
        </a:xfrm>
        <a:prstGeom prst="rect">
          <a:avLst/>
        </a:prstGeom>
        <a:solidFill>
          <a:schemeClr val="tx2">
            <a:lumMod val="20000"/>
            <a:lumOff val="80000"/>
          </a:schemeClr>
        </a:solidFill>
        <a:ln w="12700" cap="flat" cmpd="sng" algn="ctr">
          <a:noFill/>
          <a:prstDash val="solid"/>
          <a:miter lim="800000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1278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800" kern="1200" dirty="0">
            <a:solidFill>
              <a:schemeClr val="tx1"/>
            </a:solidFill>
            <a:latin typeface="Century Gothic" panose="020B0502020202020204" pitchFamily="34" charset="0"/>
          </a:endParaRP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800" kern="1200" dirty="0" err="1">
              <a:solidFill>
                <a:schemeClr val="tx1"/>
              </a:solidFill>
              <a:latin typeface="Century Gothic" panose="020B0502020202020204" pitchFamily="34" charset="0"/>
            </a:rPr>
            <a:t>Eurocup</a:t>
          </a:r>
          <a:endParaRPr lang="it-IT" sz="2800" kern="1200" dirty="0">
            <a:solidFill>
              <a:schemeClr val="tx1"/>
            </a:solidFill>
            <a:latin typeface="Century Gothic" panose="020B0502020202020204" pitchFamily="34" charset="0"/>
          </a:endParaRP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800" kern="1200" dirty="0">
            <a:solidFill>
              <a:schemeClr val="tx1"/>
            </a:solidFill>
            <a:latin typeface="Century Gothic" panose="020B0502020202020204" pitchFamily="34" charset="0"/>
          </a:endParaRPr>
        </a:p>
      </dsp:txBody>
      <dsp:txXfrm>
        <a:off x="519236" y="353376"/>
        <a:ext cx="6905999" cy="707121"/>
      </dsp:txXfrm>
    </dsp:sp>
    <dsp:sp modelId="{C321E20A-598D-45B2-94DC-84B4524FBB76}">
      <dsp:nvSpPr>
        <dsp:cNvPr id="0" name=""/>
        <dsp:cNvSpPr/>
      </dsp:nvSpPr>
      <dsp:spPr>
        <a:xfrm>
          <a:off x="77285" y="264986"/>
          <a:ext cx="883901" cy="883901"/>
        </a:xfrm>
        <a:prstGeom prst="ellipse">
          <a:avLst/>
        </a:prstGeom>
        <a:solidFill>
          <a:schemeClr val="accent2"/>
        </a:solidFill>
        <a:ln w="12700" cap="flat" cmpd="sng" algn="ctr">
          <a:solidFill>
            <a:schemeClr val="bg1"/>
          </a:solidFill>
          <a:prstDash val="solid"/>
          <a:miter lim="800000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B9CC5CF-1E3B-4358-AF65-6C986E5B74C8}">
      <dsp:nvSpPr>
        <dsp:cNvPr id="0" name=""/>
        <dsp:cNvSpPr/>
      </dsp:nvSpPr>
      <dsp:spPr>
        <a:xfrm>
          <a:off x="924645" y="1414242"/>
          <a:ext cx="6500590" cy="707121"/>
        </a:xfrm>
        <a:prstGeom prst="rect">
          <a:avLst/>
        </a:prstGeom>
        <a:solidFill>
          <a:schemeClr val="bg1"/>
        </a:solidFill>
        <a:ln w="12700" cap="flat" cmpd="sng" algn="ctr">
          <a:noFill/>
          <a:prstDash val="solid"/>
          <a:miter lim="800000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1278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800" kern="1200" dirty="0">
              <a:solidFill>
                <a:schemeClr val="tx1"/>
              </a:solidFill>
              <a:latin typeface="Century Gothic" panose="020B0502020202020204" pitchFamily="34" charset="0"/>
            </a:rPr>
            <a:t>French ATU/Hepather/HepaVIH</a:t>
          </a:r>
        </a:p>
      </dsp:txBody>
      <dsp:txXfrm>
        <a:off x="924645" y="1414242"/>
        <a:ext cx="6500590" cy="707121"/>
      </dsp:txXfrm>
    </dsp:sp>
    <dsp:sp modelId="{3F690B2A-7F63-4091-BA19-A9E9F31A7310}">
      <dsp:nvSpPr>
        <dsp:cNvPr id="0" name=""/>
        <dsp:cNvSpPr/>
      </dsp:nvSpPr>
      <dsp:spPr>
        <a:xfrm>
          <a:off x="482694" y="1325852"/>
          <a:ext cx="883901" cy="883901"/>
        </a:xfrm>
        <a:prstGeom prst="ellipse">
          <a:avLst/>
        </a:prstGeom>
        <a:solidFill>
          <a:schemeClr val="accent3"/>
        </a:solidFill>
        <a:ln w="12700" cap="flat" cmpd="sng" algn="ctr">
          <a:solidFill>
            <a:schemeClr val="bg1"/>
          </a:solidFill>
          <a:prstDash val="solid"/>
          <a:miter lim="800000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930EE8-AD0F-4513-BCBF-63F7E573AAC1}">
      <dsp:nvSpPr>
        <dsp:cNvPr id="0" name=""/>
        <dsp:cNvSpPr/>
      </dsp:nvSpPr>
      <dsp:spPr>
        <a:xfrm>
          <a:off x="924645" y="2475108"/>
          <a:ext cx="6500590" cy="707121"/>
        </a:xfrm>
        <a:prstGeom prst="rect">
          <a:avLst/>
        </a:prstGeom>
        <a:solidFill>
          <a:schemeClr val="bg1"/>
        </a:solidFill>
        <a:ln w="12700" cap="flat" cmpd="sng" algn="ctr">
          <a:noFill/>
          <a:prstDash val="solid"/>
          <a:miter lim="800000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1278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800" kern="1200" dirty="0" err="1">
              <a:solidFill>
                <a:schemeClr val="tx1"/>
              </a:solidFill>
              <a:latin typeface="Century Gothic" panose="020B0502020202020204" pitchFamily="34" charset="0"/>
            </a:rPr>
            <a:t>German</a:t>
          </a:r>
          <a:r>
            <a:rPr lang="it-IT" sz="2800" kern="1200" dirty="0">
              <a:solidFill>
                <a:schemeClr val="tx1"/>
              </a:solidFill>
              <a:latin typeface="Century Gothic" panose="020B0502020202020204" pitchFamily="34" charset="0"/>
            </a:rPr>
            <a:t> </a:t>
          </a:r>
          <a:r>
            <a:rPr lang="it-IT" sz="2800" kern="1200" dirty="0" err="1">
              <a:solidFill>
                <a:schemeClr val="tx1"/>
              </a:solidFill>
              <a:latin typeface="Century Gothic" panose="020B0502020202020204" pitchFamily="34" charset="0"/>
            </a:rPr>
            <a:t>Cohort</a:t>
          </a:r>
          <a:endParaRPr lang="it-IT" sz="2800" kern="1200" dirty="0">
            <a:solidFill>
              <a:schemeClr val="tx1"/>
            </a:solidFill>
            <a:latin typeface="Century Gothic" panose="020B0502020202020204" pitchFamily="34" charset="0"/>
          </a:endParaRPr>
        </a:p>
      </dsp:txBody>
      <dsp:txXfrm>
        <a:off x="924645" y="2475108"/>
        <a:ext cx="6500590" cy="707121"/>
      </dsp:txXfrm>
    </dsp:sp>
    <dsp:sp modelId="{34256899-5F87-4856-B4DE-89A2399EE71F}">
      <dsp:nvSpPr>
        <dsp:cNvPr id="0" name=""/>
        <dsp:cNvSpPr/>
      </dsp:nvSpPr>
      <dsp:spPr>
        <a:xfrm>
          <a:off x="482694" y="2386718"/>
          <a:ext cx="883901" cy="883901"/>
        </a:xfrm>
        <a:prstGeom prst="ellipse">
          <a:avLst/>
        </a:prstGeom>
        <a:solidFill>
          <a:schemeClr val="accent5"/>
        </a:solidFill>
        <a:ln w="12700" cap="flat" cmpd="sng" algn="ctr">
          <a:solidFill>
            <a:schemeClr val="bg1"/>
          </a:solidFill>
          <a:prstDash val="solid"/>
          <a:miter lim="800000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3144FF8-6D14-487A-8538-C04D46258DD4}">
      <dsp:nvSpPr>
        <dsp:cNvPr id="0" name=""/>
        <dsp:cNvSpPr/>
      </dsp:nvSpPr>
      <dsp:spPr>
        <a:xfrm>
          <a:off x="519236" y="3535974"/>
          <a:ext cx="6905999" cy="707121"/>
        </a:xfrm>
        <a:prstGeom prst="rect">
          <a:avLst/>
        </a:prstGeom>
        <a:solidFill>
          <a:schemeClr val="bg1"/>
        </a:solidFill>
        <a:ln w="12700" cap="flat" cmpd="sng" algn="ctr">
          <a:noFill/>
          <a:prstDash val="solid"/>
          <a:miter lim="800000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1278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800" kern="1200" dirty="0" err="1">
              <a:solidFill>
                <a:schemeClr val="tx1"/>
              </a:solidFill>
              <a:latin typeface="Century Gothic" panose="020B0502020202020204" pitchFamily="34" charset="0"/>
            </a:rPr>
            <a:t>Greek</a:t>
          </a:r>
          <a:r>
            <a:rPr lang="it-IT" sz="2800" kern="1200" dirty="0">
              <a:solidFill>
                <a:schemeClr val="tx1"/>
              </a:solidFill>
              <a:latin typeface="Century Gothic" panose="020B0502020202020204" pitchFamily="34" charset="0"/>
            </a:rPr>
            <a:t> </a:t>
          </a:r>
          <a:r>
            <a:rPr lang="it-IT" sz="2800" kern="1200" dirty="0" err="1">
              <a:solidFill>
                <a:schemeClr val="tx1"/>
              </a:solidFill>
              <a:latin typeface="Century Gothic" panose="020B0502020202020204" pitchFamily="34" charset="0"/>
            </a:rPr>
            <a:t>Cohort</a:t>
          </a:r>
          <a:endParaRPr lang="it-IT" sz="2800" kern="1200" dirty="0">
            <a:solidFill>
              <a:schemeClr val="tx1"/>
            </a:solidFill>
            <a:latin typeface="Century Gothic" panose="020B0502020202020204" pitchFamily="34" charset="0"/>
          </a:endParaRPr>
        </a:p>
      </dsp:txBody>
      <dsp:txXfrm>
        <a:off x="519236" y="3535974"/>
        <a:ext cx="6905999" cy="707121"/>
      </dsp:txXfrm>
    </dsp:sp>
    <dsp:sp modelId="{66670828-01FA-4AFD-A72D-CE7E11832509}">
      <dsp:nvSpPr>
        <dsp:cNvPr id="0" name=""/>
        <dsp:cNvSpPr/>
      </dsp:nvSpPr>
      <dsp:spPr>
        <a:xfrm>
          <a:off x="77285" y="3447584"/>
          <a:ext cx="883901" cy="883901"/>
        </a:xfrm>
        <a:prstGeom prst="ellipse">
          <a:avLst/>
        </a:prstGeom>
        <a:solidFill>
          <a:schemeClr val="accent3">
            <a:lumMod val="50000"/>
          </a:schemeClr>
        </a:solidFill>
        <a:ln w="12700" cap="flat" cmpd="sng" algn="ctr">
          <a:solidFill>
            <a:schemeClr val="bg1"/>
          </a:solidFill>
          <a:prstDash val="solid"/>
          <a:miter lim="800000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0.43182</cdr:x>
      <cdr:y>0.09511</cdr:y>
    </cdr:from>
    <cdr:to>
      <cdr:x>0.59848</cdr:x>
      <cdr:y>0.16524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369127" y="515367"/>
          <a:ext cx="914400" cy="38001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it-IT" sz="1100" dirty="0"/>
        </a:p>
      </cdr:txBody>
    </cdr:sp>
  </cdr:relSizeAnchor>
  <cdr:relSizeAnchor xmlns:cdr="http://schemas.openxmlformats.org/drawingml/2006/chartDrawing">
    <cdr:from>
      <cdr:x>0.27277</cdr:x>
      <cdr:y>0.11922</cdr:y>
    </cdr:from>
    <cdr:to>
      <cdr:x>0.5974</cdr:x>
      <cdr:y>0.18157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347533" y="505829"/>
          <a:ext cx="1603703" cy="2645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it-IT" sz="1200" dirty="0"/>
            <a:t>98%</a:t>
          </a:r>
        </a:p>
      </cdr:txBody>
    </cdr:sp>
  </cdr:relSizeAnchor>
  <cdr:relSizeAnchor xmlns:cdr="http://schemas.openxmlformats.org/drawingml/2006/chartDrawing">
    <cdr:from>
      <cdr:x>0.48978</cdr:x>
      <cdr:y>0.72436</cdr:y>
    </cdr:from>
    <cdr:to>
      <cdr:x>0.6515</cdr:x>
      <cdr:y>0.77615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2439741" y="3346114"/>
          <a:ext cx="805518" cy="23924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it-IT" sz="1400" b="1" dirty="0"/>
            <a:t>596/608</a:t>
          </a:r>
          <a:endParaRPr lang="it-IT" sz="12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2DF390-D754-41DD-9F5D-BE8EB8698103}" type="datetimeFigureOut">
              <a:rPr lang="it-IT" smtClean="0"/>
              <a:pPr/>
              <a:t>22/03/2018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2B7EE9-1CCE-4AAD-8239-D696699AF69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13540313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21838944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INIBITORI DI PROTEASI</a:t>
            </a:r>
            <a:r>
              <a:rPr lang="en-GB" baseline="0" dirty="0"/>
              <a:t> NS34A (EVIR) TEL BOC SIM PARITA. </a:t>
            </a:r>
          </a:p>
          <a:p>
            <a:r>
              <a:rPr lang="en-GB" baseline="0" dirty="0"/>
              <a:t>INIBITORI NS5A (TASVIR) DAC OMBITA</a:t>
            </a:r>
          </a:p>
          <a:p>
            <a:r>
              <a:rPr lang="en-GB" baseline="0" dirty="0"/>
              <a:t>INIBITORI DI NS5B RNA POLIMERASI (BUVIR) SOF DASA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D881C9-567D-4826-8A96-00B91E26D62C}" type="slidenum">
              <a:rPr lang="pl-PL" smtClean="0">
                <a:solidFill>
                  <a:prstClr val="black"/>
                </a:solidFill>
              </a:rPr>
              <a:pPr/>
              <a:t>4</a:t>
            </a:fld>
            <a:endParaRPr 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5545270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D881C9-567D-4826-8A96-00B91E26D62C}" type="slidenum">
              <a:rPr lang="pl-PL" smtClean="0">
                <a:solidFill>
                  <a:prstClr val="black"/>
                </a:solidFill>
              </a:rPr>
              <a:pPr/>
              <a:t>5</a:t>
            </a:fld>
            <a:endParaRPr 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3181085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C705D-21F6-43D9-9331-6CFD47D2D582}" type="datetimeFigureOut">
              <a:rPr lang="it-IT" smtClean="0"/>
              <a:pPr/>
              <a:t>22/03/2018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54A4A-3FCE-4517-B1CD-777E08B553F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1208785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C705D-21F6-43D9-9331-6CFD47D2D582}" type="datetimeFigureOut">
              <a:rPr lang="it-IT" smtClean="0"/>
              <a:pPr/>
              <a:t>22/03/2018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54A4A-3FCE-4517-B1CD-777E08B553F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2724708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C705D-21F6-43D9-9331-6CFD47D2D582}" type="datetimeFigureOut">
              <a:rPr lang="it-IT" smtClean="0"/>
              <a:pPr/>
              <a:t>22/03/2018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54A4A-3FCE-4517-B1CD-777E08B553F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3825142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1203" y="1219200"/>
            <a:ext cx="10769599" cy="52578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84864" y="6629400"/>
            <a:ext cx="707136" cy="228600"/>
          </a:xfrm>
        </p:spPr>
        <p:txBody>
          <a:bodyPr/>
          <a:lstStyle/>
          <a:p>
            <a:fld id="{AD35ED27-B502-4CAF-8D9A-EE489959EAC3}" type="slidenum">
              <a:rPr lang="pl-PL" smtClean="0">
                <a:solidFill>
                  <a:srgbClr val="FFFFFF"/>
                </a:solidFill>
              </a:rPr>
              <a:pPr/>
              <a:t>‹N›</a:t>
            </a:fld>
            <a:endParaRPr lang="pl-PL">
              <a:solidFill>
                <a:srgbClr val="FFFFFF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87587" y="6550570"/>
            <a:ext cx="9042400" cy="304800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1100" baseline="0"/>
            </a:lvl1pPr>
          </a:lstStyle>
          <a:p>
            <a:pPr lvl="0"/>
            <a:r>
              <a:rPr lang="en-GB" dirty="0"/>
              <a:t>Placeholder for footnotes, references, </a:t>
            </a:r>
            <a:r>
              <a:rPr lang="en-GB" dirty="0" err="1"/>
              <a:t>etc</a:t>
            </a:r>
            <a:r>
              <a:rPr lang="en-GB" dirty="0"/>
              <a:t> – delete if not used</a:t>
            </a: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31212320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3740432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C705D-21F6-43D9-9331-6CFD47D2D582}" type="datetimeFigureOut">
              <a:rPr lang="it-IT" smtClean="0"/>
              <a:pPr/>
              <a:t>22/03/2018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54A4A-3FCE-4517-B1CD-777E08B553F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2895210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C705D-21F6-43D9-9331-6CFD47D2D582}" type="datetimeFigureOut">
              <a:rPr lang="it-IT" smtClean="0"/>
              <a:pPr/>
              <a:t>22/03/2018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54A4A-3FCE-4517-B1CD-777E08B553F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1284378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C705D-21F6-43D9-9331-6CFD47D2D582}" type="datetimeFigureOut">
              <a:rPr lang="it-IT" smtClean="0"/>
              <a:pPr/>
              <a:t>22/03/2018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54A4A-3FCE-4517-B1CD-777E08B553F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2317304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C705D-21F6-43D9-9331-6CFD47D2D582}" type="datetimeFigureOut">
              <a:rPr lang="it-IT" smtClean="0"/>
              <a:pPr/>
              <a:t>22/03/2018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54A4A-3FCE-4517-B1CD-777E08B553F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1802465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C705D-21F6-43D9-9331-6CFD47D2D582}" type="datetimeFigureOut">
              <a:rPr lang="it-IT" smtClean="0"/>
              <a:pPr/>
              <a:t>22/03/2018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54A4A-3FCE-4517-B1CD-777E08B553F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502052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C705D-21F6-43D9-9331-6CFD47D2D582}" type="datetimeFigureOut">
              <a:rPr lang="it-IT" smtClean="0"/>
              <a:pPr/>
              <a:t>22/03/2018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54A4A-3FCE-4517-B1CD-777E08B553F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1528405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C705D-21F6-43D9-9331-6CFD47D2D582}" type="datetimeFigureOut">
              <a:rPr lang="it-IT" smtClean="0"/>
              <a:pPr/>
              <a:t>22/03/2018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54A4A-3FCE-4517-B1CD-777E08B553F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775303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C705D-21F6-43D9-9331-6CFD47D2D582}" type="datetimeFigureOut">
              <a:rPr lang="it-IT" smtClean="0"/>
              <a:pPr/>
              <a:t>22/03/2018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54A4A-3FCE-4517-B1CD-777E08B553F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59700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6C705D-21F6-43D9-9331-6CFD47D2D582}" type="datetimeFigureOut">
              <a:rPr lang="it-IT" smtClean="0"/>
              <a:pPr/>
              <a:t>22/03/2018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54A4A-3FCE-4517-B1CD-777E08B553F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1007688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" y="2717061"/>
            <a:ext cx="12192000" cy="2460253"/>
          </a:xfrm>
        </p:spPr>
        <p:txBody>
          <a:bodyPr anchor="ctr">
            <a:normAutofit/>
          </a:bodyPr>
          <a:lstStyle/>
          <a:p>
            <a:r>
              <a:rPr lang="en-US" sz="2800" b="1" dirty="0">
                <a:latin typeface="+mn-lt"/>
              </a:rPr>
              <a:t>SUSTAINED VIROLOGICAL RESPONSE IN HCV PATIENTS TREATED WITH DACLATASVIR+SOFOSBUVIR, WITH OR WITHOUT RIBAVIRIN: A LARGE FIELD-PRACTICE EXPERIENCE </a:t>
            </a:r>
            <a:endParaRPr lang="it-IT" sz="2800" b="1" dirty="0">
              <a:latin typeface="+mn-lt"/>
            </a:endParaRPr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1997952" y="4733102"/>
            <a:ext cx="9024730" cy="178395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 fontScale="75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000" b="1" kern="1200">
                <a:solidFill>
                  <a:srgbClr val="1F497D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400" b="0" dirty="0">
                <a:solidFill>
                  <a:srgbClr val="002060"/>
                </a:solidFill>
                <a:latin typeface="+mn-lt"/>
              </a:rPr>
              <a:t>                                                                  Rodolfo Sacco</a:t>
            </a:r>
          </a:p>
          <a:p>
            <a:r>
              <a:rPr lang="it-IT" sz="2400" b="0" dirty="0">
                <a:solidFill>
                  <a:srgbClr val="002060"/>
                </a:solidFill>
                <a:latin typeface="+mn-lt"/>
              </a:rPr>
              <a:t>                                     </a:t>
            </a:r>
            <a:r>
              <a:rPr lang="it-IT" sz="2400" b="0" dirty="0" err="1">
                <a:solidFill>
                  <a:srgbClr val="002060"/>
                </a:solidFill>
                <a:latin typeface="+mn-lt"/>
              </a:rPr>
              <a:t>Gastroenterology</a:t>
            </a:r>
            <a:r>
              <a:rPr lang="it-IT" sz="2400" b="0" dirty="0">
                <a:solidFill>
                  <a:srgbClr val="002060"/>
                </a:solidFill>
                <a:latin typeface="+mn-lt"/>
              </a:rPr>
              <a:t> </a:t>
            </a:r>
            <a:r>
              <a:rPr lang="it-IT" sz="2400" b="0" dirty="0" err="1">
                <a:solidFill>
                  <a:srgbClr val="002060"/>
                </a:solidFill>
                <a:latin typeface="+mn-lt"/>
              </a:rPr>
              <a:t>Unit</a:t>
            </a:r>
            <a:r>
              <a:rPr lang="it-IT" sz="2400" b="0" dirty="0">
                <a:solidFill>
                  <a:srgbClr val="002060"/>
                </a:solidFill>
                <a:latin typeface="+mn-lt"/>
              </a:rPr>
              <a:t> </a:t>
            </a:r>
            <a:r>
              <a:rPr lang="it-IT" sz="2400" dirty="0">
                <a:solidFill>
                  <a:srgbClr val="002060"/>
                </a:solidFill>
                <a:latin typeface="+mn-lt"/>
              </a:rPr>
              <a:t>- </a:t>
            </a:r>
            <a:r>
              <a:rPr lang="it-IT" sz="2400" b="0" dirty="0">
                <a:solidFill>
                  <a:srgbClr val="002060"/>
                </a:solidFill>
                <a:latin typeface="+mn-lt"/>
              </a:rPr>
              <a:t>Pisa </a:t>
            </a:r>
            <a:r>
              <a:rPr lang="it-IT" sz="2400" b="0" dirty="0" err="1">
                <a:solidFill>
                  <a:srgbClr val="002060"/>
                </a:solidFill>
                <a:latin typeface="+mn-lt"/>
              </a:rPr>
              <a:t>University</a:t>
            </a:r>
            <a:r>
              <a:rPr lang="it-IT" sz="2400" b="0" dirty="0">
                <a:solidFill>
                  <a:srgbClr val="002060"/>
                </a:solidFill>
                <a:latin typeface="+mn-lt"/>
              </a:rPr>
              <a:t> Hospital                                      </a:t>
            </a:r>
          </a:p>
          <a:p>
            <a:endParaRPr lang="it-IT" sz="2400" b="0" dirty="0">
              <a:solidFill>
                <a:srgbClr val="002060"/>
              </a:solidFill>
              <a:latin typeface="+mn-lt"/>
            </a:endParaRPr>
          </a:p>
          <a:p>
            <a:r>
              <a:rPr lang="it-IT" sz="2400" b="0" dirty="0">
                <a:solidFill>
                  <a:srgbClr val="002060"/>
                </a:solidFill>
                <a:latin typeface="+mn-lt"/>
              </a:rPr>
              <a:t>                                    on </a:t>
            </a:r>
            <a:r>
              <a:rPr lang="it-IT" sz="2400" b="0" dirty="0" err="1">
                <a:solidFill>
                  <a:srgbClr val="002060"/>
                </a:solidFill>
                <a:latin typeface="+mn-lt"/>
              </a:rPr>
              <a:t>behalf</a:t>
            </a:r>
            <a:r>
              <a:rPr lang="it-IT" sz="2400" b="0" dirty="0">
                <a:solidFill>
                  <a:srgbClr val="002060"/>
                </a:solidFill>
                <a:latin typeface="+mn-lt"/>
              </a:rPr>
              <a:t> </a:t>
            </a:r>
            <a:r>
              <a:rPr lang="it-IT" sz="2400" b="0" dirty="0" err="1">
                <a:solidFill>
                  <a:srgbClr val="002060"/>
                </a:solidFill>
                <a:latin typeface="+mn-lt"/>
              </a:rPr>
              <a:t>of</a:t>
            </a:r>
            <a:r>
              <a:rPr lang="it-IT" sz="2400" b="0" dirty="0">
                <a:solidFill>
                  <a:srgbClr val="002060"/>
                </a:solidFill>
                <a:latin typeface="+mn-lt"/>
              </a:rPr>
              <a:t> </a:t>
            </a:r>
            <a:r>
              <a:rPr lang="it-IT" sz="2400" b="0" dirty="0" err="1">
                <a:solidFill>
                  <a:srgbClr val="002060"/>
                </a:solidFill>
                <a:latin typeface="+mn-lt"/>
              </a:rPr>
              <a:t>Italian</a:t>
            </a:r>
            <a:r>
              <a:rPr lang="it-IT" sz="2400" b="0" dirty="0">
                <a:solidFill>
                  <a:srgbClr val="002060"/>
                </a:solidFill>
                <a:latin typeface="+mn-lt"/>
              </a:rPr>
              <a:t> Hospital </a:t>
            </a:r>
            <a:r>
              <a:rPr lang="it-IT" sz="2400" b="0" dirty="0" err="1">
                <a:solidFill>
                  <a:srgbClr val="002060"/>
                </a:solidFill>
                <a:latin typeface="+mn-lt"/>
              </a:rPr>
              <a:t>Hepatologists</a:t>
            </a:r>
            <a:r>
              <a:rPr lang="it-IT" sz="2400" b="0" dirty="0">
                <a:solidFill>
                  <a:srgbClr val="002060"/>
                </a:solidFill>
                <a:latin typeface="+mn-lt"/>
              </a:rPr>
              <a:t> (CLEO)*</a:t>
            </a:r>
          </a:p>
          <a:p>
            <a:r>
              <a:rPr lang="it-IT" sz="2400" b="0" dirty="0">
                <a:solidFill>
                  <a:srgbClr val="002060"/>
                </a:solidFill>
                <a:latin typeface="+mn-lt"/>
              </a:rPr>
              <a:t>                                                            </a:t>
            </a:r>
          </a:p>
          <a:p>
            <a:r>
              <a:rPr lang="it-IT" sz="2400" b="0" dirty="0">
                <a:solidFill>
                  <a:srgbClr val="002060"/>
                </a:solidFill>
                <a:latin typeface="+mn-lt"/>
              </a:rPr>
              <a:t>                                                                          ITALY                 </a:t>
            </a:r>
            <a:br>
              <a:rPr lang="it-IT" sz="2400" b="0" dirty="0">
                <a:solidFill>
                  <a:srgbClr val="002060"/>
                </a:solidFill>
                <a:latin typeface="+mn-lt"/>
              </a:rPr>
            </a:br>
            <a:endParaRPr lang="it-IT" sz="2400" b="0" dirty="0">
              <a:solidFill>
                <a:srgbClr val="002060"/>
              </a:solidFill>
              <a:latin typeface="+mn-lt"/>
            </a:endParaRPr>
          </a:p>
        </p:txBody>
      </p:sp>
      <p:pic>
        <p:nvPicPr>
          <p:cNvPr id="9" name="Immagine 8">
            <a:extLst>
              <a:ext uri="{FF2B5EF4-FFF2-40B4-BE49-F238E27FC236}">
                <a16:creationId xmlns:mc="http://schemas.openxmlformats.org/markup-compatibility/2006" xmlns:mv="urn:schemas-microsoft-com:mac:vml" xmlns:a16="http://schemas.microsoft.com/office/drawing/2014/main" xmlns="" id="{8981EFC6-1B78-4204-8A87-2724BFD2CC3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397948" y="340941"/>
            <a:ext cx="7396104" cy="2680555"/>
          </a:xfrm>
          <a:prstGeom prst="rect">
            <a:avLst/>
          </a:prstGeom>
        </p:spPr>
      </p:pic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8046240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40077"/>
            <a:ext cx="12192000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it-IT" sz="4800" b="1" dirty="0">
                <a:solidFill>
                  <a:srgbClr val="FFFF00"/>
                </a:solidFill>
              </a:rPr>
              <a:t>Baseline </a:t>
            </a:r>
            <a:r>
              <a:rPr lang="it-IT" sz="4800" b="1" dirty="0" err="1">
                <a:solidFill>
                  <a:srgbClr val="FFFF00"/>
                </a:solidFill>
              </a:rPr>
              <a:t>characteristics</a:t>
            </a:r>
            <a:endParaRPr lang="it-IT" sz="4800" b="1" dirty="0">
              <a:solidFill>
                <a:srgbClr val="FFFF00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mc="http://schemas.openxmlformats.org/markup-compatibility/2006" xmlns:mv="urn:schemas-microsoft-com:mac:vml" xmlns:p14="http://schemas.microsoft.com/office/powerpoint/2010/main" xmlns="" val="660702819"/>
              </p:ext>
            </p:extLst>
          </p:nvPr>
        </p:nvGraphicFramePr>
        <p:xfrm>
          <a:off x="2942822" y="1018274"/>
          <a:ext cx="6096000" cy="5115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mc="http://schemas.openxmlformats.org/markup-compatibility/2006" xmlns:mv="urn:schemas-microsoft-com:mac:vml" xmlns:a16="http://schemas.microsoft.com/office/drawing/2014/main" xmlns="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mc="http://schemas.openxmlformats.org/markup-compatibility/2006" xmlns:mv="urn:schemas-microsoft-com:mac:vml"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</a:tabLst>
                      </a:pPr>
                      <a:endParaRPr lang="en-US" sz="18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Arial" pitchFamily="34" charset="0"/>
                      </a:endParaRPr>
                    </a:p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</a:tabLst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/>
                          <a:cs typeface="Arial" pitchFamily="34" charset="0"/>
                        </a:rPr>
                        <a:t>Parameter</a:t>
                      </a:r>
                    </a:p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228600" algn="l"/>
                        </a:tabLst>
                      </a:pPr>
                      <a:endParaRPr lang="en-US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50905" marR="50905" marT="0" marB="0" anchor="b"/>
                </a:tc>
                <a:tc>
                  <a:txBody>
                    <a:bodyPr/>
                    <a:lstStyle/>
                    <a:p>
                      <a:pPr algn="ctr"/>
                      <a:endParaRPr lang="it-IT" sz="1800" dirty="0"/>
                    </a:p>
                    <a:p>
                      <a:pPr algn="ctr"/>
                      <a:r>
                        <a:rPr lang="it-IT" sz="2400" dirty="0" err="1"/>
                        <a:t>Patients</a:t>
                      </a:r>
                      <a:r>
                        <a:rPr lang="it-IT" sz="2400" dirty="0"/>
                        <a:t>: 620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mc="http://schemas.openxmlformats.org/markup-compatibility/2006" xmlns:mv="urn:schemas-microsoft-com:mac:vml"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dirty="0">
                          <a:latin typeface="+mn-lt"/>
                        </a:rPr>
                        <a:t>Age, median</a:t>
                      </a:r>
                      <a:r>
                        <a:rPr lang="en-US" sz="1600" baseline="0" dirty="0">
                          <a:latin typeface="+mn-lt"/>
                        </a:rPr>
                        <a:t> </a:t>
                      </a:r>
                      <a:r>
                        <a:rPr lang="en-US" sz="1600" dirty="0">
                          <a:latin typeface="+mn-lt"/>
                        </a:rPr>
                        <a:t>years</a:t>
                      </a:r>
                      <a:endParaRPr lang="en-US" sz="16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50905" marR="50905" marT="0" marB="0" anchor="ctr"/>
                </a:tc>
                <a:tc>
                  <a:txBody>
                    <a:bodyPr/>
                    <a:lstStyle/>
                    <a:p>
                      <a:r>
                        <a:rPr lang="it-IT" sz="1600" dirty="0"/>
                        <a:t>60±9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mc="http://schemas.openxmlformats.org/markup-compatibility/2006" xmlns:mv="urn:schemas-microsoft-com:mac:vml"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US" sz="1600" dirty="0">
                          <a:latin typeface="+mn-lt"/>
                        </a:rPr>
                        <a:t>Male,</a:t>
                      </a:r>
                      <a:r>
                        <a:rPr lang="en-US" sz="1600" baseline="0" dirty="0">
                          <a:latin typeface="+mn-lt"/>
                        </a:rPr>
                        <a:t>  (%)</a:t>
                      </a:r>
                      <a:endParaRPr lang="en-US" sz="16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50905" marR="50905" marT="0" marB="0" anchor="ctr"/>
                </a:tc>
                <a:tc>
                  <a:txBody>
                    <a:bodyPr/>
                    <a:lstStyle/>
                    <a:p>
                      <a:r>
                        <a:rPr lang="it-IT" sz="1600" dirty="0"/>
                        <a:t>63.2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mc="http://schemas.openxmlformats.org/markup-compatibility/2006" xmlns:mv="urn:schemas-microsoft-com:mac:vml"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635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l"/>
                        </a:tabLst>
                      </a:pPr>
                      <a:r>
                        <a:rPr lang="en-US" sz="1600" baseline="0" dirty="0"/>
                        <a:t>BMI, kg/m</a:t>
                      </a:r>
                      <a:r>
                        <a:rPr lang="en-US" sz="1600" baseline="30000" dirty="0"/>
                        <a:t>2 </a:t>
                      </a:r>
                      <a:endParaRPr lang="en-US" sz="16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50905" marR="50905" marT="0" marB="0" anchor="ctr"/>
                </a:tc>
                <a:tc>
                  <a:txBody>
                    <a:bodyPr/>
                    <a:lstStyle/>
                    <a:p>
                      <a:r>
                        <a:rPr lang="it-IT" sz="1600" dirty="0"/>
                        <a:t>24.4±4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mc="http://schemas.openxmlformats.org/markup-compatibility/2006" xmlns:mv="urn:schemas-microsoft-com:mac:vml"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15888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743200" algn="l"/>
                        </a:tabLst>
                        <a:defRPr/>
                      </a:pPr>
                      <a:r>
                        <a:rPr lang="en-US" sz="1600" baseline="0" dirty="0"/>
                        <a:t>Prior treatment category, (%)</a:t>
                      </a:r>
                      <a:endParaRPr lang="en-US" sz="16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50905" marR="50905" marT="0" marB="0" anchor="ctr"/>
                </a:tc>
                <a:tc>
                  <a:txBody>
                    <a:bodyPr/>
                    <a:lstStyle/>
                    <a:p>
                      <a:r>
                        <a:rPr lang="it-IT" sz="1600" dirty="0"/>
                        <a:t>40.5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mc="http://schemas.openxmlformats.org/markup-compatibility/2006" xmlns:mv="urn:schemas-microsoft-com:mac:vml"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743200" algn="l"/>
                        </a:tabLst>
                        <a:defRPr/>
                      </a:pPr>
                      <a:r>
                        <a:rPr lang="en-US" sz="1600" dirty="0">
                          <a:latin typeface="+mn-lt"/>
                        </a:rPr>
                        <a:t>HCV RNA</a:t>
                      </a:r>
                      <a:r>
                        <a:rPr lang="en-US" sz="1600" baseline="0" dirty="0">
                          <a:latin typeface="+mn-lt"/>
                        </a:rPr>
                        <a:t> &gt;2x10</a:t>
                      </a:r>
                      <a:r>
                        <a:rPr lang="en-US" sz="1600" baseline="30000" dirty="0">
                          <a:latin typeface="+mn-lt"/>
                        </a:rPr>
                        <a:t>6</a:t>
                      </a:r>
                      <a:r>
                        <a:rPr lang="en-US" sz="1600" baseline="0" dirty="0">
                          <a:latin typeface="+mn-lt"/>
                        </a:rPr>
                        <a:t> </a:t>
                      </a:r>
                      <a:r>
                        <a:rPr lang="en-US" sz="1600" dirty="0">
                          <a:latin typeface="+mn-lt"/>
                        </a:rPr>
                        <a:t>IU/mL (%)</a:t>
                      </a:r>
                      <a:endParaRPr lang="en-US" sz="16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50905" marR="50905" marT="0" marB="0" anchor="ctr"/>
                </a:tc>
                <a:tc>
                  <a:txBody>
                    <a:bodyPr/>
                    <a:lstStyle/>
                    <a:p>
                      <a:r>
                        <a:rPr lang="it-IT" sz="1600" dirty="0"/>
                        <a:t>39.6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mc="http://schemas.openxmlformats.org/markup-compatibility/2006" xmlns:mv="urn:schemas-microsoft-com:mac:vml"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09538" marR="0" lvl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l"/>
                        </a:tabLs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Coinfection with</a:t>
                      </a:r>
                      <a:r>
                        <a:rPr lang="en-US" sz="1600" baseline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HIV (%)</a:t>
                      </a:r>
                      <a:endParaRPr lang="en-US" sz="16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50905" marR="50905" marT="0" marB="0" anchor="ctr"/>
                </a:tc>
                <a:tc>
                  <a:txBody>
                    <a:bodyPr/>
                    <a:lstStyle/>
                    <a:p>
                      <a:r>
                        <a:rPr lang="it-IT" sz="1600" dirty="0"/>
                        <a:t>11.2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mc="http://schemas.openxmlformats.org/markup-compatibility/2006" xmlns:mv="urn:schemas-microsoft-com:mac:vml"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09538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l"/>
                        </a:tabLs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Coinfection with HBV </a:t>
                      </a:r>
                      <a:r>
                        <a:rPr lang="en-US" sz="1600" baseline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(%)</a:t>
                      </a:r>
                      <a:endParaRPr lang="en-US" sz="16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50905" marR="50905" marT="0" marB="0" anchor="ctr"/>
                </a:tc>
                <a:tc>
                  <a:txBody>
                    <a:bodyPr/>
                    <a:lstStyle/>
                    <a:p>
                      <a:r>
                        <a:rPr lang="it-IT" sz="1600" dirty="0"/>
                        <a:t>1.1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mc="http://schemas.openxmlformats.org/markup-compatibility/2006" xmlns:mv="urn:schemas-microsoft-com:mac:vml" xmlns:a16="http://schemas.microsoft.com/office/drawing/2014/main" xmlns="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743200" algn="l"/>
                        </a:tabLst>
                      </a:pPr>
                      <a:r>
                        <a:rPr lang="en-US" sz="1600" dirty="0"/>
                        <a:t>Fibrosis</a:t>
                      </a:r>
                      <a:r>
                        <a:rPr lang="en-US" sz="1600" baseline="0" dirty="0"/>
                        <a:t> stage </a:t>
                      </a:r>
                      <a:r>
                        <a:rPr kumimoji="0" lang="en-US" sz="16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F4, </a:t>
                      </a:r>
                      <a:r>
                        <a:rPr lang="en-US" sz="1600" dirty="0"/>
                        <a:t>(%)</a:t>
                      </a:r>
                      <a:endParaRPr kumimoji="0" 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Times New Roman"/>
                        <a:cs typeface="Arial" pitchFamily="34" charset="0"/>
                      </a:endParaRPr>
                    </a:p>
                  </a:txBody>
                  <a:tcPr marL="50905" marR="50905" marT="0" marB="0" anchor="ctr"/>
                </a:tc>
                <a:tc>
                  <a:txBody>
                    <a:bodyPr/>
                    <a:lstStyle/>
                    <a:p>
                      <a:r>
                        <a:rPr lang="it-IT" sz="1600" dirty="0"/>
                        <a:t>71.5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mc="http://schemas.openxmlformats.org/markup-compatibility/2006" xmlns:mv="urn:schemas-microsoft-com:mac:vml" xmlns:a16="http://schemas.microsoft.com/office/drawing/2014/main" xmlns="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None/>
                        <a:tabLst/>
                      </a:pPr>
                      <a:r>
                        <a:rPr lang="en-US" sz="1600" b="0" baseline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Clinical cirrhosis, </a:t>
                      </a:r>
                      <a:r>
                        <a:rPr lang="en-US" sz="1600" dirty="0"/>
                        <a:t>(%)</a:t>
                      </a:r>
                      <a:r>
                        <a:rPr lang="en-US" sz="1600" b="0" baseline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 </a:t>
                      </a:r>
                    </a:p>
                  </a:txBody>
                  <a:tcPr marL="50905" marR="50905" marT="0" marB="0" anchor="ctr"/>
                </a:tc>
                <a:tc>
                  <a:txBody>
                    <a:bodyPr/>
                    <a:lstStyle/>
                    <a:p>
                      <a:r>
                        <a:rPr lang="it-IT" sz="1600" dirty="0"/>
                        <a:t>50.4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mc="http://schemas.openxmlformats.org/markup-compatibility/2006" xmlns:mv="urn:schemas-microsoft-com:mac:vml" xmlns:a16="http://schemas.microsoft.com/office/drawing/2014/main" xmlns="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None/>
                        <a:tabLst/>
                      </a:pPr>
                      <a:r>
                        <a:rPr lang="en-US" sz="1600" b="0" baseline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ALT, U/L</a:t>
                      </a:r>
                    </a:p>
                  </a:txBody>
                  <a:tcPr marL="50905" marR="50905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86±55 </a:t>
                      </a:r>
                      <a:endParaRPr lang="it-IT" sz="1600" dirty="0"/>
                    </a:p>
                  </a:txBody>
                  <a:tcPr/>
                </a:tc>
                <a:extLst>
                  <a:ext uri="{0D108BD9-81ED-4DB2-BD59-A6C34878D82A}">
                    <a16:rowId xmlns:mc="http://schemas.openxmlformats.org/markup-compatibility/2006" xmlns:mv="urn:schemas-microsoft-com:mac:vml" xmlns:a16="http://schemas.microsoft.com/office/drawing/2014/main" xmlns="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itchFamily="2" charset="2"/>
                        <a:buNone/>
                        <a:tabLst/>
                      </a:pPr>
                      <a:r>
                        <a:rPr lang="en-US" sz="1600" b="0" baseline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 pitchFamily="34" charset="0"/>
                        </a:rPr>
                        <a:t>AST, U/L</a:t>
                      </a:r>
                    </a:p>
                  </a:txBody>
                  <a:tcPr marL="50905" marR="50905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101±73 </a:t>
                      </a:r>
                      <a:endParaRPr lang="it-IT" sz="1600" dirty="0"/>
                    </a:p>
                  </a:txBody>
                  <a:tcPr/>
                </a:tc>
                <a:extLst>
                  <a:ext uri="{0D108BD9-81ED-4DB2-BD59-A6C34878D82A}">
                    <a16:rowId xmlns:mc="http://schemas.openxmlformats.org/markup-compatibility/2006" xmlns:mv="urn:schemas-microsoft-com:mac:vml" xmlns:a16="http://schemas.microsoft.com/office/drawing/2014/main" xmlns="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19903501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/>
          </p:nvPr>
        </p:nvGraphicFramePr>
        <p:xfrm>
          <a:off x="1889166" y="2292771"/>
          <a:ext cx="3950803" cy="31932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0" y="106018"/>
            <a:ext cx="1219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b="1" dirty="0" err="1">
                <a:solidFill>
                  <a:srgbClr val="FFFF00"/>
                </a:solidFill>
              </a:rPr>
              <a:t>Cirrhosis</a:t>
            </a:r>
            <a:r>
              <a:rPr lang="it-IT" sz="4800" b="1" dirty="0">
                <a:solidFill>
                  <a:srgbClr val="FFFF00"/>
                </a:solidFill>
              </a:rPr>
              <a:t> and </a:t>
            </a:r>
            <a:r>
              <a:rPr lang="it-IT" sz="4800" b="1" dirty="0" err="1">
                <a:solidFill>
                  <a:srgbClr val="FFFF00"/>
                </a:solidFill>
              </a:rPr>
              <a:t>genotype</a:t>
            </a:r>
            <a:r>
              <a:rPr lang="it-IT" sz="4800" b="1" dirty="0">
                <a:solidFill>
                  <a:srgbClr val="FFFF00"/>
                </a:solidFill>
              </a:rPr>
              <a:t> </a:t>
            </a:r>
            <a:r>
              <a:rPr lang="it-IT" sz="4800" b="1" dirty="0" err="1">
                <a:solidFill>
                  <a:srgbClr val="FFFF00"/>
                </a:solidFill>
              </a:rPr>
              <a:t>distribution</a:t>
            </a:r>
            <a:endParaRPr lang="it-IT" sz="4800" b="1" dirty="0">
              <a:solidFill>
                <a:srgbClr val="FFFF00"/>
              </a:solidFill>
            </a:endParaRPr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mc="http://schemas.openxmlformats.org/markup-compatibility/2006" xmlns:mv="urn:schemas-microsoft-com:mac:vml" xmlns:p14="http://schemas.microsoft.com/office/powerpoint/2010/main" xmlns="" val="3673579621"/>
              </p:ext>
            </p:extLst>
          </p:nvPr>
        </p:nvGraphicFramePr>
        <p:xfrm>
          <a:off x="6095702" y="2292770"/>
          <a:ext cx="3938314" cy="31932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6115134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>
            <p:extLst>
              <p:ext uri="{D42A27DB-BD31-4B8C-83A1-F6EECF244321}">
                <p14:modId xmlns:mc="http://schemas.openxmlformats.org/markup-compatibility/2006" xmlns:mv="urn:schemas-microsoft-com:mac:vml" xmlns:p14="http://schemas.microsoft.com/office/powerpoint/2010/main" xmlns="" val="4181997908"/>
              </p:ext>
            </p:extLst>
          </p:nvPr>
        </p:nvGraphicFramePr>
        <p:xfrm>
          <a:off x="1624267" y="1500636"/>
          <a:ext cx="4981249" cy="46194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832966" y="1937566"/>
            <a:ext cx="2608172" cy="341632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it-IT" dirty="0" err="1">
                <a:solidFill>
                  <a:schemeClr val="tx1"/>
                </a:solidFill>
              </a:rPr>
              <a:t>Virological</a:t>
            </a:r>
            <a:r>
              <a:rPr lang="it-IT" dirty="0">
                <a:solidFill>
                  <a:schemeClr val="tx1"/>
                </a:solidFill>
              </a:rPr>
              <a:t> </a:t>
            </a:r>
            <a:r>
              <a:rPr lang="it-IT" dirty="0" err="1">
                <a:solidFill>
                  <a:schemeClr val="tx1"/>
                </a:solidFill>
              </a:rPr>
              <a:t>failures</a:t>
            </a:r>
            <a:r>
              <a:rPr lang="it-IT" dirty="0">
                <a:solidFill>
                  <a:schemeClr val="tx1"/>
                </a:solidFill>
              </a:rPr>
              <a:t> (12/608):</a:t>
            </a:r>
          </a:p>
          <a:p>
            <a:r>
              <a:rPr lang="it-IT" dirty="0" err="1">
                <a:solidFill>
                  <a:schemeClr val="tx1"/>
                </a:solidFill>
              </a:rPr>
              <a:t>8</a:t>
            </a:r>
            <a:r>
              <a:rPr lang="it-IT" dirty="0">
                <a:solidFill>
                  <a:schemeClr val="tx1"/>
                </a:solidFill>
              </a:rPr>
              <a:t> </a:t>
            </a:r>
            <a:r>
              <a:rPr lang="it-IT" dirty="0" err="1">
                <a:solidFill>
                  <a:schemeClr val="tx1"/>
                </a:solidFill>
              </a:rPr>
              <a:t>pts</a:t>
            </a:r>
            <a:r>
              <a:rPr lang="it-IT" dirty="0">
                <a:solidFill>
                  <a:schemeClr val="tx1"/>
                </a:solidFill>
              </a:rPr>
              <a:t> gt2, </a:t>
            </a:r>
            <a:r>
              <a:rPr lang="it-IT" dirty="0" err="1">
                <a:solidFill>
                  <a:schemeClr val="tx1"/>
                </a:solidFill>
              </a:rPr>
              <a:t>previously</a:t>
            </a:r>
            <a:r>
              <a:rPr lang="it-IT" dirty="0">
                <a:solidFill>
                  <a:schemeClr val="tx1"/>
                </a:solidFill>
              </a:rPr>
              <a:t> </a:t>
            </a:r>
            <a:r>
              <a:rPr lang="it-IT" dirty="0" err="1">
                <a:solidFill>
                  <a:schemeClr val="tx1"/>
                </a:solidFill>
              </a:rPr>
              <a:t>treated</a:t>
            </a:r>
            <a:r>
              <a:rPr lang="it-IT" dirty="0">
                <a:solidFill>
                  <a:schemeClr val="tx1"/>
                </a:solidFill>
              </a:rPr>
              <a:t>  with SOF+RBV; </a:t>
            </a:r>
          </a:p>
          <a:p>
            <a:r>
              <a:rPr lang="it-IT" dirty="0">
                <a:solidFill>
                  <a:schemeClr val="tx1"/>
                </a:solidFill>
              </a:rPr>
              <a:t>4 </a:t>
            </a:r>
            <a:r>
              <a:rPr lang="it-IT" dirty="0" err="1">
                <a:solidFill>
                  <a:schemeClr val="tx1"/>
                </a:solidFill>
              </a:rPr>
              <a:t>pts</a:t>
            </a:r>
            <a:r>
              <a:rPr lang="it-IT" dirty="0">
                <a:solidFill>
                  <a:schemeClr val="tx1"/>
                </a:solidFill>
              </a:rPr>
              <a:t> gt3, </a:t>
            </a:r>
            <a:r>
              <a:rPr lang="it-IT" dirty="0" err="1">
                <a:solidFill>
                  <a:schemeClr val="tx1"/>
                </a:solidFill>
              </a:rPr>
              <a:t>naive</a:t>
            </a:r>
            <a:r>
              <a:rPr lang="it-IT" dirty="0">
                <a:solidFill>
                  <a:schemeClr val="tx1"/>
                </a:solidFill>
              </a:rPr>
              <a:t> (</a:t>
            </a:r>
            <a:r>
              <a:rPr lang="it-IT" dirty="0" err="1">
                <a:solidFill>
                  <a:schemeClr val="tx1"/>
                </a:solidFill>
              </a:rPr>
              <a:t>2</a:t>
            </a:r>
            <a:r>
              <a:rPr lang="it-IT" dirty="0">
                <a:solidFill>
                  <a:schemeClr val="tx1"/>
                </a:solidFill>
              </a:rPr>
              <a:t> HIV </a:t>
            </a:r>
            <a:r>
              <a:rPr lang="it-IT" dirty="0" err="1">
                <a:solidFill>
                  <a:schemeClr val="tx1"/>
                </a:solidFill>
              </a:rPr>
              <a:t>coinfected</a:t>
            </a:r>
            <a:r>
              <a:rPr lang="it-IT" dirty="0">
                <a:solidFill>
                  <a:schemeClr val="tx1"/>
                </a:solidFill>
              </a:rPr>
              <a:t>)</a:t>
            </a:r>
          </a:p>
          <a:p>
            <a:endParaRPr lang="it-IT" dirty="0">
              <a:solidFill>
                <a:schemeClr val="tx1"/>
              </a:solidFill>
            </a:endParaRPr>
          </a:p>
          <a:p>
            <a:r>
              <a:rPr lang="it-IT" dirty="0" err="1">
                <a:solidFill>
                  <a:schemeClr val="tx1"/>
                </a:solidFill>
              </a:rPr>
              <a:t>All</a:t>
            </a:r>
            <a:r>
              <a:rPr lang="it-IT" dirty="0">
                <a:solidFill>
                  <a:schemeClr val="tx1"/>
                </a:solidFill>
              </a:rPr>
              <a:t> </a:t>
            </a:r>
            <a:r>
              <a:rPr lang="it-IT" dirty="0" err="1">
                <a:solidFill>
                  <a:schemeClr val="tx1"/>
                </a:solidFill>
              </a:rPr>
              <a:t>were</a:t>
            </a:r>
            <a:r>
              <a:rPr lang="it-IT" dirty="0">
                <a:solidFill>
                  <a:schemeClr val="tx1"/>
                </a:solidFill>
              </a:rPr>
              <a:t> F4 </a:t>
            </a:r>
          </a:p>
          <a:p>
            <a:r>
              <a:rPr lang="it-IT" dirty="0">
                <a:solidFill>
                  <a:schemeClr val="tx1"/>
                </a:solidFill>
              </a:rPr>
              <a:t>(</a:t>
            </a:r>
            <a:r>
              <a:rPr lang="it-IT" dirty="0" err="1">
                <a:solidFill>
                  <a:schemeClr val="tx1"/>
                </a:solidFill>
              </a:rPr>
              <a:t>6</a:t>
            </a:r>
            <a:r>
              <a:rPr lang="it-IT" dirty="0">
                <a:solidFill>
                  <a:schemeClr val="tx1"/>
                </a:solidFill>
              </a:rPr>
              <a:t> </a:t>
            </a:r>
            <a:r>
              <a:rPr lang="it-IT" dirty="0" err="1">
                <a:solidFill>
                  <a:schemeClr val="tx1"/>
                </a:solidFill>
              </a:rPr>
              <a:t>pts</a:t>
            </a:r>
            <a:r>
              <a:rPr lang="it-IT" dirty="0">
                <a:solidFill>
                  <a:schemeClr val="tx1"/>
                </a:solidFill>
              </a:rPr>
              <a:t> </a:t>
            </a:r>
            <a:r>
              <a:rPr lang="it-IT" dirty="0" err="1">
                <a:solidFill>
                  <a:schemeClr val="tx1"/>
                </a:solidFill>
              </a:rPr>
              <a:t>clinical</a:t>
            </a:r>
            <a:r>
              <a:rPr lang="it-IT" dirty="0">
                <a:solidFill>
                  <a:schemeClr val="tx1"/>
                </a:solidFill>
              </a:rPr>
              <a:t> </a:t>
            </a:r>
            <a:r>
              <a:rPr lang="it-IT" dirty="0" err="1">
                <a:solidFill>
                  <a:schemeClr val="tx1"/>
                </a:solidFill>
              </a:rPr>
              <a:t>cirrhosis</a:t>
            </a:r>
            <a:r>
              <a:rPr lang="it-IT" dirty="0">
                <a:solidFill>
                  <a:schemeClr val="tx1"/>
                </a:solidFill>
              </a:rPr>
              <a:t>)</a:t>
            </a:r>
          </a:p>
          <a:p>
            <a:endParaRPr lang="it-IT" dirty="0">
              <a:solidFill>
                <a:schemeClr val="tx1"/>
              </a:solidFill>
            </a:endParaRPr>
          </a:p>
          <a:p>
            <a:r>
              <a:rPr lang="it-IT" dirty="0" err="1">
                <a:solidFill>
                  <a:schemeClr val="tx1"/>
                </a:solidFill>
              </a:rPr>
              <a:t>All</a:t>
            </a:r>
            <a:r>
              <a:rPr lang="it-IT" dirty="0">
                <a:solidFill>
                  <a:schemeClr val="tx1"/>
                </a:solidFill>
              </a:rPr>
              <a:t> </a:t>
            </a:r>
            <a:r>
              <a:rPr lang="it-IT" dirty="0" err="1">
                <a:solidFill>
                  <a:schemeClr val="tx1"/>
                </a:solidFill>
              </a:rPr>
              <a:t>were</a:t>
            </a:r>
            <a:r>
              <a:rPr lang="it-IT" dirty="0">
                <a:solidFill>
                  <a:schemeClr val="tx1"/>
                </a:solidFill>
              </a:rPr>
              <a:t> </a:t>
            </a:r>
            <a:r>
              <a:rPr lang="it-IT" dirty="0" err="1">
                <a:solidFill>
                  <a:schemeClr val="tx1"/>
                </a:solidFill>
              </a:rPr>
              <a:t>treated</a:t>
            </a:r>
            <a:r>
              <a:rPr lang="it-IT" dirty="0">
                <a:solidFill>
                  <a:schemeClr val="tx1"/>
                </a:solidFill>
              </a:rPr>
              <a:t> </a:t>
            </a:r>
            <a:r>
              <a:rPr lang="it-IT" dirty="0" err="1">
                <a:solidFill>
                  <a:schemeClr val="tx1"/>
                </a:solidFill>
              </a:rPr>
              <a:t>without</a:t>
            </a:r>
            <a:r>
              <a:rPr lang="it-IT" dirty="0">
                <a:solidFill>
                  <a:schemeClr val="tx1"/>
                </a:solidFill>
              </a:rPr>
              <a:t> RBV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173412"/>
            <a:ext cx="121919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b="1" dirty="0">
                <a:solidFill>
                  <a:srgbClr val="FFFF00"/>
                </a:solidFill>
              </a:rPr>
              <a:t>SVR </a:t>
            </a:r>
            <a:r>
              <a:rPr lang="it-IT" sz="4800" b="1" dirty="0" err="1">
                <a:solidFill>
                  <a:srgbClr val="FFFF00"/>
                </a:solidFill>
              </a:rPr>
              <a:t>rates</a:t>
            </a:r>
            <a:r>
              <a:rPr lang="it-IT" sz="4800" b="1" dirty="0">
                <a:solidFill>
                  <a:srgbClr val="FFFF00"/>
                </a:solidFill>
              </a:rPr>
              <a:t> and virological </a:t>
            </a:r>
            <a:r>
              <a:rPr lang="it-IT" sz="4800" b="1" dirty="0" err="1">
                <a:solidFill>
                  <a:srgbClr val="FFFF00"/>
                </a:solidFill>
              </a:rPr>
              <a:t>failures</a:t>
            </a:r>
            <a:endParaRPr lang="it-IT" sz="4800" b="1" dirty="0">
              <a:solidFill>
                <a:srgbClr val="FFFF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501005" y="1930999"/>
            <a:ext cx="1267808" cy="120032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G1: 100%</a:t>
            </a:r>
          </a:p>
          <a:p>
            <a:r>
              <a:rPr lang="en-US" dirty="0"/>
              <a:t>GT2: 97.5% </a:t>
            </a:r>
          </a:p>
          <a:p>
            <a:r>
              <a:rPr lang="en-US" dirty="0"/>
              <a:t>GT3: 97.2% </a:t>
            </a:r>
          </a:p>
          <a:p>
            <a:r>
              <a:rPr lang="en-US" dirty="0"/>
              <a:t>GT4:100%</a:t>
            </a:r>
            <a:endParaRPr lang="it-IT" dirty="0"/>
          </a:p>
        </p:txBody>
      </p:sp>
      <p:sp>
        <p:nvSpPr>
          <p:cNvPr id="5" name="CasellaDiTesto 4">
            <a:extLst>
              <a:ext uri="{FF2B5EF4-FFF2-40B4-BE49-F238E27FC236}">
                <a16:creationId xmlns:mc="http://schemas.openxmlformats.org/markup-compatibility/2006" xmlns:mv="urn:schemas-microsoft-com:mac:vml" xmlns:a16="http://schemas.microsoft.com/office/drawing/2014/main" xmlns="" id="{68EAD899-3E87-4867-8723-DFCB970DA952}"/>
              </a:ext>
            </a:extLst>
          </p:cNvPr>
          <p:cNvSpPr txBox="1"/>
          <p:nvPr/>
        </p:nvSpPr>
        <p:spPr>
          <a:xfrm>
            <a:off x="1750862" y="1752902"/>
            <a:ext cx="504968" cy="26161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1100" b="1" dirty="0">
                <a:latin typeface="Arial" panose="020B0604020202020204" pitchFamily="34" charset="0"/>
                <a:cs typeface="Arial" panose="020B0604020202020204" pitchFamily="34" charset="0"/>
              </a:rPr>
              <a:t>640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mc="http://schemas.openxmlformats.org/markup-compatibility/2006" xmlns:mv="urn:schemas-microsoft-com:mac:vml" xmlns:a16="http://schemas.microsoft.com/office/drawing/2014/main" xmlns="" id="{B59F4DCA-88CD-4A39-B2EF-342ADEB382A6}"/>
              </a:ext>
            </a:extLst>
          </p:cNvPr>
          <p:cNvSpPr txBox="1"/>
          <p:nvPr/>
        </p:nvSpPr>
        <p:spPr>
          <a:xfrm>
            <a:off x="1750862" y="2213604"/>
            <a:ext cx="504968" cy="26161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1100" b="1" dirty="0">
                <a:latin typeface="Arial" panose="020B0604020202020204" pitchFamily="34" charset="0"/>
                <a:cs typeface="Arial" panose="020B0604020202020204" pitchFamily="34" charset="0"/>
              </a:rPr>
              <a:t>560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mc="http://schemas.openxmlformats.org/markup-compatibility/2006" xmlns:mv="urn:schemas-microsoft-com:mac:vml" xmlns:a16="http://schemas.microsoft.com/office/drawing/2014/main" xmlns="" id="{3B298CD6-04A1-4863-86F4-6DF9261AF518}"/>
              </a:ext>
            </a:extLst>
          </p:cNvPr>
          <p:cNvSpPr txBox="1"/>
          <p:nvPr/>
        </p:nvSpPr>
        <p:spPr>
          <a:xfrm>
            <a:off x="1750862" y="2711719"/>
            <a:ext cx="504968" cy="26161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1100" dirty="0">
                <a:latin typeface="Arial" panose="020B0604020202020204" pitchFamily="34" charset="0"/>
                <a:cs typeface="Arial" panose="020B0604020202020204" pitchFamily="34" charset="0"/>
              </a:rPr>
              <a:t>480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mc="http://schemas.openxmlformats.org/markup-compatibility/2006" xmlns:mv="urn:schemas-microsoft-com:mac:vml" xmlns:a16="http://schemas.microsoft.com/office/drawing/2014/main" xmlns="" id="{501E34A4-0A9D-40C5-B213-4F31D1B68800}"/>
              </a:ext>
            </a:extLst>
          </p:cNvPr>
          <p:cNvSpPr txBox="1"/>
          <p:nvPr/>
        </p:nvSpPr>
        <p:spPr>
          <a:xfrm>
            <a:off x="1750862" y="3136274"/>
            <a:ext cx="504968" cy="26161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1100" dirty="0">
                <a:latin typeface="Arial" panose="020B0604020202020204" pitchFamily="34" charset="0"/>
                <a:cs typeface="Arial" panose="020B0604020202020204" pitchFamily="34" charset="0"/>
              </a:rPr>
              <a:t>400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mc="http://schemas.openxmlformats.org/markup-compatibility/2006" xmlns:mv="urn:schemas-microsoft-com:mac:vml" xmlns:a16="http://schemas.microsoft.com/office/drawing/2014/main" xmlns="" id="{664C5F3B-39B8-44C4-8DEE-1672D0DCCEA2}"/>
              </a:ext>
            </a:extLst>
          </p:cNvPr>
          <p:cNvSpPr txBox="1"/>
          <p:nvPr/>
        </p:nvSpPr>
        <p:spPr>
          <a:xfrm>
            <a:off x="1750862" y="3589126"/>
            <a:ext cx="504968" cy="26161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1100" dirty="0">
                <a:latin typeface="Arial" panose="020B0604020202020204" pitchFamily="34" charset="0"/>
                <a:cs typeface="Arial" panose="020B0604020202020204" pitchFamily="34" charset="0"/>
              </a:rPr>
              <a:t>320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mc="http://schemas.openxmlformats.org/markup-compatibility/2006" xmlns:mv="urn:schemas-microsoft-com:mac:vml" xmlns:a16="http://schemas.microsoft.com/office/drawing/2014/main" xmlns="" id="{48D5B45A-2F95-4850-A76C-C5C2DFA1731B}"/>
              </a:ext>
            </a:extLst>
          </p:cNvPr>
          <p:cNvSpPr txBox="1"/>
          <p:nvPr/>
        </p:nvSpPr>
        <p:spPr>
          <a:xfrm>
            <a:off x="1750862" y="4041978"/>
            <a:ext cx="504968" cy="26161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1100" dirty="0">
                <a:latin typeface="Arial" panose="020B0604020202020204" pitchFamily="34" charset="0"/>
                <a:cs typeface="Arial" panose="020B0604020202020204" pitchFamily="34" charset="0"/>
              </a:rPr>
              <a:t>240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mc="http://schemas.openxmlformats.org/markup-compatibility/2006" xmlns:mv="urn:schemas-microsoft-com:mac:vml" xmlns:a16="http://schemas.microsoft.com/office/drawing/2014/main" xmlns="" id="{7E59A4C5-1A51-4E46-92F0-F5C5F460A0CC}"/>
              </a:ext>
            </a:extLst>
          </p:cNvPr>
          <p:cNvSpPr txBox="1"/>
          <p:nvPr/>
        </p:nvSpPr>
        <p:spPr>
          <a:xfrm>
            <a:off x="1750862" y="4486791"/>
            <a:ext cx="504968" cy="26161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1100" dirty="0">
                <a:latin typeface="Arial" panose="020B0604020202020204" pitchFamily="34" charset="0"/>
                <a:cs typeface="Arial" panose="020B0604020202020204" pitchFamily="34" charset="0"/>
              </a:rPr>
              <a:t>160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mc="http://schemas.openxmlformats.org/markup-compatibility/2006" xmlns:mv="urn:schemas-microsoft-com:mac:vml" xmlns:a16="http://schemas.microsoft.com/office/drawing/2014/main" xmlns="" id="{AB75DD04-7E66-47A9-8347-BAAD77FD0ADD}"/>
              </a:ext>
            </a:extLst>
          </p:cNvPr>
          <p:cNvSpPr txBox="1"/>
          <p:nvPr/>
        </p:nvSpPr>
        <p:spPr>
          <a:xfrm>
            <a:off x="1823050" y="4942558"/>
            <a:ext cx="504968" cy="26161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sz="1100" dirty="0">
                <a:latin typeface="Arial" panose="020B0604020202020204" pitchFamily="34" charset="0"/>
                <a:cs typeface="Arial" panose="020B0604020202020204" pitchFamily="34" charset="0"/>
              </a:rPr>
              <a:t>80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mc="http://schemas.openxmlformats.org/markup-compatibility/2006" xmlns:mv="urn:schemas-microsoft-com:mac:vml" xmlns:a16="http://schemas.microsoft.com/office/drawing/2014/main" xmlns="" id="{72FEF258-8E5A-42B3-A07F-AD018988844E}"/>
              </a:ext>
            </a:extLst>
          </p:cNvPr>
          <p:cNvSpPr txBox="1"/>
          <p:nvPr/>
        </p:nvSpPr>
        <p:spPr>
          <a:xfrm>
            <a:off x="1750862" y="5403260"/>
            <a:ext cx="504968" cy="26161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11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27736300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it-IT" sz="4000" b="1" dirty="0" err="1">
                <a:solidFill>
                  <a:srgbClr val="FFFF00"/>
                </a:solidFill>
                <a:latin typeface="+mn-lt"/>
              </a:rPr>
              <a:t>Undetectable</a:t>
            </a:r>
            <a:r>
              <a:rPr lang="it-IT" sz="4000" b="1" dirty="0">
                <a:solidFill>
                  <a:srgbClr val="FFFF00"/>
                </a:solidFill>
                <a:latin typeface="+mn-lt"/>
              </a:rPr>
              <a:t> HCV-RNA</a:t>
            </a:r>
            <a:br>
              <a:rPr lang="it-IT" sz="4000" b="1" dirty="0">
                <a:solidFill>
                  <a:srgbClr val="FFFF00"/>
                </a:solidFill>
                <a:latin typeface="+mn-lt"/>
              </a:rPr>
            </a:br>
            <a:r>
              <a:rPr lang="it-IT" sz="4000" b="1" dirty="0">
                <a:solidFill>
                  <a:srgbClr val="FFFF00"/>
                </a:solidFill>
                <a:latin typeface="+mn-lt"/>
              </a:rPr>
              <a:t>ALT and AST </a:t>
            </a:r>
            <a:r>
              <a:rPr lang="it-IT" sz="4000" b="1" dirty="0" err="1">
                <a:solidFill>
                  <a:srgbClr val="FFFF00"/>
                </a:solidFill>
                <a:latin typeface="+mn-lt"/>
              </a:rPr>
              <a:t>normalization</a:t>
            </a:r>
            <a:endParaRPr lang="it-IT" sz="4000" b="1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2090801"/>
            <a:ext cx="10515600" cy="2772144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Most patients (52.5%) reached HCV RNA below LLOQ at 4 weeks</a:t>
            </a:r>
          </a:p>
          <a:p>
            <a:pPr lvl="1"/>
            <a:r>
              <a:rPr lang="en-US" dirty="0"/>
              <a:t>27.3% reached this goal after 2 weeks </a:t>
            </a:r>
          </a:p>
          <a:p>
            <a:pPr lvl="1"/>
            <a:r>
              <a:rPr lang="en-US" dirty="0"/>
              <a:t>18.8% at the end of treatment. </a:t>
            </a:r>
          </a:p>
          <a:p>
            <a:pPr lvl="1"/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AST and ALT levels totally recovered at 12 weeks of follow-up (26±15       </a:t>
            </a:r>
          </a:p>
          <a:p>
            <a:pPr marL="0" indent="0">
              <a:buNone/>
            </a:pPr>
            <a:r>
              <a:rPr lang="en-US" dirty="0"/>
              <a:t>     U/L and 27±17 U/L, respectively; p&lt;0.001 vs baseline). </a:t>
            </a:r>
            <a:endParaRPr lang="it-IT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13022590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70799"/>
            <a:ext cx="12192000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it-IT" sz="4800" b="1" dirty="0" err="1">
                <a:solidFill>
                  <a:srgbClr val="FFFF00"/>
                </a:solidFill>
              </a:rPr>
              <a:t>Adverse</a:t>
            </a:r>
            <a:r>
              <a:rPr lang="it-IT" sz="4800" b="1" dirty="0">
                <a:solidFill>
                  <a:srgbClr val="FFFF00"/>
                </a:solidFill>
              </a:rPr>
              <a:t> </a:t>
            </a:r>
            <a:r>
              <a:rPr lang="it-IT" sz="4800" b="1" dirty="0" err="1">
                <a:solidFill>
                  <a:srgbClr val="FFFF00"/>
                </a:solidFill>
              </a:rPr>
              <a:t>events</a:t>
            </a:r>
            <a:endParaRPr lang="it-IT" sz="4800" b="1" dirty="0">
              <a:solidFill>
                <a:srgbClr val="FFFF00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mc="http://schemas.openxmlformats.org/markup-compatibility/2006" xmlns:mv="urn:schemas-microsoft-com:mac:vml" xmlns:p14="http://schemas.microsoft.com/office/powerpoint/2010/main" xmlns="" val="1013656317"/>
              </p:ext>
            </p:extLst>
          </p:nvPr>
        </p:nvGraphicFramePr>
        <p:xfrm>
          <a:off x="2298941" y="1458145"/>
          <a:ext cx="7287494" cy="46946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3747">
                  <a:extLst>
                    <a:ext uri="{9D8B030D-6E8A-4147-A177-3AD203B41FA5}">
                      <a16:colId xmlns:mc="http://schemas.openxmlformats.org/markup-compatibility/2006" xmlns:mv="urn:schemas-microsoft-com:mac:vml" xmlns:a16="http://schemas.microsoft.com/office/drawing/2014/main" xmlns="" val="20000"/>
                    </a:ext>
                  </a:extLst>
                </a:gridCol>
                <a:gridCol w="3643747">
                  <a:extLst>
                    <a:ext uri="{9D8B030D-6E8A-4147-A177-3AD203B41FA5}">
                      <a16:colId xmlns:mc="http://schemas.openxmlformats.org/markup-compatibility/2006" xmlns:mv="urn:schemas-microsoft-com:mac:vml" xmlns:a16="http://schemas.microsoft.com/office/drawing/2014/main" xmlns="" val="20001"/>
                    </a:ext>
                  </a:extLst>
                </a:gridCol>
              </a:tblGrid>
              <a:tr h="579852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/>
                        <a:t>On-Treatment Safety Summary</a:t>
                      </a:r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mc="http://schemas.openxmlformats.org/markup-compatibility/2006" xmlns:mv="urn:schemas-microsoft-com:mac:vml" xmlns:a16="http://schemas.microsoft.com/office/drawing/2014/main" xmlns="" val="10000"/>
                  </a:ext>
                </a:extLst>
              </a:tr>
              <a:tr h="861957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 least one adverse events (AE), (%)</a:t>
                      </a:r>
                      <a:endParaRPr lang="it-IT" sz="1800" b="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46.0 </a:t>
                      </a:r>
                      <a:endParaRPr lang="it-IT" sz="1800" b="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endParaRPr lang="it-IT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mc="http://schemas.openxmlformats.org/markup-compatibility/2006" xmlns:mv="urn:schemas-microsoft-com:mac:vml" xmlns:a16="http://schemas.microsoft.com/office/drawing/2014/main" xmlns="" val="10001"/>
                  </a:ext>
                </a:extLst>
              </a:tr>
              <a:tr h="1227717">
                <a:tc>
                  <a:txBody>
                    <a:bodyPr/>
                    <a:lstStyle/>
                    <a:p>
                      <a:endParaRPr lang="it-IT" dirty="0"/>
                    </a:p>
                    <a:p>
                      <a:r>
                        <a:rPr lang="it-IT" dirty="0" err="1"/>
                        <a:t>Elevated</a:t>
                      </a:r>
                      <a:r>
                        <a:rPr lang="it-IT" dirty="0"/>
                        <a:t> </a:t>
                      </a:r>
                      <a:r>
                        <a:rPr lang="it-IT" dirty="0" err="1"/>
                        <a:t>bilirubin</a:t>
                      </a:r>
                      <a:r>
                        <a:rPr lang="it-IT" dirty="0"/>
                        <a:t>, (%)</a:t>
                      </a:r>
                    </a:p>
                    <a:p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Elevated</a:t>
                      </a:r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bilirubin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grade 3 – 4,</a:t>
                      </a:r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(%)</a:t>
                      </a:r>
                      <a:endParaRPr lang="it-IT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it-I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30.6</a:t>
                      </a:r>
                    </a:p>
                    <a:p>
                      <a:endParaRPr lang="it-IT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it-IT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4.9</a:t>
                      </a:r>
                      <a:endParaRPr lang="en-US" sz="135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mc="http://schemas.openxmlformats.org/markup-compatibility/2006" xmlns:mv="urn:schemas-microsoft-com:mac:vml" xmlns:a16="http://schemas.microsoft.com/office/drawing/2014/main" xmlns="" val="10002"/>
                  </a:ext>
                </a:extLst>
              </a:tr>
              <a:tr h="915556">
                <a:tc>
                  <a:txBody>
                    <a:bodyPr/>
                    <a:lstStyle/>
                    <a:p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Anemia (%)</a:t>
                      </a:r>
                    </a:p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Pts treated with RBV (%)</a:t>
                      </a:r>
                    </a:p>
                    <a:p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Pts</a:t>
                      </a:r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not treated with RBV (%)</a:t>
                      </a:r>
                      <a:endParaRPr lang="it-IT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800" dirty="0"/>
                    </a:p>
                    <a:p>
                      <a:endParaRPr lang="it-IT" sz="1800" dirty="0"/>
                    </a:p>
                    <a:p>
                      <a:r>
                        <a:rPr lang="it-IT" sz="1800" dirty="0"/>
                        <a:t>27</a:t>
                      </a:r>
                    </a:p>
                    <a:p>
                      <a:endParaRPr lang="it-IT" sz="1800" dirty="0"/>
                    </a:p>
                    <a:p>
                      <a:r>
                        <a:rPr lang="it-IT" sz="1800" dirty="0"/>
                        <a:t>18.3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mc="http://schemas.openxmlformats.org/markup-compatibility/2006" xmlns:mv="urn:schemas-microsoft-com:mac:vml"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3" name="CasellaDiTesto 2"/>
          <p:cNvSpPr txBox="1"/>
          <p:nvPr/>
        </p:nvSpPr>
        <p:spPr>
          <a:xfrm>
            <a:off x="2298941" y="1458145"/>
            <a:ext cx="7287494" cy="52305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lvl="0" algn="ctr" defTabSz="685800">
              <a:defRPr/>
            </a:pPr>
            <a:r>
              <a:rPr lang="en-GB" sz="2800" dirty="0"/>
              <a:t>On-Treatment Safety Summary</a:t>
            </a: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38328615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itolo 3"/>
          <p:cNvSpPr>
            <a:spLocks noGrp="1"/>
          </p:cNvSpPr>
          <p:nvPr>
            <p:ph type="title" idx="4294967295"/>
          </p:nvPr>
        </p:nvSpPr>
        <p:spPr>
          <a:xfrm>
            <a:off x="0" y="315261"/>
            <a:ext cx="12192000" cy="685554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marL="209550" algn="ctr"/>
            <a:r>
              <a:rPr lang="it-IT" sz="5300" b="1" dirty="0" err="1">
                <a:solidFill>
                  <a:srgbClr val="FFFF00"/>
                </a:solidFill>
                <a:latin typeface="+mn-lt"/>
              </a:rPr>
              <a:t>Conclusions</a:t>
            </a:r>
            <a:r>
              <a:rPr lang="it-IT" b="1" dirty="0">
                <a:latin typeface="+mn-lt"/>
              </a:rPr>
              <a:t> </a:t>
            </a:r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2680663" y="2494871"/>
            <a:ext cx="7886700" cy="148671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1600" b="0" i="0" kern="1200">
                <a:solidFill>
                  <a:schemeClr val="tx1">
                    <a:lumMod val="50000"/>
                    <a:lumOff val="50000"/>
                  </a:schemeClr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600" b="0" i="0" kern="1200">
                <a:solidFill>
                  <a:schemeClr val="tx1">
                    <a:lumMod val="50000"/>
                    <a:lumOff val="50000"/>
                  </a:schemeClr>
                </a:solidFill>
                <a:latin typeface="Century Gothic" charset="0"/>
                <a:ea typeface="Century Gothic" charset="0"/>
                <a:cs typeface="Century Gothic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600" b="0" i="0" kern="1200">
                <a:solidFill>
                  <a:schemeClr val="tx1">
                    <a:lumMod val="50000"/>
                    <a:lumOff val="50000"/>
                  </a:schemeClr>
                </a:solidFill>
                <a:latin typeface="Century Gothic" charset="0"/>
                <a:ea typeface="Century Gothic" charset="0"/>
                <a:cs typeface="Century Gothic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600" b="0" i="0" kern="1200">
                <a:solidFill>
                  <a:schemeClr val="tx1">
                    <a:lumMod val="50000"/>
                    <a:lumOff val="50000"/>
                  </a:schemeClr>
                </a:solidFill>
                <a:latin typeface="Century Gothic" charset="0"/>
                <a:ea typeface="Century Gothic" charset="0"/>
                <a:cs typeface="Century Gothic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600" b="0" i="0" kern="1200">
                <a:solidFill>
                  <a:schemeClr val="tx1">
                    <a:lumMod val="50000"/>
                    <a:lumOff val="50000"/>
                  </a:schemeClr>
                </a:solidFill>
                <a:latin typeface="Century Gothic" charset="0"/>
                <a:ea typeface="Century Gothic" charset="0"/>
                <a:cs typeface="Century Gothic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450"/>
              </a:spcAft>
              <a:buNone/>
            </a:pPr>
            <a:endParaRPr lang="en-US" sz="1350" dirty="0">
              <a:solidFill>
                <a:schemeClr val="tx1"/>
              </a:solidFill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1059872" y="1287765"/>
            <a:ext cx="10072255" cy="39267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spcAft>
                <a:spcPts val="450"/>
              </a:spcAft>
              <a:buFont typeface="Wingdings" panose="05000000000000000000" pitchFamily="2" charset="2"/>
              <a:buChar char="Ø"/>
            </a:pPr>
            <a:r>
              <a:rPr lang="en-US" sz="2000" dirty="0"/>
              <a:t>DCV + SOF ± RBV achieved a high SVR12 rate in a large real-world population of HCV-infected</a:t>
            </a:r>
          </a:p>
          <a:p>
            <a:pPr algn="just">
              <a:spcAft>
                <a:spcPts val="450"/>
              </a:spcAft>
            </a:pPr>
            <a:r>
              <a:rPr lang="en-US" sz="2000" dirty="0"/>
              <a:t>     patients with advanced liver disease </a:t>
            </a:r>
          </a:p>
          <a:p>
            <a:pPr marL="557213" lvl="1" indent="-214313" algn="just">
              <a:spcAft>
                <a:spcPts val="450"/>
              </a:spcAft>
              <a:buClr>
                <a:schemeClr val="tx1"/>
              </a:buClr>
              <a:buFont typeface="Courier New"/>
              <a:buChar char="o"/>
            </a:pPr>
            <a:r>
              <a:rPr lang="en-US" sz="2000" dirty="0"/>
              <a:t>High SVR12 rates regardless of HCV genotype, cirrhosis status, baseline disease characteristics </a:t>
            </a:r>
          </a:p>
          <a:p>
            <a:pPr marL="557213" lvl="1" indent="-214313" algn="just">
              <a:spcAft>
                <a:spcPts val="450"/>
              </a:spcAft>
              <a:buFont typeface="Courier New"/>
              <a:buChar char="o"/>
            </a:pPr>
            <a:r>
              <a:rPr lang="en-US" sz="2000" dirty="0"/>
              <a:t>Comparably high SVR12 rates were achieved with or without RBV</a:t>
            </a:r>
          </a:p>
          <a:p>
            <a:pPr algn="just">
              <a:spcAft>
                <a:spcPts val="450"/>
              </a:spcAft>
            </a:pPr>
            <a:endParaRPr lang="en-US" sz="2000" dirty="0"/>
          </a:p>
          <a:p>
            <a:pPr marL="342900" indent="-342900" algn="just">
              <a:spcAft>
                <a:spcPts val="450"/>
              </a:spcAft>
              <a:buFont typeface="Wingdings" panose="05000000000000000000" pitchFamily="2" charset="2"/>
              <a:buChar char="Ø"/>
            </a:pPr>
            <a:r>
              <a:rPr lang="en-US" sz="2000" dirty="0"/>
              <a:t>DCV + SOF ± RBV was generally safe and well tolerated</a:t>
            </a:r>
          </a:p>
          <a:p>
            <a:pPr algn="just">
              <a:spcAft>
                <a:spcPts val="450"/>
              </a:spcAft>
            </a:pPr>
            <a:endParaRPr lang="en-US" sz="2000" dirty="0"/>
          </a:p>
          <a:p>
            <a:pPr marL="342900" indent="-342900" algn="just">
              <a:spcAft>
                <a:spcPts val="450"/>
              </a:spcAft>
              <a:buFont typeface="Wingdings" panose="05000000000000000000" pitchFamily="2" charset="2"/>
              <a:buChar char="Ø"/>
            </a:pPr>
            <a:r>
              <a:rPr lang="en-US" sz="2000" dirty="0"/>
              <a:t>Clinical practice data from Italian network confirm the high efficacy and the  </a:t>
            </a:r>
            <a:r>
              <a:rPr lang="en-US" sz="2000" dirty="0" err="1"/>
              <a:t>pangenotypic</a:t>
            </a:r>
            <a:r>
              <a:rPr lang="en-US" sz="2000" dirty="0"/>
              <a:t> action of this combination across a broad spectrum of patients and clinical settings</a:t>
            </a: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16060586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3" name="Picture 5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="" val="0"/>
              </a:ext>
            </a:extLst>
          </a:blip>
          <a:srcRect l="29070" r="27406" b="27433"/>
          <a:stretch/>
        </p:blipFill>
        <p:spPr bwMode="auto">
          <a:xfrm>
            <a:off x="4997354" y="221494"/>
            <a:ext cx="2197290" cy="219809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/>
        </p:spPr>
      </p:pic>
      <p:sp>
        <p:nvSpPr>
          <p:cNvPr id="14344" name="CasellaDiTesto 6"/>
          <p:cNvSpPr txBox="1">
            <a:spLocks noChangeArrowheads="1"/>
          </p:cNvSpPr>
          <p:nvPr/>
        </p:nvSpPr>
        <p:spPr bwMode="auto">
          <a:xfrm>
            <a:off x="0" y="1913128"/>
            <a:ext cx="12191999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endParaRPr lang="it-IT" altLang="it-IT" b="1" dirty="0">
              <a:latin typeface="+mn-lt"/>
            </a:endParaRPr>
          </a:p>
          <a:p>
            <a:pPr algn="ctr" eaLnBrk="1" hangingPunct="1"/>
            <a:endParaRPr lang="it-IT" altLang="it-IT" b="1" dirty="0">
              <a:latin typeface="+mn-lt"/>
            </a:endParaRPr>
          </a:p>
          <a:p>
            <a:pPr algn="ctr" eaLnBrk="1" hangingPunct="1"/>
            <a:r>
              <a:rPr lang="it-IT" altLang="it-IT" b="1" dirty="0" err="1">
                <a:latin typeface="+mn-lt"/>
              </a:rPr>
              <a:t>*</a:t>
            </a:r>
            <a:r>
              <a:rPr lang="it-IT" altLang="it-IT" b="1" dirty="0" err="1">
                <a:solidFill>
                  <a:srgbClr val="FFFF00"/>
                </a:solidFill>
                <a:latin typeface="+mn-lt"/>
              </a:rPr>
              <a:t>Italian</a:t>
            </a:r>
            <a:r>
              <a:rPr lang="it-IT" altLang="it-IT" b="1" dirty="0">
                <a:solidFill>
                  <a:srgbClr val="FFFF00"/>
                </a:solidFill>
                <a:latin typeface="+mn-lt"/>
              </a:rPr>
              <a:t> Hospital </a:t>
            </a:r>
            <a:r>
              <a:rPr lang="it-IT" altLang="it-IT" b="1" smtClean="0">
                <a:solidFill>
                  <a:srgbClr val="FFFF00"/>
                </a:solidFill>
                <a:latin typeface="+mn-lt"/>
              </a:rPr>
              <a:t>Hepatologists</a:t>
            </a:r>
          </a:p>
          <a:p>
            <a:pPr algn="ctr" eaLnBrk="1" hangingPunct="1"/>
            <a:r>
              <a:rPr lang="it-IT" altLang="it-IT" b="1" dirty="0">
                <a:solidFill>
                  <a:srgbClr val="FFFF00"/>
                </a:solidFill>
                <a:latin typeface="+mn-lt"/>
              </a:rPr>
              <a:t>( </a:t>
            </a:r>
            <a:r>
              <a:rPr lang="it-IT" altLang="it-IT" b="1" dirty="0" err="1">
                <a:solidFill>
                  <a:srgbClr val="FFFF00"/>
                </a:solidFill>
                <a:latin typeface="+mn-lt"/>
              </a:rPr>
              <a:t>Authors</a:t>
            </a:r>
            <a:r>
              <a:rPr lang="it-IT" altLang="it-IT" b="1" dirty="0">
                <a:solidFill>
                  <a:srgbClr val="FFFF00"/>
                </a:solidFill>
                <a:latin typeface="+mn-lt"/>
              </a:rPr>
              <a:t> of </a:t>
            </a:r>
            <a:r>
              <a:rPr lang="it-IT" altLang="it-IT" b="1" dirty="0" err="1">
                <a:solidFill>
                  <a:srgbClr val="FFFF00"/>
                </a:solidFill>
                <a:latin typeface="+mn-lt"/>
              </a:rPr>
              <a:t>this</a:t>
            </a:r>
            <a:r>
              <a:rPr lang="it-IT" altLang="it-IT" b="1" dirty="0">
                <a:solidFill>
                  <a:srgbClr val="FFFF00"/>
                </a:solidFill>
                <a:latin typeface="+mn-lt"/>
              </a:rPr>
              <a:t> work)</a:t>
            </a:r>
            <a:endParaRPr lang="en-US" altLang="it-IT" b="1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3911600"/>
            <a:ext cx="12192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>
                <a:solidFill>
                  <a:srgbClr val="FFFF00"/>
                </a:solidFill>
              </a:rPr>
              <a:t>*</a:t>
            </a:r>
            <a:r>
              <a:rPr lang="it-IT" b="1" dirty="0" smtClean="0"/>
              <a:t> ANTONIO IZZI, VINCENZO MESSINA, LUIGI </a:t>
            </a:r>
            <a:r>
              <a:rPr lang="it-IT" b="1" dirty="0"/>
              <a:t>ELIO ADINOLFI, ANTONIO ASCIONE</a:t>
            </a:r>
            <a:r>
              <a:rPr lang="it-IT" dirty="0"/>
              <a:t>, </a:t>
            </a:r>
            <a:r>
              <a:rPr lang="it-IT" b="1" dirty="0"/>
              <a:t>GIORGIO BARBARINI</a:t>
            </a:r>
            <a:r>
              <a:rPr lang="it-IT" dirty="0"/>
              <a:t>, </a:t>
            </a:r>
            <a:r>
              <a:rPr lang="it-IT" b="1" dirty="0"/>
              <a:t>ANGELO BARLATTANI</a:t>
            </a:r>
            <a:r>
              <a:rPr lang="it-IT" dirty="0"/>
              <a:t>,</a:t>
            </a:r>
          </a:p>
          <a:p>
            <a:pPr algn="ctr"/>
            <a:r>
              <a:rPr lang="en-US" b="1" dirty="0"/>
              <a:t>GIUSEPPE CARITI, RAFFAELE COZZOLONGO</a:t>
            </a:r>
            <a:r>
              <a:rPr lang="en-US" dirty="0"/>
              <a:t>, </a:t>
            </a:r>
            <a:r>
              <a:rPr lang="it-IT" b="1" dirty="0"/>
              <a:t>BASILIO FIMIANI</a:t>
            </a:r>
            <a:r>
              <a:rPr lang="it-IT" dirty="0"/>
              <a:t>, </a:t>
            </a:r>
            <a:r>
              <a:rPr lang="en-US" b="1" dirty="0"/>
              <a:t>RUGGIERO FRANCAVILLA</a:t>
            </a:r>
            <a:r>
              <a:rPr lang="en-US" dirty="0"/>
              <a:t>,</a:t>
            </a:r>
          </a:p>
          <a:p>
            <a:pPr algn="ctr"/>
            <a:r>
              <a:rPr lang="en-US" b="1" dirty="0"/>
              <a:t>CATERINA FURLAN</a:t>
            </a:r>
            <a:r>
              <a:rPr lang="it-IT" dirty="0"/>
              <a:t>,</a:t>
            </a:r>
            <a:r>
              <a:rPr lang="it-IT" b="1" dirty="0"/>
              <a:t>GIOVANNI GARRUCCIU</a:t>
            </a:r>
            <a:r>
              <a:rPr lang="it-IT" dirty="0"/>
              <a:t>, </a:t>
            </a:r>
            <a:r>
              <a:rPr lang="it-IT" b="1" dirty="0"/>
              <a:t>VINCENZO IOVINELLA,</a:t>
            </a:r>
            <a:r>
              <a:rPr lang="it-IT" b="1" dirty="0" smtClean="0"/>
              <a:t> </a:t>
            </a:r>
            <a:r>
              <a:rPr lang="en-US" b="1" dirty="0" smtClean="0"/>
              <a:t>LUCA </a:t>
            </a:r>
            <a:r>
              <a:rPr lang="en-US" b="1" dirty="0"/>
              <a:t>RINALDI</a:t>
            </a:r>
            <a:r>
              <a:rPr lang="en-US" dirty="0"/>
              <a:t>,</a:t>
            </a:r>
          </a:p>
          <a:p>
            <a:pPr algn="ctr"/>
            <a:r>
              <a:rPr lang="en-US" b="1"/>
              <a:t>MASSIMO </a:t>
            </a:r>
            <a:r>
              <a:rPr lang="en-US" b="1" smtClean="0"/>
              <a:t>MARIGNANI, </a:t>
            </a:r>
            <a:r>
              <a:rPr lang="en-US" smtClean="0"/>
              <a:t>PAOLA BEGINI, </a:t>
            </a:r>
            <a:r>
              <a:rPr lang="it-IT" b="1" dirty="0"/>
              <a:t>VALERIA PACE PALITTI, ADRIANO M. PELLICELLI</a:t>
            </a:r>
            <a:r>
              <a:rPr lang="it-IT" dirty="0"/>
              <a:t>, </a:t>
            </a:r>
          </a:p>
          <a:p>
            <a:pPr algn="ctr"/>
            <a:r>
              <a:rPr lang="en-US" b="1" dirty="0"/>
              <a:t>GAETANO SCIFO</a:t>
            </a:r>
            <a:r>
              <a:rPr lang="en-US" dirty="0"/>
              <a:t>, </a:t>
            </a:r>
            <a:r>
              <a:rPr lang="it-IT" b="1" dirty="0"/>
              <a:t>UMBERTO VESPASIANI GENTILUCCI                </a:t>
            </a:r>
            <a:endParaRPr lang="it-IT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672042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36073" y="1749053"/>
            <a:ext cx="9878291" cy="2387600"/>
          </a:xfrm>
        </p:spPr>
        <p:txBody>
          <a:bodyPr anchor="ctr">
            <a:normAutofit/>
          </a:bodyPr>
          <a:lstStyle/>
          <a:p>
            <a:r>
              <a:rPr lang="en-US" sz="4800" b="1" dirty="0">
                <a:solidFill>
                  <a:srgbClr val="FFFF00"/>
                </a:solidFill>
                <a:latin typeface="+mn-lt"/>
              </a:rPr>
              <a:t>Background</a:t>
            </a:r>
            <a:endParaRPr lang="it-IT" sz="4800" b="1" dirty="0">
              <a:solidFill>
                <a:srgbClr val="FFFF00"/>
              </a:solidFill>
              <a:latin typeface="+mn-lt"/>
            </a:endParaRP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13194571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474" y="17697"/>
            <a:ext cx="10515600" cy="1325563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Select Competitive HCV Antivirals by Class</a:t>
            </a:r>
          </a:p>
        </p:txBody>
      </p:sp>
      <p:grpSp>
        <p:nvGrpSpPr>
          <p:cNvPr id="298" name="Group 297"/>
          <p:cNvGrpSpPr/>
          <p:nvPr/>
        </p:nvGrpSpPr>
        <p:grpSpPr>
          <a:xfrm>
            <a:off x="3463280" y="1640632"/>
            <a:ext cx="6021522" cy="1333173"/>
            <a:chOff x="1768924" y="1347694"/>
            <a:chExt cx="6021522" cy="1333173"/>
          </a:xfrm>
        </p:grpSpPr>
        <p:grpSp>
          <p:nvGrpSpPr>
            <p:cNvPr id="6" name="Group 5"/>
            <p:cNvGrpSpPr/>
            <p:nvPr/>
          </p:nvGrpSpPr>
          <p:grpSpPr>
            <a:xfrm>
              <a:off x="2066844" y="1875174"/>
              <a:ext cx="2144613" cy="503244"/>
              <a:chOff x="1125639" y="5400395"/>
              <a:chExt cx="1576599" cy="369956"/>
            </a:xfrm>
          </p:grpSpPr>
          <p:sp>
            <p:nvSpPr>
              <p:cNvPr id="7" name="Rounded Rectangle 6"/>
              <p:cNvSpPr/>
              <p:nvPr/>
            </p:nvSpPr>
            <p:spPr>
              <a:xfrm>
                <a:off x="1134309" y="5463499"/>
                <a:ext cx="1563624" cy="244986"/>
              </a:xfrm>
              <a:prstGeom prst="roundRect">
                <a:avLst/>
              </a:prstGeom>
              <a:gradFill flip="none" rotWithShape="1">
                <a:gsLst>
                  <a:gs pos="0">
                    <a:srgbClr val="FFB3E6">
                      <a:shade val="30000"/>
                      <a:satMod val="115000"/>
                      <a:lumMod val="0"/>
                      <a:lumOff val="100000"/>
                    </a:srgbClr>
                  </a:gs>
                  <a:gs pos="46000">
                    <a:srgbClr val="E7B3D6"/>
                  </a:gs>
                  <a:gs pos="100000">
                    <a:srgbClr val="FFB3E6">
                      <a:shade val="100000"/>
                      <a:satMod val="115000"/>
                      <a:lumMod val="0"/>
                      <a:lumOff val="100000"/>
                    </a:srgbClr>
                  </a:gs>
                </a:gsLst>
                <a:lin ang="18900000" scaled="1"/>
                <a:tileRect/>
              </a:gra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3200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8" name="Group 7"/>
              <p:cNvGrpSpPr/>
              <p:nvPr/>
            </p:nvGrpSpPr>
            <p:grpSpPr>
              <a:xfrm>
                <a:off x="1126884" y="5400395"/>
                <a:ext cx="88560" cy="219003"/>
                <a:chOff x="1258429" y="6242363"/>
                <a:chExt cx="108000" cy="267077"/>
              </a:xfrm>
            </p:grpSpPr>
            <p:sp>
              <p:nvSpPr>
                <p:cNvPr id="133" name="Freeform 132"/>
                <p:cNvSpPr/>
                <p:nvPr/>
              </p:nvSpPr>
              <p:spPr>
                <a:xfrm>
                  <a:off x="1281067" y="6283103"/>
                  <a:ext cx="18000" cy="226337"/>
                </a:xfrm>
                <a:custGeom>
                  <a:avLst/>
                  <a:gdLst>
                    <a:gd name="connsiteX0" fmla="*/ 40740 w 44660"/>
                    <a:gd name="connsiteY0" fmla="*/ 0 h 226337"/>
                    <a:gd name="connsiteX1" fmla="*/ 40740 w 44660"/>
                    <a:gd name="connsiteY1" fmla="*/ 131275 h 226337"/>
                    <a:gd name="connsiteX2" fmla="*/ 0 w 44660"/>
                    <a:gd name="connsiteY2" fmla="*/ 226337 h 226337"/>
                    <a:gd name="connsiteX3" fmla="*/ 0 w 44660"/>
                    <a:gd name="connsiteY3" fmla="*/ 226337 h 226337"/>
                    <a:gd name="connsiteX4" fmla="*/ 0 w 44660"/>
                    <a:gd name="connsiteY4" fmla="*/ 226337 h 226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660" h="226337">
                      <a:moveTo>
                        <a:pt x="40740" y="0"/>
                      </a:moveTo>
                      <a:cubicBezTo>
                        <a:pt x="44135" y="46776"/>
                        <a:pt x="47530" y="93552"/>
                        <a:pt x="40740" y="131275"/>
                      </a:cubicBezTo>
                      <a:cubicBezTo>
                        <a:pt x="33950" y="168998"/>
                        <a:pt x="0" y="226337"/>
                        <a:pt x="0" y="226337"/>
                      </a:cubicBezTo>
                      <a:lnTo>
                        <a:pt x="0" y="226337"/>
                      </a:lnTo>
                      <a:lnTo>
                        <a:pt x="0" y="226337"/>
                      </a:lnTo>
                    </a:path>
                  </a:pathLst>
                </a:custGeom>
                <a:noFill/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34" name="Freeform 133"/>
                <p:cNvSpPr/>
                <p:nvPr/>
              </p:nvSpPr>
              <p:spPr>
                <a:xfrm flipH="1">
                  <a:off x="1329350" y="6283103"/>
                  <a:ext cx="18000" cy="226337"/>
                </a:xfrm>
                <a:custGeom>
                  <a:avLst/>
                  <a:gdLst>
                    <a:gd name="connsiteX0" fmla="*/ 40740 w 44660"/>
                    <a:gd name="connsiteY0" fmla="*/ 0 h 226337"/>
                    <a:gd name="connsiteX1" fmla="*/ 40740 w 44660"/>
                    <a:gd name="connsiteY1" fmla="*/ 131275 h 226337"/>
                    <a:gd name="connsiteX2" fmla="*/ 0 w 44660"/>
                    <a:gd name="connsiteY2" fmla="*/ 226337 h 226337"/>
                    <a:gd name="connsiteX3" fmla="*/ 0 w 44660"/>
                    <a:gd name="connsiteY3" fmla="*/ 226337 h 226337"/>
                    <a:gd name="connsiteX4" fmla="*/ 0 w 44660"/>
                    <a:gd name="connsiteY4" fmla="*/ 226337 h 226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660" h="226337">
                      <a:moveTo>
                        <a:pt x="40740" y="0"/>
                      </a:moveTo>
                      <a:cubicBezTo>
                        <a:pt x="44135" y="46776"/>
                        <a:pt x="47530" y="93552"/>
                        <a:pt x="40740" y="131275"/>
                      </a:cubicBezTo>
                      <a:cubicBezTo>
                        <a:pt x="33950" y="168998"/>
                        <a:pt x="0" y="226337"/>
                        <a:pt x="0" y="226337"/>
                      </a:cubicBezTo>
                      <a:lnTo>
                        <a:pt x="0" y="226337"/>
                      </a:lnTo>
                      <a:lnTo>
                        <a:pt x="0" y="226337"/>
                      </a:lnTo>
                    </a:path>
                  </a:pathLst>
                </a:custGeom>
                <a:noFill/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35" name="Oval 134"/>
                <p:cNvSpPr/>
                <p:nvPr/>
              </p:nvSpPr>
              <p:spPr>
                <a:xfrm>
                  <a:off x="1258429" y="6242363"/>
                  <a:ext cx="108000" cy="10800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B3E6">
                        <a:shade val="30000"/>
                        <a:satMod val="115000"/>
                      </a:srgbClr>
                    </a:gs>
                    <a:gs pos="50000">
                      <a:srgbClr val="FFB3E6">
                        <a:shade val="67500"/>
                        <a:satMod val="115000"/>
                      </a:srgbClr>
                    </a:gs>
                    <a:gs pos="100000">
                      <a:srgbClr val="FFB3E6">
                        <a:shade val="100000"/>
                        <a:satMod val="115000"/>
                      </a:srgbClr>
                    </a:gs>
                  </a:gsLst>
                  <a:lin ang="18900000" scaled="1"/>
                  <a:tileRect/>
                </a:gradFill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9" name="Group 8"/>
              <p:cNvGrpSpPr/>
              <p:nvPr/>
            </p:nvGrpSpPr>
            <p:grpSpPr>
              <a:xfrm>
                <a:off x="1226656" y="5400395"/>
                <a:ext cx="88560" cy="219003"/>
                <a:chOff x="1258429" y="6242363"/>
                <a:chExt cx="108000" cy="267077"/>
              </a:xfrm>
            </p:grpSpPr>
            <p:sp>
              <p:nvSpPr>
                <p:cNvPr id="130" name="Freeform 129"/>
                <p:cNvSpPr/>
                <p:nvPr/>
              </p:nvSpPr>
              <p:spPr>
                <a:xfrm>
                  <a:off x="1281067" y="6283103"/>
                  <a:ext cx="18000" cy="226337"/>
                </a:xfrm>
                <a:custGeom>
                  <a:avLst/>
                  <a:gdLst>
                    <a:gd name="connsiteX0" fmla="*/ 40740 w 44660"/>
                    <a:gd name="connsiteY0" fmla="*/ 0 h 226337"/>
                    <a:gd name="connsiteX1" fmla="*/ 40740 w 44660"/>
                    <a:gd name="connsiteY1" fmla="*/ 131275 h 226337"/>
                    <a:gd name="connsiteX2" fmla="*/ 0 w 44660"/>
                    <a:gd name="connsiteY2" fmla="*/ 226337 h 226337"/>
                    <a:gd name="connsiteX3" fmla="*/ 0 w 44660"/>
                    <a:gd name="connsiteY3" fmla="*/ 226337 h 226337"/>
                    <a:gd name="connsiteX4" fmla="*/ 0 w 44660"/>
                    <a:gd name="connsiteY4" fmla="*/ 226337 h 226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660" h="226337">
                      <a:moveTo>
                        <a:pt x="40740" y="0"/>
                      </a:moveTo>
                      <a:cubicBezTo>
                        <a:pt x="44135" y="46776"/>
                        <a:pt x="47530" y="93552"/>
                        <a:pt x="40740" y="131275"/>
                      </a:cubicBezTo>
                      <a:cubicBezTo>
                        <a:pt x="33950" y="168998"/>
                        <a:pt x="0" y="226337"/>
                        <a:pt x="0" y="226337"/>
                      </a:cubicBezTo>
                      <a:lnTo>
                        <a:pt x="0" y="226337"/>
                      </a:lnTo>
                      <a:lnTo>
                        <a:pt x="0" y="226337"/>
                      </a:lnTo>
                    </a:path>
                  </a:pathLst>
                </a:custGeom>
                <a:noFill/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31" name="Freeform 130"/>
                <p:cNvSpPr/>
                <p:nvPr/>
              </p:nvSpPr>
              <p:spPr>
                <a:xfrm flipH="1">
                  <a:off x="1329350" y="6283103"/>
                  <a:ext cx="18000" cy="226337"/>
                </a:xfrm>
                <a:custGeom>
                  <a:avLst/>
                  <a:gdLst>
                    <a:gd name="connsiteX0" fmla="*/ 40740 w 44660"/>
                    <a:gd name="connsiteY0" fmla="*/ 0 h 226337"/>
                    <a:gd name="connsiteX1" fmla="*/ 40740 w 44660"/>
                    <a:gd name="connsiteY1" fmla="*/ 131275 h 226337"/>
                    <a:gd name="connsiteX2" fmla="*/ 0 w 44660"/>
                    <a:gd name="connsiteY2" fmla="*/ 226337 h 226337"/>
                    <a:gd name="connsiteX3" fmla="*/ 0 w 44660"/>
                    <a:gd name="connsiteY3" fmla="*/ 226337 h 226337"/>
                    <a:gd name="connsiteX4" fmla="*/ 0 w 44660"/>
                    <a:gd name="connsiteY4" fmla="*/ 226337 h 226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660" h="226337">
                      <a:moveTo>
                        <a:pt x="40740" y="0"/>
                      </a:moveTo>
                      <a:cubicBezTo>
                        <a:pt x="44135" y="46776"/>
                        <a:pt x="47530" y="93552"/>
                        <a:pt x="40740" y="131275"/>
                      </a:cubicBezTo>
                      <a:cubicBezTo>
                        <a:pt x="33950" y="168998"/>
                        <a:pt x="0" y="226337"/>
                        <a:pt x="0" y="226337"/>
                      </a:cubicBezTo>
                      <a:lnTo>
                        <a:pt x="0" y="226337"/>
                      </a:lnTo>
                      <a:lnTo>
                        <a:pt x="0" y="226337"/>
                      </a:lnTo>
                    </a:path>
                  </a:pathLst>
                </a:custGeom>
                <a:noFill/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32" name="Oval 131"/>
                <p:cNvSpPr/>
                <p:nvPr/>
              </p:nvSpPr>
              <p:spPr>
                <a:xfrm>
                  <a:off x="1258429" y="6242363"/>
                  <a:ext cx="108000" cy="10800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B3E6">
                        <a:shade val="30000"/>
                        <a:satMod val="115000"/>
                      </a:srgbClr>
                    </a:gs>
                    <a:gs pos="50000">
                      <a:srgbClr val="FFB3E6">
                        <a:shade val="67500"/>
                        <a:satMod val="115000"/>
                      </a:srgbClr>
                    </a:gs>
                    <a:gs pos="100000">
                      <a:srgbClr val="FFB3E6">
                        <a:shade val="100000"/>
                        <a:satMod val="115000"/>
                      </a:srgbClr>
                    </a:gs>
                  </a:gsLst>
                  <a:lin ang="18900000" scaled="1"/>
                  <a:tileRect/>
                </a:gradFill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0" name="Group 9"/>
              <p:cNvGrpSpPr/>
              <p:nvPr/>
            </p:nvGrpSpPr>
            <p:grpSpPr>
              <a:xfrm>
                <a:off x="1426201" y="5400395"/>
                <a:ext cx="88560" cy="219003"/>
                <a:chOff x="1258429" y="6242363"/>
                <a:chExt cx="108000" cy="267077"/>
              </a:xfrm>
            </p:grpSpPr>
            <p:sp>
              <p:nvSpPr>
                <p:cNvPr id="127" name="Freeform 126"/>
                <p:cNvSpPr/>
                <p:nvPr/>
              </p:nvSpPr>
              <p:spPr>
                <a:xfrm>
                  <a:off x="1281067" y="6283103"/>
                  <a:ext cx="18000" cy="226337"/>
                </a:xfrm>
                <a:custGeom>
                  <a:avLst/>
                  <a:gdLst>
                    <a:gd name="connsiteX0" fmla="*/ 40740 w 44660"/>
                    <a:gd name="connsiteY0" fmla="*/ 0 h 226337"/>
                    <a:gd name="connsiteX1" fmla="*/ 40740 w 44660"/>
                    <a:gd name="connsiteY1" fmla="*/ 131275 h 226337"/>
                    <a:gd name="connsiteX2" fmla="*/ 0 w 44660"/>
                    <a:gd name="connsiteY2" fmla="*/ 226337 h 226337"/>
                    <a:gd name="connsiteX3" fmla="*/ 0 w 44660"/>
                    <a:gd name="connsiteY3" fmla="*/ 226337 h 226337"/>
                    <a:gd name="connsiteX4" fmla="*/ 0 w 44660"/>
                    <a:gd name="connsiteY4" fmla="*/ 226337 h 226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660" h="226337">
                      <a:moveTo>
                        <a:pt x="40740" y="0"/>
                      </a:moveTo>
                      <a:cubicBezTo>
                        <a:pt x="44135" y="46776"/>
                        <a:pt x="47530" y="93552"/>
                        <a:pt x="40740" y="131275"/>
                      </a:cubicBezTo>
                      <a:cubicBezTo>
                        <a:pt x="33950" y="168998"/>
                        <a:pt x="0" y="226337"/>
                        <a:pt x="0" y="226337"/>
                      </a:cubicBezTo>
                      <a:lnTo>
                        <a:pt x="0" y="226337"/>
                      </a:lnTo>
                      <a:lnTo>
                        <a:pt x="0" y="226337"/>
                      </a:lnTo>
                    </a:path>
                  </a:pathLst>
                </a:custGeom>
                <a:noFill/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28" name="Freeform 127"/>
                <p:cNvSpPr/>
                <p:nvPr/>
              </p:nvSpPr>
              <p:spPr>
                <a:xfrm flipH="1">
                  <a:off x="1329350" y="6283103"/>
                  <a:ext cx="18000" cy="226337"/>
                </a:xfrm>
                <a:custGeom>
                  <a:avLst/>
                  <a:gdLst>
                    <a:gd name="connsiteX0" fmla="*/ 40740 w 44660"/>
                    <a:gd name="connsiteY0" fmla="*/ 0 h 226337"/>
                    <a:gd name="connsiteX1" fmla="*/ 40740 w 44660"/>
                    <a:gd name="connsiteY1" fmla="*/ 131275 h 226337"/>
                    <a:gd name="connsiteX2" fmla="*/ 0 w 44660"/>
                    <a:gd name="connsiteY2" fmla="*/ 226337 h 226337"/>
                    <a:gd name="connsiteX3" fmla="*/ 0 w 44660"/>
                    <a:gd name="connsiteY3" fmla="*/ 226337 h 226337"/>
                    <a:gd name="connsiteX4" fmla="*/ 0 w 44660"/>
                    <a:gd name="connsiteY4" fmla="*/ 226337 h 226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660" h="226337">
                      <a:moveTo>
                        <a:pt x="40740" y="0"/>
                      </a:moveTo>
                      <a:cubicBezTo>
                        <a:pt x="44135" y="46776"/>
                        <a:pt x="47530" y="93552"/>
                        <a:pt x="40740" y="131275"/>
                      </a:cubicBezTo>
                      <a:cubicBezTo>
                        <a:pt x="33950" y="168998"/>
                        <a:pt x="0" y="226337"/>
                        <a:pt x="0" y="226337"/>
                      </a:cubicBezTo>
                      <a:lnTo>
                        <a:pt x="0" y="226337"/>
                      </a:lnTo>
                      <a:lnTo>
                        <a:pt x="0" y="226337"/>
                      </a:lnTo>
                    </a:path>
                  </a:pathLst>
                </a:custGeom>
                <a:noFill/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29" name="Oval 128"/>
                <p:cNvSpPr/>
                <p:nvPr/>
              </p:nvSpPr>
              <p:spPr>
                <a:xfrm>
                  <a:off x="1258429" y="6242363"/>
                  <a:ext cx="108000" cy="10800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B3E6">
                        <a:shade val="30000"/>
                        <a:satMod val="115000"/>
                      </a:srgbClr>
                    </a:gs>
                    <a:gs pos="50000">
                      <a:srgbClr val="FFB3E6">
                        <a:shade val="67500"/>
                        <a:satMod val="115000"/>
                      </a:srgbClr>
                    </a:gs>
                    <a:gs pos="100000">
                      <a:srgbClr val="FFB3E6">
                        <a:shade val="100000"/>
                        <a:satMod val="115000"/>
                      </a:srgbClr>
                    </a:gs>
                  </a:gsLst>
                  <a:lin ang="18900000" scaled="1"/>
                  <a:tileRect/>
                </a:gradFill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1" name="Group 10"/>
              <p:cNvGrpSpPr/>
              <p:nvPr/>
            </p:nvGrpSpPr>
            <p:grpSpPr>
              <a:xfrm>
                <a:off x="1525973" y="5400395"/>
                <a:ext cx="88560" cy="219003"/>
                <a:chOff x="1258429" y="6242363"/>
                <a:chExt cx="108000" cy="267077"/>
              </a:xfrm>
            </p:grpSpPr>
            <p:sp>
              <p:nvSpPr>
                <p:cNvPr id="124" name="Freeform 123"/>
                <p:cNvSpPr/>
                <p:nvPr/>
              </p:nvSpPr>
              <p:spPr>
                <a:xfrm>
                  <a:off x="1281067" y="6283103"/>
                  <a:ext cx="18000" cy="226337"/>
                </a:xfrm>
                <a:custGeom>
                  <a:avLst/>
                  <a:gdLst>
                    <a:gd name="connsiteX0" fmla="*/ 40740 w 44660"/>
                    <a:gd name="connsiteY0" fmla="*/ 0 h 226337"/>
                    <a:gd name="connsiteX1" fmla="*/ 40740 w 44660"/>
                    <a:gd name="connsiteY1" fmla="*/ 131275 h 226337"/>
                    <a:gd name="connsiteX2" fmla="*/ 0 w 44660"/>
                    <a:gd name="connsiteY2" fmla="*/ 226337 h 226337"/>
                    <a:gd name="connsiteX3" fmla="*/ 0 w 44660"/>
                    <a:gd name="connsiteY3" fmla="*/ 226337 h 226337"/>
                    <a:gd name="connsiteX4" fmla="*/ 0 w 44660"/>
                    <a:gd name="connsiteY4" fmla="*/ 226337 h 226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660" h="226337">
                      <a:moveTo>
                        <a:pt x="40740" y="0"/>
                      </a:moveTo>
                      <a:cubicBezTo>
                        <a:pt x="44135" y="46776"/>
                        <a:pt x="47530" y="93552"/>
                        <a:pt x="40740" y="131275"/>
                      </a:cubicBezTo>
                      <a:cubicBezTo>
                        <a:pt x="33950" y="168998"/>
                        <a:pt x="0" y="226337"/>
                        <a:pt x="0" y="226337"/>
                      </a:cubicBezTo>
                      <a:lnTo>
                        <a:pt x="0" y="226337"/>
                      </a:lnTo>
                      <a:lnTo>
                        <a:pt x="0" y="226337"/>
                      </a:lnTo>
                    </a:path>
                  </a:pathLst>
                </a:custGeom>
                <a:noFill/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25" name="Freeform 124"/>
                <p:cNvSpPr/>
                <p:nvPr/>
              </p:nvSpPr>
              <p:spPr>
                <a:xfrm flipH="1">
                  <a:off x="1329350" y="6283103"/>
                  <a:ext cx="18000" cy="226337"/>
                </a:xfrm>
                <a:custGeom>
                  <a:avLst/>
                  <a:gdLst>
                    <a:gd name="connsiteX0" fmla="*/ 40740 w 44660"/>
                    <a:gd name="connsiteY0" fmla="*/ 0 h 226337"/>
                    <a:gd name="connsiteX1" fmla="*/ 40740 w 44660"/>
                    <a:gd name="connsiteY1" fmla="*/ 131275 h 226337"/>
                    <a:gd name="connsiteX2" fmla="*/ 0 w 44660"/>
                    <a:gd name="connsiteY2" fmla="*/ 226337 h 226337"/>
                    <a:gd name="connsiteX3" fmla="*/ 0 w 44660"/>
                    <a:gd name="connsiteY3" fmla="*/ 226337 h 226337"/>
                    <a:gd name="connsiteX4" fmla="*/ 0 w 44660"/>
                    <a:gd name="connsiteY4" fmla="*/ 226337 h 226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660" h="226337">
                      <a:moveTo>
                        <a:pt x="40740" y="0"/>
                      </a:moveTo>
                      <a:cubicBezTo>
                        <a:pt x="44135" y="46776"/>
                        <a:pt x="47530" y="93552"/>
                        <a:pt x="40740" y="131275"/>
                      </a:cubicBezTo>
                      <a:cubicBezTo>
                        <a:pt x="33950" y="168998"/>
                        <a:pt x="0" y="226337"/>
                        <a:pt x="0" y="226337"/>
                      </a:cubicBezTo>
                      <a:lnTo>
                        <a:pt x="0" y="226337"/>
                      </a:lnTo>
                      <a:lnTo>
                        <a:pt x="0" y="226337"/>
                      </a:lnTo>
                    </a:path>
                  </a:pathLst>
                </a:custGeom>
                <a:noFill/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26" name="Oval 125"/>
                <p:cNvSpPr/>
                <p:nvPr/>
              </p:nvSpPr>
              <p:spPr>
                <a:xfrm>
                  <a:off x="1258429" y="6242363"/>
                  <a:ext cx="108000" cy="10800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B3E6">
                        <a:shade val="30000"/>
                        <a:satMod val="115000"/>
                      </a:srgbClr>
                    </a:gs>
                    <a:gs pos="50000">
                      <a:srgbClr val="FFB3E6">
                        <a:shade val="67500"/>
                        <a:satMod val="115000"/>
                      </a:srgbClr>
                    </a:gs>
                    <a:gs pos="100000">
                      <a:srgbClr val="FFB3E6">
                        <a:shade val="100000"/>
                        <a:satMod val="115000"/>
                      </a:srgbClr>
                    </a:gs>
                  </a:gsLst>
                  <a:lin ang="18900000" scaled="1"/>
                  <a:tileRect/>
                </a:gradFill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2" name="Group 11"/>
              <p:cNvGrpSpPr/>
              <p:nvPr/>
            </p:nvGrpSpPr>
            <p:grpSpPr>
              <a:xfrm>
                <a:off x="1625745" y="5400395"/>
                <a:ext cx="88560" cy="219003"/>
                <a:chOff x="1258429" y="6242363"/>
                <a:chExt cx="108000" cy="267077"/>
              </a:xfrm>
            </p:grpSpPr>
            <p:sp>
              <p:nvSpPr>
                <p:cNvPr id="121" name="Freeform 120"/>
                <p:cNvSpPr/>
                <p:nvPr/>
              </p:nvSpPr>
              <p:spPr>
                <a:xfrm>
                  <a:off x="1281067" y="6283103"/>
                  <a:ext cx="18000" cy="226337"/>
                </a:xfrm>
                <a:custGeom>
                  <a:avLst/>
                  <a:gdLst>
                    <a:gd name="connsiteX0" fmla="*/ 40740 w 44660"/>
                    <a:gd name="connsiteY0" fmla="*/ 0 h 226337"/>
                    <a:gd name="connsiteX1" fmla="*/ 40740 w 44660"/>
                    <a:gd name="connsiteY1" fmla="*/ 131275 h 226337"/>
                    <a:gd name="connsiteX2" fmla="*/ 0 w 44660"/>
                    <a:gd name="connsiteY2" fmla="*/ 226337 h 226337"/>
                    <a:gd name="connsiteX3" fmla="*/ 0 w 44660"/>
                    <a:gd name="connsiteY3" fmla="*/ 226337 h 226337"/>
                    <a:gd name="connsiteX4" fmla="*/ 0 w 44660"/>
                    <a:gd name="connsiteY4" fmla="*/ 226337 h 226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660" h="226337">
                      <a:moveTo>
                        <a:pt x="40740" y="0"/>
                      </a:moveTo>
                      <a:cubicBezTo>
                        <a:pt x="44135" y="46776"/>
                        <a:pt x="47530" y="93552"/>
                        <a:pt x="40740" y="131275"/>
                      </a:cubicBezTo>
                      <a:cubicBezTo>
                        <a:pt x="33950" y="168998"/>
                        <a:pt x="0" y="226337"/>
                        <a:pt x="0" y="226337"/>
                      </a:cubicBezTo>
                      <a:lnTo>
                        <a:pt x="0" y="226337"/>
                      </a:lnTo>
                      <a:lnTo>
                        <a:pt x="0" y="226337"/>
                      </a:lnTo>
                    </a:path>
                  </a:pathLst>
                </a:custGeom>
                <a:noFill/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22" name="Freeform 121"/>
                <p:cNvSpPr/>
                <p:nvPr/>
              </p:nvSpPr>
              <p:spPr>
                <a:xfrm flipH="1">
                  <a:off x="1329350" y="6283103"/>
                  <a:ext cx="18000" cy="226337"/>
                </a:xfrm>
                <a:custGeom>
                  <a:avLst/>
                  <a:gdLst>
                    <a:gd name="connsiteX0" fmla="*/ 40740 w 44660"/>
                    <a:gd name="connsiteY0" fmla="*/ 0 h 226337"/>
                    <a:gd name="connsiteX1" fmla="*/ 40740 w 44660"/>
                    <a:gd name="connsiteY1" fmla="*/ 131275 h 226337"/>
                    <a:gd name="connsiteX2" fmla="*/ 0 w 44660"/>
                    <a:gd name="connsiteY2" fmla="*/ 226337 h 226337"/>
                    <a:gd name="connsiteX3" fmla="*/ 0 w 44660"/>
                    <a:gd name="connsiteY3" fmla="*/ 226337 h 226337"/>
                    <a:gd name="connsiteX4" fmla="*/ 0 w 44660"/>
                    <a:gd name="connsiteY4" fmla="*/ 226337 h 226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660" h="226337">
                      <a:moveTo>
                        <a:pt x="40740" y="0"/>
                      </a:moveTo>
                      <a:cubicBezTo>
                        <a:pt x="44135" y="46776"/>
                        <a:pt x="47530" y="93552"/>
                        <a:pt x="40740" y="131275"/>
                      </a:cubicBezTo>
                      <a:cubicBezTo>
                        <a:pt x="33950" y="168998"/>
                        <a:pt x="0" y="226337"/>
                        <a:pt x="0" y="226337"/>
                      </a:cubicBezTo>
                      <a:lnTo>
                        <a:pt x="0" y="226337"/>
                      </a:lnTo>
                      <a:lnTo>
                        <a:pt x="0" y="226337"/>
                      </a:lnTo>
                    </a:path>
                  </a:pathLst>
                </a:custGeom>
                <a:noFill/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23" name="Oval 122"/>
                <p:cNvSpPr/>
                <p:nvPr/>
              </p:nvSpPr>
              <p:spPr>
                <a:xfrm>
                  <a:off x="1258429" y="6242363"/>
                  <a:ext cx="108000" cy="10800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B3E6">
                        <a:shade val="30000"/>
                        <a:satMod val="115000"/>
                      </a:srgbClr>
                    </a:gs>
                    <a:gs pos="50000">
                      <a:srgbClr val="FFB3E6">
                        <a:shade val="67500"/>
                        <a:satMod val="115000"/>
                      </a:srgbClr>
                    </a:gs>
                    <a:gs pos="100000">
                      <a:srgbClr val="FFB3E6">
                        <a:shade val="100000"/>
                        <a:satMod val="115000"/>
                      </a:srgbClr>
                    </a:gs>
                  </a:gsLst>
                  <a:lin ang="18900000" scaled="1"/>
                  <a:tileRect/>
                </a:gradFill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3" name="Group 12"/>
              <p:cNvGrpSpPr/>
              <p:nvPr/>
            </p:nvGrpSpPr>
            <p:grpSpPr>
              <a:xfrm>
                <a:off x="1725517" y="5400395"/>
                <a:ext cx="88560" cy="219003"/>
                <a:chOff x="1258429" y="6242363"/>
                <a:chExt cx="108000" cy="267077"/>
              </a:xfrm>
            </p:grpSpPr>
            <p:sp>
              <p:nvSpPr>
                <p:cNvPr id="118" name="Freeform 117"/>
                <p:cNvSpPr/>
                <p:nvPr/>
              </p:nvSpPr>
              <p:spPr>
                <a:xfrm>
                  <a:off x="1281067" y="6283103"/>
                  <a:ext cx="18000" cy="226337"/>
                </a:xfrm>
                <a:custGeom>
                  <a:avLst/>
                  <a:gdLst>
                    <a:gd name="connsiteX0" fmla="*/ 40740 w 44660"/>
                    <a:gd name="connsiteY0" fmla="*/ 0 h 226337"/>
                    <a:gd name="connsiteX1" fmla="*/ 40740 w 44660"/>
                    <a:gd name="connsiteY1" fmla="*/ 131275 h 226337"/>
                    <a:gd name="connsiteX2" fmla="*/ 0 w 44660"/>
                    <a:gd name="connsiteY2" fmla="*/ 226337 h 226337"/>
                    <a:gd name="connsiteX3" fmla="*/ 0 w 44660"/>
                    <a:gd name="connsiteY3" fmla="*/ 226337 h 226337"/>
                    <a:gd name="connsiteX4" fmla="*/ 0 w 44660"/>
                    <a:gd name="connsiteY4" fmla="*/ 226337 h 226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660" h="226337">
                      <a:moveTo>
                        <a:pt x="40740" y="0"/>
                      </a:moveTo>
                      <a:cubicBezTo>
                        <a:pt x="44135" y="46776"/>
                        <a:pt x="47530" y="93552"/>
                        <a:pt x="40740" y="131275"/>
                      </a:cubicBezTo>
                      <a:cubicBezTo>
                        <a:pt x="33950" y="168998"/>
                        <a:pt x="0" y="226337"/>
                        <a:pt x="0" y="226337"/>
                      </a:cubicBezTo>
                      <a:lnTo>
                        <a:pt x="0" y="226337"/>
                      </a:lnTo>
                      <a:lnTo>
                        <a:pt x="0" y="226337"/>
                      </a:lnTo>
                    </a:path>
                  </a:pathLst>
                </a:custGeom>
                <a:noFill/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19" name="Freeform 118"/>
                <p:cNvSpPr/>
                <p:nvPr/>
              </p:nvSpPr>
              <p:spPr>
                <a:xfrm flipH="1">
                  <a:off x="1329350" y="6283103"/>
                  <a:ext cx="18000" cy="226337"/>
                </a:xfrm>
                <a:custGeom>
                  <a:avLst/>
                  <a:gdLst>
                    <a:gd name="connsiteX0" fmla="*/ 40740 w 44660"/>
                    <a:gd name="connsiteY0" fmla="*/ 0 h 226337"/>
                    <a:gd name="connsiteX1" fmla="*/ 40740 w 44660"/>
                    <a:gd name="connsiteY1" fmla="*/ 131275 h 226337"/>
                    <a:gd name="connsiteX2" fmla="*/ 0 w 44660"/>
                    <a:gd name="connsiteY2" fmla="*/ 226337 h 226337"/>
                    <a:gd name="connsiteX3" fmla="*/ 0 w 44660"/>
                    <a:gd name="connsiteY3" fmla="*/ 226337 h 226337"/>
                    <a:gd name="connsiteX4" fmla="*/ 0 w 44660"/>
                    <a:gd name="connsiteY4" fmla="*/ 226337 h 226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660" h="226337">
                      <a:moveTo>
                        <a:pt x="40740" y="0"/>
                      </a:moveTo>
                      <a:cubicBezTo>
                        <a:pt x="44135" y="46776"/>
                        <a:pt x="47530" y="93552"/>
                        <a:pt x="40740" y="131275"/>
                      </a:cubicBezTo>
                      <a:cubicBezTo>
                        <a:pt x="33950" y="168998"/>
                        <a:pt x="0" y="226337"/>
                        <a:pt x="0" y="226337"/>
                      </a:cubicBezTo>
                      <a:lnTo>
                        <a:pt x="0" y="226337"/>
                      </a:lnTo>
                      <a:lnTo>
                        <a:pt x="0" y="226337"/>
                      </a:lnTo>
                    </a:path>
                  </a:pathLst>
                </a:custGeom>
                <a:noFill/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20" name="Oval 119"/>
                <p:cNvSpPr/>
                <p:nvPr/>
              </p:nvSpPr>
              <p:spPr>
                <a:xfrm>
                  <a:off x="1258429" y="6242363"/>
                  <a:ext cx="108000" cy="10800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B3E6">
                        <a:shade val="30000"/>
                        <a:satMod val="115000"/>
                      </a:srgbClr>
                    </a:gs>
                    <a:gs pos="50000">
                      <a:srgbClr val="FFB3E6">
                        <a:shade val="67500"/>
                        <a:satMod val="115000"/>
                      </a:srgbClr>
                    </a:gs>
                    <a:gs pos="100000">
                      <a:srgbClr val="FFB3E6">
                        <a:shade val="100000"/>
                        <a:satMod val="115000"/>
                      </a:srgbClr>
                    </a:gs>
                  </a:gsLst>
                  <a:lin ang="18900000" scaled="1"/>
                  <a:tileRect/>
                </a:gradFill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4" name="Group 13"/>
              <p:cNvGrpSpPr/>
              <p:nvPr/>
            </p:nvGrpSpPr>
            <p:grpSpPr>
              <a:xfrm>
                <a:off x="1925061" y="5400395"/>
                <a:ext cx="88560" cy="219003"/>
                <a:chOff x="1258429" y="6242363"/>
                <a:chExt cx="108000" cy="267077"/>
              </a:xfrm>
            </p:grpSpPr>
            <p:sp>
              <p:nvSpPr>
                <p:cNvPr id="115" name="Freeform 114"/>
                <p:cNvSpPr/>
                <p:nvPr/>
              </p:nvSpPr>
              <p:spPr>
                <a:xfrm>
                  <a:off x="1281067" y="6283103"/>
                  <a:ext cx="18000" cy="226337"/>
                </a:xfrm>
                <a:custGeom>
                  <a:avLst/>
                  <a:gdLst>
                    <a:gd name="connsiteX0" fmla="*/ 40740 w 44660"/>
                    <a:gd name="connsiteY0" fmla="*/ 0 h 226337"/>
                    <a:gd name="connsiteX1" fmla="*/ 40740 w 44660"/>
                    <a:gd name="connsiteY1" fmla="*/ 131275 h 226337"/>
                    <a:gd name="connsiteX2" fmla="*/ 0 w 44660"/>
                    <a:gd name="connsiteY2" fmla="*/ 226337 h 226337"/>
                    <a:gd name="connsiteX3" fmla="*/ 0 w 44660"/>
                    <a:gd name="connsiteY3" fmla="*/ 226337 h 226337"/>
                    <a:gd name="connsiteX4" fmla="*/ 0 w 44660"/>
                    <a:gd name="connsiteY4" fmla="*/ 226337 h 226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660" h="226337">
                      <a:moveTo>
                        <a:pt x="40740" y="0"/>
                      </a:moveTo>
                      <a:cubicBezTo>
                        <a:pt x="44135" y="46776"/>
                        <a:pt x="47530" y="93552"/>
                        <a:pt x="40740" y="131275"/>
                      </a:cubicBezTo>
                      <a:cubicBezTo>
                        <a:pt x="33950" y="168998"/>
                        <a:pt x="0" y="226337"/>
                        <a:pt x="0" y="226337"/>
                      </a:cubicBezTo>
                      <a:lnTo>
                        <a:pt x="0" y="226337"/>
                      </a:lnTo>
                      <a:lnTo>
                        <a:pt x="0" y="226337"/>
                      </a:lnTo>
                    </a:path>
                  </a:pathLst>
                </a:custGeom>
                <a:noFill/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16" name="Freeform 115"/>
                <p:cNvSpPr/>
                <p:nvPr/>
              </p:nvSpPr>
              <p:spPr>
                <a:xfrm flipH="1">
                  <a:off x="1329350" y="6283103"/>
                  <a:ext cx="18000" cy="226337"/>
                </a:xfrm>
                <a:custGeom>
                  <a:avLst/>
                  <a:gdLst>
                    <a:gd name="connsiteX0" fmla="*/ 40740 w 44660"/>
                    <a:gd name="connsiteY0" fmla="*/ 0 h 226337"/>
                    <a:gd name="connsiteX1" fmla="*/ 40740 w 44660"/>
                    <a:gd name="connsiteY1" fmla="*/ 131275 h 226337"/>
                    <a:gd name="connsiteX2" fmla="*/ 0 w 44660"/>
                    <a:gd name="connsiteY2" fmla="*/ 226337 h 226337"/>
                    <a:gd name="connsiteX3" fmla="*/ 0 w 44660"/>
                    <a:gd name="connsiteY3" fmla="*/ 226337 h 226337"/>
                    <a:gd name="connsiteX4" fmla="*/ 0 w 44660"/>
                    <a:gd name="connsiteY4" fmla="*/ 226337 h 226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660" h="226337">
                      <a:moveTo>
                        <a:pt x="40740" y="0"/>
                      </a:moveTo>
                      <a:cubicBezTo>
                        <a:pt x="44135" y="46776"/>
                        <a:pt x="47530" y="93552"/>
                        <a:pt x="40740" y="131275"/>
                      </a:cubicBezTo>
                      <a:cubicBezTo>
                        <a:pt x="33950" y="168998"/>
                        <a:pt x="0" y="226337"/>
                        <a:pt x="0" y="226337"/>
                      </a:cubicBezTo>
                      <a:lnTo>
                        <a:pt x="0" y="226337"/>
                      </a:lnTo>
                      <a:lnTo>
                        <a:pt x="0" y="226337"/>
                      </a:lnTo>
                    </a:path>
                  </a:pathLst>
                </a:custGeom>
                <a:noFill/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17" name="Oval 116"/>
                <p:cNvSpPr/>
                <p:nvPr/>
              </p:nvSpPr>
              <p:spPr>
                <a:xfrm>
                  <a:off x="1258429" y="6242363"/>
                  <a:ext cx="108000" cy="10800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B3E6">
                        <a:shade val="30000"/>
                        <a:satMod val="115000"/>
                      </a:srgbClr>
                    </a:gs>
                    <a:gs pos="50000">
                      <a:srgbClr val="FFB3E6">
                        <a:shade val="67500"/>
                        <a:satMod val="115000"/>
                      </a:srgbClr>
                    </a:gs>
                    <a:gs pos="100000">
                      <a:srgbClr val="FFB3E6">
                        <a:shade val="100000"/>
                        <a:satMod val="115000"/>
                      </a:srgbClr>
                    </a:gs>
                  </a:gsLst>
                  <a:lin ang="18900000" scaled="1"/>
                  <a:tileRect/>
                </a:gradFill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5" name="Group 14"/>
              <p:cNvGrpSpPr/>
              <p:nvPr/>
            </p:nvGrpSpPr>
            <p:grpSpPr>
              <a:xfrm>
                <a:off x="2024834" y="5400395"/>
                <a:ext cx="88560" cy="219003"/>
                <a:chOff x="1258429" y="6242363"/>
                <a:chExt cx="108000" cy="267077"/>
              </a:xfrm>
            </p:grpSpPr>
            <p:sp>
              <p:nvSpPr>
                <p:cNvPr id="112" name="Freeform 111"/>
                <p:cNvSpPr/>
                <p:nvPr/>
              </p:nvSpPr>
              <p:spPr>
                <a:xfrm>
                  <a:off x="1281067" y="6283103"/>
                  <a:ext cx="18000" cy="226337"/>
                </a:xfrm>
                <a:custGeom>
                  <a:avLst/>
                  <a:gdLst>
                    <a:gd name="connsiteX0" fmla="*/ 40740 w 44660"/>
                    <a:gd name="connsiteY0" fmla="*/ 0 h 226337"/>
                    <a:gd name="connsiteX1" fmla="*/ 40740 w 44660"/>
                    <a:gd name="connsiteY1" fmla="*/ 131275 h 226337"/>
                    <a:gd name="connsiteX2" fmla="*/ 0 w 44660"/>
                    <a:gd name="connsiteY2" fmla="*/ 226337 h 226337"/>
                    <a:gd name="connsiteX3" fmla="*/ 0 w 44660"/>
                    <a:gd name="connsiteY3" fmla="*/ 226337 h 226337"/>
                    <a:gd name="connsiteX4" fmla="*/ 0 w 44660"/>
                    <a:gd name="connsiteY4" fmla="*/ 226337 h 226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660" h="226337">
                      <a:moveTo>
                        <a:pt x="40740" y="0"/>
                      </a:moveTo>
                      <a:cubicBezTo>
                        <a:pt x="44135" y="46776"/>
                        <a:pt x="47530" y="93552"/>
                        <a:pt x="40740" y="131275"/>
                      </a:cubicBezTo>
                      <a:cubicBezTo>
                        <a:pt x="33950" y="168998"/>
                        <a:pt x="0" y="226337"/>
                        <a:pt x="0" y="226337"/>
                      </a:cubicBezTo>
                      <a:lnTo>
                        <a:pt x="0" y="226337"/>
                      </a:lnTo>
                      <a:lnTo>
                        <a:pt x="0" y="226337"/>
                      </a:lnTo>
                    </a:path>
                  </a:pathLst>
                </a:custGeom>
                <a:noFill/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13" name="Freeform 112"/>
                <p:cNvSpPr/>
                <p:nvPr/>
              </p:nvSpPr>
              <p:spPr>
                <a:xfrm flipH="1">
                  <a:off x="1329350" y="6283103"/>
                  <a:ext cx="18000" cy="226337"/>
                </a:xfrm>
                <a:custGeom>
                  <a:avLst/>
                  <a:gdLst>
                    <a:gd name="connsiteX0" fmla="*/ 40740 w 44660"/>
                    <a:gd name="connsiteY0" fmla="*/ 0 h 226337"/>
                    <a:gd name="connsiteX1" fmla="*/ 40740 w 44660"/>
                    <a:gd name="connsiteY1" fmla="*/ 131275 h 226337"/>
                    <a:gd name="connsiteX2" fmla="*/ 0 w 44660"/>
                    <a:gd name="connsiteY2" fmla="*/ 226337 h 226337"/>
                    <a:gd name="connsiteX3" fmla="*/ 0 w 44660"/>
                    <a:gd name="connsiteY3" fmla="*/ 226337 h 226337"/>
                    <a:gd name="connsiteX4" fmla="*/ 0 w 44660"/>
                    <a:gd name="connsiteY4" fmla="*/ 226337 h 226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660" h="226337">
                      <a:moveTo>
                        <a:pt x="40740" y="0"/>
                      </a:moveTo>
                      <a:cubicBezTo>
                        <a:pt x="44135" y="46776"/>
                        <a:pt x="47530" y="93552"/>
                        <a:pt x="40740" y="131275"/>
                      </a:cubicBezTo>
                      <a:cubicBezTo>
                        <a:pt x="33950" y="168998"/>
                        <a:pt x="0" y="226337"/>
                        <a:pt x="0" y="226337"/>
                      </a:cubicBezTo>
                      <a:lnTo>
                        <a:pt x="0" y="226337"/>
                      </a:lnTo>
                      <a:lnTo>
                        <a:pt x="0" y="226337"/>
                      </a:lnTo>
                    </a:path>
                  </a:pathLst>
                </a:custGeom>
                <a:noFill/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14" name="Oval 113"/>
                <p:cNvSpPr/>
                <p:nvPr/>
              </p:nvSpPr>
              <p:spPr>
                <a:xfrm>
                  <a:off x="1258429" y="6242363"/>
                  <a:ext cx="108000" cy="10800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B3E6">
                        <a:shade val="30000"/>
                        <a:satMod val="115000"/>
                      </a:srgbClr>
                    </a:gs>
                    <a:gs pos="50000">
                      <a:srgbClr val="FFB3E6">
                        <a:shade val="67500"/>
                        <a:satMod val="115000"/>
                      </a:srgbClr>
                    </a:gs>
                    <a:gs pos="100000">
                      <a:srgbClr val="FFB3E6">
                        <a:shade val="100000"/>
                        <a:satMod val="115000"/>
                      </a:srgbClr>
                    </a:gs>
                  </a:gsLst>
                  <a:lin ang="18900000" scaled="1"/>
                  <a:tileRect/>
                </a:gradFill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6" name="Group 15"/>
              <p:cNvGrpSpPr/>
              <p:nvPr/>
            </p:nvGrpSpPr>
            <p:grpSpPr>
              <a:xfrm>
                <a:off x="2124606" y="5400395"/>
                <a:ext cx="88560" cy="219003"/>
                <a:chOff x="1258429" y="6242363"/>
                <a:chExt cx="108000" cy="267077"/>
              </a:xfrm>
            </p:grpSpPr>
            <p:sp>
              <p:nvSpPr>
                <p:cNvPr id="109" name="Freeform 108"/>
                <p:cNvSpPr/>
                <p:nvPr/>
              </p:nvSpPr>
              <p:spPr>
                <a:xfrm>
                  <a:off x="1281067" y="6283103"/>
                  <a:ext cx="18000" cy="226337"/>
                </a:xfrm>
                <a:custGeom>
                  <a:avLst/>
                  <a:gdLst>
                    <a:gd name="connsiteX0" fmla="*/ 40740 w 44660"/>
                    <a:gd name="connsiteY0" fmla="*/ 0 h 226337"/>
                    <a:gd name="connsiteX1" fmla="*/ 40740 w 44660"/>
                    <a:gd name="connsiteY1" fmla="*/ 131275 h 226337"/>
                    <a:gd name="connsiteX2" fmla="*/ 0 w 44660"/>
                    <a:gd name="connsiteY2" fmla="*/ 226337 h 226337"/>
                    <a:gd name="connsiteX3" fmla="*/ 0 w 44660"/>
                    <a:gd name="connsiteY3" fmla="*/ 226337 h 226337"/>
                    <a:gd name="connsiteX4" fmla="*/ 0 w 44660"/>
                    <a:gd name="connsiteY4" fmla="*/ 226337 h 226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660" h="226337">
                      <a:moveTo>
                        <a:pt x="40740" y="0"/>
                      </a:moveTo>
                      <a:cubicBezTo>
                        <a:pt x="44135" y="46776"/>
                        <a:pt x="47530" y="93552"/>
                        <a:pt x="40740" y="131275"/>
                      </a:cubicBezTo>
                      <a:cubicBezTo>
                        <a:pt x="33950" y="168998"/>
                        <a:pt x="0" y="226337"/>
                        <a:pt x="0" y="226337"/>
                      </a:cubicBezTo>
                      <a:lnTo>
                        <a:pt x="0" y="226337"/>
                      </a:lnTo>
                      <a:lnTo>
                        <a:pt x="0" y="226337"/>
                      </a:lnTo>
                    </a:path>
                  </a:pathLst>
                </a:custGeom>
                <a:noFill/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10" name="Freeform 109"/>
                <p:cNvSpPr/>
                <p:nvPr/>
              </p:nvSpPr>
              <p:spPr>
                <a:xfrm flipH="1">
                  <a:off x="1329350" y="6283103"/>
                  <a:ext cx="18000" cy="226337"/>
                </a:xfrm>
                <a:custGeom>
                  <a:avLst/>
                  <a:gdLst>
                    <a:gd name="connsiteX0" fmla="*/ 40740 w 44660"/>
                    <a:gd name="connsiteY0" fmla="*/ 0 h 226337"/>
                    <a:gd name="connsiteX1" fmla="*/ 40740 w 44660"/>
                    <a:gd name="connsiteY1" fmla="*/ 131275 h 226337"/>
                    <a:gd name="connsiteX2" fmla="*/ 0 w 44660"/>
                    <a:gd name="connsiteY2" fmla="*/ 226337 h 226337"/>
                    <a:gd name="connsiteX3" fmla="*/ 0 w 44660"/>
                    <a:gd name="connsiteY3" fmla="*/ 226337 h 226337"/>
                    <a:gd name="connsiteX4" fmla="*/ 0 w 44660"/>
                    <a:gd name="connsiteY4" fmla="*/ 226337 h 226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660" h="226337">
                      <a:moveTo>
                        <a:pt x="40740" y="0"/>
                      </a:moveTo>
                      <a:cubicBezTo>
                        <a:pt x="44135" y="46776"/>
                        <a:pt x="47530" y="93552"/>
                        <a:pt x="40740" y="131275"/>
                      </a:cubicBezTo>
                      <a:cubicBezTo>
                        <a:pt x="33950" y="168998"/>
                        <a:pt x="0" y="226337"/>
                        <a:pt x="0" y="226337"/>
                      </a:cubicBezTo>
                      <a:lnTo>
                        <a:pt x="0" y="226337"/>
                      </a:lnTo>
                      <a:lnTo>
                        <a:pt x="0" y="226337"/>
                      </a:lnTo>
                    </a:path>
                  </a:pathLst>
                </a:custGeom>
                <a:noFill/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11" name="Oval 110"/>
                <p:cNvSpPr/>
                <p:nvPr/>
              </p:nvSpPr>
              <p:spPr>
                <a:xfrm>
                  <a:off x="1258429" y="6242363"/>
                  <a:ext cx="108000" cy="10800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B3E6">
                        <a:shade val="30000"/>
                        <a:satMod val="115000"/>
                      </a:srgbClr>
                    </a:gs>
                    <a:gs pos="50000">
                      <a:srgbClr val="FFB3E6">
                        <a:shade val="67500"/>
                        <a:satMod val="115000"/>
                      </a:srgbClr>
                    </a:gs>
                    <a:gs pos="100000">
                      <a:srgbClr val="FFB3E6">
                        <a:shade val="100000"/>
                        <a:satMod val="115000"/>
                      </a:srgbClr>
                    </a:gs>
                  </a:gsLst>
                  <a:lin ang="18900000" scaled="1"/>
                  <a:tileRect/>
                </a:gradFill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7" name="Group 16"/>
              <p:cNvGrpSpPr/>
              <p:nvPr/>
            </p:nvGrpSpPr>
            <p:grpSpPr>
              <a:xfrm>
                <a:off x="1825289" y="5400395"/>
                <a:ext cx="88560" cy="219003"/>
                <a:chOff x="1258429" y="6242363"/>
                <a:chExt cx="108000" cy="267077"/>
              </a:xfrm>
            </p:grpSpPr>
            <p:sp>
              <p:nvSpPr>
                <p:cNvPr id="106" name="Freeform 105"/>
                <p:cNvSpPr/>
                <p:nvPr/>
              </p:nvSpPr>
              <p:spPr>
                <a:xfrm>
                  <a:off x="1281067" y="6283103"/>
                  <a:ext cx="18000" cy="226337"/>
                </a:xfrm>
                <a:custGeom>
                  <a:avLst/>
                  <a:gdLst>
                    <a:gd name="connsiteX0" fmla="*/ 40740 w 44660"/>
                    <a:gd name="connsiteY0" fmla="*/ 0 h 226337"/>
                    <a:gd name="connsiteX1" fmla="*/ 40740 w 44660"/>
                    <a:gd name="connsiteY1" fmla="*/ 131275 h 226337"/>
                    <a:gd name="connsiteX2" fmla="*/ 0 w 44660"/>
                    <a:gd name="connsiteY2" fmla="*/ 226337 h 226337"/>
                    <a:gd name="connsiteX3" fmla="*/ 0 w 44660"/>
                    <a:gd name="connsiteY3" fmla="*/ 226337 h 226337"/>
                    <a:gd name="connsiteX4" fmla="*/ 0 w 44660"/>
                    <a:gd name="connsiteY4" fmla="*/ 226337 h 226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660" h="226337">
                      <a:moveTo>
                        <a:pt x="40740" y="0"/>
                      </a:moveTo>
                      <a:cubicBezTo>
                        <a:pt x="44135" y="46776"/>
                        <a:pt x="47530" y="93552"/>
                        <a:pt x="40740" y="131275"/>
                      </a:cubicBezTo>
                      <a:cubicBezTo>
                        <a:pt x="33950" y="168998"/>
                        <a:pt x="0" y="226337"/>
                        <a:pt x="0" y="226337"/>
                      </a:cubicBezTo>
                      <a:lnTo>
                        <a:pt x="0" y="226337"/>
                      </a:lnTo>
                      <a:lnTo>
                        <a:pt x="0" y="226337"/>
                      </a:lnTo>
                    </a:path>
                  </a:pathLst>
                </a:custGeom>
                <a:noFill/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07" name="Freeform 106"/>
                <p:cNvSpPr/>
                <p:nvPr/>
              </p:nvSpPr>
              <p:spPr>
                <a:xfrm flipH="1">
                  <a:off x="1329350" y="6283103"/>
                  <a:ext cx="18000" cy="226337"/>
                </a:xfrm>
                <a:custGeom>
                  <a:avLst/>
                  <a:gdLst>
                    <a:gd name="connsiteX0" fmla="*/ 40740 w 44660"/>
                    <a:gd name="connsiteY0" fmla="*/ 0 h 226337"/>
                    <a:gd name="connsiteX1" fmla="*/ 40740 w 44660"/>
                    <a:gd name="connsiteY1" fmla="*/ 131275 h 226337"/>
                    <a:gd name="connsiteX2" fmla="*/ 0 w 44660"/>
                    <a:gd name="connsiteY2" fmla="*/ 226337 h 226337"/>
                    <a:gd name="connsiteX3" fmla="*/ 0 w 44660"/>
                    <a:gd name="connsiteY3" fmla="*/ 226337 h 226337"/>
                    <a:gd name="connsiteX4" fmla="*/ 0 w 44660"/>
                    <a:gd name="connsiteY4" fmla="*/ 226337 h 226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660" h="226337">
                      <a:moveTo>
                        <a:pt x="40740" y="0"/>
                      </a:moveTo>
                      <a:cubicBezTo>
                        <a:pt x="44135" y="46776"/>
                        <a:pt x="47530" y="93552"/>
                        <a:pt x="40740" y="131275"/>
                      </a:cubicBezTo>
                      <a:cubicBezTo>
                        <a:pt x="33950" y="168998"/>
                        <a:pt x="0" y="226337"/>
                        <a:pt x="0" y="226337"/>
                      </a:cubicBezTo>
                      <a:lnTo>
                        <a:pt x="0" y="226337"/>
                      </a:lnTo>
                      <a:lnTo>
                        <a:pt x="0" y="226337"/>
                      </a:lnTo>
                    </a:path>
                  </a:pathLst>
                </a:custGeom>
                <a:noFill/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08" name="Oval 107"/>
                <p:cNvSpPr/>
                <p:nvPr/>
              </p:nvSpPr>
              <p:spPr>
                <a:xfrm>
                  <a:off x="1258429" y="6242363"/>
                  <a:ext cx="108000" cy="10800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B3E6">
                        <a:shade val="30000"/>
                        <a:satMod val="115000"/>
                      </a:srgbClr>
                    </a:gs>
                    <a:gs pos="50000">
                      <a:srgbClr val="FFB3E6">
                        <a:shade val="67500"/>
                        <a:satMod val="115000"/>
                      </a:srgbClr>
                    </a:gs>
                    <a:gs pos="100000">
                      <a:srgbClr val="FFB3E6">
                        <a:shade val="100000"/>
                        <a:satMod val="115000"/>
                      </a:srgbClr>
                    </a:gs>
                  </a:gsLst>
                  <a:lin ang="18900000" scaled="1"/>
                  <a:tileRect/>
                </a:gradFill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8" name="Group 17"/>
              <p:cNvGrpSpPr/>
              <p:nvPr/>
            </p:nvGrpSpPr>
            <p:grpSpPr>
              <a:xfrm>
                <a:off x="2224379" y="5400395"/>
                <a:ext cx="88560" cy="219003"/>
                <a:chOff x="1258429" y="6242363"/>
                <a:chExt cx="108000" cy="267077"/>
              </a:xfrm>
            </p:grpSpPr>
            <p:sp>
              <p:nvSpPr>
                <p:cNvPr id="103" name="Freeform 102"/>
                <p:cNvSpPr/>
                <p:nvPr/>
              </p:nvSpPr>
              <p:spPr>
                <a:xfrm>
                  <a:off x="1281067" y="6283103"/>
                  <a:ext cx="18000" cy="226337"/>
                </a:xfrm>
                <a:custGeom>
                  <a:avLst/>
                  <a:gdLst>
                    <a:gd name="connsiteX0" fmla="*/ 40740 w 44660"/>
                    <a:gd name="connsiteY0" fmla="*/ 0 h 226337"/>
                    <a:gd name="connsiteX1" fmla="*/ 40740 w 44660"/>
                    <a:gd name="connsiteY1" fmla="*/ 131275 h 226337"/>
                    <a:gd name="connsiteX2" fmla="*/ 0 w 44660"/>
                    <a:gd name="connsiteY2" fmla="*/ 226337 h 226337"/>
                    <a:gd name="connsiteX3" fmla="*/ 0 w 44660"/>
                    <a:gd name="connsiteY3" fmla="*/ 226337 h 226337"/>
                    <a:gd name="connsiteX4" fmla="*/ 0 w 44660"/>
                    <a:gd name="connsiteY4" fmla="*/ 226337 h 226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660" h="226337">
                      <a:moveTo>
                        <a:pt x="40740" y="0"/>
                      </a:moveTo>
                      <a:cubicBezTo>
                        <a:pt x="44135" y="46776"/>
                        <a:pt x="47530" y="93552"/>
                        <a:pt x="40740" y="131275"/>
                      </a:cubicBezTo>
                      <a:cubicBezTo>
                        <a:pt x="33950" y="168998"/>
                        <a:pt x="0" y="226337"/>
                        <a:pt x="0" y="226337"/>
                      </a:cubicBezTo>
                      <a:lnTo>
                        <a:pt x="0" y="226337"/>
                      </a:lnTo>
                      <a:lnTo>
                        <a:pt x="0" y="226337"/>
                      </a:lnTo>
                    </a:path>
                  </a:pathLst>
                </a:custGeom>
                <a:noFill/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04" name="Freeform 103"/>
                <p:cNvSpPr/>
                <p:nvPr/>
              </p:nvSpPr>
              <p:spPr>
                <a:xfrm flipH="1">
                  <a:off x="1329350" y="6283103"/>
                  <a:ext cx="18000" cy="226337"/>
                </a:xfrm>
                <a:custGeom>
                  <a:avLst/>
                  <a:gdLst>
                    <a:gd name="connsiteX0" fmla="*/ 40740 w 44660"/>
                    <a:gd name="connsiteY0" fmla="*/ 0 h 226337"/>
                    <a:gd name="connsiteX1" fmla="*/ 40740 w 44660"/>
                    <a:gd name="connsiteY1" fmla="*/ 131275 h 226337"/>
                    <a:gd name="connsiteX2" fmla="*/ 0 w 44660"/>
                    <a:gd name="connsiteY2" fmla="*/ 226337 h 226337"/>
                    <a:gd name="connsiteX3" fmla="*/ 0 w 44660"/>
                    <a:gd name="connsiteY3" fmla="*/ 226337 h 226337"/>
                    <a:gd name="connsiteX4" fmla="*/ 0 w 44660"/>
                    <a:gd name="connsiteY4" fmla="*/ 226337 h 226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660" h="226337">
                      <a:moveTo>
                        <a:pt x="40740" y="0"/>
                      </a:moveTo>
                      <a:cubicBezTo>
                        <a:pt x="44135" y="46776"/>
                        <a:pt x="47530" y="93552"/>
                        <a:pt x="40740" y="131275"/>
                      </a:cubicBezTo>
                      <a:cubicBezTo>
                        <a:pt x="33950" y="168998"/>
                        <a:pt x="0" y="226337"/>
                        <a:pt x="0" y="226337"/>
                      </a:cubicBezTo>
                      <a:lnTo>
                        <a:pt x="0" y="226337"/>
                      </a:lnTo>
                      <a:lnTo>
                        <a:pt x="0" y="226337"/>
                      </a:lnTo>
                    </a:path>
                  </a:pathLst>
                </a:custGeom>
                <a:noFill/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05" name="Oval 104"/>
                <p:cNvSpPr/>
                <p:nvPr/>
              </p:nvSpPr>
              <p:spPr>
                <a:xfrm>
                  <a:off x="1258429" y="6242363"/>
                  <a:ext cx="108000" cy="10800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B3E6">
                        <a:shade val="30000"/>
                        <a:satMod val="115000"/>
                      </a:srgbClr>
                    </a:gs>
                    <a:gs pos="50000">
                      <a:srgbClr val="FFB3E6">
                        <a:shade val="67500"/>
                        <a:satMod val="115000"/>
                      </a:srgbClr>
                    </a:gs>
                    <a:gs pos="100000">
                      <a:srgbClr val="FFB3E6">
                        <a:shade val="100000"/>
                        <a:satMod val="115000"/>
                      </a:srgbClr>
                    </a:gs>
                  </a:gsLst>
                  <a:lin ang="18900000" scaled="1"/>
                  <a:tileRect/>
                </a:gradFill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9" name="Group 18"/>
              <p:cNvGrpSpPr/>
              <p:nvPr/>
            </p:nvGrpSpPr>
            <p:grpSpPr>
              <a:xfrm>
                <a:off x="1326428" y="5400395"/>
                <a:ext cx="88560" cy="219003"/>
                <a:chOff x="1258429" y="6242363"/>
                <a:chExt cx="108000" cy="267077"/>
              </a:xfrm>
            </p:grpSpPr>
            <p:sp>
              <p:nvSpPr>
                <p:cNvPr id="100" name="Freeform 99"/>
                <p:cNvSpPr/>
                <p:nvPr/>
              </p:nvSpPr>
              <p:spPr>
                <a:xfrm>
                  <a:off x="1281067" y="6283103"/>
                  <a:ext cx="18000" cy="226337"/>
                </a:xfrm>
                <a:custGeom>
                  <a:avLst/>
                  <a:gdLst>
                    <a:gd name="connsiteX0" fmla="*/ 40740 w 44660"/>
                    <a:gd name="connsiteY0" fmla="*/ 0 h 226337"/>
                    <a:gd name="connsiteX1" fmla="*/ 40740 w 44660"/>
                    <a:gd name="connsiteY1" fmla="*/ 131275 h 226337"/>
                    <a:gd name="connsiteX2" fmla="*/ 0 w 44660"/>
                    <a:gd name="connsiteY2" fmla="*/ 226337 h 226337"/>
                    <a:gd name="connsiteX3" fmla="*/ 0 w 44660"/>
                    <a:gd name="connsiteY3" fmla="*/ 226337 h 226337"/>
                    <a:gd name="connsiteX4" fmla="*/ 0 w 44660"/>
                    <a:gd name="connsiteY4" fmla="*/ 226337 h 226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660" h="226337">
                      <a:moveTo>
                        <a:pt x="40740" y="0"/>
                      </a:moveTo>
                      <a:cubicBezTo>
                        <a:pt x="44135" y="46776"/>
                        <a:pt x="47530" y="93552"/>
                        <a:pt x="40740" y="131275"/>
                      </a:cubicBezTo>
                      <a:cubicBezTo>
                        <a:pt x="33950" y="168998"/>
                        <a:pt x="0" y="226337"/>
                        <a:pt x="0" y="226337"/>
                      </a:cubicBezTo>
                      <a:lnTo>
                        <a:pt x="0" y="226337"/>
                      </a:lnTo>
                      <a:lnTo>
                        <a:pt x="0" y="226337"/>
                      </a:lnTo>
                    </a:path>
                  </a:pathLst>
                </a:custGeom>
                <a:noFill/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01" name="Freeform 100"/>
                <p:cNvSpPr/>
                <p:nvPr/>
              </p:nvSpPr>
              <p:spPr>
                <a:xfrm flipH="1">
                  <a:off x="1329350" y="6283103"/>
                  <a:ext cx="18000" cy="226337"/>
                </a:xfrm>
                <a:custGeom>
                  <a:avLst/>
                  <a:gdLst>
                    <a:gd name="connsiteX0" fmla="*/ 40740 w 44660"/>
                    <a:gd name="connsiteY0" fmla="*/ 0 h 226337"/>
                    <a:gd name="connsiteX1" fmla="*/ 40740 w 44660"/>
                    <a:gd name="connsiteY1" fmla="*/ 131275 h 226337"/>
                    <a:gd name="connsiteX2" fmla="*/ 0 w 44660"/>
                    <a:gd name="connsiteY2" fmla="*/ 226337 h 226337"/>
                    <a:gd name="connsiteX3" fmla="*/ 0 w 44660"/>
                    <a:gd name="connsiteY3" fmla="*/ 226337 h 226337"/>
                    <a:gd name="connsiteX4" fmla="*/ 0 w 44660"/>
                    <a:gd name="connsiteY4" fmla="*/ 226337 h 226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660" h="226337">
                      <a:moveTo>
                        <a:pt x="40740" y="0"/>
                      </a:moveTo>
                      <a:cubicBezTo>
                        <a:pt x="44135" y="46776"/>
                        <a:pt x="47530" y="93552"/>
                        <a:pt x="40740" y="131275"/>
                      </a:cubicBezTo>
                      <a:cubicBezTo>
                        <a:pt x="33950" y="168998"/>
                        <a:pt x="0" y="226337"/>
                        <a:pt x="0" y="226337"/>
                      </a:cubicBezTo>
                      <a:lnTo>
                        <a:pt x="0" y="226337"/>
                      </a:lnTo>
                      <a:lnTo>
                        <a:pt x="0" y="226337"/>
                      </a:lnTo>
                    </a:path>
                  </a:pathLst>
                </a:custGeom>
                <a:noFill/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02" name="Oval 101"/>
                <p:cNvSpPr/>
                <p:nvPr/>
              </p:nvSpPr>
              <p:spPr>
                <a:xfrm>
                  <a:off x="1258429" y="6242363"/>
                  <a:ext cx="108000" cy="10800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B3E6">
                        <a:shade val="30000"/>
                        <a:satMod val="115000"/>
                      </a:srgbClr>
                    </a:gs>
                    <a:gs pos="50000">
                      <a:srgbClr val="FFB3E6">
                        <a:shade val="67500"/>
                        <a:satMod val="115000"/>
                      </a:srgbClr>
                    </a:gs>
                    <a:gs pos="100000">
                      <a:srgbClr val="FFB3E6">
                        <a:shade val="100000"/>
                        <a:satMod val="115000"/>
                      </a:srgbClr>
                    </a:gs>
                  </a:gsLst>
                  <a:lin ang="18900000" scaled="1"/>
                  <a:tileRect/>
                </a:gradFill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20" name="Group 19"/>
              <p:cNvGrpSpPr/>
              <p:nvPr/>
            </p:nvGrpSpPr>
            <p:grpSpPr>
              <a:xfrm flipV="1">
                <a:off x="1125639" y="5551348"/>
                <a:ext cx="88560" cy="219003"/>
                <a:chOff x="1258429" y="6242363"/>
                <a:chExt cx="108000" cy="267077"/>
              </a:xfrm>
            </p:grpSpPr>
            <p:sp>
              <p:nvSpPr>
                <p:cNvPr id="97" name="Freeform 96"/>
                <p:cNvSpPr/>
                <p:nvPr/>
              </p:nvSpPr>
              <p:spPr>
                <a:xfrm>
                  <a:off x="1281067" y="6283103"/>
                  <a:ext cx="18000" cy="226337"/>
                </a:xfrm>
                <a:custGeom>
                  <a:avLst/>
                  <a:gdLst>
                    <a:gd name="connsiteX0" fmla="*/ 40740 w 44660"/>
                    <a:gd name="connsiteY0" fmla="*/ 0 h 226337"/>
                    <a:gd name="connsiteX1" fmla="*/ 40740 w 44660"/>
                    <a:gd name="connsiteY1" fmla="*/ 131275 h 226337"/>
                    <a:gd name="connsiteX2" fmla="*/ 0 w 44660"/>
                    <a:gd name="connsiteY2" fmla="*/ 226337 h 226337"/>
                    <a:gd name="connsiteX3" fmla="*/ 0 w 44660"/>
                    <a:gd name="connsiteY3" fmla="*/ 226337 h 226337"/>
                    <a:gd name="connsiteX4" fmla="*/ 0 w 44660"/>
                    <a:gd name="connsiteY4" fmla="*/ 226337 h 226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660" h="226337">
                      <a:moveTo>
                        <a:pt x="40740" y="0"/>
                      </a:moveTo>
                      <a:cubicBezTo>
                        <a:pt x="44135" y="46776"/>
                        <a:pt x="47530" y="93552"/>
                        <a:pt x="40740" y="131275"/>
                      </a:cubicBezTo>
                      <a:cubicBezTo>
                        <a:pt x="33950" y="168998"/>
                        <a:pt x="0" y="226337"/>
                        <a:pt x="0" y="226337"/>
                      </a:cubicBezTo>
                      <a:lnTo>
                        <a:pt x="0" y="226337"/>
                      </a:lnTo>
                      <a:lnTo>
                        <a:pt x="0" y="226337"/>
                      </a:lnTo>
                    </a:path>
                  </a:pathLst>
                </a:custGeom>
                <a:noFill/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98" name="Freeform 97"/>
                <p:cNvSpPr/>
                <p:nvPr/>
              </p:nvSpPr>
              <p:spPr>
                <a:xfrm flipH="1">
                  <a:off x="1329350" y="6283103"/>
                  <a:ext cx="18000" cy="226337"/>
                </a:xfrm>
                <a:custGeom>
                  <a:avLst/>
                  <a:gdLst>
                    <a:gd name="connsiteX0" fmla="*/ 40740 w 44660"/>
                    <a:gd name="connsiteY0" fmla="*/ 0 h 226337"/>
                    <a:gd name="connsiteX1" fmla="*/ 40740 w 44660"/>
                    <a:gd name="connsiteY1" fmla="*/ 131275 h 226337"/>
                    <a:gd name="connsiteX2" fmla="*/ 0 w 44660"/>
                    <a:gd name="connsiteY2" fmla="*/ 226337 h 226337"/>
                    <a:gd name="connsiteX3" fmla="*/ 0 w 44660"/>
                    <a:gd name="connsiteY3" fmla="*/ 226337 h 226337"/>
                    <a:gd name="connsiteX4" fmla="*/ 0 w 44660"/>
                    <a:gd name="connsiteY4" fmla="*/ 226337 h 226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660" h="226337">
                      <a:moveTo>
                        <a:pt x="40740" y="0"/>
                      </a:moveTo>
                      <a:cubicBezTo>
                        <a:pt x="44135" y="46776"/>
                        <a:pt x="47530" y="93552"/>
                        <a:pt x="40740" y="131275"/>
                      </a:cubicBezTo>
                      <a:cubicBezTo>
                        <a:pt x="33950" y="168998"/>
                        <a:pt x="0" y="226337"/>
                        <a:pt x="0" y="226337"/>
                      </a:cubicBezTo>
                      <a:lnTo>
                        <a:pt x="0" y="226337"/>
                      </a:lnTo>
                      <a:lnTo>
                        <a:pt x="0" y="226337"/>
                      </a:lnTo>
                    </a:path>
                  </a:pathLst>
                </a:custGeom>
                <a:noFill/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99" name="Oval 98"/>
                <p:cNvSpPr/>
                <p:nvPr/>
              </p:nvSpPr>
              <p:spPr>
                <a:xfrm>
                  <a:off x="1258429" y="6242363"/>
                  <a:ext cx="108000" cy="10800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B3E6">
                        <a:shade val="30000"/>
                        <a:satMod val="115000"/>
                      </a:srgbClr>
                    </a:gs>
                    <a:gs pos="50000">
                      <a:srgbClr val="FFB3E6">
                        <a:shade val="67500"/>
                        <a:satMod val="115000"/>
                      </a:srgbClr>
                    </a:gs>
                    <a:gs pos="100000">
                      <a:srgbClr val="FFB3E6">
                        <a:shade val="100000"/>
                        <a:satMod val="115000"/>
                      </a:srgbClr>
                    </a:gs>
                  </a:gsLst>
                  <a:lin ang="18900000" scaled="1"/>
                  <a:tileRect/>
                </a:gradFill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21" name="Group 20"/>
              <p:cNvGrpSpPr/>
              <p:nvPr/>
            </p:nvGrpSpPr>
            <p:grpSpPr>
              <a:xfrm flipV="1">
                <a:off x="1225411" y="5551348"/>
                <a:ext cx="88560" cy="219003"/>
                <a:chOff x="1258429" y="6242363"/>
                <a:chExt cx="108000" cy="267077"/>
              </a:xfrm>
            </p:grpSpPr>
            <p:sp>
              <p:nvSpPr>
                <p:cNvPr id="94" name="Freeform 93"/>
                <p:cNvSpPr/>
                <p:nvPr/>
              </p:nvSpPr>
              <p:spPr>
                <a:xfrm>
                  <a:off x="1281067" y="6283103"/>
                  <a:ext cx="18000" cy="226337"/>
                </a:xfrm>
                <a:custGeom>
                  <a:avLst/>
                  <a:gdLst>
                    <a:gd name="connsiteX0" fmla="*/ 40740 w 44660"/>
                    <a:gd name="connsiteY0" fmla="*/ 0 h 226337"/>
                    <a:gd name="connsiteX1" fmla="*/ 40740 w 44660"/>
                    <a:gd name="connsiteY1" fmla="*/ 131275 h 226337"/>
                    <a:gd name="connsiteX2" fmla="*/ 0 w 44660"/>
                    <a:gd name="connsiteY2" fmla="*/ 226337 h 226337"/>
                    <a:gd name="connsiteX3" fmla="*/ 0 w 44660"/>
                    <a:gd name="connsiteY3" fmla="*/ 226337 h 226337"/>
                    <a:gd name="connsiteX4" fmla="*/ 0 w 44660"/>
                    <a:gd name="connsiteY4" fmla="*/ 226337 h 226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660" h="226337">
                      <a:moveTo>
                        <a:pt x="40740" y="0"/>
                      </a:moveTo>
                      <a:cubicBezTo>
                        <a:pt x="44135" y="46776"/>
                        <a:pt x="47530" y="93552"/>
                        <a:pt x="40740" y="131275"/>
                      </a:cubicBezTo>
                      <a:cubicBezTo>
                        <a:pt x="33950" y="168998"/>
                        <a:pt x="0" y="226337"/>
                        <a:pt x="0" y="226337"/>
                      </a:cubicBezTo>
                      <a:lnTo>
                        <a:pt x="0" y="226337"/>
                      </a:lnTo>
                      <a:lnTo>
                        <a:pt x="0" y="226337"/>
                      </a:lnTo>
                    </a:path>
                  </a:pathLst>
                </a:custGeom>
                <a:noFill/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95" name="Freeform 94"/>
                <p:cNvSpPr/>
                <p:nvPr/>
              </p:nvSpPr>
              <p:spPr>
                <a:xfrm flipH="1">
                  <a:off x="1329350" y="6283103"/>
                  <a:ext cx="18000" cy="226337"/>
                </a:xfrm>
                <a:custGeom>
                  <a:avLst/>
                  <a:gdLst>
                    <a:gd name="connsiteX0" fmla="*/ 40740 w 44660"/>
                    <a:gd name="connsiteY0" fmla="*/ 0 h 226337"/>
                    <a:gd name="connsiteX1" fmla="*/ 40740 w 44660"/>
                    <a:gd name="connsiteY1" fmla="*/ 131275 h 226337"/>
                    <a:gd name="connsiteX2" fmla="*/ 0 w 44660"/>
                    <a:gd name="connsiteY2" fmla="*/ 226337 h 226337"/>
                    <a:gd name="connsiteX3" fmla="*/ 0 w 44660"/>
                    <a:gd name="connsiteY3" fmla="*/ 226337 h 226337"/>
                    <a:gd name="connsiteX4" fmla="*/ 0 w 44660"/>
                    <a:gd name="connsiteY4" fmla="*/ 226337 h 226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660" h="226337">
                      <a:moveTo>
                        <a:pt x="40740" y="0"/>
                      </a:moveTo>
                      <a:cubicBezTo>
                        <a:pt x="44135" y="46776"/>
                        <a:pt x="47530" y="93552"/>
                        <a:pt x="40740" y="131275"/>
                      </a:cubicBezTo>
                      <a:cubicBezTo>
                        <a:pt x="33950" y="168998"/>
                        <a:pt x="0" y="226337"/>
                        <a:pt x="0" y="226337"/>
                      </a:cubicBezTo>
                      <a:lnTo>
                        <a:pt x="0" y="226337"/>
                      </a:lnTo>
                      <a:lnTo>
                        <a:pt x="0" y="226337"/>
                      </a:lnTo>
                    </a:path>
                  </a:pathLst>
                </a:custGeom>
                <a:noFill/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96" name="Oval 95"/>
                <p:cNvSpPr/>
                <p:nvPr/>
              </p:nvSpPr>
              <p:spPr>
                <a:xfrm>
                  <a:off x="1258429" y="6242363"/>
                  <a:ext cx="108000" cy="10800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B3E6">
                        <a:shade val="30000"/>
                        <a:satMod val="115000"/>
                      </a:srgbClr>
                    </a:gs>
                    <a:gs pos="50000">
                      <a:srgbClr val="FFB3E6">
                        <a:shade val="67500"/>
                        <a:satMod val="115000"/>
                      </a:srgbClr>
                    </a:gs>
                    <a:gs pos="100000">
                      <a:srgbClr val="FFB3E6">
                        <a:shade val="100000"/>
                        <a:satMod val="115000"/>
                      </a:srgbClr>
                    </a:gs>
                  </a:gsLst>
                  <a:lin ang="18900000" scaled="1"/>
                  <a:tileRect/>
                </a:gradFill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22" name="Group 21"/>
              <p:cNvGrpSpPr/>
              <p:nvPr/>
            </p:nvGrpSpPr>
            <p:grpSpPr>
              <a:xfrm flipV="1">
                <a:off x="1424956" y="5551348"/>
                <a:ext cx="88560" cy="219003"/>
                <a:chOff x="1258429" y="6242363"/>
                <a:chExt cx="108000" cy="267077"/>
              </a:xfrm>
            </p:grpSpPr>
            <p:sp>
              <p:nvSpPr>
                <p:cNvPr id="91" name="Freeform 90"/>
                <p:cNvSpPr/>
                <p:nvPr/>
              </p:nvSpPr>
              <p:spPr>
                <a:xfrm>
                  <a:off x="1281067" y="6283103"/>
                  <a:ext cx="18000" cy="226337"/>
                </a:xfrm>
                <a:custGeom>
                  <a:avLst/>
                  <a:gdLst>
                    <a:gd name="connsiteX0" fmla="*/ 40740 w 44660"/>
                    <a:gd name="connsiteY0" fmla="*/ 0 h 226337"/>
                    <a:gd name="connsiteX1" fmla="*/ 40740 w 44660"/>
                    <a:gd name="connsiteY1" fmla="*/ 131275 h 226337"/>
                    <a:gd name="connsiteX2" fmla="*/ 0 w 44660"/>
                    <a:gd name="connsiteY2" fmla="*/ 226337 h 226337"/>
                    <a:gd name="connsiteX3" fmla="*/ 0 w 44660"/>
                    <a:gd name="connsiteY3" fmla="*/ 226337 h 226337"/>
                    <a:gd name="connsiteX4" fmla="*/ 0 w 44660"/>
                    <a:gd name="connsiteY4" fmla="*/ 226337 h 226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660" h="226337">
                      <a:moveTo>
                        <a:pt x="40740" y="0"/>
                      </a:moveTo>
                      <a:cubicBezTo>
                        <a:pt x="44135" y="46776"/>
                        <a:pt x="47530" y="93552"/>
                        <a:pt x="40740" y="131275"/>
                      </a:cubicBezTo>
                      <a:cubicBezTo>
                        <a:pt x="33950" y="168998"/>
                        <a:pt x="0" y="226337"/>
                        <a:pt x="0" y="226337"/>
                      </a:cubicBezTo>
                      <a:lnTo>
                        <a:pt x="0" y="226337"/>
                      </a:lnTo>
                      <a:lnTo>
                        <a:pt x="0" y="226337"/>
                      </a:lnTo>
                    </a:path>
                  </a:pathLst>
                </a:custGeom>
                <a:noFill/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92" name="Freeform 91"/>
                <p:cNvSpPr/>
                <p:nvPr/>
              </p:nvSpPr>
              <p:spPr>
                <a:xfrm flipH="1">
                  <a:off x="1329350" y="6283103"/>
                  <a:ext cx="18000" cy="226337"/>
                </a:xfrm>
                <a:custGeom>
                  <a:avLst/>
                  <a:gdLst>
                    <a:gd name="connsiteX0" fmla="*/ 40740 w 44660"/>
                    <a:gd name="connsiteY0" fmla="*/ 0 h 226337"/>
                    <a:gd name="connsiteX1" fmla="*/ 40740 w 44660"/>
                    <a:gd name="connsiteY1" fmla="*/ 131275 h 226337"/>
                    <a:gd name="connsiteX2" fmla="*/ 0 w 44660"/>
                    <a:gd name="connsiteY2" fmla="*/ 226337 h 226337"/>
                    <a:gd name="connsiteX3" fmla="*/ 0 w 44660"/>
                    <a:gd name="connsiteY3" fmla="*/ 226337 h 226337"/>
                    <a:gd name="connsiteX4" fmla="*/ 0 w 44660"/>
                    <a:gd name="connsiteY4" fmla="*/ 226337 h 226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660" h="226337">
                      <a:moveTo>
                        <a:pt x="40740" y="0"/>
                      </a:moveTo>
                      <a:cubicBezTo>
                        <a:pt x="44135" y="46776"/>
                        <a:pt x="47530" y="93552"/>
                        <a:pt x="40740" y="131275"/>
                      </a:cubicBezTo>
                      <a:cubicBezTo>
                        <a:pt x="33950" y="168998"/>
                        <a:pt x="0" y="226337"/>
                        <a:pt x="0" y="226337"/>
                      </a:cubicBezTo>
                      <a:lnTo>
                        <a:pt x="0" y="226337"/>
                      </a:lnTo>
                      <a:lnTo>
                        <a:pt x="0" y="226337"/>
                      </a:lnTo>
                    </a:path>
                  </a:pathLst>
                </a:custGeom>
                <a:noFill/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93" name="Oval 92"/>
                <p:cNvSpPr/>
                <p:nvPr/>
              </p:nvSpPr>
              <p:spPr>
                <a:xfrm>
                  <a:off x="1258429" y="6242363"/>
                  <a:ext cx="108000" cy="10800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B3E6">
                        <a:shade val="30000"/>
                        <a:satMod val="115000"/>
                      </a:srgbClr>
                    </a:gs>
                    <a:gs pos="50000">
                      <a:srgbClr val="FFB3E6">
                        <a:shade val="67500"/>
                        <a:satMod val="115000"/>
                      </a:srgbClr>
                    </a:gs>
                    <a:gs pos="100000">
                      <a:srgbClr val="FFB3E6">
                        <a:shade val="100000"/>
                        <a:satMod val="115000"/>
                      </a:srgbClr>
                    </a:gs>
                  </a:gsLst>
                  <a:lin ang="18900000" scaled="1"/>
                  <a:tileRect/>
                </a:gradFill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23" name="Group 22"/>
              <p:cNvGrpSpPr/>
              <p:nvPr/>
            </p:nvGrpSpPr>
            <p:grpSpPr>
              <a:xfrm flipV="1">
                <a:off x="1524728" y="5551348"/>
                <a:ext cx="88560" cy="219003"/>
                <a:chOff x="1258429" y="6242363"/>
                <a:chExt cx="108000" cy="267077"/>
              </a:xfrm>
            </p:grpSpPr>
            <p:sp>
              <p:nvSpPr>
                <p:cNvPr id="88" name="Freeform 87"/>
                <p:cNvSpPr/>
                <p:nvPr/>
              </p:nvSpPr>
              <p:spPr>
                <a:xfrm>
                  <a:off x="1281067" y="6283103"/>
                  <a:ext cx="18000" cy="226337"/>
                </a:xfrm>
                <a:custGeom>
                  <a:avLst/>
                  <a:gdLst>
                    <a:gd name="connsiteX0" fmla="*/ 40740 w 44660"/>
                    <a:gd name="connsiteY0" fmla="*/ 0 h 226337"/>
                    <a:gd name="connsiteX1" fmla="*/ 40740 w 44660"/>
                    <a:gd name="connsiteY1" fmla="*/ 131275 h 226337"/>
                    <a:gd name="connsiteX2" fmla="*/ 0 w 44660"/>
                    <a:gd name="connsiteY2" fmla="*/ 226337 h 226337"/>
                    <a:gd name="connsiteX3" fmla="*/ 0 w 44660"/>
                    <a:gd name="connsiteY3" fmla="*/ 226337 h 226337"/>
                    <a:gd name="connsiteX4" fmla="*/ 0 w 44660"/>
                    <a:gd name="connsiteY4" fmla="*/ 226337 h 226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660" h="226337">
                      <a:moveTo>
                        <a:pt x="40740" y="0"/>
                      </a:moveTo>
                      <a:cubicBezTo>
                        <a:pt x="44135" y="46776"/>
                        <a:pt x="47530" y="93552"/>
                        <a:pt x="40740" y="131275"/>
                      </a:cubicBezTo>
                      <a:cubicBezTo>
                        <a:pt x="33950" y="168998"/>
                        <a:pt x="0" y="226337"/>
                        <a:pt x="0" y="226337"/>
                      </a:cubicBezTo>
                      <a:lnTo>
                        <a:pt x="0" y="226337"/>
                      </a:lnTo>
                      <a:lnTo>
                        <a:pt x="0" y="226337"/>
                      </a:lnTo>
                    </a:path>
                  </a:pathLst>
                </a:custGeom>
                <a:noFill/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89" name="Freeform 88"/>
                <p:cNvSpPr/>
                <p:nvPr/>
              </p:nvSpPr>
              <p:spPr>
                <a:xfrm flipH="1">
                  <a:off x="1329350" y="6283103"/>
                  <a:ext cx="18000" cy="226337"/>
                </a:xfrm>
                <a:custGeom>
                  <a:avLst/>
                  <a:gdLst>
                    <a:gd name="connsiteX0" fmla="*/ 40740 w 44660"/>
                    <a:gd name="connsiteY0" fmla="*/ 0 h 226337"/>
                    <a:gd name="connsiteX1" fmla="*/ 40740 w 44660"/>
                    <a:gd name="connsiteY1" fmla="*/ 131275 h 226337"/>
                    <a:gd name="connsiteX2" fmla="*/ 0 w 44660"/>
                    <a:gd name="connsiteY2" fmla="*/ 226337 h 226337"/>
                    <a:gd name="connsiteX3" fmla="*/ 0 w 44660"/>
                    <a:gd name="connsiteY3" fmla="*/ 226337 h 226337"/>
                    <a:gd name="connsiteX4" fmla="*/ 0 w 44660"/>
                    <a:gd name="connsiteY4" fmla="*/ 226337 h 226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660" h="226337">
                      <a:moveTo>
                        <a:pt x="40740" y="0"/>
                      </a:moveTo>
                      <a:cubicBezTo>
                        <a:pt x="44135" y="46776"/>
                        <a:pt x="47530" y="93552"/>
                        <a:pt x="40740" y="131275"/>
                      </a:cubicBezTo>
                      <a:cubicBezTo>
                        <a:pt x="33950" y="168998"/>
                        <a:pt x="0" y="226337"/>
                        <a:pt x="0" y="226337"/>
                      </a:cubicBezTo>
                      <a:lnTo>
                        <a:pt x="0" y="226337"/>
                      </a:lnTo>
                      <a:lnTo>
                        <a:pt x="0" y="226337"/>
                      </a:lnTo>
                    </a:path>
                  </a:pathLst>
                </a:custGeom>
                <a:noFill/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90" name="Oval 89"/>
                <p:cNvSpPr/>
                <p:nvPr/>
              </p:nvSpPr>
              <p:spPr>
                <a:xfrm>
                  <a:off x="1258429" y="6242363"/>
                  <a:ext cx="108000" cy="10800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B3E6">
                        <a:shade val="30000"/>
                        <a:satMod val="115000"/>
                      </a:srgbClr>
                    </a:gs>
                    <a:gs pos="50000">
                      <a:srgbClr val="FFB3E6">
                        <a:shade val="67500"/>
                        <a:satMod val="115000"/>
                      </a:srgbClr>
                    </a:gs>
                    <a:gs pos="100000">
                      <a:srgbClr val="FFB3E6">
                        <a:shade val="100000"/>
                        <a:satMod val="115000"/>
                      </a:srgbClr>
                    </a:gs>
                  </a:gsLst>
                  <a:lin ang="18900000" scaled="1"/>
                  <a:tileRect/>
                </a:gradFill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24" name="Group 23"/>
              <p:cNvGrpSpPr/>
              <p:nvPr/>
            </p:nvGrpSpPr>
            <p:grpSpPr>
              <a:xfrm flipV="1">
                <a:off x="1624500" y="5551348"/>
                <a:ext cx="88560" cy="219003"/>
                <a:chOff x="1258429" y="6242363"/>
                <a:chExt cx="108000" cy="267077"/>
              </a:xfrm>
            </p:grpSpPr>
            <p:sp>
              <p:nvSpPr>
                <p:cNvPr id="85" name="Freeform 84"/>
                <p:cNvSpPr/>
                <p:nvPr/>
              </p:nvSpPr>
              <p:spPr>
                <a:xfrm>
                  <a:off x="1281067" y="6283103"/>
                  <a:ext cx="18000" cy="226337"/>
                </a:xfrm>
                <a:custGeom>
                  <a:avLst/>
                  <a:gdLst>
                    <a:gd name="connsiteX0" fmla="*/ 40740 w 44660"/>
                    <a:gd name="connsiteY0" fmla="*/ 0 h 226337"/>
                    <a:gd name="connsiteX1" fmla="*/ 40740 w 44660"/>
                    <a:gd name="connsiteY1" fmla="*/ 131275 h 226337"/>
                    <a:gd name="connsiteX2" fmla="*/ 0 w 44660"/>
                    <a:gd name="connsiteY2" fmla="*/ 226337 h 226337"/>
                    <a:gd name="connsiteX3" fmla="*/ 0 w 44660"/>
                    <a:gd name="connsiteY3" fmla="*/ 226337 h 226337"/>
                    <a:gd name="connsiteX4" fmla="*/ 0 w 44660"/>
                    <a:gd name="connsiteY4" fmla="*/ 226337 h 226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660" h="226337">
                      <a:moveTo>
                        <a:pt x="40740" y="0"/>
                      </a:moveTo>
                      <a:cubicBezTo>
                        <a:pt x="44135" y="46776"/>
                        <a:pt x="47530" y="93552"/>
                        <a:pt x="40740" y="131275"/>
                      </a:cubicBezTo>
                      <a:cubicBezTo>
                        <a:pt x="33950" y="168998"/>
                        <a:pt x="0" y="226337"/>
                        <a:pt x="0" y="226337"/>
                      </a:cubicBezTo>
                      <a:lnTo>
                        <a:pt x="0" y="226337"/>
                      </a:lnTo>
                      <a:lnTo>
                        <a:pt x="0" y="226337"/>
                      </a:lnTo>
                    </a:path>
                  </a:pathLst>
                </a:custGeom>
                <a:noFill/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86" name="Freeform 85"/>
                <p:cNvSpPr/>
                <p:nvPr/>
              </p:nvSpPr>
              <p:spPr>
                <a:xfrm flipH="1">
                  <a:off x="1329350" y="6283103"/>
                  <a:ext cx="18000" cy="226337"/>
                </a:xfrm>
                <a:custGeom>
                  <a:avLst/>
                  <a:gdLst>
                    <a:gd name="connsiteX0" fmla="*/ 40740 w 44660"/>
                    <a:gd name="connsiteY0" fmla="*/ 0 h 226337"/>
                    <a:gd name="connsiteX1" fmla="*/ 40740 w 44660"/>
                    <a:gd name="connsiteY1" fmla="*/ 131275 h 226337"/>
                    <a:gd name="connsiteX2" fmla="*/ 0 w 44660"/>
                    <a:gd name="connsiteY2" fmla="*/ 226337 h 226337"/>
                    <a:gd name="connsiteX3" fmla="*/ 0 w 44660"/>
                    <a:gd name="connsiteY3" fmla="*/ 226337 h 226337"/>
                    <a:gd name="connsiteX4" fmla="*/ 0 w 44660"/>
                    <a:gd name="connsiteY4" fmla="*/ 226337 h 226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660" h="226337">
                      <a:moveTo>
                        <a:pt x="40740" y="0"/>
                      </a:moveTo>
                      <a:cubicBezTo>
                        <a:pt x="44135" y="46776"/>
                        <a:pt x="47530" y="93552"/>
                        <a:pt x="40740" y="131275"/>
                      </a:cubicBezTo>
                      <a:cubicBezTo>
                        <a:pt x="33950" y="168998"/>
                        <a:pt x="0" y="226337"/>
                        <a:pt x="0" y="226337"/>
                      </a:cubicBezTo>
                      <a:lnTo>
                        <a:pt x="0" y="226337"/>
                      </a:lnTo>
                      <a:lnTo>
                        <a:pt x="0" y="226337"/>
                      </a:lnTo>
                    </a:path>
                  </a:pathLst>
                </a:custGeom>
                <a:noFill/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87" name="Oval 86"/>
                <p:cNvSpPr/>
                <p:nvPr/>
              </p:nvSpPr>
              <p:spPr>
                <a:xfrm>
                  <a:off x="1258429" y="6242363"/>
                  <a:ext cx="108000" cy="10800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B3E6">
                        <a:shade val="30000"/>
                        <a:satMod val="115000"/>
                      </a:srgbClr>
                    </a:gs>
                    <a:gs pos="50000">
                      <a:srgbClr val="FFB3E6">
                        <a:shade val="67500"/>
                        <a:satMod val="115000"/>
                      </a:srgbClr>
                    </a:gs>
                    <a:gs pos="100000">
                      <a:srgbClr val="FFB3E6">
                        <a:shade val="100000"/>
                        <a:satMod val="115000"/>
                      </a:srgbClr>
                    </a:gs>
                  </a:gsLst>
                  <a:lin ang="18900000" scaled="1"/>
                  <a:tileRect/>
                </a:gradFill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25" name="Group 24"/>
              <p:cNvGrpSpPr/>
              <p:nvPr/>
            </p:nvGrpSpPr>
            <p:grpSpPr>
              <a:xfrm flipV="1">
                <a:off x="1724272" y="5551348"/>
                <a:ext cx="88560" cy="219003"/>
                <a:chOff x="1258429" y="6242363"/>
                <a:chExt cx="108000" cy="267077"/>
              </a:xfrm>
            </p:grpSpPr>
            <p:sp>
              <p:nvSpPr>
                <p:cNvPr id="82" name="Freeform 81"/>
                <p:cNvSpPr/>
                <p:nvPr/>
              </p:nvSpPr>
              <p:spPr>
                <a:xfrm>
                  <a:off x="1281067" y="6283103"/>
                  <a:ext cx="18000" cy="226337"/>
                </a:xfrm>
                <a:custGeom>
                  <a:avLst/>
                  <a:gdLst>
                    <a:gd name="connsiteX0" fmla="*/ 40740 w 44660"/>
                    <a:gd name="connsiteY0" fmla="*/ 0 h 226337"/>
                    <a:gd name="connsiteX1" fmla="*/ 40740 w 44660"/>
                    <a:gd name="connsiteY1" fmla="*/ 131275 h 226337"/>
                    <a:gd name="connsiteX2" fmla="*/ 0 w 44660"/>
                    <a:gd name="connsiteY2" fmla="*/ 226337 h 226337"/>
                    <a:gd name="connsiteX3" fmla="*/ 0 w 44660"/>
                    <a:gd name="connsiteY3" fmla="*/ 226337 h 226337"/>
                    <a:gd name="connsiteX4" fmla="*/ 0 w 44660"/>
                    <a:gd name="connsiteY4" fmla="*/ 226337 h 226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660" h="226337">
                      <a:moveTo>
                        <a:pt x="40740" y="0"/>
                      </a:moveTo>
                      <a:cubicBezTo>
                        <a:pt x="44135" y="46776"/>
                        <a:pt x="47530" y="93552"/>
                        <a:pt x="40740" y="131275"/>
                      </a:cubicBezTo>
                      <a:cubicBezTo>
                        <a:pt x="33950" y="168998"/>
                        <a:pt x="0" y="226337"/>
                        <a:pt x="0" y="226337"/>
                      </a:cubicBezTo>
                      <a:lnTo>
                        <a:pt x="0" y="226337"/>
                      </a:lnTo>
                      <a:lnTo>
                        <a:pt x="0" y="226337"/>
                      </a:lnTo>
                    </a:path>
                  </a:pathLst>
                </a:custGeom>
                <a:noFill/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83" name="Freeform 82"/>
                <p:cNvSpPr/>
                <p:nvPr/>
              </p:nvSpPr>
              <p:spPr>
                <a:xfrm flipH="1">
                  <a:off x="1329350" y="6283103"/>
                  <a:ext cx="18000" cy="226337"/>
                </a:xfrm>
                <a:custGeom>
                  <a:avLst/>
                  <a:gdLst>
                    <a:gd name="connsiteX0" fmla="*/ 40740 w 44660"/>
                    <a:gd name="connsiteY0" fmla="*/ 0 h 226337"/>
                    <a:gd name="connsiteX1" fmla="*/ 40740 w 44660"/>
                    <a:gd name="connsiteY1" fmla="*/ 131275 h 226337"/>
                    <a:gd name="connsiteX2" fmla="*/ 0 w 44660"/>
                    <a:gd name="connsiteY2" fmla="*/ 226337 h 226337"/>
                    <a:gd name="connsiteX3" fmla="*/ 0 w 44660"/>
                    <a:gd name="connsiteY3" fmla="*/ 226337 h 226337"/>
                    <a:gd name="connsiteX4" fmla="*/ 0 w 44660"/>
                    <a:gd name="connsiteY4" fmla="*/ 226337 h 226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660" h="226337">
                      <a:moveTo>
                        <a:pt x="40740" y="0"/>
                      </a:moveTo>
                      <a:cubicBezTo>
                        <a:pt x="44135" y="46776"/>
                        <a:pt x="47530" y="93552"/>
                        <a:pt x="40740" y="131275"/>
                      </a:cubicBezTo>
                      <a:cubicBezTo>
                        <a:pt x="33950" y="168998"/>
                        <a:pt x="0" y="226337"/>
                        <a:pt x="0" y="226337"/>
                      </a:cubicBezTo>
                      <a:lnTo>
                        <a:pt x="0" y="226337"/>
                      </a:lnTo>
                      <a:lnTo>
                        <a:pt x="0" y="226337"/>
                      </a:lnTo>
                    </a:path>
                  </a:pathLst>
                </a:custGeom>
                <a:noFill/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84" name="Oval 83"/>
                <p:cNvSpPr/>
                <p:nvPr/>
              </p:nvSpPr>
              <p:spPr>
                <a:xfrm>
                  <a:off x="1258429" y="6242363"/>
                  <a:ext cx="108000" cy="10800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B3E6">
                        <a:shade val="30000"/>
                        <a:satMod val="115000"/>
                      </a:srgbClr>
                    </a:gs>
                    <a:gs pos="50000">
                      <a:srgbClr val="FFB3E6">
                        <a:shade val="67500"/>
                        <a:satMod val="115000"/>
                      </a:srgbClr>
                    </a:gs>
                    <a:gs pos="100000">
                      <a:srgbClr val="FFB3E6">
                        <a:shade val="100000"/>
                        <a:satMod val="115000"/>
                      </a:srgbClr>
                    </a:gs>
                  </a:gsLst>
                  <a:lin ang="18900000" scaled="1"/>
                  <a:tileRect/>
                </a:gradFill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26" name="Group 25"/>
              <p:cNvGrpSpPr/>
              <p:nvPr/>
            </p:nvGrpSpPr>
            <p:grpSpPr>
              <a:xfrm flipV="1">
                <a:off x="1923816" y="5551348"/>
                <a:ext cx="88560" cy="219003"/>
                <a:chOff x="1258429" y="6242363"/>
                <a:chExt cx="108000" cy="267077"/>
              </a:xfrm>
            </p:grpSpPr>
            <p:sp>
              <p:nvSpPr>
                <p:cNvPr id="79" name="Freeform 78"/>
                <p:cNvSpPr/>
                <p:nvPr/>
              </p:nvSpPr>
              <p:spPr>
                <a:xfrm>
                  <a:off x="1281067" y="6283103"/>
                  <a:ext cx="18000" cy="226337"/>
                </a:xfrm>
                <a:custGeom>
                  <a:avLst/>
                  <a:gdLst>
                    <a:gd name="connsiteX0" fmla="*/ 40740 w 44660"/>
                    <a:gd name="connsiteY0" fmla="*/ 0 h 226337"/>
                    <a:gd name="connsiteX1" fmla="*/ 40740 w 44660"/>
                    <a:gd name="connsiteY1" fmla="*/ 131275 h 226337"/>
                    <a:gd name="connsiteX2" fmla="*/ 0 w 44660"/>
                    <a:gd name="connsiteY2" fmla="*/ 226337 h 226337"/>
                    <a:gd name="connsiteX3" fmla="*/ 0 w 44660"/>
                    <a:gd name="connsiteY3" fmla="*/ 226337 h 226337"/>
                    <a:gd name="connsiteX4" fmla="*/ 0 w 44660"/>
                    <a:gd name="connsiteY4" fmla="*/ 226337 h 226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660" h="226337">
                      <a:moveTo>
                        <a:pt x="40740" y="0"/>
                      </a:moveTo>
                      <a:cubicBezTo>
                        <a:pt x="44135" y="46776"/>
                        <a:pt x="47530" y="93552"/>
                        <a:pt x="40740" y="131275"/>
                      </a:cubicBezTo>
                      <a:cubicBezTo>
                        <a:pt x="33950" y="168998"/>
                        <a:pt x="0" y="226337"/>
                        <a:pt x="0" y="226337"/>
                      </a:cubicBezTo>
                      <a:lnTo>
                        <a:pt x="0" y="226337"/>
                      </a:lnTo>
                      <a:lnTo>
                        <a:pt x="0" y="226337"/>
                      </a:lnTo>
                    </a:path>
                  </a:pathLst>
                </a:custGeom>
                <a:noFill/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80" name="Freeform 79"/>
                <p:cNvSpPr/>
                <p:nvPr/>
              </p:nvSpPr>
              <p:spPr>
                <a:xfrm flipH="1">
                  <a:off x="1329350" y="6283103"/>
                  <a:ext cx="18000" cy="226337"/>
                </a:xfrm>
                <a:custGeom>
                  <a:avLst/>
                  <a:gdLst>
                    <a:gd name="connsiteX0" fmla="*/ 40740 w 44660"/>
                    <a:gd name="connsiteY0" fmla="*/ 0 h 226337"/>
                    <a:gd name="connsiteX1" fmla="*/ 40740 w 44660"/>
                    <a:gd name="connsiteY1" fmla="*/ 131275 h 226337"/>
                    <a:gd name="connsiteX2" fmla="*/ 0 w 44660"/>
                    <a:gd name="connsiteY2" fmla="*/ 226337 h 226337"/>
                    <a:gd name="connsiteX3" fmla="*/ 0 w 44660"/>
                    <a:gd name="connsiteY3" fmla="*/ 226337 h 226337"/>
                    <a:gd name="connsiteX4" fmla="*/ 0 w 44660"/>
                    <a:gd name="connsiteY4" fmla="*/ 226337 h 226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660" h="226337">
                      <a:moveTo>
                        <a:pt x="40740" y="0"/>
                      </a:moveTo>
                      <a:cubicBezTo>
                        <a:pt x="44135" y="46776"/>
                        <a:pt x="47530" y="93552"/>
                        <a:pt x="40740" y="131275"/>
                      </a:cubicBezTo>
                      <a:cubicBezTo>
                        <a:pt x="33950" y="168998"/>
                        <a:pt x="0" y="226337"/>
                        <a:pt x="0" y="226337"/>
                      </a:cubicBezTo>
                      <a:lnTo>
                        <a:pt x="0" y="226337"/>
                      </a:lnTo>
                      <a:lnTo>
                        <a:pt x="0" y="226337"/>
                      </a:lnTo>
                    </a:path>
                  </a:pathLst>
                </a:custGeom>
                <a:noFill/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81" name="Oval 80"/>
                <p:cNvSpPr/>
                <p:nvPr/>
              </p:nvSpPr>
              <p:spPr>
                <a:xfrm>
                  <a:off x="1258429" y="6242363"/>
                  <a:ext cx="108000" cy="10800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B3E6">
                        <a:shade val="30000"/>
                        <a:satMod val="115000"/>
                      </a:srgbClr>
                    </a:gs>
                    <a:gs pos="50000">
                      <a:srgbClr val="FFB3E6">
                        <a:shade val="67500"/>
                        <a:satMod val="115000"/>
                      </a:srgbClr>
                    </a:gs>
                    <a:gs pos="100000">
                      <a:srgbClr val="FFB3E6">
                        <a:shade val="100000"/>
                        <a:satMod val="115000"/>
                      </a:srgbClr>
                    </a:gs>
                  </a:gsLst>
                  <a:lin ang="18900000" scaled="1"/>
                  <a:tileRect/>
                </a:gradFill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27" name="Group 26"/>
              <p:cNvGrpSpPr/>
              <p:nvPr/>
            </p:nvGrpSpPr>
            <p:grpSpPr>
              <a:xfrm flipV="1">
                <a:off x="2023589" y="5551348"/>
                <a:ext cx="88560" cy="219003"/>
                <a:chOff x="1258429" y="6242363"/>
                <a:chExt cx="108000" cy="267077"/>
              </a:xfrm>
            </p:grpSpPr>
            <p:sp>
              <p:nvSpPr>
                <p:cNvPr id="76" name="Freeform 75"/>
                <p:cNvSpPr/>
                <p:nvPr/>
              </p:nvSpPr>
              <p:spPr>
                <a:xfrm>
                  <a:off x="1281067" y="6283103"/>
                  <a:ext cx="18000" cy="226337"/>
                </a:xfrm>
                <a:custGeom>
                  <a:avLst/>
                  <a:gdLst>
                    <a:gd name="connsiteX0" fmla="*/ 40740 w 44660"/>
                    <a:gd name="connsiteY0" fmla="*/ 0 h 226337"/>
                    <a:gd name="connsiteX1" fmla="*/ 40740 w 44660"/>
                    <a:gd name="connsiteY1" fmla="*/ 131275 h 226337"/>
                    <a:gd name="connsiteX2" fmla="*/ 0 w 44660"/>
                    <a:gd name="connsiteY2" fmla="*/ 226337 h 226337"/>
                    <a:gd name="connsiteX3" fmla="*/ 0 w 44660"/>
                    <a:gd name="connsiteY3" fmla="*/ 226337 h 226337"/>
                    <a:gd name="connsiteX4" fmla="*/ 0 w 44660"/>
                    <a:gd name="connsiteY4" fmla="*/ 226337 h 226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660" h="226337">
                      <a:moveTo>
                        <a:pt x="40740" y="0"/>
                      </a:moveTo>
                      <a:cubicBezTo>
                        <a:pt x="44135" y="46776"/>
                        <a:pt x="47530" y="93552"/>
                        <a:pt x="40740" y="131275"/>
                      </a:cubicBezTo>
                      <a:cubicBezTo>
                        <a:pt x="33950" y="168998"/>
                        <a:pt x="0" y="226337"/>
                        <a:pt x="0" y="226337"/>
                      </a:cubicBezTo>
                      <a:lnTo>
                        <a:pt x="0" y="226337"/>
                      </a:lnTo>
                      <a:lnTo>
                        <a:pt x="0" y="226337"/>
                      </a:lnTo>
                    </a:path>
                  </a:pathLst>
                </a:custGeom>
                <a:noFill/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77" name="Freeform 76"/>
                <p:cNvSpPr/>
                <p:nvPr/>
              </p:nvSpPr>
              <p:spPr>
                <a:xfrm flipH="1">
                  <a:off x="1329350" y="6283103"/>
                  <a:ext cx="18000" cy="226337"/>
                </a:xfrm>
                <a:custGeom>
                  <a:avLst/>
                  <a:gdLst>
                    <a:gd name="connsiteX0" fmla="*/ 40740 w 44660"/>
                    <a:gd name="connsiteY0" fmla="*/ 0 h 226337"/>
                    <a:gd name="connsiteX1" fmla="*/ 40740 w 44660"/>
                    <a:gd name="connsiteY1" fmla="*/ 131275 h 226337"/>
                    <a:gd name="connsiteX2" fmla="*/ 0 w 44660"/>
                    <a:gd name="connsiteY2" fmla="*/ 226337 h 226337"/>
                    <a:gd name="connsiteX3" fmla="*/ 0 w 44660"/>
                    <a:gd name="connsiteY3" fmla="*/ 226337 h 226337"/>
                    <a:gd name="connsiteX4" fmla="*/ 0 w 44660"/>
                    <a:gd name="connsiteY4" fmla="*/ 226337 h 226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660" h="226337">
                      <a:moveTo>
                        <a:pt x="40740" y="0"/>
                      </a:moveTo>
                      <a:cubicBezTo>
                        <a:pt x="44135" y="46776"/>
                        <a:pt x="47530" y="93552"/>
                        <a:pt x="40740" y="131275"/>
                      </a:cubicBezTo>
                      <a:cubicBezTo>
                        <a:pt x="33950" y="168998"/>
                        <a:pt x="0" y="226337"/>
                        <a:pt x="0" y="226337"/>
                      </a:cubicBezTo>
                      <a:lnTo>
                        <a:pt x="0" y="226337"/>
                      </a:lnTo>
                      <a:lnTo>
                        <a:pt x="0" y="226337"/>
                      </a:lnTo>
                    </a:path>
                  </a:pathLst>
                </a:custGeom>
                <a:noFill/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78" name="Oval 77"/>
                <p:cNvSpPr/>
                <p:nvPr/>
              </p:nvSpPr>
              <p:spPr>
                <a:xfrm>
                  <a:off x="1258429" y="6242363"/>
                  <a:ext cx="108000" cy="10800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B3E6">
                        <a:shade val="30000"/>
                        <a:satMod val="115000"/>
                      </a:srgbClr>
                    </a:gs>
                    <a:gs pos="50000">
                      <a:srgbClr val="FFB3E6">
                        <a:shade val="67500"/>
                        <a:satMod val="115000"/>
                      </a:srgbClr>
                    </a:gs>
                    <a:gs pos="100000">
                      <a:srgbClr val="FFB3E6">
                        <a:shade val="100000"/>
                        <a:satMod val="115000"/>
                      </a:srgbClr>
                    </a:gs>
                  </a:gsLst>
                  <a:lin ang="18900000" scaled="1"/>
                  <a:tileRect/>
                </a:gradFill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28" name="Group 27"/>
              <p:cNvGrpSpPr/>
              <p:nvPr/>
            </p:nvGrpSpPr>
            <p:grpSpPr>
              <a:xfrm flipV="1">
                <a:off x="2123361" y="5551348"/>
                <a:ext cx="88560" cy="219003"/>
                <a:chOff x="1258429" y="6242363"/>
                <a:chExt cx="108000" cy="267077"/>
              </a:xfrm>
            </p:grpSpPr>
            <p:sp>
              <p:nvSpPr>
                <p:cNvPr id="73" name="Freeform 72"/>
                <p:cNvSpPr/>
                <p:nvPr/>
              </p:nvSpPr>
              <p:spPr>
                <a:xfrm>
                  <a:off x="1281067" y="6283103"/>
                  <a:ext cx="18000" cy="226337"/>
                </a:xfrm>
                <a:custGeom>
                  <a:avLst/>
                  <a:gdLst>
                    <a:gd name="connsiteX0" fmla="*/ 40740 w 44660"/>
                    <a:gd name="connsiteY0" fmla="*/ 0 h 226337"/>
                    <a:gd name="connsiteX1" fmla="*/ 40740 w 44660"/>
                    <a:gd name="connsiteY1" fmla="*/ 131275 h 226337"/>
                    <a:gd name="connsiteX2" fmla="*/ 0 w 44660"/>
                    <a:gd name="connsiteY2" fmla="*/ 226337 h 226337"/>
                    <a:gd name="connsiteX3" fmla="*/ 0 w 44660"/>
                    <a:gd name="connsiteY3" fmla="*/ 226337 h 226337"/>
                    <a:gd name="connsiteX4" fmla="*/ 0 w 44660"/>
                    <a:gd name="connsiteY4" fmla="*/ 226337 h 226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660" h="226337">
                      <a:moveTo>
                        <a:pt x="40740" y="0"/>
                      </a:moveTo>
                      <a:cubicBezTo>
                        <a:pt x="44135" y="46776"/>
                        <a:pt x="47530" y="93552"/>
                        <a:pt x="40740" y="131275"/>
                      </a:cubicBezTo>
                      <a:cubicBezTo>
                        <a:pt x="33950" y="168998"/>
                        <a:pt x="0" y="226337"/>
                        <a:pt x="0" y="226337"/>
                      </a:cubicBezTo>
                      <a:lnTo>
                        <a:pt x="0" y="226337"/>
                      </a:lnTo>
                      <a:lnTo>
                        <a:pt x="0" y="226337"/>
                      </a:lnTo>
                    </a:path>
                  </a:pathLst>
                </a:custGeom>
                <a:noFill/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74" name="Freeform 73"/>
                <p:cNvSpPr/>
                <p:nvPr/>
              </p:nvSpPr>
              <p:spPr>
                <a:xfrm flipH="1">
                  <a:off x="1329350" y="6283103"/>
                  <a:ext cx="18000" cy="226337"/>
                </a:xfrm>
                <a:custGeom>
                  <a:avLst/>
                  <a:gdLst>
                    <a:gd name="connsiteX0" fmla="*/ 40740 w 44660"/>
                    <a:gd name="connsiteY0" fmla="*/ 0 h 226337"/>
                    <a:gd name="connsiteX1" fmla="*/ 40740 w 44660"/>
                    <a:gd name="connsiteY1" fmla="*/ 131275 h 226337"/>
                    <a:gd name="connsiteX2" fmla="*/ 0 w 44660"/>
                    <a:gd name="connsiteY2" fmla="*/ 226337 h 226337"/>
                    <a:gd name="connsiteX3" fmla="*/ 0 w 44660"/>
                    <a:gd name="connsiteY3" fmla="*/ 226337 h 226337"/>
                    <a:gd name="connsiteX4" fmla="*/ 0 w 44660"/>
                    <a:gd name="connsiteY4" fmla="*/ 226337 h 226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660" h="226337">
                      <a:moveTo>
                        <a:pt x="40740" y="0"/>
                      </a:moveTo>
                      <a:cubicBezTo>
                        <a:pt x="44135" y="46776"/>
                        <a:pt x="47530" y="93552"/>
                        <a:pt x="40740" y="131275"/>
                      </a:cubicBezTo>
                      <a:cubicBezTo>
                        <a:pt x="33950" y="168998"/>
                        <a:pt x="0" y="226337"/>
                        <a:pt x="0" y="226337"/>
                      </a:cubicBezTo>
                      <a:lnTo>
                        <a:pt x="0" y="226337"/>
                      </a:lnTo>
                      <a:lnTo>
                        <a:pt x="0" y="226337"/>
                      </a:lnTo>
                    </a:path>
                  </a:pathLst>
                </a:custGeom>
                <a:noFill/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75" name="Oval 74"/>
                <p:cNvSpPr/>
                <p:nvPr/>
              </p:nvSpPr>
              <p:spPr>
                <a:xfrm>
                  <a:off x="1258429" y="6242363"/>
                  <a:ext cx="108000" cy="10800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B3E6">
                        <a:shade val="30000"/>
                        <a:satMod val="115000"/>
                      </a:srgbClr>
                    </a:gs>
                    <a:gs pos="50000">
                      <a:srgbClr val="FFB3E6">
                        <a:shade val="67500"/>
                        <a:satMod val="115000"/>
                      </a:srgbClr>
                    </a:gs>
                    <a:gs pos="100000">
                      <a:srgbClr val="FFB3E6">
                        <a:shade val="100000"/>
                        <a:satMod val="115000"/>
                      </a:srgbClr>
                    </a:gs>
                  </a:gsLst>
                  <a:lin ang="18900000" scaled="1"/>
                  <a:tileRect/>
                </a:gradFill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29" name="Group 28"/>
              <p:cNvGrpSpPr/>
              <p:nvPr/>
            </p:nvGrpSpPr>
            <p:grpSpPr>
              <a:xfrm flipV="1">
                <a:off x="1824044" y="5551348"/>
                <a:ext cx="88560" cy="219003"/>
                <a:chOff x="1258429" y="6242363"/>
                <a:chExt cx="108000" cy="267077"/>
              </a:xfrm>
            </p:grpSpPr>
            <p:sp>
              <p:nvSpPr>
                <p:cNvPr id="70" name="Freeform 69"/>
                <p:cNvSpPr/>
                <p:nvPr/>
              </p:nvSpPr>
              <p:spPr>
                <a:xfrm>
                  <a:off x="1281067" y="6283103"/>
                  <a:ext cx="18000" cy="226337"/>
                </a:xfrm>
                <a:custGeom>
                  <a:avLst/>
                  <a:gdLst>
                    <a:gd name="connsiteX0" fmla="*/ 40740 w 44660"/>
                    <a:gd name="connsiteY0" fmla="*/ 0 h 226337"/>
                    <a:gd name="connsiteX1" fmla="*/ 40740 w 44660"/>
                    <a:gd name="connsiteY1" fmla="*/ 131275 h 226337"/>
                    <a:gd name="connsiteX2" fmla="*/ 0 w 44660"/>
                    <a:gd name="connsiteY2" fmla="*/ 226337 h 226337"/>
                    <a:gd name="connsiteX3" fmla="*/ 0 w 44660"/>
                    <a:gd name="connsiteY3" fmla="*/ 226337 h 226337"/>
                    <a:gd name="connsiteX4" fmla="*/ 0 w 44660"/>
                    <a:gd name="connsiteY4" fmla="*/ 226337 h 226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660" h="226337">
                      <a:moveTo>
                        <a:pt x="40740" y="0"/>
                      </a:moveTo>
                      <a:cubicBezTo>
                        <a:pt x="44135" y="46776"/>
                        <a:pt x="47530" y="93552"/>
                        <a:pt x="40740" y="131275"/>
                      </a:cubicBezTo>
                      <a:cubicBezTo>
                        <a:pt x="33950" y="168998"/>
                        <a:pt x="0" y="226337"/>
                        <a:pt x="0" y="226337"/>
                      </a:cubicBezTo>
                      <a:lnTo>
                        <a:pt x="0" y="226337"/>
                      </a:lnTo>
                      <a:lnTo>
                        <a:pt x="0" y="226337"/>
                      </a:lnTo>
                    </a:path>
                  </a:pathLst>
                </a:custGeom>
                <a:noFill/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71" name="Freeform 70"/>
                <p:cNvSpPr/>
                <p:nvPr/>
              </p:nvSpPr>
              <p:spPr>
                <a:xfrm flipH="1">
                  <a:off x="1329350" y="6283103"/>
                  <a:ext cx="18000" cy="226337"/>
                </a:xfrm>
                <a:custGeom>
                  <a:avLst/>
                  <a:gdLst>
                    <a:gd name="connsiteX0" fmla="*/ 40740 w 44660"/>
                    <a:gd name="connsiteY0" fmla="*/ 0 h 226337"/>
                    <a:gd name="connsiteX1" fmla="*/ 40740 w 44660"/>
                    <a:gd name="connsiteY1" fmla="*/ 131275 h 226337"/>
                    <a:gd name="connsiteX2" fmla="*/ 0 w 44660"/>
                    <a:gd name="connsiteY2" fmla="*/ 226337 h 226337"/>
                    <a:gd name="connsiteX3" fmla="*/ 0 w 44660"/>
                    <a:gd name="connsiteY3" fmla="*/ 226337 h 226337"/>
                    <a:gd name="connsiteX4" fmla="*/ 0 w 44660"/>
                    <a:gd name="connsiteY4" fmla="*/ 226337 h 226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660" h="226337">
                      <a:moveTo>
                        <a:pt x="40740" y="0"/>
                      </a:moveTo>
                      <a:cubicBezTo>
                        <a:pt x="44135" y="46776"/>
                        <a:pt x="47530" y="93552"/>
                        <a:pt x="40740" y="131275"/>
                      </a:cubicBezTo>
                      <a:cubicBezTo>
                        <a:pt x="33950" y="168998"/>
                        <a:pt x="0" y="226337"/>
                        <a:pt x="0" y="226337"/>
                      </a:cubicBezTo>
                      <a:lnTo>
                        <a:pt x="0" y="226337"/>
                      </a:lnTo>
                      <a:lnTo>
                        <a:pt x="0" y="226337"/>
                      </a:lnTo>
                    </a:path>
                  </a:pathLst>
                </a:custGeom>
                <a:noFill/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72" name="Oval 71"/>
                <p:cNvSpPr/>
                <p:nvPr/>
              </p:nvSpPr>
              <p:spPr>
                <a:xfrm>
                  <a:off x="1258429" y="6242363"/>
                  <a:ext cx="108000" cy="10800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B3E6">
                        <a:shade val="30000"/>
                        <a:satMod val="115000"/>
                      </a:srgbClr>
                    </a:gs>
                    <a:gs pos="50000">
                      <a:srgbClr val="FFB3E6">
                        <a:shade val="67500"/>
                        <a:satMod val="115000"/>
                      </a:srgbClr>
                    </a:gs>
                    <a:gs pos="100000">
                      <a:srgbClr val="FFB3E6">
                        <a:shade val="100000"/>
                        <a:satMod val="115000"/>
                      </a:srgbClr>
                    </a:gs>
                  </a:gsLst>
                  <a:lin ang="18900000" scaled="1"/>
                  <a:tileRect/>
                </a:gradFill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30" name="Group 29"/>
              <p:cNvGrpSpPr/>
              <p:nvPr/>
            </p:nvGrpSpPr>
            <p:grpSpPr>
              <a:xfrm flipV="1">
                <a:off x="2223134" y="5551348"/>
                <a:ext cx="88560" cy="219003"/>
                <a:chOff x="1258429" y="6242363"/>
                <a:chExt cx="108000" cy="267077"/>
              </a:xfrm>
            </p:grpSpPr>
            <p:sp>
              <p:nvSpPr>
                <p:cNvPr id="67" name="Freeform 66"/>
                <p:cNvSpPr/>
                <p:nvPr/>
              </p:nvSpPr>
              <p:spPr>
                <a:xfrm>
                  <a:off x="1281067" y="6283103"/>
                  <a:ext cx="18000" cy="226337"/>
                </a:xfrm>
                <a:custGeom>
                  <a:avLst/>
                  <a:gdLst>
                    <a:gd name="connsiteX0" fmla="*/ 40740 w 44660"/>
                    <a:gd name="connsiteY0" fmla="*/ 0 h 226337"/>
                    <a:gd name="connsiteX1" fmla="*/ 40740 w 44660"/>
                    <a:gd name="connsiteY1" fmla="*/ 131275 h 226337"/>
                    <a:gd name="connsiteX2" fmla="*/ 0 w 44660"/>
                    <a:gd name="connsiteY2" fmla="*/ 226337 h 226337"/>
                    <a:gd name="connsiteX3" fmla="*/ 0 w 44660"/>
                    <a:gd name="connsiteY3" fmla="*/ 226337 h 226337"/>
                    <a:gd name="connsiteX4" fmla="*/ 0 w 44660"/>
                    <a:gd name="connsiteY4" fmla="*/ 226337 h 226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660" h="226337">
                      <a:moveTo>
                        <a:pt x="40740" y="0"/>
                      </a:moveTo>
                      <a:cubicBezTo>
                        <a:pt x="44135" y="46776"/>
                        <a:pt x="47530" y="93552"/>
                        <a:pt x="40740" y="131275"/>
                      </a:cubicBezTo>
                      <a:cubicBezTo>
                        <a:pt x="33950" y="168998"/>
                        <a:pt x="0" y="226337"/>
                        <a:pt x="0" y="226337"/>
                      </a:cubicBezTo>
                      <a:lnTo>
                        <a:pt x="0" y="226337"/>
                      </a:lnTo>
                      <a:lnTo>
                        <a:pt x="0" y="226337"/>
                      </a:lnTo>
                    </a:path>
                  </a:pathLst>
                </a:custGeom>
                <a:noFill/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68" name="Freeform 67"/>
                <p:cNvSpPr/>
                <p:nvPr/>
              </p:nvSpPr>
              <p:spPr>
                <a:xfrm flipH="1">
                  <a:off x="1329350" y="6283103"/>
                  <a:ext cx="18000" cy="226337"/>
                </a:xfrm>
                <a:custGeom>
                  <a:avLst/>
                  <a:gdLst>
                    <a:gd name="connsiteX0" fmla="*/ 40740 w 44660"/>
                    <a:gd name="connsiteY0" fmla="*/ 0 h 226337"/>
                    <a:gd name="connsiteX1" fmla="*/ 40740 w 44660"/>
                    <a:gd name="connsiteY1" fmla="*/ 131275 h 226337"/>
                    <a:gd name="connsiteX2" fmla="*/ 0 w 44660"/>
                    <a:gd name="connsiteY2" fmla="*/ 226337 h 226337"/>
                    <a:gd name="connsiteX3" fmla="*/ 0 w 44660"/>
                    <a:gd name="connsiteY3" fmla="*/ 226337 h 226337"/>
                    <a:gd name="connsiteX4" fmla="*/ 0 w 44660"/>
                    <a:gd name="connsiteY4" fmla="*/ 226337 h 226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660" h="226337">
                      <a:moveTo>
                        <a:pt x="40740" y="0"/>
                      </a:moveTo>
                      <a:cubicBezTo>
                        <a:pt x="44135" y="46776"/>
                        <a:pt x="47530" y="93552"/>
                        <a:pt x="40740" y="131275"/>
                      </a:cubicBezTo>
                      <a:cubicBezTo>
                        <a:pt x="33950" y="168998"/>
                        <a:pt x="0" y="226337"/>
                        <a:pt x="0" y="226337"/>
                      </a:cubicBezTo>
                      <a:lnTo>
                        <a:pt x="0" y="226337"/>
                      </a:lnTo>
                      <a:lnTo>
                        <a:pt x="0" y="226337"/>
                      </a:lnTo>
                    </a:path>
                  </a:pathLst>
                </a:custGeom>
                <a:noFill/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69" name="Oval 68"/>
                <p:cNvSpPr/>
                <p:nvPr/>
              </p:nvSpPr>
              <p:spPr>
                <a:xfrm>
                  <a:off x="1258429" y="6242363"/>
                  <a:ext cx="108000" cy="10800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B3E6">
                        <a:shade val="30000"/>
                        <a:satMod val="115000"/>
                      </a:srgbClr>
                    </a:gs>
                    <a:gs pos="50000">
                      <a:srgbClr val="FFB3E6">
                        <a:shade val="67500"/>
                        <a:satMod val="115000"/>
                      </a:srgbClr>
                    </a:gs>
                    <a:gs pos="100000">
                      <a:srgbClr val="FFB3E6">
                        <a:shade val="100000"/>
                        <a:satMod val="115000"/>
                      </a:srgbClr>
                    </a:gs>
                  </a:gsLst>
                  <a:lin ang="18900000" scaled="1"/>
                  <a:tileRect/>
                </a:gradFill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31" name="Group 30"/>
              <p:cNvGrpSpPr/>
              <p:nvPr/>
            </p:nvGrpSpPr>
            <p:grpSpPr>
              <a:xfrm flipV="1">
                <a:off x="1325183" y="5551348"/>
                <a:ext cx="88560" cy="219003"/>
                <a:chOff x="1258429" y="6242363"/>
                <a:chExt cx="108000" cy="267077"/>
              </a:xfrm>
            </p:grpSpPr>
            <p:sp>
              <p:nvSpPr>
                <p:cNvPr id="64" name="Freeform 63"/>
                <p:cNvSpPr/>
                <p:nvPr/>
              </p:nvSpPr>
              <p:spPr>
                <a:xfrm>
                  <a:off x="1281067" y="6283103"/>
                  <a:ext cx="18000" cy="226337"/>
                </a:xfrm>
                <a:custGeom>
                  <a:avLst/>
                  <a:gdLst>
                    <a:gd name="connsiteX0" fmla="*/ 40740 w 44660"/>
                    <a:gd name="connsiteY0" fmla="*/ 0 h 226337"/>
                    <a:gd name="connsiteX1" fmla="*/ 40740 w 44660"/>
                    <a:gd name="connsiteY1" fmla="*/ 131275 h 226337"/>
                    <a:gd name="connsiteX2" fmla="*/ 0 w 44660"/>
                    <a:gd name="connsiteY2" fmla="*/ 226337 h 226337"/>
                    <a:gd name="connsiteX3" fmla="*/ 0 w 44660"/>
                    <a:gd name="connsiteY3" fmla="*/ 226337 h 226337"/>
                    <a:gd name="connsiteX4" fmla="*/ 0 w 44660"/>
                    <a:gd name="connsiteY4" fmla="*/ 226337 h 226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660" h="226337">
                      <a:moveTo>
                        <a:pt x="40740" y="0"/>
                      </a:moveTo>
                      <a:cubicBezTo>
                        <a:pt x="44135" y="46776"/>
                        <a:pt x="47530" y="93552"/>
                        <a:pt x="40740" y="131275"/>
                      </a:cubicBezTo>
                      <a:cubicBezTo>
                        <a:pt x="33950" y="168998"/>
                        <a:pt x="0" y="226337"/>
                        <a:pt x="0" y="226337"/>
                      </a:cubicBezTo>
                      <a:lnTo>
                        <a:pt x="0" y="226337"/>
                      </a:lnTo>
                      <a:lnTo>
                        <a:pt x="0" y="226337"/>
                      </a:lnTo>
                    </a:path>
                  </a:pathLst>
                </a:custGeom>
                <a:noFill/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65" name="Freeform 64"/>
                <p:cNvSpPr/>
                <p:nvPr/>
              </p:nvSpPr>
              <p:spPr>
                <a:xfrm flipH="1">
                  <a:off x="1329350" y="6283103"/>
                  <a:ext cx="18000" cy="226337"/>
                </a:xfrm>
                <a:custGeom>
                  <a:avLst/>
                  <a:gdLst>
                    <a:gd name="connsiteX0" fmla="*/ 40740 w 44660"/>
                    <a:gd name="connsiteY0" fmla="*/ 0 h 226337"/>
                    <a:gd name="connsiteX1" fmla="*/ 40740 w 44660"/>
                    <a:gd name="connsiteY1" fmla="*/ 131275 h 226337"/>
                    <a:gd name="connsiteX2" fmla="*/ 0 w 44660"/>
                    <a:gd name="connsiteY2" fmla="*/ 226337 h 226337"/>
                    <a:gd name="connsiteX3" fmla="*/ 0 w 44660"/>
                    <a:gd name="connsiteY3" fmla="*/ 226337 h 226337"/>
                    <a:gd name="connsiteX4" fmla="*/ 0 w 44660"/>
                    <a:gd name="connsiteY4" fmla="*/ 226337 h 226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660" h="226337">
                      <a:moveTo>
                        <a:pt x="40740" y="0"/>
                      </a:moveTo>
                      <a:cubicBezTo>
                        <a:pt x="44135" y="46776"/>
                        <a:pt x="47530" y="93552"/>
                        <a:pt x="40740" y="131275"/>
                      </a:cubicBezTo>
                      <a:cubicBezTo>
                        <a:pt x="33950" y="168998"/>
                        <a:pt x="0" y="226337"/>
                        <a:pt x="0" y="226337"/>
                      </a:cubicBezTo>
                      <a:lnTo>
                        <a:pt x="0" y="226337"/>
                      </a:lnTo>
                      <a:lnTo>
                        <a:pt x="0" y="226337"/>
                      </a:lnTo>
                    </a:path>
                  </a:pathLst>
                </a:custGeom>
                <a:noFill/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66" name="Oval 65"/>
                <p:cNvSpPr/>
                <p:nvPr/>
              </p:nvSpPr>
              <p:spPr>
                <a:xfrm>
                  <a:off x="1258429" y="6242363"/>
                  <a:ext cx="108000" cy="10800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B3E6">
                        <a:shade val="30000"/>
                        <a:satMod val="115000"/>
                      </a:srgbClr>
                    </a:gs>
                    <a:gs pos="50000">
                      <a:srgbClr val="FFB3E6">
                        <a:shade val="67500"/>
                        <a:satMod val="115000"/>
                      </a:srgbClr>
                    </a:gs>
                    <a:gs pos="100000">
                      <a:srgbClr val="FFB3E6">
                        <a:shade val="100000"/>
                        <a:satMod val="115000"/>
                      </a:srgbClr>
                    </a:gs>
                  </a:gsLst>
                  <a:lin ang="18900000" scaled="1"/>
                  <a:tileRect/>
                </a:gradFill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32" name="Group 31"/>
              <p:cNvGrpSpPr/>
              <p:nvPr/>
            </p:nvGrpSpPr>
            <p:grpSpPr>
              <a:xfrm>
                <a:off x="2314360" y="5400395"/>
                <a:ext cx="88560" cy="219003"/>
                <a:chOff x="1258429" y="6242363"/>
                <a:chExt cx="108000" cy="267077"/>
              </a:xfrm>
            </p:grpSpPr>
            <p:sp>
              <p:nvSpPr>
                <p:cNvPr id="61" name="Freeform 60"/>
                <p:cNvSpPr/>
                <p:nvPr/>
              </p:nvSpPr>
              <p:spPr>
                <a:xfrm>
                  <a:off x="1281067" y="6283103"/>
                  <a:ext cx="18000" cy="226337"/>
                </a:xfrm>
                <a:custGeom>
                  <a:avLst/>
                  <a:gdLst>
                    <a:gd name="connsiteX0" fmla="*/ 40740 w 44660"/>
                    <a:gd name="connsiteY0" fmla="*/ 0 h 226337"/>
                    <a:gd name="connsiteX1" fmla="*/ 40740 w 44660"/>
                    <a:gd name="connsiteY1" fmla="*/ 131275 h 226337"/>
                    <a:gd name="connsiteX2" fmla="*/ 0 w 44660"/>
                    <a:gd name="connsiteY2" fmla="*/ 226337 h 226337"/>
                    <a:gd name="connsiteX3" fmla="*/ 0 w 44660"/>
                    <a:gd name="connsiteY3" fmla="*/ 226337 h 226337"/>
                    <a:gd name="connsiteX4" fmla="*/ 0 w 44660"/>
                    <a:gd name="connsiteY4" fmla="*/ 226337 h 226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660" h="226337">
                      <a:moveTo>
                        <a:pt x="40740" y="0"/>
                      </a:moveTo>
                      <a:cubicBezTo>
                        <a:pt x="44135" y="46776"/>
                        <a:pt x="47530" y="93552"/>
                        <a:pt x="40740" y="131275"/>
                      </a:cubicBezTo>
                      <a:cubicBezTo>
                        <a:pt x="33950" y="168998"/>
                        <a:pt x="0" y="226337"/>
                        <a:pt x="0" y="226337"/>
                      </a:cubicBezTo>
                      <a:lnTo>
                        <a:pt x="0" y="226337"/>
                      </a:lnTo>
                      <a:lnTo>
                        <a:pt x="0" y="226337"/>
                      </a:lnTo>
                    </a:path>
                  </a:pathLst>
                </a:custGeom>
                <a:noFill/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62" name="Freeform 61"/>
                <p:cNvSpPr/>
                <p:nvPr/>
              </p:nvSpPr>
              <p:spPr>
                <a:xfrm flipH="1">
                  <a:off x="1329350" y="6283103"/>
                  <a:ext cx="18000" cy="226337"/>
                </a:xfrm>
                <a:custGeom>
                  <a:avLst/>
                  <a:gdLst>
                    <a:gd name="connsiteX0" fmla="*/ 40740 w 44660"/>
                    <a:gd name="connsiteY0" fmla="*/ 0 h 226337"/>
                    <a:gd name="connsiteX1" fmla="*/ 40740 w 44660"/>
                    <a:gd name="connsiteY1" fmla="*/ 131275 h 226337"/>
                    <a:gd name="connsiteX2" fmla="*/ 0 w 44660"/>
                    <a:gd name="connsiteY2" fmla="*/ 226337 h 226337"/>
                    <a:gd name="connsiteX3" fmla="*/ 0 w 44660"/>
                    <a:gd name="connsiteY3" fmla="*/ 226337 h 226337"/>
                    <a:gd name="connsiteX4" fmla="*/ 0 w 44660"/>
                    <a:gd name="connsiteY4" fmla="*/ 226337 h 226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660" h="226337">
                      <a:moveTo>
                        <a:pt x="40740" y="0"/>
                      </a:moveTo>
                      <a:cubicBezTo>
                        <a:pt x="44135" y="46776"/>
                        <a:pt x="47530" y="93552"/>
                        <a:pt x="40740" y="131275"/>
                      </a:cubicBezTo>
                      <a:cubicBezTo>
                        <a:pt x="33950" y="168998"/>
                        <a:pt x="0" y="226337"/>
                        <a:pt x="0" y="226337"/>
                      </a:cubicBezTo>
                      <a:lnTo>
                        <a:pt x="0" y="226337"/>
                      </a:lnTo>
                      <a:lnTo>
                        <a:pt x="0" y="226337"/>
                      </a:lnTo>
                    </a:path>
                  </a:pathLst>
                </a:custGeom>
                <a:noFill/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63" name="Oval 62"/>
                <p:cNvSpPr/>
                <p:nvPr/>
              </p:nvSpPr>
              <p:spPr>
                <a:xfrm>
                  <a:off x="1258429" y="6242363"/>
                  <a:ext cx="108000" cy="10800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B3E6">
                        <a:shade val="30000"/>
                        <a:satMod val="115000"/>
                      </a:srgbClr>
                    </a:gs>
                    <a:gs pos="50000">
                      <a:srgbClr val="FFB3E6">
                        <a:shade val="67500"/>
                        <a:satMod val="115000"/>
                      </a:srgbClr>
                    </a:gs>
                    <a:gs pos="100000">
                      <a:srgbClr val="FFB3E6">
                        <a:shade val="100000"/>
                        <a:satMod val="115000"/>
                      </a:srgbClr>
                    </a:gs>
                  </a:gsLst>
                  <a:lin ang="18900000" scaled="1"/>
                  <a:tileRect/>
                </a:gradFill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33" name="Group 32"/>
              <p:cNvGrpSpPr/>
              <p:nvPr/>
            </p:nvGrpSpPr>
            <p:grpSpPr>
              <a:xfrm>
                <a:off x="2414133" y="5400395"/>
                <a:ext cx="88560" cy="219003"/>
                <a:chOff x="1258429" y="6242363"/>
                <a:chExt cx="108000" cy="267077"/>
              </a:xfrm>
            </p:grpSpPr>
            <p:sp>
              <p:nvSpPr>
                <p:cNvPr id="58" name="Freeform 57"/>
                <p:cNvSpPr/>
                <p:nvPr/>
              </p:nvSpPr>
              <p:spPr>
                <a:xfrm>
                  <a:off x="1281067" y="6283103"/>
                  <a:ext cx="18000" cy="226337"/>
                </a:xfrm>
                <a:custGeom>
                  <a:avLst/>
                  <a:gdLst>
                    <a:gd name="connsiteX0" fmla="*/ 40740 w 44660"/>
                    <a:gd name="connsiteY0" fmla="*/ 0 h 226337"/>
                    <a:gd name="connsiteX1" fmla="*/ 40740 w 44660"/>
                    <a:gd name="connsiteY1" fmla="*/ 131275 h 226337"/>
                    <a:gd name="connsiteX2" fmla="*/ 0 w 44660"/>
                    <a:gd name="connsiteY2" fmla="*/ 226337 h 226337"/>
                    <a:gd name="connsiteX3" fmla="*/ 0 w 44660"/>
                    <a:gd name="connsiteY3" fmla="*/ 226337 h 226337"/>
                    <a:gd name="connsiteX4" fmla="*/ 0 w 44660"/>
                    <a:gd name="connsiteY4" fmla="*/ 226337 h 226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660" h="226337">
                      <a:moveTo>
                        <a:pt x="40740" y="0"/>
                      </a:moveTo>
                      <a:cubicBezTo>
                        <a:pt x="44135" y="46776"/>
                        <a:pt x="47530" y="93552"/>
                        <a:pt x="40740" y="131275"/>
                      </a:cubicBezTo>
                      <a:cubicBezTo>
                        <a:pt x="33950" y="168998"/>
                        <a:pt x="0" y="226337"/>
                        <a:pt x="0" y="226337"/>
                      </a:cubicBezTo>
                      <a:lnTo>
                        <a:pt x="0" y="226337"/>
                      </a:lnTo>
                      <a:lnTo>
                        <a:pt x="0" y="226337"/>
                      </a:lnTo>
                    </a:path>
                  </a:pathLst>
                </a:custGeom>
                <a:noFill/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59" name="Freeform 58"/>
                <p:cNvSpPr/>
                <p:nvPr/>
              </p:nvSpPr>
              <p:spPr>
                <a:xfrm flipH="1">
                  <a:off x="1329350" y="6283103"/>
                  <a:ext cx="18000" cy="226337"/>
                </a:xfrm>
                <a:custGeom>
                  <a:avLst/>
                  <a:gdLst>
                    <a:gd name="connsiteX0" fmla="*/ 40740 w 44660"/>
                    <a:gd name="connsiteY0" fmla="*/ 0 h 226337"/>
                    <a:gd name="connsiteX1" fmla="*/ 40740 w 44660"/>
                    <a:gd name="connsiteY1" fmla="*/ 131275 h 226337"/>
                    <a:gd name="connsiteX2" fmla="*/ 0 w 44660"/>
                    <a:gd name="connsiteY2" fmla="*/ 226337 h 226337"/>
                    <a:gd name="connsiteX3" fmla="*/ 0 w 44660"/>
                    <a:gd name="connsiteY3" fmla="*/ 226337 h 226337"/>
                    <a:gd name="connsiteX4" fmla="*/ 0 w 44660"/>
                    <a:gd name="connsiteY4" fmla="*/ 226337 h 226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660" h="226337">
                      <a:moveTo>
                        <a:pt x="40740" y="0"/>
                      </a:moveTo>
                      <a:cubicBezTo>
                        <a:pt x="44135" y="46776"/>
                        <a:pt x="47530" y="93552"/>
                        <a:pt x="40740" y="131275"/>
                      </a:cubicBezTo>
                      <a:cubicBezTo>
                        <a:pt x="33950" y="168998"/>
                        <a:pt x="0" y="226337"/>
                        <a:pt x="0" y="226337"/>
                      </a:cubicBezTo>
                      <a:lnTo>
                        <a:pt x="0" y="226337"/>
                      </a:lnTo>
                      <a:lnTo>
                        <a:pt x="0" y="226337"/>
                      </a:lnTo>
                    </a:path>
                  </a:pathLst>
                </a:custGeom>
                <a:noFill/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60" name="Oval 59"/>
                <p:cNvSpPr/>
                <p:nvPr/>
              </p:nvSpPr>
              <p:spPr>
                <a:xfrm>
                  <a:off x="1258429" y="6242363"/>
                  <a:ext cx="108000" cy="10800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B3E6">
                        <a:shade val="30000"/>
                        <a:satMod val="115000"/>
                      </a:srgbClr>
                    </a:gs>
                    <a:gs pos="50000">
                      <a:srgbClr val="FFB3E6">
                        <a:shade val="67500"/>
                        <a:satMod val="115000"/>
                      </a:srgbClr>
                    </a:gs>
                    <a:gs pos="100000">
                      <a:srgbClr val="FFB3E6">
                        <a:shade val="100000"/>
                        <a:satMod val="115000"/>
                      </a:srgbClr>
                    </a:gs>
                  </a:gsLst>
                  <a:lin ang="18900000" scaled="1"/>
                  <a:tileRect/>
                </a:gradFill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34" name="Group 33"/>
              <p:cNvGrpSpPr/>
              <p:nvPr/>
            </p:nvGrpSpPr>
            <p:grpSpPr>
              <a:xfrm>
                <a:off x="2513905" y="5400395"/>
                <a:ext cx="88560" cy="219003"/>
                <a:chOff x="1258429" y="6242363"/>
                <a:chExt cx="108000" cy="267077"/>
              </a:xfrm>
            </p:grpSpPr>
            <p:sp>
              <p:nvSpPr>
                <p:cNvPr id="55" name="Freeform 54"/>
                <p:cNvSpPr/>
                <p:nvPr/>
              </p:nvSpPr>
              <p:spPr>
                <a:xfrm>
                  <a:off x="1281067" y="6283103"/>
                  <a:ext cx="18000" cy="226337"/>
                </a:xfrm>
                <a:custGeom>
                  <a:avLst/>
                  <a:gdLst>
                    <a:gd name="connsiteX0" fmla="*/ 40740 w 44660"/>
                    <a:gd name="connsiteY0" fmla="*/ 0 h 226337"/>
                    <a:gd name="connsiteX1" fmla="*/ 40740 w 44660"/>
                    <a:gd name="connsiteY1" fmla="*/ 131275 h 226337"/>
                    <a:gd name="connsiteX2" fmla="*/ 0 w 44660"/>
                    <a:gd name="connsiteY2" fmla="*/ 226337 h 226337"/>
                    <a:gd name="connsiteX3" fmla="*/ 0 w 44660"/>
                    <a:gd name="connsiteY3" fmla="*/ 226337 h 226337"/>
                    <a:gd name="connsiteX4" fmla="*/ 0 w 44660"/>
                    <a:gd name="connsiteY4" fmla="*/ 226337 h 226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660" h="226337">
                      <a:moveTo>
                        <a:pt x="40740" y="0"/>
                      </a:moveTo>
                      <a:cubicBezTo>
                        <a:pt x="44135" y="46776"/>
                        <a:pt x="47530" y="93552"/>
                        <a:pt x="40740" y="131275"/>
                      </a:cubicBezTo>
                      <a:cubicBezTo>
                        <a:pt x="33950" y="168998"/>
                        <a:pt x="0" y="226337"/>
                        <a:pt x="0" y="226337"/>
                      </a:cubicBezTo>
                      <a:lnTo>
                        <a:pt x="0" y="226337"/>
                      </a:lnTo>
                      <a:lnTo>
                        <a:pt x="0" y="226337"/>
                      </a:lnTo>
                    </a:path>
                  </a:pathLst>
                </a:custGeom>
                <a:noFill/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56" name="Freeform 55"/>
                <p:cNvSpPr/>
                <p:nvPr/>
              </p:nvSpPr>
              <p:spPr>
                <a:xfrm flipH="1">
                  <a:off x="1329350" y="6283103"/>
                  <a:ext cx="18000" cy="226337"/>
                </a:xfrm>
                <a:custGeom>
                  <a:avLst/>
                  <a:gdLst>
                    <a:gd name="connsiteX0" fmla="*/ 40740 w 44660"/>
                    <a:gd name="connsiteY0" fmla="*/ 0 h 226337"/>
                    <a:gd name="connsiteX1" fmla="*/ 40740 w 44660"/>
                    <a:gd name="connsiteY1" fmla="*/ 131275 h 226337"/>
                    <a:gd name="connsiteX2" fmla="*/ 0 w 44660"/>
                    <a:gd name="connsiteY2" fmla="*/ 226337 h 226337"/>
                    <a:gd name="connsiteX3" fmla="*/ 0 w 44660"/>
                    <a:gd name="connsiteY3" fmla="*/ 226337 h 226337"/>
                    <a:gd name="connsiteX4" fmla="*/ 0 w 44660"/>
                    <a:gd name="connsiteY4" fmla="*/ 226337 h 226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660" h="226337">
                      <a:moveTo>
                        <a:pt x="40740" y="0"/>
                      </a:moveTo>
                      <a:cubicBezTo>
                        <a:pt x="44135" y="46776"/>
                        <a:pt x="47530" y="93552"/>
                        <a:pt x="40740" y="131275"/>
                      </a:cubicBezTo>
                      <a:cubicBezTo>
                        <a:pt x="33950" y="168998"/>
                        <a:pt x="0" y="226337"/>
                        <a:pt x="0" y="226337"/>
                      </a:cubicBezTo>
                      <a:lnTo>
                        <a:pt x="0" y="226337"/>
                      </a:lnTo>
                      <a:lnTo>
                        <a:pt x="0" y="226337"/>
                      </a:lnTo>
                    </a:path>
                  </a:pathLst>
                </a:custGeom>
                <a:noFill/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57" name="Oval 56"/>
                <p:cNvSpPr/>
                <p:nvPr/>
              </p:nvSpPr>
              <p:spPr>
                <a:xfrm>
                  <a:off x="1258429" y="6242363"/>
                  <a:ext cx="108000" cy="10800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B3E6">
                        <a:shade val="30000"/>
                        <a:satMod val="115000"/>
                      </a:srgbClr>
                    </a:gs>
                    <a:gs pos="50000">
                      <a:srgbClr val="FFB3E6">
                        <a:shade val="67500"/>
                        <a:satMod val="115000"/>
                      </a:srgbClr>
                    </a:gs>
                    <a:gs pos="100000">
                      <a:srgbClr val="FFB3E6">
                        <a:shade val="100000"/>
                        <a:satMod val="115000"/>
                      </a:srgbClr>
                    </a:gs>
                  </a:gsLst>
                  <a:lin ang="18900000" scaled="1"/>
                  <a:tileRect/>
                </a:gradFill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35" name="Group 34"/>
              <p:cNvGrpSpPr/>
              <p:nvPr/>
            </p:nvGrpSpPr>
            <p:grpSpPr>
              <a:xfrm>
                <a:off x="2613678" y="5400395"/>
                <a:ext cx="88560" cy="219003"/>
                <a:chOff x="1258429" y="6242363"/>
                <a:chExt cx="108000" cy="267077"/>
              </a:xfrm>
            </p:grpSpPr>
            <p:sp>
              <p:nvSpPr>
                <p:cNvPr id="52" name="Freeform 51"/>
                <p:cNvSpPr/>
                <p:nvPr/>
              </p:nvSpPr>
              <p:spPr>
                <a:xfrm>
                  <a:off x="1281067" y="6283103"/>
                  <a:ext cx="18000" cy="226337"/>
                </a:xfrm>
                <a:custGeom>
                  <a:avLst/>
                  <a:gdLst>
                    <a:gd name="connsiteX0" fmla="*/ 40740 w 44660"/>
                    <a:gd name="connsiteY0" fmla="*/ 0 h 226337"/>
                    <a:gd name="connsiteX1" fmla="*/ 40740 w 44660"/>
                    <a:gd name="connsiteY1" fmla="*/ 131275 h 226337"/>
                    <a:gd name="connsiteX2" fmla="*/ 0 w 44660"/>
                    <a:gd name="connsiteY2" fmla="*/ 226337 h 226337"/>
                    <a:gd name="connsiteX3" fmla="*/ 0 w 44660"/>
                    <a:gd name="connsiteY3" fmla="*/ 226337 h 226337"/>
                    <a:gd name="connsiteX4" fmla="*/ 0 w 44660"/>
                    <a:gd name="connsiteY4" fmla="*/ 226337 h 226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660" h="226337">
                      <a:moveTo>
                        <a:pt x="40740" y="0"/>
                      </a:moveTo>
                      <a:cubicBezTo>
                        <a:pt x="44135" y="46776"/>
                        <a:pt x="47530" y="93552"/>
                        <a:pt x="40740" y="131275"/>
                      </a:cubicBezTo>
                      <a:cubicBezTo>
                        <a:pt x="33950" y="168998"/>
                        <a:pt x="0" y="226337"/>
                        <a:pt x="0" y="226337"/>
                      </a:cubicBezTo>
                      <a:lnTo>
                        <a:pt x="0" y="226337"/>
                      </a:lnTo>
                      <a:lnTo>
                        <a:pt x="0" y="226337"/>
                      </a:lnTo>
                    </a:path>
                  </a:pathLst>
                </a:custGeom>
                <a:noFill/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53" name="Freeform 52"/>
                <p:cNvSpPr/>
                <p:nvPr/>
              </p:nvSpPr>
              <p:spPr>
                <a:xfrm flipH="1">
                  <a:off x="1329350" y="6283103"/>
                  <a:ext cx="18000" cy="226337"/>
                </a:xfrm>
                <a:custGeom>
                  <a:avLst/>
                  <a:gdLst>
                    <a:gd name="connsiteX0" fmla="*/ 40740 w 44660"/>
                    <a:gd name="connsiteY0" fmla="*/ 0 h 226337"/>
                    <a:gd name="connsiteX1" fmla="*/ 40740 w 44660"/>
                    <a:gd name="connsiteY1" fmla="*/ 131275 h 226337"/>
                    <a:gd name="connsiteX2" fmla="*/ 0 w 44660"/>
                    <a:gd name="connsiteY2" fmla="*/ 226337 h 226337"/>
                    <a:gd name="connsiteX3" fmla="*/ 0 w 44660"/>
                    <a:gd name="connsiteY3" fmla="*/ 226337 h 226337"/>
                    <a:gd name="connsiteX4" fmla="*/ 0 w 44660"/>
                    <a:gd name="connsiteY4" fmla="*/ 226337 h 226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660" h="226337">
                      <a:moveTo>
                        <a:pt x="40740" y="0"/>
                      </a:moveTo>
                      <a:cubicBezTo>
                        <a:pt x="44135" y="46776"/>
                        <a:pt x="47530" y="93552"/>
                        <a:pt x="40740" y="131275"/>
                      </a:cubicBezTo>
                      <a:cubicBezTo>
                        <a:pt x="33950" y="168998"/>
                        <a:pt x="0" y="226337"/>
                        <a:pt x="0" y="226337"/>
                      </a:cubicBezTo>
                      <a:lnTo>
                        <a:pt x="0" y="226337"/>
                      </a:lnTo>
                      <a:lnTo>
                        <a:pt x="0" y="226337"/>
                      </a:lnTo>
                    </a:path>
                  </a:pathLst>
                </a:custGeom>
                <a:noFill/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54" name="Oval 53"/>
                <p:cNvSpPr/>
                <p:nvPr/>
              </p:nvSpPr>
              <p:spPr>
                <a:xfrm>
                  <a:off x="1258429" y="6242363"/>
                  <a:ext cx="108000" cy="10800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B3E6">
                        <a:shade val="30000"/>
                        <a:satMod val="115000"/>
                      </a:srgbClr>
                    </a:gs>
                    <a:gs pos="50000">
                      <a:srgbClr val="FFB3E6">
                        <a:shade val="67500"/>
                        <a:satMod val="115000"/>
                      </a:srgbClr>
                    </a:gs>
                    <a:gs pos="100000">
                      <a:srgbClr val="FFB3E6">
                        <a:shade val="100000"/>
                        <a:satMod val="115000"/>
                      </a:srgbClr>
                    </a:gs>
                  </a:gsLst>
                  <a:lin ang="18900000" scaled="1"/>
                  <a:tileRect/>
                </a:gradFill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36" name="Group 35"/>
              <p:cNvGrpSpPr/>
              <p:nvPr/>
            </p:nvGrpSpPr>
            <p:grpSpPr>
              <a:xfrm flipV="1">
                <a:off x="2313115" y="5551348"/>
                <a:ext cx="88560" cy="219003"/>
                <a:chOff x="1258429" y="6242363"/>
                <a:chExt cx="108000" cy="267077"/>
              </a:xfrm>
            </p:grpSpPr>
            <p:sp>
              <p:nvSpPr>
                <p:cNvPr id="49" name="Freeform 48"/>
                <p:cNvSpPr/>
                <p:nvPr/>
              </p:nvSpPr>
              <p:spPr>
                <a:xfrm>
                  <a:off x="1281067" y="6283103"/>
                  <a:ext cx="18000" cy="226337"/>
                </a:xfrm>
                <a:custGeom>
                  <a:avLst/>
                  <a:gdLst>
                    <a:gd name="connsiteX0" fmla="*/ 40740 w 44660"/>
                    <a:gd name="connsiteY0" fmla="*/ 0 h 226337"/>
                    <a:gd name="connsiteX1" fmla="*/ 40740 w 44660"/>
                    <a:gd name="connsiteY1" fmla="*/ 131275 h 226337"/>
                    <a:gd name="connsiteX2" fmla="*/ 0 w 44660"/>
                    <a:gd name="connsiteY2" fmla="*/ 226337 h 226337"/>
                    <a:gd name="connsiteX3" fmla="*/ 0 w 44660"/>
                    <a:gd name="connsiteY3" fmla="*/ 226337 h 226337"/>
                    <a:gd name="connsiteX4" fmla="*/ 0 w 44660"/>
                    <a:gd name="connsiteY4" fmla="*/ 226337 h 226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660" h="226337">
                      <a:moveTo>
                        <a:pt x="40740" y="0"/>
                      </a:moveTo>
                      <a:cubicBezTo>
                        <a:pt x="44135" y="46776"/>
                        <a:pt x="47530" y="93552"/>
                        <a:pt x="40740" y="131275"/>
                      </a:cubicBezTo>
                      <a:cubicBezTo>
                        <a:pt x="33950" y="168998"/>
                        <a:pt x="0" y="226337"/>
                        <a:pt x="0" y="226337"/>
                      </a:cubicBezTo>
                      <a:lnTo>
                        <a:pt x="0" y="226337"/>
                      </a:lnTo>
                      <a:lnTo>
                        <a:pt x="0" y="226337"/>
                      </a:lnTo>
                    </a:path>
                  </a:pathLst>
                </a:custGeom>
                <a:noFill/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50" name="Freeform 49"/>
                <p:cNvSpPr/>
                <p:nvPr/>
              </p:nvSpPr>
              <p:spPr>
                <a:xfrm flipH="1">
                  <a:off x="1329350" y="6283103"/>
                  <a:ext cx="18000" cy="226337"/>
                </a:xfrm>
                <a:custGeom>
                  <a:avLst/>
                  <a:gdLst>
                    <a:gd name="connsiteX0" fmla="*/ 40740 w 44660"/>
                    <a:gd name="connsiteY0" fmla="*/ 0 h 226337"/>
                    <a:gd name="connsiteX1" fmla="*/ 40740 w 44660"/>
                    <a:gd name="connsiteY1" fmla="*/ 131275 h 226337"/>
                    <a:gd name="connsiteX2" fmla="*/ 0 w 44660"/>
                    <a:gd name="connsiteY2" fmla="*/ 226337 h 226337"/>
                    <a:gd name="connsiteX3" fmla="*/ 0 w 44660"/>
                    <a:gd name="connsiteY3" fmla="*/ 226337 h 226337"/>
                    <a:gd name="connsiteX4" fmla="*/ 0 w 44660"/>
                    <a:gd name="connsiteY4" fmla="*/ 226337 h 226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660" h="226337">
                      <a:moveTo>
                        <a:pt x="40740" y="0"/>
                      </a:moveTo>
                      <a:cubicBezTo>
                        <a:pt x="44135" y="46776"/>
                        <a:pt x="47530" y="93552"/>
                        <a:pt x="40740" y="131275"/>
                      </a:cubicBezTo>
                      <a:cubicBezTo>
                        <a:pt x="33950" y="168998"/>
                        <a:pt x="0" y="226337"/>
                        <a:pt x="0" y="226337"/>
                      </a:cubicBezTo>
                      <a:lnTo>
                        <a:pt x="0" y="226337"/>
                      </a:lnTo>
                      <a:lnTo>
                        <a:pt x="0" y="226337"/>
                      </a:lnTo>
                    </a:path>
                  </a:pathLst>
                </a:custGeom>
                <a:noFill/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51" name="Oval 50"/>
                <p:cNvSpPr/>
                <p:nvPr/>
              </p:nvSpPr>
              <p:spPr>
                <a:xfrm>
                  <a:off x="1258429" y="6242363"/>
                  <a:ext cx="108000" cy="10800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B3E6">
                        <a:shade val="30000"/>
                        <a:satMod val="115000"/>
                      </a:srgbClr>
                    </a:gs>
                    <a:gs pos="50000">
                      <a:srgbClr val="FFB3E6">
                        <a:shade val="67500"/>
                        <a:satMod val="115000"/>
                      </a:srgbClr>
                    </a:gs>
                    <a:gs pos="100000">
                      <a:srgbClr val="FFB3E6">
                        <a:shade val="100000"/>
                        <a:satMod val="115000"/>
                      </a:srgbClr>
                    </a:gs>
                  </a:gsLst>
                  <a:lin ang="18900000" scaled="1"/>
                  <a:tileRect/>
                </a:gradFill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37" name="Group 36"/>
              <p:cNvGrpSpPr/>
              <p:nvPr/>
            </p:nvGrpSpPr>
            <p:grpSpPr>
              <a:xfrm flipV="1">
                <a:off x="2412888" y="5551348"/>
                <a:ext cx="88560" cy="219003"/>
                <a:chOff x="1258429" y="6242363"/>
                <a:chExt cx="108000" cy="267077"/>
              </a:xfrm>
            </p:grpSpPr>
            <p:sp>
              <p:nvSpPr>
                <p:cNvPr id="46" name="Freeform 45"/>
                <p:cNvSpPr/>
                <p:nvPr/>
              </p:nvSpPr>
              <p:spPr>
                <a:xfrm>
                  <a:off x="1281067" y="6283103"/>
                  <a:ext cx="18000" cy="226337"/>
                </a:xfrm>
                <a:custGeom>
                  <a:avLst/>
                  <a:gdLst>
                    <a:gd name="connsiteX0" fmla="*/ 40740 w 44660"/>
                    <a:gd name="connsiteY0" fmla="*/ 0 h 226337"/>
                    <a:gd name="connsiteX1" fmla="*/ 40740 w 44660"/>
                    <a:gd name="connsiteY1" fmla="*/ 131275 h 226337"/>
                    <a:gd name="connsiteX2" fmla="*/ 0 w 44660"/>
                    <a:gd name="connsiteY2" fmla="*/ 226337 h 226337"/>
                    <a:gd name="connsiteX3" fmla="*/ 0 w 44660"/>
                    <a:gd name="connsiteY3" fmla="*/ 226337 h 226337"/>
                    <a:gd name="connsiteX4" fmla="*/ 0 w 44660"/>
                    <a:gd name="connsiteY4" fmla="*/ 226337 h 226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660" h="226337">
                      <a:moveTo>
                        <a:pt x="40740" y="0"/>
                      </a:moveTo>
                      <a:cubicBezTo>
                        <a:pt x="44135" y="46776"/>
                        <a:pt x="47530" y="93552"/>
                        <a:pt x="40740" y="131275"/>
                      </a:cubicBezTo>
                      <a:cubicBezTo>
                        <a:pt x="33950" y="168998"/>
                        <a:pt x="0" y="226337"/>
                        <a:pt x="0" y="226337"/>
                      </a:cubicBezTo>
                      <a:lnTo>
                        <a:pt x="0" y="226337"/>
                      </a:lnTo>
                      <a:lnTo>
                        <a:pt x="0" y="226337"/>
                      </a:lnTo>
                    </a:path>
                  </a:pathLst>
                </a:custGeom>
                <a:noFill/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47" name="Freeform 46"/>
                <p:cNvSpPr/>
                <p:nvPr/>
              </p:nvSpPr>
              <p:spPr>
                <a:xfrm flipH="1">
                  <a:off x="1329350" y="6283103"/>
                  <a:ext cx="18000" cy="226337"/>
                </a:xfrm>
                <a:custGeom>
                  <a:avLst/>
                  <a:gdLst>
                    <a:gd name="connsiteX0" fmla="*/ 40740 w 44660"/>
                    <a:gd name="connsiteY0" fmla="*/ 0 h 226337"/>
                    <a:gd name="connsiteX1" fmla="*/ 40740 w 44660"/>
                    <a:gd name="connsiteY1" fmla="*/ 131275 h 226337"/>
                    <a:gd name="connsiteX2" fmla="*/ 0 w 44660"/>
                    <a:gd name="connsiteY2" fmla="*/ 226337 h 226337"/>
                    <a:gd name="connsiteX3" fmla="*/ 0 w 44660"/>
                    <a:gd name="connsiteY3" fmla="*/ 226337 h 226337"/>
                    <a:gd name="connsiteX4" fmla="*/ 0 w 44660"/>
                    <a:gd name="connsiteY4" fmla="*/ 226337 h 226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660" h="226337">
                      <a:moveTo>
                        <a:pt x="40740" y="0"/>
                      </a:moveTo>
                      <a:cubicBezTo>
                        <a:pt x="44135" y="46776"/>
                        <a:pt x="47530" y="93552"/>
                        <a:pt x="40740" y="131275"/>
                      </a:cubicBezTo>
                      <a:cubicBezTo>
                        <a:pt x="33950" y="168998"/>
                        <a:pt x="0" y="226337"/>
                        <a:pt x="0" y="226337"/>
                      </a:cubicBezTo>
                      <a:lnTo>
                        <a:pt x="0" y="226337"/>
                      </a:lnTo>
                      <a:lnTo>
                        <a:pt x="0" y="226337"/>
                      </a:lnTo>
                    </a:path>
                  </a:pathLst>
                </a:custGeom>
                <a:noFill/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48" name="Oval 47"/>
                <p:cNvSpPr/>
                <p:nvPr/>
              </p:nvSpPr>
              <p:spPr>
                <a:xfrm>
                  <a:off x="1258429" y="6242363"/>
                  <a:ext cx="108000" cy="10800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B3E6">
                        <a:shade val="30000"/>
                        <a:satMod val="115000"/>
                      </a:srgbClr>
                    </a:gs>
                    <a:gs pos="50000">
                      <a:srgbClr val="FFB3E6">
                        <a:shade val="67500"/>
                        <a:satMod val="115000"/>
                      </a:srgbClr>
                    </a:gs>
                    <a:gs pos="100000">
                      <a:srgbClr val="FFB3E6">
                        <a:shade val="100000"/>
                        <a:satMod val="115000"/>
                      </a:srgbClr>
                    </a:gs>
                  </a:gsLst>
                  <a:lin ang="18900000" scaled="1"/>
                  <a:tileRect/>
                </a:gradFill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38" name="Group 37"/>
              <p:cNvGrpSpPr/>
              <p:nvPr/>
            </p:nvGrpSpPr>
            <p:grpSpPr>
              <a:xfrm flipV="1">
                <a:off x="2512660" y="5551348"/>
                <a:ext cx="88560" cy="219003"/>
                <a:chOff x="1258429" y="6242363"/>
                <a:chExt cx="108000" cy="267077"/>
              </a:xfrm>
            </p:grpSpPr>
            <p:sp>
              <p:nvSpPr>
                <p:cNvPr id="43" name="Freeform 42"/>
                <p:cNvSpPr/>
                <p:nvPr/>
              </p:nvSpPr>
              <p:spPr>
                <a:xfrm>
                  <a:off x="1281067" y="6283103"/>
                  <a:ext cx="18000" cy="226337"/>
                </a:xfrm>
                <a:custGeom>
                  <a:avLst/>
                  <a:gdLst>
                    <a:gd name="connsiteX0" fmla="*/ 40740 w 44660"/>
                    <a:gd name="connsiteY0" fmla="*/ 0 h 226337"/>
                    <a:gd name="connsiteX1" fmla="*/ 40740 w 44660"/>
                    <a:gd name="connsiteY1" fmla="*/ 131275 h 226337"/>
                    <a:gd name="connsiteX2" fmla="*/ 0 w 44660"/>
                    <a:gd name="connsiteY2" fmla="*/ 226337 h 226337"/>
                    <a:gd name="connsiteX3" fmla="*/ 0 w 44660"/>
                    <a:gd name="connsiteY3" fmla="*/ 226337 h 226337"/>
                    <a:gd name="connsiteX4" fmla="*/ 0 w 44660"/>
                    <a:gd name="connsiteY4" fmla="*/ 226337 h 226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660" h="226337">
                      <a:moveTo>
                        <a:pt x="40740" y="0"/>
                      </a:moveTo>
                      <a:cubicBezTo>
                        <a:pt x="44135" y="46776"/>
                        <a:pt x="47530" y="93552"/>
                        <a:pt x="40740" y="131275"/>
                      </a:cubicBezTo>
                      <a:cubicBezTo>
                        <a:pt x="33950" y="168998"/>
                        <a:pt x="0" y="226337"/>
                        <a:pt x="0" y="226337"/>
                      </a:cubicBezTo>
                      <a:lnTo>
                        <a:pt x="0" y="226337"/>
                      </a:lnTo>
                      <a:lnTo>
                        <a:pt x="0" y="226337"/>
                      </a:lnTo>
                    </a:path>
                  </a:pathLst>
                </a:custGeom>
                <a:noFill/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44" name="Freeform 43"/>
                <p:cNvSpPr/>
                <p:nvPr/>
              </p:nvSpPr>
              <p:spPr>
                <a:xfrm flipH="1">
                  <a:off x="1329350" y="6283103"/>
                  <a:ext cx="18000" cy="226337"/>
                </a:xfrm>
                <a:custGeom>
                  <a:avLst/>
                  <a:gdLst>
                    <a:gd name="connsiteX0" fmla="*/ 40740 w 44660"/>
                    <a:gd name="connsiteY0" fmla="*/ 0 h 226337"/>
                    <a:gd name="connsiteX1" fmla="*/ 40740 w 44660"/>
                    <a:gd name="connsiteY1" fmla="*/ 131275 h 226337"/>
                    <a:gd name="connsiteX2" fmla="*/ 0 w 44660"/>
                    <a:gd name="connsiteY2" fmla="*/ 226337 h 226337"/>
                    <a:gd name="connsiteX3" fmla="*/ 0 w 44660"/>
                    <a:gd name="connsiteY3" fmla="*/ 226337 h 226337"/>
                    <a:gd name="connsiteX4" fmla="*/ 0 w 44660"/>
                    <a:gd name="connsiteY4" fmla="*/ 226337 h 226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660" h="226337">
                      <a:moveTo>
                        <a:pt x="40740" y="0"/>
                      </a:moveTo>
                      <a:cubicBezTo>
                        <a:pt x="44135" y="46776"/>
                        <a:pt x="47530" y="93552"/>
                        <a:pt x="40740" y="131275"/>
                      </a:cubicBezTo>
                      <a:cubicBezTo>
                        <a:pt x="33950" y="168998"/>
                        <a:pt x="0" y="226337"/>
                        <a:pt x="0" y="226337"/>
                      </a:cubicBezTo>
                      <a:lnTo>
                        <a:pt x="0" y="226337"/>
                      </a:lnTo>
                      <a:lnTo>
                        <a:pt x="0" y="226337"/>
                      </a:lnTo>
                    </a:path>
                  </a:pathLst>
                </a:custGeom>
                <a:noFill/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45" name="Oval 44"/>
                <p:cNvSpPr/>
                <p:nvPr/>
              </p:nvSpPr>
              <p:spPr>
                <a:xfrm>
                  <a:off x="1258429" y="6242363"/>
                  <a:ext cx="108000" cy="10800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B3E6">
                        <a:shade val="30000"/>
                        <a:satMod val="115000"/>
                      </a:srgbClr>
                    </a:gs>
                    <a:gs pos="50000">
                      <a:srgbClr val="FFB3E6">
                        <a:shade val="67500"/>
                        <a:satMod val="115000"/>
                      </a:srgbClr>
                    </a:gs>
                    <a:gs pos="100000">
                      <a:srgbClr val="FFB3E6">
                        <a:shade val="100000"/>
                        <a:satMod val="115000"/>
                      </a:srgbClr>
                    </a:gs>
                  </a:gsLst>
                  <a:lin ang="18900000" scaled="1"/>
                  <a:tileRect/>
                </a:gradFill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39" name="Group 38"/>
              <p:cNvGrpSpPr/>
              <p:nvPr/>
            </p:nvGrpSpPr>
            <p:grpSpPr>
              <a:xfrm flipV="1">
                <a:off x="2612433" y="5551348"/>
                <a:ext cx="88560" cy="219003"/>
                <a:chOff x="1258429" y="6242363"/>
                <a:chExt cx="108000" cy="267077"/>
              </a:xfrm>
            </p:grpSpPr>
            <p:sp>
              <p:nvSpPr>
                <p:cNvPr id="40" name="Freeform 39"/>
                <p:cNvSpPr/>
                <p:nvPr/>
              </p:nvSpPr>
              <p:spPr>
                <a:xfrm>
                  <a:off x="1281067" y="6283103"/>
                  <a:ext cx="18000" cy="226337"/>
                </a:xfrm>
                <a:custGeom>
                  <a:avLst/>
                  <a:gdLst>
                    <a:gd name="connsiteX0" fmla="*/ 40740 w 44660"/>
                    <a:gd name="connsiteY0" fmla="*/ 0 h 226337"/>
                    <a:gd name="connsiteX1" fmla="*/ 40740 w 44660"/>
                    <a:gd name="connsiteY1" fmla="*/ 131275 h 226337"/>
                    <a:gd name="connsiteX2" fmla="*/ 0 w 44660"/>
                    <a:gd name="connsiteY2" fmla="*/ 226337 h 226337"/>
                    <a:gd name="connsiteX3" fmla="*/ 0 w 44660"/>
                    <a:gd name="connsiteY3" fmla="*/ 226337 h 226337"/>
                    <a:gd name="connsiteX4" fmla="*/ 0 w 44660"/>
                    <a:gd name="connsiteY4" fmla="*/ 226337 h 226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660" h="226337">
                      <a:moveTo>
                        <a:pt x="40740" y="0"/>
                      </a:moveTo>
                      <a:cubicBezTo>
                        <a:pt x="44135" y="46776"/>
                        <a:pt x="47530" y="93552"/>
                        <a:pt x="40740" y="131275"/>
                      </a:cubicBezTo>
                      <a:cubicBezTo>
                        <a:pt x="33950" y="168998"/>
                        <a:pt x="0" y="226337"/>
                        <a:pt x="0" y="226337"/>
                      </a:cubicBezTo>
                      <a:lnTo>
                        <a:pt x="0" y="226337"/>
                      </a:lnTo>
                      <a:lnTo>
                        <a:pt x="0" y="226337"/>
                      </a:lnTo>
                    </a:path>
                  </a:pathLst>
                </a:custGeom>
                <a:noFill/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41" name="Freeform 40"/>
                <p:cNvSpPr/>
                <p:nvPr/>
              </p:nvSpPr>
              <p:spPr>
                <a:xfrm flipH="1">
                  <a:off x="1329350" y="6283103"/>
                  <a:ext cx="18000" cy="226337"/>
                </a:xfrm>
                <a:custGeom>
                  <a:avLst/>
                  <a:gdLst>
                    <a:gd name="connsiteX0" fmla="*/ 40740 w 44660"/>
                    <a:gd name="connsiteY0" fmla="*/ 0 h 226337"/>
                    <a:gd name="connsiteX1" fmla="*/ 40740 w 44660"/>
                    <a:gd name="connsiteY1" fmla="*/ 131275 h 226337"/>
                    <a:gd name="connsiteX2" fmla="*/ 0 w 44660"/>
                    <a:gd name="connsiteY2" fmla="*/ 226337 h 226337"/>
                    <a:gd name="connsiteX3" fmla="*/ 0 w 44660"/>
                    <a:gd name="connsiteY3" fmla="*/ 226337 h 226337"/>
                    <a:gd name="connsiteX4" fmla="*/ 0 w 44660"/>
                    <a:gd name="connsiteY4" fmla="*/ 226337 h 226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660" h="226337">
                      <a:moveTo>
                        <a:pt x="40740" y="0"/>
                      </a:moveTo>
                      <a:cubicBezTo>
                        <a:pt x="44135" y="46776"/>
                        <a:pt x="47530" y="93552"/>
                        <a:pt x="40740" y="131275"/>
                      </a:cubicBezTo>
                      <a:cubicBezTo>
                        <a:pt x="33950" y="168998"/>
                        <a:pt x="0" y="226337"/>
                        <a:pt x="0" y="226337"/>
                      </a:cubicBezTo>
                      <a:lnTo>
                        <a:pt x="0" y="226337"/>
                      </a:lnTo>
                      <a:lnTo>
                        <a:pt x="0" y="226337"/>
                      </a:lnTo>
                    </a:path>
                  </a:pathLst>
                </a:custGeom>
                <a:noFill/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42" name="Oval 41"/>
                <p:cNvSpPr/>
                <p:nvPr/>
              </p:nvSpPr>
              <p:spPr>
                <a:xfrm>
                  <a:off x="1258429" y="6242363"/>
                  <a:ext cx="108000" cy="10800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B3E6">
                        <a:shade val="30000"/>
                        <a:satMod val="115000"/>
                      </a:srgbClr>
                    </a:gs>
                    <a:gs pos="50000">
                      <a:srgbClr val="FFB3E6">
                        <a:shade val="67500"/>
                        <a:satMod val="115000"/>
                      </a:srgbClr>
                    </a:gs>
                    <a:gs pos="100000">
                      <a:srgbClr val="FFB3E6">
                        <a:shade val="100000"/>
                        <a:satMod val="115000"/>
                      </a:srgbClr>
                    </a:gs>
                  </a:gsLst>
                  <a:lin ang="18900000" scaled="1"/>
                  <a:tileRect/>
                </a:gradFill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</p:grpSp>
        </p:grpSp>
        <p:grpSp>
          <p:nvGrpSpPr>
            <p:cNvPr id="136" name="Group 135"/>
            <p:cNvGrpSpPr/>
            <p:nvPr/>
          </p:nvGrpSpPr>
          <p:grpSpPr>
            <a:xfrm>
              <a:off x="4208685" y="1875174"/>
              <a:ext cx="2164094" cy="503244"/>
              <a:chOff x="1111318" y="5400395"/>
              <a:chExt cx="1590920" cy="369956"/>
            </a:xfrm>
          </p:grpSpPr>
          <p:sp>
            <p:nvSpPr>
              <p:cNvPr id="137" name="Rounded Rectangle 136"/>
              <p:cNvSpPr/>
              <p:nvPr/>
            </p:nvSpPr>
            <p:spPr>
              <a:xfrm>
                <a:off x="1111318" y="5463499"/>
                <a:ext cx="1586615" cy="244986"/>
              </a:xfrm>
              <a:prstGeom prst="roundRect">
                <a:avLst/>
              </a:prstGeom>
              <a:gradFill flip="none" rotWithShape="1">
                <a:gsLst>
                  <a:gs pos="0">
                    <a:srgbClr val="FFB3E6">
                      <a:shade val="30000"/>
                      <a:satMod val="115000"/>
                      <a:lumMod val="0"/>
                      <a:lumOff val="100000"/>
                    </a:srgbClr>
                  </a:gs>
                  <a:gs pos="46000">
                    <a:srgbClr val="E7B3D6"/>
                  </a:gs>
                  <a:gs pos="100000">
                    <a:srgbClr val="FFB3E6">
                      <a:shade val="100000"/>
                      <a:satMod val="115000"/>
                      <a:lumMod val="0"/>
                      <a:lumOff val="100000"/>
                    </a:srgbClr>
                  </a:gs>
                </a:gsLst>
                <a:lin ang="18900000" scaled="1"/>
                <a:tileRect/>
              </a:gra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3200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38" name="Group 137"/>
              <p:cNvGrpSpPr/>
              <p:nvPr/>
            </p:nvGrpSpPr>
            <p:grpSpPr>
              <a:xfrm>
                <a:off x="1126884" y="5400395"/>
                <a:ext cx="88560" cy="219003"/>
                <a:chOff x="1258429" y="6242363"/>
                <a:chExt cx="108000" cy="267077"/>
              </a:xfrm>
            </p:grpSpPr>
            <p:sp>
              <p:nvSpPr>
                <p:cNvPr id="263" name="Freeform 262"/>
                <p:cNvSpPr/>
                <p:nvPr/>
              </p:nvSpPr>
              <p:spPr>
                <a:xfrm>
                  <a:off x="1281067" y="6283103"/>
                  <a:ext cx="18000" cy="226337"/>
                </a:xfrm>
                <a:custGeom>
                  <a:avLst/>
                  <a:gdLst>
                    <a:gd name="connsiteX0" fmla="*/ 40740 w 44660"/>
                    <a:gd name="connsiteY0" fmla="*/ 0 h 226337"/>
                    <a:gd name="connsiteX1" fmla="*/ 40740 w 44660"/>
                    <a:gd name="connsiteY1" fmla="*/ 131275 h 226337"/>
                    <a:gd name="connsiteX2" fmla="*/ 0 w 44660"/>
                    <a:gd name="connsiteY2" fmla="*/ 226337 h 226337"/>
                    <a:gd name="connsiteX3" fmla="*/ 0 w 44660"/>
                    <a:gd name="connsiteY3" fmla="*/ 226337 h 226337"/>
                    <a:gd name="connsiteX4" fmla="*/ 0 w 44660"/>
                    <a:gd name="connsiteY4" fmla="*/ 226337 h 226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660" h="226337">
                      <a:moveTo>
                        <a:pt x="40740" y="0"/>
                      </a:moveTo>
                      <a:cubicBezTo>
                        <a:pt x="44135" y="46776"/>
                        <a:pt x="47530" y="93552"/>
                        <a:pt x="40740" y="131275"/>
                      </a:cubicBezTo>
                      <a:cubicBezTo>
                        <a:pt x="33950" y="168998"/>
                        <a:pt x="0" y="226337"/>
                        <a:pt x="0" y="226337"/>
                      </a:cubicBezTo>
                      <a:lnTo>
                        <a:pt x="0" y="226337"/>
                      </a:lnTo>
                      <a:lnTo>
                        <a:pt x="0" y="226337"/>
                      </a:lnTo>
                    </a:path>
                  </a:pathLst>
                </a:custGeom>
                <a:noFill/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64" name="Freeform 263"/>
                <p:cNvSpPr/>
                <p:nvPr/>
              </p:nvSpPr>
              <p:spPr>
                <a:xfrm flipH="1">
                  <a:off x="1329350" y="6283103"/>
                  <a:ext cx="18000" cy="226337"/>
                </a:xfrm>
                <a:custGeom>
                  <a:avLst/>
                  <a:gdLst>
                    <a:gd name="connsiteX0" fmla="*/ 40740 w 44660"/>
                    <a:gd name="connsiteY0" fmla="*/ 0 h 226337"/>
                    <a:gd name="connsiteX1" fmla="*/ 40740 w 44660"/>
                    <a:gd name="connsiteY1" fmla="*/ 131275 h 226337"/>
                    <a:gd name="connsiteX2" fmla="*/ 0 w 44660"/>
                    <a:gd name="connsiteY2" fmla="*/ 226337 h 226337"/>
                    <a:gd name="connsiteX3" fmla="*/ 0 w 44660"/>
                    <a:gd name="connsiteY3" fmla="*/ 226337 h 226337"/>
                    <a:gd name="connsiteX4" fmla="*/ 0 w 44660"/>
                    <a:gd name="connsiteY4" fmla="*/ 226337 h 226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660" h="226337">
                      <a:moveTo>
                        <a:pt x="40740" y="0"/>
                      </a:moveTo>
                      <a:cubicBezTo>
                        <a:pt x="44135" y="46776"/>
                        <a:pt x="47530" y="93552"/>
                        <a:pt x="40740" y="131275"/>
                      </a:cubicBezTo>
                      <a:cubicBezTo>
                        <a:pt x="33950" y="168998"/>
                        <a:pt x="0" y="226337"/>
                        <a:pt x="0" y="226337"/>
                      </a:cubicBezTo>
                      <a:lnTo>
                        <a:pt x="0" y="226337"/>
                      </a:lnTo>
                      <a:lnTo>
                        <a:pt x="0" y="226337"/>
                      </a:lnTo>
                    </a:path>
                  </a:pathLst>
                </a:custGeom>
                <a:noFill/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65" name="Oval 264"/>
                <p:cNvSpPr/>
                <p:nvPr/>
              </p:nvSpPr>
              <p:spPr>
                <a:xfrm>
                  <a:off x="1258429" y="6242363"/>
                  <a:ext cx="108000" cy="10800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B3E6">
                        <a:shade val="30000"/>
                        <a:satMod val="115000"/>
                      </a:srgbClr>
                    </a:gs>
                    <a:gs pos="50000">
                      <a:srgbClr val="FFB3E6">
                        <a:shade val="67500"/>
                        <a:satMod val="115000"/>
                      </a:srgbClr>
                    </a:gs>
                    <a:gs pos="100000">
                      <a:srgbClr val="FFB3E6">
                        <a:shade val="100000"/>
                        <a:satMod val="115000"/>
                      </a:srgbClr>
                    </a:gs>
                  </a:gsLst>
                  <a:lin ang="18900000" scaled="1"/>
                  <a:tileRect/>
                </a:gradFill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39" name="Group 138"/>
              <p:cNvGrpSpPr/>
              <p:nvPr/>
            </p:nvGrpSpPr>
            <p:grpSpPr>
              <a:xfrm>
                <a:off x="1226656" y="5400395"/>
                <a:ext cx="88560" cy="219003"/>
                <a:chOff x="1258429" y="6242363"/>
                <a:chExt cx="108000" cy="267077"/>
              </a:xfrm>
            </p:grpSpPr>
            <p:sp>
              <p:nvSpPr>
                <p:cNvPr id="260" name="Freeform 259"/>
                <p:cNvSpPr/>
                <p:nvPr/>
              </p:nvSpPr>
              <p:spPr>
                <a:xfrm>
                  <a:off x="1281067" y="6283103"/>
                  <a:ext cx="18000" cy="226337"/>
                </a:xfrm>
                <a:custGeom>
                  <a:avLst/>
                  <a:gdLst>
                    <a:gd name="connsiteX0" fmla="*/ 40740 w 44660"/>
                    <a:gd name="connsiteY0" fmla="*/ 0 h 226337"/>
                    <a:gd name="connsiteX1" fmla="*/ 40740 w 44660"/>
                    <a:gd name="connsiteY1" fmla="*/ 131275 h 226337"/>
                    <a:gd name="connsiteX2" fmla="*/ 0 w 44660"/>
                    <a:gd name="connsiteY2" fmla="*/ 226337 h 226337"/>
                    <a:gd name="connsiteX3" fmla="*/ 0 w 44660"/>
                    <a:gd name="connsiteY3" fmla="*/ 226337 h 226337"/>
                    <a:gd name="connsiteX4" fmla="*/ 0 w 44660"/>
                    <a:gd name="connsiteY4" fmla="*/ 226337 h 226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660" h="226337">
                      <a:moveTo>
                        <a:pt x="40740" y="0"/>
                      </a:moveTo>
                      <a:cubicBezTo>
                        <a:pt x="44135" y="46776"/>
                        <a:pt x="47530" y="93552"/>
                        <a:pt x="40740" y="131275"/>
                      </a:cubicBezTo>
                      <a:cubicBezTo>
                        <a:pt x="33950" y="168998"/>
                        <a:pt x="0" y="226337"/>
                        <a:pt x="0" y="226337"/>
                      </a:cubicBezTo>
                      <a:lnTo>
                        <a:pt x="0" y="226337"/>
                      </a:lnTo>
                      <a:lnTo>
                        <a:pt x="0" y="226337"/>
                      </a:lnTo>
                    </a:path>
                  </a:pathLst>
                </a:custGeom>
                <a:noFill/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61" name="Freeform 260"/>
                <p:cNvSpPr/>
                <p:nvPr/>
              </p:nvSpPr>
              <p:spPr>
                <a:xfrm flipH="1">
                  <a:off x="1329350" y="6283103"/>
                  <a:ext cx="18000" cy="226337"/>
                </a:xfrm>
                <a:custGeom>
                  <a:avLst/>
                  <a:gdLst>
                    <a:gd name="connsiteX0" fmla="*/ 40740 w 44660"/>
                    <a:gd name="connsiteY0" fmla="*/ 0 h 226337"/>
                    <a:gd name="connsiteX1" fmla="*/ 40740 w 44660"/>
                    <a:gd name="connsiteY1" fmla="*/ 131275 h 226337"/>
                    <a:gd name="connsiteX2" fmla="*/ 0 w 44660"/>
                    <a:gd name="connsiteY2" fmla="*/ 226337 h 226337"/>
                    <a:gd name="connsiteX3" fmla="*/ 0 w 44660"/>
                    <a:gd name="connsiteY3" fmla="*/ 226337 h 226337"/>
                    <a:gd name="connsiteX4" fmla="*/ 0 w 44660"/>
                    <a:gd name="connsiteY4" fmla="*/ 226337 h 226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660" h="226337">
                      <a:moveTo>
                        <a:pt x="40740" y="0"/>
                      </a:moveTo>
                      <a:cubicBezTo>
                        <a:pt x="44135" y="46776"/>
                        <a:pt x="47530" y="93552"/>
                        <a:pt x="40740" y="131275"/>
                      </a:cubicBezTo>
                      <a:cubicBezTo>
                        <a:pt x="33950" y="168998"/>
                        <a:pt x="0" y="226337"/>
                        <a:pt x="0" y="226337"/>
                      </a:cubicBezTo>
                      <a:lnTo>
                        <a:pt x="0" y="226337"/>
                      </a:lnTo>
                      <a:lnTo>
                        <a:pt x="0" y="226337"/>
                      </a:lnTo>
                    </a:path>
                  </a:pathLst>
                </a:custGeom>
                <a:noFill/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62" name="Oval 261"/>
                <p:cNvSpPr/>
                <p:nvPr/>
              </p:nvSpPr>
              <p:spPr>
                <a:xfrm>
                  <a:off x="1258429" y="6242363"/>
                  <a:ext cx="108000" cy="10800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B3E6">
                        <a:shade val="30000"/>
                        <a:satMod val="115000"/>
                      </a:srgbClr>
                    </a:gs>
                    <a:gs pos="50000">
                      <a:srgbClr val="FFB3E6">
                        <a:shade val="67500"/>
                        <a:satMod val="115000"/>
                      </a:srgbClr>
                    </a:gs>
                    <a:gs pos="100000">
                      <a:srgbClr val="FFB3E6">
                        <a:shade val="100000"/>
                        <a:satMod val="115000"/>
                      </a:srgbClr>
                    </a:gs>
                  </a:gsLst>
                  <a:lin ang="18900000" scaled="1"/>
                  <a:tileRect/>
                </a:gradFill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40" name="Group 139"/>
              <p:cNvGrpSpPr/>
              <p:nvPr/>
            </p:nvGrpSpPr>
            <p:grpSpPr>
              <a:xfrm>
                <a:off x="1426201" y="5400395"/>
                <a:ext cx="88560" cy="219003"/>
                <a:chOff x="1258429" y="6242363"/>
                <a:chExt cx="108000" cy="267077"/>
              </a:xfrm>
            </p:grpSpPr>
            <p:sp>
              <p:nvSpPr>
                <p:cNvPr id="257" name="Freeform 256"/>
                <p:cNvSpPr/>
                <p:nvPr/>
              </p:nvSpPr>
              <p:spPr>
                <a:xfrm>
                  <a:off x="1281067" y="6283103"/>
                  <a:ext cx="18000" cy="226337"/>
                </a:xfrm>
                <a:custGeom>
                  <a:avLst/>
                  <a:gdLst>
                    <a:gd name="connsiteX0" fmla="*/ 40740 w 44660"/>
                    <a:gd name="connsiteY0" fmla="*/ 0 h 226337"/>
                    <a:gd name="connsiteX1" fmla="*/ 40740 w 44660"/>
                    <a:gd name="connsiteY1" fmla="*/ 131275 h 226337"/>
                    <a:gd name="connsiteX2" fmla="*/ 0 w 44660"/>
                    <a:gd name="connsiteY2" fmla="*/ 226337 h 226337"/>
                    <a:gd name="connsiteX3" fmla="*/ 0 w 44660"/>
                    <a:gd name="connsiteY3" fmla="*/ 226337 h 226337"/>
                    <a:gd name="connsiteX4" fmla="*/ 0 w 44660"/>
                    <a:gd name="connsiteY4" fmla="*/ 226337 h 226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660" h="226337">
                      <a:moveTo>
                        <a:pt x="40740" y="0"/>
                      </a:moveTo>
                      <a:cubicBezTo>
                        <a:pt x="44135" y="46776"/>
                        <a:pt x="47530" y="93552"/>
                        <a:pt x="40740" y="131275"/>
                      </a:cubicBezTo>
                      <a:cubicBezTo>
                        <a:pt x="33950" y="168998"/>
                        <a:pt x="0" y="226337"/>
                        <a:pt x="0" y="226337"/>
                      </a:cubicBezTo>
                      <a:lnTo>
                        <a:pt x="0" y="226337"/>
                      </a:lnTo>
                      <a:lnTo>
                        <a:pt x="0" y="226337"/>
                      </a:lnTo>
                    </a:path>
                  </a:pathLst>
                </a:custGeom>
                <a:noFill/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58" name="Freeform 257"/>
                <p:cNvSpPr/>
                <p:nvPr/>
              </p:nvSpPr>
              <p:spPr>
                <a:xfrm flipH="1">
                  <a:off x="1329350" y="6283103"/>
                  <a:ext cx="18000" cy="226337"/>
                </a:xfrm>
                <a:custGeom>
                  <a:avLst/>
                  <a:gdLst>
                    <a:gd name="connsiteX0" fmla="*/ 40740 w 44660"/>
                    <a:gd name="connsiteY0" fmla="*/ 0 h 226337"/>
                    <a:gd name="connsiteX1" fmla="*/ 40740 w 44660"/>
                    <a:gd name="connsiteY1" fmla="*/ 131275 h 226337"/>
                    <a:gd name="connsiteX2" fmla="*/ 0 w 44660"/>
                    <a:gd name="connsiteY2" fmla="*/ 226337 h 226337"/>
                    <a:gd name="connsiteX3" fmla="*/ 0 w 44660"/>
                    <a:gd name="connsiteY3" fmla="*/ 226337 h 226337"/>
                    <a:gd name="connsiteX4" fmla="*/ 0 w 44660"/>
                    <a:gd name="connsiteY4" fmla="*/ 226337 h 226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660" h="226337">
                      <a:moveTo>
                        <a:pt x="40740" y="0"/>
                      </a:moveTo>
                      <a:cubicBezTo>
                        <a:pt x="44135" y="46776"/>
                        <a:pt x="47530" y="93552"/>
                        <a:pt x="40740" y="131275"/>
                      </a:cubicBezTo>
                      <a:cubicBezTo>
                        <a:pt x="33950" y="168998"/>
                        <a:pt x="0" y="226337"/>
                        <a:pt x="0" y="226337"/>
                      </a:cubicBezTo>
                      <a:lnTo>
                        <a:pt x="0" y="226337"/>
                      </a:lnTo>
                      <a:lnTo>
                        <a:pt x="0" y="226337"/>
                      </a:lnTo>
                    </a:path>
                  </a:pathLst>
                </a:custGeom>
                <a:noFill/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59" name="Oval 258"/>
                <p:cNvSpPr/>
                <p:nvPr/>
              </p:nvSpPr>
              <p:spPr>
                <a:xfrm>
                  <a:off x="1258429" y="6242363"/>
                  <a:ext cx="108000" cy="10800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B3E6">
                        <a:shade val="30000"/>
                        <a:satMod val="115000"/>
                      </a:srgbClr>
                    </a:gs>
                    <a:gs pos="50000">
                      <a:srgbClr val="FFB3E6">
                        <a:shade val="67500"/>
                        <a:satMod val="115000"/>
                      </a:srgbClr>
                    </a:gs>
                    <a:gs pos="100000">
                      <a:srgbClr val="FFB3E6">
                        <a:shade val="100000"/>
                        <a:satMod val="115000"/>
                      </a:srgbClr>
                    </a:gs>
                  </a:gsLst>
                  <a:lin ang="18900000" scaled="1"/>
                  <a:tileRect/>
                </a:gradFill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41" name="Group 140"/>
              <p:cNvGrpSpPr/>
              <p:nvPr/>
            </p:nvGrpSpPr>
            <p:grpSpPr>
              <a:xfrm>
                <a:off x="1525973" y="5400395"/>
                <a:ext cx="88560" cy="219003"/>
                <a:chOff x="1258429" y="6242363"/>
                <a:chExt cx="108000" cy="267077"/>
              </a:xfrm>
            </p:grpSpPr>
            <p:sp>
              <p:nvSpPr>
                <p:cNvPr id="254" name="Freeform 253"/>
                <p:cNvSpPr/>
                <p:nvPr/>
              </p:nvSpPr>
              <p:spPr>
                <a:xfrm>
                  <a:off x="1281067" y="6283103"/>
                  <a:ext cx="18000" cy="226337"/>
                </a:xfrm>
                <a:custGeom>
                  <a:avLst/>
                  <a:gdLst>
                    <a:gd name="connsiteX0" fmla="*/ 40740 w 44660"/>
                    <a:gd name="connsiteY0" fmla="*/ 0 h 226337"/>
                    <a:gd name="connsiteX1" fmla="*/ 40740 w 44660"/>
                    <a:gd name="connsiteY1" fmla="*/ 131275 h 226337"/>
                    <a:gd name="connsiteX2" fmla="*/ 0 w 44660"/>
                    <a:gd name="connsiteY2" fmla="*/ 226337 h 226337"/>
                    <a:gd name="connsiteX3" fmla="*/ 0 w 44660"/>
                    <a:gd name="connsiteY3" fmla="*/ 226337 h 226337"/>
                    <a:gd name="connsiteX4" fmla="*/ 0 w 44660"/>
                    <a:gd name="connsiteY4" fmla="*/ 226337 h 226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660" h="226337">
                      <a:moveTo>
                        <a:pt x="40740" y="0"/>
                      </a:moveTo>
                      <a:cubicBezTo>
                        <a:pt x="44135" y="46776"/>
                        <a:pt x="47530" y="93552"/>
                        <a:pt x="40740" y="131275"/>
                      </a:cubicBezTo>
                      <a:cubicBezTo>
                        <a:pt x="33950" y="168998"/>
                        <a:pt x="0" y="226337"/>
                        <a:pt x="0" y="226337"/>
                      </a:cubicBezTo>
                      <a:lnTo>
                        <a:pt x="0" y="226337"/>
                      </a:lnTo>
                      <a:lnTo>
                        <a:pt x="0" y="226337"/>
                      </a:lnTo>
                    </a:path>
                  </a:pathLst>
                </a:custGeom>
                <a:noFill/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55" name="Freeform 254"/>
                <p:cNvSpPr/>
                <p:nvPr/>
              </p:nvSpPr>
              <p:spPr>
                <a:xfrm flipH="1">
                  <a:off x="1329350" y="6283103"/>
                  <a:ext cx="18000" cy="226337"/>
                </a:xfrm>
                <a:custGeom>
                  <a:avLst/>
                  <a:gdLst>
                    <a:gd name="connsiteX0" fmla="*/ 40740 w 44660"/>
                    <a:gd name="connsiteY0" fmla="*/ 0 h 226337"/>
                    <a:gd name="connsiteX1" fmla="*/ 40740 w 44660"/>
                    <a:gd name="connsiteY1" fmla="*/ 131275 h 226337"/>
                    <a:gd name="connsiteX2" fmla="*/ 0 w 44660"/>
                    <a:gd name="connsiteY2" fmla="*/ 226337 h 226337"/>
                    <a:gd name="connsiteX3" fmla="*/ 0 w 44660"/>
                    <a:gd name="connsiteY3" fmla="*/ 226337 h 226337"/>
                    <a:gd name="connsiteX4" fmla="*/ 0 w 44660"/>
                    <a:gd name="connsiteY4" fmla="*/ 226337 h 226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660" h="226337">
                      <a:moveTo>
                        <a:pt x="40740" y="0"/>
                      </a:moveTo>
                      <a:cubicBezTo>
                        <a:pt x="44135" y="46776"/>
                        <a:pt x="47530" y="93552"/>
                        <a:pt x="40740" y="131275"/>
                      </a:cubicBezTo>
                      <a:cubicBezTo>
                        <a:pt x="33950" y="168998"/>
                        <a:pt x="0" y="226337"/>
                        <a:pt x="0" y="226337"/>
                      </a:cubicBezTo>
                      <a:lnTo>
                        <a:pt x="0" y="226337"/>
                      </a:lnTo>
                      <a:lnTo>
                        <a:pt x="0" y="226337"/>
                      </a:lnTo>
                    </a:path>
                  </a:pathLst>
                </a:custGeom>
                <a:noFill/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56" name="Oval 255"/>
                <p:cNvSpPr/>
                <p:nvPr/>
              </p:nvSpPr>
              <p:spPr>
                <a:xfrm>
                  <a:off x="1258429" y="6242363"/>
                  <a:ext cx="108000" cy="10800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B3E6">
                        <a:shade val="30000"/>
                        <a:satMod val="115000"/>
                      </a:srgbClr>
                    </a:gs>
                    <a:gs pos="50000">
                      <a:srgbClr val="FFB3E6">
                        <a:shade val="67500"/>
                        <a:satMod val="115000"/>
                      </a:srgbClr>
                    </a:gs>
                    <a:gs pos="100000">
                      <a:srgbClr val="FFB3E6">
                        <a:shade val="100000"/>
                        <a:satMod val="115000"/>
                      </a:srgbClr>
                    </a:gs>
                  </a:gsLst>
                  <a:lin ang="18900000" scaled="1"/>
                  <a:tileRect/>
                </a:gradFill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42" name="Group 141"/>
              <p:cNvGrpSpPr/>
              <p:nvPr/>
            </p:nvGrpSpPr>
            <p:grpSpPr>
              <a:xfrm>
                <a:off x="1625745" y="5400395"/>
                <a:ext cx="88560" cy="219003"/>
                <a:chOff x="1258429" y="6242363"/>
                <a:chExt cx="108000" cy="267077"/>
              </a:xfrm>
            </p:grpSpPr>
            <p:sp>
              <p:nvSpPr>
                <p:cNvPr id="251" name="Freeform 250"/>
                <p:cNvSpPr/>
                <p:nvPr/>
              </p:nvSpPr>
              <p:spPr>
                <a:xfrm>
                  <a:off x="1281067" y="6283103"/>
                  <a:ext cx="18000" cy="226337"/>
                </a:xfrm>
                <a:custGeom>
                  <a:avLst/>
                  <a:gdLst>
                    <a:gd name="connsiteX0" fmla="*/ 40740 w 44660"/>
                    <a:gd name="connsiteY0" fmla="*/ 0 h 226337"/>
                    <a:gd name="connsiteX1" fmla="*/ 40740 w 44660"/>
                    <a:gd name="connsiteY1" fmla="*/ 131275 h 226337"/>
                    <a:gd name="connsiteX2" fmla="*/ 0 w 44660"/>
                    <a:gd name="connsiteY2" fmla="*/ 226337 h 226337"/>
                    <a:gd name="connsiteX3" fmla="*/ 0 w 44660"/>
                    <a:gd name="connsiteY3" fmla="*/ 226337 h 226337"/>
                    <a:gd name="connsiteX4" fmla="*/ 0 w 44660"/>
                    <a:gd name="connsiteY4" fmla="*/ 226337 h 226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660" h="226337">
                      <a:moveTo>
                        <a:pt x="40740" y="0"/>
                      </a:moveTo>
                      <a:cubicBezTo>
                        <a:pt x="44135" y="46776"/>
                        <a:pt x="47530" y="93552"/>
                        <a:pt x="40740" y="131275"/>
                      </a:cubicBezTo>
                      <a:cubicBezTo>
                        <a:pt x="33950" y="168998"/>
                        <a:pt x="0" y="226337"/>
                        <a:pt x="0" y="226337"/>
                      </a:cubicBezTo>
                      <a:lnTo>
                        <a:pt x="0" y="226337"/>
                      </a:lnTo>
                      <a:lnTo>
                        <a:pt x="0" y="226337"/>
                      </a:lnTo>
                    </a:path>
                  </a:pathLst>
                </a:custGeom>
                <a:noFill/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52" name="Freeform 251"/>
                <p:cNvSpPr/>
                <p:nvPr/>
              </p:nvSpPr>
              <p:spPr>
                <a:xfrm flipH="1">
                  <a:off x="1329350" y="6283103"/>
                  <a:ext cx="18000" cy="226337"/>
                </a:xfrm>
                <a:custGeom>
                  <a:avLst/>
                  <a:gdLst>
                    <a:gd name="connsiteX0" fmla="*/ 40740 w 44660"/>
                    <a:gd name="connsiteY0" fmla="*/ 0 h 226337"/>
                    <a:gd name="connsiteX1" fmla="*/ 40740 w 44660"/>
                    <a:gd name="connsiteY1" fmla="*/ 131275 h 226337"/>
                    <a:gd name="connsiteX2" fmla="*/ 0 w 44660"/>
                    <a:gd name="connsiteY2" fmla="*/ 226337 h 226337"/>
                    <a:gd name="connsiteX3" fmla="*/ 0 w 44660"/>
                    <a:gd name="connsiteY3" fmla="*/ 226337 h 226337"/>
                    <a:gd name="connsiteX4" fmla="*/ 0 w 44660"/>
                    <a:gd name="connsiteY4" fmla="*/ 226337 h 226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660" h="226337">
                      <a:moveTo>
                        <a:pt x="40740" y="0"/>
                      </a:moveTo>
                      <a:cubicBezTo>
                        <a:pt x="44135" y="46776"/>
                        <a:pt x="47530" y="93552"/>
                        <a:pt x="40740" y="131275"/>
                      </a:cubicBezTo>
                      <a:cubicBezTo>
                        <a:pt x="33950" y="168998"/>
                        <a:pt x="0" y="226337"/>
                        <a:pt x="0" y="226337"/>
                      </a:cubicBezTo>
                      <a:lnTo>
                        <a:pt x="0" y="226337"/>
                      </a:lnTo>
                      <a:lnTo>
                        <a:pt x="0" y="226337"/>
                      </a:lnTo>
                    </a:path>
                  </a:pathLst>
                </a:custGeom>
                <a:noFill/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53" name="Oval 252"/>
                <p:cNvSpPr/>
                <p:nvPr/>
              </p:nvSpPr>
              <p:spPr>
                <a:xfrm>
                  <a:off x="1258429" y="6242363"/>
                  <a:ext cx="108000" cy="10800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B3E6">
                        <a:shade val="30000"/>
                        <a:satMod val="115000"/>
                      </a:srgbClr>
                    </a:gs>
                    <a:gs pos="50000">
                      <a:srgbClr val="FFB3E6">
                        <a:shade val="67500"/>
                        <a:satMod val="115000"/>
                      </a:srgbClr>
                    </a:gs>
                    <a:gs pos="100000">
                      <a:srgbClr val="FFB3E6">
                        <a:shade val="100000"/>
                        <a:satMod val="115000"/>
                      </a:srgbClr>
                    </a:gs>
                  </a:gsLst>
                  <a:lin ang="18900000" scaled="1"/>
                  <a:tileRect/>
                </a:gradFill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43" name="Group 142"/>
              <p:cNvGrpSpPr/>
              <p:nvPr/>
            </p:nvGrpSpPr>
            <p:grpSpPr>
              <a:xfrm>
                <a:off x="1725517" y="5400395"/>
                <a:ext cx="88560" cy="219003"/>
                <a:chOff x="1258429" y="6242363"/>
                <a:chExt cx="108000" cy="267077"/>
              </a:xfrm>
            </p:grpSpPr>
            <p:sp>
              <p:nvSpPr>
                <p:cNvPr id="248" name="Freeform 247"/>
                <p:cNvSpPr/>
                <p:nvPr/>
              </p:nvSpPr>
              <p:spPr>
                <a:xfrm>
                  <a:off x="1281067" y="6283103"/>
                  <a:ext cx="18000" cy="226337"/>
                </a:xfrm>
                <a:custGeom>
                  <a:avLst/>
                  <a:gdLst>
                    <a:gd name="connsiteX0" fmla="*/ 40740 w 44660"/>
                    <a:gd name="connsiteY0" fmla="*/ 0 h 226337"/>
                    <a:gd name="connsiteX1" fmla="*/ 40740 w 44660"/>
                    <a:gd name="connsiteY1" fmla="*/ 131275 h 226337"/>
                    <a:gd name="connsiteX2" fmla="*/ 0 w 44660"/>
                    <a:gd name="connsiteY2" fmla="*/ 226337 h 226337"/>
                    <a:gd name="connsiteX3" fmla="*/ 0 w 44660"/>
                    <a:gd name="connsiteY3" fmla="*/ 226337 h 226337"/>
                    <a:gd name="connsiteX4" fmla="*/ 0 w 44660"/>
                    <a:gd name="connsiteY4" fmla="*/ 226337 h 226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660" h="226337">
                      <a:moveTo>
                        <a:pt x="40740" y="0"/>
                      </a:moveTo>
                      <a:cubicBezTo>
                        <a:pt x="44135" y="46776"/>
                        <a:pt x="47530" y="93552"/>
                        <a:pt x="40740" y="131275"/>
                      </a:cubicBezTo>
                      <a:cubicBezTo>
                        <a:pt x="33950" y="168998"/>
                        <a:pt x="0" y="226337"/>
                        <a:pt x="0" y="226337"/>
                      </a:cubicBezTo>
                      <a:lnTo>
                        <a:pt x="0" y="226337"/>
                      </a:lnTo>
                      <a:lnTo>
                        <a:pt x="0" y="226337"/>
                      </a:lnTo>
                    </a:path>
                  </a:pathLst>
                </a:custGeom>
                <a:noFill/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49" name="Freeform 248"/>
                <p:cNvSpPr/>
                <p:nvPr/>
              </p:nvSpPr>
              <p:spPr>
                <a:xfrm flipH="1">
                  <a:off x="1329350" y="6283103"/>
                  <a:ext cx="18000" cy="226337"/>
                </a:xfrm>
                <a:custGeom>
                  <a:avLst/>
                  <a:gdLst>
                    <a:gd name="connsiteX0" fmla="*/ 40740 w 44660"/>
                    <a:gd name="connsiteY0" fmla="*/ 0 h 226337"/>
                    <a:gd name="connsiteX1" fmla="*/ 40740 w 44660"/>
                    <a:gd name="connsiteY1" fmla="*/ 131275 h 226337"/>
                    <a:gd name="connsiteX2" fmla="*/ 0 w 44660"/>
                    <a:gd name="connsiteY2" fmla="*/ 226337 h 226337"/>
                    <a:gd name="connsiteX3" fmla="*/ 0 w 44660"/>
                    <a:gd name="connsiteY3" fmla="*/ 226337 h 226337"/>
                    <a:gd name="connsiteX4" fmla="*/ 0 w 44660"/>
                    <a:gd name="connsiteY4" fmla="*/ 226337 h 226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660" h="226337">
                      <a:moveTo>
                        <a:pt x="40740" y="0"/>
                      </a:moveTo>
                      <a:cubicBezTo>
                        <a:pt x="44135" y="46776"/>
                        <a:pt x="47530" y="93552"/>
                        <a:pt x="40740" y="131275"/>
                      </a:cubicBezTo>
                      <a:cubicBezTo>
                        <a:pt x="33950" y="168998"/>
                        <a:pt x="0" y="226337"/>
                        <a:pt x="0" y="226337"/>
                      </a:cubicBezTo>
                      <a:lnTo>
                        <a:pt x="0" y="226337"/>
                      </a:lnTo>
                      <a:lnTo>
                        <a:pt x="0" y="226337"/>
                      </a:lnTo>
                    </a:path>
                  </a:pathLst>
                </a:custGeom>
                <a:noFill/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50" name="Oval 249"/>
                <p:cNvSpPr/>
                <p:nvPr/>
              </p:nvSpPr>
              <p:spPr>
                <a:xfrm>
                  <a:off x="1258429" y="6242363"/>
                  <a:ext cx="108000" cy="10800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B3E6">
                        <a:shade val="30000"/>
                        <a:satMod val="115000"/>
                      </a:srgbClr>
                    </a:gs>
                    <a:gs pos="50000">
                      <a:srgbClr val="FFB3E6">
                        <a:shade val="67500"/>
                        <a:satMod val="115000"/>
                      </a:srgbClr>
                    </a:gs>
                    <a:gs pos="100000">
                      <a:srgbClr val="FFB3E6">
                        <a:shade val="100000"/>
                        <a:satMod val="115000"/>
                      </a:srgbClr>
                    </a:gs>
                  </a:gsLst>
                  <a:lin ang="18900000" scaled="1"/>
                  <a:tileRect/>
                </a:gradFill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44" name="Group 143"/>
              <p:cNvGrpSpPr/>
              <p:nvPr/>
            </p:nvGrpSpPr>
            <p:grpSpPr>
              <a:xfrm>
                <a:off x="1925061" y="5400395"/>
                <a:ext cx="88560" cy="219003"/>
                <a:chOff x="1258429" y="6242363"/>
                <a:chExt cx="108000" cy="267077"/>
              </a:xfrm>
            </p:grpSpPr>
            <p:sp>
              <p:nvSpPr>
                <p:cNvPr id="245" name="Freeform 244"/>
                <p:cNvSpPr/>
                <p:nvPr/>
              </p:nvSpPr>
              <p:spPr>
                <a:xfrm>
                  <a:off x="1281067" y="6283103"/>
                  <a:ext cx="18000" cy="226337"/>
                </a:xfrm>
                <a:custGeom>
                  <a:avLst/>
                  <a:gdLst>
                    <a:gd name="connsiteX0" fmla="*/ 40740 w 44660"/>
                    <a:gd name="connsiteY0" fmla="*/ 0 h 226337"/>
                    <a:gd name="connsiteX1" fmla="*/ 40740 w 44660"/>
                    <a:gd name="connsiteY1" fmla="*/ 131275 h 226337"/>
                    <a:gd name="connsiteX2" fmla="*/ 0 w 44660"/>
                    <a:gd name="connsiteY2" fmla="*/ 226337 h 226337"/>
                    <a:gd name="connsiteX3" fmla="*/ 0 w 44660"/>
                    <a:gd name="connsiteY3" fmla="*/ 226337 h 226337"/>
                    <a:gd name="connsiteX4" fmla="*/ 0 w 44660"/>
                    <a:gd name="connsiteY4" fmla="*/ 226337 h 226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660" h="226337">
                      <a:moveTo>
                        <a:pt x="40740" y="0"/>
                      </a:moveTo>
                      <a:cubicBezTo>
                        <a:pt x="44135" y="46776"/>
                        <a:pt x="47530" y="93552"/>
                        <a:pt x="40740" y="131275"/>
                      </a:cubicBezTo>
                      <a:cubicBezTo>
                        <a:pt x="33950" y="168998"/>
                        <a:pt x="0" y="226337"/>
                        <a:pt x="0" y="226337"/>
                      </a:cubicBezTo>
                      <a:lnTo>
                        <a:pt x="0" y="226337"/>
                      </a:lnTo>
                      <a:lnTo>
                        <a:pt x="0" y="226337"/>
                      </a:lnTo>
                    </a:path>
                  </a:pathLst>
                </a:custGeom>
                <a:noFill/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46" name="Freeform 245"/>
                <p:cNvSpPr/>
                <p:nvPr/>
              </p:nvSpPr>
              <p:spPr>
                <a:xfrm flipH="1">
                  <a:off x="1329350" y="6283103"/>
                  <a:ext cx="18000" cy="226337"/>
                </a:xfrm>
                <a:custGeom>
                  <a:avLst/>
                  <a:gdLst>
                    <a:gd name="connsiteX0" fmla="*/ 40740 w 44660"/>
                    <a:gd name="connsiteY0" fmla="*/ 0 h 226337"/>
                    <a:gd name="connsiteX1" fmla="*/ 40740 w 44660"/>
                    <a:gd name="connsiteY1" fmla="*/ 131275 h 226337"/>
                    <a:gd name="connsiteX2" fmla="*/ 0 w 44660"/>
                    <a:gd name="connsiteY2" fmla="*/ 226337 h 226337"/>
                    <a:gd name="connsiteX3" fmla="*/ 0 w 44660"/>
                    <a:gd name="connsiteY3" fmla="*/ 226337 h 226337"/>
                    <a:gd name="connsiteX4" fmla="*/ 0 w 44660"/>
                    <a:gd name="connsiteY4" fmla="*/ 226337 h 226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660" h="226337">
                      <a:moveTo>
                        <a:pt x="40740" y="0"/>
                      </a:moveTo>
                      <a:cubicBezTo>
                        <a:pt x="44135" y="46776"/>
                        <a:pt x="47530" y="93552"/>
                        <a:pt x="40740" y="131275"/>
                      </a:cubicBezTo>
                      <a:cubicBezTo>
                        <a:pt x="33950" y="168998"/>
                        <a:pt x="0" y="226337"/>
                        <a:pt x="0" y="226337"/>
                      </a:cubicBezTo>
                      <a:lnTo>
                        <a:pt x="0" y="226337"/>
                      </a:lnTo>
                      <a:lnTo>
                        <a:pt x="0" y="226337"/>
                      </a:lnTo>
                    </a:path>
                  </a:pathLst>
                </a:custGeom>
                <a:noFill/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47" name="Oval 246"/>
                <p:cNvSpPr/>
                <p:nvPr/>
              </p:nvSpPr>
              <p:spPr>
                <a:xfrm>
                  <a:off x="1258429" y="6242363"/>
                  <a:ext cx="108000" cy="10800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B3E6">
                        <a:shade val="30000"/>
                        <a:satMod val="115000"/>
                      </a:srgbClr>
                    </a:gs>
                    <a:gs pos="50000">
                      <a:srgbClr val="FFB3E6">
                        <a:shade val="67500"/>
                        <a:satMod val="115000"/>
                      </a:srgbClr>
                    </a:gs>
                    <a:gs pos="100000">
                      <a:srgbClr val="FFB3E6">
                        <a:shade val="100000"/>
                        <a:satMod val="115000"/>
                      </a:srgbClr>
                    </a:gs>
                  </a:gsLst>
                  <a:lin ang="18900000" scaled="1"/>
                  <a:tileRect/>
                </a:gradFill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45" name="Group 144"/>
              <p:cNvGrpSpPr/>
              <p:nvPr/>
            </p:nvGrpSpPr>
            <p:grpSpPr>
              <a:xfrm>
                <a:off x="2024834" y="5400395"/>
                <a:ext cx="88560" cy="219003"/>
                <a:chOff x="1258429" y="6242363"/>
                <a:chExt cx="108000" cy="267077"/>
              </a:xfrm>
            </p:grpSpPr>
            <p:sp>
              <p:nvSpPr>
                <p:cNvPr id="242" name="Freeform 241"/>
                <p:cNvSpPr/>
                <p:nvPr/>
              </p:nvSpPr>
              <p:spPr>
                <a:xfrm>
                  <a:off x="1281067" y="6283103"/>
                  <a:ext cx="18000" cy="226337"/>
                </a:xfrm>
                <a:custGeom>
                  <a:avLst/>
                  <a:gdLst>
                    <a:gd name="connsiteX0" fmla="*/ 40740 w 44660"/>
                    <a:gd name="connsiteY0" fmla="*/ 0 h 226337"/>
                    <a:gd name="connsiteX1" fmla="*/ 40740 w 44660"/>
                    <a:gd name="connsiteY1" fmla="*/ 131275 h 226337"/>
                    <a:gd name="connsiteX2" fmla="*/ 0 w 44660"/>
                    <a:gd name="connsiteY2" fmla="*/ 226337 h 226337"/>
                    <a:gd name="connsiteX3" fmla="*/ 0 w 44660"/>
                    <a:gd name="connsiteY3" fmla="*/ 226337 h 226337"/>
                    <a:gd name="connsiteX4" fmla="*/ 0 w 44660"/>
                    <a:gd name="connsiteY4" fmla="*/ 226337 h 226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660" h="226337">
                      <a:moveTo>
                        <a:pt x="40740" y="0"/>
                      </a:moveTo>
                      <a:cubicBezTo>
                        <a:pt x="44135" y="46776"/>
                        <a:pt x="47530" y="93552"/>
                        <a:pt x="40740" y="131275"/>
                      </a:cubicBezTo>
                      <a:cubicBezTo>
                        <a:pt x="33950" y="168998"/>
                        <a:pt x="0" y="226337"/>
                        <a:pt x="0" y="226337"/>
                      </a:cubicBezTo>
                      <a:lnTo>
                        <a:pt x="0" y="226337"/>
                      </a:lnTo>
                      <a:lnTo>
                        <a:pt x="0" y="226337"/>
                      </a:lnTo>
                    </a:path>
                  </a:pathLst>
                </a:custGeom>
                <a:noFill/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43" name="Freeform 242"/>
                <p:cNvSpPr/>
                <p:nvPr/>
              </p:nvSpPr>
              <p:spPr>
                <a:xfrm flipH="1">
                  <a:off x="1329350" y="6283103"/>
                  <a:ext cx="18000" cy="226337"/>
                </a:xfrm>
                <a:custGeom>
                  <a:avLst/>
                  <a:gdLst>
                    <a:gd name="connsiteX0" fmla="*/ 40740 w 44660"/>
                    <a:gd name="connsiteY0" fmla="*/ 0 h 226337"/>
                    <a:gd name="connsiteX1" fmla="*/ 40740 w 44660"/>
                    <a:gd name="connsiteY1" fmla="*/ 131275 h 226337"/>
                    <a:gd name="connsiteX2" fmla="*/ 0 w 44660"/>
                    <a:gd name="connsiteY2" fmla="*/ 226337 h 226337"/>
                    <a:gd name="connsiteX3" fmla="*/ 0 w 44660"/>
                    <a:gd name="connsiteY3" fmla="*/ 226337 h 226337"/>
                    <a:gd name="connsiteX4" fmla="*/ 0 w 44660"/>
                    <a:gd name="connsiteY4" fmla="*/ 226337 h 226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660" h="226337">
                      <a:moveTo>
                        <a:pt x="40740" y="0"/>
                      </a:moveTo>
                      <a:cubicBezTo>
                        <a:pt x="44135" y="46776"/>
                        <a:pt x="47530" y="93552"/>
                        <a:pt x="40740" y="131275"/>
                      </a:cubicBezTo>
                      <a:cubicBezTo>
                        <a:pt x="33950" y="168998"/>
                        <a:pt x="0" y="226337"/>
                        <a:pt x="0" y="226337"/>
                      </a:cubicBezTo>
                      <a:lnTo>
                        <a:pt x="0" y="226337"/>
                      </a:lnTo>
                      <a:lnTo>
                        <a:pt x="0" y="226337"/>
                      </a:lnTo>
                    </a:path>
                  </a:pathLst>
                </a:custGeom>
                <a:noFill/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44" name="Oval 243"/>
                <p:cNvSpPr/>
                <p:nvPr/>
              </p:nvSpPr>
              <p:spPr>
                <a:xfrm>
                  <a:off x="1258429" y="6242363"/>
                  <a:ext cx="108000" cy="10800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B3E6">
                        <a:shade val="30000"/>
                        <a:satMod val="115000"/>
                      </a:srgbClr>
                    </a:gs>
                    <a:gs pos="50000">
                      <a:srgbClr val="FFB3E6">
                        <a:shade val="67500"/>
                        <a:satMod val="115000"/>
                      </a:srgbClr>
                    </a:gs>
                    <a:gs pos="100000">
                      <a:srgbClr val="FFB3E6">
                        <a:shade val="100000"/>
                        <a:satMod val="115000"/>
                      </a:srgbClr>
                    </a:gs>
                  </a:gsLst>
                  <a:lin ang="18900000" scaled="1"/>
                  <a:tileRect/>
                </a:gradFill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46" name="Group 145"/>
              <p:cNvGrpSpPr/>
              <p:nvPr/>
            </p:nvGrpSpPr>
            <p:grpSpPr>
              <a:xfrm>
                <a:off x="2124606" y="5400395"/>
                <a:ext cx="88560" cy="219003"/>
                <a:chOff x="1258429" y="6242363"/>
                <a:chExt cx="108000" cy="267077"/>
              </a:xfrm>
            </p:grpSpPr>
            <p:sp>
              <p:nvSpPr>
                <p:cNvPr id="239" name="Freeform 238"/>
                <p:cNvSpPr/>
                <p:nvPr/>
              </p:nvSpPr>
              <p:spPr>
                <a:xfrm>
                  <a:off x="1281067" y="6283103"/>
                  <a:ext cx="18000" cy="226337"/>
                </a:xfrm>
                <a:custGeom>
                  <a:avLst/>
                  <a:gdLst>
                    <a:gd name="connsiteX0" fmla="*/ 40740 w 44660"/>
                    <a:gd name="connsiteY0" fmla="*/ 0 h 226337"/>
                    <a:gd name="connsiteX1" fmla="*/ 40740 w 44660"/>
                    <a:gd name="connsiteY1" fmla="*/ 131275 h 226337"/>
                    <a:gd name="connsiteX2" fmla="*/ 0 w 44660"/>
                    <a:gd name="connsiteY2" fmla="*/ 226337 h 226337"/>
                    <a:gd name="connsiteX3" fmla="*/ 0 w 44660"/>
                    <a:gd name="connsiteY3" fmla="*/ 226337 h 226337"/>
                    <a:gd name="connsiteX4" fmla="*/ 0 w 44660"/>
                    <a:gd name="connsiteY4" fmla="*/ 226337 h 226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660" h="226337">
                      <a:moveTo>
                        <a:pt x="40740" y="0"/>
                      </a:moveTo>
                      <a:cubicBezTo>
                        <a:pt x="44135" y="46776"/>
                        <a:pt x="47530" y="93552"/>
                        <a:pt x="40740" y="131275"/>
                      </a:cubicBezTo>
                      <a:cubicBezTo>
                        <a:pt x="33950" y="168998"/>
                        <a:pt x="0" y="226337"/>
                        <a:pt x="0" y="226337"/>
                      </a:cubicBezTo>
                      <a:lnTo>
                        <a:pt x="0" y="226337"/>
                      </a:lnTo>
                      <a:lnTo>
                        <a:pt x="0" y="226337"/>
                      </a:lnTo>
                    </a:path>
                  </a:pathLst>
                </a:custGeom>
                <a:noFill/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40" name="Freeform 239"/>
                <p:cNvSpPr/>
                <p:nvPr/>
              </p:nvSpPr>
              <p:spPr>
                <a:xfrm flipH="1">
                  <a:off x="1329350" y="6283103"/>
                  <a:ext cx="18000" cy="226337"/>
                </a:xfrm>
                <a:custGeom>
                  <a:avLst/>
                  <a:gdLst>
                    <a:gd name="connsiteX0" fmla="*/ 40740 w 44660"/>
                    <a:gd name="connsiteY0" fmla="*/ 0 h 226337"/>
                    <a:gd name="connsiteX1" fmla="*/ 40740 w 44660"/>
                    <a:gd name="connsiteY1" fmla="*/ 131275 h 226337"/>
                    <a:gd name="connsiteX2" fmla="*/ 0 w 44660"/>
                    <a:gd name="connsiteY2" fmla="*/ 226337 h 226337"/>
                    <a:gd name="connsiteX3" fmla="*/ 0 w 44660"/>
                    <a:gd name="connsiteY3" fmla="*/ 226337 h 226337"/>
                    <a:gd name="connsiteX4" fmla="*/ 0 w 44660"/>
                    <a:gd name="connsiteY4" fmla="*/ 226337 h 226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660" h="226337">
                      <a:moveTo>
                        <a:pt x="40740" y="0"/>
                      </a:moveTo>
                      <a:cubicBezTo>
                        <a:pt x="44135" y="46776"/>
                        <a:pt x="47530" y="93552"/>
                        <a:pt x="40740" y="131275"/>
                      </a:cubicBezTo>
                      <a:cubicBezTo>
                        <a:pt x="33950" y="168998"/>
                        <a:pt x="0" y="226337"/>
                        <a:pt x="0" y="226337"/>
                      </a:cubicBezTo>
                      <a:lnTo>
                        <a:pt x="0" y="226337"/>
                      </a:lnTo>
                      <a:lnTo>
                        <a:pt x="0" y="226337"/>
                      </a:lnTo>
                    </a:path>
                  </a:pathLst>
                </a:custGeom>
                <a:noFill/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41" name="Oval 240"/>
                <p:cNvSpPr/>
                <p:nvPr/>
              </p:nvSpPr>
              <p:spPr>
                <a:xfrm>
                  <a:off x="1258429" y="6242363"/>
                  <a:ext cx="108000" cy="10800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B3E6">
                        <a:shade val="30000"/>
                        <a:satMod val="115000"/>
                      </a:srgbClr>
                    </a:gs>
                    <a:gs pos="50000">
                      <a:srgbClr val="FFB3E6">
                        <a:shade val="67500"/>
                        <a:satMod val="115000"/>
                      </a:srgbClr>
                    </a:gs>
                    <a:gs pos="100000">
                      <a:srgbClr val="FFB3E6">
                        <a:shade val="100000"/>
                        <a:satMod val="115000"/>
                      </a:srgbClr>
                    </a:gs>
                  </a:gsLst>
                  <a:lin ang="18900000" scaled="1"/>
                  <a:tileRect/>
                </a:gradFill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47" name="Group 146"/>
              <p:cNvGrpSpPr/>
              <p:nvPr/>
            </p:nvGrpSpPr>
            <p:grpSpPr>
              <a:xfrm>
                <a:off x="1825289" y="5400395"/>
                <a:ext cx="88560" cy="219003"/>
                <a:chOff x="1258429" y="6242363"/>
                <a:chExt cx="108000" cy="267077"/>
              </a:xfrm>
            </p:grpSpPr>
            <p:sp>
              <p:nvSpPr>
                <p:cNvPr id="236" name="Freeform 235"/>
                <p:cNvSpPr/>
                <p:nvPr/>
              </p:nvSpPr>
              <p:spPr>
                <a:xfrm>
                  <a:off x="1281067" y="6283103"/>
                  <a:ext cx="18000" cy="226337"/>
                </a:xfrm>
                <a:custGeom>
                  <a:avLst/>
                  <a:gdLst>
                    <a:gd name="connsiteX0" fmla="*/ 40740 w 44660"/>
                    <a:gd name="connsiteY0" fmla="*/ 0 h 226337"/>
                    <a:gd name="connsiteX1" fmla="*/ 40740 w 44660"/>
                    <a:gd name="connsiteY1" fmla="*/ 131275 h 226337"/>
                    <a:gd name="connsiteX2" fmla="*/ 0 w 44660"/>
                    <a:gd name="connsiteY2" fmla="*/ 226337 h 226337"/>
                    <a:gd name="connsiteX3" fmla="*/ 0 w 44660"/>
                    <a:gd name="connsiteY3" fmla="*/ 226337 h 226337"/>
                    <a:gd name="connsiteX4" fmla="*/ 0 w 44660"/>
                    <a:gd name="connsiteY4" fmla="*/ 226337 h 226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660" h="226337">
                      <a:moveTo>
                        <a:pt x="40740" y="0"/>
                      </a:moveTo>
                      <a:cubicBezTo>
                        <a:pt x="44135" y="46776"/>
                        <a:pt x="47530" y="93552"/>
                        <a:pt x="40740" y="131275"/>
                      </a:cubicBezTo>
                      <a:cubicBezTo>
                        <a:pt x="33950" y="168998"/>
                        <a:pt x="0" y="226337"/>
                        <a:pt x="0" y="226337"/>
                      </a:cubicBezTo>
                      <a:lnTo>
                        <a:pt x="0" y="226337"/>
                      </a:lnTo>
                      <a:lnTo>
                        <a:pt x="0" y="226337"/>
                      </a:lnTo>
                    </a:path>
                  </a:pathLst>
                </a:custGeom>
                <a:noFill/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37" name="Freeform 236"/>
                <p:cNvSpPr/>
                <p:nvPr/>
              </p:nvSpPr>
              <p:spPr>
                <a:xfrm flipH="1">
                  <a:off x="1329350" y="6283103"/>
                  <a:ext cx="18000" cy="226337"/>
                </a:xfrm>
                <a:custGeom>
                  <a:avLst/>
                  <a:gdLst>
                    <a:gd name="connsiteX0" fmla="*/ 40740 w 44660"/>
                    <a:gd name="connsiteY0" fmla="*/ 0 h 226337"/>
                    <a:gd name="connsiteX1" fmla="*/ 40740 w 44660"/>
                    <a:gd name="connsiteY1" fmla="*/ 131275 h 226337"/>
                    <a:gd name="connsiteX2" fmla="*/ 0 w 44660"/>
                    <a:gd name="connsiteY2" fmla="*/ 226337 h 226337"/>
                    <a:gd name="connsiteX3" fmla="*/ 0 w 44660"/>
                    <a:gd name="connsiteY3" fmla="*/ 226337 h 226337"/>
                    <a:gd name="connsiteX4" fmla="*/ 0 w 44660"/>
                    <a:gd name="connsiteY4" fmla="*/ 226337 h 226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660" h="226337">
                      <a:moveTo>
                        <a:pt x="40740" y="0"/>
                      </a:moveTo>
                      <a:cubicBezTo>
                        <a:pt x="44135" y="46776"/>
                        <a:pt x="47530" y="93552"/>
                        <a:pt x="40740" y="131275"/>
                      </a:cubicBezTo>
                      <a:cubicBezTo>
                        <a:pt x="33950" y="168998"/>
                        <a:pt x="0" y="226337"/>
                        <a:pt x="0" y="226337"/>
                      </a:cubicBezTo>
                      <a:lnTo>
                        <a:pt x="0" y="226337"/>
                      </a:lnTo>
                      <a:lnTo>
                        <a:pt x="0" y="226337"/>
                      </a:lnTo>
                    </a:path>
                  </a:pathLst>
                </a:custGeom>
                <a:noFill/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38" name="Oval 237"/>
                <p:cNvSpPr/>
                <p:nvPr/>
              </p:nvSpPr>
              <p:spPr>
                <a:xfrm>
                  <a:off x="1258429" y="6242363"/>
                  <a:ext cx="108000" cy="10800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B3E6">
                        <a:shade val="30000"/>
                        <a:satMod val="115000"/>
                      </a:srgbClr>
                    </a:gs>
                    <a:gs pos="50000">
                      <a:srgbClr val="FFB3E6">
                        <a:shade val="67500"/>
                        <a:satMod val="115000"/>
                      </a:srgbClr>
                    </a:gs>
                    <a:gs pos="100000">
                      <a:srgbClr val="FFB3E6">
                        <a:shade val="100000"/>
                        <a:satMod val="115000"/>
                      </a:srgbClr>
                    </a:gs>
                  </a:gsLst>
                  <a:lin ang="18900000" scaled="1"/>
                  <a:tileRect/>
                </a:gradFill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48" name="Group 147"/>
              <p:cNvGrpSpPr/>
              <p:nvPr/>
            </p:nvGrpSpPr>
            <p:grpSpPr>
              <a:xfrm>
                <a:off x="2224379" y="5400395"/>
                <a:ext cx="88560" cy="219003"/>
                <a:chOff x="1258429" y="6242363"/>
                <a:chExt cx="108000" cy="267077"/>
              </a:xfrm>
            </p:grpSpPr>
            <p:sp>
              <p:nvSpPr>
                <p:cNvPr id="233" name="Freeform 232"/>
                <p:cNvSpPr/>
                <p:nvPr/>
              </p:nvSpPr>
              <p:spPr>
                <a:xfrm>
                  <a:off x="1281067" y="6283103"/>
                  <a:ext cx="18000" cy="226337"/>
                </a:xfrm>
                <a:custGeom>
                  <a:avLst/>
                  <a:gdLst>
                    <a:gd name="connsiteX0" fmla="*/ 40740 w 44660"/>
                    <a:gd name="connsiteY0" fmla="*/ 0 h 226337"/>
                    <a:gd name="connsiteX1" fmla="*/ 40740 w 44660"/>
                    <a:gd name="connsiteY1" fmla="*/ 131275 h 226337"/>
                    <a:gd name="connsiteX2" fmla="*/ 0 w 44660"/>
                    <a:gd name="connsiteY2" fmla="*/ 226337 h 226337"/>
                    <a:gd name="connsiteX3" fmla="*/ 0 w 44660"/>
                    <a:gd name="connsiteY3" fmla="*/ 226337 h 226337"/>
                    <a:gd name="connsiteX4" fmla="*/ 0 w 44660"/>
                    <a:gd name="connsiteY4" fmla="*/ 226337 h 226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660" h="226337">
                      <a:moveTo>
                        <a:pt x="40740" y="0"/>
                      </a:moveTo>
                      <a:cubicBezTo>
                        <a:pt x="44135" y="46776"/>
                        <a:pt x="47530" y="93552"/>
                        <a:pt x="40740" y="131275"/>
                      </a:cubicBezTo>
                      <a:cubicBezTo>
                        <a:pt x="33950" y="168998"/>
                        <a:pt x="0" y="226337"/>
                        <a:pt x="0" y="226337"/>
                      </a:cubicBezTo>
                      <a:lnTo>
                        <a:pt x="0" y="226337"/>
                      </a:lnTo>
                      <a:lnTo>
                        <a:pt x="0" y="226337"/>
                      </a:lnTo>
                    </a:path>
                  </a:pathLst>
                </a:custGeom>
                <a:noFill/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34" name="Freeform 233"/>
                <p:cNvSpPr/>
                <p:nvPr/>
              </p:nvSpPr>
              <p:spPr>
                <a:xfrm flipH="1">
                  <a:off x="1329350" y="6283103"/>
                  <a:ext cx="18000" cy="226337"/>
                </a:xfrm>
                <a:custGeom>
                  <a:avLst/>
                  <a:gdLst>
                    <a:gd name="connsiteX0" fmla="*/ 40740 w 44660"/>
                    <a:gd name="connsiteY0" fmla="*/ 0 h 226337"/>
                    <a:gd name="connsiteX1" fmla="*/ 40740 w 44660"/>
                    <a:gd name="connsiteY1" fmla="*/ 131275 h 226337"/>
                    <a:gd name="connsiteX2" fmla="*/ 0 w 44660"/>
                    <a:gd name="connsiteY2" fmla="*/ 226337 h 226337"/>
                    <a:gd name="connsiteX3" fmla="*/ 0 w 44660"/>
                    <a:gd name="connsiteY3" fmla="*/ 226337 h 226337"/>
                    <a:gd name="connsiteX4" fmla="*/ 0 w 44660"/>
                    <a:gd name="connsiteY4" fmla="*/ 226337 h 226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660" h="226337">
                      <a:moveTo>
                        <a:pt x="40740" y="0"/>
                      </a:moveTo>
                      <a:cubicBezTo>
                        <a:pt x="44135" y="46776"/>
                        <a:pt x="47530" y="93552"/>
                        <a:pt x="40740" y="131275"/>
                      </a:cubicBezTo>
                      <a:cubicBezTo>
                        <a:pt x="33950" y="168998"/>
                        <a:pt x="0" y="226337"/>
                        <a:pt x="0" y="226337"/>
                      </a:cubicBezTo>
                      <a:lnTo>
                        <a:pt x="0" y="226337"/>
                      </a:lnTo>
                      <a:lnTo>
                        <a:pt x="0" y="226337"/>
                      </a:lnTo>
                    </a:path>
                  </a:pathLst>
                </a:custGeom>
                <a:noFill/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35" name="Oval 234"/>
                <p:cNvSpPr/>
                <p:nvPr/>
              </p:nvSpPr>
              <p:spPr>
                <a:xfrm>
                  <a:off x="1258429" y="6242363"/>
                  <a:ext cx="108000" cy="10800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B3E6">
                        <a:shade val="30000"/>
                        <a:satMod val="115000"/>
                      </a:srgbClr>
                    </a:gs>
                    <a:gs pos="50000">
                      <a:srgbClr val="FFB3E6">
                        <a:shade val="67500"/>
                        <a:satMod val="115000"/>
                      </a:srgbClr>
                    </a:gs>
                    <a:gs pos="100000">
                      <a:srgbClr val="FFB3E6">
                        <a:shade val="100000"/>
                        <a:satMod val="115000"/>
                      </a:srgbClr>
                    </a:gs>
                  </a:gsLst>
                  <a:lin ang="18900000" scaled="1"/>
                  <a:tileRect/>
                </a:gradFill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49" name="Group 148"/>
              <p:cNvGrpSpPr/>
              <p:nvPr/>
            </p:nvGrpSpPr>
            <p:grpSpPr>
              <a:xfrm>
                <a:off x="1326428" y="5400395"/>
                <a:ext cx="88560" cy="219003"/>
                <a:chOff x="1258429" y="6242363"/>
                <a:chExt cx="108000" cy="267077"/>
              </a:xfrm>
            </p:grpSpPr>
            <p:sp>
              <p:nvSpPr>
                <p:cNvPr id="230" name="Freeform 229"/>
                <p:cNvSpPr/>
                <p:nvPr/>
              </p:nvSpPr>
              <p:spPr>
                <a:xfrm>
                  <a:off x="1281067" y="6283103"/>
                  <a:ext cx="18000" cy="226337"/>
                </a:xfrm>
                <a:custGeom>
                  <a:avLst/>
                  <a:gdLst>
                    <a:gd name="connsiteX0" fmla="*/ 40740 w 44660"/>
                    <a:gd name="connsiteY0" fmla="*/ 0 h 226337"/>
                    <a:gd name="connsiteX1" fmla="*/ 40740 w 44660"/>
                    <a:gd name="connsiteY1" fmla="*/ 131275 h 226337"/>
                    <a:gd name="connsiteX2" fmla="*/ 0 w 44660"/>
                    <a:gd name="connsiteY2" fmla="*/ 226337 h 226337"/>
                    <a:gd name="connsiteX3" fmla="*/ 0 w 44660"/>
                    <a:gd name="connsiteY3" fmla="*/ 226337 h 226337"/>
                    <a:gd name="connsiteX4" fmla="*/ 0 w 44660"/>
                    <a:gd name="connsiteY4" fmla="*/ 226337 h 226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660" h="226337">
                      <a:moveTo>
                        <a:pt x="40740" y="0"/>
                      </a:moveTo>
                      <a:cubicBezTo>
                        <a:pt x="44135" y="46776"/>
                        <a:pt x="47530" y="93552"/>
                        <a:pt x="40740" y="131275"/>
                      </a:cubicBezTo>
                      <a:cubicBezTo>
                        <a:pt x="33950" y="168998"/>
                        <a:pt x="0" y="226337"/>
                        <a:pt x="0" y="226337"/>
                      </a:cubicBezTo>
                      <a:lnTo>
                        <a:pt x="0" y="226337"/>
                      </a:lnTo>
                      <a:lnTo>
                        <a:pt x="0" y="226337"/>
                      </a:lnTo>
                    </a:path>
                  </a:pathLst>
                </a:custGeom>
                <a:noFill/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31" name="Freeform 230"/>
                <p:cNvSpPr/>
                <p:nvPr/>
              </p:nvSpPr>
              <p:spPr>
                <a:xfrm flipH="1">
                  <a:off x="1329350" y="6283103"/>
                  <a:ext cx="18000" cy="226337"/>
                </a:xfrm>
                <a:custGeom>
                  <a:avLst/>
                  <a:gdLst>
                    <a:gd name="connsiteX0" fmla="*/ 40740 w 44660"/>
                    <a:gd name="connsiteY0" fmla="*/ 0 h 226337"/>
                    <a:gd name="connsiteX1" fmla="*/ 40740 w 44660"/>
                    <a:gd name="connsiteY1" fmla="*/ 131275 h 226337"/>
                    <a:gd name="connsiteX2" fmla="*/ 0 w 44660"/>
                    <a:gd name="connsiteY2" fmla="*/ 226337 h 226337"/>
                    <a:gd name="connsiteX3" fmla="*/ 0 w 44660"/>
                    <a:gd name="connsiteY3" fmla="*/ 226337 h 226337"/>
                    <a:gd name="connsiteX4" fmla="*/ 0 w 44660"/>
                    <a:gd name="connsiteY4" fmla="*/ 226337 h 226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660" h="226337">
                      <a:moveTo>
                        <a:pt x="40740" y="0"/>
                      </a:moveTo>
                      <a:cubicBezTo>
                        <a:pt x="44135" y="46776"/>
                        <a:pt x="47530" y="93552"/>
                        <a:pt x="40740" y="131275"/>
                      </a:cubicBezTo>
                      <a:cubicBezTo>
                        <a:pt x="33950" y="168998"/>
                        <a:pt x="0" y="226337"/>
                        <a:pt x="0" y="226337"/>
                      </a:cubicBezTo>
                      <a:lnTo>
                        <a:pt x="0" y="226337"/>
                      </a:lnTo>
                      <a:lnTo>
                        <a:pt x="0" y="226337"/>
                      </a:lnTo>
                    </a:path>
                  </a:pathLst>
                </a:custGeom>
                <a:noFill/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32" name="Oval 231"/>
                <p:cNvSpPr/>
                <p:nvPr/>
              </p:nvSpPr>
              <p:spPr>
                <a:xfrm>
                  <a:off x="1258429" y="6242363"/>
                  <a:ext cx="108000" cy="10800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B3E6">
                        <a:shade val="30000"/>
                        <a:satMod val="115000"/>
                      </a:srgbClr>
                    </a:gs>
                    <a:gs pos="50000">
                      <a:srgbClr val="FFB3E6">
                        <a:shade val="67500"/>
                        <a:satMod val="115000"/>
                      </a:srgbClr>
                    </a:gs>
                    <a:gs pos="100000">
                      <a:srgbClr val="FFB3E6">
                        <a:shade val="100000"/>
                        <a:satMod val="115000"/>
                      </a:srgbClr>
                    </a:gs>
                  </a:gsLst>
                  <a:lin ang="18900000" scaled="1"/>
                  <a:tileRect/>
                </a:gradFill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50" name="Group 149"/>
              <p:cNvGrpSpPr/>
              <p:nvPr/>
            </p:nvGrpSpPr>
            <p:grpSpPr>
              <a:xfrm flipV="1">
                <a:off x="1125639" y="5551348"/>
                <a:ext cx="88560" cy="219003"/>
                <a:chOff x="1258429" y="6242363"/>
                <a:chExt cx="108000" cy="267077"/>
              </a:xfrm>
            </p:grpSpPr>
            <p:sp>
              <p:nvSpPr>
                <p:cNvPr id="227" name="Freeform 226"/>
                <p:cNvSpPr/>
                <p:nvPr/>
              </p:nvSpPr>
              <p:spPr>
                <a:xfrm>
                  <a:off x="1281067" y="6283103"/>
                  <a:ext cx="18000" cy="226337"/>
                </a:xfrm>
                <a:custGeom>
                  <a:avLst/>
                  <a:gdLst>
                    <a:gd name="connsiteX0" fmla="*/ 40740 w 44660"/>
                    <a:gd name="connsiteY0" fmla="*/ 0 h 226337"/>
                    <a:gd name="connsiteX1" fmla="*/ 40740 w 44660"/>
                    <a:gd name="connsiteY1" fmla="*/ 131275 h 226337"/>
                    <a:gd name="connsiteX2" fmla="*/ 0 w 44660"/>
                    <a:gd name="connsiteY2" fmla="*/ 226337 h 226337"/>
                    <a:gd name="connsiteX3" fmla="*/ 0 w 44660"/>
                    <a:gd name="connsiteY3" fmla="*/ 226337 h 226337"/>
                    <a:gd name="connsiteX4" fmla="*/ 0 w 44660"/>
                    <a:gd name="connsiteY4" fmla="*/ 226337 h 226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660" h="226337">
                      <a:moveTo>
                        <a:pt x="40740" y="0"/>
                      </a:moveTo>
                      <a:cubicBezTo>
                        <a:pt x="44135" y="46776"/>
                        <a:pt x="47530" y="93552"/>
                        <a:pt x="40740" y="131275"/>
                      </a:cubicBezTo>
                      <a:cubicBezTo>
                        <a:pt x="33950" y="168998"/>
                        <a:pt x="0" y="226337"/>
                        <a:pt x="0" y="226337"/>
                      </a:cubicBezTo>
                      <a:lnTo>
                        <a:pt x="0" y="226337"/>
                      </a:lnTo>
                      <a:lnTo>
                        <a:pt x="0" y="226337"/>
                      </a:lnTo>
                    </a:path>
                  </a:pathLst>
                </a:custGeom>
                <a:noFill/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28" name="Freeform 227"/>
                <p:cNvSpPr/>
                <p:nvPr/>
              </p:nvSpPr>
              <p:spPr>
                <a:xfrm flipH="1">
                  <a:off x="1329350" y="6283103"/>
                  <a:ext cx="18000" cy="226337"/>
                </a:xfrm>
                <a:custGeom>
                  <a:avLst/>
                  <a:gdLst>
                    <a:gd name="connsiteX0" fmla="*/ 40740 w 44660"/>
                    <a:gd name="connsiteY0" fmla="*/ 0 h 226337"/>
                    <a:gd name="connsiteX1" fmla="*/ 40740 w 44660"/>
                    <a:gd name="connsiteY1" fmla="*/ 131275 h 226337"/>
                    <a:gd name="connsiteX2" fmla="*/ 0 w 44660"/>
                    <a:gd name="connsiteY2" fmla="*/ 226337 h 226337"/>
                    <a:gd name="connsiteX3" fmla="*/ 0 w 44660"/>
                    <a:gd name="connsiteY3" fmla="*/ 226337 h 226337"/>
                    <a:gd name="connsiteX4" fmla="*/ 0 w 44660"/>
                    <a:gd name="connsiteY4" fmla="*/ 226337 h 226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660" h="226337">
                      <a:moveTo>
                        <a:pt x="40740" y="0"/>
                      </a:moveTo>
                      <a:cubicBezTo>
                        <a:pt x="44135" y="46776"/>
                        <a:pt x="47530" y="93552"/>
                        <a:pt x="40740" y="131275"/>
                      </a:cubicBezTo>
                      <a:cubicBezTo>
                        <a:pt x="33950" y="168998"/>
                        <a:pt x="0" y="226337"/>
                        <a:pt x="0" y="226337"/>
                      </a:cubicBezTo>
                      <a:lnTo>
                        <a:pt x="0" y="226337"/>
                      </a:lnTo>
                      <a:lnTo>
                        <a:pt x="0" y="226337"/>
                      </a:lnTo>
                    </a:path>
                  </a:pathLst>
                </a:custGeom>
                <a:noFill/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29" name="Oval 228"/>
                <p:cNvSpPr/>
                <p:nvPr/>
              </p:nvSpPr>
              <p:spPr>
                <a:xfrm>
                  <a:off x="1258429" y="6242363"/>
                  <a:ext cx="108000" cy="10800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B3E6">
                        <a:shade val="30000"/>
                        <a:satMod val="115000"/>
                      </a:srgbClr>
                    </a:gs>
                    <a:gs pos="50000">
                      <a:srgbClr val="FFB3E6">
                        <a:shade val="67500"/>
                        <a:satMod val="115000"/>
                      </a:srgbClr>
                    </a:gs>
                    <a:gs pos="100000">
                      <a:srgbClr val="FFB3E6">
                        <a:shade val="100000"/>
                        <a:satMod val="115000"/>
                      </a:srgbClr>
                    </a:gs>
                  </a:gsLst>
                  <a:lin ang="18900000" scaled="1"/>
                  <a:tileRect/>
                </a:gradFill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51" name="Group 150"/>
              <p:cNvGrpSpPr/>
              <p:nvPr/>
            </p:nvGrpSpPr>
            <p:grpSpPr>
              <a:xfrm flipV="1">
                <a:off x="1225411" y="5551348"/>
                <a:ext cx="88560" cy="219003"/>
                <a:chOff x="1258429" y="6242363"/>
                <a:chExt cx="108000" cy="267077"/>
              </a:xfrm>
            </p:grpSpPr>
            <p:sp>
              <p:nvSpPr>
                <p:cNvPr id="224" name="Freeform 223"/>
                <p:cNvSpPr/>
                <p:nvPr/>
              </p:nvSpPr>
              <p:spPr>
                <a:xfrm>
                  <a:off x="1281067" y="6283103"/>
                  <a:ext cx="18000" cy="226337"/>
                </a:xfrm>
                <a:custGeom>
                  <a:avLst/>
                  <a:gdLst>
                    <a:gd name="connsiteX0" fmla="*/ 40740 w 44660"/>
                    <a:gd name="connsiteY0" fmla="*/ 0 h 226337"/>
                    <a:gd name="connsiteX1" fmla="*/ 40740 w 44660"/>
                    <a:gd name="connsiteY1" fmla="*/ 131275 h 226337"/>
                    <a:gd name="connsiteX2" fmla="*/ 0 w 44660"/>
                    <a:gd name="connsiteY2" fmla="*/ 226337 h 226337"/>
                    <a:gd name="connsiteX3" fmla="*/ 0 w 44660"/>
                    <a:gd name="connsiteY3" fmla="*/ 226337 h 226337"/>
                    <a:gd name="connsiteX4" fmla="*/ 0 w 44660"/>
                    <a:gd name="connsiteY4" fmla="*/ 226337 h 226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660" h="226337">
                      <a:moveTo>
                        <a:pt x="40740" y="0"/>
                      </a:moveTo>
                      <a:cubicBezTo>
                        <a:pt x="44135" y="46776"/>
                        <a:pt x="47530" y="93552"/>
                        <a:pt x="40740" y="131275"/>
                      </a:cubicBezTo>
                      <a:cubicBezTo>
                        <a:pt x="33950" y="168998"/>
                        <a:pt x="0" y="226337"/>
                        <a:pt x="0" y="226337"/>
                      </a:cubicBezTo>
                      <a:lnTo>
                        <a:pt x="0" y="226337"/>
                      </a:lnTo>
                      <a:lnTo>
                        <a:pt x="0" y="226337"/>
                      </a:lnTo>
                    </a:path>
                  </a:pathLst>
                </a:custGeom>
                <a:noFill/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25" name="Freeform 224"/>
                <p:cNvSpPr/>
                <p:nvPr/>
              </p:nvSpPr>
              <p:spPr>
                <a:xfrm flipH="1">
                  <a:off x="1329350" y="6283103"/>
                  <a:ext cx="18000" cy="226337"/>
                </a:xfrm>
                <a:custGeom>
                  <a:avLst/>
                  <a:gdLst>
                    <a:gd name="connsiteX0" fmla="*/ 40740 w 44660"/>
                    <a:gd name="connsiteY0" fmla="*/ 0 h 226337"/>
                    <a:gd name="connsiteX1" fmla="*/ 40740 w 44660"/>
                    <a:gd name="connsiteY1" fmla="*/ 131275 h 226337"/>
                    <a:gd name="connsiteX2" fmla="*/ 0 w 44660"/>
                    <a:gd name="connsiteY2" fmla="*/ 226337 h 226337"/>
                    <a:gd name="connsiteX3" fmla="*/ 0 w 44660"/>
                    <a:gd name="connsiteY3" fmla="*/ 226337 h 226337"/>
                    <a:gd name="connsiteX4" fmla="*/ 0 w 44660"/>
                    <a:gd name="connsiteY4" fmla="*/ 226337 h 226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660" h="226337">
                      <a:moveTo>
                        <a:pt x="40740" y="0"/>
                      </a:moveTo>
                      <a:cubicBezTo>
                        <a:pt x="44135" y="46776"/>
                        <a:pt x="47530" y="93552"/>
                        <a:pt x="40740" y="131275"/>
                      </a:cubicBezTo>
                      <a:cubicBezTo>
                        <a:pt x="33950" y="168998"/>
                        <a:pt x="0" y="226337"/>
                        <a:pt x="0" y="226337"/>
                      </a:cubicBezTo>
                      <a:lnTo>
                        <a:pt x="0" y="226337"/>
                      </a:lnTo>
                      <a:lnTo>
                        <a:pt x="0" y="226337"/>
                      </a:lnTo>
                    </a:path>
                  </a:pathLst>
                </a:custGeom>
                <a:noFill/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26" name="Oval 225"/>
                <p:cNvSpPr/>
                <p:nvPr/>
              </p:nvSpPr>
              <p:spPr>
                <a:xfrm>
                  <a:off x="1258429" y="6242363"/>
                  <a:ext cx="108000" cy="10800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B3E6">
                        <a:shade val="30000"/>
                        <a:satMod val="115000"/>
                      </a:srgbClr>
                    </a:gs>
                    <a:gs pos="50000">
                      <a:srgbClr val="FFB3E6">
                        <a:shade val="67500"/>
                        <a:satMod val="115000"/>
                      </a:srgbClr>
                    </a:gs>
                    <a:gs pos="100000">
                      <a:srgbClr val="FFB3E6">
                        <a:shade val="100000"/>
                        <a:satMod val="115000"/>
                      </a:srgbClr>
                    </a:gs>
                  </a:gsLst>
                  <a:lin ang="18900000" scaled="1"/>
                  <a:tileRect/>
                </a:gradFill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52" name="Group 151"/>
              <p:cNvGrpSpPr/>
              <p:nvPr/>
            </p:nvGrpSpPr>
            <p:grpSpPr>
              <a:xfrm flipV="1">
                <a:off x="1424956" y="5551348"/>
                <a:ext cx="88560" cy="219003"/>
                <a:chOff x="1258429" y="6242363"/>
                <a:chExt cx="108000" cy="267077"/>
              </a:xfrm>
            </p:grpSpPr>
            <p:sp>
              <p:nvSpPr>
                <p:cNvPr id="221" name="Freeform 220"/>
                <p:cNvSpPr/>
                <p:nvPr/>
              </p:nvSpPr>
              <p:spPr>
                <a:xfrm>
                  <a:off x="1281067" y="6283103"/>
                  <a:ext cx="18000" cy="226337"/>
                </a:xfrm>
                <a:custGeom>
                  <a:avLst/>
                  <a:gdLst>
                    <a:gd name="connsiteX0" fmla="*/ 40740 w 44660"/>
                    <a:gd name="connsiteY0" fmla="*/ 0 h 226337"/>
                    <a:gd name="connsiteX1" fmla="*/ 40740 w 44660"/>
                    <a:gd name="connsiteY1" fmla="*/ 131275 h 226337"/>
                    <a:gd name="connsiteX2" fmla="*/ 0 w 44660"/>
                    <a:gd name="connsiteY2" fmla="*/ 226337 h 226337"/>
                    <a:gd name="connsiteX3" fmla="*/ 0 w 44660"/>
                    <a:gd name="connsiteY3" fmla="*/ 226337 h 226337"/>
                    <a:gd name="connsiteX4" fmla="*/ 0 w 44660"/>
                    <a:gd name="connsiteY4" fmla="*/ 226337 h 226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660" h="226337">
                      <a:moveTo>
                        <a:pt x="40740" y="0"/>
                      </a:moveTo>
                      <a:cubicBezTo>
                        <a:pt x="44135" y="46776"/>
                        <a:pt x="47530" y="93552"/>
                        <a:pt x="40740" y="131275"/>
                      </a:cubicBezTo>
                      <a:cubicBezTo>
                        <a:pt x="33950" y="168998"/>
                        <a:pt x="0" y="226337"/>
                        <a:pt x="0" y="226337"/>
                      </a:cubicBezTo>
                      <a:lnTo>
                        <a:pt x="0" y="226337"/>
                      </a:lnTo>
                      <a:lnTo>
                        <a:pt x="0" y="226337"/>
                      </a:lnTo>
                    </a:path>
                  </a:pathLst>
                </a:custGeom>
                <a:noFill/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22" name="Freeform 221"/>
                <p:cNvSpPr/>
                <p:nvPr/>
              </p:nvSpPr>
              <p:spPr>
                <a:xfrm flipH="1">
                  <a:off x="1329350" y="6283103"/>
                  <a:ext cx="18000" cy="226337"/>
                </a:xfrm>
                <a:custGeom>
                  <a:avLst/>
                  <a:gdLst>
                    <a:gd name="connsiteX0" fmla="*/ 40740 w 44660"/>
                    <a:gd name="connsiteY0" fmla="*/ 0 h 226337"/>
                    <a:gd name="connsiteX1" fmla="*/ 40740 w 44660"/>
                    <a:gd name="connsiteY1" fmla="*/ 131275 h 226337"/>
                    <a:gd name="connsiteX2" fmla="*/ 0 w 44660"/>
                    <a:gd name="connsiteY2" fmla="*/ 226337 h 226337"/>
                    <a:gd name="connsiteX3" fmla="*/ 0 w 44660"/>
                    <a:gd name="connsiteY3" fmla="*/ 226337 h 226337"/>
                    <a:gd name="connsiteX4" fmla="*/ 0 w 44660"/>
                    <a:gd name="connsiteY4" fmla="*/ 226337 h 226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660" h="226337">
                      <a:moveTo>
                        <a:pt x="40740" y="0"/>
                      </a:moveTo>
                      <a:cubicBezTo>
                        <a:pt x="44135" y="46776"/>
                        <a:pt x="47530" y="93552"/>
                        <a:pt x="40740" y="131275"/>
                      </a:cubicBezTo>
                      <a:cubicBezTo>
                        <a:pt x="33950" y="168998"/>
                        <a:pt x="0" y="226337"/>
                        <a:pt x="0" y="226337"/>
                      </a:cubicBezTo>
                      <a:lnTo>
                        <a:pt x="0" y="226337"/>
                      </a:lnTo>
                      <a:lnTo>
                        <a:pt x="0" y="226337"/>
                      </a:lnTo>
                    </a:path>
                  </a:pathLst>
                </a:custGeom>
                <a:noFill/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23" name="Oval 222"/>
                <p:cNvSpPr/>
                <p:nvPr/>
              </p:nvSpPr>
              <p:spPr>
                <a:xfrm>
                  <a:off x="1258429" y="6242363"/>
                  <a:ext cx="108000" cy="10800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B3E6">
                        <a:shade val="30000"/>
                        <a:satMod val="115000"/>
                      </a:srgbClr>
                    </a:gs>
                    <a:gs pos="50000">
                      <a:srgbClr val="FFB3E6">
                        <a:shade val="67500"/>
                        <a:satMod val="115000"/>
                      </a:srgbClr>
                    </a:gs>
                    <a:gs pos="100000">
                      <a:srgbClr val="FFB3E6">
                        <a:shade val="100000"/>
                        <a:satMod val="115000"/>
                      </a:srgbClr>
                    </a:gs>
                  </a:gsLst>
                  <a:lin ang="18900000" scaled="1"/>
                  <a:tileRect/>
                </a:gradFill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53" name="Group 152"/>
              <p:cNvGrpSpPr/>
              <p:nvPr/>
            </p:nvGrpSpPr>
            <p:grpSpPr>
              <a:xfrm flipV="1">
                <a:off x="1524728" y="5551348"/>
                <a:ext cx="88560" cy="219003"/>
                <a:chOff x="1258429" y="6242363"/>
                <a:chExt cx="108000" cy="267077"/>
              </a:xfrm>
            </p:grpSpPr>
            <p:sp>
              <p:nvSpPr>
                <p:cNvPr id="218" name="Freeform 217"/>
                <p:cNvSpPr/>
                <p:nvPr/>
              </p:nvSpPr>
              <p:spPr>
                <a:xfrm>
                  <a:off x="1281067" y="6283103"/>
                  <a:ext cx="18000" cy="226337"/>
                </a:xfrm>
                <a:custGeom>
                  <a:avLst/>
                  <a:gdLst>
                    <a:gd name="connsiteX0" fmla="*/ 40740 w 44660"/>
                    <a:gd name="connsiteY0" fmla="*/ 0 h 226337"/>
                    <a:gd name="connsiteX1" fmla="*/ 40740 w 44660"/>
                    <a:gd name="connsiteY1" fmla="*/ 131275 h 226337"/>
                    <a:gd name="connsiteX2" fmla="*/ 0 w 44660"/>
                    <a:gd name="connsiteY2" fmla="*/ 226337 h 226337"/>
                    <a:gd name="connsiteX3" fmla="*/ 0 w 44660"/>
                    <a:gd name="connsiteY3" fmla="*/ 226337 h 226337"/>
                    <a:gd name="connsiteX4" fmla="*/ 0 w 44660"/>
                    <a:gd name="connsiteY4" fmla="*/ 226337 h 226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660" h="226337">
                      <a:moveTo>
                        <a:pt x="40740" y="0"/>
                      </a:moveTo>
                      <a:cubicBezTo>
                        <a:pt x="44135" y="46776"/>
                        <a:pt x="47530" y="93552"/>
                        <a:pt x="40740" y="131275"/>
                      </a:cubicBezTo>
                      <a:cubicBezTo>
                        <a:pt x="33950" y="168998"/>
                        <a:pt x="0" y="226337"/>
                        <a:pt x="0" y="226337"/>
                      </a:cubicBezTo>
                      <a:lnTo>
                        <a:pt x="0" y="226337"/>
                      </a:lnTo>
                      <a:lnTo>
                        <a:pt x="0" y="226337"/>
                      </a:lnTo>
                    </a:path>
                  </a:pathLst>
                </a:custGeom>
                <a:noFill/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19" name="Freeform 218"/>
                <p:cNvSpPr/>
                <p:nvPr/>
              </p:nvSpPr>
              <p:spPr>
                <a:xfrm flipH="1">
                  <a:off x="1329350" y="6283103"/>
                  <a:ext cx="18000" cy="226337"/>
                </a:xfrm>
                <a:custGeom>
                  <a:avLst/>
                  <a:gdLst>
                    <a:gd name="connsiteX0" fmla="*/ 40740 w 44660"/>
                    <a:gd name="connsiteY0" fmla="*/ 0 h 226337"/>
                    <a:gd name="connsiteX1" fmla="*/ 40740 w 44660"/>
                    <a:gd name="connsiteY1" fmla="*/ 131275 h 226337"/>
                    <a:gd name="connsiteX2" fmla="*/ 0 w 44660"/>
                    <a:gd name="connsiteY2" fmla="*/ 226337 h 226337"/>
                    <a:gd name="connsiteX3" fmla="*/ 0 w 44660"/>
                    <a:gd name="connsiteY3" fmla="*/ 226337 h 226337"/>
                    <a:gd name="connsiteX4" fmla="*/ 0 w 44660"/>
                    <a:gd name="connsiteY4" fmla="*/ 226337 h 226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660" h="226337">
                      <a:moveTo>
                        <a:pt x="40740" y="0"/>
                      </a:moveTo>
                      <a:cubicBezTo>
                        <a:pt x="44135" y="46776"/>
                        <a:pt x="47530" y="93552"/>
                        <a:pt x="40740" y="131275"/>
                      </a:cubicBezTo>
                      <a:cubicBezTo>
                        <a:pt x="33950" y="168998"/>
                        <a:pt x="0" y="226337"/>
                        <a:pt x="0" y="226337"/>
                      </a:cubicBezTo>
                      <a:lnTo>
                        <a:pt x="0" y="226337"/>
                      </a:lnTo>
                      <a:lnTo>
                        <a:pt x="0" y="226337"/>
                      </a:lnTo>
                    </a:path>
                  </a:pathLst>
                </a:custGeom>
                <a:noFill/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20" name="Oval 219"/>
                <p:cNvSpPr/>
                <p:nvPr/>
              </p:nvSpPr>
              <p:spPr>
                <a:xfrm>
                  <a:off x="1258429" y="6242363"/>
                  <a:ext cx="108000" cy="10800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B3E6">
                        <a:shade val="30000"/>
                        <a:satMod val="115000"/>
                      </a:srgbClr>
                    </a:gs>
                    <a:gs pos="50000">
                      <a:srgbClr val="FFB3E6">
                        <a:shade val="67500"/>
                        <a:satMod val="115000"/>
                      </a:srgbClr>
                    </a:gs>
                    <a:gs pos="100000">
                      <a:srgbClr val="FFB3E6">
                        <a:shade val="100000"/>
                        <a:satMod val="115000"/>
                      </a:srgbClr>
                    </a:gs>
                  </a:gsLst>
                  <a:lin ang="18900000" scaled="1"/>
                  <a:tileRect/>
                </a:gradFill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54" name="Group 153"/>
              <p:cNvGrpSpPr/>
              <p:nvPr/>
            </p:nvGrpSpPr>
            <p:grpSpPr>
              <a:xfrm flipV="1">
                <a:off x="1624500" y="5551348"/>
                <a:ext cx="88560" cy="219003"/>
                <a:chOff x="1258429" y="6242363"/>
                <a:chExt cx="108000" cy="267077"/>
              </a:xfrm>
            </p:grpSpPr>
            <p:sp>
              <p:nvSpPr>
                <p:cNvPr id="215" name="Freeform 214"/>
                <p:cNvSpPr/>
                <p:nvPr/>
              </p:nvSpPr>
              <p:spPr>
                <a:xfrm>
                  <a:off x="1281067" y="6283103"/>
                  <a:ext cx="18000" cy="226337"/>
                </a:xfrm>
                <a:custGeom>
                  <a:avLst/>
                  <a:gdLst>
                    <a:gd name="connsiteX0" fmla="*/ 40740 w 44660"/>
                    <a:gd name="connsiteY0" fmla="*/ 0 h 226337"/>
                    <a:gd name="connsiteX1" fmla="*/ 40740 w 44660"/>
                    <a:gd name="connsiteY1" fmla="*/ 131275 h 226337"/>
                    <a:gd name="connsiteX2" fmla="*/ 0 w 44660"/>
                    <a:gd name="connsiteY2" fmla="*/ 226337 h 226337"/>
                    <a:gd name="connsiteX3" fmla="*/ 0 w 44660"/>
                    <a:gd name="connsiteY3" fmla="*/ 226337 h 226337"/>
                    <a:gd name="connsiteX4" fmla="*/ 0 w 44660"/>
                    <a:gd name="connsiteY4" fmla="*/ 226337 h 226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660" h="226337">
                      <a:moveTo>
                        <a:pt x="40740" y="0"/>
                      </a:moveTo>
                      <a:cubicBezTo>
                        <a:pt x="44135" y="46776"/>
                        <a:pt x="47530" y="93552"/>
                        <a:pt x="40740" y="131275"/>
                      </a:cubicBezTo>
                      <a:cubicBezTo>
                        <a:pt x="33950" y="168998"/>
                        <a:pt x="0" y="226337"/>
                        <a:pt x="0" y="226337"/>
                      </a:cubicBezTo>
                      <a:lnTo>
                        <a:pt x="0" y="226337"/>
                      </a:lnTo>
                      <a:lnTo>
                        <a:pt x="0" y="226337"/>
                      </a:lnTo>
                    </a:path>
                  </a:pathLst>
                </a:custGeom>
                <a:noFill/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16" name="Freeform 215"/>
                <p:cNvSpPr/>
                <p:nvPr/>
              </p:nvSpPr>
              <p:spPr>
                <a:xfrm flipH="1">
                  <a:off x="1329350" y="6283103"/>
                  <a:ext cx="18000" cy="226337"/>
                </a:xfrm>
                <a:custGeom>
                  <a:avLst/>
                  <a:gdLst>
                    <a:gd name="connsiteX0" fmla="*/ 40740 w 44660"/>
                    <a:gd name="connsiteY0" fmla="*/ 0 h 226337"/>
                    <a:gd name="connsiteX1" fmla="*/ 40740 w 44660"/>
                    <a:gd name="connsiteY1" fmla="*/ 131275 h 226337"/>
                    <a:gd name="connsiteX2" fmla="*/ 0 w 44660"/>
                    <a:gd name="connsiteY2" fmla="*/ 226337 h 226337"/>
                    <a:gd name="connsiteX3" fmla="*/ 0 w 44660"/>
                    <a:gd name="connsiteY3" fmla="*/ 226337 h 226337"/>
                    <a:gd name="connsiteX4" fmla="*/ 0 w 44660"/>
                    <a:gd name="connsiteY4" fmla="*/ 226337 h 226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660" h="226337">
                      <a:moveTo>
                        <a:pt x="40740" y="0"/>
                      </a:moveTo>
                      <a:cubicBezTo>
                        <a:pt x="44135" y="46776"/>
                        <a:pt x="47530" y="93552"/>
                        <a:pt x="40740" y="131275"/>
                      </a:cubicBezTo>
                      <a:cubicBezTo>
                        <a:pt x="33950" y="168998"/>
                        <a:pt x="0" y="226337"/>
                        <a:pt x="0" y="226337"/>
                      </a:cubicBezTo>
                      <a:lnTo>
                        <a:pt x="0" y="226337"/>
                      </a:lnTo>
                      <a:lnTo>
                        <a:pt x="0" y="226337"/>
                      </a:lnTo>
                    </a:path>
                  </a:pathLst>
                </a:custGeom>
                <a:noFill/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17" name="Oval 216"/>
                <p:cNvSpPr/>
                <p:nvPr/>
              </p:nvSpPr>
              <p:spPr>
                <a:xfrm>
                  <a:off x="1258429" y="6242363"/>
                  <a:ext cx="108000" cy="10800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B3E6">
                        <a:shade val="30000"/>
                        <a:satMod val="115000"/>
                      </a:srgbClr>
                    </a:gs>
                    <a:gs pos="50000">
                      <a:srgbClr val="FFB3E6">
                        <a:shade val="67500"/>
                        <a:satMod val="115000"/>
                      </a:srgbClr>
                    </a:gs>
                    <a:gs pos="100000">
                      <a:srgbClr val="FFB3E6">
                        <a:shade val="100000"/>
                        <a:satMod val="115000"/>
                      </a:srgbClr>
                    </a:gs>
                  </a:gsLst>
                  <a:lin ang="18900000" scaled="1"/>
                  <a:tileRect/>
                </a:gradFill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55" name="Group 154"/>
              <p:cNvGrpSpPr/>
              <p:nvPr/>
            </p:nvGrpSpPr>
            <p:grpSpPr>
              <a:xfrm flipV="1">
                <a:off x="1724272" y="5551348"/>
                <a:ext cx="88560" cy="219003"/>
                <a:chOff x="1258429" y="6242363"/>
                <a:chExt cx="108000" cy="267077"/>
              </a:xfrm>
            </p:grpSpPr>
            <p:sp>
              <p:nvSpPr>
                <p:cNvPr id="212" name="Freeform 211"/>
                <p:cNvSpPr/>
                <p:nvPr/>
              </p:nvSpPr>
              <p:spPr>
                <a:xfrm>
                  <a:off x="1281067" y="6283103"/>
                  <a:ext cx="18000" cy="226337"/>
                </a:xfrm>
                <a:custGeom>
                  <a:avLst/>
                  <a:gdLst>
                    <a:gd name="connsiteX0" fmla="*/ 40740 w 44660"/>
                    <a:gd name="connsiteY0" fmla="*/ 0 h 226337"/>
                    <a:gd name="connsiteX1" fmla="*/ 40740 w 44660"/>
                    <a:gd name="connsiteY1" fmla="*/ 131275 h 226337"/>
                    <a:gd name="connsiteX2" fmla="*/ 0 w 44660"/>
                    <a:gd name="connsiteY2" fmla="*/ 226337 h 226337"/>
                    <a:gd name="connsiteX3" fmla="*/ 0 w 44660"/>
                    <a:gd name="connsiteY3" fmla="*/ 226337 h 226337"/>
                    <a:gd name="connsiteX4" fmla="*/ 0 w 44660"/>
                    <a:gd name="connsiteY4" fmla="*/ 226337 h 226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660" h="226337">
                      <a:moveTo>
                        <a:pt x="40740" y="0"/>
                      </a:moveTo>
                      <a:cubicBezTo>
                        <a:pt x="44135" y="46776"/>
                        <a:pt x="47530" y="93552"/>
                        <a:pt x="40740" y="131275"/>
                      </a:cubicBezTo>
                      <a:cubicBezTo>
                        <a:pt x="33950" y="168998"/>
                        <a:pt x="0" y="226337"/>
                        <a:pt x="0" y="226337"/>
                      </a:cubicBezTo>
                      <a:lnTo>
                        <a:pt x="0" y="226337"/>
                      </a:lnTo>
                      <a:lnTo>
                        <a:pt x="0" y="226337"/>
                      </a:lnTo>
                    </a:path>
                  </a:pathLst>
                </a:custGeom>
                <a:noFill/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13" name="Freeform 212"/>
                <p:cNvSpPr/>
                <p:nvPr/>
              </p:nvSpPr>
              <p:spPr>
                <a:xfrm flipH="1">
                  <a:off x="1329350" y="6283103"/>
                  <a:ext cx="18000" cy="226337"/>
                </a:xfrm>
                <a:custGeom>
                  <a:avLst/>
                  <a:gdLst>
                    <a:gd name="connsiteX0" fmla="*/ 40740 w 44660"/>
                    <a:gd name="connsiteY0" fmla="*/ 0 h 226337"/>
                    <a:gd name="connsiteX1" fmla="*/ 40740 w 44660"/>
                    <a:gd name="connsiteY1" fmla="*/ 131275 h 226337"/>
                    <a:gd name="connsiteX2" fmla="*/ 0 w 44660"/>
                    <a:gd name="connsiteY2" fmla="*/ 226337 h 226337"/>
                    <a:gd name="connsiteX3" fmla="*/ 0 w 44660"/>
                    <a:gd name="connsiteY3" fmla="*/ 226337 h 226337"/>
                    <a:gd name="connsiteX4" fmla="*/ 0 w 44660"/>
                    <a:gd name="connsiteY4" fmla="*/ 226337 h 226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660" h="226337">
                      <a:moveTo>
                        <a:pt x="40740" y="0"/>
                      </a:moveTo>
                      <a:cubicBezTo>
                        <a:pt x="44135" y="46776"/>
                        <a:pt x="47530" y="93552"/>
                        <a:pt x="40740" y="131275"/>
                      </a:cubicBezTo>
                      <a:cubicBezTo>
                        <a:pt x="33950" y="168998"/>
                        <a:pt x="0" y="226337"/>
                        <a:pt x="0" y="226337"/>
                      </a:cubicBezTo>
                      <a:lnTo>
                        <a:pt x="0" y="226337"/>
                      </a:lnTo>
                      <a:lnTo>
                        <a:pt x="0" y="226337"/>
                      </a:lnTo>
                    </a:path>
                  </a:pathLst>
                </a:custGeom>
                <a:noFill/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14" name="Oval 213"/>
                <p:cNvSpPr/>
                <p:nvPr/>
              </p:nvSpPr>
              <p:spPr>
                <a:xfrm>
                  <a:off x="1258429" y="6242363"/>
                  <a:ext cx="108000" cy="10800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B3E6">
                        <a:shade val="30000"/>
                        <a:satMod val="115000"/>
                      </a:srgbClr>
                    </a:gs>
                    <a:gs pos="50000">
                      <a:srgbClr val="FFB3E6">
                        <a:shade val="67500"/>
                        <a:satMod val="115000"/>
                      </a:srgbClr>
                    </a:gs>
                    <a:gs pos="100000">
                      <a:srgbClr val="FFB3E6">
                        <a:shade val="100000"/>
                        <a:satMod val="115000"/>
                      </a:srgbClr>
                    </a:gs>
                  </a:gsLst>
                  <a:lin ang="18900000" scaled="1"/>
                  <a:tileRect/>
                </a:gradFill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56" name="Group 155"/>
              <p:cNvGrpSpPr/>
              <p:nvPr/>
            </p:nvGrpSpPr>
            <p:grpSpPr>
              <a:xfrm flipV="1">
                <a:off x="1923816" y="5551348"/>
                <a:ext cx="88560" cy="219003"/>
                <a:chOff x="1258429" y="6242363"/>
                <a:chExt cx="108000" cy="267077"/>
              </a:xfrm>
            </p:grpSpPr>
            <p:sp>
              <p:nvSpPr>
                <p:cNvPr id="209" name="Freeform 208"/>
                <p:cNvSpPr/>
                <p:nvPr/>
              </p:nvSpPr>
              <p:spPr>
                <a:xfrm>
                  <a:off x="1281067" y="6283103"/>
                  <a:ext cx="18000" cy="226337"/>
                </a:xfrm>
                <a:custGeom>
                  <a:avLst/>
                  <a:gdLst>
                    <a:gd name="connsiteX0" fmla="*/ 40740 w 44660"/>
                    <a:gd name="connsiteY0" fmla="*/ 0 h 226337"/>
                    <a:gd name="connsiteX1" fmla="*/ 40740 w 44660"/>
                    <a:gd name="connsiteY1" fmla="*/ 131275 h 226337"/>
                    <a:gd name="connsiteX2" fmla="*/ 0 w 44660"/>
                    <a:gd name="connsiteY2" fmla="*/ 226337 h 226337"/>
                    <a:gd name="connsiteX3" fmla="*/ 0 w 44660"/>
                    <a:gd name="connsiteY3" fmla="*/ 226337 h 226337"/>
                    <a:gd name="connsiteX4" fmla="*/ 0 w 44660"/>
                    <a:gd name="connsiteY4" fmla="*/ 226337 h 226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660" h="226337">
                      <a:moveTo>
                        <a:pt x="40740" y="0"/>
                      </a:moveTo>
                      <a:cubicBezTo>
                        <a:pt x="44135" y="46776"/>
                        <a:pt x="47530" y="93552"/>
                        <a:pt x="40740" y="131275"/>
                      </a:cubicBezTo>
                      <a:cubicBezTo>
                        <a:pt x="33950" y="168998"/>
                        <a:pt x="0" y="226337"/>
                        <a:pt x="0" y="226337"/>
                      </a:cubicBezTo>
                      <a:lnTo>
                        <a:pt x="0" y="226337"/>
                      </a:lnTo>
                      <a:lnTo>
                        <a:pt x="0" y="226337"/>
                      </a:lnTo>
                    </a:path>
                  </a:pathLst>
                </a:custGeom>
                <a:noFill/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10" name="Freeform 209"/>
                <p:cNvSpPr/>
                <p:nvPr/>
              </p:nvSpPr>
              <p:spPr>
                <a:xfrm flipH="1">
                  <a:off x="1329350" y="6283103"/>
                  <a:ext cx="18000" cy="226337"/>
                </a:xfrm>
                <a:custGeom>
                  <a:avLst/>
                  <a:gdLst>
                    <a:gd name="connsiteX0" fmla="*/ 40740 w 44660"/>
                    <a:gd name="connsiteY0" fmla="*/ 0 h 226337"/>
                    <a:gd name="connsiteX1" fmla="*/ 40740 w 44660"/>
                    <a:gd name="connsiteY1" fmla="*/ 131275 h 226337"/>
                    <a:gd name="connsiteX2" fmla="*/ 0 w 44660"/>
                    <a:gd name="connsiteY2" fmla="*/ 226337 h 226337"/>
                    <a:gd name="connsiteX3" fmla="*/ 0 w 44660"/>
                    <a:gd name="connsiteY3" fmla="*/ 226337 h 226337"/>
                    <a:gd name="connsiteX4" fmla="*/ 0 w 44660"/>
                    <a:gd name="connsiteY4" fmla="*/ 226337 h 226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660" h="226337">
                      <a:moveTo>
                        <a:pt x="40740" y="0"/>
                      </a:moveTo>
                      <a:cubicBezTo>
                        <a:pt x="44135" y="46776"/>
                        <a:pt x="47530" y="93552"/>
                        <a:pt x="40740" y="131275"/>
                      </a:cubicBezTo>
                      <a:cubicBezTo>
                        <a:pt x="33950" y="168998"/>
                        <a:pt x="0" y="226337"/>
                        <a:pt x="0" y="226337"/>
                      </a:cubicBezTo>
                      <a:lnTo>
                        <a:pt x="0" y="226337"/>
                      </a:lnTo>
                      <a:lnTo>
                        <a:pt x="0" y="226337"/>
                      </a:lnTo>
                    </a:path>
                  </a:pathLst>
                </a:custGeom>
                <a:noFill/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11" name="Oval 210"/>
                <p:cNvSpPr/>
                <p:nvPr/>
              </p:nvSpPr>
              <p:spPr>
                <a:xfrm>
                  <a:off x="1258429" y="6242363"/>
                  <a:ext cx="108000" cy="10800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B3E6">
                        <a:shade val="30000"/>
                        <a:satMod val="115000"/>
                      </a:srgbClr>
                    </a:gs>
                    <a:gs pos="50000">
                      <a:srgbClr val="FFB3E6">
                        <a:shade val="67500"/>
                        <a:satMod val="115000"/>
                      </a:srgbClr>
                    </a:gs>
                    <a:gs pos="100000">
                      <a:srgbClr val="FFB3E6">
                        <a:shade val="100000"/>
                        <a:satMod val="115000"/>
                      </a:srgbClr>
                    </a:gs>
                  </a:gsLst>
                  <a:lin ang="18900000" scaled="1"/>
                  <a:tileRect/>
                </a:gradFill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57" name="Group 156"/>
              <p:cNvGrpSpPr/>
              <p:nvPr/>
            </p:nvGrpSpPr>
            <p:grpSpPr>
              <a:xfrm flipV="1">
                <a:off x="2023589" y="5551348"/>
                <a:ext cx="88560" cy="219003"/>
                <a:chOff x="1258429" y="6242363"/>
                <a:chExt cx="108000" cy="267077"/>
              </a:xfrm>
            </p:grpSpPr>
            <p:sp>
              <p:nvSpPr>
                <p:cNvPr id="206" name="Freeform 205"/>
                <p:cNvSpPr/>
                <p:nvPr/>
              </p:nvSpPr>
              <p:spPr>
                <a:xfrm>
                  <a:off x="1281067" y="6283103"/>
                  <a:ext cx="18000" cy="226337"/>
                </a:xfrm>
                <a:custGeom>
                  <a:avLst/>
                  <a:gdLst>
                    <a:gd name="connsiteX0" fmla="*/ 40740 w 44660"/>
                    <a:gd name="connsiteY0" fmla="*/ 0 h 226337"/>
                    <a:gd name="connsiteX1" fmla="*/ 40740 w 44660"/>
                    <a:gd name="connsiteY1" fmla="*/ 131275 h 226337"/>
                    <a:gd name="connsiteX2" fmla="*/ 0 w 44660"/>
                    <a:gd name="connsiteY2" fmla="*/ 226337 h 226337"/>
                    <a:gd name="connsiteX3" fmla="*/ 0 w 44660"/>
                    <a:gd name="connsiteY3" fmla="*/ 226337 h 226337"/>
                    <a:gd name="connsiteX4" fmla="*/ 0 w 44660"/>
                    <a:gd name="connsiteY4" fmla="*/ 226337 h 226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660" h="226337">
                      <a:moveTo>
                        <a:pt x="40740" y="0"/>
                      </a:moveTo>
                      <a:cubicBezTo>
                        <a:pt x="44135" y="46776"/>
                        <a:pt x="47530" y="93552"/>
                        <a:pt x="40740" y="131275"/>
                      </a:cubicBezTo>
                      <a:cubicBezTo>
                        <a:pt x="33950" y="168998"/>
                        <a:pt x="0" y="226337"/>
                        <a:pt x="0" y="226337"/>
                      </a:cubicBezTo>
                      <a:lnTo>
                        <a:pt x="0" y="226337"/>
                      </a:lnTo>
                      <a:lnTo>
                        <a:pt x="0" y="226337"/>
                      </a:lnTo>
                    </a:path>
                  </a:pathLst>
                </a:custGeom>
                <a:noFill/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07" name="Freeform 206"/>
                <p:cNvSpPr/>
                <p:nvPr/>
              </p:nvSpPr>
              <p:spPr>
                <a:xfrm flipH="1">
                  <a:off x="1329350" y="6283103"/>
                  <a:ext cx="18000" cy="226337"/>
                </a:xfrm>
                <a:custGeom>
                  <a:avLst/>
                  <a:gdLst>
                    <a:gd name="connsiteX0" fmla="*/ 40740 w 44660"/>
                    <a:gd name="connsiteY0" fmla="*/ 0 h 226337"/>
                    <a:gd name="connsiteX1" fmla="*/ 40740 w 44660"/>
                    <a:gd name="connsiteY1" fmla="*/ 131275 h 226337"/>
                    <a:gd name="connsiteX2" fmla="*/ 0 w 44660"/>
                    <a:gd name="connsiteY2" fmla="*/ 226337 h 226337"/>
                    <a:gd name="connsiteX3" fmla="*/ 0 w 44660"/>
                    <a:gd name="connsiteY3" fmla="*/ 226337 h 226337"/>
                    <a:gd name="connsiteX4" fmla="*/ 0 w 44660"/>
                    <a:gd name="connsiteY4" fmla="*/ 226337 h 226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660" h="226337">
                      <a:moveTo>
                        <a:pt x="40740" y="0"/>
                      </a:moveTo>
                      <a:cubicBezTo>
                        <a:pt x="44135" y="46776"/>
                        <a:pt x="47530" y="93552"/>
                        <a:pt x="40740" y="131275"/>
                      </a:cubicBezTo>
                      <a:cubicBezTo>
                        <a:pt x="33950" y="168998"/>
                        <a:pt x="0" y="226337"/>
                        <a:pt x="0" y="226337"/>
                      </a:cubicBezTo>
                      <a:lnTo>
                        <a:pt x="0" y="226337"/>
                      </a:lnTo>
                      <a:lnTo>
                        <a:pt x="0" y="226337"/>
                      </a:lnTo>
                    </a:path>
                  </a:pathLst>
                </a:custGeom>
                <a:noFill/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08" name="Oval 207"/>
                <p:cNvSpPr/>
                <p:nvPr/>
              </p:nvSpPr>
              <p:spPr>
                <a:xfrm>
                  <a:off x="1258429" y="6242363"/>
                  <a:ext cx="108000" cy="10800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B3E6">
                        <a:shade val="30000"/>
                        <a:satMod val="115000"/>
                      </a:srgbClr>
                    </a:gs>
                    <a:gs pos="50000">
                      <a:srgbClr val="FFB3E6">
                        <a:shade val="67500"/>
                        <a:satMod val="115000"/>
                      </a:srgbClr>
                    </a:gs>
                    <a:gs pos="100000">
                      <a:srgbClr val="FFB3E6">
                        <a:shade val="100000"/>
                        <a:satMod val="115000"/>
                      </a:srgbClr>
                    </a:gs>
                  </a:gsLst>
                  <a:lin ang="18900000" scaled="1"/>
                  <a:tileRect/>
                </a:gradFill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58" name="Group 157"/>
              <p:cNvGrpSpPr/>
              <p:nvPr/>
            </p:nvGrpSpPr>
            <p:grpSpPr>
              <a:xfrm flipV="1">
                <a:off x="2123361" y="5551348"/>
                <a:ext cx="88560" cy="219003"/>
                <a:chOff x="1258429" y="6242363"/>
                <a:chExt cx="108000" cy="267077"/>
              </a:xfrm>
            </p:grpSpPr>
            <p:sp>
              <p:nvSpPr>
                <p:cNvPr id="203" name="Freeform 202"/>
                <p:cNvSpPr/>
                <p:nvPr/>
              </p:nvSpPr>
              <p:spPr>
                <a:xfrm>
                  <a:off x="1281067" y="6283103"/>
                  <a:ext cx="18000" cy="226337"/>
                </a:xfrm>
                <a:custGeom>
                  <a:avLst/>
                  <a:gdLst>
                    <a:gd name="connsiteX0" fmla="*/ 40740 w 44660"/>
                    <a:gd name="connsiteY0" fmla="*/ 0 h 226337"/>
                    <a:gd name="connsiteX1" fmla="*/ 40740 w 44660"/>
                    <a:gd name="connsiteY1" fmla="*/ 131275 h 226337"/>
                    <a:gd name="connsiteX2" fmla="*/ 0 w 44660"/>
                    <a:gd name="connsiteY2" fmla="*/ 226337 h 226337"/>
                    <a:gd name="connsiteX3" fmla="*/ 0 w 44660"/>
                    <a:gd name="connsiteY3" fmla="*/ 226337 h 226337"/>
                    <a:gd name="connsiteX4" fmla="*/ 0 w 44660"/>
                    <a:gd name="connsiteY4" fmla="*/ 226337 h 226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660" h="226337">
                      <a:moveTo>
                        <a:pt x="40740" y="0"/>
                      </a:moveTo>
                      <a:cubicBezTo>
                        <a:pt x="44135" y="46776"/>
                        <a:pt x="47530" y="93552"/>
                        <a:pt x="40740" y="131275"/>
                      </a:cubicBezTo>
                      <a:cubicBezTo>
                        <a:pt x="33950" y="168998"/>
                        <a:pt x="0" y="226337"/>
                        <a:pt x="0" y="226337"/>
                      </a:cubicBezTo>
                      <a:lnTo>
                        <a:pt x="0" y="226337"/>
                      </a:lnTo>
                      <a:lnTo>
                        <a:pt x="0" y="226337"/>
                      </a:lnTo>
                    </a:path>
                  </a:pathLst>
                </a:custGeom>
                <a:noFill/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04" name="Freeform 203"/>
                <p:cNvSpPr/>
                <p:nvPr/>
              </p:nvSpPr>
              <p:spPr>
                <a:xfrm flipH="1">
                  <a:off x="1329350" y="6283103"/>
                  <a:ext cx="18000" cy="226337"/>
                </a:xfrm>
                <a:custGeom>
                  <a:avLst/>
                  <a:gdLst>
                    <a:gd name="connsiteX0" fmla="*/ 40740 w 44660"/>
                    <a:gd name="connsiteY0" fmla="*/ 0 h 226337"/>
                    <a:gd name="connsiteX1" fmla="*/ 40740 w 44660"/>
                    <a:gd name="connsiteY1" fmla="*/ 131275 h 226337"/>
                    <a:gd name="connsiteX2" fmla="*/ 0 w 44660"/>
                    <a:gd name="connsiteY2" fmla="*/ 226337 h 226337"/>
                    <a:gd name="connsiteX3" fmla="*/ 0 w 44660"/>
                    <a:gd name="connsiteY3" fmla="*/ 226337 h 226337"/>
                    <a:gd name="connsiteX4" fmla="*/ 0 w 44660"/>
                    <a:gd name="connsiteY4" fmla="*/ 226337 h 226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660" h="226337">
                      <a:moveTo>
                        <a:pt x="40740" y="0"/>
                      </a:moveTo>
                      <a:cubicBezTo>
                        <a:pt x="44135" y="46776"/>
                        <a:pt x="47530" y="93552"/>
                        <a:pt x="40740" y="131275"/>
                      </a:cubicBezTo>
                      <a:cubicBezTo>
                        <a:pt x="33950" y="168998"/>
                        <a:pt x="0" y="226337"/>
                        <a:pt x="0" y="226337"/>
                      </a:cubicBezTo>
                      <a:lnTo>
                        <a:pt x="0" y="226337"/>
                      </a:lnTo>
                      <a:lnTo>
                        <a:pt x="0" y="226337"/>
                      </a:lnTo>
                    </a:path>
                  </a:pathLst>
                </a:custGeom>
                <a:noFill/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05" name="Oval 204"/>
                <p:cNvSpPr/>
                <p:nvPr/>
              </p:nvSpPr>
              <p:spPr>
                <a:xfrm>
                  <a:off x="1258429" y="6242363"/>
                  <a:ext cx="108000" cy="10800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B3E6">
                        <a:shade val="30000"/>
                        <a:satMod val="115000"/>
                      </a:srgbClr>
                    </a:gs>
                    <a:gs pos="50000">
                      <a:srgbClr val="FFB3E6">
                        <a:shade val="67500"/>
                        <a:satMod val="115000"/>
                      </a:srgbClr>
                    </a:gs>
                    <a:gs pos="100000">
                      <a:srgbClr val="FFB3E6">
                        <a:shade val="100000"/>
                        <a:satMod val="115000"/>
                      </a:srgbClr>
                    </a:gs>
                  </a:gsLst>
                  <a:lin ang="18900000" scaled="1"/>
                  <a:tileRect/>
                </a:gradFill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59" name="Group 158"/>
              <p:cNvGrpSpPr/>
              <p:nvPr/>
            </p:nvGrpSpPr>
            <p:grpSpPr>
              <a:xfrm flipV="1">
                <a:off x="1824044" y="5551348"/>
                <a:ext cx="88560" cy="219003"/>
                <a:chOff x="1258429" y="6242363"/>
                <a:chExt cx="108000" cy="267077"/>
              </a:xfrm>
            </p:grpSpPr>
            <p:sp>
              <p:nvSpPr>
                <p:cNvPr id="200" name="Freeform 199"/>
                <p:cNvSpPr/>
                <p:nvPr/>
              </p:nvSpPr>
              <p:spPr>
                <a:xfrm>
                  <a:off x="1281067" y="6283103"/>
                  <a:ext cx="18000" cy="226337"/>
                </a:xfrm>
                <a:custGeom>
                  <a:avLst/>
                  <a:gdLst>
                    <a:gd name="connsiteX0" fmla="*/ 40740 w 44660"/>
                    <a:gd name="connsiteY0" fmla="*/ 0 h 226337"/>
                    <a:gd name="connsiteX1" fmla="*/ 40740 w 44660"/>
                    <a:gd name="connsiteY1" fmla="*/ 131275 h 226337"/>
                    <a:gd name="connsiteX2" fmla="*/ 0 w 44660"/>
                    <a:gd name="connsiteY2" fmla="*/ 226337 h 226337"/>
                    <a:gd name="connsiteX3" fmla="*/ 0 w 44660"/>
                    <a:gd name="connsiteY3" fmla="*/ 226337 h 226337"/>
                    <a:gd name="connsiteX4" fmla="*/ 0 w 44660"/>
                    <a:gd name="connsiteY4" fmla="*/ 226337 h 226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660" h="226337">
                      <a:moveTo>
                        <a:pt x="40740" y="0"/>
                      </a:moveTo>
                      <a:cubicBezTo>
                        <a:pt x="44135" y="46776"/>
                        <a:pt x="47530" y="93552"/>
                        <a:pt x="40740" y="131275"/>
                      </a:cubicBezTo>
                      <a:cubicBezTo>
                        <a:pt x="33950" y="168998"/>
                        <a:pt x="0" y="226337"/>
                        <a:pt x="0" y="226337"/>
                      </a:cubicBezTo>
                      <a:lnTo>
                        <a:pt x="0" y="226337"/>
                      </a:lnTo>
                      <a:lnTo>
                        <a:pt x="0" y="226337"/>
                      </a:lnTo>
                    </a:path>
                  </a:pathLst>
                </a:custGeom>
                <a:noFill/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01" name="Freeform 200"/>
                <p:cNvSpPr/>
                <p:nvPr/>
              </p:nvSpPr>
              <p:spPr>
                <a:xfrm flipH="1">
                  <a:off x="1329350" y="6283103"/>
                  <a:ext cx="18000" cy="226337"/>
                </a:xfrm>
                <a:custGeom>
                  <a:avLst/>
                  <a:gdLst>
                    <a:gd name="connsiteX0" fmla="*/ 40740 w 44660"/>
                    <a:gd name="connsiteY0" fmla="*/ 0 h 226337"/>
                    <a:gd name="connsiteX1" fmla="*/ 40740 w 44660"/>
                    <a:gd name="connsiteY1" fmla="*/ 131275 h 226337"/>
                    <a:gd name="connsiteX2" fmla="*/ 0 w 44660"/>
                    <a:gd name="connsiteY2" fmla="*/ 226337 h 226337"/>
                    <a:gd name="connsiteX3" fmla="*/ 0 w 44660"/>
                    <a:gd name="connsiteY3" fmla="*/ 226337 h 226337"/>
                    <a:gd name="connsiteX4" fmla="*/ 0 w 44660"/>
                    <a:gd name="connsiteY4" fmla="*/ 226337 h 226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660" h="226337">
                      <a:moveTo>
                        <a:pt x="40740" y="0"/>
                      </a:moveTo>
                      <a:cubicBezTo>
                        <a:pt x="44135" y="46776"/>
                        <a:pt x="47530" y="93552"/>
                        <a:pt x="40740" y="131275"/>
                      </a:cubicBezTo>
                      <a:cubicBezTo>
                        <a:pt x="33950" y="168998"/>
                        <a:pt x="0" y="226337"/>
                        <a:pt x="0" y="226337"/>
                      </a:cubicBezTo>
                      <a:lnTo>
                        <a:pt x="0" y="226337"/>
                      </a:lnTo>
                      <a:lnTo>
                        <a:pt x="0" y="226337"/>
                      </a:lnTo>
                    </a:path>
                  </a:pathLst>
                </a:custGeom>
                <a:noFill/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02" name="Oval 201"/>
                <p:cNvSpPr/>
                <p:nvPr/>
              </p:nvSpPr>
              <p:spPr>
                <a:xfrm>
                  <a:off x="1258429" y="6242363"/>
                  <a:ext cx="108000" cy="10800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B3E6">
                        <a:shade val="30000"/>
                        <a:satMod val="115000"/>
                      </a:srgbClr>
                    </a:gs>
                    <a:gs pos="50000">
                      <a:srgbClr val="FFB3E6">
                        <a:shade val="67500"/>
                        <a:satMod val="115000"/>
                      </a:srgbClr>
                    </a:gs>
                    <a:gs pos="100000">
                      <a:srgbClr val="FFB3E6">
                        <a:shade val="100000"/>
                        <a:satMod val="115000"/>
                      </a:srgbClr>
                    </a:gs>
                  </a:gsLst>
                  <a:lin ang="18900000" scaled="1"/>
                  <a:tileRect/>
                </a:gradFill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60" name="Group 159"/>
              <p:cNvGrpSpPr/>
              <p:nvPr/>
            </p:nvGrpSpPr>
            <p:grpSpPr>
              <a:xfrm flipV="1">
                <a:off x="2223134" y="5551348"/>
                <a:ext cx="88560" cy="219003"/>
                <a:chOff x="1258429" y="6242363"/>
                <a:chExt cx="108000" cy="267077"/>
              </a:xfrm>
            </p:grpSpPr>
            <p:sp>
              <p:nvSpPr>
                <p:cNvPr id="197" name="Freeform 196"/>
                <p:cNvSpPr/>
                <p:nvPr/>
              </p:nvSpPr>
              <p:spPr>
                <a:xfrm>
                  <a:off x="1281067" y="6283103"/>
                  <a:ext cx="18000" cy="226337"/>
                </a:xfrm>
                <a:custGeom>
                  <a:avLst/>
                  <a:gdLst>
                    <a:gd name="connsiteX0" fmla="*/ 40740 w 44660"/>
                    <a:gd name="connsiteY0" fmla="*/ 0 h 226337"/>
                    <a:gd name="connsiteX1" fmla="*/ 40740 w 44660"/>
                    <a:gd name="connsiteY1" fmla="*/ 131275 h 226337"/>
                    <a:gd name="connsiteX2" fmla="*/ 0 w 44660"/>
                    <a:gd name="connsiteY2" fmla="*/ 226337 h 226337"/>
                    <a:gd name="connsiteX3" fmla="*/ 0 w 44660"/>
                    <a:gd name="connsiteY3" fmla="*/ 226337 h 226337"/>
                    <a:gd name="connsiteX4" fmla="*/ 0 w 44660"/>
                    <a:gd name="connsiteY4" fmla="*/ 226337 h 226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660" h="226337">
                      <a:moveTo>
                        <a:pt x="40740" y="0"/>
                      </a:moveTo>
                      <a:cubicBezTo>
                        <a:pt x="44135" y="46776"/>
                        <a:pt x="47530" y="93552"/>
                        <a:pt x="40740" y="131275"/>
                      </a:cubicBezTo>
                      <a:cubicBezTo>
                        <a:pt x="33950" y="168998"/>
                        <a:pt x="0" y="226337"/>
                        <a:pt x="0" y="226337"/>
                      </a:cubicBezTo>
                      <a:lnTo>
                        <a:pt x="0" y="226337"/>
                      </a:lnTo>
                      <a:lnTo>
                        <a:pt x="0" y="226337"/>
                      </a:lnTo>
                    </a:path>
                  </a:pathLst>
                </a:custGeom>
                <a:noFill/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98" name="Freeform 197"/>
                <p:cNvSpPr/>
                <p:nvPr/>
              </p:nvSpPr>
              <p:spPr>
                <a:xfrm flipH="1">
                  <a:off x="1329350" y="6283103"/>
                  <a:ext cx="18000" cy="226337"/>
                </a:xfrm>
                <a:custGeom>
                  <a:avLst/>
                  <a:gdLst>
                    <a:gd name="connsiteX0" fmla="*/ 40740 w 44660"/>
                    <a:gd name="connsiteY0" fmla="*/ 0 h 226337"/>
                    <a:gd name="connsiteX1" fmla="*/ 40740 w 44660"/>
                    <a:gd name="connsiteY1" fmla="*/ 131275 h 226337"/>
                    <a:gd name="connsiteX2" fmla="*/ 0 w 44660"/>
                    <a:gd name="connsiteY2" fmla="*/ 226337 h 226337"/>
                    <a:gd name="connsiteX3" fmla="*/ 0 w 44660"/>
                    <a:gd name="connsiteY3" fmla="*/ 226337 h 226337"/>
                    <a:gd name="connsiteX4" fmla="*/ 0 w 44660"/>
                    <a:gd name="connsiteY4" fmla="*/ 226337 h 226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660" h="226337">
                      <a:moveTo>
                        <a:pt x="40740" y="0"/>
                      </a:moveTo>
                      <a:cubicBezTo>
                        <a:pt x="44135" y="46776"/>
                        <a:pt x="47530" y="93552"/>
                        <a:pt x="40740" y="131275"/>
                      </a:cubicBezTo>
                      <a:cubicBezTo>
                        <a:pt x="33950" y="168998"/>
                        <a:pt x="0" y="226337"/>
                        <a:pt x="0" y="226337"/>
                      </a:cubicBezTo>
                      <a:lnTo>
                        <a:pt x="0" y="226337"/>
                      </a:lnTo>
                      <a:lnTo>
                        <a:pt x="0" y="226337"/>
                      </a:lnTo>
                    </a:path>
                  </a:pathLst>
                </a:custGeom>
                <a:noFill/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99" name="Oval 198"/>
                <p:cNvSpPr/>
                <p:nvPr/>
              </p:nvSpPr>
              <p:spPr>
                <a:xfrm>
                  <a:off x="1258429" y="6242363"/>
                  <a:ext cx="108000" cy="10800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B3E6">
                        <a:shade val="30000"/>
                        <a:satMod val="115000"/>
                      </a:srgbClr>
                    </a:gs>
                    <a:gs pos="50000">
                      <a:srgbClr val="FFB3E6">
                        <a:shade val="67500"/>
                        <a:satMod val="115000"/>
                      </a:srgbClr>
                    </a:gs>
                    <a:gs pos="100000">
                      <a:srgbClr val="FFB3E6">
                        <a:shade val="100000"/>
                        <a:satMod val="115000"/>
                      </a:srgbClr>
                    </a:gs>
                  </a:gsLst>
                  <a:lin ang="18900000" scaled="1"/>
                  <a:tileRect/>
                </a:gradFill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61" name="Group 160"/>
              <p:cNvGrpSpPr/>
              <p:nvPr/>
            </p:nvGrpSpPr>
            <p:grpSpPr>
              <a:xfrm flipV="1">
                <a:off x="1325183" y="5551348"/>
                <a:ext cx="88560" cy="219003"/>
                <a:chOff x="1258429" y="6242363"/>
                <a:chExt cx="108000" cy="267077"/>
              </a:xfrm>
            </p:grpSpPr>
            <p:sp>
              <p:nvSpPr>
                <p:cNvPr id="194" name="Freeform 193"/>
                <p:cNvSpPr/>
                <p:nvPr/>
              </p:nvSpPr>
              <p:spPr>
                <a:xfrm>
                  <a:off x="1281067" y="6283103"/>
                  <a:ext cx="18000" cy="226337"/>
                </a:xfrm>
                <a:custGeom>
                  <a:avLst/>
                  <a:gdLst>
                    <a:gd name="connsiteX0" fmla="*/ 40740 w 44660"/>
                    <a:gd name="connsiteY0" fmla="*/ 0 h 226337"/>
                    <a:gd name="connsiteX1" fmla="*/ 40740 w 44660"/>
                    <a:gd name="connsiteY1" fmla="*/ 131275 h 226337"/>
                    <a:gd name="connsiteX2" fmla="*/ 0 w 44660"/>
                    <a:gd name="connsiteY2" fmla="*/ 226337 h 226337"/>
                    <a:gd name="connsiteX3" fmla="*/ 0 w 44660"/>
                    <a:gd name="connsiteY3" fmla="*/ 226337 h 226337"/>
                    <a:gd name="connsiteX4" fmla="*/ 0 w 44660"/>
                    <a:gd name="connsiteY4" fmla="*/ 226337 h 226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660" h="226337">
                      <a:moveTo>
                        <a:pt x="40740" y="0"/>
                      </a:moveTo>
                      <a:cubicBezTo>
                        <a:pt x="44135" y="46776"/>
                        <a:pt x="47530" y="93552"/>
                        <a:pt x="40740" y="131275"/>
                      </a:cubicBezTo>
                      <a:cubicBezTo>
                        <a:pt x="33950" y="168998"/>
                        <a:pt x="0" y="226337"/>
                        <a:pt x="0" y="226337"/>
                      </a:cubicBezTo>
                      <a:lnTo>
                        <a:pt x="0" y="226337"/>
                      </a:lnTo>
                      <a:lnTo>
                        <a:pt x="0" y="226337"/>
                      </a:lnTo>
                    </a:path>
                  </a:pathLst>
                </a:custGeom>
                <a:noFill/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95" name="Freeform 194"/>
                <p:cNvSpPr/>
                <p:nvPr/>
              </p:nvSpPr>
              <p:spPr>
                <a:xfrm flipH="1">
                  <a:off x="1329350" y="6283103"/>
                  <a:ext cx="18000" cy="226337"/>
                </a:xfrm>
                <a:custGeom>
                  <a:avLst/>
                  <a:gdLst>
                    <a:gd name="connsiteX0" fmla="*/ 40740 w 44660"/>
                    <a:gd name="connsiteY0" fmla="*/ 0 h 226337"/>
                    <a:gd name="connsiteX1" fmla="*/ 40740 w 44660"/>
                    <a:gd name="connsiteY1" fmla="*/ 131275 h 226337"/>
                    <a:gd name="connsiteX2" fmla="*/ 0 w 44660"/>
                    <a:gd name="connsiteY2" fmla="*/ 226337 h 226337"/>
                    <a:gd name="connsiteX3" fmla="*/ 0 w 44660"/>
                    <a:gd name="connsiteY3" fmla="*/ 226337 h 226337"/>
                    <a:gd name="connsiteX4" fmla="*/ 0 w 44660"/>
                    <a:gd name="connsiteY4" fmla="*/ 226337 h 226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660" h="226337">
                      <a:moveTo>
                        <a:pt x="40740" y="0"/>
                      </a:moveTo>
                      <a:cubicBezTo>
                        <a:pt x="44135" y="46776"/>
                        <a:pt x="47530" y="93552"/>
                        <a:pt x="40740" y="131275"/>
                      </a:cubicBezTo>
                      <a:cubicBezTo>
                        <a:pt x="33950" y="168998"/>
                        <a:pt x="0" y="226337"/>
                        <a:pt x="0" y="226337"/>
                      </a:cubicBezTo>
                      <a:lnTo>
                        <a:pt x="0" y="226337"/>
                      </a:lnTo>
                      <a:lnTo>
                        <a:pt x="0" y="226337"/>
                      </a:lnTo>
                    </a:path>
                  </a:pathLst>
                </a:custGeom>
                <a:noFill/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96" name="Oval 195"/>
                <p:cNvSpPr/>
                <p:nvPr/>
              </p:nvSpPr>
              <p:spPr>
                <a:xfrm>
                  <a:off x="1258429" y="6242363"/>
                  <a:ext cx="108000" cy="10800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B3E6">
                        <a:shade val="30000"/>
                        <a:satMod val="115000"/>
                      </a:srgbClr>
                    </a:gs>
                    <a:gs pos="50000">
                      <a:srgbClr val="FFB3E6">
                        <a:shade val="67500"/>
                        <a:satMod val="115000"/>
                      </a:srgbClr>
                    </a:gs>
                    <a:gs pos="100000">
                      <a:srgbClr val="FFB3E6">
                        <a:shade val="100000"/>
                        <a:satMod val="115000"/>
                      </a:srgbClr>
                    </a:gs>
                  </a:gsLst>
                  <a:lin ang="18900000" scaled="1"/>
                  <a:tileRect/>
                </a:gradFill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62" name="Group 161"/>
              <p:cNvGrpSpPr/>
              <p:nvPr/>
            </p:nvGrpSpPr>
            <p:grpSpPr>
              <a:xfrm>
                <a:off x="2314360" y="5400395"/>
                <a:ext cx="88560" cy="219003"/>
                <a:chOff x="1258429" y="6242363"/>
                <a:chExt cx="108000" cy="267077"/>
              </a:xfrm>
            </p:grpSpPr>
            <p:sp>
              <p:nvSpPr>
                <p:cNvPr id="191" name="Freeform 190"/>
                <p:cNvSpPr/>
                <p:nvPr/>
              </p:nvSpPr>
              <p:spPr>
                <a:xfrm>
                  <a:off x="1281067" y="6283103"/>
                  <a:ext cx="18000" cy="226337"/>
                </a:xfrm>
                <a:custGeom>
                  <a:avLst/>
                  <a:gdLst>
                    <a:gd name="connsiteX0" fmla="*/ 40740 w 44660"/>
                    <a:gd name="connsiteY0" fmla="*/ 0 h 226337"/>
                    <a:gd name="connsiteX1" fmla="*/ 40740 w 44660"/>
                    <a:gd name="connsiteY1" fmla="*/ 131275 h 226337"/>
                    <a:gd name="connsiteX2" fmla="*/ 0 w 44660"/>
                    <a:gd name="connsiteY2" fmla="*/ 226337 h 226337"/>
                    <a:gd name="connsiteX3" fmla="*/ 0 w 44660"/>
                    <a:gd name="connsiteY3" fmla="*/ 226337 h 226337"/>
                    <a:gd name="connsiteX4" fmla="*/ 0 w 44660"/>
                    <a:gd name="connsiteY4" fmla="*/ 226337 h 226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660" h="226337">
                      <a:moveTo>
                        <a:pt x="40740" y="0"/>
                      </a:moveTo>
                      <a:cubicBezTo>
                        <a:pt x="44135" y="46776"/>
                        <a:pt x="47530" y="93552"/>
                        <a:pt x="40740" y="131275"/>
                      </a:cubicBezTo>
                      <a:cubicBezTo>
                        <a:pt x="33950" y="168998"/>
                        <a:pt x="0" y="226337"/>
                        <a:pt x="0" y="226337"/>
                      </a:cubicBezTo>
                      <a:lnTo>
                        <a:pt x="0" y="226337"/>
                      </a:lnTo>
                      <a:lnTo>
                        <a:pt x="0" y="226337"/>
                      </a:lnTo>
                    </a:path>
                  </a:pathLst>
                </a:custGeom>
                <a:noFill/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92" name="Freeform 191"/>
                <p:cNvSpPr/>
                <p:nvPr/>
              </p:nvSpPr>
              <p:spPr>
                <a:xfrm flipH="1">
                  <a:off x="1329350" y="6283103"/>
                  <a:ext cx="18000" cy="226337"/>
                </a:xfrm>
                <a:custGeom>
                  <a:avLst/>
                  <a:gdLst>
                    <a:gd name="connsiteX0" fmla="*/ 40740 w 44660"/>
                    <a:gd name="connsiteY0" fmla="*/ 0 h 226337"/>
                    <a:gd name="connsiteX1" fmla="*/ 40740 w 44660"/>
                    <a:gd name="connsiteY1" fmla="*/ 131275 h 226337"/>
                    <a:gd name="connsiteX2" fmla="*/ 0 w 44660"/>
                    <a:gd name="connsiteY2" fmla="*/ 226337 h 226337"/>
                    <a:gd name="connsiteX3" fmla="*/ 0 w 44660"/>
                    <a:gd name="connsiteY3" fmla="*/ 226337 h 226337"/>
                    <a:gd name="connsiteX4" fmla="*/ 0 w 44660"/>
                    <a:gd name="connsiteY4" fmla="*/ 226337 h 226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660" h="226337">
                      <a:moveTo>
                        <a:pt x="40740" y="0"/>
                      </a:moveTo>
                      <a:cubicBezTo>
                        <a:pt x="44135" y="46776"/>
                        <a:pt x="47530" y="93552"/>
                        <a:pt x="40740" y="131275"/>
                      </a:cubicBezTo>
                      <a:cubicBezTo>
                        <a:pt x="33950" y="168998"/>
                        <a:pt x="0" y="226337"/>
                        <a:pt x="0" y="226337"/>
                      </a:cubicBezTo>
                      <a:lnTo>
                        <a:pt x="0" y="226337"/>
                      </a:lnTo>
                      <a:lnTo>
                        <a:pt x="0" y="226337"/>
                      </a:lnTo>
                    </a:path>
                  </a:pathLst>
                </a:custGeom>
                <a:noFill/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93" name="Oval 192"/>
                <p:cNvSpPr/>
                <p:nvPr/>
              </p:nvSpPr>
              <p:spPr>
                <a:xfrm>
                  <a:off x="1258429" y="6242363"/>
                  <a:ext cx="108000" cy="10800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B3E6">
                        <a:shade val="30000"/>
                        <a:satMod val="115000"/>
                      </a:srgbClr>
                    </a:gs>
                    <a:gs pos="50000">
                      <a:srgbClr val="FFB3E6">
                        <a:shade val="67500"/>
                        <a:satMod val="115000"/>
                      </a:srgbClr>
                    </a:gs>
                    <a:gs pos="100000">
                      <a:srgbClr val="FFB3E6">
                        <a:shade val="100000"/>
                        <a:satMod val="115000"/>
                      </a:srgbClr>
                    </a:gs>
                  </a:gsLst>
                  <a:lin ang="18900000" scaled="1"/>
                  <a:tileRect/>
                </a:gradFill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63" name="Group 162"/>
              <p:cNvGrpSpPr/>
              <p:nvPr/>
            </p:nvGrpSpPr>
            <p:grpSpPr>
              <a:xfrm>
                <a:off x="2414133" y="5400395"/>
                <a:ext cx="88560" cy="219003"/>
                <a:chOff x="1258429" y="6242363"/>
                <a:chExt cx="108000" cy="267077"/>
              </a:xfrm>
            </p:grpSpPr>
            <p:sp>
              <p:nvSpPr>
                <p:cNvPr id="188" name="Freeform 187"/>
                <p:cNvSpPr/>
                <p:nvPr/>
              </p:nvSpPr>
              <p:spPr>
                <a:xfrm>
                  <a:off x="1281067" y="6283103"/>
                  <a:ext cx="18000" cy="226337"/>
                </a:xfrm>
                <a:custGeom>
                  <a:avLst/>
                  <a:gdLst>
                    <a:gd name="connsiteX0" fmla="*/ 40740 w 44660"/>
                    <a:gd name="connsiteY0" fmla="*/ 0 h 226337"/>
                    <a:gd name="connsiteX1" fmla="*/ 40740 w 44660"/>
                    <a:gd name="connsiteY1" fmla="*/ 131275 h 226337"/>
                    <a:gd name="connsiteX2" fmla="*/ 0 w 44660"/>
                    <a:gd name="connsiteY2" fmla="*/ 226337 h 226337"/>
                    <a:gd name="connsiteX3" fmla="*/ 0 w 44660"/>
                    <a:gd name="connsiteY3" fmla="*/ 226337 h 226337"/>
                    <a:gd name="connsiteX4" fmla="*/ 0 w 44660"/>
                    <a:gd name="connsiteY4" fmla="*/ 226337 h 226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660" h="226337">
                      <a:moveTo>
                        <a:pt x="40740" y="0"/>
                      </a:moveTo>
                      <a:cubicBezTo>
                        <a:pt x="44135" y="46776"/>
                        <a:pt x="47530" y="93552"/>
                        <a:pt x="40740" y="131275"/>
                      </a:cubicBezTo>
                      <a:cubicBezTo>
                        <a:pt x="33950" y="168998"/>
                        <a:pt x="0" y="226337"/>
                        <a:pt x="0" y="226337"/>
                      </a:cubicBezTo>
                      <a:lnTo>
                        <a:pt x="0" y="226337"/>
                      </a:lnTo>
                      <a:lnTo>
                        <a:pt x="0" y="226337"/>
                      </a:lnTo>
                    </a:path>
                  </a:pathLst>
                </a:custGeom>
                <a:noFill/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89" name="Freeform 188"/>
                <p:cNvSpPr/>
                <p:nvPr/>
              </p:nvSpPr>
              <p:spPr>
                <a:xfrm flipH="1">
                  <a:off x="1329350" y="6283103"/>
                  <a:ext cx="18000" cy="226337"/>
                </a:xfrm>
                <a:custGeom>
                  <a:avLst/>
                  <a:gdLst>
                    <a:gd name="connsiteX0" fmla="*/ 40740 w 44660"/>
                    <a:gd name="connsiteY0" fmla="*/ 0 h 226337"/>
                    <a:gd name="connsiteX1" fmla="*/ 40740 w 44660"/>
                    <a:gd name="connsiteY1" fmla="*/ 131275 h 226337"/>
                    <a:gd name="connsiteX2" fmla="*/ 0 w 44660"/>
                    <a:gd name="connsiteY2" fmla="*/ 226337 h 226337"/>
                    <a:gd name="connsiteX3" fmla="*/ 0 w 44660"/>
                    <a:gd name="connsiteY3" fmla="*/ 226337 h 226337"/>
                    <a:gd name="connsiteX4" fmla="*/ 0 w 44660"/>
                    <a:gd name="connsiteY4" fmla="*/ 226337 h 226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660" h="226337">
                      <a:moveTo>
                        <a:pt x="40740" y="0"/>
                      </a:moveTo>
                      <a:cubicBezTo>
                        <a:pt x="44135" y="46776"/>
                        <a:pt x="47530" y="93552"/>
                        <a:pt x="40740" y="131275"/>
                      </a:cubicBezTo>
                      <a:cubicBezTo>
                        <a:pt x="33950" y="168998"/>
                        <a:pt x="0" y="226337"/>
                        <a:pt x="0" y="226337"/>
                      </a:cubicBezTo>
                      <a:lnTo>
                        <a:pt x="0" y="226337"/>
                      </a:lnTo>
                      <a:lnTo>
                        <a:pt x="0" y="226337"/>
                      </a:lnTo>
                    </a:path>
                  </a:pathLst>
                </a:custGeom>
                <a:noFill/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90" name="Oval 189"/>
                <p:cNvSpPr/>
                <p:nvPr/>
              </p:nvSpPr>
              <p:spPr>
                <a:xfrm>
                  <a:off x="1258429" y="6242363"/>
                  <a:ext cx="108000" cy="10800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B3E6">
                        <a:shade val="30000"/>
                        <a:satMod val="115000"/>
                      </a:srgbClr>
                    </a:gs>
                    <a:gs pos="50000">
                      <a:srgbClr val="FFB3E6">
                        <a:shade val="67500"/>
                        <a:satMod val="115000"/>
                      </a:srgbClr>
                    </a:gs>
                    <a:gs pos="100000">
                      <a:srgbClr val="FFB3E6">
                        <a:shade val="100000"/>
                        <a:satMod val="115000"/>
                      </a:srgbClr>
                    </a:gs>
                  </a:gsLst>
                  <a:lin ang="18900000" scaled="1"/>
                  <a:tileRect/>
                </a:gradFill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64" name="Group 163"/>
              <p:cNvGrpSpPr/>
              <p:nvPr/>
            </p:nvGrpSpPr>
            <p:grpSpPr>
              <a:xfrm>
                <a:off x="2513905" y="5400395"/>
                <a:ext cx="88560" cy="219003"/>
                <a:chOff x="1258429" y="6242363"/>
                <a:chExt cx="108000" cy="267077"/>
              </a:xfrm>
            </p:grpSpPr>
            <p:sp>
              <p:nvSpPr>
                <p:cNvPr id="185" name="Freeform 184"/>
                <p:cNvSpPr/>
                <p:nvPr/>
              </p:nvSpPr>
              <p:spPr>
                <a:xfrm>
                  <a:off x="1281067" y="6283103"/>
                  <a:ext cx="18000" cy="226337"/>
                </a:xfrm>
                <a:custGeom>
                  <a:avLst/>
                  <a:gdLst>
                    <a:gd name="connsiteX0" fmla="*/ 40740 w 44660"/>
                    <a:gd name="connsiteY0" fmla="*/ 0 h 226337"/>
                    <a:gd name="connsiteX1" fmla="*/ 40740 w 44660"/>
                    <a:gd name="connsiteY1" fmla="*/ 131275 h 226337"/>
                    <a:gd name="connsiteX2" fmla="*/ 0 w 44660"/>
                    <a:gd name="connsiteY2" fmla="*/ 226337 h 226337"/>
                    <a:gd name="connsiteX3" fmla="*/ 0 w 44660"/>
                    <a:gd name="connsiteY3" fmla="*/ 226337 h 226337"/>
                    <a:gd name="connsiteX4" fmla="*/ 0 w 44660"/>
                    <a:gd name="connsiteY4" fmla="*/ 226337 h 226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660" h="226337">
                      <a:moveTo>
                        <a:pt x="40740" y="0"/>
                      </a:moveTo>
                      <a:cubicBezTo>
                        <a:pt x="44135" y="46776"/>
                        <a:pt x="47530" y="93552"/>
                        <a:pt x="40740" y="131275"/>
                      </a:cubicBezTo>
                      <a:cubicBezTo>
                        <a:pt x="33950" y="168998"/>
                        <a:pt x="0" y="226337"/>
                        <a:pt x="0" y="226337"/>
                      </a:cubicBezTo>
                      <a:lnTo>
                        <a:pt x="0" y="226337"/>
                      </a:lnTo>
                      <a:lnTo>
                        <a:pt x="0" y="226337"/>
                      </a:lnTo>
                    </a:path>
                  </a:pathLst>
                </a:custGeom>
                <a:noFill/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86" name="Freeform 185"/>
                <p:cNvSpPr/>
                <p:nvPr/>
              </p:nvSpPr>
              <p:spPr>
                <a:xfrm flipH="1">
                  <a:off x="1329350" y="6283103"/>
                  <a:ext cx="18000" cy="226337"/>
                </a:xfrm>
                <a:custGeom>
                  <a:avLst/>
                  <a:gdLst>
                    <a:gd name="connsiteX0" fmla="*/ 40740 w 44660"/>
                    <a:gd name="connsiteY0" fmla="*/ 0 h 226337"/>
                    <a:gd name="connsiteX1" fmla="*/ 40740 w 44660"/>
                    <a:gd name="connsiteY1" fmla="*/ 131275 h 226337"/>
                    <a:gd name="connsiteX2" fmla="*/ 0 w 44660"/>
                    <a:gd name="connsiteY2" fmla="*/ 226337 h 226337"/>
                    <a:gd name="connsiteX3" fmla="*/ 0 w 44660"/>
                    <a:gd name="connsiteY3" fmla="*/ 226337 h 226337"/>
                    <a:gd name="connsiteX4" fmla="*/ 0 w 44660"/>
                    <a:gd name="connsiteY4" fmla="*/ 226337 h 226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660" h="226337">
                      <a:moveTo>
                        <a:pt x="40740" y="0"/>
                      </a:moveTo>
                      <a:cubicBezTo>
                        <a:pt x="44135" y="46776"/>
                        <a:pt x="47530" y="93552"/>
                        <a:pt x="40740" y="131275"/>
                      </a:cubicBezTo>
                      <a:cubicBezTo>
                        <a:pt x="33950" y="168998"/>
                        <a:pt x="0" y="226337"/>
                        <a:pt x="0" y="226337"/>
                      </a:cubicBezTo>
                      <a:lnTo>
                        <a:pt x="0" y="226337"/>
                      </a:lnTo>
                      <a:lnTo>
                        <a:pt x="0" y="226337"/>
                      </a:lnTo>
                    </a:path>
                  </a:pathLst>
                </a:custGeom>
                <a:noFill/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87" name="Oval 186"/>
                <p:cNvSpPr/>
                <p:nvPr/>
              </p:nvSpPr>
              <p:spPr>
                <a:xfrm>
                  <a:off x="1258429" y="6242363"/>
                  <a:ext cx="108000" cy="10800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B3E6">
                        <a:shade val="30000"/>
                        <a:satMod val="115000"/>
                      </a:srgbClr>
                    </a:gs>
                    <a:gs pos="50000">
                      <a:srgbClr val="FFB3E6">
                        <a:shade val="67500"/>
                        <a:satMod val="115000"/>
                      </a:srgbClr>
                    </a:gs>
                    <a:gs pos="100000">
                      <a:srgbClr val="FFB3E6">
                        <a:shade val="100000"/>
                        <a:satMod val="115000"/>
                      </a:srgbClr>
                    </a:gs>
                  </a:gsLst>
                  <a:lin ang="18900000" scaled="1"/>
                  <a:tileRect/>
                </a:gradFill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65" name="Group 164"/>
              <p:cNvGrpSpPr/>
              <p:nvPr/>
            </p:nvGrpSpPr>
            <p:grpSpPr>
              <a:xfrm>
                <a:off x="2613678" y="5400395"/>
                <a:ext cx="88560" cy="219003"/>
                <a:chOff x="1258429" y="6242363"/>
                <a:chExt cx="108000" cy="267077"/>
              </a:xfrm>
            </p:grpSpPr>
            <p:sp>
              <p:nvSpPr>
                <p:cNvPr id="182" name="Freeform 181"/>
                <p:cNvSpPr/>
                <p:nvPr/>
              </p:nvSpPr>
              <p:spPr>
                <a:xfrm>
                  <a:off x="1281067" y="6283103"/>
                  <a:ext cx="18000" cy="226337"/>
                </a:xfrm>
                <a:custGeom>
                  <a:avLst/>
                  <a:gdLst>
                    <a:gd name="connsiteX0" fmla="*/ 40740 w 44660"/>
                    <a:gd name="connsiteY0" fmla="*/ 0 h 226337"/>
                    <a:gd name="connsiteX1" fmla="*/ 40740 w 44660"/>
                    <a:gd name="connsiteY1" fmla="*/ 131275 h 226337"/>
                    <a:gd name="connsiteX2" fmla="*/ 0 w 44660"/>
                    <a:gd name="connsiteY2" fmla="*/ 226337 h 226337"/>
                    <a:gd name="connsiteX3" fmla="*/ 0 w 44660"/>
                    <a:gd name="connsiteY3" fmla="*/ 226337 h 226337"/>
                    <a:gd name="connsiteX4" fmla="*/ 0 w 44660"/>
                    <a:gd name="connsiteY4" fmla="*/ 226337 h 226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660" h="226337">
                      <a:moveTo>
                        <a:pt x="40740" y="0"/>
                      </a:moveTo>
                      <a:cubicBezTo>
                        <a:pt x="44135" y="46776"/>
                        <a:pt x="47530" y="93552"/>
                        <a:pt x="40740" y="131275"/>
                      </a:cubicBezTo>
                      <a:cubicBezTo>
                        <a:pt x="33950" y="168998"/>
                        <a:pt x="0" y="226337"/>
                        <a:pt x="0" y="226337"/>
                      </a:cubicBezTo>
                      <a:lnTo>
                        <a:pt x="0" y="226337"/>
                      </a:lnTo>
                      <a:lnTo>
                        <a:pt x="0" y="226337"/>
                      </a:lnTo>
                    </a:path>
                  </a:pathLst>
                </a:custGeom>
                <a:noFill/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83" name="Freeform 182"/>
                <p:cNvSpPr/>
                <p:nvPr/>
              </p:nvSpPr>
              <p:spPr>
                <a:xfrm flipH="1">
                  <a:off x="1329350" y="6283103"/>
                  <a:ext cx="18000" cy="226337"/>
                </a:xfrm>
                <a:custGeom>
                  <a:avLst/>
                  <a:gdLst>
                    <a:gd name="connsiteX0" fmla="*/ 40740 w 44660"/>
                    <a:gd name="connsiteY0" fmla="*/ 0 h 226337"/>
                    <a:gd name="connsiteX1" fmla="*/ 40740 w 44660"/>
                    <a:gd name="connsiteY1" fmla="*/ 131275 h 226337"/>
                    <a:gd name="connsiteX2" fmla="*/ 0 w 44660"/>
                    <a:gd name="connsiteY2" fmla="*/ 226337 h 226337"/>
                    <a:gd name="connsiteX3" fmla="*/ 0 w 44660"/>
                    <a:gd name="connsiteY3" fmla="*/ 226337 h 226337"/>
                    <a:gd name="connsiteX4" fmla="*/ 0 w 44660"/>
                    <a:gd name="connsiteY4" fmla="*/ 226337 h 226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660" h="226337">
                      <a:moveTo>
                        <a:pt x="40740" y="0"/>
                      </a:moveTo>
                      <a:cubicBezTo>
                        <a:pt x="44135" y="46776"/>
                        <a:pt x="47530" y="93552"/>
                        <a:pt x="40740" y="131275"/>
                      </a:cubicBezTo>
                      <a:cubicBezTo>
                        <a:pt x="33950" y="168998"/>
                        <a:pt x="0" y="226337"/>
                        <a:pt x="0" y="226337"/>
                      </a:cubicBezTo>
                      <a:lnTo>
                        <a:pt x="0" y="226337"/>
                      </a:lnTo>
                      <a:lnTo>
                        <a:pt x="0" y="226337"/>
                      </a:lnTo>
                    </a:path>
                  </a:pathLst>
                </a:custGeom>
                <a:noFill/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84" name="Oval 183"/>
                <p:cNvSpPr/>
                <p:nvPr/>
              </p:nvSpPr>
              <p:spPr>
                <a:xfrm>
                  <a:off x="1258429" y="6242363"/>
                  <a:ext cx="108000" cy="10800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B3E6">
                        <a:shade val="30000"/>
                        <a:satMod val="115000"/>
                      </a:srgbClr>
                    </a:gs>
                    <a:gs pos="50000">
                      <a:srgbClr val="FFB3E6">
                        <a:shade val="67500"/>
                        <a:satMod val="115000"/>
                      </a:srgbClr>
                    </a:gs>
                    <a:gs pos="100000">
                      <a:srgbClr val="FFB3E6">
                        <a:shade val="100000"/>
                        <a:satMod val="115000"/>
                      </a:srgbClr>
                    </a:gs>
                  </a:gsLst>
                  <a:lin ang="18900000" scaled="1"/>
                  <a:tileRect/>
                </a:gradFill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66" name="Group 165"/>
              <p:cNvGrpSpPr/>
              <p:nvPr/>
            </p:nvGrpSpPr>
            <p:grpSpPr>
              <a:xfrm flipV="1">
                <a:off x="2313115" y="5551348"/>
                <a:ext cx="88560" cy="219003"/>
                <a:chOff x="1258429" y="6242363"/>
                <a:chExt cx="108000" cy="267077"/>
              </a:xfrm>
            </p:grpSpPr>
            <p:sp>
              <p:nvSpPr>
                <p:cNvPr id="179" name="Freeform 178"/>
                <p:cNvSpPr/>
                <p:nvPr/>
              </p:nvSpPr>
              <p:spPr>
                <a:xfrm>
                  <a:off x="1281067" y="6283103"/>
                  <a:ext cx="18000" cy="226337"/>
                </a:xfrm>
                <a:custGeom>
                  <a:avLst/>
                  <a:gdLst>
                    <a:gd name="connsiteX0" fmla="*/ 40740 w 44660"/>
                    <a:gd name="connsiteY0" fmla="*/ 0 h 226337"/>
                    <a:gd name="connsiteX1" fmla="*/ 40740 w 44660"/>
                    <a:gd name="connsiteY1" fmla="*/ 131275 h 226337"/>
                    <a:gd name="connsiteX2" fmla="*/ 0 w 44660"/>
                    <a:gd name="connsiteY2" fmla="*/ 226337 h 226337"/>
                    <a:gd name="connsiteX3" fmla="*/ 0 w 44660"/>
                    <a:gd name="connsiteY3" fmla="*/ 226337 h 226337"/>
                    <a:gd name="connsiteX4" fmla="*/ 0 w 44660"/>
                    <a:gd name="connsiteY4" fmla="*/ 226337 h 226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660" h="226337">
                      <a:moveTo>
                        <a:pt x="40740" y="0"/>
                      </a:moveTo>
                      <a:cubicBezTo>
                        <a:pt x="44135" y="46776"/>
                        <a:pt x="47530" y="93552"/>
                        <a:pt x="40740" y="131275"/>
                      </a:cubicBezTo>
                      <a:cubicBezTo>
                        <a:pt x="33950" y="168998"/>
                        <a:pt x="0" y="226337"/>
                        <a:pt x="0" y="226337"/>
                      </a:cubicBezTo>
                      <a:lnTo>
                        <a:pt x="0" y="226337"/>
                      </a:lnTo>
                      <a:lnTo>
                        <a:pt x="0" y="226337"/>
                      </a:lnTo>
                    </a:path>
                  </a:pathLst>
                </a:custGeom>
                <a:noFill/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80" name="Freeform 179"/>
                <p:cNvSpPr/>
                <p:nvPr/>
              </p:nvSpPr>
              <p:spPr>
                <a:xfrm flipH="1">
                  <a:off x="1329350" y="6283103"/>
                  <a:ext cx="18000" cy="226337"/>
                </a:xfrm>
                <a:custGeom>
                  <a:avLst/>
                  <a:gdLst>
                    <a:gd name="connsiteX0" fmla="*/ 40740 w 44660"/>
                    <a:gd name="connsiteY0" fmla="*/ 0 h 226337"/>
                    <a:gd name="connsiteX1" fmla="*/ 40740 w 44660"/>
                    <a:gd name="connsiteY1" fmla="*/ 131275 h 226337"/>
                    <a:gd name="connsiteX2" fmla="*/ 0 w 44660"/>
                    <a:gd name="connsiteY2" fmla="*/ 226337 h 226337"/>
                    <a:gd name="connsiteX3" fmla="*/ 0 w 44660"/>
                    <a:gd name="connsiteY3" fmla="*/ 226337 h 226337"/>
                    <a:gd name="connsiteX4" fmla="*/ 0 w 44660"/>
                    <a:gd name="connsiteY4" fmla="*/ 226337 h 226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660" h="226337">
                      <a:moveTo>
                        <a:pt x="40740" y="0"/>
                      </a:moveTo>
                      <a:cubicBezTo>
                        <a:pt x="44135" y="46776"/>
                        <a:pt x="47530" y="93552"/>
                        <a:pt x="40740" y="131275"/>
                      </a:cubicBezTo>
                      <a:cubicBezTo>
                        <a:pt x="33950" y="168998"/>
                        <a:pt x="0" y="226337"/>
                        <a:pt x="0" y="226337"/>
                      </a:cubicBezTo>
                      <a:lnTo>
                        <a:pt x="0" y="226337"/>
                      </a:lnTo>
                      <a:lnTo>
                        <a:pt x="0" y="226337"/>
                      </a:lnTo>
                    </a:path>
                  </a:pathLst>
                </a:custGeom>
                <a:noFill/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81" name="Oval 180"/>
                <p:cNvSpPr/>
                <p:nvPr/>
              </p:nvSpPr>
              <p:spPr>
                <a:xfrm>
                  <a:off x="1258429" y="6242363"/>
                  <a:ext cx="108000" cy="10800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B3E6">
                        <a:shade val="30000"/>
                        <a:satMod val="115000"/>
                      </a:srgbClr>
                    </a:gs>
                    <a:gs pos="50000">
                      <a:srgbClr val="FFB3E6">
                        <a:shade val="67500"/>
                        <a:satMod val="115000"/>
                      </a:srgbClr>
                    </a:gs>
                    <a:gs pos="100000">
                      <a:srgbClr val="FFB3E6">
                        <a:shade val="100000"/>
                        <a:satMod val="115000"/>
                      </a:srgbClr>
                    </a:gs>
                  </a:gsLst>
                  <a:lin ang="18900000" scaled="1"/>
                  <a:tileRect/>
                </a:gradFill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67" name="Group 166"/>
              <p:cNvGrpSpPr/>
              <p:nvPr/>
            </p:nvGrpSpPr>
            <p:grpSpPr>
              <a:xfrm flipV="1">
                <a:off x="2412888" y="5551348"/>
                <a:ext cx="88560" cy="219003"/>
                <a:chOff x="1258429" y="6242363"/>
                <a:chExt cx="108000" cy="267077"/>
              </a:xfrm>
            </p:grpSpPr>
            <p:sp>
              <p:nvSpPr>
                <p:cNvPr id="176" name="Freeform 175"/>
                <p:cNvSpPr/>
                <p:nvPr/>
              </p:nvSpPr>
              <p:spPr>
                <a:xfrm>
                  <a:off x="1281067" y="6283103"/>
                  <a:ext cx="18000" cy="226337"/>
                </a:xfrm>
                <a:custGeom>
                  <a:avLst/>
                  <a:gdLst>
                    <a:gd name="connsiteX0" fmla="*/ 40740 w 44660"/>
                    <a:gd name="connsiteY0" fmla="*/ 0 h 226337"/>
                    <a:gd name="connsiteX1" fmla="*/ 40740 w 44660"/>
                    <a:gd name="connsiteY1" fmla="*/ 131275 h 226337"/>
                    <a:gd name="connsiteX2" fmla="*/ 0 w 44660"/>
                    <a:gd name="connsiteY2" fmla="*/ 226337 h 226337"/>
                    <a:gd name="connsiteX3" fmla="*/ 0 w 44660"/>
                    <a:gd name="connsiteY3" fmla="*/ 226337 h 226337"/>
                    <a:gd name="connsiteX4" fmla="*/ 0 w 44660"/>
                    <a:gd name="connsiteY4" fmla="*/ 226337 h 226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660" h="226337">
                      <a:moveTo>
                        <a:pt x="40740" y="0"/>
                      </a:moveTo>
                      <a:cubicBezTo>
                        <a:pt x="44135" y="46776"/>
                        <a:pt x="47530" y="93552"/>
                        <a:pt x="40740" y="131275"/>
                      </a:cubicBezTo>
                      <a:cubicBezTo>
                        <a:pt x="33950" y="168998"/>
                        <a:pt x="0" y="226337"/>
                        <a:pt x="0" y="226337"/>
                      </a:cubicBezTo>
                      <a:lnTo>
                        <a:pt x="0" y="226337"/>
                      </a:lnTo>
                      <a:lnTo>
                        <a:pt x="0" y="226337"/>
                      </a:lnTo>
                    </a:path>
                  </a:pathLst>
                </a:custGeom>
                <a:noFill/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77" name="Freeform 176"/>
                <p:cNvSpPr/>
                <p:nvPr/>
              </p:nvSpPr>
              <p:spPr>
                <a:xfrm flipH="1">
                  <a:off x="1329350" y="6283103"/>
                  <a:ext cx="18000" cy="226337"/>
                </a:xfrm>
                <a:custGeom>
                  <a:avLst/>
                  <a:gdLst>
                    <a:gd name="connsiteX0" fmla="*/ 40740 w 44660"/>
                    <a:gd name="connsiteY0" fmla="*/ 0 h 226337"/>
                    <a:gd name="connsiteX1" fmla="*/ 40740 w 44660"/>
                    <a:gd name="connsiteY1" fmla="*/ 131275 h 226337"/>
                    <a:gd name="connsiteX2" fmla="*/ 0 w 44660"/>
                    <a:gd name="connsiteY2" fmla="*/ 226337 h 226337"/>
                    <a:gd name="connsiteX3" fmla="*/ 0 w 44660"/>
                    <a:gd name="connsiteY3" fmla="*/ 226337 h 226337"/>
                    <a:gd name="connsiteX4" fmla="*/ 0 w 44660"/>
                    <a:gd name="connsiteY4" fmla="*/ 226337 h 226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660" h="226337">
                      <a:moveTo>
                        <a:pt x="40740" y="0"/>
                      </a:moveTo>
                      <a:cubicBezTo>
                        <a:pt x="44135" y="46776"/>
                        <a:pt x="47530" y="93552"/>
                        <a:pt x="40740" y="131275"/>
                      </a:cubicBezTo>
                      <a:cubicBezTo>
                        <a:pt x="33950" y="168998"/>
                        <a:pt x="0" y="226337"/>
                        <a:pt x="0" y="226337"/>
                      </a:cubicBezTo>
                      <a:lnTo>
                        <a:pt x="0" y="226337"/>
                      </a:lnTo>
                      <a:lnTo>
                        <a:pt x="0" y="226337"/>
                      </a:lnTo>
                    </a:path>
                  </a:pathLst>
                </a:custGeom>
                <a:noFill/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78" name="Oval 177"/>
                <p:cNvSpPr/>
                <p:nvPr/>
              </p:nvSpPr>
              <p:spPr>
                <a:xfrm>
                  <a:off x="1258429" y="6242363"/>
                  <a:ext cx="108000" cy="10800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B3E6">
                        <a:shade val="30000"/>
                        <a:satMod val="115000"/>
                      </a:srgbClr>
                    </a:gs>
                    <a:gs pos="50000">
                      <a:srgbClr val="FFB3E6">
                        <a:shade val="67500"/>
                        <a:satMod val="115000"/>
                      </a:srgbClr>
                    </a:gs>
                    <a:gs pos="100000">
                      <a:srgbClr val="FFB3E6">
                        <a:shade val="100000"/>
                        <a:satMod val="115000"/>
                      </a:srgbClr>
                    </a:gs>
                  </a:gsLst>
                  <a:lin ang="18900000" scaled="1"/>
                  <a:tileRect/>
                </a:gradFill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68" name="Group 167"/>
              <p:cNvGrpSpPr/>
              <p:nvPr/>
            </p:nvGrpSpPr>
            <p:grpSpPr>
              <a:xfrm flipV="1">
                <a:off x="2512660" y="5551348"/>
                <a:ext cx="88560" cy="219003"/>
                <a:chOff x="1258429" y="6242363"/>
                <a:chExt cx="108000" cy="267077"/>
              </a:xfrm>
            </p:grpSpPr>
            <p:sp>
              <p:nvSpPr>
                <p:cNvPr id="173" name="Freeform 172"/>
                <p:cNvSpPr/>
                <p:nvPr/>
              </p:nvSpPr>
              <p:spPr>
                <a:xfrm>
                  <a:off x="1281067" y="6283103"/>
                  <a:ext cx="18000" cy="226337"/>
                </a:xfrm>
                <a:custGeom>
                  <a:avLst/>
                  <a:gdLst>
                    <a:gd name="connsiteX0" fmla="*/ 40740 w 44660"/>
                    <a:gd name="connsiteY0" fmla="*/ 0 h 226337"/>
                    <a:gd name="connsiteX1" fmla="*/ 40740 w 44660"/>
                    <a:gd name="connsiteY1" fmla="*/ 131275 h 226337"/>
                    <a:gd name="connsiteX2" fmla="*/ 0 w 44660"/>
                    <a:gd name="connsiteY2" fmla="*/ 226337 h 226337"/>
                    <a:gd name="connsiteX3" fmla="*/ 0 w 44660"/>
                    <a:gd name="connsiteY3" fmla="*/ 226337 h 226337"/>
                    <a:gd name="connsiteX4" fmla="*/ 0 w 44660"/>
                    <a:gd name="connsiteY4" fmla="*/ 226337 h 226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660" h="226337">
                      <a:moveTo>
                        <a:pt x="40740" y="0"/>
                      </a:moveTo>
                      <a:cubicBezTo>
                        <a:pt x="44135" y="46776"/>
                        <a:pt x="47530" y="93552"/>
                        <a:pt x="40740" y="131275"/>
                      </a:cubicBezTo>
                      <a:cubicBezTo>
                        <a:pt x="33950" y="168998"/>
                        <a:pt x="0" y="226337"/>
                        <a:pt x="0" y="226337"/>
                      </a:cubicBezTo>
                      <a:lnTo>
                        <a:pt x="0" y="226337"/>
                      </a:lnTo>
                      <a:lnTo>
                        <a:pt x="0" y="226337"/>
                      </a:lnTo>
                    </a:path>
                  </a:pathLst>
                </a:custGeom>
                <a:noFill/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74" name="Freeform 173"/>
                <p:cNvSpPr/>
                <p:nvPr/>
              </p:nvSpPr>
              <p:spPr>
                <a:xfrm flipH="1">
                  <a:off x="1329350" y="6283103"/>
                  <a:ext cx="18000" cy="226337"/>
                </a:xfrm>
                <a:custGeom>
                  <a:avLst/>
                  <a:gdLst>
                    <a:gd name="connsiteX0" fmla="*/ 40740 w 44660"/>
                    <a:gd name="connsiteY0" fmla="*/ 0 h 226337"/>
                    <a:gd name="connsiteX1" fmla="*/ 40740 w 44660"/>
                    <a:gd name="connsiteY1" fmla="*/ 131275 h 226337"/>
                    <a:gd name="connsiteX2" fmla="*/ 0 w 44660"/>
                    <a:gd name="connsiteY2" fmla="*/ 226337 h 226337"/>
                    <a:gd name="connsiteX3" fmla="*/ 0 w 44660"/>
                    <a:gd name="connsiteY3" fmla="*/ 226337 h 226337"/>
                    <a:gd name="connsiteX4" fmla="*/ 0 w 44660"/>
                    <a:gd name="connsiteY4" fmla="*/ 226337 h 226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660" h="226337">
                      <a:moveTo>
                        <a:pt x="40740" y="0"/>
                      </a:moveTo>
                      <a:cubicBezTo>
                        <a:pt x="44135" y="46776"/>
                        <a:pt x="47530" y="93552"/>
                        <a:pt x="40740" y="131275"/>
                      </a:cubicBezTo>
                      <a:cubicBezTo>
                        <a:pt x="33950" y="168998"/>
                        <a:pt x="0" y="226337"/>
                        <a:pt x="0" y="226337"/>
                      </a:cubicBezTo>
                      <a:lnTo>
                        <a:pt x="0" y="226337"/>
                      </a:lnTo>
                      <a:lnTo>
                        <a:pt x="0" y="226337"/>
                      </a:lnTo>
                    </a:path>
                  </a:pathLst>
                </a:custGeom>
                <a:noFill/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75" name="Oval 174"/>
                <p:cNvSpPr/>
                <p:nvPr/>
              </p:nvSpPr>
              <p:spPr>
                <a:xfrm>
                  <a:off x="1258429" y="6242363"/>
                  <a:ext cx="108000" cy="10800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B3E6">
                        <a:shade val="30000"/>
                        <a:satMod val="115000"/>
                      </a:srgbClr>
                    </a:gs>
                    <a:gs pos="50000">
                      <a:srgbClr val="FFB3E6">
                        <a:shade val="67500"/>
                        <a:satMod val="115000"/>
                      </a:srgbClr>
                    </a:gs>
                    <a:gs pos="100000">
                      <a:srgbClr val="FFB3E6">
                        <a:shade val="100000"/>
                        <a:satMod val="115000"/>
                      </a:srgbClr>
                    </a:gs>
                  </a:gsLst>
                  <a:lin ang="18900000" scaled="1"/>
                  <a:tileRect/>
                </a:gradFill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69" name="Group 168"/>
              <p:cNvGrpSpPr/>
              <p:nvPr/>
            </p:nvGrpSpPr>
            <p:grpSpPr>
              <a:xfrm flipV="1">
                <a:off x="2612433" y="5551348"/>
                <a:ext cx="88560" cy="219003"/>
                <a:chOff x="1258429" y="6242363"/>
                <a:chExt cx="108000" cy="267077"/>
              </a:xfrm>
            </p:grpSpPr>
            <p:sp>
              <p:nvSpPr>
                <p:cNvPr id="170" name="Freeform 169"/>
                <p:cNvSpPr/>
                <p:nvPr/>
              </p:nvSpPr>
              <p:spPr>
                <a:xfrm>
                  <a:off x="1281067" y="6283103"/>
                  <a:ext cx="18000" cy="226337"/>
                </a:xfrm>
                <a:custGeom>
                  <a:avLst/>
                  <a:gdLst>
                    <a:gd name="connsiteX0" fmla="*/ 40740 w 44660"/>
                    <a:gd name="connsiteY0" fmla="*/ 0 h 226337"/>
                    <a:gd name="connsiteX1" fmla="*/ 40740 w 44660"/>
                    <a:gd name="connsiteY1" fmla="*/ 131275 h 226337"/>
                    <a:gd name="connsiteX2" fmla="*/ 0 w 44660"/>
                    <a:gd name="connsiteY2" fmla="*/ 226337 h 226337"/>
                    <a:gd name="connsiteX3" fmla="*/ 0 w 44660"/>
                    <a:gd name="connsiteY3" fmla="*/ 226337 h 226337"/>
                    <a:gd name="connsiteX4" fmla="*/ 0 w 44660"/>
                    <a:gd name="connsiteY4" fmla="*/ 226337 h 226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660" h="226337">
                      <a:moveTo>
                        <a:pt x="40740" y="0"/>
                      </a:moveTo>
                      <a:cubicBezTo>
                        <a:pt x="44135" y="46776"/>
                        <a:pt x="47530" y="93552"/>
                        <a:pt x="40740" y="131275"/>
                      </a:cubicBezTo>
                      <a:cubicBezTo>
                        <a:pt x="33950" y="168998"/>
                        <a:pt x="0" y="226337"/>
                        <a:pt x="0" y="226337"/>
                      </a:cubicBezTo>
                      <a:lnTo>
                        <a:pt x="0" y="226337"/>
                      </a:lnTo>
                      <a:lnTo>
                        <a:pt x="0" y="226337"/>
                      </a:lnTo>
                    </a:path>
                  </a:pathLst>
                </a:custGeom>
                <a:noFill/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71" name="Freeform 170"/>
                <p:cNvSpPr/>
                <p:nvPr/>
              </p:nvSpPr>
              <p:spPr>
                <a:xfrm flipH="1">
                  <a:off x="1329350" y="6283103"/>
                  <a:ext cx="18000" cy="226337"/>
                </a:xfrm>
                <a:custGeom>
                  <a:avLst/>
                  <a:gdLst>
                    <a:gd name="connsiteX0" fmla="*/ 40740 w 44660"/>
                    <a:gd name="connsiteY0" fmla="*/ 0 h 226337"/>
                    <a:gd name="connsiteX1" fmla="*/ 40740 w 44660"/>
                    <a:gd name="connsiteY1" fmla="*/ 131275 h 226337"/>
                    <a:gd name="connsiteX2" fmla="*/ 0 w 44660"/>
                    <a:gd name="connsiteY2" fmla="*/ 226337 h 226337"/>
                    <a:gd name="connsiteX3" fmla="*/ 0 w 44660"/>
                    <a:gd name="connsiteY3" fmla="*/ 226337 h 226337"/>
                    <a:gd name="connsiteX4" fmla="*/ 0 w 44660"/>
                    <a:gd name="connsiteY4" fmla="*/ 226337 h 2263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660" h="226337">
                      <a:moveTo>
                        <a:pt x="40740" y="0"/>
                      </a:moveTo>
                      <a:cubicBezTo>
                        <a:pt x="44135" y="46776"/>
                        <a:pt x="47530" y="93552"/>
                        <a:pt x="40740" y="131275"/>
                      </a:cubicBezTo>
                      <a:cubicBezTo>
                        <a:pt x="33950" y="168998"/>
                        <a:pt x="0" y="226337"/>
                        <a:pt x="0" y="226337"/>
                      </a:cubicBezTo>
                      <a:lnTo>
                        <a:pt x="0" y="226337"/>
                      </a:lnTo>
                      <a:lnTo>
                        <a:pt x="0" y="226337"/>
                      </a:lnTo>
                    </a:path>
                  </a:pathLst>
                </a:custGeom>
                <a:noFill/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72" name="Oval 171"/>
                <p:cNvSpPr/>
                <p:nvPr/>
              </p:nvSpPr>
              <p:spPr>
                <a:xfrm>
                  <a:off x="1258429" y="6242363"/>
                  <a:ext cx="108000" cy="108000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B3E6">
                        <a:shade val="30000"/>
                        <a:satMod val="115000"/>
                      </a:srgbClr>
                    </a:gs>
                    <a:gs pos="50000">
                      <a:srgbClr val="FFB3E6">
                        <a:shade val="67500"/>
                        <a:satMod val="115000"/>
                      </a:srgbClr>
                    </a:gs>
                    <a:gs pos="100000">
                      <a:srgbClr val="FFB3E6">
                        <a:shade val="100000"/>
                        <a:satMod val="115000"/>
                      </a:srgbClr>
                    </a:gs>
                  </a:gsLst>
                  <a:lin ang="18900000" scaled="1"/>
                  <a:tileRect/>
                </a:gradFill>
                <a:ln w="12700">
                  <a:solidFill>
                    <a:srgbClr val="7F396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3200" dirty="0">
                    <a:solidFill>
                      <a:schemeClr val="tx1"/>
                    </a:solidFill>
                  </a:endParaRPr>
                </a:p>
              </p:txBody>
            </p:sp>
          </p:grpSp>
        </p:grpSp>
        <p:sp>
          <p:nvSpPr>
            <p:cNvPr id="266" name="Freeform 265"/>
            <p:cNvSpPr/>
            <p:nvPr/>
          </p:nvSpPr>
          <p:spPr>
            <a:xfrm>
              <a:off x="2078147" y="1747400"/>
              <a:ext cx="690336" cy="792522"/>
            </a:xfrm>
            <a:custGeom>
              <a:avLst/>
              <a:gdLst>
                <a:gd name="connsiteX0" fmla="*/ 0 w 507496"/>
                <a:gd name="connsiteY0" fmla="*/ 570947 h 582617"/>
                <a:gd name="connsiteX1" fmla="*/ 104114 w 507496"/>
                <a:gd name="connsiteY1" fmla="*/ 512099 h 582617"/>
                <a:gd name="connsiteX2" fmla="*/ 144855 w 507496"/>
                <a:gd name="connsiteY2" fmla="*/ 127327 h 582617"/>
                <a:gd name="connsiteX3" fmla="*/ 144855 w 507496"/>
                <a:gd name="connsiteY3" fmla="*/ 50373 h 582617"/>
                <a:gd name="connsiteX4" fmla="*/ 221809 w 507496"/>
                <a:gd name="connsiteY4" fmla="*/ 32266 h 582617"/>
                <a:gd name="connsiteX5" fmla="*/ 248970 w 507496"/>
                <a:gd name="connsiteY5" fmla="*/ 154487 h 582617"/>
                <a:gd name="connsiteX6" fmla="*/ 280657 w 507496"/>
                <a:gd name="connsiteY6" fmla="*/ 557367 h 582617"/>
                <a:gd name="connsiteX7" fmla="*/ 353085 w 507496"/>
                <a:gd name="connsiteY7" fmla="*/ 489466 h 582617"/>
                <a:gd name="connsiteX8" fmla="*/ 362138 w 507496"/>
                <a:gd name="connsiteY8" fmla="*/ 73006 h 582617"/>
                <a:gd name="connsiteX9" fmla="*/ 439093 w 507496"/>
                <a:gd name="connsiteY9" fmla="*/ 41319 h 582617"/>
                <a:gd name="connsiteX10" fmla="*/ 470780 w 507496"/>
                <a:gd name="connsiteY10" fmla="*/ 503046 h 582617"/>
                <a:gd name="connsiteX11" fmla="*/ 502467 w 507496"/>
                <a:gd name="connsiteY11" fmla="*/ 530206 h 582617"/>
                <a:gd name="connsiteX12" fmla="*/ 506994 w 507496"/>
                <a:gd name="connsiteY12" fmla="*/ 580000 h 582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507496" h="582617">
                  <a:moveTo>
                    <a:pt x="0" y="570947"/>
                  </a:moveTo>
                  <a:cubicBezTo>
                    <a:pt x="39985" y="578491"/>
                    <a:pt x="79971" y="586036"/>
                    <a:pt x="104114" y="512099"/>
                  </a:cubicBezTo>
                  <a:cubicBezTo>
                    <a:pt x="128257" y="438162"/>
                    <a:pt x="138065" y="204281"/>
                    <a:pt x="144855" y="127327"/>
                  </a:cubicBezTo>
                  <a:cubicBezTo>
                    <a:pt x="151645" y="50373"/>
                    <a:pt x="132029" y="66216"/>
                    <a:pt x="144855" y="50373"/>
                  </a:cubicBezTo>
                  <a:cubicBezTo>
                    <a:pt x="157681" y="34529"/>
                    <a:pt x="204457" y="14914"/>
                    <a:pt x="221809" y="32266"/>
                  </a:cubicBezTo>
                  <a:cubicBezTo>
                    <a:pt x="239162" y="49618"/>
                    <a:pt x="239162" y="66970"/>
                    <a:pt x="248970" y="154487"/>
                  </a:cubicBezTo>
                  <a:cubicBezTo>
                    <a:pt x="258778" y="242004"/>
                    <a:pt x="263305" y="501537"/>
                    <a:pt x="280657" y="557367"/>
                  </a:cubicBezTo>
                  <a:cubicBezTo>
                    <a:pt x="298009" y="613197"/>
                    <a:pt x="339505" y="570193"/>
                    <a:pt x="353085" y="489466"/>
                  </a:cubicBezTo>
                  <a:cubicBezTo>
                    <a:pt x="366665" y="408739"/>
                    <a:pt x="347803" y="147697"/>
                    <a:pt x="362138" y="73006"/>
                  </a:cubicBezTo>
                  <a:cubicBezTo>
                    <a:pt x="376473" y="-1685"/>
                    <a:pt x="420986" y="-30354"/>
                    <a:pt x="439093" y="41319"/>
                  </a:cubicBezTo>
                  <a:cubicBezTo>
                    <a:pt x="457200" y="112992"/>
                    <a:pt x="460218" y="421565"/>
                    <a:pt x="470780" y="503046"/>
                  </a:cubicBezTo>
                  <a:cubicBezTo>
                    <a:pt x="481342" y="584527"/>
                    <a:pt x="496431" y="517380"/>
                    <a:pt x="502467" y="530206"/>
                  </a:cubicBezTo>
                  <a:cubicBezTo>
                    <a:pt x="508503" y="543032"/>
                    <a:pt x="507748" y="561516"/>
                    <a:pt x="506994" y="580000"/>
                  </a:cubicBezTo>
                </a:path>
              </a:pathLst>
            </a:custGeom>
            <a:noFill/>
            <a:ln w="19050">
              <a:solidFill>
                <a:srgbClr val="C5A31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3200" dirty="0">
                <a:solidFill>
                  <a:schemeClr val="tx1"/>
                </a:solidFill>
              </a:endParaRPr>
            </a:p>
          </p:txBody>
        </p:sp>
        <p:sp>
          <p:nvSpPr>
            <p:cNvPr id="267" name="Rounded Rectangle 266"/>
            <p:cNvSpPr/>
            <p:nvPr/>
          </p:nvSpPr>
          <p:spPr>
            <a:xfrm rot="360000">
              <a:off x="2206238" y="1873150"/>
              <a:ext cx="97939" cy="538671"/>
            </a:xfrm>
            <a:prstGeom prst="roundRect">
              <a:avLst/>
            </a:prstGeom>
            <a:gradFill flip="none" rotWithShape="1">
              <a:gsLst>
                <a:gs pos="0">
                  <a:srgbClr val="F0D252">
                    <a:shade val="30000"/>
                    <a:satMod val="115000"/>
                  </a:srgbClr>
                </a:gs>
                <a:gs pos="50000">
                  <a:srgbClr val="F0D252">
                    <a:shade val="67500"/>
                    <a:satMod val="115000"/>
                  </a:srgbClr>
                </a:gs>
                <a:gs pos="100000">
                  <a:srgbClr val="F0D252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3200" dirty="0">
                <a:solidFill>
                  <a:schemeClr val="tx1"/>
                </a:solidFill>
              </a:endParaRPr>
            </a:p>
          </p:txBody>
        </p:sp>
        <p:sp>
          <p:nvSpPr>
            <p:cNvPr id="268" name="Rounded Rectangle 267"/>
            <p:cNvSpPr/>
            <p:nvPr/>
          </p:nvSpPr>
          <p:spPr>
            <a:xfrm rot="21300000">
              <a:off x="2374576" y="1863584"/>
              <a:ext cx="97939" cy="538671"/>
            </a:xfrm>
            <a:prstGeom prst="roundRect">
              <a:avLst/>
            </a:prstGeom>
            <a:gradFill flip="none" rotWithShape="1">
              <a:gsLst>
                <a:gs pos="0">
                  <a:srgbClr val="F0D252">
                    <a:shade val="30000"/>
                    <a:satMod val="115000"/>
                  </a:srgbClr>
                </a:gs>
                <a:gs pos="50000">
                  <a:srgbClr val="F0D252">
                    <a:shade val="67500"/>
                    <a:satMod val="115000"/>
                  </a:srgbClr>
                </a:gs>
                <a:gs pos="100000">
                  <a:srgbClr val="F0D252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3200" dirty="0">
                <a:solidFill>
                  <a:schemeClr val="tx1"/>
                </a:solidFill>
              </a:endParaRPr>
            </a:p>
          </p:txBody>
        </p:sp>
        <p:sp>
          <p:nvSpPr>
            <p:cNvPr id="269" name="Rounded Rectangle 268"/>
            <p:cNvSpPr/>
            <p:nvPr/>
          </p:nvSpPr>
          <p:spPr>
            <a:xfrm rot="180000">
              <a:off x="2520908" y="1884575"/>
              <a:ext cx="97939" cy="538671"/>
            </a:xfrm>
            <a:prstGeom prst="roundRect">
              <a:avLst/>
            </a:prstGeom>
            <a:gradFill flip="none" rotWithShape="1">
              <a:gsLst>
                <a:gs pos="0">
                  <a:srgbClr val="F0D252">
                    <a:shade val="30000"/>
                    <a:satMod val="115000"/>
                  </a:srgbClr>
                </a:gs>
                <a:gs pos="50000">
                  <a:srgbClr val="F0D252">
                    <a:shade val="67500"/>
                    <a:satMod val="115000"/>
                  </a:srgbClr>
                </a:gs>
                <a:gs pos="100000">
                  <a:srgbClr val="F0D252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3200" dirty="0">
                <a:solidFill>
                  <a:schemeClr val="tx1"/>
                </a:solidFill>
              </a:endParaRPr>
            </a:p>
          </p:txBody>
        </p:sp>
        <p:sp>
          <p:nvSpPr>
            <p:cNvPr id="270" name="Rounded Rectangle 269"/>
            <p:cNvSpPr/>
            <p:nvPr/>
          </p:nvSpPr>
          <p:spPr>
            <a:xfrm rot="120000">
              <a:off x="2651340" y="1876546"/>
              <a:ext cx="97939" cy="538671"/>
            </a:xfrm>
            <a:prstGeom prst="roundRect">
              <a:avLst/>
            </a:prstGeom>
            <a:gradFill flip="none" rotWithShape="1">
              <a:gsLst>
                <a:gs pos="0">
                  <a:srgbClr val="F0D252">
                    <a:shade val="30000"/>
                    <a:satMod val="115000"/>
                  </a:srgbClr>
                </a:gs>
                <a:gs pos="50000">
                  <a:srgbClr val="F0D252">
                    <a:shade val="67500"/>
                    <a:satMod val="115000"/>
                  </a:srgbClr>
                </a:gs>
                <a:gs pos="100000">
                  <a:srgbClr val="F0D252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3200" dirty="0">
                <a:solidFill>
                  <a:schemeClr val="tx1"/>
                </a:solidFill>
              </a:endParaRPr>
            </a:p>
          </p:txBody>
        </p:sp>
        <p:sp>
          <p:nvSpPr>
            <p:cNvPr id="271" name="Freeform 270"/>
            <p:cNvSpPr/>
            <p:nvPr/>
          </p:nvSpPr>
          <p:spPr>
            <a:xfrm rot="315467">
              <a:off x="5638721" y="1517893"/>
              <a:ext cx="725500" cy="774450"/>
            </a:xfrm>
            <a:custGeom>
              <a:avLst/>
              <a:gdLst>
                <a:gd name="connsiteX0" fmla="*/ 483278 w 533346"/>
                <a:gd name="connsiteY0" fmla="*/ 38023 h 569332"/>
                <a:gd name="connsiteX1" fmla="*/ 288628 w 533346"/>
                <a:gd name="connsiteY1" fmla="*/ 200986 h 569332"/>
                <a:gd name="connsiteX2" fmla="*/ 175460 w 533346"/>
                <a:gd name="connsiteY2" fmla="*/ 341314 h 569332"/>
                <a:gd name="connsiteX3" fmla="*/ 66818 w 533346"/>
                <a:gd name="connsiteY3" fmla="*/ 440903 h 569332"/>
                <a:gd name="connsiteX4" fmla="*/ 3444 w 533346"/>
                <a:gd name="connsiteY4" fmla="*/ 531437 h 569332"/>
                <a:gd name="connsiteX5" fmla="*/ 17024 w 533346"/>
                <a:gd name="connsiteY5" fmla="*/ 567651 h 569332"/>
                <a:gd name="connsiteX6" fmla="*/ 89452 w 533346"/>
                <a:gd name="connsiteY6" fmla="*/ 545017 h 569332"/>
                <a:gd name="connsiteX7" fmla="*/ 243361 w 533346"/>
                <a:gd name="connsiteY7" fmla="*/ 391108 h 569332"/>
                <a:gd name="connsiteX8" fmla="*/ 320315 w 533346"/>
                <a:gd name="connsiteY8" fmla="*/ 305101 h 569332"/>
                <a:gd name="connsiteX9" fmla="*/ 374636 w 533346"/>
                <a:gd name="connsiteY9" fmla="*/ 214566 h 569332"/>
                <a:gd name="connsiteX10" fmla="*/ 487804 w 533346"/>
                <a:gd name="connsiteY10" fmla="*/ 164772 h 569332"/>
                <a:gd name="connsiteX11" fmla="*/ 451591 w 533346"/>
                <a:gd name="connsiteY11" fmla="*/ 133085 h 569332"/>
                <a:gd name="connsiteX12" fmla="*/ 533072 w 533346"/>
                <a:gd name="connsiteY12" fmla="*/ 6336 h 569332"/>
                <a:gd name="connsiteX13" fmla="*/ 483278 w 533346"/>
                <a:gd name="connsiteY13" fmla="*/ 38023 h 5693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33346" h="569332">
                  <a:moveTo>
                    <a:pt x="483278" y="38023"/>
                  </a:moveTo>
                  <a:cubicBezTo>
                    <a:pt x="442537" y="70465"/>
                    <a:pt x="339931" y="150438"/>
                    <a:pt x="288628" y="200986"/>
                  </a:cubicBezTo>
                  <a:cubicBezTo>
                    <a:pt x="237325" y="251534"/>
                    <a:pt x="212428" y="301328"/>
                    <a:pt x="175460" y="341314"/>
                  </a:cubicBezTo>
                  <a:cubicBezTo>
                    <a:pt x="138492" y="381300"/>
                    <a:pt x="95487" y="409216"/>
                    <a:pt x="66818" y="440903"/>
                  </a:cubicBezTo>
                  <a:cubicBezTo>
                    <a:pt x="38149" y="472590"/>
                    <a:pt x="11743" y="510312"/>
                    <a:pt x="3444" y="531437"/>
                  </a:cubicBezTo>
                  <a:cubicBezTo>
                    <a:pt x="-4855" y="552562"/>
                    <a:pt x="2689" y="565388"/>
                    <a:pt x="17024" y="567651"/>
                  </a:cubicBezTo>
                  <a:cubicBezTo>
                    <a:pt x="31359" y="569914"/>
                    <a:pt x="51729" y="574441"/>
                    <a:pt x="89452" y="545017"/>
                  </a:cubicBezTo>
                  <a:cubicBezTo>
                    <a:pt x="127175" y="515593"/>
                    <a:pt x="204884" y="431094"/>
                    <a:pt x="243361" y="391108"/>
                  </a:cubicBezTo>
                  <a:cubicBezTo>
                    <a:pt x="281838" y="351122"/>
                    <a:pt x="298436" y="334525"/>
                    <a:pt x="320315" y="305101"/>
                  </a:cubicBezTo>
                  <a:cubicBezTo>
                    <a:pt x="342194" y="275677"/>
                    <a:pt x="346721" y="237954"/>
                    <a:pt x="374636" y="214566"/>
                  </a:cubicBezTo>
                  <a:cubicBezTo>
                    <a:pt x="402551" y="191178"/>
                    <a:pt x="474978" y="178352"/>
                    <a:pt x="487804" y="164772"/>
                  </a:cubicBezTo>
                  <a:cubicBezTo>
                    <a:pt x="500630" y="151192"/>
                    <a:pt x="444046" y="159491"/>
                    <a:pt x="451591" y="133085"/>
                  </a:cubicBezTo>
                  <a:cubicBezTo>
                    <a:pt x="459136" y="106679"/>
                    <a:pt x="530809" y="22180"/>
                    <a:pt x="533072" y="6336"/>
                  </a:cubicBezTo>
                  <a:cubicBezTo>
                    <a:pt x="535335" y="-9508"/>
                    <a:pt x="524019" y="5581"/>
                    <a:pt x="483278" y="3802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tx1">
                    <a:shade val="30000"/>
                    <a:satMod val="115000"/>
                    <a:lumMod val="51000"/>
                    <a:lumOff val="49000"/>
                  </a:schemeClr>
                </a:gs>
                <a:gs pos="50000">
                  <a:schemeClr val="tx1">
                    <a:lumMod val="50000"/>
                    <a:shade val="67500"/>
                    <a:satMod val="115000"/>
                  </a:schemeClr>
                </a:gs>
                <a:gs pos="100000">
                  <a:schemeClr val="tx1">
                    <a:shade val="100000"/>
                    <a:satMod val="115000"/>
                    <a:lumMod val="8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3200" dirty="0">
                <a:solidFill>
                  <a:schemeClr val="tx1"/>
                </a:solidFill>
              </a:endParaRPr>
            </a:p>
          </p:txBody>
        </p:sp>
        <p:sp>
          <p:nvSpPr>
            <p:cNvPr id="272" name="Freeform 271"/>
            <p:cNvSpPr/>
            <p:nvPr/>
          </p:nvSpPr>
          <p:spPr>
            <a:xfrm>
              <a:off x="3685285" y="1680453"/>
              <a:ext cx="825804" cy="914615"/>
            </a:xfrm>
            <a:custGeom>
              <a:avLst/>
              <a:gdLst>
                <a:gd name="connsiteX0" fmla="*/ 0 w 607084"/>
                <a:gd name="connsiteY0" fmla="*/ 4527 h 672373"/>
                <a:gd name="connsiteX1" fmla="*/ 239916 w 607084"/>
                <a:gd name="connsiteY1" fmla="*/ 90535 h 672373"/>
                <a:gd name="connsiteX2" fmla="*/ 212756 w 607084"/>
                <a:gd name="connsiteY2" fmla="*/ 176543 h 672373"/>
                <a:gd name="connsiteX3" fmla="*/ 181069 w 607084"/>
                <a:gd name="connsiteY3" fmla="*/ 561315 h 672373"/>
                <a:gd name="connsiteX4" fmla="*/ 267077 w 607084"/>
                <a:gd name="connsiteY4" fmla="*/ 570369 h 672373"/>
                <a:gd name="connsiteX5" fmla="*/ 330451 w 607084"/>
                <a:gd name="connsiteY5" fmla="*/ 570369 h 672373"/>
                <a:gd name="connsiteX6" fmla="*/ 344031 w 607084"/>
                <a:gd name="connsiteY6" fmla="*/ 511521 h 672373"/>
                <a:gd name="connsiteX7" fmla="*/ 303291 w 607084"/>
                <a:gd name="connsiteY7" fmla="*/ 122222 h 672373"/>
                <a:gd name="connsiteX8" fmla="*/ 439093 w 607084"/>
                <a:gd name="connsiteY8" fmla="*/ 76955 h 672373"/>
                <a:gd name="connsiteX9" fmla="*/ 443619 w 607084"/>
                <a:gd name="connsiteY9" fmla="*/ 285185 h 672373"/>
                <a:gd name="connsiteX10" fmla="*/ 411932 w 607084"/>
                <a:gd name="connsiteY10" fmla="*/ 570369 h 672373"/>
                <a:gd name="connsiteX11" fmla="*/ 529627 w 607084"/>
                <a:gd name="connsiteY11" fmla="*/ 665430 h 672373"/>
                <a:gd name="connsiteX12" fmla="*/ 570368 w 607084"/>
                <a:gd name="connsiteY12" fmla="*/ 602056 h 672373"/>
                <a:gd name="connsiteX13" fmla="*/ 534154 w 607084"/>
                <a:gd name="connsiteY13" fmla="*/ 104115 h 672373"/>
                <a:gd name="connsiteX14" fmla="*/ 602055 w 607084"/>
                <a:gd name="connsiteY14" fmla="*/ 104115 h 672373"/>
                <a:gd name="connsiteX15" fmla="*/ 602055 w 607084"/>
                <a:gd name="connsiteY15" fmla="*/ 0 h 672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607084" h="672373">
                  <a:moveTo>
                    <a:pt x="0" y="4527"/>
                  </a:moveTo>
                  <a:cubicBezTo>
                    <a:pt x="102228" y="33196"/>
                    <a:pt x="204457" y="61866"/>
                    <a:pt x="239916" y="90535"/>
                  </a:cubicBezTo>
                  <a:cubicBezTo>
                    <a:pt x="275375" y="119204"/>
                    <a:pt x="222564" y="98080"/>
                    <a:pt x="212756" y="176543"/>
                  </a:cubicBezTo>
                  <a:cubicBezTo>
                    <a:pt x="202948" y="255006"/>
                    <a:pt x="172016" y="495677"/>
                    <a:pt x="181069" y="561315"/>
                  </a:cubicBezTo>
                  <a:cubicBezTo>
                    <a:pt x="190122" y="626953"/>
                    <a:pt x="242180" y="568860"/>
                    <a:pt x="267077" y="570369"/>
                  </a:cubicBezTo>
                  <a:cubicBezTo>
                    <a:pt x="291974" y="571878"/>
                    <a:pt x="317625" y="580177"/>
                    <a:pt x="330451" y="570369"/>
                  </a:cubicBezTo>
                  <a:cubicBezTo>
                    <a:pt x="343277" y="560561"/>
                    <a:pt x="348558" y="586212"/>
                    <a:pt x="344031" y="511521"/>
                  </a:cubicBezTo>
                  <a:cubicBezTo>
                    <a:pt x="339504" y="436830"/>
                    <a:pt x="287447" y="194650"/>
                    <a:pt x="303291" y="122222"/>
                  </a:cubicBezTo>
                  <a:cubicBezTo>
                    <a:pt x="319135" y="49794"/>
                    <a:pt x="415705" y="49795"/>
                    <a:pt x="439093" y="76955"/>
                  </a:cubicBezTo>
                  <a:cubicBezTo>
                    <a:pt x="462481" y="104115"/>
                    <a:pt x="448146" y="202949"/>
                    <a:pt x="443619" y="285185"/>
                  </a:cubicBezTo>
                  <a:cubicBezTo>
                    <a:pt x="439092" y="367421"/>
                    <a:pt x="397597" y="506995"/>
                    <a:pt x="411932" y="570369"/>
                  </a:cubicBezTo>
                  <a:cubicBezTo>
                    <a:pt x="426267" y="633743"/>
                    <a:pt x="503221" y="660149"/>
                    <a:pt x="529627" y="665430"/>
                  </a:cubicBezTo>
                  <a:cubicBezTo>
                    <a:pt x="556033" y="670711"/>
                    <a:pt x="569614" y="695608"/>
                    <a:pt x="570368" y="602056"/>
                  </a:cubicBezTo>
                  <a:cubicBezTo>
                    <a:pt x="571122" y="508504"/>
                    <a:pt x="528873" y="187105"/>
                    <a:pt x="534154" y="104115"/>
                  </a:cubicBezTo>
                  <a:cubicBezTo>
                    <a:pt x="539435" y="21125"/>
                    <a:pt x="590738" y="121467"/>
                    <a:pt x="602055" y="104115"/>
                  </a:cubicBezTo>
                  <a:cubicBezTo>
                    <a:pt x="613372" y="86763"/>
                    <a:pt x="602055" y="0"/>
                    <a:pt x="602055" y="0"/>
                  </a:cubicBezTo>
                </a:path>
              </a:pathLst>
            </a:custGeom>
            <a:noFill/>
            <a:ln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3200" dirty="0">
                <a:solidFill>
                  <a:schemeClr val="tx1"/>
                </a:solidFill>
              </a:endParaRPr>
            </a:p>
          </p:txBody>
        </p:sp>
        <p:sp>
          <p:nvSpPr>
            <p:cNvPr id="273" name="TextBox 272"/>
            <p:cNvSpPr txBox="1"/>
            <p:nvPr/>
          </p:nvSpPr>
          <p:spPr>
            <a:xfrm>
              <a:off x="1768924" y="1588814"/>
              <a:ext cx="76720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 dirty="0"/>
                <a:t>NS2</a:t>
              </a:r>
            </a:p>
          </p:txBody>
        </p:sp>
        <p:sp>
          <p:nvSpPr>
            <p:cNvPr id="274" name="TextBox 273"/>
            <p:cNvSpPr txBox="1"/>
            <p:nvPr/>
          </p:nvSpPr>
          <p:spPr>
            <a:xfrm>
              <a:off x="2590467" y="2373090"/>
              <a:ext cx="91896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 dirty="0"/>
                <a:t>NS4A</a:t>
              </a:r>
            </a:p>
          </p:txBody>
        </p:sp>
        <p:sp>
          <p:nvSpPr>
            <p:cNvPr id="275" name="Freeform 274"/>
            <p:cNvSpPr/>
            <p:nvPr/>
          </p:nvSpPr>
          <p:spPr>
            <a:xfrm>
              <a:off x="1942679" y="1402833"/>
              <a:ext cx="4864518" cy="153410"/>
            </a:xfrm>
            <a:custGeom>
              <a:avLst/>
              <a:gdLst>
                <a:gd name="connsiteX0" fmla="*/ 0 w 3576119"/>
                <a:gd name="connsiteY0" fmla="*/ 27548 h 112778"/>
                <a:gd name="connsiteX1" fmla="*/ 267077 w 3576119"/>
                <a:gd name="connsiteY1" fmla="*/ 388 h 112778"/>
                <a:gd name="connsiteX2" fmla="*/ 493414 w 3576119"/>
                <a:gd name="connsiteY2" fmla="*/ 45655 h 112778"/>
                <a:gd name="connsiteX3" fmla="*/ 796705 w 3576119"/>
                <a:gd name="connsiteY3" fmla="*/ 23021 h 112778"/>
                <a:gd name="connsiteX4" fmla="*/ 1027569 w 3576119"/>
                <a:gd name="connsiteY4" fmla="*/ 54708 h 112778"/>
                <a:gd name="connsiteX5" fmla="*/ 1249378 w 3576119"/>
                <a:gd name="connsiteY5" fmla="*/ 32075 h 112778"/>
                <a:gd name="connsiteX6" fmla="*/ 1638677 w 3576119"/>
                <a:gd name="connsiteY6" fmla="*/ 45655 h 112778"/>
                <a:gd name="connsiteX7" fmla="*/ 1991763 w 3576119"/>
                <a:gd name="connsiteY7" fmla="*/ 109029 h 112778"/>
                <a:gd name="connsiteX8" fmla="*/ 2512337 w 3576119"/>
                <a:gd name="connsiteY8" fmla="*/ 99976 h 112778"/>
                <a:gd name="connsiteX9" fmla="*/ 2888056 w 3576119"/>
                <a:gd name="connsiteY9" fmla="*/ 54708 h 112778"/>
                <a:gd name="connsiteX10" fmla="*/ 3064598 w 3576119"/>
                <a:gd name="connsiteY10" fmla="*/ 27548 h 112778"/>
                <a:gd name="connsiteX11" fmla="*/ 3213980 w 3576119"/>
                <a:gd name="connsiteY11" fmla="*/ 9441 h 112778"/>
                <a:gd name="connsiteX12" fmla="*/ 3576119 w 3576119"/>
                <a:gd name="connsiteY12" fmla="*/ 68289 h 1127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576119" h="112778">
                  <a:moveTo>
                    <a:pt x="0" y="27548"/>
                  </a:moveTo>
                  <a:cubicBezTo>
                    <a:pt x="92420" y="12459"/>
                    <a:pt x="184841" y="-2630"/>
                    <a:pt x="267077" y="388"/>
                  </a:cubicBezTo>
                  <a:cubicBezTo>
                    <a:pt x="349313" y="3406"/>
                    <a:pt x="405143" y="41883"/>
                    <a:pt x="493414" y="45655"/>
                  </a:cubicBezTo>
                  <a:cubicBezTo>
                    <a:pt x="581685" y="49427"/>
                    <a:pt x="707679" y="21512"/>
                    <a:pt x="796705" y="23021"/>
                  </a:cubicBezTo>
                  <a:cubicBezTo>
                    <a:pt x="885731" y="24530"/>
                    <a:pt x="952124" y="53199"/>
                    <a:pt x="1027569" y="54708"/>
                  </a:cubicBezTo>
                  <a:cubicBezTo>
                    <a:pt x="1103014" y="56217"/>
                    <a:pt x="1147527" y="33584"/>
                    <a:pt x="1249378" y="32075"/>
                  </a:cubicBezTo>
                  <a:cubicBezTo>
                    <a:pt x="1351229" y="30566"/>
                    <a:pt x="1514946" y="32829"/>
                    <a:pt x="1638677" y="45655"/>
                  </a:cubicBezTo>
                  <a:cubicBezTo>
                    <a:pt x="1762408" y="58481"/>
                    <a:pt x="1846153" y="99976"/>
                    <a:pt x="1991763" y="109029"/>
                  </a:cubicBezTo>
                  <a:cubicBezTo>
                    <a:pt x="2137373" y="118082"/>
                    <a:pt x="2362955" y="109029"/>
                    <a:pt x="2512337" y="99976"/>
                  </a:cubicBezTo>
                  <a:cubicBezTo>
                    <a:pt x="2661719" y="90923"/>
                    <a:pt x="2796013" y="66779"/>
                    <a:pt x="2888056" y="54708"/>
                  </a:cubicBezTo>
                  <a:cubicBezTo>
                    <a:pt x="2980099" y="42637"/>
                    <a:pt x="3010277" y="35092"/>
                    <a:pt x="3064598" y="27548"/>
                  </a:cubicBezTo>
                  <a:cubicBezTo>
                    <a:pt x="3118919" y="20004"/>
                    <a:pt x="3128727" y="2651"/>
                    <a:pt x="3213980" y="9441"/>
                  </a:cubicBezTo>
                  <a:cubicBezTo>
                    <a:pt x="3299234" y="16231"/>
                    <a:pt x="3437676" y="42260"/>
                    <a:pt x="3576119" y="68289"/>
                  </a:cubicBezTo>
                </a:path>
              </a:pathLst>
            </a:custGeom>
            <a:noFill/>
            <a:ln w="381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3200" dirty="0">
                <a:solidFill>
                  <a:schemeClr val="tx1"/>
                </a:solidFill>
              </a:endParaRPr>
            </a:p>
          </p:txBody>
        </p:sp>
        <p:sp>
          <p:nvSpPr>
            <p:cNvPr id="276" name="TextBox 275"/>
            <p:cNvSpPr txBox="1"/>
            <p:nvPr/>
          </p:nvSpPr>
          <p:spPr>
            <a:xfrm>
              <a:off x="6130174" y="1587465"/>
              <a:ext cx="91053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 dirty="0"/>
                <a:t>Cyp B</a:t>
              </a:r>
            </a:p>
          </p:txBody>
        </p:sp>
        <p:sp>
          <p:nvSpPr>
            <p:cNvPr id="279" name="Rounded Rectangle 278"/>
            <p:cNvSpPr/>
            <p:nvPr/>
          </p:nvSpPr>
          <p:spPr>
            <a:xfrm rot="360000">
              <a:off x="3911898" y="1866990"/>
              <a:ext cx="97939" cy="538671"/>
            </a:xfrm>
            <a:prstGeom prst="roundRect">
              <a:avLst/>
            </a:prstGeom>
            <a:gradFill flip="none" rotWithShape="1">
              <a:gsLst>
                <a:gs pos="0">
                  <a:srgbClr val="66FFFF">
                    <a:shade val="30000"/>
                    <a:satMod val="115000"/>
                  </a:srgbClr>
                </a:gs>
                <a:gs pos="50000">
                  <a:srgbClr val="66FFFF">
                    <a:shade val="67500"/>
                    <a:satMod val="115000"/>
                  </a:srgbClr>
                </a:gs>
                <a:gs pos="100000">
                  <a:srgbClr val="66FFFF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3200" dirty="0">
                <a:solidFill>
                  <a:schemeClr val="tx1"/>
                </a:solidFill>
              </a:endParaRPr>
            </a:p>
          </p:txBody>
        </p:sp>
        <p:sp>
          <p:nvSpPr>
            <p:cNvPr id="280" name="Rounded Rectangle 279"/>
            <p:cNvSpPr/>
            <p:nvPr/>
          </p:nvSpPr>
          <p:spPr>
            <a:xfrm rot="360000">
              <a:off x="4232094" y="1860834"/>
              <a:ext cx="97939" cy="538671"/>
            </a:xfrm>
            <a:prstGeom prst="roundRect">
              <a:avLst/>
            </a:prstGeom>
            <a:gradFill flip="none" rotWithShape="1">
              <a:gsLst>
                <a:gs pos="0">
                  <a:srgbClr val="66FFFF">
                    <a:shade val="30000"/>
                    <a:satMod val="115000"/>
                  </a:srgbClr>
                </a:gs>
                <a:gs pos="50000">
                  <a:srgbClr val="66FFFF">
                    <a:shade val="67500"/>
                    <a:satMod val="115000"/>
                  </a:srgbClr>
                </a:gs>
                <a:gs pos="100000">
                  <a:srgbClr val="66FFFF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3200" dirty="0">
                <a:solidFill>
                  <a:schemeClr val="tx1"/>
                </a:solidFill>
              </a:endParaRPr>
            </a:p>
          </p:txBody>
        </p:sp>
        <p:sp>
          <p:nvSpPr>
            <p:cNvPr id="281" name="Rounded Rectangle 280"/>
            <p:cNvSpPr/>
            <p:nvPr/>
          </p:nvSpPr>
          <p:spPr>
            <a:xfrm rot="21300000">
              <a:off x="4067923" y="1882057"/>
              <a:ext cx="97939" cy="538671"/>
            </a:xfrm>
            <a:prstGeom prst="roundRect">
              <a:avLst/>
            </a:prstGeom>
            <a:gradFill flip="none" rotWithShape="1">
              <a:gsLst>
                <a:gs pos="0">
                  <a:srgbClr val="66FFFF">
                    <a:shade val="30000"/>
                    <a:satMod val="115000"/>
                  </a:srgbClr>
                </a:gs>
                <a:gs pos="50000">
                  <a:srgbClr val="66FFFF">
                    <a:shade val="67500"/>
                    <a:satMod val="115000"/>
                  </a:srgbClr>
                </a:gs>
                <a:gs pos="100000">
                  <a:srgbClr val="66FFFF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3200" dirty="0">
                <a:solidFill>
                  <a:schemeClr val="tx1"/>
                </a:solidFill>
              </a:endParaRPr>
            </a:p>
          </p:txBody>
        </p:sp>
        <p:sp>
          <p:nvSpPr>
            <p:cNvPr id="282" name="Rounded Rectangle 281"/>
            <p:cNvSpPr/>
            <p:nvPr/>
          </p:nvSpPr>
          <p:spPr>
            <a:xfrm rot="21420000">
              <a:off x="4375472" y="1864230"/>
              <a:ext cx="97939" cy="538671"/>
            </a:xfrm>
            <a:prstGeom prst="roundRect">
              <a:avLst/>
            </a:prstGeom>
            <a:gradFill flip="none" rotWithShape="1">
              <a:gsLst>
                <a:gs pos="0">
                  <a:srgbClr val="66FFFF">
                    <a:shade val="30000"/>
                    <a:satMod val="115000"/>
                  </a:srgbClr>
                </a:gs>
                <a:gs pos="50000">
                  <a:srgbClr val="66FFFF">
                    <a:shade val="67500"/>
                    <a:satMod val="115000"/>
                  </a:srgbClr>
                </a:gs>
                <a:gs pos="100000">
                  <a:srgbClr val="66FFFF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3200" dirty="0">
                <a:solidFill>
                  <a:schemeClr val="tx1"/>
                </a:solidFill>
              </a:endParaRPr>
            </a:p>
          </p:txBody>
        </p:sp>
        <p:sp>
          <p:nvSpPr>
            <p:cNvPr id="283" name="Rounded Rectangle 282"/>
            <p:cNvSpPr/>
            <p:nvPr/>
          </p:nvSpPr>
          <p:spPr>
            <a:xfrm rot="17340000">
              <a:off x="3804097" y="1589660"/>
              <a:ext cx="94796" cy="318938"/>
            </a:xfrm>
            <a:prstGeom prst="roundRect">
              <a:avLst/>
            </a:prstGeom>
            <a:gradFill flip="none" rotWithShape="1">
              <a:gsLst>
                <a:gs pos="0">
                  <a:srgbClr val="66FFFF">
                    <a:shade val="30000"/>
                    <a:satMod val="115000"/>
                  </a:srgbClr>
                </a:gs>
                <a:gs pos="50000">
                  <a:srgbClr val="66FFFF">
                    <a:shade val="67500"/>
                    <a:satMod val="115000"/>
                  </a:srgbClr>
                </a:gs>
                <a:gs pos="100000">
                  <a:srgbClr val="66FFFF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3200" dirty="0">
                <a:solidFill>
                  <a:schemeClr val="tx1"/>
                </a:solidFill>
              </a:endParaRPr>
            </a:p>
          </p:txBody>
        </p:sp>
        <p:sp>
          <p:nvSpPr>
            <p:cNvPr id="284" name="TextBox 283"/>
            <p:cNvSpPr txBox="1"/>
            <p:nvPr/>
          </p:nvSpPr>
          <p:spPr>
            <a:xfrm>
              <a:off x="6481362" y="1359087"/>
              <a:ext cx="130908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 dirty="0"/>
                <a:t>Viral RNA</a:t>
              </a:r>
            </a:p>
          </p:txBody>
        </p:sp>
        <p:sp>
          <p:nvSpPr>
            <p:cNvPr id="285" name="Freeform 284"/>
            <p:cNvSpPr/>
            <p:nvPr/>
          </p:nvSpPr>
          <p:spPr>
            <a:xfrm>
              <a:off x="2815980" y="1347694"/>
              <a:ext cx="832490" cy="538671"/>
            </a:xfrm>
            <a:custGeom>
              <a:avLst/>
              <a:gdLst>
                <a:gd name="connsiteX0" fmla="*/ 77748 w 592274"/>
                <a:gd name="connsiteY0" fmla="*/ 335159 h 359648"/>
                <a:gd name="connsiteX1" fmla="*/ 209024 w 592274"/>
                <a:gd name="connsiteY1" fmla="*/ 357792 h 359648"/>
                <a:gd name="connsiteX2" fmla="*/ 290505 w 592274"/>
                <a:gd name="connsiteY2" fmla="*/ 357792 h 359648"/>
                <a:gd name="connsiteX3" fmla="*/ 371986 w 592274"/>
                <a:gd name="connsiteY3" fmla="*/ 353265 h 359648"/>
                <a:gd name="connsiteX4" fmla="*/ 439887 w 592274"/>
                <a:gd name="connsiteY4" fmla="*/ 326105 h 359648"/>
                <a:gd name="connsiteX5" fmla="*/ 507788 w 592274"/>
                <a:gd name="connsiteY5" fmla="*/ 335159 h 359648"/>
                <a:gd name="connsiteX6" fmla="*/ 566635 w 592274"/>
                <a:gd name="connsiteY6" fmla="*/ 285364 h 359648"/>
                <a:gd name="connsiteX7" fmla="*/ 589269 w 592274"/>
                <a:gd name="connsiteY7" fmla="*/ 117875 h 359648"/>
                <a:gd name="connsiteX8" fmla="*/ 503261 w 592274"/>
                <a:gd name="connsiteY8" fmla="*/ 36394 h 359648"/>
                <a:gd name="connsiteX9" fmla="*/ 403673 w 592274"/>
                <a:gd name="connsiteY9" fmla="*/ 180 h 359648"/>
                <a:gd name="connsiteX10" fmla="*/ 326719 w 592274"/>
                <a:gd name="connsiteY10" fmla="*/ 22814 h 359648"/>
                <a:gd name="connsiteX11" fmla="*/ 209024 w 592274"/>
                <a:gd name="connsiteY11" fmla="*/ 31867 h 359648"/>
                <a:gd name="connsiteX12" fmla="*/ 109435 w 592274"/>
                <a:gd name="connsiteY12" fmla="*/ 135982 h 359648"/>
                <a:gd name="connsiteX13" fmla="*/ 50588 w 592274"/>
                <a:gd name="connsiteY13" fmla="*/ 185776 h 359648"/>
                <a:gd name="connsiteX14" fmla="*/ 794 w 592274"/>
                <a:gd name="connsiteY14" fmla="*/ 280838 h 359648"/>
                <a:gd name="connsiteX15" fmla="*/ 77748 w 592274"/>
                <a:gd name="connsiteY15" fmla="*/ 335159 h 3596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92274" h="359648">
                  <a:moveTo>
                    <a:pt x="77748" y="335159"/>
                  </a:moveTo>
                  <a:cubicBezTo>
                    <a:pt x="112453" y="347985"/>
                    <a:pt x="173565" y="354020"/>
                    <a:pt x="209024" y="357792"/>
                  </a:cubicBezTo>
                  <a:cubicBezTo>
                    <a:pt x="244484" y="361564"/>
                    <a:pt x="263345" y="358546"/>
                    <a:pt x="290505" y="357792"/>
                  </a:cubicBezTo>
                  <a:cubicBezTo>
                    <a:pt x="317665" y="357038"/>
                    <a:pt x="347089" y="358546"/>
                    <a:pt x="371986" y="353265"/>
                  </a:cubicBezTo>
                  <a:cubicBezTo>
                    <a:pt x="396883" y="347984"/>
                    <a:pt x="417253" y="329123"/>
                    <a:pt x="439887" y="326105"/>
                  </a:cubicBezTo>
                  <a:cubicBezTo>
                    <a:pt x="462521" y="323087"/>
                    <a:pt x="486663" y="341949"/>
                    <a:pt x="507788" y="335159"/>
                  </a:cubicBezTo>
                  <a:cubicBezTo>
                    <a:pt x="528913" y="328369"/>
                    <a:pt x="553055" y="321578"/>
                    <a:pt x="566635" y="285364"/>
                  </a:cubicBezTo>
                  <a:cubicBezTo>
                    <a:pt x="580215" y="249150"/>
                    <a:pt x="599831" y="159370"/>
                    <a:pt x="589269" y="117875"/>
                  </a:cubicBezTo>
                  <a:cubicBezTo>
                    <a:pt x="578707" y="76380"/>
                    <a:pt x="534194" y="56010"/>
                    <a:pt x="503261" y="36394"/>
                  </a:cubicBezTo>
                  <a:cubicBezTo>
                    <a:pt x="472328" y="16778"/>
                    <a:pt x="433097" y="2443"/>
                    <a:pt x="403673" y="180"/>
                  </a:cubicBezTo>
                  <a:cubicBezTo>
                    <a:pt x="374249" y="-2083"/>
                    <a:pt x="359160" y="17533"/>
                    <a:pt x="326719" y="22814"/>
                  </a:cubicBezTo>
                  <a:cubicBezTo>
                    <a:pt x="294278" y="28095"/>
                    <a:pt x="245238" y="13006"/>
                    <a:pt x="209024" y="31867"/>
                  </a:cubicBezTo>
                  <a:cubicBezTo>
                    <a:pt x="172810" y="50728"/>
                    <a:pt x="135841" y="110330"/>
                    <a:pt x="109435" y="135982"/>
                  </a:cubicBezTo>
                  <a:cubicBezTo>
                    <a:pt x="83029" y="161634"/>
                    <a:pt x="68695" y="161633"/>
                    <a:pt x="50588" y="185776"/>
                  </a:cubicBezTo>
                  <a:cubicBezTo>
                    <a:pt x="32481" y="209919"/>
                    <a:pt x="-5996" y="254432"/>
                    <a:pt x="794" y="280838"/>
                  </a:cubicBezTo>
                  <a:cubicBezTo>
                    <a:pt x="7584" y="307244"/>
                    <a:pt x="43043" y="322333"/>
                    <a:pt x="77748" y="335159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92D050">
                    <a:shade val="30000"/>
                    <a:satMod val="115000"/>
                  </a:srgbClr>
                </a:gs>
                <a:gs pos="50000">
                  <a:srgbClr val="92D050">
                    <a:shade val="67500"/>
                    <a:satMod val="115000"/>
                  </a:srgbClr>
                </a:gs>
                <a:gs pos="100000">
                  <a:srgbClr val="92D050">
                    <a:shade val="100000"/>
                    <a:satMod val="115000"/>
                  </a:srgbClr>
                </a:gs>
              </a:gsLst>
              <a:lin ang="81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3200" dirty="0">
                <a:solidFill>
                  <a:schemeClr val="tx1"/>
                </a:solidFill>
              </a:endParaRPr>
            </a:p>
          </p:txBody>
        </p:sp>
        <p:sp>
          <p:nvSpPr>
            <p:cNvPr id="286" name="Freeform 285"/>
            <p:cNvSpPr/>
            <p:nvPr/>
          </p:nvSpPr>
          <p:spPr>
            <a:xfrm rot="21356103">
              <a:off x="4538920" y="1401183"/>
              <a:ext cx="710696" cy="649594"/>
            </a:xfrm>
            <a:custGeom>
              <a:avLst/>
              <a:gdLst>
                <a:gd name="connsiteX0" fmla="*/ 300436 w 522464"/>
                <a:gd name="connsiteY0" fmla="*/ 96663 h 477545"/>
                <a:gd name="connsiteX1" fmla="*/ 128420 w 522464"/>
                <a:gd name="connsiteY1" fmla="*/ 83083 h 477545"/>
                <a:gd name="connsiteX2" fmla="*/ 60519 w 522464"/>
                <a:gd name="connsiteY2" fmla="*/ 141930 h 477545"/>
                <a:gd name="connsiteX3" fmla="*/ 46939 w 522464"/>
                <a:gd name="connsiteY3" fmla="*/ 241518 h 477545"/>
                <a:gd name="connsiteX4" fmla="*/ 65046 w 522464"/>
                <a:gd name="connsiteY4" fmla="*/ 322999 h 477545"/>
                <a:gd name="connsiteX5" fmla="*/ 155580 w 522464"/>
                <a:gd name="connsiteY5" fmla="*/ 354686 h 477545"/>
                <a:gd name="connsiteX6" fmla="*/ 182741 w 522464"/>
                <a:gd name="connsiteY6" fmla="*/ 395427 h 477545"/>
                <a:gd name="connsiteX7" fmla="*/ 96733 w 522464"/>
                <a:gd name="connsiteY7" fmla="*/ 422587 h 477545"/>
                <a:gd name="connsiteX8" fmla="*/ 19778 w 522464"/>
                <a:gd name="connsiteY8" fmla="*/ 422587 h 477545"/>
                <a:gd name="connsiteX9" fmla="*/ 1672 w 522464"/>
                <a:gd name="connsiteY9" fmla="*/ 454275 h 477545"/>
                <a:gd name="connsiteX10" fmla="*/ 51466 w 522464"/>
                <a:gd name="connsiteY10" fmla="*/ 476908 h 477545"/>
                <a:gd name="connsiteX11" fmla="*/ 209901 w 522464"/>
                <a:gd name="connsiteY11" fmla="*/ 463328 h 477545"/>
                <a:gd name="connsiteX12" fmla="*/ 264222 w 522464"/>
                <a:gd name="connsiteY12" fmla="*/ 386374 h 477545"/>
                <a:gd name="connsiteX13" fmla="*/ 277802 w 522464"/>
                <a:gd name="connsiteY13" fmla="*/ 354686 h 477545"/>
                <a:gd name="connsiteX14" fmla="*/ 427184 w 522464"/>
                <a:gd name="connsiteY14" fmla="*/ 359213 h 477545"/>
                <a:gd name="connsiteX15" fmla="*/ 490559 w 522464"/>
                <a:gd name="connsiteY15" fmla="*/ 291312 h 477545"/>
                <a:gd name="connsiteX16" fmla="*/ 486032 w 522464"/>
                <a:gd name="connsiteY16" fmla="*/ 205304 h 477545"/>
                <a:gd name="connsiteX17" fmla="*/ 522246 w 522464"/>
                <a:gd name="connsiteY17" fmla="*/ 92136 h 477545"/>
                <a:gd name="connsiteX18" fmla="*/ 495085 w 522464"/>
                <a:gd name="connsiteY18" fmla="*/ 15182 h 477545"/>
                <a:gd name="connsiteX19" fmla="*/ 386444 w 522464"/>
                <a:gd name="connsiteY19" fmla="*/ 1601 h 477545"/>
                <a:gd name="connsiteX20" fmla="*/ 309489 w 522464"/>
                <a:gd name="connsiteY20" fmla="*/ 37815 h 477545"/>
                <a:gd name="connsiteX21" fmla="*/ 300436 w 522464"/>
                <a:gd name="connsiteY21" fmla="*/ 96663 h 477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522464" h="477545">
                  <a:moveTo>
                    <a:pt x="300436" y="96663"/>
                  </a:moveTo>
                  <a:cubicBezTo>
                    <a:pt x="270258" y="104208"/>
                    <a:pt x="168406" y="75538"/>
                    <a:pt x="128420" y="83083"/>
                  </a:cubicBezTo>
                  <a:cubicBezTo>
                    <a:pt x="88434" y="90628"/>
                    <a:pt x="74099" y="115524"/>
                    <a:pt x="60519" y="141930"/>
                  </a:cubicBezTo>
                  <a:cubicBezTo>
                    <a:pt x="46939" y="168336"/>
                    <a:pt x="46185" y="211340"/>
                    <a:pt x="46939" y="241518"/>
                  </a:cubicBezTo>
                  <a:cubicBezTo>
                    <a:pt x="47693" y="271696"/>
                    <a:pt x="46939" y="304138"/>
                    <a:pt x="65046" y="322999"/>
                  </a:cubicBezTo>
                  <a:cubicBezTo>
                    <a:pt x="83153" y="341860"/>
                    <a:pt x="135964" y="342615"/>
                    <a:pt x="155580" y="354686"/>
                  </a:cubicBezTo>
                  <a:cubicBezTo>
                    <a:pt x="175196" y="366757"/>
                    <a:pt x="192549" y="384110"/>
                    <a:pt x="182741" y="395427"/>
                  </a:cubicBezTo>
                  <a:cubicBezTo>
                    <a:pt x="172933" y="406744"/>
                    <a:pt x="123893" y="418060"/>
                    <a:pt x="96733" y="422587"/>
                  </a:cubicBezTo>
                  <a:cubicBezTo>
                    <a:pt x="69573" y="427114"/>
                    <a:pt x="35621" y="417306"/>
                    <a:pt x="19778" y="422587"/>
                  </a:cubicBezTo>
                  <a:cubicBezTo>
                    <a:pt x="3935" y="427868"/>
                    <a:pt x="-3609" y="445221"/>
                    <a:pt x="1672" y="454275"/>
                  </a:cubicBezTo>
                  <a:cubicBezTo>
                    <a:pt x="6953" y="463329"/>
                    <a:pt x="16761" y="475399"/>
                    <a:pt x="51466" y="476908"/>
                  </a:cubicBezTo>
                  <a:cubicBezTo>
                    <a:pt x="86171" y="478417"/>
                    <a:pt x="174442" y="478417"/>
                    <a:pt x="209901" y="463328"/>
                  </a:cubicBezTo>
                  <a:cubicBezTo>
                    <a:pt x="245360" y="448239"/>
                    <a:pt x="252905" y="404481"/>
                    <a:pt x="264222" y="386374"/>
                  </a:cubicBezTo>
                  <a:cubicBezTo>
                    <a:pt x="275539" y="368267"/>
                    <a:pt x="250642" y="359213"/>
                    <a:pt x="277802" y="354686"/>
                  </a:cubicBezTo>
                  <a:cubicBezTo>
                    <a:pt x="304962" y="350159"/>
                    <a:pt x="391725" y="369775"/>
                    <a:pt x="427184" y="359213"/>
                  </a:cubicBezTo>
                  <a:cubicBezTo>
                    <a:pt x="462643" y="348651"/>
                    <a:pt x="480751" y="316964"/>
                    <a:pt x="490559" y="291312"/>
                  </a:cubicBezTo>
                  <a:cubicBezTo>
                    <a:pt x="500367" y="265661"/>
                    <a:pt x="480751" y="238500"/>
                    <a:pt x="486032" y="205304"/>
                  </a:cubicBezTo>
                  <a:cubicBezTo>
                    <a:pt x="491313" y="172108"/>
                    <a:pt x="520737" y="123823"/>
                    <a:pt x="522246" y="92136"/>
                  </a:cubicBezTo>
                  <a:cubicBezTo>
                    <a:pt x="523755" y="60449"/>
                    <a:pt x="517719" y="30271"/>
                    <a:pt x="495085" y="15182"/>
                  </a:cubicBezTo>
                  <a:cubicBezTo>
                    <a:pt x="472451" y="93"/>
                    <a:pt x="417377" y="-2171"/>
                    <a:pt x="386444" y="1601"/>
                  </a:cubicBezTo>
                  <a:cubicBezTo>
                    <a:pt x="355511" y="5373"/>
                    <a:pt x="326842" y="24235"/>
                    <a:pt x="309489" y="37815"/>
                  </a:cubicBezTo>
                  <a:cubicBezTo>
                    <a:pt x="292136" y="51395"/>
                    <a:pt x="330614" y="89118"/>
                    <a:pt x="300436" y="96663"/>
                  </a:cubicBezTo>
                  <a:close/>
                </a:path>
              </a:pathLst>
            </a:custGeom>
            <a:gradFill flip="none" rotWithShape="1">
              <a:gsLst>
                <a:gs pos="100000">
                  <a:srgbClr val="B02A00">
                    <a:shade val="30000"/>
                    <a:satMod val="115000"/>
                    <a:lumMod val="82000"/>
                  </a:srgbClr>
                </a:gs>
                <a:gs pos="50000">
                  <a:srgbClr val="B02A00">
                    <a:shade val="67500"/>
                    <a:satMod val="115000"/>
                  </a:srgbClr>
                </a:gs>
                <a:gs pos="0">
                  <a:srgbClr val="B02A00">
                    <a:shade val="100000"/>
                    <a:satMod val="115000"/>
                    <a:lumMod val="75000"/>
                    <a:lumOff val="2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3200" dirty="0">
                <a:solidFill>
                  <a:schemeClr val="tx1"/>
                </a:solidFill>
              </a:endParaRPr>
            </a:p>
          </p:txBody>
        </p:sp>
        <p:sp>
          <p:nvSpPr>
            <p:cNvPr id="287" name="Freeform 286"/>
            <p:cNvSpPr/>
            <p:nvPr/>
          </p:nvSpPr>
          <p:spPr>
            <a:xfrm>
              <a:off x="5193738" y="1446434"/>
              <a:ext cx="593652" cy="967076"/>
            </a:xfrm>
            <a:custGeom>
              <a:avLst/>
              <a:gdLst>
                <a:gd name="connsiteX0" fmla="*/ 298884 w 436420"/>
                <a:gd name="connsiteY0" fmla="*/ 36235 h 710940"/>
                <a:gd name="connsiteX1" fmla="*/ 163082 w 436420"/>
                <a:gd name="connsiteY1" fmla="*/ 22 h 710940"/>
                <a:gd name="connsiteX2" fmla="*/ 45387 w 436420"/>
                <a:gd name="connsiteY2" fmla="*/ 40762 h 710940"/>
                <a:gd name="connsiteX3" fmla="*/ 119 w 436420"/>
                <a:gd name="connsiteY3" fmla="*/ 167511 h 710940"/>
                <a:gd name="connsiteX4" fmla="*/ 36333 w 436420"/>
                <a:gd name="connsiteY4" fmla="*/ 280679 h 710940"/>
                <a:gd name="connsiteX5" fmla="*/ 149502 w 436420"/>
                <a:gd name="connsiteY5" fmla="*/ 339526 h 710940"/>
                <a:gd name="connsiteX6" fmla="*/ 158555 w 436420"/>
                <a:gd name="connsiteY6" fmla="*/ 516069 h 710940"/>
                <a:gd name="connsiteX7" fmla="*/ 158555 w 436420"/>
                <a:gd name="connsiteY7" fmla="*/ 665451 h 710940"/>
                <a:gd name="connsiteX8" fmla="*/ 221929 w 436420"/>
                <a:gd name="connsiteY8" fmla="*/ 710719 h 710940"/>
                <a:gd name="connsiteX9" fmla="*/ 276250 w 436420"/>
                <a:gd name="connsiteY9" fmla="*/ 651871 h 710940"/>
                <a:gd name="connsiteX10" fmla="*/ 235510 w 436420"/>
                <a:gd name="connsiteY10" fmla="*/ 597550 h 710940"/>
                <a:gd name="connsiteX11" fmla="*/ 212876 w 436420"/>
                <a:gd name="connsiteY11" fmla="*/ 430061 h 710940"/>
                <a:gd name="connsiteX12" fmla="*/ 221929 w 436420"/>
                <a:gd name="connsiteY12" fmla="*/ 330473 h 710940"/>
                <a:gd name="connsiteX13" fmla="*/ 326044 w 436420"/>
                <a:gd name="connsiteY13" fmla="*/ 307839 h 710940"/>
                <a:gd name="connsiteX14" fmla="*/ 430159 w 436420"/>
                <a:gd name="connsiteY14" fmla="*/ 221831 h 710940"/>
                <a:gd name="connsiteX15" fmla="*/ 412052 w 436420"/>
                <a:gd name="connsiteY15" fmla="*/ 113190 h 710940"/>
                <a:gd name="connsiteX16" fmla="*/ 298884 w 436420"/>
                <a:gd name="connsiteY16" fmla="*/ 36235 h 710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436420" h="710940">
                  <a:moveTo>
                    <a:pt x="298884" y="36235"/>
                  </a:moveTo>
                  <a:cubicBezTo>
                    <a:pt x="257389" y="17374"/>
                    <a:pt x="205331" y="-732"/>
                    <a:pt x="163082" y="22"/>
                  </a:cubicBezTo>
                  <a:cubicBezTo>
                    <a:pt x="120833" y="776"/>
                    <a:pt x="72547" y="12847"/>
                    <a:pt x="45387" y="40762"/>
                  </a:cubicBezTo>
                  <a:cubicBezTo>
                    <a:pt x="18227" y="68677"/>
                    <a:pt x="1628" y="127525"/>
                    <a:pt x="119" y="167511"/>
                  </a:cubicBezTo>
                  <a:cubicBezTo>
                    <a:pt x="-1390" y="207497"/>
                    <a:pt x="11436" y="252010"/>
                    <a:pt x="36333" y="280679"/>
                  </a:cubicBezTo>
                  <a:cubicBezTo>
                    <a:pt x="61230" y="309348"/>
                    <a:pt x="129132" y="300294"/>
                    <a:pt x="149502" y="339526"/>
                  </a:cubicBezTo>
                  <a:cubicBezTo>
                    <a:pt x="169872" y="378758"/>
                    <a:pt x="157046" y="461748"/>
                    <a:pt x="158555" y="516069"/>
                  </a:cubicBezTo>
                  <a:cubicBezTo>
                    <a:pt x="160064" y="570390"/>
                    <a:pt x="147993" y="633009"/>
                    <a:pt x="158555" y="665451"/>
                  </a:cubicBezTo>
                  <a:cubicBezTo>
                    <a:pt x="169117" y="697893"/>
                    <a:pt x="202313" y="712982"/>
                    <a:pt x="221929" y="710719"/>
                  </a:cubicBezTo>
                  <a:cubicBezTo>
                    <a:pt x="241545" y="708456"/>
                    <a:pt x="273987" y="670732"/>
                    <a:pt x="276250" y="651871"/>
                  </a:cubicBezTo>
                  <a:cubicBezTo>
                    <a:pt x="278513" y="633010"/>
                    <a:pt x="246072" y="634518"/>
                    <a:pt x="235510" y="597550"/>
                  </a:cubicBezTo>
                  <a:cubicBezTo>
                    <a:pt x="224948" y="560582"/>
                    <a:pt x="215139" y="474574"/>
                    <a:pt x="212876" y="430061"/>
                  </a:cubicBezTo>
                  <a:cubicBezTo>
                    <a:pt x="210613" y="385548"/>
                    <a:pt x="203068" y="350843"/>
                    <a:pt x="221929" y="330473"/>
                  </a:cubicBezTo>
                  <a:cubicBezTo>
                    <a:pt x="240790" y="310103"/>
                    <a:pt x="291339" y="325946"/>
                    <a:pt x="326044" y="307839"/>
                  </a:cubicBezTo>
                  <a:cubicBezTo>
                    <a:pt x="360749" y="289732"/>
                    <a:pt x="415824" y="254273"/>
                    <a:pt x="430159" y="221831"/>
                  </a:cubicBezTo>
                  <a:cubicBezTo>
                    <a:pt x="444494" y="189389"/>
                    <a:pt x="432422" y="144877"/>
                    <a:pt x="412052" y="113190"/>
                  </a:cubicBezTo>
                  <a:cubicBezTo>
                    <a:pt x="391682" y="81503"/>
                    <a:pt x="340379" y="55096"/>
                    <a:pt x="298884" y="36235"/>
                  </a:cubicBezTo>
                  <a:close/>
                </a:path>
              </a:pathLst>
            </a:custGeom>
            <a:gradFill flip="none" rotWithShape="1">
              <a:gsLst>
                <a:gs pos="100000">
                  <a:srgbClr val="9900CC">
                    <a:shade val="30000"/>
                    <a:satMod val="115000"/>
                    <a:lumMod val="20000"/>
                  </a:srgbClr>
                </a:gs>
                <a:gs pos="50000">
                  <a:srgbClr val="9900CC">
                    <a:shade val="67500"/>
                    <a:satMod val="115000"/>
                  </a:srgbClr>
                </a:gs>
                <a:gs pos="0">
                  <a:srgbClr val="9900CC">
                    <a:shade val="100000"/>
                    <a:satMod val="115000"/>
                    <a:lumMod val="26000"/>
                    <a:lumOff val="74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3200" dirty="0">
                <a:solidFill>
                  <a:schemeClr val="tx1"/>
                </a:solidFill>
              </a:endParaRPr>
            </a:p>
          </p:txBody>
        </p:sp>
        <p:sp>
          <p:nvSpPr>
            <p:cNvPr id="288" name="TextBox 287"/>
            <p:cNvSpPr txBox="1"/>
            <p:nvPr/>
          </p:nvSpPr>
          <p:spPr>
            <a:xfrm>
              <a:off x="2974491" y="1457231"/>
              <a:ext cx="76720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 dirty="0">
                  <a:solidFill>
                    <a:srgbClr val="FCEA04"/>
                  </a:solidFill>
                  <a:latin typeface="Arial Black" pitchFamily="34" charset="0"/>
                </a:rPr>
                <a:t>NS3</a:t>
              </a:r>
            </a:p>
          </p:txBody>
        </p:sp>
        <p:sp>
          <p:nvSpPr>
            <p:cNvPr id="289" name="TextBox 288"/>
            <p:cNvSpPr txBox="1"/>
            <p:nvPr/>
          </p:nvSpPr>
          <p:spPr>
            <a:xfrm>
              <a:off x="4430075" y="1536847"/>
              <a:ext cx="91896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 dirty="0">
                  <a:solidFill>
                    <a:srgbClr val="FCEA04"/>
                  </a:solidFill>
                  <a:latin typeface="Arial Black" pitchFamily="34" charset="0"/>
                </a:rPr>
                <a:t>NS5A</a:t>
              </a:r>
            </a:p>
          </p:txBody>
        </p:sp>
        <p:sp>
          <p:nvSpPr>
            <p:cNvPr id="290" name="TextBox 289"/>
            <p:cNvSpPr txBox="1"/>
            <p:nvPr/>
          </p:nvSpPr>
          <p:spPr>
            <a:xfrm>
              <a:off x="5039125" y="1531854"/>
              <a:ext cx="91896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 dirty="0">
                  <a:solidFill>
                    <a:srgbClr val="FCEA04"/>
                  </a:solidFill>
                  <a:latin typeface="Arial Black" pitchFamily="34" charset="0"/>
                </a:rPr>
                <a:t>NS5B</a:t>
              </a:r>
            </a:p>
          </p:txBody>
        </p:sp>
        <p:sp>
          <p:nvSpPr>
            <p:cNvPr id="291" name="Freeform 290"/>
            <p:cNvSpPr/>
            <p:nvPr/>
          </p:nvSpPr>
          <p:spPr>
            <a:xfrm>
              <a:off x="2915584" y="1649668"/>
              <a:ext cx="270934" cy="782017"/>
            </a:xfrm>
            <a:custGeom>
              <a:avLst/>
              <a:gdLst>
                <a:gd name="connsiteX0" fmla="*/ 98815 w 349095"/>
                <a:gd name="connsiteY0" fmla="*/ 328612 h 1145939"/>
                <a:gd name="connsiteX1" fmla="*/ 12807 w 349095"/>
                <a:gd name="connsiteY1" fmla="*/ 224497 h 1145939"/>
                <a:gd name="connsiteX2" fmla="*/ 12807 w 349095"/>
                <a:gd name="connsiteY2" fmla="*/ 88695 h 1145939"/>
                <a:gd name="connsiteX3" fmla="*/ 130502 w 349095"/>
                <a:gd name="connsiteY3" fmla="*/ 2687 h 1145939"/>
                <a:gd name="connsiteX4" fmla="*/ 248197 w 349095"/>
                <a:gd name="connsiteY4" fmla="*/ 29847 h 1145939"/>
                <a:gd name="connsiteX5" fmla="*/ 325152 w 349095"/>
                <a:gd name="connsiteY5" fmla="*/ 111329 h 1145939"/>
                <a:gd name="connsiteX6" fmla="*/ 347785 w 349095"/>
                <a:gd name="connsiteY6" fmla="*/ 210917 h 1145939"/>
                <a:gd name="connsiteX7" fmla="*/ 293465 w 349095"/>
                <a:gd name="connsiteY7" fmla="*/ 310505 h 1145939"/>
                <a:gd name="connsiteX8" fmla="*/ 207457 w 349095"/>
                <a:gd name="connsiteY8" fmla="*/ 364826 h 1145939"/>
                <a:gd name="connsiteX9" fmla="*/ 221037 w 349095"/>
                <a:gd name="connsiteY9" fmla="*/ 1057416 h 1145939"/>
                <a:gd name="connsiteX10" fmla="*/ 135029 w 349095"/>
                <a:gd name="connsiteY10" fmla="*/ 1107210 h 1145939"/>
                <a:gd name="connsiteX11" fmla="*/ 103342 w 349095"/>
                <a:gd name="connsiteY11" fmla="*/ 785812 h 1145939"/>
                <a:gd name="connsiteX12" fmla="*/ 98815 w 349095"/>
                <a:gd name="connsiteY12" fmla="*/ 328612 h 1145939"/>
                <a:gd name="connsiteX0" fmla="*/ 98815 w 349095"/>
                <a:gd name="connsiteY0" fmla="*/ 328612 h 1145939"/>
                <a:gd name="connsiteX1" fmla="*/ 12807 w 349095"/>
                <a:gd name="connsiteY1" fmla="*/ 224497 h 1145939"/>
                <a:gd name="connsiteX2" fmla="*/ 12807 w 349095"/>
                <a:gd name="connsiteY2" fmla="*/ 88695 h 1145939"/>
                <a:gd name="connsiteX3" fmla="*/ 130502 w 349095"/>
                <a:gd name="connsiteY3" fmla="*/ 2687 h 1145939"/>
                <a:gd name="connsiteX4" fmla="*/ 248197 w 349095"/>
                <a:gd name="connsiteY4" fmla="*/ 29847 h 1145939"/>
                <a:gd name="connsiteX5" fmla="*/ 325152 w 349095"/>
                <a:gd name="connsiteY5" fmla="*/ 111329 h 1145939"/>
                <a:gd name="connsiteX6" fmla="*/ 347785 w 349095"/>
                <a:gd name="connsiteY6" fmla="*/ 210917 h 1145939"/>
                <a:gd name="connsiteX7" fmla="*/ 293465 w 349095"/>
                <a:gd name="connsiteY7" fmla="*/ 310505 h 1145939"/>
                <a:gd name="connsiteX8" fmla="*/ 230090 w 349095"/>
                <a:gd name="connsiteY8" fmla="*/ 333138 h 1145939"/>
                <a:gd name="connsiteX9" fmla="*/ 207457 w 349095"/>
                <a:gd name="connsiteY9" fmla="*/ 364826 h 1145939"/>
                <a:gd name="connsiteX10" fmla="*/ 221037 w 349095"/>
                <a:gd name="connsiteY10" fmla="*/ 1057416 h 1145939"/>
                <a:gd name="connsiteX11" fmla="*/ 135029 w 349095"/>
                <a:gd name="connsiteY11" fmla="*/ 1107210 h 1145939"/>
                <a:gd name="connsiteX12" fmla="*/ 103342 w 349095"/>
                <a:gd name="connsiteY12" fmla="*/ 785812 h 1145939"/>
                <a:gd name="connsiteX13" fmla="*/ 98815 w 349095"/>
                <a:gd name="connsiteY13" fmla="*/ 328612 h 1145939"/>
                <a:gd name="connsiteX0" fmla="*/ 98815 w 349095"/>
                <a:gd name="connsiteY0" fmla="*/ 328612 h 1145939"/>
                <a:gd name="connsiteX1" fmla="*/ 12807 w 349095"/>
                <a:gd name="connsiteY1" fmla="*/ 224497 h 1145939"/>
                <a:gd name="connsiteX2" fmla="*/ 12807 w 349095"/>
                <a:gd name="connsiteY2" fmla="*/ 88695 h 1145939"/>
                <a:gd name="connsiteX3" fmla="*/ 130502 w 349095"/>
                <a:gd name="connsiteY3" fmla="*/ 2687 h 1145939"/>
                <a:gd name="connsiteX4" fmla="*/ 248197 w 349095"/>
                <a:gd name="connsiteY4" fmla="*/ 29847 h 1145939"/>
                <a:gd name="connsiteX5" fmla="*/ 325152 w 349095"/>
                <a:gd name="connsiteY5" fmla="*/ 111329 h 1145939"/>
                <a:gd name="connsiteX6" fmla="*/ 347785 w 349095"/>
                <a:gd name="connsiteY6" fmla="*/ 210917 h 1145939"/>
                <a:gd name="connsiteX7" fmla="*/ 293465 w 349095"/>
                <a:gd name="connsiteY7" fmla="*/ 310505 h 1145939"/>
                <a:gd name="connsiteX8" fmla="*/ 207457 w 349095"/>
                <a:gd name="connsiteY8" fmla="*/ 364826 h 1145939"/>
                <a:gd name="connsiteX9" fmla="*/ 221037 w 349095"/>
                <a:gd name="connsiteY9" fmla="*/ 1057416 h 1145939"/>
                <a:gd name="connsiteX10" fmla="*/ 135029 w 349095"/>
                <a:gd name="connsiteY10" fmla="*/ 1107210 h 1145939"/>
                <a:gd name="connsiteX11" fmla="*/ 103342 w 349095"/>
                <a:gd name="connsiteY11" fmla="*/ 785812 h 1145939"/>
                <a:gd name="connsiteX12" fmla="*/ 98815 w 349095"/>
                <a:gd name="connsiteY12" fmla="*/ 328612 h 1145939"/>
                <a:gd name="connsiteX0" fmla="*/ 98815 w 349095"/>
                <a:gd name="connsiteY0" fmla="*/ 328612 h 1145939"/>
                <a:gd name="connsiteX1" fmla="*/ 12807 w 349095"/>
                <a:gd name="connsiteY1" fmla="*/ 224497 h 1145939"/>
                <a:gd name="connsiteX2" fmla="*/ 12807 w 349095"/>
                <a:gd name="connsiteY2" fmla="*/ 88695 h 1145939"/>
                <a:gd name="connsiteX3" fmla="*/ 130502 w 349095"/>
                <a:gd name="connsiteY3" fmla="*/ 2687 h 1145939"/>
                <a:gd name="connsiteX4" fmla="*/ 248197 w 349095"/>
                <a:gd name="connsiteY4" fmla="*/ 29847 h 1145939"/>
                <a:gd name="connsiteX5" fmla="*/ 325152 w 349095"/>
                <a:gd name="connsiteY5" fmla="*/ 111329 h 1145939"/>
                <a:gd name="connsiteX6" fmla="*/ 347785 w 349095"/>
                <a:gd name="connsiteY6" fmla="*/ 210917 h 1145939"/>
                <a:gd name="connsiteX7" fmla="*/ 293465 w 349095"/>
                <a:gd name="connsiteY7" fmla="*/ 310505 h 1145939"/>
                <a:gd name="connsiteX8" fmla="*/ 230090 w 349095"/>
                <a:gd name="connsiteY8" fmla="*/ 328612 h 1145939"/>
                <a:gd name="connsiteX9" fmla="*/ 207457 w 349095"/>
                <a:gd name="connsiteY9" fmla="*/ 364826 h 1145939"/>
                <a:gd name="connsiteX10" fmla="*/ 221037 w 349095"/>
                <a:gd name="connsiteY10" fmla="*/ 1057416 h 1145939"/>
                <a:gd name="connsiteX11" fmla="*/ 135029 w 349095"/>
                <a:gd name="connsiteY11" fmla="*/ 1107210 h 1145939"/>
                <a:gd name="connsiteX12" fmla="*/ 103342 w 349095"/>
                <a:gd name="connsiteY12" fmla="*/ 785812 h 1145939"/>
                <a:gd name="connsiteX13" fmla="*/ 98815 w 349095"/>
                <a:gd name="connsiteY13" fmla="*/ 328612 h 1145939"/>
                <a:gd name="connsiteX0" fmla="*/ 98815 w 349095"/>
                <a:gd name="connsiteY0" fmla="*/ 328612 h 1145939"/>
                <a:gd name="connsiteX1" fmla="*/ 12807 w 349095"/>
                <a:gd name="connsiteY1" fmla="*/ 224497 h 1145939"/>
                <a:gd name="connsiteX2" fmla="*/ 12807 w 349095"/>
                <a:gd name="connsiteY2" fmla="*/ 88695 h 1145939"/>
                <a:gd name="connsiteX3" fmla="*/ 130502 w 349095"/>
                <a:gd name="connsiteY3" fmla="*/ 2687 h 1145939"/>
                <a:gd name="connsiteX4" fmla="*/ 248197 w 349095"/>
                <a:gd name="connsiteY4" fmla="*/ 29847 h 1145939"/>
                <a:gd name="connsiteX5" fmla="*/ 325152 w 349095"/>
                <a:gd name="connsiteY5" fmla="*/ 111329 h 1145939"/>
                <a:gd name="connsiteX6" fmla="*/ 347785 w 349095"/>
                <a:gd name="connsiteY6" fmla="*/ 210917 h 1145939"/>
                <a:gd name="connsiteX7" fmla="*/ 293465 w 349095"/>
                <a:gd name="connsiteY7" fmla="*/ 310505 h 1145939"/>
                <a:gd name="connsiteX8" fmla="*/ 230090 w 349095"/>
                <a:gd name="connsiteY8" fmla="*/ 328612 h 1145939"/>
                <a:gd name="connsiteX9" fmla="*/ 207457 w 349095"/>
                <a:gd name="connsiteY9" fmla="*/ 337665 h 1145939"/>
                <a:gd name="connsiteX10" fmla="*/ 207457 w 349095"/>
                <a:gd name="connsiteY10" fmla="*/ 364826 h 1145939"/>
                <a:gd name="connsiteX11" fmla="*/ 221037 w 349095"/>
                <a:gd name="connsiteY11" fmla="*/ 1057416 h 1145939"/>
                <a:gd name="connsiteX12" fmla="*/ 135029 w 349095"/>
                <a:gd name="connsiteY12" fmla="*/ 1107210 h 1145939"/>
                <a:gd name="connsiteX13" fmla="*/ 103342 w 349095"/>
                <a:gd name="connsiteY13" fmla="*/ 785812 h 1145939"/>
                <a:gd name="connsiteX14" fmla="*/ 98815 w 349095"/>
                <a:gd name="connsiteY14" fmla="*/ 328612 h 1145939"/>
                <a:gd name="connsiteX0" fmla="*/ 98815 w 349095"/>
                <a:gd name="connsiteY0" fmla="*/ 328612 h 1145939"/>
                <a:gd name="connsiteX1" fmla="*/ 12807 w 349095"/>
                <a:gd name="connsiteY1" fmla="*/ 224497 h 1145939"/>
                <a:gd name="connsiteX2" fmla="*/ 12807 w 349095"/>
                <a:gd name="connsiteY2" fmla="*/ 88695 h 1145939"/>
                <a:gd name="connsiteX3" fmla="*/ 130502 w 349095"/>
                <a:gd name="connsiteY3" fmla="*/ 2687 h 1145939"/>
                <a:gd name="connsiteX4" fmla="*/ 248197 w 349095"/>
                <a:gd name="connsiteY4" fmla="*/ 29847 h 1145939"/>
                <a:gd name="connsiteX5" fmla="*/ 325152 w 349095"/>
                <a:gd name="connsiteY5" fmla="*/ 111329 h 1145939"/>
                <a:gd name="connsiteX6" fmla="*/ 347785 w 349095"/>
                <a:gd name="connsiteY6" fmla="*/ 210917 h 1145939"/>
                <a:gd name="connsiteX7" fmla="*/ 293465 w 349095"/>
                <a:gd name="connsiteY7" fmla="*/ 310505 h 1145939"/>
                <a:gd name="connsiteX8" fmla="*/ 230090 w 349095"/>
                <a:gd name="connsiteY8" fmla="*/ 328612 h 1145939"/>
                <a:gd name="connsiteX9" fmla="*/ 207457 w 349095"/>
                <a:gd name="connsiteY9" fmla="*/ 337665 h 1145939"/>
                <a:gd name="connsiteX10" fmla="*/ 207457 w 349095"/>
                <a:gd name="connsiteY10" fmla="*/ 333138 h 1145939"/>
                <a:gd name="connsiteX11" fmla="*/ 207457 w 349095"/>
                <a:gd name="connsiteY11" fmla="*/ 364826 h 1145939"/>
                <a:gd name="connsiteX12" fmla="*/ 221037 w 349095"/>
                <a:gd name="connsiteY12" fmla="*/ 1057416 h 1145939"/>
                <a:gd name="connsiteX13" fmla="*/ 135029 w 349095"/>
                <a:gd name="connsiteY13" fmla="*/ 1107210 h 1145939"/>
                <a:gd name="connsiteX14" fmla="*/ 103342 w 349095"/>
                <a:gd name="connsiteY14" fmla="*/ 785812 h 1145939"/>
                <a:gd name="connsiteX15" fmla="*/ 98815 w 349095"/>
                <a:gd name="connsiteY15" fmla="*/ 328612 h 1145939"/>
                <a:gd name="connsiteX0" fmla="*/ 98815 w 349095"/>
                <a:gd name="connsiteY0" fmla="*/ 328612 h 1145939"/>
                <a:gd name="connsiteX1" fmla="*/ 12807 w 349095"/>
                <a:gd name="connsiteY1" fmla="*/ 224497 h 1145939"/>
                <a:gd name="connsiteX2" fmla="*/ 12807 w 349095"/>
                <a:gd name="connsiteY2" fmla="*/ 88695 h 1145939"/>
                <a:gd name="connsiteX3" fmla="*/ 130502 w 349095"/>
                <a:gd name="connsiteY3" fmla="*/ 2687 h 1145939"/>
                <a:gd name="connsiteX4" fmla="*/ 248197 w 349095"/>
                <a:gd name="connsiteY4" fmla="*/ 29847 h 1145939"/>
                <a:gd name="connsiteX5" fmla="*/ 325152 w 349095"/>
                <a:gd name="connsiteY5" fmla="*/ 111329 h 1145939"/>
                <a:gd name="connsiteX6" fmla="*/ 347785 w 349095"/>
                <a:gd name="connsiteY6" fmla="*/ 210917 h 1145939"/>
                <a:gd name="connsiteX7" fmla="*/ 293465 w 349095"/>
                <a:gd name="connsiteY7" fmla="*/ 310505 h 1145939"/>
                <a:gd name="connsiteX8" fmla="*/ 230090 w 349095"/>
                <a:gd name="connsiteY8" fmla="*/ 328612 h 1145939"/>
                <a:gd name="connsiteX9" fmla="*/ 207457 w 349095"/>
                <a:gd name="connsiteY9" fmla="*/ 337665 h 1145939"/>
                <a:gd name="connsiteX10" fmla="*/ 207457 w 349095"/>
                <a:gd name="connsiteY10" fmla="*/ 364826 h 1145939"/>
                <a:gd name="connsiteX11" fmla="*/ 221037 w 349095"/>
                <a:gd name="connsiteY11" fmla="*/ 1057416 h 1145939"/>
                <a:gd name="connsiteX12" fmla="*/ 135029 w 349095"/>
                <a:gd name="connsiteY12" fmla="*/ 1107210 h 1145939"/>
                <a:gd name="connsiteX13" fmla="*/ 103342 w 349095"/>
                <a:gd name="connsiteY13" fmla="*/ 785812 h 1145939"/>
                <a:gd name="connsiteX14" fmla="*/ 98815 w 349095"/>
                <a:gd name="connsiteY14" fmla="*/ 328612 h 1145939"/>
                <a:gd name="connsiteX0" fmla="*/ 98815 w 349095"/>
                <a:gd name="connsiteY0" fmla="*/ 328612 h 1145939"/>
                <a:gd name="connsiteX1" fmla="*/ 12807 w 349095"/>
                <a:gd name="connsiteY1" fmla="*/ 224497 h 1145939"/>
                <a:gd name="connsiteX2" fmla="*/ 12807 w 349095"/>
                <a:gd name="connsiteY2" fmla="*/ 88695 h 1145939"/>
                <a:gd name="connsiteX3" fmla="*/ 130502 w 349095"/>
                <a:gd name="connsiteY3" fmla="*/ 2687 h 1145939"/>
                <a:gd name="connsiteX4" fmla="*/ 248197 w 349095"/>
                <a:gd name="connsiteY4" fmla="*/ 29847 h 1145939"/>
                <a:gd name="connsiteX5" fmla="*/ 325152 w 349095"/>
                <a:gd name="connsiteY5" fmla="*/ 111329 h 1145939"/>
                <a:gd name="connsiteX6" fmla="*/ 347785 w 349095"/>
                <a:gd name="connsiteY6" fmla="*/ 210917 h 1145939"/>
                <a:gd name="connsiteX7" fmla="*/ 293465 w 349095"/>
                <a:gd name="connsiteY7" fmla="*/ 310505 h 1145939"/>
                <a:gd name="connsiteX8" fmla="*/ 207457 w 349095"/>
                <a:gd name="connsiteY8" fmla="*/ 337665 h 1145939"/>
                <a:gd name="connsiteX9" fmla="*/ 207457 w 349095"/>
                <a:gd name="connsiteY9" fmla="*/ 364826 h 1145939"/>
                <a:gd name="connsiteX10" fmla="*/ 221037 w 349095"/>
                <a:gd name="connsiteY10" fmla="*/ 1057416 h 1145939"/>
                <a:gd name="connsiteX11" fmla="*/ 135029 w 349095"/>
                <a:gd name="connsiteY11" fmla="*/ 1107210 h 1145939"/>
                <a:gd name="connsiteX12" fmla="*/ 103342 w 349095"/>
                <a:gd name="connsiteY12" fmla="*/ 785812 h 1145939"/>
                <a:gd name="connsiteX13" fmla="*/ 98815 w 349095"/>
                <a:gd name="connsiteY13" fmla="*/ 328612 h 1145939"/>
                <a:gd name="connsiteX0" fmla="*/ 98815 w 349095"/>
                <a:gd name="connsiteY0" fmla="*/ 328612 h 1145939"/>
                <a:gd name="connsiteX1" fmla="*/ 12807 w 349095"/>
                <a:gd name="connsiteY1" fmla="*/ 224497 h 1145939"/>
                <a:gd name="connsiteX2" fmla="*/ 12807 w 349095"/>
                <a:gd name="connsiteY2" fmla="*/ 88695 h 1145939"/>
                <a:gd name="connsiteX3" fmla="*/ 130502 w 349095"/>
                <a:gd name="connsiteY3" fmla="*/ 2687 h 1145939"/>
                <a:gd name="connsiteX4" fmla="*/ 248197 w 349095"/>
                <a:gd name="connsiteY4" fmla="*/ 29847 h 1145939"/>
                <a:gd name="connsiteX5" fmla="*/ 325152 w 349095"/>
                <a:gd name="connsiteY5" fmla="*/ 111329 h 1145939"/>
                <a:gd name="connsiteX6" fmla="*/ 347785 w 349095"/>
                <a:gd name="connsiteY6" fmla="*/ 210917 h 1145939"/>
                <a:gd name="connsiteX7" fmla="*/ 293465 w 349095"/>
                <a:gd name="connsiteY7" fmla="*/ 310505 h 1145939"/>
                <a:gd name="connsiteX8" fmla="*/ 207457 w 349095"/>
                <a:gd name="connsiteY8" fmla="*/ 364826 h 1145939"/>
                <a:gd name="connsiteX9" fmla="*/ 221037 w 349095"/>
                <a:gd name="connsiteY9" fmla="*/ 1057416 h 1145939"/>
                <a:gd name="connsiteX10" fmla="*/ 135029 w 349095"/>
                <a:gd name="connsiteY10" fmla="*/ 1107210 h 1145939"/>
                <a:gd name="connsiteX11" fmla="*/ 103342 w 349095"/>
                <a:gd name="connsiteY11" fmla="*/ 785812 h 1145939"/>
                <a:gd name="connsiteX12" fmla="*/ 98815 w 349095"/>
                <a:gd name="connsiteY12" fmla="*/ 328612 h 1145939"/>
                <a:gd name="connsiteX0" fmla="*/ 98815 w 354861"/>
                <a:gd name="connsiteY0" fmla="*/ 328612 h 1145939"/>
                <a:gd name="connsiteX1" fmla="*/ 12807 w 354861"/>
                <a:gd name="connsiteY1" fmla="*/ 224497 h 1145939"/>
                <a:gd name="connsiteX2" fmla="*/ 12807 w 354861"/>
                <a:gd name="connsiteY2" fmla="*/ 88695 h 1145939"/>
                <a:gd name="connsiteX3" fmla="*/ 130502 w 354861"/>
                <a:gd name="connsiteY3" fmla="*/ 2687 h 1145939"/>
                <a:gd name="connsiteX4" fmla="*/ 248197 w 354861"/>
                <a:gd name="connsiteY4" fmla="*/ 29847 h 1145939"/>
                <a:gd name="connsiteX5" fmla="*/ 325152 w 354861"/>
                <a:gd name="connsiteY5" fmla="*/ 111329 h 1145939"/>
                <a:gd name="connsiteX6" fmla="*/ 347785 w 354861"/>
                <a:gd name="connsiteY6" fmla="*/ 210917 h 1145939"/>
                <a:gd name="connsiteX7" fmla="*/ 207457 w 354861"/>
                <a:gd name="connsiteY7" fmla="*/ 364826 h 1145939"/>
                <a:gd name="connsiteX8" fmla="*/ 221037 w 354861"/>
                <a:gd name="connsiteY8" fmla="*/ 1057416 h 1145939"/>
                <a:gd name="connsiteX9" fmla="*/ 135029 w 354861"/>
                <a:gd name="connsiteY9" fmla="*/ 1107210 h 1145939"/>
                <a:gd name="connsiteX10" fmla="*/ 103342 w 354861"/>
                <a:gd name="connsiteY10" fmla="*/ 785812 h 1145939"/>
                <a:gd name="connsiteX11" fmla="*/ 98815 w 354861"/>
                <a:gd name="connsiteY11" fmla="*/ 328612 h 1145939"/>
                <a:gd name="connsiteX0" fmla="*/ 98815 w 351101"/>
                <a:gd name="connsiteY0" fmla="*/ 328612 h 1145939"/>
                <a:gd name="connsiteX1" fmla="*/ 12807 w 351101"/>
                <a:gd name="connsiteY1" fmla="*/ 224497 h 1145939"/>
                <a:gd name="connsiteX2" fmla="*/ 12807 w 351101"/>
                <a:gd name="connsiteY2" fmla="*/ 88695 h 1145939"/>
                <a:gd name="connsiteX3" fmla="*/ 130502 w 351101"/>
                <a:gd name="connsiteY3" fmla="*/ 2687 h 1145939"/>
                <a:gd name="connsiteX4" fmla="*/ 248197 w 351101"/>
                <a:gd name="connsiteY4" fmla="*/ 29847 h 1145939"/>
                <a:gd name="connsiteX5" fmla="*/ 325152 w 351101"/>
                <a:gd name="connsiteY5" fmla="*/ 111329 h 1145939"/>
                <a:gd name="connsiteX6" fmla="*/ 347785 w 351101"/>
                <a:gd name="connsiteY6" fmla="*/ 210917 h 1145939"/>
                <a:gd name="connsiteX7" fmla="*/ 261777 w 351101"/>
                <a:gd name="connsiteY7" fmla="*/ 292398 h 1145939"/>
                <a:gd name="connsiteX8" fmla="*/ 207457 w 351101"/>
                <a:gd name="connsiteY8" fmla="*/ 364826 h 1145939"/>
                <a:gd name="connsiteX9" fmla="*/ 221037 w 351101"/>
                <a:gd name="connsiteY9" fmla="*/ 1057416 h 1145939"/>
                <a:gd name="connsiteX10" fmla="*/ 135029 w 351101"/>
                <a:gd name="connsiteY10" fmla="*/ 1107210 h 1145939"/>
                <a:gd name="connsiteX11" fmla="*/ 103342 w 351101"/>
                <a:gd name="connsiteY11" fmla="*/ 785812 h 1145939"/>
                <a:gd name="connsiteX12" fmla="*/ 98815 w 351101"/>
                <a:gd name="connsiteY12" fmla="*/ 328612 h 1145939"/>
                <a:gd name="connsiteX0" fmla="*/ 98815 w 351101"/>
                <a:gd name="connsiteY0" fmla="*/ 328612 h 1145939"/>
                <a:gd name="connsiteX1" fmla="*/ 12807 w 351101"/>
                <a:gd name="connsiteY1" fmla="*/ 224497 h 1145939"/>
                <a:gd name="connsiteX2" fmla="*/ 12807 w 351101"/>
                <a:gd name="connsiteY2" fmla="*/ 88695 h 1145939"/>
                <a:gd name="connsiteX3" fmla="*/ 130502 w 351101"/>
                <a:gd name="connsiteY3" fmla="*/ 2687 h 1145939"/>
                <a:gd name="connsiteX4" fmla="*/ 248197 w 351101"/>
                <a:gd name="connsiteY4" fmla="*/ 29847 h 1145939"/>
                <a:gd name="connsiteX5" fmla="*/ 325152 w 351101"/>
                <a:gd name="connsiteY5" fmla="*/ 111329 h 1145939"/>
                <a:gd name="connsiteX6" fmla="*/ 347785 w 351101"/>
                <a:gd name="connsiteY6" fmla="*/ 210917 h 1145939"/>
                <a:gd name="connsiteX7" fmla="*/ 261777 w 351101"/>
                <a:gd name="connsiteY7" fmla="*/ 292398 h 1145939"/>
                <a:gd name="connsiteX8" fmla="*/ 216510 w 351101"/>
                <a:gd name="connsiteY8" fmla="*/ 315032 h 1145939"/>
                <a:gd name="connsiteX9" fmla="*/ 207457 w 351101"/>
                <a:gd name="connsiteY9" fmla="*/ 364826 h 1145939"/>
                <a:gd name="connsiteX10" fmla="*/ 221037 w 351101"/>
                <a:gd name="connsiteY10" fmla="*/ 1057416 h 1145939"/>
                <a:gd name="connsiteX11" fmla="*/ 135029 w 351101"/>
                <a:gd name="connsiteY11" fmla="*/ 1107210 h 1145939"/>
                <a:gd name="connsiteX12" fmla="*/ 103342 w 351101"/>
                <a:gd name="connsiteY12" fmla="*/ 785812 h 1145939"/>
                <a:gd name="connsiteX13" fmla="*/ 98815 w 351101"/>
                <a:gd name="connsiteY13" fmla="*/ 328612 h 11459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51101" h="1145939">
                  <a:moveTo>
                    <a:pt x="98815" y="328612"/>
                  </a:moveTo>
                  <a:cubicBezTo>
                    <a:pt x="83726" y="235060"/>
                    <a:pt x="27142" y="264483"/>
                    <a:pt x="12807" y="224497"/>
                  </a:cubicBezTo>
                  <a:cubicBezTo>
                    <a:pt x="-1528" y="184511"/>
                    <a:pt x="-6809" y="125663"/>
                    <a:pt x="12807" y="88695"/>
                  </a:cubicBezTo>
                  <a:cubicBezTo>
                    <a:pt x="32423" y="51727"/>
                    <a:pt x="91270" y="12495"/>
                    <a:pt x="130502" y="2687"/>
                  </a:cubicBezTo>
                  <a:cubicBezTo>
                    <a:pt x="169734" y="-7121"/>
                    <a:pt x="215755" y="11740"/>
                    <a:pt x="248197" y="29847"/>
                  </a:cubicBezTo>
                  <a:cubicBezTo>
                    <a:pt x="280639" y="47954"/>
                    <a:pt x="308554" y="81151"/>
                    <a:pt x="325152" y="111329"/>
                  </a:cubicBezTo>
                  <a:cubicBezTo>
                    <a:pt x="341750" y="141507"/>
                    <a:pt x="358347" y="180739"/>
                    <a:pt x="347785" y="210917"/>
                  </a:cubicBezTo>
                  <a:cubicBezTo>
                    <a:pt x="337223" y="241095"/>
                    <a:pt x="283656" y="279572"/>
                    <a:pt x="261777" y="292398"/>
                  </a:cubicBezTo>
                  <a:cubicBezTo>
                    <a:pt x="239898" y="305224"/>
                    <a:pt x="225563" y="302961"/>
                    <a:pt x="216510" y="315032"/>
                  </a:cubicBezTo>
                  <a:cubicBezTo>
                    <a:pt x="207457" y="327103"/>
                    <a:pt x="206702" y="241095"/>
                    <a:pt x="207457" y="364826"/>
                  </a:cubicBezTo>
                  <a:cubicBezTo>
                    <a:pt x="208212" y="488557"/>
                    <a:pt x="233108" y="933685"/>
                    <a:pt x="221037" y="1057416"/>
                  </a:cubicBezTo>
                  <a:cubicBezTo>
                    <a:pt x="208966" y="1181147"/>
                    <a:pt x="154645" y="1152477"/>
                    <a:pt x="135029" y="1107210"/>
                  </a:cubicBezTo>
                  <a:cubicBezTo>
                    <a:pt x="115413" y="1061943"/>
                    <a:pt x="108623" y="914824"/>
                    <a:pt x="103342" y="785812"/>
                  </a:cubicBezTo>
                  <a:cubicBezTo>
                    <a:pt x="98061" y="656800"/>
                    <a:pt x="113904" y="422164"/>
                    <a:pt x="98815" y="328612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008000">
                    <a:shade val="30000"/>
                    <a:satMod val="115000"/>
                  </a:srgbClr>
                </a:gs>
                <a:gs pos="50000">
                  <a:srgbClr val="008000">
                    <a:shade val="67500"/>
                    <a:satMod val="115000"/>
                  </a:srgbClr>
                </a:gs>
                <a:gs pos="100000">
                  <a:srgbClr val="008000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3200" dirty="0">
                <a:solidFill>
                  <a:schemeClr val="tx1"/>
                </a:solidFill>
              </a:endParaRPr>
            </a:p>
          </p:txBody>
        </p:sp>
        <p:sp>
          <p:nvSpPr>
            <p:cNvPr id="292" name="TextBox 291"/>
            <p:cNvSpPr txBox="1"/>
            <p:nvPr/>
          </p:nvSpPr>
          <p:spPr>
            <a:xfrm>
              <a:off x="3698068" y="1521669"/>
              <a:ext cx="91896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 dirty="0"/>
                <a:t>NS4B</a:t>
              </a:r>
            </a:p>
          </p:txBody>
        </p:sp>
        <p:sp>
          <p:nvSpPr>
            <p:cNvPr id="294" name="TextBox 293"/>
            <p:cNvSpPr txBox="1"/>
            <p:nvPr/>
          </p:nvSpPr>
          <p:spPr>
            <a:xfrm>
              <a:off x="6185540" y="2132969"/>
              <a:ext cx="107788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sz="1050"/>
              </a:lvl1pPr>
            </a:lstStyle>
            <a:p>
              <a:r>
                <a:rPr lang="en-GB" sz="1100" dirty="0"/>
                <a:t>ER lumen</a:t>
              </a:r>
            </a:p>
          </p:txBody>
        </p:sp>
      </p:grpSp>
      <p:sp>
        <p:nvSpPr>
          <p:cNvPr id="295" name="Content Placeholder 2"/>
          <p:cNvSpPr txBox="1">
            <a:spLocks/>
          </p:cNvSpPr>
          <p:nvPr/>
        </p:nvSpPr>
        <p:spPr>
          <a:xfrm>
            <a:off x="2081457" y="3080803"/>
            <a:ext cx="2233306" cy="287568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marL="171450" indent="-171450" algn="l" defTabSz="914400" rtl="0" eaLnBrk="1" latinLnBrk="0" hangingPunct="1">
              <a:lnSpc>
                <a:spcPct val="95000"/>
              </a:lnSpc>
              <a:spcBef>
                <a:spcPts val="900"/>
              </a:spcBef>
              <a:buClr>
                <a:schemeClr val="accent1"/>
              </a:buClr>
              <a:buSzPct val="115000"/>
              <a:buFont typeface="Arial" pitchFamily="34" charset="0"/>
              <a:buChar char="•"/>
              <a:defRPr sz="1800" b="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573088" indent="-231775" algn="l" defTabSz="914400" rtl="0" eaLnBrk="1" latinLnBrk="0" hangingPunct="1">
              <a:lnSpc>
                <a:spcPct val="95000"/>
              </a:lnSpc>
              <a:spcBef>
                <a:spcPts val="400"/>
              </a:spcBef>
              <a:buClr>
                <a:schemeClr val="accent1"/>
              </a:buClr>
              <a:buFont typeface="Arial" pitchFamily="34" charset="0"/>
              <a:buChar char="–"/>
              <a:defRPr sz="1600" b="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914400" indent="-171450" algn="l" defTabSz="914400" rtl="0" eaLnBrk="1" latinLnBrk="0" hangingPunct="1">
              <a:lnSpc>
                <a:spcPct val="95000"/>
              </a:lnSpc>
              <a:spcBef>
                <a:spcPts val="300"/>
              </a:spcBef>
              <a:buClr>
                <a:schemeClr val="accent1"/>
              </a:buClr>
              <a:buFont typeface="Arial" pitchFamily="34" charset="0"/>
              <a:buChar char="•"/>
              <a:defRPr sz="1400" b="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316038" indent="-171450" algn="l" defTabSz="914400" rtl="0" eaLnBrk="1" latinLnBrk="0" hangingPunct="1">
              <a:lnSpc>
                <a:spcPct val="95000"/>
              </a:lnSpc>
              <a:spcBef>
                <a:spcPts val="200"/>
              </a:spcBef>
              <a:buClr>
                <a:schemeClr val="accent1"/>
              </a:buClr>
              <a:buFont typeface="Arial" pitchFamily="34" charset="0"/>
              <a:buChar char="–"/>
              <a:defRPr sz="1200" b="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1657350" indent="-169863" algn="l" defTabSz="914400" rtl="0" eaLnBrk="1" latinLnBrk="0" hangingPunct="1">
              <a:lnSpc>
                <a:spcPct val="95000"/>
              </a:lnSpc>
              <a:spcBef>
                <a:spcPts val="200"/>
              </a:spcBef>
              <a:buClr>
                <a:schemeClr val="accent1"/>
              </a:buClr>
              <a:buFont typeface="Arial" pitchFamily="34" charset="0"/>
              <a:buChar char="•"/>
              <a:defRPr sz="1200" b="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600"/>
              </a:spcBef>
              <a:buClrTx/>
            </a:pPr>
            <a:r>
              <a:rPr lang="en-US" sz="1600" b="1" dirty="0"/>
              <a:t>NS3 protease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Tx/>
            </a:pPr>
            <a:r>
              <a:rPr lang="en-US" sz="1400" b="1" dirty="0" err="1"/>
              <a:t>Simeprevir</a:t>
            </a:r>
            <a:endParaRPr lang="en-US" sz="1400" b="1" dirty="0"/>
          </a:p>
          <a:p>
            <a:pPr>
              <a:lnSpc>
                <a:spcPct val="100000"/>
              </a:lnSpc>
              <a:spcBef>
                <a:spcPts val="600"/>
              </a:spcBef>
              <a:buClrTx/>
            </a:pPr>
            <a:r>
              <a:rPr lang="en-US" sz="1400" b="1" dirty="0" err="1"/>
              <a:t>Paritaprevir</a:t>
            </a:r>
            <a:r>
              <a:rPr lang="en-US" sz="1400" b="1" dirty="0"/>
              <a:t> </a:t>
            </a:r>
            <a:br>
              <a:rPr lang="en-US" sz="1400" b="1" dirty="0"/>
            </a:br>
            <a:r>
              <a:rPr lang="en-US" sz="1400" b="1" dirty="0"/>
              <a:t>(ABT-450)</a:t>
            </a:r>
            <a:r>
              <a:rPr lang="en-US" sz="1400" b="1" baseline="30000" dirty="0"/>
              <a:t>a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Tx/>
            </a:pPr>
            <a:r>
              <a:rPr lang="en-US" sz="1400" b="1" dirty="0" err="1">
                <a:solidFill>
                  <a:schemeClr val="accent4"/>
                </a:solidFill>
              </a:rPr>
              <a:t>Grazoprevir</a:t>
            </a:r>
            <a:r>
              <a:rPr lang="en-US" sz="1400" b="1" dirty="0" smtClean="0">
                <a:solidFill>
                  <a:schemeClr val="accent4"/>
                </a:solidFill>
              </a:rPr>
              <a:t> 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Tx/>
            </a:pPr>
            <a:r>
              <a:rPr lang="en-US" sz="1400" b="1" dirty="0" err="1" smtClean="0">
                <a:solidFill>
                  <a:schemeClr val="accent4"/>
                </a:solidFill>
              </a:rPr>
              <a:t>Glecaprevir</a:t>
            </a:r>
            <a:r>
              <a:rPr lang="en-US" sz="1400" b="1" dirty="0" smtClean="0">
                <a:solidFill>
                  <a:schemeClr val="accent4"/>
                </a:solidFill>
              </a:rPr>
              <a:t/>
            </a:r>
            <a:br>
              <a:rPr lang="en-US" sz="1400" b="1" dirty="0" smtClean="0">
                <a:solidFill>
                  <a:schemeClr val="accent4"/>
                </a:solidFill>
              </a:rPr>
            </a:br>
            <a:r>
              <a:rPr lang="en-US" sz="1400" b="1" dirty="0">
                <a:solidFill>
                  <a:schemeClr val="accent4"/>
                </a:solidFill>
              </a:rPr>
              <a:t>(MK-5172) 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Tx/>
            </a:pPr>
            <a:r>
              <a:rPr lang="en-US" sz="1400" b="1" dirty="0" err="1">
                <a:solidFill>
                  <a:srgbClr val="92D050"/>
                </a:solidFill>
              </a:rPr>
              <a:t>Voxilaprevir</a:t>
            </a:r>
            <a:r>
              <a:rPr lang="en-US" sz="1400" b="1" dirty="0">
                <a:solidFill>
                  <a:srgbClr val="92D050"/>
                </a:solidFill>
              </a:rPr>
              <a:t> 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Tx/>
            </a:pPr>
            <a:r>
              <a:rPr lang="en-US" sz="1400" b="1" dirty="0" err="1"/>
              <a:t>Telaprevir</a:t>
            </a:r>
            <a:endParaRPr lang="en-US" sz="1400" b="1" dirty="0"/>
          </a:p>
          <a:p>
            <a:pPr>
              <a:lnSpc>
                <a:spcPct val="100000"/>
              </a:lnSpc>
              <a:spcBef>
                <a:spcPts val="600"/>
              </a:spcBef>
              <a:buClrTx/>
            </a:pPr>
            <a:r>
              <a:rPr lang="en-US" sz="1400" b="1" dirty="0" err="1"/>
              <a:t>Boceprevir</a:t>
            </a:r>
            <a:endParaRPr lang="en-US" sz="1400" b="1" dirty="0"/>
          </a:p>
        </p:txBody>
      </p:sp>
      <p:sp>
        <p:nvSpPr>
          <p:cNvPr id="296" name="Content Placeholder 2"/>
          <p:cNvSpPr txBox="1">
            <a:spLocks/>
          </p:cNvSpPr>
          <p:nvPr/>
        </p:nvSpPr>
        <p:spPr>
          <a:xfrm>
            <a:off x="5447703" y="3395092"/>
            <a:ext cx="2052676" cy="257219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marL="171450" indent="-171450" algn="l" defTabSz="914400" rtl="0" eaLnBrk="1" latinLnBrk="0" hangingPunct="1">
              <a:lnSpc>
                <a:spcPct val="95000"/>
              </a:lnSpc>
              <a:spcBef>
                <a:spcPts val="900"/>
              </a:spcBef>
              <a:buClr>
                <a:schemeClr val="accent1"/>
              </a:buClr>
              <a:buSzPct val="115000"/>
              <a:buFont typeface="Arial" pitchFamily="34" charset="0"/>
              <a:buChar char="•"/>
              <a:defRPr sz="1800" b="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573088" indent="-231775" algn="l" defTabSz="914400" rtl="0" eaLnBrk="1" latinLnBrk="0" hangingPunct="1">
              <a:lnSpc>
                <a:spcPct val="95000"/>
              </a:lnSpc>
              <a:spcBef>
                <a:spcPts val="400"/>
              </a:spcBef>
              <a:buClr>
                <a:schemeClr val="accent1"/>
              </a:buClr>
              <a:buFont typeface="Arial" pitchFamily="34" charset="0"/>
              <a:buChar char="–"/>
              <a:defRPr sz="1600" b="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914400" indent="-171450" algn="l" defTabSz="914400" rtl="0" eaLnBrk="1" latinLnBrk="0" hangingPunct="1">
              <a:lnSpc>
                <a:spcPct val="95000"/>
              </a:lnSpc>
              <a:spcBef>
                <a:spcPts val="300"/>
              </a:spcBef>
              <a:buClr>
                <a:schemeClr val="accent1"/>
              </a:buClr>
              <a:buFont typeface="Arial" pitchFamily="34" charset="0"/>
              <a:buChar char="•"/>
              <a:defRPr sz="1400" b="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316038" indent="-171450" algn="l" defTabSz="914400" rtl="0" eaLnBrk="1" latinLnBrk="0" hangingPunct="1">
              <a:lnSpc>
                <a:spcPct val="95000"/>
              </a:lnSpc>
              <a:spcBef>
                <a:spcPts val="200"/>
              </a:spcBef>
              <a:buClr>
                <a:schemeClr val="accent1"/>
              </a:buClr>
              <a:buFont typeface="Arial" pitchFamily="34" charset="0"/>
              <a:buChar char="–"/>
              <a:defRPr sz="1200" b="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1657350" indent="-169863" algn="l" defTabSz="914400" rtl="0" eaLnBrk="1" latinLnBrk="0" hangingPunct="1">
              <a:lnSpc>
                <a:spcPct val="95000"/>
              </a:lnSpc>
              <a:spcBef>
                <a:spcPts val="200"/>
              </a:spcBef>
              <a:buClr>
                <a:schemeClr val="accent1"/>
              </a:buClr>
              <a:buFont typeface="Arial" pitchFamily="34" charset="0"/>
              <a:buChar char="•"/>
              <a:defRPr sz="1200" b="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90000"/>
              </a:lnSpc>
              <a:buNone/>
            </a:pPr>
            <a:r>
              <a:rPr lang="en-US" sz="1600" b="1" dirty="0"/>
              <a:t>NS5A</a:t>
            </a:r>
            <a:endParaRPr lang="en-US" sz="1400" b="1" dirty="0"/>
          </a:p>
          <a:p>
            <a:pPr>
              <a:lnSpc>
                <a:spcPct val="100000"/>
              </a:lnSpc>
              <a:spcBef>
                <a:spcPts val="600"/>
              </a:spcBef>
              <a:buClrTx/>
            </a:pPr>
            <a:r>
              <a:rPr lang="en-US" sz="1400" b="1" dirty="0" err="1"/>
              <a:t>Daclatasvir</a:t>
            </a:r>
            <a:endParaRPr lang="en-US" sz="1400" b="1" dirty="0"/>
          </a:p>
          <a:p>
            <a:pPr>
              <a:lnSpc>
                <a:spcPct val="100000"/>
              </a:lnSpc>
              <a:spcBef>
                <a:spcPts val="600"/>
              </a:spcBef>
              <a:buClrTx/>
            </a:pPr>
            <a:r>
              <a:rPr lang="en-US" sz="1400" b="1" dirty="0" err="1"/>
              <a:t>Ledipasvir</a:t>
            </a:r>
            <a:r>
              <a:rPr lang="en-US" sz="1400" b="1" dirty="0"/>
              <a:t> 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Tx/>
            </a:pPr>
            <a:r>
              <a:rPr lang="en-US" sz="1400" b="1" dirty="0"/>
              <a:t>Ombitasvir </a:t>
            </a:r>
            <a:br>
              <a:rPr lang="en-US" sz="1400" b="1" dirty="0"/>
            </a:br>
            <a:r>
              <a:rPr lang="en-US" sz="1400" b="1" dirty="0"/>
              <a:t>(ABT-267)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Tx/>
            </a:pPr>
            <a:r>
              <a:rPr lang="en-US" sz="1400" b="1" dirty="0" err="1">
                <a:solidFill>
                  <a:schemeClr val="accent4"/>
                </a:solidFill>
              </a:rPr>
              <a:t>Elbasvir</a:t>
            </a:r>
            <a:r>
              <a:rPr lang="en-US" sz="1400" b="1" dirty="0">
                <a:solidFill>
                  <a:schemeClr val="accent4"/>
                </a:solidFill>
              </a:rPr>
              <a:t> </a:t>
            </a:r>
            <a:br>
              <a:rPr lang="en-US" sz="1400" b="1" dirty="0">
                <a:solidFill>
                  <a:schemeClr val="accent4"/>
                </a:solidFill>
              </a:rPr>
            </a:br>
            <a:r>
              <a:rPr lang="en-US" sz="1400" b="1" dirty="0">
                <a:solidFill>
                  <a:schemeClr val="accent4"/>
                </a:solidFill>
              </a:rPr>
              <a:t>(MK-8742)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Tx/>
            </a:pPr>
            <a:r>
              <a:rPr lang="en-US" sz="1400" b="1" dirty="0" err="1" smtClean="0">
                <a:solidFill>
                  <a:schemeClr val="accent4"/>
                </a:solidFill>
              </a:rPr>
              <a:t>Velpatasvir</a:t>
            </a:r>
            <a:endParaRPr lang="en-US" sz="1400" b="1" dirty="0" smtClean="0">
              <a:solidFill>
                <a:schemeClr val="accent4"/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ClrTx/>
            </a:pPr>
            <a:r>
              <a:rPr lang="en-US" sz="1400" b="1" dirty="0" err="1" smtClean="0">
                <a:solidFill>
                  <a:schemeClr val="accent4"/>
                </a:solidFill>
              </a:rPr>
              <a:t>Pibrentasvir</a:t>
            </a:r>
            <a:endParaRPr lang="en-US" sz="1400" b="1" dirty="0" smtClean="0">
              <a:solidFill>
                <a:srgbClr val="92D050"/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endParaRPr lang="en-US" sz="1400" dirty="0"/>
          </a:p>
        </p:txBody>
      </p:sp>
      <p:sp>
        <p:nvSpPr>
          <p:cNvPr id="297" name="Content Placeholder 2"/>
          <p:cNvSpPr txBox="1">
            <a:spLocks/>
          </p:cNvSpPr>
          <p:nvPr/>
        </p:nvSpPr>
        <p:spPr>
          <a:xfrm>
            <a:off x="8706083" y="3840416"/>
            <a:ext cx="2272113" cy="2116071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marL="171450" indent="-171450" algn="l" defTabSz="914400" rtl="0" eaLnBrk="1" latinLnBrk="0" hangingPunct="1">
              <a:lnSpc>
                <a:spcPct val="95000"/>
              </a:lnSpc>
              <a:spcBef>
                <a:spcPts val="900"/>
              </a:spcBef>
              <a:buClr>
                <a:schemeClr val="accent1"/>
              </a:buClr>
              <a:buSzPct val="115000"/>
              <a:buFont typeface="Arial" pitchFamily="34" charset="0"/>
              <a:buChar char="•"/>
              <a:defRPr sz="1800" b="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573088" indent="-231775" algn="l" defTabSz="914400" rtl="0" eaLnBrk="1" latinLnBrk="0" hangingPunct="1">
              <a:lnSpc>
                <a:spcPct val="95000"/>
              </a:lnSpc>
              <a:spcBef>
                <a:spcPts val="400"/>
              </a:spcBef>
              <a:buClr>
                <a:schemeClr val="accent1"/>
              </a:buClr>
              <a:buFont typeface="Arial" pitchFamily="34" charset="0"/>
              <a:buChar char="–"/>
              <a:defRPr sz="1600" b="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914400" indent="-171450" algn="l" defTabSz="914400" rtl="0" eaLnBrk="1" latinLnBrk="0" hangingPunct="1">
              <a:lnSpc>
                <a:spcPct val="95000"/>
              </a:lnSpc>
              <a:spcBef>
                <a:spcPts val="300"/>
              </a:spcBef>
              <a:buClr>
                <a:schemeClr val="accent1"/>
              </a:buClr>
              <a:buFont typeface="Arial" pitchFamily="34" charset="0"/>
              <a:buChar char="•"/>
              <a:defRPr sz="1400" b="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316038" indent="-171450" algn="l" defTabSz="914400" rtl="0" eaLnBrk="1" latinLnBrk="0" hangingPunct="1">
              <a:lnSpc>
                <a:spcPct val="95000"/>
              </a:lnSpc>
              <a:spcBef>
                <a:spcPts val="200"/>
              </a:spcBef>
              <a:buClr>
                <a:schemeClr val="accent1"/>
              </a:buClr>
              <a:buFont typeface="Arial" pitchFamily="34" charset="0"/>
              <a:buChar char="–"/>
              <a:defRPr sz="1200" b="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1657350" indent="-169863" algn="l" defTabSz="914400" rtl="0" eaLnBrk="1" latinLnBrk="0" hangingPunct="1">
              <a:lnSpc>
                <a:spcPct val="95000"/>
              </a:lnSpc>
              <a:spcBef>
                <a:spcPts val="200"/>
              </a:spcBef>
              <a:buClr>
                <a:schemeClr val="accent1"/>
              </a:buClr>
              <a:buFont typeface="Arial" pitchFamily="34" charset="0"/>
              <a:buChar char="•"/>
              <a:defRPr sz="1200" b="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90000"/>
              </a:lnSpc>
              <a:buNone/>
            </a:pPr>
            <a:r>
              <a:rPr lang="en-US" sz="1600" b="1" dirty="0"/>
              <a:t>NS5B polymerase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600" u="sng" dirty="0"/>
              <a:t>Non-nucleosides</a:t>
            </a:r>
          </a:p>
          <a:p>
            <a:pPr>
              <a:spcBef>
                <a:spcPts val="600"/>
              </a:spcBef>
              <a:buClrTx/>
            </a:pPr>
            <a:r>
              <a:rPr lang="en-US" sz="1400" b="1" dirty="0"/>
              <a:t>Dasabuvir (ABT-333) 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sz="1600" u="sng" dirty="0" err="1"/>
              <a:t>Nucleos</a:t>
            </a:r>
            <a:r>
              <a:rPr lang="en-US" sz="1600" u="sng" dirty="0"/>
              <a:t>(t)ide analogs</a:t>
            </a:r>
          </a:p>
          <a:p>
            <a:pPr>
              <a:lnSpc>
                <a:spcPct val="100000"/>
              </a:lnSpc>
              <a:spcBef>
                <a:spcPts val="600"/>
              </a:spcBef>
              <a:buClrTx/>
            </a:pPr>
            <a:r>
              <a:rPr lang="en-US" sz="1400" b="1" dirty="0" err="1"/>
              <a:t>Sofosbuvir</a:t>
            </a:r>
            <a:endParaRPr lang="en-US" sz="1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127971" y="6356537"/>
            <a:ext cx="5397500" cy="126188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spAutoFit/>
          </a:bodyPr>
          <a:lstStyle/>
          <a:p>
            <a:pPr marL="171450" indent="-171450">
              <a:lnSpc>
                <a:spcPct val="80000"/>
              </a:lnSpc>
              <a:spcBef>
                <a:spcPts val="240"/>
              </a:spcBef>
            </a:pPr>
            <a:r>
              <a:rPr lang="en-US" sz="1000" baseline="30000" dirty="0">
                <a:solidFill>
                  <a:schemeClr val="accent1">
                    <a:lumMod val="50000"/>
                  </a:schemeClr>
                </a:solidFill>
              </a:rPr>
              <a:t>a</a:t>
            </a:r>
            <a:r>
              <a:rPr lang="en-US" sz="1000" dirty="0">
                <a:solidFill>
                  <a:schemeClr val="accent1">
                    <a:lumMod val="50000"/>
                  </a:schemeClr>
                </a:solidFill>
              </a:rPr>
              <a:t>	Ritonavir boosting required.</a:t>
            </a: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33755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8540"/>
            <a:ext cx="10515600" cy="1325563"/>
          </a:xfrm>
        </p:spPr>
        <p:txBody>
          <a:bodyPr/>
          <a:lstStyle/>
          <a:p>
            <a:r>
              <a:rPr lang="pl-PL" b="1" dirty="0">
                <a:solidFill>
                  <a:srgbClr val="FFFF00"/>
                </a:solidFill>
                <a:latin typeface="+mn-lt"/>
              </a:rPr>
              <a:t>D</a:t>
            </a:r>
            <a:r>
              <a:rPr lang="en-US" b="1" dirty="0">
                <a:solidFill>
                  <a:srgbClr val="FFFF00"/>
                </a:solidFill>
                <a:latin typeface="+mn-lt"/>
              </a:rPr>
              <a:t>CV:</a:t>
            </a:r>
            <a:r>
              <a:rPr lang="pl-PL" b="1" dirty="0">
                <a:solidFill>
                  <a:srgbClr val="FFFF00"/>
                </a:solidFill>
                <a:latin typeface="+mn-lt"/>
              </a:rPr>
              <a:t> </a:t>
            </a:r>
            <a:r>
              <a:rPr lang="en-GB" b="1" dirty="0">
                <a:solidFill>
                  <a:srgbClr val="FFFF00"/>
                </a:solidFill>
                <a:latin typeface="+mn-lt"/>
              </a:rPr>
              <a:t>a </a:t>
            </a:r>
            <a:r>
              <a:rPr lang="pl-PL" b="1" dirty="0">
                <a:solidFill>
                  <a:srgbClr val="FFFF00"/>
                </a:solidFill>
                <a:latin typeface="+mn-lt"/>
              </a:rPr>
              <a:t>highly selective HCV</a:t>
            </a:r>
            <a:r>
              <a:rPr lang="en-GB" b="1" dirty="0">
                <a:solidFill>
                  <a:srgbClr val="FFFF00"/>
                </a:solidFill>
                <a:latin typeface="+mn-lt"/>
              </a:rPr>
              <a:t> NS5A </a:t>
            </a:r>
            <a:r>
              <a:rPr lang="pl-PL" b="1" dirty="0">
                <a:solidFill>
                  <a:srgbClr val="FFFF00"/>
                </a:solidFill>
                <a:latin typeface="+mn-lt"/>
              </a:rPr>
              <a:t>inhibitor</a:t>
            </a:r>
            <a:r>
              <a:rPr lang="en-US" b="1" baseline="30000" dirty="0">
                <a:solidFill>
                  <a:srgbClr val="FFFF00"/>
                </a:solidFill>
                <a:latin typeface="+mn-lt"/>
              </a:rPr>
              <a:t>1,2</a:t>
            </a: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 rotWithShape="1">
          <a:blip r:embed="rId3" cstate="print"/>
          <a:srcRect t="33629"/>
          <a:stretch/>
        </p:blipFill>
        <p:spPr bwMode="auto">
          <a:xfrm>
            <a:off x="3012982" y="1513236"/>
            <a:ext cx="5916594" cy="1898347"/>
          </a:xfrm>
          <a:prstGeom prst="roundRect">
            <a:avLst/>
          </a:prstGeom>
          <a:noFill/>
          <a:ln w="9525">
            <a:solidFill>
              <a:schemeClr val="accent1">
                <a:lumMod val="90000"/>
              </a:schemeClr>
            </a:solidFill>
            <a:miter lim="800000"/>
            <a:headEnd/>
            <a:tailEnd/>
          </a:ln>
        </p:spPr>
      </p:pic>
      <p:sp>
        <p:nvSpPr>
          <p:cNvPr id="5" name="Rectangle 133"/>
          <p:cNvSpPr>
            <a:spLocks noChangeArrowheads="1"/>
          </p:cNvSpPr>
          <p:nvPr/>
        </p:nvSpPr>
        <p:spPr bwMode="auto">
          <a:xfrm>
            <a:off x="3130805" y="1506851"/>
            <a:ext cx="169148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GB" sz="1200" b="1" kern="0" dirty="0">
                <a:solidFill>
                  <a:srgbClr val="000000"/>
                </a:solidFill>
                <a:cs typeface="Arial" panose="020B0604020202020204" pitchFamily="34" charset="0"/>
              </a:rPr>
              <a:t>HCV Structural proteins</a:t>
            </a:r>
          </a:p>
        </p:txBody>
      </p:sp>
      <p:sp>
        <p:nvSpPr>
          <p:cNvPr id="6" name="Rectangle 133"/>
          <p:cNvSpPr>
            <a:spLocks noChangeArrowheads="1"/>
          </p:cNvSpPr>
          <p:nvPr/>
        </p:nvSpPr>
        <p:spPr bwMode="auto">
          <a:xfrm>
            <a:off x="6161910" y="1513236"/>
            <a:ext cx="199445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GB" sz="1200" b="1" kern="0" dirty="0">
                <a:solidFill>
                  <a:srgbClr val="000000"/>
                </a:solidFill>
                <a:cs typeface="Arial" panose="020B0604020202020204" pitchFamily="34" charset="0"/>
              </a:rPr>
              <a:t>HCV Non-structural proteins</a:t>
            </a:r>
          </a:p>
        </p:txBody>
      </p:sp>
      <p:sp>
        <p:nvSpPr>
          <p:cNvPr id="12" name="Oval 37"/>
          <p:cNvSpPr>
            <a:spLocks noChangeArrowheads="1"/>
          </p:cNvSpPr>
          <p:nvPr/>
        </p:nvSpPr>
        <p:spPr bwMode="gray">
          <a:xfrm>
            <a:off x="6964646" y="2781830"/>
            <a:ext cx="1092920" cy="173117"/>
          </a:xfrm>
          <a:prstGeom prst="ellipse">
            <a:avLst/>
          </a:prstGeom>
          <a:noFill/>
          <a:ln w="57150">
            <a:solidFill>
              <a:srgbClr val="FF0000"/>
            </a:solidFill>
            <a:prstDash val="sysDash"/>
            <a:round/>
            <a:headEnd/>
            <a:tailEnd/>
          </a:ln>
        </p:spPr>
        <p:txBody>
          <a:bodyPr wrap="square" lIns="0" tIns="0" rIns="0" bIns="0" anchor="ctr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endParaRPr lang="en-US" sz="800" dirty="0">
              <a:solidFill>
                <a:srgbClr val="3366FF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9120807" y="1719953"/>
            <a:ext cx="2046510" cy="4021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38125" indent="-238125" algn="l" defTabSz="914400" rtl="0" eaLnBrk="1" latinLnBrk="0" hangingPunct="1">
              <a:lnSpc>
                <a:spcPct val="95000"/>
              </a:lnSpc>
              <a:spcBef>
                <a:spcPts val="900"/>
              </a:spcBef>
              <a:buClr>
                <a:schemeClr val="accent1"/>
              </a:buClr>
              <a:buSzPct val="115000"/>
              <a:buFont typeface="Arial" pitchFamily="34" charset="0"/>
              <a:buChar char="•"/>
              <a:defRPr sz="2400" b="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573088" indent="-231775" algn="l" defTabSz="914400" rtl="0" eaLnBrk="1" latinLnBrk="0" hangingPunct="1">
              <a:lnSpc>
                <a:spcPct val="95000"/>
              </a:lnSpc>
              <a:spcBef>
                <a:spcPts val="400"/>
              </a:spcBef>
              <a:buClr>
                <a:schemeClr val="accent1"/>
              </a:buClr>
              <a:buFont typeface="Arial" pitchFamily="34" charset="0"/>
              <a:buChar char="–"/>
              <a:defRPr sz="2000" b="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914400" indent="-223838" algn="l" defTabSz="914400" rtl="0" eaLnBrk="1" latinLnBrk="0" hangingPunct="1">
              <a:lnSpc>
                <a:spcPct val="95000"/>
              </a:lnSpc>
              <a:spcBef>
                <a:spcPts val="300"/>
              </a:spcBef>
              <a:buClr>
                <a:schemeClr val="accent1"/>
              </a:buClr>
              <a:buFont typeface="Arial" pitchFamily="34" charset="0"/>
              <a:buChar char="•"/>
              <a:defRPr sz="1800" b="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255713" indent="-225425" algn="l" defTabSz="914400" rtl="0" eaLnBrk="1" latinLnBrk="0" hangingPunct="1">
              <a:lnSpc>
                <a:spcPct val="95000"/>
              </a:lnSpc>
              <a:spcBef>
                <a:spcPts val="200"/>
              </a:spcBef>
              <a:buClr>
                <a:schemeClr val="accent1"/>
              </a:buClr>
              <a:buFont typeface="Arial" pitchFamily="34" charset="0"/>
              <a:buChar char="–"/>
              <a:defRPr sz="1600" b="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1604963" indent="-233363" algn="l" defTabSz="914400" rtl="0" eaLnBrk="1" latinLnBrk="0" hangingPunct="1">
              <a:lnSpc>
                <a:spcPct val="95000"/>
              </a:lnSpc>
              <a:spcBef>
                <a:spcPts val="200"/>
              </a:spcBef>
              <a:buClr>
                <a:schemeClr val="accent1"/>
              </a:buClr>
              <a:buFont typeface="Arial" pitchFamily="34" charset="0"/>
              <a:buChar char="•"/>
              <a:defRPr sz="1600" b="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A3D8F5"/>
              </a:buClr>
              <a:buFont typeface="Arial" pitchFamily="34" charset="0"/>
              <a:buNone/>
            </a:pP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</a:rPr>
              <a:t>Daclatasvir</a:t>
            </a:r>
            <a:r>
              <a:rPr lang="en-US" sz="1600" b="1" baseline="30000" dirty="0">
                <a:solidFill>
                  <a:schemeClr val="accent1">
                    <a:lumMod val="50000"/>
                  </a:schemeClr>
                </a:solidFill>
              </a:rPr>
              <a:t>1,2</a:t>
            </a: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</p:txBody>
      </p:sp>
      <p:grpSp>
        <p:nvGrpSpPr>
          <p:cNvPr id="3" name="Group 45"/>
          <p:cNvGrpSpPr/>
          <p:nvPr/>
        </p:nvGrpSpPr>
        <p:grpSpPr>
          <a:xfrm rot="14646999">
            <a:off x="8431026" y="1656760"/>
            <a:ext cx="427534" cy="1195583"/>
            <a:chOff x="2745619" y="3441029"/>
            <a:chExt cx="452361" cy="867954"/>
          </a:xfrm>
        </p:grpSpPr>
        <p:cxnSp>
          <p:nvCxnSpPr>
            <p:cNvPr id="15" name="Straight Connector 14"/>
            <p:cNvCxnSpPr/>
            <p:nvPr/>
          </p:nvCxnSpPr>
          <p:spPr>
            <a:xfrm flipV="1">
              <a:off x="2971799" y="3441029"/>
              <a:ext cx="0" cy="86795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H="1">
              <a:off x="2745619" y="3441032"/>
              <a:ext cx="452361" cy="1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9" name="Content Placeholder 4"/>
          <p:cNvGraphicFramePr>
            <a:graphicFrameLocks noGrp="1"/>
          </p:cNvGraphicFramePr>
          <p:nvPr>
            <p:ph idx="4294967295"/>
            <p:extLst/>
          </p:nvPr>
        </p:nvGraphicFramePr>
        <p:xfrm>
          <a:off x="5663953" y="3573016"/>
          <a:ext cx="4646663" cy="246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1695">
                  <a:extLst>
                    <a:ext uri="{9D8B030D-6E8A-4147-A177-3AD203B41FA5}">
                      <a16:colId xmlns:mc="http://schemas.openxmlformats.org/markup-compatibility/2006" xmlns:mv="urn:schemas-microsoft-com:mac:vml" xmlns:a16="http://schemas.microsoft.com/office/drawing/2014/main" xmlns="" val="20000"/>
                    </a:ext>
                  </a:extLst>
                </a:gridCol>
                <a:gridCol w="886930">
                  <a:extLst>
                    <a:ext uri="{9D8B030D-6E8A-4147-A177-3AD203B41FA5}">
                      <a16:colId xmlns:mc="http://schemas.openxmlformats.org/markup-compatibility/2006" xmlns:mv="urn:schemas-microsoft-com:mac:vml" xmlns:a16="http://schemas.microsoft.com/office/drawing/2014/main" xmlns="" val="20001"/>
                    </a:ext>
                  </a:extLst>
                </a:gridCol>
                <a:gridCol w="989019">
                  <a:extLst>
                    <a:ext uri="{9D8B030D-6E8A-4147-A177-3AD203B41FA5}">
                      <a16:colId xmlns:mc="http://schemas.openxmlformats.org/markup-compatibility/2006" xmlns:mv="urn:schemas-microsoft-com:mac:vml" xmlns:a16="http://schemas.microsoft.com/office/drawing/2014/main" xmlns="" val="20002"/>
                    </a:ext>
                  </a:extLst>
                </a:gridCol>
                <a:gridCol w="989019">
                  <a:extLst>
                    <a:ext uri="{9D8B030D-6E8A-4147-A177-3AD203B41FA5}">
                      <a16:colId xmlns:mc="http://schemas.openxmlformats.org/markup-compatibility/2006" xmlns:mv="urn:schemas-microsoft-com:mac:vml" xmlns:a16="http://schemas.microsoft.com/office/drawing/2014/main" xmlns="" val="20003"/>
                    </a:ext>
                  </a:extLst>
                </a:gridCol>
              </a:tblGrid>
              <a:tr h="241962">
                <a:tc rowSpan="2"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HCV Lifecycle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 Steps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Direct-Acting Antiviral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mc="http://schemas.openxmlformats.org/markup-compatibility/2006" xmlns:mv="urn:schemas-microsoft-com:mac:vml" xmlns:a16="http://schemas.microsoft.com/office/drawing/2014/main" xmlns="" val="10000"/>
                  </a:ext>
                </a:extLst>
              </a:tr>
              <a:tr h="241962">
                <a:tc vMerge="1">
                  <a:txBody>
                    <a:bodyPr/>
                    <a:lstStyle/>
                    <a:p>
                      <a:endParaRPr 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NS3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NS5A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NS5B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mc="http://schemas.openxmlformats.org/markup-compatibility/2006" xmlns:mv="urn:schemas-microsoft-com:mac:vml" xmlns:a16="http://schemas.microsoft.com/office/drawing/2014/main" xmlns="" val="10001"/>
                  </a:ext>
                </a:extLst>
              </a:tr>
              <a:tr h="241962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Viral Entry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mc="http://schemas.openxmlformats.org/markup-compatibility/2006" xmlns:mv="urn:schemas-microsoft-com:mac:vml" xmlns:a16="http://schemas.microsoft.com/office/drawing/2014/main" xmlns="" val="10002"/>
                  </a:ext>
                </a:extLst>
              </a:tr>
              <a:tr h="241962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Translation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mc="http://schemas.openxmlformats.org/markup-compatibility/2006" xmlns:mv="urn:schemas-microsoft-com:mac:vml" xmlns:a16="http://schemas.microsoft.com/office/drawing/2014/main" xmlns="" val="10003"/>
                  </a:ext>
                </a:extLst>
              </a:tr>
              <a:tr h="241962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Processing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mc="http://schemas.openxmlformats.org/markup-compatibility/2006" xmlns:mv="urn:schemas-microsoft-com:mac:vml" xmlns:a16="http://schemas.microsoft.com/office/drawing/2014/main" xmlns="" val="10004"/>
                  </a:ext>
                </a:extLst>
              </a:tr>
              <a:tr h="241962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Replication complex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mc="http://schemas.openxmlformats.org/markup-compatibility/2006" xmlns:mv="urn:schemas-microsoft-com:mac:vml" xmlns:a16="http://schemas.microsoft.com/office/drawing/2014/main" xmlns="" val="10005"/>
                  </a:ext>
                </a:extLst>
              </a:tr>
              <a:tr h="241962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Replication</a:t>
                      </a:r>
                      <a:endParaRPr lang="en-US" sz="1200" baseline="30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mc="http://schemas.openxmlformats.org/markup-compatibility/2006" xmlns:mv="urn:schemas-microsoft-com:mac:vml" xmlns:a16="http://schemas.microsoft.com/office/drawing/2014/main" xmlns="" val="10006"/>
                  </a:ext>
                </a:extLst>
              </a:tr>
              <a:tr h="241962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Assembly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mc="http://schemas.openxmlformats.org/markup-compatibility/2006" xmlns:mv="urn:schemas-microsoft-com:mac:vml" xmlns:a16="http://schemas.microsoft.com/office/drawing/2014/main" xmlns="" val="10007"/>
                  </a:ext>
                </a:extLst>
              </a:tr>
              <a:tr h="241962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Release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mc="http://schemas.openxmlformats.org/markup-compatibility/2006" xmlns:mv="urn:schemas-microsoft-com:mac:vml" xmlns:a16="http://schemas.microsoft.com/office/drawing/2014/main" xmlns="" val="10008"/>
                  </a:ext>
                </a:extLst>
              </a:tr>
            </a:tbl>
          </a:graphicData>
        </a:graphic>
      </p:graphicFrame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00361" y="4684948"/>
            <a:ext cx="246229" cy="288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2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684211" y="4656485"/>
            <a:ext cx="246229" cy="288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" name="Picture 2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701799" y="4934956"/>
            <a:ext cx="246229" cy="288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" name="Picture 2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727926" y="5205570"/>
            <a:ext cx="246229" cy="288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" name="Picture 2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730092" y="5474700"/>
            <a:ext cx="246229" cy="288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4" name="Rectangle 33"/>
          <p:cNvSpPr/>
          <p:nvPr/>
        </p:nvSpPr>
        <p:spPr>
          <a:xfrm>
            <a:off x="1425932" y="3656428"/>
            <a:ext cx="36004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880" indent="-182880">
              <a:buClr>
                <a:srgbClr val="0066A4">
                  <a:lumMod val="60000"/>
                  <a:lumOff val="40000"/>
                </a:srgbClr>
              </a:buClr>
              <a:buFont typeface="Arial" pitchFamily="34" charset="0"/>
              <a:buChar char="•"/>
            </a:pPr>
            <a:r>
              <a:rPr lang="en-US" sz="1600" dirty="0"/>
              <a:t>NS5A is a multifunctional protein that interacts with many host proteins and other viral proteins</a:t>
            </a:r>
            <a:r>
              <a:rPr lang="en-US" sz="1600" baseline="30000" dirty="0"/>
              <a:t>4,5</a:t>
            </a:r>
            <a:endParaRPr lang="en-US" sz="1600" b="1" dirty="0"/>
          </a:p>
          <a:p>
            <a:pPr marL="182880" indent="-182880">
              <a:buClr>
                <a:srgbClr val="0066A4">
                  <a:lumMod val="60000"/>
                  <a:lumOff val="40000"/>
                </a:srgbClr>
              </a:buClr>
              <a:buFont typeface="Arial" pitchFamily="34" charset="0"/>
              <a:buChar char="•"/>
            </a:pPr>
            <a:endParaRPr lang="en-US" sz="1600" b="1" dirty="0"/>
          </a:p>
          <a:p>
            <a:pPr marL="182880" indent="-182880">
              <a:buClr>
                <a:srgbClr val="0066A4">
                  <a:lumMod val="60000"/>
                  <a:lumOff val="40000"/>
                </a:srgbClr>
              </a:buClr>
              <a:buFont typeface="Arial" pitchFamily="34" charset="0"/>
              <a:buChar char="•"/>
            </a:pPr>
            <a:r>
              <a:rPr lang="en-US" sz="1600" dirty="0"/>
              <a:t>Involvement of NS5A in different stages of the HCV lifecycle and modulation of host pathways makes it a key target for antiviral therapies</a:t>
            </a:r>
            <a:r>
              <a:rPr lang="en-US" sz="1600" baseline="30000" dirty="0"/>
              <a:t>2,5</a:t>
            </a:r>
            <a:endParaRPr lang="pl-PL" sz="1600" baseline="30000" dirty="0"/>
          </a:p>
        </p:txBody>
      </p:sp>
      <p:sp>
        <p:nvSpPr>
          <p:cNvPr id="35" name="Rectangle 3"/>
          <p:cNvSpPr txBox="1">
            <a:spLocks noChangeArrowheads="1"/>
          </p:cNvSpPr>
          <p:nvPr/>
        </p:nvSpPr>
        <p:spPr>
          <a:xfrm>
            <a:off x="1084295" y="2025352"/>
            <a:ext cx="2046510" cy="4021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38125" indent="-238125" algn="l" defTabSz="914400" rtl="0" eaLnBrk="1" latinLnBrk="0" hangingPunct="1">
              <a:lnSpc>
                <a:spcPct val="95000"/>
              </a:lnSpc>
              <a:spcBef>
                <a:spcPts val="900"/>
              </a:spcBef>
              <a:buClr>
                <a:schemeClr val="accent1"/>
              </a:buClr>
              <a:buSzPct val="115000"/>
              <a:buFont typeface="Arial" pitchFamily="34" charset="0"/>
              <a:buChar char="•"/>
              <a:defRPr sz="2400" b="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573088" indent="-231775" algn="l" defTabSz="914400" rtl="0" eaLnBrk="1" latinLnBrk="0" hangingPunct="1">
              <a:lnSpc>
                <a:spcPct val="95000"/>
              </a:lnSpc>
              <a:spcBef>
                <a:spcPts val="400"/>
              </a:spcBef>
              <a:buClr>
                <a:schemeClr val="accent1"/>
              </a:buClr>
              <a:buFont typeface="Arial" pitchFamily="34" charset="0"/>
              <a:buChar char="–"/>
              <a:defRPr sz="2000" b="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914400" indent="-223838" algn="l" defTabSz="914400" rtl="0" eaLnBrk="1" latinLnBrk="0" hangingPunct="1">
              <a:lnSpc>
                <a:spcPct val="95000"/>
              </a:lnSpc>
              <a:spcBef>
                <a:spcPts val="300"/>
              </a:spcBef>
              <a:buClr>
                <a:schemeClr val="accent1"/>
              </a:buClr>
              <a:buFont typeface="Arial" pitchFamily="34" charset="0"/>
              <a:buChar char="•"/>
              <a:defRPr sz="1800" b="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255713" indent="-225425" algn="l" defTabSz="914400" rtl="0" eaLnBrk="1" latinLnBrk="0" hangingPunct="1">
              <a:lnSpc>
                <a:spcPct val="95000"/>
              </a:lnSpc>
              <a:spcBef>
                <a:spcPts val="200"/>
              </a:spcBef>
              <a:buClr>
                <a:schemeClr val="accent1"/>
              </a:buClr>
              <a:buFont typeface="Arial" pitchFamily="34" charset="0"/>
              <a:buChar char="–"/>
              <a:defRPr sz="1600" b="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1604963" indent="-233363" algn="l" defTabSz="914400" rtl="0" eaLnBrk="1" latinLnBrk="0" hangingPunct="1">
              <a:lnSpc>
                <a:spcPct val="95000"/>
              </a:lnSpc>
              <a:spcBef>
                <a:spcPts val="200"/>
              </a:spcBef>
              <a:buClr>
                <a:schemeClr val="accent1"/>
              </a:buClr>
              <a:buFont typeface="Arial" pitchFamily="34" charset="0"/>
              <a:buChar char="•"/>
              <a:defRPr sz="1600" b="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Clr>
                <a:srgbClr val="A3D8F5"/>
              </a:buClr>
              <a:buFont typeface="Arial" pitchFamily="34" charset="0"/>
              <a:buNone/>
            </a:pPr>
            <a:r>
              <a:rPr lang="en-US" sz="1600" b="1" dirty="0"/>
              <a:t>HCV Genome</a:t>
            </a:r>
            <a:r>
              <a:rPr lang="en-US" sz="1600" b="1" baseline="30000" dirty="0"/>
              <a:t>3</a:t>
            </a:r>
            <a:r>
              <a:rPr lang="en-US" sz="1600" b="1" dirty="0"/>
              <a:t> 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952306" y="4720636"/>
            <a:ext cx="28803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aseline="30000" dirty="0">
                <a:solidFill>
                  <a:srgbClr val="000000"/>
                </a:solidFill>
              </a:rPr>
              <a:t>6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8880458" y="5225272"/>
            <a:ext cx="52791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aseline="30000" dirty="0">
                <a:solidFill>
                  <a:srgbClr val="000000"/>
                </a:solidFill>
              </a:rPr>
              <a:t>4,5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80458" y="5513304"/>
            <a:ext cx="45590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aseline="30000" dirty="0">
                <a:solidFill>
                  <a:srgbClr val="000000"/>
                </a:solidFill>
              </a:rPr>
              <a:t>4,5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8861796" y="4969161"/>
            <a:ext cx="52791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aseline="30000" dirty="0">
                <a:solidFill>
                  <a:srgbClr val="000000"/>
                </a:solidFill>
              </a:rPr>
              <a:t>4,5</a:t>
            </a:r>
          </a:p>
        </p:txBody>
      </p:sp>
      <p:sp>
        <p:nvSpPr>
          <p:cNvPr id="27" name="Rectangle 26"/>
          <p:cNvSpPr/>
          <p:nvPr/>
        </p:nvSpPr>
        <p:spPr>
          <a:xfrm>
            <a:off x="500813" y="6212266"/>
            <a:ext cx="8907555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000" dirty="0"/>
              <a:t>1. </a:t>
            </a:r>
            <a:r>
              <a:rPr lang="da-DK" sz="1000" dirty="0"/>
              <a:t>Gao et al. Nature. 2010;465:96.</a:t>
            </a:r>
            <a:r>
              <a:rPr lang="en-GB" sz="1000" dirty="0"/>
              <a:t>; </a:t>
            </a:r>
            <a:r>
              <a:rPr lang="pl-PL" sz="1000" dirty="0"/>
              <a:t>2. </a:t>
            </a:r>
            <a:r>
              <a:rPr lang="nb-NO" sz="1000" dirty="0"/>
              <a:t>Nettles et al. Hepatology. 2011;54:1956;</a:t>
            </a:r>
            <a:r>
              <a:rPr lang="en-US" sz="1000" dirty="0">
                <a:latin typeface="Avenir Book"/>
              </a:rPr>
              <a:t> 3. </a:t>
            </a:r>
            <a:r>
              <a:rPr lang="en-US" sz="1000" dirty="0" err="1">
                <a:latin typeface="Avenir Book"/>
              </a:rPr>
              <a:t>Chevaliez</a:t>
            </a:r>
            <a:r>
              <a:rPr lang="en-US" sz="1000" dirty="0">
                <a:latin typeface="Avenir Book"/>
              </a:rPr>
              <a:t> et al. In: Hepatitis C Viruses: Genomes and Molecular Biology,  2006;</a:t>
            </a:r>
            <a:r>
              <a:rPr lang="nb-NO" sz="1000" dirty="0"/>
              <a:t> </a:t>
            </a:r>
            <a:r>
              <a:rPr lang="en-US" sz="1000" dirty="0">
                <a:latin typeface="Avenir Book"/>
              </a:rPr>
              <a:t>4. He et al. In: Hepatitis C Viruses: Genomes and Molecular Biology, 2006; 5. </a:t>
            </a:r>
            <a:r>
              <a:rPr lang="es-ES" sz="1000" dirty="0"/>
              <a:t>Gao et al. </a:t>
            </a:r>
            <a:r>
              <a:rPr lang="es-ES" sz="1000" dirty="0" err="1"/>
              <a:t>Curr</a:t>
            </a:r>
            <a:r>
              <a:rPr lang="es-ES" sz="1000" dirty="0"/>
              <a:t> </a:t>
            </a:r>
            <a:r>
              <a:rPr lang="es-ES" sz="1000" dirty="0" err="1"/>
              <a:t>Opin</a:t>
            </a:r>
            <a:r>
              <a:rPr lang="es-ES" sz="1000" dirty="0"/>
              <a:t> Virol 2013;3:514</a:t>
            </a:r>
            <a:r>
              <a:rPr lang="da-DK" sz="1000" dirty="0"/>
              <a:t>; 6. </a:t>
            </a:r>
            <a:r>
              <a:rPr lang="en-US" sz="1000" dirty="0" err="1"/>
              <a:t>Jazwinski</a:t>
            </a:r>
            <a:r>
              <a:rPr lang="en-US" sz="1000" dirty="0"/>
              <a:t> et al. </a:t>
            </a:r>
            <a:r>
              <a:rPr lang="da-DK" sz="1000" dirty="0"/>
              <a:t>Gastroenterol Hepatol 2011; 7:</a:t>
            </a:r>
            <a:r>
              <a:rPr lang="en-US" sz="1000" dirty="0"/>
              <a:t>154-162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8860297" y="4681709"/>
            <a:ext cx="52791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aseline="30000" dirty="0">
                <a:solidFill>
                  <a:srgbClr val="000000"/>
                </a:solidFill>
              </a:rPr>
              <a:t>5</a:t>
            </a:r>
          </a:p>
        </p:txBody>
      </p:sp>
      <p:pic>
        <p:nvPicPr>
          <p:cNvPr id="39" name="Picture 2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747107" y="5236260"/>
            <a:ext cx="246229" cy="288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0" name="TextBox 39"/>
          <p:cNvSpPr txBox="1"/>
          <p:nvPr/>
        </p:nvSpPr>
        <p:spPr>
          <a:xfrm>
            <a:off x="9903645" y="5239111"/>
            <a:ext cx="52791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aseline="30000" dirty="0">
                <a:solidFill>
                  <a:srgbClr val="000000"/>
                </a:solidFill>
              </a:rPr>
              <a:t>6</a:t>
            </a: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1722297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583" y="0"/>
            <a:ext cx="10598726" cy="990599"/>
          </a:xfrm>
        </p:spPr>
        <p:txBody>
          <a:bodyPr>
            <a:normAutofit/>
          </a:bodyPr>
          <a:lstStyle/>
          <a:p>
            <a:pPr algn="ctr"/>
            <a:r>
              <a:rPr lang="en-GB" sz="3200" b="1" dirty="0">
                <a:solidFill>
                  <a:srgbClr val="FFFF00"/>
                </a:solidFill>
                <a:latin typeface="+mn-lt"/>
              </a:rPr>
              <a:t>DCV: a highly active replication complex inhibitor with </a:t>
            </a:r>
            <a:r>
              <a:rPr lang="en-GB" sz="3200" b="1" dirty="0" err="1">
                <a:solidFill>
                  <a:srgbClr val="FFFF00"/>
                </a:solidFill>
                <a:latin typeface="+mn-lt"/>
              </a:rPr>
              <a:t>pangenotypic</a:t>
            </a:r>
            <a:r>
              <a:rPr lang="en-GB" sz="3200" b="1" dirty="0">
                <a:solidFill>
                  <a:srgbClr val="FFFF00"/>
                </a:solidFill>
                <a:latin typeface="+mn-lt"/>
              </a:rPr>
              <a:t> coverage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12822" y="1034103"/>
            <a:ext cx="8077199" cy="5447737"/>
          </a:xfrm>
        </p:spPr>
        <p:txBody>
          <a:bodyPr>
            <a:normAutofit lnSpcReduction="10000"/>
          </a:bodyPr>
          <a:lstStyle/>
          <a:p>
            <a:r>
              <a:rPr lang="en-GB" sz="1900" i="1" dirty="0"/>
              <a:t>In vitro </a:t>
            </a:r>
            <a:r>
              <a:rPr lang="en-GB" sz="1900" dirty="0"/>
              <a:t>studies demonstrate EC</a:t>
            </a:r>
            <a:r>
              <a:rPr lang="en-GB" sz="1900" baseline="-25000" dirty="0"/>
              <a:t>50</a:t>
            </a:r>
            <a:r>
              <a:rPr lang="en-GB" sz="1900" dirty="0"/>
              <a:t> values in the </a:t>
            </a:r>
            <a:r>
              <a:rPr lang="en-GB" sz="1900" dirty="0" err="1"/>
              <a:t>picomolar</a:t>
            </a:r>
            <a:r>
              <a:rPr lang="en-GB" sz="1900" dirty="0"/>
              <a:t> to low </a:t>
            </a:r>
            <a:r>
              <a:rPr lang="en-GB" sz="1900" dirty="0" err="1"/>
              <a:t>nanomolar</a:t>
            </a:r>
            <a:r>
              <a:rPr lang="en-GB" sz="1900" dirty="0"/>
              <a:t> range across all HCV genotypes</a:t>
            </a:r>
            <a:r>
              <a:rPr lang="en-GB" sz="1900" baseline="30000" dirty="0"/>
              <a:t>1,2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sz="1100" dirty="0"/>
          </a:p>
          <a:p>
            <a:pPr>
              <a:spcBef>
                <a:spcPts val="600"/>
              </a:spcBef>
            </a:pPr>
            <a:r>
              <a:rPr lang="en-GB" sz="1800" dirty="0"/>
              <a:t>DCV displays a therapeutic index (CC</a:t>
            </a:r>
            <a:r>
              <a:rPr lang="en-GB" sz="1800" baseline="-25000" dirty="0"/>
              <a:t>50</a:t>
            </a:r>
            <a:r>
              <a:rPr lang="en-GB" sz="1800" dirty="0"/>
              <a:t>/EC</a:t>
            </a:r>
            <a:r>
              <a:rPr lang="en-GB" sz="1800" baseline="-25000" dirty="0"/>
              <a:t>50</a:t>
            </a:r>
            <a:r>
              <a:rPr lang="en-GB" sz="1800" dirty="0"/>
              <a:t>) of at least 100,000 </a:t>
            </a:r>
            <a:r>
              <a:rPr lang="en-GB" sz="1800" i="1" dirty="0"/>
              <a:t>in vitro</a:t>
            </a:r>
            <a:r>
              <a:rPr lang="en-GB" sz="1800" baseline="30000" dirty="0"/>
              <a:t>1</a:t>
            </a:r>
          </a:p>
          <a:p>
            <a:pPr>
              <a:spcBef>
                <a:spcPts val="600"/>
              </a:spcBef>
            </a:pPr>
            <a:r>
              <a:rPr lang="en-GB" sz="1800" dirty="0"/>
              <a:t>DCV exhibits additive to synergistic effects in combination studies with</a:t>
            </a:r>
            <a:r>
              <a:rPr lang="en-GB" sz="1800" baseline="30000" dirty="0"/>
              <a:t>1</a:t>
            </a:r>
            <a:r>
              <a:rPr lang="en-GB" sz="1800" dirty="0"/>
              <a:t>:</a:t>
            </a:r>
          </a:p>
          <a:p>
            <a:pPr lvl="1"/>
            <a:r>
              <a:rPr lang="en-US" sz="1700" dirty="0"/>
              <a:t>NS3 protease </a:t>
            </a:r>
          </a:p>
          <a:p>
            <a:pPr lvl="1"/>
            <a:r>
              <a:rPr lang="en-US" sz="1700" dirty="0"/>
              <a:t>NS5B polymerase inhibitors</a:t>
            </a:r>
          </a:p>
          <a:p>
            <a:pPr lvl="1"/>
            <a:r>
              <a:rPr lang="en-US" sz="1700" dirty="0"/>
              <a:t>Interferon </a:t>
            </a:r>
            <a:r>
              <a:rPr lang="en-US" sz="1700" dirty="0">
                <a:sym typeface="Symbol"/>
              </a:rPr>
              <a:t>2 &amp; ribavirin (RBV)</a:t>
            </a:r>
            <a:endParaRPr lang="en-GB" sz="1900" baseline="30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50E6B-74CD-47E4-B85F-439F6C4A1970}" type="slidenum">
              <a:rPr lang="en-US" smtClean="0">
                <a:solidFill>
                  <a:srgbClr val="FFFFFF"/>
                </a:solidFill>
              </a:rPr>
              <a:pPr/>
              <a:t>5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520155" y="6420328"/>
            <a:ext cx="5226390" cy="307430"/>
          </a:xfrm>
        </p:spPr>
        <p:txBody>
          <a:bodyPr/>
          <a:lstStyle/>
          <a:p>
            <a:r>
              <a:rPr lang="en-US" sz="1000" dirty="0">
                <a:solidFill>
                  <a:srgbClr val="002060"/>
                </a:solidFill>
              </a:rPr>
              <a:t>1. Gao M, et al. Nature 2010;465:96–100; 2. </a:t>
            </a:r>
            <a:r>
              <a:rPr lang="es-ES" sz="1000" dirty="0" err="1">
                <a:solidFill>
                  <a:srgbClr val="002060"/>
                </a:solidFill>
              </a:rPr>
              <a:t>Gao</a:t>
            </a:r>
            <a:r>
              <a:rPr lang="es-ES" sz="1000" dirty="0">
                <a:solidFill>
                  <a:srgbClr val="002060"/>
                </a:solidFill>
              </a:rPr>
              <a:t> et al. </a:t>
            </a:r>
            <a:r>
              <a:rPr lang="es-ES" sz="1000" dirty="0" err="1">
                <a:solidFill>
                  <a:srgbClr val="002060"/>
                </a:solidFill>
              </a:rPr>
              <a:t>Curr</a:t>
            </a:r>
            <a:r>
              <a:rPr lang="es-ES" sz="1000" dirty="0">
                <a:solidFill>
                  <a:srgbClr val="002060"/>
                </a:solidFill>
              </a:rPr>
              <a:t> </a:t>
            </a:r>
            <a:r>
              <a:rPr lang="es-ES" sz="1000" dirty="0" err="1">
                <a:solidFill>
                  <a:srgbClr val="002060"/>
                </a:solidFill>
              </a:rPr>
              <a:t>Opin</a:t>
            </a:r>
            <a:r>
              <a:rPr lang="es-ES" sz="1000" dirty="0">
                <a:solidFill>
                  <a:srgbClr val="002060"/>
                </a:solidFill>
              </a:rPr>
              <a:t> Virol. 2013;3:514; </a:t>
            </a:r>
            <a:endParaRPr lang="en-GB" sz="1000" dirty="0">
              <a:solidFill>
                <a:srgbClr val="002060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mc="http://schemas.openxmlformats.org/markup-compatibility/2006" xmlns:mv="urn:schemas-microsoft-com:mac:vml" xmlns:p14="http://schemas.microsoft.com/office/powerpoint/2010/main" xmlns="" val="2504536998"/>
              </p:ext>
            </p:extLst>
          </p:nvPr>
        </p:nvGraphicFramePr>
        <p:xfrm>
          <a:off x="2363706" y="1920570"/>
          <a:ext cx="6222670" cy="22677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71795">
                  <a:extLst>
                    <a:ext uri="{9D8B030D-6E8A-4147-A177-3AD203B41FA5}">
                      <a16:colId xmlns:mc="http://schemas.openxmlformats.org/markup-compatibility/2006" xmlns:mv="urn:schemas-microsoft-com:mac:vml" xmlns:a16="http://schemas.microsoft.com/office/drawing/2014/main" xmlns="" val="20000"/>
                    </a:ext>
                  </a:extLst>
                </a:gridCol>
                <a:gridCol w="2250875">
                  <a:extLst>
                    <a:ext uri="{9D8B030D-6E8A-4147-A177-3AD203B41FA5}">
                      <a16:colId xmlns:mc="http://schemas.openxmlformats.org/markup-compatibility/2006" xmlns:mv="urn:schemas-microsoft-com:mac:vml" xmlns:a16="http://schemas.microsoft.com/office/drawing/2014/main" xmlns="" val="20001"/>
                    </a:ext>
                  </a:extLst>
                </a:gridCol>
              </a:tblGrid>
              <a:tr h="217454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Assay</a:t>
                      </a:r>
                      <a:r>
                        <a:rPr lang="en-GB" sz="1400" baseline="300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EC</a:t>
                      </a:r>
                      <a:r>
                        <a:rPr lang="en-GB" sz="1400" baseline="-25000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mc="http://schemas.openxmlformats.org/markup-compatibility/2006" xmlns:mv="urn:schemas-microsoft-com:mac:vml" xmlns:a16="http://schemas.microsoft.com/office/drawing/2014/main" xmlns="" val="10000"/>
                  </a:ext>
                </a:extLst>
              </a:tr>
              <a:tr h="204946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HCV replicon genotype 1a, WT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0.020 </a:t>
                      </a:r>
                      <a:r>
                        <a:rPr lang="en-GB" sz="1400" dirty="0" err="1">
                          <a:solidFill>
                            <a:schemeClr val="tx1"/>
                          </a:solidFill>
                        </a:rPr>
                        <a:t>nM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mc="http://schemas.openxmlformats.org/markup-compatibility/2006" xmlns:mv="urn:schemas-microsoft-com:mac:vml" xmlns:a16="http://schemas.microsoft.com/office/drawing/2014/main" xmlns="" val="10001"/>
                  </a:ext>
                </a:extLst>
              </a:tr>
              <a:tr h="204946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HCV replicon genotype 1b, WT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0.004</a:t>
                      </a:r>
                      <a:r>
                        <a:rPr lang="en-GB" sz="14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aseline="0" dirty="0" err="1">
                          <a:solidFill>
                            <a:schemeClr val="tx1"/>
                          </a:solidFill>
                        </a:rPr>
                        <a:t>nM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mc="http://schemas.openxmlformats.org/markup-compatibility/2006" xmlns:mv="urn:schemas-microsoft-com:mac:vml" xmlns:a16="http://schemas.microsoft.com/office/drawing/2014/main" xmlns="" val="10002"/>
                  </a:ext>
                </a:extLst>
              </a:tr>
              <a:tr h="204946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HCV replicon genotype 2a, JFH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0.071</a:t>
                      </a:r>
                      <a:r>
                        <a:rPr lang="en-GB" sz="14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aseline="0" dirty="0" err="1">
                          <a:solidFill>
                            <a:schemeClr val="tx1"/>
                          </a:solidFill>
                        </a:rPr>
                        <a:t>nM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mc="http://schemas.openxmlformats.org/markup-compatibility/2006" xmlns:mv="urn:schemas-microsoft-com:mac:vml" xmlns:a16="http://schemas.microsoft.com/office/drawing/2014/main" xmlns="" val="10003"/>
                  </a:ext>
                </a:extLst>
              </a:tr>
              <a:tr h="2049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HCV replicon genotype 3a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0.15 </a:t>
                      </a:r>
                      <a:r>
                        <a:rPr lang="en-GB" sz="1400" dirty="0" err="1">
                          <a:solidFill>
                            <a:schemeClr val="tx1"/>
                          </a:solidFill>
                        </a:rPr>
                        <a:t>nM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mc="http://schemas.openxmlformats.org/markup-compatibility/2006" xmlns:mv="urn:schemas-microsoft-com:mac:vml" xmlns:a16="http://schemas.microsoft.com/office/drawing/2014/main" xmlns="" val="10004"/>
                  </a:ext>
                </a:extLst>
              </a:tr>
              <a:tr h="2049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HCV replicon genotype 4a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0.012 </a:t>
                      </a:r>
                      <a:r>
                        <a:rPr lang="en-GB" sz="1400" dirty="0" err="1">
                          <a:solidFill>
                            <a:schemeClr val="tx1"/>
                          </a:solidFill>
                        </a:rPr>
                        <a:t>nM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mc="http://schemas.openxmlformats.org/markup-compatibility/2006" xmlns:mv="urn:schemas-microsoft-com:mac:vml" xmlns:a16="http://schemas.microsoft.com/office/drawing/2014/main" xmlns="" val="10005"/>
                  </a:ext>
                </a:extLst>
              </a:tr>
              <a:tr h="2049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HCV replicon genotype 5a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0.033 </a:t>
                      </a:r>
                      <a:r>
                        <a:rPr lang="en-GB" sz="1400" dirty="0" err="1">
                          <a:solidFill>
                            <a:schemeClr val="tx1"/>
                          </a:solidFill>
                        </a:rPr>
                        <a:t>nM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mc="http://schemas.openxmlformats.org/markup-compatibility/2006" xmlns:mv="urn:schemas-microsoft-com:mac:vml" xmlns:a16="http://schemas.microsoft.com/office/drawing/2014/main" xmlns="" val="10006"/>
                  </a:ext>
                </a:extLst>
              </a:tr>
              <a:tr h="204946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HCV </a:t>
                      </a:r>
                      <a:r>
                        <a:rPr lang="en-GB" sz="1400" dirty="0" err="1">
                          <a:solidFill>
                            <a:schemeClr val="tx1"/>
                          </a:solidFill>
                        </a:rPr>
                        <a:t>replicon</a:t>
                      </a:r>
                      <a:r>
                        <a:rPr lang="en-GB" sz="1400" baseline="0" dirty="0">
                          <a:solidFill>
                            <a:schemeClr val="tx1"/>
                          </a:solidFill>
                        </a:rPr>
                        <a:t> genotype 6a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</a:rPr>
                        <a:t>0.054 </a:t>
                      </a:r>
                      <a:r>
                        <a:rPr lang="en-GB" sz="1400" dirty="0" err="1">
                          <a:solidFill>
                            <a:schemeClr val="tx1"/>
                          </a:solidFill>
                        </a:rPr>
                        <a:t>nM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mc="http://schemas.openxmlformats.org/markup-compatibility/2006" xmlns:mv="urn:schemas-microsoft-com:mac:vml"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31746580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2387" y="0"/>
            <a:ext cx="11480958" cy="1325563"/>
          </a:xfrm>
        </p:spPr>
        <p:txBody>
          <a:bodyPr>
            <a:normAutofit/>
          </a:bodyPr>
          <a:lstStyle/>
          <a:p>
            <a:pPr algn="ctr"/>
            <a:r>
              <a:rPr lang="it-IT" sz="3600" b="1" dirty="0" err="1">
                <a:solidFill>
                  <a:srgbClr val="FFFF00"/>
                </a:solidFill>
                <a:latin typeface="+mn-lt"/>
              </a:rPr>
              <a:t>European</a:t>
            </a:r>
            <a:r>
              <a:rPr lang="it-IT" sz="3600" b="1" dirty="0">
                <a:solidFill>
                  <a:srgbClr val="FFFF00"/>
                </a:solidFill>
                <a:latin typeface="+mn-lt"/>
              </a:rPr>
              <a:t> Real-World </a:t>
            </a:r>
            <a:r>
              <a:rPr lang="it-IT" sz="3600" b="1" dirty="0" err="1">
                <a:solidFill>
                  <a:srgbClr val="FFFF00"/>
                </a:solidFill>
                <a:latin typeface="+mn-lt"/>
              </a:rPr>
              <a:t>Experiences</a:t>
            </a:r>
            <a:r>
              <a:rPr lang="it-IT" sz="3600" b="1" dirty="0">
                <a:solidFill>
                  <a:srgbClr val="FFFF00"/>
                </a:solidFill>
                <a:latin typeface="+mn-lt"/>
              </a:rPr>
              <a:t> with DCV</a:t>
            </a:r>
          </a:p>
        </p:txBody>
      </p:sp>
      <p:graphicFrame>
        <p:nvGraphicFramePr>
          <p:cNvPr id="5" name="Content Placeholder 5"/>
          <p:cNvGraphicFramePr>
            <a:graphicFrameLocks/>
          </p:cNvGraphicFramePr>
          <p:nvPr>
            <p:extLst>
              <p:ext uri="{D42A27DB-BD31-4B8C-83A1-F6EECF244321}">
                <p14:modId xmlns:mc="http://schemas.openxmlformats.org/markup-compatibility/2006" xmlns:mv="urn:schemas-microsoft-com:mac:vml" xmlns:p14="http://schemas.microsoft.com/office/powerpoint/2010/main" xmlns="" val="2133595596"/>
              </p:ext>
            </p:extLst>
          </p:nvPr>
        </p:nvGraphicFramePr>
        <p:xfrm>
          <a:off x="2298901" y="1151484"/>
          <a:ext cx="7488832" cy="45964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22607080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996055" cy="1325563"/>
          </a:xfrm>
        </p:spPr>
        <p:txBody>
          <a:bodyPr>
            <a:normAutofit/>
          </a:bodyPr>
          <a:lstStyle/>
          <a:p>
            <a:pPr algn="ctr"/>
            <a:r>
              <a:rPr lang="it-IT" sz="4800" b="1" dirty="0" err="1">
                <a:solidFill>
                  <a:srgbClr val="FFFF00"/>
                </a:solidFill>
                <a:latin typeface="+mn-lt"/>
              </a:rPr>
              <a:t>Aims</a:t>
            </a:r>
            <a:endParaRPr lang="it-IT" sz="4800" b="1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2090801"/>
            <a:ext cx="10515600" cy="1539090"/>
          </a:xfrm>
        </p:spPr>
        <p:txBody>
          <a:bodyPr anchor="ctr">
            <a:normAutofit lnSpcReduction="10000"/>
          </a:bodyPr>
          <a:lstStyle/>
          <a:p>
            <a:pPr marL="0" indent="0" algn="ctr">
              <a:buNone/>
            </a:pPr>
            <a:r>
              <a:rPr lang="en-US" dirty="0"/>
              <a:t>This multicenter, prospective field-practice study evaluates the DCV+SOF combination, with or without ribavirin (RBV), in HCV patients including those with advanced liver disease from 19 Italian referral centers </a:t>
            </a:r>
            <a:endParaRPr lang="it-IT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6713009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889165" y="385078"/>
            <a:ext cx="8253350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it-IT" sz="4800" b="1" dirty="0">
                <a:solidFill>
                  <a:srgbClr val="FFFF00"/>
                </a:solidFill>
              </a:rPr>
              <a:t>Methods</a:t>
            </a:r>
          </a:p>
        </p:txBody>
      </p:sp>
      <p:sp>
        <p:nvSpPr>
          <p:cNvPr id="2" name="Rectangle 1"/>
          <p:cNvSpPr/>
          <p:nvPr/>
        </p:nvSpPr>
        <p:spPr>
          <a:xfrm>
            <a:off x="2349334" y="2065441"/>
            <a:ext cx="7333013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  <a:tabLst>
                <a:tab pos="3209925" algn="l"/>
              </a:tabLst>
            </a:pPr>
            <a:r>
              <a:rPr lang="en-US" dirty="0">
                <a:latin typeface="Arial Unicode MS" panose="020B0604020202020204" pitchFamily="34" charset="-128"/>
                <a:ea typeface="Times New Roman" panose="02020603050405020304" pitchFamily="18" charset="0"/>
                <a:cs typeface="Times New Roman" panose="02020603050405020304" pitchFamily="18" charset="0"/>
              </a:rPr>
              <a:t>We included </a:t>
            </a:r>
            <a:r>
              <a:rPr lang="en-US" b="1" dirty="0">
                <a:latin typeface="Arial Unicode MS" panose="020B0604020202020204" pitchFamily="34" charset="-128"/>
                <a:ea typeface="Times New Roman" panose="02020603050405020304" pitchFamily="18" charset="0"/>
                <a:cs typeface="Times New Roman" panose="02020603050405020304" pitchFamily="18" charset="0"/>
              </a:rPr>
              <a:t>620 consecutive</a:t>
            </a:r>
            <a:r>
              <a:rPr lang="en-US" dirty="0">
                <a:latin typeface="Arial Unicode MS" panose="020B0604020202020204" pitchFamily="34" charset="-128"/>
                <a:ea typeface="Times New Roman" panose="02020603050405020304" pitchFamily="18" charset="0"/>
                <a:cs typeface="Times New Roman" panose="02020603050405020304" pitchFamily="18" charset="0"/>
              </a:rPr>
              <a:t> patients fulfilling eligibility criteria of the Italian Drug Agency treated in</a:t>
            </a:r>
            <a:r>
              <a:rPr lang="en-US" dirty="0">
                <a:solidFill>
                  <a:srgbClr val="FF6600"/>
                </a:solidFill>
                <a:latin typeface="Arial Unicode MS" panose="020B0604020202020204" pitchFamily="34" charset="-128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Arial Unicode MS" panose="020B0604020202020204" pitchFamily="34" charset="-128"/>
                <a:ea typeface="Times New Roman" panose="02020603050405020304" pitchFamily="18" charset="0"/>
                <a:cs typeface="Times New Roman" panose="02020603050405020304" pitchFamily="18" charset="0"/>
              </a:rPr>
              <a:t>19 referral centers of</a:t>
            </a:r>
            <a:r>
              <a:rPr lang="en-US" dirty="0">
                <a:solidFill>
                  <a:srgbClr val="000000"/>
                </a:solidFill>
                <a:latin typeface="Arial Unicode MS" panose="020B0604020202020204" pitchFamily="34" charset="-128"/>
                <a:ea typeface="Times New Roman" panose="02020603050405020304" pitchFamily="18" charset="0"/>
                <a:cs typeface="Times New Roman" panose="02020603050405020304" pitchFamily="18" charset="0"/>
              </a:rPr>
              <a:t> Italy. </a:t>
            </a:r>
          </a:p>
          <a:p>
            <a:pPr>
              <a:tabLst>
                <a:tab pos="3209925" algn="l"/>
              </a:tabLst>
            </a:pPr>
            <a:endParaRPr lang="en-US" dirty="0">
              <a:solidFill>
                <a:srgbClr val="000000"/>
              </a:solidFill>
              <a:latin typeface="Arial Unicode MS" panose="020B0604020202020204" pitchFamily="34" charset="-128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  <a:tabLst>
                <a:tab pos="3209925" algn="l"/>
              </a:tabLst>
            </a:pPr>
            <a:r>
              <a:rPr lang="en-US" dirty="0">
                <a:solidFill>
                  <a:srgbClr val="000000"/>
                </a:solidFill>
                <a:latin typeface="Arial Unicode MS" panose="020B0604020202020204" pitchFamily="34" charset="-128"/>
                <a:ea typeface="Times New Roman" panose="02020603050405020304" pitchFamily="18" charset="0"/>
                <a:cs typeface="Times New Roman" panose="02020603050405020304" pitchFamily="18" charset="0"/>
              </a:rPr>
              <a:t>Fibrosis stage was evaluated by Transient </a:t>
            </a:r>
            <a:r>
              <a:rPr lang="en-US" dirty="0" err="1">
                <a:solidFill>
                  <a:srgbClr val="000000"/>
                </a:solidFill>
                <a:latin typeface="Arial Unicode MS" panose="020B0604020202020204" pitchFamily="34" charset="-128"/>
                <a:ea typeface="Times New Roman" panose="02020603050405020304" pitchFamily="18" charset="0"/>
                <a:cs typeface="Times New Roman" panose="02020603050405020304" pitchFamily="18" charset="0"/>
              </a:rPr>
              <a:t>Elastometry</a:t>
            </a:r>
            <a:r>
              <a:rPr lang="en-US" dirty="0">
                <a:solidFill>
                  <a:srgbClr val="000000"/>
                </a:solidFill>
                <a:latin typeface="Arial Unicode MS" panose="020B0604020202020204" pitchFamily="34" charset="-128"/>
                <a:ea typeface="Times New Roman" panose="02020603050405020304" pitchFamily="18" charset="0"/>
                <a:cs typeface="Times New Roman" panose="02020603050405020304" pitchFamily="18" charset="0"/>
              </a:rPr>
              <a:t> (METAVIR F3&gt;10kPa, F4&gt;13 </a:t>
            </a:r>
            <a:r>
              <a:rPr lang="en-US" dirty="0" err="1">
                <a:solidFill>
                  <a:srgbClr val="000000"/>
                </a:solidFill>
                <a:latin typeface="Arial Unicode MS" panose="020B0604020202020204" pitchFamily="34" charset="-128"/>
                <a:ea typeface="Times New Roman" panose="02020603050405020304" pitchFamily="18" charset="0"/>
                <a:cs typeface="Times New Roman" panose="02020603050405020304" pitchFamily="18" charset="0"/>
              </a:rPr>
              <a:t>kPa</a:t>
            </a:r>
            <a:r>
              <a:rPr lang="en-US" dirty="0">
                <a:solidFill>
                  <a:srgbClr val="000000"/>
                </a:solidFill>
                <a:latin typeface="Arial Unicode MS" panose="020B0604020202020204" pitchFamily="34" charset="-128"/>
                <a:ea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pPr>
              <a:tabLst>
                <a:tab pos="3209925" algn="l"/>
              </a:tabLst>
            </a:pPr>
            <a:endParaRPr lang="en-US" dirty="0">
              <a:solidFill>
                <a:srgbClr val="000000"/>
              </a:solidFill>
              <a:latin typeface="Arial Unicode MS" panose="020B0604020202020204" pitchFamily="34" charset="-128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  <a:tabLst>
                <a:tab pos="3209925" algn="l"/>
              </a:tabLst>
            </a:pPr>
            <a:r>
              <a:rPr lang="en-US" dirty="0">
                <a:solidFill>
                  <a:srgbClr val="000000"/>
                </a:solidFill>
                <a:latin typeface="Arial Unicode MS" panose="020B0604020202020204" pitchFamily="34" charset="-128"/>
                <a:ea typeface="Times New Roman" panose="02020603050405020304" pitchFamily="18" charset="0"/>
                <a:cs typeface="Times New Roman" panose="02020603050405020304" pitchFamily="18" charset="0"/>
              </a:rPr>
              <a:t>Clinical cirrhosis was defined by at least one of the followings: decompensation, </a:t>
            </a:r>
            <a:r>
              <a:rPr lang="en-US" dirty="0" err="1">
                <a:solidFill>
                  <a:srgbClr val="000000"/>
                </a:solidFill>
                <a:latin typeface="Arial Unicode MS" panose="020B0604020202020204" pitchFamily="34" charset="-128"/>
                <a:ea typeface="Times New Roman" panose="02020603050405020304" pitchFamily="18" charset="0"/>
                <a:cs typeface="Times New Roman" panose="02020603050405020304" pitchFamily="18" charset="0"/>
              </a:rPr>
              <a:t>oesophageal</a:t>
            </a:r>
            <a:r>
              <a:rPr lang="en-US" dirty="0">
                <a:solidFill>
                  <a:srgbClr val="000000"/>
                </a:solidFill>
                <a:latin typeface="Arial Unicode MS" panose="020B0604020202020204" pitchFamily="34" charset="-128"/>
                <a:ea typeface="Times New Roman" panose="02020603050405020304" pitchFamily="18" charset="0"/>
                <a:cs typeface="Times New Roman" panose="02020603050405020304" pitchFamily="18" charset="0"/>
              </a:rPr>
              <a:t> varices, platelets&lt;100,000/mmc. </a:t>
            </a:r>
          </a:p>
          <a:p>
            <a:pPr>
              <a:tabLst>
                <a:tab pos="3209925" algn="l"/>
              </a:tabLst>
            </a:pPr>
            <a:endParaRPr lang="en-US" dirty="0">
              <a:solidFill>
                <a:srgbClr val="000000"/>
              </a:solidFill>
              <a:latin typeface="Arial Unicode MS" panose="020B0604020202020204" pitchFamily="34" charset="-128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  <a:tabLst>
                <a:tab pos="3209925" algn="l"/>
              </a:tabLst>
            </a:pPr>
            <a:r>
              <a:rPr lang="en-US" dirty="0">
                <a:solidFill>
                  <a:srgbClr val="000000"/>
                </a:solidFill>
                <a:latin typeface="Arial Unicode MS" panose="020B0604020202020204" pitchFamily="34" charset="-128"/>
                <a:ea typeface="Times New Roman" panose="02020603050405020304" pitchFamily="18" charset="0"/>
                <a:cs typeface="Times New Roman" panose="02020603050405020304" pitchFamily="18" charset="0"/>
              </a:rPr>
              <a:t>Patients received </a:t>
            </a:r>
            <a:r>
              <a:rPr lang="en-US" b="1" dirty="0">
                <a:solidFill>
                  <a:srgbClr val="000000"/>
                </a:solidFill>
                <a:latin typeface="Arial Unicode MS" panose="020B0604020202020204" pitchFamily="34" charset="-128"/>
                <a:ea typeface="Times New Roman" panose="02020603050405020304" pitchFamily="18" charset="0"/>
                <a:cs typeface="Times New Roman" panose="02020603050405020304" pitchFamily="18" charset="0"/>
              </a:rPr>
              <a:t>daily SOF+DAC for 12 (218) or 24 (392) weeks.</a:t>
            </a:r>
          </a:p>
          <a:p>
            <a:pPr>
              <a:tabLst>
                <a:tab pos="3209925" algn="l"/>
              </a:tabLst>
            </a:pPr>
            <a:r>
              <a:rPr lang="en-US" b="1" dirty="0">
                <a:solidFill>
                  <a:srgbClr val="000000"/>
                </a:solidFill>
                <a:latin typeface="Arial Unicode MS" panose="020B0604020202020204" pitchFamily="34" charset="-128"/>
                <a:ea typeface="Times New Roman" panose="02020603050405020304" pitchFamily="18" charset="0"/>
                <a:cs typeface="Times New Roman" panose="02020603050405020304" pitchFamily="18" charset="0"/>
              </a:rPr>
              <a:t>    248 (48%) with RBV.</a:t>
            </a:r>
            <a:r>
              <a:rPr lang="en-US" dirty="0">
                <a:solidFill>
                  <a:srgbClr val="000000"/>
                </a:solidFill>
                <a:latin typeface="Arial Unicode MS" panose="020B0604020202020204" pitchFamily="34" charset="-128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tabLst>
                <a:tab pos="3209925" algn="l"/>
              </a:tabLst>
            </a:pPr>
            <a:endParaRPr lang="en-US" dirty="0">
              <a:solidFill>
                <a:srgbClr val="000000"/>
              </a:solidFill>
              <a:latin typeface="Arial Unicode MS" panose="020B0604020202020204" pitchFamily="34" charset="-128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  <a:tabLst>
                <a:tab pos="3209925" algn="l"/>
              </a:tabLst>
            </a:pPr>
            <a:r>
              <a:rPr lang="en-US" dirty="0">
                <a:solidFill>
                  <a:srgbClr val="000000"/>
                </a:solidFill>
                <a:latin typeface="Arial Unicode MS" panose="020B0604020202020204" pitchFamily="34" charset="-128"/>
                <a:ea typeface="Times New Roman" panose="02020603050405020304" pitchFamily="18" charset="0"/>
                <a:cs typeface="Times New Roman" panose="02020603050405020304" pitchFamily="18" charset="0"/>
              </a:rPr>
              <a:t>The primary efficacy endpoint was SVR12.</a:t>
            </a:r>
            <a:endParaRPr lang="it-IT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5055148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1749053"/>
            <a:ext cx="12192000" cy="2387600"/>
          </a:xfrm>
        </p:spPr>
        <p:txBody>
          <a:bodyPr anchor="ctr">
            <a:normAutofit/>
          </a:bodyPr>
          <a:lstStyle/>
          <a:p>
            <a:r>
              <a:rPr lang="en-US" sz="4800" b="1" dirty="0">
                <a:solidFill>
                  <a:srgbClr val="FFFF00"/>
                </a:solidFill>
                <a:latin typeface="+mn-lt"/>
              </a:rPr>
              <a:t>Results</a:t>
            </a:r>
            <a:endParaRPr lang="it-IT" sz="4800" b="1" dirty="0">
              <a:solidFill>
                <a:srgbClr val="FFFF00"/>
              </a:solidFill>
              <a:latin typeface="+mn-lt"/>
            </a:endParaRP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8126892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420</TotalTime>
  <Words>886</Words>
  <Application>Microsoft Office PowerPoint</Application>
  <PresentationFormat>Personalizzato</PresentationFormat>
  <Paragraphs>228</Paragraphs>
  <Slides>16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17" baseType="lpstr">
      <vt:lpstr>Tema di Office</vt:lpstr>
      <vt:lpstr>SUSTAINED VIROLOGICAL RESPONSE IN HCV PATIENTS TREATED WITH DACLATASVIR+SOFOSBUVIR, WITH OR WITHOUT RIBAVIRIN: A LARGE FIELD-PRACTICE EXPERIENCE </vt:lpstr>
      <vt:lpstr>Background</vt:lpstr>
      <vt:lpstr>Select Competitive HCV Antivirals by Class</vt:lpstr>
      <vt:lpstr>DCV: a highly selective HCV NS5A inhibitor1,2</vt:lpstr>
      <vt:lpstr>DCV: a highly active replication complex inhibitor with pangenotypic coverage</vt:lpstr>
      <vt:lpstr>European Real-World Experiences with DCV</vt:lpstr>
      <vt:lpstr>Aims</vt:lpstr>
      <vt:lpstr>Diapositiva 8</vt:lpstr>
      <vt:lpstr>Results</vt:lpstr>
      <vt:lpstr>Diapositiva 10</vt:lpstr>
      <vt:lpstr>Diapositiva 11</vt:lpstr>
      <vt:lpstr>Diapositiva 12</vt:lpstr>
      <vt:lpstr>Undetectable HCV-RNA ALT and AST normalization</vt:lpstr>
      <vt:lpstr>Diapositiva 14</vt:lpstr>
      <vt:lpstr>Conclusions </vt:lpstr>
      <vt:lpstr>Diapositiva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SUSTAINED VIROLOGICAL RESPONSE IN HCV PATIENTS TREATED WITH DACLATASVIR+SOFOSBUVIR, WITH OR WITHOUT RIBAVIRIN: A MULTICENTER, FIELD-PRACTICE EXPERIENCE</dc:title>
  <dc:creator>Luca Giacomelli</dc:creator>
  <cp:lastModifiedBy>miche</cp:lastModifiedBy>
  <cp:revision>46</cp:revision>
  <dcterms:created xsi:type="dcterms:W3CDTF">2018-03-21T07:34:35Z</dcterms:created>
  <dcterms:modified xsi:type="dcterms:W3CDTF">2018-03-22T08:56:54Z</dcterms:modified>
</cp:coreProperties>
</file>