
<file path=[Content_Types].xml><?xml version="1.0" encoding="utf-8"?>
<Types xmlns="http://schemas.openxmlformats.org/package/2006/content-types">
  <Override PartName="/ppt/slides/slide14.xml" ContentType="application/vnd.openxmlformats-officedocument.presentationml.slide+xml"/>
  <Override PartName="/ppt/slideMasters/slideMaster2.xml" ContentType="application/vnd.openxmlformats-officedocument.presentationml.slideMaster+xml"/>
  <Default Extension="xml" ContentType="application/xml"/>
  <Override PartName="/ppt/tableStyles.xml" ContentType="application/vnd.openxmlformats-officedocument.presentationml.tableStyles+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1.xml" ContentType="application/vnd.openxmlformats-officedocument.presentationml.slide+xml"/>
  <Override PartName="/ppt/slideLayouts/slideLayout25.xml" ContentType="application/vnd.openxmlformats-officedocument.presentationml.slideLayout+xml"/>
  <Override PartName="/ppt/slides/slide5.xml" ContentType="application/vnd.openxmlformats-officedocument.presentationml.slide+xml"/>
  <Override PartName="/ppt/slideLayouts/slideLayout5.xml" ContentType="application/vnd.openxmlformats-officedocument.presentationml.slideLayout+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Layouts/slideLayout32.xml" ContentType="application/vnd.openxmlformats-officedocument.presentationml.slideLayout+xml"/>
  <Override PartName="/ppt/handoutMasters/handoutMaster1.xml" ContentType="application/vnd.openxmlformats-officedocument.presentationml.handoutMaster+xml"/>
  <Override PartName="/ppt/slideLayouts/slideLayout15.xml" ContentType="application/vnd.openxmlformats-officedocument.presentationml.slideLayout+xml"/>
  <Default Extension="vml" ContentType="application/vnd.openxmlformats-officedocument.vmlDrawing"/>
  <Override PartName="/ppt/slides/slide20.xml" ContentType="application/vnd.openxmlformats-officedocument.presentationml.slide+xml"/>
  <Override PartName="/ppt/slideLayouts/slideLayout24.xml" ContentType="application/vnd.openxmlformats-officedocument.presentationml.slideLayout+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slideLayouts/slideLayout38.xml" ContentType="application/vnd.openxmlformats-officedocument.presentationml.slideLayout+xml"/>
  <Override PartName="/ppt/notesSlides/notesSlide6.xml" ContentType="application/vnd.openxmlformats-officedocument.presentationml.notesSlide+xml"/>
  <Override PartName="/ppt/presProps.xml" ContentType="application/vnd.openxmlformats-officedocument.presentationml.presProps+xml"/>
  <Override PartName="/ppt/slideLayouts/slideLayout31.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Layouts/slideLayout37.xml" ContentType="application/vnd.openxmlformats-officedocument.presentationml.slideLayout+xml"/>
  <Override PartName="/ppt/notesSlides/notesSlide5.xml" ContentType="application/vnd.openxmlformats-officedocument.presentationml.notesSlide+xml"/>
  <Override PartName="/ppt/slideLayouts/slideLayout30.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29.xml" ContentType="application/vnd.openxmlformats-officedocument.presentationml.slideLayout+xml"/>
  <Override PartName="/ppt/charts/chart2.xml" ContentType="application/vnd.openxmlformats-officedocument.drawingml.chart+xml"/>
  <Override PartName="/ppt/slides/slide9.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s/slide2.xml" ContentType="application/vnd.openxmlformats-officedocument.presentationml.slide+xml"/>
  <Default Extension="xls" ContentType="application/vnd.ms-exce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Layouts/slideLayout36.xml" ContentType="application/vnd.openxmlformats-officedocument.presentationml.slideLayout+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28.xml" ContentType="application/vnd.openxmlformats-officedocument.presentationml.slideLayout+xml"/>
  <Override PartName="/ppt/charts/chart1.xml" ContentType="application/vnd.openxmlformats-officedocument.drawingml.chart+xml"/>
  <Override PartName="/ppt/slides/slide8.xml" ContentType="application/vnd.openxmlformats-officedocument.presentationml.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slideLayouts/slideLayout35.xml" ContentType="application/vnd.openxmlformats-officedocument.presentationml.slideLayout+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27.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Override PartName="/ppt/slideLayouts/slideLayout34.xml" ContentType="application/vnd.openxmlformats-officedocument.presentationml.slideLayout+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26.xml" ContentType="application/vnd.openxmlformats-officedocument.presentationml.slideLayout+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Default Extension="bin" ContentType="application/vnd.openxmlformats-officedocument.presentationml.printerSettings"/>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 r:id="rId2"/>
    <p:sldMasterId r:id="rId3"/>
  </p:sldMasterIdLst>
  <p:notesMasterIdLst>
    <p:notesMasterId r:id="rId27"/>
  </p:notesMasterIdLst>
  <p:handoutMasterIdLst>
    <p:handoutMasterId r:id="rId28"/>
  </p:handoutMasterIdLst>
  <p:sldIdLst>
    <p:sldId id="359" r:id="rId4"/>
    <p:sldId id="361" r:id="rId5"/>
    <p:sldId id="379" r:id="rId6"/>
    <p:sldId id="362" r:id="rId7"/>
    <p:sldId id="352" r:id="rId8"/>
    <p:sldId id="354" r:id="rId9"/>
    <p:sldId id="296" r:id="rId10"/>
    <p:sldId id="326" r:id="rId11"/>
    <p:sldId id="328" r:id="rId12"/>
    <p:sldId id="365" r:id="rId13"/>
    <p:sldId id="291" r:id="rId14"/>
    <p:sldId id="290" r:id="rId15"/>
    <p:sldId id="355" r:id="rId16"/>
    <p:sldId id="332" r:id="rId17"/>
    <p:sldId id="298" r:id="rId18"/>
    <p:sldId id="297" r:id="rId19"/>
    <p:sldId id="301" r:id="rId20"/>
    <p:sldId id="323" r:id="rId21"/>
    <p:sldId id="322" r:id="rId22"/>
    <p:sldId id="337" r:id="rId23"/>
    <p:sldId id="369" r:id="rId24"/>
    <p:sldId id="341" r:id="rId25"/>
    <p:sldId id="340" r:id="rId2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FF"/>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32767"/>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horzBarState="maximized">
    <p:restoredLeft sz="6588"/>
    <p:restoredTop sz="92352"/>
  </p:normalViewPr>
  <p:slideViewPr>
    <p:cSldViewPr snapToGrid="0" snapToObjects="1">
      <p:cViewPr>
        <p:scale>
          <a:sx n="81" d="100"/>
          <a:sy n="81" d="100"/>
        </p:scale>
        <p:origin x="-2112" y="-976"/>
      </p:cViewPr>
      <p:guideLst>
        <p:guide orient="horz" pos="2160"/>
        <p:guide pos="2880"/>
      </p:guideLst>
    </p:cSldViewPr>
  </p:slideViewPr>
  <p:outlineViewPr>
    <p:cViewPr>
      <p:scale>
        <a:sx n="33" d="100"/>
        <a:sy n="33" d="100"/>
      </p:scale>
      <p:origin x="0" y="-15640"/>
    </p:cViewPr>
  </p:outlineViewPr>
  <p:notesTextViewPr>
    <p:cViewPr>
      <p:scale>
        <a:sx n="1" d="1"/>
        <a:sy n="1" d="1"/>
      </p:scale>
      <p:origin x="0" y="0"/>
    </p:cViewPr>
  </p:notesTextViewPr>
  <p:sorterViewPr>
    <p:cViewPr>
      <p:scale>
        <a:sx n="60" d="100"/>
        <a:sy n="60"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oleObject" Target="file:///H:\Ascione%20sept%202018\Convegno%20Osp%20Mare\Copia%20di%20PUBBLICAZIONI%20SU%20PREVENTION%20HCC%20SECONDA%20VERSION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H:\Ascione%20sept%202018\Convegno%20Osp%20Mare\Copia%20di%20PUBBLICAZIONI%20SU%20PREVENTION%20HCC%20SECONDA%20VERSION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it-IT"/>
  <c:style val="4"/>
  <c:chart>
    <c:plotArea>
      <c:layout/>
      <c:barChart>
        <c:barDir val="col"/>
        <c:grouping val="clustered"/>
        <c:dLbls/>
        <c:gapWidth val="30"/>
        <c:overlap val="31"/>
        <c:axId val="292342504"/>
        <c:axId val="266469368"/>
      </c:barChart>
      <c:catAx>
        <c:axId val="292342504"/>
        <c:scaling>
          <c:orientation val="maxMin"/>
        </c:scaling>
        <c:axPos val="b"/>
        <c:numFmt formatCode="0" sourceLinked="1"/>
        <c:tickLblPos val="nextTo"/>
        <c:txPr>
          <a:bodyPr rot="-2700000" vert="horz"/>
          <a:lstStyle/>
          <a:p>
            <a:pPr>
              <a:defRPr sz="1100" b="1">
                <a:solidFill>
                  <a:srgbClr val="0033CC"/>
                </a:solidFill>
                <a:latin typeface="Times New Roman" pitchFamily="18" charset="0"/>
                <a:cs typeface="Times New Roman" pitchFamily="18" charset="0"/>
              </a:defRPr>
            </a:pPr>
            <a:endParaRPr lang="it-IT"/>
          </a:p>
        </c:txPr>
        <c:crossAx val="266469368"/>
        <c:crosses val="autoZero"/>
        <c:auto val="1"/>
        <c:lblAlgn val="ctr"/>
        <c:lblOffset val="100"/>
        <c:tickLblSkip val="2"/>
        <c:tickMarkSkip val="1"/>
      </c:catAx>
      <c:valAx>
        <c:axId val="266469368"/>
        <c:scaling>
          <c:orientation val="minMax"/>
          <c:max val="500.0"/>
        </c:scaling>
        <c:axPos val="r"/>
        <c:majorGridlines/>
        <c:numFmt formatCode="General" sourceLinked="1"/>
        <c:tickLblPos val="nextTo"/>
        <c:txPr>
          <a:bodyPr rot="-60000000" vert="horz"/>
          <a:lstStyle/>
          <a:p>
            <a:pPr>
              <a:defRPr sz="1100" b="1">
                <a:solidFill>
                  <a:srgbClr val="0033CC"/>
                </a:solidFill>
                <a:latin typeface="Times New Roman" pitchFamily="18" charset="0"/>
                <a:cs typeface="Times New Roman" pitchFamily="18" charset="0"/>
              </a:defRPr>
            </a:pPr>
            <a:endParaRPr lang="it-IT"/>
          </a:p>
        </c:txPr>
        <c:crossAx val="292342504"/>
        <c:crosses val="autoZero"/>
        <c:crossBetween val="between"/>
        <c:majorUnit val="50.0"/>
      </c:valAx>
      <c:spPr>
        <a:solidFill>
          <a:schemeClr val="bg1">
            <a:lumMod val="85000"/>
          </a:schemeClr>
        </a:solidFill>
        <a:ln>
          <a:solidFill>
            <a:schemeClr val="tx1"/>
          </a:solidFill>
        </a:ln>
      </c:spPr>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it-IT"/>
  <c:style val="4"/>
  <c:chart>
    <c:title>
      <c:tx>
        <c:rich>
          <a:bodyPr rot="0" vert="horz"/>
          <a:lstStyle/>
          <a:p>
            <a:pPr>
              <a:defRPr sz="2400">
                <a:solidFill>
                  <a:srgbClr val="0033CC"/>
                </a:solidFill>
                <a:latin typeface="Times New Roman" pitchFamily="18" charset="0"/>
                <a:cs typeface="Times New Roman" pitchFamily="18" charset="0"/>
              </a:defRPr>
            </a:pPr>
            <a:r>
              <a:rPr lang="it-IT" dirty="0"/>
              <a:t> </a:t>
            </a:r>
            <a:r>
              <a:rPr lang="it-IT" dirty="0" err="1" smtClean="0"/>
              <a:t>Number</a:t>
            </a:r>
            <a:r>
              <a:rPr lang="it-IT" dirty="0" smtClean="0"/>
              <a:t> of Publications  on HE</a:t>
            </a:r>
          </a:p>
          <a:p>
            <a:pPr>
              <a:defRPr sz="2400">
                <a:solidFill>
                  <a:srgbClr val="0033CC"/>
                </a:solidFill>
                <a:latin typeface="Times New Roman" pitchFamily="18" charset="0"/>
                <a:cs typeface="Times New Roman" pitchFamily="18" charset="0"/>
              </a:defRPr>
            </a:pPr>
            <a:r>
              <a:rPr lang="it-IT" dirty="0" smtClean="0"/>
              <a:t>14156   </a:t>
            </a:r>
          </a:p>
          <a:p>
            <a:pPr>
              <a:defRPr sz="2400">
                <a:solidFill>
                  <a:srgbClr val="0033CC"/>
                </a:solidFill>
                <a:latin typeface="Times New Roman" pitchFamily="18" charset="0"/>
                <a:cs typeface="Times New Roman" pitchFamily="18" charset="0"/>
              </a:defRPr>
            </a:pPr>
            <a:r>
              <a:rPr lang="it-IT" sz="2400" dirty="0" err="1" smtClean="0">
                <a:effectLst/>
              </a:rPr>
              <a:t>as</a:t>
            </a:r>
            <a:r>
              <a:rPr lang="it-IT" sz="2400" dirty="0" smtClean="0">
                <a:effectLst/>
              </a:rPr>
              <a:t> of </a:t>
            </a:r>
            <a:r>
              <a:rPr lang="it-IT" sz="2400" dirty="0" err="1" smtClean="0">
                <a:effectLst/>
              </a:rPr>
              <a:t>September</a:t>
            </a:r>
            <a:r>
              <a:rPr lang="it-IT" sz="2400" dirty="0" smtClean="0">
                <a:effectLst/>
              </a:rPr>
              <a:t> 29</a:t>
            </a:r>
            <a:r>
              <a:rPr lang="it-IT" sz="2400" baseline="30000" dirty="0" smtClean="0">
                <a:effectLst/>
              </a:rPr>
              <a:t>TH</a:t>
            </a:r>
            <a:r>
              <a:rPr lang="it-IT" sz="2400" dirty="0" smtClean="0">
                <a:effectLst/>
              </a:rPr>
              <a:t>, 2018</a:t>
            </a:r>
            <a:endParaRPr lang="it-IT" sz="3200" dirty="0">
              <a:effectLst/>
            </a:endParaRPr>
          </a:p>
        </c:rich>
      </c:tx>
      <c:layout>
        <c:manualLayout>
          <c:xMode val="edge"/>
          <c:yMode val="edge"/>
          <c:x val="0.124722440944882"/>
          <c:y val="0.0676102489702982"/>
        </c:manualLayout>
      </c:layout>
      <c:spPr>
        <a:solidFill>
          <a:schemeClr val="bg1"/>
        </a:solidFill>
      </c:spPr>
    </c:title>
    <c:plotArea>
      <c:layout>
        <c:manualLayout>
          <c:layoutTarget val="inner"/>
          <c:xMode val="edge"/>
          <c:yMode val="edge"/>
          <c:x val="0.0359767365170084"/>
          <c:y val="0.0290906092498832"/>
          <c:w val="0.926642777717108"/>
          <c:h val="0.892461866438269"/>
        </c:manualLayout>
      </c:layout>
      <c:barChart>
        <c:barDir val="col"/>
        <c:grouping val="clustered"/>
        <c:ser>
          <c:idx val="0"/>
          <c:order val="0"/>
          <c:tx>
            <c:strRef>
              <c:f>Foglio1!$B$1</c:f>
              <c:strCache>
                <c:ptCount val="1"/>
                <c:pt idx="0">
                  <c:v> Publications (#)</c:v>
                </c:pt>
              </c:strCache>
            </c:strRef>
          </c:tx>
          <c:spPr>
            <a:solidFill>
              <a:srgbClr val="FF0000"/>
            </a:solidFill>
          </c:spPr>
          <c:cat>
            <c:numRef>
              <c:f>Foglio1!$A$2:$A$72</c:f>
              <c:numCache>
                <c:formatCode>0</c:formatCode>
                <c:ptCount val="71"/>
                <c:pt idx="0">
                  <c:v>2018.0</c:v>
                </c:pt>
                <c:pt idx="1">
                  <c:v>2017.0</c:v>
                </c:pt>
                <c:pt idx="2">
                  <c:v>2016.0</c:v>
                </c:pt>
                <c:pt idx="3">
                  <c:v>2015.0</c:v>
                </c:pt>
                <c:pt idx="4">
                  <c:v>2014.0</c:v>
                </c:pt>
                <c:pt idx="5">
                  <c:v>2013.0</c:v>
                </c:pt>
                <c:pt idx="6">
                  <c:v>2012.0</c:v>
                </c:pt>
                <c:pt idx="7">
                  <c:v>2011.0</c:v>
                </c:pt>
                <c:pt idx="8">
                  <c:v>2010.0</c:v>
                </c:pt>
                <c:pt idx="9">
                  <c:v>2009.0</c:v>
                </c:pt>
                <c:pt idx="10">
                  <c:v>2008.0</c:v>
                </c:pt>
                <c:pt idx="11">
                  <c:v>2007.0</c:v>
                </c:pt>
                <c:pt idx="12">
                  <c:v>2006.0</c:v>
                </c:pt>
                <c:pt idx="13">
                  <c:v>2005.0</c:v>
                </c:pt>
                <c:pt idx="14">
                  <c:v>2004.0</c:v>
                </c:pt>
                <c:pt idx="15">
                  <c:v>2003.0</c:v>
                </c:pt>
                <c:pt idx="16">
                  <c:v>2002.0</c:v>
                </c:pt>
                <c:pt idx="17">
                  <c:v>2001.0</c:v>
                </c:pt>
                <c:pt idx="18">
                  <c:v>2000.0</c:v>
                </c:pt>
                <c:pt idx="19">
                  <c:v>1999.0</c:v>
                </c:pt>
                <c:pt idx="20">
                  <c:v>1998.0</c:v>
                </c:pt>
                <c:pt idx="21">
                  <c:v>1997.0</c:v>
                </c:pt>
                <c:pt idx="22">
                  <c:v>1996.0</c:v>
                </c:pt>
                <c:pt idx="23">
                  <c:v>1995.0</c:v>
                </c:pt>
                <c:pt idx="24">
                  <c:v>1994.0</c:v>
                </c:pt>
                <c:pt idx="25">
                  <c:v>1993.0</c:v>
                </c:pt>
                <c:pt idx="26">
                  <c:v>1992.0</c:v>
                </c:pt>
                <c:pt idx="27">
                  <c:v>1991.0</c:v>
                </c:pt>
                <c:pt idx="28">
                  <c:v>1990.0</c:v>
                </c:pt>
                <c:pt idx="29">
                  <c:v>1989.0</c:v>
                </c:pt>
                <c:pt idx="30">
                  <c:v>1988.0</c:v>
                </c:pt>
                <c:pt idx="31">
                  <c:v>1987.0</c:v>
                </c:pt>
                <c:pt idx="32">
                  <c:v>1986.0</c:v>
                </c:pt>
                <c:pt idx="33">
                  <c:v>1985.0</c:v>
                </c:pt>
                <c:pt idx="34">
                  <c:v>1984.0</c:v>
                </c:pt>
                <c:pt idx="35">
                  <c:v>1983.0</c:v>
                </c:pt>
                <c:pt idx="36">
                  <c:v>1982.0</c:v>
                </c:pt>
                <c:pt idx="37">
                  <c:v>1981.0</c:v>
                </c:pt>
                <c:pt idx="38">
                  <c:v>1980.0</c:v>
                </c:pt>
                <c:pt idx="39">
                  <c:v>1979.0</c:v>
                </c:pt>
                <c:pt idx="40">
                  <c:v>1978.0</c:v>
                </c:pt>
                <c:pt idx="41">
                  <c:v>1977.0</c:v>
                </c:pt>
                <c:pt idx="42">
                  <c:v>1976.0</c:v>
                </c:pt>
                <c:pt idx="43">
                  <c:v>1975.0</c:v>
                </c:pt>
                <c:pt idx="44">
                  <c:v>1974.0</c:v>
                </c:pt>
                <c:pt idx="45">
                  <c:v>1973.0</c:v>
                </c:pt>
                <c:pt idx="46">
                  <c:v>1972.0</c:v>
                </c:pt>
                <c:pt idx="47">
                  <c:v>1971.0</c:v>
                </c:pt>
                <c:pt idx="48">
                  <c:v>1970.0</c:v>
                </c:pt>
                <c:pt idx="49">
                  <c:v>1969.0</c:v>
                </c:pt>
                <c:pt idx="50">
                  <c:v>1968.0</c:v>
                </c:pt>
                <c:pt idx="51">
                  <c:v>1967.0</c:v>
                </c:pt>
                <c:pt idx="52">
                  <c:v>1966.0</c:v>
                </c:pt>
                <c:pt idx="53">
                  <c:v>1965.0</c:v>
                </c:pt>
                <c:pt idx="54">
                  <c:v>1964.0</c:v>
                </c:pt>
                <c:pt idx="55">
                  <c:v>1963.0</c:v>
                </c:pt>
                <c:pt idx="56">
                  <c:v>1962.0</c:v>
                </c:pt>
                <c:pt idx="57">
                  <c:v>1961.0</c:v>
                </c:pt>
                <c:pt idx="58">
                  <c:v>1960.0</c:v>
                </c:pt>
                <c:pt idx="59">
                  <c:v>1959.0</c:v>
                </c:pt>
                <c:pt idx="60">
                  <c:v>1958.0</c:v>
                </c:pt>
                <c:pt idx="61">
                  <c:v>1957.0</c:v>
                </c:pt>
                <c:pt idx="62">
                  <c:v>1956.0</c:v>
                </c:pt>
                <c:pt idx="63">
                  <c:v>1955.0</c:v>
                </c:pt>
                <c:pt idx="64">
                  <c:v>1954.0</c:v>
                </c:pt>
                <c:pt idx="65">
                  <c:v>1953.0</c:v>
                </c:pt>
                <c:pt idx="66">
                  <c:v>1952.0</c:v>
                </c:pt>
                <c:pt idx="67">
                  <c:v>1951.0</c:v>
                </c:pt>
                <c:pt idx="68">
                  <c:v>1950.0</c:v>
                </c:pt>
                <c:pt idx="69">
                  <c:v>1948.0</c:v>
                </c:pt>
                <c:pt idx="70">
                  <c:v>1947.0</c:v>
                </c:pt>
              </c:numCache>
            </c:numRef>
          </c:cat>
          <c:val>
            <c:numRef>
              <c:f>Foglio1!$B$2:$B$72</c:f>
              <c:numCache>
                <c:formatCode>General</c:formatCode>
                <c:ptCount val="71"/>
                <c:pt idx="0">
                  <c:v>301.0</c:v>
                </c:pt>
                <c:pt idx="1">
                  <c:v>433.0</c:v>
                </c:pt>
                <c:pt idx="2">
                  <c:v>462.0</c:v>
                </c:pt>
                <c:pt idx="3">
                  <c:v>452.0</c:v>
                </c:pt>
                <c:pt idx="4">
                  <c:v>489.0</c:v>
                </c:pt>
                <c:pt idx="5">
                  <c:v>384.0</c:v>
                </c:pt>
                <c:pt idx="6">
                  <c:v>381.0</c:v>
                </c:pt>
                <c:pt idx="7">
                  <c:v>369.0</c:v>
                </c:pt>
                <c:pt idx="8" formatCode="0">
                  <c:v>35.0</c:v>
                </c:pt>
                <c:pt idx="9">
                  <c:v>312.0</c:v>
                </c:pt>
                <c:pt idx="10">
                  <c:v>276.0</c:v>
                </c:pt>
                <c:pt idx="11">
                  <c:v>295.0</c:v>
                </c:pt>
                <c:pt idx="12" formatCode="0">
                  <c:v>29.0</c:v>
                </c:pt>
                <c:pt idx="13">
                  <c:v>275.0</c:v>
                </c:pt>
                <c:pt idx="14">
                  <c:v>252.0</c:v>
                </c:pt>
                <c:pt idx="15">
                  <c:v>278.0</c:v>
                </c:pt>
                <c:pt idx="16">
                  <c:v>267.0</c:v>
                </c:pt>
                <c:pt idx="17">
                  <c:v>225.0</c:v>
                </c:pt>
                <c:pt idx="18">
                  <c:v>231.0</c:v>
                </c:pt>
                <c:pt idx="19">
                  <c:v>257.0</c:v>
                </c:pt>
                <c:pt idx="20" formatCode="0">
                  <c:v>28.0</c:v>
                </c:pt>
                <c:pt idx="21">
                  <c:v>315.0</c:v>
                </c:pt>
                <c:pt idx="22">
                  <c:v>294.0</c:v>
                </c:pt>
                <c:pt idx="23">
                  <c:v>321.0</c:v>
                </c:pt>
                <c:pt idx="24">
                  <c:v>312.0</c:v>
                </c:pt>
                <c:pt idx="25">
                  <c:v>306.0</c:v>
                </c:pt>
                <c:pt idx="26">
                  <c:v>221.0</c:v>
                </c:pt>
                <c:pt idx="27">
                  <c:v>251.0</c:v>
                </c:pt>
                <c:pt idx="28">
                  <c:v>263.0</c:v>
                </c:pt>
                <c:pt idx="29">
                  <c:v>247.0</c:v>
                </c:pt>
                <c:pt idx="30">
                  <c:v>166.0</c:v>
                </c:pt>
                <c:pt idx="31">
                  <c:v>208.0</c:v>
                </c:pt>
                <c:pt idx="32">
                  <c:v>193.0</c:v>
                </c:pt>
                <c:pt idx="33">
                  <c:v>203.0</c:v>
                </c:pt>
                <c:pt idx="34">
                  <c:v>206.0</c:v>
                </c:pt>
                <c:pt idx="35">
                  <c:v>189.0</c:v>
                </c:pt>
                <c:pt idx="36">
                  <c:v>219.0</c:v>
                </c:pt>
                <c:pt idx="37">
                  <c:v>179.0</c:v>
                </c:pt>
                <c:pt idx="38">
                  <c:v>172.0</c:v>
                </c:pt>
                <c:pt idx="39">
                  <c:v>204.0</c:v>
                </c:pt>
                <c:pt idx="40">
                  <c:v>205.0</c:v>
                </c:pt>
                <c:pt idx="41">
                  <c:v>194.0</c:v>
                </c:pt>
                <c:pt idx="42">
                  <c:v>199.0</c:v>
                </c:pt>
                <c:pt idx="43">
                  <c:v>161.0</c:v>
                </c:pt>
                <c:pt idx="44">
                  <c:v>151.0</c:v>
                </c:pt>
                <c:pt idx="45">
                  <c:v>143.0</c:v>
                </c:pt>
                <c:pt idx="46">
                  <c:v>127.0</c:v>
                </c:pt>
                <c:pt idx="47">
                  <c:v>171.0</c:v>
                </c:pt>
                <c:pt idx="48">
                  <c:v>151.0</c:v>
                </c:pt>
                <c:pt idx="49">
                  <c:v>144.0</c:v>
                </c:pt>
                <c:pt idx="50">
                  <c:v>132.0</c:v>
                </c:pt>
                <c:pt idx="51">
                  <c:v>108.0</c:v>
                </c:pt>
                <c:pt idx="52">
                  <c:v>74.0</c:v>
                </c:pt>
                <c:pt idx="53">
                  <c:v>74.0</c:v>
                </c:pt>
                <c:pt idx="54" formatCode="0">
                  <c:v>111.0</c:v>
                </c:pt>
                <c:pt idx="55" formatCode="0">
                  <c:v>8.0</c:v>
                </c:pt>
                <c:pt idx="56">
                  <c:v>56.0</c:v>
                </c:pt>
                <c:pt idx="57">
                  <c:v>42.0</c:v>
                </c:pt>
                <c:pt idx="58" formatCode="0">
                  <c:v>4.0</c:v>
                </c:pt>
                <c:pt idx="59">
                  <c:v>41.0</c:v>
                </c:pt>
                <c:pt idx="60">
                  <c:v>76.0</c:v>
                </c:pt>
                <c:pt idx="61">
                  <c:v>52.0</c:v>
                </c:pt>
                <c:pt idx="62">
                  <c:v>43.0</c:v>
                </c:pt>
                <c:pt idx="63">
                  <c:v>33.0</c:v>
                </c:pt>
                <c:pt idx="64" formatCode="0">
                  <c:v>2.0</c:v>
                </c:pt>
                <c:pt idx="65">
                  <c:v>14.0</c:v>
                </c:pt>
                <c:pt idx="66" formatCode="0">
                  <c:v>4.0</c:v>
                </c:pt>
                <c:pt idx="67" formatCode="0">
                  <c:v>5.0</c:v>
                </c:pt>
                <c:pt idx="68" formatCode="0">
                  <c:v>4.0</c:v>
                </c:pt>
                <c:pt idx="69" formatCode="0">
                  <c:v>1.0</c:v>
                </c:pt>
                <c:pt idx="70" formatCode="0">
                  <c:v>1.0</c:v>
                </c:pt>
              </c:numCache>
            </c:numRef>
          </c:val>
          <c:extLst xmlns:c16r2="http://schemas.microsoft.com/office/drawing/2015/06/chart">
            <c:ext xmlns:c16="http://schemas.microsoft.com/office/drawing/2014/chart" uri="{C3380CC4-5D6E-409C-BE32-E72D297353CC}">
              <c16:uniqueId val="{00000000-F344-4258-BF5E-9969C11D043A}"/>
            </c:ext>
          </c:extLst>
        </c:ser>
        <c:dLbls/>
        <c:gapWidth val="30"/>
        <c:overlap val="31"/>
        <c:axId val="266668808"/>
        <c:axId val="266471304"/>
      </c:barChart>
      <c:catAx>
        <c:axId val="266668808"/>
        <c:scaling>
          <c:orientation val="maxMin"/>
        </c:scaling>
        <c:axPos val="b"/>
        <c:numFmt formatCode="0" sourceLinked="1"/>
        <c:tickLblPos val="nextTo"/>
        <c:txPr>
          <a:bodyPr rot="-2700000" vert="horz"/>
          <a:lstStyle/>
          <a:p>
            <a:pPr>
              <a:defRPr sz="1100" b="1">
                <a:solidFill>
                  <a:srgbClr val="0033CC"/>
                </a:solidFill>
                <a:latin typeface="Times New Roman" pitchFamily="18" charset="0"/>
                <a:cs typeface="Times New Roman" pitchFamily="18" charset="0"/>
              </a:defRPr>
            </a:pPr>
            <a:endParaRPr lang="it-IT"/>
          </a:p>
        </c:txPr>
        <c:crossAx val="266471304"/>
        <c:crosses val="autoZero"/>
        <c:auto val="1"/>
        <c:lblAlgn val="ctr"/>
        <c:lblOffset val="100"/>
        <c:tickLblSkip val="2"/>
        <c:tickMarkSkip val="1"/>
      </c:catAx>
      <c:valAx>
        <c:axId val="266471304"/>
        <c:scaling>
          <c:orientation val="minMax"/>
          <c:max val="500.0"/>
        </c:scaling>
        <c:axPos val="r"/>
        <c:majorGridlines/>
        <c:numFmt formatCode="General" sourceLinked="1"/>
        <c:tickLblPos val="nextTo"/>
        <c:txPr>
          <a:bodyPr rot="-60000000" vert="horz"/>
          <a:lstStyle/>
          <a:p>
            <a:pPr>
              <a:defRPr sz="1100" b="1">
                <a:solidFill>
                  <a:srgbClr val="0033CC"/>
                </a:solidFill>
                <a:latin typeface="Times New Roman" pitchFamily="18" charset="0"/>
                <a:cs typeface="Times New Roman" pitchFamily="18" charset="0"/>
              </a:defRPr>
            </a:pPr>
            <a:endParaRPr lang="it-IT"/>
          </a:p>
        </c:txPr>
        <c:crossAx val="266668808"/>
        <c:crosses val="autoZero"/>
        <c:crossBetween val="between"/>
        <c:majorUnit val="50.0"/>
      </c:valAx>
      <c:spPr>
        <a:solidFill>
          <a:schemeClr val="bg1">
            <a:lumMod val="85000"/>
          </a:schemeClr>
        </a:solidFill>
        <a:ln>
          <a:solidFill>
            <a:schemeClr val="tx1"/>
          </a:solidFill>
        </a:ln>
      </c:spPr>
    </c:plotArea>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CF6BEA-7A26-3A46-8DC6-7FC4D22BB286}" type="datetimeFigureOut">
              <a:rPr lang="it-IT" smtClean="0"/>
              <a:pPr/>
              <a:t>30-10-2018</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C848B-2392-C549-A972-F14A833EFA5F}" type="slidenum">
              <a:rPr lang="it-IT" smtClean="0"/>
              <a:pPr/>
              <a:t>‹n.›</a:t>
            </a:fld>
            <a:endParaRPr lang="it-IT"/>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473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902D8-ADA3-2344-8AFB-FBE4D60166B5}" type="datetimeFigureOut">
              <a:rPr lang="it-IT" smtClean="0"/>
              <a:pPr/>
              <a:t>30-10-2018</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5658F-12AC-994B-BDD0-9133062AB0D4}" type="slidenum">
              <a:rPr lang="it-IT" smtClean="0"/>
              <a:pPr/>
              <a:t>‹n.›</a:t>
            </a:fld>
            <a:endParaRPr lang="it-IT"/>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111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1219B7-0BDC-814B-BC9D-465840E81B15}" type="slidenum">
              <a:rPr lang="it-IT" smtClean="0"/>
              <a:pPr/>
              <a:t>1</a:t>
            </a:fld>
            <a:endParaRPr lang="it-IT"/>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4400023"/>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1" name="Rectangle 2"/>
          <p:cNvSpPr>
            <a:spLocks noGrp="1" noRot="1" noChangeAspect="1" noChangeArrowheads="1" noTextEdit="1"/>
          </p:cNvSpPr>
          <p:nvPr>
            <p:ph type="sldImg"/>
          </p:nvPr>
        </p:nvSpPr>
        <p:spPr>
          <a:ln/>
        </p:spPr>
      </p:sp>
      <p:sp>
        <p:nvSpPr>
          <p:cNvPr id="179202"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pPr>
              <a:spcBef>
                <a:spcPct val="0"/>
              </a:spcBef>
            </a:pPr>
            <a:endParaRPr lang="de-DE" altLang="x-none">
              <a:ea typeface="ＭＳ Ｐゴシック" charset="-12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13099158"/>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Verificare se ci sono</a:t>
            </a:r>
            <a:r>
              <a:rPr lang="it-IT" baseline="0" dirty="0" smtClean="0"/>
              <a:t> linee guida più recenti e vedi quella dell’AISF</a:t>
            </a:r>
            <a:endParaRPr lang="it-IT" dirty="0"/>
          </a:p>
        </p:txBody>
      </p:sp>
      <p:sp>
        <p:nvSpPr>
          <p:cNvPr id="4" name="Segnaposto numero diapositiva 3"/>
          <p:cNvSpPr>
            <a:spLocks noGrp="1"/>
          </p:cNvSpPr>
          <p:nvPr>
            <p:ph type="sldNum" sz="quarter" idx="10"/>
          </p:nvPr>
        </p:nvSpPr>
        <p:spPr/>
        <p:txBody>
          <a:bodyPr/>
          <a:lstStyle/>
          <a:p>
            <a:fld id="{5A95658F-12AC-994B-BDD0-9133062AB0D4}" type="slidenum">
              <a:rPr lang="it-IT" smtClean="0"/>
              <a:pPr/>
              <a:t>7</a:t>
            </a:fld>
            <a:endParaRPr lang="it-IT"/>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5926648"/>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25025" name="Rectangle 5"/>
          <p:cNvSpPr>
            <a:spLocks noGrp="1" noChangeArrowheads="1"/>
          </p:cNvSpPr>
          <p:nvPr>
            <p:ph type="sldNum" sz="quarter" idx="5"/>
          </p:nvPr>
        </p:nvSpPr>
        <p:spPr>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lgn="ctr" defTabSz="931863" eaLnBrk="0" hangingPunct="0">
              <a:defRPr sz="2000" b="1">
                <a:solidFill>
                  <a:schemeClr val="tx1"/>
                </a:solidFill>
                <a:latin typeface="Arial" charset="0"/>
                <a:ea typeface="ＭＳ Ｐゴシック" charset="0"/>
              </a:defRPr>
            </a:lvl1pPr>
            <a:lvl2pPr marL="742950" indent="-285750" algn="ctr" defTabSz="931863" eaLnBrk="0" hangingPunct="0">
              <a:defRPr sz="2000" b="1">
                <a:solidFill>
                  <a:schemeClr val="tx1"/>
                </a:solidFill>
                <a:latin typeface="Arial" charset="0"/>
                <a:ea typeface="ＭＳ Ｐゴシック" charset="0"/>
              </a:defRPr>
            </a:lvl2pPr>
            <a:lvl3pPr marL="1143000" indent="-228600" algn="ctr" defTabSz="931863" eaLnBrk="0" hangingPunct="0">
              <a:defRPr sz="2000" b="1">
                <a:solidFill>
                  <a:schemeClr val="tx1"/>
                </a:solidFill>
                <a:latin typeface="Arial" charset="0"/>
                <a:ea typeface="ＭＳ Ｐゴシック" charset="0"/>
              </a:defRPr>
            </a:lvl3pPr>
            <a:lvl4pPr marL="1600200" indent="-228600" algn="ctr" defTabSz="931863" eaLnBrk="0" hangingPunct="0">
              <a:defRPr sz="2000" b="1">
                <a:solidFill>
                  <a:schemeClr val="tx1"/>
                </a:solidFill>
                <a:latin typeface="Arial" charset="0"/>
                <a:ea typeface="ＭＳ Ｐゴシック" charset="0"/>
              </a:defRPr>
            </a:lvl4pPr>
            <a:lvl5pPr marL="2057400" indent="-228600" algn="ctr" defTabSz="931863" eaLnBrk="0" hangingPunct="0">
              <a:defRPr sz="2000" b="1">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000" b="1">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000" b="1">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000" b="1">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000" b="1">
                <a:solidFill>
                  <a:schemeClr val="tx1"/>
                </a:solidFill>
                <a:latin typeface="Arial" charset="0"/>
                <a:ea typeface="ＭＳ Ｐゴシック" charset="0"/>
              </a:defRPr>
            </a:lvl9pPr>
          </a:lstStyle>
          <a:p>
            <a:pPr algn="r">
              <a:defRPr/>
            </a:pPr>
            <a:fld id="{8570E3FC-6FD3-244D-B62C-05B9563F7E03}" type="slidenum">
              <a:rPr lang="en-US" sz="1100" b="0" smtClean="0">
                <a:solidFill>
                  <a:srgbClr val="000000"/>
                </a:solidFill>
                <a:latin typeface="Times New Roman" charset="0"/>
              </a:rPr>
              <a:pPr algn="r">
                <a:defRPr/>
              </a:pPr>
              <a:t>8</a:t>
            </a:fld>
            <a:endParaRPr lang="en-US" sz="1100" b="0" smtClean="0">
              <a:solidFill>
                <a:srgbClr val="000000"/>
              </a:solidFill>
              <a:latin typeface="Times New Roman" charset="0"/>
            </a:endParaRPr>
          </a:p>
        </p:txBody>
      </p:sp>
      <p:sp>
        <p:nvSpPr>
          <p:cNvPr id="4225026" name="Rectangle 2"/>
          <p:cNvSpPr>
            <a:spLocks noGrp="1" noRot="1" noChangeAspect="1" noChangeArrowheads="1" noTextEdit="1"/>
          </p:cNvSpPr>
          <p:nvPr>
            <p:ph type="sldImg"/>
          </p:nvPr>
        </p:nvSpPr>
        <p:spPr>
          <a:xfrm>
            <a:off x="1143000" y="685800"/>
            <a:ext cx="4572000" cy="3429000"/>
          </a:xfrm>
          <a:ln/>
        </p:spPr>
      </p:sp>
      <p:sp>
        <p:nvSpPr>
          <p:cNvPr id="4225027" name="Rectangle 3"/>
          <p:cNvSpPr>
            <a:spLocks noGrp="1" noChangeArrowheads="1"/>
          </p:cNvSpPr>
          <p:nvPr>
            <p:ph type="body" idx="1"/>
          </p:nvPr>
        </p:nvSpPr>
        <p:spPr>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defRPr/>
            </a:pPr>
            <a:r>
              <a:rPr lang="en-US" smtClean="0">
                <a:latin typeface="Times New Roman" charset="0"/>
                <a:cs typeface="+mn-cs"/>
              </a:rPr>
              <a:t>COMPLICATIONS OF CIRRHOSIS</a:t>
            </a:r>
          </a:p>
          <a:p>
            <a:pPr eaLnBrk="1" hangingPunct="1">
              <a:defRPr/>
            </a:pPr>
            <a:r>
              <a:rPr lang="en-US" smtClean="0">
                <a:latin typeface="Times New Roman" charset="0"/>
                <a:cs typeface="+mn-cs"/>
              </a:rPr>
              <a:t>Cirrhosis leads to two clinical syndromes: portal hypertension and liver insufficiency. Development of variceal hemorrhage and ascites are the direct consequence of portal hypertension, while jaundice occurs as a result of a compromised liver function. Encephalopathy is the result of both portal hypertension (portosystemic shunting) and liver dysfunction (decreased ammonia metabolism).  Ascites in turn can become complicated by infection (spontaneous bacterial peritonitis) and by the development of a functional renal failure (hepatorenal syndrome).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2748882"/>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VEDI PAPER</a:t>
            </a:r>
            <a:endParaRPr lang="it-IT" dirty="0"/>
          </a:p>
        </p:txBody>
      </p:sp>
      <p:sp>
        <p:nvSpPr>
          <p:cNvPr id="4" name="Segnaposto numero diapositiva 3"/>
          <p:cNvSpPr>
            <a:spLocks noGrp="1"/>
          </p:cNvSpPr>
          <p:nvPr>
            <p:ph type="sldNum" sz="quarter" idx="10"/>
          </p:nvPr>
        </p:nvSpPr>
        <p:spPr/>
        <p:txBody>
          <a:bodyPr/>
          <a:lstStyle/>
          <a:p>
            <a:fld id="{5A95658F-12AC-994B-BDD0-9133062AB0D4}" type="slidenum">
              <a:rPr lang="it-IT" smtClean="0"/>
              <a:pPr/>
              <a:t>9</a:t>
            </a:fld>
            <a:endParaRPr lang="it-IT"/>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50097763"/>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F41D822-885B-8A47-BB9E-E81C14537454}" type="slidenum">
              <a:rPr lang="en-US" altLang="x-none"/>
              <a:pPr eaLnBrk="1" hangingPunct="1"/>
              <a:t>11</a:t>
            </a:fld>
            <a:endParaRPr lang="en-US" altLang="x-none"/>
          </a:p>
        </p:txBody>
      </p:sp>
      <p:sp>
        <p:nvSpPr>
          <p:cNvPr id="34819" name="Pladsholder til diasbillede 1"/>
          <p:cNvSpPr>
            <a:spLocks noGrp="1" noRot="1" noChangeAspect="1" noTextEdit="1"/>
          </p:cNvSpPr>
          <p:nvPr>
            <p:ph type="sldImg"/>
          </p:nvPr>
        </p:nvSpPr>
        <p:spPr>
          <a:ln/>
        </p:spPr>
      </p:sp>
      <p:sp>
        <p:nvSpPr>
          <p:cNvPr id="34820" name="Pladsholder til not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altLang="x-none">
                <a:latin typeface="Arial" charset="0"/>
                <a:cs typeface="Arial" charset="0"/>
              </a:rPr>
              <a:t>This analysis of our own Danish data shows that patients with compensated cirrhosis are unlikely to develop HE as the first complication. This is consistent with the observations that HE is rarely the first complication of cirrhosis.</a:t>
            </a:r>
          </a:p>
          <a:p>
            <a:pPr eaLnBrk="1" hangingPunct="1"/>
            <a:endParaRPr lang="en-US" altLang="x-none">
              <a:latin typeface="Arial" charset="0"/>
              <a:cs typeface="Arial" charset="0"/>
            </a:endParaRPr>
          </a:p>
          <a:p>
            <a:pPr eaLnBrk="1" hangingPunct="1"/>
            <a:r>
              <a:rPr lang="en-US" altLang="x-none">
                <a:latin typeface="Arial" charset="0"/>
                <a:cs typeface="Arial" charset="0"/>
              </a:rPr>
              <a:t>Patients who already have developed cirrhosis complications are much more likely to develop HE.</a:t>
            </a:r>
          </a:p>
        </p:txBody>
      </p:sp>
      <p:sp>
        <p:nvSpPr>
          <p:cNvPr id="4" name="Pladsholder til diasnummer 3"/>
          <p:cNvSpPr txBox="1">
            <a:spLocks noGrp="1"/>
          </p:cNvSpPr>
          <p:nvPr/>
        </p:nvSpPr>
        <p:spPr>
          <a:xfrm>
            <a:off x="3884613" y="8685213"/>
            <a:ext cx="2971800" cy="457200"/>
          </a:xfrm>
          <a:prstGeom prst="rect">
            <a:avLst/>
          </a:prstGeom>
          <a:noFill/>
        </p:spPr>
        <p:txBody>
          <a:bodyPr anchor="b"/>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D03B31B6-D5D3-5445-A1F4-9F3EB13F8F7F}" type="slidenum">
              <a:rPr lang="en-US" altLang="x-none" sz="1200">
                <a:latin typeface="Calibri" charset="0"/>
              </a:rPr>
              <a:pPr algn="r" eaLnBrk="1" hangingPunct="1"/>
              <a:t>11</a:t>
            </a:fld>
            <a:endParaRPr lang="en-US" altLang="x-none"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Ci sono altri studi più recenti ?</a:t>
            </a:r>
            <a:endParaRPr lang="it-IT" dirty="0"/>
          </a:p>
        </p:txBody>
      </p:sp>
      <p:sp>
        <p:nvSpPr>
          <p:cNvPr id="4" name="Segnaposto numero diapositiva 3"/>
          <p:cNvSpPr>
            <a:spLocks noGrp="1"/>
          </p:cNvSpPr>
          <p:nvPr>
            <p:ph type="sldNum" sz="quarter" idx="10"/>
          </p:nvPr>
        </p:nvSpPr>
        <p:spPr/>
        <p:txBody>
          <a:bodyPr/>
          <a:lstStyle/>
          <a:p>
            <a:fld id="{5A95658F-12AC-994B-BDD0-9133062AB0D4}" type="slidenum">
              <a:rPr lang="it-IT" smtClean="0"/>
              <a:pPr/>
              <a:t>12</a:t>
            </a:fld>
            <a:endParaRPr lang="it-IT"/>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8874978"/>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VEDI PAPER O CPT DA AMODIO</a:t>
            </a:r>
            <a:endParaRPr lang="it-IT" dirty="0"/>
          </a:p>
        </p:txBody>
      </p:sp>
      <p:sp>
        <p:nvSpPr>
          <p:cNvPr id="4" name="Segnaposto numero diapositiva 3"/>
          <p:cNvSpPr>
            <a:spLocks noGrp="1"/>
          </p:cNvSpPr>
          <p:nvPr>
            <p:ph type="sldNum" sz="quarter" idx="10"/>
          </p:nvPr>
        </p:nvSpPr>
        <p:spPr/>
        <p:txBody>
          <a:bodyPr/>
          <a:lstStyle/>
          <a:p>
            <a:fld id="{5A95658F-12AC-994B-BDD0-9133062AB0D4}" type="slidenum">
              <a:rPr lang="it-IT" smtClean="0"/>
              <a:pPr/>
              <a:t>15</a:t>
            </a:fld>
            <a:endParaRPr lang="it-IT"/>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49168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stile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5D29A1D-BC7A-D44C-90EE-F0D0FB62CB4B}" type="datetimeFigureOut">
              <a:rPr lang="it-IT" smtClean="0"/>
              <a:pPr/>
              <a:t>30-10-2018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7A79B56-0191-E74E-BE3E-6C7F83AF7001}"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D5D29A1D-BC7A-D44C-90EE-F0D0FB62CB4B}" type="datetimeFigureOut">
              <a:rPr lang="it-IT" smtClean="0"/>
              <a:pPr/>
              <a:t>30-10-2018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7A79B56-0191-E74E-BE3E-6C7F83AF7001}"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e testo vertical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smtClean="0"/>
              <a:t>Fare clic per modificare stile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D5D29A1D-BC7A-D44C-90EE-F0D0FB62CB4B}" type="datetimeFigureOut">
              <a:rPr lang="it-IT" smtClean="0"/>
              <a:pPr/>
              <a:t>30-10-2018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7A79B56-0191-E74E-BE3E-6C7F83AF7001}"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AB45D0-0531-4545-9BBC-4D770082D6C4}" type="slidenum">
              <a:rPr lang="en-US">
                <a:solidFill>
                  <a:srgbClr val="FFFF00"/>
                </a:solidFill>
                <a:latin typeface="Times New Roman"/>
              </a:rPr>
              <a:pPr>
                <a:defRPr/>
              </a:pPr>
              <a:t>‹n.›</a:t>
            </a:fld>
            <a:endParaRPr lang="en-US">
              <a:solidFill>
                <a:srgbClr val="FFFF00"/>
              </a:solidFill>
              <a:latin typeface="Times New Roman"/>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5193617"/>
      </p:ext>
    </p:extLst>
  </p:cSld>
  <p:clrMapOvr>
    <a:masterClrMapping/>
  </p:clrMapOvr>
  <p:transition>
    <p:strips dir="rd"/>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677"/>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5DE7CB-19F4-5B41-A7D1-95056F175A12}"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3F028F-ADFC-1044-983A-30809D7F237E}"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152"/>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D3370F-2B06-5642-92C8-703255DF787B}"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5D54DC-CF15-7A41-824E-BFE7635B3975}"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AD074C-94E8-2A45-B326-408A3562BDCF}"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C233DB-04EF-A046-A013-20CADB9044A0}"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69D2FF-0294-3949-9A41-61C85FE1409F}"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Content Placeholder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D5D29A1D-BC7A-D44C-90EE-F0D0FB62CB4B}" type="datetimeFigureOut">
              <a:rPr lang="it-IT" smtClean="0"/>
              <a:pPr/>
              <a:t>30-10-2018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7A79B56-0191-E74E-BE3E-6C7F83AF7001}"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3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465DC5-50BD-2042-A75C-321E01BF2265}"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3F81D8-3098-EE40-A864-10797DF7E080}"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ECD761-18F7-2B42-83F6-717AD48ABC83}"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2"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5C7384-11F4-7B4B-AAED-32896E7ADF5F}"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AB45D0-0531-4545-9BBC-4D770082D6C4}"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0"/>
            <a:ext cx="6908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981200"/>
            <a:ext cx="6908800" cy="4114800"/>
          </a:xfrm>
        </p:spPr>
        <p:txBody>
          <a:bodyPr/>
          <a:lstStyle/>
          <a:p>
            <a:pPr lvl="0"/>
            <a:endParaRPr lang="en-US" noProof="0"/>
          </a:p>
        </p:txBody>
      </p:sp>
      <p:sp>
        <p:nvSpPr>
          <p:cNvPr id="4" name="Rectangle 2"/>
          <p:cNvSpPr>
            <a:spLocks noGrp="1" noChangeArrowheads="1"/>
          </p:cNvSpPr>
          <p:nvPr>
            <p:ph type="dt" sz="half" idx="10"/>
          </p:nvPr>
        </p:nvSpPr>
        <p:spPr/>
        <p:txBody>
          <a:bodyPr/>
          <a:lstStyle>
            <a:lvl1pPr>
              <a:defRPr/>
            </a:lvl1pPr>
          </a:lstStyle>
          <a:p>
            <a:pPr>
              <a:defRPr/>
            </a:pPr>
            <a:endParaRPr lang="pt-BR">
              <a:solidFill>
                <a:srgbClr val="FFFF00"/>
              </a:solidFill>
            </a:endParaRPr>
          </a:p>
        </p:txBody>
      </p:sp>
      <p:sp>
        <p:nvSpPr>
          <p:cNvPr id="5" name="Rectangle 3"/>
          <p:cNvSpPr>
            <a:spLocks noGrp="1" noChangeArrowheads="1"/>
          </p:cNvSpPr>
          <p:nvPr>
            <p:ph type="ftr" sz="quarter" idx="11"/>
          </p:nvPr>
        </p:nvSpPr>
        <p:spPr/>
        <p:txBody>
          <a:bodyPr/>
          <a:lstStyle>
            <a:lvl1pPr>
              <a:defRPr/>
            </a:lvl1pPr>
          </a:lstStyle>
          <a:p>
            <a:pPr>
              <a:defRPr/>
            </a:pPr>
            <a:endParaRPr lang="pt-BR">
              <a:solidFill>
                <a:srgbClr val="FFFF00"/>
              </a:solidFill>
            </a:endParaRPr>
          </a:p>
        </p:txBody>
      </p:sp>
      <p:sp>
        <p:nvSpPr>
          <p:cNvPr id="6" name="Rectangle 4"/>
          <p:cNvSpPr>
            <a:spLocks noGrp="1" noChangeArrowheads="1"/>
          </p:cNvSpPr>
          <p:nvPr>
            <p:ph type="sldNum" sz="quarter" idx="12"/>
          </p:nvPr>
        </p:nvSpPr>
        <p:spPr/>
        <p:txBody>
          <a:bodyPr/>
          <a:lstStyle>
            <a:lvl1pPr>
              <a:defRPr/>
            </a:lvl1pPr>
          </a:lstStyle>
          <a:p>
            <a:pPr>
              <a:defRPr/>
            </a:pPr>
            <a:fld id="{442BB04E-C87C-9240-8D40-747DBB7E968C}" type="slidenum">
              <a:rPr lang="en-US">
                <a:solidFill>
                  <a:srgbClr val="FFFF00"/>
                </a:solidFill>
              </a:rPr>
              <a:pPr>
                <a:defRPr/>
              </a:pPr>
              <a:t>‹n.›</a:t>
            </a:fld>
            <a:endParaRPr lang="en-US">
              <a:solidFill>
                <a:srgbClr val="FFFF00"/>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677"/>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5DE7CB-19F4-5B41-A7D1-95056F175A12}"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3F028F-ADFC-1044-983A-30809D7F237E}"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152"/>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D3370F-2B06-5642-92C8-703255DF787B}"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5D54DC-CF15-7A41-824E-BFE7635B3975}"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smtClean="0"/>
              <a:t>Fare clic per modificare stile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D5D29A1D-BC7A-D44C-90EE-F0D0FB62CB4B}" type="datetimeFigureOut">
              <a:rPr lang="it-IT" smtClean="0"/>
              <a:pPr/>
              <a:t>30-10-2018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7A79B56-0191-E74E-BE3E-6C7F83AF7001}" type="slidenum">
              <a:rPr lang="it-IT" smtClean="0"/>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AD074C-94E8-2A45-B326-408A3562BDCF}"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C233DB-04EF-A046-A013-20CADB9044A0}"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69D2FF-0294-3949-9A41-61C85FE1409F}"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3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465DC5-50BD-2042-A75C-321E01BF2265}"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3F81D8-3098-EE40-A864-10797DF7E080}"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ECD761-18F7-2B42-83F6-717AD48ABC83}"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2"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5C7384-11F4-7B4B-AAED-32896E7ADF5F}"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AB45D0-0531-4545-9BBC-4D770082D6C4}" type="slidenum">
              <a:rPr lang="en-US">
                <a:solidFill>
                  <a:srgbClr val="FFFF00"/>
                </a:solidFill>
              </a:rPr>
              <a:pPr>
                <a:defRPr/>
              </a:pPr>
              <a:t>‹n.›</a:t>
            </a:fld>
            <a:endParaRPr lang="en-US">
              <a:solidFill>
                <a:srgbClr val="FFFF00"/>
              </a:solidFill>
            </a:endParaRPr>
          </a:p>
        </p:txBody>
      </p:sp>
    </p:spTree>
    <p:extLst/>
  </p:cSld>
  <p:clrMapOvr>
    <a:masterClrMapping/>
  </p:clrMapOvr>
  <p:transition>
    <p:strips dir="rd"/>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0"/>
            <a:ext cx="6908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981200"/>
            <a:ext cx="6908800" cy="4114800"/>
          </a:xfrm>
        </p:spPr>
        <p:txBody>
          <a:bodyPr/>
          <a:lstStyle/>
          <a:p>
            <a:pPr lvl="0"/>
            <a:endParaRPr lang="en-US" noProof="0"/>
          </a:p>
        </p:txBody>
      </p:sp>
      <p:sp>
        <p:nvSpPr>
          <p:cNvPr id="4" name="Rectangle 2"/>
          <p:cNvSpPr>
            <a:spLocks noGrp="1" noChangeArrowheads="1"/>
          </p:cNvSpPr>
          <p:nvPr>
            <p:ph type="dt" sz="half" idx="10"/>
          </p:nvPr>
        </p:nvSpPr>
        <p:spPr/>
        <p:txBody>
          <a:bodyPr/>
          <a:lstStyle>
            <a:lvl1pPr>
              <a:defRPr/>
            </a:lvl1pPr>
          </a:lstStyle>
          <a:p>
            <a:pPr>
              <a:defRPr/>
            </a:pPr>
            <a:endParaRPr lang="pt-BR">
              <a:solidFill>
                <a:srgbClr val="FFFF00"/>
              </a:solidFill>
            </a:endParaRPr>
          </a:p>
        </p:txBody>
      </p:sp>
      <p:sp>
        <p:nvSpPr>
          <p:cNvPr id="5" name="Rectangle 3"/>
          <p:cNvSpPr>
            <a:spLocks noGrp="1" noChangeArrowheads="1"/>
          </p:cNvSpPr>
          <p:nvPr>
            <p:ph type="ftr" sz="quarter" idx="11"/>
          </p:nvPr>
        </p:nvSpPr>
        <p:spPr/>
        <p:txBody>
          <a:bodyPr/>
          <a:lstStyle>
            <a:lvl1pPr>
              <a:defRPr/>
            </a:lvl1pPr>
          </a:lstStyle>
          <a:p>
            <a:pPr>
              <a:defRPr/>
            </a:pPr>
            <a:endParaRPr lang="pt-BR">
              <a:solidFill>
                <a:srgbClr val="FFFF00"/>
              </a:solidFill>
            </a:endParaRPr>
          </a:p>
        </p:txBody>
      </p:sp>
      <p:sp>
        <p:nvSpPr>
          <p:cNvPr id="6" name="Rectangle 4"/>
          <p:cNvSpPr>
            <a:spLocks noGrp="1" noChangeArrowheads="1"/>
          </p:cNvSpPr>
          <p:nvPr>
            <p:ph type="sldNum" sz="quarter" idx="12"/>
          </p:nvPr>
        </p:nvSpPr>
        <p:spPr/>
        <p:txBody>
          <a:bodyPr/>
          <a:lstStyle>
            <a:lvl1pPr>
              <a:defRPr/>
            </a:lvl1pPr>
          </a:lstStyle>
          <a:p>
            <a:pPr>
              <a:defRPr/>
            </a:pPr>
            <a:fld id="{442BB04E-C87C-9240-8D40-747DBB7E968C}" type="slidenum">
              <a:rPr lang="en-US">
                <a:solidFill>
                  <a:srgbClr val="FFFF00"/>
                </a:solidFill>
              </a:rPr>
              <a:pPr>
                <a:defRPr/>
              </a:pPr>
              <a:t>‹n.›</a:t>
            </a:fld>
            <a:endParaRPr lang="en-US">
              <a:solidFill>
                <a:srgbClr val="FFFF00"/>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D5D29A1D-BC7A-D44C-90EE-F0D0FB62CB4B}" type="datetimeFigureOut">
              <a:rPr lang="it-IT" smtClean="0"/>
              <a:pPr/>
              <a:t>30-10-2018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7A79B56-0191-E74E-BE3E-6C7F83AF7001}"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smtClean="0"/>
              <a:t>Fare clic per modificare stile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D5D29A1D-BC7A-D44C-90EE-F0D0FB62CB4B}" type="datetimeFigureOut">
              <a:rPr lang="it-IT" smtClean="0"/>
              <a:pPr/>
              <a:t>30-10-2018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7A79B56-0191-E74E-BE3E-6C7F83AF7001}"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Date Placeholder 2"/>
          <p:cNvSpPr>
            <a:spLocks noGrp="1"/>
          </p:cNvSpPr>
          <p:nvPr>
            <p:ph type="dt" sz="half" idx="10"/>
          </p:nvPr>
        </p:nvSpPr>
        <p:spPr/>
        <p:txBody>
          <a:bodyPr/>
          <a:lstStyle/>
          <a:p>
            <a:fld id="{D5D29A1D-BC7A-D44C-90EE-F0D0FB62CB4B}" type="datetimeFigureOut">
              <a:rPr lang="it-IT" smtClean="0"/>
              <a:pPr/>
              <a:t>30-10-2018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7A79B56-0191-E74E-BE3E-6C7F83AF7001}"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29A1D-BC7A-D44C-90EE-F0D0FB62CB4B}" type="datetimeFigureOut">
              <a:rPr lang="it-IT" smtClean="0"/>
              <a:pPr/>
              <a:t>30-10-2018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7A79B56-0191-E74E-BE3E-6C7F83AF7001}"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stile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D5D29A1D-BC7A-D44C-90EE-F0D0FB62CB4B}" type="datetimeFigureOut">
              <a:rPr lang="it-IT" smtClean="0"/>
              <a:pPr/>
              <a:t>30-10-2018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7A79B56-0191-E74E-BE3E-6C7F83AF7001}"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stile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D5D29A1D-BC7A-D44C-90EE-F0D0FB62CB4B}" type="datetimeFigureOut">
              <a:rPr lang="it-IT" smtClean="0"/>
              <a:pPr/>
              <a:t>30-10-2018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7A79B56-0191-E74E-BE3E-6C7F83AF7001}"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stile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29A1D-BC7A-D44C-90EE-F0D0FB62CB4B}" type="datetimeFigureOut">
              <a:rPr lang="it-IT" smtClean="0"/>
              <a:pPr/>
              <a:t>30-10-2018</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79B56-0191-E74E-BE3E-6C7F83AF7001}" type="slidenum">
              <a:rPr lang="it-IT" smtClean="0"/>
              <a:pPr/>
              <a:t>‹n.›</a:t>
            </a:fld>
            <a:endParaRPr lang="it-IT"/>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5414395"/>
      </p:ext>
    </p:extLst>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FF"/>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del titolo dello schema</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fontAlgn="base">
              <a:spcBef>
                <a:spcPct val="0"/>
              </a:spcBef>
              <a:spcAft>
                <a:spcPct val="0"/>
              </a:spcAft>
              <a:defRPr/>
            </a:pPr>
            <a:endParaRPr lang="en-US">
              <a:solidFill>
                <a:srgbClr val="FFFF00"/>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fontAlgn="base">
              <a:spcBef>
                <a:spcPct val="0"/>
              </a:spcBef>
              <a:spcAft>
                <a:spcPct val="0"/>
              </a:spcAft>
              <a:defRPr/>
            </a:pPr>
            <a:endParaRPr lang="en-US">
              <a:solidFill>
                <a:srgbClr val="FFFF00"/>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fontAlgn="base">
              <a:spcBef>
                <a:spcPct val="0"/>
              </a:spcBef>
              <a:spcAft>
                <a:spcPct val="0"/>
              </a:spcAft>
              <a:defRPr/>
            </a:pPr>
            <a:fld id="{208CC5BD-7302-C546-990B-F21092EE3D8D}" type="slidenum">
              <a:rPr lang="en-US">
                <a:solidFill>
                  <a:srgbClr val="FFFF00"/>
                </a:solidFill>
              </a:rPr>
              <a:pPr fontAlgn="base">
                <a:spcBef>
                  <a:spcPct val="0"/>
                </a:spcBef>
                <a:spcAft>
                  <a:spcPct val="0"/>
                </a:spcAft>
                <a:defRPr/>
              </a:pPr>
              <a:t>‹n.›</a:t>
            </a:fld>
            <a:endParaRPr lang="en-US">
              <a:solidFill>
                <a:srgbClr val="FFFF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8811066"/>
      </p:ext>
    </p:extLst>
  </p:cSld>
  <p:clrMap bg1="dk2" tx1="lt1" bg2="dk1" tx2="lt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Lst>
  <p:transition>
    <p:strips dir="rd"/>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FF"/>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del titolo dello schema</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fontAlgn="base">
              <a:spcBef>
                <a:spcPct val="0"/>
              </a:spcBef>
              <a:spcAft>
                <a:spcPct val="0"/>
              </a:spcAft>
              <a:defRPr/>
            </a:pPr>
            <a:endParaRPr lang="en-US">
              <a:solidFill>
                <a:srgbClr val="FFFF00"/>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fontAlgn="base">
              <a:spcBef>
                <a:spcPct val="0"/>
              </a:spcBef>
              <a:spcAft>
                <a:spcPct val="0"/>
              </a:spcAft>
              <a:defRPr/>
            </a:pPr>
            <a:endParaRPr lang="en-US">
              <a:solidFill>
                <a:srgbClr val="FFFF00"/>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fontAlgn="base">
              <a:spcBef>
                <a:spcPct val="0"/>
              </a:spcBef>
              <a:spcAft>
                <a:spcPct val="0"/>
              </a:spcAft>
              <a:defRPr/>
            </a:pPr>
            <a:fld id="{208CC5BD-7302-C546-990B-F21092EE3D8D}" type="slidenum">
              <a:rPr lang="en-US">
                <a:solidFill>
                  <a:srgbClr val="FFFF00"/>
                </a:solidFill>
              </a:rPr>
              <a:pPr fontAlgn="base">
                <a:spcBef>
                  <a:spcPct val="0"/>
                </a:spcBef>
                <a:spcAft>
                  <a:spcPct val="0"/>
                </a:spcAft>
                <a:defRPr/>
              </a:pPr>
              <a:t>‹n.›</a:t>
            </a:fld>
            <a:endParaRPr lang="en-US">
              <a:solidFill>
                <a:srgbClr val="FFFF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3246222"/>
      </p:ext>
    </p:extLst>
  </p:cSld>
  <p:clrMap bg1="dk2" tx1="lt1" bg2="dk1" tx2="lt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Lst>
  <p:transition>
    <p:strips dir="rd"/>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Grafico_di_Microsoft_Excel1.xls"/><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 Id="rId3" Type="http://schemas.openxmlformats.org/officeDocument/2006/relationships/chart" Target="../charts/char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533091" y="3879147"/>
            <a:ext cx="4610910" cy="297545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 name="Picture 1" descr="FATEBENEFRATELLI"/>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443610" y="3954960"/>
            <a:ext cx="614846" cy="64439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 name="CasellaDiTesto 6"/>
          <p:cNvSpPr txBox="1"/>
          <p:nvPr/>
        </p:nvSpPr>
        <p:spPr>
          <a:xfrm>
            <a:off x="3008014" y="231519"/>
            <a:ext cx="5999801" cy="1077218"/>
          </a:xfrm>
          <a:prstGeom prst="rect">
            <a:avLst/>
          </a:prstGeom>
          <a:solidFill>
            <a:srgbClr val="FFFF00"/>
          </a:solidFill>
        </p:spPr>
        <p:txBody>
          <a:bodyPr wrap="square" rtlCol="0">
            <a:spAutoFit/>
          </a:bodyPr>
          <a:lstStyle/>
          <a:p>
            <a:pPr algn="ctr"/>
            <a:r>
              <a:rPr lang="it-IT" sz="3200" dirty="0">
                <a:solidFill>
                  <a:srgbClr val="0070C0"/>
                </a:solidFill>
                <a:latin typeface="Times New Roman" charset="0"/>
                <a:ea typeface="Times New Roman" charset="0"/>
                <a:cs typeface="Times New Roman" charset="0"/>
              </a:rPr>
              <a:t>Encefalopatia portosistemica: </a:t>
            </a:r>
            <a:endParaRPr lang="it-IT" sz="3200" dirty="0" smtClean="0">
              <a:solidFill>
                <a:srgbClr val="0070C0"/>
              </a:solidFill>
              <a:latin typeface="Times New Roman" charset="0"/>
              <a:ea typeface="Times New Roman" charset="0"/>
              <a:cs typeface="Times New Roman" charset="0"/>
            </a:endParaRPr>
          </a:p>
          <a:p>
            <a:pPr algn="ctr"/>
            <a:r>
              <a:rPr lang="it-IT" sz="3200" dirty="0" smtClean="0">
                <a:solidFill>
                  <a:srgbClr val="0070C0"/>
                </a:solidFill>
                <a:latin typeface="Times New Roman" charset="0"/>
                <a:ea typeface="Times New Roman" charset="0"/>
                <a:cs typeface="Times New Roman" charset="0"/>
              </a:rPr>
              <a:t>dalle </a:t>
            </a:r>
            <a:r>
              <a:rPr lang="it-IT" sz="3200" dirty="0">
                <a:solidFill>
                  <a:srgbClr val="0070C0"/>
                </a:solidFill>
                <a:latin typeface="Times New Roman" charset="0"/>
                <a:ea typeface="Times New Roman" charset="0"/>
                <a:cs typeface="Times New Roman" charset="0"/>
              </a:rPr>
              <a:t>linee guida alla pratica clinica </a:t>
            </a:r>
            <a:endParaRPr lang="it-IT" sz="3200" dirty="0">
              <a:solidFill>
                <a:srgbClr val="0070C0"/>
              </a:solidFill>
            </a:endParaRPr>
          </a:p>
        </p:txBody>
      </p:sp>
      <p:sp>
        <p:nvSpPr>
          <p:cNvPr id="9" name="CasellaDiTesto 7"/>
          <p:cNvSpPr txBox="1">
            <a:spLocks noChangeArrowheads="1"/>
          </p:cNvSpPr>
          <p:nvPr/>
        </p:nvSpPr>
        <p:spPr bwMode="auto">
          <a:xfrm>
            <a:off x="4759182" y="3459582"/>
            <a:ext cx="4201998" cy="400110"/>
          </a:xfrm>
          <a:prstGeom prst="rect">
            <a:avLst/>
          </a:prstGeom>
          <a:solidFill>
            <a:srgbClr val="0000FF"/>
          </a:solidFill>
          <a:ln>
            <a:noFill/>
          </a:ln>
          <a:extLst>
            <a:ext uri="{91240B29-F687-4f45-9708-019B960494DF}"/>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defRPr/>
            </a:pPr>
            <a:r>
              <a:rPr lang="it-IT" sz="2000" kern="0" dirty="0" err="1" smtClean="0">
                <a:solidFill>
                  <a:srgbClr val="FFFF00"/>
                </a:solidFill>
              </a:rPr>
              <a:t>antonio.ascione@paginemediche.it</a:t>
            </a:r>
            <a:endParaRPr lang="it-IT" sz="2000" kern="0" dirty="0" smtClean="0">
              <a:solidFill>
                <a:srgbClr val="FFFF00"/>
              </a:solidFill>
            </a:endParaRPr>
          </a:p>
        </p:txBody>
      </p:sp>
      <p:sp>
        <p:nvSpPr>
          <p:cNvPr id="10" name="Rettangolo 4"/>
          <p:cNvSpPr>
            <a:spLocks noChangeArrowheads="1"/>
          </p:cNvSpPr>
          <p:nvPr/>
        </p:nvSpPr>
        <p:spPr bwMode="auto">
          <a:xfrm>
            <a:off x="4572000" y="1210381"/>
            <a:ext cx="4610910" cy="224676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endParaRPr lang="it-IT" altLang="x-none" sz="2000" b="1" dirty="0">
              <a:solidFill>
                <a:srgbClr val="0070C0"/>
              </a:solidFill>
              <a:latin typeface="Times New Roman" charset="0"/>
              <a:ea typeface="Times New Roman" charset="0"/>
              <a:cs typeface="Times New Roman" charset="0"/>
            </a:endParaRPr>
          </a:p>
          <a:p>
            <a:pPr algn="ctr" eaLnBrk="1" hangingPunct="1">
              <a:spcBef>
                <a:spcPct val="0"/>
              </a:spcBef>
              <a:buFontTx/>
              <a:buNone/>
            </a:pPr>
            <a:r>
              <a:rPr lang="it-IT" altLang="x-none" sz="2400" b="1" i="1" dirty="0">
                <a:solidFill>
                  <a:srgbClr val="0070C0"/>
                </a:solidFill>
                <a:latin typeface="Times New Roman" charset="0"/>
                <a:ea typeface="Times New Roman" charset="0"/>
                <a:cs typeface="Times New Roman" charset="0"/>
              </a:rPr>
              <a:t>ANTONIO  </a:t>
            </a:r>
            <a:r>
              <a:rPr lang="it-IT" altLang="x-none" sz="2400" b="1" i="1" dirty="0" smtClean="0">
                <a:solidFill>
                  <a:srgbClr val="0070C0"/>
                </a:solidFill>
                <a:latin typeface="Times New Roman" charset="0"/>
                <a:ea typeface="Times New Roman" charset="0"/>
                <a:cs typeface="Times New Roman" charset="0"/>
              </a:rPr>
              <a:t>ASCIONE</a:t>
            </a:r>
          </a:p>
          <a:p>
            <a:pPr algn="ctr" eaLnBrk="1" hangingPunct="1">
              <a:spcBef>
                <a:spcPct val="0"/>
              </a:spcBef>
              <a:buFontTx/>
              <a:buNone/>
            </a:pPr>
            <a:endParaRPr lang="it-IT" altLang="x-none" sz="2400" b="1" i="1" dirty="0">
              <a:solidFill>
                <a:srgbClr val="0070C0"/>
              </a:solidFill>
              <a:latin typeface="Times New Roman" charset="0"/>
              <a:ea typeface="Times New Roman" charset="0"/>
              <a:cs typeface="Times New Roman" charset="0"/>
            </a:endParaRPr>
          </a:p>
          <a:p>
            <a:pPr algn="ctr" eaLnBrk="1" hangingPunct="1">
              <a:spcBef>
                <a:spcPct val="0"/>
              </a:spcBef>
              <a:buFontTx/>
              <a:buNone/>
            </a:pPr>
            <a:r>
              <a:rPr lang="en-US" altLang="x-none" sz="1800" b="1" dirty="0" smtClean="0">
                <a:solidFill>
                  <a:srgbClr val="0070C0"/>
                </a:solidFill>
                <a:latin typeface="Times New Roman" charset="0"/>
                <a:ea typeface="Times New Roman" charset="0"/>
                <a:cs typeface="Times New Roman" charset="0"/>
              </a:rPr>
              <a:t>CENTRO PER LE MALATTIE DEL FEGATO</a:t>
            </a:r>
          </a:p>
          <a:p>
            <a:pPr algn="ctr" eaLnBrk="1" hangingPunct="1">
              <a:spcBef>
                <a:spcPct val="0"/>
              </a:spcBef>
              <a:buFontTx/>
              <a:buNone/>
            </a:pPr>
            <a:r>
              <a:rPr lang="en-US" altLang="x-none" sz="1800" b="1" dirty="0" smtClean="0">
                <a:solidFill>
                  <a:srgbClr val="0070C0"/>
                </a:solidFill>
                <a:latin typeface="Times New Roman" charset="0"/>
                <a:ea typeface="Times New Roman" charset="0"/>
                <a:cs typeface="Times New Roman" charset="0"/>
              </a:rPr>
              <a:t>OSPEDALE FATEBENEFRATELLI NAPOLI</a:t>
            </a:r>
            <a:endParaRPr lang="en-US" altLang="x-none" sz="1800" b="1" dirty="0">
              <a:solidFill>
                <a:srgbClr val="0070C0"/>
              </a:solidFill>
              <a:latin typeface="Times New Roman" charset="0"/>
              <a:ea typeface="Times New Roman" charset="0"/>
              <a:cs typeface="Times New Roman" charset="0"/>
            </a:endParaRPr>
          </a:p>
        </p:txBody>
      </p:sp>
      <p:sp>
        <p:nvSpPr>
          <p:cNvPr id="8" name="CasellaDiTesto 7"/>
          <p:cNvSpPr txBox="1"/>
          <p:nvPr/>
        </p:nvSpPr>
        <p:spPr>
          <a:xfrm>
            <a:off x="2654300" y="5194300"/>
            <a:ext cx="1549400" cy="369332"/>
          </a:xfrm>
          <a:prstGeom prst="rect">
            <a:avLst/>
          </a:prstGeom>
          <a:noFill/>
        </p:spPr>
        <p:txBody>
          <a:bodyPr wrap="square" rtlCol="0">
            <a:spAutoFit/>
          </a:bodyPr>
          <a:lstStyle/>
          <a:p>
            <a:endParaRPr lang="it-IT" dirty="0"/>
          </a:p>
        </p:txBody>
      </p:sp>
      <p:pic>
        <p:nvPicPr>
          <p:cNvPr id="11" name="Immagine 10"/>
          <p:cNvPicPr>
            <a:picLocks noChangeAspect="1"/>
          </p:cNvPicPr>
          <p:nvPr/>
        </p:nvPicPr>
        <p:blipFill>
          <a:blip r:embed="rId5"/>
          <a:stretch>
            <a:fillRect/>
          </a:stretch>
        </p:blipFill>
        <p:spPr>
          <a:xfrm>
            <a:off x="15240" y="1838861"/>
            <a:ext cx="4517850" cy="5078853"/>
          </a:xfrm>
          <a:prstGeom prst="rect">
            <a:avLst/>
          </a:prstGeom>
        </p:spPr>
      </p:pic>
      <p:pic>
        <p:nvPicPr>
          <p:cNvPr id="12" name="Picture 3"/>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70763" y="49647"/>
            <a:ext cx="1962150" cy="1782762"/>
          </a:xfrm>
          <a:prstGeom prst="rect">
            <a:avLst/>
          </a:prstGeom>
          <a:noFill/>
          <a:ln>
            <a:noFill/>
          </a:ln>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87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asellaDiTesto 1"/>
          <p:cNvSpPr txBox="1"/>
          <p:nvPr/>
        </p:nvSpPr>
        <p:spPr>
          <a:xfrm>
            <a:off x="1" y="510416"/>
            <a:ext cx="9144000" cy="1200329"/>
          </a:xfrm>
          <a:prstGeom prst="rect">
            <a:avLst/>
          </a:prstGeom>
          <a:noFill/>
        </p:spPr>
        <p:txBody>
          <a:bodyPr wrap="square" rtlCol="0">
            <a:spAutoFit/>
          </a:bodyPr>
          <a:lstStyle/>
          <a:p>
            <a:pPr algn="ctr"/>
            <a:r>
              <a:rPr lang="it-IT" sz="3600" b="1" dirty="0" smtClean="0">
                <a:solidFill>
                  <a:srgbClr val="FF0000"/>
                </a:solidFill>
              </a:rPr>
              <a:t>PREVALENZA DELLA ENCEFALOPATIA</a:t>
            </a:r>
          </a:p>
          <a:p>
            <a:pPr algn="ctr"/>
            <a:r>
              <a:rPr lang="it-IT" sz="3600" b="1" dirty="0" smtClean="0">
                <a:solidFill>
                  <a:srgbClr val="FF0000"/>
                </a:solidFill>
              </a:rPr>
              <a:t> NEI CIRROTICI </a:t>
            </a:r>
          </a:p>
        </p:txBody>
      </p:sp>
      <p:sp>
        <p:nvSpPr>
          <p:cNvPr id="3" name="CasellaDiTesto 2"/>
          <p:cNvSpPr txBox="1"/>
          <p:nvPr/>
        </p:nvSpPr>
        <p:spPr>
          <a:xfrm>
            <a:off x="295835" y="2138079"/>
            <a:ext cx="8848165" cy="4524315"/>
          </a:xfrm>
          <a:prstGeom prst="rect">
            <a:avLst/>
          </a:prstGeom>
          <a:noFill/>
        </p:spPr>
        <p:txBody>
          <a:bodyPr wrap="square" rtlCol="0">
            <a:spAutoFit/>
          </a:bodyPr>
          <a:lstStyle/>
          <a:p>
            <a:r>
              <a:rPr lang="it-IT" sz="3200" dirty="0" smtClean="0">
                <a:solidFill>
                  <a:srgbClr val="0070C0"/>
                </a:solidFill>
              </a:rPr>
              <a:t>ALLA DIAGNOSI: 10-14%</a:t>
            </a:r>
          </a:p>
          <a:p>
            <a:r>
              <a:rPr lang="it-IT" sz="3200" dirty="0">
                <a:solidFill>
                  <a:srgbClr val="0070C0"/>
                </a:solidFill>
              </a:rPr>
              <a:t>	</a:t>
            </a:r>
            <a:r>
              <a:rPr lang="it-IT" sz="3200" dirty="0" smtClean="0">
                <a:solidFill>
                  <a:srgbClr val="0070C0"/>
                </a:solidFill>
              </a:rPr>
              <a:t>a 5 anni: 5-25%</a:t>
            </a:r>
          </a:p>
          <a:p>
            <a:r>
              <a:rPr lang="it-IT" sz="3200" dirty="0" smtClean="0">
                <a:solidFill>
                  <a:srgbClr val="0070C0"/>
                </a:solidFill>
              </a:rPr>
              <a:t>NELLO SCOMPENSO: 16-21%</a:t>
            </a:r>
          </a:p>
          <a:p>
            <a:r>
              <a:rPr lang="it-IT" sz="3200" dirty="0" smtClean="0">
                <a:solidFill>
                  <a:srgbClr val="0070C0"/>
                </a:solidFill>
              </a:rPr>
              <a:t>PAZIENTI CON TIPS: 10-50%</a:t>
            </a:r>
          </a:p>
          <a:p>
            <a:r>
              <a:rPr lang="it-IT" sz="3200" b="1" dirty="0" smtClean="0">
                <a:solidFill>
                  <a:srgbClr val="FF0000"/>
                </a:solidFill>
              </a:rPr>
              <a:t>MINIMA ENCEFALOPATIA: 20-80% dei cirrotici</a:t>
            </a:r>
          </a:p>
          <a:p>
            <a:r>
              <a:rPr lang="it-IT" sz="3200" b="1" dirty="0">
                <a:solidFill>
                  <a:srgbClr val="FF0000"/>
                </a:solidFill>
              </a:rPr>
              <a:t>	</a:t>
            </a:r>
            <a:r>
              <a:rPr lang="it-IT" sz="3200" b="1" dirty="0" smtClean="0">
                <a:solidFill>
                  <a:srgbClr val="FF0000"/>
                </a:solidFill>
              </a:rPr>
              <a:t>          O COVERT</a:t>
            </a:r>
          </a:p>
          <a:p>
            <a:r>
              <a:rPr lang="it-IT" sz="3200" dirty="0" smtClean="0">
                <a:solidFill>
                  <a:srgbClr val="0070C0"/>
                </a:solidFill>
              </a:rPr>
              <a:t>DOPO EPISODIO RISCHIO </a:t>
            </a:r>
            <a:r>
              <a:rPr lang="it-IT" sz="3200" b="1" dirty="0" smtClean="0">
                <a:solidFill>
                  <a:srgbClr val="FF0000"/>
                </a:solidFill>
              </a:rPr>
              <a:t>RECIDIVA A 1 ANNO: 40%</a:t>
            </a:r>
          </a:p>
          <a:p>
            <a:r>
              <a:rPr lang="it-IT" sz="3200" dirty="0" smtClean="0">
                <a:solidFill>
                  <a:srgbClr val="0070C0"/>
                </a:solidFill>
              </a:rPr>
              <a:t>PARKINSONISMO ASSOCIATO A CIRROSI: 4% </a:t>
            </a:r>
          </a:p>
          <a:p>
            <a:endParaRPr lang="it-IT" sz="3200" dirty="0">
              <a:solidFill>
                <a:srgbClr val="0070C0"/>
              </a:solidFill>
            </a:endParaRPr>
          </a:p>
        </p:txBody>
      </p:sp>
      <p:sp>
        <p:nvSpPr>
          <p:cNvPr id="4" name="Rettangolo 5"/>
          <p:cNvSpPr>
            <a:spLocks noChangeArrowheads="1"/>
          </p:cNvSpPr>
          <p:nvPr/>
        </p:nvSpPr>
        <p:spPr bwMode="auto">
          <a:xfrm>
            <a:off x="5592618" y="6404306"/>
            <a:ext cx="3540393" cy="3693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altLang="x-none" b="1" smtClean="0">
                <a:solidFill>
                  <a:srgbClr val="FF0000"/>
                </a:solidFill>
              </a:rPr>
              <a:t>AASLD/EASL </a:t>
            </a:r>
            <a:r>
              <a:rPr lang="en-US" altLang="x-none" b="1">
                <a:solidFill>
                  <a:srgbClr val="FF0000"/>
                </a:solidFill>
              </a:rPr>
              <a:t>G</a:t>
            </a:r>
            <a:r>
              <a:rPr lang="en-US" altLang="x-none" b="1" smtClean="0">
                <a:solidFill>
                  <a:srgbClr val="FF0000"/>
                </a:solidFill>
              </a:rPr>
              <a:t>uidelines</a:t>
            </a:r>
            <a:r>
              <a:rPr lang="en-US" altLang="x-none" b="1" dirty="0" smtClean="0">
                <a:solidFill>
                  <a:srgbClr val="FF0000"/>
                </a:solidFill>
              </a:rPr>
              <a:t>, </a:t>
            </a:r>
            <a:r>
              <a:rPr lang="en-US" altLang="x-none" b="1" dirty="0">
                <a:solidFill>
                  <a:srgbClr val="FF0000"/>
                </a:solidFill>
              </a:rPr>
              <a:t>2014</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771167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el 1"/>
          <p:cNvSpPr>
            <a:spLocks noGrp="1"/>
          </p:cNvSpPr>
          <p:nvPr>
            <p:ph type="title" idx="4294967295"/>
          </p:nvPr>
        </p:nvSpPr>
        <p:spPr>
          <a:xfrm>
            <a:off x="0" y="-216787"/>
            <a:ext cx="9144000" cy="1143000"/>
          </a:xfrm>
        </p:spPr>
        <p:txBody>
          <a:bodyPr/>
          <a:lstStyle/>
          <a:p>
            <a:pPr algn="ctr" eaLnBrk="1" hangingPunct="1">
              <a:lnSpc>
                <a:spcPct val="90000"/>
              </a:lnSpc>
            </a:pPr>
            <a:r>
              <a:rPr lang="en-US" altLang="x-none" sz="3200" b="1" dirty="0" smtClean="0">
                <a:solidFill>
                  <a:srgbClr val="FF0000"/>
                </a:solidFill>
              </a:rPr>
              <a:t>RISK OF OVERT HE IN CIRRHOSIS</a:t>
            </a:r>
            <a:endParaRPr lang="en-US" altLang="x-none" sz="3200" b="1" dirty="0">
              <a:solidFill>
                <a:srgbClr val="FF0000"/>
              </a:solidFill>
            </a:endParaRPr>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10235" y="613927"/>
            <a:ext cx="6494071" cy="57910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220" name="TextBox 11"/>
          <p:cNvSpPr txBox="1">
            <a:spLocks noChangeArrowheads="1"/>
          </p:cNvSpPr>
          <p:nvPr/>
        </p:nvSpPr>
        <p:spPr bwMode="auto">
          <a:xfrm>
            <a:off x="2879725" y="6351588"/>
            <a:ext cx="6300788" cy="4619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da-DK" altLang="x-none" sz="1200" dirty="0"/>
              <a:t>Jepsen P, Ott P, Andersen PK, Sørensen HT, Vilstrup H. The </a:t>
            </a:r>
            <a:r>
              <a:rPr lang="da-DK" altLang="x-none" sz="1200" dirty="0" err="1"/>
              <a:t>clinical</a:t>
            </a:r>
            <a:r>
              <a:rPr lang="da-DK" altLang="x-none" sz="1200" dirty="0"/>
              <a:t> </a:t>
            </a:r>
            <a:r>
              <a:rPr lang="da-DK" altLang="x-none" sz="1200" dirty="0" err="1"/>
              <a:t>course</a:t>
            </a:r>
            <a:r>
              <a:rPr lang="da-DK" altLang="x-none" sz="1200" dirty="0"/>
              <a:t> of </a:t>
            </a:r>
            <a:r>
              <a:rPr lang="da-DK" altLang="x-none" sz="1200" dirty="0" err="1"/>
              <a:t>alcoholic</a:t>
            </a:r>
            <a:r>
              <a:rPr lang="da-DK" altLang="x-none" sz="1200" dirty="0"/>
              <a:t> liver </a:t>
            </a:r>
            <a:r>
              <a:rPr lang="da-DK" altLang="x-none" sz="1200" dirty="0" err="1"/>
              <a:t>cirrhosis</a:t>
            </a:r>
            <a:r>
              <a:rPr lang="da-DK" altLang="x-none" sz="1200" dirty="0"/>
              <a:t>: A Danish population-</a:t>
            </a:r>
            <a:r>
              <a:rPr lang="da-DK" altLang="x-none" sz="1200" dirty="0" err="1"/>
              <a:t>based</a:t>
            </a:r>
            <a:r>
              <a:rPr lang="da-DK" altLang="x-none" sz="1200" dirty="0"/>
              <a:t> </a:t>
            </a:r>
            <a:r>
              <a:rPr lang="da-DK" altLang="x-none" sz="1200" dirty="0" err="1"/>
              <a:t>cohort</a:t>
            </a:r>
            <a:r>
              <a:rPr lang="da-DK" altLang="x-none" sz="1200" dirty="0"/>
              <a:t> </a:t>
            </a:r>
            <a:r>
              <a:rPr lang="da-DK" altLang="x-none" sz="1200" dirty="0" err="1"/>
              <a:t>study</a:t>
            </a:r>
            <a:r>
              <a:rPr lang="da-DK" altLang="x-none" sz="1200" dirty="0"/>
              <a:t>. </a:t>
            </a:r>
            <a:r>
              <a:rPr lang="da-DK" altLang="x-none" sz="1200" dirty="0" err="1"/>
              <a:t>Hepatology</a:t>
            </a:r>
            <a:r>
              <a:rPr lang="da-DK" altLang="x-none" sz="1200" dirty="0"/>
              <a:t> 2010;51:1675-1682.</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ottotitolo 2"/>
          <p:cNvSpPr txBox="1">
            <a:spLocks/>
          </p:cNvSpPr>
          <p:nvPr/>
        </p:nvSpPr>
        <p:spPr bwMode="auto">
          <a:xfrm>
            <a:off x="395288" y="404813"/>
            <a:ext cx="9217025" cy="576262"/>
          </a:xfrm>
          <a:prstGeom prst="rect">
            <a:avLst/>
          </a:prstGeom>
          <a:noFill/>
          <a:ln w="9525">
            <a:noFill/>
            <a:miter lim="800000"/>
            <a:headEnd/>
            <a:tailEnd/>
          </a:ln>
        </p:spPr>
        <p:txBody>
          <a:bodyPr/>
          <a:lstStyle/>
          <a:p>
            <a:pPr marL="342900" indent="-342900">
              <a:spcBef>
                <a:spcPct val="20000"/>
              </a:spcBef>
              <a:defRPr/>
            </a:pPr>
            <a:endParaRPr lang="it-IT" sz="2800" dirty="0">
              <a:solidFill>
                <a:srgbClr val="FF0000"/>
              </a:solidFill>
              <a:latin typeface="+mn-lt"/>
              <a:ea typeface="+mn-ea"/>
              <a:cs typeface="+mn-cs"/>
            </a:endParaRPr>
          </a:p>
        </p:txBody>
      </p:sp>
      <p:sp>
        <p:nvSpPr>
          <p:cNvPr id="1028" name="Sottotitolo 2"/>
          <p:cNvSpPr txBox="1">
            <a:spLocks/>
          </p:cNvSpPr>
          <p:nvPr/>
        </p:nvSpPr>
        <p:spPr bwMode="auto">
          <a:xfrm>
            <a:off x="468313" y="404813"/>
            <a:ext cx="8064500" cy="5762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20000"/>
              </a:spcBef>
            </a:pPr>
            <a:r>
              <a:rPr lang="it-IT" altLang="x-none" sz="2800" b="1" dirty="0" err="1">
                <a:solidFill>
                  <a:srgbClr val="FF0000"/>
                </a:solidFill>
              </a:rPr>
              <a:t>Prevalence</a:t>
            </a:r>
            <a:r>
              <a:rPr lang="it-IT" altLang="x-none" sz="2800" b="1" dirty="0">
                <a:solidFill>
                  <a:srgbClr val="FF0000"/>
                </a:solidFill>
              </a:rPr>
              <a:t> of </a:t>
            </a:r>
            <a:r>
              <a:rPr lang="it-IT" altLang="x-none" sz="2800" b="1" dirty="0" err="1">
                <a:solidFill>
                  <a:srgbClr val="FF0000"/>
                </a:solidFill>
              </a:rPr>
              <a:t>overt</a:t>
            </a:r>
            <a:r>
              <a:rPr lang="it-IT" altLang="x-none" sz="2800" b="1" dirty="0">
                <a:solidFill>
                  <a:srgbClr val="FF0000"/>
                </a:solidFill>
              </a:rPr>
              <a:t> HE in </a:t>
            </a:r>
            <a:r>
              <a:rPr lang="it-IT" altLang="x-none" sz="2800" b="1" dirty="0" err="1" smtClean="0">
                <a:solidFill>
                  <a:srgbClr val="FF0000"/>
                </a:solidFill>
              </a:rPr>
              <a:t>Italy</a:t>
            </a:r>
            <a:r>
              <a:rPr lang="it-IT" altLang="x-none" sz="2800" b="1" dirty="0" smtClean="0">
                <a:solidFill>
                  <a:srgbClr val="FF0000"/>
                </a:solidFill>
              </a:rPr>
              <a:t> </a:t>
            </a:r>
            <a:r>
              <a:rPr lang="it-IT" altLang="x-none" sz="2800" b="1" dirty="0" err="1" smtClean="0">
                <a:solidFill>
                  <a:srgbClr val="FF0000"/>
                </a:solidFill>
              </a:rPr>
              <a:t>according</a:t>
            </a:r>
            <a:r>
              <a:rPr lang="it-IT" altLang="x-none" sz="2800" b="1" dirty="0" smtClean="0">
                <a:solidFill>
                  <a:srgbClr val="FF0000"/>
                </a:solidFill>
              </a:rPr>
              <a:t> to CTP score</a:t>
            </a:r>
            <a:endParaRPr lang="it-IT" altLang="x-none" sz="2800" dirty="0">
              <a:solidFill>
                <a:srgbClr val="FF0000"/>
              </a:solidFill>
            </a:endParaRPr>
          </a:p>
          <a:p>
            <a:pPr algn="ctr" eaLnBrk="1" hangingPunct="1">
              <a:spcBef>
                <a:spcPct val="20000"/>
              </a:spcBef>
            </a:pPr>
            <a:endParaRPr lang="it-IT" altLang="x-none" sz="2800" dirty="0">
              <a:solidFill>
                <a:srgbClr val="FF0000"/>
              </a:solidFill>
              <a:latin typeface="Calibri" charset="0"/>
            </a:endParaRPr>
          </a:p>
        </p:txBody>
      </p:sp>
      <p:sp>
        <p:nvSpPr>
          <p:cNvPr id="6" name="Rettangolo 4"/>
          <p:cNvSpPr>
            <a:spLocks noChangeArrowheads="1"/>
          </p:cNvSpPr>
          <p:nvPr/>
        </p:nvSpPr>
        <p:spPr bwMode="auto">
          <a:xfrm>
            <a:off x="-363071" y="6191256"/>
            <a:ext cx="9507071" cy="1292662"/>
          </a:xfrm>
          <a:prstGeom prst="rect">
            <a:avLst/>
          </a:prstGeom>
          <a:noFill/>
          <a:ln w="9525">
            <a:noFill/>
            <a:miter lim="800000"/>
            <a:headEnd/>
            <a:tailEnd/>
          </a:ln>
        </p:spPr>
        <p:txBody>
          <a:bodyPr wrap="square">
            <a:spAutoFit/>
          </a:bodyPr>
          <a:lstStyle/>
          <a:p>
            <a:pPr>
              <a:defRPr/>
            </a:pPr>
            <a:endParaRPr lang="it-IT" sz="2000" dirty="0">
              <a:latin typeface="+mn-lt"/>
              <a:ea typeface="+mn-ea"/>
            </a:endParaRPr>
          </a:p>
          <a:p>
            <a:pPr algn="just">
              <a:defRPr/>
            </a:pPr>
            <a:r>
              <a:rPr lang="it-IT" sz="1400" i="1" dirty="0">
                <a:latin typeface="Calibri" pitchFamily="34" charset="0"/>
                <a:ea typeface="+mn-ea"/>
              </a:rPr>
              <a:t>			</a:t>
            </a:r>
            <a:r>
              <a:rPr lang="it-IT" b="1" i="1" dirty="0">
                <a:solidFill>
                  <a:srgbClr val="FF0000"/>
                </a:solidFill>
                <a:latin typeface="Calibri" pitchFamily="34" charset="0"/>
                <a:ea typeface="+mn-ea"/>
              </a:rPr>
              <a:t>            </a:t>
            </a:r>
            <a:r>
              <a:rPr lang="it-IT" b="1" i="1" dirty="0" smtClean="0">
                <a:solidFill>
                  <a:srgbClr val="FF0000"/>
                </a:solidFill>
                <a:latin typeface="Calibri" pitchFamily="34" charset="0"/>
                <a:ea typeface="+mn-ea"/>
              </a:rPr>
              <a:t>Studio </a:t>
            </a:r>
            <a:r>
              <a:rPr lang="it-IT" b="1" i="1" dirty="0">
                <a:solidFill>
                  <a:srgbClr val="FF0000"/>
                </a:solidFill>
                <a:latin typeface="Calibri" pitchFamily="34" charset="0"/>
                <a:ea typeface="+mn-ea"/>
              </a:rPr>
              <a:t>Policentrico Italiano sulla Nutrizione nella Cirrosi, 1994</a:t>
            </a:r>
            <a:endParaRPr lang="it-IT" b="1" dirty="0">
              <a:solidFill>
                <a:srgbClr val="FF0000"/>
              </a:solidFill>
              <a:latin typeface="Calibri" pitchFamily="34" charset="0"/>
              <a:ea typeface="+mn-ea"/>
            </a:endParaRPr>
          </a:p>
          <a:p>
            <a:pPr>
              <a:defRPr/>
            </a:pPr>
            <a:endParaRPr lang="it-IT" sz="2000" dirty="0">
              <a:latin typeface="Calibri" pitchFamily="34" charset="0"/>
              <a:ea typeface="+mn-ea"/>
            </a:endParaRPr>
          </a:p>
          <a:p>
            <a:pPr>
              <a:defRPr/>
            </a:pPr>
            <a:endParaRPr lang="it-IT" sz="2000" dirty="0">
              <a:latin typeface="Calibri" pitchFamily="34" charset="0"/>
              <a:ea typeface="+mn-ea"/>
            </a:endParaRPr>
          </a:p>
        </p:txBody>
      </p:sp>
      <p:graphicFrame>
        <p:nvGraphicFramePr>
          <p:cNvPr id="1026" name="Grafico 6"/>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225128960"/>
              </p:ext>
            </p:extLst>
          </p:nvPr>
        </p:nvGraphicFramePr>
        <p:xfrm>
          <a:off x="331788" y="1928820"/>
          <a:ext cx="8193087" cy="4248150"/>
        </p:xfrm>
        <a:graphic>
          <a:graphicData uri="http://schemas.openxmlformats.org/presentationml/2006/ole">
            <p:oleObj spid="_x0000_s45134" name="Grafico" r:id="rId4" imgW="9829800" imgH="5003800" progId="Excel.Chart.8">
              <p:embed/>
            </p:oleObj>
          </a:graphicData>
        </a:graphic>
      </p:graphicFrame>
      <p:sp>
        <p:nvSpPr>
          <p:cNvPr id="2" name="CasellaDiTesto 1"/>
          <p:cNvSpPr txBox="1"/>
          <p:nvPr/>
        </p:nvSpPr>
        <p:spPr>
          <a:xfrm>
            <a:off x="1435480" y="5530108"/>
            <a:ext cx="5193926" cy="738664"/>
          </a:xfrm>
          <a:prstGeom prst="rect">
            <a:avLst/>
          </a:prstGeom>
          <a:solidFill>
            <a:schemeClr val="bg1"/>
          </a:solidFill>
        </p:spPr>
        <p:txBody>
          <a:bodyPr wrap="square" rtlCol="0">
            <a:spAutoFit/>
          </a:bodyPr>
          <a:lstStyle/>
          <a:p>
            <a:pPr algn="ctr"/>
            <a:r>
              <a:rPr lang="it-IT" sz="2400" b="1" dirty="0" smtClean="0">
                <a:solidFill>
                  <a:srgbClr val="FF0000"/>
                </a:solidFill>
              </a:rPr>
              <a:t>B </a:t>
            </a:r>
            <a:r>
              <a:rPr lang="it-IT" dirty="0" smtClean="0">
                <a:solidFill>
                  <a:srgbClr val="FF0000"/>
                </a:solidFill>
              </a:rPr>
              <a:t>                      </a:t>
            </a:r>
            <a:r>
              <a:rPr lang="it-IT" sz="2400" b="1" dirty="0" smtClean="0">
                <a:solidFill>
                  <a:srgbClr val="FF0000"/>
                </a:solidFill>
              </a:rPr>
              <a:t>C</a:t>
            </a:r>
            <a:endParaRPr lang="it-IT" b="1" dirty="0">
              <a:solidFill>
                <a:srgbClr val="FF0000"/>
              </a:solidFill>
            </a:endParaRPr>
          </a:p>
          <a:p>
            <a:pPr algn="ctr"/>
            <a:endParaRPr lang="it-IT" dirty="0">
              <a:solidFill>
                <a:srgbClr val="FF0000"/>
              </a:solidFill>
            </a:endParaRPr>
          </a:p>
        </p:txBody>
      </p:sp>
      <p:sp>
        <p:nvSpPr>
          <p:cNvPr id="3" name="CasellaDiTesto 2"/>
          <p:cNvSpPr txBox="1"/>
          <p:nvPr/>
        </p:nvSpPr>
        <p:spPr>
          <a:xfrm>
            <a:off x="1700213" y="5530108"/>
            <a:ext cx="485775" cy="461665"/>
          </a:xfrm>
          <a:prstGeom prst="rect">
            <a:avLst/>
          </a:prstGeom>
          <a:noFill/>
        </p:spPr>
        <p:txBody>
          <a:bodyPr wrap="square" rtlCol="0">
            <a:spAutoFit/>
          </a:bodyPr>
          <a:lstStyle/>
          <a:p>
            <a:pPr algn="ctr"/>
            <a:r>
              <a:rPr lang="it-IT" sz="2400" b="1" dirty="0" smtClean="0">
                <a:solidFill>
                  <a:srgbClr val="FF0000"/>
                </a:solidFill>
              </a:rPr>
              <a:t>A</a:t>
            </a:r>
            <a:endParaRPr lang="it-IT" sz="2400" b="1"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55099" y="291830"/>
            <a:ext cx="9769910" cy="59338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539031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5714" name="Picture 2" descr="1209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5153" y="-82061"/>
            <a:ext cx="9654987" cy="6940061"/>
          </a:xfrm>
          <a:prstGeom prst="rect">
            <a:avLst/>
          </a:prstGeom>
          <a:noFill/>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750567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Oval 2"/>
          <p:cNvSpPr>
            <a:spLocks noChangeArrowheads="1"/>
          </p:cNvSpPr>
          <p:nvPr/>
        </p:nvSpPr>
        <p:spPr bwMode="auto">
          <a:xfrm>
            <a:off x="179388" y="3141663"/>
            <a:ext cx="1296987" cy="719137"/>
          </a:xfrm>
          <a:prstGeom prst="ellipse">
            <a:avLst/>
          </a:prstGeom>
          <a:solidFill>
            <a:srgbClr val="C4E329">
              <a:alpha val="39999"/>
            </a:srgbClr>
          </a:solidFill>
          <a:ln w="9525">
            <a:solidFill>
              <a:schemeClr val="tx1"/>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it-IT" altLang="x-none"/>
          </a:p>
        </p:txBody>
      </p:sp>
      <p:sp>
        <p:nvSpPr>
          <p:cNvPr id="15363" name="Rectangle 3"/>
          <p:cNvSpPr>
            <a:spLocks noChangeArrowheads="1"/>
          </p:cNvSpPr>
          <p:nvPr/>
        </p:nvSpPr>
        <p:spPr bwMode="auto">
          <a:xfrm>
            <a:off x="225425" y="4398963"/>
            <a:ext cx="2173288" cy="534987"/>
          </a:xfrm>
          <a:prstGeom prst="rect">
            <a:avLst/>
          </a:prstGeom>
          <a:solidFill>
            <a:srgbClr val="DDDDDD"/>
          </a:solidFill>
          <a:ln w="38100">
            <a:solidFill>
              <a:srgbClr val="FF0000"/>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it-IT" altLang="x-none"/>
          </a:p>
        </p:txBody>
      </p:sp>
      <p:sp>
        <p:nvSpPr>
          <p:cNvPr id="15364" name="Oval 4"/>
          <p:cNvSpPr>
            <a:spLocks noChangeArrowheads="1"/>
          </p:cNvSpPr>
          <p:nvPr/>
        </p:nvSpPr>
        <p:spPr bwMode="auto">
          <a:xfrm>
            <a:off x="474663" y="1727200"/>
            <a:ext cx="1169987" cy="1019175"/>
          </a:xfrm>
          <a:prstGeom prst="ellipse">
            <a:avLst/>
          </a:prstGeom>
          <a:solidFill>
            <a:srgbClr val="DDDDDD"/>
          </a:solidFill>
          <a:ln w="38100">
            <a:solidFill>
              <a:srgbClr val="FF0000"/>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it-IT" altLang="x-none"/>
          </a:p>
        </p:txBody>
      </p:sp>
      <p:sp>
        <p:nvSpPr>
          <p:cNvPr id="15365" name="Rectangle 5"/>
          <p:cNvSpPr>
            <a:spLocks noChangeArrowheads="1"/>
          </p:cNvSpPr>
          <p:nvPr/>
        </p:nvSpPr>
        <p:spPr bwMode="auto">
          <a:xfrm>
            <a:off x="3609975" y="1484313"/>
            <a:ext cx="750888" cy="1895475"/>
          </a:xfrm>
          <a:prstGeom prst="rect">
            <a:avLst/>
          </a:prstGeom>
          <a:solidFill>
            <a:srgbClr val="DDDDDD"/>
          </a:solidFill>
          <a:ln w="57150">
            <a:solidFill>
              <a:srgbClr val="FF0000"/>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it-IT" altLang="x-none"/>
          </a:p>
        </p:txBody>
      </p:sp>
      <p:sp>
        <p:nvSpPr>
          <p:cNvPr id="15366" name="Oval 6"/>
          <p:cNvSpPr>
            <a:spLocks noChangeArrowheads="1"/>
          </p:cNvSpPr>
          <p:nvPr/>
        </p:nvSpPr>
        <p:spPr bwMode="auto">
          <a:xfrm>
            <a:off x="3635375" y="3716338"/>
            <a:ext cx="865188" cy="1214437"/>
          </a:xfrm>
          <a:prstGeom prst="ellipse">
            <a:avLst/>
          </a:prstGeom>
          <a:solidFill>
            <a:srgbClr val="DDDDDD"/>
          </a:solidFill>
          <a:ln w="38100">
            <a:solidFill>
              <a:srgbClr val="FF0000"/>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it-IT" altLang="x-none" sz="900" b="1"/>
          </a:p>
        </p:txBody>
      </p:sp>
      <p:sp>
        <p:nvSpPr>
          <p:cNvPr id="15367" name="Rectangle 7"/>
          <p:cNvSpPr>
            <a:spLocks noChangeArrowheads="1"/>
          </p:cNvSpPr>
          <p:nvPr/>
        </p:nvSpPr>
        <p:spPr bwMode="auto">
          <a:xfrm>
            <a:off x="2147888" y="2795588"/>
            <a:ext cx="919162" cy="971550"/>
          </a:xfrm>
          <a:prstGeom prst="rect">
            <a:avLst/>
          </a:prstGeom>
          <a:solidFill>
            <a:srgbClr val="DDDDDD"/>
          </a:solidFill>
          <a:ln w="9525">
            <a:solidFill>
              <a:schemeClr val="tx1"/>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it-IT" altLang="x-none"/>
          </a:p>
        </p:txBody>
      </p:sp>
      <p:sp>
        <p:nvSpPr>
          <p:cNvPr id="15368" name="Text Box 8"/>
          <p:cNvSpPr txBox="1">
            <a:spLocks noChangeArrowheads="1"/>
          </p:cNvSpPr>
          <p:nvPr/>
        </p:nvSpPr>
        <p:spPr bwMode="auto">
          <a:xfrm>
            <a:off x="546100" y="3308350"/>
            <a:ext cx="712788" cy="3365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GB" altLang="x-none" sz="1600" b="1"/>
              <a:t>Liver</a:t>
            </a:r>
          </a:p>
        </p:txBody>
      </p:sp>
      <p:sp>
        <p:nvSpPr>
          <p:cNvPr id="15369" name="Text Box 9"/>
          <p:cNvSpPr txBox="1">
            <a:spLocks noChangeArrowheads="1"/>
          </p:cNvSpPr>
          <p:nvPr/>
        </p:nvSpPr>
        <p:spPr bwMode="auto">
          <a:xfrm>
            <a:off x="179388" y="4437063"/>
            <a:ext cx="1458912"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GB" altLang="x-none" sz="1400" b="1"/>
              <a:t>Small intestine</a:t>
            </a:r>
          </a:p>
        </p:txBody>
      </p:sp>
      <p:sp>
        <p:nvSpPr>
          <p:cNvPr id="15370" name="Text Box 10"/>
          <p:cNvSpPr txBox="1">
            <a:spLocks noChangeArrowheads="1"/>
          </p:cNvSpPr>
          <p:nvPr/>
        </p:nvSpPr>
        <p:spPr bwMode="auto">
          <a:xfrm>
            <a:off x="539750" y="2133600"/>
            <a:ext cx="957263" cy="2746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GB" altLang="x-none" sz="1200" b="1"/>
              <a:t>Brain</a:t>
            </a:r>
          </a:p>
        </p:txBody>
      </p:sp>
      <p:sp>
        <p:nvSpPr>
          <p:cNvPr id="15371" name="Text Box 11"/>
          <p:cNvSpPr txBox="1">
            <a:spLocks noChangeArrowheads="1"/>
          </p:cNvSpPr>
          <p:nvPr/>
        </p:nvSpPr>
        <p:spPr bwMode="auto">
          <a:xfrm>
            <a:off x="3490913" y="2163763"/>
            <a:ext cx="1008062"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GB" altLang="x-none" sz="1400" b="1"/>
              <a:t>Muscle</a:t>
            </a:r>
          </a:p>
        </p:txBody>
      </p:sp>
      <p:sp>
        <p:nvSpPr>
          <p:cNvPr id="15372" name="Text Box 12"/>
          <p:cNvSpPr txBox="1">
            <a:spLocks noChangeArrowheads="1"/>
          </p:cNvSpPr>
          <p:nvPr/>
        </p:nvSpPr>
        <p:spPr bwMode="auto">
          <a:xfrm>
            <a:off x="3611563" y="4106863"/>
            <a:ext cx="960437"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GB" altLang="x-none" sz="1400" b="1"/>
              <a:t>Kidney</a:t>
            </a:r>
          </a:p>
        </p:txBody>
      </p:sp>
      <p:sp>
        <p:nvSpPr>
          <p:cNvPr id="15373" name="Text Box 13"/>
          <p:cNvSpPr txBox="1">
            <a:spLocks noChangeArrowheads="1"/>
          </p:cNvSpPr>
          <p:nvPr/>
        </p:nvSpPr>
        <p:spPr bwMode="auto">
          <a:xfrm>
            <a:off x="2146300" y="3038475"/>
            <a:ext cx="920750"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GB" altLang="x-none" sz="1400" b="1"/>
              <a:t>Blood</a:t>
            </a:r>
          </a:p>
        </p:txBody>
      </p:sp>
      <p:sp>
        <p:nvSpPr>
          <p:cNvPr id="15374" name="Line 14"/>
          <p:cNvSpPr>
            <a:spLocks noChangeShapeType="1"/>
          </p:cNvSpPr>
          <p:nvPr/>
        </p:nvSpPr>
        <p:spPr bwMode="auto">
          <a:xfrm flipH="1" flipV="1">
            <a:off x="977900" y="3962400"/>
            <a:ext cx="125413" cy="388938"/>
          </a:xfrm>
          <a:prstGeom prst="line">
            <a:avLst/>
          </a:prstGeom>
          <a:noFill/>
          <a:ln w="5715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375" name="Line 15"/>
          <p:cNvSpPr>
            <a:spLocks noChangeShapeType="1"/>
          </p:cNvSpPr>
          <p:nvPr/>
        </p:nvSpPr>
        <p:spPr bwMode="auto">
          <a:xfrm>
            <a:off x="1477963" y="3379788"/>
            <a:ext cx="585787"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376" name="Line 16"/>
          <p:cNvSpPr>
            <a:spLocks noChangeShapeType="1"/>
          </p:cNvSpPr>
          <p:nvPr/>
        </p:nvSpPr>
        <p:spPr bwMode="auto">
          <a:xfrm flipH="1" flipV="1">
            <a:off x="1644650" y="2747963"/>
            <a:ext cx="419100" cy="339725"/>
          </a:xfrm>
          <a:prstGeom prst="line">
            <a:avLst/>
          </a:prstGeom>
          <a:noFill/>
          <a:ln w="5715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377" name="Text Box 17"/>
          <p:cNvSpPr txBox="1">
            <a:spLocks noChangeArrowheads="1"/>
          </p:cNvSpPr>
          <p:nvPr/>
        </p:nvSpPr>
        <p:spPr bwMode="auto">
          <a:xfrm>
            <a:off x="1517650" y="3473450"/>
            <a:ext cx="585788" cy="495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5000"/>
              </a:lnSpc>
            </a:pPr>
            <a:r>
              <a:rPr lang="en-GB" altLang="x-none" sz="1400" b="1"/>
              <a:t>Urea</a:t>
            </a:r>
          </a:p>
          <a:p>
            <a:pPr algn="ctr" eaLnBrk="1" hangingPunct="1">
              <a:lnSpc>
                <a:spcPct val="95000"/>
              </a:lnSpc>
            </a:pPr>
            <a:r>
              <a:rPr lang="en-GB" altLang="x-none" sz="1400" b="1"/>
              <a:t>Aa.</a:t>
            </a:r>
          </a:p>
        </p:txBody>
      </p:sp>
      <p:sp>
        <p:nvSpPr>
          <p:cNvPr id="15378" name="Line 18"/>
          <p:cNvSpPr>
            <a:spLocks noChangeShapeType="1"/>
          </p:cNvSpPr>
          <p:nvPr/>
        </p:nvSpPr>
        <p:spPr bwMode="auto">
          <a:xfrm>
            <a:off x="2565400" y="3816350"/>
            <a:ext cx="960438" cy="534988"/>
          </a:xfrm>
          <a:prstGeom prst="line">
            <a:avLst/>
          </a:prstGeom>
          <a:noFill/>
          <a:ln w="5715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379" name="Text Box 19"/>
          <p:cNvSpPr txBox="1">
            <a:spLocks noChangeArrowheads="1"/>
          </p:cNvSpPr>
          <p:nvPr/>
        </p:nvSpPr>
        <p:spPr bwMode="auto">
          <a:xfrm>
            <a:off x="2555875" y="4149725"/>
            <a:ext cx="912813"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GB" altLang="x-none" sz="1400" b="1"/>
              <a:t>UREA</a:t>
            </a:r>
          </a:p>
        </p:txBody>
      </p:sp>
      <p:cxnSp>
        <p:nvCxnSpPr>
          <p:cNvPr id="15380" name="AutoShape 20"/>
          <p:cNvCxnSpPr>
            <a:cxnSpLocks noChangeShapeType="1"/>
            <a:stCxn id="15363" idx="2"/>
            <a:endCxn id="15366" idx="5"/>
          </p:cNvCxnSpPr>
          <p:nvPr/>
        </p:nvCxnSpPr>
        <p:spPr bwMode="auto">
          <a:xfrm rot="5400000" flipH="1" flipV="1">
            <a:off x="2752725" y="3332163"/>
            <a:ext cx="180975" cy="3060700"/>
          </a:xfrm>
          <a:prstGeom prst="bentConnector3">
            <a:avLst>
              <a:gd name="adj1" fmla="val -114912"/>
            </a:avLst>
          </a:prstGeom>
          <a:noFill/>
          <a:ln w="57150">
            <a:solidFill>
              <a:schemeClr val="tx1"/>
            </a:solidFill>
            <a:miter lim="800000"/>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5381" name="Text Box 21"/>
          <p:cNvSpPr txBox="1">
            <a:spLocks noChangeArrowheads="1"/>
          </p:cNvSpPr>
          <p:nvPr/>
        </p:nvSpPr>
        <p:spPr bwMode="auto">
          <a:xfrm>
            <a:off x="2555875" y="765175"/>
            <a:ext cx="660400" cy="4540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5000"/>
              </a:lnSpc>
            </a:pPr>
            <a:r>
              <a:rPr lang="en-GB" altLang="x-none" sz="1400" b="1"/>
              <a:t>ALA</a:t>
            </a:r>
          </a:p>
          <a:p>
            <a:pPr algn="ctr" eaLnBrk="1" hangingPunct="1">
              <a:lnSpc>
                <a:spcPct val="85000"/>
              </a:lnSpc>
            </a:pPr>
            <a:r>
              <a:rPr lang="en-GB" altLang="x-none" sz="1400" b="1"/>
              <a:t>GLN</a:t>
            </a:r>
          </a:p>
        </p:txBody>
      </p:sp>
      <p:sp>
        <p:nvSpPr>
          <p:cNvPr id="15382" name="Line 22"/>
          <p:cNvSpPr>
            <a:spLocks noChangeShapeType="1"/>
          </p:cNvSpPr>
          <p:nvPr/>
        </p:nvSpPr>
        <p:spPr bwMode="auto">
          <a:xfrm>
            <a:off x="4356100" y="4581525"/>
            <a:ext cx="292100" cy="339725"/>
          </a:xfrm>
          <a:prstGeom prst="line">
            <a:avLst/>
          </a:prstGeom>
          <a:noFill/>
          <a:ln w="5715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383" name="Text Box 23"/>
          <p:cNvSpPr txBox="1">
            <a:spLocks noChangeArrowheads="1"/>
          </p:cNvSpPr>
          <p:nvPr/>
        </p:nvSpPr>
        <p:spPr bwMode="auto">
          <a:xfrm>
            <a:off x="4319588" y="4941888"/>
            <a:ext cx="900112" cy="4540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5000"/>
              </a:lnSpc>
            </a:pPr>
            <a:r>
              <a:rPr lang="en-GB" altLang="x-none" sz="1400" b="1"/>
              <a:t>UREA</a:t>
            </a:r>
          </a:p>
          <a:p>
            <a:pPr algn="ctr" eaLnBrk="1" hangingPunct="1">
              <a:lnSpc>
                <a:spcPct val="85000"/>
              </a:lnSpc>
            </a:pPr>
            <a:r>
              <a:rPr lang="en-GB" altLang="x-none" sz="1400" b="1"/>
              <a:t>NH4</a:t>
            </a:r>
          </a:p>
        </p:txBody>
      </p:sp>
      <p:sp>
        <p:nvSpPr>
          <p:cNvPr id="15384" name="Text Box 24"/>
          <p:cNvSpPr txBox="1">
            <a:spLocks noChangeArrowheads="1"/>
          </p:cNvSpPr>
          <p:nvPr/>
        </p:nvSpPr>
        <p:spPr bwMode="auto">
          <a:xfrm>
            <a:off x="1187450" y="2844800"/>
            <a:ext cx="668338"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GB" altLang="x-none" sz="1400" b="1"/>
              <a:t>NH4</a:t>
            </a:r>
          </a:p>
        </p:txBody>
      </p:sp>
      <p:sp>
        <p:nvSpPr>
          <p:cNvPr id="15385" name="Line 25"/>
          <p:cNvSpPr>
            <a:spLocks noChangeShapeType="1"/>
          </p:cNvSpPr>
          <p:nvPr/>
        </p:nvSpPr>
        <p:spPr bwMode="auto">
          <a:xfrm flipV="1">
            <a:off x="3108325" y="2552700"/>
            <a:ext cx="460375" cy="534988"/>
          </a:xfrm>
          <a:prstGeom prst="line">
            <a:avLst/>
          </a:prstGeom>
          <a:noFill/>
          <a:ln w="5715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386" name="Text Box 26"/>
          <p:cNvSpPr txBox="1">
            <a:spLocks noChangeArrowheads="1"/>
          </p:cNvSpPr>
          <p:nvPr/>
        </p:nvSpPr>
        <p:spPr bwMode="auto">
          <a:xfrm>
            <a:off x="2843213" y="2455863"/>
            <a:ext cx="600075"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GB" altLang="x-none" sz="1400" b="1"/>
              <a:t>NH4</a:t>
            </a:r>
          </a:p>
        </p:txBody>
      </p:sp>
      <p:sp>
        <p:nvSpPr>
          <p:cNvPr id="15387" name="Line 27"/>
          <p:cNvSpPr>
            <a:spLocks noChangeShapeType="1"/>
          </p:cNvSpPr>
          <p:nvPr/>
        </p:nvSpPr>
        <p:spPr bwMode="auto">
          <a:xfrm flipH="1" flipV="1">
            <a:off x="2987675" y="3860800"/>
            <a:ext cx="419100" cy="242888"/>
          </a:xfrm>
          <a:prstGeom prst="line">
            <a:avLst/>
          </a:prstGeom>
          <a:noFill/>
          <a:ln w="5715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388" name="Text Box 28"/>
          <p:cNvSpPr txBox="1">
            <a:spLocks noChangeArrowheads="1"/>
          </p:cNvSpPr>
          <p:nvPr/>
        </p:nvSpPr>
        <p:spPr bwMode="auto">
          <a:xfrm>
            <a:off x="2987675" y="3716338"/>
            <a:ext cx="750888"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GB" altLang="x-none" sz="1400" b="1"/>
              <a:t>NH4</a:t>
            </a:r>
          </a:p>
        </p:txBody>
      </p:sp>
      <p:sp>
        <p:nvSpPr>
          <p:cNvPr id="15389" name="Line 29"/>
          <p:cNvSpPr>
            <a:spLocks noChangeShapeType="1"/>
          </p:cNvSpPr>
          <p:nvPr/>
        </p:nvSpPr>
        <p:spPr bwMode="auto">
          <a:xfrm>
            <a:off x="1644650" y="2503488"/>
            <a:ext cx="460375" cy="341312"/>
          </a:xfrm>
          <a:prstGeom prst="line">
            <a:avLst/>
          </a:prstGeom>
          <a:noFill/>
          <a:ln w="5715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390" name="Line 30"/>
          <p:cNvSpPr>
            <a:spLocks noChangeShapeType="1"/>
          </p:cNvSpPr>
          <p:nvPr/>
        </p:nvSpPr>
        <p:spPr bwMode="auto">
          <a:xfrm>
            <a:off x="3132138" y="3429000"/>
            <a:ext cx="576262" cy="360363"/>
          </a:xfrm>
          <a:prstGeom prst="line">
            <a:avLst/>
          </a:prstGeom>
          <a:noFill/>
          <a:ln w="5715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391" name="Rectangle 31"/>
          <p:cNvSpPr>
            <a:spLocks noChangeArrowheads="1"/>
          </p:cNvSpPr>
          <p:nvPr/>
        </p:nvSpPr>
        <p:spPr bwMode="auto">
          <a:xfrm>
            <a:off x="1547813" y="4235450"/>
            <a:ext cx="1087437" cy="777875"/>
          </a:xfrm>
          <a:prstGeom prst="rect">
            <a:avLst/>
          </a:prstGeom>
          <a:solidFill>
            <a:srgbClr val="DDDDDD"/>
          </a:solidFill>
          <a:ln w="38100">
            <a:solidFill>
              <a:srgbClr val="FF0000"/>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it-IT" altLang="x-none"/>
          </a:p>
        </p:txBody>
      </p:sp>
      <p:sp>
        <p:nvSpPr>
          <p:cNvPr id="15392" name="Text Box 32"/>
          <p:cNvSpPr txBox="1">
            <a:spLocks noChangeArrowheads="1"/>
          </p:cNvSpPr>
          <p:nvPr/>
        </p:nvSpPr>
        <p:spPr bwMode="auto">
          <a:xfrm>
            <a:off x="1476375" y="4508500"/>
            <a:ext cx="1047750"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GB" altLang="x-none" sz="1400" b="1"/>
              <a:t>Colon</a:t>
            </a:r>
          </a:p>
        </p:txBody>
      </p:sp>
      <p:sp>
        <p:nvSpPr>
          <p:cNvPr id="15393" name="Line 33"/>
          <p:cNvSpPr>
            <a:spLocks noChangeShapeType="1"/>
          </p:cNvSpPr>
          <p:nvPr/>
        </p:nvSpPr>
        <p:spPr bwMode="auto">
          <a:xfrm flipH="1" flipV="1">
            <a:off x="1103313" y="3913188"/>
            <a:ext cx="417512" cy="292100"/>
          </a:xfrm>
          <a:prstGeom prst="line">
            <a:avLst/>
          </a:prstGeom>
          <a:noFill/>
          <a:ln w="5715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394" name="Line 34"/>
          <p:cNvSpPr>
            <a:spLocks noChangeShapeType="1"/>
          </p:cNvSpPr>
          <p:nvPr/>
        </p:nvSpPr>
        <p:spPr bwMode="auto">
          <a:xfrm flipH="1">
            <a:off x="3192463" y="2795588"/>
            <a:ext cx="333375" cy="388937"/>
          </a:xfrm>
          <a:prstGeom prst="line">
            <a:avLst/>
          </a:prstGeom>
          <a:noFill/>
          <a:ln w="2857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395" name="Text Box 35"/>
          <p:cNvSpPr txBox="1">
            <a:spLocks noChangeArrowheads="1"/>
          </p:cNvSpPr>
          <p:nvPr/>
        </p:nvSpPr>
        <p:spPr bwMode="auto">
          <a:xfrm>
            <a:off x="323850" y="4652963"/>
            <a:ext cx="1444625"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it-IT" altLang="x-none" sz="1400" b="1">
                <a:solidFill>
                  <a:srgbClr val="FF0000"/>
                </a:solidFill>
              </a:rPr>
              <a:t>glutaminasis</a:t>
            </a:r>
          </a:p>
        </p:txBody>
      </p:sp>
      <p:sp>
        <p:nvSpPr>
          <p:cNvPr id="15396" name="Line 36"/>
          <p:cNvSpPr>
            <a:spLocks noChangeShapeType="1"/>
          </p:cNvSpPr>
          <p:nvPr/>
        </p:nvSpPr>
        <p:spPr bwMode="auto">
          <a:xfrm flipH="1">
            <a:off x="1644650" y="1776413"/>
            <a:ext cx="0" cy="1068387"/>
          </a:xfrm>
          <a:prstGeom prst="line">
            <a:avLst/>
          </a:prstGeom>
          <a:noFill/>
          <a:ln w="57150" cmpd="thickThin">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397" name="Text Box 37"/>
          <p:cNvSpPr txBox="1">
            <a:spLocks noChangeArrowheads="1"/>
          </p:cNvSpPr>
          <p:nvPr/>
        </p:nvSpPr>
        <p:spPr bwMode="auto">
          <a:xfrm>
            <a:off x="107950" y="5661025"/>
            <a:ext cx="3024188"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it-IT" altLang="x-none" b="1" dirty="0" err="1">
                <a:solidFill>
                  <a:srgbClr val="FF0000"/>
                </a:solidFill>
              </a:rPr>
              <a:t>Indols</a:t>
            </a:r>
            <a:r>
              <a:rPr lang="it-IT" altLang="x-none" b="1" dirty="0">
                <a:solidFill>
                  <a:srgbClr val="FF0000"/>
                </a:solidFill>
              </a:rPr>
              <a:t>, </a:t>
            </a:r>
            <a:r>
              <a:rPr lang="it-IT" altLang="x-none" b="1" dirty="0" err="1">
                <a:solidFill>
                  <a:srgbClr val="FF0000"/>
                </a:solidFill>
              </a:rPr>
              <a:t>mercaptans</a:t>
            </a:r>
            <a:r>
              <a:rPr lang="it-IT" altLang="x-none" b="1" dirty="0">
                <a:solidFill>
                  <a:srgbClr val="FF0000"/>
                </a:solidFill>
              </a:rPr>
              <a:t>?</a:t>
            </a:r>
          </a:p>
        </p:txBody>
      </p:sp>
      <p:cxnSp>
        <p:nvCxnSpPr>
          <p:cNvPr id="15398" name="AutoShape 38"/>
          <p:cNvCxnSpPr>
            <a:cxnSpLocks noChangeShapeType="1"/>
            <a:stCxn id="15365" idx="0"/>
            <a:endCxn id="15367" idx="0"/>
          </p:cNvCxnSpPr>
          <p:nvPr/>
        </p:nvCxnSpPr>
        <p:spPr bwMode="auto">
          <a:xfrm rot="-5400000" flipH="1" flipV="1">
            <a:off x="2627313" y="1436688"/>
            <a:ext cx="1339850" cy="1377950"/>
          </a:xfrm>
          <a:prstGeom prst="bentConnector3">
            <a:avLst>
              <a:gd name="adj1" fmla="val -14931"/>
            </a:avLst>
          </a:prstGeom>
          <a:noFill/>
          <a:ln w="38100">
            <a:solidFill>
              <a:schemeClr val="tx1"/>
            </a:solidFill>
            <a:miter lim="800000"/>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5399" name="Line 39"/>
          <p:cNvSpPr>
            <a:spLocks noChangeShapeType="1"/>
          </p:cNvSpPr>
          <p:nvPr/>
        </p:nvSpPr>
        <p:spPr bwMode="auto">
          <a:xfrm flipH="1">
            <a:off x="2411413" y="3860800"/>
            <a:ext cx="288925" cy="360363"/>
          </a:xfrm>
          <a:prstGeom prst="line">
            <a:avLst/>
          </a:prstGeom>
          <a:noFill/>
          <a:ln w="3810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400" name="Text Box 40"/>
          <p:cNvSpPr txBox="1">
            <a:spLocks noChangeArrowheads="1"/>
          </p:cNvSpPr>
          <p:nvPr/>
        </p:nvSpPr>
        <p:spPr bwMode="auto">
          <a:xfrm>
            <a:off x="3203575" y="3429000"/>
            <a:ext cx="1366838" cy="2730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5000"/>
              </a:lnSpc>
            </a:pPr>
            <a:r>
              <a:rPr lang="en-GB" altLang="x-none" sz="1400" b="1"/>
              <a:t>ALA/GLN</a:t>
            </a:r>
          </a:p>
        </p:txBody>
      </p:sp>
      <p:sp>
        <p:nvSpPr>
          <p:cNvPr id="15401" name="Freeform 41"/>
          <p:cNvSpPr>
            <a:spLocks/>
          </p:cNvSpPr>
          <p:nvPr/>
        </p:nvSpPr>
        <p:spPr bwMode="auto">
          <a:xfrm rot="4241">
            <a:off x="6091238" y="1865313"/>
            <a:ext cx="2684462" cy="2481262"/>
          </a:xfrm>
          <a:custGeom>
            <a:avLst/>
            <a:gdLst>
              <a:gd name="T0" fmla="*/ 2147483647 w 6217"/>
              <a:gd name="T1" fmla="*/ 2147483647 h 4299"/>
              <a:gd name="T2" fmla="*/ 2147483647 w 6217"/>
              <a:gd name="T3" fmla="*/ 2147483647 h 4299"/>
              <a:gd name="T4" fmla="*/ 2147483647 w 6217"/>
              <a:gd name="T5" fmla="*/ 2147483647 h 4299"/>
              <a:gd name="T6" fmla="*/ 2147483647 w 6217"/>
              <a:gd name="T7" fmla="*/ 2147483647 h 4299"/>
              <a:gd name="T8" fmla="*/ 2147483647 w 6217"/>
              <a:gd name="T9" fmla="*/ 2147483647 h 4299"/>
              <a:gd name="T10" fmla="*/ 2147483647 w 6217"/>
              <a:gd name="T11" fmla="*/ 2147483647 h 4299"/>
              <a:gd name="T12" fmla="*/ 2147483647 w 6217"/>
              <a:gd name="T13" fmla="*/ 2147483647 h 4299"/>
              <a:gd name="T14" fmla="*/ 2147483647 w 6217"/>
              <a:gd name="T15" fmla="*/ 2147483647 h 4299"/>
              <a:gd name="T16" fmla="*/ 2147483647 w 6217"/>
              <a:gd name="T17" fmla="*/ 2147483647 h 4299"/>
              <a:gd name="T18" fmla="*/ 2147483647 w 6217"/>
              <a:gd name="T19" fmla="*/ 2147483647 h 4299"/>
              <a:gd name="T20" fmla="*/ 2147483647 w 6217"/>
              <a:gd name="T21" fmla="*/ 2147483647 h 4299"/>
              <a:gd name="T22" fmla="*/ 2147483647 w 6217"/>
              <a:gd name="T23" fmla="*/ 2147483647 h 4299"/>
              <a:gd name="T24" fmla="*/ 2147483647 w 6217"/>
              <a:gd name="T25" fmla="*/ 2147483647 h 4299"/>
              <a:gd name="T26" fmla="*/ 2147483647 w 6217"/>
              <a:gd name="T27" fmla="*/ 2147483647 h 4299"/>
              <a:gd name="T28" fmla="*/ 2147483647 w 6217"/>
              <a:gd name="T29" fmla="*/ 2147483647 h 4299"/>
              <a:gd name="T30" fmla="*/ 2147483647 w 6217"/>
              <a:gd name="T31" fmla="*/ 2147483647 h 4299"/>
              <a:gd name="T32" fmla="*/ 2147483647 w 6217"/>
              <a:gd name="T33" fmla="*/ 2147483647 h 4299"/>
              <a:gd name="T34" fmla="*/ 2147483647 w 6217"/>
              <a:gd name="T35" fmla="*/ 2147483647 h 4299"/>
              <a:gd name="T36" fmla="*/ 2147483647 w 6217"/>
              <a:gd name="T37" fmla="*/ 2147483647 h 4299"/>
              <a:gd name="T38" fmla="*/ 2147483647 w 6217"/>
              <a:gd name="T39" fmla="*/ 2147483647 h 4299"/>
              <a:gd name="T40" fmla="*/ 2147483647 w 6217"/>
              <a:gd name="T41" fmla="*/ 2147483647 h 4299"/>
              <a:gd name="T42" fmla="*/ 2147483647 w 6217"/>
              <a:gd name="T43" fmla="*/ 2147483647 h 4299"/>
              <a:gd name="T44" fmla="*/ 2147483647 w 6217"/>
              <a:gd name="T45" fmla="*/ 2147483647 h 4299"/>
              <a:gd name="T46" fmla="*/ 2147483647 w 6217"/>
              <a:gd name="T47" fmla="*/ 2147483647 h 4299"/>
              <a:gd name="T48" fmla="*/ 2147483647 w 6217"/>
              <a:gd name="T49" fmla="*/ 2147483647 h 4299"/>
              <a:gd name="T50" fmla="*/ 2147483647 w 6217"/>
              <a:gd name="T51" fmla="*/ 2147483647 h 4299"/>
              <a:gd name="T52" fmla="*/ 2147483647 w 6217"/>
              <a:gd name="T53" fmla="*/ 2147483647 h 4299"/>
              <a:gd name="T54" fmla="*/ 2147483647 w 6217"/>
              <a:gd name="T55" fmla="*/ 2147483647 h 4299"/>
              <a:gd name="T56" fmla="*/ 2147483647 w 6217"/>
              <a:gd name="T57" fmla="*/ 2147483647 h 4299"/>
              <a:gd name="T58" fmla="*/ 2147483647 w 6217"/>
              <a:gd name="T59" fmla="*/ 2147483647 h 4299"/>
              <a:gd name="T60" fmla="*/ 2147483647 w 6217"/>
              <a:gd name="T61" fmla="*/ 2147483647 h 4299"/>
              <a:gd name="T62" fmla="*/ 2147483647 w 6217"/>
              <a:gd name="T63" fmla="*/ 2147483647 h 4299"/>
              <a:gd name="T64" fmla="*/ 2147483647 w 6217"/>
              <a:gd name="T65" fmla="*/ 2147483647 h 4299"/>
              <a:gd name="T66" fmla="*/ 2147483647 w 6217"/>
              <a:gd name="T67" fmla="*/ 2147483647 h 4299"/>
              <a:gd name="T68" fmla="*/ 2147483647 w 6217"/>
              <a:gd name="T69" fmla="*/ 2147483647 h 4299"/>
              <a:gd name="T70" fmla="*/ 2147483647 w 6217"/>
              <a:gd name="T71" fmla="*/ 2147483647 h 4299"/>
              <a:gd name="T72" fmla="*/ 2147483647 w 6217"/>
              <a:gd name="T73" fmla="*/ 2147483647 h 4299"/>
              <a:gd name="T74" fmla="*/ 2147483647 w 6217"/>
              <a:gd name="T75" fmla="*/ 2147483647 h 4299"/>
              <a:gd name="T76" fmla="*/ 2147483647 w 6217"/>
              <a:gd name="T77" fmla="*/ 2147483647 h 4299"/>
              <a:gd name="T78" fmla="*/ 2147483647 w 6217"/>
              <a:gd name="T79" fmla="*/ 2147483647 h 4299"/>
              <a:gd name="T80" fmla="*/ 2147483647 w 6217"/>
              <a:gd name="T81" fmla="*/ 2147483647 h 4299"/>
              <a:gd name="T82" fmla="*/ 2147483647 w 6217"/>
              <a:gd name="T83" fmla="*/ 2147483647 h 4299"/>
              <a:gd name="T84" fmla="*/ 0 w 6217"/>
              <a:gd name="T85" fmla="*/ 2147483647 h 4299"/>
              <a:gd name="T86" fmla="*/ 2147483647 w 6217"/>
              <a:gd name="T87" fmla="*/ 2147483647 h 4299"/>
              <a:gd name="T88" fmla="*/ 2147483647 w 6217"/>
              <a:gd name="T89" fmla="*/ 2147483647 h 4299"/>
              <a:gd name="T90" fmla="*/ 2147483647 w 6217"/>
              <a:gd name="T91" fmla="*/ 2147483647 h 4299"/>
              <a:gd name="T92" fmla="*/ 2147483647 w 6217"/>
              <a:gd name="T93" fmla="*/ 2147483647 h 4299"/>
              <a:gd name="T94" fmla="*/ 2147483647 w 6217"/>
              <a:gd name="T95" fmla="*/ 2147483647 h 4299"/>
              <a:gd name="T96" fmla="*/ 2147483647 w 6217"/>
              <a:gd name="T97" fmla="*/ 2147483647 h 4299"/>
              <a:gd name="T98" fmla="*/ 2147483647 w 6217"/>
              <a:gd name="T99" fmla="*/ 2147483647 h 4299"/>
              <a:gd name="T100" fmla="*/ 2147483647 w 6217"/>
              <a:gd name="T101" fmla="*/ 2147483647 h 4299"/>
              <a:gd name="T102" fmla="*/ 2147483647 w 6217"/>
              <a:gd name="T103" fmla="*/ 2147483647 h 4299"/>
              <a:gd name="T104" fmla="*/ 2147483647 w 6217"/>
              <a:gd name="T105" fmla="*/ 2147483647 h 42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17"/>
              <a:gd name="T160" fmla="*/ 0 h 4299"/>
              <a:gd name="T161" fmla="*/ 6217 w 6217"/>
              <a:gd name="T162" fmla="*/ 4299 h 429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17" h="4299">
                <a:moveTo>
                  <a:pt x="752" y="4286"/>
                </a:moveTo>
                <a:lnTo>
                  <a:pt x="921" y="4138"/>
                </a:lnTo>
                <a:lnTo>
                  <a:pt x="1094" y="4007"/>
                </a:lnTo>
                <a:lnTo>
                  <a:pt x="1267" y="3891"/>
                </a:lnTo>
                <a:lnTo>
                  <a:pt x="1442" y="3790"/>
                </a:lnTo>
                <a:lnTo>
                  <a:pt x="1618" y="3705"/>
                </a:lnTo>
                <a:lnTo>
                  <a:pt x="1795" y="3632"/>
                </a:lnTo>
                <a:lnTo>
                  <a:pt x="1971" y="3572"/>
                </a:lnTo>
                <a:lnTo>
                  <a:pt x="2146" y="3526"/>
                </a:lnTo>
                <a:lnTo>
                  <a:pt x="2321" y="3491"/>
                </a:lnTo>
                <a:lnTo>
                  <a:pt x="2495" y="3466"/>
                </a:lnTo>
                <a:lnTo>
                  <a:pt x="2667" y="3452"/>
                </a:lnTo>
                <a:lnTo>
                  <a:pt x="2836" y="3447"/>
                </a:lnTo>
                <a:lnTo>
                  <a:pt x="3003" y="3452"/>
                </a:lnTo>
                <a:lnTo>
                  <a:pt x="3168" y="3465"/>
                </a:lnTo>
                <a:lnTo>
                  <a:pt x="3328" y="3485"/>
                </a:lnTo>
                <a:lnTo>
                  <a:pt x="3484" y="3512"/>
                </a:lnTo>
                <a:lnTo>
                  <a:pt x="3634" y="3544"/>
                </a:lnTo>
                <a:lnTo>
                  <a:pt x="3781" y="3583"/>
                </a:lnTo>
                <a:lnTo>
                  <a:pt x="3922" y="3625"/>
                </a:lnTo>
                <a:lnTo>
                  <a:pt x="4059" y="3673"/>
                </a:lnTo>
                <a:lnTo>
                  <a:pt x="4187" y="3723"/>
                </a:lnTo>
                <a:lnTo>
                  <a:pt x="4310" y="3776"/>
                </a:lnTo>
                <a:lnTo>
                  <a:pt x="4425" y="3831"/>
                </a:lnTo>
                <a:lnTo>
                  <a:pt x="4532" y="3887"/>
                </a:lnTo>
                <a:lnTo>
                  <a:pt x="4632" y="3945"/>
                </a:lnTo>
                <a:lnTo>
                  <a:pt x="4723" y="4001"/>
                </a:lnTo>
                <a:lnTo>
                  <a:pt x="4805" y="4057"/>
                </a:lnTo>
                <a:lnTo>
                  <a:pt x="4878" y="4111"/>
                </a:lnTo>
                <a:lnTo>
                  <a:pt x="4940" y="4163"/>
                </a:lnTo>
                <a:lnTo>
                  <a:pt x="4993" y="4213"/>
                </a:lnTo>
                <a:lnTo>
                  <a:pt x="5034" y="4258"/>
                </a:lnTo>
                <a:lnTo>
                  <a:pt x="5065" y="4299"/>
                </a:lnTo>
                <a:lnTo>
                  <a:pt x="5016" y="4201"/>
                </a:lnTo>
                <a:lnTo>
                  <a:pt x="4972" y="4103"/>
                </a:lnTo>
                <a:lnTo>
                  <a:pt x="4934" y="4003"/>
                </a:lnTo>
                <a:lnTo>
                  <a:pt x="4903" y="3903"/>
                </a:lnTo>
                <a:lnTo>
                  <a:pt x="4877" y="3802"/>
                </a:lnTo>
                <a:lnTo>
                  <a:pt x="4856" y="3700"/>
                </a:lnTo>
                <a:lnTo>
                  <a:pt x="4840" y="3599"/>
                </a:lnTo>
                <a:lnTo>
                  <a:pt x="4832" y="3499"/>
                </a:lnTo>
                <a:lnTo>
                  <a:pt x="4827" y="3398"/>
                </a:lnTo>
                <a:lnTo>
                  <a:pt x="4830" y="3299"/>
                </a:lnTo>
                <a:lnTo>
                  <a:pt x="4837" y="3199"/>
                </a:lnTo>
                <a:lnTo>
                  <a:pt x="4851" y="3102"/>
                </a:lnTo>
                <a:lnTo>
                  <a:pt x="4869" y="3006"/>
                </a:lnTo>
                <a:lnTo>
                  <a:pt x="4893" y="2911"/>
                </a:lnTo>
                <a:lnTo>
                  <a:pt x="4921" y="2818"/>
                </a:lnTo>
                <a:lnTo>
                  <a:pt x="4957" y="2726"/>
                </a:lnTo>
                <a:lnTo>
                  <a:pt x="4997" y="2639"/>
                </a:lnTo>
                <a:lnTo>
                  <a:pt x="5043" y="2552"/>
                </a:lnTo>
                <a:lnTo>
                  <a:pt x="5093" y="2468"/>
                </a:lnTo>
                <a:lnTo>
                  <a:pt x="5148" y="2387"/>
                </a:lnTo>
                <a:lnTo>
                  <a:pt x="5209" y="2310"/>
                </a:lnTo>
                <a:lnTo>
                  <a:pt x="5276" y="2235"/>
                </a:lnTo>
                <a:lnTo>
                  <a:pt x="5347" y="2165"/>
                </a:lnTo>
                <a:lnTo>
                  <a:pt x="5423" y="2098"/>
                </a:lnTo>
                <a:lnTo>
                  <a:pt x="5506" y="2035"/>
                </a:lnTo>
                <a:lnTo>
                  <a:pt x="5593" y="1976"/>
                </a:lnTo>
                <a:lnTo>
                  <a:pt x="5684" y="1921"/>
                </a:lnTo>
                <a:lnTo>
                  <a:pt x="5781" y="1872"/>
                </a:lnTo>
                <a:lnTo>
                  <a:pt x="5882" y="1826"/>
                </a:lnTo>
                <a:lnTo>
                  <a:pt x="5989" y="1787"/>
                </a:lnTo>
                <a:lnTo>
                  <a:pt x="6100" y="1753"/>
                </a:lnTo>
                <a:lnTo>
                  <a:pt x="6217" y="1723"/>
                </a:lnTo>
                <a:lnTo>
                  <a:pt x="6039" y="1704"/>
                </a:lnTo>
                <a:lnTo>
                  <a:pt x="5869" y="1681"/>
                </a:lnTo>
                <a:lnTo>
                  <a:pt x="5706" y="1657"/>
                </a:lnTo>
                <a:lnTo>
                  <a:pt x="5547" y="1630"/>
                </a:lnTo>
                <a:lnTo>
                  <a:pt x="5395" y="1601"/>
                </a:lnTo>
                <a:lnTo>
                  <a:pt x="5248" y="1570"/>
                </a:lnTo>
                <a:lnTo>
                  <a:pt x="5107" y="1536"/>
                </a:lnTo>
                <a:lnTo>
                  <a:pt x="4973" y="1501"/>
                </a:lnTo>
                <a:lnTo>
                  <a:pt x="4843" y="1464"/>
                </a:lnTo>
                <a:lnTo>
                  <a:pt x="4718" y="1423"/>
                </a:lnTo>
                <a:lnTo>
                  <a:pt x="4599" y="1381"/>
                </a:lnTo>
                <a:lnTo>
                  <a:pt x="4485" y="1337"/>
                </a:lnTo>
                <a:lnTo>
                  <a:pt x="4376" y="1290"/>
                </a:lnTo>
                <a:lnTo>
                  <a:pt x="4271" y="1241"/>
                </a:lnTo>
                <a:lnTo>
                  <a:pt x="4172" y="1191"/>
                </a:lnTo>
                <a:lnTo>
                  <a:pt x="4076" y="1137"/>
                </a:lnTo>
                <a:lnTo>
                  <a:pt x="3985" y="1082"/>
                </a:lnTo>
                <a:lnTo>
                  <a:pt x="3898" y="1025"/>
                </a:lnTo>
                <a:lnTo>
                  <a:pt x="3815" y="965"/>
                </a:lnTo>
                <a:lnTo>
                  <a:pt x="3737" y="904"/>
                </a:lnTo>
                <a:lnTo>
                  <a:pt x="3661" y="840"/>
                </a:lnTo>
                <a:lnTo>
                  <a:pt x="3590" y="774"/>
                </a:lnTo>
                <a:lnTo>
                  <a:pt x="3522" y="706"/>
                </a:lnTo>
                <a:lnTo>
                  <a:pt x="3457" y="636"/>
                </a:lnTo>
                <a:lnTo>
                  <a:pt x="3396" y="564"/>
                </a:lnTo>
                <a:lnTo>
                  <a:pt x="3337" y="490"/>
                </a:lnTo>
                <a:lnTo>
                  <a:pt x="3282" y="413"/>
                </a:lnTo>
                <a:lnTo>
                  <a:pt x="3230" y="334"/>
                </a:lnTo>
                <a:lnTo>
                  <a:pt x="3179" y="254"/>
                </a:lnTo>
                <a:lnTo>
                  <a:pt x="3132" y="172"/>
                </a:lnTo>
                <a:lnTo>
                  <a:pt x="3088" y="86"/>
                </a:lnTo>
                <a:lnTo>
                  <a:pt x="3045" y="0"/>
                </a:lnTo>
                <a:lnTo>
                  <a:pt x="3002" y="110"/>
                </a:lnTo>
                <a:lnTo>
                  <a:pt x="2953" y="215"/>
                </a:lnTo>
                <a:lnTo>
                  <a:pt x="2896" y="314"/>
                </a:lnTo>
                <a:lnTo>
                  <a:pt x="2833" y="409"/>
                </a:lnTo>
                <a:lnTo>
                  <a:pt x="2765" y="498"/>
                </a:lnTo>
                <a:lnTo>
                  <a:pt x="2690" y="582"/>
                </a:lnTo>
                <a:lnTo>
                  <a:pt x="2612" y="662"/>
                </a:lnTo>
                <a:lnTo>
                  <a:pt x="2528" y="736"/>
                </a:lnTo>
                <a:lnTo>
                  <a:pt x="2440" y="806"/>
                </a:lnTo>
                <a:lnTo>
                  <a:pt x="2348" y="871"/>
                </a:lnTo>
                <a:lnTo>
                  <a:pt x="2252" y="933"/>
                </a:lnTo>
                <a:lnTo>
                  <a:pt x="2153" y="991"/>
                </a:lnTo>
                <a:lnTo>
                  <a:pt x="2051" y="1043"/>
                </a:lnTo>
                <a:lnTo>
                  <a:pt x="1946" y="1093"/>
                </a:lnTo>
                <a:lnTo>
                  <a:pt x="1839" y="1138"/>
                </a:lnTo>
                <a:lnTo>
                  <a:pt x="1730" y="1180"/>
                </a:lnTo>
                <a:lnTo>
                  <a:pt x="1620" y="1219"/>
                </a:lnTo>
                <a:lnTo>
                  <a:pt x="1507" y="1254"/>
                </a:lnTo>
                <a:lnTo>
                  <a:pt x="1394" y="1286"/>
                </a:lnTo>
                <a:lnTo>
                  <a:pt x="1281" y="1314"/>
                </a:lnTo>
                <a:lnTo>
                  <a:pt x="1167" y="1340"/>
                </a:lnTo>
                <a:lnTo>
                  <a:pt x="1053" y="1363"/>
                </a:lnTo>
                <a:lnTo>
                  <a:pt x="940" y="1384"/>
                </a:lnTo>
                <a:lnTo>
                  <a:pt x="827" y="1402"/>
                </a:lnTo>
                <a:lnTo>
                  <a:pt x="717" y="1417"/>
                </a:lnTo>
                <a:lnTo>
                  <a:pt x="606" y="1430"/>
                </a:lnTo>
                <a:lnTo>
                  <a:pt x="499" y="1440"/>
                </a:lnTo>
                <a:lnTo>
                  <a:pt x="394" y="1450"/>
                </a:lnTo>
                <a:lnTo>
                  <a:pt x="290" y="1457"/>
                </a:lnTo>
                <a:lnTo>
                  <a:pt x="190" y="1462"/>
                </a:lnTo>
                <a:lnTo>
                  <a:pt x="93" y="1466"/>
                </a:lnTo>
                <a:lnTo>
                  <a:pt x="0" y="1468"/>
                </a:lnTo>
                <a:lnTo>
                  <a:pt x="88" y="1517"/>
                </a:lnTo>
                <a:lnTo>
                  <a:pt x="173" y="1570"/>
                </a:lnTo>
                <a:lnTo>
                  <a:pt x="255" y="1625"/>
                </a:lnTo>
                <a:lnTo>
                  <a:pt x="334" y="1684"/>
                </a:lnTo>
                <a:lnTo>
                  <a:pt x="409" y="1746"/>
                </a:lnTo>
                <a:lnTo>
                  <a:pt x="481" y="1810"/>
                </a:lnTo>
                <a:lnTo>
                  <a:pt x="550" y="1878"/>
                </a:lnTo>
                <a:lnTo>
                  <a:pt x="615" y="1948"/>
                </a:lnTo>
                <a:lnTo>
                  <a:pt x="675" y="2021"/>
                </a:lnTo>
                <a:lnTo>
                  <a:pt x="732" y="2097"/>
                </a:lnTo>
                <a:lnTo>
                  <a:pt x="785" y="2175"/>
                </a:lnTo>
                <a:lnTo>
                  <a:pt x="833" y="2256"/>
                </a:lnTo>
                <a:lnTo>
                  <a:pt x="878" y="2339"/>
                </a:lnTo>
                <a:lnTo>
                  <a:pt x="918" y="2424"/>
                </a:lnTo>
                <a:lnTo>
                  <a:pt x="953" y="2512"/>
                </a:lnTo>
                <a:lnTo>
                  <a:pt x="984" y="2602"/>
                </a:lnTo>
                <a:lnTo>
                  <a:pt x="1010" y="2695"/>
                </a:lnTo>
                <a:lnTo>
                  <a:pt x="1031" y="2790"/>
                </a:lnTo>
                <a:lnTo>
                  <a:pt x="1047" y="2886"/>
                </a:lnTo>
                <a:lnTo>
                  <a:pt x="1059" y="2984"/>
                </a:lnTo>
                <a:lnTo>
                  <a:pt x="1065" y="3084"/>
                </a:lnTo>
                <a:lnTo>
                  <a:pt x="1065" y="3186"/>
                </a:lnTo>
                <a:lnTo>
                  <a:pt x="1060" y="3289"/>
                </a:lnTo>
                <a:lnTo>
                  <a:pt x="1050" y="3395"/>
                </a:lnTo>
                <a:lnTo>
                  <a:pt x="1033" y="3501"/>
                </a:lnTo>
                <a:lnTo>
                  <a:pt x="1012" y="3610"/>
                </a:lnTo>
                <a:lnTo>
                  <a:pt x="984" y="3720"/>
                </a:lnTo>
                <a:lnTo>
                  <a:pt x="950" y="3830"/>
                </a:lnTo>
                <a:lnTo>
                  <a:pt x="910" y="3942"/>
                </a:lnTo>
                <a:lnTo>
                  <a:pt x="864" y="4056"/>
                </a:lnTo>
                <a:lnTo>
                  <a:pt x="811" y="4171"/>
                </a:lnTo>
                <a:lnTo>
                  <a:pt x="752" y="4286"/>
                </a:lnTo>
                <a:close/>
              </a:path>
            </a:pathLst>
          </a:custGeom>
          <a:solidFill>
            <a:srgbClr val="FF9933"/>
          </a:solidFill>
          <a:ln w="50800">
            <a:solidFill>
              <a:srgbClr val="FF0000"/>
            </a:solidFill>
            <a:round/>
            <a:headEnd/>
            <a:tailEnd/>
          </a:ln>
        </p:spPr>
        <p:txBody>
          <a:bodyPr/>
          <a:lstStyle/>
          <a:p>
            <a:endParaRPr lang="it-IT"/>
          </a:p>
        </p:txBody>
      </p:sp>
      <p:sp>
        <p:nvSpPr>
          <p:cNvPr id="15402" name="Freeform 42"/>
          <p:cNvSpPr>
            <a:spLocks/>
          </p:cNvSpPr>
          <p:nvPr/>
        </p:nvSpPr>
        <p:spPr bwMode="auto">
          <a:xfrm rot="4241">
            <a:off x="6516688" y="2205038"/>
            <a:ext cx="1831975" cy="1690687"/>
          </a:xfrm>
          <a:custGeom>
            <a:avLst/>
            <a:gdLst>
              <a:gd name="T0" fmla="*/ 2147483647 w 6217"/>
              <a:gd name="T1" fmla="*/ 2147483647 h 4299"/>
              <a:gd name="T2" fmla="*/ 2147483647 w 6217"/>
              <a:gd name="T3" fmla="*/ 2147483647 h 4299"/>
              <a:gd name="T4" fmla="*/ 2147483647 w 6217"/>
              <a:gd name="T5" fmla="*/ 2147483647 h 4299"/>
              <a:gd name="T6" fmla="*/ 2147483647 w 6217"/>
              <a:gd name="T7" fmla="*/ 2147483647 h 4299"/>
              <a:gd name="T8" fmla="*/ 2147483647 w 6217"/>
              <a:gd name="T9" fmla="*/ 2147483647 h 4299"/>
              <a:gd name="T10" fmla="*/ 2147483647 w 6217"/>
              <a:gd name="T11" fmla="*/ 2147483647 h 4299"/>
              <a:gd name="T12" fmla="*/ 2147483647 w 6217"/>
              <a:gd name="T13" fmla="*/ 2147483647 h 4299"/>
              <a:gd name="T14" fmla="*/ 2147483647 w 6217"/>
              <a:gd name="T15" fmla="*/ 2147483647 h 4299"/>
              <a:gd name="T16" fmla="*/ 2147483647 w 6217"/>
              <a:gd name="T17" fmla="*/ 2147483647 h 4299"/>
              <a:gd name="T18" fmla="*/ 2147483647 w 6217"/>
              <a:gd name="T19" fmla="*/ 2147483647 h 4299"/>
              <a:gd name="T20" fmla="*/ 2147483647 w 6217"/>
              <a:gd name="T21" fmla="*/ 2147483647 h 4299"/>
              <a:gd name="T22" fmla="*/ 2147483647 w 6217"/>
              <a:gd name="T23" fmla="*/ 2147483647 h 4299"/>
              <a:gd name="T24" fmla="*/ 2147483647 w 6217"/>
              <a:gd name="T25" fmla="*/ 2147483647 h 4299"/>
              <a:gd name="T26" fmla="*/ 2147483647 w 6217"/>
              <a:gd name="T27" fmla="*/ 2147483647 h 4299"/>
              <a:gd name="T28" fmla="*/ 2147483647 w 6217"/>
              <a:gd name="T29" fmla="*/ 2147483647 h 4299"/>
              <a:gd name="T30" fmla="*/ 2147483647 w 6217"/>
              <a:gd name="T31" fmla="*/ 2147483647 h 4299"/>
              <a:gd name="T32" fmla="*/ 2147483647 w 6217"/>
              <a:gd name="T33" fmla="*/ 2147483647 h 4299"/>
              <a:gd name="T34" fmla="*/ 2147483647 w 6217"/>
              <a:gd name="T35" fmla="*/ 2147483647 h 4299"/>
              <a:gd name="T36" fmla="*/ 2147483647 w 6217"/>
              <a:gd name="T37" fmla="*/ 2147483647 h 4299"/>
              <a:gd name="T38" fmla="*/ 2147483647 w 6217"/>
              <a:gd name="T39" fmla="*/ 2147483647 h 4299"/>
              <a:gd name="T40" fmla="*/ 2147483647 w 6217"/>
              <a:gd name="T41" fmla="*/ 2147483647 h 4299"/>
              <a:gd name="T42" fmla="*/ 2147483647 w 6217"/>
              <a:gd name="T43" fmla="*/ 2147483647 h 4299"/>
              <a:gd name="T44" fmla="*/ 2147483647 w 6217"/>
              <a:gd name="T45" fmla="*/ 2147483647 h 4299"/>
              <a:gd name="T46" fmla="*/ 2147483647 w 6217"/>
              <a:gd name="T47" fmla="*/ 2147483647 h 4299"/>
              <a:gd name="T48" fmla="*/ 2147483647 w 6217"/>
              <a:gd name="T49" fmla="*/ 2147483647 h 4299"/>
              <a:gd name="T50" fmla="*/ 2147483647 w 6217"/>
              <a:gd name="T51" fmla="*/ 2147483647 h 4299"/>
              <a:gd name="T52" fmla="*/ 2147483647 w 6217"/>
              <a:gd name="T53" fmla="*/ 2147483647 h 4299"/>
              <a:gd name="T54" fmla="*/ 2147483647 w 6217"/>
              <a:gd name="T55" fmla="*/ 2147483647 h 4299"/>
              <a:gd name="T56" fmla="*/ 2147483647 w 6217"/>
              <a:gd name="T57" fmla="*/ 2147483647 h 4299"/>
              <a:gd name="T58" fmla="*/ 2147483647 w 6217"/>
              <a:gd name="T59" fmla="*/ 2147483647 h 4299"/>
              <a:gd name="T60" fmla="*/ 2147483647 w 6217"/>
              <a:gd name="T61" fmla="*/ 2147483647 h 4299"/>
              <a:gd name="T62" fmla="*/ 2147483647 w 6217"/>
              <a:gd name="T63" fmla="*/ 2147483647 h 4299"/>
              <a:gd name="T64" fmla="*/ 2147483647 w 6217"/>
              <a:gd name="T65" fmla="*/ 2147483647 h 4299"/>
              <a:gd name="T66" fmla="*/ 2147483647 w 6217"/>
              <a:gd name="T67" fmla="*/ 2147483647 h 4299"/>
              <a:gd name="T68" fmla="*/ 2147483647 w 6217"/>
              <a:gd name="T69" fmla="*/ 2147483647 h 4299"/>
              <a:gd name="T70" fmla="*/ 2147483647 w 6217"/>
              <a:gd name="T71" fmla="*/ 2147483647 h 4299"/>
              <a:gd name="T72" fmla="*/ 2147483647 w 6217"/>
              <a:gd name="T73" fmla="*/ 2147483647 h 4299"/>
              <a:gd name="T74" fmla="*/ 2147483647 w 6217"/>
              <a:gd name="T75" fmla="*/ 2147483647 h 4299"/>
              <a:gd name="T76" fmla="*/ 2147483647 w 6217"/>
              <a:gd name="T77" fmla="*/ 2147483647 h 4299"/>
              <a:gd name="T78" fmla="*/ 2147483647 w 6217"/>
              <a:gd name="T79" fmla="*/ 2147483647 h 4299"/>
              <a:gd name="T80" fmla="*/ 2147483647 w 6217"/>
              <a:gd name="T81" fmla="*/ 2147483647 h 4299"/>
              <a:gd name="T82" fmla="*/ 2147483647 w 6217"/>
              <a:gd name="T83" fmla="*/ 2147483647 h 4299"/>
              <a:gd name="T84" fmla="*/ 0 w 6217"/>
              <a:gd name="T85" fmla="*/ 2147483647 h 4299"/>
              <a:gd name="T86" fmla="*/ 2147483647 w 6217"/>
              <a:gd name="T87" fmla="*/ 2147483647 h 4299"/>
              <a:gd name="T88" fmla="*/ 2147483647 w 6217"/>
              <a:gd name="T89" fmla="*/ 2147483647 h 4299"/>
              <a:gd name="T90" fmla="*/ 2147483647 w 6217"/>
              <a:gd name="T91" fmla="*/ 2147483647 h 4299"/>
              <a:gd name="T92" fmla="*/ 2147483647 w 6217"/>
              <a:gd name="T93" fmla="*/ 2147483647 h 4299"/>
              <a:gd name="T94" fmla="*/ 2147483647 w 6217"/>
              <a:gd name="T95" fmla="*/ 2147483647 h 4299"/>
              <a:gd name="T96" fmla="*/ 2147483647 w 6217"/>
              <a:gd name="T97" fmla="*/ 2147483647 h 4299"/>
              <a:gd name="T98" fmla="*/ 2147483647 w 6217"/>
              <a:gd name="T99" fmla="*/ 2147483647 h 4299"/>
              <a:gd name="T100" fmla="*/ 2147483647 w 6217"/>
              <a:gd name="T101" fmla="*/ 2147483647 h 4299"/>
              <a:gd name="T102" fmla="*/ 2147483647 w 6217"/>
              <a:gd name="T103" fmla="*/ 2147483647 h 4299"/>
              <a:gd name="T104" fmla="*/ 2147483647 w 6217"/>
              <a:gd name="T105" fmla="*/ 2147483647 h 42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17"/>
              <a:gd name="T160" fmla="*/ 0 h 4299"/>
              <a:gd name="T161" fmla="*/ 6217 w 6217"/>
              <a:gd name="T162" fmla="*/ 4299 h 429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17" h="4299">
                <a:moveTo>
                  <a:pt x="752" y="4286"/>
                </a:moveTo>
                <a:lnTo>
                  <a:pt x="921" y="4138"/>
                </a:lnTo>
                <a:lnTo>
                  <a:pt x="1094" y="4007"/>
                </a:lnTo>
                <a:lnTo>
                  <a:pt x="1267" y="3891"/>
                </a:lnTo>
                <a:lnTo>
                  <a:pt x="1442" y="3790"/>
                </a:lnTo>
                <a:lnTo>
                  <a:pt x="1618" y="3705"/>
                </a:lnTo>
                <a:lnTo>
                  <a:pt x="1795" y="3632"/>
                </a:lnTo>
                <a:lnTo>
                  <a:pt x="1971" y="3572"/>
                </a:lnTo>
                <a:lnTo>
                  <a:pt x="2146" y="3526"/>
                </a:lnTo>
                <a:lnTo>
                  <a:pt x="2321" y="3491"/>
                </a:lnTo>
                <a:lnTo>
                  <a:pt x="2495" y="3466"/>
                </a:lnTo>
                <a:lnTo>
                  <a:pt x="2667" y="3452"/>
                </a:lnTo>
                <a:lnTo>
                  <a:pt x="2836" y="3447"/>
                </a:lnTo>
                <a:lnTo>
                  <a:pt x="3003" y="3452"/>
                </a:lnTo>
                <a:lnTo>
                  <a:pt x="3168" y="3465"/>
                </a:lnTo>
                <a:lnTo>
                  <a:pt x="3328" y="3485"/>
                </a:lnTo>
                <a:lnTo>
                  <a:pt x="3484" y="3512"/>
                </a:lnTo>
                <a:lnTo>
                  <a:pt x="3634" y="3544"/>
                </a:lnTo>
                <a:lnTo>
                  <a:pt x="3781" y="3583"/>
                </a:lnTo>
                <a:lnTo>
                  <a:pt x="3922" y="3625"/>
                </a:lnTo>
                <a:lnTo>
                  <a:pt x="4059" y="3673"/>
                </a:lnTo>
                <a:lnTo>
                  <a:pt x="4187" y="3723"/>
                </a:lnTo>
                <a:lnTo>
                  <a:pt x="4310" y="3776"/>
                </a:lnTo>
                <a:lnTo>
                  <a:pt x="4425" y="3831"/>
                </a:lnTo>
                <a:lnTo>
                  <a:pt x="4532" y="3887"/>
                </a:lnTo>
                <a:lnTo>
                  <a:pt x="4632" y="3945"/>
                </a:lnTo>
                <a:lnTo>
                  <a:pt x="4723" y="4001"/>
                </a:lnTo>
                <a:lnTo>
                  <a:pt x="4805" y="4057"/>
                </a:lnTo>
                <a:lnTo>
                  <a:pt x="4878" y="4111"/>
                </a:lnTo>
                <a:lnTo>
                  <a:pt x="4940" y="4163"/>
                </a:lnTo>
                <a:lnTo>
                  <a:pt x="4993" y="4213"/>
                </a:lnTo>
                <a:lnTo>
                  <a:pt x="5034" y="4258"/>
                </a:lnTo>
                <a:lnTo>
                  <a:pt x="5065" y="4299"/>
                </a:lnTo>
                <a:lnTo>
                  <a:pt x="5016" y="4201"/>
                </a:lnTo>
                <a:lnTo>
                  <a:pt x="4972" y="4103"/>
                </a:lnTo>
                <a:lnTo>
                  <a:pt x="4934" y="4003"/>
                </a:lnTo>
                <a:lnTo>
                  <a:pt x="4903" y="3903"/>
                </a:lnTo>
                <a:lnTo>
                  <a:pt x="4877" y="3802"/>
                </a:lnTo>
                <a:lnTo>
                  <a:pt x="4856" y="3700"/>
                </a:lnTo>
                <a:lnTo>
                  <a:pt x="4840" y="3599"/>
                </a:lnTo>
                <a:lnTo>
                  <a:pt x="4832" y="3499"/>
                </a:lnTo>
                <a:lnTo>
                  <a:pt x="4827" y="3398"/>
                </a:lnTo>
                <a:lnTo>
                  <a:pt x="4830" y="3299"/>
                </a:lnTo>
                <a:lnTo>
                  <a:pt x="4837" y="3199"/>
                </a:lnTo>
                <a:lnTo>
                  <a:pt x="4851" y="3102"/>
                </a:lnTo>
                <a:lnTo>
                  <a:pt x="4869" y="3006"/>
                </a:lnTo>
                <a:lnTo>
                  <a:pt x="4893" y="2911"/>
                </a:lnTo>
                <a:lnTo>
                  <a:pt x="4921" y="2818"/>
                </a:lnTo>
                <a:lnTo>
                  <a:pt x="4957" y="2726"/>
                </a:lnTo>
                <a:lnTo>
                  <a:pt x="4997" y="2639"/>
                </a:lnTo>
                <a:lnTo>
                  <a:pt x="5043" y="2552"/>
                </a:lnTo>
                <a:lnTo>
                  <a:pt x="5093" y="2468"/>
                </a:lnTo>
                <a:lnTo>
                  <a:pt x="5148" y="2387"/>
                </a:lnTo>
                <a:lnTo>
                  <a:pt x="5209" y="2310"/>
                </a:lnTo>
                <a:lnTo>
                  <a:pt x="5276" y="2235"/>
                </a:lnTo>
                <a:lnTo>
                  <a:pt x="5347" y="2165"/>
                </a:lnTo>
                <a:lnTo>
                  <a:pt x="5423" y="2098"/>
                </a:lnTo>
                <a:lnTo>
                  <a:pt x="5506" y="2035"/>
                </a:lnTo>
                <a:lnTo>
                  <a:pt x="5593" y="1976"/>
                </a:lnTo>
                <a:lnTo>
                  <a:pt x="5684" y="1921"/>
                </a:lnTo>
                <a:lnTo>
                  <a:pt x="5781" y="1872"/>
                </a:lnTo>
                <a:lnTo>
                  <a:pt x="5882" y="1826"/>
                </a:lnTo>
                <a:lnTo>
                  <a:pt x="5989" y="1787"/>
                </a:lnTo>
                <a:lnTo>
                  <a:pt x="6100" y="1753"/>
                </a:lnTo>
                <a:lnTo>
                  <a:pt x="6217" y="1723"/>
                </a:lnTo>
                <a:lnTo>
                  <a:pt x="6039" y="1704"/>
                </a:lnTo>
                <a:lnTo>
                  <a:pt x="5869" y="1681"/>
                </a:lnTo>
                <a:lnTo>
                  <a:pt x="5706" y="1657"/>
                </a:lnTo>
                <a:lnTo>
                  <a:pt x="5547" y="1630"/>
                </a:lnTo>
                <a:lnTo>
                  <a:pt x="5395" y="1601"/>
                </a:lnTo>
                <a:lnTo>
                  <a:pt x="5248" y="1570"/>
                </a:lnTo>
                <a:lnTo>
                  <a:pt x="5107" y="1536"/>
                </a:lnTo>
                <a:lnTo>
                  <a:pt x="4973" y="1501"/>
                </a:lnTo>
                <a:lnTo>
                  <a:pt x="4843" y="1464"/>
                </a:lnTo>
                <a:lnTo>
                  <a:pt x="4718" y="1423"/>
                </a:lnTo>
                <a:lnTo>
                  <a:pt x="4599" y="1381"/>
                </a:lnTo>
                <a:lnTo>
                  <a:pt x="4485" y="1337"/>
                </a:lnTo>
                <a:lnTo>
                  <a:pt x="4376" y="1290"/>
                </a:lnTo>
                <a:lnTo>
                  <a:pt x="4271" y="1241"/>
                </a:lnTo>
                <a:lnTo>
                  <a:pt x="4172" y="1191"/>
                </a:lnTo>
                <a:lnTo>
                  <a:pt x="4076" y="1137"/>
                </a:lnTo>
                <a:lnTo>
                  <a:pt x="3985" y="1082"/>
                </a:lnTo>
                <a:lnTo>
                  <a:pt x="3898" y="1025"/>
                </a:lnTo>
                <a:lnTo>
                  <a:pt x="3815" y="965"/>
                </a:lnTo>
                <a:lnTo>
                  <a:pt x="3737" y="904"/>
                </a:lnTo>
                <a:lnTo>
                  <a:pt x="3661" y="840"/>
                </a:lnTo>
                <a:lnTo>
                  <a:pt x="3590" y="774"/>
                </a:lnTo>
                <a:lnTo>
                  <a:pt x="3522" y="706"/>
                </a:lnTo>
                <a:lnTo>
                  <a:pt x="3457" y="636"/>
                </a:lnTo>
                <a:lnTo>
                  <a:pt x="3396" y="564"/>
                </a:lnTo>
                <a:lnTo>
                  <a:pt x="3337" y="490"/>
                </a:lnTo>
                <a:lnTo>
                  <a:pt x="3282" y="413"/>
                </a:lnTo>
                <a:lnTo>
                  <a:pt x="3230" y="334"/>
                </a:lnTo>
                <a:lnTo>
                  <a:pt x="3179" y="254"/>
                </a:lnTo>
                <a:lnTo>
                  <a:pt x="3132" y="172"/>
                </a:lnTo>
                <a:lnTo>
                  <a:pt x="3088" y="86"/>
                </a:lnTo>
                <a:lnTo>
                  <a:pt x="3045" y="0"/>
                </a:lnTo>
                <a:lnTo>
                  <a:pt x="3002" y="110"/>
                </a:lnTo>
                <a:lnTo>
                  <a:pt x="2953" y="215"/>
                </a:lnTo>
                <a:lnTo>
                  <a:pt x="2896" y="314"/>
                </a:lnTo>
                <a:lnTo>
                  <a:pt x="2833" y="409"/>
                </a:lnTo>
                <a:lnTo>
                  <a:pt x="2765" y="498"/>
                </a:lnTo>
                <a:lnTo>
                  <a:pt x="2690" y="582"/>
                </a:lnTo>
                <a:lnTo>
                  <a:pt x="2612" y="662"/>
                </a:lnTo>
                <a:lnTo>
                  <a:pt x="2528" y="736"/>
                </a:lnTo>
                <a:lnTo>
                  <a:pt x="2440" y="806"/>
                </a:lnTo>
                <a:lnTo>
                  <a:pt x="2348" y="871"/>
                </a:lnTo>
                <a:lnTo>
                  <a:pt x="2252" y="933"/>
                </a:lnTo>
                <a:lnTo>
                  <a:pt x="2153" y="991"/>
                </a:lnTo>
                <a:lnTo>
                  <a:pt x="2051" y="1043"/>
                </a:lnTo>
                <a:lnTo>
                  <a:pt x="1946" y="1093"/>
                </a:lnTo>
                <a:lnTo>
                  <a:pt x="1839" y="1138"/>
                </a:lnTo>
                <a:lnTo>
                  <a:pt x="1730" y="1180"/>
                </a:lnTo>
                <a:lnTo>
                  <a:pt x="1620" y="1219"/>
                </a:lnTo>
                <a:lnTo>
                  <a:pt x="1507" y="1254"/>
                </a:lnTo>
                <a:lnTo>
                  <a:pt x="1394" y="1286"/>
                </a:lnTo>
                <a:lnTo>
                  <a:pt x="1281" y="1314"/>
                </a:lnTo>
                <a:lnTo>
                  <a:pt x="1167" y="1340"/>
                </a:lnTo>
                <a:lnTo>
                  <a:pt x="1053" y="1363"/>
                </a:lnTo>
                <a:lnTo>
                  <a:pt x="940" y="1384"/>
                </a:lnTo>
                <a:lnTo>
                  <a:pt x="827" y="1402"/>
                </a:lnTo>
                <a:lnTo>
                  <a:pt x="717" y="1417"/>
                </a:lnTo>
                <a:lnTo>
                  <a:pt x="606" y="1430"/>
                </a:lnTo>
                <a:lnTo>
                  <a:pt x="499" y="1440"/>
                </a:lnTo>
                <a:lnTo>
                  <a:pt x="394" y="1450"/>
                </a:lnTo>
                <a:lnTo>
                  <a:pt x="290" y="1457"/>
                </a:lnTo>
                <a:lnTo>
                  <a:pt x="190" y="1462"/>
                </a:lnTo>
                <a:lnTo>
                  <a:pt x="93" y="1466"/>
                </a:lnTo>
                <a:lnTo>
                  <a:pt x="0" y="1468"/>
                </a:lnTo>
                <a:lnTo>
                  <a:pt x="88" y="1517"/>
                </a:lnTo>
                <a:lnTo>
                  <a:pt x="173" y="1570"/>
                </a:lnTo>
                <a:lnTo>
                  <a:pt x="255" y="1625"/>
                </a:lnTo>
                <a:lnTo>
                  <a:pt x="334" y="1684"/>
                </a:lnTo>
                <a:lnTo>
                  <a:pt x="409" y="1746"/>
                </a:lnTo>
                <a:lnTo>
                  <a:pt x="481" y="1810"/>
                </a:lnTo>
                <a:lnTo>
                  <a:pt x="550" y="1878"/>
                </a:lnTo>
                <a:lnTo>
                  <a:pt x="615" y="1948"/>
                </a:lnTo>
                <a:lnTo>
                  <a:pt x="675" y="2021"/>
                </a:lnTo>
                <a:lnTo>
                  <a:pt x="732" y="2097"/>
                </a:lnTo>
                <a:lnTo>
                  <a:pt x="785" y="2175"/>
                </a:lnTo>
                <a:lnTo>
                  <a:pt x="833" y="2256"/>
                </a:lnTo>
                <a:lnTo>
                  <a:pt x="878" y="2339"/>
                </a:lnTo>
                <a:lnTo>
                  <a:pt x="918" y="2424"/>
                </a:lnTo>
                <a:lnTo>
                  <a:pt x="953" y="2512"/>
                </a:lnTo>
                <a:lnTo>
                  <a:pt x="984" y="2602"/>
                </a:lnTo>
                <a:lnTo>
                  <a:pt x="1010" y="2695"/>
                </a:lnTo>
                <a:lnTo>
                  <a:pt x="1031" y="2790"/>
                </a:lnTo>
                <a:lnTo>
                  <a:pt x="1047" y="2886"/>
                </a:lnTo>
                <a:lnTo>
                  <a:pt x="1059" y="2984"/>
                </a:lnTo>
                <a:lnTo>
                  <a:pt x="1065" y="3084"/>
                </a:lnTo>
                <a:lnTo>
                  <a:pt x="1065" y="3186"/>
                </a:lnTo>
                <a:lnTo>
                  <a:pt x="1060" y="3289"/>
                </a:lnTo>
                <a:lnTo>
                  <a:pt x="1050" y="3395"/>
                </a:lnTo>
                <a:lnTo>
                  <a:pt x="1033" y="3501"/>
                </a:lnTo>
                <a:lnTo>
                  <a:pt x="1012" y="3610"/>
                </a:lnTo>
                <a:lnTo>
                  <a:pt x="984" y="3720"/>
                </a:lnTo>
                <a:lnTo>
                  <a:pt x="950" y="3830"/>
                </a:lnTo>
                <a:lnTo>
                  <a:pt x="910" y="3942"/>
                </a:lnTo>
                <a:lnTo>
                  <a:pt x="864" y="4056"/>
                </a:lnTo>
                <a:lnTo>
                  <a:pt x="811" y="4171"/>
                </a:lnTo>
                <a:lnTo>
                  <a:pt x="752" y="4286"/>
                </a:lnTo>
                <a:close/>
              </a:path>
            </a:pathLst>
          </a:custGeom>
          <a:solidFill>
            <a:srgbClr val="C4E329"/>
          </a:solidFill>
          <a:ln w="50800">
            <a:solidFill>
              <a:srgbClr val="FF0000"/>
            </a:solidFill>
            <a:round/>
            <a:headEnd/>
            <a:tailEnd/>
          </a:ln>
        </p:spPr>
        <p:txBody>
          <a:bodyPr/>
          <a:lstStyle/>
          <a:p>
            <a:endParaRPr lang="it-IT"/>
          </a:p>
        </p:txBody>
      </p:sp>
      <p:sp>
        <p:nvSpPr>
          <p:cNvPr id="15403" name="Line 43"/>
          <p:cNvSpPr>
            <a:spLocks noChangeShapeType="1"/>
          </p:cNvSpPr>
          <p:nvPr/>
        </p:nvSpPr>
        <p:spPr bwMode="auto">
          <a:xfrm flipV="1">
            <a:off x="5581650" y="3284538"/>
            <a:ext cx="919163" cy="1587"/>
          </a:xfrm>
          <a:prstGeom prst="line">
            <a:avLst/>
          </a:prstGeom>
          <a:noFill/>
          <a:ln w="57150">
            <a:solidFill>
              <a:srgbClr val="FF0000"/>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404" name="Line 44"/>
          <p:cNvSpPr>
            <a:spLocks noChangeShapeType="1"/>
          </p:cNvSpPr>
          <p:nvPr/>
        </p:nvSpPr>
        <p:spPr bwMode="auto">
          <a:xfrm flipH="1">
            <a:off x="7924800" y="1920875"/>
            <a:ext cx="628650" cy="5461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405" name="Line 45"/>
          <p:cNvSpPr>
            <a:spLocks noChangeShapeType="1"/>
          </p:cNvSpPr>
          <p:nvPr/>
        </p:nvSpPr>
        <p:spPr bwMode="auto">
          <a:xfrm>
            <a:off x="5978525" y="2247900"/>
            <a:ext cx="514350" cy="273050"/>
          </a:xfrm>
          <a:prstGeom prst="line">
            <a:avLst/>
          </a:prstGeom>
          <a:noFill/>
          <a:ln w="57150">
            <a:solidFill>
              <a:srgbClr val="FF0000"/>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406" name="Text Box 46"/>
          <p:cNvSpPr txBox="1">
            <a:spLocks noChangeArrowheads="1"/>
          </p:cNvSpPr>
          <p:nvPr/>
        </p:nvSpPr>
        <p:spPr bwMode="auto">
          <a:xfrm>
            <a:off x="8210550" y="1538288"/>
            <a:ext cx="754063" cy="314325"/>
          </a:xfrm>
          <a:prstGeom prst="rect">
            <a:avLst/>
          </a:prstGeom>
          <a:noFill/>
          <a:ln w="9525">
            <a:solidFill>
              <a:srgbClr val="FF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GB" altLang="x-none" sz="1400" b="1"/>
              <a:t>NH4</a:t>
            </a:r>
          </a:p>
        </p:txBody>
      </p:sp>
      <p:sp>
        <p:nvSpPr>
          <p:cNvPr id="15407" name="Text Box 47"/>
          <p:cNvSpPr txBox="1">
            <a:spLocks noChangeArrowheads="1"/>
          </p:cNvSpPr>
          <p:nvPr/>
        </p:nvSpPr>
        <p:spPr bwMode="auto">
          <a:xfrm>
            <a:off x="5581650" y="2979738"/>
            <a:ext cx="663575"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GB" altLang="x-none" sz="1400" b="1"/>
              <a:t>ROS</a:t>
            </a:r>
            <a:r>
              <a:rPr lang="en-GB" altLang="x-none" sz="1400" b="1" baseline="30000"/>
              <a:t>-</a:t>
            </a:r>
          </a:p>
        </p:txBody>
      </p:sp>
      <p:sp>
        <p:nvSpPr>
          <p:cNvPr id="15408" name="Text Box 48"/>
          <p:cNvSpPr txBox="1">
            <a:spLocks noChangeArrowheads="1"/>
          </p:cNvSpPr>
          <p:nvPr/>
        </p:nvSpPr>
        <p:spPr bwMode="auto">
          <a:xfrm>
            <a:off x="5175250" y="1920875"/>
            <a:ext cx="1490663" cy="314325"/>
          </a:xfrm>
          <a:prstGeom prst="rect">
            <a:avLst/>
          </a:prstGeom>
          <a:noFill/>
          <a:ln w="9525">
            <a:solidFill>
              <a:srgbClr val="FF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GB" altLang="x-none" sz="1400" b="1"/>
              <a:t>hyponatremia</a:t>
            </a:r>
          </a:p>
        </p:txBody>
      </p:sp>
      <p:sp>
        <p:nvSpPr>
          <p:cNvPr id="15409" name="Text Box 49"/>
          <p:cNvSpPr txBox="1">
            <a:spLocks noChangeArrowheads="1"/>
          </p:cNvSpPr>
          <p:nvPr/>
        </p:nvSpPr>
        <p:spPr bwMode="auto">
          <a:xfrm>
            <a:off x="5221288" y="4646613"/>
            <a:ext cx="3600450" cy="314325"/>
          </a:xfrm>
          <a:prstGeom prst="rect">
            <a:avLst/>
          </a:prstGeom>
          <a:solidFill>
            <a:schemeClr val="accent1"/>
          </a:solidFill>
          <a:ln w="9525">
            <a:solidFill>
              <a:srgbClr val="FF0000"/>
            </a:solidFill>
            <a:miter lim="800000"/>
            <a:headEnd/>
            <a:tailEnd/>
          </a:ln>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GB" altLang="x-none" sz="1400" b="1" dirty="0">
                <a:solidFill>
                  <a:schemeClr val="bg1"/>
                </a:solidFill>
              </a:rPr>
              <a:t>Dysfunction of neuron-astrocyte unit</a:t>
            </a:r>
          </a:p>
        </p:txBody>
      </p:sp>
      <p:sp>
        <p:nvSpPr>
          <p:cNvPr id="15410" name="Line 50"/>
          <p:cNvSpPr>
            <a:spLocks noChangeShapeType="1"/>
          </p:cNvSpPr>
          <p:nvPr/>
        </p:nvSpPr>
        <p:spPr bwMode="auto">
          <a:xfrm>
            <a:off x="7294563" y="3992563"/>
            <a:ext cx="1587" cy="544512"/>
          </a:xfrm>
          <a:prstGeom prst="line">
            <a:avLst/>
          </a:prstGeom>
          <a:noFill/>
          <a:ln w="57150">
            <a:solidFill>
              <a:srgbClr val="FF0000"/>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411" name="Line 51"/>
          <p:cNvSpPr>
            <a:spLocks noChangeShapeType="1"/>
          </p:cNvSpPr>
          <p:nvPr/>
        </p:nvSpPr>
        <p:spPr bwMode="auto">
          <a:xfrm flipV="1">
            <a:off x="6013450" y="3789363"/>
            <a:ext cx="458788" cy="288925"/>
          </a:xfrm>
          <a:prstGeom prst="line">
            <a:avLst/>
          </a:prstGeom>
          <a:noFill/>
          <a:ln w="57150">
            <a:solidFill>
              <a:srgbClr val="FF0000"/>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412" name="Text Box 52"/>
          <p:cNvSpPr txBox="1">
            <a:spLocks noChangeArrowheads="1"/>
          </p:cNvSpPr>
          <p:nvPr/>
        </p:nvSpPr>
        <p:spPr bwMode="auto">
          <a:xfrm>
            <a:off x="6148388" y="1484313"/>
            <a:ext cx="1431925" cy="314325"/>
          </a:xfrm>
          <a:prstGeom prst="rect">
            <a:avLst/>
          </a:prstGeom>
          <a:noFill/>
          <a:ln w="9525">
            <a:solidFill>
              <a:srgbClr val="FF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GB" altLang="x-none" sz="1400" b="1"/>
              <a:t>citokines</a:t>
            </a:r>
          </a:p>
        </p:txBody>
      </p:sp>
      <p:sp>
        <p:nvSpPr>
          <p:cNvPr id="15413" name="Line 53"/>
          <p:cNvSpPr>
            <a:spLocks noChangeShapeType="1"/>
          </p:cNvSpPr>
          <p:nvPr/>
        </p:nvSpPr>
        <p:spPr bwMode="auto">
          <a:xfrm>
            <a:off x="6732588" y="1844675"/>
            <a:ext cx="288925" cy="503238"/>
          </a:xfrm>
          <a:prstGeom prst="line">
            <a:avLst/>
          </a:prstGeom>
          <a:noFill/>
          <a:ln w="57150">
            <a:solidFill>
              <a:srgbClr val="FF0000"/>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414" name="Text Box 54"/>
          <p:cNvSpPr txBox="1">
            <a:spLocks noChangeArrowheads="1"/>
          </p:cNvSpPr>
          <p:nvPr/>
        </p:nvSpPr>
        <p:spPr bwMode="auto">
          <a:xfrm>
            <a:off x="5292725" y="2563813"/>
            <a:ext cx="720725"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it-IT" altLang="x-none" sz="1400" b="1"/>
              <a:t>BZ</a:t>
            </a:r>
          </a:p>
        </p:txBody>
      </p:sp>
      <p:sp>
        <p:nvSpPr>
          <p:cNvPr id="15415" name="Line 55"/>
          <p:cNvSpPr>
            <a:spLocks noChangeShapeType="1"/>
          </p:cNvSpPr>
          <p:nvPr/>
        </p:nvSpPr>
        <p:spPr bwMode="auto">
          <a:xfrm>
            <a:off x="5653088" y="2779713"/>
            <a:ext cx="431800" cy="730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416" name="Line 56"/>
          <p:cNvSpPr>
            <a:spLocks noChangeShapeType="1"/>
          </p:cNvSpPr>
          <p:nvPr/>
        </p:nvSpPr>
        <p:spPr bwMode="auto">
          <a:xfrm flipH="1">
            <a:off x="7813675" y="1484313"/>
            <a:ext cx="71438" cy="720725"/>
          </a:xfrm>
          <a:prstGeom prst="line">
            <a:avLst/>
          </a:prstGeom>
          <a:noFill/>
          <a:ln w="57150">
            <a:solidFill>
              <a:srgbClr val="FF0000"/>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417" name="Text Box 57"/>
          <p:cNvSpPr txBox="1">
            <a:spLocks noChangeArrowheads="1"/>
          </p:cNvSpPr>
          <p:nvPr/>
        </p:nvSpPr>
        <p:spPr bwMode="auto">
          <a:xfrm>
            <a:off x="7669213" y="981075"/>
            <a:ext cx="720725" cy="376238"/>
          </a:xfrm>
          <a:prstGeom prst="rect">
            <a:avLst/>
          </a:prstGeom>
          <a:noFill/>
          <a:ln w="9525">
            <a:solidFill>
              <a:srgbClr val="FF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it-IT" altLang="x-none" b="1"/>
              <a:t>X ?</a:t>
            </a:r>
          </a:p>
        </p:txBody>
      </p:sp>
      <p:sp>
        <p:nvSpPr>
          <p:cNvPr id="15418" name="Text Box 58"/>
          <p:cNvSpPr txBox="1">
            <a:spLocks noChangeArrowheads="1"/>
          </p:cNvSpPr>
          <p:nvPr/>
        </p:nvSpPr>
        <p:spPr bwMode="auto">
          <a:xfrm>
            <a:off x="6804025" y="2636838"/>
            <a:ext cx="1152525"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it-IT" altLang="x-none" sz="1400" b="1"/>
              <a:t>astrocyte</a:t>
            </a:r>
          </a:p>
        </p:txBody>
      </p:sp>
      <p:sp>
        <p:nvSpPr>
          <p:cNvPr id="15419" name="Oval 59"/>
          <p:cNvSpPr>
            <a:spLocks noChangeArrowheads="1"/>
          </p:cNvSpPr>
          <p:nvPr/>
        </p:nvSpPr>
        <p:spPr bwMode="auto">
          <a:xfrm>
            <a:off x="6373813" y="5156200"/>
            <a:ext cx="1727200" cy="122396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it-IT" altLang="x-none"/>
          </a:p>
        </p:txBody>
      </p:sp>
      <p:sp>
        <p:nvSpPr>
          <p:cNvPr id="15420" name="Text Box 60"/>
          <p:cNvSpPr txBox="1">
            <a:spLocks noChangeArrowheads="1"/>
          </p:cNvSpPr>
          <p:nvPr/>
        </p:nvSpPr>
        <p:spPr bwMode="auto">
          <a:xfrm>
            <a:off x="6589713" y="5589588"/>
            <a:ext cx="1368425" cy="3667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it-IT" altLang="x-none" b="1" dirty="0" err="1">
                <a:solidFill>
                  <a:schemeClr val="bg1"/>
                </a:solidFill>
              </a:rPr>
              <a:t>Neuron</a:t>
            </a:r>
            <a:endParaRPr lang="it-IT" altLang="x-none" b="1" dirty="0">
              <a:solidFill>
                <a:schemeClr val="bg1"/>
              </a:solidFill>
            </a:endParaRPr>
          </a:p>
        </p:txBody>
      </p:sp>
      <p:sp>
        <p:nvSpPr>
          <p:cNvPr id="15421" name="AutoShape 61"/>
          <p:cNvSpPr>
            <a:spLocks noChangeArrowheads="1"/>
          </p:cNvSpPr>
          <p:nvPr/>
        </p:nvSpPr>
        <p:spPr bwMode="auto">
          <a:xfrm rot="5400000">
            <a:off x="6049169" y="3393281"/>
            <a:ext cx="215900" cy="287338"/>
          </a:xfrm>
          <a:prstGeom prst="curvedUpArrow">
            <a:avLst>
              <a:gd name="adj1" fmla="val 20000"/>
              <a:gd name="adj2" fmla="val 40000"/>
              <a:gd name="adj3" fmla="val 44363"/>
            </a:avLst>
          </a:prstGeom>
          <a:solidFill>
            <a:srgbClr val="FF0000"/>
          </a:solidFill>
          <a:ln w="9525">
            <a:solidFill>
              <a:srgbClr val="FF0000"/>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it-IT" altLang="x-none"/>
          </a:p>
        </p:txBody>
      </p:sp>
      <p:cxnSp>
        <p:nvCxnSpPr>
          <p:cNvPr id="15422" name="AutoShape 62"/>
          <p:cNvCxnSpPr>
            <a:cxnSpLocks noChangeShapeType="1"/>
          </p:cNvCxnSpPr>
          <p:nvPr/>
        </p:nvCxnSpPr>
        <p:spPr bwMode="auto">
          <a:xfrm rot="16200000" flipH="1">
            <a:off x="4035425" y="3605213"/>
            <a:ext cx="173037" cy="5005388"/>
          </a:xfrm>
          <a:prstGeom prst="curvedConnector3">
            <a:avLst>
              <a:gd name="adj1" fmla="val 221097"/>
            </a:avLst>
          </a:prstGeom>
          <a:noFill/>
          <a:ln w="3810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5423" name="Line 63"/>
          <p:cNvSpPr>
            <a:spLocks noChangeShapeType="1"/>
          </p:cNvSpPr>
          <p:nvPr/>
        </p:nvSpPr>
        <p:spPr bwMode="auto">
          <a:xfrm flipH="1">
            <a:off x="1619250" y="5084763"/>
            <a:ext cx="431800" cy="576262"/>
          </a:xfrm>
          <a:prstGeom prst="line">
            <a:avLst/>
          </a:prstGeom>
          <a:noFill/>
          <a:ln w="3810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424" name="Oval 64"/>
          <p:cNvSpPr>
            <a:spLocks noChangeArrowheads="1"/>
          </p:cNvSpPr>
          <p:nvPr/>
        </p:nvSpPr>
        <p:spPr bwMode="auto">
          <a:xfrm>
            <a:off x="5148263" y="836613"/>
            <a:ext cx="1223962" cy="719137"/>
          </a:xfrm>
          <a:prstGeom prst="ellipse">
            <a:avLst/>
          </a:prstGeom>
          <a:solidFill>
            <a:srgbClr val="FFFF66"/>
          </a:solidFill>
          <a:ln w="9525">
            <a:solidFill>
              <a:schemeClr val="tx1"/>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it-IT" altLang="x-none"/>
          </a:p>
        </p:txBody>
      </p:sp>
      <p:sp>
        <p:nvSpPr>
          <p:cNvPr id="15425" name="Text Box 65"/>
          <p:cNvSpPr txBox="1">
            <a:spLocks noChangeArrowheads="1"/>
          </p:cNvSpPr>
          <p:nvPr/>
        </p:nvSpPr>
        <p:spPr bwMode="auto">
          <a:xfrm>
            <a:off x="5219700" y="981075"/>
            <a:ext cx="1223963" cy="3365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GB" altLang="x-none" sz="1600" b="1"/>
              <a:t>microglia</a:t>
            </a:r>
          </a:p>
        </p:txBody>
      </p:sp>
      <p:sp>
        <p:nvSpPr>
          <p:cNvPr id="15426" name="Line 66"/>
          <p:cNvSpPr>
            <a:spLocks noChangeShapeType="1"/>
          </p:cNvSpPr>
          <p:nvPr/>
        </p:nvSpPr>
        <p:spPr bwMode="auto">
          <a:xfrm>
            <a:off x="6516688" y="1196975"/>
            <a:ext cx="71437" cy="215900"/>
          </a:xfrm>
          <a:prstGeom prst="line">
            <a:avLst/>
          </a:prstGeom>
          <a:noFill/>
          <a:ln w="28575">
            <a:solidFill>
              <a:srgbClr val="FF0000"/>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427" name="Text Box 67"/>
          <p:cNvSpPr txBox="1">
            <a:spLocks noChangeArrowheads="1"/>
          </p:cNvSpPr>
          <p:nvPr/>
        </p:nvSpPr>
        <p:spPr bwMode="auto">
          <a:xfrm>
            <a:off x="0" y="0"/>
            <a:ext cx="8893175" cy="5191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GB" altLang="x-none" sz="2800" b="1">
                <a:solidFill>
                  <a:srgbClr val="FB5433"/>
                </a:solidFill>
              </a:rPr>
              <a:t>Pathophysiology of hepatic encephalopathy</a:t>
            </a:r>
          </a:p>
        </p:txBody>
      </p:sp>
      <p:sp>
        <p:nvSpPr>
          <p:cNvPr id="15428" name="Line 68"/>
          <p:cNvSpPr>
            <a:spLocks noChangeShapeType="1"/>
          </p:cNvSpPr>
          <p:nvPr/>
        </p:nvSpPr>
        <p:spPr bwMode="auto">
          <a:xfrm>
            <a:off x="8027988" y="3429000"/>
            <a:ext cx="2159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429" name="Line 69"/>
          <p:cNvSpPr>
            <a:spLocks noChangeShapeType="1"/>
          </p:cNvSpPr>
          <p:nvPr/>
        </p:nvSpPr>
        <p:spPr bwMode="auto">
          <a:xfrm rot="5400000">
            <a:off x="7235825" y="3716338"/>
            <a:ext cx="2159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430" name="Line 70"/>
          <p:cNvSpPr>
            <a:spLocks noChangeShapeType="1"/>
          </p:cNvSpPr>
          <p:nvPr/>
        </p:nvSpPr>
        <p:spPr bwMode="auto">
          <a:xfrm rot="10800000">
            <a:off x="6516688" y="3429000"/>
            <a:ext cx="2159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431" name="Text Box 71"/>
          <p:cNvSpPr txBox="1">
            <a:spLocks noChangeArrowheads="1"/>
          </p:cNvSpPr>
          <p:nvPr/>
        </p:nvSpPr>
        <p:spPr bwMode="auto">
          <a:xfrm>
            <a:off x="5076825" y="4005263"/>
            <a:ext cx="1439863" cy="3667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GB" altLang="x-none" b="1"/>
              <a:t>↓↑</a:t>
            </a:r>
            <a:r>
              <a:rPr lang="en-GB" altLang="x-none"/>
              <a:t> </a:t>
            </a:r>
            <a:r>
              <a:rPr lang="en-GB" altLang="x-none" sz="1400" b="1"/>
              <a:t>glicemia</a:t>
            </a:r>
          </a:p>
        </p:txBody>
      </p:sp>
      <p:sp>
        <p:nvSpPr>
          <p:cNvPr id="15432" name="Text Box 72"/>
          <p:cNvSpPr txBox="1">
            <a:spLocks noChangeArrowheads="1"/>
          </p:cNvSpPr>
          <p:nvPr/>
        </p:nvSpPr>
        <p:spPr bwMode="auto">
          <a:xfrm>
            <a:off x="6804025" y="3068638"/>
            <a:ext cx="1584325" cy="5175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GB" altLang="x-none" sz="1400" b="1"/>
              <a:t>↓endogenous osmolites</a:t>
            </a:r>
          </a:p>
        </p:txBody>
      </p:sp>
      <p:sp>
        <p:nvSpPr>
          <p:cNvPr id="15433" name="Text Box 73"/>
          <p:cNvSpPr txBox="1">
            <a:spLocks noChangeArrowheads="1"/>
          </p:cNvSpPr>
          <p:nvPr/>
        </p:nvSpPr>
        <p:spPr bwMode="auto">
          <a:xfrm>
            <a:off x="1034610" y="476250"/>
            <a:ext cx="2016125"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altLang="x-none" sz="2400" b="1" i="1" dirty="0">
                <a:solidFill>
                  <a:schemeClr val="accent2"/>
                </a:solidFill>
                <a:latin typeface="Times New Roman" charset="0"/>
              </a:rPr>
              <a:t>Organism</a:t>
            </a:r>
          </a:p>
        </p:txBody>
      </p:sp>
      <p:sp>
        <p:nvSpPr>
          <p:cNvPr id="15434" name="Text Box 74"/>
          <p:cNvSpPr txBox="1">
            <a:spLocks noChangeArrowheads="1"/>
          </p:cNvSpPr>
          <p:nvPr/>
        </p:nvSpPr>
        <p:spPr bwMode="auto">
          <a:xfrm>
            <a:off x="6353891" y="476250"/>
            <a:ext cx="2016125"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altLang="x-none" sz="2400" b="1" i="1" dirty="0">
                <a:solidFill>
                  <a:schemeClr val="accent2"/>
                </a:solidFill>
                <a:latin typeface="Times New Roman" charset="0"/>
              </a:rPr>
              <a:t>Organ</a:t>
            </a:r>
          </a:p>
        </p:txBody>
      </p:sp>
      <p:sp>
        <p:nvSpPr>
          <p:cNvPr id="15435" name="Text Box 75"/>
          <p:cNvSpPr txBox="1">
            <a:spLocks noChangeArrowheads="1"/>
          </p:cNvSpPr>
          <p:nvPr/>
        </p:nvSpPr>
        <p:spPr bwMode="auto">
          <a:xfrm>
            <a:off x="3203575" y="5589588"/>
            <a:ext cx="2160588" cy="376237"/>
          </a:xfrm>
          <a:prstGeom prst="rect">
            <a:avLst/>
          </a:prstGeom>
          <a:solidFill>
            <a:schemeClr val="folHlink"/>
          </a:solidFill>
          <a:ln w="9525">
            <a:solidFill>
              <a:schemeClr val="tx1"/>
            </a:solidFill>
            <a:miter lim="800000"/>
            <a:headEnd/>
            <a:tailEnd/>
          </a:ln>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altLang="x-none" dirty="0">
                <a:solidFill>
                  <a:schemeClr val="bg1"/>
                </a:solidFill>
              </a:rPr>
              <a:t>Inflammatory </a:t>
            </a:r>
            <a:r>
              <a:rPr lang="en-US" altLang="x-none" dirty="0" err="1" smtClean="0">
                <a:solidFill>
                  <a:schemeClr val="bg1"/>
                </a:solidFill>
              </a:rPr>
              <a:t>Ils</a:t>
            </a:r>
            <a:r>
              <a:rPr lang="en-US" altLang="x-none" dirty="0" smtClean="0">
                <a:solidFill>
                  <a:schemeClr val="bg1"/>
                </a:solidFill>
              </a:rPr>
              <a:t>?</a:t>
            </a:r>
            <a:endParaRPr lang="en-US" altLang="x-none" dirty="0">
              <a:solidFill>
                <a:schemeClr val="bg1"/>
              </a:solidFill>
            </a:endParaRPr>
          </a:p>
        </p:txBody>
      </p:sp>
      <p:sp>
        <p:nvSpPr>
          <p:cNvPr id="15436" name="Line 77"/>
          <p:cNvSpPr>
            <a:spLocks noChangeShapeType="1"/>
          </p:cNvSpPr>
          <p:nvPr/>
        </p:nvSpPr>
        <p:spPr bwMode="auto">
          <a:xfrm flipV="1">
            <a:off x="5075238" y="1268413"/>
            <a:ext cx="73025" cy="4248150"/>
          </a:xfrm>
          <a:prstGeom prst="line">
            <a:avLst/>
          </a:prstGeom>
          <a:noFill/>
          <a:ln w="3810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5437" name="Text Box 77"/>
          <p:cNvSpPr txBox="1">
            <a:spLocks noChangeArrowheads="1"/>
          </p:cNvSpPr>
          <p:nvPr/>
        </p:nvSpPr>
        <p:spPr bwMode="auto">
          <a:xfrm>
            <a:off x="-36513" y="6459538"/>
            <a:ext cx="9144001" cy="3365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altLang="x-none" sz="1600"/>
              <a:t>(Amodio, Hepatic Encephalopathy, in Cirrhosis, Lee and Moreau Ed, Wiley Publisher 2015)</a:t>
            </a:r>
          </a:p>
        </p:txBody>
      </p:sp>
      <p:sp>
        <p:nvSpPr>
          <p:cNvPr id="15439" name="Text Box 28"/>
          <p:cNvSpPr txBox="1">
            <a:spLocks noChangeArrowheads="1"/>
          </p:cNvSpPr>
          <p:nvPr/>
        </p:nvSpPr>
        <p:spPr bwMode="auto">
          <a:xfrm>
            <a:off x="323850" y="3860800"/>
            <a:ext cx="750888"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GB" altLang="x-none" sz="1400" b="1"/>
              <a:t>NH4</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descr="HE0001"/>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083" t="2112" b="2141"/>
          <a:stretch>
            <a:fillRect/>
          </a:stretch>
        </p:blipFill>
        <p:spPr bwMode="auto">
          <a:xfrm>
            <a:off x="583660" y="19455"/>
            <a:ext cx="7917403" cy="627890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CasellaDiTesto 1"/>
          <p:cNvSpPr txBox="1"/>
          <p:nvPr/>
        </p:nvSpPr>
        <p:spPr>
          <a:xfrm>
            <a:off x="6322980" y="6420255"/>
            <a:ext cx="4241260" cy="400110"/>
          </a:xfrm>
          <a:prstGeom prst="rect">
            <a:avLst/>
          </a:prstGeom>
          <a:noFill/>
        </p:spPr>
        <p:txBody>
          <a:bodyPr wrap="square" rtlCol="0">
            <a:spAutoFit/>
          </a:bodyPr>
          <a:lstStyle/>
          <a:p>
            <a:r>
              <a:rPr lang="it-IT" sz="2000" b="1" i="1" dirty="0" err="1" smtClean="0">
                <a:solidFill>
                  <a:srgbClr val="FF0000"/>
                </a:solidFill>
              </a:rPr>
              <a:t>Courtesy</a:t>
            </a:r>
            <a:r>
              <a:rPr lang="it-IT" sz="2000" b="1" i="1" dirty="0" smtClean="0">
                <a:solidFill>
                  <a:srgbClr val="FF0000"/>
                </a:solidFill>
              </a:rPr>
              <a:t> of Harold </a:t>
            </a:r>
            <a:r>
              <a:rPr lang="it-IT" sz="2000" b="1" i="1" dirty="0" err="1" smtClean="0">
                <a:solidFill>
                  <a:srgbClr val="FF0000"/>
                </a:solidFill>
              </a:rPr>
              <a:t>Conn</a:t>
            </a:r>
            <a:endParaRPr lang="it-IT" sz="2000" b="1" i="1"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2234437" y="681038"/>
            <a:ext cx="4032250" cy="376237"/>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altLang="x-none" b="1"/>
              <a:t>Clinical signs suggesting  HE </a:t>
            </a:r>
          </a:p>
        </p:txBody>
      </p:sp>
      <p:sp>
        <p:nvSpPr>
          <p:cNvPr id="18435" name="Text Box 5"/>
          <p:cNvSpPr txBox="1">
            <a:spLocks noChangeArrowheads="1"/>
          </p:cNvSpPr>
          <p:nvPr/>
        </p:nvSpPr>
        <p:spPr bwMode="auto">
          <a:xfrm>
            <a:off x="1153350" y="1273175"/>
            <a:ext cx="6683375" cy="376238"/>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b="1"/>
              <a:t>Is there liver insufficiency and/or portal-systemic shunting?</a:t>
            </a:r>
          </a:p>
        </p:txBody>
      </p:sp>
      <p:sp>
        <p:nvSpPr>
          <p:cNvPr id="18436" name="Text Box 6"/>
          <p:cNvSpPr txBox="1">
            <a:spLocks noChangeArrowheads="1"/>
          </p:cNvSpPr>
          <p:nvPr/>
        </p:nvSpPr>
        <p:spPr bwMode="auto">
          <a:xfrm>
            <a:off x="1010475" y="1993900"/>
            <a:ext cx="792162" cy="376238"/>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altLang="x-none" b="1"/>
              <a:t>no</a:t>
            </a:r>
          </a:p>
        </p:txBody>
      </p:sp>
      <p:sp>
        <p:nvSpPr>
          <p:cNvPr id="18437" name="Text Box 8"/>
          <p:cNvSpPr txBox="1">
            <a:spLocks noChangeArrowheads="1"/>
          </p:cNvSpPr>
          <p:nvPr/>
        </p:nvSpPr>
        <p:spPr bwMode="auto">
          <a:xfrm>
            <a:off x="5042725" y="2049463"/>
            <a:ext cx="863600" cy="376237"/>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altLang="x-none" b="1"/>
              <a:t>yes</a:t>
            </a:r>
          </a:p>
        </p:txBody>
      </p:sp>
      <p:sp>
        <p:nvSpPr>
          <p:cNvPr id="18438" name="Text Box 9"/>
          <p:cNvSpPr txBox="1">
            <a:spLocks noChangeArrowheads="1"/>
          </p:cNvSpPr>
          <p:nvPr/>
        </p:nvSpPr>
        <p:spPr bwMode="auto">
          <a:xfrm>
            <a:off x="505650" y="4370388"/>
            <a:ext cx="4032250" cy="650875"/>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altLang="x-none" b="1"/>
              <a:t>Are there other plausible causes or con-causes of brain dysfunction?</a:t>
            </a:r>
          </a:p>
        </p:txBody>
      </p:sp>
      <p:sp>
        <p:nvSpPr>
          <p:cNvPr id="18439" name="Text Box 10"/>
          <p:cNvSpPr txBox="1">
            <a:spLocks noChangeArrowheads="1"/>
          </p:cNvSpPr>
          <p:nvPr/>
        </p:nvSpPr>
        <p:spPr bwMode="auto">
          <a:xfrm>
            <a:off x="4682362" y="3721100"/>
            <a:ext cx="792163" cy="376238"/>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altLang="x-none" b="1"/>
              <a:t>no</a:t>
            </a:r>
          </a:p>
        </p:txBody>
      </p:sp>
      <p:sp>
        <p:nvSpPr>
          <p:cNvPr id="18440" name="Text Box 11"/>
          <p:cNvSpPr txBox="1">
            <a:spLocks noChangeArrowheads="1"/>
          </p:cNvSpPr>
          <p:nvPr/>
        </p:nvSpPr>
        <p:spPr bwMode="auto">
          <a:xfrm>
            <a:off x="6482587" y="3794125"/>
            <a:ext cx="863600" cy="376238"/>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altLang="x-none" b="1"/>
              <a:t>yes</a:t>
            </a:r>
          </a:p>
        </p:txBody>
      </p:sp>
      <p:sp>
        <p:nvSpPr>
          <p:cNvPr id="18441" name="Text Box 12"/>
          <p:cNvSpPr txBox="1">
            <a:spLocks noChangeArrowheads="1"/>
          </p:cNvSpPr>
          <p:nvPr/>
        </p:nvSpPr>
        <p:spPr bwMode="auto">
          <a:xfrm>
            <a:off x="3969575" y="2857500"/>
            <a:ext cx="3597275" cy="376238"/>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b="1"/>
              <a:t>Are there precipitating factors?</a:t>
            </a:r>
          </a:p>
        </p:txBody>
      </p:sp>
      <p:sp>
        <p:nvSpPr>
          <p:cNvPr id="18442" name="Text Box 13"/>
          <p:cNvSpPr txBox="1">
            <a:spLocks noChangeArrowheads="1"/>
          </p:cNvSpPr>
          <p:nvPr/>
        </p:nvSpPr>
        <p:spPr bwMode="auto">
          <a:xfrm>
            <a:off x="721550" y="2781300"/>
            <a:ext cx="2144712" cy="954088"/>
          </a:xfrm>
          <a:prstGeom prst="rect">
            <a:avLst/>
          </a:prstGeom>
          <a:noFill/>
          <a:ln w="38100">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altLang="x-none" b="1"/>
              <a:t>Look for other brain/metabolic disorders</a:t>
            </a:r>
          </a:p>
        </p:txBody>
      </p:sp>
      <p:sp>
        <p:nvSpPr>
          <p:cNvPr id="18443" name="Text Box 14"/>
          <p:cNvSpPr txBox="1">
            <a:spLocks noChangeArrowheads="1"/>
          </p:cNvSpPr>
          <p:nvPr/>
        </p:nvSpPr>
        <p:spPr bwMode="auto">
          <a:xfrm>
            <a:off x="3602862" y="5378450"/>
            <a:ext cx="792163" cy="376238"/>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altLang="x-none" b="1"/>
              <a:t>no</a:t>
            </a:r>
          </a:p>
        </p:txBody>
      </p:sp>
      <p:sp>
        <p:nvSpPr>
          <p:cNvPr id="18444" name="Text Box 15"/>
          <p:cNvSpPr txBox="1">
            <a:spLocks noChangeArrowheads="1"/>
          </p:cNvSpPr>
          <p:nvPr/>
        </p:nvSpPr>
        <p:spPr bwMode="auto">
          <a:xfrm>
            <a:off x="434212" y="5378450"/>
            <a:ext cx="863600" cy="376238"/>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altLang="x-none" b="1"/>
              <a:t>yes</a:t>
            </a:r>
          </a:p>
        </p:txBody>
      </p:sp>
      <p:sp>
        <p:nvSpPr>
          <p:cNvPr id="18445" name="Text Box 17"/>
          <p:cNvSpPr txBox="1">
            <a:spLocks noChangeArrowheads="1"/>
          </p:cNvSpPr>
          <p:nvPr/>
        </p:nvSpPr>
        <p:spPr bwMode="auto">
          <a:xfrm>
            <a:off x="434212" y="6162675"/>
            <a:ext cx="2087563" cy="650875"/>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altLang="x-none" b="1"/>
              <a:t>Possible mixed encephalopathy </a:t>
            </a:r>
          </a:p>
        </p:txBody>
      </p:sp>
      <p:sp>
        <p:nvSpPr>
          <p:cNvPr id="18446" name="Text Box 18"/>
          <p:cNvSpPr txBox="1">
            <a:spLocks noChangeArrowheads="1"/>
          </p:cNvSpPr>
          <p:nvPr/>
        </p:nvSpPr>
        <p:spPr bwMode="auto">
          <a:xfrm>
            <a:off x="6372225" y="5305425"/>
            <a:ext cx="865188" cy="376238"/>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altLang="x-none" b="1"/>
              <a:t>HE</a:t>
            </a:r>
          </a:p>
        </p:txBody>
      </p:sp>
      <p:sp>
        <p:nvSpPr>
          <p:cNvPr id="18447" name="Line 21"/>
          <p:cNvSpPr>
            <a:spLocks noChangeShapeType="1"/>
          </p:cNvSpPr>
          <p:nvPr/>
        </p:nvSpPr>
        <p:spPr bwMode="auto">
          <a:xfrm flipH="1">
            <a:off x="4610925" y="4225925"/>
            <a:ext cx="358775"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48" name="Line 22"/>
          <p:cNvSpPr>
            <a:spLocks noChangeShapeType="1"/>
          </p:cNvSpPr>
          <p:nvPr/>
        </p:nvSpPr>
        <p:spPr bwMode="auto">
          <a:xfrm>
            <a:off x="4034662" y="5089525"/>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49" name="Line 23"/>
          <p:cNvSpPr>
            <a:spLocks noChangeShapeType="1"/>
          </p:cNvSpPr>
          <p:nvPr/>
        </p:nvSpPr>
        <p:spPr bwMode="auto">
          <a:xfrm>
            <a:off x="4537900" y="5521325"/>
            <a:ext cx="165735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50" name="Line 24"/>
          <p:cNvSpPr>
            <a:spLocks noChangeShapeType="1"/>
          </p:cNvSpPr>
          <p:nvPr/>
        </p:nvSpPr>
        <p:spPr bwMode="auto">
          <a:xfrm>
            <a:off x="6842950" y="4297363"/>
            <a:ext cx="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51" name="Line 25"/>
          <p:cNvSpPr>
            <a:spLocks noChangeShapeType="1"/>
          </p:cNvSpPr>
          <p:nvPr/>
        </p:nvSpPr>
        <p:spPr bwMode="auto">
          <a:xfrm flipH="1">
            <a:off x="4753800" y="4370388"/>
            <a:ext cx="1512887"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52" name="Line 26"/>
          <p:cNvSpPr>
            <a:spLocks noChangeShapeType="1"/>
          </p:cNvSpPr>
          <p:nvPr/>
        </p:nvSpPr>
        <p:spPr bwMode="auto">
          <a:xfrm>
            <a:off x="866012" y="5089525"/>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53" name="Line 27"/>
          <p:cNvSpPr>
            <a:spLocks noChangeShapeType="1"/>
          </p:cNvSpPr>
          <p:nvPr/>
        </p:nvSpPr>
        <p:spPr bwMode="auto">
          <a:xfrm>
            <a:off x="866012" y="5810250"/>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54" name="Line 28"/>
          <p:cNvSpPr>
            <a:spLocks noChangeShapeType="1"/>
          </p:cNvSpPr>
          <p:nvPr/>
        </p:nvSpPr>
        <p:spPr bwMode="auto">
          <a:xfrm flipH="1">
            <a:off x="4969700" y="3289300"/>
            <a:ext cx="792162"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55" name="Line 29"/>
          <p:cNvSpPr>
            <a:spLocks noChangeShapeType="1"/>
          </p:cNvSpPr>
          <p:nvPr/>
        </p:nvSpPr>
        <p:spPr bwMode="auto">
          <a:xfrm rot="12761201" flipH="1">
            <a:off x="5701537" y="3462338"/>
            <a:ext cx="101917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56" name="Line 30"/>
          <p:cNvSpPr>
            <a:spLocks noChangeShapeType="1"/>
          </p:cNvSpPr>
          <p:nvPr/>
        </p:nvSpPr>
        <p:spPr bwMode="auto">
          <a:xfrm>
            <a:off x="1369250" y="2425700"/>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57" name="Text Box 32"/>
          <p:cNvSpPr txBox="1">
            <a:spLocks noChangeArrowheads="1"/>
          </p:cNvSpPr>
          <p:nvPr/>
        </p:nvSpPr>
        <p:spPr bwMode="auto">
          <a:xfrm>
            <a:off x="2771775" y="6207125"/>
            <a:ext cx="2822575" cy="650875"/>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b="1"/>
              <a:t>Consider ARD response</a:t>
            </a:r>
            <a:br>
              <a:rPr lang="en-US" altLang="x-none" b="1"/>
            </a:br>
            <a:r>
              <a:rPr lang="en-US" altLang="x-none" b="1"/>
              <a:t> to confirm diagnosis</a:t>
            </a:r>
          </a:p>
        </p:txBody>
      </p:sp>
      <p:sp>
        <p:nvSpPr>
          <p:cNvPr id="18458" name="Text Box 33"/>
          <p:cNvSpPr txBox="1">
            <a:spLocks noChangeArrowheads="1"/>
          </p:cNvSpPr>
          <p:nvPr/>
        </p:nvSpPr>
        <p:spPr bwMode="auto">
          <a:xfrm>
            <a:off x="5977762" y="6207125"/>
            <a:ext cx="3276600" cy="650875"/>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tLang="x-none" b="1"/>
              <a:t>Treatment  for precipitating </a:t>
            </a:r>
            <a:br>
              <a:rPr lang="en-US" altLang="x-none" b="1"/>
            </a:br>
            <a:r>
              <a:rPr lang="en-US" altLang="x-none" b="1"/>
              <a:t>factors+ ARD</a:t>
            </a:r>
          </a:p>
        </p:txBody>
      </p:sp>
      <p:sp>
        <p:nvSpPr>
          <p:cNvPr id="18459" name="Line 34"/>
          <p:cNvSpPr>
            <a:spLocks noChangeShapeType="1"/>
          </p:cNvSpPr>
          <p:nvPr/>
        </p:nvSpPr>
        <p:spPr bwMode="auto">
          <a:xfrm flipH="1">
            <a:off x="4537900" y="5665788"/>
            <a:ext cx="1728787"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60" name="Line 35"/>
          <p:cNvSpPr>
            <a:spLocks noChangeShapeType="1"/>
          </p:cNvSpPr>
          <p:nvPr/>
        </p:nvSpPr>
        <p:spPr bwMode="auto">
          <a:xfrm flipH="1">
            <a:off x="2536061" y="6524625"/>
            <a:ext cx="235713" cy="47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61" name="Line 45"/>
          <p:cNvSpPr>
            <a:spLocks noChangeShapeType="1"/>
          </p:cNvSpPr>
          <p:nvPr/>
        </p:nvSpPr>
        <p:spPr bwMode="auto">
          <a:xfrm>
            <a:off x="5403087" y="2497138"/>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62" name="Line 46"/>
          <p:cNvSpPr>
            <a:spLocks noChangeShapeType="1"/>
          </p:cNvSpPr>
          <p:nvPr/>
        </p:nvSpPr>
        <p:spPr bwMode="auto">
          <a:xfrm>
            <a:off x="3961637" y="1057275"/>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63" name="Line 47"/>
          <p:cNvSpPr>
            <a:spLocks noChangeShapeType="1"/>
          </p:cNvSpPr>
          <p:nvPr/>
        </p:nvSpPr>
        <p:spPr bwMode="auto">
          <a:xfrm rot="282374" flipH="1">
            <a:off x="1950275" y="1658938"/>
            <a:ext cx="144145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64" name="Line 48"/>
          <p:cNvSpPr>
            <a:spLocks noChangeShapeType="1"/>
          </p:cNvSpPr>
          <p:nvPr/>
        </p:nvSpPr>
        <p:spPr bwMode="auto">
          <a:xfrm rot="11896613" flipH="1">
            <a:off x="3528250" y="1849438"/>
            <a:ext cx="1439862" cy="71437"/>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65" name="Line 49"/>
          <p:cNvSpPr>
            <a:spLocks noChangeShapeType="1"/>
          </p:cNvSpPr>
          <p:nvPr/>
        </p:nvSpPr>
        <p:spPr bwMode="auto">
          <a:xfrm>
            <a:off x="6842950" y="5738813"/>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66" name="Line 50"/>
          <p:cNvSpPr>
            <a:spLocks noChangeShapeType="1"/>
          </p:cNvSpPr>
          <p:nvPr/>
        </p:nvSpPr>
        <p:spPr bwMode="auto">
          <a:xfrm flipH="1">
            <a:off x="5580062" y="6524625"/>
            <a:ext cx="397699"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it-IT"/>
          </a:p>
        </p:txBody>
      </p:sp>
      <p:sp>
        <p:nvSpPr>
          <p:cNvPr id="18467" name="Text Box 35"/>
          <p:cNvSpPr txBox="1">
            <a:spLocks noChangeArrowheads="1"/>
          </p:cNvSpPr>
          <p:nvPr/>
        </p:nvSpPr>
        <p:spPr bwMode="auto">
          <a:xfrm>
            <a:off x="395288" y="92075"/>
            <a:ext cx="8323043" cy="46166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altLang="x-none" sz="2400" b="1" dirty="0" smtClean="0">
                <a:solidFill>
                  <a:srgbClr val="FF0000"/>
                </a:solidFill>
                <a:latin typeface="Times New Roman" charset="0"/>
                <a:ea typeface="Times New Roman" charset="0"/>
                <a:cs typeface="Times New Roman" charset="0"/>
              </a:rPr>
              <a:t>THE DIAGNOSTIC TREE FOR HE</a:t>
            </a:r>
            <a:endParaRPr lang="en-US" altLang="x-none" sz="2400" b="1" dirty="0">
              <a:solidFill>
                <a:srgbClr val="FF0000"/>
              </a:solidFill>
              <a:latin typeface="Times New Roman" charset="0"/>
              <a:ea typeface="Times New Roman" charset="0"/>
              <a:cs typeface="Times New Roman"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5292725" y="576503"/>
            <a:ext cx="3546475" cy="7316787"/>
          </a:xfrm>
        </p:spPr>
        <p:txBody>
          <a:bodyPr/>
          <a:lstStyle/>
          <a:p>
            <a:pPr eaLnBrk="1" hangingPunct="1">
              <a:defRPr/>
            </a:pPr>
            <a:r>
              <a:rPr lang="it-IT" sz="2800" b="1" smtClean="0">
                <a:solidFill>
                  <a:srgbClr val="FFFFFF"/>
                </a:solidFill>
                <a:cs typeface="+mj-cs"/>
              </a:rPr>
              <a:t>Jaundice</a:t>
            </a:r>
            <a:br>
              <a:rPr lang="it-IT" sz="2800" b="1" smtClean="0">
                <a:solidFill>
                  <a:srgbClr val="FFFFFF"/>
                </a:solidFill>
                <a:cs typeface="+mj-cs"/>
              </a:rPr>
            </a:br>
            <a:r>
              <a:rPr lang="it-IT" sz="2800" b="1" smtClean="0">
                <a:solidFill>
                  <a:srgbClr val="FFFFFF"/>
                </a:solidFill>
                <a:cs typeface="+mj-cs"/>
              </a:rPr>
              <a:t>Spyder nevi</a:t>
            </a:r>
            <a:br>
              <a:rPr lang="it-IT" sz="2800" b="1" smtClean="0">
                <a:solidFill>
                  <a:srgbClr val="FFFFFF"/>
                </a:solidFill>
                <a:cs typeface="+mj-cs"/>
              </a:rPr>
            </a:br>
            <a:r>
              <a:rPr lang="it-IT" sz="2800" b="1" smtClean="0">
                <a:solidFill>
                  <a:srgbClr val="FFFFFF"/>
                </a:solidFill>
                <a:cs typeface="+mj-cs"/>
              </a:rPr>
              <a:t>Foetor</a:t>
            </a:r>
            <a:br>
              <a:rPr lang="it-IT" sz="2800" b="1" smtClean="0">
                <a:solidFill>
                  <a:srgbClr val="FFFFFF"/>
                </a:solidFill>
                <a:cs typeface="+mj-cs"/>
              </a:rPr>
            </a:br>
            <a:r>
              <a:rPr lang="it-IT" sz="2800" b="1" smtClean="0">
                <a:solidFill>
                  <a:srgbClr val="FFFFFF"/>
                </a:solidFill>
                <a:cs typeface="+mj-cs"/>
              </a:rPr>
              <a:t>Palmar Erythema</a:t>
            </a:r>
            <a:br>
              <a:rPr lang="it-IT" sz="2800" b="1" smtClean="0">
                <a:solidFill>
                  <a:srgbClr val="FFFFFF"/>
                </a:solidFill>
                <a:cs typeface="+mj-cs"/>
              </a:rPr>
            </a:br>
            <a:r>
              <a:rPr lang="it-IT" sz="2800" b="1" smtClean="0">
                <a:solidFill>
                  <a:srgbClr val="FFFFFF"/>
                </a:solidFill>
                <a:cs typeface="+mj-cs"/>
              </a:rPr>
              <a:t>Gynecomastia</a:t>
            </a:r>
            <a:br>
              <a:rPr lang="it-IT" sz="2800" b="1" smtClean="0">
                <a:solidFill>
                  <a:srgbClr val="FFFFFF"/>
                </a:solidFill>
                <a:cs typeface="+mj-cs"/>
              </a:rPr>
            </a:br>
            <a:r>
              <a:rPr lang="it-IT" sz="2800" b="1" smtClean="0">
                <a:solidFill>
                  <a:srgbClr val="FFFFFF"/>
                </a:solidFill>
                <a:cs typeface="+mj-cs"/>
              </a:rPr>
              <a:t>Hepatomegaly</a:t>
            </a:r>
            <a:br>
              <a:rPr lang="it-IT" sz="2800" b="1" smtClean="0">
                <a:solidFill>
                  <a:srgbClr val="FFFFFF"/>
                </a:solidFill>
                <a:cs typeface="+mj-cs"/>
              </a:rPr>
            </a:br>
            <a:r>
              <a:rPr lang="it-IT" sz="2800" b="1" smtClean="0">
                <a:solidFill>
                  <a:srgbClr val="FFFFFF"/>
                </a:solidFill>
                <a:cs typeface="+mj-cs"/>
              </a:rPr>
              <a:t>Splenomegaly</a:t>
            </a:r>
            <a:br>
              <a:rPr lang="it-IT" sz="2800" b="1" smtClean="0">
                <a:solidFill>
                  <a:srgbClr val="FFFFFF"/>
                </a:solidFill>
                <a:cs typeface="+mj-cs"/>
              </a:rPr>
            </a:br>
            <a:r>
              <a:rPr lang="it-IT" sz="2800" b="1" smtClean="0">
                <a:solidFill>
                  <a:srgbClr val="FFFFFF"/>
                </a:solidFill>
                <a:cs typeface="+mj-cs"/>
              </a:rPr>
              <a:t>Pruritus</a:t>
            </a:r>
            <a:br>
              <a:rPr lang="it-IT" sz="2800" b="1" smtClean="0">
                <a:solidFill>
                  <a:srgbClr val="FFFFFF"/>
                </a:solidFill>
                <a:cs typeface="+mj-cs"/>
              </a:rPr>
            </a:br>
            <a:r>
              <a:rPr lang="it-IT" sz="2800" b="1" smtClean="0">
                <a:solidFill>
                  <a:srgbClr val="FFFFFF"/>
                </a:solidFill>
                <a:cs typeface="+mj-cs"/>
              </a:rPr>
              <a:t>Ascites </a:t>
            </a:r>
            <a:br>
              <a:rPr lang="it-IT" sz="2800" b="1" smtClean="0">
                <a:solidFill>
                  <a:srgbClr val="FFFFFF"/>
                </a:solidFill>
                <a:cs typeface="+mj-cs"/>
              </a:rPr>
            </a:br>
            <a:r>
              <a:rPr lang="it-IT" sz="2800" b="1" smtClean="0">
                <a:solidFill>
                  <a:srgbClr val="FFFFFF"/>
                </a:solidFill>
                <a:cs typeface="+mj-cs"/>
              </a:rPr>
              <a:t>Oedema</a:t>
            </a:r>
            <a:br>
              <a:rPr lang="it-IT" sz="2800" b="1" smtClean="0">
                <a:solidFill>
                  <a:srgbClr val="FFFFFF"/>
                </a:solidFill>
                <a:cs typeface="+mj-cs"/>
              </a:rPr>
            </a:br>
            <a:r>
              <a:rPr lang="it-IT" sz="2800" b="1" smtClean="0">
                <a:solidFill>
                  <a:srgbClr val="FFFFFF"/>
                </a:solidFill>
                <a:cs typeface="+mj-cs"/>
              </a:rPr>
              <a:t>Caput medusae</a:t>
            </a:r>
            <a:br>
              <a:rPr lang="it-IT" sz="2800" b="1" smtClean="0">
                <a:solidFill>
                  <a:srgbClr val="FFFFFF"/>
                </a:solidFill>
                <a:cs typeface="+mj-cs"/>
              </a:rPr>
            </a:br>
            <a:r>
              <a:rPr lang="it-IT" sz="2800" b="1" smtClean="0">
                <a:solidFill>
                  <a:srgbClr val="FFFFFF"/>
                </a:solidFill>
                <a:cs typeface="+mj-cs"/>
              </a:rPr>
              <a:t>Testicular athrophy</a:t>
            </a:r>
            <a:br>
              <a:rPr lang="it-IT" sz="2800" b="1" smtClean="0">
                <a:solidFill>
                  <a:srgbClr val="FFFFFF"/>
                </a:solidFill>
                <a:cs typeface="+mj-cs"/>
              </a:rPr>
            </a:br>
            <a:r>
              <a:rPr lang="it-IT" sz="2800" b="1" smtClean="0">
                <a:solidFill>
                  <a:srgbClr val="FFFFFF"/>
                </a:solidFill>
                <a:cs typeface="+mj-cs"/>
              </a:rPr>
              <a:t>Dark urine </a:t>
            </a:r>
            <a:br>
              <a:rPr lang="it-IT" sz="2800" b="1" smtClean="0">
                <a:solidFill>
                  <a:srgbClr val="FFFFFF"/>
                </a:solidFill>
                <a:cs typeface="+mj-cs"/>
              </a:rPr>
            </a:br>
            <a:r>
              <a:rPr lang="it-IT" sz="2800" b="1" smtClean="0">
                <a:solidFill>
                  <a:srgbClr val="FFFFFF"/>
                </a:solidFill>
                <a:cs typeface="+mj-cs"/>
              </a:rPr>
              <a:t>Pale stools</a:t>
            </a:r>
            <a:br>
              <a:rPr lang="it-IT" sz="2800" b="1" smtClean="0">
                <a:solidFill>
                  <a:srgbClr val="FFFFFF"/>
                </a:solidFill>
                <a:cs typeface="+mj-cs"/>
              </a:rPr>
            </a:br>
            <a:r>
              <a:rPr lang="it-IT" sz="2800" b="1" smtClean="0">
                <a:solidFill>
                  <a:srgbClr val="FFFFFF"/>
                </a:solidFill>
                <a:cs typeface="+mj-cs"/>
              </a:rPr>
              <a:t>Fever</a:t>
            </a:r>
            <a:br>
              <a:rPr lang="it-IT" sz="2800" b="1" smtClean="0">
                <a:solidFill>
                  <a:srgbClr val="FFFFFF"/>
                </a:solidFill>
                <a:cs typeface="+mj-cs"/>
              </a:rPr>
            </a:br>
            <a:r>
              <a:rPr lang="it-IT" sz="2800" b="1" smtClean="0">
                <a:solidFill>
                  <a:srgbClr val="FFFFFF"/>
                </a:solidFill>
                <a:cs typeface="+mj-cs"/>
              </a:rPr>
              <a:t>Bradicardia</a:t>
            </a:r>
            <a:br>
              <a:rPr lang="it-IT" sz="2800" b="1" smtClean="0">
                <a:solidFill>
                  <a:srgbClr val="FFFFFF"/>
                </a:solidFill>
                <a:cs typeface="+mj-cs"/>
              </a:rPr>
            </a:br>
            <a:r>
              <a:rPr lang="it-IT" sz="2800" b="1" smtClean="0">
                <a:solidFill>
                  <a:srgbClr val="FFFFFF"/>
                </a:solidFill>
                <a:cs typeface="+mj-cs"/>
              </a:rPr>
              <a:t/>
            </a:r>
            <a:br>
              <a:rPr lang="it-IT" sz="2800" b="1" smtClean="0">
                <a:solidFill>
                  <a:srgbClr val="FFFFFF"/>
                </a:solidFill>
                <a:cs typeface="+mj-cs"/>
              </a:rPr>
            </a:br>
            <a:r>
              <a:rPr lang="it-IT" sz="2800" b="1" smtClean="0">
                <a:solidFill>
                  <a:srgbClr val="FFFFFF"/>
                </a:solidFill>
                <a:cs typeface="+mj-cs"/>
              </a:rPr>
              <a:t/>
            </a:r>
            <a:br>
              <a:rPr lang="it-IT" sz="2800" b="1" smtClean="0">
                <a:solidFill>
                  <a:srgbClr val="FFFFFF"/>
                </a:solidFill>
                <a:cs typeface="+mj-cs"/>
              </a:rPr>
            </a:br>
            <a:r>
              <a:rPr lang="it-IT" sz="2800" b="1" smtClean="0">
                <a:solidFill>
                  <a:srgbClr val="FFFFFF"/>
                </a:solidFill>
                <a:cs typeface="+mj-cs"/>
              </a:rPr>
              <a:t/>
            </a:r>
            <a:br>
              <a:rPr lang="it-IT" sz="2800" b="1" smtClean="0">
                <a:solidFill>
                  <a:srgbClr val="FFFFFF"/>
                </a:solidFill>
                <a:cs typeface="+mj-cs"/>
              </a:rPr>
            </a:br>
            <a:endParaRPr lang="it-IT" sz="2800" b="1" smtClean="0">
              <a:solidFill>
                <a:srgbClr val="FFFFFF"/>
              </a:solidFill>
              <a:cs typeface="+mj-cs"/>
            </a:endParaRPr>
          </a:p>
        </p:txBody>
      </p:sp>
      <p:pic>
        <p:nvPicPr>
          <p:cNvPr id="268291" name="Picture 3" descr="cirrosiepatica 002"/>
          <p:cNvPicPr>
            <a:picLocks noGrp="1" noChangeAspect="1" noChangeArrowheads="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 y="0"/>
            <a:ext cx="5076825" cy="6858000"/>
          </a:xfrm>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7522620"/>
      </p:ext>
    </p:extLst>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79970" name="Picture 2" descr="cirrosiepatica 003"/>
          <p:cNvPicPr>
            <a:picLocks noGrp="1" noChangeAspect="1" noChangeArrowheads="1"/>
          </p:cNvPicPr>
          <p:nvPr>
            <p:ph/>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04042" y="12651"/>
            <a:ext cx="4692203" cy="6671967"/>
          </a:xfrm>
          <a:noFill/>
          <a:ln/>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rgbClr val="808080">
                      <a:alpha val="74998"/>
                    </a:srgbClr>
                  </a:outerShdw>
                </a:effectLst>
              </a14:hiddenEffects>
            </a:ext>
          </a:extLst>
        </p:spPr>
      </p:pic>
      <p:sp>
        <p:nvSpPr>
          <p:cNvPr id="2" name="CasellaDiTesto 1"/>
          <p:cNvSpPr txBox="1"/>
          <p:nvPr/>
        </p:nvSpPr>
        <p:spPr>
          <a:xfrm>
            <a:off x="5096246" y="16697"/>
            <a:ext cx="4047754" cy="6555641"/>
          </a:xfrm>
          <a:prstGeom prst="rect">
            <a:avLst/>
          </a:prstGeom>
          <a:noFill/>
        </p:spPr>
        <p:txBody>
          <a:bodyPr wrap="square" rtlCol="0">
            <a:spAutoFit/>
          </a:bodyPr>
          <a:lstStyle/>
          <a:p>
            <a:r>
              <a:rPr lang="it-IT" sz="2000" b="1" dirty="0" smtClean="0">
                <a:solidFill>
                  <a:srgbClr val="FF0000"/>
                </a:solidFill>
                <a:latin typeface="+mj-lt"/>
              </a:rPr>
              <a:t>STAGE 1</a:t>
            </a:r>
            <a:r>
              <a:rPr lang="it-IT" sz="2000" b="1" dirty="0" smtClean="0">
                <a:solidFill>
                  <a:srgbClr val="FF0000"/>
                </a:solidFill>
              </a:rPr>
              <a:t>-  </a:t>
            </a:r>
            <a:r>
              <a:rPr lang="it-IT" sz="2000" b="1" dirty="0" err="1"/>
              <a:t>Trivial</a:t>
            </a:r>
            <a:r>
              <a:rPr lang="it-IT" sz="2000" b="1" dirty="0"/>
              <a:t> </a:t>
            </a:r>
            <a:r>
              <a:rPr lang="it-IT" sz="2000" b="1" dirty="0" err="1"/>
              <a:t>lack</a:t>
            </a:r>
            <a:r>
              <a:rPr lang="it-IT" sz="2000" b="1" dirty="0"/>
              <a:t> of </a:t>
            </a:r>
            <a:r>
              <a:rPr lang="it-IT" sz="2000" b="1" dirty="0" smtClean="0"/>
              <a:t>  </a:t>
            </a:r>
            <a:r>
              <a:rPr lang="it-IT" sz="2000" b="1" dirty="0" err="1" smtClean="0"/>
              <a:t>awareness</a:t>
            </a:r>
            <a:r>
              <a:rPr lang="it-IT" sz="2000" b="1" dirty="0" smtClean="0"/>
              <a:t> </a:t>
            </a:r>
            <a:endParaRPr lang="it-IT" sz="2000" b="1" dirty="0"/>
          </a:p>
          <a:p>
            <a:pPr marL="342900" indent="-342900">
              <a:buFont typeface="Arial"/>
              <a:buChar char="•"/>
            </a:pPr>
            <a:r>
              <a:rPr lang="it-IT" sz="2000" b="1" dirty="0" err="1"/>
              <a:t>Euphoria</a:t>
            </a:r>
            <a:r>
              <a:rPr lang="it-IT" sz="2000" b="1" dirty="0"/>
              <a:t> or </a:t>
            </a:r>
            <a:r>
              <a:rPr lang="it-IT" sz="2000" b="1" dirty="0" err="1"/>
              <a:t>anxiety</a:t>
            </a:r>
            <a:r>
              <a:rPr lang="it-IT" sz="2000" b="1" dirty="0"/>
              <a:t> </a:t>
            </a:r>
            <a:r>
              <a:rPr lang="it-IT" sz="2000" b="1" dirty="0" smtClean="0"/>
              <a:t> -</a:t>
            </a:r>
            <a:endParaRPr lang="it-IT" sz="2000" b="1" dirty="0"/>
          </a:p>
          <a:p>
            <a:pPr marL="342900" indent="-342900">
              <a:buFont typeface="Arial"/>
              <a:buChar char="•"/>
            </a:pPr>
            <a:r>
              <a:rPr lang="it-IT" sz="2000" b="1" dirty="0" err="1"/>
              <a:t>Shortened</a:t>
            </a:r>
            <a:r>
              <a:rPr lang="it-IT" sz="2000" b="1" dirty="0"/>
              <a:t> </a:t>
            </a:r>
            <a:r>
              <a:rPr lang="it-IT" sz="2000" b="1" dirty="0" err="1"/>
              <a:t>attention</a:t>
            </a:r>
            <a:r>
              <a:rPr lang="it-IT" sz="2000" b="1" dirty="0"/>
              <a:t> </a:t>
            </a:r>
            <a:r>
              <a:rPr lang="it-IT" sz="2000" b="1" dirty="0" err="1"/>
              <a:t>span</a:t>
            </a:r>
            <a:r>
              <a:rPr lang="it-IT" sz="2000" b="1" dirty="0"/>
              <a:t> </a:t>
            </a:r>
          </a:p>
          <a:p>
            <a:pPr marL="342900" indent="-342900">
              <a:buFont typeface="Arial"/>
              <a:buChar char="•"/>
            </a:pPr>
            <a:r>
              <a:rPr lang="it-IT" sz="2000" b="1" dirty="0" err="1"/>
              <a:t>Impairment</a:t>
            </a:r>
            <a:r>
              <a:rPr lang="it-IT" sz="2000" b="1" dirty="0"/>
              <a:t> of </a:t>
            </a:r>
            <a:r>
              <a:rPr lang="it-IT" sz="2000" b="1" dirty="0" err="1"/>
              <a:t>addition</a:t>
            </a:r>
            <a:r>
              <a:rPr lang="it-IT" sz="2000" b="1" dirty="0"/>
              <a:t> or </a:t>
            </a:r>
          </a:p>
          <a:p>
            <a:r>
              <a:rPr lang="it-IT" sz="2000" b="1" dirty="0" smtClean="0"/>
              <a:t>     </a:t>
            </a:r>
            <a:r>
              <a:rPr lang="it-IT" sz="2000" b="1" dirty="0" err="1" smtClean="0"/>
              <a:t>subtraction</a:t>
            </a:r>
            <a:r>
              <a:rPr lang="it-IT" sz="2000" b="1" dirty="0" smtClean="0"/>
              <a:t> </a:t>
            </a:r>
            <a:endParaRPr lang="it-IT" sz="2000" b="1" dirty="0"/>
          </a:p>
          <a:p>
            <a:pPr marL="342900" indent="-342900">
              <a:buFont typeface="Arial"/>
              <a:buChar char="•"/>
            </a:pPr>
            <a:r>
              <a:rPr lang="it-IT" sz="2000" b="1" dirty="0" err="1"/>
              <a:t>Altered</a:t>
            </a:r>
            <a:r>
              <a:rPr lang="it-IT" sz="2000" b="1" dirty="0"/>
              <a:t> </a:t>
            </a:r>
            <a:r>
              <a:rPr lang="it-IT" sz="2000" b="1" dirty="0" err="1"/>
              <a:t>sleep</a:t>
            </a:r>
            <a:r>
              <a:rPr lang="it-IT" sz="2000" b="1" dirty="0"/>
              <a:t> </a:t>
            </a:r>
            <a:r>
              <a:rPr lang="it-IT" sz="2000" b="1" dirty="0" err="1"/>
              <a:t>rhythm</a:t>
            </a:r>
            <a:r>
              <a:rPr lang="it-IT" sz="2000" b="1" dirty="0"/>
              <a:t> </a:t>
            </a:r>
            <a:endParaRPr lang="it-IT" sz="2000" b="1" dirty="0" smtClean="0"/>
          </a:p>
          <a:p>
            <a:endParaRPr lang="it-IT" sz="2000" b="1" dirty="0"/>
          </a:p>
          <a:p>
            <a:r>
              <a:rPr lang="it-IT" sz="2000" b="1" dirty="0" smtClean="0">
                <a:solidFill>
                  <a:srgbClr val="FF0000"/>
                </a:solidFill>
                <a:latin typeface="+mj-lt"/>
              </a:rPr>
              <a:t>STAGE 2 </a:t>
            </a:r>
            <a:r>
              <a:rPr lang="it-IT" sz="2000" b="1" dirty="0" smtClean="0">
                <a:solidFill>
                  <a:srgbClr val="FF0000"/>
                </a:solidFill>
              </a:rPr>
              <a:t>– </a:t>
            </a:r>
            <a:r>
              <a:rPr lang="it-IT" sz="2000" b="1" dirty="0" err="1"/>
              <a:t>Lethargy</a:t>
            </a:r>
            <a:r>
              <a:rPr lang="it-IT" sz="2000" b="1" dirty="0"/>
              <a:t> or </a:t>
            </a:r>
            <a:r>
              <a:rPr lang="it-IT" sz="2000" b="1" dirty="0" err="1"/>
              <a:t>apathy</a:t>
            </a:r>
            <a:r>
              <a:rPr lang="it-IT" sz="2000" b="1" dirty="0"/>
              <a:t> </a:t>
            </a:r>
          </a:p>
          <a:p>
            <a:pPr marL="342900" indent="-342900">
              <a:buFont typeface="Arial"/>
              <a:buChar char="•"/>
            </a:pPr>
            <a:r>
              <a:rPr lang="it-IT" sz="2000" b="1" dirty="0" err="1"/>
              <a:t>Disorientation</a:t>
            </a:r>
            <a:r>
              <a:rPr lang="it-IT" sz="2000" b="1" dirty="0"/>
              <a:t> for time </a:t>
            </a:r>
          </a:p>
          <a:p>
            <a:pPr marL="342900" indent="-342900">
              <a:buFont typeface="Arial"/>
              <a:buChar char="•"/>
            </a:pPr>
            <a:r>
              <a:rPr lang="it-IT" sz="2000" b="1" dirty="0" err="1"/>
              <a:t>Obvious</a:t>
            </a:r>
            <a:r>
              <a:rPr lang="it-IT" sz="2000" b="1" dirty="0"/>
              <a:t> </a:t>
            </a:r>
            <a:r>
              <a:rPr lang="it-IT" sz="2000" b="1" dirty="0" err="1"/>
              <a:t>personality</a:t>
            </a:r>
            <a:r>
              <a:rPr lang="it-IT" sz="2000" b="1" dirty="0"/>
              <a:t> </a:t>
            </a:r>
            <a:r>
              <a:rPr lang="it-IT" sz="2000" b="1" dirty="0" err="1"/>
              <a:t>change</a:t>
            </a:r>
            <a:r>
              <a:rPr lang="it-IT" sz="2000" b="1" dirty="0"/>
              <a:t> </a:t>
            </a:r>
          </a:p>
          <a:p>
            <a:pPr marL="342900" indent="-342900">
              <a:buFont typeface="Arial"/>
              <a:buChar char="•"/>
            </a:pPr>
            <a:r>
              <a:rPr lang="it-IT" sz="2000" b="1" dirty="0"/>
              <a:t>Inappropriate </a:t>
            </a:r>
            <a:r>
              <a:rPr lang="it-IT" sz="2000" b="1" dirty="0" err="1"/>
              <a:t>behavior</a:t>
            </a:r>
            <a:r>
              <a:rPr lang="it-IT" sz="2000" b="1" dirty="0"/>
              <a:t> </a:t>
            </a:r>
            <a:r>
              <a:rPr lang="it-IT" sz="2000" b="1" dirty="0" smtClean="0"/>
              <a:t> </a:t>
            </a:r>
            <a:endParaRPr lang="it-IT" sz="2000" b="1" dirty="0"/>
          </a:p>
          <a:p>
            <a:pPr marL="342900" indent="-342900">
              <a:buFont typeface="Arial"/>
              <a:buChar char="•"/>
            </a:pPr>
            <a:r>
              <a:rPr lang="it-IT" sz="2000" b="1" dirty="0" err="1"/>
              <a:t>Asterixis</a:t>
            </a:r>
            <a:r>
              <a:rPr lang="it-IT" sz="2000" b="1" dirty="0"/>
              <a:t> </a:t>
            </a:r>
          </a:p>
          <a:p>
            <a:endParaRPr lang="it-IT" sz="2000" b="1" dirty="0"/>
          </a:p>
          <a:p>
            <a:r>
              <a:rPr lang="it-IT" sz="2000" b="1" dirty="0" smtClean="0">
                <a:solidFill>
                  <a:srgbClr val="FF0000"/>
                </a:solidFill>
                <a:latin typeface="+mj-lt"/>
              </a:rPr>
              <a:t>STAGE 3 </a:t>
            </a:r>
            <a:r>
              <a:rPr lang="it-IT" sz="2000" b="1" dirty="0" smtClean="0">
                <a:solidFill>
                  <a:srgbClr val="FF0000"/>
                </a:solidFill>
              </a:rPr>
              <a:t>– </a:t>
            </a:r>
            <a:r>
              <a:rPr lang="it-IT" sz="2000" b="1" dirty="0" err="1"/>
              <a:t>Somnolence</a:t>
            </a:r>
            <a:r>
              <a:rPr lang="it-IT" sz="2000" b="1" dirty="0"/>
              <a:t> to semi-stupor </a:t>
            </a:r>
          </a:p>
          <a:p>
            <a:pPr marL="342900" indent="-342900">
              <a:buFont typeface="Arial"/>
              <a:buChar char="•"/>
            </a:pPr>
            <a:r>
              <a:rPr lang="it-IT" sz="2000" b="1" dirty="0"/>
              <a:t>Responsive to </a:t>
            </a:r>
            <a:r>
              <a:rPr lang="it-IT" sz="2000" b="1" dirty="0" err="1"/>
              <a:t>stimuli</a:t>
            </a:r>
            <a:r>
              <a:rPr lang="it-IT" sz="2000" b="1" dirty="0"/>
              <a:t> </a:t>
            </a:r>
          </a:p>
          <a:p>
            <a:pPr marL="342900" indent="-342900">
              <a:buFont typeface="Arial"/>
              <a:buChar char="•"/>
            </a:pPr>
            <a:r>
              <a:rPr lang="it-IT" sz="2000" b="1" dirty="0" err="1"/>
              <a:t>Confused</a:t>
            </a:r>
            <a:r>
              <a:rPr lang="it-IT" sz="2000" b="1" dirty="0"/>
              <a:t> </a:t>
            </a:r>
          </a:p>
          <a:p>
            <a:pPr marL="342900" indent="-342900">
              <a:buFont typeface="Arial"/>
              <a:buChar char="•"/>
            </a:pPr>
            <a:r>
              <a:rPr lang="it-IT" sz="2000" b="1" dirty="0" err="1"/>
              <a:t>Gross</a:t>
            </a:r>
            <a:r>
              <a:rPr lang="it-IT" sz="2000" b="1" dirty="0"/>
              <a:t> </a:t>
            </a:r>
            <a:r>
              <a:rPr lang="it-IT" sz="2000" b="1" dirty="0" err="1"/>
              <a:t>disorientation</a:t>
            </a:r>
            <a:r>
              <a:rPr lang="it-IT" sz="2000" b="1" dirty="0"/>
              <a:t> </a:t>
            </a:r>
          </a:p>
          <a:p>
            <a:pPr marL="342900" indent="-342900">
              <a:buFont typeface="Arial"/>
              <a:buChar char="•"/>
            </a:pPr>
            <a:r>
              <a:rPr lang="it-IT" sz="2000" b="1" dirty="0" err="1"/>
              <a:t>Bizarre</a:t>
            </a:r>
            <a:r>
              <a:rPr lang="it-IT" sz="2000" b="1" dirty="0"/>
              <a:t> </a:t>
            </a:r>
            <a:r>
              <a:rPr lang="it-IT" sz="2000" b="1" dirty="0" err="1"/>
              <a:t>behavior</a:t>
            </a:r>
            <a:r>
              <a:rPr lang="it-IT" sz="2000" b="1" dirty="0"/>
              <a:t> </a:t>
            </a:r>
          </a:p>
          <a:p>
            <a:endParaRPr lang="it-IT" sz="2000" b="1" dirty="0"/>
          </a:p>
          <a:p>
            <a:r>
              <a:rPr lang="it-IT" sz="2000" b="1" dirty="0" smtClean="0">
                <a:solidFill>
                  <a:srgbClr val="FF0000"/>
                </a:solidFill>
                <a:latin typeface="+mj-lt"/>
              </a:rPr>
              <a:t>STAGE 4</a:t>
            </a:r>
            <a:r>
              <a:rPr lang="it-IT" sz="2000" b="1" dirty="0" smtClean="0">
                <a:solidFill>
                  <a:srgbClr val="FF0000"/>
                </a:solidFill>
              </a:rPr>
              <a:t> - </a:t>
            </a:r>
            <a:r>
              <a:rPr lang="it-IT" sz="2000" b="1" dirty="0" smtClean="0"/>
              <a:t>Coma</a:t>
            </a:r>
            <a:endParaRPr lang="it-IT" sz="20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6127238"/>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7" name="Text Box 5"/>
          <p:cNvSpPr txBox="1">
            <a:spLocks noChangeArrowheads="1"/>
          </p:cNvSpPr>
          <p:nvPr/>
        </p:nvSpPr>
        <p:spPr bwMode="auto">
          <a:xfrm>
            <a:off x="539750" y="1646238"/>
            <a:ext cx="8054975" cy="4524315"/>
          </a:xfrm>
          <a:prstGeom prst="rect">
            <a:avLst/>
          </a:prstGeom>
          <a:noFill/>
          <a:ln>
            <a:noFill/>
          </a:ln>
          <a:effectLst>
            <a:prstShdw prst="shdw17" dist="17961" dir="2700000">
              <a:srgbClr val="2F4D71"/>
            </a:prst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x-none" b="1" dirty="0">
                <a:solidFill>
                  <a:srgbClr val="0070C0"/>
                </a:solidFill>
                <a:latin typeface="Times New Roman" charset="0"/>
              </a:rPr>
              <a:t>N</a:t>
            </a:r>
            <a:r>
              <a:rPr lang="en-US" altLang="x-none" b="1" dirty="0" smtClean="0">
                <a:solidFill>
                  <a:srgbClr val="0070C0"/>
                </a:solidFill>
                <a:latin typeface="Times New Roman" charset="0"/>
              </a:rPr>
              <a:t>on ho </a:t>
            </a:r>
            <a:r>
              <a:rPr lang="en-US" altLang="x-none" b="1" dirty="0" err="1" smtClean="0">
                <a:solidFill>
                  <a:srgbClr val="0070C0"/>
                </a:solidFill>
                <a:latin typeface="Times New Roman" charset="0"/>
              </a:rPr>
              <a:t>interessi</a:t>
            </a:r>
            <a:r>
              <a:rPr lang="en-US" altLang="x-none" b="1" dirty="0" smtClean="0">
                <a:solidFill>
                  <a:srgbClr val="0070C0"/>
                </a:solidFill>
                <a:latin typeface="Times New Roman" charset="0"/>
              </a:rPr>
              <a:t> </a:t>
            </a:r>
            <a:r>
              <a:rPr lang="en-US" altLang="x-none" b="1" dirty="0" err="1" smtClean="0">
                <a:solidFill>
                  <a:srgbClr val="0070C0"/>
                </a:solidFill>
                <a:latin typeface="Times New Roman" charset="0"/>
              </a:rPr>
              <a:t>finanziari</a:t>
            </a:r>
            <a:r>
              <a:rPr lang="en-US" altLang="x-none" b="1" dirty="0" smtClean="0">
                <a:solidFill>
                  <a:srgbClr val="0070C0"/>
                </a:solidFill>
                <a:latin typeface="Times New Roman" charset="0"/>
              </a:rPr>
              <a:t> </a:t>
            </a:r>
            <a:r>
              <a:rPr lang="en-US" altLang="x-none" b="1" dirty="0" err="1" smtClean="0">
                <a:solidFill>
                  <a:srgbClr val="0070C0"/>
                </a:solidFill>
                <a:latin typeface="Times New Roman" charset="0"/>
              </a:rPr>
              <a:t>che</a:t>
            </a:r>
            <a:r>
              <a:rPr lang="en-US" altLang="x-none" b="1" dirty="0" smtClean="0">
                <a:solidFill>
                  <a:srgbClr val="0070C0"/>
                </a:solidFill>
                <a:latin typeface="Times New Roman" charset="0"/>
              </a:rPr>
              <a:t> </a:t>
            </a:r>
            <a:r>
              <a:rPr lang="en-US" altLang="x-none" b="1" dirty="0" err="1" smtClean="0">
                <a:solidFill>
                  <a:srgbClr val="0070C0"/>
                </a:solidFill>
                <a:latin typeface="Times New Roman" charset="0"/>
              </a:rPr>
              <a:t>confliggono</a:t>
            </a:r>
            <a:r>
              <a:rPr lang="en-US" altLang="x-none" b="1" dirty="0" smtClean="0">
                <a:solidFill>
                  <a:srgbClr val="0070C0"/>
                </a:solidFill>
                <a:latin typeface="Times New Roman" charset="0"/>
              </a:rPr>
              <a:t> con la </a:t>
            </a:r>
            <a:r>
              <a:rPr lang="en-US" altLang="x-none" b="1" dirty="0" err="1" smtClean="0">
                <a:solidFill>
                  <a:srgbClr val="0070C0"/>
                </a:solidFill>
                <a:latin typeface="Times New Roman" charset="0"/>
              </a:rPr>
              <a:t>mia</a:t>
            </a:r>
            <a:r>
              <a:rPr lang="en-US" altLang="x-none" b="1" dirty="0" smtClean="0">
                <a:solidFill>
                  <a:srgbClr val="0070C0"/>
                </a:solidFill>
                <a:latin typeface="Times New Roman" charset="0"/>
              </a:rPr>
              <a:t> </a:t>
            </a:r>
            <a:r>
              <a:rPr lang="en-US" altLang="x-none" b="1" dirty="0" err="1" smtClean="0">
                <a:solidFill>
                  <a:srgbClr val="0070C0"/>
                </a:solidFill>
                <a:latin typeface="Times New Roman" charset="0"/>
              </a:rPr>
              <a:t>presentazione</a:t>
            </a:r>
            <a:r>
              <a:rPr lang="en-US" altLang="x-none" b="1" dirty="0" smtClean="0">
                <a:solidFill>
                  <a:srgbClr val="0070C0"/>
                </a:solidFill>
                <a:latin typeface="Times New Roman" charset="0"/>
              </a:rPr>
              <a:t>.</a:t>
            </a:r>
            <a:endParaRPr lang="en-US" altLang="x-none" b="1" dirty="0">
              <a:solidFill>
                <a:srgbClr val="0070C0"/>
              </a:solidFill>
              <a:latin typeface="Times New Roman" charset="0"/>
            </a:endParaRPr>
          </a:p>
          <a:p>
            <a:pPr algn="ctr" eaLnBrk="1" hangingPunct="1">
              <a:spcBef>
                <a:spcPct val="0"/>
              </a:spcBef>
              <a:buFontTx/>
              <a:buNone/>
            </a:pPr>
            <a:endParaRPr lang="en-US" altLang="x-none" b="1" dirty="0">
              <a:solidFill>
                <a:srgbClr val="0070C0"/>
              </a:solidFill>
              <a:latin typeface="Times New Roman" charset="0"/>
            </a:endParaRPr>
          </a:p>
          <a:p>
            <a:pPr algn="ctr">
              <a:spcBef>
                <a:spcPct val="0"/>
              </a:spcBef>
              <a:buNone/>
            </a:pPr>
            <a:r>
              <a:rPr lang="en-US" altLang="x-none" b="1" dirty="0">
                <a:solidFill>
                  <a:srgbClr val="0070C0"/>
                </a:solidFill>
                <a:latin typeface="Times New Roman" charset="0"/>
              </a:rPr>
              <a:t>Non ho </a:t>
            </a:r>
            <a:r>
              <a:rPr lang="en-US" altLang="x-none" b="1" dirty="0" err="1">
                <a:solidFill>
                  <a:srgbClr val="0070C0"/>
                </a:solidFill>
                <a:latin typeface="Times New Roman" charset="0"/>
              </a:rPr>
              <a:t>interessi</a:t>
            </a:r>
            <a:r>
              <a:rPr lang="en-US" altLang="x-none" b="1" dirty="0">
                <a:solidFill>
                  <a:srgbClr val="0070C0"/>
                </a:solidFill>
                <a:latin typeface="Times New Roman" charset="0"/>
              </a:rPr>
              <a:t> </a:t>
            </a:r>
            <a:r>
              <a:rPr lang="en-US" altLang="x-none" b="1" dirty="0" err="1">
                <a:solidFill>
                  <a:srgbClr val="0070C0"/>
                </a:solidFill>
                <a:latin typeface="Times New Roman" charset="0"/>
              </a:rPr>
              <a:t>finanziari</a:t>
            </a:r>
            <a:r>
              <a:rPr lang="en-US" altLang="x-none" b="1" dirty="0">
                <a:solidFill>
                  <a:srgbClr val="0070C0"/>
                </a:solidFill>
                <a:latin typeface="Times New Roman" charset="0"/>
              </a:rPr>
              <a:t> </a:t>
            </a:r>
            <a:r>
              <a:rPr lang="en-US" altLang="x-none" b="1" dirty="0" smtClean="0">
                <a:solidFill>
                  <a:srgbClr val="0070C0"/>
                </a:solidFill>
                <a:latin typeface="Times New Roman" charset="0"/>
              </a:rPr>
              <a:t>con </a:t>
            </a:r>
            <a:r>
              <a:rPr lang="en-US" altLang="x-none" b="1" dirty="0" err="1" smtClean="0">
                <a:solidFill>
                  <a:srgbClr val="0070C0"/>
                </a:solidFill>
                <a:latin typeface="Times New Roman" charset="0"/>
              </a:rPr>
              <a:t>nessuna</a:t>
            </a:r>
            <a:r>
              <a:rPr lang="en-US" altLang="x-none" b="1" dirty="0" smtClean="0">
                <a:solidFill>
                  <a:srgbClr val="0070C0"/>
                </a:solidFill>
                <a:latin typeface="Times New Roman" charset="0"/>
              </a:rPr>
              <a:t> </a:t>
            </a:r>
            <a:r>
              <a:rPr lang="en-US" altLang="x-none" b="1" dirty="0" err="1" smtClean="0">
                <a:solidFill>
                  <a:srgbClr val="0070C0"/>
                </a:solidFill>
                <a:latin typeface="Times New Roman" charset="0"/>
              </a:rPr>
              <a:t>delle</a:t>
            </a:r>
            <a:r>
              <a:rPr lang="en-US" altLang="x-none" b="1" dirty="0" smtClean="0">
                <a:solidFill>
                  <a:srgbClr val="0070C0"/>
                </a:solidFill>
                <a:latin typeface="Times New Roman" charset="0"/>
              </a:rPr>
              <a:t> </a:t>
            </a:r>
            <a:r>
              <a:rPr lang="en-US" altLang="x-none" b="1" dirty="0" err="1" smtClean="0">
                <a:solidFill>
                  <a:srgbClr val="0070C0"/>
                </a:solidFill>
                <a:latin typeface="Times New Roman" charset="0"/>
              </a:rPr>
              <a:t>industrie</a:t>
            </a:r>
            <a:r>
              <a:rPr lang="en-US" altLang="x-none" b="1" dirty="0" smtClean="0">
                <a:solidFill>
                  <a:srgbClr val="0070C0"/>
                </a:solidFill>
                <a:latin typeface="Times New Roman" charset="0"/>
              </a:rPr>
              <a:t> </a:t>
            </a:r>
            <a:r>
              <a:rPr lang="en-US" altLang="x-none" b="1" dirty="0" err="1" smtClean="0">
                <a:solidFill>
                  <a:srgbClr val="0070C0"/>
                </a:solidFill>
                <a:latin typeface="Times New Roman" charset="0"/>
              </a:rPr>
              <a:t>che</a:t>
            </a:r>
            <a:r>
              <a:rPr lang="en-US" altLang="x-none" b="1" dirty="0" smtClean="0">
                <a:solidFill>
                  <a:srgbClr val="0070C0"/>
                </a:solidFill>
                <a:latin typeface="Times New Roman" charset="0"/>
              </a:rPr>
              <a:t> </a:t>
            </a:r>
            <a:r>
              <a:rPr lang="en-US" altLang="x-none" b="1" dirty="0" err="1" smtClean="0">
                <a:solidFill>
                  <a:srgbClr val="0070C0"/>
                </a:solidFill>
                <a:latin typeface="Times New Roman" charset="0"/>
              </a:rPr>
              <a:t>operano</a:t>
            </a:r>
            <a:r>
              <a:rPr lang="en-US" altLang="x-none" b="1" dirty="0" smtClean="0">
                <a:solidFill>
                  <a:srgbClr val="0070C0"/>
                </a:solidFill>
                <a:latin typeface="Times New Roman" charset="0"/>
              </a:rPr>
              <a:t> </a:t>
            </a:r>
            <a:r>
              <a:rPr lang="en-US" altLang="x-none" b="1" dirty="0" err="1" smtClean="0">
                <a:solidFill>
                  <a:srgbClr val="0070C0"/>
                </a:solidFill>
                <a:latin typeface="Times New Roman" charset="0"/>
              </a:rPr>
              <a:t>nel</a:t>
            </a:r>
            <a:r>
              <a:rPr lang="en-US" altLang="x-none" b="1" dirty="0" smtClean="0">
                <a:solidFill>
                  <a:srgbClr val="0070C0"/>
                </a:solidFill>
                <a:latin typeface="Times New Roman" charset="0"/>
              </a:rPr>
              <a:t> campo </a:t>
            </a:r>
            <a:r>
              <a:rPr lang="en-US" altLang="x-none" b="1" dirty="0" err="1" smtClean="0">
                <a:solidFill>
                  <a:srgbClr val="0070C0"/>
                </a:solidFill>
                <a:latin typeface="Times New Roman" charset="0"/>
              </a:rPr>
              <a:t>delIe</a:t>
            </a:r>
            <a:r>
              <a:rPr lang="en-US" altLang="x-none" b="1" dirty="0" smtClean="0">
                <a:solidFill>
                  <a:srgbClr val="0070C0"/>
                </a:solidFill>
                <a:latin typeface="Times New Roman" charset="0"/>
              </a:rPr>
              <a:t> </a:t>
            </a:r>
            <a:r>
              <a:rPr lang="en-US" altLang="x-none" b="1" dirty="0" err="1" smtClean="0">
                <a:solidFill>
                  <a:srgbClr val="0070C0"/>
                </a:solidFill>
                <a:latin typeface="Times New Roman" charset="0"/>
              </a:rPr>
              <a:t>malattie</a:t>
            </a:r>
            <a:r>
              <a:rPr lang="en-US" altLang="x-none" b="1" dirty="0" smtClean="0">
                <a:solidFill>
                  <a:srgbClr val="0070C0"/>
                </a:solidFill>
                <a:latin typeface="Times New Roman" charset="0"/>
              </a:rPr>
              <a:t> del </a:t>
            </a:r>
            <a:r>
              <a:rPr lang="en-US" altLang="x-none" b="1" dirty="0" err="1" smtClean="0">
                <a:solidFill>
                  <a:srgbClr val="0070C0"/>
                </a:solidFill>
                <a:latin typeface="Times New Roman" charset="0"/>
              </a:rPr>
              <a:t>fegato</a:t>
            </a:r>
            <a:r>
              <a:rPr lang="en-US" altLang="x-none" b="1" dirty="0" smtClean="0">
                <a:solidFill>
                  <a:srgbClr val="0070C0"/>
                </a:solidFill>
                <a:latin typeface="Times New Roman" charset="0"/>
              </a:rPr>
              <a:t>.  </a:t>
            </a:r>
          </a:p>
          <a:p>
            <a:pPr algn="ctr">
              <a:spcBef>
                <a:spcPct val="0"/>
              </a:spcBef>
              <a:buNone/>
            </a:pPr>
            <a:endParaRPr lang="en-US" altLang="x-none" b="1" dirty="0">
              <a:solidFill>
                <a:srgbClr val="0070C0"/>
              </a:solidFill>
              <a:latin typeface="Times New Roman" charset="0"/>
            </a:endParaRPr>
          </a:p>
          <a:p>
            <a:pPr algn="ctr" eaLnBrk="1" hangingPunct="1">
              <a:spcBef>
                <a:spcPct val="0"/>
              </a:spcBef>
              <a:buFontTx/>
              <a:buNone/>
            </a:pPr>
            <a:r>
              <a:rPr lang="en-US" altLang="x-none" b="1" dirty="0" smtClean="0">
                <a:solidFill>
                  <a:srgbClr val="0070C0"/>
                </a:solidFill>
                <a:latin typeface="Times New Roman" charset="0"/>
              </a:rPr>
              <a:t>La </a:t>
            </a:r>
            <a:r>
              <a:rPr lang="en-US" altLang="x-none" b="1" dirty="0" err="1" smtClean="0">
                <a:solidFill>
                  <a:srgbClr val="0070C0"/>
                </a:solidFill>
                <a:latin typeface="Times New Roman" charset="0"/>
              </a:rPr>
              <a:t>mia</a:t>
            </a:r>
            <a:r>
              <a:rPr lang="en-US" altLang="x-none" b="1" dirty="0" smtClean="0">
                <a:solidFill>
                  <a:srgbClr val="0070C0"/>
                </a:solidFill>
                <a:latin typeface="Times New Roman" charset="0"/>
              </a:rPr>
              <a:t> </a:t>
            </a:r>
            <a:r>
              <a:rPr lang="en-US" altLang="x-none" b="1" dirty="0" err="1" smtClean="0">
                <a:solidFill>
                  <a:srgbClr val="0070C0"/>
                </a:solidFill>
                <a:latin typeface="Times New Roman" charset="0"/>
              </a:rPr>
              <a:t>presentazione</a:t>
            </a:r>
            <a:r>
              <a:rPr lang="en-US" altLang="x-none" b="1" dirty="0" smtClean="0">
                <a:solidFill>
                  <a:srgbClr val="0070C0"/>
                </a:solidFill>
                <a:latin typeface="Times New Roman" charset="0"/>
              </a:rPr>
              <a:t> non include </a:t>
            </a:r>
            <a:r>
              <a:rPr lang="en-US" altLang="x-none" b="1" dirty="0" err="1" smtClean="0">
                <a:solidFill>
                  <a:srgbClr val="0070C0"/>
                </a:solidFill>
                <a:latin typeface="Times New Roman" charset="0"/>
              </a:rPr>
              <a:t>discussioni</a:t>
            </a:r>
            <a:r>
              <a:rPr lang="en-US" altLang="x-none" b="1" dirty="0" smtClean="0">
                <a:solidFill>
                  <a:srgbClr val="0070C0"/>
                </a:solidFill>
                <a:latin typeface="Times New Roman" charset="0"/>
              </a:rPr>
              <a:t> </a:t>
            </a:r>
            <a:r>
              <a:rPr lang="en-US" altLang="x-none" b="1" dirty="0" err="1" smtClean="0">
                <a:solidFill>
                  <a:srgbClr val="0070C0"/>
                </a:solidFill>
                <a:latin typeface="Times New Roman" charset="0"/>
              </a:rPr>
              <a:t>sull’uso</a:t>
            </a:r>
            <a:r>
              <a:rPr lang="en-US" altLang="x-none" b="1" dirty="0" smtClean="0">
                <a:solidFill>
                  <a:srgbClr val="0070C0"/>
                </a:solidFill>
                <a:latin typeface="Times New Roman" charset="0"/>
              </a:rPr>
              <a:t> di </a:t>
            </a:r>
            <a:r>
              <a:rPr lang="en-US" altLang="x-none" b="1" dirty="0" err="1" smtClean="0">
                <a:solidFill>
                  <a:srgbClr val="0070C0"/>
                </a:solidFill>
                <a:latin typeface="Times New Roman" charset="0"/>
              </a:rPr>
              <a:t>farmaci</a:t>
            </a:r>
            <a:r>
              <a:rPr lang="en-US" altLang="x-none" b="1" dirty="0" smtClean="0">
                <a:solidFill>
                  <a:srgbClr val="0070C0"/>
                </a:solidFill>
                <a:latin typeface="Times New Roman" charset="0"/>
              </a:rPr>
              <a:t> off-label.</a:t>
            </a:r>
            <a:endParaRPr lang="en-US" altLang="x-none" sz="1000" b="1" dirty="0">
              <a:solidFill>
                <a:srgbClr val="0070C0"/>
              </a:solidFill>
              <a:latin typeface="Times New Roman" charset="0"/>
            </a:endParaRPr>
          </a:p>
        </p:txBody>
      </p:sp>
      <p:sp>
        <p:nvSpPr>
          <p:cNvPr id="178178" name="Titolo 1"/>
          <p:cNvSpPr>
            <a:spLocks noGrp="1"/>
          </p:cNvSpPr>
          <p:nvPr>
            <p:ph type="title"/>
          </p:nvPr>
        </p:nvSpPr>
        <p:spPr>
          <a:xfrm>
            <a:off x="628650" y="228941"/>
            <a:ext cx="7886700" cy="1325563"/>
          </a:xfrm>
        </p:spPr>
        <p:txBody>
          <a:bodyPr>
            <a:normAutofit/>
          </a:bodyPr>
          <a:lstStyle/>
          <a:p>
            <a:pPr algn="ctr" eaLnBrk="1" hangingPunct="1"/>
            <a:r>
              <a:rPr lang="it-IT" altLang="x-none" sz="4800" b="1" smtClean="0">
                <a:solidFill>
                  <a:srgbClr val="FF0000"/>
                </a:solidFill>
                <a:latin typeface="Times New Roman" charset="0"/>
                <a:ea typeface="Times New Roman" charset="0"/>
                <a:cs typeface="Times New Roman" charset="0"/>
              </a:rPr>
              <a:t>DICHIRAZIONE</a:t>
            </a:r>
            <a:endParaRPr lang="it-IT" altLang="x-none" sz="4800" b="1" dirty="0">
              <a:solidFill>
                <a:srgbClr val="FF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521970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0834" name="Picture 2" descr="12098"/>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
        <p:nvSpPr>
          <p:cNvPr id="2" name="CasellaDiTesto 1"/>
          <p:cNvSpPr txBox="1"/>
          <p:nvPr/>
        </p:nvSpPr>
        <p:spPr>
          <a:xfrm>
            <a:off x="7490006" y="6293223"/>
            <a:ext cx="2420470" cy="400110"/>
          </a:xfrm>
          <a:prstGeom prst="rect">
            <a:avLst/>
          </a:prstGeom>
          <a:noFill/>
        </p:spPr>
        <p:txBody>
          <a:bodyPr wrap="square" rtlCol="0">
            <a:spAutoFit/>
          </a:bodyPr>
          <a:lstStyle/>
          <a:p>
            <a:r>
              <a:rPr lang="it-IT" sz="2000" b="1" i="1" smtClean="0"/>
              <a:t>ASTERIXIS</a:t>
            </a:r>
            <a:endParaRPr lang="it-IT" sz="2000" b="1" i="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090003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39850"/>
            <a:ext cx="9144000" cy="6314738"/>
          </a:xfrm>
          <a:prstGeom prst="rect">
            <a:avLst/>
          </a:prstGeom>
        </p:spPr>
      </p:pic>
      <p:sp>
        <p:nvSpPr>
          <p:cNvPr id="3" name="CasellaDiTesto 2"/>
          <p:cNvSpPr txBox="1"/>
          <p:nvPr/>
        </p:nvSpPr>
        <p:spPr>
          <a:xfrm>
            <a:off x="5903255" y="6481482"/>
            <a:ext cx="3792070" cy="369332"/>
          </a:xfrm>
          <a:prstGeom prst="rect">
            <a:avLst/>
          </a:prstGeom>
          <a:noFill/>
        </p:spPr>
        <p:txBody>
          <a:bodyPr wrap="square" rtlCol="0">
            <a:spAutoFit/>
          </a:bodyPr>
          <a:lstStyle/>
          <a:p>
            <a:r>
              <a:rPr lang="it-IT" b="1" i="1" dirty="0" smtClean="0">
                <a:solidFill>
                  <a:srgbClr val="FF0000"/>
                </a:solidFill>
              </a:rPr>
              <a:t>EASL/AASLD GUIDELINES, 2014</a:t>
            </a:r>
            <a:endParaRPr lang="it-IT" b="1" i="1"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02685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4930" name="Picture 2" descr="1210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8213" y="0"/>
            <a:ext cx="9628123" cy="6857999"/>
          </a:xfrm>
          <a:prstGeom prst="rect">
            <a:avLst/>
          </a:prstGeom>
          <a:noFill/>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263004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3906" name="Picture 2" descr="12101"/>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27326"/>
            <a:ext cx="9372600" cy="7006047"/>
          </a:xfrm>
          <a:prstGeom prst="rect">
            <a:avLst/>
          </a:prstGeom>
          <a:noFill/>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cxnSp>
        <p:nvCxnSpPr>
          <p:cNvPr id="3" name="Connettore 2 2"/>
          <p:cNvCxnSpPr/>
          <p:nvPr/>
        </p:nvCxnSpPr>
        <p:spPr>
          <a:xfrm flipV="1">
            <a:off x="5647764" y="1398494"/>
            <a:ext cx="13447" cy="38727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Connettore 2 7"/>
          <p:cNvCxnSpPr/>
          <p:nvPr/>
        </p:nvCxnSpPr>
        <p:spPr>
          <a:xfrm flipH="1" flipV="1">
            <a:off x="7194176" y="1398494"/>
            <a:ext cx="26894" cy="38727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CasellaDiTesto 1"/>
          <p:cNvSpPr txBox="1"/>
          <p:nvPr/>
        </p:nvSpPr>
        <p:spPr>
          <a:xfrm>
            <a:off x="67998" y="5955392"/>
            <a:ext cx="5024859" cy="923330"/>
          </a:xfrm>
          <a:prstGeom prst="rect">
            <a:avLst/>
          </a:prstGeom>
          <a:noFill/>
        </p:spPr>
        <p:txBody>
          <a:bodyPr wrap="square" rtlCol="0">
            <a:spAutoFit/>
          </a:bodyPr>
          <a:lstStyle/>
          <a:p>
            <a:r>
              <a:rPr lang="it-IT" b="1" dirty="0" err="1" smtClean="0">
                <a:solidFill>
                  <a:srgbClr val="FFFFFF"/>
                </a:solidFill>
              </a:rPr>
              <a:t>Increased</a:t>
            </a:r>
            <a:r>
              <a:rPr lang="it-IT" b="1" dirty="0" smtClean="0">
                <a:solidFill>
                  <a:srgbClr val="FFFFFF"/>
                </a:solidFill>
              </a:rPr>
              <a:t> </a:t>
            </a:r>
            <a:r>
              <a:rPr lang="it-IT" b="1" dirty="0" err="1" smtClean="0">
                <a:solidFill>
                  <a:srgbClr val="FFFFFF"/>
                </a:solidFill>
              </a:rPr>
              <a:t>blood</a:t>
            </a:r>
            <a:r>
              <a:rPr lang="it-IT" b="1" dirty="0" smtClean="0">
                <a:solidFill>
                  <a:srgbClr val="FFFFFF"/>
                </a:solidFill>
              </a:rPr>
              <a:t> </a:t>
            </a:r>
            <a:r>
              <a:rPr lang="it-IT" b="1" dirty="0" err="1" smtClean="0">
                <a:solidFill>
                  <a:srgbClr val="FFFFFF"/>
                </a:solidFill>
              </a:rPr>
              <a:t>ammonia</a:t>
            </a:r>
            <a:r>
              <a:rPr lang="it-IT" b="1" dirty="0" smtClean="0">
                <a:solidFill>
                  <a:srgbClr val="FFFFFF"/>
                </a:solidFill>
              </a:rPr>
              <a:t> alone </a:t>
            </a:r>
            <a:r>
              <a:rPr lang="it-IT" b="1" dirty="0" err="1" smtClean="0">
                <a:solidFill>
                  <a:srgbClr val="FFFFFF"/>
                </a:solidFill>
              </a:rPr>
              <a:t>does</a:t>
            </a:r>
            <a:r>
              <a:rPr lang="it-IT" b="1" dirty="0" smtClean="0">
                <a:solidFill>
                  <a:srgbClr val="FFFFFF"/>
                </a:solidFill>
              </a:rPr>
              <a:t> </a:t>
            </a:r>
            <a:r>
              <a:rPr lang="it-IT" b="1" dirty="0" err="1" smtClean="0">
                <a:solidFill>
                  <a:srgbClr val="FFFFFF"/>
                </a:solidFill>
              </a:rPr>
              <a:t>not</a:t>
            </a:r>
            <a:r>
              <a:rPr lang="it-IT" b="1" dirty="0" smtClean="0">
                <a:solidFill>
                  <a:srgbClr val="FFFFFF"/>
                </a:solidFill>
              </a:rPr>
              <a:t> </a:t>
            </a:r>
            <a:r>
              <a:rPr lang="it-IT" b="1" dirty="0" err="1" smtClean="0">
                <a:solidFill>
                  <a:srgbClr val="FFFFFF"/>
                </a:solidFill>
              </a:rPr>
              <a:t>add</a:t>
            </a:r>
            <a:r>
              <a:rPr lang="it-IT" b="1" dirty="0" smtClean="0">
                <a:solidFill>
                  <a:srgbClr val="FFFFFF"/>
                </a:solidFill>
              </a:rPr>
              <a:t> </a:t>
            </a:r>
            <a:r>
              <a:rPr lang="it-IT" b="1" dirty="0" err="1" smtClean="0">
                <a:solidFill>
                  <a:srgbClr val="FFFFFF"/>
                </a:solidFill>
              </a:rPr>
              <a:t>any</a:t>
            </a:r>
            <a:r>
              <a:rPr lang="it-IT" b="1" dirty="0" smtClean="0">
                <a:solidFill>
                  <a:srgbClr val="FFFFFF"/>
                </a:solidFill>
              </a:rPr>
              <a:t> </a:t>
            </a:r>
            <a:r>
              <a:rPr lang="it-IT" b="1" dirty="0" err="1" smtClean="0">
                <a:solidFill>
                  <a:srgbClr val="FFFFFF"/>
                </a:solidFill>
              </a:rPr>
              <a:t>diagnostic</a:t>
            </a:r>
            <a:r>
              <a:rPr lang="it-IT" b="1" dirty="0" smtClean="0">
                <a:solidFill>
                  <a:srgbClr val="FFFFFF"/>
                </a:solidFill>
              </a:rPr>
              <a:t>, </a:t>
            </a:r>
            <a:r>
              <a:rPr lang="it-IT" b="1" dirty="0" err="1" smtClean="0">
                <a:solidFill>
                  <a:srgbClr val="FFFFFF"/>
                </a:solidFill>
              </a:rPr>
              <a:t>staging</a:t>
            </a:r>
            <a:r>
              <a:rPr lang="it-IT" b="1" dirty="0" smtClean="0">
                <a:solidFill>
                  <a:srgbClr val="FFFFFF"/>
                </a:solidFill>
              </a:rPr>
              <a:t> or </a:t>
            </a:r>
            <a:r>
              <a:rPr lang="it-IT" b="1" dirty="0" err="1" smtClean="0">
                <a:solidFill>
                  <a:srgbClr val="FFFFFF"/>
                </a:solidFill>
              </a:rPr>
              <a:t>prognostic</a:t>
            </a:r>
            <a:r>
              <a:rPr lang="it-IT" b="1" dirty="0" smtClean="0">
                <a:solidFill>
                  <a:srgbClr val="FFFFFF"/>
                </a:solidFill>
              </a:rPr>
              <a:t> </a:t>
            </a:r>
            <a:r>
              <a:rPr lang="it-IT" b="1" dirty="0" err="1" smtClean="0">
                <a:solidFill>
                  <a:srgbClr val="FFFFFF"/>
                </a:solidFill>
              </a:rPr>
              <a:t>value</a:t>
            </a:r>
            <a:r>
              <a:rPr lang="it-IT" b="1" dirty="0" smtClean="0">
                <a:solidFill>
                  <a:srgbClr val="FFFFFF"/>
                </a:solidFill>
              </a:rPr>
              <a:t> for HE </a:t>
            </a:r>
            <a:r>
              <a:rPr lang="it-IT" b="1" dirty="0" err="1" smtClean="0">
                <a:solidFill>
                  <a:srgbClr val="FFFFFF"/>
                </a:solidFill>
              </a:rPr>
              <a:t>patients</a:t>
            </a:r>
            <a:r>
              <a:rPr lang="it-IT" b="1" dirty="0" smtClean="0">
                <a:solidFill>
                  <a:srgbClr val="FFFFFF"/>
                </a:solidFill>
              </a:rPr>
              <a:t>  (AASLD/EASL </a:t>
            </a:r>
            <a:r>
              <a:rPr lang="it-IT" b="1" dirty="0" err="1" smtClean="0">
                <a:solidFill>
                  <a:srgbClr val="FFFFFF"/>
                </a:solidFill>
              </a:rPr>
              <a:t>guidelines</a:t>
            </a:r>
            <a:r>
              <a:rPr lang="it-IT" b="1" dirty="0" smtClean="0">
                <a:solidFill>
                  <a:srgbClr val="FFFFFF"/>
                </a:solidFill>
              </a:rPr>
              <a:t>)</a:t>
            </a:r>
            <a:endParaRPr lang="it-IT" b="1" dirty="0">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155101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Grafico 1"/>
          <p:cNvGraphicFramePr>
            <a:graphicFrameLocks noGrp="1"/>
          </p:cNvGraphicFramePr>
          <p:nvPr/>
        </p:nvGraphicFramePr>
        <p:xfrm>
          <a:off x="1133899" y="1162345"/>
          <a:ext cx="6970796" cy="45569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afico 2"/>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889155773"/>
              </p:ext>
            </p:extLst>
          </p:nvPr>
        </p:nvGraphicFramePr>
        <p:xfrm>
          <a:off x="0" y="-63067"/>
          <a:ext cx="9144000" cy="70471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704212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5249" name="Titolo 1"/>
          <p:cNvSpPr>
            <a:spLocks noGrp="1"/>
          </p:cNvSpPr>
          <p:nvPr>
            <p:ph type="ctrTitle"/>
          </p:nvPr>
        </p:nvSpPr>
        <p:spPr>
          <a:xfrm>
            <a:off x="0" y="596907"/>
            <a:ext cx="9144000" cy="1102427"/>
          </a:xfrm>
        </p:spPr>
        <p:txBody>
          <a:bodyPr>
            <a:normAutofit fontScale="90000"/>
          </a:bodyPr>
          <a:lstStyle/>
          <a:p>
            <a:r>
              <a:rPr lang="it-IT" sz="5400" b="1" i="1" dirty="0" smtClean="0">
                <a:solidFill>
                  <a:srgbClr val="FF0000"/>
                </a:solidFill>
                <a:latin typeface="Calibri" charset="0"/>
              </a:rPr>
              <a:t/>
            </a:r>
            <a:br>
              <a:rPr lang="it-IT" sz="5400" b="1" i="1" dirty="0" smtClean="0">
                <a:solidFill>
                  <a:srgbClr val="FF0000"/>
                </a:solidFill>
                <a:latin typeface="Calibri" charset="0"/>
              </a:rPr>
            </a:br>
            <a:r>
              <a:rPr lang="it-IT" sz="5400" b="1" i="1" dirty="0">
                <a:solidFill>
                  <a:srgbClr val="FF0000"/>
                </a:solidFill>
                <a:latin typeface="Calibri" charset="0"/>
              </a:rPr>
              <a:t/>
            </a:r>
            <a:br>
              <a:rPr lang="it-IT" sz="5400" b="1" i="1" dirty="0">
                <a:solidFill>
                  <a:srgbClr val="FF0000"/>
                </a:solidFill>
                <a:latin typeface="Calibri" charset="0"/>
              </a:rPr>
            </a:br>
            <a:endParaRPr lang="it-IT" sz="5400" dirty="0"/>
          </a:p>
        </p:txBody>
      </p:sp>
      <p:sp>
        <p:nvSpPr>
          <p:cNvPr id="3" name="Sottotitolo 2"/>
          <p:cNvSpPr>
            <a:spLocks noGrp="1"/>
          </p:cNvSpPr>
          <p:nvPr>
            <p:ph type="subTitle" idx="1"/>
          </p:nvPr>
        </p:nvSpPr>
        <p:spPr>
          <a:xfrm>
            <a:off x="831853" y="116735"/>
            <a:ext cx="7650163" cy="5587727"/>
          </a:xfrm>
        </p:spPr>
        <p:txBody>
          <a:bodyPr rtlCol="0">
            <a:noAutofit/>
          </a:bodyPr>
          <a:lstStyle/>
          <a:p>
            <a:pPr fontAlgn="auto">
              <a:spcAft>
                <a:spcPts val="0"/>
              </a:spcAft>
              <a:buFont typeface="Arial"/>
              <a:buNone/>
              <a:defRPr/>
            </a:pPr>
            <a:r>
              <a:rPr lang="it-IT" sz="6000" b="1" dirty="0" smtClean="0">
                <a:solidFill>
                  <a:srgbClr val="000090"/>
                </a:solidFill>
                <a:latin typeface="Times New Roman"/>
                <a:ea typeface="+mn-ea"/>
                <a:cs typeface="Times New Roman"/>
              </a:rPr>
              <a:t>AGENDA</a:t>
            </a:r>
          </a:p>
          <a:p>
            <a:pPr fontAlgn="auto">
              <a:spcAft>
                <a:spcPts val="0"/>
              </a:spcAft>
              <a:buFont typeface="Arial"/>
              <a:buNone/>
              <a:defRPr/>
            </a:pPr>
            <a:endParaRPr lang="it-IT" sz="2800" b="1" dirty="0" smtClean="0">
              <a:solidFill>
                <a:srgbClr val="000090"/>
              </a:solidFill>
              <a:latin typeface="Times New Roman"/>
              <a:ea typeface="+mn-ea"/>
              <a:cs typeface="Times New Roman"/>
            </a:endParaRPr>
          </a:p>
          <a:p>
            <a:pPr>
              <a:defRPr/>
            </a:pPr>
            <a:r>
              <a:rPr lang="it-IT" sz="4800" dirty="0" smtClean="0">
                <a:solidFill>
                  <a:srgbClr val="3366FF"/>
                </a:solidFill>
                <a:latin typeface="Times New Roman"/>
                <a:cs typeface="Times New Roman"/>
              </a:rPr>
              <a:t>Definition</a:t>
            </a:r>
          </a:p>
          <a:p>
            <a:pPr>
              <a:defRPr/>
            </a:pPr>
            <a:r>
              <a:rPr lang="it-IT" sz="4800" dirty="0" err="1" smtClean="0">
                <a:solidFill>
                  <a:srgbClr val="3366FF"/>
                </a:solidFill>
                <a:latin typeface="Times New Roman"/>
                <a:cs typeface="Times New Roman"/>
              </a:rPr>
              <a:t>Epidemiology</a:t>
            </a:r>
            <a:r>
              <a:rPr lang="it-IT" sz="4800" dirty="0" smtClean="0">
                <a:solidFill>
                  <a:srgbClr val="3366FF"/>
                </a:solidFill>
                <a:latin typeface="Times New Roman"/>
                <a:cs typeface="Times New Roman"/>
              </a:rPr>
              <a:t> </a:t>
            </a:r>
            <a:endParaRPr lang="en-GB" sz="4800" dirty="0" smtClean="0">
              <a:solidFill>
                <a:srgbClr val="3366FF"/>
              </a:solidFill>
              <a:latin typeface="Times New Roman"/>
              <a:cs typeface="Times New Roman"/>
            </a:endParaRPr>
          </a:p>
          <a:p>
            <a:pPr fontAlgn="auto">
              <a:spcAft>
                <a:spcPts val="0"/>
              </a:spcAft>
              <a:buFont typeface="Arial"/>
              <a:buNone/>
              <a:defRPr/>
            </a:pPr>
            <a:r>
              <a:rPr lang="en-GB" sz="4800" dirty="0" smtClean="0">
                <a:solidFill>
                  <a:srgbClr val="3366FF"/>
                </a:solidFill>
                <a:latin typeface="Times New Roman"/>
                <a:cs typeface="Times New Roman"/>
              </a:rPr>
              <a:t>Pathophysiology</a:t>
            </a:r>
          </a:p>
          <a:p>
            <a:pPr fontAlgn="auto">
              <a:spcAft>
                <a:spcPts val="0"/>
              </a:spcAft>
              <a:buFont typeface="Arial"/>
              <a:buNone/>
              <a:defRPr/>
            </a:pPr>
            <a:r>
              <a:rPr lang="en-GB" sz="4800" dirty="0" smtClean="0">
                <a:solidFill>
                  <a:srgbClr val="3366FF"/>
                </a:solidFill>
                <a:latin typeface="Times New Roman"/>
                <a:cs typeface="Times New Roman"/>
              </a:rPr>
              <a:t>Diagnosis</a:t>
            </a:r>
          </a:p>
          <a:p>
            <a:pPr fontAlgn="auto">
              <a:spcAft>
                <a:spcPts val="0"/>
              </a:spcAft>
              <a:buFont typeface="Arial"/>
              <a:buNone/>
              <a:defRPr/>
            </a:pPr>
            <a:r>
              <a:rPr lang="en-GB" sz="4800" dirty="0" smtClean="0">
                <a:solidFill>
                  <a:srgbClr val="3366FF"/>
                </a:solidFill>
                <a:latin typeface="Times New Roman"/>
                <a:cs typeface="Times New Roman"/>
              </a:rPr>
              <a:t>Therapy</a:t>
            </a:r>
          </a:p>
          <a:p>
            <a:pPr fontAlgn="auto">
              <a:spcAft>
                <a:spcPts val="0"/>
              </a:spcAft>
              <a:buFont typeface="Arial"/>
              <a:buNone/>
              <a:defRPr/>
            </a:pPr>
            <a:r>
              <a:rPr lang="it-IT" sz="4800" dirty="0" err="1" smtClean="0">
                <a:solidFill>
                  <a:srgbClr val="3366FF"/>
                </a:solidFill>
                <a:latin typeface="Times New Roman"/>
                <a:cs typeface="Times New Roman"/>
              </a:rPr>
              <a:t>Prevention</a:t>
            </a:r>
            <a:endParaRPr lang="it-IT" sz="4800" dirty="0" smtClean="0">
              <a:solidFill>
                <a:srgbClr val="3366FF"/>
              </a:solidFill>
              <a:latin typeface="Times New Roman"/>
              <a:cs typeface="Times New Roman"/>
            </a:endParaRPr>
          </a:p>
          <a:p>
            <a:pPr fontAlgn="auto">
              <a:spcAft>
                <a:spcPts val="0"/>
              </a:spcAft>
              <a:buFont typeface="Arial"/>
              <a:buNone/>
              <a:defRPr/>
            </a:pPr>
            <a:r>
              <a:rPr lang="it-IT" sz="4000" dirty="0">
                <a:solidFill>
                  <a:srgbClr val="3366FF"/>
                </a:solidFill>
                <a:latin typeface="Times New Roman"/>
                <a:cs typeface="Times New Roman"/>
              </a:rPr>
              <a:t>	</a:t>
            </a:r>
            <a:endParaRPr lang="it-IT" dirty="0" smtClean="0">
              <a:solidFill>
                <a:srgbClr val="3366FF"/>
              </a:solidFill>
              <a:latin typeface="Times New Roman"/>
              <a:ea typeface="+mn-ea"/>
              <a:cs typeface="Times New Roman"/>
            </a:endParaRPr>
          </a:p>
          <a:p>
            <a:pPr fontAlgn="auto">
              <a:spcAft>
                <a:spcPts val="0"/>
              </a:spcAft>
              <a:buFont typeface="Arial"/>
              <a:buNone/>
              <a:defRPr/>
            </a:pPr>
            <a:endParaRPr lang="en-GB" sz="1050" dirty="0" smtClean="0">
              <a:latin typeface="Times New Roman"/>
              <a:ea typeface="+mn-ea"/>
              <a:cs typeface="Times New Roman"/>
            </a:endParaRPr>
          </a:p>
          <a:p>
            <a:pPr fontAlgn="auto">
              <a:spcAft>
                <a:spcPts val="0"/>
              </a:spcAft>
              <a:buFont typeface="Arial"/>
              <a:buNone/>
              <a:defRPr/>
            </a:pPr>
            <a:r>
              <a:rPr lang="en-GB" sz="1050" dirty="0" smtClean="0">
                <a:latin typeface="Times New Roman"/>
                <a:ea typeface="+mn-ea"/>
                <a:cs typeface="Times New Roman"/>
              </a:rPr>
              <a:t> </a:t>
            </a:r>
            <a:r>
              <a:rPr lang="it-IT" sz="1050" dirty="0" smtClean="0">
                <a:latin typeface="Times New Roman"/>
                <a:ea typeface="+mn-ea"/>
                <a:cs typeface="Times New Roman"/>
              </a:rPr>
              <a:t> </a:t>
            </a:r>
            <a:endParaRPr lang="it-IT" sz="1050" b="1" dirty="0" smtClean="0">
              <a:solidFill>
                <a:srgbClr val="000090"/>
              </a:solidFill>
              <a:latin typeface="Times New Roman"/>
              <a:ea typeface="+mn-ea"/>
              <a:cs typeface="Times New Roman"/>
            </a:endParaRPr>
          </a:p>
          <a:p>
            <a:pPr fontAlgn="auto">
              <a:spcAft>
                <a:spcPts val="0"/>
              </a:spcAft>
              <a:buFont typeface="Arial"/>
              <a:buNone/>
              <a:defRPr/>
            </a:pPr>
            <a:endParaRPr lang="it-IT" sz="1050" b="1" dirty="0">
              <a:solidFill>
                <a:srgbClr val="000090"/>
              </a:solidFill>
              <a:latin typeface="Times New Roman"/>
              <a:ea typeface="+mn-ea"/>
              <a:cs typeface="Times New Roman"/>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1010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239832"/>
            <a:ext cx="9127488" cy="494695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9755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48871" y="0"/>
            <a:ext cx="11308977" cy="6857999"/>
          </a:xfrm>
          <a:prstGeom prst="rect">
            <a:avLst/>
          </a:prstGeom>
        </p:spPr>
      </p:pic>
      <p:pic>
        <p:nvPicPr>
          <p:cNvPr id="4" name="Picture 4" descr="Sheila"/>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6572250" y="230414"/>
            <a:ext cx="2365376" cy="2568122"/>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408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468313" y="-255493"/>
            <a:ext cx="8229600" cy="1143000"/>
          </a:xfrm>
        </p:spPr>
        <p:txBody>
          <a:bodyPr>
            <a:normAutofit/>
          </a:bodyPr>
          <a:lstStyle/>
          <a:p>
            <a:pPr algn="ctr" eaLnBrk="1" hangingPunct="1"/>
            <a:r>
              <a:rPr lang="en-US" altLang="x-none" sz="3600" b="1" dirty="0" smtClean="0">
                <a:solidFill>
                  <a:srgbClr val="FF0000"/>
                </a:solidFill>
              </a:rPr>
              <a:t>THE EVOLUTION OF THE DEFINITION OF HE</a:t>
            </a:r>
            <a:endParaRPr lang="en-US" altLang="x-none" sz="3600" b="1" dirty="0">
              <a:solidFill>
                <a:srgbClr val="FF0000"/>
              </a:solidFill>
            </a:endParaRPr>
          </a:p>
        </p:txBody>
      </p:sp>
      <p:sp>
        <p:nvSpPr>
          <p:cNvPr id="13315" name="Rectangle 5"/>
          <p:cNvSpPr>
            <a:spLocks noGrp="1" noChangeArrowheads="1"/>
          </p:cNvSpPr>
          <p:nvPr>
            <p:ph type="body" sz="half" idx="1"/>
          </p:nvPr>
        </p:nvSpPr>
        <p:spPr>
          <a:xfrm>
            <a:off x="395288" y="2133600"/>
            <a:ext cx="4038600" cy="4525963"/>
          </a:xfrm>
        </p:spPr>
        <p:txBody>
          <a:bodyPr>
            <a:normAutofit lnSpcReduction="10000"/>
          </a:bodyPr>
          <a:lstStyle/>
          <a:p>
            <a:pPr eaLnBrk="1" hangingPunct="1">
              <a:lnSpc>
                <a:spcPct val="90000"/>
              </a:lnSpc>
            </a:pPr>
            <a:r>
              <a:rPr lang="it-IT" altLang="x-none" sz="2000" b="1" dirty="0">
                <a:solidFill>
                  <a:srgbClr val="0070C0"/>
                </a:solidFill>
              </a:rPr>
              <a:t>HE </a:t>
            </a:r>
            <a:r>
              <a:rPr lang="it-IT" altLang="x-none" sz="2000" b="1" dirty="0" err="1">
                <a:solidFill>
                  <a:srgbClr val="0070C0"/>
                </a:solidFill>
              </a:rPr>
              <a:t>reflects</a:t>
            </a:r>
            <a:r>
              <a:rPr lang="it-IT" altLang="x-none" sz="2000" b="1" dirty="0">
                <a:solidFill>
                  <a:srgbClr val="0070C0"/>
                </a:solidFill>
              </a:rPr>
              <a:t> a </a:t>
            </a:r>
            <a:r>
              <a:rPr lang="it-IT" altLang="x-none" sz="2000" b="1" dirty="0" err="1">
                <a:solidFill>
                  <a:srgbClr val="0070C0"/>
                </a:solidFill>
              </a:rPr>
              <a:t>spectrum</a:t>
            </a:r>
            <a:r>
              <a:rPr lang="it-IT" altLang="x-none" sz="2000" b="1" dirty="0">
                <a:solidFill>
                  <a:srgbClr val="0070C0"/>
                </a:solidFill>
              </a:rPr>
              <a:t> of </a:t>
            </a:r>
            <a:r>
              <a:rPr lang="it-IT" altLang="x-none" sz="2000" b="1" dirty="0" err="1">
                <a:solidFill>
                  <a:srgbClr val="0070C0"/>
                </a:solidFill>
              </a:rPr>
              <a:t>neuropsychiatric</a:t>
            </a:r>
            <a:r>
              <a:rPr lang="it-IT" altLang="x-none" sz="2000" b="1" dirty="0">
                <a:solidFill>
                  <a:srgbClr val="0070C0"/>
                </a:solidFill>
              </a:rPr>
              <a:t> </a:t>
            </a:r>
            <a:r>
              <a:rPr lang="it-IT" altLang="x-none" sz="2000" b="1" dirty="0" err="1">
                <a:solidFill>
                  <a:srgbClr val="0070C0"/>
                </a:solidFill>
              </a:rPr>
              <a:t>abnormalities</a:t>
            </a:r>
            <a:r>
              <a:rPr lang="it-IT" altLang="x-none" sz="2000" b="1" dirty="0">
                <a:solidFill>
                  <a:srgbClr val="0070C0"/>
                </a:solidFill>
              </a:rPr>
              <a:t> </a:t>
            </a:r>
            <a:r>
              <a:rPr lang="it-IT" altLang="x-none" sz="2000" b="1" dirty="0" err="1">
                <a:solidFill>
                  <a:srgbClr val="0070C0"/>
                </a:solidFill>
              </a:rPr>
              <a:t>seen</a:t>
            </a:r>
            <a:r>
              <a:rPr lang="it-IT" altLang="x-none" sz="2000" b="1" dirty="0">
                <a:solidFill>
                  <a:srgbClr val="0070C0"/>
                </a:solidFill>
              </a:rPr>
              <a:t> in </a:t>
            </a:r>
            <a:r>
              <a:rPr lang="it-IT" altLang="x-none" sz="2000" b="1" dirty="0" err="1">
                <a:solidFill>
                  <a:srgbClr val="0070C0"/>
                </a:solidFill>
              </a:rPr>
              <a:t>patients</a:t>
            </a:r>
            <a:r>
              <a:rPr lang="it-IT" altLang="x-none" sz="2000" b="1" dirty="0">
                <a:solidFill>
                  <a:srgbClr val="0070C0"/>
                </a:solidFill>
              </a:rPr>
              <a:t> with </a:t>
            </a:r>
            <a:r>
              <a:rPr lang="it-IT" altLang="x-none" sz="2000" b="1" dirty="0" err="1">
                <a:solidFill>
                  <a:srgbClr val="0070C0"/>
                </a:solidFill>
              </a:rPr>
              <a:t>liver</a:t>
            </a:r>
            <a:r>
              <a:rPr lang="it-IT" altLang="x-none" sz="2000" b="1" dirty="0">
                <a:solidFill>
                  <a:srgbClr val="0070C0"/>
                </a:solidFill>
              </a:rPr>
              <a:t> </a:t>
            </a:r>
            <a:r>
              <a:rPr lang="it-IT" altLang="x-none" sz="2000" b="1" dirty="0" err="1">
                <a:solidFill>
                  <a:srgbClr val="0070C0"/>
                </a:solidFill>
              </a:rPr>
              <a:t>dysfunction</a:t>
            </a:r>
            <a:r>
              <a:rPr lang="it-IT" altLang="x-none" sz="2000" b="1" dirty="0">
                <a:solidFill>
                  <a:srgbClr val="0070C0"/>
                </a:solidFill>
              </a:rPr>
              <a:t> </a:t>
            </a:r>
            <a:r>
              <a:rPr lang="it-IT" altLang="x-none" sz="2000" b="1" dirty="0" err="1">
                <a:solidFill>
                  <a:srgbClr val="0070C0"/>
                </a:solidFill>
              </a:rPr>
              <a:t>after</a:t>
            </a:r>
            <a:r>
              <a:rPr lang="it-IT" altLang="x-none" sz="2000" b="1" dirty="0">
                <a:solidFill>
                  <a:srgbClr val="0070C0"/>
                </a:solidFill>
              </a:rPr>
              <a:t> </a:t>
            </a:r>
            <a:r>
              <a:rPr lang="it-IT" altLang="x-none" sz="2000" b="1" dirty="0" err="1">
                <a:solidFill>
                  <a:srgbClr val="0070C0"/>
                </a:solidFill>
              </a:rPr>
              <a:t>exclusion</a:t>
            </a:r>
            <a:r>
              <a:rPr lang="it-IT" altLang="x-none" sz="2000" b="1" dirty="0">
                <a:solidFill>
                  <a:srgbClr val="0070C0"/>
                </a:solidFill>
              </a:rPr>
              <a:t> of </a:t>
            </a:r>
            <a:r>
              <a:rPr lang="it-IT" altLang="x-none" sz="2000" b="1" dirty="0" err="1">
                <a:solidFill>
                  <a:srgbClr val="0070C0"/>
                </a:solidFill>
              </a:rPr>
              <a:t>other</a:t>
            </a:r>
            <a:r>
              <a:rPr lang="it-IT" altLang="x-none" sz="2000" b="1" dirty="0">
                <a:solidFill>
                  <a:srgbClr val="0070C0"/>
                </a:solidFill>
              </a:rPr>
              <a:t> </a:t>
            </a:r>
            <a:r>
              <a:rPr lang="it-IT" altLang="x-none" sz="2000" b="1" dirty="0" err="1">
                <a:solidFill>
                  <a:srgbClr val="0070C0"/>
                </a:solidFill>
              </a:rPr>
              <a:t>known</a:t>
            </a:r>
            <a:r>
              <a:rPr lang="it-IT" altLang="x-none" sz="2000" b="1" dirty="0">
                <a:solidFill>
                  <a:srgbClr val="0070C0"/>
                </a:solidFill>
              </a:rPr>
              <a:t> brain </a:t>
            </a:r>
            <a:r>
              <a:rPr lang="it-IT" altLang="x-none" sz="2000" b="1" dirty="0" err="1">
                <a:solidFill>
                  <a:srgbClr val="0070C0"/>
                </a:solidFill>
              </a:rPr>
              <a:t>disease</a:t>
            </a:r>
            <a:r>
              <a:rPr lang="it-IT" altLang="x-none" sz="2000" b="1" dirty="0" smtClean="0">
                <a:solidFill>
                  <a:srgbClr val="0070C0"/>
                </a:solidFill>
              </a:rPr>
              <a:t>.</a:t>
            </a:r>
          </a:p>
          <a:p>
            <a:pPr eaLnBrk="1" hangingPunct="1">
              <a:lnSpc>
                <a:spcPct val="90000"/>
              </a:lnSpc>
            </a:pPr>
            <a:endParaRPr lang="it-IT" altLang="x-none" sz="2000" b="1" dirty="0" smtClean="0">
              <a:solidFill>
                <a:srgbClr val="0070C0"/>
              </a:solidFill>
            </a:endParaRPr>
          </a:p>
          <a:p>
            <a:pPr eaLnBrk="1" hangingPunct="1">
              <a:lnSpc>
                <a:spcPct val="90000"/>
              </a:lnSpc>
            </a:pPr>
            <a:endParaRPr lang="it-IT" altLang="x-none" sz="2000" b="1" dirty="0">
              <a:solidFill>
                <a:srgbClr val="0070C0"/>
              </a:solidFill>
            </a:endParaRPr>
          </a:p>
          <a:p>
            <a:pPr eaLnBrk="1" hangingPunct="1">
              <a:lnSpc>
                <a:spcPct val="90000"/>
              </a:lnSpc>
            </a:pPr>
            <a:endParaRPr lang="en-US" altLang="x-none" dirty="0">
              <a:solidFill>
                <a:srgbClr val="0000FF"/>
              </a:solidFill>
            </a:endParaRPr>
          </a:p>
          <a:p>
            <a:pPr eaLnBrk="1" hangingPunct="1">
              <a:lnSpc>
                <a:spcPct val="90000"/>
              </a:lnSpc>
            </a:pPr>
            <a:r>
              <a:rPr lang="en-US" altLang="x-none" sz="1600" dirty="0">
                <a:solidFill>
                  <a:srgbClr val="002060"/>
                </a:solidFill>
                <a:latin typeface="Times New Roman" charset="0"/>
                <a:ea typeface="Times New Roman" charset="0"/>
                <a:cs typeface="Times New Roman" charset="0"/>
              </a:rPr>
              <a:t>syndromic definition </a:t>
            </a:r>
          </a:p>
          <a:p>
            <a:pPr eaLnBrk="1" hangingPunct="1">
              <a:lnSpc>
                <a:spcPct val="90000"/>
              </a:lnSpc>
            </a:pPr>
            <a:r>
              <a:rPr lang="en-US" altLang="x-none" sz="1600" dirty="0">
                <a:solidFill>
                  <a:srgbClr val="002060"/>
                </a:solidFill>
                <a:latin typeface="Times New Roman" charset="0"/>
                <a:ea typeface="Times New Roman" charset="0"/>
                <a:cs typeface="Times New Roman" charset="0"/>
              </a:rPr>
              <a:t>not mentioning PS- shunting </a:t>
            </a:r>
          </a:p>
          <a:p>
            <a:pPr eaLnBrk="1" hangingPunct="1">
              <a:lnSpc>
                <a:spcPct val="90000"/>
              </a:lnSpc>
            </a:pPr>
            <a:r>
              <a:rPr lang="en-US" altLang="x-none" sz="1600" dirty="0">
                <a:solidFill>
                  <a:srgbClr val="002060"/>
                </a:solidFill>
                <a:latin typeface="Times New Roman" charset="0"/>
                <a:ea typeface="Times New Roman" charset="0"/>
                <a:cs typeface="Times New Roman" charset="0"/>
              </a:rPr>
              <a:t>excluding associated conditions </a:t>
            </a:r>
            <a:br>
              <a:rPr lang="en-US" altLang="x-none" sz="1600" dirty="0">
                <a:solidFill>
                  <a:srgbClr val="002060"/>
                </a:solidFill>
                <a:latin typeface="Times New Roman" charset="0"/>
                <a:ea typeface="Times New Roman" charset="0"/>
                <a:cs typeface="Times New Roman" charset="0"/>
              </a:rPr>
            </a:br>
            <a:r>
              <a:rPr lang="en-US" altLang="x-none" sz="1600" dirty="0">
                <a:solidFill>
                  <a:srgbClr val="002060"/>
                </a:solidFill>
                <a:latin typeface="Times New Roman" charset="0"/>
                <a:ea typeface="Times New Roman" charset="0"/>
                <a:cs typeface="Times New Roman" charset="0"/>
              </a:rPr>
              <a:t>(why vascular dementia or other metabolic encephalopathies cannot be associated with HE?)</a:t>
            </a:r>
          </a:p>
        </p:txBody>
      </p:sp>
      <p:sp>
        <p:nvSpPr>
          <p:cNvPr id="13316" name="Rectangle 6"/>
          <p:cNvSpPr>
            <a:spLocks noGrp="1" noChangeArrowheads="1"/>
          </p:cNvSpPr>
          <p:nvPr>
            <p:ph type="body" sz="half" idx="2"/>
          </p:nvPr>
        </p:nvSpPr>
        <p:spPr>
          <a:xfrm>
            <a:off x="4356100" y="2060575"/>
            <a:ext cx="4608513" cy="4525963"/>
          </a:xfrm>
        </p:spPr>
        <p:txBody>
          <a:bodyPr>
            <a:normAutofit lnSpcReduction="10000"/>
          </a:bodyPr>
          <a:lstStyle/>
          <a:p>
            <a:pPr eaLnBrk="1" hangingPunct="1">
              <a:lnSpc>
                <a:spcPct val="90000"/>
              </a:lnSpc>
            </a:pPr>
            <a:r>
              <a:rPr lang="en-US" altLang="x-none" sz="2000" b="1" i="1" dirty="0">
                <a:solidFill>
                  <a:srgbClr val="0070C0"/>
                </a:solidFill>
              </a:rPr>
              <a:t>HE is brain dysfunction caused by liver insufficiency and/or portal-systemic shunting; </a:t>
            </a:r>
          </a:p>
          <a:p>
            <a:pPr eaLnBrk="1" hangingPunct="1">
              <a:lnSpc>
                <a:spcPct val="90000"/>
              </a:lnSpc>
            </a:pPr>
            <a:r>
              <a:rPr lang="en-US" altLang="x-none" sz="2000" b="1" i="1" dirty="0">
                <a:solidFill>
                  <a:srgbClr val="0070C0"/>
                </a:solidFill>
              </a:rPr>
              <a:t>it manifests as a wide spectrum of neurological/psychiatric abnormalities ranging from subclinical alterations to coma</a:t>
            </a:r>
            <a:r>
              <a:rPr lang="en-US" altLang="x-none" b="1" i="1" dirty="0" smtClean="0">
                <a:solidFill>
                  <a:srgbClr val="0070C0"/>
                </a:solidFill>
              </a:rPr>
              <a:t>.</a:t>
            </a:r>
          </a:p>
          <a:p>
            <a:pPr eaLnBrk="1" hangingPunct="1">
              <a:lnSpc>
                <a:spcPct val="90000"/>
              </a:lnSpc>
            </a:pPr>
            <a:endParaRPr lang="en-US" altLang="x-none" b="1" i="1" dirty="0"/>
          </a:p>
          <a:p>
            <a:pPr eaLnBrk="1" hangingPunct="1">
              <a:lnSpc>
                <a:spcPct val="90000"/>
              </a:lnSpc>
            </a:pPr>
            <a:r>
              <a:rPr lang="en-US" altLang="x-none" sz="1600" dirty="0" err="1">
                <a:solidFill>
                  <a:srgbClr val="002060"/>
                </a:solidFill>
                <a:latin typeface="Times New Roman" charset="0"/>
                <a:ea typeface="Times New Roman" charset="0"/>
                <a:cs typeface="Times New Roman" charset="0"/>
              </a:rPr>
              <a:t>etiopathological</a:t>
            </a:r>
            <a:r>
              <a:rPr lang="en-US" altLang="x-none" sz="1600" dirty="0">
                <a:solidFill>
                  <a:srgbClr val="002060"/>
                </a:solidFill>
                <a:latin typeface="Times New Roman" charset="0"/>
                <a:ea typeface="Times New Roman" charset="0"/>
                <a:cs typeface="Times New Roman" charset="0"/>
              </a:rPr>
              <a:t> definition</a:t>
            </a:r>
          </a:p>
          <a:p>
            <a:pPr eaLnBrk="1" hangingPunct="1">
              <a:lnSpc>
                <a:spcPct val="90000"/>
              </a:lnSpc>
            </a:pPr>
            <a:r>
              <a:rPr lang="en-US" altLang="x-none" sz="1600" dirty="0">
                <a:solidFill>
                  <a:srgbClr val="002060"/>
                </a:solidFill>
                <a:latin typeface="Times New Roman" charset="0"/>
                <a:ea typeface="Times New Roman" charset="0"/>
                <a:cs typeface="Times New Roman" charset="0"/>
              </a:rPr>
              <a:t>the adjective ‘hepatic’ implies a causal connection to liver insufficiency and/or shunt</a:t>
            </a:r>
          </a:p>
          <a:p>
            <a:pPr eaLnBrk="1" hangingPunct="1">
              <a:lnSpc>
                <a:spcPct val="90000"/>
              </a:lnSpc>
            </a:pPr>
            <a:r>
              <a:rPr lang="en-US" altLang="x-none" sz="1600" dirty="0">
                <a:solidFill>
                  <a:srgbClr val="002060"/>
                </a:solidFill>
                <a:latin typeface="Times New Roman" charset="0"/>
                <a:ea typeface="Times New Roman" charset="0"/>
                <a:cs typeface="Times New Roman" charset="0"/>
              </a:rPr>
              <a:t>accepts the existence of associated encephalopathies in which  ‘hepatic’ mechanisms  interacts with other causes/mechanisms </a:t>
            </a:r>
          </a:p>
        </p:txBody>
      </p:sp>
      <p:sp>
        <p:nvSpPr>
          <p:cNvPr id="13317" name="Text Box 7"/>
          <p:cNvSpPr txBox="1">
            <a:spLocks noChangeArrowheads="1"/>
          </p:cNvSpPr>
          <p:nvPr/>
        </p:nvSpPr>
        <p:spPr bwMode="auto">
          <a:xfrm>
            <a:off x="1136370" y="836613"/>
            <a:ext cx="2303462" cy="15696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altLang="x-none" sz="2400" b="1" dirty="0" smtClean="0">
                <a:solidFill>
                  <a:srgbClr val="FF0000"/>
                </a:solidFill>
              </a:rPr>
              <a:t>1998</a:t>
            </a:r>
          </a:p>
          <a:p>
            <a:pPr algn="ctr" eaLnBrk="1" hangingPunct="1">
              <a:spcBef>
                <a:spcPct val="50000"/>
              </a:spcBef>
            </a:pPr>
            <a:endParaRPr lang="en-US" altLang="x-none" sz="2400" b="1" dirty="0" smtClean="0">
              <a:solidFill>
                <a:srgbClr val="FF0000"/>
              </a:solidFill>
            </a:endParaRPr>
          </a:p>
          <a:p>
            <a:pPr algn="ctr" eaLnBrk="1" hangingPunct="1">
              <a:spcBef>
                <a:spcPct val="50000"/>
              </a:spcBef>
            </a:pPr>
            <a:endParaRPr lang="en-US" altLang="x-none" sz="2400" b="1" dirty="0">
              <a:solidFill>
                <a:srgbClr val="FF0000"/>
              </a:solidFill>
            </a:endParaRPr>
          </a:p>
        </p:txBody>
      </p:sp>
      <p:sp>
        <p:nvSpPr>
          <p:cNvPr id="13318" name="Text Box 8"/>
          <p:cNvSpPr txBox="1">
            <a:spLocks noChangeArrowheads="1"/>
          </p:cNvSpPr>
          <p:nvPr/>
        </p:nvSpPr>
        <p:spPr bwMode="auto">
          <a:xfrm>
            <a:off x="4216929" y="908050"/>
            <a:ext cx="4193366" cy="73866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tLang="x-none" sz="2400" b="1" dirty="0">
                <a:solidFill>
                  <a:srgbClr val="FF0000"/>
                </a:solidFill>
              </a:rPr>
              <a:t>2014 </a:t>
            </a:r>
          </a:p>
          <a:p>
            <a:pPr algn="ctr" eaLnBrk="1" hangingPunct="1"/>
            <a:r>
              <a:rPr lang="en-US" altLang="x-none" dirty="0" smtClean="0">
                <a:solidFill>
                  <a:srgbClr val="0070C0"/>
                </a:solidFill>
              </a:rPr>
              <a:t>AASLD/EASL </a:t>
            </a:r>
            <a:r>
              <a:rPr lang="en-US" altLang="x-none" dirty="0">
                <a:solidFill>
                  <a:srgbClr val="0070C0"/>
                </a:solidFill>
              </a:rPr>
              <a:t>guidelines</a:t>
            </a:r>
          </a:p>
        </p:txBody>
      </p:sp>
      <p:sp>
        <p:nvSpPr>
          <p:cNvPr id="13319" name="Text Box 9"/>
          <p:cNvSpPr txBox="1">
            <a:spLocks noChangeArrowheads="1"/>
          </p:cNvSpPr>
          <p:nvPr/>
        </p:nvSpPr>
        <p:spPr bwMode="auto">
          <a:xfrm>
            <a:off x="827088" y="1196975"/>
            <a:ext cx="3240087" cy="641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altLang="x-none" dirty="0">
                <a:solidFill>
                  <a:srgbClr val="0070C0"/>
                </a:solidFill>
              </a:rPr>
              <a:t>Working Party at the 11 world Congress of </a:t>
            </a:r>
            <a:r>
              <a:rPr lang="en-US" altLang="x-none" dirty="0" smtClean="0">
                <a:solidFill>
                  <a:srgbClr val="0070C0"/>
                </a:solidFill>
              </a:rPr>
              <a:t>Gastroenterology</a:t>
            </a:r>
            <a:endParaRPr lang="en-US" altLang="x-none" dirty="0">
              <a:solidFill>
                <a:srgbClr val="0070C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54307" name="Text Box 3"/>
          <p:cNvSpPr txBox="1">
            <a:spLocks noChangeArrowheads="1"/>
          </p:cNvSpPr>
          <p:nvPr/>
        </p:nvSpPr>
        <p:spPr bwMode="auto">
          <a:xfrm>
            <a:off x="2802058" y="4419839"/>
            <a:ext cx="2301875" cy="731545"/>
          </a:xfrm>
          <a:prstGeom prst="rect">
            <a:avLst/>
          </a:prstGeom>
          <a:noFill/>
          <a:ln>
            <a:noFill/>
          </a:ln>
          <a:effectLs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lnSpc>
                <a:spcPct val="85000"/>
              </a:lnSpc>
              <a:spcBef>
                <a:spcPct val="0"/>
              </a:spcBef>
              <a:spcAft>
                <a:spcPct val="0"/>
              </a:spcAft>
              <a:defRPr/>
            </a:pPr>
            <a:r>
              <a:rPr lang="en-US" dirty="0">
                <a:solidFill>
                  <a:srgbClr val="FFFF00"/>
                </a:solidFill>
                <a:latin typeface="Arial" pitchFamily="34" charset="0"/>
                <a:cs typeface="ＭＳ Ｐゴシック" charset="0"/>
              </a:rPr>
              <a:t>Liver insufficiency</a:t>
            </a:r>
          </a:p>
        </p:txBody>
      </p:sp>
      <p:grpSp>
        <p:nvGrpSpPr>
          <p:cNvPr id="3554308" name="Group 4"/>
          <p:cNvGrpSpPr>
            <a:grpSpLocks/>
          </p:cNvGrpSpPr>
          <p:nvPr/>
        </p:nvGrpSpPr>
        <p:grpSpPr bwMode="auto">
          <a:xfrm>
            <a:off x="5106988" y="2322633"/>
            <a:ext cx="3605212" cy="728662"/>
            <a:chOff x="3619" y="1463"/>
            <a:chExt cx="2555" cy="459"/>
          </a:xfrm>
        </p:grpSpPr>
        <p:sp>
          <p:nvSpPr>
            <p:cNvPr id="3554309" name="Line 5"/>
            <p:cNvSpPr>
              <a:spLocks noChangeShapeType="1"/>
            </p:cNvSpPr>
            <p:nvPr/>
          </p:nvSpPr>
          <p:spPr bwMode="auto">
            <a:xfrm flipV="1">
              <a:off x="3619" y="1593"/>
              <a:ext cx="559" cy="8"/>
            </a:xfrm>
            <a:prstGeom prst="line">
              <a:avLst/>
            </a:prstGeom>
            <a:noFill/>
            <a:ln w="57150">
              <a:solidFill>
                <a:srgbClr val="F05702"/>
              </a:solidFill>
              <a:round/>
              <a:headEnd/>
              <a:tailEnd type="arrow" w="med" len="med"/>
            </a:ln>
            <a:effectLst>
              <a:outerShdw dist="45791" dir="3378596" algn="ctr" rotWithShape="0">
                <a:schemeClr val="bg2"/>
              </a:outerShdw>
            </a:effectLst>
            <a:extLst/>
          </p:spPr>
          <p:txBody>
            <a:bodyPr wrap="none" anchor="ctr"/>
            <a:lstStyle/>
            <a:p>
              <a:pPr algn="ctr" eaLnBrk="0" fontAlgn="base" hangingPunct="0">
                <a:spcBef>
                  <a:spcPct val="0"/>
                </a:spcBef>
                <a:spcAft>
                  <a:spcPct val="0"/>
                </a:spcAft>
                <a:defRPr/>
              </a:pPr>
              <a:endParaRPr lang="en-US">
                <a:solidFill>
                  <a:srgbClr val="FFFF00"/>
                </a:solidFill>
                <a:latin typeface="Arial" pitchFamily="34" charset="0"/>
                <a:cs typeface="ＭＳ Ｐゴシック" charset="0"/>
              </a:endParaRPr>
            </a:p>
          </p:txBody>
        </p:sp>
        <p:sp>
          <p:nvSpPr>
            <p:cNvPr id="3554310" name="Rectangle 6"/>
            <p:cNvSpPr>
              <a:spLocks noChangeArrowheads="1"/>
            </p:cNvSpPr>
            <p:nvPr/>
          </p:nvSpPr>
          <p:spPr bwMode="auto">
            <a:xfrm>
              <a:off x="4152" y="1463"/>
              <a:ext cx="2022" cy="459"/>
            </a:xfrm>
            <a:prstGeom prst="rect">
              <a:avLst/>
            </a:prstGeom>
            <a:noFill/>
            <a:ln>
              <a:noFill/>
            </a:ln>
            <a:effectLst/>
            <a:extLst/>
          </p:spPr>
          <p:txBody>
            <a:bodyPr lIns="92560" tIns="45468" rIns="92560" bIns="45468">
              <a:spAutoFit/>
            </a:bodyPr>
            <a:lstStyle/>
            <a:p>
              <a:pPr defTabSz="915988" eaLnBrk="0" fontAlgn="base" hangingPunct="0">
                <a:lnSpc>
                  <a:spcPct val="85000"/>
                </a:lnSpc>
                <a:spcBef>
                  <a:spcPct val="0"/>
                </a:spcBef>
                <a:spcAft>
                  <a:spcPct val="0"/>
                </a:spcAft>
                <a:defRPr/>
              </a:pPr>
              <a:r>
                <a:rPr lang="en-US" sz="2400" dirty="0" err="1">
                  <a:solidFill>
                    <a:srgbClr val="FFFF00"/>
                  </a:solidFill>
                  <a:latin typeface="Arial" pitchFamily="34" charset="0"/>
                  <a:cs typeface="ＭＳ Ｐゴシック" charset="0"/>
                </a:rPr>
                <a:t>Variceal</a:t>
              </a:r>
              <a:r>
                <a:rPr lang="en-US" sz="2400" dirty="0">
                  <a:solidFill>
                    <a:srgbClr val="FFFF00"/>
                  </a:solidFill>
                  <a:latin typeface="Arial" pitchFamily="34" charset="0"/>
                  <a:cs typeface="ＭＳ Ｐゴシック" charset="0"/>
                </a:rPr>
                <a:t> hemorrhage</a:t>
              </a:r>
            </a:p>
          </p:txBody>
        </p:sp>
      </p:grpSp>
      <p:sp>
        <p:nvSpPr>
          <p:cNvPr id="3554311" name="Rectangle 7"/>
          <p:cNvSpPr>
            <a:spLocks noChangeArrowheads="1"/>
          </p:cNvSpPr>
          <p:nvPr/>
        </p:nvSpPr>
        <p:spPr bwMode="auto">
          <a:xfrm>
            <a:off x="381000" y="431800"/>
            <a:ext cx="8432800" cy="1143000"/>
          </a:xfrm>
          <a:prstGeom prst="rect">
            <a:avLst/>
          </a:prstGeom>
          <a:noFill/>
          <a:ln>
            <a:noFill/>
          </a:ln>
          <a:effectLst>
            <a:outerShdw dist="35921" dir="2700000" algn="ctr" rotWithShape="0">
              <a:schemeClr val="bg2"/>
            </a:outerShdw>
          </a:effectLst>
          <a:extLst/>
        </p:spPr>
        <p:txBody>
          <a:bodyPr anchor="ctr"/>
          <a:lstStyle/>
          <a:p>
            <a:pPr algn="ctr" defTabSz="915988" eaLnBrk="0" fontAlgn="base" hangingPunct="0">
              <a:lnSpc>
                <a:spcPct val="85000"/>
              </a:lnSpc>
              <a:spcBef>
                <a:spcPct val="0"/>
              </a:spcBef>
              <a:spcAft>
                <a:spcPct val="0"/>
              </a:spcAft>
              <a:defRPr/>
            </a:pPr>
            <a:r>
              <a:rPr lang="en-US" sz="3200" dirty="0">
                <a:solidFill>
                  <a:srgbClr val="FFFF00"/>
                </a:solidFill>
                <a:latin typeface="Arial" pitchFamily="34" charset="0"/>
                <a:cs typeface="ＭＳ Ｐゴシック" charset="0"/>
              </a:rPr>
              <a:t>Complications of Cirrhosis Result from Portal Hypertension or Liver Insufficiency</a:t>
            </a:r>
          </a:p>
        </p:txBody>
      </p:sp>
      <p:sp>
        <p:nvSpPr>
          <p:cNvPr id="3554313" name="Text Box 9"/>
          <p:cNvSpPr txBox="1">
            <a:spLocks noChangeArrowheads="1"/>
          </p:cNvSpPr>
          <p:nvPr/>
        </p:nvSpPr>
        <p:spPr bwMode="auto">
          <a:xfrm>
            <a:off x="603250" y="3581400"/>
            <a:ext cx="1854200" cy="444500"/>
          </a:xfrm>
          <a:prstGeom prst="rect">
            <a:avLst/>
          </a:prstGeom>
          <a:noFill/>
          <a:ln>
            <a:noFill/>
          </a:ln>
          <a:effectLst>
            <a:outerShdw dist="35921" dir="2700000" algn="ctr" rotWithShape="0">
              <a:schemeClr val="bg2"/>
            </a:outerShdw>
          </a:effectLs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lnSpc>
                <a:spcPct val="85000"/>
              </a:lnSpc>
              <a:spcBef>
                <a:spcPct val="0"/>
              </a:spcBef>
              <a:spcAft>
                <a:spcPct val="0"/>
              </a:spcAft>
              <a:defRPr/>
            </a:pPr>
            <a:r>
              <a:rPr lang="en-US" sz="2600" dirty="0">
                <a:solidFill>
                  <a:srgbClr val="FFFF00"/>
                </a:solidFill>
                <a:latin typeface="Arial" pitchFamily="34" charset="0"/>
                <a:cs typeface="ＭＳ Ｐゴシック" charset="0"/>
              </a:rPr>
              <a:t>Cirrhosis</a:t>
            </a:r>
          </a:p>
        </p:txBody>
      </p:sp>
      <p:grpSp>
        <p:nvGrpSpPr>
          <p:cNvPr id="3554314" name="Group 10"/>
          <p:cNvGrpSpPr>
            <a:grpSpLocks/>
          </p:cNvGrpSpPr>
          <p:nvPr/>
        </p:nvGrpSpPr>
        <p:grpSpPr bwMode="auto">
          <a:xfrm>
            <a:off x="5068888" y="2520950"/>
            <a:ext cx="3643312" cy="1174750"/>
            <a:chOff x="3592" y="1588"/>
            <a:chExt cx="2582" cy="740"/>
          </a:xfrm>
        </p:grpSpPr>
        <p:sp>
          <p:nvSpPr>
            <p:cNvPr id="3554315" name="Line 11"/>
            <p:cNvSpPr>
              <a:spLocks noChangeShapeType="1"/>
            </p:cNvSpPr>
            <p:nvPr/>
          </p:nvSpPr>
          <p:spPr bwMode="auto">
            <a:xfrm>
              <a:off x="3592" y="1588"/>
              <a:ext cx="674" cy="476"/>
            </a:xfrm>
            <a:prstGeom prst="line">
              <a:avLst/>
            </a:prstGeom>
            <a:noFill/>
            <a:ln w="57150">
              <a:solidFill>
                <a:srgbClr val="FD792F"/>
              </a:solidFill>
              <a:round/>
              <a:headEnd/>
              <a:tailEnd type="arrow" w="med" len="med"/>
            </a:ln>
            <a:effectLst>
              <a:outerShdw dist="38100" dir="5400000" algn="ctr" rotWithShape="0">
                <a:schemeClr val="bg2"/>
              </a:outerShdw>
            </a:effectLst>
            <a:extLst/>
          </p:spPr>
          <p:txBody>
            <a:bodyPr wrap="none" anchor="ctr"/>
            <a:lstStyle/>
            <a:p>
              <a:pPr algn="ctr" eaLnBrk="0" fontAlgn="base" hangingPunct="0">
                <a:spcBef>
                  <a:spcPct val="0"/>
                </a:spcBef>
                <a:spcAft>
                  <a:spcPct val="0"/>
                </a:spcAft>
                <a:defRPr/>
              </a:pPr>
              <a:endParaRPr lang="en-US">
                <a:solidFill>
                  <a:srgbClr val="FFFF00"/>
                </a:solidFill>
                <a:latin typeface="Arial" pitchFamily="34" charset="0"/>
                <a:cs typeface="ＭＳ Ｐゴシック" charset="0"/>
              </a:endParaRPr>
            </a:p>
          </p:txBody>
        </p:sp>
        <p:sp>
          <p:nvSpPr>
            <p:cNvPr id="3554316" name="Rectangle 12"/>
            <p:cNvSpPr>
              <a:spLocks noChangeArrowheads="1"/>
            </p:cNvSpPr>
            <p:nvPr/>
          </p:nvSpPr>
          <p:spPr bwMode="auto">
            <a:xfrm>
              <a:off x="4152" y="2067"/>
              <a:ext cx="2022" cy="261"/>
            </a:xfrm>
            <a:prstGeom prst="rect">
              <a:avLst/>
            </a:prstGeom>
            <a:noFill/>
            <a:ln>
              <a:noFill/>
            </a:ln>
            <a:effectLst/>
            <a:extLst/>
          </p:spPr>
          <p:txBody>
            <a:bodyPr lIns="92560" tIns="45468" rIns="92560" bIns="45468">
              <a:spAutoFit/>
            </a:bodyPr>
            <a:lstStyle/>
            <a:p>
              <a:pPr defTabSz="915988" eaLnBrk="0" fontAlgn="base" hangingPunct="0">
                <a:lnSpc>
                  <a:spcPct val="85000"/>
                </a:lnSpc>
                <a:spcBef>
                  <a:spcPct val="0"/>
                </a:spcBef>
                <a:spcAft>
                  <a:spcPct val="0"/>
                </a:spcAft>
                <a:defRPr/>
              </a:pPr>
              <a:r>
                <a:rPr lang="en-US" sz="2400" dirty="0">
                  <a:solidFill>
                    <a:srgbClr val="FFFF00"/>
                  </a:solidFill>
                  <a:latin typeface="Arial" pitchFamily="34" charset="0"/>
                  <a:cs typeface="ＭＳ Ｐゴシック" charset="0"/>
                </a:rPr>
                <a:t>Ascites</a:t>
              </a:r>
            </a:p>
          </p:txBody>
        </p:sp>
      </p:grpSp>
      <p:sp>
        <p:nvSpPr>
          <p:cNvPr id="3554317" name="Line 13"/>
          <p:cNvSpPr>
            <a:spLocks noChangeShapeType="1"/>
          </p:cNvSpPr>
          <p:nvPr/>
        </p:nvSpPr>
        <p:spPr bwMode="auto">
          <a:xfrm flipV="1">
            <a:off x="5099050" y="4773613"/>
            <a:ext cx="788988" cy="12700"/>
          </a:xfrm>
          <a:prstGeom prst="line">
            <a:avLst/>
          </a:prstGeom>
          <a:noFill/>
          <a:ln w="57150">
            <a:solidFill>
              <a:srgbClr val="C8BF04"/>
            </a:solidFill>
            <a:round/>
            <a:headEnd/>
            <a:tailEnd type="arrow" w="med" len="med"/>
          </a:ln>
          <a:effectLst>
            <a:outerShdw dist="45791" dir="3378596" algn="ctr" rotWithShape="0">
              <a:schemeClr val="bg2"/>
            </a:outerShdw>
          </a:effectLst>
          <a:extLst/>
        </p:spPr>
        <p:txBody>
          <a:bodyPr wrap="none" anchor="ctr"/>
          <a:lstStyle/>
          <a:p>
            <a:pPr algn="ctr" eaLnBrk="0" fontAlgn="base" hangingPunct="0">
              <a:spcBef>
                <a:spcPct val="0"/>
              </a:spcBef>
              <a:spcAft>
                <a:spcPct val="0"/>
              </a:spcAft>
              <a:defRPr/>
            </a:pPr>
            <a:endParaRPr lang="en-US">
              <a:solidFill>
                <a:srgbClr val="FFFF00"/>
              </a:solidFill>
              <a:latin typeface="Arial" pitchFamily="34" charset="0"/>
              <a:cs typeface="ＭＳ Ｐゴシック" charset="0"/>
            </a:endParaRPr>
          </a:p>
        </p:txBody>
      </p:sp>
      <p:grpSp>
        <p:nvGrpSpPr>
          <p:cNvPr id="3554318" name="Group 14"/>
          <p:cNvGrpSpPr>
            <a:grpSpLocks/>
          </p:cNvGrpSpPr>
          <p:nvPr/>
        </p:nvGrpSpPr>
        <p:grpSpPr bwMode="auto">
          <a:xfrm>
            <a:off x="5105400" y="2590800"/>
            <a:ext cx="3767138" cy="2438400"/>
            <a:chOff x="3005" y="1806"/>
            <a:chExt cx="2670" cy="1536"/>
          </a:xfrm>
        </p:grpSpPr>
        <p:sp>
          <p:nvSpPr>
            <p:cNvPr id="3554319" name="Line 15"/>
            <p:cNvSpPr>
              <a:spLocks noChangeShapeType="1"/>
            </p:cNvSpPr>
            <p:nvPr/>
          </p:nvSpPr>
          <p:spPr bwMode="auto">
            <a:xfrm>
              <a:off x="3005" y="1806"/>
              <a:ext cx="918" cy="1200"/>
            </a:xfrm>
            <a:prstGeom prst="line">
              <a:avLst/>
            </a:prstGeom>
            <a:noFill/>
            <a:ln w="57150">
              <a:solidFill>
                <a:srgbClr val="C8BF04"/>
              </a:solidFill>
              <a:round/>
              <a:headEnd/>
              <a:tailEnd type="arrow" w="med" len="med"/>
            </a:ln>
            <a:effectLst>
              <a:outerShdw dist="38100" dir="5400000" algn="ctr" rotWithShape="0">
                <a:schemeClr val="bg2"/>
              </a:outerShdw>
            </a:effectLst>
            <a:extLst/>
          </p:spPr>
          <p:txBody>
            <a:bodyPr wrap="none" anchor="ctr"/>
            <a:lstStyle/>
            <a:p>
              <a:pPr algn="ctr" eaLnBrk="0" fontAlgn="base" hangingPunct="0">
                <a:spcBef>
                  <a:spcPct val="0"/>
                </a:spcBef>
                <a:spcAft>
                  <a:spcPct val="0"/>
                </a:spcAft>
                <a:defRPr/>
              </a:pPr>
              <a:endParaRPr lang="en-US">
                <a:solidFill>
                  <a:srgbClr val="FFFF00"/>
                </a:solidFill>
                <a:latin typeface="Arial" pitchFamily="34" charset="0"/>
                <a:cs typeface="ＭＳ Ｐゴシック" charset="0"/>
              </a:endParaRPr>
            </a:p>
          </p:txBody>
        </p:sp>
        <p:sp>
          <p:nvSpPr>
            <p:cNvPr id="3554320" name="Rectangle 16"/>
            <p:cNvSpPr>
              <a:spLocks noChangeArrowheads="1"/>
            </p:cNvSpPr>
            <p:nvPr/>
          </p:nvSpPr>
          <p:spPr bwMode="auto">
            <a:xfrm>
              <a:off x="3653" y="3081"/>
              <a:ext cx="2022" cy="261"/>
            </a:xfrm>
            <a:prstGeom prst="rect">
              <a:avLst/>
            </a:prstGeom>
            <a:noFill/>
            <a:ln>
              <a:noFill/>
            </a:ln>
            <a:effectLst/>
            <a:extLst/>
          </p:spPr>
          <p:txBody>
            <a:bodyPr lIns="92560" tIns="45468" rIns="92560" bIns="45468">
              <a:spAutoFit/>
            </a:bodyPr>
            <a:lstStyle/>
            <a:p>
              <a:pPr defTabSz="915988" eaLnBrk="0" fontAlgn="base" hangingPunct="0">
                <a:lnSpc>
                  <a:spcPct val="85000"/>
                </a:lnSpc>
                <a:spcBef>
                  <a:spcPct val="0"/>
                </a:spcBef>
                <a:spcAft>
                  <a:spcPct val="0"/>
                </a:spcAft>
                <a:defRPr/>
              </a:pPr>
              <a:r>
                <a:rPr lang="en-US" sz="2400" dirty="0">
                  <a:solidFill>
                    <a:srgbClr val="E1D705"/>
                  </a:solidFill>
                  <a:latin typeface="Arial" pitchFamily="34" charset="0"/>
                  <a:cs typeface="ＭＳ Ｐゴシック" charset="0"/>
                </a:rPr>
                <a:t>Encephalopathy</a:t>
              </a:r>
            </a:p>
          </p:txBody>
        </p:sp>
      </p:grpSp>
      <p:grpSp>
        <p:nvGrpSpPr>
          <p:cNvPr id="3554321" name="Group 17"/>
          <p:cNvGrpSpPr>
            <a:grpSpLocks/>
          </p:cNvGrpSpPr>
          <p:nvPr/>
        </p:nvGrpSpPr>
        <p:grpSpPr bwMode="auto">
          <a:xfrm>
            <a:off x="5094288" y="4796078"/>
            <a:ext cx="3617912" cy="1290637"/>
            <a:chOff x="3610" y="3021"/>
            <a:chExt cx="2564" cy="813"/>
          </a:xfrm>
        </p:grpSpPr>
        <p:sp>
          <p:nvSpPr>
            <p:cNvPr id="3554322" name="Line 18"/>
            <p:cNvSpPr>
              <a:spLocks noChangeShapeType="1"/>
            </p:cNvSpPr>
            <p:nvPr/>
          </p:nvSpPr>
          <p:spPr bwMode="auto">
            <a:xfrm>
              <a:off x="3610" y="3021"/>
              <a:ext cx="567" cy="608"/>
            </a:xfrm>
            <a:prstGeom prst="line">
              <a:avLst/>
            </a:prstGeom>
            <a:noFill/>
            <a:ln w="57150">
              <a:solidFill>
                <a:srgbClr val="FFCC00"/>
              </a:solidFill>
              <a:round/>
              <a:headEnd/>
              <a:tailEnd type="arrow" w="med" len="med"/>
            </a:ln>
            <a:effectLst>
              <a:outerShdw dist="38100" dir="5400000" algn="ctr" rotWithShape="0">
                <a:schemeClr val="bg2"/>
              </a:outerShdw>
            </a:effectLst>
            <a:extLst/>
          </p:spPr>
          <p:txBody>
            <a:bodyPr wrap="none" anchor="ctr"/>
            <a:lstStyle/>
            <a:p>
              <a:pPr algn="ctr" eaLnBrk="0" fontAlgn="base" hangingPunct="0">
                <a:spcBef>
                  <a:spcPct val="0"/>
                </a:spcBef>
                <a:spcAft>
                  <a:spcPct val="0"/>
                </a:spcAft>
                <a:defRPr/>
              </a:pPr>
              <a:endParaRPr lang="en-US">
                <a:solidFill>
                  <a:srgbClr val="FFFF00"/>
                </a:solidFill>
                <a:latin typeface="Arial" pitchFamily="34" charset="0"/>
                <a:cs typeface="ＭＳ Ｐゴシック" charset="0"/>
              </a:endParaRPr>
            </a:p>
          </p:txBody>
        </p:sp>
        <p:sp>
          <p:nvSpPr>
            <p:cNvPr id="3554323" name="Rectangle 19"/>
            <p:cNvSpPr>
              <a:spLocks noChangeArrowheads="1"/>
            </p:cNvSpPr>
            <p:nvPr/>
          </p:nvSpPr>
          <p:spPr bwMode="auto">
            <a:xfrm>
              <a:off x="4152" y="3573"/>
              <a:ext cx="2022" cy="261"/>
            </a:xfrm>
            <a:prstGeom prst="rect">
              <a:avLst/>
            </a:prstGeom>
            <a:noFill/>
            <a:ln>
              <a:noFill/>
            </a:ln>
            <a:effectLst/>
            <a:extLst/>
          </p:spPr>
          <p:txBody>
            <a:bodyPr lIns="92560" tIns="45468" rIns="92560" bIns="45468">
              <a:spAutoFit/>
            </a:bodyPr>
            <a:lstStyle/>
            <a:p>
              <a:pPr defTabSz="915988" eaLnBrk="0" fontAlgn="base" hangingPunct="0">
                <a:lnSpc>
                  <a:spcPct val="85000"/>
                </a:lnSpc>
                <a:spcBef>
                  <a:spcPct val="0"/>
                </a:spcBef>
                <a:spcAft>
                  <a:spcPct val="0"/>
                </a:spcAft>
                <a:defRPr/>
              </a:pPr>
              <a:r>
                <a:rPr lang="en-US" sz="2400" dirty="0">
                  <a:solidFill>
                    <a:srgbClr val="FFCC00"/>
                  </a:solidFill>
                  <a:latin typeface="Arial" pitchFamily="34" charset="0"/>
                  <a:cs typeface="ＭＳ Ｐゴシック" charset="0"/>
                </a:rPr>
                <a:t>Jaundice</a:t>
              </a:r>
            </a:p>
          </p:txBody>
        </p:sp>
      </p:grpSp>
      <p:sp>
        <p:nvSpPr>
          <p:cNvPr id="3554325" name="Text Box 21"/>
          <p:cNvSpPr txBox="1">
            <a:spLocks noChangeArrowheads="1"/>
          </p:cNvSpPr>
          <p:nvPr/>
        </p:nvSpPr>
        <p:spPr bwMode="auto">
          <a:xfrm>
            <a:off x="2802058" y="2209800"/>
            <a:ext cx="2301875" cy="731838"/>
          </a:xfrm>
          <a:prstGeom prst="rect">
            <a:avLst/>
          </a:prstGeom>
          <a:noFill/>
          <a:ln>
            <a:noFill/>
          </a:ln>
          <a:effectLst/>
          <a:extLst/>
        </p:spPr>
        <p:txBody>
          <a:bodyPr lIns="93534" tIns="46767" rIns="93534" bIns="46767">
            <a:spAutoFit/>
          </a:bodyPr>
          <a:lstStyle>
            <a:lvl1pPr algn="l" defTabSz="935038">
              <a:defRPr sz="2400">
                <a:solidFill>
                  <a:schemeClr val="tx1"/>
                </a:solidFill>
                <a:latin typeface="Times New Roman" pitchFamily="18" charset="0"/>
              </a:defRPr>
            </a:lvl1pPr>
            <a:lvl2pPr marL="468313" algn="l" defTabSz="935038">
              <a:defRPr sz="2400">
                <a:solidFill>
                  <a:schemeClr val="tx1"/>
                </a:solidFill>
                <a:latin typeface="Times New Roman" pitchFamily="18" charset="0"/>
              </a:defRPr>
            </a:lvl2pPr>
            <a:lvl3pPr marL="935038" algn="l" defTabSz="935038">
              <a:defRPr sz="2400">
                <a:solidFill>
                  <a:schemeClr val="tx1"/>
                </a:solidFill>
                <a:latin typeface="Times New Roman" pitchFamily="18" charset="0"/>
              </a:defRPr>
            </a:lvl3pPr>
            <a:lvl4pPr marL="1403350" algn="l" defTabSz="935038">
              <a:defRPr sz="2400">
                <a:solidFill>
                  <a:schemeClr val="tx1"/>
                </a:solidFill>
                <a:latin typeface="Times New Roman" pitchFamily="18" charset="0"/>
              </a:defRPr>
            </a:lvl4pPr>
            <a:lvl5pPr marL="1870075" algn="l" defTabSz="935038">
              <a:defRPr sz="2400">
                <a:solidFill>
                  <a:schemeClr val="tx1"/>
                </a:solidFill>
                <a:latin typeface="Times New Roman" pitchFamily="18" charset="0"/>
              </a:defRPr>
            </a:lvl5pPr>
            <a:lvl6pPr marL="2327275" defTabSz="935038" eaLnBrk="0" fontAlgn="base" hangingPunct="0">
              <a:spcBef>
                <a:spcPct val="0"/>
              </a:spcBef>
              <a:spcAft>
                <a:spcPct val="0"/>
              </a:spcAft>
              <a:defRPr sz="2400">
                <a:solidFill>
                  <a:schemeClr val="tx1"/>
                </a:solidFill>
                <a:latin typeface="Times New Roman" pitchFamily="18" charset="0"/>
              </a:defRPr>
            </a:lvl6pPr>
            <a:lvl7pPr marL="2784475" defTabSz="935038" eaLnBrk="0" fontAlgn="base" hangingPunct="0">
              <a:spcBef>
                <a:spcPct val="0"/>
              </a:spcBef>
              <a:spcAft>
                <a:spcPct val="0"/>
              </a:spcAft>
              <a:defRPr sz="2400">
                <a:solidFill>
                  <a:schemeClr val="tx1"/>
                </a:solidFill>
                <a:latin typeface="Times New Roman" pitchFamily="18" charset="0"/>
              </a:defRPr>
            </a:lvl7pPr>
            <a:lvl8pPr marL="3241675" defTabSz="935038" eaLnBrk="0" fontAlgn="base" hangingPunct="0">
              <a:spcBef>
                <a:spcPct val="0"/>
              </a:spcBef>
              <a:spcAft>
                <a:spcPct val="0"/>
              </a:spcAft>
              <a:defRPr sz="2400">
                <a:solidFill>
                  <a:schemeClr val="tx1"/>
                </a:solidFill>
                <a:latin typeface="Times New Roman" pitchFamily="18" charset="0"/>
              </a:defRPr>
            </a:lvl8pPr>
            <a:lvl9pPr marL="3698875" defTabSz="935038"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lnSpc>
                <a:spcPct val="85000"/>
              </a:lnSpc>
              <a:spcBef>
                <a:spcPct val="0"/>
              </a:spcBef>
              <a:spcAft>
                <a:spcPct val="0"/>
              </a:spcAft>
              <a:defRPr/>
            </a:pPr>
            <a:r>
              <a:rPr lang="en-US" dirty="0">
                <a:solidFill>
                  <a:srgbClr val="FFFF00"/>
                </a:solidFill>
                <a:latin typeface="Arial" pitchFamily="34" charset="0"/>
                <a:cs typeface="ＭＳ Ｐゴシック" charset="0"/>
              </a:rPr>
              <a:t>Portal hypertension</a:t>
            </a:r>
          </a:p>
        </p:txBody>
      </p:sp>
      <p:sp>
        <p:nvSpPr>
          <p:cNvPr id="3554326" name="Freeform 22"/>
          <p:cNvSpPr>
            <a:spLocks/>
          </p:cNvSpPr>
          <p:nvPr/>
        </p:nvSpPr>
        <p:spPr bwMode="auto">
          <a:xfrm rot="894711" flipV="1">
            <a:off x="2684468" y="2921240"/>
            <a:ext cx="860425" cy="989013"/>
          </a:xfrm>
          <a:custGeom>
            <a:avLst/>
            <a:gdLst>
              <a:gd name="T0" fmla="*/ 0 w 524"/>
              <a:gd name="T1" fmla="*/ 0 h 429"/>
              <a:gd name="T2" fmla="*/ 650875 w 524"/>
              <a:gd name="T3" fmla="*/ 458787 h 429"/>
              <a:gd name="T4" fmla="*/ 573087 w 524"/>
              <a:gd name="T5" fmla="*/ 476250 h 429"/>
              <a:gd name="T6" fmla="*/ 809625 w 524"/>
              <a:gd name="T7" fmla="*/ 681037 h 429"/>
              <a:gd name="T8" fmla="*/ 793750 w 524"/>
              <a:gd name="T9" fmla="*/ 339725 h 429"/>
              <a:gd name="T10" fmla="*/ 750887 w 524"/>
              <a:gd name="T11" fmla="*/ 390525 h 429"/>
              <a:gd name="T12" fmla="*/ 0 w 524"/>
              <a:gd name="T13" fmla="*/ 0 h 429"/>
              <a:gd name="T14" fmla="*/ 0 60000 65536"/>
              <a:gd name="T15" fmla="*/ 0 60000 65536"/>
              <a:gd name="T16" fmla="*/ 0 60000 65536"/>
              <a:gd name="T17" fmla="*/ 0 60000 65536"/>
              <a:gd name="T18" fmla="*/ 0 60000 65536"/>
              <a:gd name="T19" fmla="*/ 0 60000 65536"/>
              <a:gd name="T20" fmla="*/ 0 60000 65536"/>
              <a:gd name="T21" fmla="*/ 0 w 524"/>
              <a:gd name="T22" fmla="*/ 0 h 429"/>
              <a:gd name="T23" fmla="*/ 524 w 524"/>
              <a:gd name="T24" fmla="*/ 429 h 4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429">
                <a:moveTo>
                  <a:pt x="0" y="0"/>
                </a:moveTo>
                <a:cubicBezTo>
                  <a:pt x="198" y="57"/>
                  <a:pt x="309" y="139"/>
                  <a:pt x="410" y="289"/>
                </a:cubicBezTo>
                <a:cubicBezTo>
                  <a:pt x="410" y="291"/>
                  <a:pt x="386" y="294"/>
                  <a:pt x="361" y="300"/>
                </a:cubicBezTo>
                <a:cubicBezTo>
                  <a:pt x="380" y="311"/>
                  <a:pt x="432" y="354"/>
                  <a:pt x="510" y="429"/>
                </a:cubicBezTo>
                <a:cubicBezTo>
                  <a:pt x="524" y="354"/>
                  <a:pt x="523" y="274"/>
                  <a:pt x="500" y="214"/>
                </a:cubicBezTo>
                <a:cubicBezTo>
                  <a:pt x="485" y="234"/>
                  <a:pt x="487" y="237"/>
                  <a:pt x="473" y="246"/>
                </a:cubicBezTo>
                <a:cubicBezTo>
                  <a:pt x="333" y="51"/>
                  <a:pt x="186" y="27"/>
                  <a:pt x="0" y="0"/>
                </a:cubicBezTo>
                <a:close/>
              </a:path>
            </a:pathLst>
          </a:custGeom>
          <a:gradFill rotWithShape="0">
            <a:gsLst>
              <a:gs pos="0">
                <a:schemeClr val="bg1"/>
              </a:gs>
              <a:gs pos="100000">
                <a:srgbClr val="3399FF"/>
              </a:gs>
            </a:gsLst>
            <a:lin ang="0" scaled="1"/>
          </a:gradFill>
          <a:ln w="9525">
            <a:solidFill>
              <a:srgbClr val="FFFFFF"/>
            </a:solidFill>
            <a:round/>
            <a:headEnd/>
            <a:tailEnd/>
          </a:ln>
          <a:effectLst>
            <a:outerShdw blurRad="63500" dist="35921" dir="2700000" algn="ctr" rotWithShape="0">
              <a:schemeClr val="bg2"/>
            </a:outerShdw>
          </a:effectLst>
          <a:extLst/>
        </p:spPr>
        <p:txBody>
          <a:bodyPr/>
          <a:lstStyle/>
          <a:p>
            <a:pPr fontAlgn="base">
              <a:spcBef>
                <a:spcPct val="0"/>
              </a:spcBef>
              <a:spcAft>
                <a:spcPct val="0"/>
              </a:spcAft>
              <a:defRPr/>
            </a:pPr>
            <a:endParaRPr lang="it-IT">
              <a:solidFill>
                <a:srgbClr val="FFFF00"/>
              </a:solidFill>
              <a:latin typeface="Arial" charset="0"/>
              <a:cs typeface="ＭＳ Ｐゴシック" charset="0"/>
            </a:endParaRPr>
          </a:p>
        </p:txBody>
      </p:sp>
      <p:sp>
        <p:nvSpPr>
          <p:cNvPr id="3554327" name="Freeform 23"/>
          <p:cNvSpPr>
            <a:spLocks/>
          </p:cNvSpPr>
          <p:nvPr/>
        </p:nvSpPr>
        <p:spPr bwMode="auto">
          <a:xfrm rot="20705289">
            <a:off x="2611558" y="3652845"/>
            <a:ext cx="784225" cy="960437"/>
          </a:xfrm>
          <a:custGeom>
            <a:avLst/>
            <a:gdLst>
              <a:gd name="T0" fmla="*/ 0 w 524"/>
              <a:gd name="T1" fmla="*/ 0 h 429"/>
              <a:gd name="T2" fmla="*/ 601190 w 524"/>
              <a:gd name="T3" fmla="*/ 450232 h 429"/>
              <a:gd name="T4" fmla="*/ 529340 w 524"/>
              <a:gd name="T5" fmla="*/ 467369 h 429"/>
              <a:gd name="T6" fmla="*/ 747821 w 524"/>
              <a:gd name="T7" fmla="*/ 668337 h 429"/>
              <a:gd name="T8" fmla="*/ 733158 w 524"/>
              <a:gd name="T9" fmla="*/ 333390 h 429"/>
              <a:gd name="T10" fmla="*/ 693568 w 524"/>
              <a:gd name="T11" fmla="*/ 383242 h 429"/>
              <a:gd name="T12" fmla="*/ 0 w 524"/>
              <a:gd name="T13" fmla="*/ 0 h 429"/>
              <a:gd name="T14" fmla="*/ 0 60000 65536"/>
              <a:gd name="T15" fmla="*/ 0 60000 65536"/>
              <a:gd name="T16" fmla="*/ 0 60000 65536"/>
              <a:gd name="T17" fmla="*/ 0 60000 65536"/>
              <a:gd name="T18" fmla="*/ 0 60000 65536"/>
              <a:gd name="T19" fmla="*/ 0 60000 65536"/>
              <a:gd name="T20" fmla="*/ 0 60000 65536"/>
              <a:gd name="T21" fmla="*/ 0 w 524"/>
              <a:gd name="T22" fmla="*/ 0 h 429"/>
              <a:gd name="T23" fmla="*/ 524 w 524"/>
              <a:gd name="T24" fmla="*/ 429 h 4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429">
                <a:moveTo>
                  <a:pt x="0" y="0"/>
                </a:moveTo>
                <a:cubicBezTo>
                  <a:pt x="198" y="57"/>
                  <a:pt x="309" y="139"/>
                  <a:pt x="410" y="289"/>
                </a:cubicBezTo>
                <a:cubicBezTo>
                  <a:pt x="410" y="291"/>
                  <a:pt x="386" y="294"/>
                  <a:pt x="361" y="300"/>
                </a:cubicBezTo>
                <a:cubicBezTo>
                  <a:pt x="380" y="311"/>
                  <a:pt x="432" y="354"/>
                  <a:pt x="510" y="429"/>
                </a:cubicBezTo>
                <a:cubicBezTo>
                  <a:pt x="524" y="354"/>
                  <a:pt x="523" y="274"/>
                  <a:pt x="500" y="214"/>
                </a:cubicBezTo>
                <a:cubicBezTo>
                  <a:pt x="485" y="234"/>
                  <a:pt x="487" y="237"/>
                  <a:pt x="473" y="246"/>
                </a:cubicBezTo>
                <a:cubicBezTo>
                  <a:pt x="333" y="51"/>
                  <a:pt x="186" y="27"/>
                  <a:pt x="0" y="0"/>
                </a:cubicBezTo>
                <a:close/>
              </a:path>
            </a:pathLst>
          </a:custGeom>
          <a:gradFill rotWithShape="0">
            <a:gsLst>
              <a:gs pos="0">
                <a:schemeClr val="bg1"/>
              </a:gs>
              <a:gs pos="100000">
                <a:srgbClr val="3399FF"/>
              </a:gs>
            </a:gsLst>
            <a:lin ang="0" scaled="1"/>
          </a:gradFill>
          <a:ln w="9525">
            <a:solidFill>
              <a:srgbClr val="FFFFFF"/>
            </a:solidFill>
            <a:round/>
            <a:headEnd/>
            <a:tailEnd/>
          </a:ln>
          <a:effectLst>
            <a:outerShdw blurRad="63500" dist="56796" dir="3806097" algn="ctr" rotWithShape="0">
              <a:schemeClr val="bg2"/>
            </a:outerShdw>
          </a:effectLst>
          <a:extLst/>
        </p:spPr>
        <p:txBody>
          <a:bodyPr/>
          <a:lstStyle/>
          <a:p>
            <a:pPr fontAlgn="base">
              <a:spcBef>
                <a:spcPct val="0"/>
              </a:spcBef>
              <a:spcAft>
                <a:spcPct val="0"/>
              </a:spcAft>
              <a:defRPr/>
            </a:pPr>
            <a:endParaRPr lang="it-IT">
              <a:solidFill>
                <a:srgbClr val="FFFF00"/>
              </a:solidFill>
              <a:latin typeface="Arial" charset="0"/>
              <a:cs typeface="ＭＳ Ｐゴシック" charset="0"/>
            </a:endParaRPr>
          </a:p>
        </p:txBody>
      </p:sp>
      <p:sp>
        <p:nvSpPr>
          <p:cNvPr id="2" name="CasellaDiTesto 1"/>
          <p:cNvSpPr txBox="1"/>
          <p:nvPr/>
        </p:nvSpPr>
        <p:spPr>
          <a:xfrm>
            <a:off x="5992778" y="4587969"/>
            <a:ext cx="2411634" cy="536521"/>
          </a:xfrm>
          <a:prstGeom prst="rect">
            <a:avLst/>
          </a:prstGeom>
          <a:noFill/>
          <a:ln w="57150">
            <a:solidFill>
              <a:srgbClr val="FFFF00"/>
            </a:solidFill>
          </a:ln>
        </p:spPr>
        <p:txBody>
          <a:bodyPr wrap="square" rtlCol="0">
            <a:spAutoFit/>
          </a:bodyPr>
          <a:lstStyle/>
          <a:p>
            <a:endParaRPr lang="it-IT"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22331536"/>
      </p:ext>
    </p:extLst>
  </p:cSld>
  <p:clrMapOvr>
    <a:masterClrMapping/>
  </p:clrMapOvr>
  <p:transition>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19059"/>
            <a:ext cx="9144000" cy="6838941"/>
          </a:xfrm>
          <a:prstGeom prst="rect">
            <a:avLst/>
          </a:prstGeom>
          <a:noFill/>
          <a:ln>
            <a:noFill/>
          </a:ln>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6" name="Connettore 2 5"/>
          <p:cNvCxnSpPr/>
          <p:nvPr/>
        </p:nvCxnSpPr>
        <p:spPr>
          <a:xfrm flipH="1">
            <a:off x="2704861" y="4229421"/>
            <a:ext cx="1052666" cy="93583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45897475"/>
      </p:ext>
    </p:extLst>
  </p:cSld>
  <p:clrMapOvr>
    <a:masterClrMapping/>
  </p:clrMapOvr>
  <p:transition>
    <p:strips dir="rd"/>
  </p:transition>
  <p:timing>
    <p:tnLst>
      <p:par>
        <p:cTn id="1" dur="indefinite" restart="never" nodeType="tmRoot"/>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2.xml><?xml version="1.0" encoding="utf-8"?>
<a:theme xmlns:a="http://schemas.openxmlformats.org/drawingml/2006/main" name="5_Presentazione vuota">
  <a:themeElements>
    <a:clrScheme name="">
      <a:dk1>
        <a:srgbClr val="808080"/>
      </a:dk1>
      <a:lt1>
        <a:srgbClr val="FFFF00"/>
      </a:lt1>
      <a:dk2>
        <a:srgbClr val="0000CC"/>
      </a:dk2>
      <a:lt2>
        <a:srgbClr val="FFFF00"/>
      </a:lt2>
      <a:accent1>
        <a:srgbClr val="FFFF00"/>
      </a:accent1>
      <a:accent2>
        <a:srgbClr val="3333CC"/>
      </a:accent2>
      <a:accent3>
        <a:srgbClr val="AAAAE2"/>
      </a:accent3>
      <a:accent4>
        <a:srgbClr val="DADA00"/>
      </a:accent4>
      <a:accent5>
        <a:srgbClr val="FFFFAA"/>
      </a:accent5>
      <a:accent6>
        <a:srgbClr val="2D2DB9"/>
      </a:accent6>
      <a:hlink>
        <a:srgbClr val="CCCCFF"/>
      </a:hlink>
      <a:folHlink>
        <a:srgbClr val="B2B2B2"/>
      </a:folHlink>
    </a:clrScheme>
    <a:fontScheme name="2_Presentazione vuot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Presentazione vuota">
  <a:themeElements>
    <a:clrScheme name="">
      <a:dk1>
        <a:srgbClr val="808080"/>
      </a:dk1>
      <a:lt1>
        <a:srgbClr val="FFFF00"/>
      </a:lt1>
      <a:dk2>
        <a:srgbClr val="0000CC"/>
      </a:dk2>
      <a:lt2>
        <a:srgbClr val="FFFF00"/>
      </a:lt2>
      <a:accent1>
        <a:srgbClr val="FFFF00"/>
      </a:accent1>
      <a:accent2>
        <a:srgbClr val="3333CC"/>
      </a:accent2>
      <a:accent3>
        <a:srgbClr val="AAAAE2"/>
      </a:accent3>
      <a:accent4>
        <a:srgbClr val="DADA00"/>
      </a:accent4>
      <a:accent5>
        <a:srgbClr val="FFFFAA"/>
      </a:accent5>
      <a:accent6>
        <a:srgbClr val="2D2DB9"/>
      </a:accent6>
      <a:hlink>
        <a:srgbClr val="CCCCFF"/>
      </a:hlink>
      <a:folHlink>
        <a:srgbClr val="B2B2B2"/>
      </a:folHlink>
    </a:clrScheme>
    <a:fontScheme name="2_Presentazione vuot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3695</TotalTime>
  <Words>852</Words>
  <Application>Microsoft Macintosh PowerPoint</Application>
  <PresentationFormat>Presentazione su schermo (4:3)</PresentationFormat>
  <Paragraphs>169</Paragraphs>
  <Slides>23</Slides>
  <Notes>8</Notes>
  <HiddenSlides>0</HiddenSlides>
  <MMClips>0</MMClips>
  <ScaleCrop>false</ScaleCrop>
  <HeadingPairs>
    <vt:vector size="6" baseType="variant">
      <vt:variant>
        <vt:lpstr>Modello struttura</vt:lpstr>
      </vt:variant>
      <vt:variant>
        <vt:i4>3</vt:i4>
      </vt:variant>
      <vt:variant>
        <vt:lpstr>Server OLE incorporati</vt:lpstr>
      </vt:variant>
      <vt:variant>
        <vt:i4>1</vt:i4>
      </vt:variant>
      <vt:variant>
        <vt:lpstr>Titoli diapositive</vt:lpstr>
      </vt:variant>
      <vt:variant>
        <vt:i4>23</vt:i4>
      </vt:variant>
    </vt:vector>
  </HeadingPairs>
  <TitlesOfParts>
    <vt:vector size="27" baseType="lpstr">
      <vt:lpstr>Tema di Office</vt:lpstr>
      <vt:lpstr>5_Presentazione vuota</vt:lpstr>
      <vt:lpstr>15_Presentazione vuota</vt:lpstr>
      <vt:lpstr>Grafico</vt:lpstr>
      <vt:lpstr>Diapositiva 1</vt:lpstr>
      <vt:lpstr>DICHIRAZIONE</vt:lpstr>
      <vt:lpstr>Diapositiva 3</vt:lpstr>
      <vt:lpstr>  </vt:lpstr>
      <vt:lpstr>Diapositiva 5</vt:lpstr>
      <vt:lpstr>Diapositiva 6</vt:lpstr>
      <vt:lpstr>THE EVOLUTION OF THE DEFINITION OF HE</vt:lpstr>
      <vt:lpstr>Diapositiva 8</vt:lpstr>
      <vt:lpstr>Diapositiva 9</vt:lpstr>
      <vt:lpstr>Diapositiva 10</vt:lpstr>
      <vt:lpstr>RISK OF OVERT HE IN CIRRHOSIS</vt:lpstr>
      <vt:lpstr>Diapositiva 12</vt:lpstr>
      <vt:lpstr>Diapositiva 13</vt:lpstr>
      <vt:lpstr>Diapositiva 14</vt:lpstr>
      <vt:lpstr>Diapositiva 15</vt:lpstr>
      <vt:lpstr>Diapositiva 16</vt:lpstr>
      <vt:lpstr>Diapositiva 17</vt:lpstr>
      <vt:lpstr>Jaundice Spyder nevi Foetor Palmar Erythema Gynecomastia Hepatomegaly Splenomegaly Pruritus Ascites  Oedema Caput medusae Testicular athrophy Dark urine  Pale stools Fever Bradicardia    </vt:lpstr>
      <vt:lpstr>Diapositiva 19</vt:lpstr>
      <vt:lpstr>Diapositiva 20</vt:lpstr>
      <vt:lpstr>Diapositiva 21</vt:lpstr>
      <vt:lpstr>Diapositiva 22</vt:lpstr>
      <vt:lpstr>Diapositiva 23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enceflopatia</dc:title>
  <dc:creator>Antonio Ascione</dc:creator>
  <cp:lastModifiedBy>Gabriele Mizzoni</cp:lastModifiedBy>
  <cp:revision>87</cp:revision>
  <cp:lastPrinted>2018-09-25T11:16:03Z</cp:lastPrinted>
  <dcterms:created xsi:type="dcterms:W3CDTF">2018-10-30T10:03:17Z</dcterms:created>
  <dcterms:modified xsi:type="dcterms:W3CDTF">2018-10-30T10:08:08Z</dcterms:modified>
</cp:coreProperties>
</file>