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Masters/slideMaster2.xml" ContentType="application/vnd.openxmlformats-officedocument.presentationml.slide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2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theme/theme4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  <p:sldMasterId r:id="rId2"/>
  </p:sldMasterIdLst>
  <p:notesMasterIdLst>
    <p:notesMasterId r:id="rId26"/>
  </p:notesMasterIdLst>
  <p:handoutMasterIdLst>
    <p:handoutMasterId r:id="rId27"/>
  </p:handoutMasterIdLst>
  <p:sldIdLst>
    <p:sldId id="345" r:id="rId3"/>
    <p:sldId id="371" r:id="rId4"/>
    <p:sldId id="375" r:id="rId5"/>
    <p:sldId id="374" r:id="rId6"/>
    <p:sldId id="378" r:id="rId7"/>
    <p:sldId id="344" r:id="rId8"/>
    <p:sldId id="303" r:id="rId9"/>
    <p:sldId id="318" r:id="rId10"/>
    <p:sldId id="334" r:id="rId11"/>
    <p:sldId id="338" r:id="rId12"/>
    <p:sldId id="304" r:id="rId13"/>
    <p:sldId id="313" r:id="rId14"/>
    <p:sldId id="312" r:id="rId15"/>
    <p:sldId id="327" r:id="rId16"/>
    <p:sldId id="373" r:id="rId17"/>
    <p:sldId id="372" r:id="rId18"/>
    <p:sldId id="364" r:id="rId19"/>
    <p:sldId id="360" r:id="rId20"/>
    <p:sldId id="358" r:id="rId21"/>
    <p:sldId id="370" r:id="rId22"/>
    <p:sldId id="349" r:id="rId23"/>
    <p:sldId id="343" r:id="rId24"/>
    <p:sldId id="356" r:id="rId2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FFFF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7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 horzBarState="maximized">
    <p:restoredLeft sz="6588"/>
    <p:restoredTop sz="92352"/>
  </p:normalViewPr>
  <p:slideViewPr>
    <p:cSldViewPr snapToGrid="0" snapToObjects="1">
      <p:cViewPr>
        <p:scale>
          <a:sx n="81" d="100"/>
          <a:sy n="81" d="100"/>
        </p:scale>
        <p:origin x="2440" y="816"/>
      </p:cViewPr>
      <p:guideLst/>
    </p:cSldViewPr>
  </p:slideViewPr>
  <p:outlineViewPr>
    <p:cViewPr>
      <p:scale>
        <a:sx n="33" d="100"/>
        <a:sy n="33" d="100"/>
      </p:scale>
      <p:origin x="0" y="-156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CF6BEA-7A26-3A46-8DC6-7FC4D22BB286}" type="datetimeFigureOut">
              <a:rPr lang="it-IT" smtClean="0"/>
              <a:pPr/>
              <a:t>30-10-2018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C848B-2392-C549-A972-F14A833EFA5F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4736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902D8-ADA3-2344-8AFB-FBE4D60166B5}" type="datetimeFigureOut">
              <a:rPr lang="it-IT" smtClean="0"/>
              <a:pPr/>
              <a:t>30-10-2018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5658F-12AC-994B-BDD0-9133062AB0D4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1111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159BB64-4BC9-9C41-82DD-F642F7B9AAB2}" type="slidenum">
              <a:rPr lang="en-US" altLang="x-none"/>
              <a:pPr eaLnBrk="1" hangingPunct="1"/>
              <a:t>12</a:t>
            </a:fld>
            <a:endParaRPr lang="en-US" altLang="x-none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it-IT" altLang="x-none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C5241F1-FCC2-3047-9C4F-616AC0A986CB}" type="slidenum">
              <a:rPr lang="en-US" altLang="x-none"/>
              <a:pPr eaLnBrk="1" hangingPunct="1"/>
              <a:t>13</a:t>
            </a:fld>
            <a:endParaRPr lang="en-US" altLang="x-none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GB" altLang="x-none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9A1D-BC7A-D44C-90EE-F0D0FB62CB4B}" type="datetimeFigureOut">
              <a:rPr lang="it-IT" smtClean="0"/>
              <a:pPr/>
              <a:t>30-10-2018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79B56-0191-E74E-BE3E-6C7F83AF700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9A1D-BC7A-D44C-90EE-F0D0FB62CB4B}" type="datetimeFigureOut">
              <a:rPr lang="it-IT" smtClean="0"/>
              <a:pPr/>
              <a:t>30-10-2018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79B56-0191-E74E-BE3E-6C7F83AF700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9A1D-BC7A-D44C-90EE-F0D0FB62CB4B}" type="datetimeFigureOut">
              <a:rPr lang="it-IT" smtClean="0"/>
              <a:pPr/>
              <a:t>30-10-2018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79B56-0191-E74E-BE3E-6C7F83AF700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677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DE7CB-19F4-5B41-A7D1-95056F175A12}" type="slidenum">
              <a:rPr lang="en-US">
                <a:solidFill>
                  <a:srgbClr val="FFFF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FFFF00"/>
              </a:solidFill>
            </a:endParaRPr>
          </a:p>
        </p:txBody>
      </p:sp>
    </p:spTree>
    <p:extLst/>
  </p:cSld>
  <p:clrMapOvr>
    <a:masterClrMapping/>
  </p:clrMapOvr>
  <p:transition>
    <p:strips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F028F-ADFC-1044-983A-30809D7F237E}" type="slidenum">
              <a:rPr lang="en-US">
                <a:solidFill>
                  <a:srgbClr val="FFFF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FFFF00"/>
              </a:solidFill>
            </a:endParaRPr>
          </a:p>
        </p:txBody>
      </p:sp>
    </p:spTree>
    <p:extLst/>
  </p:cSld>
  <p:clrMapOvr>
    <a:masterClrMapping/>
  </p:clrMapOvr>
  <p:transition>
    <p:strips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71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3370F-2B06-5642-92C8-703255DF787B}" type="slidenum">
              <a:rPr lang="en-US">
                <a:solidFill>
                  <a:srgbClr val="FFFF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FFFF00"/>
              </a:solidFill>
            </a:endParaRPr>
          </a:p>
        </p:txBody>
      </p:sp>
    </p:spTree>
    <p:extLst/>
  </p:cSld>
  <p:clrMapOvr>
    <a:masterClrMapping/>
  </p:clrMapOvr>
  <p:transition>
    <p:strips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D54DC-CF15-7A41-824E-BFE7635B3975}" type="slidenum">
              <a:rPr lang="en-US">
                <a:solidFill>
                  <a:srgbClr val="FFFF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FFFF00"/>
              </a:solidFill>
            </a:endParaRPr>
          </a:p>
        </p:txBody>
      </p:sp>
    </p:spTree>
    <p:extLst/>
  </p:cSld>
  <p:clrMapOvr>
    <a:masterClrMapping/>
  </p:clrMapOvr>
  <p:transition>
    <p:strips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15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15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D074C-94E8-2A45-B326-408A3562BDCF}" type="slidenum">
              <a:rPr lang="en-US">
                <a:solidFill>
                  <a:srgbClr val="FFFF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FFFF00"/>
              </a:solidFill>
            </a:endParaRPr>
          </a:p>
        </p:txBody>
      </p:sp>
    </p:spTree>
    <p:extLst/>
  </p:cSld>
  <p:clrMapOvr>
    <a:masterClrMapping/>
  </p:clrMapOvr>
  <p:transition>
    <p:strips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233DB-04EF-A046-A013-20CADB9044A0}" type="slidenum">
              <a:rPr lang="en-US">
                <a:solidFill>
                  <a:srgbClr val="FFFF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FFFF00"/>
              </a:solidFill>
            </a:endParaRPr>
          </a:p>
        </p:txBody>
      </p:sp>
    </p:spTree>
    <p:extLst/>
  </p:cSld>
  <p:clrMapOvr>
    <a:masterClrMapping/>
  </p:clrMapOvr>
  <p:transition>
    <p:strips dir="r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9D2FF-0294-3949-9A41-61C85FE1409F}" type="slidenum">
              <a:rPr lang="en-US">
                <a:solidFill>
                  <a:srgbClr val="FFFF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FFFF00"/>
              </a:solidFill>
            </a:endParaRPr>
          </a:p>
        </p:txBody>
      </p:sp>
    </p:spTree>
    <p:extLst/>
  </p:cSld>
  <p:clrMapOvr>
    <a:masterClrMapping/>
  </p:clrMapOvr>
  <p:transition>
    <p:strips dir="r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3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65DC5-50BD-2042-A75C-321E01BF2265}" type="slidenum">
              <a:rPr lang="en-US">
                <a:solidFill>
                  <a:srgbClr val="FFFF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FFFF00"/>
              </a:solidFill>
            </a:endParaRPr>
          </a:p>
        </p:txBody>
      </p:sp>
    </p:spTree>
    <p:extLst/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9A1D-BC7A-D44C-90EE-F0D0FB62CB4B}" type="datetimeFigureOut">
              <a:rPr lang="it-IT" smtClean="0"/>
              <a:pPr/>
              <a:t>30-10-2018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79B56-0191-E74E-BE3E-6C7F83AF700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F81D8-3098-EE40-A864-10797DF7E080}" type="slidenum">
              <a:rPr lang="en-US">
                <a:solidFill>
                  <a:srgbClr val="FFFF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FFFF00"/>
              </a:solidFill>
            </a:endParaRPr>
          </a:p>
        </p:txBody>
      </p:sp>
    </p:spTree>
    <p:extLst/>
  </p:cSld>
  <p:clrMapOvr>
    <a:masterClrMapping/>
  </p:clrMapOvr>
  <p:transition>
    <p:strips dir="r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CD761-18F7-2B42-83F6-717AD48ABC83}" type="slidenum">
              <a:rPr lang="en-US">
                <a:solidFill>
                  <a:srgbClr val="FFFF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FFFF00"/>
              </a:solidFill>
            </a:endParaRPr>
          </a:p>
        </p:txBody>
      </p:sp>
    </p:spTree>
    <p:extLst/>
  </p:cSld>
  <p:clrMapOvr>
    <a:masterClrMapping/>
  </p:clrMapOvr>
  <p:transition>
    <p:strips dir="r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C7384-11F4-7B4B-AAED-32896E7ADF5F}" type="slidenum">
              <a:rPr lang="en-US">
                <a:solidFill>
                  <a:srgbClr val="FFFF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FFFF00"/>
              </a:solidFill>
            </a:endParaRPr>
          </a:p>
        </p:txBody>
      </p:sp>
    </p:spTree>
    <p:extLst/>
  </p:cSld>
  <p:clrMapOvr>
    <a:masterClrMapping/>
  </p:clrMapOvr>
  <p:transition>
    <p:strips dir="r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B45D0-0531-4545-9BBC-4D770082D6C4}" type="slidenum">
              <a:rPr lang="en-US">
                <a:solidFill>
                  <a:srgbClr val="FFFF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FFFF00"/>
              </a:solidFill>
            </a:endParaRPr>
          </a:p>
        </p:txBody>
      </p:sp>
    </p:spTree>
    <p:extLst/>
  </p:cSld>
  <p:clrMapOvr>
    <a:masterClrMapping/>
  </p:clrMapOvr>
  <p:transition>
    <p:strips dir="r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609600"/>
            <a:ext cx="6908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17600" y="1981200"/>
            <a:ext cx="69088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BB04E-C87C-9240-8D40-747DBB7E968C}" type="slidenum">
              <a:rPr lang="en-US">
                <a:solidFill>
                  <a:srgbClr val="FFFF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FFFF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9A1D-BC7A-D44C-90EE-F0D0FB62CB4B}" type="datetimeFigureOut">
              <a:rPr lang="it-IT" smtClean="0"/>
              <a:pPr/>
              <a:t>30-10-2018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79B56-0191-E74E-BE3E-6C7F83AF700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9A1D-BC7A-D44C-90EE-F0D0FB62CB4B}" type="datetimeFigureOut">
              <a:rPr lang="it-IT" smtClean="0"/>
              <a:pPr/>
              <a:t>30-10-2018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79B56-0191-E74E-BE3E-6C7F83AF700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9A1D-BC7A-D44C-90EE-F0D0FB62CB4B}" type="datetimeFigureOut">
              <a:rPr lang="it-IT" smtClean="0"/>
              <a:pPr/>
              <a:t>30-10-2018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79B56-0191-E74E-BE3E-6C7F83AF700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9A1D-BC7A-D44C-90EE-F0D0FB62CB4B}" type="datetimeFigureOut">
              <a:rPr lang="it-IT" smtClean="0"/>
              <a:pPr/>
              <a:t>30-10-2018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79B56-0191-E74E-BE3E-6C7F83AF700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9A1D-BC7A-D44C-90EE-F0D0FB62CB4B}" type="datetimeFigureOut">
              <a:rPr lang="it-IT" smtClean="0"/>
              <a:pPr/>
              <a:t>30-10-2018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79B56-0191-E74E-BE3E-6C7F83AF700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9A1D-BC7A-D44C-90EE-F0D0FB62CB4B}" type="datetimeFigureOut">
              <a:rPr lang="it-IT" smtClean="0"/>
              <a:pPr/>
              <a:t>30-10-2018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79B56-0191-E74E-BE3E-6C7F83AF700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9A1D-BC7A-D44C-90EE-F0D0FB62CB4B}" type="datetimeFigureOut">
              <a:rPr lang="it-IT" smtClean="0"/>
              <a:pPr/>
              <a:t>30-10-2018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79B56-0191-E74E-BE3E-6C7F83AF700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29A1D-BC7A-D44C-90EE-F0D0FB62CB4B}" type="datetimeFigureOut">
              <a:rPr lang="it-IT" smtClean="0"/>
              <a:pPr/>
              <a:t>30-10-2018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79B56-0191-E74E-BE3E-6C7F83AF7001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4541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lo stile del titolo dello schema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8CC5BD-7302-C546-990B-F21092EE3D8D}" type="slidenum">
              <a:rPr lang="en-US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‹n.›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2462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  <p:sldLayoutId r:id="rId13"/>
  </p:sldLayoutIdLst>
  <p:transition>
    <p:strips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x.doi.org/10.1016/j.mayocp.2013.11.009" TargetMode="External"/><Relationship Id="rId4" Type="http://schemas.openxmlformats.org/officeDocument/2006/relationships/hyperlink" Target="https://www.ncbi.nlm.nih.gov/pmc/articles/PMC4128786/figure/F2/" TargetMode="External"/><Relationship Id="rId5" Type="http://schemas.openxmlformats.org/officeDocument/2006/relationships/hyperlink" Target="https://www.ncbi.nlm.nih.gov/pmc/about/copyright/" TargetMode="External"/><Relationship Id="rId6" Type="http://schemas.openxmlformats.org/officeDocument/2006/relationships/hyperlink" Target="https://www.ncbi.nlm.nih.gov/pmc/articles/PMC4128786/figure/F1/" TargetMode="External"/><Relationship Id="rId7" Type="http://schemas.openxmlformats.org/officeDocument/2006/relationships/hyperlink" Target="https://www.ncbi.nlm.nih.gov/pmc/articles/PMC4128786/figure/F3/" TargetMode="External"/><Relationship Id="rId8" Type="http://schemas.openxmlformats.org/officeDocument/2006/relationships/hyperlink" Target="https://www.ncbi.nlm.nih.gov/core/lw/2.0/html/tileshop_pmc/tileshop_pmc_inline.html?title=Click%20on%20image%20to%20zoom&amp;p=PMC3&amp;id=4128786_nihms-597695-f0002.jpg" TargetMode="External"/><Relationship Id="rId9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ncbi.nlm.nih.gov/pmc/articles/PMC4128786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24" y="1011677"/>
            <a:ext cx="8909172" cy="527239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708879" y="854439"/>
            <a:ext cx="166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Recurrent</a:t>
            </a:r>
            <a:r>
              <a:rPr lang="it-IT" dirty="0" smtClean="0"/>
              <a:t> HE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708879" y="854439"/>
            <a:ext cx="134911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it-IT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95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858" name="Picture 2" descr="12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388108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Figure 2 PH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4666"/>
            <a:ext cx="596265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5076825" y="404813"/>
            <a:ext cx="3887788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x-none" b="1" dirty="0">
                <a:solidFill>
                  <a:srgbClr val="FF0000"/>
                </a:solidFill>
              </a:rPr>
              <a:t>The Porto Systemic Encephalopathy test battery</a:t>
            </a:r>
            <a:br>
              <a:rPr lang="en-US" altLang="x-none" b="1" dirty="0">
                <a:solidFill>
                  <a:srgbClr val="FF0000"/>
                </a:solidFill>
              </a:rPr>
            </a:br>
            <a:r>
              <a:rPr lang="en-US" altLang="x-none" b="1" dirty="0">
                <a:solidFill>
                  <a:srgbClr val="FF0000"/>
                </a:solidFill>
              </a:rPr>
              <a:t>            (PSE test)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x-none" b="1" dirty="0">
                <a:solidFill>
                  <a:srgbClr val="FF0000"/>
                </a:solidFill>
              </a:rPr>
              <a:t>producing the Psychometric Hepatic Encephalopathy Score</a:t>
            </a:r>
            <a:br>
              <a:rPr lang="en-US" altLang="x-none" b="1" dirty="0">
                <a:solidFill>
                  <a:srgbClr val="FF0000"/>
                </a:solidFill>
              </a:rPr>
            </a:br>
            <a:r>
              <a:rPr lang="en-US" altLang="x-none" b="1" dirty="0">
                <a:solidFill>
                  <a:srgbClr val="FF0000"/>
                </a:solidFill>
              </a:rPr>
              <a:t>               (PHES)</a:t>
            </a:r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6588125" y="4508500"/>
            <a:ext cx="2232025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x-none"/>
              <a:t>Forms of the Italian standardization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x-none"/>
              <a:t>Amodio et al, J Hepatol, 2008</a:t>
            </a:r>
          </a:p>
        </p:txBody>
      </p:sp>
      <p:cxnSp>
        <p:nvCxnSpPr>
          <p:cNvPr id="3" name="Connettore 1 2"/>
          <p:cNvCxnSpPr/>
          <p:nvPr/>
        </p:nvCxnSpPr>
        <p:spPr>
          <a:xfrm flipH="1">
            <a:off x="5155475" y="4937760"/>
            <a:ext cx="165462" cy="478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 flipV="1">
            <a:off x="3561806" y="5085806"/>
            <a:ext cx="26125" cy="26125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x-none" sz="2800" b="1">
                <a:solidFill>
                  <a:srgbClr val="FF0000"/>
                </a:solidFill>
                <a:latin typeface="Comic Sans MS" charset="0"/>
              </a:rPr>
              <a:t>Driving History Characteristics of                       </a:t>
            </a:r>
            <a:r>
              <a:rPr lang="en-US" altLang="x-none" sz="2800" b="1" dirty="0" err="1">
                <a:solidFill>
                  <a:srgbClr val="FF0000"/>
                </a:solidFill>
                <a:latin typeface="Comic Sans MS" charset="0"/>
              </a:rPr>
              <a:t>Cirrhotics</a:t>
            </a:r>
            <a:r>
              <a:rPr lang="en-US" altLang="x-none" sz="2800" b="1" dirty="0">
                <a:solidFill>
                  <a:srgbClr val="FF0000"/>
                </a:solidFill>
                <a:latin typeface="Comic Sans MS" charset="0"/>
              </a:rPr>
              <a:t> and Controls</a:t>
            </a:r>
          </a:p>
        </p:txBody>
      </p:sp>
      <p:graphicFrame>
        <p:nvGraphicFramePr>
          <p:cNvPr id="5122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2597150" y="1298575"/>
          <a:ext cx="5791200" cy="4572000"/>
        </p:xfrm>
        <a:graphic>
          <a:graphicData uri="http://schemas.openxmlformats.org/presentationml/2006/ole">
            <p:oleObj spid="_x0000_s75854" name="Grafico" r:id="rId4" imgW="16294100" imgH="12877800" progId="MSGraph.Chart.8">
              <p:embed followColorScheme="full"/>
            </p:oleObj>
          </a:graphicData>
        </a:graphic>
      </p:graphicFrame>
      <p:graphicFrame>
        <p:nvGraphicFramePr>
          <p:cNvPr id="61444" name="Group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7849662"/>
              </p:ext>
            </p:extLst>
          </p:nvPr>
        </p:nvGraphicFramePr>
        <p:xfrm>
          <a:off x="1066800" y="1447800"/>
          <a:ext cx="1752600" cy="4178300"/>
        </p:xfrm>
        <a:graphic>
          <a:graphicData uri="http://schemas.openxmlformats.org/drawingml/2006/table">
            <a:tbl>
              <a:tblPr/>
              <a:tblGrid>
                <a:gridCol w="1752600"/>
              </a:tblGrid>
              <a:tr h="762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TV and/or MVAs within 1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yr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1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TV within 1 yr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23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MVA within 1 yr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TV and/or MVAs within 5 yr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TV within 5 yr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1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MVA within 5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yr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31" name="Rectangle 25"/>
          <p:cNvSpPr>
            <a:spLocks noChangeArrowheads="1"/>
          </p:cNvSpPr>
          <p:nvPr/>
        </p:nvSpPr>
        <p:spPr bwMode="auto">
          <a:xfrm>
            <a:off x="6324600" y="1401763"/>
            <a:ext cx="1524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it-IT" altLang="x-none"/>
          </a:p>
        </p:txBody>
      </p:sp>
      <p:sp>
        <p:nvSpPr>
          <p:cNvPr id="5132" name="Rectangle 26"/>
          <p:cNvSpPr>
            <a:spLocks noChangeArrowheads="1"/>
          </p:cNvSpPr>
          <p:nvPr/>
        </p:nvSpPr>
        <p:spPr bwMode="auto">
          <a:xfrm>
            <a:off x="6324600" y="1706563"/>
            <a:ext cx="152400" cy="152400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it-IT" altLang="x-none"/>
          </a:p>
        </p:txBody>
      </p:sp>
      <p:sp>
        <p:nvSpPr>
          <p:cNvPr id="5133" name="Text Box 27"/>
          <p:cNvSpPr txBox="1">
            <a:spLocks noChangeArrowheads="1"/>
          </p:cNvSpPr>
          <p:nvPr/>
        </p:nvSpPr>
        <p:spPr bwMode="auto">
          <a:xfrm>
            <a:off x="6461125" y="1309688"/>
            <a:ext cx="1995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x-none" sz="1600" b="1"/>
              <a:t>Cirrhotics</a:t>
            </a:r>
            <a:r>
              <a:rPr lang="en-US" altLang="x-none" sz="1600" b="1" baseline="30000"/>
              <a:t>a</a:t>
            </a:r>
            <a:r>
              <a:rPr lang="en-US" altLang="x-none" sz="1600" b="1"/>
              <a:t> (n=109)</a:t>
            </a:r>
          </a:p>
        </p:txBody>
      </p:sp>
      <p:sp>
        <p:nvSpPr>
          <p:cNvPr id="5134" name="Text Box 28"/>
          <p:cNvSpPr txBox="1">
            <a:spLocks noChangeArrowheads="1"/>
          </p:cNvSpPr>
          <p:nvPr/>
        </p:nvSpPr>
        <p:spPr bwMode="auto">
          <a:xfrm>
            <a:off x="6477000" y="1630363"/>
            <a:ext cx="1679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x-none" sz="1600" b="1"/>
              <a:t>Controls (n=98)</a:t>
            </a:r>
          </a:p>
        </p:txBody>
      </p:sp>
      <p:sp>
        <p:nvSpPr>
          <p:cNvPr id="5135" name="Text Box 29"/>
          <p:cNvSpPr txBox="1">
            <a:spLocks noChangeArrowheads="1"/>
          </p:cNvSpPr>
          <p:nvPr/>
        </p:nvSpPr>
        <p:spPr bwMode="auto">
          <a:xfrm>
            <a:off x="4596515" y="5732461"/>
            <a:ext cx="17924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x-none" sz="2000" b="1">
                <a:solidFill>
                  <a:srgbClr val="FF0000"/>
                </a:solidFill>
              </a:rPr>
              <a:t>% of Patients</a:t>
            </a:r>
          </a:p>
        </p:txBody>
      </p:sp>
      <p:sp>
        <p:nvSpPr>
          <p:cNvPr id="5136" name="Text Box 30"/>
          <p:cNvSpPr txBox="1">
            <a:spLocks noChangeArrowheads="1"/>
          </p:cNvSpPr>
          <p:nvPr/>
        </p:nvSpPr>
        <p:spPr bwMode="auto">
          <a:xfrm>
            <a:off x="0" y="6305562"/>
            <a:ext cx="508664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x-none" sz="1400" b="1" i="1" dirty="0">
                <a:solidFill>
                  <a:srgbClr val="FF0000"/>
                </a:solidFill>
              </a:rPr>
              <a:t> TV, traffic violations; MVA, motor vehicle accidents.</a:t>
            </a:r>
          </a:p>
          <a:p>
            <a:pPr eaLnBrk="1" hangingPunct="1"/>
            <a:r>
              <a:rPr lang="en-US" altLang="x-none" sz="1400" b="1" i="1" dirty="0" smtClean="0">
                <a:solidFill>
                  <a:srgbClr val="FF0000"/>
                </a:solidFill>
              </a:rPr>
              <a:t>Bajaj </a:t>
            </a:r>
            <a:r>
              <a:rPr lang="en-US" altLang="x-none" sz="1400" b="1" i="1" dirty="0">
                <a:solidFill>
                  <a:srgbClr val="FF0000"/>
                </a:solidFill>
              </a:rPr>
              <a:t>JS et al. Am J </a:t>
            </a:r>
            <a:r>
              <a:rPr lang="en-US" altLang="x-none" sz="1400" b="1" i="1" dirty="0" err="1">
                <a:solidFill>
                  <a:srgbClr val="FF0000"/>
                </a:solidFill>
              </a:rPr>
              <a:t>Gastroenterol</a:t>
            </a:r>
            <a:r>
              <a:rPr lang="en-US" altLang="x-none" sz="1400" b="1" i="1" dirty="0">
                <a:solidFill>
                  <a:srgbClr val="FF0000"/>
                </a:solidFill>
              </a:rPr>
              <a:t>. 2007;102(9):1903-1909.</a:t>
            </a:r>
          </a:p>
          <a:p>
            <a:pPr eaLnBrk="1" hangingPunct="1"/>
            <a:endParaRPr lang="en-US" altLang="x-none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x-none" b="1">
                <a:solidFill>
                  <a:srgbClr val="FF0000"/>
                </a:solidFill>
                <a:latin typeface="Comic Sans MS" charset="0"/>
              </a:rPr>
              <a:t>MHE and driving ability  </a:t>
            </a: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4500563" y="5229225"/>
            <a:ext cx="43910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x-none" sz="3600" b="1" dirty="0">
                <a:solidFill>
                  <a:srgbClr val="FF0000"/>
                </a:solidFill>
                <a:latin typeface="Garamond" charset="0"/>
              </a:rPr>
              <a:t>…Is </a:t>
            </a:r>
            <a:r>
              <a:rPr lang="en-GB" altLang="x-none" sz="3600" b="1" dirty="0" smtClean="0">
                <a:solidFill>
                  <a:srgbClr val="FF0000"/>
                </a:solidFill>
                <a:latin typeface="Garamond" charset="0"/>
              </a:rPr>
              <a:t>Minimal HE </a:t>
            </a:r>
            <a:r>
              <a:rPr lang="en-GB" altLang="x-none" sz="3600" b="1" dirty="0">
                <a:solidFill>
                  <a:srgbClr val="FF0000"/>
                </a:solidFill>
                <a:latin typeface="Garamond" charset="0"/>
              </a:rPr>
              <a:t>implicated in this outcome?</a:t>
            </a:r>
          </a:p>
        </p:txBody>
      </p:sp>
      <p:pic>
        <p:nvPicPr>
          <p:cNvPr id="28676" name="Picture 4" descr="guid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8988" y="2205038"/>
            <a:ext cx="162877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guid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095500"/>
            <a:ext cx="2349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aut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44663"/>
            <a:ext cx="3598862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54345" y="6356459"/>
            <a:ext cx="4241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 smtClean="0">
                <a:solidFill>
                  <a:srgbClr val="FF0000"/>
                </a:solidFill>
              </a:rPr>
              <a:t>Courtesy</a:t>
            </a:r>
            <a:r>
              <a:rPr lang="it-IT" sz="2400" b="1" i="1" dirty="0" smtClean="0">
                <a:solidFill>
                  <a:srgbClr val="FF0000"/>
                </a:solidFill>
              </a:rPr>
              <a:t> of Piero Amodio</a:t>
            </a:r>
            <a:endParaRPr lang="it-IT" sz="2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954" name="Picture 2" descr="121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3368" y="0"/>
            <a:ext cx="92273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601310" y="4619296"/>
            <a:ext cx="2853559" cy="171844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1754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-3493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DIET </a:t>
            </a:r>
            <a:r>
              <a:rPr lang="mr-IN" sz="4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it-IT" sz="4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AASLD/EASL RECOMMENDATIONS</a:t>
            </a:r>
            <a:endParaRPr lang="it-IT" sz="40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42938" y="1857375"/>
            <a:ext cx="7872412" cy="3900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8" y="1268622"/>
            <a:ext cx="8035236" cy="582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7640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-392237"/>
            <a:ext cx="9144000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400" b="1" dirty="0" smtClean="0">
              <a:solidFill>
                <a:srgbClr val="333333"/>
              </a:solidFill>
              <a:latin typeface="Lato" charset="0"/>
            </a:endParaRPr>
          </a:p>
          <a:p>
            <a:r>
              <a:rPr lang="it-IT" sz="3600" b="1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Key</a:t>
            </a:r>
            <a:r>
              <a:rPr lang="it-IT" sz="36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3600" b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points</a:t>
            </a:r>
            <a:r>
              <a:rPr lang="it-IT" sz="36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: </a:t>
            </a:r>
            <a:endParaRPr lang="it-IT" sz="3600" b="1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it-IT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r>
              <a:rPr lang="it-IT" sz="2600" dirty="0" err="1">
                <a:latin typeface="Times New Roman" charset="0"/>
                <a:ea typeface="Times New Roman" charset="0"/>
                <a:cs typeface="Times New Roman" charset="0"/>
              </a:rPr>
              <a:t>Hepatic</a:t>
            </a:r>
            <a:r>
              <a:rPr lang="it-IT" sz="2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600" dirty="0" err="1">
                <a:latin typeface="Times New Roman" charset="0"/>
                <a:ea typeface="Times New Roman" charset="0"/>
                <a:cs typeface="Times New Roman" charset="0"/>
              </a:rPr>
              <a:t>encephalopathy</a:t>
            </a:r>
            <a:r>
              <a:rPr lang="it-IT" sz="2600" dirty="0">
                <a:latin typeface="Times New Roman" charset="0"/>
                <a:ea typeface="Times New Roman" charset="0"/>
                <a:cs typeface="Times New Roman" charset="0"/>
              </a:rPr>
              <a:t> (HE) </a:t>
            </a:r>
            <a:r>
              <a:rPr lang="it-IT" sz="2600" dirty="0" err="1">
                <a:latin typeface="Times New Roman" charset="0"/>
                <a:ea typeface="Times New Roman" charset="0"/>
                <a:cs typeface="Times New Roman" charset="0"/>
              </a:rPr>
              <a:t>is</a:t>
            </a:r>
            <a:r>
              <a:rPr lang="it-IT" sz="2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600" dirty="0" err="1">
                <a:latin typeface="Times New Roman" charset="0"/>
                <a:ea typeface="Times New Roman" charset="0"/>
                <a:cs typeface="Times New Roman" charset="0"/>
              </a:rPr>
              <a:t>not</a:t>
            </a:r>
            <a:r>
              <a:rPr lang="it-IT" sz="2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600" dirty="0" err="1">
                <a:latin typeface="Times New Roman" charset="0"/>
                <a:ea typeface="Times New Roman" charset="0"/>
                <a:cs typeface="Times New Roman" charset="0"/>
              </a:rPr>
              <a:t>synonym</a:t>
            </a:r>
            <a:r>
              <a:rPr lang="it-IT" sz="2600" dirty="0">
                <a:latin typeface="Times New Roman" charset="0"/>
                <a:ea typeface="Times New Roman" charset="0"/>
                <a:cs typeface="Times New Roman" charset="0"/>
              </a:rPr>
              <a:t> of </a:t>
            </a:r>
            <a:r>
              <a:rPr lang="it-IT" sz="2600" dirty="0" smtClean="0">
                <a:latin typeface="Times New Roman" charset="0"/>
                <a:ea typeface="Times New Roman" charset="0"/>
                <a:cs typeface="Times New Roman" charset="0"/>
              </a:rPr>
              <a:t>delirium/coma </a:t>
            </a:r>
            <a:r>
              <a:rPr lang="it-IT" sz="2600" dirty="0">
                <a:latin typeface="Times New Roman" charset="0"/>
                <a:ea typeface="Times New Roman" charset="0"/>
                <a:cs typeface="Times New Roman" charset="0"/>
              </a:rPr>
              <a:t>in a </a:t>
            </a:r>
            <a:r>
              <a:rPr lang="it-IT" sz="2600" dirty="0" err="1">
                <a:latin typeface="Times New Roman" charset="0"/>
                <a:ea typeface="Times New Roman" charset="0"/>
                <a:cs typeface="Times New Roman" charset="0"/>
              </a:rPr>
              <a:t>subject</a:t>
            </a:r>
            <a:r>
              <a:rPr lang="it-IT" sz="2600" dirty="0">
                <a:latin typeface="Times New Roman" charset="0"/>
                <a:ea typeface="Times New Roman" charset="0"/>
                <a:cs typeface="Times New Roman" charset="0"/>
              </a:rPr>
              <a:t> with end-stage </a:t>
            </a:r>
            <a:r>
              <a:rPr lang="it-IT" sz="2600" dirty="0" err="1">
                <a:latin typeface="Times New Roman" charset="0"/>
                <a:ea typeface="Times New Roman" charset="0"/>
                <a:cs typeface="Times New Roman" charset="0"/>
              </a:rPr>
              <a:t>liver</a:t>
            </a:r>
            <a:r>
              <a:rPr lang="it-IT" sz="2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600" dirty="0" err="1">
                <a:latin typeface="Times New Roman" charset="0"/>
                <a:ea typeface="Times New Roman" charset="0"/>
                <a:cs typeface="Times New Roman" charset="0"/>
              </a:rPr>
              <a:t>disease</a:t>
            </a:r>
            <a:r>
              <a:rPr lang="it-IT" sz="2600" dirty="0">
                <a:latin typeface="Times New Roman" charset="0"/>
                <a:ea typeface="Times New Roman" charset="0"/>
                <a:cs typeface="Times New Roman" charset="0"/>
              </a:rPr>
              <a:t>; </a:t>
            </a:r>
            <a:r>
              <a:rPr lang="it-IT" sz="2600" dirty="0" err="1">
                <a:latin typeface="Times New Roman" charset="0"/>
                <a:ea typeface="Times New Roman" charset="0"/>
                <a:cs typeface="Times New Roman" charset="0"/>
              </a:rPr>
              <a:t>rather</a:t>
            </a:r>
            <a:r>
              <a:rPr lang="it-IT" sz="2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600" dirty="0" err="1">
                <a:latin typeface="Times New Roman" charset="0"/>
                <a:ea typeface="Times New Roman" charset="0"/>
                <a:cs typeface="Times New Roman" charset="0"/>
              </a:rPr>
              <a:t>it</a:t>
            </a:r>
            <a:r>
              <a:rPr lang="it-IT" sz="2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600" dirty="0" err="1">
                <a:latin typeface="Times New Roman" charset="0"/>
                <a:ea typeface="Times New Roman" charset="0"/>
                <a:cs typeface="Times New Roman" charset="0"/>
              </a:rPr>
              <a:t>is</a:t>
            </a:r>
            <a:r>
              <a:rPr lang="it-IT" sz="2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6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 </a:t>
            </a:r>
            <a:r>
              <a:rPr lang="it-IT" sz="2600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specific</a:t>
            </a:r>
            <a:r>
              <a:rPr lang="it-IT" sz="26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600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condition</a:t>
            </a:r>
            <a:r>
              <a:rPr lang="it-IT" sz="26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with </a:t>
            </a:r>
            <a:r>
              <a:rPr lang="it-IT" sz="2600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its</a:t>
            </a:r>
            <a:r>
              <a:rPr lang="it-IT" sz="26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600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own</a:t>
            </a:r>
            <a:r>
              <a:rPr lang="it-IT" sz="26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600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pathophysiology</a:t>
            </a:r>
            <a:r>
              <a:rPr lang="it-IT" sz="26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. </a:t>
            </a:r>
          </a:p>
          <a:p>
            <a:pPr>
              <a:buFont typeface="Arial" charset="0"/>
              <a:buChar char="•"/>
            </a:pPr>
            <a:endParaRPr lang="it-IT" sz="2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r>
              <a:rPr lang="it-IT" sz="2600" dirty="0">
                <a:latin typeface="Times New Roman" charset="0"/>
                <a:ea typeface="Times New Roman" charset="0"/>
                <a:cs typeface="Times New Roman" charset="0"/>
              </a:rPr>
              <a:t>Once </a:t>
            </a:r>
            <a:r>
              <a:rPr lang="it-IT" sz="2600" dirty="0" err="1">
                <a:latin typeface="Times New Roman" charset="0"/>
                <a:ea typeface="Times New Roman" charset="0"/>
                <a:cs typeface="Times New Roman" charset="0"/>
              </a:rPr>
              <a:t>diagnosed</a:t>
            </a:r>
            <a:r>
              <a:rPr lang="it-IT" sz="26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it-IT" sz="2600" dirty="0" err="1">
                <a:latin typeface="Times New Roman" charset="0"/>
                <a:ea typeface="Times New Roman" charset="0"/>
                <a:cs typeface="Times New Roman" charset="0"/>
              </a:rPr>
              <a:t>it</a:t>
            </a:r>
            <a:r>
              <a:rPr lang="it-IT" sz="2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600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requires</a:t>
            </a:r>
            <a:r>
              <a:rPr lang="it-IT" sz="26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a </a:t>
            </a:r>
            <a:r>
              <a:rPr lang="it-IT" sz="2600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multiaxial</a:t>
            </a:r>
            <a:r>
              <a:rPr lang="it-IT" sz="26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600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assessment</a:t>
            </a:r>
            <a:r>
              <a:rPr lang="it-IT" sz="26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and </a:t>
            </a:r>
            <a:r>
              <a:rPr lang="it-IT" sz="2600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classification</a:t>
            </a:r>
            <a:r>
              <a:rPr lang="it-IT" sz="26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. </a:t>
            </a:r>
            <a:endParaRPr lang="it-IT" sz="2600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it-IT" sz="2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r>
              <a:rPr lang="it-IT" sz="2600" dirty="0">
                <a:latin typeface="Times New Roman" charset="0"/>
                <a:ea typeface="Times New Roman" charset="0"/>
                <a:cs typeface="Times New Roman" charset="0"/>
              </a:rPr>
              <a:t>HE </a:t>
            </a:r>
            <a:r>
              <a:rPr lang="it-IT" sz="2600" dirty="0" err="1">
                <a:latin typeface="Times New Roman" charset="0"/>
                <a:ea typeface="Times New Roman" charset="0"/>
                <a:cs typeface="Times New Roman" charset="0"/>
              </a:rPr>
              <a:t>has</a:t>
            </a:r>
            <a:r>
              <a:rPr lang="it-IT" sz="2600" dirty="0">
                <a:latin typeface="Times New Roman" charset="0"/>
                <a:ea typeface="Times New Roman" charset="0"/>
                <a:cs typeface="Times New Roman" charset="0"/>
              </a:rPr>
              <a:t> a major impact on </a:t>
            </a:r>
            <a:r>
              <a:rPr lang="it-IT" sz="2600" dirty="0" err="1">
                <a:latin typeface="Times New Roman" charset="0"/>
                <a:ea typeface="Times New Roman" charset="0"/>
                <a:cs typeface="Times New Roman" charset="0"/>
              </a:rPr>
              <a:t>patients</a:t>
            </a:r>
            <a:r>
              <a:rPr lang="it-IT" sz="2600" dirty="0">
                <a:latin typeface="Times New Roman" charset="0"/>
                <a:ea typeface="Times New Roman" charset="0"/>
                <a:cs typeface="Times New Roman" charset="0"/>
              </a:rPr>
              <a:t> and </a:t>
            </a:r>
            <a:r>
              <a:rPr lang="it-IT" sz="2600" dirty="0" err="1">
                <a:latin typeface="Times New Roman" charset="0"/>
                <a:ea typeface="Times New Roman" charset="0"/>
                <a:cs typeface="Times New Roman" charset="0"/>
              </a:rPr>
              <a:t>caregivers</a:t>
            </a:r>
            <a:r>
              <a:rPr lang="it-IT" sz="2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600" dirty="0" err="1">
                <a:latin typeface="Times New Roman" charset="0"/>
                <a:ea typeface="Times New Roman" charset="0"/>
                <a:cs typeface="Times New Roman" charset="0"/>
              </a:rPr>
              <a:t>well</a:t>
            </a:r>
            <a:r>
              <a:rPr lang="it-IT" sz="2600" dirty="0">
                <a:latin typeface="Times New Roman" charset="0"/>
                <a:ea typeface="Times New Roman" charset="0"/>
                <a:cs typeface="Times New Roman" charset="0"/>
              </a:rPr>
              <a:t>- </a:t>
            </a:r>
            <a:r>
              <a:rPr lang="it-IT" sz="2600" dirty="0" err="1">
                <a:latin typeface="Times New Roman" charset="0"/>
                <a:ea typeface="Times New Roman" charset="0"/>
                <a:cs typeface="Times New Roman" charset="0"/>
              </a:rPr>
              <a:t>being</a:t>
            </a:r>
            <a:r>
              <a:rPr lang="it-IT" sz="2600" dirty="0">
                <a:latin typeface="Times New Roman" charset="0"/>
                <a:ea typeface="Times New Roman" charset="0"/>
                <a:cs typeface="Times New Roman" charset="0"/>
              </a:rPr>
              <a:t> and </a:t>
            </a:r>
            <a:r>
              <a:rPr lang="it-IT" sz="2600" dirty="0" err="1">
                <a:latin typeface="Times New Roman" charset="0"/>
                <a:ea typeface="Times New Roman" charset="0"/>
                <a:cs typeface="Times New Roman" charset="0"/>
              </a:rPr>
              <a:t>is</a:t>
            </a:r>
            <a:r>
              <a:rPr lang="it-IT" sz="2600" dirty="0">
                <a:latin typeface="Times New Roman" charset="0"/>
                <a:ea typeface="Times New Roman" charset="0"/>
                <a:cs typeface="Times New Roman" charset="0"/>
              </a:rPr>
              <a:t> a marker and/or </a:t>
            </a:r>
            <a:r>
              <a:rPr lang="it-IT" sz="2600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risk</a:t>
            </a:r>
            <a:r>
              <a:rPr lang="it-IT" sz="26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600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factor</a:t>
            </a:r>
            <a:r>
              <a:rPr lang="it-IT" sz="26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for </a:t>
            </a:r>
            <a:r>
              <a:rPr lang="it-IT" sz="2600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poor</a:t>
            </a:r>
            <a:r>
              <a:rPr lang="it-IT" sz="26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600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survival</a:t>
            </a:r>
            <a:r>
              <a:rPr lang="it-IT" sz="26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>
              <a:buFont typeface="Arial" charset="0"/>
              <a:buChar char="•"/>
            </a:pPr>
            <a:endParaRPr lang="it-IT" sz="2600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r>
              <a:rPr lang="it-IT" sz="2600" dirty="0" err="1" smtClean="0">
                <a:latin typeface="Times New Roman" charset="0"/>
                <a:ea typeface="Times New Roman" charset="0"/>
                <a:cs typeface="Times New Roman" charset="0"/>
              </a:rPr>
              <a:t>Both</a:t>
            </a:r>
            <a:r>
              <a:rPr lang="it-IT" sz="26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600" dirty="0">
                <a:latin typeface="Times New Roman" charset="0"/>
                <a:ea typeface="Times New Roman" charset="0"/>
                <a:cs typeface="Times New Roman" charset="0"/>
              </a:rPr>
              <a:t>treatment of HE and </a:t>
            </a:r>
            <a:r>
              <a:rPr lang="it-IT" sz="2600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prophylaxis</a:t>
            </a:r>
            <a:r>
              <a:rPr lang="it-IT" sz="26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600" dirty="0">
                <a:latin typeface="Times New Roman" charset="0"/>
                <a:ea typeface="Times New Roman" charset="0"/>
                <a:cs typeface="Times New Roman" charset="0"/>
              </a:rPr>
              <a:t>of future </a:t>
            </a:r>
            <a:r>
              <a:rPr lang="it-IT" sz="2600" dirty="0" smtClean="0">
                <a:latin typeface="Times New Roman" charset="0"/>
                <a:ea typeface="Times New Roman" charset="0"/>
                <a:cs typeface="Times New Roman" charset="0"/>
              </a:rPr>
              <a:t>HE </a:t>
            </a:r>
            <a:r>
              <a:rPr lang="it-IT" sz="2600" dirty="0">
                <a:latin typeface="Times New Roman" charset="0"/>
                <a:ea typeface="Times New Roman" charset="0"/>
                <a:cs typeface="Times New Roman" charset="0"/>
              </a:rPr>
              <a:t>are </a:t>
            </a:r>
            <a:r>
              <a:rPr lang="it-IT" sz="2600" dirty="0" err="1" smtClean="0">
                <a:latin typeface="Times New Roman" charset="0"/>
                <a:ea typeface="Times New Roman" charset="0"/>
                <a:cs typeface="Times New Roman" charset="0"/>
              </a:rPr>
              <a:t>required</a:t>
            </a:r>
            <a:r>
              <a:rPr lang="it-IT" sz="2600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>
              <a:buFont typeface="Arial" charset="0"/>
              <a:buChar char="•"/>
            </a:pPr>
            <a:r>
              <a:rPr lang="it-IT" sz="26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it-IT" sz="2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r>
              <a:rPr lang="it-IT" sz="2600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Covert</a:t>
            </a:r>
            <a:r>
              <a:rPr lang="it-IT" sz="26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HE (</a:t>
            </a:r>
            <a:r>
              <a:rPr lang="it-IT" sz="2600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ie</a:t>
            </a:r>
            <a:r>
              <a:rPr lang="it-IT" sz="26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, HE </a:t>
            </a:r>
            <a:r>
              <a:rPr lang="it-IT" sz="2600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without</a:t>
            </a:r>
            <a:r>
              <a:rPr lang="it-IT" sz="26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600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frank</a:t>
            </a:r>
            <a:r>
              <a:rPr lang="it-IT" sz="26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600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disorientation</a:t>
            </a:r>
            <a:r>
              <a:rPr lang="it-IT" sz="26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) </a:t>
            </a:r>
            <a:r>
              <a:rPr lang="it-IT" sz="2600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is</a:t>
            </a:r>
            <a:r>
              <a:rPr lang="it-IT" sz="26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600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now</a:t>
            </a:r>
            <a:r>
              <a:rPr lang="it-IT" sz="26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600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easily</a:t>
            </a:r>
            <a:r>
              <a:rPr lang="it-IT" sz="26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600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detectable</a:t>
            </a:r>
            <a:r>
              <a:rPr lang="it-IT" sz="26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and can be </a:t>
            </a:r>
            <a:r>
              <a:rPr lang="it-IT" sz="2600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treated</a:t>
            </a:r>
            <a:r>
              <a:rPr lang="it-IT" sz="26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. </a:t>
            </a:r>
            <a:endParaRPr lang="it-IT" sz="2600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it-IT" sz="2400" dirty="0">
              <a:solidFill>
                <a:srgbClr val="FF0000"/>
              </a:solidFill>
              <a:latin typeface="Lato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641675" y="6383547"/>
            <a:ext cx="389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solidFill>
                  <a:srgbClr val="FF0000"/>
                </a:solidFill>
              </a:rPr>
              <a:t>Amodio P.  </a:t>
            </a:r>
            <a:r>
              <a:rPr lang="it-IT" b="1" i="1" dirty="0" err="1" smtClean="0">
                <a:solidFill>
                  <a:srgbClr val="FF0000"/>
                </a:solidFill>
              </a:rPr>
              <a:t>Liver</a:t>
            </a:r>
            <a:r>
              <a:rPr lang="it-IT" b="1" i="1" dirty="0" smtClean="0">
                <a:solidFill>
                  <a:srgbClr val="FF0000"/>
                </a:solidFill>
              </a:rPr>
              <a:t> International 2018</a:t>
            </a:r>
            <a:endParaRPr lang="it-IT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442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CasellaDiTesto 2"/>
          <p:cNvSpPr txBox="1">
            <a:spLocks noChangeArrowheads="1"/>
          </p:cNvSpPr>
          <p:nvPr/>
        </p:nvSpPr>
        <p:spPr bwMode="auto">
          <a:xfrm>
            <a:off x="52712" y="6041482"/>
            <a:ext cx="60483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defTabSz="914400" eaLnBrk="1" hangingPunct="1"/>
            <a:r>
              <a:rPr lang="it-IT" altLang="x-none" sz="2400" dirty="0" smtClean="0">
                <a:solidFill>
                  <a:srgbClr val="FFFF00"/>
                </a:solidFill>
                <a:latin typeface="Calibri" charset="0"/>
              </a:rPr>
              <a:t> Corricella Port, Island of </a:t>
            </a:r>
            <a:r>
              <a:rPr lang="it-IT" altLang="x-none" sz="2400" dirty="0">
                <a:solidFill>
                  <a:srgbClr val="FFFF00"/>
                </a:solidFill>
                <a:latin typeface="Calibri" charset="0"/>
              </a:rPr>
              <a:t>Procida (</a:t>
            </a:r>
            <a:r>
              <a:rPr lang="it-IT" altLang="x-none" sz="2400" dirty="0" smtClean="0">
                <a:solidFill>
                  <a:srgbClr val="FFFF00"/>
                </a:solidFill>
                <a:latin typeface="Calibri" charset="0"/>
              </a:rPr>
              <a:t>Napoli-ITALY)</a:t>
            </a:r>
            <a:endParaRPr lang="it-IT" altLang="x-none" sz="2400" dirty="0">
              <a:solidFill>
                <a:srgbClr val="FFFF00"/>
              </a:solidFill>
              <a:latin typeface="Calibri" charset="0"/>
            </a:endParaRPr>
          </a:p>
          <a:p>
            <a:pPr defTabSz="914400" eaLnBrk="1" hangingPunct="1"/>
            <a:r>
              <a:rPr lang="it-IT" altLang="x-none" sz="2400" dirty="0" smtClean="0">
                <a:solidFill>
                  <a:srgbClr val="FFFF00"/>
                </a:solidFill>
                <a:latin typeface="Calibri" charset="0"/>
              </a:rPr>
              <a:t>B</a:t>
            </a:r>
            <a:r>
              <a:rPr lang="it-IT" altLang="x-none" sz="2400" dirty="0">
                <a:solidFill>
                  <a:srgbClr val="FFFF00"/>
                </a:solidFill>
                <a:latin typeface="Calibri" charset="0"/>
              </a:rPr>
              <a:t>y</a:t>
            </a:r>
            <a:r>
              <a:rPr lang="it-IT" altLang="x-none" sz="2400" dirty="0" smtClean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it-IT" altLang="x-none" sz="2400" dirty="0">
                <a:solidFill>
                  <a:srgbClr val="FFFF00"/>
                </a:solidFill>
                <a:latin typeface="Calibri" charset="0"/>
              </a:rPr>
              <a:t>Andrea </a:t>
            </a:r>
            <a:r>
              <a:rPr lang="it-IT" altLang="x-none" sz="2400" dirty="0" err="1">
                <a:solidFill>
                  <a:srgbClr val="FFFF00"/>
                </a:solidFill>
                <a:latin typeface="Calibri" charset="0"/>
              </a:rPr>
              <a:t>Ascione</a:t>
            </a:r>
            <a:r>
              <a:rPr lang="it-IT" altLang="x-none" sz="2400" dirty="0">
                <a:solidFill>
                  <a:srgbClr val="FFFF00"/>
                </a:solidFill>
                <a:latin typeface="Calibri" charset="0"/>
              </a:rPr>
              <a:t>, </a:t>
            </a:r>
            <a:r>
              <a:rPr lang="it-IT" altLang="x-none" sz="2400" dirty="0" smtClean="0">
                <a:solidFill>
                  <a:srgbClr val="FFFF00"/>
                </a:solidFill>
                <a:latin typeface="Calibri" charset="0"/>
              </a:rPr>
              <a:t>August 2018</a:t>
            </a:r>
            <a:endParaRPr lang="it-IT" altLang="x-none" sz="2400" dirty="0">
              <a:solidFill>
                <a:srgbClr val="FFFF00"/>
              </a:solidFill>
              <a:latin typeface="Calibri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00788" y="6088559"/>
            <a:ext cx="2843212" cy="769441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x-none" sz="4400" b="1" dirty="0" smtClean="0">
                <a:solidFill>
                  <a:srgbClr val="FFFFFF"/>
                </a:solidFill>
                <a:latin typeface="Monotype Corsiva" charset="0"/>
              </a:rPr>
              <a:t>شكرا</a:t>
            </a:r>
            <a:endParaRPr lang="it-IT" sz="4400" b="1" dirty="0" smtClean="0">
              <a:solidFill>
                <a:srgbClr val="FFFFFF"/>
              </a:solidFill>
              <a:latin typeface="Monotype Corsi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714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8800" smtClean="0"/>
              <a:t>scarto</a:t>
            </a:r>
            <a:endParaRPr lang="it-IT" sz="880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338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501" y="739302"/>
            <a:ext cx="9216303" cy="536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334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6" y="231729"/>
            <a:ext cx="8558212" cy="351561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3" y="3779636"/>
            <a:ext cx="8493424" cy="2510805"/>
          </a:xfrm>
          <a:prstGeom prst="rect">
            <a:avLst/>
          </a:prstGeom>
        </p:spPr>
      </p:pic>
      <p:sp>
        <p:nvSpPr>
          <p:cNvPr id="4" name="Rettangolo 5"/>
          <p:cNvSpPr>
            <a:spLocks noChangeArrowheads="1"/>
          </p:cNvSpPr>
          <p:nvPr/>
        </p:nvSpPr>
        <p:spPr bwMode="auto">
          <a:xfrm>
            <a:off x="5767100" y="6451604"/>
            <a:ext cx="34121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b="1" dirty="0">
                <a:solidFill>
                  <a:srgbClr val="FF0000"/>
                </a:solidFill>
              </a:rPr>
              <a:t>AALD/EASL </a:t>
            </a:r>
            <a:r>
              <a:rPr lang="en-US" altLang="x-none" b="1">
                <a:solidFill>
                  <a:srgbClr val="FF0000"/>
                </a:solidFill>
              </a:rPr>
              <a:t>guidelines</a:t>
            </a:r>
            <a:r>
              <a:rPr lang="en-US" altLang="x-none" b="1" smtClean="0">
                <a:solidFill>
                  <a:srgbClr val="FF0000"/>
                </a:solidFill>
              </a:rPr>
              <a:t>, </a:t>
            </a:r>
            <a:r>
              <a:rPr lang="en-US" altLang="x-none" b="1" dirty="0">
                <a:solidFill>
                  <a:srgbClr val="FF0000"/>
                </a:solidFill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1664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259" y="1210234"/>
            <a:ext cx="9586259" cy="4540859"/>
          </a:xfrm>
          <a:prstGeom prst="rect">
            <a:avLst/>
          </a:prstGeom>
        </p:spPr>
      </p:pic>
      <p:sp>
        <p:nvSpPr>
          <p:cNvPr id="3" name="Rettangolo 5"/>
          <p:cNvSpPr>
            <a:spLocks noChangeArrowheads="1"/>
          </p:cNvSpPr>
          <p:nvPr/>
        </p:nvSpPr>
        <p:spPr bwMode="auto">
          <a:xfrm>
            <a:off x="5393084" y="6165850"/>
            <a:ext cx="36744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sz="2000" b="1" i="1" dirty="0" smtClean="0">
                <a:solidFill>
                  <a:srgbClr val="FF0000"/>
                </a:solidFill>
              </a:rPr>
              <a:t>AASLD/EASL</a:t>
            </a:r>
            <a:r>
              <a:rPr lang="en-US" altLang="x-none" b="1" dirty="0" smtClean="0">
                <a:solidFill>
                  <a:srgbClr val="FF0000"/>
                </a:solidFill>
              </a:rPr>
              <a:t> </a:t>
            </a:r>
            <a:r>
              <a:rPr lang="en-US" altLang="x-none" b="1" dirty="0">
                <a:solidFill>
                  <a:srgbClr val="FF0000"/>
                </a:solidFill>
              </a:rPr>
              <a:t>guidelines</a:t>
            </a:r>
            <a:r>
              <a:rPr lang="en-US" altLang="x-none" b="1" dirty="0" smtClean="0">
                <a:solidFill>
                  <a:srgbClr val="FF0000"/>
                </a:solidFill>
              </a:rPr>
              <a:t>, </a:t>
            </a:r>
            <a:r>
              <a:rPr lang="en-US" altLang="x-none" b="1" dirty="0">
                <a:solidFill>
                  <a:srgbClr val="FF0000"/>
                </a:solidFill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028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3" y="510988"/>
            <a:ext cx="9128267" cy="565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802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978" name="Picture 2" descr="121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2300" y="-195535"/>
            <a:ext cx="9376300" cy="70535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741894" y="3711388"/>
            <a:ext cx="298524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RIFAXIMIN</a:t>
            </a:r>
            <a:endParaRPr lang="it-IT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1684646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15" y="1011677"/>
            <a:ext cx="9096881" cy="490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7191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2353546"/>
            <a:ext cx="9220932" cy="5293757"/>
          </a:xfrm>
          <a:prstGeom prst="rect">
            <a:avLst/>
          </a:prstGeom>
          <a:solidFill>
            <a:srgbClr val="ECF0F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Click on image to magnify.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-webkit-standard" charset="0"/>
              </a:rPr>
              <a:t>  </a:t>
            </a:r>
            <a:endParaRPr kumimoji="0" lang="x-none" altLang="x-none" sz="900" b="0" i="0" u="sng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-webkit-standard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-webkit-standard" charset="0"/>
              </a:rPr>
              <a:t>  </a:t>
            </a:r>
            <a:endParaRPr kumimoji="0" lang="x-none" altLang="x-none" sz="30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-webkit-standard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x-none" altLang="x-none" sz="30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-webkit-standard" charset="0"/>
            </a:endParaRPr>
          </a:p>
        </p:txBody>
      </p:sp>
      <p:pic>
        <p:nvPicPr>
          <p:cNvPr id="76803" name="Picture 3" descr="https://www.ncbi.nlm.nih.gov/corecgi/tileshop/tileshop.fcgi?p=PMC3&amp;id=413024&amp;s=46&amp;r=1&amp;c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64399" cy="624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057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" y="-2383291"/>
            <a:ext cx="11220657" cy="5386090"/>
          </a:xfrm>
          <a:prstGeom prst="rect">
            <a:avLst/>
          </a:prstGeom>
          <a:solidFill>
            <a:srgbClr val="ECF0F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Click on image to magnify.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-webkit-standard" charset="0"/>
              </a:rPr>
              <a:t>  </a:t>
            </a:r>
            <a:endParaRPr kumimoji="0" lang="x-none" altLang="x-none" sz="900" b="0" i="0" u="sng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-webkit-standard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-webkit-standard" charset="0"/>
              </a:rPr>
              <a:t>  </a:t>
            </a:r>
            <a:endParaRPr kumimoji="0" lang="x-none" altLang="x-none" sz="3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-webkit-standard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x-none" altLang="x-none" sz="3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-webkit-standard" charset="0"/>
            </a:endParaRPr>
          </a:p>
        </p:txBody>
      </p:sp>
      <p:pic>
        <p:nvPicPr>
          <p:cNvPr id="1027" name="Picture 3" descr="https://www.ncbi.nlm.nih.gov/corecgi/tileshop/tileshop.fcgi?p=PMC3&amp;id=413034&amp;s=46&amp;r=1&amp;c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63575" cy="671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377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8870597"/>
              </p:ext>
            </p:extLst>
          </p:nvPr>
        </p:nvGraphicFramePr>
        <p:xfrm>
          <a:off x="-4316818" y="-14813279"/>
          <a:ext cx="13496589" cy="5029200"/>
        </p:xfrm>
        <a:graphic>
          <a:graphicData uri="http://schemas.openxmlformats.org/drawingml/2006/table">
            <a:tbl>
              <a:tblPr/>
              <a:tblGrid>
                <a:gridCol w="1950666"/>
                <a:gridCol w="9595257"/>
                <a:gridCol w="1950666"/>
              </a:tblGrid>
              <a:tr h="5029200">
                <a:tc>
                  <a:txBody>
                    <a:bodyPr/>
                    <a:lstStyle/>
                    <a:p>
                      <a:r>
                        <a:rPr lang="it-IT" sz="1200" b="1">
                          <a:effectLst/>
                        </a:rPr>
                        <a:t>PMC full text:</a:t>
                      </a:r>
                    </a:p>
                  </a:txBody>
                  <a:tcPr marL="61827" marR="61827" marT="30914" marB="3091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solidFill>
                            <a:srgbClr val="642A8F"/>
                          </a:solidFill>
                          <a:effectLst/>
                          <a:hlinkClick r:id="rId2"/>
                        </a:rPr>
                        <a:t>Mayo Clin Proc. Author manuscript; available in PMC 2014 Aug 11.</a:t>
                      </a:r>
                      <a:r>
                        <a:rPr lang="it-IT" sz="1200" dirty="0">
                          <a:effectLst/>
                        </a:rPr>
                        <a:t>Published in </a:t>
                      </a:r>
                      <a:r>
                        <a:rPr lang="it-IT" sz="1200" dirty="0" err="1">
                          <a:effectLst/>
                        </a:rPr>
                        <a:t>final</a:t>
                      </a:r>
                      <a:r>
                        <a:rPr lang="it-IT" sz="1200" dirty="0">
                          <a:effectLst/>
                        </a:rPr>
                        <a:t> </a:t>
                      </a:r>
                      <a:r>
                        <a:rPr lang="it-IT" sz="1200" dirty="0" err="1">
                          <a:effectLst/>
                        </a:rPr>
                        <a:t>edited</a:t>
                      </a:r>
                      <a:r>
                        <a:rPr lang="it-IT" sz="1200" dirty="0">
                          <a:effectLst/>
                        </a:rPr>
                        <a:t> </a:t>
                      </a:r>
                      <a:r>
                        <a:rPr lang="it-IT" sz="1200" dirty="0" err="1">
                          <a:effectLst/>
                        </a:rPr>
                        <a:t>form</a:t>
                      </a:r>
                      <a:r>
                        <a:rPr lang="it-IT" sz="1200" dirty="0">
                          <a:effectLst/>
                        </a:rPr>
                        <a:t> </a:t>
                      </a:r>
                      <a:r>
                        <a:rPr lang="it-IT" sz="1200" dirty="0" err="1">
                          <a:effectLst/>
                        </a:rPr>
                        <a:t>as</a:t>
                      </a:r>
                      <a:r>
                        <a:rPr lang="it-IT" sz="1200" dirty="0">
                          <a:effectLst/>
                        </a:rPr>
                        <a:t>:</a:t>
                      </a:r>
                    </a:p>
                    <a:p>
                      <a:r>
                        <a:rPr lang="it-IT" sz="1200" dirty="0">
                          <a:effectLst/>
                        </a:rPr>
                        <a:t>Mayo </a:t>
                      </a:r>
                      <a:r>
                        <a:rPr lang="it-IT" sz="1200" dirty="0" err="1">
                          <a:effectLst/>
                        </a:rPr>
                        <a:t>Clin</a:t>
                      </a:r>
                      <a:r>
                        <a:rPr lang="it-IT" sz="1200" dirty="0">
                          <a:effectLst/>
                        </a:rPr>
                        <a:t> </a:t>
                      </a:r>
                      <a:r>
                        <a:rPr lang="it-IT" sz="1200" dirty="0" err="1">
                          <a:effectLst/>
                        </a:rPr>
                        <a:t>Proc</a:t>
                      </a:r>
                      <a:r>
                        <a:rPr lang="it-IT" sz="1200" dirty="0">
                          <a:effectLst/>
                        </a:rPr>
                        <a:t>. 2014 </a:t>
                      </a:r>
                      <a:r>
                        <a:rPr lang="it-IT" sz="1200" dirty="0" err="1">
                          <a:effectLst/>
                        </a:rPr>
                        <a:t>Feb</a:t>
                      </a:r>
                      <a:r>
                        <a:rPr lang="it-IT" sz="1200" dirty="0">
                          <a:effectLst/>
                        </a:rPr>
                        <a:t>; 89(2): 241–253. </a:t>
                      </a:r>
                    </a:p>
                    <a:p>
                      <a:r>
                        <a:rPr lang="it-IT" sz="1200" dirty="0" err="1">
                          <a:effectLst/>
                        </a:rPr>
                        <a:t>Published</a:t>
                      </a:r>
                      <a:r>
                        <a:rPr lang="it-IT" sz="1200" dirty="0">
                          <a:effectLst/>
                        </a:rPr>
                        <a:t> online 2014 </a:t>
                      </a:r>
                      <a:r>
                        <a:rPr lang="it-IT" sz="1200" dirty="0" err="1">
                          <a:effectLst/>
                        </a:rPr>
                        <a:t>Jan</a:t>
                      </a:r>
                      <a:r>
                        <a:rPr lang="it-IT" sz="1200" dirty="0">
                          <a:effectLst/>
                        </a:rPr>
                        <a:t> 8. </a:t>
                      </a:r>
                      <a:r>
                        <a:rPr lang="it-IT" sz="1200" dirty="0" err="1">
                          <a:effectLst/>
                        </a:rPr>
                        <a:t>doi</a:t>
                      </a:r>
                      <a:r>
                        <a:rPr lang="it-IT" sz="1200" dirty="0">
                          <a:effectLst/>
                        </a:rPr>
                        <a:t>:  </a:t>
                      </a:r>
                      <a:r>
                        <a:rPr lang="it-IT" sz="1200" dirty="0">
                          <a:solidFill>
                            <a:srgbClr val="642A8F"/>
                          </a:solidFill>
                          <a:effectLst/>
                          <a:hlinkClick r:id="rId3"/>
                        </a:rPr>
                        <a:t>10.1016/j.mayocp.2013.11.009</a:t>
                      </a:r>
                      <a:endParaRPr lang="it-IT" sz="1200" dirty="0">
                        <a:effectLst/>
                      </a:endParaRPr>
                    </a:p>
                    <a:p>
                      <a:r>
                        <a:rPr lang="it-IT" sz="1200" dirty="0">
                          <a:solidFill>
                            <a:srgbClr val="642A8F"/>
                          </a:solidFill>
                          <a:effectLst/>
                          <a:hlinkClick r:id="rId4"/>
                        </a:rPr>
                        <a:t>Copyright/License ►</a:t>
                      </a:r>
                      <a:r>
                        <a:rPr lang="it-IT" sz="1200" dirty="0">
                          <a:solidFill>
                            <a:srgbClr val="642A8F"/>
                          </a:solidFill>
                          <a:effectLst/>
                          <a:hlinkClick r:id="rId5"/>
                        </a:rPr>
                        <a:t>Request permission to </a:t>
                      </a:r>
                      <a:r>
                        <a:rPr lang="it-IT" sz="1200" dirty="0" smtClean="0">
                          <a:solidFill>
                            <a:srgbClr val="642A8F"/>
                          </a:solidFill>
                          <a:effectLst/>
                          <a:hlinkClick r:id="rId5"/>
                        </a:rPr>
                        <a:t>reus</a:t>
                      </a:r>
                      <a:endParaRPr lang="it-IT" sz="1200" dirty="0">
                        <a:effectLst/>
                      </a:endParaRPr>
                    </a:p>
                  </a:txBody>
                  <a:tcPr marL="61827" marR="61827" marT="30914" marB="3091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u="none" strike="noStrike" dirty="0">
                          <a:solidFill>
                            <a:srgbClr val="642A8F"/>
                          </a:solidFill>
                          <a:effectLst/>
                          <a:hlinkClick r:id="rId6"/>
                        </a:rPr>
                        <a:t>&lt;&lt; </a:t>
                      </a:r>
                      <a:r>
                        <a:rPr lang="it-IT" sz="1200" u="none" strike="noStrike" dirty="0" err="1">
                          <a:solidFill>
                            <a:srgbClr val="642A8F"/>
                          </a:solidFill>
                          <a:effectLst/>
                          <a:hlinkClick r:id="rId6"/>
                        </a:rPr>
                        <a:t>Prev</a:t>
                      </a:r>
                      <a:r>
                        <a:rPr lang="it-IT" sz="1200" dirty="0" err="1">
                          <a:effectLst/>
                        </a:rPr>
                        <a:t>Figure</a:t>
                      </a:r>
                      <a:r>
                        <a:rPr lang="it-IT" sz="1200" dirty="0">
                          <a:effectLst/>
                        </a:rPr>
                        <a:t> 2</a:t>
                      </a:r>
                      <a:r>
                        <a:rPr lang="it-IT" sz="1200" u="none" strike="noStrike" dirty="0">
                          <a:solidFill>
                            <a:srgbClr val="642A8F"/>
                          </a:solidFill>
                          <a:effectLst/>
                          <a:hlinkClick r:id="rId7"/>
                        </a:rPr>
                        <a:t>Next &gt;&gt;</a:t>
                      </a:r>
                      <a:endParaRPr lang="it-IT" sz="1200" dirty="0">
                        <a:effectLst/>
                      </a:endParaRPr>
                    </a:p>
                  </a:txBody>
                  <a:tcPr marL="61827" marR="61827" marT="30914" marB="3091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78851" name="Picture 3" descr="n external file that holds a picture, illustration, etc.&#10;Object n">
            <a:hlinkClick r:id="rId8" invalidUrl="https://www.ncbi.nlm.nih.gov/core/lw/2.0/html/tileshop_pmc/tileshop_pmc_inline.html?title=Click on image to zoom&amp;p=PMC3&amp;id=4128786_nihms-597695-f0002.jpg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382342"/>
            <a:ext cx="9052560" cy="60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9431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02" name="Picture 2" descr="121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30306" y="-1"/>
            <a:ext cx="10148126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3629818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24165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x-none" b="1" dirty="0" smtClean="0">
                <a:solidFill>
                  <a:srgbClr val="FF0000"/>
                </a:solidFill>
              </a:rPr>
              <a:t>COVERT HE</a:t>
            </a:r>
            <a:endParaRPr lang="en-US" altLang="x-none" b="1" dirty="0">
              <a:solidFill>
                <a:srgbClr val="FF0000"/>
              </a:solidFill>
            </a:endParaRPr>
          </a:p>
        </p:txBody>
      </p:sp>
      <p:pic>
        <p:nvPicPr>
          <p:cNvPr id="2150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418" y="1343966"/>
            <a:ext cx="8886336" cy="366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" y="5064195"/>
            <a:ext cx="9109075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656" y="5528369"/>
            <a:ext cx="5793621" cy="76634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</p:pic>
      <p:sp>
        <p:nvSpPr>
          <p:cNvPr id="7" name="Rettangolo 5"/>
          <p:cNvSpPr>
            <a:spLocks noChangeArrowheads="1"/>
          </p:cNvSpPr>
          <p:nvPr/>
        </p:nvSpPr>
        <p:spPr bwMode="auto">
          <a:xfrm>
            <a:off x="5722216" y="6451604"/>
            <a:ext cx="35019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b="1" dirty="0" smtClean="0">
                <a:solidFill>
                  <a:srgbClr val="FF0000"/>
                </a:solidFill>
              </a:rPr>
              <a:t>AASLD/EASL </a:t>
            </a:r>
            <a:r>
              <a:rPr lang="en-US" altLang="x-none" b="1" dirty="0">
                <a:solidFill>
                  <a:srgbClr val="FF0000"/>
                </a:solidFill>
              </a:rPr>
              <a:t>guidelines</a:t>
            </a:r>
            <a:r>
              <a:rPr lang="en-US" altLang="x-none" b="1" dirty="0" smtClean="0">
                <a:solidFill>
                  <a:srgbClr val="FF0000"/>
                </a:solidFill>
              </a:rPr>
              <a:t>, </a:t>
            </a:r>
            <a:r>
              <a:rPr lang="en-US" altLang="x-none" b="1" dirty="0">
                <a:solidFill>
                  <a:srgbClr val="FF0000"/>
                </a:solidFill>
              </a:rPr>
              <a:t>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107950" y="1412875"/>
            <a:ext cx="3095625" cy="177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x-none" b="1" dirty="0"/>
              <a:t>Unchanged diet habits</a:t>
            </a:r>
          </a:p>
          <a:p>
            <a:pPr algn="ctr" eaLnBrk="1" hangingPunct="1"/>
            <a:r>
              <a:rPr lang="en-US" altLang="x-none" dirty="0"/>
              <a:t>+</a:t>
            </a:r>
          </a:p>
          <a:p>
            <a:pPr algn="ctr" eaLnBrk="1" hangingPunct="1"/>
            <a:r>
              <a:rPr lang="en-US" altLang="x-none" dirty="0"/>
              <a:t> disaccharides  in amount sufficient to produce two bowel movements of soft stools per day</a:t>
            </a:r>
          </a:p>
        </p:txBody>
      </p:sp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3635375" y="1411288"/>
            <a:ext cx="4752975" cy="23082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x-none" b="1" dirty="0"/>
              <a:t>Modify the diet so that it has</a:t>
            </a:r>
            <a:r>
              <a:rPr lang="en-US" altLang="x-none" dirty="0"/>
              <a:t>:</a:t>
            </a:r>
          </a:p>
          <a:p>
            <a:pPr eaLnBrk="1" hangingPunct="1">
              <a:buFont typeface="Arial" charset="0"/>
              <a:buAutoNum type="arabicPeriod"/>
            </a:pPr>
            <a:r>
              <a:rPr lang="en-US" altLang="x-none" dirty="0"/>
              <a:t>fiber (especially soluble fermentable) up</a:t>
            </a:r>
            <a:br>
              <a:rPr lang="en-US" altLang="x-none" dirty="0"/>
            </a:br>
            <a:r>
              <a:rPr lang="en-US" altLang="x-none" dirty="0"/>
              <a:t>  to 35-40 g/day)</a:t>
            </a:r>
          </a:p>
          <a:p>
            <a:pPr eaLnBrk="1" hangingPunct="1">
              <a:buFont typeface="Arial" charset="0"/>
              <a:buAutoNum type="arabicPeriod"/>
            </a:pPr>
            <a:r>
              <a:rPr lang="en-US" altLang="x-none" dirty="0"/>
              <a:t> probiotic foods (e.g. yogurt) </a:t>
            </a:r>
          </a:p>
          <a:p>
            <a:pPr eaLnBrk="1" hangingPunct="1">
              <a:buFont typeface="Arial" charset="0"/>
              <a:buAutoNum type="arabicPeriod"/>
            </a:pPr>
            <a:r>
              <a:rPr lang="en-US" altLang="x-none" dirty="0"/>
              <a:t> a bedtime snack of complex</a:t>
            </a:r>
            <a:br>
              <a:rPr lang="en-US" altLang="x-none" dirty="0"/>
            </a:br>
            <a:r>
              <a:rPr lang="en-US" altLang="x-none" dirty="0"/>
              <a:t>  carbohydrates</a:t>
            </a:r>
          </a:p>
          <a:p>
            <a:pPr eaLnBrk="1" hangingPunct="1">
              <a:buFont typeface="Arial" charset="0"/>
              <a:buAutoNum type="arabicPeriod"/>
            </a:pPr>
            <a:r>
              <a:rPr lang="en-US" altLang="x-none" dirty="0"/>
              <a:t> vegetable proteins (e.g., from pulses) and dairy  proteins &gt; than meat proteins</a:t>
            </a:r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1692275" y="4803775"/>
            <a:ext cx="4392613" cy="15033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x-none" dirty="0"/>
              <a:t>(oral supplementations)</a:t>
            </a:r>
          </a:p>
          <a:p>
            <a:pPr lvl="1" eaLnBrk="1" hangingPunct="1">
              <a:buFontTx/>
              <a:buChar char="•"/>
            </a:pPr>
            <a:r>
              <a:rPr lang="en-US" altLang="x-none" dirty="0"/>
              <a:t> BCAA</a:t>
            </a:r>
          </a:p>
          <a:p>
            <a:pPr lvl="1" eaLnBrk="1" hangingPunct="1">
              <a:buFontTx/>
              <a:buChar char="•"/>
            </a:pPr>
            <a:r>
              <a:rPr lang="en-US" altLang="x-none" dirty="0"/>
              <a:t> Probiotics/prebiotics/</a:t>
            </a:r>
            <a:r>
              <a:rPr lang="en-US" altLang="x-none" dirty="0" err="1"/>
              <a:t>rifaximine</a:t>
            </a:r>
            <a:endParaRPr lang="en-US" altLang="x-none" dirty="0"/>
          </a:p>
          <a:p>
            <a:pPr lvl="1" eaLnBrk="1" hangingPunct="1">
              <a:buFontTx/>
              <a:buChar char="•"/>
            </a:pPr>
            <a:r>
              <a:rPr lang="en-US" altLang="x-none" dirty="0"/>
              <a:t> </a:t>
            </a:r>
            <a:r>
              <a:rPr lang="en-US" altLang="x-none" dirty="0" smtClean="0"/>
              <a:t>L-</a:t>
            </a:r>
            <a:r>
              <a:rPr lang="en-US" altLang="x-none" dirty="0" err="1" smtClean="0"/>
              <a:t>ornitin</a:t>
            </a:r>
            <a:r>
              <a:rPr lang="en-US" altLang="x-none" dirty="0" smtClean="0"/>
              <a:t> </a:t>
            </a:r>
            <a:r>
              <a:rPr lang="mr-IN" altLang="x-none" dirty="0" smtClean="0"/>
              <a:t>–</a:t>
            </a:r>
            <a:r>
              <a:rPr lang="en-US" altLang="x-none" dirty="0" smtClean="0"/>
              <a:t> L-aspartate. (LOLA)</a:t>
            </a:r>
            <a:endParaRPr lang="en-US" altLang="x-none" dirty="0"/>
          </a:p>
          <a:p>
            <a:pPr lvl="1" eaLnBrk="1" hangingPunct="1">
              <a:buFontTx/>
              <a:buChar char="•"/>
            </a:pPr>
            <a:r>
              <a:rPr lang="en-US" altLang="x-none" dirty="0"/>
              <a:t> Carnitine/</a:t>
            </a:r>
            <a:r>
              <a:rPr lang="en-US" altLang="x-none" dirty="0" err="1"/>
              <a:t>acetilcarnitine</a:t>
            </a:r>
            <a:r>
              <a:rPr lang="en-US" altLang="x-none" dirty="0"/>
              <a:t> </a:t>
            </a:r>
          </a:p>
        </p:txBody>
      </p:sp>
      <p:sp>
        <p:nvSpPr>
          <p:cNvPr id="32773" name="Text Box 7"/>
          <p:cNvSpPr txBox="1">
            <a:spLocks noChangeArrowheads="1"/>
          </p:cNvSpPr>
          <p:nvPr/>
        </p:nvSpPr>
        <p:spPr bwMode="auto">
          <a:xfrm>
            <a:off x="569343" y="439364"/>
            <a:ext cx="6625087" cy="36933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FIRST</a:t>
            </a:r>
            <a:r>
              <a:rPr lang="en-US" altLang="x-none" sz="12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US" altLang="x-none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OPTION FOR THE PATIENT WITH COVERT HE </a:t>
            </a:r>
            <a:endParaRPr lang="en-US" altLang="x-none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2774" name="Text Box 8"/>
          <p:cNvSpPr txBox="1">
            <a:spLocks noChangeArrowheads="1"/>
          </p:cNvSpPr>
          <p:nvPr/>
        </p:nvSpPr>
        <p:spPr bwMode="auto">
          <a:xfrm>
            <a:off x="1692275" y="4075113"/>
            <a:ext cx="4364878" cy="36933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SECOND OPTION FOR THE PATIENT </a:t>
            </a:r>
            <a:endParaRPr lang="en-US" altLang="x-none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2776" name="Text Box 10"/>
          <p:cNvSpPr txBox="1">
            <a:spLocks noChangeArrowheads="1"/>
          </p:cNvSpPr>
          <p:nvPr/>
        </p:nvSpPr>
        <p:spPr bwMode="auto">
          <a:xfrm rot="-5400000" flipH="1" flipV="1">
            <a:off x="5895078" y="3021599"/>
            <a:ext cx="5976937" cy="33855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x-none" sz="1600"/>
              <a:t>Monitor </a:t>
            </a:r>
            <a:r>
              <a:rPr lang="en-US" altLang="x-none" sz="1600" smtClean="0"/>
              <a:t>psychometrical/</a:t>
            </a:r>
            <a:r>
              <a:rPr lang="en-US" altLang="x-none" sz="1600" dirty="0" err="1" smtClean="0"/>
              <a:t>uantitative</a:t>
            </a:r>
            <a:r>
              <a:rPr lang="en-US" altLang="x-none" sz="1600" dirty="0" smtClean="0"/>
              <a:t> </a:t>
            </a:r>
            <a:r>
              <a:rPr lang="en-US" altLang="x-none" sz="1600" dirty="0"/>
              <a:t>EEG/CFF manifestations</a:t>
            </a:r>
          </a:p>
        </p:txBody>
      </p:sp>
      <p:sp>
        <p:nvSpPr>
          <p:cNvPr id="32777" name="Line 11"/>
          <p:cNvSpPr>
            <a:spLocks noChangeShapeType="1"/>
          </p:cNvSpPr>
          <p:nvPr/>
        </p:nvSpPr>
        <p:spPr bwMode="auto">
          <a:xfrm flipH="1">
            <a:off x="1835150" y="835025"/>
            <a:ext cx="1873250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778" name="Line 12"/>
          <p:cNvSpPr>
            <a:spLocks noChangeShapeType="1"/>
          </p:cNvSpPr>
          <p:nvPr/>
        </p:nvSpPr>
        <p:spPr bwMode="auto">
          <a:xfrm>
            <a:off x="3924300" y="835025"/>
            <a:ext cx="1800225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779" name="Line 13"/>
          <p:cNvSpPr>
            <a:spLocks noChangeShapeType="1"/>
          </p:cNvSpPr>
          <p:nvPr/>
        </p:nvSpPr>
        <p:spPr bwMode="auto">
          <a:xfrm>
            <a:off x="2555875" y="3355975"/>
            <a:ext cx="0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780" name="Line 14"/>
          <p:cNvSpPr>
            <a:spLocks noChangeShapeType="1"/>
          </p:cNvSpPr>
          <p:nvPr/>
        </p:nvSpPr>
        <p:spPr bwMode="auto">
          <a:xfrm>
            <a:off x="4716463" y="3859213"/>
            <a:ext cx="0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781" name="Line 15"/>
          <p:cNvSpPr>
            <a:spLocks noChangeShapeType="1"/>
          </p:cNvSpPr>
          <p:nvPr/>
        </p:nvSpPr>
        <p:spPr bwMode="auto">
          <a:xfrm>
            <a:off x="3779838" y="4579938"/>
            <a:ext cx="0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782" name="Line 16"/>
          <p:cNvSpPr>
            <a:spLocks noChangeShapeType="1"/>
          </p:cNvSpPr>
          <p:nvPr/>
        </p:nvSpPr>
        <p:spPr bwMode="auto">
          <a:xfrm>
            <a:off x="3203575" y="2274888"/>
            <a:ext cx="3587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783" name="Text Box 15"/>
          <p:cNvSpPr txBox="1">
            <a:spLocks noChangeArrowheads="1"/>
          </p:cNvSpPr>
          <p:nvPr/>
        </p:nvSpPr>
        <p:spPr bwMode="auto">
          <a:xfrm>
            <a:off x="0" y="6375400"/>
            <a:ext cx="9144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x-none" sz="1600"/>
              <a:t>(Amodio, Hepatic Encephalopathy, in Cirrhosis, Lee and Moreau Ed, Wiley Publisher 2015)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62" name="Picture 2" descr="120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01487"/>
            <a:ext cx="9870141" cy="69594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314121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5_Presentazione vuota">
  <a:themeElements>
    <a:clrScheme name="">
      <a:dk1>
        <a:srgbClr val="808080"/>
      </a:dk1>
      <a:lt1>
        <a:srgbClr val="FFFF00"/>
      </a:lt1>
      <a:dk2>
        <a:srgbClr val="0000CC"/>
      </a:dk2>
      <a:lt2>
        <a:srgbClr val="FFFF00"/>
      </a:lt2>
      <a:accent1>
        <a:srgbClr val="FFFF00"/>
      </a:accent1>
      <a:accent2>
        <a:srgbClr val="3333CC"/>
      </a:accent2>
      <a:accent3>
        <a:srgbClr val="AAAAE2"/>
      </a:accent3>
      <a:accent4>
        <a:srgbClr val="DADA00"/>
      </a:accent4>
      <a:accent5>
        <a:srgbClr val="FFFFA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Presentazione vuota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esentazione vuo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esentazione vuo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esentazione vuo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esentazione vuo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esentazione vuo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esentazione vuo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3692</TotalTime>
  <Words>528</Words>
  <Application>Microsoft Macintosh PowerPoint</Application>
  <PresentationFormat>Presentazione su schermo (4:3)</PresentationFormat>
  <Paragraphs>74</Paragraphs>
  <Slides>23</Slides>
  <Notes>2</Notes>
  <HiddenSlides>0</HiddenSlides>
  <MMClips>0</MMClips>
  <ScaleCrop>false</ScaleCrop>
  <HeadingPairs>
    <vt:vector size="6" baseType="variant">
      <vt:variant>
        <vt:lpstr>Modello struttura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6" baseType="lpstr">
      <vt:lpstr>Tema di Office</vt:lpstr>
      <vt:lpstr>15_Presentazione vuota</vt:lpstr>
      <vt:lpstr>Grafico</vt:lpstr>
      <vt:lpstr>Diapositiva 1</vt:lpstr>
      <vt:lpstr>Diapositiva 2</vt:lpstr>
      <vt:lpstr>Diapositiva 3</vt:lpstr>
      <vt:lpstr>Diapositiva 4</vt:lpstr>
      <vt:lpstr>Diapositiva 5</vt:lpstr>
      <vt:lpstr>Diapositiva 6</vt:lpstr>
      <vt:lpstr>COVERT HE</vt:lpstr>
      <vt:lpstr>Diapositiva 8</vt:lpstr>
      <vt:lpstr>Diapositiva 9</vt:lpstr>
      <vt:lpstr>Diapositiva 10</vt:lpstr>
      <vt:lpstr>Diapositiva 11</vt:lpstr>
      <vt:lpstr>Driving History Characteristics of                       Cirrhotics and Controls</vt:lpstr>
      <vt:lpstr>MHE and driving ability  </vt:lpstr>
      <vt:lpstr>Diapositiva 14</vt:lpstr>
      <vt:lpstr>DIET – AASLD/EASL RECOMMENDATIONS</vt:lpstr>
      <vt:lpstr>Diapositiva 16</vt:lpstr>
      <vt:lpstr>Diapositiva 17</vt:lpstr>
      <vt:lpstr>scarto</vt:lpstr>
      <vt:lpstr>Diapositiva 19</vt:lpstr>
      <vt:lpstr>Diapositiva 20</vt:lpstr>
      <vt:lpstr>Diapositiva 21</vt:lpstr>
      <vt:lpstr>Diapositiva 22</vt:lpstr>
      <vt:lpstr>Diapositiva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enceflopatia</dc:title>
  <dc:creator>Antonio Ascione</dc:creator>
  <cp:lastModifiedBy>Gabriele Mizzoni</cp:lastModifiedBy>
  <cp:revision>87</cp:revision>
  <cp:lastPrinted>2018-09-25T11:16:03Z</cp:lastPrinted>
  <dcterms:created xsi:type="dcterms:W3CDTF">2018-10-30T10:19:30Z</dcterms:created>
  <dcterms:modified xsi:type="dcterms:W3CDTF">2018-10-30T10:20:36Z</dcterms:modified>
</cp:coreProperties>
</file>