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sldIdLst>
    <p:sldId id="499" r:id="rId2"/>
    <p:sldId id="460" r:id="rId3"/>
    <p:sldId id="462" r:id="rId4"/>
    <p:sldId id="461" r:id="rId5"/>
    <p:sldId id="482" r:id="rId6"/>
    <p:sldId id="459" r:id="rId7"/>
    <p:sldId id="464" r:id="rId8"/>
    <p:sldId id="458" r:id="rId9"/>
    <p:sldId id="456" r:id="rId10"/>
    <p:sldId id="457" r:id="rId11"/>
    <p:sldId id="455" r:id="rId12"/>
    <p:sldId id="465" r:id="rId13"/>
    <p:sldId id="483" r:id="rId14"/>
    <p:sldId id="484" r:id="rId15"/>
    <p:sldId id="485" r:id="rId16"/>
    <p:sldId id="486" r:id="rId17"/>
    <p:sldId id="487" r:id="rId18"/>
    <p:sldId id="488" r:id="rId19"/>
    <p:sldId id="489" r:id="rId20"/>
    <p:sldId id="490" r:id="rId21"/>
    <p:sldId id="491" r:id="rId22"/>
    <p:sldId id="492" r:id="rId23"/>
    <p:sldId id="493" r:id="rId24"/>
    <p:sldId id="494" r:id="rId25"/>
    <p:sldId id="495" r:id="rId26"/>
    <p:sldId id="513" r:id="rId27"/>
    <p:sldId id="466" r:id="rId28"/>
    <p:sldId id="476" r:id="rId29"/>
    <p:sldId id="478" r:id="rId30"/>
    <p:sldId id="481" r:id="rId31"/>
    <p:sldId id="479" r:id="rId32"/>
    <p:sldId id="480" r:id="rId33"/>
    <p:sldId id="477" r:id="rId34"/>
    <p:sldId id="467" r:id="rId35"/>
    <p:sldId id="468" r:id="rId36"/>
    <p:sldId id="469" r:id="rId37"/>
    <p:sldId id="471" r:id="rId38"/>
    <p:sldId id="470" r:id="rId39"/>
    <p:sldId id="500" r:id="rId40"/>
    <p:sldId id="514" r:id="rId41"/>
    <p:sldId id="473" r:id="rId42"/>
    <p:sldId id="474" r:id="rId43"/>
    <p:sldId id="525" r:id="rId44"/>
    <p:sldId id="502" r:id="rId45"/>
    <p:sldId id="503" r:id="rId46"/>
    <p:sldId id="504" r:id="rId47"/>
    <p:sldId id="518" r:id="rId48"/>
    <p:sldId id="526" r:id="rId49"/>
    <p:sldId id="506" r:id="rId50"/>
    <p:sldId id="507" r:id="rId51"/>
    <p:sldId id="508" r:id="rId52"/>
    <p:sldId id="517" r:id="rId53"/>
    <p:sldId id="509" r:id="rId54"/>
    <p:sldId id="527" r:id="rId55"/>
    <p:sldId id="519" r:id="rId56"/>
    <p:sldId id="521" r:id="rId57"/>
    <p:sldId id="523" r:id="rId58"/>
    <p:sldId id="512" r:id="rId59"/>
    <p:sldId id="515" r:id="rId60"/>
    <p:sldId id="511" r:id="rId6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00FF"/>
    <a:srgbClr val="3366FF"/>
    <a:srgbClr val="0000CC"/>
    <a:srgbClr val="0066FF"/>
    <a:srgbClr val="0099FF"/>
    <a:srgbClr val="0033CC"/>
    <a:srgbClr val="FF3399"/>
    <a:srgbClr val="000099"/>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72" autoAdjust="0"/>
    <p:restoredTop sz="95268" autoAdjust="0"/>
  </p:normalViewPr>
  <p:slideViewPr>
    <p:cSldViewPr>
      <p:cViewPr varScale="1">
        <p:scale>
          <a:sx n="68" d="100"/>
          <a:sy n="68" d="100"/>
        </p:scale>
        <p:origin x="1212" y="60"/>
      </p:cViewPr>
      <p:guideLst>
        <p:guide orient="horz" pos="2160"/>
        <p:guide pos="2880"/>
      </p:guideLst>
    </p:cSldViewPr>
  </p:slideViewPr>
  <p:outlineViewPr>
    <p:cViewPr>
      <p:scale>
        <a:sx n="33" d="100"/>
        <a:sy n="33" d="100"/>
      </p:scale>
      <p:origin x="0" y="-3442"/>
    </p:cViewPr>
  </p:outlineViewPr>
  <p:notesTextViewPr>
    <p:cViewPr>
      <p:scale>
        <a:sx n="66" d="100"/>
        <a:sy n="66" d="100"/>
      </p:scale>
      <p:origin x="0" y="0"/>
    </p:cViewPr>
  </p:notesTextViewPr>
  <p:sorterViewPr>
    <p:cViewPr varScale="1">
      <p:scale>
        <a:sx n="1" d="1"/>
        <a:sy n="1" d="1"/>
      </p:scale>
      <p:origin x="0" y="-737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F7C9DF-0018-4E9D-9576-FB19335C3A0D}" type="datetimeFigureOut">
              <a:rPr lang="it-IT" smtClean="0"/>
              <a:t>01/10/2018</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2D6C15-CC55-43A8-92C5-39A9681D96B8}" type="slidenum">
              <a:rPr lang="it-IT" smtClean="0"/>
              <a:t>‹N›</a:t>
            </a:fld>
            <a:endParaRPr lang="it-IT"/>
          </a:p>
        </p:txBody>
      </p:sp>
    </p:spTree>
    <p:extLst>
      <p:ext uri="{BB962C8B-B14F-4D97-AF65-F5344CB8AC3E}">
        <p14:creationId xmlns:p14="http://schemas.microsoft.com/office/powerpoint/2010/main" val="179248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42D6C15-CC55-43A8-92C5-39A9681D96B8}" type="slidenum">
              <a:rPr lang="it-IT" smtClean="0"/>
              <a:t>9</a:t>
            </a:fld>
            <a:endParaRPr lang="it-IT"/>
          </a:p>
        </p:txBody>
      </p:sp>
    </p:spTree>
    <p:extLst>
      <p:ext uri="{BB962C8B-B14F-4D97-AF65-F5344CB8AC3E}">
        <p14:creationId xmlns:p14="http://schemas.microsoft.com/office/powerpoint/2010/main" val="1805173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Although the number of patients included in our study was small,</a:t>
            </a:r>
          </a:p>
          <a:p>
            <a:r>
              <a:rPr lang="en-US" dirty="0"/>
              <a:t>there is a marked similarity between the response rates in this study</a:t>
            </a:r>
          </a:p>
          <a:p>
            <a:r>
              <a:rPr lang="en-US" dirty="0"/>
              <a:t>and those of </a:t>
            </a:r>
            <a:r>
              <a:rPr lang="en-US" dirty="0" err="1"/>
              <a:t>Hadziyannis</a:t>
            </a:r>
            <a:r>
              <a:rPr lang="en-US" dirty="0"/>
              <a:t> et al.10 One key finding in our study was</a:t>
            </a:r>
          </a:p>
          <a:p>
            <a:r>
              <a:rPr lang="en-US" dirty="0"/>
              <a:t>that, like in other studies, all patients experienced a relapse in HBV</a:t>
            </a:r>
          </a:p>
          <a:p>
            <a:r>
              <a:rPr lang="en-US" dirty="0"/>
              <a:t>DNA levels which was transient and most patients had a spontaneous</a:t>
            </a:r>
          </a:p>
          <a:p>
            <a:r>
              <a:rPr lang="en-US"/>
              <a:t>decrease in HBV DNA to below levels requiring treatment</a:t>
            </a:r>
            <a:endParaRPr lang="it-IT"/>
          </a:p>
        </p:txBody>
      </p:sp>
      <p:sp>
        <p:nvSpPr>
          <p:cNvPr id="4" name="Segnaposto numero diapositiva 3"/>
          <p:cNvSpPr>
            <a:spLocks noGrp="1"/>
          </p:cNvSpPr>
          <p:nvPr>
            <p:ph type="sldNum" sz="quarter" idx="10"/>
          </p:nvPr>
        </p:nvSpPr>
        <p:spPr/>
        <p:txBody>
          <a:bodyPr/>
          <a:lstStyle/>
          <a:p>
            <a:fld id="{342D6C15-CC55-43A8-92C5-39A9681D96B8}" type="slidenum">
              <a:rPr lang="it-IT" smtClean="0"/>
              <a:t>20</a:t>
            </a:fld>
            <a:endParaRPr lang="it-IT"/>
          </a:p>
        </p:txBody>
      </p:sp>
    </p:spTree>
    <p:extLst>
      <p:ext uri="{BB962C8B-B14F-4D97-AF65-F5344CB8AC3E}">
        <p14:creationId xmlns:p14="http://schemas.microsoft.com/office/powerpoint/2010/main" val="1835580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Sebbene il numero di pazienti inclusi nel nostro studio fosse piccolo, vi è una marcata somiglianza tra i tassi di risposta in questo studio e quelli di </a:t>
            </a:r>
            <a:r>
              <a:rPr lang="it-IT" dirty="0" err="1"/>
              <a:t>Hadziyannis</a:t>
            </a:r>
            <a:r>
              <a:rPr lang="it-IT" dirty="0"/>
              <a:t> et al. Uno dei risultati chiave del nostro studio è stato che, come in altri studi, tutti i pazienti hanno avuto una recidiva nei livelli di HBV DNA che era transitoria e la maggior parte dei pazienti ha avuto una diminuzione spontanea del DNA dell'HBV a livelli inferiori che richiedono un trattamento</a:t>
            </a:r>
          </a:p>
        </p:txBody>
      </p:sp>
      <p:sp>
        <p:nvSpPr>
          <p:cNvPr id="4" name="Segnaposto numero diapositiva 3"/>
          <p:cNvSpPr>
            <a:spLocks noGrp="1"/>
          </p:cNvSpPr>
          <p:nvPr>
            <p:ph type="sldNum" sz="quarter" idx="10"/>
          </p:nvPr>
        </p:nvSpPr>
        <p:spPr/>
        <p:txBody>
          <a:bodyPr/>
          <a:lstStyle/>
          <a:p>
            <a:fld id="{342D6C15-CC55-43A8-92C5-39A9681D96B8}" type="slidenum">
              <a:rPr lang="it-IT" smtClean="0"/>
              <a:t>21</a:t>
            </a:fld>
            <a:endParaRPr lang="it-IT"/>
          </a:p>
        </p:txBody>
      </p:sp>
    </p:spTree>
    <p:extLst>
      <p:ext uri="{BB962C8B-B14F-4D97-AF65-F5344CB8AC3E}">
        <p14:creationId xmlns:p14="http://schemas.microsoft.com/office/powerpoint/2010/main" val="4178259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Nello studio di </a:t>
            </a:r>
            <a:r>
              <a:rPr lang="it-IT" dirty="0" err="1"/>
              <a:t>Berg</a:t>
            </a:r>
            <a:r>
              <a:rPr lang="it-IT" dirty="0"/>
              <a:t> et al, i pazienti che hanno raggiunto una diminuzione dei livelli di </a:t>
            </a:r>
            <a:r>
              <a:rPr lang="it-IT" dirty="0" err="1"/>
              <a:t>HBsAg</a:t>
            </a:r>
            <a:r>
              <a:rPr lang="it-IT" dirty="0"/>
              <a:t> dopo l'interruzione del trattamento,  avevano livelli di </a:t>
            </a:r>
            <a:r>
              <a:rPr lang="it-IT" dirty="0" err="1"/>
              <a:t>HBsAg</a:t>
            </a:r>
            <a:r>
              <a:rPr lang="it-IT" dirty="0"/>
              <a:t> al basale &lt;25.000 IU / </a:t>
            </a:r>
            <a:r>
              <a:rPr lang="it-IT" dirty="0" err="1"/>
              <a:t>mL</a:t>
            </a:r>
            <a:r>
              <a:rPr lang="it-IT" dirty="0"/>
              <a:t> quando il trattamento con NA è stato interrotto.</a:t>
            </a:r>
          </a:p>
        </p:txBody>
      </p:sp>
      <p:sp>
        <p:nvSpPr>
          <p:cNvPr id="4" name="Segnaposto numero diapositiva 3"/>
          <p:cNvSpPr>
            <a:spLocks noGrp="1"/>
          </p:cNvSpPr>
          <p:nvPr>
            <p:ph type="sldNum" sz="quarter" idx="10"/>
          </p:nvPr>
        </p:nvSpPr>
        <p:spPr/>
        <p:txBody>
          <a:bodyPr/>
          <a:lstStyle/>
          <a:p>
            <a:fld id="{342D6C15-CC55-43A8-92C5-39A9681D96B8}" type="slidenum">
              <a:rPr lang="it-IT" smtClean="0"/>
              <a:t>23</a:t>
            </a:fld>
            <a:endParaRPr lang="it-IT"/>
          </a:p>
        </p:txBody>
      </p:sp>
    </p:spTree>
    <p:extLst>
      <p:ext uri="{BB962C8B-B14F-4D97-AF65-F5344CB8AC3E}">
        <p14:creationId xmlns:p14="http://schemas.microsoft.com/office/powerpoint/2010/main" val="486626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4400" b="1" dirty="0">
                <a:latin typeface="Arial" panose="020B0604020202020204" pitchFamily="34" charset="0"/>
                <a:cs typeface="Arial" panose="020B0604020202020204" pitchFamily="34" charset="0"/>
              </a:rPr>
              <a:t>BACKGROUND &amp; AIMS:</a:t>
            </a:r>
          </a:p>
          <a:p>
            <a:r>
              <a:rPr lang="en-US" sz="4400" b="1" dirty="0">
                <a:latin typeface="Arial" panose="020B0604020202020204" pitchFamily="34" charset="0"/>
                <a:cs typeface="Arial" panose="020B0604020202020204" pitchFamily="34" charset="0"/>
              </a:rPr>
              <a:t>Patients with chronic hepatitis B virus (HBV) infection have a high risk for developing hepatocellular carcinoma (HCC). Patients with lower levels of hepatitis B surface antigen (HBsAg) have higher chances of losing HBsAg than those with high levels. However, little is known about whether higher levels of HBsAg increase risk for HCC.</a:t>
            </a:r>
          </a:p>
          <a:p>
            <a:endParaRPr lang="en-US" sz="4400" b="1" dirty="0">
              <a:latin typeface="Arial" panose="020B0604020202020204" pitchFamily="34" charset="0"/>
              <a:cs typeface="Arial" panose="020B0604020202020204" pitchFamily="34" charset="0"/>
            </a:endParaRPr>
          </a:p>
          <a:p>
            <a:r>
              <a:rPr lang="en-US" sz="4400" b="1" dirty="0">
                <a:latin typeface="Arial" panose="020B0604020202020204" pitchFamily="34" charset="0"/>
                <a:cs typeface="Arial" panose="020B0604020202020204" pitchFamily="34" charset="0"/>
              </a:rPr>
              <a:t>METHODS:</a:t>
            </a:r>
          </a:p>
          <a:p>
            <a:r>
              <a:rPr lang="en-US" sz="4400" b="1" dirty="0">
                <a:latin typeface="Arial" panose="020B0604020202020204" pitchFamily="34" charset="0"/>
                <a:cs typeface="Arial" panose="020B0604020202020204" pitchFamily="34" charset="0"/>
              </a:rPr>
              <a:t>We followed 2688 Taiwanese HBsAg-positive patients without evidence of cirrhosis for a mean time period of 14.7 years. In addition to the known risk factors of HCC, we investigated the association between levels of HBsAg and development of HCC.</a:t>
            </a:r>
          </a:p>
          <a:p>
            <a:endParaRPr lang="en-US" sz="4400" b="1" dirty="0">
              <a:latin typeface="Arial" panose="020B0604020202020204" pitchFamily="34" charset="0"/>
              <a:cs typeface="Arial" panose="020B0604020202020204" pitchFamily="34" charset="0"/>
            </a:endParaRPr>
          </a:p>
          <a:p>
            <a:r>
              <a:rPr lang="en-US" sz="4400" b="1" dirty="0">
                <a:latin typeface="Arial" panose="020B0604020202020204" pitchFamily="34" charset="0"/>
                <a:cs typeface="Arial" panose="020B0604020202020204" pitchFamily="34" charset="0"/>
              </a:rPr>
              <a:t>RESULTS:</a:t>
            </a:r>
          </a:p>
          <a:p>
            <a:r>
              <a:rPr lang="en-US" sz="4400" b="1" dirty="0">
                <a:latin typeface="Arial" panose="020B0604020202020204" pitchFamily="34" charset="0"/>
                <a:cs typeface="Arial" panose="020B0604020202020204" pitchFamily="34" charset="0"/>
              </a:rPr>
              <a:t>Of the patients followed, 191 developed HCC, with an average annual incidence rate of 0.5%. Baseline levels of HBsAg and HBV were associated with development of HCC, and risk increased with level. Compared to HBsAg level, by receiver operating characteristic curve analysis, HBV DNA level better predicted the development of HCC during 10-year and 15-year periods (both, P &lt; .001). However, when we evaluated hepatitis B e antigen-negative patients with levels of HBV DNA &lt;2000 IU/mL, factors that determined HCC risk included sex, age, and levels of alanine aminotransferase and HBsAg (≥1000 IU/mL), but not level of HBV DNA. Multivariate analysis showed that the adjusted hazard ratio for HCC in patients with levels of HBsAg ≥1000 IU/mL versus &lt;1000 IU/mL was 13.7 (95% confidence interval: 4.8-39.3).</a:t>
            </a:r>
          </a:p>
          <a:p>
            <a:endParaRPr lang="en-US" sz="4400" b="1" dirty="0">
              <a:latin typeface="Arial" panose="020B0604020202020204" pitchFamily="34" charset="0"/>
              <a:cs typeface="Arial" panose="020B0604020202020204" pitchFamily="34" charset="0"/>
            </a:endParaRPr>
          </a:p>
          <a:p>
            <a:r>
              <a:rPr lang="en-US" sz="4400" b="1" dirty="0">
                <a:latin typeface="Arial" panose="020B0604020202020204" pitchFamily="34" charset="0"/>
                <a:cs typeface="Arial" panose="020B0604020202020204" pitchFamily="34" charset="0"/>
              </a:rPr>
              <a:t>CONCLUSIONS:</a:t>
            </a:r>
          </a:p>
          <a:p>
            <a:r>
              <a:rPr lang="en-US" sz="4400" b="1" dirty="0">
                <a:latin typeface="Arial" panose="020B0604020202020204" pitchFamily="34" charset="0"/>
                <a:cs typeface="Arial" panose="020B0604020202020204" pitchFamily="34" charset="0"/>
              </a:rPr>
              <a:t>Among patients infected with HBV genotype B or C, determinants of HCC risk include their sex, age, hepatitis B e antigen status, HBV genotype, and levels of alanine aminotransferase and HBV DNA, but not level of HBsAg. Among hepatitis B e antigen-negative patients with low viral loads, HCC risk is determined by levels of HBsAg and alanine aminotransferase and age, but not HBV DNA.</a:t>
            </a:r>
            <a:endParaRPr lang="it-IT" sz="4400" b="1" dirty="0">
              <a:latin typeface="Arial" panose="020B0604020202020204" pitchFamily="34" charset="0"/>
              <a:cs typeface="Arial" panose="020B0604020202020204" pitchFamily="34" charset="0"/>
            </a:endParaRPr>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2D6C15-CC55-43A8-92C5-39A9681D96B8}"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4088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42D6C15-CC55-43A8-92C5-39A9681D96B8}" type="slidenum">
              <a:rPr lang="it-IT" smtClean="0"/>
              <a:t>29</a:t>
            </a:fld>
            <a:endParaRPr lang="it-IT"/>
          </a:p>
        </p:txBody>
      </p:sp>
    </p:spTree>
    <p:extLst>
      <p:ext uri="{BB962C8B-B14F-4D97-AF65-F5344CB8AC3E}">
        <p14:creationId xmlns:p14="http://schemas.microsoft.com/office/powerpoint/2010/main" val="13552903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Clinical research. “Cohort studies, surveillance studies, and clinical trials of new therapeutic agents or strategies require serial measurements of HBV DNA. In research studies, tests for resistant variants should be </a:t>
            </a:r>
            <a:r>
              <a:rPr lang="en-US" dirty="0" err="1"/>
              <a:t>sy</a:t>
            </a:r>
            <a:r>
              <a:rPr lang="en-US" dirty="0"/>
              <a:t> </a:t>
            </a:r>
            <a:r>
              <a:rPr lang="en-US" dirty="0" err="1"/>
              <a:t>stematically</a:t>
            </a:r>
            <a:r>
              <a:rPr lang="en-US" dirty="0"/>
              <a:t> performed when antiviral therapy fails, to identify the resistant variant and characterize its nature and dynamics. Sensitive sequencing methods such as NGS are particularly useful for characterizing the dynamics of sensitive and resistant virus populations over time. Information about HBV genotype and core and core promoter mutations might be used in epidemiology and pathophysiology studies»</a:t>
            </a:r>
          </a:p>
          <a:p>
            <a:endParaRPr lang="it-IT" dirty="0"/>
          </a:p>
          <a:p>
            <a:endParaRPr lang="it-IT" dirty="0"/>
          </a:p>
          <a:p>
            <a:r>
              <a:rPr lang="it-IT" dirty="0"/>
              <a:t>Ricerca clinica. Studi di coorte, studi di sorveglianza e studi clinici di nuovi agenti terapeutici o le strategie richiedono misurazioni seriali del DNA dell'HBV. </a:t>
            </a:r>
          </a:p>
          <a:p>
            <a:r>
              <a:rPr lang="it-IT" dirty="0"/>
              <a:t>In studi di ricerca, prove per varianti resistenti dovrebbero essere</a:t>
            </a:r>
          </a:p>
          <a:p>
            <a:r>
              <a:rPr lang="it-IT" dirty="0"/>
              <a:t>sistematicamente eseguita quando la terapia antivirale fallisce, a</a:t>
            </a:r>
          </a:p>
          <a:p>
            <a:r>
              <a:rPr lang="it-IT" dirty="0"/>
              <a:t>identificare la variante resistente e caratterizzarne la natura</a:t>
            </a:r>
          </a:p>
          <a:p>
            <a:r>
              <a:rPr lang="it-IT" dirty="0"/>
              <a:t>e dinamiche. </a:t>
            </a:r>
          </a:p>
          <a:p>
            <a:r>
              <a:rPr lang="it-IT" dirty="0"/>
              <a:t>Metodi di sequenziamento sensibili come NGS sono particolarmente utili per caratterizzare le dinamiche di popolazioni virali sensibili e resistenti nel tempo. Informazione sul genotipo HBV e sul core e core </a:t>
            </a:r>
            <a:r>
              <a:rPr lang="it-IT" dirty="0" err="1"/>
              <a:t>promotter</a:t>
            </a:r>
            <a:r>
              <a:rPr lang="it-IT" dirty="0"/>
              <a:t> mutazioni potrebbero essere utilizzate in epidemiologia e patofisiologia</a:t>
            </a:r>
          </a:p>
        </p:txBody>
      </p:sp>
      <p:sp>
        <p:nvSpPr>
          <p:cNvPr id="4" name="Segnaposto numero diapositiva 3"/>
          <p:cNvSpPr>
            <a:spLocks noGrp="1"/>
          </p:cNvSpPr>
          <p:nvPr>
            <p:ph type="sldNum" sz="quarter" idx="10"/>
          </p:nvPr>
        </p:nvSpPr>
        <p:spPr/>
        <p:txBody>
          <a:bodyPr/>
          <a:lstStyle/>
          <a:p>
            <a:fld id="{342D6C15-CC55-43A8-92C5-39A9681D96B8}" type="slidenum">
              <a:rPr lang="it-IT" smtClean="0"/>
              <a:t>53</a:t>
            </a:fld>
            <a:endParaRPr lang="it-IT"/>
          </a:p>
        </p:txBody>
      </p:sp>
    </p:spTree>
    <p:extLst>
      <p:ext uri="{BB962C8B-B14F-4D97-AF65-F5344CB8AC3E}">
        <p14:creationId xmlns:p14="http://schemas.microsoft.com/office/powerpoint/2010/main" val="1791757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Grande livello di proteine superficiali del virus dell'epatite B nel siero: Un fattore predittivo più forte della risposta virologica al </a:t>
            </a:r>
            <a:r>
              <a:rPr lang="it-IT" dirty="0" err="1"/>
              <a:t>peginterferone</a:t>
            </a:r>
            <a:r>
              <a:rPr lang="it-IT" dirty="0"/>
              <a:t> alfa-2a rispetto a quello dell'</a:t>
            </a:r>
            <a:r>
              <a:rPr lang="it-IT" dirty="0" err="1"/>
              <a:t>entecavir</a:t>
            </a:r>
            <a:r>
              <a:rPr lang="it-IT" dirty="0"/>
              <a:t> nei pazienti </a:t>
            </a:r>
            <a:r>
              <a:rPr lang="it-IT" dirty="0" err="1"/>
              <a:t>HBeAg</a:t>
            </a:r>
            <a:r>
              <a:rPr lang="it-IT"/>
              <a:t>-positivi con epatite B cronica</a:t>
            </a:r>
            <a:endParaRPr lang="it-IT" dirty="0"/>
          </a:p>
          <a:p>
            <a:endParaRPr lang="it-IT" dirty="0"/>
          </a:p>
          <a:p>
            <a:endParaRPr lang="it-IT" dirty="0"/>
          </a:p>
          <a:p>
            <a:endParaRPr lang="it-IT" dirty="0"/>
          </a:p>
          <a:p>
            <a:r>
              <a:rPr lang="it-IT" dirty="0"/>
              <a:t>In conclusione, questo studio ha quantificato i cambiamenti dinamici negli LHB,</a:t>
            </a:r>
          </a:p>
          <a:p>
            <a:r>
              <a:rPr lang="it-IT" dirty="0"/>
              <a:t>Livelli di </a:t>
            </a:r>
            <a:r>
              <a:rPr lang="it-IT" dirty="0" err="1"/>
              <a:t>HBsAg</a:t>
            </a:r>
            <a:r>
              <a:rPr lang="it-IT" dirty="0"/>
              <a:t> e HBV DNA in pazienti </a:t>
            </a:r>
            <a:r>
              <a:rPr lang="it-IT" dirty="0" err="1"/>
              <a:t>HBeAg</a:t>
            </a:r>
            <a:r>
              <a:rPr lang="it-IT" dirty="0"/>
              <a:t>-positivi con CHB</a:t>
            </a:r>
          </a:p>
          <a:p>
            <a:r>
              <a:rPr lang="it-IT" dirty="0"/>
              <a:t>trattato con </a:t>
            </a:r>
            <a:r>
              <a:rPr lang="it-IT" dirty="0" err="1"/>
              <a:t>peginterferone</a:t>
            </a:r>
            <a:r>
              <a:rPr lang="it-IT" dirty="0"/>
              <a:t> alfa-2a o </a:t>
            </a:r>
            <a:r>
              <a:rPr lang="it-IT" dirty="0" err="1"/>
              <a:t>entecavir</a:t>
            </a:r>
            <a:r>
              <a:rPr lang="it-IT" dirty="0"/>
              <a:t>. Gli LHB sierici</a:t>
            </a:r>
          </a:p>
          <a:p>
            <a:r>
              <a:rPr lang="it-IT" dirty="0"/>
              <a:t>livello alla settimana 4 si è rivelato più utile nella previsione della VR a</a:t>
            </a:r>
          </a:p>
          <a:p>
            <a:r>
              <a:rPr lang="it-IT" dirty="0"/>
              <a:t>la terapia con </a:t>
            </a:r>
            <a:r>
              <a:rPr lang="it-IT" dirty="0" err="1"/>
              <a:t>peginterferone</a:t>
            </a:r>
            <a:r>
              <a:rPr lang="it-IT" dirty="0"/>
              <a:t> alfa-2a, e ciò fornisce supporto alla clinica</a:t>
            </a:r>
          </a:p>
          <a:p>
            <a:r>
              <a:rPr lang="it-IT" dirty="0"/>
              <a:t>utilità di marcatori sierologici quantitativi. Inoltre, questi sono economici</a:t>
            </a:r>
          </a:p>
          <a:p>
            <a:r>
              <a:rPr lang="it-IT" dirty="0"/>
              <a:t>e semplici analisi forniscono informazioni sulla natura dinamica</a:t>
            </a:r>
          </a:p>
          <a:p>
            <a:r>
              <a:rPr lang="it-IT" dirty="0"/>
              <a:t>delle associazioni tra LHB, </a:t>
            </a:r>
            <a:r>
              <a:rPr lang="it-IT" dirty="0" err="1"/>
              <a:t>HBsAg</a:t>
            </a:r>
            <a:r>
              <a:rPr lang="it-IT" dirty="0"/>
              <a:t> e HBV DNA in</a:t>
            </a:r>
          </a:p>
          <a:p>
            <a:r>
              <a:rPr lang="it-IT" dirty="0"/>
              <a:t>pazienti che ricevono una terapia antivirale. Tuttavia, lo studio era basato</a:t>
            </a:r>
          </a:p>
          <a:p>
            <a:r>
              <a:rPr lang="it-IT" dirty="0"/>
              <a:t>su un numero limitato di pazienti e ulteriori ricerche da identificare</a:t>
            </a:r>
          </a:p>
          <a:p>
            <a:r>
              <a:rPr lang="it-IT" dirty="0"/>
              <a:t>e convalidare i livelli di taglio ottimali di LHB è necessario.</a:t>
            </a:r>
          </a:p>
          <a:p>
            <a:endParaRPr lang="it-IT" dirty="0"/>
          </a:p>
          <a:p>
            <a:endParaRPr lang="it-IT" dirty="0"/>
          </a:p>
          <a:p>
            <a:endParaRPr lang="it-IT" dirty="0"/>
          </a:p>
        </p:txBody>
      </p:sp>
      <p:sp>
        <p:nvSpPr>
          <p:cNvPr id="4" name="Segnaposto numero diapositiva 3"/>
          <p:cNvSpPr>
            <a:spLocks noGrp="1"/>
          </p:cNvSpPr>
          <p:nvPr>
            <p:ph type="sldNum" sz="quarter" idx="5"/>
          </p:nvPr>
        </p:nvSpPr>
        <p:spPr/>
        <p:txBody>
          <a:bodyPr/>
          <a:lstStyle/>
          <a:p>
            <a:fld id="{342D6C15-CC55-43A8-92C5-39A9681D96B8}" type="slidenum">
              <a:rPr lang="it-IT" smtClean="0"/>
              <a:t>54</a:t>
            </a:fld>
            <a:endParaRPr lang="it-IT"/>
          </a:p>
        </p:txBody>
      </p:sp>
    </p:spTree>
    <p:extLst>
      <p:ext uri="{BB962C8B-B14F-4D97-AF65-F5344CB8AC3E}">
        <p14:creationId xmlns:p14="http://schemas.microsoft.com/office/powerpoint/2010/main" val="41568549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2D6C15-CC55-43A8-92C5-39A9681D96B8}"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5377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42D6C15-CC55-43A8-92C5-39A9681D96B8}" type="slidenum">
              <a:rPr lang="it-IT" smtClean="0"/>
              <a:t>10</a:t>
            </a:fld>
            <a:endParaRPr lang="it-IT"/>
          </a:p>
        </p:txBody>
      </p:sp>
    </p:spTree>
    <p:extLst>
      <p:ext uri="{BB962C8B-B14F-4D97-AF65-F5344CB8AC3E}">
        <p14:creationId xmlns:p14="http://schemas.microsoft.com/office/powerpoint/2010/main" val="1026509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2D6C15-CC55-43A8-92C5-39A9681D96B8}"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4425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In conclusion, the definition of relapse strongly affects the off-NAs rates of relapse and therefore can have a great impact on the probability of retreatment in </a:t>
            </a:r>
            <a:r>
              <a:rPr lang="en-US" dirty="0" err="1"/>
              <a:t>HBeAg</a:t>
            </a:r>
            <a:r>
              <a:rPr lang="en-US" dirty="0"/>
              <a:t>-negative CHB patients who discontinue an effective long-term NA therapy. The majority of patients would </a:t>
            </a:r>
            <a:r>
              <a:rPr lang="en-US" dirty="0" err="1"/>
              <a:t>beretreated</a:t>
            </a:r>
            <a:r>
              <a:rPr lang="en-US" dirty="0"/>
              <a:t> within 12-24 months if clinically significant relapse and indication for retreatment are considered to be HBV DNA &gt;2000 IU/mL even combined with elevated ALT levels, whereas retreatment would not be initiated in the majority of patients if more stringent criteria for retreatment initiation are adopted. Regardless of definition, off-</a:t>
            </a:r>
            <a:r>
              <a:rPr lang="en-US" dirty="0" err="1"/>
              <a:t>Nas</a:t>
            </a:r>
            <a:r>
              <a:rPr lang="en-US" dirty="0"/>
              <a:t> relapses cannot be easily predicted by the patients’ main epidemiological and treatment characteristics; therefore, additional research is required in this field. Given that both Asian and European guidelines have</a:t>
            </a:r>
          </a:p>
          <a:p>
            <a:r>
              <a:rPr lang="en-US" dirty="0"/>
              <a:t>now included the option of treatment discontinuation in </a:t>
            </a:r>
            <a:r>
              <a:rPr lang="en-US" dirty="0" err="1"/>
              <a:t>HBeAg</a:t>
            </a:r>
            <a:r>
              <a:rPr lang="en-US" dirty="0"/>
              <a:t>-CHB patients without cirrhosis who will remain under close monitoring,(3,7) clinicians may start to withdraw oral antiviral agents in such patients who have remained in long-term (i.e., &gt;2 years and preferentially</a:t>
            </a:r>
          </a:p>
          <a:p>
            <a:r>
              <a:rPr lang="en-US" dirty="0"/>
              <a:t>&gt;3 years) </a:t>
            </a:r>
            <a:r>
              <a:rPr lang="en-US" dirty="0" err="1"/>
              <a:t>virological</a:t>
            </a:r>
            <a:r>
              <a:rPr lang="en-US" dirty="0"/>
              <a:t> remission. Close posttreatment follow-up with at least ALT and HBV DNA determinations is mandatory, and strict and predefined criteria for retreatment are necessary for avoiding potential life-long retreatment in large proportions of these patients.</a:t>
            </a:r>
          </a:p>
          <a:p>
            <a:endParaRPr lang="it-IT" dirty="0"/>
          </a:p>
          <a:p>
            <a:r>
              <a:rPr lang="it-IT" dirty="0"/>
              <a:t>In conclusione, la definizione di recidiva influenza fortemente i tassi di recidiva off-</a:t>
            </a:r>
            <a:r>
              <a:rPr lang="it-IT" dirty="0" err="1"/>
              <a:t>NAs</a:t>
            </a:r>
            <a:r>
              <a:rPr lang="it-IT" dirty="0"/>
              <a:t> e quindi può avere un grande impatto sulla probabilità di ritrattamento in pazienti CHB </a:t>
            </a:r>
            <a:r>
              <a:rPr lang="it-IT" dirty="0" err="1"/>
              <a:t>HBeAg</a:t>
            </a:r>
            <a:r>
              <a:rPr lang="it-IT" dirty="0"/>
              <a:t>-negativi che interrompono una terapia efficace a lungo termine con NA. La maggior parte dei pazienti verrebbe trattata entro 12-24 mesi se la recidiva clinicamente significativa e l'indicazione per il ritrattamento sono considerati HBV DNA&gt; 2000 IU / </a:t>
            </a:r>
            <a:r>
              <a:rPr lang="it-IT" dirty="0" err="1"/>
              <a:t>mL</a:t>
            </a:r>
            <a:r>
              <a:rPr lang="it-IT" dirty="0"/>
              <a:t> combinati anche con elevati livelli di ALT, mentre il ritrattamento non sarebbe iniziato nella maggior parte dei pazienti se di più vengono adottati criteri rigorosi per l'avvio del ritrattamento. Indipendentemente dalla definizione, le ricadute off-Nas non possono essere facilmente predette dalle principali caratteristiche epidemiologiche e di trattamento dei pazienti; pertanto, sono necessarie ulteriori ricerche in questo campo. Dato che hanno entrambe le linee guida asiatiche ed europee ora include l'opzione di interruzione del trattamento in pazienti </a:t>
            </a:r>
            <a:r>
              <a:rPr lang="it-IT" dirty="0" err="1"/>
              <a:t>HBeAg</a:t>
            </a:r>
            <a:r>
              <a:rPr lang="it-IT" dirty="0"/>
              <a:t>-CHB senza cirrosi che rimarranno sotto stretto monitoraggio, (3,7) i medici possono iniziare a ritirare agenti antivirali orali in tali pazienti che sono rimasti a lungo termine (cioè,&gt; 2 anni e preferenzialmente &gt; 3 anni) remissione virologica. È obbligatorio un follow-up post-trattamento con almeno le determinazioni del DNA ALT e HBV, e sono necessari criteri rigorosi e predefiniti per il ritrattamento per evitare il potenziale ritrattamento per tutta la vita in grandi proporzioni di questi pazienti.</a:t>
            </a:r>
          </a:p>
        </p:txBody>
      </p:sp>
      <p:sp>
        <p:nvSpPr>
          <p:cNvPr id="4" name="Segnaposto numero diapositiva 3"/>
          <p:cNvSpPr>
            <a:spLocks noGrp="1"/>
          </p:cNvSpPr>
          <p:nvPr>
            <p:ph type="sldNum" sz="quarter" idx="10"/>
          </p:nvPr>
        </p:nvSpPr>
        <p:spPr/>
        <p:txBody>
          <a:bodyPr/>
          <a:lstStyle/>
          <a:p>
            <a:fld id="{342D6C15-CC55-43A8-92C5-39A9681D96B8}" type="slidenum">
              <a:rPr lang="it-IT" smtClean="0"/>
              <a:t>13</a:t>
            </a:fld>
            <a:endParaRPr lang="it-IT"/>
          </a:p>
        </p:txBody>
      </p:sp>
    </p:spTree>
    <p:extLst>
      <p:ext uri="{BB962C8B-B14F-4D97-AF65-F5344CB8AC3E}">
        <p14:creationId xmlns:p14="http://schemas.microsoft.com/office/powerpoint/2010/main" val="3927317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Dato che sia le linee guida asiatiche che quelle europee hanno ora incluso l'opzione di interruzione del trattamento nei pazienti </a:t>
            </a:r>
            <a:r>
              <a:rPr lang="it-IT" dirty="0" err="1"/>
              <a:t>HBeAg</a:t>
            </a:r>
            <a:r>
              <a:rPr lang="it-IT" dirty="0"/>
              <a:t>-CHB senza cirrosi che rimarranno sotto stretta osservazione, (1,2) i medici possono iniziare a ritirare agenti antivirali orali in tali pazienti che sono rimasti a lungo -termine (cioè&gt; 2 anni e preferenzialmente&gt; 3 anni) remissione virologica.</a:t>
            </a:r>
          </a:p>
          <a:p>
            <a:endParaRPr lang="it-IT" dirty="0"/>
          </a:p>
          <a:p>
            <a:r>
              <a:rPr lang="it-IT" dirty="0"/>
              <a:t>È obbligatorio un follow-up post-trattamento con almeno le determinazioni del DNA ALT e HBV, e sono necessari criteri rigorosi e predefiniti per il ritrattamento per evitare il potenziale ritrattamento per tutta la vita in grandi proporzioni di questi pazienti.</a:t>
            </a:r>
          </a:p>
        </p:txBody>
      </p:sp>
      <p:sp>
        <p:nvSpPr>
          <p:cNvPr id="4" name="Segnaposto numero diapositiva 3"/>
          <p:cNvSpPr>
            <a:spLocks noGrp="1"/>
          </p:cNvSpPr>
          <p:nvPr>
            <p:ph type="sldNum" sz="quarter" idx="10"/>
          </p:nvPr>
        </p:nvSpPr>
        <p:spPr/>
        <p:txBody>
          <a:bodyPr/>
          <a:lstStyle/>
          <a:p>
            <a:fld id="{342D6C15-CC55-43A8-92C5-39A9681D96B8}" type="slidenum">
              <a:rPr lang="it-IT" smtClean="0"/>
              <a:t>14</a:t>
            </a:fld>
            <a:endParaRPr lang="it-IT"/>
          </a:p>
        </p:txBody>
      </p:sp>
    </p:spTree>
    <p:extLst>
      <p:ext uri="{BB962C8B-B14F-4D97-AF65-F5344CB8AC3E}">
        <p14:creationId xmlns:p14="http://schemas.microsoft.com/office/powerpoint/2010/main" val="1293900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Of the original cohort of 1,075 </a:t>
            </a:r>
            <a:r>
              <a:rPr lang="en-US" dirty="0" err="1"/>
              <a:t>HBeAg</a:t>
            </a:r>
            <a:r>
              <a:rPr lang="en-US" dirty="0"/>
              <a:t>-negative</a:t>
            </a:r>
          </a:p>
          <a:p>
            <a:r>
              <a:rPr lang="en-US" dirty="0"/>
              <a:t>patients with chronic HBV infection who had discontinued</a:t>
            </a:r>
          </a:p>
          <a:p>
            <a:r>
              <a:rPr lang="en-US" dirty="0" err="1"/>
              <a:t>Nuc</a:t>
            </a:r>
            <a:r>
              <a:rPr lang="en-US" dirty="0"/>
              <a:t> therapy, 5 (0.47%) showed HBsAg loss</a:t>
            </a:r>
          </a:p>
          <a:p>
            <a:r>
              <a:rPr lang="en-US" dirty="0"/>
              <a:t>during 156 (38.4-568) weeks of </a:t>
            </a:r>
            <a:r>
              <a:rPr lang="en-US" dirty="0" err="1"/>
              <a:t>Nuc</a:t>
            </a:r>
            <a:r>
              <a:rPr lang="en-US" dirty="0"/>
              <a:t> therapy. The 6-</a:t>
            </a:r>
          </a:p>
          <a:p>
            <a:r>
              <a:rPr lang="en-US" dirty="0"/>
              <a:t>year cumulative incidence and calculated annual incidence</a:t>
            </a:r>
          </a:p>
          <a:p>
            <a:r>
              <a:rPr lang="en-US" dirty="0"/>
              <a:t>of HBsAg </a:t>
            </a:r>
            <a:r>
              <a:rPr lang="en-US" dirty="0" err="1"/>
              <a:t>seroclearance</a:t>
            </a:r>
            <a:r>
              <a:rPr lang="en-US" dirty="0"/>
              <a:t> during </a:t>
            </a:r>
            <a:r>
              <a:rPr lang="en-US" dirty="0" err="1"/>
              <a:t>Nuc</a:t>
            </a:r>
            <a:r>
              <a:rPr lang="en-US" dirty="0"/>
              <a:t> therapy</a:t>
            </a:r>
          </a:p>
          <a:p>
            <a:r>
              <a:rPr lang="en-US" dirty="0"/>
              <a:t>were 3% and 0.15%, respectively.</a:t>
            </a:r>
          </a:p>
          <a:p>
            <a:endParaRPr lang="en-US" dirty="0"/>
          </a:p>
          <a:p>
            <a:endParaRPr lang="en-US" dirty="0"/>
          </a:p>
          <a:p>
            <a:r>
              <a:rPr lang="it-IT" dirty="0"/>
              <a:t>Cinetica di </a:t>
            </a:r>
            <a:r>
              <a:rPr lang="it-IT" dirty="0" err="1"/>
              <a:t>HBsAg</a:t>
            </a:r>
            <a:r>
              <a:rPr lang="it-IT" dirty="0"/>
              <a:t> durante il trattamento (dalla linea di base a EOT) in gruppi di pazienti con diversi eventi di off-terapia; i pazienti con remissione sia clinica che virologica hanno mostrato il più grande declino</a:t>
            </a:r>
          </a:p>
        </p:txBody>
      </p:sp>
      <p:sp>
        <p:nvSpPr>
          <p:cNvPr id="4" name="Segnaposto numero diapositiva 3"/>
          <p:cNvSpPr>
            <a:spLocks noGrp="1"/>
          </p:cNvSpPr>
          <p:nvPr>
            <p:ph type="sldNum" sz="quarter" idx="10"/>
          </p:nvPr>
        </p:nvSpPr>
        <p:spPr/>
        <p:txBody>
          <a:bodyPr/>
          <a:lstStyle/>
          <a:p>
            <a:fld id="{342D6C15-CC55-43A8-92C5-39A9681D96B8}" type="slidenum">
              <a:rPr lang="it-IT" smtClean="0"/>
              <a:t>15</a:t>
            </a:fld>
            <a:endParaRPr lang="it-IT"/>
          </a:p>
        </p:txBody>
      </p:sp>
    </p:spTree>
    <p:extLst>
      <p:ext uri="{BB962C8B-B14F-4D97-AF65-F5344CB8AC3E}">
        <p14:creationId xmlns:p14="http://schemas.microsoft.com/office/powerpoint/2010/main" val="4000107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42D6C15-CC55-43A8-92C5-39A9681D96B8}" type="slidenum">
              <a:rPr lang="it-IT" smtClean="0"/>
              <a:t>16</a:t>
            </a:fld>
            <a:endParaRPr lang="it-IT"/>
          </a:p>
        </p:txBody>
      </p:sp>
    </p:spTree>
    <p:extLst>
      <p:ext uri="{BB962C8B-B14F-4D97-AF65-F5344CB8AC3E}">
        <p14:creationId xmlns:p14="http://schemas.microsoft.com/office/powerpoint/2010/main" val="1194271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4-year probability of HBsAg loss was approximately 30% in patients with EOT HBsAg</a:t>
            </a:r>
          </a:p>
          <a:p>
            <a:r>
              <a:rPr lang="en-US" sz="1200" b="0" i="0" u="none" strike="noStrike" kern="1200" baseline="0" dirty="0">
                <a:solidFill>
                  <a:schemeClr val="tx1"/>
                </a:solidFill>
                <a:latin typeface="+mn-lt"/>
                <a:ea typeface="+mn-ea"/>
                <a:cs typeface="+mn-cs"/>
              </a:rPr>
              <a:t>&lt;100 IU/mL compared to none in patients with &gt;100 IU/</a:t>
            </a:r>
            <a:r>
              <a:rPr lang="en-US" sz="1200" b="0" i="0" u="none" strike="noStrike" kern="1200" baseline="0" dirty="0" err="1">
                <a:solidFill>
                  <a:schemeClr val="tx1"/>
                </a:solidFill>
                <a:latin typeface="+mn-lt"/>
                <a:ea typeface="+mn-ea"/>
                <a:cs typeface="+mn-cs"/>
              </a:rPr>
              <a:t>mL.</a:t>
            </a:r>
            <a:endParaRPr lang="it-IT" dirty="0"/>
          </a:p>
        </p:txBody>
      </p:sp>
      <p:sp>
        <p:nvSpPr>
          <p:cNvPr id="4" name="Segnaposto numero diapositiva 3"/>
          <p:cNvSpPr>
            <a:spLocks noGrp="1"/>
          </p:cNvSpPr>
          <p:nvPr>
            <p:ph type="sldNum" sz="quarter" idx="10"/>
          </p:nvPr>
        </p:nvSpPr>
        <p:spPr/>
        <p:txBody>
          <a:bodyPr/>
          <a:lstStyle/>
          <a:p>
            <a:fld id="{342D6C15-CC55-43A8-92C5-39A9681D96B8}" type="slidenum">
              <a:rPr lang="it-IT" smtClean="0"/>
              <a:t>17</a:t>
            </a:fld>
            <a:endParaRPr lang="it-IT"/>
          </a:p>
        </p:txBody>
      </p:sp>
    </p:spTree>
    <p:extLst>
      <p:ext uri="{BB962C8B-B14F-4D97-AF65-F5344CB8AC3E}">
        <p14:creationId xmlns:p14="http://schemas.microsoft.com/office/powerpoint/2010/main" val="2118223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000" kern="1200" dirty="0" err="1">
                <a:solidFill>
                  <a:schemeClr val="tx1"/>
                </a:solidFill>
                <a:effectLst/>
                <a:latin typeface="+mn-lt"/>
                <a:ea typeface="+mn-ea"/>
                <a:cs typeface="+mn-cs"/>
              </a:rPr>
              <a:t>Unlike</a:t>
            </a:r>
            <a:r>
              <a:rPr lang="it-IT" sz="2000" kern="1200" dirty="0">
                <a:solidFill>
                  <a:schemeClr val="tx1"/>
                </a:solidFill>
                <a:effectLst/>
                <a:latin typeface="+mn-lt"/>
                <a:ea typeface="+mn-ea"/>
                <a:cs typeface="+mn-cs"/>
              </a:rPr>
              <a:t> </a:t>
            </a:r>
            <a:r>
              <a:rPr lang="it-IT" sz="2000" kern="1200" dirty="0" err="1">
                <a:solidFill>
                  <a:schemeClr val="tx1"/>
                </a:solidFill>
                <a:effectLst/>
                <a:latin typeface="+mn-lt"/>
                <a:ea typeface="+mn-ea"/>
                <a:cs typeface="+mn-cs"/>
              </a:rPr>
              <a:t>previous</a:t>
            </a:r>
            <a:r>
              <a:rPr lang="it-IT" sz="2000" kern="1200" dirty="0">
                <a:solidFill>
                  <a:schemeClr val="tx1"/>
                </a:solidFill>
                <a:effectLst/>
                <a:latin typeface="+mn-lt"/>
                <a:ea typeface="+mn-ea"/>
                <a:cs typeface="+mn-cs"/>
              </a:rPr>
              <a:t> </a:t>
            </a:r>
            <a:r>
              <a:rPr lang="it-IT" sz="2000" kern="1200" dirty="0" err="1">
                <a:solidFill>
                  <a:schemeClr val="tx1"/>
                </a:solidFill>
                <a:effectLst/>
                <a:latin typeface="+mn-lt"/>
                <a:ea typeface="+mn-ea"/>
                <a:cs typeface="+mn-cs"/>
              </a:rPr>
              <a:t>studies</a:t>
            </a:r>
            <a:r>
              <a:rPr lang="it-IT" sz="2000" kern="1200" dirty="0">
                <a:solidFill>
                  <a:schemeClr val="tx1"/>
                </a:solidFill>
                <a:effectLst/>
                <a:latin typeface="+mn-lt"/>
                <a:ea typeface="+mn-ea"/>
                <a:cs typeface="+mn-cs"/>
              </a:rPr>
              <a:t>, the </a:t>
            </a:r>
            <a:r>
              <a:rPr lang="it-IT" sz="2000" kern="1200" dirty="0" err="1">
                <a:solidFill>
                  <a:schemeClr val="tx1"/>
                </a:solidFill>
                <a:effectLst/>
                <a:latin typeface="+mn-lt"/>
                <a:ea typeface="+mn-ea"/>
                <a:cs typeface="+mn-cs"/>
              </a:rPr>
              <a:t>primary</a:t>
            </a:r>
            <a:r>
              <a:rPr lang="it-IT" sz="2000" kern="1200" dirty="0">
                <a:solidFill>
                  <a:schemeClr val="tx1"/>
                </a:solidFill>
                <a:effectLst/>
                <a:latin typeface="+mn-lt"/>
                <a:ea typeface="+mn-ea"/>
                <a:cs typeface="+mn-cs"/>
              </a:rPr>
              <a:t> </a:t>
            </a:r>
            <a:r>
              <a:rPr lang="it-IT" sz="2000" kern="1200" dirty="0" err="1">
                <a:solidFill>
                  <a:schemeClr val="tx1"/>
                </a:solidFill>
                <a:effectLst/>
                <a:latin typeface="+mn-lt"/>
                <a:ea typeface="+mn-ea"/>
                <a:cs typeface="+mn-cs"/>
              </a:rPr>
              <a:t>endpoint</a:t>
            </a:r>
            <a:r>
              <a:rPr lang="it-IT" sz="2000" kern="1200" dirty="0">
                <a:solidFill>
                  <a:schemeClr val="tx1"/>
                </a:solidFill>
                <a:effectLst/>
                <a:latin typeface="+mn-lt"/>
                <a:ea typeface="+mn-ea"/>
                <a:cs typeface="+mn-cs"/>
              </a:rPr>
              <a:t> </a:t>
            </a:r>
            <a:r>
              <a:rPr lang="it-IT" sz="2000" kern="1200" dirty="0" err="1">
                <a:solidFill>
                  <a:schemeClr val="tx1"/>
                </a:solidFill>
                <a:effectLst/>
                <a:latin typeface="+mn-lt"/>
                <a:ea typeface="+mn-ea"/>
                <a:cs typeface="+mn-cs"/>
              </a:rPr>
              <a:t>was</a:t>
            </a:r>
            <a:r>
              <a:rPr lang="it-IT" sz="2000" kern="1200" dirty="0">
                <a:solidFill>
                  <a:schemeClr val="tx1"/>
                </a:solidFill>
                <a:effectLst/>
                <a:latin typeface="+mn-lt"/>
                <a:ea typeface="+mn-ea"/>
                <a:cs typeface="+mn-cs"/>
              </a:rPr>
              <a:t> </a:t>
            </a:r>
            <a:r>
              <a:rPr lang="it-IT" sz="2000" kern="1200" dirty="0" err="1">
                <a:solidFill>
                  <a:schemeClr val="tx1"/>
                </a:solidFill>
                <a:effectLst/>
                <a:latin typeface="+mn-lt"/>
                <a:ea typeface="+mn-ea"/>
                <a:cs typeface="+mn-cs"/>
              </a:rPr>
              <a:t>not</a:t>
            </a:r>
            <a:r>
              <a:rPr lang="it-IT" sz="2000" kern="1200" dirty="0">
                <a:solidFill>
                  <a:schemeClr val="tx1"/>
                </a:solidFill>
                <a:effectLst/>
                <a:latin typeface="+mn-lt"/>
                <a:ea typeface="+mn-ea"/>
                <a:cs typeface="+mn-cs"/>
              </a:rPr>
              <a:t> relapse in HBV DNA </a:t>
            </a:r>
            <a:r>
              <a:rPr lang="it-IT" sz="2000" kern="1200" dirty="0" err="1">
                <a:solidFill>
                  <a:schemeClr val="tx1"/>
                </a:solidFill>
                <a:effectLst/>
                <a:latin typeface="+mn-lt"/>
                <a:ea typeface="+mn-ea"/>
                <a:cs typeface="+mn-cs"/>
              </a:rPr>
              <a:t>levels</a:t>
            </a:r>
            <a:r>
              <a:rPr lang="it-IT" sz="2000" kern="1200" dirty="0">
                <a:solidFill>
                  <a:schemeClr val="tx1"/>
                </a:solidFill>
                <a:effectLst/>
                <a:latin typeface="+mn-lt"/>
                <a:ea typeface="+mn-ea"/>
                <a:cs typeface="+mn-cs"/>
              </a:rPr>
              <a:t>, </a:t>
            </a:r>
            <a:r>
              <a:rPr lang="it-IT" sz="2000" kern="1200" dirty="0" err="1">
                <a:solidFill>
                  <a:schemeClr val="tx1"/>
                </a:solidFill>
                <a:effectLst/>
                <a:latin typeface="+mn-lt"/>
                <a:ea typeface="+mn-ea"/>
                <a:cs typeface="+mn-cs"/>
              </a:rPr>
              <a:t>but</a:t>
            </a:r>
            <a:r>
              <a:rPr lang="it-IT" sz="2000" kern="1200" dirty="0">
                <a:solidFill>
                  <a:schemeClr val="tx1"/>
                </a:solidFill>
                <a:effectLst/>
                <a:latin typeface="+mn-lt"/>
                <a:ea typeface="+mn-ea"/>
                <a:cs typeface="+mn-cs"/>
              </a:rPr>
              <a:t> the </a:t>
            </a:r>
            <a:r>
              <a:rPr lang="it-IT" sz="2000" kern="1200" dirty="0" err="1">
                <a:solidFill>
                  <a:schemeClr val="tx1"/>
                </a:solidFill>
                <a:effectLst/>
                <a:latin typeface="+mn-lt"/>
                <a:ea typeface="+mn-ea"/>
                <a:cs typeface="+mn-cs"/>
              </a:rPr>
              <a:t>rates</a:t>
            </a:r>
            <a:r>
              <a:rPr lang="it-IT" sz="2000" kern="1200" dirty="0">
                <a:solidFill>
                  <a:schemeClr val="tx1"/>
                </a:solidFill>
                <a:effectLst/>
                <a:latin typeface="+mn-lt"/>
                <a:ea typeface="+mn-ea"/>
                <a:cs typeface="+mn-cs"/>
              </a:rPr>
              <a:t> of </a:t>
            </a:r>
            <a:r>
              <a:rPr lang="it-IT" sz="2000" kern="1200" dirty="0" err="1">
                <a:solidFill>
                  <a:schemeClr val="tx1"/>
                </a:solidFill>
                <a:effectLst/>
                <a:latin typeface="+mn-lt"/>
                <a:ea typeface="+mn-ea"/>
                <a:cs typeface="+mn-cs"/>
              </a:rPr>
              <a:t>HBsAg</a:t>
            </a:r>
            <a:r>
              <a:rPr lang="it-IT" sz="2000" kern="1200" dirty="0">
                <a:solidFill>
                  <a:schemeClr val="tx1"/>
                </a:solidFill>
                <a:effectLst/>
                <a:latin typeface="+mn-lt"/>
                <a:ea typeface="+mn-ea"/>
                <a:cs typeface="+mn-cs"/>
              </a:rPr>
              <a:t> </a:t>
            </a:r>
            <a:r>
              <a:rPr lang="it-IT" sz="2000" kern="1200" dirty="0" err="1">
                <a:solidFill>
                  <a:schemeClr val="tx1"/>
                </a:solidFill>
                <a:effectLst/>
                <a:latin typeface="+mn-lt"/>
                <a:ea typeface="+mn-ea"/>
                <a:cs typeface="+mn-cs"/>
              </a:rPr>
              <a:t>loss</a:t>
            </a:r>
            <a:r>
              <a:rPr lang="it-IT" sz="2000" kern="1200" dirty="0">
                <a:solidFill>
                  <a:schemeClr val="tx1"/>
                </a:solidFill>
                <a:effectLst/>
                <a:latin typeface="+mn-lt"/>
                <a:ea typeface="+mn-ea"/>
                <a:cs typeface="+mn-cs"/>
              </a:rPr>
              <a:t> and long-</a:t>
            </a:r>
            <a:r>
              <a:rPr lang="it-IT" sz="2000" kern="1200" dirty="0" err="1">
                <a:solidFill>
                  <a:schemeClr val="tx1"/>
                </a:solidFill>
                <a:effectLst/>
                <a:latin typeface="+mn-lt"/>
                <a:ea typeface="+mn-ea"/>
                <a:cs typeface="+mn-cs"/>
              </a:rPr>
              <a:t>term</a:t>
            </a:r>
            <a:r>
              <a:rPr lang="it-IT" sz="2000" kern="1200" dirty="0">
                <a:solidFill>
                  <a:schemeClr val="tx1"/>
                </a:solidFill>
                <a:effectLst/>
                <a:latin typeface="+mn-lt"/>
                <a:ea typeface="+mn-ea"/>
                <a:cs typeface="+mn-cs"/>
              </a:rPr>
              <a:t> </a:t>
            </a:r>
            <a:r>
              <a:rPr lang="it-IT" sz="2000" kern="1200" dirty="0" err="1">
                <a:solidFill>
                  <a:schemeClr val="tx1"/>
                </a:solidFill>
                <a:effectLst/>
                <a:latin typeface="+mn-lt"/>
                <a:ea typeface="+mn-ea"/>
                <a:cs typeface="+mn-cs"/>
              </a:rPr>
              <a:t>immunological</a:t>
            </a:r>
            <a:r>
              <a:rPr lang="it-IT" sz="2000" kern="1200" dirty="0">
                <a:solidFill>
                  <a:schemeClr val="tx1"/>
                </a:solidFill>
                <a:effectLst/>
                <a:latin typeface="+mn-lt"/>
                <a:ea typeface="+mn-ea"/>
                <a:cs typeface="+mn-cs"/>
              </a:rPr>
              <a:t> control </a:t>
            </a:r>
            <a:r>
              <a:rPr lang="it-IT" sz="2000" kern="1200" dirty="0" err="1">
                <a:solidFill>
                  <a:schemeClr val="tx1"/>
                </a:solidFill>
                <a:effectLst/>
                <a:latin typeface="+mn-lt"/>
                <a:ea typeface="+mn-ea"/>
                <a:cs typeface="+mn-cs"/>
              </a:rPr>
              <a:t>defined</a:t>
            </a:r>
            <a:r>
              <a:rPr lang="it-IT" sz="2000" kern="1200" dirty="0">
                <a:solidFill>
                  <a:schemeClr val="tx1"/>
                </a:solidFill>
                <a:effectLst/>
                <a:latin typeface="+mn-lt"/>
                <a:ea typeface="+mn-ea"/>
                <a:cs typeface="+mn-cs"/>
              </a:rPr>
              <a:t> </a:t>
            </a:r>
            <a:r>
              <a:rPr lang="it-IT" sz="2000" kern="1200" dirty="0" err="1">
                <a:solidFill>
                  <a:schemeClr val="tx1"/>
                </a:solidFill>
                <a:effectLst/>
                <a:latin typeface="+mn-lt"/>
                <a:ea typeface="+mn-ea"/>
                <a:cs typeface="+mn-cs"/>
              </a:rPr>
              <a:t>as</a:t>
            </a:r>
            <a:r>
              <a:rPr lang="it-IT" sz="2000" kern="1200" dirty="0">
                <a:solidFill>
                  <a:schemeClr val="tx1"/>
                </a:solidFill>
                <a:effectLst/>
                <a:latin typeface="+mn-lt"/>
                <a:ea typeface="+mn-ea"/>
                <a:cs typeface="+mn-cs"/>
              </a:rPr>
              <a:t> HBV DNA </a:t>
            </a:r>
            <a:r>
              <a:rPr lang="it-IT" sz="2000" kern="1200" dirty="0" err="1">
                <a:solidFill>
                  <a:schemeClr val="tx1"/>
                </a:solidFill>
                <a:effectLst/>
                <a:latin typeface="+mn-lt"/>
                <a:ea typeface="+mn-ea"/>
                <a:cs typeface="+mn-cs"/>
              </a:rPr>
              <a:t>levels</a:t>
            </a:r>
            <a:r>
              <a:rPr lang="it-IT" sz="2000" kern="1200" dirty="0">
                <a:solidFill>
                  <a:schemeClr val="tx1"/>
                </a:solidFill>
                <a:effectLst/>
                <a:latin typeface="+mn-lt"/>
                <a:ea typeface="+mn-ea"/>
                <a:cs typeface="+mn-cs"/>
              </a:rPr>
              <a:t> &lt;2000 IU/ </a:t>
            </a:r>
            <a:r>
              <a:rPr lang="it-IT" sz="2000" kern="1200" dirty="0" err="1">
                <a:solidFill>
                  <a:schemeClr val="tx1"/>
                </a:solidFill>
                <a:effectLst/>
                <a:latin typeface="+mn-lt"/>
                <a:ea typeface="+mn-ea"/>
                <a:cs typeface="+mn-cs"/>
              </a:rPr>
              <a:t>mL</a:t>
            </a:r>
            <a:r>
              <a:rPr lang="it-IT" sz="2000" kern="1200" dirty="0">
                <a:solidFill>
                  <a:schemeClr val="tx1"/>
                </a:solidFill>
                <a:effectLst/>
                <a:latin typeface="+mn-lt"/>
                <a:ea typeface="+mn-ea"/>
                <a:cs typeface="+mn-cs"/>
              </a:rPr>
              <a:t>.</a:t>
            </a:r>
          </a:p>
          <a:p>
            <a:endParaRPr lang="it-IT" sz="2800" dirty="0"/>
          </a:p>
        </p:txBody>
      </p:sp>
      <p:sp>
        <p:nvSpPr>
          <p:cNvPr id="4" name="Segnaposto numero diapositiva 3"/>
          <p:cNvSpPr>
            <a:spLocks noGrp="1"/>
          </p:cNvSpPr>
          <p:nvPr>
            <p:ph type="sldNum" sz="quarter" idx="10"/>
          </p:nvPr>
        </p:nvSpPr>
        <p:spPr/>
        <p:txBody>
          <a:bodyPr/>
          <a:lstStyle/>
          <a:p>
            <a:fld id="{342D6C15-CC55-43A8-92C5-39A9681D96B8}" type="slidenum">
              <a:rPr lang="it-IT" smtClean="0"/>
              <a:t>18</a:t>
            </a:fld>
            <a:endParaRPr lang="it-IT"/>
          </a:p>
        </p:txBody>
      </p:sp>
    </p:spTree>
    <p:extLst>
      <p:ext uri="{BB962C8B-B14F-4D97-AF65-F5344CB8AC3E}">
        <p14:creationId xmlns:p14="http://schemas.microsoft.com/office/powerpoint/2010/main" val="33518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07348A12-B5C7-41A9-B239-664B83F2EBEF}" type="datetimeFigureOut">
              <a:rPr lang="it-IT" smtClean="0">
                <a:solidFill>
                  <a:prstClr val="black">
                    <a:tint val="75000"/>
                  </a:prstClr>
                </a:solidFill>
              </a:rPr>
              <a:pPr/>
              <a:t>01/10/2018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64EDB44E-3518-4A0A-99EA-3CB115224592}"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744085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07348A12-B5C7-41A9-B239-664B83F2EBEF}" type="datetimeFigureOut">
              <a:rPr lang="it-IT" smtClean="0">
                <a:solidFill>
                  <a:prstClr val="black">
                    <a:tint val="75000"/>
                  </a:prstClr>
                </a:solidFill>
              </a:rPr>
              <a:pPr/>
              <a:t>01/10/2018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64EDB44E-3518-4A0A-99EA-3CB115224592}"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905689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07348A12-B5C7-41A9-B239-664B83F2EBEF}" type="datetimeFigureOut">
              <a:rPr lang="it-IT" smtClean="0">
                <a:solidFill>
                  <a:prstClr val="black">
                    <a:tint val="75000"/>
                  </a:prstClr>
                </a:solidFill>
              </a:rPr>
              <a:pPr/>
              <a:t>01/10/2018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64EDB44E-3518-4A0A-99EA-3CB115224592}"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468793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07348A12-B5C7-41A9-B239-664B83F2EBEF}" type="datetimeFigureOut">
              <a:rPr lang="it-IT" smtClean="0">
                <a:solidFill>
                  <a:prstClr val="black">
                    <a:tint val="75000"/>
                  </a:prstClr>
                </a:solidFill>
              </a:rPr>
              <a:pPr/>
              <a:t>01/10/2018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64EDB44E-3518-4A0A-99EA-3CB115224592}"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629804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07348A12-B5C7-41A9-B239-664B83F2EBEF}" type="datetimeFigureOut">
              <a:rPr lang="it-IT" smtClean="0">
                <a:solidFill>
                  <a:prstClr val="black">
                    <a:tint val="75000"/>
                  </a:prstClr>
                </a:solidFill>
              </a:rPr>
              <a:pPr/>
              <a:t>01/10/2018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64EDB44E-3518-4A0A-99EA-3CB115224592}"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072150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07348A12-B5C7-41A9-B239-664B83F2EBEF}" type="datetimeFigureOut">
              <a:rPr lang="it-IT" smtClean="0">
                <a:solidFill>
                  <a:prstClr val="black">
                    <a:tint val="75000"/>
                  </a:prstClr>
                </a:solidFill>
              </a:rPr>
              <a:pPr/>
              <a:t>01/10/2018</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64EDB44E-3518-4A0A-99EA-3CB115224592}"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228430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07348A12-B5C7-41A9-B239-664B83F2EBEF}" type="datetimeFigureOut">
              <a:rPr lang="it-IT" smtClean="0">
                <a:solidFill>
                  <a:prstClr val="black">
                    <a:tint val="75000"/>
                  </a:prstClr>
                </a:solidFill>
              </a:rPr>
              <a:pPr/>
              <a:t>01/10/2018</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64EDB44E-3518-4A0A-99EA-3CB115224592}"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863907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07348A12-B5C7-41A9-B239-664B83F2EBEF}" type="datetimeFigureOut">
              <a:rPr lang="it-IT" smtClean="0">
                <a:solidFill>
                  <a:prstClr val="black">
                    <a:tint val="75000"/>
                  </a:prstClr>
                </a:solidFill>
              </a:rPr>
              <a:pPr/>
              <a:t>01/10/2018</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64EDB44E-3518-4A0A-99EA-3CB115224592}"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349303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7348A12-B5C7-41A9-B239-664B83F2EBEF}" type="datetimeFigureOut">
              <a:rPr lang="it-IT" smtClean="0">
                <a:solidFill>
                  <a:prstClr val="black">
                    <a:tint val="75000"/>
                  </a:prstClr>
                </a:solidFill>
              </a:rPr>
              <a:pPr/>
              <a:t>01/10/2018</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64EDB44E-3518-4A0A-99EA-3CB115224592}"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986349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07348A12-B5C7-41A9-B239-664B83F2EBEF}" type="datetimeFigureOut">
              <a:rPr lang="it-IT" smtClean="0">
                <a:solidFill>
                  <a:prstClr val="black">
                    <a:tint val="75000"/>
                  </a:prstClr>
                </a:solidFill>
              </a:rPr>
              <a:pPr/>
              <a:t>01/10/2018</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64EDB44E-3518-4A0A-99EA-3CB115224592}"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798705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07348A12-B5C7-41A9-B239-664B83F2EBEF}" type="datetimeFigureOut">
              <a:rPr lang="it-IT" smtClean="0">
                <a:solidFill>
                  <a:prstClr val="black">
                    <a:tint val="75000"/>
                  </a:prstClr>
                </a:solidFill>
              </a:rPr>
              <a:pPr/>
              <a:t>01/10/2018</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64EDB44E-3518-4A0A-99EA-3CB115224592}"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81430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348A12-B5C7-41A9-B239-664B83F2EBEF}" type="datetimeFigureOut">
              <a:rPr lang="it-IT" smtClean="0">
                <a:solidFill>
                  <a:prstClr val="black">
                    <a:tint val="75000"/>
                  </a:prstClr>
                </a:solidFill>
              </a:rPr>
              <a:pPr/>
              <a:t>01/10/2018</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EDB44E-3518-4A0A-99EA-3CB115224592}"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2728536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0.emf"/></Relationships>
</file>

<file path=ppt/slides/_rels/slide1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2.emf"/></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4.emf"/></Relationships>
</file>

<file path=ppt/slides/_rels/slide21.xml.rels><?xml version="1.0" encoding="UTF-8" standalone="yes"?>
<Relationships xmlns="http://schemas.openxmlformats.org/package/2006/relationships"><Relationship Id="rId3" Type="http://schemas.openxmlformats.org/officeDocument/2006/relationships/image" Target="../media/image25.emf"/><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1.emf"/></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1.emf"/><Relationship Id="rId1" Type="http://schemas.openxmlformats.org/officeDocument/2006/relationships/slideLayout" Target="../slideLayouts/slideLayout7.xml"/><Relationship Id="rId5" Type="http://schemas.openxmlformats.org/officeDocument/2006/relationships/image" Target="../media/image33.emf"/><Relationship Id="rId4" Type="http://schemas.openxmlformats.org/officeDocument/2006/relationships/image" Target="../media/image32.emf"/></Relationships>
</file>

<file path=ppt/slides/_rels/slide2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3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 Id="rId4" Type="http://schemas.openxmlformats.org/officeDocument/2006/relationships/image" Target="../media/image61.jpeg"/></Relationships>
</file>

<file path=ppt/slides/_rels/slide3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 Id="rId5" Type="http://schemas.openxmlformats.org/officeDocument/2006/relationships/image" Target="../media/image65.png"/><Relationship Id="rId4" Type="http://schemas.openxmlformats.org/officeDocument/2006/relationships/image" Target="../media/image64.png"/></Relationships>
</file>

<file path=ppt/slides/_rels/slide3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7.xml"/><Relationship Id="rId5" Type="http://schemas.openxmlformats.org/officeDocument/2006/relationships/image" Target="../media/image77.jpeg"/><Relationship Id="rId4" Type="http://schemas.openxmlformats.org/officeDocument/2006/relationships/image" Target="../media/image76.jpeg"/></Relationships>
</file>

<file path=ppt/slides/_rels/slide46.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90.png"/><Relationship Id="rId18" Type="http://schemas.openxmlformats.org/officeDocument/2006/relationships/image" Target="../media/image95.png"/><Relationship Id="rId26" Type="http://schemas.openxmlformats.org/officeDocument/2006/relationships/image" Target="../media/image103.jpeg"/><Relationship Id="rId3" Type="http://schemas.openxmlformats.org/officeDocument/2006/relationships/image" Target="../media/image80.png"/><Relationship Id="rId21" Type="http://schemas.openxmlformats.org/officeDocument/2006/relationships/image" Target="../media/image98.png"/><Relationship Id="rId7" Type="http://schemas.openxmlformats.org/officeDocument/2006/relationships/image" Target="../media/image84.jpeg"/><Relationship Id="rId12" Type="http://schemas.openxmlformats.org/officeDocument/2006/relationships/image" Target="../media/image89.png"/><Relationship Id="rId17" Type="http://schemas.openxmlformats.org/officeDocument/2006/relationships/image" Target="../media/image94.png"/><Relationship Id="rId25" Type="http://schemas.openxmlformats.org/officeDocument/2006/relationships/image" Target="../media/image102.png"/><Relationship Id="rId2" Type="http://schemas.openxmlformats.org/officeDocument/2006/relationships/image" Target="../media/image50.png"/><Relationship Id="rId16" Type="http://schemas.openxmlformats.org/officeDocument/2006/relationships/image" Target="../media/image93.png"/><Relationship Id="rId20" Type="http://schemas.openxmlformats.org/officeDocument/2006/relationships/image" Target="../media/image97.png"/><Relationship Id="rId29" Type="http://schemas.openxmlformats.org/officeDocument/2006/relationships/image" Target="../media/image106.png"/><Relationship Id="rId1" Type="http://schemas.openxmlformats.org/officeDocument/2006/relationships/slideLayout" Target="../slideLayouts/slideLayout7.xml"/><Relationship Id="rId6" Type="http://schemas.openxmlformats.org/officeDocument/2006/relationships/image" Target="../media/image83.png"/><Relationship Id="rId11" Type="http://schemas.openxmlformats.org/officeDocument/2006/relationships/image" Target="../media/image88.png"/><Relationship Id="rId24" Type="http://schemas.openxmlformats.org/officeDocument/2006/relationships/image" Target="../media/image101.png"/><Relationship Id="rId5" Type="http://schemas.openxmlformats.org/officeDocument/2006/relationships/image" Target="../media/image82.png"/><Relationship Id="rId15" Type="http://schemas.openxmlformats.org/officeDocument/2006/relationships/image" Target="../media/image92.png"/><Relationship Id="rId23" Type="http://schemas.openxmlformats.org/officeDocument/2006/relationships/image" Target="../media/image100.png"/><Relationship Id="rId28" Type="http://schemas.openxmlformats.org/officeDocument/2006/relationships/image" Target="../media/image105.png"/><Relationship Id="rId10" Type="http://schemas.openxmlformats.org/officeDocument/2006/relationships/image" Target="../media/image87.png"/><Relationship Id="rId19" Type="http://schemas.openxmlformats.org/officeDocument/2006/relationships/image" Target="../media/image96.png"/><Relationship Id="rId4" Type="http://schemas.openxmlformats.org/officeDocument/2006/relationships/image" Target="../media/image81.png"/><Relationship Id="rId9" Type="http://schemas.openxmlformats.org/officeDocument/2006/relationships/image" Target="../media/image86.png"/><Relationship Id="rId14" Type="http://schemas.openxmlformats.org/officeDocument/2006/relationships/image" Target="../media/image91.png"/><Relationship Id="rId22" Type="http://schemas.openxmlformats.org/officeDocument/2006/relationships/image" Target="../media/image99.png"/><Relationship Id="rId27" Type="http://schemas.openxmlformats.org/officeDocument/2006/relationships/image" Target="../media/image104.png"/><Relationship Id="rId30" Type="http://schemas.openxmlformats.org/officeDocument/2006/relationships/image" Target="../media/image10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108.jpeg"/><Relationship Id="rId1" Type="http://schemas.openxmlformats.org/officeDocument/2006/relationships/slideLayout" Target="../slideLayouts/slideLayout7.xml"/><Relationship Id="rId5" Type="http://schemas.openxmlformats.org/officeDocument/2006/relationships/image" Target="../media/image111.jpeg"/><Relationship Id="rId4" Type="http://schemas.openxmlformats.org/officeDocument/2006/relationships/image" Target="../media/image110.jpeg"/></Relationships>
</file>

<file path=ppt/slides/_rels/slide52.xml.rels><?xml version="1.0" encoding="UTF-8" standalone="yes"?>
<Relationships xmlns="http://schemas.openxmlformats.org/package/2006/relationships"><Relationship Id="rId2" Type="http://schemas.openxmlformats.org/officeDocument/2006/relationships/image" Target="../media/image112.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15.jpeg"/><Relationship Id="rId4" Type="http://schemas.openxmlformats.org/officeDocument/2006/relationships/image" Target="../media/image114.png"/></Relationships>
</file>

<file path=ppt/slides/_rels/slide54.xml.rels><?xml version="1.0" encoding="UTF-8" standalone="yes"?>
<Relationships xmlns="http://schemas.openxmlformats.org/package/2006/relationships"><Relationship Id="rId3" Type="http://schemas.openxmlformats.org/officeDocument/2006/relationships/image" Target="../media/image116.emf"/><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19.emf"/><Relationship Id="rId5" Type="http://schemas.openxmlformats.org/officeDocument/2006/relationships/image" Target="../media/image118.emf"/><Relationship Id="rId4" Type="http://schemas.openxmlformats.org/officeDocument/2006/relationships/image" Target="../media/image117.emf"/></Relationships>
</file>

<file path=ppt/slides/_rels/slide55.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7.xml"/><Relationship Id="rId6" Type="http://schemas.openxmlformats.org/officeDocument/2006/relationships/image" Target="../media/image124.emf"/><Relationship Id="rId5" Type="http://schemas.openxmlformats.org/officeDocument/2006/relationships/image" Target="../media/image123.emf"/><Relationship Id="rId4" Type="http://schemas.openxmlformats.org/officeDocument/2006/relationships/image" Target="../media/image122.emf"/></Relationships>
</file>

<file path=ppt/slides/_rels/slide56.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7.xml"/><Relationship Id="rId5" Type="http://schemas.openxmlformats.org/officeDocument/2006/relationships/image" Target="../media/image124.emf"/><Relationship Id="rId4" Type="http://schemas.openxmlformats.org/officeDocument/2006/relationships/image" Target="../media/image122.emf"/></Relationships>
</file>

<file path=ppt/slides/_rels/slide57.xml.rels><?xml version="1.0" encoding="UTF-8" standalone="yes"?>
<Relationships xmlns="http://schemas.openxmlformats.org/package/2006/relationships"><Relationship Id="rId3" Type="http://schemas.openxmlformats.org/officeDocument/2006/relationships/image" Target="../media/image126.emf"/><Relationship Id="rId2" Type="http://schemas.openxmlformats.org/officeDocument/2006/relationships/image" Target="../media/image125.em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27.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28.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30.jpeg"/><Relationship Id="rId2" Type="http://schemas.openxmlformats.org/officeDocument/2006/relationships/image" Target="../media/image12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2700000" scaled="1"/>
        </a:gradFill>
        <a:effectLst/>
      </p:bgPr>
    </p:bg>
    <p:spTree>
      <p:nvGrpSpPr>
        <p:cNvPr id="1" name=""/>
        <p:cNvGrpSpPr/>
        <p:nvPr/>
      </p:nvGrpSpPr>
      <p:grpSpPr>
        <a:xfrm>
          <a:off x="0" y="0"/>
          <a:ext cx="0" cy="0"/>
          <a:chOff x="0" y="0"/>
          <a:chExt cx="0" cy="0"/>
        </a:xfrm>
      </p:grpSpPr>
      <p:sp>
        <p:nvSpPr>
          <p:cNvPr id="11" name="Rettangolo 3"/>
          <p:cNvSpPr>
            <a:spLocks noChangeArrowheads="1"/>
          </p:cNvSpPr>
          <p:nvPr/>
        </p:nvSpPr>
        <p:spPr bwMode="auto">
          <a:xfrm>
            <a:off x="5832646" y="3645024"/>
            <a:ext cx="19405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it-IT" sz="2000" b="1" i="0" u="none" strike="noStrike" kern="1200" cap="none" spc="0" normalizeH="0" baseline="0" noProof="0" dirty="0">
                <a:ln>
                  <a:noFill/>
                </a:ln>
                <a:solidFill>
                  <a:prstClr val="white"/>
                </a:solidFill>
                <a:effectLst/>
                <a:uLnTx/>
                <a:uFillTx/>
                <a:latin typeface="Calibri" pitchFamily="34" charset="0"/>
                <a:ea typeface="Arial Unicode MS" pitchFamily="34" charset="-128"/>
                <a:cs typeface="Calibri" panose="020F0502020204030204" pitchFamily="34" charset="0"/>
              </a:rPr>
              <a:t>Gaetano </a:t>
            </a:r>
            <a:r>
              <a:rPr kumimoji="0" lang="en-US" altLang="it-IT" sz="2000" b="1" i="0" u="none" strike="noStrike" kern="1200" cap="none" spc="0" normalizeH="0" baseline="0" noProof="0" dirty="0" err="1">
                <a:ln>
                  <a:noFill/>
                </a:ln>
                <a:solidFill>
                  <a:prstClr val="white"/>
                </a:solidFill>
                <a:effectLst/>
                <a:uLnTx/>
                <a:uFillTx/>
                <a:latin typeface="Calibri" pitchFamily="34" charset="0"/>
                <a:ea typeface="Arial Unicode MS" pitchFamily="34" charset="-128"/>
                <a:cs typeface="Calibri" panose="020F0502020204030204" pitchFamily="34" charset="0"/>
              </a:rPr>
              <a:t>Bertino</a:t>
            </a:r>
            <a:endParaRPr kumimoji="0" lang="en-US" altLang="it-IT" sz="2000" b="1" i="0" u="none" strike="noStrike" kern="1200" cap="none" spc="0" normalizeH="0" baseline="0" noProof="0" dirty="0">
              <a:ln>
                <a:noFill/>
              </a:ln>
              <a:solidFill>
                <a:prstClr val="white"/>
              </a:solidFill>
              <a:effectLst/>
              <a:uLnTx/>
              <a:uFillTx/>
              <a:latin typeface="Calibri" pitchFamily="34" charset="0"/>
              <a:ea typeface="Arial Unicode MS" pitchFamily="34" charset="-128"/>
              <a:cs typeface="Calibri" panose="020F0502020204030204" pitchFamily="34" charset="0"/>
            </a:endParaRPr>
          </a:p>
        </p:txBody>
      </p:sp>
      <p:sp>
        <p:nvSpPr>
          <p:cNvPr id="12" name="Rettangolo 5"/>
          <p:cNvSpPr>
            <a:spLocks noChangeArrowheads="1"/>
          </p:cNvSpPr>
          <p:nvPr/>
        </p:nvSpPr>
        <p:spPr bwMode="auto">
          <a:xfrm>
            <a:off x="4680518" y="4090703"/>
            <a:ext cx="428397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it-IT"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Hepatology Unit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it-IT"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Department of  Clinical and Experimental  Medicine</a:t>
            </a:r>
            <a:br>
              <a:rPr kumimoji="0" lang="en-US" altLang="it-IT"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br>
            <a:r>
              <a:rPr kumimoji="0" lang="en-US" altLang="it-IT"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University of Catania - Italy</a:t>
            </a:r>
            <a:br>
              <a:rPr kumimoji="0" lang="en-US" altLang="it-IT"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br>
            <a:r>
              <a:rPr kumimoji="0" lang="en-US" altLang="it-IT"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gaetanobertinounict@gmail.com</a:t>
            </a:r>
          </a:p>
        </p:txBody>
      </p:sp>
      <p:pic>
        <p:nvPicPr>
          <p:cNvPr id="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4737" y="4549190"/>
            <a:ext cx="339715" cy="339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2" descr="Risultati immagini per arnas garibald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AutoShape 4" descr="Risultati immagini per arnas garibald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CasellaDiTesto 5">
            <a:extLst>
              <a:ext uri="{FF2B5EF4-FFF2-40B4-BE49-F238E27FC236}">
                <a16:creationId xmlns:a16="http://schemas.microsoft.com/office/drawing/2014/main" xmlns="" id="{CDBD678D-6F63-475C-836B-B5F773DC5E9D}"/>
              </a:ext>
            </a:extLst>
          </p:cNvPr>
          <p:cNvSpPr txBox="1"/>
          <p:nvPr/>
        </p:nvSpPr>
        <p:spPr>
          <a:xfrm>
            <a:off x="4822691" y="1109062"/>
            <a:ext cx="3960440"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800" i="0" u="none" strike="noStrike" kern="1200" cap="none" spc="0" normalizeH="0" baseline="0" noProof="0" dirty="0" err="1">
                <a:ln>
                  <a:noFill/>
                </a:ln>
                <a:solidFill>
                  <a:srgbClr val="FFFF00"/>
                </a:solidFill>
                <a:effectLst/>
                <a:uLnTx/>
                <a:uFillTx/>
                <a:latin typeface="Arial" panose="020B0604020202020204" pitchFamily="34" charset="0"/>
                <a:cs typeface="Arial" panose="020B0604020202020204" pitchFamily="34" charset="0"/>
              </a:rPr>
              <a:t>HBsAg</a:t>
            </a:r>
            <a:r>
              <a:rPr kumimoji="0" lang="it-IT" sz="2800"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quantitativo 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800"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nuovi marcatori di HBV: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800"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ruolo attuale e futuro nella pratica clinica</a:t>
            </a:r>
          </a:p>
        </p:txBody>
      </p:sp>
      <p:sp>
        <p:nvSpPr>
          <p:cNvPr id="3" name="CasellaDiTesto 2">
            <a:extLst>
              <a:ext uri="{FF2B5EF4-FFF2-40B4-BE49-F238E27FC236}">
                <a16:creationId xmlns:a16="http://schemas.microsoft.com/office/drawing/2014/main" xmlns="" id="{5D62CDAF-9F8D-45AD-8CC2-119B248CD8C0}"/>
              </a:ext>
            </a:extLst>
          </p:cNvPr>
          <p:cNvSpPr txBox="1"/>
          <p:nvPr/>
        </p:nvSpPr>
        <p:spPr>
          <a:xfrm>
            <a:off x="165228" y="5013176"/>
            <a:ext cx="4437202" cy="646331"/>
          </a:xfrm>
          <a:prstGeom prst="rect">
            <a:avLst/>
          </a:prstGeom>
          <a:solidFill>
            <a:schemeClr val="bg1"/>
          </a:solidFill>
        </p:spPr>
        <p:txBody>
          <a:bodyPr wrap="square" rtlCol="0">
            <a:spAutoFit/>
          </a:bodyPr>
          <a:lstStyle/>
          <a:p>
            <a:r>
              <a:rPr lang="it-IT" b="1" dirty="0">
                <a:solidFill>
                  <a:srgbClr val="0066FF"/>
                </a:solidFill>
              </a:rPr>
              <a:t>CATANIA</a:t>
            </a:r>
          </a:p>
          <a:p>
            <a:r>
              <a:rPr lang="it-IT" dirty="0">
                <a:solidFill>
                  <a:srgbClr val="0066FF"/>
                </a:solidFill>
              </a:rPr>
              <a:t>30 SETTEMBRE - 1 OTTOBRE 2018</a:t>
            </a:r>
          </a:p>
        </p:txBody>
      </p:sp>
      <p:pic>
        <p:nvPicPr>
          <p:cNvPr id="5" name="Immagine 4">
            <a:extLst>
              <a:ext uri="{FF2B5EF4-FFF2-40B4-BE49-F238E27FC236}">
                <a16:creationId xmlns:a16="http://schemas.microsoft.com/office/drawing/2014/main" xmlns="" id="{FA63AA31-AF05-4906-B278-3054E2603EA1}"/>
              </a:ext>
            </a:extLst>
          </p:cNvPr>
          <p:cNvPicPr>
            <a:picLocks noChangeAspect="1"/>
          </p:cNvPicPr>
          <p:nvPr/>
        </p:nvPicPr>
        <p:blipFill>
          <a:blip r:embed="rId3"/>
          <a:stretch>
            <a:fillRect/>
          </a:stretch>
        </p:blipFill>
        <p:spPr>
          <a:xfrm>
            <a:off x="158793" y="482066"/>
            <a:ext cx="4437201" cy="4531110"/>
          </a:xfrm>
          <a:prstGeom prst="rect">
            <a:avLst/>
          </a:prstGeom>
        </p:spPr>
      </p:pic>
    </p:spTree>
    <p:extLst>
      <p:ext uri="{BB962C8B-B14F-4D97-AF65-F5344CB8AC3E}">
        <p14:creationId xmlns:p14="http://schemas.microsoft.com/office/powerpoint/2010/main" val="36935172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xmlns="" id="{22507089-8032-46D9-9A2A-93FB5FB692E6}"/>
              </a:ext>
            </a:extLst>
          </p:cNvPr>
          <p:cNvSpPr/>
          <p:nvPr/>
        </p:nvSpPr>
        <p:spPr>
          <a:xfrm>
            <a:off x="3563888" y="1969676"/>
            <a:ext cx="4320480" cy="523220"/>
          </a:xfrm>
          <a:prstGeom prst="rect">
            <a:avLst/>
          </a:prstGeom>
        </p:spPr>
        <p:txBody>
          <a:bodyPr wrap="square">
            <a:spAutoFit/>
          </a:bodyPr>
          <a:lstStyle/>
          <a:p>
            <a:r>
              <a:rPr lang="en-US" sz="1400" i="1" dirty="0">
                <a:latin typeface="AdvGulliv-I"/>
              </a:rPr>
              <a:t>Predictors of </a:t>
            </a:r>
            <a:r>
              <a:rPr lang="en-US" sz="1400" i="1" dirty="0" err="1">
                <a:latin typeface="AdvGulliv-I"/>
              </a:rPr>
              <a:t>PegIFNa</a:t>
            </a:r>
            <a:r>
              <a:rPr lang="en-US" sz="1400" i="1" dirty="0">
                <a:latin typeface="AdvGulliv-I"/>
              </a:rPr>
              <a:t> response and stopping rules</a:t>
            </a:r>
            <a:endParaRPr lang="it-IT" sz="1400" i="1" dirty="0">
              <a:latin typeface="AdvGulliv-I"/>
            </a:endParaRPr>
          </a:p>
          <a:p>
            <a:r>
              <a:rPr lang="it-IT" sz="1400" b="1" dirty="0" err="1">
                <a:latin typeface="AdvGulliv-B"/>
              </a:rPr>
              <a:t>Recommendations</a:t>
            </a:r>
            <a:endParaRPr lang="it-IT" sz="1400" b="1" dirty="0"/>
          </a:p>
        </p:txBody>
      </p:sp>
      <p:sp>
        <p:nvSpPr>
          <p:cNvPr id="3" name="Rettangolo 2">
            <a:extLst>
              <a:ext uri="{FF2B5EF4-FFF2-40B4-BE49-F238E27FC236}">
                <a16:creationId xmlns:a16="http://schemas.microsoft.com/office/drawing/2014/main" xmlns="" id="{670E03F2-3528-4408-8368-32BE62728062}"/>
              </a:ext>
            </a:extLst>
          </p:cNvPr>
          <p:cNvSpPr/>
          <p:nvPr/>
        </p:nvSpPr>
        <p:spPr>
          <a:xfrm>
            <a:off x="3500740" y="2492896"/>
            <a:ext cx="5186908" cy="3693319"/>
          </a:xfrm>
          <a:prstGeom prst="rect">
            <a:avLst/>
          </a:prstGeom>
          <a:solidFill>
            <a:schemeClr val="accent1">
              <a:lumMod val="20000"/>
              <a:lumOff val="80000"/>
            </a:schemeClr>
          </a:solidFill>
          <a:ln>
            <a:solidFill>
              <a:srgbClr val="3366FF"/>
            </a:solidFill>
          </a:ln>
        </p:spPr>
        <p:txBody>
          <a:bodyPr wrap="square">
            <a:spAutoFit/>
          </a:bodyPr>
          <a:lstStyle/>
          <a:p>
            <a:pPr marL="171450" indent="-171450" algn="just">
              <a:buFont typeface="Arial" panose="020B0604020202020204" pitchFamily="34" charset="0"/>
              <a:buChar char="•"/>
            </a:pPr>
            <a:r>
              <a:rPr lang="en-US" sz="1300" dirty="0">
                <a:latin typeface="Arial" panose="020B0604020202020204" pitchFamily="34" charset="0"/>
                <a:cs typeface="Arial" panose="020B0604020202020204" pitchFamily="34" charset="0"/>
              </a:rPr>
              <a:t>In </a:t>
            </a:r>
            <a:r>
              <a:rPr lang="en-US" sz="1300" dirty="0" err="1">
                <a:latin typeface="Arial" panose="020B0604020202020204" pitchFamily="34" charset="0"/>
                <a:cs typeface="Arial" panose="020B0604020202020204" pitchFamily="34" charset="0"/>
              </a:rPr>
              <a:t>HBeAg</a:t>
            </a:r>
            <a:r>
              <a:rPr lang="en-US" sz="1300" dirty="0">
                <a:latin typeface="Arial" panose="020B0604020202020204" pitchFamily="34" charset="0"/>
                <a:cs typeface="Arial" panose="020B0604020202020204" pitchFamily="34" charset="0"/>
              </a:rPr>
              <a:t>-positive CHB patients, HBsAg levels &gt;20,000 IU/ml for genotype B and C, or no decline of HBsAg levels for genotype A and D, at 12 weeks of </a:t>
            </a:r>
            <a:r>
              <a:rPr lang="en-US" sz="1300" dirty="0" err="1">
                <a:latin typeface="Arial" panose="020B0604020202020204" pitchFamily="34" charset="0"/>
                <a:cs typeface="Arial" panose="020B0604020202020204" pitchFamily="34" charset="0"/>
              </a:rPr>
              <a:t>PegIFNa</a:t>
            </a:r>
            <a:r>
              <a:rPr lang="en-US" sz="1300" dirty="0">
                <a:latin typeface="Arial" panose="020B0604020202020204" pitchFamily="34" charset="0"/>
                <a:cs typeface="Arial" panose="020B0604020202020204" pitchFamily="34" charset="0"/>
              </a:rPr>
              <a:t> therapy are associated with a very low probability of subsequent </a:t>
            </a:r>
            <a:r>
              <a:rPr lang="en-US" sz="1300" dirty="0" err="1">
                <a:latin typeface="Arial" panose="020B0604020202020204" pitchFamily="34" charset="0"/>
                <a:cs typeface="Arial" panose="020B0604020202020204" pitchFamily="34" charset="0"/>
              </a:rPr>
              <a:t>HBeAg</a:t>
            </a:r>
            <a:r>
              <a:rPr lang="en-US" sz="1300" dirty="0">
                <a:latin typeface="Arial" panose="020B0604020202020204" pitchFamily="34" charset="0"/>
                <a:cs typeface="Arial" panose="020B0604020202020204" pitchFamily="34" charset="0"/>
              </a:rPr>
              <a:t> seroconversion and can be used as </a:t>
            </a:r>
            <a:r>
              <a:rPr lang="en-US" sz="1300" dirty="0" err="1">
                <a:latin typeface="Arial" panose="020B0604020202020204" pitchFamily="34" charset="0"/>
                <a:cs typeface="Arial" panose="020B0604020202020204" pitchFamily="34" charset="0"/>
              </a:rPr>
              <a:t>PegIFNa</a:t>
            </a:r>
            <a:r>
              <a:rPr lang="en-US" sz="1300" dirty="0">
                <a:latin typeface="Arial" panose="020B0604020202020204" pitchFamily="34" charset="0"/>
                <a:cs typeface="Arial" panose="020B0604020202020204" pitchFamily="34" charset="0"/>
              </a:rPr>
              <a:t> stopping rules (Evidence level II-2, grade of recommendation 2).</a:t>
            </a:r>
          </a:p>
          <a:p>
            <a:pPr algn="just"/>
            <a:endParaRPr lang="en-US" sz="1300"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US" sz="1300" dirty="0">
                <a:latin typeface="Arial" panose="020B0604020202020204" pitchFamily="34" charset="0"/>
                <a:cs typeface="Arial" panose="020B0604020202020204" pitchFamily="34" charset="0"/>
              </a:rPr>
              <a:t>In </a:t>
            </a:r>
            <a:r>
              <a:rPr lang="en-US" sz="1300" dirty="0" err="1">
                <a:latin typeface="Arial" panose="020B0604020202020204" pitchFamily="34" charset="0"/>
                <a:cs typeface="Arial" panose="020B0604020202020204" pitchFamily="34" charset="0"/>
              </a:rPr>
              <a:t>HBeAg</a:t>
            </a:r>
            <a:r>
              <a:rPr lang="en-US" sz="1300" dirty="0">
                <a:latin typeface="Arial" panose="020B0604020202020204" pitchFamily="34" charset="0"/>
                <a:cs typeface="Arial" panose="020B0604020202020204" pitchFamily="34" charset="0"/>
              </a:rPr>
              <a:t>-positive CHB patients with genotype A-D, HBsAg levels &gt;20,000 IU/ml at 24 weeks of </a:t>
            </a:r>
            <a:r>
              <a:rPr lang="en-US" sz="1300" dirty="0" err="1">
                <a:latin typeface="Arial" panose="020B0604020202020204" pitchFamily="34" charset="0"/>
                <a:cs typeface="Arial" panose="020B0604020202020204" pitchFamily="34" charset="0"/>
              </a:rPr>
              <a:t>PegIFNa</a:t>
            </a:r>
            <a:r>
              <a:rPr lang="en-US" sz="1300" dirty="0">
                <a:latin typeface="Arial" panose="020B0604020202020204" pitchFamily="34" charset="0"/>
                <a:cs typeface="Arial" panose="020B0604020202020204" pitchFamily="34" charset="0"/>
              </a:rPr>
              <a:t> therapy are associated with a very low probability of subsequent </a:t>
            </a:r>
            <a:r>
              <a:rPr lang="en-US" sz="1300" dirty="0" err="1">
                <a:latin typeface="Arial" panose="020B0604020202020204" pitchFamily="34" charset="0"/>
                <a:cs typeface="Arial" panose="020B0604020202020204" pitchFamily="34" charset="0"/>
              </a:rPr>
              <a:t>HBeAg</a:t>
            </a:r>
            <a:r>
              <a:rPr lang="en-US" sz="1300" dirty="0">
                <a:latin typeface="Arial" panose="020B0604020202020204" pitchFamily="34" charset="0"/>
                <a:cs typeface="Arial" panose="020B0604020202020204" pitchFamily="34" charset="0"/>
              </a:rPr>
              <a:t> seroconversion and can be used as </a:t>
            </a:r>
            <a:r>
              <a:rPr lang="en-US" sz="1300" dirty="0" err="1">
                <a:latin typeface="Arial" panose="020B0604020202020204" pitchFamily="34" charset="0"/>
                <a:cs typeface="Arial" panose="020B0604020202020204" pitchFamily="34" charset="0"/>
              </a:rPr>
              <a:t>PegIFNa</a:t>
            </a:r>
            <a:r>
              <a:rPr lang="en-US" sz="1300" dirty="0">
                <a:latin typeface="Arial" panose="020B0604020202020204" pitchFamily="34" charset="0"/>
                <a:cs typeface="Arial" panose="020B0604020202020204" pitchFamily="34" charset="0"/>
              </a:rPr>
              <a:t> stopping rules (Evidence level II-2, grade of recommendation 2).</a:t>
            </a:r>
          </a:p>
          <a:p>
            <a:pPr marL="171450" indent="-171450" algn="just">
              <a:buFont typeface="Arial" panose="020B0604020202020204" pitchFamily="34" charset="0"/>
              <a:buChar char="•"/>
            </a:pPr>
            <a:endParaRPr lang="en-US" sz="1300"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US" sz="1300" dirty="0">
                <a:latin typeface="Arial" panose="020B0604020202020204" pitchFamily="34" charset="0"/>
                <a:cs typeface="Arial" panose="020B0604020202020204" pitchFamily="34" charset="0"/>
              </a:rPr>
              <a:t>In </a:t>
            </a:r>
            <a:r>
              <a:rPr lang="en-US" sz="1300" dirty="0" err="1">
                <a:latin typeface="Arial" panose="020B0604020202020204" pitchFamily="34" charset="0"/>
                <a:cs typeface="Arial" panose="020B0604020202020204" pitchFamily="34" charset="0"/>
              </a:rPr>
              <a:t>HBeAg</a:t>
            </a:r>
            <a:r>
              <a:rPr lang="en-US" sz="1300" dirty="0">
                <a:latin typeface="Arial" panose="020B0604020202020204" pitchFamily="34" charset="0"/>
                <a:cs typeface="Arial" panose="020B0604020202020204" pitchFamily="34" charset="0"/>
              </a:rPr>
              <a:t>-negative CHB patients with genotype D, a combination of no decrease in HBsAg levels and &lt;2 log10 IU/ml reduction in serum HBV DNA levels at 12 weeks of </a:t>
            </a:r>
            <a:r>
              <a:rPr lang="en-US" sz="1300" dirty="0" err="1">
                <a:latin typeface="Arial" panose="020B0604020202020204" pitchFamily="34" charset="0"/>
                <a:cs typeface="Arial" panose="020B0604020202020204" pitchFamily="34" charset="0"/>
              </a:rPr>
              <a:t>PegIFNa</a:t>
            </a:r>
            <a:r>
              <a:rPr lang="en-US" sz="1300" dirty="0">
                <a:latin typeface="Arial" panose="020B0604020202020204" pitchFamily="34" charset="0"/>
                <a:cs typeface="Arial" panose="020B0604020202020204" pitchFamily="34" charset="0"/>
              </a:rPr>
              <a:t> therapy predicts no response and should be used as </a:t>
            </a:r>
            <a:r>
              <a:rPr lang="en-US" sz="1300" dirty="0" err="1">
                <a:latin typeface="Arial" panose="020B0604020202020204" pitchFamily="34" charset="0"/>
                <a:cs typeface="Arial" panose="020B0604020202020204" pitchFamily="34" charset="0"/>
              </a:rPr>
              <a:t>PegIFNa</a:t>
            </a:r>
            <a:r>
              <a:rPr lang="en-US" sz="1300" dirty="0">
                <a:latin typeface="Arial" panose="020B0604020202020204" pitchFamily="34" charset="0"/>
                <a:cs typeface="Arial" panose="020B0604020202020204" pitchFamily="34" charset="0"/>
              </a:rPr>
              <a:t> stopping rules (Evidence level II-2, grade of recommendation 1).</a:t>
            </a:r>
            <a:endParaRPr lang="it-IT" sz="1300" dirty="0">
              <a:latin typeface="Arial" panose="020B0604020202020204" pitchFamily="34" charset="0"/>
              <a:cs typeface="Arial" panose="020B0604020202020204" pitchFamily="34" charset="0"/>
            </a:endParaRPr>
          </a:p>
        </p:txBody>
      </p:sp>
      <p:sp>
        <p:nvSpPr>
          <p:cNvPr id="5" name="Rettangolo 4">
            <a:extLst>
              <a:ext uri="{FF2B5EF4-FFF2-40B4-BE49-F238E27FC236}">
                <a16:creationId xmlns:a16="http://schemas.microsoft.com/office/drawing/2014/main" xmlns="" id="{B9A67D2B-1FDC-4B64-BEE6-229D4D0DE78C}"/>
              </a:ext>
            </a:extLst>
          </p:cNvPr>
          <p:cNvSpPr/>
          <p:nvPr/>
        </p:nvSpPr>
        <p:spPr>
          <a:xfrm>
            <a:off x="755576" y="550565"/>
            <a:ext cx="7632848" cy="961802"/>
          </a:xfrm>
          <a:prstGeom prst="rect">
            <a:avLst/>
          </a:prstGeom>
        </p:spPr>
        <p:txBody>
          <a:bodyPr wrap="square">
            <a:spAutoFit/>
          </a:bodyPr>
          <a:lstStyle/>
          <a:p>
            <a:pPr algn="ctr"/>
            <a:r>
              <a:rPr lang="en-US" sz="1600" b="1" dirty="0">
                <a:latin typeface="Arial" panose="020B0604020202020204" pitchFamily="34" charset="0"/>
                <a:cs typeface="Arial" panose="020B0604020202020204" pitchFamily="34" charset="0"/>
              </a:rPr>
              <a:t>EASL 2017 Clinical Practice Guidelines on the management </a:t>
            </a:r>
          </a:p>
          <a:p>
            <a:pPr algn="ctr"/>
            <a:r>
              <a:rPr lang="en-US" sz="1600" b="1" dirty="0">
                <a:latin typeface="Arial" panose="020B0604020202020204" pitchFamily="34" charset="0"/>
                <a:cs typeface="Arial" panose="020B0604020202020204" pitchFamily="34" charset="0"/>
              </a:rPr>
              <a:t>of hepatitis B virus infection</a:t>
            </a:r>
          </a:p>
          <a:p>
            <a:pPr algn="ctr"/>
            <a:endParaRPr lang="en-US" sz="1050" b="1" dirty="0">
              <a:latin typeface="Arial" panose="020B0604020202020204" pitchFamily="34" charset="0"/>
              <a:cs typeface="Arial" panose="020B0604020202020204" pitchFamily="34" charset="0"/>
            </a:endParaRPr>
          </a:p>
          <a:p>
            <a:pPr algn="ctr"/>
            <a:r>
              <a:rPr lang="en-US" sz="1400" dirty="0">
                <a:latin typeface="Arial" panose="020B0604020202020204" pitchFamily="34" charset="0"/>
                <a:cs typeface="Arial" panose="020B0604020202020204" pitchFamily="34" charset="0"/>
              </a:rPr>
              <a:t>European Association for the Study of the Liver </a:t>
            </a:r>
            <a:endParaRPr lang="it-IT" sz="2400" dirty="0">
              <a:latin typeface="Arial" panose="020B0604020202020204" pitchFamily="34" charset="0"/>
              <a:cs typeface="Arial" panose="020B0604020202020204" pitchFamily="34" charset="0"/>
            </a:endParaRPr>
          </a:p>
        </p:txBody>
      </p:sp>
      <p:sp>
        <p:nvSpPr>
          <p:cNvPr id="6" name="Rettangolo 5">
            <a:extLst>
              <a:ext uri="{FF2B5EF4-FFF2-40B4-BE49-F238E27FC236}">
                <a16:creationId xmlns:a16="http://schemas.microsoft.com/office/drawing/2014/main" xmlns="" id="{8DA59B72-EB53-4767-8EEB-E8021F85121D}"/>
              </a:ext>
            </a:extLst>
          </p:cNvPr>
          <p:cNvSpPr/>
          <p:nvPr/>
        </p:nvSpPr>
        <p:spPr>
          <a:xfrm>
            <a:off x="611560" y="116632"/>
            <a:ext cx="2136803" cy="307777"/>
          </a:xfrm>
          <a:prstGeom prst="rect">
            <a:avLst/>
          </a:prstGeom>
        </p:spPr>
        <p:txBody>
          <a:bodyPr wrap="none">
            <a:spAutoFit/>
          </a:bodyPr>
          <a:lstStyle/>
          <a:p>
            <a:r>
              <a:rPr lang="it-IT" sz="1400" dirty="0" err="1">
                <a:solidFill>
                  <a:srgbClr val="005FD2"/>
                </a:solidFill>
                <a:latin typeface="AdvGulliv-R"/>
              </a:rPr>
              <a:t>Clinical</a:t>
            </a:r>
            <a:r>
              <a:rPr lang="it-IT" sz="1400" dirty="0">
                <a:solidFill>
                  <a:srgbClr val="005FD2"/>
                </a:solidFill>
                <a:latin typeface="AdvGulliv-R"/>
              </a:rPr>
              <a:t> </a:t>
            </a:r>
            <a:r>
              <a:rPr lang="it-IT" sz="1400" dirty="0" err="1">
                <a:solidFill>
                  <a:srgbClr val="005FD2"/>
                </a:solidFill>
                <a:latin typeface="AdvGulliv-R"/>
              </a:rPr>
              <a:t>Practice</a:t>
            </a:r>
            <a:r>
              <a:rPr lang="it-IT" sz="1400" dirty="0">
                <a:solidFill>
                  <a:srgbClr val="005FD2"/>
                </a:solidFill>
                <a:latin typeface="AdvGulliv-R"/>
              </a:rPr>
              <a:t> </a:t>
            </a:r>
            <a:r>
              <a:rPr lang="it-IT" sz="1400" dirty="0" err="1">
                <a:solidFill>
                  <a:srgbClr val="005FD2"/>
                </a:solidFill>
                <a:latin typeface="AdvGulliv-R"/>
              </a:rPr>
              <a:t>Guidelines</a:t>
            </a:r>
            <a:endParaRPr lang="it-IT" dirty="0"/>
          </a:p>
        </p:txBody>
      </p:sp>
      <p:pic>
        <p:nvPicPr>
          <p:cNvPr id="7" name="Immagine 6">
            <a:extLst>
              <a:ext uri="{FF2B5EF4-FFF2-40B4-BE49-F238E27FC236}">
                <a16:creationId xmlns:a16="http://schemas.microsoft.com/office/drawing/2014/main" xmlns="" id="{FD82E481-DB05-4CAE-AFC6-5BFE6B26C093}"/>
              </a:ext>
            </a:extLst>
          </p:cNvPr>
          <p:cNvPicPr>
            <a:picLocks noChangeAspect="1"/>
          </p:cNvPicPr>
          <p:nvPr/>
        </p:nvPicPr>
        <p:blipFill>
          <a:blip r:embed="rId3"/>
          <a:stretch>
            <a:fillRect/>
          </a:stretch>
        </p:blipFill>
        <p:spPr>
          <a:xfrm>
            <a:off x="6804248" y="107920"/>
            <a:ext cx="1883400" cy="379567"/>
          </a:xfrm>
          <a:prstGeom prst="rect">
            <a:avLst/>
          </a:prstGeom>
        </p:spPr>
      </p:pic>
      <p:sp>
        <p:nvSpPr>
          <p:cNvPr id="8" name="Rettangolo 7">
            <a:extLst>
              <a:ext uri="{FF2B5EF4-FFF2-40B4-BE49-F238E27FC236}">
                <a16:creationId xmlns:a16="http://schemas.microsoft.com/office/drawing/2014/main" xmlns="" id="{A0DC71BC-B4F8-4DA2-9B19-952C73645109}"/>
              </a:ext>
            </a:extLst>
          </p:cNvPr>
          <p:cNvSpPr/>
          <p:nvPr/>
        </p:nvSpPr>
        <p:spPr>
          <a:xfrm>
            <a:off x="2673051" y="6453336"/>
            <a:ext cx="3627142" cy="338554"/>
          </a:xfrm>
          <a:prstGeom prst="rect">
            <a:avLst/>
          </a:prstGeom>
        </p:spPr>
        <p:txBody>
          <a:bodyPr wrap="square">
            <a:spAutoFit/>
          </a:bodyPr>
          <a:lstStyle/>
          <a:p>
            <a:r>
              <a:rPr lang="en-US" sz="1400" dirty="0"/>
              <a:t>Journal of  Hepatology </a:t>
            </a:r>
            <a:r>
              <a:rPr lang="en-US" sz="1400" b="1" dirty="0"/>
              <a:t>2017</a:t>
            </a:r>
            <a:r>
              <a:rPr lang="en-US" sz="1600" dirty="0"/>
              <a:t> </a:t>
            </a:r>
            <a:r>
              <a:rPr lang="en-US" sz="1400" dirty="0"/>
              <a:t>vol. 67 </a:t>
            </a:r>
            <a:r>
              <a:rPr lang="en-US" sz="1600" dirty="0"/>
              <a:t>I </a:t>
            </a:r>
            <a:r>
              <a:rPr lang="en-US" sz="1400" dirty="0"/>
              <a:t>370-398</a:t>
            </a:r>
            <a:endParaRPr lang="it-IT" sz="1400" dirty="0"/>
          </a:p>
        </p:txBody>
      </p:sp>
      <p:pic>
        <p:nvPicPr>
          <p:cNvPr id="10" name="Immagine 9">
            <a:extLst>
              <a:ext uri="{FF2B5EF4-FFF2-40B4-BE49-F238E27FC236}">
                <a16:creationId xmlns:a16="http://schemas.microsoft.com/office/drawing/2014/main" xmlns="" id="{AD67B3B2-DA3F-4A28-A106-607B49D73562}"/>
              </a:ext>
            </a:extLst>
          </p:cNvPr>
          <p:cNvPicPr>
            <a:picLocks noChangeAspect="1"/>
          </p:cNvPicPr>
          <p:nvPr/>
        </p:nvPicPr>
        <p:blipFill>
          <a:blip r:embed="rId4"/>
          <a:stretch>
            <a:fillRect/>
          </a:stretch>
        </p:blipFill>
        <p:spPr>
          <a:xfrm>
            <a:off x="676275" y="3061667"/>
            <a:ext cx="2167533" cy="2167533"/>
          </a:xfrm>
          <a:prstGeom prst="rect">
            <a:avLst/>
          </a:prstGeom>
        </p:spPr>
      </p:pic>
      <p:sp>
        <p:nvSpPr>
          <p:cNvPr id="9" name="Rettangolo 8">
            <a:extLst>
              <a:ext uri="{FF2B5EF4-FFF2-40B4-BE49-F238E27FC236}">
                <a16:creationId xmlns:a16="http://schemas.microsoft.com/office/drawing/2014/main" xmlns="" id="{0DA11808-9BBD-4F27-8761-147228EE9726}"/>
              </a:ext>
            </a:extLst>
          </p:cNvPr>
          <p:cNvSpPr/>
          <p:nvPr/>
        </p:nvSpPr>
        <p:spPr>
          <a:xfrm>
            <a:off x="3563888" y="5097962"/>
            <a:ext cx="5040560" cy="102513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3889275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xmlns="" id="{B9A67D2B-1FDC-4B64-BEE6-229D4D0DE78C}"/>
              </a:ext>
            </a:extLst>
          </p:cNvPr>
          <p:cNvSpPr/>
          <p:nvPr/>
        </p:nvSpPr>
        <p:spPr>
          <a:xfrm>
            <a:off x="755576" y="550565"/>
            <a:ext cx="7632848" cy="96180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EASL 2017 Clinical Practice Guidelines on the management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hepatitis B virus infection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European Association for the Study of the Liver </a:t>
            </a:r>
            <a:endParaRPr kumimoji="0" lang="it-IT"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ettangolo 5">
            <a:extLst>
              <a:ext uri="{FF2B5EF4-FFF2-40B4-BE49-F238E27FC236}">
                <a16:creationId xmlns:a16="http://schemas.microsoft.com/office/drawing/2014/main" xmlns="" id="{8DA59B72-EB53-4767-8EEB-E8021F85121D}"/>
              </a:ext>
            </a:extLst>
          </p:cNvPr>
          <p:cNvSpPr/>
          <p:nvPr/>
        </p:nvSpPr>
        <p:spPr>
          <a:xfrm>
            <a:off x="611560" y="116632"/>
            <a:ext cx="2136803"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err="1">
                <a:ln>
                  <a:noFill/>
                </a:ln>
                <a:solidFill>
                  <a:srgbClr val="005FD2"/>
                </a:solidFill>
                <a:effectLst/>
                <a:uLnTx/>
                <a:uFillTx/>
                <a:latin typeface="AdvGulliv-R"/>
                <a:ea typeface="+mn-ea"/>
                <a:cs typeface="+mn-cs"/>
              </a:rPr>
              <a:t>Clinical</a:t>
            </a:r>
            <a:r>
              <a:rPr kumimoji="0" lang="it-IT" sz="1400" b="0" i="0" u="none" strike="noStrike" kern="1200" cap="none" spc="0" normalizeH="0" baseline="0" noProof="0" dirty="0">
                <a:ln>
                  <a:noFill/>
                </a:ln>
                <a:solidFill>
                  <a:srgbClr val="005FD2"/>
                </a:solidFill>
                <a:effectLst/>
                <a:uLnTx/>
                <a:uFillTx/>
                <a:latin typeface="AdvGulliv-R"/>
                <a:ea typeface="+mn-ea"/>
                <a:cs typeface="+mn-cs"/>
              </a:rPr>
              <a:t> </a:t>
            </a:r>
            <a:r>
              <a:rPr kumimoji="0" lang="it-IT" sz="1400" b="0" i="0" u="none" strike="noStrike" kern="1200" cap="none" spc="0" normalizeH="0" baseline="0" noProof="0" dirty="0" err="1">
                <a:ln>
                  <a:noFill/>
                </a:ln>
                <a:solidFill>
                  <a:srgbClr val="005FD2"/>
                </a:solidFill>
                <a:effectLst/>
                <a:uLnTx/>
                <a:uFillTx/>
                <a:latin typeface="AdvGulliv-R"/>
                <a:ea typeface="+mn-ea"/>
                <a:cs typeface="+mn-cs"/>
              </a:rPr>
              <a:t>Practice</a:t>
            </a:r>
            <a:r>
              <a:rPr kumimoji="0" lang="it-IT" sz="1400" b="0" i="0" u="none" strike="noStrike" kern="1200" cap="none" spc="0" normalizeH="0" baseline="0" noProof="0" dirty="0">
                <a:ln>
                  <a:noFill/>
                </a:ln>
                <a:solidFill>
                  <a:srgbClr val="005FD2"/>
                </a:solidFill>
                <a:effectLst/>
                <a:uLnTx/>
                <a:uFillTx/>
                <a:latin typeface="AdvGulliv-R"/>
                <a:ea typeface="+mn-ea"/>
                <a:cs typeface="+mn-cs"/>
              </a:rPr>
              <a:t> </a:t>
            </a:r>
            <a:r>
              <a:rPr kumimoji="0" lang="it-IT" sz="1400" b="0" i="0" u="none" strike="noStrike" kern="1200" cap="none" spc="0" normalizeH="0" baseline="0" noProof="0" dirty="0" err="1">
                <a:ln>
                  <a:noFill/>
                </a:ln>
                <a:solidFill>
                  <a:srgbClr val="005FD2"/>
                </a:solidFill>
                <a:effectLst/>
                <a:uLnTx/>
                <a:uFillTx/>
                <a:latin typeface="AdvGulliv-R"/>
                <a:ea typeface="+mn-ea"/>
                <a:cs typeface="+mn-cs"/>
              </a:rPr>
              <a:t>Guidelines</a:t>
            </a:r>
            <a:endParaRPr kumimoji="0" lang="it-IT"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Immagine 6">
            <a:extLst>
              <a:ext uri="{FF2B5EF4-FFF2-40B4-BE49-F238E27FC236}">
                <a16:creationId xmlns:a16="http://schemas.microsoft.com/office/drawing/2014/main" xmlns="" id="{FD82E481-DB05-4CAE-AFC6-5BFE6B26C093}"/>
              </a:ext>
            </a:extLst>
          </p:cNvPr>
          <p:cNvPicPr>
            <a:picLocks noChangeAspect="1"/>
          </p:cNvPicPr>
          <p:nvPr/>
        </p:nvPicPr>
        <p:blipFill>
          <a:blip r:embed="rId3"/>
          <a:stretch>
            <a:fillRect/>
          </a:stretch>
        </p:blipFill>
        <p:spPr>
          <a:xfrm>
            <a:off x="6804248" y="107920"/>
            <a:ext cx="1883400" cy="379567"/>
          </a:xfrm>
          <a:prstGeom prst="rect">
            <a:avLst/>
          </a:prstGeom>
        </p:spPr>
      </p:pic>
      <p:sp>
        <p:nvSpPr>
          <p:cNvPr id="8" name="Rettangolo 7">
            <a:extLst>
              <a:ext uri="{FF2B5EF4-FFF2-40B4-BE49-F238E27FC236}">
                <a16:creationId xmlns:a16="http://schemas.microsoft.com/office/drawing/2014/main" xmlns="" id="{A0DC71BC-B4F8-4DA2-9B19-952C73645109}"/>
              </a:ext>
            </a:extLst>
          </p:cNvPr>
          <p:cNvSpPr/>
          <p:nvPr/>
        </p:nvSpPr>
        <p:spPr>
          <a:xfrm>
            <a:off x="3010456" y="6453336"/>
            <a:ext cx="3123085"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Journal of  Hepatology </a:t>
            </a:r>
            <a:r>
              <a:rPr kumimoji="0" lang="en-US" sz="1200" b="1" i="0" u="none" strike="noStrike" kern="1200" cap="none" spc="0" normalizeH="0" baseline="0" noProof="0" dirty="0">
                <a:ln>
                  <a:noFill/>
                </a:ln>
                <a:solidFill>
                  <a:prstClr val="black"/>
                </a:solidFill>
                <a:effectLst/>
                <a:uLnTx/>
                <a:uFillTx/>
                <a:latin typeface="Calibri"/>
                <a:ea typeface="+mn-ea"/>
                <a:cs typeface="+mn-cs"/>
              </a:rPr>
              <a:t>2017</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a:ln>
                  <a:noFill/>
                </a:ln>
                <a:solidFill>
                  <a:prstClr val="black"/>
                </a:solidFill>
                <a:effectLst/>
                <a:uLnTx/>
                <a:uFillTx/>
                <a:latin typeface="Calibri"/>
                <a:ea typeface="+mn-ea"/>
                <a:cs typeface="+mn-cs"/>
              </a:rPr>
              <a:t>vol. 67 </a:t>
            </a:r>
            <a:r>
              <a:rPr kumimoji="0" lang="en-US" sz="1400" b="0" i="0" u="none" strike="noStrike" kern="1200" cap="none" spc="0" normalizeH="0" baseline="0" noProof="0" dirty="0">
                <a:ln>
                  <a:noFill/>
                </a:ln>
                <a:solidFill>
                  <a:prstClr val="black"/>
                </a:solidFill>
                <a:effectLst/>
                <a:uLnTx/>
                <a:uFillTx/>
                <a:latin typeface="Calibri"/>
                <a:ea typeface="+mn-ea"/>
                <a:cs typeface="+mn-cs"/>
              </a:rPr>
              <a:t>I </a:t>
            </a:r>
            <a:r>
              <a:rPr kumimoji="0" lang="en-US" sz="1200" b="0" i="0" u="none" strike="noStrike" kern="1200" cap="none" spc="0" normalizeH="0" baseline="0" noProof="0" dirty="0">
                <a:ln>
                  <a:noFill/>
                </a:ln>
                <a:solidFill>
                  <a:prstClr val="black"/>
                </a:solidFill>
                <a:effectLst/>
                <a:uLnTx/>
                <a:uFillTx/>
                <a:latin typeface="Calibri"/>
                <a:ea typeface="+mn-ea"/>
                <a:cs typeface="+mn-cs"/>
              </a:rPr>
              <a:t>370-398</a:t>
            </a:r>
            <a:endParaRPr kumimoji="0" lang="it-IT" sz="1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Immagine 3">
            <a:extLst>
              <a:ext uri="{FF2B5EF4-FFF2-40B4-BE49-F238E27FC236}">
                <a16:creationId xmlns:a16="http://schemas.microsoft.com/office/drawing/2014/main" xmlns="" id="{8EF37710-77C4-48CA-90B8-D04EEF3F1479}"/>
              </a:ext>
            </a:extLst>
          </p:cNvPr>
          <p:cNvPicPr>
            <a:picLocks noChangeAspect="1"/>
          </p:cNvPicPr>
          <p:nvPr/>
        </p:nvPicPr>
        <p:blipFill>
          <a:blip r:embed="rId4"/>
          <a:stretch>
            <a:fillRect/>
          </a:stretch>
        </p:blipFill>
        <p:spPr>
          <a:xfrm>
            <a:off x="456899" y="1628800"/>
            <a:ext cx="8230201" cy="4484034"/>
          </a:xfrm>
          <a:prstGeom prst="rect">
            <a:avLst/>
          </a:prstGeom>
        </p:spPr>
      </p:pic>
      <p:sp>
        <p:nvSpPr>
          <p:cNvPr id="9" name="Rettangolo 8">
            <a:extLst>
              <a:ext uri="{FF2B5EF4-FFF2-40B4-BE49-F238E27FC236}">
                <a16:creationId xmlns:a16="http://schemas.microsoft.com/office/drawing/2014/main" xmlns="" id="{DC85F1D3-511D-4987-9FB9-8C511FBB27E4}"/>
              </a:ext>
            </a:extLst>
          </p:cNvPr>
          <p:cNvSpPr/>
          <p:nvPr/>
        </p:nvSpPr>
        <p:spPr>
          <a:xfrm>
            <a:off x="539552" y="6068615"/>
            <a:ext cx="8230201" cy="423193"/>
          </a:xfrm>
          <a:prstGeom prst="rect">
            <a:avLst/>
          </a:prstGeom>
        </p:spPr>
        <p:txBody>
          <a:bodyPr wrap="square">
            <a:spAutoFit/>
          </a:bodyPr>
          <a:lstStyle/>
          <a:p>
            <a:r>
              <a:rPr lang="en-US" sz="1050" dirty="0">
                <a:latin typeface="AdvGulliv-B"/>
              </a:rPr>
              <a:t>Week 12 and 24 stopping rules for </a:t>
            </a:r>
            <a:r>
              <a:rPr lang="en-US" sz="1050" dirty="0" err="1">
                <a:latin typeface="AdvGulliv-B"/>
              </a:rPr>
              <a:t>HBeAg</a:t>
            </a:r>
            <a:r>
              <a:rPr lang="en-US" sz="1050" dirty="0">
                <a:latin typeface="AdvGulliv-B"/>
              </a:rPr>
              <a:t>-positive and -negative patients treated with </a:t>
            </a:r>
            <a:r>
              <a:rPr lang="en-US" sz="1050" dirty="0" err="1">
                <a:latin typeface="AdvGulliv-B"/>
              </a:rPr>
              <a:t>PegIFN</a:t>
            </a:r>
            <a:r>
              <a:rPr lang="en-US" sz="1100" dirty="0" err="1">
                <a:latin typeface="AdvPSMP11"/>
              </a:rPr>
              <a:t>a</a:t>
            </a:r>
            <a:r>
              <a:rPr lang="en-US" sz="1050" dirty="0">
                <a:latin typeface="AdvGulliv-B"/>
              </a:rPr>
              <a:t>. These rules are based upon viral genotype, HBsAg and HBV </a:t>
            </a:r>
            <a:r>
              <a:rPr lang="it-IT" sz="1050" dirty="0" err="1">
                <a:latin typeface="AdvGulliv-B"/>
              </a:rPr>
              <a:t>levels</a:t>
            </a:r>
            <a:endParaRPr lang="it-IT" sz="3600" dirty="0"/>
          </a:p>
        </p:txBody>
      </p:sp>
    </p:spTree>
    <p:extLst>
      <p:ext uri="{BB962C8B-B14F-4D97-AF65-F5344CB8AC3E}">
        <p14:creationId xmlns:p14="http://schemas.microsoft.com/office/powerpoint/2010/main" val="31086276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xmlns="" id="{C063B7E3-732E-4171-A5BD-7740D6D2F988}"/>
              </a:ext>
            </a:extLst>
          </p:cNvPr>
          <p:cNvSpPr/>
          <p:nvPr/>
        </p:nvSpPr>
        <p:spPr>
          <a:xfrm>
            <a:off x="485546" y="339987"/>
            <a:ext cx="7956884" cy="707886"/>
          </a:xfrm>
          <a:prstGeom prst="rect">
            <a:avLst/>
          </a:prstGeom>
        </p:spPr>
        <p:txBody>
          <a:bodyPr wrap="square">
            <a:spAutoFit/>
          </a:bodyPr>
          <a:lstStyle/>
          <a:p>
            <a:pPr algn="ctr"/>
            <a:r>
              <a:rPr lang="en-US" sz="2000" b="1" dirty="0">
                <a:solidFill>
                  <a:srgbClr val="0000FF"/>
                </a:solidFill>
                <a:latin typeface="Arial" panose="020B0604020202020204" pitchFamily="34" charset="0"/>
                <a:cs typeface="Arial" panose="020B0604020202020204" pitchFamily="34" charset="0"/>
              </a:rPr>
              <a:t>HBsAg decline in </a:t>
            </a:r>
            <a:r>
              <a:rPr lang="en-US" sz="2000" b="1" dirty="0" err="1">
                <a:solidFill>
                  <a:srgbClr val="0000FF"/>
                </a:solidFill>
                <a:latin typeface="Arial" panose="020B0604020202020204" pitchFamily="34" charset="0"/>
                <a:cs typeface="Arial" panose="020B0604020202020204" pitchFamily="34" charset="0"/>
              </a:rPr>
              <a:t>HBeAg</a:t>
            </a:r>
            <a:r>
              <a:rPr lang="en-US" sz="2000" b="1" dirty="0">
                <a:solidFill>
                  <a:srgbClr val="0000FF"/>
                </a:solidFill>
                <a:latin typeface="Arial" panose="020B0604020202020204" pitchFamily="34" charset="0"/>
                <a:cs typeface="Arial" panose="020B0604020202020204" pitchFamily="34" charset="0"/>
              </a:rPr>
              <a:t> positive CHB patients treated with TDF</a:t>
            </a:r>
          </a:p>
          <a:p>
            <a:pPr algn="ctr"/>
            <a:r>
              <a:rPr lang="en-US" sz="2000" b="1" dirty="0">
                <a:solidFill>
                  <a:srgbClr val="0000FF"/>
                </a:solidFill>
                <a:latin typeface="Arial" panose="020B0604020202020204" pitchFamily="34" charset="0"/>
                <a:cs typeface="Arial" panose="020B0604020202020204" pitchFamily="34" charset="0"/>
              </a:rPr>
              <a:t>suggests the possibility of HBsAg loss</a:t>
            </a:r>
          </a:p>
        </p:txBody>
      </p:sp>
      <p:sp>
        <p:nvSpPr>
          <p:cNvPr id="3" name="Rettangolo 2">
            <a:extLst>
              <a:ext uri="{FF2B5EF4-FFF2-40B4-BE49-F238E27FC236}">
                <a16:creationId xmlns:a16="http://schemas.microsoft.com/office/drawing/2014/main" xmlns="" id="{1FC5B00F-CB8D-4D8A-A819-5F3BD24FB609}"/>
              </a:ext>
            </a:extLst>
          </p:cNvPr>
          <p:cNvSpPr/>
          <p:nvPr/>
        </p:nvSpPr>
        <p:spPr>
          <a:xfrm>
            <a:off x="323528" y="1617015"/>
            <a:ext cx="8208912" cy="523220"/>
          </a:xfrm>
          <a:prstGeom prst="rect">
            <a:avLst/>
          </a:prstGeom>
        </p:spPr>
        <p:txBody>
          <a:bodyPr wrap="square">
            <a:spAutoFit/>
          </a:bodyPr>
          <a:lstStyle/>
          <a:p>
            <a:r>
              <a:rPr lang="en-US" sz="1400" b="1" dirty="0"/>
              <a:t>Exploratory measures of HBsAg decline at weeks 12 and 24 for </a:t>
            </a:r>
            <a:r>
              <a:rPr lang="en-US" sz="1400" b="1" dirty="0" err="1"/>
              <a:t>HBeAg</a:t>
            </a:r>
            <a:r>
              <a:rPr lang="en-US" sz="1400" b="1" dirty="0"/>
              <a:t>-positive patients on TDF and corresponding positive and negative predictive values for ultimate HBsAg loss.</a:t>
            </a:r>
          </a:p>
        </p:txBody>
      </p:sp>
      <p:grpSp>
        <p:nvGrpSpPr>
          <p:cNvPr id="4" name="Group 715">
            <a:extLst>
              <a:ext uri="{FF2B5EF4-FFF2-40B4-BE49-F238E27FC236}">
                <a16:creationId xmlns:a16="http://schemas.microsoft.com/office/drawing/2014/main" xmlns="" id="{58EFB938-6996-425F-88E9-4261ADF01DA2}"/>
              </a:ext>
            </a:extLst>
          </p:cNvPr>
          <p:cNvGrpSpPr>
            <a:grpSpLocks/>
          </p:cNvGrpSpPr>
          <p:nvPr/>
        </p:nvGrpSpPr>
        <p:grpSpPr bwMode="auto">
          <a:xfrm>
            <a:off x="323528" y="2229708"/>
            <a:ext cx="8442938" cy="2065129"/>
            <a:chOff x="643" y="2546"/>
            <a:chExt cx="13001" cy="2399"/>
          </a:xfrm>
          <a:effectLst>
            <a:outerShdw blurRad="63500" sx="102000" sy="102000" algn="ctr" rotWithShape="0">
              <a:prstClr val="black">
                <a:alpha val="40000"/>
              </a:prstClr>
            </a:outerShdw>
          </a:effectLst>
        </p:grpSpPr>
        <p:pic>
          <p:nvPicPr>
            <p:cNvPr id="5" name="Picture 718">
              <a:extLst>
                <a:ext uri="{FF2B5EF4-FFF2-40B4-BE49-F238E27FC236}">
                  <a16:creationId xmlns:a16="http://schemas.microsoft.com/office/drawing/2014/main" xmlns="" id="{7B9988B5-84AB-4FC5-A958-29A0C2FFF3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 y="2546"/>
              <a:ext cx="13001" cy="2398"/>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716">
              <a:extLst>
                <a:ext uri="{FF2B5EF4-FFF2-40B4-BE49-F238E27FC236}">
                  <a16:creationId xmlns:a16="http://schemas.microsoft.com/office/drawing/2014/main" xmlns="" id="{532D1CF0-98D1-4468-A0F8-4A09C295AAA2}"/>
                </a:ext>
              </a:extLst>
            </p:cNvPr>
            <p:cNvGrpSpPr>
              <a:grpSpLocks/>
            </p:cNvGrpSpPr>
            <p:nvPr/>
          </p:nvGrpSpPr>
          <p:grpSpPr bwMode="auto">
            <a:xfrm>
              <a:off x="8516" y="4352"/>
              <a:ext cx="3062" cy="593"/>
              <a:chOff x="8516" y="4352"/>
              <a:chExt cx="3062" cy="593"/>
            </a:xfrm>
          </p:grpSpPr>
          <p:sp>
            <p:nvSpPr>
              <p:cNvPr id="7" name="Freeform 717">
                <a:extLst>
                  <a:ext uri="{FF2B5EF4-FFF2-40B4-BE49-F238E27FC236}">
                    <a16:creationId xmlns:a16="http://schemas.microsoft.com/office/drawing/2014/main" xmlns="" id="{B7DC9129-5568-43D7-9863-CA0D4E589EF5}"/>
                  </a:ext>
                </a:extLst>
              </p:cNvPr>
              <p:cNvSpPr>
                <a:spLocks/>
              </p:cNvSpPr>
              <p:nvPr/>
            </p:nvSpPr>
            <p:spPr bwMode="auto">
              <a:xfrm>
                <a:off x="8516" y="4352"/>
                <a:ext cx="3062" cy="593"/>
              </a:xfrm>
              <a:custGeom>
                <a:avLst/>
                <a:gdLst>
                  <a:gd name="T0" fmla="+- 0 8516 8516"/>
                  <a:gd name="T1" fmla="*/ T0 w 3062"/>
                  <a:gd name="T2" fmla="+- 0 4945 4352"/>
                  <a:gd name="T3" fmla="*/ 4945 h 593"/>
                  <a:gd name="T4" fmla="+- 0 11579 8516"/>
                  <a:gd name="T5" fmla="*/ T4 w 3062"/>
                  <a:gd name="T6" fmla="+- 0 4945 4352"/>
                  <a:gd name="T7" fmla="*/ 4945 h 593"/>
                  <a:gd name="T8" fmla="+- 0 11579 8516"/>
                  <a:gd name="T9" fmla="*/ T8 w 3062"/>
                  <a:gd name="T10" fmla="+- 0 4352 4352"/>
                  <a:gd name="T11" fmla="*/ 4352 h 593"/>
                  <a:gd name="T12" fmla="+- 0 8516 8516"/>
                  <a:gd name="T13" fmla="*/ T12 w 3062"/>
                  <a:gd name="T14" fmla="+- 0 4352 4352"/>
                  <a:gd name="T15" fmla="*/ 4352 h 593"/>
                  <a:gd name="T16" fmla="+- 0 8516 8516"/>
                  <a:gd name="T17" fmla="*/ T16 w 3062"/>
                  <a:gd name="T18" fmla="+- 0 4945 4352"/>
                  <a:gd name="T19" fmla="*/ 4945 h 593"/>
                </a:gdLst>
                <a:ahLst/>
                <a:cxnLst>
                  <a:cxn ang="0">
                    <a:pos x="T1" y="T3"/>
                  </a:cxn>
                  <a:cxn ang="0">
                    <a:pos x="T5" y="T7"/>
                  </a:cxn>
                  <a:cxn ang="0">
                    <a:pos x="T9" y="T11"/>
                  </a:cxn>
                  <a:cxn ang="0">
                    <a:pos x="T13" y="T15"/>
                  </a:cxn>
                  <a:cxn ang="0">
                    <a:pos x="T17" y="T19"/>
                  </a:cxn>
                </a:cxnLst>
                <a:rect l="0" t="0" r="r" b="b"/>
                <a:pathLst>
                  <a:path w="3062" h="593">
                    <a:moveTo>
                      <a:pt x="0" y="593"/>
                    </a:moveTo>
                    <a:lnTo>
                      <a:pt x="3063" y="593"/>
                    </a:lnTo>
                    <a:lnTo>
                      <a:pt x="3063" y="0"/>
                    </a:lnTo>
                    <a:lnTo>
                      <a:pt x="0" y="0"/>
                    </a:lnTo>
                    <a:lnTo>
                      <a:pt x="0" y="593"/>
                    </a:lnTo>
                    <a:close/>
                  </a:path>
                </a:pathLst>
              </a:custGeom>
              <a:noFill/>
              <a:ln w="28956">
                <a:solidFill>
                  <a:srgbClr val="C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sp>
        <p:nvSpPr>
          <p:cNvPr id="8" name="Rettangolo 7">
            <a:extLst>
              <a:ext uri="{FF2B5EF4-FFF2-40B4-BE49-F238E27FC236}">
                <a16:creationId xmlns:a16="http://schemas.microsoft.com/office/drawing/2014/main" xmlns="" id="{2771C5C4-FA73-47AB-8DC5-E3369DD7F457}"/>
              </a:ext>
            </a:extLst>
          </p:cNvPr>
          <p:cNvSpPr/>
          <p:nvPr/>
        </p:nvSpPr>
        <p:spPr>
          <a:xfrm>
            <a:off x="323528" y="4510861"/>
            <a:ext cx="8280920" cy="646331"/>
          </a:xfrm>
          <a:prstGeom prst="rect">
            <a:avLst/>
          </a:prstGeom>
        </p:spPr>
        <p:txBody>
          <a:bodyPr wrap="square">
            <a:spAutoFit/>
          </a:bodyPr>
          <a:lstStyle/>
          <a:p>
            <a:pPr marL="285750" indent="-285750">
              <a:buClr>
                <a:srgbClr val="FF0000"/>
              </a:buClr>
              <a:buSzPct val="110000"/>
              <a:buFont typeface="Wingdings" panose="05000000000000000000" pitchFamily="2" charset="2"/>
              <a:buChar char="Ø"/>
            </a:pPr>
            <a:r>
              <a:rPr lang="en-US" dirty="0">
                <a:solidFill>
                  <a:srgbClr val="FF0000"/>
                </a:solidFill>
                <a:latin typeface="Arial" panose="020B0604020202020204" pitchFamily="34" charset="0"/>
                <a:cs typeface="Arial" panose="020B0604020202020204" pitchFamily="34" charset="0"/>
              </a:rPr>
              <a:t>A reduction in HBsAg levels of  ≥1 log</a:t>
            </a:r>
            <a:r>
              <a:rPr lang="en-US" sz="1600" baseline="-25000" dirty="0">
                <a:solidFill>
                  <a:srgbClr val="FF0000"/>
                </a:solidFill>
                <a:latin typeface="Arial" panose="020B0604020202020204" pitchFamily="34" charset="0"/>
                <a:cs typeface="Arial" panose="020B0604020202020204" pitchFamily="34" charset="0"/>
              </a:rPr>
              <a:t>10</a:t>
            </a:r>
            <a:r>
              <a:rPr lang="en-US" dirty="0">
                <a:solidFill>
                  <a:srgbClr val="FF000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IU/ml at week 12 and 24 has a very high </a:t>
            </a:r>
            <a:r>
              <a:rPr lang="en-US" b="1" dirty="0">
                <a:latin typeface="Arial" panose="020B0604020202020204" pitchFamily="34" charset="0"/>
                <a:cs typeface="Arial" panose="020B0604020202020204" pitchFamily="34" charset="0"/>
              </a:rPr>
              <a:t>NPV (97%) </a:t>
            </a:r>
            <a:r>
              <a:rPr lang="en-US" dirty="0">
                <a:latin typeface="Arial" panose="020B0604020202020204" pitchFamily="34" charset="0"/>
                <a:cs typeface="Arial" panose="020B0604020202020204" pitchFamily="34" charset="0"/>
              </a:rPr>
              <a:t>and modest </a:t>
            </a:r>
            <a:r>
              <a:rPr lang="en-US" b="1" dirty="0">
                <a:latin typeface="Arial" panose="020B0604020202020204" pitchFamily="34" charset="0"/>
                <a:cs typeface="Arial" panose="020B0604020202020204" pitchFamily="34" charset="0"/>
              </a:rPr>
              <a:t>PPV (45%) </a:t>
            </a:r>
            <a:r>
              <a:rPr lang="en-US" dirty="0">
                <a:latin typeface="Arial" panose="020B0604020202020204" pitchFamily="34" charset="0"/>
                <a:cs typeface="Arial" panose="020B0604020202020204" pitchFamily="34" charset="0"/>
              </a:rPr>
              <a:t>for ultimate HBsAg loss</a:t>
            </a:r>
          </a:p>
        </p:txBody>
      </p:sp>
      <p:sp>
        <p:nvSpPr>
          <p:cNvPr id="9" name="Rettangolo 8">
            <a:extLst>
              <a:ext uri="{FF2B5EF4-FFF2-40B4-BE49-F238E27FC236}">
                <a16:creationId xmlns:a16="http://schemas.microsoft.com/office/drawing/2014/main" xmlns="" id="{678B4170-359A-4B0F-B807-13592F40CE22}"/>
              </a:ext>
            </a:extLst>
          </p:cNvPr>
          <p:cNvSpPr/>
          <p:nvPr/>
        </p:nvSpPr>
        <p:spPr>
          <a:xfrm>
            <a:off x="5221219" y="6433591"/>
            <a:ext cx="3743269" cy="307777"/>
          </a:xfrm>
          <a:prstGeom prst="rect">
            <a:avLst/>
          </a:prstGeom>
        </p:spPr>
        <p:txBody>
          <a:bodyPr wrap="none">
            <a:spAutoFit/>
          </a:bodyPr>
          <a:lstStyle/>
          <a:p>
            <a:r>
              <a:rPr lang="en-US" sz="1400" dirty="0">
                <a:latin typeface="Arial" panose="020B0604020202020204" pitchFamily="34" charset="0"/>
                <a:cs typeface="Arial" panose="020B0604020202020204" pitchFamily="34" charset="0"/>
              </a:rPr>
              <a:t>Marcellin P et al. Journal of Hepatology 2014</a:t>
            </a:r>
            <a:endParaRPr lang="it-IT" sz="1400" dirty="0">
              <a:latin typeface="Arial" panose="020B0604020202020204" pitchFamily="34" charset="0"/>
              <a:cs typeface="Arial" panose="020B0604020202020204" pitchFamily="34" charset="0"/>
            </a:endParaRPr>
          </a:p>
        </p:txBody>
      </p:sp>
      <p:sp>
        <p:nvSpPr>
          <p:cNvPr id="10" name="Rettangolo 9">
            <a:extLst>
              <a:ext uri="{FF2B5EF4-FFF2-40B4-BE49-F238E27FC236}">
                <a16:creationId xmlns:a16="http://schemas.microsoft.com/office/drawing/2014/main" xmlns="" id="{A4BD6758-5F0F-4D89-887F-876F17582B8A}"/>
              </a:ext>
            </a:extLst>
          </p:cNvPr>
          <p:cNvSpPr/>
          <p:nvPr/>
        </p:nvSpPr>
        <p:spPr>
          <a:xfrm>
            <a:off x="319885" y="4543960"/>
            <a:ext cx="8442938" cy="1477328"/>
          </a:xfrm>
          <a:prstGeom prst="rect">
            <a:avLst/>
          </a:prstGeom>
          <a:solidFill>
            <a:schemeClr val="bg1"/>
          </a:solidFill>
        </p:spPr>
        <p:txBody>
          <a:bodyPr wrap="square">
            <a:spAutoFit/>
          </a:bodyPr>
          <a:lstStyle/>
          <a:p>
            <a:pPr algn="just"/>
            <a:r>
              <a:rPr lang="en-US" dirty="0">
                <a:latin typeface="Arial" panose="020B0604020202020204" pitchFamily="34" charset="0"/>
                <a:cs typeface="Arial" panose="020B0604020202020204" pitchFamily="34" charset="0"/>
              </a:rPr>
              <a:t>A lack of appreciable decline in HBsAg levels (≤0.5 log10) at week 12 or 24 had a very high negative predictive value (NPV &gt;90%); in contrast, </a:t>
            </a:r>
          </a:p>
          <a:p>
            <a:pPr marL="285750" indent="-285750" algn="just">
              <a:buSzPct val="130000"/>
              <a:buFont typeface="Arial" panose="020B0604020202020204" pitchFamily="34" charset="0"/>
              <a:buChar char="•"/>
            </a:pPr>
            <a:r>
              <a:rPr lang="en-US" dirty="0">
                <a:solidFill>
                  <a:srgbClr val="FF0000"/>
                </a:solidFill>
                <a:latin typeface="Arial" panose="020B0604020202020204" pitchFamily="34" charset="0"/>
                <a:cs typeface="Arial" panose="020B0604020202020204" pitchFamily="34" charset="0"/>
              </a:rPr>
              <a:t>a ≥1-log</a:t>
            </a:r>
            <a:r>
              <a:rPr lang="en-US" baseline="-25000" dirty="0">
                <a:solidFill>
                  <a:srgbClr val="FF0000"/>
                </a:solidFill>
                <a:latin typeface="Arial" panose="020B0604020202020204" pitchFamily="34" charset="0"/>
                <a:cs typeface="Arial" panose="020B0604020202020204" pitchFamily="34" charset="0"/>
              </a:rPr>
              <a:t>10</a:t>
            </a:r>
            <a:r>
              <a:rPr lang="en-US" dirty="0">
                <a:solidFill>
                  <a:srgbClr val="FF0000"/>
                </a:solidFill>
                <a:latin typeface="Arial" panose="020B0604020202020204" pitchFamily="34" charset="0"/>
                <a:cs typeface="Arial" panose="020B0604020202020204" pitchFamily="34" charset="0"/>
              </a:rPr>
              <a:t> decline in HBsAg level </a:t>
            </a:r>
            <a:r>
              <a:rPr lang="en-US" dirty="0">
                <a:latin typeface="Arial" panose="020B0604020202020204" pitchFamily="34" charset="0"/>
                <a:cs typeface="Arial" panose="020B0604020202020204" pitchFamily="34" charset="0"/>
              </a:rPr>
              <a:t>by week 12 or 24 had the highest positive predictive value (</a:t>
            </a:r>
            <a:r>
              <a:rPr lang="en-US" b="1" dirty="0">
                <a:latin typeface="Arial" panose="020B0604020202020204" pitchFamily="34" charset="0"/>
                <a:cs typeface="Arial" panose="020B0604020202020204" pitchFamily="34" charset="0"/>
              </a:rPr>
              <a:t>PPV</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34.8% and 44.8%</a:t>
            </a:r>
            <a:r>
              <a:rPr lang="en-US" dirty="0">
                <a:latin typeface="Arial" panose="020B0604020202020204" pitchFamily="34" charset="0"/>
                <a:cs typeface="Arial" panose="020B0604020202020204" pitchFamily="34" charset="0"/>
              </a:rPr>
              <a:t> respectively, for progressing to HBsAg loss</a:t>
            </a:r>
            <a:endParaRPr lang="it-I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45583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xmlns="" id="{689EDD10-037A-43AA-9DDE-E65389F7C9C9}"/>
              </a:ext>
            </a:extLst>
          </p:cNvPr>
          <p:cNvPicPr>
            <a:picLocks noChangeAspect="1"/>
          </p:cNvPicPr>
          <p:nvPr/>
        </p:nvPicPr>
        <p:blipFill>
          <a:blip r:embed="rId3"/>
          <a:stretch>
            <a:fillRect/>
          </a:stretch>
        </p:blipFill>
        <p:spPr>
          <a:xfrm>
            <a:off x="107504" y="44624"/>
            <a:ext cx="8928992" cy="552361"/>
          </a:xfrm>
          <a:prstGeom prst="rect">
            <a:avLst/>
          </a:prstGeom>
        </p:spPr>
      </p:pic>
      <p:sp>
        <p:nvSpPr>
          <p:cNvPr id="5" name="Rettangolo 4">
            <a:extLst>
              <a:ext uri="{FF2B5EF4-FFF2-40B4-BE49-F238E27FC236}">
                <a16:creationId xmlns:a16="http://schemas.microsoft.com/office/drawing/2014/main" xmlns="" id="{AF566F38-CF67-48F4-BA84-45F11322800E}"/>
              </a:ext>
            </a:extLst>
          </p:cNvPr>
          <p:cNvSpPr/>
          <p:nvPr/>
        </p:nvSpPr>
        <p:spPr>
          <a:xfrm>
            <a:off x="35496" y="565599"/>
            <a:ext cx="1705812" cy="276999"/>
          </a:xfrm>
          <a:prstGeom prst="rect">
            <a:avLst/>
          </a:prstGeom>
        </p:spPr>
        <p:txBody>
          <a:bodyPr wrap="square">
            <a:spAutoFit/>
          </a:bodyPr>
          <a:lstStyle/>
          <a:p>
            <a:r>
              <a:rPr lang="it-IT" sz="1200" b="1" dirty="0">
                <a:latin typeface="Book Antiqua" panose="02040602050305030304" pitchFamily="18" charset="0"/>
              </a:rPr>
              <a:t>HEPATOLOGY, 2018</a:t>
            </a:r>
          </a:p>
        </p:txBody>
      </p:sp>
      <p:sp>
        <p:nvSpPr>
          <p:cNvPr id="7" name="Rettangolo 6">
            <a:extLst>
              <a:ext uri="{FF2B5EF4-FFF2-40B4-BE49-F238E27FC236}">
                <a16:creationId xmlns:a16="http://schemas.microsoft.com/office/drawing/2014/main" xmlns="" id="{9314C61C-2702-40F3-9DA8-25C9AD0BDC98}"/>
              </a:ext>
            </a:extLst>
          </p:cNvPr>
          <p:cNvSpPr/>
          <p:nvPr/>
        </p:nvSpPr>
        <p:spPr>
          <a:xfrm>
            <a:off x="1696803" y="980728"/>
            <a:ext cx="5642890" cy="646331"/>
          </a:xfrm>
          <a:prstGeom prst="rect">
            <a:avLst/>
          </a:prstGeom>
        </p:spPr>
        <p:txBody>
          <a:bodyPr wrap="square">
            <a:spAutoFit/>
          </a:bodyPr>
          <a:lstStyle/>
          <a:p>
            <a:pPr algn="ctr"/>
            <a:r>
              <a:rPr lang="en-US" sz="1200" b="1" dirty="0"/>
              <a:t>Probability of Retreatment in 130 Patients With </a:t>
            </a:r>
            <a:r>
              <a:rPr lang="en-US" sz="1200" b="1" dirty="0" err="1"/>
              <a:t>HBeAg</a:t>
            </a:r>
            <a:r>
              <a:rPr lang="en-US" sz="1200" b="1" dirty="0"/>
              <a:t>-Negative CHB Without Cirrhosis Who Discontinued Effective Long-Term NA Therapy in Relation to Their Main Characteristics</a:t>
            </a:r>
            <a:endParaRPr lang="it-IT" sz="1200" b="1" dirty="0"/>
          </a:p>
        </p:txBody>
      </p:sp>
      <p:sp>
        <p:nvSpPr>
          <p:cNvPr id="10" name="Rettangolo 9">
            <a:extLst>
              <a:ext uri="{FF2B5EF4-FFF2-40B4-BE49-F238E27FC236}">
                <a16:creationId xmlns:a16="http://schemas.microsoft.com/office/drawing/2014/main" xmlns="" id="{5468025C-1F32-4D7D-B328-21D3E8C06BB9}"/>
              </a:ext>
            </a:extLst>
          </p:cNvPr>
          <p:cNvSpPr/>
          <p:nvPr/>
        </p:nvSpPr>
        <p:spPr>
          <a:xfrm>
            <a:off x="1054694" y="4797152"/>
            <a:ext cx="2630848" cy="253916"/>
          </a:xfrm>
          <a:prstGeom prst="rect">
            <a:avLst/>
          </a:prstGeom>
        </p:spPr>
        <p:txBody>
          <a:bodyPr wrap="none">
            <a:spAutoFit/>
          </a:bodyPr>
          <a:lstStyle/>
          <a:p>
            <a:r>
              <a:rPr lang="en-US" sz="1050" dirty="0"/>
              <a:t>‡P = 0.108 if initial NA is added in the model.</a:t>
            </a:r>
            <a:endParaRPr lang="it-IT" sz="1050" dirty="0"/>
          </a:p>
        </p:txBody>
      </p:sp>
      <p:sp>
        <p:nvSpPr>
          <p:cNvPr id="12" name="Rettangolo 11">
            <a:extLst>
              <a:ext uri="{FF2B5EF4-FFF2-40B4-BE49-F238E27FC236}">
                <a16:creationId xmlns:a16="http://schemas.microsoft.com/office/drawing/2014/main" xmlns="" id="{0FC411CA-9D39-4B0C-AC55-9F1FC5A5A851}"/>
              </a:ext>
            </a:extLst>
          </p:cNvPr>
          <p:cNvSpPr/>
          <p:nvPr/>
        </p:nvSpPr>
        <p:spPr>
          <a:xfrm>
            <a:off x="6876256" y="560590"/>
            <a:ext cx="2225289" cy="307777"/>
          </a:xfrm>
          <a:prstGeom prst="rect">
            <a:avLst/>
          </a:prstGeom>
        </p:spPr>
        <p:txBody>
          <a:bodyPr wrap="none">
            <a:spAutoFit/>
          </a:bodyPr>
          <a:lstStyle/>
          <a:p>
            <a:r>
              <a:rPr lang="it-IT" sz="1400" dirty="0" err="1">
                <a:latin typeface="Arial" panose="020B0604020202020204" pitchFamily="34" charset="0"/>
                <a:cs typeface="Arial" panose="020B0604020202020204" pitchFamily="34" charset="0"/>
              </a:rPr>
              <a:t>Papatheodoridis</a:t>
            </a:r>
            <a:r>
              <a:rPr lang="it-IT" sz="1400" dirty="0">
                <a:latin typeface="Arial" panose="020B0604020202020204" pitchFamily="34" charset="0"/>
                <a:cs typeface="Arial" panose="020B0604020202020204" pitchFamily="34" charset="0"/>
              </a:rPr>
              <a:t> GV et al.</a:t>
            </a:r>
          </a:p>
        </p:txBody>
      </p:sp>
      <p:pic>
        <p:nvPicPr>
          <p:cNvPr id="8" name="Immagine 7">
            <a:extLst>
              <a:ext uri="{FF2B5EF4-FFF2-40B4-BE49-F238E27FC236}">
                <a16:creationId xmlns:a16="http://schemas.microsoft.com/office/drawing/2014/main" xmlns="" id="{A4445377-9D2C-460E-9076-C100CFEBC166}"/>
              </a:ext>
            </a:extLst>
          </p:cNvPr>
          <p:cNvPicPr>
            <a:picLocks noChangeAspect="1"/>
          </p:cNvPicPr>
          <p:nvPr/>
        </p:nvPicPr>
        <p:blipFill>
          <a:blip r:embed="rId4"/>
          <a:stretch>
            <a:fillRect/>
          </a:stretch>
        </p:blipFill>
        <p:spPr>
          <a:xfrm>
            <a:off x="1080121" y="1657583"/>
            <a:ext cx="6876255" cy="3114021"/>
          </a:xfrm>
          <a:prstGeom prst="rect">
            <a:avLst/>
          </a:prstGeom>
          <a:ln w="19050">
            <a:solidFill>
              <a:srgbClr val="3366FF"/>
            </a:solidFill>
          </a:ln>
        </p:spPr>
      </p:pic>
      <p:sp>
        <p:nvSpPr>
          <p:cNvPr id="13" name="Rettangolo 12">
            <a:extLst>
              <a:ext uri="{FF2B5EF4-FFF2-40B4-BE49-F238E27FC236}">
                <a16:creationId xmlns:a16="http://schemas.microsoft.com/office/drawing/2014/main" xmlns="" id="{A782345C-3E1B-4708-BAB1-6D4F392E0188}"/>
              </a:ext>
            </a:extLst>
          </p:cNvPr>
          <p:cNvSpPr/>
          <p:nvPr/>
        </p:nvSpPr>
        <p:spPr>
          <a:xfrm>
            <a:off x="251520" y="5099700"/>
            <a:ext cx="8640960" cy="1569660"/>
          </a:xfrm>
          <a:prstGeom prst="rect">
            <a:avLst/>
          </a:prstGeom>
          <a:solidFill>
            <a:schemeClr val="bg1">
              <a:lumMod val="95000"/>
            </a:schemeClr>
          </a:solidFill>
          <a:ln>
            <a:solidFill>
              <a:srgbClr val="3366FF"/>
            </a:solidFill>
          </a:ln>
          <a:effectLst/>
        </p:spPr>
        <p:txBody>
          <a:bodyPr wrap="square">
            <a:spAutoFit/>
          </a:bodyPr>
          <a:lstStyle/>
          <a:p>
            <a:pPr marL="171450" indent="-171450" algn="just">
              <a:buFont typeface="Arial" panose="020B0604020202020204" pitchFamily="34" charset="0"/>
              <a:buChar char="•"/>
            </a:pPr>
            <a:r>
              <a:rPr lang="en-US" sz="1200" b="1" dirty="0"/>
              <a:t>The definition of relapse strongly affects </a:t>
            </a:r>
            <a:r>
              <a:rPr lang="en-US" sz="1200" dirty="0"/>
              <a:t>the off-NAs rates of relapse and therefore can have a great impact on the probability of retreatment in </a:t>
            </a:r>
            <a:r>
              <a:rPr lang="en-US" sz="1200" dirty="0" err="1"/>
              <a:t>HBeAg</a:t>
            </a:r>
            <a:r>
              <a:rPr lang="en-US" sz="1200" dirty="0"/>
              <a:t>-negative CHB patients who discontinue an effective long-term NA therapy. The majority of patients would be retreated within 12-24 months if clinically significant relapse and indication for retreatment are considered to be HBV DNA &gt;2000 IU/mL even combined with elevated ALT levels, whereas retreatment would not be initiated in the majority of patients if more stringent criteria for retreatment initiation are adopted. </a:t>
            </a:r>
          </a:p>
          <a:p>
            <a:pPr marL="171450" indent="-171450" algn="just">
              <a:buFont typeface="Arial" panose="020B0604020202020204" pitchFamily="34" charset="0"/>
              <a:buChar char="•"/>
            </a:pPr>
            <a:endParaRPr lang="en-US" sz="1200" dirty="0"/>
          </a:p>
          <a:p>
            <a:pPr marL="171450" indent="-171450" algn="just">
              <a:buFont typeface="Arial" panose="020B0604020202020204" pitchFamily="34" charset="0"/>
              <a:buChar char="•"/>
            </a:pPr>
            <a:r>
              <a:rPr lang="en-US" sz="1200" b="1" dirty="0"/>
              <a:t>Off-NAS relapses cannot be easily predicted </a:t>
            </a:r>
            <a:r>
              <a:rPr lang="en-US" sz="1200" dirty="0"/>
              <a:t>by the patients’ main epidemiological and treatment characteristics; therefore, additional research is required in this field. </a:t>
            </a:r>
          </a:p>
        </p:txBody>
      </p:sp>
    </p:spTree>
    <p:extLst>
      <p:ext uri="{BB962C8B-B14F-4D97-AF65-F5344CB8AC3E}">
        <p14:creationId xmlns:p14="http://schemas.microsoft.com/office/powerpoint/2010/main" val="1939055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xmlns="" id="{25F7ACFB-9C4C-4A2A-BC8B-36A96AD48ED9}"/>
              </a:ext>
            </a:extLst>
          </p:cNvPr>
          <p:cNvSpPr/>
          <p:nvPr/>
        </p:nvSpPr>
        <p:spPr>
          <a:xfrm>
            <a:off x="323528" y="980728"/>
            <a:ext cx="8424936" cy="2646878"/>
          </a:xfrm>
          <a:prstGeom prst="rect">
            <a:avLst/>
          </a:prstGeom>
          <a:solidFill>
            <a:schemeClr val="bg1">
              <a:lumMod val="95000"/>
            </a:schemeClr>
          </a:solidFill>
          <a:ln w="12700">
            <a:solidFill>
              <a:srgbClr val="3366FF"/>
            </a:solidFill>
          </a:ln>
        </p:spPr>
        <p:txBody>
          <a:bodyPr wrap="square">
            <a:spAutoFit/>
          </a:bodyPr>
          <a:lstStyle/>
          <a:p>
            <a:pPr marL="285750" indent="-285750" algn="just">
              <a:buFont typeface="Arial" panose="020B0604020202020204" pitchFamily="34" charset="0"/>
              <a:buChar char="•"/>
            </a:pPr>
            <a:r>
              <a:rPr lang="en-US" sz="1600" dirty="0"/>
              <a:t>Given that both Asian and European guidelines have now included the option of treatment discontinuation in </a:t>
            </a:r>
            <a:r>
              <a:rPr lang="en-US" sz="1600" dirty="0" err="1"/>
              <a:t>HBeAg</a:t>
            </a:r>
            <a:r>
              <a:rPr lang="en-US" sz="1600"/>
              <a:t>- CHB </a:t>
            </a:r>
            <a:r>
              <a:rPr lang="en-US" sz="1600" dirty="0"/>
              <a:t>patients without cirrhosis who will remain under close monitoring,(1,2) clinicians may start to withdraw oral antiviral agents in such patients who have remained in long-term (i.e., </a:t>
            </a:r>
            <a:r>
              <a:rPr lang="en-US" sz="1600" b="1" dirty="0"/>
              <a:t>&gt;2 years and preferentially &gt;3 years</a:t>
            </a:r>
            <a:r>
              <a:rPr lang="en-US" sz="1600" dirty="0"/>
              <a:t>) </a:t>
            </a:r>
            <a:r>
              <a:rPr lang="en-US" sz="1600" dirty="0" err="1"/>
              <a:t>virological</a:t>
            </a:r>
            <a:r>
              <a:rPr lang="en-US" sz="1600" dirty="0"/>
              <a:t> remission. </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b="1" dirty="0"/>
              <a:t>Close posttreatment follow-up with at least ALT and HBV DNA determinations is mandatory</a:t>
            </a:r>
            <a:r>
              <a:rPr lang="en-US" sz="1600" dirty="0"/>
              <a:t>, and strict and predefined criteria for retreatment are necessary for avoiding potential life-long retreatment in large proportions of these patients.</a:t>
            </a:r>
          </a:p>
          <a:p>
            <a:pPr algn="just"/>
            <a:endParaRPr lang="en-US" sz="1600" dirty="0"/>
          </a:p>
          <a:p>
            <a:pPr marL="342900" indent="-342900">
              <a:buAutoNum type="arabicPeriod"/>
            </a:pPr>
            <a:r>
              <a:rPr lang="en-US" sz="1100" dirty="0"/>
              <a:t>EASL 2017 Clinical Practice Guidelines on the management of hepatitis B virus infection. J </a:t>
            </a:r>
            <a:r>
              <a:rPr lang="en-US" sz="1100" dirty="0" err="1"/>
              <a:t>Hepatol</a:t>
            </a:r>
            <a:r>
              <a:rPr lang="en-US" sz="1100" dirty="0"/>
              <a:t> 2017</a:t>
            </a:r>
          </a:p>
          <a:p>
            <a:pPr marL="342900" indent="-342900">
              <a:buAutoNum type="arabicPeriod"/>
            </a:pPr>
            <a:r>
              <a:rPr lang="en-US" sz="1100" dirty="0"/>
              <a:t>Sarin SK et al. Asian-Pacific clinical practice guidelines on the management of hepatitis B: a 2015 update. </a:t>
            </a:r>
            <a:r>
              <a:rPr lang="en-US" sz="1100" dirty="0" err="1"/>
              <a:t>Hepatol</a:t>
            </a:r>
            <a:r>
              <a:rPr lang="en-US" sz="1100" dirty="0"/>
              <a:t> Int 2016</a:t>
            </a:r>
          </a:p>
        </p:txBody>
      </p:sp>
      <p:pic>
        <p:nvPicPr>
          <p:cNvPr id="3" name="Immagine 2">
            <a:extLst>
              <a:ext uri="{FF2B5EF4-FFF2-40B4-BE49-F238E27FC236}">
                <a16:creationId xmlns:a16="http://schemas.microsoft.com/office/drawing/2014/main" xmlns="" id="{9D659EA3-B691-420C-80FF-9C44EC29C665}"/>
              </a:ext>
            </a:extLst>
          </p:cNvPr>
          <p:cNvPicPr>
            <a:picLocks noChangeAspect="1"/>
          </p:cNvPicPr>
          <p:nvPr/>
        </p:nvPicPr>
        <p:blipFill>
          <a:blip r:embed="rId3"/>
          <a:stretch>
            <a:fillRect/>
          </a:stretch>
        </p:blipFill>
        <p:spPr>
          <a:xfrm>
            <a:off x="107504" y="44624"/>
            <a:ext cx="8928992" cy="552361"/>
          </a:xfrm>
          <a:prstGeom prst="rect">
            <a:avLst/>
          </a:prstGeom>
        </p:spPr>
      </p:pic>
      <p:sp>
        <p:nvSpPr>
          <p:cNvPr id="4" name="Rettangolo 3">
            <a:extLst>
              <a:ext uri="{FF2B5EF4-FFF2-40B4-BE49-F238E27FC236}">
                <a16:creationId xmlns:a16="http://schemas.microsoft.com/office/drawing/2014/main" xmlns="" id="{F3E4D172-80D4-4A7E-B206-E262E515B14A}"/>
              </a:ext>
            </a:extLst>
          </p:cNvPr>
          <p:cNvSpPr/>
          <p:nvPr/>
        </p:nvSpPr>
        <p:spPr>
          <a:xfrm>
            <a:off x="35496" y="565599"/>
            <a:ext cx="1705812" cy="276999"/>
          </a:xfrm>
          <a:prstGeom prst="rect">
            <a:avLst/>
          </a:prstGeom>
        </p:spPr>
        <p:txBody>
          <a:bodyPr wrap="square">
            <a:spAutoFit/>
          </a:bodyPr>
          <a:lstStyle/>
          <a:p>
            <a:r>
              <a:rPr lang="it-IT" sz="1200" b="1" dirty="0">
                <a:latin typeface="Book Antiqua" panose="02040602050305030304" pitchFamily="18" charset="0"/>
              </a:rPr>
              <a:t>HEPATOLOGY, 2018</a:t>
            </a:r>
          </a:p>
        </p:txBody>
      </p:sp>
      <p:sp>
        <p:nvSpPr>
          <p:cNvPr id="6" name="Rettangolo 5">
            <a:extLst>
              <a:ext uri="{FF2B5EF4-FFF2-40B4-BE49-F238E27FC236}">
                <a16:creationId xmlns:a16="http://schemas.microsoft.com/office/drawing/2014/main" xmlns="" id="{65E25146-BB70-49DD-94B4-23F4D02446CD}"/>
              </a:ext>
            </a:extLst>
          </p:cNvPr>
          <p:cNvSpPr/>
          <p:nvPr/>
        </p:nvSpPr>
        <p:spPr>
          <a:xfrm>
            <a:off x="6876256" y="560590"/>
            <a:ext cx="2225289" cy="307777"/>
          </a:xfrm>
          <a:prstGeom prst="rect">
            <a:avLst/>
          </a:prstGeom>
        </p:spPr>
        <p:txBody>
          <a:bodyPr wrap="none">
            <a:spAutoFit/>
          </a:bodyPr>
          <a:lstStyle/>
          <a:p>
            <a:r>
              <a:rPr lang="it-IT" sz="1400" dirty="0" err="1">
                <a:latin typeface="Arial" panose="020B0604020202020204" pitchFamily="34" charset="0"/>
                <a:cs typeface="Arial" panose="020B0604020202020204" pitchFamily="34" charset="0"/>
              </a:rPr>
              <a:t>Papatheodoridis</a:t>
            </a:r>
            <a:r>
              <a:rPr lang="it-IT" sz="1400" dirty="0">
                <a:latin typeface="Arial" panose="020B0604020202020204" pitchFamily="34" charset="0"/>
                <a:cs typeface="Arial" panose="020B0604020202020204" pitchFamily="34" charset="0"/>
              </a:rPr>
              <a:t> GV et al.</a:t>
            </a:r>
          </a:p>
        </p:txBody>
      </p:sp>
      <p:pic>
        <p:nvPicPr>
          <p:cNvPr id="8" name="Immagine 7">
            <a:extLst>
              <a:ext uri="{FF2B5EF4-FFF2-40B4-BE49-F238E27FC236}">
                <a16:creationId xmlns:a16="http://schemas.microsoft.com/office/drawing/2014/main" xmlns="" id="{CC0E4628-9F0F-4912-8477-DD814874F5BE}"/>
              </a:ext>
            </a:extLst>
          </p:cNvPr>
          <p:cNvPicPr>
            <a:picLocks noChangeAspect="1"/>
          </p:cNvPicPr>
          <p:nvPr/>
        </p:nvPicPr>
        <p:blipFill>
          <a:blip r:embed="rId3"/>
          <a:stretch>
            <a:fillRect/>
          </a:stretch>
        </p:blipFill>
        <p:spPr>
          <a:xfrm>
            <a:off x="107504" y="4210055"/>
            <a:ext cx="8928992" cy="552361"/>
          </a:xfrm>
          <a:prstGeom prst="rect">
            <a:avLst/>
          </a:prstGeom>
        </p:spPr>
      </p:pic>
      <p:sp>
        <p:nvSpPr>
          <p:cNvPr id="9" name="Rettangolo 8">
            <a:extLst>
              <a:ext uri="{FF2B5EF4-FFF2-40B4-BE49-F238E27FC236}">
                <a16:creationId xmlns:a16="http://schemas.microsoft.com/office/drawing/2014/main" xmlns="" id="{69982D6D-E83F-4011-821F-CB88FF11E5D4}"/>
              </a:ext>
            </a:extLst>
          </p:cNvPr>
          <p:cNvSpPr/>
          <p:nvPr/>
        </p:nvSpPr>
        <p:spPr>
          <a:xfrm>
            <a:off x="57150" y="4731030"/>
            <a:ext cx="3074690" cy="338554"/>
          </a:xfrm>
          <a:prstGeom prst="rect">
            <a:avLst/>
          </a:prstGeom>
        </p:spPr>
        <p:txBody>
          <a:bodyPr wrap="square">
            <a:spAutoFit/>
          </a:bodyPr>
          <a:lstStyle/>
          <a:p>
            <a:r>
              <a:rPr lang="it-IT" sz="1400" b="1" dirty="0">
                <a:latin typeface="Book Antiqua" panose="02040602050305030304" pitchFamily="18" charset="0"/>
              </a:rPr>
              <a:t>EDITORIAL</a:t>
            </a:r>
            <a:r>
              <a:rPr lang="it-IT" sz="1600" b="1" dirty="0">
                <a:latin typeface="Book Antiqua" panose="02040602050305030304" pitchFamily="18" charset="0"/>
              </a:rPr>
              <a:t> </a:t>
            </a:r>
            <a:r>
              <a:rPr lang="it-IT" sz="1600" b="1" dirty="0">
                <a:latin typeface="+mj-lt"/>
              </a:rPr>
              <a:t>I</a:t>
            </a:r>
            <a:r>
              <a:rPr lang="it-IT" sz="1600" b="1" dirty="0">
                <a:latin typeface="Book Antiqua" panose="02040602050305030304" pitchFamily="18" charset="0"/>
              </a:rPr>
              <a:t> </a:t>
            </a:r>
            <a:r>
              <a:rPr lang="it-IT" sz="1200" b="1" dirty="0">
                <a:latin typeface="Book Antiqua" panose="02040602050305030304" pitchFamily="18" charset="0"/>
              </a:rPr>
              <a:t>HEPATOLOGY, 2018</a:t>
            </a:r>
          </a:p>
        </p:txBody>
      </p:sp>
      <p:sp>
        <p:nvSpPr>
          <p:cNvPr id="10" name="Rettangolo 9">
            <a:extLst>
              <a:ext uri="{FF2B5EF4-FFF2-40B4-BE49-F238E27FC236}">
                <a16:creationId xmlns:a16="http://schemas.microsoft.com/office/drawing/2014/main" xmlns="" id="{A4A9A3D8-4D1D-4DB0-A59B-BEF2EA28544C}"/>
              </a:ext>
            </a:extLst>
          </p:cNvPr>
          <p:cNvSpPr/>
          <p:nvPr/>
        </p:nvSpPr>
        <p:spPr>
          <a:xfrm>
            <a:off x="323528" y="5180999"/>
            <a:ext cx="8424936" cy="1200329"/>
          </a:xfrm>
          <a:prstGeom prst="rect">
            <a:avLst/>
          </a:prstGeom>
          <a:solidFill>
            <a:schemeClr val="bg1">
              <a:lumMod val="95000"/>
            </a:schemeClr>
          </a:solidFill>
          <a:ln w="19050">
            <a:solidFill>
              <a:srgbClr val="92D050"/>
            </a:solidFill>
          </a:ln>
          <a:effectLst>
            <a:outerShdw blurRad="63500" sx="102000" sy="102000" algn="ctr" rotWithShape="0">
              <a:prstClr val="black">
                <a:alpha val="40000"/>
              </a:prstClr>
            </a:outerShdw>
          </a:effectLst>
        </p:spPr>
        <p:txBody>
          <a:bodyPr wrap="square">
            <a:spAutoFit/>
          </a:bodyPr>
          <a:lstStyle/>
          <a:p>
            <a:pPr algn="just"/>
            <a:r>
              <a:rPr lang="it-IT" dirty="0">
                <a:latin typeface="Arial" panose="020B0604020202020204" pitchFamily="34" charset="0"/>
              </a:rPr>
              <a:t>«</a:t>
            </a:r>
            <a:r>
              <a:rPr lang="it-IT" dirty="0" err="1">
                <a:latin typeface="Arial" panose="020B0604020202020204" pitchFamily="34" charset="0"/>
              </a:rPr>
              <a:t>However</a:t>
            </a:r>
            <a:r>
              <a:rPr lang="it-IT" dirty="0">
                <a:latin typeface="Arial" panose="020B0604020202020204" pitchFamily="34" charset="0"/>
              </a:rPr>
              <a:t>, </a:t>
            </a:r>
            <a:r>
              <a:rPr lang="it-IT" dirty="0" err="1">
                <a:latin typeface="Arial" panose="020B0604020202020204" pitchFamily="34" charset="0"/>
              </a:rPr>
              <a:t>HBsAg</a:t>
            </a:r>
            <a:r>
              <a:rPr lang="it-IT" dirty="0">
                <a:latin typeface="Arial" panose="020B0604020202020204" pitchFamily="34" charset="0"/>
              </a:rPr>
              <a:t> </a:t>
            </a:r>
            <a:r>
              <a:rPr lang="it-IT" dirty="0" err="1">
                <a:latin typeface="Arial" panose="020B0604020202020204" pitchFamily="34" charset="0"/>
              </a:rPr>
              <a:t>levels</a:t>
            </a:r>
            <a:r>
              <a:rPr lang="it-IT" dirty="0">
                <a:latin typeface="Arial" panose="020B0604020202020204" pitchFamily="34" charset="0"/>
              </a:rPr>
              <a:t> </a:t>
            </a:r>
            <a:r>
              <a:rPr lang="it-IT" dirty="0" err="1">
                <a:latin typeface="Arial" panose="020B0604020202020204" pitchFamily="34" charset="0"/>
              </a:rPr>
              <a:t>at</a:t>
            </a:r>
            <a:r>
              <a:rPr lang="it-IT" dirty="0">
                <a:latin typeface="Arial" panose="020B0604020202020204" pitchFamily="34" charset="0"/>
              </a:rPr>
              <a:t> baseline or </a:t>
            </a:r>
            <a:r>
              <a:rPr lang="it-IT" dirty="0" err="1">
                <a:latin typeface="Arial" panose="020B0604020202020204" pitchFamily="34" charset="0"/>
              </a:rPr>
              <a:t>at</a:t>
            </a:r>
            <a:r>
              <a:rPr lang="it-IT" dirty="0">
                <a:latin typeface="Arial" panose="020B0604020202020204" pitchFamily="34" charset="0"/>
              </a:rPr>
              <a:t> NA </a:t>
            </a:r>
            <a:r>
              <a:rPr lang="it-IT" dirty="0" err="1">
                <a:latin typeface="Arial" panose="020B0604020202020204" pitchFamily="34" charset="0"/>
              </a:rPr>
              <a:t>cessation</a:t>
            </a:r>
            <a:r>
              <a:rPr lang="it-IT" dirty="0">
                <a:latin typeface="Arial" panose="020B0604020202020204" pitchFamily="34" charset="0"/>
              </a:rPr>
              <a:t>, a </a:t>
            </a:r>
            <a:r>
              <a:rPr lang="it-IT" dirty="0" err="1">
                <a:latin typeface="Arial" panose="020B0604020202020204" pitchFamily="34" charset="0"/>
              </a:rPr>
              <a:t>parameter</a:t>
            </a:r>
            <a:r>
              <a:rPr lang="it-IT" dirty="0">
                <a:latin typeface="Arial" panose="020B0604020202020204" pitchFamily="34" charset="0"/>
              </a:rPr>
              <a:t> </a:t>
            </a:r>
            <a:r>
              <a:rPr lang="en-US" dirty="0">
                <a:latin typeface="Arial" panose="020B0604020202020204" pitchFamily="34" charset="0"/>
              </a:rPr>
              <a:t>which has been shown to predict post-cessation outcomes in other studies, were not available in this study, limiting the conclusions regarding relapse and re-treatment</a:t>
            </a:r>
          </a:p>
          <a:p>
            <a:pPr algn="just"/>
            <a:r>
              <a:rPr lang="it-IT" dirty="0" err="1">
                <a:latin typeface="Arial" panose="020B0604020202020204" pitchFamily="34" charset="0"/>
              </a:rPr>
              <a:t>prediction</a:t>
            </a:r>
            <a:r>
              <a:rPr lang="it-IT" dirty="0">
                <a:latin typeface="Arial" panose="020B0604020202020204" pitchFamily="34" charset="0"/>
              </a:rPr>
              <a:t>.»</a:t>
            </a:r>
            <a:endParaRPr lang="it-IT" dirty="0"/>
          </a:p>
        </p:txBody>
      </p:sp>
      <p:sp>
        <p:nvSpPr>
          <p:cNvPr id="12" name="Rettangolo 11">
            <a:extLst>
              <a:ext uri="{FF2B5EF4-FFF2-40B4-BE49-F238E27FC236}">
                <a16:creationId xmlns:a16="http://schemas.microsoft.com/office/drawing/2014/main" xmlns="" id="{CFABE61F-F14E-4BA0-86EB-8D3CCA2B77C8}"/>
              </a:ext>
            </a:extLst>
          </p:cNvPr>
          <p:cNvSpPr/>
          <p:nvPr/>
        </p:nvSpPr>
        <p:spPr>
          <a:xfrm>
            <a:off x="7187079" y="4714111"/>
            <a:ext cx="1849417" cy="307777"/>
          </a:xfrm>
          <a:prstGeom prst="rect">
            <a:avLst/>
          </a:prstGeom>
        </p:spPr>
        <p:txBody>
          <a:bodyPr wrap="none">
            <a:spAutoFit/>
          </a:bodyPr>
          <a:lstStyle/>
          <a:p>
            <a:r>
              <a:rPr lang="it-IT" sz="1400" dirty="0" err="1">
                <a:latin typeface="Arial" panose="020B0604020202020204" pitchFamily="34" charset="0"/>
                <a:cs typeface="Arial" panose="020B0604020202020204" pitchFamily="34" charset="0"/>
              </a:rPr>
              <a:t>Lampertico</a:t>
            </a:r>
            <a:r>
              <a:rPr lang="it-IT" sz="1400" dirty="0">
                <a:latin typeface="Arial" panose="020B0604020202020204" pitchFamily="34" charset="0"/>
                <a:cs typeface="Arial" panose="020B0604020202020204" pitchFamily="34" charset="0"/>
              </a:rPr>
              <a:t> P, </a:t>
            </a:r>
            <a:r>
              <a:rPr lang="it-IT" sz="1400" dirty="0" err="1">
                <a:latin typeface="Arial" panose="020B0604020202020204" pitchFamily="34" charset="0"/>
                <a:cs typeface="Arial" panose="020B0604020202020204" pitchFamily="34" charset="0"/>
              </a:rPr>
              <a:t>Berg</a:t>
            </a:r>
            <a:r>
              <a:rPr lang="it-IT" sz="1400" dirty="0">
                <a:latin typeface="Arial" panose="020B0604020202020204" pitchFamily="34" charset="0"/>
                <a:cs typeface="Arial" panose="020B0604020202020204" pitchFamily="34" charset="0"/>
              </a:rPr>
              <a:t> T</a:t>
            </a:r>
          </a:p>
        </p:txBody>
      </p:sp>
    </p:spTree>
    <p:extLst>
      <p:ext uri="{BB962C8B-B14F-4D97-AF65-F5344CB8AC3E}">
        <p14:creationId xmlns:p14="http://schemas.microsoft.com/office/powerpoint/2010/main" val="11231626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xmlns="" id="{9D659EA3-B691-420C-80FF-9C44EC29C665}"/>
              </a:ext>
            </a:extLst>
          </p:cNvPr>
          <p:cNvPicPr>
            <a:picLocks noChangeAspect="1"/>
          </p:cNvPicPr>
          <p:nvPr/>
        </p:nvPicPr>
        <p:blipFill>
          <a:blip r:embed="rId3"/>
          <a:stretch>
            <a:fillRect/>
          </a:stretch>
        </p:blipFill>
        <p:spPr>
          <a:xfrm>
            <a:off x="107504" y="44624"/>
            <a:ext cx="8928992" cy="552361"/>
          </a:xfrm>
          <a:prstGeom prst="rect">
            <a:avLst/>
          </a:prstGeom>
        </p:spPr>
      </p:pic>
      <p:sp>
        <p:nvSpPr>
          <p:cNvPr id="4" name="Rettangolo 3">
            <a:extLst>
              <a:ext uri="{FF2B5EF4-FFF2-40B4-BE49-F238E27FC236}">
                <a16:creationId xmlns:a16="http://schemas.microsoft.com/office/drawing/2014/main" xmlns="" id="{F3E4D172-80D4-4A7E-B206-E262E515B14A}"/>
              </a:ext>
            </a:extLst>
          </p:cNvPr>
          <p:cNvSpPr/>
          <p:nvPr/>
        </p:nvSpPr>
        <p:spPr>
          <a:xfrm>
            <a:off x="35496" y="565599"/>
            <a:ext cx="1705812" cy="276999"/>
          </a:xfrm>
          <a:prstGeom prst="rect">
            <a:avLst/>
          </a:prstGeom>
        </p:spPr>
        <p:txBody>
          <a:bodyPr wrap="square">
            <a:spAutoFit/>
          </a:bodyPr>
          <a:lstStyle/>
          <a:p>
            <a:r>
              <a:rPr lang="it-IT" sz="1200" b="1" dirty="0">
                <a:latin typeface="Book Antiqua" panose="02040602050305030304" pitchFamily="18" charset="0"/>
              </a:rPr>
              <a:t>HEPATOLOGY, 2017</a:t>
            </a:r>
          </a:p>
        </p:txBody>
      </p:sp>
      <p:sp>
        <p:nvSpPr>
          <p:cNvPr id="6" name="Rettangolo 5">
            <a:extLst>
              <a:ext uri="{FF2B5EF4-FFF2-40B4-BE49-F238E27FC236}">
                <a16:creationId xmlns:a16="http://schemas.microsoft.com/office/drawing/2014/main" xmlns="" id="{65E25146-BB70-49DD-94B4-23F4D02446CD}"/>
              </a:ext>
            </a:extLst>
          </p:cNvPr>
          <p:cNvSpPr/>
          <p:nvPr/>
        </p:nvSpPr>
        <p:spPr>
          <a:xfrm>
            <a:off x="7740352" y="560590"/>
            <a:ext cx="1309718" cy="307777"/>
          </a:xfrm>
          <a:prstGeom prst="rect">
            <a:avLst/>
          </a:prstGeom>
        </p:spPr>
        <p:txBody>
          <a:bodyPr wrap="none">
            <a:spAutoFit/>
          </a:bodyPr>
          <a:lstStyle/>
          <a:p>
            <a:r>
              <a:rPr lang="it-IT" sz="1400" dirty="0" err="1">
                <a:latin typeface="Arial" panose="020B0604020202020204" pitchFamily="34" charset="0"/>
                <a:cs typeface="Arial" panose="020B0604020202020204" pitchFamily="34" charset="0"/>
              </a:rPr>
              <a:t>Jen</a:t>
            </a:r>
            <a:r>
              <a:rPr lang="it-IT" sz="1400" dirty="0">
                <a:latin typeface="Arial" panose="020B0604020202020204" pitchFamily="34" charset="0"/>
                <a:cs typeface="Arial" panose="020B0604020202020204" pitchFamily="34" charset="0"/>
              </a:rPr>
              <a:t> W.J. et al.</a:t>
            </a:r>
          </a:p>
        </p:txBody>
      </p:sp>
      <p:pic>
        <p:nvPicPr>
          <p:cNvPr id="5" name="Immagine 4">
            <a:extLst>
              <a:ext uri="{FF2B5EF4-FFF2-40B4-BE49-F238E27FC236}">
                <a16:creationId xmlns:a16="http://schemas.microsoft.com/office/drawing/2014/main" xmlns="" id="{4F6D93E8-3113-4D29-9AB6-9EC778D22EA4}"/>
              </a:ext>
            </a:extLst>
          </p:cNvPr>
          <p:cNvPicPr>
            <a:picLocks noChangeAspect="1"/>
          </p:cNvPicPr>
          <p:nvPr/>
        </p:nvPicPr>
        <p:blipFill>
          <a:blip r:embed="rId4"/>
          <a:stretch>
            <a:fillRect/>
          </a:stretch>
        </p:blipFill>
        <p:spPr>
          <a:xfrm>
            <a:off x="107504" y="2990734"/>
            <a:ext cx="5392201" cy="3750634"/>
          </a:xfrm>
          <a:prstGeom prst="rect">
            <a:avLst/>
          </a:prstGeom>
        </p:spPr>
      </p:pic>
      <p:sp>
        <p:nvSpPr>
          <p:cNvPr id="7" name="Rettangolo 6">
            <a:extLst>
              <a:ext uri="{FF2B5EF4-FFF2-40B4-BE49-F238E27FC236}">
                <a16:creationId xmlns:a16="http://schemas.microsoft.com/office/drawing/2014/main" xmlns="" id="{CF89C48D-3DE3-4F32-95CD-CD8A83F3DCAD}"/>
              </a:ext>
            </a:extLst>
          </p:cNvPr>
          <p:cNvSpPr/>
          <p:nvPr/>
        </p:nvSpPr>
        <p:spPr>
          <a:xfrm>
            <a:off x="5652120" y="3068960"/>
            <a:ext cx="3186829" cy="1569660"/>
          </a:xfrm>
          <a:prstGeom prst="rect">
            <a:avLst/>
          </a:prstGeom>
          <a:ln w="19050">
            <a:solidFill>
              <a:schemeClr val="accent1"/>
            </a:solidFill>
          </a:ln>
        </p:spPr>
        <p:txBody>
          <a:bodyPr wrap="square">
            <a:spAutoFit/>
          </a:bodyPr>
          <a:lstStyle/>
          <a:p>
            <a:pPr algn="just"/>
            <a:r>
              <a:rPr lang="it-IT" sz="1600" dirty="0">
                <a:solidFill>
                  <a:srgbClr val="231F20"/>
                </a:solidFill>
                <a:latin typeface="AdvOT678fd422"/>
              </a:rPr>
              <a:t>On-treatment </a:t>
            </a:r>
            <a:r>
              <a:rPr lang="it-IT" sz="1600" dirty="0" err="1">
                <a:solidFill>
                  <a:srgbClr val="231F20"/>
                </a:solidFill>
                <a:latin typeface="AdvOT678fd422"/>
              </a:rPr>
              <a:t>HBsAg</a:t>
            </a:r>
            <a:r>
              <a:rPr lang="it-IT" sz="1600" dirty="0">
                <a:solidFill>
                  <a:srgbClr val="231F20"/>
                </a:solidFill>
                <a:latin typeface="AdvOT678fd422"/>
              </a:rPr>
              <a:t> </a:t>
            </a:r>
            <a:r>
              <a:rPr lang="it-IT" sz="1600" dirty="0" err="1">
                <a:solidFill>
                  <a:srgbClr val="231F20"/>
                </a:solidFill>
                <a:latin typeface="AdvOT678fd422"/>
              </a:rPr>
              <a:t>kinetics</a:t>
            </a:r>
            <a:r>
              <a:rPr lang="it-IT" sz="1600" dirty="0">
                <a:solidFill>
                  <a:srgbClr val="231F20"/>
                </a:solidFill>
                <a:latin typeface="AdvOT678fd422"/>
              </a:rPr>
              <a:t> </a:t>
            </a:r>
            <a:r>
              <a:rPr lang="en-US" sz="1600" dirty="0">
                <a:solidFill>
                  <a:srgbClr val="231F20"/>
                </a:solidFill>
                <a:latin typeface="AdvOT678fd422"/>
              </a:rPr>
              <a:t>(from baseline to EOT) in patient </a:t>
            </a:r>
            <a:r>
              <a:rPr lang="it-IT" sz="1600" dirty="0" err="1">
                <a:solidFill>
                  <a:srgbClr val="231F20"/>
                </a:solidFill>
                <a:latin typeface="AdvOT678fd422"/>
              </a:rPr>
              <a:t>groups</a:t>
            </a:r>
            <a:r>
              <a:rPr lang="it-IT" sz="1600" dirty="0">
                <a:solidFill>
                  <a:srgbClr val="231F20"/>
                </a:solidFill>
                <a:latin typeface="AdvOT678fd422"/>
              </a:rPr>
              <a:t> with </a:t>
            </a:r>
            <a:r>
              <a:rPr lang="it-IT" sz="1600" dirty="0" err="1">
                <a:solidFill>
                  <a:srgbClr val="231F20"/>
                </a:solidFill>
                <a:latin typeface="AdvOT678fd422"/>
              </a:rPr>
              <a:t>different</a:t>
            </a:r>
            <a:r>
              <a:rPr lang="it-IT" sz="1600" dirty="0">
                <a:solidFill>
                  <a:srgbClr val="231F20"/>
                </a:solidFill>
                <a:latin typeface="AdvOT678fd422"/>
              </a:rPr>
              <a:t> off-therapy </a:t>
            </a:r>
            <a:r>
              <a:rPr lang="en-US" sz="1600" dirty="0">
                <a:solidFill>
                  <a:srgbClr val="231F20"/>
                </a:solidFill>
                <a:latin typeface="AdvOT678fd422"/>
              </a:rPr>
              <a:t>events; patients with both clinical and virologic remission showed the greatest </a:t>
            </a:r>
            <a:r>
              <a:rPr lang="it-IT" sz="1600" dirty="0" err="1">
                <a:solidFill>
                  <a:srgbClr val="231F20"/>
                </a:solidFill>
                <a:latin typeface="AdvOT678fd422"/>
              </a:rPr>
              <a:t>decline</a:t>
            </a:r>
            <a:r>
              <a:rPr lang="it-IT" sz="1600" dirty="0">
                <a:solidFill>
                  <a:srgbClr val="231F20"/>
                </a:solidFill>
                <a:latin typeface="AdvOT678fd422"/>
              </a:rPr>
              <a:t> (</a:t>
            </a:r>
            <a:r>
              <a:rPr lang="it-IT" sz="1600" dirty="0">
                <a:solidFill>
                  <a:srgbClr val="231F20"/>
                </a:solidFill>
                <a:latin typeface="AdvOT3bd4862d.I"/>
              </a:rPr>
              <a:t>P </a:t>
            </a:r>
            <a:r>
              <a:rPr lang="it-IT" sz="1600" dirty="0">
                <a:solidFill>
                  <a:srgbClr val="231F20"/>
                </a:solidFill>
                <a:latin typeface="AdvP4C4E51"/>
              </a:rPr>
              <a:t>&lt; </a:t>
            </a:r>
            <a:r>
              <a:rPr lang="it-IT" sz="1600" dirty="0">
                <a:solidFill>
                  <a:srgbClr val="231F20"/>
                </a:solidFill>
                <a:latin typeface="AdvOT678fd422"/>
              </a:rPr>
              <a:t>0.0001)</a:t>
            </a:r>
            <a:endParaRPr lang="it-IT" sz="1600" dirty="0"/>
          </a:p>
        </p:txBody>
      </p:sp>
      <p:sp>
        <p:nvSpPr>
          <p:cNvPr id="11" name="Rettangolo 10">
            <a:extLst>
              <a:ext uri="{FF2B5EF4-FFF2-40B4-BE49-F238E27FC236}">
                <a16:creationId xmlns:a16="http://schemas.microsoft.com/office/drawing/2014/main" xmlns="" id="{C4D13238-2475-4E38-BB93-D9E6867622BF}"/>
              </a:ext>
            </a:extLst>
          </p:cNvPr>
          <p:cNvSpPr/>
          <p:nvPr/>
        </p:nvSpPr>
        <p:spPr>
          <a:xfrm>
            <a:off x="161510" y="890861"/>
            <a:ext cx="7506834" cy="1097979"/>
          </a:xfrm>
          <a:prstGeom prst="rect">
            <a:avLst/>
          </a:prstGeom>
          <a:ln w="19050">
            <a:solidFill>
              <a:schemeClr val="accent1"/>
            </a:solidFill>
          </a:ln>
        </p:spPr>
        <p:txBody>
          <a:bodyPr wrap="square">
            <a:spAutoFit/>
          </a:bodyPr>
          <a:lstStyle/>
          <a:p>
            <a:pPr algn="just"/>
            <a:r>
              <a:rPr lang="en-US" sz="1600" dirty="0">
                <a:solidFill>
                  <a:srgbClr val="231F20"/>
                </a:solidFill>
                <a:latin typeface="AdvOT678fd422"/>
              </a:rPr>
              <a:t>During a median follow-up period of 155 (2-614) weeks after cessation of </a:t>
            </a:r>
            <a:r>
              <a:rPr lang="en-US" sz="1600" dirty="0" err="1">
                <a:solidFill>
                  <a:srgbClr val="231F20"/>
                </a:solidFill>
                <a:latin typeface="AdvOT678fd422"/>
              </a:rPr>
              <a:t>Nuc</a:t>
            </a:r>
            <a:r>
              <a:rPr lang="en-US" sz="1600" dirty="0">
                <a:solidFill>
                  <a:srgbClr val="231F20"/>
                </a:solidFill>
                <a:latin typeface="AdvOT678fd422"/>
              </a:rPr>
              <a:t> therapy, </a:t>
            </a:r>
          </a:p>
          <a:p>
            <a:pPr marL="285750" indent="-285750" algn="just">
              <a:buFont typeface="Arial" panose="020B0604020202020204" pitchFamily="34" charset="0"/>
              <a:buChar char="•"/>
            </a:pPr>
            <a:r>
              <a:rPr lang="en-US" sz="1600" dirty="0">
                <a:solidFill>
                  <a:srgbClr val="231F20"/>
                </a:solidFill>
                <a:latin typeface="AdvOT678fd422"/>
              </a:rPr>
              <a:t>virologic relapse = 547 patients (79.2%)  </a:t>
            </a:r>
          </a:p>
          <a:p>
            <a:pPr marL="285750" indent="-285750" algn="just">
              <a:buFont typeface="Arial" panose="020B0604020202020204" pitchFamily="34" charset="0"/>
              <a:buChar char="•"/>
            </a:pPr>
            <a:r>
              <a:rPr lang="en-US" sz="1600" dirty="0">
                <a:solidFill>
                  <a:srgbClr val="231F20"/>
                </a:solidFill>
                <a:latin typeface="AdvOT678fd422"/>
              </a:rPr>
              <a:t>clinical relapse    = 419 patients (60.6%)  </a:t>
            </a:r>
            <a:endParaRPr lang="it-IT" sz="1600" dirty="0"/>
          </a:p>
        </p:txBody>
      </p:sp>
      <p:sp>
        <p:nvSpPr>
          <p:cNvPr id="2" name="Rettangolo 1">
            <a:extLst>
              <a:ext uri="{FF2B5EF4-FFF2-40B4-BE49-F238E27FC236}">
                <a16:creationId xmlns:a16="http://schemas.microsoft.com/office/drawing/2014/main" xmlns="" id="{C3B5F5BB-24D0-4F00-B52C-560195564BE0}"/>
              </a:ext>
            </a:extLst>
          </p:cNvPr>
          <p:cNvSpPr/>
          <p:nvPr/>
        </p:nvSpPr>
        <p:spPr>
          <a:xfrm>
            <a:off x="143508" y="2076543"/>
            <a:ext cx="7524836" cy="830997"/>
          </a:xfrm>
          <a:prstGeom prst="rect">
            <a:avLst/>
          </a:prstGeom>
          <a:ln w="19050">
            <a:solidFill>
              <a:schemeClr val="accent1"/>
            </a:solidFill>
          </a:ln>
        </p:spPr>
        <p:txBody>
          <a:bodyPr wrap="square">
            <a:spAutoFit/>
          </a:bodyPr>
          <a:lstStyle/>
          <a:p>
            <a:r>
              <a:rPr lang="en-US" sz="1600" dirty="0"/>
              <a:t>42 patients had confirmed </a:t>
            </a:r>
            <a:r>
              <a:rPr lang="en-US" sz="1600" b="1" dirty="0">
                <a:solidFill>
                  <a:srgbClr val="FF9900"/>
                </a:solidFill>
              </a:rPr>
              <a:t>HBsAg clearance</a:t>
            </a:r>
            <a:r>
              <a:rPr lang="en-US" sz="1600" dirty="0"/>
              <a:t>, with a 6-year cumulative incidence of 13%, </a:t>
            </a:r>
          </a:p>
          <a:p>
            <a:pPr marL="285750" indent="-285750">
              <a:buFont typeface="Arial" panose="020B0604020202020204" pitchFamily="34" charset="0"/>
              <a:buChar char="•"/>
            </a:pPr>
            <a:r>
              <a:rPr lang="en-US" sz="1600" dirty="0"/>
              <a:t>9%    in patients with cirrhosis </a:t>
            </a:r>
          </a:p>
          <a:p>
            <a:pPr marL="285750" indent="-285750">
              <a:buFont typeface="Arial" panose="020B0604020202020204" pitchFamily="34" charset="0"/>
              <a:buChar char="•"/>
            </a:pPr>
            <a:r>
              <a:rPr lang="en-US" sz="1600" b="1" dirty="0">
                <a:solidFill>
                  <a:srgbClr val="008000"/>
                </a:solidFill>
              </a:rPr>
              <a:t>16% in patients without cirrhosis</a:t>
            </a:r>
            <a:endParaRPr lang="it-IT" sz="1600" b="1" dirty="0">
              <a:solidFill>
                <a:srgbClr val="008000"/>
              </a:solidFill>
            </a:endParaRPr>
          </a:p>
        </p:txBody>
      </p:sp>
      <p:sp>
        <p:nvSpPr>
          <p:cNvPr id="8" name="CasellaDiTesto 7">
            <a:extLst>
              <a:ext uri="{FF2B5EF4-FFF2-40B4-BE49-F238E27FC236}">
                <a16:creationId xmlns:a16="http://schemas.microsoft.com/office/drawing/2014/main" xmlns="" id="{969DAB0E-7C2E-4F4A-A48A-1B15BDDA9BEB}"/>
              </a:ext>
            </a:extLst>
          </p:cNvPr>
          <p:cNvSpPr txBox="1"/>
          <p:nvPr/>
        </p:nvSpPr>
        <p:spPr>
          <a:xfrm>
            <a:off x="1741308" y="5589240"/>
            <a:ext cx="1296144" cy="338554"/>
          </a:xfrm>
          <a:prstGeom prst="rect">
            <a:avLst/>
          </a:prstGeom>
          <a:solidFill>
            <a:schemeClr val="bg1"/>
          </a:solidFill>
          <a:ln w="19050">
            <a:solidFill>
              <a:srgbClr val="FF0000"/>
            </a:solidFill>
          </a:ln>
        </p:spPr>
        <p:txBody>
          <a:bodyPr wrap="square" rtlCol="0">
            <a:spAutoFit/>
          </a:bodyPr>
          <a:lstStyle/>
          <a:p>
            <a:pPr algn="ctr"/>
            <a:r>
              <a:rPr lang="it-IT" sz="800" b="1" dirty="0">
                <a:latin typeface="Arial" panose="020B0604020202020204" pitchFamily="34" charset="0"/>
                <a:cs typeface="Arial" panose="020B0604020202020204" pitchFamily="34" charset="0"/>
              </a:rPr>
              <a:t>No </a:t>
            </a:r>
            <a:r>
              <a:rPr lang="it-IT" sz="800" b="1" dirty="0" err="1">
                <a:latin typeface="Arial" panose="020B0604020202020204" pitchFamily="34" charset="0"/>
                <a:cs typeface="Arial" panose="020B0604020202020204" pitchFamily="34" charset="0"/>
              </a:rPr>
              <a:t>clinical</a:t>
            </a:r>
            <a:r>
              <a:rPr lang="it-IT" sz="800" b="1" dirty="0">
                <a:latin typeface="Arial" panose="020B0604020202020204" pitchFamily="34" charset="0"/>
                <a:cs typeface="Arial" panose="020B0604020202020204" pitchFamily="34" charset="0"/>
              </a:rPr>
              <a:t> relapse + no </a:t>
            </a:r>
            <a:r>
              <a:rPr lang="it-IT" sz="800" b="1" dirty="0" err="1">
                <a:latin typeface="Arial" panose="020B0604020202020204" pitchFamily="34" charset="0"/>
                <a:cs typeface="Arial" panose="020B0604020202020204" pitchFamily="34" charset="0"/>
              </a:rPr>
              <a:t>virological</a:t>
            </a:r>
            <a:r>
              <a:rPr lang="it-IT" sz="800" b="1" dirty="0">
                <a:latin typeface="Arial" panose="020B0604020202020204" pitchFamily="34" charset="0"/>
                <a:cs typeface="Arial" panose="020B0604020202020204" pitchFamily="34" charset="0"/>
              </a:rPr>
              <a:t> relapse</a:t>
            </a:r>
          </a:p>
        </p:txBody>
      </p:sp>
    </p:spTree>
    <p:extLst>
      <p:ext uri="{BB962C8B-B14F-4D97-AF65-F5344CB8AC3E}">
        <p14:creationId xmlns:p14="http://schemas.microsoft.com/office/powerpoint/2010/main" val="8198764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xmlns="" id="{9D659EA3-B691-420C-80FF-9C44EC29C665}"/>
              </a:ext>
            </a:extLst>
          </p:cNvPr>
          <p:cNvPicPr>
            <a:picLocks noChangeAspect="1"/>
          </p:cNvPicPr>
          <p:nvPr/>
        </p:nvPicPr>
        <p:blipFill>
          <a:blip r:embed="rId3"/>
          <a:stretch>
            <a:fillRect/>
          </a:stretch>
        </p:blipFill>
        <p:spPr>
          <a:xfrm>
            <a:off x="107504" y="44624"/>
            <a:ext cx="8928992" cy="552361"/>
          </a:xfrm>
          <a:prstGeom prst="rect">
            <a:avLst/>
          </a:prstGeom>
        </p:spPr>
      </p:pic>
      <p:sp>
        <p:nvSpPr>
          <p:cNvPr id="4" name="Rettangolo 3">
            <a:extLst>
              <a:ext uri="{FF2B5EF4-FFF2-40B4-BE49-F238E27FC236}">
                <a16:creationId xmlns:a16="http://schemas.microsoft.com/office/drawing/2014/main" xmlns="" id="{F3E4D172-80D4-4A7E-B206-E262E515B14A}"/>
              </a:ext>
            </a:extLst>
          </p:cNvPr>
          <p:cNvSpPr/>
          <p:nvPr/>
        </p:nvSpPr>
        <p:spPr>
          <a:xfrm>
            <a:off x="35496" y="565599"/>
            <a:ext cx="1705812" cy="276999"/>
          </a:xfrm>
          <a:prstGeom prst="rect">
            <a:avLst/>
          </a:prstGeom>
        </p:spPr>
        <p:txBody>
          <a:bodyPr wrap="square">
            <a:spAutoFit/>
          </a:bodyPr>
          <a:lstStyle/>
          <a:p>
            <a:r>
              <a:rPr lang="it-IT" sz="1200" b="1" dirty="0">
                <a:latin typeface="Book Antiqua" panose="02040602050305030304" pitchFamily="18" charset="0"/>
              </a:rPr>
              <a:t>HEPATOLOGY, 2017</a:t>
            </a:r>
          </a:p>
        </p:txBody>
      </p:sp>
      <p:sp>
        <p:nvSpPr>
          <p:cNvPr id="6" name="Rettangolo 5">
            <a:extLst>
              <a:ext uri="{FF2B5EF4-FFF2-40B4-BE49-F238E27FC236}">
                <a16:creationId xmlns:a16="http://schemas.microsoft.com/office/drawing/2014/main" xmlns="" id="{65E25146-BB70-49DD-94B4-23F4D02446CD}"/>
              </a:ext>
            </a:extLst>
          </p:cNvPr>
          <p:cNvSpPr/>
          <p:nvPr/>
        </p:nvSpPr>
        <p:spPr>
          <a:xfrm>
            <a:off x="7740352" y="560590"/>
            <a:ext cx="1309718" cy="307777"/>
          </a:xfrm>
          <a:prstGeom prst="rect">
            <a:avLst/>
          </a:prstGeom>
        </p:spPr>
        <p:txBody>
          <a:bodyPr wrap="none">
            <a:spAutoFit/>
          </a:bodyPr>
          <a:lstStyle/>
          <a:p>
            <a:r>
              <a:rPr lang="it-IT" sz="1400" dirty="0" err="1">
                <a:latin typeface="Arial" panose="020B0604020202020204" pitchFamily="34" charset="0"/>
                <a:cs typeface="Arial" panose="020B0604020202020204" pitchFamily="34" charset="0"/>
              </a:rPr>
              <a:t>Jen</a:t>
            </a:r>
            <a:r>
              <a:rPr lang="it-IT" sz="1400" dirty="0">
                <a:latin typeface="Arial" panose="020B0604020202020204" pitchFamily="34" charset="0"/>
                <a:cs typeface="Arial" panose="020B0604020202020204" pitchFamily="34" charset="0"/>
              </a:rPr>
              <a:t> W.J. et al.</a:t>
            </a:r>
          </a:p>
        </p:txBody>
      </p:sp>
      <p:sp>
        <p:nvSpPr>
          <p:cNvPr id="8" name="Rettangolo 7">
            <a:extLst>
              <a:ext uri="{FF2B5EF4-FFF2-40B4-BE49-F238E27FC236}">
                <a16:creationId xmlns:a16="http://schemas.microsoft.com/office/drawing/2014/main" xmlns="" id="{315CBAF7-5E58-47C5-9870-F1B553EE355A}"/>
              </a:ext>
            </a:extLst>
          </p:cNvPr>
          <p:cNvSpPr/>
          <p:nvPr/>
        </p:nvSpPr>
        <p:spPr>
          <a:xfrm>
            <a:off x="251520" y="908720"/>
            <a:ext cx="8568952" cy="584775"/>
          </a:xfrm>
          <a:prstGeom prst="rect">
            <a:avLst/>
          </a:prstGeom>
        </p:spPr>
        <p:txBody>
          <a:bodyPr wrap="square">
            <a:spAutoFit/>
          </a:bodyPr>
          <a:lstStyle/>
          <a:p>
            <a:pPr algn="ctr"/>
            <a:r>
              <a:rPr lang="en-US" sz="1600" b="1" dirty="0"/>
              <a:t>Comparisons of the On-Treatment and Off-Treatment Features of the Patients With and Without HBsAg </a:t>
            </a:r>
            <a:r>
              <a:rPr lang="en-US" sz="1600" b="1" dirty="0" err="1"/>
              <a:t>Seroclearance</a:t>
            </a:r>
            <a:endParaRPr lang="it-IT" sz="1600" b="1" dirty="0"/>
          </a:p>
        </p:txBody>
      </p:sp>
      <p:pic>
        <p:nvPicPr>
          <p:cNvPr id="9" name="Immagine 8">
            <a:extLst>
              <a:ext uri="{FF2B5EF4-FFF2-40B4-BE49-F238E27FC236}">
                <a16:creationId xmlns:a16="http://schemas.microsoft.com/office/drawing/2014/main" xmlns="" id="{D4296650-D606-4B98-B382-F15464E3EB38}"/>
              </a:ext>
            </a:extLst>
          </p:cNvPr>
          <p:cNvPicPr>
            <a:picLocks noChangeAspect="1"/>
          </p:cNvPicPr>
          <p:nvPr/>
        </p:nvPicPr>
        <p:blipFill>
          <a:blip r:embed="rId4"/>
          <a:stretch>
            <a:fillRect/>
          </a:stretch>
        </p:blipFill>
        <p:spPr>
          <a:xfrm>
            <a:off x="539552" y="1525629"/>
            <a:ext cx="7998001" cy="4567667"/>
          </a:xfrm>
          <a:prstGeom prst="rect">
            <a:avLst/>
          </a:prstGeom>
          <a:ln w="19050">
            <a:solidFill>
              <a:schemeClr val="accent1"/>
            </a:solidFill>
          </a:ln>
        </p:spPr>
      </p:pic>
      <p:sp>
        <p:nvSpPr>
          <p:cNvPr id="10" name="Rettangolo 9">
            <a:extLst>
              <a:ext uri="{FF2B5EF4-FFF2-40B4-BE49-F238E27FC236}">
                <a16:creationId xmlns:a16="http://schemas.microsoft.com/office/drawing/2014/main" xmlns="" id="{7D3510F7-974B-4335-A3EB-1991930ABA89}"/>
              </a:ext>
            </a:extLst>
          </p:cNvPr>
          <p:cNvSpPr/>
          <p:nvPr/>
        </p:nvSpPr>
        <p:spPr>
          <a:xfrm>
            <a:off x="1277888" y="6304830"/>
            <a:ext cx="6516216" cy="369332"/>
          </a:xfrm>
          <a:prstGeom prst="rect">
            <a:avLst/>
          </a:prstGeom>
          <a:ln w="28575">
            <a:solidFill>
              <a:srgbClr val="00FF00"/>
            </a:solidFill>
          </a:ln>
        </p:spPr>
        <p:txBody>
          <a:bodyPr wrap="square">
            <a:spAutoFit/>
          </a:bodyPr>
          <a:lstStyle/>
          <a:p>
            <a:pPr algn="ctr"/>
            <a:r>
              <a:rPr lang="en-US" dirty="0"/>
              <a:t>End-of-treatment HBsAg levels strongly predicted HBsAg loss</a:t>
            </a:r>
            <a:endParaRPr lang="it-IT" dirty="0"/>
          </a:p>
        </p:txBody>
      </p:sp>
    </p:spTree>
    <p:extLst>
      <p:ext uri="{BB962C8B-B14F-4D97-AF65-F5344CB8AC3E}">
        <p14:creationId xmlns:p14="http://schemas.microsoft.com/office/powerpoint/2010/main" val="4648647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xmlns="" id="{9D659EA3-B691-420C-80FF-9C44EC29C665}"/>
              </a:ext>
            </a:extLst>
          </p:cNvPr>
          <p:cNvPicPr>
            <a:picLocks noChangeAspect="1"/>
          </p:cNvPicPr>
          <p:nvPr/>
        </p:nvPicPr>
        <p:blipFill>
          <a:blip r:embed="rId3"/>
          <a:stretch>
            <a:fillRect/>
          </a:stretch>
        </p:blipFill>
        <p:spPr>
          <a:xfrm>
            <a:off x="107504" y="44624"/>
            <a:ext cx="8928992" cy="552361"/>
          </a:xfrm>
          <a:prstGeom prst="rect">
            <a:avLst/>
          </a:prstGeom>
        </p:spPr>
      </p:pic>
      <p:sp>
        <p:nvSpPr>
          <p:cNvPr id="4" name="Rettangolo 3">
            <a:extLst>
              <a:ext uri="{FF2B5EF4-FFF2-40B4-BE49-F238E27FC236}">
                <a16:creationId xmlns:a16="http://schemas.microsoft.com/office/drawing/2014/main" xmlns="" id="{F3E4D172-80D4-4A7E-B206-E262E515B14A}"/>
              </a:ext>
            </a:extLst>
          </p:cNvPr>
          <p:cNvSpPr/>
          <p:nvPr/>
        </p:nvSpPr>
        <p:spPr>
          <a:xfrm>
            <a:off x="35496" y="565599"/>
            <a:ext cx="1705812" cy="276999"/>
          </a:xfrm>
          <a:prstGeom prst="rect">
            <a:avLst/>
          </a:prstGeom>
        </p:spPr>
        <p:txBody>
          <a:bodyPr wrap="square">
            <a:spAutoFit/>
          </a:bodyPr>
          <a:lstStyle/>
          <a:p>
            <a:r>
              <a:rPr lang="it-IT" sz="1200" b="1" dirty="0">
                <a:latin typeface="Book Antiqua" panose="02040602050305030304" pitchFamily="18" charset="0"/>
              </a:rPr>
              <a:t>HEPATOLOGY, 2017</a:t>
            </a:r>
          </a:p>
        </p:txBody>
      </p:sp>
      <p:sp>
        <p:nvSpPr>
          <p:cNvPr id="6" name="Rettangolo 5">
            <a:extLst>
              <a:ext uri="{FF2B5EF4-FFF2-40B4-BE49-F238E27FC236}">
                <a16:creationId xmlns:a16="http://schemas.microsoft.com/office/drawing/2014/main" xmlns="" id="{65E25146-BB70-49DD-94B4-23F4D02446CD}"/>
              </a:ext>
            </a:extLst>
          </p:cNvPr>
          <p:cNvSpPr/>
          <p:nvPr/>
        </p:nvSpPr>
        <p:spPr>
          <a:xfrm>
            <a:off x="7740352" y="560590"/>
            <a:ext cx="1309718" cy="307777"/>
          </a:xfrm>
          <a:prstGeom prst="rect">
            <a:avLst/>
          </a:prstGeom>
        </p:spPr>
        <p:txBody>
          <a:bodyPr wrap="none">
            <a:spAutoFit/>
          </a:bodyPr>
          <a:lstStyle/>
          <a:p>
            <a:r>
              <a:rPr lang="it-IT" sz="1400" dirty="0" err="1">
                <a:latin typeface="Arial" panose="020B0604020202020204" pitchFamily="34" charset="0"/>
                <a:cs typeface="Arial" panose="020B0604020202020204" pitchFamily="34" charset="0"/>
              </a:rPr>
              <a:t>Jen</a:t>
            </a:r>
            <a:r>
              <a:rPr lang="it-IT" sz="1400" dirty="0">
                <a:latin typeface="Arial" panose="020B0604020202020204" pitchFamily="34" charset="0"/>
                <a:cs typeface="Arial" panose="020B0604020202020204" pitchFamily="34" charset="0"/>
              </a:rPr>
              <a:t> W.J. et al.</a:t>
            </a:r>
          </a:p>
        </p:txBody>
      </p:sp>
      <p:pic>
        <p:nvPicPr>
          <p:cNvPr id="2" name="Immagine 1">
            <a:extLst>
              <a:ext uri="{FF2B5EF4-FFF2-40B4-BE49-F238E27FC236}">
                <a16:creationId xmlns:a16="http://schemas.microsoft.com/office/drawing/2014/main" xmlns="" id="{033E8D8C-0775-4C7E-87BF-C62915896872}"/>
              </a:ext>
            </a:extLst>
          </p:cNvPr>
          <p:cNvPicPr>
            <a:picLocks noChangeAspect="1"/>
          </p:cNvPicPr>
          <p:nvPr/>
        </p:nvPicPr>
        <p:blipFill>
          <a:blip r:embed="rId4"/>
          <a:stretch>
            <a:fillRect/>
          </a:stretch>
        </p:blipFill>
        <p:spPr>
          <a:xfrm>
            <a:off x="1697824" y="1707769"/>
            <a:ext cx="5748352" cy="4194789"/>
          </a:xfrm>
          <a:prstGeom prst="rect">
            <a:avLst/>
          </a:prstGeom>
          <a:effectLst>
            <a:outerShdw blurRad="63500" sx="102000" sy="102000" algn="ctr" rotWithShape="0">
              <a:prstClr val="black">
                <a:alpha val="40000"/>
              </a:prstClr>
            </a:outerShdw>
          </a:effectLst>
        </p:spPr>
      </p:pic>
      <p:sp>
        <p:nvSpPr>
          <p:cNvPr id="5" name="Rettangolo 4">
            <a:extLst>
              <a:ext uri="{FF2B5EF4-FFF2-40B4-BE49-F238E27FC236}">
                <a16:creationId xmlns:a16="http://schemas.microsoft.com/office/drawing/2014/main" xmlns="" id="{B5CEE154-A10A-4603-A67A-CF5F615B71F1}"/>
              </a:ext>
            </a:extLst>
          </p:cNvPr>
          <p:cNvSpPr/>
          <p:nvPr/>
        </p:nvSpPr>
        <p:spPr>
          <a:xfrm>
            <a:off x="827584" y="6093296"/>
            <a:ext cx="7488832" cy="584775"/>
          </a:xfrm>
          <a:prstGeom prst="rect">
            <a:avLst/>
          </a:prstGeom>
          <a:ln w="19050">
            <a:solidFill>
              <a:srgbClr val="00FF00"/>
            </a:solidFill>
          </a:ln>
        </p:spPr>
        <p:txBody>
          <a:bodyPr wrap="square">
            <a:spAutoFit/>
          </a:bodyPr>
          <a:lstStyle/>
          <a:p>
            <a:pPr algn="just"/>
            <a:r>
              <a:rPr lang="en-US" sz="1600" dirty="0">
                <a:latin typeface="Arial" panose="020B0604020202020204" pitchFamily="34" charset="0"/>
              </a:rPr>
              <a:t>The 4-year probability of HBsAg loss was approximately </a:t>
            </a:r>
            <a:r>
              <a:rPr lang="en-US" sz="1600" b="1" dirty="0">
                <a:latin typeface="Arial" panose="020B0604020202020204" pitchFamily="34" charset="0"/>
              </a:rPr>
              <a:t>30%</a:t>
            </a:r>
            <a:r>
              <a:rPr lang="en-US" sz="1600" dirty="0">
                <a:latin typeface="Arial" panose="020B0604020202020204" pitchFamily="34" charset="0"/>
              </a:rPr>
              <a:t> in patients with EOT </a:t>
            </a:r>
            <a:r>
              <a:rPr lang="en-US" sz="1600" b="1" dirty="0">
                <a:latin typeface="Arial" panose="020B0604020202020204" pitchFamily="34" charset="0"/>
              </a:rPr>
              <a:t>HBsAg &lt;100 IU/mL </a:t>
            </a:r>
            <a:r>
              <a:rPr lang="en-US" sz="1600" dirty="0">
                <a:latin typeface="Arial" panose="020B0604020202020204" pitchFamily="34" charset="0"/>
              </a:rPr>
              <a:t>compared to none in patients with &gt;100 IU/</a:t>
            </a:r>
            <a:r>
              <a:rPr lang="en-US" sz="1600" dirty="0" err="1">
                <a:latin typeface="Arial" panose="020B0604020202020204" pitchFamily="34" charset="0"/>
              </a:rPr>
              <a:t>mL.</a:t>
            </a:r>
            <a:endParaRPr lang="it-IT" sz="1600" dirty="0"/>
          </a:p>
        </p:txBody>
      </p:sp>
      <p:sp>
        <p:nvSpPr>
          <p:cNvPr id="7" name="Rettangolo 6">
            <a:extLst>
              <a:ext uri="{FF2B5EF4-FFF2-40B4-BE49-F238E27FC236}">
                <a16:creationId xmlns:a16="http://schemas.microsoft.com/office/drawing/2014/main" xmlns="" id="{A4D9D039-9A01-4FE7-A5A4-913296247F35}"/>
              </a:ext>
            </a:extLst>
          </p:cNvPr>
          <p:cNvSpPr/>
          <p:nvPr/>
        </p:nvSpPr>
        <p:spPr>
          <a:xfrm>
            <a:off x="1367644" y="868367"/>
            <a:ext cx="6408712" cy="646331"/>
          </a:xfrm>
          <a:prstGeom prst="rect">
            <a:avLst/>
          </a:prstGeom>
        </p:spPr>
        <p:txBody>
          <a:bodyPr wrap="square">
            <a:spAutoFit/>
          </a:bodyPr>
          <a:lstStyle/>
          <a:p>
            <a:pPr algn="ctr"/>
            <a:r>
              <a:rPr lang="it-IT" b="1" dirty="0">
                <a:solidFill>
                  <a:srgbClr val="231F20"/>
                </a:solidFill>
                <a:latin typeface="AdvOT678fd422"/>
              </a:rPr>
              <a:t>Cumulative </a:t>
            </a:r>
            <a:r>
              <a:rPr lang="it-IT" b="1" dirty="0" err="1">
                <a:solidFill>
                  <a:srgbClr val="231F20"/>
                </a:solidFill>
                <a:latin typeface="AdvOT678fd422"/>
              </a:rPr>
              <a:t>HBsAg</a:t>
            </a:r>
            <a:r>
              <a:rPr lang="it-IT" b="1" dirty="0">
                <a:solidFill>
                  <a:srgbClr val="231F20"/>
                </a:solidFill>
                <a:latin typeface="AdvOT678fd422"/>
              </a:rPr>
              <a:t> </a:t>
            </a:r>
            <a:r>
              <a:rPr lang="it-IT" b="1" dirty="0" err="1">
                <a:solidFill>
                  <a:srgbClr val="231F20"/>
                </a:solidFill>
                <a:latin typeface="AdvOT678fd422"/>
              </a:rPr>
              <a:t>seroclearance</a:t>
            </a:r>
            <a:r>
              <a:rPr lang="it-IT" b="1" dirty="0">
                <a:solidFill>
                  <a:srgbClr val="231F20"/>
                </a:solidFill>
                <a:latin typeface="AdvOT678fd422"/>
              </a:rPr>
              <a:t> </a:t>
            </a:r>
            <a:r>
              <a:rPr lang="en-US" b="1" dirty="0">
                <a:solidFill>
                  <a:srgbClr val="231F20"/>
                </a:solidFill>
                <a:latin typeface="AdvOT678fd422"/>
              </a:rPr>
              <a:t>rate in patients with EOT HBsAg </a:t>
            </a:r>
            <a:r>
              <a:rPr lang="en-US" b="1" dirty="0">
                <a:solidFill>
                  <a:srgbClr val="231F20"/>
                </a:solidFill>
                <a:latin typeface="AdvP4C4E51"/>
              </a:rPr>
              <a:t>&lt;</a:t>
            </a:r>
            <a:r>
              <a:rPr lang="en-US" b="1" dirty="0">
                <a:solidFill>
                  <a:srgbClr val="231F20"/>
                </a:solidFill>
                <a:latin typeface="AdvOT678fd422"/>
              </a:rPr>
              <a:t>100, 100-499, and 500 IU/mL (log-rank test, </a:t>
            </a:r>
            <a:r>
              <a:rPr lang="en-US" b="1" dirty="0">
                <a:solidFill>
                  <a:srgbClr val="231F20"/>
                </a:solidFill>
                <a:latin typeface="AdvOT3bd4862d.I"/>
              </a:rPr>
              <a:t>P </a:t>
            </a:r>
            <a:r>
              <a:rPr lang="en-US" b="1" dirty="0">
                <a:solidFill>
                  <a:srgbClr val="231F20"/>
                </a:solidFill>
                <a:latin typeface="AdvP4C4E51"/>
              </a:rPr>
              <a:t>&lt; </a:t>
            </a:r>
            <a:r>
              <a:rPr lang="en-US" b="1" dirty="0">
                <a:solidFill>
                  <a:srgbClr val="231F20"/>
                </a:solidFill>
                <a:latin typeface="AdvOT678fd422"/>
              </a:rPr>
              <a:t>0.0001)</a:t>
            </a:r>
            <a:endParaRPr lang="it-IT" b="1" dirty="0"/>
          </a:p>
        </p:txBody>
      </p:sp>
      <p:cxnSp>
        <p:nvCxnSpPr>
          <p:cNvPr id="12" name="Connettore diritto 11">
            <a:extLst>
              <a:ext uri="{FF2B5EF4-FFF2-40B4-BE49-F238E27FC236}">
                <a16:creationId xmlns:a16="http://schemas.microsoft.com/office/drawing/2014/main" xmlns="" id="{0A5C448B-9134-423A-8A0F-B1442CE497CD}"/>
              </a:ext>
            </a:extLst>
          </p:cNvPr>
          <p:cNvCxnSpPr>
            <a:cxnSpLocks/>
          </p:cNvCxnSpPr>
          <p:nvPr/>
        </p:nvCxnSpPr>
        <p:spPr>
          <a:xfrm flipV="1">
            <a:off x="4644008" y="3284984"/>
            <a:ext cx="0" cy="1296144"/>
          </a:xfrm>
          <a:prstGeom prst="line">
            <a:avLst/>
          </a:prstGeom>
          <a:ln w="28575">
            <a:solidFill>
              <a:srgbClr val="FF0066"/>
            </a:solidFill>
          </a:ln>
        </p:spPr>
        <p:style>
          <a:lnRef idx="1">
            <a:schemeClr val="accent1"/>
          </a:lnRef>
          <a:fillRef idx="0">
            <a:schemeClr val="accent1"/>
          </a:fillRef>
          <a:effectRef idx="0">
            <a:schemeClr val="accent1"/>
          </a:effectRef>
          <a:fontRef idx="minor">
            <a:schemeClr val="tx1"/>
          </a:fontRef>
        </p:style>
      </p:cxnSp>
      <p:sp>
        <p:nvSpPr>
          <p:cNvPr id="15" name="Rettangolo 14">
            <a:extLst>
              <a:ext uri="{FF2B5EF4-FFF2-40B4-BE49-F238E27FC236}">
                <a16:creationId xmlns:a16="http://schemas.microsoft.com/office/drawing/2014/main" xmlns="" id="{727B983C-8402-4326-96A9-0DDA59845053}"/>
              </a:ext>
            </a:extLst>
          </p:cNvPr>
          <p:cNvSpPr/>
          <p:nvPr/>
        </p:nvSpPr>
        <p:spPr>
          <a:xfrm>
            <a:off x="4554725" y="4797152"/>
            <a:ext cx="161291" cy="144016"/>
          </a:xfrm>
          <a:prstGeom prst="rect">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6428777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xmlns="" id="{FCA52E17-2FA9-4511-B0AB-403EF0E8296C}"/>
              </a:ext>
            </a:extLst>
          </p:cNvPr>
          <p:cNvSpPr/>
          <p:nvPr/>
        </p:nvSpPr>
        <p:spPr>
          <a:xfrm>
            <a:off x="4226767" y="6410132"/>
            <a:ext cx="4665713" cy="307777"/>
          </a:xfrm>
          <a:prstGeom prst="rect">
            <a:avLst/>
          </a:prstGeom>
        </p:spPr>
        <p:txBody>
          <a:bodyPr wrap="square">
            <a:spAutoFit/>
          </a:bodyPr>
          <a:lstStyle/>
          <a:p>
            <a:r>
              <a:rPr lang="it-IT" sz="1400" dirty="0" err="1"/>
              <a:t>Berg</a:t>
            </a:r>
            <a:r>
              <a:rPr lang="it-IT" sz="1400" dirty="0"/>
              <a:t> T, Simon KG, </a:t>
            </a:r>
            <a:r>
              <a:rPr lang="it-IT" sz="1400" dirty="0" err="1"/>
              <a:t>Mauss</a:t>
            </a:r>
            <a:r>
              <a:rPr lang="it-IT" sz="1400" dirty="0"/>
              <a:t> S, et al. J </a:t>
            </a:r>
            <a:r>
              <a:rPr lang="it-IT" sz="1400" dirty="0" err="1"/>
              <a:t>Hepatol</a:t>
            </a:r>
            <a:r>
              <a:rPr lang="it-IT" sz="1400" dirty="0"/>
              <a:t>. 2017;67:918‐924</a:t>
            </a:r>
          </a:p>
        </p:txBody>
      </p:sp>
      <p:sp>
        <p:nvSpPr>
          <p:cNvPr id="5" name="Rettangolo 4">
            <a:extLst>
              <a:ext uri="{FF2B5EF4-FFF2-40B4-BE49-F238E27FC236}">
                <a16:creationId xmlns:a16="http://schemas.microsoft.com/office/drawing/2014/main" xmlns="" id="{AB5CF282-AE77-4C67-97BF-947066085A33}"/>
              </a:ext>
            </a:extLst>
          </p:cNvPr>
          <p:cNvSpPr/>
          <p:nvPr/>
        </p:nvSpPr>
        <p:spPr>
          <a:xfrm>
            <a:off x="645440" y="210126"/>
            <a:ext cx="1717201" cy="369332"/>
          </a:xfrm>
          <a:prstGeom prst="rect">
            <a:avLst/>
          </a:prstGeom>
        </p:spPr>
        <p:txBody>
          <a:bodyPr wrap="none">
            <a:spAutoFit/>
          </a:bodyPr>
          <a:lstStyle/>
          <a:p>
            <a:r>
              <a:rPr lang="it-IT" dirty="0" err="1">
                <a:solidFill>
                  <a:srgbClr val="005FD2"/>
                </a:solidFill>
                <a:latin typeface="Times New Roman" panose="02020603050405020304" pitchFamily="18" charset="0"/>
                <a:cs typeface="Times New Roman" panose="02020603050405020304" pitchFamily="18" charset="0"/>
              </a:rPr>
              <a:t>Research</a:t>
            </a:r>
            <a:r>
              <a:rPr lang="it-IT" dirty="0">
                <a:solidFill>
                  <a:srgbClr val="005FD2"/>
                </a:solidFill>
                <a:latin typeface="Times New Roman" panose="02020603050405020304" pitchFamily="18" charset="0"/>
                <a:cs typeface="Times New Roman" panose="02020603050405020304" pitchFamily="18" charset="0"/>
              </a:rPr>
              <a:t> </a:t>
            </a:r>
            <a:r>
              <a:rPr lang="it-IT" dirty="0" err="1">
                <a:solidFill>
                  <a:srgbClr val="005FD2"/>
                </a:solidFill>
                <a:latin typeface="Times New Roman" panose="02020603050405020304" pitchFamily="18" charset="0"/>
                <a:cs typeface="Times New Roman" panose="02020603050405020304" pitchFamily="18" charset="0"/>
              </a:rPr>
              <a:t>Article</a:t>
            </a:r>
            <a:endParaRPr lang="it-IT" sz="2400" dirty="0">
              <a:latin typeface="Times New Roman" panose="02020603050405020304" pitchFamily="18" charset="0"/>
              <a:cs typeface="Times New Roman" panose="02020603050405020304" pitchFamily="18" charset="0"/>
            </a:endParaRPr>
          </a:p>
        </p:txBody>
      </p:sp>
      <p:pic>
        <p:nvPicPr>
          <p:cNvPr id="6" name="Immagine 5">
            <a:extLst>
              <a:ext uri="{FF2B5EF4-FFF2-40B4-BE49-F238E27FC236}">
                <a16:creationId xmlns:a16="http://schemas.microsoft.com/office/drawing/2014/main" xmlns="" id="{281D920C-92BC-4DF4-8DFF-23C4F95724BA}"/>
              </a:ext>
            </a:extLst>
          </p:cNvPr>
          <p:cNvPicPr>
            <a:picLocks noChangeAspect="1"/>
          </p:cNvPicPr>
          <p:nvPr/>
        </p:nvPicPr>
        <p:blipFill>
          <a:blip r:embed="rId3"/>
          <a:stretch>
            <a:fillRect/>
          </a:stretch>
        </p:blipFill>
        <p:spPr>
          <a:xfrm>
            <a:off x="7020272" y="116632"/>
            <a:ext cx="1677000" cy="488933"/>
          </a:xfrm>
          <a:prstGeom prst="rect">
            <a:avLst/>
          </a:prstGeom>
        </p:spPr>
      </p:pic>
      <p:sp>
        <p:nvSpPr>
          <p:cNvPr id="7" name="Rettangolo 6">
            <a:extLst>
              <a:ext uri="{FF2B5EF4-FFF2-40B4-BE49-F238E27FC236}">
                <a16:creationId xmlns:a16="http://schemas.microsoft.com/office/drawing/2014/main" xmlns="" id="{6DE8E18D-85CA-4382-81DC-4C7A5DAEFCE4}"/>
              </a:ext>
            </a:extLst>
          </p:cNvPr>
          <p:cNvSpPr/>
          <p:nvPr/>
        </p:nvSpPr>
        <p:spPr>
          <a:xfrm>
            <a:off x="905743" y="692696"/>
            <a:ext cx="7338665" cy="923330"/>
          </a:xfrm>
          <a:prstGeom prst="rect">
            <a:avLst/>
          </a:prstGeom>
        </p:spPr>
        <p:txBody>
          <a:bodyPr wrap="square">
            <a:spAutoFit/>
          </a:bodyPr>
          <a:lstStyle/>
          <a:p>
            <a:pPr algn="ctr"/>
            <a:r>
              <a:rPr lang="en-US" b="1" dirty="0">
                <a:latin typeface="Times New Roman" panose="02020603050405020304" pitchFamily="18" charset="0"/>
                <a:cs typeface="Times New Roman" panose="02020603050405020304" pitchFamily="18" charset="0"/>
              </a:rPr>
              <a:t>Long-term response after stopping tenofovir</a:t>
            </a:r>
          </a:p>
          <a:p>
            <a:pPr algn="ctr"/>
            <a:r>
              <a:rPr lang="it-IT" b="1" dirty="0" err="1">
                <a:latin typeface="Times New Roman" panose="02020603050405020304" pitchFamily="18" charset="0"/>
                <a:cs typeface="Times New Roman" panose="02020603050405020304" pitchFamily="18" charset="0"/>
              </a:rPr>
              <a:t>disoproxil</a:t>
            </a:r>
            <a:r>
              <a:rPr lang="it-IT" b="1" dirty="0">
                <a:latin typeface="Times New Roman" panose="02020603050405020304" pitchFamily="18" charset="0"/>
                <a:cs typeface="Times New Roman" panose="02020603050405020304" pitchFamily="18" charset="0"/>
              </a:rPr>
              <a:t> </a:t>
            </a:r>
            <a:r>
              <a:rPr lang="it-IT" b="1" dirty="0" err="1">
                <a:latin typeface="Times New Roman" panose="02020603050405020304" pitchFamily="18" charset="0"/>
                <a:cs typeface="Times New Roman" panose="02020603050405020304" pitchFamily="18" charset="0"/>
              </a:rPr>
              <a:t>fumarate</a:t>
            </a:r>
            <a:r>
              <a:rPr lang="it-IT" b="1" dirty="0">
                <a:latin typeface="Times New Roman" panose="02020603050405020304" pitchFamily="18" charset="0"/>
                <a:cs typeface="Times New Roman" panose="02020603050405020304" pitchFamily="18" charset="0"/>
              </a:rPr>
              <a:t> in non-</a:t>
            </a:r>
            <a:r>
              <a:rPr lang="it-IT" b="1" dirty="0" err="1">
                <a:latin typeface="Times New Roman" panose="02020603050405020304" pitchFamily="18" charset="0"/>
                <a:cs typeface="Times New Roman" panose="02020603050405020304" pitchFamily="18" charset="0"/>
              </a:rPr>
              <a:t>cirrhotic</a:t>
            </a:r>
            <a:r>
              <a:rPr lang="it-IT" b="1" dirty="0">
                <a:latin typeface="Times New Roman" panose="02020603050405020304" pitchFamily="18" charset="0"/>
                <a:cs typeface="Times New Roman" panose="02020603050405020304" pitchFamily="18" charset="0"/>
              </a:rPr>
              <a:t> </a:t>
            </a:r>
            <a:r>
              <a:rPr lang="it-IT" b="1" dirty="0" err="1">
                <a:latin typeface="Times New Roman" panose="02020603050405020304" pitchFamily="18" charset="0"/>
                <a:cs typeface="Times New Roman" panose="02020603050405020304" pitchFamily="18" charset="0"/>
              </a:rPr>
              <a:t>HBeAg</a:t>
            </a:r>
            <a:r>
              <a:rPr lang="it-IT" b="1" dirty="0">
                <a:latin typeface="Times New Roman" panose="02020603050405020304" pitchFamily="18" charset="0"/>
                <a:cs typeface="Times New Roman" panose="02020603050405020304" pitchFamily="18" charset="0"/>
              </a:rPr>
              <a:t>-negative</a:t>
            </a:r>
          </a:p>
          <a:p>
            <a:pPr algn="ctr"/>
            <a:r>
              <a:rPr lang="it-IT" b="1" dirty="0" err="1">
                <a:latin typeface="Times New Roman" panose="02020603050405020304" pitchFamily="18" charset="0"/>
                <a:cs typeface="Times New Roman" panose="02020603050405020304" pitchFamily="18" charset="0"/>
              </a:rPr>
              <a:t>patients</a:t>
            </a:r>
            <a:r>
              <a:rPr lang="it-IT" b="1" dirty="0">
                <a:latin typeface="Times New Roman" panose="02020603050405020304" pitchFamily="18" charset="0"/>
                <a:cs typeface="Times New Roman" panose="02020603050405020304" pitchFamily="18" charset="0"/>
              </a:rPr>
              <a:t> – FINITE </a:t>
            </a:r>
            <a:r>
              <a:rPr lang="it-IT" b="1" dirty="0" err="1">
                <a:latin typeface="Times New Roman" panose="02020603050405020304" pitchFamily="18" charset="0"/>
                <a:cs typeface="Times New Roman" panose="02020603050405020304" pitchFamily="18" charset="0"/>
              </a:rPr>
              <a:t>study</a:t>
            </a:r>
            <a:endParaRPr lang="it-IT" sz="1600" b="1" dirty="0">
              <a:latin typeface="Times New Roman" panose="02020603050405020304" pitchFamily="18" charset="0"/>
              <a:cs typeface="Times New Roman" panose="02020603050405020304" pitchFamily="18" charset="0"/>
            </a:endParaRPr>
          </a:p>
        </p:txBody>
      </p:sp>
      <p:cxnSp>
        <p:nvCxnSpPr>
          <p:cNvPr id="9" name="Connettore diritto 8">
            <a:extLst>
              <a:ext uri="{FF2B5EF4-FFF2-40B4-BE49-F238E27FC236}">
                <a16:creationId xmlns:a16="http://schemas.microsoft.com/office/drawing/2014/main" xmlns="" id="{811B70D3-269E-4D69-8B22-8B158C313F19}"/>
              </a:ext>
            </a:extLst>
          </p:cNvPr>
          <p:cNvCxnSpPr/>
          <p:nvPr/>
        </p:nvCxnSpPr>
        <p:spPr>
          <a:xfrm>
            <a:off x="395536" y="1700808"/>
            <a:ext cx="8301736" cy="0"/>
          </a:xfrm>
          <a:prstGeom prst="line">
            <a:avLst/>
          </a:prstGeom>
          <a:ln w="19050">
            <a:solidFill>
              <a:srgbClr val="3366FF"/>
            </a:solidFill>
          </a:ln>
        </p:spPr>
        <p:style>
          <a:lnRef idx="1">
            <a:schemeClr val="accent1"/>
          </a:lnRef>
          <a:fillRef idx="0">
            <a:schemeClr val="accent1"/>
          </a:fillRef>
          <a:effectRef idx="0">
            <a:schemeClr val="accent1"/>
          </a:effectRef>
          <a:fontRef idx="minor">
            <a:schemeClr val="tx1"/>
          </a:fontRef>
        </p:style>
      </p:cxnSp>
      <p:pic>
        <p:nvPicPr>
          <p:cNvPr id="8" name="Immagine 7">
            <a:extLst>
              <a:ext uri="{FF2B5EF4-FFF2-40B4-BE49-F238E27FC236}">
                <a16:creationId xmlns:a16="http://schemas.microsoft.com/office/drawing/2014/main" xmlns="" id="{45ADD787-13A0-49EB-8DB5-EE9866499EC9}"/>
              </a:ext>
            </a:extLst>
          </p:cNvPr>
          <p:cNvPicPr>
            <a:picLocks noChangeAspect="1"/>
          </p:cNvPicPr>
          <p:nvPr/>
        </p:nvPicPr>
        <p:blipFill>
          <a:blip r:embed="rId4"/>
          <a:stretch>
            <a:fillRect/>
          </a:stretch>
        </p:blipFill>
        <p:spPr>
          <a:xfrm>
            <a:off x="2051720" y="2049222"/>
            <a:ext cx="4850401" cy="4188100"/>
          </a:xfrm>
          <a:prstGeom prst="rect">
            <a:avLst/>
          </a:prstGeom>
        </p:spPr>
      </p:pic>
      <p:sp>
        <p:nvSpPr>
          <p:cNvPr id="2" name="Rettangolo 1">
            <a:extLst>
              <a:ext uri="{FF2B5EF4-FFF2-40B4-BE49-F238E27FC236}">
                <a16:creationId xmlns:a16="http://schemas.microsoft.com/office/drawing/2014/main" xmlns="" id="{86186B49-2592-47C1-93DC-94EEE049CA90}"/>
              </a:ext>
            </a:extLst>
          </p:cNvPr>
          <p:cNvSpPr/>
          <p:nvPr/>
        </p:nvSpPr>
        <p:spPr>
          <a:xfrm>
            <a:off x="1835696" y="1953669"/>
            <a:ext cx="5234880" cy="43556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xmlns="" id="{A166F980-EE1C-4ED3-9950-AD50D4D35870}"/>
              </a:ext>
            </a:extLst>
          </p:cNvPr>
          <p:cNvSpPr/>
          <p:nvPr/>
        </p:nvSpPr>
        <p:spPr>
          <a:xfrm>
            <a:off x="3012263" y="3623662"/>
            <a:ext cx="1559737" cy="1015663"/>
          </a:xfrm>
          <a:prstGeom prst="rect">
            <a:avLst/>
          </a:prstGeom>
        </p:spPr>
        <p:txBody>
          <a:bodyPr wrap="square">
            <a:spAutoFit/>
          </a:bodyPr>
          <a:lstStyle/>
          <a:p>
            <a:r>
              <a:rPr lang="en-US" sz="1200" dirty="0"/>
              <a:t>The potential to discontinue TDF therapy in </a:t>
            </a:r>
            <a:r>
              <a:rPr lang="en-US" sz="1200" dirty="0" err="1"/>
              <a:t>HBeAg</a:t>
            </a:r>
            <a:r>
              <a:rPr lang="en-US" sz="1200" dirty="0"/>
              <a:t>-negative patients was investigated</a:t>
            </a:r>
            <a:endParaRPr lang="it-IT" sz="1200" dirty="0"/>
          </a:p>
        </p:txBody>
      </p:sp>
      <p:sp>
        <p:nvSpPr>
          <p:cNvPr id="4" name="CasellaDiTesto 3">
            <a:extLst>
              <a:ext uri="{FF2B5EF4-FFF2-40B4-BE49-F238E27FC236}">
                <a16:creationId xmlns:a16="http://schemas.microsoft.com/office/drawing/2014/main" xmlns="" id="{247C95C2-5A28-41F0-867C-7264CA44DCD3}"/>
              </a:ext>
            </a:extLst>
          </p:cNvPr>
          <p:cNvSpPr txBox="1"/>
          <p:nvPr/>
        </p:nvSpPr>
        <p:spPr>
          <a:xfrm>
            <a:off x="3284240" y="5641821"/>
            <a:ext cx="1071736" cy="507831"/>
          </a:xfrm>
          <a:prstGeom prst="rect">
            <a:avLst/>
          </a:prstGeom>
          <a:solidFill>
            <a:srgbClr val="000099"/>
          </a:solidFill>
        </p:spPr>
        <p:txBody>
          <a:bodyPr wrap="square" rtlCol="0">
            <a:spAutoFit/>
          </a:bodyPr>
          <a:lstStyle/>
          <a:p>
            <a:pPr algn="ctr"/>
            <a:r>
              <a:rPr lang="it-IT" sz="900" b="1" dirty="0" err="1">
                <a:solidFill>
                  <a:schemeClr val="bg1"/>
                </a:solidFill>
              </a:rPr>
              <a:t>Primary</a:t>
            </a:r>
            <a:r>
              <a:rPr lang="it-IT" sz="900" b="1" dirty="0">
                <a:solidFill>
                  <a:schemeClr val="bg1"/>
                </a:solidFill>
              </a:rPr>
              <a:t> </a:t>
            </a:r>
            <a:r>
              <a:rPr lang="it-IT" sz="900" b="1" dirty="0" err="1">
                <a:solidFill>
                  <a:schemeClr val="bg1"/>
                </a:solidFill>
              </a:rPr>
              <a:t>endpoint</a:t>
            </a:r>
            <a:r>
              <a:rPr lang="it-IT" sz="900" b="1" dirty="0">
                <a:solidFill>
                  <a:schemeClr val="bg1"/>
                </a:solidFill>
              </a:rPr>
              <a:t>:</a:t>
            </a:r>
          </a:p>
          <a:p>
            <a:pPr algn="ctr"/>
            <a:r>
              <a:rPr lang="it-IT" sz="900" b="1" dirty="0" err="1">
                <a:solidFill>
                  <a:schemeClr val="bg1"/>
                </a:solidFill>
              </a:rPr>
              <a:t>HBsAg</a:t>
            </a:r>
            <a:r>
              <a:rPr lang="it-IT" sz="900" b="1" dirty="0">
                <a:solidFill>
                  <a:schemeClr val="bg1"/>
                </a:solidFill>
              </a:rPr>
              <a:t> </a:t>
            </a:r>
            <a:r>
              <a:rPr lang="it-IT" sz="900" b="1" dirty="0" err="1">
                <a:solidFill>
                  <a:schemeClr val="bg1"/>
                </a:solidFill>
              </a:rPr>
              <a:t>loss</a:t>
            </a:r>
            <a:endParaRPr lang="it-IT" sz="900" b="1" dirty="0">
              <a:solidFill>
                <a:schemeClr val="bg1"/>
              </a:solidFill>
            </a:endParaRPr>
          </a:p>
          <a:p>
            <a:pPr algn="ctr"/>
            <a:r>
              <a:rPr lang="it-IT" sz="900" b="1" dirty="0">
                <a:solidFill>
                  <a:schemeClr val="bg1"/>
                </a:solidFill>
              </a:rPr>
              <a:t>by Week 144</a:t>
            </a:r>
          </a:p>
        </p:txBody>
      </p:sp>
      <p:sp>
        <p:nvSpPr>
          <p:cNvPr id="12" name="CasellaDiTesto 11">
            <a:extLst>
              <a:ext uri="{FF2B5EF4-FFF2-40B4-BE49-F238E27FC236}">
                <a16:creationId xmlns:a16="http://schemas.microsoft.com/office/drawing/2014/main" xmlns="" id="{E4E34A4F-99F5-431C-99DF-55065DE2FA18}"/>
              </a:ext>
            </a:extLst>
          </p:cNvPr>
          <p:cNvSpPr txBox="1"/>
          <p:nvPr/>
        </p:nvSpPr>
        <p:spPr>
          <a:xfrm rot="16200000">
            <a:off x="1607950" y="3800763"/>
            <a:ext cx="1389856" cy="646331"/>
          </a:xfrm>
          <a:prstGeom prst="rect">
            <a:avLst/>
          </a:prstGeom>
          <a:solidFill>
            <a:srgbClr val="000099"/>
          </a:solidFill>
        </p:spPr>
        <p:txBody>
          <a:bodyPr wrap="square" rtlCol="0">
            <a:spAutoFit/>
          </a:bodyPr>
          <a:lstStyle/>
          <a:p>
            <a:pPr algn="ctr"/>
            <a:r>
              <a:rPr lang="it-IT" sz="900" b="1" dirty="0">
                <a:solidFill>
                  <a:schemeClr val="bg1"/>
                </a:solidFill>
              </a:rPr>
              <a:t>CHB </a:t>
            </a:r>
            <a:r>
              <a:rPr lang="it-IT" sz="900" b="1" dirty="0" err="1">
                <a:solidFill>
                  <a:schemeClr val="bg1"/>
                </a:solidFill>
              </a:rPr>
              <a:t>patients</a:t>
            </a:r>
            <a:endParaRPr lang="it-IT" sz="900" b="1" dirty="0">
              <a:solidFill>
                <a:schemeClr val="bg1"/>
              </a:solidFill>
            </a:endParaRPr>
          </a:p>
          <a:p>
            <a:pPr marL="171450" indent="-171450">
              <a:buFont typeface="Arial" panose="020B0604020202020204" pitchFamily="34" charset="0"/>
              <a:buChar char="•"/>
            </a:pPr>
            <a:r>
              <a:rPr lang="it-IT" sz="900" b="1" dirty="0" err="1">
                <a:solidFill>
                  <a:schemeClr val="bg1"/>
                </a:solidFill>
              </a:rPr>
              <a:t>HBeAg</a:t>
            </a:r>
            <a:r>
              <a:rPr lang="it-IT" sz="900" b="1" dirty="0">
                <a:solidFill>
                  <a:schemeClr val="bg1"/>
                </a:solidFill>
              </a:rPr>
              <a:t>-negative</a:t>
            </a:r>
          </a:p>
          <a:p>
            <a:pPr marL="171450" indent="-171450">
              <a:buFont typeface="Arial" panose="020B0604020202020204" pitchFamily="34" charset="0"/>
              <a:buChar char="•"/>
            </a:pPr>
            <a:r>
              <a:rPr lang="it-IT" sz="900" b="1" dirty="0">
                <a:solidFill>
                  <a:schemeClr val="bg1"/>
                </a:solidFill>
              </a:rPr>
              <a:t>&gt; 4 </a:t>
            </a:r>
            <a:r>
              <a:rPr lang="it-IT" sz="900" b="1" dirty="0" err="1">
                <a:solidFill>
                  <a:schemeClr val="bg1"/>
                </a:solidFill>
              </a:rPr>
              <a:t>years</a:t>
            </a:r>
            <a:endParaRPr lang="it-IT" sz="900" b="1" dirty="0">
              <a:solidFill>
                <a:schemeClr val="bg1"/>
              </a:solidFill>
            </a:endParaRPr>
          </a:p>
          <a:p>
            <a:pPr algn="ctr"/>
            <a:r>
              <a:rPr lang="it-IT" sz="900" b="1" dirty="0">
                <a:solidFill>
                  <a:schemeClr val="bg1"/>
                </a:solidFill>
              </a:rPr>
              <a:t>TDF therapy</a:t>
            </a:r>
          </a:p>
        </p:txBody>
      </p:sp>
    </p:spTree>
    <p:extLst>
      <p:ext uri="{BB962C8B-B14F-4D97-AF65-F5344CB8AC3E}">
        <p14:creationId xmlns:p14="http://schemas.microsoft.com/office/powerpoint/2010/main" val="28136054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xmlns="" id="{F6A28474-DA99-41BF-A78C-C5AE14055FF4}"/>
              </a:ext>
            </a:extLst>
          </p:cNvPr>
          <p:cNvPicPr>
            <a:picLocks noChangeAspect="1"/>
          </p:cNvPicPr>
          <p:nvPr/>
        </p:nvPicPr>
        <p:blipFill>
          <a:blip r:embed="rId2"/>
          <a:stretch>
            <a:fillRect/>
          </a:stretch>
        </p:blipFill>
        <p:spPr>
          <a:xfrm>
            <a:off x="1579403" y="1988306"/>
            <a:ext cx="5934001" cy="4007967"/>
          </a:xfrm>
          <a:prstGeom prst="rect">
            <a:avLst/>
          </a:prstGeom>
        </p:spPr>
      </p:pic>
      <p:sp>
        <p:nvSpPr>
          <p:cNvPr id="5" name="Rettangolo 4">
            <a:extLst>
              <a:ext uri="{FF2B5EF4-FFF2-40B4-BE49-F238E27FC236}">
                <a16:creationId xmlns:a16="http://schemas.microsoft.com/office/drawing/2014/main" xmlns="" id="{AB5CF282-AE77-4C67-97BF-947066085A33}"/>
              </a:ext>
            </a:extLst>
          </p:cNvPr>
          <p:cNvSpPr/>
          <p:nvPr/>
        </p:nvSpPr>
        <p:spPr>
          <a:xfrm>
            <a:off x="645440" y="210126"/>
            <a:ext cx="1717201" cy="369332"/>
          </a:xfrm>
          <a:prstGeom prst="rect">
            <a:avLst/>
          </a:prstGeom>
        </p:spPr>
        <p:txBody>
          <a:bodyPr wrap="none">
            <a:spAutoFit/>
          </a:bodyPr>
          <a:lstStyle/>
          <a:p>
            <a:r>
              <a:rPr lang="it-IT" dirty="0" err="1">
                <a:solidFill>
                  <a:srgbClr val="005FD2"/>
                </a:solidFill>
                <a:latin typeface="Times New Roman" panose="02020603050405020304" pitchFamily="18" charset="0"/>
                <a:cs typeface="Times New Roman" panose="02020603050405020304" pitchFamily="18" charset="0"/>
              </a:rPr>
              <a:t>Research</a:t>
            </a:r>
            <a:r>
              <a:rPr lang="it-IT" dirty="0">
                <a:solidFill>
                  <a:srgbClr val="005FD2"/>
                </a:solidFill>
                <a:latin typeface="Times New Roman" panose="02020603050405020304" pitchFamily="18" charset="0"/>
                <a:cs typeface="Times New Roman" panose="02020603050405020304" pitchFamily="18" charset="0"/>
              </a:rPr>
              <a:t> </a:t>
            </a:r>
            <a:r>
              <a:rPr lang="it-IT" dirty="0" err="1">
                <a:solidFill>
                  <a:srgbClr val="005FD2"/>
                </a:solidFill>
                <a:latin typeface="Times New Roman" panose="02020603050405020304" pitchFamily="18" charset="0"/>
                <a:cs typeface="Times New Roman" panose="02020603050405020304" pitchFamily="18" charset="0"/>
              </a:rPr>
              <a:t>Article</a:t>
            </a:r>
            <a:endParaRPr lang="it-IT" sz="2400" dirty="0">
              <a:latin typeface="Times New Roman" panose="02020603050405020304" pitchFamily="18" charset="0"/>
              <a:cs typeface="Times New Roman" panose="02020603050405020304" pitchFamily="18" charset="0"/>
            </a:endParaRPr>
          </a:p>
        </p:txBody>
      </p:sp>
      <p:pic>
        <p:nvPicPr>
          <p:cNvPr id="6" name="Immagine 5">
            <a:extLst>
              <a:ext uri="{FF2B5EF4-FFF2-40B4-BE49-F238E27FC236}">
                <a16:creationId xmlns:a16="http://schemas.microsoft.com/office/drawing/2014/main" xmlns="" id="{281D920C-92BC-4DF4-8DFF-23C4F95724BA}"/>
              </a:ext>
            </a:extLst>
          </p:cNvPr>
          <p:cNvPicPr>
            <a:picLocks noChangeAspect="1"/>
          </p:cNvPicPr>
          <p:nvPr/>
        </p:nvPicPr>
        <p:blipFill>
          <a:blip r:embed="rId3"/>
          <a:stretch>
            <a:fillRect/>
          </a:stretch>
        </p:blipFill>
        <p:spPr>
          <a:xfrm>
            <a:off x="7020272" y="116632"/>
            <a:ext cx="1677000" cy="488933"/>
          </a:xfrm>
          <a:prstGeom prst="rect">
            <a:avLst/>
          </a:prstGeom>
        </p:spPr>
      </p:pic>
      <p:sp>
        <p:nvSpPr>
          <p:cNvPr id="7" name="Rettangolo 6">
            <a:extLst>
              <a:ext uri="{FF2B5EF4-FFF2-40B4-BE49-F238E27FC236}">
                <a16:creationId xmlns:a16="http://schemas.microsoft.com/office/drawing/2014/main" xmlns="" id="{6DE8E18D-85CA-4382-81DC-4C7A5DAEFCE4}"/>
              </a:ext>
            </a:extLst>
          </p:cNvPr>
          <p:cNvSpPr/>
          <p:nvPr/>
        </p:nvSpPr>
        <p:spPr>
          <a:xfrm>
            <a:off x="905743" y="692696"/>
            <a:ext cx="7338665" cy="923330"/>
          </a:xfrm>
          <a:prstGeom prst="rect">
            <a:avLst/>
          </a:prstGeom>
        </p:spPr>
        <p:txBody>
          <a:bodyPr wrap="square">
            <a:spAutoFit/>
          </a:bodyPr>
          <a:lstStyle/>
          <a:p>
            <a:pPr algn="ctr"/>
            <a:r>
              <a:rPr lang="en-US" b="1" dirty="0">
                <a:latin typeface="Times New Roman" panose="02020603050405020304" pitchFamily="18" charset="0"/>
                <a:cs typeface="Times New Roman" panose="02020603050405020304" pitchFamily="18" charset="0"/>
              </a:rPr>
              <a:t>Long-term response after stopping tenofovir</a:t>
            </a:r>
          </a:p>
          <a:p>
            <a:pPr algn="ctr"/>
            <a:r>
              <a:rPr lang="it-IT" b="1" dirty="0" err="1">
                <a:latin typeface="Times New Roman" panose="02020603050405020304" pitchFamily="18" charset="0"/>
                <a:cs typeface="Times New Roman" panose="02020603050405020304" pitchFamily="18" charset="0"/>
              </a:rPr>
              <a:t>disoproxil</a:t>
            </a:r>
            <a:r>
              <a:rPr lang="it-IT" b="1" dirty="0">
                <a:latin typeface="Times New Roman" panose="02020603050405020304" pitchFamily="18" charset="0"/>
                <a:cs typeface="Times New Roman" panose="02020603050405020304" pitchFamily="18" charset="0"/>
              </a:rPr>
              <a:t> </a:t>
            </a:r>
            <a:r>
              <a:rPr lang="it-IT" b="1" dirty="0" err="1">
                <a:latin typeface="Times New Roman" panose="02020603050405020304" pitchFamily="18" charset="0"/>
                <a:cs typeface="Times New Roman" panose="02020603050405020304" pitchFamily="18" charset="0"/>
              </a:rPr>
              <a:t>fumarate</a:t>
            </a:r>
            <a:r>
              <a:rPr lang="it-IT" b="1" dirty="0">
                <a:latin typeface="Times New Roman" panose="02020603050405020304" pitchFamily="18" charset="0"/>
                <a:cs typeface="Times New Roman" panose="02020603050405020304" pitchFamily="18" charset="0"/>
              </a:rPr>
              <a:t> in non-</a:t>
            </a:r>
            <a:r>
              <a:rPr lang="it-IT" b="1" dirty="0" err="1">
                <a:latin typeface="Times New Roman" panose="02020603050405020304" pitchFamily="18" charset="0"/>
                <a:cs typeface="Times New Roman" panose="02020603050405020304" pitchFamily="18" charset="0"/>
              </a:rPr>
              <a:t>cirrhotic</a:t>
            </a:r>
            <a:r>
              <a:rPr lang="it-IT" b="1" dirty="0">
                <a:latin typeface="Times New Roman" panose="02020603050405020304" pitchFamily="18" charset="0"/>
                <a:cs typeface="Times New Roman" panose="02020603050405020304" pitchFamily="18" charset="0"/>
              </a:rPr>
              <a:t> </a:t>
            </a:r>
            <a:r>
              <a:rPr lang="it-IT" b="1" dirty="0" err="1">
                <a:latin typeface="Times New Roman" panose="02020603050405020304" pitchFamily="18" charset="0"/>
                <a:cs typeface="Times New Roman" panose="02020603050405020304" pitchFamily="18" charset="0"/>
              </a:rPr>
              <a:t>HBeAg</a:t>
            </a:r>
            <a:r>
              <a:rPr lang="it-IT" b="1" dirty="0">
                <a:latin typeface="Times New Roman" panose="02020603050405020304" pitchFamily="18" charset="0"/>
                <a:cs typeface="Times New Roman" panose="02020603050405020304" pitchFamily="18" charset="0"/>
              </a:rPr>
              <a:t>-negative</a:t>
            </a:r>
          </a:p>
          <a:p>
            <a:pPr algn="ctr"/>
            <a:r>
              <a:rPr lang="it-IT" b="1" dirty="0" err="1">
                <a:latin typeface="Times New Roman" panose="02020603050405020304" pitchFamily="18" charset="0"/>
                <a:cs typeface="Times New Roman" panose="02020603050405020304" pitchFamily="18" charset="0"/>
              </a:rPr>
              <a:t>patients</a:t>
            </a:r>
            <a:r>
              <a:rPr lang="it-IT" b="1" dirty="0">
                <a:latin typeface="Times New Roman" panose="02020603050405020304" pitchFamily="18" charset="0"/>
                <a:cs typeface="Times New Roman" panose="02020603050405020304" pitchFamily="18" charset="0"/>
              </a:rPr>
              <a:t> – FINITE </a:t>
            </a:r>
            <a:r>
              <a:rPr lang="it-IT" b="1" dirty="0" err="1">
                <a:latin typeface="Times New Roman" panose="02020603050405020304" pitchFamily="18" charset="0"/>
                <a:cs typeface="Times New Roman" panose="02020603050405020304" pitchFamily="18" charset="0"/>
              </a:rPr>
              <a:t>study</a:t>
            </a:r>
            <a:endParaRPr lang="it-IT" sz="1600" b="1" dirty="0">
              <a:latin typeface="Times New Roman" panose="02020603050405020304" pitchFamily="18" charset="0"/>
              <a:cs typeface="Times New Roman" panose="02020603050405020304" pitchFamily="18" charset="0"/>
            </a:endParaRPr>
          </a:p>
        </p:txBody>
      </p:sp>
      <p:cxnSp>
        <p:nvCxnSpPr>
          <p:cNvPr id="9" name="Connettore diritto 8">
            <a:extLst>
              <a:ext uri="{FF2B5EF4-FFF2-40B4-BE49-F238E27FC236}">
                <a16:creationId xmlns:a16="http://schemas.microsoft.com/office/drawing/2014/main" xmlns="" id="{811B70D3-269E-4D69-8B22-8B158C313F19}"/>
              </a:ext>
            </a:extLst>
          </p:cNvPr>
          <p:cNvCxnSpPr/>
          <p:nvPr/>
        </p:nvCxnSpPr>
        <p:spPr>
          <a:xfrm>
            <a:off x="395536" y="1700808"/>
            <a:ext cx="8301736" cy="0"/>
          </a:xfrm>
          <a:prstGeom prst="line">
            <a:avLst/>
          </a:prstGeom>
          <a:ln w="19050">
            <a:solidFill>
              <a:srgbClr val="3366FF"/>
            </a:solidFill>
          </a:ln>
        </p:spPr>
        <p:style>
          <a:lnRef idx="1">
            <a:schemeClr val="accent1"/>
          </a:lnRef>
          <a:fillRef idx="0">
            <a:schemeClr val="accent1"/>
          </a:fillRef>
          <a:effectRef idx="0">
            <a:schemeClr val="accent1"/>
          </a:effectRef>
          <a:fontRef idx="minor">
            <a:schemeClr val="tx1"/>
          </a:fontRef>
        </p:style>
      </p:cxnSp>
      <p:sp>
        <p:nvSpPr>
          <p:cNvPr id="2" name="Rettangolo 1">
            <a:extLst>
              <a:ext uri="{FF2B5EF4-FFF2-40B4-BE49-F238E27FC236}">
                <a16:creationId xmlns:a16="http://schemas.microsoft.com/office/drawing/2014/main" xmlns="" id="{149D0969-26D8-4119-A480-4A4CFE54F605}"/>
              </a:ext>
            </a:extLst>
          </p:cNvPr>
          <p:cNvSpPr/>
          <p:nvPr/>
        </p:nvSpPr>
        <p:spPr>
          <a:xfrm>
            <a:off x="7309240" y="2636912"/>
            <a:ext cx="1558440" cy="253916"/>
          </a:xfrm>
          <a:prstGeom prst="rect">
            <a:avLst/>
          </a:prstGeom>
        </p:spPr>
        <p:txBody>
          <a:bodyPr wrap="none">
            <a:spAutoFit/>
          </a:bodyPr>
          <a:lstStyle/>
          <a:p>
            <a:r>
              <a:rPr lang="it-IT" sz="1050" dirty="0"/>
              <a:t>DNA &gt;2,000, ALT ≤2xULN</a:t>
            </a:r>
          </a:p>
        </p:txBody>
      </p:sp>
      <p:sp>
        <p:nvSpPr>
          <p:cNvPr id="8" name="Rettangolo 7">
            <a:extLst>
              <a:ext uri="{FF2B5EF4-FFF2-40B4-BE49-F238E27FC236}">
                <a16:creationId xmlns:a16="http://schemas.microsoft.com/office/drawing/2014/main" xmlns="" id="{DAAAC40B-124E-4DF0-8B86-18304CED1A40}"/>
              </a:ext>
            </a:extLst>
          </p:cNvPr>
          <p:cNvSpPr/>
          <p:nvPr/>
        </p:nvSpPr>
        <p:spPr>
          <a:xfrm>
            <a:off x="7308304" y="3284984"/>
            <a:ext cx="1558440" cy="253916"/>
          </a:xfrm>
          <a:prstGeom prst="rect">
            <a:avLst/>
          </a:prstGeom>
        </p:spPr>
        <p:txBody>
          <a:bodyPr wrap="none">
            <a:spAutoFit/>
          </a:bodyPr>
          <a:lstStyle/>
          <a:p>
            <a:r>
              <a:rPr lang="it-IT" sz="1050" dirty="0"/>
              <a:t>DNA ≤2,000, ALT ≤2xULN</a:t>
            </a:r>
          </a:p>
        </p:txBody>
      </p:sp>
      <p:sp>
        <p:nvSpPr>
          <p:cNvPr id="10" name="Rettangolo 9">
            <a:extLst>
              <a:ext uri="{FF2B5EF4-FFF2-40B4-BE49-F238E27FC236}">
                <a16:creationId xmlns:a16="http://schemas.microsoft.com/office/drawing/2014/main" xmlns="" id="{0653E211-015B-47A7-86C0-2A5FBD865C6F}"/>
              </a:ext>
            </a:extLst>
          </p:cNvPr>
          <p:cNvSpPr/>
          <p:nvPr/>
        </p:nvSpPr>
        <p:spPr>
          <a:xfrm>
            <a:off x="7308304" y="3933056"/>
            <a:ext cx="798617" cy="261610"/>
          </a:xfrm>
          <a:prstGeom prst="rect">
            <a:avLst/>
          </a:prstGeom>
        </p:spPr>
        <p:txBody>
          <a:bodyPr wrap="none">
            <a:spAutoFit/>
          </a:bodyPr>
          <a:lstStyle/>
          <a:p>
            <a:r>
              <a:rPr lang="it-IT" sz="1050" dirty="0" err="1"/>
              <a:t>HBsAg</a:t>
            </a:r>
            <a:r>
              <a:rPr lang="it-IT" sz="1050" dirty="0"/>
              <a:t> </a:t>
            </a:r>
            <a:r>
              <a:rPr lang="it-IT" sz="1050" dirty="0" err="1"/>
              <a:t>loss</a:t>
            </a:r>
            <a:endParaRPr lang="it-IT" sz="1050" dirty="0"/>
          </a:p>
        </p:txBody>
      </p:sp>
      <p:sp>
        <p:nvSpPr>
          <p:cNvPr id="11" name="Rettangolo 10">
            <a:extLst>
              <a:ext uri="{FF2B5EF4-FFF2-40B4-BE49-F238E27FC236}">
                <a16:creationId xmlns:a16="http://schemas.microsoft.com/office/drawing/2014/main" xmlns="" id="{D03404B8-7D84-4505-8319-2FACE7ECC967}"/>
              </a:ext>
            </a:extLst>
          </p:cNvPr>
          <p:cNvSpPr/>
          <p:nvPr/>
        </p:nvSpPr>
        <p:spPr>
          <a:xfrm>
            <a:off x="7308304" y="4751566"/>
            <a:ext cx="832279" cy="261610"/>
          </a:xfrm>
          <a:prstGeom prst="rect">
            <a:avLst/>
          </a:prstGeom>
        </p:spPr>
        <p:txBody>
          <a:bodyPr wrap="none">
            <a:spAutoFit/>
          </a:bodyPr>
          <a:lstStyle/>
          <a:p>
            <a:r>
              <a:rPr lang="it-IT" sz="1050" dirty="0"/>
              <a:t>TDF-</a:t>
            </a:r>
            <a:r>
              <a:rPr lang="it-IT" sz="1050" dirty="0" err="1"/>
              <a:t>restart</a:t>
            </a:r>
            <a:endParaRPr lang="it-IT" sz="1050" dirty="0"/>
          </a:p>
        </p:txBody>
      </p:sp>
      <p:sp>
        <p:nvSpPr>
          <p:cNvPr id="12" name="Rettangolo 11">
            <a:extLst>
              <a:ext uri="{FF2B5EF4-FFF2-40B4-BE49-F238E27FC236}">
                <a16:creationId xmlns:a16="http://schemas.microsoft.com/office/drawing/2014/main" xmlns="" id="{B4E7ED86-E7E7-49E1-A77D-C0ACC9E6A906}"/>
              </a:ext>
            </a:extLst>
          </p:cNvPr>
          <p:cNvSpPr/>
          <p:nvPr/>
        </p:nvSpPr>
        <p:spPr>
          <a:xfrm>
            <a:off x="4226767" y="6410132"/>
            <a:ext cx="4665713" cy="307777"/>
          </a:xfrm>
          <a:prstGeom prst="rect">
            <a:avLst/>
          </a:prstGeom>
        </p:spPr>
        <p:txBody>
          <a:bodyPr wrap="square">
            <a:spAutoFit/>
          </a:bodyPr>
          <a:lstStyle/>
          <a:p>
            <a:r>
              <a:rPr lang="it-IT" sz="1400" dirty="0" err="1"/>
              <a:t>Berg</a:t>
            </a:r>
            <a:r>
              <a:rPr lang="it-IT" sz="1400" dirty="0"/>
              <a:t> T, Simon KG, </a:t>
            </a:r>
            <a:r>
              <a:rPr lang="it-IT" sz="1400" dirty="0" err="1"/>
              <a:t>Mauss</a:t>
            </a:r>
            <a:r>
              <a:rPr lang="it-IT" sz="1400" dirty="0"/>
              <a:t> S, et al. J </a:t>
            </a:r>
            <a:r>
              <a:rPr lang="it-IT" sz="1400" dirty="0" err="1"/>
              <a:t>Hepatol</a:t>
            </a:r>
            <a:r>
              <a:rPr lang="it-IT" sz="1400" dirty="0"/>
              <a:t>. 2017;67:918‐924</a:t>
            </a:r>
          </a:p>
        </p:txBody>
      </p:sp>
      <p:sp>
        <p:nvSpPr>
          <p:cNvPr id="13" name="Rettangolo 12">
            <a:extLst>
              <a:ext uri="{FF2B5EF4-FFF2-40B4-BE49-F238E27FC236}">
                <a16:creationId xmlns:a16="http://schemas.microsoft.com/office/drawing/2014/main" xmlns="" id="{9C428C80-11BD-4A3B-B135-CB66D52081AF}"/>
              </a:ext>
            </a:extLst>
          </p:cNvPr>
          <p:cNvSpPr/>
          <p:nvPr/>
        </p:nvSpPr>
        <p:spPr>
          <a:xfrm>
            <a:off x="751589" y="5914438"/>
            <a:ext cx="3222104" cy="738664"/>
          </a:xfrm>
          <a:prstGeom prst="rect">
            <a:avLst/>
          </a:prstGeom>
          <a:solidFill>
            <a:schemeClr val="bg1">
              <a:lumMod val="95000"/>
            </a:schemeClr>
          </a:solidFill>
        </p:spPr>
        <p:txBody>
          <a:bodyPr wrap="square">
            <a:spAutoFit/>
          </a:bodyPr>
          <a:lstStyle/>
          <a:p>
            <a:pPr>
              <a:spcAft>
                <a:spcPts val="0"/>
              </a:spcAft>
            </a:pPr>
            <a:r>
              <a:rPr lang="en-US" sz="1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4/21 (</a:t>
            </a:r>
            <a:r>
              <a:rPr lang="en-US" sz="14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19%</a:t>
            </a:r>
            <a:r>
              <a:rPr lang="en-US" sz="1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cleared HBsAg</a:t>
            </a:r>
            <a:endParaRPr lang="it-IT" sz="1400" dirty="0">
              <a:latin typeface="Times New Roman" panose="02020603050405020304" pitchFamily="18" charset="0"/>
              <a:ea typeface="Times New Roman" panose="02020603050405020304" pitchFamily="18" charset="0"/>
            </a:endParaRPr>
          </a:p>
          <a:p>
            <a:pPr>
              <a:spcAft>
                <a:spcPts val="0"/>
              </a:spcAft>
            </a:pPr>
            <a:r>
              <a:rPr lang="en-US" sz="1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5/21 (</a:t>
            </a:r>
            <a:r>
              <a:rPr lang="en-US" sz="14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23.8%</a:t>
            </a:r>
            <a:r>
              <a:rPr lang="en-US" sz="1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had HBV- DNA &lt; 2000 IU/ml</a:t>
            </a:r>
            <a:endParaRPr lang="it-IT" sz="1400" dirty="0">
              <a:latin typeface="Times New Roman" panose="02020603050405020304" pitchFamily="18" charset="0"/>
              <a:ea typeface="Times New Roman" panose="02020603050405020304" pitchFamily="18" charset="0"/>
            </a:endParaRPr>
          </a:p>
          <a:p>
            <a:r>
              <a:rPr lang="en-US" sz="1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13/21</a:t>
            </a:r>
            <a:r>
              <a:rPr lang="en-US"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1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r>
              <a:rPr lang="en-US" sz="14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62%</a:t>
            </a:r>
            <a:r>
              <a:rPr lang="en-US" sz="1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remained off therapy</a:t>
            </a:r>
            <a:endParaRPr lang="it-IT" sz="1400" dirty="0"/>
          </a:p>
        </p:txBody>
      </p:sp>
    </p:spTree>
    <p:extLst>
      <p:ext uri="{BB962C8B-B14F-4D97-AF65-F5344CB8AC3E}">
        <p14:creationId xmlns:p14="http://schemas.microsoft.com/office/powerpoint/2010/main" val="16779292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xmlns="" id="{9069A603-0B33-47E8-BB35-B0841A5EFA73}"/>
              </a:ext>
            </a:extLst>
          </p:cNvPr>
          <p:cNvSpPr/>
          <p:nvPr/>
        </p:nvSpPr>
        <p:spPr>
          <a:xfrm>
            <a:off x="1844824" y="313606"/>
            <a:ext cx="5454352" cy="830997"/>
          </a:xfrm>
          <a:prstGeom prst="rect">
            <a:avLst/>
          </a:prstGeom>
        </p:spPr>
        <p:txBody>
          <a:bodyPr wrap="square">
            <a:spAutoFit/>
          </a:bodyPr>
          <a:lstStyle/>
          <a:p>
            <a:pPr algn="ctr"/>
            <a:r>
              <a:rPr lang="en-US" sz="2400" b="1" dirty="0">
                <a:solidFill>
                  <a:srgbClr val="0000CC"/>
                </a:solidFill>
                <a:latin typeface="Arial" panose="020B0604020202020204" pitchFamily="34" charset="0"/>
                <a:cs typeface="Arial" panose="020B0604020202020204" pitchFamily="34" charset="0"/>
              </a:rPr>
              <a:t>Virus suppression and </a:t>
            </a:r>
          </a:p>
          <a:p>
            <a:pPr algn="ctr"/>
            <a:r>
              <a:rPr lang="en-US" sz="2400" b="1" dirty="0">
                <a:solidFill>
                  <a:srgbClr val="0000CC"/>
                </a:solidFill>
                <a:latin typeface="Arial" panose="020B0604020202020204" pitchFamily="34" charset="0"/>
                <a:cs typeface="Arial" panose="020B0604020202020204" pitchFamily="34" charset="0"/>
              </a:rPr>
              <a:t>sustained disease control</a:t>
            </a:r>
          </a:p>
        </p:txBody>
      </p:sp>
      <p:grpSp>
        <p:nvGrpSpPr>
          <p:cNvPr id="3" name="Group 799">
            <a:extLst>
              <a:ext uri="{FF2B5EF4-FFF2-40B4-BE49-F238E27FC236}">
                <a16:creationId xmlns:a16="http://schemas.microsoft.com/office/drawing/2014/main" xmlns="" id="{688F1EF2-0C2D-465A-8525-1334B641B93D}"/>
              </a:ext>
            </a:extLst>
          </p:cNvPr>
          <p:cNvGrpSpPr>
            <a:grpSpLocks/>
          </p:cNvGrpSpPr>
          <p:nvPr/>
        </p:nvGrpSpPr>
        <p:grpSpPr bwMode="auto">
          <a:xfrm>
            <a:off x="1419786" y="1681758"/>
            <a:ext cx="6125165" cy="3528392"/>
            <a:chOff x="2885" y="-5411"/>
            <a:chExt cx="9086" cy="4999"/>
          </a:xfrm>
        </p:grpSpPr>
        <p:pic>
          <p:nvPicPr>
            <p:cNvPr id="4" name="Picture 804">
              <a:extLst>
                <a:ext uri="{FF2B5EF4-FFF2-40B4-BE49-F238E27FC236}">
                  <a16:creationId xmlns:a16="http://schemas.microsoft.com/office/drawing/2014/main" xmlns="" id="{403C405C-D003-468F-892F-00E5241A8A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5" y="-5006"/>
              <a:ext cx="9086" cy="4594"/>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802">
              <a:extLst>
                <a:ext uri="{FF2B5EF4-FFF2-40B4-BE49-F238E27FC236}">
                  <a16:creationId xmlns:a16="http://schemas.microsoft.com/office/drawing/2014/main" xmlns="" id="{6C82D809-8016-4E68-8296-287D76684CC6}"/>
                </a:ext>
              </a:extLst>
            </p:cNvPr>
            <p:cNvGrpSpPr>
              <a:grpSpLocks/>
            </p:cNvGrpSpPr>
            <p:nvPr/>
          </p:nvGrpSpPr>
          <p:grpSpPr bwMode="auto">
            <a:xfrm>
              <a:off x="6456" y="-4751"/>
              <a:ext cx="5018" cy="257"/>
              <a:chOff x="6456" y="-4751"/>
              <a:chExt cx="5018" cy="257"/>
            </a:xfrm>
          </p:grpSpPr>
          <p:sp>
            <p:nvSpPr>
              <p:cNvPr id="8" name="Freeform 803">
                <a:extLst>
                  <a:ext uri="{FF2B5EF4-FFF2-40B4-BE49-F238E27FC236}">
                    <a16:creationId xmlns:a16="http://schemas.microsoft.com/office/drawing/2014/main" xmlns="" id="{D35F99F7-53C0-4323-A387-864589A98EF8}"/>
                  </a:ext>
                </a:extLst>
              </p:cNvPr>
              <p:cNvSpPr>
                <a:spLocks/>
              </p:cNvSpPr>
              <p:nvPr/>
            </p:nvSpPr>
            <p:spPr bwMode="auto">
              <a:xfrm>
                <a:off x="6456" y="-4751"/>
                <a:ext cx="5018" cy="257"/>
              </a:xfrm>
              <a:custGeom>
                <a:avLst/>
                <a:gdLst>
                  <a:gd name="T0" fmla="+- 0 6456 6456"/>
                  <a:gd name="T1" fmla="*/ T0 w 5018"/>
                  <a:gd name="T2" fmla="+- 0 -4494 -4751"/>
                  <a:gd name="T3" fmla="*/ -4494 h 257"/>
                  <a:gd name="T4" fmla="+- 0 6457 6456"/>
                  <a:gd name="T5" fmla="*/ T4 w 5018"/>
                  <a:gd name="T6" fmla="+- 0 -4558 -4751"/>
                  <a:gd name="T7" fmla="*/ -4558 h 257"/>
                  <a:gd name="T8" fmla="+- 0 6460 6456"/>
                  <a:gd name="T9" fmla="*/ T8 w 5018"/>
                  <a:gd name="T10" fmla="+- 0 -4642 -4751"/>
                  <a:gd name="T11" fmla="*/ -4642 h 257"/>
                  <a:gd name="T12" fmla="+- 0 6465 6456"/>
                  <a:gd name="T13" fmla="*/ T12 w 5018"/>
                  <a:gd name="T14" fmla="+- 0 -4706 -4751"/>
                  <a:gd name="T15" fmla="*/ -4706 h 257"/>
                  <a:gd name="T16" fmla="+- 0 11453 6456"/>
                  <a:gd name="T17" fmla="*/ T16 w 5018"/>
                  <a:gd name="T18" fmla="+- 0 -4751 -4751"/>
                  <a:gd name="T19" fmla="*/ -4751 h 257"/>
                  <a:gd name="T20" fmla="+- 0 11456 6456"/>
                  <a:gd name="T21" fmla="*/ T20 w 5018"/>
                  <a:gd name="T22" fmla="+- 0 -4749 -4751"/>
                  <a:gd name="T23" fmla="*/ -4749 h 257"/>
                  <a:gd name="T24" fmla="+- 0 11467 6456"/>
                  <a:gd name="T25" fmla="*/ T24 w 5018"/>
                  <a:gd name="T26" fmla="+- 0 -4685 -4751"/>
                  <a:gd name="T27" fmla="*/ -4685 h 257"/>
                  <a:gd name="T28" fmla="+- 0 11472 6456"/>
                  <a:gd name="T29" fmla="*/ T28 w 5018"/>
                  <a:gd name="T30" fmla="+- 0 -4613 -4751"/>
                  <a:gd name="T31" fmla="*/ -4613 h 257"/>
                  <a:gd name="T32" fmla="+- 0 11474 6456"/>
                  <a:gd name="T33" fmla="*/ T32 w 5018"/>
                  <a:gd name="T34" fmla="+- 0 -4555 -4751"/>
                  <a:gd name="T35" fmla="*/ -4555 h 257"/>
                  <a:gd name="T36" fmla="+- 0 11474 6456"/>
                  <a:gd name="T37" fmla="*/ T36 w 5018"/>
                  <a:gd name="T38" fmla="+- 0 -4523 -4751"/>
                  <a:gd name="T39" fmla="*/ -4523 h 25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5018" h="257">
                    <a:moveTo>
                      <a:pt x="0" y="257"/>
                    </a:moveTo>
                    <a:lnTo>
                      <a:pt x="1" y="193"/>
                    </a:lnTo>
                    <a:lnTo>
                      <a:pt x="4" y="109"/>
                    </a:lnTo>
                    <a:lnTo>
                      <a:pt x="9" y="45"/>
                    </a:lnTo>
                    <a:lnTo>
                      <a:pt x="4997" y="0"/>
                    </a:lnTo>
                    <a:lnTo>
                      <a:pt x="5000" y="2"/>
                    </a:lnTo>
                    <a:lnTo>
                      <a:pt x="5011" y="66"/>
                    </a:lnTo>
                    <a:lnTo>
                      <a:pt x="5016" y="138"/>
                    </a:lnTo>
                    <a:lnTo>
                      <a:pt x="5018" y="196"/>
                    </a:lnTo>
                    <a:lnTo>
                      <a:pt x="5018" y="228"/>
                    </a:lnTo>
                  </a:path>
                </a:pathLst>
              </a:custGeom>
              <a:noFill/>
              <a:ln w="12192">
                <a:solidFill>
                  <a:srgbClr val="00009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6" name="Group 800">
              <a:extLst>
                <a:ext uri="{FF2B5EF4-FFF2-40B4-BE49-F238E27FC236}">
                  <a16:creationId xmlns:a16="http://schemas.microsoft.com/office/drawing/2014/main" xmlns="" id="{093C7BF7-310B-429C-A020-2D1581D11436}"/>
                </a:ext>
              </a:extLst>
            </p:cNvPr>
            <p:cNvGrpSpPr>
              <a:grpSpLocks/>
            </p:cNvGrpSpPr>
            <p:nvPr/>
          </p:nvGrpSpPr>
          <p:grpSpPr bwMode="auto">
            <a:xfrm>
              <a:off x="7805" y="-5411"/>
              <a:ext cx="2599" cy="533"/>
              <a:chOff x="7805" y="-5411"/>
              <a:chExt cx="2599" cy="533"/>
            </a:xfrm>
          </p:grpSpPr>
          <p:sp>
            <p:nvSpPr>
              <p:cNvPr id="7" name="Freeform 801">
                <a:extLst>
                  <a:ext uri="{FF2B5EF4-FFF2-40B4-BE49-F238E27FC236}">
                    <a16:creationId xmlns:a16="http://schemas.microsoft.com/office/drawing/2014/main" xmlns="" id="{89CA3D88-E506-481D-A77D-775832879502}"/>
                  </a:ext>
                </a:extLst>
              </p:cNvPr>
              <p:cNvSpPr>
                <a:spLocks/>
              </p:cNvSpPr>
              <p:nvPr/>
            </p:nvSpPr>
            <p:spPr bwMode="auto">
              <a:xfrm>
                <a:off x="7805" y="-5411"/>
                <a:ext cx="2599" cy="533"/>
              </a:xfrm>
              <a:custGeom>
                <a:avLst/>
                <a:gdLst>
                  <a:gd name="T0" fmla="+- 0 7805 7805"/>
                  <a:gd name="T1" fmla="*/ T0 w 2599"/>
                  <a:gd name="T2" fmla="+- 0 -4878 -5411"/>
                  <a:gd name="T3" fmla="*/ -4878 h 533"/>
                  <a:gd name="T4" fmla="+- 0 10404 7805"/>
                  <a:gd name="T5" fmla="*/ T4 w 2599"/>
                  <a:gd name="T6" fmla="+- 0 -4878 -5411"/>
                  <a:gd name="T7" fmla="*/ -4878 h 533"/>
                  <a:gd name="T8" fmla="+- 0 10404 7805"/>
                  <a:gd name="T9" fmla="*/ T8 w 2599"/>
                  <a:gd name="T10" fmla="+- 0 -5411 -5411"/>
                  <a:gd name="T11" fmla="*/ -5411 h 533"/>
                  <a:gd name="T12" fmla="+- 0 7805 7805"/>
                  <a:gd name="T13" fmla="*/ T12 w 2599"/>
                  <a:gd name="T14" fmla="+- 0 -5411 -5411"/>
                  <a:gd name="T15" fmla="*/ -5411 h 533"/>
                  <a:gd name="T16" fmla="+- 0 7805 7805"/>
                  <a:gd name="T17" fmla="*/ T16 w 2599"/>
                  <a:gd name="T18" fmla="+- 0 -4878 -5411"/>
                  <a:gd name="T19" fmla="*/ -4878 h 533"/>
                </a:gdLst>
                <a:ahLst/>
                <a:cxnLst>
                  <a:cxn ang="0">
                    <a:pos x="T1" y="T3"/>
                  </a:cxn>
                  <a:cxn ang="0">
                    <a:pos x="T5" y="T7"/>
                  </a:cxn>
                  <a:cxn ang="0">
                    <a:pos x="T9" y="T11"/>
                  </a:cxn>
                  <a:cxn ang="0">
                    <a:pos x="T13" y="T15"/>
                  </a:cxn>
                  <a:cxn ang="0">
                    <a:pos x="T17" y="T19"/>
                  </a:cxn>
                </a:cxnLst>
                <a:rect l="0" t="0" r="r" b="b"/>
                <a:pathLst>
                  <a:path w="2599" h="533">
                    <a:moveTo>
                      <a:pt x="0" y="533"/>
                    </a:moveTo>
                    <a:lnTo>
                      <a:pt x="2599" y="533"/>
                    </a:lnTo>
                    <a:lnTo>
                      <a:pt x="2599" y="0"/>
                    </a:lnTo>
                    <a:lnTo>
                      <a:pt x="0" y="0"/>
                    </a:lnTo>
                    <a:lnTo>
                      <a:pt x="0" y="533"/>
                    </a:lnTo>
                    <a:close/>
                  </a:path>
                </a:pathLst>
              </a:custGeom>
              <a:noFill/>
              <a:ln w="9144">
                <a:solidFill>
                  <a:srgbClr val="00009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sp>
        <p:nvSpPr>
          <p:cNvPr id="9" name="Rettangolo 8">
            <a:extLst>
              <a:ext uri="{FF2B5EF4-FFF2-40B4-BE49-F238E27FC236}">
                <a16:creationId xmlns:a16="http://schemas.microsoft.com/office/drawing/2014/main" xmlns="" id="{20902E4C-2684-4C5B-A3D9-B6D55BD83D9E}"/>
              </a:ext>
            </a:extLst>
          </p:cNvPr>
          <p:cNvSpPr/>
          <p:nvPr/>
        </p:nvSpPr>
        <p:spPr>
          <a:xfrm>
            <a:off x="4515107" y="1660738"/>
            <a:ext cx="2217133" cy="400110"/>
          </a:xfrm>
          <a:prstGeom prst="rect">
            <a:avLst/>
          </a:prstGeom>
          <a:solidFill>
            <a:schemeClr val="bg1"/>
          </a:solidFill>
          <a:ln>
            <a:solidFill>
              <a:schemeClr val="tx1"/>
            </a:solidFill>
          </a:ln>
        </p:spPr>
        <p:txBody>
          <a:bodyPr wrap="square">
            <a:spAutoFit/>
          </a:bodyPr>
          <a:lstStyle/>
          <a:p>
            <a:pPr algn="ctr"/>
            <a:r>
              <a:rPr lang="it-IT" sz="2000" dirty="0">
                <a:latin typeface="Arial" panose="020B0604020202020204" pitchFamily="34" charset="0"/>
                <a:cs typeface="Arial" panose="020B0604020202020204" pitchFamily="34" charset="0"/>
              </a:rPr>
              <a:t>Virus </a:t>
            </a:r>
            <a:r>
              <a:rPr lang="it-IT" sz="2000" dirty="0" err="1">
                <a:latin typeface="Arial" panose="020B0604020202020204" pitchFamily="34" charset="0"/>
                <a:cs typeface="Arial" panose="020B0604020202020204" pitchFamily="34" charset="0"/>
              </a:rPr>
              <a:t>suppression</a:t>
            </a:r>
            <a:endParaRPr lang="it-IT" sz="2000" dirty="0">
              <a:latin typeface="Arial" panose="020B0604020202020204" pitchFamily="34" charset="0"/>
              <a:cs typeface="Arial" panose="020B0604020202020204" pitchFamily="34" charset="0"/>
            </a:endParaRPr>
          </a:p>
        </p:txBody>
      </p:sp>
      <p:sp>
        <p:nvSpPr>
          <p:cNvPr id="10" name="Rettangolo 9">
            <a:extLst>
              <a:ext uri="{FF2B5EF4-FFF2-40B4-BE49-F238E27FC236}">
                <a16:creationId xmlns:a16="http://schemas.microsoft.com/office/drawing/2014/main" xmlns="" id="{745FA297-75A8-42D0-A6C7-FA311AD84044}"/>
              </a:ext>
            </a:extLst>
          </p:cNvPr>
          <p:cNvSpPr/>
          <p:nvPr/>
        </p:nvSpPr>
        <p:spPr>
          <a:xfrm>
            <a:off x="755576" y="6208112"/>
            <a:ext cx="7632848" cy="461665"/>
          </a:xfrm>
          <a:prstGeom prst="rect">
            <a:avLst/>
          </a:prstGeom>
        </p:spPr>
        <p:txBody>
          <a:bodyPr wrap="square">
            <a:spAutoFit/>
          </a:bodyPr>
          <a:lstStyle/>
          <a:p>
            <a:r>
              <a:rPr lang="da-DK" sz="1200" dirty="0">
                <a:latin typeface="Arial" panose="020B0604020202020204" pitchFamily="34" charset="0"/>
                <a:cs typeface="Arial" panose="020B0604020202020204" pitchFamily="34" charset="0"/>
              </a:rPr>
              <a:t>Liaw YF et al, N Engl J Med. 2004; Chang KC et al, Hepatology 2010; Marcellin P et al, Lancet 2013; Hosaka T et al, Hepatology 2013; Kim et al, Cancer 2015; Papatheodoridis GV al, J Hepatol 2015</a:t>
            </a:r>
            <a:endParaRPr lang="it-IT" sz="1200" dirty="0">
              <a:latin typeface="Arial" panose="020B0604020202020204" pitchFamily="34" charset="0"/>
              <a:cs typeface="Arial" panose="020B0604020202020204" pitchFamily="34" charset="0"/>
            </a:endParaRPr>
          </a:p>
        </p:txBody>
      </p:sp>
      <p:sp>
        <p:nvSpPr>
          <p:cNvPr id="16" name="Rettangolo 15">
            <a:extLst>
              <a:ext uri="{FF2B5EF4-FFF2-40B4-BE49-F238E27FC236}">
                <a16:creationId xmlns:a16="http://schemas.microsoft.com/office/drawing/2014/main" xmlns="" id="{28CC9B9D-0C88-4419-9468-A7ED066440A7}"/>
              </a:ext>
            </a:extLst>
          </p:cNvPr>
          <p:cNvSpPr/>
          <p:nvPr/>
        </p:nvSpPr>
        <p:spPr>
          <a:xfrm>
            <a:off x="3779912" y="2110801"/>
            <a:ext cx="3528392" cy="299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7" name="Connettore diritto 16">
            <a:extLst>
              <a:ext uri="{FF2B5EF4-FFF2-40B4-BE49-F238E27FC236}">
                <a16:creationId xmlns:a16="http://schemas.microsoft.com/office/drawing/2014/main" xmlns="" id="{A36C9289-FCB6-4BA4-B030-217D2FFACDD8}"/>
              </a:ext>
            </a:extLst>
          </p:cNvPr>
          <p:cNvCxnSpPr/>
          <p:nvPr/>
        </p:nvCxnSpPr>
        <p:spPr>
          <a:xfrm>
            <a:off x="3853501" y="2204864"/>
            <a:ext cx="338279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 name="Connettore diritto 17">
            <a:extLst>
              <a:ext uri="{FF2B5EF4-FFF2-40B4-BE49-F238E27FC236}">
                <a16:creationId xmlns:a16="http://schemas.microsoft.com/office/drawing/2014/main" xmlns="" id="{12AFB391-D82C-49F9-BFD5-BB810AD52391}"/>
              </a:ext>
            </a:extLst>
          </p:cNvPr>
          <p:cNvCxnSpPr/>
          <p:nvPr/>
        </p:nvCxnSpPr>
        <p:spPr>
          <a:xfrm>
            <a:off x="7236296" y="2204864"/>
            <a:ext cx="0" cy="12496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 name="Connettore diritto 18">
            <a:extLst>
              <a:ext uri="{FF2B5EF4-FFF2-40B4-BE49-F238E27FC236}">
                <a16:creationId xmlns:a16="http://schemas.microsoft.com/office/drawing/2014/main" xmlns="" id="{967B8B27-BB8D-4F86-A747-8C2D95F3E1B1}"/>
              </a:ext>
            </a:extLst>
          </p:cNvPr>
          <p:cNvCxnSpPr/>
          <p:nvPr/>
        </p:nvCxnSpPr>
        <p:spPr>
          <a:xfrm>
            <a:off x="3853501" y="2204864"/>
            <a:ext cx="0" cy="12496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 name="Rettangolo 10">
            <a:extLst>
              <a:ext uri="{FF2B5EF4-FFF2-40B4-BE49-F238E27FC236}">
                <a16:creationId xmlns:a16="http://schemas.microsoft.com/office/drawing/2014/main" xmlns="" id="{7811C0DD-0DD6-419B-8297-687E8BE7DA10}"/>
              </a:ext>
            </a:extLst>
          </p:cNvPr>
          <p:cNvSpPr/>
          <p:nvPr/>
        </p:nvSpPr>
        <p:spPr>
          <a:xfrm>
            <a:off x="6997122" y="6500500"/>
            <a:ext cx="1383392" cy="338554"/>
          </a:xfrm>
          <a:prstGeom prst="rect">
            <a:avLst/>
          </a:prstGeom>
        </p:spPr>
        <p:txBody>
          <a:bodyPr wrap="none">
            <a:spAutoFit/>
          </a:bodyPr>
          <a:lstStyle/>
          <a:p>
            <a:r>
              <a:rPr lang="it-IT" sz="1600" dirty="0" err="1"/>
              <a:t>Xinxin</a:t>
            </a:r>
            <a:r>
              <a:rPr lang="it-IT" sz="1600" dirty="0"/>
              <a:t> ZHANG </a:t>
            </a:r>
          </a:p>
        </p:txBody>
      </p:sp>
    </p:spTree>
    <p:extLst>
      <p:ext uri="{BB962C8B-B14F-4D97-AF65-F5344CB8AC3E}">
        <p14:creationId xmlns:p14="http://schemas.microsoft.com/office/powerpoint/2010/main" val="15902495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xmlns="" id="{259D8E1E-E7EF-40CB-A280-4D7F70064A51}"/>
              </a:ext>
            </a:extLst>
          </p:cNvPr>
          <p:cNvSpPr/>
          <p:nvPr/>
        </p:nvSpPr>
        <p:spPr>
          <a:xfrm>
            <a:off x="645440" y="210126"/>
            <a:ext cx="1717201" cy="369332"/>
          </a:xfrm>
          <a:prstGeom prst="rect">
            <a:avLst/>
          </a:prstGeom>
        </p:spPr>
        <p:txBody>
          <a:bodyPr wrap="none">
            <a:spAutoFit/>
          </a:bodyPr>
          <a:lstStyle/>
          <a:p>
            <a:r>
              <a:rPr lang="it-IT" dirty="0" err="1">
                <a:solidFill>
                  <a:srgbClr val="005FD2"/>
                </a:solidFill>
                <a:latin typeface="Times New Roman" panose="02020603050405020304" pitchFamily="18" charset="0"/>
                <a:cs typeface="Times New Roman" panose="02020603050405020304" pitchFamily="18" charset="0"/>
              </a:rPr>
              <a:t>Research</a:t>
            </a:r>
            <a:r>
              <a:rPr lang="it-IT" dirty="0">
                <a:solidFill>
                  <a:srgbClr val="005FD2"/>
                </a:solidFill>
                <a:latin typeface="Times New Roman" panose="02020603050405020304" pitchFamily="18" charset="0"/>
                <a:cs typeface="Times New Roman" panose="02020603050405020304" pitchFamily="18" charset="0"/>
              </a:rPr>
              <a:t> </a:t>
            </a:r>
            <a:r>
              <a:rPr lang="it-IT" dirty="0" err="1">
                <a:solidFill>
                  <a:srgbClr val="005FD2"/>
                </a:solidFill>
                <a:latin typeface="Times New Roman" panose="02020603050405020304" pitchFamily="18" charset="0"/>
                <a:cs typeface="Times New Roman" panose="02020603050405020304" pitchFamily="18" charset="0"/>
              </a:rPr>
              <a:t>Article</a:t>
            </a:r>
            <a:endParaRPr lang="it-IT" sz="2400" dirty="0">
              <a:latin typeface="Times New Roman" panose="02020603050405020304" pitchFamily="18" charset="0"/>
              <a:cs typeface="Times New Roman" panose="02020603050405020304" pitchFamily="18" charset="0"/>
            </a:endParaRPr>
          </a:p>
        </p:txBody>
      </p:sp>
      <p:pic>
        <p:nvPicPr>
          <p:cNvPr id="5" name="Immagine 4">
            <a:extLst>
              <a:ext uri="{FF2B5EF4-FFF2-40B4-BE49-F238E27FC236}">
                <a16:creationId xmlns:a16="http://schemas.microsoft.com/office/drawing/2014/main" xmlns="" id="{EEE143BE-270D-4AEE-B4B3-17C173038B20}"/>
              </a:ext>
            </a:extLst>
          </p:cNvPr>
          <p:cNvPicPr>
            <a:picLocks noChangeAspect="1"/>
          </p:cNvPicPr>
          <p:nvPr/>
        </p:nvPicPr>
        <p:blipFill>
          <a:blip r:embed="rId3"/>
          <a:stretch>
            <a:fillRect/>
          </a:stretch>
        </p:blipFill>
        <p:spPr>
          <a:xfrm>
            <a:off x="7020272" y="116632"/>
            <a:ext cx="1677000" cy="488933"/>
          </a:xfrm>
          <a:prstGeom prst="rect">
            <a:avLst/>
          </a:prstGeom>
        </p:spPr>
      </p:pic>
      <p:sp>
        <p:nvSpPr>
          <p:cNvPr id="6" name="Rettangolo 5">
            <a:extLst>
              <a:ext uri="{FF2B5EF4-FFF2-40B4-BE49-F238E27FC236}">
                <a16:creationId xmlns:a16="http://schemas.microsoft.com/office/drawing/2014/main" xmlns="" id="{C2D8B502-8E2A-417D-9E6D-4F36D554CC2C}"/>
              </a:ext>
            </a:extLst>
          </p:cNvPr>
          <p:cNvSpPr/>
          <p:nvPr/>
        </p:nvSpPr>
        <p:spPr>
          <a:xfrm>
            <a:off x="905743" y="692696"/>
            <a:ext cx="7338665" cy="923330"/>
          </a:xfrm>
          <a:prstGeom prst="rect">
            <a:avLst/>
          </a:prstGeom>
        </p:spPr>
        <p:txBody>
          <a:bodyPr wrap="square">
            <a:spAutoFit/>
          </a:bodyPr>
          <a:lstStyle/>
          <a:p>
            <a:pPr algn="ctr"/>
            <a:r>
              <a:rPr lang="en-US" b="1" dirty="0">
                <a:latin typeface="Times New Roman" panose="02020603050405020304" pitchFamily="18" charset="0"/>
                <a:cs typeface="Times New Roman" panose="02020603050405020304" pitchFamily="18" charset="0"/>
              </a:rPr>
              <a:t>Long-term response after stopping tenofovir</a:t>
            </a:r>
          </a:p>
          <a:p>
            <a:pPr algn="ctr"/>
            <a:r>
              <a:rPr lang="it-IT" b="1" dirty="0" err="1">
                <a:latin typeface="Times New Roman" panose="02020603050405020304" pitchFamily="18" charset="0"/>
                <a:cs typeface="Times New Roman" panose="02020603050405020304" pitchFamily="18" charset="0"/>
              </a:rPr>
              <a:t>disoproxil</a:t>
            </a:r>
            <a:r>
              <a:rPr lang="it-IT" b="1" dirty="0">
                <a:latin typeface="Times New Roman" panose="02020603050405020304" pitchFamily="18" charset="0"/>
                <a:cs typeface="Times New Roman" panose="02020603050405020304" pitchFamily="18" charset="0"/>
              </a:rPr>
              <a:t> </a:t>
            </a:r>
            <a:r>
              <a:rPr lang="it-IT" b="1" dirty="0" err="1">
                <a:latin typeface="Times New Roman" panose="02020603050405020304" pitchFamily="18" charset="0"/>
                <a:cs typeface="Times New Roman" panose="02020603050405020304" pitchFamily="18" charset="0"/>
              </a:rPr>
              <a:t>fumarate</a:t>
            </a:r>
            <a:r>
              <a:rPr lang="it-IT" b="1" dirty="0">
                <a:latin typeface="Times New Roman" panose="02020603050405020304" pitchFamily="18" charset="0"/>
                <a:cs typeface="Times New Roman" panose="02020603050405020304" pitchFamily="18" charset="0"/>
              </a:rPr>
              <a:t> in non-</a:t>
            </a:r>
            <a:r>
              <a:rPr lang="it-IT" b="1" dirty="0" err="1">
                <a:latin typeface="Times New Roman" panose="02020603050405020304" pitchFamily="18" charset="0"/>
                <a:cs typeface="Times New Roman" panose="02020603050405020304" pitchFamily="18" charset="0"/>
              </a:rPr>
              <a:t>cirrhotic</a:t>
            </a:r>
            <a:r>
              <a:rPr lang="it-IT" b="1" dirty="0">
                <a:latin typeface="Times New Roman" panose="02020603050405020304" pitchFamily="18" charset="0"/>
                <a:cs typeface="Times New Roman" panose="02020603050405020304" pitchFamily="18" charset="0"/>
              </a:rPr>
              <a:t> </a:t>
            </a:r>
            <a:r>
              <a:rPr lang="it-IT" b="1" dirty="0" err="1">
                <a:latin typeface="Times New Roman" panose="02020603050405020304" pitchFamily="18" charset="0"/>
                <a:cs typeface="Times New Roman" panose="02020603050405020304" pitchFamily="18" charset="0"/>
              </a:rPr>
              <a:t>HBeAg</a:t>
            </a:r>
            <a:r>
              <a:rPr lang="it-IT" b="1" dirty="0">
                <a:latin typeface="Times New Roman" panose="02020603050405020304" pitchFamily="18" charset="0"/>
                <a:cs typeface="Times New Roman" panose="02020603050405020304" pitchFamily="18" charset="0"/>
              </a:rPr>
              <a:t>-negative</a:t>
            </a:r>
          </a:p>
          <a:p>
            <a:pPr algn="ctr"/>
            <a:r>
              <a:rPr lang="it-IT" b="1" dirty="0" err="1">
                <a:latin typeface="Times New Roman" panose="02020603050405020304" pitchFamily="18" charset="0"/>
                <a:cs typeface="Times New Roman" panose="02020603050405020304" pitchFamily="18" charset="0"/>
              </a:rPr>
              <a:t>patients</a:t>
            </a:r>
            <a:r>
              <a:rPr lang="it-IT" b="1" dirty="0">
                <a:latin typeface="Times New Roman" panose="02020603050405020304" pitchFamily="18" charset="0"/>
                <a:cs typeface="Times New Roman" panose="02020603050405020304" pitchFamily="18" charset="0"/>
              </a:rPr>
              <a:t> – FINITE </a:t>
            </a:r>
            <a:r>
              <a:rPr lang="it-IT" b="1" dirty="0" err="1">
                <a:latin typeface="Times New Roman" panose="02020603050405020304" pitchFamily="18" charset="0"/>
                <a:cs typeface="Times New Roman" panose="02020603050405020304" pitchFamily="18" charset="0"/>
              </a:rPr>
              <a:t>study</a:t>
            </a:r>
            <a:endParaRPr lang="it-IT" sz="1600" b="1" dirty="0">
              <a:latin typeface="Times New Roman" panose="02020603050405020304" pitchFamily="18" charset="0"/>
              <a:cs typeface="Times New Roman" panose="02020603050405020304" pitchFamily="18" charset="0"/>
            </a:endParaRPr>
          </a:p>
        </p:txBody>
      </p:sp>
      <p:cxnSp>
        <p:nvCxnSpPr>
          <p:cNvPr id="7" name="Connettore diritto 6">
            <a:extLst>
              <a:ext uri="{FF2B5EF4-FFF2-40B4-BE49-F238E27FC236}">
                <a16:creationId xmlns:a16="http://schemas.microsoft.com/office/drawing/2014/main" xmlns="" id="{242C2A20-C685-4EA4-AA37-8505DCCCC6D7}"/>
              </a:ext>
            </a:extLst>
          </p:cNvPr>
          <p:cNvCxnSpPr/>
          <p:nvPr/>
        </p:nvCxnSpPr>
        <p:spPr>
          <a:xfrm>
            <a:off x="395536" y="1700808"/>
            <a:ext cx="8301736" cy="0"/>
          </a:xfrm>
          <a:prstGeom prst="line">
            <a:avLst/>
          </a:prstGeom>
          <a:ln w="19050">
            <a:solidFill>
              <a:srgbClr val="3366FF"/>
            </a:solidFill>
          </a:ln>
        </p:spPr>
        <p:style>
          <a:lnRef idx="1">
            <a:schemeClr val="accent1"/>
          </a:lnRef>
          <a:fillRef idx="0">
            <a:schemeClr val="accent1"/>
          </a:fillRef>
          <a:effectRef idx="0">
            <a:schemeClr val="accent1"/>
          </a:effectRef>
          <a:fontRef idx="minor">
            <a:schemeClr val="tx1"/>
          </a:fontRef>
        </p:style>
      </p:cxnSp>
      <p:sp>
        <p:nvSpPr>
          <p:cNvPr id="9" name="Rettangolo 8">
            <a:extLst>
              <a:ext uri="{FF2B5EF4-FFF2-40B4-BE49-F238E27FC236}">
                <a16:creationId xmlns:a16="http://schemas.microsoft.com/office/drawing/2014/main" xmlns="" id="{13047085-A7AB-4CEC-BBFA-6FB86F47846E}"/>
              </a:ext>
            </a:extLst>
          </p:cNvPr>
          <p:cNvSpPr/>
          <p:nvPr/>
        </p:nvSpPr>
        <p:spPr>
          <a:xfrm>
            <a:off x="4226767" y="6410132"/>
            <a:ext cx="4665713" cy="307777"/>
          </a:xfrm>
          <a:prstGeom prst="rect">
            <a:avLst/>
          </a:prstGeom>
        </p:spPr>
        <p:txBody>
          <a:bodyPr wrap="square">
            <a:spAutoFit/>
          </a:bodyPr>
          <a:lstStyle/>
          <a:p>
            <a:r>
              <a:rPr lang="it-IT" sz="1400" dirty="0" err="1"/>
              <a:t>Berg</a:t>
            </a:r>
            <a:r>
              <a:rPr lang="it-IT" sz="1400" dirty="0"/>
              <a:t> T, Simon KG, </a:t>
            </a:r>
            <a:r>
              <a:rPr lang="it-IT" sz="1400" dirty="0" err="1"/>
              <a:t>Mauss</a:t>
            </a:r>
            <a:r>
              <a:rPr lang="it-IT" sz="1400" dirty="0"/>
              <a:t> S, et al. J </a:t>
            </a:r>
            <a:r>
              <a:rPr lang="it-IT" sz="1400" dirty="0" err="1"/>
              <a:t>Hepatol</a:t>
            </a:r>
            <a:r>
              <a:rPr lang="it-IT" sz="1400" dirty="0"/>
              <a:t>. 2017;67:918‐924</a:t>
            </a:r>
          </a:p>
        </p:txBody>
      </p:sp>
      <p:pic>
        <p:nvPicPr>
          <p:cNvPr id="2" name="Immagine 1">
            <a:extLst>
              <a:ext uri="{FF2B5EF4-FFF2-40B4-BE49-F238E27FC236}">
                <a16:creationId xmlns:a16="http://schemas.microsoft.com/office/drawing/2014/main" xmlns="" id="{EB817F96-9AF0-46F2-8E61-362135E380C3}"/>
              </a:ext>
            </a:extLst>
          </p:cNvPr>
          <p:cNvPicPr>
            <a:picLocks noChangeAspect="1"/>
          </p:cNvPicPr>
          <p:nvPr/>
        </p:nvPicPr>
        <p:blipFill>
          <a:blip r:embed="rId4"/>
          <a:stretch>
            <a:fillRect/>
          </a:stretch>
        </p:blipFill>
        <p:spPr>
          <a:xfrm>
            <a:off x="395535" y="1988840"/>
            <a:ext cx="3831231" cy="4698449"/>
          </a:xfrm>
          <a:prstGeom prst="rect">
            <a:avLst/>
          </a:prstGeom>
          <a:effectLst>
            <a:outerShdw blurRad="63500" sx="102000" sy="102000" algn="ctr" rotWithShape="0">
              <a:prstClr val="black">
                <a:alpha val="40000"/>
              </a:prstClr>
            </a:outerShdw>
          </a:effectLst>
        </p:spPr>
      </p:pic>
      <p:sp>
        <p:nvSpPr>
          <p:cNvPr id="8" name="Rettangolo 7">
            <a:extLst>
              <a:ext uri="{FF2B5EF4-FFF2-40B4-BE49-F238E27FC236}">
                <a16:creationId xmlns:a16="http://schemas.microsoft.com/office/drawing/2014/main" xmlns="" id="{4BFBDB3A-F180-4CC2-8137-0C2C3D04BAEA}"/>
              </a:ext>
            </a:extLst>
          </p:cNvPr>
          <p:cNvSpPr/>
          <p:nvPr/>
        </p:nvSpPr>
        <p:spPr>
          <a:xfrm rot="16200000">
            <a:off x="-2717811" y="3767680"/>
            <a:ext cx="5814392" cy="276999"/>
          </a:xfrm>
          <a:prstGeom prst="rect">
            <a:avLst/>
          </a:prstGeom>
        </p:spPr>
        <p:txBody>
          <a:bodyPr wrap="square">
            <a:spAutoFit/>
          </a:bodyPr>
          <a:lstStyle/>
          <a:p>
            <a:r>
              <a:rPr lang="en-US" sz="1200" dirty="0"/>
              <a:t>Patient profiles of HBsAg, HBV DNA, ALT and HBsAg levels at each </a:t>
            </a:r>
            <a:r>
              <a:rPr lang="en-US" sz="1200" dirty="0" err="1"/>
              <a:t>clnical</a:t>
            </a:r>
            <a:r>
              <a:rPr lang="en-US" sz="1200" dirty="0"/>
              <a:t> visit</a:t>
            </a:r>
            <a:endParaRPr lang="it-IT" sz="1200" dirty="0"/>
          </a:p>
        </p:txBody>
      </p:sp>
      <p:sp>
        <p:nvSpPr>
          <p:cNvPr id="10" name="Rettangolo 9">
            <a:extLst>
              <a:ext uri="{FF2B5EF4-FFF2-40B4-BE49-F238E27FC236}">
                <a16:creationId xmlns:a16="http://schemas.microsoft.com/office/drawing/2014/main" xmlns="" id="{B1F6D562-2C27-4080-8D4E-67BE854262C9}"/>
              </a:ext>
            </a:extLst>
          </p:cNvPr>
          <p:cNvSpPr/>
          <p:nvPr/>
        </p:nvSpPr>
        <p:spPr>
          <a:xfrm>
            <a:off x="4427984" y="1988840"/>
            <a:ext cx="4464496" cy="4154984"/>
          </a:xfrm>
          <a:prstGeom prst="rect">
            <a:avLst/>
          </a:prstGeom>
          <a:ln>
            <a:solidFill>
              <a:srgbClr val="3366FF"/>
            </a:solidFill>
          </a:ln>
        </p:spPr>
        <p:txBody>
          <a:bodyPr wrap="square">
            <a:spAutoFit/>
          </a:bodyPr>
          <a:lstStyle/>
          <a:p>
            <a:pPr>
              <a:buClr>
                <a:srgbClr val="3366FF"/>
              </a:buClr>
              <a:buSzPct val="150000"/>
            </a:pPr>
            <a:r>
              <a:rPr lang="en-US" sz="2000" dirty="0">
                <a:solidFill>
                  <a:srgbClr val="3366FF"/>
                </a:solidFill>
              </a:rPr>
              <a:t>Highlights</a:t>
            </a:r>
          </a:p>
          <a:p>
            <a:pPr>
              <a:buClr>
                <a:srgbClr val="3366FF"/>
              </a:buClr>
              <a:buSzPct val="150000"/>
            </a:pPr>
            <a:endParaRPr lang="en-US" sz="2000" dirty="0">
              <a:solidFill>
                <a:srgbClr val="3366FF"/>
              </a:solidFill>
            </a:endParaRPr>
          </a:p>
          <a:p>
            <a:pPr marL="285750" indent="-285750">
              <a:buClr>
                <a:srgbClr val="3366FF"/>
              </a:buClr>
              <a:buSzPct val="150000"/>
              <a:buFont typeface="Arial" panose="020B0604020202020204" pitchFamily="34" charset="0"/>
              <a:buChar char="•"/>
            </a:pPr>
            <a:r>
              <a:rPr lang="en-US" sz="1600" dirty="0"/>
              <a:t>The potential to discontinue tenofovir disoproxil fumarate (TDF) therapy in </a:t>
            </a:r>
            <a:r>
              <a:rPr lang="en-US" sz="1600" dirty="0" err="1"/>
              <a:t>HBeAg</a:t>
            </a:r>
            <a:r>
              <a:rPr lang="en-US" sz="1600" dirty="0"/>
              <a:t>-negative patients was investigated.</a:t>
            </a:r>
          </a:p>
          <a:p>
            <a:pPr marL="285750" indent="-285750">
              <a:buClr>
                <a:srgbClr val="3366FF"/>
              </a:buClr>
              <a:buSzPct val="150000"/>
              <a:buFont typeface="Arial" panose="020B0604020202020204" pitchFamily="34" charset="0"/>
              <a:buChar char="•"/>
            </a:pPr>
            <a:r>
              <a:rPr lang="en-US" sz="1600" dirty="0"/>
              <a:t>Of the patients who stopped TDF therapy, 62% remained off therapy to Week 144.</a:t>
            </a:r>
          </a:p>
          <a:p>
            <a:pPr marL="285750" indent="-285750">
              <a:buClr>
                <a:srgbClr val="3366FF"/>
              </a:buClr>
              <a:buSzPct val="150000"/>
              <a:buFont typeface="Arial" panose="020B0604020202020204" pitchFamily="34" charset="0"/>
              <a:buChar char="•"/>
            </a:pPr>
            <a:r>
              <a:rPr lang="en-US" sz="1600" dirty="0"/>
              <a:t>Of which </a:t>
            </a:r>
            <a:r>
              <a:rPr lang="en-US" sz="1600" b="1" dirty="0"/>
              <a:t>43%</a:t>
            </a:r>
            <a:r>
              <a:rPr lang="en-US" sz="1600" dirty="0"/>
              <a:t> of patients had achieved either HBsAg loss or HBV DNA &lt;2,000 IU/ml.</a:t>
            </a:r>
          </a:p>
          <a:p>
            <a:pPr marL="285750" indent="-285750">
              <a:buClr>
                <a:srgbClr val="3366FF"/>
              </a:buClr>
              <a:buSzPct val="150000"/>
              <a:buFont typeface="Arial" panose="020B0604020202020204" pitchFamily="34" charset="0"/>
              <a:buChar char="•"/>
            </a:pPr>
            <a:r>
              <a:rPr lang="en-US" sz="1600" dirty="0"/>
              <a:t>Four patients (19%) achieved HBsAg loss and three of them achieved HBsAg seroconversion.</a:t>
            </a:r>
          </a:p>
          <a:p>
            <a:pPr marL="285750" indent="-285750">
              <a:buClr>
                <a:srgbClr val="3366FF"/>
              </a:buClr>
              <a:buSzPct val="150000"/>
              <a:buFont typeface="Arial" panose="020B0604020202020204" pitchFamily="34" charset="0"/>
              <a:buChar char="•"/>
            </a:pPr>
            <a:r>
              <a:rPr lang="en-US" sz="1600" dirty="0"/>
              <a:t>Discontinuing TDF therapy was well-tolerated.</a:t>
            </a:r>
          </a:p>
          <a:p>
            <a:pPr marL="285750" indent="-285750" algn="just">
              <a:buClr>
                <a:srgbClr val="3366FF"/>
              </a:buClr>
              <a:buSzPct val="150000"/>
              <a:buFont typeface="Arial" panose="020B0604020202020204" pitchFamily="34" charset="0"/>
              <a:buChar char="•"/>
            </a:pPr>
            <a:r>
              <a:rPr lang="en-US" sz="1600" b="1" dirty="0"/>
              <a:t>There is potential for HBsAg loss and/or sustained </a:t>
            </a:r>
            <a:r>
              <a:rPr lang="en-US" sz="1600" b="1" dirty="0" err="1"/>
              <a:t>virological</a:t>
            </a:r>
            <a:r>
              <a:rPr lang="en-US" sz="1600" b="1" dirty="0"/>
              <a:t> response in non-cirrhotic </a:t>
            </a:r>
            <a:r>
              <a:rPr lang="en-US" sz="1600" b="1" dirty="0" err="1"/>
              <a:t>HBeAg</a:t>
            </a:r>
            <a:r>
              <a:rPr lang="en-US" sz="1600" b="1" dirty="0"/>
              <a:t>-negative patients stopping long-term TDF therapy</a:t>
            </a:r>
            <a:r>
              <a:rPr lang="en-US" sz="1600" dirty="0"/>
              <a:t>.</a:t>
            </a:r>
            <a:endParaRPr lang="it-IT" sz="1600" dirty="0"/>
          </a:p>
        </p:txBody>
      </p:sp>
      <p:sp>
        <p:nvSpPr>
          <p:cNvPr id="11" name="CasellaDiTesto 10">
            <a:extLst>
              <a:ext uri="{FF2B5EF4-FFF2-40B4-BE49-F238E27FC236}">
                <a16:creationId xmlns:a16="http://schemas.microsoft.com/office/drawing/2014/main" xmlns="" id="{A6F42A9D-6CA3-45AE-94DD-4A1F28AE95BD}"/>
              </a:ext>
            </a:extLst>
          </p:cNvPr>
          <p:cNvSpPr txBox="1"/>
          <p:nvPr/>
        </p:nvSpPr>
        <p:spPr>
          <a:xfrm>
            <a:off x="874071" y="2359913"/>
            <a:ext cx="1192955" cy="261610"/>
          </a:xfrm>
          <a:prstGeom prst="rect">
            <a:avLst/>
          </a:prstGeom>
          <a:solidFill>
            <a:schemeClr val="bg1"/>
          </a:solidFill>
        </p:spPr>
        <p:txBody>
          <a:bodyPr wrap="none" rtlCol="0">
            <a:spAutoFit/>
          </a:bodyPr>
          <a:lstStyle/>
          <a:p>
            <a:pPr algn="ctr"/>
            <a:r>
              <a:rPr lang="it-IT" sz="1050" b="1" dirty="0" err="1"/>
              <a:t>Arm</a:t>
            </a:r>
            <a:r>
              <a:rPr lang="it-IT" sz="1050" b="1" dirty="0"/>
              <a:t> A (TDF-stop)</a:t>
            </a:r>
          </a:p>
        </p:txBody>
      </p:sp>
      <p:sp>
        <p:nvSpPr>
          <p:cNvPr id="12" name="CasellaDiTesto 11">
            <a:extLst>
              <a:ext uri="{FF2B5EF4-FFF2-40B4-BE49-F238E27FC236}">
                <a16:creationId xmlns:a16="http://schemas.microsoft.com/office/drawing/2014/main" xmlns="" id="{4704715B-E0DF-408A-84EE-5F5461D8C716}"/>
              </a:ext>
            </a:extLst>
          </p:cNvPr>
          <p:cNvSpPr txBox="1"/>
          <p:nvPr/>
        </p:nvSpPr>
        <p:spPr>
          <a:xfrm>
            <a:off x="2597796" y="2348880"/>
            <a:ext cx="1398140" cy="253916"/>
          </a:xfrm>
          <a:prstGeom prst="rect">
            <a:avLst/>
          </a:prstGeom>
          <a:solidFill>
            <a:schemeClr val="bg1"/>
          </a:solidFill>
        </p:spPr>
        <p:txBody>
          <a:bodyPr wrap="none" rtlCol="0">
            <a:spAutoFit/>
          </a:bodyPr>
          <a:lstStyle/>
          <a:p>
            <a:pPr algn="ctr"/>
            <a:r>
              <a:rPr lang="it-IT" sz="1050" b="1" dirty="0" err="1"/>
              <a:t>Arm</a:t>
            </a:r>
            <a:r>
              <a:rPr lang="it-IT" sz="1050" b="1" dirty="0"/>
              <a:t> A (TDF-continue)</a:t>
            </a:r>
          </a:p>
        </p:txBody>
      </p:sp>
    </p:spTree>
    <p:extLst>
      <p:ext uri="{BB962C8B-B14F-4D97-AF65-F5344CB8AC3E}">
        <p14:creationId xmlns:p14="http://schemas.microsoft.com/office/powerpoint/2010/main" val="33569240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xmlns="" id="{040E87EE-0DE4-4529-ACEF-731AADD24EFF}"/>
              </a:ext>
            </a:extLst>
          </p:cNvPr>
          <p:cNvPicPr>
            <a:picLocks noChangeAspect="1"/>
          </p:cNvPicPr>
          <p:nvPr/>
        </p:nvPicPr>
        <p:blipFill>
          <a:blip r:embed="rId3"/>
          <a:stretch>
            <a:fillRect/>
          </a:stretch>
        </p:blipFill>
        <p:spPr>
          <a:xfrm>
            <a:off x="179512" y="332656"/>
            <a:ext cx="4231200" cy="2020067"/>
          </a:xfrm>
          <a:prstGeom prst="rect">
            <a:avLst/>
          </a:prstGeom>
        </p:spPr>
      </p:pic>
      <p:sp>
        <p:nvSpPr>
          <p:cNvPr id="5" name="Rettangolo 4">
            <a:extLst>
              <a:ext uri="{FF2B5EF4-FFF2-40B4-BE49-F238E27FC236}">
                <a16:creationId xmlns:a16="http://schemas.microsoft.com/office/drawing/2014/main" xmlns="" id="{26E1A369-4415-470C-A7D6-E4CC57BFDD0E}"/>
              </a:ext>
            </a:extLst>
          </p:cNvPr>
          <p:cNvSpPr/>
          <p:nvPr/>
        </p:nvSpPr>
        <p:spPr>
          <a:xfrm>
            <a:off x="183310" y="2396788"/>
            <a:ext cx="3536738" cy="553998"/>
          </a:xfrm>
          <a:prstGeom prst="rect">
            <a:avLst/>
          </a:prstGeom>
        </p:spPr>
        <p:txBody>
          <a:bodyPr wrap="square">
            <a:spAutoFit/>
          </a:bodyPr>
          <a:lstStyle/>
          <a:p>
            <a:r>
              <a:rPr lang="en-US" sz="1000" dirty="0"/>
              <a:t>The number of patients who experienced a relapse and received antiviral therapy (</a:t>
            </a:r>
            <a:r>
              <a:rPr lang="en-US" sz="1000" dirty="0" err="1"/>
              <a:t>relapsers</a:t>
            </a:r>
            <a:r>
              <a:rPr lang="en-US" sz="1000" dirty="0"/>
              <a:t>) or lost HBsAg among the remaining patients during follow-up</a:t>
            </a:r>
            <a:endParaRPr lang="it-IT" sz="1000" dirty="0"/>
          </a:p>
        </p:txBody>
      </p:sp>
      <p:pic>
        <p:nvPicPr>
          <p:cNvPr id="6" name="Immagine 5">
            <a:extLst>
              <a:ext uri="{FF2B5EF4-FFF2-40B4-BE49-F238E27FC236}">
                <a16:creationId xmlns:a16="http://schemas.microsoft.com/office/drawing/2014/main" xmlns="" id="{A8EF0060-577C-48FE-B3B8-1B8F53E4B850}"/>
              </a:ext>
            </a:extLst>
          </p:cNvPr>
          <p:cNvPicPr>
            <a:picLocks noChangeAspect="1"/>
          </p:cNvPicPr>
          <p:nvPr/>
        </p:nvPicPr>
        <p:blipFill>
          <a:blip r:embed="rId4"/>
          <a:stretch>
            <a:fillRect/>
          </a:stretch>
        </p:blipFill>
        <p:spPr>
          <a:xfrm>
            <a:off x="4481736" y="116632"/>
            <a:ext cx="2967591" cy="3024336"/>
          </a:xfrm>
          <a:prstGeom prst="rect">
            <a:avLst/>
          </a:prstGeom>
        </p:spPr>
      </p:pic>
      <p:pic>
        <p:nvPicPr>
          <p:cNvPr id="7" name="Immagine 6">
            <a:extLst>
              <a:ext uri="{FF2B5EF4-FFF2-40B4-BE49-F238E27FC236}">
                <a16:creationId xmlns:a16="http://schemas.microsoft.com/office/drawing/2014/main" xmlns="" id="{284D8438-319B-4C35-8809-2FDB169871D9}"/>
              </a:ext>
            </a:extLst>
          </p:cNvPr>
          <p:cNvPicPr>
            <a:picLocks noChangeAspect="1"/>
          </p:cNvPicPr>
          <p:nvPr/>
        </p:nvPicPr>
        <p:blipFill>
          <a:blip r:embed="rId5"/>
          <a:stretch>
            <a:fillRect/>
          </a:stretch>
        </p:blipFill>
        <p:spPr>
          <a:xfrm>
            <a:off x="179512" y="3314932"/>
            <a:ext cx="2880320" cy="2443925"/>
          </a:xfrm>
          <a:prstGeom prst="rect">
            <a:avLst/>
          </a:prstGeom>
        </p:spPr>
      </p:pic>
      <p:pic>
        <p:nvPicPr>
          <p:cNvPr id="8" name="Immagine 7">
            <a:extLst>
              <a:ext uri="{FF2B5EF4-FFF2-40B4-BE49-F238E27FC236}">
                <a16:creationId xmlns:a16="http://schemas.microsoft.com/office/drawing/2014/main" xmlns="" id="{48EDD6A6-2FCD-4A0E-89BE-E4BAF335FED3}"/>
              </a:ext>
            </a:extLst>
          </p:cNvPr>
          <p:cNvPicPr>
            <a:picLocks noChangeAspect="1"/>
          </p:cNvPicPr>
          <p:nvPr/>
        </p:nvPicPr>
        <p:blipFill>
          <a:blip r:embed="rId6"/>
          <a:stretch>
            <a:fillRect/>
          </a:stretch>
        </p:blipFill>
        <p:spPr>
          <a:xfrm>
            <a:off x="4211960" y="3314933"/>
            <a:ext cx="3704681" cy="2922379"/>
          </a:xfrm>
          <a:prstGeom prst="rect">
            <a:avLst/>
          </a:prstGeom>
        </p:spPr>
      </p:pic>
      <p:sp>
        <p:nvSpPr>
          <p:cNvPr id="9" name="Rettangolo 8">
            <a:extLst>
              <a:ext uri="{FF2B5EF4-FFF2-40B4-BE49-F238E27FC236}">
                <a16:creationId xmlns:a16="http://schemas.microsoft.com/office/drawing/2014/main" xmlns="" id="{66FD9264-CFF0-499D-9385-DF9F9DF3EF34}"/>
              </a:ext>
            </a:extLst>
          </p:cNvPr>
          <p:cNvSpPr/>
          <p:nvPr/>
        </p:nvSpPr>
        <p:spPr>
          <a:xfrm>
            <a:off x="206926" y="5805264"/>
            <a:ext cx="3453517" cy="707886"/>
          </a:xfrm>
          <a:prstGeom prst="rect">
            <a:avLst/>
          </a:prstGeom>
        </p:spPr>
        <p:txBody>
          <a:bodyPr wrap="square">
            <a:spAutoFit/>
          </a:bodyPr>
          <a:lstStyle/>
          <a:p>
            <a:r>
              <a:rPr lang="en-US" sz="800" dirty="0"/>
              <a:t>EOT HBsAg levels in patients with SR and HBsAg loss (n 13) vs patients with </a:t>
            </a:r>
            <a:r>
              <a:rPr lang="en-US" sz="800" dirty="0" err="1"/>
              <a:t>virological</a:t>
            </a:r>
            <a:r>
              <a:rPr lang="en-US" sz="800" dirty="0"/>
              <a:t> and biochemical relapse (n  15; </a:t>
            </a:r>
            <a:r>
              <a:rPr lang="en-US" sz="800" i="1" dirty="0"/>
              <a:t>P </a:t>
            </a:r>
            <a:r>
              <a:rPr lang="en-US" sz="800" dirty="0"/>
              <a:t>.002) or patients with SR without HBsAg loss (n  5; </a:t>
            </a:r>
            <a:r>
              <a:rPr lang="en-US" sz="800" i="1" dirty="0"/>
              <a:t>P </a:t>
            </a:r>
            <a:r>
              <a:rPr lang="en-US" sz="800" dirty="0"/>
              <a:t> .07). SR indicates persistently not detectable HBV DNA or 2000 IU/mL combined with persistently normal ALT level following posttreatment month 6 sustained until the end of follow-up.</a:t>
            </a:r>
            <a:endParaRPr lang="it-IT" dirty="0"/>
          </a:p>
        </p:txBody>
      </p:sp>
      <p:sp>
        <p:nvSpPr>
          <p:cNvPr id="10" name="Rettangolo 9">
            <a:extLst>
              <a:ext uri="{FF2B5EF4-FFF2-40B4-BE49-F238E27FC236}">
                <a16:creationId xmlns:a16="http://schemas.microsoft.com/office/drawing/2014/main" xmlns="" id="{30729260-5009-4D5C-83F3-71F53B7B5867}"/>
              </a:ext>
            </a:extLst>
          </p:cNvPr>
          <p:cNvSpPr/>
          <p:nvPr/>
        </p:nvSpPr>
        <p:spPr>
          <a:xfrm>
            <a:off x="7848569" y="4005064"/>
            <a:ext cx="1331943" cy="2185214"/>
          </a:xfrm>
          <a:prstGeom prst="rect">
            <a:avLst/>
          </a:prstGeom>
        </p:spPr>
        <p:txBody>
          <a:bodyPr wrap="square">
            <a:spAutoFit/>
          </a:bodyPr>
          <a:lstStyle/>
          <a:p>
            <a:r>
              <a:rPr lang="en-US" sz="800" dirty="0">
                <a:latin typeface="HelveticaNeue-Light"/>
              </a:rPr>
              <a:t>The time course of serial HBsAg, ALT, and HBV DNA titers during the posttreatment follow-up period in the 18 patients with SR who did not resume antiviral therapy are shown (</a:t>
            </a:r>
            <a:r>
              <a:rPr lang="en-US" sz="800" i="1" dirty="0">
                <a:latin typeface="HelveticaNeue-LightItalic"/>
              </a:rPr>
              <a:t>A</a:t>
            </a:r>
            <a:r>
              <a:rPr lang="en-US" sz="800" dirty="0">
                <a:latin typeface="HelveticaNeue-Light"/>
              </a:rPr>
              <a:t>, </a:t>
            </a:r>
            <a:r>
              <a:rPr lang="en-US" sz="800" i="1" dirty="0">
                <a:latin typeface="HelveticaNeue-LightItalic"/>
              </a:rPr>
              <a:t>C</a:t>
            </a:r>
            <a:r>
              <a:rPr lang="en-US" sz="800" dirty="0">
                <a:latin typeface="HelveticaNeue-Light"/>
              </a:rPr>
              <a:t>, and </a:t>
            </a:r>
            <a:r>
              <a:rPr lang="en-US" sz="800" i="1" dirty="0">
                <a:latin typeface="HelveticaNeue-LightItalic"/>
              </a:rPr>
              <a:t>E</a:t>
            </a:r>
            <a:r>
              <a:rPr lang="en-US" sz="800" dirty="0">
                <a:latin typeface="HelveticaNeue-Light"/>
              </a:rPr>
              <a:t>, patients without HBsAg loss [n </a:t>
            </a:r>
            <a:r>
              <a:rPr lang="en-US" sz="800" dirty="0">
                <a:latin typeface="Universal-GreekwithMathPi"/>
              </a:rPr>
              <a:t> </a:t>
            </a:r>
            <a:r>
              <a:rPr lang="en-US" sz="800" dirty="0">
                <a:latin typeface="HelveticaNeue-Light"/>
              </a:rPr>
              <a:t>5]; </a:t>
            </a:r>
            <a:r>
              <a:rPr lang="en-US" sz="800" i="1" dirty="0">
                <a:latin typeface="HelveticaNeue-LightItalic"/>
              </a:rPr>
              <a:t>B</a:t>
            </a:r>
            <a:r>
              <a:rPr lang="en-US" sz="800" dirty="0">
                <a:latin typeface="HelveticaNeue-Light"/>
              </a:rPr>
              <a:t>, </a:t>
            </a:r>
            <a:r>
              <a:rPr lang="en-US" sz="800" i="1" dirty="0">
                <a:latin typeface="HelveticaNeue-LightItalic"/>
              </a:rPr>
              <a:t>D</a:t>
            </a:r>
            <a:r>
              <a:rPr lang="en-US" sz="800" dirty="0">
                <a:latin typeface="HelveticaNeue-Light"/>
              </a:rPr>
              <a:t>, and </a:t>
            </a:r>
            <a:r>
              <a:rPr lang="en-US" sz="800" i="1" dirty="0">
                <a:latin typeface="HelveticaNeue-LightItalic"/>
              </a:rPr>
              <a:t>F</a:t>
            </a:r>
            <a:r>
              <a:rPr lang="en-US" sz="800" dirty="0">
                <a:latin typeface="HelveticaNeue-Light"/>
              </a:rPr>
              <a:t>, patients with HBsAg loss [n 13]). The time interval for testing was every 3 months for the first 12 months and every 6 months (//) after month 12.</a:t>
            </a:r>
            <a:endParaRPr lang="it-IT" dirty="0"/>
          </a:p>
        </p:txBody>
      </p:sp>
      <p:sp>
        <p:nvSpPr>
          <p:cNvPr id="11" name="Rettangolo 10">
            <a:extLst>
              <a:ext uri="{FF2B5EF4-FFF2-40B4-BE49-F238E27FC236}">
                <a16:creationId xmlns:a16="http://schemas.microsoft.com/office/drawing/2014/main" xmlns="" id="{982038D2-D8DA-4EF9-9C7B-F9D59E35AE36}"/>
              </a:ext>
            </a:extLst>
          </p:cNvPr>
          <p:cNvSpPr/>
          <p:nvPr/>
        </p:nvSpPr>
        <p:spPr>
          <a:xfrm>
            <a:off x="7524328" y="1001921"/>
            <a:ext cx="1656184" cy="1923604"/>
          </a:xfrm>
          <a:prstGeom prst="rect">
            <a:avLst/>
          </a:prstGeom>
        </p:spPr>
        <p:txBody>
          <a:bodyPr wrap="square">
            <a:spAutoFit/>
          </a:bodyPr>
          <a:lstStyle/>
          <a:p>
            <a:r>
              <a:rPr lang="en-US" sz="700" dirty="0">
                <a:solidFill>
                  <a:srgbClr val="000000"/>
                </a:solidFill>
                <a:latin typeface="HelveticaNeue-Light"/>
              </a:rPr>
              <a:t>The course of (</a:t>
            </a:r>
            <a:r>
              <a:rPr lang="en-US" sz="700" i="1" dirty="0">
                <a:solidFill>
                  <a:srgbClr val="000000"/>
                </a:solidFill>
                <a:latin typeface="HelveticaNeue-LightItalic"/>
              </a:rPr>
              <a:t>A </a:t>
            </a:r>
            <a:r>
              <a:rPr lang="en-US" sz="700" dirty="0">
                <a:solidFill>
                  <a:srgbClr val="000000"/>
                </a:solidFill>
                <a:latin typeface="HelveticaNeue-Light"/>
              </a:rPr>
              <a:t>and </a:t>
            </a:r>
            <a:r>
              <a:rPr lang="en-US" sz="700" i="1" dirty="0">
                <a:solidFill>
                  <a:srgbClr val="000000"/>
                </a:solidFill>
                <a:latin typeface="HelveticaNeue-LightItalic"/>
              </a:rPr>
              <a:t>B</a:t>
            </a:r>
            <a:r>
              <a:rPr lang="en-US" sz="700" dirty="0">
                <a:solidFill>
                  <a:srgbClr val="000000"/>
                </a:solidFill>
                <a:latin typeface="HelveticaNeue-Light"/>
              </a:rPr>
              <a:t>) ALT and (</a:t>
            </a:r>
            <a:r>
              <a:rPr lang="en-US" sz="700" i="1" dirty="0">
                <a:solidFill>
                  <a:srgbClr val="000000"/>
                </a:solidFill>
                <a:latin typeface="HelveticaNeue-LightItalic"/>
              </a:rPr>
              <a:t>C </a:t>
            </a:r>
            <a:r>
              <a:rPr lang="en-US" sz="700" dirty="0">
                <a:solidFill>
                  <a:srgbClr val="000000"/>
                </a:solidFill>
                <a:latin typeface="HelveticaNeue-Light"/>
              </a:rPr>
              <a:t>and </a:t>
            </a:r>
            <a:r>
              <a:rPr lang="en-US" sz="700" i="1" dirty="0">
                <a:solidFill>
                  <a:srgbClr val="000000"/>
                </a:solidFill>
                <a:latin typeface="HelveticaNeue-LightItalic"/>
              </a:rPr>
              <a:t>D</a:t>
            </a:r>
            <a:r>
              <a:rPr lang="en-US" sz="700" dirty="0">
                <a:solidFill>
                  <a:srgbClr val="000000"/>
                </a:solidFill>
                <a:latin typeface="HelveticaNeue-Light"/>
              </a:rPr>
              <a:t>) HBV DNA levels during the first 12 months off treatment in patients with  biochemical </a:t>
            </a:r>
            <a:r>
              <a:rPr lang="it-IT" sz="700" dirty="0">
                <a:solidFill>
                  <a:srgbClr val="000000"/>
                </a:solidFill>
                <a:latin typeface="HelveticaNeue-Light"/>
              </a:rPr>
              <a:t>relapse (n </a:t>
            </a:r>
            <a:r>
              <a:rPr lang="it-IT" sz="700" dirty="0">
                <a:solidFill>
                  <a:srgbClr val="000000"/>
                </a:solidFill>
                <a:latin typeface="Universal-GreekwithMathPi"/>
              </a:rPr>
              <a:t> </a:t>
            </a:r>
            <a:r>
              <a:rPr lang="it-IT" sz="700" dirty="0">
                <a:solidFill>
                  <a:srgbClr val="000000"/>
                </a:solidFill>
                <a:latin typeface="HelveticaNeue-Light"/>
              </a:rPr>
              <a:t>25) </a:t>
            </a:r>
            <a:r>
              <a:rPr lang="it-IT" sz="700" dirty="0" err="1">
                <a:solidFill>
                  <a:srgbClr val="000000"/>
                </a:solidFill>
                <a:latin typeface="HelveticaNeue-Light"/>
              </a:rPr>
              <a:t>who</a:t>
            </a:r>
            <a:r>
              <a:rPr lang="it-IT" sz="700" dirty="0">
                <a:solidFill>
                  <a:srgbClr val="000000"/>
                </a:solidFill>
                <a:latin typeface="HelveticaNeue-Light"/>
              </a:rPr>
              <a:t> </a:t>
            </a:r>
            <a:r>
              <a:rPr lang="it-IT" sz="700" dirty="0" err="1">
                <a:solidFill>
                  <a:srgbClr val="000000"/>
                </a:solidFill>
                <a:latin typeface="HelveticaNeue-Light"/>
              </a:rPr>
              <a:t>either</a:t>
            </a:r>
            <a:r>
              <a:rPr lang="it-IT" sz="700" dirty="0">
                <a:solidFill>
                  <a:srgbClr val="000000"/>
                </a:solidFill>
                <a:latin typeface="HelveticaNeue-Light"/>
              </a:rPr>
              <a:t> </a:t>
            </a:r>
            <a:r>
              <a:rPr lang="it-IT" sz="700" dirty="0" err="1">
                <a:solidFill>
                  <a:srgbClr val="000000"/>
                </a:solidFill>
                <a:latin typeface="HelveticaNeue-Light"/>
              </a:rPr>
              <a:t>resumed</a:t>
            </a:r>
            <a:r>
              <a:rPr lang="it-IT" sz="700" dirty="0">
                <a:solidFill>
                  <a:srgbClr val="000000"/>
                </a:solidFill>
                <a:latin typeface="HelveticaNeue-Light"/>
              </a:rPr>
              <a:t> </a:t>
            </a:r>
            <a:r>
              <a:rPr lang="it-IT" sz="700" dirty="0" err="1">
                <a:solidFill>
                  <a:srgbClr val="000000"/>
                </a:solidFill>
                <a:latin typeface="HelveticaNeue-Light"/>
              </a:rPr>
              <a:t>antiviral</a:t>
            </a:r>
            <a:r>
              <a:rPr lang="it-IT" sz="700" dirty="0">
                <a:solidFill>
                  <a:srgbClr val="000000"/>
                </a:solidFill>
                <a:latin typeface="HelveticaNeue-Light"/>
              </a:rPr>
              <a:t> therapy </a:t>
            </a:r>
            <a:r>
              <a:rPr lang="en-US" sz="700" dirty="0">
                <a:solidFill>
                  <a:srgbClr val="000000"/>
                </a:solidFill>
                <a:latin typeface="HelveticaNeue-Light"/>
              </a:rPr>
              <a:t>(n </a:t>
            </a:r>
            <a:r>
              <a:rPr lang="en-US" sz="700" dirty="0">
                <a:solidFill>
                  <a:srgbClr val="000000"/>
                </a:solidFill>
                <a:latin typeface="Universal-GreekwithMathPi"/>
              </a:rPr>
              <a:t> </a:t>
            </a:r>
            <a:r>
              <a:rPr lang="en-US" sz="700" dirty="0">
                <a:solidFill>
                  <a:srgbClr val="000000"/>
                </a:solidFill>
                <a:latin typeface="HelveticaNeue-Light"/>
              </a:rPr>
              <a:t>15; </a:t>
            </a:r>
            <a:r>
              <a:rPr lang="en-US" sz="700" i="1" dirty="0">
                <a:solidFill>
                  <a:srgbClr val="000000"/>
                </a:solidFill>
                <a:latin typeface="HelveticaNeue-LightItalic"/>
              </a:rPr>
              <a:t>A </a:t>
            </a:r>
            <a:r>
              <a:rPr lang="en-US" sz="700" dirty="0">
                <a:solidFill>
                  <a:srgbClr val="000000"/>
                </a:solidFill>
                <a:latin typeface="HelveticaNeue-Light"/>
              </a:rPr>
              <a:t>and </a:t>
            </a:r>
            <a:r>
              <a:rPr lang="en-US" sz="700" i="1" dirty="0">
                <a:solidFill>
                  <a:srgbClr val="000000"/>
                </a:solidFill>
                <a:latin typeface="HelveticaNeue-LightItalic"/>
              </a:rPr>
              <a:t>C</a:t>
            </a:r>
            <a:r>
              <a:rPr lang="en-US" sz="700" dirty="0">
                <a:solidFill>
                  <a:srgbClr val="000000"/>
                </a:solidFill>
                <a:latin typeface="HelveticaNeue-Light"/>
              </a:rPr>
              <a:t>) or remained</a:t>
            </a:r>
          </a:p>
          <a:p>
            <a:r>
              <a:rPr lang="en-US" sz="700" dirty="0">
                <a:solidFill>
                  <a:srgbClr val="000000"/>
                </a:solidFill>
                <a:latin typeface="HelveticaNeue-Light"/>
              </a:rPr>
              <a:t>without antiviral therapy (n </a:t>
            </a:r>
            <a:r>
              <a:rPr lang="en-US" sz="700" dirty="0">
                <a:solidFill>
                  <a:srgbClr val="000000"/>
                </a:solidFill>
                <a:latin typeface="Universal-GreekwithMathPi"/>
              </a:rPr>
              <a:t> </a:t>
            </a:r>
            <a:r>
              <a:rPr lang="en-US" sz="700" dirty="0">
                <a:solidFill>
                  <a:srgbClr val="000000"/>
                </a:solidFill>
                <a:latin typeface="HelveticaNeue-Light"/>
              </a:rPr>
              <a:t>10; </a:t>
            </a:r>
            <a:r>
              <a:rPr lang="en-US" sz="700" i="1" dirty="0">
                <a:solidFill>
                  <a:srgbClr val="000000"/>
                </a:solidFill>
                <a:latin typeface="HelveticaNeue-LightItalic"/>
              </a:rPr>
              <a:t>B </a:t>
            </a:r>
            <a:r>
              <a:rPr lang="en-US" sz="700" dirty="0">
                <a:solidFill>
                  <a:srgbClr val="000000"/>
                </a:solidFill>
                <a:latin typeface="HelveticaNeue-Light"/>
              </a:rPr>
              <a:t>and </a:t>
            </a:r>
            <a:r>
              <a:rPr lang="en-US" sz="700" i="1" dirty="0">
                <a:solidFill>
                  <a:srgbClr val="000000"/>
                </a:solidFill>
                <a:latin typeface="HelveticaNeue-LightItalic"/>
              </a:rPr>
              <a:t>D</a:t>
            </a:r>
            <a:r>
              <a:rPr lang="en-US" sz="700" dirty="0">
                <a:solidFill>
                  <a:srgbClr val="000000"/>
                </a:solidFill>
                <a:latin typeface="HelveticaNeue-Light"/>
              </a:rPr>
              <a:t>). For patients who resumed</a:t>
            </a:r>
          </a:p>
          <a:p>
            <a:r>
              <a:rPr lang="it-IT" sz="700" dirty="0" err="1">
                <a:solidFill>
                  <a:srgbClr val="000000"/>
                </a:solidFill>
                <a:latin typeface="HelveticaNeue-Light"/>
              </a:rPr>
              <a:t>antiviral</a:t>
            </a:r>
            <a:r>
              <a:rPr lang="it-IT" sz="700" dirty="0">
                <a:solidFill>
                  <a:srgbClr val="000000"/>
                </a:solidFill>
                <a:latin typeface="HelveticaNeue-Light"/>
              </a:rPr>
              <a:t> treatment </a:t>
            </a:r>
            <a:r>
              <a:rPr lang="it-IT" sz="700" dirty="0" err="1">
                <a:solidFill>
                  <a:srgbClr val="000000"/>
                </a:solidFill>
                <a:latin typeface="HelveticaNeue-Light"/>
              </a:rPr>
              <a:t>during</a:t>
            </a:r>
            <a:r>
              <a:rPr lang="it-IT" sz="700" dirty="0">
                <a:solidFill>
                  <a:srgbClr val="000000"/>
                </a:solidFill>
                <a:latin typeface="HelveticaNeue-Light"/>
              </a:rPr>
              <a:t> </a:t>
            </a:r>
            <a:r>
              <a:rPr lang="en-US" sz="700" dirty="0">
                <a:solidFill>
                  <a:srgbClr val="000000"/>
                </a:solidFill>
                <a:latin typeface="HelveticaNeue-Light"/>
              </a:rPr>
              <a:t>the first year (n </a:t>
            </a:r>
            <a:r>
              <a:rPr lang="en-US" sz="700" dirty="0">
                <a:solidFill>
                  <a:srgbClr val="000000"/>
                </a:solidFill>
                <a:latin typeface="Universal-GreekwithMathPi"/>
              </a:rPr>
              <a:t> </a:t>
            </a:r>
            <a:r>
              <a:rPr lang="en-US" sz="700" dirty="0">
                <a:solidFill>
                  <a:srgbClr val="000000"/>
                </a:solidFill>
                <a:latin typeface="HelveticaNeue-Light"/>
              </a:rPr>
              <a:t>9), ALT and HBV DNA values are shown until the onset of therapy (</a:t>
            </a:r>
            <a:r>
              <a:rPr lang="en-US" sz="700" i="1" dirty="0">
                <a:solidFill>
                  <a:srgbClr val="000000"/>
                </a:solidFill>
                <a:latin typeface="HelveticaNeue-LightItalic"/>
              </a:rPr>
              <a:t>A </a:t>
            </a:r>
            <a:r>
              <a:rPr lang="en-US" sz="700" dirty="0">
                <a:solidFill>
                  <a:srgbClr val="000000"/>
                </a:solidFill>
                <a:latin typeface="HelveticaNeue-Light"/>
              </a:rPr>
              <a:t>and </a:t>
            </a:r>
            <a:r>
              <a:rPr lang="en-US" sz="700" i="1" dirty="0">
                <a:solidFill>
                  <a:srgbClr val="000000"/>
                </a:solidFill>
                <a:latin typeface="HelveticaNeue-LightItalic"/>
              </a:rPr>
              <a:t>C</a:t>
            </a:r>
            <a:r>
              <a:rPr lang="en-US" sz="700" dirty="0">
                <a:solidFill>
                  <a:srgbClr val="000000"/>
                </a:solidFill>
                <a:latin typeface="HelveticaNeue-Light"/>
              </a:rPr>
              <a:t>). In </a:t>
            </a:r>
            <a:r>
              <a:rPr lang="en-US" sz="700" i="1" dirty="0">
                <a:solidFill>
                  <a:srgbClr val="000000"/>
                </a:solidFill>
                <a:latin typeface="HelveticaNeue-LightItalic"/>
              </a:rPr>
              <a:t>E</a:t>
            </a:r>
            <a:r>
              <a:rPr lang="en-US" sz="700" dirty="0">
                <a:solidFill>
                  <a:srgbClr val="000000"/>
                </a:solidFill>
                <a:latin typeface="HelveticaNeue-Light"/>
              </a:rPr>
              <a:t>, the course of HBV DNA in the 8 patients who did not receive antiviral therapy and did not show biochemical relapse is also </a:t>
            </a:r>
            <a:r>
              <a:rPr lang="it-IT" sz="700" dirty="0" err="1">
                <a:solidFill>
                  <a:srgbClr val="000000"/>
                </a:solidFill>
                <a:latin typeface="HelveticaNeue-Light"/>
              </a:rPr>
              <a:t>shown</a:t>
            </a:r>
            <a:r>
              <a:rPr lang="it-IT" sz="700" dirty="0">
                <a:solidFill>
                  <a:srgbClr val="000000"/>
                </a:solidFill>
                <a:latin typeface="HelveticaNeue-Light"/>
              </a:rPr>
              <a:t>. </a:t>
            </a:r>
            <a:r>
              <a:rPr lang="it-IT" sz="700" dirty="0" err="1">
                <a:solidFill>
                  <a:srgbClr val="000000"/>
                </a:solidFill>
                <a:latin typeface="HelveticaNeue-Light"/>
              </a:rPr>
              <a:t>Undetectable</a:t>
            </a:r>
            <a:r>
              <a:rPr lang="it-IT" sz="700" dirty="0">
                <a:solidFill>
                  <a:srgbClr val="000000"/>
                </a:solidFill>
                <a:latin typeface="HelveticaNeue-Light"/>
              </a:rPr>
              <a:t> HBV DNA</a:t>
            </a:r>
          </a:p>
          <a:p>
            <a:r>
              <a:rPr lang="en-US" sz="700" dirty="0">
                <a:solidFill>
                  <a:srgbClr val="000000"/>
                </a:solidFill>
                <a:latin typeface="HelveticaNeue-Light"/>
              </a:rPr>
              <a:t>values are assigned a value of 1.</a:t>
            </a:r>
          </a:p>
        </p:txBody>
      </p:sp>
      <p:sp>
        <p:nvSpPr>
          <p:cNvPr id="12" name="Rettangolo 11">
            <a:extLst>
              <a:ext uri="{FF2B5EF4-FFF2-40B4-BE49-F238E27FC236}">
                <a16:creationId xmlns:a16="http://schemas.microsoft.com/office/drawing/2014/main" xmlns="" id="{32BB9DFB-8B37-47B4-8D69-52D9F895221F}"/>
              </a:ext>
            </a:extLst>
          </p:cNvPr>
          <p:cNvSpPr/>
          <p:nvPr/>
        </p:nvSpPr>
        <p:spPr>
          <a:xfrm>
            <a:off x="222578" y="6597352"/>
            <a:ext cx="3188693" cy="230832"/>
          </a:xfrm>
          <a:prstGeom prst="rect">
            <a:avLst/>
          </a:prstGeom>
        </p:spPr>
        <p:txBody>
          <a:bodyPr wrap="none">
            <a:spAutoFit/>
          </a:bodyPr>
          <a:lstStyle/>
          <a:p>
            <a:r>
              <a:rPr lang="nl-NL" sz="900" b="1" dirty="0">
                <a:latin typeface="FranklinGothicEF-Medium"/>
              </a:rPr>
              <a:t>HADZIYANNIS ET AL GASTROENTEROLOGY  2012 Vol. 143, No. 3</a:t>
            </a:r>
            <a:endParaRPr lang="it-IT" sz="2000" b="1" dirty="0"/>
          </a:p>
        </p:txBody>
      </p:sp>
      <p:pic>
        <p:nvPicPr>
          <p:cNvPr id="13" name="Immagine 12">
            <a:extLst>
              <a:ext uri="{FF2B5EF4-FFF2-40B4-BE49-F238E27FC236}">
                <a16:creationId xmlns:a16="http://schemas.microsoft.com/office/drawing/2014/main" xmlns="" id="{B3750E31-B11F-441D-BFF6-5FE44B7E8C8C}"/>
              </a:ext>
            </a:extLst>
          </p:cNvPr>
          <p:cNvPicPr>
            <a:picLocks noChangeAspect="1"/>
          </p:cNvPicPr>
          <p:nvPr/>
        </p:nvPicPr>
        <p:blipFill>
          <a:blip r:embed="rId7"/>
          <a:stretch>
            <a:fillRect/>
          </a:stretch>
        </p:blipFill>
        <p:spPr>
          <a:xfrm>
            <a:off x="8604448" y="111768"/>
            <a:ext cx="438950" cy="432854"/>
          </a:xfrm>
          <a:prstGeom prst="rect">
            <a:avLst/>
          </a:prstGeom>
        </p:spPr>
      </p:pic>
    </p:spTree>
    <p:extLst>
      <p:ext uri="{BB962C8B-B14F-4D97-AF65-F5344CB8AC3E}">
        <p14:creationId xmlns:p14="http://schemas.microsoft.com/office/powerpoint/2010/main" val="34710647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xmlns="" id="{EC0CCBF5-D4A0-4D5D-A686-2F2B6A742F99}"/>
              </a:ext>
            </a:extLst>
          </p:cNvPr>
          <p:cNvSpPr/>
          <p:nvPr/>
        </p:nvSpPr>
        <p:spPr>
          <a:xfrm>
            <a:off x="1907704" y="332656"/>
            <a:ext cx="5328592" cy="369332"/>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PREDICTING OFF NA TREATMENT RESPONSE</a:t>
            </a:r>
            <a:endParaRPr lang="it-IT" b="1" dirty="0">
              <a:latin typeface="Arial" panose="020B0604020202020204" pitchFamily="34" charset="0"/>
              <a:cs typeface="Arial" panose="020B0604020202020204" pitchFamily="34" charset="0"/>
            </a:endParaRPr>
          </a:p>
        </p:txBody>
      </p:sp>
      <p:sp>
        <p:nvSpPr>
          <p:cNvPr id="3" name="Rettangolo 2">
            <a:extLst>
              <a:ext uri="{FF2B5EF4-FFF2-40B4-BE49-F238E27FC236}">
                <a16:creationId xmlns:a16="http://schemas.microsoft.com/office/drawing/2014/main" xmlns="" id="{D1FAEBE0-445A-48E7-8020-9FA7ECECAC51}"/>
              </a:ext>
            </a:extLst>
          </p:cNvPr>
          <p:cNvSpPr/>
          <p:nvPr/>
        </p:nvSpPr>
        <p:spPr>
          <a:xfrm>
            <a:off x="917594" y="1087576"/>
            <a:ext cx="7308812" cy="1477328"/>
          </a:xfrm>
          <a:prstGeom prst="rect">
            <a:avLst/>
          </a:prstGeom>
          <a:ln>
            <a:solidFill>
              <a:srgbClr val="3366FF"/>
            </a:solidFill>
          </a:ln>
        </p:spPr>
        <p:txBody>
          <a:bodyPr wrap="square">
            <a:spAutoFit/>
          </a:bodyPr>
          <a:lstStyle/>
          <a:p>
            <a:r>
              <a:rPr lang="en-US" dirty="0"/>
              <a:t>The factors shown to be associated with a post-NA treatment response are:</a:t>
            </a:r>
          </a:p>
          <a:p>
            <a:endParaRPr lang="en-US" dirty="0"/>
          </a:p>
          <a:p>
            <a:pPr marL="285750" indent="-285750">
              <a:buFont typeface="Arial" panose="020B0604020202020204" pitchFamily="34" charset="0"/>
              <a:buChar char="•"/>
            </a:pPr>
            <a:r>
              <a:rPr lang="en-US" dirty="0"/>
              <a:t>younger age</a:t>
            </a:r>
          </a:p>
          <a:p>
            <a:pPr marL="285750" indent="-285750">
              <a:buFont typeface="Arial" panose="020B0604020202020204" pitchFamily="34" charset="0"/>
              <a:buChar char="•"/>
            </a:pPr>
            <a:r>
              <a:rPr lang="en-US" dirty="0"/>
              <a:t>low ALT and HBV DNA levels at baseline</a:t>
            </a:r>
          </a:p>
          <a:p>
            <a:pPr marL="285750" indent="-285750">
              <a:buFont typeface="Arial" panose="020B0604020202020204" pitchFamily="34" charset="0"/>
              <a:buChar char="•"/>
            </a:pPr>
            <a:r>
              <a:rPr lang="en-US" dirty="0"/>
              <a:t>the duration of consolidation treatment</a:t>
            </a:r>
            <a:endParaRPr lang="it-IT" dirty="0"/>
          </a:p>
        </p:txBody>
      </p:sp>
      <p:sp>
        <p:nvSpPr>
          <p:cNvPr id="4" name="Rettangolo 3">
            <a:extLst>
              <a:ext uri="{FF2B5EF4-FFF2-40B4-BE49-F238E27FC236}">
                <a16:creationId xmlns:a16="http://schemas.microsoft.com/office/drawing/2014/main" xmlns="" id="{D4AA6423-8D7F-4605-94A3-2E1B2E86879F}"/>
              </a:ext>
            </a:extLst>
          </p:cNvPr>
          <p:cNvSpPr/>
          <p:nvPr/>
        </p:nvSpPr>
        <p:spPr>
          <a:xfrm>
            <a:off x="5292080" y="2287905"/>
            <a:ext cx="2952328" cy="276999"/>
          </a:xfrm>
          <a:prstGeom prst="rect">
            <a:avLst/>
          </a:prstGeom>
        </p:spPr>
        <p:txBody>
          <a:bodyPr wrap="square">
            <a:spAutoFit/>
          </a:bodyPr>
          <a:lstStyle/>
          <a:p>
            <a:r>
              <a:rPr lang="it-IT" sz="1200" dirty="0" err="1"/>
              <a:t>Berg</a:t>
            </a:r>
            <a:r>
              <a:rPr lang="it-IT" sz="1200" dirty="0"/>
              <a:t> T et al. – FINITE </a:t>
            </a:r>
            <a:r>
              <a:rPr lang="it-IT" sz="1200" dirty="0" err="1"/>
              <a:t>study</a:t>
            </a:r>
            <a:r>
              <a:rPr lang="it-IT" sz="1200" dirty="0"/>
              <a:t>. J </a:t>
            </a:r>
            <a:r>
              <a:rPr lang="it-IT" sz="1200" dirty="0" err="1"/>
              <a:t>Hepatol</a:t>
            </a:r>
            <a:r>
              <a:rPr lang="it-IT" sz="1200" dirty="0"/>
              <a:t>. 2017</a:t>
            </a:r>
          </a:p>
        </p:txBody>
      </p:sp>
      <p:sp>
        <p:nvSpPr>
          <p:cNvPr id="5" name="Rettangolo 4">
            <a:extLst>
              <a:ext uri="{FF2B5EF4-FFF2-40B4-BE49-F238E27FC236}">
                <a16:creationId xmlns:a16="http://schemas.microsoft.com/office/drawing/2014/main" xmlns="" id="{90D43CED-4649-4318-B824-42B7C326C1E1}"/>
              </a:ext>
            </a:extLst>
          </p:cNvPr>
          <p:cNvSpPr/>
          <p:nvPr/>
        </p:nvSpPr>
        <p:spPr>
          <a:xfrm>
            <a:off x="917594" y="3212976"/>
            <a:ext cx="7326814" cy="677108"/>
          </a:xfrm>
          <a:prstGeom prst="rect">
            <a:avLst/>
          </a:prstGeom>
        </p:spPr>
        <p:txBody>
          <a:bodyPr wrap="square">
            <a:spAutoFit/>
          </a:bodyPr>
          <a:lstStyle/>
          <a:p>
            <a:pPr algn="just"/>
            <a:r>
              <a:rPr lang="en-US" dirty="0"/>
              <a:t>Although the </a:t>
            </a:r>
            <a:r>
              <a:rPr lang="en-US" sz="2000" b="1" dirty="0"/>
              <a:t>level of HBsAg </a:t>
            </a:r>
            <a:r>
              <a:rPr lang="en-US" dirty="0"/>
              <a:t>has also been found to be a marker for post-NA treatment response, results are contradictory</a:t>
            </a:r>
            <a:endParaRPr lang="it-IT" dirty="0"/>
          </a:p>
        </p:txBody>
      </p:sp>
      <p:sp>
        <p:nvSpPr>
          <p:cNvPr id="6" name="Rettangolo 5">
            <a:extLst>
              <a:ext uri="{FF2B5EF4-FFF2-40B4-BE49-F238E27FC236}">
                <a16:creationId xmlns:a16="http://schemas.microsoft.com/office/drawing/2014/main" xmlns="" id="{3AB75242-5D2F-470D-94CD-674041725C11}"/>
              </a:ext>
            </a:extLst>
          </p:cNvPr>
          <p:cNvSpPr/>
          <p:nvPr/>
        </p:nvSpPr>
        <p:spPr>
          <a:xfrm>
            <a:off x="913754" y="4149080"/>
            <a:ext cx="7308812" cy="646331"/>
          </a:xfrm>
          <a:prstGeom prst="rect">
            <a:avLst/>
          </a:prstGeom>
        </p:spPr>
        <p:txBody>
          <a:bodyPr wrap="square">
            <a:spAutoFit/>
          </a:bodyPr>
          <a:lstStyle/>
          <a:p>
            <a:r>
              <a:rPr lang="en-US" dirty="0"/>
              <a:t>Certain studies have shown that HBsAg levels at the end of NA treatment could be predictive of responders to treatment withdrawal</a:t>
            </a:r>
            <a:endParaRPr lang="it-IT" dirty="0"/>
          </a:p>
        </p:txBody>
      </p:sp>
    </p:spTree>
    <p:extLst>
      <p:ext uri="{BB962C8B-B14F-4D97-AF65-F5344CB8AC3E}">
        <p14:creationId xmlns:p14="http://schemas.microsoft.com/office/powerpoint/2010/main" val="37604521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xmlns="" id="{DE4F8E6E-E0A7-4961-BC35-706E4037384E}"/>
              </a:ext>
            </a:extLst>
          </p:cNvPr>
          <p:cNvSpPr/>
          <p:nvPr/>
        </p:nvSpPr>
        <p:spPr>
          <a:xfrm>
            <a:off x="1043608" y="1829613"/>
            <a:ext cx="7488832" cy="307777"/>
          </a:xfrm>
          <a:prstGeom prst="rect">
            <a:avLst/>
          </a:prstGeom>
        </p:spPr>
        <p:txBody>
          <a:bodyPr wrap="square">
            <a:spAutoFit/>
          </a:bodyPr>
          <a:lstStyle/>
          <a:p>
            <a:r>
              <a:rPr lang="en-US" sz="1400" dirty="0"/>
              <a:t>Change in HBsAg level from baseline according to HBsAg level at the time of stopping therapy</a:t>
            </a:r>
            <a:endParaRPr lang="it-IT" sz="1400" dirty="0"/>
          </a:p>
        </p:txBody>
      </p:sp>
      <p:sp>
        <p:nvSpPr>
          <p:cNvPr id="5" name="Rettangolo 4">
            <a:extLst>
              <a:ext uri="{FF2B5EF4-FFF2-40B4-BE49-F238E27FC236}">
                <a16:creationId xmlns:a16="http://schemas.microsoft.com/office/drawing/2014/main" xmlns="" id="{82F24F84-B174-439C-928A-F2878C45794C}"/>
              </a:ext>
            </a:extLst>
          </p:cNvPr>
          <p:cNvSpPr/>
          <p:nvPr/>
        </p:nvSpPr>
        <p:spPr>
          <a:xfrm>
            <a:off x="5868144" y="6525344"/>
            <a:ext cx="2952328" cy="276999"/>
          </a:xfrm>
          <a:prstGeom prst="rect">
            <a:avLst/>
          </a:prstGeom>
        </p:spPr>
        <p:txBody>
          <a:bodyPr wrap="square">
            <a:spAutoFit/>
          </a:bodyPr>
          <a:lstStyle/>
          <a:p>
            <a:r>
              <a:rPr lang="it-IT" sz="1200" dirty="0" err="1"/>
              <a:t>Berg</a:t>
            </a:r>
            <a:r>
              <a:rPr lang="it-IT" sz="1200" dirty="0"/>
              <a:t> T et al. – FINITE </a:t>
            </a:r>
            <a:r>
              <a:rPr lang="it-IT" sz="1200" dirty="0" err="1"/>
              <a:t>study</a:t>
            </a:r>
            <a:r>
              <a:rPr lang="it-IT" sz="1200" dirty="0"/>
              <a:t>. J </a:t>
            </a:r>
            <a:r>
              <a:rPr lang="it-IT" sz="1200" dirty="0" err="1"/>
              <a:t>Hepatol</a:t>
            </a:r>
            <a:r>
              <a:rPr lang="it-IT" sz="1200" dirty="0"/>
              <a:t>. 2017</a:t>
            </a:r>
          </a:p>
        </p:txBody>
      </p:sp>
      <p:pic>
        <p:nvPicPr>
          <p:cNvPr id="6" name="Immagine 5">
            <a:extLst>
              <a:ext uri="{FF2B5EF4-FFF2-40B4-BE49-F238E27FC236}">
                <a16:creationId xmlns:a16="http://schemas.microsoft.com/office/drawing/2014/main" xmlns="" id="{46EC9903-EC5C-4F42-8B52-A8660B85096C}"/>
              </a:ext>
            </a:extLst>
          </p:cNvPr>
          <p:cNvPicPr>
            <a:picLocks noChangeAspect="1"/>
          </p:cNvPicPr>
          <p:nvPr/>
        </p:nvPicPr>
        <p:blipFill>
          <a:blip r:embed="rId3"/>
          <a:stretch>
            <a:fillRect/>
          </a:stretch>
        </p:blipFill>
        <p:spPr>
          <a:xfrm>
            <a:off x="1619673" y="2255560"/>
            <a:ext cx="5400600" cy="4121954"/>
          </a:xfrm>
          <a:prstGeom prst="rect">
            <a:avLst/>
          </a:prstGeom>
        </p:spPr>
      </p:pic>
      <p:sp>
        <p:nvSpPr>
          <p:cNvPr id="17" name="Rettangolo 16">
            <a:extLst>
              <a:ext uri="{FF2B5EF4-FFF2-40B4-BE49-F238E27FC236}">
                <a16:creationId xmlns:a16="http://schemas.microsoft.com/office/drawing/2014/main" xmlns="" id="{BC091A1A-2311-4C6B-84DE-BAD9AD00FFEE}"/>
              </a:ext>
            </a:extLst>
          </p:cNvPr>
          <p:cNvSpPr/>
          <p:nvPr/>
        </p:nvSpPr>
        <p:spPr>
          <a:xfrm>
            <a:off x="645440" y="210126"/>
            <a:ext cx="1717201" cy="369332"/>
          </a:xfrm>
          <a:prstGeom prst="rect">
            <a:avLst/>
          </a:prstGeom>
        </p:spPr>
        <p:txBody>
          <a:bodyPr wrap="none">
            <a:spAutoFit/>
          </a:bodyPr>
          <a:lstStyle/>
          <a:p>
            <a:r>
              <a:rPr lang="it-IT" dirty="0" err="1">
                <a:solidFill>
                  <a:srgbClr val="005FD2"/>
                </a:solidFill>
                <a:latin typeface="Times New Roman" panose="02020603050405020304" pitchFamily="18" charset="0"/>
                <a:cs typeface="Times New Roman" panose="02020603050405020304" pitchFamily="18" charset="0"/>
              </a:rPr>
              <a:t>Research</a:t>
            </a:r>
            <a:r>
              <a:rPr lang="it-IT" dirty="0">
                <a:solidFill>
                  <a:srgbClr val="005FD2"/>
                </a:solidFill>
                <a:latin typeface="Times New Roman" panose="02020603050405020304" pitchFamily="18" charset="0"/>
                <a:cs typeface="Times New Roman" panose="02020603050405020304" pitchFamily="18" charset="0"/>
              </a:rPr>
              <a:t> </a:t>
            </a:r>
            <a:r>
              <a:rPr lang="it-IT" dirty="0" err="1">
                <a:solidFill>
                  <a:srgbClr val="005FD2"/>
                </a:solidFill>
                <a:latin typeface="Times New Roman" panose="02020603050405020304" pitchFamily="18" charset="0"/>
                <a:cs typeface="Times New Roman" panose="02020603050405020304" pitchFamily="18" charset="0"/>
              </a:rPr>
              <a:t>Article</a:t>
            </a:r>
            <a:endParaRPr lang="it-IT" sz="2400" dirty="0">
              <a:latin typeface="Times New Roman" panose="02020603050405020304" pitchFamily="18" charset="0"/>
              <a:cs typeface="Times New Roman" panose="02020603050405020304" pitchFamily="18" charset="0"/>
            </a:endParaRPr>
          </a:p>
        </p:txBody>
      </p:sp>
      <p:pic>
        <p:nvPicPr>
          <p:cNvPr id="18" name="Immagine 17">
            <a:extLst>
              <a:ext uri="{FF2B5EF4-FFF2-40B4-BE49-F238E27FC236}">
                <a16:creationId xmlns:a16="http://schemas.microsoft.com/office/drawing/2014/main" xmlns="" id="{3843696F-A057-4517-8ED7-42FCBD48AF48}"/>
              </a:ext>
            </a:extLst>
          </p:cNvPr>
          <p:cNvPicPr>
            <a:picLocks noChangeAspect="1"/>
          </p:cNvPicPr>
          <p:nvPr/>
        </p:nvPicPr>
        <p:blipFill>
          <a:blip r:embed="rId4"/>
          <a:stretch>
            <a:fillRect/>
          </a:stretch>
        </p:blipFill>
        <p:spPr>
          <a:xfrm>
            <a:off x="7020272" y="116632"/>
            <a:ext cx="1677000" cy="488933"/>
          </a:xfrm>
          <a:prstGeom prst="rect">
            <a:avLst/>
          </a:prstGeom>
        </p:spPr>
      </p:pic>
      <p:sp>
        <p:nvSpPr>
          <p:cNvPr id="19" name="Rettangolo 18">
            <a:extLst>
              <a:ext uri="{FF2B5EF4-FFF2-40B4-BE49-F238E27FC236}">
                <a16:creationId xmlns:a16="http://schemas.microsoft.com/office/drawing/2014/main" xmlns="" id="{B573C4AC-F084-4D2B-832B-63FA98A6A7D4}"/>
              </a:ext>
            </a:extLst>
          </p:cNvPr>
          <p:cNvSpPr/>
          <p:nvPr/>
        </p:nvSpPr>
        <p:spPr>
          <a:xfrm>
            <a:off x="905743" y="692696"/>
            <a:ext cx="7338665" cy="923330"/>
          </a:xfrm>
          <a:prstGeom prst="rect">
            <a:avLst/>
          </a:prstGeom>
        </p:spPr>
        <p:txBody>
          <a:bodyPr wrap="square">
            <a:spAutoFit/>
          </a:bodyPr>
          <a:lstStyle/>
          <a:p>
            <a:pPr algn="ctr"/>
            <a:r>
              <a:rPr lang="en-US" b="1" dirty="0">
                <a:latin typeface="Times New Roman" panose="02020603050405020304" pitchFamily="18" charset="0"/>
                <a:cs typeface="Times New Roman" panose="02020603050405020304" pitchFamily="18" charset="0"/>
              </a:rPr>
              <a:t>Long-term response after stopping tenofovir</a:t>
            </a:r>
          </a:p>
          <a:p>
            <a:pPr algn="ctr"/>
            <a:r>
              <a:rPr lang="it-IT" b="1" dirty="0" err="1">
                <a:latin typeface="Times New Roman" panose="02020603050405020304" pitchFamily="18" charset="0"/>
                <a:cs typeface="Times New Roman" panose="02020603050405020304" pitchFamily="18" charset="0"/>
              </a:rPr>
              <a:t>disoproxil</a:t>
            </a:r>
            <a:r>
              <a:rPr lang="it-IT" b="1" dirty="0">
                <a:latin typeface="Times New Roman" panose="02020603050405020304" pitchFamily="18" charset="0"/>
                <a:cs typeface="Times New Roman" panose="02020603050405020304" pitchFamily="18" charset="0"/>
              </a:rPr>
              <a:t> </a:t>
            </a:r>
            <a:r>
              <a:rPr lang="it-IT" b="1" dirty="0" err="1">
                <a:latin typeface="Times New Roman" panose="02020603050405020304" pitchFamily="18" charset="0"/>
                <a:cs typeface="Times New Roman" panose="02020603050405020304" pitchFamily="18" charset="0"/>
              </a:rPr>
              <a:t>fumarate</a:t>
            </a:r>
            <a:r>
              <a:rPr lang="it-IT" b="1" dirty="0">
                <a:latin typeface="Times New Roman" panose="02020603050405020304" pitchFamily="18" charset="0"/>
                <a:cs typeface="Times New Roman" panose="02020603050405020304" pitchFamily="18" charset="0"/>
              </a:rPr>
              <a:t> in non-</a:t>
            </a:r>
            <a:r>
              <a:rPr lang="it-IT" b="1" dirty="0" err="1">
                <a:latin typeface="Times New Roman" panose="02020603050405020304" pitchFamily="18" charset="0"/>
                <a:cs typeface="Times New Roman" panose="02020603050405020304" pitchFamily="18" charset="0"/>
              </a:rPr>
              <a:t>cirrhotic</a:t>
            </a:r>
            <a:r>
              <a:rPr lang="it-IT" b="1" dirty="0">
                <a:latin typeface="Times New Roman" panose="02020603050405020304" pitchFamily="18" charset="0"/>
                <a:cs typeface="Times New Roman" panose="02020603050405020304" pitchFamily="18" charset="0"/>
              </a:rPr>
              <a:t> </a:t>
            </a:r>
            <a:r>
              <a:rPr lang="it-IT" b="1" dirty="0" err="1">
                <a:latin typeface="Times New Roman" panose="02020603050405020304" pitchFamily="18" charset="0"/>
                <a:cs typeface="Times New Roman" panose="02020603050405020304" pitchFamily="18" charset="0"/>
              </a:rPr>
              <a:t>HBeAg</a:t>
            </a:r>
            <a:r>
              <a:rPr lang="it-IT" b="1" dirty="0">
                <a:latin typeface="Times New Roman" panose="02020603050405020304" pitchFamily="18" charset="0"/>
                <a:cs typeface="Times New Roman" panose="02020603050405020304" pitchFamily="18" charset="0"/>
              </a:rPr>
              <a:t>-negative</a:t>
            </a:r>
          </a:p>
          <a:p>
            <a:pPr algn="ctr"/>
            <a:r>
              <a:rPr lang="it-IT" b="1" dirty="0" err="1">
                <a:latin typeface="Times New Roman" panose="02020603050405020304" pitchFamily="18" charset="0"/>
                <a:cs typeface="Times New Roman" panose="02020603050405020304" pitchFamily="18" charset="0"/>
              </a:rPr>
              <a:t>patients</a:t>
            </a:r>
            <a:r>
              <a:rPr lang="it-IT" b="1" dirty="0">
                <a:latin typeface="Times New Roman" panose="02020603050405020304" pitchFamily="18" charset="0"/>
                <a:cs typeface="Times New Roman" panose="02020603050405020304" pitchFamily="18" charset="0"/>
              </a:rPr>
              <a:t> – FINITE </a:t>
            </a:r>
            <a:r>
              <a:rPr lang="it-IT" b="1" dirty="0" err="1">
                <a:latin typeface="Times New Roman" panose="02020603050405020304" pitchFamily="18" charset="0"/>
                <a:cs typeface="Times New Roman" panose="02020603050405020304" pitchFamily="18" charset="0"/>
              </a:rPr>
              <a:t>study</a:t>
            </a:r>
            <a:endParaRPr lang="it-IT" sz="1600" b="1" dirty="0">
              <a:latin typeface="Times New Roman" panose="02020603050405020304" pitchFamily="18" charset="0"/>
              <a:cs typeface="Times New Roman" panose="02020603050405020304" pitchFamily="18" charset="0"/>
            </a:endParaRPr>
          </a:p>
        </p:txBody>
      </p:sp>
      <p:cxnSp>
        <p:nvCxnSpPr>
          <p:cNvPr id="20" name="Connettore diritto 19">
            <a:extLst>
              <a:ext uri="{FF2B5EF4-FFF2-40B4-BE49-F238E27FC236}">
                <a16:creationId xmlns:a16="http://schemas.microsoft.com/office/drawing/2014/main" xmlns="" id="{307CEB83-1281-42C9-A019-78D8E10C3913}"/>
              </a:ext>
            </a:extLst>
          </p:cNvPr>
          <p:cNvCxnSpPr/>
          <p:nvPr/>
        </p:nvCxnSpPr>
        <p:spPr>
          <a:xfrm>
            <a:off x="395536" y="1700808"/>
            <a:ext cx="8301736" cy="0"/>
          </a:xfrm>
          <a:prstGeom prst="line">
            <a:avLst/>
          </a:prstGeom>
          <a:ln w="19050">
            <a:solidFill>
              <a:srgbClr val="3366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36761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xmlns="" id="{81918CC9-C883-4066-AD99-C1668BCD2E37}"/>
              </a:ext>
            </a:extLst>
          </p:cNvPr>
          <p:cNvSpPr/>
          <p:nvPr/>
        </p:nvSpPr>
        <p:spPr>
          <a:xfrm>
            <a:off x="501119" y="840731"/>
            <a:ext cx="7935653" cy="646331"/>
          </a:xfrm>
          <a:prstGeom prst="rect">
            <a:avLst/>
          </a:prstGeom>
          <a:ln>
            <a:noFill/>
          </a:ln>
        </p:spPr>
        <p:txBody>
          <a:bodyPr wrap="square">
            <a:spAutoFit/>
          </a:bodyPr>
          <a:lstStyle/>
          <a:p>
            <a:r>
              <a:rPr lang="en-US" dirty="0"/>
              <a:t>Chen CH et al. found that </a:t>
            </a:r>
            <a:r>
              <a:rPr lang="en-US" b="1" dirty="0"/>
              <a:t>HBsAg cut-off values of 120 and 200 IU/mL </a:t>
            </a:r>
            <a:r>
              <a:rPr lang="en-US" dirty="0"/>
              <a:t>were predictive of a response to treatment</a:t>
            </a:r>
            <a:endParaRPr lang="it-IT" dirty="0"/>
          </a:p>
        </p:txBody>
      </p:sp>
      <p:pic>
        <p:nvPicPr>
          <p:cNvPr id="3" name="Immagine 2">
            <a:extLst>
              <a:ext uri="{FF2B5EF4-FFF2-40B4-BE49-F238E27FC236}">
                <a16:creationId xmlns:a16="http://schemas.microsoft.com/office/drawing/2014/main" xmlns="" id="{2FF91D06-4230-4683-8993-93152F5DDF3F}"/>
              </a:ext>
            </a:extLst>
          </p:cNvPr>
          <p:cNvPicPr>
            <a:picLocks noChangeAspect="1"/>
          </p:cNvPicPr>
          <p:nvPr/>
        </p:nvPicPr>
        <p:blipFill>
          <a:blip r:embed="rId2"/>
          <a:stretch>
            <a:fillRect/>
          </a:stretch>
        </p:blipFill>
        <p:spPr>
          <a:xfrm>
            <a:off x="6880621" y="116632"/>
            <a:ext cx="1677000" cy="488933"/>
          </a:xfrm>
          <a:prstGeom prst="rect">
            <a:avLst/>
          </a:prstGeom>
        </p:spPr>
      </p:pic>
      <p:pic>
        <p:nvPicPr>
          <p:cNvPr id="4" name="Immagine 3">
            <a:extLst>
              <a:ext uri="{FF2B5EF4-FFF2-40B4-BE49-F238E27FC236}">
                <a16:creationId xmlns:a16="http://schemas.microsoft.com/office/drawing/2014/main" xmlns="" id="{A940E43C-318C-4900-95B5-8D590D8EC2EE}"/>
              </a:ext>
            </a:extLst>
          </p:cNvPr>
          <p:cNvPicPr>
            <a:picLocks noChangeAspect="1"/>
          </p:cNvPicPr>
          <p:nvPr/>
        </p:nvPicPr>
        <p:blipFill>
          <a:blip r:embed="rId3"/>
          <a:stretch>
            <a:fillRect/>
          </a:stretch>
        </p:blipFill>
        <p:spPr>
          <a:xfrm>
            <a:off x="621968" y="184383"/>
            <a:ext cx="1677000" cy="499108"/>
          </a:xfrm>
          <a:prstGeom prst="rect">
            <a:avLst/>
          </a:prstGeom>
        </p:spPr>
      </p:pic>
      <p:sp>
        <p:nvSpPr>
          <p:cNvPr id="5" name="Rettangolo 4">
            <a:extLst>
              <a:ext uri="{FF2B5EF4-FFF2-40B4-BE49-F238E27FC236}">
                <a16:creationId xmlns:a16="http://schemas.microsoft.com/office/drawing/2014/main" xmlns="" id="{D9BE1404-1BF1-4E47-ADB6-29294AB886D0}"/>
              </a:ext>
            </a:extLst>
          </p:cNvPr>
          <p:cNvSpPr/>
          <p:nvPr/>
        </p:nvSpPr>
        <p:spPr>
          <a:xfrm>
            <a:off x="7035045" y="1122308"/>
            <a:ext cx="1368152" cy="307777"/>
          </a:xfrm>
          <a:prstGeom prst="rect">
            <a:avLst/>
          </a:prstGeom>
        </p:spPr>
        <p:txBody>
          <a:bodyPr wrap="square">
            <a:spAutoFit/>
          </a:bodyPr>
          <a:lstStyle/>
          <a:p>
            <a:r>
              <a:rPr lang="it-IT" sz="1400" i="1" dirty="0"/>
              <a:t>J </a:t>
            </a:r>
            <a:r>
              <a:rPr lang="it-IT" sz="1400" i="1" dirty="0" err="1"/>
              <a:t>Hepatol</a:t>
            </a:r>
            <a:r>
              <a:rPr lang="it-IT" sz="1400" dirty="0"/>
              <a:t>. 2014</a:t>
            </a:r>
          </a:p>
        </p:txBody>
      </p:sp>
      <p:sp>
        <p:nvSpPr>
          <p:cNvPr id="6" name="Rettangolo 5">
            <a:extLst>
              <a:ext uri="{FF2B5EF4-FFF2-40B4-BE49-F238E27FC236}">
                <a16:creationId xmlns:a16="http://schemas.microsoft.com/office/drawing/2014/main" xmlns="" id="{E4E59124-7E54-4C21-8006-6B03024E406D}"/>
              </a:ext>
            </a:extLst>
          </p:cNvPr>
          <p:cNvSpPr/>
          <p:nvPr/>
        </p:nvSpPr>
        <p:spPr>
          <a:xfrm>
            <a:off x="467544" y="116631"/>
            <a:ext cx="8141269" cy="1370431"/>
          </a:xfrm>
          <a:prstGeom prst="rect">
            <a:avLst/>
          </a:prstGeom>
          <a:noFill/>
          <a:ln w="12700">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a:extLst>
              <a:ext uri="{FF2B5EF4-FFF2-40B4-BE49-F238E27FC236}">
                <a16:creationId xmlns:a16="http://schemas.microsoft.com/office/drawing/2014/main" xmlns="" id="{DB434310-1899-44FC-841E-4EF96B08DE74}"/>
              </a:ext>
            </a:extLst>
          </p:cNvPr>
          <p:cNvSpPr/>
          <p:nvPr/>
        </p:nvSpPr>
        <p:spPr>
          <a:xfrm>
            <a:off x="501119" y="2204864"/>
            <a:ext cx="8141268" cy="646331"/>
          </a:xfrm>
          <a:prstGeom prst="rect">
            <a:avLst/>
          </a:prstGeom>
        </p:spPr>
        <p:txBody>
          <a:bodyPr wrap="square">
            <a:spAutoFit/>
          </a:bodyPr>
          <a:lstStyle/>
          <a:p>
            <a:r>
              <a:rPr lang="en-US" dirty="0"/>
              <a:t>Lee HA et al. identified serum </a:t>
            </a:r>
            <a:r>
              <a:rPr lang="en-US" b="1" dirty="0"/>
              <a:t>HBsAg levels of &lt;2 log</a:t>
            </a:r>
            <a:r>
              <a:rPr lang="en-US" b="1" baseline="-25000" dirty="0"/>
              <a:t>10</a:t>
            </a:r>
            <a:r>
              <a:rPr lang="en-US" b="1" dirty="0"/>
              <a:t> IU/mL </a:t>
            </a:r>
            <a:r>
              <a:rPr lang="en-US" dirty="0"/>
              <a:t>to be a reliable predictor of a sustained off-treatment response</a:t>
            </a:r>
            <a:endParaRPr lang="it-IT" dirty="0"/>
          </a:p>
        </p:txBody>
      </p:sp>
      <p:sp>
        <p:nvSpPr>
          <p:cNvPr id="8" name="Rettangolo 7">
            <a:extLst>
              <a:ext uri="{FF2B5EF4-FFF2-40B4-BE49-F238E27FC236}">
                <a16:creationId xmlns:a16="http://schemas.microsoft.com/office/drawing/2014/main" xmlns="" id="{57F57488-FF3D-440D-97D1-C80CC3CDBD12}"/>
              </a:ext>
            </a:extLst>
          </p:cNvPr>
          <p:cNvSpPr/>
          <p:nvPr/>
        </p:nvSpPr>
        <p:spPr>
          <a:xfrm>
            <a:off x="6516216" y="5137447"/>
            <a:ext cx="1856406" cy="307777"/>
          </a:xfrm>
          <a:prstGeom prst="rect">
            <a:avLst/>
          </a:prstGeom>
        </p:spPr>
        <p:txBody>
          <a:bodyPr wrap="none">
            <a:spAutoFit/>
          </a:bodyPr>
          <a:lstStyle/>
          <a:p>
            <a:r>
              <a:rPr lang="it-IT" sz="1400" i="1" dirty="0" err="1"/>
              <a:t>Clin</a:t>
            </a:r>
            <a:r>
              <a:rPr lang="it-IT" sz="1400" i="1" dirty="0"/>
              <a:t> </a:t>
            </a:r>
            <a:r>
              <a:rPr lang="it-IT" sz="1400" i="1" dirty="0" err="1"/>
              <a:t>Mol</a:t>
            </a:r>
            <a:r>
              <a:rPr lang="it-IT" sz="1400" i="1" dirty="0"/>
              <a:t> </a:t>
            </a:r>
            <a:r>
              <a:rPr lang="it-IT" sz="1400" i="1" dirty="0" err="1"/>
              <a:t>Hepatol</a:t>
            </a:r>
            <a:r>
              <a:rPr lang="it-IT" sz="1400" i="1" dirty="0"/>
              <a:t>. </a:t>
            </a:r>
            <a:r>
              <a:rPr lang="it-IT" sz="1400" dirty="0"/>
              <a:t>2016</a:t>
            </a:r>
          </a:p>
        </p:txBody>
      </p:sp>
      <p:pic>
        <p:nvPicPr>
          <p:cNvPr id="9" name="Immagine 8">
            <a:extLst>
              <a:ext uri="{FF2B5EF4-FFF2-40B4-BE49-F238E27FC236}">
                <a16:creationId xmlns:a16="http://schemas.microsoft.com/office/drawing/2014/main" xmlns="" id="{4C3AA688-0C16-4AD5-8DFB-6BE8F5C33294}"/>
              </a:ext>
            </a:extLst>
          </p:cNvPr>
          <p:cNvPicPr>
            <a:picLocks noChangeAspect="1"/>
          </p:cNvPicPr>
          <p:nvPr/>
        </p:nvPicPr>
        <p:blipFill>
          <a:blip r:embed="rId4"/>
          <a:stretch>
            <a:fillRect/>
          </a:stretch>
        </p:blipFill>
        <p:spPr>
          <a:xfrm>
            <a:off x="596291" y="2871838"/>
            <a:ext cx="2823581" cy="2645394"/>
          </a:xfrm>
          <a:prstGeom prst="rect">
            <a:avLst/>
          </a:prstGeom>
        </p:spPr>
      </p:pic>
      <p:pic>
        <p:nvPicPr>
          <p:cNvPr id="10" name="Immagine 9">
            <a:extLst>
              <a:ext uri="{FF2B5EF4-FFF2-40B4-BE49-F238E27FC236}">
                <a16:creationId xmlns:a16="http://schemas.microsoft.com/office/drawing/2014/main" xmlns="" id="{FC054688-90D6-4652-8FFE-65DB580079A0}"/>
              </a:ext>
            </a:extLst>
          </p:cNvPr>
          <p:cNvPicPr>
            <a:picLocks noChangeAspect="1"/>
          </p:cNvPicPr>
          <p:nvPr/>
        </p:nvPicPr>
        <p:blipFill>
          <a:blip r:embed="rId5"/>
          <a:stretch>
            <a:fillRect/>
          </a:stretch>
        </p:blipFill>
        <p:spPr>
          <a:xfrm>
            <a:off x="7596336" y="1944836"/>
            <a:ext cx="961285" cy="286367"/>
          </a:xfrm>
          <a:prstGeom prst="rect">
            <a:avLst/>
          </a:prstGeom>
        </p:spPr>
      </p:pic>
      <p:sp>
        <p:nvSpPr>
          <p:cNvPr id="12" name="Rettangolo 11">
            <a:extLst>
              <a:ext uri="{FF2B5EF4-FFF2-40B4-BE49-F238E27FC236}">
                <a16:creationId xmlns:a16="http://schemas.microsoft.com/office/drawing/2014/main" xmlns="" id="{47F2D1C6-CD5F-4312-96DB-CA48D6E5C429}"/>
              </a:ext>
            </a:extLst>
          </p:cNvPr>
          <p:cNvSpPr/>
          <p:nvPr/>
        </p:nvSpPr>
        <p:spPr>
          <a:xfrm>
            <a:off x="467544" y="1844823"/>
            <a:ext cx="8141268" cy="3672409"/>
          </a:xfrm>
          <a:prstGeom prst="rect">
            <a:avLst/>
          </a:prstGeom>
          <a:noFill/>
          <a:ln w="12700">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6873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xmlns="" id="{59CEB230-E85C-4AA7-8817-CB0BFEE5739A}"/>
              </a:ext>
            </a:extLst>
          </p:cNvPr>
          <p:cNvSpPr/>
          <p:nvPr/>
        </p:nvSpPr>
        <p:spPr>
          <a:xfrm>
            <a:off x="503548" y="44624"/>
            <a:ext cx="8136904" cy="815608"/>
          </a:xfrm>
          <a:prstGeom prst="rect">
            <a:avLst/>
          </a:prstGeom>
        </p:spPr>
        <p:txBody>
          <a:bodyPr wrap="square">
            <a:spAutoFit/>
          </a:bodyPr>
          <a:lstStyle/>
          <a:p>
            <a:r>
              <a:rPr lang="it-IT" sz="1100" dirty="0">
                <a:latin typeface="AdvOT0231c847"/>
              </a:rPr>
              <a:t>ORIGINAL ARTICLE</a:t>
            </a:r>
          </a:p>
          <a:p>
            <a:r>
              <a:rPr lang="en-US" dirty="0">
                <a:latin typeface="AdvOT6520a694"/>
              </a:rPr>
              <a:t>Treatment cessation of entecavir in Asian patients with hepatitis B e antigen negative chronic </a:t>
            </a:r>
            <a:r>
              <a:rPr lang="it-IT" dirty="0" err="1">
                <a:latin typeface="AdvOT6520a694"/>
              </a:rPr>
              <a:t>hepatitis</a:t>
            </a:r>
            <a:r>
              <a:rPr lang="it-IT" dirty="0">
                <a:latin typeface="AdvOT6520a694"/>
              </a:rPr>
              <a:t> B: a </a:t>
            </a:r>
            <a:r>
              <a:rPr lang="it-IT" dirty="0" err="1">
                <a:latin typeface="AdvOT6520a694"/>
              </a:rPr>
              <a:t>multicentre</a:t>
            </a:r>
            <a:r>
              <a:rPr lang="it-IT" dirty="0">
                <a:latin typeface="AdvOT6520a694"/>
              </a:rPr>
              <a:t> </a:t>
            </a:r>
            <a:r>
              <a:rPr lang="it-IT" dirty="0" err="1">
                <a:latin typeface="AdvOT6520a694"/>
              </a:rPr>
              <a:t>prospective</a:t>
            </a:r>
            <a:r>
              <a:rPr lang="it-IT" dirty="0">
                <a:latin typeface="AdvOT6520a694"/>
              </a:rPr>
              <a:t> </a:t>
            </a:r>
            <a:r>
              <a:rPr lang="it-IT" dirty="0" err="1">
                <a:latin typeface="AdvOT6520a694"/>
              </a:rPr>
              <a:t>study</a:t>
            </a:r>
            <a:endParaRPr lang="it-IT" dirty="0">
              <a:latin typeface="AdvOT6520a694"/>
            </a:endParaRPr>
          </a:p>
        </p:txBody>
      </p:sp>
      <p:sp>
        <p:nvSpPr>
          <p:cNvPr id="3" name="Rettangolo 2">
            <a:extLst>
              <a:ext uri="{FF2B5EF4-FFF2-40B4-BE49-F238E27FC236}">
                <a16:creationId xmlns:a16="http://schemas.microsoft.com/office/drawing/2014/main" xmlns="" id="{28E842F6-87CE-4FA3-AF47-9DE8C33F3C80}"/>
              </a:ext>
            </a:extLst>
          </p:cNvPr>
          <p:cNvSpPr/>
          <p:nvPr/>
        </p:nvSpPr>
        <p:spPr>
          <a:xfrm>
            <a:off x="5005238" y="903043"/>
            <a:ext cx="2591097" cy="307777"/>
          </a:xfrm>
          <a:prstGeom prst="rect">
            <a:avLst/>
          </a:prstGeom>
          <a:solidFill>
            <a:schemeClr val="bg1">
              <a:lumMod val="65000"/>
            </a:schemeClr>
          </a:solidFill>
        </p:spPr>
        <p:txBody>
          <a:bodyPr wrap="square">
            <a:spAutoFit/>
          </a:bodyPr>
          <a:lstStyle/>
          <a:p>
            <a:r>
              <a:rPr lang="it-IT" sz="1400" b="1" dirty="0" err="1">
                <a:solidFill>
                  <a:schemeClr val="bg1"/>
                </a:solidFill>
                <a:latin typeface="Arial" panose="020B0604020202020204" pitchFamily="34" charset="0"/>
                <a:cs typeface="Arial" panose="020B0604020202020204" pitchFamily="34" charset="0"/>
              </a:rPr>
              <a:t>Significance</a:t>
            </a:r>
            <a:r>
              <a:rPr lang="it-IT" sz="1400" b="1" dirty="0">
                <a:solidFill>
                  <a:schemeClr val="bg1"/>
                </a:solidFill>
                <a:latin typeface="Arial" panose="020B0604020202020204" pitchFamily="34" charset="0"/>
                <a:cs typeface="Arial" panose="020B0604020202020204" pitchFamily="34" charset="0"/>
              </a:rPr>
              <a:t> of </a:t>
            </a:r>
            <a:r>
              <a:rPr lang="it-IT" sz="1400" b="1" dirty="0" err="1">
                <a:solidFill>
                  <a:schemeClr val="bg1"/>
                </a:solidFill>
                <a:latin typeface="Arial" panose="020B0604020202020204" pitchFamily="34" charset="0"/>
                <a:cs typeface="Arial" panose="020B0604020202020204" pitchFamily="34" charset="0"/>
              </a:rPr>
              <a:t>this</a:t>
            </a:r>
            <a:r>
              <a:rPr lang="it-IT" sz="1400" b="1" dirty="0">
                <a:solidFill>
                  <a:schemeClr val="bg1"/>
                </a:solidFill>
                <a:latin typeface="Arial" panose="020B0604020202020204" pitchFamily="34" charset="0"/>
                <a:cs typeface="Arial" panose="020B0604020202020204" pitchFamily="34" charset="0"/>
              </a:rPr>
              <a:t> </a:t>
            </a:r>
            <a:r>
              <a:rPr lang="it-IT" sz="1400" b="1" dirty="0" err="1">
                <a:solidFill>
                  <a:schemeClr val="bg1"/>
                </a:solidFill>
                <a:latin typeface="Arial" panose="020B0604020202020204" pitchFamily="34" charset="0"/>
                <a:cs typeface="Arial" panose="020B0604020202020204" pitchFamily="34" charset="0"/>
              </a:rPr>
              <a:t>study</a:t>
            </a:r>
            <a:endParaRPr lang="it-IT" sz="1400" b="1" dirty="0">
              <a:solidFill>
                <a:schemeClr val="bg1"/>
              </a:solidFill>
              <a:latin typeface="Arial" panose="020B0604020202020204" pitchFamily="34" charset="0"/>
              <a:cs typeface="Arial" panose="020B0604020202020204" pitchFamily="34" charset="0"/>
            </a:endParaRPr>
          </a:p>
        </p:txBody>
      </p:sp>
      <p:sp>
        <p:nvSpPr>
          <p:cNvPr id="5" name="Rettangolo 4">
            <a:extLst>
              <a:ext uri="{FF2B5EF4-FFF2-40B4-BE49-F238E27FC236}">
                <a16:creationId xmlns:a16="http://schemas.microsoft.com/office/drawing/2014/main" xmlns="" id="{FA54DC65-0C4A-4347-B85D-19404BC97D95}"/>
              </a:ext>
            </a:extLst>
          </p:cNvPr>
          <p:cNvSpPr/>
          <p:nvPr/>
        </p:nvSpPr>
        <p:spPr>
          <a:xfrm>
            <a:off x="4644008" y="1240624"/>
            <a:ext cx="4392488" cy="5386090"/>
          </a:xfrm>
          <a:prstGeom prst="rect">
            <a:avLst/>
          </a:prstGeom>
          <a:solidFill>
            <a:schemeClr val="bg1">
              <a:lumMod val="95000"/>
            </a:schemeClr>
          </a:solidFill>
        </p:spPr>
        <p:txBody>
          <a:bodyPr wrap="square">
            <a:spAutoFit/>
          </a:bodyPr>
          <a:lstStyle/>
          <a:p>
            <a:r>
              <a:rPr lang="en-US" sz="1400" b="1" dirty="0">
                <a:latin typeface="AdvOTc9c0ed35.B"/>
              </a:rPr>
              <a:t>What is already known on this subject?</a:t>
            </a:r>
          </a:p>
          <a:p>
            <a:pPr marL="285750" indent="-285750">
              <a:buFont typeface="Wingdings" panose="05000000000000000000" pitchFamily="2" charset="2"/>
              <a:buChar char="Ø"/>
            </a:pPr>
            <a:r>
              <a:rPr lang="en-US" sz="1200" dirty="0">
                <a:latin typeface="AdvOT6520a694"/>
              </a:rPr>
              <a:t>First-line </a:t>
            </a:r>
            <a:r>
              <a:rPr lang="en-US" sz="1200" dirty="0" err="1">
                <a:latin typeface="AdvOT6520a694"/>
              </a:rPr>
              <a:t>nucleos</a:t>
            </a:r>
            <a:r>
              <a:rPr lang="en-US" sz="1200" dirty="0">
                <a:latin typeface="AdvOT6520a694"/>
              </a:rPr>
              <a:t>(t)ide analogue therapy achieves high rates of virologic suppression in</a:t>
            </a:r>
            <a:r>
              <a:rPr lang="it-IT" sz="1200" dirty="0" err="1">
                <a:latin typeface="AdvOT6520a694"/>
              </a:rPr>
              <a:t>chronic</a:t>
            </a:r>
            <a:r>
              <a:rPr lang="it-IT" sz="1200" dirty="0">
                <a:latin typeface="AdvOT6520a694"/>
              </a:rPr>
              <a:t> </a:t>
            </a:r>
            <a:r>
              <a:rPr lang="it-IT" sz="1200" dirty="0" err="1">
                <a:latin typeface="AdvOT6520a694"/>
              </a:rPr>
              <a:t>hepatitis</a:t>
            </a:r>
            <a:r>
              <a:rPr lang="it-IT" sz="1200" dirty="0">
                <a:latin typeface="AdvOT6520a694"/>
              </a:rPr>
              <a:t> B (CHB).</a:t>
            </a:r>
          </a:p>
          <a:p>
            <a:pPr marL="285750" indent="-285750">
              <a:buFont typeface="Wingdings" panose="05000000000000000000" pitchFamily="2" charset="2"/>
              <a:buChar char="Ø"/>
            </a:pPr>
            <a:r>
              <a:rPr lang="en-US" sz="1200" dirty="0">
                <a:latin typeface="AdvOT6520a694"/>
              </a:rPr>
              <a:t>Discrepancies exist in the possible treatment </a:t>
            </a:r>
            <a:r>
              <a:rPr lang="da-DK" sz="1200" dirty="0">
                <a:latin typeface="AdvOT6520a694"/>
              </a:rPr>
              <a:t>endpoints for hepatitis B e antigen (HBeAg) </a:t>
            </a:r>
            <a:r>
              <a:rPr lang="it-IT" sz="1200" dirty="0">
                <a:latin typeface="AdvOT6520a694"/>
              </a:rPr>
              <a:t>negative CHB.</a:t>
            </a:r>
          </a:p>
          <a:p>
            <a:pPr marL="285750" indent="-285750">
              <a:buFont typeface="Wingdings" panose="05000000000000000000" pitchFamily="2" charset="2"/>
              <a:buChar char="Ø"/>
            </a:pPr>
            <a:r>
              <a:rPr lang="en-US" sz="1200" dirty="0">
                <a:latin typeface="AdvOT6520a694"/>
              </a:rPr>
              <a:t>The off-treatment durability of </a:t>
            </a:r>
            <a:r>
              <a:rPr lang="en-US" sz="1200" dirty="0" err="1">
                <a:latin typeface="AdvOT6520a694"/>
              </a:rPr>
              <a:t>nucleos</a:t>
            </a:r>
            <a:r>
              <a:rPr lang="en-US" sz="1200" dirty="0">
                <a:latin typeface="AdvOT6520a694"/>
              </a:rPr>
              <a:t>(t)ide analogue therapy in </a:t>
            </a:r>
            <a:r>
              <a:rPr lang="en-US" sz="1200" dirty="0" err="1">
                <a:latin typeface="AdvOT6520a694"/>
              </a:rPr>
              <a:t>HBeAg</a:t>
            </a:r>
            <a:r>
              <a:rPr lang="en-US" sz="1200" dirty="0">
                <a:latin typeface="AdvOT6520a694"/>
              </a:rPr>
              <a:t> negative CHB has </a:t>
            </a:r>
            <a:r>
              <a:rPr lang="it-IT" sz="1200" dirty="0" err="1">
                <a:latin typeface="AdvOT6520a694"/>
              </a:rPr>
              <a:t>not</a:t>
            </a:r>
            <a:r>
              <a:rPr lang="it-IT" sz="1200" dirty="0">
                <a:latin typeface="AdvOT6520a694"/>
              </a:rPr>
              <a:t> </a:t>
            </a:r>
            <a:r>
              <a:rPr lang="it-IT" sz="1200" dirty="0" err="1">
                <a:latin typeface="AdvOT6520a694"/>
              </a:rPr>
              <a:t>been</a:t>
            </a:r>
            <a:r>
              <a:rPr lang="it-IT" sz="1200" dirty="0">
                <a:latin typeface="AdvOT6520a694"/>
              </a:rPr>
              <a:t> </a:t>
            </a:r>
            <a:r>
              <a:rPr lang="it-IT" sz="1200" dirty="0" err="1">
                <a:latin typeface="AdvOT6520a694"/>
              </a:rPr>
              <a:t>well</a:t>
            </a:r>
            <a:r>
              <a:rPr lang="it-IT" sz="1200" dirty="0">
                <a:latin typeface="AdvOT6520a694"/>
              </a:rPr>
              <a:t> </a:t>
            </a:r>
            <a:r>
              <a:rPr lang="it-IT" sz="1200" dirty="0" err="1">
                <a:latin typeface="AdvOT6520a694"/>
              </a:rPr>
              <a:t>investigated</a:t>
            </a:r>
            <a:r>
              <a:rPr lang="it-IT" sz="1200" dirty="0">
                <a:latin typeface="AdvOT6520a694"/>
              </a:rPr>
              <a:t>.</a:t>
            </a:r>
          </a:p>
          <a:p>
            <a:pPr marL="285750" indent="-285750">
              <a:buFont typeface="Wingdings" panose="05000000000000000000" pitchFamily="2" charset="2"/>
              <a:buChar char="Ø"/>
            </a:pPr>
            <a:r>
              <a:rPr lang="en-US" sz="1200" dirty="0">
                <a:latin typeface="AdvOT6520a694"/>
              </a:rPr>
              <a:t>The role of serum hepatitis B surface antigen (HBsAg) level monitoring after treatment </a:t>
            </a:r>
            <a:r>
              <a:rPr lang="it-IT" sz="1200" dirty="0" err="1">
                <a:latin typeface="AdvOT6520a694"/>
              </a:rPr>
              <a:t>cessation</a:t>
            </a:r>
            <a:r>
              <a:rPr lang="it-IT" sz="1200" dirty="0">
                <a:latin typeface="AdvOT6520a694"/>
              </a:rPr>
              <a:t> </a:t>
            </a:r>
            <a:r>
              <a:rPr lang="it-IT" sz="1200" dirty="0" err="1">
                <a:latin typeface="AdvOT6520a694"/>
              </a:rPr>
              <a:t>is</a:t>
            </a:r>
            <a:r>
              <a:rPr lang="it-IT" sz="1200" dirty="0">
                <a:latin typeface="AdvOT6520a694"/>
              </a:rPr>
              <a:t> </a:t>
            </a:r>
            <a:r>
              <a:rPr lang="it-IT" sz="1200" dirty="0" err="1">
                <a:latin typeface="AdvOT6520a694"/>
              </a:rPr>
              <a:t>undetermined</a:t>
            </a:r>
            <a:r>
              <a:rPr lang="it-IT" sz="1200" dirty="0">
                <a:latin typeface="AdvOT6520a694"/>
              </a:rPr>
              <a:t>.</a:t>
            </a:r>
          </a:p>
          <a:p>
            <a:r>
              <a:rPr lang="en-US" sz="1400" b="1" dirty="0">
                <a:latin typeface="AdvOTc9c0ed35.B"/>
              </a:rPr>
              <a:t>What are the new </a:t>
            </a:r>
            <a:r>
              <a:rPr lang="en-US" sz="1400" b="1" dirty="0">
                <a:latin typeface="AdvOTc9c0ed35.B+fb"/>
              </a:rPr>
              <a:t>fi</a:t>
            </a:r>
            <a:r>
              <a:rPr lang="en-US" sz="1400" b="1" dirty="0">
                <a:latin typeface="AdvOTc9c0ed35.B"/>
              </a:rPr>
              <a:t>ndings?</a:t>
            </a:r>
          </a:p>
          <a:p>
            <a:pPr marL="285750" indent="-285750">
              <a:buFont typeface="Wingdings" panose="05000000000000000000" pitchFamily="2" charset="2"/>
              <a:buChar char="Ø"/>
            </a:pPr>
            <a:r>
              <a:rPr lang="en-US" sz="1200" dirty="0">
                <a:latin typeface="AdvOT6520a694"/>
              </a:rPr>
              <a:t>Despite good virologic suppression before</a:t>
            </a:r>
            <a:r>
              <a:rPr lang="it-IT" sz="1200" dirty="0">
                <a:latin typeface="AdvOT6520a694"/>
              </a:rPr>
              <a:t>treatment </a:t>
            </a:r>
            <a:r>
              <a:rPr lang="it-IT" sz="1200" dirty="0" err="1">
                <a:latin typeface="AdvOT6520a694"/>
              </a:rPr>
              <a:t>discontinuation</a:t>
            </a:r>
            <a:r>
              <a:rPr lang="it-IT" sz="1200" dirty="0">
                <a:latin typeface="AdvOT6520a694"/>
              </a:rPr>
              <a:t>, </a:t>
            </a:r>
            <a:r>
              <a:rPr lang="it-IT" sz="1200" dirty="0" err="1">
                <a:latin typeface="AdvOT6520a694"/>
              </a:rPr>
              <a:t>HBeAg</a:t>
            </a:r>
            <a:r>
              <a:rPr lang="it-IT" sz="1200" dirty="0">
                <a:latin typeface="AdvOT6520a694"/>
              </a:rPr>
              <a:t> negative </a:t>
            </a:r>
            <a:r>
              <a:rPr lang="en-US" sz="1200" dirty="0">
                <a:latin typeface="AdvOT6520a694"/>
              </a:rPr>
              <a:t>Asian CHB patients had high rates of virologic   relapse (91.4% in 48 weeks).</a:t>
            </a:r>
          </a:p>
          <a:p>
            <a:pPr marL="285750" indent="-285750">
              <a:buFont typeface="Wingdings" panose="05000000000000000000" pitchFamily="2" charset="2"/>
              <a:buChar char="Ø"/>
            </a:pPr>
            <a:r>
              <a:rPr lang="en-US" sz="1200" dirty="0">
                <a:latin typeface="AdvOT6520a694"/>
              </a:rPr>
              <a:t>25.8% of subjects had biochemical hepatitis </a:t>
            </a:r>
            <a:r>
              <a:rPr lang="it-IT" sz="1200" dirty="0" err="1">
                <a:latin typeface="AdvOT6520a694"/>
              </a:rPr>
              <a:t>during</a:t>
            </a:r>
            <a:r>
              <a:rPr lang="it-IT" sz="1200" dirty="0">
                <a:latin typeface="AdvOT6520a694"/>
              </a:rPr>
              <a:t> </a:t>
            </a:r>
            <a:r>
              <a:rPr lang="it-IT" sz="1200" dirty="0" err="1">
                <a:latin typeface="AdvOT6520a694"/>
              </a:rPr>
              <a:t>virologic</a:t>
            </a:r>
            <a:r>
              <a:rPr lang="it-IT" sz="1200" dirty="0">
                <a:latin typeface="AdvOT6520a694"/>
              </a:rPr>
              <a:t> relapse.</a:t>
            </a:r>
          </a:p>
          <a:p>
            <a:pPr marL="285750" indent="-285750">
              <a:buFont typeface="Wingdings" panose="05000000000000000000" pitchFamily="2" charset="2"/>
              <a:buChar char="Ø"/>
            </a:pPr>
            <a:r>
              <a:rPr lang="en-US" sz="1200" dirty="0">
                <a:latin typeface="AdvOT6520a694"/>
              </a:rPr>
              <a:t>Mean serum HBsAg levels declined slowly and </a:t>
            </a:r>
            <a:r>
              <a:rPr lang="it-IT" sz="1200" dirty="0" err="1">
                <a:latin typeface="AdvOT6520a694"/>
              </a:rPr>
              <a:t>gradually</a:t>
            </a:r>
            <a:r>
              <a:rPr lang="it-IT" sz="1200" dirty="0">
                <a:latin typeface="AdvOT6520a694"/>
              </a:rPr>
              <a:t> </a:t>
            </a:r>
            <a:r>
              <a:rPr lang="it-IT" sz="1200" dirty="0" err="1">
                <a:latin typeface="AdvOT6520a694"/>
              </a:rPr>
              <a:t>after</a:t>
            </a:r>
            <a:r>
              <a:rPr lang="it-IT" sz="1200" dirty="0">
                <a:latin typeface="AdvOT6520a694"/>
              </a:rPr>
              <a:t> treatment </a:t>
            </a:r>
            <a:r>
              <a:rPr lang="it-IT" sz="1200" dirty="0" err="1">
                <a:latin typeface="AdvOT6520a694"/>
              </a:rPr>
              <a:t>cessation</a:t>
            </a:r>
            <a:r>
              <a:rPr lang="it-IT" sz="1200" dirty="0">
                <a:latin typeface="AdvOT6520a694"/>
              </a:rPr>
              <a:t>.</a:t>
            </a:r>
          </a:p>
          <a:p>
            <a:pPr marL="285750" indent="-285750">
              <a:buFont typeface="Wingdings" panose="05000000000000000000" pitchFamily="2" charset="2"/>
              <a:buChar char="Ø"/>
            </a:pPr>
            <a:r>
              <a:rPr lang="en-US" sz="1200" dirty="0">
                <a:latin typeface="AdvOT6520a694"/>
              </a:rPr>
              <a:t>Baseline and subsequent serial HBsAg levels had no association with virologic relapse.</a:t>
            </a:r>
          </a:p>
          <a:p>
            <a:r>
              <a:rPr lang="en-US" sz="1400" b="1" dirty="0">
                <a:latin typeface="AdvOTc9c0ed35.B"/>
              </a:rPr>
              <a:t>How might it impact on clinical practice in </a:t>
            </a:r>
            <a:r>
              <a:rPr lang="it-IT" sz="1400" b="1" dirty="0">
                <a:latin typeface="AdvOTc9c0ed35.B"/>
              </a:rPr>
              <a:t>the </a:t>
            </a:r>
            <a:r>
              <a:rPr lang="it-IT" sz="1400" b="1" dirty="0" err="1">
                <a:latin typeface="AdvOTc9c0ed35.B"/>
              </a:rPr>
              <a:t>foreseeable</a:t>
            </a:r>
            <a:r>
              <a:rPr lang="it-IT" sz="1400" b="1" dirty="0">
                <a:latin typeface="AdvOTc9c0ed35.B"/>
              </a:rPr>
              <a:t> future?</a:t>
            </a:r>
          </a:p>
          <a:p>
            <a:pPr marL="285750" indent="-285750">
              <a:buFont typeface="Wingdings" panose="05000000000000000000" pitchFamily="2" charset="2"/>
              <a:buChar char="Ø"/>
            </a:pPr>
            <a:r>
              <a:rPr lang="en-US" sz="1200" dirty="0">
                <a:latin typeface="AdvOT6520a694"/>
              </a:rPr>
              <a:t>With the high rates of virologic relapse noted, </a:t>
            </a:r>
            <a:r>
              <a:rPr lang="en-US" sz="1200" dirty="0" err="1">
                <a:latin typeface="AdvOT6520a694"/>
              </a:rPr>
              <a:t>nucleos</a:t>
            </a:r>
            <a:r>
              <a:rPr lang="en-US" sz="1200" dirty="0">
                <a:latin typeface="AdvOT6520a694"/>
              </a:rPr>
              <a:t>(t)ide analogue therapy should be continued inde</a:t>
            </a:r>
            <a:r>
              <a:rPr lang="en-US" sz="1200" dirty="0">
                <a:latin typeface="AdvOT6520a694+fb"/>
              </a:rPr>
              <a:t>fi</a:t>
            </a:r>
            <a:r>
              <a:rPr lang="en-US" sz="1200" dirty="0">
                <a:latin typeface="AdvOT6520a694"/>
              </a:rPr>
              <a:t>nitely until the recognized treatment endpoint of HBsAg </a:t>
            </a:r>
            <a:r>
              <a:rPr lang="en-US" sz="1200" dirty="0" err="1">
                <a:latin typeface="AdvOT6520a694"/>
              </a:rPr>
              <a:t>seroclearance</a:t>
            </a:r>
            <a:r>
              <a:rPr lang="en-US" sz="1200" dirty="0">
                <a:latin typeface="AdvOT6520a694"/>
              </a:rPr>
              <a:t>.</a:t>
            </a:r>
          </a:p>
        </p:txBody>
      </p:sp>
      <p:sp>
        <p:nvSpPr>
          <p:cNvPr id="6" name="Rettangolo 5">
            <a:extLst>
              <a:ext uri="{FF2B5EF4-FFF2-40B4-BE49-F238E27FC236}">
                <a16:creationId xmlns:a16="http://schemas.microsoft.com/office/drawing/2014/main" xmlns="" id="{EA623837-CAFD-40AE-95E9-B84D13230903}"/>
              </a:ext>
            </a:extLst>
          </p:cNvPr>
          <p:cNvSpPr/>
          <p:nvPr/>
        </p:nvSpPr>
        <p:spPr>
          <a:xfrm>
            <a:off x="6948264" y="6597352"/>
            <a:ext cx="2193293" cy="276999"/>
          </a:xfrm>
          <a:prstGeom prst="rect">
            <a:avLst/>
          </a:prstGeom>
        </p:spPr>
        <p:txBody>
          <a:bodyPr wrap="none">
            <a:spAutoFit/>
          </a:bodyPr>
          <a:lstStyle/>
          <a:p>
            <a:r>
              <a:rPr lang="it-IT" sz="1200" dirty="0" err="1"/>
              <a:t>Seto</a:t>
            </a:r>
            <a:r>
              <a:rPr lang="it-IT" sz="1200" dirty="0"/>
              <a:t> W-K, et al. </a:t>
            </a:r>
            <a:r>
              <a:rPr lang="it-IT" sz="1200" dirty="0" err="1"/>
              <a:t>Gut</a:t>
            </a:r>
            <a:r>
              <a:rPr lang="it-IT" sz="1200" dirty="0"/>
              <a:t> 2014;0:1–6</a:t>
            </a:r>
          </a:p>
        </p:txBody>
      </p:sp>
      <p:pic>
        <p:nvPicPr>
          <p:cNvPr id="7" name="Immagine 6">
            <a:extLst>
              <a:ext uri="{FF2B5EF4-FFF2-40B4-BE49-F238E27FC236}">
                <a16:creationId xmlns:a16="http://schemas.microsoft.com/office/drawing/2014/main" xmlns="" id="{BD07DAC3-DA46-4C84-9301-47A5EC3A0B57}"/>
              </a:ext>
            </a:extLst>
          </p:cNvPr>
          <p:cNvPicPr>
            <a:picLocks noChangeAspect="1"/>
          </p:cNvPicPr>
          <p:nvPr/>
        </p:nvPicPr>
        <p:blipFill>
          <a:blip r:embed="rId2"/>
          <a:stretch>
            <a:fillRect/>
          </a:stretch>
        </p:blipFill>
        <p:spPr>
          <a:xfrm>
            <a:off x="395536" y="1196752"/>
            <a:ext cx="3933406" cy="2528501"/>
          </a:xfrm>
          <a:prstGeom prst="rect">
            <a:avLst/>
          </a:prstGeom>
          <a:ln>
            <a:noFill/>
          </a:ln>
        </p:spPr>
      </p:pic>
      <p:pic>
        <p:nvPicPr>
          <p:cNvPr id="8" name="Immagine 7">
            <a:extLst>
              <a:ext uri="{FF2B5EF4-FFF2-40B4-BE49-F238E27FC236}">
                <a16:creationId xmlns:a16="http://schemas.microsoft.com/office/drawing/2014/main" xmlns="" id="{BF7C89B6-5D0F-4119-872F-3A29419EF79C}"/>
              </a:ext>
            </a:extLst>
          </p:cNvPr>
          <p:cNvPicPr>
            <a:picLocks noChangeAspect="1"/>
          </p:cNvPicPr>
          <p:nvPr/>
        </p:nvPicPr>
        <p:blipFill>
          <a:blip r:embed="rId3"/>
          <a:stretch>
            <a:fillRect/>
          </a:stretch>
        </p:blipFill>
        <p:spPr>
          <a:xfrm>
            <a:off x="395535" y="3936769"/>
            <a:ext cx="3933405" cy="2545327"/>
          </a:xfrm>
          <a:prstGeom prst="rect">
            <a:avLst/>
          </a:prstGeom>
          <a:ln>
            <a:noFill/>
          </a:ln>
        </p:spPr>
      </p:pic>
      <p:cxnSp>
        <p:nvCxnSpPr>
          <p:cNvPr id="9" name="Connettore diritto 8">
            <a:extLst>
              <a:ext uri="{FF2B5EF4-FFF2-40B4-BE49-F238E27FC236}">
                <a16:creationId xmlns:a16="http://schemas.microsoft.com/office/drawing/2014/main" xmlns="" id="{58BCD30D-69A9-4388-9FE4-9A52D9F230C0}"/>
              </a:ext>
            </a:extLst>
          </p:cNvPr>
          <p:cNvCxnSpPr/>
          <p:nvPr/>
        </p:nvCxnSpPr>
        <p:spPr>
          <a:xfrm>
            <a:off x="251520" y="860232"/>
            <a:ext cx="85689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65910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xmlns="" id="{2215615E-5ACC-44BD-ACF5-2CBFC979DE4F}"/>
              </a:ext>
            </a:extLst>
          </p:cNvPr>
          <p:cNvPicPr>
            <a:picLocks noChangeAspect="1"/>
          </p:cNvPicPr>
          <p:nvPr/>
        </p:nvPicPr>
        <p:blipFill>
          <a:blip r:embed="rId3"/>
          <a:stretch>
            <a:fillRect/>
          </a:stretch>
        </p:blipFill>
        <p:spPr>
          <a:xfrm>
            <a:off x="1628441" y="1196200"/>
            <a:ext cx="5887118" cy="4329467"/>
          </a:xfrm>
          <a:prstGeom prst="rect">
            <a:avLst/>
          </a:prstGeom>
        </p:spPr>
      </p:pic>
      <p:sp>
        <p:nvSpPr>
          <p:cNvPr id="4" name="Rettangolo 3">
            <a:extLst>
              <a:ext uri="{FF2B5EF4-FFF2-40B4-BE49-F238E27FC236}">
                <a16:creationId xmlns:a16="http://schemas.microsoft.com/office/drawing/2014/main" xmlns="" id="{FFF6E842-8C36-45EE-BCF8-E761A0CF549C}"/>
              </a:ext>
            </a:extLst>
          </p:cNvPr>
          <p:cNvSpPr/>
          <p:nvPr/>
        </p:nvSpPr>
        <p:spPr>
          <a:xfrm>
            <a:off x="971600" y="5589240"/>
            <a:ext cx="7632848"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Cumulative incidence of HCC in 1068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HBeAg</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-negative patients with  HBV DNA level &lt;2000 IU/mL</a:t>
            </a:r>
            <a:endParaRPr kumimoji="0" lang="it-IT"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Rettangolo 4">
            <a:extLst>
              <a:ext uri="{FF2B5EF4-FFF2-40B4-BE49-F238E27FC236}">
                <a16:creationId xmlns:a16="http://schemas.microsoft.com/office/drawing/2014/main" xmlns="" id="{1D0834FD-3456-404A-8F79-A96FE56ED4C7}"/>
              </a:ext>
            </a:extLst>
          </p:cNvPr>
          <p:cNvSpPr/>
          <p:nvPr/>
        </p:nvSpPr>
        <p:spPr>
          <a:xfrm>
            <a:off x="5730330" y="6453336"/>
            <a:ext cx="3303405"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Tseng TC et al. Gastroenterology 2012</a:t>
            </a:r>
            <a:endParaRPr kumimoji="0" lang="it-IT"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ettangolo 5">
            <a:extLst>
              <a:ext uri="{FF2B5EF4-FFF2-40B4-BE49-F238E27FC236}">
                <a16:creationId xmlns:a16="http://schemas.microsoft.com/office/drawing/2014/main" xmlns="" id="{96C98565-C4E2-4816-9248-CA82E8B06E14}"/>
              </a:ext>
            </a:extLst>
          </p:cNvPr>
          <p:cNvSpPr/>
          <p:nvPr/>
        </p:nvSpPr>
        <p:spPr>
          <a:xfrm>
            <a:off x="1043606" y="190381"/>
            <a:ext cx="7056784" cy="646331"/>
          </a:xfrm>
          <a:prstGeom prst="rect">
            <a:avLst/>
          </a:prstGeom>
          <a:solidFill>
            <a:srgbClr val="0000CC"/>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HBsAg levels predict HCC development in </a:t>
            </a:r>
            <a:r>
              <a:rPr kumimoji="0" lang="en-US" sz="18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HBeAg</a:t>
            </a:r>
            <a:r>
              <a:rPr kumimoji="0" lang="en-US" sz="18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 patients with low VL (Genotypes B and C)</a:t>
            </a:r>
          </a:p>
        </p:txBody>
      </p:sp>
      <p:sp>
        <p:nvSpPr>
          <p:cNvPr id="7" name="CasellaDiTesto 6">
            <a:extLst>
              <a:ext uri="{FF2B5EF4-FFF2-40B4-BE49-F238E27FC236}">
                <a16:creationId xmlns:a16="http://schemas.microsoft.com/office/drawing/2014/main" xmlns="" id="{E19A7DF9-9007-4B2C-A245-3F45DC3DDDCB}"/>
              </a:ext>
            </a:extLst>
          </p:cNvPr>
          <p:cNvSpPr txBox="1"/>
          <p:nvPr/>
        </p:nvSpPr>
        <p:spPr>
          <a:xfrm>
            <a:off x="3923928" y="5157192"/>
            <a:ext cx="1720407" cy="338554"/>
          </a:xfrm>
          <a:prstGeom prst="rect">
            <a:avLst/>
          </a:prstGeom>
          <a:solidFill>
            <a:schemeClr val="bg1"/>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err="1">
                <a:ln>
                  <a:noFill/>
                </a:ln>
                <a:solidFill>
                  <a:prstClr val="black"/>
                </a:solidFill>
                <a:effectLst/>
                <a:uLnTx/>
                <a:uFillTx/>
                <a:latin typeface="Calibri"/>
                <a:ea typeface="+mn-ea"/>
                <a:cs typeface="+mn-cs"/>
              </a:rPr>
              <a:t>Years</a:t>
            </a:r>
            <a:r>
              <a:rPr kumimoji="0" lang="it-IT" sz="1600" b="1" i="0" u="none" strike="noStrike" kern="1200" cap="none" spc="0" normalizeH="0" baseline="0" noProof="0" dirty="0">
                <a:ln>
                  <a:noFill/>
                </a:ln>
                <a:solidFill>
                  <a:prstClr val="black"/>
                </a:solidFill>
                <a:effectLst/>
                <a:uLnTx/>
                <a:uFillTx/>
                <a:latin typeface="Calibri"/>
                <a:ea typeface="+mn-ea"/>
                <a:cs typeface="+mn-cs"/>
              </a:rPr>
              <a:t> of follow-up</a:t>
            </a:r>
          </a:p>
        </p:txBody>
      </p:sp>
      <p:sp>
        <p:nvSpPr>
          <p:cNvPr id="8" name="CasellaDiTesto 7">
            <a:extLst>
              <a:ext uri="{FF2B5EF4-FFF2-40B4-BE49-F238E27FC236}">
                <a16:creationId xmlns:a16="http://schemas.microsoft.com/office/drawing/2014/main" xmlns="" id="{6AAFBE87-53E5-488C-8E5E-85EE28E5D64A}"/>
              </a:ext>
            </a:extLst>
          </p:cNvPr>
          <p:cNvSpPr txBox="1"/>
          <p:nvPr/>
        </p:nvSpPr>
        <p:spPr>
          <a:xfrm rot="16200000">
            <a:off x="357941" y="2927873"/>
            <a:ext cx="2936701" cy="338554"/>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err="1">
                <a:ln>
                  <a:noFill/>
                </a:ln>
                <a:solidFill>
                  <a:prstClr val="black"/>
                </a:solidFill>
                <a:effectLst/>
                <a:uLnTx/>
                <a:uFillTx/>
                <a:latin typeface="Calibri"/>
                <a:ea typeface="+mn-ea"/>
                <a:cs typeface="+mn-cs"/>
              </a:rPr>
              <a:t>Cumulatice</a:t>
            </a:r>
            <a:r>
              <a:rPr kumimoji="0" lang="it-IT" sz="1600" b="1" i="0" u="none" strike="noStrike" kern="1200" cap="none" spc="0" normalizeH="0" baseline="0" noProof="0" dirty="0">
                <a:ln>
                  <a:noFill/>
                </a:ln>
                <a:solidFill>
                  <a:prstClr val="black"/>
                </a:solidFill>
                <a:effectLst/>
                <a:uLnTx/>
                <a:uFillTx/>
                <a:latin typeface="Calibri"/>
                <a:ea typeface="+mn-ea"/>
                <a:cs typeface="+mn-cs"/>
              </a:rPr>
              <a:t> </a:t>
            </a:r>
            <a:r>
              <a:rPr kumimoji="0" lang="it-IT" sz="1600" b="1" i="0" u="none" strike="noStrike" kern="1200" cap="none" spc="0" normalizeH="0" baseline="0" noProof="0" dirty="0" err="1">
                <a:ln>
                  <a:noFill/>
                </a:ln>
                <a:solidFill>
                  <a:prstClr val="black"/>
                </a:solidFill>
                <a:effectLst/>
                <a:uLnTx/>
                <a:uFillTx/>
                <a:latin typeface="Calibri"/>
                <a:ea typeface="+mn-ea"/>
                <a:cs typeface="+mn-cs"/>
              </a:rPr>
              <a:t>incidence</a:t>
            </a:r>
            <a:r>
              <a:rPr kumimoji="0" lang="it-IT" sz="1600" b="1" i="0" u="none" strike="noStrike" kern="1200" cap="none" spc="0" normalizeH="0" baseline="0" noProof="0" dirty="0">
                <a:ln>
                  <a:noFill/>
                </a:ln>
                <a:solidFill>
                  <a:prstClr val="black"/>
                </a:solidFill>
                <a:effectLst/>
                <a:uLnTx/>
                <a:uFillTx/>
                <a:latin typeface="Calibri"/>
                <a:ea typeface="+mn-ea"/>
                <a:cs typeface="+mn-cs"/>
              </a:rPr>
              <a:t> of HCC (%)</a:t>
            </a:r>
          </a:p>
        </p:txBody>
      </p:sp>
      <p:sp>
        <p:nvSpPr>
          <p:cNvPr id="9" name="CasellaDiTesto 8">
            <a:extLst>
              <a:ext uri="{FF2B5EF4-FFF2-40B4-BE49-F238E27FC236}">
                <a16:creationId xmlns:a16="http://schemas.microsoft.com/office/drawing/2014/main" xmlns="" id="{2F5682FF-1C63-471D-8C2D-1A02D73000FD}"/>
              </a:ext>
            </a:extLst>
          </p:cNvPr>
          <p:cNvSpPr txBox="1"/>
          <p:nvPr/>
        </p:nvSpPr>
        <p:spPr>
          <a:xfrm>
            <a:off x="2530096" y="1628799"/>
            <a:ext cx="1848840" cy="338554"/>
          </a:xfrm>
          <a:prstGeom prst="rect">
            <a:avLst/>
          </a:prstGeom>
          <a:solidFill>
            <a:schemeClr val="bg1"/>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err="1">
                <a:ln>
                  <a:noFill/>
                </a:ln>
                <a:solidFill>
                  <a:prstClr val="black"/>
                </a:solidFill>
                <a:effectLst/>
                <a:uLnTx/>
                <a:uFillTx/>
                <a:latin typeface="Calibri"/>
                <a:ea typeface="+mn-ea"/>
                <a:cs typeface="+mn-cs"/>
              </a:rPr>
              <a:t>HBsAg</a:t>
            </a:r>
            <a:r>
              <a:rPr kumimoji="0" lang="it-IT" sz="1600" b="1" i="0" u="none" strike="noStrike" kern="1200" cap="none" spc="0" normalizeH="0" baseline="0" noProof="0" dirty="0">
                <a:ln>
                  <a:noFill/>
                </a:ln>
                <a:solidFill>
                  <a:prstClr val="black"/>
                </a:solidFill>
                <a:effectLst/>
                <a:uLnTx/>
                <a:uFillTx/>
                <a:latin typeface="Calibri"/>
                <a:ea typeface="+mn-ea"/>
                <a:cs typeface="+mn-cs"/>
              </a:rPr>
              <a:t> </a:t>
            </a:r>
            <a:r>
              <a:rPr kumimoji="0" lang="it-IT" sz="1600" b="1" i="0" u="none" strike="noStrike" kern="1200" cap="none" spc="0" normalizeH="0" baseline="0" noProof="0" dirty="0" err="1">
                <a:ln>
                  <a:noFill/>
                </a:ln>
                <a:solidFill>
                  <a:prstClr val="black"/>
                </a:solidFill>
                <a:effectLst/>
                <a:uLnTx/>
                <a:uFillTx/>
                <a:latin typeface="Calibri"/>
                <a:ea typeface="+mn-ea"/>
                <a:cs typeface="+mn-cs"/>
              </a:rPr>
              <a:t>level</a:t>
            </a:r>
            <a:r>
              <a:rPr kumimoji="0" lang="it-IT" sz="1600" b="1" i="0" u="none" strike="noStrike" kern="1200" cap="none" spc="0" normalizeH="0" baseline="0" noProof="0" dirty="0">
                <a:ln>
                  <a:noFill/>
                </a:ln>
                <a:solidFill>
                  <a:prstClr val="black"/>
                </a:solidFill>
                <a:effectLst/>
                <a:uLnTx/>
                <a:uFillTx/>
                <a:latin typeface="Calibri"/>
                <a:ea typeface="+mn-ea"/>
                <a:cs typeface="+mn-cs"/>
              </a:rPr>
              <a:t> (IU/ml)</a:t>
            </a:r>
          </a:p>
        </p:txBody>
      </p:sp>
      <p:sp>
        <p:nvSpPr>
          <p:cNvPr id="15" name="CasellaDiTesto 14">
            <a:extLst>
              <a:ext uri="{FF2B5EF4-FFF2-40B4-BE49-F238E27FC236}">
                <a16:creationId xmlns:a16="http://schemas.microsoft.com/office/drawing/2014/main" xmlns="" id="{BD65C519-35ED-48BF-B156-48E046FA2177}"/>
              </a:ext>
            </a:extLst>
          </p:cNvPr>
          <p:cNvSpPr txBox="1"/>
          <p:nvPr/>
        </p:nvSpPr>
        <p:spPr>
          <a:xfrm>
            <a:off x="2503657" y="2420888"/>
            <a:ext cx="1375698" cy="307777"/>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1" u="none" strike="noStrike" kern="1200" cap="none" spc="0" normalizeH="0" baseline="0" noProof="0" dirty="0" err="1">
                <a:ln>
                  <a:noFill/>
                </a:ln>
                <a:solidFill>
                  <a:prstClr val="black"/>
                </a:solidFill>
                <a:effectLst/>
                <a:uLnTx/>
                <a:uFillTx/>
                <a:latin typeface="Calibri"/>
                <a:ea typeface="+mn-ea"/>
                <a:cs typeface="+mn-cs"/>
              </a:rPr>
              <a:t>Logrank</a:t>
            </a:r>
            <a:r>
              <a:rPr kumimoji="0" lang="it-IT" sz="1400" b="1" i="1" u="none" strike="noStrike" kern="1200" cap="none" spc="0" normalizeH="0" baseline="0" noProof="0" dirty="0">
                <a:ln>
                  <a:noFill/>
                </a:ln>
                <a:solidFill>
                  <a:prstClr val="black"/>
                </a:solidFill>
                <a:effectLst/>
                <a:uLnTx/>
                <a:uFillTx/>
                <a:latin typeface="Calibri"/>
                <a:ea typeface="+mn-ea"/>
                <a:cs typeface="+mn-cs"/>
              </a:rPr>
              <a:t> P &lt;.</a:t>
            </a:r>
            <a:r>
              <a:rPr kumimoji="0" lang="it-IT" sz="1400" b="1" i="0" u="none" strike="noStrike" kern="1200" cap="none" spc="0" normalizeH="0" baseline="0" noProof="0" dirty="0">
                <a:ln>
                  <a:noFill/>
                </a:ln>
                <a:solidFill>
                  <a:prstClr val="black"/>
                </a:solidFill>
                <a:effectLst/>
                <a:uLnTx/>
                <a:uFillTx/>
                <a:latin typeface="Calibri"/>
                <a:ea typeface="+mn-ea"/>
                <a:cs typeface="+mn-cs"/>
              </a:rPr>
              <a:t>001</a:t>
            </a:r>
          </a:p>
        </p:txBody>
      </p:sp>
      <p:cxnSp>
        <p:nvCxnSpPr>
          <p:cNvPr id="16" name="Connettore diritto 15">
            <a:extLst>
              <a:ext uri="{FF2B5EF4-FFF2-40B4-BE49-F238E27FC236}">
                <a16:creationId xmlns:a16="http://schemas.microsoft.com/office/drawing/2014/main" xmlns="" id="{0A2FE4B0-DA22-4536-8C7C-BB7653F91DF6}"/>
              </a:ext>
            </a:extLst>
          </p:cNvPr>
          <p:cNvCxnSpPr>
            <a:cxnSpLocks/>
            <a:endCxn id="19" idx="1"/>
          </p:cNvCxnSpPr>
          <p:nvPr/>
        </p:nvCxnSpPr>
        <p:spPr>
          <a:xfrm>
            <a:off x="2633298" y="2060848"/>
            <a:ext cx="642558" cy="9873"/>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9" name="CasellaDiTesto 18">
            <a:extLst>
              <a:ext uri="{FF2B5EF4-FFF2-40B4-BE49-F238E27FC236}">
                <a16:creationId xmlns:a16="http://schemas.microsoft.com/office/drawing/2014/main" xmlns="" id="{FA9BE8E8-2C13-4246-A05D-B4C59B4D84A3}"/>
              </a:ext>
            </a:extLst>
          </p:cNvPr>
          <p:cNvSpPr txBox="1"/>
          <p:nvPr/>
        </p:nvSpPr>
        <p:spPr>
          <a:xfrm>
            <a:off x="3275856" y="1916832"/>
            <a:ext cx="639919" cy="307777"/>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black"/>
                </a:solidFill>
                <a:effectLst/>
                <a:uLnTx/>
                <a:uFillTx/>
                <a:latin typeface="Calibri"/>
                <a:ea typeface="+mn-ea"/>
                <a:cs typeface="+mn-cs"/>
              </a:rPr>
              <a:t>&lt;1000</a:t>
            </a:r>
          </a:p>
        </p:txBody>
      </p:sp>
      <p:sp>
        <p:nvSpPr>
          <p:cNvPr id="20" name="CasellaDiTesto 19">
            <a:extLst>
              <a:ext uri="{FF2B5EF4-FFF2-40B4-BE49-F238E27FC236}">
                <a16:creationId xmlns:a16="http://schemas.microsoft.com/office/drawing/2014/main" xmlns="" id="{009FD616-67AC-40F5-8BA9-D1AB7ACBAC1D}"/>
              </a:ext>
            </a:extLst>
          </p:cNvPr>
          <p:cNvSpPr txBox="1"/>
          <p:nvPr/>
        </p:nvSpPr>
        <p:spPr>
          <a:xfrm>
            <a:off x="3275867" y="2132856"/>
            <a:ext cx="720069" cy="307777"/>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black"/>
                </a:solidFill>
                <a:effectLst/>
                <a:uLnTx/>
                <a:uFillTx/>
                <a:latin typeface="Calibri"/>
                <a:ea typeface="+mn-ea"/>
                <a:cs typeface="+mn-cs"/>
              </a:rPr>
              <a:t> ≥1000 </a:t>
            </a:r>
          </a:p>
        </p:txBody>
      </p:sp>
      <p:cxnSp>
        <p:nvCxnSpPr>
          <p:cNvPr id="25" name="Connettore diritto 24">
            <a:extLst>
              <a:ext uri="{FF2B5EF4-FFF2-40B4-BE49-F238E27FC236}">
                <a16:creationId xmlns:a16="http://schemas.microsoft.com/office/drawing/2014/main" xmlns="" id="{56360C9B-4F30-46B2-9BCD-AD411CBBAB89}"/>
              </a:ext>
            </a:extLst>
          </p:cNvPr>
          <p:cNvCxnSpPr>
            <a:cxnSpLocks/>
          </p:cNvCxnSpPr>
          <p:nvPr/>
        </p:nvCxnSpPr>
        <p:spPr>
          <a:xfrm>
            <a:off x="2782124" y="2179048"/>
            <a:ext cx="540060"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9" name="Rettangolo 28">
            <a:extLst>
              <a:ext uri="{FF2B5EF4-FFF2-40B4-BE49-F238E27FC236}">
                <a16:creationId xmlns:a16="http://schemas.microsoft.com/office/drawing/2014/main" xmlns="" id="{A76A2382-C107-4C02-9665-8FD2B3241C93}"/>
              </a:ext>
            </a:extLst>
          </p:cNvPr>
          <p:cNvSpPr/>
          <p:nvPr/>
        </p:nvSpPr>
        <p:spPr>
          <a:xfrm>
            <a:off x="2530096" y="1936342"/>
            <a:ext cx="792088" cy="258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30" name="Connettore diritto 29">
            <a:extLst>
              <a:ext uri="{FF2B5EF4-FFF2-40B4-BE49-F238E27FC236}">
                <a16:creationId xmlns:a16="http://schemas.microsoft.com/office/drawing/2014/main" xmlns="" id="{A1735A58-D54A-4ADB-B867-479381291E89}"/>
              </a:ext>
            </a:extLst>
          </p:cNvPr>
          <p:cNvCxnSpPr>
            <a:cxnSpLocks/>
          </p:cNvCxnSpPr>
          <p:nvPr/>
        </p:nvCxnSpPr>
        <p:spPr>
          <a:xfrm>
            <a:off x="2579066" y="2046258"/>
            <a:ext cx="714566"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5" name="Rettangolo 34">
            <a:extLst>
              <a:ext uri="{FF2B5EF4-FFF2-40B4-BE49-F238E27FC236}">
                <a16:creationId xmlns:a16="http://schemas.microsoft.com/office/drawing/2014/main" xmlns="" id="{F1E6B915-D62F-450F-BCC0-BD927E35D6BD}"/>
              </a:ext>
            </a:extLst>
          </p:cNvPr>
          <p:cNvSpPr/>
          <p:nvPr/>
        </p:nvSpPr>
        <p:spPr>
          <a:xfrm>
            <a:off x="2530096" y="2152090"/>
            <a:ext cx="792088" cy="258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37" name="Connettore diritto 36">
            <a:extLst>
              <a:ext uri="{FF2B5EF4-FFF2-40B4-BE49-F238E27FC236}">
                <a16:creationId xmlns:a16="http://schemas.microsoft.com/office/drawing/2014/main" xmlns="" id="{6628708B-9E13-406A-82C0-CA004A7A8891}"/>
              </a:ext>
            </a:extLst>
          </p:cNvPr>
          <p:cNvCxnSpPr>
            <a:cxnSpLocks/>
          </p:cNvCxnSpPr>
          <p:nvPr/>
        </p:nvCxnSpPr>
        <p:spPr>
          <a:xfrm>
            <a:off x="2568857" y="2281241"/>
            <a:ext cx="714566"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87744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xmlns="" id="{07B3E6F4-F28F-4818-B8FC-BB07A37F0D54}"/>
              </a:ext>
            </a:extLst>
          </p:cNvPr>
          <p:cNvSpPr/>
          <p:nvPr/>
        </p:nvSpPr>
        <p:spPr>
          <a:xfrm>
            <a:off x="611560" y="548680"/>
            <a:ext cx="2784737" cy="523220"/>
          </a:xfrm>
          <a:prstGeom prst="rect">
            <a:avLst/>
          </a:prstGeom>
        </p:spPr>
        <p:txBody>
          <a:bodyPr wrap="none">
            <a:spAutoFit/>
          </a:bodyPr>
          <a:lstStyle/>
          <a:p>
            <a:r>
              <a:rPr lang="it-IT" sz="2800" dirty="0">
                <a:solidFill>
                  <a:srgbClr val="0000FF"/>
                </a:solidFill>
                <a:latin typeface="Arial" panose="020B0604020202020204" pitchFamily="34" charset="0"/>
                <a:cs typeface="Arial" panose="020B0604020202020204" pitchFamily="34" charset="0"/>
              </a:rPr>
              <a:t>New </a:t>
            </a:r>
            <a:r>
              <a:rPr lang="it-IT" sz="2800" dirty="0" err="1">
                <a:solidFill>
                  <a:srgbClr val="0000FF"/>
                </a:solidFill>
                <a:latin typeface="Arial" panose="020B0604020202020204" pitchFamily="34" charset="0"/>
                <a:cs typeface="Arial" panose="020B0604020202020204" pitchFamily="34" charset="0"/>
              </a:rPr>
              <a:t>biomarkers</a:t>
            </a:r>
            <a:endParaRPr lang="it-IT" sz="2800" dirty="0">
              <a:solidFill>
                <a:srgbClr val="0000FF"/>
              </a:solidFill>
              <a:latin typeface="Arial" panose="020B0604020202020204" pitchFamily="34" charset="0"/>
              <a:cs typeface="Arial" panose="020B0604020202020204" pitchFamily="34" charset="0"/>
            </a:endParaRPr>
          </a:p>
        </p:txBody>
      </p:sp>
      <p:sp>
        <p:nvSpPr>
          <p:cNvPr id="3" name="Rettangolo 2">
            <a:extLst>
              <a:ext uri="{FF2B5EF4-FFF2-40B4-BE49-F238E27FC236}">
                <a16:creationId xmlns:a16="http://schemas.microsoft.com/office/drawing/2014/main" xmlns="" id="{F6388AAA-4B67-4B0C-B4B6-4588FA2C7B82}"/>
              </a:ext>
            </a:extLst>
          </p:cNvPr>
          <p:cNvSpPr/>
          <p:nvPr/>
        </p:nvSpPr>
        <p:spPr>
          <a:xfrm>
            <a:off x="736359" y="1556792"/>
            <a:ext cx="2395481" cy="2239844"/>
          </a:xfrm>
          <a:prstGeom prst="rect">
            <a:avLst/>
          </a:prstGeom>
          <a:solidFill>
            <a:schemeClr val="accent1">
              <a:lumMod val="20000"/>
              <a:lumOff val="80000"/>
            </a:schemeClr>
          </a:solidFill>
          <a:ln>
            <a:solidFill>
              <a:srgbClr val="3366FF"/>
            </a:solidFill>
          </a:ln>
        </p:spPr>
        <p:txBody>
          <a:bodyPr wrap="square">
            <a:spAutoFit/>
          </a:bodyPr>
          <a:lstStyle/>
          <a:p>
            <a:pPr marL="342900" indent="-342900">
              <a:lnSpc>
                <a:spcPct val="150000"/>
              </a:lnSpc>
              <a:buFont typeface="Arial" panose="020B0604020202020204" pitchFamily="34" charset="0"/>
              <a:buChar char="•"/>
            </a:pPr>
            <a:r>
              <a:rPr lang="it-IT" sz="2400" b="1" dirty="0" err="1">
                <a:latin typeface="Arial" panose="020B0604020202020204" pitchFamily="34" charset="0"/>
                <a:cs typeface="Arial" panose="020B0604020202020204" pitchFamily="34" charset="0"/>
              </a:rPr>
              <a:t>HBcrAg</a:t>
            </a:r>
            <a:endParaRPr lang="it-IT" sz="2400" b="1"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it-IT" sz="2400" dirty="0" err="1">
                <a:latin typeface="Arial" panose="020B0604020202020204" pitchFamily="34" charset="0"/>
                <a:cs typeface="Arial" panose="020B0604020202020204" pitchFamily="34" charset="0"/>
              </a:rPr>
              <a:t>qAnti-HBc</a:t>
            </a:r>
            <a:endParaRPr lang="it-IT" sz="2400"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it-IT" sz="2400" dirty="0">
                <a:latin typeface="Arial" panose="020B0604020202020204" pitchFamily="34" charset="0"/>
                <a:cs typeface="Arial" panose="020B0604020202020204" pitchFamily="34" charset="0"/>
              </a:rPr>
              <a:t>HBV-RNA</a:t>
            </a:r>
          </a:p>
          <a:p>
            <a:pPr marL="342900" indent="-342900">
              <a:lnSpc>
                <a:spcPct val="150000"/>
              </a:lnSpc>
              <a:buFont typeface="Arial" panose="020B0604020202020204" pitchFamily="34" charset="0"/>
              <a:buChar char="•"/>
            </a:pPr>
            <a:r>
              <a:rPr lang="it-IT" sz="2400" dirty="0" err="1">
                <a:latin typeface="Arial" panose="020B0604020202020204" pitchFamily="34" charset="0"/>
                <a:cs typeface="Arial" panose="020B0604020202020204" pitchFamily="34" charset="0"/>
              </a:rPr>
              <a:t>cccDNA</a:t>
            </a:r>
            <a:endParaRPr lang="it-IT" sz="2400" dirty="0">
              <a:latin typeface="Arial" panose="020B0604020202020204" pitchFamily="34" charset="0"/>
              <a:cs typeface="Arial" panose="020B0604020202020204" pitchFamily="34" charset="0"/>
            </a:endParaRPr>
          </a:p>
        </p:txBody>
      </p:sp>
      <p:pic>
        <p:nvPicPr>
          <p:cNvPr id="4" name="Immagine 3">
            <a:extLst>
              <a:ext uri="{FF2B5EF4-FFF2-40B4-BE49-F238E27FC236}">
                <a16:creationId xmlns:a16="http://schemas.microsoft.com/office/drawing/2014/main" xmlns="" id="{F05E1952-ADFF-42E1-8905-E48044224342}"/>
              </a:ext>
            </a:extLst>
          </p:cNvPr>
          <p:cNvPicPr>
            <a:picLocks noChangeAspect="1"/>
          </p:cNvPicPr>
          <p:nvPr/>
        </p:nvPicPr>
        <p:blipFill>
          <a:blip r:embed="rId2"/>
          <a:stretch>
            <a:fillRect/>
          </a:stretch>
        </p:blipFill>
        <p:spPr>
          <a:xfrm>
            <a:off x="5364088" y="2412017"/>
            <a:ext cx="2167533" cy="2167533"/>
          </a:xfrm>
          <a:prstGeom prst="rect">
            <a:avLst/>
          </a:prstGeom>
        </p:spPr>
      </p:pic>
      <p:sp>
        <p:nvSpPr>
          <p:cNvPr id="5" name="Rettangolo 4">
            <a:extLst>
              <a:ext uri="{FF2B5EF4-FFF2-40B4-BE49-F238E27FC236}">
                <a16:creationId xmlns:a16="http://schemas.microsoft.com/office/drawing/2014/main" xmlns="" id="{F90A331B-F1D0-41B7-94A6-83FD214D4D8A}"/>
              </a:ext>
            </a:extLst>
          </p:cNvPr>
          <p:cNvSpPr/>
          <p:nvPr/>
        </p:nvSpPr>
        <p:spPr>
          <a:xfrm>
            <a:off x="2669876" y="6290989"/>
            <a:ext cx="3481787" cy="307777"/>
          </a:xfrm>
          <a:prstGeom prst="rect">
            <a:avLst/>
          </a:prstGeom>
        </p:spPr>
        <p:txBody>
          <a:bodyPr wrap="none">
            <a:spAutoFit/>
          </a:bodyPr>
          <a:lstStyle/>
          <a:p>
            <a:r>
              <a:rPr lang="en-US" sz="1400" dirty="0">
                <a:cs typeface="Arial" panose="020B0604020202020204" pitchFamily="34" charset="0"/>
              </a:rPr>
              <a:t>Journal of  Hepatology </a:t>
            </a:r>
            <a:r>
              <a:rPr lang="en-US" sz="1400" b="1" dirty="0">
                <a:cs typeface="Arial" panose="020B0604020202020204" pitchFamily="34" charset="0"/>
              </a:rPr>
              <a:t>2017</a:t>
            </a:r>
            <a:r>
              <a:rPr lang="en-US" sz="1400" dirty="0">
                <a:cs typeface="Arial" panose="020B0604020202020204" pitchFamily="34" charset="0"/>
              </a:rPr>
              <a:t> vol. 67 I 370-398</a:t>
            </a:r>
          </a:p>
        </p:txBody>
      </p:sp>
    </p:spTree>
    <p:extLst>
      <p:ext uri="{BB962C8B-B14F-4D97-AF65-F5344CB8AC3E}">
        <p14:creationId xmlns:p14="http://schemas.microsoft.com/office/powerpoint/2010/main" val="42230137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xmlns="" id="{A722E2C8-9A68-498E-9758-605E272A31EC}"/>
              </a:ext>
            </a:extLst>
          </p:cNvPr>
          <p:cNvSpPr/>
          <p:nvPr/>
        </p:nvSpPr>
        <p:spPr>
          <a:xfrm>
            <a:off x="395536" y="476672"/>
            <a:ext cx="1937710" cy="626710"/>
          </a:xfrm>
          <a:prstGeom prst="rect">
            <a:avLst/>
          </a:prstGeom>
        </p:spPr>
        <p:txBody>
          <a:bodyPr wrap="none">
            <a:spAutoFit/>
          </a:bodyPr>
          <a:lstStyle/>
          <a:p>
            <a:pPr marL="173990" marR="0" lvl="0" indent="0" algn="l" defTabSz="914400" rtl="0" eaLnBrk="1" fontAlgn="auto" latinLnBrk="0" hangingPunct="1">
              <a:lnSpc>
                <a:spcPct val="115000"/>
              </a:lnSpc>
              <a:spcBef>
                <a:spcPts val="405"/>
              </a:spcBef>
              <a:spcAft>
                <a:spcPts val="0"/>
              </a:spcAft>
              <a:buClrTx/>
              <a:buSzTx/>
              <a:buFontTx/>
              <a:buNone/>
              <a:tabLst/>
              <a:defRPr/>
            </a:pPr>
            <a:r>
              <a:rPr kumimoji="0" lang="en-US" sz="3300" b="1"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HBcrAg</a:t>
            </a:r>
            <a:endParaRPr kumimoji="0" lang="it-IT" sz="11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3" name="Immagine 2">
            <a:extLst>
              <a:ext uri="{FF2B5EF4-FFF2-40B4-BE49-F238E27FC236}">
                <a16:creationId xmlns:a16="http://schemas.microsoft.com/office/drawing/2014/main" xmlns="" id="{EFF85F04-30D4-4A34-BED1-339C2766D72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2564904"/>
            <a:ext cx="6264696" cy="2555726"/>
          </a:xfrm>
          <a:prstGeom prst="rect">
            <a:avLst/>
          </a:prstGeom>
          <a:noFill/>
          <a:ln>
            <a:noFill/>
          </a:ln>
        </p:spPr>
      </p:pic>
      <p:sp>
        <p:nvSpPr>
          <p:cNvPr id="4" name="Rettangolo 3">
            <a:extLst>
              <a:ext uri="{FF2B5EF4-FFF2-40B4-BE49-F238E27FC236}">
                <a16:creationId xmlns:a16="http://schemas.microsoft.com/office/drawing/2014/main" xmlns="" id="{FE47ADF2-6AC9-4479-9723-4DCA85C46B5E}"/>
              </a:ext>
            </a:extLst>
          </p:cNvPr>
          <p:cNvSpPr/>
          <p:nvPr/>
        </p:nvSpPr>
        <p:spPr>
          <a:xfrm>
            <a:off x="611560" y="1431935"/>
            <a:ext cx="6264696" cy="923330"/>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FF0000"/>
              </a:buClr>
              <a:buSzPct val="150000"/>
              <a:buFont typeface="Arial" panose="020B0604020202020204" pitchFamily="34" charset="0"/>
              <a:buChar char="•"/>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HBcrAg</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quantification may provide additional information concerning the translational activity of the HBV infection beyond HBsAg quantification</a:t>
            </a:r>
            <a:endParaRPr kumimoji="0" lang="it-I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Rettangolo 4">
            <a:extLst>
              <a:ext uri="{FF2B5EF4-FFF2-40B4-BE49-F238E27FC236}">
                <a16:creationId xmlns:a16="http://schemas.microsoft.com/office/drawing/2014/main" xmlns="" id="{BECC26C4-CFB9-4222-AB91-1BAB58DEADBD}"/>
              </a:ext>
            </a:extLst>
          </p:cNvPr>
          <p:cNvSpPr/>
          <p:nvPr/>
        </p:nvSpPr>
        <p:spPr>
          <a:xfrm>
            <a:off x="395536" y="5880347"/>
            <a:ext cx="7128792"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EASL 2017 Clinical Practice Guidelines on the management of hepatitis B virus infection</a:t>
            </a:r>
            <a:endParaRPr kumimoji="0" lang="it-IT"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661596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xmlns="" id="{A722E2C8-9A68-498E-9758-605E272A31EC}"/>
              </a:ext>
            </a:extLst>
          </p:cNvPr>
          <p:cNvSpPr/>
          <p:nvPr/>
        </p:nvSpPr>
        <p:spPr>
          <a:xfrm>
            <a:off x="395536" y="476672"/>
            <a:ext cx="1937710" cy="626710"/>
          </a:xfrm>
          <a:prstGeom prst="rect">
            <a:avLst/>
          </a:prstGeom>
        </p:spPr>
        <p:txBody>
          <a:bodyPr wrap="none">
            <a:spAutoFit/>
          </a:bodyPr>
          <a:lstStyle/>
          <a:p>
            <a:pPr marL="173990" marR="0" lvl="0" indent="0" algn="l" defTabSz="914400" rtl="0" eaLnBrk="1" fontAlgn="auto" latinLnBrk="0" hangingPunct="1">
              <a:lnSpc>
                <a:spcPct val="115000"/>
              </a:lnSpc>
              <a:spcBef>
                <a:spcPts val="405"/>
              </a:spcBef>
              <a:spcAft>
                <a:spcPts val="0"/>
              </a:spcAft>
              <a:buClrTx/>
              <a:buSzTx/>
              <a:buFontTx/>
              <a:buNone/>
              <a:tabLst/>
              <a:defRPr/>
            </a:pPr>
            <a:r>
              <a:rPr kumimoji="0" lang="en-US" sz="3300" b="1"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HBcrAg</a:t>
            </a:r>
            <a:endParaRPr kumimoji="0" lang="it-IT" sz="11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nvGrpSpPr>
          <p:cNvPr id="6" name="Group 507">
            <a:extLst>
              <a:ext uri="{FF2B5EF4-FFF2-40B4-BE49-F238E27FC236}">
                <a16:creationId xmlns:a16="http://schemas.microsoft.com/office/drawing/2014/main" xmlns="" id="{E92E9BE9-16EA-4F73-9F4B-5FC17FD2C91F}"/>
              </a:ext>
            </a:extLst>
          </p:cNvPr>
          <p:cNvGrpSpPr>
            <a:grpSpLocks/>
          </p:cNvGrpSpPr>
          <p:nvPr/>
        </p:nvGrpSpPr>
        <p:grpSpPr bwMode="auto">
          <a:xfrm>
            <a:off x="107504" y="1556791"/>
            <a:ext cx="5976664" cy="3490063"/>
            <a:chOff x="319" y="1771"/>
            <a:chExt cx="8403" cy="4987"/>
          </a:xfrm>
        </p:grpSpPr>
        <p:pic>
          <p:nvPicPr>
            <p:cNvPr id="7" name="Picture 512">
              <a:extLst>
                <a:ext uri="{FF2B5EF4-FFF2-40B4-BE49-F238E27FC236}">
                  <a16:creationId xmlns:a16="http://schemas.microsoft.com/office/drawing/2014/main" xmlns="" id="{35EEED52-8DE2-46B1-8810-D8D0DC3C7D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 y="1771"/>
              <a:ext cx="7906" cy="4399"/>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510">
              <a:extLst>
                <a:ext uri="{FF2B5EF4-FFF2-40B4-BE49-F238E27FC236}">
                  <a16:creationId xmlns:a16="http://schemas.microsoft.com/office/drawing/2014/main" xmlns="" id="{E0DEA7EA-65CB-4D7B-93A7-697A0DCC0564}"/>
                </a:ext>
              </a:extLst>
            </p:cNvPr>
            <p:cNvGrpSpPr>
              <a:grpSpLocks/>
            </p:cNvGrpSpPr>
            <p:nvPr/>
          </p:nvGrpSpPr>
          <p:grpSpPr bwMode="auto">
            <a:xfrm>
              <a:off x="319" y="3684"/>
              <a:ext cx="1682" cy="3074"/>
              <a:chOff x="319" y="3684"/>
              <a:chExt cx="1682" cy="3074"/>
            </a:xfrm>
          </p:grpSpPr>
          <p:sp>
            <p:nvSpPr>
              <p:cNvPr id="11" name="Freeform 511">
                <a:extLst>
                  <a:ext uri="{FF2B5EF4-FFF2-40B4-BE49-F238E27FC236}">
                    <a16:creationId xmlns:a16="http://schemas.microsoft.com/office/drawing/2014/main" xmlns="" id="{E1AAC1C7-823D-4CA4-96E6-77201748F242}"/>
                  </a:ext>
                </a:extLst>
              </p:cNvPr>
              <p:cNvSpPr>
                <a:spLocks/>
              </p:cNvSpPr>
              <p:nvPr/>
            </p:nvSpPr>
            <p:spPr bwMode="auto">
              <a:xfrm>
                <a:off x="319" y="3684"/>
                <a:ext cx="1682" cy="3074"/>
              </a:xfrm>
              <a:custGeom>
                <a:avLst/>
                <a:gdLst>
                  <a:gd name="T0" fmla="+- 0 319 319"/>
                  <a:gd name="T1" fmla="*/ T0 w 1682"/>
                  <a:gd name="T2" fmla="+- 0 6758 3684"/>
                  <a:gd name="T3" fmla="*/ 6758 h 3074"/>
                  <a:gd name="T4" fmla="+- 0 2002 319"/>
                  <a:gd name="T5" fmla="*/ T4 w 1682"/>
                  <a:gd name="T6" fmla="+- 0 6758 3684"/>
                  <a:gd name="T7" fmla="*/ 6758 h 3074"/>
                  <a:gd name="T8" fmla="+- 0 2002 319"/>
                  <a:gd name="T9" fmla="*/ T8 w 1682"/>
                  <a:gd name="T10" fmla="+- 0 3684 3684"/>
                  <a:gd name="T11" fmla="*/ 3684 h 3074"/>
                  <a:gd name="T12" fmla="+- 0 319 319"/>
                  <a:gd name="T13" fmla="*/ T12 w 1682"/>
                  <a:gd name="T14" fmla="+- 0 3684 3684"/>
                  <a:gd name="T15" fmla="*/ 3684 h 3074"/>
                  <a:gd name="T16" fmla="+- 0 319 319"/>
                  <a:gd name="T17" fmla="*/ T16 w 1682"/>
                  <a:gd name="T18" fmla="+- 0 6758 3684"/>
                  <a:gd name="T19" fmla="*/ 6758 h 3074"/>
                </a:gdLst>
                <a:ahLst/>
                <a:cxnLst>
                  <a:cxn ang="0">
                    <a:pos x="T1" y="T3"/>
                  </a:cxn>
                  <a:cxn ang="0">
                    <a:pos x="T5" y="T7"/>
                  </a:cxn>
                  <a:cxn ang="0">
                    <a:pos x="T9" y="T11"/>
                  </a:cxn>
                  <a:cxn ang="0">
                    <a:pos x="T13" y="T15"/>
                  </a:cxn>
                  <a:cxn ang="0">
                    <a:pos x="T17" y="T19"/>
                  </a:cxn>
                </a:cxnLst>
                <a:rect l="0" t="0" r="r" b="b"/>
                <a:pathLst>
                  <a:path w="1682" h="3074">
                    <a:moveTo>
                      <a:pt x="0" y="3074"/>
                    </a:moveTo>
                    <a:lnTo>
                      <a:pt x="1683" y="3074"/>
                    </a:lnTo>
                    <a:lnTo>
                      <a:pt x="1683" y="0"/>
                    </a:lnTo>
                    <a:lnTo>
                      <a:pt x="0" y="0"/>
                    </a:lnTo>
                    <a:lnTo>
                      <a:pt x="0" y="307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latin typeface="Calibri"/>
                  <a:ea typeface="+mn-ea"/>
                  <a:cs typeface="+mn-cs"/>
                </a:endParaRPr>
              </a:p>
            </p:txBody>
          </p:sp>
        </p:grpSp>
        <p:grpSp>
          <p:nvGrpSpPr>
            <p:cNvPr id="9" name="Group 508">
              <a:extLst>
                <a:ext uri="{FF2B5EF4-FFF2-40B4-BE49-F238E27FC236}">
                  <a16:creationId xmlns:a16="http://schemas.microsoft.com/office/drawing/2014/main" xmlns="" id="{9A2FD35B-FDE8-43FE-BF3E-0819A60011BC}"/>
                </a:ext>
              </a:extLst>
            </p:cNvPr>
            <p:cNvGrpSpPr>
              <a:grpSpLocks/>
            </p:cNvGrpSpPr>
            <p:nvPr/>
          </p:nvGrpSpPr>
          <p:grpSpPr bwMode="auto">
            <a:xfrm>
              <a:off x="319" y="3684"/>
              <a:ext cx="1682" cy="3074"/>
              <a:chOff x="319" y="3684"/>
              <a:chExt cx="1682" cy="3074"/>
            </a:xfrm>
          </p:grpSpPr>
          <p:sp>
            <p:nvSpPr>
              <p:cNvPr id="10" name="Freeform 509">
                <a:extLst>
                  <a:ext uri="{FF2B5EF4-FFF2-40B4-BE49-F238E27FC236}">
                    <a16:creationId xmlns:a16="http://schemas.microsoft.com/office/drawing/2014/main" xmlns="" id="{2434BDA2-2AE0-4E4E-BFBF-1950CAA4B3BD}"/>
                  </a:ext>
                </a:extLst>
              </p:cNvPr>
              <p:cNvSpPr>
                <a:spLocks/>
              </p:cNvSpPr>
              <p:nvPr/>
            </p:nvSpPr>
            <p:spPr bwMode="auto">
              <a:xfrm>
                <a:off x="319" y="3684"/>
                <a:ext cx="1682" cy="3074"/>
              </a:xfrm>
              <a:custGeom>
                <a:avLst/>
                <a:gdLst>
                  <a:gd name="T0" fmla="+- 0 319 319"/>
                  <a:gd name="T1" fmla="*/ T0 w 1682"/>
                  <a:gd name="T2" fmla="+- 0 6758 3684"/>
                  <a:gd name="T3" fmla="*/ 6758 h 3074"/>
                  <a:gd name="T4" fmla="+- 0 2002 319"/>
                  <a:gd name="T5" fmla="*/ T4 w 1682"/>
                  <a:gd name="T6" fmla="+- 0 6758 3684"/>
                  <a:gd name="T7" fmla="*/ 6758 h 3074"/>
                  <a:gd name="T8" fmla="+- 0 2002 319"/>
                  <a:gd name="T9" fmla="*/ T8 w 1682"/>
                  <a:gd name="T10" fmla="+- 0 3684 3684"/>
                  <a:gd name="T11" fmla="*/ 3684 h 3074"/>
                  <a:gd name="T12" fmla="+- 0 319 319"/>
                  <a:gd name="T13" fmla="*/ T12 w 1682"/>
                  <a:gd name="T14" fmla="+- 0 3684 3684"/>
                  <a:gd name="T15" fmla="*/ 3684 h 3074"/>
                  <a:gd name="T16" fmla="+- 0 319 319"/>
                  <a:gd name="T17" fmla="*/ T16 w 1682"/>
                  <a:gd name="T18" fmla="+- 0 6758 3684"/>
                  <a:gd name="T19" fmla="*/ 6758 h 3074"/>
                </a:gdLst>
                <a:ahLst/>
                <a:cxnLst>
                  <a:cxn ang="0">
                    <a:pos x="T1" y="T3"/>
                  </a:cxn>
                  <a:cxn ang="0">
                    <a:pos x="T5" y="T7"/>
                  </a:cxn>
                  <a:cxn ang="0">
                    <a:pos x="T9" y="T11"/>
                  </a:cxn>
                  <a:cxn ang="0">
                    <a:pos x="T13" y="T15"/>
                  </a:cxn>
                  <a:cxn ang="0">
                    <a:pos x="T17" y="T19"/>
                  </a:cxn>
                </a:cxnLst>
                <a:rect l="0" t="0" r="r" b="b"/>
                <a:pathLst>
                  <a:path w="1682" h="3074">
                    <a:moveTo>
                      <a:pt x="0" y="3074"/>
                    </a:moveTo>
                    <a:lnTo>
                      <a:pt x="1683" y="3074"/>
                    </a:lnTo>
                    <a:lnTo>
                      <a:pt x="1683" y="0"/>
                    </a:lnTo>
                    <a:lnTo>
                      <a:pt x="0" y="0"/>
                    </a:lnTo>
                    <a:lnTo>
                      <a:pt x="0" y="3074"/>
                    </a:lnTo>
                    <a:close/>
                  </a:path>
                </a:pathLst>
              </a:custGeom>
              <a:noFill/>
              <a:ln w="12192">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latin typeface="Calibri"/>
                  <a:ea typeface="+mn-ea"/>
                  <a:cs typeface="+mn-cs"/>
                </a:endParaRPr>
              </a:p>
            </p:txBody>
          </p:sp>
        </p:grpSp>
      </p:grpSp>
      <p:sp>
        <p:nvSpPr>
          <p:cNvPr id="12" name="Rettangolo 11">
            <a:extLst>
              <a:ext uri="{FF2B5EF4-FFF2-40B4-BE49-F238E27FC236}">
                <a16:creationId xmlns:a16="http://schemas.microsoft.com/office/drawing/2014/main" xmlns="" id="{D548F5E7-03D6-4616-A3EC-4556052CC278}"/>
              </a:ext>
            </a:extLst>
          </p:cNvPr>
          <p:cNvSpPr/>
          <p:nvPr/>
        </p:nvSpPr>
        <p:spPr>
          <a:xfrm>
            <a:off x="395536" y="5046855"/>
            <a:ext cx="7704856" cy="923330"/>
          </a:xfrm>
          <a:prstGeom prst="rect">
            <a:avLst/>
          </a:prstGeom>
        </p:spPr>
        <p:txBody>
          <a:bodyPr wrap="square">
            <a:spAutoFit/>
          </a:bodyPr>
          <a:lstStyle/>
          <a:p>
            <a:pPr marL="285750" marR="0" lvl="0" indent="-285750" algn="just" defTabSz="914400" rtl="0" eaLnBrk="1" fontAlgn="auto" latinLnBrk="0" hangingPunct="1">
              <a:lnSpc>
                <a:spcPct val="100000"/>
              </a:lnSpc>
              <a:spcBef>
                <a:spcPts val="0"/>
              </a:spcBef>
              <a:spcAft>
                <a:spcPts val="0"/>
              </a:spcAft>
              <a:buClr>
                <a:srgbClr val="FF0000"/>
              </a:buClr>
              <a:buSzPct val="150000"/>
              <a:buFont typeface="Arial" panose="020B0604020202020204" pitchFamily="34" charset="0"/>
              <a:buChar char="•"/>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HBcrAg</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is a </a:t>
            </a:r>
            <a:r>
              <a:rPr kumimoji="0" lang="en-US"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potential surrogate marker </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kumimoji="0" lang="en-US"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cccDNA</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
                <a:srgbClr val="FF0000"/>
              </a:buClr>
              <a:buSzPct val="150000"/>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It may soon become a useful </a:t>
            </a:r>
            <a:r>
              <a:rPr kumimoji="0" lang="en-US" sz="18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marker for disease monitoring</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predicting treatment response</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a:t>
            </a:r>
            <a:r>
              <a:rPr kumimoji="0" lang="en-US" sz="18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disease outcome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chronic hepatitis B</a:t>
            </a:r>
          </a:p>
        </p:txBody>
      </p:sp>
      <p:sp>
        <p:nvSpPr>
          <p:cNvPr id="13" name="Rettangolo 12">
            <a:extLst>
              <a:ext uri="{FF2B5EF4-FFF2-40B4-BE49-F238E27FC236}">
                <a16:creationId xmlns:a16="http://schemas.microsoft.com/office/drawing/2014/main" xmlns="" id="{E1CF4636-3A00-44E0-8E5C-C9526A787C64}"/>
              </a:ext>
            </a:extLst>
          </p:cNvPr>
          <p:cNvSpPr/>
          <p:nvPr/>
        </p:nvSpPr>
        <p:spPr>
          <a:xfrm>
            <a:off x="5798765" y="2132856"/>
            <a:ext cx="3024336"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HBcrAg = HBcAg, HBeAg, and prec22 precursor protein</a:t>
            </a:r>
            <a:endParaRPr kumimoji="0" lang="it-IT"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Rettangolo 13">
            <a:extLst>
              <a:ext uri="{FF2B5EF4-FFF2-40B4-BE49-F238E27FC236}">
                <a16:creationId xmlns:a16="http://schemas.microsoft.com/office/drawing/2014/main" xmlns="" id="{0BFED1F1-CC37-4D2D-A18B-35C4ECAA5DCB}"/>
              </a:ext>
            </a:extLst>
          </p:cNvPr>
          <p:cNvSpPr/>
          <p:nvPr/>
        </p:nvSpPr>
        <p:spPr>
          <a:xfrm>
            <a:off x="5806541" y="3615940"/>
            <a:ext cx="3237731"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CLEIA® </a:t>
            </a:r>
            <a:r>
              <a:rPr kumimoji="0" lang="it-IT"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HBcrAg</a:t>
            </a:r>
            <a:r>
              <a:rPr kumimoji="0" lang="it-IT"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it-IT"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assay</a:t>
            </a:r>
            <a:r>
              <a:rPr kumimoji="0" lang="it-IT"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kit with a </a:t>
            </a:r>
            <a:r>
              <a:rPr kumimoji="0" lang="it-IT"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fully</a:t>
            </a:r>
            <a:r>
              <a:rPr kumimoji="0" lang="it-IT"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it-IT"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automated</a:t>
            </a:r>
            <a:r>
              <a:rPr kumimoji="0" lang="it-IT"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it-IT"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analyzer</a:t>
            </a:r>
            <a:r>
              <a:rPr kumimoji="0" lang="it-IT"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system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it-IT"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Lumipulse</a:t>
            </a:r>
            <a:r>
              <a:rPr kumimoji="0" lang="it-IT"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System, </a:t>
            </a:r>
            <a:r>
              <a:rPr kumimoji="0" lang="it-IT"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Fujirebio</a:t>
            </a:r>
            <a:r>
              <a:rPr kumimoji="0" lang="it-IT"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it-IT"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Inc</a:t>
            </a:r>
            <a:r>
              <a:rPr kumimoji="0" lang="it-IT"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5" name="Rettangolo 14">
            <a:extLst>
              <a:ext uri="{FF2B5EF4-FFF2-40B4-BE49-F238E27FC236}">
                <a16:creationId xmlns:a16="http://schemas.microsoft.com/office/drawing/2014/main" xmlns="" id="{3E6ACFBC-56F9-4DF8-BB23-C87BA9028FBB}"/>
              </a:ext>
            </a:extLst>
          </p:cNvPr>
          <p:cNvSpPr/>
          <p:nvPr/>
        </p:nvSpPr>
        <p:spPr>
          <a:xfrm>
            <a:off x="5090605" y="6433591"/>
            <a:ext cx="3729867"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L-Y Mak et al. Aliment </a:t>
            </a:r>
            <a:r>
              <a:rPr kumimoji="0" lang="fr-FR"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Pharmacol</a:t>
            </a:r>
            <a:r>
              <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r-FR"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Ther</a:t>
            </a:r>
            <a:r>
              <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2017</a:t>
            </a:r>
            <a:endParaRPr kumimoji="0" lang="it-IT"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16" name="Group 652">
            <a:extLst>
              <a:ext uri="{FF2B5EF4-FFF2-40B4-BE49-F238E27FC236}">
                <a16:creationId xmlns:a16="http://schemas.microsoft.com/office/drawing/2014/main" xmlns="" id="{C546BBC1-BF34-49C9-B4BD-A1A650636657}"/>
              </a:ext>
            </a:extLst>
          </p:cNvPr>
          <p:cNvGrpSpPr>
            <a:grpSpLocks/>
          </p:cNvGrpSpPr>
          <p:nvPr/>
        </p:nvGrpSpPr>
        <p:grpSpPr bwMode="auto">
          <a:xfrm>
            <a:off x="3534933" y="3547042"/>
            <a:ext cx="106045" cy="137795"/>
            <a:chOff x="5866" y="447"/>
            <a:chExt cx="167" cy="217"/>
          </a:xfrm>
        </p:grpSpPr>
        <p:grpSp>
          <p:nvGrpSpPr>
            <p:cNvPr id="17" name="Group 655">
              <a:extLst>
                <a:ext uri="{FF2B5EF4-FFF2-40B4-BE49-F238E27FC236}">
                  <a16:creationId xmlns:a16="http://schemas.microsoft.com/office/drawing/2014/main" xmlns="" id="{2D7B63DB-B125-4856-9685-75C17A00A936}"/>
                </a:ext>
              </a:extLst>
            </p:cNvPr>
            <p:cNvGrpSpPr>
              <a:grpSpLocks/>
            </p:cNvGrpSpPr>
            <p:nvPr/>
          </p:nvGrpSpPr>
          <p:grpSpPr bwMode="auto">
            <a:xfrm>
              <a:off x="5866" y="447"/>
              <a:ext cx="167" cy="217"/>
              <a:chOff x="5866" y="447"/>
              <a:chExt cx="167" cy="217"/>
            </a:xfrm>
          </p:grpSpPr>
          <p:sp>
            <p:nvSpPr>
              <p:cNvPr id="20" name="Freeform 656">
                <a:extLst>
                  <a:ext uri="{FF2B5EF4-FFF2-40B4-BE49-F238E27FC236}">
                    <a16:creationId xmlns:a16="http://schemas.microsoft.com/office/drawing/2014/main" xmlns="" id="{C7A62E57-D62D-4A6E-A5E3-47AB7524E6A7}"/>
                  </a:ext>
                </a:extLst>
              </p:cNvPr>
              <p:cNvSpPr>
                <a:spLocks/>
              </p:cNvSpPr>
              <p:nvPr/>
            </p:nvSpPr>
            <p:spPr bwMode="auto">
              <a:xfrm>
                <a:off x="5866" y="447"/>
                <a:ext cx="167" cy="217"/>
              </a:xfrm>
              <a:custGeom>
                <a:avLst/>
                <a:gdLst>
                  <a:gd name="T0" fmla="+- 0 5931 5866"/>
                  <a:gd name="T1" fmla="*/ T0 w 167"/>
                  <a:gd name="T2" fmla="+- 0 447 447"/>
                  <a:gd name="T3" fmla="*/ 447 h 217"/>
                  <a:gd name="T4" fmla="+- 0 5884 5866"/>
                  <a:gd name="T5" fmla="*/ T4 w 167"/>
                  <a:gd name="T6" fmla="+- 0 485 447"/>
                  <a:gd name="T7" fmla="*/ 485 h 217"/>
                  <a:gd name="T8" fmla="+- 0 5866 5866"/>
                  <a:gd name="T9" fmla="*/ T8 w 167"/>
                  <a:gd name="T10" fmla="+- 0 555 447"/>
                  <a:gd name="T11" fmla="*/ 555 h 217"/>
                  <a:gd name="T12" fmla="+- 0 5866 5866"/>
                  <a:gd name="T13" fmla="*/ T12 w 167"/>
                  <a:gd name="T14" fmla="+- 0 562 447"/>
                  <a:gd name="T15" fmla="*/ 562 h 217"/>
                  <a:gd name="T16" fmla="+- 0 5887 5866"/>
                  <a:gd name="T17" fmla="*/ T16 w 167"/>
                  <a:gd name="T18" fmla="+- 0 626 447"/>
                  <a:gd name="T19" fmla="*/ 626 h 217"/>
                  <a:gd name="T20" fmla="+- 0 5937 5866"/>
                  <a:gd name="T21" fmla="*/ T20 w 167"/>
                  <a:gd name="T22" fmla="+- 0 662 447"/>
                  <a:gd name="T23" fmla="*/ 662 h 217"/>
                  <a:gd name="T24" fmla="+- 0 5960 5866"/>
                  <a:gd name="T25" fmla="*/ T24 w 167"/>
                  <a:gd name="T26" fmla="+- 0 664 447"/>
                  <a:gd name="T27" fmla="*/ 664 h 217"/>
                  <a:gd name="T28" fmla="+- 0 5977 5866"/>
                  <a:gd name="T29" fmla="*/ T28 w 167"/>
                  <a:gd name="T30" fmla="+- 0 659 447"/>
                  <a:gd name="T31" fmla="*/ 659 h 217"/>
                  <a:gd name="T32" fmla="+- 0 6026 5866"/>
                  <a:gd name="T33" fmla="*/ T32 w 167"/>
                  <a:gd name="T34" fmla="+- 0 594 447"/>
                  <a:gd name="T35" fmla="*/ 594 h 217"/>
                  <a:gd name="T36" fmla="+- 0 6033 5866"/>
                  <a:gd name="T37" fmla="*/ T36 w 167"/>
                  <a:gd name="T38" fmla="+- 0 540 447"/>
                  <a:gd name="T39" fmla="*/ 540 h 217"/>
                  <a:gd name="T40" fmla="+- 0 6029 5866"/>
                  <a:gd name="T41" fmla="*/ T40 w 167"/>
                  <a:gd name="T42" fmla="+- 0 518 447"/>
                  <a:gd name="T43" fmla="*/ 518 h 217"/>
                  <a:gd name="T44" fmla="+- 0 5994 5866"/>
                  <a:gd name="T45" fmla="*/ T44 w 167"/>
                  <a:gd name="T46" fmla="+- 0 465 447"/>
                  <a:gd name="T47" fmla="*/ 465 h 217"/>
                  <a:gd name="T48" fmla="+- 0 5931 5866"/>
                  <a:gd name="T49" fmla="*/ T48 w 167"/>
                  <a:gd name="T50" fmla="+- 0 447 447"/>
                  <a:gd name="T51" fmla="*/ 447 h 21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167" h="217">
                    <a:moveTo>
                      <a:pt x="65" y="0"/>
                    </a:moveTo>
                    <a:lnTo>
                      <a:pt x="18" y="38"/>
                    </a:lnTo>
                    <a:lnTo>
                      <a:pt x="0" y="108"/>
                    </a:lnTo>
                    <a:lnTo>
                      <a:pt x="0" y="115"/>
                    </a:lnTo>
                    <a:lnTo>
                      <a:pt x="21" y="179"/>
                    </a:lnTo>
                    <a:lnTo>
                      <a:pt x="71" y="215"/>
                    </a:lnTo>
                    <a:lnTo>
                      <a:pt x="94" y="217"/>
                    </a:lnTo>
                    <a:lnTo>
                      <a:pt x="111" y="212"/>
                    </a:lnTo>
                    <a:lnTo>
                      <a:pt x="160" y="147"/>
                    </a:lnTo>
                    <a:lnTo>
                      <a:pt x="167" y="93"/>
                    </a:lnTo>
                    <a:lnTo>
                      <a:pt x="163" y="71"/>
                    </a:lnTo>
                    <a:lnTo>
                      <a:pt x="128" y="18"/>
                    </a:lnTo>
                    <a:lnTo>
                      <a:pt x="65" y="0"/>
                    </a:lnTo>
                  </a:path>
                </a:pathLst>
              </a:custGeom>
              <a:solidFill>
                <a:srgbClr val="FFD96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sysClr val="windowText" lastClr="000000"/>
                  </a:solidFill>
                  <a:effectLst/>
                  <a:uLnTx/>
                  <a:uFillTx/>
                </a:endParaRPr>
              </a:p>
            </p:txBody>
          </p:sp>
        </p:grpSp>
        <p:grpSp>
          <p:nvGrpSpPr>
            <p:cNvPr id="18" name="Group 653">
              <a:extLst>
                <a:ext uri="{FF2B5EF4-FFF2-40B4-BE49-F238E27FC236}">
                  <a16:creationId xmlns:a16="http://schemas.microsoft.com/office/drawing/2014/main" xmlns="" id="{D3A30C0A-55CE-43E9-9CC1-63E23DC5D629}"/>
                </a:ext>
              </a:extLst>
            </p:cNvPr>
            <p:cNvGrpSpPr>
              <a:grpSpLocks/>
            </p:cNvGrpSpPr>
            <p:nvPr/>
          </p:nvGrpSpPr>
          <p:grpSpPr bwMode="auto">
            <a:xfrm>
              <a:off x="5866" y="447"/>
              <a:ext cx="167" cy="217"/>
              <a:chOff x="5866" y="447"/>
              <a:chExt cx="167" cy="217"/>
            </a:xfrm>
          </p:grpSpPr>
          <p:sp>
            <p:nvSpPr>
              <p:cNvPr id="19" name="Freeform 654">
                <a:extLst>
                  <a:ext uri="{FF2B5EF4-FFF2-40B4-BE49-F238E27FC236}">
                    <a16:creationId xmlns:a16="http://schemas.microsoft.com/office/drawing/2014/main" xmlns="" id="{23FFED6C-433B-4501-84AC-ED7B5CF1F25B}"/>
                  </a:ext>
                </a:extLst>
              </p:cNvPr>
              <p:cNvSpPr>
                <a:spLocks/>
              </p:cNvSpPr>
              <p:nvPr/>
            </p:nvSpPr>
            <p:spPr bwMode="auto">
              <a:xfrm>
                <a:off x="5866" y="447"/>
                <a:ext cx="167" cy="217"/>
              </a:xfrm>
              <a:custGeom>
                <a:avLst/>
                <a:gdLst>
                  <a:gd name="T0" fmla="+- 0 5866 5866"/>
                  <a:gd name="T1" fmla="*/ T0 w 167"/>
                  <a:gd name="T2" fmla="+- 0 555 447"/>
                  <a:gd name="T3" fmla="*/ 555 h 217"/>
                  <a:gd name="T4" fmla="+- 0 5884 5866"/>
                  <a:gd name="T5" fmla="*/ T4 w 167"/>
                  <a:gd name="T6" fmla="+- 0 485 447"/>
                  <a:gd name="T7" fmla="*/ 485 h 217"/>
                  <a:gd name="T8" fmla="+- 0 5931 5866"/>
                  <a:gd name="T9" fmla="*/ T8 w 167"/>
                  <a:gd name="T10" fmla="+- 0 447 447"/>
                  <a:gd name="T11" fmla="*/ 447 h 217"/>
                  <a:gd name="T12" fmla="+- 0 5955 5866"/>
                  <a:gd name="T13" fmla="*/ T12 w 167"/>
                  <a:gd name="T14" fmla="+- 0 448 447"/>
                  <a:gd name="T15" fmla="*/ 448 h 217"/>
                  <a:gd name="T16" fmla="+- 0 6009 5866"/>
                  <a:gd name="T17" fmla="*/ T16 w 167"/>
                  <a:gd name="T18" fmla="+- 0 480 447"/>
                  <a:gd name="T19" fmla="*/ 480 h 217"/>
                  <a:gd name="T20" fmla="+- 0 6033 5866"/>
                  <a:gd name="T21" fmla="*/ T20 w 167"/>
                  <a:gd name="T22" fmla="+- 0 540 447"/>
                  <a:gd name="T23" fmla="*/ 540 h 217"/>
                  <a:gd name="T24" fmla="+- 0 6031 5866"/>
                  <a:gd name="T25" fmla="*/ T24 w 167"/>
                  <a:gd name="T26" fmla="+- 0 569 447"/>
                  <a:gd name="T27" fmla="*/ 569 h 217"/>
                  <a:gd name="T28" fmla="+- 0 6006 5866"/>
                  <a:gd name="T29" fmla="*/ T28 w 167"/>
                  <a:gd name="T30" fmla="+- 0 635 447"/>
                  <a:gd name="T31" fmla="*/ 635 h 217"/>
                  <a:gd name="T32" fmla="+- 0 5960 5866"/>
                  <a:gd name="T33" fmla="*/ T32 w 167"/>
                  <a:gd name="T34" fmla="+- 0 664 447"/>
                  <a:gd name="T35" fmla="*/ 664 h 217"/>
                  <a:gd name="T36" fmla="+- 0 5937 5866"/>
                  <a:gd name="T37" fmla="*/ T36 w 167"/>
                  <a:gd name="T38" fmla="+- 0 662 447"/>
                  <a:gd name="T39" fmla="*/ 662 h 217"/>
                  <a:gd name="T40" fmla="+- 0 5887 5866"/>
                  <a:gd name="T41" fmla="*/ T40 w 167"/>
                  <a:gd name="T42" fmla="+- 0 626 447"/>
                  <a:gd name="T43" fmla="*/ 626 h 217"/>
                  <a:gd name="T44" fmla="+- 0 5866 5866"/>
                  <a:gd name="T45" fmla="*/ T44 w 167"/>
                  <a:gd name="T46" fmla="+- 0 562 447"/>
                  <a:gd name="T47" fmla="*/ 562 h 217"/>
                  <a:gd name="T48" fmla="+- 0 5866 5866"/>
                  <a:gd name="T49" fmla="*/ T48 w 167"/>
                  <a:gd name="T50" fmla="+- 0 555 447"/>
                  <a:gd name="T51" fmla="*/ 555 h 21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167" h="217">
                    <a:moveTo>
                      <a:pt x="0" y="108"/>
                    </a:moveTo>
                    <a:lnTo>
                      <a:pt x="18" y="38"/>
                    </a:lnTo>
                    <a:lnTo>
                      <a:pt x="65" y="0"/>
                    </a:lnTo>
                    <a:lnTo>
                      <a:pt x="89" y="1"/>
                    </a:lnTo>
                    <a:lnTo>
                      <a:pt x="143" y="33"/>
                    </a:lnTo>
                    <a:lnTo>
                      <a:pt x="167" y="93"/>
                    </a:lnTo>
                    <a:lnTo>
                      <a:pt x="165" y="122"/>
                    </a:lnTo>
                    <a:lnTo>
                      <a:pt x="140" y="188"/>
                    </a:lnTo>
                    <a:lnTo>
                      <a:pt x="94" y="217"/>
                    </a:lnTo>
                    <a:lnTo>
                      <a:pt x="71" y="215"/>
                    </a:lnTo>
                    <a:lnTo>
                      <a:pt x="21" y="179"/>
                    </a:lnTo>
                    <a:lnTo>
                      <a:pt x="0" y="115"/>
                    </a:lnTo>
                    <a:lnTo>
                      <a:pt x="0" y="108"/>
                    </a:lnTo>
                    <a:close/>
                  </a:path>
                </a:pathLst>
              </a:custGeom>
              <a:noFill/>
              <a:ln w="12192">
                <a:solidFill>
                  <a:srgbClr val="6F2F9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grpSp>
        <p:nvGrpSpPr>
          <p:cNvPr id="21" name="Group 652">
            <a:extLst>
              <a:ext uri="{FF2B5EF4-FFF2-40B4-BE49-F238E27FC236}">
                <a16:creationId xmlns:a16="http://schemas.microsoft.com/office/drawing/2014/main" xmlns="" id="{B5595E85-DB48-4609-B86F-E3CDCCC18B32}"/>
              </a:ext>
            </a:extLst>
          </p:cNvPr>
          <p:cNvGrpSpPr>
            <a:grpSpLocks/>
          </p:cNvGrpSpPr>
          <p:nvPr/>
        </p:nvGrpSpPr>
        <p:grpSpPr bwMode="auto">
          <a:xfrm>
            <a:off x="3676678" y="3615939"/>
            <a:ext cx="106045" cy="137795"/>
            <a:chOff x="5866" y="447"/>
            <a:chExt cx="167" cy="217"/>
          </a:xfrm>
        </p:grpSpPr>
        <p:grpSp>
          <p:nvGrpSpPr>
            <p:cNvPr id="22" name="Group 655">
              <a:extLst>
                <a:ext uri="{FF2B5EF4-FFF2-40B4-BE49-F238E27FC236}">
                  <a16:creationId xmlns:a16="http://schemas.microsoft.com/office/drawing/2014/main" xmlns="" id="{8EEE4BF0-503B-4E07-83AE-6C83D8644C15}"/>
                </a:ext>
              </a:extLst>
            </p:cNvPr>
            <p:cNvGrpSpPr>
              <a:grpSpLocks/>
            </p:cNvGrpSpPr>
            <p:nvPr/>
          </p:nvGrpSpPr>
          <p:grpSpPr bwMode="auto">
            <a:xfrm>
              <a:off x="5866" y="447"/>
              <a:ext cx="167" cy="217"/>
              <a:chOff x="5866" y="447"/>
              <a:chExt cx="167" cy="217"/>
            </a:xfrm>
          </p:grpSpPr>
          <p:sp>
            <p:nvSpPr>
              <p:cNvPr id="25" name="Freeform 656">
                <a:extLst>
                  <a:ext uri="{FF2B5EF4-FFF2-40B4-BE49-F238E27FC236}">
                    <a16:creationId xmlns:a16="http://schemas.microsoft.com/office/drawing/2014/main" xmlns="" id="{ECF537DA-47DA-42D7-98D9-386C29A1C4D9}"/>
                  </a:ext>
                </a:extLst>
              </p:cNvPr>
              <p:cNvSpPr>
                <a:spLocks/>
              </p:cNvSpPr>
              <p:nvPr/>
            </p:nvSpPr>
            <p:spPr bwMode="auto">
              <a:xfrm>
                <a:off x="5866" y="447"/>
                <a:ext cx="167" cy="217"/>
              </a:xfrm>
              <a:custGeom>
                <a:avLst/>
                <a:gdLst>
                  <a:gd name="T0" fmla="+- 0 5931 5866"/>
                  <a:gd name="T1" fmla="*/ T0 w 167"/>
                  <a:gd name="T2" fmla="+- 0 447 447"/>
                  <a:gd name="T3" fmla="*/ 447 h 217"/>
                  <a:gd name="T4" fmla="+- 0 5884 5866"/>
                  <a:gd name="T5" fmla="*/ T4 w 167"/>
                  <a:gd name="T6" fmla="+- 0 485 447"/>
                  <a:gd name="T7" fmla="*/ 485 h 217"/>
                  <a:gd name="T8" fmla="+- 0 5866 5866"/>
                  <a:gd name="T9" fmla="*/ T8 w 167"/>
                  <a:gd name="T10" fmla="+- 0 555 447"/>
                  <a:gd name="T11" fmla="*/ 555 h 217"/>
                  <a:gd name="T12" fmla="+- 0 5866 5866"/>
                  <a:gd name="T13" fmla="*/ T12 w 167"/>
                  <a:gd name="T14" fmla="+- 0 562 447"/>
                  <a:gd name="T15" fmla="*/ 562 h 217"/>
                  <a:gd name="T16" fmla="+- 0 5887 5866"/>
                  <a:gd name="T17" fmla="*/ T16 w 167"/>
                  <a:gd name="T18" fmla="+- 0 626 447"/>
                  <a:gd name="T19" fmla="*/ 626 h 217"/>
                  <a:gd name="T20" fmla="+- 0 5937 5866"/>
                  <a:gd name="T21" fmla="*/ T20 w 167"/>
                  <a:gd name="T22" fmla="+- 0 662 447"/>
                  <a:gd name="T23" fmla="*/ 662 h 217"/>
                  <a:gd name="T24" fmla="+- 0 5960 5866"/>
                  <a:gd name="T25" fmla="*/ T24 w 167"/>
                  <a:gd name="T26" fmla="+- 0 664 447"/>
                  <a:gd name="T27" fmla="*/ 664 h 217"/>
                  <a:gd name="T28" fmla="+- 0 5977 5866"/>
                  <a:gd name="T29" fmla="*/ T28 w 167"/>
                  <a:gd name="T30" fmla="+- 0 659 447"/>
                  <a:gd name="T31" fmla="*/ 659 h 217"/>
                  <a:gd name="T32" fmla="+- 0 6026 5866"/>
                  <a:gd name="T33" fmla="*/ T32 w 167"/>
                  <a:gd name="T34" fmla="+- 0 594 447"/>
                  <a:gd name="T35" fmla="*/ 594 h 217"/>
                  <a:gd name="T36" fmla="+- 0 6033 5866"/>
                  <a:gd name="T37" fmla="*/ T36 w 167"/>
                  <a:gd name="T38" fmla="+- 0 540 447"/>
                  <a:gd name="T39" fmla="*/ 540 h 217"/>
                  <a:gd name="T40" fmla="+- 0 6029 5866"/>
                  <a:gd name="T41" fmla="*/ T40 w 167"/>
                  <a:gd name="T42" fmla="+- 0 518 447"/>
                  <a:gd name="T43" fmla="*/ 518 h 217"/>
                  <a:gd name="T44" fmla="+- 0 5994 5866"/>
                  <a:gd name="T45" fmla="*/ T44 w 167"/>
                  <a:gd name="T46" fmla="+- 0 465 447"/>
                  <a:gd name="T47" fmla="*/ 465 h 217"/>
                  <a:gd name="T48" fmla="+- 0 5931 5866"/>
                  <a:gd name="T49" fmla="*/ T48 w 167"/>
                  <a:gd name="T50" fmla="+- 0 447 447"/>
                  <a:gd name="T51" fmla="*/ 447 h 21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167" h="217">
                    <a:moveTo>
                      <a:pt x="65" y="0"/>
                    </a:moveTo>
                    <a:lnTo>
                      <a:pt x="18" y="38"/>
                    </a:lnTo>
                    <a:lnTo>
                      <a:pt x="0" y="108"/>
                    </a:lnTo>
                    <a:lnTo>
                      <a:pt x="0" y="115"/>
                    </a:lnTo>
                    <a:lnTo>
                      <a:pt x="21" y="179"/>
                    </a:lnTo>
                    <a:lnTo>
                      <a:pt x="71" y="215"/>
                    </a:lnTo>
                    <a:lnTo>
                      <a:pt x="94" y="217"/>
                    </a:lnTo>
                    <a:lnTo>
                      <a:pt x="111" y="212"/>
                    </a:lnTo>
                    <a:lnTo>
                      <a:pt x="160" y="147"/>
                    </a:lnTo>
                    <a:lnTo>
                      <a:pt x="167" y="93"/>
                    </a:lnTo>
                    <a:lnTo>
                      <a:pt x="163" y="71"/>
                    </a:lnTo>
                    <a:lnTo>
                      <a:pt x="128" y="18"/>
                    </a:lnTo>
                    <a:lnTo>
                      <a:pt x="65" y="0"/>
                    </a:lnTo>
                  </a:path>
                </a:pathLst>
              </a:custGeom>
              <a:solidFill>
                <a:srgbClr val="FFD96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sysClr val="windowText" lastClr="000000"/>
                  </a:solidFill>
                  <a:effectLst/>
                  <a:uLnTx/>
                  <a:uFillTx/>
                </a:endParaRPr>
              </a:p>
            </p:txBody>
          </p:sp>
        </p:grpSp>
        <p:grpSp>
          <p:nvGrpSpPr>
            <p:cNvPr id="23" name="Group 653">
              <a:extLst>
                <a:ext uri="{FF2B5EF4-FFF2-40B4-BE49-F238E27FC236}">
                  <a16:creationId xmlns:a16="http://schemas.microsoft.com/office/drawing/2014/main" xmlns="" id="{B239F80B-FF30-4435-A980-696768885AE8}"/>
                </a:ext>
              </a:extLst>
            </p:cNvPr>
            <p:cNvGrpSpPr>
              <a:grpSpLocks/>
            </p:cNvGrpSpPr>
            <p:nvPr/>
          </p:nvGrpSpPr>
          <p:grpSpPr bwMode="auto">
            <a:xfrm>
              <a:off x="5866" y="447"/>
              <a:ext cx="167" cy="217"/>
              <a:chOff x="5866" y="447"/>
              <a:chExt cx="167" cy="217"/>
            </a:xfrm>
          </p:grpSpPr>
          <p:sp>
            <p:nvSpPr>
              <p:cNvPr id="24" name="Freeform 654">
                <a:extLst>
                  <a:ext uri="{FF2B5EF4-FFF2-40B4-BE49-F238E27FC236}">
                    <a16:creationId xmlns:a16="http://schemas.microsoft.com/office/drawing/2014/main" xmlns="" id="{9EA95559-8D92-42B2-836E-DD397A0EDD46}"/>
                  </a:ext>
                </a:extLst>
              </p:cNvPr>
              <p:cNvSpPr>
                <a:spLocks/>
              </p:cNvSpPr>
              <p:nvPr/>
            </p:nvSpPr>
            <p:spPr bwMode="auto">
              <a:xfrm>
                <a:off x="5866" y="447"/>
                <a:ext cx="167" cy="217"/>
              </a:xfrm>
              <a:custGeom>
                <a:avLst/>
                <a:gdLst>
                  <a:gd name="T0" fmla="+- 0 5866 5866"/>
                  <a:gd name="T1" fmla="*/ T0 w 167"/>
                  <a:gd name="T2" fmla="+- 0 555 447"/>
                  <a:gd name="T3" fmla="*/ 555 h 217"/>
                  <a:gd name="T4" fmla="+- 0 5884 5866"/>
                  <a:gd name="T5" fmla="*/ T4 w 167"/>
                  <a:gd name="T6" fmla="+- 0 485 447"/>
                  <a:gd name="T7" fmla="*/ 485 h 217"/>
                  <a:gd name="T8" fmla="+- 0 5931 5866"/>
                  <a:gd name="T9" fmla="*/ T8 w 167"/>
                  <a:gd name="T10" fmla="+- 0 447 447"/>
                  <a:gd name="T11" fmla="*/ 447 h 217"/>
                  <a:gd name="T12" fmla="+- 0 5955 5866"/>
                  <a:gd name="T13" fmla="*/ T12 w 167"/>
                  <a:gd name="T14" fmla="+- 0 448 447"/>
                  <a:gd name="T15" fmla="*/ 448 h 217"/>
                  <a:gd name="T16" fmla="+- 0 6009 5866"/>
                  <a:gd name="T17" fmla="*/ T16 w 167"/>
                  <a:gd name="T18" fmla="+- 0 480 447"/>
                  <a:gd name="T19" fmla="*/ 480 h 217"/>
                  <a:gd name="T20" fmla="+- 0 6033 5866"/>
                  <a:gd name="T21" fmla="*/ T20 w 167"/>
                  <a:gd name="T22" fmla="+- 0 540 447"/>
                  <a:gd name="T23" fmla="*/ 540 h 217"/>
                  <a:gd name="T24" fmla="+- 0 6031 5866"/>
                  <a:gd name="T25" fmla="*/ T24 w 167"/>
                  <a:gd name="T26" fmla="+- 0 569 447"/>
                  <a:gd name="T27" fmla="*/ 569 h 217"/>
                  <a:gd name="T28" fmla="+- 0 6006 5866"/>
                  <a:gd name="T29" fmla="*/ T28 w 167"/>
                  <a:gd name="T30" fmla="+- 0 635 447"/>
                  <a:gd name="T31" fmla="*/ 635 h 217"/>
                  <a:gd name="T32" fmla="+- 0 5960 5866"/>
                  <a:gd name="T33" fmla="*/ T32 w 167"/>
                  <a:gd name="T34" fmla="+- 0 664 447"/>
                  <a:gd name="T35" fmla="*/ 664 h 217"/>
                  <a:gd name="T36" fmla="+- 0 5937 5866"/>
                  <a:gd name="T37" fmla="*/ T36 w 167"/>
                  <a:gd name="T38" fmla="+- 0 662 447"/>
                  <a:gd name="T39" fmla="*/ 662 h 217"/>
                  <a:gd name="T40" fmla="+- 0 5887 5866"/>
                  <a:gd name="T41" fmla="*/ T40 w 167"/>
                  <a:gd name="T42" fmla="+- 0 626 447"/>
                  <a:gd name="T43" fmla="*/ 626 h 217"/>
                  <a:gd name="T44" fmla="+- 0 5866 5866"/>
                  <a:gd name="T45" fmla="*/ T44 w 167"/>
                  <a:gd name="T46" fmla="+- 0 562 447"/>
                  <a:gd name="T47" fmla="*/ 562 h 217"/>
                  <a:gd name="T48" fmla="+- 0 5866 5866"/>
                  <a:gd name="T49" fmla="*/ T48 w 167"/>
                  <a:gd name="T50" fmla="+- 0 555 447"/>
                  <a:gd name="T51" fmla="*/ 555 h 21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167" h="217">
                    <a:moveTo>
                      <a:pt x="0" y="108"/>
                    </a:moveTo>
                    <a:lnTo>
                      <a:pt x="18" y="38"/>
                    </a:lnTo>
                    <a:lnTo>
                      <a:pt x="65" y="0"/>
                    </a:lnTo>
                    <a:lnTo>
                      <a:pt x="89" y="1"/>
                    </a:lnTo>
                    <a:lnTo>
                      <a:pt x="143" y="33"/>
                    </a:lnTo>
                    <a:lnTo>
                      <a:pt x="167" y="93"/>
                    </a:lnTo>
                    <a:lnTo>
                      <a:pt x="165" y="122"/>
                    </a:lnTo>
                    <a:lnTo>
                      <a:pt x="140" y="188"/>
                    </a:lnTo>
                    <a:lnTo>
                      <a:pt x="94" y="217"/>
                    </a:lnTo>
                    <a:lnTo>
                      <a:pt x="71" y="215"/>
                    </a:lnTo>
                    <a:lnTo>
                      <a:pt x="21" y="179"/>
                    </a:lnTo>
                    <a:lnTo>
                      <a:pt x="0" y="115"/>
                    </a:lnTo>
                    <a:lnTo>
                      <a:pt x="0" y="108"/>
                    </a:lnTo>
                    <a:close/>
                  </a:path>
                </a:pathLst>
              </a:custGeom>
              <a:noFill/>
              <a:ln w="12192">
                <a:solidFill>
                  <a:srgbClr val="6F2F9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pic>
        <p:nvPicPr>
          <p:cNvPr id="26" name="Picture 694">
            <a:extLst>
              <a:ext uri="{FF2B5EF4-FFF2-40B4-BE49-F238E27FC236}">
                <a16:creationId xmlns:a16="http://schemas.microsoft.com/office/drawing/2014/main" xmlns="" id="{FE08BED4-B827-4183-94D3-AA32497DF60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7904" y="2204864"/>
            <a:ext cx="343734" cy="36004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36">
            <a:extLst>
              <a:ext uri="{FF2B5EF4-FFF2-40B4-BE49-F238E27FC236}">
                <a16:creationId xmlns:a16="http://schemas.microsoft.com/office/drawing/2014/main" xmlns="" id="{3BCA5B8D-C5F5-412D-A9D2-8B2AE28B491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89302" y="2458401"/>
            <a:ext cx="350005" cy="337324"/>
          </a:xfrm>
          <a:prstGeom prst="rect">
            <a:avLst/>
          </a:prstGeom>
          <a:noFill/>
          <a:extLst>
            <a:ext uri="{909E8E84-426E-40DD-AFC4-6F175D3DCCD1}">
              <a14:hiddenFill xmlns:a14="http://schemas.microsoft.com/office/drawing/2010/main">
                <a:solidFill>
                  <a:srgbClr val="FFFFFF"/>
                </a:solidFill>
              </a14:hiddenFill>
            </a:ext>
          </a:extLst>
        </p:spPr>
      </p:pic>
      <p:pic>
        <p:nvPicPr>
          <p:cNvPr id="28" name="Immagine 27">
            <a:extLst>
              <a:ext uri="{FF2B5EF4-FFF2-40B4-BE49-F238E27FC236}">
                <a16:creationId xmlns:a16="http://schemas.microsoft.com/office/drawing/2014/main" xmlns="" id="{B99828BC-304A-425B-8258-90BDF3B2F076}"/>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39437" y="3869819"/>
            <a:ext cx="403081" cy="373341"/>
          </a:xfrm>
          <a:prstGeom prst="rect">
            <a:avLst/>
          </a:prstGeom>
          <a:noFill/>
        </p:spPr>
      </p:pic>
      <p:sp>
        <p:nvSpPr>
          <p:cNvPr id="3" name="Rettangolo 2">
            <a:extLst>
              <a:ext uri="{FF2B5EF4-FFF2-40B4-BE49-F238E27FC236}">
                <a16:creationId xmlns:a16="http://schemas.microsoft.com/office/drawing/2014/main" xmlns="" id="{940F788D-C943-400D-88A8-313E02241E2E}"/>
              </a:ext>
            </a:extLst>
          </p:cNvPr>
          <p:cNvSpPr/>
          <p:nvPr/>
        </p:nvSpPr>
        <p:spPr>
          <a:xfrm>
            <a:off x="5095294" y="1124744"/>
            <a:ext cx="3726598" cy="369332"/>
          </a:xfrm>
          <a:prstGeom prst="rect">
            <a:avLst/>
          </a:prstGeom>
        </p:spPr>
        <p:txBody>
          <a:bodyPr wrap="none">
            <a:spAutoFit/>
          </a:bodyPr>
          <a:lstStyle/>
          <a:p>
            <a:r>
              <a:rPr lang="en-US" dirty="0">
                <a:solidFill>
                  <a:srgbClr val="001F5F"/>
                </a:solidFill>
                <a:latin typeface="Calibri" panose="020F0502020204030204" pitchFamily="34" charset="0"/>
                <a:ea typeface="Calibri" panose="020F0502020204030204" pitchFamily="34" charset="0"/>
              </a:rPr>
              <a:t>3</a:t>
            </a:r>
            <a:r>
              <a:rPr lang="en-US" spc="-15" dirty="0">
                <a:solidFill>
                  <a:srgbClr val="001F5F"/>
                </a:solidFill>
                <a:latin typeface="Calibri" panose="020F0502020204030204" pitchFamily="34" charset="0"/>
                <a:ea typeface="Calibri" panose="020F0502020204030204" pitchFamily="34" charset="0"/>
              </a:rPr>
              <a:t> </a:t>
            </a:r>
            <a:r>
              <a:rPr lang="en-US" dirty="0">
                <a:solidFill>
                  <a:srgbClr val="001F5F"/>
                </a:solidFill>
                <a:latin typeface="Calibri" panose="020F0502020204030204" pitchFamily="34" charset="0"/>
                <a:ea typeface="Calibri" panose="020F0502020204030204" pitchFamily="34" charset="0"/>
              </a:rPr>
              <a:t>p</a:t>
            </a:r>
            <a:r>
              <a:rPr lang="en-US" spc="-35" dirty="0">
                <a:solidFill>
                  <a:srgbClr val="001F5F"/>
                </a:solidFill>
                <a:latin typeface="Calibri" panose="020F0502020204030204" pitchFamily="34" charset="0"/>
                <a:ea typeface="Calibri" panose="020F0502020204030204" pitchFamily="34" charset="0"/>
              </a:rPr>
              <a:t>r</a:t>
            </a:r>
            <a:r>
              <a:rPr lang="en-US" dirty="0">
                <a:solidFill>
                  <a:srgbClr val="001F5F"/>
                </a:solidFill>
                <a:latin typeface="Calibri" panose="020F0502020204030204" pitchFamily="34" charset="0"/>
                <a:ea typeface="Calibri" panose="020F0502020204030204" pitchFamily="34" charset="0"/>
              </a:rPr>
              <a:t>o</a:t>
            </a:r>
            <a:r>
              <a:rPr lang="en-US" spc="-30" dirty="0">
                <a:solidFill>
                  <a:srgbClr val="001F5F"/>
                </a:solidFill>
                <a:latin typeface="Calibri" panose="020F0502020204030204" pitchFamily="34" charset="0"/>
                <a:ea typeface="Calibri" panose="020F0502020204030204" pitchFamily="34" charset="0"/>
              </a:rPr>
              <a:t>t</a:t>
            </a:r>
            <a:r>
              <a:rPr lang="en-US" dirty="0">
                <a:solidFill>
                  <a:srgbClr val="001F5F"/>
                </a:solidFill>
                <a:latin typeface="Calibri" panose="020F0502020204030204" pitchFamily="34" charset="0"/>
                <a:ea typeface="Calibri" panose="020F0502020204030204" pitchFamily="34" charset="0"/>
              </a:rPr>
              <a:t>eins</a:t>
            </a:r>
            <a:r>
              <a:rPr lang="en-US" spc="-10" dirty="0">
                <a:solidFill>
                  <a:srgbClr val="001F5F"/>
                </a:solidFill>
                <a:latin typeface="Calibri" panose="020F0502020204030204" pitchFamily="34" charset="0"/>
                <a:ea typeface="Calibri" panose="020F0502020204030204" pitchFamily="34" charset="0"/>
              </a:rPr>
              <a:t> </a:t>
            </a:r>
            <a:r>
              <a:rPr lang="en-US" dirty="0">
                <a:solidFill>
                  <a:srgbClr val="001F5F"/>
                </a:solidFill>
                <a:latin typeface="Calibri" panose="020F0502020204030204" pitchFamily="34" charset="0"/>
                <a:ea typeface="Calibri" panose="020F0502020204030204" pitchFamily="34" charset="0"/>
              </a:rPr>
              <a:t>f</a:t>
            </a:r>
            <a:r>
              <a:rPr lang="en-US" spc="-35" dirty="0">
                <a:solidFill>
                  <a:srgbClr val="001F5F"/>
                </a:solidFill>
                <a:latin typeface="Calibri" panose="020F0502020204030204" pitchFamily="34" charset="0"/>
                <a:ea typeface="Calibri" panose="020F0502020204030204" pitchFamily="34" charset="0"/>
              </a:rPr>
              <a:t>r</a:t>
            </a:r>
            <a:r>
              <a:rPr lang="en-US" dirty="0">
                <a:solidFill>
                  <a:srgbClr val="001F5F"/>
                </a:solidFill>
                <a:latin typeface="Calibri" panose="020F0502020204030204" pitchFamily="34" charset="0"/>
                <a:ea typeface="Calibri" panose="020F0502020204030204" pitchFamily="34" charset="0"/>
              </a:rPr>
              <a:t>om</a:t>
            </a:r>
            <a:r>
              <a:rPr lang="en-US" spc="-15" dirty="0">
                <a:solidFill>
                  <a:srgbClr val="001F5F"/>
                </a:solidFill>
                <a:latin typeface="Calibri" panose="020F0502020204030204" pitchFamily="34" charset="0"/>
                <a:ea typeface="Calibri" panose="020F0502020204030204" pitchFamily="34" charset="0"/>
              </a:rPr>
              <a:t> </a:t>
            </a:r>
            <a:r>
              <a:rPr lang="en-US" dirty="0">
                <a:solidFill>
                  <a:srgbClr val="001F5F"/>
                </a:solidFill>
                <a:latin typeface="Calibri" panose="020F0502020204030204" pitchFamily="34" charset="0"/>
                <a:ea typeface="Calibri" panose="020F0502020204030204" pitchFamily="34" charset="0"/>
              </a:rPr>
              <a:t>the</a:t>
            </a:r>
            <a:r>
              <a:rPr lang="en-US" spc="-40" dirty="0">
                <a:solidFill>
                  <a:srgbClr val="001F5F"/>
                </a:solidFill>
                <a:latin typeface="Calibri" panose="020F0502020204030204" pitchFamily="34" charset="0"/>
                <a:ea typeface="Calibri" panose="020F0502020204030204" pitchFamily="34" charset="0"/>
              </a:rPr>
              <a:t> </a:t>
            </a:r>
            <a:r>
              <a:rPr lang="en-US" dirty="0" err="1">
                <a:solidFill>
                  <a:srgbClr val="001F5F"/>
                </a:solidFill>
                <a:latin typeface="Calibri" panose="020F0502020204030204" pitchFamily="34" charset="0"/>
                <a:ea typeface="Calibri" panose="020F0502020204030204" pitchFamily="34" charset="0"/>
              </a:rPr>
              <a:t>p</a:t>
            </a:r>
            <a:r>
              <a:rPr lang="en-US" spc="-35" dirty="0" err="1">
                <a:solidFill>
                  <a:srgbClr val="001F5F"/>
                </a:solidFill>
                <a:latin typeface="Calibri" panose="020F0502020204030204" pitchFamily="34" charset="0"/>
                <a:ea typeface="Calibri" panose="020F0502020204030204" pitchFamily="34" charset="0"/>
              </a:rPr>
              <a:t>r</a:t>
            </a:r>
            <a:r>
              <a:rPr lang="en-US" dirty="0" err="1">
                <a:solidFill>
                  <a:srgbClr val="001F5F"/>
                </a:solidFill>
                <a:latin typeface="Calibri" panose="020F0502020204030204" pitchFamily="34" charset="0"/>
                <a:ea typeface="Calibri" panose="020F0502020204030204" pitchFamily="34" charset="0"/>
              </a:rPr>
              <a:t>e</a:t>
            </a:r>
            <a:r>
              <a:rPr lang="en-US" spc="-15" dirty="0" err="1">
                <a:solidFill>
                  <a:srgbClr val="001F5F"/>
                </a:solidFill>
                <a:latin typeface="Calibri" panose="020F0502020204030204" pitchFamily="34" charset="0"/>
                <a:ea typeface="Calibri" panose="020F0502020204030204" pitchFamily="34" charset="0"/>
              </a:rPr>
              <a:t>c</a:t>
            </a:r>
            <a:r>
              <a:rPr lang="en-US" dirty="0" err="1">
                <a:solidFill>
                  <a:srgbClr val="001F5F"/>
                </a:solidFill>
                <a:latin typeface="Calibri" panose="020F0502020204030204" pitchFamily="34" charset="0"/>
                <a:ea typeface="Calibri" panose="020F0502020204030204" pitchFamily="34" charset="0"/>
              </a:rPr>
              <a:t>o</a:t>
            </a:r>
            <a:r>
              <a:rPr lang="en-US" spc="-40" dirty="0" err="1">
                <a:solidFill>
                  <a:srgbClr val="001F5F"/>
                </a:solidFill>
                <a:latin typeface="Calibri" panose="020F0502020204030204" pitchFamily="34" charset="0"/>
                <a:ea typeface="Calibri" panose="020F0502020204030204" pitchFamily="34" charset="0"/>
              </a:rPr>
              <a:t>r</a:t>
            </a:r>
            <a:r>
              <a:rPr lang="en-US" spc="5" dirty="0" err="1">
                <a:solidFill>
                  <a:srgbClr val="001F5F"/>
                </a:solidFill>
                <a:latin typeface="Calibri" panose="020F0502020204030204" pitchFamily="34" charset="0"/>
                <a:ea typeface="Calibri" panose="020F0502020204030204" pitchFamily="34" charset="0"/>
              </a:rPr>
              <a:t>e</a:t>
            </a:r>
            <a:r>
              <a:rPr lang="en-US" spc="-50" dirty="0">
                <a:solidFill>
                  <a:srgbClr val="001F5F"/>
                </a:solidFill>
                <a:latin typeface="Calibri" panose="020F0502020204030204" pitchFamily="34" charset="0"/>
                <a:ea typeface="Calibri" panose="020F0502020204030204" pitchFamily="34" charset="0"/>
              </a:rPr>
              <a:t>/</a:t>
            </a:r>
            <a:r>
              <a:rPr lang="en-US" spc="-20" dirty="0">
                <a:solidFill>
                  <a:srgbClr val="001F5F"/>
                </a:solidFill>
                <a:latin typeface="Calibri" panose="020F0502020204030204" pitchFamily="34" charset="0"/>
                <a:ea typeface="Calibri" panose="020F0502020204030204" pitchFamily="34" charset="0"/>
              </a:rPr>
              <a:t>c</a:t>
            </a:r>
            <a:r>
              <a:rPr lang="en-US" dirty="0">
                <a:solidFill>
                  <a:srgbClr val="001F5F"/>
                </a:solidFill>
                <a:latin typeface="Calibri" panose="020F0502020204030204" pitchFamily="34" charset="0"/>
                <a:ea typeface="Calibri" panose="020F0502020204030204" pitchFamily="34" charset="0"/>
              </a:rPr>
              <a:t>o</a:t>
            </a:r>
            <a:r>
              <a:rPr lang="en-US" spc="-40" dirty="0">
                <a:solidFill>
                  <a:srgbClr val="001F5F"/>
                </a:solidFill>
                <a:latin typeface="Calibri" panose="020F0502020204030204" pitchFamily="34" charset="0"/>
                <a:ea typeface="Calibri" panose="020F0502020204030204" pitchFamily="34" charset="0"/>
              </a:rPr>
              <a:t>r</a:t>
            </a:r>
            <a:r>
              <a:rPr lang="en-US" dirty="0">
                <a:solidFill>
                  <a:srgbClr val="001F5F"/>
                </a:solidFill>
                <a:latin typeface="Calibri" panose="020F0502020204030204" pitchFamily="34" charset="0"/>
                <a:ea typeface="Calibri" panose="020F0502020204030204" pitchFamily="34" charset="0"/>
              </a:rPr>
              <a:t>e</a:t>
            </a:r>
            <a:r>
              <a:rPr lang="en-US" spc="-85" dirty="0">
                <a:solidFill>
                  <a:srgbClr val="001F5F"/>
                </a:solidFill>
                <a:latin typeface="Calibri" panose="020F0502020204030204" pitchFamily="34" charset="0"/>
                <a:ea typeface="Calibri" panose="020F0502020204030204" pitchFamily="34" charset="0"/>
              </a:rPr>
              <a:t> </a:t>
            </a:r>
            <a:r>
              <a:rPr lang="en-US" spc="-25" dirty="0">
                <a:solidFill>
                  <a:srgbClr val="001F5F"/>
                </a:solidFill>
                <a:latin typeface="Calibri" panose="020F0502020204030204" pitchFamily="34" charset="0"/>
                <a:ea typeface="Calibri" panose="020F0502020204030204" pitchFamily="34" charset="0"/>
              </a:rPr>
              <a:t>g</a:t>
            </a:r>
            <a:r>
              <a:rPr lang="en-US" dirty="0">
                <a:solidFill>
                  <a:srgbClr val="001F5F"/>
                </a:solidFill>
                <a:latin typeface="Calibri" panose="020F0502020204030204" pitchFamily="34" charset="0"/>
                <a:ea typeface="Calibri" panose="020F0502020204030204" pitchFamily="34" charset="0"/>
              </a:rPr>
              <a:t>e</a:t>
            </a:r>
            <a:r>
              <a:rPr lang="en-US" spc="5" dirty="0">
                <a:solidFill>
                  <a:srgbClr val="001F5F"/>
                </a:solidFill>
                <a:latin typeface="Calibri" panose="020F0502020204030204" pitchFamily="34" charset="0"/>
                <a:ea typeface="Calibri" panose="020F0502020204030204" pitchFamily="34" charset="0"/>
              </a:rPr>
              <a:t>n</a:t>
            </a:r>
            <a:r>
              <a:rPr lang="en-US" dirty="0">
                <a:solidFill>
                  <a:srgbClr val="001F5F"/>
                </a:solidFill>
                <a:latin typeface="Calibri" panose="020F0502020204030204" pitchFamily="34" charset="0"/>
                <a:ea typeface="Calibri" panose="020F0502020204030204" pitchFamily="34" charset="0"/>
              </a:rPr>
              <a:t>e</a:t>
            </a:r>
            <a:endParaRPr lang="it-IT" dirty="0"/>
          </a:p>
        </p:txBody>
      </p:sp>
    </p:spTree>
    <p:extLst>
      <p:ext uri="{BB962C8B-B14F-4D97-AF65-F5344CB8AC3E}">
        <p14:creationId xmlns:p14="http://schemas.microsoft.com/office/powerpoint/2010/main" val="14712614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xmlns="" id="{520AA4FB-C484-4A23-8AA4-DE89107A5B2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71600" y="1268760"/>
            <a:ext cx="3672408" cy="2088232"/>
          </a:xfrm>
          <a:prstGeom prst="rect">
            <a:avLst/>
          </a:prstGeom>
          <a:noFill/>
        </p:spPr>
      </p:pic>
      <p:pic>
        <p:nvPicPr>
          <p:cNvPr id="3" name="Immagine 2">
            <a:extLst>
              <a:ext uri="{FF2B5EF4-FFF2-40B4-BE49-F238E27FC236}">
                <a16:creationId xmlns:a16="http://schemas.microsoft.com/office/drawing/2014/main" xmlns="" id="{6208E7CB-288A-4048-B48E-970D8DB757F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376214"/>
            <a:ext cx="3384376" cy="1908770"/>
          </a:xfrm>
          <a:prstGeom prst="rect">
            <a:avLst/>
          </a:prstGeom>
          <a:noFill/>
        </p:spPr>
      </p:pic>
      <p:sp>
        <p:nvSpPr>
          <p:cNvPr id="7" name="Figura a mano libera: forma 6">
            <a:extLst>
              <a:ext uri="{FF2B5EF4-FFF2-40B4-BE49-F238E27FC236}">
                <a16:creationId xmlns:a16="http://schemas.microsoft.com/office/drawing/2014/main" xmlns="" id="{539DA6CB-D585-4A33-8BD9-2BB0A1A11AAB}"/>
              </a:ext>
            </a:extLst>
          </p:cNvPr>
          <p:cNvSpPr/>
          <p:nvPr/>
        </p:nvSpPr>
        <p:spPr>
          <a:xfrm>
            <a:off x="5436096" y="1700808"/>
            <a:ext cx="720080" cy="146670"/>
          </a:xfrm>
          <a:custGeom>
            <a:avLst/>
            <a:gdLst>
              <a:gd name="connsiteX0" fmla="*/ 0 w 876300"/>
              <a:gd name="connsiteY0" fmla="*/ 0 h 180985"/>
              <a:gd name="connsiteX1" fmla="*/ 142875 w 876300"/>
              <a:gd name="connsiteY1" fmla="*/ 180975 h 180985"/>
              <a:gd name="connsiteX2" fmla="*/ 238125 w 876300"/>
              <a:gd name="connsiteY2" fmla="*/ 0 h 180985"/>
              <a:gd name="connsiteX3" fmla="*/ 342900 w 876300"/>
              <a:gd name="connsiteY3" fmla="*/ 180975 h 180985"/>
              <a:gd name="connsiteX4" fmla="*/ 447675 w 876300"/>
              <a:gd name="connsiteY4" fmla="*/ 0 h 180985"/>
              <a:gd name="connsiteX5" fmla="*/ 542925 w 876300"/>
              <a:gd name="connsiteY5" fmla="*/ 180975 h 180985"/>
              <a:gd name="connsiteX6" fmla="*/ 638175 w 876300"/>
              <a:gd name="connsiteY6" fmla="*/ 9525 h 180985"/>
              <a:gd name="connsiteX7" fmla="*/ 733425 w 876300"/>
              <a:gd name="connsiteY7" fmla="*/ 171450 h 180985"/>
              <a:gd name="connsiteX8" fmla="*/ 809625 w 876300"/>
              <a:gd name="connsiteY8" fmla="*/ 38100 h 180985"/>
              <a:gd name="connsiteX9" fmla="*/ 809625 w 876300"/>
              <a:gd name="connsiteY9" fmla="*/ 9525 h 180985"/>
              <a:gd name="connsiteX10" fmla="*/ 809625 w 876300"/>
              <a:gd name="connsiteY10" fmla="*/ 28575 h 180985"/>
              <a:gd name="connsiteX11" fmla="*/ 876300 w 876300"/>
              <a:gd name="connsiteY11" fmla="*/ 104775 h 180985"/>
              <a:gd name="connsiteX12" fmla="*/ 876300 w 876300"/>
              <a:gd name="connsiteY12" fmla="*/ 104775 h 18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6300" h="180985">
                <a:moveTo>
                  <a:pt x="0" y="0"/>
                </a:moveTo>
                <a:cubicBezTo>
                  <a:pt x="51594" y="90487"/>
                  <a:pt x="103188" y="180975"/>
                  <a:pt x="142875" y="180975"/>
                </a:cubicBezTo>
                <a:cubicBezTo>
                  <a:pt x="182562" y="180975"/>
                  <a:pt x="204788" y="0"/>
                  <a:pt x="238125" y="0"/>
                </a:cubicBezTo>
                <a:cubicBezTo>
                  <a:pt x="271462" y="0"/>
                  <a:pt x="307975" y="180975"/>
                  <a:pt x="342900" y="180975"/>
                </a:cubicBezTo>
                <a:cubicBezTo>
                  <a:pt x="377825" y="180975"/>
                  <a:pt x="414338" y="0"/>
                  <a:pt x="447675" y="0"/>
                </a:cubicBezTo>
                <a:cubicBezTo>
                  <a:pt x="481012" y="0"/>
                  <a:pt x="511175" y="179387"/>
                  <a:pt x="542925" y="180975"/>
                </a:cubicBezTo>
                <a:cubicBezTo>
                  <a:pt x="574675" y="182563"/>
                  <a:pt x="606425" y="11113"/>
                  <a:pt x="638175" y="9525"/>
                </a:cubicBezTo>
                <a:cubicBezTo>
                  <a:pt x="669925" y="7937"/>
                  <a:pt x="704850" y="166688"/>
                  <a:pt x="733425" y="171450"/>
                </a:cubicBezTo>
                <a:cubicBezTo>
                  <a:pt x="762000" y="176212"/>
                  <a:pt x="796925" y="65087"/>
                  <a:pt x="809625" y="38100"/>
                </a:cubicBezTo>
                <a:cubicBezTo>
                  <a:pt x="822325" y="11113"/>
                  <a:pt x="809625" y="9525"/>
                  <a:pt x="809625" y="9525"/>
                </a:cubicBezTo>
                <a:cubicBezTo>
                  <a:pt x="809625" y="7938"/>
                  <a:pt x="798513" y="12700"/>
                  <a:pt x="809625" y="28575"/>
                </a:cubicBezTo>
                <a:cubicBezTo>
                  <a:pt x="820738" y="44450"/>
                  <a:pt x="876300" y="104775"/>
                  <a:pt x="876300" y="104775"/>
                </a:cubicBezTo>
                <a:lnTo>
                  <a:pt x="876300" y="104775"/>
                </a:lnTo>
              </a:path>
            </a:pathLst>
          </a:cu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a:p>
        </p:txBody>
      </p:sp>
      <p:sp>
        <p:nvSpPr>
          <p:cNvPr id="8" name="Ovale 7">
            <a:extLst>
              <a:ext uri="{FF2B5EF4-FFF2-40B4-BE49-F238E27FC236}">
                <a16:creationId xmlns:a16="http://schemas.microsoft.com/office/drawing/2014/main" xmlns="" id="{C6B5CAE5-7F82-4C40-8E1A-0BE71CACFAD1}"/>
              </a:ext>
            </a:extLst>
          </p:cNvPr>
          <p:cNvSpPr/>
          <p:nvPr/>
        </p:nvSpPr>
        <p:spPr>
          <a:xfrm>
            <a:off x="5220072" y="1484784"/>
            <a:ext cx="216024" cy="144016"/>
          </a:xfrm>
          <a:prstGeom prst="ellipse">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e 8">
            <a:extLst>
              <a:ext uri="{FF2B5EF4-FFF2-40B4-BE49-F238E27FC236}">
                <a16:creationId xmlns:a16="http://schemas.microsoft.com/office/drawing/2014/main" xmlns="" id="{E5DC4883-C543-4F2B-BD6F-E4847537F2A7}"/>
              </a:ext>
            </a:extLst>
          </p:cNvPr>
          <p:cNvSpPr/>
          <p:nvPr/>
        </p:nvSpPr>
        <p:spPr>
          <a:xfrm>
            <a:off x="5436096" y="1484784"/>
            <a:ext cx="216024" cy="144016"/>
          </a:xfrm>
          <a:prstGeom prst="ellipse">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e 9">
            <a:extLst>
              <a:ext uri="{FF2B5EF4-FFF2-40B4-BE49-F238E27FC236}">
                <a16:creationId xmlns:a16="http://schemas.microsoft.com/office/drawing/2014/main" xmlns="" id="{C6D51DA6-42DE-497D-88FB-E0C4707EED58}"/>
              </a:ext>
            </a:extLst>
          </p:cNvPr>
          <p:cNvSpPr/>
          <p:nvPr/>
        </p:nvSpPr>
        <p:spPr>
          <a:xfrm>
            <a:off x="5652120" y="1484784"/>
            <a:ext cx="216024" cy="144016"/>
          </a:xfrm>
          <a:prstGeom prst="ellipse">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Figura a mano libera: forma 12">
            <a:extLst>
              <a:ext uri="{FF2B5EF4-FFF2-40B4-BE49-F238E27FC236}">
                <a16:creationId xmlns:a16="http://schemas.microsoft.com/office/drawing/2014/main" xmlns="" id="{BC6964F1-0EA3-4B3F-88E5-01FD9AA2F52D}"/>
              </a:ext>
            </a:extLst>
          </p:cNvPr>
          <p:cNvSpPr/>
          <p:nvPr/>
        </p:nvSpPr>
        <p:spPr>
          <a:xfrm>
            <a:off x="4778499" y="1316258"/>
            <a:ext cx="1752600" cy="592562"/>
          </a:xfrm>
          <a:custGeom>
            <a:avLst/>
            <a:gdLst>
              <a:gd name="connsiteX0" fmla="*/ 0 w 1752600"/>
              <a:gd name="connsiteY0" fmla="*/ 563987 h 592562"/>
              <a:gd name="connsiteX1" fmla="*/ 9525 w 1752600"/>
              <a:gd name="connsiteY1" fmla="*/ 516362 h 592562"/>
              <a:gd name="connsiteX2" fmla="*/ 38100 w 1752600"/>
              <a:gd name="connsiteY2" fmla="*/ 497312 h 592562"/>
              <a:gd name="connsiteX3" fmla="*/ 85725 w 1752600"/>
              <a:gd name="connsiteY3" fmla="*/ 449687 h 592562"/>
              <a:gd name="connsiteX4" fmla="*/ 123825 w 1752600"/>
              <a:gd name="connsiteY4" fmla="*/ 402062 h 592562"/>
              <a:gd name="connsiteX5" fmla="*/ 190500 w 1752600"/>
              <a:gd name="connsiteY5" fmla="*/ 325862 h 592562"/>
              <a:gd name="connsiteX6" fmla="*/ 238125 w 1752600"/>
              <a:gd name="connsiteY6" fmla="*/ 278237 h 592562"/>
              <a:gd name="connsiteX7" fmla="*/ 285750 w 1752600"/>
              <a:gd name="connsiteY7" fmla="*/ 230612 h 592562"/>
              <a:gd name="connsiteX8" fmla="*/ 304800 w 1752600"/>
              <a:gd name="connsiteY8" fmla="*/ 202037 h 592562"/>
              <a:gd name="connsiteX9" fmla="*/ 361950 w 1752600"/>
              <a:gd name="connsiteY9" fmla="*/ 163937 h 592562"/>
              <a:gd name="connsiteX10" fmla="*/ 390525 w 1752600"/>
              <a:gd name="connsiteY10" fmla="*/ 144887 h 592562"/>
              <a:gd name="connsiteX11" fmla="*/ 476250 w 1752600"/>
              <a:gd name="connsiteY11" fmla="*/ 97262 h 592562"/>
              <a:gd name="connsiteX12" fmla="*/ 504825 w 1752600"/>
              <a:gd name="connsiteY12" fmla="*/ 78212 h 592562"/>
              <a:gd name="connsiteX13" fmla="*/ 590550 w 1752600"/>
              <a:gd name="connsiteY13" fmla="*/ 49637 h 592562"/>
              <a:gd name="connsiteX14" fmla="*/ 619125 w 1752600"/>
              <a:gd name="connsiteY14" fmla="*/ 40112 h 592562"/>
              <a:gd name="connsiteX15" fmla="*/ 647700 w 1752600"/>
              <a:gd name="connsiteY15" fmla="*/ 30587 h 592562"/>
              <a:gd name="connsiteX16" fmla="*/ 771525 w 1752600"/>
              <a:gd name="connsiteY16" fmla="*/ 21062 h 592562"/>
              <a:gd name="connsiteX17" fmla="*/ 1009650 w 1752600"/>
              <a:gd name="connsiteY17" fmla="*/ 2012 h 592562"/>
              <a:gd name="connsiteX18" fmla="*/ 1171575 w 1752600"/>
              <a:gd name="connsiteY18" fmla="*/ 11537 h 592562"/>
              <a:gd name="connsiteX19" fmla="*/ 1228725 w 1752600"/>
              <a:gd name="connsiteY19" fmla="*/ 21062 h 592562"/>
              <a:gd name="connsiteX20" fmla="*/ 1257300 w 1752600"/>
              <a:gd name="connsiteY20" fmla="*/ 30587 h 592562"/>
              <a:gd name="connsiteX21" fmla="*/ 1304925 w 1752600"/>
              <a:gd name="connsiteY21" fmla="*/ 40112 h 592562"/>
              <a:gd name="connsiteX22" fmla="*/ 1362075 w 1752600"/>
              <a:gd name="connsiteY22" fmla="*/ 59162 h 592562"/>
              <a:gd name="connsiteX23" fmla="*/ 1419225 w 1752600"/>
              <a:gd name="connsiteY23" fmla="*/ 87737 h 592562"/>
              <a:gd name="connsiteX24" fmla="*/ 1504950 w 1752600"/>
              <a:gd name="connsiteY24" fmla="*/ 144887 h 592562"/>
              <a:gd name="connsiteX25" fmla="*/ 1533525 w 1752600"/>
              <a:gd name="connsiteY25" fmla="*/ 163937 h 592562"/>
              <a:gd name="connsiteX26" fmla="*/ 1628775 w 1752600"/>
              <a:gd name="connsiteY26" fmla="*/ 182987 h 592562"/>
              <a:gd name="connsiteX27" fmla="*/ 1657350 w 1752600"/>
              <a:gd name="connsiteY27" fmla="*/ 192512 h 592562"/>
              <a:gd name="connsiteX28" fmla="*/ 1724025 w 1752600"/>
              <a:gd name="connsiteY28" fmla="*/ 211562 h 592562"/>
              <a:gd name="connsiteX29" fmla="*/ 1752600 w 1752600"/>
              <a:gd name="connsiteY29" fmla="*/ 230612 h 592562"/>
              <a:gd name="connsiteX30" fmla="*/ 1724025 w 1752600"/>
              <a:gd name="connsiteY30" fmla="*/ 354437 h 592562"/>
              <a:gd name="connsiteX31" fmla="*/ 1714500 w 1752600"/>
              <a:gd name="connsiteY31" fmla="*/ 383012 h 592562"/>
              <a:gd name="connsiteX32" fmla="*/ 1685925 w 1752600"/>
              <a:gd name="connsiteY32" fmla="*/ 402062 h 592562"/>
              <a:gd name="connsiteX33" fmla="*/ 1666875 w 1752600"/>
              <a:gd name="connsiteY33" fmla="*/ 430637 h 592562"/>
              <a:gd name="connsiteX34" fmla="*/ 1638300 w 1752600"/>
              <a:gd name="connsiteY34" fmla="*/ 449687 h 592562"/>
              <a:gd name="connsiteX35" fmla="*/ 1600200 w 1752600"/>
              <a:gd name="connsiteY35" fmla="*/ 497312 h 592562"/>
              <a:gd name="connsiteX36" fmla="*/ 1552575 w 1752600"/>
              <a:gd name="connsiteY36" fmla="*/ 544937 h 592562"/>
              <a:gd name="connsiteX37" fmla="*/ 1504950 w 1752600"/>
              <a:gd name="connsiteY37" fmla="*/ 592562 h 59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752600" h="592562">
                <a:moveTo>
                  <a:pt x="0" y="563987"/>
                </a:moveTo>
                <a:cubicBezTo>
                  <a:pt x="3175" y="548112"/>
                  <a:pt x="1493" y="530418"/>
                  <a:pt x="9525" y="516362"/>
                </a:cubicBezTo>
                <a:cubicBezTo>
                  <a:pt x="15205" y="506423"/>
                  <a:pt x="30005" y="505407"/>
                  <a:pt x="38100" y="497312"/>
                </a:cubicBezTo>
                <a:cubicBezTo>
                  <a:pt x="101600" y="433812"/>
                  <a:pt x="9525" y="500487"/>
                  <a:pt x="85725" y="449687"/>
                </a:cubicBezTo>
                <a:cubicBezTo>
                  <a:pt x="107175" y="385337"/>
                  <a:pt x="77427" y="455088"/>
                  <a:pt x="123825" y="402062"/>
                </a:cubicBezTo>
                <a:cubicBezTo>
                  <a:pt x="201613" y="313162"/>
                  <a:pt x="126206" y="368725"/>
                  <a:pt x="190500" y="325862"/>
                </a:cubicBezTo>
                <a:cubicBezTo>
                  <a:pt x="241300" y="249662"/>
                  <a:pt x="174625" y="341737"/>
                  <a:pt x="238125" y="278237"/>
                </a:cubicBezTo>
                <a:cubicBezTo>
                  <a:pt x="301625" y="214737"/>
                  <a:pt x="209550" y="281412"/>
                  <a:pt x="285750" y="230612"/>
                </a:cubicBezTo>
                <a:cubicBezTo>
                  <a:pt x="292100" y="221087"/>
                  <a:pt x="296185" y="209575"/>
                  <a:pt x="304800" y="202037"/>
                </a:cubicBezTo>
                <a:cubicBezTo>
                  <a:pt x="322030" y="186960"/>
                  <a:pt x="342900" y="176637"/>
                  <a:pt x="361950" y="163937"/>
                </a:cubicBezTo>
                <a:cubicBezTo>
                  <a:pt x="371475" y="157587"/>
                  <a:pt x="382430" y="152982"/>
                  <a:pt x="390525" y="144887"/>
                </a:cubicBezTo>
                <a:cubicBezTo>
                  <a:pt x="480209" y="55203"/>
                  <a:pt x="336392" y="190501"/>
                  <a:pt x="476250" y="97262"/>
                </a:cubicBezTo>
                <a:cubicBezTo>
                  <a:pt x="485775" y="90912"/>
                  <a:pt x="494364" y="82861"/>
                  <a:pt x="504825" y="78212"/>
                </a:cubicBezTo>
                <a:lnTo>
                  <a:pt x="590550" y="49637"/>
                </a:lnTo>
                <a:lnTo>
                  <a:pt x="619125" y="40112"/>
                </a:lnTo>
                <a:cubicBezTo>
                  <a:pt x="628650" y="36937"/>
                  <a:pt x="637689" y="31357"/>
                  <a:pt x="647700" y="30587"/>
                </a:cubicBezTo>
                <a:lnTo>
                  <a:pt x="771525" y="21062"/>
                </a:lnTo>
                <a:cubicBezTo>
                  <a:pt x="862134" y="-9141"/>
                  <a:pt x="820013" y="2012"/>
                  <a:pt x="1009650" y="2012"/>
                </a:cubicBezTo>
                <a:cubicBezTo>
                  <a:pt x="1063718" y="2012"/>
                  <a:pt x="1117600" y="8362"/>
                  <a:pt x="1171575" y="11537"/>
                </a:cubicBezTo>
                <a:cubicBezTo>
                  <a:pt x="1190625" y="14712"/>
                  <a:pt x="1209872" y="16872"/>
                  <a:pt x="1228725" y="21062"/>
                </a:cubicBezTo>
                <a:cubicBezTo>
                  <a:pt x="1238526" y="23240"/>
                  <a:pt x="1247560" y="28152"/>
                  <a:pt x="1257300" y="30587"/>
                </a:cubicBezTo>
                <a:cubicBezTo>
                  <a:pt x="1273006" y="34514"/>
                  <a:pt x="1289306" y="35852"/>
                  <a:pt x="1304925" y="40112"/>
                </a:cubicBezTo>
                <a:cubicBezTo>
                  <a:pt x="1324298" y="45396"/>
                  <a:pt x="1345367" y="48023"/>
                  <a:pt x="1362075" y="59162"/>
                </a:cubicBezTo>
                <a:cubicBezTo>
                  <a:pt x="1488930" y="143732"/>
                  <a:pt x="1300919" y="22012"/>
                  <a:pt x="1419225" y="87737"/>
                </a:cubicBezTo>
                <a:lnTo>
                  <a:pt x="1504950" y="144887"/>
                </a:lnTo>
                <a:cubicBezTo>
                  <a:pt x="1514475" y="151237"/>
                  <a:pt x="1522665" y="160317"/>
                  <a:pt x="1533525" y="163937"/>
                </a:cubicBezTo>
                <a:cubicBezTo>
                  <a:pt x="1583399" y="180562"/>
                  <a:pt x="1552161" y="172042"/>
                  <a:pt x="1628775" y="182987"/>
                </a:cubicBezTo>
                <a:cubicBezTo>
                  <a:pt x="1638300" y="186162"/>
                  <a:pt x="1647696" y="189754"/>
                  <a:pt x="1657350" y="192512"/>
                </a:cubicBezTo>
                <a:cubicBezTo>
                  <a:pt x="1671592" y="196581"/>
                  <a:pt x="1708800" y="203949"/>
                  <a:pt x="1724025" y="211562"/>
                </a:cubicBezTo>
                <a:cubicBezTo>
                  <a:pt x="1734264" y="216682"/>
                  <a:pt x="1743075" y="224262"/>
                  <a:pt x="1752600" y="230612"/>
                </a:cubicBezTo>
                <a:cubicBezTo>
                  <a:pt x="1735534" y="401274"/>
                  <a:pt x="1763071" y="276344"/>
                  <a:pt x="1724025" y="354437"/>
                </a:cubicBezTo>
                <a:cubicBezTo>
                  <a:pt x="1719535" y="363417"/>
                  <a:pt x="1720772" y="375172"/>
                  <a:pt x="1714500" y="383012"/>
                </a:cubicBezTo>
                <a:cubicBezTo>
                  <a:pt x="1707349" y="391951"/>
                  <a:pt x="1695450" y="395712"/>
                  <a:pt x="1685925" y="402062"/>
                </a:cubicBezTo>
                <a:cubicBezTo>
                  <a:pt x="1679575" y="411587"/>
                  <a:pt x="1674970" y="422542"/>
                  <a:pt x="1666875" y="430637"/>
                </a:cubicBezTo>
                <a:cubicBezTo>
                  <a:pt x="1658780" y="438732"/>
                  <a:pt x="1645451" y="440748"/>
                  <a:pt x="1638300" y="449687"/>
                </a:cubicBezTo>
                <a:cubicBezTo>
                  <a:pt x="1585720" y="515412"/>
                  <a:pt x="1682092" y="442717"/>
                  <a:pt x="1600200" y="497312"/>
                </a:cubicBezTo>
                <a:cubicBezTo>
                  <a:pt x="1565275" y="549699"/>
                  <a:pt x="1600200" y="505250"/>
                  <a:pt x="1552575" y="544937"/>
                </a:cubicBezTo>
                <a:lnTo>
                  <a:pt x="1504950" y="592562"/>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Figura a mano libera: forma 14">
            <a:extLst>
              <a:ext uri="{FF2B5EF4-FFF2-40B4-BE49-F238E27FC236}">
                <a16:creationId xmlns:a16="http://schemas.microsoft.com/office/drawing/2014/main" xmlns="" id="{93E1C5A9-0F26-425F-8760-B781950FC2F8}"/>
              </a:ext>
            </a:extLst>
          </p:cNvPr>
          <p:cNvSpPr/>
          <p:nvPr/>
        </p:nvSpPr>
        <p:spPr>
          <a:xfrm>
            <a:off x="4759449" y="1870720"/>
            <a:ext cx="47840" cy="1076325"/>
          </a:xfrm>
          <a:custGeom>
            <a:avLst/>
            <a:gdLst>
              <a:gd name="connsiteX0" fmla="*/ 19050 w 47840"/>
              <a:gd name="connsiteY0" fmla="*/ 1076325 h 1076325"/>
              <a:gd name="connsiteX1" fmla="*/ 0 w 47840"/>
              <a:gd name="connsiteY1" fmla="*/ 723900 h 1076325"/>
              <a:gd name="connsiteX2" fmla="*/ 28575 w 47840"/>
              <a:gd name="connsiteY2" fmla="*/ 590550 h 1076325"/>
              <a:gd name="connsiteX3" fmla="*/ 38100 w 47840"/>
              <a:gd name="connsiteY3" fmla="*/ 561975 h 1076325"/>
              <a:gd name="connsiteX4" fmla="*/ 38100 w 47840"/>
              <a:gd name="connsiteY4" fmla="*/ 352425 h 1076325"/>
              <a:gd name="connsiteX5" fmla="*/ 28575 w 47840"/>
              <a:gd name="connsiteY5" fmla="*/ 304800 h 1076325"/>
              <a:gd name="connsiteX6" fmla="*/ 19050 w 47840"/>
              <a:gd name="connsiteY6" fmla="*/ 266700 h 1076325"/>
              <a:gd name="connsiteX7" fmla="*/ 19050 w 47840"/>
              <a:gd name="connsiteY7" fmla="*/ 0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40" h="1076325">
                <a:moveTo>
                  <a:pt x="19050" y="1076325"/>
                </a:moveTo>
                <a:cubicBezTo>
                  <a:pt x="12855" y="983405"/>
                  <a:pt x="0" y="805746"/>
                  <a:pt x="0" y="723900"/>
                </a:cubicBezTo>
                <a:cubicBezTo>
                  <a:pt x="0" y="663822"/>
                  <a:pt x="10856" y="643706"/>
                  <a:pt x="28575" y="590550"/>
                </a:cubicBezTo>
                <a:lnTo>
                  <a:pt x="38100" y="561975"/>
                </a:lnTo>
                <a:cubicBezTo>
                  <a:pt x="49507" y="447906"/>
                  <a:pt x="52578" y="475490"/>
                  <a:pt x="38100" y="352425"/>
                </a:cubicBezTo>
                <a:cubicBezTo>
                  <a:pt x="36208" y="336347"/>
                  <a:pt x="32087" y="320604"/>
                  <a:pt x="28575" y="304800"/>
                </a:cubicBezTo>
                <a:cubicBezTo>
                  <a:pt x="25735" y="292021"/>
                  <a:pt x="19459" y="279784"/>
                  <a:pt x="19050" y="266700"/>
                </a:cubicBezTo>
                <a:cubicBezTo>
                  <a:pt x="16273" y="177843"/>
                  <a:pt x="19050" y="88900"/>
                  <a:pt x="19050" y="0"/>
                </a:cubicBez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CasellaDiTesto 15">
            <a:extLst>
              <a:ext uri="{FF2B5EF4-FFF2-40B4-BE49-F238E27FC236}">
                <a16:creationId xmlns:a16="http://schemas.microsoft.com/office/drawing/2014/main" xmlns="" id="{66C7C8C9-2911-48CA-9E5F-66C3163DE492}"/>
              </a:ext>
            </a:extLst>
          </p:cNvPr>
          <p:cNvSpPr txBox="1"/>
          <p:nvPr/>
        </p:nvSpPr>
        <p:spPr>
          <a:xfrm>
            <a:off x="6380002" y="1124744"/>
            <a:ext cx="590226" cy="338554"/>
          </a:xfrm>
          <a:prstGeom prst="rect">
            <a:avLst/>
          </a:prstGeom>
          <a:solidFill>
            <a:schemeClr val="bg1"/>
          </a:solidFill>
        </p:spPr>
        <p:txBody>
          <a:bodyPr wrap="none" rtlCol="0">
            <a:spAutoFit/>
          </a:bodyPr>
          <a:lstStyle/>
          <a:p>
            <a:r>
              <a:rPr lang="it-IT" sz="1600" b="1" i="1" dirty="0" err="1"/>
              <a:t>Liver</a:t>
            </a:r>
            <a:endParaRPr lang="it-IT" sz="1600" b="1" i="1" dirty="0"/>
          </a:p>
        </p:txBody>
      </p:sp>
      <p:sp>
        <p:nvSpPr>
          <p:cNvPr id="17" name="CasellaDiTesto 16">
            <a:extLst>
              <a:ext uri="{FF2B5EF4-FFF2-40B4-BE49-F238E27FC236}">
                <a16:creationId xmlns:a16="http://schemas.microsoft.com/office/drawing/2014/main" xmlns="" id="{9030A4FD-75A5-4D79-BE6D-5ED0B57A27AD}"/>
              </a:ext>
            </a:extLst>
          </p:cNvPr>
          <p:cNvSpPr txBox="1"/>
          <p:nvPr/>
        </p:nvSpPr>
        <p:spPr>
          <a:xfrm>
            <a:off x="4644008" y="1124744"/>
            <a:ext cx="590226" cy="338554"/>
          </a:xfrm>
          <a:prstGeom prst="rect">
            <a:avLst/>
          </a:prstGeom>
          <a:solidFill>
            <a:schemeClr val="bg1"/>
          </a:solidFill>
        </p:spPr>
        <p:txBody>
          <a:bodyPr wrap="none" rtlCol="0">
            <a:spAutoFit/>
          </a:bodyPr>
          <a:lstStyle/>
          <a:p>
            <a:r>
              <a:rPr lang="it-IT" sz="1600" b="1" i="1" dirty="0" err="1"/>
              <a:t>Liver</a:t>
            </a:r>
            <a:endParaRPr lang="it-IT" sz="1600" b="1" i="1" dirty="0"/>
          </a:p>
        </p:txBody>
      </p:sp>
      <p:sp>
        <p:nvSpPr>
          <p:cNvPr id="18" name="CasellaDiTesto 17">
            <a:extLst>
              <a:ext uri="{FF2B5EF4-FFF2-40B4-BE49-F238E27FC236}">
                <a16:creationId xmlns:a16="http://schemas.microsoft.com/office/drawing/2014/main" xmlns="" id="{9A33748C-71C5-4F9F-AB8A-30641CA9BB71}"/>
              </a:ext>
            </a:extLst>
          </p:cNvPr>
          <p:cNvSpPr txBox="1"/>
          <p:nvPr/>
        </p:nvSpPr>
        <p:spPr>
          <a:xfrm>
            <a:off x="2750083" y="1124744"/>
            <a:ext cx="590226" cy="338554"/>
          </a:xfrm>
          <a:prstGeom prst="rect">
            <a:avLst/>
          </a:prstGeom>
          <a:solidFill>
            <a:schemeClr val="bg1"/>
          </a:solidFill>
        </p:spPr>
        <p:txBody>
          <a:bodyPr wrap="none" rtlCol="0">
            <a:spAutoFit/>
          </a:bodyPr>
          <a:lstStyle/>
          <a:p>
            <a:r>
              <a:rPr lang="it-IT" sz="1600" b="1" i="1" dirty="0" err="1"/>
              <a:t>Liver</a:t>
            </a:r>
            <a:endParaRPr lang="it-IT" sz="1600" b="1" i="1" dirty="0"/>
          </a:p>
        </p:txBody>
      </p:sp>
      <p:sp>
        <p:nvSpPr>
          <p:cNvPr id="19" name="CasellaDiTesto 18">
            <a:extLst>
              <a:ext uri="{FF2B5EF4-FFF2-40B4-BE49-F238E27FC236}">
                <a16:creationId xmlns:a16="http://schemas.microsoft.com/office/drawing/2014/main" xmlns="" id="{D8BF6C06-1ECF-4819-A3E0-95E14918CDE5}"/>
              </a:ext>
            </a:extLst>
          </p:cNvPr>
          <p:cNvSpPr txBox="1"/>
          <p:nvPr/>
        </p:nvSpPr>
        <p:spPr>
          <a:xfrm>
            <a:off x="856159" y="1124744"/>
            <a:ext cx="590226" cy="338554"/>
          </a:xfrm>
          <a:prstGeom prst="rect">
            <a:avLst/>
          </a:prstGeom>
          <a:solidFill>
            <a:schemeClr val="bg1"/>
          </a:solidFill>
        </p:spPr>
        <p:txBody>
          <a:bodyPr wrap="none" rtlCol="0">
            <a:spAutoFit/>
          </a:bodyPr>
          <a:lstStyle/>
          <a:p>
            <a:r>
              <a:rPr lang="it-IT" sz="1600" b="1" i="1" dirty="0" err="1"/>
              <a:t>Liver</a:t>
            </a:r>
            <a:endParaRPr lang="it-IT" sz="1600" b="1" i="1" dirty="0"/>
          </a:p>
        </p:txBody>
      </p:sp>
      <p:sp>
        <p:nvSpPr>
          <p:cNvPr id="20" name="Rettangolo 19">
            <a:extLst>
              <a:ext uri="{FF2B5EF4-FFF2-40B4-BE49-F238E27FC236}">
                <a16:creationId xmlns:a16="http://schemas.microsoft.com/office/drawing/2014/main" xmlns="" id="{285C254C-D92F-4BD5-A3AB-AAFCD9AB7E95}"/>
              </a:ext>
            </a:extLst>
          </p:cNvPr>
          <p:cNvSpPr/>
          <p:nvPr/>
        </p:nvSpPr>
        <p:spPr>
          <a:xfrm>
            <a:off x="6531099" y="1412776"/>
            <a:ext cx="273149" cy="110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20">
            <a:extLst>
              <a:ext uri="{FF2B5EF4-FFF2-40B4-BE49-F238E27FC236}">
                <a16:creationId xmlns:a16="http://schemas.microsoft.com/office/drawing/2014/main" xmlns="" id="{8498DDD7-4D48-4644-BF8B-49998525D539}"/>
              </a:ext>
            </a:extLst>
          </p:cNvPr>
          <p:cNvSpPr/>
          <p:nvPr/>
        </p:nvSpPr>
        <p:spPr>
          <a:xfrm>
            <a:off x="837083" y="3481263"/>
            <a:ext cx="1218603" cy="307777"/>
          </a:xfrm>
          <a:prstGeom prst="rect">
            <a:avLst/>
          </a:prstGeom>
          <a:solidFill>
            <a:schemeClr val="accent1">
              <a:lumMod val="20000"/>
              <a:lumOff val="80000"/>
            </a:schemeClr>
          </a:solidFill>
        </p:spPr>
        <p:txBody>
          <a:bodyPr wrap="none">
            <a:spAutoFit/>
          </a:bodyPr>
          <a:lstStyle/>
          <a:p>
            <a:pPr algn="ctr"/>
            <a:r>
              <a:rPr lang="it-IT" sz="1400" dirty="0">
                <a:latin typeface="Arial" panose="020B0604020202020204" pitchFamily="34" charset="0"/>
                <a:cs typeface="Arial" panose="020B0604020202020204" pitchFamily="34" charset="0"/>
              </a:rPr>
              <a:t>No treatment</a:t>
            </a:r>
          </a:p>
        </p:txBody>
      </p:sp>
      <p:sp>
        <p:nvSpPr>
          <p:cNvPr id="22" name="Rettangolo 21">
            <a:extLst>
              <a:ext uri="{FF2B5EF4-FFF2-40B4-BE49-F238E27FC236}">
                <a16:creationId xmlns:a16="http://schemas.microsoft.com/office/drawing/2014/main" xmlns="" id="{C703A333-70FB-43E3-948E-C7458C0DD3BE}"/>
              </a:ext>
            </a:extLst>
          </p:cNvPr>
          <p:cNvSpPr/>
          <p:nvPr/>
        </p:nvSpPr>
        <p:spPr>
          <a:xfrm>
            <a:off x="2195736" y="3473921"/>
            <a:ext cx="1932392" cy="641971"/>
          </a:xfrm>
          <a:prstGeom prst="rect">
            <a:avLst/>
          </a:prstGeom>
          <a:solidFill>
            <a:schemeClr val="accent1">
              <a:lumMod val="20000"/>
              <a:lumOff val="80000"/>
            </a:schemeClr>
          </a:solidFill>
        </p:spPr>
        <p:txBody>
          <a:bodyPr wrap="square">
            <a:spAutoFit/>
          </a:bodyPr>
          <a:lstStyle/>
          <a:p>
            <a:pPr indent="-23495" algn="ctr">
              <a:lnSpc>
                <a:spcPct val="110000"/>
              </a:lnSpc>
              <a:spcBef>
                <a:spcPts val="195"/>
              </a:spcBef>
              <a:spcAft>
                <a:spcPts val="0"/>
              </a:spcAft>
            </a:pPr>
            <a:r>
              <a:rPr lang="en-US" sz="1000" b="1" dirty="0" err="1">
                <a:latin typeface="Arial" panose="020B0604020202020204" pitchFamily="34" charset="0"/>
                <a:ea typeface="Arial" panose="020B0604020202020204" pitchFamily="34" charset="0"/>
                <a:cs typeface="Times New Roman" panose="02020603050405020304" pitchFamily="18" charset="0"/>
              </a:rPr>
              <a:t>Nucleos</a:t>
            </a:r>
            <a:r>
              <a:rPr lang="en-US" sz="1000" b="1" dirty="0">
                <a:latin typeface="Arial" panose="020B0604020202020204" pitchFamily="34" charset="0"/>
                <a:ea typeface="Arial" panose="020B0604020202020204" pitchFamily="34" charset="0"/>
                <a:cs typeface="Times New Roman" panose="02020603050405020304" pitchFamily="18" charset="0"/>
              </a:rPr>
              <a:t>(t)ide</a:t>
            </a:r>
            <a:r>
              <a:rPr lang="en-US" sz="1000" b="1" spc="-20" dirty="0">
                <a:latin typeface="Arial" panose="020B0604020202020204" pitchFamily="34" charset="0"/>
                <a:ea typeface="Arial" panose="020B0604020202020204" pitchFamily="34" charset="0"/>
                <a:cs typeface="Times New Roman" panose="02020603050405020304" pitchFamily="18" charset="0"/>
              </a:rPr>
              <a:t> </a:t>
            </a:r>
            <a:r>
              <a:rPr lang="en-US" sz="1000" b="1" dirty="0">
                <a:latin typeface="Arial" panose="020B0604020202020204" pitchFamily="34" charset="0"/>
                <a:ea typeface="Arial" panose="020B0604020202020204" pitchFamily="34" charset="0"/>
                <a:cs typeface="Times New Roman" panose="02020603050405020304" pitchFamily="18" charset="0"/>
              </a:rPr>
              <a:t>analogue</a:t>
            </a:r>
          </a:p>
          <a:p>
            <a:pPr indent="-23495" algn="ctr">
              <a:lnSpc>
                <a:spcPct val="110000"/>
              </a:lnSpc>
              <a:spcBef>
                <a:spcPts val="195"/>
              </a:spcBef>
              <a:spcAft>
                <a:spcPts val="0"/>
              </a:spcAft>
            </a:pPr>
            <a:r>
              <a:rPr lang="en-US" sz="1000" b="1">
                <a:latin typeface="Arial" panose="020B0604020202020204" pitchFamily="34" charset="0"/>
                <a:ea typeface="Arial" panose="020B0604020202020204" pitchFamily="34" charset="0"/>
                <a:cs typeface="Times New Roman" panose="02020603050405020304" pitchFamily="18" charset="0"/>
              </a:rPr>
              <a:t> induced</a:t>
            </a:r>
            <a:r>
              <a:rPr lang="en-US" sz="1000" b="1" spc="-115">
                <a:latin typeface="Arial" panose="020B0604020202020204" pitchFamily="34" charset="0"/>
                <a:ea typeface="Arial" panose="020B0604020202020204" pitchFamily="34" charset="0"/>
                <a:cs typeface="Times New Roman" panose="02020603050405020304" pitchFamily="18" charset="0"/>
              </a:rPr>
              <a:t> </a:t>
            </a:r>
            <a:r>
              <a:rPr lang="en-US" sz="1000" b="1" dirty="0">
                <a:latin typeface="Arial" panose="020B0604020202020204" pitchFamily="34" charset="0"/>
                <a:ea typeface="Arial" panose="020B0604020202020204" pitchFamily="34" charset="0"/>
                <a:cs typeface="Times New Roman" panose="02020603050405020304" pitchFamily="18" charset="0"/>
              </a:rPr>
              <a:t>virus</a:t>
            </a:r>
            <a:r>
              <a:rPr lang="en-US" sz="1000" b="1" spc="-110" dirty="0">
                <a:latin typeface="Arial" panose="020B0604020202020204" pitchFamily="34" charset="0"/>
                <a:ea typeface="Arial" panose="020B0604020202020204" pitchFamily="34" charset="0"/>
                <a:cs typeface="Times New Roman" panose="02020603050405020304" pitchFamily="18" charset="0"/>
              </a:rPr>
              <a:t> </a:t>
            </a:r>
            <a:r>
              <a:rPr lang="en-US" sz="1000" b="1" dirty="0">
                <a:latin typeface="Arial" panose="020B0604020202020204" pitchFamily="34" charset="0"/>
                <a:ea typeface="Arial" panose="020B0604020202020204" pitchFamily="34" charset="0"/>
                <a:cs typeface="Times New Roman" panose="02020603050405020304" pitchFamily="18" charset="0"/>
              </a:rPr>
              <a:t>suppression </a:t>
            </a:r>
          </a:p>
          <a:p>
            <a:pPr indent="-23495" algn="ctr">
              <a:lnSpc>
                <a:spcPct val="110000"/>
              </a:lnSpc>
              <a:spcBef>
                <a:spcPts val="195"/>
              </a:spcBef>
              <a:spcAft>
                <a:spcPts val="0"/>
              </a:spcAft>
            </a:pPr>
            <a:r>
              <a:rPr lang="en-US" sz="900" b="1" dirty="0">
                <a:latin typeface="Arial" panose="020B0604020202020204" pitchFamily="34" charset="0"/>
                <a:ea typeface="Arial" panose="020B0604020202020204" pitchFamily="34" charset="0"/>
                <a:cs typeface="Times New Roman" panose="02020603050405020304" pitchFamily="18" charset="0"/>
              </a:rPr>
              <a:t>(</a:t>
            </a:r>
            <a:r>
              <a:rPr lang="en-US" sz="900" b="1" dirty="0" err="1">
                <a:latin typeface="Arial" panose="020B0604020202020204" pitchFamily="34" charset="0"/>
                <a:ea typeface="Arial" panose="020B0604020202020204" pitchFamily="34" charset="0"/>
                <a:cs typeface="Times New Roman" panose="02020603050405020304" pitchFamily="18" charset="0"/>
              </a:rPr>
              <a:t>HBe</a:t>
            </a:r>
            <a:r>
              <a:rPr lang="en-US" sz="900" b="1" spc="-115" dirty="0">
                <a:latin typeface="Arial" panose="020B0604020202020204" pitchFamily="34" charset="0"/>
                <a:ea typeface="Arial" panose="020B0604020202020204" pitchFamily="34" charset="0"/>
                <a:cs typeface="Times New Roman" panose="02020603050405020304" pitchFamily="18" charset="0"/>
              </a:rPr>
              <a:t> </a:t>
            </a:r>
            <a:r>
              <a:rPr lang="en-US" sz="900" b="1" dirty="0">
                <a:latin typeface="Arial" panose="020B0604020202020204" pitchFamily="34" charset="0"/>
                <a:ea typeface="Arial" panose="020B0604020202020204" pitchFamily="34" charset="0"/>
                <a:cs typeface="Times New Roman" panose="02020603050405020304" pitchFamily="18" charset="0"/>
              </a:rPr>
              <a:t>seroconversion</a:t>
            </a:r>
            <a:r>
              <a:rPr lang="en-US" sz="900" b="1" spc="45" dirty="0">
                <a:latin typeface="Arial" panose="020B0604020202020204" pitchFamily="34" charset="0"/>
                <a:ea typeface="Arial" panose="020B0604020202020204" pitchFamily="34" charset="0"/>
                <a:cs typeface="Times New Roman" panose="02020603050405020304" pitchFamily="18" charset="0"/>
              </a:rPr>
              <a:t> = 20%)</a:t>
            </a:r>
            <a:endParaRPr lang="it-IT"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Rettangolo 22">
            <a:extLst>
              <a:ext uri="{FF2B5EF4-FFF2-40B4-BE49-F238E27FC236}">
                <a16:creationId xmlns:a16="http://schemas.microsoft.com/office/drawing/2014/main" xmlns="" id="{26414BCD-D590-4FBF-A807-9EFC7725BDC6}"/>
              </a:ext>
            </a:extLst>
          </p:cNvPr>
          <p:cNvSpPr/>
          <p:nvPr/>
        </p:nvSpPr>
        <p:spPr>
          <a:xfrm>
            <a:off x="4211960" y="3465113"/>
            <a:ext cx="2184409" cy="553998"/>
          </a:xfrm>
          <a:prstGeom prst="rect">
            <a:avLst/>
          </a:prstGeom>
          <a:solidFill>
            <a:schemeClr val="accent1">
              <a:lumMod val="20000"/>
              <a:lumOff val="80000"/>
            </a:schemeClr>
          </a:solidFill>
        </p:spPr>
        <p:txBody>
          <a:bodyPr wrap="square">
            <a:spAutoFit/>
          </a:bodyPr>
          <a:lstStyle/>
          <a:p>
            <a:pPr algn="ctr"/>
            <a:r>
              <a:rPr lang="en-US" sz="1000" b="1" dirty="0">
                <a:latin typeface="Arial" panose="020B0604020202020204" pitchFamily="34" charset="0"/>
                <a:cs typeface="Arial" panose="020B0604020202020204" pitchFamily="34" charset="0"/>
              </a:rPr>
              <a:t>Decreased viral RNA and </a:t>
            </a:r>
          </a:p>
          <a:p>
            <a:pPr algn="ctr"/>
            <a:r>
              <a:rPr lang="en-US" sz="1000" b="1" dirty="0">
                <a:latin typeface="Arial" panose="020B0604020202020204" pitchFamily="34" charset="0"/>
                <a:cs typeface="Arial" panose="020B0604020202020204" pitchFamily="34" charset="0"/>
              </a:rPr>
              <a:t>protein synthesis</a:t>
            </a:r>
          </a:p>
          <a:p>
            <a:pPr algn="ctr"/>
            <a:r>
              <a:rPr lang="en-US" sz="1000" b="1" dirty="0">
                <a:latin typeface="Arial" panose="020B0604020202020204" pitchFamily="34" charset="0"/>
                <a:cs typeface="Arial" panose="020B0604020202020204" pitchFamily="34" charset="0"/>
              </a:rPr>
              <a:t>HBsAg loss and seroconversion </a:t>
            </a:r>
          </a:p>
        </p:txBody>
      </p:sp>
      <p:sp>
        <p:nvSpPr>
          <p:cNvPr id="24" name="Rettangolo 23">
            <a:extLst>
              <a:ext uri="{FF2B5EF4-FFF2-40B4-BE49-F238E27FC236}">
                <a16:creationId xmlns:a16="http://schemas.microsoft.com/office/drawing/2014/main" xmlns="" id="{2B6AA09A-7FE0-4525-8E9A-7CB0264B0D44}"/>
              </a:ext>
            </a:extLst>
          </p:cNvPr>
          <p:cNvSpPr/>
          <p:nvPr/>
        </p:nvSpPr>
        <p:spPr>
          <a:xfrm>
            <a:off x="6497910" y="3465113"/>
            <a:ext cx="1760637" cy="553998"/>
          </a:xfrm>
          <a:prstGeom prst="rect">
            <a:avLst/>
          </a:prstGeom>
          <a:solidFill>
            <a:schemeClr val="accent1">
              <a:lumMod val="20000"/>
              <a:lumOff val="80000"/>
            </a:schemeClr>
          </a:solidFill>
        </p:spPr>
        <p:txBody>
          <a:bodyPr wrap="square">
            <a:spAutoFit/>
          </a:bodyPr>
          <a:lstStyle/>
          <a:p>
            <a:pPr algn="ctr"/>
            <a:r>
              <a:rPr lang="en-US" sz="1000" b="1" dirty="0">
                <a:latin typeface="Arial" panose="020B0604020202020204" pitchFamily="34" charset="0"/>
                <a:cs typeface="Arial" panose="020B0604020202020204" pitchFamily="34" charset="0"/>
              </a:rPr>
              <a:t>Elimination of </a:t>
            </a:r>
            <a:r>
              <a:rPr lang="en-US" sz="1000" b="1" dirty="0" err="1">
                <a:latin typeface="Arial" panose="020B0604020202020204" pitchFamily="34" charset="0"/>
                <a:cs typeface="Arial" panose="020B0604020202020204" pitchFamily="34" charset="0"/>
              </a:rPr>
              <a:t>cccDNA</a:t>
            </a:r>
            <a:r>
              <a:rPr lang="en-US" sz="1000" b="1" dirty="0">
                <a:latin typeface="Arial" panose="020B0604020202020204" pitchFamily="34" charset="0"/>
                <a:cs typeface="Arial" panose="020B0604020202020204" pitchFamily="34" charset="0"/>
              </a:rPr>
              <a:t> but persistence</a:t>
            </a:r>
          </a:p>
          <a:p>
            <a:pPr algn="ctr"/>
            <a:r>
              <a:rPr lang="en-US" sz="1000" b="1" dirty="0">
                <a:latin typeface="Arial" panose="020B0604020202020204" pitchFamily="34" charset="0"/>
                <a:cs typeface="Arial" panose="020B0604020202020204" pitchFamily="34" charset="0"/>
              </a:rPr>
              <a:t> of integrated viral DNA</a:t>
            </a:r>
            <a:endParaRPr lang="it-IT" sz="1000" b="1" dirty="0">
              <a:latin typeface="Arial" panose="020B0604020202020204" pitchFamily="34" charset="0"/>
              <a:cs typeface="Arial" panose="020B0604020202020204" pitchFamily="34" charset="0"/>
            </a:endParaRPr>
          </a:p>
        </p:txBody>
      </p:sp>
      <p:sp>
        <p:nvSpPr>
          <p:cNvPr id="26" name="CasellaDiTesto 25">
            <a:extLst>
              <a:ext uri="{FF2B5EF4-FFF2-40B4-BE49-F238E27FC236}">
                <a16:creationId xmlns:a16="http://schemas.microsoft.com/office/drawing/2014/main" xmlns="" id="{F9CC21E5-80D9-4135-B1BE-1F4104DA9AE8}"/>
              </a:ext>
            </a:extLst>
          </p:cNvPr>
          <p:cNvSpPr txBox="1"/>
          <p:nvPr/>
        </p:nvSpPr>
        <p:spPr>
          <a:xfrm>
            <a:off x="2195736" y="4246548"/>
            <a:ext cx="1525226" cy="276999"/>
          </a:xfrm>
          <a:prstGeom prst="rect">
            <a:avLst/>
          </a:prstGeom>
          <a:noFill/>
        </p:spPr>
        <p:txBody>
          <a:bodyPr wrap="none" rtlCol="0">
            <a:spAutoFit/>
          </a:bodyPr>
          <a:lstStyle/>
          <a:p>
            <a:pPr algn="ctr"/>
            <a:r>
              <a:rPr lang="it-IT" sz="1200" b="1" dirty="0">
                <a:latin typeface="Arial" panose="020B0604020202020204" pitchFamily="34" charset="0"/>
                <a:cs typeface="Arial" panose="020B0604020202020204" pitchFamily="34" charset="0"/>
              </a:rPr>
              <a:t>Virus </a:t>
            </a:r>
            <a:r>
              <a:rPr lang="it-IT" sz="1200" b="1" dirty="0" err="1">
                <a:latin typeface="Arial" panose="020B0604020202020204" pitchFamily="34" charset="0"/>
                <a:cs typeface="Arial" panose="020B0604020202020204" pitchFamily="34" charset="0"/>
              </a:rPr>
              <a:t>suppression</a:t>
            </a:r>
            <a:endParaRPr lang="it-IT" sz="1200" b="1" dirty="0">
              <a:latin typeface="Arial" panose="020B0604020202020204" pitchFamily="34" charset="0"/>
              <a:cs typeface="Arial" panose="020B0604020202020204" pitchFamily="34" charset="0"/>
            </a:endParaRPr>
          </a:p>
        </p:txBody>
      </p:sp>
      <p:sp>
        <p:nvSpPr>
          <p:cNvPr id="27" name="CasellaDiTesto 26">
            <a:extLst>
              <a:ext uri="{FF2B5EF4-FFF2-40B4-BE49-F238E27FC236}">
                <a16:creationId xmlns:a16="http://schemas.microsoft.com/office/drawing/2014/main" xmlns="" id="{9C0FEC76-88F1-4F82-A3DC-67A3B47BDB1E}"/>
              </a:ext>
            </a:extLst>
          </p:cNvPr>
          <p:cNvSpPr txBox="1"/>
          <p:nvPr/>
        </p:nvSpPr>
        <p:spPr>
          <a:xfrm>
            <a:off x="4201336" y="4268543"/>
            <a:ext cx="1332416" cy="276999"/>
          </a:xfrm>
          <a:prstGeom prst="rect">
            <a:avLst/>
          </a:prstGeom>
          <a:noFill/>
        </p:spPr>
        <p:txBody>
          <a:bodyPr wrap="none" rtlCol="0">
            <a:spAutoFit/>
          </a:bodyPr>
          <a:lstStyle/>
          <a:p>
            <a:pPr algn="ctr"/>
            <a:r>
              <a:rPr lang="it-IT" sz="1200" b="1" dirty="0" err="1">
                <a:latin typeface="Arial" panose="020B0604020202020204" pitchFamily="34" charset="0"/>
                <a:cs typeface="Arial" panose="020B0604020202020204" pitchFamily="34" charset="0"/>
              </a:rPr>
              <a:t>Functional</a:t>
            </a:r>
            <a:r>
              <a:rPr lang="it-IT" sz="1200" b="1" dirty="0">
                <a:latin typeface="Arial" panose="020B0604020202020204" pitchFamily="34" charset="0"/>
                <a:cs typeface="Arial" panose="020B0604020202020204" pitchFamily="34" charset="0"/>
              </a:rPr>
              <a:t> cure</a:t>
            </a:r>
          </a:p>
        </p:txBody>
      </p:sp>
      <p:sp>
        <p:nvSpPr>
          <p:cNvPr id="28" name="CasellaDiTesto 27">
            <a:extLst>
              <a:ext uri="{FF2B5EF4-FFF2-40B4-BE49-F238E27FC236}">
                <a16:creationId xmlns:a16="http://schemas.microsoft.com/office/drawing/2014/main" xmlns="" id="{BF651C0F-69D1-4C4F-8790-E0D1CBA38ADE}"/>
              </a:ext>
            </a:extLst>
          </p:cNvPr>
          <p:cNvSpPr txBox="1"/>
          <p:nvPr/>
        </p:nvSpPr>
        <p:spPr>
          <a:xfrm>
            <a:off x="6516216" y="4268543"/>
            <a:ext cx="1252266" cy="276999"/>
          </a:xfrm>
          <a:prstGeom prst="rect">
            <a:avLst/>
          </a:prstGeom>
          <a:noFill/>
        </p:spPr>
        <p:txBody>
          <a:bodyPr wrap="none" rtlCol="0">
            <a:spAutoFit/>
          </a:bodyPr>
          <a:lstStyle/>
          <a:p>
            <a:pPr algn="ctr"/>
            <a:r>
              <a:rPr lang="it-IT" sz="1200" b="1" dirty="0">
                <a:latin typeface="Arial" panose="020B0604020202020204" pitchFamily="34" charset="0"/>
                <a:cs typeface="Arial" panose="020B0604020202020204" pitchFamily="34" charset="0"/>
              </a:rPr>
              <a:t>Complete cure</a:t>
            </a:r>
          </a:p>
        </p:txBody>
      </p:sp>
      <p:cxnSp>
        <p:nvCxnSpPr>
          <p:cNvPr id="30" name="Connettore 2 29">
            <a:extLst>
              <a:ext uri="{FF2B5EF4-FFF2-40B4-BE49-F238E27FC236}">
                <a16:creationId xmlns:a16="http://schemas.microsoft.com/office/drawing/2014/main" xmlns="" id="{F509E60D-A634-4A1E-8FFF-11961CCD0105}"/>
              </a:ext>
            </a:extLst>
          </p:cNvPr>
          <p:cNvCxnSpPr>
            <a:cxnSpLocks/>
          </p:cNvCxnSpPr>
          <p:nvPr/>
        </p:nvCxnSpPr>
        <p:spPr>
          <a:xfrm>
            <a:off x="1471690" y="4407042"/>
            <a:ext cx="72404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ttore 2 31">
            <a:extLst>
              <a:ext uri="{FF2B5EF4-FFF2-40B4-BE49-F238E27FC236}">
                <a16:creationId xmlns:a16="http://schemas.microsoft.com/office/drawing/2014/main" xmlns="" id="{E4CE0786-48E8-4344-A9D9-89F15A8F5509}"/>
              </a:ext>
            </a:extLst>
          </p:cNvPr>
          <p:cNvCxnSpPr>
            <a:cxnSpLocks/>
          </p:cNvCxnSpPr>
          <p:nvPr/>
        </p:nvCxnSpPr>
        <p:spPr>
          <a:xfrm>
            <a:off x="3767562" y="4411209"/>
            <a:ext cx="44439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ttore 2 33">
            <a:extLst>
              <a:ext uri="{FF2B5EF4-FFF2-40B4-BE49-F238E27FC236}">
                <a16:creationId xmlns:a16="http://schemas.microsoft.com/office/drawing/2014/main" xmlns="" id="{8BE9E708-E979-40F1-AC51-7E70AB3C29A8}"/>
              </a:ext>
            </a:extLst>
          </p:cNvPr>
          <p:cNvCxnSpPr>
            <a:cxnSpLocks/>
          </p:cNvCxnSpPr>
          <p:nvPr/>
        </p:nvCxnSpPr>
        <p:spPr>
          <a:xfrm>
            <a:off x="5544108" y="4437112"/>
            <a:ext cx="97607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Rettangolo 36">
            <a:extLst>
              <a:ext uri="{FF2B5EF4-FFF2-40B4-BE49-F238E27FC236}">
                <a16:creationId xmlns:a16="http://schemas.microsoft.com/office/drawing/2014/main" xmlns="" id="{FE1DABCD-6F13-4CC7-8405-49F668872CD0}"/>
              </a:ext>
            </a:extLst>
          </p:cNvPr>
          <p:cNvSpPr/>
          <p:nvPr/>
        </p:nvSpPr>
        <p:spPr>
          <a:xfrm>
            <a:off x="4895528" y="5733256"/>
            <a:ext cx="4248472" cy="646331"/>
          </a:xfrm>
          <a:prstGeom prst="rect">
            <a:avLst/>
          </a:prstGeom>
        </p:spPr>
        <p:txBody>
          <a:bodyPr wrap="square">
            <a:spAutoFit/>
          </a:bodyPr>
          <a:lstStyle/>
          <a:p>
            <a:r>
              <a:rPr lang="nl-NL" sz="1200" dirty="0">
                <a:latin typeface="Arial" panose="020B0604020202020204" pitchFamily="34" charset="0"/>
                <a:cs typeface="Arial" panose="020B0604020202020204" pitchFamily="34" charset="0"/>
              </a:rPr>
              <a:t>1. Durant el &amp; Zoulim, J Hepatol 2016</a:t>
            </a:r>
          </a:p>
          <a:p>
            <a:r>
              <a:rPr lang="it-IT" sz="1200" dirty="0">
                <a:latin typeface="Arial" panose="020B0604020202020204" pitchFamily="34" charset="0"/>
                <a:cs typeface="Arial" panose="020B0604020202020204" pitchFamily="34" charset="0"/>
              </a:rPr>
              <a:t>2. </a:t>
            </a:r>
            <a:r>
              <a:rPr lang="it-IT" sz="1200" dirty="0" err="1">
                <a:latin typeface="Arial" panose="020B0604020202020204" pitchFamily="34" charset="0"/>
                <a:cs typeface="Arial" panose="020B0604020202020204" pitchFamily="34" charset="0"/>
              </a:rPr>
              <a:t>Zeisei</a:t>
            </a:r>
            <a:r>
              <a:rPr lang="it-IT" sz="1200" dirty="0">
                <a:latin typeface="Arial" panose="020B0604020202020204" pitchFamily="34" charset="0"/>
                <a:cs typeface="Arial" panose="020B0604020202020204" pitchFamily="34" charset="0"/>
              </a:rPr>
              <a:t>, </a:t>
            </a:r>
            <a:r>
              <a:rPr lang="it-IT" sz="1200" dirty="0" err="1">
                <a:latin typeface="Arial" panose="020B0604020202020204" pitchFamily="34" charset="0"/>
                <a:cs typeface="Arial" panose="020B0604020202020204" pitchFamily="34" charset="0"/>
              </a:rPr>
              <a:t>Lucifora</a:t>
            </a:r>
            <a:r>
              <a:rPr lang="it-IT" sz="1200" dirty="0">
                <a:latin typeface="Arial" panose="020B0604020202020204" pitchFamily="34" charset="0"/>
                <a:cs typeface="Arial" panose="020B0604020202020204" pitchFamily="34" charset="0"/>
              </a:rPr>
              <a:t> et al, </a:t>
            </a:r>
            <a:r>
              <a:rPr lang="it-IT" sz="1200" dirty="0" err="1">
                <a:latin typeface="Arial" panose="020B0604020202020204" pitchFamily="34" charset="0"/>
                <a:cs typeface="Arial" panose="020B0604020202020204" pitchFamily="34" charset="0"/>
              </a:rPr>
              <a:t>Gut</a:t>
            </a:r>
            <a:r>
              <a:rPr lang="it-IT" sz="1200" dirty="0">
                <a:latin typeface="Arial" panose="020B0604020202020204" pitchFamily="34" charset="0"/>
                <a:cs typeface="Arial" panose="020B0604020202020204" pitchFamily="34" charset="0"/>
              </a:rPr>
              <a:t> 2015</a:t>
            </a:r>
          </a:p>
          <a:p>
            <a:r>
              <a:rPr lang="it-IT" sz="1200" dirty="0">
                <a:latin typeface="Arial" panose="020B0604020202020204" pitchFamily="34" charset="0"/>
                <a:cs typeface="Arial" panose="020B0604020202020204" pitchFamily="34" charset="0"/>
              </a:rPr>
              <a:t>3. </a:t>
            </a:r>
            <a:r>
              <a:rPr lang="it-IT" sz="1200" dirty="0" err="1">
                <a:latin typeface="Arial" panose="020B0604020202020204" pitchFamily="34" charset="0"/>
                <a:cs typeface="Arial" panose="020B0604020202020204" pitchFamily="34" charset="0"/>
              </a:rPr>
              <a:t>ReviIl</a:t>
            </a:r>
            <a:r>
              <a:rPr lang="it-IT" sz="1200" dirty="0">
                <a:latin typeface="Arial" panose="020B0604020202020204" pitchFamily="34" charset="0"/>
                <a:cs typeface="Arial" panose="020B0604020202020204" pitchFamily="34" charset="0"/>
              </a:rPr>
              <a:t>  et al, Nature </a:t>
            </a:r>
            <a:r>
              <a:rPr lang="it-IT" sz="1200" dirty="0" err="1">
                <a:latin typeface="Arial" panose="020B0604020202020204" pitchFamily="34" charset="0"/>
                <a:cs typeface="Arial" panose="020B0604020202020204" pitchFamily="34" charset="0"/>
              </a:rPr>
              <a:t>Reviews</a:t>
            </a:r>
            <a:r>
              <a:rPr lang="it-IT" sz="1200" dirty="0">
                <a:latin typeface="Arial" panose="020B0604020202020204" pitchFamily="34" charset="0"/>
                <a:cs typeface="Arial" panose="020B0604020202020204" pitchFamily="34" charset="0"/>
              </a:rPr>
              <a:t> </a:t>
            </a:r>
            <a:r>
              <a:rPr lang="it-IT" sz="1200" dirty="0" err="1">
                <a:latin typeface="Arial" panose="020B0604020202020204" pitchFamily="34" charset="0"/>
                <a:cs typeface="Arial" panose="020B0604020202020204" pitchFamily="34" charset="0"/>
              </a:rPr>
              <a:t>Gastroenterol</a:t>
            </a:r>
            <a:r>
              <a:rPr lang="it-IT" sz="1200" dirty="0">
                <a:latin typeface="Arial" panose="020B0604020202020204" pitchFamily="34" charset="0"/>
                <a:cs typeface="Arial" panose="020B0604020202020204" pitchFamily="34" charset="0"/>
              </a:rPr>
              <a:t> </a:t>
            </a:r>
            <a:r>
              <a:rPr lang="it-IT" sz="1200" dirty="0" err="1">
                <a:latin typeface="Arial" panose="020B0604020202020204" pitchFamily="34" charset="0"/>
                <a:cs typeface="Arial" panose="020B0604020202020204" pitchFamily="34" charset="0"/>
              </a:rPr>
              <a:t>Hepatol</a:t>
            </a:r>
            <a:r>
              <a:rPr lang="it-IT" sz="1200" dirty="0">
                <a:latin typeface="Arial" panose="020B0604020202020204" pitchFamily="34" charset="0"/>
                <a:cs typeface="Arial" panose="020B0604020202020204" pitchFamily="34" charset="0"/>
              </a:rPr>
              <a:t> 2016</a:t>
            </a:r>
          </a:p>
        </p:txBody>
      </p:sp>
      <p:sp>
        <p:nvSpPr>
          <p:cNvPr id="4" name="CasellaDiTesto 3">
            <a:extLst>
              <a:ext uri="{FF2B5EF4-FFF2-40B4-BE49-F238E27FC236}">
                <a16:creationId xmlns:a16="http://schemas.microsoft.com/office/drawing/2014/main" xmlns="" id="{00C470F7-C6FA-4D78-97EE-39BEB84FBF34}"/>
              </a:ext>
            </a:extLst>
          </p:cNvPr>
          <p:cNvSpPr txBox="1"/>
          <p:nvPr/>
        </p:nvSpPr>
        <p:spPr>
          <a:xfrm>
            <a:off x="1691680" y="3068960"/>
            <a:ext cx="614271" cy="307777"/>
          </a:xfrm>
          <a:prstGeom prst="rect">
            <a:avLst/>
          </a:prstGeom>
          <a:solidFill>
            <a:schemeClr val="bg1"/>
          </a:solidFill>
        </p:spPr>
        <p:txBody>
          <a:bodyPr wrap="none" rtlCol="0">
            <a:spAutoFit/>
          </a:bodyPr>
          <a:lstStyle/>
          <a:p>
            <a:r>
              <a:rPr lang="it-IT" sz="1400" b="1" i="1" dirty="0">
                <a:cs typeface="Arial" panose="020B0604020202020204" pitchFamily="34" charset="0"/>
              </a:rPr>
              <a:t>Blood</a:t>
            </a:r>
          </a:p>
        </p:txBody>
      </p:sp>
      <p:sp>
        <p:nvSpPr>
          <p:cNvPr id="29" name="CasellaDiTesto 28">
            <a:extLst>
              <a:ext uri="{FF2B5EF4-FFF2-40B4-BE49-F238E27FC236}">
                <a16:creationId xmlns:a16="http://schemas.microsoft.com/office/drawing/2014/main" xmlns="" id="{90168853-B118-4463-88CB-4D57850BD6B1}"/>
              </a:ext>
            </a:extLst>
          </p:cNvPr>
          <p:cNvSpPr txBox="1"/>
          <p:nvPr/>
        </p:nvSpPr>
        <p:spPr>
          <a:xfrm>
            <a:off x="3525681" y="3068960"/>
            <a:ext cx="614271" cy="307777"/>
          </a:xfrm>
          <a:prstGeom prst="rect">
            <a:avLst/>
          </a:prstGeom>
          <a:solidFill>
            <a:schemeClr val="bg1"/>
          </a:solidFill>
        </p:spPr>
        <p:txBody>
          <a:bodyPr wrap="none" rtlCol="0">
            <a:spAutoFit/>
          </a:bodyPr>
          <a:lstStyle/>
          <a:p>
            <a:r>
              <a:rPr lang="it-IT" sz="1400" b="1" i="1" dirty="0">
                <a:cs typeface="Arial" panose="020B0604020202020204" pitchFamily="34" charset="0"/>
              </a:rPr>
              <a:t>Blood</a:t>
            </a:r>
          </a:p>
        </p:txBody>
      </p:sp>
      <p:sp>
        <p:nvSpPr>
          <p:cNvPr id="31" name="CasellaDiTesto 30">
            <a:extLst>
              <a:ext uri="{FF2B5EF4-FFF2-40B4-BE49-F238E27FC236}">
                <a16:creationId xmlns:a16="http://schemas.microsoft.com/office/drawing/2014/main" xmlns="" id="{892E5D1A-62F0-4E65-AE44-718B460FA1C0}"/>
              </a:ext>
            </a:extLst>
          </p:cNvPr>
          <p:cNvSpPr txBox="1"/>
          <p:nvPr/>
        </p:nvSpPr>
        <p:spPr>
          <a:xfrm>
            <a:off x="5292080" y="3121223"/>
            <a:ext cx="614271" cy="307777"/>
          </a:xfrm>
          <a:prstGeom prst="rect">
            <a:avLst/>
          </a:prstGeom>
          <a:solidFill>
            <a:schemeClr val="bg1"/>
          </a:solidFill>
        </p:spPr>
        <p:txBody>
          <a:bodyPr wrap="none" rtlCol="0">
            <a:spAutoFit/>
          </a:bodyPr>
          <a:lstStyle/>
          <a:p>
            <a:r>
              <a:rPr lang="it-IT" sz="1400" b="1" i="1" dirty="0">
                <a:cs typeface="Arial" panose="020B0604020202020204" pitchFamily="34" charset="0"/>
              </a:rPr>
              <a:t>Blood</a:t>
            </a:r>
          </a:p>
        </p:txBody>
      </p:sp>
      <p:sp>
        <p:nvSpPr>
          <p:cNvPr id="33" name="CasellaDiTesto 32">
            <a:extLst>
              <a:ext uri="{FF2B5EF4-FFF2-40B4-BE49-F238E27FC236}">
                <a16:creationId xmlns:a16="http://schemas.microsoft.com/office/drawing/2014/main" xmlns="" id="{6553D20B-F139-4C09-BAF6-EF1866130C34}"/>
              </a:ext>
            </a:extLst>
          </p:cNvPr>
          <p:cNvSpPr txBox="1"/>
          <p:nvPr/>
        </p:nvSpPr>
        <p:spPr>
          <a:xfrm>
            <a:off x="7054073" y="3121223"/>
            <a:ext cx="614271" cy="307777"/>
          </a:xfrm>
          <a:prstGeom prst="rect">
            <a:avLst/>
          </a:prstGeom>
          <a:solidFill>
            <a:schemeClr val="bg1"/>
          </a:solidFill>
        </p:spPr>
        <p:txBody>
          <a:bodyPr wrap="none" rtlCol="0">
            <a:spAutoFit/>
          </a:bodyPr>
          <a:lstStyle/>
          <a:p>
            <a:r>
              <a:rPr lang="it-IT" sz="1400" b="1" i="1" dirty="0">
                <a:cs typeface="Arial" panose="020B0604020202020204" pitchFamily="34" charset="0"/>
              </a:rPr>
              <a:t>Blood</a:t>
            </a:r>
          </a:p>
        </p:txBody>
      </p:sp>
      <p:sp>
        <p:nvSpPr>
          <p:cNvPr id="5" name="Rettangolo 4">
            <a:extLst>
              <a:ext uri="{FF2B5EF4-FFF2-40B4-BE49-F238E27FC236}">
                <a16:creationId xmlns:a16="http://schemas.microsoft.com/office/drawing/2014/main" xmlns="" id="{1381DE9F-435C-489F-BD9A-981A576CA4EB}"/>
              </a:ext>
            </a:extLst>
          </p:cNvPr>
          <p:cNvSpPr/>
          <p:nvPr/>
        </p:nvSpPr>
        <p:spPr>
          <a:xfrm>
            <a:off x="3207331" y="241484"/>
            <a:ext cx="3199915" cy="523220"/>
          </a:xfrm>
          <a:prstGeom prst="rect">
            <a:avLst/>
          </a:prstGeom>
        </p:spPr>
        <p:txBody>
          <a:bodyPr wrap="none">
            <a:spAutoFit/>
          </a:bodyPr>
          <a:lstStyle/>
          <a:p>
            <a:r>
              <a:rPr lang="it-IT" sz="2800" b="1" dirty="0">
                <a:solidFill>
                  <a:srgbClr val="0000CC"/>
                </a:solidFill>
                <a:latin typeface="Arial" panose="020B0604020202020204" pitchFamily="34" charset="0"/>
                <a:cs typeface="Arial" panose="020B0604020202020204" pitchFamily="34" charset="0"/>
              </a:rPr>
              <a:t>Definition of Cure</a:t>
            </a:r>
          </a:p>
        </p:txBody>
      </p:sp>
      <p:sp>
        <p:nvSpPr>
          <p:cNvPr id="35" name="Figura a mano libera: forma 34">
            <a:extLst>
              <a:ext uri="{FF2B5EF4-FFF2-40B4-BE49-F238E27FC236}">
                <a16:creationId xmlns:a16="http://schemas.microsoft.com/office/drawing/2014/main" xmlns="" id="{17540299-67AC-412B-987C-0E44F9CC186E}"/>
              </a:ext>
            </a:extLst>
          </p:cNvPr>
          <p:cNvSpPr/>
          <p:nvPr/>
        </p:nvSpPr>
        <p:spPr>
          <a:xfrm>
            <a:off x="1835696" y="5733256"/>
            <a:ext cx="720080" cy="146670"/>
          </a:xfrm>
          <a:custGeom>
            <a:avLst/>
            <a:gdLst>
              <a:gd name="connsiteX0" fmla="*/ 0 w 876300"/>
              <a:gd name="connsiteY0" fmla="*/ 0 h 180985"/>
              <a:gd name="connsiteX1" fmla="*/ 142875 w 876300"/>
              <a:gd name="connsiteY1" fmla="*/ 180975 h 180985"/>
              <a:gd name="connsiteX2" fmla="*/ 238125 w 876300"/>
              <a:gd name="connsiteY2" fmla="*/ 0 h 180985"/>
              <a:gd name="connsiteX3" fmla="*/ 342900 w 876300"/>
              <a:gd name="connsiteY3" fmla="*/ 180975 h 180985"/>
              <a:gd name="connsiteX4" fmla="*/ 447675 w 876300"/>
              <a:gd name="connsiteY4" fmla="*/ 0 h 180985"/>
              <a:gd name="connsiteX5" fmla="*/ 542925 w 876300"/>
              <a:gd name="connsiteY5" fmla="*/ 180975 h 180985"/>
              <a:gd name="connsiteX6" fmla="*/ 638175 w 876300"/>
              <a:gd name="connsiteY6" fmla="*/ 9525 h 180985"/>
              <a:gd name="connsiteX7" fmla="*/ 733425 w 876300"/>
              <a:gd name="connsiteY7" fmla="*/ 171450 h 180985"/>
              <a:gd name="connsiteX8" fmla="*/ 809625 w 876300"/>
              <a:gd name="connsiteY8" fmla="*/ 38100 h 180985"/>
              <a:gd name="connsiteX9" fmla="*/ 809625 w 876300"/>
              <a:gd name="connsiteY9" fmla="*/ 9525 h 180985"/>
              <a:gd name="connsiteX10" fmla="*/ 809625 w 876300"/>
              <a:gd name="connsiteY10" fmla="*/ 28575 h 180985"/>
              <a:gd name="connsiteX11" fmla="*/ 876300 w 876300"/>
              <a:gd name="connsiteY11" fmla="*/ 104775 h 180985"/>
              <a:gd name="connsiteX12" fmla="*/ 876300 w 876300"/>
              <a:gd name="connsiteY12" fmla="*/ 104775 h 18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6300" h="180985">
                <a:moveTo>
                  <a:pt x="0" y="0"/>
                </a:moveTo>
                <a:cubicBezTo>
                  <a:pt x="51594" y="90487"/>
                  <a:pt x="103188" y="180975"/>
                  <a:pt x="142875" y="180975"/>
                </a:cubicBezTo>
                <a:cubicBezTo>
                  <a:pt x="182562" y="180975"/>
                  <a:pt x="204788" y="0"/>
                  <a:pt x="238125" y="0"/>
                </a:cubicBezTo>
                <a:cubicBezTo>
                  <a:pt x="271462" y="0"/>
                  <a:pt x="307975" y="180975"/>
                  <a:pt x="342900" y="180975"/>
                </a:cubicBezTo>
                <a:cubicBezTo>
                  <a:pt x="377825" y="180975"/>
                  <a:pt x="414338" y="0"/>
                  <a:pt x="447675" y="0"/>
                </a:cubicBezTo>
                <a:cubicBezTo>
                  <a:pt x="481012" y="0"/>
                  <a:pt x="511175" y="179387"/>
                  <a:pt x="542925" y="180975"/>
                </a:cubicBezTo>
                <a:cubicBezTo>
                  <a:pt x="574675" y="182563"/>
                  <a:pt x="606425" y="11113"/>
                  <a:pt x="638175" y="9525"/>
                </a:cubicBezTo>
                <a:cubicBezTo>
                  <a:pt x="669925" y="7937"/>
                  <a:pt x="704850" y="166688"/>
                  <a:pt x="733425" y="171450"/>
                </a:cubicBezTo>
                <a:cubicBezTo>
                  <a:pt x="762000" y="176212"/>
                  <a:pt x="796925" y="65087"/>
                  <a:pt x="809625" y="38100"/>
                </a:cubicBezTo>
                <a:cubicBezTo>
                  <a:pt x="822325" y="11113"/>
                  <a:pt x="809625" y="9525"/>
                  <a:pt x="809625" y="9525"/>
                </a:cubicBezTo>
                <a:cubicBezTo>
                  <a:pt x="809625" y="7938"/>
                  <a:pt x="798513" y="12700"/>
                  <a:pt x="809625" y="28575"/>
                </a:cubicBezTo>
                <a:cubicBezTo>
                  <a:pt x="820738" y="44450"/>
                  <a:pt x="876300" y="104775"/>
                  <a:pt x="876300" y="104775"/>
                </a:cubicBezTo>
                <a:lnTo>
                  <a:pt x="876300" y="104775"/>
                </a:lnTo>
              </a:path>
            </a:pathLst>
          </a:cu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a:p>
        </p:txBody>
      </p:sp>
      <p:sp>
        <p:nvSpPr>
          <p:cNvPr id="36" name="Ovale 35">
            <a:extLst>
              <a:ext uri="{FF2B5EF4-FFF2-40B4-BE49-F238E27FC236}">
                <a16:creationId xmlns:a16="http://schemas.microsoft.com/office/drawing/2014/main" xmlns="" id="{4C2FFF2E-1639-420F-9283-2E244DFB62BD}"/>
              </a:ext>
            </a:extLst>
          </p:cNvPr>
          <p:cNvSpPr/>
          <p:nvPr/>
        </p:nvSpPr>
        <p:spPr>
          <a:xfrm>
            <a:off x="1907704" y="6381328"/>
            <a:ext cx="216024" cy="144016"/>
          </a:xfrm>
          <a:prstGeom prst="ellipse">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Ovale 37">
            <a:extLst>
              <a:ext uri="{FF2B5EF4-FFF2-40B4-BE49-F238E27FC236}">
                <a16:creationId xmlns:a16="http://schemas.microsoft.com/office/drawing/2014/main" xmlns="" id="{ECC1857C-C272-4906-A1CC-23EEFFAA4C93}"/>
              </a:ext>
            </a:extLst>
          </p:cNvPr>
          <p:cNvSpPr/>
          <p:nvPr/>
        </p:nvSpPr>
        <p:spPr>
          <a:xfrm>
            <a:off x="2123728" y="6381328"/>
            <a:ext cx="216024" cy="144016"/>
          </a:xfrm>
          <a:prstGeom prst="ellipse">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Ovale 38">
            <a:extLst>
              <a:ext uri="{FF2B5EF4-FFF2-40B4-BE49-F238E27FC236}">
                <a16:creationId xmlns:a16="http://schemas.microsoft.com/office/drawing/2014/main" xmlns="" id="{C0F0495E-E854-4D6A-B9C4-2DE1DAECA92B}"/>
              </a:ext>
            </a:extLst>
          </p:cNvPr>
          <p:cNvSpPr/>
          <p:nvPr/>
        </p:nvSpPr>
        <p:spPr>
          <a:xfrm>
            <a:off x="2339752" y="6381328"/>
            <a:ext cx="216024" cy="144016"/>
          </a:xfrm>
          <a:prstGeom prst="ellipse">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e 10">
            <a:extLst>
              <a:ext uri="{FF2B5EF4-FFF2-40B4-BE49-F238E27FC236}">
                <a16:creationId xmlns:a16="http://schemas.microsoft.com/office/drawing/2014/main" xmlns="" id="{003EAB83-41FA-4136-AF30-7F2DD19B91A2}"/>
              </a:ext>
            </a:extLst>
          </p:cNvPr>
          <p:cNvSpPr/>
          <p:nvPr/>
        </p:nvSpPr>
        <p:spPr>
          <a:xfrm>
            <a:off x="251520" y="5019648"/>
            <a:ext cx="360040" cy="360040"/>
          </a:xfrm>
          <a:prstGeom prst="ellipse">
            <a:avLst/>
          </a:prstGeom>
          <a:solidFill>
            <a:schemeClr val="accent2">
              <a:lumMod val="60000"/>
              <a:lumOff val="40000"/>
            </a:schemeClr>
          </a:solid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Ovale 44">
            <a:extLst>
              <a:ext uri="{FF2B5EF4-FFF2-40B4-BE49-F238E27FC236}">
                <a16:creationId xmlns:a16="http://schemas.microsoft.com/office/drawing/2014/main" xmlns="" id="{04BA2737-D33A-4757-AE62-90793E0CA67C}"/>
              </a:ext>
            </a:extLst>
          </p:cNvPr>
          <p:cNvSpPr/>
          <p:nvPr/>
        </p:nvSpPr>
        <p:spPr>
          <a:xfrm>
            <a:off x="254980" y="5640218"/>
            <a:ext cx="360040" cy="360040"/>
          </a:xfrm>
          <a:prstGeom prst="ellipse">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Esagono 11">
            <a:extLst>
              <a:ext uri="{FF2B5EF4-FFF2-40B4-BE49-F238E27FC236}">
                <a16:creationId xmlns:a16="http://schemas.microsoft.com/office/drawing/2014/main" xmlns="" id="{9C5F2524-86E6-4026-96A4-FAC3D17F70B9}"/>
              </a:ext>
            </a:extLst>
          </p:cNvPr>
          <p:cNvSpPr/>
          <p:nvPr/>
        </p:nvSpPr>
        <p:spPr>
          <a:xfrm rot="5400000">
            <a:off x="293040" y="5066454"/>
            <a:ext cx="276999" cy="266427"/>
          </a:xfrm>
          <a:prstGeom prst="hexagon">
            <a:avLst/>
          </a:prstGeom>
          <a:solidFill>
            <a:schemeClr val="bg1">
              <a:lumMod val="85000"/>
            </a:schemeClr>
          </a:solidFill>
          <a:ln w="12700">
            <a:solidFill>
              <a:schemeClr val="tx1">
                <a:lumMod val="65000"/>
                <a:lumOff val="3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6" name="Esagono 45">
            <a:extLst>
              <a:ext uri="{FF2B5EF4-FFF2-40B4-BE49-F238E27FC236}">
                <a16:creationId xmlns:a16="http://schemas.microsoft.com/office/drawing/2014/main" xmlns="" id="{A949B46C-2D8C-4488-898D-72E3CD1647F2}"/>
              </a:ext>
            </a:extLst>
          </p:cNvPr>
          <p:cNvSpPr/>
          <p:nvPr/>
        </p:nvSpPr>
        <p:spPr>
          <a:xfrm rot="5400000">
            <a:off x="251520" y="6302485"/>
            <a:ext cx="360040" cy="295646"/>
          </a:xfrm>
          <a:prstGeom prst="hexagon">
            <a:avLst/>
          </a:prstGeom>
          <a:solidFill>
            <a:schemeClr val="bg1">
              <a:lumMod val="85000"/>
            </a:schemeClr>
          </a:solidFill>
          <a:ln w="12700">
            <a:solidFill>
              <a:schemeClr val="tx1">
                <a:lumMod val="65000"/>
                <a:lumOff val="3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Ovale 13">
            <a:extLst>
              <a:ext uri="{FF2B5EF4-FFF2-40B4-BE49-F238E27FC236}">
                <a16:creationId xmlns:a16="http://schemas.microsoft.com/office/drawing/2014/main" xmlns="" id="{B9EAF813-C79A-4123-9D7F-680E1C5EABBD}"/>
              </a:ext>
            </a:extLst>
          </p:cNvPr>
          <p:cNvSpPr/>
          <p:nvPr/>
        </p:nvSpPr>
        <p:spPr>
          <a:xfrm>
            <a:off x="344076" y="6378300"/>
            <a:ext cx="144016" cy="144016"/>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Ovale 24">
            <a:extLst>
              <a:ext uri="{FF2B5EF4-FFF2-40B4-BE49-F238E27FC236}">
                <a16:creationId xmlns:a16="http://schemas.microsoft.com/office/drawing/2014/main" xmlns="" id="{CE120F4B-EB1C-4C0E-927C-0A9AF348EBFC}"/>
              </a:ext>
            </a:extLst>
          </p:cNvPr>
          <p:cNvSpPr/>
          <p:nvPr/>
        </p:nvSpPr>
        <p:spPr>
          <a:xfrm>
            <a:off x="457052" y="6450308"/>
            <a:ext cx="50304"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7" name="Ovale 46">
            <a:extLst>
              <a:ext uri="{FF2B5EF4-FFF2-40B4-BE49-F238E27FC236}">
                <a16:creationId xmlns:a16="http://schemas.microsoft.com/office/drawing/2014/main" xmlns="" id="{95A6053E-609E-4241-AF3E-2AB71DB23C7A}"/>
              </a:ext>
            </a:extLst>
          </p:cNvPr>
          <p:cNvSpPr/>
          <p:nvPr/>
        </p:nvSpPr>
        <p:spPr>
          <a:xfrm>
            <a:off x="331143" y="5087905"/>
            <a:ext cx="144016" cy="144016"/>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8" name="Ovale 47">
            <a:extLst>
              <a:ext uri="{FF2B5EF4-FFF2-40B4-BE49-F238E27FC236}">
                <a16:creationId xmlns:a16="http://schemas.microsoft.com/office/drawing/2014/main" xmlns="" id="{88D86B2B-3C11-44A7-BCB7-EB923E86D260}"/>
              </a:ext>
            </a:extLst>
          </p:cNvPr>
          <p:cNvSpPr/>
          <p:nvPr/>
        </p:nvSpPr>
        <p:spPr>
          <a:xfrm>
            <a:off x="444119" y="5159913"/>
            <a:ext cx="50304"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9" name="Ovale 48">
            <a:extLst>
              <a:ext uri="{FF2B5EF4-FFF2-40B4-BE49-F238E27FC236}">
                <a16:creationId xmlns:a16="http://schemas.microsoft.com/office/drawing/2014/main" xmlns="" id="{B7194AEC-3676-4454-BB42-2975F8F0DA0D}"/>
              </a:ext>
            </a:extLst>
          </p:cNvPr>
          <p:cNvSpPr/>
          <p:nvPr/>
        </p:nvSpPr>
        <p:spPr>
          <a:xfrm>
            <a:off x="3697572" y="5129963"/>
            <a:ext cx="122312" cy="135632"/>
          </a:xfrm>
          <a:prstGeom prst="ellipse">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0" name="CasellaDiTesto 49">
            <a:extLst>
              <a:ext uri="{FF2B5EF4-FFF2-40B4-BE49-F238E27FC236}">
                <a16:creationId xmlns:a16="http://schemas.microsoft.com/office/drawing/2014/main" xmlns="" id="{CFA8FF89-4FBF-4BEE-BC64-88C58FB50625}"/>
              </a:ext>
            </a:extLst>
          </p:cNvPr>
          <p:cNvSpPr txBox="1"/>
          <p:nvPr/>
        </p:nvSpPr>
        <p:spPr>
          <a:xfrm>
            <a:off x="3598887" y="6156593"/>
            <a:ext cx="319683" cy="584775"/>
          </a:xfrm>
          <a:prstGeom prst="rect">
            <a:avLst/>
          </a:prstGeom>
          <a:noFill/>
        </p:spPr>
        <p:txBody>
          <a:bodyPr wrap="square" rtlCol="0">
            <a:spAutoFit/>
          </a:bodyPr>
          <a:lstStyle/>
          <a:p>
            <a:pPr algn="ctr"/>
            <a:r>
              <a:rPr lang="it-IT" sz="3200" dirty="0">
                <a:solidFill>
                  <a:schemeClr val="accent1">
                    <a:lumMod val="60000"/>
                    <a:lumOff val="40000"/>
                  </a:schemeClr>
                </a:solidFill>
                <a:latin typeface="Arial Narrow" panose="020B0606020202030204" pitchFamily="34" charset="0"/>
                <a:cs typeface="Arial" panose="020B0604020202020204" pitchFamily="34" charset="0"/>
              </a:rPr>
              <a:t>Y</a:t>
            </a:r>
          </a:p>
        </p:txBody>
      </p:sp>
      <p:sp>
        <p:nvSpPr>
          <p:cNvPr id="51" name="CasellaDiTesto 50">
            <a:extLst>
              <a:ext uri="{FF2B5EF4-FFF2-40B4-BE49-F238E27FC236}">
                <a16:creationId xmlns:a16="http://schemas.microsoft.com/office/drawing/2014/main" xmlns="" id="{61D1BC84-FAE7-415C-B184-885BD6B575FF}"/>
              </a:ext>
            </a:extLst>
          </p:cNvPr>
          <p:cNvSpPr txBox="1"/>
          <p:nvPr/>
        </p:nvSpPr>
        <p:spPr>
          <a:xfrm>
            <a:off x="3604245" y="5581856"/>
            <a:ext cx="319683" cy="584775"/>
          </a:xfrm>
          <a:prstGeom prst="rect">
            <a:avLst/>
          </a:prstGeom>
          <a:noFill/>
        </p:spPr>
        <p:txBody>
          <a:bodyPr wrap="square" rtlCol="0">
            <a:spAutoFit/>
          </a:bodyPr>
          <a:lstStyle/>
          <a:p>
            <a:pPr algn="ctr"/>
            <a:r>
              <a:rPr lang="it-IT" sz="3200" dirty="0">
                <a:solidFill>
                  <a:srgbClr val="CC00FF"/>
                </a:solidFill>
                <a:latin typeface="Arial Narrow" panose="020B0606020202030204" pitchFamily="34" charset="0"/>
                <a:cs typeface="Arial" panose="020B0604020202020204" pitchFamily="34" charset="0"/>
              </a:rPr>
              <a:t>Y</a:t>
            </a:r>
          </a:p>
        </p:txBody>
      </p:sp>
      <p:sp>
        <p:nvSpPr>
          <p:cNvPr id="52" name="CasellaDiTesto 51">
            <a:extLst>
              <a:ext uri="{FF2B5EF4-FFF2-40B4-BE49-F238E27FC236}">
                <a16:creationId xmlns:a16="http://schemas.microsoft.com/office/drawing/2014/main" xmlns="" id="{8421B1A4-8BB9-43C0-B3E0-F1943A717D58}"/>
              </a:ext>
            </a:extLst>
          </p:cNvPr>
          <p:cNvSpPr txBox="1"/>
          <p:nvPr/>
        </p:nvSpPr>
        <p:spPr>
          <a:xfrm>
            <a:off x="626517" y="4980473"/>
            <a:ext cx="849913" cy="430887"/>
          </a:xfrm>
          <a:prstGeom prst="rect">
            <a:avLst/>
          </a:prstGeom>
          <a:noFill/>
        </p:spPr>
        <p:txBody>
          <a:bodyPr wrap="none" rtlCol="0">
            <a:spAutoFit/>
          </a:bodyPr>
          <a:lstStyle/>
          <a:p>
            <a:pPr algn="ctr"/>
            <a:r>
              <a:rPr lang="it-IT" sz="1050" b="1" dirty="0" err="1">
                <a:latin typeface="Arial" panose="020B0604020202020204" pitchFamily="34" charset="0"/>
                <a:cs typeface="Arial" panose="020B0604020202020204" pitchFamily="34" charset="0"/>
              </a:rPr>
              <a:t>Infectious</a:t>
            </a:r>
            <a:endParaRPr lang="it-IT" sz="1050" b="1" dirty="0">
              <a:latin typeface="Arial" panose="020B0604020202020204" pitchFamily="34" charset="0"/>
              <a:cs typeface="Arial" panose="020B0604020202020204" pitchFamily="34" charset="0"/>
            </a:endParaRPr>
          </a:p>
          <a:p>
            <a:pPr algn="ctr"/>
            <a:r>
              <a:rPr lang="it-IT" sz="1050" b="1" dirty="0" err="1">
                <a:latin typeface="Arial" panose="020B0604020202020204" pitchFamily="34" charset="0"/>
                <a:cs typeface="Arial" panose="020B0604020202020204" pitchFamily="34" charset="0"/>
              </a:rPr>
              <a:t>particles</a:t>
            </a:r>
            <a:endParaRPr lang="it-IT" sz="1050" b="1" dirty="0">
              <a:latin typeface="Arial" panose="020B0604020202020204" pitchFamily="34" charset="0"/>
              <a:cs typeface="Arial" panose="020B0604020202020204" pitchFamily="34" charset="0"/>
            </a:endParaRPr>
          </a:p>
        </p:txBody>
      </p:sp>
      <p:sp>
        <p:nvSpPr>
          <p:cNvPr id="53" name="CasellaDiTesto 52">
            <a:extLst>
              <a:ext uri="{FF2B5EF4-FFF2-40B4-BE49-F238E27FC236}">
                <a16:creationId xmlns:a16="http://schemas.microsoft.com/office/drawing/2014/main" xmlns="" id="{1BA95564-65AD-4068-98A3-217F334F7ADD}"/>
              </a:ext>
            </a:extLst>
          </p:cNvPr>
          <p:cNvSpPr txBox="1"/>
          <p:nvPr/>
        </p:nvSpPr>
        <p:spPr>
          <a:xfrm>
            <a:off x="654730" y="5663736"/>
            <a:ext cx="657552" cy="261610"/>
          </a:xfrm>
          <a:prstGeom prst="rect">
            <a:avLst/>
          </a:prstGeom>
          <a:noFill/>
        </p:spPr>
        <p:txBody>
          <a:bodyPr wrap="none" rtlCol="0">
            <a:spAutoFit/>
          </a:bodyPr>
          <a:lstStyle/>
          <a:p>
            <a:r>
              <a:rPr lang="it-IT" sz="1100" b="1" dirty="0" err="1">
                <a:latin typeface="Arial" panose="020B0604020202020204" pitchFamily="34" charset="0"/>
                <a:cs typeface="Arial" panose="020B0604020202020204" pitchFamily="34" charset="0"/>
              </a:rPr>
              <a:t>HBsAg</a:t>
            </a:r>
            <a:endParaRPr lang="it-IT" sz="1100" b="1" dirty="0">
              <a:latin typeface="Arial" panose="020B0604020202020204" pitchFamily="34" charset="0"/>
              <a:cs typeface="Arial" panose="020B0604020202020204" pitchFamily="34" charset="0"/>
            </a:endParaRPr>
          </a:p>
        </p:txBody>
      </p:sp>
      <p:sp>
        <p:nvSpPr>
          <p:cNvPr id="54" name="CasellaDiTesto 53">
            <a:extLst>
              <a:ext uri="{FF2B5EF4-FFF2-40B4-BE49-F238E27FC236}">
                <a16:creationId xmlns:a16="http://schemas.microsoft.com/office/drawing/2014/main" xmlns="" id="{11DF652A-85DE-48AD-971D-0E9006F0AA1C}"/>
              </a:ext>
            </a:extLst>
          </p:cNvPr>
          <p:cNvSpPr txBox="1"/>
          <p:nvPr/>
        </p:nvSpPr>
        <p:spPr>
          <a:xfrm>
            <a:off x="629912" y="6227944"/>
            <a:ext cx="1043876" cy="415498"/>
          </a:xfrm>
          <a:prstGeom prst="rect">
            <a:avLst/>
          </a:prstGeom>
          <a:noFill/>
        </p:spPr>
        <p:txBody>
          <a:bodyPr wrap="none" rtlCol="0">
            <a:spAutoFit/>
          </a:bodyPr>
          <a:lstStyle/>
          <a:p>
            <a:r>
              <a:rPr lang="it-IT" sz="1050" b="1" dirty="0">
                <a:latin typeface="Arial" panose="020B0604020202020204" pitchFamily="34" charset="0"/>
                <a:cs typeface="Arial" panose="020B0604020202020204" pitchFamily="34" charset="0"/>
              </a:rPr>
              <a:t>Mature </a:t>
            </a:r>
          </a:p>
          <a:p>
            <a:r>
              <a:rPr lang="it-IT" sz="1050" b="1" dirty="0" err="1">
                <a:latin typeface="Arial" panose="020B0604020202020204" pitchFamily="34" charset="0"/>
                <a:cs typeface="Arial" panose="020B0604020202020204" pitchFamily="34" charset="0"/>
              </a:rPr>
              <a:t>nucleocapsid</a:t>
            </a:r>
            <a:endParaRPr lang="it-IT" sz="1050" b="1" dirty="0">
              <a:latin typeface="Arial" panose="020B0604020202020204" pitchFamily="34" charset="0"/>
              <a:cs typeface="Arial" panose="020B0604020202020204" pitchFamily="34" charset="0"/>
            </a:endParaRPr>
          </a:p>
        </p:txBody>
      </p:sp>
      <p:sp>
        <p:nvSpPr>
          <p:cNvPr id="56" name="CasellaDiTesto 55">
            <a:extLst>
              <a:ext uri="{FF2B5EF4-FFF2-40B4-BE49-F238E27FC236}">
                <a16:creationId xmlns:a16="http://schemas.microsoft.com/office/drawing/2014/main" xmlns="" id="{0C4B6A0A-C084-4F32-BA7D-9073587924F7}"/>
              </a:ext>
            </a:extLst>
          </p:cNvPr>
          <p:cNvSpPr txBox="1"/>
          <p:nvPr/>
        </p:nvSpPr>
        <p:spPr>
          <a:xfrm>
            <a:off x="2534132" y="6320353"/>
            <a:ext cx="771365" cy="276999"/>
          </a:xfrm>
          <a:prstGeom prst="rect">
            <a:avLst/>
          </a:prstGeom>
          <a:noFill/>
        </p:spPr>
        <p:txBody>
          <a:bodyPr wrap="none" rtlCol="0">
            <a:spAutoFit/>
          </a:bodyPr>
          <a:lstStyle/>
          <a:p>
            <a:r>
              <a:rPr lang="it-IT" sz="1200" b="1" dirty="0" err="1">
                <a:latin typeface="Arial" panose="020B0604020202020204" pitchFamily="34" charset="0"/>
                <a:cs typeface="Arial" panose="020B0604020202020204" pitchFamily="34" charset="0"/>
              </a:rPr>
              <a:t>cccDNA</a:t>
            </a:r>
            <a:endParaRPr lang="it-IT" sz="1200" b="1" dirty="0">
              <a:latin typeface="Arial" panose="020B0604020202020204" pitchFamily="34" charset="0"/>
              <a:cs typeface="Arial" panose="020B0604020202020204" pitchFamily="34" charset="0"/>
            </a:endParaRPr>
          </a:p>
        </p:txBody>
      </p:sp>
      <p:sp>
        <p:nvSpPr>
          <p:cNvPr id="57" name="CasellaDiTesto 56">
            <a:extLst>
              <a:ext uri="{FF2B5EF4-FFF2-40B4-BE49-F238E27FC236}">
                <a16:creationId xmlns:a16="http://schemas.microsoft.com/office/drawing/2014/main" xmlns="" id="{57475E4B-6DE4-4DE9-B97F-7F8D2C5CFA29}"/>
              </a:ext>
            </a:extLst>
          </p:cNvPr>
          <p:cNvSpPr txBox="1"/>
          <p:nvPr/>
        </p:nvSpPr>
        <p:spPr>
          <a:xfrm>
            <a:off x="2559326" y="5689433"/>
            <a:ext cx="819455" cy="261610"/>
          </a:xfrm>
          <a:prstGeom prst="rect">
            <a:avLst/>
          </a:prstGeom>
          <a:noFill/>
        </p:spPr>
        <p:txBody>
          <a:bodyPr wrap="none" rtlCol="0">
            <a:spAutoFit/>
          </a:bodyPr>
          <a:lstStyle/>
          <a:p>
            <a:r>
              <a:rPr lang="it-IT" sz="1100" b="1" dirty="0" err="1">
                <a:latin typeface="Arial" panose="020B0604020202020204" pitchFamily="34" charset="0"/>
                <a:cs typeface="Arial" panose="020B0604020202020204" pitchFamily="34" charset="0"/>
              </a:rPr>
              <a:t>viral</a:t>
            </a:r>
            <a:r>
              <a:rPr lang="it-IT" sz="1100" b="1" dirty="0">
                <a:latin typeface="Arial" panose="020B0604020202020204" pitchFamily="34" charset="0"/>
                <a:cs typeface="Arial" panose="020B0604020202020204" pitchFamily="34" charset="0"/>
              </a:rPr>
              <a:t> RNA</a:t>
            </a:r>
          </a:p>
        </p:txBody>
      </p:sp>
      <p:sp>
        <p:nvSpPr>
          <p:cNvPr id="58" name="CasellaDiTesto 57">
            <a:extLst>
              <a:ext uri="{FF2B5EF4-FFF2-40B4-BE49-F238E27FC236}">
                <a16:creationId xmlns:a16="http://schemas.microsoft.com/office/drawing/2014/main" xmlns="" id="{9251C507-C414-4555-A144-F7656F1359B2}"/>
              </a:ext>
            </a:extLst>
          </p:cNvPr>
          <p:cNvSpPr txBox="1"/>
          <p:nvPr/>
        </p:nvSpPr>
        <p:spPr>
          <a:xfrm>
            <a:off x="2191489" y="5034873"/>
            <a:ext cx="1212191" cy="261610"/>
          </a:xfrm>
          <a:prstGeom prst="rect">
            <a:avLst/>
          </a:prstGeom>
          <a:noFill/>
        </p:spPr>
        <p:txBody>
          <a:bodyPr wrap="none" rtlCol="0">
            <a:spAutoFit/>
          </a:bodyPr>
          <a:lstStyle/>
          <a:p>
            <a:pPr algn="ctr"/>
            <a:r>
              <a:rPr lang="it-IT" sz="1100" b="1" dirty="0" err="1">
                <a:latin typeface="Arial" panose="020B0604020202020204" pitchFamily="34" charset="0"/>
                <a:cs typeface="Arial" panose="020B0604020202020204" pitchFamily="34" charset="0"/>
              </a:rPr>
              <a:t>Integrated</a:t>
            </a:r>
            <a:r>
              <a:rPr lang="it-IT" sz="1100" b="1" dirty="0">
                <a:latin typeface="Arial" panose="020B0604020202020204" pitchFamily="34" charset="0"/>
                <a:cs typeface="Arial" panose="020B0604020202020204" pitchFamily="34" charset="0"/>
              </a:rPr>
              <a:t> DNA</a:t>
            </a:r>
          </a:p>
        </p:txBody>
      </p:sp>
      <p:pic>
        <p:nvPicPr>
          <p:cNvPr id="1026" name="Picture 2" descr="Immagine correlata">
            <a:extLst>
              <a:ext uri="{FF2B5EF4-FFF2-40B4-BE49-F238E27FC236}">
                <a16:creationId xmlns:a16="http://schemas.microsoft.com/office/drawing/2014/main" xmlns="" id="{9EED4C45-428A-4A9D-A8BF-29E8F1BCE4A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0322" y="4892745"/>
            <a:ext cx="461418" cy="626227"/>
          </a:xfrm>
          <a:prstGeom prst="rect">
            <a:avLst/>
          </a:prstGeom>
          <a:noFill/>
          <a:extLst>
            <a:ext uri="{909E8E84-426E-40DD-AFC4-6F175D3DCCD1}">
              <a14:hiddenFill xmlns:a14="http://schemas.microsoft.com/office/drawing/2010/main">
                <a:solidFill>
                  <a:srgbClr val="FFFFFF"/>
                </a:solidFill>
              </a14:hiddenFill>
            </a:ext>
          </a:extLst>
        </p:spPr>
      </p:pic>
      <p:sp>
        <p:nvSpPr>
          <p:cNvPr id="6" name="Rettangolo 5">
            <a:extLst>
              <a:ext uri="{FF2B5EF4-FFF2-40B4-BE49-F238E27FC236}">
                <a16:creationId xmlns:a16="http://schemas.microsoft.com/office/drawing/2014/main" xmlns="" id="{02BE8B41-DA3B-4D94-A6DD-A6AD6945A01C}"/>
              </a:ext>
            </a:extLst>
          </p:cNvPr>
          <p:cNvSpPr/>
          <p:nvPr/>
        </p:nvSpPr>
        <p:spPr>
          <a:xfrm rot="17618556">
            <a:off x="1797557" y="5332613"/>
            <a:ext cx="122312" cy="7319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CasellaDiTesto 39">
            <a:extLst>
              <a:ext uri="{FF2B5EF4-FFF2-40B4-BE49-F238E27FC236}">
                <a16:creationId xmlns:a16="http://schemas.microsoft.com/office/drawing/2014/main" xmlns="" id="{75A1C65D-B17F-40B8-84B4-5A9AEEF04993}"/>
              </a:ext>
            </a:extLst>
          </p:cNvPr>
          <p:cNvSpPr txBox="1"/>
          <p:nvPr/>
        </p:nvSpPr>
        <p:spPr>
          <a:xfrm>
            <a:off x="3832816" y="5037126"/>
            <a:ext cx="696024" cy="276999"/>
          </a:xfrm>
          <a:prstGeom prst="rect">
            <a:avLst/>
          </a:prstGeom>
          <a:noFill/>
        </p:spPr>
        <p:txBody>
          <a:bodyPr wrap="none" rtlCol="0">
            <a:spAutoFit/>
          </a:bodyPr>
          <a:lstStyle/>
          <a:p>
            <a:r>
              <a:rPr lang="it-IT" sz="1200" b="1" dirty="0" err="1">
                <a:latin typeface="Arial" panose="020B0604020202020204" pitchFamily="34" charset="0"/>
                <a:cs typeface="Arial" panose="020B0604020202020204" pitchFamily="34" charset="0"/>
              </a:rPr>
              <a:t>HBeAg</a:t>
            </a:r>
            <a:endParaRPr lang="it-IT" sz="1200" b="1" dirty="0">
              <a:latin typeface="Arial" panose="020B0604020202020204" pitchFamily="34" charset="0"/>
              <a:cs typeface="Arial" panose="020B0604020202020204" pitchFamily="34" charset="0"/>
            </a:endParaRPr>
          </a:p>
        </p:txBody>
      </p:sp>
      <p:sp>
        <p:nvSpPr>
          <p:cNvPr id="41" name="CasellaDiTesto 40">
            <a:extLst>
              <a:ext uri="{FF2B5EF4-FFF2-40B4-BE49-F238E27FC236}">
                <a16:creationId xmlns:a16="http://schemas.microsoft.com/office/drawing/2014/main" xmlns="" id="{58A1AB70-B056-4F77-8C89-37CA0F751360}"/>
              </a:ext>
            </a:extLst>
          </p:cNvPr>
          <p:cNvSpPr txBox="1"/>
          <p:nvPr/>
        </p:nvSpPr>
        <p:spPr>
          <a:xfrm>
            <a:off x="3851920" y="5691277"/>
            <a:ext cx="841897" cy="276999"/>
          </a:xfrm>
          <a:prstGeom prst="rect">
            <a:avLst/>
          </a:prstGeom>
          <a:noFill/>
        </p:spPr>
        <p:txBody>
          <a:bodyPr wrap="none" rtlCol="0">
            <a:spAutoFit/>
          </a:bodyPr>
          <a:lstStyle/>
          <a:p>
            <a:r>
              <a:rPr lang="it-IT" sz="1200" b="1" dirty="0">
                <a:latin typeface="Arial" panose="020B0604020202020204" pitchFamily="34" charset="0"/>
                <a:cs typeface="Arial" panose="020B0604020202020204" pitchFamily="34" charset="0"/>
              </a:rPr>
              <a:t>Anti-</a:t>
            </a:r>
            <a:r>
              <a:rPr lang="it-IT" sz="1200" b="1" dirty="0" err="1">
                <a:latin typeface="Arial" panose="020B0604020202020204" pitchFamily="34" charset="0"/>
                <a:cs typeface="Arial" panose="020B0604020202020204" pitchFamily="34" charset="0"/>
              </a:rPr>
              <a:t>HBe</a:t>
            </a:r>
            <a:endParaRPr lang="it-IT" sz="1200" b="1" dirty="0">
              <a:latin typeface="Arial" panose="020B0604020202020204" pitchFamily="34" charset="0"/>
              <a:cs typeface="Arial" panose="020B0604020202020204" pitchFamily="34" charset="0"/>
            </a:endParaRPr>
          </a:p>
        </p:txBody>
      </p:sp>
      <p:sp>
        <p:nvSpPr>
          <p:cNvPr id="59" name="CasellaDiTesto 58">
            <a:extLst>
              <a:ext uri="{FF2B5EF4-FFF2-40B4-BE49-F238E27FC236}">
                <a16:creationId xmlns:a16="http://schemas.microsoft.com/office/drawing/2014/main" xmlns="" id="{92E0306A-F586-4103-BDC8-EC10DDDC4083}"/>
              </a:ext>
            </a:extLst>
          </p:cNvPr>
          <p:cNvSpPr txBox="1"/>
          <p:nvPr/>
        </p:nvSpPr>
        <p:spPr>
          <a:xfrm>
            <a:off x="3851920" y="6309320"/>
            <a:ext cx="841897" cy="276999"/>
          </a:xfrm>
          <a:prstGeom prst="rect">
            <a:avLst/>
          </a:prstGeom>
          <a:noFill/>
        </p:spPr>
        <p:txBody>
          <a:bodyPr wrap="none" rtlCol="0">
            <a:spAutoFit/>
          </a:bodyPr>
          <a:lstStyle/>
          <a:p>
            <a:r>
              <a:rPr lang="it-IT" sz="1200" b="1" dirty="0">
                <a:latin typeface="Arial" panose="020B0604020202020204" pitchFamily="34" charset="0"/>
                <a:cs typeface="Arial" panose="020B0604020202020204" pitchFamily="34" charset="0"/>
              </a:rPr>
              <a:t>Anti-</a:t>
            </a:r>
            <a:r>
              <a:rPr lang="it-IT" sz="1200" b="1" dirty="0" err="1">
                <a:latin typeface="Arial" panose="020B0604020202020204" pitchFamily="34" charset="0"/>
                <a:cs typeface="Arial" panose="020B0604020202020204" pitchFamily="34" charset="0"/>
              </a:rPr>
              <a:t>HBs</a:t>
            </a:r>
            <a:endParaRPr lang="it-IT" sz="1200" b="1" dirty="0">
              <a:latin typeface="Arial" panose="020B0604020202020204" pitchFamily="34" charset="0"/>
              <a:cs typeface="Arial" panose="020B0604020202020204" pitchFamily="34" charset="0"/>
            </a:endParaRPr>
          </a:p>
        </p:txBody>
      </p:sp>
      <p:sp>
        <p:nvSpPr>
          <p:cNvPr id="42" name="Rettangolo 41">
            <a:extLst>
              <a:ext uri="{FF2B5EF4-FFF2-40B4-BE49-F238E27FC236}">
                <a16:creationId xmlns:a16="http://schemas.microsoft.com/office/drawing/2014/main" xmlns="" id="{0C07285A-F703-4DC1-B9BD-8A195AE3A657}"/>
              </a:ext>
            </a:extLst>
          </p:cNvPr>
          <p:cNvSpPr/>
          <p:nvPr/>
        </p:nvSpPr>
        <p:spPr>
          <a:xfrm>
            <a:off x="179512" y="4853886"/>
            <a:ext cx="4514800" cy="1887476"/>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3" name="Rettangolo 42">
            <a:extLst>
              <a:ext uri="{FF2B5EF4-FFF2-40B4-BE49-F238E27FC236}">
                <a16:creationId xmlns:a16="http://schemas.microsoft.com/office/drawing/2014/main" xmlns="" id="{BEBE8209-52F9-4AA4-98F2-A8B54D8417D2}"/>
              </a:ext>
            </a:extLst>
          </p:cNvPr>
          <p:cNvSpPr/>
          <p:nvPr/>
        </p:nvSpPr>
        <p:spPr>
          <a:xfrm>
            <a:off x="7740352" y="6481896"/>
            <a:ext cx="1383392" cy="338554"/>
          </a:xfrm>
          <a:prstGeom prst="rect">
            <a:avLst/>
          </a:prstGeom>
        </p:spPr>
        <p:txBody>
          <a:bodyPr wrap="none">
            <a:spAutoFit/>
          </a:bodyPr>
          <a:lstStyle/>
          <a:p>
            <a:r>
              <a:rPr lang="it-IT" sz="1600" dirty="0" err="1"/>
              <a:t>Xinxin</a:t>
            </a:r>
            <a:r>
              <a:rPr lang="it-IT" sz="1600" dirty="0"/>
              <a:t> ZHANG </a:t>
            </a:r>
          </a:p>
        </p:txBody>
      </p:sp>
    </p:spTree>
    <p:extLst>
      <p:ext uri="{BB962C8B-B14F-4D97-AF65-F5344CB8AC3E}">
        <p14:creationId xmlns:p14="http://schemas.microsoft.com/office/powerpoint/2010/main" val="20914560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xmlns="" id="{549D2313-F51A-4C7B-9183-A8C500E5272B}"/>
              </a:ext>
            </a:extLst>
          </p:cNvPr>
          <p:cNvSpPr/>
          <p:nvPr/>
        </p:nvSpPr>
        <p:spPr>
          <a:xfrm>
            <a:off x="611560" y="364594"/>
            <a:ext cx="7776864"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HBcrAg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patients show higher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cccDNA</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amount and activity</a:t>
            </a:r>
            <a:endParaRPr kumimoji="0" lang="it-IT"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Rettangolo 4">
            <a:extLst>
              <a:ext uri="{FF2B5EF4-FFF2-40B4-BE49-F238E27FC236}">
                <a16:creationId xmlns:a16="http://schemas.microsoft.com/office/drawing/2014/main" xmlns="" id="{059369B7-CB0C-4498-8584-E90CA436524F}"/>
              </a:ext>
            </a:extLst>
          </p:cNvPr>
          <p:cNvSpPr/>
          <p:nvPr/>
        </p:nvSpPr>
        <p:spPr>
          <a:xfrm>
            <a:off x="899592" y="1628800"/>
            <a:ext cx="1018227" cy="369332"/>
          </a:xfrm>
          <a:prstGeom prst="rect">
            <a:avLst/>
          </a:prstGeom>
          <a:solidFill>
            <a:srgbClr val="FFC000"/>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cccDNA</a:t>
            </a:r>
            <a:endParaRPr kumimoji="0" lang="it-I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ettangolo 5">
            <a:extLst>
              <a:ext uri="{FF2B5EF4-FFF2-40B4-BE49-F238E27FC236}">
                <a16:creationId xmlns:a16="http://schemas.microsoft.com/office/drawing/2014/main" xmlns="" id="{97ABB884-0FEF-47E2-B770-335AE503FE56}"/>
              </a:ext>
            </a:extLst>
          </p:cNvPr>
          <p:cNvSpPr/>
          <p:nvPr/>
        </p:nvSpPr>
        <p:spPr>
          <a:xfrm>
            <a:off x="3035898" y="1628800"/>
            <a:ext cx="3048270" cy="369332"/>
          </a:xfrm>
          <a:prstGeom prst="rect">
            <a:avLst/>
          </a:prstGeom>
          <a:solidFill>
            <a:srgbClr val="FFC000"/>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err="1">
                <a:ln>
                  <a:noFill/>
                </a:ln>
                <a:solidFill>
                  <a:prstClr val="black"/>
                </a:solidFill>
                <a:effectLst/>
                <a:uLnTx/>
                <a:uFillTx/>
                <a:latin typeface="Calibri"/>
                <a:ea typeface="+mn-ea"/>
                <a:cs typeface="+mn-cs"/>
              </a:rPr>
              <a:t>cccDNA</a:t>
            </a:r>
            <a:r>
              <a:rPr kumimoji="0" lang="it-IT" sz="1800" b="0" i="0" u="none" strike="noStrike" kern="1200" cap="none" spc="0" normalizeH="0" baseline="0" noProof="0" dirty="0">
                <a:ln>
                  <a:noFill/>
                </a:ln>
                <a:solidFill>
                  <a:prstClr val="black"/>
                </a:solidFill>
                <a:effectLst/>
                <a:uLnTx/>
                <a:uFillTx/>
                <a:latin typeface="Calibri"/>
                <a:ea typeface="+mn-ea"/>
                <a:cs typeface="+mn-cs"/>
              </a:rPr>
              <a:t> </a:t>
            </a:r>
            <a:r>
              <a:rPr kumimoji="0" lang="it-IT" sz="1800" b="0" i="0" u="none" strike="noStrike" kern="1200" cap="none" spc="0" normalizeH="0" baseline="0" noProof="0" dirty="0" err="1">
                <a:ln>
                  <a:noFill/>
                </a:ln>
                <a:solidFill>
                  <a:prstClr val="black"/>
                </a:solidFill>
                <a:effectLst/>
                <a:uLnTx/>
                <a:uFillTx/>
                <a:latin typeface="Calibri"/>
                <a:ea typeface="+mn-ea"/>
                <a:cs typeface="+mn-cs"/>
              </a:rPr>
              <a:t>transcriptional</a:t>
            </a:r>
            <a:r>
              <a:rPr kumimoji="0" lang="it-IT" sz="1800" b="0" i="0" u="none" strike="noStrike" kern="1200" cap="none" spc="0" normalizeH="0" baseline="0" noProof="0" dirty="0">
                <a:ln>
                  <a:noFill/>
                </a:ln>
                <a:solidFill>
                  <a:prstClr val="black"/>
                </a:solidFill>
                <a:effectLst/>
                <a:uLnTx/>
                <a:uFillTx/>
                <a:latin typeface="Calibri"/>
                <a:ea typeface="+mn-ea"/>
                <a:cs typeface="+mn-cs"/>
              </a:rPr>
              <a:t> </a:t>
            </a:r>
            <a:r>
              <a:rPr kumimoji="0" lang="it-IT" sz="1800" b="0" i="0" u="none" strike="noStrike" kern="1200" cap="none" spc="0" normalizeH="0" baseline="0" noProof="0" dirty="0" err="1">
                <a:ln>
                  <a:noFill/>
                </a:ln>
                <a:solidFill>
                  <a:prstClr val="black"/>
                </a:solidFill>
                <a:effectLst/>
                <a:uLnTx/>
                <a:uFillTx/>
                <a:latin typeface="Calibri"/>
                <a:ea typeface="+mn-ea"/>
                <a:cs typeface="+mn-cs"/>
              </a:rPr>
              <a:t>activity</a:t>
            </a:r>
            <a:endParaRPr kumimoji="0" lang="it-IT"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Rettangolo 6">
            <a:extLst>
              <a:ext uri="{FF2B5EF4-FFF2-40B4-BE49-F238E27FC236}">
                <a16:creationId xmlns:a16="http://schemas.microsoft.com/office/drawing/2014/main" xmlns="" id="{B27B5F2B-691A-44CA-ADFD-6FBAB7B921CA}"/>
              </a:ext>
            </a:extLst>
          </p:cNvPr>
          <p:cNvSpPr/>
          <p:nvPr/>
        </p:nvSpPr>
        <p:spPr>
          <a:xfrm>
            <a:off x="7205723" y="1612801"/>
            <a:ext cx="822661" cy="369332"/>
          </a:xfrm>
          <a:prstGeom prst="rect">
            <a:avLst/>
          </a:prstGeom>
          <a:solidFill>
            <a:srgbClr val="FFC000"/>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err="1">
                <a:ln>
                  <a:noFill/>
                </a:ln>
                <a:solidFill>
                  <a:prstClr val="black"/>
                </a:solidFill>
                <a:effectLst/>
                <a:uLnTx/>
                <a:uFillTx/>
                <a:latin typeface="Calibri"/>
                <a:ea typeface="+mn-ea"/>
                <a:cs typeface="+mn-cs"/>
              </a:rPr>
              <a:t>pgRNA</a:t>
            </a:r>
            <a:endParaRPr kumimoji="0" lang="it-IT"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Rettangolo 7">
            <a:extLst>
              <a:ext uri="{FF2B5EF4-FFF2-40B4-BE49-F238E27FC236}">
                <a16:creationId xmlns:a16="http://schemas.microsoft.com/office/drawing/2014/main" xmlns="" id="{942E2609-9625-476E-85A5-56656B07CC2E}"/>
              </a:ext>
            </a:extLst>
          </p:cNvPr>
          <p:cNvSpPr/>
          <p:nvPr/>
        </p:nvSpPr>
        <p:spPr>
          <a:xfrm>
            <a:off x="2286000" y="-8112621"/>
            <a:ext cx="4572000" cy="64633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Immagine 8">
            <a:extLst>
              <a:ext uri="{FF2B5EF4-FFF2-40B4-BE49-F238E27FC236}">
                <a16:creationId xmlns:a16="http://schemas.microsoft.com/office/drawing/2014/main" xmlns="" id="{B666655D-C0AE-485E-A533-2514746E588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19470" y="2727886"/>
            <a:ext cx="2496346" cy="2213282"/>
          </a:xfrm>
          <a:prstGeom prst="rect">
            <a:avLst/>
          </a:prstGeom>
          <a:noFill/>
        </p:spPr>
      </p:pic>
      <p:pic>
        <p:nvPicPr>
          <p:cNvPr id="10" name="Immagine 9">
            <a:extLst>
              <a:ext uri="{FF2B5EF4-FFF2-40B4-BE49-F238E27FC236}">
                <a16:creationId xmlns:a16="http://schemas.microsoft.com/office/drawing/2014/main" xmlns="" id="{66E774DB-1B2A-4BA7-A931-DA52A311A31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299790" y="2827550"/>
            <a:ext cx="2496346" cy="2113617"/>
          </a:xfrm>
          <a:prstGeom prst="rect">
            <a:avLst/>
          </a:prstGeom>
          <a:noFill/>
        </p:spPr>
      </p:pic>
      <p:pic>
        <p:nvPicPr>
          <p:cNvPr id="11" name="Immagine 10">
            <a:extLst>
              <a:ext uri="{FF2B5EF4-FFF2-40B4-BE49-F238E27FC236}">
                <a16:creationId xmlns:a16="http://schemas.microsoft.com/office/drawing/2014/main" xmlns="" id="{69BAB402-C7B8-4519-AC3E-67EA7A0D4DC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252118" y="2827549"/>
            <a:ext cx="2640362" cy="2113617"/>
          </a:xfrm>
          <a:prstGeom prst="rect">
            <a:avLst/>
          </a:prstGeom>
          <a:noFill/>
        </p:spPr>
      </p:pic>
      <p:sp>
        <p:nvSpPr>
          <p:cNvPr id="12" name="Rettangolo 11">
            <a:extLst>
              <a:ext uri="{FF2B5EF4-FFF2-40B4-BE49-F238E27FC236}">
                <a16:creationId xmlns:a16="http://schemas.microsoft.com/office/drawing/2014/main" xmlns="" id="{C85657F9-0A9B-4818-80B4-A67B2D606524}"/>
              </a:ext>
            </a:extLst>
          </p:cNvPr>
          <p:cNvSpPr/>
          <p:nvPr/>
        </p:nvSpPr>
        <p:spPr>
          <a:xfrm>
            <a:off x="603312" y="2462699"/>
            <a:ext cx="973343"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 &lt; 0 . 0 0 0 1</a:t>
            </a:r>
          </a:p>
        </p:txBody>
      </p:sp>
      <p:sp>
        <p:nvSpPr>
          <p:cNvPr id="13" name="Rettangolo 12">
            <a:extLst>
              <a:ext uri="{FF2B5EF4-FFF2-40B4-BE49-F238E27FC236}">
                <a16:creationId xmlns:a16="http://schemas.microsoft.com/office/drawing/2014/main" xmlns="" id="{B1A2CE42-CA8C-48EE-AFE9-43E9615F3CF4}"/>
              </a:ext>
            </a:extLst>
          </p:cNvPr>
          <p:cNvSpPr/>
          <p:nvPr/>
        </p:nvSpPr>
        <p:spPr>
          <a:xfrm>
            <a:off x="1847663" y="3068960"/>
            <a:ext cx="864096"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 = 0 . 0 7 7</a:t>
            </a:r>
          </a:p>
        </p:txBody>
      </p:sp>
      <p:sp>
        <p:nvSpPr>
          <p:cNvPr id="14" name="Rettangolo 13">
            <a:extLst>
              <a:ext uri="{FF2B5EF4-FFF2-40B4-BE49-F238E27FC236}">
                <a16:creationId xmlns:a16="http://schemas.microsoft.com/office/drawing/2014/main" xmlns="" id="{BBD37737-AC67-4415-A38D-D2388CD63762}"/>
              </a:ext>
            </a:extLst>
          </p:cNvPr>
          <p:cNvSpPr/>
          <p:nvPr/>
        </p:nvSpPr>
        <p:spPr>
          <a:xfrm>
            <a:off x="3443806" y="2564904"/>
            <a:ext cx="1008609"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 &lt; 0 . 0 0 0 1 </a:t>
            </a:r>
          </a:p>
        </p:txBody>
      </p:sp>
      <p:sp>
        <p:nvSpPr>
          <p:cNvPr id="15" name="Rettangolo 14">
            <a:extLst>
              <a:ext uri="{FF2B5EF4-FFF2-40B4-BE49-F238E27FC236}">
                <a16:creationId xmlns:a16="http://schemas.microsoft.com/office/drawing/2014/main" xmlns="" id="{264D7F49-8C1E-48C4-8CA3-8484A68CAFE9}"/>
              </a:ext>
            </a:extLst>
          </p:cNvPr>
          <p:cNvSpPr/>
          <p:nvPr/>
        </p:nvSpPr>
        <p:spPr>
          <a:xfrm>
            <a:off x="4739950" y="2569577"/>
            <a:ext cx="867545"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 = 0 . 0 1 3</a:t>
            </a:r>
          </a:p>
        </p:txBody>
      </p:sp>
      <p:sp>
        <p:nvSpPr>
          <p:cNvPr id="16" name="Rettangolo 15">
            <a:extLst>
              <a:ext uri="{FF2B5EF4-FFF2-40B4-BE49-F238E27FC236}">
                <a16:creationId xmlns:a16="http://schemas.microsoft.com/office/drawing/2014/main" xmlns="" id="{B4FF1182-D961-495B-A716-C5670A6478CA}"/>
              </a:ext>
            </a:extLst>
          </p:cNvPr>
          <p:cNvSpPr/>
          <p:nvPr/>
        </p:nvSpPr>
        <p:spPr>
          <a:xfrm>
            <a:off x="6468142" y="2557234"/>
            <a:ext cx="1000595"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 &lt; 0 . 0 0 0 1 </a:t>
            </a:r>
          </a:p>
        </p:txBody>
      </p:sp>
      <p:sp>
        <p:nvSpPr>
          <p:cNvPr id="17" name="Rettangolo 16">
            <a:extLst>
              <a:ext uri="{FF2B5EF4-FFF2-40B4-BE49-F238E27FC236}">
                <a16:creationId xmlns:a16="http://schemas.microsoft.com/office/drawing/2014/main" xmlns="" id="{F6DAA28C-1735-49E9-A1D2-FE3A9CACC6B3}"/>
              </a:ext>
            </a:extLst>
          </p:cNvPr>
          <p:cNvSpPr/>
          <p:nvPr/>
        </p:nvSpPr>
        <p:spPr>
          <a:xfrm>
            <a:off x="7821020" y="2564904"/>
            <a:ext cx="859531"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 = 0 . 0 0 1</a:t>
            </a:r>
          </a:p>
        </p:txBody>
      </p:sp>
      <p:sp>
        <p:nvSpPr>
          <p:cNvPr id="19" name="CasellaDiTesto 18">
            <a:extLst>
              <a:ext uri="{FF2B5EF4-FFF2-40B4-BE49-F238E27FC236}">
                <a16:creationId xmlns:a16="http://schemas.microsoft.com/office/drawing/2014/main" xmlns="" id="{7515E0A0-4E36-435C-9A27-4618BF44095C}"/>
              </a:ext>
            </a:extLst>
          </p:cNvPr>
          <p:cNvSpPr txBox="1"/>
          <p:nvPr/>
        </p:nvSpPr>
        <p:spPr>
          <a:xfrm>
            <a:off x="563301" y="5353471"/>
            <a:ext cx="101502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All</a:t>
            </a:r>
            <a:r>
              <a:rPr kumimoji="0" lang="it-IT"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it-IT" sz="1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patients</a:t>
            </a:r>
            <a:endParaRPr kumimoji="0" lang="it-IT"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 name="CasellaDiTesto 19">
            <a:extLst>
              <a:ext uri="{FF2B5EF4-FFF2-40B4-BE49-F238E27FC236}">
                <a16:creationId xmlns:a16="http://schemas.microsoft.com/office/drawing/2014/main" xmlns="" id="{4F39381C-5B6C-4005-8723-EF553E1BF2AB}"/>
              </a:ext>
            </a:extLst>
          </p:cNvPr>
          <p:cNvSpPr txBox="1"/>
          <p:nvPr/>
        </p:nvSpPr>
        <p:spPr>
          <a:xfrm>
            <a:off x="491478" y="4904282"/>
            <a:ext cx="51809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pos</a:t>
            </a:r>
            <a:endParaRPr kumimoji="0" lang="it-IT"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 name="CasellaDiTesto 20">
            <a:extLst>
              <a:ext uri="{FF2B5EF4-FFF2-40B4-BE49-F238E27FC236}">
                <a16:creationId xmlns:a16="http://schemas.microsoft.com/office/drawing/2014/main" xmlns="" id="{0C7381C5-500C-4F13-A843-EEABA8516F4D}"/>
              </a:ext>
            </a:extLst>
          </p:cNvPr>
          <p:cNvSpPr txBox="1"/>
          <p:nvPr/>
        </p:nvSpPr>
        <p:spPr>
          <a:xfrm>
            <a:off x="1134497" y="4904281"/>
            <a:ext cx="51809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neg</a:t>
            </a:r>
            <a:endParaRPr kumimoji="0" lang="it-IT"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 name="CasellaDiTesto 21">
            <a:extLst>
              <a:ext uri="{FF2B5EF4-FFF2-40B4-BE49-F238E27FC236}">
                <a16:creationId xmlns:a16="http://schemas.microsoft.com/office/drawing/2014/main" xmlns="" id="{1536931B-EC16-48F9-A7D9-74B006AD2FAF}"/>
              </a:ext>
            </a:extLst>
          </p:cNvPr>
          <p:cNvSpPr txBox="1"/>
          <p:nvPr/>
        </p:nvSpPr>
        <p:spPr>
          <a:xfrm>
            <a:off x="1705061" y="4904282"/>
            <a:ext cx="51809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pos</a:t>
            </a:r>
            <a:endParaRPr kumimoji="0" lang="it-IT"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 name="CasellaDiTesto 22">
            <a:extLst>
              <a:ext uri="{FF2B5EF4-FFF2-40B4-BE49-F238E27FC236}">
                <a16:creationId xmlns:a16="http://schemas.microsoft.com/office/drawing/2014/main" xmlns="" id="{7C50472A-B6D7-4C13-9B28-8FB80F39DD65}"/>
              </a:ext>
            </a:extLst>
          </p:cNvPr>
          <p:cNvSpPr txBox="1"/>
          <p:nvPr/>
        </p:nvSpPr>
        <p:spPr>
          <a:xfrm>
            <a:off x="2348080" y="4904281"/>
            <a:ext cx="51809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neg</a:t>
            </a:r>
            <a:endParaRPr kumimoji="0" lang="it-IT"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 name="CasellaDiTesto 23">
            <a:extLst>
              <a:ext uri="{FF2B5EF4-FFF2-40B4-BE49-F238E27FC236}">
                <a16:creationId xmlns:a16="http://schemas.microsoft.com/office/drawing/2014/main" xmlns="" id="{8AAE14CB-980B-4BAE-8BA5-64EC24EC44C9}"/>
              </a:ext>
            </a:extLst>
          </p:cNvPr>
          <p:cNvSpPr txBox="1"/>
          <p:nvPr/>
        </p:nvSpPr>
        <p:spPr>
          <a:xfrm>
            <a:off x="3410133" y="4904282"/>
            <a:ext cx="51809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pos</a:t>
            </a:r>
            <a:endParaRPr kumimoji="0" lang="it-IT"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 name="CasellaDiTesto 24">
            <a:extLst>
              <a:ext uri="{FF2B5EF4-FFF2-40B4-BE49-F238E27FC236}">
                <a16:creationId xmlns:a16="http://schemas.microsoft.com/office/drawing/2014/main" xmlns="" id="{1A687DC4-1A44-4950-8451-64E09BDADB3D}"/>
              </a:ext>
            </a:extLst>
          </p:cNvPr>
          <p:cNvSpPr txBox="1"/>
          <p:nvPr/>
        </p:nvSpPr>
        <p:spPr>
          <a:xfrm>
            <a:off x="4053152" y="4904281"/>
            <a:ext cx="51809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neg</a:t>
            </a:r>
            <a:endParaRPr kumimoji="0" lang="it-IT"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 name="CasellaDiTesto 25">
            <a:extLst>
              <a:ext uri="{FF2B5EF4-FFF2-40B4-BE49-F238E27FC236}">
                <a16:creationId xmlns:a16="http://schemas.microsoft.com/office/drawing/2014/main" xmlns="" id="{B54B3E91-4308-4500-B36D-1CF512ADE66C}"/>
              </a:ext>
            </a:extLst>
          </p:cNvPr>
          <p:cNvSpPr txBox="1"/>
          <p:nvPr/>
        </p:nvSpPr>
        <p:spPr>
          <a:xfrm>
            <a:off x="4623716" y="4904282"/>
            <a:ext cx="51809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pos</a:t>
            </a:r>
            <a:endParaRPr kumimoji="0" lang="it-IT"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 name="CasellaDiTesto 26">
            <a:extLst>
              <a:ext uri="{FF2B5EF4-FFF2-40B4-BE49-F238E27FC236}">
                <a16:creationId xmlns:a16="http://schemas.microsoft.com/office/drawing/2014/main" xmlns="" id="{1DD4A16C-B684-4052-A31F-B88636CCD0D9}"/>
              </a:ext>
            </a:extLst>
          </p:cNvPr>
          <p:cNvSpPr txBox="1"/>
          <p:nvPr/>
        </p:nvSpPr>
        <p:spPr>
          <a:xfrm>
            <a:off x="5266735" y="4904281"/>
            <a:ext cx="51809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neg</a:t>
            </a:r>
            <a:endParaRPr kumimoji="0" lang="it-IT"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8" name="CasellaDiTesto 27">
            <a:extLst>
              <a:ext uri="{FF2B5EF4-FFF2-40B4-BE49-F238E27FC236}">
                <a16:creationId xmlns:a16="http://schemas.microsoft.com/office/drawing/2014/main" xmlns="" id="{401E6F9C-A5F1-4E51-8324-ED3CCF89BC78}"/>
              </a:ext>
            </a:extLst>
          </p:cNvPr>
          <p:cNvSpPr txBox="1"/>
          <p:nvPr/>
        </p:nvSpPr>
        <p:spPr>
          <a:xfrm>
            <a:off x="6397705" y="4941167"/>
            <a:ext cx="51809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pos</a:t>
            </a:r>
            <a:endParaRPr kumimoji="0" lang="it-IT"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9" name="CasellaDiTesto 28">
            <a:extLst>
              <a:ext uri="{FF2B5EF4-FFF2-40B4-BE49-F238E27FC236}">
                <a16:creationId xmlns:a16="http://schemas.microsoft.com/office/drawing/2014/main" xmlns="" id="{B002E9DB-7525-47FB-BA72-0E09C4042C5C}"/>
              </a:ext>
            </a:extLst>
          </p:cNvPr>
          <p:cNvSpPr txBox="1"/>
          <p:nvPr/>
        </p:nvSpPr>
        <p:spPr>
          <a:xfrm>
            <a:off x="7040724" y="4941166"/>
            <a:ext cx="51809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neg</a:t>
            </a:r>
            <a:endParaRPr kumimoji="0" lang="it-IT"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 name="CasellaDiTesto 29">
            <a:extLst>
              <a:ext uri="{FF2B5EF4-FFF2-40B4-BE49-F238E27FC236}">
                <a16:creationId xmlns:a16="http://schemas.microsoft.com/office/drawing/2014/main" xmlns="" id="{FB059B0D-55D9-401A-ABE1-68BD751E94D0}"/>
              </a:ext>
            </a:extLst>
          </p:cNvPr>
          <p:cNvSpPr txBox="1"/>
          <p:nvPr/>
        </p:nvSpPr>
        <p:spPr>
          <a:xfrm>
            <a:off x="7683296" y="4941167"/>
            <a:ext cx="51809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pos</a:t>
            </a:r>
            <a:endParaRPr kumimoji="0" lang="it-IT"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1" name="CasellaDiTesto 30">
            <a:extLst>
              <a:ext uri="{FF2B5EF4-FFF2-40B4-BE49-F238E27FC236}">
                <a16:creationId xmlns:a16="http://schemas.microsoft.com/office/drawing/2014/main" xmlns="" id="{5566B931-BAEB-4A03-8991-E3A95E640128}"/>
              </a:ext>
            </a:extLst>
          </p:cNvPr>
          <p:cNvSpPr txBox="1"/>
          <p:nvPr/>
        </p:nvSpPr>
        <p:spPr>
          <a:xfrm>
            <a:off x="8326315" y="4941166"/>
            <a:ext cx="51809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neg</a:t>
            </a:r>
            <a:endParaRPr kumimoji="0" lang="it-IT"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2" name="CasellaDiTesto 31">
            <a:extLst>
              <a:ext uri="{FF2B5EF4-FFF2-40B4-BE49-F238E27FC236}">
                <a16:creationId xmlns:a16="http://schemas.microsoft.com/office/drawing/2014/main" xmlns="" id="{F1FA3BB5-EC0E-460D-B77D-8BA86617DA18}"/>
              </a:ext>
            </a:extLst>
          </p:cNvPr>
          <p:cNvSpPr txBox="1"/>
          <p:nvPr/>
        </p:nvSpPr>
        <p:spPr>
          <a:xfrm>
            <a:off x="1795267" y="5353471"/>
            <a:ext cx="101341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HBeAg</a:t>
            </a:r>
            <a:r>
              <a:rPr kumimoji="0" lang="it-IT"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it-IT" sz="1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neg</a:t>
            </a:r>
            <a:endParaRPr kumimoji="0" lang="it-IT"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3" name="CasellaDiTesto 32">
            <a:extLst>
              <a:ext uri="{FF2B5EF4-FFF2-40B4-BE49-F238E27FC236}">
                <a16:creationId xmlns:a16="http://schemas.microsoft.com/office/drawing/2014/main" xmlns="" id="{7EF651F0-4610-4D06-9ADF-CAB76D4FD3F4}"/>
              </a:ext>
            </a:extLst>
          </p:cNvPr>
          <p:cNvSpPr txBox="1"/>
          <p:nvPr/>
        </p:nvSpPr>
        <p:spPr>
          <a:xfrm>
            <a:off x="3507984" y="5353471"/>
            <a:ext cx="101502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All</a:t>
            </a:r>
            <a:r>
              <a:rPr kumimoji="0" lang="it-IT"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it-IT" sz="1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patients</a:t>
            </a:r>
            <a:endParaRPr kumimoji="0" lang="it-IT"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4" name="CasellaDiTesto 33">
            <a:extLst>
              <a:ext uri="{FF2B5EF4-FFF2-40B4-BE49-F238E27FC236}">
                <a16:creationId xmlns:a16="http://schemas.microsoft.com/office/drawing/2014/main" xmlns="" id="{F95DB510-FD1A-43B3-A6FB-1EE0E86F3948}"/>
              </a:ext>
            </a:extLst>
          </p:cNvPr>
          <p:cNvSpPr txBox="1"/>
          <p:nvPr/>
        </p:nvSpPr>
        <p:spPr>
          <a:xfrm>
            <a:off x="4739950" y="5353471"/>
            <a:ext cx="101341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HBeAg</a:t>
            </a:r>
            <a:r>
              <a:rPr kumimoji="0" lang="it-IT"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it-IT" sz="1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neg</a:t>
            </a:r>
            <a:endParaRPr kumimoji="0" lang="it-IT"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 name="CasellaDiTesto 34">
            <a:extLst>
              <a:ext uri="{FF2B5EF4-FFF2-40B4-BE49-F238E27FC236}">
                <a16:creationId xmlns:a16="http://schemas.microsoft.com/office/drawing/2014/main" xmlns="" id="{43CE9FC9-71DB-4C9D-B2D6-576352ED84AD}"/>
              </a:ext>
            </a:extLst>
          </p:cNvPr>
          <p:cNvSpPr txBox="1"/>
          <p:nvPr/>
        </p:nvSpPr>
        <p:spPr>
          <a:xfrm>
            <a:off x="6460899" y="5355406"/>
            <a:ext cx="101502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All</a:t>
            </a:r>
            <a:r>
              <a:rPr kumimoji="0" lang="it-IT"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it-IT" sz="1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patients</a:t>
            </a:r>
            <a:endParaRPr kumimoji="0" lang="it-IT"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6" name="CasellaDiTesto 35">
            <a:extLst>
              <a:ext uri="{FF2B5EF4-FFF2-40B4-BE49-F238E27FC236}">
                <a16:creationId xmlns:a16="http://schemas.microsoft.com/office/drawing/2014/main" xmlns="" id="{0149E476-DDE9-456A-BB80-AED0DDC74562}"/>
              </a:ext>
            </a:extLst>
          </p:cNvPr>
          <p:cNvSpPr txBox="1"/>
          <p:nvPr/>
        </p:nvSpPr>
        <p:spPr>
          <a:xfrm>
            <a:off x="7692865" y="5355406"/>
            <a:ext cx="101341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HBeAg</a:t>
            </a:r>
            <a:r>
              <a:rPr kumimoji="0" lang="it-IT"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it-IT" sz="1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neg</a:t>
            </a:r>
            <a:endParaRPr kumimoji="0" lang="it-IT"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7" name="Rettangolo 36">
            <a:extLst>
              <a:ext uri="{FF2B5EF4-FFF2-40B4-BE49-F238E27FC236}">
                <a16:creationId xmlns:a16="http://schemas.microsoft.com/office/drawing/2014/main" xmlns="" id="{A131040D-9884-4A97-A4A5-BFFDD8EF3D29}"/>
              </a:ext>
            </a:extLst>
          </p:cNvPr>
          <p:cNvSpPr/>
          <p:nvPr/>
        </p:nvSpPr>
        <p:spPr>
          <a:xfrm>
            <a:off x="6382311" y="6339517"/>
            <a:ext cx="2266070"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Testoni et al. AASLD 2016</a:t>
            </a:r>
          </a:p>
        </p:txBody>
      </p:sp>
      <p:sp>
        <p:nvSpPr>
          <p:cNvPr id="38" name="CasellaDiTesto 37">
            <a:extLst>
              <a:ext uri="{FF2B5EF4-FFF2-40B4-BE49-F238E27FC236}">
                <a16:creationId xmlns:a16="http://schemas.microsoft.com/office/drawing/2014/main" xmlns="" id="{665D0638-F628-41BD-A098-EFE628C59B39}"/>
              </a:ext>
            </a:extLst>
          </p:cNvPr>
          <p:cNvSpPr txBox="1"/>
          <p:nvPr/>
        </p:nvSpPr>
        <p:spPr>
          <a:xfrm>
            <a:off x="-53477" y="4929695"/>
            <a:ext cx="76590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b="1"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HBcrAg</a:t>
            </a:r>
            <a:endParaRPr kumimoji="0" lang="it-IT" sz="105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9" name="CasellaDiTesto 38">
            <a:extLst>
              <a:ext uri="{FF2B5EF4-FFF2-40B4-BE49-F238E27FC236}">
                <a16:creationId xmlns:a16="http://schemas.microsoft.com/office/drawing/2014/main" xmlns="" id="{BBFB51A4-568C-4365-A1D3-BA1F21602084}"/>
              </a:ext>
            </a:extLst>
          </p:cNvPr>
          <p:cNvSpPr txBox="1"/>
          <p:nvPr/>
        </p:nvSpPr>
        <p:spPr>
          <a:xfrm>
            <a:off x="2886355" y="4929695"/>
            <a:ext cx="71205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b="1"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HBcrAg</a:t>
            </a:r>
            <a:endParaRPr kumimoji="0" lang="it-IT"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0" name="CasellaDiTesto 39">
            <a:extLst>
              <a:ext uri="{FF2B5EF4-FFF2-40B4-BE49-F238E27FC236}">
                <a16:creationId xmlns:a16="http://schemas.microsoft.com/office/drawing/2014/main" xmlns="" id="{E2F11A76-DDDF-40F7-8CC3-1435342C4C80}"/>
              </a:ext>
            </a:extLst>
          </p:cNvPr>
          <p:cNvSpPr txBox="1"/>
          <p:nvPr/>
        </p:nvSpPr>
        <p:spPr>
          <a:xfrm>
            <a:off x="5796136" y="4961056"/>
            <a:ext cx="71205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b="1"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HBcrAg</a:t>
            </a:r>
            <a:endParaRPr kumimoji="0" lang="it-IT"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1" name="CasellaDiTesto 40">
            <a:extLst>
              <a:ext uri="{FF2B5EF4-FFF2-40B4-BE49-F238E27FC236}">
                <a16:creationId xmlns:a16="http://schemas.microsoft.com/office/drawing/2014/main" xmlns="" id="{6F3C0EF8-F0A7-4BDE-8E30-7AFD93FD9C21}"/>
              </a:ext>
            </a:extLst>
          </p:cNvPr>
          <p:cNvSpPr txBox="1"/>
          <p:nvPr/>
        </p:nvSpPr>
        <p:spPr>
          <a:xfrm rot="16200000">
            <a:off x="-248777" y="3224496"/>
            <a:ext cx="100059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cccDNA</a:t>
            </a:r>
            <a:r>
              <a:rPr kumimoji="0" lang="it-IT"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it-IT" sz="11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cell</a:t>
            </a:r>
            <a:endParaRPr kumimoji="0" lang="it-IT"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2" name="CasellaDiTesto 41">
            <a:extLst>
              <a:ext uri="{FF2B5EF4-FFF2-40B4-BE49-F238E27FC236}">
                <a16:creationId xmlns:a16="http://schemas.microsoft.com/office/drawing/2014/main" xmlns="" id="{7C1D387B-E39B-43B7-A2C5-9201898329EA}"/>
              </a:ext>
            </a:extLst>
          </p:cNvPr>
          <p:cNvSpPr txBox="1"/>
          <p:nvPr/>
        </p:nvSpPr>
        <p:spPr>
          <a:xfrm rot="16200000">
            <a:off x="2523009" y="3445407"/>
            <a:ext cx="1247457"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pgRNA</a:t>
            </a:r>
            <a:r>
              <a:rPr kumimoji="0" lang="it-IT"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it-IT" sz="11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cccDNA</a:t>
            </a:r>
            <a:endParaRPr kumimoji="0" lang="it-IT"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3" name="CasellaDiTesto 42">
            <a:extLst>
              <a:ext uri="{FF2B5EF4-FFF2-40B4-BE49-F238E27FC236}">
                <a16:creationId xmlns:a16="http://schemas.microsoft.com/office/drawing/2014/main" xmlns="" id="{532DC712-CBC9-471F-8515-068B5C570483}"/>
              </a:ext>
            </a:extLst>
          </p:cNvPr>
          <p:cNvSpPr txBox="1"/>
          <p:nvPr/>
        </p:nvSpPr>
        <p:spPr>
          <a:xfrm rot="16200000">
            <a:off x="5195170" y="3663701"/>
            <a:ext cx="178286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pgRNA</a:t>
            </a:r>
            <a:r>
              <a:rPr kumimoji="0" lang="it-IT"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relative </a:t>
            </a:r>
            <a:r>
              <a:rPr kumimoji="0" lang="it-IT" sz="11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quantity</a:t>
            </a:r>
            <a:endParaRPr kumimoji="0" lang="it-IT"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4" name="Connettore diritto 3">
            <a:extLst>
              <a:ext uri="{FF2B5EF4-FFF2-40B4-BE49-F238E27FC236}">
                <a16:creationId xmlns:a16="http://schemas.microsoft.com/office/drawing/2014/main" xmlns="" id="{C6BD761D-6920-4457-AE81-7C4833BA0B80}"/>
              </a:ext>
            </a:extLst>
          </p:cNvPr>
          <p:cNvCxnSpPr>
            <a:cxnSpLocks/>
          </p:cNvCxnSpPr>
          <p:nvPr/>
        </p:nvCxnSpPr>
        <p:spPr>
          <a:xfrm>
            <a:off x="6508967" y="5229200"/>
            <a:ext cx="9839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Connettore diritto 43">
            <a:extLst>
              <a:ext uri="{FF2B5EF4-FFF2-40B4-BE49-F238E27FC236}">
                <a16:creationId xmlns:a16="http://schemas.microsoft.com/office/drawing/2014/main" xmlns="" id="{54BC4B26-1615-493F-87BA-A8467CCB0957}"/>
              </a:ext>
            </a:extLst>
          </p:cNvPr>
          <p:cNvCxnSpPr/>
          <p:nvPr/>
        </p:nvCxnSpPr>
        <p:spPr>
          <a:xfrm>
            <a:off x="6484757" y="5157192"/>
            <a:ext cx="0" cy="1440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Connettore diritto 44">
            <a:extLst>
              <a:ext uri="{FF2B5EF4-FFF2-40B4-BE49-F238E27FC236}">
                <a16:creationId xmlns:a16="http://schemas.microsoft.com/office/drawing/2014/main" xmlns="" id="{F1574378-939A-4882-B2DD-26FAB0FD0465}"/>
              </a:ext>
            </a:extLst>
          </p:cNvPr>
          <p:cNvCxnSpPr/>
          <p:nvPr/>
        </p:nvCxnSpPr>
        <p:spPr>
          <a:xfrm>
            <a:off x="7492869" y="5157192"/>
            <a:ext cx="0" cy="1440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Connettore diritto 51">
            <a:extLst>
              <a:ext uri="{FF2B5EF4-FFF2-40B4-BE49-F238E27FC236}">
                <a16:creationId xmlns:a16="http://schemas.microsoft.com/office/drawing/2014/main" xmlns="" id="{1B90576B-B799-41C1-B7E8-6E20AA588D29}"/>
              </a:ext>
            </a:extLst>
          </p:cNvPr>
          <p:cNvCxnSpPr>
            <a:cxnSpLocks/>
          </p:cNvCxnSpPr>
          <p:nvPr/>
        </p:nvCxnSpPr>
        <p:spPr>
          <a:xfrm>
            <a:off x="7764562" y="5231404"/>
            <a:ext cx="9839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Connettore diritto 52">
            <a:extLst>
              <a:ext uri="{FF2B5EF4-FFF2-40B4-BE49-F238E27FC236}">
                <a16:creationId xmlns:a16="http://schemas.microsoft.com/office/drawing/2014/main" xmlns="" id="{763F0BB5-C434-417D-98E4-2F5387ADF214}"/>
              </a:ext>
            </a:extLst>
          </p:cNvPr>
          <p:cNvCxnSpPr/>
          <p:nvPr/>
        </p:nvCxnSpPr>
        <p:spPr>
          <a:xfrm>
            <a:off x="7740352" y="5159396"/>
            <a:ext cx="0" cy="1440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Connettore diritto 53">
            <a:extLst>
              <a:ext uri="{FF2B5EF4-FFF2-40B4-BE49-F238E27FC236}">
                <a16:creationId xmlns:a16="http://schemas.microsoft.com/office/drawing/2014/main" xmlns="" id="{64B6AD4E-94EC-4C53-A061-6EABFB05BD69}"/>
              </a:ext>
            </a:extLst>
          </p:cNvPr>
          <p:cNvCxnSpPr/>
          <p:nvPr/>
        </p:nvCxnSpPr>
        <p:spPr>
          <a:xfrm>
            <a:off x="8748464" y="5159396"/>
            <a:ext cx="0" cy="1440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Connettore diritto 54">
            <a:extLst>
              <a:ext uri="{FF2B5EF4-FFF2-40B4-BE49-F238E27FC236}">
                <a16:creationId xmlns:a16="http://schemas.microsoft.com/office/drawing/2014/main" xmlns="" id="{0B3225F5-33FA-4C4A-B3A1-B78306AD0D29}"/>
              </a:ext>
            </a:extLst>
          </p:cNvPr>
          <p:cNvCxnSpPr>
            <a:cxnSpLocks/>
          </p:cNvCxnSpPr>
          <p:nvPr/>
        </p:nvCxnSpPr>
        <p:spPr>
          <a:xfrm>
            <a:off x="4740226" y="5229200"/>
            <a:ext cx="9839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Connettore diritto 55">
            <a:extLst>
              <a:ext uri="{FF2B5EF4-FFF2-40B4-BE49-F238E27FC236}">
                <a16:creationId xmlns:a16="http://schemas.microsoft.com/office/drawing/2014/main" xmlns="" id="{216E2166-0007-4F86-A85C-C592F4A46B79}"/>
              </a:ext>
            </a:extLst>
          </p:cNvPr>
          <p:cNvCxnSpPr/>
          <p:nvPr/>
        </p:nvCxnSpPr>
        <p:spPr>
          <a:xfrm>
            <a:off x="4716016" y="5157192"/>
            <a:ext cx="0" cy="1440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Connettore diritto 56">
            <a:extLst>
              <a:ext uri="{FF2B5EF4-FFF2-40B4-BE49-F238E27FC236}">
                <a16:creationId xmlns:a16="http://schemas.microsoft.com/office/drawing/2014/main" xmlns="" id="{F54C513C-D267-4224-8752-F01B950B4990}"/>
              </a:ext>
            </a:extLst>
          </p:cNvPr>
          <p:cNvCxnSpPr/>
          <p:nvPr/>
        </p:nvCxnSpPr>
        <p:spPr>
          <a:xfrm>
            <a:off x="5724128" y="5157192"/>
            <a:ext cx="0" cy="1440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Connettore diritto 57">
            <a:extLst>
              <a:ext uri="{FF2B5EF4-FFF2-40B4-BE49-F238E27FC236}">
                <a16:creationId xmlns:a16="http://schemas.microsoft.com/office/drawing/2014/main" xmlns="" id="{2AAF77AC-E5B1-4675-8852-4EA1B3A6E91D}"/>
              </a:ext>
            </a:extLst>
          </p:cNvPr>
          <p:cNvCxnSpPr>
            <a:cxnSpLocks/>
          </p:cNvCxnSpPr>
          <p:nvPr/>
        </p:nvCxnSpPr>
        <p:spPr>
          <a:xfrm>
            <a:off x="3516090" y="5229200"/>
            <a:ext cx="9839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Connettore diritto 58">
            <a:extLst>
              <a:ext uri="{FF2B5EF4-FFF2-40B4-BE49-F238E27FC236}">
                <a16:creationId xmlns:a16="http://schemas.microsoft.com/office/drawing/2014/main" xmlns="" id="{2E149FB0-1DDC-4C05-94F5-95FAD90601FF}"/>
              </a:ext>
            </a:extLst>
          </p:cNvPr>
          <p:cNvCxnSpPr/>
          <p:nvPr/>
        </p:nvCxnSpPr>
        <p:spPr>
          <a:xfrm>
            <a:off x="3491880" y="5157192"/>
            <a:ext cx="0" cy="1440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Connettore diritto 59">
            <a:extLst>
              <a:ext uri="{FF2B5EF4-FFF2-40B4-BE49-F238E27FC236}">
                <a16:creationId xmlns:a16="http://schemas.microsoft.com/office/drawing/2014/main" xmlns="" id="{AA089648-7FBC-41EB-9209-A6FB4BE9C627}"/>
              </a:ext>
            </a:extLst>
          </p:cNvPr>
          <p:cNvCxnSpPr/>
          <p:nvPr/>
        </p:nvCxnSpPr>
        <p:spPr>
          <a:xfrm>
            <a:off x="4499992" y="5157192"/>
            <a:ext cx="0" cy="1440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Connettore diritto 60">
            <a:extLst>
              <a:ext uri="{FF2B5EF4-FFF2-40B4-BE49-F238E27FC236}">
                <a16:creationId xmlns:a16="http://schemas.microsoft.com/office/drawing/2014/main" xmlns="" id="{F1A0F592-7037-494D-9A85-0D96C501ABA9}"/>
              </a:ext>
            </a:extLst>
          </p:cNvPr>
          <p:cNvCxnSpPr>
            <a:cxnSpLocks/>
          </p:cNvCxnSpPr>
          <p:nvPr/>
        </p:nvCxnSpPr>
        <p:spPr>
          <a:xfrm>
            <a:off x="1787898" y="5229200"/>
            <a:ext cx="9839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Connettore diritto 61">
            <a:extLst>
              <a:ext uri="{FF2B5EF4-FFF2-40B4-BE49-F238E27FC236}">
                <a16:creationId xmlns:a16="http://schemas.microsoft.com/office/drawing/2014/main" xmlns="" id="{AE092019-54F1-4AB6-8DE2-3C2AA023A1DC}"/>
              </a:ext>
            </a:extLst>
          </p:cNvPr>
          <p:cNvCxnSpPr/>
          <p:nvPr/>
        </p:nvCxnSpPr>
        <p:spPr>
          <a:xfrm>
            <a:off x="1763688" y="5157192"/>
            <a:ext cx="0" cy="1440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Connettore diritto 62">
            <a:extLst>
              <a:ext uri="{FF2B5EF4-FFF2-40B4-BE49-F238E27FC236}">
                <a16:creationId xmlns:a16="http://schemas.microsoft.com/office/drawing/2014/main" xmlns="" id="{31E859E3-AD6F-460E-BE45-5B7ED11B01F9}"/>
              </a:ext>
            </a:extLst>
          </p:cNvPr>
          <p:cNvCxnSpPr/>
          <p:nvPr/>
        </p:nvCxnSpPr>
        <p:spPr>
          <a:xfrm>
            <a:off x="2771800" y="5157192"/>
            <a:ext cx="0" cy="1440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Connettore diritto 63">
            <a:extLst>
              <a:ext uri="{FF2B5EF4-FFF2-40B4-BE49-F238E27FC236}">
                <a16:creationId xmlns:a16="http://schemas.microsoft.com/office/drawing/2014/main" xmlns="" id="{60BE8F2F-DD93-4083-A605-AA94935FEF7D}"/>
              </a:ext>
            </a:extLst>
          </p:cNvPr>
          <p:cNvCxnSpPr>
            <a:cxnSpLocks/>
          </p:cNvCxnSpPr>
          <p:nvPr/>
        </p:nvCxnSpPr>
        <p:spPr>
          <a:xfrm>
            <a:off x="563301" y="5229200"/>
            <a:ext cx="9843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Connettore diritto 64">
            <a:extLst>
              <a:ext uri="{FF2B5EF4-FFF2-40B4-BE49-F238E27FC236}">
                <a16:creationId xmlns:a16="http://schemas.microsoft.com/office/drawing/2014/main" xmlns="" id="{B01A4A62-3A88-453B-A08C-25F96996D582}"/>
              </a:ext>
            </a:extLst>
          </p:cNvPr>
          <p:cNvCxnSpPr/>
          <p:nvPr/>
        </p:nvCxnSpPr>
        <p:spPr>
          <a:xfrm>
            <a:off x="539552" y="5157192"/>
            <a:ext cx="0" cy="1440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Connettore diritto 65">
            <a:extLst>
              <a:ext uri="{FF2B5EF4-FFF2-40B4-BE49-F238E27FC236}">
                <a16:creationId xmlns:a16="http://schemas.microsoft.com/office/drawing/2014/main" xmlns="" id="{975DA9F7-5020-470D-839E-7125CCEFB1CA}"/>
              </a:ext>
            </a:extLst>
          </p:cNvPr>
          <p:cNvCxnSpPr/>
          <p:nvPr/>
        </p:nvCxnSpPr>
        <p:spPr>
          <a:xfrm>
            <a:off x="1547664" y="5157192"/>
            <a:ext cx="0" cy="1440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56250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xmlns="" id="{1858A136-255E-4BFA-AC36-E9A697688957}"/>
              </a:ext>
            </a:extLst>
          </p:cNvPr>
          <p:cNvSpPr/>
          <p:nvPr/>
        </p:nvSpPr>
        <p:spPr>
          <a:xfrm>
            <a:off x="575556" y="260648"/>
            <a:ext cx="7992888"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Monitoring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HBcrAg</a:t>
            </a:r>
            <a:r>
              <a:rPr kumimoji="0" lang="en-US" sz="2400" b="0" i="0" u="none" strike="noStrike" kern="1200" cap="none" spc="0" normalizeH="0" baseline="0" noProof="0" dirty="0">
                <a:ln>
                  <a:noFill/>
                </a:ln>
                <a:solidFill>
                  <a:prstClr val="black"/>
                </a:solidFill>
                <a:effectLst/>
                <a:uLnTx/>
                <a:uFillTx/>
                <a:latin typeface="Calibri"/>
                <a:ea typeface="+mn-ea"/>
                <a:cs typeface="+mn-cs"/>
              </a:rPr>
              <a:t> levels during PEG-IFN therapy help identify patients with a very low probability of response</a:t>
            </a:r>
            <a:endParaRPr kumimoji="0" lang="it-IT" sz="24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 name="Group 501">
            <a:extLst>
              <a:ext uri="{FF2B5EF4-FFF2-40B4-BE49-F238E27FC236}">
                <a16:creationId xmlns:a16="http://schemas.microsoft.com/office/drawing/2014/main" xmlns="" id="{B203A9FF-66DE-425E-8BD7-10D92443D710}"/>
              </a:ext>
            </a:extLst>
          </p:cNvPr>
          <p:cNvGrpSpPr>
            <a:grpSpLocks/>
          </p:cNvGrpSpPr>
          <p:nvPr/>
        </p:nvGrpSpPr>
        <p:grpSpPr bwMode="auto">
          <a:xfrm>
            <a:off x="251521" y="2060848"/>
            <a:ext cx="4104455" cy="3888432"/>
            <a:chOff x="902" y="516"/>
            <a:chExt cx="4882" cy="5520"/>
          </a:xfrm>
        </p:grpSpPr>
        <p:pic>
          <p:nvPicPr>
            <p:cNvPr id="4" name="Picture 506">
              <a:extLst>
                <a:ext uri="{FF2B5EF4-FFF2-40B4-BE49-F238E27FC236}">
                  <a16:creationId xmlns:a16="http://schemas.microsoft.com/office/drawing/2014/main" xmlns="" id="{9790F76E-575F-4CF2-8823-A9BE49E6BF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 y="516"/>
              <a:ext cx="4882" cy="552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504">
              <a:extLst>
                <a:ext uri="{FF2B5EF4-FFF2-40B4-BE49-F238E27FC236}">
                  <a16:creationId xmlns:a16="http://schemas.microsoft.com/office/drawing/2014/main" xmlns="" id="{541E5FB6-C187-4EF9-ACDE-D76D2D233586}"/>
                </a:ext>
              </a:extLst>
            </p:cNvPr>
            <p:cNvGrpSpPr>
              <a:grpSpLocks/>
            </p:cNvGrpSpPr>
            <p:nvPr/>
          </p:nvGrpSpPr>
          <p:grpSpPr bwMode="auto">
            <a:xfrm>
              <a:off x="5195" y="1942"/>
              <a:ext cx="562" cy="192"/>
              <a:chOff x="5195" y="1942"/>
              <a:chExt cx="562" cy="192"/>
            </a:xfrm>
          </p:grpSpPr>
          <p:sp>
            <p:nvSpPr>
              <p:cNvPr id="8" name="Freeform 505">
                <a:extLst>
                  <a:ext uri="{FF2B5EF4-FFF2-40B4-BE49-F238E27FC236}">
                    <a16:creationId xmlns:a16="http://schemas.microsoft.com/office/drawing/2014/main" xmlns="" id="{14CFD72F-EE79-4E4C-AF42-FF02EDEEF542}"/>
                  </a:ext>
                </a:extLst>
              </p:cNvPr>
              <p:cNvSpPr>
                <a:spLocks/>
              </p:cNvSpPr>
              <p:nvPr/>
            </p:nvSpPr>
            <p:spPr bwMode="auto">
              <a:xfrm>
                <a:off x="5195" y="1942"/>
                <a:ext cx="562" cy="192"/>
              </a:xfrm>
              <a:custGeom>
                <a:avLst/>
                <a:gdLst>
                  <a:gd name="T0" fmla="+- 0 5195 5195"/>
                  <a:gd name="T1" fmla="*/ T0 w 562"/>
                  <a:gd name="T2" fmla="+- 0 2134 1942"/>
                  <a:gd name="T3" fmla="*/ 2134 h 192"/>
                  <a:gd name="T4" fmla="+- 0 5756 5195"/>
                  <a:gd name="T5" fmla="*/ T4 w 562"/>
                  <a:gd name="T6" fmla="+- 0 2134 1942"/>
                  <a:gd name="T7" fmla="*/ 2134 h 192"/>
                  <a:gd name="T8" fmla="+- 0 5756 5195"/>
                  <a:gd name="T9" fmla="*/ T8 w 562"/>
                  <a:gd name="T10" fmla="+- 0 1942 1942"/>
                  <a:gd name="T11" fmla="*/ 1942 h 192"/>
                  <a:gd name="T12" fmla="+- 0 5195 5195"/>
                  <a:gd name="T13" fmla="*/ T12 w 562"/>
                  <a:gd name="T14" fmla="+- 0 1942 1942"/>
                  <a:gd name="T15" fmla="*/ 1942 h 192"/>
                  <a:gd name="T16" fmla="+- 0 5195 5195"/>
                  <a:gd name="T17" fmla="*/ T16 w 562"/>
                  <a:gd name="T18" fmla="+- 0 2134 1942"/>
                  <a:gd name="T19" fmla="*/ 2134 h 192"/>
                </a:gdLst>
                <a:ahLst/>
                <a:cxnLst>
                  <a:cxn ang="0">
                    <a:pos x="T1" y="T3"/>
                  </a:cxn>
                  <a:cxn ang="0">
                    <a:pos x="T5" y="T7"/>
                  </a:cxn>
                  <a:cxn ang="0">
                    <a:pos x="T9" y="T11"/>
                  </a:cxn>
                  <a:cxn ang="0">
                    <a:pos x="T13" y="T15"/>
                  </a:cxn>
                  <a:cxn ang="0">
                    <a:pos x="T17" y="T19"/>
                  </a:cxn>
                </a:cxnLst>
                <a:rect l="0" t="0" r="r" b="b"/>
                <a:pathLst>
                  <a:path w="562" h="192">
                    <a:moveTo>
                      <a:pt x="0" y="192"/>
                    </a:moveTo>
                    <a:lnTo>
                      <a:pt x="561" y="192"/>
                    </a:lnTo>
                    <a:lnTo>
                      <a:pt x="561" y="0"/>
                    </a:lnTo>
                    <a:lnTo>
                      <a:pt x="0" y="0"/>
                    </a:lnTo>
                    <a:lnTo>
                      <a:pt x="0" y="192"/>
                    </a:lnTo>
                    <a:close/>
                  </a:path>
                </a:pathLst>
              </a:custGeom>
              <a:noFill/>
              <a:ln w="28956">
                <a:solidFill>
                  <a:srgbClr val="C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latin typeface="Calibri"/>
                  <a:ea typeface="+mn-ea"/>
                  <a:cs typeface="+mn-cs"/>
                </a:endParaRPr>
              </a:p>
            </p:txBody>
          </p:sp>
        </p:grpSp>
        <p:grpSp>
          <p:nvGrpSpPr>
            <p:cNvPr id="6" name="Group 502">
              <a:extLst>
                <a:ext uri="{FF2B5EF4-FFF2-40B4-BE49-F238E27FC236}">
                  <a16:creationId xmlns:a16="http://schemas.microsoft.com/office/drawing/2014/main" xmlns="" id="{E124C5CB-537C-48EB-973F-E225AF7394C6}"/>
                </a:ext>
              </a:extLst>
            </p:cNvPr>
            <p:cNvGrpSpPr>
              <a:grpSpLocks/>
            </p:cNvGrpSpPr>
            <p:nvPr/>
          </p:nvGrpSpPr>
          <p:grpSpPr bwMode="auto">
            <a:xfrm>
              <a:off x="5195" y="3990"/>
              <a:ext cx="562" cy="192"/>
              <a:chOff x="5195" y="3990"/>
              <a:chExt cx="562" cy="192"/>
            </a:xfrm>
          </p:grpSpPr>
          <p:sp>
            <p:nvSpPr>
              <p:cNvPr id="7" name="Freeform 503">
                <a:extLst>
                  <a:ext uri="{FF2B5EF4-FFF2-40B4-BE49-F238E27FC236}">
                    <a16:creationId xmlns:a16="http://schemas.microsoft.com/office/drawing/2014/main" xmlns="" id="{2F0DD91B-9F70-4005-B77E-7A28DB51F4CC}"/>
                  </a:ext>
                </a:extLst>
              </p:cNvPr>
              <p:cNvSpPr>
                <a:spLocks/>
              </p:cNvSpPr>
              <p:nvPr/>
            </p:nvSpPr>
            <p:spPr bwMode="auto">
              <a:xfrm>
                <a:off x="5195" y="3990"/>
                <a:ext cx="562" cy="192"/>
              </a:xfrm>
              <a:custGeom>
                <a:avLst/>
                <a:gdLst>
                  <a:gd name="T0" fmla="+- 0 5195 5195"/>
                  <a:gd name="T1" fmla="*/ T0 w 562"/>
                  <a:gd name="T2" fmla="+- 0 4182 3990"/>
                  <a:gd name="T3" fmla="*/ 4182 h 192"/>
                  <a:gd name="T4" fmla="+- 0 5756 5195"/>
                  <a:gd name="T5" fmla="*/ T4 w 562"/>
                  <a:gd name="T6" fmla="+- 0 4182 3990"/>
                  <a:gd name="T7" fmla="*/ 4182 h 192"/>
                  <a:gd name="T8" fmla="+- 0 5756 5195"/>
                  <a:gd name="T9" fmla="*/ T8 w 562"/>
                  <a:gd name="T10" fmla="+- 0 3990 3990"/>
                  <a:gd name="T11" fmla="*/ 3990 h 192"/>
                  <a:gd name="T12" fmla="+- 0 5195 5195"/>
                  <a:gd name="T13" fmla="*/ T12 w 562"/>
                  <a:gd name="T14" fmla="+- 0 3990 3990"/>
                  <a:gd name="T15" fmla="*/ 3990 h 192"/>
                  <a:gd name="T16" fmla="+- 0 5195 5195"/>
                  <a:gd name="T17" fmla="*/ T16 w 562"/>
                  <a:gd name="T18" fmla="+- 0 4182 3990"/>
                  <a:gd name="T19" fmla="*/ 4182 h 192"/>
                </a:gdLst>
                <a:ahLst/>
                <a:cxnLst>
                  <a:cxn ang="0">
                    <a:pos x="T1" y="T3"/>
                  </a:cxn>
                  <a:cxn ang="0">
                    <a:pos x="T5" y="T7"/>
                  </a:cxn>
                  <a:cxn ang="0">
                    <a:pos x="T9" y="T11"/>
                  </a:cxn>
                  <a:cxn ang="0">
                    <a:pos x="T13" y="T15"/>
                  </a:cxn>
                  <a:cxn ang="0">
                    <a:pos x="T17" y="T19"/>
                  </a:cxn>
                </a:cxnLst>
                <a:rect l="0" t="0" r="r" b="b"/>
                <a:pathLst>
                  <a:path w="562" h="192">
                    <a:moveTo>
                      <a:pt x="0" y="192"/>
                    </a:moveTo>
                    <a:lnTo>
                      <a:pt x="561" y="192"/>
                    </a:lnTo>
                    <a:lnTo>
                      <a:pt x="561" y="0"/>
                    </a:lnTo>
                    <a:lnTo>
                      <a:pt x="0" y="0"/>
                    </a:lnTo>
                    <a:lnTo>
                      <a:pt x="0" y="192"/>
                    </a:lnTo>
                    <a:close/>
                  </a:path>
                </a:pathLst>
              </a:custGeom>
              <a:noFill/>
              <a:ln w="28956">
                <a:solidFill>
                  <a:srgbClr val="C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latin typeface="Calibri"/>
                  <a:ea typeface="+mn-ea"/>
                  <a:cs typeface="+mn-cs"/>
                </a:endParaRPr>
              </a:p>
            </p:txBody>
          </p:sp>
        </p:grpSp>
      </p:grpSp>
      <p:pic>
        <p:nvPicPr>
          <p:cNvPr id="9" name="Immagine 8">
            <a:extLst>
              <a:ext uri="{FF2B5EF4-FFF2-40B4-BE49-F238E27FC236}">
                <a16:creationId xmlns:a16="http://schemas.microsoft.com/office/drawing/2014/main" xmlns="" id="{5A44BA94-FCDE-4EA6-8ED5-93CF54B2F08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788026" y="2564904"/>
            <a:ext cx="3636404" cy="2778596"/>
          </a:xfrm>
          <a:prstGeom prst="rect">
            <a:avLst/>
          </a:prstGeom>
          <a:noFill/>
          <a:ln>
            <a:noFill/>
          </a:ln>
        </p:spPr>
      </p:pic>
      <p:sp>
        <p:nvSpPr>
          <p:cNvPr id="10" name="Rettangolo 9">
            <a:extLst>
              <a:ext uri="{FF2B5EF4-FFF2-40B4-BE49-F238E27FC236}">
                <a16:creationId xmlns:a16="http://schemas.microsoft.com/office/drawing/2014/main" xmlns="" id="{ED88827A-4E8B-4E28-87ED-D7BB297984E1}"/>
              </a:ext>
            </a:extLst>
          </p:cNvPr>
          <p:cNvSpPr/>
          <p:nvPr/>
        </p:nvSpPr>
        <p:spPr>
          <a:xfrm>
            <a:off x="251521" y="1579875"/>
            <a:ext cx="4081756"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HBcrAg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HBsAg levels to predict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virological</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response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week 72</a:t>
            </a:r>
            <a:endParaRPr kumimoji="0" lang="it-IT"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Rettangolo 10">
            <a:extLst>
              <a:ext uri="{FF2B5EF4-FFF2-40B4-BE49-F238E27FC236}">
                <a16:creationId xmlns:a16="http://schemas.microsoft.com/office/drawing/2014/main" xmlns="" id="{864C9386-87D9-4BD8-BC18-2DF9F009E57C}"/>
              </a:ext>
            </a:extLst>
          </p:cNvPr>
          <p:cNvSpPr/>
          <p:nvPr/>
        </p:nvSpPr>
        <p:spPr>
          <a:xfrm>
            <a:off x="5004048" y="1927865"/>
            <a:ext cx="3969100"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Correlations of </a:t>
            </a: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HBcrAg</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a:t>
            </a: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cccDNA</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baseline</a:t>
            </a:r>
            <a:endParaRPr kumimoji="0" lang="it-IT"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Rettangolo 11">
            <a:extLst>
              <a:ext uri="{FF2B5EF4-FFF2-40B4-BE49-F238E27FC236}">
                <a16:creationId xmlns:a16="http://schemas.microsoft.com/office/drawing/2014/main" xmlns="" id="{A2EE419A-D3C3-4406-863D-27C94EF019AD}"/>
              </a:ext>
            </a:extLst>
          </p:cNvPr>
          <p:cNvSpPr/>
          <p:nvPr/>
        </p:nvSpPr>
        <p:spPr>
          <a:xfrm>
            <a:off x="4957567" y="5411549"/>
            <a:ext cx="3934912"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quantitative </a:t>
            </a: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HBcrAg</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represented a reliable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marker of intrahepatic </a:t>
            </a: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cccDNA</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14" name="Connettore diritto 13">
            <a:extLst>
              <a:ext uri="{FF2B5EF4-FFF2-40B4-BE49-F238E27FC236}">
                <a16:creationId xmlns:a16="http://schemas.microsoft.com/office/drawing/2014/main" xmlns="" id="{34DC3309-6C3B-4D90-AF33-B2FCA61D8BFA}"/>
              </a:ext>
            </a:extLst>
          </p:cNvPr>
          <p:cNvCxnSpPr/>
          <p:nvPr/>
        </p:nvCxnSpPr>
        <p:spPr>
          <a:xfrm>
            <a:off x="395536" y="1196752"/>
            <a:ext cx="8352928" cy="0"/>
          </a:xfrm>
          <a:prstGeom prst="line">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sp>
        <p:nvSpPr>
          <p:cNvPr id="15" name="Rettangolo 14">
            <a:extLst>
              <a:ext uri="{FF2B5EF4-FFF2-40B4-BE49-F238E27FC236}">
                <a16:creationId xmlns:a16="http://schemas.microsoft.com/office/drawing/2014/main" xmlns="" id="{7C72881B-3AD2-487D-9CF7-05E67E44A226}"/>
              </a:ext>
            </a:extLst>
          </p:cNvPr>
          <p:cNvSpPr/>
          <p:nvPr/>
        </p:nvSpPr>
        <p:spPr>
          <a:xfrm>
            <a:off x="5809594" y="6464369"/>
            <a:ext cx="2938870"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Chuaypen</a:t>
            </a:r>
            <a:r>
              <a:rPr kumimoji="0" lang="it-IT"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et al. </a:t>
            </a:r>
            <a:r>
              <a:rPr kumimoji="0" lang="it-IT"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Liver</a:t>
            </a:r>
            <a:r>
              <a:rPr kumimoji="0" lang="it-IT"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International 2016</a:t>
            </a:r>
          </a:p>
        </p:txBody>
      </p:sp>
    </p:spTree>
    <p:extLst>
      <p:ext uri="{BB962C8B-B14F-4D97-AF65-F5344CB8AC3E}">
        <p14:creationId xmlns:p14="http://schemas.microsoft.com/office/powerpoint/2010/main" val="30845759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xmlns="" id="{C2146BB2-3FA0-4EDB-9BAF-E0CB1CA2075D}"/>
              </a:ext>
            </a:extLst>
          </p:cNvPr>
          <p:cNvSpPr/>
          <p:nvPr/>
        </p:nvSpPr>
        <p:spPr>
          <a:xfrm>
            <a:off x="395536" y="332656"/>
            <a:ext cx="8280920"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Baseline HBsAg and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HBcrAg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predict response/HBsAg loss in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HBeAg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negative CHB patients treated with Peg-IFN</a:t>
            </a:r>
            <a:endParaRPr kumimoji="0" lang="it-IT"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3" name="Group 494">
            <a:extLst>
              <a:ext uri="{FF2B5EF4-FFF2-40B4-BE49-F238E27FC236}">
                <a16:creationId xmlns:a16="http://schemas.microsoft.com/office/drawing/2014/main" xmlns="" id="{ADD8CDAF-9BFD-4DA5-A720-5293476297C4}"/>
              </a:ext>
            </a:extLst>
          </p:cNvPr>
          <p:cNvGrpSpPr>
            <a:grpSpLocks/>
          </p:cNvGrpSpPr>
          <p:nvPr/>
        </p:nvGrpSpPr>
        <p:grpSpPr bwMode="auto">
          <a:xfrm>
            <a:off x="539552" y="1340768"/>
            <a:ext cx="8064896" cy="3744415"/>
            <a:chOff x="1248" y="1025"/>
            <a:chExt cx="11786" cy="5266"/>
          </a:xfrm>
          <a:effectLst>
            <a:outerShdw blurRad="63500" sx="102000" sy="102000" algn="ctr" rotWithShape="0">
              <a:prstClr val="black">
                <a:alpha val="40000"/>
              </a:prstClr>
            </a:outerShdw>
          </a:effectLst>
        </p:grpSpPr>
        <p:pic>
          <p:nvPicPr>
            <p:cNvPr id="4" name="Picture 499">
              <a:extLst>
                <a:ext uri="{FF2B5EF4-FFF2-40B4-BE49-F238E27FC236}">
                  <a16:creationId xmlns:a16="http://schemas.microsoft.com/office/drawing/2014/main" xmlns="" id="{D768E025-8F04-4884-8E98-C4FF2BD74B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8" y="1025"/>
              <a:ext cx="11786" cy="5266"/>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97">
              <a:extLst>
                <a:ext uri="{FF2B5EF4-FFF2-40B4-BE49-F238E27FC236}">
                  <a16:creationId xmlns:a16="http://schemas.microsoft.com/office/drawing/2014/main" xmlns="" id="{E1689393-4452-4AFE-9D36-11415D4A66FB}"/>
                </a:ext>
              </a:extLst>
            </p:cNvPr>
            <p:cNvGrpSpPr>
              <a:grpSpLocks/>
            </p:cNvGrpSpPr>
            <p:nvPr/>
          </p:nvGrpSpPr>
          <p:grpSpPr bwMode="auto">
            <a:xfrm>
              <a:off x="1602" y="2044"/>
              <a:ext cx="7934" cy="302"/>
              <a:chOff x="1602" y="2044"/>
              <a:chExt cx="7934" cy="302"/>
            </a:xfrm>
          </p:grpSpPr>
          <p:sp>
            <p:nvSpPr>
              <p:cNvPr id="8" name="Freeform 498">
                <a:extLst>
                  <a:ext uri="{FF2B5EF4-FFF2-40B4-BE49-F238E27FC236}">
                    <a16:creationId xmlns:a16="http://schemas.microsoft.com/office/drawing/2014/main" xmlns="" id="{245B7B2F-A226-487F-B8C1-1DB10F93476B}"/>
                  </a:ext>
                </a:extLst>
              </p:cNvPr>
              <p:cNvSpPr>
                <a:spLocks/>
              </p:cNvSpPr>
              <p:nvPr/>
            </p:nvSpPr>
            <p:spPr bwMode="auto">
              <a:xfrm>
                <a:off x="1602" y="2044"/>
                <a:ext cx="7934" cy="302"/>
              </a:xfrm>
              <a:custGeom>
                <a:avLst/>
                <a:gdLst>
                  <a:gd name="T0" fmla="+- 0 1602 1602"/>
                  <a:gd name="T1" fmla="*/ T0 w 7934"/>
                  <a:gd name="T2" fmla="+- 0 2347 2044"/>
                  <a:gd name="T3" fmla="*/ 2347 h 302"/>
                  <a:gd name="T4" fmla="+- 0 9536 1602"/>
                  <a:gd name="T5" fmla="*/ T4 w 7934"/>
                  <a:gd name="T6" fmla="+- 0 2347 2044"/>
                  <a:gd name="T7" fmla="*/ 2347 h 302"/>
                  <a:gd name="T8" fmla="+- 0 9536 1602"/>
                  <a:gd name="T9" fmla="*/ T8 w 7934"/>
                  <a:gd name="T10" fmla="+- 0 2044 2044"/>
                  <a:gd name="T11" fmla="*/ 2044 h 302"/>
                  <a:gd name="T12" fmla="+- 0 1602 1602"/>
                  <a:gd name="T13" fmla="*/ T12 w 7934"/>
                  <a:gd name="T14" fmla="+- 0 2044 2044"/>
                  <a:gd name="T15" fmla="*/ 2044 h 302"/>
                  <a:gd name="T16" fmla="+- 0 1602 1602"/>
                  <a:gd name="T17" fmla="*/ T16 w 7934"/>
                  <a:gd name="T18" fmla="+- 0 2347 2044"/>
                  <a:gd name="T19" fmla="*/ 2347 h 302"/>
                </a:gdLst>
                <a:ahLst/>
                <a:cxnLst>
                  <a:cxn ang="0">
                    <a:pos x="T1" y="T3"/>
                  </a:cxn>
                  <a:cxn ang="0">
                    <a:pos x="T5" y="T7"/>
                  </a:cxn>
                  <a:cxn ang="0">
                    <a:pos x="T9" y="T11"/>
                  </a:cxn>
                  <a:cxn ang="0">
                    <a:pos x="T13" y="T15"/>
                  </a:cxn>
                  <a:cxn ang="0">
                    <a:pos x="T17" y="T19"/>
                  </a:cxn>
                </a:cxnLst>
                <a:rect l="0" t="0" r="r" b="b"/>
                <a:pathLst>
                  <a:path w="7934" h="302">
                    <a:moveTo>
                      <a:pt x="0" y="303"/>
                    </a:moveTo>
                    <a:lnTo>
                      <a:pt x="7934" y="303"/>
                    </a:lnTo>
                    <a:lnTo>
                      <a:pt x="7934" y="0"/>
                    </a:lnTo>
                    <a:lnTo>
                      <a:pt x="0" y="0"/>
                    </a:lnTo>
                    <a:lnTo>
                      <a:pt x="0" y="303"/>
                    </a:lnTo>
                    <a:close/>
                  </a:path>
                </a:pathLst>
              </a:custGeom>
              <a:noFill/>
              <a:ln w="28956">
                <a:solidFill>
                  <a:srgbClr val="C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latin typeface="Calibri"/>
                  <a:ea typeface="+mn-ea"/>
                  <a:cs typeface="+mn-cs"/>
                </a:endParaRPr>
              </a:p>
            </p:txBody>
          </p:sp>
        </p:grpSp>
        <p:grpSp>
          <p:nvGrpSpPr>
            <p:cNvPr id="6" name="Group 495">
              <a:extLst>
                <a:ext uri="{FF2B5EF4-FFF2-40B4-BE49-F238E27FC236}">
                  <a16:creationId xmlns:a16="http://schemas.microsoft.com/office/drawing/2014/main" xmlns="" id="{EE5B944B-C6C7-4D00-88D0-961BD3579BC4}"/>
                </a:ext>
              </a:extLst>
            </p:cNvPr>
            <p:cNvGrpSpPr>
              <a:grpSpLocks/>
            </p:cNvGrpSpPr>
            <p:nvPr/>
          </p:nvGrpSpPr>
          <p:grpSpPr bwMode="auto">
            <a:xfrm>
              <a:off x="10801" y="3127"/>
              <a:ext cx="1783" cy="470"/>
              <a:chOff x="10801" y="3127"/>
              <a:chExt cx="1783" cy="470"/>
            </a:xfrm>
          </p:grpSpPr>
          <p:sp>
            <p:nvSpPr>
              <p:cNvPr id="7" name="Freeform 496">
                <a:extLst>
                  <a:ext uri="{FF2B5EF4-FFF2-40B4-BE49-F238E27FC236}">
                    <a16:creationId xmlns:a16="http://schemas.microsoft.com/office/drawing/2014/main" xmlns="" id="{F467EE95-0123-4D44-B2C2-3BA7FF1A22A7}"/>
                  </a:ext>
                </a:extLst>
              </p:cNvPr>
              <p:cNvSpPr>
                <a:spLocks/>
              </p:cNvSpPr>
              <p:nvPr/>
            </p:nvSpPr>
            <p:spPr bwMode="auto">
              <a:xfrm>
                <a:off x="10801" y="3127"/>
                <a:ext cx="1783" cy="470"/>
              </a:xfrm>
              <a:custGeom>
                <a:avLst/>
                <a:gdLst>
                  <a:gd name="T0" fmla="+- 0 10801 10801"/>
                  <a:gd name="T1" fmla="*/ T0 w 1783"/>
                  <a:gd name="T2" fmla="+- 0 3597 3127"/>
                  <a:gd name="T3" fmla="*/ 3597 h 470"/>
                  <a:gd name="T4" fmla="+- 0 12584 10801"/>
                  <a:gd name="T5" fmla="*/ T4 w 1783"/>
                  <a:gd name="T6" fmla="+- 0 3597 3127"/>
                  <a:gd name="T7" fmla="*/ 3597 h 470"/>
                  <a:gd name="T8" fmla="+- 0 12584 10801"/>
                  <a:gd name="T9" fmla="*/ T8 w 1783"/>
                  <a:gd name="T10" fmla="+- 0 3127 3127"/>
                  <a:gd name="T11" fmla="*/ 3127 h 470"/>
                  <a:gd name="T12" fmla="+- 0 10801 10801"/>
                  <a:gd name="T13" fmla="*/ T12 w 1783"/>
                  <a:gd name="T14" fmla="+- 0 3127 3127"/>
                  <a:gd name="T15" fmla="*/ 3127 h 470"/>
                  <a:gd name="T16" fmla="+- 0 10801 10801"/>
                  <a:gd name="T17" fmla="*/ T16 w 1783"/>
                  <a:gd name="T18" fmla="+- 0 3597 3127"/>
                  <a:gd name="T19" fmla="*/ 3597 h 470"/>
                </a:gdLst>
                <a:ahLst/>
                <a:cxnLst>
                  <a:cxn ang="0">
                    <a:pos x="T1" y="T3"/>
                  </a:cxn>
                  <a:cxn ang="0">
                    <a:pos x="T5" y="T7"/>
                  </a:cxn>
                  <a:cxn ang="0">
                    <a:pos x="T9" y="T11"/>
                  </a:cxn>
                  <a:cxn ang="0">
                    <a:pos x="T13" y="T15"/>
                  </a:cxn>
                  <a:cxn ang="0">
                    <a:pos x="T17" y="T19"/>
                  </a:cxn>
                </a:cxnLst>
                <a:rect l="0" t="0" r="r" b="b"/>
                <a:pathLst>
                  <a:path w="1783" h="470">
                    <a:moveTo>
                      <a:pt x="0" y="470"/>
                    </a:moveTo>
                    <a:lnTo>
                      <a:pt x="1783" y="470"/>
                    </a:lnTo>
                    <a:lnTo>
                      <a:pt x="1783" y="0"/>
                    </a:lnTo>
                    <a:lnTo>
                      <a:pt x="0" y="0"/>
                    </a:lnTo>
                    <a:lnTo>
                      <a:pt x="0" y="470"/>
                    </a:lnTo>
                    <a:close/>
                  </a:path>
                </a:pathLst>
              </a:custGeom>
              <a:noFill/>
              <a:ln w="28956">
                <a:solidFill>
                  <a:srgbClr val="C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latin typeface="Calibri"/>
                  <a:ea typeface="+mn-ea"/>
                  <a:cs typeface="+mn-cs"/>
                </a:endParaRPr>
              </a:p>
            </p:txBody>
          </p:sp>
        </p:grpSp>
      </p:grpSp>
      <p:sp>
        <p:nvSpPr>
          <p:cNvPr id="9" name="Rettangolo 8">
            <a:extLst>
              <a:ext uri="{FF2B5EF4-FFF2-40B4-BE49-F238E27FC236}">
                <a16:creationId xmlns:a16="http://schemas.microsoft.com/office/drawing/2014/main" xmlns="" id="{12B38592-B293-4BD1-883F-761F40CCDD82}"/>
              </a:ext>
            </a:extLst>
          </p:cNvPr>
          <p:cNvSpPr/>
          <p:nvPr/>
        </p:nvSpPr>
        <p:spPr>
          <a:xfrm>
            <a:off x="539552" y="5138028"/>
            <a:ext cx="8064896"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Baseline levels of HBsAg and </a:t>
            </a: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HBcrAg</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the combination of the two markers identify patients with high probability of response (PPV: 80.0%) and low probability of response (NPV: 76.5%)</a:t>
            </a:r>
            <a:endParaRPr kumimoji="0" lang="it-IT"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Rettangolo 9">
            <a:extLst>
              <a:ext uri="{FF2B5EF4-FFF2-40B4-BE49-F238E27FC236}">
                <a16:creationId xmlns:a16="http://schemas.microsoft.com/office/drawing/2014/main" xmlns="" id="{0A90E766-4309-43E7-A375-BB9F01C5EB8A}"/>
              </a:ext>
            </a:extLst>
          </p:cNvPr>
          <p:cNvSpPr/>
          <p:nvPr/>
        </p:nvSpPr>
        <p:spPr>
          <a:xfrm>
            <a:off x="4139952" y="6352843"/>
            <a:ext cx="4716016"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Martinot-Peignoux</a:t>
            </a:r>
            <a:r>
              <a:rPr kumimoji="0" lang="it-IT"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 et al. Journal of </a:t>
            </a:r>
            <a:r>
              <a:rPr kumimoji="0" lang="it-IT"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Viral</a:t>
            </a:r>
            <a:r>
              <a:rPr kumimoji="0" lang="it-IT"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it-IT"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Hepatitis</a:t>
            </a:r>
            <a:r>
              <a:rPr kumimoji="0" lang="it-IT"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2016</a:t>
            </a:r>
          </a:p>
        </p:txBody>
      </p:sp>
    </p:spTree>
    <p:extLst>
      <p:ext uri="{BB962C8B-B14F-4D97-AF65-F5344CB8AC3E}">
        <p14:creationId xmlns:p14="http://schemas.microsoft.com/office/powerpoint/2010/main" val="10552082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xmlns="" id="{EC0CCBF5-D4A0-4D5D-A686-2F2B6A742F99}"/>
              </a:ext>
            </a:extLst>
          </p:cNvPr>
          <p:cNvSpPr/>
          <p:nvPr/>
        </p:nvSpPr>
        <p:spPr>
          <a:xfrm>
            <a:off x="1907704" y="332656"/>
            <a:ext cx="5328592"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PREDICTING OFF NA TREATMENT RESPONSE</a:t>
            </a:r>
            <a:endParaRPr kumimoji="0" lang="it-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Rettangolo 6">
            <a:extLst>
              <a:ext uri="{FF2B5EF4-FFF2-40B4-BE49-F238E27FC236}">
                <a16:creationId xmlns:a16="http://schemas.microsoft.com/office/drawing/2014/main" xmlns="" id="{F88F3C65-EC6F-4C98-B939-6116BC09E0B6}"/>
              </a:ext>
            </a:extLst>
          </p:cNvPr>
          <p:cNvSpPr/>
          <p:nvPr/>
        </p:nvSpPr>
        <p:spPr>
          <a:xfrm>
            <a:off x="899592" y="1052736"/>
            <a:ext cx="7379420" cy="646331"/>
          </a:xfrm>
          <a:prstGeom prst="rect">
            <a:avLst/>
          </a:prstGeom>
          <a:ln>
            <a:solidFill>
              <a:srgbClr val="00B0F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ato-Regular"/>
                <a:ea typeface="+mn-ea"/>
                <a:cs typeface="+mn-cs"/>
              </a:rPr>
              <a:t>Novel serum markers of HBV replication have also been assessed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ato-Regular"/>
                <a:ea typeface="+mn-ea"/>
                <a:cs typeface="+mn-cs"/>
              </a:rPr>
              <a:t>for use in predicting a post-treatment </a:t>
            </a:r>
            <a:r>
              <a:rPr kumimoji="0" lang="it-IT" sz="1800" b="0" i="0" u="none" strike="noStrike" kern="1200" cap="none" spc="0" normalizeH="0" baseline="0" noProof="0" dirty="0" err="1">
                <a:ln>
                  <a:noFill/>
                </a:ln>
                <a:solidFill>
                  <a:prstClr val="black"/>
                </a:solidFill>
                <a:effectLst/>
                <a:uLnTx/>
                <a:uFillTx/>
                <a:latin typeface="Lato-Regular"/>
                <a:ea typeface="+mn-ea"/>
                <a:cs typeface="+mn-cs"/>
              </a:rPr>
              <a:t>response</a:t>
            </a:r>
            <a:endParaRPr kumimoji="0" lang="it-IT"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Rettangolo 7">
            <a:extLst>
              <a:ext uri="{FF2B5EF4-FFF2-40B4-BE49-F238E27FC236}">
                <a16:creationId xmlns:a16="http://schemas.microsoft.com/office/drawing/2014/main" xmlns="" id="{4DCDFF0A-4F15-4819-8BD5-ED1C39BD3D84}"/>
              </a:ext>
            </a:extLst>
          </p:cNvPr>
          <p:cNvSpPr/>
          <p:nvPr/>
        </p:nvSpPr>
        <p:spPr>
          <a:xfrm>
            <a:off x="936996" y="2204864"/>
            <a:ext cx="4571108" cy="369332"/>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800" b="1" i="0" u="none" strike="noStrike" kern="1200" cap="none" spc="0" normalizeH="0" baseline="0" noProof="0" dirty="0">
                <a:ln>
                  <a:noFill/>
                </a:ln>
                <a:solidFill>
                  <a:prstClr val="black"/>
                </a:solidFill>
                <a:effectLst/>
                <a:uLnTx/>
                <a:uFillTx/>
                <a:latin typeface="Lato-Regular"/>
                <a:ea typeface="+mn-ea"/>
                <a:cs typeface="+mn-cs"/>
              </a:rPr>
              <a:t>HBV core-</a:t>
            </a:r>
            <a:r>
              <a:rPr kumimoji="0" lang="it-IT" sz="1800" b="1" i="0" u="none" strike="noStrike" kern="1200" cap="none" spc="0" normalizeH="0" baseline="0" noProof="0" dirty="0" err="1">
                <a:ln>
                  <a:noFill/>
                </a:ln>
                <a:solidFill>
                  <a:prstClr val="black"/>
                </a:solidFill>
                <a:effectLst/>
                <a:uLnTx/>
                <a:uFillTx/>
                <a:latin typeface="Lato-Regular"/>
                <a:ea typeface="+mn-ea"/>
                <a:cs typeface="+mn-cs"/>
              </a:rPr>
              <a:t>related</a:t>
            </a:r>
            <a:r>
              <a:rPr kumimoji="0" lang="it-IT" sz="1800" b="1" i="0" u="none" strike="noStrike" kern="1200" cap="none" spc="0" normalizeH="0" baseline="0" noProof="0" dirty="0">
                <a:ln>
                  <a:noFill/>
                </a:ln>
                <a:solidFill>
                  <a:prstClr val="black"/>
                </a:solidFill>
                <a:effectLst/>
                <a:uLnTx/>
                <a:uFillTx/>
                <a:latin typeface="Lato-Regular"/>
                <a:ea typeface="+mn-ea"/>
                <a:cs typeface="+mn-cs"/>
              </a:rPr>
              <a:t> </a:t>
            </a:r>
            <a:r>
              <a:rPr kumimoji="0" lang="it-IT" sz="1800" b="1" i="0" u="none" strike="noStrike" kern="1200" cap="none" spc="0" normalizeH="0" baseline="0" noProof="0" dirty="0" err="1">
                <a:ln>
                  <a:noFill/>
                </a:ln>
                <a:solidFill>
                  <a:prstClr val="black"/>
                </a:solidFill>
                <a:effectLst/>
                <a:uLnTx/>
                <a:uFillTx/>
                <a:latin typeface="Lato-Regular"/>
                <a:ea typeface="+mn-ea"/>
                <a:cs typeface="+mn-cs"/>
              </a:rPr>
              <a:t>antigen</a:t>
            </a:r>
            <a:r>
              <a:rPr kumimoji="0" lang="it-IT" sz="1800" b="1" i="0" u="none" strike="noStrike" kern="1200" cap="none" spc="0" normalizeH="0" baseline="0" noProof="0" dirty="0">
                <a:ln>
                  <a:noFill/>
                </a:ln>
                <a:solidFill>
                  <a:prstClr val="black"/>
                </a:solidFill>
                <a:effectLst/>
                <a:uLnTx/>
                <a:uFillTx/>
                <a:latin typeface="Lato-Regular"/>
                <a:ea typeface="+mn-ea"/>
                <a:cs typeface="+mn-cs"/>
              </a:rPr>
              <a:t> </a:t>
            </a:r>
            <a:r>
              <a:rPr kumimoji="0" lang="it-IT" sz="1800" b="0" i="0" u="none" strike="noStrike" kern="1200" cap="none" spc="0" normalizeH="0" baseline="0" noProof="0" dirty="0">
                <a:ln>
                  <a:noFill/>
                </a:ln>
                <a:solidFill>
                  <a:prstClr val="black"/>
                </a:solidFill>
                <a:effectLst/>
                <a:uLnTx/>
                <a:uFillTx/>
                <a:latin typeface="Lato-Regular"/>
                <a:ea typeface="+mn-ea"/>
                <a:cs typeface="+mn-cs"/>
              </a:rPr>
              <a:t>(</a:t>
            </a:r>
            <a:r>
              <a:rPr kumimoji="0" lang="it-IT" sz="1800" b="0" i="0" u="none" strike="noStrike" kern="1200" cap="none" spc="0" normalizeH="0" baseline="0" noProof="0" dirty="0" err="1">
                <a:ln>
                  <a:noFill/>
                </a:ln>
                <a:solidFill>
                  <a:prstClr val="black"/>
                </a:solidFill>
                <a:effectLst/>
                <a:uLnTx/>
                <a:uFillTx/>
                <a:latin typeface="Lato-Regular"/>
                <a:ea typeface="+mn-ea"/>
                <a:cs typeface="+mn-cs"/>
              </a:rPr>
              <a:t>HBcrAg</a:t>
            </a:r>
            <a:r>
              <a:rPr kumimoji="0" lang="it-IT" sz="1800" b="0" i="0" u="none" strike="noStrike" kern="1200" cap="none" spc="0" normalizeH="0" baseline="0" noProof="0" dirty="0">
                <a:ln>
                  <a:noFill/>
                </a:ln>
                <a:solidFill>
                  <a:prstClr val="black"/>
                </a:solidFill>
                <a:effectLst/>
                <a:uLnTx/>
                <a:uFillTx/>
                <a:latin typeface="Lato-Regular"/>
                <a:ea typeface="+mn-ea"/>
                <a:cs typeface="+mn-cs"/>
              </a:rPr>
              <a:t>)</a:t>
            </a:r>
            <a:endParaRPr kumimoji="0" lang="it-IT"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Rettangolo 8">
            <a:extLst>
              <a:ext uri="{FF2B5EF4-FFF2-40B4-BE49-F238E27FC236}">
                <a16:creationId xmlns:a16="http://schemas.microsoft.com/office/drawing/2014/main" xmlns="" id="{69D02E29-7286-4DE3-9B09-EC3267AE73DA}"/>
              </a:ext>
            </a:extLst>
          </p:cNvPr>
          <p:cNvSpPr/>
          <p:nvPr/>
        </p:nvSpPr>
        <p:spPr>
          <a:xfrm>
            <a:off x="827584" y="2564904"/>
            <a:ext cx="7488832" cy="7848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ato-Regular"/>
                <a:ea typeface="+mn-ea"/>
                <a:cs typeface="+mn-cs"/>
              </a:rPr>
              <a:t>Results from studies in Asian populations, mainly with HBV genotypes B and C infection, suggest that </a:t>
            </a:r>
            <a:r>
              <a:rPr kumimoji="0" lang="en-US" sz="1200" b="0" i="0" u="none" strike="noStrike" kern="1200" cap="none" spc="0" normalizeH="0" baseline="0" noProof="0" dirty="0" err="1">
                <a:ln>
                  <a:noFill/>
                </a:ln>
                <a:solidFill>
                  <a:prstClr val="black"/>
                </a:solidFill>
                <a:effectLst/>
                <a:uLnTx/>
                <a:uFillTx/>
                <a:latin typeface="Lato-Regular"/>
                <a:ea typeface="+mn-ea"/>
                <a:cs typeface="+mn-cs"/>
              </a:rPr>
              <a:t>HBcrAg</a:t>
            </a:r>
            <a:r>
              <a:rPr kumimoji="0" lang="en-US" sz="1200" b="0" i="0" u="none" strike="noStrike" kern="1200" cap="none" spc="0" normalizeH="0" baseline="0" noProof="0" dirty="0">
                <a:ln>
                  <a:noFill/>
                </a:ln>
                <a:solidFill>
                  <a:prstClr val="black"/>
                </a:solidFill>
                <a:effectLst/>
                <a:uLnTx/>
                <a:uFillTx/>
                <a:latin typeface="Lato-Regular"/>
                <a:ea typeface="+mn-ea"/>
                <a:cs typeface="+mn-cs"/>
              </a:rPr>
              <a:t> could be a potential marker </a:t>
            </a:r>
            <a:r>
              <a:rPr kumimoji="0" lang="en-US" sz="1200" b="0" i="0" u="none" strike="noStrike" kern="1200" cap="none" spc="0" normalizeH="0" baseline="0" noProof="0" dirty="0">
                <a:ln>
                  <a:noFill/>
                </a:ln>
                <a:solidFill>
                  <a:prstClr val="black"/>
                </a:solidFill>
                <a:effectLst/>
                <a:uLnTx/>
                <a:uFillTx/>
                <a:latin typeface="Calibri"/>
                <a:ea typeface="+mn-ea"/>
                <a:cs typeface="+mn-cs"/>
              </a:rPr>
              <a:t>for predicting a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favourable</a:t>
            </a:r>
            <a:r>
              <a:rPr kumimoji="0" lang="en-US" sz="1200" b="0" i="0" u="none" strike="noStrike" kern="1200" cap="none" spc="0" normalizeH="0" baseline="0" noProof="0" dirty="0">
                <a:ln>
                  <a:noFill/>
                </a:ln>
                <a:solidFill>
                  <a:prstClr val="black"/>
                </a:solidFill>
                <a:effectLst/>
                <a:uLnTx/>
                <a:uFillTx/>
                <a:latin typeface="Calibri"/>
                <a:ea typeface="+mn-ea"/>
                <a:cs typeface="+mn-cs"/>
              </a:rPr>
              <a:t> outcome following discontinuation of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Nas</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it-IT" sz="1200" b="0" i="0" u="none" strike="noStrike" kern="1200" cap="none" spc="0" normalizeH="0" baseline="0" noProof="0" dirty="0">
                <a:ln>
                  <a:noFill/>
                </a:ln>
                <a:solidFill>
                  <a:prstClr val="black"/>
                </a:solidFill>
                <a:effectLst/>
                <a:uLnTx/>
                <a:uFillTx/>
                <a:latin typeface="Calibri"/>
                <a:ea typeface="+mn-ea"/>
                <a:cs typeface="+mn-cs"/>
              </a:rPr>
              <a:t>therapy                                                                                                                                 </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dirty="0">
              <a:ln>
                <a:noFill/>
              </a:ln>
              <a:solidFill>
                <a:prstClr val="black"/>
              </a:solidFill>
              <a:effectLst/>
              <a:uLnTx/>
              <a:uFillTx/>
              <a:latin typeface="Lato-Regular"/>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Lato-Regular"/>
                <a:ea typeface="+mn-ea"/>
                <a:cs typeface="+mn-cs"/>
              </a:rPr>
              <a:t>Matsumoto A, et al. </a:t>
            </a:r>
            <a:r>
              <a:rPr kumimoji="0" lang="en-US" sz="900" b="0" i="1" u="none" strike="noStrike" kern="1200" cap="none" spc="0" normalizeH="0" baseline="0" noProof="0" dirty="0" err="1">
                <a:ln>
                  <a:noFill/>
                </a:ln>
                <a:solidFill>
                  <a:prstClr val="black"/>
                </a:solidFill>
                <a:effectLst/>
                <a:uLnTx/>
                <a:uFillTx/>
                <a:latin typeface="Lato-Italic"/>
                <a:ea typeface="+mn-ea"/>
                <a:cs typeface="+mn-cs"/>
              </a:rPr>
              <a:t>Hepatol</a:t>
            </a:r>
            <a:r>
              <a:rPr kumimoji="0" lang="en-US" sz="900" b="0" i="1" u="none" strike="noStrike" kern="1200" cap="none" spc="0" normalizeH="0" baseline="0" noProof="0" dirty="0">
                <a:ln>
                  <a:noFill/>
                </a:ln>
                <a:solidFill>
                  <a:prstClr val="black"/>
                </a:solidFill>
                <a:effectLst/>
                <a:uLnTx/>
                <a:uFillTx/>
                <a:latin typeface="Lato-Italic"/>
                <a:ea typeface="+mn-ea"/>
                <a:cs typeface="+mn-cs"/>
              </a:rPr>
              <a:t> Res</a:t>
            </a:r>
            <a:r>
              <a:rPr kumimoji="0" lang="en-US" sz="900" b="0" i="0" u="none" strike="noStrike" kern="1200" cap="none" spc="0" normalizeH="0" baseline="0" noProof="0" dirty="0">
                <a:ln>
                  <a:noFill/>
                </a:ln>
                <a:solidFill>
                  <a:prstClr val="black"/>
                </a:solidFill>
                <a:effectLst/>
                <a:uLnTx/>
                <a:uFillTx/>
                <a:latin typeface="Lato-Regular"/>
                <a:ea typeface="+mn-ea"/>
                <a:cs typeface="+mn-cs"/>
              </a:rPr>
              <a:t>. 2007</a:t>
            </a:r>
            <a:endParaRPr kumimoji="0" lang="it-IT"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Rettangolo 9">
            <a:extLst>
              <a:ext uri="{FF2B5EF4-FFF2-40B4-BE49-F238E27FC236}">
                <a16:creationId xmlns:a16="http://schemas.microsoft.com/office/drawing/2014/main" xmlns="" id="{D6719722-B466-42B8-A548-1256D97EC5C3}"/>
              </a:ext>
            </a:extLst>
          </p:cNvPr>
          <p:cNvSpPr/>
          <p:nvPr/>
        </p:nvSpPr>
        <p:spPr>
          <a:xfrm>
            <a:off x="827584" y="4005064"/>
            <a:ext cx="7488832" cy="2308324"/>
          </a:xfrm>
          <a:prstGeom prst="rect">
            <a:avLst/>
          </a:prstGeom>
          <a:ln w="12700">
            <a:solidFill>
              <a:srgbClr val="3366FF"/>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err="1">
                <a:ln>
                  <a:noFill/>
                </a:ln>
                <a:solidFill>
                  <a:prstClr val="black"/>
                </a:solidFill>
                <a:effectLst/>
                <a:uLnTx/>
                <a:uFillTx/>
                <a:latin typeface="Lato-Regular"/>
                <a:ea typeface="+mn-ea"/>
                <a:cs typeface="+mn-cs"/>
              </a:rPr>
              <a:t>HBeAg</a:t>
            </a:r>
            <a:r>
              <a:rPr kumimoji="0" lang="it-IT" sz="1800" b="0" i="0" u="none" strike="noStrike" kern="1200" cap="none" spc="0" normalizeH="0" baseline="0" noProof="0" dirty="0">
                <a:ln>
                  <a:noFill/>
                </a:ln>
                <a:solidFill>
                  <a:prstClr val="black"/>
                </a:solidFill>
                <a:effectLst/>
                <a:uLnTx/>
                <a:uFillTx/>
                <a:latin typeface="Lato-Regular"/>
                <a:ea typeface="+mn-ea"/>
                <a:cs typeface="+mn-cs"/>
              </a:rPr>
              <a:t>-negative </a:t>
            </a:r>
            <a:r>
              <a:rPr kumimoji="0" lang="en-US" sz="1800" b="0" i="0" u="none" strike="noStrike" kern="1200" cap="none" spc="0" normalizeH="0" baseline="0" noProof="0" dirty="0">
                <a:ln>
                  <a:noFill/>
                </a:ln>
                <a:solidFill>
                  <a:prstClr val="black"/>
                </a:solidFill>
                <a:effectLst/>
                <a:uLnTx/>
                <a:uFillTx/>
                <a:latin typeface="Lato-Regular"/>
                <a:ea typeface="+mn-ea"/>
                <a:cs typeface="+mn-cs"/>
              </a:rPr>
              <a:t>patients who respond to NA treatment for at least 2 years and with both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Lato-Regular"/>
                <a:ea typeface="+mn-ea"/>
                <a:cs typeface="+mn-cs"/>
              </a:rPr>
              <a:t>HBsAg levels &lt;1.9 log</a:t>
            </a:r>
            <a:r>
              <a:rPr kumimoji="0" lang="en-US" sz="800" b="1" i="0" u="none" strike="noStrike" kern="1200" cap="none" spc="0" normalizeH="0" baseline="0" noProof="0" dirty="0">
                <a:ln>
                  <a:noFill/>
                </a:ln>
                <a:solidFill>
                  <a:prstClr val="black"/>
                </a:solidFill>
                <a:effectLst/>
                <a:uLnTx/>
                <a:uFillTx/>
                <a:latin typeface="Lato-Regular"/>
                <a:ea typeface="+mn-ea"/>
                <a:cs typeface="+mn-cs"/>
              </a:rPr>
              <a:t>10 </a:t>
            </a:r>
            <a:r>
              <a:rPr kumimoji="0" lang="en-US" sz="1800" b="1" i="0" u="none" strike="noStrike" kern="1200" cap="none" spc="0" normalizeH="0" baseline="0" noProof="0" dirty="0">
                <a:ln>
                  <a:noFill/>
                </a:ln>
                <a:solidFill>
                  <a:prstClr val="black"/>
                </a:solidFill>
                <a:effectLst/>
                <a:uLnTx/>
                <a:uFillTx/>
                <a:latin typeface="Lato-Regular"/>
                <a:ea typeface="+mn-ea"/>
                <a:cs typeface="+mn-cs"/>
              </a:rPr>
              <a:t>IU/mL </a:t>
            </a:r>
            <a:r>
              <a:rPr kumimoji="0" lang="en-US" sz="1800" b="0" i="0" u="none" strike="noStrike" kern="1200" cap="none" spc="0" normalizeH="0" baseline="0" noProof="0" dirty="0">
                <a:ln>
                  <a:noFill/>
                </a:ln>
                <a:solidFill>
                  <a:prstClr val="black"/>
                </a:solidFill>
                <a:effectLst/>
                <a:uLnTx/>
                <a:uFillTx/>
                <a:latin typeface="Lato-Regular"/>
                <a:ea typeface="+mn-ea"/>
                <a:cs typeface="+mn-cs"/>
              </a:rPr>
              <a:t>and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Lato-Regular"/>
                <a:ea typeface="+mn-ea"/>
                <a:cs typeface="+mn-cs"/>
              </a:rPr>
              <a:t>HBcrAg</a:t>
            </a:r>
            <a:r>
              <a:rPr kumimoji="0" lang="en-US" sz="1800" b="1" i="0" u="none" strike="noStrike" kern="1200" cap="none" spc="0" normalizeH="0" baseline="0" noProof="0" dirty="0">
                <a:ln>
                  <a:noFill/>
                </a:ln>
                <a:solidFill>
                  <a:prstClr val="black"/>
                </a:solidFill>
                <a:effectLst/>
                <a:uLnTx/>
                <a:uFillTx/>
                <a:latin typeface="Lato-Regular"/>
                <a:ea typeface="+mn-ea"/>
                <a:cs typeface="+mn-cs"/>
              </a:rPr>
              <a:t> levels &lt;3.0 log</a:t>
            </a:r>
            <a:r>
              <a:rPr kumimoji="0" lang="en-US" sz="800" b="1" i="0" u="none" strike="noStrike" kern="1200" cap="none" spc="0" normalizeH="0" baseline="0" noProof="0" dirty="0">
                <a:ln>
                  <a:noFill/>
                </a:ln>
                <a:solidFill>
                  <a:prstClr val="black"/>
                </a:solidFill>
                <a:effectLst/>
                <a:uLnTx/>
                <a:uFillTx/>
                <a:latin typeface="Lato-Regular"/>
                <a:ea typeface="+mn-ea"/>
                <a:cs typeface="+mn-cs"/>
              </a:rPr>
              <a:t>10 </a:t>
            </a:r>
            <a:r>
              <a:rPr kumimoji="0" lang="en-US" sz="1800" b="1" i="0" u="none" strike="noStrike" kern="1200" cap="none" spc="0" normalizeH="0" baseline="0" noProof="0" dirty="0">
                <a:ln>
                  <a:noFill/>
                </a:ln>
                <a:solidFill>
                  <a:prstClr val="black"/>
                </a:solidFill>
                <a:effectLst/>
                <a:uLnTx/>
                <a:uFillTx/>
                <a:latin typeface="Lato-Regular"/>
                <a:ea typeface="+mn-ea"/>
                <a:cs typeface="+mn-cs"/>
              </a:rPr>
              <a:t>IU/mL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ato-Regular"/>
                <a:ea typeface="+mn-ea"/>
                <a:cs typeface="+mn-cs"/>
              </a:rPr>
              <a:t>have a </a:t>
            </a:r>
            <a:r>
              <a:rPr kumimoji="0" lang="en-US" sz="1800" b="0" i="0" u="sng" strike="noStrike" kern="1200" cap="none" spc="0" normalizeH="0" baseline="0" noProof="0" dirty="0">
                <a:ln>
                  <a:noFill/>
                </a:ln>
                <a:solidFill>
                  <a:prstClr val="black"/>
                </a:solidFill>
                <a:effectLst/>
                <a:uLnTx/>
                <a:uFillTx/>
                <a:latin typeface="Lato-Regular"/>
                <a:ea typeface="+mn-ea"/>
                <a:cs typeface="+mn-cs"/>
              </a:rPr>
              <a:t>low chance of a HBV DNA </a:t>
            </a:r>
            <a:r>
              <a:rPr kumimoji="0" lang="it-IT" sz="1800" b="0" i="0" u="sng" strike="noStrike" kern="1200" cap="none" spc="0" normalizeH="0" baseline="0" noProof="0" dirty="0">
                <a:ln>
                  <a:noFill/>
                </a:ln>
                <a:solidFill>
                  <a:prstClr val="black"/>
                </a:solidFill>
                <a:effectLst/>
                <a:uLnTx/>
                <a:uFillTx/>
                <a:latin typeface="Lato-Regular"/>
                <a:ea typeface="+mn-ea"/>
                <a:cs typeface="+mn-cs"/>
              </a:rPr>
              <a:t>relapse </a:t>
            </a:r>
            <a:r>
              <a:rPr kumimoji="0" lang="it-IT" sz="1800" b="0" i="0" u="none" strike="noStrike" kern="1200" cap="none" spc="0" normalizeH="0" baseline="0" noProof="0" dirty="0" err="1">
                <a:ln>
                  <a:noFill/>
                </a:ln>
                <a:solidFill>
                  <a:prstClr val="black"/>
                </a:solidFill>
                <a:effectLst/>
                <a:uLnTx/>
                <a:uFillTx/>
                <a:latin typeface="Lato-Regular"/>
                <a:ea typeface="+mn-ea"/>
                <a:cs typeface="+mn-cs"/>
              </a:rPr>
              <a:t>after</a:t>
            </a:r>
            <a:r>
              <a:rPr kumimoji="0" lang="it-IT" sz="1800" b="0" i="0" u="none" strike="noStrike" kern="1200" cap="none" spc="0" normalizeH="0" baseline="0" noProof="0" dirty="0">
                <a:ln>
                  <a:noFill/>
                </a:ln>
                <a:solidFill>
                  <a:prstClr val="black"/>
                </a:solidFill>
                <a:effectLst/>
                <a:uLnTx/>
                <a:uFillTx/>
                <a:latin typeface="Lato-Regular"/>
                <a:ea typeface="+mn-ea"/>
                <a:cs typeface="+mn-cs"/>
              </a:rPr>
              <a:t> treatment </a:t>
            </a:r>
            <a:r>
              <a:rPr kumimoji="0" lang="it-IT" sz="1800" b="0" i="0" u="none" strike="noStrike" kern="1200" cap="none" spc="0" normalizeH="0" baseline="0" noProof="0" dirty="0" err="1">
                <a:ln>
                  <a:noFill/>
                </a:ln>
                <a:solidFill>
                  <a:prstClr val="black"/>
                </a:solidFill>
                <a:effectLst/>
                <a:uLnTx/>
                <a:uFillTx/>
                <a:latin typeface="Lato-Regular"/>
                <a:ea typeface="+mn-ea"/>
                <a:cs typeface="+mn-cs"/>
              </a:rPr>
              <a:t>withdrawal</a:t>
            </a:r>
            <a:r>
              <a:rPr kumimoji="0" lang="it-IT" sz="1800" b="0" i="0" u="none" strike="noStrike" kern="1200" cap="none" spc="0" normalizeH="0" baseline="0" noProof="0" dirty="0">
                <a:ln>
                  <a:noFill/>
                </a:ln>
                <a:solidFill>
                  <a:prstClr val="black"/>
                </a:solidFill>
                <a:effectLst/>
                <a:uLnTx/>
                <a:uFillTx/>
                <a:latin typeface="Lato-Regular"/>
                <a:ea typeface="+mn-ea"/>
                <a:cs typeface="+mn-cs"/>
              </a:rPr>
              <a:t> </a:t>
            </a:r>
            <a:r>
              <a:rPr kumimoji="0" lang="it-IT" sz="1200" b="0" i="0" u="none" strike="noStrike" kern="1200" cap="none" spc="0" normalizeH="0" baseline="0" noProof="0" dirty="0">
                <a:ln>
                  <a:noFill/>
                </a:ln>
                <a:solidFill>
                  <a:prstClr val="black"/>
                </a:solidFill>
                <a:effectLst/>
                <a:uLnTx/>
                <a:uFillTx/>
                <a:latin typeface="Lato-Regular"/>
                <a:ea typeface="+mn-ea"/>
                <a:cs typeface="+mn-cs"/>
              </a:rPr>
              <a:t>(1,2)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Lato-Regula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Lato-Regula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Rettangolo 10">
            <a:extLst>
              <a:ext uri="{FF2B5EF4-FFF2-40B4-BE49-F238E27FC236}">
                <a16:creationId xmlns:a16="http://schemas.microsoft.com/office/drawing/2014/main" xmlns="" id="{689C8950-7BEA-48A7-822F-4A6685CAD082}"/>
              </a:ext>
            </a:extLst>
          </p:cNvPr>
          <p:cNvSpPr/>
          <p:nvPr/>
        </p:nvSpPr>
        <p:spPr>
          <a:xfrm>
            <a:off x="3203847" y="5661248"/>
            <a:ext cx="5075165"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Lato-Regular"/>
                <a:ea typeface="+mn-ea"/>
                <a:cs typeface="+mn-cs"/>
              </a:rPr>
              <a:t>1. JSH guidelines for the management of </a:t>
            </a:r>
            <a:r>
              <a:rPr kumimoji="0" lang="it-IT" sz="1000" b="0" i="0" u="none" strike="noStrike" kern="1200" cap="none" spc="0" normalizeH="0" baseline="0" noProof="0" dirty="0" err="1">
                <a:ln>
                  <a:noFill/>
                </a:ln>
                <a:solidFill>
                  <a:prstClr val="black"/>
                </a:solidFill>
                <a:effectLst/>
                <a:uLnTx/>
                <a:uFillTx/>
                <a:latin typeface="Lato-Regular"/>
                <a:ea typeface="+mn-ea"/>
                <a:cs typeface="+mn-cs"/>
              </a:rPr>
              <a:t>hepatitis</a:t>
            </a:r>
            <a:r>
              <a:rPr kumimoji="0" lang="it-IT" sz="1000" b="0" i="0" u="none" strike="noStrike" kern="1200" cap="none" spc="0" normalizeH="0" baseline="0" noProof="0" dirty="0">
                <a:ln>
                  <a:noFill/>
                </a:ln>
                <a:solidFill>
                  <a:prstClr val="black"/>
                </a:solidFill>
                <a:effectLst/>
                <a:uLnTx/>
                <a:uFillTx/>
                <a:latin typeface="Lato-Regular"/>
                <a:ea typeface="+mn-ea"/>
                <a:cs typeface="+mn-cs"/>
              </a:rPr>
              <a:t> B virus </a:t>
            </a:r>
            <a:r>
              <a:rPr kumimoji="0" lang="it-IT" sz="1000" b="0" i="0" u="none" strike="noStrike" kern="1200" cap="none" spc="0" normalizeH="0" baseline="0" noProof="0" dirty="0" err="1">
                <a:ln>
                  <a:noFill/>
                </a:ln>
                <a:solidFill>
                  <a:prstClr val="black"/>
                </a:solidFill>
                <a:effectLst/>
                <a:uLnTx/>
                <a:uFillTx/>
                <a:latin typeface="Lato-Regular"/>
                <a:ea typeface="+mn-ea"/>
                <a:cs typeface="+mn-cs"/>
              </a:rPr>
              <a:t>infection</a:t>
            </a:r>
            <a:r>
              <a:rPr kumimoji="0" lang="it-IT" sz="1000" b="0" i="0" u="none" strike="noStrike" kern="1200" cap="none" spc="0" normalizeH="0" baseline="0" noProof="0" dirty="0">
                <a:ln>
                  <a:noFill/>
                </a:ln>
                <a:solidFill>
                  <a:prstClr val="black"/>
                </a:solidFill>
                <a:effectLst/>
                <a:uLnTx/>
                <a:uFillTx/>
                <a:latin typeface="Lato-Regular"/>
                <a:ea typeface="+mn-ea"/>
                <a:cs typeface="+mn-cs"/>
              </a:rPr>
              <a:t>. </a:t>
            </a:r>
            <a:r>
              <a:rPr kumimoji="0" lang="it-IT" sz="1000" b="0" i="1" u="none" strike="noStrike" kern="1200" cap="none" spc="0" normalizeH="0" baseline="0" noProof="0" dirty="0" err="1">
                <a:ln>
                  <a:noFill/>
                </a:ln>
                <a:solidFill>
                  <a:prstClr val="black"/>
                </a:solidFill>
                <a:effectLst/>
                <a:uLnTx/>
                <a:uFillTx/>
                <a:latin typeface="Lato-Italic"/>
                <a:ea typeface="+mn-ea"/>
                <a:cs typeface="+mn-cs"/>
              </a:rPr>
              <a:t>Hepatol</a:t>
            </a:r>
            <a:r>
              <a:rPr kumimoji="0" lang="it-IT" sz="1000" b="0" i="1" u="none" strike="noStrike" kern="1200" cap="none" spc="0" normalizeH="0" baseline="0" noProof="0" dirty="0">
                <a:ln>
                  <a:noFill/>
                </a:ln>
                <a:solidFill>
                  <a:prstClr val="black"/>
                </a:solidFill>
                <a:effectLst/>
                <a:uLnTx/>
                <a:uFillTx/>
                <a:latin typeface="Lato-Italic"/>
                <a:ea typeface="+mn-ea"/>
                <a:cs typeface="+mn-cs"/>
              </a:rPr>
              <a:t> Res</a:t>
            </a:r>
            <a:r>
              <a:rPr kumimoji="0" lang="it-IT" sz="1000" b="0" i="0" u="none" strike="noStrike" kern="1200" cap="none" spc="0" normalizeH="0" baseline="0" noProof="0" dirty="0">
                <a:ln>
                  <a:noFill/>
                </a:ln>
                <a:solidFill>
                  <a:prstClr val="black"/>
                </a:solidFill>
                <a:effectLst/>
                <a:uLnTx/>
                <a:uFillTx/>
                <a:latin typeface="Lato-Regular"/>
                <a:ea typeface="+mn-ea"/>
                <a:cs typeface="+mn-cs"/>
              </a:rPr>
              <a:t>. 2014</a:t>
            </a:r>
            <a:endParaRPr kumimoji="0" lang="it-IT"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Rettangolo 11">
            <a:extLst>
              <a:ext uri="{FF2B5EF4-FFF2-40B4-BE49-F238E27FC236}">
                <a16:creationId xmlns:a16="http://schemas.microsoft.com/office/drawing/2014/main" xmlns="" id="{1A5918EA-D399-45F0-970B-992876075909}"/>
              </a:ext>
            </a:extLst>
          </p:cNvPr>
          <p:cNvSpPr/>
          <p:nvPr/>
        </p:nvSpPr>
        <p:spPr>
          <a:xfrm>
            <a:off x="3203847" y="5887591"/>
            <a:ext cx="5206727"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black"/>
                </a:solidFill>
                <a:effectLst/>
                <a:uLnTx/>
                <a:uFillTx/>
                <a:latin typeface="Lato-Regular"/>
                <a:ea typeface="+mn-ea"/>
                <a:cs typeface="+mn-cs"/>
              </a:rPr>
              <a:t>2. </a:t>
            </a:r>
            <a:r>
              <a:rPr kumimoji="0" lang="it-IT" sz="1000" b="0" i="0" u="none" strike="noStrike" kern="1200" cap="none" spc="0" normalizeH="0" baseline="0" noProof="0" dirty="0" err="1">
                <a:ln>
                  <a:noFill/>
                </a:ln>
                <a:solidFill>
                  <a:prstClr val="black"/>
                </a:solidFill>
                <a:effectLst/>
                <a:uLnTx/>
                <a:uFillTx/>
                <a:latin typeface="Lato-Regular"/>
                <a:ea typeface="+mn-ea"/>
                <a:cs typeface="+mn-cs"/>
              </a:rPr>
              <a:t>Tanaka</a:t>
            </a:r>
            <a:r>
              <a:rPr kumimoji="0" lang="it-IT" sz="1000" b="0" i="0" u="none" strike="noStrike" kern="1200" cap="none" spc="0" normalizeH="0" baseline="0" noProof="0" dirty="0">
                <a:ln>
                  <a:noFill/>
                </a:ln>
                <a:solidFill>
                  <a:prstClr val="black"/>
                </a:solidFill>
                <a:effectLst/>
                <a:uLnTx/>
                <a:uFillTx/>
                <a:latin typeface="Lato-Regular"/>
                <a:ea typeface="+mn-ea"/>
                <a:cs typeface="+mn-cs"/>
              </a:rPr>
              <a:t> E, </a:t>
            </a:r>
            <a:r>
              <a:rPr kumimoji="0" lang="it-IT" sz="1000" b="0" i="0" u="none" strike="noStrike" kern="1200" cap="none" spc="0" normalizeH="0" baseline="0" noProof="0" dirty="0" err="1">
                <a:ln>
                  <a:noFill/>
                </a:ln>
                <a:solidFill>
                  <a:prstClr val="black"/>
                </a:solidFill>
                <a:effectLst/>
                <a:uLnTx/>
                <a:uFillTx/>
                <a:latin typeface="Lato-Regular"/>
                <a:ea typeface="+mn-ea"/>
                <a:cs typeface="+mn-cs"/>
              </a:rPr>
              <a:t>Matsumoto</a:t>
            </a:r>
            <a:r>
              <a:rPr kumimoji="0" lang="it-IT" sz="1000" b="0" i="0" u="none" strike="noStrike" kern="1200" cap="none" spc="0" normalizeH="0" baseline="0" noProof="0" dirty="0">
                <a:ln>
                  <a:noFill/>
                </a:ln>
                <a:solidFill>
                  <a:prstClr val="black"/>
                </a:solidFill>
                <a:effectLst/>
                <a:uLnTx/>
                <a:uFillTx/>
                <a:latin typeface="Lato-Regular"/>
                <a:ea typeface="+mn-ea"/>
                <a:cs typeface="+mn-cs"/>
              </a:rPr>
              <a:t> A. </a:t>
            </a:r>
            <a:r>
              <a:rPr kumimoji="0" lang="it-IT" sz="1000" b="0" i="0" u="none" strike="noStrike" kern="1200" cap="none" spc="0" normalizeH="0" baseline="0" noProof="0" dirty="0" err="1">
                <a:ln>
                  <a:noFill/>
                </a:ln>
                <a:solidFill>
                  <a:prstClr val="black"/>
                </a:solidFill>
                <a:effectLst/>
                <a:uLnTx/>
                <a:uFillTx/>
                <a:latin typeface="Lato-Regular"/>
                <a:ea typeface="+mn-ea"/>
                <a:cs typeface="+mn-cs"/>
              </a:rPr>
              <a:t>Guidelines</a:t>
            </a:r>
            <a:r>
              <a:rPr kumimoji="0" lang="it-IT" sz="1000" b="0" i="0" u="none" strike="noStrike" kern="1200" cap="none" spc="0" normalizeH="0" baseline="0" noProof="0" dirty="0">
                <a:ln>
                  <a:noFill/>
                </a:ln>
                <a:solidFill>
                  <a:prstClr val="black"/>
                </a:solidFill>
                <a:effectLst/>
                <a:uLnTx/>
                <a:uFillTx/>
                <a:latin typeface="Lato-Regular"/>
                <a:ea typeface="+mn-ea"/>
                <a:cs typeface="+mn-cs"/>
              </a:rPr>
              <a:t> for </a:t>
            </a:r>
            <a:r>
              <a:rPr kumimoji="0" lang="it-IT" sz="1000" b="0" i="0" u="none" strike="noStrike" kern="1200" cap="none" spc="0" normalizeH="0" baseline="0" noProof="0" dirty="0" err="1">
                <a:ln>
                  <a:noFill/>
                </a:ln>
                <a:solidFill>
                  <a:prstClr val="black"/>
                </a:solidFill>
                <a:effectLst/>
                <a:uLnTx/>
                <a:uFillTx/>
                <a:latin typeface="Lato-Regular"/>
                <a:ea typeface="+mn-ea"/>
                <a:cs typeface="+mn-cs"/>
              </a:rPr>
              <a:t>avoiding</a:t>
            </a:r>
            <a:r>
              <a:rPr kumimoji="0" lang="it-IT" sz="1000" b="0" i="0" u="none" strike="noStrike" kern="1200" cap="none" spc="0" normalizeH="0" baseline="0" noProof="0" dirty="0">
                <a:ln>
                  <a:noFill/>
                </a:ln>
                <a:solidFill>
                  <a:prstClr val="black"/>
                </a:solidFill>
                <a:effectLst/>
                <a:uLnTx/>
                <a:uFillTx/>
                <a:latin typeface="Lato-Regular"/>
                <a:ea typeface="+mn-ea"/>
                <a:cs typeface="+mn-cs"/>
              </a:rPr>
              <a:t> risks </a:t>
            </a:r>
            <a:r>
              <a:rPr kumimoji="0" lang="it-IT" sz="1000" b="0" i="0" u="none" strike="noStrike" kern="1200" cap="none" spc="0" normalizeH="0" baseline="0" noProof="0" dirty="0" err="1">
                <a:ln>
                  <a:noFill/>
                </a:ln>
                <a:solidFill>
                  <a:prstClr val="black"/>
                </a:solidFill>
                <a:effectLst/>
                <a:uLnTx/>
                <a:uFillTx/>
                <a:latin typeface="Lato-Regular"/>
                <a:ea typeface="+mn-ea"/>
                <a:cs typeface="+mn-cs"/>
              </a:rPr>
              <a:t>resulting</a:t>
            </a:r>
            <a:r>
              <a:rPr kumimoji="0" lang="it-IT" sz="1000" b="0" i="0" u="none" strike="noStrike" kern="1200" cap="none" spc="0" normalizeH="0" baseline="0" noProof="0" dirty="0">
                <a:ln>
                  <a:noFill/>
                </a:ln>
                <a:solidFill>
                  <a:prstClr val="black"/>
                </a:solidFill>
                <a:effectLst/>
                <a:uLnTx/>
                <a:uFillTx/>
                <a:latin typeface="Lato-Regular"/>
                <a:ea typeface="+mn-ea"/>
                <a:cs typeface="+mn-cs"/>
              </a:rPr>
              <a:t> from </a:t>
            </a:r>
            <a:r>
              <a:rPr kumimoji="0" lang="en-US" sz="1000" b="0" i="0" u="none" strike="noStrike" kern="1200" cap="none" spc="0" normalizeH="0" baseline="0" noProof="0" dirty="0">
                <a:ln>
                  <a:noFill/>
                </a:ln>
                <a:solidFill>
                  <a:prstClr val="black"/>
                </a:solidFill>
                <a:effectLst/>
                <a:uLnTx/>
                <a:uFillTx/>
                <a:latin typeface="Lato-Regular"/>
                <a:ea typeface="+mn-ea"/>
                <a:cs typeface="+mn-cs"/>
              </a:rPr>
              <a:t>discontinuation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Lato-Regular"/>
                <a:ea typeface="+mn-ea"/>
                <a:cs typeface="+mn-cs"/>
              </a:rPr>
              <a:t>of nucleoside/nucleotide analogs in patients with chronic hepatitis B. </a:t>
            </a:r>
            <a:r>
              <a:rPr kumimoji="0" lang="en-US" sz="1000" b="0" i="1" u="none" strike="noStrike" kern="1200" cap="none" spc="0" normalizeH="0" baseline="0" noProof="0" dirty="0" err="1">
                <a:ln>
                  <a:noFill/>
                </a:ln>
                <a:solidFill>
                  <a:prstClr val="black"/>
                </a:solidFill>
                <a:effectLst/>
                <a:uLnTx/>
                <a:uFillTx/>
                <a:latin typeface="Lato-Italic"/>
                <a:ea typeface="+mn-ea"/>
                <a:cs typeface="+mn-cs"/>
              </a:rPr>
              <a:t>Hepatol</a:t>
            </a:r>
            <a:r>
              <a:rPr kumimoji="0" lang="en-US" sz="1000" b="0" i="1" u="none" strike="noStrike" kern="1200" cap="none" spc="0" normalizeH="0" baseline="0" noProof="0" dirty="0">
                <a:ln>
                  <a:noFill/>
                </a:ln>
                <a:solidFill>
                  <a:prstClr val="black"/>
                </a:solidFill>
                <a:effectLst/>
                <a:uLnTx/>
                <a:uFillTx/>
                <a:latin typeface="Lato-Italic"/>
                <a:ea typeface="+mn-ea"/>
                <a:cs typeface="+mn-cs"/>
              </a:rPr>
              <a:t> Res</a:t>
            </a:r>
            <a:r>
              <a:rPr kumimoji="0" lang="en-US" sz="1000" b="0" i="0" u="none" strike="noStrike" kern="1200" cap="none" spc="0" normalizeH="0" baseline="0" noProof="0" dirty="0">
                <a:ln>
                  <a:noFill/>
                </a:ln>
                <a:solidFill>
                  <a:prstClr val="black"/>
                </a:solidFill>
                <a:effectLst/>
                <a:uLnTx/>
                <a:uFillTx/>
                <a:latin typeface="Lato-Regular"/>
                <a:ea typeface="+mn-ea"/>
                <a:cs typeface="+mn-cs"/>
              </a:rPr>
              <a:t>. 2014</a:t>
            </a:r>
            <a:endParaRPr kumimoji="0" lang="it-IT"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2141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xmlns="" id="{A36F119B-F41E-4FD0-94FD-A804153FC631}"/>
              </a:ext>
            </a:extLst>
          </p:cNvPr>
          <p:cNvSpPr/>
          <p:nvPr/>
        </p:nvSpPr>
        <p:spPr>
          <a:xfrm>
            <a:off x="2335043" y="288078"/>
            <a:ext cx="4479111" cy="523220"/>
          </a:xfrm>
          <a:prstGeom prst="rect">
            <a:avLst/>
          </a:prstGeom>
        </p:spPr>
        <p:txBody>
          <a:bodyPr wrap="none">
            <a:spAutoFit/>
          </a:bodyPr>
          <a:lstStyle/>
          <a:p>
            <a:r>
              <a:rPr lang="it-IT" sz="2800" b="1" dirty="0" err="1">
                <a:solidFill>
                  <a:srgbClr val="0000FF"/>
                </a:solidFill>
                <a:latin typeface="Arial" panose="020B0604020202020204" pitchFamily="34" charset="0"/>
                <a:cs typeface="Arial" panose="020B0604020202020204" pitchFamily="34" charset="0"/>
              </a:rPr>
              <a:t>Circulating</a:t>
            </a:r>
            <a:r>
              <a:rPr lang="it-IT" sz="2800" b="1" dirty="0">
                <a:solidFill>
                  <a:srgbClr val="0000FF"/>
                </a:solidFill>
                <a:latin typeface="Arial" panose="020B0604020202020204" pitchFamily="34" charset="0"/>
                <a:cs typeface="Arial" panose="020B0604020202020204" pitchFamily="34" charset="0"/>
              </a:rPr>
              <a:t> </a:t>
            </a:r>
            <a:r>
              <a:rPr lang="it-IT" sz="2800" b="1" dirty="0" err="1">
                <a:solidFill>
                  <a:srgbClr val="0000FF"/>
                </a:solidFill>
                <a:latin typeface="Arial" panose="020B0604020202020204" pitchFamily="34" charset="0"/>
                <a:cs typeface="Arial" panose="020B0604020202020204" pitchFamily="34" charset="0"/>
              </a:rPr>
              <a:t>viral</a:t>
            </a:r>
            <a:r>
              <a:rPr lang="it-IT" sz="2800" b="1" dirty="0">
                <a:solidFill>
                  <a:srgbClr val="0000FF"/>
                </a:solidFill>
                <a:latin typeface="Arial" panose="020B0604020202020204" pitchFamily="34" charset="0"/>
                <a:cs typeface="Arial" panose="020B0604020202020204" pitchFamily="34" charset="0"/>
              </a:rPr>
              <a:t> </a:t>
            </a:r>
            <a:r>
              <a:rPr lang="it-IT" sz="2800" b="1" dirty="0" err="1">
                <a:solidFill>
                  <a:srgbClr val="0000FF"/>
                </a:solidFill>
                <a:latin typeface="Arial" panose="020B0604020202020204" pitchFamily="34" charset="0"/>
                <a:cs typeface="Arial" panose="020B0604020202020204" pitchFamily="34" charset="0"/>
              </a:rPr>
              <a:t>particles</a:t>
            </a:r>
            <a:endParaRPr lang="it-IT" sz="2800" b="1" dirty="0">
              <a:solidFill>
                <a:srgbClr val="0000FF"/>
              </a:solidFill>
              <a:latin typeface="Arial" panose="020B0604020202020204" pitchFamily="34" charset="0"/>
              <a:cs typeface="Arial" panose="020B0604020202020204" pitchFamily="34" charset="0"/>
            </a:endParaRPr>
          </a:p>
        </p:txBody>
      </p:sp>
      <p:sp>
        <p:nvSpPr>
          <p:cNvPr id="3" name="Rettangolo 2">
            <a:extLst>
              <a:ext uri="{FF2B5EF4-FFF2-40B4-BE49-F238E27FC236}">
                <a16:creationId xmlns:a16="http://schemas.microsoft.com/office/drawing/2014/main" xmlns="" id="{F631CC3D-B1CA-477E-BAA9-3144DDD2E43A}"/>
              </a:ext>
            </a:extLst>
          </p:cNvPr>
          <p:cNvSpPr/>
          <p:nvPr/>
        </p:nvSpPr>
        <p:spPr>
          <a:xfrm>
            <a:off x="1744335" y="1340768"/>
            <a:ext cx="811441" cy="369332"/>
          </a:xfrm>
          <a:prstGeom prst="rect">
            <a:avLst/>
          </a:prstGeom>
        </p:spPr>
        <p:txBody>
          <a:bodyPr wrap="none">
            <a:spAutoFit/>
          </a:bodyPr>
          <a:lstStyle/>
          <a:p>
            <a:r>
              <a:rPr lang="it-IT" b="1" dirty="0"/>
              <a:t>Classic</a:t>
            </a:r>
          </a:p>
        </p:txBody>
      </p:sp>
      <p:sp>
        <p:nvSpPr>
          <p:cNvPr id="4" name="Rettangolo 3">
            <a:extLst>
              <a:ext uri="{FF2B5EF4-FFF2-40B4-BE49-F238E27FC236}">
                <a16:creationId xmlns:a16="http://schemas.microsoft.com/office/drawing/2014/main" xmlns="" id="{416D6AA8-3B8F-4308-95B7-8BFCEB99FFD0}"/>
              </a:ext>
            </a:extLst>
          </p:cNvPr>
          <p:cNvSpPr/>
          <p:nvPr/>
        </p:nvSpPr>
        <p:spPr>
          <a:xfrm>
            <a:off x="611560" y="2493000"/>
            <a:ext cx="968022" cy="369332"/>
          </a:xfrm>
          <a:prstGeom prst="rect">
            <a:avLst/>
          </a:prstGeom>
        </p:spPr>
        <p:txBody>
          <a:bodyPr wrap="none">
            <a:spAutoFit/>
          </a:bodyPr>
          <a:lstStyle/>
          <a:p>
            <a:r>
              <a:rPr lang="it-IT" i="1" dirty="0" err="1"/>
              <a:t>filament</a:t>
            </a:r>
            <a:endParaRPr lang="it-IT" i="1" dirty="0"/>
          </a:p>
        </p:txBody>
      </p:sp>
      <p:grpSp>
        <p:nvGrpSpPr>
          <p:cNvPr id="5" name="Group 704">
            <a:extLst>
              <a:ext uri="{FF2B5EF4-FFF2-40B4-BE49-F238E27FC236}">
                <a16:creationId xmlns:a16="http://schemas.microsoft.com/office/drawing/2014/main" xmlns="" id="{9A9ED717-926A-490E-8051-FB6956EB70D8}"/>
              </a:ext>
            </a:extLst>
          </p:cNvPr>
          <p:cNvGrpSpPr>
            <a:grpSpLocks/>
          </p:cNvGrpSpPr>
          <p:nvPr/>
        </p:nvGrpSpPr>
        <p:grpSpPr bwMode="auto">
          <a:xfrm>
            <a:off x="755575" y="2307475"/>
            <a:ext cx="2954645" cy="102205"/>
            <a:chOff x="1543" y="359"/>
            <a:chExt cx="3506" cy="80"/>
          </a:xfrm>
        </p:grpSpPr>
        <p:sp>
          <p:nvSpPr>
            <p:cNvPr id="6" name="Freeform 705">
              <a:extLst>
                <a:ext uri="{FF2B5EF4-FFF2-40B4-BE49-F238E27FC236}">
                  <a16:creationId xmlns:a16="http://schemas.microsoft.com/office/drawing/2014/main" xmlns="" id="{44063EE1-F95A-4694-AA88-13EB4DF61B0C}"/>
                </a:ext>
              </a:extLst>
            </p:cNvPr>
            <p:cNvSpPr>
              <a:spLocks/>
            </p:cNvSpPr>
            <p:nvPr/>
          </p:nvSpPr>
          <p:spPr bwMode="auto">
            <a:xfrm>
              <a:off x="1543" y="359"/>
              <a:ext cx="3506" cy="80"/>
            </a:xfrm>
            <a:custGeom>
              <a:avLst/>
              <a:gdLst>
                <a:gd name="T0" fmla="+- 0 1543 1543"/>
                <a:gd name="T1" fmla="*/ T0 w 3506"/>
                <a:gd name="T2" fmla="+- 0 440 359"/>
                <a:gd name="T3" fmla="*/ 440 h 80"/>
                <a:gd name="T4" fmla="+- 0 1545 1543"/>
                <a:gd name="T5" fmla="*/ T4 w 3506"/>
                <a:gd name="T6" fmla="+- 0 411 359"/>
                <a:gd name="T7" fmla="*/ 411 h 80"/>
                <a:gd name="T8" fmla="+- 0 1549 1543"/>
                <a:gd name="T9" fmla="*/ T8 w 3506"/>
                <a:gd name="T10" fmla="+- 0 397 359"/>
                <a:gd name="T11" fmla="*/ 397 h 80"/>
                <a:gd name="T12" fmla="+- 0 3289 1543"/>
                <a:gd name="T13" fmla="*/ T12 w 3506"/>
                <a:gd name="T14" fmla="+- 0 397 359"/>
                <a:gd name="T15" fmla="*/ 397 h 80"/>
                <a:gd name="T16" fmla="+- 0 3294 1543"/>
                <a:gd name="T17" fmla="*/ T16 w 3506"/>
                <a:gd name="T18" fmla="+- 0 386 359"/>
                <a:gd name="T19" fmla="*/ 386 h 80"/>
                <a:gd name="T20" fmla="+- 0 3296 1543"/>
                <a:gd name="T21" fmla="*/ T20 w 3506"/>
                <a:gd name="T22" fmla="+- 0 359 359"/>
                <a:gd name="T23" fmla="*/ 359 h 80"/>
                <a:gd name="T24" fmla="+- 0 3296 1543"/>
                <a:gd name="T25" fmla="*/ T24 w 3506"/>
                <a:gd name="T26" fmla="+- 0 377 359"/>
                <a:gd name="T27" fmla="*/ 377 h 80"/>
                <a:gd name="T28" fmla="+- 0 3300 1543"/>
                <a:gd name="T29" fmla="*/ T28 w 3506"/>
                <a:gd name="T30" fmla="+- 0 397 359"/>
                <a:gd name="T31" fmla="*/ 397 h 80"/>
                <a:gd name="T32" fmla="+- 0 3304 1543"/>
                <a:gd name="T33" fmla="*/ T32 w 3506"/>
                <a:gd name="T34" fmla="+- 0 397 359"/>
                <a:gd name="T35" fmla="*/ 397 h 80"/>
                <a:gd name="T36" fmla="+- 0 5042 1543"/>
                <a:gd name="T37" fmla="*/ T36 w 3506"/>
                <a:gd name="T38" fmla="+- 0 397 359"/>
                <a:gd name="T39" fmla="*/ 397 h 80"/>
                <a:gd name="T40" fmla="+- 0 5047 1543"/>
                <a:gd name="T41" fmla="*/ T40 w 3506"/>
                <a:gd name="T42" fmla="+- 0 407 359"/>
                <a:gd name="T43" fmla="*/ 407 h 80"/>
                <a:gd name="T44" fmla="+- 0 5050 1543"/>
                <a:gd name="T45" fmla="*/ T44 w 3506"/>
                <a:gd name="T46" fmla="+- 0 434 359"/>
                <a:gd name="T47" fmla="*/ 434 h 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3506" h="80">
                  <a:moveTo>
                    <a:pt x="0" y="81"/>
                  </a:moveTo>
                  <a:lnTo>
                    <a:pt x="2" y="52"/>
                  </a:lnTo>
                  <a:lnTo>
                    <a:pt x="6" y="38"/>
                  </a:lnTo>
                  <a:lnTo>
                    <a:pt x="1746" y="38"/>
                  </a:lnTo>
                  <a:lnTo>
                    <a:pt x="1751" y="27"/>
                  </a:lnTo>
                  <a:lnTo>
                    <a:pt x="1753" y="0"/>
                  </a:lnTo>
                  <a:lnTo>
                    <a:pt x="1753" y="18"/>
                  </a:lnTo>
                  <a:lnTo>
                    <a:pt x="1757" y="38"/>
                  </a:lnTo>
                  <a:lnTo>
                    <a:pt x="1761" y="38"/>
                  </a:lnTo>
                  <a:lnTo>
                    <a:pt x="3499" y="38"/>
                  </a:lnTo>
                  <a:lnTo>
                    <a:pt x="3504" y="48"/>
                  </a:lnTo>
                  <a:lnTo>
                    <a:pt x="3507" y="75"/>
                  </a:lnTo>
                </a:path>
              </a:pathLst>
            </a:custGeom>
            <a:noFill/>
            <a:ln w="6096">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sp>
        <p:nvSpPr>
          <p:cNvPr id="7" name="Rettangolo 6">
            <a:extLst>
              <a:ext uri="{FF2B5EF4-FFF2-40B4-BE49-F238E27FC236}">
                <a16:creationId xmlns:a16="http://schemas.microsoft.com/office/drawing/2014/main" xmlns="" id="{DBFAF783-E7A9-4109-BFF3-001E37F4C9BB}"/>
              </a:ext>
            </a:extLst>
          </p:cNvPr>
          <p:cNvSpPr/>
          <p:nvPr/>
        </p:nvSpPr>
        <p:spPr>
          <a:xfrm>
            <a:off x="1835696" y="1938144"/>
            <a:ext cx="795411" cy="369332"/>
          </a:xfrm>
          <a:prstGeom prst="rect">
            <a:avLst/>
          </a:prstGeom>
        </p:spPr>
        <p:txBody>
          <a:bodyPr wrap="none">
            <a:spAutoFit/>
          </a:bodyPr>
          <a:lstStyle/>
          <a:p>
            <a:r>
              <a:rPr lang="it-IT" i="1" dirty="0" err="1"/>
              <a:t>HBsAg</a:t>
            </a:r>
            <a:endParaRPr lang="it-IT" i="1" dirty="0"/>
          </a:p>
        </p:txBody>
      </p:sp>
      <p:grpSp>
        <p:nvGrpSpPr>
          <p:cNvPr id="8" name="Group 667">
            <a:extLst>
              <a:ext uri="{FF2B5EF4-FFF2-40B4-BE49-F238E27FC236}">
                <a16:creationId xmlns:a16="http://schemas.microsoft.com/office/drawing/2014/main" xmlns="" id="{0C7472C5-6ECE-4764-A380-F8020B474A68}"/>
              </a:ext>
            </a:extLst>
          </p:cNvPr>
          <p:cNvGrpSpPr>
            <a:grpSpLocks/>
          </p:cNvGrpSpPr>
          <p:nvPr/>
        </p:nvGrpSpPr>
        <p:grpSpPr bwMode="auto">
          <a:xfrm>
            <a:off x="594420" y="2997056"/>
            <a:ext cx="561975" cy="885190"/>
            <a:chOff x="1605" y="175"/>
            <a:chExt cx="885" cy="1394"/>
          </a:xfrm>
        </p:grpSpPr>
        <p:pic>
          <p:nvPicPr>
            <p:cNvPr id="9" name="Picture 672">
              <a:extLst>
                <a:ext uri="{FF2B5EF4-FFF2-40B4-BE49-F238E27FC236}">
                  <a16:creationId xmlns:a16="http://schemas.microsoft.com/office/drawing/2014/main" xmlns="" id="{CE1570BA-2F90-4D69-A109-FA53ECEDF3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5" y="175"/>
              <a:ext cx="885" cy="1361"/>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670">
              <a:extLst>
                <a:ext uri="{FF2B5EF4-FFF2-40B4-BE49-F238E27FC236}">
                  <a16:creationId xmlns:a16="http://schemas.microsoft.com/office/drawing/2014/main" xmlns="" id="{EF9C0B2E-F8D4-4776-BD5F-ABADE23718EC}"/>
                </a:ext>
              </a:extLst>
            </p:cNvPr>
            <p:cNvGrpSpPr>
              <a:grpSpLocks/>
            </p:cNvGrpSpPr>
            <p:nvPr/>
          </p:nvGrpSpPr>
          <p:grpSpPr bwMode="auto">
            <a:xfrm>
              <a:off x="1723" y="1353"/>
              <a:ext cx="167" cy="216"/>
              <a:chOff x="1723" y="1353"/>
              <a:chExt cx="167" cy="216"/>
            </a:xfrm>
          </p:grpSpPr>
          <p:sp>
            <p:nvSpPr>
              <p:cNvPr id="13" name="Freeform 671">
                <a:extLst>
                  <a:ext uri="{FF2B5EF4-FFF2-40B4-BE49-F238E27FC236}">
                    <a16:creationId xmlns:a16="http://schemas.microsoft.com/office/drawing/2014/main" xmlns="" id="{706B7023-B231-4DD7-AA60-2D99666D8329}"/>
                  </a:ext>
                </a:extLst>
              </p:cNvPr>
              <p:cNvSpPr>
                <a:spLocks/>
              </p:cNvSpPr>
              <p:nvPr/>
            </p:nvSpPr>
            <p:spPr bwMode="auto">
              <a:xfrm>
                <a:off x="1723" y="1353"/>
                <a:ext cx="167" cy="216"/>
              </a:xfrm>
              <a:custGeom>
                <a:avLst/>
                <a:gdLst>
                  <a:gd name="T0" fmla="+- 0 1790 1723"/>
                  <a:gd name="T1" fmla="*/ T0 w 167"/>
                  <a:gd name="T2" fmla="+- 0 1353 1353"/>
                  <a:gd name="T3" fmla="*/ 1353 h 216"/>
                  <a:gd name="T4" fmla="+- 0 1742 1723"/>
                  <a:gd name="T5" fmla="*/ T4 w 167"/>
                  <a:gd name="T6" fmla="+- 0 1391 1353"/>
                  <a:gd name="T7" fmla="*/ 1391 h 216"/>
                  <a:gd name="T8" fmla="+- 0 1723 1723"/>
                  <a:gd name="T9" fmla="*/ T8 w 167"/>
                  <a:gd name="T10" fmla="+- 0 1460 1353"/>
                  <a:gd name="T11" fmla="*/ 1460 h 216"/>
                  <a:gd name="T12" fmla="+- 0 1723 1723"/>
                  <a:gd name="T13" fmla="*/ T12 w 167"/>
                  <a:gd name="T14" fmla="+- 0 1464 1353"/>
                  <a:gd name="T15" fmla="*/ 1464 h 216"/>
                  <a:gd name="T16" fmla="+- 0 1743 1723"/>
                  <a:gd name="T17" fmla="*/ T16 w 167"/>
                  <a:gd name="T18" fmla="+- 0 1530 1353"/>
                  <a:gd name="T19" fmla="*/ 1530 h 216"/>
                  <a:gd name="T20" fmla="+- 0 1793 1723"/>
                  <a:gd name="T21" fmla="*/ T20 w 167"/>
                  <a:gd name="T22" fmla="+- 0 1566 1353"/>
                  <a:gd name="T23" fmla="*/ 1566 h 216"/>
                  <a:gd name="T24" fmla="+- 0 1815 1723"/>
                  <a:gd name="T25" fmla="*/ T24 w 167"/>
                  <a:gd name="T26" fmla="+- 0 1569 1353"/>
                  <a:gd name="T27" fmla="*/ 1569 h 216"/>
                  <a:gd name="T28" fmla="+- 0 1833 1723"/>
                  <a:gd name="T29" fmla="*/ T28 w 167"/>
                  <a:gd name="T30" fmla="+- 0 1564 1353"/>
                  <a:gd name="T31" fmla="*/ 1564 h 216"/>
                  <a:gd name="T32" fmla="+- 0 1883 1723"/>
                  <a:gd name="T33" fmla="*/ T32 w 167"/>
                  <a:gd name="T34" fmla="+- 0 1500 1353"/>
                  <a:gd name="T35" fmla="*/ 1500 h 216"/>
                  <a:gd name="T36" fmla="+- 0 1891 1723"/>
                  <a:gd name="T37" fmla="*/ T36 w 167"/>
                  <a:gd name="T38" fmla="+- 0 1447 1353"/>
                  <a:gd name="T39" fmla="*/ 1447 h 216"/>
                  <a:gd name="T40" fmla="+- 0 1887 1723"/>
                  <a:gd name="T41" fmla="*/ T40 w 167"/>
                  <a:gd name="T42" fmla="+- 0 1425 1353"/>
                  <a:gd name="T43" fmla="*/ 1425 h 216"/>
                  <a:gd name="T44" fmla="+- 0 1853 1723"/>
                  <a:gd name="T45" fmla="*/ T44 w 167"/>
                  <a:gd name="T46" fmla="+- 0 1372 1353"/>
                  <a:gd name="T47" fmla="*/ 1372 h 216"/>
                  <a:gd name="T48" fmla="+- 0 1790 1723"/>
                  <a:gd name="T49" fmla="*/ T48 w 167"/>
                  <a:gd name="T50" fmla="+- 0 1353 1353"/>
                  <a:gd name="T51" fmla="*/ 1353 h 21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167" h="216">
                    <a:moveTo>
                      <a:pt x="67" y="0"/>
                    </a:moveTo>
                    <a:lnTo>
                      <a:pt x="19" y="38"/>
                    </a:lnTo>
                    <a:lnTo>
                      <a:pt x="0" y="107"/>
                    </a:lnTo>
                    <a:lnTo>
                      <a:pt x="0" y="111"/>
                    </a:lnTo>
                    <a:lnTo>
                      <a:pt x="20" y="177"/>
                    </a:lnTo>
                    <a:lnTo>
                      <a:pt x="70" y="213"/>
                    </a:lnTo>
                    <a:lnTo>
                      <a:pt x="92" y="216"/>
                    </a:lnTo>
                    <a:lnTo>
                      <a:pt x="110" y="211"/>
                    </a:lnTo>
                    <a:lnTo>
                      <a:pt x="160" y="147"/>
                    </a:lnTo>
                    <a:lnTo>
                      <a:pt x="168" y="94"/>
                    </a:lnTo>
                    <a:lnTo>
                      <a:pt x="164" y="72"/>
                    </a:lnTo>
                    <a:lnTo>
                      <a:pt x="130" y="19"/>
                    </a:lnTo>
                    <a:lnTo>
                      <a:pt x="67" y="0"/>
                    </a:lnTo>
                  </a:path>
                </a:pathLst>
              </a:custGeom>
              <a:solidFill>
                <a:srgbClr val="FFD96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11" name="Group 668">
              <a:extLst>
                <a:ext uri="{FF2B5EF4-FFF2-40B4-BE49-F238E27FC236}">
                  <a16:creationId xmlns:a16="http://schemas.microsoft.com/office/drawing/2014/main" xmlns="" id="{EEE3A43B-1489-4DFE-9F55-FED64E5CC7FA}"/>
                </a:ext>
              </a:extLst>
            </p:cNvPr>
            <p:cNvGrpSpPr>
              <a:grpSpLocks/>
            </p:cNvGrpSpPr>
            <p:nvPr/>
          </p:nvGrpSpPr>
          <p:grpSpPr bwMode="auto">
            <a:xfrm>
              <a:off x="1723" y="1353"/>
              <a:ext cx="167" cy="216"/>
              <a:chOff x="1723" y="1353"/>
              <a:chExt cx="167" cy="216"/>
            </a:xfrm>
          </p:grpSpPr>
          <p:sp>
            <p:nvSpPr>
              <p:cNvPr id="12" name="Freeform 669">
                <a:extLst>
                  <a:ext uri="{FF2B5EF4-FFF2-40B4-BE49-F238E27FC236}">
                    <a16:creationId xmlns:a16="http://schemas.microsoft.com/office/drawing/2014/main" xmlns="" id="{2573A47E-406D-4192-A3D3-73B8AD33CCEF}"/>
                  </a:ext>
                </a:extLst>
              </p:cNvPr>
              <p:cNvSpPr>
                <a:spLocks/>
              </p:cNvSpPr>
              <p:nvPr/>
            </p:nvSpPr>
            <p:spPr bwMode="auto">
              <a:xfrm>
                <a:off x="1723" y="1353"/>
                <a:ext cx="167" cy="216"/>
              </a:xfrm>
              <a:custGeom>
                <a:avLst/>
                <a:gdLst>
                  <a:gd name="T0" fmla="+- 0 1723 1723"/>
                  <a:gd name="T1" fmla="*/ T0 w 167"/>
                  <a:gd name="T2" fmla="+- 0 1460 1353"/>
                  <a:gd name="T3" fmla="*/ 1460 h 216"/>
                  <a:gd name="T4" fmla="+- 0 1742 1723"/>
                  <a:gd name="T5" fmla="*/ T4 w 167"/>
                  <a:gd name="T6" fmla="+- 0 1391 1353"/>
                  <a:gd name="T7" fmla="*/ 1391 h 216"/>
                  <a:gd name="T8" fmla="+- 0 1790 1723"/>
                  <a:gd name="T9" fmla="*/ T8 w 167"/>
                  <a:gd name="T10" fmla="+- 0 1353 1353"/>
                  <a:gd name="T11" fmla="*/ 1353 h 216"/>
                  <a:gd name="T12" fmla="+- 0 1814 1723"/>
                  <a:gd name="T13" fmla="*/ T12 w 167"/>
                  <a:gd name="T14" fmla="+- 0 1355 1353"/>
                  <a:gd name="T15" fmla="*/ 1355 h 216"/>
                  <a:gd name="T16" fmla="+- 0 1868 1723"/>
                  <a:gd name="T17" fmla="*/ T16 w 167"/>
                  <a:gd name="T18" fmla="+- 0 1386 1353"/>
                  <a:gd name="T19" fmla="*/ 1386 h 216"/>
                  <a:gd name="T20" fmla="+- 0 1891 1723"/>
                  <a:gd name="T21" fmla="*/ T20 w 167"/>
                  <a:gd name="T22" fmla="+- 0 1447 1353"/>
                  <a:gd name="T23" fmla="*/ 1447 h 216"/>
                  <a:gd name="T24" fmla="+- 0 1889 1723"/>
                  <a:gd name="T25" fmla="*/ T24 w 167"/>
                  <a:gd name="T26" fmla="+- 0 1475 1353"/>
                  <a:gd name="T27" fmla="*/ 1475 h 216"/>
                  <a:gd name="T28" fmla="+- 0 1863 1723"/>
                  <a:gd name="T29" fmla="*/ T28 w 167"/>
                  <a:gd name="T30" fmla="+- 0 1540 1353"/>
                  <a:gd name="T31" fmla="*/ 1540 h 216"/>
                  <a:gd name="T32" fmla="+- 0 1815 1723"/>
                  <a:gd name="T33" fmla="*/ T32 w 167"/>
                  <a:gd name="T34" fmla="+- 0 1569 1353"/>
                  <a:gd name="T35" fmla="*/ 1569 h 216"/>
                  <a:gd name="T36" fmla="+- 0 1793 1723"/>
                  <a:gd name="T37" fmla="*/ T36 w 167"/>
                  <a:gd name="T38" fmla="+- 0 1566 1353"/>
                  <a:gd name="T39" fmla="*/ 1566 h 216"/>
                  <a:gd name="T40" fmla="+- 0 1743 1723"/>
                  <a:gd name="T41" fmla="*/ T40 w 167"/>
                  <a:gd name="T42" fmla="+- 0 1530 1353"/>
                  <a:gd name="T43" fmla="*/ 1530 h 216"/>
                  <a:gd name="T44" fmla="+- 0 1723 1723"/>
                  <a:gd name="T45" fmla="*/ T44 w 167"/>
                  <a:gd name="T46" fmla="+- 0 1464 1353"/>
                  <a:gd name="T47" fmla="*/ 1464 h 216"/>
                  <a:gd name="T48" fmla="+- 0 1723 1723"/>
                  <a:gd name="T49" fmla="*/ T48 w 167"/>
                  <a:gd name="T50" fmla="+- 0 1460 1353"/>
                  <a:gd name="T51" fmla="*/ 1460 h 21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167" h="216">
                    <a:moveTo>
                      <a:pt x="0" y="107"/>
                    </a:moveTo>
                    <a:lnTo>
                      <a:pt x="19" y="38"/>
                    </a:lnTo>
                    <a:lnTo>
                      <a:pt x="67" y="0"/>
                    </a:lnTo>
                    <a:lnTo>
                      <a:pt x="91" y="2"/>
                    </a:lnTo>
                    <a:lnTo>
                      <a:pt x="145" y="33"/>
                    </a:lnTo>
                    <a:lnTo>
                      <a:pt x="168" y="94"/>
                    </a:lnTo>
                    <a:lnTo>
                      <a:pt x="166" y="122"/>
                    </a:lnTo>
                    <a:lnTo>
                      <a:pt x="140" y="187"/>
                    </a:lnTo>
                    <a:lnTo>
                      <a:pt x="92" y="216"/>
                    </a:lnTo>
                    <a:lnTo>
                      <a:pt x="70" y="213"/>
                    </a:lnTo>
                    <a:lnTo>
                      <a:pt x="20" y="177"/>
                    </a:lnTo>
                    <a:lnTo>
                      <a:pt x="0" y="111"/>
                    </a:lnTo>
                    <a:lnTo>
                      <a:pt x="0" y="107"/>
                    </a:lnTo>
                    <a:close/>
                  </a:path>
                </a:pathLst>
              </a:custGeom>
              <a:noFill/>
              <a:ln w="12192">
                <a:solidFill>
                  <a:srgbClr val="6F2F9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pic>
        <p:nvPicPr>
          <p:cNvPr id="14" name="Immagine 13">
            <a:extLst>
              <a:ext uri="{FF2B5EF4-FFF2-40B4-BE49-F238E27FC236}">
                <a16:creationId xmlns:a16="http://schemas.microsoft.com/office/drawing/2014/main" xmlns="" id="{1074F5A4-089D-4E97-8682-214F4582E27D}"/>
              </a:ext>
            </a:extLst>
          </p:cNvPr>
          <p:cNvPicPr>
            <a:picLocks noChangeAspect="1"/>
          </p:cNvPicPr>
          <p:nvPr/>
        </p:nvPicPr>
        <p:blipFill>
          <a:blip r:embed="rId3"/>
          <a:stretch>
            <a:fillRect/>
          </a:stretch>
        </p:blipFill>
        <p:spPr>
          <a:xfrm>
            <a:off x="1059597" y="4014460"/>
            <a:ext cx="128027" cy="152413"/>
          </a:xfrm>
          <a:prstGeom prst="rect">
            <a:avLst/>
          </a:prstGeom>
        </p:spPr>
      </p:pic>
      <p:grpSp>
        <p:nvGrpSpPr>
          <p:cNvPr id="15" name="Group 673">
            <a:extLst>
              <a:ext uri="{FF2B5EF4-FFF2-40B4-BE49-F238E27FC236}">
                <a16:creationId xmlns:a16="http://schemas.microsoft.com/office/drawing/2014/main" xmlns="" id="{2AE91EF0-17F4-4450-A791-579F1C1C36B6}"/>
              </a:ext>
            </a:extLst>
          </p:cNvPr>
          <p:cNvGrpSpPr>
            <a:grpSpLocks/>
          </p:cNvGrpSpPr>
          <p:nvPr/>
        </p:nvGrpSpPr>
        <p:grpSpPr bwMode="auto">
          <a:xfrm>
            <a:off x="1475656" y="2837036"/>
            <a:ext cx="2625725" cy="1816100"/>
            <a:chOff x="2627" y="204"/>
            <a:chExt cx="4135" cy="2860"/>
          </a:xfrm>
        </p:grpSpPr>
        <p:grpSp>
          <p:nvGrpSpPr>
            <p:cNvPr id="16" name="Group 701">
              <a:extLst>
                <a:ext uri="{FF2B5EF4-FFF2-40B4-BE49-F238E27FC236}">
                  <a16:creationId xmlns:a16="http://schemas.microsoft.com/office/drawing/2014/main" xmlns="" id="{BF47315B-5302-4B7F-8A40-226527658087}"/>
                </a:ext>
              </a:extLst>
            </p:cNvPr>
            <p:cNvGrpSpPr>
              <a:grpSpLocks/>
            </p:cNvGrpSpPr>
            <p:nvPr/>
          </p:nvGrpSpPr>
          <p:grpSpPr bwMode="auto">
            <a:xfrm>
              <a:off x="3792" y="2113"/>
              <a:ext cx="236" cy="138"/>
              <a:chOff x="3792" y="2113"/>
              <a:chExt cx="236" cy="138"/>
            </a:xfrm>
          </p:grpSpPr>
          <p:sp>
            <p:nvSpPr>
              <p:cNvPr id="44" name="Freeform 702">
                <a:extLst>
                  <a:ext uri="{FF2B5EF4-FFF2-40B4-BE49-F238E27FC236}">
                    <a16:creationId xmlns:a16="http://schemas.microsoft.com/office/drawing/2014/main" xmlns="" id="{847829BD-E5CE-42D2-8351-9BEB6F3568A7}"/>
                  </a:ext>
                </a:extLst>
              </p:cNvPr>
              <p:cNvSpPr>
                <a:spLocks/>
              </p:cNvSpPr>
              <p:nvPr/>
            </p:nvSpPr>
            <p:spPr bwMode="auto">
              <a:xfrm>
                <a:off x="3792" y="2113"/>
                <a:ext cx="236" cy="138"/>
              </a:xfrm>
              <a:custGeom>
                <a:avLst/>
                <a:gdLst>
                  <a:gd name="T0" fmla="+- 0 3864 3792"/>
                  <a:gd name="T1" fmla="*/ T0 w 236"/>
                  <a:gd name="T2" fmla="+- 0 2113 2113"/>
                  <a:gd name="T3" fmla="*/ 2113 h 138"/>
                  <a:gd name="T4" fmla="+- 0 3798 3792"/>
                  <a:gd name="T5" fmla="*/ T4 w 236"/>
                  <a:gd name="T6" fmla="+- 0 2139 2113"/>
                  <a:gd name="T7" fmla="*/ 2139 h 138"/>
                  <a:gd name="T8" fmla="+- 0 3792 3792"/>
                  <a:gd name="T9" fmla="*/ T8 w 236"/>
                  <a:gd name="T10" fmla="+- 0 2153 2113"/>
                  <a:gd name="T11" fmla="*/ 2153 h 138"/>
                  <a:gd name="T12" fmla="+- 0 3792 3792"/>
                  <a:gd name="T13" fmla="*/ T12 w 236"/>
                  <a:gd name="T14" fmla="+- 0 2166 2113"/>
                  <a:gd name="T15" fmla="*/ 2166 h 138"/>
                  <a:gd name="T16" fmla="+- 0 3836 3792"/>
                  <a:gd name="T17" fmla="*/ T16 w 236"/>
                  <a:gd name="T18" fmla="+- 0 2216 2113"/>
                  <a:gd name="T19" fmla="*/ 2216 h 138"/>
                  <a:gd name="T20" fmla="+- 0 3909 3792"/>
                  <a:gd name="T21" fmla="*/ T20 w 236"/>
                  <a:gd name="T22" fmla="+- 0 2247 2113"/>
                  <a:gd name="T23" fmla="*/ 2247 h 138"/>
                  <a:gd name="T24" fmla="+- 0 3956 3792"/>
                  <a:gd name="T25" fmla="*/ T24 w 236"/>
                  <a:gd name="T26" fmla="+- 0 2251 2113"/>
                  <a:gd name="T27" fmla="*/ 2251 h 138"/>
                  <a:gd name="T28" fmla="+- 0 3977 3792"/>
                  <a:gd name="T29" fmla="*/ T28 w 236"/>
                  <a:gd name="T30" fmla="+- 0 2248 2113"/>
                  <a:gd name="T31" fmla="*/ 2248 h 138"/>
                  <a:gd name="T32" fmla="+- 0 3995 3792"/>
                  <a:gd name="T33" fmla="*/ T32 w 236"/>
                  <a:gd name="T34" fmla="+- 0 2243 2113"/>
                  <a:gd name="T35" fmla="*/ 2243 h 138"/>
                  <a:gd name="T36" fmla="+- 0 4010 3792"/>
                  <a:gd name="T37" fmla="*/ T36 w 236"/>
                  <a:gd name="T38" fmla="+- 0 2234 2113"/>
                  <a:gd name="T39" fmla="*/ 2234 h 138"/>
                  <a:gd name="T40" fmla="+- 0 4021 3792"/>
                  <a:gd name="T41" fmla="*/ T40 w 236"/>
                  <a:gd name="T42" fmla="+- 0 2223 2113"/>
                  <a:gd name="T43" fmla="*/ 2223 h 138"/>
                  <a:gd name="T44" fmla="+- 0 4027 3792"/>
                  <a:gd name="T45" fmla="*/ T44 w 236"/>
                  <a:gd name="T46" fmla="+- 0 2208 2113"/>
                  <a:gd name="T47" fmla="*/ 2208 h 138"/>
                  <a:gd name="T48" fmla="+- 0 4026 3792"/>
                  <a:gd name="T49" fmla="*/ T48 w 236"/>
                  <a:gd name="T50" fmla="+- 0 2194 2113"/>
                  <a:gd name="T51" fmla="*/ 2194 h 138"/>
                  <a:gd name="T52" fmla="+- 0 3973 3792"/>
                  <a:gd name="T53" fmla="*/ T52 w 236"/>
                  <a:gd name="T54" fmla="+- 0 2141 2113"/>
                  <a:gd name="T55" fmla="*/ 2141 h 138"/>
                  <a:gd name="T56" fmla="+- 0 3912 3792"/>
                  <a:gd name="T57" fmla="*/ T56 w 236"/>
                  <a:gd name="T58" fmla="+- 0 2118 2113"/>
                  <a:gd name="T59" fmla="*/ 2118 h 138"/>
                  <a:gd name="T60" fmla="+- 0 3864 3792"/>
                  <a:gd name="T61" fmla="*/ T60 w 236"/>
                  <a:gd name="T62" fmla="+- 0 2113 2113"/>
                  <a:gd name="T63" fmla="*/ 2113 h 13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236" h="138">
                    <a:moveTo>
                      <a:pt x="72" y="0"/>
                    </a:moveTo>
                    <a:lnTo>
                      <a:pt x="6" y="26"/>
                    </a:lnTo>
                    <a:lnTo>
                      <a:pt x="0" y="40"/>
                    </a:lnTo>
                    <a:lnTo>
                      <a:pt x="0" y="53"/>
                    </a:lnTo>
                    <a:lnTo>
                      <a:pt x="44" y="103"/>
                    </a:lnTo>
                    <a:lnTo>
                      <a:pt x="117" y="134"/>
                    </a:lnTo>
                    <a:lnTo>
                      <a:pt x="164" y="138"/>
                    </a:lnTo>
                    <a:lnTo>
                      <a:pt x="185" y="135"/>
                    </a:lnTo>
                    <a:lnTo>
                      <a:pt x="203" y="130"/>
                    </a:lnTo>
                    <a:lnTo>
                      <a:pt x="218" y="121"/>
                    </a:lnTo>
                    <a:lnTo>
                      <a:pt x="229" y="110"/>
                    </a:lnTo>
                    <a:lnTo>
                      <a:pt x="235" y="95"/>
                    </a:lnTo>
                    <a:lnTo>
                      <a:pt x="234" y="81"/>
                    </a:lnTo>
                    <a:lnTo>
                      <a:pt x="181" y="28"/>
                    </a:lnTo>
                    <a:lnTo>
                      <a:pt x="120" y="5"/>
                    </a:lnTo>
                    <a:lnTo>
                      <a:pt x="72" y="0"/>
                    </a:lnTo>
                  </a:path>
                </a:pathLst>
              </a:custGeom>
              <a:solidFill>
                <a:srgbClr val="5B9BD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17" name="Group 699">
              <a:extLst>
                <a:ext uri="{FF2B5EF4-FFF2-40B4-BE49-F238E27FC236}">
                  <a16:creationId xmlns:a16="http://schemas.microsoft.com/office/drawing/2014/main" xmlns="" id="{41700338-21FF-4FF8-ADF3-61DBE1C6CA8B}"/>
                </a:ext>
              </a:extLst>
            </p:cNvPr>
            <p:cNvGrpSpPr>
              <a:grpSpLocks/>
            </p:cNvGrpSpPr>
            <p:nvPr/>
          </p:nvGrpSpPr>
          <p:grpSpPr bwMode="auto">
            <a:xfrm>
              <a:off x="3792" y="2113"/>
              <a:ext cx="236" cy="138"/>
              <a:chOff x="3792" y="2113"/>
              <a:chExt cx="236" cy="138"/>
            </a:xfrm>
          </p:grpSpPr>
          <p:sp>
            <p:nvSpPr>
              <p:cNvPr id="43" name="Freeform 700">
                <a:extLst>
                  <a:ext uri="{FF2B5EF4-FFF2-40B4-BE49-F238E27FC236}">
                    <a16:creationId xmlns:a16="http://schemas.microsoft.com/office/drawing/2014/main" xmlns="" id="{085EBA8B-3023-484B-9179-C1A1514069CD}"/>
                  </a:ext>
                </a:extLst>
              </p:cNvPr>
              <p:cNvSpPr>
                <a:spLocks/>
              </p:cNvSpPr>
              <p:nvPr/>
            </p:nvSpPr>
            <p:spPr bwMode="auto">
              <a:xfrm>
                <a:off x="3792" y="2113"/>
                <a:ext cx="236" cy="138"/>
              </a:xfrm>
              <a:custGeom>
                <a:avLst/>
                <a:gdLst>
                  <a:gd name="T0" fmla="+- 0 3927 3792"/>
                  <a:gd name="T1" fmla="*/ T0 w 236"/>
                  <a:gd name="T2" fmla="+- 0 2122 2113"/>
                  <a:gd name="T3" fmla="*/ 2122 h 138"/>
                  <a:gd name="T4" fmla="+- 0 3992 3792"/>
                  <a:gd name="T5" fmla="*/ T4 w 236"/>
                  <a:gd name="T6" fmla="+- 0 2153 2113"/>
                  <a:gd name="T7" fmla="*/ 2153 h 138"/>
                  <a:gd name="T8" fmla="+- 0 4027 3792"/>
                  <a:gd name="T9" fmla="*/ T8 w 236"/>
                  <a:gd name="T10" fmla="+- 0 2208 2113"/>
                  <a:gd name="T11" fmla="*/ 2208 h 138"/>
                  <a:gd name="T12" fmla="+- 0 4021 3792"/>
                  <a:gd name="T13" fmla="*/ T12 w 236"/>
                  <a:gd name="T14" fmla="+- 0 2223 2113"/>
                  <a:gd name="T15" fmla="*/ 2223 h 138"/>
                  <a:gd name="T16" fmla="+- 0 4010 3792"/>
                  <a:gd name="T17" fmla="*/ T16 w 236"/>
                  <a:gd name="T18" fmla="+- 0 2234 2113"/>
                  <a:gd name="T19" fmla="*/ 2234 h 138"/>
                  <a:gd name="T20" fmla="+- 0 3995 3792"/>
                  <a:gd name="T21" fmla="*/ T20 w 236"/>
                  <a:gd name="T22" fmla="+- 0 2243 2113"/>
                  <a:gd name="T23" fmla="*/ 2243 h 138"/>
                  <a:gd name="T24" fmla="+- 0 3977 3792"/>
                  <a:gd name="T25" fmla="*/ T24 w 236"/>
                  <a:gd name="T26" fmla="+- 0 2248 2113"/>
                  <a:gd name="T27" fmla="*/ 2248 h 138"/>
                  <a:gd name="T28" fmla="+- 0 3956 3792"/>
                  <a:gd name="T29" fmla="*/ T28 w 236"/>
                  <a:gd name="T30" fmla="+- 0 2251 2113"/>
                  <a:gd name="T31" fmla="*/ 2251 h 138"/>
                  <a:gd name="T32" fmla="+- 0 3933 3792"/>
                  <a:gd name="T33" fmla="*/ T32 w 236"/>
                  <a:gd name="T34" fmla="+- 0 2250 2113"/>
                  <a:gd name="T35" fmla="*/ 2250 h 138"/>
                  <a:gd name="T36" fmla="+- 0 3857 3792"/>
                  <a:gd name="T37" fmla="*/ T36 w 236"/>
                  <a:gd name="T38" fmla="+- 0 2228 2113"/>
                  <a:gd name="T39" fmla="*/ 2228 h 138"/>
                  <a:gd name="T40" fmla="+- 0 3806 3792"/>
                  <a:gd name="T41" fmla="*/ T40 w 236"/>
                  <a:gd name="T42" fmla="+- 0 2191 2113"/>
                  <a:gd name="T43" fmla="*/ 2191 h 138"/>
                  <a:gd name="T44" fmla="+- 0 3792 3792"/>
                  <a:gd name="T45" fmla="*/ T44 w 236"/>
                  <a:gd name="T46" fmla="+- 0 2153 2113"/>
                  <a:gd name="T47" fmla="*/ 2153 h 138"/>
                  <a:gd name="T48" fmla="+- 0 3798 3792"/>
                  <a:gd name="T49" fmla="*/ T48 w 236"/>
                  <a:gd name="T50" fmla="+- 0 2139 2113"/>
                  <a:gd name="T51" fmla="*/ 2139 h 138"/>
                  <a:gd name="T52" fmla="+- 0 3810 3792"/>
                  <a:gd name="T53" fmla="*/ T52 w 236"/>
                  <a:gd name="T54" fmla="+- 0 2129 2113"/>
                  <a:gd name="T55" fmla="*/ 2129 h 138"/>
                  <a:gd name="T56" fmla="+- 0 3825 3792"/>
                  <a:gd name="T57" fmla="*/ T56 w 236"/>
                  <a:gd name="T58" fmla="+- 0 2121 2113"/>
                  <a:gd name="T59" fmla="*/ 2121 h 138"/>
                  <a:gd name="T60" fmla="+- 0 3843 3792"/>
                  <a:gd name="T61" fmla="*/ T60 w 236"/>
                  <a:gd name="T62" fmla="+- 0 2115 2113"/>
                  <a:gd name="T63" fmla="*/ 2115 h 138"/>
                  <a:gd name="T64" fmla="+- 0 3864 3792"/>
                  <a:gd name="T65" fmla="*/ T64 w 236"/>
                  <a:gd name="T66" fmla="+- 0 2113 2113"/>
                  <a:gd name="T67" fmla="*/ 2113 h 138"/>
                  <a:gd name="T68" fmla="+- 0 3887 3792"/>
                  <a:gd name="T69" fmla="*/ T68 w 236"/>
                  <a:gd name="T70" fmla="+- 0 2114 2113"/>
                  <a:gd name="T71" fmla="*/ 2114 h 138"/>
                  <a:gd name="T72" fmla="+- 0 3912 3792"/>
                  <a:gd name="T73" fmla="*/ T72 w 236"/>
                  <a:gd name="T74" fmla="+- 0 2118 2113"/>
                  <a:gd name="T75" fmla="*/ 2118 h 138"/>
                  <a:gd name="T76" fmla="+- 0 3927 3792"/>
                  <a:gd name="T77" fmla="*/ T76 w 236"/>
                  <a:gd name="T78" fmla="+- 0 2122 2113"/>
                  <a:gd name="T79" fmla="*/ 2122 h 13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236" h="138">
                    <a:moveTo>
                      <a:pt x="135" y="9"/>
                    </a:moveTo>
                    <a:lnTo>
                      <a:pt x="200" y="40"/>
                    </a:lnTo>
                    <a:lnTo>
                      <a:pt x="235" y="95"/>
                    </a:lnTo>
                    <a:lnTo>
                      <a:pt x="229" y="110"/>
                    </a:lnTo>
                    <a:lnTo>
                      <a:pt x="218" y="121"/>
                    </a:lnTo>
                    <a:lnTo>
                      <a:pt x="203" y="130"/>
                    </a:lnTo>
                    <a:lnTo>
                      <a:pt x="185" y="135"/>
                    </a:lnTo>
                    <a:lnTo>
                      <a:pt x="164" y="138"/>
                    </a:lnTo>
                    <a:lnTo>
                      <a:pt x="141" y="137"/>
                    </a:lnTo>
                    <a:lnTo>
                      <a:pt x="65" y="115"/>
                    </a:lnTo>
                    <a:lnTo>
                      <a:pt x="14" y="78"/>
                    </a:lnTo>
                    <a:lnTo>
                      <a:pt x="0" y="40"/>
                    </a:lnTo>
                    <a:lnTo>
                      <a:pt x="6" y="26"/>
                    </a:lnTo>
                    <a:lnTo>
                      <a:pt x="18" y="16"/>
                    </a:lnTo>
                    <a:lnTo>
                      <a:pt x="33" y="8"/>
                    </a:lnTo>
                    <a:lnTo>
                      <a:pt x="51" y="2"/>
                    </a:lnTo>
                    <a:lnTo>
                      <a:pt x="72" y="0"/>
                    </a:lnTo>
                    <a:lnTo>
                      <a:pt x="95" y="1"/>
                    </a:lnTo>
                    <a:lnTo>
                      <a:pt x="120" y="5"/>
                    </a:lnTo>
                    <a:lnTo>
                      <a:pt x="135" y="9"/>
                    </a:lnTo>
                  </a:path>
                </a:pathLst>
              </a:custGeom>
              <a:noFill/>
              <a:ln w="12700">
                <a:solidFill>
                  <a:srgbClr val="41709C"/>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18" name="Group 697">
              <a:extLst>
                <a:ext uri="{FF2B5EF4-FFF2-40B4-BE49-F238E27FC236}">
                  <a16:creationId xmlns:a16="http://schemas.microsoft.com/office/drawing/2014/main" xmlns="" id="{3E9378EF-10C5-4398-899A-71A99537F260}"/>
                </a:ext>
              </a:extLst>
            </p:cNvPr>
            <p:cNvGrpSpPr>
              <a:grpSpLocks/>
            </p:cNvGrpSpPr>
            <p:nvPr/>
          </p:nvGrpSpPr>
          <p:grpSpPr bwMode="auto">
            <a:xfrm>
              <a:off x="4027" y="2226"/>
              <a:ext cx="116" cy="68"/>
              <a:chOff x="4027" y="2226"/>
              <a:chExt cx="116" cy="68"/>
            </a:xfrm>
          </p:grpSpPr>
          <p:sp>
            <p:nvSpPr>
              <p:cNvPr id="42" name="Freeform 698">
                <a:extLst>
                  <a:ext uri="{FF2B5EF4-FFF2-40B4-BE49-F238E27FC236}">
                    <a16:creationId xmlns:a16="http://schemas.microsoft.com/office/drawing/2014/main" xmlns="" id="{28C7A3D7-A191-4486-A57A-27E23441485C}"/>
                  </a:ext>
                </a:extLst>
              </p:cNvPr>
              <p:cNvSpPr>
                <a:spLocks/>
              </p:cNvSpPr>
              <p:nvPr/>
            </p:nvSpPr>
            <p:spPr bwMode="auto">
              <a:xfrm>
                <a:off x="4027" y="2226"/>
                <a:ext cx="116" cy="68"/>
              </a:xfrm>
              <a:custGeom>
                <a:avLst/>
                <a:gdLst>
                  <a:gd name="T0" fmla="+- 0 4072 4027"/>
                  <a:gd name="T1" fmla="*/ T0 w 116"/>
                  <a:gd name="T2" fmla="+- 0 2226 2226"/>
                  <a:gd name="T3" fmla="*/ 2226 h 68"/>
                  <a:gd name="T4" fmla="+- 0 4051 4027"/>
                  <a:gd name="T5" fmla="*/ T4 w 116"/>
                  <a:gd name="T6" fmla="+- 0 2228 2226"/>
                  <a:gd name="T7" fmla="*/ 2228 h 68"/>
                  <a:gd name="T8" fmla="+- 0 4036 4027"/>
                  <a:gd name="T9" fmla="*/ T8 w 116"/>
                  <a:gd name="T10" fmla="+- 0 2237 2226"/>
                  <a:gd name="T11" fmla="*/ 2237 h 68"/>
                  <a:gd name="T12" fmla="+- 0 4027 4027"/>
                  <a:gd name="T13" fmla="*/ T12 w 116"/>
                  <a:gd name="T14" fmla="+- 0 2253 2226"/>
                  <a:gd name="T15" fmla="*/ 2253 h 68"/>
                  <a:gd name="T16" fmla="+- 0 4034 4027"/>
                  <a:gd name="T17" fmla="*/ T16 w 116"/>
                  <a:gd name="T18" fmla="+- 0 2264 2226"/>
                  <a:gd name="T19" fmla="*/ 2264 h 68"/>
                  <a:gd name="T20" fmla="+- 0 4048 4027"/>
                  <a:gd name="T21" fmla="*/ T20 w 116"/>
                  <a:gd name="T22" fmla="+- 0 2275 2226"/>
                  <a:gd name="T23" fmla="*/ 2275 h 68"/>
                  <a:gd name="T24" fmla="+- 0 4070 4027"/>
                  <a:gd name="T25" fmla="*/ T24 w 116"/>
                  <a:gd name="T26" fmla="+- 0 2286 2226"/>
                  <a:gd name="T27" fmla="*/ 2286 h 68"/>
                  <a:gd name="T28" fmla="+- 0 4100 4027"/>
                  <a:gd name="T29" fmla="*/ T28 w 116"/>
                  <a:gd name="T30" fmla="+- 0 2295 2226"/>
                  <a:gd name="T31" fmla="*/ 2295 h 68"/>
                  <a:gd name="T32" fmla="+- 0 4121 4027"/>
                  <a:gd name="T33" fmla="*/ T32 w 116"/>
                  <a:gd name="T34" fmla="+- 0 2293 2226"/>
                  <a:gd name="T35" fmla="*/ 2293 h 68"/>
                  <a:gd name="T36" fmla="+- 0 4136 4027"/>
                  <a:gd name="T37" fmla="*/ T36 w 116"/>
                  <a:gd name="T38" fmla="+- 0 2283 2226"/>
                  <a:gd name="T39" fmla="*/ 2283 h 68"/>
                  <a:gd name="T40" fmla="+- 0 4144 4027"/>
                  <a:gd name="T41" fmla="*/ T40 w 116"/>
                  <a:gd name="T42" fmla="+- 0 2266 2226"/>
                  <a:gd name="T43" fmla="*/ 2266 h 68"/>
                  <a:gd name="T44" fmla="+- 0 4135 4027"/>
                  <a:gd name="T45" fmla="*/ T44 w 116"/>
                  <a:gd name="T46" fmla="+- 0 2252 2226"/>
                  <a:gd name="T47" fmla="*/ 2252 h 68"/>
                  <a:gd name="T48" fmla="+- 0 4118 4027"/>
                  <a:gd name="T49" fmla="*/ T48 w 116"/>
                  <a:gd name="T50" fmla="+- 0 2240 2226"/>
                  <a:gd name="T51" fmla="*/ 2240 h 68"/>
                  <a:gd name="T52" fmla="+- 0 4094 4027"/>
                  <a:gd name="T53" fmla="*/ T52 w 116"/>
                  <a:gd name="T54" fmla="+- 0 2230 2226"/>
                  <a:gd name="T55" fmla="*/ 2230 h 68"/>
                  <a:gd name="T56" fmla="+- 0 4072 4027"/>
                  <a:gd name="T57" fmla="*/ T56 w 116"/>
                  <a:gd name="T58" fmla="+- 0 2226 2226"/>
                  <a:gd name="T59" fmla="*/ 2226 h 6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116" h="68">
                    <a:moveTo>
                      <a:pt x="45" y="0"/>
                    </a:moveTo>
                    <a:lnTo>
                      <a:pt x="24" y="2"/>
                    </a:lnTo>
                    <a:lnTo>
                      <a:pt x="9" y="11"/>
                    </a:lnTo>
                    <a:lnTo>
                      <a:pt x="0" y="27"/>
                    </a:lnTo>
                    <a:lnTo>
                      <a:pt x="7" y="38"/>
                    </a:lnTo>
                    <a:lnTo>
                      <a:pt x="21" y="49"/>
                    </a:lnTo>
                    <a:lnTo>
                      <a:pt x="43" y="60"/>
                    </a:lnTo>
                    <a:lnTo>
                      <a:pt x="73" y="69"/>
                    </a:lnTo>
                    <a:lnTo>
                      <a:pt x="94" y="67"/>
                    </a:lnTo>
                    <a:lnTo>
                      <a:pt x="109" y="57"/>
                    </a:lnTo>
                    <a:lnTo>
                      <a:pt x="117" y="40"/>
                    </a:lnTo>
                    <a:lnTo>
                      <a:pt x="108" y="26"/>
                    </a:lnTo>
                    <a:lnTo>
                      <a:pt x="91" y="14"/>
                    </a:lnTo>
                    <a:lnTo>
                      <a:pt x="67" y="4"/>
                    </a:lnTo>
                    <a:lnTo>
                      <a:pt x="45" y="0"/>
                    </a:lnTo>
                  </a:path>
                </a:pathLst>
              </a:custGeom>
              <a:solidFill>
                <a:srgbClr val="001F5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19" name="Group 691">
              <a:extLst>
                <a:ext uri="{FF2B5EF4-FFF2-40B4-BE49-F238E27FC236}">
                  <a16:creationId xmlns:a16="http://schemas.microsoft.com/office/drawing/2014/main" xmlns="" id="{A2C4D1A3-481D-4BB2-8F0E-A0E9DC57DFD1}"/>
                </a:ext>
              </a:extLst>
            </p:cNvPr>
            <p:cNvGrpSpPr>
              <a:grpSpLocks/>
            </p:cNvGrpSpPr>
            <p:nvPr/>
          </p:nvGrpSpPr>
          <p:grpSpPr bwMode="auto">
            <a:xfrm>
              <a:off x="2627" y="472"/>
              <a:ext cx="3993" cy="2065"/>
              <a:chOff x="2627" y="472"/>
              <a:chExt cx="3993" cy="2065"/>
            </a:xfrm>
          </p:grpSpPr>
          <p:sp>
            <p:nvSpPr>
              <p:cNvPr id="37" name="Freeform 696">
                <a:extLst>
                  <a:ext uri="{FF2B5EF4-FFF2-40B4-BE49-F238E27FC236}">
                    <a16:creationId xmlns:a16="http://schemas.microsoft.com/office/drawing/2014/main" xmlns="" id="{7B6A507B-CF54-48A7-9665-AAD872CA5103}"/>
                  </a:ext>
                </a:extLst>
              </p:cNvPr>
              <p:cNvSpPr>
                <a:spLocks/>
              </p:cNvSpPr>
              <p:nvPr/>
            </p:nvSpPr>
            <p:spPr bwMode="auto">
              <a:xfrm>
                <a:off x="4027" y="2226"/>
                <a:ext cx="116" cy="68"/>
              </a:xfrm>
              <a:custGeom>
                <a:avLst/>
                <a:gdLst>
                  <a:gd name="T0" fmla="+- 0 4094 4027"/>
                  <a:gd name="T1" fmla="*/ T0 w 116"/>
                  <a:gd name="T2" fmla="+- 0 2230 2226"/>
                  <a:gd name="T3" fmla="*/ 2230 h 68"/>
                  <a:gd name="T4" fmla="+- 0 4118 4027"/>
                  <a:gd name="T5" fmla="*/ T4 w 116"/>
                  <a:gd name="T6" fmla="+- 0 2240 2226"/>
                  <a:gd name="T7" fmla="*/ 2240 h 68"/>
                  <a:gd name="T8" fmla="+- 0 4135 4027"/>
                  <a:gd name="T9" fmla="*/ T8 w 116"/>
                  <a:gd name="T10" fmla="+- 0 2252 2226"/>
                  <a:gd name="T11" fmla="*/ 2252 h 68"/>
                  <a:gd name="T12" fmla="+- 0 4144 4027"/>
                  <a:gd name="T13" fmla="*/ T12 w 116"/>
                  <a:gd name="T14" fmla="+- 0 2266 2226"/>
                  <a:gd name="T15" fmla="*/ 2266 h 68"/>
                  <a:gd name="T16" fmla="+- 0 4136 4027"/>
                  <a:gd name="T17" fmla="*/ T16 w 116"/>
                  <a:gd name="T18" fmla="+- 0 2283 2226"/>
                  <a:gd name="T19" fmla="*/ 2283 h 68"/>
                  <a:gd name="T20" fmla="+- 0 4121 4027"/>
                  <a:gd name="T21" fmla="*/ T20 w 116"/>
                  <a:gd name="T22" fmla="+- 0 2293 2226"/>
                  <a:gd name="T23" fmla="*/ 2293 h 68"/>
                  <a:gd name="T24" fmla="+- 0 4100 4027"/>
                  <a:gd name="T25" fmla="*/ T24 w 116"/>
                  <a:gd name="T26" fmla="+- 0 2295 2226"/>
                  <a:gd name="T27" fmla="*/ 2295 h 68"/>
                  <a:gd name="T28" fmla="+- 0 4070 4027"/>
                  <a:gd name="T29" fmla="*/ T28 w 116"/>
                  <a:gd name="T30" fmla="+- 0 2286 2226"/>
                  <a:gd name="T31" fmla="*/ 2286 h 68"/>
                  <a:gd name="T32" fmla="+- 0 4048 4027"/>
                  <a:gd name="T33" fmla="*/ T32 w 116"/>
                  <a:gd name="T34" fmla="+- 0 2275 2226"/>
                  <a:gd name="T35" fmla="*/ 2275 h 68"/>
                  <a:gd name="T36" fmla="+- 0 4034 4027"/>
                  <a:gd name="T37" fmla="*/ T36 w 116"/>
                  <a:gd name="T38" fmla="+- 0 2264 2226"/>
                  <a:gd name="T39" fmla="*/ 2264 h 68"/>
                  <a:gd name="T40" fmla="+- 0 4027 4027"/>
                  <a:gd name="T41" fmla="*/ T40 w 116"/>
                  <a:gd name="T42" fmla="+- 0 2253 2226"/>
                  <a:gd name="T43" fmla="*/ 2253 h 68"/>
                  <a:gd name="T44" fmla="+- 0 4036 4027"/>
                  <a:gd name="T45" fmla="*/ T44 w 116"/>
                  <a:gd name="T46" fmla="+- 0 2237 2226"/>
                  <a:gd name="T47" fmla="*/ 2237 h 68"/>
                  <a:gd name="T48" fmla="+- 0 4051 4027"/>
                  <a:gd name="T49" fmla="*/ T48 w 116"/>
                  <a:gd name="T50" fmla="+- 0 2228 2226"/>
                  <a:gd name="T51" fmla="*/ 2228 h 68"/>
                  <a:gd name="T52" fmla="+- 0 4072 4027"/>
                  <a:gd name="T53" fmla="*/ T52 w 116"/>
                  <a:gd name="T54" fmla="+- 0 2226 2226"/>
                  <a:gd name="T55" fmla="*/ 2226 h 68"/>
                  <a:gd name="T56" fmla="+- 0 4094 4027"/>
                  <a:gd name="T57" fmla="*/ T56 w 116"/>
                  <a:gd name="T58" fmla="+- 0 2230 2226"/>
                  <a:gd name="T59" fmla="*/ 2230 h 6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116" h="68">
                    <a:moveTo>
                      <a:pt x="67" y="4"/>
                    </a:moveTo>
                    <a:lnTo>
                      <a:pt x="91" y="14"/>
                    </a:lnTo>
                    <a:lnTo>
                      <a:pt x="108" y="26"/>
                    </a:lnTo>
                    <a:lnTo>
                      <a:pt x="117" y="40"/>
                    </a:lnTo>
                    <a:lnTo>
                      <a:pt x="109" y="57"/>
                    </a:lnTo>
                    <a:lnTo>
                      <a:pt x="94" y="67"/>
                    </a:lnTo>
                    <a:lnTo>
                      <a:pt x="73" y="69"/>
                    </a:lnTo>
                    <a:lnTo>
                      <a:pt x="43" y="60"/>
                    </a:lnTo>
                    <a:lnTo>
                      <a:pt x="21" y="49"/>
                    </a:lnTo>
                    <a:lnTo>
                      <a:pt x="7" y="38"/>
                    </a:lnTo>
                    <a:lnTo>
                      <a:pt x="0" y="27"/>
                    </a:lnTo>
                    <a:lnTo>
                      <a:pt x="9" y="11"/>
                    </a:lnTo>
                    <a:lnTo>
                      <a:pt x="24" y="2"/>
                    </a:lnTo>
                    <a:lnTo>
                      <a:pt x="45" y="0"/>
                    </a:lnTo>
                    <a:lnTo>
                      <a:pt x="67" y="4"/>
                    </a:lnTo>
                    <a:close/>
                  </a:path>
                </a:pathLst>
              </a:custGeom>
              <a:noFill/>
              <a:ln w="12700">
                <a:solidFill>
                  <a:srgbClr val="41709C"/>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pic>
            <p:nvPicPr>
              <p:cNvPr id="38" name="Picture 695">
                <a:extLst>
                  <a:ext uri="{FF2B5EF4-FFF2-40B4-BE49-F238E27FC236}">
                    <a16:creationId xmlns:a16="http://schemas.microsoft.com/office/drawing/2014/main" xmlns="" id="{87258F71-FC84-4468-A329-569BAC4C92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0" y="1558"/>
                <a:ext cx="472" cy="452"/>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694">
                <a:extLst>
                  <a:ext uri="{FF2B5EF4-FFF2-40B4-BE49-F238E27FC236}">
                    <a16:creationId xmlns:a16="http://schemas.microsoft.com/office/drawing/2014/main" xmlns="" id="{E6F88267-6BE1-47AD-9670-9BBEDCB8F5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7" y="881"/>
                <a:ext cx="1581" cy="1656"/>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693">
                <a:extLst>
                  <a:ext uri="{FF2B5EF4-FFF2-40B4-BE49-F238E27FC236}">
                    <a16:creationId xmlns:a16="http://schemas.microsoft.com/office/drawing/2014/main" xmlns="" id="{F5625C6A-647A-4B45-BE39-C7A9A934F2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55" y="642"/>
                <a:ext cx="842" cy="79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692">
                <a:extLst>
                  <a:ext uri="{FF2B5EF4-FFF2-40B4-BE49-F238E27FC236}">
                    <a16:creationId xmlns:a16="http://schemas.microsoft.com/office/drawing/2014/main" xmlns="" id="{59FF2857-6A4F-4460-9EA7-D1A221A392A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3" y="472"/>
                <a:ext cx="1667" cy="19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689">
              <a:extLst>
                <a:ext uri="{FF2B5EF4-FFF2-40B4-BE49-F238E27FC236}">
                  <a16:creationId xmlns:a16="http://schemas.microsoft.com/office/drawing/2014/main" xmlns="" id="{039CFD45-54DC-4E0E-B584-B93DE3962BE2}"/>
                </a:ext>
              </a:extLst>
            </p:cNvPr>
            <p:cNvGrpSpPr>
              <a:grpSpLocks/>
            </p:cNvGrpSpPr>
            <p:nvPr/>
          </p:nvGrpSpPr>
          <p:grpSpPr bwMode="auto">
            <a:xfrm>
              <a:off x="5374" y="895"/>
              <a:ext cx="167" cy="216"/>
              <a:chOff x="5374" y="895"/>
              <a:chExt cx="167" cy="216"/>
            </a:xfrm>
          </p:grpSpPr>
          <p:sp>
            <p:nvSpPr>
              <p:cNvPr id="36" name="Freeform 690">
                <a:extLst>
                  <a:ext uri="{FF2B5EF4-FFF2-40B4-BE49-F238E27FC236}">
                    <a16:creationId xmlns:a16="http://schemas.microsoft.com/office/drawing/2014/main" xmlns="" id="{B8670F60-F5B5-4D38-987B-40B91F1760A1}"/>
                  </a:ext>
                </a:extLst>
              </p:cNvPr>
              <p:cNvSpPr>
                <a:spLocks/>
              </p:cNvSpPr>
              <p:nvPr/>
            </p:nvSpPr>
            <p:spPr bwMode="auto">
              <a:xfrm>
                <a:off x="5374" y="895"/>
                <a:ext cx="167" cy="216"/>
              </a:xfrm>
              <a:custGeom>
                <a:avLst/>
                <a:gdLst>
                  <a:gd name="T0" fmla="+- 0 5440 5374"/>
                  <a:gd name="T1" fmla="*/ T0 w 167"/>
                  <a:gd name="T2" fmla="+- 0 895 895"/>
                  <a:gd name="T3" fmla="*/ 895 h 216"/>
                  <a:gd name="T4" fmla="+- 0 5393 5374"/>
                  <a:gd name="T5" fmla="*/ T4 w 167"/>
                  <a:gd name="T6" fmla="+- 0 933 895"/>
                  <a:gd name="T7" fmla="*/ 933 h 216"/>
                  <a:gd name="T8" fmla="+- 0 5374 5374"/>
                  <a:gd name="T9" fmla="*/ T8 w 167"/>
                  <a:gd name="T10" fmla="+- 0 1002 895"/>
                  <a:gd name="T11" fmla="*/ 1002 h 216"/>
                  <a:gd name="T12" fmla="+- 0 5374 5374"/>
                  <a:gd name="T13" fmla="*/ T12 w 167"/>
                  <a:gd name="T14" fmla="+- 0 1006 895"/>
                  <a:gd name="T15" fmla="*/ 1006 h 216"/>
                  <a:gd name="T16" fmla="+- 0 5394 5374"/>
                  <a:gd name="T17" fmla="*/ T16 w 167"/>
                  <a:gd name="T18" fmla="+- 0 1072 895"/>
                  <a:gd name="T19" fmla="*/ 1072 h 216"/>
                  <a:gd name="T20" fmla="+- 0 5444 5374"/>
                  <a:gd name="T21" fmla="*/ T20 w 167"/>
                  <a:gd name="T22" fmla="+- 0 1108 895"/>
                  <a:gd name="T23" fmla="*/ 1108 h 216"/>
                  <a:gd name="T24" fmla="+- 0 5465 5374"/>
                  <a:gd name="T25" fmla="*/ T24 w 167"/>
                  <a:gd name="T26" fmla="+- 0 1111 895"/>
                  <a:gd name="T27" fmla="*/ 1111 h 216"/>
                  <a:gd name="T28" fmla="+- 0 5483 5374"/>
                  <a:gd name="T29" fmla="*/ T28 w 167"/>
                  <a:gd name="T30" fmla="+- 0 1106 895"/>
                  <a:gd name="T31" fmla="*/ 1106 h 216"/>
                  <a:gd name="T32" fmla="+- 0 5534 5374"/>
                  <a:gd name="T33" fmla="*/ T32 w 167"/>
                  <a:gd name="T34" fmla="+- 0 1043 895"/>
                  <a:gd name="T35" fmla="*/ 1043 h 216"/>
                  <a:gd name="T36" fmla="+- 0 5541 5374"/>
                  <a:gd name="T37" fmla="*/ T36 w 167"/>
                  <a:gd name="T38" fmla="+- 0 990 895"/>
                  <a:gd name="T39" fmla="*/ 990 h 216"/>
                  <a:gd name="T40" fmla="+- 0 5537 5374"/>
                  <a:gd name="T41" fmla="*/ T40 w 167"/>
                  <a:gd name="T42" fmla="+- 0 967 895"/>
                  <a:gd name="T43" fmla="*/ 967 h 216"/>
                  <a:gd name="T44" fmla="+- 0 5503 5374"/>
                  <a:gd name="T45" fmla="*/ T44 w 167"/>
                  <a:gd name="T46" fmla="+- 0 914 895"/>
                  <a:gd name="T47" fmla="*/ 914 h 216"/>
                  <a:gd name="T48" fmla="+- 0 5440 5374"/>
                  <a:gd name="T49" fmla="*/ T48 w 167"/>
                  <a:gd name="T50" fmla="+- 0 895 895"/>
                  <a:gd name="T51" fmla="*/ 895 h 21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167" h="216">
                    <a:moveTo>
                      <a:pt x="66" y="0"/>
                    </a:moveTo>
                    <a:lnTo>
                      <a:pt x="19" y="38"/>
                    </a:lnTo>
                    <a:lnTo>
                      <a:pt x="0" y="107"/>
                    </a:lnTo>
                    <a:lnTo>
                      <a:pt x="0" y="111"/>
                    </a:lnTo>
                    <a:lnTo>
                      <a:pt x="20" y="177"/>
                    </a:lnTo>
                    <a:lnTo>
                      <a:pt x="70" y="213"/>
                    </a:lnTo>
                    <a:lnTo>
                      <a:pt x="91" y="216"/>
                    </a:lnTo>
                    <a:lnTo>
                      <a:pt x="109" y="211"/>
                    </a:lnTo>
                    <a:lnTo>
                      <a:pt x="160" y="148"/>
                    </a:lnTo>
                    <a:lnTo>
                      <a:pt x="167" y="95"/>
                    </a:lnTo>
                    <a:lnTo>
                      <a:pt x="163" y="72"/>
                    </a:lnTo>
                    <a:lnTo>
                      <a:pt x="129" y="19"/>
                    </a:lnTo>
                    <a:lnTo>
                      <a:pt x="66" y="0"/>
                    </a:lnTo>
                  </a:path>
                </a:pathLst>
              </a:custGeom>
              <a:solidFill>
                <a:srgbClr val="FFD96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21" name="Group 687">
              <a:extLst>
                <a:ext uri="{FF2B5EF4-FFF2-40B4-BE49-F238E27FC236}">
                  <a16:creationId xmlns:a16="http://schemas.microsoft.com/office/drawing/2014/main" xmlns="" id="{05184799-1AE6-418F-8B71-B289C4424F5B}"/>
                </a:ext>
              </a:extLst>
            </p:cNvPr>
            <p:cNvGrpSpPr>
              <a:grpSpLocks/>
            </p:cNvGrpSpPr>
            <p:nvPr/>
          </p:nvGrpSpPr>
          <p:grpSpPr bwMode="auto">
            <a:xfrm>
              <a:off x="5374" y="895"/>
              <a:ext cx="167" cy="216"/>
              <a:chOff x="5374" y="895"/>
              <a:chExt cx="167" cy="216"/>
            </a:xfrm>
          </p:grpSpPr>
          <p:sp>
            <p:nvSpPr>
              <p:cNvPr id="35" name="Freeform 688">
                <a:extLst>
                  <a:ext uri="{FF2B5EF4-FFF2-40B4-BE49-F238E27FC236}">
                    <a16:creationId xmlns:a16="http://schemas.microsoft.com/office/drawing/2014/main" xmlns="" id="{4A40454F-076B-4483-9C7A-FCB91422CB87}"/>
                  </a:ext>
                </a:extLst>
              </p:cNvPr>
              <p:cNvSpPr>
                <a:spLocks/>
              </p:cNvSpPr>
              <p:nvPr/>
            </p:nvSpPr>
            <p:spPr bwMode="auto">
              <a:xfrm>
                <a:off x="5374" y="895"/>
                <a:ext cx="167" cy="216"/>
              </a:xfrm>
              <a:custGeom>
                <a:avLst/>
                <a:gdLst>
                  <a:gd name="T0" fmla="+- 0 5374 5374"/>
                  <a:gd name="T1" fmla="*/ T0 w 167"/>
                  <a:gd name="T2" fmla="+- 0 1002 895"/>
                  <a:gd name="T3" fmla="*/ 1002 h 216"/>
                  <a:gd name="T4" fmla="+- 0 5393 5374"/>
                  <a:gd name="T5" fmla="*/ T4 w 167"/>
                  <a:gd name="T6" fmla="+- 0 933 895"/>
                  <a:gd name="T7" fmla="*/ 933 h 216"/>
                  <a:gd name="T8" fmla="+- 0 5440 5374"/>
                  <a:gd name="T9" fmla="*/ T8 w 167"/>
                  <a:gd name="T10" fmla="+- 0 895 895"/>
                  <a:gd name="T11" fmla="*/ 895 h 216"/>
                  <a:gd name="T12" fmla="+- 0 5464 5374"/>
                  <a:gd name="T13" fmla="*/ T12 w 167"/>
                  <a:gd name="T14" fmla="+- 0 897 895"/>
                  <a:gd name="T15" fmla="*/ 897 h 216"/>
                  <a:gd name="T16" fmla="+- 0 5518 5374"/>
                  <a:gd name="T17" fmla="*/ T16 w 167"/>
                  <a:gd name="T18" fmla="+- 0 929 895"/>
                  <a:gd name="T19" fmla="*/ 929 h 216"/>
                  <a:gd name="T20" fmla="+- 0 5541 5374"/>
                  <a:gd name="T21" fmla="*/ T20 w 167"/>
                  <a:gd name="T22" fmla="+- 0 990 895"/>
                  <a:gd name="T23" fmla="*/ 990 h 216"/>
                  <a:gd name="T24" fmla="+- 0 5539 5374"/>
                  <a:gd name="T25" fmla="*/ T24 w 167"/>
                  <a:gd name="T26" fmla="+- 0 1018 895"/>
                  <a:gd name="T27" fmla="*/ 1018 h 216"/>
                  <a:gd name="T28" fmla="+- 0 5513 5374"/>
                  <a:gd name="T29" fmla="*/ T28 w 167"/>
                  <a:gd name="T30" fmla="+- 0 1083 895"/>
                  <a:gd name="T31" fmla="*/ 1083 h 216"/>
                  <a:gd name="T32" fmla="+- 0 5465 5374"/>
                  <a:gd name="T33" fmla="*/ T32 w 167"/>
                  <a:gd name="T34" fmla="+- 0 1111 895"/>
                  <a:gd name="T35" fmla="*/ 1111 h 216"/>
                  <a:gd name="T36" fmla="+- 0 5444 5374"/>
                  <a:gd name="T37" fmla="*/ T36 w 167"/>
                  <a:gd name="T38" fmla="+- 0 1108 895"/>
                  <a:gd name="T39" fmla="*/ 1108 h 216"/>
                  <a:gd name="T40" fmla="+- 0 5394 5374"/>
                  <a:gd name="T41" fmla="*/ T40 w 167"/>
                  <a:gd name="T42" fmla="+- 0 1072 895"/>
                  <a:gd name="T43" fmla="*/ 1072 h 216"/>
                  <a:gd name="T44" fmla="+- 0 5374 5374"/>
                  <a:gd name="T45" fmla="*/ T44 w 167"/>
                  <a:gd name="T46" fmla="+- 0 1006 895"/>
                  <a:gd name="T47" fmla="*/ 1006 h 216"/>
                  <a:gd name="T48" fmla="+- 0 5374 5374"/>
                  <a:gd name="T49" fmla="*/ T48 w 167"/>
                  <a:gd name="T50" fmla="+- 0 1002 895"/>
                  <a:gd name="T51" fmla="*/ 1002 h 21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167" h="216">
                    <a:moveTo>
                      <a:pt x="0" y="107"/>
                    </a:moveTo>
                    <a:lnTo>
                      <a:pt x="19" y="38"/>
                    </a:lnTo>
                    <a:lnTo>
                      <a:pt x="66" y="0"/>
                    </a:lnTo>
                    <a:lnTo>
                      <a:pt x="90" y="2"/>
                    </a:lnTo>
                    <a:lnTo>
                      <a:pt x="144" y="34"/>
                    </a:lnTo>
                    <a:lnTo>
                      <a:pt x="167" y="95"/>
                    </a:lnTo>
                    <a:lnTo>
                      <a:pt x="165" y="123"/>
                    </a:lnTo>
                    <a:lnTo>
                      <a:pt x="139" y="188"/>
                    </a:lnTo>
                    <a:lnTo>
                      <a:pt x="91" y="216"/>
                    </a:lnTo>
                    <a:lnTo>
                      <a:pt x="70" y="213"/>
                    </a:lnTo>
                    <a:lnTo>
                      <a:pt x="20" y="177"/>
                    </a:lnTo>
                    <a:lnTo>
                      <a:pt x="0" y="111"/>
                    </a:lnTo>
                    <a:lnTo>
                      <a:pt x="0" y="107"/>
                    </a:lnTo>
                    <a:close/>
                  </a:path>
                </a:pathLst>
              </a:custGeom>
              <a:noFill/>
              <a:ln w="12192">
                <a:solidFill>
                  <a:srgbClr val="6F2F9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22" name="Group 685">
              <a:extLst>
                <a:ext uri="{FF2B5EF4-FFF2-40B4-BE49-F238E27FC236}">
                  <a16:creationId xmlns:a16="http://schemas.microsoft.com/office/drawing/2014/main" xmlns="" id="{3CAE6613-FD7D-41C9-919B-CDC64C2E4082}"/>
                </a:ext>
              </a:extLst>
            </p:cNvPr>
            <p:cNvGrpSpPr>
              <a:grpSpLocks/>
            </p:cNvGrpSpPr>
            <p:nvPr/>
          </p:nvGrpSpPr>
          <p:grpSpPr bwMode="auto">
            <a:xfrm>
              <a:off x="6146" y="1632"/>
              <a:ext cx="167" cy="217"/>
              <a:chOff x="6146" y="1632"/>
              <a:chExt cx="167" cy="217"/>
            </a:xfrm>
          </p:grpSpPr>
          <p:sp>
            <p:nvSpPr>
              <p:cNvPr id="34" name="Freeform 686">
                <a:extLst>
                  <a:ext uri="{FF2B5EF4-FFF2-40B4-BE49-F238E27FC236}">
                    <a16:creationId xmlns:a16="http://schemas.microsoft.com/office/drawing/2014/main" xmlns="" id="{0A218A42-38A1-488D-B389-5C8FD9DA30B9}"/>
                  </a:ext>
                </a:extLst>
              </p:cNvPr>
              <p:cNvSpPr>
                <a:spLocks/>
              </p:cNvSpPr>
              <p:nvPr/>
            </p:nvSpPr>
            <p:spPr bwMode="auto">
              <a:xfrm>
                <a:off x="6146" y="1632"/>
                <a:ext cx="167" cy="217"/>
              </a:xfrm>
              <a:custGeom>
                <a:avLst/>
                <a:gdLst>
                  <a:gd name="T0" fmla="+- 0 6212 6146"/>
                  <a:gd name="T1" fmla="*/ T0 w 167"/>
                  <a:gd name="T2" fmla="+- 0 1632 1632"/>
                  <a:gd name="T3" fmla="*/ 1632 h 217"/>
                  <a:gd name="T4" fmla="+- 0 6165 6146"/>
                  <a:gd name="T5" fmla="*/ T4 w 167"/>
                  <a:gd name="T6" fmla="+- 0 1671 1632"/>
                  <a:gd name="T7" fmla="*/ 1671 h 217"/>
                  <a:gd name="T8" fmla="+- 0 6146 6146"/>
                  <a:gd name="T9" fmla="*/ T8 w 167"/>
                  <a:gd name="T10" fmla="+- 0 1740 1632"/>
                  <a:gd name="T11" fmla="*/ 1740 h 217"/>
                  <a:gd name="T12" fmla="+- 0 6147 6146"/>
                  <a:gd name="T13" fmla="*/ T12 w 167"/>
                  <a:gd name="T14" fmla="+- 0 1747 1632"/>
                  <a:gd name="T15" fmla="*/ 1747 h 217"/>
                  <a:gd name="T16" fmla="+- 0 6168 6146"/>
                  <a:gd name="T17" fmla="*/ T16 w 167"/>
                  <a:gd name="T18" fmla="+- 0 1812 1632"/>
                  <a:gd name="T19" fmla="*/ 1812 h 217"/>
                  <a:gd name="T20" fmla="+- 0 6218 6146"/>
                  <a:gd name="T21" fmla="*/ T20 w 167"/>
                  <a:gd name="T22" fmla="+- 0 1847 1632"/>
                  <a:gd name="T23" fmla="*/ 1847 h 217"/>
                  <a:gd name="T24" fmla="+- 0 6240 6146"/>
                  <a:gd name="T25" fmla="*/ T24 w 167"/>
                  <a:gd name="T26" fmla="+- 0 1850 1632"/>
                  <a:gd name="T27" fmla="*/ 1850 h 217"/>
                  <a:gd name="T28" fmla="+- 0 6258 6146"/>
                  <a:gd name="T29" fmla="*/ T28 w 167"/>
                  <a:gd name="T30" fmla="+- 0 1845 1632"/>
                  <a:gd name="T31" fmla="*/ 1845 h 217"/>
                  <a:gd name="T32" fmla="+- 0 6307 6146"/>
                  <a:gd name="T33" fmla="*/ T32 w 167"/>
                  <a:gd name="T34" fmla="+- 0 1780 1632"/>
                  <a:gd name="T35" fmla="*/ 1780 h 217"/>
                  <a:gd name="T36" fmla="+- 0 6314 6146"/>
                  <a:gd name="T37" fmla="*/ T36 w 167"/>
                  <a:gd name="T38" fmla="+- 0 1726 1632"/>
                  <a:gd name="T39" fmla="*/ 1726 h 217"/>
                  <a:gd name="T40" fmla="+- 0 6309 6146"/>
                  <a:gd name="T41" fmla="*/ T40 w 167"/>
                  <a:gd name="T42" fmla="+- 0 1703 1632"/>
                  <a:gd name="T43" fmla="*/ 1703 h 217"/>
                  <a:gd name="T44" fmla="+- 0 6275 6146"/>
                  <a:gd name="T45" fmla="*/ T44 w 167"/>
                  <a:gd name="T46" fmla="+- 0 1651 1632"/>
                  <a:gd name="T47" fmla="*/ 1651 h 217"/>
                  <a:gd name="T48" fmla="+- 0 6212 6146"/>
                  <a:gd name="T49" fmla="*/ T48 w 167"/>
                  <a:gd name="T50" fmla="+- 0 1632 1632"/>
                  <a:gd name="T51" fmla="*/ 1632 h 21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167" h="217">
                    <a:moveTo>
                      <a:pt x="66" y="0"/>
                    </a:moveTo>
                    <a:lnTo>
                      <a:pt x="19" y="39"/>
                    </a:lnTo>
                    <a:lnTo>
                      <a:pt x="0" y="108"/>
                    </a:lnTo>
                    <a:lnTo>
                      <a:pt x="1" y="115"/>
                    </a:lnTo>
                    <a:lnTo>
                      <a:pt x="22" y="180"/>
                    </a:lnTo>
                    <a:lnTo>
                      <a:pt x="72" y="215"/>
                    </a:lnTo>
                    <a:lnTo>
                      <a:pt x="94" y="218"/>
                    </a:lnTo>
                    <a:lnTo>
                      <a:pt x="112" y="213"/>
                    </a:lnTo>
                    <a:lnTo>
                      <a:pt x="161" y="148"/>
                    </a:lnTo>
                    <a:lnTo>
                      <a:pt x="168" y="94"/>
                    </a:lnTo>
                    <a:lnTo>
                      <a:pt x="163" y="71"/>
                    </a:lnTo>
                    <a:lnTo>
                      <a:pt x="129" y="19"/>
                    </a:lnTo>
                    <a:lnTo>
                      <a:pt x="66" y="0"/>
                    </a:lnTo>
                  </a:path>
                </a:pathLst>
              </a:custGeom>
              <a:solidFill>
                <a:srgbClr val="FFD96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23" name="Group 683">
              <a:extLst>
                <a:ext uri="{FF2B5EF4-FFF2-40B4-BE49-F238E27FC236}">
                  <a16:creationId xmlns:a16="http://schemas.microsoft.com/office/drawing/2014/main" xmlns="" id="{11A65C16-0014-47A4-AED9-7A48CCBA9A06}"/>
                </a:ext>
              </a:extLst>
            </p:cNvPr>
            <p:cNvGrpSpPr>
              <a:grpSpLocks/>
            </p:cNvGrpSpPr>
            <p:nvPr/>
          </p:nvGrpSpPr>
          <p:grpSpPr bwMode="auto">
            <a:xfrm>
              <a:off x="6146" y="1632"/>
              <a:ext cx="167" cy="217"/>
              <a:chOff x="6146" y="1632"/>
              <a:chExt cx="167" cy="217"/>
            </a:xfrm>
          </p:grpSpPr>
          <p:sp>
            <p:nvSpPr>
              <p:cNvPr id="33" name="Freeform 684">
                <a:extLst>
                  <a:ext uri="{FF2B5EF4-FFF2-40B4-BE49-F238E27FC236}">
                    <a16:creationId xmlns:a16="http://schemas.microsoft.com/office/drawing/2014/main" xmlns="" id="{42D2C89F-80F6-44FC-AA26-D5CA1B31220D}"/>
                  </a:ext>
                </a:extLst>
              </p:cNvPr>
              <p:cNvSpPr>
                <a:spLocks/>
              </p:cNvSpPr>
              <p:nvPr/>
            </p:nvSpPr>
            <p:spPr bwMode="auto">
              <a:xfrm>
                <a:off x="6146" y="1632"/>
                <a:ext cx="167" cy="217"/>
              </a:xfrm>
              <a:custGeom>
                <a:avLst/>
                <a:gdLst>
                  <a:gd name="T0" fmla="+- 0 6146 6146"/>
                  <a:gd name="T1" fmla="*/ T0 w 167"/>
                  <a:gd name="T2" fmla="+- 0 1740 1632"/>
                  <a:gd name="T3" fmla="*/ 1740 h 217"/>
                  <a:gd name="T4" fmla="+- 0 6165 6146"/>
                  <a:gd name="T5" fmla="*/ T4 w 167"/>
                  <a:gd name="T6" fmla="+- 0 1671 1632"/>
                  <a:gd name="T7" fmla="*/ 1671 h 217"/>
                  <a:gd name="T8" fmla="+- 0 6212 6146"/>
                  <a:gd name="T9" fmla="*/ T8 w 167"/>
                  <a:gd name="T10" fmla="+- 0 1632 1632"/>
                  <a:gd name="T11" fmla="*/ 1632 h 217"/>
                  <a:gd name="T12" fmla="+- 0 6236 6146"/>
                  <a:gd name="T13" fmla="*/ T12 w 167"/>
                  <a:gd name="T14" fmla="+- 0 1634 1632"/>
                  <a:gd name="T15" fmla="*/ 1634 h 217"/>
                  <a:gd name="T16" fmla="+- 0 6290 6146"/>
                  <a:gd name="T17" fmla="*/ T16 w 167"/>
                  <a:gd name="T18" fmla="+- 0 1666 1632"/>
                  <a:gd name="T19" fmla="*/ 1666 h 217"/>
                  <a:gd name="T20" fmla="+- 0 6314 6146"/>
                  <a:gd name="T21" fmla="*/ T20 w 167"/>
                  <a:gd name="T22" fmla="+- 0 1726 1632"/>
                  <a:gd name="T23" fmla="*/ 1726 h 217"/>
                  <a:gd name="T24" fmla="+- 0 6312 6146"/>
                  <a:gd name="T25" fmla="*/ T24 w 167"/>
                  <a:gd name="T26" fmla="+- 0 1754 1632"/>
                  <a:gd name="T27" fmla="*/ 1754 h 217"/>
                  <a:gd name="T28" fmla="+- 0 6287 6146"/>
                  <a:gd name="T29" fmla="*/ T28 w 167"/>
                  <a:gd name="T30" fmla="+- 0 1820 1632"/>
                  <a:gd name="T31" fmla="*/ 1820 h 217"/>
                  <a:gd name="T32" fmla="+- 0 6240 6146"/>
                  <a:gd name="T33" fmla="*/ T32 w 167"/>
                  <a:gd name="T34" fmla="+- 0 1850 1632"/>
                  <a:gd name="T35" fmla="*/ 1850 h 217"/>
                  <a:gd name="T36" fmla="+- 0 6218 6146"/>
                  <a:gd name="T37" fmla="*/ T36 w 167"/>
                  <a:gd name="T38" fmla="+- 0 1847 1632"/>
                  <a:gd name="T39" fmla="*/ 1847 h 217"/>
                  <a:gd name="T40" fmla="+- 0 6168 6146"/>
                  <a:gd name="T41" fmla="*/ T40 w 167"/>
                  <a:gd name="T42" fmla="+- 0 1812 1632"/>
                  <a:gd name="T43" fmla="*/ 1812 h 217"/>
                  <a:gd name="T44" fmla="+- 0 6147 6146"/>
                  <a:gd name="T45" fmla="*/ T44 w 167"/>
                  <a:gd name="T46" fmla="+- 0 1747 1632"/>
                  <a:gd name="T47" fmla="*/ 1747 h 217"/>
                  <a:gd name="T48" fmla="+- 0 6146 6146"/>
                  <a:gd name="T49" fmla="*/ T48 w 167"/>
                  <a:gd name="T50" fmla="+- 0 1740 1632"/>
                  <a:gd name="T51" fmla="*/ 1740 h 21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167" h="217">
                    <a:moveTo>
                      <a:pt x="0" y="108"/>
                    </a:moveTo>
                    <a:lnTo>
                      <a:pt x="19" y="39"/>
                    </a:lnTo>
                    <a:lnTo>
                      <a:pt x="66" y="0"/>
                    </a:lnTo>
                    <a:lnTo>
                      <a:pt x="90" y="2"/>
                    </a:lnTo>
                    <a:lnTo>
                      <a:pt x="144" y="34"/>
                    </a:lnTo>
                    <a:lnTo>
                      <a:pt x="168" y="94"/>
                    </a:lnTo>
                    <a:lnTo>
                      <a:pt x="166" y="122"/>
                    </a:lnTo>
                    <a:lnTo>
                      <a:pt x="141" y="188"/>
                    </a:lnTo>
                    <a:lnTo>
                      <a:pt x="94" y="218"/>
                    </a:lnTo>
                    <a:lnTo>
                      <a:pt x="72" y="215"/>
                    </a:lnTo>
                    <a:lnTo>
                      <a:pt x="22" y="180"/>
                    </a:lnTo>
                    <a:lnTo>
                      <a:pt x="1" y="115"/>
                    </a:lnTo>
                    <a:lnTo>
                      <a:pt x="0" y="108"/>
                    </a:lnTo>
                    <a:close/>
                  </a:path>
                </a:pathLst>
              </a:custGeom>
              <a:noFill/>
              <a:ln w="12192">
                <a:solidFill>
                  <a:srgbClr val="6F2F9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24" name="Group 681">
              <a:extLst>
                <a:ext uri="{FF2B5EF4-FFF2-40B4-BE49-F238E27FC236}">
                  <a16:creationId xmlns:a16="http://schemas.microsoft.com/office/drawing/2014/main" xmlns="" id="{56FCB211-F4F5-4824-BF73-1A80C312CA81}"/>
                </a:ext>
              </a:extLst>
            </p:cNvPr>
            <p:cNvGrpSpPr>
              <a:grpSpLocks/>
            </p:cNvGrpSpPr>
            <p:nvPr/>
          </p:nvGrpSpPr>
          <p:grpSpPr bwMode="auto">
            <a:xfrm>
              <a:off x="6595" y="1680"/>
              <a:ext cx="167" cy="216"/>
              <a:chOff x="6595" y="1680"/>
              <a:chExt cx="167" cy="216"/>
            </a:xfrm>
          </p:grpSpPr>
          <p:sp>
            <p:nvSpPr>
              <p:cNvPr id="32" name="Freeform 682">
                <a:extLst>
                  <a:ext uri="{FF2B5EF4-FFF2-40B4-BE49-F238E27FC236}">
                    <a16:creationId xmlns:a16="http://schemas.microsoft.com/office/drawing/2014/main" xmlns="" id="{D7214B48-2DA7-49B0-8935-3A7F1C8785EA}"/>
                  </a:ext>
                </a:extLst>
              </p:cNvPr>
              <p:cNvSpPr>
                <a:spLocks/>
              </p:cNvSpPr>
              <p:nvPr/>
            </p:nvSpPr>
            <p:spPr bwMode="auto">
              <a:xfrm>
                <a:off x="6595" y="1680"/>
                <a:ext cx="167" cy="216"/>
              </a:xfrm>
              <a:custGeom>
                <a:avLst/>
                <a:gdLst>
                  <a:gd name="T0" fmla="+- 0 6662 6595"/>
                  <a:gd name="T1" fmla="*/ T0 w 167"/>
                  <a:gd name="T2" fmla="+- 0 1680 1680"/>
                  <a:gd name="T3" fmla="*/ 1680 h 216"/>
                  <a:gd name="T4" fmla="+- 0 6614 6595"/>
                  <a:gd name="T5" fmla="*/ T4 w 167"/>
                  <a:gd name="T6" fmla="+- 0 1718 1680"/>
                  <a:gd name="T7" fmla="*/ 1718 h 216"/>
                  <a:gd name="T8" fmla="+- 0 6595 6595"/>
                  <a:gd name="T9" fmla="*/ T8 w 167"/>
                  <a:gd name="T10" fmla="+- 0 1787 1680"/>
                  <a:gd name="T11" fmla="*/ 1787 h 216"/>
                  <a:gd name="T12" fmla="+- 0 6595 6595"/>
                  <a:gd name="T13" fmla="*/ T12 w 167"/>
                  <a:gd name="T14" fmla="+- 0 1791 1680"/>
                  <a:gd name="T15" fmla="*/ 1791 h 216"/>
                  <a:gd name="T16" fmla="+- 0 6615 6595"/>
                  <a:gd name="T17" fmla="*/ T16 w 167"/>
                  <a:gd name="T18" fmla="+- 0 1857 1680"/>
                  <a:gd name="T19" fmla="*/ 1857 h 216"/>
                  <a:gd name="T20" fmla="+- 0 6665 6595"/>
                  <a:gd name="T21" fmla="*/ T20 w 167"/>
                  <a:gd name="T22" fmla="+- 0 1893 1680"/>
                  <a:gd name="T23" fmla="*/ 1893 h 216"/>
                  <a:gd name="T24" fmla="+- 0 6687 6595"/>
                  <a:gd name="T25" fmla="*/ T24 w 167"/>
                  <a:gd name="T26" fmla="+- 0 1896 1680"/>
                  <a:gd name="T27" fmla="*/ 1896 h 216"/>
                  <a:gd name="T28" fmla="+- 0 6705 6595"/>
                  <a:gd name="T29" fmla="*/ T28 w 167"/>
                  <a:gd name="T30" fmla="+- 0 1891 1680"/>
                  <a:gd name="T31" fmla="*/ 1891 h 216"/>
                  <a:gd name="T32" fmla="+- 0 6755 6595"/>
                  <a:gd name="T33" fmla="*/ T32 w 167"/>
                  <a:gd name="T34" fmla="+- 0 1828 1680"/>
                  <a:gd name="T35" fmla="*/ 1828 h 216"/>
                  <a:gd name="T36" fmla="+- 0 6763 6595"/>
                  <a:gd name="T37" fmla="*/ T36 w 167"/>
                  <a:gd name="T38" fmla="+- 0 1774 1680"/>
                  <a:gd name="T39" fmla="*/ 1774 h 216"/>
                  <a:gd name="T40" fmla="+- 0 6759 6595"/>
                  <a:gd name="T41" fmla="*/ T40 w 167"/>
                  <a:gd name="T42" fmla="+- 0 1752 1680"/>
                  <a:gd name="T43" fmla="*/ 1752 h 216"/>
                  <a:gd name="T44" fmla="+- 0 6725 6595"/>
                  <a:gd name="T45" fmla="*/ T44 w 167"/>
                  <a:gd name="T46" fmla="+- 0 1699 1680"/>
                  <a:gd name="T47" fmla="*/ 1699 h 216"/>
                  <a:gd name="T48" fmla="+- 0 6662 6595"/>
                  <a:gd name="T49" fmla="*/ T48 w 167"/>
                  <a:gd name="T50" fmla="+- 0 1680 1680"/>
                  <a:gd name="T51" fmla="*/ 1680 h 21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167" h="216">
                    <a:moveTo>
                      <a:pt x="67" y="0"/>
                    </a:moveTo>
                    <a:lnTo>
                      <a:pt x="19" y="38"/>
                    </a:lnTo>
                    <a:lnTo>
                      <a:pt x="0" y="107"/>
                    </a:lnTo>
                    <a:lnTo>
                      <a:pt x="0" y="111"/>
                    </a:lnTo>
                    <a:lnTo>
                      <a:pt x="20" y="177"/>
                    </a:lnTo>
                    <a:lnTo>
                      <a:pt x="70" y="213"/>
                    </a:lnTo>
                    <a:lnTo>
                      <a:pt x="92" y="216"/>
                    </a:lnTo>
                    <a:lnTo>
                      <a:pt x="110" y="211"/>
                    </a:lnTo>
                    <a:lnTo>
                      <a:pt x="160" y="148"/>
                    </a:lnTo>
                    <a:lnTo>
                      <a:pt x="168" y="94"/>
                    </a:lnTo>
                    <a:lnTo>
                      <a:pt x="164" y="72"/>
                    </a:lnTo>
                    <a:lnTo>
                      <a:pt x="130" y="19"/>
                    </a:lnTo>
                    <a:lnTo>
                      <a:pt x="67" y="0"/>
                    </a:lnTo>
                  </a:path>
                </a:pathLst>
              </a:custGeom>
              <a:solidFill>
                <a:srgbClr val="FFD96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25" name="Group 679">
              <a:extLst>
                <a:ext uri="{FF2B5EF4-FFF2-40B4-BE49-F238E27FC236}">
                  <a16:creationId xmlns:a16="http://schemas.microsoft.com/office/drawing/2014/main" xmlns="" id="{ACA872AB-9AB9-4B30-8A05-D7897ECD2C50}"/>
                </a:ext>
              </a:extLst>
            </p:cNvPr>
            <p:cNvGrpSpPr>
              <a:grpSpLocks/>
            </p:cNvGrpSpPr>
            <p:nvPr/>
          </p:nvGrpSpPr>
          <p:grpSpPr bwMode="auto">
            <a:xfrm>
              <a:off x="6595" y="1680"/>
              <a:ext cx="167" cy="216"/>
              <a:chOff x="6595" y="1680"/>
              <a:chExt cx="167" cy="216"/>
            </a:xfrm>
          </p:grpSpPr>
          <p:sp>
            <p:nvSpPr>
              <p:cNvPr id="31" name="Freeform 680">
                <a:extLst>
                  <a:ext uri="{FF2B5EF4-FFF2-40B4-BE49-F238E27FC236}">
                    <a16:creationId xmlns:a16="http://schemas.microsoft.com/office/drawing/2014/main" xmlns="" id="{5E2577D2-8D42-4A43-AB46-44FA93932787}"/>
                  </a:ext>
                </a:extLst>
              </p:cNvPr>
              <p:cNvSpPr>
                <a:spLocks/>
              </p:cNvSpPr>
              <p:nvPr/>
            </p:nvSpPr>
            <p:spPr bwMode="auto">
              <a:xfrm>
                <a:off x="6595" y="1680"/>
                <a:ext cx="167" cy="216"/>
              </a:xfrm>
              <a:custGeom>
                <a:avLst/>
                <a:gdLst>
                  <a:gd name="T0" fmla="+- 0 6595 6595"/>
                  <a:gd name="T1" fmla="*/ T0 w 167"/>
                  <a:gd name="T2" fmla="+- 0 1787 1680"/>
                  <a:gd name="T3" fmla="*/ 1787 h 216"/>
                  <a:gd name="T4" fmla="+- 0 6614 6595"/>
                  <a:gd name="T5" fmla="*/ T4 w 167"/>
                  <a:gd name="T6" fmla="+- 0 1718 1680"/>
                  <a:gd name="T7" fmla="*/ 1718 h 216"/>
                  <a:gd name="T8" fmla="+- 0 6662 6595"/>
                  <a:gd name="T9" fmla="*/ T8 w 167"/>
                  <a:gd name="T10" fmla="+- 0 1680 1680"/>
                  <a:gd name="T11" fmla="*/ 1680 h 216"/>
                  <a:gd name="T12" fmla="+- 0 6686 6595"/>
                  <a:gd name="T13" fmla="*/ T12 w 167"/>
                  <a:gd name="T14" fmla="+- 0 1682 1680"/>
                  <a:gd name="T15" fmla="*/ 1682 h 216"/>
                  <a:gd name="T16" fmla="+- 0 6740 6595"/>
                  <a:gd name="T17" fmla="*/ T16 w 167"/>
                  <a:gd name="T18" fmla="+- 0 1714 1680"/>
                  <a:gd name="T19" fmla="*/ 1714 h 216"/>
                  <a:gd name="T20" fmla="+- 0 6763 6595"/>
                  <a:gd name="T21" fmla="*/ T20 w 167"/>
                  <a:gd name="T22" fmla="+- 0 1774 1680"/>
                  <a:gd name="T23" fmla="*/ 1774 h 216"/>
                  <a:gd name="T24" fmla="+- 0 6761 6595"/>
                  <a:gd name="T25" fmla="*/ T24 w 167"/>
                  <a:gd name="T26" fmla="+- 0 1803 1680"/>
                  <a:gd name="T27" fmla="*/ 1803 h 216"/>
                  <a:gd name="T28" fmla="+- 0 6735 6595"/>
                  <a:gd name="T29" fmla="*/ T28 w 167"/>
                  <a:gd name="T30" fmla="+- 0 1868 1680"/>
                  <a:gd name="T31" fmla="*/ 1868 h 216"/>
                  <a:gd name="T32" fmla="+- 0 6687 6595"/>
                  <a:gd name="T33" fmla="*/ T32 w 167"/>
                  <a:gd name="T34" fmla="+- 0 1896 1680"/>
                  <a:gd name="T35" fmla="*/ 1896 h 216"/>
                  <a:gd name="T36" fmla="+- 0 6665 6595"/>
                  <a:gd name="T37" fmla="*/ T36 w 167"/>
                  <a:gd name="T38" fmla="+- 0 1893 1680"/>
                  <a:gd name="T39" fmla="*/ 1893 h 216"/>
                  <a:gd name="T40" fmla="+- 0 6615 6595"/>
                  <a:gd name="T41" fmla="*/ T40 w 167"/>
                  <a:gd name="T42" fmla="+- 0 1857 1680"/>
                  <a:gd name="T43" fmla="*/ 1857 h 216"/>
                  <a:gd name="T44" fmla="+- 0 6595 6595"/>
                  <a:gd name="T45" fmla="*/ T44 w 167"/>
                  <a:gd name="T46" fmla="+- 0 1791 1680"/>
                  <a:gd name="T47" fmla="*/ 1791 h 216"/>
                  <a:gd name="T48" fmla="+- 0 6595 6595"/>
                  <a:gd name="T49" fmla="*/ T48 w 167"/>
                  <a:gd name="T50" fmla="+- 0 1787 1680"/>
                  <a:gd name="T51" fmla="*/ 1787 h 21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167" h="216">
                    <a:moveTo>
                      <a:pt x="0" y="107"/>
                    </a:moveTo>
                    <a:lnTo>
                      <a:pt x="19" y="38"/>
                    </a:lnTo>
                    <a:lnTo>
                      <a:pt x="67" y="0"/>
                    </a:lnTo>
                    <a:lnTo>
                      <a:pt x="91" y="2"/>
                    </a:lnTo>
                    <a:lnTo>
                      <a:pt x="145" y="34"/>
                    </a:lnTo>
                    <a:lnTo>
                      <a:pt x="168" y="94"/>
                    </a:lnTo>
                    <a:lnTo>
                      <a:pt x="166" y="123"/>
                    </a:lnTo>
                    <a:lnTo>
                      <a:pt x="140" y="188"/>
                    </a:lnTo>
                    <a:lnTo>
                      <a:pt x="92" y="216"/>
                    </a:lnTo>
                    <a:lnTo>
                      <a:pt x="70" y="213"/>
                    </a:lnTo>
                    <a:lnTo>
                      <a:pt x="20" y="177"/>
                    </a:lnTo>
                    <a:lnTo>
                      <a:pt x="0" y="111"/>
                    </a:lnTo>
                    <a:lnTo>
                      <a:pt x="0" y="107"/>
                    </a:lnTo>
                    <a:close/>
                  </a:path>
                </a:pathLst>
              </a:custGeom>
              <a:noFill/>
              <a:ln w="12192">
                <a:solidFill>
                  <a:srgbClr val="6F2F9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26" name="Group 677">
              <a:extLst>
                <a:ext uri="{FF2B5EF4-FFF2-40B4-BE49-F238E27FC236}">
                  <a16:creationId xmlns:a16="http://schemas.microsoft.com/office/drawing/2014/main" xmlns="" id="{1EAC424E-C5E2-44D8-BC8E-578171B389E5}"/>
                </a:ext>
              </a:extLst>
            </p:cNvPr>
            <p:cNvGrpSpPr>
              <a:grpSpLocks/>
            </p:cNvGrpSpPr>
            <p:nvPr/>
          </p:nvGrpSpPr>
          <p:grpSpPr bwMode="auto">
            <a:xfrm>
              <a:off x="5482" y="204"/>
              <a:ext cx="167" cy="216"/>
              <a:chOff x="5482" y="204"/>
              <a:chExt cx="167" cy="216"/>
            </a:xfrm>
          </p:grpSpPr>
          <p:sp>
            <p:nvSpPr>
              <p:cNvPr id="30" name="Freeform 678">
                <a:extLst>
                  <a:ext uri="{FF2B5EF4-FFF2-40B4-BE49-F238E27FC236}">
                    <a16:creationId xmlns:a16="http://schemas.microsoft.com/office/drawing/2014/main" xmlns="" id="{1F15065A-8E3D-476E-9308-0A174051D754}"/>
                  </a:ext>
                </a:extLst>
              </p:cNvPr>
              <p:cNvSpPr>
                <a:spLocks/>
              </p:cNvSpPr>
              <p:nvPr/>
            </p:nvSpPr>
            <p:spPr bwMode="auto">
              <a:xfrm>
                <a:off x="5482" y="204"/>
                <a:ext cx="167" cy="216"/>
              </a:xfrm>
              <a:custGeom>
                <a:avLst/>
                <a:gdLst>
                  <a:gd name="T0" fmla="+- 0 5548 5482"/>
                  <a:gd name="T1" fmla="*/ T0 w 167"/>
                  <a:gd name="T2" fmla="+- 0 204 204"/>
                  <a:gd name="T3" fmla="*/ 204 h 216"/>
                  <a:gd name="T4" fmla="+- 0 5501 5482"/>
                  <a:gd name="T5" fmla="*/ T4 w 167"/>
                  <a:gd name="T6" fmla="+- 0 242 204"/>
                  <a:gd name="T7" fmla="*/ 242 h 216"/>
                  <a:gd name="T8" fmla="+- 0 5482 5482"/>
                  <a:gd name="T9" fmla="*/ T8 w 167"/>
                  <a:gd name="T10" fmla="+- 0 311 204"/>
                  <a:gd name="T11" fmla="*/ 311 h 216"/>
                  <a:gd name="T12" fmla="+- 0 5482 5482"/>
                  <a:gd name="T13" fmla="*/ T12 w 167"/>
                  <a:gd name="T14" fmla="+- 0 315 204"/>
                  <a:gd name="T15" fmla="*/ 315 h 216"/>
                  <a:gd name="T16" fmla="+- 0 5502 5482"/>
                  <a:gd name="T17" fmla="*/ T16 w 167"/>
                  <a:gd name="T18" fmla="+- 0 381 204"/>
                  <a:gd name="T19" fmla="*/ 381 h 216"/>
                  <a:gd name="T20" fmla="+- 0 5552 5482"/>
                  <a:gd name="T21" fmla="*/ T20 w 167"/>
                  <a:gd name="T22" fmla="+- 0 417 204"/>
                  <a:gd name="T23" fmla="*/ 417 h 216"/>
                  <a:gd name="T24" fmla="+- 0 5573 5482"/>
                  <a:gd name="T25" fmla="*/ T24 w 167"/>
                  <a:gd name="T26" fmla="+- 0 420 204"/>
                  <a:gd name="T27" fmla="*/ 420 h 216"/>
                  <a:gd name="T28" fmla="+- 0 5591 5482"/>
                  <a:gd name="T29" fmla="*/ T28 w 167"/>
                  <a:gd name="T30" fmla="+- 0 415 204"/>
                  <a:gd name="T31" fmla="*/ 415 h 216"/>
                  <a:gd name="T32" fmla="+- 0 5642 5482"/>
                  <a:gd name="T33" fmla="*/ T32 w 167"/>
                  <a:gd name="T34" fmla="+- 0 352 204"/>
                  <a:gd name="T35" fmla="*/ 352 h 216"/>
                  <a:gd name="T36" fmla="+- 0 5649 5482"/>
                  <a:gd name="T37" fmla="*/ T36 w 167"/>
                  <a:gd name="T38" fmla="+- 0 298 204"/>
                  <a:gd name="T39" fmla="*/ 298 h 216"/>
                  <a:gd name="T40" fmla="+- 0 5645 5482"/>
                  <a:gd name="T41" fmla="*/ T40 w 167"/>
                  <a:gd name="T42" fmla="+- 0 276 204"/>
                  <a:gd name="T43" fmla="*/ 276 h 216"/>
                  <a:gd name="T44" fmla="+- 0 5611 5482"/>
                  <a:gd name="T45" fmla="*/ T44 w 167"/>
                  <a:gd name="T46" fmla="+- 0 223 204"/>
                  <a:gd name="T47" fmla="*/ 223 h 216"/>
                  <a:gd name="T48" fmla="+- 0 5548 5482"/>
                  <a:gd name="T49" fmla="*/ T48 w 167"/>
                  <a:gd name="T50" fmla="+- 0 204 204"/>
                  <a:gd name="T51" fmla="*/ 204 h 21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167" h="216">
                    <a:moveTo>
                      <a:pt x="66" y="0"/>
                    </a:moveTo>
                    <a:lnTo>
                      <a:pt x="19" y="38"/>
                    </a:lnTo>
                    <a:lnTo>
                      <a:pt x="0" y="107"/>
                    </a:lnTo>
                    <a:lnTo>
                      <a:pt x="0" y="111"/>
                    </a:lnTo>
                    <a:lnTo>
                      <a:pt x="20" y="177"/>
                    </a:lnTo>
                    <a:lnTo>
                      <a:pt x="70" y="213"/>
                    </a:lnTo>
                    <a:lnTo>
                      <a:pt x="91" y="216"/>
                    </a:lnTo>
                    <a:lnTo>
                      <a:pt x="109" y="211"/>
                    </a:lnTo>
                    <a:lnTo>
                      <a:pt x="160" y="148"/>
                    </a:lnTo>
                    <a:lnTo>
                      <a:pt x="167" y="94"/>
                    </a:lnTo>
                    <a:lnTo>
                      <a:pt x="163" y="72"/>
                    </a:lnTo>
                    <a:lnTo>
                      <a:pt x="129" y="19"/>
                    </a:lnTo>
                    <a:lnTo>
                      <a:pt x="66" y="0"/>
                    </a:lnTo>
                  </a:path>
                </a:pathLst>
              </a:custGeom>
              <a:solidFill>
                <a:srgbClr val="FFD96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27" name="Group 674">
              <a:extLst>
                <a:ext uri="{FF2B5EF4-FFF2-40B4-BE49-F238E27FC236}">
                  <a16:creationId xmlns:a16="http://schemas.microsoft.com/office/drawing/2014/main" xmlns="" id="{5BC0839E-CE3F-44E5-B763-810C6B8139C4}"/>
                </a:ext>
              </a:extLst>
            </p:cNvPr>
            <p:cNvGrpSpPr>
              <a:grpSpLocks/>
            </p:cNvGrpSpPr>
            <p:nvPr/>
          </p:nvGrpSpPr>
          <p:grpSpPr bwMode="auto">
            <a:xfrm>
              <a:off x="4146" y="204"/>
              <a:ext cx="1503" cy="2860"/>
              <a:chOff x="4146" y="204"/>
              <a:chExt cx="1503" cy="2860"/>
            </a:xfrm>
          </p:grpSpPr>
          <p:sp>
            <p:nvSpPr>
              <p:cNvPr id="28" name="Freeform 676">
                <a:extLst>
                  <a:ext uri="{FF2B5EF4-FFF2-40B4-BE49-F238E27FC236}">
                    <a16:creationId xmlns:a16="http://schemas.microsoft.com/office/drawing/2014/main" xmlns="" id="{417A54E6-2A64-4238-B3EC-467517ABD43C}"/>
                  </a:ext>
                </a:extLst>
              </p:cNvPr>
              <p:cNvSpPr>
                <a:spLocks/>
              </p:cNvSpPr>
              <p:nvPr/>
            </p:nvSpPr>
            <p:spPr bwMode="auto">
              <a:xfrm>
                <a:off x="5482" y="204"/>
                <a:ext cx="167" cy="216"/>
              </a:xfrm>
              <a:custGeom>
                <a:avLst/>
                <a:gdLst>
                  <a:gd name="T0" fmla="+- 0 5482 5482"/>
                  <a:gd name="T1" fmla="*/ T0 w 167"/>
                  <a:gd name="T2" fmla="+- 0 311 204"/>
                  <a:gd name="T3" fmla="*/ 311 h 216"/>
                  <a:gd name="T4" fmla="+- 0 5501 5482"/>
                  <a:gd name="T5" fmla="*/ T4 w 167"/>
                  <a:gd name="T6" fmla="+- 0 242 204"/>
                  <a:gd name="T7" fmla="*/ 242 h 216"/>
                  <a:gd name="T8" fmla="+- 0 5548 5482"/>
                  <a:gd name="T9" fmla="*/ T8 w 167"/>
                  <a:gd name="T10" fmla="+- 0 204 204"/>
                  <a:gd name="T11" fmla="*/ 204 h 216"/>
                  <a:gd name="T12" fmla="+- 0 5572 5482"/>
                  <a:gd name="T13" fmla="*/ T12 w 167"/>
                  <a:gd name="T14" fmla="+- 0 206 204"/>
                  <a:gd name="T15" fmla="*/ 206 h 216"/>
                  <a:gd name="T16" fmla="+- 0 5626 5482"/>
                  <a:gd name="T17" fmla="*/ T16 w 167"/>
                  <a:gd name="T18" fmla="+- 0 238 204"/>
                  <a:gd name="T19" fmla="*/ 238 h 216"/>
                  <a:gd name="T20" fmla="+- 0 5649 5482"/>
                  <a:gd name="T21" fmla="*/ T20 w 167"/>
                  <a:gd name="T22" fmla="+- 0 298 204"/>
                  <a:gd name="T23" fmla="*/ 298 h 216"/>
                  <a:gd name="T24" fmla="+- 0 5647 5482"/>
                  <a:gd name="T25" fmla="*/ T24 w 167"/>
                  <a:gd name="T26" fmla="+- 0 327 204"/>
                  <a:gd name="T27" fmla="*/ 327 h 216"/>
                  <a:gd name="T28" fmla="+- 0 5621 5482"/>
                  <a:gd name="T29" fmla="*/ T28 w 167"/>
                  <a:gd name="T30" fmla="+- 0 392 204"/>
                  <a:gd name="T31" fmla="*/ 392 h 216"/>
                  <a:gd name="T32" fmla="+- 0 5573 5482"/>
                  <a:gd name="T33" fmla="*/ T32 w 167"/>
                  <a:gd name="T34" fmla="+- 0 420 204"/>
                  <a:gd name="T35" fmla="*/ 420 h 216"/>
                  <a:gd name="T36" fmla="+- 0 5552 5482"/>
                  <a:gd name="T37" fmla="*/ T36 w 167"/>
                  <a:gd name="T38" fmla="+- 0 417 204"/>
                  <a:gd name="T39" fmla="*/ 417 h 216"/>
                  <a:gd name="T40" fmla="+- 0 5502 5482"/>
                  <a:gd name="T41" fmla="*/ T40 w 167"/>
                  <a:gd name="T42" fmla="+- 0 381 204"/>
                  <a:gd name="T43" fmla="*/ 381 h 216"/>
                  <a:gd name="T44" fmla="+- 0 5482 5482"/>
                  <a:gd name="T45" fmla="*/ T44 w 167"/>
                  <a:gd name="T46" fmla="+- 0 315 204"/>
                  <a:gd name="T47" fmla="*/ 315 h 216"/>
                  <a:gd name="T48" fmla="+- 0 5482 5482"/>
                  <a:gd name="T49" fmla="*/ T48 w 167"/>
                  <a:gd name="T50" fmla="+- 0 311 204"/>
                  <a:gd name="T51" fmla="*/ 311 h 21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167" h="216">
                    <a:moveTo>
                      <a:pt x="0" y="107"/>
                    </a:moveTo>
                    <a:lnTo>
                      <a:pt x="19" y="38"/>
                    </a:lnTo>
                    <a:lnTo>
                      <a:pt x="66" y="0"/>
                    </a:lnTo>
                    <a:lnTo>
                      <a:pt x="90" y="2"/>
                    </a:lnTo>
                    <a:lnTo>
                      <a:pt x="144" y="34"/>
                    </a:lnTo>
                    <a:lnTo>
                      <a:pt x="167" y="94"/>
                    </a:lnTo>
                    <a:lnTo>
                      <a:pt x="165" y="123"/>
                    </a:lnTo>
                    <a:lnTo>
                      <a:pt x="139" y="188"/>
                    </a:lnTo>
                    <a:lnTo>
                      <a:pt x="91" y="216"/>
                    </a:lnTo>
                    <a:lnTo>
                      <a:pt x="70" y="213"/>
                    </a:lnTo>
                    <a:lnTo>
                      <a:pt x="20" y="177"/>
                    </a:lnTo>
                    <a:lnTo>
                      <a:pt x="0" y="111"/>
                    </a:lnTo>
                    <a:lnTo>
                      <a:pt x="0" y="107"/>
                    </a:lnTo>
                    <a:close/>
                  </a:path>
                </a:pathLst>
              </a:custGeom>
              <a:noFill/>
              <a:ln w="12192">
                <a:solidFill>
                  <a:srgbClr val="6F2F9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pic>
            <p:nvPicPr>
              <p:cNvPr id="29" name="Picture 675">
                <a:extLst>
                  <a:ext uri="{FF2B5EF4-FFF2-40B4-BE49-F238E27FC236}">
                    <a16:creationId xmlns:a16="http://schemas.microsoft.com/office/drawing/2014/main" xmlns="" id="{B3D51FB7-B7EA-443A-BC1A-0415E7DD7DA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46" y="2272"/>
                <a:ext cx="842" cy="792"/>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45" name="CasellaDiTesto 44">
            <a:extLst>
              <a:ext uri="{FF2B5EF4-FFF2-40B4-BE49-F238E27FC236}">
                <a16:creationId xmlns:a16="http://schemas.microsoft.com/office/drawing/2014/main" xmlns="" id="{D55788C1-2449-4C7A-BC7F-647CEA55322A}"/>
              </a:ext>
            </a:extLst>
          </p:cNvPr>
          <p:cNvSpPr txBox="1"/>
          <p:nvPr/>
        </p:nvSpPr>
        <p:spPr>
          <a:xfrm>
            <a:off x="1516054" y="2646308"/>
            <a:ext cx="889987" cy="646331"/>
          </a:xfrm>
          <a:prstGeom prst="rect">
            <a:avLst/>
          </a:prstGeom>
          <a:noFill/>
        </p:spPr>
        <p:txBody>
          <a:bodyPr wrap="none" rtlCol="0">
            <a:spAutoFit/>
          </a:bodyPr>
          <a:lstStyle/>
          <a:p>
            <a:pPr algn="ctr"/>
            <a:r>
              <a:rPr lang="it-IT" i="1" dirty="0" err="1"/>
              <a:t>Dane</a:t>
            </a:r>
            <a:r>
              <a:rPr lang="it-IT" i="1" dirty="0"/>
              <a:t> </a:t>
            </a:r>
          </a:p>
          <a:p>
            <a:pPr algn="ctr"/>
            <a:r>
              <a:rPr lang="it-IT" i="1" dirty="0" err="1"/>
              <a:t>particle</a:t>
            </a:r>
            <a:endParaRPr lang="it-IT" i="1" dirty="0"/>
          </a:p>
        </p:txBody>
      </p:sp>
      <p:sp>
        <p:nvSpPr>
          <p:cNvPr id="46" name="CasellaDiTesto 45">
            <a:extLst>
              <a:ext uri="{FF2B5EF4-FFF2-40B4-BE49-F238E27FC236}">
                <a16:creationId xmlns:a16="http://schemas.microsoft.com/office/drawing/2014/main" xmlns="" id="{0FA43858-EF65-4381-8158-67AC8BE4B6C0}"/>
              </a:ext>
            </a:extLst>
          </p:cNvPr>
          <p:cNvSpPr txBox="1"/>
          <p:nvPr/>
        </p:nvSpPr>
        <p:spPr>
          <a:xfrm>
            <a:off x="2466086" y="2772187"/>
            <a:ext cx="826060" cy="369332"/>
          </a:xfrm>
          <a:prstGeom prst="rect">
            <a:avLst/>
          </a:prstGeom>
          <a:noFill/>
        </p:spPr>
        <p:txBody>
          <a:bodyPr wrap="none" rtlCol="0">
            <a:spAutoFit/>
          </a:bodyPr>
          <a:lstStyle/>
          <a:p>
            <a:r>
              <a:rPr lang="it-IT" i="1" dirty="0" err="1"/>
              <a:t>sphere</a:t>
            </a:r>
            <a:endParaRPr lang="it-IT" i="1" dirty="0"/>
          </a:p>
        </p:txBody>
      </p:sp>
      <p:sp>
        <p:nvSpPr>
          <p:cNvPr id="47" name="CasellaDiTesto 46">
            <a:extLst>
              <a:ext uri="{FF2B5EF4-FFF2-40B4-BE49-F238E27FC236}">
                <a16:creationId xmlns:a16="http://schemas.microsoft.com/office/drawing/2014/main" xmlns="" id="{70357270-7ED2-4139-A914-FA3CF60DC872}"/>
              </a:ext>
            </a:extLst>
          </p:cNvPr>
          <p:cNvSpPr txBox="1"/>
          <p:nvPr/>
        </p:nvSpPr>
        <p:spPr>
          <a:xfrm>
            <a:off x="3533735" y="3885460"/>
            <a:ext cx="811441" cy="369332"/>
          </a:xfrm>
          <a:prstGeom prst="rect">
            <a:avLst/>
          </a:prstGeom>
          <a:noFill/>
        </p:spPr>
        <p:txBody>
          <a:bodyPr wrap="none" rtlCol="0">
            <a:spAutoFit/>
          </a:bodyPr>
          <a:lstStyle/>
          <a:p>
            <a:r>
              <a:rPr lang="it-IT" i="1" dirty="0" err="1"/>
              <a:t>HBeAg</a:t>
            </a:r>
            <a:endParaRPr lang="it-IT" i="1" dirty="0"/>
          </a:p>
        </p:txBody>
      </p:sp>
      <p:grpSp>
        <p:nvGrpSpPr>
          <p:cNvPr id="48" name="Group 652">
            <a:extLst>
              <a:ext uri="{FF2B5EF4-FFF2-40B4-BE49-F238E27FC236}">
                <a16:creationId xmlns:a16="http://schemas.microsoft.com/office/drawing/2014/main" xmlns="" id="{0A3ADC5D-2144-4C5A-A1AB-2B7CCD665A92}"/>
              </a:ext>
            </a:extLst>
          </p:cNvPr>
          <p:cNvGrpSpPr>
            <a:grpSpLocks/>
          </p:cNvGrpSpPr>
          <p:nvPr/>
        </p:nvGrpSpPr>
        <p:grpSpPr bwMode="auto">
          <a:xfrm>
            <a:off x="3763243" y="4291205"/>
            <a:ext cx="106045" cy="137795"/>
            <a:chOff x="5866" y="447"/>
            <a:chExt cx="167" cy="217"/>
          </a:xfrm>
        </p:grpSpPr>
        <p:grpSp>
          <p:nvGrpSpPr>
            <p:cNvPr id="49" name="Group 655">
              <a:extLst>
                <a:ext uri="{FF2B5EF4-FFF2-40B4-BE49-F238E27FC236}">
                  <a16:creationId xmlns:a16="http://schemas.microsoft.com/office/drawing/2014/main" xmlns="" id="{45C74ACE-6776-496A-AD8B-C0D0B00ACCC4}"/>
                </a:ext>
              </a:extLst>
            </p:cNvPr>
            <p:cNvGrpSpPr>
              <a:grpSpLocks/>
            </p:cNvGrpSpPr>
            <p:nvPr/>
          </p:nvGrpSpPr>
          <p:grpSpPr bwMode="auto">
            <a:xfrm>
              <a:off x="5866" y="447"/>
              <a:ext cx="167" cy="217"/>
              <a:chOff x="5866" y="447"/>
              <a:chExt cx="167" cy="217"/>
            </a:xfrm>
          </p:grpSpPr>
          <p:sp>
            <p:nvSpPr>
              <p:cNvPr id="52" name="Freeform 656">
                <a:extLst>
                  <a:ext uri="{FF2B5EF4-FFF2-40B4-BE49-F238E27FC236}">
                    <a16:creationId xmlns:a16="http://schemas.microsoft.com/office/drawing/2014/main" xmlns="" id="{83E3CA8A-5F11-49A6-8C23-DFA0B9908991}"/>
                  </a:ext>
                </a:extLst>
              </p:cNvPr>
              <p:cNvSpPr>
                <a:spLocks/>
              </p:cNvSpPr>
              <p:nvPr/>
            </p:nvSpPr>
            <p:spPr bwMode="auto">
              <a:xfrm>
                <a:off x="5866" y="447"/>
                <a:ext cx="167" cy="217"/>
              </a:xfrm>
              <a:custGeom>
                <a:avLst/>
                <a:gdLst>
                  <a:gd name="T0" fmla="+- 0 5931 5866"/>
                  <a:gd name="T1" fmla="*/ T0 w 167"/>
                  <a:gd name="T2" fmla="+- 0 447 447"/>
                  <a:gd name="T3" fmla="*/ 447 h 217"/>
                  <a:gd name="T4" fmla="+- 0 5884 5866"/>
                  <a:gd name="T5" fmla="*/ T4 w 167"/>
                  <a:gd name="T6" fmla="+- 0 485 447"/>
                  <a:gd name="T7" fmla="*/ 485 h 217"/>
                  <a:gd name="T8" fmla="+- 0 5866 5866"/>
                  <a:gd name="T9" fmla="*/ T8 w 167"/>
                  <a:gd name="T10" fmla="+- 0 555 447"/>
                  <a:gd name="T11" fmla="*/ 555 h 217"/>
                  <a:gd name="T12" fmla="+- 0 5866 5866"/>
                  <a:gd name="T13" fmla="*/ T12 w 167"/>
                  <a:gd name="T14" fmla="+- 0 562 447"/>
                  <a:gd name="T15" fmla="*/ 562 h 217"/>
                  <a:gd name="T16" fmla="+- 0 5887 5866"/>
                  <a:gd name="T17" fmla="*/ T16 w 167"/>
                  <a:gd name="T18" fmla="+- 0 626 447"/>
                  <a:gd name="T19" fmla="*/ 626 h 217"/>
                  <a:gd name="T20" fmla="+- 0 5937 5866"/>
                  <a:gd name="T21" fmla="*/ T20 w 167"/>
                  <a:gd name="T22" fmla="+- 0 662 447"/>
                  <a:gd name="T23" fmla="*/ 662 h 217"/>
                  <a:gd name="T24" fmla="+- 0 5960 5866"/>
                  <a:gd name="T25" fmla="*/ T24 w 167"/>
                  <a:gd name="T26" fmla="+- 0 664 447"/>
                  <a:gd name="T27" fmla="*/ 664 h 217"/>
                  <a:gd name="T28" fmla="+- 0 5977 5866"/>
                  <a:gd name="T29" fmla="*/ T28 w 167"/>
                  <a:gd name="T30" fmla="+- 0 659 447"/>
                  <a:gd name="T31" fmla="*/ 659 h 217"/>
                  <a:gd name="T32" fmla="+- 0 6026 5866"/>
                  <a:gd name="T33" fmla="*/ T32 w 167"/>
                  <a:gd name="T34" fmla="+- 0 594 447"/>
                  <a:gd name="T35" fmla="*/ 594 h 217"/>
                  <a:gd name="T36" fmla="+- 0 6033 5866"/>
                  <a:gd name="T37" fmla="*/ T36 w 167"/>
                  <a:gd name="T38" fmla="+- 0 540 447"/>
                  <a:gd name="T39" fmla="*/ 540 h 217"/>
                  <a:gd name="T40" fmla="+- 0 6029 5866"/>
                  <a:gd name="T41" fmla="*/ T40 w 167"/>
                  <a:gd name="T42" fmla="+- 0 518 447"/>
                  <a:gd name="T43" fmla="*/ 518 h 217"/>
                  <a:gd name="T44" fmla="+- 0 5994 5866"/>
                  <a:gd name="T45" fmla="*/ T44 w 167"/>
                  <a:gd name="T46" fmla="+- 0 465 447"/>
                  <a:gd name="T47" fmla="*/ 465 h 217"/>
                  <a:gd name="T48" fmla="+- 0 5931 5866"/>
                  <a:gd name="T49" fmla="*/ T48 w 167"/>
                  <a:gd name="T50" fmla="+- 0 447 447"/>
                  <a:gd name="T51" fmla="*/ 447 h 21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167" h="217">
                    <a:moveTo>
                      <a:pt x="65" y="0"/>
                    </a:moveTo>
                    <a:lnTo>
                      <a:pt x="18" y="38"/>
                    </a:lnTo>
                    <a:lnTo>
                      <a:pt x="0" y="108"/>
                    </a:lnTo>
                    <a:lnTo>
                      <a:pt x="0" y="115"/>
                    </a:lnTo>
                    <a:lnTo>
                      <a:pt x="21" y="179"/>
                    </a:lnTo>
                    <a:lnTo>
                      <a:pt x="71" y="215"/>
                    </a:lnTo>
                    <a:lnTo>
                      <a:pt x="94" y="217"/>
                    </a:lnTo>
                    <a:lnTo>
                      <a:pt x="111" y="212"/>
                    </a:lnTo>
                    <a:lnTo>
                      <a:pt x="160" y="147"/>
                    </a:lnTo>
                    <a:lnTo>
                      <a:pt x="167" y="93"/>
                    </a:lnTo>
                    <a:lnTo>
                      <a:pt x="163" y="71"/>
                    </a:lnTo>
                    <a:lnTo>
                      <a:pt x="128" y="18"/>
                    </a:lnTo>
                    <a:lnTo>
                      <a:pt x="65" y="0"/>
                    </a:lnTo>
                  </a:path>
                </a:pathLst>
              </a:custGeom>
              <a:solidFill>
                <a:srgbClr val="FFD96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sysClr val="windowText" lastClr="000000"/>
                  </a:solidFill>
                  <a:effectLst/>
                  <a:uLnTx/>
                  <a:uFillTx/>
                </a:endParaRPr>
              </a:p>
            </p:txBody>
          </p:sp>
        </p:grpSp>
        <p:grpSp>
          <p:nvGrpSpPr>
            <p:cNvPr id="50" name="Group 653">
              <a:extLst>
                <a:ext uri="{FF2B5EF4-FFF2-40B4-BE49-F238E27FC236}">
                  <a16:creationId xmlns:a16="http://schemas.microsoft.com/office/drawing/2014/main" xmlns="" id="{4057EA48-210B-4C46-8D1C-FC4DF2CA042A}"/>
                </a:ext>
              </a:extLst>
            </p:cNvPr>
            <p:cNvGrpSpPr>
              <a:grpSpLocks/>
            </p:cNvGrpSpPr>
            <p:nvPr/>
          </p:nvGrpSpPr>
          <p:grpSpPr bwMode="auto">
            <a:xfrm>
              <a:off x="5866" y="447"/>
              <a:ext cx="167" cy="217"/>
              <a:chOff x="5866" y="447"/>
              <a:chExt cx="167" cy="217"/>
            </a:xfrm>
          </p:grpSpPr>
          <p:sp>
            <p:nvSpPr>
              <p:cNvPr id="51" name="Freeform 654">
                <a:extLst>
                  <a:ext uri="{FF2B5EF4-FFF2-40B4-BE49-F238E27FC236}">
                    <a16:creationId xmlns:a16="http://schemas.microsoft.com/office/drawing/2014/main" xmlns="" id="{E72B9179-1490-4B14-90CB-E79CE69F64F9}"/>
                  </a:ext>
                </a:extLst>
              </p:cNvPr>
              <p:cNvSpPr>
                <a:spLocks/>
              </p:cNvSpPr>
              <p:nvPr/>
            </p:nvSpPr>
            <p:spPr bwMode="auto">
              <a:xfrm>
                <a:off x="5866" y="447"/>
                <a:ext cx="167" cy="217"/>
              </a:xfrm>
              <a:custGeom>
                <a:avLst/>
                <a:gdLst>
                  <a:gd name="T0" fmla="+- 0 5866 5866"/>
                  <a:gd name="T1" fmla="*/ T0 w 167"/>
                  <a:gd name="T2" fmla="+- 0 555 447"/>
                  <a:gd name="T3" fmla="*/ 555 h 217"/>
                  <a:gd name="T4" fmla="+- 0 5884 5866"/>
                  <a:gd name="T5" fmla="*/ T4 w 167"/>
                  <a:gd name="T6" fmla="+- 0 485 447"/>
                  <a:gd name="T7" fmla="*/ 485 h 217"/>
                  <a:gd name="T8" fmla="+- 0 5931 5866"/>
                  <a:gd name="T9" fmla="*/ T8 w 167"/>
                  <a:gd name="T10" fmla="+- 0 447 447"/>
                  <a:gd name="T11" fmla="*/ 447 h 217"/>
                  <a:gd name="T12" fmla="+- 0 5955 5866"/>
                  <a:gd name="T13" fmla="*/ T12 w 167"/>
                  <a:gd name="T14" fmla="+- 0 448 447"/>
                  <a:gd name="T15" fmla="*/ 448 h 217"/>
                  <a:gd name="T16" fmla="+- 0 6009 5866"/>
                  <a:gd name="T17" fmla="*/ T16 w 167"/>
                  <a:gd name="T18" fmla="+- 0 480 447"/>
                  <a:gd name="T19" fmla="*/ 480 h 217"/>
                  <a:gd name="T20" fmla="+- 0 6033 5866"/>
                  <a:gd name="T21" fmla="*/ T20 w 167"/>
                  <a:gd name="T22" fmla="+- 0 540 447"/>
                  <a:gd name="T23" fmla="*/ 540 h 217"/>
                  <a:gd name="T24" fmla="+- 0 6031 5866"/>
                  <a:gd name="T25" fmla="*/ T24 w 167"/>
                  <a:gd name="T26" fmla="+- 0 569 447"/>
                  <a:gd name="T27" fmla="*/ 569 h 217"/>
                  <a:gd name="T28" fmla="+- 0 6006 5866"/>
                  <a:gd name="T29" fmla="*/ T28 w 167"/>
                  <a:gd name="T30" fmla="+- 0 635 447"/>
                  <a:gd name="T31" fmla="*/ 635 h 217"/>
                  <a:gd name="T32" fmla="+- 0 5960 5866"/>
                  <a:gd name="T33" fmla="*/ T32 w 167"/>
                  <a:gd name="T34" fmla="+- 0 664 447"/>
                  <a:gd name="T35" fmla="*/ 664 h 217"/>
                  <a:gd name="T36" fmla="+- 0 5937 5866"/>
                  <a:gd name="T37" fmla="*/ T36 w 167"/>
                  <a:gd name="T38" fmla="+- 0 662 447"/>
                  <a:gd name="T39" fmla="*/ 662 h 217"/>
                  <a:gd name="T40" fmla="+- 0 5887 5866"/>
                  <a:gd name="T41" fmla="*/ T40 w 167"/>
                  <a:gd name="T42" fmla="+- 0 626 447"/>
                  <a:gd name="T43" fmla="*/ 626 h 217"/>
                  <a:gd name="T44" fmla="+- 0 5866 5866"/>
                  <a:gd name="T45" fmla="*/ T44 w 167"/>
                  <a:gd name="T46" fmla="+- 0 562 447"/>
                  <a:gd name="T47" fmla="*/ 562 h 217"/>
                  <a:gd name="T48" fmla="+- 0 5866 5866"/>
                  <a:gd name="T49" fmla="*/ T48 w 167"/>
                  <a:gd name="T50" fmla="+- 0 555 447"/>
                  <a:gd name="T51" fmla="*/ 555 h 21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167" h="217">
                    <a:moveTo>
                      <a:pt x="0" y="108"/>
                    </a:moveTo>
                    <a:lnTo>
                      <a:pt x="18" y="38"/>
                    </a:lnTo>
                    <a:lnTo>
                      <a:pt x="65" y="0"/>
                    </a:lnTo>
                    <a:lnTo>
                      <a:pt x="89" y="1"/>
                    </a:lnTo>
                    <a:lnTo>
                      <a:pt x="143" y="33"/>
                    </a:lnTo>
                    <a:lnTo>
                      <a:pt x="167" y="93"/>
                    </a:lnTo>
                    <a:lnTo>
                      <a:pt x="165" y="122"/>
                    </a:lnTo>
                    <a:lnTo>
                      <a:pt x="140" y="188"/>
                    </a:lnTo>
                    <a:lnTo>
                      <a:pt x="94" y="217"/>
                    </a:lnTo>
                    <a:lnTo>
                      <a:pt x="71" y="215"/>
                    </a:lnTo>
                    <a:lnTo>
                      <a:pt x="21" y="179"/>
                    </a:lnTo>
                    <a:lnTo>
                      <a:pt x="0" y="115"/>
                    </a:lnTo>
                    <a:lnTo>
                      <a:pt x="0" y="108"/>
                    </a:lnTo>
                    <a:close/>
                  </a:path>
                </a:pathLst>
              </a:custGeom>
              <a:noFill/>
              <a:ln w="12192">
                <a:solidFill>
                  <a:srgbClr val="6F2F9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grpSp>
        <p:nvGrpSpPr>
          <p:cNvPr id="53" name="Group 642">
            <a:extLst>
              <a:ext uri="{FF2B5EF4-FFF2-40B4-BE49-F238E27FC236}">
                <a16:creationId xmlns:a16="http://schemas.microsoft.com/office/drawing/2014/main" xmlns="" id="{41AB004B-3728-4E53-A52F-8945EB1C24BE}"/>
              </a:ext>
            </a:extLst>
          </p:cNvPr>
          <p:cNvGrpSpPr>
            <a:grpSpLocks/>
          </p:cNvGrpSpPr>
          <p:nvPr/>
        </p:nvGrpSpPr>
        <p:grpSpPr bwMode="auto">
          <a:xfrm>
            <a:off x="2051720" y="4374500"/>
            <a:ext cx="106045" cy="137795"/>
            <a:chOff x="3610" y="495"/>
            <a:chExt cx="167" cy="217"/>
          </a:xfrm>
        </p:grpSpPr>
        <p:grpSp>
          <p:nvGrpSpPr>
            <p:cNvPr id="59" name="Group 645">
              <a:extLst>
                <a:ext uri="{FF2B5EF4-FFF2-40B4-BE49-F238E27FC236}">
                  <a16:creationId xmlns:a16="http://schemas.microsoft.com/office/drawing/2014/main" xmlns="" id="{589F35E7-6568-4043-B30F-287246209EC4}"/>
                </a:ext>
              </a:extLst>
            </p:cNvPr>
            <p:cNvGrpSpPr>
              <a:grpSpLocks/>
            </p:cNvGrpSpPr>
            <p:nvPr/>
          </p:nvGrpSpPr>
          <p:grpSpPr bwMode="auto">
            <a:xfrm>
              <a:off x="3610" y="495"/>
              <a:ext cx="167" cy="217"/>
              <a:chOff x="3610" y="495"/>
              <a:chExt cx="167" cy="217"/>
            </a:xfrm>
          </p:grpSpPr>
          <p:sp>
            <p:nvSpPr>
              <p:cNvPr id="62" name="Freeform 646">
                <a:extLst>
                  <a:ext uri="{FF2B5EF4-FFF2-40B4-BE49-F238E27FC236}">
                    <a16:creationId xmlns:a16="http://schemas.microsoft.com/office/drawing/2014/main" xmlns="" id="{479850A0-29AC-43DA-BBC6-8243CE15B0C4}"/>
                  </a:ext>
                </a:extLst>
              </p:cNvPr>
              <p:cNvSpPr>
                <a:spLocks/>
              </p:cNvSpPr>
              <p:nvPr/>
            </p:nvSpPr>
            <p:spPr bwMode="auto">
              <a:xfrm>
                <a:off x="3610" y="495"/>
                <a:ext cx="167" cy="217"/>
              </a:xfrm>
              <a:custGeom>
                <a:avLst/>
                <a:gdLst>
                  <a:gd name="T0" fmla="+- 0 3675 3610"/>
                  <a:gd name="T1" fmla="*/ T0 w 167"/>
                  <a:gd name="T2" fmla="+- 0 495 495"/>
                  <a:gd name="T3" fmla="*/ 495 h 217"/>
                  <a:gd name="T4" fmla="+- 0 3628 3610"/>
                  <a:gd name="T5" fmla="*/ T4 w 167"/>
                  <a:gd name="T6" fmla="+- 0 533 495"/>
                  <a:gd name="T7" fmla="*/ 533 h 217"/>
                  <a:gd name="T8" fmla="+- 0 3610 3610"/>
                  <a:gd name="T9" fmla="*/ T8 w 167"/>
                  <a:gd name="T10" fmla="+- 0 603 495"/>
                  <a:gd name="T11" fmla="*/ 603 h 217"/>
                  <a:gd name="T12" fmla="+- 0 3610 3610"/>
                  <a:gd name="T13" fmla="*/ T12 w 167"/>
                  <a:gd name="T14" fmla="+- 0 610 495"/>
                  <a:gd name="T15" fmla="*/ 610 h 217"/>
                  <a:gd name="T16" fmla="+- 0 3631 3610"/>
                  <a:gd name="T17" fmla="*/ T16 w 167"/>
                  <a:gd name="T18" fmla="+- 0 674 495"/>
                  <a:gd name="T19" fmla="*/ 674 h 217"/>
                  <a:gd name="T20" fmla="+- 0 3681 3610"/>
                  <a:gd name="T21" fmla="*/ T20 w 167"/>
                  <a:gd name="T22" fmla="+- 0 710 495"/>
                  <a:gd name="T23" fmla="*/ 710 h 217"/>
                  <a:gd name="T24" fmla="+- 0 3704 3610"/>
                  <a:gd name="T25" fmla="*/ T24 w 167"/>
                  <a:gd name="T26" fmla="+- 0 712 495"/>
                  <a:gd name="T27" fmla="*/ 712 h 217"/>
                  <a:gd name="T28" fmla="+- 0 3721 3610"/>
                  <a:gd name="T29" fmla="*/ T28 w 167"/>
                  <a:gd name="T30" fmla="+- 0 707 495"/>
                  <a:gd name="T31" fmla="*/ 707 h 217"/>
                  <a:gd name="T32" fmla="+- 0 3770 3610"/>
                  <a:gd name="T33" fmla="*/ T32 w 167"/>
                  <a:gd name="T34" fmla="+- 0 642 495"/>
                  <a:gd name="T35" fmla="*/ 642 h 217"/>
                  <a:gd name="T36" fmla="+- 0 3777 3610"/>
                  <a:gd name="T37" fmla="*/ T36 w 167"/>
                  <a:gd name="T38" fmla="+- 0 588 495"/>
                  <a:gd name="T39" fmla="*/ 588 h 217"/>
                  <a:gd name="T40" fmla="+- 0 3773 3610"/>
                  <a:gd name="T41" fmla="*/ T40 w 167"/>
                  <a:gd name="T42" fmla="+- 0 566 495"/>
                  <a:gd name="T43" fmla="*/ 566 h 217"/>
                  <a:gd name="T44" fmla="+- 0 3738 3610"/>
                  <a:gd name="T45" fmla="*/ T44 w 167"/>
                  <a:gd name="T46" fmla="+- 0 513 495"/>
                  <a:gd name="T47" fmla="*/ 513 h 217"/>
                  <a:gd name="T48" fmla="+- 0 3675 3610"/>
                  <a:gd name="T49" fmla="*/ T48 w 167"/>
                  <a:gd name="T50" fmla="+- 0 495 495"/>
                  <a:gd name="T51" fmla="*/ 495 h 21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167" h="217">
                    <a:moveTo>
                      <a:pt x="65" y="0"/>
                    </a:moveTo>
                    <a:lnTo>
                      <a:pt x="18" y="38"/>
                    </a:lnTo>
                    <a:lnTo>
                      <a:pt x="0" y="108"/>
                    </a:lnTo>
                    <a:lnTo>
                      <a:pt x="0" y="115"/>
                    </a:lnTo>
                    <a:lnTo>
                      <a:pt x="21" y="179"/>
                    </a:lnTo>
                    <a:lnTo>
                      <a:pt x="71" y="215"/>
                    </a:lnTo>
                    <a:lnTo>
                      <a:pt x="94" y="217"/>
                    </a:lnTo>
                    <a:lnTo>
                      <a:pt x="111" y="212"/>
                    </a:lnTo>
                    <a:lnTo>
                      <a:pt x="160" y="147"/>
                    </a:lnTo>
                    <a:lnTo>
                      <a:pt x="167" y="93"/>
                    </a:lnTo>
                    <a:lnTo>
                      <a:pt x="163" y="71"/>
                    </a:lnTo>
                    <a:lnTo>
                      <a:pt x="128" y="18"/>
                    </a:lnTo>
                    <a:lnTo>
                      <a:pt x="65" y="0"/>
                    </a:lnTo>
                  </a:path>
                </a:pathLst>
              </a:custGeom>
              <a:solidFill>
                <a:srgbClr val="FFD96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60" name="Group 643">
              <a:extLst>
                <a:ext uri="{FF2B5EF4-FFF2-40B4-BE49-F238E27FC236}">
                  <a16:creationId xmlns:a16="http://schemas.microsoft.com/office/drawing/2014/main" xmlns="" id="{5ABE8384-32D6-4130-B2CD-0CDD09864813}"/>
                </a:ext>
              </a:extLst>
            </p:cNvPr>
            <p:cNvGrpSpPr>
              <a:grpSpLocks/>
            </p:cNvGrpSpPr>
            <p:nvPr/>
          </p:nvGrpSpPr>
          <p:grpSpPr bwMode="auto">
            <a:xfrm>
              <a:off x="3610" y="495"/>
              <a:ext cx="167" cy="217"/>
              <a:chOff x="3610" y="495"/>
              <a:chExt cx="167" cy="217"/>
            </a:xfrm>
          </p:grpSpPr>
          <p:sp>
            <p:nvSpPr>
              <p:cNvPr id="61" name="Freeform 644">
                <a:extLst>
                  <a:ext uri="{FF2B5EF4-FFF2-40B4-BE49-F238E27FC236}">
                    <a16:creationId xmlns:a16="http://schemas.microsoft.com/office/drawing/2014/main" xmlns="" id="{89465B4B-BA88-4B8F-B6E1-EB5C5A77E889}"/>
                  </a:ext>
                </a:extLst>
              </p:cNvPr>
              <p:cNvSpPr>
                <a:spLocks/>
              </p:cNvSpPr>
              <p:nvPr/>
            </p:nvSpPr>
            <p:spPr bwMode="auto">
              <a:xfrm>
                <a:off x="3610" y="495"/>
                <a:ext cx="167" cy="217"/>
              </a:xfrm>
              <a:custGeom>
                <a:avLst/>
                <a:gdLst>
                  <a:gd name="T0" fmla="+- 0 3610 3610"/>
                  <a:gd name="T1" fmla="*/ T0 w 167"/>
                  <a:gd name="T2" fmla="+- 0 603 495"/>
                  <a:gd name="T3" fmla="*/ 603 h 217"/>
                  <a:gd name="T4" fmla="+- 0 3628 3610"/>
                  <a:gd name="T5" fmla="*/ T4 w 167"/>
                  <a:gd name="T6" fmla="+- 0 533 495"/>
                  <a:gd name="T7" fmla="*/ 533 h 217"/>
                  <a:gd name="T8" fmla="+- 0 3675 3610"/>
                  <a:gd name="T9" fmla="*/ T8 w 167"/>
                  <a:gd name="T10" fmla="+- 0 495 495"/>
                  <a:gd name="T11" fmla="*/ 495 h 217"/>
                  <a:gd name="T12" fmla="+- 0 3699 3610"/>
                  <a:gd name="T13" fmla="*/ T12 w 167"/>
                  <a:gd name="T14" fmla="+- 0 496 495"/>
                  <a:gd name="T15" fmla="*/ 496 h 217"/>
                  <a:gd name="T16" fmla="+- 0 3753 3610"/>
                  <a:gd name="T17" fmla="*/ T16 w 167"/>
                  <a:gd name="T18" fmla="+- 0 528 495"/>
                  <a:gd name="T19" fmla="*/ 528 h 217"/>
                  <a:gd name="T20" fmla="+- 0 3777 3610"/>
                  <a:gd name="T21" fmla="*/ T20 w 167"/>
                  <a:gd name="T22" fmla="+- 0 588 495"/>
                  <a:gd name="T23" fmla="*/ 588 h 217"/>
                  <a:gd name="T24" fmla="+- 0 3775 3610"/>
                  <a:gd name="T25" fmla="*/ T24 w 167"/>
                  <a:gd name="T26" fmla="+- 0 617 495"/>
                  <a:gd name="T27" fmla="*/ 617 h 217"/>
                  <a:gd name="T28" fmla="+- 0 3750 3610"/>
                  <a:gd name="T29" fmla="*/ T28 w 167"/>
                  <a:gd name="T30" fmla="+- 0 683 495"/>
                  <a:gd name="T31" fmla="*/ 683 h 217"/>
                  <a:gd name="T32" fmla="+- 0 3704 3610"/>
                  <a:gd name="T33" fmla="*/ T32 w 167"/>
                  <a:gd name="T34" fmla="+- 0 712 495"/>
                  <a:gd name="T35" fmla="*/ 712 h 217"/>
                  <a:gd name="T36" fmla="+- 0 3681 3610"/>
                  <a:gd name="T37" fmla="*/ T36 w 167"/>
                  <a:gd name="T38" fmla="+- 0 710 495"/>
                  <a:gd name="T39" fmla="*/ 710 h 217"/>
                  <a:gd name="T40" fmla="+- 0 3631 3610"/>
                  <a:gd name="T41" fmla="*/ T40 w 167"/>
                  <a:gd name="T42" fmla="+- 0 674 495"/>
                  <a:gd name="T43" fmla="*/ 674 h 217"/>
                  <a:gd name="T44" fmla="+- 0 3610 3610"/>
                  <a:gd name="T45" fmla="*/ T44 w 167"/>
                  <a:gd name="T46" fmla="+- 0 610 495"/>
                  <a:gd name="T47" fmla="*/ 610 h 217"/>
                  <a:gd name="T48" fmla="+- 0 3610 3610"/>
                  <a:gd name="T49" fmla="*/ T48 w 167"/>
                  <a:gd name="T50" fmla="+- 0 603 495"/>
                  <a:gd name="T51" fmla="*/ 603 h 21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167" h="217">
                    <a:moveTo>
                      <a:pt x="0" y="108"/>
                    </a:moveTo>
                    <a:lnTo>
                      <a:pt x="18" y="38"/>
                    </a:lnTo>
                    <a:lnTo>
                      <a:pt x="65" y="0"/>
                    </a:lnTo>
                    <a:lnTo>
                      <a:pt x="89" y="1"/>
                    </a:lnTo>
                    <a:lnTo>
                      <a:pt x="143" y="33"/>
                    </a:lnTo>
                    <a:lnTo>
                      <a:pt x="167" y="93"/>
                    </a:lnTo>
                    <a:lnTo>
                      <a:pt x="165" y="122"/>
                    </a:lnTo>
                    <a:lnTo>
                      <a:pt x="140" y="188"/>
                    </a:lnTo>
                    <a:lnTo>
                      <a:pt x="94" y="217"/>
                    </a:lnTo>
                    <a:lnTo>
                      <a:pt x="71" y="215"/>
                    </a:lnTo>
                    <a:lnTo>
                      <a:pt x="21" y="179"/>
                    </a:lnTo>
                    <a:lnTo>
                      <a:pt x="0" y="115"/>
                    </a:lnTo>
                    <a:lnTo>
                      <a:pt x="0" y="108"/>
                    </a:lnTo>
                    <a:close/>
                  </a:path>
                </a:pathLst>
              </a:custGeom>
              <a:noFill/>
              <a:ln w="12192">
                <a:solidFill>
                  <a:srgbClr val="6F2F9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grpSp>
        <p:nvGrpSpPr>
          <p:cNvPr id="54" name="Group 637">
            <a:extLst>
              <a:ext uri="{FF2B5EF4-FFF2-40B4-BE49-F238E27FC236}">
                <a16:creationId xmlns:a16="http://schemas.microsoft.com/office/drawing/2014/main" xmlns="" id="{E8D0F4CE-A60C-43B1-A25D-6A0E306011B8}"/>
              </a:ext>
            </a:extLst>
          </p:cNvPr>
          <p:cNvGrpSpPr>
            <a:grpSpLocks/>
          </p:cNvGrpSpPr>
          <p:nvPr/>
        </p:nvGrpSpPr>
        <p:grpSpPr bwMode="auto">
          <a:xfrm>
            <a:off x="1331640" y="4374500"/>
            <a:ext cx="106045" cy="137795"/>
            <a:chOff x="2462" y="528"/>
            <a:chExt cx="167" cy="217"/>
          </a:xfrm>
        </p:grpSpPr>
        <p:grpSp>
          <p:nvGrpSpPr>
            <p:cNvPr id="55" name="Group 640">
              <a:extLst>
                <a:ext uri="{FF2B5EF4-FFF2-40B4-BE49-F238E27FC236}">
                  <a16:creationId xmlns:a16="http://schemas.microsoft.com/office/drawing/2014/main" xmlns="" id="{0869EA17-516B-4AE2-998C-E01428352DA1}"/>
                </a:ext>
              </a:extLst>
            </p:cNvPr>
            <p:cNvGrpSpPr>
              <a:grpSpLocks/>
            </p:cNvGrpSpPr>
            <p:nvPr/>
          </p:nvGrpSpPr>
          <p:grpSpPr bwMode="auto">
            <a:xfrm>
              <a:off x="2462" y="528"/>
              <a:ext cx="167" cy="217"/>
              <a:chOff x="2462" y="528"/>
              <a:chExt cx="167" cy="217"/>
            </a:xfrm>
          </p:grpSpPr>
          <p:sp>
            <p:nvSpPr>
              <p:cNvPr id="58" name="Freeform 641">
                <a:extLst>
                  <a:ext uri="{FF2B5EF4-FFF2-40B4-BE49-F238E27FC236}">
                    <a16:creationId xmlns:a16="http://schemas.microsoft.com/office/drawing/2014/main" xmlns="" id="{0AB97E5A-8C61-4640-8DD8-3D3725C7F97F}"/>
                  </a:ext>
                </a:extLst>
              </p:cNvPr>
              <p:cNvSpPr>
                <a:spLocks/>
              </p:cNvSpPr>
              <p:nvPr/>
            </p:nvSpPr>
            <p:spPr bwMode="auto">
              <a:xfrm>
                <a:off x="2462" y="528"/>
                <a:ext cx="167" cy="217"/>
              </a:xfrm>
              <a:custGeom>
                <a:avLst/>
                <a:gdLst>
                  <a:gd name="T0" fmla="+- 0 2528 2462"/>
                  <a:gd name="T1" fmla="*/ T0 w 167"/>
                  <a:gd name="T2" fmla="+- 0 528 528"/>
                  <a:gd name="T3" fmla="*/ 528 h 217"/>
                  <a:gd name="T4" fmla="+- 0 2481 2462"/>
                  <a:gd name="T5" fmla="*/ T4 w 167"/>
                  <a:gd name="T6" fmla="+- 0 567 528"/>
                  <a:gd name="T7" fmla="*/ 567 h 217"/>
                  <a:gd name="T8" fmla="+- 0 2462 2462"/>
                  <a:gd name="T9" fmla="*/ T8 w 167"/>
                  <a:gd name="T10" fmla="+- 0 636 528"/>
                  <a:gd name="T11" fmla="*/ 636 h 217"/>
                  <a:gd name="T12" fmla="+- 0 2463 2462"/>
                  <a:gd name="T13" fmla="*/ T12 w 167"/>
                  <a:gd name="T14" fmla="+- 0 643 528"/>
                  <a:gd name="T15" fmla="*/ 643 h 217"/>
                  <a:gd name="T16" fmla="+- 0 2484 2462"/>
                  <a:gd name="T17" fmla="*/ T16 w 167"/>
                  <a:gd name="T18" fmla="+- 0 708 528"/>
                  <a:gd name="T19" fmla="*/ 708 h 217"/>
                  <a:gd name="T20" fmla="+- 0 2534 2462"/>
                  <a:gd name="T21" fmla="*/ T20 w 167"/>
                  <a:gd name="T22" fmla="+- 0 743 528"/>
                  <a:gd name="T23" fmla="*/ 743 h 217"/>
                  <a:gd name="T24" fmla="+- 0 2556 2462"/>
                  <a:gd name="T25" fmla="*/ T24 w 167"/>
                  <a:gd name="T26" fmla="+- 0 746 528"/>
                  <a:gd name="T27" fmla="*/ 746 h 217"/>
                  <a:gd name="T28" fmla="+- 0 2574 2462"/>
                  <a:gd name="T29" fmla="*/ T28 w 167"/>
                  <a:gd name="T30" fmla="+- 0 741 528"/>
                  <a:gd name="T31" fmla="*/ 741 h 217"/>
                  <a:gd name="T32" fmla="+- 0 2623 2462"/>
                  <a:gd name="T33" fmla="*/ T32 w 167"/>
                  <a:gd name="T34" fmla="+- 0 676 528"/>
                  <a:gd name="T35" fmla="*/ 676 h 217"/>
                  <a:gd name="T36" fmla="+- 0 2630 2462"/>
                  <a:gd name="T37" fmla="*/ T36 w 167"/>
                  <a:gd name="T38" fmla="+- 0 622 528"/>
                  <a:gd name="T39" fmla="*/ 622 h 217"/>
                  <a:gd name="T40" fmla="+- 0 2625 2462"/>
                  <a:gd name="T41" fmla="*/ T40 w 167"/>
                  <a:gd name="T42" fmla="+- 0 599 528"/>
                  <a:gd name="T43" fmla="*/ 599 h 217"/>
                  <a:gd name="T44" fmla="+- 0 2591 2462"/>
                  <a:gd name="T45" fmla="*/ T44 w 167"/>
                  <a:gd name="T46" fmla="+- 0 547 528"/>
                  <a:gd name="T47" fmla="*/ 547 h 217"/>
                  <a:gd name="T48" fmla="+- 0 2528 2462"/>
                  <a:gd name="T49" fmla="*/ T48 w 167"/>
                  <a:gd name="T50" fmla="+- 0 528 528"/>
                  <a:gd name="T51" fmla="*/ 528 h 21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167" h="217">
                    <a:moveTo>
                      <a:pt x="66" y="0"/>
                    </a:moveTo>
                    <a:lnTo>
                      <a:pt x="19" y="39"/>
                    </a:lnTo>
                    <a:lnTo>
                      <a:pt x="0" y="108"/>
                    </a:lnTo>
                    <a:lnTo>
                      <a:pt x="1" y="115"/>
                    </a:lnTo>
                    <a:lnTo>
                      <a:pt x="22" y="180"/>
                    </a:lnTo>
                    <a:lnTo>
                      <a:pt x="72" y="215"/>
                    </a:lnTo>
                    <a:lnTo>
                      <a:pt x="94" y="218"/>
                    </a:lnTo>
                    <a:lnTo>
                      <a:pt x="112" y="213"/>
                    </a:lnTo>
                    <a:lnTo>
                      <a:pt x="161" y="148"/>
                    </a:lnTo>
                    <a:lnTo>
                      <a:pt x="168" y="94"/>
                    </a:lnTo>
                    <a:lnTo>
                      <a:pt x="163" y="71"/>
                    </a:lnTo>
                    <a:lnTo>
                      <a:pt x="129" y="19"/>
                    </a:lnTo>
                    <a:lnTo>
                      <a:pt x="66" y="0"/>
                    </a:lnTo>
                  </a:path>
                </a:pathLst>
              </a:custGeom>
              <a:solidFill>
                <a:srgbClr val="FFD96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56" name="Group 638">
              <a:extLst>
                <a:ext uri="{FF2B5EF4-FFF2-40B4-BE49-F238E27FC236}">
                  <a16:creationId xmlns:a16="http://schemas.microsoft.com/office/drawing/2014/main" xmlns="" id="{BAEDC8D6-D72D-4FAB-BF6D-EBFEC00F7F30}"/>
                </a:ext>
              </a:extLst>
            </p:cNvPr>
            <p:cNvGrpSpPr>
              <a:grpSpLocks/>
            </p:cNvGrpSpPr>
            <p:nvPr/>
          </p:nvGrpSpPr>
          <p:grpSpPr bwMode="auto">
            <a:xfrm>
              <a:off x="2462" y="528"/>
              <a:ext cx="167" cy="217"/>
              <a:chOff x="2462" y="528"/>
              <a:chExt cx="167" cy="217"/>
            </a:xfrm>
          </p:grpSpPr>
          <p:sp>
            <p:nvSpPr>
              <p:cNvPr id="57" name="Freeform 639">
                <a:extLst>
                  <a:ext uri="{FF2B5EF4-FFF2-40B4-BE49-F238E27FC236}">
                    <a16:creationId xmlns:a16="http://schemas.microsoft.com/office/drawing/2014/main" xmlns="" id="{4681E6C2-B549-4524-B991-D73EBD7B2511}"/>
                  </a:ext>
                </a:extLst>
              </p:cNvPr>
              <p:cNvSpPr>
                <a:spLocks/>
              </p:cNvSpPr>
              <p:nvPr/>
            </p:nvSpPr>
            <p:spPr bwMode="auto">
              <a:xfrm>
                <a:off x="2462" y="528"/>
                <a:ext cx="167" cy="217"/>
              </a:xfrm>
              <a:custGeom>
                <a:avLst/>
                <a:gdLst>
                  <a:gd name="T0" fmla="+- 0 2462 2462"/>
                  <a:gd name="T1" fmla="*/ T0 w 167"/>
                  <a:gd name="T2" fmla="+- 0 636 528"/>
                  <a:gd name="T3" fmla="*/ 636 h 217"/>
                  <a:gd name="T4" fmla="+- 0 2481 2462"/>
                  <a:gd name="T5" fmla="*/ T4 w 167"/>
                  <a:gd name="T6" fmla="+- 0 567 528"/>
                  <a:gd name="T7" fmla="*/ 567 h 217"/>
                  <a:gd name="T8" fmla="+- 0 2528 2462"/>
                  <a:gd name="T9" fmla="*/ T8 w 167"/>
                  <a:gd name="T10" fmla="+- 0 528 528"/>
                  <a:gd name="T11" fmla="*/ 528 h 217"/>
                  <a:gd name="T12" fmla="+- 0 2552 2462"/>
                  <a:gd name="T13" fmla="*/ T12 w 167"/>
                  <a:gd name="T14" fmla="+- 0 530 528"/>
                  <a:gd name="T15" fmla="*/ 530 h 217"/>
                  <a:gd name="T16" fmla="+- 0 2606 2462"/>
                  <a:gd name="T17" fmla="*/ T16 w 167"/>
                  <a:gd name="T18" fmla="+- 0 561 528"/>
                  <a:gd name="T19" fmla="*/ 561 h 217"/>
                  <a:gd name="T20" fmla="+- 0 2630 2462"/>
                  <a:gd name="T21" fmla="*/ T20 w 167"/>
                  <a:gd name="T22" fmla="+- 0 622 528"/>
                  <a:gd name="T23" fmla="*/ 622 h 217"/>
                  <a:gd name="T24" fmla="+- 0 2628 2462"/>
                  <a:gd name="T25" fmla="*/ T24 w 167"/>
                  <a:gd name="T26" fmla="+- 0 650 528"/>
                  <a:gd name="T27" fmla="*/ 650 h 217"/>
                  <a:gd name="T28" fmla="+- 0 2603 2462"/>
                  <a:gd name="T29" fmla="*/ T28 w 167"/>
                  <a:gd name="T30" fmla="+- 0 716 528"/>
                  <a:gd name="T31" fmla="*/ 716 h 217"/>
                  <a:gd name="T32" fmla="+- 0 2556 2462"/>
                  <a:gd name="T33" fmla="*/ T32 w 167"/>
                  <a:gd name="T34" fmla="+- 0 746 528"/>
                  <a:gd name="T35" fmla="*/ 746 h 217"/>
                  <a:gd name="T36" fmla="+- 0 2534 2462"/>
                  <a:gd name="T37" fmla="*/ T36 w 167"/>
                  <a:gd name="T38" fmla="+- 0 743 528"/>
                  <a:gd name="T39" fmla="*/ 743 h 217"/>
                  <a:gd name="T40" fmla="+- 0 2484 2462"/>
                  <a:gd name="T41" fmla="*/ T40 w 167"/>
                  <a:gd name="T42" fmla="+- 0 708 528"/>
                  <a:gd name="T43" fmla="*/ 708 h 217"/>
                  <a:gd name="T44" fmla="+- 0 2463 2462"/>
                  <a:gd name="T45" fmla="*/ T44 w 167"/>
                  <a:gd name="T46" fmla="+- 0 643 528"/>
                  <a:gd name="T47" fmla="*/ 643 h 217"/>
                  <a:gd name="T48" fmla="+- 0 2462 2462"/>
                  <a:gd name="T49" fmla="*/ T48 w 167"/>
                  <a:gd name="T50" fmla="+- 0 636 528"/>
                  <a:gd name="T51" fmla="*/ 636 h 21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167" h="217">
                    <a:moveTo>
                      <a:pt x="0" y="108"/>
                    </a:moveTo>
                    <a:lnTo>
                      <a:pt x="19" y="39"/>
                    </a:lnTo>
                    <a:lnTo>
                      <a:pt x="66" y="0"/>
                    </a:lnTo>
                    <a:lnTo>
                      <a:pt x="90" y="2"/>
                    </a:lnTo>
                    <a:lnTo>
                      <a:pt x="144" y="33"/>
                    </a:lnTo>
                    <a:lnTo>
                      <a:pt x="168" y="94"/>
                    </a:lnTo>
                    <a:lnTo>
                      <a:pt x="166" y="122"/>
                    </a:lnTo>
                    <a:lnTo>
                      <a:pt x="141" y="188"/>
                    </a:lnTo>
                    <a:lnTo>
                      <a:pt x="94" y="218"/>
                    </a:lnTo>
                    <a:lnTo>
                      <a:pt x="72" y="215"/>
                    </a:lnTo>
                    <a:lnTo>
                      <a:pt x="22" y="180"/>
                    </a:lnTo>
                    <a:lnTo>
                      <a:pt x="1" y="115"/>
                    </a:lnTo>
                    <a:lnTo>
                      <a:pt x="0" y="108"/>
                    </a:lnTo>
                    <a:close/>
                  </a:path>
                </a:pathLst>
              </a:custGeom>
              <a:noFill/>
              <a:ln w="12192">
                <a:solidFill>
                  <a:srgbClr val="6F2F9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sp>
        <p:nvSpPr>
          <p:cNvPr id="63" name="Rettangolo 62">
            <a:extLst>
              <a:ext uri="{FF2B5EF4-FFF2-40B4-BE49-F238E27FC236}">
                <a16:creationId xmlns:a16="http://schemas.microsoft.com/office/drawing/2014/main" xmlns="" id="{285BFA09-00D5-4706-8291-3E83C6C58532}"/>
              </a:ext>
            </a:extLst>
          </p:cNvPr>
          <p:cNvSpPr/>
          <p:nvPr/>
        </p:nvSpPr>
        <p:spPr>
          <a:xfrm>
            <a:off x="5901065" y="1340768"/>
            <a:ext cx="1767279" cy="369332"/>
          </a:xfrm>
          <a:prstGeom prst="rect">
            <a:avLst/>
          </a:prstGeom>
        </p:spPr>
        <p:txBody>
          <a:bodyPr wrap="none">
            <a:spAutoFit/>
          </a:bodyPr>
          <a:lstStyle/>
          <a:p>
            <a:r>
              <a:rPr lang="it-IT" b="1" dirty="0" err="1"/>
              <a:t>Newly</a:t>
            </a:r>
            <a:r>
              <a:rPr lang="it-IT" b="1" dirty="0"/>
              <a:t> </a:t>
            </a:r>
            <a:r>
              <a:rPr lang="it-IT" b="1" dirty="0" err="1"/>
              <a:t>described</a:t>
            </a:r>
            <a:endParaRPr lang="it-IT" b="1" dirty="0"/>
          </a:p>
        </p:txBody>
      </p:sp>
      <p:pic>
        <p:nvPicPr>
          <p:cNvPr id="64" name="Immagine 63">
            <a:extLst>
              <a:ext uri="{FF2B5EF4-FFF2-40B4-BE49-F238E27FC236}">
                <a16:creationId xmlns:a16="http://schemas.microsoft.com/office/drawing/2014/main" xmlns="" id="{B524EAA1-3444-41E4-A38A-985373EF56DA}"/>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5700627" y="2107957"/>
            <a:ext cx="1066800" cy="1057910"/>
          </a:xfrm>
          <a:prstGeom prst="rect">
            <a:avLst/>
          </a:prstGeom>
          <a:noFill/>
        </p:spPr>
      </p:pic>
      <p:sp>
        <p:nvSpPr>
          <p:cNvPr id="65" name="CasellaDiTesto 64">
            <a:extLst>
              <a:ext uri="{FF2B5EF4-FFF2-40B4-BE49-F238E27FC236}">
                <a16:creationId xmlns:a16="http://schemas.microsoft.com/office/drawing/2014/main" xmlns="" id="{59B7F9F2-6502-454C-BC52-A667714CD833}"/>
              </a:ext>
            </a:extLst>
          </p:cNvPr>
          <p:cNvSpPr txBox="1"/>
          <p:nvPr/>
        </p:nvSpPr>
        <p:spPr>
          <a:xfrm>
            <a:off x="7052459" y="2357030"/>
            <a:ext cx="1119941" cy="646331"/>
          </a:xfrm>
          <a:prstGeom prst="rect">
            <a:avLst/>
          </a:prstGeom>
          <a:noFill/>
        </p:spPr>
        <p:txBody>
          <a:bodyPr wrap="square" rtlCol="0">
            <a:spAutoFit/>
          </a:bodyPr>
          <a:lstStyle/>
          <a:p>
            <a:r>
              <a:rPr lang="it-IT" dirty="0"/>
              <a:t>DNA free </a:t>
            </a:r>
            <a:r>
              <a:rPr lang="it-IT" dirty="0" err="1"/>
              <a:t>particles</a:t>
            </a:r>
            <a:endParaRPr lang="it-IT" dirty="0"/>
          </a:p>
        </p:txBody>
      </p:sp>
      <p:grpSp>
        <p:nvGrpSpPr>
          <p:cNvPr id="70" name="Group 633">
            <a:extLst>
              <a:ext uri="{FF2B5EF4-FFF2-40B4-BE49-F238E27FC236}">
                <a16:creationId xmlns:a16="http://schemas.microsoft.com/office/drawing/2014/main" xmlns="" id="{D5CBEFFC-6D1D-4EED-A310-B105A4F7C14E}"/>
              </a:ext>
            </a:extLst>
          </p:cNvPr>
          <p:cNvGrpSpPr>
            <a:grpSpLocks/>
          </p:cNvGrpSpPr>
          <p:nvPr/>
        </p:nvGrpSpPr>
        <p:grpSpPr bwMode="auto">
          <a:xfrm>
            <a:off x="5354800" y="3506667"/>
            <a:ext cx="3393664" cy="1256030"/>
            <a:chOff x="8219" y="4782"/>
            <a:chExt cx="5194" cy="1978"/>
          </a:xfrm>
        </p:grpSpPr>
        <p:pic>
          <p:nvPicPr>
            <p:cNvPr id="71" name="Picture 636">
              <a:extLst>
                <a:ext uri="{FF2B5EF4-FFF2-40B4-BE49-F238E27FC236}">
                  <a16:creationId xmlns:a16="http://schemas.microsoft.com/office/drawing/2014/main" xmlns="" id="{0FF15B0A-251B-4C44-AA7D-3F4FAB0E4E2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32" y="4879"/>
              <a:ext cx="1680" cy="1666"/>
            </a:xfrm>
            <a:prstGeom prst="rect">
              <a:avLst/>
            </a:prstGeom>
            <a:noFill/>
            <a:extLst>
              <a:ext uri="{909E8E84-426E-40DD-AFC4-6F175D3DCCD1}">
                <a14:hiddenFill xmlns:a14="http://schemas.microsoft.com/office/drawing/2010/main">
                  <a:solidFill>
                    <a:srgbClr val="FFFFFF"/>
                  </a:solidFill>
                </a14:hiddenFill>
              </a:ext>
            </a:extLst>
          </p:spPr>
        </p:pic>
        <p:grpSp>
          <p:nvGrpSpPr>
            <p:cNvPr id="72" name="Group 634">
              <a:extLst>
                <a:ext uri="{FF2B5EF4-FFF2-40B4-BE49-F238E27FC236}">
                  <a16:creationId xmlns:a16="http://schemas.microsoft.com/office/drawing/2014/main" xmlns="" id="{1AEADA6A-7012-43DE-B1B6-3F16EA561D5C}"/>
                </a:ext>
              </a:extLst>
            </p:cNvPr>
            <p:cNvGrpSpPr>
              <a:grpSpLocks/>
            </p:cNvGrpSpPr>
            <p:nvPr/>
          </p:nvGrpSpPr>
          <p:grpSpPr bwMode="auto">
            <a:xfrm>
              <a:off x="8219" y="4782"/>
              <a:ext cx="5194" cy="1978"/>
              <a:chOff x="8219" y="4782"/>
              <a:chExt cx="5194" cy="1978"/>
            </a:xfrm>
          </p:grpSpPr>
          <p:sp>
            <p:nvSpPr>
              <p:cNvPr id="73" name="Freeform 635">
                <a:extLst>
                  <a:ext uri="{FF2B5EF4-FFF2-40B4-BE49-F238E27FC236}">
                    <a16:creationId xmlns:a16="http://schemas.microsoft.com/office/drawing/2014/main" xmlns="" id="{59FB9D81-6B44-41C4-9B52-D340282557F5}"/>
                  </a:ext>
                </a:extLst>
              </p:cNvPr>
              <p:cNvSpPr>
                <a:spLocks/>
              </p:cNvSpPr>
              <p:nvPr/>
            </p:nvSpPr>
            <p:spPr bwMode="auto">
              <a:xfrm>
                <a:off x="8219" y="4782"/>
                <a:ext cx="5194" cy="1978"/>
              </a:xfrm>
              <a:custGeom>
                <a:avLst/>
                <a:gdLst>
                  <a:gd name="T0" fmla="+- 0 8219 8219"/>
                  <a:gd name="T1" fmla="*/ T0 w 5194"/>
                  <a:gd name="T2" fmla="+- 0 6760 4782"/>
                  <a:gd name="T3" fmla="*/ 6760 h 1978"/>
                  <a:gd name="T4" fmla="+- 0 13412 8219"/>
                  <a:gd name="T5" fmla="*/ T4 w 5194"/>
                  <a:gd name="T6" fmla="+- 0 6760 4782"/>
                  <a:gd name="T7" fmla="*/ 6760 h 1978"/>
                  <a:gd name="T8" fmla="+- 0 13412 8219"/>
                  <a:gd name="T9" fmla="*/ T8 w 5194"/>
                  <a:gd name="T10" fmla="+- 0 4782 4782"/>
                  <a:gd name="T11" fmla="*/ 4782 h 1978"/>
                  <a:gd name="T12" fmla="+- 0 8219 8219"/>
                  <a:gd name="T13" fmla="*/ T12 w 5194"/>
                  <a:gd name="T14" fmla="+- 0 4782 4782"/>
                  <a:gd name="T15" fmla="*/ 4782 h 1978"/>
                  <a:gd name="T16" fmla="+- 0 8219 8219"/>
                  <a:gd name="T17" fmla="*/ T16 w 5194"/>
                  <a:gd name="T18" fmla="+- 0 6760 4782"/>
                  <a:gd name="T19" fmla="*/ 6760 h 1978"/>
                </a:gdLst>
                <a:ahLst/>
                <a:cxnLst>
                  <a:cxn ang="0">
                    <a:pos x="T1" y="T3"/>
                  </a:cxn>
                  <a:cxn ang="0">
                    <a:pos x="T5" y="T7"/>
                  </a:cxn>
                  <a:cxn ang="0">
                    <a:pos x="T9" y="T11"/>
                  </a:cxn>
                  <a:cxn ang="0">
                    <a:pos x="T13" y="T15"/>
                  </a:cxn>
                  <a:cxn ang="0">
                    <a:pos x="T17" y="T19"/>
                  </a:cxn>
                </a:cxnLst>
                <a:rect l="0" t="0" r="r" b="b"/>
                <a:pathLst>
                  <a:path w="5194" h="1978">
                    <a:moveTo>
                      <a:pt x="0" y="1978"/>
                    </a:moveTo>
                    <a:lnTo>
                      <a:pt x="5193" y="1978"/>
                    </a:lnTo>
                    <a:lnTo>
                      <a:pt x="5193" y="0"/>
                    </a:lnTo>
                    <a:lnTo>
                      <a:pt x="0" y="0"/>
                    </a:lnTo>
                    <a:lnTo>
                      <a:pt x="0" y="1978"/>
                    </a:lnTo>
                    <a:close/>
                  </a:path>
                </a:pathLst>
              </a:custGeom>
              <a:noFill/>
              <a:ln w="28956">
                <a:solidFill>
                  <a:srgbClr val="C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it-IT"/>
              </a:p>
            </p:txBody>
          </p:sp>
        </p:grpSp>
      </p:grpSp>
      <p:sp>
        <p:nvSpPr>
          <p:cNvPr id="74" name="Rettangolo 73">
            <a:extLst>
              <a:ext uri="{FF2B5EF4-FFF2-40B4-BE49-F238E27FC236}">
                <a16:creationId xmlns:a16="http://schemas.microsoft.com/office/drawing/2014/main" xmlns="" id="{CAE6DA56-A3B5-44B6-931A-38C89933C204}"/>
              </a:ext>
            </a:extLst>
          </p:cNvPr>
          <p:cNvSpPr/>
          <p:nvPr/>
        </p:nvSpPr>
        <p:spPr>
          <a:xfrm>
            <a:off x="6814154" y="3758426"/>
            <a:ext cx="1678216" cy="646331"/>
          </a:xfrm>
          <a:prstGeom prst="rect">
            <a:avLst/>
          </a:prstGeom>
        </p:spPr>
        <p:txBody>
          <a:bodyPr wrap="none">
            <a:spAutoFit/>
          </a:bodyPr>
          <a:lstStyle/>
          <a:p>
            <a:r>
              <a:rPr lang="it-IT" dirty="0"/>
              <a:t>RNA </a:t>
            </a:r>
            <a:r>
              <a:rPr lang="it-IT" dirty="0" err="1"/>
              <a:t>containing</a:t>
            </a:r>
            <a:r>
              <a:rPr lang="it-IT" dirty="0"/>
              <a:t> </a:t>
            </a:r>
          </a:p>
          <a:p>
            <a:r>
              <a:rPr lang="it-IT" dirty="0" err="1"/>
              <a:t>particles</a:t>
            </a:r>
            <a:endParaRPr lang="it-IT" dirty="0"/>
          </a:p>
        </p:txBody>
      </p:sp>
      <p:sp>
        <p:nvSpPr>
          <p:cNvPr id="75" name="Rettangolo 74">
            <a:extLst>
              <a:ext uri="{FF2B5EF4-FFF2-40B4-BE49-F238E27FC236}">
                <a16:creationId xmlns:a16="http://schemas.microsoft.com/office/drawing/2014/main" xmlns="" id="{D2EA8412-A212-4EC6-B775-E3E85CA11878}"/>
              </a:ext>
            </a:extLst>
          </p:cNvPr>
          <p:cNvSpPr/>
          <p:nvPr/>
        </p:nvSpPr>
        <p:spPr>
          <a:xfrm>
            <a:off x="5403364" y="6165304"/>
            <a:ext cx="3298190" cy="523220"/>
          </a:xfrm>
          <a:prstGeom prst="rect">
            <a:avLst/>
          </a:prstGeom>
        </p:spPr>
        <p:txBody>
          <a:bodyPr wrap="square">
            <a:spAutoFit/>
          </a:bodyPr>
          <a:lstStyle/>
          <a:p>
            <a:r>
              <a:rPr lang="it-IT" sz="1400" dirty="0">
                <a:latin typeface="Arial" panose="020B0604020202020204" pitchFamily="34" charset="0"/>
                <a:cs typeface="Arial" panose="020B0604020202020204" pitchFamily="34" charset="0"/>
              </a:rPr>
              <a:t>1. Van </a:t>
            </a:r>
            <a:r>
              <a:rPr lang="it-IT" sz="1400" dirty="0" err="1">
                <a:latin typeface="Arial" panose="020B0604020202020204" pitchFamily="34" charset="0"/>
                <a:cs typeface="Arial" panose="020B0604020202020204" pitchFamily="34" charset="0"/>
              </a:rPr>
              <a:t>Bommel</a:t>
            </a:r>
            <a:r>
              <a:rPr lang="it-IT" sz="1400" dirty="0">
                <a:latin typeface="Arial" panose="020B0604020202020204" pitchFamily="34" charset="0"/>
                <a:cs typeface="Arial" panose="020B0604020202020204" pitchFamily="34" charset="0"/>
              </a:rPr>
              <a:t> et al. </a:t>
            </a:r>
            <a:r>
              <a:rPr lang="it-IT" sz="1400" dirty="0" err="1">
                <a:latin typeface="Arial" panose="020B0604020202020204" pitchFamily="34" charset="0"/>
                <a:cs typeface="Arial" panose="020B0604020202020204" pitchFamily="34" charset="0"/>
              </a:rPr>
              <a:t>Hepatology</a:t>
            </a:r>
            <a:r>
              <a:rPr lang="it-IT" sz="1400" dirty="0">
                <a:latin typeface="Arial" panose="020B0604020202020204" pitchFamily="34" charset="0"/>
                <a:cs typeface="Arial" panose="020B0604020202020204" pitchFamily="34" charset="0"/>
              </a:rPr>
              <a:t> 2015</a:t>
            </a:r>
          </a:p>
          <a:p>
            <a:r>
              <a:rPr lang="it-IT" sz="1400" dirty="0">
                <a:latin typeface="Arial" panose="020B0604020202020204" pitchFamily="34" charset="0"/>
                <a:cs typeface="Arial" panose="020B0604020202020204" pitchFamily="34" charset="0"/>
              </a:rPr>
              <a:t>2. </a:t>
            </a:r>
            <a:r>
              <a:rPr lang="it-IT" sz="1400" dirty="0" err="1">
                <a:latin typeface="Arial" panose="020B0604020202020204" pitchFamily="34" charset="0"/>
                <a:cs typeface="Arial" panose="020B0604020202020204" pitchFamily="34" charset="0"/>
              </a:rPr>
              <a:t>Hu</a:t>
            </a:r>
            <a:r>
              <a:rPr lang="it-IT" sz="1400" dirty="0">
                <a:latin typeface="Arial" panose="020B0604020202020204" pitchFamily="34" charset="0"/>
                <a:cs typeface="Arial" panose="020B0604020202020204" pitchFamily="34" charset="0"/>
              </a:rPr>
              <a:t> et al. J </a:t>
            </a:r>
            <a:r>
              <a:rPr lang="it-IT" sz="1400" dirty="0" err="1">
                <a:latin typeface="Arial" panose="020B0604020202020204" pitchFamily="34" charset="0"/>
                <a:cs typeface="Arial" panose="020B0604020202020204" pitchFamily="34" charset="0"/>
              </a:rPr>
              <a:t>Viral</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Hepatitis</a:t>
            </a:r>
            <a:r>
              <a:rPr lang="it-IT" sz="1400" dirty="0">
                <a:latin typeface="Arial" panose="020B0604020202020204" pitchFamily="34" charset="0"/>
                <a:cs typeface="Arial" panose="020B0604020202020204" pitchFamily="34" charset="0"/>
              </a:rPr>
              <a:t> 2015</a:t>
            </a:r>
          </a:p>
        </p:txBody>
      </p:sp>
    </p:spTree>
    <p:extLst>
      <p:ext uri="{BB962C8B-B14F-4D97-AF65-F5344CB8AC3E}">
        <p14:creationId xmlns:p14="http://schemas.microsoft.com/office/powerpoint/2010/main" val="19328065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xmlns="" id="{7BFF7B35-7484-45F5-9E26-B62DED733723}"/>
              </a:ext>
            </a:extLst>
          </p:cNvPr>
          <p:cNvSpPr/>
          <p:nvPr/>
        </p:nvSpPr>
        <p:spPr>
          <a:xfrm>
            <a:off x="1367644" y="188640"/>
            <a:ext cx="6408712" cy="830997"/>
          </a:xfrm>
          <a:prstGeom prst="rect">
            <a:avLst/>
          </a:prstGeom>
        </p:spPr>
        <p:txBody>
          <a:bodyPr wrap="square">
            <a:spAutoFit/>
          </a:bodyPr>
          <a:lstStyle/>
          <a:p>
            <a:pPr algn="ctr"/>
            <a:r>
              <a:rPr lang="en-US" sz="2400" b="1" dirty="0">
                <a:solidFill>
                  <a:srgbClr val="0000FF"/>
                </a:solidFill>
                <a:latin typeface="Arial" panose="020B0604020202020204" pitchFamily="34" charset="0"/>
                <a:cs typeface="Arial" panose="020B0604020202020204" pitchFamily="34" charset="0"/>
              </a:rPr>
              <a:t>Predictive value of serum HBV RNA</a:t>
            </a:r>
          </a:p>
          <a:p>
            <a:pPr algn="ctr"/>
            <a:r>
              <a:rPr lang="en-US" sz="2400" b="1" dirty="0">
                <a:solidFill>
                  <a:srgbClr val="0000FF"/>
                </a:solidFill>
                <a:latin typeface="Arial" panose="020B0604020202020204" pitchFamily="34" charset="0"/>
                <a:cs typeface="Arial" panose="020B0604020202020204" pitchFamily="34" charset="0"/>
              </a:rPr>
              <a:t>during antiviral therapy</a:t>
            </a:r>
          </a:p>
        </p:txBody>
      </p:sp>
      <p:pic>
        <p:nvPicPr>
          <p:cNvPr id="3" name="Immagine 2">
            <a:extLst>
              <a:ext uri="{FF2B5EF4-FFF2-40B4-BE49-F238E27FC236}">
                <a16:creationId xmlns:a16="http://schemas.microsoft.com/office/drawing/2014/main" xmlns="" id="{332C6804-DF56-4705-A33A-8754C5DD8E5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84784"/>
            <a:ext cx="5832648" cy="3501340"/>
          </a:xfrm>
          <a:prstGeom prst="rect">
            <a:avLst/>
          </a:prstGeom>
          <a:noFill/>
        </p:spPr>
      </p:pic>
      <p:pic>
        <p:nvPicPr>
          <p:cNvPr id="4" name="Immagine 3">
            <a:extLst>
              <a:ext uri="{FF2B5EF4-FFF2-40B4-BE49-F238E27FC236}">
                <a16:creationId xmlns:a16="http://schemas.microsoft.com/office/drawing/2014/main" xmlns="" id="{2C5D2158-7141-43F3-AF71-4DD2E31AB01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51520" y="5071658"/>
            <a:ext cx="4176464" cy="603116"/>
          </a:xfrm>
          <a:prstGeom prst="rect">
            <a:avLst/>
          </a:prstGeom>
          <a:noFill/>
          <a:ln>
            <a:noFill/>
          </a:ln>
        </p:spPr>
      </p:pic>
      <p:sp>
        <p:nvSpPr>
          <p:cNvPr id="5" name="Rettangolo 4">
            <a:extLst>
              <a:ext uri="{FF2B5EF4-FFF2-40B4-BE49-F238E27FC236}">
                <a16:creationId xmlns:a16="http://schemas.microsoft.com/office/drawing/2014/main" xmlns="" id="{3B069108-65E6-4C51-AA13-0F3EF5FF1F4B}"/>
              </a:ext>
            </a:extLst>
          </p:cNvPr>
          <p:cNvSpPr/>
          <p:nvPr/>
        </p:nvSpPr>
        <p:spPr>
          <a:xfrm>
            <a:off x="6156176" y="1544593"/>
            <a:ext cx="2778571" cy="2677656"/>
          </a:xfrm>
          <a:prstGeom prst="rect">
            <a:avLst/>
          </a:prstGeom>
          <a:ln>
            <a:solidFill>
              <a:srgbClr val="0000FF"/>
            </a:solidFill>
          </a:ln>
        </p:spPr>
        <p:txBody>
          <a:bodyPr wrap="square">
            <a:spAutoFit/>
          </a:bodyPr>
          <a:lstStyle/>
          <a:p>
            <a:pPr marL="285750" indent="-285750">
              <a:buClr>
                <a:srgbClr val="0000FF"/>
              </a:buClr>
              <a:buSzPct val="150000"/>
              <a:buFont typeface="Arial" panose="020B0604020202020204" pitchFamily="34" charset="0"/>
              <a:buChar char="•"/>
            </a:pPr>
            <a:r>
              <a:rPr lang="en-US" sz="1400" dirty="0">
                <a:latin typeface="Arial" panose="020B0604020202020204" pitchFamily="34" charset="0"/>
                <a:cs typeface="Arial" panose="020B0604020202020204" pitchFamily="34" charset="0"/>
              </a:rPr>
              <a:t>Independently predict virologic response</a:t>
            </a:r>
          </a:p>
          <a:p>
            <a:pPr marL="285750" indent="-285750">
              <a:buClr>
                <a:srgbClr val="0000FF"/>
              </a:buClr>
              <a:buSzPct val="15000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Clr>
                <a:srgbClr val="0000FF"/>
              </a:buClr>
              <a:buSzPct val="150000"/>
              <a:buFont typeface="Arial" panose="020B0604020202020204" pitchFamily="34" charset="0"/>
              <a:buChar char="•"/>
            </a:pPr>
            <a:r>
              <a:rPr lang="en-US" sz="1400" dirty="0">
                <a:latin typeface="Arial" panose="020B0604020202020204" pitchFamily="34" charset="0"/>
                <a:cs typeface="Arial" panose="020B0604020202020204" pitchFamily="34" charset="0"/>
              </a:rPr>
              <a:t>Predict HBV reactivation after discontinuation of NAs</a:t>
            </a:r>
          </a:p>
          <a:p>
            <a:pPr marL="285750" indent="-285750">
              <a:buClr>
                <a:srgbClr val="0000FF"/>
              </a:buClr>
              <a:buSzPct val="15000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Clr>
                <a:srgbClr val="0000FF"/>
              </a:buClr>
              <a:buSzPct val="150000"/>
              <a:buFont typeface="Arial" panose="020B0604020202020204" pitchFamily="34" charset="0"/>
              <a:buChar char="•"/>
            </a:pPr>
            <a:r>
              <a:rPr lang="en-US" sz="1400" dirty="0">
                <a:latin typeface="Arial" panose="020B0604020202020204" pitchFamily="34" charset="0"/>
                <a:cs typeface="Arial" panose="020B0604020202020204" pitchFamily="34" charset="0"/>
              </a:rPr>
              <a:t>Reflect antiviral potency of NAs</a:t>
            </a:r>
          </a:p>
          <a:p>
            <a:pPr marL="285750" indent="-285750">
              <a:buClr>
                <a:srgbClr val="0000FF"/>
              </a:buClr>
              <a:buSzPct val="15000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Clr>
                <a:srgbClr val="0000FF"/>
              </a:buClr>
              <a:buSzPct val="150000"/>
              <a:buFont typeface="Arial" panose="020B0604020202020204" pitchFamily="34" charset="0"/>
              <a:buChar char="•"/>
            </a:pPr>
            <a:r>
              <a:rPr lang="en-US" sz="1400" dirty="0">
                <a:latin typeface="Arial" panose="020B0604020202020204" pitchFamily="34" charset="0"/>
                <a:cs typeface="Arial" panose="020B0604020202020204" pitchFamily="34" charset="0"/>
              </a:rPr>
              <a:t>Predictor of early emergence of viral mutation during LAM therapy</a:t>
            </a:r>
          </a:p>
        </p:txBody>
      </p:sp>
      <p:sp>
        <p:nvSpPr>
          <p:cNvPr id="6" name="Rettangolo 5">
            <a:extLst>
              <a:ext uri="{FF2B5EF4-FFF2-40B4-BE49-F238E27FC236}">
                <a16:creationId xmlns:a16="http://schemas.microsoft.com/office/drawing/2014/main" xmlns="" id="{E1B53918-DC28-40C8-9D07-5833F5242331}"/>
              </a:ext>
            </a:extLst>
          </p:cNvPr>
          <p:cNvSpPr/>
          <p:nvPr/>
        </p:nvSpPr>
        <p:spPr>
          <a:xfrm>
            <a:off x="5327873" y="6237312"/>
            <a:ext cx="3606874" cy="461665"/>
          </a:xfrm>
          <a:prstGeom prst="rect">
            <a:avLst/>
          </a:prstGeom>
        </p:spPr>
        <p:txBody>
          <a:bodyPr wrap="square">
            <a:spAutoFit/>
          </a:bodyPr>
          <a:lstStyle/>
          <a:p>
            <a:r>
              <a:rPr lang="da-DK" sz="1200" dirty="0">
                <a:latin typeface="Arial" panose="020B0604020202020204" pitchFamily="34" charset="0"/>
                <a:cs typeface="Arial" panose="020B0604020202020204" pitchFamily="34" charset="0"/>
              </a:rPr>
              <a:t>1. Wang J. et al. Journal of Hepatology 2016 </a:t>
            </a:r>
          </a:p>
          <a:p>
            <a:r>
              <a:rPr lang="da-DK" sz="1200" dirty="0">
                <a:latin typeface="Arial" panose="020B0604020202020204" pitchFamily="34" charset="0"/>
                <a:cs typeface="Arial" panose="020B0604020202020204" pitchFamily="34" charset="0"/>
              </a:rPr>
              <a:t>2. Huang Y.W. et al. Hepatobiliary Surg Nutr 2015</a:t>
            </a:r>
            <a:endParaRPr lang="it-IT"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25146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xmlns="" id="{AB3AF625-66C6-49BB-84F7-FC8C3CCAEC10}"/>
              </a:ext>
            </a:extLst>
          </p:cNvPr>
          <p:cNvSpPr/>
          <p:nvPr/>
        </p:nvSpPr>
        <p:spPr>
          <a:xfrm>
            <a:off x="710378" y="165150"/>
            <a:ext cx="7504167" cy="400110"/>
          </a:xfrm>
          <a:prstGeom prst="rect">
            <a:avLst/>
          </a:prstGeom>
        </p:spPr>
        <p:txBody>
          <a:bodyPr wrap="square">
            <a:spAutoFit/>
          </a:bodyPr>
          <a:lstStyle/>
          <a:p>
            <a:pPr algn="ctr"/>
            <a:r>
              <a:rPr lang="en-US" sz="2000" b="1" dirty="0">
                <a:solidFill>
                  <a:srgbClr val="0000FF"/>
                </a:solidFill>
                <a:latin typeface="Arial" panose="020B0604020202020204" pitchFamily="34" charset="0"/>
                <a:cs typeface="Arial" panose="020B0604020202020204" pitchFamily="34" charset="0"/>
              </a:rPr>
              <a:t>HBV RNA is associated with a response to Peg-IFN and NAs</a:t>
            </a:r>
            <a:endParaRPr lang="it-IT" sz="2000" b="1" dirty="0">
              <a:solidFill>
                <a:srgbClr val="0000FF"/>
              </a:solidFill>
              <a:latin typeface="Arial" panose="020B0604020202020204" pitchFamily="34" charset="0"/>
              <a:cs typeface="Arial" panose="020B0604020202020204" pitchFamily="34" charset="0"/>
            </a:endParaRPr>
          </a:p>
        </p:txBody>
      </p:sp>
      <p:sp>
        <p:nvSpPr>
          <p:cNvPr id="3" name="Rettangolo 2">
            <a:extLst>
              <a:ext uri="{FF2B5EF4-FFF2-40B4-BE49-F238E27FC236}">
                <a16:creationId xmlns:a16="http://schemas.microsoft.com/office/drawing/2014/main" xmlns="" id="{E98ED20F-0FEB-4C58-B51F-AACCCAA17ED1}"/>
              </a:ext>
            </a:extLst>
          </p:cNvPr>
          <p:cNvSpPr/>
          <p:nvPr/>
        </p:nvSpPr>
        <p:spPr>
          <a:xfrm>
            <a:off x="323528" y="836712"/>
            <a:ext cx="4608512" cy="276999"/>
          </a:xfrm>
          <a:prstGeom prst="rect">
            <a:avLst/>
          </a:prstGeom>
        </p:spPr>
        <p:txBody>
          <a:bodyPr wrap="square">
            <a:spAutoFit/>
          </a:bodyPr>
          <a:lstStyle/>
          <a:p>
            <a:r>
              <a:rPr lang="en-US" sz="1200" b="1" dirty="0">
                <a:solidFill>
                  <a:srgbClr val="0000CC"/>
                </a:solidFill>
                <a:latin typeface="Arial" panose="020B0604020202020204" pitchFamily="34" charset="0"/>
                <a:cs typeface="Arial" panose="020B0604020202020204" pitchFamily="34" charset="0"/>
              </a:rPr>
              <a:t>HBV RNA levels during treatment in </a:t>
            </a:r>
            <a:r>
              <a:rPr lang="en-US" sz="1200" b="1" dirty="0" err="1">
                <a:solidFill>
                  <a:srgbClr val="0000CC"/>
                </a:solidFill>
                <a:latin typeface="Arial" panose="020B0604020202020204" pitchFamily="34" charset="0"/>
                <a:cs typeface="Arial" panose="020B0604020202020204" pitchFamily="34" charset="0"/>
              </a:rPr>
              <a:t>HBeAg</a:t>
            </a:r>
            <a:r>
              <a:rPr lang="en-US" sz="1200" b="1" dirty="0">
                <a:solidFill>
                  <a:srgbClr val="0000CC"/>
                </a:solidFill>
                <a:latin typeface="Arial" panose="020B0604020202020204" pitchFamily="34" charset="0"/>
                <a:cs typeface="Arial" panose="020B0604020202020204" pitchFamily="34" charset="0"/>
              </a:rPr>
              <a:t> positive patients</a:t>
            </a:r>
            <a:endParaRPr lang="it-IT" sz="1200" b="1" dirty="0">
              <a:solidFill>
                <a:srgbClr val="0000CC"/>
              </a:solidFill>
              <a:latin typeface="Arial" panose="020B0604020202020204" pitchFamily="34" charset="0"/>
              <a:cs typeface="Arial" panose="020B0604020202020204" pitchFamily="34" charset="0"/>
            </a:endParaRPr>
          </a:p>
        </p:txBody>
      </p:sp>
      <p:pic>
        <p:nvPicPr>
          <p:cNvPr id="4" name="Immagine 3">
            <a:extLst>
              <a:ext uri="{FF2B5EF4-FFF2-40B4-BE49-F238E27FC236}">
                <a16:creationId xmlns:a16="http://schemas.microsoft.com/office/drawing/2014/main" xmlns="" id="{71FA22D3-FEE7-4B99-A21E-77BC5D03CD0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17568"/>
            <a:ext cx="5478231" cy="2776577"/>
          </a:xfrm>
          <a:prstGeom prst="rect">
            <a:avLst/>
          </a:prstGeom>
          <a:noFill/>
        </p:spPr>
      </p:pic>
      <p:sp>
        <p:nvSpPr>
          <p:cNvPr id="5" name="Rettangolo 4">
            <a:extLst>
              <a:ext uri="{FF2B5EF4-FFF2-40B4-BE49-F238E27FC236}">
                <a16:creationId xmlns:a16="http://schemas.microsoft.com/office/drawing/2014/main" xmlns="" id="{BCBD65A2-A8A7-41B9-B158-E456F13436E0}"/>
              </a:ext>
            </a:extLst>
          </p:cNvPr>
          <p:cNvSpPr/>
          <p:nvPr/>
        </p:nvSpPr>
        <p:spPr>
          <a:xfrm>
            <a:off x="323528" y="3933056"/>
            <a:ext cx="4608512" cy="276999"/>
          </a:xfrm>
          <a:prstGeom prst="rect">
            <a:avLst/>
          </a:prstGeom>
        </p:spPr>
        <p:txBody>
          <a:bodyPr wrap="square">
            <a:spAutoFit/>
          </a:bodyPr>
          <a:lstStyle/>
          <a:p>
            <a:r>
              <a:rPr lang="en-US" sz="1200" b="1" dirty="0">
                <a:solidFill>
                  <a:srgbClr val="0000CC"/>
                </a:solidFill>
                <a:latin typeface="Arial" panose="020B0604020202020204" pitchFamily="34" charset="0"/>
                <a:cs typeface="Arial" panose="020B0604020202020204" pitchFamily="34" charset="0"/>
              </a:rPr>
              <a:t>HBV RNA levels during treatment in </a:t>
            </a:r>
            <a:r>
              <a:rPr lang="en-US" sz="1200" b="1" dirty="0" err="1">
                <a:solidFill>
                  <a:srgbClr val="0000CC"/>
                </a:solidFill>
                <a:latin typeface="Arial" panose="020B0604020202020204" pitchFamily="34" charset="0"/>
                <a:cs typeface="Arial" panose="020B0604020202020204" pitchFamily="34" charset="0"/>
              </a:rPr>
              <a:t>HBeAg</a:t>
            </a:r>
            <a:r>
              <a:rPr lang="en-US" sz="1200" b="1" dirty="0">
                <a:solidFill>
                  <a:srgbClr val="0000CC"/>
                </a:solidFill>
                <a:latin typeface="Arial" panose="020B0604020202020204" pitchFamily="34" charset="0"/>
                <a:cs typeface="Arial" panose="020B0604020202020204" pitchFamily="34" charset="0"/>
              </a:rPr>
              <a:t> negative patients</a:t>
            </a:r>
            <a:endParaRPr lang="it-IT" sz="1200" b="1" dirty="0">
              <a:solidFill>
                <a:srgbClr val="0000CC"/>
              </a:solidFill>
              <a:latin typeface="Arial" panose="020B0604020202020204" pitchFamily="34" charset="0"/>
              <a:cs typeface="Arial" panose="020B0604020202020204" pitchFamily="34" charset="0"/>
            </a:endParaRPr>
          </a:p>
        </p:txBody>
      </p:sp>
      <p:pic>
        <p:nvPicPr>
          <p:cNvPr id="6" name="Immagine 5">
            <a:extLst>
              <a:ext uri="{FF2B5EF4-FFF2-40B4-BE49-F238E27FC236}">
                <a16:creationId xmlns:a16="http://schemas.microsoft.com/office/drawing/2014/main" xmlns="" id="{3F91B630-00BD-438D-ABD9-0E628155D1D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95536" y="4365104"/>
            <a:ext cx="2664296" cy="2088232"/>
          </a:xfrm>
          <a:prstGeom prst="rect">
            <a:avLst/>
          </a:prstGeom>
          <a:noFill/>
        </p:spPr>
      </p:pic>
      <p:pic>
        <p:nvPicPr>
          <p:cNvPr id="7" name="Immagine 6">
            <a:extLst>
              <a:ext uri="{FF2B5EF4-FFF2-40B4-BE49-F238E27FC236}">
                <a16:creationId xmlns:a16="http://schemas.microsoft.com/office/drawing/2014/main" xmlns="" id="{D3F7BB18-AFA1-42A1-9B16-C199A50DAAC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065140" y="4221088"/>
            <a:ext cx="3163044" cy="2575936"/>
          </a:xfrm>
          <a:prstGeom prst="rect">
            <a:avLst/>
          </a:prstGeom>
          <a:noFill/>
        </p:spPr>
      </p:pic>
      <p:sp>
        <p:nvSpPr>
          <p:cNvPr id="8" name="Rettangolo 7">
            <a:extLst>
              <a:ext uri="{FF2B5EF4-FFF2-40B4-BE49-F238E27FC236}">
                <a16:creationId xmlns:a16="http://schemas.microsoft.com/office/drawing/2014/main" xmlns="" id="{57C268C1-1D48-48B5-BA88-85791F7961E4}"/>
              </a:ext>
            </a:extLst>
          </p:cNvPr>
          <p:cNvSpPr/>
          <p:nvPr/>
        </p:nvSpPr>
        <p:spPr>
          <a:xfrm>
            <a:off x="5868144" y="866453"/>
            <a:ext cx="2991619" cy="2893100"/>
          </a:xfrm>
          <a:prstGeom prst="rect">
            <a:avLst/>
          </a:prstGeom>
          <a:ln>
            <a:solidFill>
              <a:srgbClr val="0000FF"/>
            </a:solidFill>
          </a:ln>
        </p:spPr>
        <p:txBody>
          <a:bodyPr wrap="square">
            <a:spAutoFit/>
          </a:bodyPr>
          <a:lstStyle/>
          <a:p>
            <a:pPr marL="285750" indent="-285750">
              <a:buClr>
                <a:srgbClr val="0000FF"/>
              </a:buClr>
              <a:buSzPct val="150000"/>
              <a:buFont typeface="Arial" panose="020B0604020202020204" pitchFamily="34" charset="0"/>
              <a:buChar char="•"/>
            </a:pPr>
            <a:r>
              <a:rPr lang="en-US" sz="1400" dirty="0">
                <a:latin typeface="Arial" panose="020B0604020202020204" pitchFamily="34" charset="0"/>
                <a:cs typeface="Arial" panose="020B0604020202020204" pitchFamily="34" charset="0"/>
              </a:rPr>
              <a:t>During long-term NA treatment of patients with CHB </a:t>
            </a:r>
            <a:r>
              <a:rPr lang="it-IT" sz="1400" dirty="0">
                <a:latin typeface="Arial" panose="020B0604020202020204" pitchFamily="34" charset="0"/>
                <a:cs typeface="Arial" panose="020B0604020202020204" pitchFamily="34" charset="0"/>
              </a:rPr>
              <a:t>HBV RNA </a:t>
            </a:r>
            <a:r>
              <a:rPr lang="it-IT" sz="1400" dirty="0" err="1">
                <a:latin typeface="Arial" panose="020B0604020202020204" pitchFamily="34" charset="0"/>
                <a:cs typeface="Arial" panose="020B0604020202020204" pitchFamily="34" charset="0"/>
              </a:rPr>
              <a:t>levels</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remained</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higher</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than</a:t>
            </a:r>
            <a:r>
              <a:rPr lang="it-IT" sz="1400" dirty="0">
                <a:latin typeface="Arial" panose="020B0604020202020204" pitchFamily="34" charset="0"/>
                <a:cs typeface="Arial" panose="020B0604020202020204" pitchFamily="34" charset="0"/>
              </a:rPr>
              <a:t> HBV DNA </a:t>
            </a:r>
            <a:r>
              <a:rPr lang="it-IT" sz="1400" dirty="0" err="1">
                <a:latin typeface="Arial" panose="020B0604020202020204" pitchFamily="34" charset="0"/>
                <a:cs typeface="Arial" panose="020B0604020202020204" pitchFamily="34" charset="0"/>
              </a:rPr>
              <a:t>levels</a:t>
            </a:r>
            <a:endParaRPr lang="it-IT" sz="1400" dirty="0">
              <a:latin typeface="Arial" panose="020B0604020202020204" pitchFamily="34" charset="0"/>
              <a:cs typeface="Arial" panose="020B0604020202020204" pitchFamily="34" charset="0"/>
            </a:endParaRPr>
          </a:p>
          <a:p>
            <a:pPr marL="285750" indent="-285750">
              <a:buClr>
                <a:srgbClr val="0000FF"/>
              </a:buClr>
              <a:buSzPct val="150000"/>
              <a:buFont typeface="Arial" panose="020B0604020202020204" pitchFamily="34" charset="0"/>
              <a:buChar char="•"/>
            </a:pPr>
            <a:endParaRPr lang="it-IT" sz="1400" dirty="0">
              <a:latin typeface="Arial" panose="020B0604020202020204" pitchFamily="34" charset="0"/>
              <a:cs typeface="Arial" panose="020B0604020202020204" pitchFamily="34" charset="0"/>
            </a:endParaRPr>
          </a:p>
          <a:p>
            <a:pPr marL="285750" indent="-285750">
              <a:buClr>
                <a:srgbClr val="0000FF"/>
              </a:buClr>
              <a:buSzPct val="150000"/>
              <a:buFont typeface="Arial" panose="020B0604020202020204" pitchFamily="34" charset="0"/>
              <a:buChar char="•"/>
            </a:pPr>
            <a:r>
              <a:rPr lang="it-IT" sz="1400" dirty="0">
                <a:latin typeface="Arial" panose="020B0604020202020204" pitchFamily="34" charset="0"/>
                <a:cs typeface="Arial" panose="020B0604020202020204" pitchFamily="34" charset="0"/>
              </a:rPr>
              <a:t>Peg-IFN–</a:t>
            </a:r>
            <a:r>
              <a:rPr lang="it-IT" sz="1400" dirty="0" err="1">
                <a:latin typeface="Arial" panose="020B0604020202020204" pitchFamily="34" charset="0"/>
                <a:cs typeface="Arial" panose="020B0604020202020204" pitchFamily="34" charset="0"/>
              </a:rPr>
              <a:t>based</a:t>
            </a:r>
            <a:r>
              <a:rPr lang="it-IT" sz="1400" dirty="0">
                <a:latin typeface="Arial" panose="020B0604020202020204" pitchFamily="34" charset="0"/>
                <a:cs typeface="Arial" panose="020B0604020202020204" pitchFamily="34" charset="0"/>
              </a:rPr>
              <a:t> treatment </a:t>
            </a:r>
            <a:r>
              <a:rPr lang="it-IT" sz="1400" dirty="0" err="1">
                <a:latin typeface="Arial" panose="020B0604020202020204" pitchFamily="34" charset="0"/>
                <a:cs typeface="Arial" panose="020B0604020202020204" pitchFamily="34" charset="0"/>
              </a:rPr>
              <a:t>induced</a:t>
            </a:r>
            <a:r>
              <a:rPr lang="it-IT" sz="1400" dirty="0">
                <a:latin typeface="Arial" panose="020B0604020202020204" pitchFamily="34" charset="0"/>
                <a:cs typeface="Arial" panose="020B0604020202020204" pitchFamily="34" charset="0"/>
              </a:rPr>
              <a:t> a </a:t>
            </a:r>
            <a:r>
              <a:rPr lang="it-IT" sz="1400" dirty="0" err="1">
                <a:latin typeface="Arial" panose="020B0604020202020204" pitchFamily="34" charset="0"/>
                <a:cs typeface="Arial" panose="020B0604020202020204" pitchFamily="34" charset="0"/>
              </a:rPr>
              <a:t>stronger</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decrease</a:t>
            </a:r>
            <a:r>
              <a:rPr lang="it-IT" sz="1400" dirty="0">
                <a:latin typeface="Arial" panose="020B0604020202020204" pitchFamily="34" charset="0"/>
                <a:cs typeface="Arial" panose="020B0604020202020204" pitchFamily="34" charset="0"/>
              </a:rPr>
              <a:t> in HBV RNA </a:t>
            </a:r>
            <a:r>
              <a:rPr lang="it-IT" sz="1400" dirty="0" err="1">
                <a:latin typeface="Arial" panose="020B0604020202020204" pitchFamily="34" charset="0"/>
                <a:cs typeface="Arial" panose="020B0604020202020204" pitchFamily="34" charset="0"/>
              </a:rPr>
              <a:t>load</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than</a:t>
            </a:r>
            <a:r>
              <a:rPr lang="it-IT" sz="1400" dirty="0">
                <a:latin typeface="Arial" panose="020B0604020202020204" pitchFamily="34" charset="0"/>
                <a:cs typeface="Arial" panose="020B0604020202020204" pitchFamily="34" charset="0"/>
              </a:rPr>
              <a:t> NA </a:t>
            </a:r>
            <a:r>
              <a:rPr lang="it-IT" sz="1400" dirty="0" err="1">
                <a:latin typeface="Arial" panose="020B0604020202020204" pitchFamily="34" charset="0"/>
                <a:cs typeface="Arial" panose="020B0604020202020204" pitchFamily="34" charset="0"/>
              </a:rPr>
              <a:t>monotherapy</a:t>
            </a:r>
            <a:endParaRPr lang="it-IT" sz="1400" dirty="0">
              <a:latin typeface="Arial" panose="020B0604020202020204" pitchFamily="34" charset="0"/>
              <a:cs typeface="Arial" panose="020B0604020202020204" pitchFamily="34" charset="0"/>
            </a:endParaRPr>
          </a:p>
          <a:p>
            <a:pPr marL="285750" indent="-285750">
              <a:buClr>
                <a:srgbClr val="0000FF"/>
              </a:buClr>
              <a:buSzPct val="150000"/>
              <a:buFont typeface="Arial" panose="020B0604020202020204" pitchFamily="34" charset="0"/>
              <a:buChar char="•"/>
            </a:pPr>
            <a:endParaRPr lang="it-IT" sz="1400" dirty="0">
              <a:latin typeface="Arial" panose="020B0604020202020204" pitchFamily="34" charset="0"/>
              <a:cs typeface="Arial" panose="020B0604020202020204" pitchFamily="34" charset="0"/>
            </a:endParaRPr>
          </a:p>
          <a:p>
            <a:pPr marL="285750" indent="-285750">
              <a:buClr>
                <a:srgbClr val="0000FF"/>
              </a:buClr>
              <a:buSzPct val="150000"/>
              <a:buFont typeface="Arial" panose="020B0604020202020204" pitchFamily="34" charset="0"/>
              <a:buChar char="•"/>
            </a:pPr>
            <a:r>
              <a:rPr lang="it-IT" sz="1400" i="1" u="sng" dirty="0" err="1">
                <a:latin typeface="Arial" panose="020B0604020202020204" pitchFamily="34" charset="0"/>
                <a:cs typeface="Arial" panose="020B0604020202020204" pitchFamily="34" charset="0"/>
              </a:rPr>
              <a:t>Responders</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showed</a:t>
            </a:r>
            <a:r>
              <a:rPr lang="it-IT" sz="1400" dirty="0">
                <a:latin typeface="Arial" panose="020B0604020202020204" pitchFamily="34" charset="0"/>
                <a:cs typeface="Arial" panose="020B0604020202020204" pitchFamily="34" charset="0"/>
              </a:rPr>
              <a:t> </a:t>
            </a:r>
            <a:r>
              <a:rPr lang="it-IT" sz="1400" u="sng" dirty="0">
                <a:latin typeface="Arial" panose="020B0604020202020204" pitchFamily="34" charset="0"/>
                <a:cs typeface="Arial" panose="020B0604020202020204" pitchFamily="34" charset="0"/>
              </a:rPr>
              <a:t>a </a:t>
            </a:r>
            <a:r>
              <a:rPr lang="it-IT" sz="1400" u="sng" dirty="0" err="1">
                <a:latin typeface="Arial" panose="020B0604020202020204" pitchFamily="34" charset="0"/>
                <a:cs typeface="Arial" panose="020B0604020202020204" pitchFamily="34" charset="0"/>
              </a:rPr>
              <a:t>stronger</a:t>
            </a:r>
            <a:r>
              <a:rPr lang="it-IT" sz="1400" u="sng" dirty="0">
                <a:latin typeface="Arial" panose="020B0604020202020204" pitchFamily="34" charset="0"/>
                <a:cs typeface="Arial" panose="020B0604020202020204" pitchFamily="34" charset="0"/>
              </a:rPr>
              <a:t> and </a:t>
            </a:r>
            <a:r>
              <a:rPr lang="it-IT" sz="1400" u="sng" dirty="0" err="1">
                <a:latin typeface="Arial" panose="020B0604020202020204" pitchFamily="34" charset="0"/>
                <a:cs typeface="Arial" panose="020B0604020202020204" pitchFamily="34" charset="0"/>
              </a:rPr>
              <a:t>earlier</a:t>
            </a:r>
            <a:r>
              <a:rPr lang="it-IT" sz="1400" u="sng" dirty="0">
                <a:latin typeface="Arial" panose="020B0604020202020204" pitchFamily="34" charset="0"/>
                <a:cs typeface="Arial" panose="020B0604020202020204" pitchFamily="34" charset="0"/>
              </a:rPr>
              <a:t> </a:t>
            </a:r>
            <a:r>
              <a:rPr lang="it-IT" sz="1400" u="sng" dirty="0" err="1">
                <a:latin typeface="Arial" panose="020B0604020202020204" pitchFamily="34" charset="0"/>
                <a:cs typeface="Arial" panose="020B0604020202020204" pitchFamily="34" charset="0"/>
              </a:rPr>
              <a:t>decline</a:t>
            </a:r>
            <a:r>
              <a:rPr lang="it-IT" sz="1400" u="sng" dirty="0">
                <a:latin typeface="Arial" panose="020B0604020202020204" pitchFamily="34" charset="0"/>
                <a:cs typeface="Arial" panose="020B0604020202020204" pitchFamily="34" charset="0"/>
              </a:rPr>
              <a:t> in HBV RNA </a:t>
            </a:r>
            <a:r>
              <a:rPr lang="it-IT" sz="1400" dirty="0" err="1">
                <a:latin typeface="Arial" panose="020B0604020202020204" pitchFamily="34" charset="0"/>
                <a:cs typeface="Arial" panose="020B0604020202020204" pitchFamily="34" charset="0"/>
              </a:rPr>
              <a:t>during</a:t>
            </a:r>
            <a:r>
              <a:rPr lang="it-IT" sz="1400" dirty="0">
                <a:latin typeface="Arial" panose="020B0604020202020204" pitchFamily="34" charset="0"/>
                <a:cs typeface="Arial" panose="020B0604020202020204" pitchFamily="34" charset="0"/>
              </a:rPr>
              <a:t> Peg-IFN treatment</a:t>
            </a:r>
          </a:p>
        </p:txBody>
      </p:sp>
      <p:sp>
        <p:nvSpPr>
          <p:cNvPr id="10" name="Rettangolo 9">
            <a:extLst>
              <a:ext uri="{FF2B5EF4-FFF2-40B4-BE49-F238E27FC236}">
                <a16:creationId xmlns:a16="http://schemas.microsoft.com/office/drawing/2014/main" xmlns="" id="{E737B3C9-BD1C-4FAB-8A9C-E0DAF5329965}"/>
              </a:ext>
            </a:extLst>
          </p:cNvPr>
          <p:cNvSpPr/>
          <p:nvPr/>
        </p:nvSpPr>
        <p:spPr>
          <a:xfrm>
            <a:off x="6782861" y="6433591"/>
            <a:ext cx="1965603" cy="307777"/>
          </a:xfrm>
          <a:prstGeom prst="rect">
            <a:avLst/>
          </a:prstGeom>
        </p:spPr>
        <p:txBody>
          <a:bodyPr wrap="none">
            <a:spAutoFit/>
          </a:bodyPr>
          <a:lstStyle/>
          <a:p>
            <a:r>
              <a:rPr lang="nb-NO" sz="1400" dirty="0">
                <a:latin typeface="Arial" panose="020B0604020202020204" pitchFamily="34" charset="0"/>
                <a:cs typeface="Arial" panose="020B0604020202020204" pitchFamily="34" charset="0"/>
              </a:rPr>
              <a:t>Jansen et al. JID 2016</a:t>
            </a:r>
            <a:endParaRPr lang="it-IT"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61542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xmlns="" id="{6C4C8D0C-D684-4FBD-AABE-779AFCDF0F56}"/>
              </a:ext>
            </a:extLst>
          </p:cNvPr>
          <p:cNvSpPr/>
          <p:nvPr/>
        </p:nvSpPr>
        <p:spPr>
          <a:xfrm>
            <a:off x="611560" y="188640"/>
            <a:ext cx="7920880" cy="707886"/>
          </a:xfrm>
          <a:prstGeom prst="rect">
            <a:avLst/>
          </a:prstGeom>
        </p:spPr>
        <p:txBody>
          <a:bodyPr wrap="square">
            <a:spAutoFit/>
          </a:bodyPr>
          <a:lstStyle/>
          <a:p>
            <a:pPr algn="ctr"/>
            <a:r>
              <a:rPr lang="en-US" sz="2000" b="1" dirty="0">
                <a:solidFill>
                  <a:srgbClr val="0000FF"/>
                </a:solidFill>
                <a:latin typeface="Arial" panose="020B0604020202020204" pitchFamily="34" charset="0"/>
                <a:cs typeface="Arial" panose="020B0604020202020204" pitchFamily="34" charset="0"/>
              </a:rPr>
              <a:t>Serum HBV RNA is an early predictor of </a:t>
            </a:r>
            <a:r>
              <a:rPr lang="en-US" sz="2000" b="1" i="1" u="sng" dirty="0" err="1">
                <a:solidFill>
                  <a:srgbClr val="0000FF"/>
                </a:solidFill>
                <a:latin typeface="Arial" panose="020B0604020202020204" pitchFamily="34" charset="0"/>
                <a:cs typeface="Arial" panose="020B0604020202020204" pitchFamily="34" charset="0"/>
              </a:rPr>
              <a:t>HBeAg</a:t>
            </a:r>
            <a:r>
              <a:rPr lang="en-US" sz="2000" b="1" i="1" u="sng" dirty="0">
                <a:solidFill>
                  <a:srgbClr val="0000FF"/>
                </a:solidFill>
                <a:latin typeface="Arial" panose="020B0604020202020204" pitchFamily="34" charset="0"/>
                <a:cs typeface="Arial" panose="020B0604020202020204" pitchFamily="34" charset="0"/>
              </a:rPr>
              <a:t> seroconversion </a:t>
            </a:r>
            <a:r>
              <a:rPr lang="en-US" sz="2000" b="1" dirty="0">
                <a:solidFill>
                  <a:srgbClr val="0000FF"/>
                </a:solidFill>
                <a:latin typeface="Arial" panose="020B0604020202020204" pitchFamily="34" charset="0"/>
                <a:cs typeface="Arial" panose="020B0604020202020204" pitchFamily="34" charset="0"/>
              </a:rPr>
              <a:t>in patients with CHB treated with </a:t>
            </a:r>
            <a:r>
              <a:rPr lang="en-US" sz="2000" b="1" dirty="0" err="1">
                <a:solidFill>
                  <a:srgbClr val="0000FF"/>
                </a:solidFill>
                <a:latin typeface="Arial" panose="020B0604020202020204" pitchFamily="34" charset="0"/>
                <a:cs typeface="Arial" panose="020B0604020202020204" pitchFamily="34" charset="0"/>
              </a:rPr>
              <a:t>PegIFN</a:t>
            </a:r>
            <a:r>
              <a:rPr lang="en-US" sz="2000" b="1" dirty="0">
                <a:solidFill>
                  <a:srgbClr val="0000FF"/>
                </a:solidFill>
                <a:latin typeface="Arial" panose="020B0604020202020204" pitchFamily="34" charset="0"/>
                <a:cs typeface="Arial" panose="020B0604020202020204" pitchFamily="34" charset="0"/>
              </a:rPr>
              <a:t> ɑ-2a</a:t>
            </a:r>
            <a:endParaRPr lang="it-IT" sz="2000" b="1" dirty="0">
              <a:solidFill>
                <a:srgbClr val="0000FF"/>
              </a:solidFill>
              <a:latin typeface="Arial" panose="020B0604020202020204" pitchFamily="34" charset="0"/>
              <a:cs typeface="Arial" panose="020B0604020202020204" pitchFamily="34" charset="0"/>
            </a:endParaRPr>
          </a:p>
        </p:txBody>
      </p:sp>
      <p:grpSp>
        <p:nvGrpSpPr>
          <p:cNvPr id="3" name="Group 525">
            <a:extLst>
              <a:ext uri="{FF2B5EF4-FFF2-40B4-BE49-F238E27FC236}">
                <a16:creationId xmlns:a16="http://schemas.microsoft.com/office/drawing/2014/main" xmlns="" id="{5FFA51CB-4726-493A-A20C-A068D9343391}"/>
              </a:ext>
            </a:extLst>
          </p:cNvPr>
          <p:cNvGrpSpPr>
            <a:grpSpLocks/>
          </p:cNvGrpSpPr>
          <p:nvPr/>
        </p:nvGrpSpPr>
        <p:grpSpPr bwMode="auto">
          <a:xfrm>
            <a:off x="671254" y="1570200"/>
            <a:ext cx="3662376" cy="3640807"/>
            <a:chOff x="2897" y="95"/>
            <a:chExt cx="4306" cy="4901"/>
          </a:xfrm>
        </p:grpSpPr>
        <p:pic>
          <p:nvPicPr>
            <p:cNvPr id="47" name="Picture 565">
              <a:extLst>
                <a:ext uri="{FF2B5EF4-FFF2-40B4-BE49-F238E27FC236}">
                  <a16:creationId xmlns:a16="http://schemas.microsoft.com/office/drawing/2014/main" xmlns="" id="{907B8E47-CFD8-4E57-AD29-0EAE8E345D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7" y="585"/>
              <a:ext cx="4306" cy="2287"/>
            </a:xfrm>
            <a:prstGeom prst="rect">
              <a:avLst/>
            </a:prstGeom>
            <a:noFill/>
            <a:extLst>
              <a:ext uri="{909E8E84-426E-40DD-AFC4-6F175D3DCCD1}">
                <a14:hiddenFill xmlns:a14="http://schemas.microsoft.com/office/drawing/2010/main">
                  <a:solidFill>
                    <a:srgbClr val="FFFFFF"/>
                  </a:solidFill>
                </a14:hiddenFill>
              </a:ext>
            </a:extLst>
          </p:spPr>
        </p:pic>
        <p:grpSp>
          <p:nvGrpSpPr>
            <p:cNvPr id="48" name="Group 563">
              <a:extLst>
                <a:ext uri="{FF2B5EF4-FFF2-40B4-BE49-F238E27FC236}">
                  <a16:creationId xmlns:a16="http://schemas.microsoft.com/office/drawing/2014/main" xmlns="" id="{3023A840-EB01-4269-901C-5699EADB4674}"/>
                </a:ext>
              </a:extLst>
            </p:cNvPr>
            <p:cNvGrpSpPr>
              <a:grpSpLocks/>
            </p:cNvGrpSpPr>
            <p:nvPr/>
          </p:nvGrpSpPr>
          <p:grpSpPr bwMode="auto">
            <a:xfrm>
              <a:off x="3065" y="2574"/>
              <a:ext cx="3883" cy="137"/>
              <a:chOff x="3065" y="2574"/>
              <a:chExt cx="3883" cy="137"/>
            </a:xfrm>
          </p:grpSpPr>
          <p:sp>
            <p:nvSpPr>
              <p:cNvPr id="86" name="Freeform 564">
                <a:extLst>
                  <a:ext uri="{FF2B5EF4-FFF2-40B4-BE49-F238E27FC236}">
                    <a16:creationId xmlns:a16="http://schemas.microsoft.com/office/drawing/2014/main" xmlns="" id="{881F37A3-8347-419B-86E0-8C3C3ED29865}"/>
                  </a:ext>
                </a:extLst>
              </p:cNvPr>
              <p:cNvSpPr>
                <a:spLocks/>
              </p:cNvSpPr>
              <p:nvPr/>
            </p:nvSpPr>
            <p:spPr bwMode="auto">
              <a:xfrm>
                <a:off x="3065" y="2574"/>
                <a:ext cx="3883" cy="137"/>
              </a:xfrm>
              <a:custGeom>
                <a:avLst/>
                <a:gdLst>
                  <a:gd name="T0" fmla="+- 0 3065 3065"/>
                  <a:gd name="T1" fmla="*/ T0 w 3883"/>
                  <a:gd name="T2" fmla="+- 0 2711 2574"/>
                  <a:gd name="T3" fmla="*/ 2711 h 137"/>
                  <a:gd name="T4" fmla="+- 0 6948 3065"/>
                  <a:gd name="T5" fmla="*/ T4 w 3883"/>
                  <a:gd name="T6" fmla="+- 0 2711 2574"/>
                  <a:gd name="T7" fmla="*/ 2711 h 137"/>
                  <a:gd name="T8" fmla="+- 0 6948 3065"/>
                  <a:gd name="T9" fmla="*/ T8 w 3883"/>
                  <a:gd name="T10" fmla="+- 0 2574 2574"/>
                  <a:gd name="T11" fmla="*/ 2574 h 137"/>
                  <a:gd name="T12" fmla="+- 0 3065 3065"/>
                  <a:gd name="T13" fmla="*/ T12 w 3883"/>
                  <a:gd name="T14" fmla="+- 0 2574 2574"/>
                  <a:gd name="T15" fmla="*/ 2574 h 137"/>
                  <a:gd name="T16" fmla="+- 0 3065 3065"/>
                  <a:gd name="T17" fmla="*/ T16 w 3883"/>
                  <a:gd name="T18" fmla="+- 0 2711 2574"/>
                  <a:gd name="T19" fmla="*/ 2711 h 137"/>
                </a:gdLst>
                <a:ahLst/>
                <a:cxnLst>
                  <a:cxn ang="0">
                    <a:pos x="T1" y="T3"/>
                  </a:cxn>
                  <a:cxn ang="0">
                    <a:pos x="T5" y="T7"/>
                  </a:cxn>
                  <a:cxn ang="0">
                    <a:pos x="T9" y="T11"/>
                  </a:cxn>
                  <a:cxn ang="0">
                    <a:pos x="T13" y="T15"/>
                  </a:cxn>
                  <a:cxn ang="0">
                    <a:pos x="T17" y="T19"/>
                  </a:cxn>
                </a:cxnLst>
                <a:rect l="0" t="0" r="r" b="b"/>
                <a:pathLst>
                  <a:path w="3883" h="137">
                    <a:moveTo>
                      <a:pt x="0" y="137"/>
                    </a:moveTo>
                    <a:lnTo>
                      <a:pt x="3883" y="137"/>
                    </a:lnTo>
                    <a:lnTo>
                      <a:pt x="3883" y="0"/>
                    </a:lnTo>
                    <a:lnTo>
                      <a:pt x="0" y="0"/>
                    </a:lnTo>
                    <a:lnTo>
                      <a:pt x="0" y="1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49" name="Group 561">
              <a:extLst>
                <a:ext uri="{FF2B5EF4-FFF2-40B4-BE49-F238E27FC236}">
                  <a16:creationId xmlns:a16="http://schemas.microsoft.com/office/drawing/2014/main" xmlns="" id="{A7A4759F-CF61-4703-83A9-3E047F8B376F}"/>
                </a:ext>
              </a:extLst>
            </p:cNvPr>
            <p:cNvGrpSpPr>
              <a:grpSpLocks/>
            </p:cNvGrpSpPr>
            <p:nvPr/>
          </p:nvGrpSpPr>
          <p:grpSpPr bwMode="auto">
            <a:xfrm>
              <a:off x="6610" y="885"/>
              <a:ext cx="535" cy="101"/>
              <a:chOff x="6610" y="885"/>
              <a:chExt cx="535" cy="101"/>
            </a:xfrm>
          </p:grpSpPr>
          <p:sp>
            <p:nvSpPr>
              <p:cNvPr id="85" name="Freeform 562">
                <a:extLst>
                  <a:ext uri="{FF2B5EF4-FFF2-40B4-BE49-F238E27FC236}">
                    <a16:creationId xmlns:a16="http://schemas.microsoft.com/office/drawing/2014/main" xmlns="" id="{FDA3F305-2F0B-4E4C-9640-A8287DCA0335}"/>
                  </a:ext>
                </a:extLst>
              </p:cNvPr>
              <p:cNvSpPr>
                <a:spLocks/>
              </p:cNvSpPr>
              <p:nvPr/>
            </p:nvSpPr>
            <p:spPr bwMode="auto">
              <a:xfrm>
                <a:off x="6610" y="885"/>
                <a:ext cx="535" cy="101"/>
              </a:xfrm>
              <a:custGeom>
                <a:avLst/>
                <a:gdLst>
                  <a:gd name="T0" fmla="+- 0 6610 6610"/>
                  <a:gd name="T1" fmla="*/ T0 w 535"/>
                  <a:gd name="T2" fmla="+- 0 985 885"/>
                  <a:gd name="T3" fmla="*/ 985 h 101"/>
                  <a:gd name="T4" fmla="+- 0 7145 6610"/>
                  <a:gd name="T5" fmla="*/ T4 w 535"/>
                  <a:gd name="T6" fmla="+- 0 985 885"/>
                  <a:gd name="T7" fmla="*/ 985 h 101"/>
                  <a:gd name="T8" fmla="+- 0 7145 6610"/>
                  <a:gd name="T9" fmla="*/ T8 w 535"/>
                  <a:gd name="T10" fmla="+- 0 885 885"/>
                  <a:gd name="T11" fmla="*/ 885 h 101"/>
                  <a:gd name="T12" fmla="+- 0 6610 6610"/>
                  <a:gd name="T13" fmla="*/ T12 w 535"/>
                  <a:gd name="T14" fmla="+- 0 885 885"/>
                  <a:gd name="T15" fmla="*/ 885 h 101"/>
                  <a:gd name="T16" fmla="+- 0 6610 6610"/>
                  <a:gd name="T17" fmla="*/ T16 w 535"/>
                  <a:gd name="T18" fmla="+- 0 985 885"/>
                  <a:gd name="T19" fmla="*/ 985 h 101"/>
                </a:gdLst>
                <a:ahLst/>
                <a:cxnLst>
                  <a:cxn ang="0">
                    <a:pos x="T1" y="T3"/>
                  </a:cxn>
                  <a:cxn ang="0">
                    <a:pos x="T5" y="T7"/>
                  </a:cxn>
                  <a:cxn ang="0">
                    <a:pos x="T9" y="T11"/>
                  </a:cxn>
                  <a:cxn ang="0">
                    <a:pos x="T13" y="T15"/>
                  </a:cxn>
                  <a:cxn ang="0">
                    <a:pos x="T17" y="T19"/>
                  </a:cxn>
                </a:cxnLst>
                <a:rect l="0" t="0" r="r" b="b"/>
                <a:pathLst>
                  <a:path w="535" h="101">
                    <a:moveTo>
                      <a:pt x="0" y="100"/>
                    </a:moveTo>
                    <a:lnTo>
                      <a:pt x="535" y="100"/>
                    </a:lnTo>
                    <a:lnTo>
                      <a:pt x="535" y="0"/>
                    </a:lnTo>
                    <a:lnTo>
                      <a:pt x="0" y="0"/>
                    </a:lnTo>
                    <a:lnTo>
                      <a:pt x="0" y="1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50" name="Group 559">
              <a:extLst>
                <a:ext uri="{FF2B5EF4-FFF2-40B4-BE49-F238E27FC236}">
                  <a16:creationId xmlns:a16="http://schemas.microsoft.com/office/drawing/2014/main" xmlns="" id="{32805EFE-0A87-4A42-8E03-2768CB42F76F}"/>
                </a:ext>
              </a:extLst>
            </p:cNvPr>
            <p:cNvGrpSpPr>
              <a:grpSpLocks/>
            </p:cNvGrpSpPr>
            <p:nvPr/>
          </p:nvGrpSpPr>
          <p:grpSpPr bwMode="auto">
            <a:xfrm>
              <a:off x="6614" y="2778"/>
              <a:ext cx="535" cy="307"/>
              <a:chOff x="6614" y="2778"/>
              <a:chExt cx="535" cy="307"/>
            </a:xfrm>
          </p:grpSpPr>
          <p:sp>
            <p:nvSpPr>
              <p:cNvPr id="84" name="Freeform 560">
                <a:extLst>
                  <a:ext uri="{FF2B5EF4-FFF2-40B4-BE49-F238E27FC236}">
                    <a16:creationId xmlns:a16="http://schemas.microsoft.com/office/drawing/2014/main" xmlns="" id="{CECA37A4-6A7B-46A2-B341-577FCE7AAF7C}"/>
                  </a:ext>
                </a:extLst>
              </p:cNvPr>
              <p:cNvSpPr>
                <a:spLocks/>
              </p:cNvSpPr>
              <p:nvPr/>
            </p:nvSpPr>
            <p:spPr bwMode="auto">
              <a:xfrm>
                <a:off x="6614" y="2778"/>
                <a:ext cx="535" cy="307"/>
              </a:xfrm>
              <a:custGeom>
                <a:avLst/>
                <a:gdLst>
                  <a:gd name="T0" fmla="+- 0 6614 6614"/>
                  <a:gd name="T1" fmla="*/ T0 w 535"/>
                  <a:gd name="T2" fmla="+- 0 3085 2778"/>
                  <a:gd name="T3" fmla="*/ 3085 h 307"/>
                  <a:gd name="T4" fmla="+- 0 7150 6614"/>
                  <a:gd name="T5" fmla="*/ T4 w 535"/>
                  <a:gd name="T6" fmla="+- 0 3085 2778"/>
                  <a:gd name="T7" fmla="*/ 3085 h 307"/>
                  <a:gd name="T8" fmla="+- 0 7150 6614"/>
                  <a:gd name="T9" fmla="*/ T8 w 535"/>
                  <a:gd name="T10" fmla="+- 0 2778 2778"/>
                  <a:gd name="T11" fmla="*/ 2778 h 307"/>
                  <a:gd name="T12" fmla="+- 0 6614 6614"/>
                  <a:gd name="T13" fmla="*/ T12 w 535"/>
                  <a:gd name="T14" fmla="+- 0 2778 2778"/>
                  <a:gd name="T15" fmla="*/ 2778 h 307"/>
                  <a:gd name="T16" fmla="+- 0 6614 6614"/>
                  <a:gd name="T17" fmla="*/ T16 w 535"/>
                  <a:gd name="T18" fmla="+- 0 3085 2778"/>
                  <a:gd name="T19" fmla="*/ 3085 h 307"/>
                </a:gdLst>
                <a:ahLst/>
                <a:cxnLst>
                  <a:cxn ang="0">
                    <a:pos x="T1" y="T3"/>
                  </a:cxn>
                  <a:cxn ang="0">
                    <a:pos x="T5" y="T7"/>
                  </a:cxn>
                  <a:cxn ang="0">
                    <a:pos x="T9" y="T11"/>
                  </a:cxn>
                  <a:cxn ang="0">
                    <a:pos x="T13" y="T15"/>
                  </a:cxn>
                  <a:cxn ang="0">
                    <a:pos x="T17" y="T19"/>
                  </a:cxn>
                </a:cxnLst>
                <a:rect l="0" t="0" r="r" b="b"/>
                <a:pathLst>
                  <a:path w="535" h="307">
                    <a:moveTo>
                      <a:pt x="0" y="307"/>
                    </a:moveTo>
                    <a:lnTo>
                      <a:pt x="536" y="307"/>
                    </a:lnTo>
                    <a:lnTo>
                      <a:pt x="536" y="0"/>
                    </a:lnTo>
                    <a:lnTo>
                      <a:pt x="0" y="0"/>
                    </a:lnTo>
                    <a:lnTo>
                      <a:pt x="0" y="30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51" name="Group 557">
              <a:extLst>
                <a:ext uri="{FF2B5EF4-FFF2-40B4-BE49-F238E27FC236}">
                  <a16:creationId xmlns:a16="http://schemas.microsoft.com/office/drawing/2014/main" xmlns="" id="{D30D75C4-691E-4772-9240-1CE40C71E87B}"/>
                </a:ext>
              </a:extLst>
            </p:cNvPr>
            <p:cNvGrpSpPr>
              <a:grpSpLocks/>
            </p:cNvGrpSpPr>
            <p:nvPr/>
          </p:nvGrpSpPr>
          <p:grpSpPr bwMode="auto">
            <a:xfrm>
              <a:off x="2902" y="301"/>
              <a:ext cx="4243" cy="583"/>
              <a:chOff x="2902" y="301"/>
              <a:chExt cx="4243" cy="583"/>
            </a:xfrm>
          </p:grpSpPr>
          <p:sp>
            <p:nvSpPr>
              <p:cNvPr id="83" name="Freeform 558">
                <a:extLst>
                  <a:ext uri="{FF2B5EF4-FFF2-40B4-BE49-F238E27FC236}">
                    <a16:creationId xmlns:a16="http://schemas.microsoft.com/office/drawing/2014/main" xmlns="" id="{0973B17A-042C-48BD-AB5C-1235322D8DB4}"/>
                  </a:ext>
                </a:extLst>
              </p:cNvPr>
              <p:cNvSpPr>
                <a:spLocks/>
              </p:cNvSpPr>
              <p:nvPr/>
            </p:nvSpPr>
            <p:spPr bwMode="auto">
              <a:xfrm>
                <a:off x="2902" y="301"/>
                <a:ext cx="4243" cy="583"/>
              </a:xfrm>
              <a:custGeom>
                <a:avLst/>
                <a:gdLst>
                  <a:gd name="T0" fmla="+- 0 2902 2902"/>
                  <a:gd name="T1" fmla="*/ T0 w 4243"/>
                  <a:gd name="T2" fmla="+- 0 885 301"/>
                  <a:gd name="T3" fmla="*/ 885 h 583"/>
                  <a:gd name="T4" fmla="+- 0 7145 2902"/>
                  <a:gd name="T5" fmla="*/ T4 w 4243"/>
                  <a:gd name="T6" fmla="+- 0 885 301"/>
                  <a:gd name="T7" fmla="*/ 885 h 583"/>
                  <a:gd name="T8" fmla="+- 0 7145 2902"/>
                  <a:gd name="T9" fmla="*/ T8 w 4243"/>
                  <a:gd name="T10" fmla="+- 0 301 301"/>
                  <a:gd name="T11" fmla="*/ 301 h 583"/>
                  <a:gd name="T12" fmla="+- 0 2902 2902"/>
                  <a:gd name="T13" fmla="*/ T12 w 4243"/>
                  <a:gd name="T14" fmla="+- 0 301 301"/>
                  <a:gd name="T15" fmla="*/ 301 h 583"/>
                  <a:gd name="T16" fmla="+- 0 2902 2902"/>
                  <a:gd name="T17" fmla="*/ T16 w 4243"/>
                  <a:gd name="T18" fmla="+- 0 885 301"/>
                  <a:gd name="T19" fmla="*/ 885 h 583"/>
                </a:gdLst>
                <a:ahLst/>
                <a:cxnLst>
                  <a:cxn ang="0">
                    <a:pos x="T1" y="T3"/>
                  </a:cxn>
                  <a:cxn ang="0">
                    <a:pos x="T5" y="T7"/>
                  </a:cxn>
                  <a:cxn ang="0">
                    <a:pos x="T9" y="T11"/>
                  </a:cxn>
                  <a:cxn ang="0">
                    <a:pos x="T13" y="T15"/>
                  </a:cxn>
                  <a:cxn ang="0">
                    <a:pos x="T17" y="T19"/>
                  </a:cxn>
                </a:cxnLst>
                <a:rect l="0" t="0" r="r" b="b"/>
                <a:pathLst>
                  <a:path w="4243" h="583">
                    <a:moveTo>
                      <a:pt x="0" y="584"/>
                    </a:moveTo>
                    <a:lnTo>
                      <a:pt x="4243" y="584"/>
                    </a:lnTo>
                    <a:lnTo>
                      <a:pt x="4243" y="0"/>
                    </a:lnTo>
                    <a:lnTo>
                      <a:pt x="0" y="0"/>
                    </a:lnTo>
                    <a:lnTo>
                      <a:pt x="0" y="58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52" name="Group 555">
              <a:extLst>
                <a:ext uri="{FF2B5EF4-FFF2-40B4-BE49-F238E27FC236}">
                  <a16:creationId xmlns:a16="http://schemas.microsoft.com/office/drawing/2014/main" xmlns="" id="{E963D6A6-F9CA-41C7-B0AE-A41B0E6FC7D8}"/>
                </a:ext>
              </a:extLst>
            </p:cNvPr>
            <p:cNvGrpSpPr>
              <a:grpSpLocks/>
            </p:cNvGrpSpPr>
            <p:nvPr/>
          </p:nvGrpSpPr>
          <p:grpSpPr bwMode="auto">
            <a:xfrm>
              <a:off x="3396" y="95"/>
              <a:ext cx="254" cy="173"/>
              <a:chOff x="3396" y="95"/>
              <a:chExt cx="254" cy="173"/>
            </a:xfrm>
          </p:grpSpPr>
          <p:sp>
            <p:nvSpPr>
              <p:cNvPr id="82" name="Freeform 556">
                <a:extLst>
                  <a:ext uri="{FF2B5EF4-FFF2-40B4-BE49-F238E27FC236}">
                    <a16:creationId xmlns:a16="http://schemas.microsoft.com/office/drawing/2014/main" xmlns="" id="{69CCEFC1-F051-4E0F-BBD0-F1E89EE8C3AD}"/>
                  </a:ext>
                </a:extLst>
              </p:cNvPr>
              <p:cNvSpPr>
                <a:spLocks/>
              </p:cNvSpPr>
              <p:nvPr/>
            </p:nvSpPr>
            <p:spPr bwMode="auto">
              <a:xfrm>
                <a:off x="3396" y="95"/>
                <a:ext cx="254" cy="173"/>
              </a:xfrm>
              <a:custGeom>
                <a:avLst/>
                <a:gdLst>
                  <a:gd name="T0" fmla="+- 0 3396 3396"/>
                  <a:gd name="T1" fmla="*/ T0 w 254"/>
                  <a:gd name="T2" fmla="+- 0 268 95"/>
                  <a:gd name="T3" fmla="*/ 268 h 173"/>
                  <a:gd name="T4" fmla="+- 0 3650 3396"/>
                  <a:gd name="T5" fmla="*/ T4 w 254"/>
                  <a:gd name="T6" fmla="+- 0 268 95"/>
                  <a:gd name="T7" fmla="*/ 268 h 173"/>
                  <a:gd name="T8" fmla="+- 0 3650 3396"/>
                  <a:gd name="T9" fmla="*/ T8 w 254"/>
                  <a:gd name="T10" fmla="+- 0 95 95"/>
                  <a:gd name="T11" fmla="*/ 95 h 173"/>
                  <a:gd name="T12" fmla="+- 0 3396 3396"/>
                  <a:gd name="T13" fmla="*/ T12 w 254"/>
                  <a:gd name="T14" fmla="+- 0 95 95"/>
                  <a:gd name="T15" fmla="*/ 95 h 173"/>
                  <a:gd name="T16" fmla="+- 0 3396 3396"/>
                  <a:gd name="T17" fmla="*/ T16 w 254"/>
                  <a:gd name="T18" fmla="+- 0 268 95"/>
                  <a:gd name="T19" fmla="*/ 268 h 173"/>
                </a:gdLst>
                <a:ahLst/>
                <a:cxnLst>
                  <a:cxn ang="0">
                    <a:pos x="T1" y="T3"/>
                  </a:cxn>
                  <a:cxn ang="0">
                    <a:pos x="T5" y="T7"/>
                  </a:cxn>
                  <a:cxn ang="0">
                    <a:pos x="T9" y="T11"/>
                  </a:cxn>
                  <a:cxn ang="0">
                    <a:pos x="T13" y="T15"/>
                  </a:cxn>
                  <a:cxn ang="0">
                    <a:pos x="T17" y="T19"/>
                  </a:cxn>
                </a:cxnLst>
                <a:rect l="0" t="0" r="r" b="b"/>
                <a:pathLst>
                  <a:path w="254" h="173">
                    <a:moveTo>
                      <a:pt x="0" y="173"/>
                    </a:moveTo>
                    <a:lnTo>
                      <a:pt x="254" y="173"/>
                    </a:lnTo>
                    <a:lnTo>
                      <a:pt x="254" y="0"/>
                    </a:lnTo>
                    <a:lnTo>
                      <a:pt x="0" y="0"/>
                    </a:lnTo>
                    <a:lnTo>
                      <a:pt x="0" y="173"/>
                    </a:ln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53" name="Group 553">
              <a:extLst>
                <a:ext uri="{FF2B5EF4-FFF2-40B4-BE49-F238E27FC236}">
                  <a16:creationId xmlns:a16="http://schemas.microsoft.com/office/drawing/2014/main" xmlns="" id="{44C61A0C-B031-40A9-BCEA-17D429240BD1}"/>
                </a:ext>
              </a:extLst>
            </p:cNvPr>
            <p:cNvGrpSpPr>
              <a:grpSpLocks/>
            </p:cNvGrpSpPr>
            <p:nvPr/>
          </p:nvGrpSpPr>
          <p:grpSpPr bwMode="auto">
            <a:xfrm>
              <a:off x="3396" y="95"/>
              <a:ext cx="254" cy="173"/>
              <a:chOff x="3396" y="95"/>
              <a:chExt cx="254" cy="173"/>
            </a:xfrm>
          </p:grpSpPr>
          <p:sp>
            <p:nvSpPr>
              <p:cNvPr id="81" name="Freeform 554">
                <a:extLst>
                  <a:ext uri="{FF2B5EF4-FFF2-40B4-BE49-F238E27FC236}">
                    <a16:creationId xmlns:a16="http://schemas.microsoft.com/office/drawing/2014/main" xmlns="" id="{71A87730-0933-4800-8115-8AA77DEBD1B1}"/>
                  </a:ext>
                </a:extLst>
              </p:cNvPr>
              <p:cNvSpPr>
                <a:spLocks/>
              </p:cNvSpPr>
              <p:nvPr/>
            </p:nvSpPr>
            <p:spPr bwMode="auto">
              <a:xfrm>
                <a:off x="3396" y="95"/>
                <a:ext cx="254" cy="173"/>
              </a:xfrm>
              <a:custGeom>
                <a:avLst/>
                <a:gdLst>
                  <a:gd name="T0" fmla="+- 0 3396 3396"/>
                  <a:gd name="T1" fmla="*/ T0 w 254"/>
                  <a:gd name="T2" fmla="+- 0 268 95"/>
                  <a:gd name="T3" fmla="*/ 268 h 173"/>
                  <a:gd name="T4" fmla="+- 0 3650 3396"/>
                  <a:gd name="T5" fmla="*/ T4 w 254"/>
                  <a:gd name="T6" fmla="+- 0 268 95"/>
                  <a:gd name="T7" fmla="*/ 268 h 173"/>
                  <a:gd name="T8" fmla="+- 0 3650 3396"/>
                  <a:gd name="T9" fmla="*/ T8 w 254"/>
                  <a:gd name="T10" fmla="+- 0 95 95"/>
                  <a:gd name="T11" fmla="*/ 95 h 173"/>
                  <a:gd name="T12" fmla="+- 0 3396 3396"/>
                  <a:gd name="T13" fmla="*/ T12 w 254"/>
                  <a:gd name="T14" fmla="+- 0 95 95"/>
                  <a:gd name="T15" fmla="*/ 95 h 173"/>
                  <a:gd name="T16" fmla="+- 0 3396 3396"/>
                  <a:gd name="T17" fmla="*/ T16 w 254"/>
                  <a:gd name="T18" fmla="+- 0 268 95"/>
                  <a:gd name="T19" fmla="*/ 268 h 173"/>
                </a:gdLst>
                <a:ahLst/>
                <a:cxnLst>
                  <a:cxn ang="0">
                    <a:pos x="T1" y="T3"/>
                  </a:cxn>
                  <a:cxn ang="0">
                    <a:pos x="T5" y="T7"/>
                  </a:cxn>
                  <a:cxn ang="0">
                    <a:pos x="T9" y="T11"/>
                  </a:cxn>
                  <a:cxn ang="0">
                    <a:pos x="T13" y="T15"/>
                  </a:cxn>
                  <a:cxn ang="0">
                    <a:pos x="T17" y="T19"/>
                  </a:cxn>
                </a:cxnLst>
                <a:rect l="0" t="0" r="r" b="b"/>
                <a:pathLst>
                  <a:path w="254" h="173">
                    <a:moveTo>
                      <a:pt x="0" y="173"/>
                    </a:moveTo>
                    <a:lnTo>
                      <a:pt x="254" y="173"/>
                    </a:lnTo>
                    <a:lnTo>
                      <a:pt x="254" y="0"/>
                    </a:lnTo>
                    <a:lnTo>
                      <a:pt x="0" y="0"/>
                    </a:lnTo>
                    <a:lnTo>
                      <a:pt x="0" y="173"/>
                    </a:lnTo>
                    <a:close/>
                  </a:path>
                </a:pathLst>
              </a:custGeom>
              <a:noFill/>
              <a:ln w="12192">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54" name="Group 551">
              <a:extLst>
                <a:ext uri="{FF2B5EF4-FFF2-40B4-BE49-F238E27FC236}">
                  <a16:creationId xmlns:a16="http://schemas.microsoft.com/office/drawing/2014/main" xmlns="" id="{F6D38950-E352-4E2A-A2C7-D560656E031E}"/>
                </a:ext>
              </a:extLst>
            </p:cNvPr>
            <p:cNvGrpSpPr>
              <a:grpSpLocks/>
            </p:cNvGrpSpPr>
            <p:nvPr/>
          </p:nvGrpSpPr>
          <p:grpSpPr bwMode="auto">
            <a:xfrm>
              <a:off x="5352" y="95"/>
              <a:ext cx="254" cy="173"/>
              <a:chOff x="5352" y="95"/>
              <a:chExt cx="254" cy="173"/>
            </a:xfrm>
          </p:grpSpPr>
          <p:sp>
            <p:nvSpPr>
              <p:cNvPr id="80" name="Freeform 552">
                <a:extLst>
                  <a:ext uri="{FF2B5EF4-FFF2-40B4-BE49-F238E27FC236}">
                    <a16:creationId xmlns:a16="http://schemas.microsoft.com/office/drawing/2014/main" xmlns="" id="{CA32FABE-DAF5-486A-BED4-875B4506D9F8}"/>
                  </a:ext>
                </a:extLst>
              </p:cNvPr>
              <p:cNvSpPr>
                <a:spLocks/>
              </p:cNvSpPr>
              <p:nvPr/>
            </p:nvSpPr>
            <p:spPr bwMode="auto">
              <a:xfrm>
                <a:off x="5352" y="95"/>
                <a:ext cx="254" cy="173"/>
              </a:xfrm>
              <a:custGeom>
                <a:avLst/>
                <a:gdLst>
                  <a:gd name="T0" fmla="+- 0 5352 5352"/>
                  <a:gd name="T1" fmla="*/ T0 w 254"/>
                  <a:gd name="T2" fmla="+- 0 268 95"/>
                  <a:gd name="T3" fmla="*/ 268 h 173"/>
                  <a:gd name="T4" fmla="+- 0 5606 5352"/>
                  <a:gd name="T5" fmla="*/ T4 w 254"/>
                  <a:gd name="T6" fmla="+- 0 268 95"/>
                  <a:gd name="T7" fmla="*/ 268 h 173"/>
                  <a:gd name="T8" fmla="+- 0 5606 5352"/>
                  <a:gd name="T9" fmla="*/ T8 w 254"/>
                  <a:gd name="T10" fmla="+- 0 95 95"/>
                  <a:gd name="T11" fmla="*/ 95 h 173"/>
                  <a:gd name="T12" fmla="+- 0 5352 5352"/>
                  <a:gd name="T13" fmla="*/ T12 w 254"/>
                  <a:gd name="T14" fmla="+- 0 95 95"/>
                  <a:gd name="T15" fmla="*/ 95 h 173"/>
                  <a:gd name="T16" fmla="+- 0 5352 5352"/>
                  <a:gd name="T17" fmla="*/ T16 w 254"/>
                  <a:gd name="T18" fmla="+- 0 268 95"/>
                  <a:gd name="T19" fmla="*/ 268 h 173"/>
                </a:gdLst>
                <a:ahLst/>
                <a:cxnLst>
                  <a:cxn ang="0">
                    <a:pos x="T1" y="T3"/>
                  </a:cxn>
                  <a:cxn ang="0">
                    <a:pos x="T5" y="T7"/>
                  </a:cxn>
                  <a:cxn ang="0">
                    <a:pos x="T9" y="T11"/>
                  </a:cxn>
                  <a:cxn ang="0">
                    <a:pos x="T13" y="T15"/>
                  </a:cxn>
                  <a:cxn ang="0">
                    <a:pos x="T17" y="T19"/>
                  </a:cxn>
                </a:cxnLst>
                <a:rect l="0" t="0" r="r" b="b"/>
                <a:pathLst>
                  <a:path w="254" h="173">
                    <a:moveTo>
                      <a:pt x="0" y="173"/>
                    </a:moveTo>
                    <a:lnTo>
                      <a:pt x="254" y="173"/>
                    </a:lnTo>
                    <a:lnTo>
                      <a:pt x="254" y="0"/>
                    </a:lnTo>
                    <a:lnTo>
                      <a:pt x="0" y="0"/>
                    </a:lnTo>
                    <a:lnTo>
                      <a:pt x="0" y="173"/>
                    </a:lnTo>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55" name="Group 549">
              <a:extLst>
                <a:ext uri="{FF2B5EF4-FFF2-40B4-BE49-F238E27FC236}">
                  <a16:creationId xmlns:a16="http://schemas.microsoft.com/office/drawing/2014/main" xmlns="" id="{0440E09B-35F5-4A0A-85B1-627A35E904D7}"/>
                </a:ext>
              </a:extLst>
            </p:cNvPr>
            <p:cNvGrpSpPr>
              <a:grpSpLocks/>
            </p:cNvGrpSpPr>
            <p:nvPr/>
          </p:nvGrpSpPr>
          <p:grpSpPr bwMode="auto">
            <a:xfrm>
              <a:off x="5352" y="95"/>
              <a:ext cx="254" cy="173"/>
              <a:chOff x="5352" y="95"/>
              <a:chExt cx="254" cy="173"/>
            </a:xfrm>
          </p:grpSpPr>
          <p:sp>
            <p:nvSpPr>
              <p:cNvPr id="79" name="Freeform 550">
                <a:extLst>
                  <a:ext uri="{FF2B5EF4-FFF2-40B4-BE49-F238E27FC236}">
                    <a16:creationId xmlns:a16="http://schemas.microsoft.com/office/drawing/2014/main" xmlns="" id="{51EE3C03-5209-4184-AA61-75AEB6A64891}"/>
                  </a:ext>
                </a:extLst>
              </p:cNvPr>
              <p:cNvSpPr>
                <a:spLocks/>
              </p:cNvSpPr>
              <p:nvPr/>
            </p:nvSpPr>
            <p:spPr bwMode="auto">
              <a:xfrm>
                <a:off x="5352" y="95"/>
                <a:ext cx="254" cy="173"/>
              </a:xfrm>
              <a:custGeom>
                <a:avLst/>
                <a:gdLst>
                  <a:gd name="T0" fmla="+- 0 5352 5352"/>
                  <a:gd name="T1" fmla="*/ T0 w 254"/>
                  <a:gd name="T2" fmla="+- 0 268 95"/>
                  <a:gd name="T3" fmla="*/ 268 h 173"/>
                  <a:gd name="T4" fmla="+- 0 5606 5352"/>
                  <a:gd name="T5" fmla="*/ T4 w 254"/>
                  <a:gd name="T6" fmla="+- 0 268 95"/>
                  <a:gd name="T7" fmla="*/ 268 h 173"/>
                  <a:gd name="T8" fmla="+- 0 5606 5352"/>
                  <a:gd name="T9" fmla="*/ T8 w 254"/>
                  <a:gd name="T10" fmla="+- 0 95 95"/>
                  <a:gd name="T11" fmla="*/ 95 h 173"/>
                  <a:gd name="T12" fmla="+- 0 5352 5352"/>
                  <a:gd name="T13" fmla="*/ T12 w 254"/>
                  <a:gd name="T14" fmla="+- 0 95 95"/>
                  <a:gd name="T15" fmla="*/ 95 h 173"/>
                  <a:gd name="T16" fmla="+- 0 5352 5352"/>
                  <a:gd name="T17" fmla="*/ T16 w 254"/>
                  <a:gd name="T18" fmla="+- 0 268 95"/>
                  <a:gd name="T19" fmla="*/ 268 h 173"/>
                </a:gdLst>
                <a:ahLst/>
                <a:cxnLst>
                  <a:cxn ang="0">
                    <a:pos x="T1" y="T3"/>
                  </a:cxn>
                  <a:cxn ang="0">
                    <a:pos x="T5" y="T7"/>
                  </a:cxn>
                  <a:cxn ang="0">
                    <a:pos x="T9" y="T11"/>
                  </a:cxn>
                  <a:cxn ang="0">
                    <a:pos x="T13" y="T15"/>
                  </a:cxn>
                  <a:cxn ang="0">
                    <a:pos x="T17" y="T19"/>
                  </a:cxn>
                </a:cxnLst>
                <a:rect l="0" t="0" r="r" b="b"/>
                <a:pathLst>
                  <a:path w="254" h="173">
                    <a:moveTo>
                      <a:pt x="0" y="173"/>
                    </a:moveTo>
                    <a:lnTo>
                      <a:pt x="254" y="173"/>
                    </a:lnTo>
                    <a:lnTo>
                      <a:pt x="254" y="0"/>
                    </a:lnTo>
                    <a:lnTo>
                      <a:pt x="0" y="0"/>
                    </a:lnTo>
                    <a:lnTo>
                      <a:pt x="0" y="173"/>
                    </a:lnTo>
                    <a:close/>
                  </a:path>
                </a:pathLst>
              </a:custGeom>
              <a:noFill/>
              <a:ln w="12192">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56" name="Group 547">
              <a:extLst>
                <a:ext uri="{FF2B5EF4-FFF2-40B4-BE49-F238E27FC236}">
                  <a16:creationId xmlns:a16="http://schemas.microsoft.com/office/drawing/2014/main" xmlns="" id="{3BBA8566-ED9C-48D7-AFBF-A4D51F52DA04}"/>
                </a:ext>
              </a:extLst>
            </p:cNvPr>
            <p:cNvGrpSpPr>
              <a:grpSpLocks/>
            </p:cNvGrpSpPr>
            <p:nvPr/>
          </p:nvGrpSpPr>
          <p:grpSpPr bwMode="auto">
            <a:xfrm>
              <a:off x="5078" y="1768"/>
              <a:ext cx="341" cy="253"/>
              <a:chOff x="5078" y="1768"/>
              <a:chExt cx="341" cy="253"/>
            </a:xfrm>
          </p:grpSpPr>
          <p:sp>
            <p:nvSpPr>
              <p:cNvPr id="78" name="Freeform 548">
                <a:extLst>
                  <a:ext uri="{FF2B5EF4-FFF2-40B4-BE49-F238E27FC236}">
                    <a16:creationId xmlns:a16="http://schemas.microsoft.com/office/drawing/2014/main" xmlns="" id="{BBFAD2C0-FD18-40AA-B7E1-221063D02B1A}"/>
                  </a:ext>
                </a:extLst>
              </p:cNvPr>
              <p:cNvSpPr>
                <a:spLocks/>
              </p:cNvSpPr>
              <p:nvPr/>
            </p:nvSpPr>
            <p:spPr bwMode="auto">
              <a:xfrm>
                <a:off x="5078" y="1768"/>
                <a:ext cx="341" cy="253"/>
              </a:xfrm>
              <a:custGeom>
                <a:avLst/>
                <a:gdLst>
                  <a:gd name="T0" fmla="+- 0 5280 5078"/>
                  <a:gd name="T1" fmla="*/ T0 w 341"/>
                  <a:gd name="T2" fmla="+- 0 1768 1768"/>
                  <a:gd name="T3" fmla="*/ 1768 h 253"/>
                  <a:gd name="T4" fmla="+- 0 5201 5078"/>
                  <a:gd name="T5" fmla="*/ T4 w 341"/>
                  <a:gd name="T6" fmla="+- 0 1780 1768"/>
                  <a:gd name="T7" fmla="*/ 1780 h 253"/>
                  <a:gd name="T8" fmla="+- 0 5137 5078"/>
                  <a:gd name="T9" fmla="*/ T8 w 341"/>
                  <a:gd name="T10" fmla="+- 0 1807 1768"/>
                  <a:gd name="T11" fmla="*/ 1807 h 253"/>
                  <a:gd name="T12" fmla="+- 0 5086 5078"/>
                  <a:gd name="T13" fmla="*/ T12 w 341"/>
                  <a:gd name="T14" fmla="+- 0 1862 1768"/>
                  <a:gd name="T15" fmla="*/ 1862 h 253"/>
                  <a:gd name="T16" fmla="+- 0 5078 5078"/>
                  <a:gd name="T17" fmla="*/ T16 w 341"/>
                  <a:gd name="T18" fmla="+- 0 1895 1768"/>
                  <a:gd name="T19" fmla="*/ 1895 h 253"/>
                  <a:gd name="T20" fmla="+- 0 5079 5078"/>
                  <a:gd name="T21" fmla="*/ T20 w 341"/>
                  <a:gd name="T22" fmla="+- 0 1903 1768"/>
                  <a:gd name="T23" fmla="*/ 1903 h 253"/>
                  <a:gd name="T24" fmla="+- 0 5109 5078"/>
                  <a:gd name="T25" fmla="*/ T24 w 341"/>
                  <a:gd name="T26" fmla="+- 0 1959 1768"/>
                  <a:gd name="T27" fmla="*/ 1959 h 253"/>
                  <a:gd name="T28" fmla="+- 0 5180 5078"/>
                  <a:gd name="T29" fmla="*/ T28 w 341"/>
                  <a:gd name="T30" fmla="+- 0 2001 1768"/>
                  <a:gd name="T31" fmla="*/ 2001 h 253"/>
                  <a:gd name="T32" fmla="+- 0 5256 5078"/>
                  <a:gd name="T33" fmla="*/ T32 w 341"/>
                  <a:gd name="T34" fmla="+- 0 2018 1768"/>
                  <a:gd name="T35" fmla="*/ 2018 h 253"/>
                  <a:gd name="T36" fmla="+- 0 5316 5078"/>
                  <a:gd name="T37" fmla="*/ T36 w 341"/>
                  <a:gd name="T38" fmla="+- 0 2021 1768"/>
                  <a:gd name="T39" fmla="*/ 2021 h 253"/>
                  <a:gd name="T40" fmla="+- 0 5343 5078"/>
                  <a:gd name="T41" fmla="*/ T40 w 341"/>
                  <a:gd name="T42" fmla="+- 0 2019 1768"/>
                  <a:gd name="T43" fmla="*/ 2019 h 253"/>
                  <a:gd name="T44" fmla="+- 0 5367 5078"/>
                  <a:gd name="T45" fmla="*/ T44 w 341"/>
                  <a:gd name="T46" fmla="+- 0 2014 1768"/>
                  <a:gd name="T47" fmla="*/ 2014 h 253"/>
                  <a:gd name="T48" fmla="+- 0 5391 5078"/>
                  <a:gd name="T49" fmla="*/ T48 w 341"/>
                  <a:gd name="T50" fmla="+- 0 2007 1768"/>
                  <a:gd name="T51" fmla="*/ 2007 h 253"/>
                  <a:gd name="T52" fmla="+- 0 5413 5078"/>
                  <a:gd name="T53" fmla="*/ T52 w 341"/>
                  <a:gd name="T54" fmla="+- 0 1999 1768"/>
                  <a:gd name="T55" fmla="*/ 1999 h 253"/>
                  <a:gd name="T56" fmla="+- 0 5418 5078"/>
                  <a:gd name="T57" fmla="*/ T56 w 341"/>
                  <a:gd name="T58" fmla="+- 0 1996 1768"/>
                  <a:gd name="T59" fmla="*/ 1996 h 253"/>
                  <a:gd name="T60" fmla="+- 0 5272 5078"/>
                  <a:gd name="T61" fmla="*/ T60 w 341"/>
                  <a:gd name="T62" fmla="+- 0 1996 1768"/>
                  <a:gd name="T63" fmla="*/ 1996 h 253"/>
                  <a:gd name="T64" fmla="+- 0 5244 5078"/>
                  <a:gd name="T65" fmla="*/ T64 w 341"/>
                  <a:gd name="T66" fmla="+- 0 1993 1768"/>
                  <a:gd name="T67" fmla="*/ 1993 h 253"/>
                  <a:gd name="T68" fmla="+- 0 5172 5078"/>
                  <a:gd name="T69" fmla="*/ T68 w 341"/>
                  <a:gd name="T70" fmla="+- 0 1973 1768"/>
                  <a:gd name="T71" fmla="*/ 1973 h 253"/>
                  <a:gd name="T72" fmla="+- 0 5122 5078"/>
                  <a:gd name="T73" fmla="*/ T72 w 341"/>
                  <a:gd name="T74" fmla="+- 0 1939 1768"/>
                  <a:gd name="T75" fmla="*/ 1939 h 253"/>
                  <a:gd name="T76" fmla="+- 0 5104 5078"/>
                  <a:gd name="T77" fmla="*/ T76 w 341"/>
                  <a:gd name="T78" fmla="+- 0 1895 1768"/>
                  <a:gd name="T79" fmla="*/ 1895 h 253"/>
                  <a:gd name="T80" fmla="+- 0 5105 5078"/>
                  <a:gd name="T81" fmla="*/ T80 w 341"/>
                  <a:gd name="T82" fmla="+- 0 1882 1768"/>
                  <a:gd name="T83" fmla="*/ 1882 h 253"/>
                  <a:gd name="T84" fmla="+- 0 5144 5078"/>
                  <a:gd name="T85" fmla="*/ T84 w 341"/>
                  <a:gd name="T86" fmla="+- 0 1833 1768"/>
                  <a:gd name="T87" fmla="*/ 1833 h 253"/>
                  <a:gd name="T88" fmla="+- 0 5204 5078"/>
                  <a:gd name="T89" fmla="*/ T88 w 341"/>
                  <a:gd name="T90" fmla="+- 0 1808 1768"/>
                  <a:gd name="T91" fmla="*/ 1808 h 253"/>
                  <a:gd name="T92" fmla="+- 0 5286 5078"/>
                  <a:gd name="T93" fmla="*/ T92 w 341"/>
                  <a:gd name="T94" fmla="+- 0 1795 1768"/>
                  <a:gd name="T95" fmla="*/ 1795 h 253"/>
                  <a:gd name="T96" fmla="+- 0 5318 5078"/>
                  <a:gd name="T97" fmla="*/ T96 w 341"/>
                  <a:gd name="T98" fmla="+- 0 1794 1768"/>
                  <a:gd name="T99" fmla="*/ 1794 h 253"/>
                  <a:gd name="T100" fmla="+- 0 5419 5078"/>
                  <a:gd name="T101" fmla="*/ T100 w 341"/>
                  <a:gd name="T102" fmla="+- 0 1794 1768"/>
                  <a:gd name="T103" fmla="*/ 1794 h 253"/>
                  <a:gd name="T104" fmla="+- 0 5412 5078"/>
                  <a:gd name="T105" fmla="*/ T104 w 341"/>
                  <a:gd name="T106" fmla="+- 0 1791 1768"/>
                  <a:gd name="T107" fmla="*/ 1791 h 253"/>
                  <a:gd name="T108" fmla="+- 0 5389 5078"/>
                  <a:gd name="T109" fmla="*/ T108 w 341"/>
                  <a:gd name="T110" fmla="+- 0 1783 1768"/>
                  <a:gd name="T111" fmla="*/ 1783 h 253"/>
                  <a:gd name="T112" fmla="+- 0 5364 5078"/>
                  <a:gd name="T113" fmla="*/ T112 w 341"/>
                  <a:gd name="T114" fmla="+- 0 1776 1768"/>
                  <a:gd name="T115" fmla="*/ 1776 h 253"/>
                  <a:gd name="T116" fmla="+- 0 5337 5078"/>
                  <a:gd name="T117" fmla="*/ T116 w 341"/>
                  <a:gd name="T118" fmla="+- 0 1772 1768"/>
                  <a:gd name="T119" fmla="*/ 1772 h 253"/>
                  <a:gd name="T120" fmla="+- 0 5309 5078"/>
                  <a:gd name="T121" fmla="*/ T120 w 341"/>
                  <a:gd name="T122" fmla="+- 0 1769 1768"/>
                  <a:gd name="T123" fmla="*/ 1769 h 253"/>
                  <a:gd name="T124" fmla="+- 0 5280 5078"/>
                  <a:gd name="T125" fmla="*/ T124 w 341"/>
                  <a:gd name="T126" fmla="+- 0 1768 1768"/>
                  <a:gd name="T127" fmla="*/ 1768 h 25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341" h="253">
                    <a:moveTo>
                      <a:pt x="202" y="0"/>
                    </a:moveTo>
                    <a:lnTo>
                      <a:pt x="123" y="12"/>
                    </a:lnTo>
                    <a:lnTo>
                      <a:pt x="59" y="39"/>
                    </a:lnTo>
                    <a:lnTo>
                      <a:pt x="8" y="94"/>
                    </a:lnTo>
                    <a:lnTo>
                      <a:pt x="0" y="127"/>
                    </a:lnTo>
                    <a:lnTo>
                      <a:pt x="1" y="135"/>
                    </a:lnTo>
                    <a:lnTo>
                      <a:pt x="31" y="191"/>
                    </a:lnTo>
                    <a:lnTo>
                      <a:pt x="102" y="233"/>
                    </a:lnTo>
                    <a:lnTo>
                      <a:pt x="178" y="250"/>
                    </a:lnTo>
                    <a:lnTo>
                      <a:pt x="238" y="253"/>
                    </a:lnTo>
                    <a:lnTo>
                      <a:pt x="265" y="251"/>
                    </a:lnTo>
                    <a:lnTo>
                      <a:pt x="289" y="246"/>
                    </a:lnTo>
                    <a:lnTo>
                      <a:pt x="313" y="239"/>
                    </a:lnTo>
                    <a:lnTo>
                      <a:pt x="335" y="231"/>
                    </a:lnTo>
                    <a:lnTo>
                      <a:pt x="340" y="228"/>
                    </a:lnTo>
                    <a:lnTo>
                      <a:pt x="194" y="228"/>
                    </a:lnTo>
                    <a:lnTo>
                      <a:pt x="166" y="225"/>
                    </a:lnTo>
                    <a:lnTo>
                      <a:pt x="94" y="205"/>
                    </a:lnTo>
                    <a:lnTo>
                      <a:pt x="44" y="171"/>
                    </a:lnTo>
                    <a:lnTo>
                      <a:pt x="26" y="127"/>
                    </a:lnTo>
                    <a:lnTo>
                      <a:pt x="27" y="114"/>
                    </a:lnTo>
                    <a:lnTo>
                      <a:pt x="66" y="65"/>
                    </a:lnTo>
                    <a:lnTo>
                      <a:pt x="126" y="40"/>
                    </a:lnTo>
                    <a:lnTo>
                      <a:pt x="208" y="27"/>
                    </a:lnTo>
                    <a:lnTo>
                      <a:pt x="240" y="26"/>
                    </a:lnTo>
                    <a:lnTo>
                      <a:pt x="341" y="26"/>
                    </a:lnTo>
                    <a:lnTo>
                      <a:pt x="334" y="23"/>
                    </a:lnTo>
                    <a:lnTo>
                      <a:pt x="311" y="15"/>
                    </a:lnTo>
                    <a:lnTo>
                      <a:pt x="286" y="8"/>
                    </a:lnTo>
                    <a:lnTo>
                      <a:pt x="259" y="4"/>
                    </a:lnTo>
                    <a:lnTo>
                      <a:pt x="231" y="1"/>
                    </a:lnTo>
                    <a:lnTo>
                      <a:pt x="202" y="0"/>
                    </a:lnTo>
                  </a:path>
                </a:pathLst>
              </a:custGeom>
              <a:solidFill>
                <a:srgbClr val="F7954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57" name="Group 545">
              <a:extLst>
                <a:ext uri="{FF2B5EF4-FFF2-40B4-BE49-F238E27FC236}">
                  <a16:creationId xmlns:a16="http://schemas.microsoft.com/office/drawing/2014/main" xmlns="" id="{7E35F227-CFC0-4E09-8409-CB4DF5E8D707}"/>
                </a:ext>
              </a:extLst>
            </p:cNvPr>
            <p:cNvGrpSpPr>
              <a:grpSpLocks/>
            </p:cNvGrpSpPr>
            <p:nvPr/>
          </p:nvGrpSpPr>
          <p:grpSpPr bwMode="auto">
            <a:xfrm>
              <a:off x="5272" y="1794"/>
              <a:ext cx="232" cy="202"/>
              <a:chOff x="5272" y="1794"/>
              <a:chExt cx="232" cy="202"/>
            </a:xfrm>
          </p:grpSpPr>
          <p:sp>
            <p:nvSpPr>
              <p:cNvPr id="77" name="Freeform 546">
                <a:extLst>
                  <a:ext uri="{FF2B5EF4-FFF2-40B4-BE49-F238E27FC236}">
                    <a16:creationId xmlns:a16="http://schemas.microsoft.com/office/drawing/2014/main" xmlns="" id="{EA536172-CC96-4186-B277-F27BB0F8A333}"/>
                  </a:ext>
                </a:extLst>
              </p:cNvPr>
              <p:cNvSpPr>
                <a:spLocks/>
              </p:cNvSpPr>
              <p:nvPr/>
            </p:nvSpPr>
            <p:spPr bwMode="auto">
              <a:xfrm>
                <a:off x="5272" y="1794"/>
                <a:ext cx="232" cy="202"/>
              </a:xfrm>
              <a:custGeom>
                <a:avLst/>
                <a:gdLst>
                  <a:gd name="T0" fmla="+- 0 5419 5272"/>
                  <a:gd name="T1" fmla="*/ T0 w 232"/>
                  <a:gd name="T2" fmla="+- 0 1794 1794"/>
                  <a:gd name="T3" fmla="*/ 1794 h 202"/>
                  <a:gd name="T4" fmla="+- 0 5318 5272"/>
                  <a:gd name="T5" fmla="*/ T4 w 232"/>
                  <a:gd name="T6" fmla="+- 0 1794 1794"/>
                  <a:gd name="T7" fmla="*/ 1794 h 202"/>
                  <a:gd name="T8" fmla="+- 0 5345 5272"/>
                  <a:gd name="T9" fmla="*/ T8 w 232"/>
                  <a:gd name="T10" fmla="+- 0 1797 1794"/>
                  <a:gd name="T11" fmla="*/ 1797 h 202"/>
                  <a:gd name="T12" fmla="+- 0 5370 5272"/>
                  <a:gd name="T13" fmla="*/ T12 w 232"/>
                  <a:gd name="T14" fmla="+- 0 1803 1794"/>
                  <a:gd name="T15" fmla="*/ 1803 h 202"/>
                  <a:gd name="T16" fmla="+- 0 5433 5272"/>
                  <a:gd name="T17" fmla="*/ T16 w 232"/>
                  <a:gd name="T18" fmla="+- 0 1829 1794"/>
                  <a:gd name="T19" fmla="*/ 1829 h 202"/>
                  <a:gd name="T20" fmla="+- 0 5478 5272"/>
                  <a:gd name="T21" fmla="*/ T20 w 232"/>
                  <a:gd name="T22" fmla="+- 0 1886 1794"/>
                  <a:gd name="T23" fmla="*/ 1886 h 202"/>
                  <a:gd name="T24" fmla="+- 0 5480 5272"/>
                  <a:gd name="T25" fmla="*/ T24 w 232"/>
                  <a:gd name="T26" fmla="+- 0 1904 1794"/>
                  <a:gd name="T27" fmla="*/ 1904 h 202"/>
                  <a:gd name="T28" fmla="+- 0 5475 5272"/>
                  <a:gd name="T29" fmla="*/ T28 w 232"/>
                  <a:gd name="T30" fmla="+- 0 1918 1794"/>
                  <a:gd name="T31" fmla="*/ 1918 h 202"/>
                  <a:gd name="T32" fmla="+- 0 5426 5272"/>
                  <a:gd name="T33" fmla="*/ T32 w 232"/>
                  <a:gd name="T34" fmla="+- 0 1965 1794"/>
                  <a:gd name="T35" fmla="*/ 1965 h 202"/>
                  <a:gd name="T36" fmla="+- 0 5359 5272"/>
                  <a:gd name="T37" fmla="*/ T36 w 232"/>
                  <a:gd name="T38" fmla="+- 0 1988 1794"/>
                  <a:gd name="T39" fmla="*/ 1988 h 202"/>
                  <a:gd name="T40" fmla="+- 0 5272 5272"/>
                  <a:gd name="T41" fmla="*/ T40 w 232"/>
                  <a:gd name="T42" fmla="+- 0 1996 1794"/>
                  <a:gd name="T43" fmla="*/ 1996 h 202"/>
                  <a:gd name="T44" fmla="+- 0 5418 5272"/>
                  <a:gd name="T45" fmla="*/ T44 w 232"/>
                  <a:gd name="T46" fmla="+- 0 1996 1794"/>
                  <a:gd name="T47" fmla="*/ 1996 h 202"/>
                  <a:gd name="T48" fmla="+- 0 5480 5272"/>
                  <a:gd name="T49" fmla="*/ T48 w 232"/>
                  <a:gd name="T50" fmla="+- 0 1950 1794"/>
                  <a:gd name="T51" fmla="*/ 1950 h 202"/>
                  <a:gd name="T52" fmla="+- 0 5504 5272"/>
                  <a:gd name="T53" fmla="*/ T52 w 232"/>
                  <a:gd name="T54" fmla="+- 0 1880 1794"/>
                  <a:gd name="T55" fmla="*/ 1880 h 202"/>
                  <a:gd name="T56" fmla="+- 0 5499 5272"/>
                  <a:gd name="T57" fmla="*/ T56 w 232"/>
                  <a:gd name="T58" fmla="+- 0 1864 1794"/>
                  <a:gd name="T59" fmla="*/ 1864 h 202"/>
                  <a:gd name="T60" fmla="+- 0 5451 5272"/>
                  <a:gd name="T61" fmla="*/ T60 w 232"/>
                  <a:gd name="T62" fmla="+- 0 1811 1794"/>
                  <a:gd name="T63" fmla="*/ 1811 h 202"/>
                  <a:gd name="T64" fmla="+- 0 5432 5272"/>
                  <a:gd name="T65" fmla="*/ T64 w 232"/>
                  <a:gd name="T66" fmla="+- 0 1800 1794"/>
                  <a:gd name="T67" fmla="*/ 1800 h 202"/>
                  <a:gd name="T68" fmla="+- 0 5419 5272"/>
                  <a:gd name="T69" fmla="*/ T68 w 232"/>
                  <a:gd name="T70" fmla="+- 0 1794 1794"/>
                  <a:gd name="T71" fmla="*/ 1794 h 20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232" h="202">
                    <a:moveTo>
                      <a:pt x="147" y="0"/>
                    </a:moveTo>
                    <a:lnTo>
                      <a:pt x="46" y="0"/>
                    </a:lnTo>
                    <a:lnTo>
                      <a:pt x="73" y="3"/>
                    </a:lnTo>
                    <a:lnTo>
                      <a:pt x="98" y="9"/>
                    </a:lnTo>
                    <a:lnTo>
                      <a:pt x="161" y="35"/>
                    </a:lnTo>
                    <a:lnTo>
                      <a:pt x="206" y="92"/>
                    </a:lnTo>
                    <a:lnTo>
                      <a:pt x="208" y="110"/>
                    </a:lnTo>
                    <a:lnTo>
                      <a:pt x="203" y="124"/>
                    </a:lnTo>
                    <a:lnTo>
                      <a:pt x="154" y="171"/>
                    </a:lnTo>
                    <a:lnTo>
                      <a:pt x="87" y="194"/>
                    </a:lnTo>
                    <a:lnTo>
                      <a:pt x="0" y="202"/>
                    </a:lnTo>
                    <a:lnTo>
                      <a:pt x="146" y="202"/>
                    </a:lnTo>
                    <a:lnTo>
                      <a:pt x="208" y="156"/>
                    </a:lnTo>
                    <a:lnTo>
                      <a:pt x="232" y="86"/>
                    </a:lnTo>
                    <a:lnTo>
                      <a:pt x="227" y="70"/>
                    </a:lnTo>
                    <a:lnTo>
                      <a:pt x="179" y="17"/>
                    </a:lnTo>
                    <a:lnTo>
                      <a:pt x="160" y="6"/>
                    </a:lnTo>
                    <a:lnTo>
                      <a:pt x="147" y="0"/>
                    </a:lnTo>
                  </a:path>
                </a:pathLst>
              </a:custGeom>
              <a:solidFill>
                <a:srgbClr val="F7954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58" name="Group 543">
              <a:extLst>
                <a:ext uri="{FF2B5EF4-FFF2-40B4-BE49-F238E27FC236}">
                  <a16:creationId xmlns:a16="http://schemas.microsoft.com/office/drawing/2014/main" xmlns="" id="{284211D8-1115-42BB-B54B-3C03A871E3B3}"/>
                </a:ext>
              </a:extLst>
            </p:cNvPr>
            <p:cNvGrpSpPr>
              <a:grpSpLocks/>
            </p:cNvGrpSpPr>
            <p:nvPr/>
          </p:nvGrpSpPr>
          <p:grpSpPr bwMode="auto">
            <a:xfrm>
              <a:off x="3053" y="2281"/>
              <a:ext cx="4066" cy="293"/>
              <a:chOff x="3053" y="2281"/>
              <a:chExt cx="4066" cy="293"/>
            </a:xfrm>
          </p:grpSpPr>
          <p:sp>
            <p:nvSpPr>
              <p:cNvPr id="76" name="Freeform 544">
                <a:extLst>
                  <a:ext uri="{FF2B5EF4-FFF2-40B4-BE49-F238E27FC236}">
                    <a16:creationId xmlns:a16="http://schemas.microsoft.com/office/drawing/2014/main" xmlns="" id="{66988DFE-EB25-4A8A-A458-51013BE7ACC0}"/>
                  </a:ext>
                </a:extLst>
              </p:cNvPr>
              <p:cNvSpPr>
                <a:spLocks/>
              </p:cNvSpPr>
              <p:nvPr/>
            </p:nvSpPr>
            <p:spPr bwMode="auto">
              <a:xfrm>
                <a:off x="3053" y="2281"/>
                <a:ext cx="4066" cy="293"/>
              </a:xfrm>
              <a:custGeom>
                <a:avLst/>
                <a:gdLst>
                  <a:gd name="T0" fmla="+- 0 3053 3053"/>
                  <a:gd name="T1" fmla="*/ T0 w 4066"/>
                  <a:gd name="T2" fmla="+- 0 2574 2281"/>
                  <a:gd name="T3" fmla="*/ 2574 h 293"/>
                  <a:gd name="T4" fmla="+- 0 7118 3053"/>
                  <a:gd name="T5" fmla="*/ T4 w 4066"/>
                  <a:gd name="T6" fmla="+- 0 2574 2281"/>
                  <a:gd name="T7" fmla="*/ 2574 h 293"/>
                  <a:gd name="T8" fmla="+- 0 7118 3053"/>
                  <a:gd name="T9" fmla="*/ T8 w 4066"/>
                  <a:gd name="T10" fmla="+- 0 2281 2281"/>
                  <a:gd name="T11" fmla="*/ 2281 h 293"/>
                  <a:gd name="T12" fmla="+- 0 3053 3053"/>
                  <a:gd name="T13" fmla="*/ T12 w 4066"/>
                  <a:gd name="T14" fmla="+- 0 2281 2281"/>
                  <a:gd name="T15" fmla="*/ 2281 h 293"/>
                  <a:gd name="T16" fmla="+- 0 3053 3053"/>
                  <a:gd name="T17" fmla="*/ T16 w 4066"/>
                  <a:gd name="T18" fmla="+- 0 2574 2281"/>
                  <a:gd name="T19" fmla="*/ 2574 h 293"/>
                </a:gdLst>
                <a:ahLst/>
                <a:cxnLst>
                  <a:cxn ang="0">
                    <a:pos x="T1" y="T3"/>
                  </a:cxn>
                  <a:cxn ang="0">
                    <a:pos x="T5" y="T7"/>
                  </a:cxn>
                  <a:cxn ang="0">
                    <a:pos x="T9" y="T11"/>
                  </a:cxn>
                  <a:cxn ang="0">
                    <a:pos x="T13" y="T15"/>
                  </a:cxn>
                  <a:cxn ang="0">
                    <a:pos x="T17" y="T19"/>
                  </a:cxn>
                </a:cxnLst>
                <a:rect l="0" t="0" r="r" b="b"/>
                <a:pathLst>
                  <a:path w="4066" h="293">
                    <a:moveTo>
                      <a:pt x="0" y="293"/>
                    </a:moveTo>
                    <a:lnTo>
                      <a:pt x="4065" y="293"/>
                    </a:lnTo>
                    <a:lnTo>
                      <a:pt x="4065" y="0"/>
                    </a:lnTo>
                    <a:lnTo>
                      <a:pt x="0" y="0"/>
                    </a:lnTo>
                    <a:lnTo>
                      <a:pt x="0" y="293"/>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59" name="Group 541">
              <a:extLst>
                <a:ext uri="{FF2B5EF4-FFF2-40B4-BE49-F238E27FC236}">
                  <a16:creationId xmlns:a16="http://schemas.microsoft.com/office/drawing/2014/main" xmlns="" id="{87518322-D4EB-49F7-A45A-FFB23A7D1007}"/>
                </a:ext>
              </a:extLst>
            </p:cNvPr>
            <p:cNvGrpSpPr>
              <a:grpSpLocks/>
            </p:cNvGrpSpPr>
            <p:nvPr/>
          </p:nvGrpSpPr>
          <p:grpSpPr bwMode="auto">
            <a:xfrm>
              <a:off x="3005" y="1888"/>
              <a:ext cx="4161" cy="2"/>
              <a:chOff x="3005" y="1888"/>
              <a:chExt cx="4161" cy="2"/>
            </a:xfrm>
          </p:grpSpPr>
          <p:sp>
            <p:nvSpPr>
              <p:cNvPr id="75" name="Freeform 542">
                <a:extLst>
                  <a:ext uri="{FF2B5EF4-FFF2-40B4-BE49-F238E27FC236}">
                    <a16:creationId xmlns:a16="http://schemas.microsoft.com/office/drawing/2014/main" xmlns="" id="{B9E49C71-9F60-49D1-902A-74210AB00B72}"/>
                  </a:ext>
                </a:extLst>
              </p:cNvPr>
              <p:cNvSpPr>
                <a:spLocks/>
              </p:cNvSpPr>
              <p:nvPr/>
            </p:nvSpPr>
            <p:spPr bwMode="auto">
              <a:xfrm>
                <a:off x="3005" y="1888"/>
                <a:ext cx="4161" cy="2"/>
              </a:xfrm>
              <a:custGeom>
                <a:avLst/>
                <a:gdLst>
                  <a:gd name="T0" fmla="+- 0 3005 3005"/>
                  <a:gd name="T1" fmla="*/ T0 w 4161"/>
                  <a:gd name="T2" fmla="+- 0 7165 3005"/>
                  <a:gd name="T3" fmla="*/ T2 w 4161"/>
                </a:gdLst>
                <a:ahLst/>
                <a:cxnLst>
                  <a:cxn ang="0">
                    <a:pos x="T1" y="0"/>
                  </a:cxn>
                  <a:cxn ang="0">
                    <a:pos x="T3" y="0"/>
                  </a:cxn>
                </a:cxnLst>
                <a:rect l="0" t="0" r="r" b="b"/>
                <a:pathLst>
                  <a:path w="4161">
                    <a:moveTo>
                      <a:pt x="0" y="0"/>
                    </a:moveTo>
                    <a:lnTo>
                      <a:pt x="4160" y="0"/>
                    </a:lnTo>
                  </a:path>
                </a:pathLst>
              </a:custGeom>
              <a:noFill/>
              <a:ln w="9144">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60" name="Group 539">
              <a:extLst>
                <a:ext uri="{FF2B5EF4-FFF2-40B4-BE49-F238E27FC236}">
                  <a16:creationId xmlns:a16="http://schemas.microsoft.com/office/drawing/2014/main" xmlns="" id="{FEA77916-B91F-4769-9AC9-7B7DF19F2EC4}"/>
                </a:ext>
              </a:extLst>
            </p:cNvPr>
            <p:cNvGrpSpPr>
              <a:grpSpLocks/>
            </p:cNvGrpSpPr>
            <p:nvPr/>
          </p:nvGrpSpPr>
          <p:grpSpPr bwMode="auto">
            <a:xfrm>
              <a:off x="4298" y="1768"/>
              <a:ext cx="341" cy="253"/>
              <a:chOff x="4298" y="1768"/>
              <a:chExt cx="341" cy="253"/>
            </a:xfrm>
          </p:grpSpPr>
          <p:sp>
            <p:nvSpPr>
              <p:cNvPr id="74" name="Freeform 540">
                <a:extLst>
                  <a:ext uri="{FF2B5EF4-FFF2-40B4-BE49-F238E27FC236}">
                    <a16:creationId xmlns:a16="http://schemas.microsoft.com/office/drawing/2014/main" xmlns="" id="{8C6F63E9-03FE-485C-BA31-CA5216BF6717}"/>
                  </a:ext>
                </a:extLst>
              </p:cNvPr>
              <p:cNvSpPr>
                <a:spLocks/>
              </p:cNvSpPr>
              <p:nvPr/>
            </p:nvSpPr>
            <p:spPr bwMode="auto">
              <a:xfrm>
                <a:off x="4298" y="1768"/>
                <a:ext cx="341" cy="253"/>
              </a:xfrm>
              <a:custGeom>
                <a:avLst/>
                <a:gdLst>
                  <a:gd name="T0" fmla="+- 0 4500 4298"/>
                  <a:gd name="T1" fmla="*/ T0 w 341"/>
                  <a:gd name="T2" fmla="+- 0 1768 1768"/>
                  <a:gd name="T3" fmla="*/ 1768 h 253"/>
                  <a:gd name="T4" fmla="+- 0 4421 4298"/>
                  <a:gd name="T5" fmla="*/ T4 w 341"/>
                  <a:gd name="T6" fmla="+- 0 1780 1768"/>
                  <a:gd name="T7" fmla="*/ 1780 h 253"/>
                  <a:gd name="T8" fmla="+- 0 4357 4298"/>
                  <a:gd name="T9" fmla="*/ T8 w 341"/>
                  <a:gd name="T10" fmla="+- 0 1807 1768"/>
                  <a:gd name="T11" fmla="*/ 1807 h 253"/>
                  <a:gd name="T12" fmla="+- 0 4306 4298"/>
                  <a:gd name="T13" fmla="*/ T12 w 341"/>
                  <a:gd name="T14" fmla="+- 0 1862 1768"/>
                  <a:gd name="T15" fmla="*/ 1862 h 253"/>
                  <a:gd name="T16" fmla="+- 0 4298 4298"/>
                  <a:gd name="T17" fmla="*/ T16 w 341"/>
                  <a:gd name="T18" fmla="+- 0 1895 1768"/>
                  <a:gd name="T19" fmla="*/ 1895 h 253"/>
                  <a:gd name="T20" fmla="+- 0 4299 4298"/>
                  <a:gd name="T21" fmla="*/ T20 w 341"/>
                  <a:gd name="T22" fmla="+- 0 1903 1768"/>
                  <a:gd name="T23" fmla="*/ 1903 h 253"/>
                  <a:gd name="T24" fmla="+- 0 4329 4298"/>
                  <a:gd name="T25" fmla="*/ T24 w 341"/>
                  <a:gd name="T26" fmla="+- 0 1959 1768"/>
                  <a:gd name="T27" fmla="*/ 1959 h 253"/>
                  <a:gd name="T28" fmla="+- 0 4400 4298"/>
                  <a:gd name="T29" fmla="*/ T28 w 341"/>
                  <a:gd name="T30" fmla="+- 0 2001 1768"/>
                  <a:gd name="T31" fmla="*/ 2001 h 253"/>
                  <a:gd name="T32" fmla="+- 0 4476 4298"/>
                  <a:gd name="T33" fmla="*/ T32 w 341"/>
                  <a:gd name="T34" fmla="+- 0 2018 1768"/>
                  <a:gd name="T35" fmla="*/ 2018 h 253"/>
                  <a:gd name="T36" fmla="+- 0 4536 4298"/>
                  <a:gd name="T37" fmla="*/ T36 w 341"/>
                  <a:gd name="T38" fmla="+- 0 2021 1768"/>
                  <a:gd name="T39" fmla="*/ 2021 h 253"/>
                  <a:gd name="T40" fmla="+- 0 4563 4298"/>
                  <a:gd name="T41" fmla="*/ T40 w 341"/>
                  <a:gd name="T42" fmla="+- 0 2019 1768"/>
                  <a:gd name="T43" fmla="*/ 2019 h 253"/>
                  <a:gd name="T44" fmla="+- 0 4587 4298"/>
                  <a:gd name="T45" fmla="*/ T44 w 341"/>
                  <a:gd name="T46" fmla="+- 0 2014 1768"/>
                  <a:gd name="T47" fmla="*/ 2014 h 253"/>
                  <a:gd name="T48" fmla="+- 0 4611 4298"/>
                  <a:gd name="T49" fmla="*/ T48 w 341"/>
                  <a:gd name="T50" fmla="+- 0 2007 1768"/>
                  <a:gd name="T51" fmla="*/ 2007 h 253"/>
                  <a:gd name="T52" fmla="+- 0 4633 4298"/>
                  <a:gd name="T53" fmla="*/ T52 w 341"/>
                  <a:gd name="T54" fmla="+- 0 1999 1768"/>
                  <a:gd name="T55" fmla="*/ 1999 h 253"/>
                  <a:gd name="T56" fmla="+- 0 4638 4298"/>
                  <a:gd name="T57" fmla="*/ T56 w 341"/>
                  <a:gd name="T58" fmla="+- 0 1996 1768"/>
                  <a:gd name="T59" fmla="*/ 1996 h 253"/>
                  <a:gd name="T60" fmla="+- 0 4492 4298"/>
                  <a:gd name="T61" fmla="*/ T60 w 341"/>
                  <a:gd name="T62" fmla="+- 0 1996 1768"/>
                  <a:gd name="T63" fmla="*/ 1996 h 253"/>
                  <a:gd name="T64" fmla="+- 0 4464 4298"/>
                  <a:gd name="T65" fmla="*/ T64 w 341"/>
                  <a:gd name="T66" fmla="+- 0 1993 1768"/>
                  <a:gd name="T67" fmla="*/ 1993 h 253"/>
                  <a:gd name="T68" fmla="+- 0 4392 4298"/>
                  <a:gd name="T69" fmla="*/ T68 w 341"/>
                  <a:gd name="T70" fmla="+- 0 1973 1768"/>
                  <a:gd name="T71" fmla="*/ 1973 h 253"/>
                  <a:gd name="T72" fmla="+- 0 4342 4298"/>
                  <a:gd name="T73" fmla="*/ T72 w 341"/>
                  <a:gd name="T74" fmla="+- 0 1939 1768"/>
                  <a:gd name="T75" fmla="*/ 1939 h 253"/>
                  <a:gd name="T76" fmla="+- 0 4324 4298"/>
                  <a:gd name="T77" fmla="*/ T76 w 341"/>
                  <a:gd name="T78" fmla="+- 0 1895 1768"/>
                  <a:gd name="T79" fmla="*/ 1895 h 253"/>
                  <a:gd name="T80" fmla="+- 0 4325 4298"/>
                  <a:gd name="T81" fmla="*/ T80 w 341"/>
                  <a:gd name="T82" fmla="+- 0 1882 1768"/>
                  <a:gd name="T83" fmla="*/ 1882 h 253"/>
                  <a:gd name="T84" fmla="+- 0 4364 4298"/>
                  <a:gd name="T85" fmla="*/ T84 w 341"/>
                  <a:gd name="T86" fmla="+- 0 1833 1768"/>
                  <a:gd name="T87" fmla="*/ 1833 h 253"/>
                  <a:gd name="T88" fmla="+- 0 4424 4298"/>
                  <a:gd name="T89" fmla="*/ T88 w 341"/>
                  <a:gd name="T90" fmla="+- 0 1808 1768"/>
                  <a:gd name="T91" fmla="*/ 1808 h 253"/>
                  <a:gd name="T92" fmla="+- 0 4506 4298"/>
                  <a:gd name="T93" fmla="*/ T92 w 341"/>
                  <a:gd name="T94" fmla="+- 0 1795 1768"/>
                  <a:gd name="T95" fmla="*/ 1795 h 253"/>
                  <a:gd name="T96" fmla="+- 0 4538 4298"/>
                  <a:gd name="T97" fmla="*/ T96 w 341"/>
                  <a:gd name="T98" fmla="+- 0 1794 1768"/>
                  <a:gd name="T99" fmla="*/ 1794 h 253"/>
                  <a:gd name="T100" fmla="+- 0 4639 4298"/>
                  <a:gd name="T101" fmla="*/ T100 w 341"/>
                  <a:gd name="T102" fmla="+- 0 1794 1768"/>
                  <a:gd name="T103" fmla="*/ 1794 h 253"/>
                  <a:gd name="T104" fmla="+- 0 4632 4298"/>
                  <a:gd name="T105" fmla="*/ T104 w 341"/>
                  <a:gd name="T106" fmla="+- 0 1791 1768"/>
                  <a:gd name="T107" fmla="*/ 1791 h 253"/>
                  <a:gd name="T108" fmla="+- 0 4609 4298"/>
                  <a:gd name="T109" fmla="*/ T108 w 341"/>
                  <a:gd name="T110" fmla="+- 0 1783 1768"/>
                  <a:gd name="T111" fmla="*/ 1783 h 253"/>
                  <a:gd name="T112" fmla="+- 0 4584 4298"/>
                  <a:gd name="T113" fmla="*/ T112 w 341"/>
                  <a:gd name="T114" fmla="+- 0 1776 1768"/>
                  <a:gd name="T115" fmla="*/ 1776 h 253"/>
                  <a:gd name="T116" fmla="+- 0 4557 4298"/>
                  <a:gd name="T117" fmla="*/ T116 w 341"/>
                  <a:gd name="T118" fmla="+- 0 1772 1768"/>
                  <a:gd name="T119" fmla="*/ 1772 h 253"/>
                  <a:gd name="T120" fmla="+- 0 4529 4298"/>
                  <a:gd name="T121" fmla="*/ T120 w 341"/>
                  <a:gd name="T122" fmla="+- 0 1769 1768"/>
                  <a:gd name="T123" fmla="*/ 1769 h 253"/>
                  <a:gd name="T124" fmla="+- 0 4500 4298"/>
                  <a:gd name="T125" fmla="*/ T124 w 341"/>
                  <a:gd name="T126" fmla="+- 0 1768 1768"/>
                  <a:gd name="T127" fmla="*/ 1768 h 25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341" h="253">
                    <a:moveTo>
                      <a:pt x="202" y="0"/>
                    </a:moveTo>
                    <a:lnTo>
                      <a:pt x="123" y="12"/>
                    </a:lnTo>
                    <a:lnTo>
                      <a:pt x="59" y="39"/>
                    </a:lnTo>
                    <a:lnTo>
                      <a:pt x="8" y="94"/>
                    </a:lnTo>
                    <a:lnTo>
                      <a:pt x="0" y="127"/>
                    </a:lnTo>
                    <a:lnTo>
                      <a:pt x="1" y="135"/>
                    </a:lnTo>
                    <a:lnTo>
                      <a:pt x="31" y="191"/>
                    </a:lnTo>
                    <a:lnTo>
                      <a:pt x="102" y="233"/>
                    </a:lnTo>
                    <a:lnTo>
                      <a:pt x="178" y="250"/>
                    </a:lnTo>
                    <a:lnTo>
                      <a:pt x="238" y="253"/>
                    </a:lnTo>
                    <a:lnTo>
                      <a:pt x="265" y="251"/>
                    </a:lnTo>
                    <a:lnTo>
                      <a:pt x="289" y="246"/>
                    </a:lnTo>
                    <a:lnTo>
                      <a:pt x="313" y="239"/>
                    </a:lnTo>
                    <a:lnTo>
                      <a:pt x="335" y="231"/>
                    </a:lnTo>
                    <a:lnTo>
                      <a:pt x="340" y="228"/>
                    </a:lnTo>
                    <a:lnTo>
                      <a:pt x="194" y="228"/>
                    </a:lnTo>
                    <a:lnTo>
                      <a:pt x="166" y="225"/>
                    </a:lnTo>
                    <a:lnTo>
                      <a:pt x="94" y="205"/>
                    </a:lnTo>
                    <a:lnTo>
                      <a:pt x="44" y="171"/>
                    </a:lnTo>
                    <a:lnTo>
                      <a:pt x="26" y="127"/>
                    </a:lnTo>
                    <a:lnTo>
                      <a:pt x="27" y="114"/>
                    </a:lnTo>
                    <a:lnTo>
                      <a:pt x="66" y="65"/>
                    </a:lnTo>
                    <a:lnTo>
                      <a:pt x="126" y="40"/>
                    </a:lnTo>
                    <a:lnTo>
                      <a:pt x="208" y="27"/>
                    </a:lnTo>
                    <a:lnTo>
                      <a:pt x="240" y="26"/>
                    </a:lnTo>
                    <a:lnTo>
                      <a:pt x="341" y="26"/>
                    </a:lnTo>
                    <a:lnTo>
                      <a:pt x="334" y="23"/>
                    </a:lnTo>
                    <a:lnTo>
                      <a:pt x="311" y="15"/>
                    </a:lnTo>
                    <a:lnTo>
                      <a:pt x="286" y="8"/>
                    </a:lnTo>
                    <a:lnTo>
                      <a:pt x="259" y="4"/>
                    </a:lnTo>
                    <a:lnTo>
                      <a:pt x="231" y="1"/>
                    </a:lnTo>
                    <a:lnTo>
                      <a:pt x="202" y="0"/>
                    </a:lnTo>
                  </a:path>
                </a:pathLst>
              </a:custGeom>
              <a:solidFill>
                <a:srgbClr val="F7954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61" name="Group 536">
              <a:extLst>
                <a:ext uri="{FF2B5EF4-FFF2-40B4-BE49-F238E27FC236}">
                  <a16:creationId xmlns:a16="http://schemas.microsoft.com/office/drawing/2014/main" xmlns="" id="{1CEB9570-E2B9-4A6A-87FE-68D40CE25740}"/>
                </a:ext>
              </a:extLst>
            </p:cNvPr>
            <p:cNvGrpSpPr>
              <a:grpSpLocks/>
            </p:cNvGrpSpPr>
            <p:nvPr/>
          </p:nvGrpSpPr>
          <p:grpSpPr bwMode="auto">
            <a:xfrm>
              <a:off x="2918" y="1794"/>
              <a:ext cx="4260" cy="3202"/>
              <a:chOff x="2918" y="1794"/>
              <a:chExt cx="4260" cy="3202"/>
            </a:xfrm>
          </p:grpSpPr>
          <p:sp>
            <p:nvSpPr>
              <p:cNvPr id="72" name="Freeform 538">
                <a:extLst>
                  <a:ext uri="{FF2B5EF4-FFF2-40B4-BE49-F238E27FC236}">
                    <a16:creationId xmlns:a16="http://schemas.microsoft.com/office/drawing/2014/main" xmlns="" id="{596B362E-CD94-443B-A5C1-F35B4A32CDF6}"/>
                  </a:ext>
                </a:extLst>
              </p:cNvPr>
              <p:cNvSpPr>
                <a:spLocks/>
              </p:cNvSpPr>
              <p:nvPr/>
            </p:nvSpPr>
            <p:spPr bwMode="auto">
              <a:xfrm>
                <a:off x="4492" y="1794"/>
                <a:ext cx="232" cy="202"/>
              </a:xfrm>
              <a:custGeom>
                <a:avLst/>
                <a:gdLst>
                  <a:gd name="T0" fmla="+- 0 4639 4492"/>
                  <a:gd name="T1" fmla="*/ T0 w 232"/>
                  <a:gd name="T2" fmla="+- 0 1794 1794"/>
                  <a:gd name="T3" fmla="*/ 1794 h 202"/>
                  <a:gd name="T4" fmla="+- 0 4538 4492"/>
                  <a:gd name="T5" fmla="*/ T4 w 232"/>
                  <a:gd name="T6" fmla="+- 0 1794 1794"/>
                  <a:gd name="T7" fmla="*/ 1794 h 202"/>
                  <a:gd name="T8" fmla="+- 0 4565 4492"/>
                  <a:gd name="T9" fmla="*/ T8 w 232"/>
                  <a:gd name="T10" fmla="+- 0 1797 1794"/>
                  <a:gd name="T11" fmla="*/ 1797 h 202"/>
                  <a:gd name="T12" fmla="+- 0 4590 4492"/>
                  <a:gd name="T13" fmla="*/ T12 w 232"/>
                  <a:gd name="T14" fmla="+- 0 1803 1794"/>
                  <a:gd name="T15" fmla="*/ 1803 h 202"/>
                  <a:gd name="T16" fmla="+- 0 4653 4492"/>
                  <a:gd name="T17" fmla="*/ T16 w 232"/>
                  <a:gd name="T18" fmla="+- 0 1829 1794"/>
                  <a:gd name="T19" fmla="*/ 1829 h 202"/>
                  <a:gd name="T20" fmla="+- 0 4698 4492"/>
                  <a:gd name="T21" fmla="*/ T20 w 232"/>
                  <a:gd name="T22" fmla="+- 0 1886 1794"/>
                  <a:gd name="T23" fmla="*/ 1886 h 202"/>
                  <a:gd name="T24" fmla="+- 0 4700 4492"/>
                  <a:gd name="T25" fmla="*/ T24 w 232"/>
                  <a:gd name="T26" fmla="+- 0 1904 1794"/>
                  <a:gd name="T27" fmla="*/ 1904 h 202"/>
                  <a:gd name="T28" fmla="+- 0 4695 4492"/>
                  <a:gd name="T29" fmla="*/ T28 w 232"/>
                  <a:gd name="T30" fmla="+- 0 1918 1794"/>
                  <a:gd name="T31" fmla="*/ 1918 h 202"/>
                  <a:gd name="T32" fmla="+- 0 4646 4492"/>
                  <a:gd name="T33" fmla="*/ T32 w 232"/>
                  <a:gd name="T34" fmla="+- 0 1965 1794"/>
                  <a:gd name="T35" fmla="*/ 1965 h 202"/>
                  <a:gd name="T36" fmla="+- 0 4579 4492"/>
                  <a:gd name="T37" fmla="*/ T36 w 232"/>
                  <a:gd name="T38" fmla="+- 0 1988 1794"/>
                  <a:gd name="T39" fmla="*/ 1988 h 202"/>
                  <a:gd name="T40" fmla="+- 0 4492 4492"/>
                  <a:gd name="T41" fmla="*/ T40 w 232"/>
                  <a:gd name="T42" fmla="+- 0 1996 1794"/>
                  <a:gd name="T43" fmla="*/ 1996 h 202"/>
                  <a:gd name="T44" fmla="+- 0 4638 4492"/>
                  <a:gd name="T45" fmla="*/ T44 w 232"/>
                  <a:gd name="T46" fmla="+- 0 1996 1794"/>
                  <a:gd name="T47" fmla="*/ 1996 h 202"/>
                  <a:gd name="T48" fmla="+- 0 4700 4492"/>
                  <a:gd name="T49" fmla="*/ T48 w 232"/>
                  <a:gd name="T50" fmla="+- 0 1950 1794"/>
                  <a:gd name="T51" fmla="*/ 1950 h 202"/>
                  <a:gd name="T52" fmla="+- 0 4724 4492"/>
                  <a:gd name="T53" fmla="*/ T52 w 232"/>
                  <a:gd name="T54" fmla="+- 0 1880 1794"/>
                  <a:gd name="T55" fmla="*/ 1880 h 202"/>
                  <a:gd name="T56" fmla="+- 0 4719 4492"/>
                  <a:gd name="T57" fmla="*/ T56 w 232"/>
                  <a:gd name="T58" fmla="+- 0 1864 1794"/>
                  <a:gd name="T59" fmla="*/ 1864 h 202"/>
                  <a:gd name="T60" fmla="+- 0 4671 4492"/>
                  <a:gd name="T61" fmla="*/ T60 w 232"/>
                  <a:gd name="T62" fmla="+- 0 1811 1794"/>
                  <a:gd name="T63" fmla="*/ 1811 h 202"/>
                  <a:gd name="T64" fmla="+- 0 4652 4492"/>
                  <a:gd name="T65" fmla="*/ T64 w 232"/>
                  <a:gd name="T66" fmla="+- 0 1800 1794"/>
                  <a:gd name="T67" fmla="*/ 1800 h 202"/>
                  <a:gd name="T68" fmla="+- 0 4639 4492"/>
                  <a:gd name="T69" fmla="*/ T68 w 232"/>
                  <a:gd name="T70" fmla="+- 0 1794 1794"/>
                  <a:gd name="T71" fmla="*/ 1794 h 20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232" h="202">
                    <a:moveTo>
                      <a:pt x="147" y="0"/>
                    </a:moveTo>
                    <a:lnTo>
                      <a:pt x="46" y="0"/>
                    </a:lnTo>
                    <a:lnTo>
                      <a:pt x="73" y="3"/>
                    </a:lnTo>
                    <a:lnTo>
                      <a:pt x="98" y="9"/>
                    </a:lnTo>
                    <a:lnTo>
                      <a:pt x="161" y="35"/>
                    </a:lnTo>
                    <a:lnTo>
                      <a:pt x="206" y="92"/>
                    </a:lnTo>
                    <a:lnTo>
                      <a:pt x="208" y="110"/>
                    </a:lnTo>
                    <a:lnTo>
                      <a:pt x="203" y="124"/>
                    </a:lnTo>
                    <a:lnTo>
                      <a:pt x="154" y="171"/>
                    </a:lnTo>
                    <a:lnTo>
                      <a:pt x="87" y="194"/>
                    </a:lnTo>
                    <a:lnTo>
                      <a:pt x="0" y="202"/>
                    </a:lnTo>
                    <a:lnTo>
                      <a:pt x="146" y="202"/>
                    </a:lnTo>
                    <a:lnTo>
                      <a:pt x="208" y="156"/>
                    </a:lnTo>
                    <a:lnTo>
                      <a:pt x="232" y="86"/>
                    </a:lnTo>
                    <a:lnTo>
                      <a:pt x="227" y="70"/>
                    </a:lnTo>
                    <a:lnTo>
                      <a:pt x="179" y="17"/>
                    </a:lnTo>
                    <a:lnTo>
                      <a:pt x="160" y="6"/>
                    </a:lnTo>
                    <a:lnTo>
                      <a:pt x="147" y="0"/>
                    </a:lnTo>
                  </a:path>
                </a:pathLst>
              </a:custGeom>
              <a:solidFill>
                <a:srgbClr val="F7954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pic>
            <p:nvPicPr>
              <p:cNvPr id="73" name="Picture 537">
                <a:extLst>
                  <a:ext uri="{FF2B5EF4-FFF2-40B4-BE49-F238E27FC236}">
                    <a16:creationId xmlns:a16="http://schemas.microsoft.com/office/drawing/2014/main" xmlns="" id="{12F8B9FE-C6BB-4310-8B49-6ACF117468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8" y="2723"/>
                <a:ext cx="4260" cy="227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2" name="Group 534">
              <a:extLst>
                <a:ext uri="{FF2B5EF4-FFF2-40B4-BE49-F238E27FC236}">
                  <a16:creationId xmlns:a16="http://schemas.microsoft.com/office/drawing/2014/main" xmlns="" id="{92CBAF36-F33D-440F-B5A1-7C3383083C42}"/>
                </a:ext>
              </a:extLst>
            </p:cNvPr>
            <p:cNvGrpSpPr>
              <a:grpSpLocks/>
            </p:cNvGrpSpPr>
            <p:nvPr/>
          </p:nvGrpSpPr>
          <p:grpSpPr bwMode="auto">
            <a:xfrm>
              <a:off x="3048" y="4528"/>
              <a:ext cx="4066" cy="290"/>
              <a:chOff x="3048" y="4528"/>
              <a:chExt cx="4066" cy="290"/>
            </a:xfrm>
          </p:grpSpPr>
          <p:sp>
            <p:nvSpPr>
              <p:cNvPr id="71" name="Freeform 535">
                <a:extLst>
                  <a:ext uri="{FF2B5EF4-FFF2-40B4-BE49-F238E27FC236}">
                    <a16:creationId xmlns:a16="http://schemas.microsoft.com/office/drawing/2014/main" xmlns="" id="{2EF9559C-178E-4E53-9A76-FF9F28D55155}"/>
                  </a:ext>
                </a:extLst>
              </p:cNvPr>
              <p:cNvSpPr>
                <a:spLocks/>
              </p:cNvSpPr>
              <p:nvPr/>
            </p:nvSpPr>
            <p:spPr bwMode="auto">
              <a:xfrm>
                <a:off x="3048" y="4528"/>
                <a:ext cx="4066" cy="290"/>
              </a:xfrm>
              <a:custGeom>
                <a:avLst/>
                <a:gdLst>
                  <a:gd name="T0" fmla="+- 0 3048 3048"/>
                  <a:gd name="T1" fmla="*/ T0 w 4066"/>
                  <a:gd name="T2" fmla="+- 0 4818 4528"/>
                  <a:gd name="T3" fmla="*/ 4818 h 290"/>
                  <a:gd name="T4" fmla="+- 0 7114 3048"/>
                  <a:gd name="T5" fmla="*/ T4 w 4066"/>
                  <a:gd name="T6" fmla="+- 0 4818 4528"/>
                  <a:gd name="T7" fmla="*/ 4818 h 290"/>
                  <a:gd name="T8" fmla="+- 0 7114 3048"/>
                  <a:gd name="T9" fmla="*/ T8 w 4066"/>
                  <a:gd name="T10" fmla="+- 0 4528 4528"/>
                  <a:gd name="T11" fmla="*/ 4528 h 290"/>
                  <a:gd name="T12" fmla="+- 0 3048 3048"/>
                  <a:gd name="T13" fmla="*/ T12 w 4066"/>
                  <a:gd name="T14" fmla="+- 0 4528 4528"/>
                  <a:gd name="T15" fmla="*/ 4528 h 290"/>
                  <a:gd name="T16" fmla="+- 0 3048 3048"/>
                  <a:gd name="T17" fmla="*/ T16 w 4066"/>
                  <a:gd name="T18" fmla="+- 0 4818 4528"/>
                  <a:gd name="T19" fmla="*/ 4818 h 290"/>
                </a:gdLst>
                <a:ahLst/>
                <a:cxnLst>
                  <a:cxn ang="0">
                    <a:pos x="T1" y="T3"/>
                  </a:cxn>
                  <a:cxn ang="0">
                    <a:pos x="T5" y="T7"/>
                  </a:cxn>
                  <a:cxn ang="0">
                    <a:pos x="T9" y="T11"/>
                  </a:cxn>
                  <a:cxn ang="0">
                    <a:pos x="T13" y="T15"/>
                  </a:cxn>
                  <a:cxn ang="0">
                    <a:pos x="T17" y="T19"/>
                  </a:cxn>
                </a:cxnLst>
                <a:rect l="0" t="0" r="r" b="b"/>
                <a:pathLst>
                  <a:path w="4066" h="290">
                    <a:moveTo>
                      <a:pt x="0" y="290"/>
                    </a:moveTo>
                    <a:lnTo>
                      <a:pt x="4066" y="290"/>
                    </a:lnTo>
                    <a:lnTo>
                      <a:pt x="4066" y="0"/>
                    </a:lnTo>
                    <a:lnTo>
                      <a:pt x="0" y="0"/>
                    </a:lnTo>
                    <a:lnTo>
                      <a:pt x="0" y="29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63" name="Group 532">
              <a:extLst>
                <a:ext uri="{FF2B5EF4-FFF2-40B4-BE49-F238E27FC236}">
                  <a16:creationId xmlns:a16="http://schemas.microsoft.com/office/drawing/2014/main" xmlns="" id="{9F3EE9D4-979E-4CB0-8C44-C1403D082E49}"/>
                </a:ext>
              </a:extLst>
            </p:cNvPr>
            <p:cNvGrpSpPr>
              <a:grpSpLocks/>
            </p:cNvGrpSpPr>
            <p:nvPr/>
          </p:nvGrpSpPr>
          <p:grpSpPr bwMode="auto">
            <a:xfrm>
              <a:off x="3012" y="4108"/>
              <a:ext cx="4161" cy="2"/>
              <a:chOff x="3012" y="4108"/>
              <a:chExt cx="4161" cy="2"/>
            </a:xfrm>
          </p:grpSpPr>
          <p:sp>
            <p:nvSpPr>
              <p:cNvPr id="70" name="Freeform 533">
                <a:extLst>
                  <a:ext uri="{FF2B5EF4-FFF2-40B4-BE49-F238E27FC236}">
                    <a16:creationId xmlns:a16="http://schemas.microsoft.com/office/drawing/2014/main" xmlns="" id="{1A38F6AF-4C3E-4023-BC13-D0163AF242F2}"/>
                  </a:ext>
                </a:extLst>
              </p:cNvPr>
              <p:cNvSpPr>
                <a:spLocks/>
              </p:cNvSpPr>
              <p:nvPr/>
            </p:nvSpPr>
            <p:spPr bwMode="auto">
              <a:xfrm>
                <a:off x="3012" y="4108"/>
                <a:ext cx="4161" cy="2"/>
              </a:xfrm>
              <a:custGeom>
                <a:avLst/>
                <a:gdLst>
                  <a:gd name="T0" fmla="+- 0 3012 3012"/>
                  <a:gd name="T1" fmla="*/ T0 w 4161"/>
                  <a:gd name="T2" fmla="+- 0 7173 3012"/>
                  <a:gd name="T3" fmla="*/ T2 w 4161"/>
                </a:gdLst>
                <a:ahLst/>
                <a:cxnLst>
                  <a:cxn ang="0">
                    <a:pos x="T1" y="0"/>
                  </a:cxn>
                  <a:cxn ang="0">
                    <a:pos x="T3" y="0"/>
                  </a:cxn>
                </a:cxnLst>
                <a:rect l="0" t="0" r="r" b="b"/>
                <a:pathLst>
                  <a:path w="4161">
                    <a:moveTo>
                      <a:pt x="0" y="0"/>
                    </a:moveTo>
                    <a:lnTo>
                      <a:pt x="4161" y="0"/>
                    </a:lnTo>
                  </a:path>
                </a:pathLst>
              </a:custGeom>
              <a:noFill/>
              <a:ln w="9144">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64" name="Group 530">
              <a:extLst>
                <a:ext uri="{FF2B5EF4-FFF2-40B4-BE49-F238E27FC236}">
                  <a16:creationId xmlns:a16="http://schemas.microsoft.com/office/drawing/2014/main" xmlns="" id="{0B008BF1-20DD-48C2-A793-670884C5CCAA}"/>
                </a:ext>
              </a:extLst>
            </p:cNvPr>
            <p:cNvGrpSpPr>
              <a:grpSpLocks/>
            </p:cNvGrpSpPr>
            <p:nvPr/>
          </p:nvGrpSpPr>
          <p:grpSpPr bwMode="auto">
            <a:xfrm>
              <a:off x="5083" y="3978"/>
              <a:ext cx="339" cy="254"/>
              <a:chOff x="5083" y="3978"/>
              <a:chExt cx="339" cy="254"/>
            </a:xfrm>
          </p:grpSpPr>
          <p:sp>
            <p:nvSpPr>
              <p:cNvPr id="69" name="Freeform 531">
                <a:extLst>
                  <a:ext uri="{FF2B5EF4-FFF2-40B4-BE49-F238E27FC236}">
                    <a16:creationId xmlns:a16="http://schemas.microsoft.com/office/drawing/2014/main" xmlns="" id="{16E417D9-2DEC-4CB9-96B3-1D82C5069DE2}"/>
                  </a:ext>
                </a:extLst>
              </p:cNvPr>
              <p:cNvSpPr>
                <a:spLocks/>
              </p:cNvSpPr>
              <p:nvPr/>
            </p:nvSpPr>
            <p:spPr bwMode="auto">
              <a:xfrm>
                <a:off x="5083" y="3978"/>
                <a:ext cx="339" cy="254"/>
              </a:xfrm>
              <a:custGeom>
                <a:avLst/>
                <a:gdLst>
                  <a:gd name="T0" fmla="+- 0 5285 5083"/>
                  <a:gd name="T1" fmla="*/ T0 w 339"/>
                  <a:gd name="T2" fmla="+- 0 3978 3978"/>
                  <a:gd name="T3" fmla="*/ 3978 h 254"/>
                  <a:gd name="T4" fmla="+- 0 5206 5083"/>
                  <a:gd name="T5" fmla="*/ T4 w 339"/>
                  <a:gd name="T6" fmla="+- 0 3990 3978"/>
                  <a:gd name="T7" fmla="*/ 3990 h 254"/>
                  <a:gd name="T8" fmla="+- 0 5142 5083"/>
                  <a:gd name="T9" fmla="*/ T8 w 339"/>
                  <a:gd name="T10" fmla="+- 0 4018 3978"/>
                  <a:gd name="T11" fmla="*/ 4018 h 254"/>
                  <a:gd name="T12" fmla="+- 0 5090 5083"/>
                  <a:gd name="T13" fmla="*/ T12 w 339"/>
                  <a:gd name="T14" fmla="+- 0 4073 3978"/>
                  <a:gd name="T15" fmla="*/ 4073 h 254"/>
                  <a:gd name="T16" fmla="+- 0 5083 5083"/>
                  <a:gd name="T17" fmla="*/ T16 w 339"/>
                  <a:gd name="T18" fmla="+- 0 4105 3978"/>
                  <a:gd name="T19" fmla="*/ 4105 h 254"/>
                  <a:gd name="T20" fmla="+- 0 5083 5083"/>
                  <a:gd name="T21" fmla="*/ T20 w 339"/>
                  <a:gd name="T22" fmla="+- 0 4111 3978"/>
                  <a:gd name="T23" fmla="*/ 4111 h 254"/>
                  <a:gd name="T24" fmla="+- 0 5112 5083"/>
                  <a:gd name="T25" fmla="*/ T24 w 339"/>
                  <a:gd name="T26" fmla="+- 0 4168 3978"/>
                  <a:gd name="T27" fmla="*/ 4168 h 254"/>
                  <a:gd name="T28" fmla="+- 0 5182 5083"/>
                  <a:gd name="T29" fmla="*/ T28 w 339"/>
                  <a:gd name="T30" fmla="+- 0 4211 3978"/>
                  <a:gd name="T31" fmla="*/ 4211 h 254"/>
                  <a:gd name="T32" fmla="+- 0 5258 5083"/>
                  <a:gd name="T33" fmla="*/ T32 w 339"/>
                  <a:gd name="T34" fmla="+- 0 4228 3978"/>
                  <a:gd name="T35" fmla="*/ 4228 h 254"/>
                  <a:gd name="T36" fmla="+- 0 5317 5083"/>
                  <a:gd name="T37" fmla="*/ T36 w 339"/>
                  <a:gd name="T38" fmla="+- 0 4232 3978"/>
                  <a:gd name="T39" fmla="*/ 4232 h 254"/>
                  <a:gd name="T40" fmla="+- 0 5343 5083"/>
                  <a:gd name="T41" fmla="*/ T40 w 339"/>
                  <a:gd name="T42" fmla="+- 0 4229 3978"/>
                  <a:gd name="T43" fmla="*/ 4229 h 254"/>
                  <a:gd name="T44" fmla="+- 0 5369 5083"/>
                  <a:gd name="T45" fmla="*/ T44 w 339"/>
                  <a:gd name="T46" fmla="+- 0 4225 3978"/>
                  <a:gd name="T47" fmla="*/ 4225 h 254"/>
                  <a:gd name="T48" fmla="+- 0 5392 5083"/>
                  <a:gd name="T49" fmla="*/ T48 w 339"/>
                  <a:gd name="T50" fmla="+- 0 4218 3978"/>
                  <a:gd name="T51" fmla="*/ 4218 h 254"/>
                  <a:gd name="T52" fmla="+- 0 5414 5083"/>
                  <a:gd name="T53" fmla="*/ T52 w 339"/>
                  <a:gd name="T54" fmla="+- 0 4210 3978"/>
                  <a:gd name="T55" fmla="*/ 4210 h 254"/>
                  <a:gd name="T56" fmla="+- 0 5421 5083"/>
                  <a:gd name="T57" fmla="*/ T56 w 339"/>
                  <a:gd name="T58" fmla="+- 0 4207 3978"/>
                  <a:gd name="T59" fmla="*/ 4207 h 254"/>
                  <a:gd name="T60" fmla="+- 0 5277 5083"/>
                  <a:gd name="T61" fmla="*/ T60 w 339"/>
                  <a:gd name="T62" fmla="+- 0 4207 3978"/>
                  <a:gd name="T63" fmla="*/ 4207 h 254"/>
                  <a:gd name="T64" fmla="+- 0 5249 5083"/>
                  <a:gd name="T65" fmla="*/ T64 w 339"/>
                  <a:gd name="T66" fmla="+- 0 4204 3978"/>
                  <a:gd name="T67" fmla="*/ 4204 h 254"/>
                  <a:gd name="T68" fmla="+- 0 5177 5083"/>
                  <a:gd name="T69" fmla="*/ T68 w 339"/>
                  <a:gd name="T70" fmla="+- 0 4184 3978"/>
                  <a:gd name="T71" fmla="*/ 4184 h 254"/>
                  <a:gd name="T72" fmla="+- 0 5127 5083"/>
                  <a:gd name="T73" fmla="*/ T72 w 339"/>
                  <a:gd name="T74" fmla="+- 0 4150 3978"/>
                  <a:gd name="T75" fmla="*/ 4150 h 254"/>
                  <a:gd name="T76" fmla="+- 0 5109 5083"/>
                  <a:gd name="T77" fmla="*/ T76 w 339"/>
                  <a:gd name="T78" fmla="+- 0 4105 3978"/>
                  <a:gd name="T79" fmla="*/ 4105 h 254"/>
                  <a:gd name="T80" fmla="+- 0 5110 5083"/>
                  <a:gd name="T81" fmla="*/ T80 w 339"/>
                  <a:gd name="T82" fmla="+- 0 4095 3978"/>
                  <a:gd name="T83" fmla="*/ 4095 h 254"/>
                  <a:gd name="T84" fmla="+- 0 5147 5083"/>
                  <a:gd name="T85" fmla="*/ T84 w 339"/>
                  <a:gd name="T86" fmla="+- 0 4045 3978"/>
                  <a:gd name="T87" fmla="*/ 4045 h 254"/>
                  <a:gd name="T88" fmla="+- 0 5206 5083"/>
                  <a:gd name="T89" fmla="*/ T88 w 339"/>
                  <a:gd name="T90" fmla="+- 0 4018 3978"/>
                  <a:gd name="T91" fmla="*/ 4018 h 254"/>
                  <a:gd name="T92" fmla="+- 0 5288 5083"/>
                  <a:gd name="T93" fmla="*/ T92 w 339"/>
                  <a:gd name="T94" fmla="+- 0 4005 3978"/>
                  <a:gd name="T95" fmla="*/ 4005 h 254"/>
                  <a:gd name="T96" fmla="+- 0 5319 5083"/>
                  <a:gd name="T97" fmla="*/ T96 w 339"/>
                  <a:gd name="T98" fmla="+- 0 4004 3978"/>
                  <a:gd name="T99" fmla="*/ 4004 h 254"/>
                  <a:gd name="T100" fmla="+- 0 5422 5083"/>
                  <a:gd name="T101" fmla="*/ T100 w 339"/>
                  <a:gd name="T102" fmla="+- 0 4004 3978"/>
                  <a:gd name="T103" fmla="*/ 4004 h 254"/>
                  <a:gd name="T104" fmla="+- 0 5416 5083"/>
                  <a:gd name="T105" fmla="*/ T104 w 339"/>
                  <a:gd name="T106" fmla="+- 0 4002 3978"/>
                  <a:gd name="T107" fmla="*/ 4002 h 254"/>
                  <a:gd name="T108" fmla="+- 0 5393 5083"/>
                  <a:gd name="T109" fmla="*/ T108 w 339"/>
                  <a:gd name="T110" fmla="+- 0 3993 3978"/>
                  <a:gd name="T111" fmla="*/ 3993 h 254"/>
                  <a:gd name="T112" fmla="+- 0 5368 5083"/>
                  <a:gd name="T113" fmla="*/ T112 w 339"/>
                  <a:gd name="T114" fmla="+- 0 3987 3978"/>
                  <a:gd name="T115" fmla="*/ 3987 h 254"/>
                  <a:gd name="T116" fmla="+- 0 5342 5083"/>
                  <a:gd name="T117" fmla="*/ T116 w 339"/>
                  <a:gd name="T118" fmla="+- 0 3982 3978"/>
                  <a:gd name="T119" fmla="*/ 3982 h 254"/>
                  <a:gd name="T120" fmla="+- 0 5314 5083"/>
                  <a:gd name="T121" fmla="*/ T120 w 339"/>
                  <a:gd name="T122" fmla="+- 0 3979 3978"/>
                  <a:gd name="T123" fmla="*/ 3979 h 254"/>
                  <a:gd name="T124" fmla="+- 0 5285 5083"/>
                  <a:gd name="T125" fmla="*/ T124 w 339"/>
                  <a:gd name="T126" fmla="+- 0 3978 3978"/>
                  <a:gd name="T127" fmla="*/ 3978 h 25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339" h="254">
                    <a:moveTo>
                      <a:pt x="202" y="0"/>
                    </a:moveTo>
                    <a:lnTo>
                      <a:pt x="123" y="12"/>
                    </a:lnTo>
                    <a:lnTo>
                      <a:pt x="59" y="40"/>
                    </a:lnTo>
                    <a:lnTo>
                      <a:pt x="7" y="95"/>
                    </a:lnTo>
                    <a:lnTo>
                      <a:pt x="0" y="127"/>
                    </a:lnTo>
                    <a:lnTo>
                      <a:pt x="0" y="133"/>
                    </a:lnTo>
                    <a:lnTo>
                      <a:pt x="29" y="190"/>
                    </a:lnTo>
                    <a:lnTo>
                      <a:pt x="99" y="233"/>
                    </a:lnTo>
                    <a:lnTo>
                      <a:pt x="175" y="250"/>
                    </a:lnTo>
                    <a:lnTo>
                      <a:pt x="234" y="254"/>
                    </a:lnTo>
                    <a:lnTo>
                      <a:pt x="260" y="251"/>
                    </a:lnTo>
                    <a:lnTo>
                      <a:pt x="286" y="247"/>
                    </a:lnTo>
                    <a:lnTo>
                      <a:pt x="309" y="240"/>
                    </a:lnTo>
                    <a:lnTo>
                      <a:pt x="331" y="232"/>
                    </a:lnTo>
                    <a:lnTo>
                      <a:pt x="338" y="229"/>
                    </a:lnTo>
                    <a:lnTo>
                      <a:pt x="194" y="229"/>
                    </a:lnTo>
                    <a:lnTo>
                      <a:pt x="166" y="226"/>
                    </a:lnTo>
                    <a:lnTo>
                      <a:pt x="94" y="206"/>
                    </a:lnTo>
                    <a:lnTo>
                      <a:pt x="44" y="172"/>
                    </a:lnTo>
                    <a:lnTo>
                      <a:pt x="26" y="127"/>
                    </a:lnTo>
                    <a:lnTo>
                      <a:pt x="27" y="117"/>
                    </a:lnTo>
                    <a:lnTo>
                      <a:pt x="64" y="67"/>
                    </a:lnTo>
                    <a:lnTo>
                      <a:pt x="123" y="40"/>
                    </a:lnTo>
                    <a:lnTo>
                      <a:pt x="205" y="27"/>
                    </a:lnTo>
                    <a:lnTo>
                      <a:pt x="236" y="26"/>
                    </a:lnTo>
                    <a:lnTo>
                      <a:pt x="339" y="26"/>
                    </a:lnTo>
                    <a:lnTo>
                      <a:pt x="333" y="24"/>
                    </a:lnTo>
                    <a:lnTo>
                      <a:pt x="310" y="15"/>
                    </a:lnTo>
                    <a:lnTo>
                      <a:pt x="285" y="9"/>
                    </a:lnTo>
                    <a:lnTo>
                      <a:pt x="259" y="4"/>
                    </a:lnTo>
                    <a:lnTo>
                      <a:pt x="231" y="1"/>
                    </a:lnTo>
                    <a:lnTo>
                      <a:pt x="202" y="0"/>
                    </a:lnTo>
                  </a:path>
                </a:pathLst>
              </a:custGeom>
              <a:solidFill>
                <a:srgbClr val="F7954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65" name="Group 528">
              <a:extLst>
                <a:ext uri="{FF2B5EF4-FFF2-40B4-BE49-F238E27FC236}">
                  <a16:creationId xmlns:a16="http://schemas.microsoft.com/office/drawing/2014/main" xmlns="" id="{535FEE65-2CBA-4406-8732-23E04DD818FB}"/>
                </a:ext>
              </a:extLst>
            </p:cNvPr>
            <p:cNvGrpSpPr>
              <a:grpSpLocks/>
            </p:cNvGrpSpPr>
            <p:nvPr/>
          </p:nvGrpSpPr>
          <p:grpSpPr bwMode="auto">
            <a:xfrm>
              <a:off x="5277" y="4004"/>
              <a:ext cx="230" cy="202"/>
              <a:chOff x="5277" y="4004"/>
              <a:chExt cx="230" cy="202"/>
            </a:xfrm>
          </p:grpSpPr>
          <p:sp>
            <p:nvSpPr>
              <p:cNvPr id="68" name="Freeform 529">
                <a:extLst>
                  <a:ext uri="{FF2B5EF4-FFF2-40B4-BE49-F238E27FC236}">
                    <a16:creationId xmlns:a16="http://schemas.microsoft.com/office/drawing/2014/main" xmlns="" id="{FE6BAE44-6C4E-458A-85A8-0F474A9ED583}"/>
                  </a:ext>
                </a:extLst>
              </p:cNvPr>
              <p:cNvSpPr>
                <a:spLocks/>
              </p:cNvSpPr>
              <p:nvPr/>
            </p:nvSpPr>
            <p:spPr bwMode="auto">
              <a:xfrm>
                <a:off x="5277" y="4004"/>
                <a:ext cx="230" cy="202"/>
              </a:xfrm>
              <a:custGeom>
                <a:avLst/>
                <a:gdLst>
                  <a:gd name="T0" fmla="+- 0 5422 5277"/>
                  <a:gd name="T1" fmla="*/ T0 w 230"/>
                  <a:gd name="T2" fmla="+- 0 4004 4004"/>
                  <a:gd name="T3" fmla="*/ 4004 h 202"/>
                  <a:gd name="T4" fmla="+- 0 5319 5277"/>
                  <a:gd name="T5" fmla="*/ T4 w 230"/>
                  <a:gd name="T6" fmla="+- 0 4004 4004"/>
                  <a:gd name="T7" fmla="*/ 4004 h 202"/>
                  <a:gd name="T8" fmla="+- 0 5346 5277"/>
                  <a:gd name="T9" fmla="*/ T8 w 230"/>
                  <a:gd name="T10" fmla="+- 0 4007 4004"/>
                  <a:gd name="T11" fmla="*/ 4007 h 202"/>
                  <a:gd name="T12" fmla="+- 0 5372 5277"/>
                  <a:gd name="T13" fmla="*/ T12 w 230"/>
                  <a:gd name="T14" fmla="+- 0 4012 4004"/>
                  <a:gd name="T15" fmla="*/ 4012 h 202"/>
                  <a:gd name="T16" fmla="+- 0 5435 5277"/>
                  <a:gd name="T17" fmla="*/ T16 w 230"/>
                  <a:gd name="T18" fmla="+- 0 4039 4004"/>
                  <a:gd name="T19" fmla="*/ 4039 h 202"/>
                  <a:gd name="T20" fmla="+- 0 5480 5277"/>
                  <a:gd name="T21" fmla="*/ T20 w 230"/>
                  <a:gd name="T22" fmla="+- 0 4095 4004"/>
                  <a:gd name="T23" fmla="*/ 4095 h 202"/>
                  <a:gd name="T24" fmla="+- 0 5482 5277"/>
                  <a:gd name="T25" fmla="*/ T24 w 230"/>
                  <a:gd name="T26" fmla="+- 0 4112 4004"/>
                  <a:gd name="T27" fmla="*/ 4112 h 202"/>
                  <a:gd name="T28" fmla="+- 0 5479 5277"/>
                  <a:gd name="T29" fmla="*/ T28 w 230"/>
                  <a:gd name="T30" fmla="+- 0 4126 4004"/>
                  <a:gd name="T31" fmla="*/ 4126 h 202"/>
                  <a:gd name="T32" fmla="+- 0 5430 5277"/>
                  <a:gd name="T33" fmla="*/ T32 w 230"/>
                  <a:gd name="T34" fmla="+- 0 4175 4004"/>
                  <a:gd name="T35" fmla="*/ 4175 h 202"/>
                  <a:gd name="T36" fmla="+- 0 5364 5277"/>
                  <a:gd name="T37" fmla="*/ T36 w 230"/>
                  <a:gd name="T38" fmla="+- 0 4198 4004"/>
                  <a:gd name="T39" fmla="*/ 4198 h 202"/>
                  <a:gd name="T40" fmla="+- 0 5277 5277"/>
                  <a:gd name="T41" fmla="*/ T40 w 230"/>
                  <a:gd name="T42" fmla="+- 0 4207 4004"/>
                  <a:gd name="T43" fmla="*/ 4207 h 202"/>
                  <a:gd name="T44" fmla="+- 0 5421 5277"/>
                  <a:gd name="T45" fmla="*/ T44 w 230"/>
                  <a:gd name="T46" fmla="+- 0 4207 4004"/>
                  <a:gd name="T47" fmla="*/ 4207 h 202"/>
                  <a:gd name="T48" fmla="+- 0 5482 5277"/>
                  <a:gd name="T49" fmla="*/ T48 w 230"/>
                  <a:gd name="T50" fmla="+- 0 4162 4004"/>
                  <a:gd name="T51" fmla="*/ 4162 h 202"/>
                  <a:gd name="T52" fmla="+- 0 5507 5277"/>
                  <a:gd name="T53" fmla="*/ T52 w 230"/>
                  <a:gd name="T54" fmla="+- 0 4092 4004"/>
                  <a:gd name="T55" fmla="*/ 4092 h 202"/>
                  <a:gd name="T56" fmla="+- 0 5502 5277"/>
                  <a:gd name="T57" fmla="*/ T56 w 230"/>
                  <a:gd name="T58" fmla="+- 0 4076 4004"/>
                  <a:gd name="T59" fmla="*/ 4076 h 202"/>
                  <a:gd name="T60" fmla="+- 0 5455 5277"/>
                  <a:gd name="T61" fmla="*/ T60 w 230"/>
                  <a:gd name="T62" fmla="+- 0 4022 4004"/>
                  <a:gd name="T63" fmla="*/ 4022 h 202"/>
                  <a:gd name="T64" fmla="+- 0 5436 5277"/>
                  <a:gd name="T65" fmla="*/ T64 w 230"/>
                  <a:gd name="T66" fmla="+- 0 4011 4004"/>
                  <a:gd name="T67" fmla="*/ 4011 h 202"/>
                  <a:gd name="T68" fmla="+- 0 5422 5277"/>
                  <a:gd name="T69" fmla="*/ T68 w 230"/>
                  <a:gd name="T70" fmla="+- 0 4004 4004"/>
                  <a:gd name="T71" fmla="*/ 4004 h 20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230" h="202">
                    <a:moveTo>
                      <a:pt x="145" y="0"/>
                    </a:moveTo>
                    <a:lnTo>
                      <a:pt x="42" y="0"/>
                    </a:lnTo>
                    <a:lnTo>
                      <a:pt x="69" y="3"/>
                    </a:lnTo>
                    <a:lnTo>
                      <a:pt x="95" y="8"/>
                    </a:lnTo>
                    <a:lnTo>
                      <a:pt x="158" y="35"/>
                    </a:lnTo>
                    <a:lnTo>
                      <a:pt x="203" y="91"/>
                    </a:lnTo>
                    <a:lnTo>
                      <a:pt x="205" y="108"/>
                    </a:lnTo>
                    <a:lnTo>
                      <a:pt x="202" y="122"/>
                    </a:lnTo>
                    <a:lnTo>
                      <a:pt x="153" y="171"/>
                    </a:lnTo>
                    <a:lnTo>
                      <a:pt x="87" y="194"/>
                    </a:lnTo>
                    <a:lnTo>
                      <a:pt x="0" y="203"/>
                    </a:lnTo>
                    <a:lnTo>
                      <a:pt x="144" y="203"/>
                    </a:lnTo>
                    <a:lnTo>
                      <a:pt x="205" y="158"/>
                    </a:lnTo>
                    <a:lnTo>
                      <a:pt x="230" y="88"/>
                    </a:lnTo>
                    <a:lnTo>
                      <a:pt x="225" y="72"/>
                    </a:lnTo>
                    <a:lnTo>
                      <a:pt x="178" y="18"/>
                    </a:lnTo>
                    <a:lnTo>
                      <a:pt x="159" y="7"/>
                    </a:lnTo>
                    <a:lnTo>
                      <a:pt x="145" y="0"/>
                    </a:lnTo>
                  </a:path>
                </a:pathLst>
              </a:custGeom>
              <a:solidFill>
                <a:srgbClr val="F7954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66" name="Group 526">
              <a:extLst>
                <a:ext uri="{FF2B5EF4-FFF2-40B4-BE49-F238E27FC236}">
                  <a16:creationId xmlns:a16="http://schemas.microsoft.com/office/drawing/2014/main" xmlns="" id="{6106C701-A2E9-4194-A05A-EA267E4B76C9}"/>
                </a:ext>
              </a:extLst>
            </p:cNvPr>
            <p:cNvGrpSpPr>
              <a:grpSpLocks/>
            </p:cNvGrpSpPr>
            <p:nvPr/>
          </p:nvGrpSpPr>
          <p:grpSpPr bwMode="auto">
            <a:xfrm>
              <a:off x="6670" y="2795"/>
              <a:ext cx="442" cy="350"/>
              <a:chOff x="6670" y="2795"/>
              <a:chExt cx="442" cy="350"/>
            </a:xfrm>
          </p:grpSpPr>
          <p:sp>
            <p:nvSpPr>
              <p:cNvPr id="67" name="Freeform 527">
                <a:extLst>
                  <a:ext uri="{FF2B5EF4-FFF2-40B4-BE49-F238E27FC236}">
                    <a16:creationId xmlns:a16="http://schemas.microsoft.com/office/drawing/2014/main" xmlns="" id="{7ED68221-4B89-4001-A41A-D552A883C30D}"/>
                  </a:ext>
                </a:extLst>
              </p:cNvPr>
              <p:cNvSpPr>
                <a:spLocks/>
              </p:cNvSpPr>
              <p:nvPr/>
            </p:nvSpPr>
            <p:spPr bwMode="auto">
              <a:xfrm>
                <a:off x="6670" y="2795"/>
                <a:ext cx="442" cy="350"/>
              </a:xfrm>
              <a:custGeom>
                <a:avLst/>
                <a:gdLst>
                  <a:gd name="T0" fmla="+- 0 6670 6670"/>
                  <a:gd name="T1" fmla="*/ T0 w 442"/>
                  <a:gd name="T2" fmla="+- 0 3145 2795"/>
                  <a:gd name="T3" fmla="*/ 3145 h 350"/>
                  <a:gd name="T4" fmla="+- 0 7111 6670"/>
                  <a:gd name="T5" fmla="*/ T4 w 442"/>
                  <a:gd name="T6" fmla="+- 0 3145 2795"/>
                  <a:gd name="T7" fmla="*/ 3145 h 350"/>
                  <a:gd name="T8" fmla="+- 0 7111 6670"/>
                  <a:gd name="T9" fmla="*/ T8 w 442"/>
                  <a:gd name="T10" fmla="+- 0 2795 2795"/>
                  <a:gd name="T11" fmla="*/ 2795 h 350"/>
                  <a:gd name="T12" fmla="+- 0 6670 6670"/>
                  <a:gd name="T13" fmla="*/ T12 w 442"/>
                  <a:gd name="T14" fmla="+- 0 2795 2795"/>
                  <a:gd name="T15" fmla="*/ 2795 h 350"/>
                  <a:gd name="T16" fmla="+- 0 6670 6670"/>
                  <a:gd name="T17" fmla="*/ T16 w 442"/>
                  <a:gd name="T18" fmla="+- 0 3145 2795"/>
                  <a:gd name="T19" fmla="*/ 3145 h 350"/>
                </a:gdLst>
                <a:ahLst/>
                <a:cxnLst>
                  <a:cxn ang="0">
                    <a:pos x="T1" y="T3"/>
                  </a:cxn>
                  <a:cxn ang="0">
                    <a:pos x="T5" y="T7"/>
                  </a:cxn>
                  <a:cxn ang="0">
                    <a:pos x="T9" y="T11"/>
                  </a:cxn>
                  <a:cxn ang="0">
                    <a:pos x="T13" y="T15"/>
                  </a:cxn>
                  <a:cxn ang="0">
                    <a:pos x="T17" y="T19"/>
                  </a:cxn>
                </a:cxnLst>
                <a:rect l="0" t="0" r="r" b="b"/>
                <a:pathLst>
                  <a:path w="442" h="350">
                    <a:moveTo>
                      <a:pt x="0" y="350"/>
                    </a:moveTo>
                    <a:lnTo>
                      <a:pt x="441" y="350"/>
                    </a:lnTo>
                    <a:lnTo>
                      <a:pt x="441" y="0"/>
                    </a:lnTo>
                    <a:lnTo>
                      <a:pt x="0" y="0"/>
                    </a:lnTo>
                    <a:lnTo>
                      <a:pt x="0" y="35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grpSp>
        <p:nvGrpSpPr>
          <p:cNvPr id="4" name="Group 566">
            <a:extLst>
              <a:ext uri="{FF2B5EF4-FFF2-40B4-BE49-F238E27FC236}">
                <a16:creationId xmlns:a16="http://schemas.microsoft.com/office/drawing/2014/main" xmlns="" id="{A72964EC-173C-4AA7-A20A-C57F879EED3F}"/>
              </a:ext>
            </a:extLst>
          </p:cNvPr>
          <p:cNvGrpSpPr>
            <a:grpSpLocks/>
          </p:cNvGrpSpPr>
          <p:nvPr/>
        </p:nvGrpSpPr>
        <p:grpSpPr bwMode="auto">
          <a:xfrm>
            <a:off x="4499992" y="1570200"/>
            <a:ext cx="3606025" cy="3640807"/>
            <a:chOff x="7428" y="393"/>
            <a:chExt cx="4407" cy="4860"/>
          </a:xfrm>
        </p:grpSpPr>
        <p:pic>
          <p:nvPicPr>
            <p:cNvPr id="7" name="Picture 606">
              <a:extLst>
                <a:ext uri="{FF2B5EF4-FFF2-40B4-BE49-F238E27FC236}">
                  <a16:creationId xmlns:a16="http://schemas.microsoft.com/office/drawing/2014/main" xmlns="" id="{887C53EA-7602-49B4-8326-ADC4704686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5" y="870"/>
              <a:ext cx="4265" cy="2246"/>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604">
              <a:extLst>
                <a:ext uri="{FF2B5EF4-FFF2-40B4-BE49-F238E27FC236}">
                  <a16:creationId xmlns:a16="http://schemas.microsoft.com/office/drawing/2014/main" xmlns="" id="{3B441F80-7C11-47B5-95AE-6ADFE287C4B8}"/>
                </a:ext>
              </a:extLst>
            </p:cNvPr>
            <p:cNvGrpSpPr>
              <a:grpSpLocks/>
            </p:cNvGrpSpPr>
            <p:nvPr/>
          </p:nvGrpSpPr>
          <p:grpSpPr bwMode="auto">
            <a:xfrm>
              <a:off x="7709" y="2814"/>
              <a:ext cx="3883" cy="134"/>
              <a:chOff x="7709" y="2814"/>
              <a:chExt cx="3883" cy="134"/>
            </a:xfrm>
          </p:grpSpPr>
          <p:sp>
            <p:nvSpPr>
              <p:cNvPr id="46" name="Freeform 605">
                <a:extLst>
                  <a:ext uri="{FF2B5EF4-FFF2-40B4-BE49-F238E27FC236}">
                    <a16:creationId xmlns:a16="http://schemas.microsoft.com/office/drawing/2014/main" xmlns="" id="{E6B1BE4C-7F92-40B2-9720-C15BE0DDA4D7}"/>
                  </a:ext>
                </a:extLst>
              </p:cNvPr>
              <p:cNvSpPr>
                <a:spLocks/>
              </p:cNvSpPr>
              <p:nvPr/>
            </p:nvSpPr>
            <p:spPr bwMode="auto">
              <a:xfrm>
                <a:off x="7709" y="2814"/>
                <a:ext cx="3883" cy="134"/>
              </a:xfrm>
              <a:custGeom>
                <a:avLst/>
                <a:gdLst>
                  <a:gd name="T0" fmla="+- 0 7709 7709"/>
                  <a:gd name="T1" fmla="*/ T0 w 3883"/>
                  <a:gd name="T2" fmla="+- 0 2949 2814"/>
                  <a:gd name="T3" fmla="*/ 2949 h 134"/>
                  <a:gd name="T4" fmla="+- 0 11592 7709"/>
                  <a:gd name="T5" fmla="*/ T4 w 3883"/>
                  <a:gd name="T6" fmla="+- 0 2949 2814"/>
                  <a:gd name="T7" fmla="*/ 2949 h 134"/>
                  <a:gd name="T8" fmla="+- 0 11592 7709"/>
                  <a:gd name="T9" fmla="*/ T8 w 3883"/>
                  <a:gd name="T10" fmla="+- 0 2814 2814"/>
                  <a:gd name="T11" fmla="*/ 2814 h 134"/>
                  <a:gd name="T12" fmla="+- 0 7709 7709"/>
                  <a:gd name="T13" fmla="*/ T12 w 3883"/>
                  <a:gd name="T14" fmla="+- 0 2814 2814"/>
                  <a:gd name="T15" fmla="*/ 2814 h 134"/>
                  <a:gd name="T16" fmla="+- 0 7709 7709"/>
                  <a:gd name="T17" fmla="*/ T16 w 3883"/>
                  <a:gd name="T18" fmla="+- 0 2949 2814"/>
                  <a:gd name="T19" fmla="*/ 2949 h 134"/>
                </a:gdLst>
                <a:ahLst/>
                <a:cxnLst>
                  <a:cxn ang="0">
                    <a:pos x="T1" y="T3"/>
                  </a:cxn>
                  <a:cxn ang="0">
                    <a:pos x="T5" y="T7"/>
                  </a:cxn>
                  <a:cxn ang="0">
                    <a:pos x="T9" y="T11"/>
                  </a:cxn>
                  <a:cxn ang="0">
                    <a:pos x="T13" y="T15"/>
                  </a:cxn>
                  <a:cxn ang="0">
                    <a:pos x="T17" y="T19"/>
                  </a:cxn>
                </a:cxnLst>
                <a:rect l="0" t="0" r="r" b="b"/>
                <a:pathLst>
                  <a:path w="3883" h="134">
                    <a:moveTo>
                      <a:pt x="0" y="135"/>
                    </a:moveTo>
                    <a:lnTo>
                      <a:pt x="3883" y="135"/>
                    </a:lnTo>
                    <a:lnTo>
                      <a:pt x="3883" y="0"/>
                    </a:lnTo>
                    <a:lnTo>
                      <a:pt x="0" y="0"/>
                    </a:lnTo>
                    <a:lnTo>
                      <a:pt x="0" y="1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9" name="Group 602">
              <a:extLst>
                <a:ext uri="{FF2B5EF4-FFF2-40B4-BE49-F238E27FC236}">
                  <a16:creationId xmlns:a16="http://schemas.microsoft.com/office/drawing/2014/main" xmlns="" id="{63FC3CAA-EF1A-4F22-9215-FCEF6BCB22A5}"/>
                </a:ext>
              </a:extLst>
            </p:cNvPr>
            <p:cNvGrpSpPr>
              <a:grpSpLocks/>
            </p:cNvGrpSpPr>
            <p:nvPr/>
          </p:nvGrpSpPr>
          <p:grpSpPr bwMode="auto">
            <a:xfrm>
              <a:off x="11362" y="909"/>
              <a:ext cx="439" cy="350"/>
              <a:chOff x="11362" y="909"/>
              <a:chExt cx="439" cy="350"/>
            </a:xfrm>
          </p:grpSpPr>
          <p:sp>
            <p:nvSpPr>
              <p:cNvPr id="45" name="Freeform 603">
                <a:extLst>
                  <a:ext uri="{FF2B5EF4-FFF2-40B4-BE49-F238E27FC236}">
                    <a16:creationId xmlns:a16="http://schemas.microsoft.com/office/drawing/2014/main" xmlns="" id="{EC2D4DCE-2D95-45E9-999E-05795AAAB0F1}"/>
                  </a:ext>
                </a:extLst>
              </p:cNvPr>
              <p:cNvSpPr>
                <a:spLocks/>
              </p:cNvSpPr>
              <p:nvPr/>
            </p:nvSpPr>
            <p:spPr bwMode="auto">
              <a:xfrm>
                <a:off x="11362" y="909"/>
                <a:ext cx="439" cy="350"/>
              </a:xfrm>
              <a:custGeom>
                <a:avLst/>
                <a:gdLst>
                  <a:gd name="T0" fmla="+- 0 11362 11362"/>
                  <a:gd name="T1" fmla="*/ T0 w 439"/>
                  <a:gd name="T2" fmla="+- 0 1259 909"/>
                  <a:gd name="T3" fmla="*/ 1259 h 350"/>
                  <a:gd name="T4" fmla="+- 0 11801 11362"/>
                  <a:gd name="T5" fmla="*/ T4 w 439"/>
                  <a:gd name="T6" fmla="+- 0 1259 909"/>
                  <a:gd name="T7" fmla="*/ 1259 h 350"/>
                  <a:gd name="T8" fmla="+- 0 11801 11362"/>
                  <a:gd name="T9" fmla="*/ T8 w 439"/>
                  <a:gd name="T10" fmla="+- 0 909 909"/>
                  <a:gd name="T11" fmla="*/ 909 h 350"/>
                  <a:gd name="T12" fmla="+- 0 11362 11362"/>
                  <a:gd name="T13" fmla="*/ T12 w 439"/>
                  <a:gd name="T14" fmla="+- 0 909 909"/>
                  <a:gd name="T15" fmla="*/ 909 h 350"/>
                  <a:gd name="T16" fmla="+- 0 11362 11362"/>
                  <a:gd name="T17" fmla="*/ T16 w 439"/>
                  <a:gd name="T18" fmla="+- 0 1259 909"/>
                  <a:gd name="T19" fmla="*/ 1259 h 350"/>
                </a:gdLst>
                <a:ahLst/>
                <a:cxnLst>
                  <a:cxn ang="0">
                    <a:pos x="T1" y="T3"/>
                  </a:cxn>
                  <a:cxn ang="0">
                    <a:pos x="T5" y="T7"/>
                  </a:cxn>
                  <a:cxn ang="0">
                    <a:pos x="T9" y="T11"/>
                  </a:cxn>
                  <a:cxn ang="0">
                    <a:pos x="T13" y="T15"/>
                  </a:cxn>
                  <a:cxn ang="0">
                    <a:pos x="T17" y="T19"/>
                  </a:cxn>
                </a:cxnLst>
                <a:rect l="0" t="0" r="r" b="b"/>
                <a:pathLst>
                  <a:path w="439" h="350">
                    <a:moveTo>
                      <a:pt x="0" y="350"/>
                    </a:moveTo>
                    <a:lnTo>
                      <a:pt x="439" y="350"/>
                    </a:lnTo>
                    <a:lnTo>
                      <a:pt x="439" y="0"/>
                    </a:lnTo>
                    <a:lnTo>
                      <a:pt x="0" y="0"/>
                    </a:lnTo>
                    <a:lnTo>
                      <a:pt x="0" y="35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10" name="Group 600">
              <a:extLst>
                <a:ext uri="{FF2B5EF4-FFF2-40B4-BE49-F238E27FC236}">
                  <a16:creationId xmlns:a16="http://schemas.microsoft.com/office/drawing/2014/main" xmlns="" id="{F1269C4B-41C7-42F4-AEB1-119E0FE54736}"/>
                </a:ext>
              </a:extLst>
            </p:cNvPr>
            <p:cNvGrpSpPr>
              <a:grpSpLocks/>
            </p:cNvGrpSpPr>
            <p:nvPr/>
          </p:nvGrpSpPr>
          <p:grpSpPr bwMode="auto">
            <a:xfrm>
              <a:off x="7428" y="1317"/>
              <a:ext cx="158" cy="254"/>
              <a:chOff x="7428" y="1317"/>
              <a:chExt cx="158" cy="254"/>
            </a:xfrm>
          </p:grpSpPr>
          <p:sp>
            <p:nvSpPr>
              <p:cNvPr id="44" name="Freeform 601">
                <a:extLst>
                  <a:ext uri="{FF2B5EF4-FFF2-40B4-BE49-F238E27FC236}">
                    <a16:creationId xmlns:a16="http://schemas.microsoft.com/office/drawing/2014/main" xmlns="" id="{DC244EC0-F037-457A-A76B-A6AEB1BC7CF8}"/>
                  </a:ext>
                </a:extLst>
              </p:cNvPr>
              <p:cNvSpPr>
                <a:spLocks/>
              </p:cNvSpPr>
              <p:nvPr/>
            </p:nvSpPr>
            <p:spPr bwMode="auto">
              <a:xfrm>
                <a:off x="7428" y="1317"/>
                <a:ext cx="158" cy="254"/>
              </a:xfrm>
              <a:custGeom>
                <a:avLst/>
                <a:gdLst>
                  <a:gd name="T0" fmla="+- 0 7428 7428"/>
                  <a:gd name="T1" fmla="*/ T0 w 158"/>
                  <a:gd name="T2" fmla="+- 0 1571 1317"/>
                  <a:gd name="T3" fmla="*/ 1571 h 254"/>
                  <a:gd name="T4" fmla="+- 0 7586 7428"/>
                  <a:gd name="T5" fmla="*/ T4 w 158"/>
                  <a:gd name="T6" fmla="+- 0 1571 1317"/>
                  <a:gd name="T7" fmla="*/ 1571 h 254"/>
                  <a:gd name="T8" fmla="+- 0 7586 7428"/>
                  <a:gd name="T9" fmla="*/ T8 w 158"/>
                  <a:gd name="T10" fmla="+- 0 1317 1317"/>
                  <a:gd name="T11" fmla="*/ 1317 h 254"/>
                  <a:gd name="T12" fmla="+- 0 7428 7428"/>
                  <a:gd name="T13" fmla="*/ T12 w 158"/>
                  <a:gd name="T14" fmla="+- 0 1317 1317"/>
                  <a:gd name="T15" fmla="*/ 1317 h 254"/>
                  <a:gd name="T16" fmla="+- 0 7428 7428"/>
                  <a:gd name="T17" fmla="*/ T16 w 158"/>
                  <a:gd name="T18" fmla="+- 0 1571 1317"/>
                  <a:gd name="T19" fmla="*/ 1571 h 254"/>
                </a:gdLst>
                <a:ahLst/>
                <a:cxnLst>
                  <a:cxn ang="0">
                    <a:pos x="T1" y="T3"/>
                  </a:cxn>
                  <a:cxn ang="0">
                    <a:pos x="T5" y="T7"/>
                  </a:cxn>
                  <a:cxn ang="0">
                    <a:pos x="T9" y="T11"/>
                  </a:cxn>
                  <a:cxn ang="0">
                    <a:pos x="T13" y="T15"/>
                  </a:cxn>
                  <a:cxn ang="0">
                    <a:pos x="T17" y="T19"/>
                  </a:cxn>
                </a:cxnLst>
                <a:rect l="0" t="0" r="r" b="b"/>
                <a:pathLst>
                  <a:path w="158" h="254">
                    <a:moveTo>
                      <a:pt x="0" y="254"/>
                    </a:moveTo>
                    <a:lnTo>
                      <a:pt x="158" y="254"/>
                    </a:lnTo>
                    <a:lnTo>
                      <a:pt x="158" y="0"/>
                    </a:lnTo>
                    <a:lnTo>
                      <a:pt x="0" y="0"/>
                    </a:lnTo>
                    <a:lnTo>
                      <a:pt x="0" y="25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11" name="Group 598">
              <a:extLst>
                <a:ext uri="{FF2B5EF4-FFF2-40B4-BE49-F238E27FC236}">
                  <a16:creationId xmlns:a16="http://schemas.microsoft.com/office/drawing/2014/main" xmlns="" id="{7F2DA196-0C52-48A5-83F9-7DF986DF5B0D}"/>
                </a:ext>
              </a:extLst>
            </p:cNvPr>
            <p:cNvGrpSpPr>
              <a:grpSpLocks/>
            </p:cNvGrpSpPr>
            <p:nvPr/>
          </p:nvGrpSpPr>
          <p:grpSpPr bwMode="auto">
            <a:xfrm>
              <a:off x="7488" y="592"/>
              <a:ext cx="4294" cy="583"/>
              <a:chOff x="7488" y="592"/>
              <a:chExt cx="4294" cy="583"/>
            </a:xfrm>
          </p:grpSpPr>
          <p:sp>
            <p:nvSpPr>
              <p:cNvPr id="43" name="Freeform 599">
                <a:extLst>
                  <a:ext uri="{FF2B5EF4-FFF2-40B4-BE49-F238E27FC236}">
                    <a16:creationId xmlns:a16="http://schemas.microsoft.com/office/drawing/2014/main" xmlns="" id="{432C41BB-AD4C-460E-9A6E-A19C89C36ED8}"/>
                  </a:ext>
                </a:extLst>
              </p:cNvPr>
              <p:cNvSpPr>
                <a:spLocks/>
              </p:cNvSpPr>
              <p:nvPr/>
            </p:nvSpPr>
            <p:spPr bwMode="auto">
              <a:xfrm>
                <a:off x="7488" y="592"/>
                <a:ext cx="4294" cy="583"/>
              </a:xfrm>
              <a:custGeom>
                <a:avLst/>
                <a:gdLst>
                  <a:gd name="T0" fmla="+- 0 7488 7488"/>
                  <a:gd name="T1" fmla="*/ T0 w 4294"/>
                  <a:gd name="T2" fmla="+- 0 1175 592"/>
                  <a:gd name="T3" fmla="*/ 1175 h 583"/>
                  <a:gd name="T4" fmla="+- 0 11782 7488"/>
                  <a:gd name="T5" fmla="*/ T4 w 4294"/>
                  <a:gd name="T6" fmla="+- 0 1175 592"/>
                  <a:gd name="T7" fmla="*/ 1175 h 583"/>
                  <a:gd name="T8" fmla="+- 0 11782 7488"/>
                  <a:gd name="T9" fmla="*/ T8 w 4294"/>
                  <a:gd name="T10" fmla="+- 0 592 592"/>
                  <a:gd name="T11" fmla="*/ 592 h 583"/>
                  <a:gd name="T12" fmla="+- 0 7488 7488"/>
                  <a:gd name="T13" fmla="*/ T12 w 4294"/>
                  <a:gd name="T14" fmla="+- 0 592 592"/>
                  <a:gd name="T15" fmla="*/ 592 h 583"/>
                  <a:gd name="T16" fmla="+- 0 7488 7488"/>
                  <a:gd name="T17" fmla="*/ T16 w 4294"/>
                  <a:gd name="T18" fmla="+- 0 1175 592"/>
                  <a:gd name="T19" fmla="*/ 1175 h 583"/>
                </a:gdLst>
                <a:ahLst/>
                <a:cxnLst>
                  <a:cxn ang="0">
                    <a:pos x="T1" y="T3"/>
                  </a:cxn>
                  <a:cxn ang="0">
                    <a:pos x="T5" y="T7"/>
                  </a:cxn>
                  <a:cxn ang="0">
                    <a:pos x="T9" y="T11"/>
                  </a:cxn>
                  <a:cxn ang="0">
                    <a:pos x="T13" y="T15"/>
                  </a:cxn>
                  <a:cxn ang="0">
                    <a:pos x="T17" y="T19"/>
                  </a:cxn>
                </a:cxnLst>
                <a:rect l="0" t="0" r="r" b="b"/>
                <a:pathLst>
                  <a:path w="4294" h="583">
                    <a:moveTo>
                      <a:pt x="0" y="583"/>
                    </a:moveTo>
                    <a:lnTo>
                      <a:pt x="4294" y="583"/>
                    </a:lnTo>
                    <a:lnTo>
                      <a:pt x="4294" y="0"/>
                    </a:lnTo>
                    <a:lnTo>
                      <a:pt x="0" y="0"/>
                    </a:lnTo>
                    <a:lnTo>
                      <a:pt x="0" y="583"/>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12" name="Group 596">
              <a:extLst>
                <a:ext uri="{FF2B5EF4-FFF2-40B4-BE49-F238E27FC236}">
                  <a16:creationId xmlns:a16="http://schemas.microsoft.com/office/drawing/2014/main" xmlns="" id="{381A0AA6-22B9-4641-BF58-1416DFA925EF}"/>
                </a:ext>
              </a:extLst>
            </p:cNvPr>
            <p:cNvGrpSpPr>
              <a:grpSpLocks/>
            </p:cNvGrpSpPr>
            <p:nvPr/>
          </p:nvGrpSpPr>
          <p:grpSpPr bwMode="auto">
            <a:xfrm>
              <a:off x="8042" y="393"/>
              <a:ext cx="254" cy="173"/>
              <a:chOff x="8042" y="393"/>
              <a:chExt cx="254" cy="173"/>
            </a:xfrm>
          </p:grpSpPr>
          <p:sp>
            <p:nvSpPr>
              <p:cNvPr id="42" name="Freeform 597">
                <a:extLst>
                  <a:ext uri="{FF2B5EF4-FFF2-40B4-BE49-F238E27FC236}">
                    <a16:creationId xmlns:a16="http://schemas.microsoft.com/office/drawing/2014/main" xmlns="" id="{52B4F50B-32B0-4D2D-9817-CCD9DA1813EF}"/>
                  </a:ext>
                </a:extLst>
              </p:cNvPr>
              <p:cNvSpPr>
                <a:spLocks/>
              </p:cNvSpPr>
              <p:nvPr/>
            </p:nvSpPr>
            <p:spPr bwMode="auto">
              <a:xfrm>
                <a:off x="8042" y="393"/>
                <a:ext cx="254" cy="173"/>
              </a:xfrm>
              <a:custGeom>
                <a:avLst/>
                <a:gdLst>
                  <a:gd name="T0" fmla="+- 0 8042 8042"/>
                  <a:gd name="T1" fmla="*/ T0 w 254"/>
                  <a:gd name="T2" fmla="+- 0 566 393"/>
                  <a:gd name="T3" fmla="*/ 566 h 173"/>
                  <a:gd name="T4" fmla="+- 0 8297 8042"/>
                  <a:gd name="T5" fmla="*/ T4 w 254"/>
                  <a:gd name="T6" fmla="+- 0 566 393"/>
                  <a:gd name="T7" fmla="*/ 566 h 173"/>
                  <a:gd name="T8" fmla="+- 0 8297 8042"/>
                  <a:gd name="T9" fmla="*/ T8 w 254"/>
                  <a:gd name="T10" fmla="+- 0 393 393"/>
                  <a:gd name="T11" fmla="*/ 393 h 173"/>
                  <a:gd name="T12" fmla="+- 0 8042 8042"/>
                  <a:gd name="T13" fmla="*/ T12 w 254"/>
                  <a:gd name="T14" fmla="+- 0 393 393"/>
                  <a:gd name="T15" fmla="*/ 393 h 173"/>
                  <a:gd name="T16" fmla="+- 0 8042 8042"/>
                  <a:gd name="T17" fmla="*/ T16 w 254"/>
                  <a:gd name="T18" fmla="+- 0 566 393"/>
                  <a:gd name="T19" fmla="*/ 566 h 173"/>
                </a:gdLst>
                <a:ahLst/>
                <a:cxnLst>
                  <a:cxn ang="0">
                    <a:pos x="T1" y="T3"/>
                  </a:cxn>
                  <a:cxn ang="0">
                    <a:pos x="T5" y="T7"/>
                  </a:cxn>
                  <a:cxn ang="0">
                    <a:pos x="T9" y="T11"/>
                  </a:cxn>
                  <a:cxn ang="0">
                    <a:pos x="T13" y="T15"/>
                  </a:cxn>
                  <a:cxn ang="0">
                    <a:pos x="T17" y="T19"/>
                  </a:cxn>
                </a:cxnLst>
                <a:rect l="0" t="0" r="r" b="b"/>
                <a:pathLst>
                  <a:path w="254" h="173">
                    <a:moveTo>
                      <a:pt x="0" y="173"/>
                    </a:moveTo>
                    <a:lnTo>
                      <a:pt x="255" y="173"/>
                    </a:lnTo>
                    <a:lnTo>
                      <a:pt x="255" y="0"/>
                    </a:lnTo>
                    <a:lnTo>
                      <a:pt x="0" y="0"/>
                    </a:lnTo>
                    <a:lnTo>
                      <a:pt x="0" y="173"/>
                    </a:ln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13" name="Group 594">
              <a:extLst>
                <a:ext uri="{FF2B5EF4-FFF2-40B4-BE49-F238E27FC236}">
                  <a16:creationId xmlns:a16="http://schemas.microsoft.com/office/drawing/2014/main" xmlns="" id="{BF80CE3C-3D12-475E-9822-D9FDADA31810}"/>
                </a:ext>
              </a:extLst>
            </p:cNvPr>
            <p:cNvGrpSpPr>
              <a:grpSpLocks/>
            </p:cNvGrpSpPr>
            <p:nvPr/>
          </p:nvGrpSpPr>
          <p:grpSpPr bwMode="auto">
            <a:xfrm>
              <a:off x="8042" y="393"/>
              <a:ext cx="254" cy="173"/>
              <a:chOff x="8042" y="393"/>
              <a:chExt cx="254" cy="173"/>
            </a:xfrm>
          </p:grpSpPr>
          <p:sp>
            <p:nvSpPr>
              <p:cNvPr id="41" name="Freeform 595">
                <a:extLst>
                  <a:ext uri="{FF2B5EF4-FFF2-40B4-BE49-F238E27FC236}">
                    <a16:creationId xmlns:a16="http://schemas.microsoft.com/office/drawing/2014/main" xmlns="" id="{B33311D7-657B-47B3-8924-5BC3A82BDF06}"/>
                  </a:ext>
                </a:extLst>
              </p:cNvPr>
              <p:cNvSpPr>
                <a:spLocks/>
              </p:cNvSpPr>
              <p:nvPr/>
            </p:nvSpPr>
            <p:spPr bwMode="auto">
              <a:xfrm>
                <a:off x="8042" y="393"/>
                <a:ext cx="254" cy="173"/>
              </a:xfrm>
              <a:custGeom>
                <a:avLst/>
                <a:gdLst>
                  <a:gd name="T0" fmla="+- 0 8042 8042"/>
                  <a:gd name="T1" fmla="*/ T0 w 254"/>
                  <a:gd name="T2" fmla="+- 0 566 393"/>
                  <a:gd name="T3" fmla="*/ 566 h 173"/>
                  <a:gd name="T4" fmla="+- 0 8297 8042"/>
                  <a:gd name="T5" fmla="*/ T4 w 254"/>
                  <a:gd name="T6" fmla="+- 0 566 393"/>
                  <a:gd name="T7" fmla="*/ 566 h 173"/>
                  <a:gd name="T8" fmla="+- 0 8297 8042"/>
                  <a:gd name="T9" fmla="*/ T8 w 254"/>
                  <a:gd name="T10" fmla="+- 0 393 393"/>
                  <a:gd name="T11" fmla="*/ 393 h 173"/>
                  <a:gd name="T12" fmla="+- 0 8042 8042"/>
                  <a:gd name="T13" fmla="*/ T12 w 254"/>
                  <a:gd name="T14" fmla="+- 0 393 393"/>
                  <a:gd name="T15" fmla="*/ 393 h 173"/>
                  <a:gd name="T16" fmla="+- 0 8042 8042"/>
                  <a:gd name="T17" fmla="*/ T16 w 254"/>
                  <a:gd name="T18" fmla="+- 0 566 393"/>
                  <a:gd name="T19" fmla="*/ 566 h 173"/>
                </a:gdLst>
                <a:ahLst/>
                <a:cxnLst>
                  <a:cxn ang="0">
                    <a:pos x="T1" y="T3"/>
                  </a:cxn>
                  <a:cxn ang="0">
                    <a:pos x="T5" y="T7"/>
                  </a:cxn>
                  <a:cxn ang="0">
                    <a:pos x="T9" y="T11"/>
                  </a:cxn>
                  <a:cxn ang="0">
                    <a:pos x="T13" y="T15"/>
                  </a:cxn>
                  <a:cxn ang="0">
                    <a:pos x="T17" y="T19"/>
                  </a:cxn>
                </a:cxnLst>
                <a:rect l="0" t="0" r="r" b="b"/>
                <a:pathLst>
                  <a:path w="254" h="173">
                    <a:moveTo>
                      <a:pt x="0" y="173"/>
                    </a:moveTo>
                    <a:lnTo>
                      <a:pt x="255" y="173"/>
                    </a:lnTo>
                    <a:lnTo>
                      <a:pt x="255" y="0"/>
                    </a:lnTo>
                    <a:lnTo>
                      <a:pt x="0" y="0"/>
                    </a:lnTo>
                    <a:lnTo>
                      <a:pt x="0" y="173"/>
                    </a:lnTo>
                    <a:close/>
                  </a:path>
                </a:pathLst>
              </a:custGeom>
              <a:noFill/>
              <a:ln w="12192">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14" name="Group 592">
              <a:extLst>
                <a:ext uri="{FF2B5EF4-FFF2-40B4-BE49-F238E27FC236}">
                  <a16:creationId xmlns:a16="http://schemas.microsoft.com/office/drawing/2014/main" xmlns="" id="{D05C807F-7230-44B2-BCCF-4B37EA36B982}"/>
                </a:ext>
              </a:extLst>
            </p:cNvPr>
            <p:cNvGrpSpPr>
              <a:grpSpLocks/>
            </p:cNvGrpSpPr>
            <p:nvPr/>
          </p:nvGrpSpPr>
          <p:grpSpPr bwMode="auto">
            <a:xfrm>
              <a:off x="9998" y="393"/>
              <a:ext cx="254" cy="173"/>
              <a:chOff x="9998" y="393"/>
              <a:chExt cx="254" cy="173"/>
            </a:xfrm>
          </p:grpSpPr>
          <p:sp>
            <p:nvSpPr>
              <p:cNvPr id="40" name="Freeform 593">
                <a:extLst>
                  <a:ext uri="{FF2B5EF4-FFF2-40B4-BE49-F238E27FC236}">
                    <a16:creationId xmlns:a16="http://schemas.microsoft.com/office/drawing/2014/main" xmlns="" id="{8B825946-50B8-4D76-821F-D59B100CD410}"/>
                  </a:ext>
                </a:extLst>
              </p:cNvPr>
              <p:cNvSpPr>
                <a:spLocks/>
              </p:cNvSpPr>
              <p:nvPr/>
            </p:nvSpPr>
            <p:spPr bwMode="auto">
              <a:xfrm>
                <a:off x="9998" y="393"/>
                <a:ext cx="254" cy="173"/>
              </a:xfrm>
              <a:custGeom>
                <a:avLst/>
                <a:gdLst>
                  <a:gd name="T0" fmla="+- 0 9998 9998"/>
                  <a:gd name="T1" fmla="*/ T0 w 254"/>
                  <a:gd name="T2" fmla="+- 0 566 393"/>
                  <a:gd name="T3" fmla="*/ 566 h 173"/>
                  <a:gd name="T4" fmla="+- 0 10253 9998"/>
                  <a:gd name="T5" fmla="*/ T4 w 254"/>
                  <a:gd name="T6" fmla="+- 0 566 393"/>
                  <a:gd name="T7" fmla="*/ 566 h 173"/>
                  <a:gd name="T8" fmla="+- 0 10253 9998"/>
                  <a:gd name="T9" fmla="*/ T8 w 254"/>
                  <a:gd name="T10" fmla="+- 0 393 393"/>
                  <a:gd name="T11" fmla="*/ 393 h 173"/>
                  <a:gd name="T12" fmla="+- 0 9998 9998"/>
                  <a:gd name="T13" fmla="*/ T12 w 254"/>
                  <a:gd name="T14" fmla="+- 0 393 393"/>
                  <a:gd name="T15" fmla="*/ 393 h 173"/>
                  <a:gd name="T16" fmla="+- 0 9998 9998"/>
                  <a:gd name="T17" fmla="*/ T16 w 254"/>
                  <a:gd name="T18" fmla="+- 0 566 393"/>
                  <a:gd name="T19" fmla="*/ 566 h 173"/>
                </a:gdLst>
                <a:ahLst/>
                <a:cxnLst>
                  <a:cxn ang="0">
                    <a:pos x="T1" y="T3"/>
                  </a:cxn>
                  <a:cxn ang="0">
                    <a:pos x="T5" y="T7"/>
                  </a:cxn>
                  <a:cxn ang="0">
                    <a:pos x="T9" y="T11"/>
                  </a:cxn>
                  <a:cxn ang="0">
                    <a:pos x="T13" y="T15"/>
                  </a:cxn>
                  <a:cxn ang="0">
                    <a:pos x="T17" y="T19"/>
                  </a:cxn>
                </a:cxnLst>
                <a:rect l="0" t="0" r="r" b="b"/>
                <a:pathLst>
                  <a:path w="254" h="173">
                    <a:moveTo>
                      <a:pt x="0" y="173"/>
                    </a:moveTo>
                    <a:lnTo>
                      <a:pt x="255" y="173"/>
                    </a:lnTo>
                    <a:lnTo>
                      <a:pt x="255" y="0"/>
                    </a:lnTo>
                    <a:lnTo>
                      <a:pt x="0" y="0"/>
                    </a:lnTo>
                    <a:lnTo>
                      <a:pt x="0" y="173"/>
                    </a:lnTo>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15" name="Group 590">
              <a:extLst>
                <a:ext uri="{FF2B5EF4-FFF2-40B4-BE49-F238E27FC236}">
                  <a16:creationId xmlns:a16="http://schemas.microsoft.com/office/drawing/2014/main" xmlns="" id="{21581C8E-01A8-4BB8-BBE7-63C3569EEAB8}"/>
                </a:ext>
              </a:extLst>
            </p:cNvPr>
            <p:cNvGrpSpPr>
              <a:grpSpLocks/>
            </p:cNvGrpSpPr>
            <p:nvPr/>
          </p:nvGrpSpPr>
          <p:grpSpPr bwMode="auto">
            <a:xfrm>
              <a:off x="9998" y="393"/>
              <a:ext cx="254" cy="173"/>
              <a:chOff x="9998" y="393"/>
              <a:chExt cx="254" cy="173"/>
            </a:xfrm>
          </p:grpSpPr>
          <p:sp>
            <p:nvSpPr>
              <p:cNvPr id="39" name="Freeform 591">
                <a:extLst>
                  <a:ext uri="{FF2B5EF4-FFF2-40B4-BE49-F238E27FC236}">
                    <a16:creationId xmlns:a16="http://schemas.microsoft.com/office/drawing/2014/main" xmlns="" id="{2630E505-4A50-4345-955E-C75819257BF9}"/>
                  </a:ext>
                </a:extLst>
              </p:cNvPr>
              <p:cNvSpPr>
                <a:spLocks/>
              </p:cNvSpPr>
              <p:nvPr/>
            </p:nvSpPr>
            <p:spPr bwMode="auto">
              <a:xfrm>
                <a:off x="9998" y="393"/>
                <a:ext cx="254" cy="173"/>
              </a:xfrm>
              <a:custGeom>
                <a:avLst/>
                <a:gdLst>
                  <a:gd name="T0" fmla="+- 0 9998 9998"/>
                  <a:gd name="T1" fmla="*/ T0 w 254"/>
                  <a:gd name="T2" fmla="+- 0 566 393"/>
                  <a:gd name="T3" fmla="*/ 566 h 173"/>
                  <a:gd name="T4" fmla="+- 0 10253 9998"/>
                  <a:gd name="T5" fmla="*/ T4 w 254"/>
                  <a:gd name="T6" fmla="+- 0 566 393"/>
                  <a:gd name="T7" fmla="*/ 566 h 173"/>
                  <a:gd name="T8" fmla="+- 0 10253 9998"/>
                  <a:gd name="T9" fmla="*/ T8 w 254"/>
                  <a:gd name="T10" fmla="+- 0 393 393"/>
                  <a:gd name="T11" fmla="*/ 393 h 173"/>
                  <a:gd name="T12" fmla="+- 0 9998 9998"/>
                  <a:gd name="T13" fmla="*/ T12 w 254"/>
                  <a:gd name="T14" fmla="+- 0 393 393"/>
                  <a:gd name="T15" fmla="*/ 393 h 173"/>
                  <a:gd name="T16" fmla="+- 0 9998 9998"/>
                  <a:gd name="T17" fmla="*/ T16 w 254"/>
                  <a:gd name="T18" fmla="+- 0 566 393"/>
                  <a:gd name="T19" fmla="*/ 566 h 173"/>
                </a:gdLst>
                <a:ahLst/>
                <a:cxnLst>
                  <a:cxn ang="0">
                    <a:pos x="T1" y="T3"/>
                  </a:cxn>
                  <a:cxn ang="0">
                    <a:pos x="T5" y="T7"/>
                  </a:cxn>
                  <a:cxn ang="0">
                    <a:pos x="T9" y="T11"/>
                  </a:cxn>
                  <a:cxn ang="0">
                    <a:pos x="T13" y="T15"/>
                  </a:cxn>
                  <a:cxn ang="0">
                    <a:pos x="T17" y="T19"/>
                  </a:cxn>
                </a:cxnLst>
                <a:rect l="0" t="0" r="r" b="b"/>
                <a:pathLst>
                  <a:path w="254" h="173">
                    <a:moveTo>
                      <a:pt x="0" y="173"/>
                    </a:moveTo>
                    <a:lnTo>
                      <a:pt x="255" y="173"/>
                    </a:lnTo>
                    <a:lnTo>
                      <a:pt x="255" y="0"/>
                    </a:lnTo>
                    <a:lnTo>
                      <a:pt x="0" y="0"/>
                    </a:lnTo>
                    <a:lnTo>
                      <a:pt x="0" y="173"/>
                    </a:lnTo>
                    <a:close/>
                  </a:path>
                </a:pathLst>
              </a:custGeom>
              <a:noFill/>
              <a:ln w="12192">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16" name="Group 588">
              <a:extLst>
                <a:ext uri="{FF2B5EF4-FFF2-40B4-BE49-F238E27FC236}">
                  <a16:creationId xmlns:a16="http://schemas.microsoft.com/office/drawing/2014/main" xmlns="" id="{F60C84C4-A90B-4835-B420-F6F2627BF8C9}"/>
                </a:ext>
              </a:extLst>
            </p:cNvPr>
            <p:cNvGrpSpPr>
              <a:grpSpLocks/>
            </p:cNvGrpSpPr>
            <p:nvPr/>
          </p:nvGrpSpPr>
          <p:grpSpPr bwMode="auto">
            <a:xfrm>
              <a:off x="9732" y="2071"/>
              <a:ext cx="341" cy="253"/>
              <a:chOff x="9732" y="2071"/>
              <a:chExt cx="341" cy="253"/>
            </a:xfrm>
          </p:grpSpPr>
          <p:sp>
            <p:nvSpPr>
              <p:cNvPr id="38" name="Freeform 589">
                <a:extLst>
                  <a:ext uri="{FF2B5EF4-FFF2-40B4-BE49-F238E27FC236}">
                    <a16:creationId xmlns:a16="http://schemas.microsoft.com/office/drawing/2014/main" xmlns="" id="{B1DFCF38-9C79-4F9D-846E-EF3AC9FB821E}"/>
                  </a:ext>
                </a:extLst>
              </p:cNvPr>
              <p:cNvSpPr>
                <a:spLocks/>
              </p:cNvSpPr>
              <p:nvPr/>
            </p:nvSpPr>
            <p:spPr bwMode="auto">
              <a:xfrm>
                <a:off x="9732" y="2071"/>
                <a:ext cx="341" cy="253"/>
              </a:xfrm>
              <a:custGeom>
                <a:avLst/>
                <a:gdLst>
                  <a:gd name="T0" fmla="+- 0 9933 9732"/>
                  <a:gd name="T1" fmla="*/ T0 w 341"/>
                  <a:gd name="T2" fmla="+- 0 2071 2071"/>
                  <a:gd name="T3" fmla="*/ 2071 h 253"/>
                  <a:gd name="T4" fmla="+- 0 9855 9732"/>
                  <a:gd name="T5" fmla="*/ T4 w 341"/>
                  <a:gd name="T6" fmla="+- 0 2082 2071"/>
                  <a:gd name="T7" fmla="*/ 2082 h 253"/>
                  <a:gd name="T8" fmla="+- 0 9791 9732"/>
                  <a:gd name="T9" fmla="*/ T8 w 341"/>
                  <a:gd name="T10" fmla="+- 0 2110 2071"/>
                  <a:gd name="T11" fmla="*/ 2110 h 253"/>
                  <a:gd name="T12" fmla="+- 0 9739 9732"/>
                  <a:gd name="T13" fmla="*/ T12 w 341"/>
                  <a:gd name="T14" fmla="+- 0 2165 2071"/>
                  <a:gd name="T15" fmla="*/ 2165 h 253"/>
                  <a:gd name="T16" fmla="+- 0 9732 9732"/>
                  <a:gd name="T17" fmla="*/ T16 w 341"/>
                  <a:gd name="T18" fmla="+- 0 2198 2071"/>
                  <a:gd name="T19" fmla="*/ 2198 h 253"/>
                  <a:gd name="T20" fmla="+- 0 9732 9732"/>
                  <a:gd name="T21" fmla="*/ T20 w 341"/>
                  <a:gd name="T22" fmla="+- 0 2206 2071"/>
                  <a:gd name="T23" fmla="*/ 2206 h 253"/>
                  <a:gd name="T24" fmla="+- 0 9762 9732"/>
                  <a:gd name="T25" fmla="*/ T24 w 341"/>
                  <a:gd name="T26" fmla="+- 0 2262 2071"/>
                  <a:gd name="T27" fmla="*/ 2262 h 253"/>
                  <a:gd name="T28" fmla="+- 0 9834 9732"/>
                  <a:gd name="T29" fmla="*/ T28 w 341"/>
                  <a:gd name="T30" fmla="+- 0 2303 2071"/>
                  <a:gd name="T31" fmla="*/ 2303 h 253"/>
                  <a:gd name="T32" fmla="+- 0 9910 9732"/>
                  <a:gd name="T33" fmla="*/ T32 w 341"/>
                  <a:gd name="T34" fmla="+- 0 2321 2071"/>
                  <a:gd name="T35" fmla="*/ 2321 h 253"/>
                  <a:gd name="T36" fmla="+- 0 9970 9732"/>
                  <a:gd name="T37" fmla="*/ T36 w 341"/>
                  <a:gd name="T38" fmla="+- 0 2324 2071"/>
                  <a:gd name="T39" fmla="*/ 2324 h 253"/>
                  <a:gd name="T40" fmla="+- 0 9996 9732"/>
                  <a:gd name="T41" fmla="*/ T40 w 341"/>
                  <a:gd name="T42" fmla="+- 0 2321 2071"/>
                  <a:gd name="T43" fmla="*/ 2321 h 253"/>
                  <a:gd name="T44" fmla="+- 0 10021 9732"/>
                  <a:gd name="T45" fmla="*/ T44 w 341"/>
                  <a:gd name="T46" fmla="+- 0 2316 2071"/>
                  <a:gd name="T47" fmla="*/ 2316 h 253"/>
                  <a:gd name="T48" fmla="+- 0 10045 9732"/>
                  <a:gd name="T49" fmla="*/ T48 w 341"/>
                  <a:gd name="T50" fmla="+- 0 2310 2071"/>
                  <a:gd name="T51" fmla="*/ 2310 h 253"/>
                  <a:gd name="T52" fmla="+- 0 10066 9732"/>
                  <a:gd name="T53" fmla="*/ T52 w 341"/>
                  <a:gd name="T54" fmla="+- 0 2302 2071"/>
                  <a:gd name="T55" fmla="*/ 2302 h 253"/>
                  <a:gd name="T56" fmla="+- 0 10072 9732"/>
                  <a:gd name="T57" fmla="*/ T56 w 341"/>
                  <a:gd name="T58" fmla="+- 0 2299 2071"/>
                  <a:gd name="T59" fmla="*/ 2299 h 253"/>
                  <a:gd name="T60" fmla="+- 0 9926 9732"/>
                  <a:gd name="T61" fmla="*/ T60 w 341"/>
                  <a:gd name="T62" fmla="+- 0 2299 2071"/>
                  <a:gd name="T63" fmla="*/ 2299 h 253"/>
                  <a:gd name="T64" fmla="+- 0 9898 9732"/>
                  <a:gd name="T65" fmla="*/ T64 w 341"/>
                  <a:gd name="T66" fmla="+- 0 2296 2071"/>
                  <a:gd name="T67" fmla="*/ 2296 h 253"/>
                  <a:gd name="T68" fmla="+- 0 9825 9732"/>
                  <a:gd name="T69" fmla="*/ T68 w 341"/>
                  <a:gd name="T70" fmla="+- 0 2276 2071"/>
                  <a:gd name="T71" fmla="*/ 2276 h 253"/>
                  <a:gd name="T72" fmla="+- 0 9776 9732"/>
                  <a:gd name="T73" fmla="*/ T72 w 341"/>
                  <a:gd name="T74" fmla="+- 0 2242 2071"/>
                  <a:gd name="T75" fmla="*/ 2242 h 253"/>
                  <a:gd name="T76" fmla="+- 0 9757 9732"/>
                  <a:gd name="T77" fmla="*/ T76 w 341"/>
                  <a:gd name="T78" fmla="+- 0 2198 2071"/>
                  <a:gd name="T79" fmla="*/ 2198 h 253"/>
                  <a:gd name="T80" fmla="+- 0 9759 9732"/>
                  <a:gd name="T81" fmla="*/ T80 w 341"/>
                  <a:gd name="T82" fmla="+- 0 2185 2071"/>
                  <a:gd name="T83" fmla="*/ 2185 h 253"/>
                  <a:gd name="T84" fmla="+- 0 9798 9732"/>
                  <a:gd name="T85" fmla="*/ T84 w 341"/>
                  <a:gd name="T86" fmla="+- 0 2136 2071"/>
                  <a:gd name="T87" fmla="*/ 2136 h 253"/>
                  <a:gd name="T88" fmla="+- 0 9858 9732"/>
                  <a:gd name="T89" fmla="*/ T88 w 341"/>
                  <a:gd name="T90" fmla="+- 0 2110 2071"/>
                  <a:gd name="T91" fmla="*/ 2110 h 253"/>
                  <a:gd name="T92" fmla="+- 0 9940 9732"/>
                  <a:gd name="T93" fmla="*/ T92 w 341"/>
                  <a:gd name="T94" fmla="+- 0 2097 2071"/>
                  <a:gd name="T95" fmla="*/ 2097 h 253"/>
                  <a:gd name="T96" fmla="+- 0 9972 9732"/>
                  <a:gd name="T97" fmla="*/ T96 w 341"/>
                  <a:gd name="T98" fmla="+- 0 2097 2071"/>
                  <a:gd name="T99" fmla="*/ 2097 h 253"/>
                  <a:gd name="T100" fmla="+- 0 10073 9732"/>
                  <a:gd name="T101" fmla="*/ T100 w 341"/>
                  <a:gd name="T102" fmla="+- 0 2097 2071"/>
                  <a:gd name="T103" fmla="*/ 2097 h 253"/>
                  <a:gd name="T104" fmla="+- 0 10065 9732"/>
                  <a:gd name="T105" fmla="*/ T104 w 341"/>
                  <a:gd name="T106" fmla="+- 0 2093 2071"/>
                  <a:gd name="T107" fmla="*/ 2093 h 253"/>
                  <a:gd name="T108" fmla="+- 0 10042 9732"/>
                  <a:gd name="T109" fmla="*/ T108 w 341"/>
                  <a:gd name="T110" fmla="+- 0 2085 2071"/>
                  <a:gd name="T111" fmla="*/ 2085 h 253"/>
                  <a:gd name="T112" fmla="+- 0 10018 9732"/>
                  <a:gd name="T113" fmla="*/ T112 w 341"/>
                  <a:gd name="T114" fmla="+- 0 2079 2071"/>
                  <a:gd name="T115" fmla="*/ 2079 h 253"/>
                  <a:gd name="T116" fmla="+- 0 9991 9732"/>
                  <a:gd name="T117" fmla="*/ T116 w 341"/>
                  <a:gd name="T118" fmla="+- 0 2074 2071"/>
                  <a:gd name="T119" fmla="*/ 2074 h 253"/>
                  <a:gd name="T120" fmla="+- 0 9963 9732"/>
                  <a:gd name="T121" fmla="*/ T120 w 341"/>
                  <a:gd name="T122" fmla="+- 0 2072 2071"/>
                  <a:gd name="T123" fmla="*/ 2072 h 253"/>
                  <a:gd name="T124" fmla="+- 0 9933 9732"/>
                  <a:gd name="T125" fmla="*/ T124 w 341"/>
                  <a:gd name="T126" fmla="+- 0 2071 2071"/>
                  <a:gd name="T127" fmla="*/ 2071 h 25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341" h="253">
                    <a:moveTo>
                      <a:pt x="201" y="0"/>
                    </a:moveTo>
                    <a:lnTo>
                      <a:pt x="123" y="11"/>
                    </a:lnTo>
                    <a:lnTo>
                      <a:pt x="59" y="39"/>
                    </a:lnTo>
                    <a:lnTo>
                      <a:pt x="7" y="94"/>
                    </a:lnTo>
                    <a:lnTo>
                      <a:pt x="0" y="127"/>
                    </a:lnTo>
                    <a:lnTo>
                      <a:pt x="0" y="135"/>
                    </a:lnTo>
                    <a:lnTo>
                      <a:pt x="30" y="191"/>
                    </a:lnTo>
                    <a:lnTo>
                      <a:pt x="102" y="232"/>
                    </a:lnTo>
                    <a:lnTo>
                      <a:pt x="178" y="250"/>
                    </a:lnTo>
                    <a:lnTo>
                      <a:pt x="238" y="253"/>
                    </a:lnTo>
                    <a:lnTo>
                      <a:pt x="264" y="250"/>
                    </a:lnTo>
                    <a:lnTo>
                      <a:pt x="289" y="245"/>
                    </a:lnTo>
                    <a:lnTo>
                      <a:pt x="313" y="239"/>
                    </a:lnTo>
                    <a:lnTo>
                      <a:pt x="334" y="231"/>
                    </a:lnTo>
                    <a:lnTo>
                      <a:pt x="340" y="228"/>
                    </a:lnTo>
                    <a:lnTo>
                      <a:pt x="194" y="228"/>
                    </a:lnTo>
                    <a:lnTo>
                      <a:pt x="166" y="225"/>
                    </a:lnTo>
                    <a:lnTo>
                      <a:pt x="93" y="205"/>
                    </a:lnTo>
                    <a:lnTo>
                      <a:pt x="44" y="171"/>
                    </a:lnTo>
                    <a:lnTo>
                      <a:pt x="25" y="127"/>
                    </a:lnTo>
                    <a:lnTo>
                      <a:pt x="27" y="114"/>
                    </a:lnTo>
                    <a:lnTo>
                      <a:pt x="66" y="65"/>
                    </a:lnTo>
                    <a:lnTo>
                      <a:pt x="126" y="39"/>
                    </a:lnTo>
                    <a:lnTo>
                      <a:pt x="208" y="26"/>
                    </a:lnTo>
                    <a:lnTo>
                      <a:pt x="240" y="26"/>
                    </a:lnTo>
                    <a:lnTo>
                      <a:pt x="341" y="26"/>
                    </a:lnTo>
                    <a:lnTo>
                      <a:pt x="333" y="22"/>
                    </a:lnTo>
                    <a:lnTo>
                      <a:pt x="310" y="14"/>
                    </a:lnTo>
                    <a:lnTo>
                      <a:pt x="286" y="8"/>
                    </a:lnTo>
                    <a:lnTo>
                      <a:pt x="259" y="3"/>
                    </a:lnTo>
                    <a:lnTo>
                      <a:pt x="231" y="1"/>
                    </a:lnTo>
                    <a:lnTo>
                      <a:pt x="201" y="0"/>
                    </a:lnTo>
                  </a:path>
                </a:pathLst>
              </a:custGeom>
              <a:solidFill>
                <a:srgbClr val="F7954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17" name="Group 586">
              <a:extLst>
                <a:ext uri="{FF2B5EF4-FFF2-40B4-BE49-F238E27FC236}">
                  <a16:creationId xmlns:a16="http://schemas.microsoft.com/office/drawing/2014/main" xmlns="" id="{3ED75EAF-895C-43BC-BC86-5889EEB8182D}"/>
                </a:ext>
              </a:extLst>
            </p:cNvPr>
            <p:cNvGrpSpPr>
              <a:grpSpLocks/>
            </p:cNvGrpSpPr>
            <p:nvPr/>
          </p:nvGrpSpPr>
          <p:grpSpPr bwMode="auto">
            <a:xfrm>
              <a:off x="9926" y="2097"/>
              <a:ext cx="232" cy="202"/>
              <a:chOff x="9926" y="2097"/>
              <a:chExt cx="232" cy="202"/>
            </a:xfrm>
          </p:grpSpPr>
          <p:sp>
            <p:nvSpPr>
              <p:cNvPr id="37" name="Freeform 587">
                <a:extLst>
                  <a:ext uri="{FF2B5EF4-FFF2-40B4-BE49-F238E27FC236}">
                    <a16:creationId xmlns:a16="http://schemas.microsoft.com/office/drawing/2014/main" xmlns="" id="{D1621BD6-E2A7-409C-B969-D23E6C6641D4}"/>
                  </a:ext>
                </a:extLst>
              </p:cNvPr>
              <p:cNvSpPr>
                <a:spLocks/>
              </p:cNvSpPr>
              <p:nvPr/>
            </p:nvSpPr>
            <p:spPr bwMode="auto">
              <a:xfrm>
                <a:off x="9926" y="2097"/>
                <a:ext cx="232" cy="202"/>
              </a:xfrm>
              <a:custGeom>
                <a:avLst/>
                <a:gdLst>
                  <a:gd name="T0" fmla="+- 0 10073 9926"/>
                  <a:gd name="T1" fmla="*/ T0 w 232"/>
                  <a:gd name="T2" fmla="+- 0 2097 2097"/>
                  <a:gd name="T3" fmla="*/ 2097 h 202"/>
                  <a:gd name="T4" fmla="+- 0 9972 9926"/>
                  <a:gd name="T5" fmla="*/ T4 w 232"/>
                  <a:gd name="T6" fmla="+- 0 2097 2097"/>
                  <a:gd name="T7" fmla="*/ 2097 h 202"/>
                  <a:gd name="T8" fmla="+- 0 9999 9926"/>
                  <a:gd name="T9" fmla="*/ T8 w 232"/>
                  <a:gd name="T10" fmla="+- 0 2100 2097"/>
                  <a:gd name="T11" fmla="*/ 2100 h 202"/>
                  <a:gd name="T12" fmla="+- 0 10024 9926"/>
                  <a:gd name="T13" fmla="*/ T12 w 232"/>
                  <a:gd name="T14" fmla="+- 0 2105 2097"/>
                  <a:gd name="T15" fmla="*/ 2105 h 202"/>
                  <a:gd name="T16" fmla="+- 0 10087 9926"/>
                  <a:gd name="T17" fmla="*/ T16 w 232"/>
                  <a:gd name="T18" fmla="+- 0 2132 2097"/>
                  <a:gd name="T19" fmla="*/ 2132 h 202"/>
                  <a:gd name="T20" fmla="+- 0 10131 9926"/>
                  <a:gd name="T21" fmla="*/ T20 w 232"/>
                  <a:gd name="T22" fmla="+- 0 2189 2097"/>
                  <a:gd name="T23" fmla="*/ 2189 h 202"/>
                  <a:gd name="T24" fmla="+- 0 10133 9926"/>
                  <a:gd name="T25" fmla="*/ T24 w 232"/>
                  <a:gd name="T26" fmla="+- 0 2206 2097"/>
                  <a:gd name="T27" fmla="*/ 2206 h 202"/>
                  <a:gd name="T28" fmla="+- 0 10129 9926"/>
                  <a:gd name="T29" fmla="*/ T28 w 232"/>
                  <a:gd name="T30" fmla="+- 0 2220 2097"/>
                  <a:gd name="T31" fmla="*/ 2220 h 202"/>
                  <a:gd name="T32" fmla="+- 0 10080 9926"/>
                  <a:gd name="T33" fmla="*/ T32 w 232"/>
                  <a:gd name="T34" fmla="+- 0 2268 2097"/>
                  <a:gd name="T35" fmla="*/ 2268 h 202"/>
                  <a:gd name="T36" fmla="+- 0 10013 9926"/>
                  <a:gd name="T37" fmla="*/ T36 w 232"/>
                  <a:gd name="T38" fmla="+- 0 2291 2097"/>
                  <a:gd name="T39" fmla="*/ 2291 h 202"/>
                  <a:gd name="T40" fmla="+- 0 9926 9926"/>
                  <a:gd name="T41" fmla="*/ T40 w 232"/>
                  <a:gd name="T42" fmla="+- 0 2299 2097"/>
                  <a:gd name="T43" fmla="*/ 2299 h 202"/>
                  <a:gd name="T44" fmla="+- 0 10072 9926"/>
                  <a:gd name="T45" fmla="*/ T44 w 232"/>
                  <a:gd name="T46" fmla="+- 0 2299 2097"/>
                  <a:gd name="T47" fmla="*/ 2299 h 202"/>
                  <a:gd name="T48" fmla="+- 0 10133 9926"/>
                  <a:gd name="T49" fmla="*/ T48 w 232"/>
                  <a:gd name="T50" fmla="+- 0 2253 2097"/>
                  <a:gd name="T51" fmla="*/ 2253 h 202"/>
                  <a:gd name="T52" fmla="+- 0 10158 9926"/>
                  <a:gd name="T53" fmla="*/ T52 w 232"/>
                  <a:gd name="T54" fmla="+- 0 2182 2097"/>
                  <a:gd name="T55" fmla="*/ 2182 h 202"/>
                  <a:gd name="T56" fmla="+- 0 10153 9926"/>
                  <a:gd name="T57" fmla="*/ T56 w 232"/>
                  <a:gd name="T58" fmla="+- 0 2167 2097"/>
                  <a:gd name="T59" fmla="*/ 2167 h 202"/>
                  <a:gd name="T60" fmla="+- 0 10104 9926"/>
                  <a:gd name="T61" fmla="*/ T60 w 232"/>
                  <a:gd name="T62" fmla="+- 0 2113 2097"/>
                  <a:gd name="T63" fmla="*/ 2113 h 202"/>
                  <a:gd name="T64" fmla="+- 0 10086 9926"/>
                  <a:gd name="T65" fmla="*/ T64 w 232"/>
                  <a:gd name="T66" fmla="+- 0 2103 2097"/>
                  <a:gd name="T67" fmla="*/ 2103 h 202"/>
                  <a:gd name="T68" fmla="+- 0 10073 9926"/>
                  <a:gd name="T69" fmla="*/ T68 w 232"/>
                  <a:gd name="T70" fmla="+- 0 2097 2097"/>
                  <a:gd name="T71" fmla="*/ 2097 h 20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232" h="202">
                    <a:moveTo>
                      <a:pt x="147" y="0"/>
                    </a:moveTo>
                    <a:lnTo>
                      <a:pt x="46" y="0"/>
                    </a:lnTo>
                    <a:lnTo>
                      <a:pt x="73" y="3"/>
                    </a:lnTo>
                    <a:lnTo>
                      <a:pt x="98" y="8"/>
                    </a:lnTo>
                    <a:lnTo>
                      <a:pt x="161" y="35"/>
                    </a:lnTo>
                    <a:lnTo>
                      <a:pt x="205" y="92"/>
                    </a:lnTo>
                    <a:lnTo>
                      <a:pt x="207" y="109"/>
                    </a:lnTo>
                    <a:lnTo>
                      <a:pt x="203" y="123"/>
                    </a:lnTo>
                    <a:lnTo>
                      <a:pt x="154" y="171"/>
                    </a:lnTo>
                    <a:lnTo>
                      <a:pt x="87" y="194"/>
                    </a:lnTo>
                    <a:lnTo>
                      <a:pt x="0" y="202"/>
                    </a:lnTo>
                    <a:lnTo>
                      <a:pt x="146" y="202"/>
                    </a:lnTo>
                    <a:lnTo>
                      <a:pt x="207" y="156"/>
                    </a:lnTo>
                    <a:lnTo>
                      <a:pt x="232" y="85"/>
                    </a:lnTo>
                    <a:lnTo>
                      <a:pt x="227" y="70"/>
                    </a:lnTo>
                    <a:lnTo>
                      <a:pt x="178" y="16"/>
                    </a:lnTo>
                    <a:lnTo>
                      <a:pt x="160" y="6"/>
                    </a:lnTo>
                    <a:lnTo>
                      <a:pt x="147" y="0"/>
                    </a:lnTo>
                  </a:path>
                </a:pathLst>
              </a:custGeom>
              <a:solidFill>
                <a:srgbClr val="F7954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18" name="Group 584">
              <a:extLst>
                <a:ext uri="{FF2B5EF4-FFF2-40B4-BE49-F238E27FC236}">
                  <a16:creationId xmlns:a16="http://schemas.microsoft.com/office/drawing/2014/main" xmlns="" id="{D56C07F0-D885-4119-97DD-EC8EC7D635E0}"/>
                </a:ext>
              </a:extLst>
            </p:cNvPr>
            <p:cNvGrpSpPr>
              <a:grpSpLocks/>
            </p:cNvGrpSpPr>
            <p:nvPr/>
          </p:nvGrpSpPr>
          <p:grpSpPr bwMode="auto">
            <a:xfrm>
              <a:off x="7702" y="2522"/>
              <a:ext cx="4080" cy="293"/>
              <a:chOff x="7702" y="2522"/>
              <a:chExt cx="4080" cy="293"/>
            </a:xfrm>
          </p:grpSpPr>
          <p:sp>
            <p:nvSpPr>
              <p:cNvPr id="36" name="Freeform 585">
                <a:extLst>
                  <a:ext uri="{FF2B5EF4-FFF2-40B4-BE49-F238E27FC236}">
                    <a16:creationId xmlns:a16="http://schemas.microsoft.com/office/drawing/2014/main" xmlns="" id="{1A7138EF-E8FC-449E-B086-C57B5DC4DDC3}"/>
                  </a:ext>
                </a:extLst>
              </p:cNvPr>
              <p:cNvSpPr>
                <a:spLocks/>
              </p:cNvSpPr>
              <p:nvPr/>
            </p:nvSpPr>
            <p:spPr bwMode="auto">
              <a:xfrm>
                <a:off x="7702" y="2522"/>
                <a:ext cx="4080" cy="293"/>
              </a:xfrm>
              <a:custGeom>
                <a:avLst/>
                <a:gdLst>
                  <a:gd name="T0" fmla="+- 0 7702 7702"/>
                  <a:gd name="T1" fmla="*/ T0 w 4080"/>
                  <a:gd name="T2" fmla="+- 0 2814 2522"/>
                  <a:gd name="T3" fmla="*/ 2814 h 293"/>
                  <a:gd name="T4" fmla="+- 0 11782 7702"/>
                  <a:gd name="T5" fmla="*/ T4 w 4080"/>
                  <a:gd name="T6" fmla="+- 0 2814 2522"/>
                  <a:gd name="T7" fmla="*/ 2814 h 293"/>
                  <a:gd name="T8" fmla="+- 0 11782 7702"/>
                  <a:gd name="T9" fmla="*/ T8 w 4080"/>
                  <a:gd name="T10" fmla="+- 0 2522 2522"/>
                  <a:gd name="T11" fmla="*/ 2522 h 293"/>
                  <a:gd name="T12" fmla="+- 0 7702 7702"/>
                  <a:gd name="T13" fmla="*/ T12 w 4080"/>
                  <a:gd name="T14" fmla="+- 0 2522 2522"/>
                  <a:gd name="T15" fmla="*/ 2522 h 293"/>
                  <a:gd name="T16" fmla="+- 0 7702 7702"/>
                  <a:gd name="T17" fmla="*/ T16 w 4080"/>
                  <a:gd name="T18" fmla="+- 0 2814 2522"/>
                  <a:gd name="T19" fmla="*/ 2814 h 293"/>
                </a:gdLst>
                <a:ahLst/>
                <a:cxnLst>
                  <a:cxn ang="0">
                    <a:pos x="T1" y="T3"/>
                  </a:cxn>
                  <a:cxn ang="0">
                    <a:pos x="T5" y="T7"/>
                  </a:cxn>
                  <a:cxn ang="0">
                    <a:pos x="T9" y="T11"/>
                  </a:cxn>
                  <a:cxn ang="0">
                    <a:pos x="T13" y="T15"/>
                  </a:cxn>
                  <a:cxn ang="0">
                    <a:pos x="T17" y="T19"/>
                  </a:cxn>
                </a:cxnLst>
                <a:rect l="0" t="0" r="r" b="b"/>
                <a:pathLst>
                  <a:path w="4080" h="293">
                    <a:moveTo>
                      <a:pt x="0" y="292"/>
                    </a:moveTo>
                    <a:lnTo>
                      <a:pt x="4080" y="292"/>
                    </a:lnTo>
                    <a:lnTo>
                      <a:pt x="4080" y="0"/>
                    </a:lnTo>
                    <a:lnTo>
                      <a:pt x="0" y="0"/>
                    </a:lnTo>
                    <a:lnTo>
                      <a:pt x="0" y="29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19" name="Group 582">
              <a:extLst>
                <a:ext uri="{FF2B5EF4-FFF2-40B4-BE49-F238E27FC236}">
                  <a16:creationId xmlns:a16="http://schemas.microsoft.com/office/drawing/2014/main" xmlns="" id="{93EEE5DA-A8C6-4613-BC4B-4BA80EA0100C}"/>
                </a:ext>
              </a:extLst>
            </p:cNvPr>
            <p:cNvGrpSpPr>
              <a:grpSpLocks/>
            </p:cNvGrpSpPr>
            <p:nvPr/>
          </p:nvGrpSpPr>
          <p:grpSpPr bwMode="auto">
            <a:xfrm>
              <a:off x="7692" y="2222"/>
              <a:ext cx="4131" cy="2"/>
              <a:chOff x="7692" y="2222"/>
              <a:chExt cx="4131" cy="2"/>
            </a:xfrm>
          </p:grpSpPr>
          <p:sp>
            <p:nvSpPr>
              <p:cNvPr id="35" name="Freeform 583">
                <a:extLst>
                  <a:ext uri="{FF2B5EF4-FFF2-40B4-BE49-F238E27FC236}">
                    <a16:creationId xmlns:a16="http://schemas.microsoft.com/office/drawing/2014/main" xmlns="" id="{09562E60-438F-4920-8718-A1DB15D8CEE7}"/>
                  </a:ext>
                </a:extLst>
              </p:cNvPr>
              <p:cNvSpPr>
                <a:spLocks/>
              </p:cNvSpPr>
              <p:nvPr/>
            </p:nvSpPr>
            <p:spPr bwMode="auto">
              <a:xfrm>
                <a:off x="7692" y="2222"/>
                <a:ext cx="4131" cy="2"/>
              </a:xfrm>
              <a:custGeom>
                <a:avLst/>
                <a:gdLst>
                  <a:gd name="T0" fmla="+- 0 7692 7692"/>
                  <a:gd name="T1" fmla="*/ T0 w 4131"/>
                  <a:gd name="T2" fmla="+- 0 11823 7692"/>
                  <a:gd name="T3" fmla="*/ T2 w 4131"/>
                </a:gdLst>
                <a:ahLst/>
                <a:cxnLst>
                  <a:cxn ang="0">
                    <a:pos x="T1" y="0"/>
                  </a:cxn>
                  <a:cxn ang="0">
                    <a:pos x="T3" y="0"/>
                  </a:cxn>
                </a:cxnLst>
                <a:rect l="0" t="0" r="r" b="b"/>
                <a:pathLst>
                  <a:path w="4131">
                    <a:moveTo>
                      <a:pt x="0" y="0"/>
                    </a:moveTo>
                    <a:lnTo>
                      <a:pt x="4131" y="0"/>
                    </a:lnTo>
                  </a:path>
                </a:pathLst>
              </a:custGeom>
              <a:noFill/>
              <a:ln w="9144">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20" name="Group 580">
              <a:extLst>
                <a:ext uri="{FF2B5EF4-FFF2-40B4-BE49-F238E27FC236}">
                  <a16:creationId xmlns:a16="http://schemas.microsoft.com/office/drawing/2014/main" xmlns="" id="{ED659EE4-5049-41A4-9ADC-EF1030A8C218}"/>
                </a:ext>
              </a:extLst>
            </p:cNvPr>
            <p:cNvGrpSpPr>
              <a:grpSpLocks/>
            </p:cNvGrpSpPr>
            <p:nvPr/>
          </p:nvGrpSpPr>
          <p:grpSpPr bwMode="auto">
            <a:xfrm>
              <a:off x="8942" y="2068"/>
              <a:ext cx="339" cy="254"/>
              <a:chOff x="8942" y="2068"/>
              <a:chExt cx="339" cy="254"/>
            </a:xfrm>
          </p:grpSpPr>
          <p:sp>
            <p:nvSpPr>
              <p:cNvPr id="34" name="Freeform 581">
                <a:extLst>
                  <a:ext uri="{FF2B5EF4-FFF2-40B4-BE49-F238E27FC236}">
                    <a16:creationId xmlns:a16="http://schemas.microsoft.com/office/drawing/2014/main" xmlns="" id="{1AB77543-78E4-42DD-91E8-664DF4A4A12D}"/>
                  </a:ext>
                </a:extLst>
              </p:cNvPr>
              <p:cNvSpPr>
                <a:spLocks/>
              </p:cNvSpPr>
              <p:nvPr/>
            </p:nvSpPr>
            <p:spPr bwMode="auto">
              <a:xfrm>
                <a:off x="8942" y="2068"/>
                <a:ext cx="339" cy="254"/>
              </a:xfrm>
              <a:custGeom>
                <a:avLst/>
                <a:gdLst>
                  <a:gd name="T0" fmla="+- 0 9144 8942"/>
                  <a:gd name="T1" fmla="*/ T0 w 339"/>
                  <a:gd name="T2" fmla="+- 0 2068 2068"/>
                  <a:gd name="T3" fmla="*/ 2068 h 254"/>
                  <a:gd name="T4" fmla="+- 0 9065 8942"/>
                  <a:gd name="T5" fmla="*/ T4 w 339"/>
                  <a:gd name="T6" fmla="+- 0 2080 2068"/>
                  <a:gd name="T7" fmla="*/ 2080 h 254"/>
                  <a:gd name="T8" fmla="+- 0 9001 8942"/>
                  <a:gd name="T9" fmla="*/ T8 w 339"/>
                  <a:gd name="T10" fmla="+- 0 2107 2068"/>
                  <a:gd name="T11" fmla="*/ 2107 h 254"/>
                  <a:gd name="T12" fmla="+- 0 8950 8942"/>
                  <a:gd name="T13" fmla="*/ T12 w 339"/>
                  <a:gd name="T14" fmla="+- 0 2162 2068"/>
                  <a:gd name="T15" fmla="*/ 2162 h 254"/>
                  <a:gd name="T16" fmla="+- 0 8942 8942"/>
                  <a:gd name="T17" fmla="*/ T16 w 339"/>
                  <a:gd name="T18" fmla="+- 0 2195 2068"/>
                  <a:gd name="T19" fmla="*/ 2195 h 254"/>
                  <a:gd name="T20" fmla="+- 0 8943 8942"/>
                  <a:gd name="T21" fmla="*/ T20 w 339"/>
                  <a:gd name="T22" fmla="+- 0 2200 2068"/>
                  <a:gd name="T23" fmla="*/ 2200 h 254"/>
                  <a:gd name="T24" fmla="+- 0 8971 8942"/>
                  <a:gd name="T25" fmla="*/ T24 w 339"/>
                  <a:gd name="T26" fmla="+- 0 2258 2068"/>
                  <a:gd name="T27" fmla="*/ 2258 h 254"/>
                  <a:gd name="T28" fmla="+- 0 9041 8942"/>
                  <a:gd name="T29" fmla="*/ T28 w 339"/>
                  <a:gd name="T30" fmla="+- 0 2300 2068"/>
                  <a:gd name="T31" fmla="*/ 2300 h 254"/>
                  <a:gd name="T32" fmla="+- 0 9117 8942"/>
                  <a:gd name="T33" fmla="*/ T32 w 339"/>
                  <a:gd name="T34" fmla="+- 0 2318 2068"/>
                  <a:gd name="T35" fmla="*/ 2318 h 254"/>
                  <a:gd name="T36" fmla="+- 0 9176 8942"/>
                  <a:gd name="T37" fmla="*/ T36 w 339"/>
                  <a:gd name="T38" fmla="+- 0 2322 2068"/>
                  <a:gd name="T39" fmla="*/ 2322 h 254"/>
                  <a:gd name="T40" fmla="+- 0 9203 8942"/>
                  <a:gd name="T41" fmla="*/ T40 w 339"/>
                  <a:gd name="T42" fmla="+- 0 2319 2068"/>
                  <a:gd name="T43" fmla="*/ 2319 h 254"/>
                  <a:gd name="T44" fmla="+- 0 9228 8942"/>
                  <a:gd name="T45" fmla="*/ T44 w 339"/>
                  <a:gd name="T46" fmla="+- 0 2315 2068"/>
                  <a:gd name="T47" fmla="*/ 2315 h 254"/>
                  <a:gd name="T48" fmla="+- 0 9251 8942"/>
                  <a:gd name="T49" fmla="*/ T48 w 339"/>
                  <a:gd name="T50" fmla="+- 0 2308 2068"/>
                  <a:gd name="T51" fmla="*/ 2308 h 254"/>
                  <a:gd name="T52" fmla="+- 0 9273 8942"/>
                  <a:gd name="T53" fmla="*/ T52 w 339"/>
                  <a:gd name="T54" fmla="+- 0 2300 2068"/>
                  <a:gd name="T55" fmla="*/ 2300 h 254"/>
                  <a:gd name="T56" fmla="+- 0 9281 8942"/>
                  <a:gd name="T57" fmla="*/ T56 w 339"/>
                  <a:gd name="T58" fmla="+- 0 2296 2068"/>
                  <a:gd name="T59" fmla="*/ 2296 h 254"/>
                  <a:gd name="T60" fmla="+- 0 9136 8942"/>
                  <a:gd name="T61" fmla="*/ T60 w 339"/>
                  <a:gd name="T62" fmla="+- 0 2296 2068"/>
                  <a:gd name="T63" fmla="*/ 2296 h 254"/>
                  <a:gd name="T64" fmla="+- 0 9109 8942"/>
                  <a:gd name="T65" fmla="*/ T64 w 339"/>
                  <a:gd name="T66" fmla="+- 0 2294 2068"/>
                  <a:gd name="T67" fmla="*/ 2294 h 254"/>
                  <a:gd name="T68" fmla="+- 0 9036 8942"/>
                  <a:gd name="T69" fmla="*/ T68 w 339"/>
                  <a:gd name="T70" fmla="+- 0 2274 2068"/>
                  <a:gd name="T71" fmla="*/ 2274 h 254"/>
                  <a:gd name="T72" fmla="+- 0 8986 8942"/>
                  <a:gd name="T73" fmla="*/ T72 w 339"/>
                  <a:gd name="T74" fmla="+- 0 2239 2068"/>
                  <a:gd name="T75" fmla="*/ 2239 h 254"/>
                  <a:gd name="T76" fmla="+- 0 8968 8942"/>
                  <a:gd name="T77" fmla="*/ T76 w 339"/>
                  <a:gd name="T78" fmla="+- 0 2195 2068"/>
                  <a:gd name="T79" fmla="*/ 2195 h 254"/>
                  <a:gd name="T80" fmla="+- 0 8969 8942"/>
                  <a:gd name="T81" fmla="*/ T80 w 339"/>
                  <a:gd name="T82" fmla="+- 0 2185 2068"/>
                  <a:gd name="T83" fmla="*/ 2185 h 254"/>
                  <a:gd name="T84" fmla="+- 0 9006 8942"/>
                  <a:gd name="T85" fmla="*/ T84 w 339"/>
                  <a:gd name="T86" fmla="+- 0 2135 2068"/>
                  <a:gd name="T87" fmla="*/ 2135 h 254"/>
                  <a:gd name="T88" fmla="+- 0 9065 8942"/>
                  <a:gd name="T89" fmla="*/ T88 w 339"/>
                  <a:gd name="T90" fmla="+- 0 2108 2068"/>
                  <a:gd name="T91" fmla="*/ 2108 h 254"/>
                  <a:gd name="T92" fmla="+- 0 9147 8942"/>
                  <a:gd name="T93" fmla="*/ T92 w 339"/>
                  <a:gd name="T94" fmla="+- 0 2095 2068"/>
                  <a:gd name="T95" fmla="*/ 2095 h 254"/>
                  <a:gd name="T96" fmla="+- 0 9178 8942"/>
                  <a:gd name="T97" fmla="*/ T96 w 339"/>
                  <a:gd name="T98" fmla="+- 0 2094 2068"/>
                  <a:gd name="T99" fmla="*/ 2094 h 254"/>
                  <a:gd name="T100" fmla="+- 0 9281 8942"/>
                  <a:gd name="T101" fmla="*/ T100 w 339"/>
                  <a:gd name="T102" fmla="+- 0 2094 2068"/>
                  <a:gd name="T103" fmla="*/ 2094 h 254"/>
                  <a:gd name="T104" fmla="+- 0 9275 8942"/>
                  <a:gd name="T105" fmla="*/ T104 w 339"/>
                  <a:gd name="T106" fmla="+- 0 2091 2068"/>
                  <a:gd name="T107" fmla="*/ 2091 h 254"/>
                  <a:gd name="T108" fmla="+- 0 9252 8942"/>
                  <a:gd name="T109" fmla="*/ T108 w 339"/>
                  <a:gd name="T110" fmla="+- 0 2083 2068"/>
                  <a:gd name="T111" fmla="*/ 2083 h 254"/>
                  <a:gd name="T112" fmla="+- 0 9228 8942"/>
                  <a:gd name="T113" fmla="*/ T112 w 339"/>
                  <a:gd name="T114" fmla="+- 0 2077 2068"/>
                  <a:gd name="T115" fmla="*/ 2077 h 254"/>
                  <a:gd name="T116" fmla="+- 0 9201 8942"/>
                  <a:gd name="T117" fmla="*/ T116 w 339"/>
                  <a:gd name="T118" fmla="+- 0 2072 2068"/>
                  <a:gd name="T119" fmla="*/ 2072 h 254"/>
                  <a:gd name="T120" fmla="+- 0 9173 8942"/>
                  <a:gd name="T121" fmla="*/ T120 w 339"/>
                  <a:gd name="T122" fmla="+- 0 2069 2068"/>
                  <a:gd name="T123" fmla="*/ 2069 h 254"/>
                  <a:gd name="T124" fmla="+- 0 9144 8942"/>
                  <a:gd name="T125" fmla="*/ T124 w 339"/>
                  <a:gd name="T126" fmla="+- 0 2068 2068"/>
                  <a:gd name="T127" fmla="*/ 2068 h 25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339" h="254">
                    <a:moveTo>
                      <a:pt x="202" y="0"/>
                    </a:moveTo>
                    <a:lnTo>
                      <a:pt x="123" y="12"/>
                    </a:lnTo>
                    <a:lnTo>
                      <a:pt x="59" y="39"/>
                    </a:lnTo>
                    <a:lnTo>
                      <a:pt x="8" y="94"/>
                    </a:lnTo>
                    <a:lnTo>
                      <a:pt x="0" y="127"/>
                    </a:lnTo>
                    <a:lnTo>
                      <a:pt x="1" y="132"/>
                    </a:lnTo>
                    <a:lnTo>
                      <a:pt x="29" y="190"/>
                    </a:lnTo>
                    <a:lnTo>
                      <a:pt x="99" y="232"/>
                    </a:lnTo>
                    <a:lnTo>
                      <a:pt x="175" y="250"/>
                    </a:lnTo>
                    <a:lnTo>
                      <a:pt x="234" y="254"/>
                    </a:lnTo>
                    <a:lnTo>
                      <a:pt x="261" y="251"/>
                    </a:lnTo>
                    <a:lnTo>
                      <a:pt x="286" y="247"/>
                    </a:lnTo>
                    <a:lnTo>
                      <a:pt x="309" y="240"/>
                    </a:lnTo>
                    <a:lnTo>
                      <a:pt x="331" y="232"/>
                    </a:lnTo>
                    <a:lnTo>
                      <a:pt x="339" y="228"/>
                    </a:lnTo>
                    <a:lnTo>
                      <a:pt x="194" y="228"/>
                    </a:lnTo>
                    <a:lnTo>
                      <a:pt x="167" y="226"/>
                    </a:lnTo>
                    <a:lnTo>
                      <a:pt x="94" y="206"/>
                    </a:lnTo>
                    <a:lnTo>
                      <a:pt x="44" y="171"/>
                    </a:lnTo>
                    <a:lnTo>
                      <a:pt x="26" y="127"/>
                    </a:lnTo>
                    <a:lnTo>
                      <a:pt x="27" y="117"/>
                    </a:lnTo>
                    <a:lnTo>
                      <a:pt x="64" y="67"/>
                    </a:lnTo>
                    <a:lnTo>
                      <a:pt x="123" y="40"/>
                    </a:lnTo>
                    <a:lnTo>
                      <a:pt x="205" y="27"/>
                    </a:lnTo>
                    <a:lnTo>
                      <a:pt x="236" y="26"/>
                    </a:lnTo>
                    <a:lnTo>
                      <a:pt x="339" y="26"/>
                    </a:lnTo>
                    <a:lnTo>
                      <a:pt x="333" y="23"/>
                    </a:lnTo>
                    <a:lnTo>
                      <a:pt x="310" y="15"/>
                    </a:lnTo>
                    <a:lnTo>
                      <a:pt x="286" y="9"/>
                    </a:lnTo>
                    <a:lnTo>
                      <a:pt x="259" y="4"/>
                    </a:lnTo>
                    <a:lnTo>
                      <a:pt x="231" y="1"/>
                    </a:lnTo>
                    <a:lnTo>
                      <a:pt x="202" y="0"/>
                    </a:lnTo>
                  </a:path>
                </a:pathLst>
              </a:custGeom>
              <a:solidFill>
                <a:srgbClr val="F7954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21" name="Group 577">
              <a:extLst>
                <a:ext uri="{FF2B5EF4-FFF2-40B4-BE49-F238E27FC236}">
                  <a16:creationId xmlns:a16="http://schemas.microsoft.com/office/drawing/2014/main" xmlns="" id="{428C6CFB-39FA-44FA-AFE1-97048F045FA0}"/>
                </a:ext>
              </a:extLst>
            </p:cNvPr>
            <p:cNvGrpSpPr>
              <a:grpSpLocks/>
            </p:cNvGrpSpPr>
            <p:nvPr/>
          </p:nvGrpSpPr>
          <p:grpSpPr bwMode="auto">
            <a:xfrm>
              <a:off x="7570" y="2094"/>
              <a:ext cx="4265" cy="3159"/>
              <a:chOff x="7570" y="2094"/>
              <a:chExt cx="4265" cy="3159"/>
            </a:xfrm>
          </p:grpSpPr>
          <p:sp>
            <p:nvSpPr>
              <p:cNvPr id="32" name="Freeform 579">
                <a:extLst>
                  <a:ext uri="{FF2B5EF4-FFF2-40B4-BE49-F238E27FC236}">
                    <a16:creationId xmlns:a16="http://schemas.microsoft.com/office/drawing/2014/main" xmlns="" id="{4F9A4DF7-3F79-42BE-890E-75401A81AAAF}"/>
                  </a:ext>
                </a:extLst>
              </p:cNvPr>
              <p:cNvSpPr>
                <a:spLocks/>
              </p:cNvSpPr>
              <p:nvPr/>
            </p:nvSpPr>
            <p:spPr bwMode="auto">
              <a:xfrm>
                <a:off x="9136" y="2094"/>
                <a:ext cx="230" cy="202"/>
              </a:xfrm>
              <a:custGeom>
                <a:avLst/>
                <a:gdLst>
                  <a:gd name="T0" fmla="+- 0 9281 9136"/>
                  <a:gd name="T1" fmla="*/ T0 w 230"/>
                  <a:gd name="T2" fmla="+- 0 2094 2094"/>
                  <a:gd name="T3" fmla="*/ 2094 h 202"/>
                  <a:gd name="T4" fmla="+- 0 9178 9136"/>
                  <a:gd name="T5" fmla="*/ T4 w 230"/>
                  <a:gd name="T6" fmla="+- 0 2094 2094"/>
                  <a:gd name="T7" fmla="*/ 2094 h 202"/>
                  <a:gd name="T8" fmla="+- 0 9205 9136"/>
                  <a:gd name="T9" fmla="*/ T8 w 230"/>
                  <a:gd name="T10" fmla="+- 0 2097 2094"/>
                  <a:gd name="T11" fmla="*/ 2097 h 202"/>
                  <a:gd name="T12" fmla="+- 0 9231 9136"/>
                  <a:gd name="T13" fmla="*/ T12 w 230"/>
                  <a:gd name="T14" fmla="+- 0 2102 2094"/>
                  <a:gd name="T15" fmla="*/ 2102 h 202"/>
                  <a:gd name="T16" fmla="+- 0 9295 9136"/>
                  <a:gd name="T17" fmla="*/ T16 w 230"/>
                  <a:gd name="T18" fmla="+- 0 2129 2094"/>
                  <a:gd name="T19" fmla="*/ 2129 h 202"/>
                  <a:gd name="T20" fmla="+- 0 9339 9136"/>
                  <a:gd name="T21" fmla="*/ T20 w 230"/>
                  <a:gd name="T22" fmla="+- 0 2185 2094"/>
                  <a:gd name="T23" fmla="*/ 2185 h 202"/>
                  <a:gd name="T24" fmla="+- 0 9341 9136"/>
                  <a:gd name="T25" fmla="*/ T24 w 230"/>
                  <a:gd name="T26" fmla="+- 0 2202 2094"/>
                  <a:gd name="T27" fmla="*/ 2202 h 202"/>
                  <a:gd name="T28" fmla="+- 0 9338 9136"/>
                  <a:gd name="T29" fmla="*/ T28 w 230"/>
                  <a:gd name="T30" fmla="+- 0 2216 2094"/>
                  <a:gd name="T31" fmla="*/ 2216 h 202"/>
                  <a:gd name="T32" fmla="+- 0 9290 9136"/>
                  <a:gd name="T33" fmla="*/ T32 w 230"/>
                  <a:gd name="T34" fmla="+- 0 2265 2094"/>
                  <a:gd name="T35" fmla="*/ 2265 h 202"/>
                  <a:gd name="T36" fmla="+- 0 9223 9136"/>
                  <a:gd name="T37" fmla="*/ T36 w 230"/>
                  <a:gd name="T38" fmla="+- 0 2288 2094"/>
                  <a:gd name="T39" fmla="*/ 2288 h 202"/>
                  <a:gd name="T40" fmla="+- 0 9136 9136"/>
                  <a:gd name="T41" fmla="*/ T40 w 230"/>
                  <a:gd name="T42" fmla="+- 0 2296 2094"/>
                  <a:gd name="T43" fmla="*/ 2296 h 202"/>
                  <a:gd name="T44" fmla="+- 0 9281 9136"/>
                  <a:gd name="T45" fmla="*/ T44 w 230"/>
                  <a:gd name="T46" fmla="+- 0 2296 2094"/>
                  <a:gd name="T47" fmla="*/ 2296 h 202"/>
                  <a:gd name="T48" fmla="+- 0 9341 9136"/>
                  <a:gd name="T49" fmla="*/ T48 w 230"/>
                  <a:gd name="T50" fmla="+- 0 2251 2094"/>
                  <a:gd name="T51" fmla="*/ 2251 h 202"/>
                  <a:gd name="T52" fmla="+- 0 9366 9136"/>
                  <a:gd name="T53" fmla="*/ T52 w 230"/>
                  <a:gd name="T54" fmla="+- 0 2181 2094"/>
                  <a:gd name="T55" fmla="*/ 2181 h 202"/>
                  <a:gd name="T56" fmla="+- 0 9362 9136"/>
                  <a:gd name="T57" fmla="*/ T56 w 230"/>
                  <a:gd name="T58" fmla="+- 0 2166 2094"/>
                  <a:gd name="T59" fmla="*/ 2166 h 202"/>
                  <a:gd name="T60" fmla="+- 0 9314 9136"/>
                  <a:gd name="T61" fmla="*/ T60 w 230"/>
                  <a:gd name="T62" fmla="+- 0 2112 2094"/>
                  <a:gd name="T63" fmla="*/ 2112 h 202"/>
                  <a:gd name="T64" fmla="+- 0 9296 9136"/>
                  <a:gd name="T65" fmla="*/ T64 w 230"/>
                  <a:gd name="T66" fmla="+- 0 2101 2094"/>
                  <a:gd name="T67" fmla="*/ 2101 h 202"/>
                  <a:gd name="T68" fmla="+- 0 9281 9136"/>
                  <a:gd name="T69" fmla="*/ T68 w 230"/>
                  <a:gd name="T70" fmla="+- 0 2094 2094"/>
                  <a:gd name="T71" fmla="*/ 2094 h 20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230" h="202">
                    <a:moveTo>
                      <a:pt x="145" y="0"/>
                    </a:moveTo>
                    <a:lnTo>
                      <a:pt x="42" y="0"/>
                    </a:lnTo>
                    <a:lnTo>
                      <a:pt x="69" y="3"/>
                    </a:lnTo>
                    <a:lnTo>
                      <a:pt x="95" y="8"/>
                    </a:lnTo>
                    <a:lnTo>
                      <a:pt x="159" y="35"/>
                    </a:lnTo>
                    <a:lnTo>
                      <a:pt x="203" y="91"/>
                    </a:lnTo>
                    <a:lnTo>
                      <a:pt x="205" y="108"/>
                    </a:lnTo>
                    <a:lnTo>
                      <a:pt x="202" y="122"/>
                    </a:lnTo>
                    <a:lnTo>
                      <a:pt x="154" y="171"/>
                    </a:lnTo>
                    <a:lnTo>
                      <a:pt x="87" y="194"/>
                    </a:lnTo>
                    <a:lnTo>
                      <a:pt x="0" y="202"/>
                    </a:lnTo>
                    <a:lnTo>
                      <a:pt x="145" y="202"/>
                    </a:lnTo>
                    <a:lnTo>
                      <a:pt x="205" y="157"/>
                    </a:lnTo>
                    <a:lnTo>
                      <a:pt x="230" y="87"/>
                    </a:lnTo>
                    <a:lnTo>
                      <a:pt x="226" y="72"/>
                    </a:lnTo>
                    <a:lnTo>
                      <a:pt x="178" y="18"/>
                    </a:lnTo>
                    <a:lnTo>
                      <a:pt x="160" y="7"/>
                    </a:lnTo>
                    <a:lnTo>
                      <a:pt x="145" y="0"/>
                    </a:lnTo>
                  </a:path>
                </a:pathLst>
              </a:custGeom>
              <a:solidFill>
                <a:srgbClr val="F7954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pic>
            <p:nvPicPr>
              <p:cNvPr id="33" name="Picture 578">
                <a:extLst>
                  <a:ext uri="{FF2B5EF4-FFF2-40B4-BE49-F238E27FC236}">
                    <a16:creationId xmlns:a16="http://schemas.microsoft.com/office/drawing/2014/main" xmlns="" id="{2B626DCE-C022-48B6-B020-0E817F20BF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0" y="2975"/>
                <a:ext cx="4265" cy="227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Group 575">
              <a:extLst>
                <a:ext uri="{FF2B5EF4-FFF2-40B4-BE49-F238E27FC236}">
                  <a16:creationId xmlns:a16="http://schemas.microsoft.com/office/drawing/2014/main" xmlns="" id="{C24A84C8-211E-4A71-9ADF-B8D07E6439CD}"/>
                </a:ext>
              </a:extLst>
            </p:cNvPr>
            <p:cNvGrpSpPr>
              <a:grpSpLocks/>
            </p:cNvGrpSpPr>
            <p:nvPr/>
          </p:nvGrpSpPr>
          <p:grpSpPr bwMode="auto">
            <a:xfrm>
              <a:off x="7716" y="4758"/>
              <a:ext cx="4082" cy="293"/>
              <a:chOff x="7716" y="4758"/>
              <a:chExt cx="4082" cy="293"/>
            </a:xfrm>
          </p:grpSpPr>
          <p:sp>
            <p:nvSpPr>
              <p:cNvPr id="31" name="Freeform 576">
                <a:extLst>
                  <a:ext uri="{FF2B5EF4-FFF2-40B4-BE49-F238E27FC236}">
                    <a16:creationId xmlns:a16="http://schemas.microsoft.com/office/drawing/2014/main" xmlns="" id="{A8ADA070-B644-483B-BE4A-8F79C9C281B3}"/>
                  </a:ext>
                </a:extLst>
              </p:cNvPr>
              <p:cNvSpPr>
                <a:spLocks/>
              </p:cNvSpPr>
              <p:nvPr/>
            </p:nvSpPr>
            <p:spPr bwMode="auto">
              <a:xfrm>
                <a:off x="7716" y="4758"/>
                <a:ext cx="4082" cy="293"/>
              </a:xfrm>
              <a:custGeom>
                <a:avLst/>
                <a:gdLst>
                  <a:gd name="T0" fmla="+- 0 7716 7716"/>
                  <a:gd name="T1" fmla="*/ T0 w 4082"/>
                  <a:gd name="T2" fmla="+- 0 5051 4758"/>
                  <a:gd name="T3" fmla="*/ 5051 h 293"/>
                  <a:gd name="T4" fmla="+- 0 11798 7716"/>
                  <a:gd name="T5" fmla="*/ T4 w 4082"/>
                  <a:gd name="T6" fmla="+- 0 5051 4758"/>
                  <a:gd name="T7" fmla="*/ 5051 h 293"/>
                  <a:gd name="T8" fmla="+- 0 11798 7716"/>
                  <a:gd name="T9" fmla="*/ T8 w 4082"/>
                  <a:gd name="T10" fmla="+- 0 4758 4758"/>
                  <a:gd name="T11" fmla="*/ 4758 h 293"/>
                  <a:gd name="T12" fmla="+- 0 7716 7716"/>
                  <a:gd name="T13" fmla="*/ T12 w 4082"/>
                  <a:gd name="T14" fmla="+- 0 4758 4758"/>
                  <a:gd name="T15" fmla="*/ 4758 h 293"/>
                  <a:gd name="T16" fmla="+- 0 7716 7716"/>
                  <a:gd name="T17" fmla="*/ T16 w 4082"/>
                  <a:gd name="T18" fmla="+- 0 5051 4758"/>
                  <a:gd name="T19" fmla="*/ 5051 h 293"/>
                </a:gdLst>
                <a:ahLst/>
                <a:cxnLst>
                  <a:cxn ang="0">
                    <a:pos x="T1" y="T3"/>
                  </a:cxn>
                  <a:cxn ang="0">
                    <a:pos x="T5" y="T7"/>
                  </a:cxn>
                  <a:cxn ang="0">
                    <a:pos x="T9" y="T11"/>
                  </a:cxn>
                  <a:cxn ang="0">
                    <a:pos x="T13" y="T15"/>
                  </a:cxn>
                  <a:cxn ang="0">
                    <a:pos x="T17" y="T19"/>
                  </a:cxn>
                </a:cxnLst>
                <a:rect l="0" t="0" r="r" b="b"/>
                <a:pathLst>
                  <a:path w="4082" h="293">
                    <a:moveTo>
                      <a:pt x="0" y="293"/>
                    </a:moveTo>
                    <a:lnTo>
                      <a:pt x="4082" y="293"/>
                    </a:lnTo>
                    <a:lnTo>
                      <a:pt x="4082" y="0"/>
                    </a:lnTo>
                    <a:lnTo>
                      <a:pt x="0" y="0"/>
                    </a:lnTo>
                    <a:lnTo>
                      <a:pt x="0" y="293"/>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23" name="Group 573">
              <a:extLst>
                <a:ext uri="{FF2B5EF4-FFF2-40B4-BE49-F238E27FC236}">
                  <a16:creationId xmlns:a16="http://schemas.microsoft.com/office/drawing/2014/main" xmlns="" id="{D83AFE9C-CED1-4B01-B564-4ED949E30A0B}"/>
                </a:ext>
              </a:extLst>
            </p:cNvPr>
            <p:cNvGrpSpPr>
              <a:grpSpLocks/>
            </p:cNvGrpSpPr>
            <p:nvPr/>
          </p:nvGrpSpPr>
          <p:grpSpPr bwMode="auto">
            <a:xfrm>
              <a:off x="7675" y="4432"/>
              <a:ext cx="4131" cy="2"/>
              <a:chOff x="7675" y="4432"/>
              <a:chExt cx="4131" cy="2"/>
            </a:xfrm>
          </p:grpSpPr>
          <p:sp>
            <p:nvSpPr>
              <p:cNvPr id="30" name="Freeform 574">
                <a:extLst>
                  <a:ext uri="{FF2B5EF4-FFF2-40B4-BE49-F238E27FC236}">
                    <a16:creationId xmlns:a16="http://schemas.microsoft.com/office/drawing/2014/main" xmlns="" id="{90709793-AFD8-4395-B5BD-B6A5AE6F965B}"/>
                  </a:ext>
                </a:extLst>
              </p:cNvPr>
              <p:cNvSpPr>
                <a:spLocks/>
              </p:cNvSpPr>
              <p:nvPr/>
            </p:nvSpPr>
            <p:spPr bwMode="auto">
              <a:xfrm>
                <a:off x="7675" y="4432"/>
                <a:ext cx="4131" cy="2"/>
              </a:xfrm>
              <a:custGeom>
                <a:avLst/>
                <a:gdLst>
                  <a:gd name="T0" fmla="+- 0 7675 7675"/>
                  <a:gd name="T1" fmla="*/ T0 w 4131"/>
                  <a:gd name="T2" fmla="+- 0 11806 7675"/>
                  <a:gd name="T3" fmla="*/ T2 w 4131"/>
                </a:gdLst>
                <a:ahLst/>
                <a:cxnLst>
                  <a:cxn ang="0">
                    <a:pos x="T1" y="0"/>
                  </a:cxn>
                  <a:cxn ang="0">
                    <a:pos x="T3" y="0"/>
                  </a:cxn>
                </a:cxnLst>
                <a:rect l="0" t="0" r="r" b="b"/>
                <a:pathLst>
                  <a:path w="4131">
                    <a:moveTo>
                      <a:pt x="0" y="0"/>
                    </a:moveTo>
                    <a:lnTo>
                      <a:pt x="4131" y="0"/>
                    </a:lnTo>
                  </a:path>
                </a:pathLst>
              </a:custGeom>
              <a:noFill/>
              <a:ln w="9144">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24" name="Group 571">
              <a:extLst>
                <a:ext uri="{FF2B5EF4-FFF2-40B4-BE49-F238E27FC236}">
                  <a16:creationId xmlns:a16="http://schemas.microsoft.com/office/drawing/2014/main" xmlns="" id="{8B46C855-52AC-4A0D-A2E2-686EC6153D58}"/>
                </a:ext>
              </a:extLst>
            </p:cNvPr>
            <p:cNvGrpSpPr>
              <a:grpSpLocks/>
            </p:cNvGrpSpPr>
            <p:nvPr/>
          </p:nvGrpSpPr>
          <p:grpSpPr bwMode="auto">
            <a:xfrm>
              <a:off x="9715" y="4262"/>
              <a:ext cx="339" cy="256"/>
              <a:chOff x="9715" y="4262"/>
              <a:chExt cx="339" cy="256"/>
            </a:xfrm>
          </p:grpSpPr>
          <p:sp>
            <p:nvSpPr>
              <p:cNvPr id="29" name="Freeform 572">
                <a:extLst>
                  <a:ext uri="{FF2B5EF4-FFF2-40B4-BE49-F238E27FC236}">
                    <a16:creationId xmlns:a16="http://schemas.microsoft.com/office/drawing/2014/main" xmlns="" id="{80F80B98-CE97-4585-A64E-8AF9DF8146B0}"/>
                  </a:ext>
                </a:extLst>
              </p:cNvPr>
              <p:cNvSpPr>
                <a:spLocks/>
              </p:cNvSpPr>
              <p:nvPr/>
            </p:nvSpPr>
            <p:spPr bwMode="auto">
              <a:xfrm>
                <a:off x="9715" y="4262"/>
                <a:ext cx="339" cy="256"/>
              </a:xfrm>
              <a:custGeom>
                <a:avLst/>
                <a:gdLst>
                  <a:gd name="T0" fmla="+- 0 9916 9715"/>
                  <a:gd name="T1" fmla="*/ T0 w 339"/>
                  <a:gd name="T2" fmla="+- 0 4262 4262"/>
                  <a:gd name="T3" fmla="*/ 4262 h 256"/>
                  <a:gd name="T4" fmla="+- 0 9837 9715"/>
                  <a:gd name="T5" fmla="*/ T4 w 339"/>
                  <a:gd name="T6" fmla="+- 0 4274 4262"/>
                  <a:gd name="T7" fmla="*/ 4274 h 256"/>
                  <a:gd name="T8" fmla="+- 0 9774 9715"/>
                  <a:gd name="T9" fmla="*/ T8 w 339"/>
                  <a:gd name="T10" fmla="+- 0 4301 4262"/>
                  <a:gd name="T11" fmla="*/ 4301 h 256"/>
                  <a:gd name="T12" fmla="+- 0 9722 9715"/>
                  <a:gd name="T13" fmla="*/ T12 w 339"/>
                  <a:gd name="T14" fmla="+- 0 4357 4262"/>
                  <a:gd name="T15" fmla="*/ 4357 h 256"/>
                  <a:gd name="T16" fmla="+- 0 9715 9715"/>
                  <a:gd name="T17" fmla="*/ T16 w 339"/>
                  <a:gd name="T18" fmla="+- 0 4390 4262"/>
                  <a:gd name="T19" fmla="*/ 4390 h 256"/>
                  <a:gd name="T20" fmla="+- 0 9716 9715"/>
                  <a:gd name="T21" fmla="*/ T20 w 339"/>
                  <a:gd name="T22" fmla="+- 0 4397 4262"/>
                  <a:gd name="T23" fmla="*/ 4397 h 256"/>
                  <a:gd name="T24" fmla="+- 0 9745 9715"/>
                  <a:gd name="T25" fmla="*/ T24 w 339"/>
                  <a:gd name="T26" fmla="+- 0 4454 4262"/>
                  <a:gd name="T27" fmla="*/ 4454 h 256"/>
                  <a:gd name="T28" fmla="+- 0 9815 9715"/>
                  <a:gd name="T29" fmla="*/ T28 w 339"/>
                  <a:gd name="T30" fmla="+- 0 4497 4262"/>
                  <a:gd name="T31" fmla="*/ 4497 h 256"/>
                  <a:gd name="T32" fmla="+- 0 9891 9715"/>
                  <a:gd name="T33" fmla="*/ T32 w 339"/>
                  <a:gd name="T34" fmla="+- 0 4514 4262"/>
                  <a:gd name="T35" fmla="*/ 4514 h 256"/>
                  <a:gd name="T36" fmla="+- 0 9951 9715"/>
                  <a:gd name="T37" fmla="*/ T36 w 339"/>
                  <a:gd name="T38" fmla="+- 0 4518 4262"/>
                  <a:gd name="T39" fmla="*/ 4518 h 256"/>
                  <a:gd name="T40" fmla="+- 0 9977 9715"/>
                  <a:gd name="T41" fmla="*/ T40 w 339"/>
                  <a:gd name="T42" fmla="+- 0 4515 4262"/>
                  <a:gd name="T43" fmla="*/ 4515 h 256"/>
                  <a:gd name="T44" fmla="+- 0 10002 9715"/>
                  <a:gd name="T45" fmla="*/ T44 w 339"/>
                  <a:gd name="T46" fmla="+- 0 4510 4262"/>
                  <a:gd name="T47" fmla="*/ 4510 h 256"/>
                  <a:gd name="T48" fmla="+- 0 10025 9715"/>
                  <a:gd name="T49" fmla="*/ T48 w 339"/>
                  <a:gd name="T50" fmla="+- 0 4504 4262"/>
                  <a:gd name="T51" fmla="*/ 4504 h 256"/>
                  <a:gd name="T52" fmla="+- 0 10047 9715"/>
                  <a:gd name="T53" fmla="*/ T52 w 339"/>
                  <a:gd name="T54" fmla="+- 0 4495 4262"/>
                  <a:gd name="T55" fmla="*/ 4495 h 256"/>
                  <a:gd name="T56" fmla="+- 0 10053 9715"/>
                  <a:gd name="T57" fmla="*/ T56 w 339"/>
                  <a:gd name="T58" fmla="+- 0 4492 4262"/>
                  <a:gd name="T59" fmla="*/ 4492 h 256"/>
                  <a:gd name="T60" fmla="+- 0 9909 9715"/>
                  <a:gd name="T61" fmla="*/ T60 w 339"/>
                  <a:gd name="T62" fmla="+- 0 4492 4262"/>
                  <a:gd name="T63" fmla="*/ 4492 h 256"/>
                  <a:gd name="T64" fmla="+- 0 9881 9715"/>
                  <a:gd name="T65" fmla="*/ T64 w 339"/>
                  <a:gd name="T66" fmla="+- 0 4490 4262"/>
                  <a:gd name="T67" fmla="*/ 4490 h 256"/>
                  <a:gd name="T68" fmla="+- 0 9809 9715"/>
                  <a:gd name="T69" fmla="*/ T68 w 339"/>
                  <a:gd name="T70" fmla="+- 0 4469 4262"/>
                  <a:gd name="T71" fmla="*/ 4469 h 256"/>
                  <a:gd name="T72" fmla="+- 0 9759 9715"/>
                  <a:gd name="T73" fmla="*/ T72 w 339"/>
                  <a:gd name="T74" fmla="+- 0 4435 4262"/>
                  <a:gd name="T75" fmla="*/ 4435 h 256"/>
                  <a:gd name="T76" fmla="+- 0 9741 9715"/>
                  <a:gd name="T77" fmla="*/ T76 w 339"/>
                  <a:gd name="T78" fmla="+- 0 4390 4262"/>
                  <a:gd name="T79" fmla="*/ 4390 h 256"/>
                  <a:gd name="T80" fmla="+- 0 9742 9715"/>
                  <a:gd name="T81" fmla="*/ T80 w 339"/>
                  <a:gd name="T82" fmla="+- 0 4379 4262"/>
                  <a:gd name="T83" fmla="*/ 4379 h 256"/>
                  <a:gd name="T84" fmla="+- 0 9779 9715"/>
                  <a:gd name="T85" fmla="*/ T84 w 339"/>
                  <a:gd name="T86" fmla="+- 0 4329 4262"/>
                  <a:gd name="T87" fmla="*/ 4329 h 256"/>
                  <a:gd name="T88" fmla="+- 0 9839 9715"/>
                  <a:gd name="T89" fmla="*/ T88 w 339"/>
                  <a:gd name="T90" fmla="+- 0 4302 4262"/>
                  <a:gd name="T91" fmla="*/ 4302 h 256"/>
                  <a:gd name="T92" fmla="+- 0 9920 9715"/>
                  <a:gd name="T93" fmla="*/ T92 w 339"/>
                  <a:gd name="T94" fmla="+- 0 4289 4262"/>
                  <a:gd name="T95" fmla="*/ 4289 h 256"/>
                  <a:gd name="T96" fmla="+- 0 9952 9715"/>
                  <a:gd name="T97" fmla="*/ T96 w 339"/>
                  <a:gd name="T98" fmla="+- 0 4288 4262"/>
                  <a:gd name="T99" fmla="*/ 4288 h 256"/>
                  <a:gd name="T100" fmla="+- 0 10054 9715"/>
                  <a:gd name="T101" fmla="*/ T100 w 339"/>
                  <a:gd name="T102" fmla="+- 0 4288 4262"/>
                  <a:gd name="T103" fmla="*/ 4288 h 256"/>
                  <a:gd name="T104" fmla="+- 0 10047 9715"/>
                  <a:gd name="T105" fmla="*/ T104 w 339"/>
                  <a:gd name="T106" fmla="+- 0 4285 4262"/>
                  <a:gd name="T107" fmla="*/ 4285 h 256"/>
                  <a:gd name="T108" fmla="+- 0 10024 9715"/>
                  <a:gd name="T109" fmla="*/ T108 w 339"/>
                  <a:gd name="T110" fmla="+- 0 4277 4262"/>
                  <a:gd name="T111" fmla="*/ 4277 h 256"/>
                  <a:gd name="T112" fmla="+- 0 10000 9715"/>
                  <a:gd name="T113" fmla="*/ T112 w 339"/>
                  <a:gd name="T114" fmla="+- 0 4270 4262"/>
                  <a:gd name="T115" fmla="*/ 4270 h 256"/>
                  <a:gd name="T116" fmla="+- 0 9973 9715"/>
                  <a:gd name="T117" fmla="*/ T116 w 339"/>
                  <a:gd name="T118" fmla="+- 0 4266 4262"/>
                  <a:gd name="T119" fmla="*/ 4266 h 256"/>
                  <a:gd name="T120" fmla="+- 0 9945 9715"/>
                  <a:gd name="T121" fmla="*/ T120 w 339"/>
                  <a:gd name="T122" fmla="+- 0 4263 4262"/>
                  <a:gd name="T123" fmla="*/ 4263 h 256"/>
                  <a:gd name="T124" fmla="+- 0 9916 9715"/>
                  <a:gd name="T125" fmla="*/ T124 w 339"/>
                  <a:gd name="T126" fmla="+- 0 4262 4262"/>
                  <a:gd name="T127" fmla="*/ 4262 h 25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339" h="256">
                    <a:moveTo>
                      <a:pt x="201" y="0"/>
                    </a:moveTo>
                    <a:lnTo>
                      <a:pt x="122" y="12"/>
                    </a:lnTo>
                    <a:lnTo>
                      <a:pt x="59" y="39"/>
                    </a:lnTo>
                    <a:lnTo>
                      <a:pt x="7" y="95"/>
                    </a:lnTo>
                    <a:lnTo>
                      <a:pt x="0" y="128"/>
                    </a:lnTo>
                    <a:lnTo>
                      <a:pt x="1" y="135"/>
                    </a:lnTo>
                    <a:lnTo>
                      <a:pt x="30" y="192"/>
                    </a:lnTo>
                    <a:lnTo>
                      <a:pt x="100" y="235"/>
                    </a:lnTo>
                    <a:lnTo>
                      <a:pt x="176" y="252"/>
                    </a:lnTo>
                    <a:lnTo>
                      <a:pt x="236" y="256"/>
                    </a:lnTo>
                    <a:lnTo>
                      <a:pt x="262" y="253"/>
                    </a:lnTo>
                    <a:lnTo>
                      <a:pt x="287" y="248"/>
                    </a:lnTo>
                    <a:lnTo>
                      <a:pt x="310" y="242"/>
                    </a:lnTo>
                    <a:lnTo>
                      <a:pt x="332" y="233"/>
                    </a:lnTo>
                    <a:lnTo>
                      <a:pt x="338" y="230"/>
                    </a:lnTo>
                    <a:lnTo>
                      <a:pt x="194" y="230"/>
                    </a:lnTo>
                    <a:lnTo>
                      <a:pt x="166" y="228"/>
                    </a:lnTo>
                    <a:lnTo>
                      <a:pt x="94" y="207"/>
                    </a:lnTo>
                    <a:lnTo>
                      <a:pt x="44" y="173"/>
                    </a:lnTo>
                    <a:lnTo>
                      <a:pt x="26" y="128"/>
                    </a:lnTo>
                    <a:lnTo>
                      <a:pt x="27" y="117"/>
                    </a:lnTo>
                    <a:lnTo>
                      <a:pt x="64" y="67"/>
                    </a:lnTo>
                    <a:lnTo>
                      <a:pt x="124" y="40"/>
                    </a:lnTo>
                    <a:lnTo>
                      <a:pt x="205" y="27"/>
                    </a:lnTo>
                    <a:lnTo>
                      <a:pt x="237" y="26"/>
                    </a:lnTo>
                    <a:lnTo>
                      <a:pt x="339" y="26"/>
                    </a:lnTo>
                    <a:lnTo>
                      <a:pt x="332" y="23"/>
                    </a:lnTo>
                    <a:lnTo>
                      <a:pt x="309" y="15"/>
                    </a:lnTo>
                    <a:lnTo>
                      <a:pt x="285" y="8"/>
                    </a:lnTo>
                    <a:lnTo>
                      <a:pt x="258" y="4"/>
                    </a:lnTo>
                    <a:lnTo>
                      <a:pt x="230" y="1"/>
                    </a:lnTo>
                    <a:lnTo>
                      <a:pt x="201" y="0"/>
                    </a:lnTo>
                  </a:path>
                </a:pathLst>
              </a:custGeom>
              <a:solidFill>
                <a:srgbClr val="F7954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25" name="Group 569">
              <a:extLst>
                <a:ext uri="{FF2B5EF4-FFF2-40B4-BE49-F238E27FC236}">
                  <a16:creationId xmlns:a16="http://schemas.microsoft.com/office/drawing/2014/main" xmlns="" id="{82E9C22C-9CE1-4577-92D1-1464CF3834FC}"/>
                </a:ext>
              </a:extLst>
            </p:cNvPr>
            <p:cNvGrpSpPr>
              <a:grpSpLocks/>
            </p:cNvGrpSpPr>
            <p:nvPr/>
          </p:nvGrpSpPr>
          <p:grpSpPr bwMode="auto">
            <a:xfrm>
              <a:off x="9909" y="4288"/>
              <a:ext cx="230" cy="204"/>
              <a:chOff x="9909" y="4288"/>
              <a:chExt cx="230" cy="204"/>
            </a:xfrm>
          </p:grpSpPr>
          <p:sp>
            <p:nvSpPr>
              <p:cNvPr id="28" name="Freeform 570">
                <a:extLst>
                  <a:ext uri="{FF2B5EF4-FFF2-40B4-BE49-F238E27FC236}">
                    <a16:creationId xmlns:a16="http://schemas.microsoft.com/office/drawing/2014/main" xmlns="" id="{6B95184C-8385-4F99-BEC9-F5CDEBEFCD69}"/>
                  </a:ext>
                </a:extLst>
              </p:cNvPr>
              <p:cNvSpPr>
                <a:spLocks/>
              </p:cNvSpPr>
              <p:nvPr/>
            </p:nvSpPr>
            <p:spPr bwMode="auto">
              <a:xfrm>
                <a:off x="9909" y="4288"/>
                <a:ext cx="230" cy="204"/>
              </a:xfrm>
              <a:custGeom>
                <a:avLst/>
                <a:gdLst>
                  <a:gd name="T0" fmla="+- 0 10054 9909"/>
                  <a:gd name="T1" fmla="*/ T0 w 230"/>
                  <a:gd name="T2" fmla="+- 0 4288 4288"/>
                  <a:gd name="T3" fmla="*/ 4288 h 204"/>
                  <a:gd name="T4" fmla="+- 0 9952 9909"/>
                  <a:gd name="T5" fmla="*/ T4 w 230"/>
                  <a:gd name="T6" fmla="+- 0 4288 4288"/>
                  <a:gd name="T7" fmla="*/ 4288 h 204"/>
                  <a:gd name="T8" fmla="+- 0 9979 9909"/>
                  <a:gd name="T9" fmla="*/ T8 w 230"/>
                  <a:gd name="T10" fmla="+- 0 4291 4288"/>
                  <a:gd name="T11" fmla="*/ 4291 h 204"/>
                  <a:gd name="T12" fmla="+- 0 10004 9909"/>
                  <a:gd name="T13" fmla="*/ T12 w 230"/>
                  <a:gd name="T14" fmla="+- 0 4296 4288"/>
                  <a:gd name="T15" fmla="*/ 4296 h 204"/>
                  <a:gd name="T16" fmla="+- 0 10067 9909"/>
                  <a:gd name="T17" fmla="*/ T16 w 230"/>
                  <a:gd name="T18" fmla="+- 0 4323 4288"/>
                  <a:gd name="T19" fmla="*/ 4323 h 204"/>
                  <a:gd name="T20" fmla="+- 0 10112 9909"/>
                  <a:gd name="T21" fmla="*/ T20 w 230"/>
                  <a:gd name="T22" fmla="+- 0 4380 4288"/>
                  <a:gd name="T23" fmla="*/ 4380 h 204"/>
                  <a:gd name="T24" fmla="+- 0 10114 9909"/>
                  <a:gd name="T25" fmla="*/ T24 w 230"/>
                  <a:gd name="T26" fmla="+- 0 4397 4288"/>
                  <a:gd name="T27" fmla="*/ 4397 h 204"/>
                  <a:gd name="T28" fmla="+- 0 10110 9909"/>
                  <a:gd name="T29" fmla="*/ T28 w 230"/>
                  <a:gd name="T30" fmla="+- 0 4412 4288"/>
                  <a:gd name="T31" fmla="*/ 4412 h 204"/>
                  <a:gd name="T32" fmla="+- 0 10062 9909"/>
                  <a:gd name="T33" fmla="*/ T32 w 230"/>
                  <a:gd name="T34" fmla="+- 0 4460 4288"/>
                  <a:gd name="T35" fmla="*/ 4460 h 204"/>
                  <a:gd name="T36" fmla="+- 0 9995 9909"/>
                  <a:gd name="T37" fmla="*/ T36 w 230"/>
                  <a:gd name="T38" fmla="+- 0 4484 4288"/>
                  <a:gd name="T39" fmla="*/ 4484 h 204"/>
                  <a:gd name="T40" fmla="+- 0 9909 9909"/>
                  <a:gd name="T41" fmla="*/ T40 w 230"/>
                  <a:gd name="T42" fmla="+- 0 4492 4288"/>
                  <a:gd name="T43" fmla="*/ 4492 h 204"/>
                  <a:gd name="T44" fmla="+- 0 10053 9909"/>
                  <a:gd name="T45" fmla="*/ T44 w 230"/>
                  <a:gd name="T46" fmla="+- 0 4492 4288"/>
                  <a:gd name="T47" fmla="*/ 4492 h 204"/>
                  <a:gd name="T48" fmla="+- 0 10114 9909"/>
                  <a:gd name="T49" fmla="*/ T48 w 230"/>
                  <a:gd name="T50" fmla="+- 0 4446 4288"/>
                  <a:gd name="T51" fmla="*/ 4446 h 204"/>
                  <a:gd name="T52" fmla="+- 0 10139 9909"/>
                  <a:gd name="T53" fmla="*/ T52 w 230"/>
                  <a:gd name="T54" fmla="+- 0 4375 4288"/>
                  <a:gd name="T55" fmla="*/ 4375 h 204"/>
                  <a:gd name="T56" fmla="+- 0 10134 9909"/>
                  <a:gd name="T57" fmla="*/ T56 w 230"/>
                  <a:gd name="T58" fmla="+- 0 4359 4288"/>
                  <a:gd name="T59" fmla="*/ 4359 h 204"/>
                  <a:gd name="T60" fmla="+- 0 10086 9909"/>
                  <a:gd name="T61" fmla="*/ T60 w 230"/>
                  <a:gd name="T62" fmla="+- 0 4305 4288"/>
                  <a:gd name="T63" fmla="*/ 4305 h 204"/>
                  <a:gd name="T64" fmla="+- 0 10068 9909"/>
                  <a:gd name="T65" fmla="*/ T64 w 230"/>
                  <a:gd name="T66" fmla="+- 0 4294 4288"/>
                  <a:gd name="T67" fmla="*/ 4294 h 204"/>
                  <a:gd name="T68" fmla="+- 0 10054 9909"/>
                  <a:gd name="T69" fmla="*/ T68 w 230"/>
                  <a:gd name="T70" fmla="+- 0 4288 4288"/>
                  <a:gd name="T71" fmla="*/ 4288 h 20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230" h="204">
                    <a:moveTo>
                      <a:pt x="145" y="0"/>
                    </a:moveTo>
                    <a:lnTo>
                      <a:pt x="43" y="0"/>
                    </a:lnTo>
                    <a:lnTo>
                      <a:pt x="70" y="3"/>
                    </a:lnTo>
                    <a:lnTo>
                      <a:pt x="95" y="8"/>
                    </a:lnTo>
                    <a:lnTo>
                      <a:pt x="158" y="35"/>
                    </a:lnTo>
                    <a:lnTo>
                      <a:pt x="203" y="92"/>
                    </a:lnTo>
                    <a:lnTo>
                      <a:pt x="205" y="109"/>
                    </a:lnTo>
                    <a:lnTo>
                      <a:pt x="201" y="124"/>
                    </a:lnTo>
                    <a:lnTo>
                      <a:pt x="153" y="172"/>
                    </a:lnTo>
                    <a:lnTo>
                      <a:pt x="86" y="196"/>
                    </a:lnTo>
                    <a:lnTo>
                      <a:pt x="0" y="204"/>
                    </a:lnTo>
                    <a:lnTo>
                      <a:pt x="144" y="204"/>
                    </a:lnTo>
                    <a:lnTo>
                      <a:pt x="205" y="158"/>
                    </a:lnTo>
                    <a:lnTo>
                      <a:pt x="230" y="87"/>
                    </a:lnTo>
                    <a:lnTo>
                      <a:pt x="225" y="71"/>
                    </a:lnTo>
                    <a:lnTo>
                      <a:pt x="177" y="17"/>
                    </a:lnTo>
                    <a:lnTo>
                      <a:pt x="159" y="6"/>
                    </a:lnTo>
                    <a:lnTo>
                      <a:pt x="145" y="0"/>
                    </a:lnTo>
                  </a:path>
                </a:pathLst>
              </a:custGeom>
              <a:solidFill>
                <a:srgbClr val="F7954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26" name="Group 567">
              <a:extLst>
                <a:ext uri="{FF2B5EF4-FFF2-40B4-BE49-F238E27FC236}">
                  <a16:creationId xmlns:a16="http://schemas.microsoft.com/office/drawing/2014/main" xmlns="" id="{50DEAF08-6F0D-4461-83D6-84700790F39A}"/>
                </a:ext>
              </a:extLst>
            </p:cNvPr>
            <p:cNvGrpSpPr>
              <a:grpSpLocks/>
            </p:cNvGrpSpPr>
            <p:nvPr/>
          </p:nvGrpSpPr>
          <p:grpSpPr bwMode="auto">
            <a:xfrm>
              <a:off x="11362" y="3047"/>
              <a:ext cx="439" cy="348"/>
              <a:chOff x="11362" y="3047"/>
              <a:chExt cx="439" cy="348"/>
            </a:xfrm>
          </p:grpSpPr>
          <p:sp>
            <p:nvSpPr>
              <p:cNvPr id="27" name="Freeform 568">
                <a:extLst>
                  <a:ext uri="{FF2B5EF4-FFF2-40B4-BE49-F238E27FC236}">
                    <a16:creationId xmlns:a16="http://schemas.microsoft.com/office/drawing/2014/main" xmlns="" id="{24FA1A17-0E0F-4F9A-AB31-A99B533242B9}"/>
                  </a:ext>
                </a:extLst>
              </p:cNvPr>
              <p:cNvSpPr>
                <a:spLocks/>
              </p:cNvSpPr>
              <p:nvPr/>
            </p:nvSpPr>
            <p:spPr bwMode="auto">
              <a:xfrm>
                <a:off x="11362" y="3047"/>
                <a:ext cx="439" cy="348"/>
              </a:xfrm>
              <a:custGeom>
                <a:avLst/>
                <a:gdLst>
                  <a:gd name="T0" fmla="+- 0 11362 11362"/>
                  <a:gd name="T1" fmla="*/ T0 w 439"/>
                  <a:gd name="T2" fmla="+- 0 3395 3047"/>
                  <a:gd name="T3" fmla="*/ 3395 h 348"/>
                  <a:gd name="T4" fmla="+- 0 11801 11362"/>
                  <a:gd name="T5" fmla="*/ T4 w 439"/>
                  <a:gd name="T6" fmla="+- 0 3395 3047"/>
                  <a:gd name="T7" fmla="*/ 3395 h 348"/>
                  <a:gd name="T8" fmla="+- 0 11801 11362"/>
                  <a:gd name="T9" fmla="*/ T8 w 439"/>
                  <a:gd name="T10" fmla="+- 0 3047 3047"/>
                  <a:gd name="T11" fmla="*/ 3047 h 348"/>
                  <a:gd name="T12" fmla="+- 0 11362 11362"/>
                  <a:gd name="T13" fmla="*/ T12 w 439"/>
                  <a:gd name="T14" fmla="+- 0 3047 3047"/>
                  <a:gd name="T15" fmla="*/ 3047 h 348"/>
                  <a:gd name="T16" fmla="+- 0 11362 11362"/>
                  <a:gd name="T17" fmla="*/ T16 w 439"/>
                  <a:gd name="T18" fmla="+- 0 3395 3047"/>
                  <a:gd name="T19" fmla="*/ 3395 h 348"/>
                </a:gdLst>
                <a:ahLst/>
                <a:cxnLst>
                  <a:cxn ang="0">
                    <a:pos x="T1" y="T3"/>
                  </a:cxn>
                  <a:cxn ang="0">
                    <a:pos x="T5" y="T7"/>
                  </a:cxn>
                  <a:cxn ang="0">
                    <a:pos x="T9" y="T11"/>
                  </a:cxn>
                  <a:cxn ang="0">
                    <a:pos x="T13" y="T15"/>
                  </a:cxn>
                  <a:cxn ang="0">
                    <a:pos x="T17" y="T19"/>
                  </a:cxn>
                </a:cxnLst>
                <a:rect l="0" t="0" r="r" b="b"/>
                <a:pathLst>
                  <a:path w="439" h="348">
                    <a:moveTo>
                      <a:pt x="0" y="348"/>
                    </a:moveTo>
                    <a:lnTo>
                      <a:pt x="439" y="348"/>
                    </a:lnTo>
                    <a:lnTo>
                      <a:pt x="439" y="0"/>
                    </a:lnTo>
                    <a:lnTo>
                      <a:pt x="0" y="0"/>
                    </a:lnTo>
                    <a:lnTo>
                      <a:pt x="0" y="34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sp>
        <p:nvSpPr>
          <p:cNvPr id="5" name="Text Box 524">
            <a:extLst>
              <a:ext uri="{FF2B5EF4-FFF2-40B4-BE49-F238E27FC236}">
                <a16:creationId xmlns:a16="http://schemas.microsoft.com/office/drawing/2014/main" xmlns="" id="{E329D438-1F5C-4EE9-BF11-55429677F4F8}"/>
              </a:ext>
            </a:extLst>
          </p:cNvPr>
          <p:cNvSpPr txBox="1">
            <a:spLocks noChangeArrowheads="1"/>
          </p:cNvSpPr>
          <p:nvPr/>
        </p:nvSpPr>
        <p:spPr bwMode="auto">
          <a:xfrm>
            <a:off x="251520" y="2347934"/>
            <a:ext cx="32131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vert270" wrap="square" lIns="0" tIns="0" rIns="0" bIns="0" anchor="t" anchorCtr="0" upright="1">
            <a:noAutofit/>
          </a:bodyPr>
          <a:lstStyle/>
          <a:p>
            <a:pPr marL="133985" marR="121285" algn="ctr">
              <a:lnSpc>
                <a:spcPts val="1175"/>
              </a:lnSpc>
              <a:spcAft>
                <a:spcPts val="0"/>
              </a:spcAft>
            </a:pPr>
            <a:r>
              <a:rPr lang="en-US" sz="1050" b="1" spc="-5" dirty="0" err="1">
                <a:effectLst/>
                <a:latin typeface="Calibri Light" panose="020F0302020204030204" pitchFamily="34" charset="0"/>
                <a:ea typeface="Calibri Light" panose="020F0302020204030204" pitchFamily="34" charset="0"/>
                <a:cs typeface="Times New Roman" panose="02020603050405020304" pitchFamily="18" charset="0"/>
              </a:rPr>
              <a:t>fl</a:t>
            </a:r>
            <a:r>
              <a:rPr lang="en-US" sz="1050" b="1" dirty="0" err="1">
                <a:effectLst/>
                <a:latin typeface="Calibri Light" panose="020F0302020204030204" pitchFamily="34" charset="0"/>
                <a:ea typeface="Calibri Light" panose="020F0302020204030204" pitchFamily="34" charset="0"/>
                <a:cs typeface="Times New Roman" panose="02020603050405020304" pitchFamily="18" charset="0"/>
              </a:rPr>
              <a:t>RNA</a:t>
            </a:r>
            <a:endParaRPr lang="it-IT" sz="11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US" sz="800" b="1" spc="5" dirty="0">
                <a:effectLst/>
                <a:latin typeface="Calibri Light" panose="020F0302020204030204" pitchFamily="34" charset="0"/>
                <a:ea typeface="Calibri Light" panose="020F0302020204030204" pitchFamily="34" charset="0"/>
                <a:cs typeface="Times New Roman" panose="02020603050405020304" pitchFamily="18" charset="0"/>
              </a:rPr>
              <a:t>(</a:t>
            </a:r>
            <a:r>
              <a:rPr lang="en-US" sz="800" b="1" spc="-5" dirty="0">
                <a:effectLst/>
                <a:latin typeface="Calibri Light" panose="020F0302020204030204" pitchFamily="34" charset="0"/>
                <a:ea typeface="Calibri Light" panose="020F0302020204030204" pitchFamily="34" charset="0"/>
                <a:cs typeface="Times New Roman" panose="02020603050405020304" pitchFamily="18" charset="0"/>
              </a:rPr>
              <a:t>l</a:t>
            </a:r>
            <a:r>
              <a:rPr lang="en-US" sz="800" b="1" dirty="0">
                <a:effectLst/>
                <a:latin typeface="Calibri Light" panose="020F0302020204030204" pitchFamily="34" charset="0"/>
                <a:ea typeface="Calibri Light" panose="020F0302020204030204" pitchFamily="34" charset="0"/>
                <a:cs typeface="Times New Roman" panose="02020603050405020304" pitchFamily="18" charset="0"/>
              </a:rPr>
              <a:t>og</a:t>
            </a:r>
            <a:r>
              <a:rPr lang="en-US" sz="550" b="1" spc="-5" dirty="0">
                <a:effectLst/>
                <a:latin typeface="Calibri Light" panose="020F0302020204030204" pitchFamily="34" charset="0"/>
                <a:ea typeface="Calibri Light" panose="020F0302020204030204" pitchFamily="34" charset="0"/>
                <a:cs typeface="Times New Roman" panose="02020603050405020304" pitchFamily="18" charset="0"/>
              </a:rPr>
              <a:t>1</a:t>
            </a:r>
            <a:r>
              <a:rPr lang="en-US" sz="550" b="1" dirty="0">
                <a:effectLst/>
                <a:latin typeface="Calibri Light" panose="020F0302020204030204" pitchFamily="34" charset="0"/>
                <a:ea typeface="Calibri Light" panose="020F0302020204030204" pitchFamily="34" charset="0"/>
                <a:cs typeface="Times New Roman" panose="02020603050405020304" pitchFamily="18" charset="0"/>
              </a:rPr>
              <a:t>0</a:t>
            </a:r>
            <a:r>
              <a:rPr lang="en-US" sz="550" b="1" spc="100" dirty="0">
                <a:effectLst/>
                <a:latin typeface="Calibri Light" panose="020F0302020204030204" pitchFamily="34" charset="0"/>
                <a:ea typeface="Calibri Light" panose="020F0302020204030204" pitchFamily="34" charset="0"/>
                <a:cs typeface="Times New Roman" panose="02020603050405020304" pitchFamily="18" charset="0"/>
              </a:rPr>
              <a:t> </a:t>
            </a:r>
            <a:r>
              <a:rPr lang="en-US" sz="800" b="1" spc="-5" dirty="0">
                <a:effectLst/>
                <a:latin typeface="Calibri Light" panose="020F0302020204030204" pitchFamily="34" charset="0"/>
                <a:ea typeface="Calibri Light" panose="020F0302020204030204" pitchFamily="34" charset="0"/>
                <a:cs typeface="Times New Roman" panose="02020603050405020304" pitchFamily="18" charset="0"/>
              </a:rPr>
              <a:t>c</a:t>
            </a:r>
            <a:r>
              <a:rPr lang="en-US" sz="800" b="1" dirty="0">
                <a:effectLst/>
                <a:latin typeface="Calibri Light" panose="020F0302020204030204" pitchFamily="34" charset="0"/>
                <a:ea typeface="Calibri Light" panose="020F0302020204030204" pitchFamily="34" charset="0"/>
                <a:cs typeface="Times New Roman" panose="02020603050405020304" pitchFamily="18" charset="0"/>
              </a:rPr>
              <a:t>p</a:t>
            </a:r>
            <a:r>
              <a:rPr lang="en-US" sz="800" b="1" spc="5" dirty="0">
                <a:effectLst/>
                <a:latin typeface="Calibri Light" panose="020F0302020204030204" pitchFamily="34" charset="0"/>
                <a:ea typeface="Calibri Light" panose="020F0302020204030204" pitchFamily="34" charset="0"/>
                <a:cs typeface="Times New Roman" panose="02020603050405020304" pitchFamily="18" charset="0"/>
              </a:rPr>
              <a:t>s</a:t>
            </a:r>
            <a:r>
              <a:rPr lang="en-US" sz="800" b="1" dirty="0">
                <a:effectLst/>
                <a:latin typeface="Calibri Light" panose="020F0302020204030204" pitchFamily="34" charset="0"/>
                <a:ea typeface="Calibri Light" panose="020F0302020204030204" pitchFamily="34" charset="0"/>
                <a:cs typeface="Times New Roman" panose="02020603050405020304" pitchFamily="18" charset="0"/>
              </a:rPr>
              <a:t>/</a:t>
            </a:r>
            <a:r>
              <a:rPr lang="en-US" sz="800" b="1" spc="5" dirty="0">
                <a:effectLst/>
                <a:latin typeface="Calibri Light" panose="020F0302020204030204" pitchFamily="34" charset="0"/>
                <a:ea typeface="Calibri Light" panose="020F0302020204030204" pitchFamily="34" charset="0"/>
                <a:cs typeface="Times New Roman" panose="02020603050405020304" pitchFamily="18" charset="0"/>
              </a:rPr>
              <a:t>m</a:t>
            </a:r>
            <a:r>
              <a:rPr lang="en-US" sz="800" b="1" dirty="0">
                <a:effectLst/>
                <a:latin typeface="Calibri Light" panose="020F0302020204030204" pitchFamily="34" charset="0"/>
                <a:ea typeface="Calibri Light" panose="020F0302020204030204" pitchFamily="34" charset="0"/>
                <a:cs typeface="Times New Roman" panose="02020603050405020304" pitchFamily="18" charset="0"/>
              </a:rPr>
              <a:t>L)</a:t>
            </a:r>
            <a:endParaRPr lang="it-IT"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Box 522">
            <a:extLst>
              <a:ext uri="{FF2B5EF4-FFF2-40B4-BE49-F238E27FC236}">
                <a16:creationId xmlns:a16="http://schemas.microsoft.com/office/drawing/2014/main" xmlns="" id="{C2EB846E-476F-41E9-A1BB-A94D1299A66A}"/>
              </a:ext>
            </a:extLst>
          </p:cNvPr>
          <p:cNvSpPr txBox="1">
            <a:spLocks noChangeArrowheads="1"/>
          </p:cNvSpPr>
          <p:nvPr/>
        </p:nvSpPr>
        <p:spPr bwMode="auto">
          <a:xfrm>
            <a:off x="324864" y="3857329"/>
            <a:ext cx="297495" cy="635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vert270" wrap="square" lIns="0" tIns="0" rIns="0" bIns="0" anchor="t" anchorCtr="0" upright="1">
            <a:noAutofit/>
          </a:bodyPr>
          <a:lstStyle/>
          <a:p>
            <a:pPr marL="123825" marR="110490" algn="ctr">
              <a:lnSpc>
                <a:spcPts val="1175"/>
              </a:lnSpc>
              <a:spcAft>
                <a:spcPts val="0"/>
              </a:spcAft>
            </a:pPr>
            <a:r>
              <a:rPr lang="en-US" sz="1050" b="1" dirty="0" err="1">
                <a:effectLst/>
                <a:latin typeface="Calibri Light" panose="020F0302020204030204" pitchFamily="34" charset="0"/>
                <a:ea typeface="Calibri Light" panose="020F0302020204030204" pitchFamily="34" charset="0"/>
                <a:cs typeface="Times New Roman" panose="02020603050405020304" pitchFamily="18" charset="0"/>
              </a:rPr>
              <a:t>t</a:t>
            </a:r>
            <a:r>
              <a:rPr lang="en-US" sz="1050" b="1" spc="-5" dirty="0" err="1">
                <a:effectLst/>
                <a:latin typeface="Calibri Light" panose="020F0302020204030204" pitchFamily="34" charset="0"/>
                <a:ea typeface="Calibri Light" panose="020F0302020204030204" pitchFamily="34" charset="0"/>
                <a:cs typeface="Times New Roman" panose="02020603050405020304" pitchFamily="18" charset="0"/>
              </a:rPr>
              <a:t>r</a:t>
            </a:r>
            <a:r>
              <a:rPr lang="en-US" sz="1050" b="1" dirty="0" err="1">
                <a:effectLst/>
                <a:latin typeface="Calibri Light" panose="020F0302020204030204" pitchFamily="34" charset="0"/>
                <a:ea typeface="Calibri Light" panose="020F0302020204030204" pitchFamily="34" charset="0"/>
                <a:cs typeface="Times New Roman" panose="02020603050405020304" pitchFamily="18" charset="0"/>
              </a:rPr>
              <a:t>RNA</a:t>
            </a:r>
            <a:endParaRPr lang="it-IT" sz="11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US" sz="800" b="1" spc="5" dirty="0">
                <a:effectLst/>
                <a:latin typeface="Calibri Light" panose="020F0302020204030204" pitchFamily="34" charset="0"/>
                <a:ea typeface="Calibri Light" panose="020F0302020204030204" pitchFamily="34" charset="0"/>
                <a:cs typeface="Times New Roman" panose="02020603050405020304" pitchFamily="18" charset="0"/>
              </a:rPr>
              <a:t>(</a:t>
            </a:r>
            <a:r>
              <a:rPr lang="en-US" sz="800" b="1" spc="-5" dirty="0">
                <a:effectLst/>
                <a:latin typeface="Calibri Light" panose="020F0302020204030204" pitchFamily="34" charset="0"/>
                <a:ea typeface="Calibri Light" panose="020F0302020204030204" pitchFamily="34" charset="0"/>
                <a:cs typeface="Times New Roman" panose="02020603050405020304" pitchFamily="18" charset="0"/>
              </a:rPr>
              <a:t>l</a:t>
            </a:r>
            <a:r>
              <a:rPr lang="en-US" sz="800" b="1" dirty="0">
                <a:effectLst/>
                <a:latin typeface="Calibri Light" panose="020F0302020204030204" pitchFamily="34" charset="0"/>
                <a:ea typeface="Calibri Light" panose="020F0302020204030204" pitchFamily="34" charset="0"/>
                <a:cs typeface="Times New Roman" panose="02020603050405020304" pitchFamily="18" charset="0"/>
              </a:rPr>
              <a:t>og</a:t>
            </a:r>
            <a:r>
              <a:rPr lang="en-US" sz="550" b="1" spc="-5" dirty="0">
                <a:effectLst/>
                <a:latin typeface="Calibri Light" panose="020F0302020204030204" pitchFamily="34" charset="0"/>
                <a:ea typeface="Calibri Light" panose="020F0302020204030204" pitchFamily="34" charset="0"/>
                <a:cs typeface="Times New Roman" panose="02020603050405020304" pitchFamily="18" charset="0"/>
              </a:rPr>
              <a:t>1</a:t>
            </a:r>
            <a:r>
              <a:rPr lang="en-US" sz="550" b="1" dirty="0">
                <a:effectLst/>
                <a:latin typeface="Calibri Light" panose="020F0302020204030204" pitchFamily="34" charset="0"/>
                <a:ea typeface="Calibri Light" panose="020F0302020204030204" pitchFamily="34" charset="0"/>
                <a:cs typeface="Times New Roman" panose="02020603050405020304" pitchFamily="18" charset="0"/>
              </a:rPr>
              <a:t>0</a:t>
            </a:r>
            <a:r>
              <a:rPr lang="en-US" sz="550" b="1" spc="100" dirty="0">
                <a:effectLst/>
                <a:latin typeface="Calibri Light" panose="020F0302020204030204" pitchFamily="34" charset="0"/>
                <a:ea typeface="Calibri Light" panose="020F0302020204030204" pitchFamily="34" charset="0"/>
                <a:cs typeface="Times New Roman" panose="02020603050405020304" pitchFamily="18" charset="0"/>
              </a:rPr>
              <a:t> </a:t>
            </a:r>
            <a:r>
              <a:rPr lang="en-US" sz="800" b="1" spc="-5" dirty="0">
                <a:effectLst/>
                <a:latin typeface="Calibri Light" panose="020F0302020204030204" pitchFamily="34" charset="0"/>
                <a:ea typeface="Calibri Light" panose="020F0302020204030204" pitchFamily="34" charset="0"/>
                <a:cs typeface="Times New Roman" panose="02020603050405020304" pitchFamily="18" charset="0"/>
              </a:rPr>
              <a:t>c</a:t>
            </a:r>
            <a:r>
              <a:rPr lang="en-US" sz="800" b="1" dirty="0">
                <a:effectLst/>
                <a:latin typeface="Calibri Light" panose="020F0302020204030204" pitchFamily="34" charset="0"/>
                <a:ea typeface="Calibri Light" panose="020F0302020204030204" pitchFamily="34" charset="0"/>
                <a:cs typeface="Times New Roman" panose="02020603050405020304" pitchFamily="18" charset="0"/>
              </a:rPr>
              <a:t>p</a:t>
            </a:r>
            <a:r>
              <a:rPr lang="en-US" sz="800" b="1" spc="5" dirty="0">
                <a:effectLst/>
                <a:latin typeface="Calibri Light" panose="020F0302020204030204" pitchFamily="34" charset="0"/>
                <a:ea typeface="Calibri Light" panose="020F0302020204030204" pitchFamily="34" charset="0"/>
                <a:cs typeface="Times New Roman" panose="02020603050405020304" pitchFamily="18" charset="0"/>
              </a:rPr>
              <a:t>s</a:t>
            </a:r>
            <a:r>
              <a:rPr lang="en-US" sz="800" b="1" dirty="0">
                <a:effectLst/>
                <a:latin typeface="Calibri Light" panose="020F0302020204030204" pitchFamily="34" charset="0"/>
                <a:ea typeface="Calibri Light" panose="020F0302020204030204" pitchFamily="34" charset="0"/>
                <a:cs typeface="Times New Roman" panose="02020603050405020304" pitchFamily="18" charset="0"/>
              </a:rPr>
              <a:t>/</a:t>
            </a:r>
            <a:r>
              <a:rPr lang="en-US" sz="800" b="1" spc="5" dirty="0">
                <a:effectLst/>
                <a:latin typeface="Calibri Light" panose="020F0302020204030204" pitchFamily="34" charset="0"/>
                <a:ea typeface="Calibri Light" panose="020F0302020204030204" pitchFamily="34" charset="0"/>
                <a:cs typeface="Times New Roman" panose="02020603050405020304" pitchFamily="18" charset="0"/>
              </a:rPr>
              <a:t>m</a:t>
            </a:r>
            <a:r>
              <a:rPr lang="en-US" sz="800" b="1" dirty="0">
                <a:effectLst/>
                <a:latin typeface="Calibri Light" panose="020F0302020204030204" pitchFamily="34" charset="0"/>
                <a:ea typeface="Calibri Light" panose="020F0302020204030204" pitchFamily="34" charset="0"/>
                <a:cs typeface="Times New Roman" panose="02020603050405020304" pitchFamily="18" charset="0"/>
              </a:rPr>
              <a:t>L)</a:t>
            </a:r>
            <a:endParaRPr lang="it-IT"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7" name="Rettangolo 86">
            <a:extLst>
              <a:ext uri="{FF2B5EF4-FFF2-40B4-BE49-F238E27FC236}">
                <a16:creationId xmlns:a16="http://schemas.microsoft.com/office/drawing/2014/main" xmlns="" id="{C82C7862-317D-4B46-9F5C-FC8CC10D304F}"/>
              </a:ext>
            </a:extLst>
          </p:cNvPr>
          <p:cNvSpPr/>
          <p:nvPr/>
        </p:nvSpPr>
        <p:spPr>
          <a:xfrm>
            <a:off x="1304487" y="1511514"/>
            <a:ext cx="1149674" cy="253916"/>
          </a:xfrm>
          <a:prstGeom prst="rect">
            <a:avLst/>
          </a:prstGeom>
        </p:spPr>
        <p:txBody>
          <a:bodyPr wrap="none">
            <a:spAutoFit/>
          </a:bodyPr>
          <a:lstStyle/>
          <a:p>
            <a:r>
              <a:rPr lang="en-US" sz="1050" b="1" dirty="0">
                <a:latin typeface="Arial" panose="020B0604020202020204" pitchFamily="34" charset="0"/>
                <a:ea typeface="Calibri Light" panose="020F0302020204030204" pitchFamily="34" charset="0"/>
                <a:cs typeface="Arial" panose="020B0604020202020204" pitchFamily="34" charset="0"/>
              </a:rPr>
              <a:t>No</a:t>
            </a:r>
            <a:r>
              <a:rPr lang="en-US" sz="1050" b="1" spc="5" dirty="0">
                <a:latin typeface="Arial" panose="020B0604020202020204" pitchFamily="34" charset="0"/>
                <a:ea typeface="Calibri Light" panose="020F0302020204030204" pitchFamily="34" charset="0"/>
                <a:cs typeface="Arial" panose="020B0604020202020204" pitchFamily="34" charset="0"/>
              </a:rPr>
              <a:t>n</a:t>
            </a:r>
            <a:r>
              <a:rPr lang="en-US" sz="1050" b="1" dirty="0">
                <a:latin typeface="Arial" panose="020B0604020202020204" pitchFamily="34" charset="0"/>
                <a:ea typeface="Calibri Light" panose="020F0302020204030204" pitchFamily="34" charset="0"/>
                <a:cs typeface="Arial" panose="020B0604020202020204" pitchFamily="34" charset="0"/>
              </a:rPr>
              <a:t>-</a:t>
            </a:r>
            <a:r>
              <a:rPr lang="en-US" sz="1050" b="1" spc="-5" dirty="0">
                <a:latin typeface="Arial" panose="020B0604020202020204" pitchFamily="34" charset="0"/>
                <a:ea typeface="Calibri Light" panose="020F0302020204030204" pitchFamily="34" charset="0"/>
                <a:cs typeface="Arial" panose="020B0604020202020204" pitchFamily="34" charset="0"/>
              </a:rPr>
              <a:t>re</a:t>
            </a:r>
            <a:r>
              <a:rPr lang="en-US" sz="1050" b="1" dirty="0">
                <a:latin typeface="Arial" panose="020B0604020202020204" pitchFamily="34" charset="0"/>
                <a:ea typeface="Calibri Light" panose="020F0302020204030204" pitchFamily="34" charset="0"/>
                <a:cs typeface="Arial" panose="020B0604020202020204" pitchFamily="34" charset="0"/>
              </a:rPr>
              <a:t>sp</a:t>
            </a:r>
            <a:r>
              <a:rPr lang="en-US" sz="1050" b="1" spc="5" dirty="0">
                <a:latin typeface="Arial" panose="020B0604020202020204" pitchFamily="34" charset="0"/>
                <a:ea typeface="Calibri Light" panose="020F0302020204030204" pitchFamily="34" charset="0"/>
                <a:cs typeface="Arial" panose="020B0604020202020204" pitchFamily="34" charset="0"/>
              </a:rPr>
              <a:t>o</a:t>
            </a:r>
            <a:r>
              <a:rPr lang="en-US" sz="1050" b="1" dirty="0">
                <a:latin typeface="Arial" panose="020B0604020202020204" pitchFamily="34" charset="0"/>
                <a:ea typeface="Calibri Light" panose="020F0302020204030204" pitchFamily="34" charset="0"/>
                <a:cs typeface="Arial" panose="020B0604020202020204" pitchFamily="34" charset="0"/>
              </a:rPr>
              <a:t>n</a:t>
            </a:r>
            <a:r>
              <a:rPr lang="en-US" sz="1050" b="1" spc="5" dirty="0">
                <a:latin typeface="Arial" panose="020B0604020202020204" pitchFamily="34" charset="0"/>
                <a:ea typeface="Calibri Light" panose="020F0302020204030204" pitchFamily="34" charset="0"/>
                <a:cs typeface="Arial" panose="020B0604020202020204" pitchFamily="34" charset="0"/>
              </a:rPr>
              <a:t>d</a:t>
            </a:r>
            <a:r>
              <a:rPr lang="en-US" sz="1050" b="1" spc="-5" dirty="0">
                <a:latin typeface="Arial" panose="020B0604020202020204" pitchFamily="34" charset="0"/>
                <a:ea typeface="Calibri Light" panose="020F0302020204030204" pitchFamily="34" charset="0"/>
                <a:cs typeface="Arial" panose="020B0604020202020204" pitchFamily="34" charset="0"/>
              </a:rPr>
              <a:t>e</a:t>
            </a:r>
            <a:r>
              <a:rPr lang="en-US" sz="1050" b="1" dirty="0">
                <a:latin typeface="Arial" panose="020B0604020202020204" pitchFamily="34" charset="0"/>
                <a:ea typeface="Calibri Light" panose="020F0302020204030204" pitchFamily="34" charset="0"/>
                <a:cs typeface="Arial" panose="020B0604020202020204" pitchFamily="34" charset="0"/>
              </a:rPr>
              <a:t>r</a:t>
            </a:r>
            <a:endParaRPr lang="it-IT" b="1" dirty="0">
              <a:latin typeface="Arial" panose="020B0604020202020204" pitchFamily="34" charset="0"/>
              <a:cs typeface="Arial" panose="020B0604020202020204" pitchFamily="34" charset="0"/>
            </a:endParaRPr>
          </a:p>
        </p:txBody>
      </p:sp>
      <p:sp>
        <p:nvSpPr>
          <p:cNvPr id="88" name="Rettangolo 87">
            <a:extLst>
              <a:ext uri="{FF2B5EF4-FFF2-40B4-BE49-F238E27FC236}">
                <a16:creationId xmlns:a16="http://schemas.microsoft.com/office/drawing/2014/main" xmlns="" id="{DA996BF6-C2F9-466C-9500-307A02A50034}"/>
              </a:ext>
            </a:extLst>
          </p:cNvPr>
          <p:cNvSpPr/>
          <p:nvPr/>
        </p:nvSpPr>
        <p:spPr>
          <a:xfrm>
            <a:off x="2986732" y="1521110"/>
            <a:ext cx="923651" cy="261610"/>
          </a:xfrm>
          <a:prstGeom prst="rect">
            <a:avLst/>
          </a:prstGeom>
        </p:spPr>
        <p:txBody>
          <a:bodyPr wrap="none">
            <a:spAutoFit/>
          </a:bodyPr>
          <a:lstStyle/>
          <a:p>
            <a:r>
              <a:rPr lang="it-IT" sz="1050" b="1" dirty="0" err="1">
                <a:latin typeface="Arial" panose="020B0604020202020204" pitchFamily="34" charset="0"/>
                <a:cs typeface="Arial" panose="020B0604020202020204" pitchFamily="34" charset="0"/>
              </a:rPr>
              <a:t>Responder</a:t>
            </a:r>
            <a:endParaRPr lang="it-IT" sz="1050" b="1" dirty="0">
              <a:latin typeface="Arial" panose="020B0604020202020204" pitchFamily="34" charset="0"/>
              <a:cs typeface="Arial" panose="020B0604020202020204" pitchFamily="34" charset="0"/>
            </a:endParaRPr>
          </a:p>
        </p:txBody>
      </p:sp>
      <p:sp>
        <p:nvSpPr>
          <p:cNvPr id="89" name="Rettangolo 88">
            <a:extLst>
              <a:ext uri="{FF2B5EF4-FFF2-40B4-BE49-F238E27FC236}">
                <a16:creationId xmlns:a16="http://schemas.microsoft.com/office/drawing/2014/main" xmlns="" id="{548F1371-2062-42CE-B96F-E08302EFA35B}"/>
              </a:ext>
            </a:extLst>
          </p:cNvPr>
          <p:cNvSpPr/>
          <p:nvPr/>
        </p:nvSpPr>
        <p:spPr>
          <a:xfrm>
            <a:off x="5222526" y="1511514"/>
            <a:ext cx="1149674" cy="253916"/>
          </a:xfrm>
          <a:prstGeom prst="rect">
            <a:avLst/>
          </a:prstGeom>
        </p:spPr>
        <p:txBody>
          <a:bodyPr wrap="none">
            <a:spAutoFit/>
          </a:bodyPr>
          <a:lstStyle/>
          <a:p>
            <a:r>
              <a:rPr lang="en-US" sz="1050" b="1" dirty="0">
                <a:latin typeface="Arial" panose="020B0604020202020204" pitchFamily="34" charset="0"/>
                <a:ea typeface="Calibri Light" panose="020F0302020204030204" pitchFamily="34" charset="0"/>
                <a:cs typeface="Arial" panose="020B0604020202020204" pitchFamily="34" charset="0"/>
              </a:rPr>
              <a:t>No</a:t>
            </a:r>
            <a:r>
              <a:rPr lang="en-US" sz="1050" b="1" spc="5" dirty="0">
                <a:latin typeface="Arial" panose="020B0604020202020204" pitchFamily="34" charset="0"/>
                <a:ea typeface="Calibri Light" panose="020F0302020204030204" pitchFamily="34" charset="0"/>
                <a:cs typeface="Arial" panose="020B0604020202020204" pitchFamily="34" charset="0"/>
              </a:rPr>
              <a:t>n</a:t>
            </a:r>
            <a:r>
              <a:rPr lang="en-US" sz="1050" b="1" dirty="0">
                <a:latin typeface="Arial" panose="020B0604020202020204" pitchFamily="34" charset="0"/>
                <a:ea typeface="Calibri Light" panose="020F0302020204030204" pitchFamily="34" charset="0"/>
                <a:cs typeface="Arial" panose="020B0604020202020204" pitchFamily="34" charset="0"/>
              </a:rPr>
              <a:t>-</a:t>
            </a:r>
            <a:r>
              <a:rPr lang="en-US" sz="1050" b="1" spc="-5" dirty="0">
                <a:latin typeface="Arial" panose="020B0604020202020204" pitchFamily="34" charset="0"/>
                <a:ea typeface="Calibri Light" panose="020F0302020204030204" pitchFamily="34" charset="0"/>
                <a:cs typeface="Arial" panose="020B0604020202020204" pitchFamily="34" charset="0"/>
              </a:rPr>
              <a:t>re</a:t>
            </a:r>
            <a:r>
              <a:rPr lang="en-US" sz="1050" b="1" dirty="0">
                <a:latin typeface="Arial" panose="020B0604020202020204" pitchFamily="34" charset="0"/>
                <a:ea typeface="Calibri Light" panose="020F0302020204030204" pitchFamily="34" charset="0"/>
                <a:cs typeface="Arial" panose="020B0604020202020204" pitchFamily="34" charset="0"/>
              </a:rPr>
              <a:t>sp</a:t>
            </a:r>
            <a:r>
              <a:rPr lang="en-US" sz="1050" b="1" spc="5" dirty="0">
                <a:latin typeface="Arial" panose="020B0604020202020204" pitchFamily="34" charset="0"/>
                <a:ea typeface="Calibri Light" panose="020F0302020204030204" pitchFamily="34" charset="0"/>
                <a:cs typeface="Arial" panose="020B0604020202020204" pitchFamily="34" charset="0"/>
              </a:rPr>
              <a:t>o</a:t>
            </a:r>
            <a:r>
              <a:rPr lang="en-US" sz="1050" b="1" dirty="0">
                <a:latin typeface="Arial" panose="020B0604020202020204" pitchFamily="34" charset="0"/>
                <a:ea typeface="Calibri Light" panose="020F0302020204030204" pitchFamily="34" charset="0"/>
                <a:cs typeface="Arial" panose="020B0604020202020204" pitchFamily="34" charset="0"/>
              </a:rPr>
              <a:t>n</a:t>
            </a:r>
            <a:r>
              <a:rPr lang="en-US" sz="1050" b="1" spc="5" dirty="0">
                <a:latin typeface="Arial" panose="020B0604020202020204" pitchFamily="34" charset="0"/>
                <a:ea typeface="Calibri Light" panose="020F0302020204030204" pitchFamily="34" charset="0"/>
                <a:cs typeface="Arial" panose="020B0604020202020204" pitchFamily="34" charset="0"/>
              </a:rPr>
              <a:t>d</a:t>
            </a:r>
            <a:r>
              <a:rPr lang="en-US" sz="1050" b="1" spc="-5" dirty="0">
                <a:latin typeface="Arial" panose="020B0604020202020204" pitchFamily="34" charset="0"/>
                <a:ea typeface="Calibri Light" panose="020F0302020204030204" pitchFamily="34" charset="0"/>
                <a:cs typeface="Arial" panose="020B0604020202020204" pitchFamily="34" charset="0"/>
              </a:rPr>
              <a:t>e</a:t>
            </a:r>
            <a:r>
              <a:rPr lang="en-US" sz="1050" b="1" dirty="0">
                <a:latin typeface="Arial" panose="020B0604020202020204" pitchFamily="34" charset="0"/>
                <a:ea typeface="Calibri Light" panose="020F0302020204030204" pitchFamily="34" charset="0"/>
                <a:cs typeface="Arial" panose="020B0604020202020204" pitchFamily="34" charset="0"/>
              </a:rPr>
              <a:t>r</a:t>
            </a:r>
            <a:endParaRPr lang="it-IT" b="1" dirty="0">
              <a:latin typeface="Arial" panose="020B0604020202020204" pitchFamily="34" charset="0"/>
              <a:cs typeface="Arial" panose="020B0604020202020204" pitchFamily="34" charset="0"/>
            </a:endParaRPr>
          </a:p>
        </p:txBody>
      </p:sp>
      <p:sp>
        <p:nvSpPr>
          <p:cNvPr id="90" name="Rettangolo 89">
            <a:extLst>
              <a:ext uri="{FF2B5EF4-FFF2-40B4-BE49-F238E27FC236}">
                <a16:creationId xmlns:a16="http://schemas.microsoft.com/office/drawing/2014/main" xmlns="" id="{0A52E838-05C2-44F7-9193-88C9386795C4}"/>
              </a:ext>
            </a:extLst>
          </p:cNvPr>
          <p:cNvSpPr/>
          <p:nvPr/>
        </p:nvSpPr>
        <p:spPr>
          <a:xfrm>
            <a:off x="6804248" y="1511514"/>
            <a:ext cx="923651" cy="261610"/>
          </a:xfrm>
          <a:prstGeom prst="rect">
            <a:avLst/>
          </a:prstGeom>
        </p:spPr>
        <p:txBody>
          <a:bodyPr wrap="none">
            <a:spAutoFit/>
          </a:bodyPr>
          <a:lstStyle/>
          <a:p>
            <a:r>
              <a:rPr lang="it-IT" sz="1050" b="1" dirty="0" err="1">
                <a:latin typeface="Arial" panose="020B0604020202020204" pitchFamily="34" charset="0"/>
                <a:cs typeface="Arial" panose="020B0604020202020204" pitchFamily="34" charset="0"/>
              </a:rPr>
              <a:t>Responder</a:t>
            </a:r>
            <a:endParaRPr lang="it-IT" sz="1050" b="1" dirty="0">
              <a:latin typeface="Arial" panose="020B0604020202020204" pitchFamily="34" charset="0"/>
              <a:cs typeface="Arial" panose="020B0604020202020204" pitchFamily="34" charset="0"/>
            </a:endParaRPr>
          </a:p>
        </p:txBody>
      </p:sp>
      <p:sp>
        <p:nvSpPr>
          <p:cNvPr id="91" name="Rettangolo 90">
            <a:extLst>
              <a:ext uri="{FF2B5EF4-FFF2-40B4-BE49-F238E27FC236}">
                <a16:creationId xmlns:a16="http://schemas.microsoft.com/office/drawing/2014/main" xmlns="" id="{A1E1D8E0-3B14-4C3F-BE93-0BC6ED0CA449}"/>
              </a:ext>
            </a:extLst>
          </p:cNvPr>
          <p:cNvSpPr/>
          <p:nvPr/>
        </p:nvSpPr>
        <p:spPr>
          <a:xfrm>
            <a:off x="648456" y="5301208"/>
            <a:ext cx="3451586" cy="307777"/>
          </a:xfrm>
          <a:prstGeom prst="rect">
            <a:avLst/>
          </a:prstGeom>
        </p:spPr>
        <p:txBody>
          <a:bodyPr wrap="none">
            <a:spAutoFit/>
          </a:bodyPr>
          <a:lstStyle/>
          <a:p>
            <a:r>
              <a:rPr lang="it-IT" sz="1200" dirty="0">
                <a:latin typeface="Arial" panose="020B0604020202020204" pitchFamily="34" charset="0"/>
                <a:cs typeface="Arial" panose="020B0604020202020204" pitchFamily="34" charset="0"/>
              </a:rPr>
              <a:t>Week</a:t>
            </a:r>
            <a:r>
              <a:rPr lang="it-IT" sz="1400" dirty="0">
                <a:latin typeface="Arial" panose="020B0604020202020204" pitchFamily="34" charset="0"/>
                <a:cs typeface="Arial" panose="020B0604020202020204" pitchFamily="34" charset="0"/>
              </a:rPr>
              <a:t> </a:t>
            </a:r>
            <a:r>
              <a:rPr lang="it-IT" sz="1200" dirty="0">
                <a:latin typeface="Arial" panose="020B0604020202020204" pitchFamily="34" charset="0"/>
                <a:cs typeface="Arial" panose="020B0604020202020204" pitchFamily="34" charset="0"/>
              </a:rPr>
              <a:t>0	   12            24           48	      72</a:t>
            </a:r>
            <a:endParaRPr lang="it-IT" sz="1400" dirty="0">
              <a:latin typeface="Arial" panose="020B0604020202020204" pitchFamily="34" charset="0"/>
              <a:cs typeface="Arial" panose="020B0604020202020204" pitchFamily="34" charset="0"/>
            </a:endParaRPr>
          </a:p>
        </p:txBody>
      </p:sp>
      <p:sp>
        <p:nvSpPr>
          <p:cNvPr id="92" name="Rettangolo 91">
            <a:extLst>
              <a:ext uri="{FF2B5EF4-FFF2-40B4-BE49-F238E27FC236}">
                <a16:creationId xmlns:a16="http://schemas.microsoft.com/office/drawing/2014/main" xmlns="" id="{1AD27A21-28D9-4016-A41F-43945A94B143}"/>
              </a:ext>
            </a:extLst>
          </p:cNvPr>
          <p:cNvSpPr/>
          <p:nvPr/>
        </p:nvSpPr>
        <p:spPr>
          <a:xfrm>
            <a:off x="4549087" y="5301208"/>
            <a:ext cx="3451586" cy="307777"/>
          </a:xfrm>
          <a:prstGeom prst="rect">
            <a:avLst/>
          </a:prstGeom>
        </p:spPr>
        <p:txBody>
          <a:bodyPr wrap="none">
            <a:spAutoFit/>
          </a:bodyPr>
          <a:lstStyle/>
          <a:p>
            <a:r>
              <a:rPr lang="it-IT" sz="1200" dirty="0">
                <a:latin typeface="Arial" panose="020B0604020202020204" pitchFamily="34" charset="0"/>
                <a:cs typeface="Arial" panose="020B0604020202020204" pitchFamily="34" charset="0"/>
              </a:rPr>
              <a:t>Week</a:t>
            </a:r>
            <a:r>
              <a:rPr lang="it-IT" sz="1400" dirty="0">
                <a:latin typeface="Arial" panose="020B0604020202020204" pitchFamily="34" charset="0"/>
                <a:cs typeface="Arial" panose="020B0604020202020204" pitchFamily="34" charset="0"/>
              </a:rPr>
              <a:t>  </a:t>
            </a:r>
            <a:r>
              <a:rPr lang="it-IT" sz="1200" dirty="0">
                <a:latin typeface="Arial" panose="020B0604020202020204" pitchFamily="34" charset="0"/>
                <a:cs typeface="Arial" panose="020B0604020202020204" pitchFamily="34" charset="0"/>
              </a:rPr>
              <a:t>0	   12           24          48	     72</a:t>
            </a:r>
            <a:endParaRPr lang="it-IT" sz="1400" dirty="0">
              <a:latin typeface="Arial" panose="020B0604020202020204" pitchFamily="34" charset="0"/>
              <a:cs typeface="Arial" panose="020B0604020202020204" pitchFamily="34" charset="0"/>
            </a:endParaRPr>
          </a:p>
        </p:txBody>
      </p:sp>
      <p:sp>
        <p:nvSpPr>
          <p:cNvPr id="93" name="Rettangolo 92">
            <a:extLst>
              <a:ext uri="{FF2B5EF4-FFF2-40B4-BE49-F238E27FC236}">
                <a16:creationId xmlns:a16="http://schemas.microsoft.com/office/drawing/2014/main" xmlns="" id="{43A9BCE9-0C62-461B-A666-28E54B4F521B}"/>
              </a:ext>
            </a:extLst>
          </p:cNvPr>
          <p:cNvSpPr/>
          <p:nvPr/>
        </p:nvSpPr>
        <p:spPr>
          <a:xfrm>
            <a:off x="1421809" y="1052736"/>
            <a:ext cx="1904880" cy="369332"/>
          </a:xfrm>
          <a:prstGeom prst="rect">
            <a:avLst/>
          </a:prstGeom>
        </p:spPr>
        <p:txBody>
          <a:bodyPr wrap="none">
            <a:spAutoFit/>
          </a:bodyPr>
          <a:lstStyle/>
          <a:p>
            <a:r>
              <a:rPr lang="it-IT" dirty="0" err="1"/>
              <a:t>PegIFN</a:t>
            </a:r>
            <a:r>
              <a:rPr lang="it-IT" dirty="0"/>
              <a:t> ɑ-2a+ LAM</a:t>
            </a:r>
          </a:p>
        </p:txBody>
      </p:sp>
      <p:sp>
        <p:nvSpPr>
          <p:cNvPr id="94" name="Rettangolo 93">
            <a:extLst>
              <a:ext uri="{FF2B5EF4-FFF2-40B4-BE49-F238E27FC236}">
                <a16:creationId xmlns:a16="http://schemas.microsoft.com/office/drawing/2014/main" xmlns="" id="{5F2E92A2-6DF7-46E9-9BDB-B28D385C2D6E}"/>
              </a:ext>
            </a:extLst>
          </p:cNvPr>
          <p:cNvSpPr/>
          <p:nvPr/>
        </p:nvSpPr>
        <p:spPr>
          <a:xfrm>
            <a:off x="5711709" y="1052736"/>
            <a:ext cx="1308563" cy="369332"/>
          </a:xfrm>
          <a:prstGeom prst="rect">
            <a:avLst/>
          </a:prstGeom>
        </p:spPr>
        <p:txBody>
          <a:bodyPr wrap="none">
            <a:spAutoFit/>
          </a:bodyPr>
          <a:lstStyle/>
          <a:p>
            <a:r>
              <a:rPr lang="it-IT" dirty="0" err="1"/>
              <a:t>PegIFN</a:t>
            </a:r>
            <a:r>
              <a:rPr lang="it-IT" dirty="0"/>
              <a:t> ɑ-2a</a:t>
            </a:r>
          </a:p>
        </p:txBody>
      </p:sp>
      <p:sp>
        <p:nvSpPr>
          <p:cNvPr id="100" name="Rettangolo 99">
            <a:extLst>
              <a:ext uri="{FF2B5EF4-FFF2-40B4-BE49-F238E27FC236}">
                <a16:creationId xmlns:a16="http://schemas.microsoft.com/office/drawing/2014/main" xmlns="" id="{E3DA30F8-8035-4803-9B6B-CA323D03F8D9}"/>
              </a:ext>
            </a:extLst>
          </p:cNvPr>
          <p:cNvSpPr/>
          <p:nvPr/>
        </p:nvSpPr>
        <p:spPr>
          <a:xfrm>
            <a:off x="323528" y="5791122"/>
            <a:ext cx="7741158" cy="523220"/>
          </a:xfrm>
          <a:prstGeom prst="rect">
            <a:avLst/>
          </a:prstGeom>
        </p:spPr>
        <p:txBody>
          <a:bodyPr wrap="square">
            <a:spAutoFit/>
          </a:bodyPr>
          <a:lstStyle/>
          <a:p>
            <a:pPr marL="285750" indent="-285750">
              <a:buClr>
                <a:srgbClr val="0000CC"/>
              </a:buClr>
              <a:buSzPct val="130000"/>
              <a:buFont typeface="Arial" panose="020B0604020202020204" pitchFamily="34" charset="0"/>
              <a:buChar char="•"/>
            </a:pPr>
            <a:r>
              <a:rPr lang="en-US" sz="1400" dirty="0">
                <a:solidFill>
                  <a:srgbClr val="FF0000"/>
                </a:solidFill>
                <a:latin typeface="Arial" panose="020B0604020202020204" pitchFamily="34" charset="0"/>
                <a:cs typeface="Arial" panose="020B0604020202020204" pitchFamily="34" charset="0"/>
              </a:rPr>
              <a:t>Baseline HBV RNA levels</a:t>
            </a:r>
            <a:r>
              <a:rPr lang="en-US" sz="1400" dirty="0">
                <a:latin typeface="Arial" panose="020B0604020202020204" pitchFamily="34" charset="0"/>
                <a:cs typeface="Arial" panose="020B0604020202020204" pitchFamily="34" charset="0"/>
              </a:rPr>
              <a:t> are lower in responders</a:t>
            </a:r>
          </a:p>
          <a:p>
            <a:pPr marL="285750" indent="-285750">
              <a:buClr>
                <a:srgbClr val="0000CC"/>
              </a:buClr>
              <a:buSzPct val="130000"/>
              <a:buFont typeface="Arial" panose="020B0604020202020204" pitchFamily="34" charset="0"/>
              <a:buChar char="•"/>
            </a:pPr>
            <a:r>
              <a:rPr lang="en-US" sz="1400" dirty="0">
                <a:latin typeface="Arial" panose="020B0604020202020204" pitchFamily="34" charset="0"/>
                <a:cs typeface="Arial" panose="020B0604020202020204" pitchFamily="34" charset="0"/>
              </a:rPr>
              <a:t>During treatment, responders show markedly lower or undetectable (          ) </a:t>
            </a:r>
            <a:r>
              <a:rPr lang="en-US" sz="1400" dirty="0">
                <a:solidFill>
                  <a:srgbClr val="FF0000"/>
                </a:solidFill>
                <a:latin typeface="Arial" panose="020B0604020202020204" pitchFamily="34" charset="0"/>
                <a:cs typeface="Arial" panose="020B0604020202020204" pitchFamily="34" charset="0"/>
              </a:rPr>
              <a:t>HBV RNA levels</a:t>
            </a:r>
          </a:p>
        </p:txBody>
      </p:sp>
      <p:sp>
        <p:nvSpPr>
          <p:cNvPr id="101" name="Ovale 100">
            <a:extLst>
              <a:ext uri="{FF2B5EF4-FFF2-40B4-BE49-F238E27FC236}">
                <a16:creationId xmlns:a16="http://schemas.microsoft.com/office/drawing/2014/main" xmlns="" id="{D4D0F03F-4A29-4B47-B252-1A8105EF6A18}"/>
              </a:ext>
            </a:extLst>
          </p:cNvPr>
          <p:cNvSpPr/>
          <p:nvPr/>
        </p:nvSpPr>
        <p:spPr>
          <a:xfrm>
            <a:off x="6113560" y="6047709"/>
            <a:ext cx="402656" cy="261611"/>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 </a:t>
            </a:r>
          </a:p>
        </p:txBody>
      </p:sp>
      <p:sp>
        <p:nvSpPr>
          <p:cNvPr id="102" name="Rettangolo 101">
            <a:extLst>
              <a:ext uri="{FF2B5EF4-FFF2-40B4-BE49-F238E27FC236}">
                <a16:creationId xmlns:a16="http://schemas.microsoft.com/office/drawing/2014/main" xmlns="" id="{91878A0D-A2BA-4D8F-9A75-41C016BC7E63}"/>
              </a:ext>
            </a:extLst>
          </p:cNvPr>
          <p:cNvSpPr/>
          <p:nvPr/>
        </p:nvSpPr>
        <p:spPr>
          <a:xfrm>
            <a:off x="5148064" y="6453336"/>
            <a:ext cx="3448732" cy="261610"/>
          </a:xfrm>
          <a:prstGeom prst="rect">
            <a:avLst/>
          </a:prstGeom>
        </p:spPr>
        <p:txBody>
          <a:bodyPr wrap="square">
            <a:spAutoFit/>
          </a:bodyPr>
          <a:lstStyle/>
          <a:p>
            <a:pPr algn="ctr"/>
            <a:r>
              <a:rPr lang="it-IT" sz="1100" dirty="0">
                <a:latin typeface="Arial" panose="020B0604020202020204" pitchFamily="34" charset="0"/>
                <a:cs typeface="Arial" panose="020B0604020202020204" pitchFamily="34" charset="0"/>
              </a:rPr>
              <a:t>van </a:t>
            </a:r>
            <a:r>
              <a:rPr lang="it-IT" sz="1100" dirty="0" err="1">
                <a:latin typeface="Arial" panose="020B0604020202020204" pitchFamily="34" charset="0"/>
                <a:cs typeface="Arial" panose="020B0604020202020204" pitchFamily="34" charset="0"/>
              </a:rPr>
              <a:t>Bömmel</a:t>
            </a:r>
            <a:r>
              <a:rPr lang="it-IT" sz="1100" dirty="0">
                <a:latin typeface="Arial" panose="020B0604020202020204" pitchFamily="34" charset="0"/>
                <a:cs typeface="Arial" panose="020B0604020202020204" pitchFamily="34" charset="0"/>
              </a:rPr>
              <a:t> F, et al. AASLD 2015, San Francisco</a:t>
            </a:r>
          </a:p>
        </p:txBody>
      </p:sp>
    </p:spTree>
    <p:extLst>
      <p:ext uri="{BB962C8B-B14F-4D97-AF65-F5344CB8AC3E}">
        <p14:creationId xmlns:p14="http://schemas.microsoft.com/office/powerpoint/2010/main" val="16908224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xmlns="" id="{3FB4AAFE-3630-431A-A224-AADE885B180E}"/>
              </a:ext>
            </a:extLst>
          </p:cNvPr>
          <p:cNvSpPr/>
          <p:nvPr/>
        </p:nvSpPr>
        <p:spPr>
          <a:xfrm>
            <a:off x="827584" y="332656"/>
            <a:ext cx="7488832" cy="646331"/>
          </a:xfrm>
          <a:prstGeom prst="rect">
            <a:avLst/>
          </a:prstGeom>
        </p:spPr>
        <p:txBody>
          <a:bodyPr wrap="square">
            <a:spAutoFit/>
          </a:bodyPr>
          <a:lstStyle/>
          <a:p>
            <a:pPr algn="ctr"/>
            <a:r>
              <a:rPr lang="en-US" b="1" dirty="0">
                <a:solidFill>
                  <a:srgbClr val="0000FF"/>
                </a:solidFill>
                <a:latin typeface="Arial" panose="020B0604020202020204" pitchFamily="34" charset="0"/>
                <a:cs typeface="Arial" panose="020B0604020202020204" pitchFamily="34" charset="0"/>
              </a:rPr>
              <a:t>Serum HBV RNA is an early predictor of </a:t>
            </a:r>
            <a:r>
              <a:rPr lang="en-US" b="1" i="1" u="sng" dirty="0" err="1">
                <a:solidFill>
                  <a:srgbClr val="0000FF"/>
                </a:solidFill>
                <a:latin typeface="Arial" panose="020B0604020202020204" pitchFamily="34" charset="0"/>
                <a:cs typeface="Arial" panose="020B0604020202020204" pitchFamily="34" charset="0"/>
              </a:rPr>
              <a:t>HBeAg</a:t>
            </a:r>
            <a:r>
              <a:rPr lang="en-US" b="1" i="1" u="sng" dirty="0">
                <a:solidFill>
                  <a:srgbClr val="0000FF"/>
                </a:solidFill>
                <a:latin typeface="Arial" panose="020B0604020202020204" pitchFamily="34" charset="0"/>
                <a:cs typeface="Arial" panose="020B0604020202020204" pitchFamily="34" charset="0"/>
              </a:rPr>
              <a:t> seroconversion </a:t>
            </a:r>
            <a:r>
              <a:rPr lang="en-US" b="1" dirty="0">
                <a:solidFill>
                  <a:srgbClr val="0000FF"/>
                </a:solidFill>
                <a:latin typeface="Arial" panose="020B0604020202020204" pitchFamily="34" charset="0"/>
                <a:cs typeface="Arial" panose="020B0604020202020204" pitchFamily="34" charset="0"/>
              </a:rPr>
              <a:t>in patients with CHB treated with NAs</a:t>
            </a:r>
            <a:endParaRPr lang="it-IT" b="1" dirty="0">
              <a:solidFill>
                <a:srgbClr val="0000FF"/>
              </a:solidFill>
              <a:latin typeface="Arial" panose="020B0604020202020204" pitchFamily="34" charset="0"/>
              <a:cs typeface="Arial" panose="020B0604020202020204" pitchFamily="34" charset="0"/>
            </a:endParaRPr>
          </a:p>
        </p:txBody>
      </p:sp>
      <p:grpSp>
        <p:nvGrpSpPr>
          <p:cNvPr id="3" name="Group 608">
            <a:extLst>
              <a:ext uri="{FF2B5EF4-FFF2-40B4-BE49-F238E27FC236}">
                <a16:creationId xmlns:a16="http://schemas.microsoft.com/office/drawing/2014/main" xmlns="" id="{4855BE10-F262-4845-807B-A312A41C5616}"/>
              </a:ext>
            </a:extLst>
          </p:cNvPr>
          <p:cNvGrpSpPr>
            <a:grpSpLocks/>
          </p:cNvGrpSpPr>
          <p:nvPr/>
        </p:nvGrpSpPr>
        <p:grpSpPr bwMode="auto">
          <a:xfrm>
            <a:off x="323528" y="1353949"/>
            <a:ext cx="6563375" cy="4451315"/>
            <a:chOff x="2738" y="-3055"/>
            <a:chExt cx="9559" cy="6082"/>
          </a:xfrm>
        </p:grpSpPr>
        <p:pic>
          <p:nvPicPr>
            <p:cNvPr id="4" name="Picture 626">
              <a:extLst>
                <a:ext uri="{FF2B5EF4-FFF2-40B4-BE49-F238E27FC236}">
                  <a16:creationId xmlns:a16="http://schemas.microsoft.com/office/drawing/2014/main" xmlns="" id="{8163E9EF-1E0F-4873-A98E-E06F736D11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8" y="-3055"/>
              <a:ext cx="6785" cy="60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5">
              <a:extLst>
                <a:ext uri="{FF2B5EF4-FFF2-40B4-BE49-F238E27FC236}">
                  <a16:creationId xmlns:a16="http://schemas.microsoft.com/office/drawing/2014/main" xmlns="" id="{D7FE821E-586C-4E2A-B5B3-B4518BEFF5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3" y="-2877"/>
              <a:ext cx="2774" cy="854"/>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623">
              <a:extLst>
                <a:ext uri="{FF2B5EF4-FFF2-40B4-BE49-F238E27FC236}">
                  <a16:creationId xmlns:a16="http://schemas.microsoft.com/office/drawing/2014/main" xmlns="" id="{6C549670-320D-4E61-85DC-3F6A2C47D2C8}"/>
                </a:ext>
              </a:extLst>
            </p:cNvPr>
            <p:cNvGrpSpPr>
              <a:grpSpLocks/>
            </p:cNvGrpSpPr>
            <p:nvPr/>
          </p:nvGrpSpPr>
          <p:grpSpPr bwMode="auto">
            <a:xfrm>
              <a:off x="3946" y="-1257"/>
              <a:ext cx="341" cy="253"/>
              <a:chOff x="3946" y="-1257"/>
              <a:chExt cx="341" cy="253"/>
            </a:xfrm>
          </p:grpSpPr>
          <p:sp>
            <p:nvSpPr>
              <p:cNvPr id="21" name="Freeform 624">
                <a:extLst>
                  <a:ext uri="{FF2B5EF4-FFF2-40B4-BE49-F238E27FC236}">
                    <a16:creationId xmlns:a16="http://schemas.microsoft.com/office/drawing/2014/main" xmlns="" id="{DD154521-BE77-4372-A06D-C3A899FD9915}"/>
                  </a:ext>
                </a:extLst>
              </p:cNvPr>
              <p:cNvSpPr>
                <a:spLocks/>
              </p:cNvSpPr>
              <p:nvPr/>
            </p:nvSpPr>
            <p:spPr bwMode="auto">
              <a:xfrm>
                <a:off x="3946" y="-1257"/>
                <a:ext cx="341" cy="253"/>
              </a:xfrm>
              <a:custGeom>
                <a:avLst/>
                <a:gdLst>
                  <a:gd name="T0" fmla="+- 0 4147 3946"/>
                  <a:gd name="T1" fmla="*/ T0 w 341"/>
                  <a:gd name="T2" fmla="+- 0 -1257 -1257"/>
                  <a:gd name="T3" fmla="*/ -1257 h 253"/>
                  <a:gd name="T4" fmla="+- 0 4068 3946"/>
                  <a:gd name="T5" fmla="*/ T4 w 341"/>
                  <a:gd name="T6" fmla="+- 0 -1245 -1257"/>
                  <a:gd name="T7" fmla="*/ -1245 h 253"/>
                  <a:gd name="T8" fmla="+- 0 4004 3946"/>
                  <a:gd name="T9" fmla="*/ T8 w 341"/>
                  <a:gd name="T10" fmla="+- 0 -1218 -1257"/>
                  <a:gd name="T11" fmla="*/ -1218 h 253"/>
                  <a:gd name="T12" fmla="+- 0 3953 3946"/>
                  <a:gd name="T13" fmla="*/ T12 w 341"/>
                  <a:gd name="T14" fmla="+- 0 -1163 -1257"/>
                  <a:gd name="T15" fmla="*/ -1163 h 253"/>
                  <a:gd name="T16" fmla="+- 0 3946 3946"/>
                  <a:gd name="T17" fmla="*/ T16 w 341"/>
                  <a:gd name="T18" fmla="+- 0 -1130 -1257"/>
                  <a:gd name="T19" fmla="*/ -1130 h 253"/>
                  <a:gd name="T20" fmla="+- 0 3946 3946"/>
                  <a:gd name="T21" fmla="*/ T20 w 341"/>
                  <a:gd name="T22" fmla="+- 0 -1122 -1257"/>
                  <a:gd name="T23" fmla="*/ -1122 h 253"/>
                  <a:gd name="T24" fmla="+- 0 3976 3946"/>
                  <a:gd name="T25" fmla="*/ T24 w 341"/>
                  <a:gd name="T26" fmla="+- 0 -1066 -1257"/>
                  <a:gd name="T27" fmla="*/ -1066 h 253"/>
                  <a:gd name="T28" fmla="+- 0 4047 3946"/>
                  <a:gd name="T29" fmla="*/ T28 w 341"/>
                  <a:gd name="T30" fmla="+- 0 -1024 -1257"/>
                  <a:gd name="T31" fmla="*/ -1024 h 253"/>
                  <a:gd name="T32" fmla="+- 0 4124 3946"/>
                  <a:gd name="T33" fmla="*/ T32 w 341"/>
                  <a:gd name="T34" fmla="+- 0 -1007 -1257"/>
                  <a:gd name="T35" fmla="*/ -1007 h 253"/>
                  <a:gd name="T36" fmla="+- 0 4184 3946"/>
                  <a:gd name="T37" fmla="*/ T36 w 341"/>
                  <a:gd name="T38" fmla="+- 0 -1004 -1257"/>
                  <a:gd name="T39" fmla="*/ -1004 h 253"/>
                  <a:gd name="T40" fmla="+- 0 4210 3946"/>
                  <a:gd name="T41" fmla="*/ T40 w 341"/>
                  <a:gd name="T42" fmla="+- 0 -1006 -1257"/>
                  <a:gd name="T43" fmla="*/ -1006 h 253"/>
                  <a:gd name="T44" fmla="+- 0 4235 3946"/>
                  <a:gd name="T45" fmla="*/ T44 w 341"/>
                  <a:gd name="T46" fmla="+- 0 -1011 -1257"/>
                  <a:gd name="T47" fmla="*/ -1011 h 253"/>
                  <a:gd name="T48" fmla="+- 0 4258 3946"/>
                  <a:gd name="T49" fmla="*/ T48 w 341"/>
                  <a:gd name="T50" fmla="+- 0 -1018 -1257"/>
                  <a:gd name="T51" fmla="*/ -1018 h 253"/>
                  <a:gd name="T52" fmla="+- 0 4280 3946"/>
                  <a:gd name="T53" fmla="*/ T52 w 341"/>
                  <a:gd name="T54" fmla="+- 0 -1026 -1257"/>
                  <a:gd name="T55" fmla="*/ -1026 h 253"/>
                  <a:gd name="T56" fmla="+- 0 4286 3946"/>
                  <a:gd name="T57" fmla="*/ T56 w 341"/>
                  <a:gd name="T58" fmla="+- 0 -1029 -1257"/>
                  <a:gd name="T59" fmla="*/ -1029 h 253"/>
                  <a:gd name="T60" fmla="+- 0 4139 3946"/>
                  <a:gd name="T61" fmla="*/ T60 w 341"/>
                  <a:gd name="T62" fmla="+- 0 -1029 -1257"/>
                  <a:gd name="T63" fmla="*/ -1029 h 253"/>
                  <a:gd name="T64" fmla="+- 0 4111 3946"/>
                  <a:gd name="T65" fmla="*/ T64 w 341"/>
                  <a:gd name="T66" fmla="+- 0 -1032 -1257"/>
                  <a:gd name="T67" fmla="*/ -1032 h 253"/>
                  <a:gd name="T68" fmla="+- 0 4039 3946"/>
                  <a:gd name="T69" fmla="*/ T68 w 341"/>
                  <a:gd name="T70" fmla="+- 0 -1052 -1257"/>
                  <a:gd name="T71" fmla="*/ -1052 h 253"/>
                  <a:gd name="T72" fmla="+- 0 3989 3946"/>
                  <a:gd name="T73" fmla="*/ T72 w 341"/>
                  <a:gd name="T74" fmla="+- 0 -1086 -1257"/>
                  <a:gd name="T75" fmla="*/ -1086 h 253"/>
                  <a:gd name="T76" fmla="+- 0 3971 3946"/>
                  <a:gd name="T77" fmla="*/ T76 w 341"/>
                  <a:gd name="T78" fmla="+- 0 -1130 -1257"/>
                  <a:gd name="T79" fmla="*/ -1130 h 253"/>
                  <a:gd name="T80" fmla="+- 0 3972 3946"/>
                  <a:gd name="T81" fmla="*/ T80 w 341"/>
                  <a:gd name="T82" fmla="+- 0 -1143 -1257"/>
                  <a:gd name="T83" fmla="*/ -1143 h 253"/>
                  <a:gd name="T84" fmla="+- 0 4011 3946"/>
                  <a:gd name="T85" fmla="*/ T84 w 341"/>
                  <a:gd name="T86" fmla="+- 0 -1192 -1257"/>
                  <a:gd name="T87" fmla="*/ -1192 h 253"/>
                  <a:gd name="T88" fmla="+- 0 4071 3946"/>
                  <a:gd name="T89" fmla="*/ T88 w 341"/>
                  <a:gd name="T90" fmla="+- 0 -1217 -1257"/>
                  <a:gd name="T91" fmla="*/ -1217 h 253"/>
                  <a:gd name="T92" fmla="+- 0 4154 3946"/>
                  <a:gd name="T93" fmla="*/ T92 w 341"/>
                  <a:gd name="T94" fmla="+- 0 -1230 -1257"/>
                  <a:gd name="T95" fmla="*/ -1230 h 253"/>
                  <a:gd name="T96" fmla="+- 0 4186 3946"/>
                  <a:gd name="T97" fmla="*/ T96 w 341"/>
                  <a:gd name="T98" fmla="+- 0 -1231 -1257"/>
                  <a:gd name="T99" fmla="*/ -1231 h 253"/>
                  <a:gd name="T100" fmla="+- 0 4286 3946"/>
                  <a:gd name="T101" fmla="*/ T100 w 341"/>
                  <a:gd name="T102" fmla="+- 0 -1231 -1257"/>
                  <a:gd name="T103" fmla="*/ -1231 h 253"/>
                  <a:gd name="T104" fmla="+- 0 4279 3946"/>
                  <a:gd name="T105" fmla="*/ T104 w 341"/>
                  <a:gd name="T106" fmla="+- 0 -1234 -1257"/>
                  <a:gd name="T107" fmla="*/ -1234 h 253"/>
                  <a:gd name="T108" fmla="+- 0 4256 3946"/>
                  <a:gd name="T109" fmla="*/ T108 w 341"/>
                  <a:gd name="T110" fmla="+- 0 -1242 -1257"/>
                  <a:gd name="T111" fmla="*/ -1242 h 253"/>
                  <a:gd name="T112" fmla="+- 0 4231 3946"/>
                  <a:gd name="T113" fmla="*/ T112 w 341"/>
                  <a:gd name="T114" fmla="+- 0 -1249 -1257"/>
                  <a:gd name="T115" fmla="*/ -1249 h 253"/>
                  <a:gd name="T116" fmla="+- 0 4205 3946"/>
                  <a:gd name="T117" fmla="*/ T116 w 341"/>
                  <a:gd name="T118" fmla="+- 0 -1253 -1257"/>
                  <a:gd name="T119" fmla="*/ -1253 h 253"/>
                  <a:gd name="T120" fmla="+- 0 4177 3946"/>
                  <a:gd name="T121" fmla="*/ T120 w 341"/>
                  <a:gd name="T122" fmla="+- 0 -1256 -1257"/>
                  <a:gd name="T123" fmla="*/ -1256 h 253"/>
                  <a:gd name="T124" fmla="+- 0 4147 3946"/>
                  <a:gd name="T125" fmla="*/ T124 w 341"/>
                  <a:gd name="T126" fmla="+- 0 -1257 -1257"/>
                  <a:gd name="T127" fmla="*/ -1257 h 25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341" h="253">
                    <a:moveTo>
                      <a:pt x="201" y="0"/>
                    </a:moveTo>
                    <a:lnTo>
                      <a:pt x="122" y="12"/>
                    </a:lnTo>
                    <a:lnTo>
                      <a:pt x="58" y="39"/>
                    </a:lnTo>
                    <a:lnTo>
                      <a:pt x="7" y="94"/>
                    </a:lnTo>
                    <a:lnTo>
                      <a:pt x="0" y="127"/>
                    </a:lnTo>
                    <a:lnTo>
                      <a:pt x="0" y="135"/>
                    </a:lnTo>
                    <a:lnTo>
                      <a:pt x="30" y="191"/>
                    </a:lnTo>
                    <a:lnTo>
                      <a:pt x="101" y="233"/>
                    </a:lnTo>
                    <a:lnTo>
                      <a:pt x="178" y="250"/>
                    </a:lnTo>
                    <a:lnTo>
                      <a:pt x="238" y="253"/>
                    </a:lnTo>
                    <a:lnTo>
                      <a:pt x="264" y="251"/>
                    </a:lnTo>
                    <a:lnTo>
                      <a:pt x="289" y="246"/>
                    </a:lnTo>
                    <a:lnTo>
                      <a:pt x="312" y="239"/>
                    </a:lnTo>
                    <a:lnTo>
                      <a:pt x="334" y="231"/>
                    </a:lnTo>
                    <a:lnTo>
                      <a:pt x="340" y="228"/>
                    </a:lnTo>
                    <a:lnTo>
                      <a:pt x="193" y="228"/>
                    </a:lnTo>
                    <a:lnTo>
                      <a:pt x="165" y="225"/>
                    </a:lnTo>
                    <a:lnTo>
                      <a:pt x="93" y="205"/>
                    </a:lnTo>
                    <a:lnTo>
                      <a:pt x="43" y="171"/>
                    </a:lnTo>
                    <a:lnTo>
                      <a:pt x="25" y="127"/>
                    </a:lnTo>
                    <a:lnTo>
                      <a:pt x="26" y="114"/>
                    </a:lnTo>
                    <a:lnTo>
                      <a:pt x="65" y="65"/>
                    </a:lnTo>
                    <a:lnTo>
                      <a:pt x="125" y="40"/>
                    </a:lnTo>
                    <a:lnTo>
                      <a:pt x="208" y="27"/>
                    </a:lnTo>
                    <a:lnTo>
                      <a:pt x="240" y="26"/>
                    </a:lnTo>
                    <a:lnTo>
                      <a:pt x="340" y="26"/>
                    </a:lnTo>
                    <a:lnTo>
                      <a:pt x="333" y="23"/>
                    </a:lnTo>
                    <a:lnTo>
                      <a:pt x="310" y="15"/>
                    </a:lnTo>
                    <a:lnTo>
                      <a:pt x="285" y="8"/>
                    </a:lnTo>
                    <a:lnTo>
                      <a:pt x="259" y="4"/>
                    </a:lnTo>
                    <a:lnTo>
                      <a:pt x="231" y="1"/>
                    </a:lnTo>
                    <a:lnTo>
                      <a:pt x="201" y="0"/>
                    </a:lnTo>
                  </a:path>
                </a:pathLst>
              </a:custGeom>
              <a:solidFill>
                <a:srgbClr val="1F4E7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7" name="Group 621">
              <a:extLst>
                <a:ext uri="{FF2B5EF4-FFF2-40B4-BE49-F238E27FC236}">
                  <a16:creationId xmlns:a16="http://schemas.microsoft.com/office/drawing/2014/main" xmlns="" id="{55ED5E6E-0677-4BC3-9DDE-B91C48D8A93F}"/>
                </a:ext>
              </a:extLst>
            </p:cNvPr>
            <p:cNvGrpSpPr>
              <a:grpSpLocks/>
            </p:cNvGrpSpPr>
            <p:nvPr/>
          </p:nvGrpSpPr>
          <p:grpSpPr bwMode="auto">
            <a:xfrm>
              <a:off x="4139" y="-1231"/>
              <a:ext cx="232" cy="202"/>
              <a:chOff x="4139" y="-1231"/>
              <a:chExt cx="232" cy="202"/>
            </a:xfrm>
          </p:grpSpPr>
          <p:sp>
            <p:nvSpPr>
              <p:cNvPr id="20" name="Freeform 622">
                <a:extLst>
                  <a:ext uri="{FF2B5EF4-FFF2-40B4-BE49-F238E27FC236}">
                    <a16:creationId xmlns:a16="http://schemas.microsoft.com/office/drawing/2014/main" xmlns="" id="{C02B7CE5-DCF2-444C-B383-2B468CFA1EA4}"/>
                  </a:ext>
                </a:extLst>
              </p:cNvPr>
              <p:cNvSpPr>
                <a:spLocks/>
              </p:cNvSpPr>
              <p:nvPr/>
            </p:nvSpPr>
            <p:spPr bwMode="auto">
              <a:xfrm>
                <a:off x="4139" y="-1231"/>
                <a:ext cx="232" cy="202"/>
              </a:xfrm>
              <a:custGeom>
                <a:avLst/>
                <a:gdLst>
                  <a:gd name="T0" fmla="+- 0 4286 4139"/>
                  <a:gd name="T1" fmla="*/ T0 w 232"/>
                  <a:gd name="T2" fmla="+- 0 -1231 -1231"/>
                  <a:gd name="T3" fmla="*/ -1231 h 202"/>
                  <a:gd name="T4" fmla="+- 0 4186 4139"/>
                  <a:gd name="T5" fmla="*/ T4 w 232"/>
                  <a:gd name="T6" fmla="+- 0 -1231 -1231"/>
                  <a:gd name="T7" fmla="*/ -1231 h 202"/>
                  <a:gd name="T8" fmla="+- 0 4212 4139"/>
                  <a:gd name="T9" fmla="*/ T8 w 232"/>
                  <a:gd name="T10" fmla="+- 0 -1228 -1231"/>
                  <a:gd name="T11" fmla="*/ -1228 h 202"/>
                  <a:gd name="T12" fmla="+- 0 4238 4139"/>
                  <a:gd name="T13" fmla="*/ T12 w 232"/>
                  <a:gd name="T14" fmla="+- 0 -1222 -1231"/>
                  <a:gd name="T15" fmla="*/ -1222 h 202"/>
                  <a:gd name="T16" fmla="+- 0 4301 4139"/>
                  <a:gd name="T17" fmla="*/ T16 w 232"/>
                  <a:gd name="T18" fmla="+- 0 -1196 -1231"/>
                  <a:gd name="T19" fmla="*/ -1196 h 202"/>
                  <a:gd name="T20" fmla="+- 0 4345 4139"/>
                  <a:gd name="T21" fmla="*/ T20 w 232"/>
                  <a:gd name="T22" fmla="+- 0 -1139 -1231"/>
                  <a:gd name="T23" fmla="*/ -1139 h 202"/>
                  <a:gd name="T24" fmla="+- 0 4347 4139"/>
                  <a:gd name="T25" fmla="*/ T24 w 232"/>
                  <a:gd name="T26" fmla="+- 0 -1121 -1231"/>
                  <a:gd name="T27" fmla="*/ -1121 h 202"/>
                  <a:gd name="T28" fmla="+- 0 4343 4139"/>
                  <a:gd name="T29" fmla="*/ T28 w 232"/>
                  <a:gd name="T30" fmla="+- 0 -1107 -1231"/>
                  <a:gd name="T31" fmla="*/ -1107 h 202"/>
                  <a:gd name="T32" fmla="+- 0 4293 4139"/>
                  <a:gd name="T33" fmla="*/ T32 w 232"/>
                  <a:gd name="T34" fmla="+- 0 -1060 -1231"/>
                  <a:gd name="T35" fmla="*/ -1060 h 202"/>
                  <a:gd name="T36" fmla="+- 0 4227 4139"/>
                  <a:gd name="T37" fmla="*/ T36 w 232"/>
                  <a:gd name="T38" fmla="+- 0 -1037 -1231"/>
                  <a:gd name="T39" fmla="*/ -1037 h 202"/>
                  <a:gd name="T40" fmla="+- 0 4139 4139"/>
                  <a:gd name="T41" fmla="*/ T40 w 232"/>
                  <a:gd name="T42" fmla="+- 0 -1029 -1231"/>
                  <a:gd name="T43" fmla="*/ -1029 h 202"/>
                  <a:gd name="T44" fmla="+- 0 4286 4139"/>
                  <a:gd name="T45" fmla="*/ T44 w 232"/>
                  <a:gd name="T46" fmla="+- 0 -1029 -1231"/>
                  <a:gd name="T47" fmla="*/ -1029 h 202"/>
                  <a:gd name="T48" fmla="+- 0 4347 4139"/>
                  <a:gd name="T49" fmla="*/ T48 w 232"/>
                  <a:gd name="T50" fmla="+- 0 -1075 -1231"/>
                  <a:gd name="T51" fmla="*/ -1075 h 202"/>
                  <a:gd name="T52" fmla="+- 0 4371 4139"/>
                  <a:gd name="T53" fmla="*/ T52 w 232"/>
                  <a:gd name="T54" fmla="+- 0 -1145 -1231"/>
                  <a:gd name="T55" fmla="*/ -1145 h 202"/>
                  <a:gd name="T56" fmla="+- 0 4366 4139"/>
                  <a:gd name="T57" fmla="*/ T56 w 232"/>
                  <a:gd name="T58" fmla="+- 0 -1161 -1231"/>
                  <a:gd name="T59" fmla="*/ -1161 h 202"/>
                  <a:gd name="T60" fmla="+- 0 4318 4139"/>
                  <a:gd name="T61" fmla="*/ T60 w 232"/>
                  <a:gd name="T62" fmla="+- 0 -1214 -1231"/>
                  <a:gd name="T63" fmla="*/ -1214 h 202"/>
                  <a:gd name="T64" fmla="+- 0 4300 4139"/>
                  <a:gd name="T65" fmla="*/ T64 w 232"/>
                  <a:gd name="T66" fmla="+- 0 -1225 -1231"/>
                  <a:gd name="T67" fmla="*/ -1225 h 202"/>
                  <a:gd name="T68" fmla="+- 0 4286 4139"/>
                  <a:gd name="T69" fmla="*/ T68 w 232"/>
                  <a:gd name="T70" fmla="+- 0 -1231 -1231"/>
                  <a:gd name="T71" fmla="*/ -1231 h 20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232" h="202">
                    <a:moveTo>
                      <a:pt x="147" y="0"/>
                    </a:moveTo>
                    <a:lnTo>
                      <a:pt x="47" y="0"/>
                    </a:lnTo>
                    <a:lnTo>
                      <a:pt x="73" y="3"/>
                    </a:lnTo>
                    <a:lnTo>
                      <a:pt x="99" y="9"/>
                    </a:lnTo>
                    <a:lnTo>
                      <a:pt x="162" y="35"/>
                    </a:lnTo>
                    <a:lnTo>
                      <a:pt x="206" y="92"/>
                    </a:lnTo>
                    <a:lnTo>
                      <a:pt x="208" y="110"/>
                    </a:lnTo>
                    <a:lnTo>
                      <a:pt x="204" y="124"/>
                    </a:lnTo>
                    <a:lnTo>
                      <a:pt x="154" y="171"/>
                    </a:lnTo>
                    <a:lnTo>
                      <a:pt x="88" y="194"/>
                    </a:lnTo>
                    <a:lnTo>
                      <a:pt x="0" y="202"/>
                    </a:lnTo>
                    <a:lnTo>
                      <a:pt x="147" y="202"/>
                    </a:lnTo>
                    <a:lnTo>
                      <a:pt x="208" y="156"/>
                    </a:lnTo>
                    <a:lnTo>
                      <a:pt x="232" y="86"/>
                    </a:lnTo>
                    <a:lnTo>
                      <a:pt x="227" y="70"/>
                    </a:lnTo>
                    <a:lnTo>
                      <a:pt x="179" y="17"/>
                    </a:lnTo>
                    <a:lnTo>
                      <a:pt x="161" y="6"/>
                    </a:lnTo>
                    <a:lnTo>
                      <a:pt x="147" y="0"/>
                    </a:lnTo>
                  </a:path>
                </a:pathLst>
              </a:custGeom>
              <a:solidFill>
                <a:srgbClr val="1F4E7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8" name="Group 619">
              <a:extLst>
                <a:ext uri="{FF2B5EF4-FFF2-40B4-BE49-F238E27FC236}">
                  <a16:creationId xmlns:a16="http://schemas.microsoft.com/office/drawing/2014/main" xmlns="" id="{63EB501F-6A44-459B-956A-134C66C62A24}"/>
                </a:ext>
              </a:extLst>
            </p:cNvPr>
            <p:cNvGrpSpPr>
              <a:grpSpLocks/>
            </p:cNvGrpSpPr>
            <p:nvPr/>
          </p:nvGrpSpPr>
          <p:grpSpPr bwMode="auto">
            <a:xfrm>
              <a:off x="4613" y="-1089"/>
              <a:ext cx="341" cy="253"/>
              <a:chOff x="4613" y="-1089"/>
              <a:chExt cx="341" cy="253"/>
            </a:xfrm>
          </p:grpSpPr>
          <p:sp>
            <p:nvSpPr>
              <p:cNvPr id="19" name="Freeform 620">
                <a:extLst>
                  <a:ext uri="{FF2B5EF4-FFF2-40B4-BE49-F238E27FC236}">
                    <a16:creationId xmlns:a16="http://schemas.microsoft.com/office/drawing/2014/main" xmlns="" id="{2C64EA42-91B5-4652-B0FA-C623AC9254CC}"/>
                  </a:ext>
                </a:extLst>
              </p:cNvPr>
              <p:cNvSpPr>
                <a:spLocks/>
              </p:cNvSpPr>
              <p:nvPr/>
            </p:nvSpPr>
            <p:spPr bwMode="auto">
              <a:xfrm>
                <a:off x="4613" y="-1089"/>
                <a:ext cx="341" cy="253"/>
              </a:xfrm>
              <a:custGeom>
                <a:avLst/>
                <a:gdLst>
                  <a:gd name="T0" fmla="+- 0 4814 4613"/>
                  <a:gd name="T1" fmla="*/ T0 w 341"/>
                  <a:gd name="T2" fmla="+- 0 -1089 -1089"/>
                  <a:gd name="T3" fmla="*/ -1089 h 253"/>
                  <a:gd name="T4" fmla="+- 0 4735 4613"/>
                  <a:gd name="T5" fmla="*/ T4 w 341"/>
                  <a:gd name="T6" fmla="+- 0 -1077 -1089"/>
                  <a:gd name="T7" fmla="*/ -1077 h 253"/>
                  <a:gd name="T8" fmla="+- 0 4671 4613"/>
                  <a:gd name="T9" fmla="*/ T8 w 341"/>
                  <a:gd name="T10" fmla="+- 0 -1050 -1089"/>
                  <a:gd name="T11" fmla="*/ -1050 h 253"/>
                  <a:gd name="T12" fmla="+- 0 4620 4613"/>
                  <a:gd name="T13" fmla="*/ T12 w 341"/>
                  <a:gd name="T14" fmla="+- 0 -995 -1089"/>
                  <a:gd name="T15" fmla="*/ -995 h 253"/>
                  <a:gd name="T16" fmla="+- 0 4613 4613"/>
                  <a:gd name="T17" fmla="*/ T16 w 341"/>
                  <a:gd name="T18" fmla="+- 0 -962 -1089"/>
                  <a:gd name="T19" fmla="*/ -962 h 253"/>
                  <a:gd name="T20" fmla="+- 0 4613 4613"/>
                  <a:gd name="T21" fmla="*/ T20 w 341"/>
                  <a:gd name="T22" fmla="+- 0 -954 -1089"/>
                  <a:gd name="T23" fmla="*/ -954 h 253"/>
                  <a:gd name="T24" fmla="+- 0 4643 4613"/>
                  <a:gd name="T25" fmla="*/ T24 w 341"/>
                  <a:gd name="T26" fmla="+- 0 -898 -1089"/>
                  <a:gd name="T27" fmla="*/ -898 h 253"/>
                  <a:gd name="T28" fmla="+- 0 4714 4613"/>
                  <a:gd name="T29" fmla="*/ T28 w 341"/>
                  <a:gd name="T30" fmla="+- 0 -856 -1089"/>
                  <a:gd name="T31" fmla="*/ -856 h 253"/>
                  <a:gd name="T32" fmla="+- 0 4791 4613"/>
                  <a:gd name="T33" fmla="*/ T32 w 341"/>
                  <a:gd name="T34" fmla="+- 0 -839 -1089"/>
                  <a:gd name="T35" fmla="*/ -839 h 253"/>
                  <a:gd name="T36" fmla="+- 0 4851 4613"/>
                  <a:gd name="T37" fmla="*/ T36 w 341"/>
                  <a:gd name="T38" fmla="+- 0 -836 -1089"/>
                  <a:gd name="T39" fmla="*/ -836 h 253"/>
                  <a:gd name="T40" fmla="+- 0 4877 4613"/>
                  <a:gd name="T41" fmla="*/ T40 w 341"/>
                  <a:gd name="T42" fmla="+- 0 -838 -1089"/>
                  <a:gd name="T43" fmla="*/ -838 h 253"/>
                  <a:gd name="T44" fmla="+- 0 4902 4613"/>
                  <a:gd name="T45" fmla="*/ T44 w 341"/>
                  <a:gd name="T46" fmla="+- 0 -843 -1089"/>
                  <a:gd name="T47" fmla="*/ -843 h 253"/>
                  <a:gd name="T48" fmla="+- 0 4925 4613"/>
                  <a:gd name="T49" fmla="*/ T48 w 341"/>
                  <a:gd name="T50" fmla="+- 0 -850 -1089"/>
                  <a:gd name="T51" fmla="*/ -850 h 253"/>
                  <a:gd name="T52" fmla="+- 0 4947 4613"/>
                  <a:gd name="T53" fmla="*/ T52 w 341"/>
                  <a:gd name="T54" fmla="+- 0 -858 -1089"/>
                  <a:gd name="T55" fmla="*/ -858 h 253"/>
                  <a:gd name="T56" fmla="+- 0 4953 4613"/>
                  <a:gd name="T57" fmla="*/ T56 w 341"/>
                  <a:gd name="T58" fmla="+- 0 -861 -1089"/>
                  <a:gd name="T59" fmla="*/ -861 h 253"/>
                  <a:gd name="T60" fmla="+- 0 4806 4613"/>
                  <a:gd name="T61" fmla="*/ T60 w 341"/>
                  <a:gd name="T62" fmla="+- 0 -861 -1089"/>
                  <a:gd name="T63" fmla="*/ -861 h 253"/>
                  <a:gd name="T64" fmla="+- 0 4779 4613"/>
                  <a:gd name="T65" fmla="*/ T64 w 341"/>
                  <a:gd name="T66" fmla="+- 0 -864 -1089"/>
                  <a:gd name="T67" fmla="*/ -864 h 253"/>
                  <a:gd name="T68" fmla="+- 0 4706 4613"/>
                  <a:gd name="T69" fmla="*/ T68 w 341"/>
                  <a:gd name="T70" fmla="+- 0 -884 -1089"/>
                  <a:gd name="T71" fmla="*/ -884 h 253"/>
                  <a:gd name="T72" fmla="+- 0 4657 4613"/>
                  <a:gd name="T73" fmla="*/ T72 w 341"/>
                  <a:gd name="T74" fmla="+- 0 -918 -1089"/>
                  <a:gd name="T75" fmla="*/ -918 h 253"/>
                  <a:gd name="T76" fmla="+- 0 4638 4613"/>
                  <a:gd name="T77" fmla="*/ T76 w 341"/>
                  <a:gd name="T78" fmla="+- 0 -962 -1089"/>
                  <a:gd name="T79" fmla="*/ -962 h 253"/>
                  <a:gd name="T80" fmla="+- 0 4640 4613"/>
                  <a:gd name="T81" fmla="*/ T80 w 341"/>
                  <a:gd name="T82" fmla="+- 0 -975 -1089"/>
                  <a:gd name="T83" fmla="*/ -975 h 253"/>
                  <a:gd name="T84" fmla="+- 0 4678 4613"/>
                  <a:gd name="T85" fmla="*/ T84 w 341"/>
                  <a:gd name="T86" fmla="+- 0 -1024 -1089"/>
                  <a:gd name="T87" fmla="*/ -1024 h 253"/>
                  <a:gd name="T88" fmla="+- 0 4738 4613"/>
                  <a:gd name="T89" fmla="*/ T88 w 341"/>
                  <a:gd name="T90" fmla="+- 0 -1049 -1089"/>
                  <a:gd name="T91" fmla="*/ -1049 h 253"/>
                  <a:gd name="T92" fmla="+- 0 4821 4613"/>
                  <a:gd name="T93" fmla="*/ T92 w 341"/>
                  <a:gd name="T94" fmla="+- 0 -1062 -1089"/>
                  <a:gd name="T95" fmla="*/ -1062 h 253"/>
                  <a:gd name="T96" fmla="+- 0 4853 4613"/>
                  <a:gd name="T97" fmla="*/ T96 w 341"/>
                  <a:gd name="T98" fmla="+- 0 -1063 -1089"/>
                  <a:gd name="T99" fmla="*/ -1063 h 253"/>
                  <a:gd name="T100" fmla="+- 0 4954 4613"/>
                  <a:gd name="T101" fmla="*/ T100 w 341"/>
                  <a:gd name="T102" fmla="+- 0 -1063 -1089"/>
                  <a:gd name="T103" fmla="*/ -1063 h 253"/>
                  <a:gd name="T104" fmla="+- 0 4946 4613"/>
                  <a:gd name="T105" fmla="*/ T104 w 341"/>
                  <a:gd name="T106" fmla="+- 0 -1066 -1089"/>
                  <a:gd name="T107" fmla="*/ -1066 h 253"/>
                  <a:gd name="T108" fmla="+- 0 4923 4613"/>
                  <a:gd name="T109" fmla="*/ T108 w 341"/>
                  <a:gd name="T110" fmla="+- 0 -1074 -1089"/>
                  <a:gd name="T111" fmla="*/ -1074 h 253"/>
                  <a:gd name="T112" fmla="+- 0 4898 4613"/>
                  <a:gd name="T113" fmla="*/ T112 w 341"/>
                  <a:gd name="T114" fmla="+- 0 -1081 -1089"/>
                  <a:gd name="T115" fmla="*/ -1081 h 253"/>
                  <a:gd name="T116" fmla="+- 0 4872 4613"/>
                  <a:gd name="T117" fmla="*/ T116 w 341"/>
                  <a:gd name="T118" fmla="+- 0 -1085 -1089"/>
                  <a:gd name="T119" fmla="*/ -1085 h 253"/>
                  <a:gd name="T120" fmla="+- 0 4844 4613"/>
                  <a:gd name="T121" fmla="*/ T120 w 341"/>
                  <a:gd name="T122" fmla="+- 0 -1088 -1089"/>
                  <a:gd name="T123" fmla="*/ -1088 h 253"/>
                  <a:gd name="T124" fmla="+- 0 4814 4613"/>
                  <a:gd name="T125" fmla="*/ T124 w 341"/>
                  <a:gd name="T126" fmla="+- 0 -1089 -1089"/>
                  <a:gd name="T127" fmla="*/ -1089 h 25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341" h="253">
                    <a:moveTo>
                      <a:pt x="201" y="0"/>
                    </a:moveTo>
                    <a:lnTo>
                      <a:pt x="122" y="12"/>
                    </a:lnTo>
                    <a:lnTo>
                      <a:pt x="58" y="39"/>
                    </a:lnTo>
                    <a:lnTo>
                      <a:pt x="7" y="94"/>
                    </a:lnTo>
                    <a:lnTo>
                      <a:pt x="0" y="127"/>
                    </a:lnTo>
                    <a:lnTo>
                      <a:pt x="0" y="135"/>
                    </a:lnTo>
                    <a:lnTo>
                      <a:pt x="30" y="191"/>
                    </a:lnTo>
                    <a:lnTo>
                      <a:pt x="101" y="233"/>
                    </a:lnTo>
                    <a:lnTo>
                      <a:pt x="178" y="250"/>
                    </a:lnTo>
                    <a:lnTo>
                      <a:pt x="238" y="253"/>
                    </a:lnTo>
                    <a:lnTo>
                      <a:pt x="264" y="251"/>
                    </a:lnTo>
                    <a:lnTo>
                      <a:pt x="289" y="246"/>
                    </a:lnTo>
                    <a:lnTo>
                      <a:pt x="312" y="239"/>
                    </a:lnTo>
                    <a:lnTo>
                      <a:pt x="334" y="231"/>
                    </a:lnTo>
                    <a:lnTo>
                      <a:pt x="340" y="228"/>
                    </a:lnTo>
                    <a:lnTo>
                      <a:pt x="193" y="228"/>
                    </a:lnTo>
                    <a:lnTo>
                      <a:pt x="166" y="225"/>
                    </a:lnTo>
                    <a:lnTo>
                      <a:pt x="93" y="205"/>
                    </a:lnTo>
                    <a:lnTo>
                      <a:pt x="44" y="171"/>
                    </a:lnTo>
                    <a:lnTo>
                      <a:pt x="25" y="127"/>
                    </a:lnTo>
                    <a:lnTo>
                      <a:pt x="27" y="114"/>
                    </a:lnTo>
                    <a:lnTo>
                      <a:pt x="65" y="65"/>
                    </a:lnTo>
                    <a:lnTo>
                      <a:pt x="125" y="40"/>
                    </a:lnTo>
                    <a:lnTo>
                      <a:pt x="208" y="27"/>
                    </a:lnTo>
                    <a:lnTo>
                      <a:pt x="240" y="26"/>
                    </a:lnTo>
                    <a:lnTo>
                      <a:pt x="341" y="26"/>
                    </a:lnTo>
                    <a:lnTo>
                      <a:pt x="333" y="23"/>
                    </a:lnTo>
                    <a:lnTo>
                      <a:pt x="310" y="15"/>
                    </a:lnTo>
                    <a:lnTo>
                      <a:pt x="285" y="8"/>
                    </a:lnTo>
                    <a:lnTo>
                      <a:pt x="259" y="4"/>
                    </a:lnTo>
                    <a:lnTo>
                      <a:pt x="231" y="1"/>
                    </a:lnTo>
                    <a:lnTo>
                      <a:pt x="201" y="0"/>
                    </a:lnTo>
                  </a:path>
                </a:pathLst>
              </a:custGeom>
              <a:solidFill>
                <a:srgbClr val="1F4E7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9" name="Group 617">
              <a:extLst>
                <a:ext uri="{FF2B5EF4-FFF2-40B4-BE49-F238E27FC236}">
                  <a16:creationId xmlns:a16="http://schemas.microsoft.com/office/drawing/2014/main" xmlns="" id="{BA97A2A7-8A9F-40DE-9F14-24D990885BDD}"/>
                </a:ext>
              </a:extLst>
            </p:cNvPr>
            <p:cNvGrpSpPr>
              <a:grpSpLocks/>
            </p:cNvGrpSpPr>
            <p:nvPr/>
          </p:nvGrpSpPr>
          <p:grpSpPr bwMode="auto">
            <a:xfrm>
              <a:off x="4806" y="-1063"/>
              <a:ext cx="232" cy="202"/>
              <a:chOff x="4806" y="-1063"/>
              <a:chExt cx="232" cy="202"/>
            </a:xfrm>
          </p:grpSpPr>
          <p:sp>
            <p:nvSpPr>
              <p:cNvPr id="18" name="Freeform 618">
                <a:extLst>
                  <a:ext uri="{FF2B5EF4-FFF2-40B4-BE49-F238E27FC236}">
                    <a16:creationId xmlns:a16="http://schemas.microsoft.com/office/drawing/2014/main" xmlns="" id="{136293D6-EA1E-4B05-AA2D-33DC1739EE2D}"/>
                  </a:ext>
                </a:extLst>
              </p:cNvPr>
              <p:cNvSpPr>
                <a:spLocks/>
              </p:cNvSpPr>
              <p:nvPr/>
            </p:nvSpPr>
            <p:spPr bwMode="auto">
              <a:xfrm>
                <a:off x="4806" y="-1063"/>
                <a:ext cx="232" cy="202"/>
              </a:xfrm>
              <a:custGeom>
                <a:avLst/>
                <a:gdLst>
                  <a:gd name="T0" fmla="+- 0 4954 4806"/>
                  <a:gd name="T1" fmla="*/ T0 w 232"/>
                  <a:gd name="T2" fmla="+- 0 -1063 -1063"/>
                  <a:gd name="T3" fmla="*/ -1063 h 202"/>
                  <a:gd name="T4" fmla="+- 0 4853 4806"/>
                  <a:gd name="T5" fmla="*/ T4 w 232"/>
                  <a:gd name="T6" fmla="+- 0 -1063 -1063"/>
                  <a:gd name="T7" fmla="*/ -1063 h 202"/>
                  <a:gd name="T8" fmla="+- 0 4880 4806"/>
                  <a:gd name="T9" fmla="*/ T8 w 232"/>
                  <a:gd name="T10" fmla="+- 0 -1060 -1063"/>
                  <a:gd name="T11" fmla="*/ -1060 h 202"/>
                  <a:gd name="T12" fmla="+- 0 4905 4806"/>
                  <a:gd name="T13" fmla="*/ T12 w 232"/>
                  <a:gd name="T14" fmla="+- 0 -1054 -1063"/>
                  <a:gd name="T15" fmla="*/ -1054 h 202"/>
                  <a:gd name="T16" fmla="+- 0 4968 4806"/>
                  <a:gd name="T17" fmla="*/ T16 w 232"/>
                  <a:gd name="T18" fmla="+- 0 -1028 -1063"/>
                  <a:gd name="T19" fmla="*/ -1028 h 202"/>
                  <a:gd name="T20" fmla="+- 0 5012 4806"/>
                  <a:gd name="T21" fmla="*/ T20 w 232"/>
                  <a:gd name="T22" fmla="+- 0 -971 -1063"/>
                  <a:gd name="T23" fmla="*/ -971 h 202"/>
                  <a:gd name="T24" fmla="+- 0 5014 4806"/>
                  <a:gd name="T25" fmla="*/ T24 w 232"/>
                  <a:gd name="T26" fmla="+- 0 -953 -1063"/>
                  <a:gd name="T27" fmla="*/ -953 h 202"/>
                  <a:gd name="T28" fmla="+- 0 5010 4806"/>
                  <a:gd name="T29" fmla="*/ T28 w 232"/>
                  <a:gd name="T30" fmla="+- 0 -939 -1063"/>
                  <a:gd name="T31" fmla="*/ -939 h 202"/>
                  <a:gd name="T32" fmla="+- 0 4961 4806"/>
                  <a:gd name="T33" fmla="*/ T32 w 232"/>
                  <a:gd name="T34" fmla="+- 0 -892 -1063"/>
                  <a:gd name="T35" fmla="*/ -892 h 202"/>
                  <a:gd name="T36" fmla="+- 0 4894 4806"/>
                  <a:gd name="T37" fmla="*/ T36 w 232"/>
                  <a:gd name="T38" fmla="+- 0 -869 -1063"/>
                  <a:gd name="T39" fmla="*/ -869 h 202"/>
                  <a:gd name="T40" fmla="+- 0 4806 4806"/>
                  <a:gd name="T41" fmla="*/ T40 w 232"/>
                  <a:gd name="T42" fmla="+- 0 -861 -1063"/>
                  <a:gd name="T43" fmla="*/ -861 h 202"/>
                  <a:gd name="T44" fmla="+- 0 4953 4806"/>
                  <a:gd name="T45" fmla="*/ T44 w 232"/>
                  <a:gd name="T46" fmla="+- 0 -861 -1063"/>
                  <a:gd name="T47" fmla="*/ -861 h 202"/>
                  <a:gd name="T48" fmla="+- 0 5014 4806"/>
                  <a:gd name="T49" fmla="*/ T48 w 232"/>
                  <a:gd name="T50" fmla="+- 0 -907 -1063"/>
                  <a:gd name="T51" fmla="*/ -907 h 202"/>
                  <a:gd name="T52" fmla="+- 0 5038 4806"/>
                  <a:gd name="T53" fmla="*/ T52 w 232"/>
                  <a:gd name="T54" fmla="+- 0 -977 -1063"/>
                  <a:gd name="T55" fmla="*/ -977 h 202"/>
                  <a:gd name="T56" fmla="+- 0 5034 4806"/>
                  <a:gd name="T57" fmla="*/ T56 w 232"/>
                  <a:gd name="T58" fmla="+- 0 -993 -1063"/>
                  <a:gd name="T59" fmla="*/ -993 h 202"/>
                  <a:gd name="T60" fmla="+- 0 4985 4806"/>
                  <a:gd name="T61" fmla="*/ T60 w 232"/>
                  <a:gd name="T62" fmla="+- 0 -1046 -1063"/>
                  <a:gd name="T63" fmla="*/ -1046 h 202"/>
                  <a:gd name="T64" fmla="+- 0 4967 4806"/>
                  <a:gd name="T65" fmla="*/ T64 w 232"/>
                  <a:gd name="T66" fmla="+- 0 -1057 -1063"/>
                  <a:gd name="T67" fmla="*/ -1057 h 202"/>
                  <a:gd name="T68" fmla="+- 0 4954 4806"/>
                  <a:gd name="T69" fmla="*/ T68 w 232"/>
                  <a:gd name="T70" fmla="+- 0 -1063 -1063"/>
                  <a:gd name="T71" fmla="*/ -1063 h 20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232" h="202">
                    <a:moveTo>
                      <a:pt x="148" y="0"/>
                    </a:moveTo>
                    <a:lnTo>
                      <a:pt x="47" y="0"/>
                    </a:lnTo>
                    <a:lnTo>
                      <a:pt x="74" y="3"/>
                    </a:lnTo>
                    <a:lnTo>
                      <a:pt x="99" y="9"/>
                    </a:lnTo>
                    <a:lnTo>
                      <a:pt x="162" y="35"/>
                    </a:lnTo>
                    <a:lnTo>
                      <a:pt x="206" y="92"/>
                    </a:lnTo>
                    <a:lnTo>
                      <a:pt x="208" y="110"/>
                    </a:lnTo>
                    <a:lnTo>
                      <a:pt x="204" y="124"/>
                    </a:lnTo>
                    <a:lnTo>
                      <a:pt x="155" y="171"/>
                    </a:lnTo>
                    <a:lnTo>
                      <a:pt x="88" y="194"/>
                    </a:lnTo>
                    <a:lnTo>
                      <a:pt x="0" y="202"/>
                    </a:lnTo>
                    <a:lnTo>
                      <a:pt x="147" y="202"/>
                    </a:lnTo>
                    <a:lnTo>
                      <a:pt x="208" y="156"/>
                    </a:lnTo>
                    <a:lnTo>
                      <a:pt x="232" y="86"/>
                    </a:lnTo>
                    <a:lnTo>
                      <a:pt x="228" y="70"/>
                    </a:lnTo>
                    <a:lnTo>
                      <a:pt x="179" y="17"/>
                    </a:lnTo>
                    <a:lnTo>
                      <a:pt x="161" y="6"/>
                    </a:lnTo>
                    <a:lnTo>
                      <a:pt x="148" y="0"/>
                    </a:lnTo>
                  </a:path>
                </a:pathLst>
              </a:custGeom>
              <a:solidFill>
                <a:srgbClr val="1F4E7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10" name="Group 615">
              <a:extLst>
                <a:ext uri="{FF2B5EF4-FFF2-40B4-BE49-F238E27FC236}">
                  <a16:creationId xmlns:a16="http://schemas.microsoft.com/office/drawing/2014/main" xmlns="" id="{65D6029F-0682-48A4-B630-9C8090B18237}"/>
                </a:ext>
              </a:extLst>
            </p:cNvPr>
            <p:cNvGrpSpPr>
              <a:grpSpLocks/>
            </p:cNvGrpSpPr>
            <p:nvPr/>
          </p:nvGrpSpPr>
          <p:grpSpPr bwMode="auto">
            <a:xfrm>
              <a:off x="3960" y="1853"/>
              <a:ext cx="341" cy="253"/>
              <a:chOff x="3960" y="1853"/>
              <a:chExt cx="341" cy="253"/>
            </a:xfrm>
          </p:grpSpPr>
          <p:sp>
            <p:nvSpPr>
              <p:cNvPr id="17" name="Freeform 616">
                <a:extLst>
                  <a:ext uri="{FF2B5EF4-FFF2-40B4-BE49-F238E27FC236}">
                    <a16:creationId xmlns:a16="http://schemas.microsoft.com/office/drawing/2014/main" xmlns="" id="{A5F3F07B-5F5C-4D3D-910F-8EC09B7D283B}"/>
                  </a:ext>
                </a:extLst>
              </p:cNvPr>
              <p:cNvSpPr>
                <a:spLocks/>
              </p:cNvSpPr>
              <p:nvPr/>
            </p:nvSpPr>
            <p:spPr bwMode="auto">
              <a:xfrm>
                <a:off x="3960" y="1853"/>
                <a:ext cx="341" cy="253"/>
              </a:xfrm>
              <a:custGeom>
                <a:avLst/>
                <a:gdLst>
                  <a:gd name="T0" fmla="+- 0 4161 3960"/>
                  <a:gd name="T1" fmla="*/ T0 w 341"/>
                  <a:gd name="T2" fmla="+- 0 1853 1853"/>
                  <a:gd name="T3" fmla="*/ 1853 h 253"/>
                  <a:gd name="T4" fmla="+- 0 4083 3960"/>
                  <a:gd name="T5" fmla="*/ T4 w 341"/>
                  <a:gd name="T6" fmla="+- 0 1865 1853"/>
                  <a:gd name="T7" fmla="*/ 1865 h 253"/>
                  <a:gd name="T8" fmla="+- 0 4018 3960"/>
                  <a:gd name="T9" fmla="*/ T8 w 341"/>
                  <a:gd name="T10" fmla="+- 0 1893 1853"/>
                  <a:gd name="T11" fmla="*/ 1893 h 253"/>
                  <a:gd name="T12" fmla="+- 0 3967 3960"/>
                  <a:gd name="T13" fmla="*/ T12 w 341"/>
                  <a:gd name="T14" fmla="+- 0 1948 1853"/>
                  <a:gd name="T15" fmla="*/ 1948 h 253"/>
                  <a:gd name="T16" fmla="+- 0 3960 3960"/>
                  <a:gd name="T17" fmla="*/ T16 w 341"/>
                  <a:gd name="T18" fmla="+- 0 1980 1853"/>
                  <a:gd name="T19" fmla="*/ 1980 h 253"/>
                  <a:gd name="T20" fmla="+- 0 3960 3960"/>
                  <a:gd name="T21" fmla="*/ T20 w 341"/>
                  <a:gd name="T22" fmla="+- 0 1988 1853"/>
                  <a:gd name="T23" fmla="*/ 1988 h 253"/>
                  <a:gd name="T24" fmla="+- 0 3990 3960"/>
                  <a:gd name="T25" fmla="*/ T24 w 341"/>
                  <a:gd name="T26" fmla="+- 0 2045 1853"/>
                  <a:gd name="T27" fmla="*/ 2045 h 253"/>
                  <a:gd name="T28" fmla="+- 0 4062 3960"/>
                  <a:gd name="T29" fmla="*/ T28 w 341"/>
                  <a:gd name="T30" fmla="+- 0 2086 1853"/>
                  <a:gd name="T31" fmla="*/ 2086 h 253"/>
                  <a:gd name="T32" fmla="+- 0 4138 3960"/>
                  <a:gd name="T33" fmla="*/ T32 w 341"/>
                  <a:gd name="T34" fmla="+- 0 2103 1853"/>
                  <a:gd name="T35" fmla="*/ 2103 h 253"/>
                  <a:gd name="T36" fmla="+- 0 4198 3960"/>
                  <a:gd name="T37" fmla="*/ T36 w 341"/>
                  <a:gd name="T38" fmla="+- 0 2107 1853"/>
                  <a:gd name="T39" fmla="*/ 2107 h 253"/>
                  <a:gd name="T40" fmla="+- 0 4224 3960"/>
                  <a:gd name="T41" fmla="*/ T40 w 341"/>
                  <a:gd name="T42" fmla="+- 0 2104 1853"/>
                  <a:gd name="T43" fmla="*/ 2104 h 253"/>
                  <a:gd name="T44" fmla="+- 0 4249 3960"/>
                  <a:gd name="T45" fmla="*/ T44 w 341"/>
                  <a:gd name="T46" fmla="+- 0 2099 1853"/>
                  <a:gd name="T47" fmla="*/ 2099 h 253"/>
                  <a:gd name="T48" fmla="+- 0 4273 3960"/>
                  <a:gd name="T49" fmla="*/ T48 w 341"/>
                  <a:gd name="T50" fmla="+- 0 2093 1853"/>
                  <a:gd name="T51" fmla="*/ 2093 h 253"/>
                  <a:gd name="T52" fmla="+- 0 4294 3960"/>
                  <a:gd name="T53" fmla="*/ T52 w 341"/>
                  <a:gd name="T54" fmla="+- 0 2084 1853"/>
                  <a:gd name="T55" fmla="*/ 2084 h 253"/>
                  <a:gd name="T56" fmla="+- 0 4300 3960"/>
                  <a:gd name="T57" fmla="*/ T56 w 341"/>
                  <a:gd name="T58" fmla="+- 0 2082 1853"/>
                  <a:gd name="T59" fmla="*/ 2082 h 253"/>
                  <a:gd name="T60" fmla="+- 0 4153 3960"/>
                  <a:gd name="T61" fmla="*/ T60 w 341"/>
                  <a:gd name="T62" fmla="+- 0 2082 1853"/>
                  <a:gd name="T63" fmla="*/ 2082 h 253"/>
                  <a:gd name="T64" fmla="+- 0 4126 3960"/>
                  <a:gd name="T65" fmla="*/ T64 w 341"/>
                  <a:gd name="T66" fmla="+- 0 2079 1853"/>
                  <a:gd name="T67" fmla="*/ 2079 h 253"/>
                  <a:gd name="T68" fmla="+- 0 4053 3960"/>
                  <a:gd name="T69" fmla="*/ T68 w 341"/>
                  <a:gd name="T70" fmla="+- 0 2059 1853"/>
                  <a:gd name="T71" fmla="*/ 2059 h 253"/>
                  <a:gd name="T72" fmla="+- 0 4004 3960"/>
                  <a:gd name="T73" fmla="*/ T72 w 341"/>
                  <a:gd name="T74" fmla="+- 0 2024 1853"/>
                  <a:gd name="T75" fmla="*/ 2024 h 253"/>
                  <a:gd name="T76" fmla="+- 0 3985 3960"/>
                  <a:gd name="T77" fmla="*/ T76 w 341"/>
                  <a:gd name="T78" fmla="+- 0 1980 1853"/>
                  <a:gd name="T79" fmla="*/ 1980 h 253"/>
                  <a:gd name="T80" fmla="+- 0 3987 3960"/>
                  <a:gd name="T81" fmla="*/ T80 w 341"/>
                  <a:gd name="T82" fmla="+- 0 1968 1853"/>
                  <a:gd name="T83" fmla="*/ 1968 h 253"/>
                  <a:gd name="T84" fmla="+- 0 4026 3960"/>
                  <a:gd name="T85" fmla="*/ T84 w 341"/>
                  <a:gd name="T86" fmla="+- 0 1919 1853"/>
                  <a:gd name="T87" fmla="*/ 1919 h 253"/>
                  <a:gd name="T88" fmla="+- 0 4086 3960"/>
                  <a:gd name="T89" fmla="*/ T88 w 341"/>
                  <a:gd name="T90" fmla="+- 0 1893 1853"/>
                  <a:gd name="T91" fmla="*/ 1893 h 253"/>
                  <a:gd name="T92" fmla="+- 0 4168 3960"/>
                  <a:gd name="T93" fmla="*/ T92 w 341"/>
                  <a:gd name="T94" fmla="+- 0 1880 1853"/>
                  <a:gd name="T95" fmla="*/ 1880 h 253"/>
                  <a:gd name="T96" fmla="+- 0 4200 3960"/>
                  <a:gd name="T97" fmla="*/ T96 w 341"/>
                  <a:gd name="T98" fmla="+- 0 1879 1853"/>
                  <a:gd name="T99" fmla="*/ 1879 h 253"/>
                  <a:gd name="T100" fmla="+- 0 4301 3960"/>
                  <a:gd name="T101" fmla="*/ T100 w 341"/>
                  <a:gd name="T102" fmla="+- 0 1879 1853"/>
                  <a:gd name="T103" fmla="*/ 1879 h 253"/>
                  <a:gd name="T104" fmla="+- 0 4293 3960"/>
                  <a:gd name="T105" fmla="*/ T104 w 341"/>
                  <a:gd name="T106" fmla="+- 0 1876 1853"/>
                  <a:gd name="T107" fmla="*/ 1876 h 253"/>
                  <a:gd name="T108" fmla="+- 0 4270 3960"/>
                  <a:gd name="T109" fmla="*/ T108 w 341"/>
                  <a:gd name="T110" fmla="+- 0 1868 1853"/>
                  <a:gd name="T111" fmla="*/ 1868 h 253"/>
                  <a:gd name="T112" fmla="+- 0 4246 3960"/>
                  <a:gd name="T113" fmla="*/ T112 w 341"/>
                  <a:gd name="T114" fmla="+- 0 1862 1853"/>
                  <a:gd name="T115" fmla="*/ 1862 h 253"/>
                  <a:gd name="T116" fmla="+- 0 4219 3960"/>
                  <a:gd name="T117" fmla="*/ T116 w 341"/>
                  <a:gd name="T118" fmla="+- 0 1857 1853"/>
                  <a:gd name="T119" fmla="*/ 1857 h 253"/>
                  <a:gd name="T120" fmla="+- 0 4191 3960"/>
                  <a:gd name="T121" fmla="*/ T120 w 341"/>
                  <a:gd name="T122" fmla="+- 0 1854 1853"/>
                  <a:gd name="T123" fmla="*/ 1854 h 253"/>
                  <a:gd name="T124" fmla="+- 0 4161 3960"/>
                  <a:gd name="T125" fmla="*/ T124 w 341"/>
                  <a:gd name="T126" fmla="+- 0 1853 1853"/>
                  <a:gd name="T127" fmla="*/ 1853 h 25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341" h="253">
                    <a:moveTo>
                      <a:pt x="201" y="0"/>
                    </a:moveTo>
                    <a:lnTo>
                      <a:pt x="123" y="12"/>
                    </a:lnTo>
                    <a:lnTo>
                      <a:pt x="58" y="40"/>
                    </a:lnTo>
                    <a:lnTo>
                      <a:pt x="7" y="95"/>
                    </a:lnTo>
                    <a:lnTo>
                      <a:pt x="0" y="127"/>
                    </a:lnTo>
                    <a:lnTo>
                      <a:pt x="0" y="135"/>
                    </a:lnTo>
                    <a:lnTo>
                      <a:pt x="30" y="192"/>
                    </a:lnTo>
                    <a:lnTo>
                      <a:pt x="102" y="233"/>
                    </a:lnTo>
                    <a:lnTo>
                      <a:pt x="178" y="250"/>
                    </a:lnTo>
                    <a:lnTo>
                      <a:pt x="238" y="254"/>
                    </a:lnTo>
                    <a:lnTo>
                      <a:pt x="264" y="251"/>
                    </a:lnTo>
                    <a:lnTo>
                      <a:pt x="289" y="246"/>
                    </a:lnTo>
                    <a:lnTo>
                      <a:pt x="313" y="240"/>
                    </a:lnTo>
                    <a:lnTo>
                      <a:pt x="334" y="231"/>
                    </a:lnTo>
                    <a:lnTo>
                      <a:pt x="340" y="229"/>
                    </a:lnTo>
                    <a:lnTo>
                      <a:pt x="193" y="229"/>
                    </a:lnTo>
                    <a:lnTo>
                      <a:pt x="166" y="226"/>
                    </a:lnTo>
                    <a:lnTo>
                      <a:pt x="93" y="206"/>
                    </a:lnTo>
                    <a:lnTo>
                      <a:pt x="44" y="171"/>
                    </a:lnTo>
                    <a:lnTo>
                      <a:pt x="25" y="127"/>
                    </a:lnTo>
                    <a:lnTo>
                      <a:pt x="27" y="115"/>
                    </a:lnTo>
                    <a:lnTo>
                      <a:pt x="66" y="66"/>
                    </a:lnTo>
                    <a:lnTo>
                      <a:pt x="126" y="40"/>
                    </a:lnTo>
                    <a:lnTo>
                      <a:pt x="208" y="27"/>
                    </a:lnTo>
                    <a:lnTo>
                      <a:pt x="240" y="26"/>
                    </a:lnTo>
                    <a:lnTo>
                      <a:pt x="341" y="26"/>
                    </a:lnTo>
                    <a:lnTo>
                      <a:pt x="333" y="23"/>
                    </a:lnTo>
                    <a:lnTo>
                      <a:pt x="310" y="15"/>
                    </a:lnTo>
                    <a:lnTo>
                      <a:pt x="286" y="9"/>
                    </a:lnTo>
                    <a:lnTo>
                      <a:pt x="259" y="4"/>
                    </a:lnTo>
                    <a:lnTo>
                      <a:pt x="231" y="1"/>
                    </a:lnTo>
                    <a:lnTo>
                      <a:pt x="201" y="0"/>
                    </a:lnTo>
                  </a:path>
                </a:pathLst>
              </a:custGeom>
              <a:solidFill>
                <a:srgbClr val="1F4E7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11" name="Group 613">
              <a:extLst>
                <a:ext uri="{FF2B5EF4-FFF2-40B4-BE49-F238E27FC236}">
                  <a16:creationId xmlns:a16="http://schemas.microsoft.com/office/drawing/2014/main" xmlns="" id="{E61F82A8-5278-466D-8060-F956E926462B}"/>
                </a:ext>
              </a:extLst>
            </p:cNvPr>
            <p:cNvGrpSpPr>
              <a:grpSpLocks/>
            </p:cNvGrpSpPr>
            <p:nvPr/>
          </p:nvGrpSpPr>
          <p:grpSpPr bwMode="auto">
            <a:xfrm>
              <a:off x="4153" y="1879"/>
              <a:ext cx="232" cy="202"/>
              <a:chOff x="4153" y="1879"/>
              <a:chExt cx="232" cy="202"/>
            </a:xfrm>
          </p:grpSpPr>
          <p:sp>
            <p:nvSpPr>
              <p:cNvPr id="16" name="Freeform 614">
                <a:extLst>
                  <a:ext uri="{FF2B5EF4-FFF2-40B4-BE49-F238E27FC236}">
                    <a16:creationId xmlns:a16="http://schemas.microsoft.com/office/drawing/2014/main" xmlns="" id="{83F23DC8-DEAF-4D56-A34D-2F0ED56C7141}"/>
                  </a:ext>
                </a:extLst>
              </p:cNvPr>
              <p:cNvSpPr>
                <a:spLocks/>
              </p:cNvSpPr>
              <p:nvPr/>
            </p:nvSpPr>
            <p:spPr bwMode="auto">
              <a:xfrm>
                <a:off x="4153" y="1879"/>
                <a:ext cx="232" cy="202"/>
              </a:xfrm>
              <a:custGeom>
                <a:avLst/>
                <a:gdLst>
                  <a:gd name="T0" fmla="+- 0 4301 4153"/>
                  <a:gd name="T1" fmla="*/ T0 w 232"/>
                  <a:gd name="T2" fmla="+- 0 1879 1879"/>
                  <a:gd name="T3" fmla="*/ 1879 h 202"/>
                  <a:gd name="T4" fmla="+- 0 4200 4153"/>
                  <a:gd name="T5" fmla="*/ T4 w 232"/>
                  <a:gd name="T6" fmla="+- 0 1879 1879"/>
                  <a:gd name="T7" fmla="*/ 1879 h 202"/>
                  <a:gd name="T8" fmla="+- 0 4227 4153"/>
                  <a:gd name="T9" fmla="*/ T8 w 232"/>
                  <a:gd name="T10" fmla="+- 0 1883 1879"/>
                  <a:gd name="T11" fmla="*/ 1883 h 202"/>
                  <a:gd name="T12" fmla="+- 0 4252 4153"/>
                  <a:gd name="T13" fmla="*/ T12 w 232"/>
                  <a:gd name="T14" fmla="+- 0 1888 1879"/>
                  <a:gd name="T15" fmla="*/ 1888 h 202"/>
                  <a:gd name="T16" fmla="+- 0 4315 4153"/>
                  <a:gd name="T17" fmla="*/ T16 w 232"/>
                  <a:gd name="T18" fmla="+- 0 1915 1879"/>
                  <a:gd name="T19" fmla="*/ 1915 h 202"/>
                  <a:gd name="T20" fmla="+- 0 4359 4153"/>
                  <a:gd name="T21" fmla="*/ T20 w 232"/>
                  <a:gd name="T22" fmla="+- 0 1972 1879"/>
                  <a:gd name="T23" fmla="*/ 1972 h 202"/>
                  <a:gd name="T24" fmla="+- 0 4361 4153"/>
                  <a:gd name="T25" fmla="*/ T24 w 232"/>
                  <a:gd name="T26" fmla="+- 0 1989 1879"/>
                  <a:gd name="T27" fmla="*/ 1989 h 202"/>
                  <a:gd name="T28" fmla="+- 0 4357 4153"/>
                  <a:gd name="T29" fmla="*/ T28 w 232"/>
                  <a:gd name="T30" fmla="+- 0 2003 1879"/>
                  <a:gd name="T31" fmla="*/ 2003 h 202"/>
                  <a:gd name="T32" fmla="+- 0 4308 4153"/>
                  <a:gd name="T33" fmla="*/ T32 w 232"/>
                  <a:gd name="T34" fmla="+- 0 2050 1879"/>
                  <a:gd name="T35" fmla="*/ 2050 h 202"/>
                  <a:gd name="T36" fmla="+- 0 4241 4153"/>
                  <a:gd name="T37" fmla="*/ T36 w 232"/>
                  <a:gd name="T38" fmla="+- 0 2073 1879"/>
                  <a:gd name="T39" fmla="*/ 2073 h 202"/>
                  <a:gd name="T40" fmla="+- 0 4153 4153"/>
                  <a:gd name="T41" fmla="*/ T40 w 232"/>
                  <a:gd name="T42" fmla="+- 0 2082 1879"/>
                  <a:gd name="T43" fmla="*/ 2082 h 202"/>
                  <a:gd name="T44" fmla="+- 0 4300 4153"/>
                  <a:gd name="T45" fmla="*/ T44 w 232"/>
                  <a:gd name="T46" fmla="+- 0 2082 1879"/>
                  <a:gd name="T47" fmla="*/ 2082 h 202"/>
                  <a:gd name="T48" fmla="+- 0 4361 4153"/>
                  <a:gd name="T49" fmla="*/ T48 w 232"/>
                  <a:gd name="T50" fmla="+- 0 2035 1879"/>
                  <a:gd name="T51" fmla="*/ 2035 h 202"/>
                  <a:gd name="T52" fmla="+- 0 4386 4153"/>
                  <a:gd name="T53" fmla="*/ T52 w 232"/>
                  <a:gd name="T54" fmla="+- 0 1965 1879"/>
                  <a:gd name="T55" fmla="*/ 1965 h 202"/>
                  <a:gd name="T56" fmla="+- 0 4381 4153"/>
                  <a:gd name="T57" fmla="*/ T56 w 232"/>
                  <a:gd name="T58" fmla="+- 0 1950 1879"/>
                  <a:gd name="T59" fmla="*/ 1950 h 202"/>
                  <a:gd name="T60" fmla="+- 0 4332 4153"/>
                  <a:gd name="T61" fmla="*/ T60 w 232"/>
                  <a:gd name="T62" fmla="+- 0 1896 1879"/>
                  <a:gd name="T63" fmla="*/ 1896 h 202"/>
                  <a:gd name="T64" fmla="+- 0 4314 4153"/>
                  <a:gd name="T65" fmla="*/ T64 w 232"/>
                  <a:gd name="T66" fmla="+- 0 1885 1879"/>
                  <a:gd name="T67" fmla="*/ 1885 h 202"/>
                  <a:gd name="T68" fmla="+- 0 4301 4153"/>
                  <a:gd name="T69" fmla="*/ T68 w 232"/>
                  <a:gd name="T70" fmla="+- 0 1879 1879"/>
                  <a:gd name="T71" fmla="*/ 1879 h 20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232" h="202">
                    <a:moveTo>
                      <a:pt x="148" y="0"/>
                    </a:moveTo>
                    <a:lnTo>
                      <a:pt x="47" y="0"/>
                    </a:lnTo>
                    <a:lnTo>
                      <a:pt x="74" y="4"/>
                    </a:lnTo>
                    <a:lnTo>
                      <a:pt x="99" y="9"/>
                    </a:lnTo>
                    <a:lnTo>
                      <a:pt x="162" y="36"/>
                    </a:lnTo>
                    <a:lnTo>
                      <a:pt x="206" y="93"/>
                    </a:lnTo>
                    <a:lnTo>
                      <a:pt x="208" y="110"/>
                    </a:lnTo>
                    <a:lnTo>
                      <a:pt x="204" y="124"/>
                    </a:lnTo>
                    <a:lnTo>
                      <a:pt x="155" y="171"/>
                    </a:lnTo>
                    <a:lnTo>
                      <a:pt x="88" y="194"/>
                    </a:lnTo>
                    <a:lnTo>
                      <a:pt x="0" y="203"/>
                    </a:lnTo>
                    <a:lnTo>
                      <a:pt x="147" y="203"/>
                    </a:lnTo>
                    <a:lnTo>
                      <a:pt x="208" y="156"/>
                    </a:lnTo>
                    <a:lnTo>
                      <a:pt x="233" y="86"/>
                    </a:lnTo>
                    <a:lnTo>
                      <a:pt x="228" y="71"/>
                    </a:lnTo>
                    <a:lnTo>
                      <a:pt x="179" y="17"/>
                    </a:lnTo>
                    <a:lnTo>
                      <a:pt x="161" y="6"/>
                    </a:lnTo>
                    <a:lnTo>
                      <a:pt x="148" y="0"/>
                    </a:lnTo>
                  </a:path>
                </a:pathLst>
              </a:custGeom>
              <a:solidFill>
                <a:srgbClr val="1F4E7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12" name="Group 611">
              <a:extLst>
                <a:ext uri="{FF2B5EF4-FFF2-40B4-BE49-F238E27FC236}">
                  <a16:creationId xmlns:a16="http://schemas.microsoft.com/office/drawing/2014/main" xmlns="" id="{6347E9B0-E614-471E-B828-78B0F6D8C3F3}"/>
                </a:ext>
              </a:extLst>
            </p:cNvPr>
            <p:cNvGrpSpPr>
              <a:grpSpLocks/>
            </p:cNvGrpSpPr>
            <p:nvPr/>
          </p:nvGrpSpPr>
          <p:grpSpPr bwMode="auto">
            <a:xfrm>
              <a:off x="4610" y="2050"/>
              <a:ext cx="339" cy="254"/>
              <a:chOff x="4610" y="2050"/>
              <a:chExt cx="339" cy="254"/>
            </a:xfrm>
          </p:grpSpPr>
          <p:sp>
            <p:nvSpPr>
              <p:cNvPr id="15" name="Freeform 612">
                <a:extLst>
                  <a:ext uri="{FF2B5EF4-FFF2-40B4-BE49-F238E27FC236}">
                    <a16:creationId xmlns:a16="http://schemas.microsoft.com/office/drawing/2014/main" xmlns="" id="{4664E90E-F82D-4431-B23F-CFC953BE46A7}"/>
                  </a:ext>
                </a:extLst>
              </p:cNvPr>
              <p:cNvSpPr>
                <a:spLocks/>
              </p:cNvSpPr>
              <p:nvPr/>
            </p:nvSpPr>
            <p:spPr bwMode="auto">
              <a:xfrm>
                <a:off x="4610" y="2050"/>
                <a:ext cx="339" cy="254"/>
              </a:xfrm>
              <a:custGeom>
                <a:avLst/>
                <a:gdLst>
                  <a:gd name="T0" fmla="+- 0 4812 4610"/>
                  <a:gd name="T1" fmla="*/ T0 w 339"/>
                  <a:gd name="T2" fmla="+- 0 2050 2050"/>
                  <a:gd name="T3" fmla="*/ 2050 h 254"/>
                  <a:gd name="T4" fmla="+- 0 4733 4610"/>
                  <a:gd name="T5" fmla="*/ T4 w 339"/>
                  <a:gd name="T6" fmla="+- 0 2062 2050"/>
                  <a:gd name="T7" fmla="*/ 2062 h 254"/>
                  <a:gd name="T8" fmla="+- 0 4669 4610"/>
                  <a:gd name="T9" fmla="*/ T8 w 339"/>
                  <a:gd name="T10" fmla="+- 0 2089 2050"/>
                  <a:gd name="T11" fmla="*/ 2089 h 254"/>
                  <a:gd name="T12" fmla="+- 0 4618 4610"/>
                  <a:gd name="T13" fmla="*/ T12 w 339"/>
                  <a:gd name="T14" fmla="+- 0 2144 2050"/>
                  <a:gd name="T15" fmla="*/ 2144 h 254"/>
                  <a:gd name="T16" fmla="+- 0 4610 4610"/>
                  <a:gd name="T17" fmla="*/ T16 w 339"/>
                  <a:gd name="T18" fmla="+- 0 2177 2050"/>
                  <a:gd name="T19" fmla="*/ 2177 h 254"/>
                  <a:gd name="T20" fmla="+- 0 4611 4610"/>
                  <a:gd name="T21" fmla="*/ T20 w 339"/>
                  <a:gd name="T22" fmla="+- 0 2182 2050"/>
                  <a:gd name="T23" fmla="*/ 2182 h 254"/>
                  <a:gd name="T24" fmla="+- 0 4639 4610"/>
                  <a:gd name="T25" fmla="*/ T24 w 339"/>
                  <a:gd name="T26" fmla="+- 0 2240 2050"/>
                  <a:gd name="T27" fmla="*/ 2240 h 254"/>
                  <a:gd name="T28" fmla="+- 0 4709 4610"/>
                  <a:gd name="T29" fmla="*/ T28 w 339"/>
                  <a:gd name="T30" fmla="+- 0 2282 2050"/>
                  <a:gd name="T31" fmla="*/ 2282 h 254"/>
                  <a:gd name="T32" fmla="+- 0 4785 4610"/>
                  <a:gd name="T33" fmla="*/ T32 w 339"/>
                  <a:gd name="T34" fmla="+- 0 2300 2050"/>
                  <a:gd name="T35" fmla="*/ 2300 h 254"/>
                  <a:gd name="T36" fmla="+- 0 4844 4610"/>
                  <a:gd name="T37" fmla="*/ T36 w 339"/>
                  <a:gd name="T38" fmla="+- 0 2304 2050"/>
                  <a:gd name="T39" fmla="*/ 2304 h 254"/>
                  <a:gd name="T40" fmla="+- 0 4871 4610"/>
                  <a:gd name="T41" fmla="*/ T40 w 339"/>
                  <a:gd name="T42" fmla="+- 0 2301 2050"/>
                  <a:gd name="T43" fmla="*/ 2301 h 254"/>
                  <a:gd name="T44" fmla="+- 0 4896 4610"/>
                  <a:gd name="T45" fmla="*/ T44 w 339"/>
                  <a:gd name="T46" fmla="+- 0 2297 2050"/>
                  <a:gd name="T47" fmla="*/ 2297 h 254"/>
                  <a:gd name="T48" fmla="+- 0 4919 4610"/>
                  <a:gd name="T49" fmla="*/ T48 w 339"/>
                  <a:gd name="T50" fmla="+- 0 2290 2050"/>
                  <a:gd name="T51" fmla="*/ 2290 h 254"/>
                  <a:gd name="T52" fmla="+- 0 4941 4610"/>
                  <a:gd name="T53" fmla="*/ T52 w 339"/>
                  <a:gd name="T54" fmla="+- 0 2282 2050"/>
                  <a:gd name="T55" fmla="*/ 2282 h 254"/>
                  <a:gd name="T56" fmla="+- 0 4948 4610"/>
                  <a:gd name="T57" fmla="*/ T56 w 339"/>
                  <a:gd name="T58" fmla="+- 0 2279 2050"/>
                  <a:gd name="T59" fmla="*/ 2279 h 254"/>
                  <a:gd name="T60" fmla="+- 0 4804 4610"/>
                  <a:gd name="T61" fmla="*/ T60 w 339"/>
                  <a:gd name="T62" fmla="+- 0 2279 2050"/>
                  <a:gd name="T63" fmla="*/ 2279 h 254"/>
                  <a:gd name="T64" fmla="+- 0 4776 4610"/>
                  <a:gd name="T65" fmla="*/ T64 w 339"/>
                  <a:gd name="T66" fmla="+- 0 2276 2050"/>
                  <a:gd name="T67" fmla="*/ 2276 h 254"/>
                  <a:gd name="T68" fmla="+- 0 4704 4610"/>
                  <a:gd name="T69" fmla="*/ T68 w 339"/>
                  <a:gd name="T70" fmla="+- 0 2256 2050"/>
                  <a:gd name="T71" fmla="*/ 2256 h 254"/>
                  <a:gd name="T72" fmla="+- 0 4654 4610"/>
                  <a:gd name="T73" fmla="*/ T72 w 339"/>
                  <a:gd name="T74" fmla="+- 0 2221 2050"/>
                  <a:gd name="T75" fmla="*/ 2221 h 254"/>
                  <a:gd name="T76" fmla="+- 0 4636 4610"/>
                  <a:gd name="T77" fmla="*/ T76 w 339"/>
                  <a:gd name="T78" fmla="+- 0 2177 2050"/>
                  <a:gd name="T79" fmla="*/ 2177 h 254"/>
                  <a:gd name="T80" fmla="+- 0 4637 4610"/>
                  <a:gd name="T81" fmla="*/ T80 w 339"/>
                  <a:gd name="T82" fmla="+- 0 2167 2050"/>
                  <a:gd name="T83" fmla="*/ 2167 h 254"/>
                  <a:gd name="T84" fmla="+- 0 4674 4610"/>
                  <a:gd name="T85" fmla="*/ T84 w 339"/>
                  <a:gd name="T86" fmla="+- 0 2117 2050"/>
                  <a:gd name="T87" fmla="*/ 2117 h 254"/>
                  <a:gd name="T88" fmla="+- 0 4733 4610"/>
                  <a:gd name="T89" fmla="*/ T88 w 339"/>
                  <a:gd name="T90" fmla="+- 0 2090 2050"/>
                  <a:gd name="T91" fmla="*/ 2090 h 254"/>
                  <a:gd name="T92" fmla="+- 0 4815 4610"/>
                  <a:gd name="T93" fmla="*/ T92 w 339"/>
                  <a:gd name="T94" fmla="+- 0 2077 2050"/>
                  <a:gd name="T95" fmla="*/ 2077 h 254"/>
                  <a:gd name="T96" fmla="+- 0 4846 4610"/>
                  <a:gd name="T97" fmla="*/ T96 w 339"/>
                  <a:gd name="T98" fmla="+- 0 2076 2050"/>
                  <a:gd name="T99" fmla="*/ 2076 h 254"/>
                  <a:gd name="T100" fmla="+- 0 4949 4610"/>
                  <a:gd name="T101" fmla="*/ T100 w 339"/>
                  <a:gd name="T102" fmla="+- 0 2076 2050"/>
                  <a:gd name="T103" fmla="*/ 2076 h 254"/>
                  <a:gd name="T104" fmla="+- 0 4943 4610"/>
                  <a:gd name="T105" fmla="*/ T104 w 339"/>
                  <a:gd name="T106" fmla="+- 0 2073 2050"/>
                  <a:gd name="T107" fmla="*/ 2073 h 254"/>
                  <a:gd name="T108" fmla="+- 0 4920 4610"/>
                  <a:gd name="T109" fmla="*/ T108 w 339"/>
                  <a:gd name="T110" fmla="+- 0 2065 2050"/>
                  <a:gd name="T111" fmla="*/ 2065 h 254"/>
                  <a:gd name="T112" fmla="+- 0 4896 4610"/>
                  <a:gd name="T113" fmla="*/ T112 w 339"/>
                  <a:gd name="T114" fmla="+- 0 2059 2050"/>
                  <a:gd name="T115" fmla="*/ 2059 h 254"/>
                  <a:gd name="T116" fmla="+- 0 4869 4610"/>
                  <a:gd name="T117" fmla="*/ T116 w 339"/>
                  <a:gd name="T118" fmla="+- 0 2054 2050"/>
                  <a:gd name="T119" fmla="*/ 2054 h 254"/>
                  <a:gd name="T120" fmla="+- 0 4841 4610"/>
                  <a:gd name="T121" fmla="*/ T120 w 339"/>
                  <a:gd name="T122" fmla="+- 0 2051 2050"/>
                  <a:gd name="T123" fmla="*/ 2051 h 254"/>
                  <a:gd name="T124" fmla="+- 0 4812 4610"/>
                  <a:gd name="T125" fmla="*/ T124 w 339"/>
                  <a:gd name="T126" fmla="+- 0 2050 2050"/>
                  <a:gd name="T127" fmla="*/ 2050 h 25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339" h="254">
                    <a:moveTo>
                      <a:pt x="202" y="0"/>
                    </a:moveTo>
                    <a:lnTo>
                      <a:pt x="123" y="12"/>
                    </a:lnTo>
                    <a:lnTo>
                      <a:pt x="59" y="39"/>
                    </a:lnTo>
                    <a:lnTo>
                      <a:pt x="8" y="94"/>
                    </a:lnTo>
                    <a:lnTo>
                      <a:pt x="0" y="127"/>
                    </a:lnTo>
                    <a:lnTo>
                      <a:pt x="1" y="132"/>
                    </a:lnTo>
                    <a:lnTo>
                      <a:pt x="29" y="190"/>
                    </a:lnTo>
                    <a:lnTo>
                      <a:pt x="99" y="232"/>
                    </a:lnTo>
                    <a:lnTo>
                      <a:pt x="175" y="250"/>
                    </a:lnTo>
                    <a:lnTo>
                      <a:pt x="234" y="254"/>
                    </a:lnTo>
                    <a:lnTo>
                      <a:pt x="261" y="251"/>
                    </a:lnTo>
                    <a:lnTo>
                      <a:pt x="286" y="247"/>
                    </a:lnTo>
                    <a:lnTo>
                      <a:pt x="309" y="240"/>
                    </a:lnTo>
                    <a:lnTo>
                      <a:pt x="331" y="232"/>
                    </a:lnTo>
                    <a:lnTo>
                      <a:pt x="338" y="229"/>
                    </a:lnTo>
                    <a:lnTo>
                      <a:pt x="194" y="229"/>
                    </a:lnTo>
                    <a:lnTo>
                      <a:pt x="166" y="226"/>
                    </a:lnTo>
                    <a:lnTo>
                      <a:pt x="94" y="206"/>
                    </a:lnTo>
                    <a:lnTo>
                      <a:pt x="44" y="171"/>
                    </a:lnTo>
                    <a:lnTo>
                      <a:pt x="26" y="127"/>
                    </a:lnTo>
                    <a:lnTo>
                      <a:pt x="27" y="117"/>
                    </a:lnTo>
                    <a:lnTo>
                      <a:pt x="64" y="67"/>
                    </a:lnTo>
                    <a:lnTo>
                      <a:pt x="123" y="40"/>
                    </a:lnTo>
                    <a:lnTo>
                      <a:pt x="205" y="27"/>
                    </a:lnTo>
                    <a:lnTo>
                      <a:pt x="236" y="26"/>
                    </a:lnTo>
                    <a:lnTo>
                      <a:pt x="339" y="26"/>
                    </a:lnTo>
                    <a:lnTo>
                      <a:pt x="333" y="23"/>
                    </a:lnTo>
                    <a:lnTo>
                      <a:pt x="310" y="15"/>
                    </a:lnTo>
                    <a:lnTo>
                      <a:pt x="286" y="9"/>
                    </a:lnTo>
                    <a:lnTo>
                      <a:pt x="259" y="4"/>
                    </a:lnTo>
                    <a:lnTo>
                      <a:pt x="231" y="1"/>
                    </a:lnTo>
                    <a:lnTo>
                      <a:pt x="202" y="0"/>
                    </a:lnTo>
                  </a:path>
                </a:pathLst>
              </a:custGeom>
              <a:solidFill>
                <a:srgbClr val="1F4E7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13" name="Group 609">
              <a:extLst>
                <a:ext uri="{FF2B5EF4-FFF2-40B4-BE49-F238E27FC236}">
                  <a16:creationId xmlns:a16="http://schemas.microsoft.com/office/drawing/2014/main" xmlns="" id="{0D1C0F82-0723-43A8-AE19-0C5A3B0502CB}"/>
                </a:ext>
              </a:extLst>
            </p:cNvPr>
            <p:cNvGrpSpPr>
              <a:grpSpLocks/>
            </p:cNvGrpSpPr>
            <p:nvPr/>
          </p:nvGrpSpPr>
          <p:grpSpPr bwMode="auto">
            <a:xfrm>
              <a:off x="4804" y="2076"/>
              <a:ext cx="230" cy="202"/>
              <a:chOff x="4804" y="2076"/>
              <a:chExt cx="230" cy="202"/>
            </a:xfrm>
          </p:grpSpPr>
          <p:sp>
            <p:nvSpPr>
              <p:cNvPr id="14" name="Freeform 610">
                <a:extLst>
                  <a:ext uri="{FF2B5EF4-FFF2-40B4-BE49-F238E27FC236}">
                    <a16:creationId xmlns:a16="http://schemas.microsoft.com/office/drawing/2014/main" xmlns="" id="{0BE15F17-F3C6-4857-83C8-8B58E7FF323F}"/>
                  </a:ext>
                </a:extLst>
              </p:cNvPr>
              <p:cNvSpPr>
                <a:spLocks/>
              </p:cNvSpPr>
              <p:nvPr/>
            </p:nvSpPr>
            <p:spPr bwMode="auto">
              <a:xfrm>
                <a:off x="4804" y="2076"/>
                <a:ext cx="230" cy="202"/>
              </a:xfrm>
              <a:custGeom>
                <a:avLst/>
                <a:gdLst>
                  <a:gd name="T0" fmla="+- 0 4949 4804"/>
                  <a:gd name="T1" fmla="*/ T0 w 230"/>
                  <a:gd name="T2" fmla="+- 0 2076 2076"/>
                  <a:gd name="T3" fmla="*/ 2076 h 202"/>
                  <a:gd name="T4" fmla="+- 0 4846 4804"/>
                  <a:gd name="T5" fmla="*/ T4 w 230"/>
                  <a:gd name="T6" fmla="+- 0 2076 2076"/>
                  <a:gd name="T7" fmla="*/ 2076 h 202"/>
                  <a:gd name="T8" fmla="+- 0 4873 4804"/>
                  <a:gd name="T9" fmla="*/ T8 w 230"/>
                  <a:gd name="T10" fmla="+- 0 2079 2076"/>
                  <a:gd name="T11" fmla="*/ 2079 h 202"/>
                  <a:gd name="T12" fmla="+- 0 4899 4804"/>
                  <a:gd name="T13" fmla="*/ T12 w 230"/>
                  <a:gd name="T14" fmla="+- 0 2084 2076"/>
                  <a:gd name="T15" fmla="*/ 2084 h 202"/>
                  <a:gd name="T16" fmla="+- 0 4963 4804"/>
                  <a:gd name="T17" fmla="*/ T16 w 230"/>
                  <a:gd name="T18" fmla="+- 0 2111 2076"/>
                  <a:gd name="T19" fmla="*/ 2111 h 202"/>
                  <a:gd name="T20" fmla="+- 0 5007 4804"/>
                  <a:gd name="T21" fmla="*/ T20 w 230"/>
                  <a:gd name="T22" fmla="+- 0 2167 2076"/>
                  <a:gd name="T23" fmla="*/ 2167 h 202"/>
                  <a:gd name="T24" fmla="+- 0 5009 4804"/>
                  <a:gd name="T25" fmla="*/ T24 w 230"/>
                  <a:gd name="T26" fmla="+- 0 2184 2076"/>
                  <a:gd name="T27" fmla="*/ 2184 h 202"/>
                  <a:gd name="T28" fmla="+- 0 5006 4804"/>
                  <a:gd name="T29" fmla="*/ T28 w 230"/>
                  <a:gd name="T30" fmla="+- 0 2198 2076"/>
                  <a:gd name="T31" fmla="*/ 2198 h 202"/>
                  <a:gd name="T32" fmla="+- 0 4958 4804"/>
                  <a:gd name="T33" fmla="*/ T32 w 230"/>
                  <a:gd name="T34" fmla="+- 0 2247 2076"/>
                  <a:gd name="T35" fmla="*/ 2247 h 202"/>
                  <a:gd name="T36" fmla="+- 0 4891 4804"/>
                  <a:gd name="T37" fmla="*/ T36 w 230"/>
                  <a:gd name="T38" fmla="+- 0 2270 2076"/>
                  <a:gd name="T39" fmla="*/ 2270 h 202"/>
                  <a:gd name="T40" fmla="+- 0 4804 4804"/>
                  <a:gd name="T41" fmla="*/ T40 w 230"/>
                  <a:gd name="T42" fmla="+- 0 2279 2076"/>
                  <a:gd name="T43" fmla="*/ 2279 h 202"/>
                  <a:gd name="T44" fmla="+- 0 4948 4804"/>
                  <a:gd name="T45" fmla="*/ T44 w 230"/>
                  <a:gd name="T46" fmla="+- 0 2279 2076"/>
                  <a:gd name="T47" fmla="*/ 2279 h 202"/>
                  <a:gd name="T48" fmla="+- 0 5009 4804"/>
                  <a:gd name="T49" fmla="*/ T48 w 230"/>
                  <a:gd name="T50" fmla="+- 0 2233 2076"/>
                  <a:gd name="T51" fmla="*/ 2233 h 202"/>
                  <a:gd name="T52" fmla="+- 0 5034 4804"/>
                  <a:gd name="T53" fmla="*/ T52 w 230"/>
                  <a:gd name="T54" fmla="+- 0 2163 2076"/>
                  <a:gd name="T55" fmla="*/ 2163 h 202"/>
                  <a:gd name="T56" fmla="+- 0 5030 4804"/>
                  <a:gd name="T57" fmla="*/ T56 w 230"/>
                  <a:gd name="T58" fmla="+- 0 2148 2076"/>
                  <a:gd name="T59" fmla="*/ 2148 h 202"/>
                  <a:gd name="T60" fmla="+- 0 4982 4804"/>
                  <a:gd name="T61" fmla="*/ T60 w 230"/>
                  <a:gd name="T62" fmla="+- 0 2094 2076"/>
                  <a:gd name="T63" fmla="*/ 2094 h 202"/>
                  <a:gd name="T64" fmla="+- 0 4964 4804"/>
                  <a:gd name="T65" fmla="*/ T64 w 230"/>
                  <a:gd name="T66" fmla="+- 0 2083 2076"/>
                  <a:gd name="T67" fmla="*/ 2083 h 202"/>
                  <a:gd name="T68" fmla="+- 0 4949 4804"/>
                  <a:gd name="T69" fmla="*/ T68 w 230"/>
                  <a:gd name="T70" fmla="+- 0 2076 2076"/>
                  <a:gd name="T71" fmla="*/ 2076 h 20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230" h="202">
                    <a:moveTo>
                      <a:pt x="145" y="0"/>
                    </a:moveTo>
                    <a:lnTo>
                      <a:pt x="42" y="0"/>
                    </a:lnTo>
                    <a:lnTo>
                      <a:pt x="69" y="3"/>
                    </a:lnTo>
                    <a:lnTo>
                      <a:pt x="95" y="8"/>
                    </a:lnTo>
                    <a:lnTo>
                      <a:pt x="159" y="35"/>
                    </a:lnTo>
                    <a:lnTo>
                      <a:pt x="203" y="91"/>
                    </a:lnTo>
                    <a:lnTo>
                      <a:pt x="205" y="108"/>
                    </a:lnTo>
                    <a:lnTo>
                      <a:pt x="202" y="122"/>
                    </a:lnTo>
                    <a:lnTo>
                      <a:pt x="154" y="171"/>
                    </a:lnTo>
                    <a:lnTo>
                      <a:pt x="87" y="194"/>
                    </a:lnTo>
                    <a:lnTo>
                      <a:pt x="0" y="203"/>
                    </a:lnTo>
                    <a:lnTo>
                      <a:pt x="144" y="203"/>
                    </a:lnTo>
                    <a:lnTo>
                      <a:pt x="205" y="157"/>
                    </a:lnTo>
                    <a:lnTo>
                      <a:pt x="230" y="87"/>
                    </a:lnTo>
                    <a:lnTo>
                      <a:pt x="226" y="72"/>
                    </a:lnTo>
                    <a:lnTo>
                      <a:pt x="178" y="18"/>
                    </a:lnTo>
                    <a:lnTo>
                      <a:pt x="160" y="7"/>
                    </a:lnTo>
                    <a:lnTo>
                      <a:pt x="145" y="0"/>
                    </a:lnTo>
                  </a:path>
                </a:pathLst>
              </a:custGeom>
              <a:solidFill>
                <a:srgbClr val="1F4E7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sp>
        <p:nvSpPr>
          <p:cNvPr id="22" name="Rettangolo 21">
            <a:extLst>
              <a:ext uri="{FF2B5EF4-FFF2-40B4-BE49-F238E27FC236}">
                <a16:creationId xmlns:a16="http://schemas.microsoft.com/office/drawing/2014/main" xmlns="" id="{6153AF72-1BF8-4F09-AEAF-B95CE0B0F93D}"/>
              </a:ext>
            </a:extLst>
          </p:cNvPr>
          <p:cNvSpPr/>
          <p:nvPr/>
        </p:nvSpPr>
        <p:spPr>
          <a:xfrm>
            <a:off x="5076056" y="3112713"/>
            <a:ext cx="3755764" cy="2339102"/>
          </a:xfrm>
          <a:prstGeom prst="rect">
            <a:avLst/>
          </a:prstGeom>
          <a:ln w="19050">
            <a:solidFill>
              <a:srgbClr val="0000FF"/>
            </a:solidFill>
          </a:ln>
        </p:spPr>
        <p:txBody>
          <a:bodyPr wrap="square">
            <a:spAutoFit/>
          </a:bodyPr>
          <a:lstStyle/>
          <a:p>
            <a:pPr marL="285750" indent="-285750">
              <a:buClr>
                <a:srgbClr val="0000CC"/>
              </a:buClr>
              <a:buSzPct val="150000"/>
              <a:buFont typeface="Arial" panose="020B0604020202020204" pitchFamily="34" charset="0"/>
              <a:buChar char="•"/>
            </a:pPr>
            <a:r>
              <a:rPr lang="it-IT" sz="1600" dirty="0" err="1">
                <a:latin typeface="Arial" panose="020B0604020202020204" pitchFamily="34" charset="0"/>
                <a:cs typeface="Arial" panose="020B0604020202020204" pitchFamily="34" charset="0"/>
              </a:rPr>
              <a:t>Those</a:t>
            </a:r>
            <a:r>
              <a:rPr lang="it-IT" sz="1600" dirty="0">
                <a:latin typeface="Arial" panose="020B0604020202020204" pitchFamily="34" charset="0"/>
                <a:cs typeface="Arial" panose="020B0604020202020204" pitchFamily="34" charset="0"/>
              </a:rPr>
              <a:t> </a:t>
            </a:r>
            <a:r>
              <a:rPr lang="it-IT" sz="1600" dirty="0" err="1">
                <a:latin typeface="Arial" panose="020B0604020202020204" pitchFamily="34" charset="0"/>
                <a:cs typeface="Arial" panose="020B0604020202020204" pitchFamily="34" charset="0"/>
              </a:rPr>
              <a:t>patients</a:t>
            </a:r>
            <a:r>
              <a:rPr lang="it-IT" sz="1600" dirty="0">
                <a:latin typeface="Arial" panose="020B0604020202020204" pitchFamily="34" charset="0"/>
                <a:cs typeface="Arial" panose="020B0604020202020204" pitchFamily="34" charset="0"/>
              </a:rPr>
              <a:t> with </a:t>
            </a:r>
            <a:r>
              <a:rPr lang="it-IT" sz="1600" dirty="0" err="1">
                <a:latin typeface="Arial" panose="020B0604020202020204" pitchFamily="34" charset="0"/>
                <a:cs typeface="Arial" panose="020B0604020202020204" pitchFamily="34" charset="0"/>
              </a:rPr>
              <a:t>subsequent</a:t>
            </a:r>
            <a:r>
              <a:rPr lang="it-IT" sz="1600" dirty="0">
                <a:latin typeface="Arial" panose="020B0604020202020204" pitchFamily="34" charset="0"/>
                <a:cs typeface="Arial" panose="020B0604020202020204" pitchFamily="34" charset="0"/>
              </a:rPr>
              <a:t> </a:t>
            </a:r>
            <a:r>
              <a:rPr lang="it-IT" sz="1600" dirty="0" err="1">
                <a:latin typeface="Arial" panose="020B0604020202020204" pitchFamily="34" charset="0"/>
                <a:cs typeface="Arial" panose="020B0604020202020204" pitchFamily="34" charset="0"/>
              </a:rPr>
              <a:t>HBeAg</a:t>
            </a:r>
            <a:r>
              <a:rPr lang="it-IT" sz="1600" dirty="0">
                <a:latin typeface="Arial" panose="020B0604020202020204" pitchFamily="34" charset="0"/>
                <a:cs typeface="Arial" panose="020B0604020202020204" pitchFamily="34" charset="0"/>
              </a:rPr>
              <a:t> </a:t>
            </a:r>
            <a:r>
              <a:rPr lang="it-IT" sz="1600" dirty="0" err="1">
                <a:latin typeface="Arial" panose="020B0604020202020204" pitchFamily="34" charset="0"/>
                <a:cs typeface="Arial" panose="020B0604020202020204" pitchFamily="34" charset="0"/>
              </a:rPr>
              <a:t>seroconversion</a:t>
            </a:r>
            <a:r>
              <a:rPr lang="it-IT" sz="1600" dirty="0">
                <a:latin typeface="Arial" panose="020B0604020202020204" pitchFamily="34" charset="0"/>
                <a:cs typeface="Arial" panose="020B0604020202020204" pitchFamily="34" charset="0"/>
              </a:rPr>
              <a:t> </a:t>
            </a:r>
            <a:r>
              <a:rPr lang="it-IT" sz="1600" dirty="0" err="1">
                <a:latin typeface="Arial" panose="020B0604020202020204" pitchFamily="34" charset="0"/>
                <a:cs typeface="Arial" panose="020B0604020202020204" pitchFamily="34" charset="0"/>
              </a:rPr>
              <a:t>showed</a:t>
            </a:r>
            <a:r>
              <a:rPr lang="it-IT" sz="1600" dirty="0">
                <a:latin typeface="Arial" panose="020B0604020202020204" pitchFamily="34" charset="0"/>
                <a:cs typeface="Arial" panose="020B0604020202020204" pitchFamily="34" charset="0"/>
              </a:rPr>
              <a:t> a </a:t>
            </a:r>
            <a:r>
              <a:rPr lang="it-IT" sz="1600" dirty="0" err="1">
                <a:latin typeface="Arial" panose="020B0604020202020204" pitchFamily="34" charset="0"/>
                <a:cs typeface="Arial" panose="020B0604020202020204" pitchFamily="34" charset="0"/>
              </a:rPr>
              <a:t>significantly</a:t>
            </a:r>
            <a:r>
              <a:rPr lang="it-IT" sz="1600" dirty="0">
                <a:latin typeface="Arial" panose="020B0604020202020204" pitchFamily="34" charset="0"/>
                <a:cs typeface="Arial" panose="020B0604020202020204" pitchFamily="34" charset="0"/>
              </a:rPr>
              <a:t> </a:t>
            </a:r>
            <a:r>
              <a:rPr lang="it-IT" sz="1600" dirty="0" err="1">
                <a:latin typeface="Arial" panose="020B0604020202020204" pitchFamily="34" charset="0"/>
                <a:cs typeface="Arial" panose="020B0604020202020204" pitchFamily="34" charset="0"/>
              </a:rPr>
              <a:t>stronger</a:t>
            </a:r>
            <a:r>
              <a:rPr lang="it-IT" sz="1600" dirty="0">
                <a:latin typeface="Arial" panose="020B0604020202020204" pitchFamily="34" charset="0"/>
                <a:cs typeface="Arial" panose="020B0604020202020204" pitchFamily="34" charset="0"/>
              </a:rPr>
              <a:t> </a:t>
            </a:r>
            <a:r>
              <a:rPr lang="it-IT" sz="1600" dirty="0" err="1">
                <a:latin typeface="Arial" panose="020B0604020202020204" pitchFamily="34" charset="0"/>
                <a:cs typeface="Arial" panose="020B0604020202020204" pitchFamily="34" charset="0"/>
              </a:rPr>
              <a:t>decline</a:t>
            </a:r>
            <a:r>
              <a:rPr lang="it-IT" sz="1600" dirty="0">
                <a:latin typeface="Arial" panose="020B0604020202020204" pitchFamily="34" charset="0"/>
                <a:cs typeface="Arial" panose="020B0604020202020204" pitchFamily="34" charset="0"/>
              </a:rPr>
              <a:t> in HBV RNA </a:t>
            </a:r>
            <a:r>
              <a:rPr lang="it-IT" sz="1600" dirty="0" err="1">
                <a:latin typeface="Arial" panose="020B0604020202020204" pitchFamily="34" charset="0"/>
                <a:cs typeface="Arial" panose="020B0604020202020204" pitchFamily="34" charset="0"/>
              </a:rPr>
              <a:t>levels</a:t>
            </a:r>
            <a:r>
              <a:rPr lang="it-IT" sz="1600" dirty="0">
                <a:latin typeface="Arial" panose="020B0604020202020204" pitchFamily="34" charset="0"/>
                <a:cs typeface="Arial" panose="020B0604020202020204" pitchFamily="34" charset="0"/>
              </a:rPr>
              <a:t> </a:t>
            </a:r>
            <a:r>
              <a:rPr lang="it-IT" sz="1600" dirty="0" err="1">
                <a:latin typeface="Arial" panose="020B0604020202020204" pitchFamily="34" charset="0"/>
                <a:cs typeface="Arial" panose="020B0604020202020204" pitchFamily="34" charset="0"/>
              </a:rPr>
              <a:t>during</a:t>
            </a:r>
            <a:r>
              <a:rPr lang="it-IT" sz="1600" dirty="0">
                <a:latin typeface="Arial" panose="020B0604020202020204" pitchFamily="34" charset="0"/>
                <a:cs typeface="Arial" panose="020B0604020202020204" pitchFamily="34" charset="0"/>
              </a:rPr>
              <a:t> treatment</a:t>
            </a:r>
          </a:p>
          <a:p>
            <a:pPr marL="285750" indent="-285750">
              <a:buClr>
                <a:srgbClr val="0000CC"/>
              </a:buClr>
              <a:buSzPct val="150000"/>
              <a:buFont typeface="Arial" panose="020B0604020202020204" pitchFamily="34" charset="0"/>
              <a:buChar char="•"/>
            </a:pPr>
            <a:endParaRPr lang="it-IT" sz="1600" dirty="0">
              <a:latin typeface="Arial" panose="020B0604020202020204" pitchFamily="34" charset="0"/>
              <a:cs typeface="Arial" panose="020B0604020202020204" pitchFamily="34" charset="0"/>
            </a:endParaRPr>
          </a:p>
          <a:p>
            <a:pPr marL="285750" indent="-285750">
              <a:buClr>
                <a:srgbClr val="0000CC"/>
              </a:buClr>
              <a:buSzPct val="150000"/>
              <a:buFont typeface="Arial" panose="020B0604020202020204" pitchFamily="34" charset="0"/>
              <a:buChar char="•"/>
            </a:pPr>
            <a:r>
              <a:rPr lang="it-IT" sz="1600" dirty="0" err="1">
                <a:latin typeface="Arial" panose="020B0604020202020204" pitchFamily="34" charset="0"/>
                <a:cs typeface="Arial" panose="020B0604020202020204" pitchFamily="34" charset="0"/>
              </a:rPr>
              <a:t>Patients</a:t>
            </a:r>
            <a:r>
              <a:rPr lang="it-IT" sz="1600" dirty="0">
                <a:latin typeface="Arial" panose="020B0604020202020204" pitchFamily="34" charset="0"/>
                <a:cs typeface="Arial" panose="020B0604020202020204" pitchFamily="34" charset="0"/>
              </a:rPr>
              <a:t> with </a:t>
            </a:r>
            <a:r>
              <a:rPr lang="it-IT" sz="1600" dirty="0" err="1">
                <a:latin typeface="Arial" panose="020B0604020202020204" pitchFamily="34" charset="0"/>
                <a:cs typeface="Arial" panose="020B0604020202020204" pitchFamily="34" charset="0"/>
              </a:rPr>
              <a:t>HBeAg</a:t>
            </a:r>
            <a:r>
              <a:rPr lang="it-IT" sz="1600" dirty="0">
                <a:latin typeface="Arial" panose="020B0604020202020204" pitchFamily="34" charset="0"/>
                <a:cs typeface="Arial" panose="020B0604020202020204" pitchFamily="34" charset="0"/>
              </a:rPr>
              <a:t> negative </a:t>
            </a:r>
            <a:r>
              <a:rPr lang="it-IT" sz="1600" dirty="0" err="1">
                <a:latin typeface="Arial" panose="020B0604020202020204" pitchFamily="34" charset="0"/>
                <a:cs typeface="Arial" panose="020B0604020202020204" pitchFamily="34" charset="0"/>
              </a:rPr>
              <a:t>chronic</a:t>
            </a:r>
            <a:r>
              <a:rPr lang="it-IT" sz="1600" dirty="0">
                <a:latin typeface="Arial" panose="020B0604020202020204" pitchFamily="34" charset="0"/>
                <a:cs typeface="Arial" panose="020B0604020202020204" pitchFamily="34" charset="0"/>
              </a:rPr>
              <a:t> HBV </a:t>
            </a:r>
            <a:r>
              <a:rPr lang="it-IT" sz="1600" dirty="0" err="1">
                <a:latin typeface="Arial" panose="020B0604020202020204" pitchFamily="34" charset="0"/>
                <a:cs typeface="Arial" panose="020B0604020202020204" pitchFamily="34" charset="0"/>
              </a:rPr>
              <a:t>infection</a:t>
            </a:r>
            <a:r>
              <a:rPr lang="it-IT" sz="1600" dirty="0">
                <a:latin typeface="Arial" panose="020B0604020202020204" pitchFamily="34" charset="0"/>
                <a:cs typeface="Arial" panose="020B0604020202020204" pitchFamily="34" charset="0"/>
              </a:rPr>
              <a:t> </a:t>
            </a:r>
            <a:r>
              <a:rPr lang="it-IT" sz="1600" dirty="0" err="1">
                <a:latin typeface="Arial" panose="020B0604020202020204" pitchFamily="34" charset="0"/>
                <a:cs typeface="Arial" panose="020B0604020202020204" pitchFamily="34" charset="0"/>
              </a:rPr>
              <a:t>have</a:t>
            </a:r>
            <a:r>
              <a:rPr lang="it-IT" sz="1600" dirty="0">
                <a:latin typeface="Arial" panose="020B0604020202020204" pitchFamily="34" charset="0"/>
                <a:cs typeface="Arial" panose="020B0604020202020204" pitchFamily="34" charset="0"/>
              </a:rPr>
              <a:t> a </a:t>
            </a:r>
            <a:r>
              <a:rPr lang="it-IT" sz="1600" dirty="0" err="1">
                <a:latin typeface="Arial" panose="020B0604020202020204" pitchFamily="34" charset="0"/>
                <a:cs typeface="Arial" panose="020B0604020202020204" pitchFamily="34" charset="0"/>
              </a:rPr>
              <a:t>marked</a:t>
            </a:r>
            <a:r>
              <a:rPr lang="it-IT" sz="1600" dirty="0">
                <a:latin typeface="Arial" panose="020B0604020202020204" pitchFamily="34" charset="0"/>
                <a:cs typeface="Arial" panose="020B0604020202020204" pitchFamily="34" charset="0"/>
              </a:rPr>
              <a:t> </a:t>
            </a:r>
            <a:r>
              <a:rPr lang="it-IT" sz="1600" dirty="0" err="1">
                <a:latin typeface="Arial" panose="020B0604020202020204" pitchFamily="34" charset="0"/>
                <a:cs typeface="Arial" panose="020B0604020202020204" pitchFamily="34" charset="0"/>
              </a:rPr>
              <a:t>decline</a:t>
            </a:r>
            <a:r>
              <a:rPr lang="it-IT" sz="1600" dirty="0">
                <a:latin typeface="Arial" panose="020B0604020202020204" pitchFamily="34" charset="0"/>
                <a:cs typeface="Arial" panose="020B0604020202020204" pitchFamily="34" charset="0"/>
              </a:rPr>
              <a:t> in HBV RNA </a:t>
            </a:r>
            <a:r>
              <a:rPr lang="it-IT" sz="1600" dirty="0" err="1">
                <a:latin typeface="Arial" panose="020B0604020202020204" pitchFamily="34" charset="0"/>
                <a:cs typeface="Arial" panose="020B0604020202020204" pitchFamily="34" charset="0"/>
              </a:rPr>
              <a:t>levels</a:t>
            </a:r>
            <a:endParaRPr lang="it-IT" sz="1600" dirty="0">
              <a:latin typeface="Arial" panose="020B0604020202020204" pitchFamily="34" charset="0"/>
              <a:cs typeface="Arial" panose="020B0604020202020204" pitchFamily="34" charset="0"/>
            </a:endParaRPr>
          </a:p>
          <a:p>
            <a:pPr marL="285750" indent="-285750">
              <a:buClr>
                <a:srgbClr val="0000CC"/>
              </a:buClr>
              <a:buSzPct val="150000"/>
              <a:buFont typeface="Arial" panose="020B0604020202020204" pitchFamily="34" charset="0"/>
              <a:buChar char="•"/>
            </a:pPr>
            <a:endParaRPr lang="it-IT" sz="1600" dirty="0">
              <a:latin typeface="Arial" panose="020B0604020202020204" pitchFamily="34" charset="0"/>
              <a:cs typeface="Arial" panose="020B0604020202020204" pitchFamily="34" charset="0"/>
            </a:endParaRPr>
          </a:p>
        </p:txBody>
      </p:sp>
      <p:sp>
        <p:nvSpPr>
          <p:cNvPr id="23" name="Rettangolo 22">
            <a:extLst>
              <a:ext uri="{FF2B5EF4-FFF2-40B4-BE49-F238E27FC236}">
                <a16:creationId xmlns:a16="http://schemas.microsoft.com/office/drawing/2014/main" xmlns="" id="{A13DA69A-35C9-4E15-9A63-8E4077392A47}"/>
              </a:ext>
            </a:extLst>
          </p:cNvPr>
          <p:cNvSpPr/>
          <p:nvPr/>
        </p:nvSpPr>
        <p:spPr>
          <a:xfrm>
            <a:off x="5611580" y="6433591"/>
            <a:ext cx="3208892" cy="307777"/>
          </a:xfrm>
          <a:prstGeom prst="rect">
            <a:avLst/>
          </a:prstGeom>
        </p:spPr>
        <p:txBody>
          <a:bodyPr wrap="none">
            <a:spAutoFit/>
          </a:bodyPr>
          <a:lstStyle/>
          <a:p>
            <a:r>
              <a:rPr lang="da-DK" sz="1400" dirty="0">
                <a:latin typeface="Arial" panose="020B0604020202020204" pitchFamily="34" charset="0"/>
                <a:cs typeface="Arial" panose="020B0604020202020204" pitchFamily="34" charset="0"/>
              </a:rPr>
              <a:t>van Bömmel F. et al. Hepatology 2015</a:t>
            </a:r>
            <a:endParaRPr lang="it-IT" sz="1400" dirty="0">
              <a:latin typeface="Arial" panose="020B0604020202020204" pitchFamily="34" charset="0"/>
              <a:cs typeface="Arial" panose="020B0604020202020204" pitchFamily="34" charset="0"/>
            </a:endParaRPr>
          </a:p>
        </p:txBody>
      </p:sp>
      <p:sp>
        <p:nvSpPr>
          <p:cNvPr id="24" name="Text Box 627">
            <a:extLst>
              <a:ext uri="{FF2B5EF4-FFF2-40B4-BE49-F238E27FC236}">
                <a16:creationId xmlns:a16="http://schemas.microsoft.com/office/drawing/2014/main" xmlns="" id="{93B0EE38-B255-481D-A4A7-D935B2C66E7F}"/>
              </a:ext>
            </a:extLst>
          </p:cNvPr>
          <p:cNvSpPr txBox="1">
            <a:spLocks noChangeArrowheads="1"/>
          </p:cNvSpPr>
          <p:nvPr/>
        </p:nvSpPr>
        <p:spPr bwMode="auto">
          <a:xfrm>
            <a:off x="95250" y="1916832"/>
            <a:ext cx="281546" cy="673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vert270" wrap="square" lIns="0" tIns="0" rIns="0" bIns="0" anchor="t" anchorCtr="0" upright="1">
            <a:noAutofit/>
          </a:bodyPr>
          <a:lstStyle/>
          <a:p>
            <a:pPr marL="133985" marR="121285" algn="ctr">
              <a:lnSpc>
                <a:spcPts val="1175"/>
              </a:lnSpc>
              <a:spcAft>
                <a:spcPts val="0"/>
              </a:spcAft>
            </a:pPr>
            <a:r>
              <a:rPr lang="en-US" sz="1050" b="1" spc="-5">
                <a:effectLst/>
                <a:latin typeface="Calibri Light" panose="020F0302020204030204" pitchFamily="34" charset="0"/>
                <a:ea typeface="Calibri Light" panose="020F0302020204030204" pitchFamily="34" charset="0"/>
                <a:cs typeface="Times New Roman" panose="02020603050405020304" pitchFamily="18" charset="0"/>
              </a:rPr>
              <a:t>fl</a:t>
            </a:r>
            <a:r>
              <a:rPr lang="en-US" sz="1050" b="1">
                <a:effectLst/>
                <a:latin typeface="Calibri Light" panose="020F0302020204030204" pitchFamily="34" charset="0"/>
                <a:ea typeface="Calibri Light" panose="020F0302020204030204" pitchFamily="34" charset="0"/>
                <a:cs typeface="Times New Roman" panose="02020603050405020304" pitchFamily="18" charset="0"/>
              </a:rPr>
              <a:t>RNA</a:t>
            </a:r>
            <a:endParaRPr lang="it-IT" sz="1100" b="1">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US" sz="800" b="1" spc="5">
                <a:effectLst/>
                <a:latin typeface="Calibri Light" panose="020F0302020204030204" pitchFamily="34" charset="0"/>
                <a:ea typeface="Calibri Light" panose="020F0302020204030204" pitchFamily="34" charset="0"/>
                <a:cs typeface="Times New Roman" panose="02020603050405020304" pitchFamily="18" charset="0"/>
              </a:rPr>
              <a:t>(</a:t>
            </a:r>
            <a:r>
              <a:rPr lang="en-US" sz="800" b="1" spc="-5">
                <a:effectLst/>
                <a:latin typeface="Calibri Light" panose="020F0302020204030204" pitchFamily="34" charset="0"/>
                <a:ea typeface="Calibri Light" panose="020F0302020204030204" pitchFamily="34" charset="0"/>
                <a:cs typeface="Times New Roman" panose="02020603050405020304" pitchFamily="18" charset="0"/>
              </a:rPr>
              <a:t>l</a:t>
            </a:r>
            <a:r>
              <a:rPr lang="en-US" sz="800" b="1">
                <a:effectLst/>
                <a:latin typeface="Calibri Light" panose="020F0302020204030204" pitchFamily="34" charset="0"/>
                <a:ea typeface="Calibri Light" panose="020F0302020204030204" pitchFamily="34" charset="0"/>
                <a:cs typeface="Times New Roman" panose="02020603050405020304" pitchFamily="18" charset="0"/>
              </a:rPr>
              <a:t>og</a:t>
            </a:r>
            <a:r>
              <a:rPr lang="en-US" sz="550" b="1" spc="-5">
                <a:effectLst/>
                <a:latin typeface="Calibri Light" panose="020F0302020204030204" pitchFamily="34" charset="0"/>
                <a:ea typeface="Calibri Light" panose="020F0302020204030204" pitchFamily="34" charset="0"/>
                <a:cs typeface="Times New Roman" panose="02020603050405020304" pitchFamily="18" charset="0"/>
              </a:rPr>
              <a:t>1</a:t>
            </a:r>
            <a:r>
              <a:rPr lang="en-US" sz="550" b="1">
                <a:effectLst/>
                <a:latin typeface="Calibri Light" panose="020F0302020204030204" pitchFamily="34" charset="0"/>
                <a:ea typeface="Calibri Light" panose="020F0302020204030204" pitchFamily="34" charset="0"/>
                <a:cs typeface="Times New Roman" panose="02020603050405020304" pitchFamily="18" charset="0"/>
              </a:rPr>
              <a:t>0</a:t>
            </a:r>
            <a:r>
              <a:rPr lang="en-US" sz="550" b="1" spc="100">
                <a:effectLst/>
                <a:latin typeface="Calibri Light" panose="020F0302020204030204" pitchFamily="34" charset="0"/>
                <a:ea typeface="Calibri Light" panose="020F0302020204030204" pitchFamily="34" charset="0"/>
                <a:cs typeface="Times New Roman" panose="02020603050405020304" pitchFamily="18" charset="0"/>
              </a:rPr>
              <a:t> </a:t>
            </a:r>
            <a:r>
              <a:rPr lang="en-US" sz="800" b="1" spc="-5">
                <a:effectLst/>
                <a:latin typeface="Calibri Light" panose="020F0302020204030204" pitchFamily="34" charset="0"/>
                <a:ea typeface="Calibri Light" panose="020F0302020204030204" pitchFamily="34" charset="0"/>
                <a:cs typeface="Times New Roman" panose="02020603050405020304" pitchFamily="18" charset="0"/>
              </a:rPr>
              <a:t>c</a:t>
            </a:r>
            <a:r>
              <a:rPr lang="en-US" sz="800" b="1">
                <a:effectLst/>
                <a:latin typeface="Calibri Light" panose="020F0302020204030204" pitchFamily="34" charset="0"/>
                <a:ea typeface="Calibri Light" panose="020F0302020204030204" pitchFamily="34" charset="0"/>
                <a:cs typeface="Times New Roman" panose="02020603050405020304" pitchFamily="18" charset="0"/>
              </a:rPr>
              <a:t>p</a:t>
            </a:r>
            <a:r>
              <a:rPr lang="en-US" sz="800" b="1" spc="5">
                <a:effectLst/>
                <a:latin typeface="Calibri Light" panose="020F0302020204030204" pitchFamily="34" charset="0"/>
                <a:ea typeface="Calibri Light" panose="020F0302020204030204" pitchFamily="34" charset="0"/>
                <a:cs typeface="Times New Roman" panose="02020603050405020304" pitchFamily="18" charset="0"/>
              </a:rPr>
              <a:t>s</a:t>
            </a:r>
            <a:r>
              <a:rPr lang="en-US" sz="800" b="1">
                <a:effectLst/>
                <a:latin typeface="Calibri Light" panose="020F0302020204030204" pitchFamily="34" charset="0"/>
                <a:ea typeface="Calibri Light" panose="020F0302020204030204" pitchFamily="34" charset="0"/>
                <a:cs typeface="Times New Roman" panose="02020603050405020304" pitchFamily="18" charset="0"/>
              </a:rPr>
              <a:t>/</a:t>
            </a:r>
            <a:r>
              <a:rPr lang="en-US" sz="800" b="1" spc="5">
                <a:effectLst/>
                <a:latin typeface="Calibri Light" panose="020F0302020204030204" pitchFamily="34" charset="0"/>
                <a:ea typeface="Calibri Light" panose="020F0302020204030204" pitchFamily="34" charset="0"/>
                <a:cs typeface="Times New Roman" panose="02020603050405020304" pitchFamily="18" charset="0"/>
              </a:rPr>
              <a:t>m</a:t>
            </a:r>
            <a:r>
              <a:rPr lang="en-US" sz="800" b="1">
                <a:effectLst/>
                <a:latin typeface="Calibri Light" panose="020F0302020204030204" pitchFamily="34" charset="0"/>
                <a:ea typeface="Calibri Light" panose="020F0302020204030204" pitchFamily="34" charset="0"/>
                <a:cs typeface="Times New Roman" panose="02020603050405020304" pitchFamily="18" charset="0"/>
              </a:rPr>
              <a:t>L)</a:t>
            </a:r>
            <a:endParaRPr lang="it-IT" sz="1100" b="1">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 Box 607">
            <a:extLst>
              <a:ext uri="{FF2B5EF4-FFF2-40B4-BE49-F238E27FC236}">
                <a16:creationId xmlns:a16="http://schemas.microsoft.com/office/drawing/2014/main" xmlns="" id="{5705F111-8CE3-4AE6-8F0B-F812C7D5EC06}"/>
              </a:ext>
            </a:extLst>
          </p:cNvPr>
          <p:cNvSpPr txBox="1">
            <a:spLocks noChangeArrowheads="1"/>
          </p:cNvSpPr>
          <p:nvPr/>
        </p:nvSpPr>
        <p:spPr bwMode="auto">
          <a:xfrm>
            <a:off x="95181" y="4282264"/>
            <a:ext cx="30035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vert270" wrap="square" lIns="0" tIns="0" rIns="0" bIns="0" anchor="t" anchorCtr="0" upright="1">
            <a:noAutofit/>
          </a:bodyPr>
          <a:lstStyle/>
          <a:p>
            <a:pPr marL="123825" marR="110490" algn="ctr">
              <a:lnSpc>
                <a:spcPts val="1175"/>
              </a:lnSpc>
              <a:spcAft>
                <a:spcPts val="0"/>
              </a:spcAft>
            </a:pPr>
            <a:r>
              <a:rPr lang="en-US" sz="1050" b="1" dirty="0" err="1">
                <a:effectLst/>
                <a:latin typeface="Calibri Light" panose="020F0302020204030204" pitchFamily="34" charset="0"/>
                <a:ea typeface="Calibri Light" panose="020F0302020204030204" pitchFamily="34" charset="0"/>
                <a:cs typeface="Times New Roman" panose="02020603050405020304" pitchFamily="18" charset="0"/>
              </a:rPr>
              <a:t>t</a:t>
            </a:r>
            <a:r>
              <a:rPr lang="en-US" sz="1050" b="1" spc="-5" dirty="0" err="1">
                <a:effectLst/>
                <a:latin typeface="Calibri Light" panose="020F0302020204030204" pitchFamily="34" charset="0"/>
                <a:ea typeface="Calibri Light" panose="020F0302020204030204" pitchFamily="34" charset="0"/>
                <a:cs typeface="Times New Roman" panose="02020603050405020304" pitchFamily="18" charset="0"/>
              </a:rPr>
              <a:t>r</a:t>
            </a:r>
            <a:r>
              <a:rPr lang="en-US" sz="1050" b="1" dirty="0" err="1">
                <a:effectLst/>
                <a:latin typeface="Calibri Light" panose="020F0302020204030204" pitchFamily="34" charset="0"/>
                <a:ea typeface="Calibri Light" panose="020F0302020204030204" pitchFamily="34" charset="0"/>
                <a:cs typeface="Times New Roman" panose="02020603050405020304" pitchFamily="18" charset="0"/>
              </a:rPr>
              <a:t>RNA</a:t>
            </a:r>
            <a:endParaRPr lang="it-IT" sz="11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US" sz="800" b="1" spc="5" dirty="0">
                <a:effectLst/>
                <a:latin typeface="Calibri Light" panose="020F0302020204030204" pitchFamily="34" charset="0"/>
                <a:ea typeface="Calibri Light" panose="020F0302020204030204" pitchFamily="34" charset="0"/>
                <a:cs typeface="Times New Roman" panose="02020603050405020304" pitchFamily="18" charset="0"/>
              </a:rPr>
              <a:t>(</a:t>
            </a:r>
            <a:r>
              <a:rPr lang="en-US" sz="800" b="1" spc="-5" dirty="0">
                <a:effectLst/>
                <a:latin typeface="Calibri Light" panose="020F0302020204030204" pitchFamily="34" charset="0"/>
                <a:ea typeface="Calibri Light" panose="020F0302020204030204" pitchFamily="34" charset="0"/>
                <a:cs typeface="Times New Roman" panose="02020603050405020304" pitchFamily="18" charset="0"/>
              </a:rPr>
              <a:t>l</a:t>
            </a:r>
            <a:r>
              <a:rPr lang="en-US" sz="800" b="1" dirty="0">
                <a:effectLst/>
                <a:latin typeface="Calibri Light" panose="020F0302020204030204" pitchFamily="34" charset="0"/>
                <a:ea typeface="Calibri Light" panose="020F0302020204030204" pitchFamily="34" charset="0"/>
                <a:cs typeface="Times New Roman" panose="02020603050405020304" pitchFamily="18" charset="0"/>
              </a:rPr>
              <a:t>og</a:t>
            </a:r>
            <a:r>
              <a:rPr lang="en-US" sz="550" b="1" spc="-5" dirty="0">
                <a:effectLst/>
                <a:latin typeface="Calibri Light" panose="020F0302020204030204" pitchFamily="34" charset="0"/>
                <a:ea typeface="Calibri Light" panose="020F0302020204030204" pitchFamily="34" charset="0"/>
                <a:cs typeface="Times New Roman" panose="02020603050405020304" pitchFamily="18" charset="0"/>
              </a:rPr>
              <a:t>1</a:t>
            </a:r>
            <a:r>
              <a:rPr lang="en-US" sz="550" b="1" dirty="0">
                <a:effectLst/>
                <a:latin typeface="Calibri Light" panose="020F0302020204030204" pitchFamily="34" charset="0"/>
                <a:ea typeface="Calibri Light" panose="020F0302020204030204" pitchFamily="34" charset="0"/>
                <a:cs typeface="Times New Roman" panose="02020603050405020304" pitchFamily="18" charset="0"/>
              </a:rPr>
              <a:t>0</a:t>
            </a:r>
            <a:r>
              <a:rPr lang="en-US" sz="550" b="1" spc="100" dirty="0">
                <a:effectLst/>
                <a:latin typeface="Calibri Light" panose="020F0302020204030204" pitchFamily="34" charset="0"/>
                <a:ea typeface="Calibri Light" panose="020F0302020204030204" pitchFamily="34" charset="0"/>
                <a:cs typeface="Times New Roman" panose="02020603050405020304" pitchFamily="18" charset="0"/>
              </a:rPr>
              <a:t> </a:t>
            </a:r>
            <a:r>
              <a:rPr lang="en-US" sz="800" b="1" spc="-5" dirty="0">
                <a:effectLst/>
                <a:latin typeface="Calibri Light" panose="020F0302020204030204" pitchFamily="34" charset="0"/>
                <a:ea typeface="Calibri Light" panose="020F0302020204030204" pitchFamily="34" charset="0"/>
                <a:cs typeface="Times New Roman" panose="02020603050405020304" pitchFamily="18" charset="0"/>
              </a:rPr>
              <a:t>c</a:t>
            </a:r>
            <a:r>
              <a:rPr lang="en-US" sz="800" b="1" dirty="0">
                <a:effectLst/>
                <a:latin typeface="Calibri Light" panose="020F0302020204030204" pitchFamily="34" charset="0"/>
                <a:ea typeface="Calibri Light" panose="020F0302020204030204" pitchFamily="34" charset="0"/>
                <a:cs typeface="Times New Roman" panose="02020603050405020304" pitchFamily="18" charset="0"/>
              </a:rPr>
              <a:t>p</a:t>
            </a:r>
            <a:r>
              <a:rPr lang="en-US" sz="800" b="1" spc="5" dirty="0">
                <a:effectLst/>
                <a:latin typeface="Calibri Light" panose="020F0302020204030204" pitchFamily="34" charset="0"/>
                <a:ea typeface="Calibri Light" panose="020F0302020204030204" pitchFamily="34" charset="0"/>
                <a:cs typeface="Times New Roman" panose="02020603050405020304" pitchFamily="18" charset="0"/>
              </a:rPr>
              <a:t>s</a:t>
            </a:r>
            <a:r>
              <a:rPr lang="en-US" sz="800" b="1" dirty="0">
                <a:effectLst/>
                <a:latin typeface="Calibri Light" panose="020F0302020204030204" pitchFamily="34" charset="0"/>
                <a:ea typeface="Calibri Light" panose="020F0302020204030204" pitchFamily="34" charset="0"/>
                <a:cs typeface="Times New Roman" panose="02020603050405020304" pitchFamily="18" charset="0"/>
              </a:rPr>
              <a:t>/</a:t>
            </a:r>
            <a:r>
              <a:rPr lang="en-US" sz="800" b="1" spc="5" dirty="0">
                <a:effectLst/>
                <a:latin typeface="Calibri Light" panose="020F0302020204030204" pitchFamily="34" charset="0"/>
                <a:ea typeface="Calibri Light" panose="020F0302020204030204" pitchFamily="34" charset="0"/>
                <a:cs typeface="Times New Roman" panose="02020603050405020304" pitchFamily="18" charset="0"/>
              </a:rPr>
              <a:t>m</a:t>
            </a:r>
            <a:r>
              <a:rPr lang="en-US" sz="800" b="1" dirty="0">
                <a:effectLst/>
                <a:latin typeface="Calibri Light" panose="020F0302020204030204" pitchFamily="34" charset="0"/>
                <a:ea typeface="Calibri Light" panose="020F0302020204030204" pitchFamily="34" charset="0"/>
                <a:cs typeface="Times New Roman" panose="02020603050405020304" pitchFamily="18" charset="0"/>
              </a:rPr>
              <a:t>L)</a:t>
            </a:r>
            <a:endParaRPr lang="it-IT"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78805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xmlns="" id="{E1D68498-0286-45EF-8420-1A9DA52B9D97}"/>
              </a:ext>
            </a:extLst>
          </p:cNvPr>
          <p:cNvSpPr/>
          <p:nvPr/>
        </p:nvSpPr>
        <p:spPr>
          <a:xfrm>
            <a:off x="863588" y="260648"/>
            <a:ext cx="7416824"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association of HBV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pgRNA</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virion levels and viral rebound after the discontinuation of NAs-therapy</a:t>
            </a:r>
            <a:endParaRPr kumimoji="0" lang="it-IT"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Immagine 2">
            <a:extLst>
              <a:ext uri="{FF2B5EF4-FFF2-40B4-BE49-F238E27FC236}">
                <a16:creationId xmlns:a16="http://schemas.microsoft.com/office/drawing/2014/main" xmlns="" id="{AE974752-E161-4842-9E5D-63CCC5F0A54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79512" y="1556792"/>
            <a:ext cx="3888432" cy="4536504"/>
          </a:xfrm>
          <a:prstGeom prst="rect">
            <a:avLst/>
          </a:prstGeom>
          <a:noFill/>
          <a:ln>
            <a:solidFill>
              <a:schemeClr val="tx1"/>
            </a:solidFill>
          </a:ln>
        </p:spPr>
      </p:pic>
      <p:pic>
        <p:nvPicPr>
          <p:cNvPr id="4" name="Immagine 3">
            <a:extLst>
              <a:ext uri="{FF2B5EF4-FFF2-40B4-BE49-F238E27FC236}">
                <a16:creationId xmlns:a16="http://schemas.microsoft.com/office/drawing/2014/main" xmlns="" id="{383217E2-A835-49EE-BB91-D6E4EDDFD7B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20480" y="1495103"/>
            <a:ext cx="4644008" cy="1656184"/>
          </a:xfrm>
          <a:prstGeom prst="rect">
            <a:avLst/>
          </a:prstGeom>
          <a:noFill/>
          <a:ln>
            <a:noFill/>
          </a:ln>
        </p:spPr>
      </p:pic>
      <p:sp>
        <p:nvSpPr>
          <p:cNvPr id="5" name="Rettangolo 4">
            <a:extLst>
              <a:ext uri="{FF2B5EF4-FFF2-40B4-BE49-F238E27FC236}">
                <a16:creationId xmlns:a16="http://schemas.microsoft.com/office/drawing/2014/main" xmlns="" id="{17F1D7AA-EEF6-4B9E-B6D6-6E367851A6A4}"/>
              </a:ext>
            </a:extLst>
          </p:cNvPr>
          <p:cNvSpPr/>
          <p:nvPr/>
        </p:nvSpPr>
        <p:spPr>
          <a:xfrm>
            <a:off x="4286250" y="3830563"/>
            <a:ext cx="4644702" cy="1057469"/>
          </a:xfrm>
          <a:prstGeom prst="rect">
            <a:avLst/>
          </a:prstGeom>
          <a:solidFill>
            <a:schemeClr val="accent1">
              <a:lumMod val="20000"/>
              <a:lumOff val="80000"/>
            </a:schemeClr>
          </a:solidFill>
          <a:ln>
            <a:solidFill>
              <a:srgbClr val="0066FF"/>
            </a:solidFill>
          </a:ln>
        </p:spPr>
        <p:txBody>
          <a:bodyPr wrap="square">
            <a:spAutoFit/>
          </a:bodyPr>
          <a:lstStyle/>
          <a:p>
            <a:pPr marL="58420" marR="196215" lvl="0" indent="0" algn="just" defTabSz="914400" rtl="0" eaLnBrk="1" fontAlgn="auto" latinLnBrk="0" hangingPunct="1">
              <a:lnSpc>
                <a:spcPct val="98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Vi</a:t>
            </a:r>
            <a:r>
              <a:rPr kumimoji="0" lang="en-US" sz="1600" b="0" i="0" u="none" strike="noStrike" kern="1200" cap="none" spc="-25"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al </a:t>
            </a:r>
            <a:r>
              <a:rPr kumimoji="0" lang="en-US" sz="1600" b="0" i="0" u="none" strike="noStrike" kern="1200" cap="none" spc="-2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a:t>
            </a:r>
            <a:r>
              <a:rPr kumimoji="0" lang="en-US" sz="1600" b="0" i="0" u="none" strike="noStrike" kern="1200" cap="none" spc="-1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ou</a:t>
            </a:r>
            <a:r>
              <a:rPr kumimoji="0" lang="en-US" sz="1600" b="0" i="0" u="none" strike="noStrike" kern="1200" cap="none" spc="-5"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a:t>
            </a:r>
            <a:r>
              <a:rPr kumimoji="0" lang="en-US" sz="1600" b="0" i="0" u="none" strike="noStrike" kern="1200" cap="none" spc="1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oc</a:t>
            </a:r>
            <a:r>
              <a:rPr kumimoji="0" lang="en-US" sz="1600" b="0" i="0" u="none" strike="noStrike" kern="1200" cap="none" spc="-5"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cu</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a:t>
            </a:r>
            <a:r>
              <a:rPr kumimoji="0" lang="en-US" sz="1600" b="0" i="0" u="none" strike="noStrike" kern="1200" cap="none" spc="-2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ed in</a:t>
            </a:r>
            <a:r>
              <a:rPr kumimoji="0" lang="en-US" sz="1600" b="0" i="0" u="none" strike="noStrike" kern="1200" cap="none" spc="-1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21 </a:t>
            </a:r>
            <a:r>
              <a:rPr kumimoji="0" lang="en-US" sz="1600" b="0" i="0" u="none" strike="noStrike" kern="1200" cap="none" spc="-5"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1</a:t>
            </a:r>
            <a:r>
              <a:rPr kumimoji="0" lang="en-US" sz="1600" b="0" i="0" u="none" strike="noStrike" kern="1200" cap="none" spc="-5"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0</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0%) </a:t>
            </a:r>
            <a:r>
              <a:rPr kumimoji="0" lang="en-US" sz="1600" b="0" i="0" u="none" strike="noStrike" kern="1200" cap="none" spc="-5"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a:t>
            </a:r>
            <a:r>
              <a:rPr kumimoji="0" lang="en-US" sz="1600" b="0" i="0" u="none" strike="noStrike" kern="1200" cap="none" spc="-15"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ti</a:t>
            </a:r>
            <a:r>
              <a:rPr kumimoji="0" lang="en-US" sz="1600" b="0" i="0" u="none" strike="noStrike" kern="1200" cap="none" spc="-5"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a:t>
            </a:r>
            <a:r>
              <a:rPr kumimoji="0" lang="en-US" sz="1600" b="0" i="0" u="none" strike="noStrike" kern="1200" cap="none" spc="-15"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ts</a:t>
            </a:r>
            <a:r>
              <a:rPr kumimoji="0" lang="en-US" sz="1600" b="0" i="0" u="none" strike="noStrike" kern="1200" cap="none" spc="3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who</a:t>
            </a:r>
            <a:r>
              <a:rPr kumimoji="0" lang="en-US" sz="1600" b="0" i="0" u="none" strike="noStrike" kern="1200" cap="none" spc="5"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a:t>
            </a:r>
            <a:r>
              <a:rPr kumimoji="0" lang="en-US" sz="1600" b="0" i="0" u="none" strike="noStrike" kern="1200" cap="none" spc="-2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a:t>
            </a:r>
            <a:r>
              <a:rPr kumimoji="0" lang="en-US" sz="1600" b="0" i="0" u="none" strike="noStrike" kern="1200" cap="none" spc="-5"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a:t>
            </a:r>
            <a:r>
              <a:rPr kumimoji="0" lang="en-US" sz="1600" b="0" i="0" u="none" strike="noStrike" kern="1200" cap="none" spc="-1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1600" b="0" i="0" u="none" strike="noStrike" kern="1200" cap="none" spc="5"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RN</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 </a:t>
            </a:r>
            <a:r>
              <a:rPr kumimoji="0" lang="en-US" sz="1600" b="0" i="0" u="none" strike="noStrike" kern="1200" cap="none" spc="-1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w</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as</a:t>
            </a:r>
            <a:r>
              <a:rPr kumimoji="0" lang="en-US" sz="1600" b="0" i="0" u="none" strike="noStrike" kern="1200" cap="none" spc="-15"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1600" b="0" i="0" u="none" strike="noStrike" kern="1200" cap="none" spc="-1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o</a:t>
            </a:r>
            <a:r>
              <a:rPr kumimoji="0" lang="en-US" sz="1600" b="0" i="0" u="none" strike="noStrike" kern="1200" cap="none" spc="5"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iti</a:t>
            </a:r>
            <a:r>
              <a:rPr kumimoji="0" lang="en-US" sz="1600" b="0" i="0" u="none" strike="noStrike" kern="1200" cap="none" spc="-1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 </a:t>
            </a:r>
            <a:r>
              <a:rPr kumimoji="0" lang="en-US" sz="1600" b="0" i="0" u="none" strike="noStrike" kern="1200" cap="none" spc="-15"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a:t>
            </a:r>
            <a:r>
              <a:rPr kumimoji="0" lang="en-US" sz="1600" b="0" i="0" u="none" strike="noStrike" kern="1200" cap="none" spc="1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1600" b="0" i="0" u="none" strike="noStrike" kern="1200" cap="none" spc="-25"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o</a:t>
            </a:r>
            <a:r>
              <a:rPr kumimoji="0" lang="en-US" sz="1600" b="0" i="0" u="none" strike="noStrike" kern="1200" cap="none" spc="-14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en-US" sz="1600" b="0" i="0" u="none" strike="noStrike" kern="1200" cap="none" spc="-1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wh</a:t>
            </a:r>
            <a:r>
              <a:rPr kumimoji="0" lang="en-US" sz="1600" b="0" i="0" u="none" strike="noStrike" kern="1200" cap="none" spc="-1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a:t>
            </a:r>
            <a:r>
              <a:rPr kumimoji="0" lang="en-US" sz="1600" b="0" i="0" u="none" strike="noStrike" kern="1200" cap="none" spc="-2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a:t>
            </a:r>
            <a:r>
              <a:rPr kumimoji="0" lang="en-US" sz="1600" b="0" i="0" u="none" strike="noStrike" kern="1200" cap="none" spc="-5"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as, </a:t>
            </a:r>
            <a:r>
              <a:rPr kumimoji="0" lang="en-US" sz="1600" b="0" i="0" u="none" strike="noStrike" kern="1200" cap="none" spc="5"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o</a:t>
            </a:r>
            <a:r>
              <a:rPr kumimoji="0" lang="en-US" sz="1600" b="0" i="0" u="none" strike="noStrike" kern="1200" cap="none" spc="-1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ly</a:t>
            </a:r>
            <a:r>
              <a:rPr kumimoji="0" lang="en-US" sz="1600" b="0" i="0" u="none" strike="noStrike" kern="1200" cap="none" spc="-5"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in 3</a:t>
            </a:r>
            <a:r>
              <a:rPr kumimoji="0" lang="en-US" sz="1600" b="0" i="0" u="none" strike="noStrike" kern="1200" cap="none" spc="-1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1600" b="0" i="0" u="none" strike="noStrike" kern="1200" cap="none" spc="-5"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(25</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1600" b="0" i="0" u="none" strike="noStrike" kern="1200" cap="none" spc="5"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o</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a:t>
            </a:r>
            <a:r>
              <a:rPr kumimoji="0" lang="en-US" sz="1600" b="0" i="0" u="none" strike="noStrike" kern="1200" cap="none" spc="-15"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a:t>
            </a:r>
            <a:r>
              <a:rPr kumimoji="0" lang="en-US" sz="1600" b="0" i="0" u="none" strike="noStrike" kern="1200" cap="none" spc="-1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 </a:t>
            </a:r>
            <a:r>
              <a:rPr kumimoji="0" lang="en-US" sz="1600" b="0" i="0" u="none" strike="noStrike" kern="1200" cap="none" spc="-5"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1</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2 </a:t>
            </a:r>
            <a:r>
              <a:rPr kumimoji="0" lang="en-US" sz="1600" b="0" i="0" u="none" strike="noStrike" kern="1200" cap="none" spc="-1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a:t>
            </a:r>
            <a:r>
              <a:rPr kumimoji="0" lang="en-US" sz="1600" b="0" i="0" u="none" strike="noStrike" kern="1200" cap="none" spc="-15"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ti</a:t>
            </a:r>
            <a:r>
              <a:rPr kumimoji="0" lang="en-US" sz="1600" b="0" i="0" u="none" strike="noStrike" kern="1200" cap="none" spc="-5"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a:t>
            </a:r>
            <a:r>
              <a:rPr kumimoji="0" lang="en-US" sz="1600" b="0" i="0" u="none" strike="noStrike" kern="1200" cap="none" spc="-2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ts who</a:t>
            </a:r>
            <a:r>
              <a:rPr kumimoji="0" lang="en-US" sz="1600" b="0" i="0" u="none" strike="noStrike" kern="1200" cap="none" spc="5"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a:t>
            </a:r>
            <a:r>
              <a:rPr kumimoji="0" lang="en-US" sz="1600" b="0" i="0" u="none" strike="noStrike" kern="1200" cap="none" spc="-2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a:t>
            </a:r>
            <a:r>
              <a:rPr kumimoji="0" lang="en-US" sz="1600" b="0" i="0" u="none" strike="noStrike" kern="1200" cap="none" spc="-5"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a:t>
            </a:r>
            <a:r>
              <a:rPr kumimoji="0" lang="en-US" sz="1600" b="0" i="0" u="none" strike="noStrike" kern="1200" cap="none" spc="-1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1600" b="0" i="0" u="none" strike="noStrike" kern="1200" cap="none" spc="5"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RN</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a:t>
            </a:r>
            <a:r>
              <a:rPr kumimoji="0" lang="en-US" sz="1600" b="0" i="0" u="none" strike="noStrike" kern="1200" cap="none" spc="-25"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a:t>
            </a:r>
            <a:r>
              <a:rPr kumimoji="0" lang="en-US" sz="1600" b="0" i="0" u="none" strike="noStrike" kern="1200" cap="none" spc="-15"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a:t>
            </a:r>
            <a:r>
              <a:rPr kumimoji="0" lang="en-US" sz="1600" b="0" i="0" u="none" strike="noStrike" kern="1200" cap="none" spc="-1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els</a:t>
            </a:r>
            <a:r>
              <a:rPr kumimoji="0" lang="en-US" sz="1600" b="0" i="0" u="none" strike="noStrike" kern="1200" cap="none" spc="2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1600" b="0" i="0" u="none" strike="noStrike" kern="1200" cap="none" spc="-1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w</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a:t>
            </a:r>
            <a:r>
              <a:rPr kumimoji="0" lang="en-US" sz="1600" b="0" i="0" u="none" strike="noStrike" kern="1200" cap="none" spc="-25"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a:t>
            </a:r>
            <a:r>
              <a:rPr kumimoji="0" lang="en-US" sz="1600" b="0" i="0" u="none" strike="noStrike" kern="1200" cap="none" spc="-5"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b</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elow</a:t>
            </a:r>
            <a:r>
              <a:rPr kumimoji="0" lang="en-US" sz="1600" b="0" i="0" u="none" strike="noStrike" kern="1200" cap="none" spc="-1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a:t>
            </a:r>
            <a:r>
              <a:rPr kumimoji="0" lang="en-US" sz="1600" b="0" i="0" u="none" strike="noStrike" kern="1200" cap="none" spc="-1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a:t>
            </a:r>
            <a:r>
              <a:rPr kumimoji="0" lang="en-US" sz="1600" b="0" i="0" u="none" strike="noStrike" kern="1200" cap="none" spc="2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Lo</a:t>
            </a:r>
            <a:r>
              <a:rPr kumimoji="0" lang="en-US" sz="1600" b="0" i="0" u="none" strike="noStrike" kern="1200" cap="none" spc="-3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a:t>
            </a:r>
            <a:endParaRPr kumimoji="0" lang="it-IT"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6" name="Rettangolo 5">
            <a:extLst>
              <a:ext uri="{FF2B5EF4-FFF2-40B4-BE49-F238E27FC236}">
                <a16:creationId xmlns:a16="http://schemas.microsoft.com/office/drawing/2014/main" xmlns="" id="{1C010A5E-2613-41AA-921E-9265FA44895E}"/>
              </a:ext>
            </a:extLst>
          </p:cNvPr>
          <p:cNvSpPr/>
          <p:nvPr/>
        </p:nvSpPr>
        <p:spPr>
          <a:xfrm>
            <a:off x="6483229" y="6433591"/>
            <a:ext cx="2337243"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Wang</a:t>
            </a:r>
            <a:r>
              <a:rPr kumimoji="0" lang="it-IT"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et al. J </a:t>
            </a:r>
            <a:r>
              <a:rPr kumimoji="0" lang="it-IT"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Hepatol</a:t>
            </a:r>
            <a:r>
              <a:rPr kumimoji="0" lang="it-IT"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2016</a:t>
            </a:r>
          </a:p>
        </p:txBody>
      </p:sp>
      <p:sp>
        <p:nvSpPr>
          <p:cNvPr id="8" name="Rettangolo 7">
            <a:extLst>
              <a:ext uri="{FF2B5EF4-FFF2-40B4-BE49-F238E27FC236}">
                <a16:creationId xmlns:a16="http://schemas.microsoft.com/office/drawing/2014/main" xmlns="" id="{9CD5AE30-38F1-4A8F-B36E-537BF622ACC4}"/>
              </a:ext>
            </a:extLst>
          </p:cNvPr>
          <p:cNvSpPr/>
          <p:nvPr/>
        </p:nvSpPr>
        <p:spPr>
          <a:xfrm>
            <a:off x="4211960" y="4941168"/>
            <a:ext cx="1851789" cy="276999"/>
          </a:xfrm>
          <a:prstGeom prst="rect">
            <a:avLst/>
          </a:prstGeom>
        </p:spPr>
        <p:txBody>
          <a:bodyPr wrap="square">
            <a:spAutoFit/>
          </a:bodyPr>
          <a:lstStyle/>
          <a:p>
            <a:r>
              <a:rPr lang="it-IT" sz="1200" dirty="0">
                <a:solidFill>
                  <a:srgbClr val="222222"/>
                </a:solidFill>
                <a:latin typeface="Arial" panose="020B0604020202020204" pitchFamily="34" charset="0"/>
              </a:rPr>
              <a:t>*</a:t>
            </a:r>
            <a:r>
              <a:rPr lang="it-IT" sz="1200" dirty="0" err="1">
                <a:solidFill>
                  <a:srgbClr val="222222"/>
                </a:solidFill>
                <a:latin typeface="Arial" panose="020B0604020202020204" pitchFamily="34" charset="0"/>
              </a:rPr>
              <a:t>limit</a:t>
            </a:r>
            <a:r>
              <a:rPr lang="it-IT" sz="1200" dirty="0">
                <a:solidFill>
                  <a:srgbClr val="222222"/>
                </a:solidFill>
                <a:latin typeface="Arial" panose="020B0604020202020204" pitchFamily="34" charset="0"/>
              </a:rPr>
              <a:t> of </a:t>
            </a:r>
            <a:r>
              <a:rPr lang="it-IT" sz="1200" dirty="0" err="1">
                <a:solidFill>
                  <a:srgbClr val="222222"/>
                </a:solidFill>
                <a:latin typeface="Arial" panose="020B0604020202020204" pitchFamily="34" charset="0"/>
              </a:rPr>
              <a:t>detection</a:t>
            </a:r>
            <a:endParaRPr lang="it-IT" sz="1200" dirty="0"/>
          </a:p>
        </p:txBody>
      </p:sp>
      <p:sp>
        <p:nvSpPr>
          <p:cNvPr id="9" name="CasellaDiTesto 8">
            <a:extLst>
              <a:ext uri="{FF2B5EF4-FFF2-40B4-BE49-F238E27FC236}">
                <a16:creationId xmlns:a16="http://schemas.microsoft.com/office/drawing/2014/main" xmlns="" id="{65C6E29F-EC4A-48B7-B754-E1BB8D2728CA}"/>
              </a:ext>
            </a:extLst>
          </p:cNvPr>
          <p:cNvSpPr txBox="1"/>
          <p:nvPr/>
        </p:nvSpPr>
        <p:spPr>
          <a:xfrm>
            <a:off x="8280412" y="4512180"/>
            <a:ext cx="300082" cy="369332"/>
          </a:xfrm>
          <a:prstGeom prst="rect">
            <a:avLst/>
          </a:prstGeom>
          <a:noFill/>
        </p:spPr>
        <p:txBody>
          <a:bodyPr wrap="none" rtlCol="0">
            <a:spAutoFit/>
          </a:bodyPr>
          <a:lstStyle/>
          <a:p>
            <a:r>
              <a:rPr lang="it-IT" dirty="0"/>
              <a:t>*</a:t>
            </a:r>
          </a:p>
        </p:txBody>
      </p:sp>
    </p:spTree>
    <p:extLst>
      <p:ext uri="{BB962C8B-B14F-4D97-AF65-F5344CB8AC3E}">
        <p14:creationId xmlns:p14="http://schemas.microsoft.com/office/powerpoint/2010/main" val="31720251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xmlns="" id="{C7F81B87-C8BA-4246-9EDA-C4847861F1A1}"/>
              </a:ext>
            </a:extLst>
          </p:cNvPr>
          <p:cNvPicPr>
            <a:picLocks noChangeAspect="1"/>
          </p:cNvPicPr>
          <p:nvPr/>
        </p:nvPicPr>
        <p:blipFill>
          <a:blip r:embed="rId2"/>
          <a:stretch>
            <a:fillRect/>
          </a:stretch>
        </p:blipFill>
        <p:spPr>
          <a:xfrm>
            <a:off x="314999" y="1352432"/>
            <a:ext cx="8514001" cy="5429734"/>
          </a:xfrm>
          <a:prstGeom prst="rect">
            <a:avLst/>
          </a:prstGeom>
        </p:spPr>
      </p:pic>
      <p:sp>
        <p:nvSpPr>
          <p:cNvPr id="4" name="Rettangolo 3">
            <a:extLst>
              <a:ext uri="{FF2B5EF4-FFF2-40B4-BE49-F238E27FC236}">
                <a16:creationId xmlns:a16="http://schemas.microsoft.com/office/drawing/2014/main" xmlns="" id="{189C3DD8-19C2-402B-A681-18640B91F169}"/>
              </a:ext>
            </a:extLst>
          </p:cNvPr>
          <p:cNvSpPr/>
          <p:nvPr/>
        </p:nvSpPr>
        <p:spPr>
          <a:xfrm>
            <a:off x="1403648" y="140683"/>
            <a:ext cx="6480720" cy="335989"/>
          </a:xfrm>
          <a:prstGeom prst="rect">
            <a:avLst/>
          </a:prstGeom>
        </p:spPr>
        <p:txBody>
          <a:bodyPr wrap="square">
            <a:spAutoFit/>
          </a:bodyPr>
          <a:lstStyle/>
          <a:p>
            <a:pPr marL="360680">
              <a:lnSpc>
                <a:spcPts val="1915"/>
              </a:lnSpc>
              <a:spcBef>
                <a:spcPts val="325"/>
              </a:spcBef>
              <a:spcAft>
                <a:spcPts val="0"/>
              </a:spcAft>
            </a:pPr>
            <a:r>
              <a:rPr lang="en-US" sz="1700" b="1" dirty="0">
                <a:solidFill>
                  <a:srgbClr val="0000CC"/>
                </a:solidFill>
                <a:latin typeface="Arial" panose="020B0604020202020204" pitchFamily="34" charset="0"/>
                <a:ea typeface="Arial" panose="020B0604020202020204" pitchFamily="34" charset="0"/>
                <a:cs typeface="Times New Roman" panose="02020603050405020304" pitchFamily="18" charset="0"/>
              </a:rPr>
              <a:t>Biomarkers</a:t>
            </a:r>
            <a:r>
              <a:rPr lang="en-US" sz="1700" b="1" spc="445" dirty="0">
                <a:solidFill>
                  <a:srgbClr val="0000CC"/>
                </a:solidFill>
                <a:latin typeface="Arial" panose="020B0604020202020204" pitchFamily="34" charset="0"/>
                <a:ea typeface="Arial" panose="020B0604020202020204" pitchFamily="34" charset="0"/>
                <a:cs typeface="Times New Roman" panose="02020603050405020304" pitchFamily="18" charset="0"/>
              </a:rPr>
              <a:t> </a:t>
            </a:r>
            <a:r>
              <a:rPr lang="en-US" sz="1700" b="1" dirty="0">
                <a:solidFill>
                  <a:srgbClr val="0000CC"/>
                </a:solidFill>
                <a:latin typeface="Arial" panose="020B0604020202020204" pitchFamily="34" charset="0"/>
                <a:ea typeface="Arial" panose="020B0604020202020204" pitchFamily="34" charset="0"/>
                <a:cs typeface="Times New Roman" panose="02020603050405020304" pitchFamily="18" charset="0"/>
              </a:rPr>
              <a:t>in</a:t>
            </a:r>
            <a:r>
              <a:rPr lang="en-US" sz="1700" b="1" spc="140" dirty="0">
                <a:solidFill>
                  <a:srgbClr val="0000CC"/>
                </a:solidFill>
                <a:latin typeface="Arial" panose="020B0604020202020204" pitchFamily="34" charset="0"/>
                <a:ea typeface="Arial" panose="020B0604020202020204" pitchFamily="34" charset="0"/>
                <a:cs typeface="Times New Roman" panose="02020603050405020304" pitchFamily="18" charset="0"/>
              </a:rPr>
              <a:t> </a:t>
            </a:r>
            <a:r>
              <a:rPr lang="en-US" sz="1700" b="1" dirty="0">
                <a:solidFill>
                  <a:srgbClr val="0000CC"/>
                </a:solidFill>
                <a:latin typeface="Arial" panose="020B0604020202020204" pitchFamily="34" charset="0"/>
                <a:ea typeface="Arial" panose="020B0604020202020204" pitchFamily="34" charset="0"/>
                <a:cs typeface="Times New Roman" panose="02020603050405020304" pitchFamily="18" charset="0"/>
              </a:rPr>
              <a:t>evaluation</a:t>
            </a:r>
            <a:r>
              <a:rPr lang="en-US" sz="1700" b="1" spc="440" dirty="0">
                <a:solidFill>
                  <a:srgbClr val="0000CC"/>
                </a:solidFill>
                <a:latin typeface="Arial" panose="020B0604020202020204" pitchFamily="34" charset="0"/>
                <a:ea typeface="Arial" panose="020B0604020202020204" pitchFamily="34" charset="0"/>
                <a:cs typeface="Times New Roman" panose="02020603050405020304" pitchFamily="18" charset="0"/>
              </a:rPr>
              <a:t> </a:t>
            </a:r>
            <a:r>
              <a:rPr lang="en-US" sz="1700" b="1" dirty="0">
                <a:solidFill>
                  <a:srgbClr val="0000CC"/>
                </a:solidFill>
                <a:latin typeface="Arial" panose="020B0604020202020204" pitchFamily="34" charset="0"/>
                <a:ea typeface="Arial" panose="020B0604020202020204" pitchFamily="34" charset="0"/>
                <a:cs typeface="Times New Roman" panose="02020603050405020304" pitchFamily="18" charset="0"/>
              </a:rPr>
              <a:t>to</a:t>
            </a:r>
            <a:r>
              <a:rPr lang="en-US" sz="1700" b="1" spc="75" dirty="0">
                <a:solidFill>
                  <a:srgbClr val="0000CC"/>
                </a:solidFill>
                <a:latin typeface="Arial" panose="020B0604020202020204" pitchFamily="34" charset="0"/>
                <a:ea typeface="Arial" panose="020B0604020202020204" pitchFamily="34" charset="0"/>
                <a:cs typeface="Times New Roman" panose="02020603050405020304" pitchFamily="18" charset="0"/>
              </a:rPr>
              <a:t> </a:t>
            </a:r>
            <a:r>
              <a:rPr lang="en-US" sz="1700" b="1" dirty="0">
                <a:solidFill>
                  <a:srgbClr val="0000CC"/>
                </a:solidFill>
                <a:latin typeface="Arial" panose="020B0604020202020204" pitchFamily="34" charset="0"/>
                <a:ea typeface="Arial" panose="020B0604020202020204" pitchFamily="34" charset="0"/>
                <a:cs typeface="Times New Roman" panose="02020603050405020304" pitchFamily="18" charset="0"/>
              </a:rPr>
              <a:t>assist</a:t>
            </a:r>
            <a:r>
              <a:rPr lang="en-US" sz="1700" b="1" spc="225" dirty="0">
                <a:solidFill>
                  <a:srgbClr val="0000CC"/>
                </a:solidFill>
                <a:latin typeface="Arial" panose="020B0604020202020204" pitchFamily="34" charset="0"/>
                <a:ea typeface="Arial" panose="020B0604020202020204" pitchFamily="34" charset="0"/>
                <a:cs typeface="Times New Roman" panose="02020603050405020304" pitchFamily="18" charset="0"/>
              </a:rPr>
              <a:t> </a:t>
            </a:r>
            <a:r>
              <a:rPr lang="en-US" sz="1700" b="1" dirty="0">
                <a:solidFill>
                  <a:srgbClr val="0000CC"/>
                </a:solidFill>
                <a:latin typeface="Arial" panose="020B0604020202020204" pitchFamily="34" charset="0"/>
                <a:ea typeface="Arial" panose="020B0604020202020204" pitchFamily="34" charset="0"/>
                <a:cs typeface="Times New Roman" panose="02020603050405020304" pitchFamily="18" charset="0"/>
              </a:rPr>
              <a:t>drug</a:t>
            </a:r>
            <a:r>
              <a:rPr lang="en-US" sz="1700" b="1" spc="255" dirty="0">
                <a:solidFill>
                  <a:srgbClr val="0000CC"/>
                </a:solidFill>
                <a:latin typeface="Arial" panose="020B0604020202020204" pitchFamily="34" charset="0"/>
                <a:ea typeface="Arial" panose="020B0604020202020204" pitchFamily="34" charset="0"/>
                <a:cs typeface="Times New Roman" panose="02020603050405020304" pitchFamily="18" charset="0"/>
              </a:rPr>
              <a:t> </a:t>
            </a:r>
            <a:r>
              <a:rPr lang="en-US" sz="1700" b="1" dirty="0">
                <a:solidFill>
                  <a:srgbClr val="0000CC"/>
                </a:solidFill>
                <a:latin typeface="Arial" panose="020B0604020202020204" pitchFamily="34" charset="0"/>
                <a:ea typeface="Arial" panose="020B0604020202020204" pitchFamily="34" charset="0"/>
                <a:cs typeface="Times New Roman" panose="02020603050405020304" pitchFamily="18" charset="0"/>
              </a:rPr>
              <a:t>development</a:t>
            </a:r>
            <a:endParaRPr lang="it-IT" sz="1100" dirty="0">
              <a:solidFill>
                <a:srgbClr val="0000CC"/>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ttangolo 4">
            <a:extLst>
              <a:ext uri="{FF2B5EF4-FFF2-40B4-BE49-F238E27FC236}">
                <a16:creationId xmlns:a16="http://schemas.microsoft.com/office/drawing/2014/main" xmlns="" id="{6A0EC765-281E-4D6B-9031-D6E83F94DA7C}"/>
              </a:ext>
            </a:extLst>
          </p:cNvPr>
          <p:cNvSpPr/>
          <p:nvPr/>
        </p:nvSpPr>
        <p:spPr>
          <a:xfrm>
            <a:off x="7058611" y="1237550"/>
            <a:ext cx="1185797" cy="307777"/>
          </a:xfrm>
          <a:prstGeom prst="rect">
            <a:avLst/>
          </a:prstGeom>
          <a:solidFill>
            <a:schemeClr val="bg1">
              <a:lumMod val="85000"/>
            </a:schemeClr>
          </a:solidFill>
        </p:spPr>
        <p:txBody>
          <a:bodyPr wrap="square">
            <a:spAutoFit/>
          </a:bodyPr>
          <a:lstStyle/>
          <a:p>
            <a:pPr algn="ctr"/>
            <a:r>
              <a:rPr lang="it-IT" sz="1400" dirty="0" err="1">
                <a:latin typeface="Arial" panose="020B0604020202020204" pitchFamily="34" charset="0"/>
                <a:cs typeface="Arial" panose="020B0604020202020204" pitchFamily="34" charset="0"/>
              </a:rPr>
              <a:t>HBcrAg</a:t>
            </a:r>
            <a:endParaRPr lang="it-IT" sz="1400" dirty="0">
              <a:latin typeface="Arial" panose="020B0604020202020204" pitchFamily="34" charset="0"/>
              <a:cs typeface="Arial" panose="020B0604020202020204" pitchFamily="34" charset="0"/>
            </a:endParaRPr>
          </a:p>
        </p:txBody>
      </p:sp>
      <p:sp>
        <p:nvSpPr>
          <p:cNvPr id="6" name="Rettangolo 5">
            <a:extLst>
              <a:ext uri="{FF2B5EF4-FFF2-40B4-BE49-F238E27FC236}">
                <a16:creationId xmlns:a16="http://schemas.microsoft.com/office/drawing/2014/main" xmlns="" id="{841F055B-321E-4EF8-8943-423631A335D3}"/>
              </a:ext>
            </a:extLst>
          </p:cNvPr>
          <p:cNvSpPr/>
          <p:nvPr/>
        </p:nvSpPr>
        <p:spPr>
          <a:xfrm>
            <a:off x="7134319" y="805502"/>
            <a:ext cx="1038081" cy="369332"/>
          </a:xfrm>
          <a:prstGeom prst="rect">
            <a:avLst/>
          </a:prstGeom>
          <a:solidFill>
            <a:srgbClr val="00FF00"/>
          </a:solidFill>
        </p:spPr>
        <p:txBody>
          <a:bodyPr wrap="square">
            <a:spAutoFit/>
          </a:bodyPr>
          <a:lstStyle/>
          <a:p>
            <a:r>
              <a:rPr lang="it-IT" dirty="0"/>
              <a:t>«</a:t>
            </a:r>
            <a:r>
              <a:rPr lang="it-IT" dirty="0" err="1"/>
              <a:t>Novel</a:t>
            </a:r>
            <a:r>
              <a:rPr lang="it-IT" dirty="0"/>
              <a:t>»</a:t>
            </a:r>
          </a:p>
        </p:txBody>
      </p:sp>
      <p:sp>
        <p:nvSpPr>
          <p:cNvPr id="7" name="Rettangolo 6">
            <a:extLst>
              <a:ext uri="{FF2B5EF4-FFF2-40B4-BE49-F238E27FC236}">
                <a16:creationId xmlns:a16="http://schemas.microsoft.com/office/drawing/2014/main" xmlns="" id="{F4122AB2-EE78-492A-900F-330B5C34B81C}"/>
              </a:ext>
            </a:extLst>
          </p:cNvPr>
          <p:cNvSpPr/>
          <p:nvPr/>
        </p:nvSpPr>
        <p:spPr>
          <a:xfrm>
            <a:off x="3779912" y="813056"/>
            <a:ext cx="962058" cy="369332"/>
          </a:xfrm>
          <a:prstGeom prst="rect">
            <a:avLst/>
          </a:prstGeom>
          <a:solidFill>
            <a:srgbClr val="00FF00"/>
          </a:solidFill>
        </p:spPr>
        <p:txBody>
          <a:bodyPr wrap="square">
            <a:spAutoFit/>
          </a:bodyPr>
          <a:lstStyle/>
          <a:p>
            <a:r>
              <a:rPr lang="it-IT" dirty="0"/>
              <a:t>«</a:t>
            </a:r>
            <a:r>
              <a:rPr lang="it-IT" dirty="0" err="1"/>
              <a:t>Novel</a:t>
            </a:r>
            <a:r>
              <a:rPr lang="it-IT" dirty="0"/>
              <a:t>»</a:t>
            </a:r>
          </a:p>
        </p:txBody>
      </p:sp>
      <p:sp>
        <p:nvSpPr>
          <p:cNvPr id="8" name="Rettangolo 7">
            <a:extLst>
              <a:ext uri="{FF2B5EF4-FFF2-40B4-BE49-F238E27FC236}">
                <a16:creationId xmlns:a16="http://schemas.microsoft.com/office/drawing/2014/main" xmlns="" id="{D55E1C37-F151-4CD9-9413-5DB573CB2304}"/>
              </a:ext>
            </a:extLst>
          </p:cNvPr>
          <p:cNvSpPr/>
          <p:nvPr/>
        </p:nvSpPr>
        <p:spPr>
          <a:xfrm>
            <a:off x="2062085" y="802628"/>
            <a:ext cx="1043305" cy="369332"/>
          </a:xfrm>
          <a:prstGeom prst="rect">
            <a:avLst/>
          </a:prstGeom>
        </p:spPr>
        <p:txBody>
          <a:bodyPr wrap="square">
            <a:spAutoFit/>
          </a:bodyPr>
          <a:lstStyle/>
          <a:p>
            <a:r>
              <a:rPr lang="it-IT" dirty="0"/>
              <a:t>«Classic»</a:t>
            </a:r>
          </a:p>
        </p:txBody>
      </p:sp>
      <p:sp>
        <p:nvSpPr>
          <p:cNvPr id="9" name="Rettangolo 8">
            <a:extLst>
              <a:ext uri="{FF2B5EF4-FFF2-40B4-BE49-F238E27FC236}">
                <a16:creationId xmlns:a16="http://schemas.microsoft.com/office/drawing/2014/main" xmlns="" id="{724ABF22-3AB5-4271-A18F-29CF801E0125}"/>
              </a:ext>
            </a:extLst>
          </p:cNvPr>
          <p:cNvSpPr/>
          <p:nvPr/>
        </p:nvSpPr>
        <p:spPr>
          <a:xfrm>
            <a:off x="5368629" y="813151"/>
            <a:ext cx="1043305" cy="369332"/>
          </a:xfrm>
          <a:prstGeom prst="rect">
            <a:avLst/>
          </a:prstGeom>
        </p:spPr>
        <p:txBody>
          <a:bodyPr wrap="square">
            <a:spAutoFit/>
          </a:bodyPr>
          <a:lstStyle/>
          <a:p>
            <a:r>
              <a:rPr lang="it-IT" dirty="0"/>
              <a:t>«Classic»</a:t>
            </a:r>
          </a:p>
        </p:txBody>
      </p:sp>
      <p:sp>
        <p:nvSpPr>
          <p:cNvPr id="10" name="Rettangolo 9">
            <a:extLst>
              <a:ext uri="{FF2B5EF4-FFF2-40B4-BE49-F238E27FC236}">
                <a16:creationId xmlns:a16="http://schemas.microsoft.com/office/drawing/2014/main" xmlns="" id="{DEE5DE75-BA7A-47DA-99B1-B2F7157A2F06}"/>
              </a:ext>
            </a:extLst>
          </p:cNvPr>
          <p:cNvSpPr/>
          <p:nvPr/>
        </p:nvSpPr>
        <p:spPr>
          <a:xfrm>
            <a:off x="1835696" y="1237550"/>
            <a:ext cx="1552028" cy="338554"/>
          </a:xfrm>
          <a:prstGeom prst="rect">
            <a:avLst/>
          </a:prstGeom>
          <a:solidFill>
            <a:schemeClr val="bg1">
              <a:lumMod val="85000"/>
            </a:schemeClr>
          </a:solidFill>
        </p:spPr>
        <p:txBody>
          <a:bodyPr wrap="none">
            <a:spAutoFit/>
          </a:bodyPr>
          <a:lstStyle/>
          <a:p>
            <a:r>
              <a:rPr lang="it-IT" sz="1600" dirty="0" err="1">
                <a:latin typeface="Arial" panose="020B0604020202020204" pitchFamily="34" charset="0"/>
                <a:cs typeface="Arial" panose="020B0604020202020204" pitchFamily="34" charset="0"/>
              </a:rPr>
              <a:t>Dane</a:t>
            </a:r>
            <a:r>
              <a:rPr lang="it-IT" sz="1600" dirty="0">
                <a:latin typeface="Arial" panose="020B0604020202020204" pitchFamily="34" charset="0"/>
                <a:cs typeface="Arial" panose="020B0604020202020204" pitchFamily="34" charset="0"/>
              </a:rPr>
              <a:t> </a:t>
            </a:r>
            <a:r>
              <a:rPr lang="it-IT" sz="1600" dirty="0" err="1">
                <a:latin typeface="Arial" panose="020B0604020202020204" pitchFamily="34" charset="0"/>
                <a:cs typeface="Arial" panose="020B0604020202020204" pitchFamily="34" charset="0"/>
              </a:rPr>
              <a:t>particles</a:t>
            </a:r>
            <a:r>
              <a:rPr lang="it-IT" sz="1600" dirty="0">
                <a:latin typeface="Arial" panose="020B0604020202020204" pitchFamily="34" charset="0"/>
                <a:cs typeface="Arial" panose="020B0604020202020204" pitchFamily="34" charset="0"/>
              </a:rPr>
              <a:t> </a:t>
            </a:r>
          </a:p>
        </p:txBody>
      </p:sp>
      <p:sp>
        <p:nvSpPr>
          <p:cNvPr id="11" name="Rettangolo 10">
            <a:extLst>
              <a:ext uri="{FF2B5EF4-FFF2-40B4-BE49-F238E27FC236}">
                <a16:creationId xmlns:a16="http://schemas.microsoft.com/office/drawing/2014/main" xmlns="" id="{79E71F78-B6E8-486E-B189-777D910A5F09}"/>
              </a:ext>
            </a:extLst>
          </p:cNvPr>
          <p:cNvSpPr/>
          <p:nvPr/>
        </p:nvSpPr>
        <p:spPr>
          <a:xfrm>
            <a:off x="3641431" y="1237550"/>
            <a:ext cx="1312924" cy="307777"/>
          </a:xfrm>
          <a:prstGeom prst="rect">
            <a:avLst/>
          </a:prstGeom>
          <a:solidFill>
            <a:schemeClr val="bg1">
              <a:lumMod val="85000"/>
            </a:schemeClr>
          </a:solidFill>
        </p:spPr>
        <p:txBody>
          <a:bodyPr wrap="none">
            <a:spAutoFit/>
          </a:bodyPr>
          <a:lstStyle/>
          <a:p>
            <a:r>
              <a:rPr lang="it-IT" sz="1400" dirty="0" err="1">
                <a:latin typeface="Arial" panose="020B0604020202020204" pitchFamily="34" charset="0"/>
                <a:cs typeface="Arial" panose="020B0604020202020204" pitchFamily="34" charset="0"/>
              </a:rPr>
              <a:t>cir</a:t>
            </a:r>
            <a:r>
              <a:rPr lang="it-IT" sz="1400" dirty="0">
                <a:latin typeface="Arial" panose="020B0604020202020204" pitchFamily="34" charset="0"/>
                <a:cs typeface="Arial" panose="020B0604020202020204" pitchFamily="34" charset="0"/>
              </a:rPr>
              <a:t> HBV-</a:t>
            </a:r>
            <a:r>
              <a:rPr lang="it-IT" sz="1400" dirty="0" err="1">
                <a:latin typeface="Arial" panose="020B0604020202020204" pitchFamily="34" charset="0"/>
                <a:cs typeface="Arial" panose="020B0604020202020204" pitchFamily="34" charset="0"/>
              </a:rPr>
              <a:t>RNAs</a:t>
            </a:r>
            <a:endParaRPr lang="it-IT" sz="1400" dirty="0">
              <a:latin typeface="Arial" panose="020B0604020202020204" pitchFamily="34" charset="0"/>
              <a:cs typeface="Arial" panose="020B0604020202020204" pitchFamily="34" charset="0"/>
            </a:endParaRPr>
          </a:p>
        </p:txBody>
      </p:sp>
      <p:sp>
        <p:nvSpPr>
          <p:cNvPr id="12" name="Rettangolo 11">
            <a:extLst>
              <a:ext uri="{FF2B5EF4-FFF2-40B4-BE49-F238E27FC236}">
                <a16:creationId xmlns:a16="http://schemas.microsoft.com/office/drawing/2014/main" xmlns="" id="{EF10D30A-2B52-4971-BD9C-4D25E834F740}"/>
              </a:ext>
            </a:extLst>
          </p:cNvPr>
          <p:cNvSpPr/>
          <p:nvPr/>
        </p:nvSpPr>
        <p:spPr>
          <a:xfrm>
            <a:off x="5436097" y="1237550"/>
            <a:ext cx="864096" cy="307777"/>
          </a:xfrm>
          <a:prstGeom prst="rect">
            <a:avLst/>
          </a:prstGeom>
          <a:solidFill>
            <a:schemeClr val="bg1">
              <a:lumMod val="85000"/>
            </a:schemeClr>
          </a:solidFill>
        </p:spPr>
        <p:txBody>
          <a:bodyPr wrap="square">
            <a:spAutoFit/>
          </a:bodyPr>
          <a:lstStyle/>
          <a:p>
            <a:pPr algn="ctr"/>
            <a:r>
              <a:rPr lang="it-IT" sz="1400" dirty="0" err="1">
                <a:latin typeface="Arial" panose="020B0604020202020204" pitchFamily="34" charset="0"/>
                <a:cs typeface="Arial" panose="020B0604020202020204" pitchFamily="34" charset="0"/>
              </a:rPr>
              <a:t>HBsAg</a:t>
            </a:r>
            <a:r>
              <a:rPr lang="it-IT" sz="1400" dirty="0">
                <a:latin typeface="Arial" panose="020B0604020202020204" pitchFamily="34" charset="0"/>
                <a:cs typeface="Arial" panose="020B0604020202020204" pitchFamily="34" charset="0"/>
              </a:rPr>
              <a:t> </a:t>
            </a:r>
          </a:p>
        </p:txBody>
      </p:sp>
      <p:sp>
        <p:nvSpPr>
          <p:cNvPr id="13" name="CasellaDiTesto 12">
            <a:extLst>
              <a:ext uri="{FF2B5EF4-FFF2-40B4-BE49-F238E27FC236}">
                <a16:creationId xmlns:a16="http://schemas.microsoft.com/office/drawing/2014/main" xmlns="" id="{3A7EA9E8-8452-4DEA-8DCC-05F1D23F1E72}"/>
              </a:ext>
            </a:extLst>
          </p:cNvPr>
          <p:cNvSpPr txBox="1"/>
          <p:nvPr/>
        </p:nvSpPr>
        <p:spPr>
          <a:xfrm>
            <a:off x="7668344" y="3501008"/>
            <a:ext cx="864096" cy="400110"/>
          </a:xfrm>
          <a:prstGeom prst="rect">
            <a:avLst/>
          </a:prstGeom>
          <a:solidFill>
            <a:schemeClr val="accent1">
              <a:lumMod val="20000"/>
              <a:lumOff val="80000"/>
            </a:schemeClr>
          </a:solidFill>
        </p:spPr>
        <p:txBody>
          <a:bodyPr wrap="square" rtlCol="0">
            <a:spAutoFit/>
          </a:bodyPr>
          <a:lstStyle/>
          <a:p>
            <a:pPr algn="ctr"/>
            <a:r>
              <a:rPr lang="it-IT" sz="1000" b="1" dirty="0">
                <a:latin typeface="Arial" panose="020B0604020202020204" pitchFamily="34" charset="0"/>
                <a:cs typeface="Arial" panose="020B0604020202020204" pitchFamily="34" charset="0"/>
              </a:rPr>
              <a:t>plasma</a:t>
            </a:r>
          </a:p>
          <a:p>
            <a:pPr algn="ctr"/>
            <a:r>
              <a:rPr lang="it-IT" sz="1000" b="1" dirty="0">
                <a:latin typeface="Arial" panose="020B0604020202020204" pitchFamily="34" charset="0"/>
                <a:cs typeface="Arial" panose="020B0604020202020204" pitchFamily="34" charset="0"/>
              </a:rPr>
              <a:t> membrane</a:t>
            </a:r>
          </a:p>
        </p:txBody>
      </p:sp>
      <p:sp>
        <p:nvSpPr>
          <p:cNvPr id="14" name="CasellaDiTesto 13">
            <a:extLst>
              <a:ext uri="{FF2B5EF4-FFF2-40B4-BE49-F238E27FC236}">
                <a16:creationId xmlns:a16="http://schemas.microsoft.com/office/drawing/2014/main" xmlns="" id="{182FA30B-4263-4693-9A80-03AC5B3FCA9C}"/>
              </a:ext>
            </a:extLst>
          </p:cNvPr>
          <p:cNvSpPr txBox="1"/>
          <p:nvPr/>
        </p:nvSpPr>
        <p:spPr>
          <a:xfrm>
            <a:off x="5796136" y="5497487"/>
            <a:ext cx="2016224" cy="307777"/>
          </a:xfrm>
          <a:prstGeom prst="rect">
            <a:avLst/>
          </a:prstGeom>
          <a:solidFill>
            <a:schemeClr val="bg1">
              <a:lumMod val="95000"/>
            </a:schemeClr>
          </a:solidFill>
        </p:spPr>
        <p:txBody>
          <a:bodyPr wrap="square" rtlCol="0">
            <a:spAutoFit/>
          </a:bodyPr>
          <a:lstStyle/>
          <a:p>
            <a:pPr algn="ctr"/>
            <a:r>
              <a:rPr lang="it-IT" sz="1400" b="1" dirty="0">
                <a:latin typeface="Arial" panose="020B0604020202020204" pitchFamily="34" charset="0"/>
                <a:cs typeface="Arial" panose="020B0604020202020204" pitchFamily="34" charset="0"/>
              </a:rPr>
              <a:t>Integrate </a:t>
            </a:r>
            <a:r>
              <a:rPr lang="it-IT" sz="1400" b="1" dirty="0" err="1">
                <a:latin typeface="Arial" panose="020B0604020202020204" pitchFamily="34" charset="0"/>
                <a:cs typeface="Arial" panose="020B0604020202020204" pitchFamily="34" charset="0"/>
              </a:rPr>
              <a:t>sequences</a:t>
            </a:r>
            <a:endParaRPr lang="it-IT" sz="1400" b="1" dirty="0">
              <a:latin typeface="Arial" panose="020B0604020202020204" pitchFamily="34" charset="0"/>
              <a:cs typeface="Arial" panose="020B0604020202020204" pitchFamily="34" charset="0"/>
            </a:endParaRPr>
          </a:p>
        </p:txBody>
      </p:sp>
      <p:sp>
        <p:nvSpPr>
          <p:cNvPr id="15" name="CasellaDiTesto 14">
            <a:extLst>
              <a:ext uri="{FF2B5EF4-FFF2-40B4-BE49-F238E27FC236}">
                <a16:creationId xmlns:a16="http://schemas.microsoft.com/office/drawing/2014/main" xmlns="" id="{D8B40D0E-F491-4294-8FAD-731D858BC466}"/>
              </a:ext>
            </a:extLst>
          </p:cNvPr>
          <p:cNvSpPr txBox="1"/>
          <p:nvPr/>
        </p:nvSpPr>
        <p:spPr>
          <a:xfrm>
            <a:off x="4175186" y="5497487"/>
            <a:ext cx="900870" cy="307777"/>
          </a:xfrm>
          <a:prstGeom prst="rect">
            <a:avLst/>
          </a:prstGeom>
          <a:solidFill>
            <a:schemeClr val="bg1">
              <a:lumMod val="95000"/>
            </a:schemeClr>
          </a:solidFill>
        </p:spPr>
        <p:txBody>
          <a:bodyPr wrap="square" rtlCol="0">
            <a:spAutoFit/>
          </a:bodyPr>
          <a:lstStyle/>
          <a:p>
            <a:pPr algn="ctr"/>
            <a:r>
              <a:rPr lang="it-IT" sz="1400" b="1" dirty="0" err="1">
                <a:latin typeface="Arial" panose="020B0604020202020204" pitchFamily="34" charset="0"/>
                <a:cs typeface="Arial" panose="020B0604020202020204" pitchFamily="34" charset="0"/>
              </a:rPr>
              <a:t>cccDNA</a:t>
            </a:r>
            <a:endParaRPr lang="it-IT" sz="1400" b="1" dirty="0">
              <a:latin typeface="Arial" panose="020B0604020202020204" pitchFamily="34" charset="0"/>
              <a:cs typeface="Arial" panose="020B0604020202020204" pitchFamily="34" charset="0"/>
            </a:endParaRPr>
          </a:p>
        </p:txBody>
      </p:sp>
      <p:sp>
        <p:nvSpPr>
          <p:cNvPr id="16" name="CasellaDiTesto 15">
            <a:extLst>
              <a:ext uri="{FF2B5EF4-FFF2-40B4-BE49-F238E27FC236}">
                <a16:creationId xmlns:a16="http://schemas.microsoft.com/office/drawing/2014/main" xmlns="" id="{5D0018CA-384F-45A1-BD06-D99B6639FC71}"/>
              </a:ext>
            </a:extLst>
          </p:cNvPr>
          <p:cNvSpPr txBox="1"/>
          <p:nvPr/>
        </p:nvSpPr>
        <p:spPr>
          <a:xfrm>
            <a:off x="899592" y="5517232"/>
            <a:ext cx="792088" cy="276999"/>
          </a:xfrm>
          <a:prstGeom prst="rect">
            <a:avLst/>
          </a:prstGeom>
          <a:solidFill>
            <a:schemeClr val="bg1">
              <a:lumMod val="95000"/>
            </a:schemeClr>
          </a:solidFill>
        </p:spPr>
        <p:txBody>
          <a:bodyPr wrap="square" rtlCol="0">
            <a:spAutoFit/>
          </a:bodyPr>
          <a:lstStyle/>
          <a:p>
            <a:pPr algn="ctr"/>
            <a:r>
              <a:rPr lang="it-IT" sz="1200" b="1" dirty="0" err="1">
                <a:latin typeface="Arial" panose="020B0604020202020204" pitchFamily="34" charset="0"/>
                <a:cs typeface="Arial" panose="020B0604020202020204" pitchFamily="34" charset="0"/>
              </a:rPr>
              <a:t>rcDNA</a:t>
            </a:r>
            <a:endParaRPr lang="it-IT" sz="1200" b="1" dirty="0">
              <a:latin typeface="Arial" panose="020B0604020202020204" pitchFamily="34" charset="0"/>
              <a:cs typeface="Arial" panose="020B0604020202020204" pitchFamily="34" charset="0"/>
            </a:endParaRPr>
          </a:p>
        </p:txBody>
      </p:sp>
      <p:sp>
        <p:nvSpPr>
          <p:cNvPr id="18" name="CasellaDiTesto 17">
            <a:extLst>
              <a:ext uri="{FF2B5EF4-FFF2-40B4-BE49-F238E27FC236}">
                <a16:creationId xmlns:a16="http://schemas.microsoft.com/office/drawing/2014/main" xmlns="" id="{BA1A02AD-759C-49E9-97F1-A513AE8C5B36}"/>
              </a:ext>
            </a:extLst>
          </p:cNvPr>
          <p:cNvSpPr txBox="1"/>
          <p:nvPr/>
        </p:nvSpPr>
        <p:spPr>
          <a:xfrm>
            <a:off x="179512" y="6127212"/>
            <a:ext cx="797013" cy="261610"/>
          </a:xfrm>
          <a:prstGeom prst="rect">
            <a:avLst/>
          </a:prstGeom>
          <a:solidFill>
            <a:schemeClr val="bg1"/>
          </a:solidFill>
        </p:spPr>
        <p:txBody>
          <a:bodyPr wrap="none" rtlCol="0">
            <a:spAutoFit/>
          </a:bodyPr>
          <a:lstStyle/>
          <a:p>
            <a:pPr algn="ctr"/>
            <a:r>
              <a:rPr lang="it-IT" sz="1100" b="1" dirty="0" err="1">
                <a:latin typeface="Arial" panose="020B0604020202020204" pitchFamily="34" charset="0"/>
                <a:cs typeface="Arial" panose="020B0604020202020204" pitchFamily="34" charset="0"/>
              </a:rPr>
              <a:t>exosome</a:t>
            </a:r>
            <a:endParaRPr lang="it-IT" sz="1100" b="1" dirty="0">
              <a:latin typeface="Arial" panose="020B0604020202020204" pitchFamily="34" charset="0"/>
              <a:cs typeface="Arial" panose="020B0604020202020204" pitchFamily="34" charset="0"/>
            </a:endParaRPr>
          </a:p>
        </p:txBody>
      </p:sp>
      <p:sp>
        <p:nvSpPr>
          <p:cNvPr id="19" name="CasellaDiTesto 18">
            <a:extLst>
              <a:ext uri="{FF2B5EF4-FFF2-40B4-BE49-F238E27FC236}">
                <a16:creationId xmlns:a16="http://schemas.microsoft.com/office/drawing/2014/main" xmlns="" id="{9312A9DB-A52C-4080-A097-3F452CE11205}"/>
              </a:ext>
            </a:extLst>
          </p:cNvPr>
          <p:cNvSpPr txBox="1"/>
          <p:nvPr/>
        </p:nvSpPr>
        <p:spPr>
          <a:xfrm>
            <a:off x="971600" y="6134094"/>
            <a:ext cx="657552" cy="261610"/>
          </a:xfrm>
          <a:prstGeom prst="rect">
            <a:avLst/>
          </a:prstGeom>
          <a:solidFill>
            <a:schemeClr val="bg1"/>
          </a:solidFill>
        </p:spPr>
        <p:txBody>
          <a:bodyPr wrap="none" rtlCol="0">
            <a:spAutoFit/>
          </a:bodyPr>
          <a:lstStyle/>
          <a:p>
            <a:r>
              <a:rPr lang="it-IT" sz="1100" b="1" dirty="0" err="1">
                <a:latin typeface="Arial" panose="020B0604020202020204" pitchFamily="34" charset="0"/>
                <a:cs typeface="Arial" panose="020B0604020202020204" pitchFamily="34" charset="0"/>
              </a:rPr>
              <a:t>HBeAg</a:t>
            </a:r>
            <a:endParaRPr lang="it-IT" sz="1100" b="1" dirty="0">
              <a:latin typeface="Arial" panose="020B0604020202020204" pitchFamily="34" charset="0"/>
              <a:cs typeface="Arial" panose="020B0604020202020204" pitchFamily="34" charset="0"/>
            </a:endParaRPr>
          </a:p>
        </p:txBody>
      </p:sp>
      <p:sp>
        <p:nvSpPr>
          <p:cNvPr id="20" name="CasellaDiTesto 19">
            <a:extLst>
              <a:ext uri="{FF2B5EF4-FFF2-40B4-BE49-F238E27FC236}">
                <a16:creationId xmlns:a16="http://schemas.microsoft.com/office/drawing/2014/main" xmlns="" id="{4C241D9F-004B-464B-A18D-BBDBB44E56E2}"/>
              </a:ext>
            </a:extLst>
          </p:cNvPr>
          <p:cNvSpPr txBox="1"/>
          <p:nvPr/>
        </p:nvSpPr>
        <p:spPr>
          <a:xfrm>
            <a:off x="1629152" y="6145975"/>
            <a:ext cx="663964" cy="261610"/>
          </a:xfrm>
          <a:prstGeom prst="rect">
            <a:avLst/>
          </a:prstGeom>
          <a:solidFill>
            <a:schemeClr val="bg1"/>
          </a:solidFill>
        </p:spPr>
        <p:txBody>
          <a:bodyPr wrap="none" rtlCol="0">
            <a:spAutoFit/>
          </a:bodyPr>
          <a:lstStyle/>
          <a:p>
            <a:r>
              <a:rPr lang="it-IT" sz="1100" b="1" dirty="0">
                <a:latin typeface="Arial" panose="020B0604020202020204" pitchFamily="34" charset="0"/>
                <a:cs typeface="Arial" panose="020B0604020202020204" pitchFamily="34" charset="0"/>
              </a:rPr>
              <a:t>Sphere</a:t>
            </a:r>
          </a:p>
        </p:txBody>
      </p:sp>
      <p:sp>
        <p:nvSpPr>
          <p:cNvPr id="21" name="CasellaDiTesto 20">
            <a:extLst>
              <a:ext uri="{FF2B5EF4-FFF2-40B4-BE49-F238E27FC236}">
                <a16:creationId xmlns:a16="http://schemas.microsoft.com/office/drawing/2014/main" xmlns="" id="{A62484FA-1F2A-452C-A9A4-97C7ECEA9A8B}"/>
              </a:ext>
            </a:extLst>
          </p:cNvPr>
          <p:cNvSpPr txBox="1"/>
          <p:nvPr/>
        </p:nvSpPr>
        <p:spPr>
          <a:xfrm>
            <a:off x="2224473" y="6160516"/>
            <a:ext cx="763351" cy="261610"/>
          </a:xfrm>
          <a:prstGeom prst="rect">
            <a:avLst/>
          </a:prstGeom>
          <a:solidFill>
            <a:schemeClr val="bg1"/>
          </a:solidFill>
        </p:spPr>
        <p:txBody>
          <a:bodyPr wrap="none" rtlCol="0">
            <a:spAutoFit/>
          </a:bodyPr>
          <a:lstStyle/>
          <a:p>
            <a:pPr algn="ctr"/>
            <a:r>
              <a:rPr lang="it-IT" sz="1100" b="1" dirty="0" err="1">
                <a:latin typeface="Arial" panose="020B0604020202020204" pitchFamily="34" charset="0"/>
                <a:cs typeface="Arial" panose="020B0604020202020204" pitchFamily="34" charset="0"/>
              </a:rPr>
              <a:t>Filament</a:t>
            </a:r>
            <a:endParaRPr lang="it-IT" sz="1100" b="1" dirty="0">
              <a:latin typeface="Arial" panose="020B0604020202020204" pitchFamily="34" charset="0"/>
              <a:cs typeface="Arial" panose="020B0604020202020204" pitchFamily="34" charset="0"/>
            </a:endParaRPr>
          </a:p>
        </p:txBody>
      </p:sp>
      <p:sp>
        <p:nvSpPr>
          <p:cNvPr id="22" name="CasellaDiTesto 21">
            <a:extLst>
              <a:ext uri="{FF2B5EF4-FFF2-40B4-BE49-F238E27FC236}">
                <a16:creationId xmlns:a16="http://schemas.microsoft.com/office/drawing/2014/main" xmlns="" id="{7FE26471-0A32-4AB7-B80C-A230D20752A4}"/>
              </a:ext>
            </a:extLst>
          </p:cNvPr>
          <p:cNvSpPr txBox="1"/>
          <p:nvPr/>
        </p:nvSpPr>
        <p:spPr>
          <a:xfrm>
            <a:off x="2941953" y="6143556"/>
            <a:ext cx="1161225" cy="261610"/>
          </a:xfrm>
          <a:prstGeom prst="rect">
            <a:avLst/>
          </a:prstGeom>
          <a:solidFill>
            <a:schemeClr val="bg1"/>
          </a:solidFill>
        </p:spPr>
        <p:txBody>
          <a:bodyPr wrap="square" rtlCol="0">
            <a:spAutoFit/>
          </a:bodyPr>
          <a:lstStyle/>
          <a:p>
            <a:pPr algn="ctr"/>
            <a:r>
              <a:rPr lang="it-IT" sz="1100" b="1" dirty="0" err="1">
                <a:latin typeface="Arial" panose="020B0604020202020204" pitchFamily="34" charset="0"/>
                <a:cs typeface="Arial" panose="020B0604020202020204" pitchFamily="34" charset="0"/>
              </a:rPr>
              <a:t>Nucleocapsid</a:t>
            </a:r>
            <a:endParaRPr lang="it-IT" sz="1100" b="1" dirty="0">
              <a:latin typeface="Arial" panose="020B0604020202020204" pitchFamily="34" charset="0"/>
              <a:cs typeface="Arial" panose="020B0604020202020204" pitchFamily="34" charset="0"/>
            </a:endParaRPr>
          </a:p>
        </p:txBody>
      </p:sp>
      <p:sp>
        <p:nvSpPr>
          <p:cNvPr id="23" name="CasellaDiTesto 22">
            <a:extLst>
              <a:ext uri="{FF2B5EF4-FFF2-40B4-BE49-F238E27FC236}">
                <a16:creationId xmlns:a16="http://schemas.microsoft.com/office/drawing/2014/main" xmlns="" id="{E9555A8B-A8F8-4990-A018-B436EBB04212}"/>
              </a:ext>
            </a:extLst>
          </p:cNvPr>
          <p:cNvSpPr txBox="1"/>
          <p:nvPr/>
        </p:nvSpPr>
        <p:spPr>
          <a:xfrm>
            <a:off x="7093253" y="4961783"/>
            <a:ext cx="1438214" cy="261610"/>
          </a:xfrm>
          <a:prstGeom prst="rect">
            <a:avLst/>
          </a:prstGeom>
          <a:solidFill>
            <a:srgbClr val="FFCCCC"/>
          </a:solidFill>
        </p:spPr>
        <p:txBody>
          <a:bodyPr wrap="none" rtlCol="0">
            <a:spAutoFit/>
          </a:bodyPr>
          <a:lstStyle/>
          <a:p>
            <a:r>
              <a:rPr lang="it-IT" sz="1100" b="1" dirty="0" err="1">
                <a:latin typeface="Arial" panose="020B0604020202020204" pitchFamily="34" charset="0"/>
                <a:cs typeface="Arial" panose="020B0604020202020204" pitchFamily="34" charset="0"/>
              </a:rPr>
              <a:t>nuclear</a:t>
            </a:r>
            <a:r>
              <a:rPr lang="it-IT" sz="1100" b="1" dirty="0">
                <a:latin typeface="Arial" panose="020B0604020202020204" pitchFamily="34" charset="0"/>
                <a:cs typeface="Arial" panose="020B0604020202020204" pitchFamily="34" charset="0"/>
              </a:rPr>
              <a:t> membrane</a:t>
            </a:r>
          </a:p>
        </p:txBody>
      </p:sp>
      <p:sp>
        <p:nvSpPr>
          <p:cNvPr id="24" name="CasellaDiTesto 23">
            <a:extLst>
              <a:ext uri="{FF2B5EF4-FFF2-40B4-BE49-F238E27FC236}">
                <a16:creationId xmlns:a16="http://schemas.microsoft.com/office/drawing/2014/main" xmlns="" id="{3E898360-70A9-49B6-9A53-65DA2013C50E}"/>
              </a:ext>
            </a:extLst>
          </p:cNvPr>
          <p:cNvSpPr txBox="1"/>
          <p:nvPr/>
        </p:nvSpPr>
        <p:spPr>
          <a:xfrm rot="16200000">
            <a:off x="81640" y="5218913"/>
            <a:ext cx="926857" cy="276999"/>
          </a:xfrm>
          <a:prstGeom prst="rect">
            <a:avLst/>
          </a:prstGeom>
          <a:solidFill>
            <a:schemeClr val="bg1"/>
          </a:solidFill>
        </p:spPr>
        <p:txBody>
          <a:bodyPr wrap="none" rtlCol="0">
            <a:spAutoFit/>
          </a:bodyPr>
          <a:lstStyle/>
          <a:p>
            <a:r>
              <a:rPr lang="it-IT" sz="1200" b="1" dirty="0">
                <a:latin typeface="Arial" panose="020B0604020202020204" pitchFamily="34" charset="0"/>
                <a:cs typeface="Arial" panose="020B0604020202020204" pitchFamily="34" charset="0"/>
              </a:rPr>
              <a:t>NUCLEUS</a:t>
            </a:r>
          </a:p>
        </p:txBody>
      </p:sp>
      <p:sp>
        <p:nvSpPr>
          <p:cNvPr id="25" name="CasellaDiTesto 24">
            <a:extLst>
              <a:ext uri="{FF2B5EF4-FFF2-40B4-BE49-F238E27FC236}">
                <a16:creationId xmlns:a16="http://schemas.microsoft.com/office/drawing/2014/main" xmlns="" id="{906E4D48-A431-4127-8B9D-75212710699D}"/>
              </a:ext>
            </a:extLst>
          </p:cNvPr>
          <p:cNvSpPr txBox="1"/>
          <p:nvPr/>
        </p:nvSpPr>
        <p:spPr>
          <a:xfrm rot="16200000">
            <a:off x="-29191" y="4084392"/>
            <a:ext cx="1148520" cy="276999"/>
          </a:xfrm>
          <a:prstGeom prst="rect">
            <a:avLst/>
          </a:prstGeom>
          <a:solidFill>
            <a:schemeClr val="bg1"/>
          </a:solidFill>
        </p:spPr>
        <p:txBody>
          <a:bodyPr wrap="none" rtlCol="0">
            <a:spAutoFit/>
          </a:bodyPr>
          <a:lstStyle/>
          <a:p>
            <a:r>
              <a:rPr lang="it-IT" sz="1200" b="1" dirty="0">
                <a:latin typeface="Arial" panose="020B0604020202020204" pitchFamily="34" charset="0"/>
                <a:cs typeface="Arial" panose="020B0604020202020204" pitchFamily="34" charset="0"/>
              </a:rPr>
              <a:t>CYTOPLASM</a:t>
            </a:r>
          </a:p>
        </p:txBody>
      </p:sp>
      <p:sp>
        <p:nvSpPr>
          <p:cNvPr id="26" name="CasellaDiTesto 25">
            <a:extLst>
              <a:ext uri="{FF2B5EF4-FFF2-40B4-BE49-F238E27FC236}">
                <a16:creationId xmlns:a16="http://schemas.microsoft.com/office/drawing/2014/main" xmlns="" id="{76506906-DDAE-4111-8173-F231DBE771A4}"/>
              </a:ext>
            </a:extLst>
          </p:cNvPr>
          <p:cNvSpPr txBox="1"/>
          <p:nvPr/>
        </p:nvSpPr>
        <p:spPr>
          <a:xfrm rot="16200000">
            <a:off x="-521090" y="2224343"/>
            <a:ext cx="2132315" cy="276999"/>
          </a:xfrm>
          <a:prstGeom prst="rect">
            <a:avLst/>
          </a:prstGeom>
          <a:solidFill>
            <a:schemeClr val="bg1"/>
          </a:solidFill>
        </p:spPr>
        <p:txBody>
          <a:bodyPr wrap="none" rtlCol="0">
            <a:spAutoFit/>
          </a:bodyPr>
          <a:lstStyle/>
          <a:p>
            <a:r>
              <a:rPr lang="it-IT" sz="1200" b="1" dirty="0">
                <a:latin typeface="Arial" panose="020B0604020202020204" pitchFamily="34" charset="0"/>
                <a:cs typeface="Arial" panose="020B0604020202020204" pitchFamily="34" charset="0"/>
              </a:rPr>
              <a:t>EXTRACELLULAR/SERUM</a:t>
            </a:r>
          </a:p>
        </p:txBody>
      </p:sp>
      <p:sp>
        <p:nvSpPr>
          <p:cNvPr id="27" name="CasellaDiTesto 26">
            <a:extLst>
              <a:ext uri="{FF2B5EF4-FFF2-40B4-BE49-F238E27FC236}">
                <a16:creationId xmlns:a16="http://schemas.microsoft.com/office/drawing/2014/main" xmlns="" id="{20CDD2C9-B5C7-41EB-8B45-B030797A4491}"/>
              </a:ext>
            </a:extLst>
          </p:cNvPr>
          <p:cNvSpPr txBox="1"/>
          <p:nvPr/>
        </p:nvSpPr>
        <p:spPr>
          <a:xfrm>
            <a:off x="4680520" y="4412387"/>
            <a:ext cx="1475656" cy="253916"/>
          </a:xfrm>
          <a:prstGeom prst="rect">
            <a:avLst/>
          </a:prstGeom>
          <a:solidFill>
            <a:schemeClr val="accent1">
              <a:lumMod val="20000"/>
              <a:lumOff val="80000"/>
            </a:schemeClr>
          </a:solidFill>
        </p:spPr>
        <p:txBody>
          <a:bodyPr wrap="square" rtlCol="0">
            <a:spAutoFit/>
          </a:bodyPr>
          <a:lstStyle/>
          <a:p>
            <a:pPr algn="ctr"/>
            <a:r>
              <a:rPr lang="it-IT" sz="1050" b="1" dirty="0" err="1">
                <a:latin typeface="Arial" panose="020B0604020202020204" pitchFamily="34" charset="0"/>
                <a:cs typeface="Arial" panose="020B0604020202020204" pitchFamily="34" charset="0"/>
              </a:rPr>
              <a:t>Subgenomic</a:t>
            </a:r>
            <a:r>
              <a:rPr lang="it-IT" sz="1050" b="1" dirty="0">
                <a:latin typeface="Arial" panose="020B0604020202020204" pitchFamily="34" charset="0"/>
                <a:cs typeface="Arial" panose="020B0604020202020204" pitchFamily="34" charset="0"/>
              </a:rPr>
              <a:t> </a:t>
            </a:r>
            <a:r>
              <a:rPr lang="it-IT" sz="1050" b="1" dirty="0" err="1">
                <a:latin typeface="Arial" panose="020B0604020202020204" pitchFamily="34" charset="0"/>
                <a:cs typeface="Arial" panose="020B0604020202020204" pitchFamily="34" charset="0"/>
              </a:rPr>
              <a:t>RNAs</a:t>
            </a:r>
            <a:endParaRPr lang="it-IT" sz="1050" b="1" dirty="0">
              <a:latin typeface="Arial" panose="020B0604020202020204" pitchFamily="34" charset="0"/>
              <a:cs typeface="Arial" panose="020B0604020202020204" pitchFamily="34" charset="0"/>
            </a:endParaRPr>
          </a:p>
        </p:txBody>
      </p:sp>
      <p:cxnSp>
        <p:nvCxnSpPr>
          <p:cNvPr id="29" name="Connettore 2 28">
            <a:extLst>
              <a:ext uri="{FF2B5EF4-FFF2-40B4-BE49-F238E27FC236}">
                <a16:creationId xmlns:a16="http://schemas.microsoft.com/office/drawing/2014/main" xmlns="" id="{FC773E67-6FA8-4472-9779-194C85FCE437}"/>
              </a:ext>
            </a:extLst>
          </p:cNvPr>
          <p:cNvCxnSpPr>
            <a:cxnSpLocks/>
          </p:cNvCxnSpPr>
          <p:nvPr/>
        </p:nvCxnSpPr>
        <p:spPr>
          <a:xfrm flipV="1">
            <a:off x="4625621" y="4666303"/>
            <a:ext cx="522443" cy="5266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ttore 2 33">
            <a:extLst>
              <a:ext uri="{FF2B5EF4-FFF2-40B4-BE49-F238E27FC236}">
                <a16:creationId xmlns:a16="http://schemas.microsoft.com/office/drawing/2014/main" xmlns="" id="{FBB78C6B-69E6-414B-A9E3-82A6AEAA2440}"/>
              </a:ext>
            </a:extLst>
          </p:cNvPr>
          <p:cNvCxnSpPr>
            <a:cxnSpLocks/>
          </p:cNvCxnSpPr>
          <p:nvPr/>
        </p:nvCxnSpPr>
        <p:spPr>
          <a:xfrm flipH="1" flipV="1">
            <a:off x="5767607" y="4666303"/>
            <a:ext cx="838602" cy="50873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nettore 2 36">
            <a:extLst>
              <a:ext uri="{FF2B5EF4-FFF2-40B4-BE49-F238E27FC236}">
                <a16:creationId xmlns:a16="http://schemas.microsoft.com/office/drawing/2014/main" xmlns="" id="{E300AFBB-08AA-45D7-9D24-DEBFAC4A524C}"/>
              </a:ext>
            </a:extLst>
          </p:cNvPr>
          <p:cNvCxnSpPr>
            <a:cxnSpLocks/>
          </p:cNvCxnSpPr>
          <p:nvPr/>
        </p:nvCxnSpPr>
        <p:spPr>
          <a:xfrm flipH="1" flipV="1">
            <a:off x="4023188" y="4856566"/>
            <a:ext cx="388354" cy="30453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nettore 2 38">
            <a:extLst>
              <a:ext uri="{FF2B5EF4-FFF2-40B4-BE49-F238E27FC236}">
                <a16:creationId xmlns:a16="http://schemas.microsoft.com/office/drawing/2014/main" xmlns="" id="{DE025091-0CA2-4434-B08B-4B526DD1380D}"/>
              </a:ext>
            </a:extLst>
          </p:cNvPr>
          <p:cNvCxnSpPr>
            <a:cxnSpLocks/>
          </p:cNvCxnSpPr>
          <p:nvPr/>
        </p:nvCxnSpPr>
        <p:spPr>
          <a:xfrm>
            <a:off x="1565919" y="5335075"/>
            <a:ext cx="233918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nettore 2 41">
            <a:extLst>
              <a:ext uri="{FF2B5EF4-FFF2-40B4-BE49-F238E27FC236}">
                <a16:creationId xmlns:a16="http://schemas.microsoft.com/office/drawing/2014/main" xmlns="" id="{8076D0B6-2892-433D-A19F-9634377F7496}"/>
              </a:ext>
            </a:extLst>
          </p:cNvPr>
          <p:cNvCxnSpPr>
            <a:cxnSpLocks/>
          </p:cNvCxnSpPr>
          <p:nvPr/>
        </p:nvCxnSpPr>
        <p:spPr>
          <a:xfrm flipV="1">
            <a:off x="5497830" y="3212976"/>
            <a:ext cx="442322" cy="68814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nettore 2 44">
            <a:extLst>
              <a:ext uri="{FF2B5EF4-FFF2-40B4-BE49-F238E27FC236}">
                <a16:creationId xmlns:a16="http://schemas.microsoft.com/office/drawing/2014/main" xmlns="" id="{774E377C-6222-47ED-8D05-6335B6419789}"/>
              </a:ext>
            </a:extLst>
          </p:cNvPr>
          <p:cNvCxnSpPr>
            <a:cxnSpLocks/>
          </p:cNvCxnSpPr>
          <p:nvPr/>
        </p:nvCxnSpPr>
        <p:spPr>
          <a:xfrm flipH="1" flipV="1">
            <a:off x="4788024" y="3161367"/>
            <a:ext cx="504058" cy="77168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ttore 2 47">
            <a:extLst>
              <a:ext uri="{FF2B5EF4-FFF2-40B4-BE49-F238E27FC236}">
                <a16:creationId xmlns:a16="http://schemas.microsoft.com/office/drawing/2014/main" xmlns="" id="{F80E7799-7D30-472E-8929-44974619FA8A}"/>
              </a:ext>
            </a:extLst>
          </p:cNvPr>
          <p:cNvCxnSpPr>
            <a:cxnSpLocks/>
          </p:cNvCxnSpPr>
          <p:nvPr/>
        </p:nvCxnSpPr>
        <p:spPr>
          <a:xfrm>
            <a:off x="1295636" y="4222891"/>
            <a:ext cx="1" cy="86969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nettore 2 54">
            <a:extLst>
              <a:ext uri="{FF2B5EF4-FFF2-40B4-BE49-F238E27FC236}">
                <a16:creationId xmlns:a16="http://schemas.microsoft.com/office/drawing/2014/main" xmlns="" id="{C461B761-34C1-4C7A-8E5A-0AECC9DBDD67}"/>
              </a:ext>
            </a:extLst>
          </p:cNvPr>
          <p:cNvCxnSpPr>
            <a:cxnSpLocks/>
          </p:cNvCxnSpPr>
          <p:nvPr/>
        </p:nvCxnSpPr>
        <p:spPr>
          <a:xfrm flipH="1">
            <a:off x="1287110" y="3063359"/>
            <a:ext cx="8526" cy="63770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ttore 2 56">
            <a:extLst>
              <a:ext uri="{FF2B5EF4-FFF2-40B4-BE49-F238E27FC236}">
                <a16:creationId xmlns:a16="http://schemas.microsoft.com/office/drawing/2014/main" xmlns="" id="{61383006-EE2F-4482-91AC-FDCA5969C041}"/>
              </a:ext>
            </a:extLst>
          </p:cNvPr>
          <p:cNvCxnSpPr>
            <a:cxnSpLocks/>
          </p:cNvCxnSpPr>
          <p:nvPr/>
        </p:nvCxnSpPr>
        <p:spPr>
          <a:xfrm flipV="1">
            <a:off x="2457525" y="3140968"/>
            <a:ext cx="0" cy="6275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Connettore 2 62">
            <a:extLst>
              <a:ext uri="{FF2B5EF4-FFF2-40B4-BE49-F238E27FC236}">
                <a16:creationId xmlns:a16="http://schemas.microsoft.com/office/drawing/2014/main" xmlns="" id="{486EED1B-2C94-4182-93A3-4148A1EEA090}"/>
              </a:ext>
            </a:extLst>
          </p:cNvPr>
          <p:cNvCxnSpPr>
            <a:cxnSpLocks/>
          </p:cNvCxnSpPr>
          <p:nvPr/>
        </p:nvCxnSpPr>
        <p:spPr>
          <a:xfrm flipV="1">
            <a:off x="3905104" y="3161367"/>
            <a:ext cx="0" cy="6071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Connettore 2 65">
            <a:extLst>
              <a:ext uri="{FF2B5EF4-FFF2-40B4-BE49-F238E27FC236}">
                <a16:creationId xmlns:a16="http://schemas.microsoft.com/office/drawing/2014/main" xmlns="" id="{C22407C2-83F3-4767-B0AB-5741F42CF53F}"/>
              </a:ext>
            </a:extLst>
          </p:cNvPr>
          <p:cNvCxnSpPr>
            <a:cxnSpLocks/>
          </p:cNvCxnSpPr>
          <p:nvPr/>
        </p:nvCxnSpPr>
        <p:spPr>
          <a:xfrm flipV="1">
            <a:off x="7606158" y="3136180"/>
            <a:ext cx="0" cy="102490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Connettore diritto 67">
            <a:extLst>
              <a:ext uri="{FF2B5EF4-FFF2-40B4-BE49-F238E27FC236}">
                <a16:creationId xmlns:a16="http://schemas.microsoft.com/office/drawing/2014/main" xmlns="" id="{45ACC24C-CAF1-4501-8F05-DE74026930A0}"/>
              </a:ext>
            </a:extLst>
          </p:cNvPr>
          <p:cNvCxnSpPr>
            <a:cxnSpLocks/>
          </p:cNvCxnSpPr>
          <p:nvPr/>
        </p:nvCxnSpPr>
        <p:spPr>
          <a:xfrm flipV="1">
            <a:off x="5998021" y="4161082"/>
            <a:ext cx="1608137" cy="1410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Connettore 2 83">
            <a:extLst>
              <a:ext uri="{FF2B5EF4-FFF2-40B4-BE49-F238E27FC236}">
                <a16:creationId xmlns:a16="http://schemas.microsoft.com/office/drawing/2014/main" xmlns="" id="{7137EA03-2269-402F-B1F9-7F4596CE5A60}"/>
              </a:ext>
            </a:extLst>
          </p:cNvPr>
          <p:cNvCxnSpPr>
            <a:cxnSpLocks/>
          </p:cNvCxnSpPr>
          <p:nvPr/>
        </p:nvCxnSpPr>
        <p:spPr>
          <a:xfrm flipH="1">
            <a:off x="2735512" y="3980805"/>
            <a:ext cx="905919"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CasellaDiTesto 86">
            <a:extLst>
              <a:ext uri="{FF2B5EF4-FFF2-40B4-BE49-F238E27FC236}">
                <a16:creationId xmlns:a16="http://schemas.microsoft.com/office/drawing/2014/main" xmlns="" id="{5EA00B9D-B7E7-4045-9854-FA045DC5276B}"/>
              </a:ext>
            </a:extLst>
          </p:cNvPr>
          <p:cNvSpPr txBox="1"/>
          <p:nvPr/>
        </p:nvSpPr>
        <p:spPr>
          <a:xfrm>
            <a:off x="3469489" y="4610345"/>
            <a:ext cx="737828" cy="246221"/>
          </a:xfrm>
          <a:prstGeom prst="rect">
            <a:avLst/>
          </a:prstGeom>
          <a:solidFill>
            <a:schemeClr val="accent1">
              <a:lumMod val="20000"/>
              <a:lumOff val="80000"/>
            </a:schemeClr>
          </a:solidFill>
        </p:spPr>
        <p:txBody>
          <a:bodyPr wrap="square" rtlCol="0">
            <a:spAutoFit/>
          </a:bodyPr>
          <a:lstStyle/>
          <a:p>
            <a:pPr algn="ctr"/>
            <a:r>
              <a:rPr lang="it-IT" sz="1000" b="1" dirty="0" err="1">
                <a:latin typeface="Arial" panose="020B0604020202020204" pitchFamily="34" charset="0"/>
                <a:cs typeface="Arial" panose="020B0604020202020204" pitchFamily="34" charset="0"/>
              </a:rPr>
              <a:t>pgRNAs</a:t>
            </a:r>
            <a:endParaRPr lang="it-IT" sz="1000" b="1" dirty="0">
              <a:latin typeface="Arial" panose="020B0604020202020204" pitchFamily="34" charset="0"/>
              <a:cs typeface="Arial" panose="020B0604020202020204" pitchFamily="34" charset="0"/>
            </a:endParaRPr>
          </a:p>
        </p:txBody>
      </p:sp>
      <p:sp>
        <p:nvSpPr>
          <p:cNvPr id="94" name="CasellaDiTesto 93">
            <a:extLst>
              <a:ext uri="{FF2B5EF4-FFF2-40B4-BE49-F238E27FC236}">
                <a16:creationId xmlns:a16="http://schemas.microsoft.com/office/drawing/2014/main" xmlns="" id="{DA4BCFD9-D48F-4A7E-B62A-DE2679D92A98}"/>
              </a:ext>
            </a:extLst>
          </p:cNvPr>
          <p:cNvSpPr txBox="1"/>
          <p:nvPr/>
        </p:nvSpPr>
        <p:spPr>
          <a:xfrm>
            <a:off x="5478457" y="6536377"/>
            <a:ext cx="2693943" cy="276999"/>
          </a:xfrm>
          <a:prstGeom prst="rect">
            <a:avLst/>
          </a:prstGeom>
          <a:noFill/>
        </p:spPr>
        <p:txBody>
          <a:bodyPr wrap="none" rtlCol="0">
            <a:spAutoFit/>
          </a:bodyPr>
          <a:lstStyle/>
          <a:p>
            <a:pPr algn="ctr"/>
            <a:r>
              <a:rPr lang="it-IT" sz="1200" dirty="0">
                <a:latin typeface="Arial" panose="020B0604020202020204" pitchFamily="34" charset="0"/>
                <a:cs typeface="Arial" panose="020B0604020202020204" pitchFamily="34" charset="0"/>
              </a:rPr>
              <a:t>Testoni B et al. </a:t>
            </a:r>
            <a:r>
              <a:rPr lang="it-IT" sz="1200" dirty="0" err="1">
                <a:latin typeface="Arial" panose="020B0604020202020204" pitchFamily="34" charset="0"/>
                <a:cs typeface="Arial" panose="020B0604020202020204" pitchFamily="34" charset="0"/>
              </a:rPr>
              <a:t>Semin</a:t>
            </a:r>
            <a:r>
              <a:rPr lang="it-IT" sz="1200" dirty="0">
                <a:latin typeface="Arial" panose="020B0604020202020204" pitchFamily="34" charset="0"/>
                <a:cs typeface="Arial" panose="020B0604020202020204" pitchFamily="34" charset="0"/>
              </a:rPr>
              <a:t> </a:t>
            </a:r>
            <a:r>
              <a:rPr lang="it-IT" sz="1200" dirty="0" err="1">
                <a:latin typeface="Arial" panose="020B0604020202020204" pitchFamily="34" charset="0"/>
                <a:cs typeface="Arial" panose="020B0604020202020204" pitchFamily="34" charset="0"/>
              </a:rPr>
              <a:t>Liver</a:t>
            </a:r>
            <a:r>
              <a:rPr lang="it-IT" sz="1200" dirty="0">
                <a:latin typeface="Arial" panose="020B0604020202020204" pitchFamily="34" charset="0"/>
                <a:cs typeface="Arial" panose="020B0604020202020204" pitchFamily="34" charset="0"/>
              </a:rPr>
              <a:t> </a:t>
            </a:r>
            <a:r>
              <a:rPr lang="it-IT" sz="1200" dirty="0" err="1">
                <a:latin typeface="Arial" panose="020B0604020202020204" pitchFamily="34" charset="0"/>
                <a:cs typeface="Arial" panose="020B0604020202020204" pitchFamily="34" charset="0"/>
              </a:rPr>
              <a:t>Dis</a:t>
            </a:r>
            <a:r>
              <a:rPr lang="it-IT" sz="1200" dirty="0">
                <a:latin typeface="Arial" panose="020B0604020202020204" pitchFamily="34" charset="0"/>
                <a:cs typeface="Arial" panose="020B0604020202020204" pitchFamily="34" charset="0"/>
              </a:rPr>
              <a:t> 2017</a:t>
            </a:r>
          </a:p>
        </p:txBody>
      </p:sp>
      <p:sp>
        <p:nvSpPr>
          <p:cNvPr id="2" name="CasellaDiTesto 1">
            <a:extLst>
              <a:ext uri="{FF2B5EF4-FFF2-40B4-BE49-F238E27FC236}">
                <a16:creationId xmlns:a16="http://schemas.microsoft.com/office/drawing/2014/main" xmlns="" id="{A17FA442-9B96-4037-8C23-E53561A7C37F}"/>
              </a:ext>
            </a:extLst>
          </p:cNvPr>
          <p:cNvSpPr txBox="1"/>
          <p:nvPr/>
        </p:nvSpPr>
        <p:spPr>
          <a:xfrm>
            <a:off x="5652120" y="3857625"/>
            <a:ext cx="442322" cy="526643"/>
          </a:xfrm>
          <a:prstGeom prst="rect">
            <a:avLst/>
          </a:prstGeom>
          <a:solidFill>
            <a:schemeClr val="accent1">
              <a:lumMod val="20000"/>
              <a:lumOff val="80000"/>
            </a:schemeClr>
          </a:solidFill>
        </p:spPr>
        <p:txBody>
          <a:bodyPr wrap="square" rtlCol="0">
            <a:spAutoFit/>
          </a:bodyPr>
          <a:lstStyle/>
          <a:p>
            <a:r>
              <a:rPr lang="it-IT" sz="700" b="1" dirty="0">
                <a:latin typeface="Arial" panose="020B0604020202020204" pitchFamily="34" charset="0"/>
                <a:cs typeface="Arial" panose="020B0604020202020204" pitchFamily="34" charset="0"/>
              </a:rPr>
              <a:t>0.7 kb</a:t>
            </a:r>
          </a:p>
          <a:p>
            <a:r>
              <a:rPr lang="it-IT" sz="700" b="1" dirty="0">
                <a:latin typeface="Arial" panose="020B0604020202020204" pitchFamily="34" charset="0"/>
                <a:cs typeface="Arial" panose="020B0604020202020204" pitchFamily="34" charset="0"/>
              </a:rPr>
              <a:t>2.4 kb</a:t>
            </a:r>
          </a:p>
          <a:p>
            <a:r>
              <a:rPr lang="it-IT" sz="700" b="1" dirty="0">
                <a:latin typeface="Arial" panose="020B0604020202020204" pitchFamily="34" charset="0"/>
                <a:cs typeface="Arial" panose="020B0604020202020204" pitchFamily="34" charset="0"/>
              </a:rPr>
              <a:t>2.1 kb</a:t>
            </a:r>
          </a:p>
          <a:p>
            <a:r>
              <a:rPr lang="it-IT" sz="700" b="1" dirty="0">
                <a:latin typeface="Arial" panose="020B0604020202020204" pitchFamily="34" charset="0"/>
                <a:cs typeface="Arial" panose="020B0604020202020204" pitchFamily="34" charset="0"/>
              </a:rPr>
              <a:t>3.5 kb</a:t>
            </a:r>
          </a:p>
        </p:txBody>
      </p:sp>
    </p:spTree>
    <p:extLst>
      <p:ext uri="{BB962C8B-B14F-4D97-AF65-F5344CB8AC3E}">
        <p14:creationId xmlns:p14="http://schemas.microsoft.com/office/powerpoint/2010/main" val="25066587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xmlns="" id="{5490CCBC-2F1E-45ED-AEFF-634F3B420EAE}"/>
              </a:ext>
            </a:extLst>
          </p:cNvPr>
          <p:cNvPicPr>
            <a:picLocks noChangeAspect="1"/>
          </p:cNvPicPr>
          <p:nvPr/>
        </p:nvPicPr>
        <p:blipFill>
          <a:blip r:embed="rId2"/>
          <a:stretch>
            <a:fillRect/>
          </a:stretch>
        </p:blipFill>
        <p:spPr>
          <a:xfrm>
            <a:off x="4139952" y="1616690"/>
            <a:ext cx="4352406" cy="4022464"/>
          </a:xfrm>
          <a:prstGeom prst="rect">
            <a:avLst/>
          </a:prstGeom>
        </p:spPr>
      </p:pic>
      <p:sp>
        <p:nvSpPr>
          <p:cNvPr id="4" name="Rettangolo 3">
            <a:extLst>
              <a:ext uri="{FF2B5EF4-FFF2-40B4-BE49-F238E27FC236}">
                <a16:creationId xmlns:a16="http://schemas.microsoft.com/office/drawing/2014/main" xmlns="" id="{B0535891-1BC8-4032-947E-D59194633D17}"/>
              </a:ext>
            </a:extLst>
          </p:cNvPr>
          <p:cNvSpPr/>
          <p:nvPr/>
        </p:nvSpPr>
        <p:spPr>
          <a:xfrm>
            <a:off x="863588" y="260648"/>
            <a:ext cx="7416824" cy="830997"/>
          </a:xfrm>
          <a:prstGeom prst="rect">
            <a:avLst/>
          </a:prstGeom>
        </p:spPr>
        <p:txBody>
          <a:bodyPr wrap="square">
            <a:spAutoFit/>
          </a:bodyPr>
          <a:lstStyle/>
          <a:p>
            <a:pPr algn="ctr"/>
            <a:r>
              <a:rPr lang="en-US" sz="2400" dirty="0">
                <a:solidFill>
                  <a:srgbClr val="0000FF"/>
                </a:solidFill>
                <a:latin typeface="Arial" panose="020B0604020202020204" pitchFamily="34" charset="0"/>
                <a:cs typeface="Arial" panose="020B0604020202020204" pitchFamily="34" charset="0"/>
              </a:rPr>
              <a:t>Serum HBV RNA below LOD may predict safe discontinuation of NAs therapy</a:t>
            </a:r>
          </a:p>
        </p:txBody>
      </p:sp>
      <p:sp>
        <p:nvSpPr>
          <p:cNvPr id="5" name="Rettangolo 4">
            <a:extLst>
              <a:ext uri="{FF2B5EF4-FFF2-40B4-BE49-F238E27FC236}">
                <a16:creationId xmlns:a16="http://schemas.microsoft.com/office/drawing/2014/main" xmlns="" id="{B8F5D34F-0551-425C-822D-26CABC481C93}"/>
              </a:ext>
            </a:extLst>
          </p:cNvPr>
          <p:cNvSpPr/>
          <p:nvPr/>
        </p:nvSpPr>
        <p:spPr>
          <a:xfrm>
            <a:off x="244232" y="1857598"/>
            <a:ext cx="3607687" cy="923330"/>
          </a:xfrm>
          <a:prstGeom prst="rect">
            <a:avLst/>
          </a:prstGeom>
          <a:solidFill>
            <a:schemeClr val="bg1">
              <a:lumMod val="85000"/>
            </a:schemeClr>
          </a:solidFill>
        </p:spPr>
        <p:txBody>
          <a:bodyPr wrap="square">
            <a:spAutoFit/>
          </a:bodyPr>
          <a:lstStyle/>
          <a:p>
            <a:pPr algn="just"/>
            <a:r>
              <a:rPr lang="en-US" dirty="0">
                <a:latin typeface="Arial" panose="020B0604020202020204" pitchFamily="34" charset="0"/>
                <a:cs typeface="Arial" panose="020B0604020202020204" pitchFamily="34" charset="0"/>
              </a:rPr>
              <a:t>33 CHB patients long-time NAs treated with HBV DNA levels &lt; </a:t>
            </a:r>
            <a:r>
              <a:rPr lang="en-US" dirty="0" err="1">
                <a:latin typeface="Arial" panose="020B0604020202020204" pitchFamily="34" charset="0"/>
                <a:cs typeface="Arial" panose="020B0604020202020204" pitchFamily="34" charset="0"/>
              </a:rPr>
              <a:t>LoQ</a:t>
            </a:r>
            <a:r>
              <a:rPr lang="en-US" dirty="0">
                <a:latin typeface="Arial" panose="020B0604020202020204" pitchFamily="34" charset="0"/>
                <a:cs typeface="Arial" panose="020B0604020202020204" pitchFamily="34" charset="0"/>
              </a:rPr>
              <a:t>* at </a:t>
            </a:r>
            <a:r>
              <a:rPr lang="en-US" dirty="0" err="1">
                <a:latin typeface="Arial" panose="020B0604020202020204" pitchFamily="34" charset="0"/>
                <a:cs typeface="Arial" panose="020B0604020202020204" pitchFamily="34" charset="0"/>
              </a:rPr>
              <a:t>EoT</a:t>
            </a:r>
            <a:r>
              <a:rPr lang="en-US" dirty="0">
                <a:latin typeface="Arial" panose="020B0604020202020204" pitchFamily="34" charset="0"/>
                <a:cs typeface="Arial" panose="020B0604020202020204" pitchFamily="34" charset="0"/>
              </a:rPr>
              <a:t>  (&gt; 3y TT)</a:t>
            </a:r>
          </a:p>
        </p:txBody>
      </p:sp>
      <p:sp>
        <p:nvSpPr>
          <p:cNvPr id="6" name="Rettangolo 5">
            <a:extLst>
              <a:ext uri="{FF2B5EF4-FFF2-40B4-BE49-F238E27FC236}">
                <a16:creationId xmlns:a16="http://schemas.microsoft.com/office/drawing/2014/main" xmlns="" id="{5DA7AFDE-65EB-4445-A392-FDD42853CFDB}"/>
              </a:ext>
            </a:extLst>
          </p:cNvPr>
          <p:cNvSpPr/>
          <p:nvPr/>
        </p:nvSpPr>
        <p:spPr>
          <a:xfrm>
            <a:off x="219581" y="4725144"/>
            <a:ext cx="3704347" cy="523220"/>
          </a:xfrm>
          <a:prstGeom prst="rect">
            <a:avLst/>
          </a:prstGeom>
          <a:ln w="12700">
            <a:solidFill>
              <a:srgbClr val="FF0000"/>
            </a:solidFill>
          </a:ln>
        </p:spPr>
        <p:txBody>
          <a:bodyPr wrap="square">
            <a:spAutoFit/>
          </a:bodyPr>
          <a:lstStyle/>
          <a:p>
            <a:r>
              <a:rPr lang="en-US" sz="1400" dirty="0" err="1">
                <a:latin typeface="Arial" panose="020B0604020202020204" pitchFamily="34" charset="0"/>
                <a:cs typeface="Arial" panose="020B0604020202020204" pitchFamily="34" charset="0"/>
              </a:rPr>
              <a:t>Replase</a:t>
            </a:r>
            <a:r>
              <a:rPr lang="en-US" sz="1400" dirty="0">
                <a:latin typeface="Arial" panose="020B0604020202020204" pitchFamily="34" charset="0"/>
                <a:cs typeface="Arial" panose="020B0604020202020204" pitchFamily="34" charset="0"/>
              </a:rPr>
              <a:t> = reappearance of HBV DNA &gt;</a:t>
            </a:r>
            <a:r>
              <a:rPr lang="en-US" sz="1400" dirty="0" err="1">
                <a:latin typeface="Arial" panose="020B0604020202020204" pitchFamily="34" charset="0"/>
                <a:cs typeface="Arial" panose="020B0604020202020204" pitchFamily="34" charset="0"/>
              </a:rPr>
              <a:t>LoQ</a:t>
            </a:r>
            <a:r>
              <a:rPr lang="en-US" sz="1400" dirty="0">
                <a:latin typeface="Arial" panose="020B0604020202020204" pitchFamily="34" charset="0"/>
                <a:cs typeface="Arial" panose="020B0604020202020204" pitchFamily="34" charset="0"/>
              </a:rPr>
              <a:t>,</a:t>
            </a:r>
          </a:p>
          <a:p>
            <a:r>
              <a:rPr lang="en-US" sz="1400" dirty="0">
                <a:latin typeface="Arial" panose="020B0604020202020204" pitchFamily="34" charset="0"/>
                <a:cs typeface="Arial" panose="020B0604020202020204" pitchFamily="34" charset="0"/>
              </a:rPr>
              <a:t>6 months after cessation of NA </a:t>
            </a:r>
          </a:p>
        </p:txBody>
      </p:sp>
      <p:sp>
        <p:nvSpPr>
          <p:cNvPr id="7" name="Rettangolo 6">
            <a:extLst>
              <a:ext uri="{FF2B5EF4-FFF2-40B4-BE49-F238E27FC236}">
                <a16:creationId xmlns:a16="http://schemas.microsoft.com/office/drawing/2014/main" xmlns="" id="{3785EF39-5FF6-4AAC-9AB0-94ABB92BE5E7}"/>
              </a:ext>
            </a:extLst>
          </p:cNvPr>
          <p:cNvSpPr/>
          <p:nvPr/>
        </p:nvSpPr>
        <p:spPr>
          <a:xfrm>
            <a:off x="5752956" y="6237312"/>
            <a:ext cx="2736304" cy="523220"/>
          </a:xfrm>
          <a:prstGeom prst="rect">
            <a:avLst/>
          </a:prstGeom>
        </p:spPr>
        <p:txBody>
          <a:bodyPr wrap="square">
            <a:spAutoFit/>
          </a:bodyPr>
          <a:lstStyle/>
          <a:p>
            <a:r>
              <a:rPr lang="nl-NL" sz="1400" dirty="0">
                <a:latin typeface="Arial" panose="020B0604020202020204" pitchFamily="34" charset="0"/>
                <a:cs typeface="Arial" panose="020B0604020202020204" pitchFamily="34" charset="0"/>
              </a:rPr>
              <a:t>1. Wang J et al . J Hepatol 2016 </a:t>
            </a:r>
          </a:p>
          <a:p>
            <a:r>
              <a:rPr lang="nl-NL" sz="1400" dirty="0">
                <a:latin typeface="Arial" panose="020B0604020202020204" pitchFamily="34" charset="0"/>
                <a:cs typeface="Arial" panose="020B0604020202020204" pitchFamily="34" charset="0"/>
              </a:rPr>
              <a:t>2. Tsung J Gastroenterol 2013</a:t>
            </a:r>
            <a:endParaRPr lang="it-IT" sz="1400" dirty="0">
              <a:latin typeface="Arial" panose="020B0604020202020204" pitchFamily="34" charset="0"/>
              <a:cs typeface="Arial" panose="020B0604020202020204" pitchFamily="34" charset="0"/>
            </a:endParaRPr>
          </a:p>
        </p:txBody>
      </p:sp>
      <p:sp>
        <p:nvSpPr>
          <p:cNvPr id="8" name="CasellaDiTesto 7">
            <a:extLst>
              <a:ext uri="{FF2B5EF4-FFF2-40B4-BE49-F238E27FC236}">
                <a16:creationId xmlns:a16="http://schemas.microsoft.com/office/drawing/2014/main" xmlns="" id="{BCE1BD17-EA69-4B87-8713-FA064136D378}"/>
              </a:ext>
            </a:extLst>
          </p:cNvPr>
          <p:cNvSpPr txBox="1"/>
          <p:nvPr/>
        </p:nvSpPr>
        <p:spPr>
          <a:xfrm>
            <a:off x="7164288" y="2741040"/>
            <a:ext cx="1401346" cy="261610"/>
          </a:xfrm>
          <a:prstGeom prst="rect">
            <a:avLst/>
          </a:prstGeom>
          <a:solidFill>
            <a:schemeClr val="bg1"/>
          </a:solidFill>
        </p:spPr>
        <p:txBody>
          <a:bodyPr wrap="none" rtlCol="0">
            <a:spAutoFit/>
          </a:bodyPr>
          <a:lstStyle/>
          <a:p>
            <a:pPr algn="ctr"/>
            <a:r>
              <a:rPr lang="it-IT" sz="1100" b="1" dirty="0">
                <a:latin typeface="Arial" panose="020B0604020202020204" pitchFamily="34" charset="0"/>
                <a:cs typeface="Arial" panose="020B0604020202020204" pitchFamily="34" charset="0"/>
              </a:rPr>
              <a:t>HBV RNA positive</a:t>
            </a:r>
          </a:p>
        </p:txBody>
      </p:sp>
      <p:sp>
        <p:nvSpPr>
          <p:cNvPr id="9" name="CasellaDiTesto 8">
            <a:extLst>
              <a:ext uri="{FF2B5EF4-FFF2-40B4-BE49-F238E27FC236}">
                <a16:creationId xmlns:a16="http://schemas.microsoft.com/office/drawing/2014/main" xmlns="" id="{053AEE6E-787D-42E4-B5FB-A0472B6BAEE8}"/>
              </a:ext>
            </a:extLst>
          </p:cNvPr>
          <p:cNvSpPr txBox="1"/>
          <p:nvPr/>
        </p:nvSpPr>
        <p:spPr>
          <a:xfrm>
            <a:off x="7164288" y="3140968"/>
            <a:ext cx="1588898" cy="261610"/>
          </a:xfrm>
          <a:prstGeom prst="rect">
            <a:avLst/>
          </a:prstGeom>
          <a:solidFill>
            <a:schemeClr val="bg1"/>
          </a:solidFill>
        </p:spPr>
        <p:txBody>
          <a:bodyPr wrap="none" rtlCol="0">
            <a:spAutoFit/>
          </a:bodyPr>
          <a:lstStyle/>
          <a:p>
            <a:pPr algn="ctr"/>
            <a:r>
              <a:rPr lang="it-IT" sz="1100" b="1" dirty="0">
                <a:latin typeface="Arial" panose="020B0604020202020204" pitchFamily="34" charset="0"/>
                <a:cs typeface="Arial" panose="020B0604020202020204" pitchFamily="34" charset="0"/>
              </a:rPr>
              <a:t>HBV RNA </a:t>
            </a:r>
            <a:r>
              <a:rPr lang="it-IT" sz="1100" b="1" dirty="0" err="1">
                <a:latin typeface="Arial" panose="020B0604020202020204" pitchFamily="34" charset="0"/>
                <a:cs typeface="Arial" panose="020B0604020202020204" pitchFamily="34" charset="0"/>
              </a:rPr>
              <a:t>below</a:t>
            </a:r>
            <a:r>
              <a:rPr lang="it-IT" sz="1100" b="1" dirty="0">
                <a:latin typeface="Arial" panose="020B0604020202020204" pitchFamily="34" charset="0"/>
                <a:cs typeface="Arial" panose="020B0604020202020204" pitchFamily="34" charset="0"/>
              </a:rPr>
              <a:t> </a:t>
            </a:r>
            <a:r>
              <a:rPr lang="it-IT" sz="1100" b="1" dirty="0" err="1">
                <a:latin typeface="Arial" panose="020B0604020202020204" pitchFamily="34" charset="0"/>
                <a:cs typeface="Arial" panose="020B0604020202020204" pitchFamily="34" charset="0"/>
              </a:rPr>
              <a:t>LoQ</a:t>
            </a:r>
            <a:endParaRPr lang="it-IT" sz="1100" b="1" dirty="0">
              <a:latin typeface="Arial" panose="020B0604020202020204" pitchFamily="34" charset="0"/>
              <a:cs typeface="Arial" panose="020B0604020202020204" pitchFamily="34" charset="0"/>
            </a:endParaRPr>
          </a:p>
        </p:txBody>
      </p:sp>
      <p:sp>
        <p:nvSpPr>
          <p:cNvPr id="10" name="Rettangolo 9">
            <a:extLst>
              <a:ext uri="{FF2B5EF4-FFF2-40B4-BE49-F238E27FC236}">
                <a16:creationId xmlns:a16="http://schemas.microsoft.com/office/drawing/2014/main" xmlns="" id="{72046D41-7410-4597-87F1-13A0583A7C8E}"/>
              </a:ext>
            </a:extLst>
          </p:cNvPr>
          <p:cNvSpPr/>
          <p:nvPr/>
        </p:nvSpPr>
        <p:spPr>
          <a:xfrm>
            <a:off x="6933964" y="2780928"/>
            <a:ext cx="230324" cy="21602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xmlns="" id="{F7D4C65F-37F7-4860-850A-3FC85E66A39D}"/>
              </a:ext>
            </a:extLst>
          </p:cNvPr>
          <p:cNvSpPr/>
          <p:nvPr/>
        </p:nvSpPr>
        <p:spPr>
          <a:xfrm>
            <a:off x="6948264" y="3140968"/>
            <a:ext cx="230324" cy="21602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a:extLst>
              <a:ext uri="{FF2B5EF4-FFF2-40B4-BE49-F238E27FC236}">
                <a16:creationId xmlns:a16="http://schemas.microsoft.com/office/drawing/2014/main" xmlns="" id="{E7AEB5E8-CC99-4543-B541-3E30EAE49F1E}"/>
              </a:ext>
            </a:extLst>
          </p:cNvPr>
          <p:cNvSpPr txBox="1"/>
          <p:nvPr/>
        </p:nvSpPr>
        <p:spPr>
          <a:xfrm>
            <a:off x="5936083" y="1511206"/>
            <a:ext cx="808235" cy="307777"/>
          </a:xfrm>
          <a:prstGeom prst="rect">
            <a:avLst/>
          </a:prstGeom>
          <a:solidFill>
            <a:schemeClr val="bg1"/>
          </a:solidFill>
        </p:spPr>
        <p:txBody>
          <a:bodyPr wrap="none" rtlCol="0">
            <a:spAutoFit/>
          </a:bodyPr>
          <a:lstStyle/>
          <a:p>
            <a:r>
              <a:rPr lang="it-IT" sz="1100" b="1" dirty="0">
                <a:latin typeface="Arial" panose="020B0604020202020204" pitchFamily="34" charset="0"/>
                <a:cs typeface="Arial" panose="020B0604020202020204" pitchFamily="34" charset="0"/>
              </a:rPr>
              <a:t>P&lt;</a:t>
            </a:r>
            <a:r>
              <a:rPr lang="it-IT" sz="1400" b="1" dirty="0">
                <a:latin typeface="Arial" panose="020B0604020202020204" pitchFamily="34" charset="0"/>
                <a:cs typeface="Arial" panose="020B0604020202020204" pitchFamily="34" charset="0"/>
              </a:rPr>
              <a:t>0,001</a:t>
            </a:r>
            <a:endParaRPr lang="it-IT" sz="1100" b="1" dirty="0">
              <a:latin typeface="Arial" panose="020B0604020202020204" pitchFamily="34" charset="0"/>
              <a:cs typeface="Arial" panose="020B0604020202020204" pitchFamily="34" charset="0"/>
            </a:endParaRPr>
          </a:p>
        </p:txBody>
      </p:sp>
      <p:sp>
        <p:nvSpPr>
          <p:cNvPr id="13" name="CasellaDiTesto 12">
            <a:extLst>
              <a:ext uri="{FF2B5EF4-FFF2-40B4-BE49-F238E27FC236}">
                <a16:creationId xmlns:a16="http://schemas.microsoft.com/office/drawing/2014/main" xmlns="" id="{8CAF9923-FE94-4012-9438-696558ABB1E6}"/>
              </a:ext>
            </a:extLst>
          </p:cNvPr>
          <p:cNvSpPr txBox="1"/>
          <p:nvPr/>
        </p:nvSpPr>
        <p:spPr>
          <a:xfrm>
            <a:off x="5004048" y="2071881"/>
            <a:ext cx="554960" cy="276999"/>
          </a:xfrm>
          <a:prstGeom prst="rect">
            <a:avLst/>
          </a:prstGeom>
          <a:solidFill>
            <a:schemeClr val="bg1"/>
          </a:solidFill>
        </p:spPr>
        <p:txBody>
          <a:bodyPr wrap="none" rtlCol="0">
            <a:spAutoFit/>
          </a:bodyPr>
          <a:lstStyle/>
          <a:p>
            <a:r>
              <a:rPr lang="it-IT" sz="1200" b="1" dirty="0">
                <a:latin typeface="Arial" panose="020B0604020202020204" pitchFamily="34" charset="0"/>
                <a:cs typeface="Arial" panose="020B0604020202020204" pitchFamily="34" charset="0"/>
              </a:rPr>
              <a:t>N=21</a:t>
            </a:r>
          </a:p>
        </p:txBody>
      </p:sp>
      <p:sp>
        <p:nvSpPr>
          <p:cNvPr id="14" name="CasellaDiTesto 13">
            <a:extLst>
              <a:ext uri="{FF2B5EF4-FFF2-40B4-BE49-F238E27FC236}">
                <a16:creationId xmlns:a16="http://schemas.microsoft.com/office/drawing/2014/main" xmlns="" id="{EC7A52BC-7197-4978-AD71-5C33197985A5}"/>
              </a:ext>
            </a:extLst>
          </p:cNvPr>
          <p:cNvSpPr txBox="1"/>
          <p:nvPr/>
        </p:nvSpPr>
        <p:spPr>
          <a:xfrm>
            <a:off x="5475476" y="4520153"/>
            <a:ext cx="554960" cy="276999"/>
          </a:xfrm>
          <a:prstGeom prst="rect">
            <a:avLst/>
          </a:prstGeom>
          <a:solidFill>
            <a:schemeClr val="bg1"/>
          </a:solidFill>
        </p:spPr>
        <p:txBody>
          <a:bodyPr wrap="square" rtlCol="0">
            <a:spAutoFit/>
          </a:bodyPr>
          <a:lstStyle/>
          <a:p>
            <a:r>
              <a:rPr lang="it-IT" sz="1200" b="1" dirty="0">
                <a:latin typeface="Arial" panose="020B0604020202020204" pitchFamily="34" charset="0"/>
                <a:cs typeface="Arial" panose="020B0604020202020204" pitchFamily="34" charset="0"/>
              </a:rPr>
              <a:t>N=3</a:t>
            </a:r>
          </a:p>
        </p:txBody>
      </p:sp>
      <p:sp>
        <p:nvSpPr>
          <p:cNvPr id="15" name="CasellaDiTesto 14">
            <a:extLst>
              <a:ext uri="{FF2B5EF4-FFF2-40B4-BE49-F238E27FC236}">
                <a16:creationId xmlns:a16="http://schemas.microsoft.com/office/drawing/2014/main" xmlns="" id="{BBA3B7E5-A675-44D4-B954-65118D0E9F5F}"/>
              </a:ext>
            </a:extLst>
          </p:cNvPr>
          <p:cNvSpPr txBox="1"/>
          <p:nvPr/>
        </p:nvSpPr>
        <p:spPr>
          <a:xfrm>
            <a:off x="6804248" y="3728065"/>
            <a:ext cx="530722" cy="276999"/>
          </a:xfrm>
          <a:prstGeom prst="rect">
            <a:avLst/>
          </a:prstGeom>
          <a:solidFill>
            <a:schemeClr val="bg1"/>
          </a:solidFill>
        </p:spPr>
        <p:txBody>
          <a:bodyPr wrap="square" rtlCol="0">
            <a:spAutoFit/>
          </a:bodyPr>
          <a:lstStyle/>
          <a:p>
            <a:pPr algn="ctr"/>
            <a:r>
              <a:rPr lang="it-IT" sz="1200" b="1" dirty="0">
                <a:latin typeface="Arial" panose="020B0604020202020204" pitchFamily="34" charset="0"/>
                <a:cs typeface="Arial" panose="020B0604020202020204" pitchFamily="34" charset="0"/>
              </a:rPr>
              <a:t>N=9</a:t>
            </a:r>
          </a:p>
        </p:txBody>
      </p:sp>
      <p:sp>
        <p:nvSpPr>
          <p:cNvPr id="16" name="CasellaDiTesto 15">
            <a:extLst>
              <a:ext uri="{FF2B5EF4-FFF2-40B4-BE49-F238E27FC236}">
                <a16:creationId xmlns:a16="http://schemas.microsoft.com/office/drawing/2014/main" xmlns="" id="{4FEF4FCC-2E5C-48E6-92EF-0DB4DBBE5E85}"/>
              </a:ext>
            </a:extLst>
          </p:cNvPr>
          <p:cNvSpPr txBox="1"/>
          <p:nvPr/>
        </p:nvSpPr>
        <p:spPr>
          <a:xfrm>
            <a:off x="6264113" y="4900518"/>
            <a:ext cx="530722" cy="276999"/>
          </a:xfrm>
          <a:prstGeom prst="rect">
            <a:avLst/>
          </a:prstGeom>
          <a:solidFill>
            <a:schemeClr val="bg1"/>
          </a:solidFill>
        </p:spPr>
        <p:txBody>
          <a:bodyPr wrap="square" rtlCol="0">
            <a:spAutoFit/>
          </a:bodyPr>
          <a:lstStyle/>
          <a:p>
            <a:pPr algn="ctr"/>
            <a:r>
              <a:rPr lang="it-IT" sz="1200" b="1" dirty="0">
                <a:latin typeface="Arial" panose="020B0604020202020204" pitchFamily="34" charset="0"/>
                <a:cs typeface="Arial" panose="020B0604020202020204" pitchFamily="34" charset="0"/>
              </a:rPr>
              <a:t>N=0</a:t>
            </a:r>
          </a:p>
        </p:txBody>
      </p:sp>
      <p:sp>
        <p:nvSpPr>
          <p:cNvPr id="2" name="Rettangolo 1">
            <a:extLst>
              <a:ext uri="{FF2B5EF4-FFF2-40B4-BE49-F238E27FC236}">
                <a16:creationId xmlns:a16="http://schemas.microsoft.com/office/drawing/2014/main" xmlns="" id="{24E90B25-43FA-4BDB-BEB4-C4FC7E982EC2}"/>
              </a:ext>
            </a:extLst>
          </p:cNvPr>
          <p:cNvSpPr/>
          <p:nvPr/>
        </p:nvSpPr>
        <p:spPr>
          <a:xfrm>
            <a:off x="219581" y="2866495"/>
            <a:ext cx="1976823" cy="307777"/>
          </a:xfrm>
          <a:prstGeom prst="rect">
            <a:avLst/>
          </a:prstGeom>
        </p:spPr>
        <p:txBody>
          <a:bodyPr wrap="none">
            <a:spAutoFit/>
          </a:bodyPr>
          <a:lstStyle/>
          <a:p>
            <a:r>
              <a:rPr lang="en-US" sz="1400" dirty="0">
                <a:latin typeface="Arial" panose="020B0604020202020204" pitchFamily="34" charset="0"/>
                <a:cs typeface="Arial" panose="020B0604020202020204" pitchFamily="34" charset="0"/>
              </a:rPr>
              <a:t>*limit of quantification </a:t>
            </a:r>
            <a:endParaRPr lang="it-IT"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57971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xmlns="" id="{EC0CCBF5-D4A0-4D5D-A686-2F2B6A742F99}"/>
              </a:ext>
            </a:extLst>
          </p:cNvPr>
          <p:cNvSpPr/>
          <p:nvPr/>
        </p:nvSpPr>
        <p:spPr>
          <a:xfrm>
            <a:off x="1907704" y="332656"/>
            <a:ext cx="5328592"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PREDICTING OFF NA TREATMENT RESPONSE</a:t>
            </a:r>
            <a:endParaRPr kumimoji="0" lang="it-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Rettangolo 6">
            <a:extLst>
              <a:ext uri="{FF2B5EF4-FFF2-40B4-BE49-F238E27FC236}">
                <a16:creationId xmlns:a16="http://schemas.microsoft.com/office/drawing/2014/main" xmlns="" id="{F88F3C65-EC6F-4C98-B939-6116BC09E0B6}"/>
              </a:ext>
            </a:extLst>
          </p:cNvPr>
          <p:cNvSpPr/>
          <p:nvPr/>
        </p:nvSpPr>
        <p:spPr>
          <a:xfrm>
            <a:off x="899592" y="1052736"/>
            <a:ext cx="7379420" cy="646331"/>
          </a:xfrm>
          <a:prstGeom prst="rect">
            <a:avLst/>
          </a:prstGeom>
          <a:ln>
            <a:solidFill>
              <a:srgbClr val="00B0F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ato-Regular"/>
                <a:ea typeface="+mn-ea"/>
                <a:cs typeface="+mn-cs"/>
              </a:rPr>
              <a:t>Novel serum markers of HBV replication have also been assessed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ato-Regular"/>
                <a:ea typeface="+mn-ea"/>
                <a:cs typeface="+mn-cs"/>
              </a:rPr>
              <a:t>for use in predicting a post-treatment </a:t>
            </a:r>
            <a:r>
              <a:rPr kumimoji="0" lang="it-IT" sz="1800" b="0" i="0" u="none" strike="noStrike" kern="1200" cap="none" spc="0" normalizeH="0" baseline="0" noProof="0" dirty="0" err="1">
                <a:ln>
                  <a:noFill/>
                </a:ln>
                <a:solidFill>
                  <a:prstClr val="black"/>
                </a:solidFill>
                <a:effectLst/>
                <a:uLnTx/>
                <a:uFillTx/>
                <a:latin typeface="Lato-Regular"/>
                <a:ea typeface="+mn-ea"/>
                <a:cs typeface="+mn-cs"/>
              </a:rPr>
              <a:t>response</a:t>
            </a:r>
            <a:endParaRPr kumimoji="0" lang="it-IT"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Rettangolo 7">
            <a:extLst>
              <a:ext uri="{FF2B5EF4-FFF2-40B4-BE49-F238E27FC236}">
                <a16:creationId xmlns:a16="http://schemas.microsoft.com/office/drawing/2014/main" xmlns="" id="{4DCDFF0A-4F15-4819-8BD5-ED1C39BD3D84}"/>
              </a:ext>
            </a:extLst>
          </p:cNvPr>
          <p:cNvSpPr/>
          <p:nvPr/>
        </p:nvSpPr>
        <p:spPr>
          <a:xfrm>
            <a:off x="936996" y="2204864"/>
            <a:ext cx="4162302" cy="369332"/>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800" b="1" i="0" u="none" strike="noStrike" kern="1200" cap="none" spc="0" normalizeH="0" baseline="0" noProof="0" dirty="0">
                <a:ln>
                  <a:noFill/>
                </a:ln>
                <a:solidFill>
                  <a:prstClr val="black"/>
                </a:solidFill>
                <a:effectLst/>
                <a:uLnTx/>
                <a:uFillTx/>
                <a:latin typeface="Lato-Regular"/>
                <a:ea typeface="+mn-ea"/>
                <a:cs typeface="+mn-cs"/>
              </a:rPr>
              <a:t>HBV RNA</a:t>
            </a:r>
            <a:endParaRPr kumimoji="0" lang="it-IT"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Rettangolo 8">
            <a:extLst>
              <a:ext uri="{FF2B5EF4-FFF2-40B4-BE49-F238E27FC236}">
                <a16:creationId xmlns:a16="http://schemas.microsoft.com/office/drawing/2014/main" xmlns="" id="{69D02E29-7286-4DE3-9B09-EC3267AE73DA}"/>
              </a:ext>
            </a:extLst>
          </p:cNvPr>
          <p:cNvSpPr/>
          <p:nvPr/>
        </p:nvSpPr>
        <p:spPr>
          <a:xfrm>
            <a:off x="827584" y="2564904"/>
            <a:ext cx="7488832"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ato-Regular"/>
                <a:ea typeface="+mn-ea"/>
                <a:cs typeface="+mn-cs"/>
              </a:rPr>
              <a:t>Serum HBV RNA levels during NA treatment as well as levels of intrahepatic HBV RNA have been suggested as another novel marker.</a:t>
            </a:r>
            <a:r>
              <a:rPr kumimoji="0" lang="en-US" sz="800" b="0" i="0" u="none" strike="noStrike" kern="1200" cap="none" spc="0" normalizeH="0" baseline="0" noProof="0" dirty="0">
                <a:ln>
                  <a:noFill/>
                </a:ln>
                <a:solidFill>
                  <a:prstClr val="black"/>
                </a:solidFill>
                <a:effectLst/>
                <a:uLnTx/>
                <a:uFillTx/>
                <a:latin typeface="Lato-Regular"/>
                <a:ea typeface="+mn-ea"/>
                <a:cs typeface="+mn-cs"/>
              </a:rPr>
              <a:t> </a:t>
            </a:r>
            <a:r>
              <a:rPr kumimoji="0" lang="en-US" sz="1200" b="0" i="0" u="none" strike="noStrike" kern="1200" cap="none" spc="0" normalizeH="0" baseline="0" noProof="0" dirty="0">
                <a:ln>
                  <a:noFill/>
                </a:ln>
                <a:solidFill>
                  <a:prstClr val="black"/>
                </a:solidFill>
                <a:effectLst/>
                <a:uLnTx/>
                <a:uFillTx/>
                <a:latin typeface="Lato-Regular"/>
                <a:ea typeface="+mn-ea"/>
                <a:cs typeface="+mn-cs"/>
              </a:rPr>
              <a:t>Indeed, this marker provides information on </a:t>
            </a:r>
            <a:r>
              <a:rPr kumimoji="0" lang="en-US" sz="1200" b="0" i="0" u="none" strike="noStrike" kern="1200" cap="none" spc="0" normalizeH="0" baseline="0" noProof="0" dirty="0" err="1">
                <a:ln>
                  <a:noFill/>
                </a:ln>
                <a:solidFill>
                  <a:prstClr val="black"/>
                </a:solidFill>
                <a:effectLst/>
                <a:uLnTx/>
                <a:uFillTx/>
                <a:latin typeface="Lato-Regular"/>
                <a:ea typeface="+mn-ea"/>
                <a:cs typeface="+mn-cs"/>
              </a:rPr>
              <a:t>cccDNA</a:t>
            </a:r>
            <a:r>
              <a:rPr kumimoji="0" lang="en-US" sz="1200" b="0" i="0" u="none" strike="noStrike" kern="1200" cap="none" spc="0" normalizeH="0" baseline="0" noProof="0" dirty="0">
                <a:ln>
                  <a:noFill/>
                </a:ln>
                <a:solidFill>
                  <a:prstClr val="black"/>
                </a:solidFill>
                <a:effectLst/>
                <a:uLnTx/>
                <a:uFillTx/>
                <a:latin typeface="Lato-Regular"/>
                <a:ea typeface="+mn-ea"/>
                <a:cs typeface="+mn-cs"/>
              </a:rPr>
              <a:t> transcriptional activity even during suppression of HBV DNA during NA </a:t>
            </a:r>
            <a:r>
              <a:rPr kumimoji="0" lang="it-IT" sz="1200" b="0" i="0" u="none" strike="noStrike" kern="1200" cap="none" spc="0" normalizeH="0" baseline="0" noProof="0" dirty="0">
                <a:ln>
                  <a:noFill/>
                </a:ln>
                <a:solidFill>
                  <a:prstClr val="black"/>
                </a:solidFill>
                <a:effectLst/>
                <a:uLnTx/>
                <a:uFillTx/>
                <a:latin typeface="Lato-Regular"/>
                <a:ea typeface="+mn-ea"/>
                <a:cs typeface="+mn-cs"/>
              </a:rPr>
              <a:t>treatment. </a:t>
            </a:r>
            <a:r>
              <a:rPr kumimoji="0" lang="it-IT" sz="1100" b="0" i="0" u="none" strike="noStrike" kern="1200" cap="none" spc="0" normalizeH="0" baseline="0" noProof="0" dirty="0">
                <a:ln>
                  <a:noFill/>
                </a:ln>
                <a:solidFill>
                  <a:prstClr val="black"/>
                </a:solidFill>
                <a:effectLst/>
                <a:uLnTx/>
                <a:uFillTx/>
                <a:latin typeface="Lato-Regular"/>
                <a:ea typeface="+mn-ea"/>
                <a:cs typeface="+mn-cs"/>
              </a:rPr>
              <a:t>(1,2,3)</a:t>
            </a:r>
            <a:endParaRPr kumimoji="0" lang="it-IT"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Rettangolo 9">
            <a:extLst>
              <a:ext uri="{FF2B5EF4-FFF2-40B4-BE49-F238E27FC236}">
                <a16:creationId xmlns:a16="http://schemas.microsoft.com/office/drawing/2014/main" xmlns="" id="{D6719722-B466-42B8-A548-1256D97EC5C3}"/>
              </a:ext>
            </a:extLst>
          </p:cNvPr>
          <p:cNvSpPr/>
          <p:nvPr/>
        </p:nvSpPr>
        <p:spPr>
          <a:xfrm>
            <a:off x="827584" y="4005064"/>
            <a:ext cx="7488832" cy="1754326"/>
          </a:xfrm>
          <a:prstGeom prst="rect">
            <a:avLst/>
          </a:prstGeom>
          <a:ln w="12700">
            <a:solidFill>
              <a:srgbClr val="3366FF"/>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Low serum HBV RNA levels </a:t>
            </a:r>
            <a:r>
              <a:rPr kumimoji="0" lang="en-US" sz="1800" b="0" i="0" u="none" strike="noStrike" kern="1200" cap="none" spc="0" normalizeH="0" baseline="0" noProof="0" dirty="0">
                <a:ln>
                  <a:noFill/>
                </a:ln>
                <a:solidFill>
                  <a:prstClr val="black"/>
                </a:solidFill>
                <a:effectLst/>
                <a:uLnTx/>
                <a:uFillTx/>
                <a:latin typeface="Calibri"/>
                <a:ea typeface="+mn-ea"/>
                <a:cs typeface="+mn-cs"/>
              </a:rPr>
              <a:t>might there be a useful predictor for durably low HBV replication after stopping NA treatment.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1" u="sng" strike="noStrike" kern="1200" cap="none" spc="0" normalizeH="0" baseline="0" noProof="0" dirty="0">
                <a:ln>
                  <a:noFill/>
                </a:ln>
                <a:solidFill>
                  <a:prstClr val="black"/>
                </a:solidFill>
                <a:effectLst/>
                <a:uLnTx/>
                <a:uFillTx/>
                <a:latin typeface="Calibri"/>
                <a:ea typeface="+mn-ea"/>
                <a:cs typeface="+mn-cs"/>
              </a:rPr>
              <a:t>However, the value of this marker has not yet been evaluated in a prospective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1" u="sng" strike="noStrike" kern="1200" cap="none" spc="0" normalizeH="0" baseline="0" noProof="0" dirty="0">
                <a:ln>
                  <a:noFill/>
                </a:ln>
                <a:solidFill>
                  <a:prstClr val="black"/>
                </a:solidFill>
                <a:effectLst/>
                <a:uLnTx/>
                <a:uFillTx/>
                <a:latin typeface="Calibri"/>
                <a:ea typeface="+mn-ea"/>
                <a:cs typeface="+mn-cs"/>
              </a:rPr>
              <a:t>trial. Also, there is no existing validated assay for serum HBV RNA and the lower detection limit is undefined</a:t>
            </a:r>
            <a:endParaRPr kumimoji="0" lang="it-IT" sz="1800" b="0" i="1" u="sng" strike="noStrike" kern="1200" cap="none" spc="0" normalizeH="0" baseline="0" noProof="0" dirty="0">
              <a:ln>
                <a:noFill/>
              </a:ln>
              <a:solidFill>
                <a:prstClr val="black"/>
              </a:solidFill>
              <a:effectLst/>
              <a:uLnTx/>
              <a:uFillTx/>
              <a:latin typeface="Lato-Regular"/>
              <a:ea typeface="+mn-ea"/>
              <a:cs typeface="+mn-cs"/>
            </a:endParaRPr>
          </a:p>
        </p:txBody>
      </p:sp>
      <p:sp>
        <p:nvSpPr>
          <p:cNvPr id="3" name="Rettangolo 2">
            <a:extLst>
              <a:ext uri="{FF2B5EF4-FFF2-40B4-BE49-F238E27FC236}">
                <a16:creationId xmlns:a16="http://schemas.microsoft.com/office/drawing/2014/main" xmlns="" id="{29C81D91-0DB7-4D6D-822B-2E4CED596445}"/>
              </a:ext>
            </a:extLst>
          </p:cNvPr>
          <p:cNvSpPr/>
          <p:nvPr/>
        </p:nvSpPr>
        <p:spPr>
          <a:xfrm>
            <a:off x="5940152" y="3068960"/>
            <a:ext cx="2232248" cy="6001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prstClr val="black"/>
                </a:solidFill>
                <a:effectLst/>
                <a:uLnTx/>
                <a:uFillTx/>
                <a:latin typeface="Lato-Regular"/>
                <a:ea typeface="+mn-ea"/>
                <a:cs typeface="+mn-cs"/>
              </a:rPr>
              <a:t>1. </a:t>
            </a:r>
            <a:r>
              <a:rPr kumimoji="0" lang="it-IT" sz="1100" b="0" i="0" u="none" strike="noStrike" kern="1200" cap="none" spc="0" normalizeH="0" baseline="0" noProof="0" dirty="0" err="1">
                <a:ln>
                  <a:noFill/>
                </a:ln>
                <a:solidFill>
                  <a:prstClr val="black"/>
                </a:solidFill>
                <a:effectLst/>
                <a:uLnTx/>
                <a:uFillTx/>
                <a:latin typeface="Lato-Regular"/>
                <a:ea typeface="+mn-ea"/>
                <a:cs typeface="+mn-cs"/>
              </a:rPr>
              <a:t>Wang</a:t>
            </a:r>
            <a:r>
              <a:rPr kumimoji="0" lang="it-IT" sz="1100" b="0" i="0" u="none" strike="noStrike" kern="1200" cap="none" spc="0" normalizeH="0" baseline="0" noProof="0" dirty="0">
                <a:ln>
                  <a:noFill/>
                </a:ln>
                <a:solidFill>
                  <a:prstClr val="black"/>
                </a:solidFill>
                <a:effectLst/>
                <a:uLnTx/>
                <a:uFillTx/>
                <a:latin typeface="Lato-Regular"/>
                <a:ea typeface="+mn-ea"/>
                <a:cs typeface="+mn-cs"/>
              </a:rPr>
              <a:t> J et al. </a:t>
            </a:r>
            <a:r>
              <a:rPr kumimoji="0" lang="en-US" sz="1100" b="0" i="1" u="none" strike="noStrike" kern="1200" cap="none" spc="0" normalizeH="0" baseline="0" noProof="0" dirty="0">
                <a:ln>
                  <a:noFill/>
                </a:ln>
                <a:solidFill>
                  <a:prstClr val="black"/>
                </a:solidFill>
                <a:effectLst/>
                <a:uLnTx/>
                <a:uFillTx/>
                <a:latin typeface="Lato-Italic"/>
                <a:ea typeface="+mn-ea"/>
                <a:cs typeface="+mn-cs"/>
              </a:rPr>
              <a:t>J </a:t>
            </a:r>
            <a:r>
              <a:rPr kumimoji="0" lang="en-US" sz="1100" b="0" i="1" u="none" strike="noStrike" kern="1200" cap="none" spc="0" normalizeH="0" baseline="0" noProof="0" dirty="0" err="1">
                <a:ln>
                  <a:noFill/>
                </a:ln>
                <a:solidFill>
                  <a:prstClr val="black"/>
                </a:solidFill>
                <a:effectLst/>
                <a:uLnTx/>
                <a:uFillTx/>
                <a:latin typeface="Lato-Italic"/>
                <a:ea typeface="+mn-ea"/>
                <a:cs typeface="+mn-cs"/>
              </a:rPr>
              <a:t>Hepatol</a:t>
            </a:r>
            <a:r>
              <a:rPr kumimoji="0" lang="en-US" sz="1100" b="0" i="0" u="none" strike="noStrike" kern="1200" cap="none" spc="0" normalizeH="0" baseline="0" noProof="0" dirty="0">
                <a:ln>
                  <a:noFill/>
                </a:ln>
                <a:solidFill>
                  <a:prstClr val="black"/>
                </a:solidFill>
                <a:effectLst/>
                <a:uLnTx/>
                <a:uFillTx/>
                <a:latin typeface="Lato-Regular"/>
                <a:ea typeface="+mn-ea"/>
                <a:cs typeface="+mn-cs"/>
              </a:rPr>
              <a:t>. 2016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Lato-Regular"/>
                <a:ea typeface="+mn-ea"/>
                <a:cs typeface="+mn-cs"/>
              </a:rPr>
              <a:t>2. Yu Y et al. </a:t>
            </a:r>
            <a:r>
              <a:rPr kumimoji="0" lang="en-US" sz="1100" b="0" i="1" u="none" strike="noStrike" kern="1200" cap="none" spc="0" normalizeH="0" baseline="0" noProof="0" dirty="0">
                <a:ln>
                  <a:noFill/>
                </a:ln>
                <a:solidFill>
                  <a:prstClr val="black"/>
                </a:solidFill>
                <a:effectLst/>
                <a:uLnTx/>
                <a:uFillTx/>
                <a:latin typeface="Lato-Italic"/>
                <a:ea typeface="+mn-ea"/>
                <a:cs typeface="+mn-cs"/>
              </a:rPr>
              <a:t>J </a:t>
            </a:r>
            <a:r>
              <a:rPr kumimoji="0" lang="en-US" sz="1100" b="0" i="1" u="none" strike="noStrike" kern="1200" cap="none" spc="0" normalizeH="0" baseline="0" noProof="0" dirty="0" err="1">
                <a:ln>
                  <a:noFill/>
                </a:ln>
                <a:solidFill>
                  <a:prstClr val="black"/>
                </a:solidFill>
                <a:effectLst/>
                <a:uLnTx/>
                <a:uFillTx/>
                <a:latin typeface="Lato-Italic"/>
                <a:ea typeface="+mn-ea"/>
                <a:cs typeface="+mn-cs"/>
              </a:rPr>
              <a:t>Hepatol</a:t>
            </a:r>
            <a:r>
              <a:rPr kumimoji="0" lang="en-US" sz="1100" b="0" i="0" u="none" strike="noStrike" kern="1200" cap="none" spc="0" normalizeH="0" baseline="0" noProof="0" dirty="0">
                <a:ln>
                  <a:noFill/>
                </a:ln>
                <a:solidFill>
                  <a:prstClr val="black"/>
                </a:solidFill>
                <a:effectLst/>
                <a:uLnTx/>
                <a:uFillTx/>
                <a:latin typeface="Lato-Regular"/>
                <a:ea typeface="+mn-ea"/>
                <a:cs typeface="+mn-cs"/>
              </a:rPr>
              <a:t>. 2017</a:t>
            </a:r>
            <a:endParaRPr kumimoji="0" lang="it-IT" sz="1100" b="0" i="0" u="none" strike="noStrike" kern="1200" cap="none" spc="0" normalizeH="0" baseline="0" noProof="0" dirty="0">
              <a:ln>
                <a:noFill/>
              </a:ln>
              <a:solidFill>
                <a:prstClr val="black"/>
              </a:solidFill>
              <a:effectLst/>
              <a:uLnTx/>
              <a:uFillTx/>
              <a:latin typeface="Lato-Regula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Lato-Regular"/>
                <a:ea typeface="+mn-ea"/>
                <a:cs typeface="+mn-cs"/>
              </a:rPr>
              <a:t>3. Giersch K et al. </a:t>
            </a:r>
            <a:r>
              <a:rPr kumimoji="0" lang="it-IT" sz="1100" b="0" i="1" u="none" strike="noStrike" kern="1200" cap="none" spc="0" normalizeH="0" baseline="0" noProof="0" dirty="0">
                <a:ln>
                  <a:noFill/>
                </a:ln>
                <a:solidFill>
                  <a:prstClr val="black"/>
                </a:solidFill>
                <a:effectLst/>
                <a:uLnTx/>
                <a:uFillTx/>
                <a:latin typeface="Lato-Italic"/>
                <a:ea typeface="+mn-ea"/>
                <a:cs typeface="+mn-cs"/>
              </a:rPr>
              <a:t>J </a:t>
            </a:r>
            <a:r>
              <a:rPr kumimoji="0" lang="it-IT" sz="1100" b="0" i="1" u="none" strike="noStrike" kern="1200" cap="none" spc="0" normalizeH="0" baseline="0" noProof="0" dirty="0" err="1">
                <a:ln>
                  <a:noFill/>
                </a:ln>
                <a:solidFill>
                  <a:prstClr val="black"/>
                </a:solidFill>
                <a:effectLst/>
                <a:uLnTx/>
                <a:uFillTx/>
                <a:latin typeface="Lato-Italic"/>
                <a:ea typeface="+mn-ea"/>
                <a:cs typeface="+mn-cs"/>
              </a:rPr>
              <a:t>Hepatol</a:t>
            </a:r>
            <a:r>
              <a:rPr kumimoji="0" lang="it-IT" sz="1100" b="0" i="0" u="none" strike="noStrike" kern="1200" cap="none" spc="0" normalizeH="0" baseline="0" noProof="0" dirty="0">
                <a:ln>
                  <a:noFill/>
                </a:ln>
                <a:solidFill>
                  <a:prstClr val="black"/>
                </a:solidFill>
                <a:effectLst/>
                <a:uLnTx/>
                <a:uFillTx/>
                <a:latin typeface="Lato-Regular"/>
                <a:ea typeface="+mn-ea"/>
                <a:cs typeface="+mn-cs"/>
              </a:rPr>
              <a:t>. 2017</a:t>
            </a:r>
            <a:endParaRPr kumimoji="0" lang="it-IT"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Rettangolo 12">
            <a:extLst>
              <a:ext uri="{FF2B5EF4-FFF2-40B4-BE49-F238E27FC236}">
                <a16:creationId xmlns:a16="http://schemas.microsoft.com/office/drawing/2014/main" xmlns="" id="{EF0B5B7D-32A1-425A-A6D6-D3F70EA40189}"/>
              </a:ext>
            </a:extLst>
          </p:cNvPr>
          <p:cNvSpPr/>
          <p:nvPr/>
        </p:nvSpPr>
        <p:spPr>
          <a:xfrm>
            <a:off x="5508104" y="5517232"/>
            <a:ext cx="2808312"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van Bömmel F and Berg T. Liver Int. 2018 </a:t>
            </a:r>
            <a:endParaRPr kumimoji="0" lang="it-IT"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818488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xmlns="" id="{EC0CCBF5-D4A0-4D5D-A686-2F2B6A742F99}"/>
              </a:ext>
            </a:extLst>
          </p:cNvPr>
          <p:cNvSpPr/>
          <p:nvPr/>
        </p:nvSpPr>
        <p:spPr>
          <a:xfrm>
            <a:off x="1907704" y="332656"/>
            <a:ext cx="5328592"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PREDICTING OFF NA TREATMENT RESPONSE</a:t>
            </a:r>
            <a:endParaRPr kumimoji="0" lang="it-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Rettangolo 6">
            <a:extLst>
              <a:ext uri="{FF2B5EF4-FFF2-40B4-BE49-F238E27FC236}">
                <a16:creationId xmlns:a16="http://schemas.microsoft.com/office/drawing/2014/main" xmlns="" id="{F88F3C65-EC6F-4C98-B939-6116BC09E0B6}"/>
              </a:ext>
            </a:extLst>
          </p:cNvPr>
          <p:cNvSpPr/>
          <p:nvPr/>
        </p:nvSpPr>
        <p:spPr>
          <a:xfrm>
            <a:off x="899592" y="1052736"/>
            <a:ext cx="7379420" cy="646331"/>
          </a:xfrm>
          <a:prstGeom prst="rect">
            <a:avLst/>
          </a:prstGeom>
          <a:ln>
            <a:solidFill>
              <a:srgbClr val="00B0F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ato-Regular"/>
                <a:ea typeface="+mn-ea"/>
                <a:cs typeface="+mn-cs"/>
              </a:rPr>
              <a:t>Novel serum markers of HBV replication have also been assessed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ato-Regular"/>
                <a:ea typeface="+mn-ea"/>
                <a:cs typeface="+mn-cs"/>
              </a:rPr>
              <a:t>for use in predicting a post-treatment </a:t>
            </a:r>
            <a:r>
              <a:rPr kumimoji="0" lang="it-IT" sz="1800" b="0" i="0" u="none" strike="noStrike" kern="1200" cap="none" spc="0" normalizeH="0" baseline="0" noProof="0" dirty="0" err="1">
                <a:ln>
                  <a:noFill/>
                </a:ln>
                <a:solidFill>
                  <a:prstClr val="black"/>
                </a:solidFill>
                <a:effectLst/>
                <a:uLnTx/>
                <a:uFillTx/>
                <a:latin typeface="Lato-Regular"/>
                <a:ea typeface="+mn-ea"/>
                <a:cs typeface="+mn-cs"/>
              </a:rPr>
              <a:t>response</a:t>
            </a:r>
            <a:endParaRPr kumimoji="0" lang="it-IT"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Rettangolo 7">
            <a:extLst>
              <a:ext uri="{FF2B5EF4-FFF2-40B4-BE49-F238E27FC236}">
                <a16:creationId xmlns:a16="http://schemas.microsoft.com/office/drawing/2014/main" xmlns="" id="{4DCDFF0A-4F15-4819-8BD5-ED1C39BD3D84}"/>
              </a:ext>
            </a:extLst>
          </p:cNvPr>
          <p:cNvSpPr/>
          <p:nvPr/>
        </p:nvSpPr>
        <p:spPr>
          <a:xfrm>
            <a:off x="936996" y="1988840"/>
            <a:ext cx="4162302" cy="369332"/>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800" b="1" i="0" u="none" strike="noStrike" kern="1200" cap="none" spc="0" normalizeH="0" baseline="0" noProof="0" dirty="0">
                <a:ln>
                  <a:noFill/>
                </a:ln>
                <a:solidFill>
                  <a:prstClr val="black"/>
                </a:solidFill>
                <a:effectLst/>
                <a:uLnTx/>
                <a:uFillTx/>
                <a:latin typeface="Lato-Regular"/>
                <a:ea typeface="+mn-ea"/>
                <a:cs typeface="+mn-cs"/>
              </a:rPr>
              <a:t>HBV RNA</a:t>
            </a:r>
            <a:endParaRPr kumimoji="0" lang="it-IT"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Rettangolo 8">
            <a:extLst>
              <a:ext uri="{FF2B5EF4-FFF2-40B4-BE49-F238E27FC236}">
                <a16:creationId xmlns:a16="http://schemas.microsoft.com/office/drawing/2014/main" xmlns="" id="{69D02E29-7286-4DE3-9B09-EC3267AE73DA}"/>
              </a:ext>
            </a:extLst>
          </p:cNvPr>
          <p:cNvSpPr/>
          <p:nvPr/>
        </p:nvSpPr>
        <p:spPr>
          <a:xfrm>
            <a:off x="827584" y="2348880"/>
            <a:ext cx="7488832"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ato-Regular"/>
                <a:ea typeface="+mn-ea"/>
                <a:cs typeface="+mn-cs"/>
              </a:rPr>
              <a:t>Serum HBV RNA levels during NA treatment as well as levels of intrahepatic HBV RNA have been suggested as another novel marker.</a:t>
            </a:r>
            <a:r>
              <a:rPr kumimoji="0" lang="en-US" sz="800" b="0" i="0" u="none" strike="noStrike" kern="1200" cap="none" spc="0" normalizeH="0" baseline="0" noProof="0" dirty="0">
                <a:ln>
                  <a:noFill/>
                </a:ln>
                <a:solidFill>
                  <a:prstClr val="black"/>
                </a:solidFill>
                <a:effectLst/>
                <a:uLnTx/>
                <a:uFillTx/>
                <a:latin typeface="Lato-Regular"/>
                <a:ea typeface="+mn-ea"/>
                <a:cs typeface="+mn-cs"/>
              </a:rPr>
              <a:t> </a:t>
            </a:r>
            <a:r>
              <a:rPr kumimoji="0" lang="en-US" sz="1200" b="0" i="0" u="none" strike="noStrike" kern="1200" cap="none" spc="0" normalizeH="0" baseline="0" noProof="0" dirty="0">
                <a:ln>
                  <a:noFill/>
                </a:ln>
                <a:solidFill>
                  <a:prstClr val="black"/>
                </a:solidFill>
                <a:effectLst/>
                <a:uLnTx/>
                <a:uFillTx/>
                <a:latin typeface="Lato-Regular"/>
                <a:ea typeface="+mn-ea"/>
                <a:cs typeface="+mn-cs"/>
              </a:rPr>
              <a:t>Indeed, this marker provides information on </a:t>
            </a:r>
            <a:r>
              <a:rPr kumimoji="0" lang="en-US" sz="1200" b="0" i="0" u="none" strike="noStrike" kern="1200" cap="none" spc="0" normalizeH="0" baseline="0" noProof="0" dirty="0" err="1">
                <a:ln>
                  <a:noFill/>
                </a:ln>
                <a:solidFill>
                  <a:prstClr val="black"/>
                </a:solidFill>
                <a:effectLst/>
                <a:uLnTx/>
                <a:uFillTx/>
                <a:latin typeface="Lato-Regular"/>
                <a:ea typeface="+mn-ea"/>
                <a:cs typeface="+mn-cs"/>
              </a:rPr>
              <a:t>cccDNA</a:t>
            </a:r>
            <a:r>
              <a:rPr kumimoji="0" lang="en-US" sz="1200" b="0" i="0" u="none" strike="noStrike" kern="1200" cap="none" spc="0" normalizeH="0" baseline="0" noProof="0" dirty="0">
                <a:ln>
                  <a:noFill/>
                </a:ln>
                <a:solidFill>
                  <a:prstClr val="black"/>
                </a:solidFill>
                <a:effectLst/>
                <a:uLnTx/>
                <a:uFillTx/>
                <a:latin typeface="Lato-Regular"/>
                <a:ea typeface="+mn-ea"/>
                <a:cs typeface="+mn-cs"/>
              </a:rPr>
              <a:t> transcriptional activity even during suppression of HBV DNA during NA </a:t>
            </a:r>
            <a:r>
              <a:rPr kumimoji="0" lang="it-IT" sz="1200" b="0" i="0" u="none" strike="noStrike" kern="1200" cap="none" spc="0" normalizeH="0" baseline="0" noProof="0" dirty="0">
                <a:ln>
                  <a:noFill/>
                </a:ln>
                <a:solidFill>
                  <a:prstClr val="black"/>
                </a:solidFill>
                <a:effectLst/>
                <a:uLnTx/>
                <a:uFillTx/>
                <a:latin typeface="Lato-Regular"/>
                <a:ea typeface="+mn-ea"/>
                <a:cs typeface="+mn-cs"/>
              </a:rPr>
              <a:t>treatment. (1,2,3)</a:t>
            </a:r>
            <a:endParaRPr kumimoji="0" lang="it-IT"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ttangolo 2">
            <a:extLst>
              <a:ext uri="{FF2B5EF4-FFF2-40B4-BE49-F238E27FC236}">
                <a16:creationId xmlns:a16="http://schemas.microsoft.com/office/drawing/2014/main" xmlns="" id="{29C81D91-0DB7-4D6D-822B-2E4CED596445}"/>
              </a:ext>
            </a:extLst>
          </p:cNvPr>
          <p:cNvSpPr/>
          <p:nvPr/>
        </p:nvSpPr>
        <p:spPr>
          <a:xfrm>
            <a:off x="5940152" y="2852936"/>
            <a:ext cx="2338860" cy="6001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prstClr val="black"/>
                </a:solidFill>
                <a:effectLst/>
                <a:uLnTx/>
                <a:uFillTx/>
                <a:latin typeface="Lato-Regular"/>
                <a:ea typeface="+mn-ea"/>
                <a:cs typeface="+mn-cs"/>
              </a:rPr>
              <a:t>1. </a:t>
            </a:r>
            <a:r>
              <a:rPr kumimoji="0" lang="it-IT" sz="1100" b="0" i="0" u="none" strike="noStrike" kern="1200" cap="none" spc="0" normalizeH="0" baseline="0" noProof="0" dirty="0" err="1">
                <a:ln>
                  <a:noFill/>
                </a:ln>
                <a:solidFill>
                  <a:prstClr val="black"/>
                </a:solidFill>
                <a:effectLst/>
                <a:uLnTx/>
                <a:uFillTx/>
                <a:latin typeface="Lato-Regular"/>
                <a:ea typeface="+mn-ea"/>
                <a:cs typeface="+mn-cs"/>
              </a:rPr>
              <a:t>Wang</a:t>
            </a:r>
            <a:r>
              <a:rPr kumimoji="0" lang="it-IT" sz="1100" b="0" i="0" u="none" strike="noStrike" kern="1200" cap="none" spc="0" normalizeH="0" baseline="0" noProof="0" dirty="0">
                <a:ln>
                  <a:noFill/>
                </a:ln>
                <a:solidFill>
                  <a:prstClr val="black"/>
                </a:solidFill>
                <a:effectLst/>
                <a:uLnTx/>
                <a:uFillTx/>
                <a:latin typeface="Lato-Regular"/>
                <a:ea typeface="+mn-ea"/>
                <a:cs typeface="+mn-cs"/>
              </a:rPr>
              <a:t> J et al. </a:t>
            </a:r>
            <a:r>
              <a:rPr kumimoji="0" lang="en-US" sz="1100" b="0" i="1" u="none" strike="noStrike" kern="1200" cap="none" spc="0" normalizeH="0" baseline="0" noProof="0" dirty="0">
                <a:ln>
                  <a:noFill/>
                </a:ln>
                <a:solidFill>
                  <a:prstClr val="black"/>
                </a:solidFill>
                <a:effectLst/>
                <a:uLnTx/>
                <a:uFillTx/>
                <a:latin typeface="Lato-Italic"/>
                <a:ea typeface="+mn-ea"/>
                <a:cs typeface="+mn-cs"/>
              </a:rPr>
              <a:t>J </a:t>
            </a:r>
            <a:r>
              <a:rPr kumimoji="0" lang="en-US" sz="1100" b="0" i="1" u="none" strike="noStrike" kern="1200" cap="none" spc="0" normalizeH="0" baseline="0" noProof="0" dirty="0" err="1">
                <a:ln>
                  <a:noFill/>
                </a:ln>
                <a:solidFill>
                  <a:prstClr val="black"/>
                </a:solidFill>
                <a:effectLst/>
                <a:uLnTx/>
                <a:uFillTx/>
                <a:latin typeface="Lato-Italic"/>
                <a:ea typeface="+mn-ea"/>
                <a:cs typeface="+mn-cs"/>
              </a:rPr>
              <a:t>Hepatol</a:t>
            </a:r>
            <a:r>
              <a:rPr kumimoji="0" lang="en-US" sz="1100" b="0" i="0" u="none" strike="noStrike" kern="1200" cap="none" spc="0" normalizeH="0" baseline="0" noProof="0" dirty="0">
                <a:ln>
                  <a:noFill/>
                </a:ln>
                <a:solidFill>
                  <a:prstClr val="black"/>
                </a:solidFill>
                <a:effectLst/>
                <a:uLnTx/>
                <a:uFillTx/>
                <a:latin typeface="Lato-Regular"/>
                <a:ea typeface="+mn-ea"/>
                <a:cs typeface="+mn-cs"/>
              </a:rPr>
              <a:t>. 2016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Lato-Regular"/>
                <a:ea typeface="+mn-ea"/>
                <a:cs typeface="+mn-cs"/>
              </a:rPr>
              <a:t>2. Yu Y et al. </a:t>
            </a:r>
            <a:r>
              <a:rPr kumimoji="0" lang="en-US" sz="1100" b="0" i="1" u="none" strike="noStrike" kern="1200" cap="none" spc="0" normalizeH="0" baseline="0" noProof="0" dirty="0">
                <a:ln>
                  <a:noFill/>
                </a:ln>
                <a:solidFill>
                  <a:prstClr val="black"/>
                </a:solidFill>
                <a:effectLst/>
                <a:uLnTx/>
                <a:uFillTx/>
                <a:latin typeface="Lato-Italic"/>
                <a:ea typeface="+mn-ea"/>
                <a:cs typeface="+mn-cs"/>
              </a:rPr>
              <a:t>J </a:t>
            </a:r>
            <a:r>
              <a:rPr kumimoji="0" lang="en-US" sz="1100" b="0" i="1" u="none" strike="noStrike" kern="1200" cap="none" spc="0" normalizeH="0" baseline="0" noProof="0" dirty="0" err="1">
                <a:ln>
                  <a:noFill/>
                </a:ln>
                <a:solidFill>
                  <a:prstClr val="black"/>
                </a:solidFill>
                <a:effectLst/>
                <a:uLnTx/>
                <a:uFillTx/>
                <a:latin typeface="Lato-Italic"/>
                <a:ea typeface="+mn-ea"/>
                <a:cs typeface="+mn-cs"/>
              </a:rPr>
              <a:t>Hepatol</a:t>
            </a:r>
            <a:r>
              <a:rPr kumimoji="0" lang="en-US" sz="1100" b="0" i="0" u="none" strike="noStrike" kern="1200" cap="none" spc="0" normalizeH="0" baseline="0" noProof="0" dirty="0">
                <a:ln>
                  <a:noFill/>
                </a:ln>
                <a:solidFill>
                  <a:prstClr val="black"/>
                </a:solidFill>
                <a:effectLst/>
                <a:uLnTx/>
                <a:uFillTx/>
                <a:latin typeface="Lato-Regular"/>
                <a:ea typeface="+mn-ea"/>
                <a:cs typeface="+mn-cs"/>
              </a:rPr>
              <a:t>. 2017</a:t>
            </a:r>
            <a:endParaRPr kumimoji="0" lang="it-IT" sz="1100" b="0" i="0" u="none" strike="noStrike" kern="1200" cap="none" spc="0" normalizeH="0" baseline="0" noProof="0" dirty="0">
              <a:ln>
                <a:noFill/>
              </a:ln>
              <a:solidFill>
                <a:prstClr val="black"/>
              </a:solidFill>
              <a:effectLst/>
              <a:uLnTx/>
              <a:uFillTx/>
              <a:latin typeface="Lato-Regula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Lato-Regular"/>
                <a:ea typeface="+mn-ea"/>
                <a:cs typeface="+mn-cs"/>
              </a:rPr>
              <a:t>3. Giersch K et al. </a:t>
            </a:r>
            <a:r>
              <a:rPr kumimoji="0" lang="it-IT" sz="1100" b="0" i="1" u="none" strike="noStrike" kern="1200" cap="none" spc="0" normalizeH="0" baseline="0" noProof="0" dirty="0">
                <a:ln>
                  <a:noFill/>
                </a:ln>
                <a:solidFill>
                  <a:prstClr val="black"/>
                </a:solidFill>
                <a:effectLst/>
                <a:uLnTx/>
                <a:uFillTx/>
                <a:latin typeface="Lato-Italic"/>
                <a:ea typeface="+mn-ea"/>
                <a:cs typeface="+mn-cs"/>
              </a:rPr>
              <a:t>J </a:t>
            </a:r>
            <a:r>
              <a:rPr kumimoji="0" lang="it-IT" sz="1100" b="0" i="1" u="none" strike="noStrike" kern="1200" cap="none" spc="0" normalizeH="0" baseline="0" noProof="0" dirty="0" err="1">
                <a:ln>
                  <a:noFill/>
                </a:ln>
                <a:solidFill>
                  <a:prstClr val="black"/>
                </a:solidFill>
                <a:effectLst/>
                <a:uLnTx/>
                <a:uFillTx/>
                <a:latin typeface="Lato-Italic"/>
                <a:ea typeface="+mn-ea"/>
                <a:cs typeface="+mn-cs"/>
              </a:rPr>
              <a:t>Hepatol</a:t>
            </a:r>
            <a:r>
              <a:rPr kumimoji="0" lang="it-IT" sz="1100" b="0" i="0" u="none" strike="noStrike" kern="1200" cap="none" spc="0" normalizeH="0" baseline="0" noProof="0" dirty="0">
                <a:ln>
                  <a:noFill/>
                </a:ln>
                <a:solidFill>
                  <a:prstClr val="black"/>
                </a:solidFill>
                <a:effectLst/>
                <a:uLnTx/>
                <a:uFillTx/>
                <a:latin typeface="Lato-Regular"/>
                <a:ea typeface="+mn-ea"/>
                <a:cs typeface="+mn-cs"/>
              </a:rPr>
              <a:t>. 2017</a:t>
            </a:r>
            <a:endParaRPr kumimoji="0" lang="it-IT" sz="3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Immagine 3">
            <a:extLst>
              <a:ext uri="{FF2B5EF4-FFF2-40B4-BE49-F238E27FC236}">
                <a16:creationId xmlns:a16="http://schemas.microsoft.com/office/drawing/2014/main" xmlns="" id="{24E53F6A-7115-4398-96D7-73E06B5F7572}"/>
              </a:ext>
            </a:extLst>
          </p:cNvPr>
          <p:cNvPicPr>
            <a:picLocks noChangeAspect="1"/>
          </p:cNvPicPr>
          <p:nvPr/>
        </p:nvPicPr>
        <p:blipFill>
          <a:blip r:embed="rId2"/>
          <a:stretch>
            <a:fillRect/>
          </a:stretch>
        </p:blipFill>
        <p:spPr>
          <a:xfrm>
            <a:off x="1437299" y="3615220"/>
            <a:ext cx="6269401" cy="907100"/>
          </a:xfrm>
          <a:prstGeom prst="rect">
            <a:avLst/>
          </a:prstGeom>
        </p:spPr>
      </p:pic>
      <p:sp>
        <p:nvSpPr>
          <p:cNvPr id="5" name="Rettangolo 4">
            <a:extLst>
              <a:ext uri="{FF2B5EF4-FFF2-40B4-BE49-F238E27FC236}">
                <a16:creationId xmlns:a16="http://schemas.microsoft.com/office/drawing/2014/main" xmlns="" id="{541768A5-FD1A-47C5-BC4D-666A5FD3B814}"/>
              </a:ext>
            </a:extLst>
          </p:cNvPr>
          <p:cNvSpPr/>
          <p:nvPr/>
        </p:nvSpPr>
        <p:spPr>
          <a:xfrm>
            <a:off x="592857" y="4509120"/>
            <a:ext cx="7992888" cy="28931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0000"/>
                </a:solidFill>
                <a:effectLst/>
                <a:uLnTx/>
                <a:uFillTx/>
                <a:latin typeface="AdvGulliv-R"/>
                <a:ea typeface="+mn-ea"/>
                <a:cs typeface="+mn-cs"/>
              </a:rPr>
              <a:t>«</a:t>
            </a:r>
            <a:r>
              <a:rPr kumimoji="0" lang="en-US" sz="1400" b="0" i="0" u="none" strike="noStrike" kern="1200" cap="none" spc="0" normalizeH="0" baseline="0" noProof="0" dirty="0">
                <a:ln>
                  <a:noFill/>
                </a:ln>
                <a:solidFill>
                  <a:srgbClr val="000000"/>
                </a:solidFill>
                <a:effectLst/>
                <a:uLnTx/>
                <a:uFillTx/>
                <a:latin typeface="AdvGulliv-R"/>
                <a:ea typeface="+mn-ea"/>
                <a:cs typeface="+mn-cs"/>
              </a:rPr>
              <a:t>We agree with </a:t>
            </a:r>
            <a:r>
              <a:rPr kumimoji="0" lang="en-US" sz="1400" b="1" i="0" u="none" strike="noStrike" kern="1200" cap="none" spc="0" normalizeH="0" baseline="0" noProof="0" dirty="0">
                <a:ln>
                  <a:noFill/>
                </a:ln>
                <a:solidFill>
                  <a:srgbClr val="000000"/>
                </a:solidFill>
                <a:effectLst/>
                <a:uLnTx/>
                <a:uFillTx/>
                <a:latin typeface="AdvGulliv-R"/>
                <a:ea typeface="+mn-ea"/>
                <a:cs typeface="+mn-cs"/>
              </a:rPr>
              <a:t>Yu </a:t>
            </a:r>
            <a:r>
              <a:rPr kumimoji="0" lang="en-US" sz="1400" b="0" i="0" u="none" strike="noStrike" kern="1200" cap="none" spc="0" normalizeH="0" baseline="0" noProof="0" dirty="0">
                <a:ln>
                  <a:noFill/>
                </a:ln>
                <a:solidFill>
                  <a:srgbClr val="000000"/>
                </a:solidFill>
                <a:effectLst/>
                <a:uLnTx/>
                <a:uFillTx/>
                <a:latin typeface="AdvGulliv-R"/>
                <a:ea typeface="+mn-ea"/>
                <a:cs typeface="+mn-cs"/>
              </a:rPr>
              <a:t>and </a:t>
            </a:r>
            <a:r>
              <a:rPr kumimoji="0" lang="en-US" sz="1400" b="1" i="0" u="none" strike="noStrike" kern="1200" cap="none" spc="0" normalizeH="0" baseline="0" noProof="0" dirty="0">
                <a:ln>
                  <a:noFill/>
                </a:ln>
                <a:solidFill>
                  <a:srgbClr val="000000"/>
                </a:solidFill>
                <a:effectLst/>
                <a:uLnTx/>
                <a:uFillTx/>
                <a:latin typeface="AdvGulliv-R"/>
                <a:ea typeface="+mn-ea"/>
                <a:cs typeface="+mn-cs"/>
              </a:rPr>
              <a:t>Wang et al. </a:t>
            </a:r>
            <a:r>
              <a:rPr kumimoji="0" lang="en-US" sz="1400" b="0" i="0" u="none" strike="noStrike" kern="1200" cap="none" spc="0" normalizeH="0" baseline="0" noProof="0" dirty="0">
                <a:ln>
                  <a:noFill/>
                </a:ln>
                <a:solidFill>
                  <a:srgbClr val="000000"/>
                </a:solidFill>
                <a:effectLst/>
                <a:uLnTx/>
                <a:uFillTx/>
                <a:latin typeface="AdvGulliv-R"/>
                <a:ea typeface="+mn-ea"/>
                <a:cs typeface="+mn-cs"/>
              </a:rPr>
              <a:t>that it is important to study the role of intrahepatic and serum HBV RNA in predicting long-term outcome after NA cessation. </a:t>
            </a:r>
            <a:r>
              <a:rPr kumimoji="0" lang="it-IT" sz="1400" b="0" i="0" u="none" strike="noStrike" kern="1200" cap="none" spc="0" normalizeH="0" baseline="0" noProof="0" dirty="0" err="1">
                <a:ln>
                  <a:noFill/>
                </a:ln>
                <a:solidFill>
                  <a:srgbClr val="000000"/>
                </a:solidFill>
                <a:effectLst/>
                <a:uLnTx/>
                <a:uFillTx/>
                <a:latin typeface="AdvGulliv-R"/>
                <a:ea typeface="+mn-ea"/>
                <a:cs typeface="+mn-cs"/>
              </a:rPr>
              <a:t>However</a:t>
            </a:r>
            <a:r>
              <a:rPr kumimoji="0" lang="it-IT" sz="1400" b="0" i="0" u="none" strike="noStrike" kern="1200" cap="none" spc="0" normalizeH="0" baseline="0" noProof="0" dirty="0">
                <a:ln>
                  <a:noFill/>
                </a:ln>
                <a:solidFill>
                  <a:srgbClr val="000000"/>
                </a:solidFill>
                <a:effectLst/>
                <a:uLnTx/>
                <a:uFillTx/>
                <a:latin typeface="AdvGulliv-R"/>
                <a:ea typeface="+mn-ea"/>
                <a:cs typeface="+mn-cs"/>
              </a:rPr>
              <a:t>, </a:t>
            </a:r>
            <a:r>
              <a:rPr kumimoji="0" lang="it-IT" sz="1400" b="0" i="0" u="none" strike="noStrike" kern="1200" cap="none" spc="0" normalizeH="0" baseline="0" noProof="0" dirty="0" err="1">
                <a:ln>
                  <a:noFill/>
                </a:ln>
                <a:solidFill>
                  <a:srgbClr val="000000"/>
                </a:solidFill>
                <a:effectLst/>
                <a:uLnTx/>
                <a:uFillTx/>
                <a:latin typeface="AdvGulliv-R"/>
                <a:ea typeface="+mn-ea"/>
                <a:cs typeface="+mn-cs"/>
              </a:rPr>
              <a:t>we</a:t>
            </a:r>
            <a:r>
              <a:rPr kumimoji="0" lang="it-IT" sz="1400" b="0" i="0" u="none" strike="noStrike" kern="1200" cap="none" spc="0" normalizeH="0" baseline="0" noProof="0" dirty="0">
                <a:ln>
                  <a:noFill/>
                </a:ln>
                <a:solidFill>
                  <a:srgbClr val="000000"/>
                </a:solidFill>
                <a:effectLst/>
                <a:uLnTx/>
                <a:uFillTx/>
                <a:latin typeface="AdvGulliv-R"/>
                <a:ea typeface="+mn-ea"/>
                <a:cs typeface="+mn-cs"/>
              </a:rPr>
              <a:t> </a:t>
            </a:r>
            <a:r>
              <a:rPr kumimoji="0" lang="it-IT" sz="1400" b="0" i="0" u="none" strike="noStrike" kern="1200" cap="none" spc="0" normalizeH="0" baseline="0" noProof="0" dirty="0" err="1">
                <a:ln>
                  <a:noFill/>
                </a:ln>
                <a:solidFill>
                  <a:srgbClr val="000000"/>
                </a:solidFill>
                <a:effectLst/>
                <a:uLnTx/>
                <a:uFillTx/>
                <a:latin typeface="AdvGulliv-R"/>
                <a:ea typeface="+mn-ea"/>
                <a:cs typeface="+mn-cs"/>
              </a:rPr>
              <a:t>believe</a:t>
            </a:r>
            <a:r>
              <a:rPr kumimoji="0" lang="it-IT" sz="1400" b="0" i="0" u="none" strike="noStrike" kern="1200" cap="none" spc="0" normalizeH="0" baseline="0" noProof="0" dirty="0">
                <a:ln>
                  <a:noFill/>
                </a:ln>
                <a:solidFill>
                  <a:srgbClr val="000000"/>
                </a:solidFill>
                <a:effectLst/>
                <a:uLnTx/>
                <a:uFillTx/>
                <a:latin typeface="AdvGulliv-R"/>
                <a:ea typeface="+mn-ea"/>
                <a:cs typeface="+mn-cs"/>
              </a:rPr>
              <a:t> </a:t>
            </a:r>
            <a:r>
              <a:rPr kumimoji="0" lang="it-IT" sz="1400" b="0" i="0" u="none" strike="noStrike" kern="1200" cap="none" spc="0" normalizeH="0" baseline="0" noProof="0" dirty="0" err="1">
                <a:ln>
                  <a:noFill/>
                </a:ln>
                <a:solidFill>
                  <a:srgbClr val="000000"/>
                </a:solidFill>
                <a:effectLst/>
                <a:uLnTx/>
                <a:uFillTx/>
                <a:latin typeface="AdvGulliv-R"/>
                <a:ea typeface="+mn-ea"/>
                <a:cs typeface="+mn-cs"/>
              </a:rPr>
              <a:t>it</a:t>
            </a:r>
            <a:r>
              <a:rPr kumimoji="0" lang="it-IT" sz="1400" b="0" i="0" u="none" strike="noStrike" kern="1200" cap="none" spc="0" normalizeH="0" baseline="0" noProof="0" dirty="0">
                <a:ln>
                  <a:noFill/>
                </a:ln>
                <a:solidFill>
                  <a:srgbClr val="000000"/>
                </a:solidFill>
                <a:effectLst/>
                <a:uLnTx/>
                <a:uFillTx/>
                <a:latin typeface="AdvGulliv-R"/>
                <a:ea typeface="+mn-ea"/>
                <a:cs typeface="+mn-cs"/>
              </a:rPr>
              <a:t> </a:t>
            </a:r>
            <a:r>
              <a:rPr kumimoji="0" lang="en-US" sz="1400" b="0" i="0" u="none" strike="noStrike" kern="1200" cap="none" spc="0" normalizeH="0" baseline="0" noProof="0" dirty="0">
                <a:ln>
                  <a:noFill/>
                </a:ln>
                <a:solidFill>
                  <a:srgbClr val="000000"/>
                </a:solidFill>
                <a:effectLst/>
                <a:uLnTx/>
                <a:uFillTx/>
                <a:latin typeface="AdvGulliv-R"/>
                <a:ea typeface="+mn-ea"/>
                <a:cs typeface="+mn-cs"/>
              </a:rPr>
              <a:t>would be </a:t>
            </a:r>
            <a:r>
              <a:rPr kumimoji="0" lang="en-US" sz="1400" b="1" i="0" u="none" strike="noStrike" kern="1200" cap="none" spc="0" normalizeH="0" baseline="0" noProof="0" dirty="0">
                <a:ln>
                  <a:noFill/>
                </a:ln>
                <a:solidFill>
                  <a:srgbClr val="000000"/>
                </a:solidFill>
                <a:effectLst/>
                <a:uLnTx/>
                <a:uFillTx/>
                <a:latin typeface="AdvGulliv-R"/>
                <a:ea typeface="+mn-ea"/>
                <a:cs typeface="+mn-cs"/>
              </a:rPr>
              <a:t>difficult to include measurement of an intrahepatic marker in routine clinical practice</a:t>
            </a:r>
            <a:r>
              <a:rPr kumimoji="0" lang="en-US" sz="1400" b="0" i="0" u="none" strike="noStrike" kern="1200" cap="none" spc="0" normalizeH="0" baseline="0" noProof="0" dirty="0">
                <a:ln>
                  <a:noFill/>
                </a:ln>
                <a:solidFill>
                  <a:srgbClr val="000000"/>
                </a:solidFill>
                <a:effectLst/>
                <a:uLnTx/>
                <a:uFillTx/>
                <a:latin typeface="AdvGulliv-R"/>
                <a:ea typeface="+mn-ea"/>
                <a:cs typeface="+mn-cs"/>
              </a:rPr>
              <a:t> and spatial intrahepatic distributions of replicative HBV forms may affect the results.</a:t>
            </a:r>
            <a:r>
              <a:rPr kumimoji="0" lang="en-US" sz="600" b="0" i="0" u="none" strike="noStrike" kern="1200" cap="none" spc="0" normalizeH="0" baseline="0" noProof="0" dirty="0">
                <a:ln>
                  <a:noFill/>
                </a:ln>
                <a:solidFill>
                  <a:srgbClr val="0080AE"/>
                </a:solidFill>
                <a:effectLst/>
                <a:uLnTx/>
                <a:uFillTx/>
                <a:latin typeface="AdvGulliv-R"/>
                <a:ea typeface="+mn-ea"/>
                <a:cs typeface="+mn-cs"/>
              </a:rPr>
              <a:t> </a:t>
            </a:r>
            <a:r>
              <a:rPr kumimoji="0" lang="en-US" sz="1400" b="0" i="0" u="none" strike="noStrike" kern="1200" cap="none" spc="0" normalizeH="0" baseline="0" noProof="0" dirty="0">
                <a:ln>
                  <a:noFill/>
                </a:ln>
                <a:solidFill>
                  <a:srgbClr val="000000"/>
                </a:solidFill>
                <a:effectLst/>
                <a:uLnTx/>
                <a:uFillTx/>
                <a:latin typeface="AdvGulliv-R"/>
                <a:ea typeface="+mn-ea"/>
                <a:cs typeface="+mn-cs"/>
              </a:rPr>
              <a:t>Whether serum HBV RNA can be a surrogate for the intrahepatic forms </a:t>
            </a:r>
            <a:r>
              <a:rPr kumimoji="0" lang="en-US" sz="1400" b="0" i="0" u="sng" strike="noStrike" kern="1200" cap="none" spc="0" normalizeH="0" baseline="0" noProof="0" dirty="0">
                <a:ln>
                  <a:noFill/>
                </a:ln>
                <a:solidFill>
                  <a:srgbClr val="000000"/>
                </a:solidFill>
                <a:effectLst/>
                <a:uLnTx/>
                <a:uFillTx/>
                <a:latin typeface="AdvGulliv-R"/>
                <a:ea typeface="+mn-ea"/>
                <a:cs typeface="+mn-cs"/>
              </a:rPr>
              <a:t>requires further study in larger cohorts </a:t>
            </a:r>
            <a:r>
              <a:rPr kumimoji="0" lang="en-US" sz="1400" b="0" i="0" u="none" strike="noStrike" kern="1200" cap="none" spc="0" normalizeH="0" baseline="0" noProof="0" dirty="0">
                <a:ln>
                  <a:noFill/>
                </a:ln>
                <a:solidFill>
                  <a:srgbClr val="000000"/>
                </a:solidFill>
                <a:effectLst/>
                <a:uLnTx/>
                <a:uFillTx/>
                <a:latin typeface="AdvGulliv-R"/>
                <a:ea typeface="+mn-ea"/>
                <a:cs typeface="+mn-cs"/>
              </a:rPr>
              <a:t>and we are planning </a:t>
            </a:r>
            <a:r>
              <a:rPr kumimoji="0" lang="it-IT" sz="1400" b="0" i="0" u="none" strike="noStrike" kern="1200" cap="none" spc="0" normalizeH="0" baseline="0" noProof="0" dirty="0">
                <a:ln>
                  <a:noFill/>
                </a:ln>
                <a:solidFill>
                  <a:srgbClr val="000000"/>
                </a:solidFill>
                <a:effectLst/>
                <a:uLnTx/>
                <a:uFillTx/>
                <a:latin typeface="AdvGulliv-R"/>
                <a:ea typeface="+mn-ea"/>
                <a:cs typeface="+mn-cs"/>
              </a:rPr>
              <a:t>to </a:t>
            </a:r>
            <a:r>
              <a:rPr kumimoji="0" lang="it-IT" sz="1400" b="0" i="0" u="none" strike="noStrike" kern="1200" cap="none" spc="0" normalizeH="0" baseline="0" noProof="0" dirty="0" err="1">
                <a:ln>
                  <a:noFill/>
                </a:ln>
                <a:solidFill>
                  <a:srgbClr val="000000"/>
                </a:solidFill>
                <a:effectLst/>
                <a:uLnTx/>
                <a:uFillTx/>
                <a:latin typeface="AdvGulliv-R"/>
                <a:ea typeface="+mn-ea"/>
                <a:cs typeface="+mn-cs"/>
              </a:rPr>
              <a:t>perform</a:t>
            </a:r>
            <a:r>
              <a:rPr kumimoji="0" lang="it-IT" sz="1400" b="0" i="0" u="none" strike="noStrike" kern="1200" cap="none" spc="0" normalizeH="0" baseline="0" noProof="0" dirty="0">
                <a:ln>
                  <a:noFill/>
                </a:ln>
                <a:solidFill>
                  <a:srgbClr val="000000"/>
                </a:solidFill>
                <a:effectLst/>
                <a:uLnTx/>
                <a:uFillTx/>
                <a:latin typeface="AdvGulliv-R"/>
                <a:ea typeface="+mn-ea"/>
                <a:cs typeface="+mn-cs"/>
              </a:rPr>
              <a:t> </a:t>
            </a:r>
            <a:r>
              <a:rPr kumimoji="0" lang="it-IT" sz="1400" b="0" i="0" u="none" strike="noStrike" kern="1200" cap="none" spc="0" normalizeH="0" baseline="0" noProof="0" dirty="0" err="1">
                <a:ln>
                  <a:noFill/>
                </a:ln>
                <a:solidFill>
                  <a:srgbClr val="000000"/>
                </a:solidFill>
                <a:effectLst/>
                <a:uLnTx/>
                <a:uFillTx/>
                <a:latin typeface="AdvGulliv-R"/>
                <a:ea typeface="+mn-ea"/>
                <a:cs typeface="+mn-cs"/>
              </a:rPr>
              <a:t>serum</a:t>
            </a:r>
            <a:r>
              <a:rPr kumimoji="0" lang="it-IT" sz="1400" b="0" i="0" u="none" strike="noStrike" kern="1200" cap="none" spc="0" normalizeH="0" baseline="0" noProof="0" dirty="0">
                <a:ln>
                  <a:noFill/>
                </a:ln>
                <a:solidFill>
                  <a:srgbClr val="000000"/>
                </a:solidFill>
                <a:effectLst/>
                <a:uLnTx/>
                <a:uFillTx/>
                <a:latin typeface="AdvGulliv-R"/>
                <a:ea typeface="+mn-ea"/>
                <a:cs typeface="+mn-cs"/>
              </a:rPr>
              <a:t> HBV RNA </a:t>
            </a:r>
            <a:r>
              <a:rPr kumimoji="0" lang="it-IT" sz="1400" b="0" i="0" u="none" strike="noStrike" kern="1200" cap="none" spc="0" normalizeH="0" baseline="0" noProof="0" dirty="0" err="1">
                <a:ln>
                  <a:noFill/>
                </a:ln>
                <a:solidFill>
                  <a:srgbClr val="000000"/>
                </a:solidFill>
                <a:effectLst/>
                <a:uLnTx/>
                <a:uFillTx/>
                <a:latin typeface="AdvGulliv-R"/>
                <a:ea typeface="+mn-ea"/>
                <a:cs typeface="+mn-cs"/>
              </a:rPr>
              <a:t>analyses</a:t>
            </a:r>
            <a:r>
              <a:rPr kumimoji="0" lang="it-IT" sz="1400" b="0" i="0" u="none" strike="noStrike" kern="1200" cap="none" spc="0" normalizeH="0" baseline="0" noProof="0" dirty="0">
                <a:ln>
                  <a:noFill/>
                </a:ln>
                <a:solidFill>
                  <a:srgbClr val="000000"/>
                </a:solidFill>
                <a:effectLst/>
                <a:uLnTx/>
                <a:uFillTx/>
                <a:latin typeface="AdvGulliv-R"/>
                <a:ea typeface="+mn-ea"/>
                <a:cs typeface="+mn-cs"/>
              </a:rPr>
              <a:t> from </a:t>
            </a:r>
            <a:r>
              <a:rPr kumimoji="0" lang="it-IT" sz="1400" b="0" i="0" u="none" strike="noStrike" kern="1200" cap="none" spc="0" normalizeH="0" baseline="0" noProof="0" dirty="0" err="1">
                <a:ln>
                  <a:noFill/>
                </a:ln>
                <a:solidFill>
                  <a:srgbClr val="000000"/>
                </a:solidFill>
                <a:effectLst/>
                <a:uLnTx/>
                <a:uFillTx/>
                <a:latin typeface="AdvGulliv-R"/>
                <a:ea typeface="+mn-ea"/>
                <a:cs typeface="+mn-cs"/>
              </a:rPr>
              <a:t>stored</a:t>
            </a:r>
            <a:r>
              <a:rPr kumimoji="0" lang="it-IT" sz="1400" b="0" i="0" u="none" strike="noStrike" kern="1200" cap="none" spc="0" normalizeH="0" baseline="0" noProof="0" dirty="0">
                <a:ln>
                  <a:noFill/>
                </a:ln>
                <a:solidFill>
                  <a:srgbClr val="000000"/>
                </a:solidFill>
                <a:effectLst/>
                <a:uLnTx/>
                <a:uFillTx/>
                <a:latin typeface="AdvGulliv-R"/>
                <a:ea typeface="+mn-ea"/>
                <a:cs typeface="+mn-cs"/>
              </a:rPr>
              <a:t> </a:t>
            </a:r>
            <a:r>
              <a:rPr kumimoji="0" lang="it-IT" sz="1400" b="0" i="0" u="none" strike="noStrike" kern="1200" cap="none" spc="0" normalizeH="0" baseline="0" noProof="0" dirty="0" err="1">
                <a:ln>
                  <a:noFill/>
                </a:ln>
                <a:solidFill>
                  <a:srgbClr val="000000"/>
                </a:solidFill>
                <a:effectLst/>
                <a:uLnTx/>
                <a:uFillTx/>
                <a:latin typeface="AdvGulliv-R"/>
                <a:ea typeface="+mn-ea"/>
                <a:cs typeface="+mn-cs"/>
              </a:rPr>
              <a:t>serum</a:t>
            </a:r>
            <a:r>
              <a:rPr kumimoji="0" lang="it-IT" sz="1400" b="0" i="0" u="none" strike="noStrike" kern="1200" cap="none" spc="0" normalizeH="0" baseline="0" noProof="0" dirty="0">
                <a:ln>
                  <a:noFill/>
                </a:ln>
                <a:solidFill>
                  <a:srgbClr val="000000"/>
                </a:solidFill>
                <a:effectLst/>
                <a:uLnTx/>
                <a:uFillTx/>
                <a:latin typeface="AdvGulliv-R"/>
                <a:ea typeface="+mn-ea"/>
                <a:cs typeface="+mn-cs"/>
              </a:rPr>
              <a:t> </a:t>
            </a:r>
            <a:r>
              <a:rPr kumimoji="0" lang="en-US" sz="1400" b="0" i="0" u="none" strike="noStrike" kern="1200" cap="none" spc="0" normalizeH="0" baseline="0" noProof="0" dirty="0">
                <a:ln>
                  <a:noFill/>
                </a:ln>
                <a:solidFill>
                  <a:srgbClr val="000000"/>
                </a:solidFill>
                <a:effectLst/>
                <a:uLnTx/>
                <a:uFillTx/>
                <a:latin typeface="AdvGulliv-R"/>
                <a:ea typeface="+mn-ea"/>
                <a:cs typeface="+mn-cs"/>
              </a:rPr>
              <a:t>samples of patients included in the FINITE trial. In our experience of studying serum HBV RNA in NA-treated patients, </a:t>
            </a:r>
            <a:r>
              <a:rPr kumimoji="0" lang="en-US" sz="1400" b="1" i="0" u="none" strike="noStrike" kern="1200" cap="none" spc="0" normalizeH="0" baseline="0" noProof="0" dirty="0">
                <a:ln>
                  <a:noFill/>
                </a:ln>
                <a:solidFill>
                  <a:srgbClr val="000000"/>
                </a:solidFill>
                <a:effectLst/>
                <a:uLnTx/>
                <a:uFillTx/>
                <a:latin typeface="AdvGulliv-R"/>
                <a:ea typeface="+mn-ea"/>
                <a:cs typeface="+mn-cs"/>
              </a:rPr>
              <a:t>this marker rapidly becomes undetectable in most </a:t>
            </a:r>
            <a:r>
              <a:rPr kumimoji="0" lang="en-US" sz="1400" b="1" i="0" u="none" strike="noStrike" kern="1200" cap="none" spc="0" normalizeH="0" baseline="0" noProof="0" dirty="0" err="1">
                <a:ln>
                  <a:noFill/>
                </a:ln>
                <a:solidFill>
                  <a:srgbClr val="000000"/>
                </a:solidFill>
                <a:effectLst/>
                <a:uLnTx/>
                <a:uFillTx/>
                <a:latin typeface="AdvGulliv-R"/>
                <a:ea typeface="+mn-ea"/>
                <a:cs typeface="+mn-cs"/>
              </a:rPr>
              <a:t>HBeAg</a:t>
            </a:r>
            <a:r>
              <a:rPr kumimoji="0" lang="en-US" sz="1400" b="1" i="0" u="none" strike="noStrike" kern="1200" cap="none" spc="0" normalizeH="0" baseline="0" noProof="0" dirty="0">
                <a:ln>
                  <a:noFill/>
                </a:ln>
                <a:solidFill>
                  <a:srgbClr val="000000"/>
                </a:solidFill>
                <a:effectLst/>
                <a:uLnTx/>
                <a:uFillTx/>
                <a:latin typeface="AdvGulliv-R"/>
                <a:ea typeface="+mn-ea"/>
                <a:cs typeface="+mn-cs"/>
              </a:rPr>
              <a:t>-negative patients, which is likely to limit the predictive power of this </a:t>
            </a:r>
            <a:r>
              <a:rPr kumimoji="0" lang="it-IT" sz="1400" b="1" i="0" u="none" strike="noStrike" kern="1200" cap="none" spc="0" normalizeH="0" baseline="0" noProof="0" dirty="0" err="1">
                <a:ln>
                  <a:noFill/>
                </a:ln>
                <a:solidFill>
                  <a:srgbClr val="000000"/>
                </a:solidFill>
                <a:effectLst/>
                <a:uLnTx/>
                <a:uFillTx/>
                <a:latin typeface="AdvGulliv-R"/>
                <a:ea typeface="+mn-ea"/>
                <a:cs typeface="+mn-cs"/>
              </a:rPr>
              <a:t>serum</a:t>
            </a:r>
            <a:r>
              <a:rPr kumimoji="0" lang="it-IT" sz="1400" b="1" i="0" u="none" strike="noStrike" kern="1200" cap="none" spc="0" normalizeH="0" baseline="0" noProof="0" dirty="0">
                <a:ln>
                  <a:noFill/>
                </a:ln>
                <a:solidFill>
                  <a:srgbClr val="000000"/>
                </a:solidFill>
                <a:effectLst/>
                <a:uLnTx/>
                <a:uFillTx/>
                <a:latin typeface="AdvGulliv-R"/>
                <a:ea typeface="+mn-ea"/>
                <a:cs typeface="+mn-cs"/>
              </a:rPr>
              <a:t> marker in </a:t>
            </a:r>
            <a:r>
              <a:rPr kumimoji="0" lang="it-IT" sz="1400" b="1" i="0" u="none" strike="noStrike" kern="1200" cap="none" spc="0" normalizeH="0" baseline="0" noProof="0" dirty="0" err="1">
                <a:ln>
                  <a:noFill/>
                </a:ln>
                <a:solidFill>
                  <a:srgbClr val="000000"/>
                </a:solidFill>
                <a:effectLst/>
                <a:uLnTx/>
                <a:uFillTx/>
                <a:latin typeface="AdvGulliv-R"/>
                <a:ea typeface="+mn-ea"/>
                <a:cs typeface="+mn-cs"/>
              </a:rPr>
              <a:t>this</a:t>
            </a:r>
            <a:r>
              <a:rPr kumimoji="0" lang="it-IT" sz="1400" b="1" i="0" u="none" strike="noStrike" kern="1200" cap="none" spc="0" normalizeH="0" baseline="0" noProof="0" dirty="0">
                <a:ln>
                  <a:noFill/>
                </a:ln>
                <a:solidFill>
                  <a:srgbClr val="000000"/>
                </a:solidFill>
                <a:effectLst/>
                <a:uLnTx/>
                <a:uFillTx/>
                <a:latin typeface="AdvGulliv-R"/>
                <a:ea typeface="+mn-ea"/>
                <a:cs typeface="+mn-cs"/>
              </a:rPr>
              <a:t> </a:t>
            </a:r>
            <a:r>
              <a:rPr kumimoji="0" lang="it-IT" sz="1400" b="1" i="0" u="none" strike="noStrike" kern="1200" cap="none" spc="0" normalizeH="0" baseline="0" noProof="0" dirty="0" err="1">
                <a:ln>
                  <a:noFill/>
                </a:ln>
                <a:solidFill>
                  <a:srgbClr val="000000"/>
                </a:solidFill>
                <a:effectLst/>
                <a:uLnTx/>
                <a:uFillTx/>
                <a:latin typeface="AdvGulliv-R"/>
                <a:ea typeface="+mn-ea"/>
                <a:cs typeface="+mn-cs"/>
              </a:rPr>
              <a:t>population</a:t>
            </a:r>
            <a:r>
              <a:rPr kumimoji="0" lang="it-IT" sz="1400" b="1" i="0" u="none" strike="noStrike" kern="1200" cap="none" spc="0" normalizeH="0" baseline="0" noProof="0" dirty="0" smtClean="0">
                <a:ln>
                  <a:noFill/>
                </a:ln>
                <a:solidFill>
                  <a:srgbClr val="000000"/>
                </a:solidFill>
                <a:effectLst/>
                <a:uLnTx/>
                <a:uFillTx/>
                <a:latin typeface="AdvGulliv-R"/>
                <a:ea typeface="+mn-ea"/>
                <a:cs typeface="+mn-cs"/>
              </a:rPr>
              <a:t>.</a:t>
            </a:r>
            <a:r>
              <a:rPr kumimoji="0" lang="it-IT" sz="1400" b="0" i="0" u="none" strike="noStrike" kern="1200" cap="none" spc="0" normalizeH="0" baseline="0" noProof="0" dirty="0" smtClean="0">
                <a:ln>
                  <a:noFill/>
                </a:ln>
                <a:solidFill>
                  <a:srgbClr val="000000"/>
                </a:solidFill>
                <a:effectLst/>
                <a:uLnTx/>
                <a:uFillTx/>
                <a:latin typeface="AdvGulliv-R"/>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smtClean="0">
              <a:ln>
                <a:noFill/>
              </a:ln>
              <a:solidFill>
                <a:srgbClr val="000000"/>
              </a:solidFill>
              <a:effectLst/>
              <a:uLnTx/>
              <a:uFillTx/>
              <a:latin typeface="AdvGulliv-R"/>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srgbClr val="000000"/>
              </a:solidFill>
              <a:effectLst/>
              <a:uLnTx/>
              <a:uFillTx/>
              <a:latin typeface="AdvGulliv-R"/>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srgbClr val="000000"/>
              </a:solidFill>
              <a:effectLst/>
              <a:uLnTx/>
              <a:uFillTx/>
              <a:latin typeface="AdvGulliv-R"/>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ettangolo 5">
            <a:extLst>
              <a:ext uri="{FF2B5EF4-FFF2-40B4-BE49-F238E27FC236}">
                <a16:creationId xmlns:a16="http://schemas.microsoft.com/office/drawing/2014/main" xmlns="" id="{32CB0FD0-7CFD-42CC-A015-6A5DEA996AAC}"/>
              </a:ext>
            </a:extLst>
          </p:cNvPr>
          <p:cNvSpPr/>
          <p:nvPr/>
        </p:nvSpPr>
        <p:spPr>
          <a:xfrm>
            <a:off x="3707904" y="6525343"/>
            <a:ext cx="4843239" cy="2539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a:ln>
                  <a:noFill/>
                </a:ln>
                <a:solidFill>
                  <a:srgbClr val="000000"/>
                </a:solidFill>
                <a:effectLst/>
                <a:uLnTx/>
                <a:uFillTx/>
                <a:latin typeface="AdvGulliv-R"/>
                <a:ea typeface="+mn-ea"/>
                <a:cs typeface="+mn-cs"/>
              </a:rPr>
              <a:t>Thomas </a:t>
            </a:r>
            <a:r>
              <a:rPr kumimoji="0" lang="it-IT" sz="1050" b="0" i="0" u="none" strike="noStrike" kern="1200" cap="none" spc="0" normalizeH="0" baseline="0" noProof="0" dirty="0" err="1">
                <a:ln>
                  <a:noFill/>
                </a:ln>
                <a:solidFill>
                  <a:srgbClr val="000000"/>
                </a:solidFill>
                <a:effectLst/>
                <a:uLnTx/>
                <a:uFillTx/>
                <a:latin typeface="AdvGulliv-R"/>
                <a:ea typeface="+mn-ea"/>
                <a:cs typeface="+mn-cs"/>
              </a:rPr>
              <a:t>Berg</a:t>
            </a:r>
            <a:r>
              <a:rPr kumimoji="0" lang="it-IT" sz="1050" b="0" i="0" u="none" strike="noStrike" kern="1200" cap="none" spc="0" normalizeH="0" baseline="0" noProof="0" dirty="0">
                <a:ln>
                  <a:noFill/>
                </a:ln>
                <a:solidFill>
                  <a:srgbClr val="000000"/>
                </a:solidFill>
                <a:effectLst/>
                <a:uLnTx/>
                <a:uFillTx/>
                <a:latin typeface="AdvCORRESAST"/>
                <a:ea typeface="+mn-ea"/>
                <a:cs typeface="+mn-cs"/>
              </a:rPr>
              <a:t> and </a:t>
            </a:r>
            <a:r>
              <a:rPr kumimoji="0" lang="it-IT" sz="1050" b="0" i="0" u="none" strike="noStrike" kern="1200" cap="none" spc="0" normalizeH="0" baseline="0" noProof="0" dirty="0">
                <a:ln>
                  <a:noFill/>
                </a:ln>
                <a:solidFill>
                  <a:srgbClr val="000000"/>
                </a:solidFill>
                <a:effectLst/>
                <a:uLnTx/>
                <a:uFillTx/>
                <a:latin typeface="AdvGulliv-R"/>
                <a:ea typeface="+mn-ea"/>
                <a:cs typeface="+mn-cs"/>
              </a:rPr>
              <a:t>Jörg </a:t>
            </a:r>
            <a:r>
              <a:rPr kumimoji="0" lang="it-IT" sz="1050" b="0" i="0" u="none" strike="noStrike" kern="1200" cap="none" spc="0" normalizeH="0" baseline="0" noProof="0" dirty="0" err="1">
                <a:ln>
                  <a:noFill/>
                </a:ln>
                <a:solidFill>
                  <a:srgbClr val="000000"/>
                </a:solidFill>
                <a:effectLst/>
                <a:uLnTx/>
                <a:uFillTx/>
                <a:latin typeface="AdvGulliv-R"/>
                <a:ea typeface="+mn-ea"/>
                <a:cs typeface="+mn-cs"/>
              </a:rPr>
              <a:t>Petersen</a:t>
            </a:r>
            <a:r>
              <a:rPr kumimoji="0" lang="it-IT" sz="1050" b="0" i="0" u="none" strike="noStrike" kern="1200" cap="none" spc="0" normalizeH="0" baseline="0" noProof="0" dirty="0">
                <a:ln>
                  <a:noFill/>
                </a:ln>
                <a:solidFill>
                  <a:srgbClr val="000000"/>
                </a:solidFill>
                <a:effectLst/>
                <a:uLnTx/>
                <a:uFillTx/>
                <a:latin typeface="AdvGulliv-R"/>
                <a:ea typeface="+mn-ea"/>
                <a:cs typeface="+mn-cs"/>
              </a:rPr>
              <a:t>, </a:t>
            </a:r>
            <a:r>
              <a:rPr kumimoji="0" lang="en-US" sz="1050" b="0" i="0" u="none" strike="noStrike" kern="1200" cap="none" spc="0" normalizeH="0" baseline="0" noProof="0" dirty="0">
                <a:ln>
                  <a:noFill/>
                </a:ln>
                <a:solidFill>
                  <a:prstClr val="black"/>
                </a:solidFill>
                <a:effectLst/>
                <a:uLnTx/>
                <a:uFillTx/>
                <a:latin typeface="Calibri"/>
                <a:ea typeface="+mn-ea"/>
                <a:cs typeface="+mn-cs"/>
              </a:rPr>
              <a:t>Journal of Hepatology 2018 vol. 68, 595–629</a:t>
            </a:r>
            <a:endParaRPr kumimoji="0" lang="it-IT" sz="105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Rettangolo 10">
            <a:extLst>
              <a:ext uri="{FF2B5EF4-FFF2-40B4-BE49-F238E27FC236}">
                <a16:creationId xmlns:a16="http://schemas.microsoft.com/office/drawing/2014/main" xmlns="" id="{D008C5E2-DB94-4EBD-AEF0-E16CC35E19EB}"/>
              </a:ext>
            </a:extLst>
          </p:cNvPr>
          <p:cNvSpPr/>
          <p:nvPr/>
        </p:nvSpPr>
        <p:spPr>
          <a:xfrm>
            <a:off x="539552" y="3600234"/>
            <a:ext cx="8136904" cy="3141134"/>
          </a:xfrm>
          <a:prstGeom prst="rect">
            <a:avLst/>
          </a:prstGeom>
          <a:noFill/>
          <a:ln>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5187487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xmlns="" id="{07B3E6F4-F28F-4818-B8FC-BB07A37F0D54}"/>
              </a:ext>
            </a:extLst>
          </p:cNvPr>
          <p:cNvSpPr/>
          <p:nvPr/>
        </p:nvSpPr>
        <p:spPr>
          <a:xfrm>
            <a:off x="611560" y="548680"/>
            <a:ext cx="278473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New </a:t>
            </a:r>
            <a:r>
              <a:rPr kumimoji="0" lang="it-IT" sz="2800" b="0"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biomarkers</a:t>
            </a:r>
            <a:endParaRPr kumimoji="0" lang="it-IT" sz="28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endParaRPr>
          </a:p>
        </p:txBody>
      </p:sp>
      <p:sp>
        <p:nvSpPr>
          <p:cNvPr id="3" name="Rettangolo 2">
            <a:extLst>
              <a:ext uri="{FF2B5EF4-FFF2-40B4-BE49-F238E27FC236}">
                <a16:creationId xmlns:a16="http://schemas.microsoft.com/office/drawing/2014/main" xmlns="" id="{F6388AAA-4B67-4B0C-B4B6-4588FA2C7B82}"/>
              </a:ext>
            </a:extLst>
          </p:cNvPr>
          <p:cNvSpPr/>
          <p:nvPr/>
        </p:nvSpPr>
        <p:spPr>
          <a:xfrm>
            <a:off x="736359" y="1556792"/>
            <a:ext cx="2395481" cy="2239844"/>
          </a:xfrm>
          <a:prstGeom prst="rect">
            <a:avLst/>
          </a:prstGeom>
          <a:solidFill>
            <a:schemeClr val="accent1">
              <a:lumMod val="20000"/>
              <a:lumOff val="80000"/>
            </a:schemeClr>
          </a:solidFill>
          <a:ln>
            <a:solidFill>
              <a:srgbClr val="3366FF"/>
            </a:solidFill>
          </a:ln>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it-IT" sz="240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HBcrAg</a:t>
            </a:r>
            <a:endParaRPr kumimoji="0" lang="it-IT" sz="2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it-IT"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qAnti-HBc</a:t>
            </a:r>
            <a:endParaRPr kumimoji="0" lang="it-IT"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it-IT"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HBV-RNA</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it-IT"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cccDNA</a:t>
            </a:r>
            <a:endParaRPr kumimoji="0" lang="it-IT"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Immagine 3">
            <a:extLst>
              <a:ext uri="{FF2B5EF4-FFF2-40B4-BE49-F238E27FC236}">
                <a16:creationId xmlns:a16="http://schemas.microsoft.com/office/drawing/2014/main" xmlns="" id="{F05E1952-ADFF-42E1-8905-E48044224342}"/>
              </a:ext>
            </a:extLst>
          </p:cNvPr>
          <p:cNvPicPr>
            <a:picLocks noChangeAspect="1"/>
          </p:cNvPicPr>
          <p:nvPr/>
        </p:nvPicPr>
        <p:blipFill>
          <a:blip r:embed="rId2"/>
          <a:stretch>
            <a:fillRect/>
          </a:stretch>
        </p:blipFill>
        <p:spPr>
          <a:xfrm>
            <a:off x="5364088" y="2412017"/>
            <a:ext cx="2167533" cy="2167533"/>
          </a:xfrm>
          <a:prstGeom prst="rect">
            <a:avLst/>
          </a:prstGeom>
        </p:spPr>
      </p:pic>
      <p:sp>
        <p:nvSpPr>
          <p:cNvPr id="5" name="Rettangolo 4">
            <a:extLst>
              <a:ext uri="{FF2B5EF4-FFF2-40B4-BE49-F238E27FC236}">
                <a16:creationId xmlns:a16="http://schemas.microsoft.com/office/drawing/2014/main" xmlns="" id="{F90A331B-F1D0-41B7-94A6-83FD214D4D8A}"/>
              </a:ext>
            </a:extLst>
          </p:cNvPr>
          <p:cNvSpPr/>
          <p:nvPr/>
        </p:nvSpPr>
        <p:spPr>
          <a:xfrm>
            <a:off x="2669876" y="6290989"/>
            <a:ext cx="3481787"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Journal of  Hepatology </a:t>
            </a:r>
            <a:r>
              <a:rPr kumimoji="0" lang="en-US" sz="14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2017</a:t>
            </a:r>
            <a:r>
              <a:rPr kumimoji="0" lang="en-US"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vol. 67 I 370-398</a:t>
            </a:r>
          </a:p>
        </p:txBody>
      </p:sp>
    </p:spTree>
    <p:extLst>
      <p:ext uri="{BB962C8B-B14F-4D97-AF65-F5344CB8AC3E}">
        <p14:creationId xmlns:p14="http://schemas.microsoft.com/office/powerpoint/2010/main" val="35534884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xmlns="" id="{C46846EA-C254-4773-843F-23FF0DBA48E0}"/>
              </a:ext>
            </a:extLst>
          </p:cNvPr>
          <p:cNvSpPr/>
          <p:nvPr/>
        </p:nvSpPr>
        <p:spPr>
          <a:xfrm>
            <a:off x="1347408" y="87015"/>
            <a:ext cx="6984776" cy="461665"/>
          </a:xfrm>
          <a:prstGeom prst="rect">
            <a:avLst/>
          </a:prstGeom>
        </p:spPr>
        <p:txBody>
          <a:bodyPr wrap="square">
            <a:spAutoFit/>
          </a:bodyPr>
          <a:lstStyle/>
          <a:p>
            <a:r>
              <a:rPr lang="it-IT" sz="2400" b="1" dirty="0">
                <a:latin typeface="Arial" panose="020B0604020202020204" pitchFamily="34" charset="0"/>
                <a:cs typeface="Arial" panose="020B0604020202020204" pitchFamily="34" charset="0"/>
              </a:rPr>
              <a:t>Baseline quantitative </a:t>
            </a:r>
            <a:r>
              <a:rPr lang="it-IT" sz="2400" b="1" dirty="0" err="1">
                <a:latin typeface="Arial" panose="020B0604020202020204" pitchFamily="34" charset="0"/>
                <a:cs typeface="Arial" panose="020B0604020202020204" pitchFamily="34" charset="0"/>
              </a:rPr>
              <a:t>hepatitis</a:t>
            </a:r>
            <a:r>
              <a:rPr lang="it-IT" sz="2400" b="1" dirty="0">
                <a:latin typeface="Arial" panose="020B0604020202020204" pitchFamily="34" charset="0"/>
                <a:cs typeface="Arial" panose="020B0604020202020204" pitchFamily="34" charset="0"/>
              </a:rPr>
              <a:t> B core </a:t>
            </a:r>
            <a:r>
              <a:rPr lang="it-IT" sz="2400" b="1" dirty="0" err="1">
                <a:latin typeface="Arial" panose="020B0604020202020204" pitchFamily="34" charset="0"/>
                <a:cs typeface="Arial" panose="020B0604020202020204" pitchFamily="34" charset="0"/>
              </a:rPr>
              <a:t>antibody</a:t>
            </a:r>
            <a:endParaRPr lang="it-IT" sz="2400" b="1" dirty="0">
              <a:latin typeface="Arial" panose="020B0604020202020204" pitchFamily="34" charset="0"/>
              <a:cs typeface="Arial" panose="020B0604020202020204" pitchFamily="34" charset="0"/>
            </a:endParaRPr>
          </a:p>
        </p:txBody>
      </p:sp>
      <p:sp>
        <p:nvSpPr>
          <p:cNvPr id="3" name="Rettangolo 2">
            <a:extLst>
              <a:ext uri="{FF2B5EF4-FFF2-40B4-BE49-F238E27FC236}">
                <a16:creationId xmlns:a16="http://schemas.microsoft.com/office/drawing/2014/main" xmlns="" id="{6F450086-86CB-4AFC-B516-45919541C2C5}"/>
              </a:ext>
            </a:extLst>
          </p:cNvPr>
          <p:cNvSpPr/>
          <p:nvPr/>
        </p:nvSpPr>
        <p:spPr>
          <a:xfrm>
            <a:off x="539552" y="620688"/>
            <a:ext cx="7920880" cy="923330"/>
          </a:xfrm>
          <a:prstGeom prst="rect">
            <a:avLst/>
          </a:prstGeom>
        </p:spPr>
        <p:txBody>
          <a:bodyPr wrap="square">
            <a:spAutoFit/>
          </a:bodyPr>
          <a:lstStyle/>
          <a:p>
            <a:pPr algn="just"/>
            <a:r>
              <a:rPr lang="en-US" dirty="0">
                <a:solidFill>
                  <a:srgbClr val="FF0000"/>
                </a:solidFill>
                <a:latin typeface="Arial" panose="020B0604020202020204" pitchFamily="34" charset="0"/>
                <a:cs typeface="Arial" panose="020B0604020202020204" pitchFamily="34" charset="0"/>
              </a:rPr>
              <a:t>Baseline anti-</a:t>
            </a:r>
            <a:r>
              <a:rPr lang="en-US" dirty="0" err="1">
                <a:solidFill>
                  <a:srgbClr val="FF0000"/>
                </a:solidFill>
                <a:latin typeface="Arial" panose="020B0604020202020204" pitchFamily="34" charset="0"/>
                <a:cs typeface="Arial" panose="020B0604020202020204" pitchFamily="34" charset="0"/>
              </a:rPr>
              <a:t>HBc</a:t>
            </a:r>
            <a:r>
              <a:rPr lang="en-US" dirty="0">
                <a:solidFill>
                  <a:srgbClr val="FF0000"/>
                </a:solidFill>
                <a:latin typeface="Arial" panose="020B0604020202020204" pitchFamily="34" charset="0"/>
                <a:cs typeface="Arial" panose="020B0604020202020204" pitchFamily="34" charset="0"/>
              </a:rPr>
              <a:t> titer </a:t>
            </a:r>
            <a:r>
              <a:rPr lang="en-US" dirty="0">
                <a:latin typeface="Arial" panose="020B0604020202020204" pitchFamily="34" charset="0"/>
                <a:cs typeface="Arial" panose="020B0604020202020204" pitchFamily="34" charset="0"/>
              </a:rPr>
              <a:t>may serve as a useful predictor of Peg-IFN and NA therapy efficacy in </a:t>
            </a:r>
            <a:r>
              <a:rPr lang="en-US" dirty="0" err="1">
                <a:latin typeface="Arial" panose="020B0604020202020204" pitchFamily="34" charset="0"/>
                <a:cs typeface="Arial" panose="020B0604020202020204" pitchFamily="34" charset="0"/>
              </a:rPr>
              <a:t>HBeAg</a:t>
            </a:r>
            <a:r>
              <a:rPr lang="en-US" dirty="0">
                <a:latin typeface="Arial" panose="020B0604020202020204" pitchFamily="34" charset="0"/>
                <a:cs typeface="Arial" panose="020B0604020202020204" pitchFamily="34" charset="0"/>
              </a:rPr>
              <a:t>-positive CHB patients, which could be used for optimizing the antiviral therapy of CHB</a:t>
            </a:r>
          </a:p>
        </p:txBody>
      </p:sp>
      <p:sp>
        <p:nvSpPr>
          <p:cNvPr id="5" name="Rettangolo 4">
            <a:extLst>
              <a:ext uri="{FF2B5EF4-FFF2-40B4-BE49-F238E27FC236}">
                <a16:creationId xmlns:a16="http://schemas.microsoft.com/office/drawing/2014/main" xmlns="" id="{0EA636D1-CFB6-4722-9F42-8C25DE3AFC89}"/>
              </a:ext>
            </a:extLst>
          </p:cNvPr>
          <p:cNvSpPr/>
          <p:nvPr/>
        </p:nvSpPr>
        <p:spPr>
          <a:xfrm>
            <a:off x="1111423" y="2132856"/>
            <a:ext cx="6768753" cy="707886"/>
          </a:xfrm>
          <a:prstGeom prst="rect">
            <a:avLst/>
          </a:prstGeom>
        </p:spPr>
        <p:txBody>
          <a:bodyPr wrap="square">
            <a:spAutoFit/>
          </a:bodyPr>
          <a:lstStyle/>
          <a:p>
            <a:pPr algn="ctr"/>
            <a:r>
              <a:rPr lang="en-US" sz="2000" dirty="0">
                <a:latin typeface="Arial" panose="020B0604020202020204" pitchFamily="34" charset="0"/>
                <a:cs typeface="Arial" panose="020B0604020202020204" pitchFamily="34" charset="0"/>
              </a:rPr>
              <a:t>Patients who achieved response had a higher baseline </a:t>
            </a:r>
            <a:r>
              <a:rPr lang="en-US" sz="2000" dirty="0" err="1">
                <a:latin typeface="Arial" panose="020B0604020202020204" pitchFamily="34" charset="0"/>
                <a:cs typeface="Arial" panose="020B0604020202020204" pitchFamily="34" charset="0"/>
              </a:rPr>
              <a:t>qAnti-HBc</a:t>
            </a:r>
            <a:r>
              <a:rPr lang="en-US" sz="2000" dirty="0">
                <a:latin typeface="Arial" panose="020B0604020202020204" pitchFamily="34" charset="0"/>
                <a:cs typeface="Arial" panose="020B0604020202020204" pitchFamily="34" charset="0"/>
              </a:rPr>
              <a:t> level (&gt;30,000IU/ml)</a:t>
            </a:r>
            <a:endParaRPr lang="it-IT" sz="2000" dirty="0">
              <a:latin typeface="Arial" panose="020B0604020202020204" pitchFamily="34" charset="0"/>
              <a:cs typeface="Arial" panose="020B0604020202020204" pitchFamily="34" charset="0"/>
            </a:endParaRPr>
          </a:p>
        </p:txBody>
      </p:sp>
      <p:pic>
        <p:nvPicPr>
          <p:cNvPr id="6" name="Immagine 5">
            <a:extLst>
              <a:ext uri="{FF2B5EF4-FFF2-40B4-BE49-F238E27FC236}">
                <a16:creationId xmlns:a16="http://schemas.microsoft.com/office/drawing/2014/main" xmlns="" id="{66BCC645-BF05-4A50-944D-786D5CD8675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95535" y="3623464"/>
            <a:ext cx="4032449" cy="2355326"/>
          </a:xfrm>
          <a:prstGeom prst="rect">
            <a:avLst/>
          </a:prstGeom>
          <a:noFill/>
          <a:ln>
            <a:noFill/>
          </a:ln>
        </p:spPr>
      </p:pic>
      <p:pic>
        <p:nvPicPr>
          <p:cNvPr id="7" name="Immagine 6">
            <a:extLst>
              <a:ext uri="{FF2B5EF4-FFF2-40B4-BE49-F238E27FC236}">
                <a16:creationId xmlns:a16="http://schemas.microsoft.com/office/drawing/2014/main" xmlns="" id="{AD793AD4-BA2F-4B7F-94F7-067F148D2BE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985792" y="3623463"/>
            <a:ext cx="3492388" cy="2320051"/>
          </a:xfrm>
          <a:prstGeom prst="rect">
            <a:avLst/>
          </a:prstGeom>
          <a:noFill/>
          <a:ln>
            <a:noFill/>
          </a:ln>
        </p:spPr>
      </p:pic>
      <p:sp>
        <p:nvSpPr>
          <p:cNvPr id="8" name="Rettangolo 7">
            <a:extLst>
              <a:ext uri="{FF2B5EF4-FFF2-40B4-BE49-F238E27FC236}">
                <a16:creationId xmlns:a16="http://schemas.microsoft.com/office/drawing/2014/main" xmlns="" id="{25FF80F2-3F69-4A56-9ACA-FF903FD85081}"/>
              </a:ext>
            </a:extLst>
          </p:cNvPr>
          <p:cNvSpPr/>
          <p:nvPr/>
        </p:nvSpPr>
        <p:spPr>
          <a:xfrm>
            <a:off x="472539" y="3006497"/>
            <a:ext cx="3456384" cy="523220"/>
          </a:xfrm>
          <a:prstGeom prst="rect">
            <a:avLst/>
          </a:prstGeom>
        </p:spPr>
        <p:txBody>
          <a:bodyPr wrap="square">
            <a:spAutoFit/>
          </a:bodyPr>
          <a:lstStyle/>
          <a:p>
            <a:r>
              <a:rPr lang="en-US" sz="1400" b="1" dirty="0"/>
              <a:t>Treatment response rate according to baseline </a:t>
            </a:r>
            <a:r>
              <a:rPr lang="en-US" sz="1400" b="1" dirty="0" err="1"/>
              <a:t>qAnti-HBc</a:t>
            </a:r>
            <a:r>
              <a:rPr lang="en-US" sz="1400" b="1" dirty="0"/>
              <a:t> level status</a:t>
            </a:r>
            <a:endParaRPr lang="it-IT" sz="1400" b="1" dirty="0"/>
          </a:p>
        </p:txBody>
      </p:sp>
      <p:sp>
        <p:nvSpPr>
          <p:cNvPr id="9" name="Rettangolo 8">
            <a:extLst>
              <a:ext uri="{FF2B5EF4-FFF2-40B4-BE49-F238E27FC236}">
                <a16:creationId xmlns:a16="http://schemas.microsoft.com/office/drawing/2014/main" xmlns="" id="{B9EA6C11-1F74-4CD2-ADAE-6EE6C2F8135B}"/>
              </a:ext>
            </a:extLst>
          </p:cNvPr>
          <p:cNvSpPr/>
          <p:nvPr/>
        </p:nvSpPr>
        <p:spPr>
          <a:xfrm>
            <a:off x="5150044" y="3006497"/>
            <a:ext cx="3240360" cy="523220"/>
          </a:xfrm>
          <a:prstGeom prst="rect">
            <a:avLst/>
          </a:prstGeom>
        </p:spPr>
        <p:txBody>
          <a:bodyPr wrap="square">
            <a:spAutoFit/>
          </a:bodyPr>
          <a:lstStyle/>
          <a:p>
            <a:r>
              <a:rPr lang="en-US" sz="1400" b="1" dirty="0"/>
              <a:t>ALT normalization rates in patients with different baseline </a:t>
            </a:r>
            <a:r>
              <a:rPr lang="en-US" sz="1400" b="1" dirty="0" err="1"/>
              <a:t>qAnti-HBc</a:t>
            </a:r>
            <a:r>
              <a:rPr lang="en-US" sz="1400" b="1" dirty="0"/>
              <a:t> levels</a:t>
            </a:r>
            <a:endParaRPr lang="it-IT" sz="1400" b="1" dirty="0"/>
          </a:p>
        </p:txBody>
      </p:sp>
      <p:sp>
        <p:nvSpPr>
          <p:cNvPr id="10" name="Rettangolo 9">
            <a:extLst>
              <a:ext uri="{FF2B5EF4-FFF2-40B4-BE49-F238E27FC236}">
                <a16:creationId xmlns:a16="http://schemas.microsoft.com/office/drawing/2014/main" xmlns="" id="{8A1E7739-8580-4F3B-9839-8714C7FC9D3F}"/>
              </a:ext>
            </a:extLst>
          </p:cNvPr>
          <p:cNvSpPr/>
          <p:nvPr/>
        </p:nvSpPr>
        <p:spPr>
          <a:xfrm>
            <a:off x="506413" y="6031634"/>
            <a:ext cx="3489523" cy="523220"/>
          </a:xfrm>
          <a:prstGeom prst="rect">
            <a:avLst/>
          </a:prstGeom>
        </p:spPr>
        <p:txBody>
          <a:bodyPr wrap="square">
            <a:spAutoFit/>
          </a:bodyPr>
          <a:lstStyle/>
          <a:p>
            <a:r>
              <a:rPr lang="en-US" sz="1400" dirty="0"/>
              <a:t>The response rate (SR, VR, CR) gradually rose </a:t>
            </a:r>
          </a:p>
          <a:p>
            <a:r>
              <a:rPr lang="en-US" sz="1400" dirty="0"/>
              <a:t>with increasing </a:t>
            </a:r>
            <a:r>
              <a:rPr lang="en-US" sz="1400" dirty="0">
                <a:solidFill>
                  <a:srgbClr val="FF0000"/>
                </a:solidFill>
              </a:rPr>
              <a:t>baseline </a:t>
            </a:r>
            <a:r>
              <a:rPr lang="en-US" sz="1400" dirty="0" err="1">
                <a:solidFill>
                  <a:srgbClr val="FF0000"/>
                </a:solidFill>
              </a:rPr>
              <a:t>qAnti-HBc</a:t>
            </a:r>
            <a:r>
              <a:rPr lang="en-US" sz="1400" dirty="0">
                <a:solidFill>
                  <a:srgbClr val="FF0000"/>
                </a:solidFill>
              </a:rPr>
              <a:t> levels</a:t>
            </a:r>
            <a:endParaRPr lang="it-IT" sz="1400" dirty="0">
              <a:solidFill>
                <a:srgbClr val="FF0000"/>
              </a:solidFill>
            </a:endParaRPr>
          </a:p>
        </p:txBody>
      </p:sp>
      <p:sp>
        <p:nvSpPr>
          <p:cNvPr id="11" name="Rettangolo 10">
            <a:extLst>
              <a:ext uri="{FF2B5EF4-FFF2-40B4-BE49-F238E27FC236}">
                <a16:creationId xmlns:a16="http://schemas.microsoft.com/office/drawing/2014/main" xmlns="" id="{B1DABB7B-BCF9-450A-95DC-44A6E0487C34}"/>
              </a:ext>
            </a:extLst>
          </p:cNvPr>
          <p:cNvSpPr/>
          <p:nvPr/>
        </p:nvSpPr>
        <p:spPr>
          <a:xfrm>
            <a:off x="4985792" y="6031634"/>
            <a:ext cx="3978696" cy="523220"/>
          </a:xfrm>
          <a:prstGeom prst="rect">
            <a:avLst/>
          </a:prstGeom>
        </p:spPr>
        <p:txBody>
          <a:bodyPr wrap="square">
            <a:spAutoFit/>
          </a:bodyPr>
          <a:lstStyle/>
          <a:p>
            <a:r>
              <a:rPr lang="en-US" sz="1400" dirty="0"/>
              <a:t>The </a:t>
            </a:r>
            <a:r>
              <a:rPr lang="en-US" sz="1400" dirty="0" err="1"/>
              <a:t>HBc</a:t>
            </a:r>
            <a:r>
              <a:rPr lang="en-US" sz="1400" dirty="0"/>
              <a:t>-high (&gt;30,000IU/ml) patients had a higher </a:t>
            </a:r>
          </a:p>
          <a:p>
            <a:r>
              <a:rPr lang="en-US" sz="1400" dirty="0"/>
              <a:t>ALT normalization rate at the end of the follow-up</a:t>
            </a:r>
          </a:p>
        </p:txBody>
      </p:sp>
      <p:cxnSp>
        <p:nvCxnSpPr>
          <p:cNvPr id="13" name="Connettore diritto 12">
            <a:extLst>
              <a:ext uri="{FF2B5EF4-FFF2-40B4-BE49-F238E27FC236}">
                <a16:creationId xmlns:a16="http://schemas.microsoft.com/office/drawing/2014/main" xmlns="" id="{62BC5606-E895-4C7E-8543-5C05BEEEDAC3}"/>
              </a:ext>
            </a:extLst>
          </p:cNvPr>
          <p:cNvCxnSpPr/>
          <p:nvPr/>
        </p:nvCxnSpPr>
        <p:spPr>
          <a:xfrm>
            <a:off x="539552" y="1844824"/>
            <a:ext cx="7920880" cy="0"/>
          </a:xfrm>
          <a:prstGeom prst="line">
            <a:avLst/>
          </a:prstGeom>
          <a:ln w="19050">
            <a:solidFill>
              <a:srgbClr val="0066FF"/>
            </a:solidFill>
          </a:ln>
        </p:spPr>
        <p:style>
          <a:lnRef idx="1">
            <a:schemeClr val="accent1"/>
          </a:lnRef>
          <a:fillRef idx="0">
            <a:schemeClr val="accent1"/>
          </a:fillRef>
          <a:effectRef idx="0">
            <a:schemeClr val="accent1"/>
          </a:effectRef>
          <a:fontRef idx="minor">
            <a:schemeClr val="tx1"/>
          </a:fontRef>
        </p:style>
      </p:cxnSp>
      <p:sp>
        <p:nvSpPr>
          <p:cNvPr id="14" name="Rettangolo 13">
            <a:extLst>
              <a:ext uri="{FF2B5EF4-FFF2-40B4-BE49-F238E27FC236}">
                <a16:creationId xmlns:a16="http://schemas.microsoft.com/office/drawing/2014/main" xmlns="" id="{2C7B71B4-7B55-4F1C-B2A1-197D6394F367}"/>
              </a:ext>
            </a:extLst>
          </p:cNvPr>
          <p:cNvSpPr/>
          <p:nvPr/>
        </p:nvSpPr>
        <p:spPr>
          <a:xfrm>
            <a:off x="6267053" y="6554854"/>
            <a:ext cx="2400697" cy="261610"/>
          </a:xfrm>
          <a:prstGeom prst="rect">
            <a:avLst/>
          </a:prstGeom>
        </p:spPr>
        <p:txBody>
          <a:bodyPr wrap="square">
            <a:spAutoFit/>
          </a:bodyPr>
          <a:lstStyle/>
          <a:p>
            <a:pPr algn="ctr"/>
            <a:r>
              <a:rPr lang="it-IT" sz="1100" dirty="0" err="1">
                <a:latin typeface="Arial" panose="020B0604020202020204" pitchFamily="34" charset="0"/>
                <a:cs typeface="Arial" panose="020B0604020202020204" pitchFamily="34" charset="0"/>
              </a:rPr>
              <a:t>Hou</a:t>
            </a:r>
            <a:r>
              <a:rPr lang="it-IT" sz="1100" dirty="0">
                <a:latin typeface="Arial" panose="020B0604020202020204" pitchFamily="34" charset="0"/>
                <a:cs typeface="Arial" panose="020B0604020202020204" pitchFamily="34" charset="0"/>
              </a:rPr>
              <a:t> JL et al. </a:t>
            </a:r>
            <a:r>
              <a:rPr lang="it-IT" sz="1100" dirty="0" err="1">
                <a:latin typeface="Arial" panose="020B0604020202020204" pitchFamily="34" charset="0"/>
                <a:cs typeface="Arial" panose="020B0604020202020204" pitchFamily="34" charset="0"/>
              </a:rPr>
              <a:t>Theranostics</a:t>
            </a:r>
            <a:r>
              <a:rPr lang="it-IT" sz="1100" dirty="0">
                <a:latin typeface="Arial" panose="020B0604020202020204" pitchFamily="34" charset="0"/>
                <a:cs typeface="Arial" panose="020B0604020202020204" pitchFamily="34" charset="0"/>
              </a:rPr>
              <a:t> 2015</a:t>
            </a:r>
          </a:p>
        </p:txBody>
      </p:sp>
      <p:sp>
        <p:nvSpPr>
          <p:cNvPr id="15" name="Rettangolo 14">
            <a:extLst>
              <a:ext uri="{FF2B5EF4-FFF2-40B4-BE49-F238E27FC236}">
                <a16:creationId xmlns:a16="http://schemas.microsoft.com/office/drawing/2014/main" xmlns="" id="{1F67EA92-D9E1-489C-BF78-92A29DD3D85C}"/>
              </a:ext>
            </a:extLst>
          </p:cNvPr>
          <p:cNvSpPr/>
          <p:nvPr/>
        </p:nvSpPr>
        <p:spPr>
          <a:xfrm>
            <a:off x="1043608" y="1518900"/>
            <a:ext cx="6768752" cy="253916"/>
          </a:xfrm>
          <a:prstGeom prst="rect">
            <a:avLst/>
          </a:prstGeom>
        </p:spPr>
        <p:txBody>
          <a:bodyPr wrap="square">
            <a:spAutoFit/>
          </a:bodyPr>
          <a:lstStyle/>
          <a:p>
            <a:pPr algn="ctr"/>
            <a:r>
              <a:rPr lang="en-US" sz="1050" dirty="0">
                <a:latin typeface="Arial" panose="020B0604020202020204" pitchFamily="34" charset="0"/>
                <a:cs typeface="Arial" panose="020B0604020202020204" pitchFamily="34" charset="0"/>
              </a:rPr>
              <a:t>Asian-Pacific clinical practice guidelines on the management of hepatitis B: a 2015 update </a:t>
            </a:r>
            <a:r>
              <a:rPr lang="it-IT" sz="1050" dirty="0" err="1">
                <a:solidFill>
                  <a:srgbClr val="000000"/>
                </a:solidFill>
                <a:latin typeface="arial" panose="020B0604020202020204" pitchFamily="34" charset="0"/>
              </a:rPr>
              <a:t>Hepatol</a:t>
            </a:r>
            <a:r>
              <a:rPr lang="it-IT" sz="1050" dirty="0">
                <a:solidFill>
                  <a:srgbClr val="000000"/>
                </a:solidFill>
                <a:latin typeface="arial" panose="020B0604020202020204" pitchFamily="34" charset="0"/>
              </a:rPr>
              <a:t> </a:t>
            </a:r>
            <a:r>
              <a:rPr lang="it-IT" sz="1050" dirty="0" err="1">
                <a:solidFill>
                  <a:srgbClr val="000000"/>
                </a:solidFill>
                <a:latin typeface="arial" panose="020B0604020202020204" pitchFamily="34" charset="0"/>
              </a:rPr>
              <a:t>Int</a:t>
            </a:r>
            <a:r>
              <a:rPr lang="it-IT" sz="1050" dirty="0">
                <a:solidFill>
                  <a:srgbClr val="000000"/>
                </a:solidFill>
                <a:latin typeface="arial" panose="020B0604020202020204" pitchFamily="34" charset="0"/>
              </a:rPr>
              <a:t>. 2016</a:t>
            </a:r>
            <a:endParaRPr lang="en-US"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87473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xmlns="" id="{8BC7A69D-266A-4FF4-8B69-1EAEAF114C5F}"/>
              </a:ext>
            </a:extLst>
          </p:cNvPr>
          <p:cNvSpPr/>
          <p:nvPr/>
        </p:nvSpPr>
        <p:spPr>
          <a:xfrm>
            <a:off x="910145" y="272842"/>
            <a:ext cx="6867890" cy="707886"/>
          </a:xfrm>
          <a:prstGeom prst="rect">
            <a:avLst/>
          </a:prstGeom>
        </p:spPr>
        <p:txBody>
          <a:bodyPr wrap="square">
            <a:spAutoFit/>
          </a:bodyPr>
          <a:lstStyle/>
          <a:p>
            <a:pPr algn="ctr"/>
            <a:r>
              <a:rPr lang="en-US" sz="2000" dirty="0">
                <a:latin typeface="Arial" panose="020B0604020202020204" pitchFamily="34" charset="0"/>
                <a:cs typeface="Arial" panose="020B0604020202020204" pitchFamily="34" charset="0"/>
              </a:rPr>
              <a:t>Baseline anti-</a:t>
            </a:r>
            <a:r>
              <a:rPr lang="en-US" sz="2000" dirty="0" err="1">
                <a:latin typeface="Arial" panose="020B0604020202020204" pitchFamily="34" charset="0"/>
                <a:cs typeface="Arial" panose="020B0604020202020204" pitchFamily="34" charset="0"/>
              </a:rPr>
              <a:t>HBc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titre</a:t>
            </a:r>
            <a:r>
              <a:rPr lang="en-US" sz="2000" dirty="0">
                <a:latin typeface="Arial" panose="020B0604020202020204" pitchFamily="34" charset="0"/>
                <a:cs typeface="Arial" panose="020B0604020202020204" pitchFamily="34" charset="0"/>
              </a:rPr>
              <a:t> is a useful predictor of Peg-IFN and</a:t>
            </a:r>
          </a:p>
          <a:p>
            <a:pPr algn="ctr"/>
            <a:r>
              <a:rPr lang="en-US" sz="2000" dirty="0">
                <a:latin typeface="Arial" panose="020B0604020202020204" pitchFamily="34" charset="0"/>
                <a:cs typeface="Arial" panose="020B0604020202020204" pitchFamily="34" charset="0"/>
              </a:rPr>
              <a:t>NUC therapy efficacy in </a:t>
            </a:r>
            <a:r>
              <a:rPr lang="en-US" sz="2000" dirty="0" err="1">
                <a:latin typeface="Arial" panose="020B0604020202020204" pitchFamily="34" charset="0"/>
                <a:cs typeface="Arial" panose="020B0604020202020204" pitchFamily="34" charset="0"/>
              </a:rPr>
              <a:t>HBeAg</a:t>
            </a:r>
            <a:r>
              <a:rPr lang="en-US" sz="2000" dirty="0">
                <a:latin typeface="Arial" panose="020B0604020202020204" pitchFamily="34" charset="0"/>
                <a:cs typeface="Arial" panose="020B0604020202020204" pitchFamily="34" charset="0"/>
              </a:rPr>
              <a:t> positive CHB patients</a:t>
            </a:r>
          </a:p>
        </p:txBody>
      </p:sp>
      <p:grpSp>
        <p:nvGrpSpPr>
          <p:cNvPr id="3" name="Group 384">
            <a:extLst>
              <a:ext uri="{FF2B5EF4-FFF2-40B4-BE49-F238E27FC236}">
                <a16:creationId xmlns:a16="http://schemas.microsoft.com/office/drawing/2014/main" xmlns="" id="{14D044EC-EA0C-4851-95E3-0BC54EBFED6F}"/>
              </a:ext>
            </a:extLst>
          </p:cNvPr>
          <p:cNvGrpSpPr>
            <a:grpSpLocks/>
          </p:cNvGrpSpPr>
          <p:nvPr/>
        </p:nvGrpSpPr>
        <p:grpSpPr bwMode="auto">
          <a:xfrm>
            <a:off x="611560" y="1896507"/>
            <a:ext cx="3732530" cy="2270760"/>
            <a:chOff x="1010" y="421"/>
            <a:chExt cx="5878" cy="3576"/>
          </a:xfrm>
        </p:grpSpPr>
        <p:pic>
          <p:nvPicPr>
            <p:cNvPr id="9" name="Picture 388">
              <a:extLst>
                <a:ext uri="{FF2B5EF4-FFF2-40B4-BE49-F238E27FC236}">
                  <a16:creationId xmlns:a16="http://schemas.microsoft.com/office/drawing/2014/main" xmlns="" id="{9CD321C1-9F57-4399-8F1F-381DF8594F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0" y="421"/>
              <a:ext cx="5878" cy="291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87">
              <a:extLst>
                <a:ext uri="{FF2B5EF4-FFF2-40B4-BE49-F238E27FC236}">
                  <a16:creationId xmlns:a16="http://schemas.microsoft.com/office/drawing/2014/main" xmlns="" id="{AFA1B7FB-E81B-4069-B796-4522427E27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5" y="3313"/>
              <a:ext cx="4829" cy="684"/>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385">
              <a:extLst>
                <a:ext uri="{FF2B5EF4-FFF2-40B4-BE49-F238E27FC236}">
                  <a16:creationId xmlns:a16="http://schemas.microsoft.com/office/drawing/2014/main" xmlns="" id="{A2709C26-3528-4EF1-A6FA-CCBB9AB30A58}"/>
                </a:ext>
              </a:extLst>
            </p:cNvPr>
            <p:cNvGrpSpPr>
              <a:grpSpLocks/>
            </p:cNvGrpSpPr>
            <p:nvPr/>
          </p:nvGrpSpPr>
          <p:grpSpPr bwMode="auto">
            <a:xfrm>
              <a:off x="1933" y="723"/>
              <a:ext cx="514" cy="2462"/>
              <a:chOff x="1933" y="723"/>
              <a:chExt cx="514" cy="2462"/>
            </a:xfrm>
          </p:grpSpPr>
          <p:sp>
            <p:nvSpPr>
              <p:cNvPr id="12" name="Freeform 386">
                <a:extLst>
                  <a:ext uri="{FF2B5EF4-FFF2-40B4-BE49-F238E27FC236}">
                    <a16:creationId xmlns:a16="http://schemas.microsoft.com/office/drawing/2014/main" xmlns="" id="{1FCE501F-9481-4E80-B062-9172D94D9AB2}"/>
                  </a:ext>
                </a:extLst>
              </p:cNvPr>
              <p:cNvSpPr>
                <a:spLocks/>
              </p:cNvSpPr>
              <p:nvPr/>
            </p:nvSpPr>
            <p:spPr bwMode="auto">
              <a:xfrm>
                <a:off x="1933" y="723"/>
                <a:ext cx="514" cy="2462"/>
              </a:xfrm>
              <a:custGeom>
                <a:avLst/>
                <a:gdLst>
                  <a:gd name="T0" fmla="+- 0 1933 1933"/>
                  <a:gd name="T1" fmla="*/ T0 w 514"/>
                  <a:gd name="T2" fmla="+- 0 3185 723"/>
                  <a:gd name="T3" fmla="*/ 3185 h 2462"/>
                  <a:gd name="T4" fmla="+- 0 2447 1933"/>
                  <a:gd name="T5" fmla="*/ T4 w 514"/>
                  <a:gd name="T6" fmla="+- 0 3185 723"/>
                  <a:gd name="T7" fmla="*/ 3185 h 2462"/>
                  <a:gd name="T8" fmla="+- 0 2447 1933"/>
                  <a:gd name="T9" fmla="*/ T8 w 514"/>
                  <a:gd name="T10" fmla="+- 0 723 723"/>
                  <a:gd name="T11" fmla="*/ 723 h 2462"/>
                  <a:gd name="T12" fmla="+- 0 1933 1933"/>
                  <a:gd name="T13" fmla="*/ T12 w 514"/>
                  <a:gd name="T14" fmla="+- 0 723 723"/>
                  <a:gd name="T15" fmla="*/ 723 h 2462"/>
                  <a:gd name="T16" fmla="+- 0 1933 1933"/>
                  <a:gd name="T17" fmla="*/ T16 w 514"/>
                  <a:gd name="T18" fmla="+- 0 3185 723"/>
                  <a:gd name="T19" fmla="*/ 3185 h 2462"/>
                </a:gdLst>
                <a:ahLst/>
                <a:cxnLst>
                  <a:cxn ang="0">
                    <a:pos x="T1" y="T3"/>
                  </a:cxn>
                  <a:cxn ang="0">
                    <a:pos x="T5" y="T7"/>
                  </a:cxn>
                  <a:cxn ang="0">
                    <a:pos x="T9" y="T11"/>
                  </a:cxn>
                  <a:cxn ang="0">
                    <a:pos x="T13" y="T15"/>
                  </a:cxn>
                  <a:cxn ang="0">
                    <a:pos x="T17" y="T19"/>
                  </a:cxn>
                </a:cxnLst>
                <a:rect l="0" t="0" r="r" b="b"/>
                <a:pathLst>
                  <a:path w="514" h="2462">
                    <a:moveTo>
                      <a:pt x="0" y="2462"/>
                    </a:moveTo>
                    <a:lnTo>
                      <a:pt x="514" y="2462"/>
                    </a:lnTo>
                    <a:lnTo>
                      <a:pt x="514" y="0"/>
                    </a:lnTo>
                    <a:lnTo>
                      <a:pt x="0" y="0"/>
                    </a:lnTo>
                    <a:lnTo>
                      <a:pt x="0" y="2462"/>
                    </a:lnTo>
                    <a:close/>
                  </a:path>
                </a:pathLst>
              </a:custGeom>
              <a:noFill/>
              <a:ln w="19812">
                <a:solidFill>
                  <a:srgbClr val="C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grpSp>
        <p:nvGrpSpPr>
          <p:cNvPr id="4" name="Group 379">
            <a:extLst>
              <a:ext uri="{FF2B5EF4-FFF2-40B4-BE49-F238E27FC236}">
                <a16:creationId xmlns:a16="http://schemas.microsoft.com/office/drawing/2014/main" xmlns="" id="{D075057E-FB66-4DAC-AC07-82A25D1C43DF}"/>
              </a:ext>
            </a:extLst>
          </p:cNvPr>
          <p:cNvGrpSpPr>
            <a:grpSpLocks/>
          </p:cNvGrpSpPr>
          <p:nvPr/>
        </p:nvGrpSpPr>
        <p:grpSpPr bwMode="auto">
          <a:xfrm>
            <a:off x="4664655" y="1896507"/>
            <a:ext cx="3867785" cy="2256790"/>
            <a:chOff x="7308" y="421"/>
            <a:chExt cx="6091" cy="3554"/>
          </a:xfrm>
        </p:grpSpPr>
        <p:pic>
          <p:nvPicPr>
            <p:cNvPr id="5" name="Picture 383">
              <a:extLst>
                <a:ext uri="{FF2B5EF4-FFF2-40B4-BE49-F238E27FC236}">
                  <a16:creationId xmlns:a16="http://schemas.microsoft.com/office/drawing/2014/main" xmlns="" id="{8D94E7EE-A296-4EF8-89A7-D36080B6C8A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 y="421"/>
              <a:ext cx="6091" cy="29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82">
              <a:extLst>
                <a:ext uri="{FF2B5EF4-FFF2-40B4-BE49-F238E27FC236}">
                  <a16:creationId xmlns:a16="http://schemas.microsoft.com/office/drawing/2014/main" xmlns="" id="{CFD62A59-F7D5-4F7B-9D77-F4CC7879A3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67" y="3301"/>
              <a:ext cx="5018" cy="674"/>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380">
              <a:extLst>
                <a:ext uri="{FF2B5EF4-FFF2-40B4-BE49-F238E27FC236}">
                  <a16:creationId xmlns:a16="http://schemas.microsoft.com/office/drawing/2014/main" xmlns="" id="{50A50290-C464-4FBB-B030-AF51A2C47E4C}"/>
                </a:ext>
              </a:extLst>
            </p:cNvPr>
            <p:cNvGrpSpPr>
              <a:grpSpLocks/>
            </p:cNvGrpSpPr>
            <p:nvPr/>
          </p:nvGrpSpPr>
          <p:grpSpPr bwMode="auto">
            <a:xfrm>
              <a:off x="9959" y="1565"/>
              <a:ext cx="559" cy="1577"/>
              <a:chOff x="9959" y="1565"/>
              <a:chExt cx="559" cy="1577"/>
            </a:xfrm>
          </p:grpSpPr>
          <p:sp>
            <p:nvSpPr>
              <p:cNvPr id="8" name="Freeform 381">
                <a:extLst>
                  <a:ext uri="{FF2B5EF4-FFF2-40B4-BE49-F238E27FC236}">
                    <a16:creationId xmlns:a16="http://schemas.microsoft.com/office/drawing/2014/main" xmlns="" id="{E1C305E2-183A-42DF-84A5-215A0570EBDA}"/>
                  </a:ext>
                </a:extLst>
              </p:cNvPr>
              <p:cNvSpPr>
                <a:spLocks/>
              </p:cNvSpPr>
              <p:nvPr/>
            </p:nvSpPr>
            <p:spPr bwMode="auto">
              <a:xfrm>
                <a:off x="9959" y="1565"/>
                <a:ext cx="559" cy="1577"/>
              </a:xfrm>
              <a:custGeom>
                <a:avLst/>
                <a:gdLst>
                  <a:gd name="T0" fmla="+- 0 9959 9959"/>
                  <a:gd name="T1" fmla="*/ T0 w 559"/>
                  <a:gd name="T2" fmla="+- 0 3142 1565"/>
                  <a:gd name="T3" fmla="*/ 3142 h 1577"/>
                  <a:gd name="T4" fmla="+- 0 10518 9959"/>
                  <a:gd name="T5" fmla="*/ T4 w 559"/>
                  <a:gd name="T6" fmla="+- 0 3142 1565"/>
                  <a:gd name="T7" fmla="*/ 3142 h 1577"/>
                  <a:gd name="T8" fmla="+- 0 10518 9959"/>
                  <a:gd name="T9" fmla="*/ T8 w 559"/>
                  <a:gd name="T10" fmla="+- 0 1565 1565"/>
                  <a:gd name="T11" fmla="*/ 1565 h 1577"/>
                  <a:gd name="T12" fmla="+- 0 9959 9959"/>
                  <a:gd name="T13" fmla="*/ T12 w 559"/>
                  <a:gd name="T14" fmla="+- 0 1565 1565"/>
                  <a:gd name="T15" fmla="*/ 1565 h 1577"/>
                  <a:gd name="T16" fmla="+- 0 9959 9959"/>
                  <a:gd name="T17" fmla="*/ T16 w 559"/>
                  <a:gd name="T18" fmla="+- 0 3142 1565"/>
                  <a:gd name="T19" fmla="*/ 3142 h 1577"/>
                </a:gdLst>
                <a:ahLst/>
                <a:cxnLst>
                  <a:cxn ang="0">
                    <a:pos x="T1" y="T3"/>
                  </a:cxn>
                  <a:cxn ang="0">
                    <a:pos x="T5" y="T7"/>
                  </a:cxn>
                  <a:cxn ang="0">
                    <a:pos x="T9" y="T11"/>
                  </a:cxn>
                  <a:cxn ang="0">
                    <a:pos x="T13" y="T15"/>
                  </a:cxn>
                  <a:cxn ang="0">
                    <a:pos x="T17" y="T19"/>
                  </a:cxn>
                </a:cxnLst>
                <a:rect l="0" t="0" r="r" b="b"/>
                <a:pathLst>
                  <a:path w="559" h="1577">
                    <a:moveTo>
                      <a:pt x="0" y="1577"/>
                    </a:moveTo>
                    <a:lnTo>
                      <a:pt x="559" y="1577"/>
                    </a:lnTo>
                    <a:lnTo>
                      <a:pt x="559" y="0"/>
                    </a:lnTo>
                    <a:lnTo>
                      <a:pt x="0" y="0"/>
                    </a:lnTo>
                    <a:lnTo>
                      <a:pt x="0" y="1577"/>
                    </a:lnTo>
                    <a:close/>
                  </a:path>
                </a:pathLst>
              </a:custGeom>
              <a:noFill/>
              <a:ln w="19812">
                <a:solidFill>
                  <a:srgbClr val="C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sp>
        <p:nvSpPr>
          <p:cNvPr id="13" name="Rettangolo 12">
            <a:extLst>
              <a:ext uri="{FF2B5EF4-FFF2-40B4-BE49-F238E27FC236}">
                <a16:creationId xmlns:a16="http://schemas.microsoft.com/office/drawing/2014/main" xmlns="" id="{B6A431D7-BA25-428B-9062-599279EC2367}"/>
              </a:ext>
            </a:extLst>
          </p:cNvPr>
          <p:cNvSpPr/>
          <p:nvPr/>
        </p:nvSpPr>
        <p:spPr>
          <a:xfrm>
            <a:off x="755576" y="4326195"/>
            <a:ext cx="7776864" cy="830997"/>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Patients </a:t>
            </a:r>
            <a:r>
              <a:rPr lang="en-US" sz="1600" dirty="0">
                <a:solidFill>
                  <a:srgbClr val="FF0000"/>
                </a:solidFill>
                <a:latin typeface="Arial" panose="020B0604020202020204" pitchFamily="34" charset="0"/>
                <a:cs typeface="Arial" panose="020B0604020202020204" pitchFamily="34" charset="0"/>
              </a:rPr>
              <a:t>with baseline anti-</a:t>
            </a:r>
            <a:r>
              <a:rPr lang="en-US" sz="1600" dirty="0" err="1">
                <a:solidFill>
                  <a:srgbClr val="FF0000"/>
                </a:solidFill>
                <a:latin typeface="Arial" panose="020B0604020202020204" pitchFamily="34" charset="0"/>
                <a:cs typeface="Arial" panose="020B0604020202020204" pitchFamily="34" charset="0"/>
              </a:rPr>
              <a:t>HBc</a:t>
            </a:r>
            <a:r>
              <a:rPr lang="en-US" sz="1600" dirty="0">
                <a:solidFill>
                  <a:srgbClr val="FF0000"/>
                </a:solidFill>
                <a:latin typeface="Arial" panose="020B0604020202020204" pitchFamily="34" charset="0"/>
                <a:cs typeface="Arial" panose="020B0604020202020204" pitchFamily="34" charset="0"/>
              </a:rPr>
              <a:t> ≥4.4 log</a:t>
            </a:r>
            <a:r>
              <a:rPr lang="en-US" baseline="-25000" dirty="0">
                <a:solidFill>
                  <a:srgbClr val="FF0000"/>
                </a:solidFill>
                <a:latin typeface="Arial" panose="020B0604020202020204" pitchFamily="34" charset="0"/>
                <a:cs typeface="Arial" panose="020B0604020202020204" pitchFamily="34" charset="0"/>
              </a:rPr>
              <a:t>10</a:t>
            </a:r>
            <a:r>
              <a:rPr lang="en-US" sz="1600" dirty="0">
                <a:solidFill>
                  <a:srgbClr val="FF0000"/>
                </a:solidFill>
                <a:latin typeface="Arial" panose="020B0604020202020204" pitchFamily="34" charset="0"/>
                <a:cs typeface="Arial" panose="020B0604020202020204" pitchFamily="34" charset="0"/>
              </a:rPr>
              <a:t> IU/mL </a:t>
            </a:r>
            <a:r>
              <a:rPr lang="en-US" sz="1600" dirty="0">
                <a:latin typeface="Arial" panose="020B0604020202020204" pitchFamily="34" charset="0"/>
                <a:cs typeface="Arial" panose="020B0604020202020204" pitchFamily="34" charset="0"/>
              </a:rPr>
              <a:t>(a) and baseline HBV DNA &lt;9 log</a:t>
            </a:r>
            <a:r>
              <a:rPr lang="en-US" baseline="-25000" dirty="0">
                <a:latin typeface="Arial" panose="020B0604020202020204" pitchFamily="34" charset="0"/>
                <a:cs typeface="Arial" panose="020B0604020202020204" pitchFamily="34" charset="0"/>
              </a:rPr>
              <a:t>10</a:t>
            </a:r>
            <a:r>
              <a:rPr lang="en-US" sz="1600" dirty="0">
                <a:latin typeface="Arial" panose="020B0604020202020204" pitchFamily="34" charset="0"/>
                <a:cs typeface="Arial" panose="020B0604020202020204" pitchFamily="34" charset="0"/>
              </a:rPr>
              <a:t> copies/mL (b) had 65.8% and 37.1% rates of </a:t>
            </a:r>
            <a:r>
              <a:rPr lang="en-US" sz="1600" b="1" dirty="0" err="1">
                <a:latin typeface="Arial" panose="020B0604020202020204" pitchFamily="34" charset="0"/>
                <a:cs typeface="Arial" panose="020B0604020202020204" pitchFamily="34" charset="0"/>
              </a:rPr>
              <a:t>HBeAg</a:t>
            </a:r>
            <a:r>
              <a:rPr lang="en-US" sz="1600" b="1" dirty="0">
                <a:latin typeface="Arial" panose="020B0604020202020204" pitchFamily="34" charset="0"/>
                <a:cs typeface="Arial" panose="020B0604020202020204" pitchFamily="34" charset="0"/>
              </a:rPr>
              <a:t> seroconversion </a:t>
            </a:r>
            <a:r>
              <a:rPr lang="en-US" sz="1600" dirty="0">
                <a:latin typeface="Arial" panose="020B0604020202020204" pitchFamily="34" charset="0"/>
                <a:cs typeface="Arial" panose="020B0604020202020204" pitchFamily="34" charset="0"/>
              </a:rPr>
              <a:t>in the Peg-IFN and NUC cohorts, respectively</a:t>
            </a:r>
          </a:p>
        </p:txBody>
      </p:sp>
      <p:sp>
        <p:nvSpPr>
          <p:cNvPr id="14" name="Rettangolo 13">
            <a:extLst>
              <a:ext uri="{FF2B5EF4-FFF2-40B4-BE49-F238E27FC236}">
                <a16:creationId xmlns:a16="http://schemas.microsoft.com/office/drawing/2014/main" xmlns="" id="{6310E8D7-957B-48FF-B9E7-39ED65C0973A}"/>
              </a:ext>
            </a:extLst>
          </p:cNvPr>
          <p:cNvSpPr/>
          <p:nvPr/>
        </p:nvSpPr>
        <p:spPr>
          <a:xfrm>
            <a:off x="6283233" y="6330806"/>
            <a:ext cx="2206053" cy="338554"/>
          </a:xfrm>
          <a:prstGeom prst="rect">
            <a:avLst/>
          </a:prstGeom>
        </p:spPr>
        <p:txBody>
          <a:bodyPr wrap="none">
            <a:spAutoFit/>
          </a:bodyPr>
          <a:lstStyle/>
          <a:p>
            <a:pPr algn="ctr"/>
            <a:r>
              <a:rPr lang="it-IT" sz="1600" dirty="0">
                <a:latin typeface="Arial" panose="020B0604020202020204" pitchFamily="34" charset="0"/>
                <a:cs typeface="Arial" panose="020B0604020202020204" pitchFamily="34" charset="0"/>
              </a:rPr>
              <a:t>Fan R. et al. </a:t>
            </a:r>
            <a:r>
              <a:rPr lang="it-IT" sz="1600" dirty="0" err="1">
                <a:latin typeface="Arial" panose="020B0604020202020204" pitchFamily="34" charset="0"/>
                <a:cs typeface="Arial" panose="020B0604020202020204" pitchFamily="34" charset="0"/>
              </a:rPr>
              <a:t>Gut</a:t>
            </a:r>
            <a:r>
              <a:rPr lang="it-IT" sz="1600" dirty="0">
                <a:latin typeface="Arial" panose="020B0604020202020204" pitchFamily="34" charset="0"/>
                <a:cs typeface="Arial" panose="020B0604020202020204" pitchFamily="34" charset="0"/>
              </a:rPr>
              <a:t> 2016</a:t>
            </a:r>
          </a:p>
        </p:txBody>
      </p:sp>
      <p:cxnSp>
        <p:nvCxnSpPr>
          <p:cNvPr id="15" name="Connettore diritto 14">
            <a:extLst>
              <a:ext uri="{FF2B5EF4-FFF2-40B4-BE49-F238E27FC236}">
                <a16:creationId xmlns:a16="http://schemas.microsoft.com/office/drawing/2014/main" xmlns="" id="{1953E39C-7999-47FB-AFA6-E818D3EAAB24}"/>
              </a:ext>
            </a:extLst>
          </p:cNvPr>
          <p:cNvCxnSpPr/>
          <p:nvPr/>
        </p:nvCxnSpPr>
        <p:spPr>
          <a:xfrm>
            <a:off x="539552" y="1268760"/>
            <a:ext cx="7848872" cy="0"/>
          </a:xfrm>
          <a:prstGeom prst="line">
            <a:avLst/>
          </a:prstGeom>
          <a:ln w="19050">
            <a:solidFill>
              <a:srgbClr val="0066FF"/>
            </a:solidFill>
          </a:ln>
        </p:spPr>
        <p:style>
          <a:lnRef idx="1">
            <a:schemeClr val="accent1"/>
          </a:lnRef>
          <a:fillRef idx="0">
            <a:schemeClr val="accent1"/>
          </a:fillRef>
          <a:effectRef idx="0">
            <a:schemeClr val="accent1"/>
          </a:effectRef>
          <a:fontRef idx="minor">
            <a:schemeClr val="tx1"/>
          </a:fontRef>
        </p:style>
      </p:cxnSp>
      <p:sp>
        <p:nvSpPr>
          <p:cNvPr id="16" name="Rettangolo 15">
            <a:extLst>
              <a:ext uri="{FF2B5EF4-FFF2-40B4-BE49-F238E27FC236}">
                <a16:creationId xmlns:a16="http://schemas.microsoft.com/office/drawing/2014/main" xmlns="" id="{88FD0A41-22D1-4778-AECC-32C228DB3CAD}"/>
              </a:ext>
            </a:extLst>
          </p:cNvPr>
          <p:cNvSpPr/>
          <p:nvPr/>
        </p:nvSpPr>
        <p:spPr>
          <a:xfrm>
            <a:off x="715130" y="3651647"/>
            <a:ext cx="436338" cy="307777"/>
          </a:xfrm>
          <a:prstGeom prst="rect">
            <a:avLst/>
          </a:prstGeom>
        </p:spPr>
        <p:txBody>
          <a:bodyPr wrap="square">
            <a:spAutoFit/>
          </a:bodyPr>
          <a:lstStyle/>
          <a:p>
            <a:r>
              <a:rPr lang="it-IT" sz="1400" dirty="0">
                <a:latin typeface="Arial" panose="020B0604020202020204" pitchFamily="34" charset="0"/>
                <a:cs typeface="Arial" panose="020B0604020202020204" pitchFamily="34" charset="0"/>
              </a:rPr>
              <a:t>(a)</a:t>
            </a:r>
          </a:p>
        </p:txBody>
      </p:sp>
      <p:sp>
        <p:nvSpPr>
          <p:cNvPr id="17" name="Rettangolo 16">
            <a:extLst>
              <a:ext uri="{FF2B5EF4-FFF2-40B4-BE49-F238E27FC236}">
                <a16:creationId xmlns:a16="http://schemas.microsoft.com/office/drawing/2014/main" xmlns="" id="{F429FB7F-D172-403F-8757-70176B49B877}"/>
              </a:ext>
            </a:extLst>
          </p:cNvPr>
          <p:cNvSpPr/>
          <p:nvPr/>
        </p:nvSpPr>
        <p:spPr>
          <a:xfrm>
            <a:off x="715130" y="3881636"/>
            <a:ext cx="402674" cy="307777"/>
          </a:xfrm>
          <a:prstGeom prst="rect">
            <a:avLst/>
          </a:prstGeom>
        </p:spPr>
        <p:txBody>
          <a:bodyPr wrap="none">
            <a:spAutoFit/>
          </a:bodyPr>
          <a:lstStyle/>
          <a:p>
            <a:r>
              <a:rPr lang="it-IT" sz="1400" dirty="0">
                <a:latin typeface="Arial" panose="020B0604020202020204" pitchFamily="34" charset="0"/>
                <a:cs typeface="Arial" panose="020B0604020202020204" pitchFamily="34" charset="0"/>
              </a:rPr>
              <a:t>(b)</a:t>
            </a:r>
          </a:p>
        </p:txBody>
      </p:sp>
      <p:sp>
        <p:nvSpPr>
          <p:cNvPr id="18" name="Rettangolo 17">
            <a:extLst>
              <a:ext uri="{FF2B5EF4-FFF2-40B4-BE49-F238E27FC236}">
                <a16:creationId xmlns:a16="http://schemas.microsoft.com/office/drawing/2014/main" xmlns="" id="{A45D3625-63CB-4E6D-999D-A5802D6FC751}"/>
              </a:ext>
            </a:extLst>
          </p:cNvPr>
          <p:cNvSpPr/>
          <p:nvPr/>
        </p:nvSpPr>
        <p:spPr>
          <a:xfrm>
            <a:off x="4932040" y="3697287"/>
            <a:ext cx="436338" cy="307777"/>
          </a:xfrm>
          <a:prstGeom prst="rect">
            <a:avLst/>
          </a:prstGeom>
        </p:spPr>
        <p:txBody>
          <a:bodyPr wrap="square">
            <a:spAutoFit/>
          </a:bodyPr>
          <a:lstStyle/>
          <a:p>
            <a:r>
              <a:rPr lang="it-IT" sz="1400" dirty="0">
                <a:latin typeface="Arial" panose="020B0604020202020204" pitchFamily="34" charset="0"/>
                <a:cs typeface="Arial" panose="020B0604020202020204" pitchFamily="34" charset="0"/>
              </a:rPr>
              <a:t>(a)</a:t>
            </a:r>
          </a:p>
        </p:txBody>
      </p:sp>
      <p:sp>
        <p:nvSpPr>
          <p:cNvPr id="19" name="Rettangolo 18">
            <a:extLst>
              <a:ext uri="{FF2B5EF4-FFF2-40B4-BE49-F238E27FC236}">
                <a16:creationId xmlns:a16="http://schemas.microsoft.com/office/drawing/2014/main" xmlns="" id="{69E4B51A-3803-4A78-8ABD-52277032004D}"/>
              </a:ext>
            </a:extLst>
          </p:cNvPr>
          <p:cNvSpPr/>
          <p:nvPr/>
        </p:nvSpPr>
        <p:spPr>
          <a:xfrm>
            <a:off x="4932040" y="3914139"/>
            <a:ext cx="402674" cy="307777"/>
          </a:xfrm>
          <a:prstGeom prst="rect">
            <a:avLst/>
          </a:prstGeom>
        </p:spPr>
        <p:txBody>
          <a:bodyPr wrap="none">
            <a:spAutoFit/>
          </a:bodyPr>
          <a:lstStyle/>
          <a:p>
            <a:r>
              <a:rPr lang="it-IT" sz="1400" dirty="0">
                <a:latin typeface="Arial" panose="020B0604020202020204" pitchFamily="34" charset="0"/>
                <a:cs typeface="Arial" panose="020B0604020202020204" pitchFamily="34" charset="0"/>
              </a:rPr>
              <a:t>(b)</a:t>
            </a:r>
          </a:p>
        </p:txBody>
      </p:sp>
    </p:spTree>
    <p:extLst>
      <p:ext uri="{BB962C8B-B14F-4D97-AF65-F5344CB8AC3E}">
        <p14:creationId xmlns:p14="http://schemas.microsoft.com/office/powerpoint/2010/main" val="12840061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xmlns="" id="{62B4C848-5E0C-4DBC-A002-89364661607C}"/>
              </a:ext>
            </a:extLst>
          </p:cNvPr>
          <p:cNvSpPr/>
          <p:nvPr/>
        </p:nvSpPr>
        <p:spPr>
          <a:xfrm>
            <a:off x="629562" y="476672"/>
            <a:ext cx="7614846" cy="707886"/>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Baseline anti-</a:t>
            </a:r>
            <a:r>
              <a:rPr lang="en-US" sz="2000" dirty="0" err="1">
                <a:latin typeface="Arial" panose="020B0604020202020204" pitchFamily="34" charset="0"/>
                <a:cs typeface="Arial" panose="020B0604020202020204" pitchFamily="34" charset="0"/>
              </a:rPr>
              <a:t>HBc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titre</a:t>
            </a:r>
            <a:r>
              <a:rPr lang="en-US" sz="2000" dirty="0">
                <a:latin typeface="Arial" panose="020B0604020202020204" pitchFamily="34" charset="0"/>
                <a:cs typeface="Arial" panose="020B0604020202020204" pitchFamily="34" charset="0"/>
              </a:rPr>
              <a:t> is a useful predictor of long-term </a:t>
            </a:r>
            <a:r>
              <a:rPr lang="en-US" sz="2000" b="1" dirty="0">
                <a:latin typeface="Arial" panose="020B0604020202020204" pitchFamily="34" charset="0"/>
                <a:cs typeface="Arial" panose="020B0604020202020204" pitchFamily="34" charset="0"/>
              </a:rPr>
              <a:t>entecavir</a:t>
            </a:r>
            <a:r>
              <a:rPr lang="en-US" sz="2000" dirty="0">
                <a:latin typeface="Arial" panose="020B0604020202020204" pitchFamily="34" charset="0"/>
                <a:cs typeface="Arial" panose="020B0604020202020204" pitchFamily="34" charset="0"/>
              </a:rPr>
              <a:t> therapy efficacy in </a:t>
            </a:r>
            <a:r>
              <a:rPr lang="en-US" sz="2000" dirty="0" err="1">
                <a:latin typeface="Arial" panose="020B0604020202020204" pitchFamily="34" charset="0"/>
                <a:cs typeface="Arial" panose="020B0604020202020204" pitchFamily="34" charset="0"/>
              </a:rPr>
              <a:t>HBeAg</a:t>
            </a:r>
            <a:r>
              <a:rPr lang="en-US" sz="2000" dirty="0">
                <a:latin typeface="Arial" panose="020B0604020202020204" pitchFamily="34" charset="0"/>
                <a:cs typeface="Arial" panose="020B0604020202020204" pitchFamily="34" charset="0"/>
              </a:rPr>
              <a:t> positive CHB patients</a:t>
            </a:r>
            <a:endParaRPr lang="it-IT" sz="2000" dirty="0">
              <a:latin typeface="Arial" panose="020B0604020202020204" pitchFamily="34" charset="0"/>
              <a:cs typeface="Arial" panose="020B0604020202020204" pitchFamily="34" charset="0"/>
            </a:endParaRPr>
          </a:p>
        </p:txBody>
      </p:sp>
      <p:sp>
        <p:nvSpPr>
          <p:cNvPr id="3" name="Rettangolo 2">
            <a:extLst>
              <a:ext uri="{FF2B5EF4-FFF2-40B4-BE49-F238E27FC236}">
                <a16:creationId xmlns:a16="http://schemas.microsoft.com/office/drawing/2014/main" xmlns="" id="{39107FB5-3D2F-4DF1-B720-F4350B194FDE}"/>
              </a:ext>
            </a:extLst>
          </p:cNvPr>
          <p:cNvSpPr/>
          <p:nvPr/>
        </p:nvSpPr>
        <p:spPr>
          <a:xfrm>
            <a:off x="827584" y="1913037"/>
            <a:ext cx="3384376" cy="461665"/>
          </a:xfrm>
          <a:prstGeom prst="rect">
            <a:avLst/>
          </a:prstGeom>
        </p:spPr>
        <p:txBody>
          <a:bodyPr wrap="square">
            <a:spAutoFit/>
          </a:bodyPr>
          <a:lstStyle/>
          <a:p>
            <a:r>
              <a:rPr lang="en-US" sz="1200" b="1" dirty="0">
                <a:latin typeface="Arial" panose="020B0604020202020204" pitchFamily="34" charset="0"/>
                <a:cs typeface="Arial" panose="020B0604020202020204" pitchFamily="34" charset="0"/>
              </a:rPr>
              <a:t>(A) AUROCs of baseline parameters in predicting </a:t>
            </a:r>
            <a:r>
              <a:rPr lang="en-US" sz="1200" b="1" dirty="0" err="1">
                <a:latin typeface="Arial" panose="020B0604020202020204" pitchFamily="34" charset="0"/>
                <a:cs typeface="Arial" panose="020B0604020202020204" pitchFamily="34" charset="0"/>
              </a:rPr>
              <a:t>HBeAg</a:t>
            </a:r>
            <a:r>
              <a:rPr lang="en-US" sz="1200" b="1" dirty="0">
                <a:latin typeface="Arial" panose="020B0604020202020204" pitchFamily="34" charset="0"/>
                <a:cs typeface="Arial" panose="020B0604020202020204" pitchFamily="34" charset="0"/>
              </a:rPr>
              <a:t> seroconversion at w144</a:t>
            </a:r>
          </a:p>
        </p:txBody>
      </p:sp>
      <p:sp>
        <p:nvSpPr>
          <p:cNvPr id="4" name="Rettangolo 3">
            <a:extLst>
              <a:ext uri="{FF2B5EF4-FFF2-40B4-BE49-F238E27FC236}">
                <a16:creationId xmlns:a16="http://schemas.microsoft.com/office/drawing/2014/main" xmlns="" id="{920D0D6D-D566-4F92-B3EA-DE0BE8479231}"/>
              </a:ext>
            </a:extLst>
          </p:cNvPr>
          <p:cNvSpPr/>
          <p:nvPr/>
        </p:nvSpPr>
        <p:spPr>
          <a:xfrm>
            <a:off x="4572000" y="1916832"/>
            <a:ext cx="3240360" cy="461665"/>
          </a:xfrm>
          <a:prstGeom prst="rect">
            <a:avLst/>
          </a:prstGeom>
        </p:spPr>
        <p:txBody>
          <a:bodyPr wrap="square">
            <a:spAutoFit/>
          </a:bodyPr>
          <a:lstStyle/>
          <a:p>
            <a:r>
              <a:rPr lang="en-US" sz="1200" b="1" dirty="0">
                <a:latin typeface="Arial" panose="020B0604020202020204" pitchFamily="34" charset="0"/>
                <a:cs typeface="Arial" panose="020B0604020202020204" pitchFamily="34" charset="0"/>
              </a:rPr>
              <a:t>(B) AUROCs of baseline parameters in</a:t>
            </a:r>
          </a:p>
          <a:p>
            <a:r>
              <a:rPr lang="en-US" sz="1200" b="1" dirty="0">
                <a:latin typeface="Arial" panose="020B0604020202020204" pitchFamily="34" charset="0"/>
                <a:cs typeface="Arial" panose="020B0604020202020204" pitchFamily="34" charset="0"/>
              </a:rPr>
              <a:t>predicting </a:t>
            </a:r>
            <a:r>
              <a:rPr lang="en-US" sz="1200" b="1" dirty="0" err="1">
                <a:latin typeface="Arial" panose="020B0604020202020204" pitchFamily="34" charset="0"/>
                <a:cs typeface="Arial" panose="020B0604020202020204" pitchFamily="34" charset="0"/>
              </a:rPr>
              <a:t>HBeAg</a:t>
            </a:r>
            <a:r>
              <a:rPr lang="en-US" sz="1200" b="1" dirty="0">
                <a:latin typeface="Arial" panose="020B0604020202020204" pitchFamily="34" charset="0"/>
                <a:cs typeface="Arial" panose="020B0604020202020204" pitchFamily="34" charset="0"/>
              </a:rPr>
              <a:t> seroconversion at w240</a:t>
            </a:r>
          </a:p>
        </p:txBody>
      </p:sp>
      <p:pic>
        <p:nvPicPr>
          <p:cNvPr id="5" name="Immagine 4">
            <a:extLst>
              <a:ext uri="{FF2B5EF4-FFF2-40B4-BE49-F238E27FC236}">
                <a16:creationId xmlns:a16="http://schemas.microsoft.com/office/drawing/2014/main" xmlns="" id="{2FF313B6-6829-44F6-9608-0180FBD796D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55576" y="2440052"/>
            <a:ext cx="7272808" cy="2861156"/>
          </a:xfrm>
          <a:prstGeom prst="rect">
            <a:avLst/>
          </a:prstGeom>
          <a:noFill/>
          <a:ln>
            <a:noFill/>
          </a:ln>
        </p:spPr>
      </p:pic>
      <p:sp>
        <p:nvSpPr>
          <p:cNvPr id="6" name="Rettangolo 5">
            <a:extLst>
              <a:ext uri="{FF2B5EF4-FFF2-40B4-BE49-F238E27FC236}">
                <a16:creationId xmlns:a16="http://schemas.microsoft.com/office/drawing/2014/main" xmlns="" id="{34419797-407D-4FE0-BBDA-B7125423CBF7}"/>
              </a:ext>
            </a:extLst>
          </p:cNvPr>
          <p:cNvSpPr/>
          <p:nvPr/>
        </p:nvSpPr>
        <p:spPr>
          <a:xfrm>
            <a:off x="611560" y="5445224"/>
            <a:ext cx="7560840" cy="646331"/>
          </a:xfrm>
          <a:prstGeom prst="rect">
            <a:avLst/>
          </a:prstGeom>
        </p:spPr>
        <p:txBody>
          <a:bodyPr wrap="square">
            <a:spAutoFit/>
          </a:bodyPr>
          <a:lstStyle/>
          <a:p>
            <a:pPr algn="just"/>
            <a:r>
              <a:rPr lang="en-US" dirty="0">
                <a:latin typeface="Arial" panose="020B0604020202020204" pitchFamily="34" charset="0"/>
                <a:cs typeface="Arial" panose="020B0604020202020204" pitchFamily="34" charset="0"/>
              </a:rPr>
              <a:t>Patients with </a:t>
            </a:r>
            <a:r>
              <a:rPr lang="en-US" dirty="0">
                <a:solidFill>
                  <a:srgbClr val="FF0000"/>
                </a:solidFill>
                <a:latin typeface="Arial" panose="020B0604020202020204" pitchFamily="34" charset="0"/>
                <a:cs typeface="Arial" panose="020B0604020202020204" pitchFamily="34" charset="0"/>
              </a:rPr>
              <a:t>baseline</a:t>
            </a:r>
            <a:r>
              <a:rPr lang="en-US" dirty="0">
                <a:latin typeface="Arial" panose="020B0604020202020204" pitchFamily="34" charset="0"/>
                <a:cs typeface="Arial" panose="020B0604020202020204" pitchFamily="34" charset="0"/>
              </a:rPr>
              <a:t> </a:t>
            </a:r>
            <a:r>
              <a:rPr lang="en-US" dirty="0">
                <a:solidFill>
                  <a:srgbClr val="FF0000"/>
                </a:solidFill>
                <a:latin typeface="Arial" panose="020B0604020202020204" pitchFamily="34" charset="0"/>
                <a:cs typeface="Arial" panose="020B0604020202020204" pitchFamily="34" charset="0"/>
              </a:rPr>
              <a:t>anti-</a:t>
            </a:r>
            <a:r>
              <a:rPr lang="en-US" dirty="0" err="1">
                <a:solidFill>
                  <a:srgbClr val="FF0000"/>
                </a:solidFill>
                <a:latin typeface="Arial" panose="020B0604020202020204" pitchFamily="34" charset="0"/>
                <a:cs typeface="Arial" panose="020B0604020202020204" pitchFamily="34" charset="0"/>
              </a:rPr>
              <a:t>HBc</a:t>
            </a:r>
            <a:r>
              <a:rPr lang="en-US" dirty="0">
                <a:solidFill>
                  <a:srgbClr val="FF0000"/>
                </a:solidFill>
                <a:latin typeface="Arial" panose="020B0604020202020204" pitchFamily="34" charset="0"/>
                <a:cs typeface="Arial" panose="020B0604020202020204" pitchFamily="34" charset="0"/>
              </a:rPr>
              <a:t> ≥4.65 </a:t>
            </a:r>
            <a:r>
              <a:rPr lang="en-US" dirty="0">
                <a:latin typeface="Arial" panose="020B0604020202020204" pitchFamily="34" charset="0"/>
                <a:cs typeface="Arial" panose="020B0604020202020204" pitchFamily="34" charset="0"/>
              </a:rPr>
              <a:t>log</a:t>
            </a:r>
            <a:r>
              <a:rPr lang="en-US" sz="2400" baseline="-25000" dirty="0">
                <a:latin typeface="Arial" panose="020B0604020202020204" pitchFamily="34" charset="0"/>
                <a:cs typeface="Arial" panose="020B0604020202020204" pitchFamily="34" charset="0"/>
              </a:rPr>
              <a:t>10</a:t>
            </a:r>
            <a:r>
              <a:rPr lang="en-US" dirty="0">
                <a:latin typeface="Arial" panose="020B0604020202020204" pitchFamily="34" charset="0"/>
                <a:cs typeface="Arial" panose="020B0604020202020204" pitchFamily="34" charset="0"/>
              </a:rPr>
              <a:t> IU/mL had 28.0% and 35.5% chance of </a:t>
            </a:r>
            <a:r>
              <a:rPr lang="en-US" b="1" dirty="0">
                <a:latin typeface="Arial" panose="020B0604020202020204" pitchFamily="34" charset="0"/>
                <a:cs typeface="Arial" panose="020B0604020202020204" pitchFamily="34" charset="0"/>
              </a:rPr>
              <a:t>seroconversion</a:t>
            </a:r>
            <a:r>
              <a:rPr lang="en-US" dirty="0">
                <a:latin typeface="Arial" panose="020B0604020202020204" pitchFamily="34" charset="0"/>
                <a:cs typeface="Arial" panose="020B0604020202020204" pitchFamily="34" charset="0"/>
              </a:rPr>
              <a:t> at weeks 144 and 240, respectively</a:t>
            </a:r>
            <a:endParaRPr lang="it-IT" dirty="0">
              <a:latin typeface="Arial" panose="020B0604020202020204" pitchFamily="34" charset="0"/>
              <a:cs typeface="Arial" panose="020B0604020202020204" pitchFamily="34" charset="0"/>
            </a:endParaRPr>
          </a:p>
        </p:txBody>
      </p:sp>
      <p:sp>
        <p:nvSpPr>
          <p:cNvPr id="7" name="Rettangolo 6">
            <a:extLst>
              <a:ext uri="{FF2B5EF4-FFF2-40B4-BE49-F238E27FC236}">
                <a16:creationId xmlns:a16="http://schemas.microsoft.com/office/drawing/2014/main" xmlns="" id="{795FD883-D1E0-4020-B760-45BD62D3526A}"/>
              </a:ext>
            </a:extLst>
          </p:cNvPr>
          <p:cNvSpPr/>
          <p:nvPr/>
        </p:nvSpPr>
        <p:spPr>
          <a:xfrm>
            <a:off x="5508104" y="6406852"/>
            <a:ext cx="3012812" cy="369332"/>
          </a:xfrm>
          <a:prstGeom prst="rect">
            <a:avLst/>
          </a:prstGeom>
        </p:spPr>
        <p:txBody>
          <a:bodyPr wrap="none">
            <a:spAutoFit/>
          </a:bodyPr>
          <a:lstStyle/>
          <a:p>
            <a:r>
              <a:rPr lang="it-IT" dirty="0" err="1"/>
              <a:t>Xu</a:t>
            </a:r>
            <a:r>
              <a:rPr lang="it-IT" dirty="0"/>
              <a:t> JH, et al. J </a:t>
            </a:r>
            <a:r>
              <a:rPr lang="it-IT" dirty="0" err="1"/>
              <a:t>Viral</a:t>
            </a:r>
            <a:r>
              <a:rPr lang="it-IT" dirty="0"/>
              <a:t> </a:t>
            </a:r>
            <a:r>
              <a:rPr lang="it-IT" dirty="0" err="1"/>
              <a:t>Hepat</a:t>
            </a:r>
            <a:r>
              <a:rPr lang="it-IT" dirty="0"/>
              <a:t> 2017</a:t>
            </a:r>
          </a:p>
        </p:txBody>
      </p:sp>
      <p:cxnSp>
        <p:nvCxnSpPr>
          <p:cNvPr id="9" name="Connettore diritto 8">
            <a:extLst>
              <a:ext uri="{FF2B5EF4-FFF2-40B4-BE49-F238E27FC236}">
                <a16:creationId xmlns:a16="http://schemas.microsoft.com/office/drawing/2014/main" xmlns="" id="{6BC22047-6FE9-40F8-B2C4-DC97A2E54035}"/>
              </a:ext>
            </a:extLst>
          </p:cNvPr>
          <p:cNvCxnSpPr/>
          <p:nvPr/>
        </p:nvCxnSpPr>
        <p:spPr>
          <a:xfrm>
            <a:off x="539552" y="1412776"/>
            <a:ext cx="7848872" cy="0"/>
          </a:xfrm>
          <a:prstGeom prst="line">
            <a:avLst/>
          </a:prstGeom>
          <a:ln w="19050">
            <a:solidFill>
              <a:srgbClr val="0066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0046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xmlns="" id="{69AC82A2-95E0-4CEE-ADFF-989B13395DF8}"/>
              </a:ext>
            </a:extLst>
          </p:cNvPr>
          <p:cNvSpPr/>
          <p:nvPr/>
        </p:nvSpPr>
        <p:spPr>
          <a:xfrm>
            <a:off x="395536" y="260648"/>
            <a:ext cx="1872208" cy="53860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b="0" i="0" u="none" strike="noStrike" kern="1200" cap="none" spc="0" normalizeH="0" baseline="0" noProof="0" dirty="0" err="1">
                <a:ln>
                  <a:noFill/>
                </a:ln>
                <a:solidFill>
                  <a:srgbClr val="005FD2"/>
                </a:solidFill>
                <a:effectLst/>
                <a:uLnTx/>
                <a:uFillTx/>
                <a:latin typeface="Times New Roman" panose="02020603050405020304" pitchFamily="18" charset="0"/>
                <a:ea typeface="+mn-ea"/>
                <a:cs typeface="Times New Roman" panose="02020603050405020304" pitchFamily="18" charset="0"/>
              </a:rPr>
              <a:t>Research</a:t>
            </a:r>
            <a:r>
              <a:rPr kumimoji="0" lang="it-IT" b="0" i="0" u="none" strike="noStrike" kern="1200" cap="none" spc="0" normalizeH="0" baseline="0" noProof="0" dirty="0">
                <a:ln>
                  <a:noFill/>
                </a:ln>
                <a:solidFill>
                  <a:srgbClr val="005FD2"/>
                </a:solidFill>
                <a:effectLst/>
                <a:uLnTx/>
                <a:uFillTx/>
                <a:latin typeface="Times New Roman" panose="02020603050405020304" pitchFamily="18" charset="0"/>
                <a:ea typeface="+mn-ea"/>
                <a:cs typeface="Times New Roman" panose="02020603050405020304" pitchFamily="18" charset="0"/>
              </a:rPr>
              <a:t> </a:t>
            </a:r>
            <a:r>
              <a:rPr kumimoji="0" lang="it-IT" b="0" i="0" u="none" strike="noStrike" kern="1200" cap="none" spc="0" normalizeH="0" baseline="0" noProof="0" dirty="0" err="1">
                <a:ln>
                  <a:noFill/>
                </a:ln>
                <a:solidFill>
                  <a:srgbClr val="005FD2"/>
                </a:solidFill>
                <a:effectLst/>
                <a:uLnTx/>
                <a:uFillTx/>
                <a:latin typeface="Times New Roman" panose="02020603050405020304" pitchFamily="18" charset="0"/>
                <a:ea typeface="+mn-ea"/>
                <a:cs typeface="Times New Roman" panose="02020603050405020304" pitchFamily="18" charset="0"/>
              </a:rPr>
              <a:t>Article</a:t>
            </a:r>
            <a:endParaRPr kumimoji="0" lang="it-IT" b="0" i="0" u="none" strike="noStrike" kern="1200" cap="none" spc="0" normalizeH="0" baseline="0" noProof="0" dirty="0">
              <a:ln>
                <a:noFill/>
              </a:ln>
              <a:solidFill>
                <a:srgbClr val="005FD2"/>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err="1">
                <a:ln>
                  <a:noFill/>
                </a:ln>
                <a:solidFill>
                  <a:srgbClr val="005FD2"/>
                </a:solidFill>
                <a:effectLst/>
                <a:uLnTx/>
                <a:uFillTx/>
                <a:latin typeface="Times New Roman" panose="02020603050405020304" pitchFamily="18" charset="0"/>
                <a:ea typeface="+mn-ea"/>
                <a:cs typeface="Times New Roman" panose="02020603050405020304" pitchFamily="18" charset="0"/>
              </a:rPr>
              <a:t>Viral</a:t>
            </a:r>
            <a:r>
              <a:rPr kumimoji="0" lang="it-IT" sz="1100" b="0" i="0" u="none" strike="noStrike" kern="1200" cap="none" spc="0" normalizeH="0" baseline="0" noProof="0" dirty="0">
                <a:ln>
                  <a:noFill/>
                </a:ln>
                <a:solidFill>
                  <a:srgbClr val="005FD2"/>
                </a:solidFill>
                <a:effectLst/>
                <a:uLnTx/>
                <a:uFillTx/>
                <a:latin typeface="Times New Roman" panose="02020603050405020304" pitchFamily="18" charset="0"/>
                <a:ea typeface="+mn-ea"/>
                <a:cs typeface="Times New Roman" panose="02020603050405020304" pitchFamily="18" charset="0"/>
              </a:rPr>
              <a:t> </a:t>
            </a:r>
            <a:r>
              <a:rPr kumimoji="0" lang="it-IT" sz="1100" b="0" i="0" u="none" strike="noStrike" kern="1200" cap="none" spc="0" normalizeH="0" baseline="0" noProof="0" dirty="0" err="1">
                <a:ln>
                  <a:noFill/>
                </a:ln>
                <a:solidFill>
                  <a:srgbClr val="005FD2"/>
                </a:solidFill>
                <a:effectLst/>
                <a:uLnTx/>
                <a:uFillTx/>
                <a:latin typeface="Times New Roman" panose="02020603050405020304" pitchFamily="18" charset="0"/>
                <a:ea typeface="+mn-ea"/>
                <a:cs typeface="Times New Roman" panose="02020603050405020304" pitchFamily="18" charset="0"/>
              </a:rPr>
              <a:t>Hepatitis</a:t>
            </a:r>
            <a:endParaRPr kumimoji="0" lang="it-IT"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Rettangolo 2">
            <a:extLst>
              <a:ext uri="{FF2B5EF4-FFF2-40B4-BE49-F238E27FC236}">
                <a16:creationId xmlns:a16="http://schemas.microsoft.com/office/drawing/2014/main" xmlns="" id="{E07DFC4B-C28D-4E0D-A96F-1D14A5B5C658}"/>
              </a:ext>
            </a:extLst>
          </p:cNvPr>
          <p:cNvSpPr/>
          <p:nvPr/>
        </p:nvSpPr>
        <p:spPr>
          <a:xfrm>
            <a:off x="7398568" y="260648"/>
            <a:ext cx="1493912"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005FD2"/>
                </a:solidFill>
                <a:effectLst/>
                <a:uLnTx/>
                <a:uFillTx/>
                <a:latin typeface="HelveticaNeueLTStd-Bd"/>
                <a:ea typeface="+mn-ea"/>
                <a:cs typeface="+mn-cs"/>
              </a:rPr>
              <a:t>JOURNAL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005FD2"/>
                </a:solidFill>
                <a:effectLst/>
                <a:uLnTx/>
                <a:uFillTx/>
                <a:latin typeface="HelveticaNeueLTStd-Bd"/>
                <a:ea typeface="+mn-ea"/>
                <a:cs typeface="+mn-cs"/>
              </a:rPr>
              <a:t>OF HEPATOLOGY</a:t>
            </a:r>
            <a:endParaRPr kumimoji="0" lang="it-IT"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Rettangolo 6">
            <a:extLst>
              <a:ext uri="{FF2B5EF4-FFF2-40B4-BE49-F238E27FC236}">
                <a16:creationId xmlns:a16="http://schemas.microsoft.com/office/drawing/2014/main" xmlns="" id="{707E2FFB-1F1F-4FF7-9ACB-EFE701F2110A}"/>
              </a:ext>
            </a:extLst>
          </p:cNvPr>
          <p:cNvSpPr/>
          <p:nvPr/>
        </p:nvSpPr>
        <p:spPr>
          <a:xfrm>
            <a:off x="1736499" y="621968"/>
            <a:ext cx="5688632"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err="1">
                <a:ln>
                  <a:noFill/>
                </a:ln>
                <a:solidFill>
                  <a:prstClr val="black"/>
                </a:solidFill>
                <a:effectLst/>
                <a:uLnTx/>
                <a:uFillTx/>
                <a:latin typeface="AdvGulliv-B"/>
              </a:rPr>
              <a:t>Quantitation</a:t>
            </a:r>
            <a:r>
              <a:rPr kumimoji="0" lang="it-IT" sz="1600" b="1" i="0" u="none" strike="noStrike" kern="1200" cap="none" spc="0" normalizeH="0" baseline="0" noProof="0" dirty="0">
                <a:ln>
                  <a:noFill/>
                </a:ln>
                <a:solidFill>
                  <a:prstClr val="black"/>
                </a:solidFill>
                <a:effectLst/>
                <a:uLnTx/>
                <a:uFillTx/>
                <a:latin typeface="AdvGulliv-B"/>
              </a:rPr>
              <a:t> of anti-core </a:t>
            </a:r>
            <a:r>
              <a:rPr kumimoji="0" lang="it-IT" sz="1600" b="1" i="0" u="none" strike="noStrike" kern="1200" cap="none" spc="0" normalizeH="0" baseline="0" noProof="0" dirty="0" err="1">
                <a:ln>
                  <a:noFill/>
                </a:ln>
                <a:solidFill>
                  <a:prstClr val="black"/>
                </a:solidFill>
                <a:effectLst/>
                <a:uLnTx/>
                <a:uFillTx/>
                <a:latin typeface="AdvGulliv-B"/>
              </a:rPr>
              <a:t>antibodies</a:t>
            </a:r>
            <a:r>
              <a:rPr kumimoji="0" lang="it-IT" sz="1600" b="1" i="0" u="none" strike="noStrike" kern="1200" cap="none" spc="0" normalizeH="0" baseline="0" noProof="0" dirty="0">
                <a:ln>
                  <a:noFill/>
                </a:ln>
                <a:solidFill>
                  <a:prstClr val="black"/>
                </a:solidFill>
                <a:effectLst/>
                <a:uLnTx/>
                <a:uFillTx/>
                <a:latin typeface="AdvGulliv-B"/>
              </a:rPr>
              <a:t> </a:t>
            </a:r>
            <a:r>
              <a:rPr kumimoji="0" lang="it-IT" sz="1600" b="1" i="0" u="none" strike="noStrike" kern="1200" cap="none" spc="0" normalizeH="0" baseline="0" noProof="0" dirty="0" err="1">
                <a:ln>
                  <a:noFill/>
                </a:ln>
                <a:solidFill>
                  <a:prstClr val="black"/>
                </a:solidFill>
                <a:effectLst/>
                <a:uLnTx/>
                <a:uFillTx/>
                <a:latin typeface="AdvGulliv-B"/>
              </a:rPr>
              <a:t>may</a:t>
            </a:r>
            <a:r>
              <a:rPr kumimoji="0" lang="it-IT" sz="1600" b="1" i="0" u="none" strike="noStrike" kern="1200" cap="none" spc="0" normalizeH="0" baseline="0" noProof="0" dirty="0">
                <a:ln>
                  <a:noFill/>
                </a:ln>
                <a:solidFill>
                  <a:prstClr val="black"/>
                </a:solidFill>
                <a:effectLst/>
                <a:uLnTx/>
                <a:uFillTx/>
                <a:latin typeface="AdvGulliv-B"/>
              </a:rPr>
              <a:t> help </a:t>
            </a:r>
            <a:r>
              <a:rPr kumimoji="0" lang="it-IT" sz="1600" b="1" i="0" u="none" strike="noStrike" kern="1200" cap="none" spc="0" normalizeH="0" baseline="0" noProof="0" dirty="0" err="1">
                <a:ln>
                  <a:noFill/>
                </a:ln>
                <a:solidFill>
                  <a:prstClr val="black"/>
                </a:solidFill>
                <a:effectLst/>
                <a:uLnTx/>
                <a:uFillTx/>
                <a:latin typeface="AdvGulliv-B"/>
              </a:rPr>
              <a:t>predict</a:t>
            </a:r>
            <a:r>
              <a:rPr kumimoji="0" lang="it-IT" sz="1600" b="1" i="0" u="none" strike="noStrike" kern="1200" cap="none" spc="0" normalizeH="0" baseline="0" noProof="0" dirty="0">
                <a:ln>
                  <a:noFill/>
                </a:ln>
                <a:solidFill>
                  <a:prstClr val="black"/>
                </a:solidFill>
                <a:effectLst/>
                <a:uLnTx/>
                <a:uFillTx/>
                <a:latin typeface="AdvGulliv-B"/>
              </a:rPr>
              <a:t> </a:t>
            </a:r>
          </a:p>
          <a:p>
            <a:pPr lvl="0" algn="ctr">
              <a:defRPr/>
            </a:pPr>
            <a:r>
              <a:rPr lang="en-US" sz="1600" b="1" dirty="0">
                <a:solidFill>
                  <a:prstClr val="black"/>
                </a:solidFill>
                <a:latin typeface="AdvGulliv-B"/>
              </a:rPr>
              <a:t>HBV reactivation in patients with lymphoma and</a:t>
            </a:r>
          </a:p>
          <a:p>
            <a:pPr lvl="0" algn="ctr">
              <a:defRPr/>
            </a:pPr>
            <a:r>
              <a:rPr lang="en-US" sz="1600" b="1" dirty="0">
                <a:solidFill>
                  <a:prstClr val="black"/>
                </a:solidFill>
                <a:latin typeface="AdvGulliv-B"/>
              </a:rPr>
              <a:t>resolved HBV infection</a:t>
            </a:r>
            <a:endParaRPr kumimoji="0" lang="en-US" sz="1600" b="1" i="0" u="none" strike="noStrike" kern="1200" cap="none" spc="0" normalizeH="0" baseline="0" noProof="0" dirty="0">
              <a:ln>
                <a:noFill/>
              </a:ln>
              <a:solidFill>
                <a:prstClr val="black"/>
              </a:solidFill>
              <a:effectLst/>
              <a:uLnTx/>
              <a:uFillTx/>
              <a:latin typeface="AdvGulliv-B"/>
            </a:endParaRPr>
          </a:p>
        </p:txBody>
      </p:sp>
      <p:sp>
        <p:nvSpPr>
          <p:cNvPr id="4" name="Rettangolo 3">
            <a:extLst>
              <a:ext uri="{FF2B5EF4-FFF2-40B4-BE49-F238E27FC236}">
                <a16:creationId xmlns:a16="http://schemas.microsoft.com/office/drawing/2014/main" xmlns="" id="{25156B6D-C1B1-475C-8DD7-90AD12F27EFD}"/>
              </a:ext>
            </a:extLst>
          </p:cNvPr>
          <p:cNvSpPr/>
          <p:nvPr/>
        </p:nvSpPr>
        <p:spPr>
          <a:xfrm>
            <a:off x="2842327" y="6433591"/>
            <a:ext cx="3476977" cy="307777"/>
          </a:xfrm>
          <a:prstGeom prst="rect">
            <a:avLst/>
          </a:prstGeom>
        </p:spPr>
        <p:txBody>
          <a:bodyPr wrap="none">
            <a:spAutoFit/>
          </a:bodyPr>
          <a:lstStyle/>
          <a:p>
            <a:r>
              <a:rPr lang="en-US" sz="1400" dirty="0">
                <a:latin typeface="AdvGulliv-R"/>
              </a:rPr>
              <a:t>Journal of Hepatology </a:t>
            </a:r>
            <a:r>
              <a:rPr lang="en-US" sz="1400" b="1" dirty="0">
                <a:latin typeface="AdvGulliv-B"/>
              </a:rPr>
              <a:t>2018</a:t>
            </a:r>
            <a:r>
              <a:rPr lang="en-US" sz="1400" dirty="0">
                <a:latin typeface="AdvGulliv-B"/>
              </a:rPr>
              <a:t> </a:t>
            </a:r>
            <a:r>
              <a:rPr lang="en-US" sz="1400" dirty="0">
                <a:latin typeface="AdvGulliv-R"/>
              </a:rPr>
              <a:t>vol. 69 </a:t>
            </a:r>
            <a:r>
              <a:rPr lang="en-US" sz="1400" dirty="0">
                <a:latin typeface="AdvP4C4E74"/>
              </a:rPr>
              <a:t>I </a:t>
            </a:r>
            <a:r>
              <a:rPr lang="en-US" sz="1400" dirty="0">
                <a:latin typeface="AdvGulliv-R"/>
              </a:rPr>
              <a:t>286–292</a:t>
            </a:r>
            <a:endParaRPr lang="it-IT" sz="4000" dirty="0"/>
          </a:p>
        </p:txBody>
      </p:sp>
      <p:sp>
        <p:nvSpPr>
          <p:cNvPr id="8" name="Rettangolo 7">
            <a:extLst>
              <a:ext uri="{FF2B5EF4-FFF2-40B4-BE49-F238E27FC236}">
                <a16:creationId xmlns:a16="http://schemas.microsoft.com/office/drawing/2014/main" xmlns="" id="{4B7E348C-4FC0-499D-9779-EA77771CD9CD}"/>
              </a:ext>
            </a:extLst>
          </p:cNvPr>
          <p:cNvSpPr/>
          <p:nvPr/>
        </p:nvSpPr>
        <p:spPr>
          <a:xfrm>
            <a:off x="476359" y="1628800"/>
            <a:ext cx="8208912" cy="738664"/>
          </a:xfrm>
          <a:prstGeom prst="rect">
            <a:avLst/>
          </a:prstGeom>
        </p:spPr>
        <p:txBody>
          <a:bodyPr wrap="square">
            <a:spAutoFit/>
          </a:bodyPr>
          <a:lstStyle/>
          <a:p>
            <a:r>
              <a:rPr lang="it-IT" sz="1400" dirty="0" err="1">
                <a:solidFill>
                  <a:srgbClr val="000000"/>
                </a:solidFill>
                <a:latin typeface="AdvGulliv-R"/>
              </a:rPr>
              <a:t>Hung-Chih</a:t>
            </a:r>
            <a:r>
              <a:rPr lang="it-IT" sz="1400" dirty="0">
                <a:solidFill>
                  <a:srgbClr val="000000"/>
                </a:solidFill>
                <a:latin typeface="AdvGulliv-R"/>
              </a:rPr>
              <a:t> Yang, </a:t>
            </a:r>
            <a:r>
              <a:rPr lang="it-IT" sz="1400" dirty="0" err="1">
                <a:solidFill>
                  <a:srgbClr val="000000"/>
                </a:solidFill>
                <a:latin typeface="AdvGulliv-R"/>
              </a:rPr>
              <a:t>Hsiao-Hui</a:t>
            </a:r>
            <a:r>
              <a:rPr lang="it-IT" sz="1400" dirty="0">
                <a:solidFill>
                  <a:srgbClr val="000000"/>
                </a:solidFill>
                <a:latin typeface="AdvGulliv-R"/>
              </a:rPr>
              <a:t> </a:t>
            </a:r>
            <a:r>
              <a:rPr lang="it-IT" sz="1400" dirty="0" err="1">
                <a:solidFill>
                  <a:srgbClr val="000000"/>
                </a:solidFill>
                <a:latin typeface="AdvGulliv-R"/>
              </a:rPr>
              <a:t>Tsou</a:t>
            </a:r>
            <a:r>
              <a:rPr lang="it-IT" sz="1400" dirty="0">
                <a:solidFill>
                  <a:srgbClr val="000000"/>
                </a:solidFill>
                <a:latin typeface="AdvGulliv-R"/>
              </a:rPr>
              <a:t>, </a:t>
            </a:r>
            <a:r>
              <a:rPr lang="it-IT" sz="1400" dirty="0" err="1">
                <a:solidFill>
                  <a:srgbClr val="000000"/>
                </a:solidFill>
                <a:latin typeface="AdvGulliv-R"/>
              </a:rPr>
              <a:t>Sung-Nan</a:t>
            </a:r>
            <a:r>
              <a:rPr lang="it-IT" sz="1400" dirty="0">
                <a:solidFill>
                  <a:srgbClr val="000000"/>
                </a:solidFill>
                <a:latin typeface="AdvGulliv-R"/>
              </a:rPr>
              <a:t> Pei, </a:t>
            </a:r>
            <a:r>
              <a:rPr lang="it-IT" sz="1400" dirty="0" err="1">
                <a:solidFill>
                  <a:srgbClr val="000000"/>
                </a:solidFill>
                <a:latin typeface="AdvGulliv-R"/>
              </a:rPr>
              <a:t>Cheng-Shyong</a:t>
            </a:r>
            <a:r>
              <a:rPr lang="it-IT" sz="1400" dirty="0">
                <a:solidFill>
                  <a:srgbClr val="000000"/>
                </a:solidFill>
                <a:latin typeface="AdvGulliv-R"/>
              </a:rPr>
              <a:t> </a:t>
            </a:r>
            <a:r>
              <a:rPr lang="it-IT" sz="1400" dirty="0" err="1">
                <a:solidFill>
                  <a:srgbClr val="000000"/>
                </a:solidFill>
                <a:latin typeface="AdvGulliv-R"/>
              </a:rPr>
              <a:t>Chang</a:t>
            </a:r>
            <a:r>
              <a:rPr lang="it-IT" sz="1400" dirty="0">
                <a:solidFill>
                  <a:srgbClr val="000000"/>
                </a:solidFill>
                <a:latin typeface="AdvGulliv-R"/>
              </a:rPr>
              <a:t>, </a:t>
            </a:r>
            <a:r>
              <a:rPr lang="it-IT" sz="1400" dirty="0" err="1">
                <a:solidFill>
                  <a:srgbClr val="000000"/>
                </a:solidFill>
                <a:latin typeface="AdvGulliv-R"/>
              </a:rPr>
              <a:t>Jia</a:t>
            </a:r>
            <a:r>
              <a:rPr lang="it-IT" sz="1400" dirty="0">
                <a:solidFill>
                  <a:srgbClr val="000000"/>
                </a:solidFill>
                <a:latin typeface="AdvGulliv-R"/>
              </a:rPr>
              <a:t>-Hong Chen, Ming </a:t>
            </a:r>
            <a:r>
              <a:rPr lang="it-IT" sz="1400" dirty="0" err="1">
                <a:solidFill>
                  <a:srgbClr val="000000"/>
                </a:solidFill>
                <a:latin typeface="AdvGulliv-R"/>
              </a:rPr>
              <a:t>Yao</a:t>
            </a:r>
            <a:r>
              <a:rPr lang="it-IT" sz="1400" dirty="0">
                <a:solidFill>
                  <a:srgbClr val="000000"/>
                </a:solidFill>
                <a:latin typeface="AdvGulliv-R"/>
              </a:rPr>
              <a:t>, </a:t>
            </a:r>
            <a:r>
              <a:rPr lang="it-IT" sz="1400" dirty="0" err="1">
                <a:solidFill>
                  <a:srgbClr val="000000"/>
                </a:solidFill>
                <a:latin typeface="AdvGulliv-R"/>
              </a:rPr>
              <a:t>Shyh-Jer</a:t>
            </a:r>
            <a:r>
              <a:rPr lang="it-IT" sz="1400" dirty="0">
                <a:solidFill>
                  <a:srgbClr val="000000"/>
                </a:solidFill>
                <a:latin typeface="AdvGulliv-R"/>
              </a:rPr>
              <a:t> </a:t>
            </a:r>
            <a:r>
              <a:rPr lang="it-IT" sz="1400" dirty="0" err="1">
                <a:solidFill>
                  <a:srgbClr val="000000"/>
                </a:solidFill>
                <a:latin typeface="AdvGulliv-R"/>
              </a:rPr>
              <a:t>Lin</a:t>
            </a:r>
            <a:r>
              <a:rPr lang="it-IT" sz="1400" dirty="0">
                <a:solidFill>
                  <a:srgbClr val="000000"/>
                </a:solidFill>
                <a:latin typeface="AdvGulliv-R"/>
              </a:rPr>
              <a:t>, Johnson </a:t>
            </a:r>
            <a:r>
              <a:rPr lang="it-IT" sz="1400" dirty="0" err="1">
                <a:solidFill>
                  <a:srgbClr val="000000"/>
                </a:solidFill>
                <a:latin typeface="AdvGulliv-R"/>
              </a:rPr>
              <a:t>Lin</a:t>
            </a:r>
            <a:r>
              <a:rPr lang="it-IT" sz="1400" dirty="0">
                <a:solidFill>
                  <a:srgbClr val="000000"/>
                </a:solidFill>
                <a:latin typeface="AdvGulliv-R"/>
              </a:rPr>
              <a:t>, </a:t>
            </a:r>
            <a:r>
              <a:rPr lang="it-IT" sz="1400" dirty="0" err="1">
                <a:solidFill>
                  <a:srgbClr val="000000"/>
                </a:solidFill>
                <a:latin typeface="AdvGulliv-R"/>
              </a:rPr>
              <a:t>Quan</a:t>
            </a:r>
            <a:r>
              <a:rPr lang="it-IT" sz="1400" dirty="0">
                <a:solidFill>
                  <a:srgbClr val="000000"/>
                </a:solidFill>
                <a:latin typeface="AdvGulliv-R"/>
              </a:rPr>
              <a:t> Yuan, </a:t>
            </a:r>
            <a:r>
              <a:rPr lang="it-IT" sz="1400" dirty="0" err="1">
                <a:solidFill>
                  <a:srgbClr val="000000"/>
                </a:solidFill>
                <a:latin typeface="AdvGulliv-R"/>
              </a:rPr>
              <a:t>Ningshao</a:t>
            </a:r>
            <a:r>
              <a:rPr lang="it-IT" sz="1400" dirty="0">
                <a:solidFill>
                  <a:srgbClr val="000000"/>
                </a:solidFill>
                <a:latin typeface="AdvGulliv-R"/>
              </a:rPr>
              <a:t> </a:t>
            </a:r>
            <a:r>
              <a:rPr lang="it-IT" sz="1400" dirty="0" err="1">
                <a:solidFill>
                  <a:srgbClr val="000000"/>
                </a:solidFill>
                <a:latin typeface="AdvGulliv-R"/>
              </a:rPr>
              <a:t>Xia</a:t>
            </a:r>
            <a:r>
              <a:rPr lang="it-IT" sz="1400" dirty="0">
                <a:solidFill>
                  <a:srgbClr val="000000"/>
                </a:solidFill>
                <a:latin typeface="AdvGulliv-R"/>
              </a:rPr>
              <a:t>, </a:t>
            </a:r>
            <a:r>
              <a:rPr lang="it-IT" sz="1400" dirty="0" err="1">
                <a:solidFill>
                  <a:srgbClr val="000000"/>
                </a:solidFill>
                <a:latin typeface="AdvGulliv-R"/>
              </a:rPr>
              <a:t>Tsang-Wu</a:t>
            </a:r>
            <a:r>
              <a:rPr lang="it-IT" sz="1400" dirty="0">
                <a:solidFill>
                  <a:srgbClr val="000000"/>
                </a:solidFill>
                <a:latin typeface="AdvGulliv-R"/>
              </a:rPr>
              <a:t> </a:t>
            </a:r>
            <a:r>
              <a:rPr lang="it-IT" sz="1400" dirty="0" err="1">
                <a:solidFill>
                  <a:srgbClr val="000000"/>
                </a:solidFill>
                <a:latin typeface="AdvGulliv-R"/>
              </a:rPr>
              <a:t>Liu,Pei-Jer</a:t>
            </a:r>
            <a:r>
              <a:rPr lang="it-IT" sz="1400" dirty="0">
                <a:solidFill>
                  <a:srgbClr val="000000"/>
                </a:solidFill>
                <a:latin typeface="AdvGulliv-R"/>
              </a:rPr>
              <a:t> Chen, </a:t>
            </a:r>
            <a:r>
              <a:rPr lang="it-IT" sz="1400" dirty="0" err="1">
                <a:solidFill>
                  <a:srgbClr val="000000"/>
                </a:solidFill>
                <a:latin typeface="AdvGulliv-R"/>
              </a:rPr>
              <a:t>Ann-Lii</a:t>
            </a:r>
            <a:r>
              <a:rPr lang="it-IT" sz="1400" dirty="0">
                <a:solidFill>
                  <a:srgbClr val="000000"/>
                </a:solidFill>
                <a:latin typeface="AdvGulliv-R"/>
              </a:rPr>
              <a:t> </a:t>
            </a:r>
            <a:r>
              <a:rPr lang="it-IT" sz="1400" dirty="0" err="1">
                <a:solidFill>
                  <a:srgbClr val="000000"/>
                </a:solidFill>
                <a:latin typeface="AdvGulliv-R"/>
              </a:rPr>
              <a:t>Cheng</a:t>
            </a:r>
            <a:r>
              <a:rPr lang="it-IT" sz="1400" dirty="0">
                <a:solidFill>
                  <a:srgbClr val="000000"/>
                </a:solidFill>
                <a:latin typeface="AdvGulliv-R"/>
              </a:rPr>
              <a:t>, </a:t>
            </a:r>
            <a:r>
              <a:rPr lang="it-IT" sz="1400" dirty="0" err="1">
                <a:solidFill>
                  <a:srgbClr val="000000"/>
                </a:solidFill>
                <a:latin typeface="AdvGulliv-R"/>
              </a:rPr>
              <a:t>Chiun</a:t>
            </a:r>
            <a:r>
              <a:rPr lang="it-IT" sz="1400" dirty="0">
                <a:solidFill>
                  <a:srgbClr val="000000"/>
                </a:solidFill>
                <a:latin typeface="AdvGulliv-R"/>
              </a:rPr>
              <a:t> </a:t>
            </a:r>
            <a:r>
              <a:rPr lang="it-IT" sz="1400" dirty="0" err="1">
                <a:solidFill>
                  <a:srgbClr val="000000"/>
                </a:solidFill>
                <a:latin typeface="AdvGulliv-R"/>
              </a:rPr>
              <a:t>Hsu</a:t>
            </a:r>
            <a:r>
              <a:rPr lang="it-IT" sz="1400" dirty="0">
                <a:solidFill>
                  <a:srgbClr val="000000"/>
                </a:solidFill>
                <a:latin typeface="AdvGulliv-R"/>
              </a:rPr>
              <a:t>, Taiwan Cooperative </a:t>
            </a:r>
            <a:r>
              <a:rPr lang="it-IT" sz="1400" dirty="0" err="1">
                <a:solidFill>
                  <a:srgbClr val="000000"/>
                </a:solidFill>
                <a:latin typeface="AdvGulliv-R"/>
              </a:rPr>
              <a:t>Oncology</a:t>
            </a:r>
            <a:r>
              <a:rPr lang="it-IT" sz="1400" dirty="0">
                <a:solidFill>
                  <a:srgbClr val="000000"/>
                </a:solidFill>
                <a:latin typeface="AdvGulliv-R"/>
              </a:rPr>
              <a:t> Group</a:t>
            </a:r>
            <a:endParaRPr lang="it-IT" sz="2400" dirty="0"/>
          </a:p>
        </p:txBody>
      </p:sp>
      <p:pic>
        <p:nvPicPr>
          <p:cNvPr id="11" name="Immagine 10">
            <a:extLst>
              <a:ext uri="{FF2B5EF4-FFF2-40B4-BE49-F238E27FC236}">
                <a16:creationId xmlns:a16="http://schemas.microsoft.com/office/drawing/2014/main" xmlns="" id="{B5593D2A-73D1-44B8-B3DA-2E8A1302AA9B}"/>
              </a:ext>
            </a:extLst>
          </p:cNvPr>
          <p:cNvPicPr>
            <a:picLocks noChangeAspect="1"/>
          </p:cNvPicPr>
          <p:nvPr/>
        </p:nvPicPr>
        <p:blipFill>
          <a:blip r:embed="rId2"/>
          <a:stretch>
            <a:fillRect/>
          </a:stretch>
        </p:blipFill>
        <p:spPr>
          <a:xfrm>
            <a:off x="107504" y="2488009"/>
            <a:ext cx="5472638" cy="3129519"/>
          </a:xfrm>
          <a:prstGeom prst="rect">
            <a:avLst/>
          </a:prstGeom>
          <a:ln>
            <a:solidFill>
              <a:schemeClr val="tx1"/>
            </a:solidFill>
          </a:ln>
        </p:spPr>
      </p:pic>
      <p:sp>
        <p:nvSpPr>
          <p:cNvPr id="13" name="Rettangolo 12">
            <a:extLst>
              <a:ext uri="{FF2B5EF4-FFF2-40B4-BE49-F238E27FC236}">
                <a16:creationId xmlns:a16="http://schemas.microsoft.com/office/drawing/2014/main" xmlns="" id="{06CFF444-200A-4768-8812-ACE853D90DD2}"/>
              </a:ext>
            </a:extLst>
          </p:cNvPr>
          <p:cNvSpPr/>
          <p:nvPr/>
        </p:nvSpPr>
        <p:spPr>
          <a:xfrm>
            <a:off x="5724128" y="2483018"/>
            <a:ext cx="3312368" cy="3231654"/>
          </a:xfrm>
          <a:prstGeom prst="rect">
            <a:avLst/>
          </a:prstGeom>
          <a:solidFill>
            <a:schemeClr val="accent5">
              <a:lumMod val="20000"/>
              <a:lumOff val="80000"/>
            </a:schemeClr>
          </a:solidFill>
          <a:ln>
            <a:solidFill>
              <a:srgbClr val="3366FF"/>
            </a:solidFill>
          </a:ln>
        </p:spPr>
        <p:txBody>
          <a:bodyPr wrap="square">
            <a:spAutoFit/>
          </a:bodyPr>
          <a:lstStyle/>
          <a:p>
            <a:r>
              <a:rPr lang="en-US" sz="1700" b="1" dirty="0">
                <a:solidFill>
                  <a:srgbClr val="3366FF"/>
                </a:solidFill>
              </a:rPr>
              <a:t>Highlights</a:t>
            </a:r>
          </a:p>
          <a:p>
            <a:pPr marL="285750" indent="-285750">
              <a:buClr>
                <a:srgbClr val="3366FF"/>
              </a:buClr>
              <a:buSzPct val="129000"/>
              <a:buFont typeface="Arial" panose="020B0604020202020204" pitchFamily="34" charset="0"/>
              <a:buChar char="•"/>
            </a:pPr>
            <a:r>
              <a:rPr lang="en-US" sz="1700" dirty="0"/>
              <a:t>The risk of HBV reactivation for patients with lymphoma and resolved HBV infection varied.</a:t>
            </a:r>
          </a:p>
          <a:p>
            <a:pPr marL="285750" indent="-285750">
              <a:buClr>
                <a:srgbClr val="3366FF"/>
              </a:buClr>
              <a:buSzPct val="129000"/>
              <a:buFont typeface="Arial" panose="020B0604020202020204" pitchFamily="34" charset="0"/>
              <a:buChar char="•"/>
            </a:pPr>
            <a:endParaRPr lang="en-US" sz="1700" dirty="0"/>
          </a:p>
          <a:p>
            <a:pPr marL="285750" indent="-285750">
              <a:buClr>
                <a:srgbClr val="3366FF"/>
              </a:buClr>
              <a:buSzPct val="129000"/>
              <a:buFont typeface="Arial" panose="020B0604020202020204" pitchFamily="34" charset="0"/>
              <a:buChar char="•"/>
            </a:pPr>
            <a:r>
              <a:rPr lang="en-US" sz="1700" dirty="0"/>
              <a:t>High anti-</a:t>
            </a:r>
            <a:r>
              <a:rPr lang="en-US" sz="1700" dirty="0" err="1"/>
              <a:t>HBc</a:t>
            </a:r>
            <a:r>
              <a:rPr lang="en-US" sz="1700" dirty="0"/>
              <a:t> and low anti-HBs at baseline predicted high risk of HBV reactivation.</a:t>
            </a:r>
          </a:p>
          <a:p>
            <a:pPr marL="285750" indent="-285750">
              <a:buClr>
                <a:srgbClr val="3366FF"/>
              </a:buClr>
              <a:buSzPct val="129000"/>
              <a:buFont typeface="Arial" panose="020B0604020202020204" pitchFamily="34" charset="0"/>
              <a:buChar char="•"/>
            </a:pPr>
            <a:endParaRPr lang="en-US" sz="1700" dirty="0"/>
          </a:p>
          <a:p>
            <a:pPr marL="285750" indent="-285750">
              <a:buClr>
                <a:srgbClr val="3366FF"/>
              </a:buClr>
              <a:buSzPct val="129000"/>
              <a:buFont typeface="Arial" panose="020B0604020202020204" pitchFamily="34" charset="0"/>
              <a:buChar char="•"/>
            </a:pPr>
            <a:r>
              <a:rPr lang="en-US" sz="1700" dirty="0"/>
              <a:t>Quantification of baseline anti-</a:t>
            </a:r>
            <a:r>
              <a:rPr lang="en-US" sz="1700" dirty="0" err="1"/>
              <a:t>HBc</a:t>
            </a:r>
            <a:r>
              <a:rPr lang="en-US" sz="1700" dirty="0"/>
              <a:t>/anti-HBs may optimize preventive strategies.</a:t>
            </a:r>
            <a:endParaRPr lang="it-IT" sz="1700" dirty="0"/>
          </a:p>
        </p:txBody>
      </p:sp>
      <p:sp>
        <p:nvSpPr>
          <p:cNvPr id="14" name="Freccia in giù 13">
            <a:extLst>
              <a:ext uri="{FF2B5EF4-FFF2-40B4-BE49-F238E27FC236}">
                <a16:creationId xmlns:a16="http://schemas.microsoft.com/office/drawing/2014/main" xmlns="" id="{78D4C189-D135-4067-90C5-E4761D85401D}"/>
              </a:ext>
            </a:extLst>
          </p:cNvPr>
          <p:cNvSpPr/>
          <p:nvPr/>
        </p:nvSpPr>
        <p:spPr>
          <a:xfrm>
            <a:off x="2123728" y="3070530"/>
            <a:ext cx="144016" cy="1150558"/>
          </a:xfrm>
          <a:prstGeom prst="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Ovale 14">
            <a:extLst>
              <a:ext uri="{FF2B5EF4-FFF2-40B4-BE49-F238E27FC236}">
                <a16:creationId xmlns:a16="http://schemas.microsoft.com/office/drawing/2014/main" xmlns="" id="{A4775D90-C183-458D-9935-66A31D8363AF}"/>
              </a:ext>
            </a:extLst>
          </p:cNvPr>
          <p:cNvSpPr/>
          <p:nvPr/>
        </p:nvSpPr>
        <p:spPr>
          <a:xfrm>
            <a:off x="473857" y="3717033"/>
            <a:ext cx="1649871" cy="144016"/>
          </a:xfrm>
          <a:prstGeom prst="ellipse">
            <a:avLst/>
          </a:prstGeom>
          <a:no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a:extLst>
              <a:ext uri="{FF2B5EF4-FFF2-40B4-BE49-F238E27FC236}">
                <a16:creationId xmlns:a16="http://schemas.microsoft.com/office/drawing/2014/main" xmlns="" id="{8C18D1FD-14F7-4346-BE18-B036BF40BCE4}"/>
              </a:ext>
            </a:extLst>
          </p:cNvPr>
          <p:cNvSpPr/>
          <p:nvPr/>
        </p:nvSpPr>
        <p:spPr>
          <a:xfrm>
            <a:off x="107504" y="2566065"/>
            <a:ext cx="2952328" cy="430887"/>
          </a:xfrm>
          <a:prstGeom prst="rect">
            <a:avLst/>
          </a:prstGeom>
          <a:solidFill>
            <a:schemeClr val="bg1"/>
          </a:solidFill>
        </p:spPr>
        <p:txBody>
          <a:bodyPr wrap="square">
            <a:spAutoFit/>
          </a:bodyPr>
          <a:lstStyle/>
          <a:p>
            <a:pPr algn="ctr"/>
            <a:r>
              <a:rPr lang="en-US" sz="1050" b="1" dirty="0">
                <a:latin typeface="Arial" panose="020B0604020202020204" pitchFamily="34" charset="0"/>
                <a:cs typeface="Arial" panose="020B0604020202020204" pitchFamily="34" charset="0"/>
              </a:rPr>
              <a:t>High anti-</a:t>
            </a:r>
            <a:r>
              <a:rPr lang="en-US" sz="1050" b="1" dirty="0" err="1">
                <a:latin typeface="Arial" panose="020B0604020202020204" pitchFamily="34" charset="0"/>
                <a:cs typeface="Arial" panose="020B0604020202020204" pitchFamily="34" charset="0"/>
              </a:rPr>
              <a:t>HBc</a:t>
            </a:r>
            <a:r>
              <a:rPr lang="en-US" sz="1050" b="1" dirty="0">
                <a:latin typeface="Arial" panose="020B0604020202020204" pitchFamily="34" charset="0"/>
                <a:cs typeface="Arial" panose="020B0604020202020204" pitchFamily="34" charset="0"/>
              </a:rPr>
              <a:t> and low anti-HBs at baseline</a:t>
            </a:r>
          </a:p>
          <a:p>
            <a:pPr algn="ctr"/>
            <a:r>
              <a:rPr lang="en-US" sz="1050" b="1" dirty="0">
                <a:latin typeface="Arial" panose="020B0604020202020204" pitchFamily="34" charset="0"/>
                <a:cs typeface="Arial" panose="020B0604020202020204" pitchFamily="34" charset="0"/>
              </a:rPr>
              <a:t>predicted high risk of HBV reactivation</a:t>
            </a:r>
            <a:endParaRPr lang="it-IT" sz="1050" b="1" dirty="0">
              <a:latin typeface="Arial" panose="020B0604020202020204" pitchFamily="34" charset="0"/>
              <a:cs typeface="Arial" panose="020B0604020202020204" pitchFamily="34" charset="0"/>
            </a:endParaRPr>
          </a:p>
        </p:txBody>
      </p:sp>
      <p:sp>
        <p:nvSpPr>
          <p:cNvPr id="17" name="Rettangolo 16">
            <a:extLst>
              <a:ext uri="{FF2B5EF4-FFF2-40B4-BE49-F238E27FC236}">
                <a16:creationId xmlns:a16="http://schemas.microsoft.com/office/drawing/2014/main" xmlns="" id="{77192710-978B-4089-A53A-D2E886BFC453}"/>
              </a:ext>
            </a:extLst>
          </p:cNvPr>
          <p:cNvSpPr/>
          <p:nvPr/>
        </p:nvSpPr>
        <p:spPr>
          <a:xfrm>
            <a:off x="3059832" y="2563887"/>
            <a:ext cx="2304256" cy="577081"/>
          </a:xfrm>
          <a:prstGeom prst="rect">
            <a:avLst/>
          </a:prstGeom>
          <a:solidFill>
            <a:schemeClr val="bg1"/>
          </a:solidFill>
        </p:spPr>
        <p:txBody>
          <a:bodyPr wrap="square">
            <a:spAutoFit/>
          </a:bodyPr>
          <a:lstStyle/>
          <a:p>
            <a:pPr algn="ctr"/>
            <a:r>
              <a:rPr lang="en-US" sz="1050" b="1" dirty="0">
                <a:latin typeface="Arial" panose="020B0604020202020204" pitchFamily="34" charset="0"/>
                <a:cs typeface="Arial" panose="020B0604020202020204" pitchFamily="34" charset="0"/>
              </a:rPr>
              <a:t>Increase in anti-</a:t>
            </a:r>
            <a:r>
              <a:rPr lang="en-US" sz="1050" b="1" dirty="0" err="1">
                <a:latin typeface="Arial" panose="020B0604020202020204" pitchFamily="34" charset="0"/>
                <a:cs typeface="Arial" panose="020B0604020202020204" pitchFamily="34" charset="0"/>
              </a:rPr>
              <a:t>HBc</a:t>
            </a:r>
            <a:r>
              <a:rPr lang="en-US" sz="1050" b="1" dirty="0">
                <a:latin typeface="Arial" panose="020B0604020202020204" pitchFamily="34" charset="0"/>
                <a:cs typeface="Arial" panose="020B0604020202020204" pitchFamily="34" charset="0"/>
              </a:rPr>
              <a:t> during HBV</a:t>
            </a:r>
          </a:p>
          <a:p>
            <a:pPr algn="ctr"/>
            <a:r>
              <a:rPr lang="en-US" sz="1050" b="1" dirty="0">
                <a:latin typeface="Arial" panose="020B0604020202020204" pitchFamily="34" charset="0"/>
                <a:cs typeface="Arial" panose="020B0604020202020204" pitchFamily="34" charset="0"/>
              </a:rPr>
              <a:t>reactivation was associated with</a:t>
            </a:r>
          </a:p>
          <a:p>
            <a:pPr algn="ctr"/>
            <a:r>
              <a:rPr lang="en-US" sz="1050" b="1" dirty="0">
                <a:latin typeface="Arial" panose="020B0604020202020204" pitchFamily="34" charset="0"/>
                <a:cs typeface="Arial" panose="020B0604020202020204" pitchFamily="34" charset="0"/>
              </a:rPr>
              <a:t>severe hepatitis flare</a:t>
            </a:r>
            <a:endParaRPr lang="it-IT" sz="105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25242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xmlns="" id="{07B3E6F4-F28F-4818-B8FC-BB07A37F0D54}"/>
              </a:ext>
            </a:extLst>
          </p:cNvPr>
          <p:cNvSpPr/>
          <p:nvPr/>
        </p:nvSpPr>
        <p:spPr>
          <a:xfrm>
            <a:off x="611560" y="548680"/>
            <a:ext cx="278473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New </a:t>
            </a:r>
            <a:r>
              <a:rPr kumimoji="0" lang="it-IT" sz="2800" b="0"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biomarkers</a:t>
            </a:r>
            <a:endParaRPr kumimoji="0" lang="it-IT" sz="28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endParaRPr>
          </a:p>
        </p:txBody>
      </p:sp>
      <p:sp>
        <p:nvSpPr>
          <p:cNvPr id="3" name="Rettangolo 2">
            <a:extLst>
              <a:ext uri="{FF2B5EF4-FFF2-40B4-BE49-F238E27FC236}">
                <a16:creationId xmlns:a16="http://schemas.microsoft.com/office/drawing/2014/main" xmlns="" id="{F6388AAA-4B67-4B0C-B4B6-4588FA2C7B82}"/>
              </a:ext>
            </a:extLst>
          </p:cNvPr>
          <p:cNvSpPr/>
          <p:nvPr/>
        </p:nvSpPr>
        <p:spPr>
          <a:xfrm>
            <a:off x="736359" y="1556792"/>
            <a:ext cx="2395481" cy="2239844"/>
          </a:xfrm>
          <a:prstGeom prst="rect">
            <a:avLst/>
          </a:prstGeom>
          <a:solidFill>
            <a:schemeClr val="accent1">
              <a:lumMod val="20000"/>
              <a:lumOff val="80000"/>
            </a:schemeClr>
          </a:solidFill>
          <a:ln>
            <a:solidFill>
              <a:srgbClr val="3366FF"/>
            </a:solidFill>
          </a:ln>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it-IT" sz="240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HBcrAg</a:t>
            </a:r>
            <a:endParaRPr kumimoji="0" lang="it-IT" sz="2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it-IT"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qAnti-HBc</a:t>
            </a:r>
            <a:endParaRPr kumimoji="0" lang="it-IT"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it-IT"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HBV-RNA</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it-IT"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cccDNA</a:t>
            </a:r>
            <a:endParaRPr kumimoji="0" lang="it-IT"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Immagine 3">
            <a:extLst>
              <a:ext uri="{FF2B5EF4-FFF2-40B4-BE49-F238E27FC236}">
                <a16:creationId xmlns:a16="http://schemas.microsoft.com/office/drawing/2014/main" xmlns="" id="{F05E1952-ADFF-42E1-8905-E48044224342}"/>
              </a:ext>
            </a:extLst>
          </p:cNvPr>
          <p:cNvPicPr>
            <a:picLocks noChangeAspect="1"/>
          </p:cNvPicPr>
          <p:nvPr/>
        </p:nvPicPr>
        <p:blipFill>
          <a:blip r:embed="rId2"/>
          <a:stretch>
            <a:fillRect/>
          </a:stretch>
        </p:blipFill>
        <p:spPr>
          <a:xfrm>
            <a:off x="5364088" y="2412017"/>
            <a:ext cx="2167533" cy="2167533"/>
          </a:xfrm>
          <a:prstGeom prst="rect">
            <a:avLst/>
          </a:prstGeom>
        </p:spPr>
      </p:pic>
      <p:sp>
        <p:nvSpPr>
          <p:cNvPr id="5" name="Rettangolo 4">
            <a:extLst>
              <a:ext uri="{FF2B5EF4-FFF2-40B4-BE49-F238E27FC236}">
                <a16:creationId xmlns:a16="http://schemas.microsoft.com/office/drawing/2014/main" xmlns="" id="{F90A331B-F1D0-41B7-94A6-83FD214D4D8A}"/>
              </a:ext>
            </a:extLst>
          </p:cNvPr>
          <p:cNvSpPr/>
          <p:nvPr/>
        </p:nvSpPr>
        <p:spPr>
          <a:xfrm>
            <a:off x="2669876" y="6290989"/>
            <a:ext cx="3481787"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Journal of  Hepatology </a:t>
            </a:r>
            <a:r>
              <a:rPr kumimoji="0" lang="en-US" sz="14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2017</a:t>
            </a:r>
            <a:r>
              <a:rPr kumimoji="0" lang="en-US"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vol. 67 I 370-398</a:t>
            </a:r>
          </a:p>
        </p:txBody>
      </p:sp>
    </p:spTree>
    <p:extLst>
      <p:ext uri="{BB962C8B-B14F-4D97-AF65-F5344CB8AC3E}">
        <p14:creationId xmlns:p14="http://schemas.microsoft.com/office/powerpoint/2010/main" val="32150309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xmlns="" id="{C2E969EC-DC4B-4E54-BB55-7852B79BAA88}"/>
              </a:ext>
            </a:extLst>
          </p:cNvPr>
          <p:cNvSpPr/>
          <p:nvPr/>
        </p:nvSpPr>
        <p:spPr>
          <a:xfrm>
            <a:off x="787328" y="377140"/>
            <a:ext cx="7992888" cy="400110"/>
          </a:xfrm>
          <a:prstGeom prst="rect">
            <a:avLst/>
          </a:prstGeom>
        </p:spPr>
        <p:txBody>
          <a:bodyPr wrap="square">
            <a:spAutoFit/>
          </a:bodyPr>
          <a:lstStyle/>
          <a:p>
            <a:pPr algn="ctr"/>
            <a:r>
              <a:rPr lang="en-US" sz="2000" b="1" dirty="0">
                <a:latin typeface="Arial" panose="020B0604020202020204" pitchFamily="34" charset="0"/>
                <a:cs typeface="Arial" panose="020B0604020202020204" pitchFamily="34" charset="0"/>
              </a:rPr>
              <a:t>Monitoring of the </a:t>
            </a:r>
            <a:r>
              <a:rPr lang="en-US" sz="2000" b="1" dirty="0" err="1">
                <a:latin typeface="Arial" panose="020B0604020202020204" pitchFamily="34" charset="0"/>
                <a:cs typeface="Arial" panose="020B0604020202020204" pitchFamily="34" charset="0"/>
              </a:rPr>
              <a:t>cccDNA</a:t>
            </a:r>
            <a:r>
              <a:rPr lang="en-US" sz="2000" b="1" dirty="0">
                <a:latin typeface="Arial" panose="020B0604020202020204" pitchFamily="34" charset="0"/>
                <a:cs typeface="Arial" panose="020B0604020202020204" pitchFamily="34" charset="0"/>
              </a:rPr>
              <a:t> pool and its transcriptional activity</a:t>
            </a:r>
            <a:endParaRPr lang="it-IT" sz="2000" b="1" dirty="0">
              <a:latin typeface="Arial" panose="020B0604020202020204" pitchFamily="34" charset="0"/>
              <a:cs typeface="Arial" panose="020B0604020202020204" pitchFamily="34" charset="0"/>
            </a:endParaRPr>
          </a:p>
        </p:txBody>
      </p:sp>
      <p:grpSp>
        <p:nvGrpSpPr>
          <p:cNvPr id="296" name="Group 207">
            <a:extLst>
              <a:ext uri="{FF2B5EF4-FFF2-40B4-BE49-F238E27FC236}">
                <a16:creationId xmlns:a16="http://schemas.microsoft.com/office/drawing/2014/main" xmlns="" id="{44222A34-FC32-49BF-BE1D-D2700D034527}"/>
              </a:ext>
            </a:extLst>
          </p:cNvPr>
          <p:cNvGrpSpPr>
            <a:grpSpLocks/>
          </p:cNvGrpSpPr>
          <p:nvPr/>
        </p:nvGrpSpPr>
        <p:grpSpPr bwMode="auto">
          <a:xfrm>
            <a:off x="1761807" y="1855787"/>
            <a:ext cx="5614670" cy="3152140"/>
            <a:chOff x="2695" y="-923"/>
            <a:chExt cx="8842" cy="4964"/>
          </a:xfrm>
        </p:grpSpPr>
        <p:grpSp>
          <p:nvGrpSpPr>
            <p:cNvPr id="297" name="Group 351">
              <a:extLst>
                <a:ext uri="{FF2B5EF4-FFF2-40B4-BE49-F238E27FC236}">
                  <a16:creationId xmlns:a16="http://schemas.microsoft.com/office/drawing/2014/main" xmlns="" id="{BFBF8394-B208-4E59-BAA1-7881C26E2F0D}"/>
                </a:ext>
              </a:extLst>
            </p:cNvPr>
            <p:cNvGrpSpPr>
              <a:grpSpLocks/>
            </p:cNvGrpSpPr>
            <p:nvPr/>
          </p:nvGrpSpPr>
          <p:grpSpPr bwMode="auto">
            <a:xfrm>
              <a:off x="3555" y="329"/>
              <a:ext cx="117" cy="64"/>
              <a:chOff x="3555" y="329"/>
              <a:chExt cx="117" cy="64"/>
            </a:xfrm>
          </p:grpSpPr>
          <p:sp>
            <p:nvSpPr>
              <p:cNvPr id="441" name="Freeform 352">
                <a:extLst>
                  <a:ext uri="{FF2B5EF4-FFF2-40B4-BE49-F238E27FC236}">
                    <a16:creationId xmlns:a16="http://schemas.microsoft.com/office/drawing/2014/main" xmlns="" id="{FBCEE169-5E3C-43D5-8B7C-1A0C3B679F77}"/>
                  </a:ext>
                </a:extLst>
              </p:cNvPr>
              <p:cNvSpPr>
                <a:spLocks/>
              </p:cNvSpPr>
              <p:nvPr/>
            </p:nvSpPr>
            <p:spPr bwMode="auto">
              <a:xfrm>
                <a:off x="3555" y="329"/>
                <a:ext cx="117" cy="64"/>
              </a:xfrm>
              <a:custGeom>
                <a:avLst/>
                <a:gdLst>
                  <a:gd name="T0" fmla="+- 0 3602 3555"/>
                  <a:gd name="T1" fmla="*/ T0 w 117"/>
                  <a:gd name="T2" fmla="+- 0 329 329"/>
                  <a:gd name="T3" fmla="*/ 329 h 64"/>
                  <a:gd name="T4" fmla="+- 0 3580 3555"/>
                  <a:gd name="T5" fmla="*/ T4 w 117"/>
                  <a:gd name="T6" fmla="+- 0 330 329"/>
                  <a:gd name="T7" fmla="*/ 330 h 64"/>
                  <a:gd name="T8" fmla="+- 0 3564 3555"/>
                  <a:gd name="T9" fmla="*/ T8 w 117"/>
                  <a:gd name="T10" fmla="+- 0 337 329"/>
                  <a:gd name="T11" fmla="*/ 337 h 64"/>
                  <a:gd name="T12" fmla="+- 0 3555 3555"/>
                  <a:gd name="T13" fmla="*/ T12 w 117"/>
                  <a:gd name="T14" fmla="+- 0 352 329"/>
                  <a:gd name="T15" fmla="*/ 352 h 64"/>
                  <a:gd name="T16" fmla="+- 0 3561 3555"/>
                  <a:gd name="T17" fmla="*/ T16 w 117"/>
                  <a:gd name="T18" fmla="+- 0 362 329"/>
                  <a:gd name="T19" fmla="*/ 362 h 64"/>
                  <a:gd name="T20" fmla="+- 0 3575 3555"/>
                  <a:gd name="T21" fmla="*/ T20 w 117"/>
                  <a:gd name="T22" fmla="+- 0 373 329"/>
                  <a:gd name="T23" fmla="*/ 373 h 64"/>
                  <a:gd name="T24" fmla="+- 0 3597 3555"/>
                  <a:gd name="T25" fmla="*/ T24 w 117"/>
                  <a:gd name="T26" fmla="+- 0 384 329"/>
                  <a:gd name="T27" fmla="*/ 384 h 64"/>
                  <a:gd name="T28" fmla="+- 0 3627 3555"/>
                  <a:gd name="T29" fmla="*/ T28 w 117"/>
                  <a:gd name="T30" fmla="+- 0 393 329"/>
                  <a:gd name="T31" fmla="*/ 393 h 64"/>
                  <a:gd name="T32" fmla="+- 0 3648 3555"/>
                  <a:gd name="T33" fmla="*/ T32 w 117"/>
                  <a:gd name="T34" fmla="+- 0 392 329"/>
                  <a:gd name="T35" fmla="*/ 392 h 64"/>
                  <a:gd name="T36" fmla="+- 0 3664 3555"/>
                  <a:gd name="T37" fmla="*/ T36 w 117"/>
                  <a:gd name="T38" fmla="+- 0 384 329"/>
                  <a:gd name="T39" fmla="*/ 384 h 64"/>
                  <a:gd name="T40" fmla="+- 0 3672 3555"/>
                  <a:gd name="T41" fmla="*/ T40 w 117"/>
                  <a:gd name="T42" fmla="+- 0 369 329"/>
                  <a:gd name="T43" fmla="*/ 369 h 64"/>
                  <a:gd name="T44" fmla="+- 0 3663 3555"/>
                  <a:gd name="T45" fmla="*/ T44 w 117"/>
                  <a:gd name="T46" fmla="+- 0 355 329"/>
                  <a:gd name="T47" fmla="*/ 355 h 64"/>
                  <a:gd name="T48" fmla="+- 0 3646 3555"/>
                  <a:gd name="T49" fmla="*/ T48 w 117"/>
                  <a:gd name="T50" fmla="+- 0 343 329"/>
                  <a:gd name="T51" fmla="*/ 343 h 64"/>
                  <a:gd name="T52" fmla="+- 0 3622 3555"/>
                  <a:gd name="T53" fmla="*/ T52 w 117"/>
                  <a:gd name="T54" fmla="+- 0 333 329"/>
                  <a:gd name="T55" fmla="*/ 333 h 64"/>
                  <a:gd name="T56" fmla="+- 0 3602 3555"/>
                  <a:gd name="T57" fmla="*/ T56 w 117"/>
                  <a:gd name="T58" fmla="+- 0 329 329"/>
                  <a:gd name="T59" fmla="*/ 329 h 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117" h="64">
                    <a:moveTo>
                      <a:pt x="47" y="0"/>
                    </a:moveTo>
                    <a:lnTo>
                      <a:pt x="25" y="1"/>
                    </a:lnTo>
                    <a:lnTo>
                      <a:pt x="9" y="8"/>
                    </a:lnTo>
                    <a:lnTo>
                      <a:pt x="0" y="23"/>
                    </a:lnTo>
                    <a:lnTo>
                      <a:pt x="6" y="33"/>
                    </a:lnTo>
                    <a:lnTo>
                      <a:pt x="20" y="44"/>
                    </a:lnTo>
                    <a:lnTo>
                      <a:pt x="42" y="55"/>
                    </a:lnTo>
                    <a:lnTo>
                      <a:pt x="72" y="64"/>
                    </a:lnTo>
                    <a:lnTo>
                      <a:pt x="93" y="63"/>
                    </a:lnTo>
                    <a:lnTo>
                      <a:pt x="109" y="55"/>
                    </a:lnTo>
                    <a:lnTo>
                      <a:pt x="117" y="40"/>
                    </a:lnTo>
                    <a:lnTo>
                      <a:pt x="108" y="26"/>
                    </a:lnTo>
                    <a:lnTo>
                      <a:pt x="91" y="14"/>
                    </a:lnTo>
                    <a:lnTo>
                      <a:pt x="67" y="4"/>
                    </a:lnTo>
                    <a:lnTo>
                      <a:pt x="47" y="0"/>
                    </a:lnTo>
                  </a:path>
                </a:pathLst>
              </a:custGeom>
              <a:solidFill>
                <a:srgbClr val="5B9BD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298" name="Group 349">
              <a:extLst>
                <a:ext uri="{FF2B5EF4-FFF2-40B4-BE49-F238E27FC236}">
                  <a16:creationId xmlns:a16="http://schemas.microsoft.com/office/drawing/2014/main" xmlns="" id="{8600188E-8D91-4D95-99CF-3F7DD9E6C035}"/>
                </a:ext>
              </a:extLst>
            </p:cNvPr>
            <p:cNvGrpSpPr>
              <a:grpSpLocks/>
            </p:cNvGrpSpPr>
            <p:nvPr/>
          </p:nvGrpSpPr>
          <p:grpSpPr bwMode="auto">
            <a:xfrm>
              <a:off x="3555" y="329"/>
              <a:ext cx="117" cy="64"/>
              <a:chOff x="3555" y="329"/>
              <a:chExt cx="117" cy="64"/>
            </a:xfrm>
          </p:grpSpPr>
          <p:sp>
            <p:nvSpPr>
              <p:cNvPr id="440" name="Freeform 350">
                <a:extLst>
                  <a:ext uri="{FF2B5EF4-FFF2-40B4-BE49-F238E27FC236}">
                    <a16:creationId xmlns:a16="http://schemas.microsoft.com/office/drawing/2014/main" xmlns="" id="{98CC82D9-E552-4E85-95AA-BF6CA386BF3D}"/>
                  </a:ext>
                </a:extLst>
              </p:cNvPr>
              <p:cNvSpPr>
                <a:spLocks/>
              </p:cNvSpPr>
              <p:nvPr/>
            </p:nvSpPr>
            <p:spPr bwMode="auto">
              <a:xfrm>
                <a:off x="3555" y="329"/>
                <a:ext cx="117" cy="64"/>
              </a:xfrm>
              <a:custGeom>
                <a:avLst/>
                <a:gdLst>
                  <a:gd name="T0" fmla="+- 0 3622 3555"/>
                  <a:gd name="T1" fmla="*/ T0 w 117"/>
                  <a:gd name="T2" fmla="+- 0 333 329"/>
                  <a:gd name="T3" fmla="*/ 333 h 64"/>
                  <a:gd name="T4" fmla="+- 0 3646 3555"/>
                  <a:gd name="T5" fmla="*/ T4 w 117"/>
                  <a:gd name="T6" fmla="+- 0 343 329"/>
                  <a:gd name="T7" fmla="*/ 343 h 64"/>
                  <a:gd name="T8" fmla="+- 0 3663 3555"/>
                  <a:gd name="T9" fmla="*/ T8 w 117"/>
                  <a:gd name="T10" fmla="+- 0 355 329"/>
                  <a:gd name="T11" fmla="*/ 355 h 64"/>
                  <a:gd name="T12" fmla="+- 0 3672 3555"/>
                  <a:gd name="T13" fmla="*/ T12 w 117"/>
                  <a:gd name="T14" fmla="+- 0 369 329"/>
                  <a:gd name="T15" fmla="*/ 369 h 64"/>
                  <a:gd name="T16" fmla="+- 0 3664 3555"/>
                  <a:gd name="T17" fmla="*/ T16 w 117"/>
                  <a:gd name="T18" fmla="+- 0 384 329"/>
                  <a:gd name="T19" fmla="*/ 384 h 64"/>
                  <a:gd name="T20" fmla="+- 0 3648 3555"/>
                  <a:gd name="T21" fmla="*/ T20 w 117"/>
                  <a:gd name="T22" fmla="+- 0 392 329"/>
                  <a:gd name="T23" fmla="*/ 392 h 64"/>
                  <a:gd name="T24" fmla="+- 0 3627 3555"/>
                  <a:gd name="T25" fmla="*/ T24 w 117"/>
                  <a:gd name="T26" fmla="+- 0 393 329"/>
                  <a:gd name="T27" fmla="*/ 393 h 64"/>
                  <a:gd name="T28" fmla="+- 0 3597 3555"/>
                  <a:gd name="T29" fmla="*/ T28 w 117"/>
                  <a:gd name="T30" fmla="+- 0 384 329"/>
                  <a:gd name="T31" fmla="*/ 384 h 64"/>
                  <a:gd name="T32" fmla="+- 0 3575 3555"/>
                  <a:gd name="T33" fmla="*/ T32 w 117"/>
                  <a:gd name="T34" fmla="+- 0 373 329"/>
                  <a:gd name="T35" fmla="*/ 373 h 64"/>
                  <a:gd name="T36" fmla="+- 0 3561 3555"/>
                  <a:gd name="T37" fmla="*/ T36 w 117"/>
                  <a:gd name="T38" fmla="+- 0 362 329"/>
                  <a:gd name="T39" fmla="*/ 362 h 64"/>
                  <a:gd name="T40" fmla="+- 0 3555 3555"/>
                  <a:gd name="T41" fmla="*/ T40 w 117"/>
                  <a:gd name="T42" fmla="+- 0 352 329"/>
                  <a:gd name="T43" fmla="*/ 352 h 64"/>
                  <a:gd name="T44" fmla="+- 0 3564 3555"/>
                  <a:gd name="T45" fmla="*/ T44 w 117"/>
                  <a:gd name="T46" fmla="+- 0 337 329"/>
                  <a:gd name="T47" fmla="*/ 337 h 64"/>
                  <a:gd name="T48" fmla="+- 0 3580 3555"/>
                  <a:gd name="T49" fmla="*/ T48 w 117"/>
                  <a:gd name="T50" fmla="+- 0 330 329"/>
                  <a:gd name="T51" fmla="*/ 330 h 64"/>
                  <a:gd name="T52" fmla="+- 0 3602 3555"/>
                  <a:gd name="T53" fmla="*/ T52 w 117"/>
                  <a:gd name="T54" fmla="+- 0 329 329"/>
                  <a:gd name="T55" fmla="*/ 329 h 64"/>
                  <a:gd name="T56" fmla="+- 0 3622 3555"/>
                  <a:gd name="T57" fmla="*/ T56 w 117"/>
                  <a:gd name="T58" fmla="+- 0 333 329"/>
                  <a:gd name="T59" fmla="*/ 333 h 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117" h="64">
                    <a:moveTo>
                      <a:pt x="67" y="4"/>
                    </a:moveTo>
                    <a:lnTo>
                      <a:pt x="91" y="14"/>
                    </a:lnTo>
                    <a:lnTo>
                      <a:pt x="108" y="26"/>
                    </a:lnTo>
                    <a:lnTo>
                      <a:pt x="117" y="40"/>
                    </a:lnTo>
                    <a:lnTo>
                      <a:pt x="109" y="55"/>
                    </a:lnTo>
                    <a:lnTo>
                      <a:pt x="93" y="63"/>
                    </a:lnTo>
                    <a:lnTo>
                      <a:pt x="72" y="64"/>
                    </a:lnTo>
                    <a:lnTo>
                      <a:pt x="42" y="55"/>
                    </a:lnTo>
                    <a:lnTo>
                      <a:pt x="20" y="44"/>
                    </a:lnTo>
                    <a:lnTo>
                      <a:pt x="6" y="33"/>
                    </a:lnTo>
                    <a:lnTo>
                      <a:pt x="0" y="23"/>
                    </a:lnTo>
                    <a:lnTo>
                      <a:pt x="9" y="8"/>
                    </a:lnTo>
                    <a:lnTo>
                      <a:pt x="25" y="1"/>
                    </a:lnTo>
                    <a:lnTo>
                      <a:pt x="47" y="0"/>
                    </a:lnTo>
                    <a:lnTo>
                      <a:pt x="67" y="4"/>
                    </a:lnTo>
                  </a:path>
                </a:pathLst>
              </a:custGeom>
              <a:noFill/>
              <a:ln w="12700">
                <a:solidFill>
                  <a:srgbClr val="41709C"/>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299" name="Group 347">
              <a:extLst>
                <a:ext uri="{FF2B5EF4-FFF2-40B4-BE49-F238E27FC236}">
                  <a16:creationId xmlns:a16="http://schemas.microsoft.com/office/drawing/2014/main" xmlns="" id="{A339354C-F113-4978-8878-442E2B0ABEA5}"/>
                </a:ext>
              </a:extLst>
            </p:cNvPr>
            <p:cNvGrpSpPr>
              <a:grpSpLocks/>
            </p:cNvGrpSpPr>
            <p:nvPr/>
          </p:nvGrpSpPr>
          <p:grpSpPr bwMode="auto">
            <a:xfrm>
              <a:off x="3672" y="379"/>
              <a:ext cx="64" cy="38"/>
              <a:chOff x="3672" y="379"/>
              <a:chExt cx="64" cy="38"/>
            </a:xfrm>
          </p:grpSpPr>
          <p:sp>
            <p:nvSpPr>
              <p:cNvPr id="439" name="Freeform 348">
                <a:extLst>
                  <a:ext uri="{FF2B5EF4-FFF2-40B4-BE49-F238E27FC236}">
                    <a16:creationId xmlns:a16="http://schemas.microsoft.com/office/drawing/2014/main" xmlns="" id="{204535F4-D373-403E-BC08-C90CB567409F}"/>
                  </a:ext>
                </a:extLst>
              </p:cNvPr>
              <p:cNvSpPr>
                <a:spLocks/>
              </p:cNvSpPr>
              <p:nvPr/>
            </p:nvSpPr>
            <p:spPr bwMode="auto">
              <a:xfrm>
                <a:off x="3672" y="379"/>
                <a:ext cx="64" cy="38"/>
              </a:xfrm>
              <a:custGeom>
                <a:avLst/>
                <a:gdLst>
                  <a:gd name="T0" fmla="+- 0 3692 3672"/>
                  <a:gd name="T1" fmla="*/ T0 w 64"/>
                  <a:gd name="T2" fmla="+- 0 379 379"/>
                  <a:gd name="T3" fmla="*/ 379 h 38"/>
                  <a:gd name="T4" fmla="+- 0 3677 3672"/>
                  <a:gd name="T5" fmla="*/ T4 w 64"/>
                  <a:gd name="T6" fmla="+- 0 381 379"/>
                  <a:gd name="T7" fmla="*/ 381 h 38"/>
                  <a:gd name="T8" fmla="+- 0 3674 3672"/>
                  <a:gd name="T9" fmla="*/ T8 w 64"/>
                  <a:gd name="T10" fmla="+- 0 389 379"/>
                  <a:gd name="T11" fmla="*/ 389 h 38"/>
                  <a:gd name="T12" fmla="+- 0 3672 3672"/>
                  <a:gd name="T13" fmla="*/ T12 w 64"/>
                  <a:gd name="T14" fmla="+- 0 397 379"/>
                  <a:gd name="T15" fmla="*/ 397 h 38"/>
                  <a:gd name="T16" fmla="+- 0 3684 3672"/>
                  <a:gd name="T17" fmla="*/ T16 w 64"/>
                  <a:gd name="T18" fmla="+- 0 408 379"/>
                  <a:gd name="T19" fmla="*/ 408 h 38"/>
                  <a:gd name="T20" fmla="+- 0 3700 3672"/>
                  <a:gd name="T21" fmla="*/ T20 w 64"/>
                  <a:gd name="T22" fmla="+- 0 412 379"/>
                  <a:gd name="T23" fmla="*/ 412 h 38"/>
                  <a:gd name="T24" fmla="+- 0 3716 3672"/>
                  <a:gd name="T25" fmla="*/ T24 w 64"/>
                  <a:gd name="T26" fmla="+- 0 417 379"/>
                  <a:gd name="T27" fmla="*/ 417 h 38"/>
                  <a:gd name="T28" fmla="+- 0 3732 3672"/>
                  <a:gd name="T29" fmla="*/ T28 w 64"/>
                  <a:gd name="T30" fmla="+- 0 414 379"/>
                  <a:gd name="T31" fmla="*/ 414 h 38"/>
                  <a:gd name="T32" fmla="+- 0 3734 3672"/>
                  <a:gd name="T33" fmla="*/ T32 w 64"/>
                  <a:gd name="T34" fmla="+- 0 406 379"/>
                  <a:gd name="T35" fmla="*/ 406 h 38"/>
                  <a:gd name="T36" fmla="+- 0 3736 3672"/>
                  <a:gd name="T37" fmla="*/ T36 w 64"/>
                  <a:gd name="T38" fmla="+- 0 398 379"/>
                  <a:gd name="T39" fmla="*/ 398 h 38"/>
                  <a:gd name="T40" fmla="+- 0 3725 3672"/>
                  <a:gd name="T41" fmla="*/ T40 w 64"/>
                  <a:gd name="T42" fmla="+- 0 388 379"/>
                  <a:gd name="T43" fmla="*/ 388 h 38"/>
                  <a:gd name="T44" fmla="+- 0 3708 3672"/>
                  <a:gd name="T45" fmla="*/ T44 w 64"/>
                  <a:gd name="T46" fmla="+- 0 383 379"/>
                  <a:gd name="T47" fmla="*/ 383 h 38"/>
                  <a:gd name="T48" fmla="+- 0 3692 3672"/>
                  <a:gd name="T49" fmla="*/ T48 w 64"/>
                  <a:gd name="T50" fmla="+- 0 379 379"/>
                  <a:gd name="T51" fmla="*/ 379 h 3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64" h="38">
                    <a:moveTo>
                      <a:pt x="20" y="0"/>
                    </a:moveTo>
                    <a:lnTo>
                      <a:pt x="5" y="2"/>
                    </a:lnTo>
                    <a:lnTo>
                      <a:pt x="2" y="10"/>
                    </a:lnTo>
                    <a:lnTo>
                      <a:pt x="0" y="18"/>
                    </a:lnTo>
                    <a:lnTo>
                      <a:pt x="12" y="29"/>
                    </a:lnTo>
                    <a:lnTo>
                      <a:pt x="28" y="33"/>
                    </a:lnTo>
                    <a:lnTo>
                      <a:pt x="44" y="38"/>
                    </a:lnTo>
                    <a:lnTo>
                      <a:pt x="60" y="35"/>
                    </a:lnTo>
                    <a:lnTo>
                      <a:pt x="62" y="27"/>
                    </a:lnTo>
                    <a:lnTo>
                      <a:pt x="64" y="19"/>
                    </a:lnTo>
                    <a:lnTo>
                      <a:pt x="53" y="9"/>
                    </a:lnTo>
                    <a:lnTo>
                      <a:pt x="36" y="4"/>
                    </a:lnTo>
                    <a:lnTo>
                      <a:pt x="20" y="0"/>
                    </a:lnTo>
                  </a:path>
                </a:pathLst>
              </a:custGeom>
              <a:solidFill>
                <a:srgbClr val="001F5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300" name="Group 341">
              <a:extLst>
                <a:ext uri="{FF2B5EF4-FFF2-40B4-BE49-F238E27FC236}">
                  <a16:creationId xmlns:a16="http://schemas.microsoft.com/office/drawing/2014/main" xmlns="" id="{BF5132C5-394A-4490-ADAA-BA0E3702C09F}"/>
                </a:ext>
              </a:extLst>
            </p:cNvPr>
            <p:cNvGrpSpPr>
              <a:grpSpLocks/>
            </p:cNvGrpSpPr>
            <p:nvPr/>
          </p:nvGrpSpPr>
          <p:grpSpPr bwMode="auto">
            <a:xfrm>
              <a:off x="2796" y="-238"/>
              <a:ext cx="8678" cy="4068"/>
              <a:chOff x="2796" y="-238"/>
              <a:chExt cx="8678" cy="4068"/>
            </a:xfrm>
          </p:grpSpPr>
          <p:sp>
            <p:nvSpPr>
              <p:cNvPr id="434" name="Freeform 346">
                <a:extLst>
                  <a:ext uri="{FF2B5EF4-FFF2-40B4-BE49-F238E27FC236}">
                    <a16:creationId xmlns:a16="http://schemas.microsoft.com/office/drawing/2014/main" xmlns="" id="{24E7291F-7751-4947-A8DB-2315042811DC}"/>
                  </a:ext>
                </a:extLst>
              </p:cNvPr>
              <p:cNvSpPr>
                <a:spLocks/>
              </p:cNvSpPr>
              <p:nvPr/>
            </p:nvSpPr>
            <p:spPr bwMode="auto">
              <a:xfrm>
                <a:off x="3672" y="379"/>
                <a:ext cx="64" cy="38"/>
              </a:xfrm>
              <a:custGeom>
                <a:avLst/>
                <a:gdLst>
                  <a:gd name="T0" fmla="+- 0 3708 3672"/>
                  <a:gd name="T1" fmla="*/ T0 w 64"/>
                  <a:gd name="T2" fmla="+- 0 383 379"/>
                  <a:gd name="T3" fmla="*/ 383 h 38"/>
                  <a:gd name="T4" fmla="+- 0 3725 3672"/>
                  <a:gd name="T5" fmla="*/ T4 w 64"/>
                  <a:gd name="T6" fmla="+- 0 388 379"/>
                  <a:gd name="T7" fmla="*/ 388 h 38"/>
                  <a:gd name="T8" fmla="+- 0 3736 3672"/>
                  <a:gd name="T9" fmla="*/ T8 w 64"/>
                  <a:gd name="T10" fmla="+- 0 398 379"/>
                  <a:gd name="T11" fmla="*/ 398 h 38"/>
                  <a:gd name="T12" fmla="+- 0 3734 3672"/>
                  <a:gd name="T13" fmla="*/ T12 w 64"/>
                  <a:gd name="T14" fmla="+- 0 406 379"/>
                  <a:gd name="T15" fmla="*/ 406 h 38"/>
                  <a:gd name="T16" fmla="+- 0 3732 3672"/>
                  <a:gd name="T17" fmla="*/ T16 w 64"/>
                  <a:gd name="T18" fmla="+- 0 414 379"/>
                  <a:gd name="T19" fmla="*/ 414 h 38"/>
                  <a:gd name="T20" fmla="+- 0 3716 3672"/>
                  <a:gd name="T21" fmla="*/ T20 w 64"/>
                  <a:gd name="T22" fmla="+- 0 417 379"/>
                  <a:gd name="T23" fmla="*/ 417 h 38"/>
                  <a:gd name="T24" fmla="+- 0 3700 3672"/>
                  <a:gd name="T25" fmla="*/ T24 w 64"/>
                  <a:gd name="T26" fmla="+- 0 412 379"/>
                  <a:gd name="T27" fmla="*/ 412 h 38"/>
                  <a:gd name="T28" fmla="+- 0 3684 3672"/>
                  <a:gd name="T29" fmla="*/ T28 w 64"/>
                  <a:gd name="T30" fmla="+- 0 408 379"/>
                  <a:gd name="T31" fmla="*/ 408 h 38"/>
                  <a:gd name="T32" fmla="+- 0 3672 3672"/>
                  <a:gd name="T33" fmla="*/ T32 w 64"/>
                  <a:gd name="T34" fmla="+- 0 397 379"/>
                  <a:gd name="T35" fmla="*/ 397 h 38"/>
                  <a:gd name="T36" fmla="+- 0 3674 3672"/>
                  <a:gd name="T37" fmla="*/ T36 w 64"/>
                  <a:gd name="T38" fmla="+- 0 389 379"/>
                  <a:gd name="T39" fmla="*/ 389 h 38"/>
                  <a:gd name="T40" fmla="+- 0 3677 3672"/>
                  <a:gd name="T41" fmla="*/ T40 w 64"/>
                  <a:gd name="T42" fmla="+- 0 381 379"/>
                  <a:gd name="T43" fmla="*/ 381 h 38"/>
                  <a:gd name="T44" fmla="+- 0 3692 3672"/>
                  <a:gd name="T45" fmla="*/ T44 w 64"/>
                  <a:gd name="T46" fmla="+- 0 379 379"/>
                  <a:gd name="T47" fmla="*/ 379 h 38"/>
                  <a:gd name="T48" fmla="+- 0 3708 3672"/>
                  <a:gd name="T49" fmla="*/ T48 w 64"/>
                  <a:gd name="T50" fmla="+- 0 383 379"/>
                  <a:gd name="T51" fmla="*/ 383 h 3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64" h="38">
                    <a:moveTo>
                      <a:pt x="36" y="4"/>
                    </a:moveTo>
                    <a:lnTo>
                      <a:pt x="53" y="9"/>
                    </a:lnTo>
                    <a:lnTo>
                      <a:pt x="64" y="19"/>
                    </a:lnTo>
                    <a:lnTo>
                      <a:pt x="62" y="27"/>
                    </a:lnTo>
                    <a:lnTo>
                      <a:pt x="60" y="35"/>
                    </a:lnTo>
                    <a:lnTo>
                      <a:pt x="44" y="38"/>
                    </a:lnTo>
                    <a:lnTo>
                      <a:pt x="28" y="33"/>
                    </a:lnTo>
                    <a:lnTo>
                      <a:pt x="12" y="29"/>
                    </a:lnTo>
                    <a:lnTo>
                      <a:pt x="0" y="18"/>
                    </a:lnTo>
                    <a:lnTo>
                      <a:pt x="2" y="10"/>
                    </a:lnTo>
                    <a:lnTo>
                      <a:pt x="5" y="2"/>
                    </a:lnTo>
                    <a:lnTo>
                      <a:pt x="20" y="0"/>
                    </a:lnTo>
                    <a:lnTo>
                      <a:pt x="36" y="4"/>
                    </a:lnTo>
                    <a:close/>
                  </a:path>
                </a:pathLst>
              </a:custGeom>
              <a:noFill/>
              <a:ln w="12700">
                <a:solidFill>
                  <a:srgbClr val="41709C"/>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pic>
            <p:nvPicPr>
              <p:cNvPr id="435" name="Picture 345">
                <a:extLst>
                  <a:ext uri="{FF2B5EF4-FFF2-40B4-BE49-F238E27FC236}">
                    <a16:creationId xmlns:a16="http://schemas.microsoft.com/office/drawing/2014/main" xmlns="" id="{A0C66B68-B697-498F-8AD6-2D84ACD09B0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52" y="76"/>
                <a:ext cx="239" cy="208"/>
              </a:xfrm>
              <a:prstGeom prst="rect">
                <a:avLst/>
              </a:prstGeom>
              <a:noFill/>
              <a:extLst>
                <a:ext uri="{909E8E84-426E-40DD-AFC4-6F175D3DCCD1}">
                  <a14:hiddenFill xmlns:a14="http://schemas.microsoft.com/office/drawing/2010/main">
                    <a:solidFill>
                      <a:srgbClr val="FFFFFF"/>
                    </a:solidFill>
                  </a14:hiddenFill>
                </a:ext>
              </a:extLst>
            </p:spPr>
          </p:pic>
          <p:pic>
            <p:nvPicPr>
              <p:cNvPr id="436" name="Picture 344">
                <a:extLst>
                  <a:ext uri="{FF2B5EF4-FFF2-40B4-BE49-F238E27FC236}">
                    <a16:creationId xmlns:a16="http://schemas.microsoft.com/office/drawing/2014/main" xmlns="" id="{B61C24B6-03B6-4772-ABCB-DD5284BB5D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6" y="-238"/>
                <a:ext cx="868" cy="765"/>
              </a:xfrm>
              <a:prstGeom prst="rect">
                <a:avLst/>
              </a:prstGeom>
              <a:noFill/>
              <a:extLst>
                <a:ext uri="{909E8E84-426E-40DD-AFC4-6F175D3DCCD1}">
                  <a14:hiddenFill xmlns:a14="http://schemas.microsoft.com/office/drawing/2010/main">
                    <a:solidFill>
                      <a:srgbClr val="FFFFFF"/>
                    </a:solidFill>
                  </a14:hiddenFill>
                </a:ext>
              </a:extLst>
            </p:spPr>
          </p:pic>
          <p:pic>
            <p:nvPicPr>
              <p:cNvPr id="437" name="Picture 343">
                <a:extLst>
                  <a:ext uri="{FF2B5EF4-FFF2-40B4-BE49-F238E27FC236}">
                    <a16:creationId xmlns:a16="http://schemas.microsoft.com/office/drawing/2014/main" xmlns="" id="{524CB5C8-F5AB-45BB-83AC-A2ACA07829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5" y="3532"/>
                <a:ext cx="893" cy="298"/>
              </a:xfrm>
              <a:prstGeom prst="rect">
                <a:avLst/>
              </a:prstGeom>
              <a:noFill/>
              <a:extLst>
                <a:ext uri="{909E8E84-426E-40DD-AFC4-6F175D3DCCD1}">
                  <a14:hiddenFill xmlns:a14="http://schemas.microsoft.com/office/drawing/2010/main">
                    <a:solidFill>
                      <a:srgbClr val="FFFFFF"/>
                    </a:solidFill>
                  </a14:hiddenFill>
                </a:ext>
              </a:extLst>
            </p:spPr>
          </p:pic>
          <p:pic>
            <p:nvPicPr>
              <p:cNvPr id="438" name="Picture 342">
                <a:extLst>
                  <a:ext uri="{FF2B5EF4-FFF2-40B4-BE49-F238E27FC236}">
                    <a16:creationId xmlns:a16="http://schemas.microsoft.com/office/drawing/2014/main" xmlns="" id="{54BE9E16-808F-423A-B18D-38C597BFF1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6" y="2988"/>
                <a:ext cx="8678" cy="2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1" name="Group 339">
              <a:extLst>
                <a:ext uri="{FF2B5EF4-FFF2-40B4-BE49-F238E27FC236}">
                  <a16:creationId xmlns:a16="http://schemas.microsoft.com/office/drawing/2014/main" xmlns="" id="{544F8DD2-AA9B-4869-A7FE-7033CB665A8E}"/>
                </a:ext>
              </a:extLst>
            </p:cNvPr>
            <p:cNvGrpSpPr>
              <a:grpSpLocks/>
            </p:cNvGrpSpPr>
            <p:nvPr/>
          </p:nvGrpSpPr>
          <p:grpSpPr bwMode="auto">
            <a:xfrm>
              <a:off x="2863" y="3069"/>
              <a:ext cx="8505" cy="2"/>
              <a:chOff x="2863" y="3069"/>
              <a:chExt cx="8505" cy="2"/>
            </a:xfrm>
          </p:grpSpPr>
          <p:sp>
            <p:nvSpPr>
              <p:cNvPr id="433" name="Freeform 340">
                <a:extLst>
                  <a:ext uri="{FF2B5EF4-FFF2-40B4-BE49-F238E27FC236}">
                    <a16:creationId xmlns:a16="http://schemas.microsoft.com/office/drawing/2014/main" xmlns="" id="{A6418EA9-8DB2-4972-87C6-213627F47DE8}"/>
                  </a:ext>
                </a:extLst>
              </p:cNvPr>
              <p:cNvSpPr>
                <a:spLocks/>
              </p:cNvSpPr>
              <p:nvPr/>
            </p:nvSpPr>
            <p:spPr bwMode="auto">
              <a:xfrm>
                <a:off x="2863" y="3069"/>
                <a:ext cx="8505" cy="2"/>
              </a:xfrm>
              <a:custGeom>
                <a:avLst/>
                <a:gdLst>
                  <a:gd name="T0" fmla="+- 0 2863 2863"/>
                  <a:gd name="T1" fmla="*/ T0 w 8505"/>
                  <a:gd name="T2" fmla="+- 0 11368 2863"/>
                  <a:gd name="T3" fmla="*/ T2 w 8505"/>
                </a:gdLst>
                <a:ahLst/>
                <a:cxnLst>
                  <a:cxn ang="0">
                    <a:pos x="T1" y="0"/>
                  </a:cxn>
                  <a:cxn ang="0">
                    <a:pos x="T3" y="0"/>
                  </a:cxn>
                </a:cxnLst>
                <a:rect l="0" t="0" r="r" b="b"/>
                <a:pathLst>
                  <a:path w="8505">
                    <a:moveTo>
                      <a:pt x="0" y="0"/>
                    </a:moveTo>
                    <a:lnTo>
                      <a:pt x="8505" y="0"/>
                    </a:lnTo>
                  </a:path>
                </a:pathLst>
              </a:custGeom>
              <a:noFill/>
              <a:ln w="57912">
                <a:solidFill>
                  <a:srgbClr val="B3A1C6"/>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302" name="Group 337">
              <a:extLst>
                <a:ext uri="{FF2B5EF4-FFF2-40B4-BE49-F238E27FC236}">
                  <a16:creationId xmlns:a16="http://schemas.microsoft.com/office/drawing/2014/main" xmlns="" id="{41FD71E1-B621-4DB3-AC37-8D07988AB4C7}"/>
                </a:ext>
              </a:extLst>
            </p:cNvPr>
            <p:cNvGrpSpPr>
              <a:grpSpLocks/>
            </p:cNvGrpSpPr>
            <p:nvPr/>
          </p:nvGrpSpPr>
          <p:grpSpPr bwMode="auto">
            <a:xfrm>
              <a:off x="3204" y="3144"/>
              <a:ext cx="165" cy="180"/>
              <a:chOff x="3204" y="3144"/>
              <a:chExt cx="165" cy="180"/>
            </a:xfrm>
          </p:grpSpPr>
          <p:sp>
            <p:nvSpPr>
              <p:cNvPr id="432" name="Freeform 338">
                <a:extLst>
                  <a:ext uri="{FF2B5EF4-FFF2-40B4-BE49-F238E27FC236}">
                    <a16:creationId xmlns:a16="http://schemas.microsoft.com/office/drawing/2014/main" xmlns="" id="{E00B06D2-AC37-40FD-ADE6-1B27A085C07D}"/>
                  </a:ext>
                </a:extLst>
              </p:cNvPr>
              <p:cNvSpPr>
                <a:spLocks/>
              </p:cNvSpPr>
              <p:nvPr/>
            </p:nvSpPr>
            <p:spPr bwMode="auto">
              <a:xfrm>
                <a:off x="3204" y="3144"/>
                <a:ext cx="165" cy="180"/>
              </a:xfrm>
              <a:custGeom>
                <a:avLst/>
                <a:gdLst>
                  <a:gd name="T0" fmla="+- 0 3264 3204"/>
                  <a:gd name="T1" fmla="*/ T0 w 165"/>
                  <a:gd name="T2" fmla="+- 0 3144 3144"/>
                  <a:gd name="T3" fmla="*/ 3144 h 180"/>
                  <a:gd name="T4" fmla="+- 0 3204 3204"/>
                  <a:gd name="T5" fmla="*/ T4 w 165"/>
                  <a:gd name="T6" fmla="+- 0 3144 3144"/>
                  <a:gd name="T7" fmla="*/ 3144 h 180"/>
                  <a:gd name="T8" fmla="+- 0 3294 3204"/>
                  <a:gd name="T9" fmla="*/ T8 w 165"/>
                  <a:gd name="T10" fmla="+- 0 3324 3144"/>
                  <a:gd name="T11" fmla="*/ 3324 h 180"/>
                  <a:gd name="T12" fmla="+- 0 3369 3204"/>
                  <a:gd name="T13" fmla="*/ T12 w 165"/>
                  <a:gd name="T14" fmla="+- 0 3174 3144"/>
                  <a:gd name="T15" fmla="*/ 3174 h 180"/>
                  <a:gd name="T16" fmla="+- 0 3264 3204"/>
                  <a:gd name="T17" fmla="*/ T16 w 165"/>
                  <a:gd name="T18" fmla="+- 0 3174 3144"/>
                  <a:gd name="T19" fmla="*/ 3174 h 180"/>
                  <a:gd name="T20" fmla="+- 0 3264 3204"/>
                  <a:gd name="T21" fmla="*/ T20 w 165"/>
                  <a:gd name="T22" fmla="+- 0 3144 3144"/>
                  <a:gd name="T23" fmla="*/ 3144 h 180"/>
                </a:gdLst>
                <a:ahLst/>
                <a:cxnLst>
                  <a:cxn ang="0">
                    <a:pos x="T1" y="T3"/>
                  </a:cxn>
                  <a:cxn ang="0">
                    <a:pos x="T5" y="T7"/>
                  </a:cxn>
                  <a:cxn ang="0">
                    <a:pos x="T9" y="T11"/>
                  </a:cxn>
                  <a:cxn ang="0">
                    <a:pos x="T13" y="T15"/>
                  </a:cxn>
                  <a:cxn ang="0">
                    <a:pos x="T17" y="T19"/>
                  </a:cxn>
                  <a:cxn ang="0">
                    <a:pos x="T21" y="T23"/>
                  </a:cxn>
                </a:cxnLst>
                <a:rect l="0" t="0" r="r" b="b"/>
                <a:pathLst>
                  <a:path w="165" h="180">
                    <a:moveTo>
                      <a:pt x="60" y="0"/>
                    </a:moveTo>
                    <a:lnTo>
                      <a:pt x="0" y="0"/>
                    </a:lnTo>
                    <a:lnTo>
                      <a:pt x="90" y="180"/>
                    </a:lnTo>
                    <a:lnTo>
                      <a:pt x="165" y="30"/>
                    </a:lnTo>
                    <a:lnTo>
                      <a:pt x="60" y="30"/>
                    </a:lnTo>
                    <a:lnTo>
                      <a:pt x="60" y="0"/>
                    </a:lnTo>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303" name="Group 335">
              <a:extLst>
                <a:ext uri="{FF2B5EF4-FFF2-40B4-BE49-F238E27FC236}">
                  <a16:creationId xmlns:a16="http://schemas.microsoft.com/office/drawing/2014/main" xmlns="" id="{208DE102-85EA-4AB6-81C8-E64C91717887}"/>
                </a:ext>
              </a:extLst>
            </p:cNvPr>
            <p:cNvGrpSpPr>
              <a:grpSpLocks/>
            </p:cNvGrpSpPr>
            <p:nvPr/>
          </p:nvGrpSpPr>
          <p:grpSpPr bwMode="auto">
            <a:xfrm>
              <a:off x="3294" y="2729"/>
              <a:ext cx="2" cy="444"/>
              <a:chOff x="3294" y="2729"/>
              <a:chExt cx="2" cy="444"/>
            </a:xfrm>
          </p:grpSpPr>
          <p:sp>
            <p:nvSpPr>
              <p:cNvPr id="431" name="Freeform 336">
                <a:extLst>
                  <a:ext uri="{FF2B5EF4-FFF2-40B4-BE49-F238E27FC236}">
                    <a16:creationId xmlns:a16="http://schemas.microsoft.com/office/drawing/2014/main" xmlns="" id="{198EFCE8-B9D6-450A-B210-78C90D448044}"/>
                  </a:ext>
                </a:extLst>
              </p:cNvPr>
              <p:cNvSpPr>
                <a:spLocks/>
              </p:cNvSpPr>
              <p:nvPr/>
            </p:nvSpPr>
            <p:spPr bwMode="auto">
              <a:xfrm>
                <a:off x="3294" y="2729"/>
                <a:ext cx="2" cy="444"/>
              </a:xfrm>
              <a:custGeom>
                <a:avLst/>
                <a:gdLst>
                  <a:gd name="T0" fmla="+- 0 2729 2729"/>
                  <a:gd name="T1" fmla="*/ 2729 h 444"/>
                  <a:gd name="T2" fmla="+- 0 3174 2729"/>
                  <a:gd name="T3" fmla="*/ 3174 h 444"/>
                </a:gdLst>
                <a:ahLst/>
                <a:cxnLst>
                  <a:cxn ang="0">
                    <a:pos x="0" y="T1"/>
                  </a:cxn>
                  <a:cxn ang="0">
                    <a:pos x="0" y="T3"/>
                  </a:cxn>
                </a:cxnLst>
                <a:rect l="0" t="0" r="r" b="b"/>
                <a:pathLst>
                  <a:path h="444">
                    <a:moveTo>
                      <a:pt x="0" y="0"/>
                    </a:moveTo>
                    <a:lnTo>
                      <a:pt x="0" y="445"/>
                    </a:lnTo>
                  </a:path>
                </a:pathLst>
              </a:custGeom>
              <a:noFill/>
              <a:ln w="39370">
                <a:solidFill>
                  <a:srgbClr val="585858"/>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304" name="Group 333">
              <a:extLst>
                <a:ext uri="{FF2B5EF4-FFF2-40B4-BE49-F238E27FC236}">
                  <a16:creationId xmlns:a16="http://schemas.microsoft.com/office/drawing/2014/main" xmlns="" id="{6D2F864C-DE79-47BE-8833-F0D2A964D5A1}"/>
                </a:ext>
              </a:extLst>
            </p:cNvPr>
            <p:cNvGrpSpPr>
              <a:grpSpLocks/>
            </p:cNvGrpSpPr>
            <p:nvPr/>
          </p:nvGrpSpPr>
          <p:grpSpPr bwMode="auto">
            <a:xfrm>
              <a:off x="3324" y="3144"/>
              <a:ext cx="60" cy="30"/>
              <a:chOff x="3324" y="3144"/>
              <a:chExt cx="60" cy="30"/>
            </a:xfrm>
          </p:grpSpPr>
          <p:sp>
            <p:nvSpPr>
              <p:cNvPr id="430" name="Freeform 334">
                <a:extLst>
                  <a:ext uri="{FF2B5EF4-FFF2-40B4-BE49-F238E27FC236}">
                    <a16:creationId xmlns:a16="http://schemas.microsoft.com/office/drawing/2014/main" xmlns="" id="{B2667091-D521-42A0-8B9C-130B434C30F0}"/>
                  </a:ext>
                </a:extLst>
              </p:cNvPr>
              <p:cNvSpPr>
                <a:spLocks/>
              </p:cNvSpPr>
              <p:nvPr/>
            </p:nvSpPr>
            <p:spPr bwMode="auto">
              <a:xfrm>
                <a:off x="3324" y="3144"/>
                <a:ext cx="60" cy="30"/>
              </a:xfrm>
              <a:custGeom>
                <a:avLst/>
                <a:gdLst>
                  <a:gd name="T0" fmla="+- 0 3384 3324"/>
                  <a:gd name="T1" fmla="*/ T0 w 60"/>
                  <a:gd name="T2" fmla="+- 0 3144 3144"/>
                  <a:gd name="T3" fmla="*/ 3144 h 30"/>
                  <a:gd name="T4" fmla="+- 0 3324 3324"/>
                  <a:gd name="T5" fmla="*/ T4 w 60"/>
                  <a:gd name="T6" fmla="+- 0 3144 3144"/>
                  <a:gd name="T7" fmla="*/ 3144 h 30"/>
                  <a:gd name="T8" fmla="+- 0 3324 3324"/>
                  <a:gd name="T9" fmla="*/ T8 w 60"/>
                  <a:gd name="T10" fmla="+- 0 3174 3144"/>
                  <a:gd name="T11" fmla="*/ 3174 h 30"/>
                  <a:gd name="T12" fmla="+- 0 3369 3324"/>
                  <a:gd name="T13" fmla="*/ T12 w 60"/>
                  <a:gd name="T14" fmla="+- 0 3174 3144"/>
                  <a:gd name="T15" fmla="*/ 3174 h 30"/>
                  <a:gd name="T16" fmla="+- 0 3384 3324"/>
                  <a:gd name="T17" fmla="*/ T16 w 60"/>
                  <a:gd name="T18" fmla="+- 0 3144 3144"/>
                  <a:gd name="T19" fmla="*/ 3144 h 30"/>
                </a:gdLst>
                <a:ahLst/>
                <a:cxnLst>
                  <a:cxn ang="0">
                    <a:pos x="T1" y="T3"/>
                  </a:cxn>
                  <a:cxn ang="0">
                    <a:pos x="T5" y="T7"/>
                  </a:cxn>
                  <a:cxn ang="0">
                    <a:pos x="T9" y="T11"/>
                  </a:cxn>
                  <a:cxn ang="0">
                    <a:pos x="T13" y="T15"/>
                  </a:cxn>
                  <a:cxn ang="0">
                    <a:pos x="T17" y="T19"/>
                  </a:cxn>
                </a:cxnLst>
                <a:rect l="0" t="0" r="r" b="b"/>
                <a:pathLst>
                  <a:path w="60" h="30">
                    <a:moveTo>
                      <a:pt x="60" y="0"/>
                    </a:moveTo>
                    <a:lnTo>
                      <a:pt x="0" y="0"/>
                    </a:lnTo>
                    <a:lnTo>
                      <a:pt x="0" y="30"/>
                    </a:lnTo>
                    <a:lnTo>
                      <a:pt x="45" y="30"/>
                    </a:lnTo>
                    <a:lnTo>
                      <a:pt x="60" y="0"/>
                    </a:lnTo>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305" name="Group 327">
              <a:extLst>
                <a:ext uri="{FF2B5EF4-FFF2-40B4-BE49-F238E27FC236}">
                  <a16:creationId xmlns:a16="http://schemas.microsoft.com/office/drawing/2014/main" xmlns="" id="{B51AD73C-602A-4A19-AF74-B6CFA0DCCC71}"/>
                </a:ext>
              </a:extLst>
            </p:cNvPr>
            <p:cNvGrpSpPr>
              <a:grpSpLocks/>
            </p:cNvGrpSpPr>
            <p:nvPr/>
          </p:nvGrpSpPr>
          <p:grpSpPr bwMode="auto">
            <a:xfrm>
              <a:off x="2796" y="1116"/>
              <a:ext cx="8676" cy="2397"/>
              <a:chOff x="2796" y="1116"/>
              <a:chExt cx="8676" cy="2397"/>
            </a:xfrm>
          </p:grpSpPr>
          <p:sp>
            <p:nvSpPr>
              <p:cNvPr id="425" name="Freeform 332">
                <a:extLst>
                  <a:ext uri="{FF2B5EF4-FFF2-40B4-BE49-F238E27FC236}">
                    <a16:creationId xmlns:a16="http://schemas.microsoft.com/office/drawing/2014/main" xmlns="" id="{3F4FA8BA-3FC3-449D-9E50-6C74B6F8A150}"/>
                  </a:ext>
                </a:extLst>
              </p:cNvPr>
              <p:cNvSpPr>
                <a:spLocks/>
              </p:cNvSpPr>
              <p:nvPr/>
            </p:nvSpPr>
            <p:spPr bwMode="auto">
              <a:xfrm>
                <a:off x="6265" y="2813"/>
                <a:ext cx="619" cy="700"/>
              </a:xfrm>
              <a:custGeom>
                <a:avLst/>
                <a:gdLst>
                  <a:gd name="T0" fmla="+- 0 6406 6265"/>
                  <a:gd name="T1" fmla="*/ T0 w 619"/>
                  <a:gd name="T2" fmla="+- 0 2929 2813"/>
                  <a:gd name="T3" fmla="*/ 2929 h 700"/>
                  <a:gd name="T4" fmla="+- 0 6361 6265"/>
                  <a:gd name="T5" fmla="*/ T4 w 619"/>
                  <a:gd name="T6" fmla="+- 0 2969 2813"/>
                  <a:gd name="T7" fmla="*/ 2969 h 700"/>
                  <a:gd name="T8" fmla="+- 0 6839 6265"/>
                  <a:gd name="T9" fmla="*/ T8 w 619"/>
                  <a:gd name="T10" fmla="+- 0 3514 2813"/>
                  <a:gd name="T11" fmla="*/ 3514 h 700"/>
                  <a:gd name="T12" fmla="+- 0 6884 6265"/>
                  <a:gd name="T13" fmla="*/ T12 w 619"/>
                  <a:gd name="T14" fmla="+- 0 3474 2813"/>
                  <a:gd name="T15" fmla="*/ 3474 h 700"/>
                  <a:gd name="T16" fmla="+- 0 6406 6265"/>
                  <a:gd name="T17" fmla="*/ T16 w 619"/>
                  <a:gd name="T18" fmla="+- 0 2929 2813"/>
                  <a:gd name="T19" fmla="*/ 2929 h 700"/>
                </a:gdLst>
                <a:ahLst/>
                <a:cxnLst>
                  <a:cxn ang="0">
                    <a:pos x="T1" y="T3"/>
                  </a:cxn>
                  <a:cxn ang="0">
                    <a:pos x="T5" y="T7"/>
                  </a:cxn>
                  <a:cxn ang="0">
                    <a:pos x="T9" y="T11"/>
                  </a:cxn>
                  <a:cxn ang="0">
                    <a:pos x="T13" y="T15"/>
                  </a:cxn>
                  <a:cxn ang="0">
                    <a:pos x="T17" y="T19"/>
                  </a:cxn>
                </a:cxnLst>
                <a:rect l="0" t="0" r="r" b="b"/>
                <a:pathLst>
                  <a:path w="619" h="700">
                    <a:moveTo>
                      <a:pt x="141" y="116"/>
                    </a:moveTo>
                    <a:lnTo>
                      <a:pt x="96" y="156"/>
                    </a:lnTo>
                    <a:lnTo>
                      <a:pt x="574" y="701"/>
                    </a:lnTo>
                    <a:lnTo>
                      <a:pt x="619" y="661"/>
                    </a:lnTo>
                    <a:lnTo>
                      <a:pt x="141" y="116"/>
                    </a:lnTo>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426" name="Freeform 331">
                <a:extLst>
                  <a:ext uri="{FF2B5EF4-FFF2-40B4-BE49-F238E27FC236}">
                    <a16:creationId xmlns:a16="http://schemas.microsoft.com/office/drawing/2014/main" xmlns="" id="{56FB2C36-7616-47D0-B1E1-80389A62EE17}"/>
                  </a:ext>
                </a:extLst>
              </p:cNvPr>
              <p:cNvSpPr>
                <a:spLocks/>
              </p:cNvSpPr>
              <p:nvPr/>
            </p:nvSpPr>
            <p:spPr bwMode="auto">
              <a:xfrm>
                <a:off x="6265" y="2813"/>
                <a:ext cx="619" cy="700"/>
              </a:xfrm>
              <a:custGeom>
                <a:avLst/>
                <a:gdLst>
                  <a:gd name="T0" fmla="+- 0 6265 6265"/>
                  <a:gd name="T1" fmla="*/ T0 w 619"/>
                  <a:gd name="T2" fmla="+- 0 2813 2813"/>
                  <a:gd name="T3" fmla="*/ 2813 h 700"/>
                  <a:gd name="T4" fmla="+- 0 6316 6265"/>
                  <a:gd name="T5" fmla="*/ T4 w 619"/>
                  <a:gd name="T6" fmla="+- 0 3008 2813"/>
                  <a:gd name="T7" fmla="*/ 3008 h 700"/>
                  <a:gd name="T8" fmla="+- 0 6361 6265"/>
                  <a:gd name="T9" fmla="*/ T8 w 619"/>
                  <a:gd name="T10" fmla="+- 0 2969 2813"/>
                  <a:gd name="T11" fmla="*/ 2969 h 700"/>
                  <a:gd name="T12" fmla="+- 0 6341 6265"/>
                  <a:gd name="T13" fmla="*/ T12 w 619"/>
                  <a:gd name="T14" fmla="+- 0 2946 2813"/>
                  <a:gd name="T15" fmla="*/ 2946 h 700"/>
                  <a:gd name="T16" fmla="+- 0 6387 6265"/>
                  <a:gd name="T17" fmla="*/ T16 w 619"/>
                  <a:gd name="T18" fmla="+- 0 2906 2813"/>
                  <a:gd name="T19" fmla="*/ 2906 h 700"/>
                  <a:gd name="T20" fmla="+- 0 6432 6265"/>
                  <a:gd name="T21" fmla="*/ T20 w 619"/>
                  <a:gd name="T22" fmla="+- 0 2906 2813"/>
                  <a:gd name="T23" fmla="*/ 2906 h 700"/>
                  <a:gd name="T24" fmla="+- 0 6452 6265"/>
                  <a:gd name="T25" fmla="*/ T24 w 619"/>
                  <a:gd name="T26" fmla="+- 0 2889 2813"/>
                  <a:gd name="T27" fmla="*/ 2889 h 700"/>
                  <a:gd name="T28" fmla="+- 0 6265 6265"/>
                  <a:gd name="T29" fmla="*/ T28 w 619"/>
                  <a:gd name="T30" fmla="+- 0 2813 2813"/>
                  <a:gd name="T31" fmla="*/ 2813 h 700"/>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19" h="700">
                    <a:moveTo>
                      <a:pt x="0" y="0"/>
                    </a:moveTo>
                    <a:lnTo>
                      <a:pt x="51" y="195"/>
                    </a:lnTo>
                    <a:lnTo>
                      <a:pt x="96" y="156"/>
                    </a:lnTo>
                    <a:lnTo>
                      <a:pt x="76" y="133"/>
                    </a:lnTo>
                    <a:lnTo>
                      <a:pt x="122" y="93"/>
                    </a:lnTo>
                    <a:lnTo>
                      <a:pt x="167" y="93"/>
                    </a:lnTo>
                    <a:lnTo>
                      <a:pt x="187" y="76"/>
                    </a:lnTo>
                    <a:lnTo>
                      <a:pt x="0" y="0"/>
                    </a:lnTo>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427" name="Freeform 330">
                <a:extLst>
                  <a:ext uri="{FF2B5EF4-FFF2-40B4-BE49-F238E27FC236}">
                    <a16:creationId xmlns:a16="http://schemas.microsoft.com/office/drawing/2014/main" xmlns="" id="{9695B8C6-EC35-4CA4-B5DD-EC81A0B02F8C}"/>
                  </a:ext>
                </a:extLst>
              </p:cNvPr>
              <p:cNvSpPr>
                <a:spLocks/>
              </p:cNvSpPr>
              <p:nvPr/>
            </p:nvSpPr>
            <p:spPr bwMode="auto">
              <a:xfrm>
                <a:off x="6265" y="2813"/>
                <a:ext cx="619" cy="700"/>
              </a:xfrm>
              <a:custGeom>
                <a:avLst/>
                <a:gdLst>
                  <a:gd name="T0" fmla="+- 0 6387 6265"/>
                  <a:gd name="T1" fmla="*/ T0 w 619"/>
                  <a:gd name="T2" fmla="+- 0 2906 2813"/>
                  <a:gd name="T3" fmla="*/ 2906 h 700"/>
                  <a:gd name="T4" fmla="+- 0 6341 6265"/>
                  <a:gd name="T5" fmla="*/ T4 w 619"/>
                  <a:gd name="T6" fmla="+- 0 2946 2813"/>
                  <a:gd name="T7" fmla="*/ 2946 h 700"/>
                  <a:gd name="T8" fmla="+- 0 6361 6265"/>
                  <a:gd name="T9" fmla="*/ T8 w 619"/>
                  <a:gd name="T10" fmla="+- 0 2969 2813"/>
                  <a:gd name="T11" fmla="*/ 2969 h 700"/>
                  <a:gd name="T12" fmla="+- 0 6406 6265"/>
                  <a:gd name="T13" fmla="*/ T12 w 619"/>
                  <a:gd name="T14" fmla="+- 0 2929 2813"/>
                  <a:gd name="T15" fmla="*/ 2929 h 700"/>
                  <a:gd name="T16" fmla="+- 0 6387 6265"/>
                  <a:gd name="T17" fmla="*/ T16 w 619"/>
                  <a:gd name="T18" fmla="+- 0 2906 2813"/>
                  <a:gd name="T19" fmla="*/ 2906 h 700"/>
                </a:gdLst>
                <a:ahLst/>
                <a:cxnLst>
                  <a:cxn ang="0">
                    <a:pos x="T1" y="T3"/>
                  </a:cxn>
                  <a:cxn ang="0">
                    <a:pos x="T5" y="T7"/>
                  </a:cxn>
                  <a:cxn ang="0">
                    <a:pos x="T9" y="T11"/>
                  </a:cxn>
                  <a:cxn ang="0">
                    <a:pos x="T13" y="T15"/>
                  </a:cxn>
                  <a:cxn ang="0">
                    <a:pos x="T17" y="T19"/>
                  </a:cxn>
                </a:cxnLst>
                <a:rect l="0" t="0" r="r" b="b"/>
                <a:pathLst>
                  <a:path w="619" h="700">
                    <a:moveTo>
                      <a:pt x="122" y="93"/>
                    </a:moveTo>
                    <a:lnTo>
                      <a:pt x="76" y="133"/>
                    </a:lnTo>
                    <a:lnTo>
                      <a:pt x="96" y="156"/>
                    </a:lnTo>
                    <a:lnTo>
                      <a:pt x="141" y="116"/>
                    </a:lnTo>
                    <a:lnTo>
                      <a:pt x="122" y="93"/>
                    </a:lnTo>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428" name="Freeform 329">
                <a:extLst>
                  <a:ext uri="{FF2B5EF4-FFF2-40B4-BE49-F238E27FC236}">
                    <a16:creationId xmlns:a16="http://schemas.microsoft.com/office/drawing/2014/main" xmlns="" id="{B69EA077-3773-4018-B5E4-D448590BF7F5}"/>
                  </a:ext>
                </a:extLst>
              </p:cNvPr>
              <p:cNvSpPr>
                <a:spLocks/>
              </p:cNvSpPr>
              <p:nvPr/>
            </p:nvSpPr>
            <p:spPr bwMode="auto">
              <a:xfrm>
                <a:off x="6265" y="2813"/>
                <a:ext cx="619" cy="700"/>
              </a:xfrm>
              <a:custGeom>
                <a:avLst/>
                <a:gdLst>
                  <a:gd name="T0" fmla="+- 0 6432 6265"/>
                  <a:gd name="T1" fmla="*/ T0 w 619"/>
                  <a:gd name="T2" fmla="+- 0 2906 2813"/>
                  <a:gd name="T3" fmla="*/ 2906 h 700"/>
                  <a:gd name="T4" fmla="+- 0 6387 6265"/>
                  <a:gd name="T5" fmla="*/ T4 w 619"/>
                  <a:gd name="T6" fmla="+- 0 2906 2813"/>
                  <a:gd name="T7" fmla="*/ 2906 h 700"/>
                  <a:gd name="T8" fmla="+- 0 6406 6265"/>
                  <a:gd name="T9" fmla="*/ T8 w 619"/>
                  <a:gd name="T10" fmla="+- 0 2929 2813"/>
                  <a:gd name="T11" fmla="*/ 2929 h 700"/>
                  <a:gd name="T12" fmla="+- 0 6432 6265"/>
                  <a:gd name="T13" fmla="*/ T12 w 619"/>
                  <a:gd name="T14" fmla="+- 0 2906 2813"/>
                  <a:gd name="T15" fmla="*/ 2906 h 700"/>
                </a:gdLst>
                <a:ahLst/>
                <a:cxnLst>
                  <a:cxn ang="0">
                    <a:pos x="T1" y="T3"/>
                  </a:cxn>
                  <a:cxn ang="0">
                    <a:pos x="T5" y="T7"/>
                  </a:cxn>
                  <a:cxn ang="0">
                    <a:pos x="T9" y="T11"/>
                  </a:cxn>
                  <a:cxn ang="0">
                    <a:pos x="T13" y="T15"/>
                  </a:cxn>
                </a:cxnLst>
                <a:rect l="0" t="0" r="r" b="b"/>
                <a:pathLst>
                  <a:path w="619" h="700">
                    <a:moveTo>
                      <a:pt x="167" y="93"/>
                    </a:moveTo>
                    <a:lnTo>
                      <a:pt x="122" y="93"/>
                    </a:lnTo>
                    <a:lnTo>
                      <a:pt x="141" y="116"/>
                    </a:lnTo>
                    <a:lnTo>
                      <a:pt x="167" y="93"/>
                    </a:lnTo>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pic>
            <p:nvPicPr>
              <p:cNvPr id="429" name="Picture 328">
                <a:extLst>
                  <a:ext uri="{FF2B5EF4-FFF2-40B4-BE49-F238E27FC236}">
                    <a16:creationId xmlns:a16="http://schemas.microsoft.com/office/drawing/2014/main" xmlns="" id="{F683A15F-2BED-4DB6-A893-E395E0A750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6" y="1116"/>
                <a:ext cx="8676" cy="2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6" name="Group 325">
              <a:extLst>
                <a:ext uri="{FF2B5EF4-FFF2-40B4-BE49-F238E27FC236}">
                  <a16:creationId xmlns:a16="http://schemas.microsoft.com/office/drawing/2014/main" xmlns="" id="{5EE7A840-0752-4915-AE2B-ED56CB93DE14}"/>
                </a:ext>
              </a:extLst>
            </p:cNvPr>
            <p:cNvGrpSpPr>
              <a:grpSpLocks/>
            </p:cNvGrpSpPr>
            <p:nvPr/>
          </p:nvGrpSpPr>
          <p:grpSpPr bwMode="auto">
            <a:xfrm>
              <a:off x="2863" y="1197"/>
              <a:ext cx="8503" cy="2"/>
              <a:chOff x="2863" y="1197"/>
              <a:chExt cx="8503" cy="2"/>
            </a:xfrm>
          </p:grpSpPr>
          <p:sp>
            <p:nvSpPr>
              <p:cNvPr id="424" name="Freeform 326">
                <a:extLst>
                  <a:ext uri="{FF2B5EF4-FFF2-40B4-BE49-F238E27FC236}">
                    <a16:creationId xmlns:a16="http://schemas.microsoft.com/office/drawing/2014/main" xmlns="" id="{18626BFB-C67A-406E-B6AD-467FF6873776}"/>
                  </a:ext>
                </a:extLst>
              </p:cNvPr>
              <p:cNvSpPr>
                <a:spLocks/>
              </p:cNvSpPr>
              <p:nvPr/>
            </p:nvSpPr>
            <p:spPr bwMode="auto">
              <a:xfrm>
                <a:off x="2863" y="1197"/>
                <a:ext cx="8503" cy="2"/>
              </a:xfrm>
              <a:custGeom>
                <a:avLst/>
                <a:gdLst>
                  <a:gd name="T0" fmla="+- 0 2863 2863"/>
                  <a:gd name="T1" fmla="*/ T0 w 8503"/>
                  <a:gd name="T2" fmla="+- 0 11366 2863"/>
                  <a:gd name="T3" fmla="*/ T2 w 8503"/>
                </a:gdLst>
                <a:ahLst/>
                <a:cxnLst>
                  <a:cxn ang="0">
                    <a:pos x="T1" y="0"/>
                  </a:cxn>
                  <a:cxn ang="0">
                    <a:pos x="T3" y="0"/>
                  </a:cxn>
                </a:cxnLst>
                <a:rect l="0" t="0" r="r" b="b"/>
                <a:pathLst>
                  <a:path w="8503">
                    <a:moveTo>
                      <a:pt x="0" y="0"/>
                    </a:moveTo>
                    <a:lnTo>
                      <a:pt x="8503" y="0"/>
                    </a:lnTo>
                  </a:path>
                </a:pathLst>
              </a:custGeom>
              <a:noFill/>
              <a:ln w="57912">
                <a:solidFill>
                  <a:srgbClr val="E36C0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307" name="Group 323">
              <a:extLst>
                <a:ext uri="{FF2B5EF4-FFF2-40B4-BE49-F238E27FC236}">
                  <a16:creationId xmlns:a16="http://schemas.microsoft.com/office/drawing/2014/main" xmlns="" id="{83D3EC20-D764-4BBB-A1B6-BC2881F2765D}"/>
                </a:ext>
              </a:extLst>
            </p:cNvPr>
            <p:cNvGrpSpPr>
              <a:grpSpLocks/>
            </p:cNvGrpSpPr>
            <p:nvPr/>
          </p:nvGrpSpPr>
          <p:grpSpPr bwMode="auto">
            <a:xfrm>
              <a:off x="3199" y="1272"/>
              <a:ext cx="165" cy="180"/>
              <a:chOff x="3199" y="1272"/>
              <a:chExt cx="165" cy="180"/>
            </a:xfrm>
          </p:grpSpPr>
          <p:sp>
            <p:nvSpPr>
              <p:cNvPr id="423" name="Freeform 324">
                <a:extLst>
                  <a:ext uri="{FF2B5EF4-FFF2-40B4-BE49-F238E27FC236}">
                    <a16:creationId xmlns:a16="http://schemas.microsoft.com/office/drawing/2014/main" xmlns="" id="{308C6FDB-3BFD-423A-A810-868D9B7FDD8F}"/>
                  </a:ext>
                </a:extLst>
              </p:cNvPr>
              <p:cNvSpPr>
                <a:spLocks/>
              </p:cNvSpPr>
              <p:nvPr/>
            </p:nvSpPr>
            <p:spPr bwMode="auto">
              <a:xfrm>
                <a:off x="3199" y="1272"/>
                <a:ext cx="165" cy="180"/>
              </a:xfrm>
              <a:custGeom>
                <a:avLst/>
                <a:gdLst>
                  <a:gd name="T0" fmla="+- 0 3259 3199"/>
                  <a:gd name="T1" fmla="*/ T0 w 165"/>
                  <a:gd name="T2" fmla="+- 0 1272 1272"/>
                  <a:gd name="T3" fmla="*/ 1272 h 180"/>
                  <a:gd name="T4" fmla="+- 0 3199 3199"/>
                  <a:gd name="T5" fmla="*/ T4 w 165"/>
                  <a:gd name="T6" fmla="+- 0 1272 1272"/>
                  <a:gd name="T7" fmla="*/ 1272 h 180"/>
                  <a:gd name="T8" fmla="+- 0 3289 3199"/>
                  <a:gd name="T9" fmla="*/ T8 w 165"/>
                  <a:gd name="T10" fmla="+- 0 1452 1272"/>
                  <a:gd name="T11" fmla="*/ 1452 h 180"/>
                  <a:gd name="T12" fmla="+- 0 3364 3199"/>
                  <a:gd name="T13" fmla="*/ T12 w 165"/>
                  <a:gd name="T14" fmla="+- 0 1302 1272"/>
                  <a:gd name="T15" fmla="*/ 1302 h 180"/>
                  <a:gd name="T16" fmla="+- 0 3259 3199"/>
                  <a:gd name="T17" fmla="*/ T16 w 165"/>
                  <a:gd name="T18" fmla="+- 0 1302 1272"/>
                  <a:gd name="T19" fmla="*/ 1302 h 180"/>
                  <a:gd name="T20" fmla="+- 0 3259 3199"/>
                  <a:gd name="T21" fmla="*/ T20 w 165"/>
                  <a:gd name="T22" fmla="+- 0 1272 1272"/>
                  <a:gd name="T23" fmla="*/ 1272 h 180"/>
                </a:gdLst>
                <a:ahLst/>
                <a:cxnLst>
                  <a:cxn ang="0">
                    <a:pos x="T1" y="T3"/>
                  </a:cxn>
                  <a:cxn ang="0">
                    <a:pos x="T5" y="T7"/>
                  </a:cxn>
                  <a:cxn ang="0">
                    <a:pos x="T9" y="T11"/>
                  </a:cxn>
                  <a:cxn ang="0">
                    <a:pos x="T13" y="T15"/>
                  </a:cxn>
                  <a:cxn ang="0">
                    <a:pos x="T17" y="T19"/>
                  </a:cxn>
                  <a:cxn ang="0">
                    <a:pos x="T21" y="T23"/>
                  </a:cxn>
                </a:cxnLst>
                <a:rect l="0" t="0" r="r" b="b"/>
                <a:pathLst>
                  <a:path w="165" h="180">
                    <a:moveTo>
                      <a:pt x="60" y="0"/>
                    </a:moveTo>
                    <a:lnTo>
                      <a:pt x="0" y="0"/>
                    </a:lnTo>
                    <a:lnTo>
                      <a:pt x="90" y="180"/>
                    </a:lnTo>
                    <a:lnTo>
                      <a:pt x="165" y="30"/>
                    </a:lnTo>
                    <a:lnTo>
                      <a:pt x="60" y="30"/>
                    </a:lnTo>
                    <a:lnTo>
                      <a:pt x="60" y="0"/>
                    </a:lnTo>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308" name="Group 321">
              <a:extLst>
                <a:ext uri="{FF2B5EF4-FFF2-40B4-BE49-F238E27FC236}">
                  <a16:creationId xmlns:a16="http://schemas.microsoft.com/office/drawing/2014/main" xmlns="" id="{F94A4879-0377-4271-A51B-8FC9646C62FF}"/>
                </a:ext>
              </a:extLst>
            </p:cNvPr>
            <p:cNvGrpSpPr>
              <a:grpSpLocks/>
            </p:cNvGrpSpPr>
            <p:nvPr/>
          </p:nvGrpSpPr>
          <p:grpSpPr bwMode="auto">
            <a:xfrm>
              <a:off x="3289" y="603"/>
              <a:ext cx="2" cy="699"/>
              <a:chOff x="3289" y="603"/>
              <a:chExt cx="2" cy="699"/>
            </a:xfrm>
          </p:grpSpPr>
          <p:sp>
            <p:nvSpPr>
              <p:cNvPr id="422" name="Freeform 322">
                <a:extLst>
                  <a:ext uri="{FF2B5EF4-FFF2-40B4-BE49-F238E27FC236}">
                    <a16:creationId xmlns:a16="http://schemas.microsoft.com/office/drawing/2014/main" xmlns="" id="{C5BA4C52-0DC7-4AC5-9BC8-27F421C21E4E}"/>
                  </a:ext>
                </a:extLst>
              </p:cNvPr>
              <p:cNvSpPr>
                <a:spLocks/>
              </p:cNvSpPr>
              <p:nvPr/>
            </p:nvSpPr>
            <p:spPr bwMode="auto">
              <a:xfrm>
                <a:off x="3289" y="603"/>
                <a:ext cx="2" cy="699"/>
              </a:xfrm>
              <a:custGeom>
                <a:avLst/>
                <a:gdLst>
                  <a:gd name="T0" fmla="+- 0 603 603"/>
                  <a:gd name="T1" fmla="*/ 603 h 699"/>
                  <a:gd name="T2" fmla="+- 0 1302 603"/>
                  <a:gd name="T3" fmla="*/ 1302 h 699"/>
                </a:gdLst>
                <a:ahLst/>
                <a:cxnLst>
                  <a:cxn ang="0">
                    <a:pos x="0" y="T1"/>
                  </a:cxn>
                  <a:cxn ang="0">
                    <a:pos x="0" y="T3"/>
                  </a:cxn>
                </a:cxnLst>
                <a:rect l="0" t="0" r="r" b="b"/>
                <a:pathLst>
                  <a:path h="699">
                    <a:moveTo>
                      <a:pt x="0" y="0"/>
                    </a:moveTo>
                    <a:lnTo>
                      <a:pt x="0" y="699"/>
                    </a:lnTo>
                  </a:path>
                </a:pathLst>
              </a:custGeom>
              <a:noFill/>
              <a:ln w="39370">
                <a:solidFill>
                  <a:srgbClr val="585858"/>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309" name="Group 319">
              <a:extLst>
                <a:ext uri="{FF2B5EF4-FFF2-40B4-BE49-F238E27FC236}">
                  <a16:creationId xmlns:a16="http://schemas.microsoft.com/office/drawing/2014/main" xmlns="" id="{11357666-635A-4EBA-A1D5-3F709267CF2C}"/>
                </a:ext>
              </a:extLst>
            </p:cNvPr>
            <p:cNvGrpSpPr>
              <a:grpSpLocks/>
            </p:cNvGrpSpPr>
            <p:nvPr/>
          </p:nvGrpSpPr>
          <p:grpSpPr bwMode="auto">
            <a:xfrm>
              <a:off x="3319" y="1272"/>
              <a:ext cx="60" cy="30"/>
              <a:chOff x="3319" y="1272"/>
              <a:chExt cx="60" cy="30"/>
            </a:xfrm>
          </p:grpSpPr>
          <p:sp>
            <p:nvSpPr>
              <p:cNvPr id="421" name="Freeform 320">
                <a:extLst>
                  <a:ext uri="{FF2B5EF4-FFF2-40B4-BE49-F238E27FC236}">
                    <a16:creationId xmlns:a16="http://schemas.microsoft.com/office/drawing/2014/main" xmlns="" id="{4E86C39E-F3A5-49AC-8C7C-70933FBB25CA}"/>
                  </a:ext>
                </a:extLst>
              </p:cNvPr>
              <p:cNvSpPr>
                <a:spLocks/>
              </p:cNvSpPr>
              <p:nvPr/>
            </p:nvSpPr>
            <p:spPr bwMode="auto">
              <a:xfrm>
                <a:off x="3319" y="1272"/>
                <a:ext cx="60" cy="30"/>
              </a:xfrm>
              <a:custGeom>
                <a:avLst/>
                <a:gdLst>
                  <a:gd name="T0" fmla="+- 0 3379 3319"/>
                  <a:gd name="T1" fmla="*/ T0 w 60"/>
                  <a:gd name="T2" fmla="+- 0 1272 1272"/>
                  <a:gd name="T3" fmla="*/ 1272 h 30"/>
                  <a:gd name="T4" fmla="+- 0 3319 3319"/>
                  <a:gd name="T5" fmla="*/ T4 w 60"/>
                  <a:gd name="T6" fmla="+- 0 1272 1272"/>
                  <a:gd name="T7" fmla="*/ 1272 h 30"/>
                  <a:gd name="T8" fmla="+- 0 3319 3319"/>
                  <a:gd name="T9" fmla="*/ T8 w 60"/>
                  <a:gd name="T10" fmla="+- 0 1302 1272"/>
                  <a:gd name="T11" fmla="*/ 1302 h 30"/>
                  <a:gd name="T12" fmla="+- 0 3364 3319"/>
                  <a:gd name="T13" fmla="*/ T12 w 60"/>
                  <a:gd name="T14" fmla="+- 0 1302 1272"/>
                  <a:gd name="T15" fmla="*/ 1302 h 30"/>
                  <a:gd name="T16" fmla="+- 0 3379 3319"/>
                  <a:gd name="T17" fmla="*/ T16 w 60"/>
                  <a:gd name="T18" fmla="+- 0 1272 1272"/>
                  <a:gd name="T19" fmla="*/ 1272 h 30"/>
                </a:gdLst>
                <a:ahLst/>
                <a:cxnLst>
                  <a:cxn ang="0">
                    <a:pos x="T1" y="T3"/>
                  </a:cxn>
                  <a:cxn ang="0">
                    <a:pos x="T5" y="T7"/>
                  </a:cxn>
                  <a:cxn ang="0">
                    <a:pos x="T9" y="T11"/>
                  </a:cxn>
                  <a:cxn ang="0">
                    <a:pos x="T13" y="T15"/>
                  </a:cxn>
                  <a:cxn ang="0">
                    <a:pos x="T17" y="T19"/>
                  </a:cxn>
                </a:cxnLst>
                <a:rect l="0" t="0" r="r" b="b"/>
                <a:pathLst>
                  <a:path w="60" h="30">
                    <a:moveTo>
                      <a:pt x="60" y="0"/>
                    </a:moveTo>
                    <a:lnTo>
                      <a:pt x="0" y="0"/>
                    </a:lnTo>
                    <a:lnTo>
                      <a:pt x="0" y="30"/>
                    </a:lnTo>
                    <a:lnTo>
                      <a:pt x="45" y="30"/>
                    </a:lnTo>
                    <a:lnTo>
                      <a:pt x="60" y="0"/>
                    </a:lnTo>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310" name="Group 315">
              <a:extLst>
                <a:ext uri="{FF2B5EF4-FFF2-40B4-BE49-F238E27FC236}">
                  <a16:creationId xmlns:a16="http://schemas.microsoft.com/office/drawing/2014/main" xmlns="" id="{528AC79D-C4F6-46BF-A8D0-9FABDC23319A}"/>
                </a:ext>
              </a:extLst>
            </p:cNvPr>
            <p:cNvGrpSpPr>
              <a:grpSpLocks/>
            </p:cNvGrpSpPr>
            <p:nvPr/>
          </p:nvGrpSpPr>
          <p:grpSpPr bwMode="auto">
            <a:xfrm>
              <a:off x="6175" y="944"/>
              <a:ext cx="180" cy="851"/>
              <a:chOff x="6175" y="944"/>
              <a:chExt cx="180" cy="851"/>
            </a:xfrm>
          </p:grpSpPr>
          <p:sp>
            <p:nvSpPr>
              <p:cNvPr id="418" name="Freeform 318">
                <a:extLst>
                  <a:ext uri="{FF2B5EF4-FFF2-40B4-BE49-F238E27FC236}">
                    <a16:creationId xmlns:a16="http://schemas.microsoft.com/office/drawing/2014/main" xmlns="" id="{F308BD29-3FB2-4878-B663-6FFCFA18DDD6}"/>
                  </a:ext>
                </a:extLst>
              </p:cNvPr>
              <p:cNvSpPr>
                <a:spLocks/>
              </p:cNvSpPr>
              <p:nvPr/>
            </p:nvSpPr>
            <p:spPr bwMode="auto">
              <a:xfrm>
                <a:off x="6175" y="944"/>
                <a:ext cx="180" cy="851"/>
              </a:xfrm>
              <a:custGeom>
                <a:avLst/>
                <a:gdLst>
                  <a:gd name="T0" fmla="+- 0 6295 6175"/>
                  <a:gd name="T1" fmla="*/ T0 w 180"/>
                  <a:gd name="T2" fmla="+- 0 1094 944"/>
                  <a:gd name="T3" fmla="*/ 1094 h 851"/>
                  <a:gd name="T4" fmla="+- 0 6235 6175"/>
                  <a:gd name="T5" fmla="*/ T4 w 180"/>
                  <a:gd name="T6" fmla="+- 0 1094 944"/>
                  <a:gd name="T7" fmla="*/ 1094 h 851"/>
                  <a:gd name="T8" fmla="+- 0 6235 6175"/>
                  <a:gd name="T9" fmla="*/ T8 w 180"/>
                  <a:gd name="T10" fmla="+- 0 1795 944"/>
                  <a:gd name="T11" fmla="*/ 1795 h 851"/>
                  <a:gd name="T12" fmla="+- 0 6295 6175"/>
                  <a:gd name="T13" fmla="*/ T12 w 180"/>
                  <a:gd name="T14" fmla="+- 0 1795 944"/>
                  <a:gd name="T15" fmla="*/ 1795 h 851"/>
                  <a:gd name="T16" fmla="+- 0 6295 6175"/>
                  <a:gd name="T17" fmla="*/ T16 w 180"/>
                  <a:gd name="T18" fmla="+- 0 1094 944"/>
                  <a:gd name="T19" fmla="*/ 1094 h 851"/>
                </a:gdLst>
                <a:ahLst/>
                <a:cxnLst>
                  <a:cxn ang="0">
                    <a:pos x="T1" y="T3"/>
                  </a:cxn>
                  <a:cxn ang="0">
                    <a:pos x="T5" y="T7"/>
                  </a:cxn>
                  <a:cxn ang="0">
                    <a:pos x="T9" y="T11"/>
                  </a:cxn>
                  <a:cxn ang="0">
                    <a:pos x="T13" y="T15"/>
                  </a:cxn>
                  <a:cxn ang="0">
                    <a:pos x="T17" y="T19"/>
                  </a:cxn>
                </a:cxnLst>
                <a:rect l="0" t="0" r="r" b="b"/>
                <a:pathLst>
                  <a:path w="180" h="851">
                    <a:moveTo>
                      <a:pt x="120" y="150"/>
                    </a:moveTo>
                    <a:lnTo>
                      <a:pt x="60" y="150"/>
                    </a:lnTo>
                    <a:lnTo>
                      <a:pt x="60" y="851"/>
                    </a:lnTo>
                    <a:lnTo>
                      <a:pt x="120" y="851"/>
                    </a:lnTo>
                    <a:lnTo>
                      <a:pt x="120" y="150"/>
                    </a:lnTo>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419" name="Freeform 317">
                <a:extLst>
                  <a:ext uri="{FF2B5EF4-FFF2-40B4-BE49-F238E27FC236}">
                    <a16:creationId xmlns:a16="http://schemas.microsoft.com/office/drawing/2014/main" xmlns="" id="{E13853F7-ED50-400C-9CB2-B2398AE59376}"/>
                  </a:ext>
                </a:extLst>
              </p:cNvPr>
              <p:cNvSpPr>
                <a:spLocks/>
              </p:cNvSpPr>
              <p:nvPr/>
            </p:nvSpPr>
            <p:spPr bwMode="auto">
              <a:xfrm>
                <a:off x="6175" y="944"/>
                <a:ext cx="180" cy="851"/>
              </a:xfrm>
              <a:custGeom>
                <a:avLst/>
                <a:gdLst>
                  <a:gd name="T0" fmla="+- 0 6265 6175"/>
                  <a:gd name="T1" fmla="*/ T0 w 180"/>
                  <a:gd name="T2" fmla="+- 0 944 944"/>
                  <a:gd name="T3" fmla="*/ 944 h 851"/>
                  <a:gd name="T4" fmla="+- 0 6175 6175"/>
                  <a:gd name="T5" fmla="*/ T4 w 180"/>
                  <a:gd name="T6" fmla="+- 0 1124 944"/>
                  <a:gd name="T7" fmla="*/ 1124 h 851"/>
                  <a:gd name="T8" fmla="+- 0 6235 6175"/>
                  <a:gd name="T9" fmla="*/ T8 w 180"/>
                  <a:gd name="T10" fmla="+- 0 1124 944"/>
                  <a:gd name="T11" fmla="*/ 1124 h 851"/>
                  <a:gd name="T12" fmla="+- 0 6235 6175"/>
                  <a:gd name="T13" fmla="*/ T12 w 180"/>
                  <a:gd name="T14" fmla="+- 0 1094 944"/>
                  <a:gd name="T15" fmla="*/ 1094 h 851"/>
                  <a:gd name="T16" fmla="+- 0 6340 6175"/>
                  <a:gd name="T17" fmla="*/ T16 w 180"/>
                  <a:gd name="T18" fmla="+- 0 1094 944"/>
                  <a:gd name="T19" fmla="*/ 1094 h 851"/>
                  <a:gd name="T20" fmla="+- 0 6265 6175"/>
                  <a:gd name="T21" fmla="*/ T20 w 180"/>
                  <a:gd name="T22" fmla="+- 0 944 944"/>
                  <a:gd name="T23" fmla="*/ 944 h 851"/>
                </a:gdLst>
                <a:ahLst/>
                <a:cxnLst>
                  <a:cxn ang="0">
                    <a:pos x="T1" y="T3"/>
                  </a:cxn>
                  <a:cxn ang="0">
                    <a:pos x="T5" y="T7"/>
                  </a:cxn>
                  <a:cxn ang="0">
                    <a:pos x="T9" y="T11"/>
                  </a:cxn>
                  <a:cxn ang="0">
                    <a:pos x="T13" y="T15"/>
                  </a:cxn>
                  <a:cxn ang="0">
                    <a:pos x="T17" y="T19"/>
                  </a:cxn>
                  <a:cxn ang="0">
                    <a:pos x="T21" y="T23"/>
                  </a:cxn>
                </a:cxnLst>
                <a:rect l="0" t="0" r="r" b="b"/>
                <a:pathLst>
                  <a:path w="180" h="851">
                    <a:moveTo>
                      <a:pt x="90" y="0"/>
                    </a:moveTo>
                    <a:lnTo>
                      <a:pt x="0" y="180"/>
                    </a:lnTo>
                    <a:lnTo>
                      <a:pt x="60" y="180"/>
                    </a:lnTo>
                    <a:lnTo>
                      <a:pt x="60" y="150"/>
                    </a:lnTo>
                    <a:lnTo>
                      <a:pt x="165" y="150"/>
                    </a:lnTo>
                    <a:lnTo>
                      <a:pt x="90" y="0"/>
                    </a:lnTo>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420" name="Freeform 316">
                <a:extLst>
                  <a:ext uri="{FF2B5EF4-FFF2-40B4-BE49-F238E27FC236}">
                    <a16:creationId xmlns:a16="http://schemas.microsoft.com/office/drawing/2014/main" xmlns="" id="{EE0A03F6-0B9B-4D0F-B3F1-BECC7F6D4840}"/>
                  </a:ext>
                </a:extLst>
              </p:cNvPr>
              <p:cNvSpPr>
                <a:spLocks/>
              </p:cNvSpPr>
              <p:nvPr/>
            </p:nvSpPr>
            <p:spPr bwMode="auto">
              <a:xfrm>
                <a:off x="6175" y="944"/>
                <a:ext cx="180" cy="851"/>
              </a:xfrm>
              <a:custGeom>
                <a:avLst/>
                <a:gdLst>
                  <a:gd name="T0" fmla="+- 0 6340 6175"/>
                  <a:gd name="T1" fmla="*/ T0 w 180"/>
                  <a:gd name="T2" fmla="+- 0 1094 944"/>
                  <a:gd name="T3" fmla="*/ 1094 h 851"/>
                  <a:gd name="T4" fmla="+- 0 6295 6175"/>
                  <a:gd name="T5" fmla="*/ T4 w 180"/>
                  <a:gd name="T6" fmla="+- 0 1094 944"/>
                  <a:gd name="T7" fmla="*/ 1094 h 851"/>
                  <a:gd name="T8" fmla="+- 0 6295 6175"/>
                  <a:gd name="T9" fmla="*/ T8 w 180"/>
                  <a:gd name="T10" fmla="+- 0 1124 944"/>
                  <a:gd name="T11" fmla="*/ 1124 h 851"/>
                  <a:gd name="T12" fmla="+- 0 6355 6175"/>
                  <a:gd name="T13" fmla="*/ T12 w 180"/>
                  <a:gd name="T14" fmla="+- 0 1124 944"/>
                  <a:gd name="T15" fmla="*/ 1124 h 851"/>
                  <a:gd name="T16" fmla="+- 0 6340 6175"/>
                  <a:gd name="T17" fmla="*/ T16 w 180"/>
                  <a:gd name="T18" fmla="+- 0 1094 944"/>
                  <a:gd name="T19" fmla="*/ 1094 h 851"/>
                </a:gdLst>
                <a:ahLst/>
                <a:cxnLst>
                  <a:cxn ang="0">
                    <a:pos x="T1" y="T3"/>
                  </a:cxn>
                  <a:cxn ang="0">
                    <a:pos x="T5" y="T7"/>
                  </a:cxn>
                  <a:cxn ang="0">
                    <a:pos x="T9" y="T11"/>
                  </a:cxn>
                  <a:cxn ang="0">
                    <a:pos x="T13" y="T15"/>
                  </a:cxn>
                  <a:cxn ang="0">
                    <a:pos x="T17" y="T19"/>
                  </a:cxn>
                </a:cxnLst>
                <a:rect l="0" t="0" r="r" b="b"/>
                <a:pathLst>
                  <a:path w="180" h="851">
                    <a:moveTo>
                      <a:pt x="165" y="150"/>
                    </a:moveTo>
                    <a:lnTo>
                      <a:pt x="120" y="150"/>
                    </a:lnTo>
                    <a:lnTo>
                      <a:pt x="120" y="180"/>
                    </a:lnTo>
                    <a:lnTo>
                      <a:pt x="180" y="180"/>
                    </a:lnTo>
                    <a:lnTo>
                      <a:pt x="165" y="150"/>
                    </a:lnTo>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311" name="Group 310">
              <a:extLst>
                <a:ext uri="{FF2B5EF4-FFF2-40B4-BE49-F238E27FC236}">
                  <a16:creationId xmlns:a16="http://schemas.microsoft.com/office/drawing/2014/main" xmlns="" id="{9065B27C-1F94-493D-BF52-FFAF32BAEAE2}"/>
                </a:ext>
              </a:extLst>
            </p:cNvPr>
            <p:cNvGrpSpPr>
              <a:grpSpLocks/>
            </p:cNvGrpSpPr>
            <p:nvPr/>
          </p:nvGrpSpPr>
          <p:grpSpPr bwMode="auto">
            <a:xfrm>
              <a:off x="2695" y="-893"/>
              <a:ext cx="2134" cy="4903"/>
              <a:chOff x="2695" y="-893"/>
              <a:chExt cx="2134" cy="4903"/>
            </a:xfrm>
          </p:grpSpPr>
          <p:sp>
            <p:nvSpPr>
              <p:cNvPr id="414" name="Freeform 314">
                <a:extLst>
                  <a:ext uri="{FF2B5EF4-FFF2-40B4-BE49-F238E27FC236}">
                    <a16:creationId xmlns:a16="http://schemas.microsoft.com/office/drawing/2014/main" xmlns="" id="{0FD2C22B-6996-4948-93FA-6D5E2056EE81}"/>
                  </a:ext>
                </a:extLst>
              </p:cNvPr>
              <p:cNvSpPr>
                <a:spLocks/>
              </p:cNvSpPr>
              <p:nvPr/>
            </p:nvSpPr>
            <p:spPr bwMode="auto">
              <a:xfrm>
                <a:off x="4649" y="949"/>
                <a:ext cx="180" cy="849"/>
              </a:xfrm>
              <a:custGeom>
                <a:avLst/>
                <a:gdLst>
                  <a:gd name="T0" fmla="+- 0 4769 4649"/>
                  <a:gd name="T1" fmla="*/ T0 w 180"/>
                  <a:gd name="T2" fmla="+- 0 1099 949"/>
                  <a:gd name="T3" fmla="*/ 1099 h 849"/>
                  <a:gd name="T4" fmla="+- 0 4709 4649"/>
                  <a:gd name="T5" fmla="*/ T4 w 180"/>
                  <a:gd name="T6" fmla="+- 0 1099 949"/>
                  <a:gd name="T7" fmla="*/ 1099 h 849"/>
                  <a:gd name="T8" fmla="+- 0 4709 4649"/>
                  <a:gd name="T9" fmla="*/ T8 w 180"/>
                  <a:gd name="T10" fmla="+- 0 1798 949"/>
                  <a:gd name="T11" fmla="*/ 1798 h 849"/>
                  <a:gd name="T12" fmla="+- 0 4769 4649"/>
                  <a:gd name="T13" fmla="*/ T12 w 180"/>
                  <a:gd name="T14" fmla="+- 0 1798 949"/>
                  <a:gd name="T15" fmla="*/ 1798 h 849"/>
                  <a:gd name="T16" fmla="+- 0 4769 4649"/>
                  <a:gd name="T17" fmla="*/ T16 w 180"/>
                  <a:gd name="T18" fmla="+- 0 1099 949"/>
                  <a:gd name="T19" fmla="*/ 1099 h 849"/>
                </a:gdLst>
                <a:ahLst/>
                <a:cxnLst>
                  <a:cxn ang="0">
                    <a:pos x="T1" y="T3"/>
                  </a:cxn>
                  <a:cxn ang="0">
                    <a:pos x="T5" y="T7"/>
                  </a:cxn>
                  <a:cxn ang="0">
                    <a:pos x="T9" y="T11"/>
                  </a:cxn>
                  <a:cxn ang="0">
                    <a:pos x="T13" y="T15"/>
                  </a:cxn>
                  <a:cxn ang="0">
                    <a:pos x="T17" y="T19"/>
                  </a:cxn>
                </a:cxnLst>
                <a:rect l="0" t="0" r="r" b="b"/>
                <a:pathLst>
                  <a:path w="180" h="849">
                    <a:moveTo>
                      <a:pt x="120" y="150"/>
                    </a:moveTo>
                    <a:lnTo>
                      <a:pt x="60" y="150"/>
                    </a:lnTo>
                    <a:lnTo>
                      <a:pt x="60" y="849"/>
                    </a:lnTo>
                    <a:lnTo>
                      <a:pt x="120" y="849"/>
                    </a:lnTo>
                    <a:lnTo>
                      <a:pt x="120" y="150"/>
                    </a:lnTo>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415" name="Freeform 313">
                <a:extLst>
                  <a:ext uri="{FF2B5EF4-FFF2-40B4-BE49-F238E27FC236}">
                    <a16:creationId xmlns:a16="http://schemas.microsoft.com/office/drawing/2014/main" xmlns="" id="{0D5D4FE2-FD3F-40B8-A68C-6D34EA96260C}"/>
                  </a:ext>
                </a:extLst>
              </p:cNvPr>
              <p:cNvSpPr>
                <a:spLocks/>
              </p:cNvSpPr>
              <p:nvPr/>
            </p:nvSpPr>
            <p:spPr bwMode="auto">
              <a:xfrm>
                <a:off x="4649" y="949"/>
                <a:ext cx="180" cy="849"/>
              </a:xfrm>
              <a:custGeom>
                <a:avLst/>
                <a:gdLst>
                  <a:gd name="T0" fmla="+- 0 4739 4649"/>
                  <a:gd name="T1" fmla="*/ T0 w 180"/>
                  <a:gd name="T2" fmla="+- 0 949 949"/>
                  <a:gd name="T3" fmla="*/ 949 h 849"/>
                  <a:gd name="T4" fmla="+- 0 4649 4649"/>
                  <a:gd name="T5" fmla="*/ T4 w 180"/>
                  <a:gd name="T6" fmla="+- 0 1129 949"/>
                  <a:gd name="T7" fmla="*/ 1129 h 849"/>
                  <a:gd name="T8" fmla="+- 0 4709 4649"/>
                  <a:gd name="T9" fmla="*/ T8 w 180"/>
                  <a:gd name="T10" fmla="+- 0 1129 949"/>
                  <a:gd name="T11" fmla="*/ 1129 h 849"/>
                  <a:gd name="T12" fmla="+- 0 4709 4649"/>
                  <a:gd name="T13" fmla="*/ T12 w 180"/>
                  <a:gd name="T14" fmla="+- 0 1099 949"/>
                  <a:gd name="T15" fmla="*/ 1099 h 849"/>
                  <a:gd name="T16" fmla="+- 0 4814 4649"/>
                  <a:gd name="T17" fmla="*/ T16 w 180"/>
                  <a:gd name="T18" fmla="+- 0 1099 949"/>
                  <a:gd name="T19" fmla="*/ 1099 h 849"/>
                  <a:gd name="T20" fmla="+- 0 4739 4649"/>
                  <a:gd name="T21" fmla="*/ T20 w 180"/>
                  <a:gd name="T22" fmla="+- 0 949 949"/>
                  <a:gd name="T23" fmla="*/ 949 h 849"/>
                </a:gdLst>
                <a:ahLst/>
                <a:cxnLst>
                  <a:cxn ang="0">
                    <a:pos x="T1" y="T3"/>
                  </a:cxn>
                  <a:cxn ang="0">
                    <a:pos x="T5" y="T7"/>
                  </a:cxn>
                  <a:cxn ang="0">
                    <a:pos x="T9" y="T11"/>
                  </a:cxn>
                  <a:cxn ang="0">
                    <a:pos x="T13" y="T15"/>
                  </a:cxn>
                  <a:cxn ang="0">
                    <a:pos x="T17" y="T19"/>
                  </a:cxn>
                  <a:cxn ang="0">
                    <a:pos x="T21" y="T23"/>
                  </a:cxn>
                </a:cxnLst>
                <a:rect l="0" t="0" r="r" b="b"/>
                <a:pathLst>
                  <a:path w="180" h="849">
                    <a:moveTo>
                      <a:pt x="90" y="0"/>
                    </a:moveTo>
                    <a:lnTo>
                      <a:pt x="0" y="180"/>
                    </a:lnTo>
                    <a:lnTo>
                      <a:pt x="60" y="180"/>
                    </a:lnTo>
                    <a:lnTo>
                      <a:pt x="60" y="150"/>
                    </a:lnTo>
                    <a:lnTo>
                      <a:pt x="165" y="150"/>
                    </a:lnTo>
                    <a:lnTo>
                      <a:pt x="90" y="0"/>
                    </a:lnTo>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416" name="Freeform 312">
                <a:extLst>
                  <a:ext uri="{FF2B5EF4-FFF2-40B4-BE49-F238E27FC236}">
                    <a16:creationId xmlns:a16="http://schemas.microsoft.com/office/drawing/2014/main" xmlns="" id="{82106C82-01A0-45DD-8265-1DE2480420E5}"/>
                  </a:ext>
                </a:extLst>
              </p:cNvPr>
              <p:cNvSpPr>
                <a:spLocks/>
              </p:cNvSpPr>
              <p:nvPr/>
            </p:nvSpPr>
            <p:spPr bwMode="auto">
              <a:xfrm>
                <a:off x="4649" y="949"/>
                <a:ext cx="180" cy="849"/>
              </a:xfrm>
              <a:custGeom>
                <a:avLst/>
                <a:gdLst>
                  <a:gd name="T0" fmla="+- 0 4814 4649"/>
                  <a:gd name="T1" fmla="*/ T0 w 180"/>
                  <a:gd name="T2" fmla="+- 0 1099 949"/>
                  <a:gd name="T3" fmla="*/ 1099 h 849"/>
                  <a:gd name="T4" fmla="+- 0 4769 4649"/>
                  <a:gd name="T5" fmla="*/ T4 w 180"/>
                  <a:gd name="T6" fmla="+- 0 1099 949"/>
                  <a:gd name="T7" fmla="*/ 1099 h 849"/>
                  <a:gd name="T8" fmla="+- 0 4769 4649"/>
                  <a:gd name="T9" fmla="*/ T8 w 180"/>
                  <a:gd name="T10" fmla="+- 0 1129 949"/>
                  <a:gd name="T11" fmla="*/ 1129 h 849"/>
                  <a:gd name="T12" fmla="+- 0 4829 4649"/>
                  <a:gd name="T13" fmla="*/ T12 w 180"/>
                  <a:gd name="T14" fmla="+- 0 1129 949"/>
                  <a:gd name="T15" fmla="*/ 1129 h 849"/>
                  <a:gd name="T16" fmla="+- 0 4814 4649"/>
                  <a:gd name="T17" fmla="*/ T16 w 180"/>
                  <a:gd name="T18" fmla="+- 0 1099 949"/>
                  <a:gd name="T19" fmla="*/ 1099 h 849"/>
                </a:gdLst>
                <a:ahLst/>
                <a:cxnLst>
                  <a:cxn ang="0">
                    <a:pos x="T1" y="T3"/>
                  </a:cxn>
                  <a:cxn ang="0">
                    <a:pos x="T5" y="T7"/>
                  </a:cxn>
                  <a:cxn ang="0">
                    <a:pos x="T9" y="T11"/>
                  </a:cxn>
                  <a:cxn ang="0">
                    <a:pos x="T13" y="T15"/>
                  </a:cxn>
                  <a:cxn ang="0">
                    <a:pos x="T17" y="T19"/>
                  </a:cxn>
                </a:cxnLst>
                <a:rect l="0" t="0" r="r" b="b"/>
                <a:pathLst>
                  <a:path w="180" h="849">
                    <a:moveTo>
                      <a:pt x="165" y="150"/>
                    </a:moveTo>
                    <a:lnTo>
                      <a:pt x="120" y="150"/>
                    </a:lnTo>
                    <a:lnTo>
                      <a:pt x="120" y="180"/>
                    </a:lnTo>
                    <a:lnTo>
                      <a:pt x="180" y="180"/>
                    </a:lnTo>
                    <a:lnTo>
                      <a:pt x="165" y="150"/>
                    </a:lnTo>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pic>
            <p:nvPicPr>
              <p:cNvPr id="417" name="Picture 311">
                <a:extLst>
                  <a:ext uri="{FF2B5EF4-FFF2-40B4-BE49-F238E27FC236}">
                    <a16:creationId xmlns:a16="http://schemas.microsoft.com/office/drawing/2014/main" xmlns="" id="{CECC8D4E-A304-4C93-8930-993939B5533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5" y="-893"/>
                <a:ext cx="159" cy="490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2" name="Group 306">
              <a:extLst>
                <a:ext uri="{FF2B5EF4-FFF2-40B4-BE49-F238E27FC236}">
                  <a16:creationId xmlns:a16="http://schemas.microsoft.com/office/drawing/2014/main" xmlns="" id="{BD525E5F-E9D3-43D8-8784-9EB35E055287}"/>
                </a:ext>
              </a:extLst>
            </p:cNvPr>
            <p:cNvGrpSpPr>
              <a:grpSpLocks/>
            </p:cNvGrpSpPr>
            <p:nvPr/>
          </p:nvGrpSpPr>
          <p:grpSpPr bwMode="auto">
            <a:xfrm>
              <a:off x="2778" y="-842"/>
              <a:ext cx="5932" cy="4761"/>
              <a:chOff x="2778" y="-842"/>
              <a:chExt cx="5932" cy="4761"/>
            </a:xfrm>
          </p:grpSpPr>
          <p:sp>
            <p:nvSpPr>
              <p:cNvPr id="411" name="Freeform 309">
                <a:extLst>
                  <a:ext uri="{FF2B5EF4-FFF2-40B4-BE49-F238E27FC236}">
                    <a16:creationId xmlns:a16="http://schemas.microsoft.com/office/drawing/2014/main" xmlns="" id="{D873875B-F561-45A8-AFD4-6AEB98C2AE7F}"/>
                  </a:ext>
                </a:extLst>
              </p:cNvPr>
              <p:cNvSpPr>
                <a:spLocks/>
              </p:cNvSpPr>
              <p:nvPr/>
            </p:nvSpPr>
            <p:spPr bwMode="auto">
              <a:xfrm>
                <a:off x="2778" y="-842"/>
                <a:ext cx="2" cy="4761"/>
              </a:xfrm>
              <a:custGeom>
                <a:avLst/>
                <a:gdLst>
                  <a:gd name="T0" fmla="+- 0 3919 -842"/>
                  <a:gd name="T1" fmla="*/ 3919 h 4761"/>
                  <a:gd name="T2" fmla="+- 0 -842 -842"/>
                  <a:gd name="T3" fmla="*/ -842 h 4761"/>
                </a:gdLst>
                <a:ahLst/>
                <a:cxnLst>
                  <a:cxn ang="0">
                    <a:pos x="0" y="T1"/>
                  </a:cxn>
                  <a:cxn ang="0">
                    <a:pos x="0" y="T3"/>
                  </a:cxn>
                </a:cxnLst>
                <a:rect l="0" t="0" r="r" b="b"/>
                <a:pathLst>
                  <a:path h="4761">
                    <a:moveTo>
                      <a:pt x="0" y="4761"/>
                    </a:moveTo>
                    <a:lnTo>
                      <a:pt x="0" y="0"/>
                    </a:lnTo>
                  </a:path>
                </a:pathLst>
              </a:custGeom>
              <a:noFill/>
              <a:ln w="19812">
                <a:solidFill>
                  <a:srgbClr val="375F92"/>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pic>
            <p:nvPicPr>
              <p:cNvPr id="412" name="Picture 308">
                <a:extLst>
                  <a:ext uri="{FF2B5EF4-FFF2-40B4-BE49-F238E27FC236}">
                    <a16:creationId xmlns:a16="http://schemas.microsoft.com/office/drawing/2014/main" xmlns="" id="{FFE88144-3344-4AC2-8CAA-6A71471B3EA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17" y="2467"/>
                <a:ext cx="893" cy="346"/>
              </a:xfrm>
              <a:prstGeom prst="rect">
                <a:avLst/>
              </a:prstGeom>
              <a:noFill/>
              <a:extLst>
                <a:ext uri="{909E8E84-426E-40DD-AFC4-6F175D3DCCD1}">
                  <a14:hiddenFill xmlns:a14="http://schemas.microsoft.com/office/drawing/2010/main">
                    <a:solidFill>
                      <a:srgbClr val="FFFFFF"/>
                    </a:solidFill>
                  </a14:hiddenFill>
                </a:ext>
              </a:extLst>
            </p:spPr>
          </p:pic>
          <p:pic>
            <p:nvPicPr>
              <p:cNvPr id="413" name="Picture 307">
                <a:extLst>
                  <a:ext uri="{FF2B5EF4-FFF2-40B4-BE49-F238E27FC236}">
                    <a16:creationId xmlns:a16="http://schemas.microsoft.com/office/drawing/2014/main" xmlns="" id="{6248045B-5E4D-4B1C-8D14-96992DCAD7A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04" y="1912"/>
                <a:ext cx="511" cy="38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3" name="Group 304">
              <a:extLst>
                <a:ext uri="{FF2B5EF4-FFF2-40B4-BE49-F238E27FC236}">
                  <a16:creationId xmlns:a16="http://schemas.microsoft.com/office/drawing/2014/main" xmlns="" id="{A263DDE0-C4BC-4068-B2A5-E8B066CEABB1}"/>
                </a:ext>
              </a:extLst>
            </p:cNvPr>
            <p:cNvGrpSpPr>
              <a:grpSpLocks/>
            </p:cNvGrpSpPr>
            <p:nvPr/>
          </p:nvGrpSpPr>
          <p:grpSpPr bwMode="auto">
            <a:xfrm>
              <a:off x="8094" y="1964"/>
              <a:ext cx="338" cy="218"/>
              <a:chOff x="8094" y="1964"/>
              <a:chExt cx="338" cy="218"/>
            </a:xfrm>
          </p:grpSpPr>
          <p:sp>
            <p:nvSpPr>
              <p:cNvPr id="410" name="Freeform 305">
                <a:extLst>
                  <a:ext uri="{FF2B5EF4-FFF2-40B4-BE49-F238E27FC236}">
                    <a16:creationId xmlns:a16="http://schemas.microsoft.com/office/drawing/2014/main" xmlns="" id="{E769FE43-5025-4B3E-81F1-18C3F8C63494}"/>
                  </a:ext>
                </a:extLst>
              </p:cNvPr>
              <p:cNvSpPr>
                <a:spLocks/>
              </p:cNvSpPr>
              <p:nvPr/>
            </p:nvSpPr>
            <p:spPr bwMode="auto">
              <a:xfrm>
                <a:off x="8094" y="1964"/>
                <a:ext cx="338" cy="218"/>
              </a:xfrm>
              <a:custGeom>
                <a:avLst/>
                <a:gdLst>
                  <a:gd name="T0" fmla="+- 0 8240 8094"/>
                  <a:gd name="T1" fmla="*/ T0 w 338"/>
                  <a:gd name="T2" fmla="+- 0 2087 1964"/>
                  <a:gd name="T3" fmla="*/ 2087 h 218"/>
                  <a:gd name="T4" fmla="+- 0 8257 8094"/>
                  <a:gd name="T5" fmla="*/ T4 w 338"/>
                  <a:gd name="T6" fmla="+- 0 2052 1964"/>
                  <a:gd name="T7" fmla="*/ 2052 h 218"/>
                  <a:gd name="T8" fmla="+- 0 8296 8094"/>
                  <a:gd name="T9" fmla="*/ T8 w 338"/>
                  <a:gd name="T10" fmla="+- 0 2048 1964"/>
                  <a:gd name="T11" fmla="*/ 2048 h 218"/>
                  <a:gd name="T12" fmla="+- 0 8332 8094"/>
                  <a:gd name="T13" fmla="*/ T12 w 338"/>
                  <a:gd name="T14" fmla="+- 0 2059 1964"/>
                  <a:gd name="T15" fmla="*/ 2059 h 218"/>
                  <a:gd name="T16" fmla="+- 0 8346 8094"/>
                  <a:gd name="T17" fmla="*/ T16 w 338"/>
                  <a:gd name="T18" fmla="+- 0 2069 1964"/>
                  <a:gd name="T19" fmla="*/ 2069 h 218"/>
                  <a:gd name="T20" fmla="+- 0 8354 8094"/>
                  <a:gd name="T21" fmla="*/ T20 w 338"/>
                  <a:gd name="T22" fmla="+- 0 2109 1964"/>
                  <a:gd name="T23" fmla="*/ 2109 h 218"/>
                  <a:gd name="T24" fmla="+- 0 8348 8094"/>
                  <a:gd name="T25" fmla="*/ T24 w 338"/>
                  <a:gd name="T26" fmla="+- 0 2148 1964"/>
                  <a:gd name="T27" fmla="*/ 2148 h 218"/>
                  <a:gd name="T28" fmla="+- 0 8333 8094"/>
                  <a:gd name="T29" fmla="*/ T28 w 338"/>
                  <a:gd name="T30" fmla="+- 0 2163 1964"/>
                  <a:gd name="T31" fmla="*/ 2163 h 218"/>
                  <a:gd name="T32" fmla="+- 0 8301 8094"/>
                  <a:gd name="T33" fmla="*/ T32 w 338"/>
                  <a:gd name="T34" fmla="+- 0 2176 1964"/>
                  <a:gd name="T35" fmla="*/ 2176 h 218"/>
                  <a:gd name="T36" fmla="+- 0 8260 8094"/>
                  <a:gd name="T37" fmla="*/ T36 w 338"/>
                  <a:gd name="T38" fmla="+- 0 2176 1964"/>
                  <a:gd name="T39" fmla="*/ 2176 h 218"/>
                  <a:gd name="T40" fmla="+- 0 8210 8094"/>
                  <a:gd name="T41" fmla="*/ T40 w 338"/>
                  <a:gd name="T42" fmla="+- 0 2100 1964"/>
                  <a:gd name="T43" fmla="*/ 2100 h 218"/>
                  <a:gd name="T44" fmla="+- 0 8214 8094"/>
                  <a:gd name="T45" fmla="*/ T44 w 338"/>
                  <a:gd name="T46" fmla="+- 0 2062 1964"/>
                  <a:gd name="T47" fmla="*/ 2062 h 218"/>
                  <a:gd name="T48" fmla="+- 0 8216 8094"/>
                  <a:gd name="T49" fmla="*/ T48 w 338"/>
                  <a:gd name="T50" fmla="+- 0 2045 1964"/>
                  <a:gd name="T51" fmla="*/ 2045 h 218"/>
                  <a:gd name="T52" fmla="+- 0 8216 8094"/>
                  <a:gd name="T53" fmla="*/ T52 w 338"/>
                  <a:gd name="T54" fmla="+- 0 2041 1964"/>
                  <a:gd name="T55" fmla="*/ 2041 h 218"/>
                  <a:gd name="T56" fmla="+- 0 8217 8094"/>
                  <a:gd name="T57" fmla="*/ T56 w 338"/>
                  <a:gd name="T58" fmla="+- 0 2040 1964"/>
                  <a:gd name="T59" fmla="*/ 2040 h 218"/>
                  <a:gd name="T60" fmla="+- 0 8220 8094"/>
                  <a:gd name="T61" fmla="*/ T60 w 338"/>
                  <a:gd name="T62" fmla="+- 0 2032 1964"/>
                  <a:gd name="T63" fmla="*/ 2032 h 218"/>
                  <a:gd name="T64" fmla="+- 0 8227 8094"/>
                  <a:gd name="T65" fmla="*/ T64 w 338"/>
                  <a:gd name="T66" fmla="+- 0 2007 1964"/>
                  <a:gd name="T67" fmla="*/ 2007 h 218"/>
                  <a:gd name="T68" fmla="+- 0 8232 8094"/>
                  <a:gd name="T69" fmla="*/ T68 w 338"/>
                  <a:gd name="T70" fmla="+- 0 1986 1964"/>
                  <a:gd name="T71" fmla="*/ 1986 h 218"/>
                  <a:gd name="T72" fmla="+- 0 8246 8094"/>
                  <a:gd name="T73" fmla="*/ T72 w 338"/>
                  <a:gd name="T74" fmla="+- 0 1976 1964"/>
                  <a:gd name="T75" fmla="*/ 1976 h 218"/>
                  <a:gd name="T76" fmla="+- 0 8273 8094"/>
                  <a:gd name="T77" fmla="*/ T76 w 338"/>
                  <a:gd name="T78" fmla="+- 0 1973 1964"/>
                  <a:gd name="T79" fmla="*/ 1973 h 218"/>
                  <a:gd name="T80" fmla="+- 0 8313 8094"/>
                  <a:gd name="T81" fmla="*/ T80 w 338"/>
                  <a:gd name="T82" fmla="+- 0 1975 1964"/>
                  <a:gd name="T83" fmla="*/ 1975 h 218"/>
                  <a:gd name="T84" fmla="+- 0 8371 8094"/>
                  <a:gd name="T85" fmla="*/ T84 w 338"/>
                  <a:gd name="T86" fmla="+- 0 2034 1964"/>
                  <a:gd name="T87" fmla="*/ 2034 h 218"/>
                  <a:gd name="T88" fmla="+- 0 8310 8094"/>
                  <a:gd name="T89" fmla="*/ T88 w 338"/>
                  <a:gd name="T90" fmla="+- 0 2108 1964"/>
                  <a:gd name="T91" fmla="*/ 2108 h 218"/>
                  <a:gd name="T92" fmla="+- 0 8279 8094"/>
                  <a:gd name="T93" fmla="*/ T92 w 338"/>
                  <a:gd name="T94" fmla="+- 0 2112 1964"/>
                  <a:gd name="T95" fmla="*/ 2112 h 218"/>
                  <a:gd name="T96" fmla="+- 0 8260 8094"/>
                  <a:gd name="T97" fmla="*/ T96 w 338"/>
                  <a:gd name="T98" fmla="+- 0 2107 1964"/>
                  <a:gd name="T99" fmla="*/ 2107 h 218"/>
                  <a:gd name="T100" fmla="+- 0 8246 8094"/>
                  <a:gd name="T101" fmla="*/ T100 w 338"/>
                  <a:gd name="T102" fmla="+- 0 2101 1964"/>
                  <a:gd name="T103" fmla="*/ 2101 h 218"/>
                  <a:gd name="T104" fmla="+- 0 8227 8094"/>
                  <a:gd name="T105" fmla="*/ T104 w 338"/>
                  <a:gd name="T106" fmla="+- 0 2096 1964"/>
                  <a:gd name="T107" fmla="*/ 2096 h 218"/>
                  <a:gd name="T108" fmla="+- 0 8159 8094"/>
                  <a:gd name="T109" fmla="*/ T108 w 338"/>
                  <a:gd name="T110" fmla="+- 0 2046 1964"/>
                  <a:gd name="T111" fmla="*/ 2046 h 218"/>
                  <a:gd name="T112" fmla="+- 0 8147 8094"/>
                  <a:gd name="T113" fmla="*/ T112 w 338"/>
                  <a:gd name="T114" fmla="+- 0 2033 1964"/>
                  <a:gd name="T115" fmla="*/ 2033 h 218"/>
                  <a:gd name="T116" fmla="+- 0 8131 8094"/>
                  <a:gd name="T117" fmla="*/ T116 w 338"/>
                  <a:gd name="T118" fmla="+- 0 2024 1964"/>
                  <a:gd name="T119" fmla="*/ 2024 h 218"/>
                  <a:gd name="T120" fmla="+- 0 8103 8094"/>
                  <a:gd name="T121" fmla="*/ T120 w 338"/>
                  <a:gd name="T122" fmla="+- 0 2034 1964"/>
                  <a:gd name="T123" fmla="*/ 2034 h 218"/>
                  <a:gd name="T124" fmla="+- 0 8094 8094"/>
                  <a:gd name="T125" fmla="*/ T124 w 338"/>
                  <a:gd name="T126" fmla="+- 0 2049 1964"/>
                  <a:gd name="T127" fmla="*/ 2049 h 218"/>
                  <a:gd name="T128" fmla="+- 0 8122 8094"/>
                  <a:gd name="T129" fmla="*/ T128 w 338"/>
                  <a:gd name="T130" fmla="+- 0 2139 1964"/>
                  <a:gd name="T131" fmla="*/ 2139 h 218"/>
                  <a:gd name="T132" fmla="+- 0 8212 8094"/>
                  <a:gd name="T133" fmla="*/ T132 w 338"/>
                  <a:gd name="T134" fmla="+- 0 2173 1964"/>
                  <a:gd name="T135" fmla="*/ 2173 h 218"/>
                  <a:gd name="T136" fmla="+- 0 8319 8094"/>
                  <a:gd name="T137" fmla="*/ T136 w 338"/>
                  <a:gd name="T138" fmla="+- 0 2164 1964"/>
                  <a:gd name="T139" fmla="*/ 2164 h 218"/>
                  <a:gd name="T140" fmla="+- 0 8375 8094"/>
                  <a:gd name="T141" fmla="*/ T140 w 338"/>
                  <a:gd name="T142" fmla="+- 0 2145 1964"/>
                  <a:gd name="T143" fmla="*/ 2145 h 218"/>
                  <a:gd name="T144" fmla="+- 0 8432 8094"/>
                  <a:gd name="T145" fmla="*/ T144 w 338"/>
                  <a:gd name="T146" fmla="+- 0 2054 1964"/>
                  <a:gd name="T147" fmla="*/ 2054 h 218"/>
                  <a:gd name="T148" fmla="+- 0 8380 8094"/>
                  <a:gd name="T149" fmla="*/ T148 w 338"/>
                  <a:gd name="T150" fmla="+- 0 2025 1964"/>
                  <a:gd name="T151" fmla="*/ 2025 h 218"/>
                  <a:gd name="T152" fmla="+- 0 8369 8094"/>
                  <a:gd name="T153" fmla="*/ T152 w 338"/>
                  <a:gd name="T154" fmla="+- 0 2026 1964"/>
                  <a:gd name="T155" fmla="*/ 2026 h 218"/>
                  <a:gd name="T156" fmla="+- 0 8354 8094"/>
                  <a:gd name="T157" fmla="*/ T156 w 338"/>
                  <a:gd name="T158" fmla="+- 0 2029 1964"/>
                  <a:gd name="T159" fmla="*/ 2029 h 218"/>
                  <a:gd name="T160" fmla="+- 0 8252 8094"/>
                  <a:gd name="T161" fmla="*/ T160 w 338"/>
                  <a:gd name="T162" fmla="+- 0 2034 1964"/>
                  <a:gd name="T163" fmla="*/ 2034 h 218"/>
                  <a:gd name="T164" fmla="+- 0 8135 8094"/>
                  <a:gd name="T165" fmla="*/ T164 w 338"/>
                  <a:gd name="T166" fmla="+- 0 1994 1964"/>
                  <a:gd name="T167" fmla="*/ 1994 h 2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338" h="218">
                    <a:moveTo>
                      <a:pt x="145" y="143"/>
                    </a:moveTo>
                    <a:lnTo>
                      <a:pt x="146" y="123"/>
                    </a:lnTo>
                    <a:lnTo>
                      <a:pt x="150" y="103"/>
                    </a:lnTo>
                    <a:lnTo>
                      <a:pt x="163" y="88"/>
                    </a:lnTo>
                    <a:lnTo>
                      <a:pt x="182" y="83"/>
                    </a:lnTo>
                    <a:lnTo>
                      <a:pt x="202" y="84"/>
                    </a:lnTo>
                    <a:lnTo>
                      <a:pt x="219" y="88"/>
                    </a:lnTo>
                    <a:lnTo>
                      <a:pt x="238" y="95"/>
                    </a:lnTo>
                    <a:lnTo>
                      <a:pt x="247" y="98"/>
                    </a:lnTo>
                    <a:lnTo>
                      <a:pt x="252" y="105"/>
                    </a:lnTo>
                    <a:lnTo>
                      <a:pt x="259" y="123"/>
                    </a:lnTo>
                    <a:lnTo>
                      <a:pt x="260" y="145"/>
                    </a:lnTo>
                    <a:lnTo>
                      <a:pt x="257" y="167"/>
                    </a:lnTo>
                    <a:lnTo>
                      <a:pt x="254" y="184"/>
                    </a:lnTo>
                    <a:lnTo>
                      <a:pt x="249" y="196"/>
                    </a:lnTo>
                    <a:lnTo>
                      <a:pt x="239" y="199"/>
                    </a:lnTo>
                    <a:lnTo>
                      <a:pt x="231" y="203"/>
                    </a:lnTo>
                    <a:lnTo>
                      <a:pt x="207" y="212"/>
                    </a:lnTo>
                    <a:lnTo>
                      <a:pt x="189" y="218"/>
                    </a:lnTo>
                    <a:lnTo>
                      <a:pt x="166" y="212"/>
                    </a:lnTo>
                    <a:lnTo>
                      <a:pt x="120" y="148"/>
                    </a:lnTo>
                    <a:lnTo>
                      <a:pt x="116" y="136"/>
                    </a:lnTo>
                    <a:lnTo>
                      <a:pt x="119" y="114"/>
                    </a:lnTo>
                    <a:lnTo>
                      <a:pt x="120" y="98"/>
                    </a:lnTo>
                    <a:lnTo>
                      <a:pt x="121" y="87"/>
                    </a:lnTo>
                    <a:lnTo>
                      <a:pt x="122" y="81"/>
                    </a:lnTo>
                    <a:lnTo>
                      <a:pt x="122" y="78"/>
                    </a:lnTo>
                    <a:lnTo>
                      <a:pt x="122" y="77"/>
                    </a:lnTo>
                    <a:lnTo>
                      <a:pt x="122" y="76"/>
                    </a:lnTo>
                    <a:lnTo>
                      <a:pt x="123" y="76"/>
                    </a:lnTo>
                    <a:lnTo>
                      <a:pt x="124" y="73"/>
                    </a:lnTo>
                    <a:lnTo>
                      <a:pt x="126" y="68"/>
                    </a:lnTo>
                    <a:lnTo>
                      <a:pt x="129" y="58"/>
                    </a:lnTo>
                    <a:lnTo>
                      <a:pt x="133" y="43"/>
                    </a:lnTo>
                    <a:lnTo>
                      <a:pt x="132" y="31"/>
                    </a:lnTo>
                    <a:lnTo>
                      <a:pt x="138" y="22"/>
                    </a:lnTo>
                    <a:lnTo>
                      <a:pt x="142" y="15"/>
                    </a:lnTo>
                    <a:lnTo>
                      <a:pt x="152" y="12"/>
                    </a:lnTo>
                    <a:lnTo>
                      <a:pt x="159" y="7"/>
                    </a:lnTo>
                    <a:lnTo>
                      <a:pt x="179" y="9"/>
                    </a:lnTo>
                    <a:lnTo>
                      <a:pt x="199" y="10"/>
                    </a:lnTo>
                    <a:lnTo>
                      <a:pt x="219" y="11"/>
                    </a:lnTo>
                    <a:lnTo>
                      <a:pt x="276" y="50"/>
                    </a:lnTo>
                    <a:lnTo>
                      <a:pt x="277" y="70"/>
                    </a:lnTo>
                    <a:lnTo>
                      <a:pt x="276" y="90"/>
                    </a:lnTo>
                    <a:lnTo>
                      <a:pt x="216" y="144"/>
                    </a:lnTo>
                    <a:lnTo>
                      <a:pt x="199" y="149"/>
                    </a:lnTo>
                    <a:lnTo>
                      <a:pt x="185" y="148"/>
                    </a:lnTo>
                    <a:lnTo>
                      <a:pt x="176" y="146"/>
                    </a:lnTo>
                    <a:lnTo>
                      <a:pt x="166" y="143"/>
                    </a:lnTo>
                    <a:lnTo>
                      <a:pt x="159" y="141"/>
                    </a:lnTo>
                    <a:lnTo>
                      <a:pt x="152" y="137"/>
                    </a:lnTo>
                    <a:lnTo>
                      <a:pt x="145" y="135"/>
                    </a:lnTo>
                    <a:lnTo>
                      <a:pt x="133" y="132"/>
                    </a:lnTo>
                    <a:lnTo>
                      <a:pt x="66" y="92"/>
                    </a:lnTo>
                    <a:lnTo>
                      <a:pt x="65" y="82"/>
                    </a:lnTo>
                    <a:lnTo>
                      <a:pt x="59" y="75"/>
                    </a:lnTo>
                    <a:lnTo>
                      <a:pt x="53" y="69"/>
                    </a:lnTo>
                    <a:lnTo>
                      <a:pt x="44" y="65"/>
                    </a:lnTo>
                    <a:lnTo>
                      <a:pt x="37" y="60"/>
                    </a:lnTo>
                    <a:lnTo>
                      <a:pt x="21" y="66"/>
                    </a:lnTo>
                    <a:lnTo>
                      <a:pt x="9" y="70"/>
                    </a:lnTo>
                    <a:lnTo>
                      <a:pt x="3" y="76"/>
                    </a:lnTo>
                    <a:lnTo>
                      <a:pt x="0" y="85"/>
                    </a:lnTo>
                    <a:lnTo>
                      <a:pt x="1" y="99"/>
                    </a:lnTo>
                    <a:lnTo>
                      <a:pt x="28" y="175"/>
                    </a:lnTo>
                    <a:lnTo>
                      <a:pt x="84" y="200"/>
                    </a:lnTo>
                    <a:lnTo>
                      <a:pt x="118" y="209"/>
                    </a:lnTo>
                    <a:lnTo>
                      <a:pt x="140" y="209"/>
                    </a:lnTo>
                    <a:lnTo>
                      <a:pt x="225" y="200"/>
                    </a:lnTo>
                    <a:lnTo>
                      <a:pt x="258" y="189"/>
                    </a:lnTo>
                    <a:lnTo>
                      <a:pt x="281" y="181"/>
                    </a:lnTo>
                    <a:lnTo>
                      <a:pt x="324" y="113"/>
                    </a:lnTo>
                    <a:lnTo>
                      <a:pt x="338" y="90"/>
                    </a:lnTo>
                    <a:lnTo>
                      <a:pt x="327" y="82"/>
                    </a:lnTo>
                    <a:lnTo>
                      <a:pt x="286" y="61"/>
                    </a:lnTo>
                    <a:lnTo>
                      <a:pt x="281" y="61"/>
                    </a:lnTo>
                    <a:lnTo>
                      <a:pt x="275" y="62"/>
                    </a:lnTo>
                    <a:lnTo>
                      <a:pt x="268" y="64"/>
                    </a:lnTo>
                    <a:lnTo>
                      <a:pt x="260" y="65"/>
                    </a:lnTo>
                    <a:lnTo>
                      <a:pt x="183" y="70"/>
                    </a:lnTo>
                    <a:lnTo>
                      <a:pt x="158" y="70"/>
                    </a:lnTo>
                    <a:lnTo>
                      <a:pt x="94" y="68"/>
                    </a:lnTo>
                    <a:lnTo>
                      <a:pt x="41" y="30"/>
                    </a:lnTo>
                    <a:lnTo>
                      <a:pt x="30" y="0"/>
                    </a:lnTo>
                  </a:path>
                </a:pathLst>
              </a:custGeom>
              <a:noFill/>
              <a:ln w="28956">
                <a:solidFill>
                  <a:srgbClr val="30859C"/>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sysClr val="windowText" lastClr="000000"/>
                  </a:solidFill>
                  <a:effectLst/>
                  <a:uLnTx/>
                  <a:uFillTx/>
                </a:endParaRPr>
              </a:p>
            </p:txBody>
          </p:sp>
        </p:grpSp>
        <p:grpSp>
          <p:nvGrpSpPr>
            <p:cNvPr id="314" name="Group 302">
              <a:extLst>
                <a:ext uri="{FF2B5EF4-FFF2-40B4-BE49-F238E27FC236}">
                  <a16:creationId xmlns:a16="http://schemas.microsoft.com/office/drawing/2014/main" xmlns="" id="{CEB2D901-9B1C-4179-805A-BFFB57D1B27A}"/>
                </a:ext>
              </a:extLst>
            </p:cNvPr>
            <p:cNvGrpSpPr>
              <a:grpSpLocks/>
            </p:cNvGrpSpPr>
            <p:nvPr/>
          </p:nvGrpSpPr>
          <p:grpSpPr bwMode="auto">
            <a:xfrm>
              <a:off x="7202" y="-236"/>
              <a:ext cx="336" cy="286"/>
              <a:chOff x="7202" y="-236"/>
              <a:chExt cx="336" cy="286"/>
            </a:xfrm>
          </p:grpSpPr>
          <p:sp>
            <p:nvSpPr>
              <p:cNvPr id="409" name="Freeform 303">
                <a:extLst>
                  <a:ext uri="{FF2B5EF4-FFF2-40B4-BE49-F238E27FC236}">
                    <a16:creationId xmlns:a16="http://schemas.microsoft.com/office/drawing/2014/main" xmlns="" id="{4AB7F67C-E80D-45B8-BC88-B8572247AA66}"/>
                  </a:ext>
                </a:extLst>
              </p:cNvPr>
              <p:cNvSpPr>
                <a:spLocks/>
              </p:cNvSpPr>
              <p:nvPr/>
            </p:nvSpPr>
            <p:spPr bwMode="auto">
              <a:xfrm>
                <a:off x="7202" y="-236"/>
                <a:ext cx="336" cy="286"/>
              </a:xfrm>
              <a:custGeom>
                <a:avLst/>
                <a:gdLst>
                  <a:gd name="T0" fmla="+- 0 7467 7202"/>
                  <a:gd name="T1" fmla="*/ T0 w 336"/>
                  <a:gd name="T2" fmla="+- 0 -236 -236"/>
                  <a:gd name="T3" fmla="*/ -236 h 286"/>
                  <a:gd name="T4" fmla="+- 0 7274 7202"/>
                  <a:gd name="T5" fmla="*/ T4 w 336"/>
                  <a:gd name="T6" fmla="+- 0 -236 -236"/>
                  <a:gd name="T7" fmla="*/ -236 h 286"/>
                  <a:gd name="T8" fmla="+- 0 7202 7202"/>
                  <a:gd name="T9" fmla="*/ T8 w 336"/>
                  <a:gd name="T10" fmla="+- 0 -93 -236"/>
                  <a:gd name="T11" fmla="*/ -93 h 286"/>
                  <a:gd name="T12" fmla="+- 0 7274 7202"/>
                  <a:gd name="T13" fmla="*/ T12 w 336"/>
                  <a:gd name="T14" fmla="+- 0 50 -236"/>
                  <a:gd name="T15" fmla="*/ 50 h 286"/>
                  <a:gd name="T16" fmla="+- 0 7467 7202"/>
                  <a:gd name="T17" fmla="*/ T16 w 336"/>
                  <a:gd name="T18" fmla="+- 0 50 -236"/>
                  <a:gd name="T19" fmla="*/ 50 h 286"/>
                  <a:gd name="T20" fmla="+- 0 7538 7202"/>
                  <a:gd name="T21" fmla="*/ T20 w 336"/>
                  <a:gd name="T22" fmla="+- 0 -93 -236"/>
                  <a:gd name="T23" fmla="*/ -93 h 286"/>
                  <a:gd name="T24" fmla="+- 0 7467 7202"/>
                  <a:gd name="T25" fmla="*/ T24 w 336"/>
                  <a:gd name="T26" fmla="+- 0 -236 -236"/>
                  <a:gd name="T27" fmla="*/ -236 h 286"/>
                </a:gdLst>
                <a:ahLst/>
                <a:cxnLst>
                  <a:cxn ang="0">
                    <a:pos x="T1" y="T3"/>
                  </a:cxn>
                  <a:cxn ang="0">
                    <a:pos x="T5" y="T7"/>
                  </a:cxn>
                  <a:cxn ang="0">
                    <a:pos x="T9" y="T11"/>
                  </a:cxn>
                  <a:cxn ang="0">
                    <a:pos x="T13" y="T15"/>
                  </a:cxn>
                  <a:cxn ang="0">
                    <a:pos x="T17" y="T19"/>
                  </a:cxn>
                  <a:cxn ang="0">
                    <a:pos x="T21" y="T23"/>
                  </a:cxn>
                  <a:cxn ang="0">
                    <a:pos x="T25" y="T27"/>
                  </a:cxn>
                </a:cxnLst>
                <a:rect l="0" t="0" r="r" b="b"/>
                <a:pathLst>
                  <a:path w="336" h="286">
                    <a:moveTo>
                      <a:pt x="265" y="0"/>
                    </a:moveTo>
                    <a:lnTo>
                      <a:pt x="72" y="0"/>
                    </a:lnTo>
                    <a:lnTo>
                      <a:pt x="0" y="143"/>
                    </a:lnTo>
                    <a:lnTo>
                      <a:pt x="72" y="286"/>
                    </a:lnTo>
                    <a:lnTo>
                      <a:pt x="265" y="286"/>
                    </a:lnTo>
                    <a:lnTo>
                      <a:pt x="336" y="143"/>
                    </a:lnTo>
                    <a:lnTo>
                      <a:pt x="265" y="0"/>
                    </a:lnTo>
                  </a:path>
                </a:pathLst>
              </a:custGeom>
              <a:solidFill>
                <a:srgbClr val="6F2F9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315" name="Group 298">
              <a:extLst>
                <a:ext uri="{FF2B5EF4-FFF2-40B4-BE49-F238E27FC236}">
                  <a16:creationId xmlns:a16="http://schemas.microsoft.com/office/drawing/2014/main" xmlns="" id="{A612AE41-F89A-407C-B160-9533258651EB}"/>
                </a:ext>
              </a:extLst>
            </p:cNvPr>
            <p:cNvGrpSpPr>
              <a:grpSpLocks/>
            </p:cNvGrpSpPr>
            <p:nvPr/>
          </p:nvGrpSpPr>
          <p:grpSpPr bwMode="auto">
            <a:xfrm>
              <a:off x="6934" y="-514"/>
              <a:ext cx="871" cy="770"/>
              <a:chOff x="6934" y="-514"/>
              <a:chExt cx="871" cy="770"/>
            </a:xfrm>
          </p:grpSpPr>
          <p:sp>
            <p:nvSpPr>
              <p:cNvPr id="406" name="Freeform 301">
                <a:extLst>
                  <a:ext uri="{FF2B5EF4-FFF2-40B4-BE49-F238E27FC236}">
                    <a16:creationId xmlns:a16="http://schemas.microsoft.com/office/drawing/2014/main" xmlns="" id="{C569A744-7F6F-4977-9E8E-314B3AF6DA57}"/>
                  </a:ext>
                </a:extLst>
              </p:cNvPr>
              <p:cNvSpPr>
                <a:spLocks/>
              </p:cNvSpPr>
              <p:nvPr/>
            </p:nvSpPr>
            <p:spPr bwMode="auto">
              <a:xfrm>
                <a:off x="7202" y="-236"/>
                <a:ext cx="336" cy="286"/>
              </a:xfrm>
              <a:custGeom>
                <a:avLst/>
                <a:gdLst>
                  <a:gd name="T0" fmla="+- 0 7202 7202"/>
                  <a:gd name="T1" fmla="*/ T0 w 336"/>
                  <a:gd name="T2" fmla="+- 0 -93 -236"/>
                  <a:gd name="T3" fmla="*/ -93 h 286"/>
                  <a:gd name="T4" fmla="+- 0 7274 7202"/>
                  <a:gd name="T5" fmla="*/ T4 w 336"/>
                  <a:gd name="T6" fmla="+- 0 -236 -236"/>
                  <a:gd name="T7" fmla="*/ -236 h 286"/>
                  <a:gd name="T8" fmla="+- 0 7467 7202"/>
                  <a:gd name="T9" fmla="*/ T8 w 336"/>
                  <a:gd name="T10" fmla="+- 0 -236 -236"/>
                  <a:gd name="T11" fmla="*/ -236 h 286"/>
                  <a:gd name="T12" fmla="+- 0 7538 7202"/>
                  <a:gd name="T13" fmla="*/ T12 w 336"/>
                  <a:gd name="T14" fmla="+- 0 -93 -236"/>
                  <a:gd name="T15" fmla="*/ -93 h 286"/>
                  <a:gd name="T16" fmla="+- 0 7467 7202"/>
                  <a:gd name="T17" fmla="*/ T16 w 336"/>
                  <a:gd name="T18" fmla="+- 0 50 -236"/>
                  <a:gd name="T19" fmla="*/ 50 h 286"/>
                  <a:gd name="T20" fmla="+- 0 7274 7202"/>
                  <a:gd name="T21" fmla="*/ T20 w 336"/>
                  <a:gd name="T22" fmla="+- 0 50 -236"/>
                  <a:gd name="T23" fmla="*/ 50 h 286"/>
                  <a:gd name="T24" fmla="+- 0 7202 7202"/>
                  <a:gd name="T25" fmla="*/ T24 w 336"/>
                  <a:gd name="T26" fmla="+- 0 -93 -236"/>
                  <a:gd name="T27" fmla="*/ -93 h 286"/>
                </a:gdLst>
                <a:ahLst/>
                <a:cxnLst>
                  <a:cxn ang="0">
                    <a:pos x="T1" y="T3"/>
                  </a:cxn>
                  <a:cxn ang="0">
                    <a:pos x="T5" y="T7"/>
                  </a:cxn>
                  <a:cxn ang="0">
                    <a:pos x="T9" y="T11"/>
                  </a:cxn>
                  <a:cxn ang="0">
                    <a:pos x="T13" y="T15"/>
                  </a:cxn>
                  <a:cxn ang="0">
                    <a:pos x="T17" y="T19"/>
                  </a:cxn>
                  <a:cxn ang="0">
                    <a:pos x="T21" y="T23"/>
                  </a:cxn>
                  <a:cxn ang="0">
                    <a:pos x="T25" y="T27"/>
                  </a:cxn>
                </a:cxnLst>
                <a:rect l="0" t="0" r="r" b="b"/>
                <a:pathLst>
                  <a:path w="336" h="286">
                    <a:moveTo>
                      <a:pt x="0" y="143"/>
                    </a:moveTo>
                    <a:lnTo>
                      <a:pt x="72" y="0"/>
                    </a:lnTo>
                    <a:lnTo>
                      <a:pt x="265" y="0"/>
                    </a:lnTo>
                    <a:lnTo>
                      <a:pt x="336" y="143"/>
                    </a:lnTo>
                    <a:lnTo>
                      <a:pt x="265" y="286"/>
                    </a:lnTo>
                    <a:lnTo>
                      <a:pt x="72" y="286"/>
                    </a:lnTo>
                    <a:lnTo>
                      <a:pt x="0" y="143"/>
                    </a:lnTo>
                    <a:close/>
                  </a:path>
                </a:pathLst>
              </a:custGeom>
              <a:noFill/>
              <a:ln w="12192">
                <a:solidFill>
                  <a:srgbClr val="6F2F9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pic>
            <p:nvPicPr>
              <p:cNvPr id="407" name="Picture 300">
                <a:extLst>
                  <a:ext uri="{FF2B5EF4-FFF2-40B4-BE49-F238E27FC236}">
                    <a16:creationId xmlns:a16="http://schemas.microsoft.com/office/drawing/2014/main" xmlns="" id="{10DFF7E0-3F2A-45AF-8276-DFD7E16EED4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90" y="-207"/>
                <a:ext cx="406" cy="317"/>
              </a:xfrm>
              <a:prstGeom prst="rect">
                <a:avLst/>
              </a:prstGeom>
              <a:noFill/>
              <a:extLst>
                <a:ext uri="{909E8E84-426E-40DD-AFC4-6F175D3DCCD1}">
                  <a14:hiddenFill xmlns:a14="http://schemas.microsoft.com/office/drawing/2010/main">
                    <a:solidFill>
                      <a:srgbClr val="FFFFFF"/>
                    </a:solidFill>
                  </a14:hiddenFill>
                </a:ext>
              </a:extLst>
            </p:spPr>
          </p:pic>
          <p:pic>
            <p:nvPicPr>
              <p:cNvPr id="408" name="Picture 299">
                <a:extLst>
                  <a:ext uri="{FF2B5EF4-FFF2-40B4-BE49-F238E27FC236}">
                    <a16:creationId xmlns:a16="http://schemas.microsoft.com/office/drawing/2014/main" xmlns="" id="{307E3C0B-5B9E-4638-80EC-B5EAC3DF6E1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34" y="-514"/>
                <a:ext cx="871" cy="7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6" name="Group 293">
              <a:extLst>
                <a:ext uri="{FF2B5EF4-FFF2-40B4-BE49-F238E27FC236}">
                  <a16:creationId xmlns:a16="http://schemas.microsoft.com/office/drawing/2014/main" xmlns="" id="{8E96DCB2-CB62-4A46-94A3-2AB9A44AB214}"/>
                </a:ext>
              </a:extLst>
            </p:cNvPr>
            <p:cNvGrpSpPr>
              <a:grpSpLocks/>
            </p:cNvGrpSpPr>
            <p:nvPr/>
          </p:nvGrpSpPr>
          <p:grpSpPr bwMode="auto">
            <a:xfrm>
              <a:off x="7349" y="2900"/>
              <a:ext cx="533" cy="614"/>
              <a:chOff x="7349" y="2900"/>
              <a:chExt cx="533" cy="614"/>
            </a:xfrm>
          </p:grpSpPr>
          <p:sp>
            <p:nvSpPr>
              <p:cNvPr id="402" name="Freeform 297">
                <a:extLst>
                  <a:ext uri="{FF2B5EF4-FFF2-40B4-BE49-F238E27FC236}">
                    <a16:creationId xmlns:a16="http://schemas.microsoft.com/office/drawing/2014/main" xmlns="" id="{93127996-A493-4755-AE4C-1EFA06F870F0}"/>
                  </a:ext>
                </a:extLst>
              </p:cNvPr>
              <p:cNvSpPr>
                <a:spLocks/>
              </p:cNvSpPr>
              <p:nvPr/>
            </p:nvSpPr>
            <p:spPr bwMode="auto">
              <a:xfrm>
                <a:off x="7349" y="2900"/>
                <a:ext cx="533" cy="614"/>
              </a:xfrm>
              <a:custGeom>
                <a:avLst/>
                <a:gdLst>
                  <a:gd name="T0" fmla="+- 0 7742 7349"/>
                  <a:gd name="T1" fmla="*/ T0 w 533"/>
                  <a:gd name="T2" fmla="+- 0 3017 2900"/>
                  <a:gd name="T3" fmla="*/ 3017 h 614"/>
                  <a:gd name="T4" fmla="+- 0 7349 7349"/>
                  <a:gd name="T5" fmla="*/ T4 w 533"/>
                  <a:gd name="T6" fmla="+- 0 3475 2900"/>
                  <a:gd name="T7" fmla="*/ 3475 h 614"/>
                  <a:gd name="T8" fmla="+- 0 7394 7349"/>
                  <a:gd name="T9" fmla="*/ T8 w 533"/>
                  <a:gd name="T10" fmla="+- 0 3514 2900"/>
                  <a:gd name="T11" fmla="*/ 3514 h 614"/>
                  <a:gd name="T12" fmla="+- 0 7787 7349"/>
                  <a:gd name="T13" fmla="*/ T12 w 533"/>
                  <a:gd name="T14" fmla="+- 0 3056 2900"/>
                  <a:gd name="T15" fmla="*/ 3056 h 614"/>
                  <a:gd name="T16" fmla="+- 0 7742 7349"/>
                  <a:gd name="T17" fmla="*/ T16 w 533"/>
                  <a:gd name="T18" fmla="+- 0 3017 2900"/>
                  <a:gd name="T19" fmla="*/ 3017 h 614"/>
                </a:gdLst>
                <a:ahLst/>
                <a:cxnLst>
                  <a:cxn ang="0">
                    <a:pos x="T1" y="T3"/>
                  </a:cxn>
                  <a:cxn ang="0">
                    <a:pos x="T5" y="T7"/>
                  </a:cxn>
                  <a:cxn ang="0">
                    <a:pos x="T9" y="T11"/>
                  </a:cxn>
                  <a:cxn ang="0">
                    <a:pos x="T13" y="T15"/>
                  </a:cxn>
                  <a:cxn ang="0">
                    <a:pos x="T17" y="T19"/>
                  </a:cxn>
                </a:cxnLst>
                <a:rect l="0" t="0" r="r" b="b"/>
                <a:pathLst>
                  <a:path w="533" h="614">
                    <a:moveTo>
                      <a:pt x="393" y="117"/>
                    </a:moveTo>
                    <a:lnTo>
                      <a:pt x="0" y="575"/>
                    </a:lnTo>
                    <a:lnTo>
                      <a:pt x="45" y="614"/>
                    </a:lnTo>
                    <a:lnTo>
                      <a:pt x="438" y="156"/>
                    </a:lnTo>
                    <a:lnTo>
                      <a:pt x="393" y="117"/>
                    </a:lnTo>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403" name="Freeform 296">
                <a:extLst>
                  <a:ext uri="{FF2B5EF4-FFF2-40B4-BE49-F238E27FC236}">
                    <a16:creationId xmlns:a16="http://schemas.microsoft.com/office/drawing/2014/main" xmlns="" id="{D51A2703-8FF0-4223-A283-559A14E07223}"/>
                  </a:ext>
                </a:extLst>
              </p:cNvPr>
              <p:cNvSpPr>
                <a:spLocks/>
              </p:cNvSpPr>
              <p:nvPr/>
            </p:nvSpPr>
            <p:spPr bwMode="auto">
              <a:xfrm>
                <a:off x="7349" y="2900"/>
                <a:ext cx="533" cy="614"/>
              </a:xfrm>
              <a:custGeom>
                <a:avLst/>
                <a:gdLst>
                  <a:gd name="T0" fmla="+- 0 7858 7349"/>
                  <a:gd name="T1" fmla="*/ T0 w 533"/>
                  <a:gd name="T2" fmla="+- 0 2994 2900"/>
                  <a:gd name="T3" fmla="*/ 2994 h 614"/>
                  <a:gd name="T4" fmla="+- 0 7761 7349"/>
                  <a:gd name="T5" fmla="*/ T4 w 533"/>
                  <a:gd name="T6" fmla="+- 0 2994 2900"/>
                  <a:gd name="T7" fmla="*/ 2994 h 614"/>
                  <a:gd name="T8" fmla="+- 0 7807 7349"/>
                  <a:gd name="T9" fmla="*/ T8 w 533"/>
                  <a:gd name="T10" fmla="+- 0 3033 2900"/>
                  <a:gd name="T11" fmla="*/ 3033 h 614"/>
                  <a:gd name="T12" fmla="+- 0 7787 7349"/>
                  <a:gd name="T13" fmla="*/ T12 w 533"/>
                  <a:gd name="T14" fmla="+- 0 3056 2900"/>
                  <a:gd name="T15" fmla="*/ 3056 h 614"/>
                  <a:gd name="T16" fmla="+- 0 7833 7349"/>
                  <a:gd name="T17" fmla="*/ T16 w 533"/>
                  <a:gd name="T18" fmla="+- 0 3095 2900"/>
                  <a:gd name="T19" fmla="*/ 3095 h 614"/>
                  <a:gd name="T20" fmla="+- 0 7858 7349"/>
                  <a:gd name="T21" fmla="*/ T20 w 533"/>
                  <a:gd name="T22" fmla="+- 0 2994 2900"/>
                  <a:gd name="T23" fmla="*/ 2994 h 614"/>
                </a:gdLst>
                <a:ahLst/>
                <a:cxnLst>
                  <a:cxn ang="0">
                    <a:pos x="T1" y="T3"/>
                  </a:cxn>
                  <a:cxn ang="0">
                    <a:pos x="T5" y="T7"/>
                  </a:cxn>
                  <a:cxn ang="0">
                    <a:pos x="T9" y="T11"/>
                  </a:cxn>
                  <a:cxn ang="0">
                    <a:pos x="T13" y="T15"/>
                  </a:cxn>
                  <a:cxn ang="0">
                    <a:pos x="T17" y="T19"/>
                  </a:cxn>
                  <a:cxn ang="0">
                    <a:pos x="T21" y="T23"/>
                  </a:cxn>
                </a:cxnLst>
                <a:rect l="0" t="0" r="r" b="b"/>
                <a:pathLst>
                  <a:path w="533" h="614">
                    <a:moveTo>
                      <a:pt x="509" y="94"/>
                    </a:moveTo>
                    <a:lnTo>
                      <a:pt x="412" y="94"/>
                    </a:lnTo>
                    <a:lnTo>
                      <a:pt x="458" y="133"/>
                    </a:lnTo>
                    <a:lnTo>
                      <a:pt x="438" y="156"/>
                    </a:lnTo>
                    <a:lnTo>
                      <a:pt x="484" y="195"/>
                    </a:lnTo>
                    <a:lnTo>
                      <a:pt x="509" y="94"/>
                    </a:lnTo>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404" name="Freeform 295">
                <a:extLst>
                  <a:ext uri="{FF2B5EF4-FFF2-40B4-BE49-F238E27FC236}">
                    <a16:creationId xmlns:a16="http://schemas.microsoft.com/office/drawing/2014/main" xmlns="" id="{60296296-9847-4CCF-9C9C-190453D744BC}"/>
                  </a:ext>
                </a:extLst>
              </p:cNvPr>
              <p:cNvSpPr>
                <a:spLocks/>
              </p:cNvSpPr>
              <p:nvPr/>
            </p:nvSpPr>
            <p:spPr bwMode="auto">
              <a:xfrm>
                <a:off x="7349" y="2900"/>
                <a:ext cx="533" cy="614"/>
              </a:xfrm>
              <a:custGeom>
                <a:avLst/>
                <a:gdLst>
                  <a:gd name="T0" fmla="+- 0 7761 7349"/>
                  <a:gd name="T1" fmla="*/ T0 w 533"/>
                  <a:gd name="T2" fmla="+- 0 2994 2900"/>
                  <a:gd name="T3" fmla="*/ 2994 h 614"/>
                  <a:gd name="T4" fmla="+- 0 7742 7349"/>
                  <a:gd name="T5" fmla="*/ T4 w 533"/>
                  <a:gd name="T6" fmla="+- 0 3017 2900"/>
                  <a:gd name="T7" fmla="*/ 3017 h 614"/>
                  <a:gd name="T8" fmla="+- 0 7787 7349"/>
                  <a:gd name="T9" fmla="*/ T8 w 533"/>
                  <a:gd name="T10" fmla="+- 0 3056 2900"/>
                  <a:gd name="T11" fmla="*/ 3056 h 614"/>
                  <a:gd name="T12" fmla="+- 0 7807 7349"/>
                  <a:gd name="T13" fmla="*/ T12 w 533"/>
                  <a:gd name="T14" fmla="+- 0 3033 2900"/>
                  <a:gd name="T15" fmla="*/ 3033 h 614"/>
                  <a:gd name="T16" fmla="+- 0 7761 7349"/>
                  <a:gd name="T17" fmla="*/ T16 w 533"/>
                  <a:gd name="T18" fmla="+- 0 2994 2900"/>
                  <a:gd name="T19" fmla="*/ 2994 h 614"/>
                </a:gdLst>
                <a:ahLst/>
                <a:cxnLst>
                  <a:cxn ang="0">
                    <a:pos x="T1" y="T3"/>
                  </a:cxn>
                  <a:cxn ang="0">
                    <a:pos x="T5" y="T7"/>
                  </a:cxn>
                  <a:cxn ang="0">
                    <a:pos x="T9" y="T11"/>
                  </a:cxn>
                  <a:cxn ang="0">
                    <a:pos x="T13" y="T15"/>
                  </a:cxn>
                  <a:cxn ang="0">
                    <a:pos x="T17" y="T19"/>
                  </a:cxn>
                </a:cxnLst>
                <a:rect l="0" t="0" r="r" b="b"/>
                <a:pathLst>
                  <a:path w="533" h="614">
                    <a:moveTo>
                      <a:pt x="412" y="94"/>
                    </a:moveTo>
                    <a:lnTo>
                      <a:pt x="393" y="117"/>
                    </a:lnTo>
                    <a:lnTo>
                      <a:pt x="438" y="156"/>
                    </a:lnTo>
                    <a:lnTo>
                      <a:pt x="458" y="133"/>
                    </a:lnTo>
                    <a:lnTo>
                      <a:pt x="412" y="94"/>
                    </a:lnTo>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405" name="Freeform 294">
                <a:extLst>
                  <a:ext uri="{FF2B5EF4-FFF2-40B4-BE49-F238E27FC236}">
                    <a16:creationId xmlns:a16="http://schemas.microsoft.com/office/drawing/2014/main" xmlns="" id="{FBC9930C-4ABC-4C25-B164-24211FE87B7C}"/>
                  </a:ext>
                </a:extLst>
              </p:cNvPr>
              <p:cNvSpPr>
                <a:spLocks/>
              </p:cNvSpPr>
              <p:nvPr/>
            </p:nvSpPr>
            <p:spPr bwMode="auto">
              <a:xfrm>
                <a:off x="7349" y="2900"/>
                <a:ext cx="533" cy="614"/>
              </a:xfrm>
              <a:custGeom>
                <a:avLst/>
                <a:gdLst>
                  <a:gd name="T0" fmla="+- 0 7882 7349"/>
                  <a:gd name="T1" fmla="*/ T0 w 533"/>
                  <a:gd name="T2" fmla="+- 0 2900 2900"/>
                  <a:gd name="T3" fmla="*/ 2900 h 614"/>
                  <a:gd name="T4" fmla="+- 0 7696 7349"/>
                  <a:gd name="T5" fmla="*/ T4 w 533"/>
                  <a:gd name="T6" fmla="+- 0 2978 2900"/>
                  <a:gd name="T7" fmla="*/ 2978 h 614"/>
                  <a:gd name="T8" fmla="+- 0 7742 7349"/>
                  <a:gd name="T9" fmla="*/ T8 w 533"/>
                  <a:gd name="T10" fmla="+- 0 3017 2900"/>
                  <a:gd name="T11" fmla="*/ 3017 h 614"/>
                  <a:gd name="T12" fmla="+- 0 7761 7349"/>
                  <a:gd name="T13" fmla="*/ T12 w 533"/>
                  <a:gd name="T14" fmla="+- 0 2994 2900"/>
                  <a:gd name="T15" fmla="*/ 2994 h 614"/>
                  <a:gd name="T16" fmla="+- 0 7858 7349"/>
                  <a:gd name="T17" fmla="*/ T16 w 533"/>
                  <a:gd name="T18" fmla="+- 0 2994 2900"/>
                  <a:gd name="T19" fmla="*/ 2994 h 614"/>
                  <a:gd name="T20" fmla="+- 0 7882 7349"/>
                  <a:gd name="T21" fmla="*/ T20 w 533"/>
                  <a:gd name="T22" fmla="+- 0 2900 2900"/>
                  <a:gd name="T23" fmla="*/ 2900 h 614"/>
                </a:gdLst>
                <a:ahLst/>
                <a:cxnLst>
                  <a:cxn ang="0">
                    <a:pos x="T1" y="T3"/>
                  </a:cxn>
                  <a:cxn ang="0">
                    <a:pos x="T5" y="T7"/>
                  </a:cxn>
                  <a:cxn ang="0">
                    <a:pos x="T9" y="T11"/>
                  </a:cxn>
                  <a:cxn ang="0">
                    <a:pos x="T13" y="T15"/>
                  </a:cxn>
                  <a:cxn ang="0">
                    <a:pos x="T17" y="T19"/>
                  </a:cxn>
                  <a:cxn ang="0">
                    <a:pos x="T21" y="T23"/>
                  </a:cxn>
                </a:cxnLst>
                <a:rect l="0" t="0" r="r" b="b"/>
                <a:pathLst>
                  <a:path w="533" h="614">
                    <a:moveTo>
                      <a:pt x="533" y="0"/>
                    </a:moveTo>
                    <a:lnTo>
                      <a:pt x="347" y="78"/>
                    </a:lnTo>
                    <a:lnTo>
                      <a:pt x="393" y="117"/>
                    </a:lnTo>
                    <a:lnTo>
                      <a:pt x="412" y="94"/>
                    </a:lnTo>
                    <a:lnTo>
                      <a:pt x="509" y="94"/>
                    </a:lnTo>
                    <a:lnTo>
                      <a:pt x="533" y="0"/>
                    </a:lnTo>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317" name="Group 288">
              <a:extLst>
                <a:ext uri="{FF2B5EF4-FFF2-40B4-BE49-F238E27FC236}">
                  <a16:creationId xmlns:a16="http://schemas.microsoft.com/office/drawing/2014/main" xmlns="" id="{5377030D-2BB1-4EE7-903C-1EDA5D9BB5DE}"/>
                </a:ext>
              </a:extLst>
            </p:cNvPr>
            <p:cNvGrpSpPr>
              <a:grpSpLocks/>
            </p:cNvGrpSpPr>
            <p:nvPr/>
          </p:nvGrpSpPr>
          <p:grpSpPr bwMode="auto">
            <a:xfrm>
              <a:off x="7709" y="987"/>
              <a:ext cx="457" cy="905"/>
              <a:chOff x="7709" y="987"/>
              <a:chExt cx="457" cy="905"/>
            </a:xfrm>
          </p:grpSpPr>
          <p:sp>
            <p:nvSpPr>
              <p:cNvPr id="398" name="Freeform 292">
                <a:extLst>
                  <a:ext uri="{FF2B5EF4-FFF2-40B4-BE49-F238E27FC236}">
                    <a16:creationId xmlns:a16="http://schemas.microsoft.com/office/drawing/2014/main" xmlns="" id="{F80B2B35-908D-429F-966C-8A0096B7BEF6}"/>
                  </a:ext>
                </a:extLst>
              </p:cNvPr>
              <p:cNvSpPr>
                <a:spLocks/>
              </p:cNvSpPr>
              <p:nvPr/>
            </p:nvSpPr>
            <p:spPr bwMode="auto">
              <a:xfrm>
                <a:off x="7709" y="987"/>
                <a:ext cx="457" cy="905"/>
              </a:xfrm>
              <a:custGeom>
                <a:avLst/>
                <a:gdLst>
                  <a:gd name="T0" fmla="+- 0 7817 7709"/>
                  <a:gd name="T1" fmla="*/ T0 w 457"/>
                  <a:gd name="T2" fmla="+- 0 1137 987"/>
                  <a:gd name="T3" fmla="*/ 1137 h 905"/>
                  <a:gd name="T4" fmla="+- 0 7763 7709"/>
                  <a:gd name="T5" fmla="*/ T4 w 457"/>
                  <a:gd name="T6" fmla="+- 0 1163 987"/>
                  <a:gd name="T7" fmla="*/ 1163 h 905"/>
                  <a:gd name="T8" fmla="+- 0 8111 7709"/>
                  <a:gd name="T9" fmla="*/ T8 w 457"/>
                  <a:gd name="T10" fmla="+- 0 1892 987"/>
                  <a:gd name="T11" fmla="*/ 1892 h 905"/>
                  <a:gd name="T12" fmla="+- 0 8165 7709"/>
                  <a:gd name="T13" fmla="*/ T12 w 457"/>
                  <a:gd name="T14" fmla="+- 0 1867 987"/>
                  <a:gd name="T15" fmla="*/ 1867 h 905"/>
                  <a:gd name="T16" fmla="+- 0 7817 7709"/>
                  <a:gd name="T17" fmla="*/ T16 w 457"/>
                  <a:gd name="T18" fmla="+- 0 1137 987"/>
                  <a:gd name="T19" fmla="*/ 1137 h 905"/>
                </a:gdLst>
                <a:ahLst/>
                <a:cxnLst>
                  <a:cxn ang="0">
                    <a:pos x="T1" y="T3"/>
                  </a:cxn>
                  <a:cxn ang="0">
                    <a:pos x="T5" y="T7"/>
                  </a:cxn>
                  <a:cxn ang="0">
                    <a:pos x="T9" y="T11"/>
                  </a:cxn>
                  <a:cxn ang="0">
                    <a:pos x="T13" y="T15"/>
                  </a:cxn>
                  <a:cxn ang="0">
                    <a:pos x="T17" y="T19"/>
                  </a:cxn>
                </a:cxnLst>
                <a:rect l="0" t="0" r="r" b="b"/>
                <a:pathLst>
                  <a:path w="457" h="905">
                    <a:moveTo>
                      <a:pt x="108" y="150"/>
                    </a:moveTo>
                    <a:lnTo>
                      <a:pt x="54" y="176"/>
                    </a:lnTo>
                    <a:lnTo>
                      <a:pt x="402" y="905"/>
                    </a:lnTo>
                    <a:lnTo>
                      <a:pt x="456" y="880"/>
                    </a:lnTo>
                    <a:lnTo>
                      <a:pt x="108" y="150"/>
                    </a:lnTo>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399" name="Freeform 291">
                <a:extLst>
                  <a:ext uri="{FF2B5EF4-FFF2-40B4-BE49-F238E27FC236}">
                    <a16:creationId xmlns:a16="http://schemas.microsoft.com/office/drawing/2014/main" xmlns="" id="{DD3D3869-B07C-482E-A8B1-44FE97B6D068}"/>
                  </a:ext>
                </a:extLst>
              </p:cNvPr>
              <p:cNvSpPr>
                <a:spLocks/>
              </p:cNvSpPr>
              <p:nvPr/>
            </p:nvSpPr>
            <p:spPr bwMode="auto">
              <a:xfrm>
                <a:off x="7709" y="987"/>
                <a:ext cx="457" cy="905"/>
              </a:xfrm>
              <a:custGeom>
                <a:avLst/>
                <a:gdLst>
                  <a:gd name="T0" fmla="+- 0 7712 7709"/>
                  <a:gd name="T1" fmla="*/ T0 w 457"/>
                  <a:gd name="T2" fmla="+- 0 987 987"/>
                  <a:gd name="T3" fmla="*/ 987 h 905"/>
                  <a:gd name="T4" fmla="+- 0 7709 7709"/>
                  <a:gd name="T5" fmla="*/ T4 w 457"/>
                  <a:gd name="T6" fmla="+- 0 1188 987"/>
                  <a:gd name="T7" fmla="*/ 1188 h 905"/>
                  <a:gd name="T8" fmla="+- 0 7763 7709"/>
                  <a:gd name="T9" fmla="*/ T8 w 457"/>
                  <a:gd name="T10" fmla="+- 0 1163 987"/>
                  <a:gd name="T11" fmla="*/ 1163 h 905"/>
                  <a:gd name="T12" fmla="+- 0 7750 7709"/>
                  <a:gd name="T13" fmla="*/ T12 w 457"/>
                  <a:gd name="T14" fmla="+- 0 1135 987"/>
                  <a:gd name="T15" fmla="*/ 1135 h 905"/>
                  <a:gd name="T16" fmla="+- 0 7804 7709"/>
                  <a:gd name="T17" fmla="*/ T16 w 457"/>
                  <a:gd name="T18" fmla="+- 0 1109 987"/>
                  <a:gd name="T19" fmla="*/ 1109 h 905"/>
                  <a:gd name="T20" fmla="+- 0 7869 7709"/>
                  <a:gd name="T21" fmla="*/ T20 w 457"/>
                  <a:gd name="T22" fmla="+- 0 1109 987"/>
                  <a:gd name="T23" fmla="*/ 1109 h 905"/>
                  <a:gd name="T24" fmla="+- 0 7712 7709"/>
                  <a:gd name="T25" fmla="*/ T24 w 457"/>
                  <a:gd name="T26" fmla="+- 0 987 987"/>
                  <a:gd name="T27" fmla="*/ 987 h 905"/>
                </a:gdLst>
                <a:ahLst/>
                <a:cxnLst>
                  <a:cxn ang="0">
                    <a:pos x="T1" y="T3"/>
                  </a:cxn>
                  <a:cxn ang="0">
                    <a:pos x="T5" y="T7"/>
                  </a:cxn>
                  <a:cxn ang="0">
                    <a:pos x="T9" y="T11"/>
                  </a:cxn>
                  <a:cxn ang="0">
                    <a:pos x="T13" y="T15"/>
                  </a:cxn>
                  <a:cxn ang="0">
                    <a:pos x="T17" y="T19"/>
                  </a:cxn>
                  <a:cxn ang="0">
                    <a:pos x="T21" y="T23"/>
                  </a:cxn>
                  <a:cxn ang="0">
                    <a:pos x="T25" y="T27"/>
                  </a:cxn>
                </a:cxnLst>
                <a:rect l="0" t="0" r="r" b="b"/>
                <a:pathLst>
                  <a:path w="457" h="905">
                    <a:moveTo>
                      <a:pt x="3" y="0"/>
                    </a:moveTo>
                    <a:lnTo>
                      <a:pt x="0" y="201"/>
                    </a:lnTo>
                    <a:lnTo>
                      <a:pt x="54" y="176"/>
                    </a:lnTo>
                    <a:lnTo>
                      <a:pt x="41" y="148"/>
                    </a:lnTo>
                    <a:lnTo>
                      <a:pt x="95" y="122"/>
                    </a:lnTo>
                    <a:lnTo>
                      <a:pt x="160" y="122"/>
                    </a:lnTo>
                    <a:lnTo>
                      <a:pt x="3" y="0"/>
                    </a:lnTo>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400" name="Freeform 290">
                <a:extLst>
                  <a:ext uri="{FF2B5EF4-FFF2-40B4-BE49-F238E27FC236}">
                    <a16:creationId xmlns:a16="http://schemas.microsoft.com/office/drawing/2014/main" xmlns="" id="{FB002E74-DFA4-46AE-B1AC-8038AEFDEEB6}"/>
                  </a:ext>
                </a:extLst>
              </p:cNvPr>
              <p:cNvSpPr>
                <a:spLocks/>
              </p:cNvSpPr>
              <p:nvPr/>
            </p:nvSpPr>
            <p:spPr bwMode="auto">
              <a:xfrm>
                <a:off x="7709" y="987"/>
                <a:ext cx="457" cy="905"/>
              </a:xfrm>
              <a:custGeom>
                <a:avLst/>
                <a:gdLst>
                  <a:gd name="T0" fmla="+- 0 7804 7709"/>
                  <a:gd name="T1" fmla="*/ T0 w 457"/>
                  <a:gd name="T2" fmla="+- 0 1109 987"/>
                  <a:gd name="T3" fmla="*/ 1109 h 905"/>
                  <a:gd name="T4" fmla="+- 0 7750 7709"/>
                  <a:gd name="T5" fmla="*/ T4 w 457"/>
                  <a:gd name="T6" fmla="+- 0 1135 987"/>
                  <a:gd name="T7" fmla="*/ 1135 h 905"/>
                  <a:gd name="T8" fmla="+- 0 7763 7709"/>
                  <a:gd name="T9" fmla="*/ T8 w 457"/>
                  <a:gd name="T10" fmla="+- 0 1163 987"/>
                  <a:gd name="T11" fmla="*/ 1163 h 905"/>
                  <a:gd name="T12" fmla="+- 0 7817 7709"/>
                  <a:gd name="T13" fmla="*/ T12 w 457"/>
                  <a:gd name="T14" fmla="+- 0 1137 987"/>
                  <a:gd name="T15" fmla="*/ 1137 h 905"/>
                  <a:gd name="T16" fmla="+- 0 7804 7709"/>
                  <a:gd name="T17" fmla="*/ T16 w 457"/>
                  <a:gd name="T18" fmla="+- 0 1109 987"/>
                  <a:gd name="T19" fmla="*/ 1109 h 905"/>
                </a:gdLst>
                <a:ahLst/>
                <a:cxnLst>
                  <a:cxn ang="0">
                    <a:pos x="T1" y="T3"/>
                  </a:cxn>
                  <a:cxn ang="0">
                    <a:pos x="T5" y="T7"/>
                  </a:cxn>
                  <a:cxn ang="0">
                    <a:pos x="T9" y="T11"/>
                  </a:cxn>
                  <a:cxn ang="0">
                    <a:pos x="T13" y="T15"/>
                  </a:cxn>
                  <a:cxn ang="0">
                    <a:pos x="T17" y="T19"/>
                  </a:cxn>
                </a:cxnLst>
                <a:rect l="0" t="0" r="r" b="b"/>
                <a:pathLst>
                  <a:path w="457" h="905">
                    <a:moveTo>
                      <a:pt x="95" y="122"/>
                    </a:moveTo>
                    <a:lnTo>
                      <a:pt x="41" y="148"/>
                    </a:lnTo>
                    <a:lnTo>
                      <a:pt x="54" y="176"/>
                    </a:lnTo>
                    <a:lnTo>
                      <a:pt x="108" y="150"/>
                    </a:lnTo>
                    <a:lnTo>
                      <a:pt x="95" y="122"/>
                    </a:lnTo>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401" name="Freeform 289">
                <a:extLst>
                  <a:ext uri="{FF2B5EF4-FFF2-40B4-BE49-F238E27FC236}">
                    <a16:creationId xmlns:a16="http://schemas.microsoft.com/office/drawing/2014/main" xmlns="" id="{6346E9F2-BCB7-438D-8D00-1F71C3FB3771}"/>
                  </a:ext>
                </a:extLst>
              </p:cNvPr>
              <p:cNvSpPr>
                <a:spLocks/>
              </p:cNvSpPr>
              <p:nvPr/>
            </p:nvSpPr>
            <p:spPr bwMode="auto">
              <a:xfrm>
                <a:off x="7709" y="987"/>
                <a:ext cx="457" cy="905"/>
              </a:xfrm>
              <a:custGeom>
                <a:avLst/>
                <a:gdLst>
                  <a:gd name="T0" fmla="+- 0 7869 7709"/>
                  <a:gd name="T1" fmla="*/ T0 w 457"/>
                  <a:gd name="T2" fmla="+- 0 1109 987"/>
                  <a:gd name="T3" fmla="*/ 1109 h 905"/>
                  <a:gd name="T4" fmla="+- 0 7804 7709"/>
                  <a:gd name="T5" fmla="*/ T4 w 457"/>
                  <a:gd name="T6" fmla="+- 0 1109 987"/>
                  <a:gd name="T7" fmla="*/ 1109 h 905"/>
                  <a:gd name="T8" fmla="+- 0 7817 7709"/>
                  <a:gd name="T9" fmla="*/ T8 w 457"/>
                  <a:gd name="T10" fmla="+- 0 1137 987"/>
                  <a:gd name="T11" fmla="*/ 1137 h 905"/>
                  <a:gd name="T12" fmla="+- 0 7871 7709"/>
                  <a:gd name="T13" fmla="*/ T12 w 457"/>
                  <a:gd name="T14" fmla="+- 0 1111 987"/>
                  <a:gd name="T15" fmla="*/ 1111 h 905"/>
                  <a:gd name="T16" fmla="+- 0 7869 7709"/>
                  <a:gd name="T17" fmla="*/ T16 w 457"/>
                  <a:gd name="T18" fmla="+- 0 1109 987"/>
                  <a:gd name="T19" fmla="*/ 1109 h 905"/>
                </a:gdLst>
                <a:ahLst/>
                <a:cxnLst>
                  <a:cxn ang="0">
                    <a:pos x="T1" y="T3"/>
                  </a:cxn>
                  <a:cxn ang="0">
                    <a:pos x="T5" y="T7"/>
                  </a:cxn>
                  <a:cxn ang="0">
                    <a:pos x="T9" y="T11"/>
                  </a:cxn>
                  <a:cxn ang="0">
                    <a:pos x="T13" y="T15"/>
                  </a:cxn>
                  <a:cxn ang="0">
                    <a:pos x="T17" y="T19"/>
                  </a:cxn>
                </a:cxnLst>
                <a:rect l="0" t="0" r="r" b="b"/>
                <a:pathLst>
                  <a:path w="457" h="905">
                    <a:moveTo>
                      <a:pt x="160" y="122"/>
                    </a:moveTo>
                    <a:lnTo>
                      <a:pt x="95" y="122"/>
                    </a:lnTo>
                    <a:lnTo>
                      <a:pt x="108" y="150"/>
                    </a:lnTo>
                    <a:lnTo>
                      <a:pt x="162" y="124"/>
                    </a:lnTo>
                    <a:lnTo>
                      <a:pt x="160" y="122"/>
                    </a:lnTo>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318" name="Group 280">
              <a:extLst>
                <a:ext uri="{FF2B5EF4-FFF2-40B4-BE49-F238E27FC236}">
                  <a16:creationId xmlns:a16="http://schemas.microsoft.com/office/drawing/2014/main" xmlns="" id="{DB903A29-A8BA-475A-A5E0-8ADF8F84DAF0}"/>
                </a:ext>
              </a:extLst>
            </p:cNvPr>
            <p:cNvGrpSpPr>
              <a:grpSpLocks/>
            </p:cNvGrpSpPr>
            <p:nvPr/>
          </p:nvGrpSpPr>
          <p:grpSpPr bwMode="auto">
            <a:xfrm>
              <a:off x="8282" y="-482"/>
              <a:ext cx="1038" cy="2376"/>
              <a:chOff x="8282" y="-482"/>
              <a:chExt cx="1038" cy="2376"/>
            </a:xfrm>
          </p:grpSpPr>
          <p:sp>
            <p:nvSpPr>
              <p:cNvPr id="391" name="Freeform 287">
                <a:extLst>
                  <a:ext uri="{FF2B5EF4-FFF2-40B4-BE49-F238E27FC236}">
                    <a16:creationId xmlns:a16="http://schemas.microsoft.com/office/drawing/2014/main" xmlns="" id="{C127B82F-FD21-42F8-9165-EA04BCA1FA88}"/>
                  </a:ext>
                </a:extLst>
              </p:cNvPr>
              <p:cNvSpPr>
                <a:spLocks/>
              </p:cNvSpPr>
              <p:nvPr/>
            </p:nvSpPr>
            <p:spPr bwMode="auto">
              <a:xfrm>
                <a:off x="8282" y="994"/>
                <a:ext cx="536" cy="900"/>
              </a:xfrm>
              <a:custGeom>
                <a:avLst/>
                <a:gdLst>
                  <a:gd name="T0" fmla="+- 0 8702 8282"/>
                  <a:gd name="T1" fmla="*/ T0 w 536"/>
                  <a:gd name="T2" fmla="+- 0 1135 994"/>
                  <a:gd name="T3" fmla="*/ 1135 h 900"/>
                  <a:gd name="T4" fmla="+- 0 8282 8282"/>
                  <a:gd name="T5" fmla="*/ T4 w 536"/>
                  <a:gd name="T6" fmla="+- 0 1864 994"/>
                  <a:gd name="T7" fmla="*/ 1864 h 900"/>
                  <a:gd name="T8" fmla="+- 0 8334 8282"/>
                  <a:gd name="T9" fmla="*/ T8 w 536"/>
                  <a:gd name="T10" fmla="+- 0 1894 994"/>
                  <a:gd name="T11" fmla="*/ 1894 h 900"/>
                  <a:gd name="T12" fmla="+- 0 8754 8282"/>
                  <a:gd name="T13" fmla="*/ T12 w 536"/>
                  <a:gd name="T14" fmla="+- 0 1165 994"/>
                  <a:gd name="T15" fmla="*/ 1165 h 900"/>
                  <a:gd name="T16" fmla="+- 0 8702 8282"/>
                  <a:gd name="T17" fmla="*/ T16 w 536"/>
                  <a:gd name="T18" fmla="+- 0 1135 994"/>
                  <a:gd name="T19" fmla="*/ 1135 h 900"/>
                </a:gdLst>
                <a:ahLst/>
                <a:cxnLst>
                  <a:cxn ang="0">
                    <a:pos x="T1" y="T3"/>
                  </a:cxn>
                  <a:cxn ang="0">
                    <a:pos x="T5" y="T7"/>
                  </a:cxn>
                  <a:cxn ang="0">
                    <a:pos x="T9" y="T11"/>
                  </a:cxn>
                  <a:cxn ang="0">
                    <a:pos x="T13" y="T15"/>
                  </a:cxn>
                  <a:cxn ang="0">
                    <a:pos x="T17" y="T19"/>
                  </a:cxn>
                </a:cxnLst>
                <a:rect l="0" t="0" r="r" b="b"/>
                <a:pathLst>
                  <a:path w="536" h="900">
                    <a:moveTo>
                      <a:pt x="420" y="141"/>
                    </a:moveTo>
                    <a:lnTo>
                      <a:pt x="0" y="870"/>
                    </a:lnTo>
                    <a:lnTo>
                      <a:pt x="52" y="900"/>
                    </a:lnTo>
                    <a:lnTo>
                      <a:pt x="472" y="171"/>
                    </a:lnTo>
                    <a:lnTo>
                      <a:pt x="420" y="141"/>
                    </a:lnTo>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392" name="Freeform 286">
                <a:extLst>
                  <a:ext uri="{FF2B5EF4-FFF2-40B4-BE49-F238E27FC236}">
                    <a16:creationId xmlns:a16="http://schemas.microsoft.com/office/drawing/2014/main" xmlns="" id="{54C8A124-CBBD-4EE5-932B-8311522C1418}"/>
                  </a:ext>
                </a:extLst>
              </p:cNvPr>
              <p:cNvSpPr>
                <a:spLocks/>
              </p:cNvSpPr>
              <p:nvPr/>
            </p:nvSpPr>
            <p:spPr bwMode="auto">
              <a:xfrm>
                <a:off x="8282" y="994"/>
                <a:ext cx="536" cy="900"/>
              </a:xfrm>
              <a:custGeom>
                <a:avLst/>
                <a:gdLst>
                  <a:gd name="T0" fmla="+- 0 8811 8282"/>
                  <a:gd name="T1" fmla="*/ T0 w 536"/>
                  <a:gd name="T2" fmla="+- 0 1109 994"/>
                  <a:gd name="T3" fmla="*/ 1109 h 900"/>
                  <a:gd name="T4" fmla="+- 0 8717 8282"/>
                  <a:gd name="T5" fmla="*/ T4 w 536"/>
                  <a:gd name="T6" fmla="+- 0 1109 994"/>
                  <a:gd name="T7" fmla="*/ 1109 h 900"/>
                  <a:gd name="T8" fmla="+- 0 8769 8282"/>
                  <a:gd name="T9" fmla="*/ T8 w 536"/>
                  <a:gd name="T10" fmla="+- 0 1139 994"/>
                  <a:gd name="T11" fmla="*/ 1139 h 900"/>
                  <a:gd name="T12" fmla="+- 0 8754 8282"/>
                  <a:gd name="T13" fmla="*/ T12 w 536"/>
                  <a:gd name="T14" fmla="+- 0 1165 994"/>
                  <a:gd name="T15" fmla="*/ 1165 h 900"/>
                  <a:gd name="T16" fmla="+- 0 8806 8282"/>
                  <a:gd name="T17" fmla="*/ T16 w 536"/>
                  <a:gd name="T18" fmla="+- 0 1195 994"/>
                  <a:gd name="T19" fmla="*/ 1195 h 900"/>
                  <a:gd name="T20" fmla="+- 0 8811 8282"/>
                  <a:gd name="T21" fmla="*/ T20 w 536"/>
                  <a:gd name="T22" fmla="+- 0 1109 994"/>
                  <a:gd name="T23" fmla="*/ 1109 h 900"/>
                </a:gdLst>
                <a:ahLst/>
                <a:cxnLst>
                  <a:cxn ang="0">
                    <a:pos x="T1" y="T3"/>
                  </a:cxn>
                  <a:cxn ang="0">
                    <a:pos x="T5" y="T7"/>
                  </a:cxn>
                  <a:cxn ang="0">
                    <a:pos x="T9" y="T11"/>
                  </a:cxn>
                  <a:cxn ang="0">
                    <a:pos x="T13" y="T15"/>
                  </a:cxn>
                  <a:cxn ang="0">
                    <a:pos x="T17" y="T19"/>
                  </a:cxn>
                  <a:cxn ang="0">
                    <a:pos x="T21" y="T23"/>
                  </a:cxn>
                </a:cxnLst>
                <a:rect l="0" t="0" r="r" b="b"/>
                <a:pathLst>
                  <a:path w="536" h="900">
                    <a:moveTo>
                      <a:pt x="529" y="115"/>
                    </a:moveTo>
                    <a:lnTo>
                      <a:pt x="435" y="115"/>
                    </a:lnTo>
                    <a:lnTo>
                      <a:pt x="487" y="145"/>
                    </a:lnTo>
                    <a:lnTo>
                      <a:pt x="472" y="171"/>
                    </a:lnTo>
                    <a:lnTo>
                      <a:pt x="524" y="201"/>
                    </a:lnTo>
                    <a:lnTo>
                      <a:pt x="529" y="115"/>
                    </a:lnTo>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393" name="Freeform 285">
                <a:extLst>
                  <a:ext uri="{FF2B5EF4-FFF2-40B4-BE49-F238E27FC236}">
                    <a16:creationId xmlns:a16="http://schemas.microsoft.com/office/drawing/2014/main" xmlns="" id="{223B2A2D-72FC-4D30-ABB3-A359B141A34C}"/>
                  </a:ext>
                </a:extLst>
              </p:cNvPr>
              <p:cNvSpPr>
                <a:spLocks/>
              </p:cNvSpPr>
              <p:nvPr/>
            </p:nvSpPr>
            <p:spPr bwMode="auto">
              <a:xfrm>
                <a:off x="8282" y="994"/>
                <a:ext cx="536" cy="900"/>
              </a:xfrm>
              <a:custGeom>
                <a:avLst/>
                <a:gdLst>
                  <a:gd name="T0" fmla="+- 0 8717 8282"/>
                  <a:gd name="T1" fmla="*/ T0 w 536"/>
                  <a:gd name="T2" fmla="+- 0 1109 994"/>
                  <a:gd name="T3" fmla="*/ 1109 h 900"/>
                  <a:gd name="T4" fmla="+- 0 8702 8282"/>
                  <a:gd name="T5" fmla="*/ T4 w 536"/>
                  <a:gd name="T6" fmla="+- 0 1135 994"/>
                  <a:gd name="T7" fmla="*/ 1135 h 900"/>
                  <a:gd name="T8" fmla="+- 0 8754 8282"/>
                  <a:gd name="T9" fmla="*/ T8 w 536"/>
                  <a:gd name="T10" fmla="+- 0 1165 994"/>
                  <a:gd name="T11" fmla="*/ 1165 h 900"/>
                  <a:gd name="T12" fmla="+- 0 8769 8282"/>
                  <a:gd name="T13" fmla="*/ T12 w 536"/>
                  <a:gd name="T14" fmla="+- 0 1139 994"/>
                  <a:gd name="T15" fmla="*/ 1139 h 900"/>
                  <a:gd name="T16" fmla="+- 0 8717 8282"/>
                  <a:gd name="T17" fmla="*/ T16 w 536"/>
                  <a:gd name="T18" fmla="+- 0 1109 994"/>
                  <a:gd name="T19" fmla="*/ 1109 h 900"/>
                </a:gdLst>
                <a:ahLst/>
                <a:cxnLst>
                  <a:cxn ang="0">
                    <a:pos x="T1" y="T3"/>
                  </a:cxn>
                  <a:cxn ang="0">
                    <a:pos x="T5" y="T7"/>
                  </a:cxn>
                  <a:cxn ang="0">
                    <a:pos x="T9" y="T11"/>
                  </a:cxn>
                  <a:cxn ang="0">
                    <a:pos x="T13" y="T15"/>
                  </a:cxn>
                  <a:cxn ang="0">
                    <a:pos x="T17" y="T19"/>
                  </a:cxn>
                </a:cxnLst>
                <a:rect l="0" t="0" r="r" b="b"/>
                <a:pathLst>
                  <a:path w="536" h="900">
                    <a:moveTo>
                      <a:pt x="435" y="115"/>
                    </a:moveTo>
                    <a:lnTo>
                      <a:pt x="420" y="141"/>
                    </a:lnTo>
                    <a:lnTo>
                      <a:pt x="472" y="171"/>
                    </a:lnTo>
                    <a:lnTo>
                      <a:pt x="487" y="145"/>
                    </a:lnTo>
                    <a:lnTo>
                      <a:pt x="435" y="115"/>
                    </a:lnTo>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394" name="Freeform 284">
                <a:extLst>
                  <a:ext uri="{FF2B5EF4-FFF2-40B4-BE49-F238E27FC236}">
                    <a16:creationId xmlns:a16="http://schemas.microsoft.com/office/drawing/2014/main" xmlns="" id="{B64C6137-8A9C-4F96-8A1B-2018F7FDD833}"/>
                  </a:ext>
                </a:extLst>
              </p:cNvPr>
              <p:cNvSpPr>
                <a:spLocks/>
              </p:cNvSpPr>
              <p:nvPr/>
            </p:nvSpPr>
            <p:spPr bwMode="auto">
              <a:xfrm>
                <a:off x="8282" y="994"/>
                <a:ext cx="536" cy="900"/>
              </a:xfrm>
              <a:custGeom>
                <a:avLst/>
                <a:gdLst>
                  <a:gd name="T0" fmla="+- 0 8818 8282"/>
                  <a:gd name="T1" fmla="*/ T0 w 536"/>
                  <a:gd name="T2" fmla="+- 0 994 994"/>
                  <a:gd name="T3" fmla="*/ 994 h 900"/>
                  <a:gd name="T4" fmla="+- 0 8650 8282"/>
                  <a:gd name="T5" fmla="*/ T4 w 536"/>
                  <a:gd name="T6" fmla="+- 0 1105 994"/>
                  <a:gd name="T7" fmla="*/ 1105 h 900"/>
                  <a:gd name="T8" fmla="+- 0 8702 8282"/>
                  <a:gd name="T9" fmla="*/ T8 w 536"/>
                  <a:gd name="T10" fmla="+- 0 1135 994"/>
                  <a:gd name="T11" fmla="*/ 1135 h 900"/>
                  <a:gd name="T12" fmla="+- 0 8717 8282"/>
                  <a:gd name="T13" fmla="*/ T12 w 536"/>
                  <a:gd name="T14" fmla="+- 0 1109 994"/>
                  <a:gd name="T15" fmla="*/ 1109 h 900"/>
                  <a:gd name="T16" fmla="+- 0 8811 8282"/>
                  <a:gd name="T17" fmla="*/ T16 w 536"/>
                  <a:gd name="T18" fmla="+- 0 1109 994"/>
                  <a:gd name="T19" fmla="*/ 1109 h 900"/>
                  <a:gd name="T20" fmla="+- 0 8818 8282"/>
                  <a:gd name="T21" fmla="*/ T20 w 536"/>
                  <a:gd name="T22" fmla="+- 0 994 994"/>
                  <a:gd name="T23" fmla="*/ 994 h 900"/>
                </a:gdLst>
                <a:ahLst/>
                <a:cxnLst>
                  <a:cxn ang="0">
                    <a:pos x="T1" y="T3"/>
                  </a:cxn>
                  <a:cxn ang="0">
                    <a:pos x="T5" y="T7"/>
                  </a:cxn>
                  <a:cxn ang="0">
                    <a:pos x="T9" y="T11"/>
                  </a:cxn>
                  <a:cxn ang="0">
                    <a:pos x="T13" y="T15"/>
                  </a:cxn>
                  <a:cxn ang="0">
                    <a:pos x="T17" y="T19"/>
                  </a:cxn>
                  <a:cxn ang="0">
                    <a:pos x="T21" y="T23"/>
                  </a:cxn>
                </a:cxnLst>
                <a:rect l="0" t="0" r="r" b="b"/>
                <a:pathLst>
                  <a:path w="536" h="900">
                    <a:moveTo>
                      <a:pt x="536" y="0"/>
                    </a:moveTo>
                    <a:lnTo>
                      <a:pt x="368" y="111"/>
                    </a:lnTo>
                    <a:lnTo>
                      <a:pt x="420" y="141"/>
                    </a:lnTo>
                    <a:lnTo>
                      <a:pt x="435" y="115"/>
                    </a:lnTo>
                    <a:lnTo>
                      <a:pt x="529" y="115"/>
                    </a:lnTo>
                    <a:lnTo>
                      <a:pt x="536" y="0"/>
                    </a:lnTo>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pic>
            <p:nvPicPr>
              <p:cNvPr id="395" name="Picture 283">
                <a:extLst>
                  <a:ext uri="{FF2B5EF4-FFF2-40B4-BE49-F238E27FC236}">
                    <a16:creationId xmlns:a16="http://schemas.microsoft.com/office/drawing/2014/main" xmlns="" id="{ADDCEB0C-C438-4AC2-B539-BD1F6F3E7BD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869" y="-32"/>
                <a:ext cx="451" cy="385"/>
              </a:xfrm>
              <a:prstGeom prst="rect">
                <a:avLst/>
              </a:prstGeom>
              <a:noFill/>
              <a:extLst>
                <a:ext uri="{909E8E84-426E-40DD-AFC4-6F175D3DCCD1}">
                  <a14:hiddenFill xmlns:a14="http://schemas.microsoft.com/office/drawing/2010/main">
                    <a:solidFill>
                      <a:srgbClr val="FFFFFF"/>
                    </a:solidFill>
                  </a14:hiddenFill>
                </a:ext>
              </a:extLst>
            </p:spPr>
          </p:pic>
          <p:pic>
            <p:nvPicPr>
              <p:cNvPr id="396" name="Picture 282">
                <a:extLst>
                  <a:ext uri="{FF2B5EF4-FFF2-40B4-BE49-F238E27FC236}">
                    <a16:creationId xmlns:a16="http://schemas.microsoft.com/office/drawing/2014/main" xmlns="" id="{2F015733-50C9-4731-B10B-51CA12531C8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528" y="308"/>
                <a:ext cx="447" cy="388"/>
              </a:xfrm>
              <a:prstGeom prst="rect">
                <a:avLst/>
              </a:prstGeom>
              <a:noFill/>
              <a:extLst>
                <a:ext uri="{909E8E84-426E-40DD-AFC4-6F175D3DCCD1}">
                  <a14:hiddenFill xmlns:a14="http://schemas.microsoft.com/office/drawing/2010/main">
                    <a:solidFill>
                      <a:srgbClr val="FFFFFF"/>
                    </a:solidFill>
                  </a14:hiddenFill>
                </a:ext>
              </a:extLst>
            </p:spPr>
          </p:pic>
          <p:pic>
            <p:nvPicPr>
              <p:cNvPr id="397" name="Picture 281">
                <a:extLst>
                  <a:ext uri="{FF2B5EF4-FFF2-40B4-BE49-F238E27FC236}">
                    <a16:creationId xmlns:a16="http://schemas.microsoft.com/office/drawing/2014/main" xmlns="" id="{18BEF7DE-8882-4156-8383-3761CD31ED2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304" y="-482"/>
                <a:ext cx="450" cy="66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9" name="Group 278">
              <a:extLst>
                <a:ext uri="{FF2B5EF4-FFF2-40B4-BE49-F238E27FC236}">
                  <a16:creationId xmlns:a16="http://schemas.microsoft.com/office/drawing/2014/main" xmlns="" id="{0BCED6E4-3890-42E2-80DE-F199C7627F63}"/>
                </a:ext>
              </a:extLst>
            </p:cNvPr>
            <p:cNvGrpSpPr>
              <a:grpSpLocks/>
            </p:cNvGrpSpPr>
            <p:nvPr/>
          </p:nvGrpSpPr>
          <p:grpSpPr bwMode="auto">
            <a:xfrm>
              <a:off x="8220" y="-923"/>
              <a:ext cx="1277" cy="80"/>
              <a:chOff x="8220" y="-923"/>
              <a:chExt cx="1277" cy="80"/>
            </a:xfrm>
          </p:grpSpPr>
          <p:sp>
            <p:nvSpPr>
              <p:cNvPr id="390" name="Freeform 279">
                <a:extLst>
                  <a:ext uri="{FF2B5EF4-FFF2-40B4-BE49-F238E27FC236}">
                    <a16:creationId xmlns:a16="http://schemas.microsoft.com/office/drawing/2014/main" xmlns="" id="{76BB56B7-54C3-4E52-B90E-B17CC645C163}"/>
                  </a:ext>
                </a:extLst>
              </p:cNvPr>
              <p:cNvSpPr>
                <a:spLocks/>
              </p:cNvSpPr>
              <p:nvPr/>
            </p:nvSpPr>
            <p:spPr bwMode="auto">
              <a:xfrm>
                <a:off x="8220" y="-923"/>
                <a:ext cx="1277" cy="80"/>
              </a:xfrm>
              <a:custGeom>
                <a:avLst/>
                <a:gdLst>
                  <a:gd name="T0" fmla="+- 0 8220 8220"/>
                  <a:gd name="T1" fmla="*/ T0 w 1277"/>
                  <a:gd name="T2" fmla="+- 0 -843 -923"/>
                  <a:gd name="T3" fmla="*/ -843 h 80"/>
                  <a:gd name="T4" fmla="+- 0 8222 8220"/>
                  <a:gd name="T5" fmla="*/ T4 w 1277"/>
                  <a:gd name="T6" fmla="+- 0 -871 -923"/>
                  <a:gd name="T7" fmla="*/ -871 h 80"/>
                  <a:gd name="T8" fmla="+- 0 8226 8220"/>
                  <a:gd name="T9" fmla="*/ T8 w 1277"/>
                  <a:gd name="T10" fmla="+- 0 -885 -923"/>
                  <a:gd name="T11" fmla="*/ -885 h 80"/>
                  <a:gd name="T12" fmla="+- 0 8851 8220"/>
                  <a:gd name="T13" fmla="*/ T12 w 1277"/>
                  <a:gd name="T14" fmla="+- 0 -885 -923"/>
                  <a:gd name="T15" fmla="*/ -885 h 80"/>
                  <a:gd name="T16" fmla="+- 0 8856 8220"/>
                  <a:gd name="T17" fmla="*/ T16 w 1277"/>
                  <a:gd name="T18" fmla="+- 0 -896 -923"/>
                  <a:gd name="T19" fmla="*/ -896 h 80"/>
                  <a:gd name="T20" fmla="+- 0 8858 8220"/>
                  <a:gd name="T21" fmla="*/ T20 w 1277"/>
                  <a:gd name="T22" fmla="+- 0 -923 -923"/>
                  <a:gd name="T23" fmla="*/ -923 h 80"/>
                  <a:gd name="T24" fmla="+- 0 8858 8220"/>
                  <a:gd name="T25" fmla="*/ T24 w 1277"/>
                  <a:gd name="T26" fmla="+- 0 -904 -923"/>
                  <a:gd name="T27" fmla="*/ -904 h 80"/>
                  <a:gd name="T28" fmla="+- 0 8862 8220"/>
                  <a:gd name="T29" fmla="*/ T28 w 1277"/>
                  <a:gd name="T30" fmla="+- 0 -885 -923"/>
                  <a:gd name="T31" fmla="*/ -885 h 80"/>
                  <a:gd name="T32" fmla="+- 0 8865 8220"/>
                  <a:gd name="T33" fmla="*/ T32 w 1277"/>
                  <a:gd name="T34" fmla="+- 0 -885 -923"/>
                  <a:gd name="T35" fmla="*/ -885 h 80"/>
                  <a:gd name="T36" fmla="+- 0 9490 8220"/>
                  <a:gd name="T37" fmla="*/ T36 w 1277"/>
                  <a:gd name="T38" fmla="+- 0 -885 -923"/>
                  <a:gd name="T39" fmla="*/ -885 h 80"/>
                  <a:gd name="T40" fmla="+- 0 9494 8220"/>
                  <a:gd name="T41" fmla="*/ T40 w 1277"/>
                  <a:gd name="T42" fmla="+- 0 -874 -923"/>
                  <a:gd name="T43" fmla="*/ -874 h 80"/>
                  <a:gd name="T44" fmla="+- 0 9497 8220"/>
                  <a:gd name="T45" fmla="*/ T44 w 1277"/>
                  <a:gd name="T46" fmla="+- 0 -847 -923"/>
                  <a:gd name="T47" fmla="*/ -847 h 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1277" h="80">
                    <a:moveTo>
                      <a:pt x="0" y="80"/>
                    </a:moveTo>
                    <a:lnTo>
                      <a:pt x="2" y="52"/>
                    </a:lnTo>
                    <a:lnTo>
                      <a:pt x="6" y="38"/>
                    </a:lnTo>
                    <a:lnTo>
                      <a:pt x="631" y="38"/>
                    </a:lnTo>
                    <a:lnTo>
                      <a:pt x="636" y="27"/>
                    </a:lnTo>
                    <a:lnTo>
                      <a:pt x="638" y="0"/>
                    </a:lnTo>
                    <a:lnTo>
                      <a:pt x="638" y="19"/>
                    </a:lnTo>
                    <a:lnTo>
                      <a:pt x="642" y="38"/>
                    </a:lnTo>
                    <a:lnTo>
                      <a:pt x="645" y="38"/>
                    </a:lnTo>
                    <a:lnTo>
                      <a:pt x="1270" y="38"/>
                    </a:lnTo>
                    <a:lnTo>
                      <a:pt x="1274" y="49"/>
                    </a:lnTo>
                    <a:lnTo>
                      <a:pt x="1277" y="76"/>
                    </a:lnTo>
                  </a:path>
                </a:pathLst>
              </a:custGeom>
              <a:noFill/>
              <a:ln w="12192">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320" name="Group 274">
              <a:extLst>
                <a:ext uri="{FF2B5EF4-FFF2-40B4-BE49-F238E27FC236}">
                  <a16:creationId xmlns:a16="http://schemas.microsoft.com/office/drawing/2014/main" xmlns="" id="{4CD7736A-2A86-473B-850F-C34A5739E0B1}"/>
                </a:ext>
              </a:extLst>
            </p:cNvPr>
            <p:cNvGrpSpPr>
              <a:grpSpLocks/>
            </p:cNvGrpSpPr>
            <p:nvPr/>
          </p:nvGrpSpPr>
          <p:grpSpPr bwMode="auto">
            <a:xfrm>
              <a:off x="3034" y="-923"/>
              <a:ext cx="3751" cy="1262"/>
              <a:chOff x="3034" y="-923"/>
              <a:chExt cx="3751" cy="1262"/>
            </a:xfrm>
          </p:grpSpPr>
          <p:sp>
            <p:nvSpPr>
              <p:cNvPr id="387" name="Freeform 277">
                <a:extLst>
                  <a:ext uri="{FF2B5EF4-FFF2-40B4-BE49-F238E27FC236}">
                    <a16:creationId xmlns:a16="http://schemas.microsoft.com/office/drawing/2014/main" xmlns="" id="{0A4AE602-07F3-4613-A0CA-BAE9A2A9C6D9}"/>
                  </a:ext>
                </a:extLst>
              </p:cNvPr>
              <p:cNvSpPr>
                <a:spLocks/>
              </p:cNvSpPr>
              <p:nvPr/>
            </p:nvSpPr>
            <p:spPr bwMode="auto">
              <a:xfrm>
                <a:off x="3034" y="-923"/>
                <a:ext cx="2551" cy="80"/>
              </a:xfrm>
              <a:custGeom>
                <a:avLst/>
                <a:gdLst>
                  <a:gd name="T0" fmla="+- 0 3034 3034"/>
                  <a:gd name="T1" fmla="*/ T0 w 2551"/>
                  <a:gd name="T2" fmla="+- 0 -843 -923"/>
                  <a:gd name="T3" fmla="*/ -843 h 80"/>
                  <a:gd name="T4" fmla="+- 0 3035 3034"/>
                  <a:gd name="T5" fmla="*/ T4 w 2551"/>
                  <a:gd name="T6" fmla="+- 0 -871 -923"/>
                  <a:gd name="T7" fmla="*/ -871 h 80"/>
                  <a:gd name="T8" fmla="+- 0 3040 3034"/>
                  <a:gd name="T9" fmla="*/ T8 w 2551"/>
                  <a:gd name="T10" fmla="+- 0 -885 -923"/>
                  <a:gd name="T11" fmla="*/ -885 h 80"/>
                  <a:gd name="T12" fmla="+- 0 4302 3034"/>
                  <a:gd name="T13" fmla="*/ T12 w 2551"/>
                  <a:gd name="T14" fmla="+- 0 -885 -923"/>
                  <a:gd name="T15" fmla="*/ -885 h 80"/>
                  <a:gd name="T16" fmla="+- 0 4307 3034"/>
                  <a:gd name="T17" fmla="*/ T16 w 2551"/>
                  <a:gd name="T18" fmla="+- 0 -896 -923"/>
                  <a:gd name="T19" fmla="*/ -896 h 80"/>
                  <a:gd name="T20" fmla="+- 0 4309 3034"/>
                  <a:gd name="T21" fmla="*/ T20 w 2551"/>
                  <a:gd name="T22" fmla="+- 0 -923 -923"/>
                  <a:gd name="T23" fmla="*/ -923 h 80"/>
                  <a:gd name="T24" fmla="+- 0 4309 3034"/>
                  <a:gd name="T25" fmla="*/ T24 w 2551"/>
                  <a:gd name="T26" fmla="+- 0 -904 -923"/>
                  <a:gd name="T27" fmla="*/ -904 h 80"/>
                  <a:gd name="T28" fmla="+- 0 4312 3034"/>
                  <a:gd name="T29" fmla="*/ T28 w 2551"/>
                  <a:gd name="T30" fmla="+- 0 -885 -923"/>
                  <a:gd name="T31" fmla="*/ -885 h 80"/>
                  <a:gd name="T32" fmla="+- 0 4316 3034"/>
                  <a:gd name="T33" fmla="*/ T32 w 2551"/>
                  <a:gd name="T34" fmla="+- 0 -885 -923"/>
                  <a:gd name="T35" fmla="*/ -885 h 80"/>
                  <a:gd name="T36" fmla="+- 0 5578 3034"/>
                  <a:gd name="T37" fmla="*/ T36 w 2551"/>
                  <a:gd name="T38" fmla="+- 0 -885 -923"/>
                  <a:gd name="T39" fmla="*/ -885 h 80"/>
                  <a:gd name="T40" fmla="+- 0 5582 3034"/>
                  <a:gd name="T41" fmla="*/ T40 w 2551"/>
                  <a:gd name="T42" fmla="+- 0 -874 -923"/>
                  <a:gd name="T43" fmla="*/ -874 h 80"/>
                  <a:gd name="T44" fmla="+- 0 5585 3034"/>
                  <a:gd name="T45" fmla="*/ T44 w 2551"/>
                  <a:gd name="T46" fmla="+- 0 -847 -923"/>
                  <a:gd name="T47" fmla="*/ -847 h 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2551" h="80">
                    <a:moveTo>
                      <a:pt x="0" y="80"/>
                    </a:moveTo>
                    <a:lnTo>
                      <a:pt x="1" y="52"/>
                    </a:lnTo>
                    <a:lnTo>
                      <a:pt x="6" y="38"/>
                    </a:lnTo>
                    <a:lnTo>
                      <a:pt x="1268" y="38"/>
                    </a:lnTo>
                    <a:lnTo>
                      <a:pt x="1273" y="27"/>
                    </a:lnTo>
                    <a:lnTo>
                      <a:pt x="1275" y="0"/>
                    </a:lnTo>
                    <a:lnTo>
                      <a:pt x="1275" y="19"/>
                    </a:lnTo>
                    <a:lnTo>
                      <a:pt x="1278" y="38"/>
                    </a:lnTo>
                    <a:lnTo>
                      <a:pt x="1282" y="38"/>
                    </a:lnTo>
                    <a:lnTo>
                      <a:pt x="2544" y="38"/>
                    </a:lnTo>
                    <a:lnTo>
                      <a:pt x="2548" y="49"/>
                    </a:lnTo>
                    <a:lnTo>
                      <a:pt x="2551" y="76"/>
                    </a:lnTo>
                  </a:path>
                </a:pathLst>
              </a:custGeom>
              <a:noFill/>
              <a:ln w="12192">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pic>
            <p:nvPicPr>
              <p:cNvPr id="388" name="Picture 276">
                <a:extLst>
                  <a:ext uri="{FF2B5EF4-FFF2-40B4-BE49-F238E27FC236}">
                    <a16:creationId xmlns:a16="http://schemas.microsoft.com/office/drawing/2014/main" xmlns="" id="{3B6CECAD-09DC-4CD0-9E14-3597EB8FC35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14" y="-428"/>
                <a:ext cx="871" cy="767"/>
              </a:xfrm>
              <a:prstGeom prst="rect">
                <a:avLst/>
              </a:prstGeom>
              <a:noFill/>
              <a:extLst>
                <a:ext uri="{909E8E84-426E-40DD-AFC4-6F175D3DCCD1}">
                  <a14:hiddenFill xmlns:a14="http://schemas.microsoft.com/office/drawing/2010/main">
                    <a:solidFill>
                      <a:srgbClr val="FFFFFF"/>
                    </a:solidFill>
                  </a14:hiddenFill>
                </a:ext>
              </a:extLst>
            </p:spPr>
          </p:pic>
          <p:pic>
            <p:nvPicPr>
              <p:cNvPr id="389" name="Picture 275">
                <a:extLst>
                  <a:ext uri="{FF2B5EF4-FFF2-40B4-BE49-F238E27FC236}">
                    <a16:creationId xmlns:a16="http://schemas.microsoft.com/office/drawing/2014/main" xmlns="" id="{002A068B-3DC2-418F-810B-863FD643C72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15" y="-123"/>
                <a:ext cx="406" cy="3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1" name="Group 271">
              <a:extLst>
                <a:ext uri="{FF2B5EF4-FFF2-40B4-BE49-F238E27FC236}">
                  <a16:creationId xmlns:a16="http://schemas.microsoft.com/office/drawing/2014/main" xmlns="" id="{9F48E59E-8B0D-4051-9B71-67E6DB259D01}"/>
                </a:ext>
              </a:extLst>
            </p:cNvPr>
            <p:cNvGrpSpPr>
              <a:grpSpLocks/>
            </p:cNvGrpSpPr>
            <p:nvPr/>
          </p:nvGrpSpPr>
          <p:grpSpPr bwMode="auto">
            <a:xfrm>
              <a:off x="5750" y="-69"/>
              <a:ext cx="688" cy="724"/>
              <a:chOff x="5750" y="-69"/>
              <a:chExt cx="688" cy="724"/>
            </a:xfrm>
          </p:grpSpPr>
          <p:sp>
            <p:nvSpPr>
              <p:cNvPr id="385" name="Freeform 273">
                <a:extLst>
                  <a:ext uri="{FF2B5EF4-FFF2-40B4-BE49-F238E27FC236}">
                    <a16:creationId xmlns:a16="http://schemas.microsoft.com/office/drawing/2014/main" xmlns="" id="{3A742381-2644-4CA7-B0DA-310BAEFCAE27}"/>
                  </a:ext>
                </a:extLst>
              </p:cNvPr>
              <p:cNvSpPr>
                <a:spLocks/>
              </p:cNvSpPr>
              <p:nvPr/>
            </p:nvSpPr>
            <p:spPr bwMode="auto">
              <a:xfrm>
                <a:off x="6205" y="-69"/>
                <a:ext cx="233" cy="151"/>
              </a:xfrm>
              <a:custGeom>
                <a:avLst/>
                <a:gdLst>
                  <a:gd name="T0" fmla="+- 0 6337 6205"/>
                  <a:gd name="T1" fmla="*/ T0 w 233"/>
                  <a:gd name="T2" fmla="+- 0 20 -69"/>
                  <a:gd name="T3" fmla="*/ 20 h 151"/>
                  <a:gd name="T4" fmla="+- 0 6334 6205"/>
                  <a:gd name="T5" fmla="*/ T4 w 233"/>
                  <a:gd name="T6" fmla="+- 0 -1 -69"/>
                  <a:gd name="T7" fmla="*/ -1 h 151"/>
                  <a:gd name="T8" fmla="+- 0 6299 6205"/>
                  <a:gd name="T9" fmla="*/ T8 w 233"/>
                  <a:gd name="T10" fmla="+- 0 -11 -69"/>
                  <a:gd name="T11" fmla="*/ -11 h 151"/>
                  <a:gd name="T12" fmla="+- 0 6274 6205"/>
                  <a:gd name="T13" fmla="*/ T12 w 233"/>
                  <a:gd name="T14" fmla="+- 0 -3 -69"/>
                  <a:gd name="T15" fmla="*/ -3 h 151"/>
                  <a:gd name="T16" fmla="+- 0 6264 6205"/>
                  <a:gd name="T17" fmla="*/ T16 w 233"/>
                  <a:gd name="T18" fmla="+- 0 4 -69"/>
                  <a:gd name="T19" fmla="*/ 4 h 151"/>
                  <a:gd name="T20" fmla="+- 0 6261 6205"/>
                  <a:gd name="T21" fmla="*/ T20 w 233"/>
                  <a:gd name="T22" fmla="+- 0 45 -69"/>
                  <a:gd name="T23" fmla="*/ 45 h 151"/>
                  <a:gd name="T24" fmla="+- 0 6267 6205"/>
                  <a:gd name="T25" fmla="*/ T24 w 233"/>
                  <a:gd name="T26" fmla="+- 0 67 -69"/>
                  <a:gd name="T27" fmla="*/ 67 h 151"/>
                  <a:gd name="T28" fmla="+- 0 6279 6205"/>
                  <a:gd name="T29" fmla="*/ T28 w 233"/>
                  <a:gd name="T30" fmla="+- 0 72 -69"/>
                  <a:gd name="T31" fmla="*/ 72 h 151"/>
                  <a:gd name="T32" fmla="+- 0 6309 6205"/>
                  <a:gd name="T33" fmla="*/ T32 w 233"/>
                  <a:gd name="T34" fmla="+- 0 82 -69"/>
                  <a:gd name="T35" fmla="*/ 82 h 151"/>
                  <a:gd name="T36" fmla="+- 0 6341 6205"/>
                  <a:gd name="T37" fmla="*/ T36 w 233"/>
                  <a:gd name="T38" fmla="+- 0 69 -69"/>
                  <a:gd name="T39" fmla="*/ 69 h 151"/>
                  <a:gd name="T40" fmla="+- 0 6358 6205"/>
                  <a:gd name="T41" fmla="*/ T40 w 233"/>
                  <a:gd name="T42" fmla="+- 0 26 -69"/>
                  <a:gd name="T43" fmla="*/ 26 h 151"/>
                  <a:gd name="T44" fmla="+- 0 6354 6205"/>
                  <a:gd name="T45" fmla="*/ T44 w 233"/>
                  <a:gd name="T46" fmla="+- 0 -7 -69"/>
                  <a:gd name="T47" fmla="*/ -7 h 151"/>
                  <a:gd name="T48" fmla="+- 0 6354 6205"/>
                  <a:gd name="T49" fmla="*/ T48 w 233"/>
                  <a:gd name="T50" fmla="+- 0 -15 -69"/>
                  <a:gd name="T51" fmla="*/ -15 h 151"/>
                  <a:gd name="T52" fmla="+- 0 6353 6205"/>
                  <a:gd name="T53" fmla="*/ T52 w 233"/>
                  <a:gd name="T54" fmla="+- 0 -17 -69"/>
                  <a:gd name="T55" fmla="*/ -17 h 151"/>
                  <a:gd name="T56" fmla="+- 0 6346 6205"/>
                  <a:gd name="T57" fmla="*/ T56 w 233"/>
                  <a:gd name="T58" fmla="+- 0 -39 -69"/>
                  <a:gd name="T59" fmla="*/ -39 h 151"/>
                  <a:gd name="T60" fmla="+- 0 6343 6205"/>
                  <a:gd name="T61" fmla="*/ T60 w 233"/>
                  <a:gd name="T62" fmla="+- 0 -53 -69"/>
                  <a:gd name="T63" fmla="*/ -53 h 151"/>
                  <a:gd name="T64" fmla="+- 0 6334 6205"/>
                  <a:gd name="T65" fmla="*/ T64 w 233"/>
                  <a:gd name="T66" fmla="+- 0 -60 -69"/>
                  <a:gd name="T67" fmla="*/ -60 h 151"/>
                  <a:gd name="T68" fmla="+- 0 6309 6205"/>
                  <a:gd name="T69" fmla="*/ T68 w 233"/>
                  <a:gd name="T70" fmla="+- 0 -63 -69"/>
                  <a:gd name="T71" fmla="*/ -63 h 151"/>
                  <a:gd name="T72" fmla="+- 0 6269 6205"/>
                  <a:gd name="T73" fmla="*/ T72 w 233"/>
                  <a:gd name="T74" fmla="+- 0 -59 -69"/>
                  <a:gd name="T75" fmla="*/ -59 h 151"/>
                  <a:gd name="T76" fmla="+- 0 6250 6205"/>
                  <a:gd name="T77" fmla="*/ T76 w 233"/>
                  <a:gd name="T78" fmla="+- 0 -54 -69"/>
                  <a:gd name="T79" fmla="*/ -54 h 151"/>
                  <a:gd name="T80" fmla="+- 0 6248 6205"/>
                  <a:gd name="T81" fmla="*/ T80 w 233"/>
                  <a:gd name="T82" fmla="+- 0 -28 -69"/>
                  <a:gd name="T83" fmla="*/ -28 h 151"/>
                  <a:gd name="T84" fmla="+- 0 6251 6205"/>
                  <a:gd name="T85" fmla="*/ T84 w 233"/>
                  <a:gd name="T86" fmla="+- 0 11 -69"/>
                  <a:gd name="T87" fmla="*/ 11 h 151"/>
                  <a:gd name="T88" fmla="+- 0 6290 6205"/>
                  <a:gd name="T89" fmla="*/ T88 w 233"/>
                  <a:gd name="T90" fmla="+- 0 31 -69"/>
                  <a:gd name="T91" fmla="*/ 31 h 151"/>
                  <a:gd name="T92" fmla="+- 0 6317 6205"/>
                  <a:gd name="T93" fmla="*/ T92 w 233"/>
                  <a:gd name="T94" fmla="+- 0 32 -69"/>
                  <a:gd name="T95" fmla="*/ 32 h 151"/>
                  <a:gd name="T96" fmla="+- 0 6329 6205"/>
                  <a:gd name="T97" fmla="*/ T96 w 233"/>
                  <a:gd name="T98" fmla="+- 0 29 -69"/>
                  <a:gd name="T99" fmla="*/ 29 h 151"/>
                  <a:gd name="T100" fmla="+- 0 6338 6205"/>
                  <a:gd name="T101" fmla="*/ T100 w 233"/>
                  <a:gd name="T102" fmla="+- 0 25 -69"/>
                  <a:gd name="T103" fmla="*/ 25 h 151"/>
                  <a:gd name="T104" fmla="+- 0 6355 6205"/>
                  <a:gd name="T105" fmla="*/ T104 w 233"/>
                  <a:gd name="T106" fmla="+- 0 21 -69"/>
                  <a:gd name="T107" fmla="*/ 21 h 151"/>
                  <a:gd name="T108" fmla="+- 0 6393 6205"/>
                  <a:gd name="T109" fmla="*/ T108 w 233"/>
                  <a:gd name="T110" fmla="+- 0 -12 -69"/>
                  <a:gd name="T111" fmla="*/ -12 h 151"/>
                  <a:gd name="T112" fmla="+- 0 6402 6205"/>
                  <a:gd name="T113" fmla="*/ T112 w 233"/>
                  <a:gd name="T114" fmla="+- 0 -21 -69"/>
                  <a:gd name="T115" fmla="*/ -21 h 151"/>
                  <a:gd name="T116" fmla="+- 0 6412 6205"/>
                  <a:gd name="T117" fmla="*/ T116 w 233"/>
                  <a:gd name="T118" fmla="+- 0 -27 -69"/>
                  <a:gd name="T119" fmla="*/ -27 h 151"/>
                  <a:gd name="T120" fmla="+- 0 6436 6205"/>
                  <a:gd name="T121" fmla="*/ T120 w 233"/>
                  <a:gd name="T122" fmla="+- 0 -16 -69"/>
                  <a:gd name="T123" fmla="*/ -16 h 151"/>
                  <a:gd name="T124" fmla="+- 0 6435 6205"/>
                  <a:gd name="T125" fmla="*/ T124 w 233"/>
                  <a:gd name="T126" fmla="+- 0 10 -69"/>
                  <a:gd name="T127" fmla="*/ 10 h 151"/>
                  <a:gd name="T128" fmla="+- 0 6420 6205"/>
                  <a:gd name="T129" fmla="*/ T128 w 233"/>
                  <a:gd name="T130" fmla="+- 0 58 -69"/>
                  <a:gd name="T131" fmla="*/ 58 h 151"/>
                  <a:gd name="T132" fmla="+- 0 6403 6205"/>
                  <a:gd name="T133" fmla="*/ T132 w 233"/>
                  <a:gd name="T134" fmla="+- 0 61 -69"/>
                  <a:gd name="T135" fmla="*/ 61 h 151"/>
                  <a:gd name="T136" fmla="+- 0 6365 6205"/>
                  <a:gd name="T137" fmla="*/ T136 w 233"/>
                  <a:gd name="T138" fmla="+- 0 74 -69"/>
                  <a:gd name="T139" fmla="*/ 74 h 151"/>
                  <a:gd name="T140" fmla="+- 0 6321 6205"/>
                  <a:gd name="T141" fmla="*/ T140 w 233"/>
                  <a:gd name="T142" fmla="+- 0 75 -69"/>
                  <a:gd name="T143" fmla="*/ 75 h 151"/>
                  <a:gd name="T144" fmla="+- 0 6278 6205"/>
                  <a:gd name="T145" fmla="*/ T144 w 233"/>
                  <a:gd name="T146" fmla="+- 0 68 -69"/>
                  <a:gd name="T147" fmla="*/ 68 h 151"/>
                  <a:gd name="T148" fmla="+- 0 6245 6205"/>
                  <a:gd name="T149" fmla="*/ T148 w 233"/>
                  <a:gd name="T150" fmla="+- 0 56 -69"/>
                  <a:gd name="T151" fmla="*/ 56 h 151"/>
                  <a:gd name="T152" fmla="+- 0 6205 6205"/>
                  <a:gd name="T153" fmla="*/ T152 w 233"/>
                  <a:gd name="T154" fmla="+- 0 -6 -69"/>
                  <a:gd name="T155" fmla="*/ -6 h 151"/>
                  <a:gd name="T156" fmla="+- 0 6242 6205"/>
                  <a:gd name="T157" fmla="*/ T156 w 233"/>
                  <a:gd name="T158" fmla="+- 0 -27 -69"/>
                  <a:gd name="T159" fmla="*/ -27 h 151"/>
                  <a:gd name="T160" fmla="+- 0 6253 6205"/>
                  <a:gd name="T161" fmla="*/ T160 w 233"/>
                  <a:gd name="T162" fmla="+- 0 -25 -69"/>
                  <a:gd name="T163" fmla="*/ -25 h 151"/>
                  <a:gd name="T164" fmla="+- 0 6271 6205"/>
                  <a:gd name="T165" fmla="*/ T164 w 233"/>
                  <a:gd name="T166" fmla="+- 0 -22 -69"/>
                  <a:gd name="T167" fmla="*/ -22 h 151"/>
                  <a:gd name="T168" fmla="+- 0 6303 6205"/>
                  <a:gd name="T169" fmla="*/ T168 w 233"/>
                  <a:gd name="T170" fmla="+- 0 -20 -69"/>
                  <a:gd name="T171" fmla="*/ -20 h 151"/>
                  <a:gd name="T172" fmla="+- 0 6352 6205"/>
                  <a:gd name="T173" fmla="*/ T172 w 233"/>
                  <a:gd name="T174" fmla="+- 0 -21 -69"/>
                  <a:gd name="T175" fmla="*/ -21 h 151"/>
                  <a:gd name="T176" fmla="+- 0 6412 6205"/>
                  <a:gd name="T177" fmla="*/ T176 w 233"/>
                  <a:gd name="T178" fmla="+- 0 -53 -69"/>
                  <a:gd name="T179" fmla="*/ -53 h 151"/>
                  <a:gd name="T180" fmla="+- 0 6417 6205"/>
                  <a:gd name="T181" fmla="*/ T180 w 233"/>
                  <a:gd name="T182" fmla="+- 0 -69 -69"/>
                  <a:gd name="T183" fmla="*/ -69 h 15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Lst>
                <a:rect l="0" t="0" r="r" b="b"/>
                <a:pathLst>
                  <a:path w="233" h="151">
                    <a:moveTo>
                      <a:pt x="133" y="99"/>
                    </a:moveTo>
                    <a:lnTo>
                      <a:pt x="132" y="89"/>
                    </a:lnTo>
                    <a:lnTo>
                      <a:pt x="133" y="77"/>
                    </a:lnTo>
                    <a:lnTo>
                      <a:pt x="129" y="68"/>
                    </a:lnTo>
                    <a:lnTo>
                      <a:pt x="114" y="57"/>
                    </a:lnTo>
                    <a:lnTo>
                      <a:pt x="94" y="58"/>
                    </a:lnTo>
                    <a:lnTo>
                      <a:pt x="77" y="62"/>
                    </a:lnTo>
                    <a:lnTo>
                      <a:pt x="69" y="66"/>
                    </a:lnTo>
                    <a:lnTo>
                      <a:pt x="63" y="68"/>
                    </a:lnTo>
                    <a:lnTo>
                      <a:pt x="59" y="73"/>
                    </a:lnTo>
                    <a:lnTo>
                      <a:pt x="54" y="92"/>
                    </a:lnTo>
                    <a:lnTo>
                      <a:pt x="56" y="114"/>
                    </a:lnTo>
                    <a:lnTo>
                      <a:pt x="59" y="130"/>
                    </a:lnTo>
                    <a:lnTo>
                      <a:pt x="62" y="136"/>
                    </a:lnTo>
                    <a:lnTo>
                      <a:pt x="69" y="138"/>
                    </a:lnTo>
                    <a:lnTo>
                      <a:pt x="74" y="141"/>
                    </a:lnTo>
                    <a:lnTo>
                      <a:pt x="84" y="145"/>
                    </a:lnTo>
                    <a:lnTo>
                      <a:pt x="104" y="151"/>
                    </a:lnTo>
                    <a:lnTo>
                      <a:pt x="124" y="145"/>
                    </a:lnTo>
                    <a:lnTo>
                      <a:pt x="136" y="138"/>
                    </a:lnTo>
                    <a:lnTo>
                      <a:pt x="148" y="111"/>
                    </a:lnTo>
                    <a:lnTo>
                      <a:pt x="153" y="95"/>
                    </a:lnTo>
                    <a:lnTo>
                      <a:pt x="151" y="74"/>
                    </a:lnTo>
                    <a:lnTo>
                      <a:pt x="149" y="62"/>
                    </a:lnTo>
                    <a:lnTo>
                      <a:pt x="149" y="56"/>
                    </a:lnTo>
                    <a:lnTo>
                      <a:pt x="149" y="54"/>
                    </a:lnTo>
                    <a:lnTo>
                      <a:pt x="149" y="53"/>
                    </a:lnTo>
                    <a:lnTo>
                      <a:pt x="148" y="52"/>
                    </a:lnTo>
                    <a:lnTo>
                      <a:pt x="146" y="47"/>
                    </a:lnTo>
                    <a:lnTo>
                      <a:pt x="141" y="30"/>
                    </a:lnTo>
                    <a:lnTo>
                      <a:pt x="142" y="22"/>
                    </a:lnTo>
                    <a:lnTo>
                      <a:pt x="138" y="16"/>
                    </a:lnTo>
                    <a:lnTo>
                      <a:pt x="135" y="10"/>
                    </a:lnTo>
                    <a:lnTo>
                      <a:pt x="129" y="9"/>
                    </a:lnTo>
                    <a:lnTo>
                      <a:pt x="124" y="5"/>
                    </a:lnTo>
                    <a:lnTo>
                      <a:pt x="104" y="6"/>
                    </a:lnTo>
                    <a:lnTo>
                      <a:pt x="84" y="7"/>
                    </a:lnTo>
                    <a:lnTo>
                      <a:pt x="64" y="10"/>
                    </a:lnTo>
                    <a:lnTo>
                      <a:pt x="54" y="12"/>
                    </a:lnTo>
                    <a:lnTo>
                      <a:pt x="45" y="15"/>
                    </a:lnTo>
                    <a:lnTo>
                      <a:pt x="45" y="21"/>
                    </a:lnTo>
                    <a:lnTo>
                      <a:pt x="43" y="41"/>
                    </a:lnTo>
                    <a:lnTo>
                      <a:pt x="43" y="61"/>
                    </a:lnTo>
                    <a:lnTo>
                      <a:pt x="46" y="80"/>
                    </a:lnTo>
                    <a:lnTo>
                      <a:pt x="61" y="92"/>
                    </a:lnTo>
                    <a:lnTo>
                      <a:pt x="85" y="100"/>
                    </a:lnTo>
                    <a:lnTo>
                      <a:pt x="105" y="103"/>
                    </a:lnTo>
                    <a:lnTo>
                      <a:pt x="112" y="101"/>
                    </a:lnTo>
                    <a:lnTo>
                      <a:pt x="119" y="99"/>
                    </a:lnTo>
                    <a:lnTo>
                      <a:pt x="124" y="98"/>
                    </a:lnTo>
                    <a:lnTo>
                      <a:pt x="128" y="95"/>
                    </a:lnTo>
                    <a:lnTo>
                      <a:pt x="133" y="94"/>
                    </a:lnTo>
                    <a:lnTo>
                      <a:pt x="142" y="92"/>
                    </a:lnTo>
                    <a:lnTo>
                      <a:pt x="150" y="90"/>
                    </a:lnTo>
                    <a:lnTo>
                      <a:pt x="158" y="89"/>
                    </a:lnTo>
                    <a:lnTo>
                      <a:pt x="188" y="57"/>
                    </a:lnTo>
                    <a:lnTo>
                      <a:pt x="193" y="52"/>
                    </a:lnTo>
                    <a:lnTo>
                      <a:pt x="197" y="48"/>
                    </a:lnTo>
                    <a:lnTo>
                      <a:pt x="203" y="45"/>
                    </a:lnTo>
                    <a:lnTo>
                      <a:pt x="207" y="42"/>
                    </a:lnTo>
                    <a:lnTo>
                      <a:pt x="222" y="47"/>
                    </a:lnTo>
                    <a:lnTo>
                      <a:pt x="231" y="53"/>
                    </a:lnTo>
                    <a:lnTo>
                      <a:pt x="233" y="62"/>
                    </a:lnTo>
                    <a:lnTo>
                      <a:pt x="230" y="79"/>
                    </a:lnTo>
                    <a:lnTo>
                      <a:pt x="221" y="107"/>
                    </a:lnTo>
                    <a:lnTo>
                      <a:pt x="215" y="127"/>
                    </a:lnTo>
                    <a:lnTo>
                      <a:pt x="204" y="127"/>
                    </a:lnTo>
                    <a:lnTo>
                      <a:pt x="198" y="130"/>
                    </a:lnTo>
                    <a:lnTo>
                      <a:pt x="178" y="138"/>
                    </a:lnTo>
                    <a:lnTo>
                      <a:pt x="160" y="143"/>
                    </a:lnTo>
                    <a:lnTo>
                      <a:pt x="136" y="144"/>
                    </a:lnTo>
                    <a:lnTo>
                      <a:pt x="116" y="144"/>
                    </a:lnTo>
                    <a:lnTo>
                      <a:pt x="98" y="143"/>
                    </a:lnTo>
                    <a:lnTo>
                      <a:pt x="73" y="137"/>
                    </a:lnTo>
                    <a:lnTo>
                      <a:pt x="58" y="132"/>
                    </a:lnTo>
                    <a:lnTo>
                      <a:pt x="40" y="125"/>
                    </a:lnTo>
                    <a:lnTo>
                      <a:pt x="10" y="78"/>
                    </a:lnTo>
                    <a:lnTo>
                      <a:pt x="0" y="63"/>
                    </a:lnTo>
                    <a:lnTo>
                      <a:pt x="11" y="55"/>
                    </a:lnTo>
                    <a:lnTo>
                      <a:pt x="37" y="42"/>
                    </a:lnTo>
                    <a:lnTo>
                      <a:pt x="42" y="43"/>
                    </a:lnTo>
                    <a:lnTo>
                      <a:pt x="48" y="44"/>
                    </a:lnTo>
                    <a:lnTo>
                      <a:pt x="56" y="45"/>
                    </a:lnTo>
                    <a:lnTo>
                      <a:pt x="66" y="47"/>
                    </a:lnTo>
                    <a:lnTo>
                      <a:pt x="80" y="48"/>
                    </a:lnTo>
                    <a:lnTo>
                      <a:pt x="98" y="49"/>
                    </a:lnTo>
                    <a:lnTo>
                      <a:pt x="120" y="49"/>
                    </a:lnTo>
                    <a:lnTo>
                      <a:pt x="147" y="48"/>
                    </a:lnTo>
                    <a:lnTo>
                      <a:pt x="205" y="21"/>
                    </a:lnTo>
                    <a:lnTo>
                      <a:pt x="207" y="16"/>
                    </a:lnTo>
                    <a:lnTo>
                      <a:pt x="210" y="11"/>
                    </a:lnTo>
                    <a:lnTo>
                      <a:pt x="212" y="0"/>
                    </a:lnTo>
                  </a:path>
                </a:pathLst>
              </a:custGeom>
              <a:noFill/>
              <a:ln w="28956">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pic>
            <p:nvPicPr>
              <p:cNvPr id="386" name="Picture 272">
                <a:extLst>
                  <a:ext uri="{FF2B5EF4-FFF2-40B4-BE49-F238E27FC236}">
                    <a16:creationId xmlns:a16="http://schemas.microsoft.com/office/drawing/2014/main" xmlns="" id="{4D510FEB-02DD-4996-8033-AC32E21A416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750" y="297"/>
                <a:ext cx="470" cy="35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2" name="Group 268">
              <a:extLst>
                <a:ext uri="{FF2B5EF4-FFF2-40B4-BE49-F238E27FC236}">
                  <a16:creationId xmlns:a16="http://schemas.microsoft.com/office/drawing/2014/main" xmlns="" id="{AB99FECD-FCF3-46D8-9FF0-10C579871417}"/>
                </a:ext>
              </a:extLst>
            </p:cNvPr>
            <p:cNvGrpSpPr>
              <a:grpSpLocks/>
            </p:cNvGrpSpPr>
            <p:nvPr/>
          </p:nvGrpSpPr>
          <p:grpSpPr bwMode="auto">
            <a:xfrm>
              <a:off x="5841" y="349"/>
              <a:ext cx="1570" cy="561"/>
              <a:chOff x="5841" y="349"/>
              <a:chExt cx="1570" cy="561"/>
            </a:xfrm>
          </p:grpSpPr>
          <p:sp>
            <p:nvSpPr>
              <p:cNvPr id="383" name="Freeform 270">
                <a:extLst>
                  <a:ext uri="{FF2B5EF4-FFF2-40B4-BE49-F238E27FC236}">
                    <a16:creationId xmlns:a16="http://schemas.microsoft.com/office/drawing/2014/main" xmlns="" id="{E8725F3B-9BA3-492D-8060-62730DFD8FD4}"/>
                  </a:ext>
                </a:extLst>
              </p:cNvPr>
              <p:cNvSpPr>
                <a:spLocks/>
              </p:cNvSpPr>
              <p:nvPr/>
            </p:nvSpPr>
            <p:spPr bwMode="auto">
              <a:xfrm>
                <a:off x="5841" y="349"/>
                <a:ext cx="297" cy="192"/>
              </a:xfrm>
              <a:custGeom>
                <a:avLst/>
                <a:gdLst>
                  <a:gd name="T0" fmla="+- 0 5969 5841"/>
                  <a:gd name="T1" fmla="*/ T0 w 297"/>
                  <a:gd name="T2" fmla="+- 0 455 349"/>
                  <a:gd name="T3" fmla="*/ 455 h 192"/>
                  <a:gd name="T4" fmla="+- 0 5987 5841"/>
                  <a:gd name="T5" fmla="*/ T4 w 297"/>
                  <a:gd name="T6" fmla="+- 0 423 349"/>
                  <a:gd name="T7" fmla="*/ 423 h 192"/>
                  <a:gd name="T8" fmla="+- 0 6027 5841"/>
                  <a:gd name="T9" fmla="*/ T8 w 297"/>
                  <a:gd name="T10" fmla="+- 0 424 349"/>
                  <a:gd name="T11" fmla="*/ 424 h 192"/>
                  <a:gd name="T12" fmla="+- 0 6050 5841"/>
                  <a:gd name="T13" fmla="*/ T12 w 297"/>
                  <a:gd name="T14" fmla="+- 0 432 349"/>
                  <a:gd name="T15" fmla="*/ 432 h 192"/>
                  <a:gd name="T16" fmla="+- 0 6062 5841"/>
                  <a:gd name="T17" fmla="*/ T16 w 297"/>
                  <a:gd name="T18" fmla="+- 0 441 349"/>
                  <a:gd name="T19" fmla="*/ 441 h 192"/>
                  <a:gd name="T20" fmla="+- 0 6068 5841"/>
                  <a:gd name="T21" fmla="*/ T20 w 297"/>
                  <a:gd name="T22" fmla="+- 0 482 349"/>
                  <a:gd name="T23" fmla="*/ 482 h 192"/>
                  <a:gd name="T24" fmla="+- 0 6059 5841"/>
                  <a:gd name="T25" fmla="*/ T24 w 297"/>
                  <a:gd name="T26" fmla="+- 0 522 349"/>
                  <a:gd name="T27" fmla="*/ 522 h 192"/>
                  <a:gd name="T28" fmla="+- 0 6043 5841"/>
                  <a:gd name="T29" fmla="*/ T28 w 297"/>
                  <a:gd name="T30" fmla="+- 0 527 349"/>
                  <a:gd name="T31" fmla="*/ 527 h 192"/>
                  <a:gd name="T32" fmla="+- 0 6006 5841"/>
                  <a:gd name="T33" fmla="*/ T32 w 297"/>
                  <a:gd name="T34" fmla="+- 0 541 349"/>
                  <a:gd name="T35" fmla="*/ 541 h 192"/>
                  <a:gd name="T36" fmla="+- 0 5970 5841"/>
                  <a:gd name="T37" fmla="*/ T36 w 297"/>
                  <a:gd name="T38" fmla="+- 0 529 349"/>
                  <a:gd name="T39" fmla="*/ 529 h 192"/>
                  <a:gd name="T40" fmla="+- 0 5949 5841"/>
                  <a:gd name="T41" fmla="*/ T40 w 297"/>
                  <a:gd name="T42" fmla="+- 0 491 349"/>
                  <a:gd name="T43" fmla="*/ 491 h 192"/>
                  <a:gd name="T44" fmla="+- 0 5946 5841"/>
                  <a:gd name="T45" fmla="*/ T44 w 297"/>
                  <a:gd name="T46" fmla="+- 0 449 349"/>
                  <a:gd name="T47" fmla="*/ 449 h 192"/>
                  <a:gd name="T48" fmla="+- 0 5948 5841"/>
                  <a:gd name="T49" fmla="*/ T48 w 297"/>
                  <a:gd name="T50" fmla="+- 0 424 349"/>
                  <a:gd name="T51" fmla="*/ 424 h 192"/>
                  <a:gd name="T52" fmla="+- 0 5948 5841"/>
                  <a:gd name="T53" fmla="*/ T52 w 297"/>
                  <a:gd name="T54" fmla="+- 0 417 349"/>
                  <a:gd name="T55" fmla="*/ 417 h 192"/>
                  <a:gd name="T56" fmla="+- 0 5957 5841"/>
                  <a:gd name="T57" fmla="*/ T56 w 297"/>
                  <a:gd name="T58" fmla="+- 0 386 349"/>
                  <a:gd name="T59" fmla="*/ 386 h 192"/>
                  <a:gd name="T60" fmla="+- 0 5961 5841"/>
                  <a:gd name="T61" fmla="*/ T60 w 297"/>
                  <a:gd name="T62" fmla="+- 0 368 349"/>
                  <a:gd name="T63" fmla="*/ 368 h 192"/>
                  <a:gd name="T64" fmla="+- 0 5974 5841"/>
                  <a:gd name="T65" fmla="*/ T64 w 297"/>
                  <a:gd name="T66" fmla="+- 0 360 349"/>
                  <a:gd name="T67" fmla="*/ 360 h 192"/>
                  <a:gd name="T68" fmla="+- 0 6000 5841"/>
                  <a:gd name="T69" fmla="*/ T68 w 297"/>
                  <a:gd name="T70" fmla="+- 0 356 349"/>
                  <a:gd name="T71" fmla="*/ 356 h 192"/>
                  <a:gd name="T72" fmla="+- 0 6040 5841"/>
                  <a:gd name="T73" fmla="*/ T72 w 297"/>
                  <a:gd name="T74" fmla="+- 0 359 349"/>
                  <a:gd name="T75" fmla="*/ 359 h 192"/>
                  <a:gd name="T76" fmla="+- 0 6082 5841"/>
                  <a:gd name="T77" fmla="*/ T76 w 297"/>
                  <a:gd name="T78" fmla="+- 0 435 349"/>
                  <a:gd name="T79" fmla="*/ 435 h 192"/>
                  <a:gd name="T80" fmla="+- 0 6065 5841"/>
                  <a:gd name="T81" fmla="*/ T80 w 297"/>
                  <a:gd name="T82" fmla="+- 0 464 349"/>
                  <a:gd name="T83" fmla="*/ 464 h 192"/>
                  <a:gd name="T84" fmla="+- 0 6019 5841"/>
                  <a:gd name="T85" fmla="*/ T84 w 297"/>
                  <a:gd name="T86" fmla="+- 0 479 349"/>
                  <a:gd name="T87" fmla="*/ 479 h 192"/>
                  <a:gd name="T88" fmla="+- 0 5995 5841"/>
                  <a:gd name="T89" fmla="*/ T88 w 297"/>
                  <a:gd name="T90" fmla="+- 0 477 349"/>
                  <a:gd name="T91" fmla="*/ 477 h 192"/>
                  <a:gd name="T92" fmla="+- 0 5980 5841"/>
                  <a:gd name="T93" fmla="*/ T92 w 297"/>
                  <a:gd name="T94" fmla="+- 0 472 349"/>
                  <a:gd name="T95" fmla="*/ 472 h 192"/>
                  <a:gd name="T96" fmla="+- 0 5968 5841"/>
                  <a:gd name="T97" fmla="*/ T96 w 297"/>
                  <a:gd name="T98" fmla="+- 0 468 349"/>
                  <a:gd name="T99" fmla="*/ 468 h 192"/>
                  <a:gd name="T100" fmla="+- 0 5947 5841"/>
                  <a:gd name="T101" fmla="*/ T100 w 297"/>
                  <a:gd name="T102" fmla="+- 0 463 349"/>
                  <a:gd name="T103" fmla="*/ 463 h 192"/>
                  <a:gd name="T104" fmla="+- 0 5897 5841"/>
                  <a:gd name="T105" fmla="*/ T104 w 297"/>
                  <a:gd name="T106" fmla="+- 0 420 349"/>
                  <a:gd name="T107" fmla="*/ 420 h 192"/>
                  <a:gd name="T108" fmla="+- 0 5887 5841"/>
                  <a:gd name="T109" fmla="*/ T108 w 297"/>
                  <a:gd name="T110" fmla="+- 0 409 349"/>
                  <a:gd name="T111" fmla="*/ 409 h 192"/>
                  <a:gd name="T112" fmla="+- 0 5873 5841"/>
                  <a:gd name="T113" fmla="*/ T112 w 297"/>
                  <a:gd name="T114" fmla="+- 0 402 349"/>
                  <a:gd name="T115" fmla="*/ 402 h 192"/>
                  <a:gd name="T116" fmla="+- 0 5847 5841"/>
                  <a:gd name="T117" fmla="*/ T116 w 297"/>
                  <a:gd name="T118" fmla="+- 0 412 349"/>
                  <a:gd name="T119" fmla="*/ 412 h 192"/>
                  <a:gd name="T120" fmla="+- 0 5841 5841"/>
                  <a:gd name="T121" fmla="*/ T120 w 297"/>
                  <a:gd name="T122" fmla="+- 0 429 349"/>
                  <a:gd name="T123" fmla="*/ 429 h 192"/>
                  <a:gd name="T124" fmla="+- 0 5878 5841"/>
                  <a:gd name="T125" fmla="*/ T124 w 297"/>
                  <a:gd name="T126" fmla="+- 0 511 349"/>
                  <a:gd name="T127" fmla="*/ 511 h 192"/>
                  <a:gd name="T128" fmla="+- 0 5981 5841"/>
                  <a:gd name="T129" fmla="*/ T128 w 297"/>
                  <a:gd name="T130" fmla="+- 0 531 349"/>
                  <a:gd name="T131" fmla="*/ 531 h 192"/>
                  <a:gd name="T132" fmla="+- 0 6059 5841"/>
                  <a:gd name="T133" fmla="*/ T132 w 297"/>
                  <a:gd name="T134" fmla="+- 0 518 349"/>
                  <a:gd name="T135" fmla="*/ 518 h 192"/>
                  <a:gd name="T136" fmla="+- 0 6138 5841"/>
                  <a:gd name="T137" fmla="*/ T136 w 297"/>
                  <a:gd name="T138" fmla="+- 0 428 349"/>
                  <a:gd name="T139" fmla="*/ 428 h 192"/>
                  <a:gd name="T140" fmla="+- 0 6079 5841"/>
                  <a:gd name="T141" fmla="*/ T140 w 297"/>
                  <a:gd name="T142" fmla="+- 0 404 349"/>
                  <a:gd name="T143" fmla="*/ 404 h 192"/>
                  <a:gd name="T144" fmla="+- 0 5999 5841"/>
                  <a:gd name="T145" fmla="*/ T144 w 297"/>
                  <a:gd name="T146" fmla="+- 0 411 349"/>
                  <a:gd name="T147" fmla="*/ 411 h 192"/>
                  <a:gd name="T148" fmla="+- 0 5900 5841"/>
                  <a:gd name="T149" fmla="*/ T148 w 297"/>
                  <a:gd name="T150" fmla="+- 0 398 349"/>
                  <a:gd name="T151" fmla="*/ 398 h 192"/>
                  <a:gd name="T152" fmla="+- 0 5876 5841"/>
                  <a:gd name="T153" fmla="*/ T152 w 297"/>
                  <a:gd name="T154" fmla="+- 0 376 349"/>
                  <a:gd name="T155" fmla="*/ 376 h 192"/>
                  <a:gd name="T156" fmla="+- 0 5870 5841"/>
                  <a:gd name="T157" fmla="*/ T156 w 297"/>
                  <a:gd name="T158" fmla="+- 0 362 349"/>
                  <a:gd name="T159" fmla="*/ 362 h 19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297" h="192">
                    <a:moveTo>
                      <a:pt x="127" y="125"/>
                    </a:moveTo>
                    <a:lnTo>
                      <a:pt x="128" y="106"/>
                    </a:lnTo>
                    <a:lnTo>
                      <a:pt x="133" y="87"/>
                    </a:lnTo>
                    <a:lnTo>
                      <a:pt x="146" y="74"/>
                    </a:lnTo>
                    <a:lnTo>
                      <a:pt x="166" y="72"/>
                    </a:lnTo>
                    <a:lnTo>
                      <a:pt x="186" y="75"/>
                    </a:lnTo>
                    <a:lnTo>
                      <a:pt x="201" y="79"/>
                    </a:lnTo>
                    <a:lnTo>
                      <a:pt x="209" y="83"/>
                    </a:lnTo>
                    <a:lnTo>
                      <a:pt x="217" y="86"/>
                    </a:lnTo>
                    <a:lnTo>
                      <a:pt x="221" y="92"/>
                    </a:lnTo>
                    <a:lnTo>
                      <a:pt x="227" y="110"/>
                    </a:lnTo>
                    <a:lnTo>
                      <a:pt x="227" y="133"/>
                    </a:lnTo>
                    <a:lnTo>
                      <a:pt x="224" y="154"/>
                    </a:lnTo>
                    <a:lnTo>
                      <a:pt x="218" y="173"/>
                    </a:lnTo>
                    <a:lnTo>
                      <a:pt x="209" y="175"/>
                    </a:lnTo>
                    <a:lnTo>
                      <a:pt x="202" y="178"/>
                    </a:lnTo>
                    <a:lnTo>
                      <a:pt x="179" y="187"/>
                    </a:lnTo>
                    <a:lnTo>
                      <a:pt x="165" y="192"/>
                    </a:lnTo>
                    <a:lnTo>
                      <a:pt x="143" y="185"/>
                    </a:lnTo>
                    <a:lnTo>
                      <a:pt x="129" y="180"/>
                    </a:lnTo>
                    <a:lnTo>
                      <a:pt x="118" y="168"/>
                    </a:lnTo>
                    <a:lnTo>
                      <a:pt x="108" y="142"/>
                    </a:lnTo>
                    <a:lnTo>
                      <a:pt x="102" y="123"/>
                    </a:lnTo>
                    <a:lnTo>
                      <a:pt x="105" y="100"/>
                    </a:lnTo>
                    <a:lnTo>
                      <a:pt x="106" y="85"/>
                    </a:lnTo>
                    <a:lnTo>
                      <a:pt x="107" y="75"/>
                    </a:lnTo>
                    <a:lnTo>
                      <a:pt x="107" y="70"/>
                    </a:lnTo>
                    <a:lnTo>
                      <a:pt x="107" y="68"/>
                    </a:lnTo>
                    <a:lnTo>
                      <a:pt x="107" y="67"/>
                    </a:lnTo>
                    <a:lnTo>
                      <a:pt x="116" y="37"/>
                    </a:lnTo>
                    <a:lnTo>
                      <a:pt x="116" y="27"/>
                    </a:lnTo>
                    <a:lnTo>
                      <a:pt x="120" y="19"/>
                    </a:lnTo>
                    <a:lnTo>
                      <a:pt x="125" y="13"/>
                    </a:lnTo>
                    <a:lnTo>
                      <a:pt x="133" y="11"/>
                    </a:lnTo>
                    <a:lnTo>
                      <a:pt x="139" y="6"/>
                    </a:lnTo>
                    <a:lnTo>
                      <a:pt x="159" y="7"/>
                    </a:lnTo>
                    <a:lnTo>
                      <a:pt x="179" y="8"/>
                    </a:lnTo>
                    <a:lnTo>
                      <a:pt x="199" y="10"/>
                    </a:lnTo>
                    <a:lnTo>
                      <a:pt x="243" y="66"/>
                    </a:lnTo>
                    <a:lnTo>
                      <a:pt x="241" y="86"/>
                    </a:lnTo>
                    <a:lnTo>
                      <a:pt x="237" y="105"/>
                    </a:lnTo>
                    <a:lnTo>
                      <a:pt x="224" y="115"/>
                    </a:lnTo>
                    <a:lnTo>
                      <a:pt x="200" y="124"/>
                    </a:lnTo>
                    <a:lnTo>
                      <a:pt x="178" y="130"/>
                    </a:lnTo>
                    <a:lnTo>
                      <a:pt x="162" y="130"/>
                    </a:lnTo>
                    <a:lnTo>
                      <a:pt x="154" y="128"/>
                    </a:lnTo>
                    <a:lnTo>
                      <a:pt x="146" y="125"/>
                    </a:lnTo>
                    <a:lnTo>
                      <a:pt x="139" y="123"/>
                    </a:lnTo>
                    <a:lnTo>
                      <a:pt x="133" y="120"/>
                    </a:lnTo>
                    <a:lnTo>
                      <a:pt x="127" y="119"/>
                    </a:lnTo>
                    <a:lnTo>
                      <a:pt x="116" y="116"/>
                    </a:lnTo>
                    <a:lnTo>
                      <a:pt x="106" y="114"/>
                    </a:lnTo>
                    <a:lnTo>
                      <a:pt x="95" y="112"/>
                    </a:lnTo>
                    <a:lnTo>
                      <a:pt x="56" y="71"/>
                    </a:lnTo>
                    <a:lnTo>
                      <a:pt x="51" y="66"/>
                    </a:lnTo>
                    <a:lnTo>
                      <a:pt x="46" y="60"/>
                    </a:lnTo>
                    <a:lnTo>
                      <a:pt x="38" y="57"/>
                    </a:lnTo>
                    <a:lnTo>
                      <a:pt x="32" y="53"/>
                    </a:lnTo>
                    <a:lnTo>
                      <a:pt x="16" y="58"/>
                    </a:lnTo>
                    <a:lnTo>
                      <a:pt x="6" y="63"/>
                    </a:lnTo>
                    <a:lnTo>
                      <a:pt x="0" y="70"/>
                    </a:lnTo>
                    <a:lnTo>
                      <a:pt x="0" y="80"/>
                    </a:lnTo>
                    <a:lnTo>
                      <a:pt x="3" y="98"/>
                    </a:lnTo>
                    <a:lnTo>
                      <a:pt x="37" y="162"/>
                    </a:lnTo>
                    <a:lnTo>
                      <a:pt x="95" y="182"/>
                    </a:lnTo>
                    <a:lnTo>
                      <a:pt x="140" y="182"/>
                    </a:lnTo>
                    <a:lnTo>
                      <a:pt x="159" y="182"/>
                    </a:lnTo>
                    <a:lnTo>
                      <a:pt x="218" y="169"/>
                    </a:lnTo>
                    <a:lnTo>
                      <a:pt x="284" y="99"/>
                    </a:lnTo>
                    <a:lnTo>
                      <a:pt x="297" y="79"/>
                    </a:lnTo>
                    <a:lnTo>
                      <a:pt x="286" y="72"/>
                    </a:lnTo>
                    <a:lnTo>
                      <a:pt x="238" y="55"/>
                    </a:lnTo>
                    <a:lnTo>
                      <a:pt x="230" y="57"/>
                    </a:lnTo>
                    <a:lnTo>
                      <a:pt x="158" y="62"/>
                    </a:lnTo>
                    <a:lnTo>
                      <a:pt x="134" y="62"/>
                    </a:lnTo>
                    <a:lnTo>
                      <a:pt x="59" y="49"/>
                    </a:lnTo>
                    <a:lnTo>
                      <a:pt x="40" y="33"/>
                    </a:lnTo>
                    <a:lnTo>
                      <a:pt x="35" y="27"/>
                    </a:lnTo>
                    <a:lnTo>
                      <a:pt x="32" y="19"/>
                    </a:lnTo>
                    <a:lnTo>
                      <a:pt x="29" y="13"/>
                    </a:lnTo>
                    <a:lnTo>
                      <a:pt x="26" y="0"/>
                    </a:lnTo>
                  </a:path>
                </a:pathLst>
              </a:custGeom>
              <a:noFill/>
              <a:ln w="28956">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pic>
            <p:nvPicPr>
              <p:cNvPr id="384" name="Picture 269">
                <a:extLst>
                  <a:ext uri="{FF2B5EF4-FFF2-40B4-BE49-F238E27FC236}">
                    <a16:creationId xmlns:a16="http://schemas.microsoft.com/office/drawing/2014/main" xmlns="" id="{CB10134F-84EE-4D85-A610-A394AD31234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941" y="552"/>
                <a:ext cx="470" cy="35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3" name="Group 266">
              <a:extLst>
                <a:ext uri="{FF2B5EF4-FFF2-40B4-BE49-F238E27FC236}">
                  <a16:creationId xmlns:a16="http://schemas.microsoft.com/office/drawing/2014/main" xmlns="" id="{E36311DE-9001-4B70-8228-ABA4A4831DBB}"/>
                </a:ext>
              </a:extLst>
            </p:cNvPr>
            <p:cNvGrpSpPr>
              <a:grpSpLocks/>
            </p:cNvGrpSpPr>
            <p:nvPr/>
          </p:nvGrpSpPr>
          <p:grpSpPr bwMode="auto">
            <a:xfrm>
              <a:off x="7031" y="603"/>
              <a:ext cx="297" cy="192"/>
              <a:chOff x="7031" y="603"/>
              <a:chExt cx="297" cy="192"/>
            </a:xfrm>
          </p:grpSpPr>
          <p:sp>
            <p:nvSpPr>
              <p:cNvPr id="382" name="Freeform 267">
                <a:extLst>
                  <a:ext uri="{FF2B5EF4-FFF2-40B4-BE49-F238E27FC236}">
                    <a16:creationId xmlns:a16="http://schemas.microsoft.com/office/drawing/2014/main" xmlns="" id="{810DEBF8-C470-4772-ABED-403ECAF40B8E}"/>
                  </a:ext>
                </a:extLst>
              </p:cNvPr>
              <p:cNvSpPr>
                <a:spLocks/>
              </p:cNvSpPr>
              <p:nvPr/>
            </p:nvSpPr>
            <p:spPr bwMode="auto">
              <a:xfrm>
                <a:off x="7031" y="603"/>
                <a:ext cx="297" cy="192"/>
              </a:xfrm>
              <a:custGeom>
                <a:avLst/>
                <a:gdLst>
                  <a:gd name="T0" fmla="+- 0 7160 7031"/>
                  <a:gd name="T1" fmla="*/ T0 w 297"/>
                  <a:gd name="T2" fmla="+- 0 709 603"/>
                  <a:gd name="T3" fmla="*/ 709 h 192"/>
                  <a:gd name="T4" fmla="+- 0 7178 7031"/>
                  <a:gd name="T5" fmla="*/ T4 w 297"/>
                  <a:gd name="T6" fmla="+- 0 678 603"/>
                  <a:gd name="T7" fmla="*/ 678 h 192"/>
                  <a:gd name="T8" fmla="+- 0 7217 7031"/>
                  <a:gd name="T9" fmla="*/ T8 w 297"/>
                  <a:gd name="T10" fmla="+- 0 679 603"/>
                  <a:gd name="T11" fmla="*/ 679 h 192"/>
                  <a:gd name="T12" fmla="+- 0 7240 7031"/>
                  <a:gd name="T13" fmla="*/ T12 w 297"/>
                  <a:gd name="T14" fmla="+- 0 687 603"/>
                  <a:gd name="T15" fmla="*/ 687 h 192"/>
                  <a:gd name="T16" fmla="+- 0 7253 7031"/>
                  <a:gd name="T17" fmla="*/ T16 w 297"/>
                  <a:gd name="T18" fmla="+- 0 696 603"/>
                  <a:gd name="T19" fmla="*/ 696 h 192"/>
                  <a:gd name="T20" fmla="+- 0 7259 7031"/>
                  <a:gd name="T21" fmla="*/ T20 w 297"/>
                  <a:gd name="T22" fmla="+- 0 736 603"/>
                  <a:gd name="T23" fmla="*/ 736 h 192"/>
                  <a:gd name="T24" fmla="+- 0 7250 7031"/>
                  <a:gd name="T25" fmla="*/ T24 w 297"/>
                  <a:gd name="T26" fmla="+- 0 776 603"/>
                  <a:gd name="T27" fmla="*/ 776 h 192"/>
                  <a:gd name="T28" fmla="+- 0 7234 7031"/>
                  <a:gd name="T29" fmla="*/ T28 w 297"/>
                  <a:gd name="T30" fmla="+- 0 782 603"/>
                  <a:gd name="T31" fmla="*/ 782 h 192"/>
                  <a:gd name="T32" fmla="+- 0 7196 7031"/>
                  <a:gd name="T33" fmla="*/ T32 w 297"/>
                  <a:gd name="T34" fmla="+- 0 795 603"/>
                  <a:gd name="T35" fmla="*/ 795 h 192"/>
                  <a:gd name="T36" fmla="+- 0 7160 7031"/>
                  <a:gd name="T37" fmla="*/ T36 w 297"/>
                  <a:gd name="T38" fmla="+- 0 783 603"/>
                  <a:gd name="T39" fmla="*/ 783 h 192"/>
                  <a:gd name="T40" fmla="+- 0 7140 7031"/>
                  <a:gd name="T41" fmla="*/ T40 w 297"/>
                  <a:gd name="T42" fmla="+- 0 745 603"/>
                  <a:gd name="T43" fmla="*/ 745 h 192"/>
                  <a:gd name="T44" fmla="+- 0 7136 7031"/>
                  <a:gd name="T45" fmla="*/ T44 w 297"/>
                  <a:gd name="T46" fmla="+- 0 703 603"/>
                  <a:gd name="T47" fmla="*/ 703 h 192"/>
                  <a:gd name="T48" fmla="+- 0 7138 7031"/>
                  <a:gd name="T49" fmla="*/ T48 w 297"/>
                  <a:gd name="T50" fmla="+- 0 679 603"/>
                  <a:gd name="T51" fmla="*/ 679 h 192"/>
                  <a:gd name="T52" fmla="+- 0 7138 7031"/>
                  <a:gd name="T53" fmla="*/ T52 w 297"/>
                  <a:gd name="T54" fmla="+- 0 671 603"/>
                  <a:gd name="T55" fmla="*/ 671 h 192"/>
                  <a:gd name="T56" fmla="+- 0 7148 7031"/>
                  <a:gd name="T57" fmla="*/ T56 w 297"/>
                  <a:gd name="T58" fmla="+- 0 641 603"/>
                  <a:gd name="T59" fmla="*/ 641 h 192"/>
                  <a:gd name="T60" fmla="+- 0 7152 7031"/>
                  <a:gd name="T61" fmla="*/ T60 w 297"/>
                  <a:gd name="T62" fmla="+- 0 623 603"/>
                  <a:gd name="T63" fmla="*/ 623 h 192"/>
                  <a:gd name="T64" fmla="+- 0 7164 7031"/>
                  <a:gd name="T65" fmla="*/ T64 w 297"/>
                  <a:gd name="T66" fmla="+- 0 614 603"/>
                  <a:gd name="T67" fmla="*/ 614 h 192"/>
                  <a:gd name="T68" fmla="+- 0 7191 7031"/>
                  <a:gd name="T69" fmla="*/ T68 w 297"/>
                  <a:gd name="T70" fmla="+- 0 611 603"/>
                  <a:gd name="T71" fmla="*/ 611 h 192"/>
                  <a:gd name="T72" fmla="+- 0 7231 7031"/>
                  <a:gd name="T73" fmla="*/ T72 w 297"/>
                  <a:gd name="T74" fmla="+- 0 613 603"/>
                  <a:gd name="T75" fmla="*/ 613 h 192"/>
                  <a:gd name="T76" fmla="+- 0 7273 7031"/>
                  <a:gd name="T77" fmla="*/ T76 w 297"/>
                  <a:gd name="T78" fmla="+- 0 689 603"/>
                  <a:gd name="T79" fmla="*/ 689 h 192"/>
                  <a:gd name="T80" fmla="+- 0 7255 7031"/>
                  <a:gd name="T81" fmla="*/ T80 w 297"/>
                  <a:gd name="T82" fmla="+- 0 718 603"/>
                  <a:gd name="T83" fmla="*/ 718 h 192"/>
                  <a:gd name="T84" fmla="+- 0 7209 7031"/>
                  <a:gd name="T85" fmla="*/ T84 w 297"/>
                  <a:gd name="T86" fmla="+- 0 734 603"/>
                  <a:gd name="T87" fmla="*/ 734 h 192"/>
                  <a:gd name="T88" fmla="+- 0 7185 7031"/>
                  <a:gd name="T89" fmla="*/ T88 w 297"/>
                  <a:gd name="T90" fmla="+- 0 731 603"/>
                  <a:gd name="T91" fmla="*/ 731 h 192"/>
                  <a:gd name="T92" fmla="+- 0 7171 7031"/>
                  <a:gd name="T93" fmla="*/ T92 w 297"/>
                  <a:gd name="T94" fmla="+- 0 727 603"/>
                  <a:gd name="T95" fmla="*/ 727 h 192"/>
                  <a:gd name="T96" fmla="+- 0 7158 7031"/>
                  <a:gd name="T97" fmla="*/ T96 w 297"/>
                  <a:gd name="T98" fmla="+- 0 722 603"/>
                  <a:gd name="T99" fmla="*/ 722 h 192"/>
                  <a:gd name="T100" fmla="+- 0 7137 7031"/>
                  <a:gd name="T101" fmla="*/ T100 w 297"/>
                  <a:gd name="T102" fmla="+- 0 718 603"/>
                  <a:gd name="T103" fmla="*/ 718 h 192"/>
                  <a:gd name="T104" fmla="+- 0 7088 7031"/>
                  <a:gd name="T105" fmla="*/ T104 w 297"/>
                  <a:gd name="T106" fmla="+- 0 675 603"/>
                  <a:gd name="T107" fmla="*/ 675 h 192"/>
                  <a:gd name="T108" fmla="+- 0 7077 7031"/>
                  <a:gd name="T109" fmla="*/ T108 w 297"/>
                  <a:gd name="T110" fmla="+- 0 664 603"/>
                  <a:gd name="T111" fmla="*/ 664 h 192"/>
                  <a:gd name="T112" fmla="+- 0 7063 7031"/>
                  <a:gd name="T113" fmla="*/ T112 w 297"/>
                  <a:gd name="T114" fmla="+- 0 656 603"/>
                  <a:gd name="T115" fmla="*/ 656 h 192"/>
                  <a:gd name="T116" fmla="+- 0 7037 7031"/>
                  <a:gd name="T117" fmla="*/ T116 w 297"/>
                  <a:gd name="T118" fmla="+- 0 666 603"/>
                  <a:gd name="T119" fmla="*/ 666 h 192"/>
                  <a:gd name="T120" fmla="+- 0 7031 7031"/>
                  <a:gd name="T121" fmla="*/ T120 w 297"/>
                  <a:gd name="T122" fmla="+- 0 684 603"/>
                  <a:gd name="T123" fmla="*/ 684 h 192"/>
                  <a:gd name="T124" fmla="+- 0 7069 7031"/>
                  <a:gd name="T125" fmla="*/ T124 w 297"/>
                  <a:gd name="T126" fmla="+- 0 766 603"/>
                  <a:gd name="T127" fmla="*/ 766 h 192"/>
                  <a:gd name="T128" fmla="+- 0 7171 7031"/>
                  <a:gd name="T129" fmla="*/ T128 w 297"/>
                  <a:gd name="T130" fmla="+- 0 786 603"/>
                  <a:gd name="T131" fmla="*/ 786 h 192"/>
                  <a:gd name="T132" fmla="+- 0 7250 7031"/>
                  <a:gd name="T133" fmla="*/ T132 w 297"/>
                  <a:gd name="T134" fmla="+- 0 772 603"/>
                  <a:gd name="T135" fmla="*/ 772 h 192"/>
                  <a:gd name="T136" fmla="+- 0 7328 7031"/>
                  <a:gd name="T137" fmla="*/ T136 w 297"/>
                  <a:gd name="T138" fmla="+- 0 682 603"/>
                  <a:gd name="T139" fmla="*/ 682 h 192"/>
                  <a:gd name="T140" fmla="+- 0 7269 7031"/>
                  <a:gd name="T141" fmla="*/ T140 w 297"/>
                  <a:gd name="T142" fmla="+- 0 659 603"/>
                  <a:gd name="T143" fmla="*/ 659 h 192"/>
                  <a:gd name="T144" fmla="+- 0 7190 7031"/>
                  <a:gd name="T145" fmla="*/ T144 w 297"/>
                  <a:gd name="T146" fmla="+- 0 665 603"/>
                  <a:gd name="T147" fmla="*/ 665 h 192"/>
                  <a:gd name="T148" fmla="+- 0 7091 7031"/>
                  <a:gd name="T149" fmla="*/ T148 w 297"/>
                  <a:gd name="T150" fmla="+- 0 653 603"/>
                  <a:gd name="T151" fmla="*/ 653 h 192"/>
                  <a:gd name="T152" fmla="+- 0 7067 7031"/>
                  <a:gd name="T153" fmla="*/ T152 w 297"/>
                  <a:gd name="T154" fmla="+- 0 630 603"/>
                  <a:gd name="T155" fmla="*/ 630 h 192"/>
                  <a:gd name="T156" fmla="+- 0 7060 7031"/>
                  <a:gd name="T157" fmla="*/ T156 w 297"/>
                  <a:gd name="T158" fmla="+- 0 617 603"/>
                  <a:gd name="T159" fmla="*/ 617 h 19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297" h="192">
                    <a:moveTo>
                      <a:pt x="127" y="126"/>
                    </a:moveTo>
                    <a:lnTo>
                      <a:pt x="129" y="106"/>
                    </a:lnTo>
                    <a:lnTo>
                      <a:pt x="133" y="87"/>
                    </a:lnTo>
                    <a:lnTo>
                      <a:pt x="147" y="75"/>
                    </a:lnTo>
                    <a:lnTo>
                      <a:pt x="166" y="73"/>
                    </a:lnTo>
                    <a:lnTo>
                      <a:pt x="186" y="76"/>
                    </a:lnTo>
                    <a:lnTo>
                      <a:pt x="201" y="79"/>
                    </a:lnTo>
                    <a:lnTo>
                      <a:pt x="209" y="84"/>
                    </a:lnTo>
                    <a:lnTo>
                      <a:pt x="217" y="86"/>
                    </a:lnTo>
                    <a:lnTo>
                      <a:pt x="222" y="93"/>
                    </a:lnTo>
                    <a:lnTo>
                      <a:pt x="228" y="111"/>
                    </a:lnTo>
                    <a:lnTo>
                      <a:pt x="228" y="133"/>
                    </a:lnTo>
                    <a:lnTo>
                      <a:pt x="225" y="154"/>
                    </a:lnTo>
                    <a:lnTo>
                      <a:pt x="219" y="173"/>
                    </a:lnTo>
                    <a:lnTo>
                      <a:pt x="210" y="176"/>
                    </a:lnTo>
                    <a:lnTo>
                      <a:pt x="203" y="179"/>
                    </a:lnTo>
                    <a:lnTo>
                      <a:pt x="179" y="188"/>
                    </a:lnTo>
                    <a:lnTo>
                      <a:pt x="165" y="192"/>
                    </a:lnTo>
                    <a:lnTo>
                      <a:pt x="143" y="186"/>
                    </a:lnTo>
                    <a:lnTo>
                      <a:pt x="129" y="180"/>
                    </a:lnTo>
                    <a:lnTo>
                      <a:pt x="119" y="168"/>
                    </a:lnTo>
                    <a:lnTo>
                      <a:pt x="109" y="142"/>
                    </a:lnTo>
                    <a:lnTo>
                      <a:pt x="103" y="123"/>
                    </a:lnTo>
                    <a:lnTo>
                      <a:pt x="105" y="100"/>
                    </a:lnTo>
                    <a:lnTo>
                      <a:pt x="106" y="85"/>
                    </a:lnTo>
                    <a:lnTo>
                      <a:pt x="107" y="76"/>
                    </a:lnTo>
                    <a:lnTo>
                      <a:pt x="107" y="71"/>
                    </a:lnTo>
                    <a:lnTo>
                      <a:pt x="107" y="68"/>
                    </a:lnTo>
                    <a:lnTo>
                      <a:pt x="117" y="38"/>
                    </a:lnTo>
                    <a:lnTo>
                      <a:pt x="116" y="27"/>
                    </a:lnTo>
                    <a:lnTo>
                      <a:pt x="121" y="20"/>
                    </a:lnTo>
                    <a:lnTo>
                      <a:pt x="125" y="13"/>
                    </a:lnTo>
                    <a:lnTo>
                      <a:pt x="133" y="11"/>
                    </a:lnTo>
                    <a:lnTo>
                      <a:pt x="140" y="7"/>
                    </a:lnTo>
                    <a:lnTo>
                      <a:pt x="160" y="8"/>
                    </a:lnTo>
                    <a:lnTo>
                      <a:pt x="180" y="9"/>
                    </a:lnTo>
                    <a:lnTo>
                      <a:pt x="200" y="10"/>
                    </a:lnTo>
                    <a:lnTo>
                      <a:pt x="243" y="67"/>
                    </a:lnTo>
                    <a:lnTo>
                      <a:pt x="242" y="86"/>
                    </a:lnTo>
                    <a:lnTo>
                      <a:pt x="237" y="106"/>
                    </a:lnTo>
                    <a:lnTo>
                      <a:pt x="224" y="115"/>
                    </a:lnTo>
                    <a:lnTo>
                      <a:pt x="200" y="124"/>
                    </a:lnTo>
                    <a:lnTo>
                      <a:pt x="178" y="131"/>
                    </a:lnTo>
                    <a:lnTo>
                      <a:pt x="163" y="130"/>
                    </a:lnTo>
                    <a:lnTo>
                      <a:pt x="154" y="128"/>
                    </a:lnTo>
                    <a:lnTo>
                      <a:pt x="146" y="126"/>
                    </a:lnTo>
                    <a:lnTo>
                      <a:pt x="140" y="124"/>
                    </a:lnTo>
                    <a:lnTo>
                      <a:pt x="134" y="121"/>
                    </a:lnTo>
                    <a:lnTo>
                      <a:pt x="127" y="119"/>
                    </a:lnTo>
                    <a:lnTo>
                      <a:pt x="117" y="116"/>
                    </a:lnTo>
                    <a:lnTo>
                      <a:pt x="106" y="115"/>
                    </a:lnTo>
                    <a:lnTo>
                      <a:pt x="96" y="113"/>
                    </a:lnTo>
                    <a:lnTo>
                      <a:pt x="57" y="72"/>
                    </a:lnTo>
                    <a:lnTo>
                      <a:pt x="51" y="66"/>
                    </a:lnTo>
                    <a:lnTo>
                      <a:pt x="46" y="61"/>
                    </a:lnTo>
                    <a:lnTo>
                      <a:pt x="39" y="57"/>
                    </a:lnTo>
                    <a:lnTo>
                      <a:pt x="32" y="53"/>
                    </a:lnTo>
                    <a:lnTo>
                      <a:pt x="17" y="59"/>
                    </a:lnTo>
                    <a:lnTo>
                      <a:pt x="6" y="63"/>
                    </a:lnTo>
                    <a:lnTo>
                      <a:pt x="1" y="70"/>
                    </a:lnTo>
                    <a:lnTo>
                      <a:pt x="0" y="81"/>
                    </a:lnTo>
                    <a:lnTo>
                      <a:pt x="4" y="98"/>
                    </a:lnTo>
                    <a:lnTo>
                      <a:pt x="38" y="163"/>
                    </a:lnTo>
                    <a:lnTo>
                      <a:pt x="95" y="182"/>
                    </a:lnTo>
                    <a:lnTo>
                      <a:pt x="140" y="183"/>
                    </a:lnTo>
                    <a:lnTo>
                      <a:pt x="159" y="182"/>
                    </a:lnTo>
                    <a:lnTo>
                      <a:pt x="219" y="169"/>
                    </a:lnTo>
                    <a:lnTo>
                      <a:pt x="285" y="99"/>
                    </a:lnTo>
                    <a:lnTo>
                      <a:pt x="297" y="79"/>
                    </a:lnTo>
                    <a:lnTo>
                      <a:pt x="287" y="72"/>
                    </a:lnTo>
                    <a:lnTo>
                      <a:pt x="238" y="56"/>
                    </a:lnTo>
                    <a:lnTo>
                      <a:pt x="231" y="57"/>
                    </a:lnTo>
                    <a:lnTo>
                      <a:pt x="159" y="62"/>
                    </a:lnTo>
                    <a:lnTo>
                      <a:pt x="135" y="62"/>
                    </a:lnTo>
                    <a:lnTo>
                      <a:pt x="60" y="50"/>
                    </a:lnTo>
                    <a:lnTo>
                      <a:pt x="41" y="33"/>
                    </a:lnTo>
                    <a:lnTo>
                      <a:pt x="36" y="27"/>
                    </a:lnTo>
                    <a:lnTo>
                      <a:pt x="32" y="20"/>
                    </a:lnTo>
                    <a:lnTo>
                      <a:pt x="29" y="14"/>
                    </a:lnTo>
                    <a:lnTo>
                      <a:pt x="26" y="0"/>
                    </a:lnTo>
                  </a:path>
                </a:pathLst>
              </a:custGeom>
              <a:noFill/>
              <a:ln w="28956">
                <a:solidFill>
                  <a:srgbClr val="30859C"/>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324" name="Group 264">
              <a:extLst>
                <a:ext uri="{FF2B5EF4-FFF2-40B4-BE49-F238E27FC236}">
                  <a16:creationId xmlns:a16="http://schemas.microsoft.com/office/drawing/2014/main" xmlns="" id="{041E3742-1D77-49D0-9D47-D6C370643640}"/>
                </a:ext>
              </a:extLst>
            </p:cNvPr>
            <p:cNvGrpSpPr>
              <a:grpSpLocks/>
            </p:cNvGrpSpPr>
            <p:nvPr/>
          </p:nvGrpSpPr>
          <p:grpSpPr bwMode="auto">
            <a:xfrm>
              <a:off x="6180" y="-923"/>
              <a:ext cx="1274" cy="80"/>
              <a:chOff x="6180" y="-923"/>
              <a:chExt cx="1274" cy="80"/>
            </a:xfrm>
          </p:grpSpPr>
          <p:sp>
            <p:nvSpPr>
              <p:cNvPr id="381" name="Freeform 265">
                <a:extLst>
                  <a:ext uri="{FF2B5EF4-FFF2-40B4-BE49-F238E27FC236}">
                    <a16:creationId xmlns:a16="http://schemas.microsoft.com/office/drawing/2014/main" xmlns="" id="{0A69922F-F793-4834-B705-D5E185B20963}"/>
                  </a:ext>
                </a:extLst>
              </p:cNvPr>
              <p:cNvSpPr>
                <a:spLocks/>
              </p:cNvSpPr>
              <p:nvPr/>
            </p:nvSpPr>
            <p:spPr bwMode="auto">
              <a:xfrm>
                <a:off x="6180" y="-923"/>
                <a:ext cx="1274" cy="80"/>
              </a:xfrm>
              <a:custGeom>
                <a:avLst/>
                <a:gdLst>
                  <a:gd name="T0" fmla="+- 0 6180 6180"/>
                  <a:gd name="T1" fmla="*/ T0 w 1274"/>
                  <a:gd name="T2" fmla="+- 0 -843 -923"/>
                  <a:gd name="T3" fmla="*/ -843 h 80"/>
                  <a:gd name="T4" fmla="+- 0 6182 6180"/>
                  <a:gd name="T5" fmla="*/ T4 w 1274"/>
                  <a:gd name="T6" fmla="+- 0 -871 -923"/>
                  <a:gd name="T7" fmla="*/ -871 h 80"/>
                  <a:gd name="T8" fmla="+- 0 6186 6180"/>
                  <a:gd name="T9" fmla="*/ T8 w 1274"/>
                  <a:gd name="T10" fmla="+- 0 -885 -923"/>
                  <a:gd name="T11" fmla="*/ -885 h 80"/>
                  <a:gd name="T12" fmla="+- 0 6810 6180"/>
                  <a:gd name="T13" fmla="*/ T12 w 1274"/>
                  <a:gd name="T14" fmla="+- 0 -885 -923"/>
                  <a:gd name="T15" fmla="*/ -885 h 80"/>
                  <a:gd name="T16" fmla="+- 0 6815 6180"/>
                  <a:gd name="T17" fmla="*/ T16 w 1274"/>
                  <a:gd name="T18" fmla="+- 0 -896 -923"/>
                  <a:gd name="T19" fmla="*/ -896 h 80"/>
                  <a:gd name="T20" fmla="+- 0 6817 6180"/>
                  <a:gd name="T21" fmla="*/ T20 w 1274"/>
                  <a:gd name="T22" fmla="+- 0 -923 -923"/>
                  <a:gd name="T23" fmla="*/ -923 h 80"/>
                  <a:gd name="T24" fmla="+- 0 6817 6180"/>
                  <a:gd name="T25" fmla="*/ T24 w 1274"/>
                  <a:gd name="T26" fmla="+- 0 -904 -923"/>
                  <a:gd name="T27" fmla="*/ -904 h 80"/>
                  <a:gd name="T28" fmla="+- 0 6820 6180"/>
                  <a:gd name="T29" fmla="*/ T28 w 1274"/>
                  <a:gd name="T30" fmla="+- 0 -885 -923"/>
                  <a:gd name="T31" fmla="*/ -885 h 80"/>
                  <a:gd name="T32" fmla="+- 0 6824 6180"/>
                  <a:gd name="T33" fmla="*/ T32 w 1274"/>
                  <a:gd name="T34" fmla="+- 0 -885 -923"/>
                  <a:gd name="T35" fmla="*/ -885 h 80"/>
                  <a:gd name="T36" fmla="+- 0 7447 6180"/>
                  <a:gd name="T37" fmla="*/ T36 w 1274"/>
                  <a:gd name="T38" fmla="+- 0 -885 -923"/>
                  <a:gd name="T39" fmla="*/ -885 h 80"/>
                  <a:gd name="T40" fmla="+- 0 7452 6180"/>
                  <a:gd name="T41" fmla="*/ T40 w 1274"/>
                  <a:gd name="T42" fmla="+- 0 -874 -923"/>
                  <a:gd name="T43" fmla="*/ -874 h 80"/>
                  <a:gd name="T44" fmla="+- 0 7454 6180"/>
                  <a:gd name="T45" fmla="*/ T44 w 1274"/>
                  <a:gd name="T46" fmla="+- 0 -847 -923"/>
                  <a:gd name="T47" fmla="*/ -847 h 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1274" h="80">
                    <a:moveTo>
                      <a:pt x="0" y="80"/>
                    </a:moveTo>
                    <a:lnTo>
                      <a:pt x="2" y="52"/>
                    </a:lnTo>
                    <a:lnTo>
                      <a:pt x="6" y="38"/>
                    </a:lnTo>
                    <a:lnTo>
                      <a:pt x="630" y="38"/>
                    </a:lnTo>
                    <a:lnTo>
                      <a:pt x="635" y="27"/>
                    </a:lnTo>
                    <a:lnTo>
                      <a:pt x="637" y="0"/>
                    </a:lnTo>
                    <a:lnTo>
                      <a:pt x="637" y="19"/>
                    </a:lnTo>
                    <a:lnTo>
                      <a:pt x="640" y="38"/>
                    </a:lnTo>
                    <a:lnTo>
                      <a:pt x="644" y="38"/>
                    </a:lnTo>
                    <a:lnTo>
                      <a:pt x="1267" y="38"/>
                    </a:lnTo>
                    <a:lnTo>
                      <a:pt x="1272" y="49"/>
                    </a:lnTo>
                    <a:lnTo>
                      <a:pt x="1274" y="76"/>
                    </a:lnTo>
                  </a:path>
                </a:pathLst>
              </a:custGeom>
              <a:noFill/>
              <a:ln w="12192">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325" name="Group 262">
              <a:extLst>
                <a:ext uri="{FF2B5EF4-FFF2-40B4-BE49-F238E27FC236}">
                  <a16:creationId xmlns:a16="http://schemas.microsoft.com/office/drawing/2014/main" xmlns="" id="{2AC8E49E-905E-432F-AFE6-40AD4415EEBA}"/>
                </a:ext>
              </a:extLst>
            </p:cNvPr>
            <p:cNvGrpSpPr>
              <a:grpSpLocks/>
            </p:cNvGrpSpPr>
            <p:nvPr/>
          </p:nvGrpSpPr>
          <p:grpSpPr bwMode="auto">
            <a:xfrm>
              <a:off x="9835" y="-923"/>
              <a:ext cx="1702" cy="80"/>
              <a:chOff x="9835" y="-923"/>
              <a:chExt cx="1702" cy="80"/>
            </a:xfrm>
          </p:grpSpPr>
          <p:sp>
            <p:nvSpPr>
              <p:cNvPr id="380" name="Freeform 263">
                <a:extLst>
                  <a:ext uri="{FF2B5EF4-FFF2-40B4-BE49-F238E27FC236}">
                    <a16:creationId xmlns:a16="http://schemas.microsoft.com/office/drawing/2014/main" xmlns="" id="{DE6B67CF-F95C-4F52-BE23-8A2F4B1729EE}"/>
                  </a:ext>
                </a:extLst>
              </p:cNvPr>
              <p:cNvSpPr>
                <a:spLocks/>
              </p:cNvSpPr>
              <p:nvPr/>
            </p:nvSpPr>
            <p:spPr bwMode="auto">
              <a:xfrm>
                <a:off x="9835" y="-923"/>
                <a:ext cx="1702" cy="80"/>
              </a:xfrm>
              <a:custGeom>
                <a:avLst/>
                <a:gdLst>
                  <a:gd name="T0" fmla="+- 0 9835 9835"/>
                  <a:gd name="T1" fmla="*/ T0 w 1702"/>
                  <a:gd name="T2" fmla="+- 0 -843 -923"/>
                  <a:gd name="T3" fmla="*/ -843 h 80"/>
                  <a:gd name="T4" fmla="+- 0 9837 9835"/>
                  <a:gd name="T5" fmla="*/ T4 w 1702"/>
                  <a:gd name="T6" fmla="+- 0 -871 -923"/>
                  <a:gd name="T7" fmla="*/ -871 h 80"/>
                  <a:gd name="T8" fmla="+- 0 9842 9835"/>
                  <a:gd name="T9" fmla="*/ T8 w 1702"/>
                  <a:gd name="T10" fmla="+- 0 -885 -923"/>
                  <a:gd name="T11" fmla="*/ -885 h 80"/>
                  <a:gd name="T12" fmla="+- 0 10679 9835"/>
                  <a:gd name="T13" fmla="*/ T12 w 1702"/>
                  <a:gd name="T14" fmla="+- 0 -885 -923"/>
                  <a:gd name="T15" fmla="*/ -885 h 80"/>
                  <a:gd name="T16" fmla="+- 0 10684 9835"/>
                  <a:gd name="T17" fmla="*/ T16 w 1702"/>
                  <a:gd name="T18" fmla="+- 0 -896 -923"/>
                  <a:gd name="T19" fmla="*/ -896 h 80"/>
                  <a:gd name="T20" fmla="+- 0 10686 9835"/>
                  <a:gd name="T21" fmla="*/ T20 w 1702"/>
                  <a:gd name="T22" fmla="+- 0 -923 -923"/>
                  <a:gd name="T23" fmla="*/ -923 h 80"/>
                  <a:gd name="T24" fmla="+- 0 10686 9835"/>
                  <a:gd name="T25" fmla="*/ T24 w 1702"/>
                  <a:gd name="T26" fmla="+- 0 -904 -923"/>
                  <a:gd name="T27" fmla="*/ -904 h 80"/>
                  <a:gd name="T28" fmla="+- 0 10689 9835"/>
                  <a:gd name="T29" fmla="*/ T28 w 1702"/>
                  <a:gd name="T30" fmla="+- 0 -885 -923"/>
                  <a:gd name="T31" fmla="*/ -885 h 80"/>
                  <a:gd name="T32" fmla="+- 0 10693 9835"/>
                  <a:gd name="T33" fmla="*/ T32 w 1702"/>
                  <a:gd name="T34" fmla="+- 0 -885 -923"/>
                  <a:gd name="T35" fmla="*/ -885 h 80"/>
                  <a:gd name="T36" fmla="+- 0 11530 9835"/>
                  <a:gd name="T37" fmla="*/ T36 w 1702"/>
                  <a:gd name="T38" fmla="+- 0 -885 -923"/>
                  <a:gd name="T39" fmla="*/ -885 h 80"/>
                  <a:gd name="T40" fmla="+- 0 11534 9835"/>
                  <a:gd name="T41" fmla="*/ T40 w 1702"/>
                  <a:gd name="T42" fmla="+- 0 -874 -923"/>
                  <a:gd name="T43" fmla="*/ -874 h 80"/>
                  <a:gd name="T44" fmla="+- 0 11537 9835"/>
                  <a:gd name="T45" fmla="*/ T44 w 1702"/>
                  <a:gd name="T46" fmla="+- 0 -847 -923"/>
                  <a:gd name="T47" fmla="*/ -847 h 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1702" h="80">
                    <a:moveTo>
                      <a:pt x="0" y="80"/>
                    </a:moveTo>
                    <a:lnTo>
                      <a:pt x="2" y="52"/>
                    </a:lnTo>
                    <a:lnTo>
                      <a:pt x="7" y="38"/>
                    </a:lnTo>
                    <a:lnTo>
                      <a:pt x="844" y="38"/>
                    </a:lnTo>
                    <a:lnTo>
                      <a:pt x="849" y="27"/>
                    </a:lnTo>
                    <a:lnTo>
                      <a:pt x="851" y="0"/>
                    </a:lnTo>
                    <a:lnTo>
                      <a:pt x="851" y="19"/>
                    </a:lnTo>
                    <a:lnTo>
                      <a:pt x="854" y="38"/>
                    </a:lnTo>
                    <a:lnTo>
                      <a:pt x="858" y="38"/>
                    </a:lnTo>
                    <a:lnTo>
                      <a:pt x="1695" y="38"/>
                    </a:lnTo>
                    <a:lnTo>
                      <a:pt x="1699" y="49"/>
                    </a:lnTo>
                    <a:lnTo>
                      <a:pt x="1702" y="76"/>
                    </a:lnTo>
                  </a:path>
                </a:pathLst>
              </a:custGeom>
              <a:noFill/>
              <a:ln w="12192">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326" name="Group 260">
              <a:extLst>
                <a:ext uri="{FF2B5EF4-FFF2-40B4-BE49-F238E27FC236}">
                  <a16:creationId xmlns:a16="http://schemas.microsoft.com/office/drawing/2014/main" xmlns="" id="{D8F261AD-7290-4272-8AD0-D6D3E865792A}"/>
                </a:ext>
              </a:extLst>
            </p:cNvPr>
            <p:cNvGrpSpPr>
              <a:grpSpLocks/>
            </p:cNvGrpSpPr>
            <p:nvPr/>
          </p:nvGrpSpPr>
          <p:grpSpPr bwMode="auto">
            <a:xfrm>
              <a:off x="9912" y="-266"/>
              <a:ext cx="85" cy="98"/>
              <a:chOff x="9912" y="-266"/>
              <a:chExt cx="85" cy="98"/>
            </a:xfrm>
          </p:grpSpPr>
          <p:sp>
            <p:nvSpPr>
              <p:cNvPr id="379" name="Freeform 261">
                <a:extLst>
                  <a:ext uri="{FF2B5EF4-FFF2-40B4-BE49-F238E27FC236}">
                    <a16:creationId xmlns:a16="http://schemas.microsoft.com/office/drawing/2014/main" xmlns="" id="{C34FF032-CF54-49A1-AD66-A171DCD7372D}"/>
                  </a:ext>
                </a:extLst>
              </p:cNvPr>
              <p:cNvSpPr>
                <a:spLocks/>
              </p:cNvSpPr>
              <p:nvPr/>
            </p:nvSpPr>
            <p:spPr bwMode="auto">
              <a:xfrm>
                <a:off x="9912" y="-266"/>
                <a:ext cx="85" cy="98"/>
              </a:xfrm>
              <a:custGeom>
                <a:avLst/>
                <a:gdLst>
                  <a:gd name="T0" fmla="+- 0 9948 9912"/>
                  <a:gd name="T1" fmla="*/ T0 w 85"/>
                  <a:gd name="T2" fmla="+- 0 -266 -266"/>
                  <a:gd name="T3" fmla="*/ -266 h 98"/>
                  <a:gd name="T4" fmla="+- 0 9929 9912"/>
                  <a:gd name="T5" fmla="*/ T4 w 85"/>
                  <a:gd name="T6" fmla="+- 0 -257 -266"/>
                  <a:gd name="T7" fmla="*/ -257 h 98"/>
                  <a:gd name="T8" fmla="+- 0 9917 9912"/>
                  <a:gd name="T9" fmla="*/ T8 w 85"/>
                  <a:gd name="T10" fmla="+- 0 -239 -266"/>
                  <a:gd name="T11" fmla="*/ -239 h 98"/>
                  <a:gd name="T12" fmla="+- 0 9912 9912"/>
                  <a:gd name="T13" fmla="*/ T12 w 85"/>
                  <a:gd name="T14" fmla="+- 0 -215 -266"/>
                  <a:gd name="T15" fmla="*/ -215 h 98"/>
                  <a:gd name="T16" fmla="+- 0 9912 9912"/>
                  <a:gd name="T17" fmla="*/ T16 w 85"/>
                  <a:gd name="T18" fmla="+- 0 -213 -266"/>
                  <a:gd name="T19" fmla="*/ -213 h 98"/>
                  <a:gd name="T20" fmla="+- 0 9916 9912"/>
                  <a:gd name="T21" fmla="*/ T20 w 85"/>
                  <a:gd name="T22" fmla="+- 0 -194 -266"/>
                  <a:gd name="T23" fmla="*/ -194 h 98"/>
                  <a:gd name="T24" fmla="+- 0 9927 9912"/>
                  <a:gd name="T25" fmla="*/ T24 w 85"/>
                  <a:gd name="T26" fmla="+- 0 -179 -266"/>
                  <a:gd name="T27" fmla="*/ -179 h 98"/>
                  <a:gd name="T28" fmla="+- 0 9946 9912"/>
                  <a:gd name="T29" fmla="*/ T28 w 85"/>
                  <a:gd name="T30" fmla="+- 0 -169 -266"/>
                  <a:gd name="T31" fmla="*/ -169 h 98"/>
                  <a:gd name="T32" fmla="+- 0 9972 9912"/>
                  <a:gd name="T33" fmla="*/ T32 w 85"/>
                  <a:gd name="T34" fmla="+- 0 -168 -266"/>
                  <a:gd name="T35" fmla="*/ -168 h 98"/>
                  <a:gd name="T36" fmla="+- 0 9985 9912"/>
                  <a:gd name="T37" fmla="*/ T36 w 85"/>
                  <a:gd name="T38" fmla="+- 0 -181 -266"/>
                  <a:gd name="T39" fmla="*/ -181 h 98"/>
                  <a:gd name="T40" fmla="+- 0 9994 9912"/>
                  <a:gd name="T41" fmla="*/ T40 w 85"/>
                  <a:gd name="T42" fmla="+- 0 -201 -266"/>
                  <a:gd name="T43" fmla="*/ -201 h 98"/>
                  <a:gd name="T44" fmla="+- 0 9997 9912"/>
                  <a:gd name="T45" fmla="*/ T44 w 85"/>
                  <a:gd name="T46" fmla="+- 0 -230 -266"/>
                  <a:gd name="T47" fmla="*/ -230 h 98"/>
                  <a:gd name="T48" fmla="+- 0 9987 9912"/>
                  <a:gd name="T49" fmla="*/ T48 w 85"/>
                  <a:gd name="T50" fmla="+- 0 -249 -266"/>
                  <a:gd name="T51" fmla="*/ -249 h 98"/>
                  <a:gd name="T52" fmla="+- 0 9971 9912"/>
                  <a:gd name="T53" fmla="*/ T52 w 85"/>
                  <a:gd name="T54" fmla="+- 0 -262 -266"/>
                  <a:gd name="T55" fmla="*/ -262 h 98"/>
                  <a:gd name="T56" fmla="+- 0 9948 9912"/>
                  <a:gd name="T57" fmla="*/ T56 w 85"/>
                  <a:gd name="T58" fmla="+- 0 -266 -266"/>
                  <a:gd name="T59" fmla="*/ -266 h 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85" h="98">
                    <a:moveTo>
                      <a:pt x="36" y="0"/>
                    </a:moveTo>
                    <a:lnTo>
                      <a:pt x="17" y="9"/>
                    </a:lnTo>
                    <a:lnTo>
                      <a:pt x="5" y="27"/>
                    </a:lnTo>
                    <a:lnTo>
                      <a:pt x="0" y="51"/>
                    </a:lnTo>
                    <a:lnTo>
                      <a:pt x="0" y="53"/>
                    </a:lnTo>
                    <a:lnTo>
                      <a:pt x="4" y="72"/>
                    </a:lnTo>
                    <a:lnTo>
                      <a:pt x="15" y="87"/>
                    </a:lnTo>
                    <a:lnTo>
                      <a:pt x="34" y="97"/>
                    </a:lnTo>
                    <a:lnTo>
                      <a:pt x="60" y="98"/>
                    </a:lnTo>
                    <a:lnTo>
                      <a:pt x="73" y="85"/>
                    </a:lnTo>
                    <a:lnTo>
                      <a:pt x="82" y="65"/>
                    </a:lnTo>
                    <a:lnTo>
                      <a:pt x="85" y="36"/>
                    </a:lnTo>
                    <a:lnTo>
                      <a:pt x="75" y="17"/>
                    </a:lnTo>
                    <a:lnTo>
                      <a:pt x="59" y="4"/>
                    </a:lnTo>
                    <a:lnTo>
                      <a:pt x="36" y="0"/>
                    </a:lnTo>
                  </a:path>
                </a:pathLst>
              </a:custGeom>
              <a:solidFill>
                <a:srgbClr val="FFD96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327" name="Group 258">
              <a:extLst>
                <a:ext uri="{FF2B5EF4-FFF2-40B4-BE49-F238E27FC236}">
                  <a16:creationId xmlns:a16="http://schemas.microsoft.com/office/drawing/2014/main" xmlns="" id="{688C97A0-B675-4AB4-BBB9-A4F9FE6BC901}"/>
                </a:ext>
              </a:extLst>
            </p:cNvPr>
            <p:cNvGrpSpPr>
              <a:grpSpLocks/>
            </p:cNvGrpSpPr>
            <p:nvPr/>
          </p:nvGrpSpPr>
          <p:grpSpPr bwMode="auto">
            <a:xfrm>
              <a:off x="9912" y="-266"/>
              <a:ext cx="85" cy="98"/>
              <a:chOff x="9912" y="-266"/>
              <a:chExt cx="85" cy="98"/>
            </a:xfrm>
          </p:grpSpPr>
          <p:sp>
            <p:nvSpPr>
              <p:cNvPr id="378" name="Freeform 259">
                <a:extLst>
                  <a:ext uri="{FF2B5EF4-FFF2-40B4-BE49-F238E27FC236}">
                    <a16:creationId xmlns:a16="http://schemas.microsoft.com/office/drawing/2014/main" xmlns="" id="{911A7BB2-9B95-4204-A418-79BDAAFB3458}"/>
                  </a:ext>
                </a:extLst>
              </p:cNvPr>
              <p:cNvSpPr>
                <a:spLocks/>
              </p:cNvSpPr>
              <p:nvPr/>
            </p:nvSpPr>
            <p:spPr bwMode="auto">
              <a:xfrm>
                <a:off x="9912" y="-266"/>
                <a:ext cx="85" cy="98"/>
              </a:xfrm>
              <a:custGeom>
                <a:avLst/>
                <a:gdLst>
                  <a:gd name="T0" fmla="+- 0 9912 9912"/>
                  <a:gd name="T1" fmla="*/ T0 w 85"/>
                  <a:gd name="T2" fmla="+- 0 -215 -266"/>
                  <a:gd name="T3" fmla="*/ -215 h 98"/>
                  <a:gd name="T4" fmla="+- 0 9917 9912"/>
                  <a:gd name="T5" fmla="*/ T4 w 85"/>
                  <a:gd name="T6" fmla="+- 0 -239 -266"/>
                  <a:gd name="T7" fmla="*/ -239 h 98"/>
                  <a:gd name="T8" fmla="+- 0 9929 9912"/>
                  <a:gd name="T9" fmla="*/ T8 w 85"/>
                  <a:gd name="T10" fmla="+- 0 -257 -266"/>
                  <a:gd name="T11" fmla="*/ -257 h 98"/>
                  <a:gd name="T12" fmla="+- 0 9948 9912"/>
                  <a:gd name="T13" fmla="*/ T12 w 85"/>
                  <a:gd name="T14" fmla="+- 0 -266 -266"/>
                  <a:gd name="T15" fmla="*/ -266 h 98"/>
                  <a:gd name="T16" fmla="+- 0 9971 9912"/>
                  <a:gd name="T17" fmla="*/ T16 w 85"/>
                  <a:gd name="T18" fmla="+- 0 -262 -266"/>
                  <a:gd name="T19" fmla="*/ -262 h 98"/>
                  <a:gd name="T20" fmla="+- 0 9987 9912"/>
                  <a:gd name="T21" fmla="*/ T20 w 85"/>
                  <a:gd name="T22" fmla="+- 0 -249 -266"/>
                  <a:gd name="T23" fmla="*/ -249 h 98"/>
                  <a:gd name="T24" fmla="+- 0 9997 9912"/>
                  <a:gd name="T25" fmla="*/ T24 w 85"/>
                  <a:gd name="T26" fmla="+- 0 -230 -266"/>
                  <a:gd name="T27" fmla="*/ -230 h 98"/>
                  <a:gd name="T28" fmla="+- 0 9994 9912"/>
                  <a:gd name="T29" fmla="*/ T28 w 85"/>
                  <a:gd name="T30" fmla="+- 0 -201 -266"/>
                  <a:gd name="T31" fmla="*/ -201 h 98"/>
                  <a:gd name="T32" fmla="+- 0 9985 9912"/>
                  <a:gd name="T33" fmla="*/ T32 w 85"/>
                  <a:gd name="T34" fmla="+- 0 -181 -266"/>
                  <a:gd name="T35" fmla="*/ -181 h 98"/>
                  <a:gd name="T36" fmla="+- 0 9972 9912"/>
                  <a:gd name="T37" fmla="*/ T36 w 85"/>
                  <a:gd name="T38" fmla="+- 0 -168 -266"/>
                  <a:gd name="T39" fmla="*/ -168 h 98"/>
                  <a:gd name="T40" fmla="+- 0 9946 9912"/>
                  <a:gd name="T41" fmla="*/ T40 w 85"/>
                  <a:gd name="T42" fmla="+- 0 -169 -266"/>
                  <a:gd name="T43" fmla="*/ -169 h 98"/>
                  <a:gd name="T44" fmla="+- 0 9927 9912"/>
                  <a:gd name="T45" fmla="*/ T44 w 85"/>
                  <a:gd name="T46" fmla="+- 0 -179 -266"/>
                  <a:gd name="T47" fmla="*/ -179 h 98"/>
                  <a:gd name="T48" fmla="+- 0 9916 9912"/>
                  <a:gd name="T49" fmla="*/ T48 w 85"/>
                  <a:gd name="T50" fmla="+- 0 -194 -266"/>
                  <a:gd name="T51" fmla="*/ -194 h 98"/>
                  <a:gd name="T52" fmla="+- 0 9912 9912"/>
                  <a:gd name="T53" fmla="*/ T52 w 85"/>
                  <a:gd name="T54" fmla="+- 0 -213 -266"/>
                  <a:gd name="T55" fmla="*/ -213 h 98"/>
                  <a:gd name="T56" fmla="+- 0 9912 9912"/>
                  <a:gd name="T57" fmla="*/ T56 w 85"/>
                  <a:gd name="T58" fmla="+- 0 -215 -266"/>
                  <a:gd name="T59" fmla="*/ -215 h 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85" h="98">
                    <a:moveTo>
                      <a:pt x="0" y="51"/>
                    </a:moveTo>
                    <a:lnTo>
                      <a:pt x="5" y="27"/>
                    </a:lnTo>
                    <a:lnTo>
                      <a:pt x="17" y="9"/>
                    </a:lnTo>
                    <a:lnTo>
                      <a:pt x="36" y="0"/>
                    </a:lnTo>
                    <a:lnTo>
                      <a:pt x="59" y="4"/>
                    </a:lnTo>
                    <a:lnTo>
                      <a:pt x="75" y="17"/>
                    </a:lnTo>
                    <a:lnTo>
                      <a:pt x="85" y="36"/>
                    </a:lnTo>
                    <a:lnTo>
                      <a:pt x="82" y="65"/>
                    </a:lnTo>
                    <a:lnTo>
                      <a:pt x="73" y="85"/>
                    </a:lnTo>
                    <a:lnTo>
                      <a:pt x="60" y="98"/>
                    </a:lnTo>
                    <a:lnTo>
                      <a:pt x="34" y="97"/>
                    </a:lnTo>
                    <a:lnTo>
                      <a:pt x="15" y="87"/>
                    </a:lnTo>
                    <a:lnTo>
                      <a:pt x="4" y="72"/>
                    </a:lnTo>
                    <a:lnTo>
                      <a:pt x="0" y="53"/>
                    </a:lnTo>
                    <a:lnTo>
                      <a:pt x="0" y="51"/>
                    </a:lnTo>
                    <a:close/>
                  </a:path>
                </a:pathLst>
              </a:custGeom>
              <a:noFill/>
              <a:ln w="12192">
                <a:solidFill>
                  <a:srgbClr val="6F2F9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328" name="Group 256">
              <a:extLst>
                <a:ext uri="{FF2B5EF4-FFF2-40B4-BE49-F238E27FC236}">
                  <a16:creationId xmlns:a16="http://schemas.microsoft.com/office/drawing/2014/main" xmlns="" id="{042DC28D-0C77-48A2-82EB-9D3CC5596981}"/>
                </a:ext>
              </a:extLst>
            </p:cNvPr>
            <p:cNvGrpSpPr>
              <a:grpSpLocks/>
            </p:cNvGrpSpPr>
            <p:nvPr/>
          </p:nvGrpSpPr>
          <p:grpSpPr bwMode="auto">
            <a:xfrm>
              <a:off x="9917" y="-96"/>
              <a:ext cx="87" cy="102"/>
              <a:chOff x="9917" y="-96"/>
              <a:chExt cx="87" cy="102"/>
            </a:xfrm>
          </p:grpSpPr>
          <p:sp>
            <p:nvSpPr>
              <p:cNvPr id="377" name="Freeform 257">
                <a:extLst>
                  <a:ext uri="{FF2B5EF4-FFF2-40B4-BE49-F238E27FC236}">
                    <a16:creationId xmlns:a16="http://schemas.microsoft.com/office/drawing/2014/main" xmlns="" id="{D43C9F3D-DAE6-4651-8F46-314A85A623F0}"/>
                  </a:ext>
                </a:extLst>
              </p:cNvPr>
              <p:cNvSpPr>
                <a:spLocks/>
              </p:cNvSpPr>
              <p:nvPr/>
            </p:nvSpPr>
            <p:spPr bwMode="auto">
              <a:xfrm>
                <a:off x="9917" y="-96"/>
                <a:ext cx="87" cy="102"/>
              </a:xfrm>
              <a:custGeom>
                <a:avLst/>
                <a:gdLst>
                  <a:gd name="T0" fmla="+- 0 9953 9917"/>
                  <a:gd name="T1" fmla="*/ T0 w 87"/>
                  <a:gd name="T2" fmla="+- 0 -96 -96"/>
                  <a:gd name="T3" fmla="*/ -96 h 102"/>
                  <a:gd name="T4" fmla="+- 0 9934 9917"/>
                  <a:gd name="T5" fmla="*/ T4 w 87"/>
                  <a:gd name="T6" fmla="+- 0 -86 -96"/>
                  <a:gd name="T7" fmla="*/ -86 h 102"/>
                  <a:gd name="T8" fmla="+- 0 9922 9917"/>
                  <a:gd name="T9" fmla="*/ T8 w 87"/>
                  <a:gd name="T10" fmla="+- 0 -68 -96"/>
                  <a:gd name="T11" fmla="*/ -68 h 102"/>
                  <a:gd name="T12" fmla="+- 0 9917 9917"/>
                  <a:gd name="T13" fmla="*/ T12 w 87"/>
                  <a:gd name="T14" fmla="+- 0 -45 -96"/>
                  <a:gd name="T15" fmla="*/ -45 h 102"/>
                  <a:gd name="T16" fmla="+- 0 9918 9917"/>
                  <a:gd name="T17" fmla="*/ T16 w 87"/>
                  <a:gd name="T18" fmla="+- 0 -34 -96"/>
                  <a:gd name="T19" fmla="*/ -34 h 102"/>
                  <a:gd name="T20" fmla="+- 0 9926 9917"/>
                  <a:gd name="T21" fmla="*/ T20 w 87"/>
                  <a:gd name="T22" fmla="+- 0 -13 -96"/>
                  <a:gd name="T23" fmla="*/ -13 h 102"/>
                  <a:gd name="T24" fmla="+- 0 9942 9917"/>
                  <a:gd name="T25" fmla="*/ T24 w 87"/>
                  <a:gd name="T26" fmla="+- 0 1 -96"/>
                  <a:gd name="T27" fmla="*/ 1 h 102"/>
                  <a:gd name="T28" fmla="+- 0 9963 9917"/>
                  <a:gd name="T29" fmla="*/ T28 w 87"/>
                  <a:gd name="T30" fmla="+- 0 7 -96"/>
                  <a:gd name="T31" fmla="*/ 7 h 102"/>
                  <a:gd name="T32" fmla="+- 0 9980 9917"/>
                  <a:gd name="T33" fmla="*/ T32 w 87"/>
                  <a:gd name="T34" fmla="+- 0 2 -96"/>
                  <a:gd name="T35" fmla="*/ 2 h 102"/>
                  <a:gd name="T36" fmla="+- 0 9993 9917"/>
                  <a:gd name="T37" fmla="*/ T36 w 87"/>
                  <a:gd name="T38" fmla="+- 0 -11 -96"/>
                  <a:gd name="T39" fmla="*/ -11 h 102"/>
                  <a:gd name="T40" fmla="+- 0 10001 9917"/>
                  <a:gd name="T41" fmla="*/ T40 w 87"/>
                  <a:gd name="T42" fmla="+- 0 -32 -96"/>
                  <a:gd name="T43" fmla="*/ -32 h 102"/>
                  <a:gd name="T44" fmla="+- 0 10003 9917"/>
                  <a:gd name="T45" fmla="*/ T44 w 87"/>
                  <a:gd name="T46" fmla="+- 0 -61 -96"/>
                  <a:gd name="T47" fmla="*/ -61 h 102"/>
                  <a:gd name="T48" fmla="+- 0 9993 9917"/>
                  <a:gd name="T49" fmla="*/ T48 w 87"/>
                  <a:gd name="T50" fmla="+- 0 -79 -96"/>
                  <a:gd name="T51" fmla="*/ -79 h 102"/>
                  <a:gd name="T52" fmla="+- 0 9976 9917"/>
                  <a:gd name="T53" fmla="*/ T52 w 87"/>
                  <a:gd name="T54" fmla="+- 0 -91 -96"/>
                  <a:gd name="T55" fmla="*/ -91 h 102"/>
                  <a:gd name="T56" fmla="+- 0 9953 9917"/>
                  <a:gd name="T57" fmla="*/ T56 w 87"/>
                  <a:gd name="T58" fmla="+- 0 -96 -96"/>
                  <a:gd name="T59" fmla="*/ -96 h 10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87" h="102">
                    <a:moveTo>
                      <a:pt x="36" y="0"/>
                    </a:moveTo>
                    <a:lnTo>
                      <a:pt x="17" y="10"/>
                    </a:lnTo>
                    <a:lnTo>
                      <a:pt x="5" y="28"/>
                    </a:lnTo>
                    <a:lnTo>
                      <a:pt x="0" y="51"/>
                    </a:lnTo>
                    <a:lnTo>
                      <a:pt x="1" y="62"/>
                    </a:lnTo>
                    <a:lnTo>
                      <a:pt x="9" y="83"/>
                    </a:lnTo>
                    <a:lnTo>
                      <a:pt x="25" y="97"/>
                    </a:lnTo>
                    <a:lnTo>
                      <a:pt x="46" y="103"/>
                    </a:lnTo>
                    <a:lnTo>
                      <a:pt x="63" y="98"/>
                    </a:lnTo>
                    <a:lnTo>
                      <a:pt x="76" y="85"/>
                    </a:lnTo>
                    <a:lnTo>
                      <a:pt x="84" y="64"/>
                    </a:lnTo>
                    <a:lnTo>
                      <a:pt x="86" y="35"/>
                    </a:lnTo>
                    <a:lnTo>
                      <a:pt x="76" y="17"/>
                    </a:lnTo>
                    <a:lnTo>
                      <a:pt x="59" y="5"/>
                    </a:lnTo>
                    <a:lnTo>
                      <a:pt x="36" y="0"/>
                    </a:lnTo>
                  </a:path>
                </a:pathLst>
              </a:custGeom>
              <a:solidFill>
                <a:srgbClr val="FFD96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329" name="Group 254">
              <a:extLst>
                <a:ext uri="{FF2B5EF4-FFF2-40B4-BE49-F238E27FC236}">
                  <a16:creationId xmlns:a16="http://schemas.microsoft.com/office/drawing/2014/main" xmlns="" id="{DB3262DF-20DE-4385-AB75-CE4229448F19}"/>
                </a:ext>
              </a:extLst>
            </p:cNvPr>
            <p:cNvGrpSpPr>
              <a:grpSpLocks/>
            </p:cNvGrpSpPr>
            <p:nvPr/>
          </p:nvGrpSpPr>
          <p:grpSpPr bwMode="auto">
            <a:xfrm>
              <a:off x="9917" y="-96"/>
              <a:ext cx="87" cy="102"/>
              <a:chOff x="9917" y="-96"/>
              <a:chExt cx="87" cy="102"/>
            </a:xfrm>
          </p:grpSpPr>
          <p:sp>
            <p:nvSpPr>
              <p:cNvPr id="376" name="Freeform 255">
                <a:extLst>
                  <a:ext uri="{FF2B5EF4-FFF2-40B4-BE49-F238E27FC236}">
                    <a16:creationId xmlns:a16="http://schemas.microsoft.com/office/drawing/2014/main" xmlns="" id="{9D722C2A-F046-4B9F-AA23-96E979CCFA00}"/>
                  </a:ext>
                </a:extLst>
              </p:cNvPr>
              <p:cNvSpPr>
                <a:spLocks/>
              </p:cNvSpPr>
              <p:nvPr/>
            </p:nvSpPr>
            <p:spPr bwMode="auto">
              <a:xfrm>
                <a:off x="9917" y="-96"/>
                <a:ext cx="87" cy="102"/>
              </a:xfrm>
              <a:custGeom>
                <a:avLst/>
                <a:gdLst>
                  <a:gd name="T0" fmla="+- 0 9917 9917"/>
                  <a:gd name="T1" fmla="*/ T0 w 87"/>
                  <a:gd name="T2" fmla="+- 0 -45 -96"/>
                  <a:gd name="T3" fmla="*/ -45 h 102"/>
                  <a:gd name="T4" fmla="+- 0 9922 9917"/>
                  <a:gd name="T5" fmla="*/ T4 w 87"/>
                  <a:gd name="T6" fmla="+- 0 -68 -96"/>
                  <a:gd name="T7" fmla="*/ -68 h 102"/>
                  <a:gd name="T8" fmla="+- 0 9934 9917"/>
                  <a:gd name="T9" fmla="*/ T8 w 87"/>
                  <a:gd name="T10" fmla="+- 0 -86 -96"/>
                  <a:gd name="T11" fmla="*/ -86 h 102"/>
                  <a:gd name="T12" fmla="+- 0 9953 9917"/>
                  <a:gd name="T13" fmla="*/ T12 w 87"/>
                  <a:gd name="T14" fmla="+- 0 -96 -96"/>
                  <a:gd name="T15" fmla="*/ -96 h 102"/>
                  <a:gd name="T16" fmla="+- 0 9976 9917"/>
                  <a:gd name="T17" fmla="*/ T16 w 87"/>
                  <a:gd name="T18" fmla="+- 0 -91 -96"/>
                  <a:gd name="T19" fmla="*/ -91 h 102"/>
                  <a:gd name="T20" fmla="+- 0 9993 9917"/>
                  <a:gd name="T21" fmla="*/ T20 w 87"/>
                  <a:gd name="T22" fmla="+- 0 -79 -96"/>
                  <a:gd name="T23" fmla="*/ -79 h 102"/>
                  <a:gd name="T24" fmla="+- 0 10003 9917"/>
                  <a:gd name="T25" fmla="*/ T24 w 87"/>
                  <a:gd name="T26" fmla="+- 0 -61 -96"/>
                  <a:gd name="T27" fmla="*/ -61 h 102"/>
                  <a:gd name="T28" fmla="+- 0 10001 9917"/>
                  <a:gd name="T29" fmla="*/ T28 w 87"/>
                  <a:gd name="T30" fmla="+- 0 -32 -96"/>
                  <a:gd name="T31" fmla="*/ -32 h 102"/>
                  <a:gd name="T32" fmla="+- 0 9993 9917"/>
                  <a:gd name="T33" fmla="*/ T32 w 87"/>
                  <a:gd name="T34" fmla="+- 0 -11 -96"/>
                  <a:gd name="T35" fmla="*/ -11 h 102"/>
                  <a:gd name="T36" fmla="+- 0 9980 9917"/>
                  <a:gd name="T37" fmla="*/ T36 w 87"/>
                  <a:gd name="T38" fmla="+- 0 2 -96"/>
                  <a:gd name="T39" fmla="*/ 2 h 102"/>
                  <a:gd name="T40" fmla="+- 0 9963 9917"/>
                  <a:gd name="T41" fmla="*/ T40 w 87"/>
                  <a:gd name="T42" fmla="+- 0 7 -96"/>
                  <a:gd name="T43" fmla="*/ 7 h 102"/>
                  <a:gd name="T44" fmla="+- 0 9942 9917"/>
                  <a:gd name="T45" fmla="*/ T44 w 87"/>
                  <a:gd name="T46" fmla="+- 0 1 -96"/>
                  <a:gd name="T47" fmla="*/ 1 h 102"/>
                  <a:gd name="T48" fmla="+- 0 9926 9917"/>
                  <a:gd name="T49" fmla="*/ T48 w 87"/>
                  <a:gd name="T50" fmla="+- 0 -13 -96"/>
                  <a:gd name="T51" fmla="*/ -13 h 102"/>
                  <a:gd name="T52" fmla="+- 0 9918 9917"/>
                  <a:gd name="T53" fmla="*/ T52 w 87"/>
                  <a:gd name="T54" fmla="+- 0 -34 -96"/>
                  <a:gd name="T55" fmla="*/ -34 h 102"/>
                  <a:gd name="T56" fmla="+- 0 9917 9917"/>
                  <a:gd name="T57" fmla="*/ T56 w 87"/>
                  <a:gd name="T58" fmla="+- 0 -45 -96"/>
                  <a:gd name="T59" fmla="*/ -45 h 10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87" h="102">
                    <a:moveTo>
                      <a:pt x="0" y="51"/>
                    </a:moveTo>
                    <a:lnTo>
                      <a:pt x="5" y="28"/>
                    </a:lnTo>
                    <a:lnTo>
                      <a:pt x="17" y="10"/>
                    </a:lnTo>
                    <a:lnTo>
                      <a:pt x="36" y="0"/>
                    </a:lnTo>
                    <a:lnTo>
                      <a:pt x="59" y="5"/>
                    </a:lnTo>
                    <a:lnTo>
                      <a:pt x="76" y="17"/>
                    </a:lnTo>
                    <a:lnTo>
                      <a:pt x="86" y="35"/>
                    </a:lnTo>
                    <a:lnTo>
                      <a:pt x="84" y="64"/>
                    </a:lnTo>
                    <a:lnTo>
                      <a:pt x="76" y="85"/>
                    </a:lnTo>
                    <a:lnTo>
                      <a:pt x="63" y="98"/>
                    </a:lnTo>
                    <a:lnTo>
                      <a:pt x="46" y="103"/>
                    </a:lnTo>
                    <a:lnTo>
                      <a:pt x="25" y="97"/>
                    </a:lnTo>
                    <a:lnTo>
                      <a:pt x="9" y="83"/>
                    </a:lnTo>
                    <a:lnTo>
                      <a:pt x="1" y="62"/>
                    </a:lnTo>
                    <a:lnTo>
                      <a:pt x="0" y="51"/>
                    </a:lnTo>
                    <a:close/>
                  </a:path>
                </a:pathLst>
              </a:custGeom>
              <a:noFill/>
              <a:ln w="12192">
                <a:solidFill>
                  <a:srgbClr val="6F2F9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330" name="Group 252">
              <a:extLst>
                <a:ext uri="{FF2B5EF4-FFF2-40B4-BE49-F238E27FC236}">
                  <a16:creationId xmlns:a16="http://schemas.microsoft.com/office/drawing/2014/main" xmlns="" id="{7ECE9F75-3ACA-4F93-9BC3-FFEE95AC4571}"/>
                </a:ext>
              </a:extLst>
            </p:cNvPr>
            <p:cNvGrpSpPr>
              <a:grpSpLocks/>
            </p:cNvGrpSpPr>
            <p:nvPr/>
          </p:nvGrpSpPr>
          <p:grpSpPr bwMode="auto">
            <a:xfrm>
              <a:off x="9746" y="-182"/>
              <a:ext cx="86" cy="104"/>
              <a:chOff x="9746" y="-182"/>
              <a:chExt cx="86" cy="104"/>
            </a:xfrm>
          </p:grpSpPr>
          <p:sp>
            <p:nvSpPr>
              <p:cNvPr id="375" name="Freeform 253">
                <a:extLst>
                  <a:ext uri="{FF2B5EF4-FFF2-40B4-BE49-F238E27FC236}">
                    <a16:creationId xmlns:a16="http://schemas.microsoft.com/office/drawing/2014/main" xmlns="" id="{F9CE4ADE-1BEC-4E9A-8F6B-F7DE63650821}"/>
                  </a:ext>
                </a:extLst>
              </p:cNvPr>
              <p:cNvSpPr>
                <a:spLocks/>
              </p:cNvSpPr>
              <p:nvPr/>
            </p:nvSpPr>
            <p:spPr bwMode="auto">
              <a:xfrm>
                <a:off x="9746" y="-182"/>
                <a:ext cx="86" cy="104"/>
              </a:xfrm>
              <a:custGeom>
                <a:avLst/>
                <a:gdLst>
                  <a:gd name="T0" fmla="+- 0 9781 9746"/>
                  <a:gd name="T1" fmla="*/ T0 w 86"/>
                  <a:gd name="T2" fmla="+- 0 -182 -182"/>
                  <a:gd name="T3" fmla="*/ -182 h 104"/>
                  <a:gd name="T4" fmla="+- 0 9763 9746"/>
                  <a:gd name="T5" fmla="*/ T4 w 86"/>
                  <a:gd name="T6" fmla="+- 0 -172 -182"/>
                  <a:gd name="T7" fmla="*/ -172 h 104"/>
                  <a:gd name="T8" fmla="+- 0 9751 9746"/>
                  <a:gd name="T9" fmla="*/ T8 w 86"/>
                  <a:gd name="T10" fmla="+- 0 -154 -182"/>
                  <a:gd name="T11" fmla="*/ -154 h 104"/>
                  <a:gd name="T12" fmla="+- 0 9746 9746"/>
                  <a:gd name="T13" fmla="*/ T12 w 86"/>
                  <a:gd name="T14" fmla="+- 0 -130 -182"/>
                  <a:gd name="T15" fmla="*/ -130 h 104"/>
                  <a:gd name="T16" fmla="+- 0 9748 9746"/>
                  <a:gd name="T17" fmla="*/ T16 w 86"/>
                  <a:gd name="T18" fmla="+- 0 -116 -182"/>
                  <a:gd name="T19" fmla="*/ -116 h 104"/>
                  <a:gd name="T20" fmla="+- 0 9757 9746"/>
                  <a:gd name="T21" fmla="*/ T20 w 86"/>
                  <a:gd name="T22" fmla="+- 0 -96 -182"/>
                  <a:gd name="T23" fmla="*/ -96 h 104"/>
                  <a:gd name="T24" fmla="+- 0 9773 9746"/>
                  <a:gd name="T25" fmla="*/ T24 w 86"/>
                  <a:gd name="T26" fmla="+- 0 -82 -182"/>
                  <a:gd name="T27" fmla="*/ -82 h 104"/>
                  <a:gd name="T28" fmla="+- 0 9795 9746"/>
                  <a:gd name="T29" fmla="*/ T28 w 86"/>
                  <a:gd name="T30" fmla="+- 0 -78 -182"/>
                  <a:gd name="T31" fmla="*/ -78 h 104"/>
                  <a:gd name="T32" fmla="+- 0 9811 9746"/>
                  <a:gd name="T33" fmla="*/ T32 w 86"/>
                  <a:gd name="T34" fmla="+- 0 -83 -182"/>
                  <a:gd name="T35" fmla="*/ -83 h 104"/>
                  <a:gd name="T36" fmla="+- 0 9823 9746"/>
                  <a:gd name="T37" fmla="*/ T36 w 86"/>
                  <a:gd name="T38" fmla="+- 0 -97 -182"/>
                  <a:gd name="T39" fmla="*/ -97 h 104"/>
                  <a:gd name="T40" fmla="+- 0 9831 9746"/>
                  <a:gd name="T41" fmla="*/ T40 w 86"/>
                  <a:gd name="T42" fmla="+- 0 -118 -182"/>
                  <a:gd name="T43" fmla="*/ -118 h 104"/>
                  <a:gd name="T44" fmla="+- 0 9833 9746"/>
                  <a:gd name="T45" fmla="*/ T44 w 86"/>
                  <a:gd name="T46" fmla="+- 0 -148 -182"/>
                  <a:gd name="T47" fmla="*/ -148 h 104"/>
                  <a:gd name="T48" fmla="+- 0 9822 9746"/>
                  <a:gd name="T49" fmla="*/ T48 w 86"/>
                  <a:gd name="T50" fmla="+- 0 -166 -182"/>
                  <a:gd name="T51" fmla="*/ -166 h 104"/>
                  <a:gd name="T52" fmla="+- 0 9805 9746"/>
                  <a:gd name="T53" fmla="*/ T52 w 86"/>
                  <a:gd name="T54" fmla="+- 0 -178 -182"/>
                  <a:gd name="T55" fmla="*/ -178 h 104"/>
                  <a:gd name="T56" fmla="+- 0 9781 9746"/>
                  <a:gd name="T57" fmla="*/ T56 w 86"/>
                  <a:gd name="T58" fmla="+- 0 -182 -182"/>
                  <a:gd name="T59" fmla="*/ -182 h 10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86" h="104">
                    <a:moveTo>
                      <a:pt x="35" y="0"/>
                    </a:moveTo>
                    <a:lnTo>
                      <a:pt x="17" y="10"/>
                    </a:lnTo>
                    <a:lnTo>
                      <a:pt x="5" y="28"/>
                    </a:lnTo>
                    <a:lnTo>
                      <a:pt x="0" y="52"/>
                    </a:lnTo>
                    <a:lnTo>
                      <a:pt x="2" y="66"/>
                    </a:lnTo>
                    <a:lnTo>
                      <a:pt x="11" y="86"/>
                    </a:lnTo>
                    <a:lnTo>
                      <a:pt x="27" y="100"/>
                    </a:lnTo>
                    <a:lnTo>
                      <a:pt x="49" y="104"/>
                    </a:lnTo>
                    <a:lnTo>
                      <a:pt x="65" y="99"/>
                    </a:lnTo>
                    <a:lnTo>
                      <a:pt x="77" y="85"/>
                    </a:lnTo>
                    <a:lnTo>
                      <a:pt x="85" y="64"/>
                    </a:lnTo>
                    <a:lnTo>
                      <a:pt x="87" y="34"/>
                    </a:lnTo>
                    <a:lnTo>
                      <a:pt x="76" y="16"/>
                    </a:lnTo>
                    <a:lnTo>
                      <a:pt x="59" y="4"/>
                    </a:lnTo>
                    <a:lnTo>
                      <a:pt x="35" y="0"/>
                    </a:lnTo>
                  </a:path>
                </a:pathLst>
              </a:custGeom>
              <a:solidFill>
                <a:srgbClr val="FFD96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331" name="Group 248">
              <a:extLst>
                <a:ext uri="{FF2B5EF4-FFF2-40B4-BE49-F238E27FC236}">
                  <a16:creationId xmlns:a16="http://schemas.microsoft.com/office/drawing/2014/main" xmlns="" id="{DB409824-D558-44C5-B882-9C9517A74708}"/>
                </a:ext>
              </a:extLst>
            </p:cNvPr>
            <p:cNvGrpSpPr>
              <a:grpSpLocks/>
            </p:cNvGrpSpPr>
            <p:nvPr/>
          </p:nvGrpSpPr>
          <p:grpSpPr bwMode="auto">
            <a:xfrm>
              <a:off x="9655" y="-514"/>
              <a:ext cx="1503" cy="1313"/>
              <a:chOff x="9655" y="-514"/>
              <a:chExt cx="1503" cy="1313"/>
            </a:xfrm>
          </p:grpSpPr>
          <p:sp>
            <p:nvSpPr>
              <p:cNvPr id="372" name="Freeform 251">
                <a:extLst>
                  <a:ext uri="{FF2B5EF4-FFF2-40B4-BE49-F238E27FC236}">
                    <a16:creationId xmlns:a16="http://schemas.microsoft.com/office/drawing/2014/main" xmlns="" id="{5C2BF3BE-4A63-42FF-AC3C-3A80E1A005A7}"/>
                  </a:ext>
                </a:extLst>
              </p:cNvPr>
              <p:cNvSpPr>
                <a:spLocks/>
              </p:cNvSpPr>
              <p:nvPr/>
            </p:nvSpPr>
            <p:spPr bwMode="auto">
              <a:xfrm>
                <a:off x="9746" y="-182"/>
                <a:ext cx="86" cy="104"/>
              </a:xfrm>
              <a:custGeom>
                <a:avLst/>
                <a:gdLst>
                  <a:gd name="T0" fmla="+- 0 9746 9746"/>
                  <a:gd name="T1" fmla="*/ T0 w 86"/>
                  <a:gd name="T2" fmla="+- 0 -130 -182"/>
                  <a:gd name="T3" fmla="*/ -130 h 104"/>
                  <a:gd name="T4" fmla="+- 0 9751 9746"/>
                  <a:gd name="T5" fmla="*/ T4 w 86"/>
                  <a:gd name="T6" fmla="+- 0 -154 -182"/>
                  <a:gd name="T7" fmla="*/ -154 h 104"/>
                  <a:gd name="T8" fmla="+- 0 9763 9746"/>
                  <a:gd name="T9" fmla="*/ T8 w 86"/>
                  <a:gd name="T10" fmla="+- 0 -172 -182"/>
                  <a:gd name="T11" fmla="*/ -172 h 104"/>
                  <a:gd name="T12" fmla="+- 0 9781 9746"/>
                  <a:gd name="T13" fmla="*/ T12 w 86"/>
                  <a:gd name="T14" fmla="+- 0 -182 -182"/>
                  <a:gd name="T15" fmla="*/ -182 h 104"/>
                  <a:gd name="T16" fmla="+- 0 9805 9746"/>
                  <a:gd name="T17" fmla="*/ T16 w 86"/>
                  <a:gd name="T18" fmla="+- 0 -178 -182"/>
                  <a:gd name="T19" fmla="*/ -178 h 104"/>
                  <a:gd name="T20" fmla="+- 0 9822 9746"/>
                  <a:gd name="T21" fmla="*/ T20 w 86"/>
                  <a:gd name="T22" fmla="+- 0 -166 -182"/>
                  <a:gd name="T23" fmla="*/ -166 h 104"/>
                  <a:gd name="T24" fmla="+- 0 9833 9746"/>
                  <a:gd name="T25" fmla="*/ T24 w 86"/>
                  <a:gd name="T26" fmla="+- 0 -148 -182"/>
                  <a:gd name="T27" fmla="*/ -148 h 104"/>
                  <a:gd name="T28" fmla="+- 0 9831 9746"/>
                  <a:gd name="T29" fmla="*/ T28 w 86"/>
                  <a:gd name="T30" fmla="+- 0 -118 -182"/>
                  <a:gd name="T31" fmla="*/ -118 h 104"/>
                  <a:gd name="T32" fmla="+- 0 9823 9746"/>
                  <a:gd name="T33" fmla="*/ T32 w 86"/>
                  <a:gd name="T34" fmla="+- 0 -97 -182"/>
                  <a:gd name="T35" fmla="*/ -97 h 104"/>
                  <a:gd name="T36" fmla="+- 0 9811 9746"/>
                  <a:gd name="T37" fmla="*/ T36 w 86"/>
                  <a:gd name="T38" fmla="+- 0 -83 -182"/>
                  <a:gd name="T39" fmla="*/ -83 h 104"/>
                  <a:gd name="T40" fmla="+- 0 9795 9746"/>
                  <a:gd name="T41" fmla="*/ T40 w 86"/>
                  <a:gd name="T42" fmla="+- 0 -78 -182"/>
                  <a:gd name="T43" fmla="*/ -78 h 104"/>
                  <a:gd name="T44" fmla="+- 0 9773 9746"/>
                  <a:gd name="T45" fmla="*/ T44 w 86"/>
                  <a:gd name="T46" fmla="+- 0 -82 -182"/>
                  <a:gd name="T47" fmla="*/ -82 h 104"/>
                  <a:gd name="T48" fmla="+- 0 9757 9746"/>
                  <a:gd name="T49" fmla="*/ T48 w 86"/>
                  <a:gd name="T50" fmla="+- 0 -96 -182"/>
                  <a:gd name="T51" fmla="*/ -96 h 104"/>
                  <a:gd name="T52" fmla="+- 0 9748 9746"/>
                  <a:gd name="T53" fmla="*/ T52 w 86"/>
                  <a:gd name="T54" fmla="+- 0 -116 -182"/>
                  <a:gd name="T55" fmla="*/ -116 h 104"/>
                  <a:gd name="T56" fmla="+- 0 9746 9746"/>
                  <a:gd name="T57" fmla="*/ T56 w 86"/>
                  <a:gd name="T58" fmla="+- 0 -130 -182"/>
                  <a:gd name="T59" fmla="*/ -130 h 10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86" h="104">
                    <a:moveTo>
                      <a:pt x="0" y="52"/>
                    </a:moveTo>
                    <a:lnTo>
                      <a:pt x="5" y="28"/>
                    </a:lnTo>
                    <a:lnTo>
                      <a:pt x="17" y="10"/>
                    </a:lnTo>
                    <a:lnTo>
                      <a:pt x="35" y="0"/>
                    </a:lnTo>
                    <a:lnTo>
                      <a:pt x="59" y="4"/>
                    </a:lnTo>
                    <a:lnTo>
                      <a:pt x="76" y="16"/>
                    </a:lnTo>
                    <a:lnTo>
                      <a:pt x="87" y="34"/>
                    </a:lnTo>
                    <a:lnTo>
                      <a:pt x="85" y="64"/>
                    </a:lnTo>
                    <a:lnTo>
                      <a:pt x="77" y="85"/>
                    </a:lnTo>
                    <a:lnTo>
                      <a:pt x="65" y="99"/>
                    </a:lnTo>
                    <a:lnTo>
                      <a:pt x="49" y="104"/>
                    </a:lnTo>
                    <a:lnTo>
                      <a:pt x="27" y="100"/>
                    </a:lnTo>
                    <a:lnTo>
                      <a:pt x="11" y="86"/>
                    </a:lnTo>
                    <a:lnTo>
                      <a:pt x="2" y="66"/>
                    </a:lnTo>
                    <a:lnTo>
                      <a:pt x="0" y="52"/>
                    </a:lnTo>
                    <a:close/>
                  </a:path>
                </a:pathLst>
              </a:custGeom>
              <a:noFill/>
              <a:ln w="12192">
                <a:solidFill>
                  <a:srgbClr val="6F2F9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pic>
            <p:nvPicPr>
              <p:cNvPr id="373" name="Picture 250">
                <a:extLst>
                  <a:ext uri="{FF2B5EF4-FFF2-40B4-BE49-F238E27FC236}">
                    <a16:creationId xmlns:a16="http://schemas.microsoft.com/office/drawing/2014/main" xmlns="" id="{71A4B4E6-EA58-469C-A6AE-AD6B886404F3}"/>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655" y="-514"/>
                <a:ext cx="1503" cy="1313"/>
              </a:xfrm>
              <a:prstGeom prst="rect">
                <a:avLst/>
              </a:prstGeom>
              <a:noFill/>
              <a:extLst>
                <a:ext uri="{909E8E84-426E-40DD-AFC4-6F175D3DCCD1}">
                  <a14:hiddenFill xmlns:a14="http://schemas.microsoft.com/office/drawing/2010/main">
                    <a:solidFill>
                      <a:srgbClr val="FFFFFF"/>
                    </a:solidFill>
                  </a14:hiddenFill>
                </a:ext>
              </a:extLst>
            </p:spPr>
          </p:pic>
          <p:pic>
            <p:nvPicPr>
              <p:cNvPr id="374" name="Picture 249">
                <a:extLst>
                  <a:ext uri="{FF2B5EF4-FFF2-40B4-BE49-F238E27FC236}">
                    <a16:creationId xmlns:a16="http://schemas.microsoft.com/office/drawing/2014/main" xmlns="" id="{483B4818-EA74-492E-9E7B-24B40F312C5E}"/>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926" y="316"/>
                <a:ext cx="418" cy="32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2" name="Group 246">
              <a:extLst>
                <a:ext uri="{FF2B5EF4-FFF2-40B4-BE49-F238E27FC236}">
                  <a16:creationId xmlns:a16="http://schemas.microsoft.com/office/drawing/2014/main" xmlns="" id="{E79283E6-94FA-4121-8E8F-EF4B6B0C8E0C}"/>
                </a:ext>
              </a:extLst>
            </p:cNvPr>
            <p:cNvGrpSpPr>
              <a:grpSpLocks/>
            </p:cNvGrpSpPr>
            <p:nvPr/>
          </p:nvGrpSpPr>
          <p:grpSpPr bwMode="auto">
            <a:xfrm>
              <a:off x="10016" y="370"/>
              <a:ext cx="245" cy="158"/>
              <a:chOff x="10016" y="370"/>
              <a:chExt cx="245" cy="158"/>
            </a:xfrm>
          </p:grpSpPr>
          <p:sp>
            <p:nvSpPr>
              <p:cNvPr id="371" name="Freeform 247">
                <a:extLst>
                  <a:ext uri="{FF2B5EF4-FFF2-40B4-BE49-F238E27FC236}">
                    <a16:creationId xmlns:a16="http://schemas.microsoft.com/office/drawing/2014/main" xmlns="" id="{5A786B07-C055-4564-90D5-5EB5B91C4199}"/>
                  </a:ext>
                </a:extLst>
              </p:cNvPr>
              <p:cNvSpPr>
                <a:spLocks/>
              </p:cNvSpPr>
              <p:nvPr/>
            </p:nvSpPr>
            <p:spPr bwMode="auto">
              <a:xfrm>
                <a:off x="10016" y="370"/>
                <a:ext cx="245" cy="158"/>
              </a:xfrm>
              <a:custGeom>
                <a:avLst/>
                <a:gdLst>
                  <a:gd name="T0" fmla="+- 0 10123 10016"/>
                  <a:gd name="T1" fmla="*/ T0 w 245"/>
                  <a:gd name="T2" fmla="+- 0 463 370"/>
                  <a:gd name="T3" fmla="*/ 463 h 158"/>
                  <a:gd name="T4" fmla="+- 0 10126 10016"/>
                  <a:gd name="T5" fmla="*/ T4 w 245"/>
                  <a:gd name="T6" fmla="+- 0 441 370"/>
                  <a:gd name="T7" fmla="*/ 441 h 158"/>
                  <a:gd name="T8" fmla="+- 0 10161 10016"/>
                  <a:gd name="T9" fmla="*/ T8 w 245"/>
                  <a:gd name="T10" fmla="+- 0 431 370"/>
                  <a:gd name="T11" fmla="*/ 431 h 158"/>
                  <a:gd name="T12" fmla="+- 0 10189 10016"/>
                  <a:gd name="T13" fmla="*/ T12 w 245"/>
                  <a:gd name="T14" fmla="+- 0 439 370"/>
                  <a:gd name="T15" fmla="*/ 439 h 158"/>
                  <a:gd name="T16" fmla="+- 0 10199 10016"/>
                  <a:gd name="T17" fmla="*/ T16 w 245"/>
                  <a:gd name="T18" fmla="+- 0 447 370"/>
                  <a:gd name="T19" fmla="*/ 447 h 158"/>
                  <a:gd name="T20" fmla="+- 0 10203 10016"/>
                  <a:gd name="T21" fmla="*/ T20 w 245"/>
                  <a:gd name="T22" fmla="+- 0 488 370"/>
                  <a:gd name="T23" fmla="*/ 488 h 158"/>
                  <a:gd name="T24" fmla="+- 0 10197 10016"/>
                  <a:gd name="T25" fmla="*/ T24 w 245"/>
                  <a:gd name="T26" fmla="+- 0 513 370"/>
                  <a:gd name="T27" fmla="*/ 513 h 158"/>
                  <a:gd name="T28" fmla="+- 0 10183 10016"/>
                  <a:gd name="T29" fmla="*/ T28 w 245"/>
                  <a:gd name="T30" fmla="+- 0 518 370"/>
                  <a:gd name="T31" fmla="*/ 518 h 158"/>
                  <a:gd name="T32" fmla="+- 0 10152 10016"/>
                  <a:gd name="T33" fmla="*/ T32 w 245"/>
                  <a:gd name="T34" fmla="+- 0 529 370"/>
                  <a:gd name="T35" fmla="*/ 529 h 158"/>
                  <a:gd name="T36" fmla="+- 0 10119 10016"/>
                  <a:gd name="T37" fmla="*/ T36 w 245"/>
                  <a:gd name="T38" fmla="+- 0 516 370"/>
                  <a:gd name="T39" fmla="*/ 516 h 158"/>
                  <a:gd name="T40" fmla="+- 0 10101 10016"/>
                  <a:gd name="T41" fmla="*/ T40 w 245"/>
                  <a:gd name="T42" fmla="+- 0 471 370"/>
                  <a:gd name="T43" fmla="*/ 471 h 158"/>
                  <a:gd name="T44" fmla="+- 0 10104 10016"/>
                  <a:gd name="T45" fmla="*/ T44 w 245"/>
                  <a:gd name="T46" fmla="+- 0 436 370"/>
                  <a:gd name="T47" fmla="*/ 436 h 158"/>
                  <a:gd name="T48" fmla="+- 0 10105 10016"/>
                  <a:gd name="T49" fmla="*/ T48 w 245"/>
                  <a:gd name="T50" fmla="+- 0 427 370"/>
                  <a:gd name="T51" fmla="*/ 427 h 158"/>
                  <a:gd name="T52" fmla="+- 0 10106 10016"/>
                  <a:gd name="T53" fmla="*/ T52 w 245"/>
                  <a:gd name="T54" fmla="+- 0 425 370"/>
                  <a:gd name="T55" fmla="*/ 425 h 158"/>
                  <a:gd name="T56" fmla="+- 0 10109 10016"/>
                  <a:gd name="T57" fmla="*/ T56 w 245"/>
                  <a:gd name="T58" fmla="+- 0 414 370"/>
                  <a:gd name="T59" fmla="*/ 414 h 158"/>
                  <a:gd name="T60" fmla="+- 0 10112 10016"/>
                  <a:gd name="T61" fmla="*/ T60 w 245"/>
                  <a:gd name="T62" fmla="+- 0 393 370"/>
                  <a:gd name="T63" fmla="*/ 393 h 158"/>
                  <a:gd name="T64" fmla="+- 0 10119 10016"/>
                  <a:gd name="T65" fmla="*/ T64 w 245"/>
                  <a:gd name="T66" fmla="+- 0 381 370"/>
                  <a:gd name="T67" fmla="*/ 381 h 158"/>
                  <a:gd name="T68" fmla="+- 0 10131 10016"/>
                  <a:gd name="T69" fmla="*/ T68 w 245"/>
                  <a:gd name="T70" fmla="+- 0 376 370"/>
                  <a:gd name="T71" fmla="*/ 376 h 158"/>
                  <a:gd name="T72" fmla="+- 0 10171 10016"/>
                  <a:gd name="T73" fmla="*/ T72 w 245"/>
                  <a:gd name="T74" fmla="+- 0 378 370"/>
                  <a:gd name="T75" fmla="*/ 378 h 158"/>
                  <a:gd name="T76" fmla="+- 0 10216 10016"/>
                  <a:gd name="T77" fmla="*/ T76 w 245"/>
                  <a:gd name="T78" fmla="+- 0 432 370"/>
                  <a:gd name="T79" fmla="*/ 432 h 158"/>
                  <a:gd name="T80" fmla="+- 0 10199 10016"/>
                  <a:gd name="T81" fmla="*/ T80 w 245"/>
                  <a:gd name="T82" fmla="+- 0 465 370"/>
                  <a:gd name="T83" fmla="*/ 465 h 158"/>
                  <a:gd name="T84" fmla="+- 0 10158 10016"/>
                  <a:gd name="T85" fmla="*/ T84 w 245"/>
                  <a:gd name="T86" fmla="+- 0 479 370"/>
                  <a:gd name="T87" fmla="*/ 479 h 158"/>
                  <a:gd name="T88" fmla="+- 0 10144 10016"/>
                  <a:gd name="T89" fmla="*/ T88 w 245"/>
                  <a:gd name="T90" fmla="+- 0 476 370"/>
                  <a:gd name="T91" fmla="*/ 476 h 158"/>
                  <a:gd name="T92" fmla="+- 0 10131 10016"/>
                  <a:gd name="T93" fmla="*/ T92 w 245"/>
                  <a:gd name="T94" fmla="+- 0 472 370"/>
                  <a:gd name="T95" fmla="*/ 472 h 158"/>
                  <a:gd name="T96" fmla="+- 0 10121 10016"/>
                  <a:gd name="T97" fmla="*/ T96 w 245"/>
                  <a:gd name="T98" fmla="+- 0 469 370"/>
                  <a:gd name="T99" fmla="*/ 469 h 158"/>
                  <a:gd name="T100" fmla="+- 0 10104 10016"/>
                  <a:gd name="T101" fmla="*/ T100 w 245"/>
                  <a:gd name="T102" fmla="+- 0 465 370"/>
                  <a:gd name="T103" fmla="*/ 465 h 158"/>
                  <a:gd name="T104" fmla="+- 0 10087 10016"/>
                  <a:gd name="T105" fmla="*/ T104 w 245"/>
                  <a:gd name="T106" fmla="+- 0 450 370"/>
                  <a:gd name="T107" fmla="*/ 450 h 158"/>
                  <a:gd name="T108" fmla="+- 0 10083 10016"/>
                  <a:gd name="T109" fmla="*/ T108 w 245"/>
                  <a:gd name="T110" fmla="+- 0 443 370"/>
                  <a:gd name="T111" fmla="*/ 443 h 158"/>
                  <a:gd name="T112" fmla="+- 0 10085 10016"/>
                  <a:gd name="T113" fmla="*/ T112 w 245"/>
                  <a:gd name="T114" fmla="+- 0 448 370"/>
                  <a:gd name="T115" fmla="*/ 448 h 158"/>
                  <a:gd name="T116" fmla="+- 0 10082 10016"/>
                  <a:gd name="T117" fmla="*/ T116 w 245"/>
                  <a:gd name="T118" fmla="+- 0 450 370"/>
                  <a:gd name="T119" fmla="*/ 450 h 158"/>
                  <a:gd name="T120" fmla="+- 0 10064 10016"/>
                  <a:gd name="T121" fmla="*/ T120 w 245"/>
                  <a:gd name="T122" fmla="+- 0 437 370"/>
                  <a:gd name="T123" fmla="*/ 437 h 158"/>
                  <a:gd name="T124" fmla="+- 0 10059 10016"/>
                  <a:gd name="T125" fmla="*/ T124 w 245"/>
                  <a:gd name="T126" fmla="+- 0 425 370"/>
                  <a:gd name="T127" fmla="*/ 425 h 158"/>
                  <a:gd name="T128" fmla="+- 0 10048 10016"/>
                  <a:gd name="T129" fmla="*/ T128 w 245"/>
                  <a:gd name="T130" fmla="+- 0 418 370"/>
                  <a:gd name="T131" fmla="*/ 418 h 158"/>
                  <a:gd name="T132" fmla="+- 0 10028 10016"/>
                  <a:gd name="T133" fmla="*/ T132 w 245"/>
                  <a:gd name="T134" fmla="+- 0 419 370"/>
                  <a:gd name="T135" fmla="*/ 419 h 158"/>
                  <a:gd name="T136" fmla="+- 0 10016 10016"/>
                  <a:gd name="T137" fmla="*/ T136 w 245"/>
                  <a:gd name="T138" fmla="+- 0 433 370"/>
                  <a:gd name="T139" fmla="*/ 433 h 158"/>
                  <a:gd name="T140" fmla="+- 0 10052 10016"/>
                  <a:gd name="T141" fmla="*/ T140 w 245"/>
                  <a:gd name="T142" fmla="+- 0 506 370"/>
                  <a:gd name="T143" fmla="*/ 506 h 158"/>
                  <a:gd name="T144" fmla="+- 0 10136 10016"/>
                  <a:gd name="T145" fmla="*/ T144 w 245"/>
                  <a:gd name="T146" fmla="+- 0 521 370"/>
                  <a:gd name="T147" fmla="*/ 521 h 158"/>
                  <a:gd name="T148" fmla="+- 0 10170 10016"/>
                  <a:gd name="T149" fmla="*/ T148 w 245"/>
                  <a:gd name="T150" fmla="+- 0 518 370"/>
                  <a:gd name="T151" fmla="*/ 518 h 158"/>
                  <a:gd name="T152" fmla="+- 0 10194 10016"/>
                  <a:gd name="T153" fmla="*/ T152 w 245"/>
                  <a:gd name="T154" fmla="+- 0 510 370"/>
                  <a:gd name="T155" fmla="*/ 510 h 158"/>
                  <a:gd name="T156" fmla="+- 0 10220 10016"/>
                  <a:gd name="T157" fmla="*/ T156 w 245"/>
                  <a:gd name="T158" fmla="+- 0 501 370"/>
                  <a:gd name="T159" fmla="*/ 501 h 158"/>
                  <a:gd name="T160" fmla="+- 0 10261 10016"/>
                  <a:gd name="T161" fmla="*/ T160 w 245"/>
                  <a:gd name="T162" fmla="+- 0 436 370"/>
                  <a:gd name="T163" fmla="*/ 436 h 158"/>
                  <a:gd name="T164" fmla="+- 0 10224 10016"/>
                  <a:gd name="T165" fmla="*/ T164 w 245"/>
                  <a:gd name="T166" fmla="+- 0 415 370"/>
                  <a:gd name="T167" fmla="*/ 415 h 158"/>
                  <a:gd name="T168" fmla="+- 0 10214 10016"/>
                  <a:gd name="T169" fmla="*/ T168 w 245"/>
                  <a:gd name="T170" fmla="+- 0 416 370"/>
                  <a:gd name="T171" fmla="*/ 416 h 158"/>
                  <a:gd name="T172" fmla="+- 0 10197 10016"/>
                  <a:gd name="T173" fmla="*/ T172 w 245"/>
                  <a:gd name="T174" fmla="+- 0 419 370"/>
                  <a:gd name="T175" fmla="*/ 419 h 158"/>
                  <a:gd name="T176" fmla="+- 0 10170 10016"/>
                  <a:gd name="T177" fmla="*/ T176 w 245"/>
                  <a:gd name="T178" fmla="+- 0 421 370"/>
                  <a:gd name="T179" fmla="*/ 421 h 158"/>
                  <a:gd name="T180" fmla="+- 0 10127 10016"/>
                  <a:gd name="T181" fmla="*/ T180 w 245"/>
                  <a:gd name="T182" fmla="+- 0 421 370"/>
                  <a:gd name="T183" fmla="*/ 421 h 158"/>
                  <a:gd name="T184" fmla="+- 0 10038 10016"/>
                  <a:gd name="T185" fmla="*/ T184 w 245"/>
                  <a:gd name="T186" fmla="+- 0 370 370"/>
                  <a:gd name="T187" fmla="*/ 370 h 1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Lst>
                <a:rect l="0" t="0" r="r" b="b"/>
                <a:pathLst>
                  <a:path w="245" h="158">
                    <a:moveTo>
                      <a:pt x="105" y="104"/>
                    </a:moveTo>
                    <a:lnTo>
                      <a:pt x="107" y="93"/>
                    </a:lnTo>
                    <a:lnTo>
                      <a:pt x="106" y="81"/>
                    </a:lnTo>
                    <a:lnTo>
                      <a:pt x="110" y="71"/>
                    </a:lnTo>
                    <a:lnTo>
                      <a:pt x="125" y="61"/>
                    </a:lnTo>
                    <a:lnTo>
                      <a:pt x="145" y="61"/>
                    </a:lnTo>
                    <a:lnTo>
                      <a:pt x="163" y="65"/>
                    </a:lnTo>
                    <a:lnTo>
                      <a:pt x="173" y="69"/>
                    </a:lnTo>
                    <a:lnTo>
                      <a:pt x="179" y="72"/>
                    </a:lnTo>
                    <a:lnTo>
                      <a:pt x="183" y="77"/>
                    </a:lnTo>
                    <a:lnTo>
                      <a:pt x="188" y="95"/>
                    </a:lnTo>
                    <a:lnTo>
                      <a:pt x="187" y="118"/>
                    </a:lnTo>
                    <a:lnTo>
                      <a:pt x="184" y="135"/>
                    </a:lnTo>
                    <a:lnTo>
                      <a:pt x="181" y="143"/>
                    </a:lnTo>
                    <a:lnTo>
                      <a:pt x="173" y="145"/>
                    </a:lnTo>
                    <a:lnTo>
                      <a:pt x="167" y="148"/>
                    </a:lnTo>
                    <a:lnTo>
                      <a:pt x="157" y="152"/>
                    </a:lnTo>
                    <a:lnTo>
                      <a:pt x="136" y="159"/>
                    </a:lnTo>
                    <a:lnTo>
                      <a:pt x="115" y="153"/>
                    </a:lnTo>
                    <a:lnTo>
                      <a:pt x="103" y="146"/>
                    </a:lnTo>
                    <a:lnTo>
                      <a:pt x="91" y="119"/>
                    </a:lnTo>
                    <a:lnTo>
                      <a:pt x="85" y="101"/>
                    </a:lnTo>
                    <a:lnTo>
                      <a:pt x="87" y="80"/>
                    </a:lnTo>
                    <a:lnTo>
                      <a:pt x="88" y="66"/>
                    </a:lnTo>
                    <a:lnTo>
                      <a:pt x="89" y="60"/>
                    </a:lnTo>
                    <a:lnTo>
                      <a:pt x="89" y="57"/>
                    </a:lnTo>
                    <a:lnTo>
                      <a:pt x="89" y="56"/>
                    </a:lnTo>
                    <a:lnTo>
                      <a:pt x="90" y="55"/>
                    </a:lnTo>
                    <a:lnTo>
                      <a:pt x="91" y="52"/>
                    </a:lnTo>
                    <a:lnTo>
                      <a:pt x="93" y="44"/>
                    </a:lnTo>
                    <a:lnTo>
                      <a:pt x="97" y="31"/>
                    </a:lnTo>
                    <a:lnTo>
                      <a:pt x="96" y="23"/>
                    </a:lnTo>
                    <a:lnTo>
                      <a:pt x="100" y="17"/>
                    </a:lnTo>
                    <a:lnTo>
                      <a:pt x="103" y="11"/>
                    </a:lnTo>
                    <a:lnTo>
                      <a:pt x="110" y="9"/>
                    </a:lnTo>
                    <a:lnTo>
                      <a:pt x="115" y="6"/>
                    </a:lnTo>
                    <a:lnTo>
                      <a:pt x="135" y="7"/>
                    </a:lnTo>
                    <a:lnTo>
                      <a:pt x="155" y="8"/>
                    </a:lnTo>
                    <a:lnTo>
                      <a:pt x="175" y="10"/>
                    </a:lnTo>
                    <a:lnTo>
                      <a:pt x="200" y="62"/>
                    </a:lnTo>
                    <a:lnTo>
                      <a:pt x="197" y="82"/>
                    </a:lnTo>
                    <a:lnTo>
                      <a:pt x="183" y="95"/>
                    </a:lnTo>
                    <a:lnTo>
                      <a:pt x="160" y="104"/>
                    </a:lnTo>
                    <a:lnTo>
                      <a:pt x="142" y="109"/>
                    </a:lnTo>
                    <a:lnTo>
                      <a:pt x="134" y="108"/>
                    </a:lnTo>
                    <a:lnTo>
                      <a:pt x="128" y="106"/>
                    </a:lnTo>
                    <a:lnTo>
                      <a:pt x="121" y="104"/>
                    </a:lnTo>
                    <a:lnTo>
                      <a:pt x="115" y="102"/>
                    </a:lnTo>
                    <a:lnTo>
                      <a:pt x="110" y="100"/>
                    </a:lnTo>
                    <a:lnTo>
                      <a:pt x="105" y="99"/>
                    </a:lnTo>
                    <a:lnTo>
                      <a:pt x="97" y="96"/>
                    </a:lnTo>
                    <a:lnTo>
                      <a:pt x="88" y="95"/>
                    </a:lnTo>
                    <a:lnTo>
                      <a:pt x="79" y="93"/>
                    </a:lnTo>
                    <a:lnTo>
                      <a:pt x="71" y="80"/>
                    </a:lnTo>
                    <a:lnTo>
                      <a:pt x="68" y="74"/>
                    </a:lnTo>
                    <a:lnTo>
                      <a:pt x="67" y="73"/>
                    </a:lnTo>
                    <a:lnTo>
                      <a:pt x="68" y="75"/>
                    </a:lnTo>
                    <a:lnTo>
                      <a:pt x="69" y="78"/>
                    </a:lnTo>
                    <a:lnTo>
                      <a:pt x="69" y="81"/>
                    </a:lnTo>
                    <a:lnTo>
                      <a:pt x="66" y="80"/>
                    </a:lnTo>
                    <a:lnTo>
                      <a:pt x="58" y="76"/>
                    </a:lnTo>
                    <a:lnTo>
                      <a:pt x="48" y="67"/>
                    </a:lnTo>
                    <a:lnTo>
                      <a:pt x="47" y="59"/>
                    </a:lnTo>
                    <a:lnTo>
                      <a:pt x="43" y="55"/>
                    </a:lnTo>
                    <a:lnTo>
                      <a:pt x="38" y="50"/>
                    </a:lnTo>
                    <a:lnTo>
                      <a:pt x="32" y="48"/>
                    </a:lnTo>
                    <a:lnTo>
                      <a:pt x="27" y="44"/>
                    </a:lnTo>
                    <a:lnTo>
                      <a:pt x="12" y="49"/>
                    </a:lnTo>
                    <a:lnTo>
                      <a:pt x="3" y="54"/>
                    </a:lnTo>
                    <a:lnTo>
                      <a:pt x="0" y="63"/>
                    </a:lnTo>
                    <a:lnTo>
                      <a:pt x="3" y="79"/>
                    </a:lnTo>
                    <a:lnTo>
                      <a:pt x="36" y="136"/>
                    </a:lnTo>
                    <a:lnTo>
                      <a:pt x="99" y="150"/>
                    </a:lnTo>
                    <a:lnTo>
                      <a:pt x="120" y="151"/>
                    </a:lnTo>
                    <a:lnTo>
                      <a:pt x="138" y="150"/>
                    </a:lnTo>
                    <a:lnTo>
                      <a:pt x="154" y="148"/>
                    </a:lnTo>
                    <a:lnTo>
                      <a:pt x="168" y="146"/>
                    </a:lnTo>
                    <a:lnTo>
                      <a:pt x="178" y="140"/>
                    </a:lnTo>
                    <a:lnTo>
                      <a:pt x="188" y="137"/>
                    </a:lnTo>
                    <a:lnTo>
                      <a:pt x="204" y="131"/>
                    </a:lnTo>
                    <a:lnTo>
                      <a:pt x="235" y="82"/>
                    </a:lnTo>
                    <a:lnTo>
                      <a:pt x="245" y="66"/>
                    </a:lnTo>
                    <a:lnTo>
                      <a:pt x="235" y="59"/>
                    </a:lnTo>
                    <a:lnTo>
                      <a:pt x="208" y="45"/>
                    </a:lnTo>
                    <a:lnTo>
                      <a:pt x="203" y="45"/>
                    </a:lnTo>
                    <a:lnTo>
                      <a:pt x="198" y="46"/>
                    </a:lnTo>
                    <a:lnTo>
                      <a:pt x="191" y="47"/>
                    </a:lnTo>
                    <a:lnTo>
                      <a:pt x="181" y="49"/>
                    </a:lnTo>
                    <a:lnTo>
                      <a:pt x="169" y="50"/>
                    </a:lnTo>
                    <a:lnTo>
                      <a:pt x="154" y="51"/>
                    </a:lnTo>
                    <a:lnTo>
                      <a:pt x="135" y="52"/>
                    </a:lnTo>
                    <a:lnTo>
                      <a:pt x="111" y="51"/>
                    </a:lnTo>
                    <a:lnTo>
                      <a:pt x="42" y="36"/>
                    </a:lnTo>
                    <a:lnTo>
                      <a:pt x="22" y="0"/>
                    </a:lnTo>
                  </a:path>
                </a:pathLst>
              </a:custGeom>
              <a:noFill/>
              <a:ln w="28956">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333" name="Group 244">
              <a:extLst>
                <a:ext uri="{FF2B5EF4-FFF2-40B4-BE49-F238E27FC236}">
                  <a16:creationId xmlns:a16="http://schemas.microsoft.com/office/drawing/2014/main" xmlns="" id="{9C170A33-C3A7-4D70-9982-55DF27263F22}"/>
                </a:ext>
              </a:extLst>
            </p:cNvPr>
            <p:cNvGrpSpPr>
              <a:grpSpLocks/>
            </p:cNvGrpSpPr>
            <p:nvPr/>
          </p:nvGrpSpPr>
          <p:grpSpPr bwMode="auto">
            <a:xfrm>
              <a:off x="10608" y="734"/>
              <a:ext cx="117" cy="64"/>
              <a:chOff x="10608" y="734"/>
              <a:chExt cx="117" cy="64"/>
            </a:xfrm>
          </p:grpSpPr>
          <p:sp>
            <p:nvSpPr>
              <p:cNvPr id="370" name="Freeform 245">
                <a:extLst>
                  <a:ext uri="{FF2B5EF4-FFF2-40B4-BE49-F238E27FC236}">
                    <a16:creationId xmlns:a16="http://schemas.microsoft.com/office/drawing/2014/main" xmlns="" id="{68960DD8-EDEC-40E2-83F9-3F6F8F79BC2F}"/>
                  </a:ext>
                </a:extLst>
              </p:cNvPr>
              <p:cNvSpPr>
                <a:spLocks/>
              </p:cNvSpPr>
              <p:nvPr/>
            </p:nvSpPr>
            <p:spPr bwMode="auto">
              <a:xfrm>
                <a:off x="10608" y="734"/>
                <a:ext cx="117" cy="64"/>
              </a:xfrm>
              <a:custGeom>
                <a:avLst/>
                <a:gdLst>
                  <a:gd name="T0" fmla="+- 0 10678 10608"/>
                  <a:gd name="T1" fmla="*/ T0 w 117"/>
                  <a:gd name="T2" fmla="+- 0 734 734"/>
                  <a:gd name="T3" fmla="*/ 734 h 64"/>
                  <a:gd name="T4" fmla="+- 0 10658 10608"/>
                  <a:gd name="T5" fmla="*/ T4 w 117"/>
                  <a:gd name="T6" fmla="+- 0 738 734"/>
                  <a:gd name="T7" fmla="*/ 738 h 64"/>
                  <a:gd name="T8" fmla="+- 0 10634 10608"/>
                  <a:gd name="T9" fmla="*/ T8 w 117"/>
                  <a:gd name="T10" fmla="+- 0 748 734"/>
                  <a:gd name="T11" fmla="*/ 748 h 64"/>
                  <a:gd name="T12" fmla="+- 0 10617 10608"/>
                  <a:gd name="T13" fmla="*/ T12 w 117"/>
                  <a:gd name="T14" fmla="+- 0 760 734"/>
                  <a:gd name="T15" fmla="*/ 760 h 64"/>
                  <a:gd name="T16" fmla="+- 0 10608 10608"/>
                  <a:gd name="T17" fmla="*/ T16 w 117"/>
                  <a:gd name="T18" fmla="+- 0 774 734"/>
                  <a:gd name="T19" fmla="*/ 774 h 64"/>
                  <a:gd name="T20" fmla="+- 0 10616 10608"/>
                  <a:gd name="T21" fmla="*/ T20 w 117"/>
                  <a:gd name="T22" fmla="+- 0 789 734"/>
                  <a:gd name="T23" fmla="*/ 789 h 64"/>
                  <a:gd name="T24" fmla="+- 0 10632 10608"/>
                  <a:gd name="T25" fmla="*/ T24 w 117"/>
                  <a:gd name="T26" fmla="+- 0 797 734"/>
                  <a:gd name="T27" fmla="*/ 797 h 64"/>
                  <a:gd name="T28" fmla="+- 0 10653 10608"/>
                  <a:gd name="T29" fmla="*/ T28 w 117"/>
                  <a:gd name="T30" fmla="+- 0 798 734"/>
                  <a:gd name="T31" fmla="*/ 798 h 64"/>
                  <a:gd name="T32" fmla="+- 0 10683 10608"/>
                  <a:gd name="T33" fmla="*/ T32 w 117"/>
                  <a:gd name="T34" fmla="+- 0 789 734"/>
                  <a:gd name="T35" fmla="*/ 789 h 64"/>
                  <a:gd name="T36" fmla="+- 0 10705 10608"/>
                  <a:gd name="T37" fmla="*/ T36 w 117"/>
                  <a:gd name="T38" fmla="+- 0 778 734"/>
                  <a:gd name="T39" fmla="*/ 778 h 64"/>
                  <a:gd name="T40" fmla="+- 0 10719 10608"/>
                  <a:gd name="T41" fmla="*/ T40 w 117"/>
                  <a:gd name="T42" fmla="+- 0 767 734"/>
                  <a:gd name="T43" fmla="*/ 767 h 64"/>
                  <a:gd name="T44" fmla="+- 0 10725 10608"/>
                  <a:gd name="T45" fmla="*/ T44 w 117"/>
                  <a:gd name="T46" fmla="+- 0 757 734"/>
                  <a:gd name="T47" fmla="*/ 757 h 64"/>
                  <a:gd name="T48" fmla="+- 0 10716 10608"/>
                  <a:gd name="T49" fmla="*/ T48 w 117"/>
                  <a:gd name="T50" fmla="+- 0 742 734"/>
                  <a:gd name="T51" fmla="*/ 742 h 64"/>
                  <a:gd name="T52" fmla="+- 0 10700 10608"/>
                  <a:gd name="T53" fmla="*/ T52 w 117"/>
                  <a:gd name="T54" fmla="+- 0 735 734"/>
                  <a:gd name="T55" fmla="*/ 735 h 64"/>
                  <a:gd name="T56" fmla="+- 0 10678 10608"/>
                  <a:gd name="T57" fmla="*/ T56 w 117"/>
                  <a:gd name="T58" fmla="+- 0 734 734"/>
                  <a:gd name="T59" fmla="*/ 734 h 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117" h="64">
                    <a:moveTo>
                      <a:pt x="70" y="0"/>
                    </a:moveTo>
                    <a:lnTo>
                      <a:pt x="50" y="4"/>
                    </a:lnTo>
                    <a:lnTo>
                      <a:pt x="26" y="14"/>
                    </a:lnTo>
                    <a:lnTo>
                      <a:pt x="9" y="26"/>
                    </a:lnTo>
                    <a:lnTo>
                      <a:pt x="0" y="40"/>
                    </a:lnTo>
                    <a:lnTo>
                      <a:pt x="8" y="55"/>
                    </a:lnTo>
                    <a:lnTo>
                      <a:pt x="24" y="63"/>
                    </a:lnTo>
                    <a:lnTo>
                      <a:pt x="45" y="64"/>
                    </a:lnTo>
                    <a:lnTo>
                      <a:pt x="75" y="55"/>
                    </a:lnTo>
                    <a:lnTo>
                      <a:pt x="97" y="44"/>
                    </a:lnTo>
                    <a:lnTo>
                      <a:pt x="111" y="33"/>
                    </a:lnTo>
                    <a:lnTo>
                      <a:pt x="117" y="23"/>
                    </a:lnTo>
                    <a:lnTo>
                      <a:pt x="108" y="8"/>
                    </a:lnTo>
                    <a:lnTo>
                      <a:pt x="92" y="1"/>
                    </a:lnTo>
                    <a:lnTo>
                      <a:pt x="70" y="0"/>
                    </a:lnTo>
                  </a:path>
                </a:pathLst>
              </a:custGeom>
              <a:solidFill>
                <a:srgbClr val="5B9BD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334" name="Group 242">
              <a:extLst>
                <a:ext uri="{FF2B5EF4-FFF2-40B4-BE49-F238E27FC236}">
                  <a16:creationId xmlns:a16="http://schemas.microsoft.com/office/drawing/2014/main" xmlns="" id="{ECEBDBB1-110A-422E-87D8-29B2CEB85F86}"/>
                </a:ext>
              </a:extLst>
            </p:cNvPr>
            <p:cNvGrpSpPr>
              <a:grpSpLocks/>
            </p:cNvGrpSpPr>
            <p:nvPr/>
          </p:nvGrpSpPr>
          <p:grpSpPr bwMode="auto">
            <a:xfrm>
              <a:off x="10608" y="734"/>
              <a:ext cx="117" cy="64"/>
              <a:chOff x="10608" y="734"/>
              <a:chExt cx="117" cy="64"/>
            </a:xfrm>
          </p:grpSpPr>
          <p:sp>
            <p:nvSpPr>
              <p:cNvPr id="369" name="Freeform 243">
                <a:extLst>
                  <a:ext uri="{FF2B5EF4-FFF2-40B4-BE49-F238E27FC236}">
                    <a16:creationId xmlns:a16="http://schemas.microsoft.com/office/drawing/2014/main" xmlns="" id="{FC6E8AB9-C562-413A-AED6-45D203A971CF}"/>
                  </a:ext>
                </a:extLst>
              </p:cNvPr>
              <p:cNvSpPr>
                <a:spLocks/>
              </p:cNvSpPr>
              <p:nvPr/>
            </p:nvSpPr>
            <p:spPr bwMode="auto">
              <a:xfrm>
                <a:off x="10608" y="734"/>
                <a:ext cx="117" cy="64"/>
              </a:xfrm>
              <a:custGeom>
                <a:avLst/>
                <a:gdLst>
                  <a:gd name="T0" fmla="+- 0 10658 10608"/>
                  <a:gd name="T1" fmla="*/ T0 w 117"/>
                  <a:gd name="T2" fmla="+- 0 738 734"/>
                  <a:gd name="T3" fmla="*/ 738 h 64"/>
                  <a:gd name="T4" fmla="+- 0 10634 10608"/>
                  <a:gd name="T5" fmla="*/ T4 w 117"/>
                  <a:gd name="T6" fmla="+- 0 748 734"/>
                  <a:gd name="T7" fmla="*/ 748 h 64"/>
                  <a:gd name="T8" fmla="+- 0 10617 10608"/>
                  <a:gd name="T9" fmla="*/ T8 w 117"/>
                  <a:gd name="T10" fmla="+- 0 760 734"/>
                  <a:gd name="T11" fmla="*/ 760 h 64"/>
                  <a:gd name="T12" fmla="+- 0 10608 10608"/>
                  <a:gd name="T13" fmla="*/ T12 w 117"/>
                  <a:gd name="T14" fmla="+- 0 774 734"/>
                  <a:gd name="T15" fmla="*/ 774 h 64"/>
                  <a:gd name="T16" fmla="+- 0 10616 10608"/>
                  <a:gd name="T17" fmla="*/ T16 w 117"/>
                  <a:gd name="T18" fmla="+- 0 789 734"/>
                  <a:gd name="T19" fmla="*/ 789 h 64"/>
                  <a:gd name="T20" fmla="+- 0 10632 10608"/>
                  <a:gd name="T21" fmla="*/ T20 w 117"/>
                  <a:gd name="T22" fmla="+- 0 797 734"/>
                  <a:gd name="T23" fmla="*/ 797 h 64"/>
                  <a:gd name="T24" fmla="+- 0 10653 10608"/>
                  <a:gd name="T25" fmla="*/ T24 w 117"/>
                  <a:gd name="T26" fmla="+- 0 798 734"/>
                  <a:gd name="T27" fmla="*/ 798 h 64"/>
                  <a:gd name="T28" fmla="+- 0 10683 10608"/>
                  <a:gd name="T29" fmla="*/ T28 w 117"/>
                  <a:gd name="T30" fmla="+- 0 789 734"/>
                  <a:gd name="T31" fmla="*/ 789 h 64"/>
                  <a:gd name="T32" fmla="+- 0 10705 10608"/>
                  <a:gd name="T33" fmla="*/ T32 w 117"/>
                  <a:gd name="T34" fmla="+- 0 778 734"/>
                  <a:gd name="T35" fmla="*/ 778 h 64"/>
                  <a:gd name="T36" fmla="+- 0 10719 10608"/>
                  <a:gd name="T37" fmla="*/ T36 w 117"/>
                  <a:gd name="T38" fmla="+- 0 767 734"/>
                  <a:gd name="T39" fmla="*/ 767 h 64"/>
                  <a:gd name="T40" fmla="+- 0 10725 10608"/>
                  <a:gd name="T41" fmla="*/ T40 w 117"/>
                  <a:gd name="T42" fmla="+- 0 757 734"/>
                  <a:gd name="T43" fmla="*/ 757 h 64"/>
                  <a:gd name="T44" fmla="+- 0 10716 10608"/>
                  <a:gd name="T45" fmla="*/ T44 w 117"/>
                  <a:gd name="T46" fmla="+- 0 742 734"/>
                  <a:gd name="T47" fmla="*/ 742 h 64"/>
                  <a:gd name="T48" fmla="+- 0 10700 10608"/>
                  <a:gd name="T49" fmla="*/ T48 w 117"/>
                  <a:gd name="T50" fmla="+- 0 735 734"/>
                  <a:gd name="T51" fmla="*/ 735 h 64"/>
                  <a:gd name="T52" fmla="+- 0 10678 10608"/>
                  <a:gd name="T53" fmla="*/ T52 w 117"/>
                  <a:gd name="T54" fmla="+- 0 734 734"/>
                  <a:gd name="T55" fmla="*/ 734 h 64"/>
                  <a:gd name="T56" fmla="+- 0 10658 10608"/>
                  <a:gd name="T57" fmla="*/ T56 w 117"/>
                  <a:gd name="T58" fmla="+- 0 738 734"/>
                  <a:gd name="T59" fmla="*/ 738 h 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117" h="64">
                    <a:moveTo>
                      <a:pt x="50" y="4"/>
                    </a:moveTo>
                    <a:lnTo>
                      <a:pt x="26" y="14"/>
                    </a:lnTo>
                    <a:lnTo>
                      <a:pt x="9" y="26"/>
                    </a:lnTo>
                    <a:lnTo>
                      <a:pt x="0" y="40"/>
                    </a:lnTo>
                    <a:lnTo>
                      <a:pt x="8" y="55"/>
                    </a:lnTo>
                    <a:lnTo>
                      <a:pt x="24" y="63"/>
                    </a:lnTo>
                    <a:lnTo>
                      <a:pt x="45" y="64"/>
                    </a:lnTo>
                    <a:lnTo>
                      <a:pt x="75" y="55"/>
                    </a:lnTo>
                    <a:lnTo>
                      <a:pt x="97" y="44"/>
                    </a:lnTo>
                    <a:lnTo>
                      <a:pt x="111" y="33"/>
                    </a:lnTo>
                    <a:lnTo>
                      <a:pt x="117" y="23"/>
                    </a:lnTo>
                    <a:lnTo>
                      <a:pt x="108" y="8"/>
                    </a:lnTo>
                    <a:lnTo>
                      <a:pt x="92" y="1"/>
                    </a:lnTo>
                    <a:lnTo>
                      <a:pt x="70" y="0"/>
                    </a:lnTo>
                    <a:lnTo>
                      <a:pt x="50" y="4"/>
                    </a:lnTo>
                    <a:close/>
                  </a:path>
                </a:pathLst>
              </a:custGeom>
              <a:noFill/>
              <a:ln w="12700">
                <a:solidFill>
                  <a:srgbClr val="41709C"/>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335" name="Group 240">
              <a:extLst>
                <a:ext uri="{FF2B5EF4-FFF2-40B4-BE49-F238E27FC236}">
                  <a16:creationId xmlns:a16="http://schemas.microsoft.com/office/drawing/2014/main" xmlns="" id="{27952D16-3ED7-49D6-9BB7-9997680D9A5C}"/>
                </a:ext>
              </a:extLst>
            </p:cNvPr>
            <p:cNvGrpSpPr>
              <a:grpSpLocks/>
            </p:cNvGrpSpPr>
            <p:nvPr/>
          </p:nvGrpSpPr>
          <p:grpSpPr bwMode="auto">
            <a:xfrm>
              <a:off x="10544" y="784"/>
              <a:ext cx="64" cy="38"/>
              <a:chOff x="10544" y="784"/>
              <a:chExt cx="64" cy="38"/>
            </a:xfrm>
          </p:grpSpPr>
          <p:sp>
            <p:nvSpPr>
              <p:cNvPr id="368" name="Freeform 241">
                <a:extLst>
                  <a:ext uri="{FF2B5EF4-FFF2-40B4-BE49-F238E27FC236}">
                    <a16:creationId xmlns:a16="http://schemas.microsoft.com/office/drawing/2014/main" xmlns="" id="{3B874DDD-13C2-4C96-A09A-79E0274F625F}"/>
                  </a:ext>
                </a:extLst>
              </p:cNvPr>
              <p:cNvSpPr>
                <a:spLocks/>
              </p:cNvSpPr>
              <p:nvPr/>
            </p:nvSpPr>
            <p:spPr bwMode="auto">
              <a:xfrm>
                <a:off x="10544" y="784"/>
                <a:ext cx="64" cy="38"/>
              </a:xfrm>
              <a:custGeom>
                <a:avLst/>
                <a:gdLst>
                  <a:gd name="T0" fmla="+- 0 10588 10544"/>
                  <a:gd name="T1" fmla="*/ T0 w 64"/>
                  <a:gd name="T2" fmla="+- 0 784 784"/>
                  <a:gd name="T3" fmla="*/ 784 h 38"/>
                  <a:gd name="T4" fmla="+- 0 10572 10544"/>
                  <a:gd name="T5" fmla="*/ T4 w 64"/>
                  <a:gd name="T6" fmla="+- 0 788 784"/>
                  <a:gd name="T7" fmla="*/ 788 h 38"/>
                  <a:gd name="T8" fmla="+- 0 10555 10544"/>
                  <a:gd name="T9" fmla="*/ T8 w 64"/>
                  <a:gd name="T10" fmla="+- 0 793 784"/>
                  <a:gd name="T11" fmla="*/ 793 h 38"/>
                  <a:gd name="T12" fmla="+- 0 10544 10544"/>
                  <a:gd name="T13" fmla="*/ T12 w 64"/>
                  <a:gd name="T14" fmla="+- 0 803 784"/>
                  <a:gd name="T15" fmla="*/ 803 h 38"/>
                  <a:gd name="T16" fmla="+- 0 10546 10544"/>
                  <a:gd name="T17" fmla="*/ T16 w 64"/>
                  <a:gd name="T18" fmla="+- 0 811 784"/>
                  <a:gd name="T19" fmla="*/ 811 h 38"/>
                  <a:gd name="T20" fmla="+- 0 10548 10544"/>
                  <a:gd name="T21" fmla="*/ T20 w 64"/>
                  <a:gd name="T22" fmla="+- 0 819 784"/>
                  <a:gd name="T23" fmla="*/ 819 h 38"/>
                  <a:gd name="T24" fmla="+- 0 10564 10544"/>
                  <a:gd name="T25" fmla="*/ T24 w 64"/>
                  <a:gd name="T26" fmla="+- 0 822 784"/>
                  <a:gd name="T27" fmla="*/ 822 h 38"/>
                  <a:gd name="T28" fmla="+- 0 10580 10544"/>
                  <a:gd name="T29" fmla="*/ T28 w 64"/>
                  <a:gd name="T30" fmla="+- 0 817 784"/>
                  <a:gd name="T31" fmla="*/ 817 h 38"/>
                  <a:gd name="T32" fmla="+- 0 10596 10544"/>
                  <a:gd name="T33" fmla="*/ T32 w 64"/>
                  <a:gd name="T34" fmla="+- 0 813 784"/>
                  <a:gd name="T35" fmla="*/ 813 h 38"/>
                  <a:gd name="T36" fmla="+- 0 10608 10544"/>
                  <a:gd name="T37" fmla="*/ T36 w 64"/>
                  <a:gd name="T38" fmla="+- 0 802 784"/>
                  <a:gd name="T39" fmla="*/ 802 h 38"/>
                  <a:gd name="T40" fmla="+- 0 10606 10544"/>
                  <a:gd name="T41" fmla="*/ T40 w 64"/>
                  <a:gd name="T42" fmla="+- 0 794 784"/>
                  <a:gd name="T43" fmla="*/ 794 h 38"/>
                  <a:gd name="T44" fmla="+- 0 10603 10544"/>
                  <a:gd name="T45" fmla="*/ T44 w 64"/>
                  <a:gd name="T46" fmla="+- 0 786 784"/>
                  <a:gd name="T47" fmla="*/ 786 h 38"/>
                  <a:gd name="T48" fmla="+- 0 10588 10544"/>
                  <a:gd name="T49" fmla="*/ T48 w 64"/>
                  <a:gd name="T50" fmla="+- 0 784 784"/>
                  <a:gd name="T51" fmla="*/ 784 h 3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64" h="38">
                    <a:moveTo>
                      <a:pt x="44" y="0"/>
                    </a:moveTo>
                    <a:lnTo>
                      <a:pt x="28" y="4"/>
                    </a:lnTo>
                    <a:lnTo>
                      <a:pt x="11" y="9"/>
                    </a:lnTo>
                    <a:lnTo>
                      <a:pt x="0" y="19"/>
                    </a:lnTo>
                    <a:lnTo>
                      <a:pt x="2" y="27"/>
                    </a:lnTo>
                    <a:lnTo>
                      <a:pt x="4" y="35"/>
                    </a:lnTo>
                    <a:lnTo>
                      <a:pt x="20" y="38"/>
                    </a:lnTo>
                    <a:lnTo>
                      <a:pt x="36" y="33"/>
                    </a:lnTo>
                    <a:lnTo>
                      <a:pt x="52" y="29"/>
                    </a:lnTo>
                    <a:lnTo>
                      <a:pt x="64" y="18"/>
                    </a:lnTo>
                    <a:lnTo>
                      <a:pt x="62" y="10"/>
                    </a:lnTo>
                    <a:lnTo>
                      <a:pt x="59" y="2"/>
                    </a:lnTo>
                    <a:lnTo>
                      <a:pt x="44" y="0"/>
                    </a:lnTo>
                  </a:path>
                </a:pathLst>
              </a:custGeom>
              <a:solidFill>
                <a:srgbClr val="001F5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336" name="Group 234">
              <a:extLst>
                <a:ext uri="{FF2B5EF4-FFF2-40B4-BE49-F238E27FC236}">
                  <a16:creationId xmlns:a16="http://schemas.microsoft.com/office/drawing/2014/main" xmlns="" id="{584469C6-279D-4A30-BE30-03439474E2BF}"/>
                </a:ext>
              </a:extLst>
            </p:cNvPr>
            <p:cNvGrpSpPr>
              <a:grpSpLocks/>
            </p:cNvGrpSpPr>
            <p:nvPr/>
          </p:nvGrpSpPr>
          <p:grpSpPr bwMode="auto">
            <a:xfrm>
              <a:off x="6091" y="167"/>
              <a:ext cx="5283" cy="3874"/>
              <a:chOff x="6091" y="167"/>
              <a:chExt cx="5283" cy="3874"/>
            </a:xfrm>
          </p:grpSpPr>
          <p:sp>
            <p:nvSpPr>
              <p:cNvPr id="363" name="Freeform 239">
                <a:extLst>
                  <a:ext uri="{FF2B5EF4-FFF2-40B4-BE49-F238E27FC236}">
                    <a16:creationId xmlns:a16="http://schemas.microsoft.com/office/drawing/2014/main" xmlns="" id="{DCD941D7-EDD4-4ADC-A14D-7137F5C04399}"/>
                  </a:ext>
                </a:extLst>
              </p:cNvPr>
              <p:cNvSpPr>
                <a:spLocks/>
              </p:cNvSpPr>
              <p:nvPr/>
            </p:nvSpPr>
            <p:spPr bwMode="auto">
              <a:xfrm>
                <a:off x="10544" y="784"/>
                <a:ext cx="64" cy="38"/>
              </a:xfrm>
              <a:custGeom>
                <a:avLst/>
                <a:gdLst>
                  <a:gd name="T0" fmla="+- 0 10572 10544"/>
                  <a:gd name="T1" fmla="*/ T0 w 64"/>
                  <a:gd name="T2" fmla="+- 0 788 784"/>
                  <a:gd name="T3" fmla="*/ 788 h 38"/>
                  <a:gd name="T4" fmla="+- 0 10555 10544"/>
                  <a:gd name="T5" fmla="*/ T4 w 64"/>
                  <a:gd name="T6" fmla="+- 0 793 784"/>
                  <a:gd name="T7" fmla="*/ 793 h 38"/>
                  <a:gd name="T8" fmla="+- 0 10544 10544"/>
                  <a:gd name="T9" fmla="*/ T8 w 64"/>
                  <a:gd name="T10" fmla="+- 0 803 784"/>
                  <a:gd name="T11" fmla="*/ 803 h 38"/>
                  <a:gd name="T12" fmla="+- 0 10546 10544"/>
                  <a:gd name="T13" fmla="*/ T12 w 64"/>
                  <a:gd name="T14" fmla="+- 0 811 784"/>
                  <a:gd name="T15" fmla="*/ 811 h 38"/>
                  <a:gd name="T16" fmla="+- 0 10548 10544"/>
                  <a:gd name="T17" fmla="*/ T16 w 64"/>
                  <a:gd name="T18" fmla="+- 0 819 784"/>
                  <a:gd name="T19" fmla="*/ 819 h 38"/>
                  <a:gd name="T20" fmla="+- 0 10564 10544"/>
                  <a:gd name="T21" fmla="*/ T20 w 64"/>
                  <a:gd name="T22" fmla="+- 0 822 784"/>
                  <a:gd name="T23" fmla="*/ 822 h 38"/>
                  <a:gd name="T24" fmla="+- 0 10580 10544"/>
                  <a:gd name="T25" fmla="*/ T24 w 64"/>
                  <a:gd name="T26" fmla="+- 0 817 784"/>
                  <a:gd name="T27" fmla="*/ 817 h 38"/>
                  <a:gd name="T28" fmla="+- 0 10596 10544"/>
                  <a:gd name="T29" fmla="*/ T28 w 64"/>
                  <a:gd name="T30" fmla="+- 0 813 784"/>
                  <a:gd name="T31" fmla="*/ 813 h 38"/>
                  <a:gd name="T32" fmla="+- 0 10608 10544"/>
                  <a:gd name="T33" fmla="*/ T32 w 64"/>
                  <a:gd name="T34" fmla="+- 0 802 784"/>
                  <a:gd name="T35" fmla="*/ 802 h 38"/>
                  <a:gd name="T36" fmla="+- 0 10606 10544"/>
                  <a:gd name="T37" fmla="*/ T36 w 64"/>
                  <a:gd name="T38" fmla="+- 0 794 784"/>
                  <a:gd name="T39" fmla="*/ 794 h 38"/>
                  <a:gd name="T40" fmla="+- 0 10603 10544"/>
                  <a:gd name="T41" fmla="*/ T40 w 64"/>
                  <a:gd name="T42" fmla="+- 0 786 784"/>
                  <a:gd name="T43" fmla="*/ 786 h 38"/>
                  <a:gd name="T44" fmla="+- 0 10588 10544"/>
                  <a:gd name="T45" fmla="*/ T44 w 64"/>
                  <a:gd name="T46" fmla="+- 0 784 784"/>
                  <a:gd name="T47" fmla="*/ 784 h 38"/>
                  <a:gd name="T48" fmla="+- 0 10572 10544"/>
                  <a:gd name="T49" fmla="*/ T48 w 64"/>
                  <a:gd name="T50" fmla="+- 0 788 784"/>
                  <a:gd name="T51" fmla="*/ 788 h 3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64" h="38">
                    <a:moveTo>
                      <a:pt x="28" y="4"/>
                    </a:moveTo>
                    <a:lnTo>
                      <a:pt x="11" y="9"/>
                    </a:lnTo>
                    <a:lnTo>
                      <a:pt x="0" y="19"/>
                    </a:lnTo>
                    <a:lnTo>
                      <a:pt x="2" y="27"/>
                    </a:lnTo>
                    <a:lnTo>
                      <a:pt x="4" y="35"/>
                    </a:lnTo>
                    <a:lnTo>
                      <a:pt x="20" y="38"/>
                    </a:lnTo>
                    <a:lnTo>
                      <a:pt x="36" y="33"/>
                    </a:lnTo>
                    <a:lnTo>
                      <a:pt x="52" y="29"/>
                    </a:lnTo>
                    <a:lnTo>
                      <a:pt x="64" y="18"/>
                    </a:lnTo>
                    <a:lnTo>
                      <a:pt x="62" y="10"/>
                    </a:lnTo>
                    <a:lnTo>
                      <a:pt x="59" y="2"/>
                    </a:lnTo>
                    <a:lnTo>
                      <a:pt x="44" y="0"/>
                    </a:lnTo>
                    <a:lnTo>
                      <a:pt x="28" y="4"/>
                    </a:lnTo>
                    <a:close/>
                  </a:path>
                </a:pathLst>
              </a:custGeom>
              <a:noFill/>
              <a:ln w="12700">
                <a:solidFill>
                  <a:srgbClr val="41709C"/>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pic>
            <p:nvPicPr>
              <p:cNvPr id="364" name="Picture 238">
                <a:extLst>
                  <a:ext uri="{FF2B5EF4-FFF2-40B4-BE49-F238E27FC236}">
                    <a16:creationId xmlns:a16="http://schemas.microsoft.com/office/drawing/2014/main" xmlns="" id="{848A69B4-0D76-4C17-A677-AFBCA14A0D24}"/>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0789" y="482"/>
                <a:ext cx="239" cy="208"/>
              </a:xfrm>
              <a:prstGeom prst="rect">
                <a:avLst/>
              </a:prstGeom>
              <a:noFill/>
              <a:extLst>
                <a:ext uri="{909E8E84-426E-40DD-AFC4-6F175D3DCCD1}">
                  <a14:hiddenFill xmlns:a14="http://schemas.microsoft.com/office/drawing/2010/main">
                    <a:solidFill>
                      <a:srgbClr val="FFFFFF"/>
                    </a:solidFill>
                  </a14:hiddenFill>
                </a:ext>
              </a:extLst>
            </p:spPr>
          </p:pic>
          <p:pic>
            <p:nvPicPr>
              <p:cNvPr id="365" name="Picture 237">
                <a:extLst>
                  <a:ext uri="{FF2B5EF4-FFF2-40B4-BE49-F238E27FC236}">
                    <a16:creationId xmlns:a16="http://schemas.microsoft.com/office/drawing/2014/main" xmlns="" id="{B809645C-82B6-44E2-97F0-97FC0FAAE5FC}"/>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506" y="167"/>
                <a:ext cx="868" cy="765"/>
              </a:xfrm>
              <a:prstGeom prst="rect">
                <a:avLst/>
              </a:prstGeom>
              <a:noFill/>
              <a:extLst>
                <a:ext uri="{909E8E84-426E-40DD-AFC4-6F175D3DCCD1}">
                  <a14:hiddenFill xmlns:a14="http://schemas.microsoft.com/office/drawing/2010/main">
                    <a:solidFill>
                      <a:srgbClr val="FFFFFF"/>
                    </a:solidFill>
                  </a14:hiddenFill>
                </a:ext>
              </a:extLst>
            </p:spPr>
          </p:pic>
          <p:pic>
            <p:nvPicPr>
              <p:cNvPr id="366" name="Picture 236">
                <a:extLst>
                  <a:ext uri="{FF2B5EF4-FFF2-40B4-BE49-F238E27FC236}">
                    <a16:creationId xmlns:a16="http://schemas.microsoft.com/office/drawing/2014/main" xmlns="" id="{F8DEB208-2C8D-4F7D-AFCB-60FB8A628522}"/>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552" y="2804"/>
                <a:ext cx="1054" cy="1237"/>
              </a:xfrm>
              <a:prstGeom prst="rect">
                <a:avLst/>
              </a:prstGeom>
              <a:noFill/>
              <a:extLst>
                <a:ext uri="{909E8E84-426E-40DD-AFC4-6F175D3DCCD1}">
                  <a14:hiddenFill xmlns:a14="http://schemas.microsoft.com/office/drawing/2010/main">
                    <a:solidFill>
                      <a:srgbClr val="FFFFFF"/>
                    </a:solidFill>
                  </a14:hiddenFill>
                </a:ext>
              </a:extLst>
            </p:spPr>
          </p:pic>
          <p:pic>
            <p:nvPicPr>
              <p:cNvPr id="367" name="Picture 235">
                <a:extLst>
                  <a:ext uri="{FF2B5EF4-FFF2-40B4-BE49-F238E27FC236}">
                    <a16:creationId xmlns:a16="http://schemas.microsoft.com/office/drawing/2014/main" xmlns="" id="{AB93721D-F138-4FC7-A682-4A970218AFF0}"/>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091" y="379"/>
                <a:ext cx="684" cy="53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7" name="Group 232">
              <a:extLst>
                <a:ext uri="{FF2B5EF4-FFF2-40B4-BE49-F238E27FC236}">
                  <a16:creationId xmlns:a16="http://schemas.microsoft.com/office/drawing/2014/main" xmlns="" id="{2158B87D-B05E-4028-834C-C56BDF77450B}"/>
                </a:ext>
              </a:extLst>
            </p:cNvPr>
            <p:cNvGrpSpPr>
              <a:grpSpLocks/>
            </p:cNvGrpSpPr>
            <p:nvPr/>
          </p:nvGrpSpPr>
          <p:grpSpPr bwMode="auto">
            <a:xfrm>
              <a:off x="6181" y="433"/>
              <a:ext cx="511" cy="363"/>
              <a:chOff x="6181" y="433"/>
              <a:chExt cx="511" cy="363"/>
            </a:xfrm>
          </p:grpSpPr>
          <p:sp>
            <p:nvSpPr>
              <p:cNvPr id="362" name="Freeform 233">
                <a:extLst>
                  <a:ext uri="{FF2B5EF4-FFF2-40B4-BE49-F238E27FC236}">
                    <a16:creationId xmlns:a16="http://schemas.microsoft.com/office/drawing/2014/main" xmlns="" id="{44420803-E270-4E03-A8C0-8CB93300D1C1}"/>
                  </a:ext>
                </a:extLst>
              </p:cNvPr>
              <p:cNvSpPr>
                <a:spLocks/>
              </p:cNvSpPr>
              <p:nvPr/>
            </p:nvSpPr>
            <p:spPr bwMode="auto">
              <a:xfrm>
                <a:off x="6181" y="433"/>
                <a:ext cx="511" cy="363"/>
              </a:xfrm>
              <a:custGeom>
                <a:avLst/>
                <a:gdLst>
                  <a:gd name="T0" fmla="+- 0 6418 6181"/>
                  <a:gd name="T1" fmla="*/ T0 w 511"/>
                  <a:gd name="T2" fmla="+- 0 433 433"/>
                  <a:gd name="T3" fmla="*/ 433 h 363"/>
                  <a:gd name="T4" fmla="+- 0 6343 6181"/>
                  <a:gd name="T5" fmla="*/ T4 w 511"/>
                  <a:gd name="T6" fmla="+- 0 445 433"/>
                  <a:gd name="T7" fmla="*/ 445 h 363"/>
                  <a:gd name="T8" fmla="+- 0 6277 6181"/>
                  <a:gd name="T9" fmla="*/ T8 w 511"/>
                  <a:gd name="T10" fmla="+- 0 472 433"/>
                  <a:gd name="T11" fmla="*/ 472 h 363"/>
                  <a:gd name="T12" fmla="+- 0 6226 6181"/>
                  <a:gd name="T13" fmla="*/ T12 w 511"/>
                  <a:gd name="T14" fmla="+- 0 511 433"/>
                  <a:gd name="T15" fmla="*/ 511 h 363"/>
                  <a:gd name="T16" fmla="+- 0 6187 6181"/>
                  <a:gd name="T17" fmla="*/ T16 w 511"/>
                  <a:gd name="T18" fmla="+- 0 578 433"/>
                  <a:gd name="T19" fmla="*/ 578 h 363"/>
                  <a:gd name="T20" fmla="+- 0 6181 6181"/>
                  <a:gd name="T21" fmla="*/ T20 w 511"/>
                  <a:gd name="T22" fmla="+- 0 615 433"/>
                  <a:gd name="T23" fmla="*/ 615 h 363"/>
                  <a:gd name="T24" fmla="+- 0 6182 6181"/>
                  <a:gd name="T25" fmla="*/ T24 w 511"/>
                  <a:gd name="T26" fmla="+- 0 629 433"/>
                  <a:gd name="T27" fmla="*/ 629 h 363"/>
                  <a:gd name="T28" fmla="+- 0 6208 6181"/>
                  <a:gd name="T29" fmla="*/ T28 w 511"/>
                  <a:gd name="T30" fmla="+- 0 695 433"/>
                  <a:gd name="T31" fmla="*/ 695 h 363"/>
                  <a:gd name="T32" fmla="+- 0 6266 6181"/>
                  <a:gd name="T33" fmla="*/ T32 w 511"/>
                  <a:gd name="T34" fmla="+- 0 748 433"/>
                  <a:gd name="T35" fmla="*/ 748 h 363"/>
                  <a:gd name="T36" fmla="+- 0 6329 6181"/>
                  <a:gd name="T37" fmla="*/ T36 w 511"/>
                  <a:gd name="T38" fmla="+- 0 777 433"/>
                  <a:gd name="T39" fmla="*/ 777 h 363"/>
                  <a:gd name="T40" fmla="+- 0 6405 6181"/>
                  <a:gd name="T41" fmla="*/ T40 w 511"/>
                  <a:gd name="T42" fmla="+- 0 794 433"/>
                  <a:gd name="T43" fmla="*/ 794 h 363"/>
                  <a:gd name="T44" fmla="+- 0 6462 6181"/>
                  <a:gd name="T45" fmla="*/ T44 w 511"/>
                  <a:gd name="T46" fmla="+- 0 797 433"/>
                  <a:gd name="T47" fmla="*/ 797 h 363"/>
                  <a:gd name="T48" fmla="+- 0 6488 6181"/>
                  <a:gd name="T49" fmla="*/ T48 w 511"/>
                  <a:gd name="T50" fmla="+- 0 794 433"/>
                  <a:gd name="T51" fmla="*/ 794 h 363"/>
                  <a:gd name="T52" fmla="+- 0 6558 6181"/>
                  <a:gd name="T53" fmla="*/ T52 w 511"/>
                  <a:gd name="T54" fmla="+- 0 775 433"/>
                  <a:gd name="T55" fmla="*/ 775 h 363"/>
                  <a:gd name="T56" fmla="+- 0 6617 6181"/>
                  <a:gd name="T57" fmla="*/ T56 w 511"/>
                  <a:gd name="T58" fmla="+- 0 743 433"/>
                  <a:gd name="T59" fmla="*/ 743 h 363"/>
                  <a:gd name="T60" fmla="+- 0 6661 6181"/>
                  <a:gd name="T61" fmla="*/ T60 w 511"/>
                  <a:gd name="T62" fmla="+- 0 699 433"/>
                  <a:gd name="T63" fmla="*/ 699 h 363"/>
                  <a:gd name="T64" fmla="+- 0 6691 6181"/>
                  <a:gd name="T65" fmla="*/ T64 w 511"/>
                  <a:gd name="T66" fmla="+- 0 627 433"/>
                  <a:gd name="T67" fmla="*/ 627 h 363"/>
                  <a:gd name="T68" fmla="+- 0 6692 6181"/>
                  <a:gd name="T69" fmla="*/ T68 w 511"/>
                  <a:gd name="T70" fmla="+- 0 606 433"/>
                  <a:gd name="T71" fmla="*/ 606 h 363"/>
                  <a:gd name="T72" fmla="+- 0 6690 6181"/>
                  <a:gd name="T73" fmla="*/ T72 w 511"/>
                  <a:gd name="T74" fmla="+- 0 588 433"/>
                  <a:gd name="T75" fmla="*/ 588 h 363"/>
                  <a:gd name="T76" fmla="+- 0 6657 6181"/>
                  <a:gd name="T77" fmla="*/ T76 w 511"/>
                  <a:gd name="T78" fmla="+- 0 523 433"/>
                  <a:gd name="T79" fmla="*/ 523 h 363"/>
                  <a:gd name="T80" fmla="+- 0 6611 6181"/>
                  <a:gd name="T81" fmla="*/ T80 w 511"/>
                  <a:gd name="T82" fmla="+- 0 483 433"/>
                  <a:gd name="T83" fmla="*/ 483 h 363"/>
                  <a:gd name="T84" fmla="+- 0 6549 6181"/>
                  <a:gd name="T85" fmla="*/ T84 w 511"/>
                  <a:gd name="T86" fmla="+- 0 454 433"/>
                  <a:gd name="T87" fmla="*/ 454 h 363"/>
                  <a:gd name="T88" fmla="+- 0 6474 6181"/>
                  <a:gd name="T89" fmla="*/ T88 w 511"/>
                  <a:gd name="T90" fmla="+- 0 437 433"/>
                  <a:gd name="T91" fmla="*/ 437 h 363"/>
                  <a:gd name="T92" fmla="+- 0 6418 6181"/>
                  <a:gd name="T93" fmla="*/ T92 w 511"/>
                  <a:gd name="T94" fmla="+- 0 433 433"/>
                  <a:gd name="T95" fmla="*/ 433 h 3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511" h="363">
                    <a:moveTo>
                      <a:pt x="237" y="0"/>
                    </a:moveTo>
                    <a:lnTo>
                      <a:pt x="162" y="12"/>
                    </a:lnTo>
                    <a:lnTo>
                      <a:pt x="96" y="39"/>
                    </a:lnTo>
                    <a:lnTo>
                      <a:pt x="45" y="78"/>
                    </a:lnTo>
                    <a:lnTo>
                      <a:pt x="6" y="145"/>
                    </a:lnTo>
                    <a:lnTo>
                      <a:pt x="0" y="182"/>
                    </a:lnTo>
                    <a:lnTo>
                      <a:pt x="1" y="196"/>
                    </a:lnTo>
                    <a:lnTo>
                      <a:pt x="27" y="262"/>
                    </a:lnTo>
                    <a:lnTo>
                      <a:pt x="85" y="315"/>
                    </a:lnTo>
                    <a:lnTo>
                      <a:pt x="148" y="344"/>
                    </a:lnTo>
                    <a:lnTo>
                      <a:pt x="224" y="361"/>
                    </a:lnTo>
                    <a:lnTo>
                      <a:pt x="281" y="364"/>
                    </a:lnTo>
                    <a:lnTo>
                      <a:pt x="307" y="361"/>
                    </a:lnTo>
                    <a:lnTo>
                      <a:pt x="377" y="342"/>
                    </a:lnTo>
                    <a:lnTo>
                      <a:pt x="436" y="310"/>
                    </a:lnTo>
                    <a:lnTo>
                      <a:pt x="480" y="266"/>
                    </a:lnTo>
                    <a:lnTo>
                      <a:pt x="510" y="194"/>
                    </a:lnTo>
                    <a:lnTo>
                      <a:pt x="511" y="173"/>
                    </a:lnTo>
                    <a:lnTo>
                      <a:pt x="509" y="155"/>
                    </a:lnTo>
                    <a:lnTo>
                      <a:pt x="476" y="90"/>
                    </a:lnTo>
                    <a:lnTo>
                      <a:pt x="430" y="50"/>
                    </a:lnTo>
                    <a:lnTo>
                      <a:pt x="368" y="21"/>
                    </a:lnTo>
                    <a:lnTo>
                      <a:pt x="293" y="4"/>
                    </a:lnTo>
                    <a:lnTo>
                      <a:pt x="237" y="0"/>
                    </a:lnTo>
                  </a:path>
                </a:pathLst>
              </a:custGeom>
              <a:solidFill>
                <a:srgbClr val="F1DCD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338" name="Group 229">
              <a:extLst>
                <a:ext uri="{FF2B5EF4-FFF2-40B4-BE49-F238E27FC236}">
                  <a16:creationId xmlns:a16="http://schemas.microsoft.com/office/drawing/2014/main" xmlns="" id="{6361AE73-B5C4-43BB-BDA8-90FEE80F566C}"/>
                </a:ext>
              </a:extLst>
            </p:cNvPr>
            <p:cNvGrpSpPr>
              <a:grpSpLocks/>
            </p:cNvGrpSpPr>
            <p:nvPr/>
          </p:nvGrpSpPr>
          <p:grpSpPr bwMode="auto">
            <a:xfrm>
              <a:off x="6181" y="433"/>
              <a:ext cx="520" cy="375"/>
              <a:chOff x="6181" y="433"/>
              <a:chExt cx="520" cy="375"/>
            </a:xfrm>
          </p:grpSpPr>
          <p:sp>
            <p:nvSpPr>
              <p:cNvPr id="360" name="Freeform 231">
                <a:extLst>
                  <a:ext uri="{FF2B5EF4-FFF2-40B4-BE49-F238E27FC236}">
                    <a16:creationId xmlns:a16="http://schemas.microsoft.com/office/drawing/2014/main" xmlns="" id="{3F923475-39DE-4C03-9438-4B9EDB9C99A7}"/>
                  </a:ext>
                </a:extLst>
              </p:cNvPr>
              <p:cNvSpPr>
                <a:spLocks/>
              </p:cNvSpPr>
              <p:nvPr/>
            </p:nvSpPr>
            <p:spPr bwMode="auto">
              <a:xfrm>
                <a:off x="6181" y="433"/>
                <a:ext cx="511" cy="363"/>
              </a:xfrm>
              <a:custGeom>
                <a:avLst/>
                <a:gdLst>
                  <a:gd name="T0" fmla="+- 0 6181 6181"/>
                  <a:gd name="T1" fmla="*/ T0 w 511"/>
                  <a:gd name="T2" fmla="+- 0 615 433"/>
                  <a:gd name="T3" fmla="*/ 615 h 363"/>
                  <a:gd name="T4" fmla="+- 0 6202 6181"/>
                  <a:gd name="T5" fmla="*/ T4 w 511"/>
                  <a:gd name="T6" fmla="+- 0 543 433"/>
                  <a:gd name="T7" fmla="*/ 543 h 363"/>
                  <a:gd name="T8" fmla="+- 0 6242 6181"/>
                  <a:gd name="T9" fmla="*/ T8 w 511"/>
                  <a:gd name="T10" fmla="+- 0 497 433"/>
                  <a:gd name="T11" fmla="*/ 497 h 363"/>
                  <a:gd name="T12" fmla="+- 0 6298 6181"/>
                  <a:gd name="T13" fmla="*/ T12 w 511"/>
                  <a:gd name="T14" fmla="+- 0 462 433"/>
                  <a:gd name="T15" fmla="*/ 462 h 363"/>
                  <a:gd name="T16" fmla="+- 0 6367 6181"/>
                  <a:gd name="T17" fmla="*/ T16 w 511"/>
                  <a:gd name="T18" fmla="+- 0 440 433"/>
                  <a:gd name="T19" fmla="*/ 440 h 363"/>
                  <a:gd name="T20" fmla="+- 0 6418 6181"/>
                  <a:gd name="T21" fmla="*/ T20 w 511"/>
                  <a:gd name="T22" fmla="+- 0 433 433"/>
                  <a:gd name="T23" fmla="*/ 433 h 363"/>
                  <a:gd name="T24" fmla="+- 0 6447 6181"/>
                  <a:gd name="T25" fmla="*/ T24 w 511"/>
                  <a:gd name="T26" fmla="+- 0 434 433"/>
                  <a:gd name="T27" fmla="*/ 434 h 363"/>
                  <a:gd name="T28" fmla="+- 0 6525 6181"/>
                  <a:gd name="T29" fmla="*/ T28 w 511"/>
                  <a:gd name="T30" fmla="+- 0 446 433"/>
                  <a:gd name="T31" fmla="*/ 446 h 363"/>
                  <a:gd name="T32" fmla="+- 0 6592 6181"/>
                  <a:gd name="T33" fmla="*/ T32 w 511"/>
                  <a:gd name="T34" fmla="+- 0 472 433"/>
                  <a:gd name="T35" fmla="*/ 472 h 363"/>
                  <a:gd name="T36" fmla="+- 0 6643 6181"/>
                  <a:gd name="T37" fmla="*/ T36 w 511"/>
                  <a:gd name="T38" fmla="+- 0 509 433"/>
                  <a:gd name="T39" fmla="*/ 509 h 363"/>
                  <a:gd name="T40" fmla="+- 0 6685 6181"/>
                  <a:gd name="T41" fmla="*/ T40 w 511"/>
                  <a:gd name="T42" fmla="+- 0 571 433"/>
                  <a:gd name="T43" fmla="*/ 571 h 363"/>
                  <a:gd name="T44" fmla="+- 0 6692 6181"/>
                  <a:gd name="T45" fmla="*/ T44 w 511"/>
                  <a:gd name="T46" fmla="+- 0 606 433"/>
                  <a:gd name="T47" fmla="*/ 606 h 363"/>
                  <a:gd name="T48" fmla="+- 0 6691 6181"/>
                  <a:gd name="T49" fmla="*/ T48 w 511"/>
                  <a:gd name="T50" fmla="+- 0 627 433"/>
                  <a:gd name="T51" fmla="*/ 627 h 363"/>
                  <a:gd name="T52" fmla="+- 0 6661 6181"/>
                  <a:gd name="T53" fmla="*/ T52 w 511"/>
                  <a:gd name="T54" fmla="+- 0 699 433"/>
                  <a:gd name="T55" fmla="*/ 699 h 363"/>
                  <a:gd name="T56" fmla="+- 0 6617 6181"/>
                  <a:gd name="T57" fmla="*/ T56 w 511"/>
                  <a:gd name="T58" fmla="+- 0 743 433"/>
                  <a:gd name="T59" fmla="*/ 743 h 363"/>
                  <a:gd name="T60" fmla="+- 0 6558 6181"/>
                  <a:gd name="T61" fmla="*/ T60 w 511"/>
                  <a:gd name="T62" fmla="+- 0 775 433"/>
                  <a:gd name="T63" fmla="*/ 775 h 363"/>
                  <a:gd name="T64" fmla="+- 0 6488 6181"/>
                  <a:gd name="T65" fmla="*/ T64 w 511"/>
                  <a:gd name="T66" fmla="+- 0 794 433"/>
                  <a:gd name="T67" fmla="*/ 794 h 363"/>
                  <a:gd name="T68" fmla="+- 0 6462 6181"/>
                  <a:gd name="T69" fmla="*/ T68 w 511"/>
                  <a:gd name="T70" fmla="+- 0 797 433"/>
                  <a:gd name="T71" fmla="*/ 797 h 363"/>
                  <a:gd name="T72" fmla="+- 0 6433 6181"/>
                  <a:gd name="T73" fmla="*/ T72 w 511"/>
                  <a:gd name="T74" fmla="+- 0 796 433"/>
                  <a:gd name="T75" fmla="*/ 796 h 363"/>
                  <a:gd name="T76" fmla="+- 0 6353 6181"/>
                  <a:gd name="T77" fmla="*/ T76 w 511"/>
                  <a:gd name="T78" fmla="+- 0 784 433"/>
                  <a:gd name="T79" fmla="*/ 784 h 363"/>
                  <a:gd name="T80" fmla="+- 0 6285 6181"/>
                  <a:gd name="T81" fmla="*/ T80 w 511"/>
                  <a:gd name="T82" fmla="+- 0 759 433"/>
                  <a:gd name="T83" fmla="*/ 759 h 363"/>
                  <a:gd name="T84" fmla="+- 0 6233 6181"/>
                  <a:gd name="T85" fmla="*/ T84 w 511"/>
                  <a:gd name="T86" fmla="+- 0 724 433"/>
                  <a:gd name="T87" fmla="*/ 724 h 363"/>
                  <a:gd name="T88" fmla="+- 0 6190 6181"/>
                  <a:gd name="T89" fmla="*/ T88 w 511"/>
                  <a:gd name="T90" fmla="+- 0 663 433"/>
                  <a:gd name="T91" fmla="*/ 663 h 363"/>
                  <a:gd name="T92" fmla="+- 0 6181 6181"/>
                  <a:gd name="T93" fmla="*/ T92 w 511"/>
                  <a:gd name="T94" fmla="+- 0 615 433"/>
                  <a:gd name="T95" fmla="*/ 615 h 3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511" h="363">
                    <a:moveTo>
                      <a:pt x="0" y="182"/>
                    </a:moveTo>
                    <a:lnTo>
                      <a:pt x="21" y="110"/>
                    </a:lnTo>
                    <a:lnTo>
                      <a:pt x="61" y="64"/>
                    </a:lnTo>
                    <a:lnTo>
                      <a:pt x="117" y="29"/>
                    </a:lnTo>
                    <a:lnTo>
                      <a:pt x="186" y="7"/>
                    </a:lnTo>
                    <a:lnTo>
                      <a:pt x="237" y="0"/>
                    </a:lnTo>
                    <a:lnTo>
                      <a:pt x="266" y="1"/>
                    </a:lnTo>
                    <a:lnTo>
                      <a:pt x="344" y="13"/>
                    </a:lnTo>
                    <a:lnTo>
                      <a:pt x="411" y="39"/>
                    </a:lnTo>
                    <a:lnTo>
                      <a:pt x="462" y="76"/>
                    </a:lnTo>
                    <a:lnTo>
                      <a:pt x="504" y="138"/>
                    </a:lnTo>
                    <a:lnTo>
                      <a:pt x="511" y="173"/>
                    </a:lnTo>
                    <a:lnTo>
                      <a:pt x="510" y="194"/>
                    </a:lnTo>
                    <a:lnTo>
                      <a:pt x="480" y="266"/>
                    </a:lnTo>
                    <a:lnTo>
                      <a:pt x="436" y="310"/>
                    </a:lnTo>
                    <a:lnTo>
                      <a:pt x="377" y="342"/>
                    </a:lnTo>
                    <a:lnTo>
                      <a:pt x="307" y="361"/>
                    </a:lnTo>
                    <a:lnTo>
                      <a:pt x="281" y="364"/>
                    </a:lnTo>
                    <a:lnTo>
                      <a:pt x="252" y="363"/>
                    </a:lnTo>
                    <a:lnTo>
                      <a:pt x="172" y="351"/>
                    </a:lnTo>
                    <a:lnTo>
                      <a:pt x="104" y="326"/>
                    </a:lnTo>
                    <a:lnTo>
                      <a:pt x="52" y="291"/>
                    </a:lnTo>
                    <a:lnTo>
                      <a:pt x="9" y="230"/>
                    </a:lnTo>
                    <a:lnTo>
                      <a:pt x="0" y="182"/>
                    </a:lnTo>
                    <a:close/>
                  </a:path>
                </a:pathLst>
              </a:custGeom>
              <a:noFill/>
              <a:ln w="28956">
                <a:solidFill>
                  <a:srgbClr val="000000"/>
                </a:solidFill>
                <a:prstDash val="lg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pic>
            <p:nvPicPr>
              <p:cNvPr id="361" name="Picture 230">
                <a:extLst>
                  <a:ext uri="{FF2B5EF4-FFF2-40B4-BE49-F238E27FC236}">
                    <a16:creationId xmlns:a16="http://schemas.microsoft.com/office/drawing/2014/main" xmlns="" id="{8ACBC2DB-F3E5-4852-8521-45768A5B096D}"/>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238" y="455"/>
                <a:ext cx="463" cy="3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9" name="Group 226">
              <a:extLst>
                <a:ext uri="{FF2B5EF4-FFF2-40B4-BE49-F238E27FC236}">
                  <a16:creationId xmlns:a16="http://schemas.microsoft.com/office/drawing/2014/main" xmlns="" id="{85BBC707-25EE-4055-8CA8-F73F5BC0F411}"/>
                </a:ext>
              </a:extLst>
            </p:cNvPr>
            <p:cNvGrpSpPr>
              <a:grpSpLocks/>
            </p:cNvGrpSpPr>
            <p:nvPr/>
          </p:nvGrpSpPr>
          <p:grpSpPr bwMode="auto">
            <a:xfrm>
              <a:off x="6328" y="295"/>
              <a:ext cx="1722" cy="535"/>
              <a:chOff x="6328" y="295"/>
              <a:chExt cx="1722" cy="535"/>
            </a:xfrm>
          </p:grpSpPr>
          <p:sp>
            <p:nvSpPr>
              <p:cNvPr id="358" name="Freeform 228">
                <a:extLst>
                  <a:ext uri="{FF2B5EF4-FFF2-40B4-BE49-F238E27FC236}">
                    <a16:creationId xmlns:a16="http://schemas.microsoft.com/office/drawing/2014/main" xmlns="" id="{D2795B40-3CB1-49BE-AE09-838837526609}"/>
                  </a:ext>
                </a:extLst>
              </p:cNvPr>
              <p:cNvSpPr>
                <a:spLocks/>
              </p:cNvSpPr>
              <p:nvPr/>
            </p:nvSpPr>
            <p:spPr bwMode="auto">
              <a:xfrm>
                <a:off x="6328" y="507"/>
                <a:ext cx="290" cy="187"/>
              </a:xfrm>
              <a:custGeom>
                <a:avLst/>
                <a:gdLst>
                  <a:gd name="T0" fmla="+- 0 6454 6328"/>
                  <a:gd name="T1" fmla="*/ T0 w 290"/>
                  <a:gd name="T2" fmla="+- 0 617 507"/>
                  <a:gd name="T3" fmla="*/ 617 h 187"/>
                  <a:gd name="T4" fmla="+- 0 6458 6328"/>
                  <a:gd name="T5" fmla="*/ T4 w 290"/>
                  <a:gd name="T6" fmla="+- 0 591 507"/>
                  <a:gd name="T7" fmla="*/ 591 h 187"/>
                  <a:gd name="T8" fmla="+- 0 6492 6328"/>
                  <a:gd name="T9" fmla="*/ T8 w 290"/>
                  <a:gd name="T10" fmla="+- 0 578 507"/>
                  <a:gd name="T11" fmla="*/ 578 h 187"/>
                  <a:gd name="T12" fmla="+- 0 6525 6328"/>
                  <a:gd name="T13" fmla="*/ T12 w 290"/>
                  <a:gd name="T14" fmla="+- 0 584 507"/>
                  <a:gd name="T15" fmla="*/ 584 h 187"/>
                  <a:gd name="T16" fmla="+- 0 6540 6328"/>
                  <a:gd name="T17" fmla="*/ T16 w 290"/>
                  <a:gd name="T18" fmla="+- 0 591 507"/>
                  <a:gd name="T19" fmla="*/ 591 h 187"/>
                  <a:gd name="T20" fmla="+- 0 6550 6328"/>
                  <a:gd name="T21" fmla="*/ T20 w 290"/>
                  <a:gd name="T22" fmla="+- 0 615 507"/>
                  <a:gd name="T23" fmla="*/ 615 h 187"/>
                  <a:gd name="T24" fmla="+- 0 6547 6328"/>
                  <a:gd name="T25" fmla="*/ T24 w 290"/>
                  <a:gd name="T26" fmla="+- 0 659 507"/>
                  <a:gd name="T27" fmla="*/ 659 h 187"/>
                  <a:gd name="T28" fmla="+- 0 6532 6328"/>
                  <a:gd name="T29" fmla="*/ T28 w 290"/>
                  <a:gd name="T30" fmla="+- 0 678 507"/>
                  <a:gd name="T31" fmla="*/ 678 h 187"/>
                  <a:gd name="T32" fmla="+- 0 6514 6328"/>
                  <a:gd name="T33" fmla="*/ T32 w 290"/>
                  <a:gd name="T34" fmla="+- 0 687 507"/>
                  <a:gd name="T35" fmla="*/ 687 h 187"/>
                  <a:gd name="T36" fmla="+- 0 6433 6328"/>
                  <a:gd name="T37" fmla="*/ T36 w 290"/>
                  <a:gd name="T38" fmla="+- 0 644 507"/>
                  <a:gd name="T39" fmla="*/ 644 h 187"/>
                  <a:gd name="T40" fmla="+- 0 6430 6328"/>
                  <a:gd name="T41" fmla="*/ T40 w 290"/>
                  <a:gd name="T42" fmla="+- 0 603 507"/>
                  <a:gd name="T43" fmla="*/ 603 h 187"/>
                  <a:gd name="T44" fmla="+- 0 6432 6328"/>
                  <a:gd name="T45" fmla="*/ T44 w 290"/>
                  <a:gd name="T46" fmla="+- 0 580 507"/>
                  <a:gd name="T47" fmla="*/ 580 h 187"/>
                  <a:gd name="T48" fmla="+- 0 6432 6328"/>
                  <a:gd name="T49" fmla="*/ T48 w 290"/>
                  <a:gd name="T50" fmla="+- 0 573 507"/>
                  <a:gd name="T51" fmla="*/ 573 h 187"/>
                  <a:gd name="T52" fmla="+- 0 6433 6328"/>
                  <a:gd name="T53" fmla="*/ T52 w 290"/>
                  <a:gd name="T54" fmla="+- 0 572 507"/>
                  <a:gd name="T55" fmla="*/ 572 h 187"/>
                  <a:gd name="T56" fmla="+- 0 6437 6328"/>
                  <a:gd name="T57" fmla="*/ T56 w 290"/>
                  <a:gd name="T58" fmla="+- 0 562 507"/>
                  <a:gd name="T59" fmla="*/ 562 h 187"/>
                  <a:gd name="T60" fmla="+- 0 6441 6328"/>
                  <a:gd name="T61" fmla="*/ T60 w 290"/>
                  <a:gd name="T62" fmla="+- 0 534 507"/>
                  <a:gd name="T63" fmla="*/ 534 h 187"/>
                  <a:gd name="T64" fmla="+- 0 6450 6328"/>
                  <a:gd name="T65" fmla="*/ T64 w 290"/>
                  <a:gd name="T66" fmla="+- 0 520 507"/>
                  <a:gd name="T67" fmla="*/ 520 h 187"/>
                  <a:gd name="T68" fmla="+- 0 6464 6328"/>
                  <a:gd name="T69" fmla="*/ T68 w 290"/>
                  <a:gd name="T70" fmla="+- 0 513 507"/>
                  <a:gd name="T71" fmla="*/ 513 h 187"/>
                  <a:gd name="T72" fmla="+- 0 6504 6328"/>
                  <a:gd name="T73" fmla="*/ T72 w 290"/>
                  <a:gd name="T74" fmla="+- 0 516 507"/>
                  <a:gd name="T75" fmla="*/ 516 h 187"/>
                  <a:gd name="T76" fmla="+- 0 6565 6328"/>
                  <a:gd name="T77" fmla="*/ T76 w 290"/>
                  <a:gd name="T78" fmla="+- 0 573 507"/>
                  <a:gd name="T79" fmla="*/ 573 h 187"/>
                  <a:gd name="T80" fmla="+- 0 6558 6328"/>
                  <a:gd name="T81" fmla="*/ T80 w 290"/>
                  <a:gd name="T82" fmla="+- 0 612 507"/>
                  <a:gd name="T83" fmla="*/ 612 h 187"/>
                  <a:gd name="T84" fmla="+- 0 6521 6328"/>
                  <a:gd name="T85" fmla="*/ T84 w 290"/>
                  <a:gd name="T86" fmla="+- 0 629 507"/>
                  <a:gd name="T87" fmla="*/ 629 h 187"/>
                  <a:gd name="T88" fmla="+- 0 6487 6328"/>
                  <a:gd name="T89" fmla="*/ T88 w 290"/>
                  <a:gd name="T90" fmla="+- 0 634 507"/>
                  <a:gd name="T91" fmla="*/ 634 h 187"/>
                  <a:gd name="T92" fmla="+- 0 6470 6328"/>
                  <a:gd name="T93" fmla="*/ T92 w 290"/>
                  <a:gd name="T94" fmla="+- 0 630 507"/>
                  <a:gd name="T95" fmla="*/ 630 h 187"/>
                  <a:gd name="T96" fmla="+- 0 6458 6328"/>
                  <a:gd name="T97" fmla="*/ T96 w 290"/>
                  <a:gd name="T98" fmla="+- 0 625 507"/>
                  <a:gd name="T99" fmla="*/ 625 h 187"/>
                  <a:gd name="T100" fmla="+- 0 6442 6328"/>
                  <a:gd name="T101" fmla="*/ T100 w 290"/>
                  <a:gd name="T102" fmla="+- 0 621 507"/>
                  <a:gd name="T103" fmla="*/ 621 h 187"/>
                  <a:gd name="T104" fmla="+- 0 6421 6328"/>
                  <a:gd name="T105" fmla="*/ T104 w 290"/>
                  <a:gd name="T106" fmla="+- 0 617 507"/>
                  <a:gd name="T107" fmla="*/ 617 h 187"/>
                  <a:gd name="T108" fmla="+- 0 6378 6328"/>
                  <a:gd name="T109" fmla="*/ T108 w 290"/>
                  <a:gd name="T110" fmla="+- 0 572 507"/>
                  <a:gd name="T111" fmla="*/ 572 h 187"/>
                  <a:gd name="T112" fmla="+- 0 6366 6328"/>
                  <a:gd name="T113" fmla="*/ T112 w 290"/>
                  <a:gd name="T114" fmla="+- 0 563 507"/>
                  <a:gd name="T115" fmla="*/ 563 h 187"/>
                  <a:gd name="T116" fmla="+- 0 6344 6328"/>
                  <a:gd name="T117" fmla="*/ T116 w 290"/>
                  <a:gd name="T118" fmla="+- 0 564 507"/>
                  <a:gd name="T119" fmla="*/ 564 h 187"/>
                  <a:gd name="T120" fmla="+- 0 6328 6328"/>
                  <a:gd name="T121" fmla="*/ T120 w 290"/>
                  <a:gd name="T122" fmla="+- 0 576 507"/>
                  <a:gd name="T123" fmla="*/ 576 h 187"/>
                  <a:gd name="T124" fmla="+- 0 6332 6328"/>
                  <a:gd name="T125" fmla="*/ T124 w 290"/>
                  <a:gd name="T126" fmla="+- 0 605 507"/>
                  <a:gd name="T127" fmla="*/ 605 h 187"/>
                  <a:gd name="T128" fmla="+- 0 6447 6328"/>
                  <a:gd name="T129" fmla="*/ T128 w 290"/>
                  <a:gd name="T130" fmla="+- 0 686 507"/>
                  <a:gd name="T131" fmla="*/ 686 h 187"/>
                  <a:gd name="T132" fmla="+- 0 6487 6328"/>
                  <a:gd name="T133" fmla="*/ T132 w 290"/>
                  <a:gd name="T134" fmla="+- 0 684 507"/>
                  <a:gd name="T135" fmla="*/ 684 h 187"/>
                  <a:gd name="T136" fmla="+- 0 6528 6328"/>
                  <a:gd name="T137" fmla="*/ T136 w 290"/>
                  <a:gd name="T138" fmla="+- 0 677 507"/>
                  <a:gd name="T139" fmla="*/ 677 h 187"/>
                  <a:gd name="T140" fmla="+- 0 6569 6328"/>
                  <a:gd name="T141" fmla="*/ T140 w 290"/>
                  <a:gd name="T142" fmla="+- 0 662 507"/>
                  <a:gd name="T143" fmla="*/ 662 h 187"/>
                  <a:gd name="T144" fmla="+- 0 6618 6328"/>
                  <a:gd name="T145" fmla="*/ T144 w 290"/>
                  <a:gd name="T146" fmla="+- 0 584 507"/>
                  <a:gd name="T147" fmla="*/ 584 h 187"/>
                  <a:gd name="T148" fmla="+- 0 6574 6328"/>
                  <a:gd name="T149" fmla="*/ T148 w 290"/>
                  <a:gd name="T150" fmla="+- 0 559 507"/>
                  <a:gd name="T151" fmla="*/ 559 h 187"/>
                  <a:gd name="T152" fmla="+- 0 6565 6328"/>
                  <a:gd name="T153" fmla="*/ T152 w 290"/>
                  <a:gd name="T154" fmla="+- 0 560 507"/>
                  <a:gd name="T155" fmla="*/ 560 h 187"/>
                  <a:gd name="T156" fmla="+- 0 6551 6328"/>
                  <a:gd name="T157" fmla="*/ T156 w 290"/>
                  <a:gd name="T158" fmla="+- 0 563 507"/>
                  <a:gd name="T159" fmla="*/ 563 h 187"/>
                  <a:gd name="T160" fmla="+- 0 6448 6328"/>
                  <a:gd name="T161" fmla="*/ T160 w 290"/>
                  <a:gd name="T162" fmla="+- 0 567 507"/>
                  <a:gd name="T163" fmla="*/ 567 h 187"/>
                  <a:gd name="T164" fmla="+- 0 6353 6328"/>
                  <a:gd name="T165" fmla="*/ T164 w 290"/>
                  <a:gd name="T166" fmla="+- 0 507 507"/>
                  <a:gd name="T167" fmla="*/ 507 h 18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290" h="187">
                    <a:moveTo>
                      <a:pt x="124" y="123"/>
                    </a:moveTo>
                    <a:lnTo>
                      <a:pt x="126" y="110"/>
                    </a:lnTo>
                    <a:lnTo>
                      <a:pt x="124" y="96"/>
                    </a:lnTo>
                    <a:lnTo>
                      <a:pt x="130" y="84"/>
                    </a:lnTo>
                    <a:lnTo>
                      <a:pt x="144" y="72"/>
                    </a:lnTo>
                    <a:lnTo>
                      <a:pt x="164" y="71"/>
                    </a:lnTo>
                    <a:lnTo>
                      <a:pt x="184" y="74"/>
                    </a:lnTo>
                    <a:lnTo>
                      <a:pt x="197" y="77"/>
                    </a:lnTo>
                    <a:lnTo>
                      <a:pt x="204" y="82"/>
                    </a:lnTo>
                    <a:lnTo>
                      <a:pt x="212" y="84"/>
                    </a:lnTo>
                    <a:lnTo>
                      <a:pt x="216" y="90"/>
                    </a:lnTo>
                    <a:lnTo>
                      <a:pt x="222" y="108"/>
                    </a:lnTo>
                    <a:lnTo>
                      <a:pt x="222" y="131"/>
                    </a:lnTo>
                    <a:lnTo>
                      <a:pt x="219" y="152"/>
                    </a:lnTo>
                    <a:lnTo>
                      <a:pt x="213" y="169"/>
                    </a:lnTo>
                    <a:lnTo>
                      <a:pt x="204" y="171"/>
                    </a:lnTo>
                    <a:lnTo>
                      <a:pt x="198" y="174"/>
                    </a:lnTo>
                    <a:lnTo>
                      <a:pt x="186" y="180"/>
                    </a:lnTo>
                    <a:lnTo>
                      <a:pt x="161" y="187"/>
                    </a:lnTo>
                    <a:lnTo>
                      <a:pt x="105" y="137"/>
                    </a:lnTo>
                    <a:lnTo>
                      <a:pt x="100" y="119"/>
                    </a:lnTo>
                    <a:lnTo>
                      <a:pt x="102" y="96"/>
                    </a:lnTo>
                    <a:lnTo>
                      <a:pt x="104" y="82"/>
                    </a:lnTo>
                    <a:lnTo>
                      <a:pt x="104" y="73"/>
                    </a:lnTo>
                    <a:lnTo>
                      <a:pt x="104" y="68"/>
                    </a:lnTo>
                    <a:lnTo>
                      <a:pt x="104" y="66"/>
                    </a:lnTo>
                    <a:lnTo>
                      <a:pt x="105" y="66"/>
                    </a:lnTo>
                    <a:lnTo>
                      <a:pt x="105" y="65"/>
                    </a:lnTo>
                    <a:lnTo>
                      <a:pt x="106" y="62"/>
                    </a:lnTo>
                    <a:lnTo>
                      <a:pt x="109" y="55"/>
                    </a:lnTo>
                    <a:lnTo>
                      <a:pt x="114" y="37"/>
                    </a:lnTo>
                    <a:lnTo>
                      <a:pt x="113" y="27"/>
                    </a:lnTo>
                    <a:lnTo>
                      <a:pt x="118" y="19"/>
                    </a:lnTo>
                    <a:lnTo>
                      <a:pt x="122" y="13"/>
                    </a:lnTo>
                    <a:lnTo>
                      <a:pt x="130" y="11"/>
                    </a:lnTo>
                    <a:lnTo>
                      <a:pt x="136" y="6"/>
                    </a:lnTo>
                    <a:lnTo>
                      <a:pt x="156" y="8"/>
                    </a:lnTo>
                    <a:lnTo>
                      <a:pt x="176" y="9"/>
                    </a:lnTo>
                    <a:lnTo>
                      <a:pt x="196" y="10"/>
                    </a:lnTo>
                    <a:lnTo>
                      <a:pt x="237" y="66"/>
                    </a:lnTo>
                    <a:lnTo>
                      <a:pt x="235" y="86"/>
                    </a:lnTo>
                    <a:lnTo>
                      <a:pt x="230" y="105"/>
                    </a:lnTo>
                    <a:lnTo>
                      <a:pt x="217" y="114"/>
                    </a:lnTo>
                    <a:lnTo>
                      <a:pt x="193" y="122"/>
                    </a:lnTo>
                    <a:lnTo>
                      <a:pt x="172" y="128"/>
                    </a:lnTo>
                    <a:lnTo>
                      <a:pt x="159" y="127"/>
                    </a:lnTo>
                    <a:lnTo>
                      <a:pt x="150" y="125"/>
                    </a:lnTo>
                    <a:lnTo>
                      <a:pt x="142" y="123"/>
                    </a:lnTo>
                    <a:lnTo>
                      <a:pt x="136" y="121"/>
                    </a:lnTo>
                    <a:lnTo>
                      <a:pt x="130" y="118"/>
                    </a:lnTo>
                    <a:lnTo>
                      <a:pt x="124" y="116"/>
                    </a:lnTo>
                    <a:lnTo>
                      <a:pt x="114" y="114"/>
                    </a:lnTo>
                    <a:lnTo>
                      <a:pt x="103" y="112"/>
                    </a:lnTo>
                    <a:lnTo>
                      <a:pt x="93" y="110"/>
                    </a:lnTo>
                    <a:lnTo>
                      <a:pt x="55" y="70"/>
                    </a:lnTo>
                    <a:lnTo>
                      <a:pt x="50" y="65"/>
                    </a:lnTo>
                    <a:lnTo>
                      <a:pt x="45" y="59"/>
                    </a:lnTo>
                    <a:lnTo>
                      <a:pt x="38" y="56"/>
                    </a:lnTo>
                    <a:lnTo>
                      <a:pt x="31" y="52"/>
                    </a:lnTo>
                    <a:lnTo>
                      <a:pt x="16" y="57"/>
                    </a:lnTo>
                    <a:lnTo>
                      <a:pt x="5" y="62"/>
                    </a:lnTo>
                    <a:lnTo>
                      <a:pt x="0" y="69"/>
                    </a:lnTo>
                    <a:lnTo>
                      <a:pt x="0" y="80"/>
                    </a:lnTo>
                    <a:lnTo>
                      <a:pt x="4" y="98"/>
                    </a:lnTo>
                    <a:lnTo>
                      <a:pt x="39" y="160"/>
                    </a:lnTo>
                    <a:lnTo>
                      <a:pt x="119" y="179"/>
                    </a:lnTo>
                    <a:lnTo>
                      <a:pt x="140" y="178"/>
                    </a:lnTo>
                    <a:lnTo>
                      <a:pt x="159" y="177"/>
                    </a:lnTo>
                    <a:lnTo>
                      <a:pt x="177" y="176"/>
                    </a:lnTo>
                    <a:lnTo>
                      <a:pt x="200" y="170"/>
                    </a:lnTo>
                    <a:lnTo>
                      <a:pt x="217" y="164"/>
                    </a:lnTo>
                    <a:lnTo>
                      <a:pt x="241" y="155"/>
                    </a:lnTo>
                    <a:lnTo>
                      <a:pt x="278" y="97"/>
                    </a:lnTo>
                    <a:lnTo>
                      <a:pt x="290" y="77"/>
                    </a:lnTo>
                    <a:lnTo>
                      <a:pt x="279" y="70"/>
                    </a:lnTo>
                    <a:lnTo>
                      <a:pt x="246" y="52"/>
                    </a:lnTo>
                    <a:lnTo>
                      <a:pt x="242" y="53"/>
                    </a:lnTo>
                    <a:lnTo>
                      <a:pt x="237" y="53"/>
                    </a:lnTo>
                    <a:lnTo>
                      <a:pt x="230" y="55"/>
                    </a:lnTo>
                    <a:lnTo>
                      <a:pt x="223" y="56"/>
                    </a:lnTo>
                    <a:lnTo>
                      <a:pt x="146" y="61"/>
                    </a:lnTo>
                    <a:lnTo>
                      <a:pt x="120" y="60"/>
                    </a:lnTo>
                    <a:lnTo>
                      <a:pt x="50" y="44"/>
                    </a:lnTo>
                    <a:lnTo>
                      <a:pt x="25" y="0"/>
                    </a:lnTo>
                  </a:path>
                </a:pathLst>
              </a:custGeom>
              <a:noFill/>
              <a:ln w="28956">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pic>
            <p:nvPicPr>
              <p:cNvPr id="359" name="Picture 227">
                <a:extLst>
                  <a:ext uri="{FF2B5EF4-FFF2-40B4-BE49-F238E27FC236}">
                    <a16:creationId xmlns:a16="http://schemas.microsoft.com/office/drawing/2014/main" xmlns="" id="{025D0387-AD58-4941-ABFD-B1EB8A227C6B}"/>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366" y="295"/>
                <a:ext cx="684" cy="5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0" name="Group 224">
              <a:extLst>
                <a:ext uri="{FF2B5EF4-FFF2-40B4-BE49-F238E27FC236}">
                  <a16:creationId xmlns:a16="http://schemas.microsoft.com/office/drawing/2014/main" xmlns="" id="{1B2D5202-1094-41A8-81C1-9B581A67A37C}"/>
                </a:ext>
              </a:extLst>
            </p:cNvPr>
            <p:cNvGrpSpPr>
              <a:grpSpLocks/>
            </p:cNvGrpSpPr>
            <p:nvPr/>
          </p:nvGrpSpPr>
          <p:grpSpPr bwMode="auto">
            <a:xfrm>
              <a:off x="7456" y="349"/>
              <a:ext cx="511" cy="361"/>
              <a:chOff x="7456" y="349"/>
              <a:chExt cx="511" cy="361"/>
            </a:xfrm>
          </p:grpSpPr>
          <p:sp>
            <p:nvSpPr>
              <p:cNvPr id="357" name="Freeform 225">
                <a:extLst>
                  <a:ext uri="{FF2B5EF4-FFF2-40B4-BE49-F238E27FC236}">
                    <a16:creationId xmlns:a16="http://schemas.microsoft.com/office/drawing/2014/main" xmlns="" id="{19D8DD3C-8305-4154-B14D-52EAF0DE12A9}"/>
                  </a:ext>
                </a:extLst>
              </p:cNvPr>
              <p:cNvSpPr>
                <a:spLocks/>
              </p:cNvSpPr>
              <p:nvPr/>
            </p:nvSpPr>
            <p:spPr bwMode="auto">
              <a:xfrm>
                <a:off x="7456" y="349"/>
                <a:ext cx="511" cy="361"/>
              </a:xfrm>
              <a:custGeom>
                <a:avLst/>
                <a:gdLst>
                  <a:gd name="T0" fmla="+- 0 7693 7456"/>
                  <a:gd name="T1" fmla="*/ T0 w 511"/>
                  <a:gd name="T2" fmla="+- 0 349 349"/>
                  <a:gd name="T3" fmla="*/ 349 h 361"/>
                  <a:gd name="T4" fmla="+- 0 7618 7456"/>
                  <a:gd name="T5" fmla="*/ T4 w 511"/>
                  <a:gd name="T6" fmla="+- 0 361 349"/>
                  <a:gd name="T7" fmla="*/ 361 h 361"/>
                  <a:gd name="T8" fmla="+- 0 7552 7456"/>
                  <a:gd name="T9" fmla="*/ T8 w 511"/>
                  <a:gd name="T10" fmla="+- 0 388 349"/>
                  <a:gd name="T11" fmla="*/ 388 h 361"/>
                  <a:gd name="T12" fmla="+- 0 7501 7456"/>
                  <a:gd name="T13" fmla="*/ T12 w 511"/>
                  <a:gd name="T14" fmla="+- 0 427 349"/>
                  <a:gd name="T15" fmla="*/ 427 h 361"/>
                  <a:gd name="T16" fmla="+- 0 7461 7456"/>
                  <a:gd name="T17" fmla="*/ T16 w 511"/>
                  <a:gd name="T18" fmla="+- 0 493 349"/>
                  <a:gd name="T19" fmla="*/ 493 h 361"/>
                  <a:gd name="T20" fmla="+- 0 7456 7456"/>
                  <a:gd name="T21" fmla="*/ T20 w 511"/>
                  <a:gd name="T22" fmla="+- 0 530 349"/>
                  <a:gd name="T23" fmla="*/ 530 h 361"/>
                  <a:gd name="T24" fmla="+- 0 7456 7456"/>
                  <a:gd name="T25" fmla="*/ T24 w 511"/>
                  <a:gd name="T26" fmla="+- 0 542 349"/>
                  <a:gd name="T27" fmla="*/ 542 h 361"/>
                  <a:gd name="T28" fmla="+- 0 7481 7456"/>
                  <a:gd name="T29" fmla="*/ T28 w 511"/>
                  <a:gd name="T30" fmla="+- 0 608 349"/>
                  <a:gd name="T31" fmla="*/ 608 h 361"/>
                  <a:gd name="T32" fmla="+- 0 7539 7456"/>
                  <a:gd name="T33" fmla="*/ T32 w 511"/>
                  <a:gd name="T34" fmla="+- 0 662 349"/>
                  <a:gd name="T35" fmla="*/ 662 h 361"/>
                  <a:gd name="T36" fmla="+- 0 7602 7456"/>
                  <a:gd name="T37" fmla="*/ T36 w 511"/>
                  <a:gd name="T38" fmla="+- 0 691 349"/>
                  <a:gd name="T39" fmla="*/ 691 h 361"/>
                  <a:gd name="T40" fmla="+- 0 7678 7456"/>
                  <a:gd name="T41" fmla="*/ T40 w 511"/>
                  <a:gd name="T42" fmla="+- 0 707 349"/>
                  <a:gd name="T43" fmla="*/ 707 h 361"/>
                  <a:gd name="T44" fmla="+- 0 7735 7456"/>
                  <a:gd name="T45" fmla="*/ T44 w 511"/>
                  <a:gd name="T46" fmla="+- 0 710 349"/>
                  <a:gd name="T47" fmla="*/ 710 h 361"/>
                  <a:gd name="T48" fmla="+- 0 7760 7456"/>
                  <a:gd name="T49" fmla="*/ T48 w 511"/>
                  <a:gd name="T50" fmla="+- 0 708 349"/>
                  <a:gd name="T51" fmla="*/ 708 h 361"/>
                  <a:gd name="T52" fmla="+- 0 7831 7456"/>
                  <a:gd name="T53" fmla="*/ T52 w 511"/>
                  <a:gd name="T54" fmla="+- 0 690 349"/>
                  <a:gd name="T55" fmla="*/ 690 h 361"/>
                  <a:gd name="T56" fmla="+- 0 7891 7456"/>
                  <a:gd name="T57" fmla="*/ T56 w 511"/>
                  <a:gd name="T58" fmla="+- 0 658 349"/>
                  <a:gd name="T59" fmla="*/ 658 h 361"/>
                  <a:gd name="T60" fmla="+- 0 7935 7456"/>
                  <a:gd name="T61" fmla="*/ T60 w 511"/>
                  <a:gd name="T62" fmla="+- 0 614 349"/>
                  <a:gd name="T63" fmla="*/ 614 h 361"/>
                  <a:gd name="T64" fmla="+- 0 7965 7456"/>
                  <a:gd name="T65" fmla="*/ T64 w 511"/>
                  <a:gd name="T66" fmla="+- 0 542 349"/>
                  <a:gd name="T67" fmla="*/ 542 h 361"/>
                  <a:gd name="T68" fmla="+- 0 7967 7456"/>
                  <a:gd name="T69" fmla="*/ T68 w 511"/>
                  <a:gd name="T70" fmla="+- 0 522 349"/>
                  <a:gd name="T71" fmla="*/ 522 h 361"/>
                  <a:gd name="T72" fmla="+- 0 7964 7456"/>
                  <a:gd name="T73" fmla="*/ T72 w 511"/>
                  <a:gd name="T74" fmla="+- 0 505 349"/>
                  <a:gd name="T75" fmla="*/ 505 h 361"/>
                  <a:gd name="T76" fmla="+- 0 7932 7456"/>
                  <a:gd name="T77" fmla="*/ T76 w 511"/>
                  <a:gd name="T78" fmla="+- 0 439 349"/>
                  <a:gd name="T79" fmla="*/ 439 h 361"/>
                  <a:gd name="T80" fmla="+- 0 7886 7456"/>
                  <a:gd name="T81" fmla="*/ T80 w 511"/>
                  <a:gd name="T82" fmla="+- 0 399 349"/>
                  <a:gd name="T83" fmla="*/ 399 h 361"/>
                  <a:gd name="T84" fmla="+- 0 7824 7456"/>
                  <a:gd name="T85" fmla="*/ T84 w 511"/>
                  <a:gd name="T86" fmla="+- 0 370 349"/>
                  <a:gd name="T87" fmla="*/ 370 h 361"/>
                  <a:gd name="T88" fmla="+- 0 7749 7456"/>
                  <a:gd name="T89" fmla="*/ T88 w 511"/>
                  <a:gd name="T90" fmla="+- 0 352 349"/>
                  <a:gd name="T91" fmla="*/ 352 h 361"/>
                  <a:gd name="T92" fmla="+- 0 7693 7456"/>
                  <a:gd name="T93" fmla="*/ T92 w 511"/>
                  <a:gd name="T94" fmla="+- 0 349 349"/>
                  <a:gd name="T95" fmla="*/ 349 h 3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511" h="361">
                    <a:moveTo>
                      <a:pt x="237" y="0"/>
                    </a:moveTo>
                    <a:lnTo>
                      <a:pt x="162" y="12"/>
                    </a:lnTo>
                    <a:lnTo>
                      <a:pt x="96" y="39"/>
                    </a:lnTo>
                    <a:lnTo>
                      <a:pt x="45" y="78"/>
                    </a:lnTo>
                    <a:lnTo>
                      <a:pt x="5" y="144"/>
                    </a:lnTo>
                    <a:lnTo>
                      <a:pt x="0" y="181"/>
                    </a:lnTo>
                    <a:lnTo>
                      <a:pt x="0" y="193"/>
                    </a:lnTo>
                    <a:lnTo>
                      <a:pt x="25" y="259"/>
                    </a:lnTo>
                    <a:lnTo>
                      <a:pt x="83" y="313"/>
                    </a:lnTo>
                    <a:lnTo>
                      <a:pt x="146" y="342"/>
                    </a:lnTo>
                    <a:lnTo>
                      <a:pt x="222" y="358"/>
                    </a:lnTo>
                    <a:lnTo>
                      <a:pt x="279" y="361"/>
                    </a:lnTo>
                    <a:lnTo>
                      <a:pt x="304" y="359"/>
                    </a:lnTo>
                    <a:lnTo>
                      <a:pt x="375" y="341"/>
                    </a:lnTo>
                    <a:lnTo>
                      <a:pt x="435" y="309"/>
                    </a:lnTo>
                    <a:lnTo>
                      <a:pt x="479" y="265"/>
                    </a:lnTo>
                    <a:lnTo>
                      <a:pt x="509" y="193"/>
                    </a:lnTo>
                    <a:lnTo>
                      <a:pt x="511" y="173"/>
                    </a:lnTo>
                    <a:lnTo>
                      <a:pt x="508" y="156"/>
                    </a:lnTo>
                    <a:lnTo>
                      <a:pt x="476" y="90"/>
                    </a:lnTo>
                    <a:lnTo>
                      <a:pt x="430" y="50"/>
                    </a:lnTo>
                    <a:lnTo>
                      <a:pt x="368" y="21"/>
                    </a:lnTo>
                    <a:lnTo>
                      <a:pt x="293" y="3"/>
                    </a:lnTo>
                    <a:lnTo>
                      <a:pt x="237" y="0"/>
                    </a:lnTo>
                  </a:path>
                </a:pathLst>
              </a:custGeom>
              <a:solidFill>
                <a:srgbClr val="F1DCD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341" name="Group 221">
              <a:extLst>
                <a:ext uri="{FF2B5EF4-FFF2-40B4-BE49-F238E27FC236}">
                  <a16:creationId xmlns:a16="http://schemas.microsoft.com/office/drawing/2014/main" xmlns="" id="{FA1D1AA2-F7BF-4978-A4BB-99FE99675543}"/>
                </a:ext>
              </a:extLst>
            </p:cNvPr>
            <p:cNvGrpSpPr>
              <a:grpSpLocks/>
            </p:cNvGrpSpPr>
            <p:nvPr/>
          </p:nvGrpSpPr>
          <p:grpSpPr bwMode="auto">
            <a:xfrm>
              <a:off x="7456" y="349"/>
              <a:ext cx="519" cy="375"/>
              <a:chOff x="7456" y="349"/>
              <a:chExt cx="519" cy="375"/>
            </a:xfrm>
          </p:grpSpPr>
          <p:sp>
            <p:nvSpPr>
              <p:cNvPr id="355" name="Freeform 223">
                <a:extLst>
                  <a:ext uri="{FF2B5EF4-FFF2-40B4-BE49-F238E27FC236}">
                    <a16:creationId xmlns:a16="http://schemas.microsoft.com/office/drawing/2014/main" xmlns="" id="{67D3AAFB-2598-415F-8F67-3D1C46436408}"/>
                  </a:ext>
                </a:extLst>
              </p:cNvPr>
              <p:cNvSpPr>
                <a:spLocks/>
              </p:cNvSpPr>
              <p:nvPr/>
            </p:nvSpPr>
            <p:spPr bwMode="auto">
              <a:xfrm>
                <a:off x="7456" y="349"/>
                <a:ext cx="511" cy="361"/>
              </a:xfrm>
              <a:custGeom>
                <a:avLst/>
                <a:gdLst>
                  <a:gd name="T0" fmla="+- 0 7456 7456"/>
                  <a:gd name="T1" fmla="*/ T0 w 511"/>
                  <a:gd name="T2" fmla="+- 0 530 349"/>
                  <a:gd name="T3" fmla="*/ 530 h 361"/>
                  <a:gd name="T4" fmla="+- 0 7477 7456"/>
                  <a:gd name="T5" fmla="*/ T4 w 511"/>
                  <a:gd name="T6" fmla="+- 0 458 349"/>
                  <a:gd name="T7" fmla="*/ 458 h 361"/>
                  <a:gd name="T8" fmla="+- 0 7516 7456"/>
                  <a:gd name="T9" fmla="*/ T8 w 511"/>
                  <a:gd name="T10" fmla="+- 0 413 349"/>
                  <a:gd name="T11" fmla="*/ 413 h 361"/>
                  <a:gd name="T12" fmla="+- 0 7573 7456"/>
                  <a:gd name="T13" fmla="*/ T12 w 511"/>
                  <a:gd name="T14" fmla="+- 0 378 349"/>
                  <a:gd name="T15" fmla="*/ 378 h 361"/>
                  <a:gd name="T16" fmla="+- 0 7642 7456"/>
                  <a:gd name="T17" fmla="*/ T16 w 511"/>
                  <a:gd name="T18" fmla="+- 0 355 349"/>
                  <a:gd name="T19" fmla="*/ 355 h 361"/>
                  <a:gd name="T20" fmla="+- 0 7693 7456"/>
                  <a:gd name="T21" fmla="*/ T20 w 511"/>
                  <a:gd name="T22" fmla="+- 0 349 349"/>
                  <a:gd name="T23" fmla="*/ 349 h 361"/>
                  <a:gd name="T24" fmla="+- 0 7722 7456"/>
                  <a:gd name="T25" fmla="*/ T24 w 511"/>
                  <a:gd name="T26" fmla="+- 0 350 349"/>
                  <a:gd name="T27" fmla="*/ 350 h 361"/>
                  <a:gd name="T28" fmla="+- 0 7801 7456"/>
                  <a:gd name="T29" fmla="*/ T28 w 511"/>
                  <a:gd name="T30" fmla="+- 0 362 349"/>
                  <a:gd name="T31" fmla="*/ 362 h 361"/>
                  <a:gd name="T32" fmla="+- 0 7867 7456"/>
                  <a:gd name="T33" fmla="*/ T32 w 511"/>
                  <a:gd name="T34" fmla="+- 0 388 349"/>
                  <a:gd name="T35" fmla="*/ 388 h 361"/>
                  <a:gd name="T36" fmla="+- 0 7919 7456"/>
                  <a:gd name="T37" fmla="*/ T36 w 511"/>
                  <a:gd name="T38" fmla="+- 0 425 349"/>
                  <a:gd name="T39" fmla="*/ 425 h 361"/>
                  <a:gd name="T40" fmla="+- 0 7960 7456"/>
                  <a:gd name="T41" fmla="*/ T40 w 511"/>
                  <a:gd name="T42" fmla="+- 0 487 349"/>
                  <a:gd name="T43" fmla="*/ 487 h 361"/>
                  <a:gd name="T44" fmla="+- 0 7967 7456"/>
                  <a:gd name="T45" fmla="*/ T44 w 511"/>
                  <a:gd name="T46" fmla="+- 0 522 349"/>
                  <a:gd name="T47" fmla="*/ 522 h 361"/>
                  <a:gd name="T48" fmla="+- 0 7965 7456"/>
                  <a:gd name="T49" fmla="*/ T48 w 511"/>
                  <a:gd name="T50" fmla="+- 0 542 349"/>
                  <a:gd name="T51" fmla="*/ 542 h 361"/>
                  <a:gd name="T52" fmla="+- 0 7935 7456"/>
                  <a:gd name="T53" fmla="*/ T52 w 511"/>
                  <a:gd name="T54" fmla="+- 0 614 349"/>
                  <a:gd name="T55" fmla="*/ 614 h 361"/>
                  <a:gd name="T56" fmla="+- 0 7891 7456"/>
                  <a:gd name="T57" fmla="*/ T56 w 511"/>
                  <a:gd name="T58" fmla="+- 0 658 349"/>
                  <a:gd name="T59" fmla="*/ 658 h 361"/>
                  <a:gd name="T60" fmla="+- 0 7831 7456"/>
                  <a:gd name="T61" fmla="*/ T60 w 511"/>
                  <a:gd name="T62" fmla="+- 0 690 349"/>
                  <a:gd name="T63" fmla="*/ 690 h 361"/>
                  <a:gd name="T64" fmla="+- 0 7760 7456"/>
                  <a:gd name="T65" fmla="*/ T64 w 511"/>
                  <a:gd name="T66" fmla="+- 0 708 349"/>
                  <a:gd name="T67" fmla="*/ 708 h 361"/>
                  <a:gd name="T68" fmla="+- 0 7735 7456"/>
                  <a:gd name="T69" fmla="*/ T68 w 511"/>
                  <a:gd name="T70" fmla="+- 0 710 349"/>
                  <a:gd name="T71" fmla="*/ 710 h 361"/>
                  <a:gd name="T72" fmla="+- 0 7706 7456"/>
                  <a:gd name="T73" fmla="*/ T72 w 511"/>
                  <a:gd name="T74" fmla="+- 0 710 349"/>
                  <a:gd name="T75" fmla="*/ 710 h 361"/>
                  <a:gd name="T76" fmla="+- 0 7626 7456"/>
                  <a:gd name="T77" fmla="*/ T76 w 511"/>
                  <a:gd name="T78" fmla="+- 0 698 349"/>
                  <a:gd name="T79" fmla="*/ 698 h 361"/>
                  <a:gd name="T80" fmla="+- 0 7559 7456"/>
                  <a:gd name="T81" fmla="*/ T80 w 511"/>
                  <a:gd name="T82" fmla="+- 0 673 349"/>
                  <a:gd name="T83" fmla="*/ 673 h 361"/>
                  <a:gd name="T84" fmla="+- 0 7506 7456"/>
                  <a:gd name="T85" fmla="*/ T84 w 511"/>
                  <a:gd name="T86" fmla="+- 0 637 349"/>
                  <a:gd name="T87" fmla="*/ 637 h 361"/>
                  <a:gd name="T88" fmla="+- 0 7464 7456"/>
                  <a:gd name="T89" fmla="*/ T88 w 511"/>
                  <a:gd name="T90" fmla="+- 0 576 349"/>
                  <a:gd name="T91" fmla="*/ 576 h 361"/>
                  <a:gd name="T92" fmla="+- 0 7456 7456"/>
                  <a:gd name="T93" fmla="*/ T92 w 511"/>
                  <a:gd name="T94" fmla="+- 0 530 349"/>
                  <a:gd name="T95" fmla="*/ 530 h 3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511" h="361">
                    <a:moveTo>
                      <a:pt x="0" y="181"/>
                    </a:moveTo>
                    <a:lnTo>
                      <a:pt x="21" y="109"/>
                    </a:lnTo>
                    <a:lnTo>
                      <a:pt x="60" y="64"/>
                    </a:lnTo>
                    <a:lnTo>
                      <a:pt x="117" y="29"/>
                    </a:lnTo>
                    <a:lnTo>
                      <a:pt x="186" y="6"/>
                    </a:lnTo>
                    <a:lnTo>
                      <a:pt x="237" y="0"/>
                    </a:lnTo>
                    <a:lnTo>
                      <a:pt x="266" y="1"/>
                    </a:lnTo>
                    <a:lnTo>
                      <a:pt x="345" y="13"/>
                    </a:lnTo>
                    <a:lnTo>
                      <a:pt x="411" y="39"/>
                    </a:lnTo>
                    <a:lnTo>
                      <a:pt x="463" y="76"/>
                    </a:lnTo>
                    <a:lnTo>
                      <a:pt x="504" y="138"/>
                    </a:lnTo>
                    <a:lnTo>
                      <a:pt x="511" y="173"/>
                    </a:lnTo>
                    <a:lnTo>
                      <a:pt x="509" y="193"/>
                    </a:lnTo>
                    <a:lnTo>
                      <a:pt x="479" y="265"/>
                    </a:lnTo>
                    <a:lnTo>
                      <a:pt x="435" y="309"/>
                    </a:lnTo>
                    <a:lnTo>
                      <a:pt x="375" y="341"/>
                    </a:lnTo>
                    <a:lnTo>
                      <a:pt x="304" y="359"/>
                    </a:lnTo>
                    <a:lnTo>
                      <a:pt x="279" y="361"/>
                    </a:lnTo>
                    <a:lnTo>
                      <a:pt x="250" y="361"/>
                    </a:lnTo>
                    <a:lnTo>
                      <a:pt x="170" y="349"/>
                    </a:lnTo>
                    <a:lnTo>
                      <a:pt x="103" y="324"/>
                    </a:lnTo>
                    <a:lnTo>
                      <a:pt x="50" y="288"/>
                    </a:lnTo>
                    <a:lnTo>
                      <a:pt x="8" y="227"/>
                    </a:lnTo>
                    <a:lnTo>
                      <a:pt x="0" y="181"/>
                    </a:lnTo>
                    <a:close/>
                  </a:path>
                </a:pathLst>
              </a:custGeom>
              <a:noFill/>
              <a:ln w="28956">
                <a:solidFill>
                  <a:srgbClr val="000000"/>
                </a:solidFill>
                <a:prstDash val="lg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pic>
            <p:nvPicPr>
              <p:cNvPr id="356" name="Picture 222">
                <a:extLst>
                  <a:ext uri="{FF2B5EF4-FFF2-40B4-BE49-F238E27FC236}">
                    <a16:creationId xmlns:a16="http://schemas.microsoft.com/office/drawing/2014/main" xmlns="" id="{5853EF50-7F70-4C7E-A88C-BC03B73A39E9}"/>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512" y="369"/>
                <a:ext cx="463" cy="35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2" name="Group 219">
              <a:extLst>
                <a:ext uri="{FF2B5EF4-FFF2-40B4-BE49-F238E27FC236}">
                  <a16:creationId xmlns:a16="http://schemas.microsoft.com/office/drawing/2014/main" xmlns="" id="{E6DD8023-84A3-4BCA-B728-DBE31C3FF7EB}"/>
                </a:ext>
              </a:extLst>
            </p:cNvPr>
            <p:cNvGrpSpPr>
              <a:grpSpLocks/>
            </p:cNvGrpSpPr>
            <p:nvPr/>
          </p:nvGrpSpPr>
          <p:grpSpPr bwMode="auto">
            <a:xfrm>
              <a:off x="7602" y="421"/>
              <a:ext cx="290" cy="190"/>
              <a:chOff x="7602" y="421"/>
              <a:chExt cx="290" cy="190"/>
            </a:xfrm>
          </p:grpSpPr>
          <p:sp>
            <p:nvSpPr>
              <p:cNvPr id="354" name="Freeform 220">
                <a:extLst>
                  <a:ext uri="{FF2B5EF4-FFF2-40B4-BE49-F238E27FC236}">
                    <a16:creationId xmlns:a16="http://schemas.microsoft.com/office/drawing/2014/main" xmlns="" id="{17F6D52D-30A4-41CA-8EB1-DFD8B84E2945}"/>
                  </a:ext>
                </a:extLst>
              </p:cNvPr>
              <p:cNvSpPr>
                <a:spLocks/>
              </p:cNvSpPr>
              <p:nvPr/>
            </p:nvSpPr>
            <p:spPr bwMode="auto">
              <a:xfrm>
                <a:off x="7602" y="421"/>
                <a:ext cx="290" cy="190"/>
              </a:xfrm>
              <a:custGeom>
                <a:avLst/>
                <a:gdLst>
                  <a:gd name="T0" fmla="+- 0 7728 7602"/>
                  <a:gd name="T1" fmla="*/ T0 w 290"/>
                  <a:gd name="T2" fmla="+- 0 525 421"/>
                  <a:gd name="T3" fmla="*/ 525 h 190"/>
                  <a:gd name="T4" fmla="+- 0 7746 7602"/>
                  <a:gd name="T5" fmla="*/ T4 w 290"/>
                  <a:gd name="T6" fmla="+- 0 494 421"/>
                  <a:gd name="T7" fmla="*/ 494 h 190"/>
                  <a:gd name="T8" fmla="+- 0 7786 7602"/>
                  <a:gd name="T9" fmla="*/ T8 w 290"/>
                  <a:gd name="T10" fmla="+- 0 496 421"/>
                  <a:gd name="T11" fmla="*/ 496 h 190"/>
                  <a:gd name="T12" fmla="+- 0 7806 7602"/>
                  <a:gd name="T13" fmla="*/ T12 w 290"/>
                  <a:gd name="T14" fmla="+- 0 503 421"/>
                  <a:gd name="T15" fmla="*/ 503 h 190"/>
                  <a:gd name="T16" fmla="+- 0 7819 7602"/>
                  <a:gd name="T17" fmla="*/ T16 w 290"/>
                  <a:gd name="T18" fmla="+- 0 512 421"/>
                  <a:gd name="T19" fmla="*/ 512 h 190"/>
                  <a:gd name="T20" fmla="+- 0 7824 7602"/>
                  <a:gd name="T21" fmla="*/ T20 w 290"/>
                  <a:gd name="T22" fmla="+- 0 553 421"/>
                  <a:gd name="T23" fmla="*/ 553 h 190"/>
                  <a:gd name="T24" fmla="+- 0 7816 7602"/>
                  <a:gd name="T25" fmla="*/ T24 w 290"/>
                  <a:gd name="T26" fmla="+- 0 591 421"/>
                  <a:gd name="T27" fmla="*/ 591 h 190"/>
                  <a:gd name="T28" fmla="+- 0 7800 7602"/>
                  <a:gd name="T29" fmla="*/ T28 w 290"/>
                  <a:gd name="T30" fmla="+- 0 597 421"/>
                  <a:gd name="T31" fmla="*/ 597 h 190"/>
                  <a:gd name="T32" fmla="+- 0 7763 7602"/>
                  <a:gd name="T33" fmla="*/ T32 w 290"/>
                  <a:gd name="T34" fmla="+- 0 610 421"/>
                  <a:gd name="T35" fmla="*/ 610 h 190"/>
                  <a:gd name="T36" fmla="+- 0 7702 7602"/>
                  <a:gd name="T37" fmla="*/ T36 w 290"/>
                  <a:gd name="T38" fmla="+- 0 541 421"/>
                  <a:gd name="T39" fmla="*/ 541 h 190"/>
                  <a:gd name="T40" fmla="+- 0 7706 7602"/>
                  <a:gd name="T41" fmla="*/ T40 w 290"/>
                  <a:gd name="T42" fmla="+- 0 504 421"/>
                  <a:gd name="T43" fmla="*/ 504 h 190"/>
                  <a:gd name="T44" fmla="+- 0 7707 7602"/>
                  <a:gd name="T45" fmla="*/ T44 w 290"/>
                  <a:gd name="T46" fmla="+- 0 490 421"/>
                  <a:gd name="T47" fmla="*/ 490 h 190"/>
                  <a:gd name="T48" fmla="+- 0 7707 7602"/>
                  <a:gd name="T49" fmla="*/ T48 w 290"/>
                  <a:gd name="T50" fmla="+- 0 487 421"/>
                  <a:gd name="T51" fmla="*/ 487 h 190"/>
                  <a:gd name="T52" fmla="+- 0 7715 7602"/>
                  <a:gd name="T53" fmla="*/ T52 w 290"/>
                  <a:gd name="T54" fmla="+- 0 448 421"/>
                  <a:gd name="T55" fmla="*/ 448 h 190"/>
                  <a:gd name="T56" fmla="+- 0 7724 7602"/>
                  <a:gd name="T57" fmla="*/ T56 w 290"/>
                  <a:gd name="T58" fmla="+- 0 434 421"/>
                  <a:gd name="T59" fmla="*/ 434 h 190"/>
                  <a:gd name="T60" fmla="+- 0 7738 7602"/>
                  <a:gd name="T61" fmla="*/ T60 w 290"/>
                  <a:gd name="T62" fmla="+- 0 427 421"/>
                  <a:gd name="T63" fmla="*/ 427 h 190"/>
                  <a:gd name="T64" fmla="+- 0 7778 7602"/>
                  <a:gd name="T65" fmla="*/ T64 w 290"/>
                  <a:gd name="T66" fmla="+- 0 429 421"/>
                  <a:gd name="T67" fmla="*/ 429 h 190"/>
                  <a:gd name="T68" fmla="+- 0 7840 7602"/>
                  <a:gd name="T69" fmla="*/ T68 w 290"/>
                  <a:gd name="T70" fmla="+- 0 487 421"/>
                  <a:gd name="T71" fmla="*/ 487 h 190"/>
                  <a:gd name="T72" fmla="+- 0 7833 7602"/>
                  <a:gd name="T73" fmla="*/ T72 w 290"/>
                  <a:gd name="T74" fmla="+- 0 526 421"/>
                  <a:gd name="T75" fmla="*/ 526 h 190"/>
                  <a:gd name="T76" fmla="+- 0 7796 7602"/>
                  <a:gd name="T77" fmla="*/ T76 w 290"/>
                  <a:gd name="T78" fmla="+- 0 544 421"/>
                  <a:gd name="T79" fmla="*/ 544 h 190"/>
                  <a:gd name="T80" fmla="+- 0 7761 7602"/>
                  <a:gd name="T81" fmla="*/ T80 w 290"/>
                  <a:gd name="T82" fmla="+- 0 549 421"/>
                  <a:gd name="T83" fmla="*/ 549 h 190"/>
                  <a:gd name="T84" fmla="+- 0 7745 7602"/>
                  <a:gd name="T85" fmla="*/ T84 w 290"/>
                  <a:gd name="T86" fmla="+- 0 545 421"/>
                  <a:gd name="T87" fmla="*/ 545 h 190"/>
                  <a:gd name="T88" fmla="+- 0 7732 7602"/>
                  <a:gd name="T89" fmla="*/ T88 w 290"/>
                  <a:gd name="T90" fmla="+- 0 540 421"/>
                  <a:gd name="T91" fmla="*/ 540 h 190"/>
                  <a:gd name="T92" fmla="+- 0 7716 7602"/>
                  <a:gd name="T93" fmla="*/ T92 w 290"/>
                  <a:gd name="T94" fmla="+- 0 536 421"/>
                  <a:gd name="T95" fmla="*/ 536 h 190"/>
                  <a:gd name="T96" fmla="+- 0 7695 7602"/>
                  <a:gd name="T97" fmla="*/ T96 w 290"/>
                  <a:gd name="T98" fmla="+- 0 532 421"/>
                  <a:gd name="T99" fmla="*/ 532 h 190"/>
                  <a:gd name="T100" fmla="+- 0 7652 7602"/>
                  <a:gd name="T101" fmla="*/ T100 w 290"/>
                  <a:gd name="T102" fmla="+- 0 486 421"/>
                  <a:gd name="T103" fmla="*/ 486 h 190"/>
                  <a:gd name="T104" fmla="+- 0 7640 7602"/>
                  <a:gd name="T105" fmla="*/ T104 w 290"/>
                  <a:gd name="T106" fmla="+- 0 477 421"/>
                  <a:gd name="T107" fmla="*/ 477 h 190"/>
                  <a:gd name="T108" fmla="+- 0 7618 7602"/>
                  <a:gd name="T109" fmla="*/ T108 w 290"/>
                  <a:gd name="T110" fmla="+- 0 479 421"/>
                  <a:gd name="T111" fmla="*/ 479 h 190"/>
                  <a:gd name="T112" fmla="+- 0 7603 7602"/>
                  <a:gd name="T113" fmla="*/ T112 w 290"/>
                  <a:gd name="T114" fmla="+- 0 490 421"/>
                  <a:gd name="T115" fmla="*/ 490 h 190"/>
                  <a:gd name="T116" fmla="+- 0 7606 7602"/>
                  <a:gd name="T117" fmla="*/ T116 w 290"/>
                  <a:gd name="T118" fmla="+- 0 519 421"/>
                  <a:gd name="T119" fmla="*/ 519 h 190"/>
                  <a:gd name="T120" fmla="+- 0 7698 7602"/>
                  <a:gd name="T121" fmla="*/ T120 w 290"/>
                  <a:gd name="T122" fmla="+- 0 601 421"/>
                  <a:gd name="T123" fmla="*/ 601 h 190"/>
                  <a:gd name="T124" fmla="+- 0 7742 7602"/>
                  <a:gd name="T125" fmla="*/ T124 w 290"/>
                  <a:gd name="T126" fmla="+- 0 601 421"/>
                  <a:gd name="T127" fmla="*/ 601 h 190"/>
                  <a:gd name="T128" fmla="+- 0 7779 7602"/>
                  <a:gd name="T129" fmla="*/ T128 w 290"/>
                  <a:gd name="T130" fmla="+- 0 599 421"/>
                  <a:gd name="T131" fmla="*/ 599 h 190"/>
                  <a:gd name="T132" fmla="+- 0 7818 7602"/>
                  <a:gd name="T133" fmla="*/ T132 w 290"/>
                  <a:gd name="T134" fmla="+- 0 586 421"/>
                  <a:gd name="T135" fmla="*/ 586 h 190"/>
                  <a:gd name="T136" fmla="+- 0 7880 7602"/>
                  <a:gd name="T137" fmla="*/ T136 w 290"/>
                  <a:gd name="T138" fmla="+- 0 519 421"/>
                  <a:gd name="T139" fmla="*/ 519 h 190"/>
                  <a:gd name="T140" fmla="+- 0 7882 7602"/>
                  <a:gd name="T141" fmla="*/ T140 w 290"/>
                  <a:gd name="T142" fmla="+- 0 492 421"/>
                  <a:gd name="T143" fmla="*/ 492 h 190"/>
                  <a:gd name="T144" fmla="+- 0 7844 7602"/>
                  <a:gd name="T145" fmla="*/ T144 w 290"/>
                  <a:gd name="T146" fmla="+- 0 474 421"/>
                  <a:gd name="T147" fmla="*/ 474 h 190"/>
                  <a:gd name="T148" fmla="+- 0 7833 7602"/>
                  <a:gd name="T149" fmla="*/ T148 w 290"/>
                  <a:gd name="T150" fmla="+- 0 476 421"/>
                  <a:gd name="T151" fmla="*/ 476 h 190"/>
                  <a:gd name="T152" fmla="+- 0 7749 7602"/>
                  <a:gd name="T153" fmla="*/ T152 w 290"/>
                  <a:gd name="T154" fmla="+- 0 482 421"/>
                  <a:gd name="T155" fmla="*/ 482 h 190"/>
                  <a:gd name="T156" fmla="+- 0 7653 7602"/>
                  <a:gd name="T157" fmla="*/ T156 w 290"/>
                  <a:gd name="T158" fmla="+- 0 465 421"/>
                  <a:gd name="T159" fmla="*/ 465 h 19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290" h="190">
                    <a:moveTo>
                      <a:pt x="124" y="124"/>
                    </a:moveTo>
                    <a:lnTo>
                      <a:pt x="126" y="104"/>
                    </a:lnTo>
                    <a:lnTo>
                      <a:pt x="130" y="85"/>
                    </a:lnTo>
                    <a:lnTo>
                      <a:pt x="144" y="73"/>
                    </a:lnTo>
                    <a:lnTo>
                      <a:pt x="164" y="71"/>
                    </a:lnTo>
                    <a:lnTo>
                      <a:pt x="184" y="75"/>
                    </a:lnTo>
                    <a:lnTo>
                      <a:pt x="197" y="78"/>
                    </a:lnTo>
                    <a:lnTo>
                      <a:pt x="204" y="82"/>
                    </a:lnTo>
                    <a:lnTo>
                      <a:pt x="212" y="85"/>
                    </a:lnTo>
                    <a:lnTo>
                      <a:pt x="217" y="91"/>
                    </a:lnTo>
                    <a:lnTo>
                      <a:pt x="223" y="109"/>
                    </a:lnTo>
                    <a:lnTo>
                      <a:pt x="222" y="132"/>
                    </a:lnTo>
                    <a:lnTo>
                      <a:pt x="219" y="153"/>
                    </a:lnTo>
                    <a:lnTo>
                      <a:pt x="214" y="170"/>
                    </a:lnTo>
                    <a:lnTo>
                      <a:pt x="205" y="173"/>
                    </a:lnTo>
                    <a:lnTo>
                      <a:pt x="198" y="176"/>
                    </a:lnTo>
                    <a:lnTo>
                      <a:pt x="186" y="182"/>
                    </a:lnTo>
                    <a:lnTo>
                      <a:pt x="161" y="189"/>
                    </a:lnTo>
                    <a:lnTo>
                      <a:pt x="106" y="139"/>
                    </a:lnTo>
                    <a:lnTo>
                      <a:pt x="100" y="120"/>
                    </a:lnTo>
                    <a:lnTo>
                      <a:pt x="103" y="98"/>
                    </a:lnTo>
                    <a:lnTo>
                      <a:pt x="104" y="83"/>
                    </a:lnTo>
                    <a:lnTo>
                      <a:pt x="105" y="74"/>
                    </a:lnTo>
                    <a:lnTo>
                      <a:pt x="105" y="69"/>
                    </a:lnTo>
                    <a:lnTo>
                      <a:pt x="105" y="67"/>
                    </a:lnTo>
                    <a:lnTo>
                      <a:pt x="105" y="66"/>
                    </a:lnTo>
                    <a:lnTo>
                      <a:pt x="114" y="37"/>
                    </a:lnTo>
                    <a:lnTo>
                      <a:pt x="113" y="27"/>
                    </a:lnTo>
                    <a:lnTo>
                      <a:pt x="118" y="19"/>
                    </a:lnTo>
                    <a:lnTo>
                      <a:pt x="122" y="13"/>
                    </a:lnTo>
                    <a:lnTo>
                      <a:pt x="130" y="10"/>
                    </a:lnTo>
                    <a:lnTo>
                      <a:pt x="136" y="6"/>
                    </a:lnTo>
                    <a:lnTo>
                      <a:pt x="156" y="7"/>
                    </a:lnTo>
                    <a:lnTo>
                      <a:pt x="176" y="8"/>
                    </a:lnTo>
                    <a:lnTo>
                      <a:pt x="196" y="10"/>
                    </a:lnTo>
                    <a:lnTo>
                      <a:pt x="238" y="66"/>
                    </a:lnTo>
                    <a:lnTo>
                      <a:pt x="236" y="86"/>
                    </a:lnTo>
                    <a:lnTo>
                      <a:pt x="231" y="105"/>
                    </a:lnTo>
                    <a:lnTo>
                      <a:pt x="218" y="114"/>
                    </a:lnTo>
                    <a:lnTo>
                      <a:pt x="194" y="123"/>
                    </a:lnTo>
                    <a:lnTo>
                      <a:pt x="173" y="129"/>
                    </a:lnTo>
                    <a:lnTo>
                      <a:pt x="159" y="128"/>
                    </a:lnTo>
                    <a:lnTo>
                      <a:pt x="151" y="126"/>
                    </a:lnTo>
                    <a:lnTo>
                      <a:pt x="143" y="124"/>
                    </a:lnTo>
                    <a:lnTo>
                      <a:pt x="136" y="122"/>
                    </a:lnTo>
                    <a:lnTo>
                      <a:pt x="130" y="119"/>
                    </a:lnTo>
                    <a:lnTo>
                      <a:pt x="124" y="117"/>
                    </a:lnTo>
                    <a:lnTo>
                      <a:pt x="114" y="115"/>
                    </a:lnTo>
                    <a:lnTo>
                      <a:pt x="104" y="113"/>
                    </a:lnTo>
                    <a:lnTo>
                      <a:pt x="93" y="111"/>
                    </a:lnTo>
                    <a:lnTo>
                      <a:pt x="56" y="71"/>
                    </a:lnTo>
                    <a:lnTo>
                      <a:pt x="50" y="65"/>
                    </a:lnTo>
                    <a:lnTo>
                      <a:pt x="45" y="59"/>
                    </a:lnTo>
                    <a:lnTo>
                      <a:pt x="38" y="56"/>
                    </a:lnTo>
                    <a:lnTo>
                      <a:pt x="32" y="52"/>
                    </a:lnTo>
                    <a:lnTo>
                      <a:pt x="16" y="58"/>
                    </a:lnTo>
                    <a:lnTo>
                      <a:pt x="6" y="62"/>
                    </a:lnTo>
                    <a:lnTo>
                      <a:pt x="1" y="69"/>
                    </a:lnTo>
                    <a:lnTo>
                      <a:pt x="0" y="80"/>
                    </a:lnTo>
                    <a:lnTo>
                      <a:pt x="4" y="98"/>
                    </a:lnTo>
                    <a:lnTo>
                      <a:pt x="39" y="161"/>
                    </a:lnTo>
                    <a:lnTo>
                      <a:pt x="96" y="180"/>
                    </a:lnTo>
                    <a:lnTo>
                      <a:pt x="119" y="180"/>
                    </a:lnTo>
                    <a:lnTo>
                      <a:pt x="140" y="180"/>
                    </a:lnTo>
                    <a:lnTo>
                      <a:pt x="159" y="179"/>
                    </a:lnTo>
                    <a:lnTo>
                      <a:pt x="177" y="178"/>
                    </a:lnTo>
                    <a:lnTo>
                      <a:pt x="200" y="172"/>
                    </a:lnTo>
                    <a:lnTo>
                      <a:pt x="216" y="165"/>
                    </a:lnTo>
                    <a:lnTo>
                      <a:pt x="241" y="157"/>
                    </a:lnTo>
                    <a:lnTo>
                      <a:pt x="278" y="98"/>
                    </a:lnTo>
                    <a:lnTo>
                      <a:pt x="290" y="78"/>
                    </a:lnTo>
                    <a:lnTo>
                      <a:pt x="280" y="71"/>
                    </a:lnTo>
                    <a:lnTo>
                      <a:pt x="246" y="53"/>
                    </a:lnTo>
                    <a:lnTo>
                      <a:pt x="242" y="53"/>
                    </a:lnTo>
                    <a:lnTo>
                      <a:pt x="237" y="54"/>
                    </a:lnTo>
                    <a:lnTo>
                      <a:pt x="231" y="55"/>
                    </a:lnTo>
                    <a:lnTo>
                      <a:pt x="223" y="56"/>
                    </a:lnTo>
                    <a:lnTo>
                      <a:pt x="147" y="61"/>
                    </a:lnTo>
                    <a:lnTo>
                      <a:pt x="121" y="60"/>
                    </a:lnTo>
                    <a:lnTo>
                      <a:pt x="51" y="44"/>
                    </a:lnTo>
                    <a:lnTo>
                      <a:pt x="26" y="0"/>
                    </a:lnTo>
                  </a:path>
                </a:pathLst>
              </a:custGeom>
              <a:noFill/>
              <a:ln w="28956">
                <a:solidFill>
                  <a:srgbClr val="30859C"/>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343" name="Group 210">
              <a:extLst>
                <a:ext uri="{FF2B5EF4-FFF2-40B4-BE49-F238E27FC236}">
                  <a16:creationId xmlns:a16="http://schemas.microsoft.com/office/drawing/2014/main" xmlns="" id="{F9F6732E-E356-4057-AB35-08598B4A3504}"/>
                </a:ext>
              </a:extLst>
            </p:cNvPr>
            <p:cNvGrpSpPr>
              <a:grpSpLocks/>
            </p:cNvGrpSpPr>
            <p:nvPr/>
          </p:nvGrpSpPr>
          <p:grpSpPr bwMode="auto">
            <a:xfrm>
              <a:off x="5755" y="994"/>
              <a:ext cx="4866" cy="1645"/>
              <a:chOff x="5755" y="994"/>
              <a:chExt cx="4866" cy="1645"/>
            </a:xfrm>
          </p:grpSpPr>
          <p:sp>
            <p:nvSpPr>
              <p:cNvPr id="346" name="Freeform 218">
                <a:extLst>
                  <a:ext uri="{FF2B5EF4-FFF2-40B4-BE49-F238E27FC236}">
                    <a16:creationId xmlns:a16="http://schemas.microsoft.com/office/drawing/2014/main" xmlns="" id="{2817174E-8DF9-4869-847F-1C63AF4DDEB2}"/>
                  </a:ext>
                </a:extLst>
              </p:cNvPr>
              <p:cNvSpPr>
                <a:spLocks/>
              </p:cNvSpPr>
              <p:nvPr/>
            </p:nvSpPr>
            <p:spPr bwMode="auto">
              <a:xfrm>
                <a:off x="9244" y="994"/>
                <a:ext cx="1377" cy="1221"/>
              </a:xfrm>
              <a:custGeom>
                <a:avLst/>
                <a:gdLst>
                  <a:gd name="T0" fmla="+- 0 10501 9244"/>
                  <a:gd name="T1" fmla="*/ T0 w 1377"/>
                  <a:gd name="T2" fmla="+- 0 2155 994"/>
                  <a:gd name="T3" fmla="*/ 2155 h 1221"/>
                  <a:gd name="T4" fmla="+- 0 9244 9244"/>
                  <a:gd name="T5" fmla="*/ T4 w 1377"/>
                  <a:gd name="T6" fmla="+- 0 2155 994"/>
                  <a:gd name="T7" fmla="*/ 2155 h 1221"/>
                  <a:gd name="T8" fmla="+- 0 9244 9244"/>
                  <a:gd name="T9" fmla="*/ T8 w 1377"/>
                  <a:gd name="T10" fmla="+- 0 2215 994"/>
                  <a:gd name="T11" fmla="*/ 2215 h 1221"/>
                  <a:gd name="T12" fmla="+- 0 10561 9244"/>
                  <a:gd name="T13" fmla="*/ T12 w 1377"/>
                  <a:gd name="T14" fmla="+- 0 2215 994"/>
                  <a:gd name="T15" fmla="*/ 2215 h 1221"/>
                  <a:gd name="T16" fmla="+- 0 10561 9244"/>
                  <a:gd name="T17" fmla="*/ T16 w 1377"/>
                  <a:gd name="T18" fmla="+- 0 2185 994"/>
                  <a:gd name="T19" fmla="*/ 2185 h 1221"/>
                  <a:gd name="T20" fmla="+- 0 10501 9244"/>
                  <a:gd name="T21" fmla="*/ T20 w 1377"/>
                  <a:gd name="T22" fmla="+- 0 2185 994"/>
                  <a:gd name="T23" fmla="*/ 2185 h 1221"/>
                  <a:gd name="T24" fmla="+- 0 10501 9244"/>
                  <a:gd name="T25" fmla="*/ T24 w 1377"/>
                  <a:gd name="T26" fmla="+- 0 2155 994"/>
                  <a:gd name="T27" fmla="*/ 2155 h 1221"/>
                </a:gdLst>
                <a:ahLst/>
                <a:cxnLst>
                  <a:cxn ang="0">
                    <a:pos x="T1" y="T3"/>
                  </a:cxn>
                  <a:cxn ang="0">
                    <a:pos x="T5" y="T7"/>
                  </a:cxn>
                  <a:cxn ang="0">
                    <a:pos x="T9" y="T11"/>
                  </a:cxn>
                  <a:cxn ang="0">
                    <a:pos x="T13" y="T15"/>
                  </a:cxn>
                  <a:cxn ang="0">
                    <a:pos x="T17" y="T19"/>
                  </a:cxn>
                  <a:cxn ang="0">
                    <a:pos x="T21" y="T23"/>
                  </a:cxn>
                  <a:cxn ang="0">
                    <a:pos x="T25" y="T27"/>
                  </a:cxn>
                </a:cxnLst>
                <a:rect l="0" t="0" r="r" b="b"/>
                <a:pathLst>
                  <a:path w="1377" h="1221">
                    <a:moveTo>
                      <a:pt x="1257" y="1161"/>
                    </a:moveTo>
                    <a:lnTo>
                      <a:pt x="0" y="1161"/>
                    </a:lnTo>
                    <a:lnTo>
                      <a:pt x="0" y="1221"/>
                    </a:lnTo>
                    <a:lnTo>
                      <a:pt x="1317" y="1221"/>
                    </a:lnTo>
                    <a:lnTo>
                      <a:pt x="1317" y="1191"/>
                    </a:lnTo>
                    <a:lnTo>
                      <a:pt x="1257" y="1191"/>
                    </a:lnTo>
                    <a:lnTo>
                      <a:pt x="1257" y="1161"/>
                    </a:lnTo>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347" name="Freeform 217">
                <a:extLst>
                  <a:ext uri="{FF2B5EF4-FFF2-40B4-BE49-F238E27FC236}">
                    <a16:creationId xmlns:a16="http://schemas.microsoft.com/office/drawing/2014/main" xmlns="" id="{05472E20-EF4A-43E7-A21A-5FAA21E35FD5}"/>
                  </a:ext>
                </a:extLst>
              </p:cNvPr>
              <p:cNvSpPr>
                <a:spLocks/>
              </p:cNvSpPr>
              <p:nvPr/>
            </p:nvSpPr>
            <p:spPr bwMode="auto">
              <a:xfrm>
                <a:off x="9244" y="994"/>
                <a:ext cx="1377" cy="1221"/>
              </a:xfrm>
              <a:custGeom>
                <a:avLst/>
                <a:gdLst>
                  <a:gd name="T0" fmla="+- 0 10559 9244"/>
                  <a:gd name="T1" fmla="*/ T0 w 1377"/>
                  <a:gd name="T2" fmla="+- 0 1172 994"/>
                  <a:gd name="T3" fmla="*/ 1172 h 1221"/>
                  <a:gd name="T4" fmla="+- 0 10499 9244"/>
                  <a:gd name="T5" fmla="*/ T4 w 1377"/>
                  <a:gd name="T6" fmla="+- 0 1176 994"/>
                  <a:gd name="T7" fmla="*/ 1176 h 1221"/>
                  <a:gd name="T8" fmla="+- 0 10501 9244"/>
                  <a:gd name="T9" fmla="*/ T8 w 1377"/>
                  <a:gd name="T10" fmla="+- 0 2185 994"/>
                  <a:gd name="T11" fmla="*/ 2185 h 1221"/>
                  <a:gd name="T12" fmla="+- 0 10531 9244"/>
                  <a:gd name="T13" fmla="*/ T12 w 1377"/>
                  <a:gd name="T14" fmla="+- 0 2155 994"/>
                  <a:gd name="T15" fmla="*/ 2155 h 1221"/>
                  <a:gd name="T16" fmla="+- 0 10561 9244"/>
                  <a:gd name="T17" fmla="*/ T16 w 1377"/>
                  <a:gd name="T18" fmla="+- 0 2155 994"/>
                  <a:gd name="T19" fmla="*/ 2155 h 1221"/>
                  <a:gd name="T20" fmla="+- 0 10559 9244"/>
                  <a:gd name="T21" fmla="*/ T20 w 1377"/>
                  <a:gd name="T22" fmla="+- 0 1172 994"/>
                  <a:gd name="T23" fmla="*/ 1172 h 1221"/>
                </a:gdLst>
                <a:ahLst/>
                <a:cxnLst>
                  <a:cxn ang="0">
                    <a:pos x="T1" y="T3"/>
                  </a:cxn>
                  <a:cxn ang="0">
                    <a:pos x="T5" y="T7"/>
                  </a:cxn>
                  <a:cxn ang="0">
                    <a:pos x="T9" y="T11"/>
                  </a:cxn>
                  <a:cxn ang="0">
                    <a:pos x="T13" y="T15"/>
                  </a:cxn>
                  <a:cxn ang="0">
                    <a:pos x="T17" y="T19"/>
                  </a:cxn>
                  <a:cxn ang="0">
                    <a:pos x="T21" y="T23"/>
                  </a:cxn>
                </a:cxnLst>
                <a:rect l="0" t="0" r="r" b="b"/>
                <a:pathLst>
                  <a:path w="1377" h="1221">
                    <a:moveTo>
                      <a:pt x="1315" y="178"/>
                    </a:moveTo>
                    <a:lnTo>
                      <a:pt x="1255" y="182"/>
                    </a:lnTo>
                    <a:lnTo>
                      <a:pt x="1257" y="1191"/>
                    </a:lnTo>
                    <a:lnTo>
                      <a:pt x="1287" y="1161"/>
                    </a:lnTo>
                    <a:lnTo>
                      <a:pt x="1317" y="1161"/>
                    </a:lnTo>
                    <a:lnTo>
                      <a:pt x="1315" y="178"/>
                    </a:lnTo>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348" name="Freeform 216">
                <a:extLst>
                  <a:ext uri="{FF2B5EF4-FFF2-40B4-BE49-F238E27FC236}">
                    <a16:creationId xmlns:a16="http://schemas.microsoft.com/office/drawing/2014/main" xmlns="" id="{0207F6F1-5F2A-4285-8D31-89738EDBF20A}"/>
                  </a:ext>
                </a:extLst>
              </p:cNvPr>
              <p:cNvSpPr>
                <a:spLocks/>
              </p:cNvSpPr>
              <p:nvPr/>
            </p:nvSpPr>
            <p:spPr bwMode="auto">
              <a:xfrm>
                <a:off x="9244" y="994"/>
                <a:ext cx="1377" cy="1221"/>
              </a:xfrm>
              <a:custGeom>
                <a:avLst/>
                <a:gdLst>
                  <a:gd name="T0" fmla="+- 0 10561 9244"/>
                  <a:gd name="T1" fmla="*/ T0 w 1377"/>
                  <a:gd name="T2" fmla="+- 0 2155 994"/>
                  <a:gd name="T3" fmla="*/ 2155 h 1221"/>
                  <a:gd name="T4" fmla="+- 0 10531 9244"/>
                  <a:gd name="T5" fmla="*/ T4 w 1377"/>
                  <a:gd name="T6" fmla="+- 0 2155 994"/>
                  <a:gd name="T7" fmla="*/ 2155 h 1221"/>
                  <a:gd name="T8" fmla="+- 0 10501 9244"/>
                  <a:gd name="T9" fmla="*/ T8 w 1377"/>
                  <a:gd name="T10" fmla="+- 0 2185 994"/>
                  <a:gd name="T11" fmla="*/ 2185 h 1221"/>
                  <a:gd name="T12" fmla="+- 0 10561 9244"/>
                  <a:gd name="T13" fmla="*/ T12 w 1377"/>
                  <a:gd name="T14" fmla="+- 0 2185 994"/>
                  <a:gd name="T15" fmla="*/ 2185 h 1221"/>
                  <a:gd name="T16" fmla="+- 0 10561 9244"/>
                  <a:gd name="T17" fmla="*/ T16 w 1377"/>
                  <a:gd name="T18" fmla="+- 0 2155 994"/>
                  <a:gd name="T19" fmla="*/ 2155 h 1221"/>
                </a:gdLst>
                <a:ahLst/>
                <a:cxnLst>
                  <a:cxn ang="0">
                    <a:pos x="T1" y="T3"/>
                  </a:cxn>
                  <a:cxn ang="0">
                    <a:pos x="T5" y="T7"/>
                  </a:cxn>
                  <a:cxn ang="0">
                    <a:pos x="T9" y="T11"/>
                  </a:cxn>
                  <a:cxn ang="0">
                    <a:pos x="T13" y="T15"/>
                  </a:cxn>
                  <a:cxn ang="0">
                    <a:pos x="T17" y="T19"/>
                  </a:cxn>
                </a:cxnLst>
                <a:rect l="0" t="0" r="r" b="b"/>
                <a:pathLst>
                  <a:path w="1377" h="1221">
                    <a:moveTo>
                      <a:pt x="1317" y="1161"/>
                    </a:moveTo>
                    <a:lnTo>
                      <a:pt x="1287" y="1161"/>
                    </a:lnTo>
                    <a:lnTo>
                      <a:pt x="1257" y="1191"/>
                    </a:lnTo>
                    <a:lnTo>
                      <a:pt x="1317" y="1191"/>
                    </a:lnTo>
                    <a:lnTo>
                      <a:pt x="1317" y="1161"/>
                    </a:lnTo>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349" name="Freeform 215">
                <a:extLst>
                  <a:ext uri="{FF2B5EF4-FFF2-40B4-BE49-F238E27FC236}">
                    <a16:creationId xmlns:a16="http://schemas.microsoft.com/office/drawing/2014/main" xmlns="" id="{6C91A022-B33E-4D95-8946-C9958EE69206}"/>
                  </a:ext>
                </a:extLst>
              </p:cNvPr>
              <p:cNvSpPr>
                <a:spLocks/>
              </p:cNvSpPr>
              <p:nvPr/>
            </p:nvSpPr>
            <p:spPr bwMode="auto">
              <a:xfrm>
                <a:off x="9244" y="994"/>
                <a:ext cx="1377" cy="1221"/>
              </a:xfrm>
              <a:custGeom>
                <a:avLst/>
                <a:gdLst>
                  <a:gd name="T0" fmla="+- 0 10519 9244"/>
                  <a:gd name="T1" fmla="*/ T0 w 1377"/>
                  <a:gd name="T2" fmla="+- 0 994 994"/>
                  <a:gd name="T3" fmla="*/ 994 h 1221"/>
                  <a:gd name="T4" fmla="+- 0 10441 9244"/>
                  <a:gd name="T5" fmla="*/ T4 w 1377"/>
                  <a:gd name="T6" fmla="+- 0 1180 994"/>
                  <a:gd name="T7" fmla="*/ 1180 h 1221"/>
                  <a:gd name="T8" fmla="+- 0 10499 9244"/>
                  <a:gd name="T9" fmla="*/ T8 w 1377"/>
                  <a:gd name="T10" fmla="+- 0 1176 994"/>
                  <a:gd name="T11" fmla="*/ 1176 h 1221"/>
                  <a:gd name="T12" fmla="+- 0 10499 9244"/>
                  <a:gd name="T13" fmla="*/ T12 w 1377"/>
                  <a:gd name="T14" fmla="+- 0 1144 994"/>
                  <a:gd name="T15" fmla="*/ 1144 h 1221"/>
                  <a:gd name="T16" fmla="+- 0 10607 9244"/>
                  <a:gd name="T17" fmla="*/ T16 w 1377"/>
                  <a:gd name="T18" fmla="+- 0 1144 994"/>
                  <a:gd name="T19" fmla="*/ 1144 h 1221"/>
                  <a:gd name="T20" fmla="+- 0 10519 9244"/>
                  <a:gd name="T21" fmla="*/ T20 w 1377"/>
                  <a:gd name="T22" fmla="+- 0 994 994"/>
                  <a:gd name="T23" fmla="*/ 994 h 1221"/>
                </a:gdLst>
                <a:ahLst/>
                <a:cxnLst>
                  <a:cxn ang="0">
                    <a:pos x="T1" y="T3"/>
                  </a:cxn>
                  <a:cxn ang="0">
                    <a:pos x="T5" y="T7"/>
                  </a:cxn>
                  <a:cxn ang="0">
                    <a:pos x="T9" y="T11"/>
                  </a:cxn>
                  <a:cxn ang="0">
                    <a:pos x="T13" y="T15"/>
                  </a:cxn>
                  <a:cxn ang="0">
                    <a:pos x="T17" y="T19"/>
                  </a:cxn>
                  <a:cxn ang="0">
                    <a:pos x="T21" y="T23"/>
                  </a:cxn>
                </a:cxnLst>
                <a:rect l="0" t="0" r="r" b="b"/>
                <a:pathLst>
                  <a:path w="1377" h="1221">
                    <a:moveTo>
                      <a:pt x="1275" y="0"/>
                    </a:moveTo>
                    <a:lnTo>
                      <a:pt x="1197" y="186"/>
                    </a:lnTo>
                    <a:lnTo>
                      <a:pt x="1255" y="182"/>
                    </a:lnTo>
                    <a:lnTo>
                      <a:pt x="1255" y="150"/>
                    </a:lnTo>
                    <a:lnTo>
                      <a:pt x="1363" y="150"/>
                    </a:lnTo>
                    <a:lnTo>
                      <a:pt x="1275" y="0"/>
                    </a:lnTo>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350" name="Freeform 214">
                <a:extLst>
                  <a:ext uri="{FF2B5EF4-FFF2-40B4-BE49-F238E27FC236}">
                    <a16:creationId xmlns:a16="http://schemas.microsoft.com/office/drawing/2014/main" xmlns="" id="{A03D178A-58EE-4FF6-8257-B1CF2483A871}"/>
                  </a:ext>
                </a:extLst>
              </p:cNvPr>
              <p:cNvSpPr>
                <a:spLocks/>
              </p:cNvSpPr>
              <p:nvPr/>
            </p:nvSpPr>
            <p:spPr bwMode="auto">
              <a:xfrm>
                <a:off x="9244" y="994"/>
                <a:ext cx="1377" cy="1221"/>
              </a:xfrm>
              <a:custGeom>
                <a:avLst/>
                <a:gdLst>
                  <a:gd name="T0" fmla="+- 0 10559 9244"/>
                  <a:gd name="T1" fmla="*/ T0 w 1377"/>
                  <a:gd name="T2" fmla="+- 0 1144 994"/>
                  <a:gd name="T3" fmla="*/ 1144 h 1221"/>
                  <a:gd name="T4" fmla="+- 0 10499 9244"/>
                  <a:gd name="T5" fmla="*/ T4 w 1377"/>
                  <a:gd name="T6" fmla="+- 0 1144 994"/>
                  <a:gd name="T7" fmla="*/ 1144 h 1221"/>
                  <a:gd name="T8" fmla="+- 0 10499 9244"/>
                  <a:gd name="T9" fmla="*/ T8 w 1377"/>
                  <a:gd name="T10" fmla="+- 0 1176 994"/>
                  <a:gd name="T11" fmla="*/ 1176 h 1221"/>
                  <a:gd name="T12" fmla="+- 0 10559 9244"/>
                  <a:gd name="T13" fmla="*/ T12 w 1377"/>
                  <a:gd name="T14" fmla="+- 0 1172 994"/>
                  <a:gd name="T15" fmla="*/ 1172 h 1221"/>
                  <a:gd name="T16" fmla="+- 0 10559 9244"/>
                  <a:gd name="T17" fmla="*/ T16 w 1377"/>
                  <a:gd name="T18" fmla="+- 0 1144 994"/>
                  <a:gd name="T19" fmla="*/ 1144 h 1221"/>
                </a:gdLst>
                <a:ahLst/>
                <a:cxnLst>
                  <a:cxn ang="0">
                    <a:pos x="T1" y="T3"/>
                  </a:cxn>
                  <a:cxn ang="0">
                    <a:pos x="T5" y="T7"/>
                  </a:cxn>
                  <a:cxn ang="0">
                    <a:pos x="T9" y="T11"/>
                  </a:cxn>
                  <a:cxn ang="0">
                    <a:pos x="T13" y="T15"/>
                  </a:cxn>
                  <a:cxn ang="0">
                    <a:pos x="T17" y="T19"/>
                  </a:cxn>
                </a:cxnLst>
                <a:rect l="0" t="0" r="r" b="b"/>
                <a:pathLst>
                  <a:path w="1377" h="1221">
                    <a:moveTo>
                      <a:pt x="1315" y="150"/>
                    </a:moveTo>
                    <a:lnTo>
                      <a:pt x="1255" y="150"/>
                    </a:lnTo>
                    <a:lnTo>
                      <a:pt x="1255" y="182"/>
                    </a:lnTo>
                    <a:lnTo>
                      <a:pt x="1315" y="178"/>
                    </a:lnTo>
                    <a:lnTo>
                      <a:pt x="1315" y="150"/>
                    </a:lnTo>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351" name="Freeform 213">
                <a:extLst>
                  <a:ext uri="{FF2B5EF4-FFF2-40B4-BE49-F238E27FC236}">
                    <a16:creationId xmlns:a16="http://schemas.microsoft.com/office/drawing/2014/main" xmlns="" id="{0DB7E169-C76A-4522-B152-3E7BE9ADA68B}"/>
                  </a:ext>
                </a:extLst>
              </p:cNvPr>
              <p:cNvSpPr>
                <a:spLocks/>
              </p:cNvSpPr>
              <p:nvPr/>
            </p:nvSpPr>
            <p:spPr bwMode="auto">
              <a:xfrm>
                <a:off x="9244" y="994"/>
                <a:ext cx="1377" cy="1221"/>
              </a:xfrm>
              <a:custGeom>
                <a:avLst/>
                <a:gdLst>
                  <a:gd name="T0" fmla="+- 0 10607 9244"/>
                  <a:gd name="T1" fmla="*/ T0 w 1377"/>
                  <a:gd name="T2" fmla="+- 0 1144 994"/>
                  <a:gd name="T3" fmla="*/ 1144 h 1221"/>
                  <a:gd name="T4" fmla="+- 0 10559 9244"/>
                  <a:gd name="T5" fmla="*/ T4 w 1377"/>
                  <a:gd name="T6" fmla="+- 0 1144 994"/>
                  <a:gd name="T7" fmla="*/ 1144 h 1221"/>
                  <a:gd name="T8" fmla="+- 0 10559 9244"/>
                  <a:gd name="T9" fmla="*/ T8 w 1377"/>
                  <a:gd name="T10" fmla="+- 0 1172 994"/>
                  <a:gd name="T11" fmla="*/ 1172 h 1221"/>
                  <a:gd name="T12" fmla="+- 0 10621 9244"/>
                  <a:gd name="T13" fmla="*/ T12 w 1377"/>
                  <a:gd name="T14" fmla="+- 0 1168 994"/>
                  <a:gd name="T15" fmla="*/ 1168 h 1221"/>
                  <a:gd name="T16" fmla="+- 0 10607 9244"/>
                  <a:gd name="T17" fmla="*/ T16 w 1377"/>
                  <a:gd name="T18" fmla="+- 0 1144 994"/>
                  <a:gd name="T19" fmla="*/ 1144 h 1221"/>
                </a:gdLst>
                <a:ahLst/>
                <a:cxnLst>
                  <a:cxn ang="0">
                    <a:pos x="T1" y="T3"/>
                  </a:cxn>
                  <a:cxn ang="0">
                    <a:pos x="T5" y="T7"/>
                  </a:cxn>
                  <a:cxn ang="0">
                    <a:pos x="T9" y="T11"/>
                  </a:cxn>
                  <a:cxn ang="0">
                    <a:pos x="T13" y="T15"/>
                  </a:cxn>
                  <a:cxn ang="0">
                    <a:pos x="T17" y="T19"/>
                  </a:cxn>
                </a:cxnLst>
                <a:rect l="0" t="0" r="r" b="b"/>
                <a:pathLst>
                  <a:path w="1377" h="1221">
                    <a:moveTo>
                      <a:pt x="1363" y="150"/>
                    </a:moveTo>
                    <a:lnTo>
                      <a:pt x="1315" y="150"/>
                    </a:lnTo>
                    <a:lnTo>
                      <a:pt x="1315" y="178"/>
                    </a:lnTo>
                    <a:lnTo>
                      <a:pt x="1377" y="174"/>
                    </a:lnTo>
                    <a:lnTo>
                      <a:pt x="1363" y="150"/>
                    </a:lnTo>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pic>
            <p:nvPicPr>
              <p:cNvPr id="352" name="Picture 212">
                <a:extLst>
                  <a:ext uri="{FF2B5EF4-FFF2-40B4-BE49-F238E27FC236}">
                    <a16:creationId xmlns:a16="http://schemas.microsoft.com/office/drawing/2014/main" xmlns="" id="{35E50FCE-DF99-49D9-A886-5525F1A60AAE}"/>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942" y="2373"/>
                <a:ext cx="691" cy="266"/>
              </a:xfrm>
              <a:prstGeom prst="rect">
                <a:avLst/>
              </a:prstGeom>
              <a:noFill/>
              <a:extLst>
                <a:ext uri="{909E8E84-426E-40DD-AFC4-6F175D3DCCD1}">
                  <a14:hiddenFill xmlns:a14="http://schemas.microsoft.com/office/drawing/2010/main">
                    <a:solidFill>
                      <a:srgbClr val="FFFFFF"/>
                    </a:solidFill>
                  </a14:hiddenFill>
                </a:ext>
              </a:extLst>
            </p:spPr>
          </p:pic>
          <p:pic>
            <p:nvPicPr>
              <p:cNvPr id="353" name="Picture 211">
                <a:extLst>
                  <a:ext uri="{FF2B5EF4-FFF2-40B4-BE49-F238E27FC236}">
                    <a16:creationId xmlns:a16="http://schemas.microsoft.com/office/drawing/2014/main" xmlns="" id="{3DDF3556-F74F-443F-84D0-1AC63437AEA5}"/>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755" y="2488"/>
                <a:ext cx="173" cy="1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4" name="Group 208">
              <a:extLst>
                <a:ext uri="{FF2B5EF4-FFF2-40B4-BE49-F238E27FC236}">
                  <a16:creationId xmlns:a16="http://schemas.microsoft.com/office/drawing/2014/main" xmlns="" id="{A1026D48-EA64-4AD7-A883-AE26AF0B5847}"/>
                </a:ext>
              </a:extLst>
            </p:cNvPr>
            <p:cNvGrpSpPr>
              <a:grpSpLocks/>
            </p:cNvGrpSpPr>
            <p:nvPr/>
          </p:nvGrpSpPr>
          <p:grpSpPr bwMode="auto">
            <a:xfrm>
              <a:off x="6113" y="2433"/>
              <a:ext cx="338" cy="127"/>
              <a:chOff x="6113" y="2433"/>
              <a:chExt cx="338" cy="127"/>
            </a:xfrm>
          </p:grpSpPr>
          <p:sp>
            <p:nvSpPr>
              <p:cNvPr id="345" name="Freeform 209">
                <a:extLst>
                  <a:ext uri="{FF2B5EF4-FFF2-40B4-BE49-F238E27FC236}">
                    <a16:creationId xmlns:a16="http://schemas.microsoft.com/office/drawing/2014/main" xmlns="" id="{8178F9DC-5199-4423-B074-B444E6775B6F}"/>
                  </a:ext>
                </a:extLst>
              </p:cNvPr>
              <p:cNvSpPr>
                <a:spLocks/>
              </p:cNvSpPr>
              <p:nvPr/>
            </p:nvSpPr>
            <p:spPr bwMode="auto">
              <a:xfrm>
                <a:off x="6113" y="2433"/>
                <a:ext cx="338" cy="127"/>
              </a:xfrm>
              <a:custGeom>
                <a:avLst/>
                <a:gdLst>
                  <a:gd name="T0" fmla="+- 0 6113 6113"/>
                  <a:gd name="T1" fmla="*/ T0 w 338"/>
                  <a:gd name="T2" fmla="+- 0 2560 2433"/>
                  <a:gd name="T3" fmla="*/ 2560 h 127"/>
                  <a:gd name="T4" fmla="+- 0 6451 6113"/>
                  <a:gd name="T5" fmla="*/ T4 w 338"/>
                  <a:gd name="T6" fmla="+- 0 2560 2433"/>
                  <a:gd name="T7" fmla="*/ 2560 h 127"/>
                  <a:gd name="T8" fmla="+- 0 6451 6113"/>
                  <a:gd name="T9" fmla="*/ T8 w 338"/>
                  <a:gd name="T10" fmla="+- 0 2433 2433"/>
                  <a:gd name="T11" fmla="*/ 2433 h 127"/>
                  <a:gd name="T12" fmla="+- 0 6113 6113"/>
                  <a:gd name="T13" fmla="*/ T12 w 338"/>
                  <a:gd name="T14" fmla="+- 0 2433 2433"/>
                  <a:gd name="T15" fmla="*/ 2433 h 127"/>
                  <a:gd name="T16" fmla="+- 0 6113 6113"/>
                  <a:gd name="T17" fmla="*/ T16 w 338"/>
                  <a:gd name="T18" fmla="+- 0 2560 2433"/>
                  <a:gd name="T19" fmla="*/ 2560 h 127"/>
                </a:gdLst>
                <a:ahLst/>
                <a:cxnLst>
                  <a:cxn ang="0">
                    <a:pos x="T1" y="T3"/>
                  </a:cxn>
                  <a:cxn ang="0">
                    <a:pos x="T5" y="T7"/>
                  </a:cxn>
                  <a:cxn ang="0">
                    <a:pos x="T9" y="T11"/>
                  </a:cxn>
                  <a:cxn ang="0">
                    <a:pos x="T13" y="T15"/>
                  </a:cxn>
                  <a:cxn ang="0">
                    <a:pos x="T17" y="T19"/>
                  </a:cxn>
                </a:cxnLst>
                <a:rect l="0" t="0" r="r" b="b"/>
                <a:pathLst>
                  <a:path w="338" h="127">
                    <a:moveTo>
                      <a:pt x="0" y="127"/>
                    </a:moveTo>
                    <a:lnTo>
                      <a:pt x="338" y="127"/>
                    </a:lnTo>
                    <a:lnTo>
                      <a:pt x="338" y="0"/>
                    </a:lnTo>
                    <a:lnTo>
                      <a:pt x="0" y="0"/>
                    </a:lnTo>
                    <a:lnTo>
                      <a:pt x="0" y="12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grpSp>
        <p:nvGrpSpPr>
          <p:cNvPr id="442" name="Group 354">
            <a:extLst>
              <a:ext uri="{FF2B5EF4-FFF2-40B4-BE49-F238E27FC236}">
                <a16:creationId xmlns:a16="http://schemas.microsoft.com/office/drawing/2014/main" xmlns="" id="{7B4A0652-265F-438B-8D58-4FEFDBB2475A}"/>
              </a:ext>
            </a:extLst>
          </p:cNvPr>
          <p:cNvGrpSpPr>
            <a:grpSpLocks/>
          </p:cNvGrpSpPr>
          <p:nvPr/>
        </p:nvGrpSpPr>
        <p:grpSpPr bwMode="auto">
          <a:xfrm>
            <a:off x="2578734" y="2045652"/>
            <a:ext cx="1091565" cy="918210"/>
            <a:chOff x="3962" y="38"/>
            <a:chExt cx="1719" cy="1446"/>
          </a:xfrm>
        </p:grpSpPr>
        <p:grpSp>
          <p:nvGrpSpPr>
            <p:cNvPr id="443" name="Group 375">
              <a:extLst>
                <a:ext uri="{FF2B5EF4-FFF2-40B4-BE49-F238E27FC236}">
                  <a16:creationId xmlns:a16="http://schemas.microsoft.com/office/drawing/2014/main" xmlns="" id="{35259640-DD89-47E2-B72B-7A2A458F6F5B}"/>
                </a:ext>
              </a:extLst>
            </p:cNvPr>
            <p:cNvGrpSpPr>
              <a:grpSpLocks/>
            </p:cNvGrpSpPr>
            <p:nvPr/>
          </p:nvGrpSpPr>
          <p:grpSpPr bwMode="auto">
            <a:xfrm>
              <a:off x="4574" y="1287"/>
              <a:ext cx="117" cy="64"/>
              <a:chOff x="4574" y="1287"/>
              <a:chExt cx="117" cy="64"/>
            </a:xfrm>
          </p:grpSpPr>
          <p:sp>
            <p:nvSpPr>
              <p:cNvPr id="464" name="Freeform 376">
                <a:extLst>
                  <a:ext uri="{FF2B5EF4-FFF2-40B4-BE49-F238E27FC236}">
                    <a16:creationId xmlns:a16="http://schemas.microsoft.com/office/drawing/2014/main" xmlns="" id="{1B42142F-3875-4144-AA85-71886AE0131D}"/>
                  </a:ext>
                </a:extLst>
              </p:cNvPr>
              <p:cNvSpPr>
                <a:spLocks/>
              </p:cNvSpPr>
              <p:nvPr/>
            </p:nvSpPr>
            <p:spPr bwMode="auto">
              <a:xfrm>
                <a:off x="4574" y="1287"/>
                <a:ext cx="117" cy="64"/>
              </a:xfrm>
              <a:custGeom>
                <a:avLst/>
                <a:gdLst>
                  <a:gd name="T0" fmla="+- 0 4644 4574"/>
                  <a:gd name="T1" fmla="*/ T0 w 117"/>
                  <a:gd name="T2" fmla="+- 0 1287 1287"/>
                  <a:gd name="T3" fmla="*/ 1287 h 64"/>
                  <a:gd name="T4" fmla="+- 0 4624 4574"/>
                  <a:gd name="T5" fmla="*/ T4 w 117"/>
                  <a:gd name="T6" fmla="+- 0 1290 1287"/>
                  <a:gd name="T7" fmla="*/ 1290 h 64"/>
                  <a:gd name="T8" fmla="+- 0 4601 4574"/>
                  <a:gd name="T9" fmla="*/ T8 w 117"/>
                  <a:gd name="T10" fmla="+- 0 1300 1287"/>
                  <a:gd name="T11" fmla="*/ 1300 h 64"/>
                  <a:gd name="T12" fmla="+- 0 4583 4574"/>
                  <a:gd name="T13" fmla="*/ T12 w 117"/>
                  <a:gd name="T14" fmla="+- 0 1312 1287"/>
                  <a:gd name="T15" fmla="*/ 1312 h 64"/>
                  <a:gd name="T16" fmla="+- 0 4574 4574"/>
                  <a:gd name="T17" fmla="*/ T16 w 117"/>
                  <a:gd name="T18" fmla="+- 0 1326 1287"/>
                  <a:gd name="T19" fmla="*/ 1326 h 64"/>
                  <a:gd name="T20" fmla="+- 0 4582 4574"/>
                  <a:gd name="T21" fmla="*/ T20 w 117"/>
                  <a:gd name="T22" fmla="+- 0 1341 1287"/>
                  <a:gd name="T23" fmla="*/ 1341 h 64"/>
                  <a:gd name="T24" fmla="+- 0 4598 4574"/>
                  <a:gd name="T25" fmla="*/ T24 w 117"/>
                  <a:gd name="T26" fmla="+- 0 1349 1287"/>
                  <a:gd name="T27" fmla="*/ 1349 h 64"/>
                  <a:gd name="T28" fmla="+- 0 4620 4574"/>
                  <a:gd name="T29" fmla="*/ T28 w 117"/>
                  <a:gd name="T30" fmla="+- 0 1350 1287"/>
                  <a:gd name="T31" fmla="*/ 1350 h 64"/>
                  <a:gd name="T32" fmla="+- 0 4649 4574"/>
                  <a:gd name="T33" fmla="*/ T32 w 117"/>
                  <a:gd name="T34" fmla="+- 0 1341 1287"/>
                  <a:gd name="T35" fmla="*/ 1341 h 64"/>
                  <a:gd name="T36" fmla="+- 0 4671 4574"/>
                  <a:gd name="T37" fmla="*/ T36 w 117"/>
                  <a:gd name="T38" fmla="+- 0 1331 1287"/>
                  <a:gd name="T39" fmla="*/ 1331 h 64"/>
                  <a:gd name="T40" fmla="+- 0 4685 4574"/>
                  <a:gd name="T41" fmla="*/ T40 w 117"/>
                  <a:gd name="T42" fmla="+- 0 1320 1287"/>
                  <a:gd name="T43" fmla="*/ 1320 h 64"/>
                  <a:gd name="T44" fmla="+- 0 4691 4574"/>
                  <a:gd name="T45" fmla="*/ T44 w 117"/>
                  <a:gd name="T46" fmla="+- 0 1309 1287"/>
                  <a:gd name="T47" fmla="*/ 1309 h 64"/>
                  <a:gd name="T48" fmla="+- 0 4683 4574"/>
                  <a:gd name="T49" fmla="*/ T48 w 117"/>
                  <a:gd name="T50" fmla="+- 0 1295 1287"/>
                  <a:gd name="T51" fmla="*/ 1295 h 64"/>
                  <a:gd name="T52" fmla="+- 0 4666 4574"/>
                  <a:gd name="T53" fmla="*/ T52 w 117"/>
                  <a:gd name="T54" fmla="+- 0 1287 1287"/>
                  <a:gd name="T55" fmla="*/ 1287 h 64"/>
                  <a:gd name="T56" fmla="+- 0 4644 4574"/>
                  <a:gd name="T57" fmla="*/ T56 w 117"/>
                  <a:gd name="T58" fmla="+- 0 1287 1287"/>
                  <a:gd name="T59" fmla="*/ 1287 h 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117" h="64">
                    <a:moveTo>
                      <a:pt x="70" y="0"/>
                    </a:moveTo>
                    <a:lnTo>
                      <a:pt x="50" y="3"/>
                    </a:lnTo>
                    <a:lnTo>
                      <a:pt x="27" y="13"/>
                    </a:lnTo>
                    <a:lnTo>
                      <a:pt x="9" y="25"/>
                    </a:lnTo>
                    <a:lnTo>
                      <a:pt x="0" y="39"/>
                    </a:lnTo>
                    <a:lnTo>
                      <a:pt x="8" y="54"/>
                    </a:lnTo>
                    <a:lnTo>
                      <a:pt x="24" y="62"/>
                    </a:lnTo>
                    <a:lnTo>
                      <a:pt x="46" y="63"/>
                    </a:lnTo>
                    <a:lnTo>
                      <a:pt x="75" y="54"/>
                    </a:lnTo>
                    <a:lnTo>
                      <a:pt x="97" y="44"/>
                    </a:lnTo>
                    <a:lnTo>
                      <a:pt x="111" y="33"/>
                    </a:lnTo>
                    <a:lnTo>
                      <a:pt x="117" y="22"/>
                    </a:lnTo>
                    <a:lnTo>
                      <a:pt x="109" y="8"/>
                    </a:lnTo>
                    <a:lnTo>
                      <a:pt x="92" y="0"/>
                    </a:lnTo>
                    <a:lnTo>
                      <a:pt x="70" y="0"/>
                    </a:lnTo>
                  </a:path>
                </a:pathLst>
              </a:custGeom>
              <a:solidFill>
                <a:srgbClr val="5B9BD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444" name="Group 373">
              <a:extLst>
                <a:ext uri="{FF2B5EF4-FFF2-40B4-BE49-F238E27FC236}">
                  <a16:creationId xmlns:a16="http://schemas.microsoft.com/office/drawing/2014/main" xmlns="" id="{018DD4FE-A907-4E64-8BD8-6014AE764945}"/>
                </a:ext>
              </a:extLst>
            </p:cNvPr>
            <p:cNvGrpSpPr>
              <a:grpSpLocks/>
            </p:cNvGrpSpPr>
            <p:nvPr/>
          </p:nvGrpSpPr>
          <p:grpSpPr bwMode="auto">
            <a:xfrm>
              <a:off x="4574" y="1287"/>
              <a:ext cx="117" cy="64"/>
              <a:chOff x="4574" y="1287"/>
              <a:chExt cx="117" cy="64"/>
            </a:xfrm>
          </p:grpSpPr>
          <p:sp>
            <p:nvSpPr>
              <p:cNvPr id="463" name="Freeform 374">
                <a:extLst>
                  <a:ext uri="{FF2B5EF4-FFF2-40B4-BE49-F238E27FC236}">
                    <a16:creationId xmlns:a16="http://schemas.microsoft.com/office/drawing/2014/main" xmlns="" id="{DBD93765-DD49-4B91-9C80-8B4E17205D96}"/>
                  </a:ext>
                </a:extLst>
              </p:cNvPr>
              <p:cNvSpPr>
                <a:spLocks/>
              </p:cNvSpPr>
              <p:nvPr/>
            </p:nvSpPr>
            <p:spPr bwMode="auto">
              <a:xfrm>
                <a:off x="4574" y="1287"/>
                <a:ext cx="117" cy="64"/>
              </a:xfrm>
              <a:custGeom>
                <a:avLst/>
                <a:gdLst>
                  <a:gd name="T0" fmla="+- 0 4624 4574"/>
                  <a:gd name="T1" fmla="*/ T0 w 117"/>
                  <a:gd name="T2" fmla="+- 0 1290 1287"/>
                  <a:gd name="T3" fmla="*/ 1290 h 64"/>
                  <a:gd name="T4" fmla="+- 0 4601 4574"/>
                  <a:gd name="T5" fmla="*/ T4 w 117"/>
                  <a:gd name="T6" fmla="+- 0 1300 1287"/>
                  <a:gd name="T7" fmla="*/ 1300 h 64"/>
                  <a:gd name="T8" fmla="+- 0 4583 4574"/>
                  <a:gd name="T9" fmla="*/ T8 w 117"/>
                  <a:gd name="T10" fmla="+- 0 1312 1287"/>
                  <a:gd name="T11" fmla="*/ 1312 h 64"/>
                  <a:gd name="T12" fmla="+- 0 4574 4574"/>
                  <a:gd name="T13" fmla="*/ T12 w 117"/>
                  <a:gd name="T14" fmla="+- 0 1326 1287"/>
                  <a:gd name="T15" fmla="*/ 1326 h 64"/>
                  <a:gd name="T16" fmla="+- 0 4582 4574"/>
                  <a:gd name="T17" fmla="*/ T16 w 117"/>
                  <a:gd name="T18" fmla="+- 0 1341 1287"/>
                  <a:gd name="T19" fmla="*/ 1341 h 64"/>
                  <a:gd name="T20" fmla="+- 0 4598 4574"/>
                  <a:gd name="T21" fmla="*/ T20 w 117"/>
                  <a:gd name="T22" fmla="+- 0 1349 1287"/>
                  <a:gd name="T23" fmla="*/ 1349 h 64"/>
                  <a:gd name="T24" fmla="+- 0 4620 4574"/>
                  <a:gd name="T25" fmla="*/ T24 w 117"/>
                  <a:gd name="T26" fmla="+- 0 1350 1287"/>
                  <a:gd name="T27" fmla="*/ 1350 h 64"/>
                  <a:gd name="T28" fmla="+- 0 4649 4574"/>
                  <a:gd name="T29" fmla="*/ T28 w 117"/>
                  <a:gd name="T30" fmla="+- 0 1341 1287"/>
                  <a:gd name="T31" fmla="*/ 1341 h 64"/>
                  <a:gd name="T32" fmla="+- 0 4671 4574"/>
                  <a:gd name="T33" fmla="*/ T32 w 117"/>
                  <a:gd name="T34" fmla="+- 0 1331 1287"/>
                  <a:gd name="T35" fmla="*/ 1331 h 64"/>
                  <a:gd name="T36" fmla="+- 0 4685 4574"/>
                  <a:gd name="T37" fmla="*/ T36 w 117"/>
                  <a:gd name="T38" fmla="+- 0 1320 1287"/>
                  <a:gd name="T39" fmla="*/ 1320 h 64"/>
                  <a:gd name="T40" fmla="+- 0 4691 4574"/>
                  <a:gd name="T41" fmla="*/ T40 w 117"/>
                  <a:gd name="T42" fmla="+- 0 1309 1287"/>
                  <a:gd name="T43" fmla="*/ 1309 h 64"/>
                  <a:gd name="T44" fmla="+- 0 4683 4574"/>
                  <a:gd name="T45" fmla="*/ T44 w 117"/>
                  <a:gd name="T46" fmla="+- 0 1295 1287"/>
                  <a:gd name="T47" fmla="*/ 1295 h 64"/>
                  <a:gd name="T48" fmla="+- 0 4666 4574"/>
                  <a:gd name="T49" fmla="*/ T48 w 117"/>
                  <a:gd name="T50" fmla="+- 0 1287 1287"/>
                  <a:gd name="T51" fmla="*/ 1287 h 64"/>
                  <a:gd name="T52" fmla="+- 0 4644 4574"/>
                  <a:gd name="T53" fmla="*/ T52 w 117"/>
                  <a:gd name="T54" fmla="+- 0 1287 1287"/>
                  <a:gd name="T55" fmla="*/ 1287 h 64"/>
                  <a:gd name="T56" fmla="+- 0 4624 4574"/>
                  <a:gd name="T57" fmla="*/ T56 w 117"/>
                  <a:gd name="T58" fmla="+- 0 1290 1287"/>
                  <a:gd name="T59" fmla="*/ 1290 h 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117" h="64">
                    <a:moveTo>
                      <a:pt x="50" y="3"/>
                    </a:moveTo>
                    <a:lnTo>
                      <a:pt x="27" y="13"/>
                    </a:lnTo>
                    <a:lnTo>
                      <a:pt x="9" y="25"/>
                    </a:lnTo>
                    <a:lnTo>
                      <a:pt x="0" y="39"/>
                    </a:lnTo>
                    <a:lnTo>
                      <a:pt x="8" y="54"/>
                    </a:lnTo>
                    <a:lnTo>
                      <a:pt x="24" y="62"/>
                    </a:lnTo>
                    <a:lnTo>
                      <a:pt x="46" y="63"/>
                    </a:lnTo>
                    <a:lnTo>
                      <a:pt x="75" y="54"/>
                    </a:lnTo>
                    <a:lnTo>
                      <a:pt x="97" y="44"/>
                    </a:lnTo>
                    <a:lnTo>
                      <a:pt x="111" y="33"/>
                    </a:lnTo>
                    <a:lnTo>
                      <a:pt x="117" y="22"/>
                    </a:lnTo>
                    <a:lnTo>
                      <a:pt x="109" y="8"/>
                    </a:lnTo>
                    <a:lnTo>
                      <a:pt x="92" y="0"/>
                    </a:lnTo>
                    <a:lnTo>
                      <a:pt x="70" y="0"/>
                    </a:lnTo>
                    <a:lnTo>
                      <a:pt x="50" y="3"/>
                    </a:lnTo>
                    <a:close/>
                  </a:path>
                </a:pathLst>
              </a:custGeom>
              <a:noFill/>
              <a:ln w="12700">
                <a:solidFill>
                  <a:srgbClr val="41709C"/>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445" name="Group 371">
              <a:extLst>
                <a:ext uri="{FF2B5EF4-FFF2-40B4-BE49-F238E27FC236}">
                  <a16:creationId xmlns:a16="http://schemas.microsoft.com/office/drawing/2014/main" xmlns="" id="{13BA40B4-5FA4-4EF3-A398-DA118261DDC2}"/>
                </a:ext>
              </a:extLst>
            </p:cNvPr>
            <p:cNvGrpSpPr>
              <a:grpSpLocks/>
            </p:cNvGrpSpPr>
            <p:nvPr/>
          </p:nvGrpSpPr>
          <p:grpSpPr bwMode="auto">
            <a:xfrm>
              <a:off x="4510" y="1336"/>
              <a:ext cx="64" cy="38"/>
              <a:chOff x="4510" y="1336"/>
              <a:chExt cx="64" cy="38"/>
            </a:xfrm>
          </p:grpSpPr>
          <p:sp>
            <p:nvSpPr>
              <p:cNvPr id="462" name="Freeform 372">
                <a:extLst>
                  <a:ext uri="{FF2B5EF4-FFF2-40B4-BE49-F238E27FC236}">
                    <a16:creationId xmlns:a16="http://schemas.microsoft.com/office/drawing/2014/main" xmlns="" id="{2B85F278-BCB8-43E1-943E-032DFCE18B80}"/>
                  </a:ext>
                </a:extLst>
              </p:cNvPr>
              <p:cNvSpPr>
                <a:spLocks/>
              </p:cNvSpPr>
              <p:nvPr/>
            </p:nvSpPr>
            <p:spPr bwMode="auto">
              <a:xfrm>
                <a:off x="4510" y="1336"/>
                <a:ext cx="64" cy="38"/>
              </a:xfrm>
              <a:custGeom>
                <a:avLst/>
                <a:gdLst>
                  <a:gd name="T0" fmla="+- 0 4554 4510"/>
                  <a:gd name="T1" fmla="*/ T0 w 64"/>
                  <a:gd name="T2" fmla="+- 0 1336 1336"/>
                  <a:gd name="T3" fmla="*/ 1336 h 38"/>
                  <a:gd name="T4" fmla="+- 0 4538 4510"/>
                  <a:gd name="T5" fmla="*/ T4 w 64"/>
                  <a:gd name="T6" fmla="+- 0 1341 1336"/>
                  <a:gd name="T7" fmla="*/ 1341 h 38"/>
                  <a:gd name="T8" fmla="+- 0 4522 4510"/>
                  <a:gd name="T9" fmla="*/ T8 w 64"/>
                  <a:gd name="T10" fmla="+- 0 1345 1336"/>
                  <a:gd name="T11" fmla="*/ 1345 h 38"/>
                  <a:gd name="T12" fmla="+- 0 4510 4510"/>
                  <a:gd name="T13" fmla="*/ T12 w 64"/>
                  <a:gd name="T14" fmla="+- 0 1356 1336"/>
                  <a:gd name="T15" fmla="*/ 1356 h 38"/>
                  <a:gd name="T16" fmla="+- 0 4512 4510"/>
                  <a:gd name="T17" fmla="*/ T16 w 64"/>
                  <a:gd name="T18" fmla="+- 0 1364 1336"/>
                  <a:gd name="T19" fmla="*/ 1364 h 38"/>
                  <a:gd name="T20" fmla="+- 0 4515 4510"/>
                  <a:gd name="T21" fmla="*/ T20 w 64"/>
                  <a:gd name="T22" fmla="+- 0 1371 1336"/>
                  <a:gd name="T23" fmla="*/ 1371 h 38"/>
                  <a:gd name="T24" fmla="+- 0 4530 4510"/>
                  <a:gd name="T25" fmla="*/ T24 w 64"/>
                  <a:gd name="T26" fmla="+- 0 1374 1336"/>
                  <a:gd name="T27" fmla="*/ 1374 h 38"/>
                  <a:gd name="T28" fmla="+- 0 4563 4510"/>
                  <a:gd name="T29" fmla="*/ T28 w 64"/>
                  <a:gd name="T30" fmla="+- 0 1365 1336"/>
                  <a:gd name="T31" fmla="*/ 1365 h 38"/>
                  <a:gd name="T32" fmla="+- 0 4574 4510"/>
                  <a:gd name="T33" fmla="*/ T32 w 64"/>
                  <a:gd name="T34" fmla="+- 0 1354 1336"/>
                  <a:gd name="T35" fmla="*/ 1354 h 38"/>
                  <a:gd name="T36" fmla="+- 0 4572 4510"/>
                  <a:gd name="T37" fmla="*/ T36 w 64"/>
                  <a:gd name="T38" fmla="+- 0 1346 1336"/>
                  <a:gd name="T39" fmla="*/ 1346 h 38"/>
                  <a:gd name="T40" fmla="+- 0 4570 4510"/>
                  <a:gd name="T41" fmla="*/ T40 w 64"/>
                  <a:gd name="T42" fmla="+- 0 1338 1336"/>
                  <a:gd name="T43" fmla="*/ 1338 h 38"/>
                  <a:gd name="T44" fmla="+- 0 4554 4510"/>
                  <a:gd name="T45" fmla="*/ T44 w 64"/>
                  <a:gd name="T46" fmla="+- 0 1336 1336"/>
                  <a:gd name="T47" fmla="*/ 1336 h 3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64" h="38">
                    <a:moveTo>
                      <a:pt x="44" y="0"/>
                    </a:moveTo>
                    <a:lnTo>
                      <a:pt x="28" y="5"/>
                    </a:lnTo>
                    <a:lnTo>
                      <a:pt x="12" y="9"/>
                    </a:lnTo>
                    <a:lnTo>
                      <a:pt x="0" y="20"/>
                    </a:lnTo>
                    <a:lnTo>
                      <a:pt x="2" y="28"/>
                    </a:lnTo>
                    <a:lnTo>
                      <a:pt x="5" y="35"/>
                    </a:lnTo>
                    <a:lnTo>
                      <a:pt x="20" y="38"/>
                    </a:lnTo>
                    <a:lnTo>
                      <a:pt x="53" y="29"/>
                    </a:lnTo>
                    <a:lnTo>
                      <a:pt x="64" y="18"/>
                    </a:lnTo>
                    <a:lnTo>
                      <a:pt x="62" y="10"/>
                    </a:lnTo>
                    <a:lnTo>
                      <a:pt x="60" y="2"/>
                    </a:lnTo>
                    <a:lnTo>
                      <a:pt x="44" y="0"/>
                    </a:lnTo>
                  </a:path>
                </a:pathLst>
              </a:custGeom>
              <a:solidFill>
                <a:srgbClr val="001F5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446" name="Group 366">
              <a:extLst>
                <a:ext uri="{FF2B5EF4-FFF2-40B4-BE49-F238E27FC236}">
                  <a16:creationId xmlns:a16="http://schemas.microsoft.com/office/drawing/2014/main" xmlns="" id="{E1C4D35E-B8D1-4AE2-8DA9-DF84E73C8FAD}"/>
                </a:ext>
              </a:extLst>
            </p:cNvPr>
            <p:cNvGrpSpPr>
              <a:grpSpLocks/>
            </p:cNvGrpSpPr>
            <p:nvPr/>
          </p:nvGrpSpPr>
          <p:grpSpPr bwMode="auto">
            <a:xfrm>
              <a:off x="4246" y="523"/>
              <a:ext cx="1094" cy="961"/>
              <a:chOff x="4246" y="523"/>
              <a:chExt cx="1094" cy="961"/>
            </a:xfrm>
          </p:grpSpPr>
          <p:sp>
            <p:nvSpPr>
              <p:cNvPr id="458" name="Freeform 370">
                <a:extLst>
                  <a:ext uri="{FF2B5EF4-FFF2-40B4-BE49-F238E27FC236}">
                    <a16:creationId xmlns:a16="http://schemas.microsoft.com/office/drawing/2014/main" xmlns="" id="{D4337706-E155-4020-B473-F3BDF08254FA}"/>
                  </a:ext>
                </a:extLst>
              </p:cNvPr>
              <p:cNvSpPr>
                <a:spLocks/>
              </p:cNvSpPr>
              <p:nvPr/>
            </p:nvSpPr>
            <p:spPr bwMode="auto">
              <a:xfrm>
                <a:off x="4510" y="1336"/>
                <a:ext cx="64" cy="38"/>
              </a:xfrm>
              <a:custGeom>
                <a:avLst/>
                <a:gdLst>
                  <a:gd name="T0" fmla="+- 0 4538 4510"/>
                  <a:gd name="T1" fmla="*/ T0 w 64"/>
                  <a:gd name="T2" fmla="+- 0 1341 1336"/>
                  <a:gd name="T3" fmla="*/ 1341 h 38"/>
                  <a:gd name="T4" fmla="+- 0 4522 4510"/>
                  <a:gd name="T5" fmla="*/ T4 w 64"/>
                  <a:gd name="T6" fmla="+- 0 1345 1336"/>
                  <a:gd name="T7" fmla="*/ 1345 h 38"/>
                  <a:gd name="T8" fmla="+- 0 4510 4510"/>
                  <a:gd name="T9" fmla="*/ T8 w 64"/>
                  <a:gd name="T10" fmla="+- 0 1356 1336"/>
                  <a:gd name="T11" fmla="*/ 1356 h 38"/>
                  <a:gd name="T12" fmla="+- 0 4512 4510"/>
                  <a:gd name="T13" fmla="*/ T12 w 64"/>
                  <a:gd name="T14" fmla="+- 0 1364 1336"/>
                  <a:gd name="T15" fmla="*/ 1364 h 38"/>
                  <a:gd name="T16" fmla="+- 0 4515 4510"/>
                  <a:gd name="T17" fmla="*/ T16 w 64"/>
                  <a:gd name="T18" fmla="+- 0 1371 1336"/>
                  <a:gd name="T19" fmla="*/ 1371 h 38"/>
                  <a:gd name="T20" fmla="+- 0 4530 4510"/>
                  <a:gd name="T21" fmla="*/ T20 w 64"/>
                  <a:gd name="T22" fmla="+- 0 1374 1336"/>
                  <a:gd name="T23" fmla="*/ 1374 h 38"/>
                  <a:gd name="T24" fmla="+- 0 4546 4510"/>
                  <a:gd name="T25" fmla="*/ T24 w 64"/>
                  <a:gd name="T26" fmla="+- 0 1369 1336"/>
                  <a:gd name="T27" fmla="*/ 1369 h 38"/>
                  <a:gd name="T28" fmla="+- 0 4563 4510"/>
                  <a:gd name="T29" fmla="*/ T28 w 64"/>
                  <a:gd name="T30" fmla="+- 0 1365 1336"/>
                  <a:gd name="T31" fmla="*/ 1365 h 38"/>
                  <a:gd name="T32" fmla="+- 0 4574 4510"/>
                  <a:gd name="T33" fmla="*/ T32 w 64"/>
                  <a:gd name="T34" fmla="+- 0 1354 1336"/>
                  <a:gd name="T35" fmla="*/ 1354 h 38"/>
                  <a:gd name="T36" fmla="+- 0 4572 4510"/>
                  <a:gd name="T37" fmla="*/ T36 w 64"/>
                  <a:gd name="T38" fmla="+- 0 1346 1336"/>
                  <a:gd name="T39" fmla="*/ 1346 h 38"/>
                  <a:gd name="T40" fmla="+- 0 4570 4510"/>
                  <a:gd name="T41" fmla="*/ T40 w 64"/>
                  <a:gd name="T42" fmla="+- 0 1338 1336"/>
                  <a:gd name="T43" fmla="*/ 1338 h 38"/>
                  <a:gd name="T44" fmla="+- 0 4554 4510"/>
                  <a:gd name="T45" fmla="*/ T44 w 64"/>
                  <a:gd name="T46" fmla="+- 0 1336 1336"/>
                  <a:gd name="T47" fmla="*/ 1336 h 38"/>
                  <a:gd name="T48" fmla="+- 0 4538 4510"/>
                  <a:gd name="T49" fmla="*/ T48 w 64"/>
                  <a:gd name="T50" fmla="+- 0 1341 1336"/>
                  <a:gd name="T51" fmla="*/ 1341 h 3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64" h="38">
                    <a:moveTo>
                      <a:pt x="28" y="5"/>
                    </a:moveTo>
                    <a:lnTo>
                      <a:pt x="12" y="9"/>
                    </a:lnTo>
                    <a:lnTo>
                      <a:pt x="0" y="20"/>
                    </a:lnTo>
                    <a:lnTo>
                      <a:pt x="2" y="28"/>
                    </a:lnTo>
                    <a:lnTo>
                      <a:pt x="5" y="35"/>
                    </a:lnTo>
                    <a:lnTo>
                      <a:pt x="20" y="38"/>
                    </a:lnTo>
                    <a:lnTo>
                      <a:pt x="36" y="33"/>
                    </a:lnTo>
                    <a:lnTo>
                      <a:pt x="53" y="29"/>
                    </a:lnTo>
                    <a:lnTo>
                      <a:pt x="64" y="18"/>
                    </a:lnTo>
                    <a:lnTo>
                      <a:pt x="62" y="10"/>
                    </a:lnTo>
                    <a:lnTo>
                      <a:pt x="60" y="2"/>
                    </a:lnTo>
                    <a:lnTo>
                      <a:pt x="44" y="0"/>
                    </a:lnTo>
                    <a:lnTo>
                      <a:pt x="28" y="5"/>
                    </a:lnTo>
                    <a:close/>
                  </a:path>
                </a:pathLst>
              </a:custGeom>
              <a:noFill/>
              <a:ln w="12700">
                <a:solidFill>
                  <a:srgbClr val="41709C"/>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pic>
            <p:nvPicPr>
              <p:cNvPr id="459" name="Picture 369">
                <a:extLst>
                  <a:ext uri="{FF2B5EF4-FFF2-40B4-BE49-F238E27FC236}">
                    <a16:creationId xmlns:a16="http://schemas.microsoft.com/office/drawing/2014/main" xmlns="" id="{C9F6D591-3C40-49BA-BD3B-CA95B416B179}"/>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755" y="1034"/>
                <a:ext cx="239" cy="208"/>
              </a:xfrm>
              <a:prstGeom prst="rect">
                <a:avLst/>
              </a:prstGeom>
              <a:noFill/>
              <a:extLst>
                <a:ext uri="{909E8E84-426E-40DD-AFC4-6F175D3DCCD1}">
                  <a14:hiddenFill xmlns:a14="http://schemas.microsoft.com/office/drawing/2010/main">
                    <a:solidFill>
                      <a:srgbClr val="FFFFFF"/>
                    </a:solidFill>
                  </a14:hiddenFill>
                </a:ext>
              </a:extLst>
            </p:spPr>
          </p:pic>
          <p:pic>
            <p:nvPicPr>
              <p:cNvPr id="460" name="Picture 368">
                <a:extLst>
                  <a:ext uri="{FF2B5EF4-FFF2-40B4-BE49-F238E27FC236}">
                    <a16:creationId xmlns:a16="http://schemas.microsoft.com/office/drawing/2014/main" xmlns="" id="{822E69AB-B244-4B16-B57F-1E3F9570E74E}"/>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472" y="720"/>
                <a:ext cx="868" cy="764"/>
              </a:xfrm>
              <a:prstGeom prst="rect">
                <a:avLst/>
              </a:prstGeom>
              <a:noFill/>
              <a:extLst>
                <a:ext uri="{909E8E84-426E-40DD-AFC4-6F175D3DCCD1}">
                  <a14:hiddenFill xmlns:a14="http://schemas.microsoft.com/office/drawing/2010/main">
                    <a:solidFill>
                      <a:srgbClr val="FFFFFF"/>
                    </a:solidFill>
                  </a14:hiddenFill>
                </a:ext>
              </a:extLst>
            </p:spPr>
          </p:pic>
          <p:pic>
            <p:nvPicPr>
              <p:cNvPr id="461" name="Picture 367">
                <a:extLst>
                  <a:ext uri="{FF2B5EF4-FFF2-40B4-BE49-F238E27FC236}">
                    <a16:creationId xmlns:a16="http://schemas.microsoft.com/office/drawing/2014/main" xmlns="" id="{1EE83CB1-7AB0-48F8-9FA6-D66E84FD65A5}"/>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246" y="523"/>
                <a:ext cx="239" cy="20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47" name="Group 364">
              <a:extLst>
                <a:ext uri="{FF2B5EF4-FFF2-40B4-BE49-F238E27FC236}">
                  <a16:creationId xmlns:a16="http://schemas.microsoft.com/office/drawing/2014/main" xmlns="" id="{A05BCB0A-9302-42A3-A2F3-BB37CD600941}"/>
                </a:ext>
              </a:extLst>
            </p:cNvPr>
            <p:cNvGrpSpPr>
              <a:grpSpLocks/>
            </p:cNvGrpSpPr>
            <p:nvPr/>
          </p:nvGrpSpPr>
          <p:grpSpPr bwMode="auto">
            <a:xfrm>
              <a:off x="4064" y="777"/>
              <a:ext cx="117" cy="64"/>
              <a:chOff x="4064" y="777"/>
              <a:chExt cx="117" cy="64"/>
            </a:xfrm>
          </p:grpSpPr>
          <p:sp>
            <p:nvSpPr>
              <p:cNvPr id="457" name="Freeform 365">
                <a:extLst>
                  <a:ext uri="{FF2B5EF4-FFF2-40B4-BE49-F238E27FC236}">
                    <a16:creationId xmlns:a16="http://schemas.microsoft.com/office/drawing/2014/main" xmlns="" id="{C1D99970-0BD0-4675-B358-E18655AF4B68}"/>
                  </a:ext>
                </a:extLst>
              </p:cNvPr>
              <p:cNvSpPr>
                <a:spLocks/>
              </p:cNvSpPr>
              <p:nvPr/>
            </p:nvSpPr>
            <p:spPr bwMode="auto">
              <a:xfrm>
                <a:off x="4064" y="777"/>
                <a:ext cx="117" cy="64"/>
              </a:xfrm>
              <a:custGeom>
                <a:avLst/>
                <a:gdLst>
                  <a:gd name="T0" fmla="+- 0 4134 4064"/>
                  <a:gd name="T1" fmla="*/ T0 w 117"/>
                  <a:gd name="T2" fmla="+- 0 777 777"/>
                  <a:gd name="T3" fmla="*/ 777 h 64"/>
                  <a:gd name="T4" fmla="+- 0 4114 4064"/>
                  <a:gd name="T5" fmla="*/ T4 w 117"/>
                  <a:gd name="T6" fmla="+- 0 780 777"/>
                  <a:gd name="T7" fmla="*/ 780 h 64"/>
                  <a:gd name="T8" fmla="+- 0 4091 4064"/>
                  <a:gd name="T9" fmla="*/ T8 w 117"/>
                  <a:gd name="T10" fmla="+- 0 790 777"/>
                  <a:gd name="T11" fmla="*/ 790 h 64"/>
                  <a:gd name="T12" fmla="+- 0 4073 4064"/>
                  <a:gd name="T13" fmla="*/ T12 w 117"/>
                  <a:gd name="T14" fmla="+- 0 802 777"/>
                  <a:gd name="T15" fmla="*/ 802 h 64"/>
                  <a:gd name="T16" fmla="+- 0 4064 4064"/>
                  <a:gd name="T17" fmla="*/ T16 w 117"/>
                  <a:gd name="T18" fmla="+- 0 816 777"/>
                  <a:gd name="T19" fmla="*/ 816 h 64"/>
                  <a:gd name="T20" fmla="+- 0 4072 4064"/>
                  <a:gd name="T21" fmla="*/ T20 w 117"/>
                  <a:gd name="T22" fmla="+- 0 831 777"/>
                  <a:gd name="T23" fmla="*/ 831 h 64"/>
                  <a:gd name="T24" fmla="+- 0 4088 4064"/>
                  <a:gd name="T25" fmla="*/ T24 w 117"/>
                  <a:gd name="T26" fmla="+- 0 839 777"/>
                  <a:gd name="T27" fmla="*/ 839 h 64"/>
                  <a:gd name="T28" fmla="+- 0 4110 4064"/>
                  <a:gd name="T29" fmla="*/ T28 w 117"/>
                  <a:gd name="T30" fmla="+- 0 840 777"/>
                  <a:gd name="T31" fmla="*/ 840 h 64"/>
                  <a:gd name="T32" fmla="+- 0 4139 4064"/>
                  <a:gd name="T33" fmla="*/ T32 w 117"/>
                  <a:gd name="T34" fmla="+- 0 831 777"/>
                  <a:gd name="T35" fmla="*/ 831 h 64"/>
                  <a:gd name="T36" fmla="+- 0 4161 4064"/>
                  <a:gd name="T37" fmla="*/ T36 w 117"/>
                  <a:gd name="T38" fmla="+- 0 821 777"/>
                  <a:gd name="T39" fmla="*/ 821 h 64"/>
                  <a:gd name="T40" fmla="+- 0 4175 4064"/>
                  <a:gd name="T41" fmla="*/ T40 w 117"/>
                  <a:gd name="T42" fmla="+- 0 810 777"/>
                  <a:gd name="T43" fmla="*/ 810 h 64"/>
                  <a:gd name="T44" fmla="+- 0 4181 4064"/>
                  <a:gd name="T45" fmla="*/ T44 w 117"/>
                  <a:gd name="T46" fmla="+- 0 799 777"/>
                  <a:gd name="T47" fmla="*/ 799 h 64"/>
                  <a:gd name="T48" fmla="+- 0 4173 4064"/>
                  <a:gd name="T49" fmla="*/ T48 w 117"/>
                  <a:gd name="T50" fmla="+- 0 785 777"/>
                  <a:gd name="T51" fmla="*/ 785 h 64"/>
                  <a:gd name="T52" fmla="+- 0 4156 4064"/>
                  <a:gd name="T53" fmla="*/ T52 w 117"/>
                  <a:gd name="T54" fmla="+- 0 777 777"/>
                  <a:gd name="T55" fmla="*/ 777 h 64"/>
                  <a:gd name="T56" fmla="+- 0 4134 4064"/>
                  <a:gd name="T57" fmla="*/ T56 w 117"/>
                  <a:gd name="T58" fmla="+- 0 777 777"/>
                  <a:gd name="T59" fmla="*/ 777 h 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117" h="64">
                    <a:moveTo>
                      <a:pt x="70" y="0"/>
                    </a:moveTo>
                    <a:lnTo>
                      <a:pt x="50" y="3"/>
                    </a:lnTo>
                    <a:lnTo>
                      <a:pt x="27" y="13"/>
                    </a:lnTo>
                    <a:lnTo>
                      <a:pt x="9" y="25"/>
                    </a:lnTo>
                    <a:lnTo>
                      <a:pt x="0" y="39"/>
                    </a:lnTo>
                    <a:lnTo>
                      <a:pt x="8" y="54"/>
                    </a:lnTo>
                    <a:lnTo>
                      <a:pt x="24" y="62"/>
                    </a:lnTo>
                    <a:lnTo>
                      <a:pt x="46" y="63"/>
                    </a:lnTo>
                    <a:lnTo>
                      <a:pt x="75" y="54"/>
                    </a:lnTo>
                    <a:lnTo>
                      <a:pt x="97" y="44"/>
                    </a:lnTo>
                    <a:lnTo>
                      <a:pt x="111" y="33"/>
                    </a:lnTo>
                    <a:lnTo>
                      <a:pt x="117" y="22"/>
                    </a:lnTo>
                    <a:lnTo>
                      <a:pt x="109" y="8"/>
                    </a:lnTo>
                    <a:lnTo>
                      <a:pt x="92" y="0"/>
                    </a:lnTo>
                    <a:lnTo>
                      <a:pt x="70" y="0"/>
                    </a:lnTo>
                  </a:path>
                </a:pathLst>
              </a:custGeom>
              <a:solidFill>
                <a:srgbClr val="5B9BD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448" name="Group 362">
              <a:extLst>
                <a:ext uri="{FF2B5EF4-FFF2-40B4-BE49-F238E27FC236}">
                  <a16:creationId xmlns:a16="http://schemas.microsoft.com/office/drawing/2014/main" xmlns="" id="{B9028D07-DA37-40E0-9FB5-E033276CC52B}"/>
                </a:ext>
              </a:extLst>
            </p:cNvPr>
            <p:cNvGrpSpPr>
              <a:grpSpLocks/>
            </p:cNvGrpSpPr>
            <p:nvPr/>
          </p:nvGrpSpPr>
          <p:grpSpPr bwMode="auto">
            <a:xfrm>
              <a:off x="4064" y="777"/>
              <a:ext cx="117" cy="64"/>
              <a:chOff x="4064" y="777"/>
              <a:chExt cx="117" cy="64"/>
            </a:xfrm>
          </p:grpSpPr>
          <p:sp>
            <p:nvSpPr>
              <p:cNvPr id="456" name="Freeform 363">
                <a:extLst>
                  <a:ext uri="{FF2B5EF4-FFF2-40B4-BE49-F238E27FC236}">
                    <a16:creationId xmlns:a16="http://schemas.microsoft.com/office/drawing/2014/main" xmlns="" id="{2B8F3254-6FCB-4487-8920-0B2058A3C18F}"/>
                  </a:ext>
                </a:extLst>
              </p:cNvPr>
              <p:cNvSpPr>
                <a:spLocks/>
              </p:cNvSpPr>
              <p:nvPr/>
            </p:nvSpPr>
            <p:spPr bwMode="auto">
              <a:xfrm>
                <a:off x="4064" y="777"/>
                <a:ext cx="117" cy="64"/>
              </a:xfrm>
              <a:custGeom>
                <a:avLst/>
                <a:gdLst>
                  <a:gd name="T0" fmla="+- 0 4114 4064"/>
                  <a:gd name="T1" fmla="*/ T0 w 117"/>
                  <a:gd name="T2" fmla="+- 0 780 777"/>
                  <a:gd name="T3" fmla="*/ 780 h 64"/>
                  <a:gd name="T4" fmla="+- 0 4091 4064"/>
                  <a:gd name="T5" fmla="*/ T4 w 117"/>
                  <a:gd name="T6" fmla="+- 0 790 777"/>
                  <a:gd name="T7" fmla="*/ 790 h 64"/>
                  <a:gd name="T8" fmla="+- 0 4073 4064"/>
                  <a:gd name="T9" fmla="*/ T8 w 117"/>
                  <a:gd name="T10" fmla="+- 0 802 777"/>
                  <a:gd name="T11" fmla="*/ 802 h 64"/>
                  <a:gd name="T12" fmla="+- 0 4064 4064"/>
                  <a:gd name="T13" fmla="*/ T12 w 117"/>
                  <a:gd name="T14" fmla="+- 0 816 777"/>
                  <a:gd name="T15" fmla="*/ 816 h 64"/>
                  <a:gd name="T16" fmla="+- 0 4072 4064"/>
                  <a:gd name="T17" fmla="*/ T16 w 117"/>
                  <a:gd name="T18" fmla="+- 0 831 777"/>
                  <a:gd name="T19" fmla="*/ 831 h 64"/>
                  <a:gd name="T20" fmla="+- 0 4088 4064"/>
                  <a:gd name="T21" fmla="*/ T20 w 117"/>
                  <a:gd name="T22" fmla="+- 0 839 777"/>
                  <a:gd name="T23" fmla="*/ 839 h 64"/>
                  <a:gd name="T24" fmla="+- 0 4110 4064"/>
                  <a:gd name="T25" fmla="*/ T24 w 117"/>
                  <a:gd name="T26" fmla="+- 0 840 777"/>
                  <a:gd name="T27" fmla="*/ 840 h 64"/>
                  <a:gd name="T28" fmla="+- 0 4139 4064"/>
                  <a:gd name="T29" fmla="*/ T28 w 117"/>
                  <a:gd name="T30" fmla="+- 0 831 777"/>
                  <a:gd name="T31" fmla="*/ 831 h 64"/>
                  <a:gd name="T32" fmla="+- 0 4161 4064"/>
                  <a:gd name="T33" fmla="*/ T32 w 117"/>
                  <a:gd name="T34" fmla="+- 0 821 777"/>
                  <a:gd name="T35" fmla="*/ 821 h 64"/>
                  <a:gd name="T36" fmla="+- 0 4175 4064"/>
                  <a:gd name="T37" fmla="*/ T36 w 117"/>
                  <a:gd name="T38" fmla="+- 0 810 777"/>
                  <a:gd name="T39" fmla="*/ 810 h 64"/>
                  <a:gd name="T40" fmla="+- 0 4181 4064"/>
                  <a:gd name="T41" fmla="*/ T40 w 117"/>
                  <a:gd name="T42" fmla="+- 0 799 777"/>
                  <a:gd name="T43" fmla="*/ 799 h 64"/>
                  <a:gd name="T44" fmla="+- 0 4173 4064"/>
                  <a:gd name="T45" fmla="*/ T44 w 117"/>
                  <a:gd name="T46" fmla="+- 0 785 777"/>
                  <a:gd name="T47" fmla="*/ 785 h 64"/>
                  <a:gd name="T48" fmla="+- 0 4156 4064"/>
                  <a:gd name="T49" fmla="*/ T48 w 117"/>
                  <a:gd name="T50" fmla="+- 0 777 777"/>
                  <a:gd name="T51" fmla="*/ 777 h 64"/>
                  <a:gd name="T52" fmla="+- 0 4134 4064"/>
                  <a:gd name="T53" fmla="*/ T52 w 117"/>
                  <a:gd name="T54" fmla="+- 0 777 777"/>
                  <a:gd name="T55" fmla="*/ 777 h 64"/>
                  <a:gd name="T56" fmla="+- 0 4114 4064"/>
                  <a:gd name="T57" fmla="*/ T56 w 117"/>
                  <a:gd name="T58" fmla="+- 0 780 777"/>
                  <a:gd name="T59" fmla="*/ 780 h 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117" h="64">
                    <a:moveTo>
                      <a:pt x="50" y="3"/>
                    </a:moveTo>
                    <a:lnTo>
                      <a:pt x="27" y="13"/>
                    </a:lnTo>
                    <a:lnTo>
                      <a:pt x="9" y="25"/>
                    </a:lnTo>
                    <a:lnTo>
                      <a:pt x="0" y="39"/>
                    </a:lnTo>
                    <a:lnTo>
                      <a:pt x="8" y="54"/>
                    </a:lnTo>
                    <a:lnTo>
                      <a:pt x="24" y="62"/>
                    </a:lnTo>
                    <a:lnTo>
                      <a:pt x="46" y="63"/>
                    </a:lnTo>
                    <a:lnTo>
                      <a:pt x="75" y="54"/>
                    </a:lnTo>
                    <a:lnTo>
                      <a:pt x="97" y="44"/>
                    </a:lnTo>
                    <a:lnTo>
                      <a:pt x="111" y="33"/>
                    </a:lnTo>
                    <a:lnTo>
                      <a:pt x="117" y="22"/>
                    </a:lnTo>
                    <a:lnTo>
                      <a:pt x="109" y="8"/>
                    </a:lnTo>
                    <a:lnTo>
                      <a:pt x="92" y="0"/>
                    </a:lnTo>
                    <a:lnTo>
                      <a:pt x="70" y="0"/>
                    </a:lnTo>
                    <a:lnTo>
                      <a:pt x="50" y="3"/>
                    </a:lnTo>
                    <a:close/>
                  </a:path>
                </a:pathLst>
              </a:custGeom>
              <a:noFill/>
              <a:ln w="12700">
                <a:solidFill>
                  <a:srgbClr val="41709C"/>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449" name="Group 360">
              <a:extLst>
                <a:ext uri="{FF2B5EF4-FFF2-40B4-BE49-F238E27FC236}">
                  <a16:creationId xmlns:a16="http://schemas.microsoft.com/office/drawing/2014/main" xmlns="" id="{8F0ED5C1-2F20-4636-8E7F-BD7C7C7741FB}"/>
                </a:ext>
              </a:extLst>
            </p:cNvPr>
            <p:cNvGrpSpPr>
              <a:grpSpLocks/>
            </p:cNvGrpSpPr>
            <p:nvPr/>
          </p:nvGrpSpPr>
          <p:grpSpPr bwMode="auto">
            <a:xfrm>
              <a:off x="4000" y="826"/>
              <a:ext cx="64" cy="38"/>
              <a:chOff x="4000" y="826"/>
              <a:chExt cx="64" cy="38"/>
            </a:xfrm>
          </p:grpSpPr>
          <p:sp>
            <p:nvSpPr>
              <p:cNvPr id="455" name="Freeform 361">
                <a:extLst>
                  <a:ext uri="{FF2B5EF4-FFF2-40B4-BE49-F238E27FC236}">
                    <a16:creationId xmlns:a16="http://schemas.microsoft.com/office/drawing/2014/main" xmlns="" id="{2F0E1632-3333-43BB-A50B-7C9FD11FCE9B}"/>
                  </a:ext>
                </a:extLst>
              </p:cNvPr>
              <p:cNvSpPr>
                <a:spLocks/>
              </p:cNvSpPr>
              <p:nvPr/>
            </p:nvSpPr>
            <p:spPr bwMode="auto">
              <a:xfrm>
                <a:off x="4000" y="826"/>
                <a:ext cx="64" cy="38"/>
              </a:xfrm>
              <a:custGeom>
                <a:avLst/>
                <a:gdLst>
                  <a:gd name="T0" fmla="+- 0 4044 4000"/>
                  <a:gd name="T1" fmla="*/ T0 w 64"/>
                  <a:gd name="T2" fmla="+- 0 826 826"/>
                  <a:gd name="T3" fmla="*/ 826 h 38"/>
                  <a:gd name="T4" fmla="+- 0 4028 4000"/>
                  <a:gd name="T5" fmla="*/ T4 w 64"/>
                  <a:gd name="T6" fmla="+- 0 831 826"/>
                  <a:gd name="T7" fmla="*/ 831 h 38"/>
                  <a:gd name="T8" fmla="+- 0 4012 4000"/>
                  <a:gd name="T9" fmla="*/ T8 w 64"/>
                  <a:gd name="T10" fmla="+- 0 835 826"/>
                  <a:gd name="T11" fmla="*/ 835 h 38"/>
                  <a:gd name="T12" fmla="+- 0 4000 4000"/>
                  <a:gd name="T13" fmla="*/ T12 w 64"/>
                  <a:gd name="T14" fmla="+- 0 846 826"/>
                  <a:gd name="T15" fmla="*/ 846 h 38"/>
                  <a:gd name="T16" fmla="+- 0 4002 4000"/>
                  <a:gd name="T17" fmla="*/ T16 w 64"/>
                  <a:gd name="T18" fmla="+- 0 854 826"/>
                  <a:gd name="T19" fmla="*/ 854 h 38"/>
                  <a:gd name="T20" fmla="+- 0 4005 4000"/>
                  <a:gd name="T21" fmla="*/ T20 w 64"/>
                  <a:gd name="T22" fmla="+- 0 861 826"/>
                  <a:gd name="T23" fmla="*/ 861 h 38"/>
                  <a:gd name="T24" fmla="+- 0 4020 4000"/>
                  <a:gd name="T25" fmla="*/ T24 w 64"/>
                  <a:gd name="T26" fmla="+- 0 864 826"/>
                  <a:gd name="T27" fmla="*/ 864 h 38"/>
                  <a:gd name="T28" fmla="+- 0 4053 4000"/>
                  <a:gd name="T29" fmla="*/ T28 w 64"/>
                  <a:gd name="T30" fmla="+- 0 855 826"/>
                  <a:gd name="T31" fmla="*/ 855 h 38"/>
                  <a:gd name="T32" fmla="+- 0 4064 4000"/>
                  <a:gd name="T33" fmla="*/ T32 w 64"/>
                  <a:gd name="T34" fmla="+- 0 844 826"/>
                  <a:gd name="T35" fmla="*/ 844 h 38"/>
                  <a:gd name="T36" fmla="+- 0 4062 4000"/>
                  <a:gd name="T37" fmla="*/ T36 w 64"/>
                  <a:gd name="T38" fmla="+- 0 836 826"/>
                  <a:gd name="T39" fmla="*/ 836 h 38"/>
                  <a:gd name="T40" fmla="+- 0 4060 4000"/>
                  <a:gd name="T41" fmla="*/ T40 w 64"/>
                  <a:gd name="T42" fmla="+- 0 828 826"/>
                  <a:gd name="T43" fmla="*/ 828 h 38"/>
                  <a:gd name="T44" fmla="+- 0 4044 4000"/>
                  <a:gd name="T45" fmla="*/ T44 w 64"/>
                  <a:gd name="T46" fmla="+- 0 826 826"/>
                  <a:gd name="T47" fmla="*/ 826 h 3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64" h="38">
                    <a:moveTo>
                      <a:pt x="44" y="0"/>
                    </a:moveTo>
                    <a:lnTo>
                      <a:pt x="28" y="5"/>
                    </a:lnTo>
                    <a:lnTo>
                      <a:pt x="12" y="9"/>
                    </a:lnTo>
                    <a:lnTo>
                      <a:pt x="0" y="20"/>
                    </a:lnTo>
                    <a:lnTo>
                      <a:pt x="2" y="28"/>
                    </a:lnTo>
                    <a:lnTo>
                      <a:pt x="5" y="35"/>
                    </a:lnTo>
                    <a:lnTo>
                      <a:pt x="20" y="38"/>
                    </a:lnTo>
                    <a:lnTo>
                      <a:pt x="53" y="29"/>
                    </a:lnTo>
                    <a:lnTo>
                      <a:pt x="64" y="18"/>
                    </a:lnTo>
                    <a:lnTo>
                      <a:pt x="62" y="10"/>
                    </a:lnTo>
                    <a:lnTo>
                      <a:pt x="60" y="2"/>
                    </a:lnTo>
                    <a:lnTo>
                      <a:pt x="44" y="0"/>
                    </a:lnTo>
                  </a:path>
                </a:pathLst>
              </a:custGeom>
              <a:solidFill>
                <a:srgbClr val="001F5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450" name="Group 355">
              <a:extLst>
                <a:ext uri="{FF2B5EF4-FFF2-40B4-BE49-F238E27FC236}">
                  <a16:creationId xmlns:a16="http://schemas.microsoft.com/office/drawing/2014/main" xmlns="" id="{ACC66E64-CAD4-46D7-BC8C-A4D94AAF635F}"/>
                </a:ext>
              </a:extLst>
            </p:cNvPr>
            <p:cNvGrpSpPr>
              <a:grpSpLocks/>
            </p:cNvGrpSpPr>
            <p:nvPr/>
          </p:nvGrpSpPr>
          <p:grpSpPr bwMode="auto">
            <a:xfrm>
              <a:off x="3962" y="38"/>
              <a:ext cx="1719" cy="936"/>
              <a:chOff x="3962" y="38"/>
              <a:chExt cx="1719" cy="936"/>
            </a:xfrm>
          </p:grpSpPr>
          <p:sp>
            <p:nvSpPr>
              <p:cNvPr id="451" name="Freeform 359">
                <a:extLst>
                  <a:ext uri="{FF2B5EF4-FFF2-40B4-BE49-F238E27FC236}">
                    <a16:creationId xmlns:a16="http://schemas.microsoft.com/office/drawing/2014/main" xmlns="" id="{78BFC6FC-502E-4CEB-B22B-F4266535CBC9}"/>
                  </a:ext>
                </a:extLst>
              </p:cNvPr>
              <p:cNvSpPr>
                <a:spLocks/>
              </p:cNvSpPr>
              <p:nvPr/>
            </p:nvSpPr>
            <p:spPr bwMode="auto">
              <a:xfrm>
                <a:off x="4000" y="826"/>
                <a:ext cx="64" cy="38"/>
              </a:xfrm>
              <a:custGeom>
                <a:avLst/>
                <a:gdLst>
                  <a:gd name="T0" fmla="+- 0 4028 4000"/>
                  <a:gd name="T1" fmla="*/ T0 w 64"/>
                  <a:gd name="T2" fmla="+- 0 831 826"/>
                  <a:gd name="T3" fmla="*/ 831 h 38"/>
                  <a:gd name="T4" fmla="+- 0 4012 4000"/>
                  <a:gd name="T5" fmla="*/ T4 w 64"/>
                  <a:gd name="T6" fmla="+- 0 835 826"/>
                  <a:gd name="T7" fmla="*/ 835 h 38"/>
                  <a:gd name="T8" fmla="+- 0 4000 4000"/>
                  <a:gd name="T9" fmla="*/ T8 w 64"/>
                  <a:gd name="T10" fmla="+- 0 846 826"/>
                  <a:gd name="T11" fmla="*/ 846 h 38"/>
                  <a:gd name="T12" fmla="+- 0 4002 4000"/>
                  <a:gd name="T13" fmla="*/ T12 w 64"/>
                  <a:gd name="T14" fmla="+- 0 854 826"/>
                  <a:gd name="T15" fmla="*/ 854 h 38"/>
                  <a:gd name="T16" fmla="+- 0 4005 4000"/>
                  <a:gd name="T17" fmla="*/ T16 w 64"/>
                  <a:gd name="T18" fmla="+- 0 861 826"/>
                  <a:gd name="T19" fmla="*/ 861 h 38"/>
                  <a:gd name="T20" fmla="+- 0 4020 4000"/>
                  <a:gd name="T21" fmla="*/ T20 w 64"/>
                  <a:gd name="T22" fmla="+- 0 864 826"/>
                  <a:gd name="T23" fmla="*/ 864 h 38"/>
                  <a:gd name="T24" fmla="+- 0 4036 4000"/>
                  <a:gd name="T25" fmla="*/ T24 w 64"/>
                  <a:gd name="T26" fmla="+- 0 859 826"/>
                  <a:gd name="T27" fmla="*/ 859 h 38"/>
                  <a:gd name="T28" fmla="+- 0 4053 4000"/>
                  <a:gd name="T29" fmla="*/ T28 w 64"/>
                  <a:gd name="T30" fmla="+- 0 855 826"/>
                  <a:gd name="T31" fmla="*/ 855 h 38"/>
                  <a:gd name="T32" fmla="+- 0 4064 4000"/>
                  <a:gd name="T33" fmla="*/ T32 w 64"/>
                  <a:gd name="T34" fmla="+- 0 844 826"/>
                  <a:gd name="T35" fmla="*/ 844 h 38"/>
                  <a:gd name="T36" fmla="+- 0 4062 4000"/>
                  <a:gd name="T37" fmla="*/ T36 w 64"/>
                  <a:gd name="T38" fmla="+- 0 836 826"/>
                  <a:gd name="T39" fmla="*/ 836 h 38"/>
                  <a:gd name="T40" fmla="+- 0 4060 4000"/>
                  <a:gd name="T41" fmla="*/ T40 w 64"/>
                  <a:gd name="T42" fmla="+- 0 828 826"/>
                  <a:gd name="T43" fmla="*/ 828 h 38"/>
                  <a:gd name="T44" fmla="+- 0 4044 4000"/>
                  <a:gd name="T45" fmla="*/ T44 w 64"/>
                  <a:gd name="T46" fmla="+- 0 826 826"/>
                  <a:gd name="T47" fmla="*/ 826 h 38"/>
                  <a:gd name="T48" fmla="+- 0 4028 4000"/>
                  <a:gd name="T49" fmla="*/ T48 w 64"/>
                  <a:gd name="T50" fmla="+- 0 831 826"/>
                  <a:gd name="T51" fmla="*/ 831 h 3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64" h="38">
                    <a:moveTo>
                      <a:pt x="28" y="5"/>
                    </a:moveTo>
                    <a:lnTo>
                      <a:pt x="12" y="9"/>
                    </a:lnTo>
                    <a:lnTo>
                      <a:pt x="0" y="20"/>
                    </a:lnTo>
                    <a:lnTo>
                      <a:pt x="2" y="28"/>
                    </a:lnTo>
                    <a:lnTo>
                      <a:pt x="5" y="35"/>
                    </a:lnTo>
                    <a:lnTo>
                      <a:pt x="20" y="38"/>
                    </a:lnTo>
                    <a:lnTo>
                      <a:pt x="36" y="33"/>
                    </a:lnTo>
                    <a:lnTo>
                      <a:pt x="53" y="29"/>
                    </a:lnTo>
                    <a:lnTo>
                      <a:pt x="64" y="18"/>
                    </a:lnTo>
                    <a:lnTo>
                      <a:pt x="62" y="10"/>
                    </a:lnTo>
                    <a:lnTo>
                      <a:pt x="60" y="2"/>
                    </a:lnTo>
                    <a:lnTo>
                      <a:pt x="44" y="0"/>
                    </a:lnTo>
                    <a:lnTo>
                      <a:pt x="28" y="5"/>
                    </a:lnTo>
                    <a:close/>
                  </a:path>
                </a:pathLst>
              </a:custGeom>
              <a:noFill/>
              <a:ln w="12700">
                <a:solidFill>
                  <a:srgbClr val="41709C"/>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pic>
            <p:nvPicPr>
              <p:cNvPr id="452" name="Picture 358">
                <a:extLst>
                  <a:ext uri="{FF2B5EF4-FFF2-40B4-BE49-F238E27FC236}">
                    <a16:creationId xmlns:a16="http://schemas.microsoft.com/office/drawing/2014/main" xmlns="" id="{799CF816-87F2-491B-BE91-0798C4076998}"/>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962" y="209"/>
                <a:ext cx="1078" cy="765"/>
              </a:xfrm>
              <a:prstGeom prst="rect">
                <a:avLst/>
              </a:prstGeom>
              <a:noFill/>
              <a:extLst>
                <a:ext uri="{909E8E84-426E-40DD-AFC4-6F175D3DCCD1}">
                  <a14:hiddenFill xmlns:a14="http://schemas.microsoft.com/office/drawing/2010/main">
                    <a:solidFill>
                      <a:srgbClr val="FFFFFF"/>
                    </a:solidFill>
                  </a14:hiddenFill>
                </a:ext>
              </a:extLst>
            </p:spPr>
          </p:pic>
          <p:pic>
            <p:nvPicPr>
              <p:cNvPr id="453" name="Picture 357">
                <a:extLst>
                  <a:ext uri="{FF2B5EF4-FFF2-40B4-BE49-F238E27FC236}">
                    <a16:creationId xmlns:a16="http://schemas.microsoft.com/office/drawing/2014/main" xmlns="" id="{4D4440FD-DAB0-4B71-8110-FDD14928C296}"/>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096" y="353"/>
                <a:ext cx="239" cy="208"/>
              </a:xfrm>
              <a:prstGeom prst="rect">
                <a:avLst/>
              </a:prstGeom>
              <a:noFill/>
              <a:extLst>
                <a:ext uri="{909E8E84-426E-40DD-AFC4-6F175D3DCCD1}">
                  <a14:hiddenFill xmlns:a14="http://schemas.microsoft.com/office/drawing/2010/main">
                    <a:solidFill>
                      <a:srgbClr val="FFFFFF"/>
                    </a:solidFill>
                  </a14:hiddenFill>
                </a:ext>
              </a:extLst>
            </p:spPr>
          </p:pic>
          <p:pic>
            <p:nvPicPr>
              <p:cNvPr id="454" name="Picture 356">
                <a:extLst>
                  <a:ext uri="{FF2B5EF4-FFF2-40B4-BE49-F238E27FC236}">
                    <a16:creationId xmlns:a16="http://schemas.microsoft.com/office/drawing/2014/main" xmlns="" id="{DD9492F6-BC57-41AE-A79B-609442DB031F}"/>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812" y="38"/>
                <a:ext cx="869" cy="765"/>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465" name="Group 195">
            <a:extLst>
              <a:ext uri="{FF2B5EF4-FFF2-40B4-BE49-F238E27FC236}">
                <a16:creationId xmlns:a16="http://schemas.microsoft.com/office/drawing/2014/main" xmlns="" id="{F0408B41-8A61-48EB-AF07-EFDD1E6DCAAF}"/>
              </a:ext>
            </a:extLst>
          </p:cNvPr>
          <p:cNvGrpSpPr>
            <a:grpSpLocks/>
          </p:cNvGrpSpPr>
          <p:nvPr/>
        </p:nvGrpSpPr>
        <p:grpSpPr bwMode="auto">
          <a:xfrm>
            <a:off x="2010727" y="3651249"/>
            <a:ext cx="267970" cy="228600"/>
            <a:chOff x="3067" y="-505"/>
            <a:chExt cx="422" cy="360"/>
          </a:xfrm>
        </p:grpSpPr>
        <p:pic>
          <p:nvPicPr>
            <p:cNvPr id="466" name="Picture 206">
              <a:extLst>
                <a:ext uri="{FF2B5EF4-FFF2-40B4-BE49-F238E27FC236}">
                  <a16:creationId xmlns:a16="http://schemas.microsoft.com/office/drawing/2014/main" xmlns="" id="{05B4554A-582D-4E53-9BCE-5A114BD93E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8" y="-448"/>
              <a:ext cx="299" cy="260"/>
            </a:xfrm>
            <a:prstGeom prst="rect">
              <a:avLst/>
            </a:prstGeom>
            <a:noFill/>
            <a:extLst>
              <a:ext uri="{909E8E84-426E-40DD-AFC4-6F175D3DCCD1}">
                <a14:hiddenFill xmlns:a14="http://schemas.microsoft.com/office/drawing/2010/main">
                  <a:solidFill>
                    <a:srgbClr val="FFFFFF"/>
                  </a:solidFill>
                </a14:hiddenFill>
              </a:ext>
            </a:extLst>
          </p:spPr>
        </p:pic>
        <p:grpSp>
          <p:nvGrpSpPr>
            <p:cNvPr id="467" name="Group 204">
              <a:extLst>
                <a:ext uri="{FF2B5EF4-FFF2-40B4-BE49-F238E27FC236}">
                  <a16:creationId xmlns:a16="http://schemas.microsoft.com/office/drawing/2014/main" xmlns="" id="{F9C0BCE4-89E0-4CE0-BDF7-B8E97E286103}"/>
                </a:ext>
              </a:extLst>
            </p:cNvPr>
            <p:cNvGrpSpPr>
              <a:grpSpLocks/>
            </p:cNvGrpSpPr>
            <p:nvPr/>
          </p:nvGrpSpPr>
          <p:grpSpPr bwMode="auto">
            <a:xfrm>
              <a:off x="3067" y="-505"/>
              <a:ext cx="422" cy="360"/>
              <a:chOff x="3067" y="-505"/>
              <a:chExt cx="422" cy="360"/>
            </a:xfrm>
          </p:grpSpPr>
          <p:sp>
            <p:nvSpPr>
              <p:cNvPr id="476" name="Freeform 205">
                <a:extLst>
                  <a:ext uri="{FF2B5EF4-FFF2-40B4-BE49-F238E27FC236}">
                    <a16:creationId xmlns:a16="http://schemas.microsoft.com/office/drawing/2014/main" xmlns="" id="{61D0334D-49BD-4A65-AF90-82BB83174DC4}"/>
                  </a:ext>
                </a:extLst>
              </p:cNvPr>
              <p:cNvSpPr>
                <a:spLocks/>
              </p:cNvSpPr>
              <p:nvPr/>
            </p:nvSpPr>
            <p:spPr bwMode="auto">
              <a:xfrm>
                <a:off x="3067" y="-505"/>
                <a:ext cx="422" cy="360"/>
              </a:xfrm>
              <a:custGeom>
                <a:avLst/>
                <a:gdLst>
                  <a:gd name="T0" fmla="+- 0 3400 3067"/>
                  <a:gd name="T1" fmla="*/ T0 w 422"/>
                  <a:gd name="T2" fmla="+- 0 -505 -505"/>
                  <a:gd name="T3" fmla="*/ -505 h 360"/>
                  <a:gd name="T4" fmla="+- 0 3157 3067"/>
                  <a:gd name="T5" fmla="*/ T4 w 422"/>
                  <a:gd name="T6" fmla="+- 0 -505 -505"/>
                  <a:gd name="T7" fmla="*/ -505 h 360"/>
                  <a:gd name="T8" fmla="+- 0 3067 3067"/>
                  <a:gd name="T9" fmla="*/ T8 w 422"/>
                  <a:gd name="T10" fmla="+- 0 -325 -505"/>
                  <a:gd name="T11" fmla="*/ -325 h 360"/>
                  <a:gd name="T12" fmla="+- 0 3157 3067"/>
                  <a:gd name="T13" fmla="*/ T12 w 422"/>
                  <a:gd name="T14" fmla="+- 0 -145 -505"/>
                  <a:gd name="T15" fmla="*/ -145 h 360"/>
                  <a:gd name="T16" fmla="+- 0 3400 3067"/>
                  <a:gd name="T17" fmla="*/ T16 w 422"/>
                  <a:gd name="T18" fmla="+- 0 -145 -505"/>
                  <a:gd name="T19" fmla="*/ -145 h 360"/>
                  <a:gd name="T20" fmla="+- 0 3490 3067"/>
                  <a:gd name="T21" fmla="*/ T20 w 422"/>
                  <a:gd name="T22" fmla="+- 0 -325 -505"/>
                  <a:gd name="T23" fmla="*/ -325 h 360"/>
                  <a:gd name="T24" fmla="+- 0 3400 3067"/>
                  <a:gd name="T25" fmla="*/ T24 w 422"/>
                  <a:gd name="T26" fmla="+- 0 -505 -505"/>
                  <a:gd name="T27" fmla="*/ -505 h 360"/>
                </a:gdLst>
                <a:ahLst/>
                <a:cxnLst>
                  <a:cxn ang="0">
                    <a:pos x="T1" y="T3"/>
                  </a:cxn>
                  <a:cxn ang="0">
                    <a:pos x="T5" y="T7"/>
                  </a:cxn>
                  <a:cxn ang="0">
                    <a:pos x="T9" y="T11"/>
                  </a:cxn>
                  <a:cxn ang="0">
                    <a:pos x="T13" y="T15"/>
                  </a:cxn>
                  <a:cxn ang="0">
                    <a:pos x="T17" y="T19"/>
                  </a:cxn>
                  <a:cxn ang="0">
                    <a:pos x="T21" y="T23"/>
                  </a:cxn>
                  <a:cxn ang="0">
                    <a:pos x="T25" y="T27"/>
                  </a:cxn>
                </a:cxnLst>
                <a:rect l="0" t="0" r="r" b="b"/>
                <a:pathLst>
                  <a:path w="422" h="360">
                    <a:moveTo>
                      <a:pt x="333" y="0"/>
                    </a:moveTo>
                    <a:lnTo>
                      <a:pt x="90" y="0"/>
                    </a:lnTo>
                    <a:lnTo>
                      <a:pt x="0" y="180"/>
                    </a:lnTo>
                    <a:lnTo>
                      <a:pt x="90" y="360"/>
                    </a:lnTo>
                    <a:lnTo>
                      <a:pt x="333" y="360"/>
                    </a:lnTo>
                    <a:lnTo>
                      <a:pt x="423" y="180"/>
                    </a:lnTo>
                    <a:lnTo>
                      <a:pt x="333" y="0"/>
                    </a:lnTo>
                  </a:path>
                </a:pathLst>
              </a:custGeom>
              <a:solidFill>
                <a:srgbClr val="6F2F9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468" name="Group 202">
              <a:extLst>
                <a:ext uri="{FF2B5EF4-FFF2-40B4-BE49-F238E27FC236}">
                  <a16:creationId xmlns:a16="http://schemas.microsoft.com/office/drawing/2014/main" xmlns="" id="{5ECFE573-9989-43DA-A5B9-C9B4DA93B2B2}"/>
                </a:ext>
              </a:extLst>
            </p:cNvPr>
            <p:cNvGrpSpPr>
              <a:grpSpLocks/>
            </p:cNvGrpSpPr>
            <p:nvPr/>
          </p:nvGrpSpPr>
          <p:grpSpPr bwMode="auto">
            <a:xfrm>
              <a:off x="3067" y="-505"/>
              <a:ext cx="422" cy="360"/>
              <a:chOff x="3067" y="-505"/>
              <a:chExt cx="422" cy="360"/>
            </a:xfrm>
          </p:grpSpPr>
          <p:sp>
            <p:nvSpPr>
              <p:cNvPr id="475" name="Freeform 203">
                <a:extLst>
                  <a:ext uri="{FF2B5EF4-FFF2-40B4-BE49-F238E27FC236}">
                    <a16:creationId xmlns:a16="http://schemas.microsoft.com/office/drawing/2014/main" xmlns="" id="{9A0A898F-1465-443A-B216-11FC260B3D9B}"/>
                  </a:ext>
                </a:extLst>
              </p:cNvPr>
              <p:cNvSpPr>
                <a:spLocks/>
              </p:cNvSpPr>
              <p:nvPr/>
            </p:nvSpPr>
            <p:spPr bwMode="auto">
              <a:xfrm>
                <a:off x="3067" y="-505"/>
                <a:ext cx="422" cy="360"/>
              </a:xfrm>
              <a:custGeom>
                <a:avLst/>
                <a:gdLst>
                  <a:gd name="T0" fmla="+- 0 3067 3067"/>
                  <a:gd name="T1" fmla="*/ T0 w 422"/>
                  <a:gd name="T2" fmla="+- 0 -325 -505"/>
                  <a:gd name="T3" fmla="*/ -325 h 360"/>
                  <a:gd name="T4" fmla="+- 0 3157 3067"/>
                  <a:gd name="T5" fmla="*/ T4 w 422"/>
                  <a:gd name="T6" fmla="+- 0 -505 -505"/>
                  <a:gd name="T7" fmla="*/ -505 h 360"/>
                  <a:gd name="T8" fmla="+- 0 3400 3067"/>
                  <a:gd name="T9" fmla="*/ T8 w 422"/>
                  <a:gd name="T10" fmla="+- 0 -505 -505"/>
                  <a:gd name="T11" fmla="*/ -505 h 360"/>
                  <a:gd name="T12" fmla="+- 0 3490 3067"/>
                  <a:gd name="T13" fmla="*/ T12 w 422"/>
                  <a:gd name="T14" fmla="+- 0 -325 -505"/>
                  <a:gd name="T15" fmla="*/ -325 h 360"/>
                  <a:gd name="T16" fmla="+- 0 3400 3067"/>
                  <a:gd name="T17" fmla="*/ T16 w 422"/>
                  <a:gd name="T18" fmla="+- 0 -145 -505"/>
                  <a:gd name="T19" fmla="*/ -145 h 360"/>
                  <a:gd name="T20" fmla="+- 0 3157 3067"/>
                  <a:gd name="T21" fmla="*/ T20 w 422"/>
                  <a:gd name="T22" fmla="+- 0 -145 -505"/>
                  <a:gd name="T23" fmla="*/ -145 h 360"/>
                  <a:gd name="T24" fmla="+- 0 3067 3067"/>
                  <a:gd name="T25" fmla="*/ T24 w 422"/>
                  <a:gd name="T26" fmla="+- 0 -325 -505"/>
                  <a:gd name="T27" fmla="*/ -325 h 360"/>
                </a:gdLst>
                <a:ahLst/>
                <a:cxnLst>
                  <a:cxn ang="0">
                    <a:pos x="T1" y="T3"/>
                  </a:cxn>
                  <a:cxn ang="0">
                    <a:pos x="T5" y="T7"/>
                  </a:cxn>
                  <a:cxn ang="0">
                    <a:pos x="T9" y="T11"/>
                  </a:cxn>
                  <a:cxn ang="0">
                    <a:pos x="T13" y="T15"/>
                  </a:cxn>
                  <a:cxn ang="0">
                    <a:pos x="T17" y="T19"/>
                  </a:cxn>
                  <a:cxn ang="0">
                    <a:pos x="T21" y="T23"/>
                  </a:cxn>
                  <a:cxn ang="0">
                    <a:pos x="T25" y="T27"/>
                  </a:cxn>
                </a:cxnLst>
                <a:rect l="0" t="0" r="r" b="b"/>
                <a:pathLst>
                  <a:path w="422" h="360">
                    <a:moveTo>
                      <a:pt x="0" y="180"/>
                    </a:moveTo>
                    <a:lnTo>
                      <a:pt x="90" y="0"/>
                    </a:lnTo>
                    <a:lnTo>
                      <a:pt x="333" y="0"/>
                    </a:lnTo>
                    <a:lnTo>
                      <a:pt x="423" y="180"/>
                    </a:lnTo>
                    <a:lnTo>
                      <a:pt x="333" y="360"/>
                    </a:lnTo>
                    <a:lnTo>
                      <a:pt x="90" y="360"/>
                    </a:lnTo>
                    <a:lnTo>
                      <a:pt x="0" y="180"/>
                    </a:lnTo>
                    <a:close/>
                  </a:path>
                </a:pathLst>
              </a:custGeom>
              <a:noFill/>
              <a:ln w="12192">
                <a:solidFill>
                  <a:srgbClr val="6F2F9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469" name="Group 200">
              <a:extLst>
                <a:ext uri="{FF2B5EF4-FFF2-40B4-BE49-F238E27FC236}">
                  <a16:creationId xmlns:a16="http://schemas.microsoft.com/office/drawing/2014/main" xmlns="" id="{9CB33B09-AC20-4221-82BB-3B89E5303ED2}"/>
                </a:ext>
              </a:extLst>
            </p:cNvPr>
            <p:cNvGrpSpPr>
              <a:grpSpLocks/>
            </p:cNvGrpSpPr>
            <p:nvPr/>
          </p:nvGrpSpPr>
          <p:grpSpPr bwMode="auto">
            <a:xfrm>
              <a:off x="3149" y="-445"/>
              <a:ext cx="266" cy="249"/>
              <a:chOff x="3149" y="-445"/>
              <a:chExt cx="266" cy="249"/>
            </a:xfrm>
          </p:grpSpPr>
          <p:sp>
            <p:nvSpPr>
              <p:cNvPr id="474" name="Freeform 201">
                <a:extLst>
                  <a:ext uri="{FF2B5EF4-FFF2-40B4-BE49-F238E27FC236}">
                    <a16:creationId xmlns:a16="http://schemas.microsoft.com/office/drawing/2014/main" xmlns="" id="{625C5A23-38B0-4031-BC1C-74915FB9CBB5}"/>
                  </a:ext>
                </a:extLst>
              </p:cNvPr>
              <p:cNvSpPr>
                <a:spLocks/>
              </p:cNvSpPr>
              <p:nvPr/>
            </p:nvSpPr>
            <p:spPr bwMode="auto">
              <a:xfrm>
                <a:off x="3149" y="-445"/>
                <a:ext cx="266" cy="249"/>
              </a:xfrm>
              <a:custGeom>
                <a:avLst/>
                <a:gdLst>
                  <a:gd name="T0" fmla="+- 0 3149 3149"/>
                  <a:gd name="T1" fmla="*/ T0 w 266"/>
                  <a:gd name="T2" fmla="+- 0 -320 -445"/>
                  <a:gd name="T3" fmla="*/ -320 h 249"/>
                  <a:gd name="T4" fmla="+- 0 3167 3149"/>
                  <a:gd name="T5" fmla="*/ T4 w 266"/>
                  <a:gd name="T6" fmla="+- 0 -383 -445"/>
                  <a:gd name="T7" fmla="*/ -383 h 249"/>
                  <a:gd name="T8" fmla="+- 0 3213 3149"/>
                  <a:gd name="T9" fmla="*/ T8 w 266"/>
                  <a:gd name="T10" fmla="+- 0 -427 -445"/>
                  <a:gd name="T11" fmla="*/ -427 h 249"/>
                  <a:gd name="T12" fmla="+- 0 3279 3149"/>
                  <a:gd name="T13" fmla="*/ T12 w 266"/>
                  <a:gd name="T14" fmla="+- 0 -445 -445"/>
                  <a:gd name="T15" fmla="*/ -445 h 249"/>
                  <a:gd name="T16" fmla="+- 0 3303 3149"/>
                  <a:gd name="T17" fmla="*/ T16 w 266"/>
                  <a:gd name="T18" fmla="+- 0 -443 -445"/>
                  <a:gd name="T19" fmla="*/ -443 h 249"/>
                  <a:gd name="T20" fmla="+- 0 3365 3149"/>
                  <a:gd name="T21" fmla="*/ T20 w 266"/>
                  <a:gd name="T22" fmla="+- 0 -417 -445"/>
                  <a:gd name="T23" fmla="*/ -417 h 249"/>
                  <a:gd name="T24" fmla="+- 0 3405 3149"/>
                  <a:gd name="T25" fmla="*/ T24 w 266"/>
                  <a:gd name="T26" fmla="+- 0 -368 -445"/>
                  <a:gd name="T27" fmla="*/ -368 h 249"/>
                  <a:gd name="T28" fmla="+- 0 3415 3149"/>
                  <a:gd name="T29" fmla="*/ T28 w 266"/>
                  <a:gd name="T30" fmla="+- 0 -326 -445"/>
                  <a:gd name="T31" fmla="*/ -326 h 249"/>
                  <a:gd name="T32" fmla="+- 0 3413 3149"/>
                  <a:gd name="T33" fmla="*/ T32 w 266"/>
                  <a:gd name="T34" fmla="+- 0 -303 -445"/>
                  <a:gd name="T35" fmla="*/ -303 h 249"/>
                  <a:gd name="T36" fmla="+- 0 3386 3149"/>
                  <a:gd name="T37" fmla="*/ T36 w 266"/>
                  <a:gd name="T38" fmla="+- 0 -243 -445"/>
                  <a:gd name="T39" fmla="*/ -243 h 249"/>
                  <a:gd name="T40" fmla="+- 0 3334 3149"/>
                  <a:gd name="T41" fmla="*/ T40 w 266"/>
                  <a:gd name="T42" fmla="+- 0 -205 -445"/>
                  <a:gd name="T43" fmla="*/ -205 h 249"/>
                  <a:gd name="T44" fmla="+- 0 3289 3149"/>
                  <a:gd name="T45" fmla="*/ T44 w 266"/>
                  <a:gd name="T46" fmla="+- 0 -196 -445"/>
                  <a:gd name="T47" fmla="*/ -196 h 249"/>
                  <a:gd name="T48" fmla="+- 0 3264 3149"/>
                  <a:gd name="T49" fmla="*/ T48 w 266"/>
                  <a:gd name="T50" fmla="+- 0 -198 -445"/>
                  <a:gd name="T51" fmla="*/ -198 h 249"/>
                  <a:gd name="T52" fmla="+- 0 3201 3149"/>
                  <a:gd name="T53" fmla="*/ T52 w 266"/>
                  <a:gd name="T54" fmla="+- 0 -223 -445"/>
                  <a:gd name="T55" fmla="*/ -223 h 249"/>
                  <a:gd name="T56" fmla="+- 0 3160 3149"/>
                  <a:gd name="T57" fmla="*/ T56 w 266"/>
                  <a:gd name="T58" fmla="+- 0 -271 -445"/>
                  <a:gd name="T59" fmla="*/ -271 h 249"/>
                  <a:gd name="T60" fmla="+- 0 3149 3149"/>
                  <a:gd name="T61" fmla="*/ T60 w 266"/>
                  <a:gd name="T62" fmla="+- 0 -320 -445"/>
                  <a:gd name="T63" fmla="*/ -320 h 24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266" h="249">
                    <a:moveTo>
                      <a:pt x="0" y="125"/>
                    </a:moveTo>
                    <a:lnTo>
                      <a:pt x="18" y="62"/>
                    </a:lnTo>
                    <a:lnTo>
                      <a:pt x="64" y="18"/>
                    </a:lnTo>
                    <a:lnTo>
                      <a:pt x="130" y="0"/>
                    </a:lnTo>
                    <a:lnTo>
                      <a:pt x="154" y="2"/>
                    </a:lnTo>
                    <a:lnTo>
                      <a:pt x="216" y="28"/>
                    </a:lnTo>
                    <a:lnTo>
                      <a:pt x="256" y="77"/>
                    </a:lnTo>
                    <a:lnTo>
                      <a:pt x="266" y="119"/>
                    </a:lnTo>
                    <a:lnTo>
                      <a:pt x="264" y="142"/>
                    </a:lnTo>
                    <a:lnTo>
                      <a:pt x="237" y="202"/>
                    </a:lnTo>
                    <a:lnTo>
                      <a:pt x="185" y="240"/>
                    </a:lnTo>
                    <a:lnTo>
                      <a:pt x="140" y="249"/>
                    </a:lnTo>
                    <a:lnTo>
                      <a:pt x="115" y="247"/>
                    </a:lnTo>
                    <a:lnTo>
                      <a:pt x="52" y="222"/>
                    </a:lnTo>
                    <a:lnTo>
                      <a:pt x="11" y="174"/>
                    </a:lnTo>
                    <a:lnTo>
                      <a:pt x="0" y="125"/>
                    </a:lnTo>
                    <a:close/>
                  </a:path>
                </a:pathLst>
              </a:custGeom>
              <a:noFill/>
              <a:ln w="12192">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470" name="Group 198">
              <a:extLst>
                <a:ext uri="{FF2B5EF4-FFF2-40B4-BE49-F238E27FC236}">
                  <a16:creationId xmlns:a16="http://schemas.microsoft.com/office/drawing/2014/main" xmlns="" id="{A4273D1C-AAEB-4359-89B2-05175B27980E}"/>
                </a:ext>
              </a:extLst>
            </p:cNvPr>
            <p:cNvGrpSpPr>
              <a:grpSpLocks/>
            </p:cNvGrpSpPr>
            <p:nvPr/>
          </p:nvGrpSpPr>
          <p:grpSpPr bwMode="auto">
            <a:xfrm>
              <a:off x="3259" y="-433"/>
              <a:ext cx="86" cy="84"/>
              <a:chOff x="3259" y="-433"/>
              <a:chExt cx="86" cy="84"/>
            </a:xfrm>
          </p:grpSpPr>
          <p:sp>
            <p:nvSpPr>
              <p:cNvPr id="473" name="Freeform 199">
                <a:extLst>
                  <a:ext uri="{FF2B5EF4-FFF2-40B4-BE49-F238E27FC236}">
                    <a16:creationId xmlns:a16="http://schemas.microsoft.com/office/drawing/2014/main" xmlns="" id="{93943DA1-E6FC-40F4-A7FD-A1B9F840BFB6}"/>
                  </a:ext>
                </a:extLst>
              </p:cNvPr>
              <p:cNvSpPr>
                <a:spLocks/>
              </p:cNvSpPr>
              <p:nvPr/>
            </p:nvSpPr>
            <p:spPr bwMode="auto">
              <a:xfrm>
                <a:off x="3259" y="-433"/>
                <a:ext cx="86" cy="84"/>
              </a:xfrm>
              <a:custGeom>
                <a:avLst/>
                <a:gdLst>
                  <a:gd name="T0" fmla="+- 0 3302 3259"/>
                  <a:gd name="T1" fmla="*/ T0 w 86"/>
                  <a:gd name="T2" fmla="+- 0 -433 -433"/>
                  <a:gd name="T3" fmla="*/ -433 h 84"/>
                  <a:gd name="T4" fmla="+- 0 3280 3259"/>
                  <a:gd name="T5" fmla="*/ T4 w 86"/>
                  <a:gd name="T6" fmla="+- 0 -427 -433"/>
                  <a:gd name="T7" fmla="*/ -427 h 84"/>
                  <a:gd name="T8" fmla="+- 0 3265 3259"/>
                  <a:gd name="T9" fmla="*/ T8 w 86"/>
                  <a:gd name="T10" fmla="+- 0 -412 -433"/>
                  <a:gd name="T11" fmla="*/ -412 h 84"/>
                  <a:gd name="T12" fmla="+- 0 3259 3259"/>
                  <a:gd name="T13" fmla="*/ T12 w 86"/>
                  <a:gd name="T14" fmla="+- 0 -392 -433"/>
                  <a:gd name="T15" fmla="*/ -392 h 84"/>
                  <a:gd name="T16" fmla="+- 0 3259 3259"/>
                  <a:gd name="T17" fmla="*/ T16 w 86"/>
                  <a:gd name="T18" fmla="+- 0 -390 -433"/>
                  <a:gd name="T19" fmla="*/ -390 h 84"/>
                  <a:gd name="T20" fmla="+- 0 3265 3259"/>
                  <a:gd name="T21" fmla="*/ T20 w 86"/>
                  <a:gd name="T22" fmla="+- 0 -370 -433"/>
                  <a:gd name="T23" fmla="*/ -370 h 84"/>
                  <a:gd name="T24" fmla="+- 0 3281 3259"/>
                  <a:gd name="T25" fmla="*/ T24 w 86"/>
                  <a:gd name="T26" fmla="+- 0 -355 -433"/>
                  <a:gd name="T27" fmla="*/ -355 h 84"/>
                  <a:gd name="T28" fmla="+- 0 3303 3259"/>
                  <a:gd name="T29" fmla="*/ T28 w 86"/>
                  <a:gd name="T30" fmla="+- 0 -349 -433"/>
                  <a:gd name="T31" fmla="*/ -349 h 84"/>
                  <a:gd name="T32" fmla="+- 0 3325 3259"/>
                  <a:gd name="T33" fmla="*/ T32 w 86"/>
                  <a:gd name="T34" fmla="+- 0 -355 -433"/>
                  <a:gd name="T35" fmla="*/ -355 h 84"/>
                  <a:gd name="T36" fmla="+- 0 3340 3259"/>
                  <a:gd name="T37" fmla="*/ T36 w 86"/>
                  <a:gd name="T38" fmla="+- 0 -370 -433"/>
                  <a:gd name="T39" fmla="*/ -370 h 84"/>
                  <a:gd name="T40" fmla="+- 0 3346 3259"/>
                  <a:gd name="T41" fmla="*/ T40 w 86"/>
                  <a:gd name="T42" fmla="+- 0 -392 -433"/>
                  <a:gd name="T43" fmla="*/ -392 h 84"/>
                  <a:gd name="T44" fmla="+- 0 3340 3259"/>
                  <a:gd name="T45" fmla="*/ T44 w 86"/>
                  <a:gd name="T46" fmla="+- 0 -413 -433"/>
                  <a:gd name="T47" fmla="*/ -413 h 84"/>
                  <a:gd name="T48" fmla="+- 0 3324 3259"/>
                  <a:gd name="T49" fmla="*/ T48 w 86"/>
                  <a:gd name="T50" fmla="+- 0 -428 -433"/>
                  <a:gd name="T51" fmla="*/ -428 h 84"/>
                  <a:gd name="T52" fmla="+- 0 3302 3259"/>
                  <a:gd name="T53" fmla="*/ T52 w 86"/>
                  <a:gd name="T54" fmla="+- 0 -433 -433"/>
                  <a:gd name="T55" fmla="*/ -433 h 8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86" h="84">
                    <a:moveTo>
                      <a:pt x="43" y="0"/>
                    </a:moveTo>
                    <a:lnTo>
                      <a:pt x="21" y="6"/>
                    </a:lnTo>
                    <a:lnTo>
                      <a:pt x="6" y="21"/>
                    </a:lnTo>
                    <a:lnTo>
                      <a:pt x="0" y="41"/>
                    </a:lnTo>
                    <a:lnTo>
                      <a:pt x="0" y="43"/>
                    </a:lnTo>
                    <a:lnTo>
                      <a:pt x="6" y="63"/>
                    </a:lnTo>
                    <a:lnTo>
                      <a:pt x="22" y="78"/>
                    </a:lnTo>
                    <a:lnTo>
                      <a:pt x="44" y="84"/>
                    </a:lnTo>
                    <a:lnTo>
                      <a:pt x="66" y="78"/>
                    </a:lnTo>
                    <a:lnTo>
                      <a:pt x="81" y="63"/>
                    </a:lnTo>
                    <a:lnTo>
                      <a:pt x="87" y="41"/>
                    </a:lnTo>
                    <a:lnTo>
                      <a:pt x="81" y="20"/>
                    </a:lnTo>
                    <a:lnTo>
                      <a:pt x="65" y="5"/>
                    </a:lnTo>
                    <a:lnTo>
                      <a:pt x="43" y="0"/>
                    </a:lnTo>
                  </a:path>
                </a:pathLst>
              </a:custGeom>
              <a:solidFill>
                <a:srgbClr val="7E7E7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471" name="Group 196">
              <a:extLst>
                <a:ext uri="{FF2B5EF4-FFF2-40B4-BE49-F238E27FC236}">
                  <a16:creationId xmlns:a16="http://schemas.microsoft.com/office/drawing/2014/main" xmlns="" id="{F7B2D75E-7E96-445C-9B9B-98D69CAF5EBA}"/>
                </a:ext>
              </a:extLst>
            </p:cNvPr>
            <p:cNvGrpSpPr>
              <a:grpSpLocks/>
            </p:cNvGrpSpPr>
            <p:nvPr/>
          </p:nvGrpSpPr>
          <p:grpSpPr bwMode="auto">
            <a:xfrm>
              <a:off x="3259" y="-433"/>
              <a:ext cx="86" cy="84"/>
              <a:chOff x="3259" y="-433"/>
              <a:chExt cx="86" cy="84"/>
            </a:xfrm>
          </p:grpSpPr>
          <p:sp>
            <p:nvSpPr>
              <p:cNvPr id="472" name="Freeform 197">
                <a:extLst>
                  <a:ext uri="{FF2B5EF4-FFF2-40B4-BE49-F238E27FC236}">
                    <a16:creationId xmlns:a16="http://schemas.microsoft.com/office/drawing/2014/main" xmlns="" id="{E1689E95-C843-45C2-AC5E-5CC482D19EBB}"/>
                  </a:ext>
                </a:extLst>
              </p:cNvPr>
              <p:cNvSpPr>
                <a:spLocks/>
              </p:cNvSpPr>
              <p:nvPr/>
            </p:nvSpPr>
            <p:spPr bwMode="auto">
              <a:xfrm>
                <a:off x="3259" y="-433"/>
                <a:ext cx="86" cy="84"/>
              </a:xfrm>
              <a:custGeom>
                <a:avLst/>
                <a:gdLst>
                  <a:gd name="T0" fmla="+- 0 3259 3259"/>
                  <a:gd name="T1" fmla="*/ T0 w 86"/>
                  <a:gd name="T2" fmla="+- 0 -391 -433"/>
                  <a:gd name="T3" fmla="*/ -391 h 84"/>
                  <a:gd name="T4" fmla="+- 0 3265 3259"/>
                  <a:gd name="T5" fmla="*/ T4 w 86"/>
                  <a:gd name="T6" fmla="+- 0 -412 -433"/>
                  <a:gd name="T7" fmla="*/ -412 h 84"/>
                  <a:gd name="T8" fmla="+- 0 3280 3259"/>
                  <a:gd name="T9" fmla="*/ T8 w 86"/>
                  <a:gd name="T10" fmla="+- 0 -427 -433"/>
                  <a:gd name="T11" fmla="*/ -427 h 84"/>
                  <a:gd name="T12" fmla="+- 0 3302 3259"/>
                  <a:gd name="T13" fmla="*/ T12 w 86"/>
                  <a:gd name="T14" fmla="+- 0 -433 -433"/>
                  <a:gd name="T15" fmla="*/ -433 h 84"/>
                  <a:gd name="T16" fmla="+- 0 3324 3259"/>
                  <a:gd name="T17" fmla="*/ T16 w 86"/>
                  <a:gd name="T18" fmla="+- 0 -428 -433"/>
                  <a:gd name="T19" fmla="*/ -428 h 84"/>
                  <a:gd name="T20" fmla="+- 0 3340 3259"/>
                  <a:gd name="T21" fmla="*/ T20 w 86"/>
                  <a:gd name="T22" fmla="+- 0 -413 -433"/>
                  <a:gd name="T23" fmla="*/ -413 h 84"/>
                  <a:gd name="T24" fmla="+- 0 3346 3259"/>
                  <a:gd name="T25" fmla="*/ T24 w 86"/>
                  <a:gd name="T26" fmla="+- 0 -392 -433"/>
                  <a:gd name="T27" fmla="*/ -392 h 84"/>
                  <a:gd name="T28" fmla="+- 0 3340 3259"/>
                  <a:gd name="T29" fmla="*/ T28 w 86"/>
                  <a:gd name="T30" fmla="+- 0 -370 -433"/>
                  <a:gd name="T31" fmla="*/ -370 h 84"/>
                  <a:gd name="T32" fmla="+- 0 3325 3259"/>
                  <a:gd name="T33" fmla="*/ T32 w 86"/>
                  <a:gd name="T34" fmla="+- 0 -355 -433"/>
                  <a:gd name="T35" fmla="*/ -355 h 84"/>
                  <a:gd name="T36" fmla="+- 0 3303 3259"/>
                  <a:gd name="T37" fmla="*/ T36 w 86"/>
                  <a:gd name="T38" fmla="+- 0 -349 -433"/>
                  <a:gd name="T39" fmla="*/ -349 h 84"/>
                  <a:gd name="T40" fmla="+- 0 3281 3259"/>
                  <a:gd name="T41" fmla="*/ T40 w 86"/>
                  <a:gd name="T42" fmla="+- 0 -355 -433"/>
                  <a:gd name="T43" fmla="*/ -355 h 84"/>
                  <a:gd name="T44" fmla="+- 0 3265 3259"/>
                  <a:gd name="T45" fmla="*/ T44 w 86"/>
                  <a:gd name="T46" fmla="+- 0 -370 -433"/>
                  <a:gd name="T47" fmla="*/ -370 h 84"/>
                  <a:gd name="T48" fmla="+- 0 3259 3259"/>
                  <a:gd name="T49" fmla="*/ T48 w 86"/>
                  <a:gd name="T50" fmla="+- 0 -390 -433"/>
                  <a:gd name="T51" fmla="*/ -390 h 84"/>
                  <a:gd name="T52" fmla="+- 0 3259 3259"/>
                  <a:gd name="T53" fmla="*/ T52 w 86"/>
                  <a:gd name="T54" fmla="+- 0 -391 -433"/>
                  <a:gd name="T55" fmla="*/ -391 h 8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86" h="84">
                    <a:moveTo>
                      <a:pt x="0" y="42"/>
                    </a:moveTo>
                    <a:lnTo>
                      <a:pt x="6" y="21"/>
                    </a:lnTo>
                    <a:lnTo>
                      <a:pt x="21" y="6"/>
                    </a:lnTo>
                    <a:lnTo>
                      <a:pt x="43" y="0"/>
                    </a:lnTo>
                    <a:lnTo>
                      <a:pt x="65" y="5"/>
                    </a:lnTo>
                    <a:lnTo>
                      <a:pt x="81" y="20"/>
                    </a:lnTo>
                    <a:lnTo>
                      <a:pt x="87" y="41"/>
                    </a:lnTo>
                    <a:lnTo>
                      <a:pt x="81" y="63"/>
                    </a:lnTo>
                    <a:lnTo>
                      <a:pt x="66" y="78"/>
                    </a:lnTo>
                    <a:lnTo>
                      <a:pt x="44" y="84"/>
                    </a:lnTo>
                    <a:lnTo>
                      <a:pt x="22" y="78"/>
                    </a:lnTo>
                    <a:lnTo>
                      <a:pt x="6" y="63"/>
                    </a:lnTo>
                    <a:lnTo>
                      <a:pt x="0" y="43"/>
                    </a:lnTo>
                    <a:lnTo>
                      <a:pt x="0" y="42"/>
                    </a:lnTo>
                    <a:close/>
                  </a:path>
                </a:pathLst>
              </a:custGeom>
              <a:noFill/>
              <a:ln w="12192">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grpSp>
        <p:nvGrpSpPr>
          <p:cNvPr id="477" name="Group 155">
            <a:extLst>
              <a:ext uri="{FF2B5EF4-FFF2-40B4-BE49-F238E27FC236}">
                <a16:creationId xmlns:a16="http://schemas.microsoft.com/office/drawing/2014/main" xmlns="" id="{70E87568-43E4-410C-A381-0825D4D6A46D}"/>
              </a:ext>
            </a:extLst>
          </p:cNvPr>
          <p:cNvGrpSpPr>
            <a:grpSpLocks/>
          </p:cNvGrpSpPr>
          <p:nvPr/>
        </p:nvGrpSpPr>
        <p:grpSpPr bwMode="auto">
          <a:xfrm>
            <a:off x="2912108" y="3638231"/>
            <a:ext cx="267970" cy="228600"/>
            <a:chOff x="4531" y="-505"/>
            <a:chExt cx="422" cy="360"/>
          </a:xfrm>
        </p:grpSpPr>
        <p:pic>
          <p:nvPicPr>
            <p:cNvPr id="478" name="Picture 166">
              <a:extLst>
                <a:ext uri="{FF2B5EF4-FFF2-40B4-BE49-F238E27FC236}">
                  <a16:creationId xmlns:a16="http://schemas.microsoft.com/office/drawing/2014/main" xmlns="" id="{CCD64631-C085-4199-96A9-0AE1CCAB61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0" y="-448"/>
              <a:ext cx="302" cy="260"/>
            </a:xfrm>
            <a:prstGeom prst="rect">
              <a:avLst/>
            </a:prstGeom>
            <a:noFill/>
            <a:extLst>
              <a:ext uri="{909E8E84-426E-40DD-AFC4-6F175D3DCCD1}">
                <a14:hiddenFill xmlns:a14="http://schemas.microsoft.com/office/drawing/2010/main">
                  <a:solidFill>
                    <a:srgbClr val="FFFFFF"/>
                  </a:solidFill>
                </a14:hiddenFill>
              </a:ext>
            </a:extLst>
          </p:spPr>
        </p:pic>
        <p:grpSp>
          <p:nvGrpSpPr>
            <p:cNvPr id="479" name="Group 164">
              <a:extLst>
                <a:ext uri="{FF2B5EF4-FFF2-40B4-BE49-F238E27FC236}">
                  <a16:creationId xmlns:a16="http://schemas.microsoft.com/office/drawing/2014/main" xmlns="" id="{B79C39C2-DE28-4899-8726-47520F4EB8EA}"/>
                </a:ext>
              </a:extLst>
            </p:cNvPr>
            <p:cNvGrpSpPr>
              <a:grpSpLocks/>
            </p:cNvGrpSpPr>
            <p:nvPr/>
          </p:nvGrpSpPr>
          <p:grpSpPr bwMode="auto">
            <a:xfrm>
              <a:off x="4531" y="-505"/>
              <a:ext cx="422" cy="360"/>
              <a:chOff x="4531" y="-505"/>
              <a:chExt cx="422" cy="360"/>
            </a:xfrm>
          </p:grpSpPr>
          <p:sp>
            <p:nvSpPr>
              <p:cNvPr id="488" name="Freeform 165">
                <a:extLst>
                  <a:ext uri="{FF2B5EF4-FFF2-40B4-BE49-F238E27FC236}">
                    <a16:creationId xmlns:a16="http://schemas.microsoft.com/office/drawing/2014/main" xmlns="" id="{43E835FC-83C3-4F97-9F8E-B531497C2CEB}"/>
                  </a:ext>
                </a:extLst>
              </p:cNvPr>
              <p:cNvSpPr>
                <a:spLocks/>
              </p:cNvSpPr>
              <p:nvPr/>
            </p:nvSpPr>
            <p:spPr bwMode="auto">
              <a:xfrm>
                <a:off x="4531" y="-505"/>
                <a:ext cx="422" cy="360"/>
              </a:xfrm>
              <a:custGeom>
                <a:avLst/>
                <a:gdLst>
                  <a:gd name="T0" fmla="+- 0 4864 4531"/>
                  <a:gd name="T1" fmla="*/ T0 w 422"/>
                  <a:gd name="T2" fmla="+- 0 -505 -505"/>
                  <a:gd name="T3" fmla="*/ -505 h 360"/>
                  <a:gd name="T4" fmla="+- 0 4621 4531"/>
                  <a:gd name="T5" fmla="*/ T4 w 422"/>
                  <a:gd name="T6" fmla="+- 0 -505 -505"/>
                  <a:gd name="T7" fmla="*/ -505 h 360"/>
                  <a:gd name="T8" fmla="+- 0 4531 4531"/>
                  <a:gd name="T9" fmla="*/ T8 w 422"/>
                  <a:gd name="T10" fmla="+- 0 -325 -505"/>
                  <a:gd name="T11" fmla="*/ -325 h 360"/>
                  <a:gd name="T12" fmla="+- 0 4621 4531"/>
                  <a:gd name="T13" fmla="*/ T12 w 422"/>
                  <a:gd name="T14" fmla="+- 0 -145 -505"/>
                  <a:gd name="T15" fmla="*/ -145 h 360"/>
                  <a:gd name="T16" fmla="+- 0 4864 4531"/>
                  <a:gd name="T17" fmla="*/ T16 w 422"/>
                  <a:gd name="T18" fmla="+- 0 -145 -505"/>
                  <a:gd name="T19" fmla="*/ -145 h 360"/>
                  <a:gd name="T20" fmla="+- 0 4954 4531"/>
                  <a:gd name="T21" fmla="*/ T20 w 422"/>
                  <a:gd name="T22" fmla="+- 0 -325 -505"/>
                  <a:gd name="T23" fmla="*/ -325 h 360"/>
                  <a:gd name="T24" fmla="+- 0 4864 4531"/>
                  <a:gd name="T25" fmla="*/ T24 w 422"/>
                  <a:gd name="T26" fmla="+- 0 -505 -505"/>
                  <a:gd name="T27" fmla="*/ -505 h 360"/>
                </a:gdLst>
                <a:ahLst/>
                <a:cxnLst>
                  <a:cxn ang="0">
                    <a:pos x="T1" y="T3"/>
                  </a:cxn>
                  <a:cxn ang="0">
                    <a:pos x="T5" y="T7"/>
                  </a:cxn>
                  <a:cxn ang="0">
                    <a:pos x="T9" y="T11"/>
                  </a:cxn>
                  <a:cxn ang="0">
                    <a:pos x="T13" y="T15"/>
                  </a:cxn>
                  <a:cxn ang="0">
                    <a:pos x="T17" y="T19"/>
                  </a:cxn>
                  <a:cxn ang="0">
                    <a:pos x="T21" y="T23"/>
                  </a:cxn>
                  <a:cxn ang="0">
                    <a:pos x="T25" y="T27"/>
                  </a:cxn>
                </a:cxnLst>
                <a:rect l="0" t="0" r="r" b="b"/>
                <a:pathLst>
                  <a:path w="422" h="360">
                    <a:moveTo>
                      <a:pt x="333" y="0"/>
                    </a:moveTo>
                    <a:lnTo>
                      <a:pt x="90" y="0"/>
                    </a:lnTo>
                    <a:lnTo>
                      <a:pt x="0" y="180"/>
                    </a:lnTo>
                    <a:lnTo>
                      <a:pt x="90" y="360"/>
                    </a:lnTo>
                    <a:lnTo>
                      <a:pt x="333" y="360"/>
                    </a:lnTo>
                    <a:lnTo>
                      <a:pt x="423" y="180"/>
                    </a:lnTo>
                    <a:lnTo>
                      <a:pt x="333" y="0"/>
                    </a:lnTo>
                  </a:path>
                </a:pathLst>
              </a:custGeom>
              <a:solidFill>
                <a:srgbClr val="6F2F9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480" name="Group 162">
              <a:extLst>
                <a:ext uri="{FF2B5EF4-FFF2-40B4-BE49-F238E27FC236}">
                  <a16:creationId xmlns:a16="http://schemas.microsoft.com/office/drawing/2014/main" xmlns="" id="{1F9D5421-577E-45BD-BD9E-B1A33AFE195C}"/>
                </a:ext>
              </a:extLst>
            </p:cNvPr>
            <p:cNvGrpSpPr>
              <a:grpSpLocks/>
            </p:cNvGrpSpPr>
            <p:nvPr/>
          </p:nvGrpSpPr>
          <p:grpSpPr bwMode="auto">
            <a:xfrm>
              <a:off x="4531" y="-505"/>
              <a:ext cx="422" cy="360"/>
              <a:chOff x="4531" y="-505"/>
              <a:chExt cx="422" cy="360"/>
            </a:xfrm>
          </p:grpSpPr>
          <p:sp>
            <p:nvSpPr>
              <p:cNvPr id="487" name="Freeform 163">
                <a:extLst>
                  <a:ext uri="{FF2B5EF4-FFF2-40B4-BE49-F238E27FC236}">
                    <a16:creationId xmlns:a16="http://schemas.microsoft.com/office/drawing/2014/main" xmlns="" id="{2DD82CE6-9D5A-4287-8C84-891B962A8774}"/>
                  </a:ext>
                </a:extLst>
              </p:cNvPr>
              <p:cNvSpPr>
                <a:spLocks/>
              </p:cNvSpPr>
              <p:nvPr/>
            </p:nvSpPr>
            <p:spPr bwMode="auto">
              <a:xfrm>
                <a:off x="4531" y="-505"/>
                <a:ext cx="422" cy="360"/>
              </a:xfrm>
              <a:custGeom>
                <a:avLst/>
                <a:gdLst>
                  <a:gd name="T0" fmla="+- 0 4531 4531"/>
                  <a:gd name="T1" fmla="*/ T0 w 422"/>
                  <a:gd name="T2" fmla="+- 0 -325 -505"/>
                  <a:gd name="T3" fmla="*/ -325 h 360"/>
                  <a:gd name="T4" fmla="+- 0 4621 4531"/>
                  <a:gd name="T5" fmla="*/ T4 w 422"/>
                  <a:gd name="T6" fmla="+- 0 -505 -505"/>
                  <a:gd name="T7" fmla="*/ -505 h 360"/>
                  <a:gd name="T8" fmla="+- 0 4864 4531"/>
                  <a:gd name="T9" fmla="*/ T8 w 422"/>
                  <a:gd name="T10" fmla="+- 0 -505 -505"/>
                  <a:gd name="T11" fmla="*/ -505 h 360"/>
                  <a:gd name="T12" fmla="+- 0 4954 4531"/>
                  <a:gd name="T13" fmla="*/ T12 w 422"/>
                  <a:gd name="T14" fmla="+- 0 -325 -505"/>
                  <a:gd name="T15" fmla="*/ -325 h 360"/>
                  <a:gd name="T16" fmla="+- 0 4864 4531"/>
                  <a:gd name="T17" fmla="*/ T16 w 422"/>
                  <a:gd name="T18" fmla="+- 0 -145 -505"/>
                  <a:gd name="T19" fmla="*/ -145 h 360"/>
                  <a:gd name="T20" fmla="+- 0 4621 4531"/>
                  <a:gd name="T21" fmla="*/ T20 w 422"/>
                  <a:gd name="T22" fmla="+- 0 -145 -505"/>
                  <a:gd name="T23" fmla="*/ -145 h 360"/>
                  <a:gd name="T24" fmla="+- 0 4531 4531"/>
                  <a:gd name="T25" fmla="*/ T24 w 422"/>
                  <a:gd name="T26" fmla="+- 0 -325 -505"/>
                  <a:gd name="T27" fmla="*/ -325 h 360"/>
                </a:gdLst>
                <a:ahLst/>
                <a:cxnLst>
                  <a:cxn ang="0">
                    <a:pos x="T1" y="T3"/>
                  </a:cxn>
                  <a:cxn ang="0">
                    <a:pos x="T5" y="T7"/>
                  </a:cxn>
                  <a:cxn ang="0">
                    <a:pos x="T9" y="T11"/>
                  </a:cxn>
                  <a:cxn ang="0">
                    <a:pos x="T13" y="T15"/>
                  </a:cxn>
                  <a:cxn ang="0">
                    <a:pos x="T17" y="T19"/>
                  </a:cxn>
                  <a:cxn ang="0">
                    <a:pos x="T21" y="T23"/>
                  </a:cxn>
                  <a:cxn ang="0">
                    <a:pos x="T25" y="T27"/>
                  </a:cxn>
                </a:cxnLst>
                <a:rect l="0" t="0" r="r" b="b"/>
                <a:pathLst>
                  <a:path w="422" h="360">
                    <a:moveTo>
                      <a:pt x="0" y="180"/>
                    </a:moveTo>
                    <a:lnTo>
                      <a:pt x="90" y="0"/>
                    </a:lnTo>
                    <a:lnTo>
                      <a:pt x="333" y="0"/>
                    </a:lnTo>
                    <a:lnTo>
                      <a:pt x="423" y="180"/>
                    </a:lnTo>
                    <a:lnTo>
                      <a:pt x="333" y="360"/>
                    </a:lnTo>
                    <a:lnTo>
                      <a:pt x="90" y="360"/>
                    </a:lnTo>
                    <a:lnTo>
                      <a:pt x="0" y="180"/>
                    </a:lnTo>
                    <a:close/>
                  </a:path>
                </a:pathLst>
              </a:custGeom>
              <a:noFill/>
              <a:ln w="12192">
                <a:solidFill>
                  <a:srgbClr val="6F2F9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481" name="Group 160">
              <a:extLst>
                <a:ext uri="{FF2B5EF4-FFF2-40B4-BE49-F238E27FC236}">
                  <a16:creationId xmlns:a16="http://schemas.microsoft.com/office/drawing/2014/main" xmlns="" id="{5A3A9A45-269D-4D92-949B-A5823DEF04C5}"/>
                </a:ext>
              </a:extLst>
            </p:cNvPr>
            <p:cNvGrpSpPr>
              <a:grpSpLocks/>
            </p:cNvGrpSpPr>
            <p:nvPr/>
          </p:nvGrpSpPr>
          <p:grpSpPr bwMode="auto">
            <a:xfrm>
              <a:off x="4610" y="-445"/>
              <a:ext cx="269" cy="249"/>
              <a:chOff x="4610" y="-445"/>
              <a:chExt cx="269" cy="249"/>
            </a:xfrm>
          </p:grpSpPr>
          <p:sp>
            <p:nvSpPr>
              <p:cNvPr id="486" name="Freeform 161">
                <a:extLst>
                  <a:ext uri="{FF2B5EF4-FFF2-40B4-BE49-F238E27FC236}">
                    <a16:creationId xmlns:a16="http://schemas.microsoft.com/office/drawing/2014/main" xmlns="" id="{224CF6F8-FF64-4A75-A5CC-FC00D3970875}"/>
                  </a:ext>
                </a:extLst>
              </p:cNvPr>
              <p:cNvSpPr>
                <a:spLocks/>
              </p:cNvSpPr>
              <p:nvPr/>
            </p:nvSpPr>
            <p:spPr bwMode="auto">
              <a:xfrm>
                <a:off x="4610" y="-445"/>
                <a:ext cx="269" cy="249"/>
              </a:xfrm>
              <a:custGeom>
                <a:avLst/>
                <a:gdLst>
                  <a:gd name="T0" fmla="+- 0 4610 4610"/>
                  <a:gd name="T1" fmla="*/ T0 w 269"/>
                  <a:gd name="T2" fmla="+- 0 -320 -445"/>
                  <a:gd name="T3" fmla="*/ -320 h 249"/>
                  <a:gd name="T4" fmla="+- 0 4628 4610"/>
                  <a:gd name="T5" fmla="*/ T4 w 269"/>
                  <a:gd name="T6" fmla="+- 0 -382 -445"/>
                  <a:gd name="T7" fmla="*/ -382 h 249"/>
                  <a:gd name="T8" fmla="+- 0 4675 4610"/>
                  <a:gd name="T9" fmla="*/ T8 w 269"/>
                  <a:gd name="T10" fmla="+- 0 -427 -445"/>
                  <a:gd name="T11" fmla="*/ -427 h 249"/>
                  <a:gd name="T12" fmla="+- 0 4741 4610"/>
                  <a:gd name="T13" fmla="*/ T12 w 269"/>
                  <a:gd name="T14" fmla="+- 0 -445 -445"/>
                  <a:gd name="T15" fmla="*/ -445 h 249"/>
                  <a:gd name="T16" fmla="+- 0 4765 4610"/>
                  <a:gd name="T17" fmla="*/ T16 w 269"/>
                  <a:gd name="T18" fmla="+- 0 -443 -445"/>
                  <a:gd name="T19" fmla="*/ -443 h 249"/>
                  <a:gd name="T20" fmla="+- 0 4828 4610"/>
                  <a:gd name="T21" fmla="*/ T20 w 269"/>
                  <a:gd name="T22" fmla="+- 0 -418 -445"/>
                  <a:gd name="T23" fmla="*/ -418 h 249"/>
                  <a:gd name="T24" fmla="+- 0 4869 4610"/>
                  <a:gd name="T25" fmla="*/ T24 w 269"/>
                  <a:gd name="T26" fmla="+- 0 -369 -445"/>
                  <a:gd name="T27" fmla="*/ -369 h 249"/>
                  <a:gd name="T28" fmla="+- 0 4879 4610"/>
                  <a:gd name="T29" fmla="*/ T28 w 269"/>
                  <a:gd name="T30" fmla="+- 0 -328 -445"/>
                  <a:gd name="T31" fmla="*/ -328 h 249"/>
                  <a:gd name="T32" fmla="+- 0 4877 4610"/>
                  <a:gd name="T33" fmla="*/ T32 w 269"/>
                  <a:gd name="T34" fmla="+- 0 -304 -445"/>
                  <a:gd name="T35" fmla="*/ -304 h 249"/>
                  <a:gd name="T36" fmla="+- 0 4850 4610"/>
                  <a:gd name="T37" fmla="*/ T36 w 269"/>
                  <a:gd name="T38" fmla="+- 0 -244 -445"/>
                  <a:gd name="T39" fmla="*/ -244 h 249"/>
                  <a:gd name="T40" fmla="+- 0 4799 4610"/>
                  <a:gd name="T41" fmla="*/ T40 w 269"/>
                  <a:gd name="T42" fmla="+- 0 -206 -445"/>
                  <a:gd name="T43" fmla="*/ -206 h 249"/>
                  <a:gd name="T44" fmla="+- 0 4755 4610"/>
                  <a:gd name="T45" fmla="*/ T44 w 269"/>
                  <a:gd name="T46" fmla="+- 0 -196 -445"/>
                  <a:gd name="T47" fmla="*/ -196 h 249"/>
                  <a:gd name="T48" fmla="+- 0 4729 4610"/>
                  <a:gd name="T49" fmla="*/ T48 w 269"/>
                  <a:gd name="T50" fmla="+- 0 -198 -445"/>
                  <a:gd name="T51" fmla="*/ -198 h 249"/>
                  <a:gd name="T52" fmla="+- 0 4664 4610"/>
                  <a:gd name="T53" fmla="*/ T52 w 269"/>
                  <a:gd name="T54" fmla="+- 0 -222 -445"/>
                  <a:gd name="T55" fmla="*/ -222 h 249"/>
                  <a:gd name="T56" fmla="+- 0 4623 4610"/>
                  <a:gd name="T57" fmla="*/ T56 w 269"/>
                  <a:gd name="T58" fmla="+- 0 -269 -445"/>
                  <a:gd name="T59" fmla="*/ -269 h 249"/>
                  <a:gd name="T60" fmla="+- 0 4610 4610"/>
                  <a:gd name="T61" fmla="*/ T60 w 269"/>
                  <a:gd name="T62" fmla="+- 0 -320 -445"/>
                  <a:gd name="T63" fmla="*/ -320 h 24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269" h="249">
                    <a:moveTo>
                      <a:pt x="0" y="125"/>
                    </a:moveTo>
                    <a:lnTo>
                      <a:pt x="18" y="63"/>
                    </a:lnTo>
                    <a:lnTo>
                      <a:pt x="65" y="18"/>
                    </a:lnTo>
                    <a:lnTo>
                      <a:pt x="131" y="0"/>
                    </a:lnTo>
                    <a:lnTo>
                      <a:pt x="155" y="2"/>
                    </a:lnTo>
                    <a:lnTo>
                      <a:pt x="218" y="27"/>
                    </a:lnTo>
                    <a:lnTo>
                      <a:pt x="259" y="76"/>
                    </a:lnTo>
                    <a:lnTo>
                      <a:pt x="269" y="117"/>
                    </a:lnTo>
                    <a:lnTo>
                      <a:pt x="267" y="141"/>
                    </a:lnTo>
                    <a:lnTo>
                      <a:pt x="240" y="201"/>
                    </a:lnTo>
                    <a:lnTo>
                      <a:pt x="189" y="239"/>
                    </a:lnTo>
                    <a:lnTo>
                      <a:pt x="145" y="249"/>
                    </a:lnTo>
                    <a:lnTo>
                      <a:pt x="119" y="247"/>
                    </a:lnTo>
                    <a:lnTo>
                      <a:pt x="54" y="223"/>
                    </a:lnTo>
                    <a:lnTo>
                      <a:pt x="13" y="176"/>
                    </a:lnTo>
                    <a:lnTo>
                      <a:pt x="0" y="125"/>
                    </a:lnTo>
                    <a:close/>
                  </a:path>
                </a:pathLst>
              </a:custGeom>
              <a:noFill/>
              <a:ln w="12192">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482" name="Group 158">
              <a:extLst>
                <a:ext uri="{FF2B5EF4-FFF2-40B4-BE49-F238E27FC236}">
                  <a16:creationId xmlns:a16="http://schemas.microsoft.com/office/drawing/2014/main" xmlns="" id="{72A2C5FE-3FD7-42EF-885E-6FF0B2946BCA}"/>
                </a:ext>
              </a:extLst>
            </p:cNvPr>
            <p:cNvGrpSpPr>
              <a:grpSpLocks/>
            </p:cNvGrpSpPr>
            <p:nvPr/>
          </p:nvGrpSpPr>
          <p:grpSpPr bwMode="auto">
            <a:xfrm>
              <a:off x="4723" y="-428"/>
              <a:ext cx="81" cy="77"/>
              <a:chOff x="4723" y="-428"/>
              <a:chExt cx="81" cy="77"/>
            </a:xfrm>
          </p:grpSpPr>
          <p:sp>
            <p:nvSpPr>
              <p:cNvPr id="485" name="Freeform 159">
                <a:extLst>
                  <a:ext uri="{FF2B5EF4-FFF2-40B4-BE49-F238E27FC236}">
                    <a16:creationId xmlns:a16="http://schemas.microsoft.com/office/drawing/2014/main" xmlns="" id="{CC3952F8-E15C-4BCC-9D46-16CB935F185D}"/>
                  </a:ext>
                </a:extLst>
              </p:cNvPr>
              <p:cNvSpPr>
                <a:spLocks/>
              </p:cNvSpPr>
              <p:nvPr/>
            </p:nvSpPr>
            <p:spPr bwMode="auto">
              <a:xfrm>
                <a:off x="4723" y="-428"/>
                <a:ext cx="81" cy="77"/>
              </a:xfrm>
              <a:custGeom>
                <a:avLst/>
                <a:gdLst>
                  <a:gd name="T0" fmla="+- 0 4744 4723"/>
                  <a:gd name="T1" fmla="*/ T0 w 81"/>
                  <a:gd name="T2" fmla="+- 0 -428 -428"/>
                  <a:gd name="T3" fmla="*/ -428 h 77"/>
                  <a:gd name="T4" fmla="+- 0 4729 4723"/>
                  <a:gd name="T5" fmla="*/ T4 w 81"/>
                  <a:gd name="T6" fmla="+- 0 -413 -428"/>
                  <a:gd name="T7" fmla="*/ -413 h 77"/>
                  <a:gd name="T8" fmla="+- 0 4723 4723"/>
                  <a:gd name="T9" fmla="*/ T8 w 81"/>
                  <a:gd name="T10" fmla="+- 0 -391 -428"/>
                  <a:gd name="T11" fmla="*/ -391 h 77"/>
                  <a:gd name="T12" fmla="+- 0 4724 4723"/>
                  <a:gd name="T13" fmla="*/ T12 w 81"/>
                  <a:gd name="T14" fmla="+- 0 -382 -428"/>
                  <a:gd name="T15" fmla="*/ -382 h 77"/>
                  <a:gd name="T16" fmla="+- 0 4733 4723"/>
                  <a:gd name="T17" fmla="*/ T16 w 81"/>
                  <a:gd name="T18" fmla="+- 0 -365 -428"/>
                  <a:gd name="T19" fmla="*/ -365 h 77"/>
                  <a:gd name="T20" fmla="+- 0 4751 4723"/>
                  <a:gd name="T21" fmla="*/ T20 w 81"/>
                  <a:gd name="T22" fmla="+- 0 -354 -428"/>
                  <a:gd name="T23" fmla="*/ -354 h 77"/>
                  <a:gd name="T24" fmla="+- 0 4777 4723"/>
                  <a:gd name="T25" fmla="*/ T24 w 81"/>
                  <a:gd name="T26" fmla="+- 0 -351 -428"/>
                  <a:gd name="T27" fmla="*/ -351 h 77"/>
                  <a:gd name="T28" fmla="+- 0 4792 4723"/>
                  <a:gd name="T29" fmla="*/ T28 w 81"/>
                  <a:gd name="T30" fmla="+- 0 -361 -428"/>
                  <a:gd name="T31" fmla="*/ -361 h 77"/>
                  <a:gd name="T32" fmla="+- 0 4802 4723"/>
                  <a:gd name="T33" fmla="*/ T32 w 81"/>
                  <a:gd name="T34" fmla="+- 0 -379 -428"/>
                  <a:gd name="T35" fmla="*/ -379 h 77"/>
                  <a:gd name="T36" fmla="+- 0 4804 4723"/>
                  <a:gd name="T37" fmla="*/ T36 w 81"/>
                  <a:gd name="T38" fmla="+- 0 -407 -428"/>
                  <a:gd name="T39" fmla="*/ -407 h 77"/>
                  <a:gd name="T40" fmla="+- 0 4793 4723"/>
                  <a:gd name="T41" fmla="*/ T40 w 81"/>
                  <a:gd name="T42" fmla="+- 0 -420 -428"/>
                  <a:gd name="T43" fmla="*/ -420 h 77"/>
                  <a:gd name="T44" fmla="+- 0 4773 4723"/>
                  <a:gd name="T45" fmla="*/ T44 w 81"/>
                  <a:gd name="T46" fmla="+- 0 -428 -428"/>
                  <a:gd name="T47" fmla="*/ -428 h 77"/>
                  <a:gd name="T48" fmla="+- 0 4744 4723"/>
                  <a:gd name="T49" fmla="*/ T48 w 81"/>
                  <a:gd name="T50" fmla="+- 0 -428 -428"/>
                  <a:gd name="T51" fmla="*/ -428 h 7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1" h="77">
                    <a:moveTo>
                      <a:pt x="21" y="0"/>
                    </a:moveTo>
                    <a:lnTo>
                      <a:pt x="6" y="15"/>
                    </a:lnTo>
                    <a:lnTo>
                      <a:pt x="0" y="37"/>
                    </a:lnTo>
                    <a:lnTo>
                      <a:pt x="1" y="46"/>
                    </a:lnTo>
                    <a:lnTo>
                      <a:pt x="10" y="63"/>
                    </a:lnTo>
                    <a:lnTo>
                      <a:pt x="28" y="74"/>
                    </a:lnTo>
                    <a:lnTo>
                      <a:pt x="54" y="77"/>
                    </a:lnTo>
                    <a:lnTo>
                      <a:pt x="69" y="67"/>
                    </a:lnTo>
                    <a:lnTo>
                      <a:pt x="79" y="49"/>
                    </a:lnTo>
                    <a:lnTo>
                      <a:pt x="81" y="21"/>
                    </a:lnTo>
                    <a:lnTo>
                      <a:pt x="70" y="8"/>
                    </a:lnTo>
                    <a:lnTo>
                      <a:pt x="50" y="0"/>
                    </a:lnTo>
                    <a:lnTo>
                      <a:pt x="21" y="0"/>
                    </a:lnTo>
                  </a:path>
                </a:pathLst>
              </a:custGeom>
              <a:solidFill>
                <a:srgbClr val="7E7E7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483" name="Group 156">
              <a:extLst>
                <a:ext uri="{FF2B5EF4-FFF2-40B4-BE49-F238E27FC236}">
                  <a16:creationId xmlns:a16="http://schemas.microsoft.com/office/drawing/2014/main" xmlns="" id="{08E3535A-184B-49F9-893A-029EA376400A}"/>
                </a:ext>
              </a:extLst>
            </p:cNvPr>
            <p:cNvGrpSpPr>
              <a:grpSpLocks/>
            </p:cNvGrpSpPr>
            <p:nvPr/>
          </p:nvGrpSpPr>
          <p:grpSpPr bwMode="auto">
            <a:xfrm>
              <a:off x="4723" y="-428"/>
              <a:ext cx="81" cy="77"/>
              <a:chOff x="4723" y="-428"/>
              <a:chExt cx="81" cy="77"/>
            </a:xfrm>
          </p:grpSpPr>
          <p:sp>
            <p:nvSpPr>
              <p:cNvPr id="484" name="Freeform 157">
                <a:extLst>
                  <a:ext uri="{FF2B5EF4-FFF2-40B4-BE49-F238E27FC236}">
                    <a16:creationId xmlns:a16="http://schemas.microsoft.com/office/drawing/2014/main" xmlns="" id="{E73D2711-8B51-4FB7-BF0D-A878E3F100E9}"/>
                  </a:ext>
                </a:extLst>
              </p:cNvPr>
              <p:cNvSpPr>
                <a:spLocks/>
              </p:cNvSpPr>
              <p:nvPr/>
            </p:nvSpPr>
            <p:spPr bwMode="auto">
              <a:xfrm>
                <a:off x="4723" y="-428"/>
                <a:ext cx="81" cy="77"/>
              </a:xfrm>
              <a:custGeom>
                <a:avLst/>
                <a:gdLst>
                  <a:gd name="T0" fmla="+- 0 4723 4723"/>
                  <a:gd name="T1" fmla="*/ T0 w 81"/>
                  <a:gd name="T2" fmla="+- 0 -391 -428"/>
                  <a:gd name="T3" fmla="*/ -391 h 77"/>
                  <a:gd name="T4" fmla="+- 0 4729 4723"/>
                  <a:gd name="T5" fmla="*/ T4 w 81"/>
                  <a:gd name="T6" fmla="+- 0 -413 -428"/>
                  <a:gd name="T7" fmla="*/ -413 h 77"/>
                  <a:gd name="T8" fmla="+- 0 4744 4723"/>
                  <a:gd name="T9" fmla="*/ T8 w 81"/>
                  <a:gd name="T10" fmla="+- 0 -428 -428"/>
                  <a:gd name="T11" fmla="*/ -428 h 77"/>
                  <a:gd name="T12" fmla="+- 0 4773 4723"/>
                  <a:gd name="T13" fmla="*/ T12 w 81"/>
                  <a:gd name="T14" fmla="+- 0 -428 -428"/>
                  <a:gd name="T15" fmla="*/ -428 h 77"/>
                  <a:gd name="T16" fmla="+- 0 4793 4723"/>
                  <a:gd name="T17" fmla="*/ T16 w 81"/>
                  <a:gd name="T18" fmla="+- 0 -420 -428"/>
                  <a:gd name="T19" fmla="*/ -420 h 77"/>
                  <a:gd name="T20" fmla="+- 0 4804 4723"/>
                  <a:gd name="T21" fmla="*/ T20 w 81"/>
                  <a:gd name="T22" fmla="+- 0 -407 -428"/>
                  <a:gd name="T23" fmla="*/ -407 h 77"/>
                  <a:gd name="T24" fmla="+- 0 4802 4723"/>
                  <a:gd name="T25" fmla="*/ T24 w 81"/>
                  <a:gd name="T26" fmla="+- 0 -379 -428"/>
                  <a:gd name="T27" fmla="*/ -379 h 77"/>
                  <a:gd name="T28" fmla="+- 0 4792 4723"/>
                  <a:gd name="T29" fmla="*/ T28 w 81"/>
                  <a:gd name="T30" fmla="+- 0 -361 -428"/>
                  <a:gd name="T31" fmla="*/ -361 h 77"/>
                  <a:gd name="T32" fmla="+- 0 4777 4723"/>
                  <a:gd name="T33" fmla="*/ T32 w 81"/>
                  <a:gd name="T34" fmla="+- 0 -351 -428"/>
                  <a:gd name="T35" fmla="*/ -351 h 77"/>
                  <a:gd name="T36" fmla="+- 0 4751 4723"/>
                  <a:gd name="T37" fmla="*/ T36 w 81"/>
                  <a:gd name="T38" fmla="+- 0 -354 -428"/>
                  <a:gd name="T39" fmla="*/ -354 h 77"/>
                  <a:gd name="T40" fmla="+- 0 4733 4723"/>
                  <a:gd name="T41" fmla="*/ T40 w 81"/>
                  <a:gd name="T42" fmla="+- 0 -365 -428"/>
                  <a:gd name="T43" fmla="*/ -365 h 77"/>
                  <a:gd name="T44" fmla="+- 0 4724 4723"/>
                  <a:gd name="T45" fmla="*/ T44 w 81"/>
                  <a:gd name="T46" fmla="+- 0 -382 -428"/>
                  <a:gd name="T47" fmla="*/ -382 h 77"/>
                  <a:gd name="T48" fmla="+- 0 4723 4723"/>
                  <a:gd name="T49" fmla="*/ T48 w 81"/>
                  <a:gd name="T50" fmla="+- 0 -391 -428"/>
                  <a:gd name="T51" fmla="*/ -391 h 7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1" h="77">
                    <a:moveTo>
                      <a:pt x="0" y="37"/>
                    </a:moveTo>
                    <a:lnTo>
                      <a:pt x="6" y="15"/>
                    </a:lnTo>
                    <a:lnTo>
                      <a:pt x="21" y="0"/>
                    </a:lnTo>
                    <a:lnTo>
                      <a:pt x="50" y="0"/>
                    </a:lnTo>
                    <a:lnTo>
                      <a:pt x="70" y="8"/>
                    </a:lnTo>
                    <a:lnTo>
                      <a:pt x="81" y="21"/>
                    </a:lnTo>
                    <a:lnTo>
                      <a:pt x="79" y="49"/>
                    </a:lnTo>
                    <a:lnTo>
                      <a:pt x="69" y="67"/>
                    </a:lnTo>
                    <a:lnTo>
                      <a:pt x="54" y="77"/>
                    </a:lnTo>
                    <a:lnTo>
                      <a:pt x="28" y="74"/>
                    </a:lnTo>
                    <a:lnTo>
                      <a:pt x="10" y="63"/>
                    </a:lnTo>
                    <a:lnTo>
                      <a:pt x="1" y="46"/>
                    </a:lnTo>
                    <a:lnTo>
                      <a:pt x="0" y="37"/>
                    </a:lnTo>
                    <a:close/>
                  </a:path>
                </a:pathLst>
              </a:custGeom>
              <a:noFill/>
              <a:ln w="12192">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grpSp>
        <p:nvGrpSpPr>
          <p:cNvPr id="489" name="Group 187">
            <a:extLst>
              <a:ext uri="{FF2B5EF4-FFF2-40B4-BE49-F238E27FC236}">
                <a16:creationId xmlns:a16="http://schemas.microsoft.com/office/drawing/2014/main" xmlns="" id="{C3A628E6-B29C-4625-8B0F-68C8EFC4A3CF}"/>
              </a:ext>
            </a:extLst>
          </p:cNvPr>
          <p:cNvGrpSpPr>
            <a:grpSpLocks/>
          </p:cNvGrpSpPr>
          <p:nvPr/>
        </p:nvGrpSpPr>
        <p:grpSpPr bwMode="auto">
          <a:xfrm>
            <a:off x="3874136" y="3645535"/>
            <a:ext cx="299720" cy="259080"/>
            <a:chOff x="6053" y="-505"/>
            <a:chExt cx="472" cy="408"/>
          </a:xfrm>
        </p:grpSpPr>
        <p:grpSp>
          <p:nvGrpSpPr>
            <p:cNvPr id="490" name="Group 193">
              <a:extLst>
                <a:ext uri="{FF2B5EF4-FFF2-40B4-BE49-F238E27FC236}">
                  <a16:creationId xmlns:a16="http://schemas.microsoft.com/office/drawing/2014/main" xmlns="" id="{EBE09013-4EA3-4FCC-8799-02F1D4D91ACD}"/>
                </a:ext>
              </a:extLst>
            </p:cNvPr>
            <p:cNvGrpSpPr>
              <a:grpSpLocks/>
            </p:cNvGrpSpPr>
            <p:nvPr/>
          </p:nvGrpSpPr>
          <p:grpSpPr bwMode="auto">
            <a:xfrm>
              <a:off x="6053" y="-505"/>
              <a:ext cx="422" cy="360"/>
              <a:chOff x="6053" y="-505"/>
              <a:chExt cx="422" cy="360"/>
            </a:xfrm>
          </p:grpSpPr>
          <p:sp>
            <p:nvSpPr>
              <p:cNvPr id="496" name="Freeform 194">
                <a:extLst>
                  <a:ext uri="{FF2B5EF4-FFF2-40B4-BE49-F238E27FC236}">
                    <a16:creationId xmlns:a16="http://schemas.microsoft.com/office/drawing/2014/main" xmlns="" id="{45BAFCDD-EE54-43C1-800A-B5CD4E04B573}"/>
                  </a:ext>
                </a:extLst>
              </p:cNvPr>
              <p:cNvSpPr>
                <a:spLocks/>
              </p:cNvSpPr>
              <p:nvPr/>
            </p:nvSpPr>
            <p:spPr bwMode="auto">
              <a:xfrm>
                <a:off x="6053" y="-505"/>
                <a:ext cx="422" cy="360"/>
              </a:xfrm>
              <a:custGeom>
                <a:avLst/>
                <a:gdLst>
                  <a:gd name="T0" fmla="+- 0 6385 6053"/>
                  <a:gd name="T1" fmla="*/ T0 w 422"/>
                  <a:gd name="T2" fmla="+- 0 -505 -505"/>
                  <a:gd name="T3" fmla="*/ -505 h 360"/>
                  <a:gd name="T4" fmla="+- 0 6143 6053"/>
                  <a:gd name="T5" fmla="*/ T4 w 422"/>
                  <a:gd name="T6" fmla="+- 0 -505 -505"/>
                  <a:gd name="T7" fmla="*/ -505 h 360"/>
                  <a:gd name="T8" fmla="+- 0 6053 6053"/>
                  <a:gd name="T9" fmla="*/ T8 w 422"/>
                  <a:gd name="T10" fmla="+- 0 -325 -505"/>
                  <a:gd name="T11" fmla="*/ -325 h 360"/>
                  <a:gd name="T12" fmla="+- 0 6143 6053"/>
                  <a:gd name="T13" fmla="*/ T12 w 422"/>
                  <a:gd name="T14" fmla="+- 0 -145 -505"/>
                  <a:gd name="T15" fmla="*/ -145 h 360"/>
                  <a:gd name="T16" fmla="+- 0 6385 6053"/>
                  <a:gd name="T17" fmla="*/ T16 w 422"/>
                  <a:gd name="T18" fmla="+- 0 -145 -505"/>
                  <a:gd name="T19" fmla="*/ -145 h 360"/>
                  <a:gd name="T20" fmla="+- 0 6475 6053"/>
                  <a:gd name="T21" fmla="*/ T20 w 422"/>
                  <a:gd name="T22" fmla="+- 0 -325 -505"/>
                  <a:gd name="T23" fmla="*/ -325 h 360"/>
                  <a:gd name="T24" fmla="+- 0 6385 6053"/>
                  <a:gd name="T25" fmla="*/ T24 w 422"/>
                  <a:gd name="T26" fmla="+- 0 -505 -505"/>
                  <a:gd name="T27" fmla="*/ -505 h 360"/>
                </a:gdLst>
                <a:ahLst/>
                <a:cxnLst>
                  <a:cxn ang="0">
                    <a:pos x="T1" y="T3"/>
                  </a:cxn>
                  <a:cxn ang="0">
                    <a:pos x="T5" y="T7"/>
                  </a:cxn>
                  <a:cxn ang="0">
                    <a:pos x="T9" y="T11"/>
                  </a:cxn>
                  <a:cxn ang="0">
                    <a:pos x="T13" y="T15"/>
                  </a:cxn>
                  <a:cxn ang="0">
                    <a:pos x="T17" y="T19"/>
                  </a:cxn>
                  <a:cxn ang="0">
                    <a:pos x="T21" y="T23"/>
                  </a:cxn>
                  <a:cxn ang="0">
                    <a:pos x="T25" y="T27"/>
                  </a:cxn>
                </a:cxnLst>
                <a:rect l="0" t="0" r="r" b="b"/>
                <a:pathLst>
                  <a:path w="422" h="360">
                    <a:moveTo>
                      <a:pt x="332" y="0"/>
                    </a:moveTo>
                    <a:lnTo>
                      <a:pt x="90" y="0"/>
                    </a:lnTo>
                    <a:lnTo>
                      <a:pt x="0" y="180"/>
                    </a:lnTo>
                    <a:lnTo>
                      <a:pt x="90" y="360"/>
                    </a:lnTo>
                    <a:lnTo>
                      <a:pt x="332" y="360"/>
                    </a:lnTo>
                    <a:lnTo>
                      <a:pt x="422" y="180"/>
                    </a:lnTo>
                    <a:lnTo>
                      <a:pt x="332" y="0"/>
                    </a:lnTo>
                  </a:path>
                </a:pathLst>
              </a:custGeom>
              <a:solidFill>
                <a:srgbClr val="6F2F9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491" name="Group 190">
              <a:extLst>
                <a:ext uri="{FF2B5EF4-FFF2-40B4-BE49-F238E27FC236}">
                  <a16:creationId xmlns:a16="http://schemas.microsoft.com/office/drawing/2014/main" xmlns="" id="{81E81E69-C6A5-4BE4-AC5A-C0FF3E03EFCE}"/>
                </a:ext>
              </a:extLst>
            </p:cNvPr>
            <p:cNvGrpSpPr>
              <a:grpSpLocks/>
            </p:cNvGrpSpPr>
            <p:nvPr/>
          </p:nvGrpSpPr>
          <p:grpSpPr bwMode="auto">
            <a:xfrm>
              <a:off x="6053" y="-505"/>
              <a:ext cx="472" cy="408"/>
              <a:chOff x="6053" y="-505"/>
              <a:chExt cx="472" cy="408"/>
            </a:xfrm>
          </p:grpSpPr>
          <p:sp>
            <p:nvSpPr>
              <p:cNvPr id="494" name="Freeform 192">
                <a:extLst>
                  <a:ext uri="{FF2B5EF4-FFF2-40B4-BE49-F238E27FC236}">
                    <a16:creationId xmlns:a16="http://schemas.microsoft.com/office/drawing/2014/main" xmlns="" id="{83CAD55D-344F-4D3A-8931-906C1DC2377B}"/>
                  </a:ext>
                </a:extLst>
              </p:cNvPr>
              <p:cNvSpPr>
                <a:spLocks/>
              </p:cNvSpPr>
              <p:nvPr/>
            </p:nvSpPr>
            <p:spPr bwMode="auto">
              <a:xfrm>
                <a:off x="6053" y="-505"/>
                <a:ext cx="422" cy="360"/>
              </a:xfrm>
              <a:custGeom>
                <a:avLst/>
                <a:gdLst>
                  <a:gd name="T0" fmla="+- 0 6053 6053"/>
                  <a:gd name="T1" fmla="*/ T0 w 422"/>
                  <a:gd name="T2" fmla="+- 0 -325 -505"/>
                  <a:gd name="T3" fmla="*/ -325 h 360"/>
                  <a:gd name="T4" fmla="+- 0 6143 6053"/>
                  <a:gd name="T5" fmla="*/ T4 w 422"/>
                  <a:gd name="T6" fmla="+- 0 -505 -505"/>
                  <a:gd name="T7" fmla="*/ -505 h 360"/>
                  <a:gd name="T8" fmla="+- 0 6385 6053"/>
                  <a:gd name="T9" fmla="*/ T8 w 422"/>
                  <a:gd name="T10" fmla="+- 0 -505 -505"/>
                  <a:gd name="T11" fmla="*/ -505 h 360"/>
                  <a:gd name="T12" fmla="+- 0 6475 6053"/>
                  <a:gd name="T13" fmla="*/ T12 w 422"/>
                  <a:gd name="T14" fmla="+- 0 -325 -505"/>
                  <a:gd name="T15" fmla="*/ -325 h 360"/>
                  <a:gd name="T16" fmla="+- 0 6385 6053"/>
                  <a:gd name="T17" fmla="*/ T16 w 422"/>
                  <a:gd name="T18" fmla="+- 0 -145 -505"/>
                  <a:gd name="T19" fmla="*/ -145 h 360"/>
                  <a:gd name="T20" fmla="+- 0 6143 6053"/>
                  <a:gd name="T21" fmla="*/ T20 w 422"/>
                  <a:gd name="T22" fmla="+- 0 -145 -505"/>
                  <a:gd name="T23" fmla="*/ -145 h 360"/>
                  <a:gd name="T24" fmla="+- 0 6053 6053"/>
                  <a:gd name="T25" fmla="*/ T24 w 422"/>
                  <a:gd name="T26" fmla="+- 0 -325 -505"/>
                  <a:gd name="T27" fmla="*/ -325 h 360"/>
                </a:gdLst>
                <a:ahLst/>
                <a:cxnLst>
                  <a:cxn ang="0">
                    <a:pos x="T1" y="T3"/>
                  </a:cxn>
                  <a:cxn ang="0">
                    <a:pos x="T5" y="T7"/>
                  </a:cxn>
                  <a:cxn ang="0">
                    <a:pos x="T9" y="T11"/>
                  </a:cxn>
                  <a:cxn ang="0">
                    <a:pos x="T13" y="T15"/>
                  </a:cxn>
                  <a:cxn ang="0">
                    <a:pos x="T17" y="T19"/>
                  </a:cxn>
                  <a:cxn ang="0">
                    <a:pos x="T21" y="T23"/>
                  </a:cxn>
                  <a:cxn ang="0">
                    <a:pos x="T25" y="T27"/>
                  </a:cxn>
                </a:cxnLst>
                <a:rect l="0" t="0" r="r" b="b"/>
                <a:pathLst>
                  <a:path w="422" h="360">
                    <a:moveTo>
                      <a:pt x="0" y="180"/>
                    </a:moveTo>
                    <a:lnTo>
                      <a:pt x="90" y="0"/>
                    </a:lnTo>
                    <a:lnTo>
                      <a:pt x="332" y="0"/>
                    </a:lnTo>
                    <a:lnTo>
                      <a:pt x="422" y="180"/>
                    </a:lnTo>
                    <a:lnTo>
                      <a:pt x="332" y="360"/>
                    </a:lnTo>
                    <a:lnTo>
                      <a:pt x="90" y="360"/>
                    </a:lnTo>
                    <a:lnTo>
                      <a:pt x="0" y="180"/>
                    </a:lnTo>
                    <a:close/>
                  </a:path>
                </a:pathLst>
              </a:custGeom>
              <a:noFill/>
              <a:ln w="12192">
                <a:solidFill>
                  <a:srgbClr val="6F2F9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pic>
            <p:nvPicPr>
              <p:cNvPr id="495" name="Picture 191">
                <a:extLst>
                  <a:ext uri="{FF2B5EF4-FFF2-40B4-BE49-F238E27FC236}">
                    <a16:creationId xmlns:a16="http://schemas.microsoft.com/office/drawing/2014/main" xmlns="" id="{37C26F21-1BC5-4786-A947-CE19E8C6BE14}"/>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062" y="-452"/>
                <a:ext cx="463" cy="35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92" name="Group 188">
              <a:extLst>
                <a:ext uri="{FF2B5EF4-FFF2-40B4-BE49-F238E27FC236}">
                  <a16:creationId xmlns:a16="http://schemas.microsoft.com/office/drawing/2014/main" xmlns="" id="{A991A3A4-61BC-404A-9218-5E06A70A7CDF}"/>
                </a:ext>
              </a:extLst>
            </p:cNvPr>
            <p:cNvGrpSpPr>
              <a:grpSpLocks/>
            </p:cNvGrpSpPr>
            <p:nvPr/>
          </p:nvGrpSpPr>
          <p:grpSpPr bwMode="auto">
            <a:xfrm>
              <a:off x="6153" y="-401"/>
              <a:ext cx="290" cy="190"/>
              <a:chOff x="6153" y="-401"/>
              <a:chExt cx="290" cy="190"/>
            </a:xfrm>
          </p:grpSpPr>
          <p:sp>
            <p:nvSpPr>
              <p:cNvPr id="493" name="Freeform 189">
                <a:extLst>
                  <a:ext uri="{FF2B5EF4-FFF2-40B4-BE49-F238E27FC236}">
                    <a16:creationId xmlns:a16="http://schemas.microsoft.com/office/drawing/2014/main" xmlns="" id="{E584ECFD-8545-42E3-9EB2-8E6CB0C11C72}"/>
                  </a:ext>
                </a:extLst>
              </p:cNvPr>
              <p:cNvSpPr>
                <a:spLocks/>
              </p:cNvSpPr>
              <p:nvPr/>
            </p:nvSpPr>
            <p:spPr bwMode="auto">
              <a:xfrm>
                <a:off x="6153" y="-401"/>
                <a:ext cx="290" cy="190"/>
              </a:xfrm>
              <a:custGeom>
                <a:avLst/>
                <a:gdLst>
                  <a:gd name="T0" fmla="+- 0 6278 6153"/>
                  <a:gd name="T1" fmla="*/ T0 w 290"/>
                  <a:gd name="T2" fmla="+- 0 -297 -401"/>
                  <a:gd name="T3" fmla="*/ -297 h 190"/>
                  <a:gd name="T4" fmla="+- 0 6297 6153"/>
                  <a:gd name="T5" fmla="*/ T4 w 290"/>
                  <a:gd name="T6" fmla="+- 0 -328 -401"/>
                  <a:gd name="T7" fmla="*/ -328 h 190"/>
                  <a:gd name="T8" fmla="+- 0 6336 6153"/>
                  <a:gd name="T9" fmla="*/ T8 w 290"/>
                  <a:gd name="T10" fmla="+- 0 -326 -401"/>
                  <a:gd name="T11" fmla="*/ -326 h 190"/>
                  <a:gd name="T12" fmla="+- 0 6357 6153"/>
                  <a:gd name="T13" fmla="*/ T12 w 290"/>
                  <a:gd name="T14" fmla="+- 0 -318 -401"/>
                  <a:gd name="T15" fmla="*/ -318 h 190"/>
                  <a:gd name="T16" fmla="+- 0 6369 6153"/>
                  <a:gd name="T17" fmla="*/ T16 w 290"/>
                  <a:gd name="T18" fmla="+- 0 -309 -401"/>
                  <a:gd name="T19" fmla="*/ -309 h 190"/>
                  <a:gd name="T20" fmla="+- 0 6375 6153"/>
                  <a:gd name="T21" fmla="*/ T20 w 290"/>
                  <a:gd name="T22" fmla="+- 0 -268 -401"/>
                  <a:gd name="T23" fmla="*/ -268 h 190"/>
                  <a:gd name="T24" fmla="+- 0 6366 6153"/>
                  <a:gd name="T25" fmla="*/ T24 w 290"/>
                  <a:gd name="T26" fmla="+- 0 -230 -401"/>
                  <a:gd name="T27" fmla="*/ -230 h 190"/>
                  <a:gd name="T28" fmla="+- 0 6350 6153"/>
                  <a:gd name="T29" fmla="*/ T28 w 290"/>
                  <a:gd name="T30" fmla="+- 0 -224 -401"/>
                  <a:gd name="T31" fmla="*/ -224 h 190"/>
                  <a:gd name="T32" fmla="+- 0 6314 6153"/>
                  <a:gd name="T33" fmla="*/ T32 w 290"/>
                  <a:gd name="T34" fmla="+- 0 -211 -401"/>
                  <a:gd name="T35" fmla="*/ -211 h 190"/>
                  <a:gd name="T36" fmla="+- 0 6253 6153"/>
                  <a:gd name="T37" fmla="*/ T36 w 290"/>
                  <a:gd name="T38" fmla="+- 0 -280 -401"/>
                  <a:gd name="T39" fmla="*/ -280 h 190"/>
                  <a:gd name="T40" fmla="+- 0 6256 6153"/>
                  <a:gd name="T41" fmla="*/ T40 w 290"/>
                  <a:gd name="T42" fmla="+- 0 -318 -401"/>
                  <a:gd name="T43" fmla="*/ -318 h 190"/>
                  <a:gd name="T44" fmla="+- 0 6257 6153"/>
                  <a:gd name="T45" fmla="*/ T44 w 290"/>
                  <a:gd name="T46" fmla="+- 0 -332 -401"/>
                  <a:gd name="T47" fmla="*/ -332 h 190"/>
                  <a:gd name="T48" fmla="+- 0 6257 6153"/>
                  <a:gd name="T49" fmla="*/ T48 w 290"/>
                  <a:gd name="T50" fmla="+- 0 -334 -401"/>
                  <a:gd name="T51" fmla="*/ -334 h 190"/>
                  <a:gd name="T52" fmla="+- 0 6266 6153"/>
                  <a:gd name="T53" fmla="*/ T52 w 290"/>
                  <a:gd name="T54" fmla="+- 0 -374 -401"/>
                  <a:gd name="T55" fmla="*/ -374 h 190"/>
                  <a:gd name="T56" fmla="+- 0 6275 6153"/>
                  <a:gd name="T57" fmla="*/ T56 w 290"/>
                  <a:gd name="T58" fmla="+- 0 -388 -401"/>
                  <a:gd name="T59" fmla="*/ -388 h 190"/>
                  <a:gd name="T60" fmla="+- 0 6289 6153"/>
                  <a:gd name="T61" fmla="*/ T60 w 290"/>
                  <a:gd name="T62" fmla="+- 0 -394 -401"/>
                  <a:gd name="T63" fmla="*/ -394 h 190"/>
                  <a:gd name="T64" fmla="+- 0 6329 6153"/>
                  <a:gd name="T65" fmla="*/ T64 w 290"/>
                  <a:gd name="T66" fmla="+- 0 -392 -401"/>
                  <a:gd name="T67" fmla="*/ -392 h 190"/>
                  <a:gd name="T68" fmla="+- 0 6390 6153"/>
                  <a:gd name="T69" fmla="*/ T68 w 290"/>
                  <a:gd name="T70" fmla="+- 0 -335 -401"/>
                  <a:gd name="T71" fmla="*/ -335 h 190"/>
                  <a:gd name="T72" fmla="+- 0 6384 6153"/>
                  <a:gd name="T73" fmla="*/ T72 w 290"/>
                  <a:gd name="T74" fmla="+- 0 -296 -401"/>
                  <a:gd name="T75" fmla="*/ -296 h 190"/>
                  <a:gd name="T76" fmla="+- 0 6346 6153"/>
                  <a:gd name="T77" fmla="*/ T76 w 290"/>
                  <a:gd name="T78" fmla="+- 0 -278 -401"/>
                  <a:gd name="T79" fmla="*/ -278 h 190"/>
                  <a:gd name="T80" fmla="+- 0 6311 6153"/>
                  <a:gd name="T81" fmla="*/ T80 w 290"/>
                  <a:gd name="T82" fmla="+- 0 -272 -401"/>
                  <a:gd name="T83" fmla="*/ -272 h 190"/>
                  <a:gd name="T84" fmla="+- 0 6295 6153"/>
                  <a:gd name="T85" fmla="*/ T84 w 290"/>
                  <a:gd name="T86" fmla="+- 0 -277 -401"/>
                  <a:gd name="T87" fmla="*/ -277 h 190"/>
                  <a:gd name="T88" fmla="+- 0 6283 6153"/>
                  <a:gd name="T89" fmla="*/ T88 w 290"/>
                  <a:gd name="T90" fmla="+- 0 -281 -401"/>
                  <a:gd name="T91" fmla="*/ -281 h 190"/>
                  <a:gd name="T92" fmla="+- 0 6266 6153"/>
                  <a:gd name="T93" fmla="*/ T92 w 290"/>
                  <a:gd name="T94" fmla="+- 0 -286 -401"/>
                  <a:gd name="T95" fmla="*/ -286 h 190"/>
                  <a:gd name="T96" fmla="+- 0 6246 6153"/>
                  <a:gd name="T97" fmla="*/ T96 w 290"/>
                  <a:gd name="T98" fmla="+- 0 -290 -401"/>
                  <a:gd name="T99" fmla="*/ -290 h 190"/>
                  <a:gd name="T100" fmla="+- 0 6203 6153"/>
                  <a:gd name="T101" fmla="*/ T100 w 290"/>
                  <a:gd name="T102" fmla="+- 0 -335 -401"/>
                  <a:gd name="T103" fmla="*/ -335 h 190"/>
                  <a:gd name="T104" fmla="+- 0 6190 6153"/>
                  <a:gd name="T105" fmla="*/ T104 w 290"/>
                  <a:gd name="T106" fmla="+- 0 -344 -401"/>
                  <a:gd name="T107" fmla="*/ -344 h 190"/>
                  <a:gd name="T108" fmla="+- 0 6169 6153"/>
                  <a:gd name="T109" fmla="*/ T108 w 290"/>
                  <a:gd name="T110" fmla="+- 0 -343 -401"/>
                  <a:gd name="T111" fmla="*/ -343 h 190"/>
                  <a:gd name="T112" fmla="+- 0 6153 6153"/>
                  <a:gd name="T113" fmla="*/ T112 w 290"/>
                  <a:gd name="T114" fmla="+- 0 -331 -401"/>
                  <a:gd name="T115" fmla="*/ -331 h 190"/>
                  <a:gd name="T116" fmla="+- 0 6157 6153"/>
                  <a:gd name="T117" fmla="*/ T116 w 290"/>
                  <a:gd name="T118" fmla="+- 0 -302 -401"/>
                  <a:gd name="T119" fmla="*/ -302 h 190"/>
                  <a:gd name="T120" fmla="+- 0 6248 6153"/>
                  <a:gd name="T121" fmla="*/ T120 w 290"/>
                  <a:gd name="T122" fmla="+- 0 -220 -401"/>
                  <a:gd name="T123" fmla="*/ -220 h 190"/>
                  <a:gd name="T124" fmla="+- 0 6292 6153"/>
                  <a:gd name="T125" fmla="*/ T124 w 290"/>
                  <a:gd name="T126" fmla="+- 0 -220 -401"/>
                  <a:gd name="T127" fmla="*/ -220 h 190"/>
                  <a:gd name="T128" fmla="+- 0 6329 6153"/>
                  <a:gd name="T129" fmla="*/ T128 w 290"/>
                  <a:gd name="T130" fmla="+- 0 -223 -401"/>
                  <a:gd name="T131" fmla="*/ -223 h 190"/>
                  <a:gd name="T132" fmla="+- 0 6369 6153"/>
                  <a:gd name="T133" fmla="*/ T132 w 290"/>
                  <a:gd name="T134" fmla="+- 0 -235 -401"/>
                  <a:gd name="T135" fmla="*/ -235 h 190"/>
                  <a:gd name="T136" fmla="+- 0 6430 6153"/>
                  <a:gd name="T137" fmla="*/ T136 w 290"/>
                  <a:gd name="T138" fmla="+- 0 -303 -401"/>
                  <a:gd name="T139" fmla="*/ -303 h 190"/>
                  <a:gd name="T140" fmla="+- 0 6432 6153"/>
                  <a:gd name="T141" fmla="*/ T140 w 290"/>
                  <a:gd name="T142" fmla="+- 0 -330 -401"/>
                  <a:gd name="T143" fmla="*/ -330 h 190"/>
                  <a:gd name="T144" fmla="+- 0 6394 6153"/>
                  <a:gd name="T145" fmla="*/ T144 w 290"/>
                  <a:gd name="T146" fmla="+- 0 -347 -401"/>
                  <a:gd name="T147" fmla="*/ -347 h 190"/>
                  <a:gd name="T148" fmla="+- 0 6383 6153"/>
                  <a:gd name="T149" fmla="*/ T148 w 290"/>
                  <a:gd name="T150" fmla="+- 0 -346 -401"/>
                  <a:gd name="T151" fmla="*/ -346 h 190"/>
                  <a:gd name="T152" fmla="+- 0 6299 6153"/>
                  <a:gd name="T153" fmla="*/ T152 w 290"/>
                  <a:gd name="T154" fmla="+- 0 -340 -401"/>
                  <a:gd name="T155" fmla="*/ -340 h 190"/>
                  <a:gd name="T156" fmla="+- 0 6204 6153"/>
                  <a:gd name="T157" fmla="*/ T156 w 290"/>
                  <a:gd name="T158" fmla="+- 0 -356 -401"/>
                  <a:gd name="T159" fmla="*/ -356 h 19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290" h="190">
                    <a:moveTo>
                      <a:pt x="124" y="124"/>
                    </a:moveTo>
                    <a:lnTo>
                      <a:pt x="125" y="104"/>
                    </a:lnTo>
                    <a:lnTo>
                      <a:pt x="130" y="85"/>
                    </a:lnTo>
                    <a:lnTo>
                      <a:pt x="144" y="73"/>
                    </a:lnTo>
                    <a:lnTo>
                      <a:pt x="163" y="72"/>
                    </a:lnTo>
                    <a:lnTo>
                      <a:pt x="183" y="75"/>
                    </a:lnTo>
                    <a:lnTo>
                      <a:pt x="197" y="78"/>
                    </a:lnTo>
                    <a:lnTo>
                      <a:pt x="204" y="83"/>
                    </a:lnTo>
                    <a:lnTo>
                      <a:pt x="211" y="86"/>
                    </a:lnTo>
                    <a:lnTo>
                      <a:pt x="216" y="92"/>
                    </a:lnTo>
                    <a:lnTo>
                      <a:pt x="222" y="110"/>
                    </a:lnTo>
                    <a:lnTo>
                      <a:pt x="222" y="133"/>
                    </a:lnTo>
                    <a:lnTo>
                      <a:pt x="219" y="153"/>
                    </a:lnTo>
                    <a:lnTo>
                      <a:pt x="213" y="171"/>
                    </a:lnTo>
                    <a:lnTo>
                      <a:pt x="204" y="174"/>
                    </a:lnTo>
                    <a:lnTo>
                      <a:pt x="197" y="177"/>
                    </a:lnTo>
                    <a:lnTo>
                      <a:pt x="186" y="182"/>
                    </a:lnTo>
                    <a:lnTo>
                      <a:pt x="161" y="190"/>
                    </a:lnTo>
                    <a:lnTo>
                      <a:pt x="105" y="139"/>
                    </a:lnTo>
                    <a:lnTo>
                      <a:pt x="100" y="121"/>
                    </a:lnTo>
                    <a:lnTo>
                      <a:pt x="102" y="98"/>
                    </a:lnTo>
                    <a:lnTo>
                      <a:pt x="103" y="83"/>
                    </a:lnTo>
                    <a:lnTo>
                      <a:pt x="104" y="74"/>
                    </a:lnTo>
                    <a:lnTo>
                      <a:pt x="104" y="69"/>
                    </a:lnTo>
                    <a:lnTo>
                      <a:pt x="104" y="67"/>
                    </a:lnTo>
                    <a:lnTo>
                      <a:pt x="114" y="37"/>
                    </a:lnTo>
                    <a:lnTo>
                      <a:pt x="113" y="27"/>
                    </a:lnTo>
                    <a:lnTo>
                      <a:pt x="117" y="20"/>
                    </a:lnTo>
                    <a:lnTo>
                      <a:pt x="122" y="13"/>
                    </a:lnTo>
                    <a:lnTo>
                      <a:pt x="130" y="11"/>
                    </a:lnTo>
                    <a:lnTo>
                      <a:pt x="136" y="7"/>
                    </a:lnTo>
                    <a:lnTo>
                      <a:pt x="156" y="8"/>
                    </a:lnTo>
                    <a:lnTo>
                      <a:pt x="176" y="9"/>
                    </a:lnTo>
                    <a:lnTo>
                      <a:pt x="196" y="10"/>
                    </a:lnTo>
                    <a:lnTo>
                      <a:pt x="237" y="66"/>
                    </a:lnTo>
                    <a:lnTo>
                      <a:pt x="235" y="86"/>
                    </a:lnTo>
                    <a:lnTo>
                      <a:pt x="231" y="105"/>
                    </a:lnTo>
                    <a:lnTo>
                      <a:pt x="217" y="115"/>
                    </a:lnTo>
                    <a:lnTo>
                      <a:pt x="193" y="123"/>
                    </a:lnTo>
                    <a:lnTo>
                      <a:pt x="172" y="130"/>
                    </a:lnTo>
                    <a:lnTo>
                      <a:pt x="158" y="129"/>
                    </a:lnTo>
                    <a:lnTo>
                      <a:pt x="150" y="127"/>
                    </a:lnTo>
                    <a:lnTo>
                      <a:pt x="142" y="124"/>
                    </a:lnTo>
                    <a:lnTo>
                      <a:pt x="136" y="123"/>
                    </a:lnTo>
                    <a:lnTo>
                      <a:pt x="130" y="120"/>
                    </a:lnTo>
                    <a:lnTo>
                      <a:pt x="124" y="118"/>
                    </a:lnTo>
                    <a:lnTo>
                      <a:pt x="113" y="115"/>
                    </a:lnTo>
                    <a:lnTo>
                      <a:pt x="103" y="114"/>
                    </a:lnTo>
                    <a:lnTo>
                      <a:pt x="93" y="111"/>
                    </a:lnTo>
                    <a:lnTo>
                      <a:pt x="55" y="71"/>
                    </a:lnTo>
                    <a:lnTo>
                      <a:pt x="50" y="66"/>
                    </a:lnTo>
                    <a:lnTo>
                      <a:pt x="44" y="60"/>
                    </a:lnTo>
                    <a:lnTo>
                      <a:pt x="37" y="57"/>
                    </a:lnTo>
                    <a:lnTo>
                      <a:pt x="31" y="53"/>
                    </a:lnTo>
                    <a:lnTo>
                      <a:pt x="16" y="58"/>
                    </a:lnTo>
                    <a:lnTo>
                      <a:pt x="5" y="63"/>
                    </a:lnTo>
                    <a:lnTo>
                      <a:pt x="0" y="70"/>
                    </a:lnTo>
                    <a:lnTo>
                      <a:pt x="0" y="81"/>
                    </a:lnTo>
                    <a:lnTo>
                      <a:pt x="4" y="99"/>
                    </a:lnTo>
                    <a:lnTo>
                      <a:pt x="38" y="162"/>
                    </a:lnTo>
                    <a:lnTo>
                      <a:pt x="95" y="181"/>
                    </a:lnTo>
                    <a:lnTo>
                      <a:pt x="118" y="181"/>
                    </a:lnTo>
                    <a:lnTo>
                      <a:pt x="139" y="181"/>
                    </a:lnTo>
                    <a:lnTo>
                      <a:pt x="158" y="180"/>
                    </a:lnTo>
                    <a:lnTo>
                      <a:pt x="176" y="178"/>
                    </a:lnTo>
                    <a:lnTo>
                      <a:pt x="199" y="172"/>
                    </a:lnTo>
                    <a:lnTo>
                      <a:pt x="216" y="166"/>
                    </a:lnTo>
                    <a:lnTo>
                      <a:pt x="241" y="157"/>
                    </a:lnTo>
                    <a:lnTo>
                      <a:pt x="277" y="98"/>
                    </a:lnTo>
                    <a:lnTo>
                      <a:pt x="290" y="79"/>
                    </a:lnTo>
                    <a:lnTo>
                      <a:pt x="279" y="71"/>
                    </a:lnTo>
                    <a:lnTo>
                      <a:pt x="246" y="53"/>
                    </a:lnTo>
                    <a:lnTo>
                      <a:pt x="241" y="54"/>
                    </a:lnTo>
                    <a:lnTo>
                      <a:pt x="236" y="54"/>
                    </a:lnTo>
                    <a:lnTo>
                      <a:pt x="230" y="55"/>
                    </a:lnTo>
                    <a:lnTo>
                      <a:pt x="222" y="57"/>
                    </a:lnTo>
                    <a:lnTo>
                      <a:pt x="146" y="61"/>
                    </a:lnTo>
                    <a:lnTo>
                      <a:pt x="120" y="61"/>
                    </a:lnTo>
                    <a:lnTo>
                      <a:pt x="51" y="45"/>
                    </a:lnTo>
                    <a:lnTo>
                      <a:pt x="25" y="0"/>
                    </a:lnTo>
                  </a:path>
                </a:pathLst>
              </a:custGeom>
              <a:noFill/>
              <a:ln w="28956">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grpSp>
        <p:nvGrpSpPr>
          <p:cNvPr id="497" name="Group 179">
            <a:extLst>
              <a:ext uri="{FF2B5EF4-FFF2-40B4-BE49-F238E27FC236}">
                <a16:creationId xmlns:a16="http://schemas.microsoft.com/office/drawing/2014/main" xmlns="" id="{EABF1377-A5D4-4370-A08D-1C39331FB247}"/>
              </a:ext>
            </a:extLst>
          </p:cNvPr>
          <p:cNvGrpSpPr>
            <a:grpSpLocks/>
          </p:cNvGrpSpPr>
          <p:nvPr/>
        </p:nvGrpSpPr>
        <p:grpSpPr bwMode="auto">
          <a:xfrm>
            <a:off x="2023109" y="4672647"/>
            <a:ext cx="268605" cy="222885"/>
            <a:chOff x="3077" y="1124"/>
            <a:chExt cx="423" cy="351"/>
          </a:xfrm>
        </p:grpSpPr>
        <p:pic>
          <p:nvPicPr>
            <p:cNvPr id="498" name="Picture 186">
              <a:extLst>
                <a:ext uri="{FF2B5EF4-FFF2-40B4-BE49-F238E27FC236}">
                  <a16:creationId xmlns:a16="http://schemas.microsoft.com/office/drawing/2014/main" xmlns="" id="{618BD270-36EC-4E2F-8E84-9396E50D82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1" y="1124"/>
              <a:ext cx="409" cy="351"/>
            </a:xfrm>
            <a:prstGeom prst="rect">
              <a:avLst/>
            </a:prstGeom>
            <a:noFill/>
            <a:extLst>
              <a:ext uri="{909E8E84-426E-40DD-AFC4-6F175D3DCCD1}">
                <a14:hiddenFill xmlns:a14="http://schemas.microsoft.com/office/drawing/2010/main">
                  <a:solidFill>
                    <a:srgbClr val="FFFFFF"/>
                  </a:solidFill>
                </a14:hiddenFill>
              </a:ext>
            </a:extLst>
          </p:spPr>
        </p:pic>
        <p:grpSp>
          <p:nvGrpSpPr>
            <p:cNvPr id="499" name="Group 184">
              <a:extLst>
                <a:ext uri="{FF2B5EF4-FFF2-40B4-BE49-F238E27FC236}">
                  <a16:creationId xmlns:a16="http://schemas.microsoft.com/office/drawing/2014/main" xmlns="" id="{FCC30E9E-7DA2-4661-85D9-0D6DF4E2AA54}"/>
                </a:ext>
              </a:extLst>
            </p:cNvPr>
            <p:cNvGrpSpPr>
              <a:grpSpLocks/>
            </p:cNvGrpSpPr>
            <p:nvPr/>
          </p:nvGrpSpPr>
          <p:grpSpPr bwMode="auto">
            <a:xfrm>
              <a:off x="3077" y="1125"/>
              <a:ext cx="363" cy="343"/>
              <a:chOff x="3077" y="1125"/>
              <a:chExt cx="363" cy="343"/>
            </a:xfrm>
          </p:grpSpPr>
          <p:sp>
            <p:nvSpPr>
              <p:cNvPr id="504" name="Freeform 185">
                <a:extLst>
                  <a:ext uri="{FF2B5EF4-FFF2-40B4-BE49-F238E27FC236}">
                    <a16:creationId xmlns:a16="http://schemas.microsoft.com/office/drawing/2014/main" xmlns="" id="{FA804CC0-81BF-4AB0-919C-F2B30666BFC8}"/>
                  </a:ext>
                </a:extLst>
              </p:cNvPr>
              <p:cNvSpPr>
                <a:spLocks/>
              </p:cNvSpPr>
              <p:nvPr/>
            </p:nvSpPr>
            <p:spPr bwMode="auto">
              <a:xfrm>
                <a:off x="3077" y="1125"/>
                <a:ext cx="363" cy="343"/>
              </a:xfrm>
              <a:custGeom>
                <a:avLst/>
                <a:gdLst>
                  <a:gd name="T0" fmla="+- 0 3077 3077"/>
                  <a:gd name="T1" fmla="*/ T0 w 363"/>
                  <a:gd name="T2" fmla="+- 0 1296 1125"/>
                  <a:gd name="T3" fmla="*/ 1296 h 343"/>
                  <a:gd name="T4" fmla="+- 0 3090 3077"/>
                  <a:gd name="T5" fmla="*/ T4 w 363"/>
                  <a:gd name="T6" fmla="+- 0 1232 1125"/>
                  <a:gd name="T7" fmla="*/ 1232 h 343"/>
                  <a:gd name="T8" fmla="+- 0 3126 3077"/>
                  <a:gd name="T9" fmla="*/ T8 w 363"/>
                  <a:gd name="T10" fmla="+- 0 1179 1125"/>
                  <a:gd name="T11" fmla="*/ 1179 h 343"/>
                  <a:gd name="T12" fmla="+- 0 3180 3077"/>
                  <a:gd name="T13" fmla="*/ T12 w 363"/>
                  <a:gd name="T14" fmla="+- 0 1141 1125"/>
                  <a:gd name="T15" fmla="*/ 1141 h 343"/>
                  <a:gd name="T16" fmla="+- 0 3247 3077"/>
                  <a:gd name="T17" fmla="*/ T16 w 363"/>
                  <a:gd name="T18" fmla="+- 0 1125 1125"/>
                  <a:gd name="T19" fmla="*/ 1125 h 343"/>
                  <a:gd name="T20" fmla="+- 0 3272 3077"/>
                  <a:gd name="T21" fmla="*/ T20 w 363"/>
                  <a:gd name="T22" fmla="+- 0 1126 1125"/>
                  <a:gd name="T23" fmla="*/ 1126 h 343"/>
                  <a:gd name="T24" fmla="+- 0 3341 3077"/>
                  <a:gd name="T25" fmla="*/ T24 w 363"/>
                  <a:gd name="T26" fmla="+- 0 1145 1125"/>
                  <a:gd name="T27" fmla="*/ 1145 h 343"/>
                  <a:gd name="T28" fmla="+- 0 3394 3077"/>
                  <a:gd name="T29" fmla="*/ T28 w 363"/>
                  <a:gd name="T30" fmla="+- 0 1182 1125"/>
                  <a:gd name="T31" fmla="*/ 1182 h 343"/>
                  <a:gd name="T32" fmla="+- 0 3429 3077"/>
                  <a:gd name="T33" fmla="*/ T32 w 363"/>
                  <a:gd name="T34" fmla="+- 0 1234 1125"/>
                  <a:gd name="T35" fmla="*/ 1234 h 343"/>
                  <a:gd name="T36" fmla="+- 0 3440 3077"/>
                  <a:gd name="T37" fmla="*/ T36 w 363"/>
                  <a:gd name="T38" fmla="+- 0 1274 1125"/>
                  <a:gd name="T39" fmla="*/ 1274 h 343"/>
                  <a:gd name="T40" fmla="+- 0 3439 3077"/>
                  <a:gd name="T41" fmla="*/ T40 w 363"/>
                  <a:gd name="T42" fmla="+- 0 1300 1125"/>
                  <a:gd name="T43" fmla="*/ 1300 h 343"/>
                  <a:gd name="T44" fmla="+- 0 3421 3077"/>
                  <a:gd name="T45" fmla="*/ T44 w 363"/>
                  <a:gd name="T46" fmla="+- 0 1367 1125"/>
                  <a:gd name="T47" fmla="*/ 1367 h 343"/>
                  <a:gd name="T48" fmla="+- 0 3383 3077"/>
                  <a:gd name="T49" fmla="*/ T48 w 363"/>
                  <a:gd name="T50" fmla="+- 0 1420 1125"/>
                  <a:gd name="T51" fmla="*/ 1420 h 343"/>
                  <a:gd name="T52" fmla="+- 0 3330 3077"/>
                  <a:gd name="T53" fmla="*/ T52 w 363"/>
                  <a:gd name="T54" fmla="+- 0 1454 1125"/>
                  <a:gd name="T55" fmla="*/ 1454 h 343"/>
                  <a:gd name="T56" fmla="+- 0 3267 3077"/>
                  <a:gd name="T57" fmla="*/ T56 w 363"/>
                  <a:gd name="T58" fmla="+- 0 1467 1125"/>
                  <a:gd name="T59" fmla="*/ 1467 h 343"/>
                  <a:gd name="T60" fmla="+- 0 3242 3077"/>
                  <a:gd name="T61" fmla="*/ T60 w 363"/>
                  <a:gd name="T62" fmla="+- 0 1466 1125"/>
                  <a:gd name="T63" fmla="*/ 1466 h 343"/>
                  <a:gd name="T64" fmla="+- 0 3175 3077"/>
                  <a:gd name="T65" fmla="*/ T64 w 363"/>
                  <a:gd name="T66" fmla="+- 0 1447 1125"/>
                  <a:gd name="T67" fmla="*/ 1447 h 343"/>
                  <a:gd name="T68" fmla="+- 0 3122 3077"/>
                  <a:gd name="T69" fmla="*/ T68 w 363"/>
                  <a:gd name="T70" fmla="+- 0 1408 1125"/>
                  <a:gd name="T71" fmla="*/ 1408 h 343"/>
                  <a:gd name="T72" fmla="+- 0 3088 3077"/>
                  <a:gd name="T73" fmla="*/ T72 w 363"/>
                  <a:gd name="T74" fmla="+- 0 1355 1125"/>
                  <a:gd name="T75" fmla="*/ 1355 h 343"/>
                  <a:gd name="T76" fmla="+- 0 3077 3077"/>
                  <a:gd name="T77" fmla="*/ T76 w 363"/>
                  <a:gd name="T78" fmla="+- 0 1296 1125"/>
                  <a:gd name="T79" fmla="*/ 1296 h 34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363" h="343">
                    <a:moveTo>
                      <a:pt x="0" y="171"/>
                    </a:moveTo>
                    <a:lnTo>
                      <a:pt x="13" y="107"/>
                    </a:lnTo>
                    <a:lnTo>
                      <a:pt x="49" y="54"/>
                    </a:lnTo>
                    <a:lnTo>
                      <a:pt x="103" y="16"/>
                    </a:lnTo>
                    <a:lnTo>
                      <a:pt x="170" y="0"/>
                    </a:lnTo>
                    <a:lnTo>
                      <a:pt x="195" y="1"/>
                    </a:lnTo>
                    <a:lnTo>
                      <a:pt x="264" y="20"/>
                    </a:lnTo>
                    <a:lnTo>
                      <a:pt x="317" y="57"/>
                    </a:lnTo>
                    <a:lnTo>
                      <a:pt x="352" y="109"/>
                    </a:lnTo>
                    <a:lnTo>
                      <a:pt x="363" y="149"/>
                    </a:lnTo>
                    <a:lnTo>
                      <a:pt x="362" y="175"/>
                    </a:lnTo>
                    <a:lnTo>
                      <a:pt x="344" y="242"/>
                    </a:lnTo>
                    <a:lnTo>
                      <a:pt x="306" y="295"/>
                    </a:lnTo>
                    <a:lnTo>
                      <a:pt x="253" y="329"/>
                    </a:lnTo>
                    <a:lnTo>
                      <a:pt x="190" y="342"/>
                    </a:lnTo>
                    <a:lnTo>
                      <a:pt x="165" y="341"/>
                    </a:lnTo>
                    <a:lnTo>
                      <a:pt x="98" y="322"/>
                    </a:lnTo>
                    <a:lnTo>
                      <a:pt x="45" y="283"/>
                    </a:lnTo>
                    <a:lnTo>
                      <a:pt x="11" y="230"/>
                    </a:lnTo>
                    <a:lnTo>
                      <a:pt x="0" y="171"/>
                    </a:lnTo>
                    <a:close/>
                  </a:path>
                </a:pathLst>
              </a:custGeom>
              <a:noFill/>
              <a:ln w="12192">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500" name="Group 182">
              <a:extLst>
                <a:ext uri="{FF2B5EF4-FFF2-40B4-BE49-F238E27FC236}">
                  <a16:creationId xmlns:a16="http://schemas.microsoft.com/office/drawing/2014/main" xmlns="" id="{3955D09D-3025-41E6-9706-6E1E6215E0D7}"/>
                </a:ext>
              </a:extLst>
            </p:cNvPr>
            <p:cNvGrpSpPr>
              <a:grpSpLocks/>
            </p:cNvGrpSpPr>
            <p:nvPr/>
          </p:nvGrpSpPr>
          <p:grpSpPr bwMode="auto">
            <a:xfrm>
              <a:off x="3230" y="1144"/>
              <a:ext cx="117" cy="115"/>
              <a:chOff x="3230" y="1144"/>
              <a:chExt cx="117" cy="115"/>
            </a:xfrm>
          </p:grpSpPr>
          <p:sp>
            <p:nvSpPr>
              <p:cNvPr id="503" name="Freeform 183">
                <a:extLst>
                  <a:ext uri="{FF2B5EF4-FFF2-40B4-BE49-F238E27FC236}">
                    <a16:creationId xmlns:a16="http://schemas.microsoft.com/office/drawing/2014/main" xmlns="" id="{2DA13385-3A33-493C-B74C-F9BC2C20E518}"/>
                  </a:ext>
                </a:extLst>
              </p:cNvPr>
              <p:cNvSpPr>
                <a:spLocks/>
              </p:cNvSpPr>
              <p:nvPr/>
            </p:nvSpPr>
            <p:spPr bwMode="auto">
              <a:xfrm>
                <a:off x="3230" y="1144"/>
                <a:ext cx="117" cy="115"/>
              </a:xfrm>
              <a:custGeom>
                <a:avLst/>
                <a:gdLst>
                  <a:gd name="T0" fmla="+- 0 3286 3230"/>
                  <a:gd name="T1" fmla="*/ T0 w 117"/>
                  <a:gd name="T2" fmla="+- 0 1144 1144"/>
                  <a:gd name="T3" fmla="*/ 1144 h 115"/>
                  <a:gd name="T4" fmla="+- 0 3265 3230"/>
                  <a:gd name="T5" fmla="*/ T4 w 117"/>
                  <a:gd name="T6" fmla="+- 0 1149 1144"/>
                  <a:gd name="T7" fmla="*/ 1149 h 115"/>
                  <a:gd name="T8" fmla="+- 0 3247 3230"/>
                  <a:gd name="T9" fmla="*/ T8 w 117"/>
                  <a:gd name="T10" fmla="+- 0 1161 1144"/>
                  <a:gd name="T11" fmla="*/ 1161 h 115"/>
                  <a:gd name="T12" fmla="+- 0 3235 3230"/>
                  <a:gd name="T13" fmla="*/ T12 w 117"/>
                  <a:gd name="T14" fmla="+- 0 1179 1144"/>
                  <a:gd name="T15" fmla="*/ 1179 h 115"/>
                  <a:gd name="T16" fmla="+- 0 3230 3230"/>
                  <a:gd name="T17" fmla="*/ T16 w 117"/>
                  <a:gd name="T18" fmla="+- 0 1201 1144"/>
                  <a:gd name="T19" fmla="*/ 1201 h 115"/>
                  <a:gd name="T20" fmla="+- 0 3231 3230"/>
                  <a:gd name="T21" fmla="*/ T20 w 117"/>
                  <a:gd name="T22" fmla="+- 0 1209 1144"/>
                  <a:gd name="T23" fmla="*/ 1209 h 115"/>
                  <a:gd name="T24" fmla="+- 0 3238 3230"/>
                  <a:gd name="T25" fmla="*/ T24 w 117"/>
                  <a:gd name="T26" fmla="+- 0 1229 1144"/>
                  <a:gd name="T27" fmla="*/ 1229 h 115"/>
                  <a:gd name="T28" fmla="+- 0 3251 3230"/>
                  <a:gd name="T29" fmla="*/ T28 w 117"/>
                  <a:gd name="T30" fmla="+- 0 1244 1144"/>
                  <a:gd name="T31" fmla="*/ 1244 h 115"/>
                  <a:gd name="T32" fmla="+- 0 3271 3230"/>
                  <a:gd name="T33" fmla="*/ T32 w 117"/>
                  <a:gd name="T34" fmla="+- 0 1255 1144"/>
                  <a:gd name="T35" fmla="*/ 1255 h 115"/>
                  <a:gd name="T36" fmla="+- 0 3296 3230"/>
                  <a:gd name="T37" fmla="*/ T36 w 117"/>
                  <a:gd name="T38" fmla="+- 0 1258 1144"/>
                  <a:gd name="T39" fmla="*/ 1258 h 115"/>
                  <a:gd name="T40" fmla="+- 0 3316 3230"/>
                  <a:gd name="T41" fmla="*/ T40 w 117"/>
                  <a:gd name="T42" fmla="+- 0 1252 1144"/>
                  <a:gd name="T43" fmla="*/ 1252 h 115"/>
                  <a:gd name="T44" fmla="+- 0 3333 3230"/>
                  <a:gd name="T45" fmla="*/ T44 w 117"/>
                  <a:gd name="T46" fmla="+- 0 1239 1144"/>
                  <a:gd name="T47" fmla="*/ 1239 h 115"/>
                  <a:gd name="T48" fmla="+- 0 3344 3230"/>
                  <a:gd name="T49" fmla="*/ T48 w 117"/>
                  <a:gd name="T50" fmla="+- 0 1220 1144"/>
                  <a:gd name="T51" fmla="*/ 1220 h 115"/>
                  <a:gd name="T52" fmla="+- 0 3348 3230"/>
                  <a:gd name="T53" fmla="*/ T52 w 117"/>
                  <a:gd name="T54" fmla="+- 0 1196 1144"/>
                  <a:gd name="T55" fmla="*/ 1196 h 115"/>
                  <a:gd name="T56" fmla="+- 0 3342 3230"/>
                  <a:gd name="T57" fmla="*/ T56 w 117"/>
                  <a:gd name="T58" fmla="+- 0 1176 1144"/>
                  <a:gd name="T59" fmla="*/ 1176 h 115"/>
                  <a:gd name="T60" fmla="+- 0 3329 3230"/>
                  <a:gd name="T61" fmla="*/ T60 w 117"/>
                  <a:gd name="T62" fmla="+- 0 1159 1144"/>
                  <a:gd name="T63" fmla="*/ 1159 h 115"/>
                  <a:gd name="T64" fmla="+- 0 3310 3230"/>
                  <a:gd name="T65" fmla="*/ T64 w 117"/>
                  <a:gd name="T66" fmla="+- 0 1148 1144"/>
                  <a:gd name="T67" fmla="*/ 1148 h 115"/>
                  <a:gd name="T68" fmla="+- 0 3286 3230"/>
                  <a:gd name="T69" fmla="*/ T68 w 117"/>
                  <a:gd name="T70" fmla="+- 0 1144 1144"/>
                  <a:gd name="T71" fmla="*/ 1144 h 11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117" h="115">
                    <a:moveTo>
                      <a:pt x="56" y="0"/>
                    </a:moveTo>
                    <a:lnTo>
                      <a:pt x="35" y="5"/>
                    </a:lnTo>
                    <a:lnTo>
                      <a:pt x="17" y="17"/>
                    </a:lnTo>
                    <a:lnTo>
                      <a:pt x="5" y="35"/>
                    </a:lnTo>
                    <a:lnTo>
                      <a:pt x="0" y="57"/>
                    </a:lnTo>
                    <a:lnTo>
                      <a:pt x="1" y="65"/>
                    </a:lnTo>
                    <a:lnTo>
                      <a:pt x="8" y="85"/>
                    </a:lnTo>
                    <a:lnTo>
                      <a:pt x="21" y="100"/>
                    </a:lnTo>
                    <a:lnTo>
                      <a:pt x="41" y="111"/>
                    </a:lnTo>
                    <a:lnTo>
                      <a:pt x="66" y="114"/>
                    </a:lnTo>
                    <a:lnTo>
                      <a:pt x="86" y="108"/>
                    </a:lnTo>
                    <a:lnTo>
                      <a:pt x="103" y="95"/>
                    </a:lnTo>
                    <a:lnTo>
                      <a:pt x="114" y="76"/>
                    </a:lnTo>
                    <a:lnTo>
                      <a:pt x="118" y="52"/>
                    </a:lnTo>
                    <a:lnTo>
                      <a:pt x="112" y="32"/>
                    </a:lnTo>
                    <a:lnTo>
                      <a:pt x="99" y="15"/>
                    </a:lnTo>
                    <a:lnTo>
                      <a:pt x="80" y="4"/>
                    </a:lnTo>
                    <a:lnTo>
                      <a:pt x="56" y="0"/>
                    </a:lnTo>
                  </a:path>
                </a:pathLst>
              </a:custGeom>
              <a:solidFill>
                <a:srgbClr val="7E7E7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501" name="Group 180">
              <a:extLst>
                <a:ext uri="{FF2B5EF4-FFF2-40B4-BE49-F238E27FC236}">
                  <a16:creationId xmlns:a16="http://schemas.microsoft.com/office/drawing/2014/main" xmlns="" id="{C567CF10-E721-4115-95E1-BCD2EE2A90D5}"/>
                </a:ext>
              </a:extLst>
            </p:cNvPr>
            <p:cNvGrpSpPr>
              <a:grpSpLocks/>
            </p:cNvGrpSpPr>
            <p:nvPr/>
          </p:nvGrpSpPr>
          <p:grpSpPr bwMode="auto">
            <a:xfrm>
              <a:off x="3230" y="1144"/>
              <a:ext cx="117" cy="115"/>
              <a:chOff x="3230" y="1144"/>
              <a:chExt cx="117" cy="115"/>
            </a:xfrm>
          </p:grpSpPr>
          <p:sp>
            <p:nvSpPr>
              <p:cNvPr id="502" name="Freeform 181">
                <a:extLst>
                  <a:ext uri="{FF2B5EF4-FFF2-40B4-BE49-F238E27FC236}">
                    <a16:creationId xmlns:a16="http://schemas.microsoft.com/office/drawing/2014/main" xmlns="" id="{7A344A3B-A5A2-4BFC-8769-E8A67DCF7329}"/>
                  </a:ext>
                </a:extLst>
              </p:cNvPr>
              <p:cNvSpPr>
                <a:spLocks/>
              </p:cNvSpPr>
              <p:nvPr/>
            </p:nvSpPr>
            <p:spPr bwMode="auto">
              <a:xfrm>
                <a:off x="3230" y="1144"/>
                <a:ext cx="117" cy="115"/>
              </a:xfrm>
              <a:custGeom>
                <a:avLst/>
                <a:gdLst>
                  <a:gd name="T0" fmla="+- 0 3230 3230"/>
                  <a:gd name="T1" fmla="*/ T0 w 117"/>
                  <a:gd name="T2" fmla="+- 0 1201 1144"/>
                  <a:gd name="T3" fmla="*/ 1201 h 115"/>
                  <a:gd name="T4" fmla="+- 0 3235 3230"/>
                  <a:gd name="T5" fmla="*/ T4 w 117"/>
                  <a:gd name="T6" fmla="+- 0 1179 1144"/>
                  <a:gd name="T7" fmla="*/ 1179 h 115"/>
                  <a:gd name="T8" fmla="+- 0 3247 3230"/>
                  <a:gd name="T9" fmla="*/ T8 w 117"/>
                  <a:gd name="T10" fmla="+- 0 1161 1144"/>
                  <a:gd name="T11" fmla="*/ 1161 h 115"/>
                  <a:gd name="T12" fmla="+- 0 3265 3230"/>
                  <a:gd name="T13" fmla="*/ T12 w 117"/>
                  <a:gd name="T14" fmla="+- 0 1149 1144"/>
                  <a:gd name="T15" fmla="*/ 1149 h 115"/>
                  <a:gd name="T16" fmla="+- 0 3286 3230"/>
                  <a:gd name="T17" fmla="*/ T16 w 117"/>
                  <a:gd name="T18" fmla="+- 0 1144 1144"/>
                  <a:gd name="T19" fmla="*/ 1144 h 115"/>
                  <a:gd name="T20" fmla="+- 0 3310 3230"/>
                  <a:gd name="T21" fmla="*/ T20 w 117"/>
                  <a:gd name="T22" fmla="+- 0 1148 1144"/>
                  <a:gd name="T23" fmla="*/ 1148 h 115"/>
                  <a:gd name="T24" fmla="+- 0 3329 3230"/>
                  <a:gd name="T25" fmla="*/ T24 w 117"/>
                  <a:gd name="T26" fmla="+- 0 1159 1144"/>
                  <a:gd name="T27" fmla="*/ 1159 h 115"/>
                  <a:gd name="T28" fmla="+- 0 3342 3230"/>
                  <a:gd name="T29" fmla="*/ T28 w 117"/>
                  <a:gd name="T30" fmla="+- 0 1176 1144"/>
                  <a:gd name="T31" fmla="*/ 1176 h 115"/>
                  <a:gd name="T32" fmla="+- 0 3348 3230"/>
                  <a:gd name="T33" fmla="*/ T32 w 117"/>
                  <a:gd name="T34" fmla="+- 0 1196 1144"/>
                  <a:gd name="T35" fmla="*/ 1196 h 115"/>
                  <a:gd name="T36" fmla="+- 0 3344 3230"/>
                  <a:gd name="T37" fmla="*/ T36 w 117"/>
                  <a:gd name="T38" fmla="+- 0 1220 1144"/>
                  <a:gd name="T39" fmla="*/ 1220 h 115"/>
                  <a:gd name="T40" fmla="+- 0 3333 3230"/>
                  <a:gd name="T41" fmla="*/ T40 w 117"/>
                  <a:gd name="T42" fmla="+- 0 1239 1144"/>
                  <a:gd name="T43" fmla="*/ 1239 h 115"/>
                  <a:gd name="T44" fmla="+- 0 3316 3230"/>
                  <a:gd name="T45" fmla="*/ T44 w 117"/>
                  <a:gd name="T46" fmla="+- 0 1252 1144"/>
                  <a:gd name="T47" fmla="*/ 1252 h 115"/>
                  <a:gd name="T48" fmla="+- 0 3296 3230"/>
                  <a:gd name="T49" fmla="*/ T48 w 117"/>
                  <a:gd name="T50" fmla="+- 0 1258 1144"/>
                  <a:gd name="T51" fmla="*/ 1258 h 115"/>
                  <a:gd name="T52" fmla="+- 0 3271 3230"/>
                  <a:gd name="T53" fmla="*/ T52 w 117"/>
                  <a:gd name="T54" fmla="+- 0 1255 1144"/>
                  <a:gd name="T55" fmla="*/ 1255 h 115"/>
                  <a:gd name="T56" fmla="+- 0 3251 3230"/>
                  <a:gd name="T57" fmla="*/ T56 w 117"/>
                  <a:gd name="T58" fmla="+- 0 1244 1144"/>
                  <a:gd name="T59" fmla="*/ 1244 h 115"/>
                  <a:gd name="T60" fmla="+- 0 3238 3230"/>
                  <a:gd name="T61" fmla="*/ T60 w 117"/>
                  <a:gd name="T62" fmla="+- 0 1229 1144"/>
                  <a:gd name="T63" fmla="*/ 1229 h 115"/>
                  <a:gd name="T64" fmla="+- 0 3231 3230"/>
                  <a:gd name="T65" fmla="*/ T64 w 117"/>
                  <a:gd name="T66" fmla="+- 0 1209 1144"/>
                  <a:gd name="T67" fmla="*/ 1209 h 115"/>
                  <a:gd name="T68" fmla="+- 0 3230 3230"/>
                  <a:gd name="T69" fmla="*/ T68 w 117"/>
                  <a:gd name="T70" fmla="+- 0 1201 1144"/>
                  <a:gd name="T71" fmla="*/ 1201 h 11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117" h="115">
                    <a:moveTo>
                      <a:pt x="0" y="57"/>
                    </a:moveTo>
                    <a:lnTo>
                      <a:pt x="5" y="35"/>
                    </a:lnTo>
                    <a:lnTo>
                      <a:pt x="17" y="17"/>
                    </a:lnTo>
                    <a:lnTo>
                      <a:pt x="35" y="5"/>
                    </a:lnTo>
                    <a:lnTo>
                      <a:pt x="56" y="0"/>
                    </a:lnTo>
                    <a:lnTo>
                      <a:pt x="80" y="4"/>
                    </a:lnTo>
                    <a:lnTo>
                      <a:pt x="99" y="15"/>
                    </a:lnTo>
                    <a:lnTo>
                      <a:pt x="112" y="32"/>
                    </a:lnTo>
                    <a:lnTo>
                      <a:pt x="118" y="52"/>
                    </a:lnTo>
                    <a:lnTo>
                      <a:pt x="114" y="76"/>
                    </a:lnTo>
                    <a:lnTo>
                      <a:pt x="103" y="95"/>
                    </a:lnTo>
                    <a:lnTo>
                      <a:pt x="86" y="108"/>
                    </a:lnTo>
                    <a:lnTo>
                      <a:pt x="66" y="114"/>
                    </a:lnTo>
                    <a:lnTo>
                      <a:pt x="41" y="111"/>
                    </a:lnTo>
                    <a:lnTo>
                      <a:pt x="21" y="100"/>
                    </a:lnTo>
                    <a:lnTo>
                      <a:pt x="8" y="85"/>
                    </a:lnTo>
                    <a:lnTo>
                      <a:pt x="1" y="65"/>
                    </a:lnTo>
                    <a:lnTo>
                      <a:pt x="0" y="57"/>
                    </a:lnTo>
                    <a:close/>
                  </a:path>
                </a:pathLst>
              </a:custGeom>
              <a:noFill/>
              <a:ln w="12192">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grpSp>
        <p:nvGrpSpPr>
          <p:cNvPr id="505" name="Group 167">
            <a:extLst>
              <a:ext uri="{FF2B5EF4-FFF2-40B4-BE49-F238E27FC236}">
                <a16:creationId xmlns:a16="http://schemas.microsoft.com/office/drawing/2014/main" xmlns="" id="{A6DDC783-DFD0-47F9-BFD2-F10C126DCEFC}"/>
              </a:ext>
            </a:extLst>
          </p:cNvPr>
          <p:cNvGrpSpPr>
            <a:grpSpLocks/>
          </p:cNvGrpSpPr>
          <p:nvPr/>
        </p:nvGrpSpPr>
        <p:grpSpPr bwMode="auto">
          <a:xfrm>
            <a:off x="3258658" y="3696334"/>
            <a:ext cx="540385" cy="114300"/>
            <a:chOff x="5075" y="-397"/>
            <a:chExt cx="851" cy="180"/>
          </a:xfrm>
        </p:grpSpPr>
        <p:grpSp>
          <p:nvGrpSpPr>
            <p:cNvPr id="506" name="Group 170">
              <a:extLst>
                <a:ext uri="{FF2B5EF4-FFF2-40B4-BE49-F238E27FC236}">
                  <a16:creationId xmlns:a16="http://schemas.microsoft.com/office/drawing/2014/main" xmlns="" id="{39DE0257-DA11-4E80-ADCB-1A34A3526F85}"/>
                </a:ext>
              </a:extLst>
            </p:cNvPr>
            <p:cNvGrpSpPr>
              <a:grpSpLocks/>
            </p:cNvGrpSpPr>
            <p:nvPr/>
          </p:nvGrpSpPr>
          <p:grpSpPr bwMode="auto">
            <a:xfrm>
              <a:off x="5075" y="-397"/>
              <a:ext cx="180" cy="180"/>
              <a:chOff x="5075" y="-397"/>
              <a:chExt cx="180" cy="180"/>
            </a:xfrm>
          </p:grpSpPr>
          <p:sp>
            <p:nvSpPr>
              <p:cNvPr id="509" name="Freeform 171">
                <a:extLst>
                  <a:ext uri="{FF2B5EF4-FFF2-40B4-BE49-F238E27FC236}">
                    <a16:creationId xmlns:a16="http://schemas.microsoft.com/office/drawing/2014/main" xmlns="" id="{51BC1E2B-CBA3-4840-B4B7-0B426E8DF8A1}"/>
                  </a:ext>
                </a:extLst>
              </p:cNvPr>
              <p:cNvSpPr>
                <a:spLocks/>
              </p:cNvSpPr>
              <p:nvPr/>
            </p:nvSpPr>
            <p:spPr bwMode="auto">
              <a:xfrm>
                <a:off x="5075" y="-397"/>
                <a:ext cx="180" cy="180"/>
              </a:xfrm>
              <a:custGeom>
                <a:avLst/>
                <a:gdLst>
                  <a:gd name="T0" fmla="+- 0 5255 5075"/>
                  <a:gd name="T1" fmla="*/ T0 w 180"/>
                  <a:gd name="T2" fmla="+- 0 -397 -397"/>
                  <a:gd name="T3" fmla="*/ -397 h 180"/>
                  <a:gd name="T4" fmla="+- 0 5075 5075"/>
                  <a:gd name="T5" fmla="*/ T4 w 180"/>
                  <a:gd name="T6" fmla="+- 0 -307 -397"/>
                  <a:gd name="T7" fmla="*/ -307 h 180"/>
                  <a:gd name="T8" fmla="+- 0 5255 5075"/>
                  <a:gd name="T9" fmla="*/ T8 w 180"/>
                  <a:gd name="T10" fmla="+- 0 -217 -397"/>
                  <a:gd name="T11" fmla="*/ -217 h 180"/>
                  <a:gd name="T12" fmla="+- 0 5255 5075"/>
                  <a:gd name="T13" fmla="*/ T12 w 180"/>
                  <a:gd name="T14" fmla="+- 0 -277 -397"/>
                  <a:gd name="T15" fmla="*/ -277 h 180"/>
                  <a:gd name="T16" fmla="+- 0 5225 5075"/>
                  <a:gd name="T17" fmla="*/ T16 w 180"/>
                  <a:gd name="T18" fmla="+- 0 -277 -397"/>
                  <a:gd name="T19" fmla="*/ -277 h 180"/>
                  <a:gd name="T20" fmla="+- 0 5225 5075"/>
                  <a:gd name="T21" fmla="*/ T20 w 180"/>
                  <a:gd name="T22" fmla="+- 0 -337 -397"/>
                  <a:gd name="T23" fmla="*/ -337 h 180"/>
                  <a:gd name="T24" fmla="+- 0 5255 5075"/>
                  <a:gd name="T25" fmla="*/ T24 w 180"/>
                  <a:gd name="T26" fmla="+- 0 -337 -397"/>
                  <a:gd name="T27" fmla="*/ -337 h 180"/>
                  <a:gd name="T28" fmla="+- 0 5255 5075"/>
                  <a:gd name="T29" fmla="*/ T28 w 180"/>
                  <a:gd name="T30" fmla="+- 0 -397 -397"/>
                  <a:gd name="T31" fmla="*/ -397 h 180"/>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80" h="180">
                    <a:moveTo>
                      <a:pt x="180" y="0"/>
                    </a:moveTo>
                    <a:lnTo>
                      <a:pt x="0" y="90"/>
                    </a:lnTo>
                    <a:lnTo>
                      <a:pt x="180" y="180"/>
                    </a:lnTo>
                    <a:lnTo>
                      <a:pt x="180" y="120"/>
                    </a:lnTo>
                    <a:lnTo>
                      <a:pt x="150" y="120"/>
                    </a:lnTo>
                    <a:lnTo>
                      <a:pt x="150" y="60"/>
                    </a:lnTo>
                    <a:lnTo>
                      <a:pt x="180" y="60"/>
                    </a:lnTo>
                    <a:lnTo>
                      <a:pt x="180" y="0"/>
                    </a:lnTo>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507" name="Group 168">
              <a:extLst>
                <a:ext uri="{FF2B5EF4-FFF2-40B4-BE49-F238E27FC236}">
                  <a16:creationId xmlns:a16="http://schemas.microsoft.com/office/drawing/2014/main" xmlns="" id="{2B9D26DE-82BB-470C-8E4F-54950322BE74}"/>
                </a:ext>
              </a:extLst>
            </p:cNvPr>
            <p:cNvGrpSpPr>
              <a:grpSpLocks/>
            </p:cNvGrpSpPr>
            <p:nvPr/>
          </p:nvGrpSpPr>
          <p:grpSpPr bwMode="auto">
            <a:xfrm>
              <a:off x="5225" y="-307"/>
              <a:ext cx="701" cy="2"/>
              <a:chOff x="5225" y="-307"/>
              <a:chExt cx="701" cy="2"/>
            </a:xfrm>
          </p:grpSpPr>
          <p:sp>
            <p:nvSpPr>
              <p:cNvPr id="508" name="Freeform 169">
                <a:extLst>
                  <a:ext uri="{FF2B5EF4-FFF2-40B4-BE49-F238E27FC236}">
                    <a16:creationId xmlns:a16="http://schemas.microsoft.com/office/drawing/2014/main" xmlns="" id="{A7866EA9-9FFA-4C67-A0CF-99596191E1DD}"/>
                  </a:ext>
                </a:extLst>
              </p:cNvPr>
              <p:cNvSpPr>
                <a:spLocks/>
              </p:cNvSpPr>
              <p:nvPr/>
            </p:nvSpPr>
            <p:spPr bwMode="auto">
              <a:xfrm>
                <a:off x="5225" y="-307"/>
                <a:ext cx="701" cy="2"/>
              </a:xfrm>
              <a:custGeom>
                <a:avLst/>
                <a:gdLst>
                  <a:gd name="T0" fmla="+- 0 5225 5225"/>
                  <a:gd name="T1" fmla="*/ T0 w 701"/>
                  <a:gd name="T2" fmla="+- 0 5926 5225"/>
                  <a:gd name="T3" fmla="*/ T2 w 701"/>
                </a:gdLst>
                <a:ahLst/>
                <a:cxnLst>
                  <a:cxn ang="0">
                    <a:pos x="T1" y="0"/>
                  </a:cxn>
                  <a:cxn ang="0">
                    <a:pos x="T3" y="0"/>
                  </a:cxn>
                </a:cxnLst>
                <a:rect l="0" t="0" r="r" b="b"/>
                <a:pathLst>
                  <a:path w="701">
                    <a:moveTo>
                      <a:pt x="0" y="0"/>
                    </a:moveTo>
                    <a:lnTo>
                      <a:pt x="701" y="0"/>
                    </a:lnTo>
                  </a:path>
                </a:pathLst>
              </a:custGeom>
              <a:noFill/>
              <a:ln w="39370">
                <a:solidFill>
                  <a:srgbClr val="585858"/>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sp>
        <p:nvSpPr>
          <p:cNvPr id="511" name="Rettangolo 510">
            <a:extLst>
              <a:ext uri="{FF2B5EF4-FFF2-40B4-BE49-F238E27FC236}">
                <a16:creationId xmlns:a16="http://schemas.microsoft.com/office/drawing/2014/main" xmlns="" id="{E41CDD65-9018-4DF2-9632-F47FFA5B8861}"/>
              </a:ext>
            </a:extLst>
          </p:cNvPr>
          <p:cNvSpPr/>
          <p:nvPr/>
        </p:nvSpPr>
        <p:spPr>
          <a:xfrm>
            <a:off x="2068354" y="1386522"/>
            <a:ext cx="1526380" cy="369332"/>
          </a:xfrm>
          <a:prstGeom prst="rect">
            <a:avLst/>
          </a:prstGeom>
        </p:spPr>
        <p:txBody>
          <a:bodyPr wrap="none">
            <a:spAutoFit/>
          </a:bodyPr>
          <a:lstStyle/>
          <a:p>
            <a:r>
              <a:rPr lang="it-IT" dirty="0" err="1"/>
              <a:t>Dane</a:t>
            </a:r>
            <a:r>
              <a:rPr lang="it-IT" dirty="0"/>
              <a:t> </a:t>
            </a:r>
            <a:r>
              <a:rPr lang="it-IT" dirty="0" err="1"/>
              <a:t>particles</a:t>
            </a:r>
            <a:endParaRPr lang="it-IT" dirty="0"/>
          </a:p>
        </p:txBody>
      </p:sp>
      <p:sp>
        <p:nvSpPr>
          <p:cNvPr id="512" name="Rettangolo 511">
            <a:extLst>
              <a:ext uri="{FF2B5EF4-FFF2-40B4-BE49-F238E27FC236}">
                <a16:creationId xmlns:a16="http://schemas.microsoft.com/office/drawing/2014/main" xmlns="" id="{52C5EF17-16C3-44A5-AA5C-57F91054AC98}"/>
              </a:ext>
            </a:extLst>
          </p:cNvPr>
          <p:cNvSpPr/>
          <p:nvPr/>
        </p:nvSpPr>
        <p:spPr>
          <a:xfrm>
            <a:off x="3714274" y="1387196"/>
            <a:ext cx="1433790" cy="369332"/>
          </a:xfrm>
          <a:prstGeom prst="rect">
            <a:avLst/>
          </a:prstGeom>
        </p:spPr>
        <p:txBody>
          <a:bodyPr wrap="none">
            <a:spAutoFit/>
          </a:bodyPr>
          <a:lstStyle/>
          <a:p>
            <a:r>
              <a:rPr lang="it-IT" dirty="0" err="1"/>
              <a:t>cir</a:t>
            </a:r>
            <a:r>
              <a:rPr lang="it-IT" dirty="0"/>
              <a:t> HBV-</a:t>
            </a:r>
            <a:r>
              <a:rPr lang="it-IT" dirty="0" err="1"/>
              <a:t>RNAs</a:t>
            </a:r>
            <a:endParaRPr lang="it-IT" dirty="0"/>
          </a:p>
        </p:txBody>
      </p:sp>
      <p:sp>
        <p:nvSpPr>
          <p:cNvPr id="513" name="CasellaDiTesto 512">
            <a:extLst>
              <a:ext uri="{FF2B5EF4-FFF2-40B4-BE49-F238E27FC236}">
                <a16:creationId xmlns:a16="http://schemas.microsoft.com/office/drawing/2014/main" xmlns="" id="{D6A900E2-7EE5-4B49-A58C-8E476C95579A}"/>
              </a:ext>
            </a:extLst>
          </p:cNvPr>
          <p:cNvSpPr txBox="1"/>
          <p:nvPr/>
        </p:nvSpPr>
        <p:spPr>
          <a:xfrm>
            <a:off x="5258228" y="1386522"/>
            <a:ext cx="907621" cy="369332"/>
          </a:xfrm>
          <a:prstGeom prst="rect">
            <a:avLst/>
          </a:prstGeom>
          <a:noFill/>
        </p:spPr>
        <p:txBody>
          <a:bodyPr wrap="none" rtlCol="0">
            <a:spAutoFit/>
          </a:bodyPr>
          <a:lstStyle/>
          <a:p>
            <a:r>
              <a:rPr lang="it-IT" dirty="0" err="1"/>
              <a:t>qHBsAg</a:t>
            </a:r>
            <a:endParaRPr lang="it-IT" dirty="0"/>
          </a:p>
        </p:txBody>
      </p:sp>
      <p:sp>
        <p:nvSpPr>
          <p:cNvPr id="514" name="Rettangolo 513">
            <a:extLst>
              <a:ext uri="{FF2B5EF4-FFF2-40B4-BE49-F238E27FC236}">
                <a16:creationId xmlns:a16="http://schemas.microsoft.com/office/drawing/2014/main" xmlns="" id="{021C305A-E97D-4840-B36F-1410F15BC480}"/>
              </a:ext>
            </a:extLst>
          </p:cNvPr>
          <p:cNvSpPr/>
          <p:nvPr/>
        </p:nvSpPr>
        <p:spPr>
          <a:xfrm>
            <a:off x="6362339" y="1395808"/>
            <a:ext cx="873957" cy="369332"/>
          </a:xfrm>
          <a:prstGeom prst="rect">
            <a:avLst/>
          </a:prstGeom>
        </p:spPr>
        <p:txBody>
          <a:bodyPr wrap="none">
            <a:spAutoFit/>
          </a:bodyPr>
          <a:lstStyle/>
          <a:p>
            <a:r>
              <a:rPr lang="it-IT" dirty="0" err="1"/>
              <a:t>HBcrAg</a:t>
            </a:r>
            <a:endParaRPr lang="it-IT" dirty="0"/>
          </a:p>
        </p:txBody>
      </p:sp>
      <p:grpSp>
        <p:nvGrpSpPr>
          <p:cNvPr id="515" name="Group 172">
            <a:extLst>
              <a:ext uri="{FF2B5EF4-FFF2-40B4-BE49-F238E27FC236}">
                <a16:creationId xmlns:a16="http://schemas.microsoft.com/office/drawing/2014/main" xmlns="" id="{FC4A81AC-D736-4DEF-A14A-82EA8398EE4A}"/>
              </a:ext>
            </a:extLst>
          </p:cNvPr>
          <p:cNvGrpSpPr>
            <a:grpSpLocks/>
          </p:cNvGrpSpPr>
          <p:nvPr/>
        </p:nvGrpSpPr>
        <p:grpSpPr bwMode="auto">
          <a:xfrm>
            <a:off x="2394901" y="4713605"/>
            <a:ext cx="1566545" cy="114300"/>
            <a:chOff x="3714" y="1192"/>
            <a:chExt cx="2467" cy="180"/>
          </a:xfrm>
        </p:grpSpPr>
        <p:grpSp>
          <p:nvGrpSpPr>
            <p:cNvPr id="516" name="Group 177">
              <a:extLst>
                <a:ext uri="{FF2B5EF4-FFF2-40B4-BE49-F238E27FC236}">
                  <a16:creationId xmlns:a16="http://schemas.microsoft.com/office/drawing/2014/main" xmlns="" id="{E1BEE2B7-253B-4419-A3DA-86EF0CE98C18}"/>
                </a:ext>
              </a:extLst>
            </p:cNvPr>
            <p:cNvGrpSpPr>
              <a:grpSpLocks/>
            </p:cNvGrpSpPr>
            <p:nvPr/>
          </p:nvGrpSpPr>
          <p:grpSpPr bwMode="auto">
            <a:xfrm>
              <a:off x="6001" y="1192"/>
              <a:ext cx="120" cy="180"/>
              <a:chOff x="6001" y="1192"/>
              <a:chExt cx="120" cy="180"/>
            </a:xfrm>
          </p:grpSpPr>
          <p:sp>
            <p:nvSpPr>
              <p:cNvPr id="521" name="Freeform 178">
                <a:extLst>
                  <a:ext uri="{FF2B5EF4-FFF2-40B4-BE49-F238E27FC236}">
                    <a16:creationId xmlns:a16="http://schemas.microsoft.com/office/drawing/2014/main" xmlns="" id="{EC4A236D-50B5-46FB-979B-D7E44803A81B}"/>
                  </a:ext>
                </a:extLst>
              </p:cNvPr>
              <p:cNvSpPr>
                <a:spLocks/>
              </p:cNvSpPr>
              <p:nvPr/>
            </p:nvSpPr>
            <p:spPr bwMode="auto">
              <a:xfrm>
                <a:off x="6001" y="1192"/>
                <a:ext cx="120" cy="180"/>
              </a:xfrm>
              <a:custGeom>
                <a:avLst/>
                <a:gdLst>
                  <a:gd name="T0" fmla="+- 0 6001 6001"/>
                  <a:gd name="T1" fmla="*/ T0 w 120"/>
                  <a:gd name="T2" fmla="+- 0 1192 1192"/>
                  <a:gd name="T3" fmla="*/ 1192 h 180"/>
                  <a:gd name="T4" fmla="+- 0 6001 6001"/>
                  <a:gd name="T5" fmla="*/ T4 w 120"/>
                  <a:gd name="T6" fmla="+- 0 1372 1192"/>
                  <a:gd name="T7" fmla="*/ 1372 h 180"/>
                  <a:gd name="T8" fmla="+- 0 6121 6001"/>
                  <a:gd name="T9" fmla="*/ T8 w 120"/>
                  <a:gd name="T10" fmla="+- 0 1312 1192"/>
                  <a:gd name="T11" fmla="*/ 1312 h 180"/>
                  <a:gd name="T12" fmla="+- 0 6031 6001"/>
                  <a:gd name="T13" fmla="*/ T12 w 120"/>
                  <a:gd name="T14" fmla="+- 0 1312 1192"/>
                  <a:gd name="T15" fmla="*/ 1312 h 180"/>
                  <a:gd name="T16" fmla="+- 0 6031 6001"/>
                  <a:gd name="T17" fmla="*/ T16 w 120"/>
                  <a:gd name="T18" fmla="+- 0 1252 1192"/>
                  <a:gd name="T19" fmla="*/ 1252 h 180"/>
                  <a:gd name="T20" fmla="+- 0 6121 6001"/>
                  <a:gd name="T21" fmla="*/ T20 w 120"/>
                  <a:gd name="T22" fmla="+- 0 1252 1192"/>
                  <a:gd name="T23" fmla="*/ 1252 h 180"/>
                  <a:gd name="T24" fmla="+- 0 6001 6001"/>
                  <a:gd name="T25" fmla="*/ T24 w 120"/>
                  <a:gd name="T26" fmla="+- 0 1192 1192"/>
                  <a:gd name="T27" fmla="*/ 1192 h 180"/>
                </a:gdLst>
                <a:ahLst/>
                <a:cxnLst>
                  <a:cxn ang="0">
                    <a:pos x="T1" y="T3"/>
                  </a:cxn>
                  <a:cxn ang="0">
                    <a:pos x="T5" y="T7"/>
                  </a:cxn>
                  <a:cxn ang="0">
                    <a:pos x="T9" y="T11"/>
                  </a:cxn>
                  <a:cxn ang="0">
                    <a:pos x="T13" y="T15"/>
                  </a:cxn>
                  <a:cxn ang="0">
                    <a:pos x="T17" y="T19"/>
                  </a:cxn>
                  <a:cxn ang="0">
                    <a:pos x="T21" y="T23"/>
                  </a:cxn>
                  <a:cxn ang="0">
                    <a:pos x="T25" y="T27"/>
                  </a:cxn>
                </a:cxnLst>
                <a:rect l="0" t="0" r="r" b="b"/>
                <a:pathLst>
                  <a:path w="120" h="180">
                    <a:moveTo>
                      <a:pt x="0" y="0"/>
                    </a:moveTo>
                    <a:lnTo>
                      <a:pt x="0" y="180"/>
                    </a:lnTo>
                    <a:lnTo>
                      <a:pt x="120" y="120"/>
                    </a:lnTo>
                    <a:lnTo>
                      <a:pt x="30" y="120"/>
                    </a:lnTo>
                    <a:lnTo>
                      <a:pt x="30" y="60"/>
                    </a:lnTo>
                    <a:lnTo>
                      <a:pt x="120" y="60"/>
                    </a:lnTo>
                    <a:lnTo>
                      <a:pt x="0" y="0"/>
                    </a:lnTo>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517" name="Group 175">
              <a:extLst>
                <a:ext uri="{FF2B5EF4-FFF2-40B4-BE49-F238E27FC236}">
                  <a16:creationId xmlns:a16="http://schemas.microsoft.com/office/drawing/2014/main" xmlns="" id="{1E70BF13-3191-4B71-BEB1-4BA550460C70}"/>
                </a:ext>
              </a:extLst>
            </p:cNvPr>
            <p:cNvGrpSpPr>
              <a:grpSpLocks/>
            </p:cNvGrpSpPr>
            <p:nvPr/>
          </p:nvGrpSpPr>
          <p:grpSpPr bwMode="auto">
            <a:xfrm>
              <a:off x="3714" y="1282"/>
              <a:ext cx="2287" cy="2"/>
              <a:chOff x="3714" y="1282"/>
              <a:chExt cx="2287" cy="2"/>
            </a:xfrm>
          </p:grpSpPr>
          <p:sp>
            <p:nvSpPr>
              <p:cNvPr id="520" name="Freeform 176">
                <a:extLst>
                  <a:ext uri="{FF2B5EF4-FFF2-40B4-BE49-F238E27FC236}">
                    <a16:creationId xmlns:a16="http://schemas.microsoft.com/office/drawing/2014/main" xmlns="" id="{A2D38558-F603-42D3-950B-6247656B0196}"/>
                  </a:ext>
                </a:extLst>
              </p:cNvPr>
              <p:cNvSpPr>
                <a:spLocks/>
              </p:cNvSpPr>
              <p:nvPr/>
            </p:nvSpPr>
            <p:spPr bwMode="auto">
              <a:xfrm>
                <a:off x="3714" y="1282"/>
                <a:ext cx="2287" cy="2"/>
              </a:xfrm>
              <a:custGeom>
                <a:avLst/>
                <a:gdLst>
                  <a:gd name="T0" fmla="+- 0 3714 3714"/>
                  <a:gd name="T1" fmla="*/ T0 w 2287"/>
                  <a:gd name="T2" fmla="+- 0 6001 3714"/>
                  <a:gd name="T3" fmla="*/ T2 w 2287"/>
                </a:gdLst>
                <a:ahLst/>
                <a:cxnLst>
                  <a:cxn ang="0">
                    <a:pos x="T1" y="0"/>
                  </a:cxn>
                  <a:cxn ang="0">
                    <a:pos x="T3" y="0"/>
                  </a:cxn>
                </a:cxnLst>
                <a:rect l="0" t="0" r="r" b="b"/>
                <a:pathLst>
                  <a:path w="2287">
                    <a:moveTo>
                      <a:pt x="0" y="0"/>
                    </a:moveTo>
                    <a:lnTo>
                      <a:pt x="2287" y="0"/>
                    </a:lnTo>
                  </a:path>
                </a:pathLst>
              </a:custGeom>
              <a:noFill/>
              <a:ln w="39370">
                <a:solidFill>
                  <a:srgbClr val="585858"/>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518" name="Group 173">
              <a:extLst>
                <a:ext uri="{FF2B5EF4-FFF2-40B4-BE49-F238E27FC236}">
                  <a16:creationId xmlns:a16="http://schemas.microsoft.com/office/drawing/2014/main" xmlns="" id="{352D3F1B-1D01-49C6-84CC-8CB7B084A8C7}"/>
                </a:ext>
              </a:extLst>
            </p:cNvPr>
            <p:cNvGrpSpPr>
              <a:grpSpLocks/>
            </p:cNvGrpSpPr>
            <p:nvPr/>
          </p:nvGrpSpPr>
          <p:grpSpPr bwMode="auto">
            <a:xfrm>
              <a:off x="6031" y="1252"/>
              <a:ext cx="150" cy="60"/>
              <a:chOff x="6031" y="1252"/>
              <a:chExt cx="150" cy="60"/>
            </a:xfrm>
          </p:grpSpPr>
          <p:sp>
            <p:nvSpPr>
              <p:cNvPr id="519" name="Freeform 174">
                <a:extLst>
                  <a:ext uri="{FF2B5EF4-FFF2-40B4-BE49-F238E27FC236}">
                    <a16:creationId xmlns:a16="http://schemas.microsoft.com/office/drawing/2014/main" xmlns="" id="{C9246B17-4473-4565-8FEB-0B405714C169}"/>
                  </a:ext>
                </a:extLst>
              </p:cNvPr>
              <p:cNvSpPr>
                <a:spLocks/>
              </p:cNvSpPr>
              <p:nvPr/>
            </p:nvSpPr>
            <p:spPr bwMode="auto">
              <a:xfrm>
                <a:off x="6031" y="1252"/>
                <a:ext cx="150" cy="60"/>
              </a:xfrm>
              <a:custGeom>
                <a:avLst/>
                <a:gdLst>
                  <a:gd name="T0" fmla="+- 0 6121 6031"/>
                  <a:gd name="T1" fmla="*/ T0 w 150"/>
                  <a:gd name="T2" fmla="+- 0 1252 1252"/>
                  <a:gd name="T3" fmla="*/ 1252 h 60"/>
                  <a:gd name="T4" fmla="+- 0 6031 6031"/>
                  <a:gd name="T5" fmla="*/ T4 w 150"/>
                  <a:gd name="T6" fmla="+- 0 1252 1252"/>
                  <a:gd name="T7" fmla="*/ 1252 h 60"/>
                  <a:gd name="T8" fmla="+- 0 6031 6031"/>
                  <a:gd name="T9" fmla="*/ T8 w 150"/>
                  <a:gd name="T10" fmla="+- 0 1312 1252"/>
                  <a:gd name="T11" fmla="*/ 1312 h 60"/>
                  <a:gd name="T12" fmla="+- 0 6121 6031"/>
                  <a:gd name="T13" fmla="*/ T12 w 150"/>
                  <a:gd name="T14" fmla="+- 0 1312 1252"/>
                  <a:gd name="T15" fmla="*/ 1312 h 60"/>
                  <a:gd name="T16" fmla="+- 0 6181 6031"/>
                  <a:gd name="T17" fmla="*/ T16 w 150"/>
                  <a:gd name="T18" fmla="+- 0 1282 1252"/>
                  <a:gd name="T19" fmla="*/ 1282 h 60"/>
                  <a:gd name="T20" fmla="+- 0 6121 6031"/>
                  <a:gd name="T21" fmla="*/ T20 w 150"/>
                  <a:gd name="T22" fmla="+- 0 1252 1252"/>
                  <a:gd name="T23" fmla="*/ 1252 h 60"/>
                </a:gdLst>
                <a:ahLst/>
                <a:cxnLst>
                  <a:cxn ang="0">
                    <a:pos x="T1" y="T3"/>
                  </a:cxn>
                  <a:cxn ang="0">
                    <a:pos x="T5" y="T7"/>
                  </a:cxn>
                  <a:cxn ang="0">
                    <a:pos x="T9" y="T11"/>
                  </a:cxn>
                  <a:cxn ang="0">
                    <a:pos x="T13" y="T15"/>
                  </a:cxn>
                  <a:cxn ang="0">
                    <a:pos x="T17" y="T19"/>
                  </a:cxn>
                  <a:cxn ang="0">
                    <a:pos x="T21" y="T23"/>
                  </a:cxn>
                </a:cxnLst>
                <a:rect l="0" t="0" r="r" b="b"/>
                <a:pathLst>
                  <a:path w="150" h="60">
                    <a:moveTo>
                      <a:pt x="90" y="0"/>
                    </a:moveTo>
                    <a:lnTo>
                      <a:pt x="0" y="0"/>
                    </a:lnTo>
                    <a:lnTo>
                      <a:pt x="0" y="60"/>
                    </a:lnTo>
                    <a:lnTo>
                      <a:pt x="90" y="60"/>
                    </a:lnTo>
                    <a:lnTo>
                      <a:pt x="150" y="30"/>
                    </a:lnTo>
                    <a:lnTo>
                      <a:pt x="90" y="0"/>
                    </a:lnTo>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sp>
        <p:nvSpPr>
          <p:cNvPr id="522" name="Rettangolo 521">
            <a:extLst>
              <a:ext uri="{FF2B5EF4-FFF2-40B4-BE49-F238E27FC236}">
                <a16:creationId xmlns:a16="http://schemas.microsoft.com/office/drawing/2014/main" xmlns="" id="{2DD0FD9C-3CEF-4E8D-B88D-8A1D73744ECA}"/>
              </a:ext>
            </a:extLst>
          </p:cNvPr>
          <p:cNvSpPr/>
          <p:nvPr/>
        </p:nvSpPr>
        <p:spPr>
          <a:xfrm>
            <a:off x="5395198" y="1927865"/>
            <a:ext cx="760978" cy="276999"/>
          </a:xfrm>
          <a:prstGeom prst="rect">
            <a:avLst/>
          </a:prstGeom>
        </p:spPr>
        <p:txBody>
          <a:bodyPr wrap="none">
            <a:spAutoFit/>
          </a:bodyPr>
          <a:lstStyle/>
          <a:p>
            <a:r>
              <a:rPr lang="en-US" sz="1200" b="1" i="1" dirty="0">
                <a:latin typeface="+mj-lt"/>
                <a:ea typeface="Arial" panose="020B0604020202020204" pitchFamily="34" charset="0"/>
              </a:rPr>
              <a:t>f</a:t>
            </a:r>
            <a:r>
              <a:rPr lang="en-US" sz="1200" b="1" i="1" spc="5" dirty="0">
                <a:latin typeface="+mj-lt"/>
                <a:ea typeface="Arial" panose="020B0604020202020204" pitchFamily="34" charset="0"/>
              </a:rPr>
              <a:t>il</a:t>
            </a:r>
            <a:r>
              <a:rPr lang="en-US" sz="1200" b="1" i="1" dirty="0">
                <a:latin typeface="+mj-lt"/>
                <a:ea typeface="Arial" panose="020B0604020202020204" pitchFamily="34" charset="0"/>
              </a:rPr>
              <a:t>ame</a:t>
            </a:r>
            <a:r>
              <a:rPr lang="en-US" sz="1200" b="1" i="1" spc="-5" dirty="0">
                <a:latin typeface="+mj-lt"/>
                <a:ea typeface="Arial" panose="020B0604020202020204" pitchFamily="34" charset="0"/>
              </a:rPr>
              <a:t>n</a:t>
            </a:r>
            <a:r>
              <a:rPr lang="en-US" sz="1200" b="1" i="1" dirty="0">
                <a:latin typeface="+mj-lt"/>
                <a:ea typeface="Arial" panose="020B0604020202020204" pitchFamily="34" charset="0"/>
              </a:rPr>
              <a:t>t</a:t>
            </a:r>
            <a:r>
              <a:rPr lang="en-US" sz="1100" b="1" i="1" dirty="0">
                <a:latin typeface="Arial" panose="020B0604020202020204" pitchFamily="34" charset="0"/>
                <a:ea typeface="Arial" panose="020B0604020202020204" pitchFamily="34" charset="0"/>
              </a:rPr>
              <a:t> </a:t>
            </a:r>
            <a:endParaRPr lang="it-IT" sz="3600" b="1" dirty="0"/>
          </a:p>
        </p:txBody>
      </p:sp>
      <p:sp>
        <p:nvSpPr>
          <p:cNvPr id="525" name="Rettangolo 524">
            <a:extLst>
              <a:ext uri="{FF2B5EF4-FFF2-40B4-BE49-F238E27FC236}">
                <a16:creationId xmlns:a16="http://schemas.microsoft.com/office/drawing/2014/main" xmlns="" id="{788385E7-9515-4C2B-AFB1-887293D37427}"/>
              </a:ext>
            </a:extLst>
          </p:cNvPr>
          <p:cNvSpPr/>
          <p:nvPr/>
        </p:nvSpPr>
        <p:spPr>
          <a:xfrm>
            <a:off x="5672136" y="2166024"/>
            <a:ext cx="538930" cy="276999"/>
          </a:xfrm>
          <a:prstGeom prst="rect">
            <a:avLst/>
          </a:prstGeom>
        </p:spPr>
        <p:txBody>
          <a:bodyPr wrap="none">
            <a:spAutoFit/>
          </a:bodyPr>
          <a:lstStyle/>
          <a:p>
            <a:r>
              <a:rPr lang="it-IT" sz="1200" b="1" i="1" dirty="0" err="1"/>
              <a:t>spher</a:t>
            </a:r>
            <a:endParaRPr lang="it-IT" sz="1200" b="1" i="1" dirty="0"/>
          </a:p>
        </p:txBody>
      </p:sp>
      <p:sp>
        <p:nvSpPr>
          <p:cNvPr id="526" name="CasellaDiTesto 525">
            <a:extLst>
              <a:ext uri="{FF2B5EF4-FFF2-40B4-BE49-F238E27FC236}">
                <a16:creationId xmlns:a16="http://schemas.microsoft.com/office/drawing/2014/main" xmlns="" id="{BC6AE4F4-E3D7-4240-BE2D-B178EE3F8C6A}"/>
              </a:ext>
            </a:extLst>
          </p:cNvPr>
          <p:cNvSpPr txBox="1"/>
          <p:nvPr/>
        </p:nvSpPr>
        <p:spPr>
          <a:xfrm>
            <a:off x="6012160" y="2903535"/>
            <a:ext cx="805029" cy="525465"/>
          </a:xfrm>
          <a:prstGeom prst="rect">
            <a:avLst/>
          </a:prstGeom>
          <a:noFill/>
        </p:spPr>
        <p:txBody>
          <a:bodyPr wrap="none" rtlCol="0">
            <a:spAutoFit/>
          </a:bodyPr>
          <a:lstStyle/>
          <a:p>
            <a:pPr algn="ctr">
              <a:lnSpc>
                <a:spcPct val="150000"/>
              </a:lnSpc>
            </a:pPr>
            <a:r>
              <a:rPr lang="it-IT" sz="1000" b="1" i="1" dirty="0">
                <a:latin typeface="Arial" panose="020B0604020202020204" pitchFamily="34" charset="0"/>
                <a:cs typeface="Arial" panose="020B0604020202020204" pitchFamily="34" charset="0"/>
              </a:rPr>
              <a:t>HBV RNA </a:t>
            </a:r>
          </a:p>
          <a:p>
            <a:pPr algn="ctr">
              <a:lnSpc>
                <a:spcPct val="150000"/>
              </a:lnSpc>
            </a:pPr>
            <a:r>
              <a:rPr lang="it-IT" sz="1000" b="1" i="1" dirty="0" err="1">
                <a:latin typeface="Arial" panose="020B0604020202020204" pitchFamily="34" charset="0"/>
                <a:cs typeface="Arial" panose="020B0604020202020204" pitchFamily="34" charset="0"/>
              </a:rPr>
              <a:t>particles</a:t>
            </a:r>
            <a:endParaRPr lang="it-IT" sz="1000" b="1" i="1" dirty="0">
              <a:latin typeface="Arial" panose="020B0604020202020204" pitchFamily="34" charset="0"/>
              <a:cs typeface="Arial" panose="020B0604020202020204" pitchFamily="34" charset="0"/>
            </a:endParaRPr>
          </a:p>
        </p:txBody>
      </p:sp>
      <p:sp>
        <p:nvSpPr>
          <p:cNvPr id="527" name="Rettangolo 526">
            <a:extLst>
              <a:ext uri="{FF2B5EF4-FFF2-40B4-BE49-F238E27FC236}">
                <a16:creationId xmlns:a16="http://schemas.microsoft.com/office/drawing/2014/main" xmlns="" id="{2DED2578-E481-4088-9528-8133846CA89E}"/>
              </a:ext>
            </a:extLst>
          </p:cNvPr>
          <p:cNvSpPr/>
          <p:nvPr/>
        </p:nvSpPr>
        <p:spPr>
          <a:xfrm>
            <a:off x="4615624" y="3789040"/>
            <a:ext cx="1396536" cy="253916"/>
          </a:xfrm>
          <a:prstGeom prst="rect">
            <a:avLst/>
          </a:prstGeom>
        </p:spPr>
        <p:txBody>
          <a:bodyPr wrap="none">
            <a:spAutoFit/>
          </a:bodyPr>
          <a:lstStyle/>
          <a:p>
            <a:r>
              <a:rPr lang="it-IT" sz="1050" b="1" i="1" dirty="0" err="1">
                <a:latin typeface="Arial" panose="020B0604020202020204" pitchFamily="34" charset="0"/>
                <a:cs typeface="Arial" panose="020B0604020202020204" pitchFamily="34" charset="0"/>
              </a:rPr>
              <a:t>Subgenomic</a:t>
            </a:r>
            <a:r>
              <a:rPr lang="it-IT" sz="1050" b="1" i="1" dirty="0">
                <a:latin typeface="Arial" panose="020B0604020202020204" pitchFamily="34" charset="0"/>
                <a:cs typeface="Arial" panose="020B0604020202020204" pitchFamily="34" charset="0"/>
              </a:rPr>
              <a:t> </a:t>
            </a:r>
            <a:r>
              <a:rPr lang="it-IT" sz="1050" b="1" i="1" dirty="0" err="1">
                <a:latin typeface="Arial" panose="020B0604020202020204" pitchFamily="34" charset="0"/>
                <a:cs typeface="Arial" panose="020B0604020202020204" pitchFamily="34" charset="0"/>
              </a:rPr>
              <a:t>RNAs</a:t>
            </a:r>
            <a:endParaRPr lang="it-IT" sz="1050" b="1" i="1" dirty="0">
              <a:latin typeface="Arial" panose="020B0604020202020204" pitchFamily="34" charset="0"/>
              <a:cs typeface="Arial" panose="020B0604020202020204" pitchFamily="34" charset="0"/>
            </a:endParaRPr>
          </a:p>
        </p:txBody>
      </p:sp>
      <p:sp>
        <p:nvSpPr>
          <p:cNvPr id="528" name="Rettangolo 527">
            <a:extLst>
              <a:ext uri="{FF2B5EF4-FFF2-40B4-BE49-F238E27FC236}">
                <a16:creationId xmlns:a16="http://schemas.microsoft.com/office/drawing/2014/main" xmlns="" id="{ACEE4B25-AF46-4969-A79D-A5EAE99863F3}"/>
              </a:ext>
            </a:extLst>
          </p:cNvPr>
          <p:cNvSpPr/>
          <p:nvPr/>
        </p:nvSpPr>
        <p:spPr>
          <a:xfrm>
            <a:off x="3851920" y="3789040"/>
            <a:ext cx="620683" cy="246221"/>
          </a:xfrm>
          <a:prstGeom prst="rect">
            <a:avLst/>
          </a:prstGeom>
        </p:spPr>
        <p:txBody>
          <a:bodyPr wrap="none">
            <a:spAutoFit/>
          </a:bodyPr>
          <a:lstStyle/>
          <a:p>
            <a:r>
              <a:rPr lang="it-IT" sz="1000" b="1" i="1" dirty="0" err="1">
                <a:latin typeface="Arial" panose="020B0604020202020204" pitchFamily="34" charset="0"/>
                <a:cs typeface="Arial" panose="020B0604020202020204" pitchFamily="34" charset="0"/>
              </a:rPr>
              <a:t>pgRNA</a:t>
            </a:r>
            <a:endParaRPr lang="it-IT" sz="1000" b="1" i="1" dirty="0">
              <a:latin typeface="Arial" panose="020B0604020202020204" pitchFamily="34" charset="0"/>
              <a:cs typeface="Arial" panose="020B0604020202020204" pitchFamily="34" charset="0"/>
            </a:endParaRPr>
          </a:p>
        </p:txBody>
      </p:sp>
      <p:sp>
        <p:nvSpPr>
          <p:cNvPr id="529" name="CasellaDiTesto 528">
            <a:extLst>
              <a:ext uri="{FF2B5EF4-FFF2-40B4-BE49-F238E27FC236}">
                <a16:creationId xmlns:a16="http://schemas.microsoft.com/office/drawing/2014/main" xmlns="" id="{5A7545B2-E523-4BF2-A501-F6A5767D7279}"/>
              </a:ext>
            </a:extLst>
          </p:cNvPr>
          <p:cNvSpPr txBox="1"/>
          <p:nvPr/>
        </p:nvSpPr>
        <p:spPr>
          <a:xfrm>
            <a:off x="7193014" y="2667290"/>
            <a:ext cx="708847" cy="400110"/>
          </a:xfrm>
          <a:prstGeom prst="rect">
            <a:avLst/>
          </a:prstGeom>
          <a:noFill/>
        </p:spPr>
        <p:txBody>
          <a:bodyPr wrap="none" rtlCol="0">
            <a:spAutoFit/>
          </a:bodyPr>
          <a:lstStyle/>
          <a:p>
            <a:pPr algn="ctr"/>
            <a:r>
              <a:rPr lang="it-IT" sz="1000" b="1" i="1" dirty="0" err="1">
                <a:latin typeface="Arial" panose="020B0604020202020204" pitchFamily="34" charset="0"/>
                <a:cs typeface="Arial" panose="020B0604020202020204" pitchFamily="34" charset="0"/>
              </a:rPr>
              <a:t>Dane</a:t>
            </a:r>
            <a:endParaRPr lang="it-IT" sz="1000" b="1" i="1" dirty="0">
              <a:latin typeface="Arial" panose="020B0604020202020204" pitchFamily="34" charset="0"/>
              <a:cs typeface="Arial" panose="020B0604020202020204" pitchFamily="34" charset="0"/>
            </a:endParaRPr>
          </a:p>
          <a:p>
            <a:pPr algn="ctr"/>
            <a:r>
              <a:rPr lang="it-IT" sz="1000" b="1" i="1" dirty="0" err="1">
                <a:latin typeface="Arial" panose="020B0604020202020204" pitchFamily="34" charset="0"/>
                <a:cs typeface="Arial" panose="020B0604020202020204" pitchFamily="34" charset="0"/>
              </a:rPr>
              <a:t>particles</a:t>
            </a:r>
            <a:endParaRPr lang="it-IT" sz="1000" b="1" i="1" dirty="0">
              <a:latin typeface="Arial" panose="020B0604020202020204" pitchFamily="34" charset="0"/>
              <a:cs typeface="Arial" panose="020B0604020202020204" pitchFamily="34" charset="0"/>
            </a:endParaRPr>
          </a:p>
        </p:txBody>
      </p:sp>
      <p:sp>
        <p:nvSpPr>
          <p:cNvPr id="530" name="CasellaDiTesto 529">
            <a:extLst>
              <a:ext uri="{FF2B5EF4-FFF2-40B4-BE49-F238E27FC236}">
                <a16:creationId xmlns:a16="http://schemas.microsoft.com/office/drawing/2014/main" xmlns="" id="{CBA867CC-95EC-428F-8118-1A26E59DCD29}"/>
              </a:ext>
            </a:extLst>
          </p:cNvPr>
          <p:cNvSpPr txBox="1"/>
          <p:nvPr/>
        </p:nvSpPr>
        <p:spPr>
          <a:xfrm>
            <a:off x="7079466" y="1988840"/>
            <a:ext cx="732894" cy="400110"/>
          </a:xfrm>
          <a:prstGeom prst="rect">
            <a:avLst/>
          </a:prstGeom>
          <a:noFill/>
        </p:spPr>
        <p:txBody>
          <a:bodyPr wrap="none" rtlCol="0">
            <a:spAutoFit/>
          </a:bodyPr>
          <a:lstStyle/>
          <a:p>
            <a:pPr algn="ctr"/>
            <a:r>
              <a:rPr lang="it-IT" sz="1000" b="1" i="1" dirty="0">
                <a:latin typeface="Arial" panose="020B0604020202020204" pitchFamily="34" charset="0"/>
                <a:cs typeface="Arial" panose="020B0604020202020204" pitchFamily="34" charset="0"/>
              </a:rPr>
              <a:t>DNA free</a:t>
            </a:r>
          </a:p>
          <a:p>
            <a:pPr algn="ctr"/>
            <a:r>
              <a:rPr lang="it-IT" sz="1000" b="1" i="1" dirty="0" err="1">
                <a:latin typeface="Arial" panose="020B0604020202020204" pitchFamily="34" charset="0"/>
                <a:cs typeface="Arial" panose="020B0604020202020204" pitchFamily="34" charset="0"/>
              </a:rPr>
              <a:t>particles</a:t>
            </a:r>
            <a:endParaRPr lang="it-IT" sz="1000" b="1" i="1" dirty="0">
              <a:latin typeface="Arial" panose="020B0604020202020204" pitchFamily="34" charset="0"/>
              <a:cs typeface="Arial" panose="020B0604020202020204" pitchFamily="34" charset="0"/>
            </a:endParaRPr>
          </a:p>
        </p:txBody>
      </p:sp>
      <p:sp>
        <p:nvSpPr>
          <p:cNvPr id="531" name="Text Box 154">
            <a:extLst>
              <a:ext uri="{FF2B5EF4-FFF2-40B4-BE49-F238E27FC236}">
                <a16:creationId xmlns:a16="http://schemas.microsoft.com/office/drawing/2014/main" xmlns="" id="{3EC6B6F2-9FCC-46FF-9860-EA084B2FC6CF}"/>
              </a:ext>
            </a:extLst>
          </p:cNvPr>
          <p:cNvSpPr txBox="1">
            <a:spLocks noChangeArrowheads="1"/>
          </p:cNvSpPr>
          <p:nvPr/>
        </p:nvSpPr>
        <p:spPr bwMode="auto">
          <a:xfrm>
            <a:off x="1472882" y="4371698"/>
            <a:ext cx="185738" cy="785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vert270" wrap="square" lIns="0" tIns="0" rIns="0" bIns="0" anchor="t" anchorCtr="0" upright="1">
            <a:noAutofit/>
          </a:bodyPr>
          <a:lstStyle/>
          <a:p>
            <a:pPr marL="12700" algn="ctr">
              <a:lnSpc>
                <a:spcPts val="1180"/>
              </a:lnSpc>
              <a:spcAft>
                <a:spcPts val="0"/>
              </a:spcAft>
            </a:pPr>
            <a:r>
              <a:rPr lang="en-US" sz="1200" b="1" spc="5" dirty="0">
                <a:effectLst/>
                <a:latin typeface="Arial" panose="020B0604020202020204" pitchFamily="34" charset="0"/>
                <a:ea typeface="Arial" panose="020B0604020202020204" pitchFamily="34" charset="0"/>
                <a:cs typeface="Times New Roman" panose="02020603050405020304" pitchFamily="18" charset="0"/>
              </a:rPr>
              <a:t>N</a:t>
            </a:r>
            <a:r>
              <a:rPr lang="en-US" sz="1200" b="1" dirty="0">
                <a:effectLst/>
                <a:latin typeface="Arial" panose="020B0604020202020204" pitchFamily="34" charset="0"/>
                <a:ea typeface="Arial" panose="020B0604020202020204" pitchFamily="34" charset="0"/>
                <a:cs typeface="Times New Roman" panose="02020603050405020304" pitchFamily="18" charset="0"/>
              </a:rPr>
              <a:t>uc</a:t>
            </a:r>
            <a:r>
              <a:rPr lang="en-US" sz="1200" b="1" spc="-5" dirty="0">
                <a:effectLst/>
                <a:latin typeface="Arial" panose="020B0604020202020204" pitchFamily="34" charset="0"/>
                <a:ea typeface="Arial" panose="020B0604020202020204" pitchFamily="34" charset="0"/>
                <a:cs typeface="Times New Roman" panose="02020603050405020304" pitchFamily="18" charset="0"/>
              </a:rPr>
              <a:t>l</a:t>
            </a:r>
            <a:r>
              <a:rPr lang="en-US" sz="1200" b="1" dirty="0">
                <a:effectLst/>
                <a:latin typeface="Arial" panose="020B0604020202020204" pitchFamily="34" charset="0"/>
                <a:ea typeface="Arial" panose="020B0604020202020204" pitchFamily="34" charset="0"/>
                <a:cs typeface="Times New Roman" panose="02020603050405020304" pitchFamily="18" charset="0"/>
              </a:rPr>
              <a:t>eus</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32" name="Text Box 153">
            <a:extLst>
              <a:ext uri="{FF2B5EF4-FFF2-40B4-BE49-F238E27FC236}">
                <a16:creationId xmlns:a16="http://schemas.microsoft.com/office/drawing/2014/main" xmlns="" id="{06A389BD-3D9D-4BA8-81F6-A3A6026D4A88}"/>
              </a:ext>
            </a:extLst>
          </p:cNvPr>
          <p:cNvSpPr txBox="1">
            <a:spLocks noChangeArrowheads="1"/>
          </p:cNvSpPr>
          <p:nvPr/>
        </p:nvSpPr>
        <p:spPr bwMode="auto">
          <a:xfrm>
            <a:off x="1463061" y="3513769"/>
            <a:ext cx="137140" cy="79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vert270" wrap="square" lIns="0" tIns="0" rIns="0" bIns="0" anchor="t" anchorCtr="0" upright="1">
            <a:noAutofit/>
          </a:bodyPr>
          <a:lstStyle/>
          <a:p>
            <a:pPr marL="12700" algn="ctr">
              <a:lnSpc>
                <a:spcPts val="1180"/>
              </a:lnSpc>
              <a:spcAft>
                <a:spcPts val="0"/>
              </a:spcAft>
            </a:pPr>
            <a:r>
              <a:rPr lang="en-US" sz="1200" b="1" spc="5" dirty="0">
                <a:effectLst/>
                <a:latin typeface="Arial" panose="020B0604020202020204" pitchFamily="34" charset="0"/>
                <a:ea typeface="Arial" panose="020B0604020202020204" pitchFamily="34" charset="0"/>
                <a:cs typeface="Times New Roman" panose="02020603050405020304" pitchFamily="18" charset="0"/>
              </a:rPr>
              <a:t>C</a:t>
            </a:r>
            <a:r>
              <a:rPr lang="en-US" sz="1200" b="1" spc="-25" dirty="0">
                <a:effectLst/>
                <a:latin typeface="Arial" panose="020B0604020202020204" pitchFamily="34" charset="0"/>
                <a:ea typeface="Arial" panose="020B0604020202020204" pitchFamily="34" charset="0"/>
                <a:cs typeface="Times New Roman" panose="02020603050405020304" pitchFamily="18" charset="0"/>
              </a:rPr>
              <a:t>y</a:t>
            </a:r>
            <a:r>
              <a:rPr lang="en-US" sz="1200" b="1" spc="-5" dirty="0">
                <a:effectLst/>
                <a:latin typeface="Arial" panose="020B0604020202020204" pitchFamily="34" charset="0"/>
                <a:ea typeface="Arial" panose="020B0604020202020204" pitchFamily="34" charset="0"/>
                <a:cs typeface="Times New Roman" panose="02020603050405020304" pitchFamily="18" charset="0"/>
              </a:rPr>
              <a:t>t</a:t>
            </a:r>
            <a:r>
              <a:rPr lang="en-US" sz="1200" b="1" dirty="0">
                <a:effectLst/>
                <a:latin typeface="Arial" panose="020B0604020202020204" pitchFamily="34" charset="0"/>
                <a:ea typeface="Arial" panose="020B0604020202020204" pitchFamily="34" charset="0"/>
                <a:cs typeface="Times New Roman" panose="02020603050405020304" pitchFamily="18" charset="0"/>
              </a:rPr>
              <a:t>o</a:t>
            </a:r>
            <a:r>
              <a:rPr lang="en-US" sz="1200" b="1" spc="5" dirty="0">
                <a:effectLst/>
                <a:latin typeface="Arial" panose="020B0604020202020204" pitchFamily="34" charset="0"/>
                <a:ea typeface="Arial" panose="020B0604020202020204" pitchFamily="34" charset="0"/>
                <a:cs typeface="Times New Roman" panose="02020603050405020304" pitchFamily="18" charset="0"/>
              </a:rPr>
              <a:t>p</a:t>
            </a:r>
            <a:r>
              <a:rPr lang="en-US" sz="1200" b="1" spc="-5" dirty="0">
                <a:effectLst/>
                <a:latin typeface="Arial" panose="020B0604020202020204" pitchFamily="34" charset="0"/>
                <a:ea typeface="Arial" panose="020B0604020202020204" pitchFamily="34" charset="0"/>
                <a:cs typeface="Times New Roman" panose="02020603050405020304" pitchFamily="18" charset="0"/>
              </a:rPr>
              <a:t>l</a:t>
            </a:r>
            <a:r>
              <a:rPr lang="en-US" sz="1200" b="1" dirty="0">
                <a:effectLst/>
                <a:latin typeface="Arial" panose="020B0604020202020204" pitchFamily="34" charset="0"/>
                <a:ea typeface="Arial" panose="020B0604020202020204" pitchFamily="34" charset="0"/>
                <a:cs typeface="Times New Roman" panose="02020603050405020304" pitchFamily="18" charset="0"/>
              </a:rPr>
              <a:t>asm</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33" name="Text Box 353">
            <a:extLst>
              <a:ext uri="{FF2B5EF4-FFF2-40B4-BE49-F238E27FC236}">
                <a16:creationId xmlns:a16="http://schemas.microsoft.com/office/drawing/2014/main" xmlns="" id="{A8E48258-038D-420E-AF38-57A9900C0353}"/>
              </a:ext>
            </a:extLst>
          </p:cNvPr>
          <p:cNvSpPr txBox="1">
            <a:spLocks noChangeArrowheads="1"/>
          </p:cNvSpPr>
          <p:nvPr/>
        </p:nvSpPr>
        <p:spPr bwMode="auto">
          <a:xfrm>
            <a:off x="1444943" y="1700808"/>
            <a:ext cx="184784" cy="1655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vert270" wrap="square" lIns="0" tIns="0" rIns="0" bIns="0" anchor="t" anchorCtr="0" upright="1">
            <a:noAutofit/>
          </a:bodyPr>
          <a:lstStyle/>
          <a:p>
            <a:pPr marL="12700">
              <a:lnSpc>
                <a:spcPts val="1180"/>
              </a:lnSpc>
              <a:spcAft>
                <a:spcPts val="0"/>
              </a:spcAft>
            </a:pPr>
            <a:r>
              <a:rPr lang="en-US" sz="1200" b="1" dirty="0">
                <a:effectLst/>
                <a:latin typeface="Arial" panose="020B0604020202020204" pitchFamily="34" charset="0"/>
                <a:ea typeface="Arial" panose="020B0604020202020204" pitchFamily="34" charset="0"/>
                <a:cs typeface="Times New Roman" panose="02020603050405020304" pitchFamily="18" charset="0"/>
              </a:rPr>
              <a:t>Ext</a:t>
            </a:r>
            <a:r>
              <a:rPr lang="en-US" sz="1200" b="1" spc="-5" dirty="0">
                <a:effectLst/>
                <a:latin typeface="Arial" panose="020B0604020202020204" pitchFamily="34" charset="0"/>
                <a:ea typeface="Arial" panose="020B0604020202020204" pitchFamily="34" charset="0"/>
                <a:cs typeface="Times New Roman" panose="02020603050405020304" pitchFamily="18" charset="0"/>
              </a:rPr>
              <a:t>r</a:t>
            </a:r>
            <a:r>
              <a:rPr lang="en-US" sz="1200" b="1" dirty="0">
                <a:effectLst/>
                <a:latin typeface="Arial" panose="020B0604020202020204" pitchFamily="34" charset="0"/>
                <a:ea typeface="Arial" panose="020B0604020202020204" pitchFamily="34" charset="0"/>
                <a:cs typeface="Times New Roman" panose="02020603050405020304" pitchFamily="18" charset="0"/>
              </a:rPr>
              <a:t>acel</a:t>
            </a:r>
            <a:r>
              <a:rPr lang="en-US" sz="1200" b="1" spc="-10" dirty="0">
                <a:effectLst/>
                <a:latin typeface="Arial" panose="020B0604020202020204" pitchFamily="34" charset="0"/>
                <a:ea typeface="Arial" panose="020B0604020202020204" pitchFamily="34" charset="0"/>
                <a:cs typeface="Times New Roman" panose="02020603050405020304" pitchFamily="18" charset="0"/>
              </a:rPr>
              <a:t>l</a:t>
            </a:r>
            <a:r>
              <a:rPr lang="en-US" sz="1200" b="1" dirty="0">
                <a:effectLst/>
                <a:latin typeface="Arial" panose="020B0604020202020204" pitchFamily="34" charset="0"/>
                <a:ea typeface="Arial" panose="020B0604020202020204" pitchFamily="34" charset="0"/>
                <a:cs typeface="Times New Roman" panose="02020603050405020304" pitchFamily="18" charset="0"/>
              </a:rPr>
              <a:t>ular</a:t>
            </a:r>
            <a:r>
              <a:rPr lang="en-US" sz="1200" b="1" spc="-20" dirty="0">
                <a:effectLst/>
                <a:latin typeface="Arial" panose="020B0604020202020204" pitchFamily="34" charset="0"/>
                <a:ea typeface="Arial" panose="020B0604020202020204" pitchFamily="34" charset="0"/>
                <a:cs typeface="Times New Roman" panose="02020603050405020304" pitchFamily="18" charset="0"/>
              </a:rPr>
              <a:t> </a:t>
            </a:r>
            <a:r>
              <a:rPr lang="en-US" sz="1200" b="1" dirty="0">
                <a:effectLst/>
                <a:latin typeface="Arial" panose="020B0604020202020204" pitchFamily="34" charset="0"/>
                <a:ea typeface="Arial" panose="020B0604020202020204" pitchFamily="34" charset="0"/>
                <a:cs typeface="Times New Roman" panose="02020603050405020304" pitchFamily="18" charset="0"/>
              </a:rPr>
              <a:t>/</a:t>
            </a:r>
            <a:r>
              <a:rPr lang="en-US" sz="1200" b="1" spc="-10" dirty="0">
                <a:effectLst/>
                <a:latin typeface="Arial" panose="020B0604020202020204" pitchFamily="34" charset="0"/>
                <a:ea typeface="Arial" panose="020B0604020202020204" pitchFamily="34" charset="0"/>
                <a:cs typeface="Times New Roman" panose="02020603050405020304" pitchFamily="18" charset="0"/>
              </a:rPr>
              <a:t> </a:t>
            </a:r>
            <a:r>
              <a:rPr lang="en-US" sz="1200" b="1" dirty="0">
                <a:effectLst/>
                <a:latin typeface="Arial" panose="020B0604020202020204" pitchFamily="34" charset="0"/>
                <a:ea typeface="Arial" panose="020B0604020202020204" pitchFamily="34" charset="0"/>
                <a:cs typeface="Times New Roman" panose="02020603050405020304" pitchFamily="18" charset="0"/>
              </a:rPr>
              <a:t>serum</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34" name="Rettangolo 533">
            <a:extLst>
              <a:ext uri="{FF2B5EF4-FFF2-40B4-BE49-F238E27FC236}">
                <a16:creationId xmlns:a16="http://schemas.microsoft.com/office/drawing/2014/main" xmlns="" id="{DF000C44-DDA6-4B32-A3D6-591BF23D2C3A}"/>
              </a:ext>
            </a:extLst>
          </p:cNvPr>
          <p:cNvSpPr/>
          <p:nvPr/>
        </p:nvSpPr>
        <p:spPr>
          <a:xfrm>
            <a:off x="6817189" y="6499979"/>
            <a:ext cx="2260555" cy="261610"/>
          </a:xfrm>
          <a:prstGeom prst="rect">
            <a:avLst/>
          </a:prstGeom>
        </p:spPr>
        <p:txBody>
          <a:bodyPr wrap="none">
            <a:spAutoFit/>
          </a:bodyPr>
          <a:lstStyle/>
          <a:p>
            <a:r>
              <a:rPr lang="it-IT" sz="1100" dirty="0">
                <a:latin typeface="Arial" panose="020B0604020202020204" pitchFamily="34" charset="0"/>
                <a:cs typeface="Arial" panose="020B0604020202020204" pitchFamily="34" charset="0"/>
              </a:rPr>
              <a:t>Testoni et al Sem </a:t>
            </a:r>
            <a:r>
              <a:rPr lang="it-IT" sz="1100" dirty="0" err="1">
                <a:latin typeface="Arial" panose="020B0604020202020204" pitchFamily="34" charset="0"/>
                <a:cs typeface="Arial" panose="020B0604020202020204" pitchFamily="34" charset="0"/>
              </a:rPr>
              <a:t>Liver</a:t>
            </a:r>
            <a:r>
              <a:rPr lang="it-IT" sz="1100" dirty="0">
                <a:latin typeface="Arial" panose="020B0604020202020204" pitchFamily="34" charset="0"/>
                <a:cs typeface="Arial" panose="020B0604020202020204" pitchFamily="34" charset="0"/>
              </a:rPr>
              <a:t> </a:t>
            </a:r>
            <a:r>
              <a:rPr lang="it-IT" sz="1100" dirty="0" err="1">
                <a:latin typeface="Arial" panose="020B0604020202020204" pitchFamily="34" charset="0"/>
                <a:cs typeface="Arial" panose="020B0604020202020204" pitchFamily="34" charset="0"/>
              </a:rPr>
              <a:t>Dis</a:t>
            </a:r>
            <a:r>
              <a:rPr lang="it-IT" sz="1100" dirty="0">
                <a:latin typeface="Arial" panose="020B0604020202020204" pitchFamily="34" charset="0"/>
                <a:cs typeface="Arial" panose="020B0604020202020204" pitchFamily="34" charset="0"/>
              </a:rPr>
              <a:t>, 2017</a:t>
            </a:r>
          </a:p>
        </p:txBody>
      </p:sp>
      <p:grpSp>
        <p:nvGrpSpPr>
          <p:cNvPr id="536" name="Group 179">
            <a:extLst>
              <a:ext uri="{FF2B5EF4-FFF2-40B4-BE49-F238E27FC236}">
                <a16:creationId xmlns:a16="http://schemas.microsoft.com/office/drawing/2014/main" xmlns="" id="{3149A32D-0056-489A-B0AC-B2ABCA65D76F}"/>
              </a:ext>
            </a:extLst>
          </p:cNvPr>
          <p:cNvGrpSpPr>
            <a:grpSpLocks/>
          </p:cNvGrpSpPr>
          <p:nvPr/>
        </p:nvGrpSpPr>
        <p:grpSpPr bwMode="auto">
          <a:xfrm>
            <a:off x="827667" y="5623203"/>
            <a:ext cx="496975" cy="425224"/>
            <a:chOff x="3082" y="1065"/>
            <a:chExt cx="418" cy="351"/>
          </a:xfrm>
        </p:grpSpPr>
        <p:pic>
          <p:nvPicPr>
            <p:cNvPr id="537" name="Picture 186">
              <a:extLst>
                <a:ext uri="{FF2B5EF4-FFF2-40B4-BE49-F238E27FC236}">
                  <a16:creationId xmlns:a16="http://schemas.microsoft.com/office/drawing/2014/main" xmlns="" id="{A8832289-D3AE-4F2B-9902-27281189E4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1" y="1065"/>
              <a:ext cx="409" cy="351"/>
            </a:xfrm>
            <a:prstGeom prst="rect">
              <a:avLst/>
            </a:prstGeom>
            <a:noFill/>
            <a:extLst>
              <a:ext uri="{909E8E84-426E-40DD-AFC4-6F175D3DCCD1}">
                <a14:hiddenFill xmlns:a14="http://schemas.microsoft.com/office/drawing/2010/main">
                  <a:solidFill>
                    <a:srgbClr val="FFFFFF"/>
                  </a:solidFill>
                </a14:hiddenFill>
              </a:ext>
            </a:extLst>
          </p:spPr>
        </p:pic>
        <p:grpSp>
          <p:nvGrpSpPr>
            <p:cNvPr id="538" name="Group 184">
              <a:extLst>
                <a:ext uri="{FF2B5EF4-FFF2-40B4-BE49-F238E27FC236}">
                  <a16:creationId xmlns:a16="http://schemas.microsoft.com/office/drawing/2014/main" xmlns="" id="{0986D2D8-127B-4F73-849E-A9612C83CC2D}"/>
                </a:ext>
              </a:extLst>
            </p:cNvPr>
            <p:cNvGrpSpPr>
              <a:grpSpLocks/>
            </p:cNvGrpSpPr>
            <p:nvPr/>
          </p:nvGrpSpPr>
          <p:grpSpPr bwMode="auto">
            <a:xfrm>
              <a:off x="3082" y="1065"/>
              <a:ext cx="363" cy="343"/>
              <a:chOff x="3082" y="1065"/>
              <a:chExt cx="363" cy="343"/>
            </a:xfrm>
          </p:grpSpPr>
          <p:sp>
            <p:nvSpPr>
              <p:cNvPr id="543" name="Freeform 185">
                <a:extLst>
                  <a:ext uri="{FF2B5EF4-FFF2-40B4-BE49-F238E27FC236}">
                    <a16:creationId xmlns:a16="http://schemas.microsoft.com/office/drawing/2014/main" xmlns="" id="{BF57B2D0-F3D0-4011-A473-2B1A77EC93C8}"/>
                  </a:ext>
                </a:extLst>
              </p:cNvPr>
              <p:cNvSpPr>
                <a:spLocks/>
              </p:cNvSpPr>
              <p:nvPr/>
            </p:nvSpPr>
            <p:spPr bwMode="auto">
              <a:xfrm>
                <a:off x="3082" y="1065"/>
                <a:ext cx="363" cy="343"/>
              </a:xfrm>
              <a:custGeom>
                <a:avLst/>
                <a:gdLst>
                  <a:gd name="T0" fmla="+- 0 3077 3077"/>
                  <a:gd name="T1" fmla="*/ T0 w 363"/>
                  <a:gd name="T2" fmla="+- 0 1296 1125"/>
                  <a:gd name="T3" fmla="*/ 1296 h 343"/>
                  <a:gd name="T4" fmla="+- 0 3090 3077"/>
                  <a:gd name="T5" fmla="*/ T4 w 363"/>
                  <a:gd name="T6" fmla="+- 0 1232 1125"/>
                  <a:gd name="T7" fmla="*/ 1232 h 343"/>
                  <a:gd name="T8" fmla="+- 0 3126 3077"/>
                  <a:gd name="T9" fmla="*/ T8 w 363"/>
                  <a:gd name="T10" fmla="+- 0 1179 1125"/>
                  <a:gd name="T11" fmla="*/ 1179 h 343"/>
                  <a:gd name="T12" fmla="+- 0 3180 3077"/>
                  <a:gd name="T13" fmla="*/ T12 w 363"/>
                  <a:gd name="T14" fmla="+- 0 1141 1125"/>
                  <a:gd name="T15" fmla="*/ 1141 h 343"/>
                  <a:gd name="T16" fmla="+- 0 3247 3077"/>
                  <a:gd name="T17" fmla="*/ T16 w 363"/>
                  <a:gd name="T18" fmla="+- 0 1125 1125"/>
                  <a:gd name="T19" fmla="*/ 1125 h 343"/>
                  <a:gd name="T20" fmla="+- 0 3272 3077"/>
                  <a:gd name="T21" fmla="*/ T20 w 363"/>
                  <a:gd name="T22" fmla="+- 0 1126 1125"/>
                  <a:gd name="T23" fmla="*/ 1126 h 343"/>
                  <a:gd name="T24" fmla="+- 0 3341 3077"/>
                  <a:gd name="T25" fmla="*/ T24 w 363"/>
                  <a:gd name="T26" fmla="+- 0 1145 1125"/>
                  <a:gd name="T27" fmla="*/ 1145 h 343"/>
                  <a:gd name="T28" fmla="+- 0 3394 3077"/>
                  <a:gd name="T29" fmla="*/ T28 w 363"/>
                  <a:gd name="T30" fmla="+- 0 1182 1125"/>
                  <a:gd name="T31" fmla="*/ 1182 h 343"/>
                  <a:gd name="T32" fmla="+- 0 3429 3077"/>
                  <a:gd name="T33" fmla="*/ T32 w 363"/>
                  <a:gd name="T34" fmla="+- 0 1234 1125"/>
                  <a:gd name="T35" fmla="*/ 1234 h 343"/>
                  <a:gd name="T36" fmla="+- 0 3440 3077"/>
                  <a:gd name="T37" fmla="*/ T36 w 363"/>
                  <a:gd name="T38" fmla="+- 0 1274 1125"/>
                  <a:gd name="T39" fmla="*/ 1274 h 343"/>
                  <a:gd name="T40" fmla="+- 0 3439 3077"/>
                  <a:gd name="T41" fmla="*/ T40 w 363"/>
                  <a:gd name="T42" fmla="+- 0 1300 1125"/>
                  <a:gd name="T43" fmla="*/ 1300 h 343"/>
                  <a:gd name="T44" fmla="+- 0 3421 3077"/>
                  <a:gd name="T45" fmla="*/ T44 w 363"/>
                  <a:gd name="T46" fmla="+- 0 1367 1125"/>
                  <a:gd name="T47" fmla="*/ 1367 h 343"/>
                  <a:gd name="T48" fmla="+- 0 3383 3077"/>
                  <a:gd name="T49" fmla="*/ T48 w 363"/>
                  <a:gd name="T50" fmla="+- 0 1420 1125"/>
                  <a:gd name="T51" fmla="*/ 1420 h 343"/>
                  <a:gd name="T52" fmla="+- 0 3330 3077"/>
                  <a:gd name="T53" fmla="*/ T52 w 363"/>
                  <a:gd name="T54" fmla="+- 0 1454 1125"/>
                  <a:gd name="T55" fmla="*/ 1454 h 343"/>
                  <a:gd name="T56" fmla="+- 0 3267 3077"/>
                  <a:gd name="T57" fmla="*/ T56 w 363"/>
                  <a:gd name="T58" fmla="+- 0 1467 1125"/>
                  <a:gd name="T59" fmla="*/ 1467 h 343"/>
                  <a:gd name="T60" fmla="+- 0 3242 3077"/>
                  <a:gd name="T61" fmla="*/ T60 w 363"/>
                  <a:gd name="T62" fmla="+- 0 1466 1125"/>
                  <a:gd name="T63" fmla="*/ 1466 h 343"/>
                  <a:gd name="T64" fmla="+- 0 3175 3077"/>
                  <a:gd name="T65" fmla="*/ T64 w 363"/>
                  <a:gd name="T66" fmla="+- 0 1447 1125"/>
                  <a:gd name="T67" fmla="*/ 1447 h 343"/>
                  <a:gd name="T68" fmla="+- 0 3122 3077"/>
                  <a:gd name="T69" fmla="*/ T68 w 363"/>
                  <a:gd name="T70" fmla="+- 0 1408 1125"/>
                  <a:gd name="T71" fmla="*/ 1408 h 343"/>
                  <a:gd name="T72" fmla="+- 0 3088 3077"/>
                  <a:gd name="T73" fmla="*/ T72 w 363"/>
                  <a:gd name="T74" fmla="+- 0 1355 1125"/>
                  <a:gd name="T75" fmla="*/ 1355 h 343"/>
                  <a:gd name="T76" fmla="+- 0 3077 3077"/>
                  <a:gd name="T77" fmla="*/ T76 w 363"/>
                  <a:gd name="T78" fmla="+- 0 1296 1125"/>
                  <a:gd name="T79" fmla="*/ 1296 h 34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363" h="343">
                    <a:moveTo>
                      <a:pt x="0" y="171"/>
                    </a:moveTo>
                    <a:lnTo>
                      <a:pt x="13" y="107"/>
                    </a:lnTo>
                    <a:lnTo>
                      <a:pt x="49" y="54"/>
                    </a:lnTo>
                    <a:lnTo>
                      <a:pt x="103" y="16"/>
                    </a:lnTo>
                    <a:lnTo>
                      <a:pt x="170" y="0"/>
                    </a:lnTo>
                    <a:lnTo>
                      <a:pt x="195" y="1"/>
                    </a:lnTo>
                    <a:lnTo>
                      <a:pt x="264" y="20"/>
                    </a:lnTo>
                    <a:lnTo>
                      <a:pt x="317" y="57"/>
                    </a:lnTo>
                    <a:lnTo>
                      <a:pt x="352" y="109"/>
                    </a:lnTo>
                    <a:lnTo>
                      <a:pt x="363" y="149"/>
                    </a:lnTo>
                    <a:lnTo>
                      <a:pt x="362" y="175"/>
                    </a:lnTo>
                    <a:lnTo>
                      <a:pt x="344" y="242"/>
                    </a:lnTo>
                    <a:lnTo>
                      <a:pt x="306" y="295"/>
                    </a:lnTo>
                    <a:lnTo>
                      <a:pt x="253" y="329"/>
                    </a:lnTo>
                    <a:lnTo>
                      <a:pt x="190" y="342"/>
                    </a:lnTo>
                    <a:lnTo>
                      <a:pt x="165" y="341"/>
                    </a:lnTo>
                    <a:lnTo>
                      <a:pt x="98" y="322"/>
                    </a:lnTo>
                    <a:lnTo>
                      <a:pt x="45" y="283"/>
                    </a:lnTo>
                    <a:lnTo>
                      <a:pt x="11" y="230"/>
                    </a:lnTo>
                    <a:lnTo>
                      <a:pt x="0" y="171"/>
                    </a:lnTo>
                    <a:close/>
                  </a:path>
                </a:pathLst>
              </a:custGeom>
              <a:noFill/>
              <a:ln w="12192">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539" name="Group 182">
              <a:extLst>
                <a:ext uri="{FF2B5EF4-FFF2-40B4-BE49-F238E27FC236}">
                  <a16:creationId xmlns:a16="http://schemas.microsoft.com/office/drawing/2014/main" xmlns="" id="{47A06A12-B78A-42E6-9192-E3094799952E}"/>
                </a:ext>
              </a:extLst>
            </p:cNvPr>
            <p:cNvGrpSpPr>
              <a:grpSpLocks/>
            </p:cNvGrpSpPr>
            <p:nvPr/>
          </p:nvGrpSpPr>
          <p:grpSpPr bwMode="auto">
            <a:xfrm>
              <a:off x="3230" y="1144"/>
              <a:ext cx="117" cy="115"/>
              <a:chOff x="3230" y="1144"/>
              <a:chExt cx="117" cy="115"/>
            </a:xfrm>
          </p:grpSpPr>
          <p:sp>
            <p:nvSpPr>
              <p:cNvPr id="542" name="Freeform 183">
                <a:extLst>
                  <a:ext uri="{FF2B5EF4-FFF2-40B4-BE49-F238E27FC236}">
                    <a16:creationId xmlns:a16="http://schemas.microsoft.com/office/drawing/2014/main" xmlns="" id="{138BB46C-87FE-4A82-A678-7B917A5AE027}"/>
                  </a:ext>
                </a:extLst>
              </p:cNvPr>
              <p:cNvSpPr>
                <a:spLocks/>
              </p:cNvSpPr>
              <p:nvPr/>
            </p:nvSpPr>
            <p:spPr bwMode="auto">
              <a:xfrm>
                <a:off x="3230" y="1144"/>
                <a:ext cx="117" cy="115"/>
              </a:xfrm>
              <a:custGeom>
                <a:avLst/>
                <a:gdLst>
                  <a:gd name="T0" fmla="+- 0 3286 3230"/>
                  <a:gd name="T1" fmla="*/ T0 w 117"/>
                  <a:gd name="T2" fmla="+- 0 1144 1144"/>
                  <a:gd name="T3" fmla="*/ 1144 h 115"/>
                  <a:gd name="T4" fmla="+- 0 3265 3230"/>
                  <a:gd name="T5" fmla="*/ T4 w 117"/>
                  <a:gd name="T6" fmla="+- 0 1149 1144"/>
                  <a:gd name="T7" fmla="*/ 1149 h 115"/>
                  <a:gd name="T8" fmla="+- 0 3247 3230"/>
                  <a:gd name="T9" fmla="*/ T8 w 117"/>
                  <a:gd name="T10" fmla="+- 0 1161 1144"/>
                  <a:gd name="T11" fmla="*/ 1161 h 115"/>
                  <a:gd name="T12" fmla="+- 0 3235 3230"/>
                  <a:gd name="T13" fmla="*/ T12 w 117"/>
                  <a:gd name="T14" fmla="+- 0 1179 1144"/>
                  <a:gd name="T15" fmla="*/ 1179 h 115"/>
                  <a:gd name="T16" fmla="+- 0 3230 3230"/>
                  <a:gd name="T17" fmla="*/ T16 w 117"/>
                  <a:gd name="T18" fmla="+- 0 1201 1144"/>
                  <a:gd name="T19" fmla="*/ 1201 h 115"/>
                  <a:gd name="T20" fmla="+- 0 3231 3230"/>
                  <a:gd name="T21" fmla="*/ T20 w 117"/>
                  <a:gd name="T22" fmla="+- 0 1209 1144"/>
                  <a:gd name="T23" fmla="*/ 1209 h 115"/>
                  <a:gd name="T24" fmla="+- 0 3238 3230"/>
                  <a:gd name="T25" fmla="*/ T24 w 117"/>
                  <a:gd name="T26" fmla="+- 0 1229 1144"/>
                  <a:gd name="T27" fmla="*/ 1229 h 115"/>
                  <a:gd name="T28" fmla="+- 0 3251 3230"/>
                  <a:gd name="T29" fmla="*/ T28 w 117"/>
                  <a:gd name="T30" fmla="+- 0 1244 1144"/>
                  <a:gd name="T31" fmla="*/ 1244 h 115"/>
                  <a:gd name="T32" fmla="+- 0 3271 3230"/>
                  <a:gd name="T33" fmla="*/ T32 w 117"/>
                  <a:gd name="T34" fmla="+- 0 1255 1144"/>
                  <a:gd name="T35" fmla="*/ 1255 h 115"/>
                  <a:gd name="T36" fmla="+- 0 3296 3230"/>
                  <a:gd name="T37" fmla="*/ T36 w 117"/>
                  <a:gd name="T38" fmla="+- 0 1258 1144"/>
                  <a:gd name="T39" fmla="*/ 1258 h 115"/>
                  <a:gd name="T40" fmla="+- 0 3316 3230"/>
                  <a:gd name="T41" fmla="*/ T40 w 117"/>
                  <a:gd name="T42" fmla="+- 0 1252 1144"/>
                  <a:gd name="T43" fmla="*/ 1252 h 115"/>
                  <a:gd name="T44" fmla="+- 0 3333 3230"/>
                  <a:gd name="T45" fmla="*/ T44 w 117"/>
                  <a:gd name="T46" fmla="+- 0 1239 1144"/>
                  <a:gd name="T47" fmla="*/ 1239 h 115"/>
                  <a:gd name="T48" fmla="+- 0 3344 3230"/>
                  <a:gd name="T49" fmla="*/ T48 w 117"/>
                  <a:gd name="T50" fmla="+- 0 1220 1144"/>
                  <a:gd name="T51" fmla="*/ 1220 h 115"/>
                  <a:gd name="T52" fmla="+- 0 3348 3230"/>
                  <a:gd name="T53" fmla="*/ T52 w 117"/>
                  <a:gd name="T54" fmla="+- 0 1196 1144"/>
                  <a:gd name="T55" fmla="*/ 1196 h 115"/>
                  <a:gd name="T56" fmla="+- 0 3342 3230"/>
                  <a:gd name="T57" fmla="*/ T56 w 117"/>
                  <a:gd name="T58" fmla="+- 0 1176 1144"/>
                  <a:gd name="T59" fmla="*/ 1176 h 115"/>
                  <a:gd name="T60" fmla="+- 0 3329 3230"/>
                  <a:gd name="T61" fmla="*/ T60 w 117"/>
                  <a:gd name="T62" fmla="+- 0 1159 1144"/>
                  <a:gd name="T63" fmla="*/ 1159 h 115"/>
                  <a:gd name="T64" fmla="+- 0 3310 3230"/>
                  <a:gd name="T65" fmla="*/ T64 w 117"/>
                  <a:gd name="T66" fmla="+- 0 1148 1144"/>
                  <a:gd name="T67" fmla="*/ 1148 h 115"/>
                  <a:gd name="T68" fmla="+- 0 3286 3230"/>
                  <a:gd name="T69" fmla="*/ T68 w 117"/>
                  <a:gd name="T70" fmla="+- 0 1144 1144"/>
                  <a:gd name="T71" fmla="*/ 1144 h 11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117" h="115">
                    <a:moveTo>
                      <a:pt x="56" y="0"/>
                    </a:moveTo>
                    <a:lnTo>
                      <a:pt x="35" y="5"/>
                    </a:lnTo>
                    <a:lnTo>
                      <a:pt x="17" y="17"/>
                    </a:lnTo>
                    <a:lnTo>
                      <a:pt x="5" y="35"/>
                    </a:lnTo>
                    <a:lnTo>
                      <a:pt x="0" y="57"/>
                    </a:lnTo>
                    <a:lnTo>
                      <a:pt x="1" y="65"/>
                    </a:lnTo>
                    <a:lnTo>
                      <a:pt x="8" y="85"/>
                    </a:lnTo>
                    <a:lnTo>
                      <a:pt x="21" y="100"/>
                    </a:lnTo>
                    <a:lnTo>
                      <a:pt x="41" y="111"/>
                    </a:lnTo>
                    <a:lnTo>
                      <a:pt x="66" y="114"/>
                    </a:lnTo>
                    <a:lnTo>
                      <a:pt x="86" y="108"/>
                    </a:lnTo>
                    <a:lnTo>
                      <a:pt x="103" y="95"/>
                    </a:lnTo>
                    <a:lnTo>
                      <a:pt x="114" y="76"/>
                    </a:lnTo>
                    <a:lnTo>
                      <a:pt x="118" y="52"/>
                    </a:lnTo>
                    <a:lnTo>
                      <a:pt x="112" y="32"/>
                    </a:lnTo>
                    <a:lnTo>
                      <a:pt x="99" y="15"/>
                    </a:lnTo>
                    <a:lnTo>
                      <a:pt x="80" y="4"/>
                    </a:lnTo>
                    <a:lnTo>
                      <a:pt x="56" y="0"/>
                    </a:lnTo>
                  </a:path>
                </a:pathLst>
              </a:custGeom>
              <a:solidFill>
                <a:srgbClr val="7E7E7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540" name="Group 180">
              <a:extLst>
                <a:ext uri="{FF2B5EF4-FFF2-40B4-BE49-F238E27FC236}">
                  <a16:creationId xmlns:a16="http://schemas.microsoft.com/office/drawing/2014/main" xmlns="" id="{A8919307-28F2-4F9D-A54D-18C1AE222F70}"/>
                </a:ext>
              </a:extLst>
            </p:cNvPr>
            <p:cNvGrpSpPr>
              <a:grpSpLocks/>
            </p:cNvGrpSpPr>
            <p:nvPr/>
          </p:nvGrpSpPr>
          <p:grpSpPr bwMode="auto">
            <a:xfrm>
              <a:off x="3230" y="1144"/>
              <a:ext cx="117" cy="115"/>
              <a:chOff x="3230" y="1144"/>
              <a:chExt cx="117" cy="115"/>
            </a:xfrm>
          </p:grpSpPr>
          <p:sp>
            <p:nvSpPr>
              <p:cNvPr id="541" name="Freeform 181">
                <a:extLst>
                  <a:ext uri="{FF2B5EF4-FFF2-40B4-BE49-F238E27FC236}">
                    <a16:creationId xmlns:a16="http://schemas.microsoft.com/office/drawing/2014/main" xmlns="" id="{6E3C96D0-1D3C-443E-B246-EB9BFC8C7DD4}"/>
                  </a:ext>
                </a:extLst>
              </p:cNvPr>
              <p:cNvSpPr>
                <a:spLocks/>
              </p:cNvSpPr>
              <p:nvPr/>
            </p:nvSpPr>
            <p:spPr bwMode="auto">
              <a:xfrm>
                <a:off x="3230" y="1144"/>
                <a:ext cx="117" cy="115"/>
              </a:xfrm>
              <a:custGeom>
                <a:avLst/>
                <a:gdLst>
                  <a:gd name="T0" fmla="+- 0 3230 3230"/>
                  <a:gd name="T1" fmla="*/ T0 w 117"/>
                  <a:gd name="T2" fmla="+- 0 1201 1144"/>
                  <a:gd name="T3" fmla="*/ 1201 h 115"/>
                  <a:gd name="T4" fmla="+- 0 3235 3230"/>
                  <a:gd name="T5" fmla="*/ T4 w 117"/>
                  <a:gd name="T6" fmla="+- 0 1179 1144"/>
                  <a:gd name="T7" fmla="*/ 1179 h 115"/>
                  <a:gd name="T8" fmla="+- 0 3247 3230"/>
                  <a:gd name="T9" fmla="*/ T8 w 117"/>
                  <a:gd name="T10" fmla="+- 0 1161 1144"/>
                  <a:gd name="T11" fmla="*/ 1161 h 115"/>
                  <a:gd name="T12" fmla="+- 0 3265 3230"/>
                  <a:gd name="T13" fmla="*/ T12 w 117"/>
                  <a:gd name="T14" fmla="+- 0 1149 1144"/>
                  <a:gd name="T15" fmla="*/ 1149 h 115"/>
                  <a:gd name="T16" fmla="+- 0 3286 3230"/>
                  <a:gd name="T17" fmla="*/ T16 w 117"/>
                  <a:gd name="T18" fmla="+- 0 1144 1144"/>
                  <a:gd name="T19" fmla="*/ 1144 h 115"/>
                  <a:gd name="T20" fmla="+- 0 3310 3230"/>
                  <a:gd name="T21" fmla="*/ T20 w 117"/>
                  <a:gd name="T22" fmla="+- 0 1148 1144"/>
                  <a:gd name="T23" fmla="*/ 1148 h 115"/>
                  <a:gd name="T24" fmla="+- 0 3329 3230"/>
                  <a:gd name="T25" fmla="*/ T24 w 117"/>
                  <a:gd name="T26" fmla="+- 0 1159 1144"/>
                  <a:gd name="T27" fmla="*/ 1159 h 115"/>
                  <a:gd name="T28" fmla="+- 0 3342 3230"/>
                  <a:gd name="T29" fmla="*/ T28 w 117"/>
                  <a:gd name="T30" fmla="+- 0 1176 1144"/>
                  <a:gd name="T31" fmla="*/ 1176 h 115"/>
                  <a:gd name="T32" fmla="+- 0 3348 3230"/>
                  <a:gd name="T33" fmla="*/ T32 w 117"/>
                  <a:gd name="T34" fmla="+- 0 1196 1144"/>
                  <a:gd name="T35" fmla="*/ 1196 h 115"/>
                  <a:gd name="T36" fmla="+- 0 3344 3230"/>
                  <a:gd name="T37" fmla="*/ T36 w 117"/>
                  <a:gd name="T38" fmla="+- 0 1220 1144"/>
                  <a:gd name="T39" fmla="*/ 1220 h 115"/>
                  <a:gd name="T40" fmla="+- 0 3333 3230"/>
                  <a:gd name="T41" fmla="*/ T40 w 117"/>
                  <a:gd name="T42" fmla="+- 0 1239 1144"/>
                  <a:gd name="T43" fmla="*/ 1239 h 115"/>
                  <a:gd name="T44" fmla="+- 0 3316 3230"/>
                  <a:gd name="T45" fmla="*/ T44 w 117"/>
                  <a:gd name="T46" fmla="+- 0 1252 1144"/>
                  <a:gd name="T47" fmla="*/ 1252 h 115"/>
                  <a:gd name="T48" fmla="+- 0 3296 3230"/>
                  <a:gd name="T49" fmla="*/ T48 w 117"/>
                  <a:gd name="T50" fmla="+- 0 1258 1144"/>
                  <a:gd name="T51" fmla="*/ 1258 h 115"/>
                  <a:gd name="T52" fmla="+- 0 3271 3230"/>
                  <a:gd name="T53" fmla="*/ T52 w 117"/>
                  <a:gd name="T54" fmla="+- 0 1255 1144"/>
                  <a:gd name="T55" fmla="*/ 1255 h 115"/>
                  <a:gd name="T56" fmla="+- 0 3251 3230"/>
                  <a:gd name="T57" fmla="*/ T56 w 117"/>
                  <a:gd name="T58" fmla="+- 0 1244 1144"/>
                  <a:gd name="T59" fmla="*/ 1244 h 115"/>
                  <a:gd name="T60" fmla="+- 0 3238 3230"/>
                  <a:gd name="T61" fmla="*/ T60 w 117"/>
                  <a:gd name="T62" fmla="+- 0 1229 1144"/>
                  <a:gd name="T63" fmla="*/ 1229 h 115"/>
                  <a:gd name="T64" fmla="+- 0 3231 3230"/>
                  <a:gd name="T65" fmla="*/ T64 w 117"/>
                  <a:gd name="T66" fmla="+- 0 1209 1144"/>
                  <a:gd name="T67" fmla="*/ 1209 h 115"/>
                  <a:gd name="T68" fmla="+- 0 3230 3230"/>
                  <a:gd name="T69" fmla="*/ T68 w 117"/>
                  <a:gd name="T70" fmla="+- 0 1201 1144"/>
                  <a:gd name="T71" fmla="*/ 1201 h 11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117" h="115">
                    <a:moveTo>
                      <a:pt x="0" y="57"/>
                    </a:moveTo>
                    <a:lnTo>
                      <a:pt x="5" y="35"/>
                    </a:lnTo>
                    <a:lnTo>
                      <a:pt x="17" y="17"/>
                    </a:lnTo>
                    <a:lnTo>
                      <a:pt x="35" y="5"/>
                    </a:lnTo>
                    <a:lnTo>
                      <a:pt x="56" y="0"/>
                    </a:lnTo>
                    <a:lnTo>
                      <a:pt x="80" y="4"/>
                    </a:lnTo>
                    <a:lnTo>
                      <a:pt x="99" y="15"/>
                    </a:lnTo>
                    <a:lnTo>
                      <a:pt x="112" y="32"/>
                    </a:lnTo>
                    <a:lnTo>
                      <a:pt x="118" y="52"/>
                    </a:lnTo>
                    <a:lnTo>
                      <a:pt x="114" y="76"/>
                    </a:lnTo>
                    <a:lnTo>
                      <a:pt x="103" y="95"/>
                    </a:lnTo>
                    <a:lnTo>
                      <a:pt x="86" y="108"/>
                    </a:lnTo>
                    <a:lnTo>
                      <a:pt x="66" y="114"/>
                    </a:lnTo>
                    <a:lnTo>
                      <a:pt x="41" y="111"/>
                    </a:lnTo>
                    <a:lnTo>
                      <a:pt x="21" y="100"/>
                    </a:lnTo>
                    <a:lnTo>
                      <a:pt x="8" y="85"/>
                    </a:lnTo>
                    <a:lnTo>
                      <a:pt x="1" y="65"/>
                    </a:lnTo>
                    <a:lnTo>
                      <a:pt x="0" y="57"/>
                    </a:lnTo>
                    <a:close/>
                  </a:path>
                </a:pathLst>
              </a:custGeom>
              <a:noFill/>
              <a:ln w="12192">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pic>
        <p:nvPicPr>
          <p:cNvPr id="544" name="Picture 343">
            <a:extLst>
              <a:ext uri="{FF2B5EF4-FFF2-40B4-BE49-F238E27FC236}">
                <a16:creationId xmlns:a16="http://schemas.microsoft.com/office/drawing/2014/main" xmlns="" id="{8E483916-FBFD-4B2F-A7CF-B7A581FDDA7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604096" y="5647147"/>
            <a:ext cx="951680" cy="425224"/>
          </a:xfrm>
          <a:prstGeom prst="rect">
            <a:avLst/>
          </a:prstGeom>
          <a:noFill/>
          <a:extLst>
            <a:ext uri="{909E8E84-426E-40DD-AFC4-6F175D3DCCD1}">
              <a14:hiddenFill xmlns:a14="http://schemas.microsoft.com/office/drawing/2010/main">
                <a:solidFill>
                  <a:srgbClr val="FFFFFF"/>
                </a:solidFill>
              </a14:hiddenFill>
            </a:ext>
          </a:extLst>
        </p:spPr>
      </p:pic>
      <p:sp>
        <p:nvSpPr>
          <p:cNvPr id="554" name="Freeform 305">
            <a:extLst>
              <a:ext uri="{FF2B5EF4-FFF2-40B4-BE49-F238E27FC236}">
                <a16:creationId xmlns:a16="http://schemas.microsoft.com/office/drawing/2014/main" xmlns="" id="{486F7073-4552-48CB-A588-B91A5F02E3BC}"/>
              </a:ext>
            </a:extLst>
          </p:cNvPr>
          <p:cNvSpPr>
            <a:spLocks/>
          </p:cNvSpPr>
          <p:nvPr/>
        </p:nvSpPr>
        <p:spPr bwMode="auto">
          <a:xfrm>
            <a:off x="4895516" y="5727001"/>
            <a:ext cx="341963" cy="239411"/>
          </a:xfrm>
          <a:custGeom>
            <a:avLst/>
            <a:gdLst>
              <a:gd name="T0" fmla="+- 0 8240 8094"/>
              <a:gd name="T1" fmla="*/ T0 w 338"/>
              <a:gd name="T2" fmla="+- 0 2087 1964"/>
              <a:gd name="T3" fmla="*/ 2087 h 218"/>
              <a:gd name="T4" fmla="+- 0 8257 8094"/>
              <a:gd name="T5" fmla="*/ T4 w 338"/>
              <a:gd name="T6" fmla="+- 0 2052 1964"/>
              <a:gd name="T7" fmla="*/ 2052 h 218"/>
              <a:gd name="T8" fmla="+- 0 8296 8094"/>
              <a:gd name="T9" fmla="*/ T8 w 338"/>
              <a:gd name="T10" fmla="+- 0 2048 1964"/>
              <a:gd name="T11" fmla="*/ 2048 h 218"/>
              <a:gd name="T12" fmla="+- 0 8332 8094"/>
              <a:gd name="T13" fmla="*/ T12 w 338"/>
              <a:gd name="T14" fmla="+- 0 2059 1964"/>
              <a:gd name="T15" fmla="*/ 2059 h 218"/>
              <a:gd name="T16" fmla="+- 0 8346 8094"/>
              <a:gd name="T17" fmla="*/ T16 w 338"/>
              <a:gd name="T18" fmla="+- 0 2069 1964"/>
              <a:gd name="T19" fmla="*/ 2069 h 218"/>
              <a:gd name="T20" fmla="+- 0 8354 8094"/>
              <a:gd name="T21" fmla="*/ T20 w 338"/>
              <a:gd name="T22" fmla="+- 0 2109 1964"/>
              <a:gd name="T23" fmla="*/ 2109 h 218"/>
              <a:gd name="T24" fmla="+- 0 8348 8094"/>
              <a:gd name="T25" fmla="*/ T24 w 338"/>
              <a:gd name="T26" fmla="+- 0 2148 1964"/>
              <a:gd name="T27" fmla="*/ 2148 h 218"/>
              <a:gd name="T28" fmla="+- 0 8333 8094"/>
              <a:gd name="T29" fmla="*/ T28 w 338"/>
              <a:gd name="T30" fmla="+- 0 2163 1964"/>
              <a:gd name="T31" fmla="*/ 2163 h 218"/>
              <a:gd name="T32" fmla="+- 0 8301 8094"/>
              <a:gd name="T33" fmla="*/ T32 w 338"/>
              <a:gd name="T34" fmla="+- 0 2176 1964"/>
              <a:gd name="T35" fmla="*/ 2176 h 218"/>
              <a:gd name="T36" fmla="+- 0 8260 8094"/>
              <a:gd name="T37" fmla="*/ T36 w 338"/>
              <a:gd name="T38" fmla="+- 0 2176 1964"/>
              <a:gd name="T39" fmla="*/ 2176 h 218"/>
              <a:gd name="T40" fmla="+- 0 8210 8094"/>
              <a:gd name="T41" fmla="*/ T40 w 338"/>
              <a:gd name="T42" fmla="+- 0 2100 1964"/>
              <a:gd name="T43" fmla="*/ 2100 h 218"/>
              <a:gd name="T44" fmla="+- 0 8214 8094"/>
              <a:gd name="T45" fmla="*/ T44 w 338"/>
              <a:gd name="T46" fmla="+- 0 2062 1964"/>
              <a:gd name="T47" fmla="*/ 2062 h 218"/>
              <a:gd name="T48" fmla="+- 0 8216 8094"/>
              <a:gd name="T49" fmla="*/ T48 w 338"/>
              <a:gd name="T50" fmla="+- 0 2045 1964"/>
              <a:gd name="T51" fmla="*/ 2045 h 218"/>
              <a:gd name="T52" fmla="+- 0 8216 8094"/>
              <a:gd name="T53" fmla="*/ T52 w 338"/>
              <a:gd name="T54" fmla="+- 0 2041 1964"/>
              <a:gd name="T55" fmla="*/ 2041 h 218"/>
              <a:gd name="T56" fmla="+- 0 8217 8094"/>
              <a:gd name="T57" fmla="*/ T56 w 338"/>
              <a:gd name="T58" fmla="+- 0 2040 1964"/>
              <a:gd name="T59" fmla="*/ 2040 h 218"/>
              <a:gd name="T60" fmla="+- 0 8220 8094"/>
              <a:gd name="T61" fmla="*/ T60 w 338"/>
              <a:gd name="T62" fmla="+- 0 2032 1964"/>
              <a:gd name="T63" fmla="*/ 2032 h 218"/>
              <a:gd name="T64" fmla="+- 0 8227 8094"/>
              <a:gd name="T65" fmla="*/ T64 w 338"/>
              <a:gd name="T66" fmla="+- 0 2007 1964"/>
              <a:gd name="T67" fmla="*/ 2007 h 218"/>
              <a:gd name="T68" fmla="+- 0 8232 8094"/>
              <a:gd name="T69" fmla="*/ T68 w 338"/>
              <a:gd name="T70" fmla="+- 0 1986 1964"/>
              <a:gd name="T71" fmla="*/ 1986 h 218"/>
              <a:gd name="T72" fmla="+- 0 8246 8094"/>
              <a:gd name="T73" fmla="*/ T72 w 338"/>
              <a:gd name="T74" fmla="+- 0 1976 1964"/>
              <a:gd name="T75" fmla="*/ 1976 h 218"/>
              <a:gd name="T76" fmla="+- 0 8273 8094"/>
              <a:gd name="T77" fmla="*/ T76 w 338"/>
              <a:gd name="T78" fmla="+- 0 1973 1964"/>
              <a:gd name="T79" fmla="*/ 1973 h 218"/>
              <a:gd name="T80" fmla="+- 0 8313 8094"/>
              <a:gd name="T81" fmla="*/ T80 w 338"/>
              <a:gd name="T82" fmla="+- 0 1975 1964"/>
              <a:gd name="T83" fmla="*/ 1975 h 218"/>
              <a:gd name="T84" fmla="+- 0 8371 8094"/>
              <a:gd name="T85" fmla="*/ T84 w 338"/>
              <a:gd name="T86" fmla="+- 0 2034 1964"/>
              <a:gd name="T87" fmla="*/ 2034 h 218"/>
              <a:gd name="T88" fmla="+- 0 8310 8094"/>
              <a:gd name="T89" fmla="*/ T88 w 338"/>
              <a:gd name="T90" fmla="+- 0 2108 1964"/>
              <a:gd name="T91" fmla="*/ 2108 h 218"/>
              <a:gd name="T92" fmla="+- 0 8279 8094"/>
              <a:gd name="T93" fmla="*/ T92 w 338"/>
              <a:gd name="T94" fmla="+- 0 2112 1964"/>
              <a:gd name="T95" fmla="*/ 2112 h 218"/>
              <a:gd name="T96" fmla="+- 0 8260 8094"/>
              <a:gd name="T97" fmla="*/ T96 w 338"/>
              <a:gd name="T98" fmla="+- 0 2107 1964"/>
              <a:gd name="T99" fmla="*/ 2107 h 218"/>
              <a:gd name="T100" fmla="+- 0 8246 8094"/>
              <a:gd name="T101" fmla="*/ T100 w 338"/>
              <a:gd name="T102" fmla="+- 0 2101 1964"/>
              <a:gd name="T103" fmla="*/ 2101 h 218"/>
              <a:gd name="T104" fmla="+- 0 8227 8094"/>
              <a:gd name="T105" fmla="*/ T104 w 338"/>
              <a:gd name="T106" fmla="+- 0 2096 1964"/>
              <a:gd name="T107" fmla="*/ 2096 h 218"/>
              <a:gd name="T108" fmla="+- 0 8159 8094"/>
              <a:gd name="T109" fmla="*/ T108 w 338"/>
              <a:gd name="T110" fmla="+- 0 2046 1964"/>
              <a:gd name="T111" fmla="*/ 2046 h 218"/>
              <a:gd name="T112" fmla="+- 0 8147 8094"/>
              <a:gd name="T113" fmla="*/ T112 w 338"/>
              <a:gd name="T114" fmla="+- 0 2033 1964"/>
              <a:gd name="T115" fmla="*/ 2033 h 218"/>
              <a:gd name="T116" fmla="+- 0 8131 8094"/>
              <a:gd name="T117" fmla="*/ T116 w 338"/>
              <a:gd name="T118" fmla="+- 0 2024 1964"/>
              <a:gd name="T119" fmla="*/ 2024 h 218"/>
              <a:gd name="T120" fmla="+- 0 8103 8094"/>
              <a:gd name="T121" fmla="*/ T120 w 338"/>
              <a:gd name="T122" fmla="+- 0 2034 1964"/>
              <a:gd name="T123" fmla="*/ 2034 h 218"/>
              <a:gd name="T124" fmla="+- 0 8094 8094"/>
              <a:gd name="T125" fmla="*/ T124 w 338"/>
              <a:gd name="T126" fmla="+- 0 2049 1964"/>
              <a:gd name="T127" fmla="*/ 2049 h 218"/>
              <a:gd name="T128" fmla="+- 0 8122 8094"/>
              <a:gd name="T129" fmla="*/ T128 w 338"/>
              <a:gd name="T130" fmla="+- 0 2139 1964"/>
              <a:gd name="T131" fmla="*/ 2139 h 218"/>
              <a:gd name="T132" fmla="+- 0 8212 8094"/>
              <a:gd name="T133" fmla="*/ T132 w 338"/>
              <a:gd name="T134" fmla="+- 0 2173 1964"/>
              <a:gd name="T135" fmla="*/ 2173 h 218"/>
              <a:gd name="T136" fmla="+- 0 8319 8094"/>
              <a:gd name="T137" fmla="*/ T136 w 338"/>
              <a:gd name="T138" fmla="+- 0 2164 1964"/>
              <a:gd name="T139" fmla="*/ 2164 h 218"/>
              <a:gd name="T140" fmla="+- 0 8375 8094"/>
              <a:gd name="T141" fmla="*/ T140 w 338"/>
              <a:gd name="T142" fmla="+- 0 2145 1964"/>
              <a:gd name="T143" fmla="*/ 2145 h 218"/>
              <a:gd name="T144" fmla="+- 0 8432 8094"/>
              <a:gd name="T145" fmla="*/ T144 w 338"/>
              <a:gd name="T146" fmla="+- 0 2054 1964"/>
              <a:gd name="T147" fmla="*/ 2054 h 218"/>
              <a:gd name="T148" fmla="+- 0 8380 8094"/>
              <a:gd name="T149" fmla="*/ T148 w 338"/>
              <a:gd name="T150" fmla="+- 0 2025 1964"/>
              <a:gd name="T151" fmla="*/ 2025 h 218"/>
              <a:gd name="T152" fmla="+- 0 8369 8094"/>
              <a:gd name="T153" fmla="*/ T152 w 338"/>
              <a:gd name="T154" fmla="+- 0 2026 1964"/>
              <a:gd name="T155" fmla="*/ 2026 h 218"/>
              <a:gd name="T156" fmla="+- 0 8354 8094"/>
              <a:gd name="T157" fmla="*/ T156 w 338"/>
              <a:gd name="T158" fmla="+- 0 2029 1964"/>
              <a:gd name="T159" fmla="*/ 2029 h 218"/>
              <a:gd name="T160" fmla="+- 0 8252 8094"/>
              <a:gd name="T161" fmla="*/ T160 w 338"/>
              <a:gd name="T162" fmla="+- 0 2034 1964"/>
              <a:gd name="T163" fmla="*/ 2034 h 218"/>
              <a:gd name="T164" fmla="+- 0 8135 8094"/>
              <a:gd name="T165" fmla="*/ T164 w 338"/>
              <a:gd name="T166" fmla="+- 0 1994 1964"/>
              <a:gd name="T167" fmla="*/ 1994 h 2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338" h="218">
                <a:moveTo>
                  <a:pt x="145" y="143"/>
                </a:moveTo>
                <a:lnTo>
                  <a:pt x="146" y="123"/>
                </a:lnTo>
                <a:lnTo>
                  <a:pt x="150" y="103"/>
                </a:lnTo>
                <a:lnTo>
                  <a:pt x="163" y="88"/>
                </a:lnTo>
                <a:lnTo>
                  <a:pt x="182" y="83"/>
                </a:lnTo>
                <a:lnTo>
                  <a:pt x="202" y="84"/>
                </a:lnTo>
                <a:lnTo>
                  <a:pt x="219" y="88"/>
                </a:lnTo>
                <a:lnTo>
                  <a:pt x="238" y="95"/>
                </a:lnTo>
                <a:lnTo>
                  <a:pt x="247" y="98"/>
                </a:lnTo>
                <a:lnTo>
                  <a:pt x="252" y="105"/>
                </a:lnTo>
                <a:lnTo>
                  <a:pt x="259" y="123"/>
                </a:lnTo>
                <a:lnTo>
                  <a:pt x="260" y="145"/>
                </a:lnTo>
                <a:lnTo>
                  <a:pt x="257" y="167"/>
                </a:lnTo>
                <a:lnTo>
                  <a:pt x="254" y="184"/>
                </a:lnTo>
                <a:lnTo>
                  <a:pt x="249" y="196"/>
                </a:lnTo>
                <a:lnTo>
                  <a:pt x="239" y="199"/>
                </a:lnTo>
                <a:lnTo>
                  <a:pt x="231" y="203"/>
                </a:lnTo>
                <a:lnTo>
                  <a:pt x="207" y="212"/>
                </a:lnTo>
                <a:lnTo>
                  <a:pt x="189" y="218"/>
                </a:lnTo>
                <a:lnTo>
                  <a:pt x="166" y="212"/>
                </a:lnTo>
                <a:lnTo>
                  <a:pt x="120" y="148"/>
                </a:lnTo>
                <a:lnTo>
                  <a:pt x="116" y="136"/>
                </a:lnTo>
                <a:lnTo>
                  <a:pt x="119" y="114"/>
                </a:lnTo>
                <a:lnTo>
                  <a:pt x="120" y="98"/>
                </a:lnTo>
                <a:lnTo>
                  <a:pt x="121" y="87"/>
                </a:lnTo>
                <a:lnTo>
                  <a:pt x="122" y="81"/>
                </a:lnTo>
                <a:lnTo>
                  <a:pt x="122" y="78"/>
                </a:lnTo>
                <a:lnTo>
                  <a:pt x="122" y="77"/>
                </a:lnTo>
                <a:lnTo>
                  <a:pt x="122" y="76"/>
                </a:lnTo>
                <a:lnTo>
                  <a:pt x="123" y="76"/>
                </a:lnTo>
                <a:lnTo>
                  <a:pt x="124" y="73"/>
                </a:lnTo>
                <a:lnTo>
                  <a:pt x="126" y="68"/>
                </a:lnTo>
                <a:lnTo>
                  <a:pt x="129" y="58"/>
                </a:lnTo>
                <a:lnTo>
                  <a:pt x="133" y="43"/>
                </a:lnTo>
                <a:lnTo>
                  <a:pt x="132" y="31"/>
                </a:lnTo>
                <a:lnTo>
                  <a:pt x="138" y="22"/>
                </a:lnTo>
                <a:lnTo>
                  <a:pt x="142" y="15"/>
                </a:lnTo>
                <a:lnTo>
                  <a:pt x="152" y="12"/>
                </a:lnTo>
                <a:lnTo>
                  <a:pt x="159" y="7"/>
                </a:lnTo>
                <a:lnTo>
                  <a:pt x="179" y="9"/>
                </a:lnTo>
                <a:lnTo>
                  <a:pt x="199" y="10"/>
                </a:lnTo>
                <a:lnTo>
                  <a:pt x="219" y="11"/>
                </a:lnTo>
                <a:lnTo>
                  <a:pt x="276" y="50"/>
                </a:lnTo>
                <a:lnTo>
                  <a:pt x="277" y="70"/>
                </a:lnTo>
                <a:lnTo>
                  <a:pt x="276" y="90"/>
                </a:lnTo>
                <a:lnTo>
                  <a:pt x="216" y="144"/>
                </a:lnTo>
                <a:lnTo>
                  <a:pt x="199" y="149"/>
                </a:lnTo>
                <a:lnTo>
                  <a:pt x="185" y="148"/>
                </a:lnTo>
                <a:lnTo>
                  <a:pt x="176" y="146"/>
                </a:lnTo>
                <a:lnTo>
                  <a:pt x="166" y="143"/>
                </a:lnTo>
                <a:lnTo>
                  <a:pt x="159" y="141"/>
                </a:lnTo>
                <a:lnTo>
                  <a:pt x="152" y="137"/>
                </a:lnTo>
                <a:lnTo>
                  <a:pt x="145" y="135"/>
                </a:lnTo>
                <a:lnTo>
                  <a:pt x="133" y="132"/>
                </a:lnTo>
                <a:lnTo>
                  <a:pt x="66" y="92"/>
                </a:lnTo>
                <a:lnTo>
                  <a:pt x="65" y="82"/>
                </a:lnTo>
                <a:lnTo>
                  <a:pt x="59" y="75"/>
                </a:lnTo>
                <a:lnTo>
                  <a:pt x="53" y="69"/>
                </a:lnTo>
                <a:lnTo>
                  <a:pt x="44" y="65"/>
                </a:lnTo>
                <a:lnTo>
                  <a:pt x="37" y="60"/>
                </a:lnTo>
                <a:lnTo>
                  <a:pt x="21" y="66"/>
                </a:lnTo>
                <a:lnTo>
                  <a:pt x="9" y="70"/>
                </a:lnTo>
                <a:lnTo>
                  <a:pt x="3" y="76"/>
                </a:lnTo>
                <a:lnTo>
                  <a:pt x="0" y="85"/>
                </a:lnTo>
                <a:lnTo>
                  <a:pt x="1" y="99"/>
                </a:lnTo>
                <a:lnTo>
                  <a:pt x="28" y="175"/>
                </a:lnTo>
                <a:lnTo>
                  <a:pt x="84" y="200"/>
                </a:lnTo>
                <a:lnTo>
                  <a:pt x="118" y="209"/>
                </a:lnTo>
                <a:lnTo>
                  <a:pt x="140" y="209"/>
                </a:lnTo>
                <a:lnTo>
                  <a:pt x="225" y="200"/>
                </a:lnTo>
                <a:lnTo>
                  <a:pt x="258" y="189"/>
                </a:lnTo>
                <a:lnTo>
                  <a:pt x="281" y="181"/>
                </a:lnTo>
                <a:lnTo>
                  <a:pt x="324" y="113"/>
                </a:lnTo>
                <a:lnTo>
                  <a:pt x="338" y="90"/>
                </a:lnTo>
                <a:lnTo>
                  <a:pt x="327" y="82"/>
                </a:lnTo>
                <a:lnTo>
                  <a:pt x="286" y="61"/>
                </a:lnTo>
                <a:lnTo>
                  <a:pt x="281" y="61"/>
                </a:lnTo>
                <a:lnTo>
                  <a:pt x="275" y="62"/>
                </a:lnTo>
                <a:lnTo>
                  <a:pt x="268" y="64"/>
                </a:lnTo>
                <a:lnTo>
                  <a:pt x="260" y="65"/>
                </a:lnTo>
                <a:lnTo>
                  <a:pt x="183" y="70"/>
                </a:lnTo>
                <a:lnTo>
                  <a:pt x="158" y="70"/>
                </a:lnTo>
                <a:lnTo>
                  <a:pt x="94" y="68"/>
                </a:lnTo>
                <a:lnTo>
                  <a:pt x="41" y="30"/>
                </a:lnTo>
                <a:lnTo>
                  <a:pt x="30" y="0"/>
                </a:lnTo>
              </a:path>
            </a:pathLst>
          </a:custGeom>
          <a:noFill/>
          <a:ln w="28956">
            <a:solidFill>
              <a:srgbClr val="30859C"/>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sysClr val="windowText" lastClr="000000"/>
              </a:solidFill>
              <a:effectLst/>
              <a:uLnTx/>
              <a:uFillTx/>
            </a:endParaRPr>
          </a:p>
        </p:txBody>
      </p:sp>
      <p:sp>
        <p:nvSpPr>
          <p:cNvPr id="555" name="Ovale 554">
            <a:extLst>
              <a:ext uri="{FF2B5EF4-FFF2-40B4-BE49-F238E27FC236}">
                <a16:creationId xmlns:a16="http://schemas.microsoft.com/office/drawing/2014/main" xmlns="" id="{4A8B4271-A8AA-48BB-861F-9BACA1C32B97}"/>
              </a:ext>
            </a:extLst>
          </p:cNvPr>
          <p:cNvSpPr/>
          <p:nvPr/>
        </p:nvSpPr>
        <p:spPr>
          <a:xfrm>
            <a:off x="5781719" y="5617199"/>
            <a:ext cx="669290" cy="400110"/>
          </a:xfrm>
          <a:prstGeom prst="ellipse">
            <a:avLst/>
          </a:prstGeom>
          <a:solidFill>
            <a:schemeClr val="accent2">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57" name="Esagono 556">
            <a:extLst>
              <a:ext uri="{FF2B5EF4-FFF2-40B4-BE49-F238E27FC236}">
                <a16:creationId xmlns:a16="http://schemas.microsoft.com/office/drawing/2014/main" xmlns="" id="{DC4F5A79-A8E0-487E-B450-75741B504412}"/>
              </a:ext>
            </a:extLst>
          </p:cNvPr>
          <p:cNvSpPr/>
          <p:nvPr/>
        </p:nvSpPr>
        <p:spPr>
          <a:xfrm>
            <a:off x="3707904" y="5589240"/>
            <a:ext cx="567055" cy="491490"/>
          </a:xfrm>
          <a:prstGeom prst="hexago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58" name="Freeform 189">
            <a:extLst>
              <a:ext uri="{FF2B5EF4-FFF2-40B4-BE49-F238E27FC236}">
                <a16:creationId xmlns:a16="http://schemas.microsoft.com/office/drawing/2014/main" xmlns="" id="{9FB4FED8-16C3-48CF-B790-4FB16B94F7EA}"/>
              </a:ext>
            </a:extLst>
          </p:cNvPr>
          <p:cNvSpPr>
            <a:spLocks/>
          </p:cNvSpPr>
          <p:nvPr/>
        </p:nvSpPr>
        <p:spPr bwMode="auto">
          <a:xfrm>
            <a:off x="3834083" y="5759101"/>
            <a:ext cx="314695" cy="210215"/>
          </a:xfrm>
          <a:custGeom>
            <a:avLst/>
            <a:gdLst>
              <a:gd name="T0" fmla="+- 0 6278 6153"/>
              <a:gd name="T1" fmla="*/ T0 w 290"/>
              <a:gd name="T2" fmla="+- 0 -297 -401"/>
              <a:gd name="T3" fmla="*/ -297 h 190"/>
              <a:gd name="T4" fmla="+- 0 6297 6153"/>
              <a:gd name="T5" fmla="*/ T4 w 290"/>
              <a:gd name="T6" fmla="+- 0 -328 -401"/>
              <a:gd name="T7" fmla="*/ -328 h 190"/>
              <a:gd name="T8" fmla="+- 0 6336 6153"/>
              <a:gd name="T9" fmla="*/ T8 w 290"/>
              <a:gd name="T10" fmla="+- 0 -326 -401"/>
              <a:gd name="T11" fmla="*/ -326 h 190"/>
              <a:gd name="T12" fmla="+- 0 6357 6153"/>
              <a:gd name="T13" fmla="*/ T12 w 290"/>
              <a:gd name="T14" fmla="+- 0 -318 -401"/>
              <a:gd name="T15" fmla="*/ -318 h 190"/>
              <a:gd name="T16" fmla="+- 0 6369 6153"/>
              <a:gd name="T17" fmla="*/ T16 w 290"/>
              <a:gd name="T18" fmla="+- 0 -309 -401"/>
              <a:gd name="T19" fmla="*/ -309 h 190"/>
              <a:gd name="T20" fmla="+- 0 6375 6153"/>
              <a:gd name="T21" fmla="*/ T20 w 290"/>
              <a:gd name="T22" fmla="+- 0 -268 -401"/>
              <a:gd name="T23" fmla="*/ -268 h 190"/>
              <a:gd name="T24" fmla="+- 0 6366 6153"/>
              <a:gd name="T25" fmla="*/ T24 w 290"/>
              <a:gd name="T26" fmla="+- 0 -230 -401"/>
              <a:gd name="T27" fmla="*/ -230 h 190"/>
              <a:gd name="T28" fmla="+- 0 6350 6153"/>
              <a:gd name="T29" fmla="*/ T28 w 290"/>
              <a:gd name="T30" fmla="+- 0 -224 -401"/>
              <a:gd name="T31" fmla="*/ -224 h 190"/>
              <a:gd name="T32" fmla="+- 0 6314 6153"/>
              <a:gd name="T33" fmla="*/ T32 w 290"/>
              <a:gd name="T34" fmla="+- 0 -211 -401"/>
              <a:gd name="T35" fmla="*/ -211 h 190"/>
              <a:gd name="T36" fmla="+- 0 6253 6153"/>
              <a:gd name="T37" fmla="*/ T36 w 290"/>
              <a:gd name="T38" fmla="+- 0 -280 -401"/>
              <a:gd name="T39" fmla="*/ -280 h 190"/>
              <a:gd name="T40" fmla="+- 0 6256 6153"/>
              <a:gd name="T41" fmla="*/ T40 w 290"/>
              <a:gd name="T42" fmla="+- 0 -318 -401"/>
              <a:gd name="T43" fmla="*/ -318 h 190"/>
              <a:gd name="T44" fmla="+- 0 6257 6153"/>
              <a:gd name="T45" fmla="*/ T44 w 290"/>
              <a:gd name="T46" fmla="+- 0 -332 -401"/>
              <a:gd name="T47" fmla="*/ -332 h 190"/>
              <a:gd name="T48" fmla="+- 0 6257 6153"/>
              <a:gd name="T49" fmla="*/ T48 w 290"/>
              <a:gd name="T50" fmla="+- 0 -334 -401"/>
              <a:gd name="T51" fmla="*/ -334 h 190"/>
              <a:gd name="T52" fmla="+- 0 6266 6153"/>
              <a:gd name="T53" fmla="*/ T52 w 290"/>
              <a:gd name="T54" fmla="+- 0 -374 -401"/>
              <a:gd name="T55" fmla="*/ -374 h 190"/>
              <a:gd name="T56" fmla="+- 0 6275 6153"/>
              <a:gd name="T57" fmla="*/ T56 w 290"/>
              <a:gd name="T58" fmla="+- 0 -388 -401"/>
              <a:gd name="T59" fmla="*/ -388 h 190"/>
              <a:gd name="T60" fmla="+- 0 6289 6153"/>
              <a:gd name="T61" fmla="*/ T60 w 290"/>
              <a:gd name="T62" fmla="+- 0 -394 -401"/>
              <a:gd name="T63" fmla="*/ -394 h 190"/>
              <a:gd name="T64" fmla="+- 0 6329 6153"/>
              <a:gd name="T65" fmla="*/ T64 w 290"/>
              <a:gd name="T66" fmla="+- 0 -392 -401"/>
              <a:gd name="T67" fmla="*/ -392 h 190"/>
              <a:gd name="T68" fmla="+- 0 6390 6153"/>
              <a:gd name="T69" fmla="*/ T68 w 290"/>
              <a:gd name="T70" fmla="+- 0 -335 -401"/>
              <a:gd name="T71" fmla="*/ -335 h 190"/>
              <a:gd name="T72" fmla="+- 0 6384 6153"/>
              <a:gd name="T73" fmla="*/ T72 w 290"/>
              <a:gd name="T74" fmla="+- 0 -296 -401"/>
              <a:gd name="T75" fmla="*/ -296 h 190"/>
              <a:gd name="T76" fmla="+- 0 6346 6153"/>
              <a:gd name="T77" fmla="*/ T76 w 290"/>
              <a:gd name="T78" fmla="+- 0 -278 -401"/>
              <a:gd name="T79" fmla="*/ -278 h 190"/>
              <a:gd name="T80" fmla="+- 0 6311 6153"/>
              <a:gd name="T81" fmla="*/ T80 w 290"/>
              <a:gd name="T82" fmla="+- 0 -272 -401"/>
              <a:gd name="T83" fmla="*/ -272 h 190"/>
              <a:gd name="T84" fmla="+- 0 6295 6153"/>
              <a:gd name="T85" fmla="*/ T84 w 290"/>
              <a:gd name="T86" fmla="+- 0 -277 -401"/>
              <a:gd name="T87" fmla="*/ -277 h 190"/>
              <a:gd name="T88" fmla="+- 0 6283 6153"/>
              <a:gd name="T89" fmla="*/ T88 w 290"/>
              <a:gd name="T90" fmla="+- 0 -281 -401"/>
              <a:gd name="T91" fmla="*/ -281 h 190"/>
              <a:gd name="T92" fmla="+- 0 6266 6153"/>
              <a:gd name="T93" fmla="*/ T92 w 290"/>
              <a:gd name="T94" fmla="+- 0 -286 -401"/>
              <a:gd name="T95" fmla="*/ -286 h 190"/>
              <a:gd name="T96" fmla="+- 0 6246 6153"/>
              <a:gd name="T97" fmla="*/ T96 w 290"/>
              <a:gd name="T98" fmla="+- 0 -290 -401"/>
              <a:gd name="T99" fmla="*/ -290 h 190"/>
              <a:gd name="T100" fmla="+- 0 6203 6153"/>
              <a:gd name="T101" fmla="*/ T100 w 290"/>
              <a:gd name="T102" fmla="+- 0 -335 -401"/>
              <a:gd name="T103" fmla="*/ -335 h 190"/>
              <a:gd name="T104" fmla="+- 0 6190 6153"/>
              <a:gd name="T105" fmla="*/ T104 w 290"/>
              <a:gd name="T106" fmla="+- 0 -344 -401"/>
              <a:gd name="T107" fmla="*/ -344 h 190"/>
              <a:gd name="T108" fmla="+- 0 6169 6153"/>
              <a:gd name="T109" fmla="*/ T108 w 290"/>
              <a:gd name="T110" fmla="+- 0 -343 -401"/>
              <a:gd name="T111" fmla="*/ -343 h 190"/>
              <a:gd name="T112" fmla="+- 0 6153 6153"/>
              <a:gd name="T113" fmla="*/ T112 w 290"/>
              <a:gd name="T114" fmla="+- 0 -331 -401"/>
              <a:gd name="T115" fmla="*/ -331 h 190"/>
              <a:gd name="T116" fmla="+- 0 6157 6153"/>
              <a:gd name="T117" fmla="*/ T116 w 290"/>
              <a:gd name="T118" fmla="+- 0 -302 -401"/>
              <a:gd name="T119" fmla="*/ -302 h 190"/>
              <a:gd name="T120" fmla="+- 0 6248 6153"/>
              <a:gd name="T121" fmla="*/ T120 w 290"/>
              <a:gd name="T122" fmla="+- 0 -220 -401"/>
              <a:gd name="T123" fmla="*/ -220 h 190"/>
              <a:gd name="T124" fmla="+- 0 6292 6153"/>
              <a:gd name="T125" fmla="*/ T124 w 290"/>
              <a:gd name="T126" fmla="+- 0 -220 -401"/>
              <a:gd name="T127" fmla="*/ -220 h 190"/>
              <a:gd name="T128" fmla="+- 0 6329 6153"/>
              <a:gd name="T129" fmla="*/ T128 w 290"/>
              <a:gd name="T130" fmla="+- 0 -223 -401"/>
              <a:gd name="T131" fmla="*/ -223 h 190"/>
              <a:gd name="T132" fmla="+- 0 6369 6153"/>
              <a:gd name="T133" fmla="*/ T132 w 290"/>
              <a:gd name="T134" fmla="+- 0 -235 -401"/>
              <a:gd name="T135" fmla="*/ -235 h 190"/>
              <a:gd name="T136" fmla="+- 0 6430 6153"/>
              <a:gd name="T137" fmla="*/ T136 w 290"/>
              <a:gd name="T138" fmla="+- 0 -303 -401"/>
              <a:gd name="T139" fmla="*/ -303 h 190"/>
              <a:gd name="T140" fmla="+- 0 6432 6153"/>
              <a:gd name="T141" fmla="*/ T140 w 290"/>
              <a:gd name="T142" fmla="+- 0 -330 -401"/>
              <a:gd name="T143" fmla="*/ -330 h 190"/>
              <a:gd name="T144" fmla="+- 0 6394 6153"/>
              <a:gd name="T145" fmla="*/ T144 w 290"/>
              <a:gd name="T146" fmla="+- 0 -347 -401"/>
              <a:gd name="T147" fmla="*/ -347 h 190"/>
              <a:gd name="T148" fmla="+- 0 6383 6153"/>
              <a:gd name="T149" fmla="*/ T148 w 290"/>
              <a:gd name="T150" fmla="+- 0 -346 -401"/>
              <a:gd name="T151" fmla="*/ -346 h 190"/>
              <a:gd name="T152" fmla="+- 0 6299 6153"/>
              <a:gd name="T153" fmla="*/ T152 w 290"/>
              <a:gd name="T154" fmla="+- 0 -340 -401"/>
              <a:gd name="T155" fmla="*/ -340 h 190"/>
              <a:gd name="T156" fmla="+- 0 6204 6153"/>
              <a:gd name="T157" fmla="*/ T156 w 290"/>
              <a:gd name="T158" fmla="+- 0 -356 -401"/>
              <a:gd name="T159" fmla="*/ -356 h 19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290" h="190">
                <a:moveTo>
                  <a:pt x="124" y="124"/>
                </a:moveTo>
                <a:lnTo>
                  <a:pt x="125" y="104"/>
                </a:lnTo>
                <a:lnTo>
                  <a:pt x="130" y="85"/>
                </a:lnTo>
                <a:lnTo>
                  <a:pt x="144" y="73"/>
                </a:lnTo>
                <a:lnTo>
                  <a:pt x="163" y="72"/>
                </a:lnTo>
                <a:lnTo>
                  <a:pt x="183" y="75"/>
                </a:lnTo>
                <a:lnTo>
                  <a:pt x="197" y="78"/>
                </a:lnTo>
                <a:lnTo>
                  <a:pt x="204" y="83"/>
                </a:lnTo>
                <a:lnTo>
                  <a:pt x="211" y="86"/>
                </a:lnTo>
                <a:lnTo>
                  <a:pt x="216" y="92"/>
                </a:lnTo>
                <a:lnTo>
                  <a:pt x="222" y="110"/>
                </a:lnTo>
                <a:lnTo>
                  <a:pt x="222" y="133"/>
                </a:lnTo>
                <a:lnTo>
                  <a:pt x="219" y="153"/>
                </a:lnTo>
                <a:lnTo>
                  <a:pt x="213" y="171"/>
                </a:lnTo>
                <a:lnTo>
                  <a:pt x="204" y="174"/>
                </a:lnTo>
                <a:lnTo>
                  <a:pt x="197" y="177"/>
                </a:lnTo>
                <a:lnTo>
                  <a:pt x="186" y="182"/>
                </a:lnTo>
                <a:lnTo>
                  <a:pt x="161" y="190"/>
                </a:lnTo>
                <a:lnTo>
                  <a:pt x="105" y="139"/>
                </a:lnTo>
                <a:lnTo>
                  <a:pt x="100" y="121"/>
                </a:lnTo>
                <a:lnTo>
                  <a:pt x="102" y="98"/>
                </a:lnTo>
                <a:lnTo>
                  <a:pt x="103" y="83"/>
                </a:lnTo>
                <a:lnTo>
                  <a:pt x="104" y="74"/>
                </a:lnTo>
                <a:lnTo>
                  <a:pt x="104" y="69"/>
                </a:lnTo>
                <a:lnTo>
                  <a:pt x="104" y="67"/>
                </a:lnTo>
                <a:lnTo>
                  <a:pt x="114" y="37"/>
                </a:lnTo>
                <a:lnTo>
                  <a:pt x="113" y="27"/>
                </a:lnTo>
                <a:lnTo>
                  <a:pt x="117" y="20"/>
                </a:lnTo>
                <a:lnTo>
                  <a:pt x="122" y="13"/>
                </a:lnTo>
                <a:lnTo>
                  <a:pt x="130" y="11"/>
                </a:lnTo>
                <a:lnTo>
                  <a:pt x="136" y="7"/>
                </a:lnTo>
                <a:lnTo>
                  <a:pt x="156" y="8"/>
                </a:lnTo>
                <a:lnTo>
                  <a:pt x="176" y="9"/>
                </a:lnTo>
                <a:lnTo>
                  <a:pt x="196" y="10"/>
                </a:lnTo>
                <a:lnTo>
                  <a:pt x="237" y="66"/>
                </a:lnTo>
                <a:lnTo>
                  <a:pt x="235" y="86"/>
                </a:lnTo>
                <a:lnTo>
                  <a:pt x="231" y="105"/>
                </a:lnTo>
                <a:lnTo>
                  <a:pt x="217" y="115"/>
                </a:lnTo>
                <a:lnTo>
                  <a:pt x="193" y="123"/>
                </a:lnTo>
                <a:lnTo>
                  <a:pt x="172" y="130"/>
                </a:lnTo>
                <a:lnTo>
                  <a:pt x="158" y="129"/>
                </a:lnTo>
                <a:lnTo>
                  <a:pt x="150" y="127"/>
                </a:lnTo>
                <a:lnTo>
                  <a:pt x="142" y="124"/>
                </a:lnTo>
                <a:lnTo>
                  <a:pt x="136" y="123"/>
                </a:lnTo>
                <a:lnTo>
                  <a:pt x="130" y="120"/>
                </a:lnTo>
                <a:lnTo>
                  <a:pt x="124" y="118"/>
                </a:lnTo>
                <a:lnTo>
                  <a:pt x="113" y="115"/>
                </a:lnTo>
                <a:lnTo>
                  <a:pt x="103" y="114"/>
                </a:lnTo>
                <a:lnTo>
                  <a:pt x="93" y="111"/>
                </a:lnTo>
                <a:lnTo>
                  <a:pt x="55" y="71"/>
                </a:lnTo>
                <a:lnTo>
                  <a:pt x="50" y="66"/>
                </a:lnTo>
                <a:lnTo>
                  <a:pt x="44" y="60"/>
                </a:lnTo>
                <a:lnTo>
                  <a:pt x="37" y="57"/>
                </a:lnTo>
                <a:lnTo>
                  <a:pt x="31" y="53"/>
                </a:lnTo>
                <a:lnTo>
                  <a:pt x="16" y="58"/>
                </a:lnTo>
                <a:lnTo>
                  <a:pt x="5" y="63"/>
                </a:lnTo>
                <a:lnTo>
                  <a:pt x="0" y="70"/>
                </a:lnTo>
                <a:lnTo>
                  <a:pt x="0" y="81"/>
                </a:lnTo>
                <a:lnTo>
                  <a:pt x="4" y="99"/>
                </a:lnTo>
                <a:lnTo>
                  <a:pt x="38" y="162"/>
                </a:lnTo>
                <a:lnTo>
                  <a:pt x="95" y="181"/>
                </a:lnTo>
                <a:lnTo>
                  <a:pt x="118" y="181"/>
                </a:lnTo>
                <a:lnTo>
                  <a:pt x="139" y="181"/>
                </a:lnTo>
                <a:lnTo>
                  <a:pt x="158" y="180"/>
                </a:lnTo>
                <a:lnTo>
                  <a:pt x="176" y="178"/>
                </a:lnTo>
                <a:lnTo>
                  <a:pt x="199" y="172"/>
                </a:lnTo>
                <a:lnTo>
                  <a:pt x="216" y="166"/>
                </a:lnTo>
                <a:lnTo>
                  <a:pt x="241" y="157"/>
                </a:lnTo>
                <a:lnTo>
                  <a:pt x="277" y="98"/>
                </a:lnTo>
                <a:lnTo>
                  <a:pt x="290" y="79"/>
                </a:lnTo>
                <a:lnTo>
                  <a:pt x="279" y="71"/>
                </a:lnTo>
                <a:lnTo>
                  <a:pt x="246" y="53"/>
                </a:lnTo>
                <a:lnTo>
                  <a:pt x="241" y="54"/>
                </a:lnTo>
                <a:lnTo>
                  <a:pt x="236" y="54"/>
                </a:lnTo>
                <a:lnTo>
                  <a:pt x="230" y="55"/>
                </a:lnTo>
                <a:lnTo>
                  <a:pt x="222" y="57"/>
                </a:lnTo>
                <a:lnTo>
                  <a:pt x="146" y="61"/>
                </a:lnTo>
                <a:lnTo>
                  <a:pt x="120" y="61"/>
                </a:lnTo>
                <a:lnTo>
                  <a:pt x="51" y="45"/>
                </a:lnTo>
                <a:lnTo>
                  <a:pt x="25" y="0"/>
                </a:lnTo>
              </a:path>
            </a:pathLst>
          </a:custGeom>
          <a:noFill/>
          <a:ln w="28956">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sysClr val="windowText" lastClr="000000"/>
              </a:solidFill>
              <a:effectLst/>
              <a:uLnTx/>
              <a:uFillTx/>
            </a:endParaRPr>
          </a:p>
        </p:txBody>
      </p:sp>
      <p:sp>
        <p:nvSpPr>
          <p:cNvPr id="559" name="Rettangolo 558">
            <a:extLst>
              <a:ext uri="{FF2B5EF4-FFF2-40B4-BE49-F238E27FC236}">
                <a16:creationId xmlns:a16="http://schemas.microsoft.com/office/drawing/2014/main" xmlns="" id="{CA8E07C2-F995-4E15-A248-ACC25722D1E8}"/>
              </a:ext>
            </a:extLst>
          </p:cNvPr>
          <p:cNvSpPr/>
          <p:nvPr/>
        </p:nvSpPr>
        <p:spPr>
          <a:xfrm>
            <a:off x="2643504" y="6057311"/>
            <a:ext cx="3344228" cy="186782"/>
          </a:xfrm>
          <a:prstGeom prst="rect">
            <a:avLst/>
          </a:prstGeom>
        </p:spPr>
        <p:txBody>
          <a:bodyPr wrap="square">
            <a:spAutoFit/>
          </a:bodyPr>
          <a:lstStyle/>
          <a:p>
            <a:pPr>
              <a:lnSpc>
                <a:spcPts val="650"/>
              </a:lnSpc>
              <a:spcBef>
                <a:spcPts val="10"/>
              </a:spcBef>
              <a:spcAft>
                <a:spcPts val="0"/>
              </a:spcAft>
            </a:pPr>
            <a:r>
              <a:rPr lang="en-US" sz="800" dirty="0">
                <a:latin typeface="Calibri" panose="020F0502020204030204" pitchFamily="34" charset="0"/>
                <a:ea typeface="Calibri" panose="020F0502020204030204" pitchFamily="34" charset="0"/>
                <a:cs typeface="Times New Roman" panose="02020603050405020304" pitchFamily="18" charset="0"/>
              </a:rPr>
              <a:t> </a:t>
            </a:r>
            <a:endParaRPr lang="it-IT"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61" name="Rettangolo 560">
            <a:extLst>
              <a:ext uri="{FF2B5EF4-FFF2-40B4-BE49-F238E27FC236}">
                <a16:creationId xmlns:a16="http://schemas.microsoft.com/office/drawing/2014/main" xmlns="" id="{31B385BE-0370-4CF1-9B5A-D071FE841117}"/>
              </a:ext>
            </a:extLst>
          </p:cNvPr>
          <p:cNvSpPr/>
          <p:nvPr/>
        </p:nvSpPr>
        <p:spPr>
          <a:xfrm>
            <a:off x="683568" y="6141494"/>
            <a:ext cx="763351" cy="276999"/>
          </a:xfrm>
          <a:prstGeom prst="rect">
            <a:avLst/>
          </a:prstGeom>
        </p:spPr>
        <p:txBody>
          <a:bodyPr wrap="none">
            <a:spAutoFit/>
          </a:bodyPr>
          <a:lstStyle/>
          <a:p>
            <a:r>
              <a:rPr lang="it-IT" sz="1200" b="1" dirty="0">
                <a:latin typeface="Arial" panose="020B0604020202020204" pitchFamily="34" charset="0"/>
                <a:cs typeface="Arial" panose="020B0604020202020204" pitchFamily="34" charset="0"/>
              </a:rPr>
              <a:t>Rc-DNA</a:t>
            </a:r>
          </a:p>
        </p:txBody>
      </p:sp>
      <p:sp>
        <p:nvSpPr>
          <p:cNvPr id="562" name="Rettangolo 561">
            <a:extLst>
              <a:ext uri="{FF2B5EF4-FFF2-40B4-BE49-F238E27FC236}">
                <a16:creationId xmlns:a16="http://schemas.microsoft.com/office/drawing/2014/main" xmlns="" id="{25B925F3-713A-4A40-937C-384509DEBAA5}"/>
              </a:ext>
            </a:extLst>
          </p:cNvPr>
          <p:cNvSpPr/>
          <p:nvPr/>
        </p:nvSpPr>
        <p:spPr>
          <a:xfrm>
            <a:off x="1673398" y="6150702"/>
            <a:ext cx="773289" cy="275845"/>
          </a:xfrm>
          <a:prstGeom prst="rect">
            <a:avLst/>
          </a:prstGeom>
        </p:spPr>
        <p:txBody>
          <a:bodyPr wrap="none">
            <a:spAutoFit/>
          </a:bodyPr>
          <a:lstStyle/>
          <a:p>
            <a:pPr marL="137160" indent="-137160">
              <a:lnSpc>
                <a:spcPct val="104000"/>
              </a:lnSpc>
              <a:spcAft>
                <a:spcPts val="0"/>
              </a:spcAft>
            </a:pPr>
            <a:r>
              <a:rPr lang="en-US" sz="1200" b="1" i="1" spc="5" dirty="0" err="1">
                <a:latin typeface="Arial" panose="020B0604020202020204" pitchFamily="34" charset="0"/>
                <a:ea typeface="Arial" panose="020B0604020202020204" pitchFamily="34" charset="0"/>
                <a:cs typeface="Times New Roman" panose="02020603050405020304" pitchFamily="18" charset="0"/>
              </a:rPr>
              <a:t>ccc</a:t>
            </a:r>
            <a:r>
              <a:rPr lang="en-US" sz="1200" b="1" i="1" dirty="0" err="1">
                <a:latin typeface="Arial" panose="020B0604020202020204" pitchFamily="34" charset="0"/>
                <a:ea typeface="Arial" panose="020B0604020202020204" pitchFamily="34" charset="0"/>
                <a:cs typeface="Times New Roman" panose="02020603050405020304" pitchFamily="18" charset="0"/>
              </a:rPr>
              <a:t>DNA</a:t>
            </a:r>
            <a:endParaRPr lang="it-IT" dirty="0">
              <a:latin typeface="Calibri" panose="020F0502020204030204" pitchFamily="34" charset="0"/>
              <a:ea typeface="Calibri" panose="020F0502020204030204" pitchFamily="34" charset="0"/>
              <a:cs typeface="Times New Roman" panose="02020603050405020304" pitchFamily="18" charset="0"/>
            </a:endParaRPr>
          </a:p>
        </p:txBody>
      </p:sp>
      <p:sp>
        <p:nvSpPr>
          <p:cNvPr id="564" name="Rettangolo 563">
            <a:extLst>
              <a:ext uri="{FF2B5EF4-FFF2-40B4-BE49-F238E27FC236}">
                <a16:creationId xmlns:a16="http://schemas.microsoft.com/office/drawing/2014/main" xmlns="" id="{66E1949E-7637-4DDC-987C-8CC8CDE02580}"/>
              </a:ext>
            </a:extLst>
          </p:cNvPr>
          <p:cNvSpPr/>
          <p:nvPr/>
        </p:nvSpPr>
        <p:spPr>
          <a:xfrm>
            <a:off x="2555776" y="6166533"/>
            <a:ext cx="870569" cy="291042"/>
          </a:xfrm>
          <a:prstGeom prst="rect">
            <a:avLst/>
          </a:prstGeom>
        </p:spPr>
        <p:txBody>
          <a:bodyPr wrap="square">
            <a:spAutoFit/>
          </a:bodyPr>
          <a:lstStyle/>
          <a:p>
            <a:pPr lvl="0" algn="ctr">
              <a:lnSpc>
                <a:spcPct val="115000"/>
              </a:lnSpc>
            </a:pPr>
            <a:r>
              <a:rPr lang="en-US" sz="1200" b="1" i="1" dirty="0" err="1">
                <a:solidFill>
                  <a:prstClr val="black"/>
                </a:solidFill>
                <a:latin typeface="Arial" panose="020B0604020202020204" pitchFamily="34" charset="0"/>
                <a:ea typeface="Arial" panose="020B0604020202020204" pitchFamily="34" charset="0"/>
                <a:cs typeface="Times New Roman" panose="02020603050405020304" pitchFamily="18" charset="0"/>
              </a:rPr>
              <a:t>p</a:t>
            </a:r>
            <a:r>
              <a:rPr lang="en-US" sz="1200" b="1" i="1" spc="5" dirty="0" err="1">
                <a:solidFill>
                  <a:prstClr val="black"/>
                </a:solidFill>
                <a:latin typeface="Arial" panose="020B0604020202020204" pitchFamily="34" charset="0"/>
                <a:ea typeface="Arial" panose="020B0604020202020204" pitchFamily="34" charset="0"/>
                <a:cs typeface="Times New Roman" panose="02020603050405020304" pitchFamily="18" charset="0"/>
              </a:rPr>
              <a:t>g</a:t>
            </a:r>
            <a:r>
              <a:rPr lang="en-US" sz="1200" b="1" i="1" dirty="0" err="1">
                <a:solidFill>
                  <a:prstClr val="black"/>
                </a:solidFill>
                <a:latin typeface="Arial" panose="020B0604020202020204" pitchFamily="34" charset="0"/>
                <a:ea typeface="Arial" panose="020B0604020202020204" pitchFamily="34" charset="0"/>
                <a:cs typeface="Times New Roman" panose="02020603050405020304" pitchFamily="18" charset="0"/>
              </a:rPr>
              <a:t>RNA</a:t>
            </a:r>
            <a:endParaRPr lang="it-IT"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65" name="Rettangolo 564">
            <a:extLst>
              <a:ext uri="{FF2B5EF4-FFF2-40B4-BE49-F238E27FC236}">
                <a16:creationId xmlns:a16="http://schemas.microsoft.com/office/drawing/2014/main" xmlns="" id="{862E08B7-4EB2-47E7-8DFF-7812D25DBCE0}"/>
              </a:ext>
            </a:extLst>
          </p:cNvPr>
          <p:cNvSpPr/>
          <p:nvPr/>
        </p:nvSpPr>
        <p:spPr>
          <a:xfrm>
            <a:off x="3411939" y="6169119"/>
            <a:ext cx="1232069" cy="461665"/>
          </a:xfrm>
          <a:prstGeom prst="rect">
            <a:avLst/>
          </a:prstGeom>
        </p:spPr>
        <p:txBody>
          <a:bodyPr wrap="none">
            <a:spAutoFit/>
          </a:bodyPr>
          <a:lstStyle/>
          <a:p>
            <a:pPr algn="ctr"/>
            <a:r>
              <a:rPr lang="en-US" sz="1200" b="1" i="1" dirty="0" err="1">
                <a:latin typeface="Arial" panose="020B0604020202020204" pitchFamily="34" charset="0"/>
                <a:ea typeface="Arial" panose="020B0604020202020204" pitchFamily="34" charset="0"/>
              </a:rPr>
              <a:t>En</a:t>
            </a:r>
            <a:r>
              <a:rPr lang="en-US" sz="1200" b="1" i="1" spc="5" dirty="0" err="1">
                <a:latin typeface="Arial" panose="020B0604020202020204" pitchFamily="34" charset="0"/>
                <a:ea typeface="Arial" panose="020B0604020202020204" pitchFamily="34" charset="0"/>
              </a:rPr>
              <a:t>ca</a:t>
            </a:r>
            <a:r>
              <a:rPr lang="en-US" sz="1200" b="1" i="1" dirty="0" err="1">
                <a:latin typeface="Arial" panose="020B0604020202020204" pitchFamily="34" charset="0"/>
                <a:ea typeface="Arial" panose="020B0604020202020204" pitchFamily="34" charset="0"/>
              </a:rPr>
              <a:t>p</a:t>
            </a:r>
            <a:r>
              <a:rPr lang="en-US" sz="1200" b="1" i="1" spc="5" dirty="0" err="1">
                <a:latin typeface="Arial" panose="020B0604020202020204" pitchFamily="34" charset="0"/>
                <a:ea typeface="Arial" panose="020B0604020202020204" pitchFamily="34" charset="0"/>
              </a:rPr>
              <a:t>s</a:t>
            </a:r>
            <a:r>
              <a:rPr lang="en-US" sz="1200" b="1" i="1" dirty="0" err="1">
                <a:latin typeface="Arial" panose="020B0604020202020204" pitchFamily="34" charset="0"/>
                <a:ea typeface="Arial" panose="020B0604020202020204" pitchFamily="34" charset="0"/>
              </a:rPr>
              <a:t>i</a:t>
            </a:r>
            <a:r>
              <a:rPr lang="en-US" sz="1200" b="1" i="1" spc="5" dirty="0" err="1">
                <a:latin typeface="Arial" panose="020B0604020202020204" pitchFamily="34" charset="0"/>
                <a:ea typeface="Arial" panose="020B0604020202020204" pitchFamily="34" charset="0"/>
              </a:rPr>
              <a:t>da</a:t>
            </a:r>
            <a:r>
              <a:rPr lang="en-US" sz="1200" b="1" i="1" dirty="0" err="1">
                <a:latin typeface="Arial" panose="020B0604020202020204" pitchFamily="34" charset="0"/>
                <a:ea typeface="Arial" panose="020B0604020202020204" pitchFamily="34" charset="0"/>
              </a:rPr>
              <a:t>t</a:t>
            </a:r>
            <a:r>
              <a:rPr lang="en-US" sz="1200" b="1" i="1" spc="5" dirty="0" err="1">
                <a:latin typeface="Arial" panose="020B0604020202020204" pitchFamily="34" charset="0"/>
                <a:ea typeface="Arial" panose="020B0604020202020204" pitchFamily="34" charset="0"/>
              </a:rPr>
              <a:t>e</a:t>
            </a:r>
            <a:r>
              <a:rPr lang="en-US" sz="1200" b="1" i="1" dirty="0" err="1">
                <a:latin typeface="Arial" panose="020B0604020202020204" pitchFamily="34" charset="0"/>
                <a:ea typeface="Arial" panose="020B0604020202020204" pitchFamily="34" charset="0"/>
              </a:rPr>
              <a:t>d</a:t>
            </a:r>
            <a:r>
              <a:rPr lang="en-US" sz="1200" b="1" i="1" dirty="0">
                <a:latin typeface="Arial" panose="020B0604020202020204" pitchFamily="34" charset="0"/>
                <a:ea typeface="Arial" panose="020B0604020202020204" pitchFamily="34" charset="0"/>
              </a:rPr>
              <a:t> </a:t>
            </a:r>
          </a:p>
          <a:p>
            <a:pPr algn="ctr"/>
            <a:r>
              <a:rPr lang="en-US" sz="1200" b="1" i="1" dirty="0" err="1">
                <a:latin typeface="Arial" panose="020B0604020202020204" pitchFamily="34" charset="0"/>
                <a:ea typeface="Arial" panose="020B0604020202020204" pitchFamily="34" charset="0"/>
              </a:rPr>
              <a:t>p</a:t>
            </a:r>
            <a:r>
              <a:rPr lang="en-US" sz="1200" b="1" i="1" spc="5" dirty="0" err="1">
                <a:latin typeface="Arial" panose="020B0604020202020204" pitchFamily="34" charset="0"/>
                <a:ea typeface="Arial" panose="020B0604020202020204" pitchFamily="34" charset="0"/>
              </a:rPr>
              <a:t>g</a:t>
            </a:r>
            <a:r>
              <a:rPr lang="en-US" sz="1200" b="1" i="1" dirty="0" err="1">
                <a:latin typeface="Arial" panose="020B0604020202020204" pitchFamily="34" charset="0"/>
                <a:ea typeface="Arial" panose="020B0604020202020204" pitchFamily="34" charset="0"/>
              </a:rPr>
              <a:t>R</a:t>
            </a:r>
            <a:r>
              <a:rPr lang="en-US" sz="1200" b="1" i="1" spc="-5" dirty="0" err="1">
                <a:latin typeface="Arial" panose="020B0604020202020204" pitchFamily="34" charset="0"/>
                <a:ea typeface="Arial" panose="020B0604020202020204" pitchFamily="34" charset="0"/>
              </a:rPr>
              <a:t>N</a:t>
            </a:r>
            <a:r>
              <a:rPr lang="en-US" sz="1200" b="1" i="1" dirty="0" err="1">
                <a:latin typeface="Arial" panose="020B0604020202020204" pitchFamily="34" charset="0"/>
                <a:ea typeface="Arial" panose="020B0604020202020204" pitchFamily="34" charset="0"/>
              </a:rPr>
              <a:t>A</a:t>
            </a:r>
            <a:endParaRPr lang="it-IT" sz="3200" dirty="0"/>
          </a:p>
        </p:txBody>
      </p:sp>
      <p:sp>
        <p:nvSpPr>
          <p:cNvPr id="566" name="Rettangolo 565">
            <a:extLst>
              <a:ext uri="{FF2B5EF4-FFF2-40B4-BE49-F238E27FC236}">
                <a16:creationId xmlns:a16="http://schemas.microsoft.com/office/drawing/2014/main" xmlns="" id="{9CBFDE56-0A2E-458F-9BCC-2A7D9B81F952}"/>
              </a:ext>
            </a:extLst>
          </p:cNvPr>
          <p:cNvSpPr/>
          <p:nvPr/>
        </p:nvSpPr>
        <p:spPr>
          <a:xfrm>
            <a:off x="4553445" y="6190672"/>
            <a:ext cx="1112164" cy="493533"/>
          </a:xfrm>
          <a:prstGeom prst="rect">
            <a:avLst/>
          </a:prstGeom>
        </p:spPr>
        <p:txBody>
          <a:bodyPr wrap="none">
            <a:spAutoFit/>
          </a:bodyPr>
          <a:lstStyle/>
          <a:p>
            <a:pPr algn="ctr">
              <a:lnSpc>
                <a:spcPct val="104000"/>
              </a:lnSpc>
              <a:spcBef>
                <a:spcPts val="185"/>
              </a:spcBef>
              <a:spcAft>
                <a:spcPts val="0"/>
              </a:spcAft>
            </a:pPr>
            <a:r>
              <a:rPr lang="en-US" sz="1200" b="1" i="1" dirty="0" err="1">
                <a:latin typeface="Arial" panose="020B0604020202020204" pitchFamily="34" charset="0"/>
                <a:ea typeface="Arial" panose="020B0604020202020204" pitchFamily="34" charset="0"/>
                <a:cs typeface="Times New Roman" panose="02020603050405020304" pitchFamily="18" charset="0"/>
              </a:rPr>
              <a:t>Su</a:t>
            </a:r>
            <a:r>
              <a:rPr lang="en-US" sz="1200" b="1" i="1" spc="5" dirty="0" err="1">
                <a:latin typeface="Arial" panose="020B0604020202020204" pitchFamily="34" charset="0"/>
                <a:ea typeface="Arial" panose="020B0604020202020204" pitchFamily="34" charset="0"/>
                <a:cs typeface="Times New Roman" panose="02020603050405020304" pitchFamily="18" charset="0"/>
              </a:rPr>
              <a:t>b</a:t>
            </a:r>
            <a:r>
              <a:rPr lang="en-US" sz="1200" b="1" i="1" dirty="0" err="1">
                <a:latin typeface="Arial" panose="020B0604020202020204" pitchFamily="34" charset="0"/>
                <a:ea typeface="Arial" panose="020B0604020202020204" pitchFamily="34" charset="0"/>
                <a:cs typeface="Times New Roman" panose="02020603050405020304" pitchFamily="18" charset="0"/>
              </a:rPr>
              <a:t>g</a:t>
            </a:r>
            <a:r>
              <a:rPr lang="en-US" sz="1200" b="1" i="1" spc="5" dirty="0" err="1">
                <a:latin typeface="Arial" panose="020B0604020202020204" pitchFamily="34" charset="0"/>
                <a:ea typeface="Arial" panose="020B0604020202020204" pitchFamily="34" charset="0"/>
                <a:cs typeface="Times New Roman" panose="02020603050405020304" pitchFamily="18" charset="0"/>
              </a:rPr>
              <a:t>e</a:t>
            </a:r>
            <a:r>
              <a:rPr lang="en-US" sz="1200" b="1" i="1" dirty="0" err="1">
                <a:latin typeface="Arial" panose="020B0604020202020204" pitchFamily="34" charset="0"/>
                <a:ea typeface="Arial" panose="020B0604020202020204" pitchFamily="34" charset="0"/>
                <a:cs typeface="Times New Roman" panose="02020603050405020304" pitchFamily="18" charset="0"/>
              </a:rPr>
              <a:t>n</a:t>
            </a:r>
            <a:r>
              <a:rPr lang="en-US" sz="1200" b="1" i="1" spc="5" dirty="0" err="1">
                <a:latin typeface="Arial" panose="020B0604020202020204" pitchFamily="34" charset="0"/>
                <a:ea typeface="Arial" panose="020B0604020202020204" pitchFamily="34" charset="0"/>
                <a:cs typeface="Times New Roman" panose="02020603050405020304" pitchFamily="18" charset="0"/>
              </a:rPr>
              <a:t>om</a:t>
            </a:r>
            <a:r>
              <a:rPr lang="en-US" sz="1200" b="1" i="1" dirty="0" err="1">
                <a:latin typeface="Arial" panose="020B0604020202020204" pitchFamily="34" charset="0"/>
                <a:ea typeface="Arial" panose="020B0604020202020204" pitchFamily="34" charset="0"/>
                <a:cs typeface="Times New Roman" panose="02020603050405020304" pitchFamily="18" charset="0"/>
              </a:rPr>
              <a:t>ic</a:t>
            </a:r>
            <a:endParaRPr lang="en-US" sz="1200" b="1" i="1" dirty="0">
              <a:latin typeface="Arial" panose="020B0604020202020204" pitchFamily="34" charset="0"/>
              <a:ea typeface="Arial" panose="020B0604020202020204" pitchFamily="34" charset="0"/>
              <a:cs typeface="Times New Roman" panose="02020603050405020304" pitchFamily="18" charset="0"/>
            </a:endParaRPr>
          </a:p>
          <a:p>
            <a:pPr algn="ctr">
              <a:lnSpc>
                <a:spcPct val="104000"/>
              </a:lnSpc>
              <a:spcBef>
                <a:spcPts val="185"/>
              </a:spcBef>
              <a:spcAft>
                <a:spcPts val="0"/>
              </a:spcAft>
            </a:pPr>
            <a:r>
              <a:rPr lang="en-US" sz="1200" b="1" i="1" dirty="0">
                <a:latin typeface="Arial" panose="020B0604020202020204" pitchFamily="34" charset="0"/>
                <a:ea typeface="Calibri" panose="020F0502020204030204" pitchFamily="34" charset="0"/>
                <a:cs typeface="Times New Roman" panose="02020603050405020304" pitchFamily="18" charset="0"/>
              </a:rPr>
              <a:t>RNAs</a:t>
            </a:r>
            <a:endParaRPr lang="it-IT" dirty="0">
              <a:latin typeface="Calibri" panose="020F0502020204030204" pitchFamily="34" charset="0"/>
              <a:ea typeface="Calibri" panose="020F0502020204030204" pitchFamily="34" charset="0"/>
              <a:cs typeface="Times New Roman" panose="02020603050405020304" pitchFamily="18" charset="0"/>
            </a:endParaRPr>
          </a:p>
        </p:txBody>
      </p:sp>
      <p:sp>
        <p:nvSpPr>
          <p:cNvPr id="567" name="Rettangolo 566">
            <a:extLst>
              <a:ext uri="{FF2B5EF4-FFF2-40B4-BE49-F238E27FC236}">
                <a16:creationId xmlns:a16="http://schemas.microsoft.com/office/drawing/2014/main" xmlns="" id="{FBBC1961-A400-44EE-997F-AD58AE45DCD4}"/>
              </a:ext>
            </a:extLst>
          </p:cNvPr>
          <p:cNvSpPr/>
          <p:nvPr/>
        </p:nvSpPr>
        <p:spPr>
          <a:xfrm>
            <a:off x="5678080" y="6163543"/>
            <a:ext cx="955070" cy="291042"/>
          </a:xfrm>
          <a:prstGeom prst="rect">
            <a:avLst/>
          </a:prstGeom>
        </p:spPr>
        <p:txBody>
          <a:bodyPr wrap="none">
            <a:spAutoFit/>
          </a:bodyPr>
          <a:lstStyle/>
          <a:p>
            <a:pPr>
              <a:lnSpc>
                <a:spcPct val="115000"/>
              </a:lnSpc>
              <a:spcAft>
                <a:spcPts val="0"/>
              </a:spcAft>
            </a:pPr>
            <a:r>
              <a:rPr lang="en-US" sz="1200" b="1" i="1" dirty="0">
                <a:latin typeface="Arial" panose="020B0604020202020204" pitchFamily="34" charset="0"/>
                <a:ea typeface="Arial" panose="020B0604020202020204" pitchFamily="34" charset="0"/>
                <a:cs typeface="Times New Roman" panose="02020603050405020304" pitchFamily="18" charset="0"/>
              </a:rPr>
              <a:t>E</a:t>
            </a:r>
            <a:r>
              <a:rPr lang="en-US" sz="1200" b="1" i="1" spc="5" dirty="0">
                <a:latin typeface="Arial" panose="020B0604020202020204" pitchFamily="34" charset="0"/>
                <a:ea typeface="Arial" panose="020B0604020202020204" pitchFamily="34" charset="0"/>
                <a:cs typeface="Times New Roman" panose="02020603050405020304" pitchFamily="18" charset="0"/>
              </a:rPr>
              <a:t>x</a:t>
            </a:r>
            <a:r>
              <a:rPr lang="en-US" sz="1200" b="1" i="1" dirty="0">
                <a:latin typeface="Arial" panose="020B0604020202020204" pitchFamily="34" charset="0"/>
                <a:ea typeface="Arial" panose="020B0604020202020204" pitchFamily="34" charset="0"/>
                <a:cs typeface="Times New Roman" panose="02020603050405020304" pitchFamily="18" charset="0"/>
              </a:rPr>
              <a:t>o</a:t>
            </a:r>
            <a:r>
              <a:rPr lang="en-US" sz="1200" b="1" i="1" spc="5" dirty="0">
                <a:latin typeface="Arial" panose="020B0604020202020204" pitchFamily="34" charset="0"/>
                <a:ea typeface="Arial" panose="020B0604020202020204" pitchFamily="34" charset="0"/>
                <a:cs typeface="Times New Roman" panose="02020603050405020304" pitchFamily="18" charset="0"/>
              </a:rPr>
              <a:t>s</a:t>
            </a:r>
            <a:r>
              <a:rPr lang="en-US" sz="1200" b="1" i="1" dirty="0">
                <a:latin typeface="Arial" panose="020B0604020202020204" pitchFamily="34" charset="0"/>
                <a:ea typeface="Arial" panose="020B0604020202020204" pitchFamily="34" charset="0"/>
                <a:cs typeface="Times New Roman" panose="02020603050405020304" pitchFamily="18" charset="0"/>
              </a:rPr>
              <a:t>o</a:t>
            </a:r>
            <a:r>
              <a:rPr lang="en-US" sz="1200" b="1" i="1" spc="5" dirty="0">
                <a:latin typeface="Arial" panose="020B0604020202020204" pitchFamily="34" charset="0"/>
                <a:ea typeface="Arial" panose="020B0604020202020204" pitchFamily="34" charset="0"/>
                <a:cs typeface="Times New Roman" panose="02020603050405020304" pitchFamily="18" charset="0"/>
              </a:rPr>
              <a:t>me</a:t>
            </a:r>
            <a:r>
              <a:rPr lang="en-US" sz="1200" b="1" i="1" dirty="0">
                <a:latin typeface="Arial" panose="020B0604020202020204" pitchFamily="34" charset="0"/>
                <a:ea typeface="Arial" panose="020B0604020202020204" pitchFamily="34" charset="0"/>
                <a:cs typeface="Times New Roman" panose="02020603050405020304" pitchFamily="18" charset="0"/>
              </a:rPr>
              <a:t>s</a:t>
            </a:r>
            <a:endParaRPr lang="it-IT" dirty="0">
              <a:latin typeface="Calibri" panose="020F0502020204030204" pitchFamily="34" charset="0"/>
              <a:ea typeface="Calibri" panose="020F0502020204030204" pitchFamily="34" charset="0"/>
              <a:cs typeface="Times New Roman" panose="02020603050405020304" pitchFamily="18" charset="0"/>
            </a:endParaRPr>
          </a:p>
        </p:txBody>
      </p:sp>
      <p:sp>
        <p:nvSpPr>
          <p:cNvPr id="568" name="Freeform 189">
            <a:extLst>
              <a:ext uri="{FF2B5EF4-FFF2-40B4-BE49-F238E27FC236}">
                <a16:creationId xmlns:a16="http://schemas.microsoft.com/office/drawing/2014/main" xmlns="" id="{78DB89C8-0E7A-4C74-9AF1-A8F3310FE9AD}"/>
              </a:ext>
            </a:extLst>
          </p:cNvPr>
          <p:cNvSpPr>
            <a:spLocks/>
          </p:cNvSpPr>
          <p:nvPr/>
        </p:nvSpPr>
        <p:spPr bwMode="auto">
          <a:xfrm>
            <a:off x="2896868" y="5729877"/>
            <a:ext cx="314695" cy="210215"/>
          </a:xfrm>
          <a:custGeom>
            <a:avLst/>
            <a:gdLst>
              <a:gd name="T0" fmla="+- 0 6278 6153"/>
              <a:gd name="T1" fmla="*/ T0 w 290"/>
              <a:gd name="T2" fmla="+- 0 -297 -401"/>
              <a:gd name="T3" fmla="*/ -297 h 190"/>
              <a:gd name="T4" fmla="+- 0 6297 6153"/>
              <a:gd name="T5" fmla="*/ T4 w 290"/>
              <a:gd name="T6" fmla="+- 0 -328 -401"/>
              <a:gd name="T7" fmla="*/ -328 h 190"/>
              <a:gd name="T8" fmla="+- 0 6336 6153"/>
              <a:gd name="T9" fmla="*/ T8 w 290"/>
              <a:gd name="T10" fmla="+- 0 -326 -401"/>
              <a:gd name="T11" fmla="*/ -326 h 190"/>
              <a:gd name="T12" fmla="+- 0 6357 6153"/>
              <a:gd name="T13" fmla="*/ T12 w 290"/>
              <a:gd name="T14" fmla="+- 0 -318 -401"/>
              <a:gd name="T15" fmla="*/ -318 h 190"/>
              <a:gd name="T16" fmla="+- 0 6369 6153"/>
              <a:gd name="T17" fmla="*/ T16 w 290"/>
              <a:gd name="T18" fmla="+- 0 -309 -401"/>
              <a:gd name="T19" fmla="*/ -309 h 190"/>
              <a:gd name="T20" fmla="+- 0 6375 6153"/>
              <a:gd name="T21" fmla="*/ T20 w 290"/>
              <a:gd name="T22" fmla="+- 0 -268 -401"/>
              <a:gd name="T23" fmla="*/ -268 h 190"/>
              <a:gd name="T24" fmla="+- 0 6366 6153"/>
              <a:gd name="T25" fmla="*/ T24 w 290"/>
              <a:gd name="T26" fmla="+- 0 -230 -401"/>
              <a:gd name="T27" fmla="*/ -230 h 190"/>
              <a:gd name="T28" fmla="+- 0 6350 6153"/>
              <a:gd name="T29" fmla="*/ T28 w 290"/>
              <a:gd name="T30" fmla="+- 0 -224 -401"/>
              <a:gd name="T31" fmla="*/ -224 h 190"/>
              <a:gd name="T32" fmla="+- 0 6314 6153"/>
              <a:gd name="T33" fmla="*/ T32 w 290"/>
              <a:gd name="T34" fmla="+- 0 -211 -401"/>
              <a:gd name="T35" fmla="*/ -211 h 190"/>
              <a:gd name="T36" fmla="+- 0 6253 6153"/>
              <a:gd name="T37" fmla="*/ T36 w 290"/>
              <a:gd name="T38" fmla="+- 0 -280 -401"/>
              <a:gd name="T39" fmla="*/ -280 h 190"/>
              <a:gd name="T40" fmla="+- 0 6256 6153"/>
              <a:gd name="T41" fmla="*/ T40 w 290"/>
              <a:gd name="T42" fmla="+- 0 -318 -401"/>
              <a:gd name="T43" fmla="*/ -318 h 190"/>
              <a:gd name="T44" fmla="+- 0 6257 6153"/>
              <a:gd name="T45" fmla="*/ T44 w 290"/>
              <a:gd name="T46" fmla="+- 0 -332 -401"/>
              <a:gd name="T47" fmla="*/ -332 h 190"/>
              <a:gd name="T48" fmla="+- 0 6257 6153"/>
              <a:gd name="T49" fmla="*/ T48 w 290"/>
              <a:gd name="T50" fmla="+- 0 -334 -401"/>
              <a:gd name="T51" fmla="*/ -334 h 190"/>
              <a:gd name="T52" fmla="+- 0 6266 6153"/>
              <a:gd name="T53" fmla="*/ T52 w 290"/>
              <a:gd name="T54" fmla="+- 0 -374 -401"/>
              <a:gd name="T55" fmla="*/ -374 h 190"/>
              <a:gd name="T56" fmla="+- 0 6275 6153"/>
              <a:gd name="T57" fmla="*/ T56 w 290"/>
              <a:gd name="T58" fmla="+- 0 -388 -401"/>
              <a:gd name="T59" fmla="*/ -388 h 190"/>
              <a:gd name="T60" fmla="+- 0 6289 6153"/>
              <a:gd name="T61" fmla="*/ T60 w 290"/>
              <a:gd name="T62" fmla="+- 0 -394 -401"/>
              <a:gd name="T63" fmla="*/ -394 h 190"/>
              <a:gd name="T64" fmla="+- 0 6329 6153"/>
              <a:gd name="T65" fmla="*/ T64 w 290"/>
              <a:gd name="T66" fmla="+- 0 -392 -401"/>
              <a:gd name="T67" fmla="*/ -392 h 190"/>
              <a:gd name="T68" fmla="+- 0 6390 6153"/>
              <a:gd name="T69" fmla="*/ T68 w 290"/>
              <a:gd name="T70" fmla="+- 0 -335 -401"/>
              <a:gd name="T71" fmla="*/ -335 h 190"/>
              <a:gd name="T72" fmla="+- 0 6384 6153"/>
              <a:gd name="T73" fmla="*/ T72 w 290"/>
              <a:gd name="T74" fmla="+- 0 -296 -401"/>
              <a:gd name="T75" fmla="*/ -296 h 190"/>
              <a:gd name="T76" fmla="+- 0 6346 6153"/>
              <a:gd name="T77" fmla="*/ T76 w 290"/>
              <a:gd name="T78" fmla="+- 0 -278 -401"/>
              <a:gd name="T79" fmla="*/ -278 h 190"/>
              <a:gd name="T80" fmla="+- 0 6311 6153"/>
              <a:gd name="T81" fmla="*/ T80 w 290"/>
              <a:gd name="T82" fmla="+- 0 -272 -401"/>
              <a:gd name="T83" fmla="*/ -272 h 190"/>
              <a:gd name="T84" fmla="+- 0 6295 6153"/>
              <a:gd name="T85" fmla="*/ T84 w 290"/>
              <a:gd name="T86" fmla="+- 0 -277 -401"/>
              <a:gd name="T87" fmla="*/ -277 h 190"/>
              <a:gd name="T88" fmla="+- 0 6283 6153"/>
              <a:gd name="T89" fmla="*/ T88 w 290"/>
              <a:gd name="T90" fmla="+- 0 -281 -401"/>
              <a:gd name="T91" fmla="*/ -281 h 190"/>
              <a:gd name="T92" fmla="+- 0 6266 6153"/>
              <a:gd name="T93" fmla="*/ T92 w 290"/>
              <a:gd name="T94" fmla="+- 0 -286 -401"/>
              <a:gd name="T95" fmla="*/ -286 h 190"/>
              <a:gd name="T96" fmla="+- 0 6246 6153"/>
              <a:gd name="T97" fmla="*/ T96 w 290"/>
              <a:gd name="T98" fmla="+- 0 -290 -401"/>
              <a:gd name="T99" fmla="*/ -290 h 190"/>
              <a:gd name="T100" fmla="+- 0 6203 6153"/>
              <a:gd name="T101" fmla="*/ T100 w 290"/>
              <a:gd name="T102" fmla="+- 0 -335 -401"/>
              <a:gd name="T103" fmla="*/ -335 h 190"/>
              <a:gd name="T104" fmla="+- 0 6190 6153"/>
              <a:gd name="T105" fmla="*/ T104 w 290"/>
              <a:gd name="T106" fmla="+- 0 -344 -401"/>
              <a:gd name="T107" fmla="*/ -344 h 190"/>
              <a:gd name="T108" fmla="+- 0 6169 6153"/>
              <a:gd name="T109" fmla="*/ T108 w 290"/>
              <a:gd name="T110" fmla="+- 0 -343 -401"/>
              <a:gd name="T111" fmla="*/ -343 h 190"/>
              <a:gd name="T112" fmla="+- 0 6153 6153"/>
              <a:gd name="T113" fmla="*/ T112 w 290"/>
              <a:gd name="T114" fmla="+- 0 -331 -401"/>
              <a:gd name="T115" fmla="*/ -331 h 190"/>
              <a:gd name="T116" fmla="+- 0 6157 6153"/>
              <a:gd name="T117" fmla="*/ T116 w 290"/>
              <a:gd name="T118" fmla="+- 0 -302 -401"/>
              <a:gd name="T119" fmla="*/ -302 h 190"/>
              <a:gd name="T120" fmla="+- 0 6248 6153"/>
              <a:gd name="T121" fmla="*/ T120 w 290"/>
              <a:gd name="T122" fmla="+- 0 -220 -401"/>
              <a:gd name="T123" fmla="*/ -220 h 190"/>
              <a:gd name="T124" fmla="+- 0 6292 6153"/>
              <a:gd name="T125" fmla="*/ T124 w 290"/>
              <a:gd name="T126" fmla="+- 0 -220 -401"/>
              <a:gd name="T127" fmla="*/ -220 h 190"/>
              <a:gd name="T128" fmla="+- 0 6329 6153"/>
              <a:gd name="T129" fmla="*/ T128 w 290"/>
              <a:gd name="T130" fmla="+- 0 -223 -401"/>
              <a:gd name="T131" fmla="*/ -223 h 190"/>
              <a:gd name="T132" fmla="+- 0 6369 6153"/>
              <a:gd name="T133" fmla="*/ T132 w 290"/>
              <a:gd name="T134" fmla="+- 0 -235 -401"/>
              <a:gd name="T135" fmla="*/ -235 h 190"/>
              <a:gd name="T136" fmla="+- 0 6430 6153"/>
              <a:gd name="T137" fmla="*/ T136 w 290"/>
              <a:gd name="T138" fmla="+- 0 -303 -401"/>
              <a:gd name="T139" fmla="*/ -303 h 190"/>
              <a:gd name="T140" fmla="+- 0 6432 6153"/>
              <a:gd name="T141" fmla="*/ T140 w 290"/>
              <a:gd name="T142" fmla="+- 0 -330 -401"/>
              <a:gd name="T143" fmla="*/ -330 h 190"/>
              <a:gd name="T144" fmla="+- 0 6394 6153"/>
              <a:gd name="T145" fmla="*/ T144 w 290"/>
              <a:gd name="T146" fmla="+- 0 -347 -401"/>
              <a:gd name="T147" fmla="*/ -347 h 190"/>
              <a:gd name="T148" fmla="+- 0 6383 6153"/>
              <a:gd name="T149" fmla="*/ T148 w 290"/>
              <a:gd name="T150" fmla="+- 0 -346 -401"/>
              <a:gd name="T151" fmla="*/ -346 h 190"/>
              <a:gd name="T152" fmla="+- 0 6299 6153"/>
              <a:gd name="T153" fmla="*/ T152 w 290"/>
              <a:gd name="T154" fmla="+- 0 -340 -401"/>
              <a:gd name="T155" fmla="*/ -340 h 190"/>
              <a:gd name="T156" fmla="+- 0 6204 6153"/>
              <a:gd name="T157" fmla="*/ T156 w 290"/>
              <a:gd name="T158" fmla="+- 0 -356 -401"/>
              <a:gd name="T159" fmla="*/ -356 h 19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290" h="190">
                <a:moveTo>
                  <a:pt x="124" y="124"/>
                </a:moveTo>
                <a:lnTo>
                  <a:pt x="125" y="104"/>
                </a:lnTo>
                <a:lnTo>
                  <a:pt x="130" y="85"/>
                </a:lnTo>
                <a:lnTo>
                  <a:pt x="144" y="73"/>
                </a:lnTo>
                <a:lnTo>
                  <a:pt x="163" y="72"/>
                </a:lnTo>
                <a:lnTo>
                  <a:pt x="183" y="75"/>
                </a:lnTo>
                <a:lnTo>
                  <a:pt x="197" y="78"/>
                </a:lnTo>
                <a:lnTo>
                  <a:pt x="204" y="83"/>
                </a:lnTo>
                <a:lnTo>
                  <a:pt x="211" y="86"/>
                </a:lnTo>
                <a:lnTo>
                  <a:pt x="216" y="92"/>
                </a:lnTo>
                <a:lnTo>
                  <a:pt x="222" y="110"/>
                </a:lnTo>
                <a:lnTo>
                  <a:pt x="222" y="133"/>
                </a:lnTo>
                <a:lnTo>
                  <a:pt x="219" y="153"/>
                </a:lnTo>
                <a:lnTo>
                  <a:pt x="213" y="171"/>
                </a:lnTo>
                <a:lnTo>
                  <a:pt x="204" y="174"/>
                </a:lnTo>
                <a:lnTo>
                  <a:pt x="197" y="177"/>
                </a:lnTo>
                <a:lnTo>
                  <a:pt x="186" y="182"/>
                </a:lnTo>
                <a:lnTo>
                  <a:pt x="161" y="190"/>
                </a:lnTo>
                <a:lnTo>
                  <a:pt x="105" y="139"/>
                </a:lnTo>
                <a:lnTo>
                  <a:pt x="100" y="121"/>
                </a:lnTo>
                <a:lnTo>
                  <a:pt x="102" y="98"/>
                </a:lnTo>
                <a:lnTo>
                  <a:pt x="103" y="83"/>
                </a:lnTo>
                <a:lnTo>
                  <a:pt x="104" y="74"/>
                </a:lnTo>
                <a:lnTo>
                  <a:pt x="104" y="69"/>
                </a:lnTo>
                <a:lnTo>
                  <a:pt x="104" y="67"/>
                </a:lnTo>
                <a:lnTo>
                  <a:pt x="114" y="37"/>
                </a:lnTo>
                <a:lnTo>
                  <a:pt x="113" y="27"/>
                </a:lnTo>
                <a:lnTo>
                  <a:pt x="117" y="20"/>
                </a:lnTo>
                <a:lnTo>
                  <a:pt x="122" y="13"/>
                </a:lnTo>
                <a:lnTo>
                  <a:pt x="130" y="11"/>
                </a:lnTo>
                <a:lnTo>
                  <a:pt x="136" y="7"/>
                </a:lnTo>
                <a:lnTo>
                  <a:pt x="156" y="8"/>
                </a:lnTo>
                <a:lnTo>
                  <a:pt x="176" y="9"/>
                </a:lnTo>
                <a:lnTo>
                  <a:pt x="196" y="10"/>
                </a:lnTo>
                <a:lnTo>
                  <a:pt x="237" y="66"/>
                </a:lnTo>
                <a:lnTo>
                  <a:pt x="235" y="86"/>
                </a:lnTo>
                <a:lnTo>
                  <a:pt x="231" y="105"/>
                </a:lnTo>
                <a:lnTo>
                  <a:pt x="217" y="115"/>
                </a:lnTo>
                <a:lnTo>
                  <a:pt x="193" y="123"/>
                </a:lnTo>
                <a:lnTo>
                  <a:pt x="172" y="130"/>
                </a:lnTo>
                <a:lnTo>
                  <a:pt x="158" y="129"/>
                </a:lnTo>
                <a:lnTo>
                  <a:pt x="150" y="127"/>
                </a:lnTo>
                <a:lnTo>
                  <a:pt x="142" y="124"/>
                </a:lnTo>
                <a:lnTo>
                  <a:pt x="136" y="123"/>
                </a:lnTo>
                <a:lnTo>
                  <a:pt x="130" y="120"/>
                </a:lnTo>
                <a:lnTo>
                  <a:pt x="124" y="118"/>
                </a:lnTo>
                <a:lnTo>
                  <a:pt x="113" y="115"/>
                </a:lnTo>
                <a:lnTo>
                  <a:pt x="103" y="114"/>
                </a:lnTo>
                <a:lnTo>
                  <a:pt x="93" y="111"/>
                </a:lnTo>
                <a:lnTo>
                  <a:pt x="55" y="71"/>
                </a:lnTo>
                <a:lnTo>
                  <a:pt x="50" y="66"/>
                </a:lnTo>
                <a:lnTo>
                  <a:pt x="44" y="60"/>
                </a:lnTo>
                <a:lnTo>
                  <a:pt x="37" y="57"/>
                </a:lnTo>
                <a:lnTo>
                  <a:pt x="31" y="53"/>
                </a:lnTo>
                <a:lnTo>
                  <a:pt x="16" y="58"/>
                </a:lnTo>
                <a:lnTo>
                  <a:pt x="5" y="63"/>
                </a:lnTo>
                <a:lnTo>
                  <a:pt x="0" y="70"/>
                </a:lnTo>
                <a:lnTo>
                  <a:pt x="0" y="81"/>
                </a:lnTo>
                <a:lnTo>
                  <a:pt x="4" y="99"/>
                </a:lnTo>
                <a:lnTo>
                  <a:pt x="38" y="162"/>
                </a:lnTo>
                <a:lnTo>
                  <a:pt x="95" y="181"/>
                </a:lnTo>
                <a:lnTo>
                  <a:pt x="118" y="181"/>
                </a:lnTo>
                <a:lnTo>
                  <a:pt x="139" y="181"/>
                </a:lnTo>
                <a:lnTo>
                  <a:pt x="158" y="180"/>
                </a:lnTo>
                <a:lnTo>
                  <a:pt x="176" y="178"/>
                </a:lnTo>
                <a:lnTo>
                  <a:pt x="199" y="172"/>
                </a:lnTo>
                <a:lnTo>
                  <a:pt x="216" y="166"/>
                </a:lnTo>
                <a:lnTo>
                  <a:pt x="241" y="157"/>
                </a:lnTo>
                <a:lnTo>
                  <a:pt x="277" y="98"/>
                </a:lnTo>
                <a:lnTo>
                  <a:pt x="290" y="79"/>
                </a:lnTo>
                <a:lnTo>
                  <a:pt x="279" y="71"/>
                </a:lnTo>
                <a:lnTo>
                  <a:pt x="246" y="53"/>
                </a:lnTo>
                <a:lnTo>
                  <a:pt x="241" y="54"/>
                </a:lnTo>
                <a:lnTo>
                  <a:pt x="236" y="54"/>
                </a:lnTo>
                <a:lnTo>
                  <a:pt x="230" y="55"/>
                </a:lnTo>
                <a:lnTo>
                  <a:pt x="222" y="57"/>
                </a:lnTo>
                <a:lnTo>
                  <a:pt x="146" y="61"/>
                </a:lnTo>
                <a:lnTo>
                  <a:pt x="120" y="61"/>
                </a:lnTo>
                <a:lnTo>
                  <a:pt x="51" y="45"/>
                </a:lnTo>
                <a:lnTo>
                  <a:pt x="25" y="0"/>
                </a:lnTo>
              </a:path>
            </a:pathLst>
          </a:custGeom>
          <a:noFill/>
          <a:ln w="28956">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sysClr val="windowText" lastClr="000000"/>
              </a:solidFill>
              <a:effectLst/>
              <a:uLnTx/>
              <a:uFillTx/>
            </a:endParaRPr>
          </a:p>
        </p:txBody>
      </p:sp>
      <p:sp>
        <p:nvSpPr>
          <p:cNvPr id="3" name="Rettangolo 2">
            <a:extLst>
              <a:ext uri="{FF2B5EF4-FFF2-40B4-BE49-F238E27FC236}">
                <a16:creationId xmlns:a16="http://schemas.microsoft.com/office/drawing/2014/main" xmlns="" id="{484DD609-DC0D-4738-8E83-61846CF97E19}"/>
              </a:ext>
            </a:extLst>
          </p:cNvPr>
          <p:cNvSpPr/>
          <p:nvPr/>
        </p:nvSpPr>
        <p:spPr>
          <a:xfrm>
            <a:off x="683568" y="5462192"/>
            <a:ext cx="5954960" cy="1222013"/>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4983554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xmlns="" id="{07B3E6F4-F28F-4818-B8FC-BB07A37F0D54}"/>
              </a:ext>
            </a:extLst>
          </p:cNvPr>
          <p:cNvSpPr/>
          <p:nvPr/>
        </p:nvSpPr>
        <p:spPr>
          <a:xfrm>
            <a:off x="611560" y="548680"/>
            <a:ext cx="3223959" cy="523220"/>
          </a:xfrm>
          <a:prstGeom prst="rect">
            <a:avLst/>
          </a:prstGeom>
        </p:spPr>
        <p:txBody>
          <a:bodyPr wrap="none">
            <a:spAutoFit/>
          </a:bodyPr>
          <a:lstStyle/>
          <a:p>
            <a:pPr lvl="0"/>
            <a:r>
              <a:rPr lang="it-IT" sz="2800" dirty="0">
                <a:solidFill>
                  <a:srgbClr val="0000FF"/>
                </a:solidFill>
                <a:latin typeface="Arial" panose="020B0604020202020204" pitchFamily="34" charset="0"/>
                <a:cs typeface="Arial" panose="020B0604020202020204" pitchFamily="34" charset="0"/>
              </a:rPr>
              <a:t>Classic </a:t>
            </a:r>
            <a:r>
              <a:rPr kumimoji="0" lang="it-IT" sz="2800" b="0"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biomarkers</a:t>
            </a:r>
            <a:endParaRPr kumimoji="0" lang="it-IT" sz="28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endParaRPr>
          </a:p>
        </p:txBody>
      </p:sp>
      <p:sp>
        <p:nvSpPr>
          <p:cNvPr id="3" name="Rettangolo 2">
            <a:extLst>
              <a:ext uri="{FF2B5EF4-FFF2-40B4-BE49-F238E27FC236}">
                <a16:creationId xmlns:a16="http://schemas.microsoft.com/office/drawing/2014/main" xmlns="" id="{F6388AAA-4B67-4B0C-B4B6-4588FA2C7B82}"/>
              </a:ext>
            </a:extLst>
          </p:cNvPr>
          <p:cNvSpPr/>
          <p:nvPr/>
        </p:nvSpPr>
        <p:spPr>
          <a:xfrm>
            <a:off x="736359" y="1556792"/>
            <a:ext cx="2323473" cy="1938992"/>
          </a:xfrm>
          <a:prstGeom prst="rect">
            <a:avLst/>
          </a:prstGeom>
          <a:solidFill>
            <a:schemeClr val="accent1">
              <a:lumMod val="20000"/>
              <a:lumOff val="80000"/>
            </a:schemeClr>
          </a:solidFill>
          <a:ln>
            <a:solidFill>
              <a:srgbClr val="3366FF"/>
            </a:solidFill>
          </a:ln>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HBsAg</a:t>
            </a:r>
            <a:endParaRPr kumimoji="0" lang="it-IT"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it-IT"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HBeAg</a:t>
            </a:r>
            <a:endParaRPr kumimoji="0" lang="it-IT"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it-IT"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HBV-DNA</a:t>
            </a:r>
          </a:p>
        </p:txBody>
      </p:sp>
      <p:sp>
        <p:nvSpPr>
          <p:cNvPr id="5" name="Rettangolo 4">
            <a:extLst>
              <a:ext uri="{FF2B5EF4-FFF2-40B4-BE49-F238E27FC236}">
                <a16:creationId xmlns:a16="http://schemas.microsoft.com/office/drawing/2014/main" xmlns="" id="{E1B9D1E6-EC76-4135-88F5-66FC13A164D4}"/>
              </a:ext>
            </a:extLst>
          </p:cNvPr>
          <p:cNvSpPr/>
          <p:nvPr/>
        </p:nvSpPr>
        <p:spPr>
          <a:xfrm>
            <a:off x="2669876" y="6290989"/>
            <a:ext cx="3481787" cy="307777"/>
          </a:xfrm>
          <a:prstGeom prst="rect">
            <a:avLst/>
          </a:prstGeom>
        </p:spPr>
        <p:txBody>
          <a:bodyPr wrap="none">
            <a:spAutoFit/>
          </a:bodyPr>
          <a:lstStyle/>
          <a:p>
            <a:r>
              <a:rPr lang="en-US" sz="1400" dirty="0">
                <a:cs typeface="Arial" panose="020B0604020202020204" pitchFamily="34" charset="0"/>
              </a:rPr>
              <a:t>Journal of  Hepatology </a:t>
            </a:r>
            <a:r>
              <a:rPr lang="en-US" sz="1400" b="1" dirty="0">
                <a:cs typeface="Arial" panose="020B0604020202020204" pitchFamily="34" charset="0"/>
              </a:rPr>
              <a:t>2017</a:t>
            </a:r>
            <a:r>
              <a:rPr lang="en-US" sz="1400" dirty="0">
                <a:cs typeface="Arial" panose="020B0604020202020204" pitchFamily="34" charset="0"/>
              </a:rPr>
              <a:t> vol. 67 I 370-398</a:t>
            </a:r>
          </a:p>
        </p:txBody>
      </p:sp>
      <p:pic>
        <p:nvPicPr>
          <p:cNvPr id="6" name="Immagine 5">
            <a:extLst>
              <a:ext uri="{FF2B5EF4-FFF2-40B4-BE49-F238E27FC236}">
                <a16:creationId xmlns:a16="http://schemas.microsoft.com/office/drawing/2014/main" xmlns="" id="{E8BB5618-8EFE-43D2-B0E7-8E4D89ADCD63}"/>
              </a:ext>
            </a:extLst>
          </p:cNvPr>
          <p:cNvPicPr>
            <a:picLocks noChangeAspect="1"/>
          </p:cNvPicPr>
          <p:nvPr/>
        </p:nvPicPr>
        <p:blipFill>
          <a:blip r:embed="rId2"/>
          <a:stretch>
            <a:fillRect/>
          </a:stretch>
        </p:blipFill>
        <p:spPr>
          <a:xfrm>
            <a:off x="5364088" y="2412017"/>
            <a:ext cx="2167533" cy="2167533"/>
          </a:xfrm>
          <a:prstGeom prst="rect">
            <a:avLst/>
          </a:prstGeom>
        </p:spPr>
      </p:pic>
    </p:spTree>
    <p:extLst>
      <p:ext uri="{BB962C8B-B14F-4D97-AF65-F5344CB8AC3E}">
        <p14:creationId xmlns:p14="http://schemas.microsoft.com/office/powerpoint/2010/main" val="173384971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xmlns="" id="{1ADAA056-EA1E-4A92-9417-5783CCBDEC7B}"/>
              </a:ext>
            </a:extLst>
          </p:cNvPr>
          <p:cNvSpPr/>
          <p:nvPr/>
        </p:nvSpPr>
        <p:spPr>
          <a:xfrm>
            <a:off x="683568" y="2128788"/>
            <a:ext cx="7776864" cy="2308324"/>
          </a:xfrm>
          <a:prstGeom prst="rect">
            <a:avLst/>
          </a:prstGeom>
        </p:spPr>
        <p:txBody>
          <a:bodyPr wrap="square">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The main limitation is the requirement of </a:t>
            </a:r>
            <a:r>
              <a:rPr lang="en-US" b="1" dirty="0">
                <a:solidFill>
                  <a:srgbClr val="0000CC"/>
                </a:solidFill>
                <a:latin typeface="Arial" panose="020B0604020202020204" pitchFamily="34" charset="0"/>
                <a:cs typeface="Arial" panose="020B0604020202020204" pitchFamily="34" charset="0"/>
              </a:rPr>
              <a:t>liver biopsy</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Persist in the liver of infected patients even after long-term NA therapy and even after </a:t>
            </a:r>
            <a:r>
              <a:rPr lang="en-US" b="1" dirty="0">
                <a:solidFill>
                  <a:srgbClr val="0000CC"/>
                </a:solidFill>
                <a:latin typeface="Arial" panose="020B0604020202020204" pitchFamily="34" charset="0"/>
                <a:cs typeface="Arial" panose="020B0604020202020204" pitchFamily="34" charset="0"/>
              </a:rPr>
              <a:t>HBsAg loss and seroconversion</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dirty="0">
                <a:solidFill>
                  <a:srgbClr val="C00000"/>
                </a:solidFill>
                <a:latin typeface="Arial" panose="020B0604020202020204" pitchFamily="34" charset="0"/>
                <a:cs typeface="Arial" panose="020B0604020202020204" pitchFamily="34" charset="0"/>
              </a:rPr>
              <a:t>Quantification  of  </a:t>
            </a:r>
            <a:r>
              <a:rPr lang="en-US" b="1" dirty="0" err="1">
                <a:solidFill>
                  <a:srgbClr val="C00000"/>
                </a:solidFill>
                <a:latin typeface="Arial" panose="020B0604020202020204" pitchFamily="34" charset="0"/>
                <a:cs typeface="Arial" panose="020B0604020202020204" pitchFamily="34" charset="0"/>
              </a:rPr>
              <a:t>cccDNA</a:t>
            </a:r>
            <a:r>
              <a:rPr lang="en-US" b="1" dirty="0">
                <a:solidFill>
                  <a:srgbClr val="C00000"/>
                </a:solidFill>
                <a:latin typeface="Arial" panose="020B0604020202020204" pitchFamily="34" charset="0"/>
                <a:cs typeface="Arial" panose="020B0604020202020204" pitchFamily="34" charset="0"/>
              </a:rPr>
              <a:t>  levels  and  its  transcriptional activity </a:t>
            </a:r>
            <a:r>
              <a:rPr lang="en-US" dirty="0">
                <a:latin typeface="Arial" panose="020B0604020202020204" pitchFamily="34" charset="0"/>
                <a:cs typeface="Arial" panose="020B0604020202020204" pitchFamily="34" charset="0"/>
              </a:rPr>
              <a:t>will be important in clinical trials evaluating novel treatment concepts to cure HBV infection</a:t>
            </a:r>
          </a:p>
        </p:txBody>
      </p:sp>
      <p:sp>
        <p:nvSpPr>
          <p:cNvPr id="4" name="Rettangolo 3">
            <a:extLst>
              <a:ext uri="{FF2B5EF4-FFF2-40B4-BE49-F238E27FC236}">
                <a16:creationId xmlns:a16="http://schemas.microsoft.com/office/drawing/2014/main" xmlns="" id="{94A1C143-FBD3-4B4A-A8BA-1E4BDD691B96}"/>
              </a:ext>
            </a:extLst>
          </p:cNvPr>
          <p:cNvSpPr/>
          <p:nvPr/>
        </p:nvSpPr>
        <p:spPr>
          <a:xfrm>
            <a:off x="683568" y="786066"/>
            <a:ext cx="2088232" cy="626710"/>
          </a:xfrm>
          <a:prstGeom prst="rect">
            <a:avLst/>
          </a:prstGeom>
        </p:spPr>
        <p:txBody>
          <a:bodyPr wrap="square">
            <a:spAutoFit/>
          </a:bodyPr>
          <a:lstStyle/>
          <a:p>
            <a:pPr marL="173990">
              <a:lnSpc>
                <a:spcPct val="115000"/>
              </a:lnSpc>
              <a:spcBef>
                <a:spcPts val="405"/>
              </a:spcBef>
              <a:spcAft>
                <a:spcPts val="0"/>
              </a:spcAft>
            </a:pPr>
            <a:r>
              <a:rPr lang="en-US" sz="3300" b="1" dirty="0" err="1">
                <a:latin typeface="Arial" panose="020B0604020202020204" pitchFamily="34" charset="0"/>
                <a:ea typeface="Times New Roman" panose="02020603050405020304" pitchFamily="18" charset="0"/>
                <a:cs typeface="Arial" panose="020B0604020202020204" pitchFamily="34" charset="0"/>
              </a:rPr>
              <a:t>cccDNA</a:t>
            </a:r>
            <a:endParaRPr lang="it-IT" sz="1100" dirty="0">
              <a:latin typeface="Arial" panose="020B0604020202020204" pitchFamily="34" charset="0"/>
              <a:ea typeface="Calibri" panose="020F0502020204030204" pitchFamily="34" charset="0"/>
              <a:cs typeface="Arial" panose="020B0604020202020204" pitchFamily="34" charset="0"/>
            </a:endParaRPr>
          </a:p>
        </p:txBody>
      </p:sp>
      <p:sp>
        <p:nvSpPr>
          <p:cNvPr id="5" name="Rettangolo 4">
            <a:extLst>
              <a:ext uri="{FF2B5EF4-FFF2-40B4-BE49-F238E27FC236}">
                <a16:creationId xmlns:a16="http://schemas.microsoft.com/office/drawing/2014/main" xmlns="" id="{CEE8AC89-111D-4B73-BE55-9B673CEA0EDC}"/>
              </a:ext>
            </a:extLst>
          </p:cNvPr>
          <p:cNvSpPr/>
          <p:nvPr/>
        </p:nvSpPr>
        <p:spPr>
          <a:xfrm>
            <a:off x="971600" y="6420493"/>
            <a:ext cx="7200800" cy="307777"/>
          </a:xfrm>
          <a:prstGeom prst="rect">
            <a:avLst/>
          </a:prstGeom>
        </p:spPr>
        <p:txBody>
          <a:bodyPr wrap="square">
            <a:spAutoFit/>
          </a:bodyPr>
          <a:lstStyle/>
          <a:p>
            <a:r>
              <a:rPr lang="en-US" sz="1400" spc="-10" dirty="0">
                <a:latin typeface="Arial" panose="020B0604020202020204" pitchFamily="34" charset="0"/>
                <a:ea typeface="Calibri" panose="020F0502020204030204" pitchFamily="34" charset="0"/>
                <a:cs typeface="Arial" panose="020B0604020202020204" pitchFamily="34" charset="0"/>
              </a:rPr>
              <a:t>E</a:t>
            </a:r>
            <a:r>
              <a:rPr lang="en-US" sz="1400" dirty="0">
                <a:latin typeface="Arial" panose="020B0604020202020204" pitchFamily="34" charset="0"/>
                <a:ea typeface="Calibri" panose="020F0502020204030204" pitchFamily="34" charset="0"/>
                <a:cs typeface="Arial" panose="020B0604020202020204" pitchFamily="34" charset="0"/>
              </a:rPr>
              <a:t>ASL </a:t>
            </a:r>
            <a:r>
              <a:rPr lang="en-US" sz="1400" spc="5" dirty="0">
                <a:latin typeface="Arial" panose="020B0604020202020204" pitchFamily="34" charset="0"/>
                <a:ea typeface="Calibri" panose="020F0502020204030204" pitchFamily="34" charset="0"/>
                <a:cs typeface="Arial" panose="020B0604020202020204" pitchFamily="34" charset="0"/>
              </a:rPr>
              <a:t>2</a:t>
            </a:r>
            <a:r>
              <a:rPr lang="en-US" sz="1400" dirty="0">
                <a:latin typeface="Arial" panose="020B0604020202020204" pitchFamily="34" charset="0"/>
                <a:ea typeface="Calibri" panose="020F0502020204030204" pitchFamily="34" charset="0"/>
                <a:cs typeface="Arial" panose="020B0604020202020204" pitchFamily="34" charset="0"/>
              </a:rPr>
              <a:t>0</a:t>
            </a:r>
            <a:r>
              <a:rPr lang="en-US" sz="1400" spc="5" dirty="0">
                <a:latin typeface="Arial" panose="020B0604020202020204" pitchFamily="34" charset="0"/>
                <a:ea typeface="Calibri" panose="020F0502020204030204" pitchFamily="34" charset="0"/>
                <a:cs typeface="Arial" panose="020B0604020202020204" pitchFamily="34" charset="0"/>
              </a:rPr>
              <a:t>1</a:t>
            </a:r>
            <a:r>
              <a:rPr lang="en-US" sz="1400" dirty="0">
                <a:latin typeface="Arial" panose="020B0604020202020204" pitchFamily="34" charset="0"/>
                <a:ea typeface="Calibri" panose="020F0502020204030204" pitchFamily="34" charset="0"/>
                <a:cs typeface="Arial" panose="020B0604020202020204" pitchFamily="34" charset="0"/>
              </a:rPr>
              <a:t>7</a:t>
            </a:r>
            <a:r>
              <a:rPr lang="en-US" sz="1400" spc="5" dirty="0">
                <a:latin typeface="Arial" panose="020B0604020202020204" pitchFamily="34" charset="0"/>
                <a:ea typeface="Calibri" panose="020F0502020204030204" pitchFamily="34" charset="0"/>
                <a:cs typeface="Arial" panose="020B0604020202020204" pitchFamily="34" charset="0"/>
              </a:rPr>
              <a:t> </a:t>
            </a:r>
            <a:r>
              <a:rPr lang="en-US" sz="1400" spc="-5" dirty="0">
                <a:latin typeface="Arial" panose="020B0604020202020204" pitchFamily="34" charset="0"/>
                <a:ea typeface="Calibri" panose="020F0502020204030204" pitchFamily="34" charset="0"/>
                <a:cs typeface="Arial" panose="020B0604020202020204" pitchFamily="34" charset="0"/>
              </a:rPr>
              <a:t>C</a:t>
            </a:r>
            <a:r>
              <a:rPr lang="en-US" sz="1400" dirty="0">
                <a:latin typeface="Arial" panose="020B0604020202020204" pitchFamily="34" charset="0"/>
                <a:ea typeface="Calibri" panose="020F0502020204030204" pitchFamily="34" charset="0"/>
                <a:cs typeface="Arial" panose="020B0604020202020204" pitchFamily="34" charset="0"/>
              </a:rPr>
              <a:t>li</a:t>
            </a:r>
            <a:r>
              <a:rPr lang="en-US" sz="1400" spc="5" dirty="0">
                <a:latin typeface="Arial" panose="020B0604020202020204" pitchFamily="34" charset="0"/>
                <a:ea typeface="Calibri" panose="020F0502020204030204" pitchFamily="34" charset="0"/>
                <a:cs typeface="Arial" panose="020B0604020202020204" pitchFamily="34" charset="0"/>
              </a:rPr>
              <a:t>n</a:t>
            </a:r>
            <a:r>
              <a:rPr lang="en-US" sz="1400" dirty="0">
                <a:latin typeface="Arial" panose="020B0604020202020204" pitchFamily="34" charset="0"/>
                <a:ea typeface="Calibri" panose="020F0502020204030204" pitchFamily="34" charset="0"/>
                <a:cs typeface="Arial" panose="020B0604020202020204" pitchFamily="34" charset="0"/>
              </a:rPr>
              <a:t>i</a:t>
            </a:r>
            <a:r>
              <a:rPr lang="en-US" sz="1400" spc="-15" dirty="0">
                <a:latin typeface="Arial" panose="020B0604020202020204" pitchFamily="34" charset="0"/>
                <a:ea typeface="Calibri" panose="020F0502020204030204" pitchFamily="34" charset="0"/>
                <a:cs typeface="Arial" panose="020B0604020202020204" pitchFamily="34" charset="0"/>
              </a:rPr>
              <a:t>c</a:t>
            </a:r>
            <a:r>
              <a:rPr lang="en-US" sz="1400" dirty="0">
                <a:latin typeface="Arial" panose="020B0604020202020204" pitchFamily="34" charset="0"/>
                <a:ea typeface="Calibri" panose="020F0502020204030204" pitchFamily="34" charset="0"/>
                <a:cs typeface="Arial" panose="020B0604020202020204" pitchFamily="34" charset="0"/>
              </a:rPr>
              <a:t>al</a:t>
            </a:r>
            <a:r>
              <a:rPr lang="en-US" sz="1400" spc="-5" dirty="0">
                <a:latin typeface="Arial" panose="020B0604020202020204" pitchFamily="34" charset="0"/>
                <a:ea typeface="Calibri" panose="020F0502020204030204" pitchFamily="34" charset="0"/>
                <a:cs typeface="Arial" panose="020B0604020202020204" pitchFamily="34" charset="0"/>
              </a:rPr>
              <a:t> </a:t>
            </a:r>
            <a:r>
              <a:rPr lang="en-US" sz="1400" dirty="0">
                <a:latin typeface="Arial" panose="020B0604020202020204" pitchFamily="34" charset="0"/>
                <a:ea typeface="Calibri" panose="020F0502020204030204" pitchFamily="34" charset="0"/>
                <a:cs typeface="Arial" panose="020B0604020202020204" pitchFamily="34" charset="0"/>
              </a:rPr>
              <a:t>P</a:t>
            </a:r>
            <a:r>
              <a:rPr lang="en-US" sz="1400" spc="-20" dirty="0">
                <a:latin typeface="Arial" panose="020B0604020202020204" pitchFamily="34" charset="0"/>
                <a:ea typeface="Calibri" panose="020F0502020204030204" pitchFamily="34" charset="0"/>
                <a:cs typeface="Arial" panose="020B0604020202020204" pitchFamily="34" charset="0"/>
              </a:rPr>
              <a:t>r</a:t>
            </a:r>
            <a:r>
              <a:rPr lang="en-US" sz="1400" dirty="0">
                <a:latin typeface="Arial" panose="020B0604020202020204" pitchFamily="34" charset="0"/>
                <a:ea typeface="Calibri" panose="020F0502020204030204" pitchFamily="34" charset="0"/>
                <a:cs typeface="Arial" panose="020B0604020202020204" pitchFamily="34" charset="0"/>
              </a:rPr>
              <a:t>a</a:t>
            </a:r>
            <a:r>
              <a:rPr lang="en-US" sz="1400" spc="-5" dirty="0">
                <a:latin typeface="Arial" panose="020B0604020202020204" pitchFamily="34" charset="0"/>
                <a:ea typeface="Calibri" panose="020F0502020204030204" pitchFamily="34" charset="0"/>
                <a:cs typeface="Arial" panose="020B0604020202020204" pitchFamily="34" charset="0"/>
              </a:rPr>
              <a:t>c</a:t>
            </a:r>
            <a:r>
              <a:rPr lang="en-US" sz="1400" spc="5" dirty="0">
                <a:latin typeface="Arial" panose="020B0604020202020204" pitchFamily="34" charset="0"/>
                <a:ea typeface="Calibri" panose="020F0502020204030204" pitchFamily="34" charset="0"/>
                <a:cs typeface="Arial" panose="020B0604020202020204" pitchFamily="34" charset="0"/>
              </a:rPr>
              <a:t>t</a:t>
            </a:r>
            <a:r>
              <a:rPr lang="en-US" sz="1400" dirty="0">
                <a:latin typeface="Arial" panose="020B0604020202020204" pitchFamily="34" charset="0"/>
                <a:ea typeface="Calibri" panose="020F0502020204030204" pitchFamily="34" charset="0"/>
                <a:cs typeface="Arial" panose="020B0604020202020204" pitchFamily="34" charset="0"/>
              </a:rPr>
              <a:t>i</a:t>
            </a:r>
            <a:r>
              <a:rPr lang="en-US" sz="1400" spc="-5" dirty="0">
                <a:latin typeface="Arial" panose="020B0604020202020204" pitchFamily="34" charset="0"/>
                <a:ea typeface="Calibri" panose="020F0502020204030204" pitchFamily="34" charset="0"/>
                <a:cs typeface="Arial" panose="020B0604020202020204" pitchFamily="34" charset="0"/>
              </a:rPr>
              <a:t>c</a:t>
            </a:r>
            <a:r>
              <a:rPr lang="en-US" sz="1400" dirty="0">
                <a:latin typeface="Arial" panose="020B0604020202020204" pitchFamily="34" charset="0"/>
                <a:ea typeface="Calibri" panose="020F0502020204030204" pitchFamily="34" charset="0"/>
                <a:cs typeface="Arial" panose="020B0604020202020204" pitchFamily="34" charset="0"/>
              </a:rPr>
              <a:t>e</a:t>
            </a:r>
            <a:r>
              <a:rPr lang="en-US" sz="1400" spc="5" dirty="0">
                <a:latin typeface="Arial" panose="020B0604020202020204" pitchFamily="34" charset="0"/>
                <a:ea typeface="Calibri" panose="020F0502020204030204" pitchFamily="34" charset="0"/>
                <a:cs typeface="Arial" panose="020B0604020202020204" pitchFamily="34" charset="0"/>
              </a:rPr>
              <a:t> </a:t>
            </a:r>
            <a:r>
              <a:rPr lang="en-US" sz="1400" dirty="0">
                <a:latin typeface="Arial" panose="020B0604020202020204" pitchFamily="34" charset="0"/>
                <a:ea typeface="Calibri" panose="020F0502020204030204" pitchFamily="34" charset="0"/>
                <a:cs typeface="Arial" panose="020B0604020202020204" pitchFamily="34" charset="0"/>
              </a:rPr>
              <a:t>Gui</a:t>
            </a:r>
            <a:r>
              <a:rPr lang="en-US" sz="1400" spc="5" dirty="0">
                <a:latin typeface="Arial" panose="020B0604020202020204" pitchFamily="34" charset="0"/>
                <a:ea typeface="Calibri" panose="020F0502020204030204" pitchFamily="34" charset="0"/>
                <a:cs typeface="Arial" panose="020B0604020202020204" pitchFamily="34" charset="0"/>
              </a:rPr>
              <a:t>d</a:t>
            </a:r>
            <a:r>
              <a:rPr lang="en-US" sz="1400" dirty="0">
                <a:latin typeface="Arial" panose="020B0604020202020204" pitchFamily="34" charset="0"/>
                <a:ea typeface="Calibri" panose="020F0502020204030204" pitchFamily="34" charset="0"/>
                <a:cs typeface="Arial" panose="020B0604020202020204" pitchFamily="34" charset="0"/>
              </a:rPr>
              <a:t>eli</a:t>
            </a:r>
            <a:r>
              <a:rPr lang="en-US" sz="1400" spc="5" dirty="0">
                <a:latin typeface="Arial" panose="020B0604020202020204" pitchFamily="34" charset="0"/>
                <a:ea typeface="Calibri" panose="020F0502020204030204" pitchFamily="34" charset="0"/>
                <a:cs typeface="Arial" panose="020B0604020202020204" pitchFamily="34" charset="0"/>
              </a:rPr>
              <a:t>n</a:t>
            </a:r>
            <a:r>
              <a:rPr lang="en-US" sz="1400" dirty="0">
                <a:latin typeface="Arial" panose="020B0604020202020204" pitchFamily="34" charset="0"/>
                <a:ea typeface="Calibri" panose="020F0502020204030204" pitchFamily="34" charset="0"/>
                <a:cs typeface="Arial" panose="020B0604020202020204" pitchFamily="34" charset="0"/>
              </a:rPr>
              <a:t>es</a:t>
            </a:r>
            <a:r>
              <a:rPr lang="en-US" sz="1400" spc="-20" dirty="0">
                <a:latin typeface="Arial" panose="020B0604020202020204" pitchFamily="34" charset="0"/>
                <a:ea typeface="Calibri" panose="020F0502020204030204" pitchFamily="34" charset="0"/>
                <a:cs typeface="Arial" panose="020B0604020202020204" pitchFamily="34" charset="0"/>
              </a:rPr>
              <a:t> </a:t>
            </a:r>
            <a:r>
              <a:rPr lang="en-US" sz="1400" dirty="0">
                <a:latin typeface="Arial" panose="020B0604020202020204" pitchFamily="34" charset="0"/>
                <a:ea typeface="Calibri" panose="020F0502020204030204" pitchFamily="34" charset="0"/>
                <a:cs typeface="Arial" panose="020B0604020202020204" pitchFamily="34" charset="0"/>
              </a:rPr>
              <a:t>on </a:t>
            </a:r>
            <a:r>
              <a:rPr lang="en-US" sz="1400" spc="5" dirty="0">
                <a:latin typeface="Arial" panose="020B0604020202020204" pitchFamily="34" charset="0"/>
                <a:ea typeface="Calibri" panose="020F0502020204030204" pitchFamily="34" charset="0"/>
                <a:cs typeface="Arial" panose="020B0604020202020204" pitchFamily="34" charset="0"/>
              </a:rPr>
              <a:t>th</a:t>
            </a:r>
            <a:r>
              <a:rPr lang="en-US" sz="1400" dirty="0">
                <a:latin typeface="Arial" panose="020B0604020202020204" pitchFamily="34" charset="0"/>
                <a:ea typeface="Calibri" panose="020F0502020204030204" pitchFamily="34" charset="0"/>
                <a:cs typeface="Arial" panose="020B0604020202020204" pitchFamily="34" charset="0"/>
              </a:rPr>
              <a:t>e</a:t>
            </a:r>
            <a:r>
              <a:rPr lang="en-US" sz="1400" spc="-5" dirty="0">
                <a:latin typeface="Arial" panose="020B0604020202020204" pitchFamily="34" charset="0"/>
                <a:ea typeface="Calibri" panose="020F0502020204030204" pitchFamily="34" charset="0"/>
                <a:cs typeface="Arial" panose="020B0604020202020204" pitchFamily="34" charset="0"/>
              </a:rPr>
              <a:t> </a:t>
            </a:r>
            <a:r>
              <a:rPr lang="en-US" sz="1400" dirty="0">
                <a:latin typeface="Arial" panose="020B0604020202020204" pitchFamily="34" charset="0"/>
                <a:ea typeface="Calibri" panose="020F0502020204030204" pitchFamily="34" charset="0"/>
                <a:cs typeface="Arial" panose="020B0604020202020204" pitchFamily="34" charset="0"/>
              </a:rPr>
              <a:t>mana</a:t>
            </a:r>
            <a:r>
              <a:rPr lang="en-US" sz="1400" spc="-15" dirty="0">
                <a:latin typeface="Arial" panose="020B0604020202020204" pitchFamily="34" charset="0"/>
                <a:ea typeface="Calibri" panose="020F0502020204030204" pitchFamily="34" charset="0"/>
                <a:cs typeface="Arial" panose="020B0604020202020204" pitchFamily="34" charset="0"/>
              </a:rPr>
              <a:t>g</a:t>
            </a:r>
            <a:r>
              <a:rPr lang="en-US" sz="1400" dirty="0">
                <a:latin typeface="Arial" panose="020B0604020202020204" pitchFamily="34" charset="0"/>
                <a:ea typeface="Calibri" panose="020F0502020204030204" pitchFamily="34" charset="0"/>
                <a:cs typeface="Arial" panose="020B0604020202020204" pitchFamily="34" charset="0"/>
              </a:rPr>
              <a:t>eme</a:t>
            </a:r>
            <a:r>
              <a:rPr lang="en-US" sz="1400" spc="-5" dirty="0">
                <a:latin typeface="Arial" panose="020B0604020202020204" pitchFamily="34" charset="0"/>
                <a:ea typeface="Calibri" panose="020F0502020204030204" pitchFamily="34" charset="0"/>
                <a:cs typeface="Arial" panose="020B0604020202020204" pitchFamily="34" charset="0"/>
              </a:rPr>
              <a:t>n</a:t>
            </a:r>
            <a:r>
              <a:rPr lang="en-US" sz="1400" dirty="0">
                <a:latin typeface="Arial" panose="020B0604020202020204" pitchFamily="34" charset="0"/>
                <a:ea typeface="Calibri" panose="020F0502020204030204" pitchFamily="34" charset="0"/>
                <a:cs typeface="Arial" panose="020B0604020202020204" pitchFamily="34" charset="0"/>
              </a:rPr>
              <a:t>t</a:t>
            </a:r>
            <a:r>
              <a:rPr lang="en-US" sz="1400" spc="-15" dirty="0">
                <a:latin typeface="Arial" panose="020B0604020202020204" pitchFamily="34" charset="0"/>
                <a:ea typeface="Calibri" panose="020F0502020204030204" pitchFamily="34" charset="0"/>
                <a:cs typeface="Arial" panose="020B0604020202020204" pitchFamily="34" charset="0"/>
              </a:rPr>
              <a:t> </a:t>
            </a:r>
            <a:r>
              <a:rPr lang="en-US" sz="1400" dirty="0">
                <a:latin typeface="Arial" panose="020B0604020202020204" pitchFamily="34" charset="0"/>
                <a:ea typeface="Calibri" panose="020F0502020204030204" pitchFamily="34" charset="0"/>
                <a:cs typeface="Arial" panose="020B0604020202020204" pitchFamily="34" charset="0"/>
              </a:rPr>
              <a:t>of </a:t>
            </a:r>
            <a:r>
              <a:rPr lang="en-US" sz="1400" spc="5" dirty="0">
                <a:latin typeface="Arial" panose="020B0604020202020204" pitchFamily="34" charset="0"/>
                <a:ea typeface="Calibri" panose="020F0502020204030204" pitchFamily="34" charset="0"/>
                <a:cs typeface="Arial" panose="020B0604020202020204" pitchFamily="34" charset="0"/>
              </a:rPr>
              <a:t>h</a:t>
            </a:r>
            <a:r>
              <a:rPr lang="en-US" sz="1400" dirty="0">
                <a:latin typeface="Arial" panose="020B0604020202020204" pitchFamily="34" charset="0"/>
                <a:ea typeface="Calibri" panose="020F0502020204030204" pitchFamily="34" charset="0"/>
                <a:cs typeface="Arial" panose="020B0604020202020204" pitchFamily="34" charset="0"/>
              </a:rPr>
              <a:t>e</a:t>
            </a:r>
            <a:r>
              <a:rPr lang="en-US" sz="1400" spc="5" dirty="0">
                <a:latin typeface="Arial" panose="020B0604020202020204" pitchFamily="34" charset="0"/>
                <a:ea typeface="Calibri" panose="020F0502020204030204" pitchFamily="34" charset="0"/>
                <a:cs typeface="Arial" panose="020B0604020202020204" pitchFamily="34" charset="0"/>
              </a:rPr>
              <a:t>p</a:t>
            </a:r>
            <a:r>
              <a:rPr lang="en-US" sz="1400" spc="-10" dirty="0">
                <a:latin typeface="Arial" panose="020B0604020202020204" pitchFamily="34" charset="0"/>
                <a:ea typeface="Calibri" panose="020F0502020204030204" pitchFamily="34" charset="0"/>
                <a:cs typeface="Arial" panose="020B0604020202020204" pitchFamily="34" charset="0"/>
              </a:rPr>
              <a:t>a</a:t>
            </a:r>
            <a:r>
              <a:rPr lang="en-US" sz="1400" spc="5" dirty="0">
                <a:latin typeface="Arial" panose="020B0604020202020204" pitchFamily="34" charset="0"/>
                <a:ea typeface="Calibri" panose="020F0502020204030204" pitchFamily="34" charset="0"/>
                <a:cs typeface="Arial" panose="020B0604020202020204" pitchFamily="34" charset="0"/>
              </a:rPr>
              <a:t>t</a:t>
            </a:r>
            <a:r>
              <a:rPr lang="en-US" sz="1400" dirty="0">
                <a:latin typeface="Arial" panose="020B0604020202020204" pitchFamily="34" charset="0"/>
                <a:ea typeface="Calibri" panose="020F0502020204030204" pitchFamily="34" charset="0"/>
                <a:cs typeface="Arial" panose="020B0604020202020204" pitchFamily="34" charset="0"/>
              </a:rPr>
              <a:t>i</a:t>
            </a:r>
            <a:r>
              <a:rPr lang="en-US" sz="1400" spc="5" dirty="0">
                <a:latin typeface="Arial" panose="020B0604020202020204" pitchFamily="34" charset="0"/>
                <a:ea typeface="Calibri" panose="020F0502020204030204" pitchFamily="34" charset="0"/>
                <a:cs typeface="Arial" panose="020B0604020202020204" pitchFamily="34" charset="0"/>
              </a:rPr>
              <a:t>t</a:t>
            </a:r>
            <a:r>
              <a:rPr lang="en-US" sz="1400" spc="-10" dirty="0">
                <a:latin typeface="Arial" panose="020B0604020202020204" pitchFamily="34" charset="0"/>
                <a:ea typeface="Calibri" panose="020F0502020204030204" pitchFamily="34" charset="0"/>
                <a:cs typeface="Arial" panose="020B0604020202020204" pitchFamily="34" charset="0"/>
              </a:rPr>
              <a:t>i</a:t>
            </a:r>
            <a:r>
              <a:rPr lang="en-US" sz="1400" dirty="0">
                <a:latin typeface="Arial" panose="020B0604020202020204" pitchFamily="34" charset="0"/>
                <a:ea typeface="Calibri" panose="020F0502020204030204" pitchFamily="34" charset="0"/>
                <a:cs typeface="Arial" panose="020B0604020202020204" pitchFamily="34" charset="0"/>
              </a:rPr>
              <a:t>s</a:t>
            </a:r>
            <a:r>
              <a:rPr lang="en-US" sz="1400" spc="-20" dirty="0">
                <a:latin typeface="Arial" panose="020B0604020202020204" pitchFamily="34" charset="0"/>
                <a:ea typeface="Calibri" panose="020F0502020204030204" pitchFamily="34" charset="0"/>
                <a:cs typeface="Arial" panose="020B0604020202020204" pitchFamily="34" charset="0"/>
              </a:rPr>
              <a:t> </a:t>
            </a:r>
            <a:r>
              <a:rPr lang="en-US" sz="1400" dirty="0">
                <a:latin typeface="Arial" panose="020B0604020202020204" pitchFamily="34" charset="0"/>
                <a:ea typeface="Calibri" panose="020F0502020204030204" pitchFamily="34" charset="0"/>
                <a:cs typeface="Arial" panose="020B0604020202020204" pitchFamily="34" charset="0"/>
              </a:rPr>
              <a:t>B v</a:t>
            </a:r>
            <a:r>
              <a:rPr lang="en-US" sz="1400" spc="-5" dirty="0">
                <a:latin typeface="Arial" panose="020B0604020202020204" pitchFamily="34" charset="0"/>
                <a:ea typeface="Calibri" panose="020F0502020204030204" pitchFamily="34" charset="0"/>
                <a:cs typeface="Arial" panose="020B0604020202020204" pitchFamily="34" charset="0"/>
              </a:rPr>
              <a:t>i</a:t>
            </a:r>
            <a:r>
              <a:rPr lang="en-US" sz="1400" dirty="0">
                <a:latin typeface="Arial" panose="020B0604020202020204" pitchFamily="34" charset="0"/>
                <a:ea typeface="Calibri" panose="020F0502020204030204" pitchFamily="34" charset="0"/>
                <a:cs typeface="Arial" panose="020B0604020202020204" pitchFamily="34" charset="0"/>
              </a:rPr>
              <a:t>r</a:t>
            </a:r>
            <a:r>
              <a:rPr lang="en-US" sz="1400" spc="5" dirty="0">
                <a:latin typeface="Arial" panose="020B0604020202020204" pitchFamily="34" charset="0"/>
                <a:ea typeface="Calibri" panose="020F0502020204030204" pitchFamily="34" charset="0"/>
                <a:cs typeface="Arial" panose="020B0604020202020204" pitchFamily="34" charset="0"/>
              </a:rPr>
              <a:t>u</a:t>
            </a:r>
            <a:r>
              <a:rPr lang="en-US" sz="1400" dirty="0">
                <a:latin typeface="Arial" panose="020B0604020202020204" pitchFamily="34" charset="0"/>
                <a:ea typeface="Calibri" panose="020F0502020204030204" pitchFamily="34" charset="0"/>
                <a:cs typeface="Arial" panose="020B0604020202020204" pitchFamily="34" charset="0"/>
              </a:rPr>
              <a:t>s</a:t>
            </a:r>
            <a:r>
              <a:rPr lang="en-US" sz="1400" spc="-10" dirty="0">
                <a:latin typeface="Arial" panose="020B0604020202020204" pitchFamily="34" charset="0"/>
                <a:ea typeface="Calibri" panose="020F0502020204030204" pitchFamily="34" charset="0"/>
                <a:cs typeface="Arial" panose="020B0604020202020204" pitchFamily="34" charset="0"/>
              </a:rPr>
              <a:t> </a:t>
            </a:r>
            <a:r>
              <a:rPr lang="en-US" sz="1400" dirty="0">
                <a:latin typeface="Arial" panose="020B0604020202020204" pitchFamily="34" charset="0"/>
                <a:ea typeface="Calibri" panose="020F0502020204030204" pitchFamily="34" charset="0"/>
                <a:cs typeface="Arial" panose="020B0604020202020204" pitchFamily="34" charset="0"/>
              </a:rPr>
              <a:t>i</a:t>
            </a:r>
            <a:r>
              <a:rPr lang="en-US" sz="1400" spc="-5" dirty="0">
                <a:latin typeface="Arial" panose="020B0604020202020204" pitchFamily="34" charset="0"/>
                <a:ea typeface="Calibri" panose="020F0502020204030204" pitchFamily="34" charset="0"/>
                <a:cs typeface="Arial" panose="020B0604020202020204" pitchFamily="34" charset="0"/>
              </a:rPr>
              <a:t>n</a:t>
            </a:r>
            <a:r>
              <a:rPr lang="en-US" sz="1400" spc="-20" dirty="0">
                <a:latin typeface="Arial" panose="020B0604020202020204" pitchFamily="34" charset="0"/>
                <a:ea typeface="Calibri" panose="020F0502020204030204" pitchFamily="34" charset="0"/>
                <a:cs typeface="Arial" panose="020B0604020202020204" pitchFamily="34" charset="0"/>
              </a:rPr>
              <a:t>f</a:t>
            </a:r>
            <a:r>
              <a:rPr lang="en-US" sz="1400" dirty="0">
                <a:latin typeface="Arial" panose="020B0604020202020204" pitchFamily="34" charset="0"/>
                <a:ea typeface="Calibri" panose="020F0502020204030204" pitchFamily="34" charset="0"/>
                <a:cs typeface="Arial" panose="020B0604020202020204" pitchFamily="34" charset="0"/>
              </a:rPr>
              <a:t>ection</a:t>
            </a:r>
            <a:endParaRPr lang="it-IT" sz="2000" dirty="0">
              <a:latin typeface="Arial" panose="020B0604020202020204" pitchFamily="34" charset="0"/>
              <a:cs typeface="Arial" panose="020B0604020202020204" pitchFamily="34" charset="0"/>
            </a:endParaRPr>
          </a:p>
        </p:txBody>
      </p:sp>
      <p:pic>
        <p:nvPicPr>
          <p:cNvPr id="6" name="Immagine 5">
            <a:extLst>
              <a:ext uri="{FF2B5EF4-FFF2-40B4-BE49-F238E27FC236}">
                <a16:creationId xmlns:a16="http://schemas.microsoft.com/office/drawing/2014/main" xmlns="" id="{E4A4A22F-F715-42E3-8467-A58CE01B0141}"/>
              </a:ext>
            </a:extLst>
          </p:cNvPr>
          <p:cNvPicPr>
            <a:picLocks noChangeAspect="1"/>
          </p:cNvPicPr>
          <p:nvPr/>
        </p:nvPicPr>
        <p:blipFill>
          <a:blip r:embed="rId2"/>
          <a:stretch>
            <a:fillRect/>
          </a:stretch>
        </p:blipFill>
        <p:spPr>
          <a:xfrm>
            <a:off x="6201146" y="4266058"/>
            <a:ext cx="1971254" cy="1971254"/>
          </a:xfrm>
          <a:prstGeom prst="rect">
            <a:avLst/>
          </a:prstGeom>
        </p:spPr>
      </p:pic>
    </p:spTree>
    <p:extLst>
      <p:ext uri="{BB962C8B-B14F-4D97-AF65-F5344CB8AC3E}">
        <p14:creationId xmlns:p14="http://schemas.microsoft.com/office/powerpoint/2010/main" val="23694123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xmlns="" id="{A0116D1C-4155-4C9A-AEDB-3835C44E6C39}"/>
              </a:ext>
            </a:extLst>
          </p:cNvPr>
          <p:cNvSpPr/>
          <p:nvPr/>
        </p:nvSpPr>
        <p:spPr>
          <a:xfrm>
            <a:off x="1372208" y="332656"/>
            <a:ext cx="6399584" cy="461665"/>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Correlation between </a:t>
            </a:r>
            <a:r>
              <a:rPr lang="en-US" sz="2400" dirty="0" err="1">
                <a:latin typeface="Arial" panose="020B0604020202020204" pitchFamily="34" charset="0"/>
                <a:cs typeface="Arial" panose="020B0604020202020204" pitchFamily="34" charset="0"/>
              </a:rPr>
              <a:t>cccDNA</a:t>
            </a:r>
            <a:r>
              <a:rPr lang="en-US" sz="2400" dirty="0">
                <a:latin typeface="Arial" panose="020B0604020202020204" pitchFamily="34" charset="0"/>
                <a:cs typeface="Arial" panose="020B0604020202020204" pitchFamily="34" charset="0"/>
              </a:rPr>
              <a:t> and HBV RNA</a:t>
            </a:r>
          </a:p>
        </p:txBody>
      </p:sp>
      <p:grpSp>
        <p:nvGrpSpPr>
          <p:cNvPr id="3" name="Group 121">
            <a:extLst>
              <a:ext uri="{FF2B5EF4-FFF2-40B4-BE49-F238E27FC236}">
                <a16:creationId xmlns:a16="http://schemas.microsoft.com/office/drawing/2014/main" xmlns="" id="{44D84081-0B10-420E-9F5A-8D78E69B4995}"/>
              </a:ext>
            </a:extLst>
          </p:cNvPr>
          <p:cNvGrpSpPr>
            <a:grpSpLocks/>
          </p:cNvGrpSpPr>
          <p:nvPr/>
        </p:nvGrpSpPr>
        <p:grpSpPr bwMode="auto">
          <a:xfrm>
            <a:off x="261442" y="2276872"/>
            <a:ext cx="2697078" cy="2088232"/>
            <a:chOff x="1051" y="1140"/>
            <a:chExt cx="3696" cy="2698"/>
          </a:xfrm>
        </p:grpSpPr>
        <p:pic>
          <p:nvPicPr>
            <p:cNvPr id="4" name="Picture 123">
              <a:extLst>
                <a:ext uri="{FF2B5EF4-FFF2-40B4-BE49-F238E27FC236}">
                  <a16:creationId xmlns:a16="http://schemas.microsoft.com/office/drawing/2014/main" xmlns="" id="{43C50EE1-C58C-4A1D-9D02-D1A9810143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4" y="1140"/>
              <a:ext cx="3163" cy="26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2">
              <a:extLst>
                <a:ext uri="{FF2B5EF4-FFF2-40B4-BE49-F238E27FC236}">
                  <a16:creationId xmlns:a16="http://schemas.microsoft.com/office/drawing/2014/main" xmlns="" id="{07E89F95-D73D-469D-874C-4B82D4DD4E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 y="1577"/>
              <a:ext cx="482" cy="1414"/>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Immagine 5">
            <a:extLst>
              <a:ext uri="{FF2B5EF4-FFF2-40B4-BE49-F238E27FC236}">
                <a16:creationId xmlns:a16="http://schemas.microsoft.com/office/drawing/2014/main" xmlns="" id="{9EC4DF88-F101-49A1-8D75-8C02E38977B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059832" y="2132856"/>
            <a:ext cx="2697078" cy="2160240"/>
          </a:xfrm>
          <a:prstGeom prst="rect">
            <a:avLst/>
          </a:prstGeom>
          <a:noFill/>
          <a:ln>
            <a:noFill/>
          </a:ln>
        </p:spPr>
      </p:pic>
      <p:pic>
        <p:nvPicPr>
          <p:cNvPr id="7" name="Immagine 6">
            <a:extLst>
              <a:ext uri="{FF2B5EF4-FFF2-40B4-BE49-F238E27FC236}">
                <a16:creationId xmlns:a16="http://schemas.microsoft.com/office/drawing/2014/main" xmlns="" id="{DA63DBC8-7A4E-40C5-832E-104726DC3FF6}"/>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858222" y="2060848"/>
            <a:ext cx="2818234" cy="2232248"/>
          </a:xfrm>
          <a:prstGeom prst="rect">
            <a:avLst/>
          </a:prstGeom>
          <a:noFill/>
        </p:spPr>
      </p:pic>
      <p:sp>
        <p:nvSpPr>
          <p:cNvPr id="8" name="Rettangolo 7">
            <a:extLst>
              <a:ext uri="{FF2B5EF4-FFF2-40B4-BE49-F238E27FC236}">
                <a16:creationId xmlns:a16="http://schemas.microsoft.com/office/drawing/2014/main" xmlns="" id="{28AD9820-F346-45B7-8818-8A9C636294EE}"/>
              </a:ext>
            </a:extLst>
          </p:cNvPr>
          <p:cNvSpPr/>
          <p:nvPr/>
        </p:nvSpPr>
        <p:spPr>
          <a:xfrm>
            <a:off x="179512" y="1412776"/>
            <a:ext cx="3312368" cy="415498"/>
          </a:xfrm>
          <a:prstGeom prst="rect">
            <a:avLst/>
          </a:prstGeom>
        </p:spPr>
        <p:txBody>
          <a:bodyPr wrap="square">
            <a:spAutoFit/>
          </a:bodyPr>
          <a:lstStyle/>
          <a:p>
            <a:pPr marL="228600" indent="-228600">
              <a:buAutoNum type="alphaUcParenR"/>
            </a:pPr>
            <a:r>
              <a:rPr lang="en-US" sz="1050" b="1" dirty="0">
                <a:latin typeface="Arial" panose="020B0604020202020204" pitchFamily="34" charset="0"/>
                <a:ea typeface="Times New Roman" panose="02020603050405020304" pitchFamily="18" charset="0"/>
                <a:cs typeface="Arial" panose="020B0604020202020204" pitchFamily="34" charset="0"/>
              </a:rPr>
              <a:t>Co</a:t>
            </a:r>
            <a:r>
              <a:rPr lang="en-US" sz="1050" b="1" spc="-5" dirty="0">
                <a:latin typeface="Arial" panose="020B0604020202020204" pitchFamily="34" charset="0"/>
                <a:ea typeface="Times New Roman" panose="02020603050405020304" pitchFamily="18" charset="0"/>
                <a:cs typeface="Arial" panose="020B0604020202020204" pitchFamily="34" charset="0"/>
              </a:rPr>
              <a:t>r</a:t>
            </a:r>
            <a:r>
              <a:rPr lang="en-US" sz="1050" b="1" spc="-30" dirty="0">
                <a:latin typeface="Arial" panose="020B0604020202020204" pitchFamily="34" charset="0"/>
                <a:ea typeface="Times New Roman" panose="02020603050405020304" pitchFamily="18" charset="0"/>
                <a:cs typeface="Arial" panose="020B0604020202020204" pitchFamily="34" charset="0"/>
              </a:rPr>
              <a:t>r</a:t>
            </a:r>
            <a:r>
              <a:rPr lang="en-US" sz="1050" b="1" spc="-5" dirty="0">
                <a:latin typeface="Arial" panose="020B0604020202020204" pitchFamily="34" charset="0"/>
                <a:ea typeface="Times New Roman" panose="02020603050405020304" pitchFamily="18" charset="0"/>
                <a:cs typeface="Arial" panose="020B0604020202020204" pitchFamily="34" charset="0"/>
              </a:rPr>
              <a:t>e</a:t>
            </a:r>
            <a:r>
              <a:rPr lang="en-US" sz="1050" b="1" dirty="0">
                <a:latin typeface="Arial" panose="020B0604020202020204" pitchFamily="34" charset="0"/>
                <a:ea typeface="Times New Roman" panose="02020603050405020304" pitchFamily="18" charset="0"/>
                <a:cs typeface="Arial" panose="020B0604020202020204" pitchFamily="34" charset="0"/>
              </a:rPr>
              <a:t>lation</a:t>
            </a:r>
            <a:r>
              <a:rPr lang="en-US" sz="1050" b="1" spc="30" dirty="0">
                <a:latin typeface="Arial" panose="020B0604020202020204" pitchFamily="34" charset="0"/>
                <a:ea typeface="Times New Roman" panose="02020603050405020304" pitchFamily="18" charset="0"/>
                <a:cs typeface="Arial" panose="020B0604020202020204" pitchFamily="34" charset="0"/>
              </a:rPr>
              <a:t> </a:t>
            </a:r>
            <a:r>
              <a:rPr lang="en-US" sz="1050" b="1" dirty="0">
                <a:latin typeface="Arial" panose="020B0604020202020204" pitchFamily="34" charset="0"/>
                <a:ea typeface="Times New Roman" panose="02020603050405020304" pitchFamily="18" charset="0"/>
                <a:cs typeface="Arial" panose="020B0604020202020204" pitchFamily="34" charset="0"/>
              </a:rPr>
              <a:t>of</a:t>
            </a:r>
            <a:r>
              <a:rPr lang="en-US" sz="1050" b="1" spc="5" dirty="0">
                <a:latin typeface="Arial" panose="020B0604020202020204" pitchFamily="34" charset="0"/>
                <a:ea typeface="Times New Roman" panose="02020603050405020304" pitchFamily="18" charset="0"/>
                <a:cs typeface="Arial" panose="020B0604020202020204" pitchFamily="34" charset="0"/>
              </a:rPr>
              <a:t> </a:t>
            </a:r>
            <a:r>
              <a:rPr lang="en-US" sz="1050" b="1" dirty="0">
                <a:latin typeface="Arial" panose="020B0604020202020204" pitchFamily="34" charset="0"/>
                <a:ea typeface="Times New Roman" panose="02020603050405020304" pitchFamily="18" charset="0"/>
                <a:cs typeface="Arial" panose="020B0604020202020204" pitchFamily="34" charset="0"/>
              </a:rPr>
              <a:t>s</a:t>
            </a:r>
            <a:r>
              <a:rPr lang="en-US" sz="1050" b="1" spc="-5" dirty="0">
                <a:latin typeface="Arial" panose="020B0604020202020204" pitchFamily="34" charset="0"/>
                <a:ea typeface="Times New Roman" panose="02020603050405020304" pitchFamily="18" charset="0"/>
                <a:cs typeface="Arial" panose="020B0604020202020204" pitchFamily="34" charset="0"/>
              </a:rPr>
              <a:t>er</a:t>
            </a:r>
            <a:r>
              <a:rPr lang="en-US" sz="1050" b="1" spc="5" dirty="0">
                <a:latin typeface="Arial" panose="020B0604020202020204" pitchFamily="34" charset="0"/>
                <a:ea typeface="Times New Roman" panose="02020603050405020304" pitchFamily="18" charset="0"/>
                <a:cs typeface="Arial" panose="020B0604020202020204" pitchFamily="34" charset="0"/>
              </a:rPr>
              <a:t>u</a:t>
            </a:r>
            <a:r>
              <a:rPr lang="en-US" sz="1050" b="1" dirty="0">
                <a:latin typeface="Arial" panose="020B0604020202020204" pitchFamily="34" charset="0"/>
                <a:ea typeface="Times New Roman" panose="02020603050405020304" pitchFamily="18" charset="0"/>
                <a:cs typeface="Arial" panose="020B0604020202020204" pitchFamily="34" charset="0"/>
              </a:rPr>
              <a:t>m </a:t>
            </a:r>
            <a:r>
              <a:rPr lang="en-US" sz="1050" b="1" spc="5" dirty="0" err="1">
                <a:latin typeface="Arial" panose="020B0604020202020204" pitchFamily="34" charset="0"/>
                <a:ea typeface="Times New Roman" panose="02020603050405020304" pitchFamily="18" charset="0"/>
                <a:cs typeface="Arial" panose="020B0604020202020204" pitchFamily="34" charset="0"/>
              </a:rPr>
              <a:t>p</a:t>
            </a:r>
            <a:r>
              <a:rPr lang="en-US" sz="1050" b="1" dirty="0" err="1">
                <a:latin typeface="Arial" panose="020B0604020202020204" pitchFamily="34" charset="0"/>
                <a:ea typeface="Times New Roman" panose="02020603050405020304" pitchFamily="18" charset="0"/>
                <a:cs typeface="Arial" panose="020B0604020202020204" pitchFamily="34" charset="0"/>
              </a:rPr>
              <a:t>gR</a:t>
            </a:r>
            <a:r>
              <a:rPr lang="en-US" sz="1050" b="1" spc="-5" dirty="0" err="1">
                <a:latin typeface="Arial" panose="020B0604020202020204" pitchFamily="34" charset="0"/>
                <a:ea typeface="Times New Roman" panose="02020603050405020304" pitchFamily="18" charset="0"/>
                <a:cs typeface="Arial" panose="020B0604020202020204" pitchFamily="34" charset="0"/>
              </a:rPr>
              <a:t>N</a:t>
            </a:r>
            <a:r>
              <a:rPr lang="en-US" sz="1050" b="1" dirty="0" err="1">
                <a:latin typeface="Arial" panose="020B0604020202020204" pitchFamily="34" charset="0"/>
                <a:ea typeface="Times New Roman" panose="02020603050405020304" pitchFamily="18" charset="0"/>
                <a:cs typeface="Arial" panose="020B0604020202020204" pitchFamily="34" charset="0"/>
              </a:rPr>
              <a:t>A</a:t>
            </a:r>
            <a:r>
              <a:rPr lang="en-US" sz="1050" b="1" dirty="0">
                <a:latin typeface="Arial" panose="020B0604020202020204" pitchFamily="34" charset="0"/>
                <a:ea typeface="Times New Roman" panose="02020603050405020304" pitchFamily="18" charset="0"/>
                <a:cs typeface="Arial" panose="020B0604020202020204" pitchFamily="34" charset="0"/>
              </a:rPr>
              <a:t> a</a:t>
            </a:r>
            <a:r>
              <a:rPr lang="en-US" sz="1050" b="1" spc="5" dirty="0">
                <a:latin typeface="Arial" panose="020B0604020202020204" pitchFamily="34" charset="0"/>
                <a:ea typeface="Times New Roman" panose="02020603050405020304" pitchFamily="18" charset="0"/>
                <a:cs typeface="Arial" panose="020B0604020202020204" pitchFamily="34" charset="0"/>
              </a:rPr>
              <a:t>n</a:t>
            </a:r>
            <a:r>
              <a:rPr lang="en-US" sz="1050" b="1" dirty="0">
                <a:latin typeface="Arial" panose="020B0604020202020204" pitchFamily="34" charset="0"/>
                <a:ea typeface="Times New Roman" panose="02020603050405020304" pitchFamily="18" charset="0"/>
                <a:cs typeface="Arial" panose="020B0604020202020204" pitchFamily="34" charset="0"/>
              </a:rPr>
              <a:t>d</a:t>
            </a:r>
            <a:r>
              <a:rPr lang="en-US" sz="1050" b="1" spc="-20" dirty="0">
                <a:latin typeface="Arial" panose="020B0604020202020204" pitchFamily="34" charset="0"/>
                <a:ea typeface="Times New Roman" panose="02020603050405020304" pitchFamily="18" charset="0"/>
                <a:cs typeface="Arial" panose="020B0604020202020204" pitchFamily="34" charset="0"/>
              </a:rPr>
              <a:t> </a:t>
            </a:r>
            <a:r>
              <a:rPr lang="en-US" sz="1050" b="1" dirty="0">
                <a:latin typeface="Arial" panose="020B0604020202020204" pitchFamily="34" charset="0"/>
                <a:ea typeface="Times New Roman" panose="02020603050405020304" pitchFamily="18" charset="0"/>
                <a:cs typeface="Arial" panose="020B0604020202020204" pitchFamily="34" charset="0"/>
              </a:rPr>
              <a:t>i</a:t>
            </a:r>
            <a:r>
              <a:rPr lang="en-US" sz="1050" b="1" spc="5" dirty="0">
                <a:latin typeface="Arial" panose="020B0604020202020204" pitchFamily="34" charset="0"/>
                <a:ea typeface="Times New Roman" panose="02020603050405020304" pitchFamily="18" charset="0"/>
                <a:cs typeface="Arial" panose="020B0604020202020204" pitchFamily="34" charset="0"/>
              </a:rPr>
              <a:t>n</a:t>
            </a:r>
            <a:r>
              <a:rPr lang="en-US" sz="1050" b="1" dirty="0">
                <a:latin typeface="Arial" panose="020B0604020202020204" pitchFamily="34" charset="0"/>
                <a:ea typeface="Times New Roman" panose="02020603050405020304" pitchFamily="18" charset="0"/>
                <a:cs typeface="Arial" panose="020B0604020202020204" pitchFamily="34" charset="0"/>
              </a:rPr>
              <a:t>t</a:t>
            </a:r>
            <a:r>
              <a:rPr lang="en-US" sz="1050" b="1" spc="-10" dirty="0">
                <a:latin typeface="Arial" panose="020B0604020202020204" pitchFamily="34" charset="0"/>
                <a:ea typeface="Times New Roman" panose="02020603050405020304" pitchFamily="18" charset="0"/>
                <a:cs typeface="Arial" panose="020B0604020202020204" pitchFamily="34" charset="0"/>
              </a:rPr>
              <a:t>r</a:t>
            </a:r>
            <a:r>
              <a:rPr lang="en-US" sz="1050" b="1" dirty="0">
                <a:latin typeface="Arial" panose="020B0604020202020204" pitchFamily="34" charset="0"/>
                <a:ea typeface="Times New Roman" panose="02020603050405020304" pitchFamily="18" charset="0"/>
                <a:cs typeface="Arial" panose="020B0604020202020204" pitchFamily="34" charset="0"/>
              </a:rPr>
              <a:t>a</a:t>
            </a:r>
            <a:r>
              <a:rPr lang="en-US" sz="1050" b="1" spc="5" dirty="0">
                <a:latin typeface="Arial" panose="020B0604020202020204" pitchFamily="34" charset="0"/>
                <a:ea typeface="Times New Roman" panose="02020603050405020304" pitchFamily="18" charset="0"/>
                <a:cs typeface="Arial" panose="020B0604020202020204" pitchFamily="34" charset="0"/>
              </a:rPr>
              <a:t>h</a:t>
            </a:r>
            <a:r>
              <a:rPr lang="en-US" sz="1050" b="1" spc="-5" dirty="0">
                <a:latin typeface="Arial" panose="020B0604020202020204" pitchFamily="34" charset="0"/>
                <a:ea typeface="Times New Roman" panose="02020603050405020304" pitchFamily="18" charset="0"/>
                <a:cs typeface="Arial" panose="020B0604020202020204" pitchFamily="34" charset="0"/>
              </a:rPr>
              <a:t>e</a:t>
            </a:r>
            <a:r>
              <a:rPr lang="en-US" sz="1050" b="1" spc="5" dirty="0">
                <a:latin typeface="Arial" panose="020B0604020202020204" pitchFamily="34" charset="0"/>
                <a:ea typeface="Times New Roman" panose="02020603050405020304" pitchFamily="18" charset="0"/>
                <a:cs typeface="Arial" panose="020B0604020202020204" pitchFamily="34" charset="0"/>
              </a:rPr>
              <a:t>p</a:t>
            </a:r>
            <a:r>
              <a:rPr lang="en-US" sz="1050" b="1" dirty="0">
                <a:latin typeface="Arial" panose="020B0604020202020204" pitchFamily="34" charset="0"/>
                <a:ea typeface="Times New Roman" panose="02020603050405020304" pitchFamily="18" charset="0"/>
                <a:cs typeface="Arial" panose="020B0604020202020204" pitchFamily="34" charset="0"/>
              </a:rPr>
              <a:t>atic</a:t>
            </a:r>
            <a:r>
              <a:rPr lang="en-US" sz="1050" b="1" spc="15" dirty="0">
                <a:latin typeface="Arial" panose="020B0604020202020204" pitchFamily="34" charset="0"/>
                <a:ea typeface="Times New Roman" panose="02020603050405020304" pitchFamily="18" charset="0"/>
                <a:cs typeface="Arial" panose="020B0604020202020204" pitchFamily="34" charset="0"/>
              </a:rPr>
              <a:t>  </a:t>
            </a:r>
            <a:r>
              <a:rPr lang="en-US" sz="1050" b="1" spc="-5" dirty="0" err="1">
                <a:latin typeface="Arial" panose="020B0604020202020204" pitchFamily="34" charset="0"/>
                <a:ea typeface="Times New Roman" panose="02020603050405020304" pitchFamily="18" charset="0"/>
                <a:cs typeface="Arial" panose="020B0604020202020204" pitchFamily="34" charset="0"/>
              </a:rPr>
              <a:t>ccc</a:t>
            </a:r>
            <a:r>
              <a:rPr lang="en-US" sz="1050" b="1" dirty="0" err="1">
                <a:latin typeface="Arial" panose="020B0604020202020204" pitchFamily="34" charset="0"/>
                <a:ea typeface="Times New Roman" panose="02020603050405020304" pitchFamily="18" charset="0"/>
                <a:cs typeface="Arial" panose="020B0604020202020204" pitchFamily="34" charset="0"/>
              </a:rPr>
              <a:t>D</a:t>
            </a:r>
            <a:r>
              <a:rPr lang="en-US" sz="1050" b="1" spc="-5" dirty="0" err="1">
                <a:latin typeface="Arial" panose="020B0604020202020204" pitchFamily="34" charset="0"/>
                <a:ea typeface="Times New Roman" panose="02020603050405020304" pitchFamily="18" charset="0"/>
                <a:cs typeface="Arial" panose="020B0604020202020204" pitchFamily="34" charset="0"/>
              </a:rPr>
              <a:t>N</a:t>
            </a:r>
            <a:r>
              <a:rPr lang="en-US" sz="1050" b="1" dirty="0" err="1">
                <a:latin typeface="Arial" panose="020B0604020202020204" pitchFamily="34" charset="0"/>
                <a:ea typeface="Times New Roman" panose="02020603050405020304" pitchFamily="18" charset="0"/>
                <a:cs typeface="Arial" panose="020B0604020202020204" pitchFamily="34" charset="0"/>
              </a:rPr>
              <a:t>A</a:t>
            </a:r>
            <a:r>
              <a:rPr lang="en-US" sz="1050" b="1" dirty="0">
                <a:latin typeface="Arial" panose="020B0604020202020204" pitchFamily="34" charset="0"/>
                <a:ea typeface="Times New Roman" panose="02020603050405020304" pitchFamily="18" charset="0"/>
                <a:cs typeface="Arial" panose="020B0604020202020204" pitchFamily="34" charset="0"/>
              </a:rPr>
              <a:t>/c</a:t>
            </a:r>
            <a:r>
              <a:rPr lang="en-US" sz="1050" b="1" spc="-5" dirty="0">
                <a:latin typeface="Arial" panose="020B0604020202020204" pitchFamily="34" charset="0"/>
                <a:ea typeface="Times New Roman" panose="02020603050405020304" pitchFamily="18" charset="0"/>
                <a:cs typeface="Arial" panose="020B0604020202020204" pitchFamily="34" charset="0"/>
              </a:rPr>
              <a:t>e</a:t>
            </a:r>
            <a:r>
              <a:rPr lang="en-US" sz="1050" b="1" dirty="0">
                <a:latin typeface="Arial" panose="020B0604020202020204" pitchFamily="34" charset="0"/>
                <a:ea typeface="Times New Roman" panose="02020603050405020304" pitchFamily="18" charset="0"/>
                <a:cs typeface="Arial" panose="020B0604020202020204" pitchFamily="34" charset="0"/>
              </a:rPr>
              <a:t>ll</a:t>
            </a:r>
            <a:r>
              <a:rPr lang="en-US" sz="1050" b="1" spc="55" dirty="0">
                <a:latin typeface="Arial" panose="020B0604020202020204" pitchFamily="34" charset="0"/>
                <a:ea typeface="Times New Roman" panose="02020603050405020304" pitchFamily="18" charset="0"/>
                <a:cs typeface="Arial" panose="020B0604020202020204" pitchFamily="34" charset="0"/>
              </a:rPr>
              <a:t> </a:t>
            </a:r>
            <a:r>
              <a:rPr lang="en-US" sz="1050" b="1" dirty="0">
                <a:latin typeface="Arial" panose="020B0604020202020204" pitchFamily="34" charset="0"/>
                <a:ea typeface="Times New Roman" panose="02020603050405020304" pitchFamily="18" charset="0"/>
                <a:cs typeface="Arial" panose="020B0604020202020204" pitchFamily="34" charset="0"/>
              </a:rPr>
              <a:t>in HB</a:t>
            </a:r>
            <a:r>
              <a:rPr lang="en-US" sz="1050" b="1" spc="-85" dirty="0">
                <a:latin typeface="Arial" panose="020B0604020202020204" pitchFamily="34" charset="0"/>
                <a:ea typeface="Times New Roman" panose="02020603050405020304" pitchFamily="18" charset="0"/>
                <a:cs typeface="Arial" panose="020B0604020202020204" pitchFamily="34" charset="0"/>
              </a:rPr>
              <a:t>V</a:t>
            </a:r>
            <a:r>
              <a:rPr lang="en-US" sz="1050" b="1" spc="-5" dirty="0">
                <a:latin typeface="Arial" panose="020B0604020202020204" pitchFamily="34" charset="0"/>
                <a:ea typeface="Times New Roman" panose="02020603050405020304" pitchFamily="18" charset="0"/>
                <a:cs typeface="Arial" panose="020B0604020202020204" pitchFamily="34" charset="0"/>
              </a:rPr>
              <a:t>-</a:t>
            </a:r>
            <a:r>
              <a:rPr lang="en-US" sz="1050" b="1" dirty="0">
                <a:latin typeface="Arial" panose="020B0604020202020204" pitchFamily="34" charset="0"/>
                <a:ea typeface="Times New Roman" panose="02020603050405020304" pitchFamily="18" charset="0"/>
                <a:cs typeface="Arial" panose="020B0604020202020204" pitchFamily="34" charset="0"/>
              </a:rPr>
              <a:t>i</a:t>
            </a:r>
            <a:r>
              <a:rPr lang="en-US" sz="1050" b="1" spc="5" dirty="0">
                <a:latin typeface="Arial" panose="020B0604020202020204" pitchFamily="34" charset="0"/>
                <a:ea typeface="Times New Roman" panose="02020603050405020304" pitchFamily="18" charset="0"/>
                <a:cs typeface="Arial" panose="020B0604020202020204" pitchFamily="34" charset="0"/>
              </a:rPr>
              <a:t>nf</a:t>
            </a:r>
            <a:r>
              <a:rPr lang="en-US" sz="1050" b="1" spc="-5" dirty="0">
                <a:latin typeface="Arial" panose="020B0604020202020204" pitchFamily="34" charset="0"/>
                <a:ea typeface="Times New Roman" panose="02020603050405020304" pitchFamily="18" charset="0"/>
                <a:cs typeface="Arial" panose="020B0604020202020204" pitchFamily="34" charset="0"/>
              </a:rPr>
              <a:t>ecte</a:t>
            </a:r>
            <a:r>
              <a:rPr lang="en-US" sz="1050" b="1" dirty="0">
                <a:latin typeface="Arial" panose="020B0604020202020204" pitchFamily="34" charset="0"/>
                <a:ea typeface="Times New Roman" panose="02020603050405020304" pitchFamily="18" charset="0"/>
                <a:cs typeface="Arial" panose="020B0604020202020204" pitchFamily="34" charset="0"/>
              </a:rPr>
              <a:t>d</a:t>
            </a:r>
            <a:r>
              <a:rPr lang="en-US" sz="1050" b="1" spc="5" dirty="0">
                <a:latin typeface="Arial" panose="020B0604020202020204" pitchFamily="34" charset="0"/>
                <a:ea typeface="Times New Roman" panose="02020603050405020304" pitchFamily="18" charset="0"/>
                <a:cs typeface="Arial" panose="020B0604020202020204" pitchFamily="34" charset="0"/>
              </a:rPr>
              <a:t> </a:t>
            </a:r>
            <a:r>
              <a:rPr lang="en-US" sz="1050" b="1" spc="-20" dirty="0">
                <a:latin typeface="Arial" panose="020B0604020202020204" pitchFamily="34" charset="0"/>
                <a:ea typeface="Times New Roman" panose="02020603050405020304" pitchFamily="18" charset="0"/>
                <a:cs typeface="Arial" panose="020B0604020202020204" pitchFamily="34" charset="0"/>
              </a:rPr>
              <a:t>m</a:t>
            </a:r>
            <a:r>
              <a:rPr lang="en-US" sz="1050" b="1" dirty="0">
                <a:latin typeface="Arial" panose="020B0604020202020204" pitchFamily="34" charset="0"/>
                <a:ea typeface="Times New Roman" panose="02020603050405020304" pitchFamily="18" charset="0"/>
                <a:cs typeface="Arial" panose="020B0604020202020204" pitchFamily="34" charset="0"/>
              </a:rPr>
              <a:t>i</a:t>
            </a:r>
            <a:r>
              <a:rPr lang="en-US" sz="1050" b="1" spc="-5" dirty="0">
                <a:latin typeface="Arial" panose="020B0604020202020204" pitchFamily="34" charset="0"/>
                <a:ea typeface="Times New Roman" panose="02020603050405020304" pitchFamily="18" charset="0"/>
                <a:cs typeface="Arial" panose="020B0604020202020204" pitchFamily="34" charset="0"/>
              </a:rPr>
              <a:t>c</a:t>
            </a:r>
            <a:r>
              <a:rPr lang="en-US" sz="1050" b="1" dirty="0">
                <a:latin typeface="Arial" panose="020B0604020202020204" pitchFamily="34" charset="0"/>
                <a:ea typeface="Times New Roman" panose="02020603050405020304" pitchFamily="18" charset="0"/>
                <a:cs typeface="Arial" panose="020B0604020202020204" pitchFamily="34" charset="0"/>
              </a:rPr>
              <a:t>e</a:t>
            </a:r>
            <a:endParaRPr lang="it-IT" sz="1400" dirty="0">
              <a:latin typeface="Arial" panose="020B0604020202020204" pitchFamily="34" charset="0"/>
              <a:cs typeface="Arial" panose="020B0604020202020204" pitchFamily="34" charset="0"/>
            </a:endParaRPr>
          </a:p>
        </p:txBody>
      </p:sp>
      <p:sp>
        <p:nvSpPr>
          <p:cNvPr id="9" name="Rettangolo 8">
            <a:extLst>
              <a:ext uri="{FF2B5EF4-FFF2-40B4-BE49-F238E27FC236}">
                <a16:creationId xmlns:a16="http://schemas.microsoft.com/office/drawing/2014/main" xmlns="" id="{1722EA81-4BF7-47A1-91F6-B3143B3F708C}"/>
              </a:ext>
            </a:extLst>
          </p:cNvPr>
          <p:cNvSpPr/>
          <p:nvPr/>
        </p:nvSpPr>
        <p:spPr>
          <a:xfrm>
            <a:off x="754905" y="4693494"/>
            <a:ext cx="7705527" cy="646331"/>
          </a:xfrm>
          <a:prstGeom prst="rect">
            <a:avLst/>
          </a:prstGeom>
          <a:solidFill>
            <a:schemeClr val="bg1">
              <a:lumMod val="95000"/>
            </a:schemeClr>
          </a:solidFill>
          <a:ln>
            <a:solidFill>
              <a:srgbClr val="0000FF"/>
            </a:solidFill>
          </a:ln>
        </p:spPr>
        <p:txBody>
          <a:bodyPr wrap="square">
            <a:spAutoFit/>
          </a:bodyPr>
          <a:lstStyle/>
          <a:p>
            <a:pPr marL="285750" indent="-285750">
              <a:buClr>
                <a:srgbClr val="FF0000"/>
              </a:buClr>
              <a:buSzPct val="130000"/>
              <a:buFont typeface="Arial" panose="020B0604020202020204" pitchFamily="34" charset="0"/>
              <a:buChar char="•"/>
            </a:pPr>
            <a:r>
              <a:rPr lang="en-US" dirty="0">
                <a:latin typeface="Arial" panose="020B0604020202020204" pitchFamily="34" charset="0"/>
                <a:cs typeface="Arial" panose="020B0604020202020204" pitchFamily="34" charset="0"/>
              </a:rPr>
              <a:t>Serum HBV RNA correlated well with </a:t>
            </a:r>
            <a:r>
              <a:rPr lang="en-US" dirty="0" err="1">
                <a:latin typeface="Arial" panose="020B0604020202020204" pitchFamily="34" charset="0"/>
                <a:cs typeface="Arial" panose="020B0604020202020204" pitchFamily="34" charset="0"/>
              </a:rPr>
              <a:t>intraphepatic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cccDNA</a:t>
            </a:r>
            <a:r>
              <a:rPr lang="en-US" dirty="0">
                <a:latin typeface="Arial" panose="020B0604020202020204" pitchFamily="34" charset="0"/>
                <a:cs typeface="Arial" panose="020B0604020202020204" pitchFamily="34" charset="0"/>
              </a:rPr>
              <a:t> in </a:t>
            </a:r>
            <a:r>
              <a:rPr lang="en-US" dirty="0" err="1">
                <a:latin typeface="Arial" panose="020B0604020202020204" pitchFamily="34" charset="0"/>
                <a:cs typeface="Arial" panose="020B0604020202020204" pitchFamily="34" charset="0"/>
              </a:rPr>
              <a:t>HBeAg</a:t>
            </a:r>
            <a:r>
              <a:rPr lang="en-US" dirty="0">
                <a:latin typeface="Arial" panose="020B0604020202020204" pitchFamily="34" charset="0"/>
                <a:cs typeface="Arial" panose="020B0604020202020204" pitchFamily="34" charset="0"/>
              </a:rPr>
              <a:t>-positive patients(B), but not in </a:t>
            </a:r>
            <a:r>
              <a:rPr lang="en-US" dirty="0" err="1">
                <a:latin typeface="Arial" panose="020B0604020202020204" pitchFamily="34" charset="0"/>
                <a:cs typeface="Arial" panose="020B0604020202020204" pitchFamily="34" charset="0"/>
              </a:rPr>
              <a:t>HBeAg</a:t>
            </a:r>
            <a:r>
              <a:rPr lang="en-US" dirty="0">
                <a:latin typeface="Arial" panose="020B0604020202020204" pitchFamily="34" charset="0"/>
                <a:cs typeface="Arial" panose="020B0604020202020204" pitchFamily="34" charset="0"/>
              </a:rPr>
              <a:t>-negative patients(C)</a:t>
            </a:r>
            <a:endParaRPr lang="it-IT" dirty="0">
              <a:latin typeface="Arial" panose="020B0604020202020204" pitchFamily="34" charset="0"/>
              <a:cs typeface="Arial" panose="020B0604020202020204" pitchFamily="34" charset="0"/>
            </a:endParaRPr>
          </a:p>
        </p:txBody>
      </p:sp>
      <p:sp>
        <p:nvSpPr>
          <p:cNvPr id="10" name="Rettangolo 9">
            <a:extLst>
              <a:ext uri="{FF2B5EF4-FFF2-40B4-BE49-F238E27FC236}">
                <a16:creationId xmlns:a16="http://schemas.microsoft.com/office/drawing/2014/main" xmlns="" id="{B2A2C0B7-8E66-448E-96AA-6A3FF9EA7020}"/>
              </a:ext>
            </a:extLst>
          </p:cNvPr>
          <p:cNvSpPr/>
          <p:nvPr/>
        </p:nvSpPr>
        <p:spPr>
          <a:xfrm>
            <a:off x="3387090" y="1412776"/>
            <a:ext cx="2697078" cy="577081"/>
          </a:xfrm>
          <a:prstGeom prst="rect">
            <a:avLst/>
          </a:prstGeom>
        </p:spPr>
        <p:txBody>
          <a:bodyPr wrap="square">
            <a:spAutoFit/>
          </a:bodyPr>
          <a:lstStyle/>
          <a:p>
            <a:r>
              <a:rPr lang="it-IT" sz="1050" b="1" dirty="0">
                <a:latin typeface="Arial" panose="020B0604020202020204" pitchFamily="34" charset="0"/>
                <a:cs typeface="Arial" panose="020B0604020202020204" pitchFamily="34" charset="0"/>
              </a:rPr>
              <a:t>B) </a:t>
            </a:r>
            <a:r>
              <a:rPr lang="it-IT" sz="1050" b="1" dirty="0" err="1">
                <a:latin typeface="Arial" panose="020B0604020202020204" pitchFamily="34" charset="0"/>
                <a:cs typeface="Arial" panose="020B0604020202020204" pitchFamily="34" charset="0"/>
              </a:rPr>
              <a:t>Serum</a:t>
            </a:r>
            <a:r>
              <a:rPr lang="it-IT" sz="1050" b="1" dirty="0">
                <a:latin typeface="Arial" panose="020B0604020202020204" pitchFamily="34" charset="0"/>
                <a:cs typeface="Arial" panose="020B0604020202020204" pitchFamily="34" charset="0"/>
              </a:rPr>
              <a:t> HBV RNA </a:t>
            </a:r>
            <a:r>
              <a:rPr lang="it-IT" sz="1050" b="1" dirty="0" err="1">
                <a:latin typeface="Arial" panose="020B0604020202020204" pitchFamily="34" charset="0"/>
                <a:cs typeface="Arial" panose="020B0604020202020204" pitchFamily="34" charset="0"/>
              </a:rPr>
              <a:t>correlations</a:t>
            </a:r>
            <a:r>
              <a:rPr lang="it-IT" sz="1050" b="1" dirty="0">
                <a:latin typeface="Arial" panose="020B0604020202020204" pitchFamily="34" charset="0"/>
                <a:cs typeface="Arial" panose="020B0604020202020204" pitchFamily="34" charset="0"/>
              </a:rPr>
              <a:t> with </a:t>
            </a:r>
          </a:p>
          <a:p>
            <a:r>
              <a:rPr lang="it-IT" sz="1050" b="1" dirty="0" err="1">
                <a:latin typeface="Arial" panose="020B0604020202020204" pitchFamily="34" charset="0"/>
                <a:cs typeface="Arial" panose="020B0604020202020204" pitchFamily="34" charset="0"/>
              </a:rPr>
              <a:t>intrahepatic</a:t>
            </a:r>
            <a:r>
              <a:rPr lang="it-IT" sz="1050" b="1" dirty="0">
                <a:latin typeface="Arial" panose="020B0604020202020204" pitchFamily="34" charset="0"/>
                <a:cs typeface="Arial" panose="020B0604020202020204" pitchFamily="34" charset="0"/>
              </a:rPr>
              <a:t> </a:t>
            </a:r>
            <a:r>
              <a:rPr lang="it-IT" sz="1050" b="1" dirty="0" err="1">
                <a:latin typeface="Arial" panose="020B0604020202020204" pitchFamily="34" charset="0"/>
                <a:cs typeface="Arial" panose="020B0604020202020204" pitchFamily="34" charset="0"/>
              </a:rPr>
              <a:t>cccDNA</a:t>
            </a:r>
            <a:r>
              <a:rPr lang="it-IT" sz="1050" b="1" dirty="0">
                <a:latin typeface="Arial" panose="020B0604020202020204" pitchFamily="34" charset="0"/>
                <a:cs typeface="Arial" panose="020B0604020202020204" pitchFamily="34" charset="0"/>
              </a:rPr>
              <a:t> in </a:t>
            </a:r>
            <a:r>
              <a:rPr lang="it-IT" sz="1050" b="1" u="sng" dirty="0" err="1">
                <a:latin typeface="Arial" panose="020B0604020202020204" pitchFamily="34" charset="0"/>
                <a:cs typeface="Arial" panose="020B0604020202020204" pitchFamily="34" charset="0"/>
              </a:rPr>
              <a:t>HBeAg</a:t>
            </a:r>
            <a:r>
              <a:rPr lang="it-IT" sz="1050" b="1" u="sng" dirty="0">
                <a:latin typeface="Arial" panose="020B0604020202020204" pitchFamily="34" charset="0"/>
                <a:cs typeface="Arial" panose="020B0604020202020204" pitchFamily="34" charset="0"/>
              </a:rPr>
              <a:t> positive </a:t>
            </a:r>
          </a:p>
          <a:p>
            <a:r>
              <a:rPr lang="it-IT" sz="1050" b="1" dirty="0" err="1">
                <a:latin typeface="Arial" panose="020B0604020202020204" pitchFamily="34" charset="0"/>
                <a:cs typeface="Arial" panose="020B0604020202020204" pitchFamily="34" charset="0"/>
              </a:rPr>
              <a:t>patients</a:t>
            </a:r>
            <a:endParaRPr lang="it-IT" sz="1050" b="1" dirty="0">
              <a:latin typeface="Arial" panose="020B0604020202020204" pitchFamily="34" charset="0"/>
              <a:cs typeface="Arial" panose="020B0604020202020204" pitchFamily="34" charset="0"/>
            </a:endParaRPr>
          </a:p>
        </p:txBody>
      </p:sp>
      <p:sp>
        <p:nvSpPr>
          <p:cNvPr id="11" name="Rettangolo 10">
            <a:extLst>
              <a:ext uri="{FF2B5EF4-FFF2-40B4-BE49-F238E27FC236}">
                <a16:creationId xmlns:a16="http://schemas.microsoft.com/office/drawing/2014/main" xmlns="" id="{CBFFA8FE-4243-4FAE-BC1B-A0EB326A79A5}"/>
              </a:ext>
            </a:extLst>
          </p:cNvPr>
          <p:cNvSpPr/>
          <p:nvPr/>
        </p:nvSpPr>
        <p:spPr>
          <a:xfrm>
            <a:off x="6063200" y="1389946"/>
            <a:ext cx="2818234" cy="577081"/>
          </a:xfrm>
          <a:prstGeom prst="rect">
            <a:avLst/>
          </a:prstGeom>
        </p:spPr>
        <p:txBody>
          <a:bodyPr wrap="square">
            <a:spAutoFit/>
          </a:bodyPr>
          <a:lstStyle/>
          <a:p>
            <a:r>
              <a:rPr lang="it-IT" sz="1050" b="1" dirty="0">
                <a:latin typeface="Arial" panose="020B0604020202020204" pitchFamily="34" charset="0"/>
                <a:cs typeface="Arial" panose="020B0604020202020204" pitchFamily="34" charset="0"/>
              </a:rPr>
              <a:t>C) </a:t>
            </a:r>
            <a:r>
              <a:rPr lang="it-IT" sz="1050" b="1" dirty="0" err="1">
                <a:latin typeface="Arial" panose="020B0604020202020204" pitchFamily="34" charset="0"/>
                <a:cs typeface="Arial" panose="020B0604020202020204" pitchFamily="34" charset="0"/>
              </a:rPr>
              <a:t>Serum</a:t>
            </a:r>
            <a:r>
              <a:rPr lang="it-IT" sz="1050" b="1" dirty="0">
                <a:latin typeface="Arial" panose="020B0604020202020204" pitchFamily="34" charset="0"/>
                <a:cs typeface="Arial" panose="020B0604020202020204" pitchFamily="34" charset="0"/>
              </a:rPr>
              <a:t> HBV RNA </a:t>
            </a:r>
            <a:r>
              <a:rPr lang="it-IT" sz="1050" b="1" dirty="0" err="1">
                <a:latin typeface="Arial" panose="020B0604020202020204" pitchFamily="34" charset="0"/>
                <a:cs typeface="Arial" panose="020B0604020202020204" pitchFamily="34" charset="0"/>
              </a:rPr>
              <a:t>correlations</a:t>
            </a:r>
            <a:r>
              <a:rPr lang="it-IT" sz="1050" b="1" dirty="0">
                <a:latin typeface="Arial" panose="020B0604020202020204" pitchFamily="34" charset="0"/>
                <a:cs typeface="Arial" panose="020B0604020202020204" pitchFamily="34" charset="0"/>
              </a:rPr>
              <a:t> with </a:t>
            </a:r>
          </a:p>
          <a:p>
            <a:r>
              <a:rPr lang="it-IT" sz="1050" b="1" dirty="0" err="1">
                <a:latin typeface="Arial" panose="020B0604020202020204" pitchFamily="34" charset="0"/>
                <a:cs typeface="Arial" panose="020B0604020202020204" pitchFamily="34" charset="0"/>
              </a:rPr>
              <a:t>intrahepatic</a:t>
            </a:r>
            <a:r>
              <a:rPr lang="it-IT" sz="1050" b="1" dirty="0">
                <a:latin typeface="Arial" panose="020B0604020202020204" pitchFamily="34" charset="0"/>
                <a:cs typeface="Arial" panose="020B0604020202020204" pitchFamily="34" charset="0"/>
              </a:rPr>
              <a:t> </a:t>
            </a:r>
            <a:r>
              <a:rPr lang="it-IT" sz="1050" b="1" dirty="0" err="1">
                <a:latin typeface="Arial" panose="020B0604020202020204" pitchFamily="34" charset="0"/>
                <a:cs typeface="Arial" panose="020B0604020202020204" pitchFamily="34" charset="0"/>
              </a:rPr>
              <a:t>cccDNA</a:t>
            </a:r>
            <a:r>
              <a:rPr lang="it-IT" sz="1050" b="1" dirty="0">
                <a:latin typeface="Arial" panose="020B0604020202020204" pitchFamily="34" charset="0"/>
                <a:cs typeface="Arial" panose="020B0604020202020204" pitchFamily="34" charset="0"/>
              </a:rPr>
              <a:t> in </a:t>
            </a:r>
            <a:r>
              <a:rPr lang="it-IT" sz="1050" b="1" u="sng" dirty="0" err="1">
                <a:latin typeface="Arial" panose="020B0604020202020204" pitchFamily="34" charset="0"/>
                <a:cs typeface="Arial" panose="020B0604020202020204" pitchFamily="34" charset="0"/>
              </a:rPr>
              <a:t>HBeAg</a:t>
            </a:r>
            <a:r>
              <a:rPr lang="it-IT" sz="1050" b="1" u="sng" dirty="0">
                <a:latin typeface="Arial" panose="020B0604020202020204" pitchFamily="34" charset="0"/>
                <a:cs typeface="Arial" panose="020B0604020202020204" pitchFamily="34" charset="0"/>
              </a:rPr>
              <a:t> negative </a:t>
            </a:r>
          </a:p>
          <a:p>
            <a:r>
              <a:rPr lang="it-IT" sz="1050" b="1" dirty="0" err="1">
                <a:latin typeface="Arial" panose="020B0604020202020204" pitchFamily="34" charset="0"/>
                <a:cs typeface="Arial" panose="020B0604020202020204" pitchFamily="34" charset="0"/>
              </a:rPr>
              <a:t>patients</a:t>
            </a:r>
            <a:endParaRPr lang="it-IT" sz="1050" b="1" dirty="0">
              <a:latin typeface="Arial" panose="020B0604020202020204" pitchFamily="34" charset="0"/>
              <a:cs typeface="Arial" panose="020B0604020202020204" pitchFamily="34" charset="0"/>
            </a:endParaRPr>
          </a:p>
        </p:txBody>
      </p:sp>
      <p:sp>
        <p:nvSpPr>
          <p:cNvPr id="12" name="Rettangolo 11">
            <a:extLst>
              <a:ext uri="{FF2B5EF4-FFF2-40B4-BE49-F238E27FC236}">
                <a16:creationId xmlns:a16="http://schemas.microsoft.com/office/drawing/2014/main" xmlns="" id="{38F426A2-7B42-4C57-AD66-25F1DA859F95}"/>
              </a:ext>
            </a:extLst>
          </p:cNvPr>
          <p:cNvSpPr/>
          <p:nvPr/>
        </p:nvSpPr>
        <p:spPr>
          <a:xfrm>
            <a:off x="5756910" y="6218148"/>
            <a:ext cx="2935521" cy="523220"/>
          </a:xfrm>
          <a:prstGeom prst="rect">
            <a:avLst/>
          </a:prstGeom>
        </p:spPr>
        <p:txBody>
          <a:bodyPr wrap="square">
            <a:spAutoFit/>
          </a:bodyPr>
          <a:lstStyle/>
          <a:p>
            <a:r>
              <a:rPr lang="nl-NL" sz="1400" dirty="0">
                <a:latin typeface="Arial" panose="020B0604020202020204" pitchFamily="34" charset="0"/>
                <a:cs typeface="Arial" panose="020B0604020202020204" pitchFamily="34" charset="0"/>
              </a:rPr>
              <a:t>1. Giersch K. et al. J Hepatol 2016 </a:t>
            </a:r>
          </a:p>
          <a:p>
            <a:r>
              <a:rPr lang="nl-NL" sz="1400" dirty="0">
                <a:latin typeface="Arial" panose="020B0604020202020204" pitchFamily="34" charset="0"/>
                <a:cs typeface="Arial" panose="020B0604020202020204" pitchFamily="34" charset="0"/>
              </a:rPr>
              <a:t>2. Wang J. et al. J Hepatol 2017</a:t>
            </a:r>
            <a:endParaRPr lang="it-IT" sz="1400" dirty="0">
              <a:latin typeface="Arial" panose="020B0604020202020204" pitchFamily="34" charset="0"/>
              <a:cs typeface="Arial" panose="020B0604020202020204" pitchFamily="34" charset="0"/>
            </a:endParaRPr>
          </a:p>
        </p:txBody>
      </p:sp>
      <p:sp>
        <p:nvSpPr>
          <p:cNvPr id="13" name="Ovale 12">
            <a:extLst>
              <a:ext uri="{FF2B5EF4-FFF2-40B4-BE49-F238E27FC236}">
                <a16:creationId xmlns:a16="http://schemas.microsoft.com/office/drawing/2014/main" xmlns="" id="{9E2254C5-71EE-41F4-9204-F2EA0C40451B}"/>
              </a:ext>
            </a:extLst>
          </p:cNvPr>
          <p:cNvSpPr/>
          <p:nvPr/>
        </p:nvSpPr>
        <p:spPr>
          <a:xfrm rot="20260155">
            <a:off x="3780220" y="2298415"/>
            <a:ext cx="1778496" cy="1228038"/>
          </a:xfrm>
          <a:prstGeom prst="ellipse">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5483658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xmlns="" id="{69AC82A2-95E0-4CEE-ADFF-989B13395DF8}"/>
              </a:ext>
            </a:extLst>
          </p:cNvPr>
          <p:cNvSpPr/>
          <p:nvPr/>
        </p:nvSpPr>
        <p:spPr>
          <a:xfrm>
            <a:off x="395536" y="260648"/>
            <a:ext cx="1872208" cy="53860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b="0" i="0" u="none" strike="noStrike" kern="1200" cap="none" spc="0" normalizeH="0" baseline="0" noProof="0" dirty="0" err="1">
                <a:ln>
                  <a:noFill/>
                </a:ln>
                <a:solidFill>
                  <a:srgbClr val="005FD2"/>
                </a:solidFill>
                <a:effectLst/>
                <a:uLnTx/>
                <a:uFillTx/>
                <a:latin typeface="Times New Roman" panose="02020603050405020304" pitchFamily="18" charset="0"/>
                <a:ea typeface="+mn-ea"/>
                <a:cs typeface="Times New Roman" panose="02020603050405020304" pitchFamily="18" charset="0"/>
              </a:rPr>
              <a:t>Research</a:t>
            </a:r>
            <a:r>
              <a:rPr kumimoji="0" lang="it-IT" b="0" i="0" u="none" strike="noStrike" kern="1200" cap="none" spc="0" normalizeH="0" baseline="0" noProof="0" dirty="0">
                <a:ln>
                  <a:noFill/>
                </a:ln>
                <a:solidFill>
                  <a:srgbClr val="005FD2"/>
                </a:solidFill>
                <a:effectLst/>
                <a:uLnTx/>
                <a:uFillTx/>
                <a:latin typeface="Times New Roman" panose="02020603050405020304" pitchFamily="18" charset="0"/>
                <a:ea typeface="+mn-ea"/>
                <a:cs typeface="Times New Roman" panose="02020603050405020304" pitchFamily="18" charset="0"/>
              </a:rPr>
              <a:t> </a:t>
            </a:r>
            <a:r>
              <a:rPr kumimoji="0" lang="it-IT" b="0" i="0" u="none" strike="noStrike" kern="1200" cap="none" spc="0" normalizeH="0" baseline="0" noProof="0" dirty="0" err="1">
                <a:ln>
                  <a:noFill/>
                </a:ln>
                <a:solidFill>
                  <a:srgbClr val="005FD2"/>
                </a:solidFill>
                <a:effectLst/>
                <a:uLnTx/>
                <a:uFillTx/>
                <a:latin typeface="Times New Roman" panose="02020603050405020304" pitchFamily="18" charset="0"/>
                <a:ea typeface="+mn-ea"/>
                <a:cs typeface="Times New Roman" panose="02020603050405020304" pitchFamily="18" charset="0"/>
              </a:rPr>
              <a:t>Article</a:t>
            </a:r>
            <a:endParaRPr kumimoji="0" lang="it-IT" b="0" i="0" u="none" strike="noStrike" kern="1200" cap="none" spc="0" normalizeH="0" baseline="0" noProof="0" dirty="0">
              <a:ln>
                <a:noFill/>
              </a:ln>
              <a:solidFill>
                <a:srgbClr val="005FD2"/>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err="1">
                <a:ln>
                  <a:noFill/>
                </a:ln>
                <a:solidFill>
                  <a:srgbClr val="005FD2"/>
                </a:solidFill>
                <a:effectLst/>
                <a:uLnTx/>
                <a:uFillTx/>
                <a:latin typeface="Times New Roman" panose="02020603050405020304" pitchFamily="18" charset="0"/>
                <a:ea typeface="+mn-ea"/>
                <a:cs typeface="Times New Roman" panose="02020603050405020304" pitchFamily="18" charset="0"/>
              </a:rPr>
              <a:t>Viral</a:t>
            </a:r>
            <a:r>
              <a:rPr kumimoji="0" lang="it-IT" sz="1100" b="0" i="0" u="none" strike="noStrike" kern="1200" cap="none" spc="0" normalizeH="0" baseline="0" noProof="0" dirty="0">
                <a:ln>
                  <a:noFill/>
                </a:ln>
                <a:solidFill>
                  <a:srgbClr val="005FD2"/>
                </a:solidFill>
                <a:effectLst/>
                <a:uLnTx/>
                <a:uFillTx/>
                <a:latin typeface="Times New Roman" panose="02020603050405020304" pitchFamily="18" charset="0"/>
                <a:ea typeface="+mn-ea"/>
                <a:cs typeface="Times New Roman" panose="02020603050405020304" pitchFamily="18" charset="0"/>
              </a:rPr>
              <a:t> </a:t>
            </a:r>
            <a:r>
              <a:rPr kumimoji="0" lang="it-IT" sz="1100" b="0" i="0" u="none" strike="noStrike" kern="1200" cap="none" spc="0" normalizeH="0" baseline="0" noProof="0" dirty="0" err="1">
                <a:ln>
                  <a:noFill/>
                </a:ln>
                <a:solidFill>
                  <a:srgbClr val="005FD2"/>
                </a:solidFill>
                <a:effectLst/>
                <a:uLnTx/>
                <a:uFillTx/>
                <a:latin typeface="Times New Roman" panose="02020603050405020304" pitchFamily="18" charset="0"/>
                <a:ea typeface="+mn-ea"/>
                <a:cs typeface="Times New Roman" panose="02020603050405020304" pitchFamily="18" charset="0"/>
              </a:rPr>
              <a:t>Hepatitis</a:t>
            </a:r>
            <a:endParaRPr kumimoji="0" lang="it-IT"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Rettangolo 2">
            <a:extLst>
              <a:ext uri="{FF2B5EF4-FFF2-40B4-BE49-F238E27FC236}">
                <a16:creationId xmlns:a16="http://schemas.microsoft.com/office/drawing/2014/main" xmlns="" id="{E07DFC4B-C28D-4E0D-A96F-1D14A5B5C658}"/>
              </a:ext>
            </a:extLst>
          </p:cNvPr>
          <p:cNvSpPr/>
          <p:nvPr/>
        </p:nvSpPr>
        <p:spPr>
          <a:xfrm>
            <a:off x="7398568" y="260648"/>
            <a:ext cx="1493912"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005FD2"/>
                </a:solidFill>
                <a:effectLst/>
                <a:uLnTx/>
                <a:uFillTx/>
                <a:latin typeface="HelveticaNeueLTStd-Bd"/>
                <a:ea typeface="+mn-ea"/>
                <a:cs typeface="+mn-cs"/>
              </a:rPr>
              <a:t>JOURNAL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005FD2"/>
                </a:solidFill>
                <a:effectLst/>
                <a:uLnTx/>
                <a:uFillTx/>
                <a:latin typeface="HelveticaNeueLTStd-Bd"/>
                <a:ea typeface="+mn-ea"/>
                <a:cs typeface="+mn-cs"/>
              </a:rPr>
              <a:t>OF HEPATOLOGY</a:t>
            </a:r>
            <a:endParaRPr kumimoji="0" lang="it-IT"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Rettangolo 6">
            <a:extLst>
              <a:ext uri="{FF2B5EF4-FFF2-40B4-BE49-F238E27FC236}">
                <a16:creationId xmlns:a16="http://schemas.microsoft.com/office/drawing/2014/main" xmlns="" id="{707E2FFB-1F1F-4FF7-9ACB-EFE701F2110A}"/>
              </a:ext>
            </a:extLst>
          </p:cNvPr>
          <p:cNvSpPr/>
          <p:nvPr/>
        </p:nvSpPr>
        <p:spPr>
          <a:xfrm>
            <a:off x="1837255" y="647984"/>
            <a:ext cx="5469487" cy="86177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err="1">
                <a:ln>
                  <a:noFill/>
                </a:ln>
                <a:solidFill>
                  <a:prstClr val="black"/>
                </a:solidFill>
                <a:effectLst/>
                <a:uLnTx/>
                <a:uFillTx/>
                <a:latin typeface="AdvGulliv-B"/>
                <a:ea typeface="+mn-ea"/>
                <a:cs typeface="+mn-cs"/>
              </a:rPr>
              <a:t>Quantitation</a:t>
            </a:r>
            <a:r>
              <a:rPr kumimoji="0" lang="it-IT" sz="1600" b="1" i="0" u="none" strike="noStrike" kern="1200" cap="none" spc="0" normalizeH="0" baseline="0" noProof="0" dirty="0">
                <a:ln>
                  <a:noFill/>
                </a:ln>
                <a:solidFill>
                  <a:prstClr val="black"/>
                </a:solidFill>
                <a:effectLst/>
                <a:uLnTx/>
                <a:uFillTx/>
                <a:latin typeface="AdvGulliv-B"/>
                <a:ea typeface="+mn-ea"/>
                <a:cs typeface="+mn-cs"/>
              </a:rPr>
              <a:t> of HBV </a:t>
            </a:r>
            <a:r>
              <a:rPr kumimoji="0" lang="it-IT" sz="1600" b="1" i="0" u="none" strike="noStrike" kern="1200" cap="none" spc="0" normalizeH="0" baseline="0" noProof="0" dirty="0" err="1">
                <a:ln>
                  <a:noFill/>
                </a:ln>
                <a:solidFill>
                  <a:prstClr val="black"/>
                </a:solidFill>
                <a:effectLst/>
                <a:uLnTx/>
                <a:uFillTx/>
                <a:latin typeface="AdvGulliv-B"/>
                <a:ea typeface="+mn-ea"/>
                <a:cs typeface="+mn-cs"/>
              </a:rPr>
              <a:t>cccDNA</a:t>
            </a:r>
            <a:r>
              <a:rPr kumimoji="0" lang="it-IT" sz="1600" b="1" i="0" u="none" strike="noStrike" kern="1200" cap="none" spc="0" normalizeH="0" baseline="0" noProof="0" dirty="0">
                <a:ln>
                  <a:noFill/>
                </a:ln>
                <a:solidFill>
                  <a:prstClr val="black"/>
                </a:solidFill>
                <a:effectLst/>
                <a:uLnTx/>
                <a:uFillTx/>
                <a:latin typeface="AdvGulliv-B"/>
                <a:ea typeface="+mn-ea"/>
                <a:cs typeface="+mn-cs"/>
              </a:rPr>
              <a:t> in anti-</a:t>
            </a:r>
            <a:r>
              <a:rPr kumimoji="0" lang="it-IT" sz="1600" b="1" i="0" u="none" strike="noStrike" kern="1200" cap="none" spc="0" normalizeH="0" baseline="0" noProof="0" dirty="0" err="1">
                <a:ln>
                  <a:noFill/>
                </a:ln>
                <a:solidFill>
                  <a:prstClr val="black"/>
                </a:solidFill>
                <a:effectLst/>
                <a:uLnTx/>
                <a:uFillTx/>
                <a:latin typeface="AdvGulliv-B"/>
                <a:ea typeface="+mn-ea"/>
                <a:cs typeface="+mn-cs"/>
              </a:rPr>
              <a:t>HBc</a:t>
            </a:r>
            <a:r>
              <a:rPr kumimoji="0" lang="it-IT" sz="1600" b="1" i="0" u="none" strike="noStrike" kern="1200" cap="none" spc="0" normalizeH="0" baseline="0" noProof="0" dirty="0">
                <a:ln>
                  <a:noFill/>
                </a:ln>
                <a:solidFill>
                  <a:prstClr val="black"/>
                </a:solidFill>
                <a:effectLst/>
                <a:uLnTx/>
                <a:uFillTx/>
                <a:latin typeface="AdvGulliv-B"/>
                <a:ea typeface="+mn-ea"/>
                <a:cs typeface="+mn-cs"/>
              </a:rPr>
              <a:t>-positive </a:t>
            </a:r>
            <a:r>
              <a:rPr kumimoji="0" lang="it-IT" sz="1600" b="1" i="0" u="none" strike="noStrike" kern="1200" cap="none" spc="0" normalizeH="0" baseline="0" noProof="0" dirty="0" err="1">
                <a:ln>
                  <a:noFill/>
                </a:ln>
                <a:solidFill>
                  <a:prstClr val="black"/>
                </a:solidFill>
                <a:effectLst/>
                <a:uLnTx/>
                <a:uFillTx/>
                <a:latin typeface="AdvGulliv-B"/>
                <a:ea typeface="+mn-ea"/>
                <a:cs typeface="+mn-cs"/>
              </a:rPr>
              <a:t>liver</a:t>
            </a:r>
            <a:endParaRPr kumimoji="0" lang="it-IT" sz="1600" b="1" i="0" u="none" strike="noStrike" kern="1200" cap="none" spc="0" normalizeH="0" baseline="0" noProof="0" dirty="0">
              <a:ln>
                <a:noFill/>
              </a:ln>
              <a:solidFill>
                <a:prstClr val="black"/>
              </a:solidFill>
              <a:effectLst/>
              <a:uLnTx/>
              <a:uFillTx/>
              <a:latin typeface="AdvGulliv-B"/>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dvGulliv-B"/>
                <a:ea typeface="+mn-ea"/>
                <a:cs typeface="+mn-cs"/>
              </a:rPr>
              <a:t>donors by droplet digital PCR: A new tool to detect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err="1">
                <a:ln>
                  <a:noFill/>
                </a:ln>
                <a:solidFill>
                  <a:prstClr val="black"/>
                </a:solidFill>
                <a:effectLst/>
                <a:uLnTx/>
                <a:uFillTx/>
                <a:latin typeface="AdvGulliv-B"/>
                <a:ea typeface="+mn-ea"/>
                <a:cs typeface="+mn-cs"/>
              </a:rPr>
              <a:t>occult</a:t>
            </a:r>
            <a:r>
              <a:rPr kumimoji="0" lang="it-IT" sz="1600" b="1" i="0" u="none" strike="noStrike" kern="1200" cap="none" spc="0" normalizeH="0" baseline="0" noProof="0" dirty="0">
                <a:ln>
                  <a:noFill/>
                </a:ln>
                <a:solidFill>
                  <a:prstClr val="black"/>
                </a:solidFill>
                <a:effectLst/>
                <a:uLnTx/>
                <a:uFillTx/>
                <a:latin typeface="AdvGulliv-B"/>
                <a:ea typeface="+mn-ea"/>
                <a:cs typeface="+mn-cs"/>
              </a:rPr>
              <a:t> </a:t>
            </a:r>
            <a:r>
              <a:rPr kumimoji="0" lang="it-IT" sz="1600" b="1" i="0" u="none" strike="noStrike" kern="1200" cap="none" spc="0" normalizeH="0" baseline="0" noProof="0" dirty="0" err="1">
                <a:ln>
                  <a:noFill/>
                </a:ln>
                <a:solidFill>
                  <a:prstClr val="black"/>
                </a:solidFill>
                <a:effectLst/>
                <a:uLnTx/>
                <a:uFillTx/>
                <a:latin typeface="AdvGulliv-B"/>
                <a:ea typeface="+mn-ea"/>
                <a:cs typeface="+mn-cs"/>
              </a:rPr>
              <a:t>infection</a:t>
            </a:r>
            <a:endParaRPr kumimoji="0" lang="it-IT"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9" name="Rettangolo 8">
            <a:extLst>
              <a:ext uri="{FF2B5EF4-FFF2-40B4-BE49-F238E27FC236}">
                <a16:creationId xmlns:a16="http://schemas.microsoft.com/office/drawing/2014/main" xmlns="" id="{2C28ED8A-334D-40C0-99E8-A26FBC0EB93A}"/>
              </a:ext>
            </a:extLst>
          </p:cNvPr>
          <p:cNvSpPr/>
          <p:nvPr/>
        </p:nvSpPr>
        <p:spPr>
          <a:xfrm>
            <a:off x="323528" y="1556792"/>
            <a:ext cx="8496944"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0000"/>
                </a:solidFill>
                <a:effectLst/>
                <a:uLnTx/>
                <a:uFillTx/>
                <a:latin typeface="AdvGulliv-R"/>
                <a:ea typeface="+mn-ea"/>
                <a:cs typeface="+mn-cs"/>
              </a:rPr>
              <a:t>Gian Paolo Caviglia, Maria Lorena Abate, Francesco </a:t>
            </a:r>
            <a:r>
              <a:rPr kumimoji="0" lang="it-IT" sz="1400" b="0" i="0" u="none" strike="noStrike" kern="1200" cap="none" spc="0" normalizeH="0" baseline="0" noProof="0" dirty="0" err="1">
                <a:ln>
                  <a:noFill/>
                </a:ln>
                <a:solidFill>
                  <a:srgbClr val="000000"/>
                </a:solidFill>
                <a:effectLst/>
                <a:uLnTx/>
                <a:uFillTx/>
                <a:latin typeface="AdvGulliv-R"/>
                <a:ea typeface="+mn-ea"/>
                <a:cs typeface="+mn-cs"/>
              </a:rPr>
              <a:t>Tandoi</a:t>
            </a:r>
            <a:r>
              <a:rPr kumimoji="0" lang="it-IT" sz="1400" b="0" i="0" u="none" strike="noStrike" kern="1200" cap="none" spc="0" normalizeH="0" baseline="0" noProof="0" dirty="0">
                <a:ln>
                  <a:noFill/>
                </a:ln>
                <a:solidFill>
                  <a:srgbClr val="000000"/>
                </a:solidFill>
                <a:effectLst/>
                <a:uLnTx/>
                <a:uFillTx/>
                <a:latin typeface="AdvGulliv-R"/>
                <a:ea typeface="+mn-ea"/>
                <a:cs typeface="+mn-cs"/>
              </a:rPr>
              <a:t>, Alessia Ciancio, Antonio Amoroso, Mauro </a:t>
            </a:r>
            <a:r>
              <a:rPr kumimoji="0" lang="it-IT" sz="1400" b="0" i="0" u="none" strike="noStrike" kern="1200" cap="none" spc="0" normalizeH="0" baseline="0" noProof="0" dirty="0" err="1">
                <a:ln>
                  <a:noFill/>
                </a:ln>
                <a:solidFill>
                  <a:srgbClr val="000000"/>
                </a:solidFill>
                <a:effectLst/>
                <a:uLnTx/>
                <a:uFillTx/>
                <a:latin typeface="AdvGulliv-R"/>
                <a:ea typeface="+mn-ea"/>
                <a:cs typeface="+mn-cs"/>
              </a:rPr>
              <a:t>Salizzoni</a:t>
            </a:r>
            <a:r>
              <a:rPr kumimoji="0" lang="it-IT" sz="1400" b="0" i="0" u="none" strike="noStrike" kern="1200" cap="none" spc="0" normalizeH="0" baseline="0" noProof="0" dirty="0">
                <a:ln>
                  <a:noFill/>
                </a:ln>
                <a:solidFill>
                  <a:srgbClr val="000000"/>
                </a:solidFill>
                <a:effectLst/>
                <a:uLnTx/>
                <a:uFillTx/>
                <a:latin typeface="AdvGulliv-R"/>
                <a:ea typeface="+mn-ea"/>
                <a:cs typeface="+mn-cs"/>
              </a:rPr>
              <a:t>, Giorgio Maria Saracco, Mario </a:t>
            </a:r>
            <a:r>
              <a:rPr kumimoji="0" lang="it-IT" sz="1400" b="0" i="0" u="none" strike="noStrike" kern="1200" cap="none" spc="0" normalizeH="0" baseline="0" noProof="0" dirty="0" err="1">
                <a:ln>
                  <a:noFill/>
                </a:ln>
                <a:solidFill>
                  <a:srgbClr val="000000"/>
                </a:solidFill>
                <a:effectLst/>
                <a:uLnTx/>
                <a:uFillTx/>
                <a:latin typeface="AdvGulliv-R"/>
                <a:ea typeface="+mn-ea"/>
                <a:cs typeface="+mn-cs"/>
              </a:rPr>
              <a:t>Rizzetto</a:t>
            </a:r>
            <a:r>
              <a:rPr kumimoji="0" lang="it-IT" sz="1400" b="0" i="0" u="none" strike="noStrike" kern="1200" cap="none" spc="0" normalizeH="0" baseline="0" noProof="0" dirty="0">
                <a:ln>
                  <a:noFill/>
                </a:ln>
                <a:solidFill>
                  <a:srgbClr val="000000"/>
                </a:solidFill>
                <a:effectLst/>
                <a:uLnTx/>
                <a:uFillTx/>
                <a:latin typeface="AdvGulliv-R"/>
                <a:ea typeface="+mn-ea"/>
                <a:cs typeface="+mn-cs"/>
              </a:rPr>
              <a:t>, Renato Romagnoli, Antonina </a:t>
            </a:r>
            <a:r>
              <a:rPr kumimoji="0" lang="it-IT" sz="1400" b="0" i="0" u="none" strike="noStrike" kern="1200" cap="none" spc="0" normalizeH="0" baseline="0" noProof="0" dirty="0" err="1">
                <a:ln>
                  <a:noFill/>
                </a:ln>
                <a:solidFill>
                  <a:srgbClr val="000000"/>
                </a:solidFill>
                <a:effectLst/>
                <a:uLnTx/>
                <a:uFillTx/>
                <a:latin typeface="AdvGulliv-R"/>
                <a:ea typeface="+mn-ea"/>
                <a:cs typeface="+mn-cs"/>
              </a:rPr>
              <a:t>Smedile</a:t>
            </a:r>
            <a:endParaRPr kumimoji="0" lang="it-IT"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Rettangolo 9">
            <a:extLst>
              <a:ext uri="{FF2B5EF4-FFF2-40B4-BE49-F238E27FC236}">
                <a16:creationId xmlns:a16="http://schemas.microsoft.com/office/drawing/2014/main" xmlns="" id="{225701CE-64FA-4F33-AAFE-C53C976BCD1D}"/>
              </a:ext>
            </a:extLst>
          </p:cNvPr>
          <p:cNvSpPr/>
          <p:nvPr/>
        </p:nvSpPr>
        <p:spPr>
          <a:xfrm>
            <a:off x="5062051" y="2276872"/>
            <a:ext cx="3960440" cy="3508653"/>
          </a:xfrm>
          <a:prstGeom prst="rect">
            <a:avLst/>
          </a:prstGeom>
          <a:solidFill>
            <a:schemeClr val="accent5">
              <a:lumMod val="20000"/>
              <a:lumOff val="80000"/>
            </a:schemeClr>
          </a:solidFill>
          <a:ln>
            <a:solidFill>
              <a:schemeClr val="accent1"/>
            </a:solidFill>
          </a:ln>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it-IT" b="1" i="0" u="none" strike="noStrike" kern="1200" cap="none" spc="0" normalizeH="0" baseline="0" noProof="0" dirty="0" err="1">
                <a:ln>
                  <a:noFill/>
                </a:ln>
                <a:solidFill>
                  <a:srgbClr val="005FD2"/>
                </a:solidFill>
                <a:effectLst/>
                <a:uLnTx/>
                <a:uFillTx/>
                <a:latin typeface="AdvGulliv-R"/>
                <a:ea typeface="+mn-ea"/>
                <a:cs typeface="+mn-cs"/>
              </a:rPr>
              <a:t>Highlights</a:t>
            </a:r>
            <a:endParaRPr kumimoji="0" lang="it-IT" b="1" i="0" u="none" strike="noStrike" kern="1200" cap="none" spc="0" normalizeH="0" baseline="0" noProof="0" dirty="0">
              <a:ln>
                <a:noFill/>
              </a:ln>
              <a:solidFill>
                <a:srgbClr val="005FD2"/>
              </a:solidFill>
              <a:effectLst/>
              <a:uLnTx/>
              <a:uFillTx/>
              <a:latin typeface="AdvGulliv-R"/>
              <a:ea typeface="+mn-ea"/>
              <a:cs typeface="+mn-cs"/>
            </a:endParaRPr>
          </a:p>
          <a:p>
            <a:pPr marL="342900" marR="0" lvl="0" indent="-342900" algn="l" defTabSz="914400" rtl="0" eaLnBrk="1" fontAlgn="auto" latinLnBrk="0" hangingPunct="1">
              <a:lnSpc>
                <a:spcPct val="100000"/>
              </a:lnSpc>
              <a:spcBef>
                <a:spcPts val="0"/>
              </a:spcBef>
              <a:spcAft>
                <a:spcPts val="0"/>
              </a:spcAft>
              <a:buClr>
                <a:schemeClr val="accent5">
                  <a:lumMod val="75000"/>
                </a:schemeClr>
              </a:buClr>
              <a:buSzPct val="140000"/>
              <a:buFont typeface="Arial" panose="020B0604020202020204" pitchFamily="34" charset="0"/>
              <a:buChar char="•"/>
              <a:tabLst/>
              <a:defRPr/>
            </a:pPr>
            <a:r>
              <a:rPr kumimoji="0" lang="en-US" sz="120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HBV covalently closed circular DNA (</a:t>
            </a:r>
            <a:r>
              <a:rPr kumimoji="0" lang="en-US" sz="120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cccDNA</a:t>
            </a:r>
            <a:r>
              <a:rPr kumimoji="0" lang="en-US" sz="120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is responsible for viral persistence decades after liver disease resolution.</a:t>
            </a:r>
          </a:p>
          <a:p>
            <a:pPr marR="0" lvl="0" algn="l" defTabSz="914400" rtl="0" eaLnBrk="1" fontAlgn="auto" latinLnBrk="0" hangingPunct="1">
              <a:lnSpc>
                <a:spcPct val="100000"/>
              </a:lnSpc>
              <a:spcBef>
                <a:spcPts val="0"/>
              </a:spcBef>
              <a:spcAft>
                <a:spcPts val="0"/>
              </a:spcAft>
              <a:buClr>
                <a:schemeClr val="accent5">
                  <a:lumMod val="75000"/>
                </a:schemeClr>
              </a:buClr>
              <a:buSzPct val="140000"/>
              <a:tabLst/>
              <a:defRPr/>
            </a:pPr>
            <a:endParaRPr kumimoji="0" lang="en-US" sz="120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
                <a:schemeClr val="accent5">
                  <a:lumMod val="75000"/>
                </a:schemeClr>
              </a:buClr>
              <a:buSzPct val="140000"/>
              <a:buFont typeface="Arial" panose="020B0604020202020204" pitchFamily="34" charset="0"/>
              <a:buChar char="•"/>
              <a:tabLst/>
              <a:defRPr/>
            </a:pPr>
            <a:r>
              <a:rPr kumimoji="0" lang="en-US" sz="120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 latent occult HBV infection is identified by the presence of the antibody to the HB-core antigen (anti-</a:t>
            </a:r>
            <a:r>
              <a:rPr kumimoji="0" lang="en-US" sz="120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HBc</a:t>
            </a:r>
            <a:r>
              <a:rPr kumimoji="0" lang="en-US" sz="120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p>
          <a:p>
            <a:pPr marR="0" lvl="0" algn="l" defTabSz="914400" rtl="0" eaLnBrk="1" fontAlgn="auto" latinLnBrk="0" hangingPunct="1">
              <a:lnSpc>
                <a:spcPct val="100000"/>
              </a:lnSpc>
              <a:spcBef>
                <a:spcPts val="0"/>
              </a:spcBef>
              <a:spcAft>
                <a:spcPts val="0"/>
              </a:spcAft>
              <a:buClr>
                <a:schemeClr val="accent5">
                  <a:lumMod val="75000"/>
                </a:schemeClr>
              </a:buClr>
              <a:buSzPct val="140000"/>
              <a:tabLst/>
              <a:defRPr/>
            </a:pPr>
            <a:endParaRPr kumimoji="0" lang="en-US" sz="120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
                <a:schemeClr val="accent5">
                  <a:lumMod val="75000"/>
                </a:schemeClr>
              </a:buClr>
              <a:buSzPct val="140000"/>
              <a:buFont typeface="Arial" panose="020B0604020202020204" pitchFamily="34" charset="0"/>
              <a:buChar char="•"/>
              <a:tabLst/>
              <a:defRPr/>
            </a:pPr>
            <a:r>
              <a:rPr kumimoji="0" lang="en-US" sz="120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We developed a highly sensitive droplet digital PCR assay for </a:t>
            </a:r>
            <a:r>
              <a:rPr kumimoji="0" lang="it-IT" sz="120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intrahepatic</a:t>
            </a:r>
            <a:r>
              <a:rPr kumimoji="0" lang="it-IT" sz="120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HBV </a:t>
            </a:r>
            <a:r>
              <a:rPr kumimoji="0" lang="it-IT" sz="120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cccDNA</a:t>
            </a:r>
            <a:r>
              <a:rPr kumimoji="0" lang="it-IT" sz="120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it-IT" sz="120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quantitation</a:t>
            </a:r>
            <a:r>
              <a:rPr kumimoji="0" lang="it-IT" sz="120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p>
          <a:p>
            <a:pPr marR="0" lvl="0" algn="l" defTabSz="914400" rtl="0" eaLnBrk="1" fontAlgn="auto" latinLnBrk="0" hangingPunct="1">
              <a:lnSpc>
                <a:spcPct val="100000"/>
              </a:lnSpc>
              <a:spcBef>
                <a:spcPts val="0"/>
              </a:spcBef>
              <a:spcAft>
                <a:spcPts val="0"/>
              </a:spcAft>
              <a:buClr>
                <a:schemeClr val="accent5">
                  <a:lumMod val="75000"/>
                </a:schemeClr>
              </a:buClr>
              <a:buSzPct val="140000"/>
              <a:tabLst/>
              <a:defRPr/>
            </a:pPr>
            <a:endParaRPr kumimoji="0" lang="it-IT" sz="120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
                <a:schemeClr val="accent5">
                  <a:lumMod val="75000"/>
                </a:schemeClr>
              </a:buClr>
              <a:buSzPct val="140000"/>
              <a:buFont typeface="Arial" panose="020B0604020202020204" pitchFamily="34" charset="0"/>
              <a:buChar char="•"/>
              <a:tabLst/>
              <a:defRPr/>
            </a:pPr>
            <a:r>
              <a:rPr kumimoji="0" lang="en-US" sz="120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HBV </a:t>
            </a:r>
            <a:r>
              <a:rPr kumimoji="0" lang="en-US" sz="120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cccDNA</a:t>
            </a:r>
            <a:r>
              <a:rPr kumimoji="0" lang="en-US" sz="120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is detectable and quantifiable in 27 out of 100 </a:t>
            </a:r>
            <a:r>
              <a:rPr kumimoji="0" lang="it-IT" sz="120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anti-</a:t>
            </a:r>
            <a:r>
              <a:rPr kumimoji="0" lang="it-IT" sz="120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HBc</a:t>
            </a:r>
            <a:r>
              <a:rPr kumimoji="0" lang="it-IT" sz="120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-positive </a:t>
            </a:r>
            <a:r>
              <a:rPr kumimoji="0" lang="it-IT" sz="120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liver</a:t>
            </a:r>
            <a:r>
              <a:rPr kumimoji="0" lang="it-IT" sz="120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it-IT" sz="120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donors</a:t>
            </a:r>
            <a:r>
              <a:rPr kumimoji="0" lang="it-IT" sz="120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p>
          <a:p>
            <a:pPr marR="0" lvl="0" algn="l" defTabSz="914400" rtl="0" eaLnBrk="1" fontAlgn="auto" latinLnBrk="0" hangingPunct="1">
              <a:lnSpc>
                <a:spcPct val="100000"/>
              </a:lnSpc>
              <a:spcBef>
                <a:spcPts val="0"/>
              </a:spcBef>
              <a:spcAft>
                <a:spcPts val="0"/>
              </a:spcAft>
              <a:buClr>
                <a:schemeClr val="accent5">
                  <a:lumMod val="75000"/>
                </a:schemeClr>
              </a:buClr>
              <a:buSzPct val="140000"/>
              <a:tabLst/>
              <a:defRPr/>
            </a:pPr>
            <a:endParaRPr kumimoji="0" lang="it-IT" sz="120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
                <a:schemeClr val="accent5">
                  <a:lumMod val="75000"/>
                </a:schemeClr>
              </a:buClr>
              <a:buSzPct val="140000"/>
              <a:buFont typeface="Arial" panose="020B0604020202020204" pitchFamily="34" charset="0"/>
              <a:buChar char="•"/>
              <a:tabLst/>
              <a:defRPr/>
            </a:pPr>
            <a:r>
              <a:rPr kumimoji="0" lang="en-US" sz="120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Serum anti-</a:t>
            </a:r>
            <a:r>
              <a:rPr kumimoji="0" lang="en-US" sz="120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HBc</a:t>
            </a:r>
            <a:r>
              <a:rPr kumimoji="0" lang="en-US" sz="120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IgG levels are associated with the finding of </a:t>
            </a:r>
            <a:r>
              <a:rPr kumimoji="0" lang="it-IT" sz="120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intrahepatic</a:t>
            </a:r>
            <a:r>
              <a:rPr kumimoji="0" lang="it-IT" sz="120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HBV </a:t>
            </a:r>
            <a:r>
              <a:rPr kumimoji="0" lang="it-IT" sz="120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cccDNA</a:t>
            </a:r>
            <a:r>
              <a:rPr kumimoji="0" lang="it-IT" sz="120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endParaRPr kumimoji="0" lang="it-IT" sz="28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12" name="Immagine 11">
            <a:extLst>
              <a:ext uri="{FF2B5EF4-FFF2-40B4-BE49-F238E27FC236}">
                <a16:creationId xmlns:a16="http://schemas.microsoft.com/office/drawing/2014/main" xmlns="" id="{7DB2203B-0FAB-4968-944D-E2BAF05F5579}"/>
              </a:ext>
            </a:extLst>
          </p:cNvPr>
          <p:cNvPicPr>
            <a:picLocks noChangeAspect="1"/>
          </p:cNvPicPr>
          <p:nvPr/>
        </p:nvPicPr>
        <p:blipFill>
          <a:blip r:embed="rId2"/>
          <a:stretch>
            <a:fillRect/>
          </a:stretch>
        </p:blipFill>
        <p:spPr>
          <a:xfrm>
            <a:off x="140381" y="2276872"/>
            <a:ext cx="4737387" cy="3200876"/>
          </a:xfrm>
          <a:prstGeom prst="rect">
            <a:avLst/>
          </a:prstGeom>
          <a:ln>
            <a:solidFill>
              <a:schemeClr val="tx1"/>
            </a:solidFill>
          </a:ln>
        </p:spPr>
      </p:pic>
      <p:sp>
        <p:nvSpPr>
          <p:cNvPr id="4" name="Rettangolo 3">
            <a:extLst>
              <a:ext uri="{FF2B5EF4-FFF2-40B4-BE49-F238E27FC236}">
                <a16:creationId xmlns:a16="http://schemas.microsoft.com/office/drawing/2014/main" xmlns="" id="{25156B6D-C1B1-475C-8DD7-90AD12F27EFD}"/>
              </a:ext>
            </a:extLst>
          </p:cNvPr>
          <p:cNvSpPr/>
          <p:nvPr/>
        </p:nvSpPr>
        <p:spPr>
          <a:xfrm>
            <a:off x="2842327" y="6433591"/>
            <a:ext cx="3459345" cy="307777"/>
          </a:xfrm>
          <a:prstGeom prst="rect">
            <a:avLst/>
          </a:prstGeom>
        </p:spPr>
        <p:txBody>
          <a:bodyPr wrap="none">
            <a:spAutoFit/>
          </a:bodyPr>
          <a:lstStyle/>
          <a:p>
            <a:r>
              <a:rPr lang="en-US" sz="1400" dirty="0">
                <a:latin typeface="AdvGulliv-R"/>
              </a:rPr>
              <a:t>Journal of Hepatology </a:t>
            </a:r>
            <a:r>
              <a:rPr lang="en-US" sz="1400" b="1" dirty="0">
                <a:latin typeface="AdvGulliv-B"/>
              </a:rPr>
              <a:t>2018</a:t>
            </a:r>
            <a:r>
              <a:rPr lang="en-US" sz="1400" dirty="0">
                <a:latin typeface="AdvGulliv-B"/>
              </a:rPr>
              <a:t> </a:t>
            </a:r>
            <a:r>
              <a:rPr lang="en-US" sz="1400" dirty="0">
                <a:latin typeface="AdvGulliv-R"/>
              </a:rPr>
              <a:t>vol. 69 </a:t>
            </a:r>
            <a:r>
              <a:rPr lang="en-US" sz="1400" dirty="0">
                <a:latin typeface="AdvP4C4E74"/>
              </a:rPr>
              <a:t>I </a:t>
            </a:r>
            <a:r>
              <a:rPr lang="en-US" sz="1400" dirty="0">
                <a:latin typeface="AdvGulliv-R"/>
              </a:rPr>
              <a:t>301–307</a:t>
            </a:r>
            <a:endParaRPr lang="it-IT" sz="4000" dirty="0"/>
          </a:p>
        </p:txBody>
      </p:sp>
      <p:sp>
        <p:nvSpPr>
          <p:cNvPr id="5" name="Rettangolo 4">
            <a:extLst>
              <a:ext uri="{FF2B5EF4-FFF2-40B4-BE49-F238E27FC236}">
                <a16:creationId xmlns:a16="http://schemas.microsoft.com/office/drawing/2014/main" xmlns="" id="{66EA2B29-FE4D-4326-B0C5-11F292FCE2DD}"/>
              </a:ext>
            </a:extLst>
          </p:cNvPr>
          <p:cNvSpPr/>
          <p:nvPr/>
        </p:nvSpPr>
        <p:spPr>
          <a:xfrm>
            <a:off x="140381" y="5569867"/>
            <a:ext cx="4737387" cy="792525"/>
          </a:xfrm>
          <a:prstGeom prst="rect">
            <a:avLst/>
          </a:prstGeom>
          <a:solidFill>
            <a:schemeClr val="accent5">
              <a:lumMod val="20000"/>
              <a:lumOff val="80000"/>
            </a:schemeClr>
          </a:solidFill>
          <a:ln>
            <a:solidFill>
              <a:srgbClr val="3366FF"/>
            </a:solidFill>
          </a:ln>
        </p:spPr>
        <p:txBody>
          <a:bodyPr wrap="square">
            <a:spAutoFit/>
          </a:bodyPr>
          <a:lstStyle/>
          <a:p>
            <a:r>
              <a:rPr lang="it-IT" sz="1400" b="1" dirty="0" err="1">
                <a:solidFill>
                  <a:srgbClr val="3366FF"/>
                </a:solidFill>
                <a:latin typeface="Arial" panose="020B0604020202020204" pitchFamily="34" charset="0"/>
                <a:cs typeface="Arial" panose="020B0604020202020204" pitchFamily="34" charset="0"/>
              </a:rPr>
              <a:t>Key</a:t>
            </a:r>
            <a:r>
              <a:rPr lang="it-IT" sz="1400" b="1" dirty="0">
                <a:solidFill>
                  <a:srgbClr val="3366FF"/>
                </a:solidFill>
                <a:latin typeface="Arial" panose="020B0604020202020204" pitchFamily="34" charset="0"/>
                <a:cs typeface="Arial" panose="020B0604020202020204" pitchFamily="34" charset="0"/>
              </a:rPr>
              <a:t> </a:t>
            </a:r>
            <a:r>
              <a:rPr lang="it-IT" sz="1400" b="1" dirty="0" err="1">
                <a:solidFill>
                  <a:srgbClr val="3366FF"/>
                </a:solidFill>
                <a:latin typeface="Arial" panose="020B0604020202020204" pitchFamily="34" charset="0"/>
                <a:cs typeface="Arial" panose="020B0604020202020204" pitchFamily="34" charset="0"/>
              </a:rPr>
              <a:t>message</a:t>
            </a:r>
            <a:endParaRPr lang="it-IT" sz="1400" b="1" dirty="0">
              <a:solidFill>
                <a:srgbClr val="3366FF"/>
              </a:solidFill>
              <a:latin typeface="Arial" panose="020B0604020202020204" pitchFamily="34" charset="0"/>
              <a:cs typeface="Arial" panose="020B0604020202020204" pitchFamily="34" charset="0"/>
            </a:endParaRPr>
          </a:p>
          <a:p>
            <a:endParaRPr lang="it-IT" sz="1050" b="1" dirty="0">
              <a:solidFill>
                <a:srgbClr val="3366FF"/>
              </a:solidFill>
              <a:latin typeface="Arial" panose="020B0604020202020204" pitchFamily="34" charset="0"/>
              <a:cs typeface="Arial" panose="020B0604020202020204" pitchFamily="34" charset="0"/>
            </a:endParaRPr>
          </a:p>
          <a:p>
            <a:r>
              <a:rPr lang="it-IT" sz="1050" b="1" dirty="0">
                <a:latin typeface="Arial" panose="020B0604020202020204" pitchFamily="34" charset="0"/>
                <a:cs typeface="Arial" panose="020B0604020202020204" pitchFamily="34" charset="0"/>
              </a:rPr>
              <a:t>The </a:t>
            </a:r>
            <a:r>
              <a:rPr lang="it-IT" sz="1050" b="1" dirty="0" err="1">
                <a:latin typeface="Arial" panose="020B0604020202020204" pitchFamily="34" charset="0"/>
                <a:cs typeface="Arial" panose="020B0604020202020204" pitchFamily="34" charset="0"/>
              </a:rPr>
              <a:t>titer</a:t>
            </a:r>
            <a:r>
              <a:rPr lang="it-IT" sz="1050" b="1" dirty="0">
                <a:latin typeface="Arial" panose="020B0604020202020204" pitchFamily="34" charset="0"/>
                <a:cs typeface="Arial" panose="020B0604020202020204" pitchFamily="34" charset="0"/>
              </a:rPr>
              <a:t> of anti-</a:t>
            </a:r>
            <a:r>
              <a:rPr lang="it-IT" sz="1050" b="1" dirty="0" err="1">
                <a:latin typeface="Arial" panose="020B0604020202020204" pitchFamily="34" charset="0"/>
                <a:cs typeface="Arial" panose="020B0604020202020204" pitchFamily="34" charset="0"/>
              </a:rPr>
              <a:t>HBc</a:t>
            </a:r>
            <a:r>
              <a:rPr lang="it-IT" sz="1050" b="1" dirty="0">
                <a:latin typeface="Arial" panose="020B0604020202020204" pitchFamily="34" charset="0"/>
                <a:cs typeface="Arial" panose="020B0604020202020204" pitchFamily="34" charset="0"/>
              </a:rPr>
              <a:t> </a:t>
            </a:r>
            <a:r>
              <a:rPr lang="en-US" sz="1050" b="1" dirty="0">
                <a:latin typeface="Arial" panose="020B0604020202020204" pitchFamily="34" charset="0"/>
                <a:cs typeface="Arial" panose="020B0604020202020204" pitchFamily="34" charset="0"/>
              </a:rPr>
              <a:t>IgG may be a useful surrogate to predict the risk of OBI reactivation </a:t>
            </a:r>
            <a:r>
              <a:rPr lang="it-IT" sz="1050" b="1" dirty="0">
                <a:latin typeface="Arial" panose="020B0604020202020204" pitchFamily="34" charset="0"/>
                <a:cs typeface="Arial" panose="020B0604020202020204" pitchFamily="34" charset="0"/>
              </a:rPr>
              <a:t>in </a:t>
            </a:r>
            <a:r>
              <a:rPr lang="it-IT" sz="1050" b="1" dirty="0" err="1">
                <a:latin typeface="Arial" panose="020B0604020202020204" pitchFamily="34" charset="0"/>
                <a:cs typeface="Arial" panose="020B0604020202020204" pitchFamily="34" charset="0"/>
              </a:rPr>
              <a:t>immunosuppressed</a:t>
            </a:r>
            <a:r>
              <a:rPr lang="it-IT" sz="1050" b="1" dirty="0">
                <a:latin typeface="Arial" panose="020B0604020202020204" pitchFamily="34" charset="0"/>
                <a:cs typeface="Arial" panose="020B0604020202020204" pitchFamily="34" charset="0"/>
              </a:rPr>
              <a:t> </a:t>
            </a:r>
            <a:r>
              <a:rPr lang="it-IT" sz="1050" b="1" dirty="0" err="1">
                <a:latin typeface="Arial" panose="020B0604020202020204" pitchFamily="34" charset="0"/>
                <a:cs typeface="Arial" panose="020B0604020202020204" pitchFamily="34" charset="0"/>
              </a:rPr>
              <a:t>patients</a:t>
            </a:r>
            <a:r>
              <a:rPr lang="it-IT" sz="1050" b="1" dirty="0">
                <a:latin typeface="Arial" panose="020B0604020202020204" pitchFamily="34" charset="0"/>
                <a:cs typeface="Arial" panose="020B0604020202020204" pitchFamily="34" charset="0"/>
              </a:rPr>
              <a:t>.</a:t>
            </a:r>
            <a:endParaRPr lang="it-IT"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279973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xmlns="" id="{35F0D7B6-3D14-41CE-BBC5-14686E60F37B}"/>
              </a:ext>
            </a:extLst>
          </p:cNvPr>
          <p:cNvSpPr/>
          <p:nvPr/>
        </p:nvSpPr>
        <p:spPr>
          <a:xfrm>
            <a:off x="1809865" y="255340"/>
            <a:ext cx="5524269" cy="523220"/>
          </a:xfrm>
          <a:prstGeom prst="rect">
            <a:avLst/>
          </a:prstGeom>
        </p:spPr>
        <p:txBody>
          <a:bodyPr wrap="none">
            <a:spAutoFit/>
          </a:bodyPr>
          <a:lstStyle/>
          <a:p>
            <a:r>
              <a:rPr lang="it-IT" sz="2800" dirty="0" err="1">
                <a:latin typeface="Arial" panose="020B0604020202020204" pitchFamily="34" charset="0"/>
                <a:cs typeface="Arial" panose="020B0604020202020204" pitchFamily="34" charset="0"/>
              </a:rPr>
              <a:t>Other</a:t>
            </a:r>
            <a:r>
              <a:rPr lang="it-IT" sz="2800" dirty="0">
                <a:latin typeface="Arial" panose="020B0604020202020204" pitchFamily="34" charset="0"/>
                <a:cs typeface="Arial" panose="020B0604020202020204" pitchFamily="34" charset="0"/>
              </a:rPr>
              <a:t> </a:t>
            </a:r>
            <a:r>
              <a:rPr lang="it-IT" sz="2800" dirty="0" err="1">
                <a:latin typeface="Arial" panose="020B0604020202020204" pitchFamily="34" charset="0"/>
                <a:cs typeface="Arial" panose="020B0604020202020204" pitchFamily="34" charset="0"/>
              </a:rPr>
              <a:t>potential</a:t>
            </a:r>
            <a:r>
              <a:rPr lang="it-IT" sz="2800" dirty="0">
                <a:latin typeface="Arial" panose="020B0604020202020204" pitchFamily="34" charset="0"/>
                <a:cs typeface="Arial" panose="020B0604020202020204" pitchFamily="34" charset="0"/>
              </a:rPr>
              <a:t> </a:t>
            </a:r>
            <a:r>
              <a:rPr lang="it-IT" sz="2800" dirty="0" err="1">
                <a:latin typeface="Arial" panose="020B0604020202020204" pitchFamily="34" charset="0"/>
                <a:cs typeface="Arial" panose="020B0604020202020204" pitchFamily="34" charset="0"/>
              </a:rPr>
              <a:t>serum</a:t>
            </a:r>
            <a:r>
              <a:rPr lang="it-IT" sz="2800" dirty="0">
                <a:latin typeface="Arial" panose="020B0604020202020204" pitchFamily="34" charset="0"/>
                <a:cs typeface="Arial" panose="020B0604020202020204" pitchFamily="34" charset="0"/>
              </a:rPr>
              <a:t> </a:t>
            </a:r>
            <a:r>
              <a:rPr lang="it-IT" sz="2800" dirty="0" err="1">
                <a:latin typeface="Arial" panose="020B0604020202020204" pitchFamily="34" charset="0"/>
                <a:cs typeface="Arial" panose="020B0604020202020204" pitchFamily="34" charset="0"/>
              </a:rPr>
              <a:t>biomarkers</a:t>
            </a:r>
            <a:endParaRPr lang="it-IT" sz="2800" dirty="0">
              <a:latin typeface="Arial" panose="020B0604020202020204" pitchFamily="34" charset="0"/>
              <a:cs typeface="Arial" panose="020B0604020202020204" pitchFamily="34" charset="0"/>
            </a:endParaRPr>
          </a:p>
        </p:txBody>
      </p:sp>
      <p:sp>
        <p:nvSpPr>
          <p:cNvPr id="3" name="Rettangolo 2">
            <a:extLst>
              <a:ext uri="{FF2B5EF4-FFF2-40B4-BE49-F238E27FC236}">
                <a16:creationId xmlns:a16="http://schemas.microsoft.com/office/drawing/2014/main" xmlns="" id="{DACFF709-0947-4E80-8825-F21448850543}"/>
              </a:ext>
            </a:extLst>
          </p:cNvPr>
          <p:cNvSpPr/>
          <p:nvPr/>
        </p:nvSpPr>
        <p:spPr>
          <a:xfrm>
            <a:off x="395536" y="1567346"/>
            <a:ext cx="5631604" cy="1015663"/>
          </a:xfrm>
          <a:prstGeom prst="rect">
            <a:avLst/>
          </a:prstGeom>
        </p:spPr>
        <p:txBody>
          <a:bodyPr wrap="square">
            <a:spAutoFit/>
          </a:bodyPr>
          <a:lstStyle/>
          <a:p>
            <a:pPr marL="285750" indent="-285750">
              <a:buFont typeface="Wingdings" panose="05000000000000000000" pitchFamily="2" charset="2"/>
              <a:buChar char="§"/>
            </a:pPr>
            <a:r>
              <a:rPr lang="en-US" sz="2000" dirty="0">
                <a:latin typeface="Arial" panose="020B0604020202020204" pitchFamily="34" charset="0"/>
                <a:cs typeface="Arial" panose="020B0604020202020204" pitchFamily="34" charset="0"/>
              </a:rPr>
              <a:t>Hepatitis B virus large surface protein (LHBs)</a:t>
            </a:r>
          </a:p>
          <a:p>
            <a:pPr marL="285750" indent="-285750">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2000" dirty="0">
                <a:latin typeface="Arial" panose="020B0604020202020204" pitchFamily="34" charset="0"/>
                <a:cs typeface="Arial" panose="020B0604020202020204" pitchFamily="34" charset="0"/>
              </a:rPr>
              <a:t>QS by Next Generation Sequencing (NGS)</a:t>
            </a:r>
          </a:p>
        </p:txBody>
      </p:sp>
      <p:pic>
        <p:nvPicPr>
          <p:cNvPr id="4" name="Picture 6" descr="Risultati immagini per serum hepatitis B virus large surface protein level">
            <a:extLst>
              <a:ext uri="{FF2B5EF4-FFF2-40B4-BE49-F238E27FC236}">
                <a16:creationId xmlns:a16="http://schemas.microsoft.com/office/drawing/2014/main" xmlns="" id="{75FED12F-83D8-4512-BA71-E09EC7AC10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501008"/>
            <a:ext cx="4427342" cy="2993296"/>
          </a:xfrm>
          <a:prstGeom prst="rect">
            <a:avLst/>
          </a:prstGeom>
          <a:noFill/>
          <a:extLst>
            <a:ext uri="{909E8E84-426E-40DD-AFC4-6F175D3DCCD1}">
              <a14:hiddenFill xmlns:a14="http://schemas.microsoft.com/office/drawing/2010/main">
                <a:solidFill>
                  <a:srgbClr val="FFFFFF"/>
                </a:solidFill>
              </a14:hiddenFill>
            </a:ext>
          </a:extLst>
        </p:spPr>
      </p:pic>
      <p:sp>
        <p:nvSpPr>
          <p:cNvPr id="5" name="Freccia in giù 4">
            <a:extLst>
              <a:ext uri="{FF2B5EF4-FFF2-40B4-BE49-F238E27FC236}">
                <a16:creationId xmlns:a16="http://schemas.microsoft.com/office/drawing/2014/main" xmlns="" id="{A0601977-6172-49CB-A91D-65A7FDF4FFDC}"/>
              </a:ext>
            </a:extLst>
          </p:cNvPr>
          <p:cNvSpPr/>
          <p:nvPr/>
        </p:nvSpPr>
        <p:spPr>
          <a:xfrm rot="5400000">
            <a:off x="3491880" y="4365104"/>
            <a:ext cx="216024" cy="64807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26" name="Picture 2" descr="Risultati immagini per QS by Next Generation Sequencing (NGS)">
            <a:extLst>
              <a:ext uri="{FF2B5EF4-FFF2-40B4-BE49-F238E27FC236}">
                <a16:creationId xmlns:a16="http://schemas.microsoft.com/office/drawing/2014/main" xmlns="" id="{27E87B26-A238-45B4-8B50-B33647C19D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6364" y="3861048"/>
            <a:ext cx="4070270" cy="216024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2" descr="Immagine correlata">
            <a:extLst>
              <a:ext uri="{FF2B5EF4-FFF2-40B4-BE49-F238E27FC236}">
                <a16:creationId xmlns:a16="http://schemas.microsoft.com/office/drawing/2014/main" xmlns="" id="{A98F1E0F-91C5-48C7-9E30-6B58FDFD9E9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40410" y="1196752"/>
            <a:ext cx="1926224" cy="2492896"/>
          </a:xfrm>
          <a:prstGeom prst="rect">
            <a:avLst/>
          </a:prstGeom>
          <a:noFill/>
          <a:ln>
            <a:solidFill>
              <a:schemeClr val="tx1"/>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xmlns="" id="{AC8D2A12-3DD1-46E4-81CC-F3824C48F9E8}"/>
              </a:ext>
            </a:extLst>
          </p:cNvPr>
          <p:cNvSpPr txBox="1"/>
          <p:nvPr/>
        </p:nvSpPr>
        <p:spPr>
          <a:xfrm>
            <a:off x="3851920" y="4489042"/>
            <a:ext cx="641522" cy="369332"/>
          </a:xfrm>
          <a:prstGeom prst="rect">
            <a:avLst/>
          </a:prstGeom>
          <a:noFill/>
        </p:spPr>
        <p:txBody>
          <a:bodyPr wrap="none" rtlCol="0">
            <a:spAutoFit/>
          </a:bodyPr>
          <a:lstStyle/>
          <a:p>
            <a:r>
              <a:rPr lang="it-IT" dirty="0" err="1">
                <a:solidFill>
                  <a:srgbClr val="FF0000"/>
                </a:solidFill>
              </a:rPr>
              <a:t>LHBs</a:t>
            </a:r>
            <a:endParaRPr lang="it-IT" dirty="0">
              <a:solidFill>
                <a:srgbClr val="FF0000"/>
              </a:solidFill>
            </a:endParaRPr>
          </a:p>
        </p:txBody>
      </p:sp>
    </p:spTree>
    <p:extLst>
      <p:ext uri="{BB962C8B-B14F-4D97-AF65-F5344CB8AC3E}">
        <p14:creationId xmlns:p14="http://schemas.microsoft.com/office/powerpoint/2010/main" val="365271054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xmlns="" id="{EE3B3FB2-0021-4F79-88FA-B2B7C25DC36A}"/>
              </a:ext>
            </a:extLst>
          </p:cNvPr>
          <p:cNvSpPr/>
          <p:nvPr/>
        </p:nvSpPr>
        <p:spPr>
          <a:xfrm>
            <a:off x="72180" y="1340768"/>
            <a:ext cx="5939980" cy="738664"/>
          </a:xfrm>
          <a:prstGeom prst="rect">
            <a:avLst/>
          </a:prstGeom>
        </p:spPr>
        <p:txBody>
          <a:bodyPr wrap="square">
            <a:spAutoFit/>
          </a:bodyPr>
          <a:lstStyle/>
          <a:p>
            <a:pPr algn="just"/>
            <a:r>
              <a:rPr lang="it-IT" sz="1400" dirty="0">
                <a:latin typeface="Times New Roman" panose="02020603050405020304" pitchFamily="18" charset="0"/>
                <a:cs typeface="Times New Roman" panose="02020603050405020304" pitchFamily="18" charset="0"/>
              </a:rPr>
              <a:t>Early </a:t>
            </a:r>
            <a:r>
              <a:rPr lang="it-IT" sz="1400" dirty="0" err="1">
                <a:latin typeface="Times New Roman" panose="02020603050405020304" pitchFamily="18" charset="0"/>
                <a:cs typeface="Times New Roman" panose="02020603050405020304" pitchFamily="18" charset="0"/>
              </a:rPr>
              <a:t>serum</a:t>
            </a:r>
            <a:r>
              <a:rPr lang="it-IT" sz="1400" dirty="0">
                <a:latin typeface="Times New Roman" panose="02020603050405020304" pitchFamily="18" charset="0"/>
                <a:cs typeface="Times New Roman" panose="02020603050405020304" pitchFamily="18" charset="0"/>
              </a:rPr>
              <a:t> </a:t>
            </a:r>
            <a:r>
              <a:rPr lang="it-IT" sz="1400" dirty="0" err="1">
                <a:latin typeface="Times New Roman" panose="02020603050405020304" pitchFamily="18" charset="0"/>
                <a:cs typeface="Times New Roman" panose="02020603050405020304" pitchFamily="18" charset="0"/>
              </a:rPr>
              <a:t>hepatitis</a:t>
            </a:r>
            <a:r>
              <a:rPr lang="it-IT" sz="1400" dirty="0">
                <a:latin typeface="Times New Roman" panose="02020603050405020304" pitchFamily="18" charset="0"/>
                <a:cs typeface="Times New Roman" panose="02020603050405020304" pitchFamily="18" charset="0"/>
              </a:rPr>
              <a:t> B virus large </a:t>
            </a:r>
            <a:r>
              <a:rPr lang="it-IT" sz="1400" dirty="0" err="1">
                <a:latin typeface="Times New Roman" panose="02020603050405020304" pitchFamily="18" charset="0"/>
                <a:cs typeface="Times New Roman" panose="02020603050405020304" pitchFamily="18" charset="0"/>
              </a:rPr>
              <a:t>surface</a:t>
            </a:r>
            <a:r>
              <a:rPr lang="it-IT" sz="1400" dirty="0">
                <a:latin typeface="Times New Roman" panose="02020603050405020304" pitchFamily="18" charset="0"/>
                <a:cs typeface="Times New Roman" panose="02020603050405020304" pitchFamily="18" charset="0"/>
              </a:rPr>
              <a:t> </a:t>
            </a:r>
            <a:r>
              <a:rPr lang="it-IT" sz="1400" dirty="0" err="1">
                <a:latin typeface="Times New Roman" panose="02020603050405020304" pitchFamily="18" charset="0"/>
                <a:cs typeface="Times New Roman" panose="02020603050405020304" pitchFamily="18" charset="0"/>
              </a:rPr>
              <a:t>protein</a:t>
            </a:r>
            <a:r>
              <a:rPr lang="it-IT" sz="1400" dirty="0">
                <a:latin typeface="Times New Roman" panose="02020603050405020304" pitchFamily="18" charset="0"/>
                <a:cs typeface="Times New Roman" panose="02020603050405020304" pitchFamily="18" charset="0"/>
              </a:rPr>
              <a:t> level: A </a:t>
            </a:r>
            <a:r>
              <a:rPr lang="it-IT" sz="1400" dirty="0" err="1">
                <a:latin typeface="Times New Roman" panose="02020603050405020304" pitchFamily="18" charset="0"/>
                <a:cs typeface="Times New Roman" panose="02020603050405020304" pitchFamily="18" charset="0"/>
              </a:rPr>
              <a:t>stronger</a:t>
            </a:r>
            <a:r>
              <a:rPr lang="it-IT" sz="1400" dirty="0">
                <a:latin typeface="Times New Roman" panose="02020603050405020304" pitchFamily="18" charset="0"/>
                <a:cs typeface="Times New Roman" panose="02020603050405020304" pitchFamily="18" charset="0"/>
              </a:rPr>
              <a:t> </a:t>
            </a:r>
            <a:r>
              <a:rPr lang="it-IT" sz="1400" dirty="0" err="1">
                <a:latin typeface="Times New Roman" panose="02020603050405020304" pitchFamily="18" charset="0"/>
                <a:cs typeface="Times New Roman" panose="02020603050405020304" pitchFamily="18" charset="0"/>
              </a:rPr>
              <a:t>predictor</a:t>
            </a:r>
            <a:r>
              <a:rPr lang="it-IT" sz="1400" dirty="0">
                <a:latin typeface="Times New Roman" panose="02020603050405020304" pitchFamily="18" charset="0"/>
                <a:cs typeface="Times New Roman" panose="02020603050405020304" pitchFamily="18" charset="0"/>
              </a:rPr>
              <a:t> of </a:t>
            </a:r>
            <a:r>
              <a:rPr lang="it-IT" sz="1400" dirty="0" err="1">
                <a:latin typeface="Times New Roman" panose="02020603050405020304" pitchFamily="18" charset="0"/>
                <a:cs typeface="Times New Roman" panose="02020603050405020304" pitchFamily="18" charset="0"/>
              </a:rPr>
              <a:t>virological</a:t>
            </a:r>
            <a:r>
              <a:rPr lang="it-IT" sz="1400" dirty="0">
                <a:latin typeface="Times New Roman" panose="02020603050405020304" pitchFamily="18" charset="0"/>
                <a:cs typeface="Times New Roman" panose="02020603050405020304" pitchFamily="18" charset="0"/>
              </a:rPr>
              <a:t> </a:t>
            </a:r>
            <a:r>
              <a:rPr lang="it-IT" sz="1400" dirty="0" err="1">
                <a:latin typeface="Times New Roman" panose="02020603050405020304" pitchFamily="18" charset="0"/>
                <a:cs typeface="Times New Roman" panose="02020603050405020304" pitchFamily="18" charset="0"/>
              </a:rPr>
              <a:t>response</a:t>
            </a:r>
            <a:r>
              <a:rPr lang="it-IT" sz="1400" dirty="0">
                <a:latin typeface="Times New Roman" panose="02020603050405020304" pitchFamily="18" charset="0"/>
                <a:cs typeface="Times New Roman" panose="02020603050405020304" pitchFamily="18" charset="0"/>
              </a:rPr>
              <a:t> to </a:t>
            </a:r>
            <a:r>
              <a:rPr lang="it-IT" sz="1400" dirty="0" err="1">
                <a:latin typeface="Times New Roman" panose="02020603050405020304" pitchFamily="18" charset="0"/>
                <a:cs typeface="Times New Roman" panose="02020603050405020304" pitchFamily="18" charset="0"/>
              </a:rPr>
              <a:t>peginterferon</a:t>
            </a:r>
            <a:r>
              <a:rPr lang="it-IT" sz="1400" dirty="0">
                <a:latin typeface="Times New Roman" panose="02020603050405020304" pitchFamily="18" charset="0"/>
                <a:cs typeface="Times New Roman" panose="02020603050405020304" pitchFamily="18" charset="0"/>
              </a:rPr>
              <a:t> alfa-2a </a:t>
            </a:r>
            <a:r>
              <a:rPr lang="it-IT" sz="1400" dirty="0" err="1">
                <a:latin typeface="Times New Roman" panose="02020603050405020304" pitchFamily="18" charset="0"/>
                <a:cs typeface="Times New Roman" panose="02020603050405020304" pitchFamily="18" charset="0"/>
              </a:rPr>
              <a:t>than</a:t>
            </a:r>
            <a:r>
              <a:rPr lang="it-IT" sz="1400" dirty="0">
                <a:latin typeface="Times New Roman" panose="02020603050405020304" pitchFamily="18" charset="0"/>
                <a:cs typeface="Times New Roman" panose="02020603050405020304" pitchFamily="18" charset="0"/>
              </a:rPr>
              <a:t> </a:t>
            </a:r>
            <a:r>
              <a:rPr lang="it-IT" sz="1400" dirty="0" err="1">
                <a:latin typeface="Times New Roman" panose="02020603050405020304" pitchFamily="18" charset="0"/>
                <a:cs typeface="Times New Roman" panose="02020603050405020304" pitchFamily="18" charset="0"/>
              </a:rPr>
              <a:t>that</a:t>
            </a:r>
            <a:r>
              <a:rPr lang="it-IT" sz="1400" dirty="0">
                <a:latin typeface="Times New Roman" panose="02020603050405020304" pitchFamily="18" charset="0"/>
                <a:cs typeface="Times New Roman" panose="02020603050405020304" pitchFamily="18" charset="0"/>
              </a:rPr>
              <a:t> to </a:t>
            </a:r>
            <a:r>
              <a:rPr lang="it-IT" sz="1400" dirty="0" err="1">
                <a:latin typeface="Times New Roman" panose="02020603050405020304" pitchFamily="18" charset="0"/>
                <a:cs typeface="Times New Roman" panose="02020603050405020304" pitchFamily="18" charset="0"/>
              </a:rPr>
              <a:t>entecavir</a:t>
            </a:r>
            <a:r>
              <a:rPr lang="it-IT" sz="1400" dirty="0">
                <a:latin typeface="Times New Roman" panose="02020603050405020304" pitchFamily="18" charset="0"/>
                <a:cs typeface="Times New Roman" panose="02020603050405020304" pitchFamily="18" charset="0"/>
              </a:rPr>
              <a:t> in </a:t>
            </a:r>
            <a:r>
              <a:rPr lang="it-IT" sz="1400" dirty="0" err="1">
                <a:latin typeface="Times New Roman" panose="02020603050405020304" pitchFamily="18" charset="0"/>
                <a:cs typeface="Times New Roman" panose="02020603050405020304" pitchFamily="18" charset="0"/>
              </a:rPr>
              <a:t>HBeAg</a:t>
            </a:r>
            <a:r>
              <a:rPr lang="it-IT" sz="1400" dirty="0">
                <a:latin typeface="Times New Roman" panose="02020603050405020304" pitchFamily="18" charset="0"/>
                <a:cs typeface="Times New Roman" panose="02020603050405020304" pitchFamily="18" charset="0"/>
              </a:rPr>
              <a:t>-positive </a:t>
            </a:r>
            <a:r>
              <a:rPr lang="it-IT" sz="1400" dirty="0" err="1">
                <a:latin typeface="Times New Roman" panose="02020603050405020304" pitchFamily="18" charset="0"/>
                <a:cs typeface="Times New Roman" panose="02020603050405020304" pitchFamily="18" charset="0"/>
              </a:rPr>
              <a:t>patients</a:t>
            </a:r>
            <a:r>
              <a:rPr lang="it-IT" sz="1400" dirty="0">
                <a:latin typeface="Times New Roman" panose="02020603050405020304" pitchFamily="18" charset="0"/>
                <a:cs typeface="Times New Roman" panose="02020603050405020304" pitchFamily="18" charset="0"/>
              </a:rPr>
              <a:t> with </a:t>
            </a:r>
            <a:r>
              <a:rPr lang="it-IT" sz="1400" dirty="0" err="1">
                <a:latin typeface="Times New Roman" panose="02020603050405020304" pitchFamily="18" charset="0"/>
                <a:cs typeface="Times New Roman" panose="02020603050405020304" pitchFamily="18" charset="0"/>
              </a:rPr>
              <a:t>chronic</a:t>
            </a:r>
            <a:r>
              <a:rPr lang="it-IT" sz="1400" dirty="0">
                <a:latin typeface="Times New Roman" panose="02020603050405020304" pitchFamily="18" charset="0"/>
                <a:cs typeface="Times New Roman" panose="02020603050405020304" pitchFamily="18" charset="0"/>
              </a:rPr>
              <a:t> </a:t>
            </a:r>
            <a:r>
              <a:rPr lang="it-IT" sz="1400" dirty="0" err="1">
                <a:latin typeface="Times New Roman" panose="02020603050405020304" pitchFamily="18" charset="0"/>
                <a:cs typeface="Times New Roman" panose="02020603050405020304" pitchFamily="18" charset="0"/>
              </a:rPr>
              <a:t>hepatitis</a:t>
            </a:r>
            <a:r>
              <a:rPr lang="it-IT" sz="1400" dirty="0">
                <a:latin typeface="Times New Roman" panose="02020603050405020304" pitchFamily="18" charset="0"/>
                <a:cs typeface="Times New Roman" panose="02020603050405020304" pitchFamily="18" charset="0"/>
              </a:rPr>
              <a:t> B</a:t>
            </a:r>
          </a:p>
        </p:txBody>
      </p:sp>
      <p:sp>
        <p:nvSpPr>
          <p:cNvPr id="4" name="Rettangolo 3">
            <a:extLst>
              <a:ext uri="{FF2B5EF4-FFF2-40B4-BE49-F238E27FC236}">
                <a16:creationId xmlns:a16="http://schemas.microsoft.com/office/drawing/2014/main" xmlns="" id="{8230A0DE-8045-4D97-A759-E0EE2A92D81B}"/>
              </a:ext>
            </a:extLst>
          </p:cNvPr>
          <p:cNvSpPr/>
          <p:nvPr/>
        </p:nvSpPr>
        <p:spPr>
          <a:xfrm>
            <a:off x="67863" y="2060848"/>
            <a:ext cx="6088313" cy="253916"/>
          </a:xfrm>
          <a:prstGeom prst="rect">
            <a:avLst/>
          </a:prstGeom>
        </p:spPr>
        <p:txBody>
          <a:bodyPr wrap="square">
            <a:spAutoFit/>
          </a:bodyPr>
          <a:lstStyle/>
          <a:p>
            <a:r>
              <a:rPr lang="it-IT" sz="1050" dirty="0" err="1">
                <a:solidFill>
                  <a:srgbClr val="000000"/>
                </a:solidFill>
                <a:latin typeface="GulliverRM"/>
              </a:rPr>
              <a:t>Xuejuan</a:t>
            </a:r>
            <a:r>
              <a:rPr lang="it-IT" sz="1050" dirty="0">
                <a:solidFill>
                  <a:srgbClr val="000000"/>
                </a:solidFill>
                <a:latin typeface="GulliverRM"/>
              </a:rPr>
              <a:t> </a:t>
            </a:r>
            <a:r>
              <a:rPr lang="it-IT" sz="1050" dirty="0" err="1">
                <a:solidFill>
                  <a:srgbClr val="000000"/>
                </a:solidFill>
                <a:latin typeface="GulliverRM"/>
              </a:rPr>
              <a:t>Zhu</a:t>
            </a:r>
            <a:r>
              <a:rPr lang="it-IT" sz="1050" dirty="0">
                <a:solidFill>
                  <a:srgbClr val="000000"/>
                </a:solidFill>
                <a:latin typeface="GulliverRM"/>
              </a:rPr>
              <a:t>, </a:t>
            </a:r>
            <a:r>
              <a:rPr lang="it-IT" sz="1050" dirty="0" err="1">
                <a:solidFill>
                  <a:srgbClr val="000000"/>
                </a:solidFill>
                <a:latin typeface="GulliverRM"/>
              </a:rPr>
              <a:t>Qiming</a:t>
            </a:r>
            <a:r>
              <a:rPr lang="it-IT" sz="1050" dirty="0">
                <a:solidFill>
                  <a:srgbClr val="000000"/>
                </a:solidFill>
                <a:latin typeface="GulliverRM"/>
              </a:rPr>
              <a:t> Gong, </a:t>
            </a:r>
            <a:r>
              <a:rPr lang="it-IT" sz="1050" dirty="0" err="1">
                <a:solidFill>
                  <a:srgbClr val="000000"/>
                </a:solidFill>
                <a:latin typeface="GulliverRM"/>
              </a:rPr>
              <a:t>Demin</a:t>
            </a:r>
            <a:r>
              <a:rPr lang="it-IT" sz="1050" dirty="0">
                <a:solidFill>
                  <a:srgbClr val="000000"/>
                </a:solidFill>
                <a:latin typeface="GulliverRM"/>
              </a:rPr>
              <a:t> </a:t>
            </a:r>
            <a:r>
              <a:rPr lang="it-IT" sz="1050" dirty="0" err="1">
                <a:solidFill>
                  <a:srgbClr val="000000"/>
                </a:solidFill>
                <a:latin typeface="GulliverRM"/>
              </a:rPr>
              <a:t>Yu</a:t>
            </a:r>
            <a:r>
              <a:rPr lang="it-IT" sz="1050" dirty="0">
                <a:solidFill>
                  <a:srgbClr val="000000"/>
                </a:solidFill>
                <a:latin typeface="GulliverRM"/>
              </a:rPr>
              <a:t>, </a:t>
            </a:r>
            <a:r>
              <a:rPr lang="it-IT" sz="1050" dirty="0" err="1">
                <a:solidFill>
                  <a:srgbClr val="000000"/>
                </a:solidFill>
                <a:latin typeface="GulliverRM"/>
              </a:rPr>
              <a:t>Donghua</a:t>
            </a:r>
            <a:r>
              <a:rPr lang="it-IT" sz="1050" dirty="0">
                <a:solidFill>
                  <a:srgbClr val="000000"/>
                </a:solidFill>
                <a:latin typeface="GulliverRM"/>
              </a:rPr>
              <a:t> Zhang, </a:t>
            </a:r>
            <a:r>
              <a:rPr lang="it-IT" sz="1050" dirty="0" err="1">
                <a:solidFill>
                  <a:srgbClr val="000000"/>
                </a:solidFill>
                <a:latin typeface="GulliverRM"/>
              </a:rPr>
              <a:t>Leilei</a:t>
            </a:r>
            <a:r>
              <a:rPr lang="it-IT" sz="1050" dirty="0">
                <a:solidFill>
                  <a:srgbClr val="000000"/>
                </a:solidFill>
                <a:latin typeface="GulliverRM"/>
              </a:rPr>
              <a:t> </a:t>
            </a:r>
            <a:r>
              <a:rPr lang="it-IT" sz="1050" dirty="0" err="1">
                <a:solidFill>
                  <a:srgbClr val="000000"/>
                </a:solidFill>
                <a:latin typeface="GulliverRM"/>
              </a:rPr>
              <a:t>Gu</a:t>
            </a:r>
            <a:r>
              <a:rPr lang="it-IT" sz="1050" dirty="0">
                <a:solidFill>
                  <a:srgbClr val="000000"/>
                </a:solidFill>
                <a:latin typeface="GulliverRM"/>
              </a:rPr>
              <a:t>, </a:t>
            </a:r>
            <a:r>
              <a:rPr lang="it-IT" sz="1050" dirty="0" err="1">
                <a:solidFill>
                  <a:srgbClr val="000000"/>
                </a:solidFill>
                <a:latin typeface="GulliverRM"/>
              </a:rPr>
              <a:t>Yue</a:t>
            </a:r>
            <a:r>
              <a:rPr lang="it-IT" sz="1050" dirty="0">
                <a:solidFill>
                  <a:srgbClr val="000000"/>
                </a:solidFill>
                <a:latin typeface="GulliverRM"/>
              </a:rPr>
              <a:t> Han, </a:t>
            </a:r>
            <a:r>
              <a:rPr lang="it-IT" sz="1050" dirty="0" err="1">
                <a:solidFill>
                  <a:srgbClr val="000000"/>
                </a:solidFill>
                <a:latin typeface="GulliverRM"/>
              </a:rPr>
              <a:t>Jia</a:t>
            </a:r>
            <a:r>
              <a:rPr lang="it-IT" sz="1050" dirty="0">
                <a:solidFill>
                  <a:srgbClr val="000000"/>
                </a:solidFill>
                <a:latin typeface="GulliverRM"/>
              </a:rPr>
              <a:t> Chen, </a:t>
            </a:r>
            <a:r>
              <a:rPr lang="it-IT" sz="1050" dirty="0" err="1">
                <a:solidFill>
                  <a:srgbClr val="000000"/>
                </a:solidFill>
                <a:latin typeface="GulliverRM"/>
              </a:rPr>
              <a:t>Yan</a:t>
            </a:r>
            <a:r>
              <a:rPr lang="it-IT" sz="1050" dirty="0">
                <a:solidFill>
                  <a:srgbClr val="000000"/>
                </a:solidFill>
                <a:latin typeface="GulliverRM"/>
              </a:rPr>
              <a:t> Zhang, </a:t>
            </a:r>
            <a:r>
              <a:rPr lang="it-IT" sz="1050" dirty="0" err="1">
                <a:solidFill>
                  <a:srgbClr val="000000"/>
                </a:solidFill>
                <a:latin typeface="GulliverRM"/>
              </a:rPr>
              <a:t>Xinxin</a:t>
            </a:r>
            <a:r>
              <a:rPr lang="it-IT" sz="1050" dirty="0">
                <a:solidFill>
                  <a:srgbClr val="000000"/>
                </a:solidFill>
                <a:latin typeface="GulliverRM"/>
              </a:rPr>
              <a:t> Zhang</a:t>
            </a:r>
            <a:endParaRPr lang="it-IT" sz="2000" dirty="0"/>
          </a:p>
        </p:txBody>
      </p:sp>
      <p:pic>
        <p:nvPicPr>
          <p:cNvPr id="6" name="Immagine 5">
            <a:extLst>
              <a:ext uri="{FF2B5EF4-FFF2-40B4-BE49-F238E27FC236}">
                <a16:creationId xmlns:a16="http://schemas.microsoft.com/office/drawing/2014/main" xmlns="" id="{B3DACA9D-50C8-499D-BB91-A31BD972E25C}"/>
              </a:ext>
            </a:extLst>
          </p:cNvPr>
          <p:cNvPicPr>
            <a:picLocks noChangeAspect="1"/>
          </p:cNvPicPr>
          <p:nvPr/>
        </p:nvPicPr>
        <p:blipFill>
          <a:blip r:embed="rId3"/>
          <a:stretch>
            <a:fillRect/>
          </a:stretch>
        </p:blipFill>
        <p:spPr>
          <a:xfrm>
            <a:off x="6156176" y="1700808"/>
            <a:ext cx="2808312" cy="5063062"/>
          </a:xfrm>
          <a:prstGeom prst="rect">
            <a:avLst/>
          </a:prstGeom>
          <a:ln>
            <a:solidFill>
              <a:schemeClr val="tx1"/>
            </a:solidFill>
          </a:ln>
        </p:spPr>
      </p:pic>
      <p:pic>
        <p:nvPicPr>
          <p:cNvPr id="7" name="Immagine 6">
            <a:extLst>
              <a:ext uri="{FF2B5EF4-FFF2-40B4-BE49-F238E27FC236}">
                <a16:creationId xmlns:a16="http://schemas.microsoft.com/office/drawing/2014/main" xmlns="" id="{D83238CF-45CC-489D-8B21-A053BD1B9EFE}"/>
              </a:ext>
            </a:extLst>
          </p:cNvPr>
          <p:cNvPicPr>
            <a:picLocks noChangeAspect="1"/>
          </p:cNvPicPr>
          <p:nvPr/>
        </p:nvPicPr>
        <p:blipFill>
          <a:blip r:embed="rId4"/>
          <a:stretch>
            <a:fillRect/>
          </a:stretch>
        </p:blipFill>
        <p:spPr>
          <a:xfrm>
            <a:off x="90360" y="2526289"/>
            <a:ext cx="5321028" cy="2088232"/>
          </a:xfrm>
          <a:prstGeom prst="rect">
            <a:avLst/>
          </a:prstGeom>
          <a:ln>
            <a:solidFill>
              <a:schemeClr val="tx1"/>
            </a:solidFill>
          </a:ln>
        </p:spPr>
      </p:pic>
      <p:sp>
        <p:nvSpPr>
          <p:cNvPr id="8" name="Rettangolo 7">
            <a:extLst>
              <a:ext uri="{FF2B5EF4-FFF2-40B4-BE49-F238E27FC236}">
                <a16:creationId xmlns:a16="http://schemas.microsoft.com/office/drawing/2014/main" xmlns="" id="{F6B5795B-63EF-43DA-AB33-847935628E09}"/>
              </a:ext>
            </a:extLst>
          </p:cNvPr>
          <p:cNvSpPr/>
          <p:nvPr/>
        </p:nvSpPr>
        <p:spPr>
          <a:xfrm>
            <a:off x="98933" y="4987042"/>
            <a:ext cx="5797042" cy="1754326"/>
          </a:xfrm>
          <a:prstGeom prst="rect">
            <a:avLst/>
          </a:prstGeom>
          <a:solidFill>
            <a:schemeClr val="bg1">
              <a:lumMod val="95000"/>
            </a:schemeClr>
          </a:solidFill>
        </p:spPr>
        <p:txBody>
          <a:bodyPr wrap="square">
            <a:spAutoFit/>
          </a:bodyPr>
          <a:lstStyle/>
          <a:p>
            <a:pPr algn="just"/>
            <a:r>
              <a:rPr lang="en-US" sz="1200" dirty="0">
                <a:latin typeface="Arial" panose="020B0604020202020204" pitchFamily="34" charset="0"/>
                <a:cs typeface="Arial" panose="020B0604020202020204" pitchFamily="34" charset="0"/>
              </a:rPr>
              <a:t>This study quantified dynamic changes in LHBs, HBsAg and HBV DNA levels in </a:t>
            </a:r>
            <a:r>
              <a:rPr lang="en-US" sz="1200" dirty="0" err="1">
                <a:latin typeface="Arial" panose="020B0604020202020204" pitchFamily="34" charset="0"/>
                <a:cs typeface="Arial" panose="020B0604020202020204" pitchFamily="34" charset="0"/>
              </a:rPr>
              <a:t>HBeAg</a:t>
            </a:r>
            <a:r>
              <a:rPr lang="en-US" sz="1200" dirty="0">
                <a:latin typeface="Arial" panose="020B0604020202020204" pitchFamily="34" charset="0"/>
                <a:cs typeface="Arial" panose="020B0604020202020204" pitchFamily="34" charset="0"/>
              </a:rPr>
              <a:t>-positive patients with CHB treated with peginterferon alfa-2a or entecavir. The serum LHBs level at week 4 proved to be more useful in prediction of VR to peginterferon alfa-2a therapy, and this lends support to the clinical utility of quantitative serological markers. In addition, these inexpensive and simple assays provide insight into the dynamic nature of the associations among LHBs, HBsAg and HBV DNA levels in patients receiving antiviral therapy. However, the study was based on a limited number of patients, and further research to identify and validate optimal cutoff levels of LHBs is needed.</a:t>
            </a:r>
            <a:endParaRPr lang="it-IT" sz="1200" dirty="0">
              <a:latin typeface="Arial" panose="020B0604020202020204" pitchFamily="34" charset="0"/>
              <a:cs typeface="Arial" panose="020B0604020202020204" pitchFamily="34" charset="0"/>
            </a:endParaRPr>
          </a:p>
        </p:txBody>
      </p:sp>
      <p:sp>
        <p:nvSpPr>
          <p:cNvPr id="9" name="Rettangolo 8">
            <a:extLst>
              <a:ext uri="{FF2B5EF4-FFF2-40B4-BE49-F238E27FC236}">
                <a16:creationId xmlns:a16="http://schemas.microsoft.com/office/drawing/2014/main" xmlns="" id="{E28DCEE6-ADB8-442B-ADE7-6C2C55088ABA}"/>
              </a:ext>
            </a:extLst>
          </p:cNvPr>
          <p:cNvSpPr/>
          <p:nvPr/>
        </p:nvSpPr>
        <p:spPr>
          <a:xfrm>
            <a:off x="0" y="4614521"/>
            <a:ext cx="5524269" cy="246221"/>
          </a:xfrm>
          <a:prstGeom prst="rect">
            <a:avLst/>
          </a:prstGeom>
        </p:spPr>
        <p:txBody>
          <a:bodyPr wrap="none">
            <a:spAutoFit/>
          </a:bodyPr>
          <a:lstStyle/>
          <a:p>
            <a:r>
              <a:rPr lang="en-US" sz="1000" b="1" dirty="0">
                <a:latin typeface="Calibri" panose="020F0502020204030204" pitchFamily="34" charset="0"/>
                <a:cs typeface="Calibri" panose="020F0502020204030204" pitchFamily="34" charset="0"/>
              </a:rPr>
              <a:t>Correlation of (A) LHBs and log HBV DNA, (B) LHBs and log HBsAg in patients before antiviral therapy</a:t>
            </a:r>
            <a:endParaRPr lang="it-IT" sz="3200" b="1" dirty="0">
              <a:latin typeface="Calibri" panose="020F0502020204030204" pitchFamily="34" charset="0"/>
              <a:cs typeface="Calibri" panose="020F0502020204030204" pitchFamily="34" charset="0"/>
            </a:endParaRPr>
          </a:p>
        </p:txBody>
      </p:sp>
      <p:pic>
        <p:nvPicPr>
          <p:cNvPr id="10" name="Immagine 9">
            <a:extLst>
              <a:ext uri="{FF2B5EF4-FFF2-40B4-BE49-F238E27FC236}">
                <a16:creationId xmlns:a16="http://schemas.microsoft.com/office/drawing/2014/main" xmlns="" id="{55AC163F-594F-4D86-AADB-6CFE96F406FC}"/>
              </a:ext>
            </a:extLst>
          </p:cNvPr>
          <p:cNvPicPr>
            <a:picLocks noChangeAspect="1"/>
          </p:cNvPicPr>
          <p:nvPr/>
        </p:nvPicPr>
        <p:blipFill>
          <a:blip r:embed="rId5"/>
          <a:stretch>
            <a:fillRect/>
          </a:stretch>
        </p:blipFill>
        <p:spPr>
          <a:xfrm>
            <a:off x="98933" y="283475"/>
            <a:ext cx="6475801" cy="1035767"/>
          </a:xfrm>
          <a:prstGeom prst="rect">
            <a:avLst/>
          </a:prstGeom>
        </p:spPr>
      </p:pic>
      <p:sp>
        <p:nvSpPr>
          <p:cNvPr id="11" name="Rettangolo 10">
            <a:extLst>
              <a:ext uri="{FF2B5EF4-FFF2-40B4-BE49-F238E27FC236}">
                <a16:creationId xmlns:a16="http://schemas.microsoft.com/office/drawing/2014/main" xmlns="" id="{E1EE0E32-26DB-45BC-9534-B8608F89795C}"/>
              </a:ext>
            </a:extLst>
          </p:cNvPr>
          <p:cNvSpPr/>
          <p:nvPr/>
        </p:nvSpPr>
        <p:spPr>
          <a:xfrm>
            <a:off x="1978127" y="51553"/>
            <a:ext cx="2767104" cy="253916"/>
          </a:xfrm>
          <a:prstGeom prst="rect">
            <a:avLst/>
          </a:prstGeom>
        </p:spPr>
        <p:txBody>
          <a:bodyPr wrap="none">
            <a:spAutoFit/>
          </a:bodyPr>
          <a:lstStyle/>
          <a:p>
            <a:r>
              <a:rPr lang="en-US" sz="1050" b="1" dirty="0">
                <a:solidFill>
                  <a:srgbClr val="000066"/>
                </a:solidFill>
                <a:latin typeface="GulliverRM"/>
              </a:rPr>
              <a:t>Journal of Clinical Virology </a:t>
            </a:r>
            <a:r>
              <a:rPr lang="en-US" sz="1050" b="1" dirty="0">
                <a:solidFill>
                  <a:srgbClr val="000066"/>
                </a:solidFill>
                <a:latin typeface="OneGulliverA"/>
              </a:rPr>
              <a:t>57 (2013) 318– 322</a:t>
            </a:r>
            <a:endParaRPr lang="it-IT" sz="3600" b="1" dirty="0"/>
          </a:p>
        </p:txBody>
      </p:sp>
      <p:cxnSp>
        <p:nvCxnSpPr>
          <p:cNvPr id="13" name="Connettore diritto 12">
            <a:extLst>
              <a:ext uri="{FF2B5EF4-FFF2-40B4-BE49-F238E27FC236}">
                <a16:creationId xmlns:a16="http://schemas.microsoft.com/office/drawing/2014/main" xmlns="" id="{0A865F41-8030-4D31-80CA-985F2FC5D3EB}"/>
              </a:ext>
            </a:extLst>
          </p:cNvPr>
          <p:cNvCxnSpPr>
            <a:cxnSpLocks/>
          </p:cNvCxnSpPr>
          <p:nvPr/>
        </p:nvCxnSpPr>
        <p:spPr>
          <a:xfrm>
            <a:off x="90360" y="2314764"/>
            <a:ext cx="59938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Immagine 18">
            <a:extLst>
              <a:ext uri="{FF2B5EF4-FFF2-40B4-BE49-F238E27FC236}">
                <a16:creationId xmlns:a16="http://schemas.microsoft.com/office/drawing/2014/main" xmlns="" id="{69468A69-653F-4378-BEC8-94A331A6F902}"/>
              </a:ext>
            </a:extLst>
          </p:cNvPr>
          <p:cNvPicPr>
            <a:picLocks noChangeAspect="1"/>
          </p:cNvPicPr>
          <p:nvPr/>
        </p:nvPicPr>
        <p:blipFill>
          <a:blip r:embed="rId6"/>
          <a:stretch>
            <a:fillRect/>
          </a:stretch>
        </p:blipFill>
        <p:spPr>
          <a:xfrm>
            <a:off x="6118076" y="1364049"/>
            <a:ext cx="774000" cy="315233"/>
          </a:xfrm>
          <a:prstGeom prst="rect">
            <a:avLst/>
          </a:prstGeom>
        </p:spPr>
      </p:pic>
    </p:spTree>
    <p:extLst>
      <p:ext uri="{BB962C8B-B14F-4D97-AF65-F5344CB8AC3E}">
        <p14:creationId xmlns:p14="http://schemas.microsoft.com/office/powerpoint/2010/main" val="149709246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lsevier">
            <a:extLst>
              <a:ext uri="{FF2B5EF4-FFF2-40B4-BE49-F238E27FC236}">
                <a16:creationId xmlns:a16="http://schemas.microsoft.com/office/drawing/2014/main" xmlns="" id="{8927CBEE-3DAA-4399-88C9-C5FFC9F2AB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913602" cy="1008112"/>
          </a:xfrm>
          <a:prstGeom prst="rect">
            <a:avLst/>
          </a:prstGeom>
          <a:noFill/>
          <a:extLst>
            <a:ext uri="{909E8E84-426E-40DD-AFC4-6F175D3DCCD1}">
              <a14:hiddenFill xmlns:a14="http://schemas.microsoft.com/office/drawing/2010/main">
                <a:solidFill>
                  <a:srgbClr val="FFFFFF"/>
                </a:solidFill>
              </a14:hiddenFill>
            </a:ext>
          </a:extLst>
        </p:spPr>
      </p:pic>
      <p:pic>
        <p:nvPicPr>
          <p:cNvPr id="4" name="Immagine 3">
            <a:extLst>
              <a:ext uri="{FF2B5EF4-FFF2-40B4-BE49-F238E27FC236}">
                <a16:creationId xmlns:a16="http://schemas.microsoft.com/office/drawing/2014/main" xmlns="" id="{2153FFFE-93DC-466A-A23D-76669F741120}"/>
              </a:ext>
            </a:extLst>
          </p:cNvPr>
          <p:cNvPicPr>
            <a:picLocks noChangeAspect="1"/>
          </p:cNvPicPr>
          <p:nvPr/>
        </p:nvPicPr>
        <p:blipFill>
          <a:blip r:embed="rId3"/>
          <a:stretch>
            <a:fillRect/>
          </a:stretch>
        </p:blipFill>
        <p:spPr>
          <a:xfrm>
            <a:off x="8185472" y="188640"/>
            <a:ext cx="759444" cy="1008112"/>
          </a:xfrm>
          <a:prstGeom prst="rect">
            <a:avLst/>
          </a:prstGeom>
        </p:spPr>
      </p:pic>
      <p:cxnSp>
        <p:nvCxnSpPr>
          <p:cNvPr id="8" name="Connettore diritto 7">
            <a:extLst>
              <a:ext uri="{FF2B5EF4-FFF2-40B4-BE49-F238E27FC236}">
                <a16:creationId xmlns:a16="http://schemas.microsoft.com/office/drawing/2014/main" xmlns="" id="{A850F1B1-2635-4A59-A3E9-B47DF835299F}"/>
              </a:ext>
            </a:extLst>
          </p:cNvPr>
          <p:cNvCxnSpPr>
            <a:cxnSpLocks/>
          </p:cNvCxnSpPr>
          <p:nvPr/>
        </p:nvCxnSpPr>
        <p:spPr>
          <a:xfrm>
            <a:off x="107504" y="1268760"/>
            <a:ext cx="8856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a16="http://schemas.microsoft.com/office/drawing/2014/main" xmlns="" id="{6407A095-9776-41A9-89B7-65566A980CD9}"/>
              </a:ext>
            </a:extLst>
          </p:cNvPr>
          <p:cNvCxnSpPr>
            <a:cxnSpLocks/>
          </p:cNvCxnSpPr>
          <p:nvPr/>
        </p:nvCxnSpPr>
        <p:spPr>
          <a:xfrm>
            <a:off x="107504" y="116632"/>
            <a:ext cx="88569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ttangolo 10">
            <a:extLst>
              <a:ext uri="{FF2B5EF4-FFF2-40B4-BE49-F238E27FC236}">
                <a16:creationId xmlns:a16="http://schemas.microsoft.com/office/drawing/2014/main" xmlns="" id="{811AF0B4-A63B-4A17-8A85-909B94D4601B}"/>
              </a:ext>
            </a:extLst>
          </p:cNvPr>
          <p:cNvSpPr/>
          <p:nvPr/>
        </p:nvSpPr>
        <p:spPr>
          <a:xfrm>
            <a:off x="205630" y="1988840"/>
            <a:ext cx="8765404" cy="307777"/>
          </a:xfrm>
          <a:prstGeom prst="rect">
            <a:avLst/>
          </a:prstGeom>
        </p:spPr>
        <p:txBody>
          <a:bodyPr wrap="square">
            <a:spAutoFit/>
          </a:bodyPr>
          <a:lstStyle/>
          <a:p>
            <a:r>
              <a:rPr lang="it-IT" sz="1400" dirty="0"/>
              <a:t>Can </a:t>
            </a:r>
            <a:r>
              <a:rPr lang="it-IT" sz="1400" dirty="0" err="1"/>
              <a:t>Liu</a:t>
            </a:r>
            <a:r>
              <a:rPr lang="it-IT" sz="1400" dirty="0"/>
              <a:t>, </a:t>
            </a:r>
            <a:r>
              <a:rPr lang="it-IT" sz="1400" dirty="0" err="1"/>
              <a:t>Wennan</a:t>
            </a:r>
            <a:r>
              <a:rPr lang="it-IT" sz="1400" dirty="0"/>
              <a:t> </a:t>
            </a:r>
            <a:r>
              <a:rPr lang="it-IT" sz="1400" dirty="0" err="1"/>
              <a:t>Wu</a:t>
            </a:r>
            <a:r>
              <a:rPr lang="it-IT" sz="1400" dirty="0"/>
              <a:t>, </a:t>
            </a:r>
            <a:r>
              <a:rPr lang="it-IT" sz="1400" dirty="0" err="1"/>
              <a:t>Hongyan</a:t>
            </a:r>
            <a:r>
              <a:rPr lang="it-IT" sz="1400" dirty="0"/>
              <a:t> </a:t>
            </a:r>
            <a:r>
              <a:rPr lang="it-IT" sz="1400" dirty="0" err="1"/>
              <a:t>Shang</a:t>
            </a:r>
            <a:r>
              <a:rPr lang="it-IT" sz="1400" dirty="0"/>
              <a:t>,  </a:t>
            </a:r>
            <a:r>
              <a:rPr lang="it-IT" sz="1400" dirty="0" err="1"/>
              <a:t>Sheng</a:t>
            </a:r>
            <a:r>
              <a:rPr lang="it-IT" sz="1400" dirty="0"/>
              <a:t> </a:t>
            </a:r>
            <a:r>
              <a:rPr lang="it-IT" sz="1400" dirty="0" err="1"/>
              <a:t>Lin</a:t>
            </a:r>
            <a:r>
              <a:rPr lang="it-IT" sz="1400" dirty="0"/>
              <a:t>,  </a:t>
            </a:r>
            <a:r>
              <a:rPr lang="it-IT" sz="1400" dirty="0" err="1"/>
              <a:t>Zhen</a:t>
            </a:r>
            <a:r>
              <a:rPr lang="it-IT" sz="1400" dirty="0"/>
              <a:t> </a:t>
            </a:r>
            <a:r>
              <a:rPr lang="it-IT" sz="1400" dirty="0" err="1"/>
              <a:t>Xun</a:t>
            </a:r>
            <a:r>
              <a:rPr lang="it-IT" sz="1400" dirty="0"/>
              <a:t>,  </a:t>
            </a:r>
            <a:r>
              <a:rPr lang="it-IT" sz="1400" dirty="0" err="1"/>
              <a:t>Er</a:t>
            </a:r>
            <a:r>
              <a:rPr lang="it-IT" sz="1400" dirty="0"/>
              <a:t> Huang, </a:t>
            </a:r>
            <a:r>
              <a:rPr lang="it-IT" sz="1400" dirty="0" err="1"/>
              <a:t>Jinpiao</a:t>
            </a:r>
            <a:r>
              <a:rPr lang="it-IT" sz="1400" dirty="0"/>
              <a:t> </a:t>
            </a:r>
            <a:r>
              <a:rPr lang="it-IT" sz="1400" dirty="0" err="1"/>
              <a:t>Lin</a:t>
            </a:r>
            <a:r>
              <a:rPr lang="it-IT" sz="1400" dirty="0"/>
              <a:t>,  Bin Yang, </a:t>
            </a:r>
            <a:r>
              <a:rPr lang="it-IT" sz="1400" dirty="0" err="1"/>
              <a:t>Qishui</a:t>
            </a:r>
            <a:r>
              <a:rPr lang="it-IT" sz="1400" dirty="0"/>
              <a:t> </a:t>
            </a:r>
            <a:r>
              <a:rPr lang="it-IT" sz="1400" dirty="0" err="1"/>
              <a:t>Ou</a:t>
            </a:r>
            <a:endParaRPr lang="it-IT" sz="1400" dirty="0"/>
          </a:p>
        </p:txBody>
      </p:sp>
      <p:sp>
        <p:nvSpPr>
          <p:cNvPr id="13" name="Rettangolo 12">
            <a:extLst>
              <a:ext uri="{FF2B5EF4-FFF2-40B4-BE49-F238E27FC236}">
                <a16:creationId xmlns:a16="http://schemas.microsoft.com/office/drawing/2014/main" xmlns="" id="{DE910E34-A30C-47D9-B602-E7F736F401B7}"/>
              </a:ext>
            </a:extLst>
          </p:cNvPr>
          <p:cNvSpPr/>
          <p:nvPr/>
        </p:nvSpPr>
        <p:spPr>
          <a:xfrm>
            <a:off x="251520" y="1314386"/>
            <a:ext cx="7920880" cy="584775"/>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Prediction value of serum HBV large surface protein in different phases of HBV infection and </a:t>
            </a:r>
            <a:r>
              <a:rPr lang="en-US" sz="1600" dirty="0" err="1">
                <a:latin typeface="Arial" panose="020B0604020202020204" pitchFamily="34" charset="0"/>
                <a:cs typeface="Arial" panose="020B0604020202020204" pitchFamily="34" charset="0"/>
              </a:rPr>
              <a:t>virological</a:t>
            </a:r>
            <a:r>
              <a:rPr lang="en-US" sz="1600" dirty="0">
                <a:latin typeface="Arial" panose="020B0604020202020204" pitchFamily="34" charset="0"/>
                <a:cs typeface="Arial" panose="020B0604020202020204" pitchFamily="34" charset="0"/>
              </a:rPr>
              <a:t> response of chronic hepatitis B patients</a:t>
            </a:r>
            <a:endParaRPr lang="it-IT" sz="1600" dirty="0">
              <a:latin typeface="Arial" panose="020B0604020202020204" pitchFamily="34" charset="0"/>
              <a:cs typeface="Arial" panose="020B0604020202020204" pitchFamily="34" charset="0"/>
            </a:endParaRPr>
          </a:p>
        </p:txBody>
      </p:sp>
      <p:cxnSp>
        <p:nvCxnSpPr>
          <p:cNvPr id="15" name="Connettore diritto 14">
            <a:extLst>
              <a:ext uri="{FF2B5EF4-FFF2-40B4-BE49-F238E27FC236}">
                <a16:creationId xmlns:a16="http://schemas.microsoft.com/office/drawing/2014/main" xmlns="" id="{6184E515-3403-4860-824F-9AB9D7E54CDF}"/>
              </a:ext>
            </a:extLst>
          </p:cNvPr>
          <p:cNvCxnSpPr>
            <a:cxnSpLocks/>
          </p:cNvCxnSpPr>
          <p:nvPr/>
        </p:nvCxnSpPr>
        <p:spPr>
          <a:xfrm>
            <a:off x="107504" y="2348880"/>
            <a:ext cx="89373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ttangolo 2">
            <a:extLst>
              <a:ext uri="{FF2B5EF4-FFF2-40B4-BE49-F238E27FC236}">
                <a16:creationId xmlns:a16="http://schemas.microsoft.com/office/drawing/2014/main" xmlns="" id="{19241CB7-1575-44B2-9D32-335DB08582F8}"/>
              </a:ext>
            </a:extLst>
          </p:cNvPr>
          <p:cNvSpPr/>
          <p:nvPr/>
        </p:nvSpPr>
        <p:spPr>
          <a:xfrm>
            <a:off x="1475656" y="256981"/>
            <a:ext cx="6170984" cy="9144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a:extLst>
              <a:ext uri="{FF2B5EF4-FFF2-40B4-BE49-F238E27FC236}">
                <a16:creationId xmlns:a16="http://schemas.microsoft.com/office/drawing/2014/main" xmlns="" id="{3A2D6F39-C6C5-4DE5-BCE9-3209AED2E137}"/>
              </a:ext>
            </a:extLst>
          </p:cNvPr>
          <p:cNvSpPr/>
          <p:nvPr/>
        </p:nvSpPr>
        <p:spPr>
          <a:xfrm>
            <a:off x="2286000" y="406405"/>
            <a:ext cx="4572000" cy="584775"/>
          </a:xfrm>
          <a:prstGeom prst="rect">
            <a:avLst/>
          </a:prstGeom>
        </p:spPr>
        <p:txBody>
          <a:bodyPr>
            <a:spAutoFit/>
          </a:bodyPr>
          <a:lstStyle/>
          <a:p>
            <a:pPr algn="ctr"/>
            <a:r>
              <a:rPr lang="it-IT" dirty="0">
                <a:latin typeface="Arial" panose="020B0604020202020204" pitchFamily="34" charset="0"/>
                <a:cs typeface="Arial" panose="020B0604020202020204" pitchFamily="34" charset="0"/>
              </a:rPr>
              <a:t>Clinica Chimica Acta</a:t>
            </a:r>
          </a:p>
          <a:p>
            <a:pPr algn="ctr"/>
            <a:r>
              <a:rPr lang="it-IT" sz="1400" dirty="0">
                <a:latin typeface="Arial" panose="020B0604020202020204" pitchFamily="34" charset="0"/>
                <a:cs typeface="Arial" panose="020B0604020202020204" pitchFamily="34" charset="0"/>
              </a:rPr>
              <a:t>Volume 481, </a:t>
            </a:r>
            <a:r>
              <a:rPr lang="it-IT" sz="1400" dirty="0" err="1">
                <a:latin typeface="Arial" panose="020B0604020202020204" pitchFamily="34" charset="0"/>
                <a:cs typeface="Arial" panose="020B0604020202020204" pitchFamily="34" charset="0"/>
              </a:rPr>
              <a:t>June</a:t>
            </a:r>
            <a:r>
              <a:rPr lang="it-IT" sz="1400" dirty="0">
                <a:latin typeface="Arial" panose="020B0604020202020204" pitchFamily="34" charset="0"/>
                <a:cs typeface="Arial" panose="020B0604020202020204" pitchFamily="34" charset="0"/>
              </a:rPr>
              <a:t> 2018, </a:t>
            </a:r>
            <a:r>
              <a:rPr lang="it-IT" sz="1400" dirty="0" err="1">
                <a:latin typeface="Arial" panose="020B0604020202020204" pitchFamily="34" charset="0"/>
                <a:cs typeface="Arial" panose="020B0604020202020204" pitchFamily="34" charset="0"/>
              </a:rPr>
              <a:t>Pages</a:t>
            </a:r>
            <a:r>
              <a:rPr lang="it-IT" sz="1400" dirty="0">
                <a:latin typeface="Arial" panose="020B0604020202020204" pitchFamily="34" charset="0"/>
                <a:cs typeface="Arial" panose="020B0604020202020204" pitchFamily="34" charset="0"/>
              </a:rPr>
              <a:t> 12-19</a:t>
            </a:r>
          </a:p>
        </p:txBody>
      </p:sp>
      <p:pic>
        <p:nvPicPr>
          <p:cNvPr id="5" name="Immagine 4">
            <a:extLst>
              <a:ext uri="{FF2B5EF4-FFF2-40B4-BE49-F238E27FC236}">
                <a16:creationId xmlns:a16="http://schemas.microsoft.com/office/drawing/2014/main" xmlns="" id="{2F60718D-DE49-438A-8B96-0D1BF6554372}"/>
              </a:ext>
            </a:extLst>
          </p:cNvPr>
          <p:cNvPicPr>
            <a:picLocks noChangeAspect="1"/>
          </p:cNvPicPr>
          <p:nvPr/>
        </p:nvPicPr>
        <p:blipFill>
          <a:blip r:embed="rId4"/>
          <a:stretch>
            <a:fillRect/>
          </a:stretch>
        </p:blipFill>
        <p:spPr>
          <a:xfrm>
            <a:off x="8172400" y="1405906"/>
            <a:ext cx="495039" cy="467309"/>
          </a:xfrm>
          <a:prstGeom prst="rect">
            <a:avLst/>
          </a:prstGeom>
        </p:spPr>
      </p:pic>
      <p:pic>
        <p:nvPicPr>
          <p:cNvPr id="7" name="Immagine 6">
            <a:extLst>
              <a:ext uri="{FF2B5EF4-FFF2-40B4-BE49-F238E27FC236}">
                <a16:creationId xmlns:a16="http://schemas.microsoft.com/office/drawing/2014/main" xmlns="" id="{424D673F-D5BE-48E3-91D8-784735690CA3}"/>
              </a:ext>
            </a:extLst>
          </p:cNvPr>
          <p:cNvPicPr>
            <a:picLocks noChangeAspect="1"/>
          </p:cNvPicPr>
          <p:nvPr/>
        </p:nvPicPr>
        <p:blipFill>
          <a:blip r:embed="rId5"/>
          <a:stretch>
            <a:fillRect/>
          </a:stretch>
        </p:blipFill>
        <p:spPr>
          <a:xfrm>
            <a:off x="395536" y="2651608"/>
            <a:ext cx="3925996" cy="4008816"/>
          </a:xfrm>
          <a:prstGeom prst="rect">
            <a:avLst/>
          </a:prstGeom>
          <a:ln>
            <a:solidFill>
              <a:schemeClr val="tx1"/>
            </a:solidFill>
          </a:ln>
        </p:spPr>
      </p:pic>
      <p:pic>
        <p:nvPicPr>
          <p:cNvPr id="9" name="Immagine 8">
            <a:extLst>
              <a:ext uri="{FF2B5EF4-FFF2-40B4-BE49-F238E27FC236}">
                <a16:creationId xmlns:a16="http://schemas.microsoft.com/office/drawing/2014/main" xmlns="" id="{2690A33B-3D89-42CC-9F46-26E5E27C4D32}"/>
              </a:ext>
            </a:extLst>
          </p:cNvPr>
          <p:cNvPicPr>
            <a:picLocks noChangeAspect="1"/>
          </p:cNvPicPr>
          <p:nvPr/>
        </p:nvPicPr>
        <p:blipFill>
          <a:blip r:embed="rId6"/>
          <a:stretch>
            <a:fillRect/>
          </a:stretch>
        </p:blipFill>
        <p:spPr>
          <a:xfrm>
            <a:off x="4750460" y="2651608"/>
            <a:ext cx="3925996" cy="4008817"/>
          </a:xfrm>
          <a:prstGeom prst="rect">
            <a:avLst/>
          </a:prstGeom>
          <a:ln>
            <a:solidFill>
              <a:schemeClr val="tx1"/>
            </a:solidFill>
          </a:ln>
        </p:spPr>
      </p:pic>
    </p:spTree>
    <p:extLst>
      <p:ext uri="{BB962C8B-B14F-4D97-AF65-F5344CB8AC3E}">
        <p14:creationId xmlns:p14="http://schemas.microsoft.com/office/powerpoint/2010/main" val="36595922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lsevier">
            <a:extLst>
              <a:ext uri="{FF2B5EF4-FFF2-40B4-BE49-F238E27FC236}">
                <a16:creationId xmlns:a16="http://schemas.microsoft.com/office/drawing/2014/main" xmlns="" id="{8927CBEE-3DAA-4399-88C9-C5FFC9F2AB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913602" cy="1008112"/>
          </a:xfrm>
          <a:prstGeom prst="rect">
            <a:avLst/>
          </a:prstGeom>
          <a:noFill/>
          <a:extLst>
            <a:ext uri="{909E8E84-426E-40DD-AFC4-6F175D3DCCD1}">
              <a14:hiddenFill xmlns:a14="http://schemas.microsoft.com/office/drawing/2010/main">
                <a:solidFill>
                  <a:srgbClr val="FFFFFF"/>
                </a:solidFill>
              </a14:hiddenFill>
            </a:ext>
          </a:extLst>
        </p:spPr>
      </p:pic>
      <p:pic>
        <p:nvPicPr>
          <p:cNvPr id="4" name="Immagine 3">
            <a:extLst>
              <a:ext uri="{FF2B5EF4-FFF2-40B4-BE49-F238E27FC236}">
                <a16:creationId xmlns:a16="http://schemas.microsoft.com/office/drawing/2014/main" xmlns="" id="{2153FFFE-93DC-466A-A23D-76669F741120}"/>
              </a:ext>
            </a:extLst>
          </p:cNvPr>
          <p:cNvPicPr>
            <a:picLocks noChangeAspect="1"/>
          </p:cNvPicPr>
          <p:nvPr/>
        </p:nvPicPr>
        <p:blipFill>
          <a:blip r:embed="rId3"/>
          <a:stretch>
            <a:fillRect/>
          </a:stretch>
        </p:blipFill>
        <p:spPr>
          <a:xfrm>
            <a:off x="8185472" y="188640"/>
            <a:ext cx="759444" cy="1008112"/>
          </a:xfrm>
          <a:prstGeom prst="rect">
            <a:avLst/>
          </a:prstGeom>
        </p:spPr>
      </p:pic>
      <p:cxnSp>
        <p:nvCxnSpPr>
          <p:cNvPr id="8" name="Connettore diritto 7">
            <a:extLst>
              <a:ext uri="{FF2B5EF4-FFF2-40B4-BE49-F238E27FC236}">
                <a16:creationId xmlns:a16="http://schemas.microsoft.com/office/drawing/2014/main" xmlns="" id="{A850F1B1-2635-4A59-A3E9-B47DF835299F}"/>
              </a:ext>
            </a:extLst>
          </p:cNvPr>
          <p:cNvCxnSpPr>
            <a:cxnSpLocks/>
          </p:cNvCxnSpPr>
          <p:nvPr/>
        </p:nvCxnSpPr>
        <p:spPr>
          <a:xfrm>
            <a:off x="107504" y="1268760"/>
            <a:ext cx="8856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a16="http://schemas.microsoft.com/office/drawing/2014/main" xmlns="" id="{6407A095-9776-41A9-89B7-65566A980CD9}"/>
              </a:ext>
            </a:extLst>
          </p:cNvPr>
          <p:cNvCxnSpPr>
            <a:cxnSpLocks/>
          </p:cNvCxnSpPr>
          <p:nvPr/>
        </p:nvCxnSpPr>
        <p:spPr>
          <a:xfrm>
            <a:off x="107504" y="116632"/>
            <a:ext cx="88569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ttangolo 10">
            <a:extLst>
              <a:ext uri="{FF2B5EF4-FFF2-40B4-BE49-F238E27FC236}">
                <a16:creationId xmlns:a16="http://schemas.microsoft.com/office/drawing/2014/main" xmlns="" id="{811AF0B4-A63B-4A17-8A85-909B94D4601B}"/>
              </a:ext>
            </a:extLst>
          </p:cNvPr>
          <p:cNvSpPr/>
          <p:nvPr/>
        </p:nvSpPr>
        <p:spPr>
          <a:xfrm>
            <a:off x="205630" y="1988840"/>
            <a:ext cx="8765404" cy="307777"/>
          </a:xfrm>
          <a:prstGeom prst="rect">
            <a:avLst/>
          </a:prstGeom>
        </p:spPr>
        <p:txBody>
          <a:bodyPr wrap="square">
            <a:spAutoFit/>
          </a:bodyPr>
          <a:lstStyle/>
          <a:p>
            <a:r>
              <a:rPr lang="it-IT" sz="1400" dirty="0"/>
              <a:t>Can </a:t>
            </a:r>
            <a:r>
              <a:rPr lang="it-IT" sz="1400" dirty="0" err="1"/>
              <a:t>Liu</a:t>
            </a:r>
            <a:r>
              <a:rPr lang="it-IT" sz="1400" dirty="0"/>
              <a:t>, </a:t>
            </a:r>
            <a:r>
              <a:rPr lang="it-IT" sz="1400" dirty="0" err="1"/>
              <a:t>Wennan</a:t>
            </a:r>
            <a:r>
              <a:rPr lang="it-IT" sz="1400" dirty="0"/>
              <a:t> </a:t>
            </a:r>
            <a:r>
              <a:rPr lang="it-IT" sz="1400" dirty="0" err="1"/>
              <a:t>Wu</a:t>
            </a:r>
            <a:r>
              <a:rPr lang="it-IT" sz="1400" dirty="0"/>
              <a:t>, </a:t>
            </a:r>
            <a:r>
              <a:rPr lang="it-IT" sz="1400" dirty="0" err="1"/>
              <a:t>Hongyan</a:t>
            </a:r>
            <a:r>
              <a:rPr lang="it-IT" sz="1400" dirty="0"/>
              <a:t> </a:t>
            </a:r>
            <a:r>
              <a:rPr lang="it-IT" sz="1400" dirty="0" err="1"/>
              <a:t>Shang</a:t>
            </a:r>
            <a:r>
              <a:rPr lang="it-IT" sz="1400" dirty="0"/>
              <a:t>,  </a:t>
            </a:r>
            <a:r>
              <a:rPr lang="it-IT" sz="1400" dirty="0" err="1"/>
              <a:t>Sheng</a:t>
            </a:r>
            <a:r>
              <a:rPr lang="it-IT" sz="1400" dirty="0"/>
              <a:t> </a:t>
            </a:r>
            <a:r>
              <a:rPr lang="it-IT" sz="1400" dirty="0" err="1"/>
              <a:t>Lin</a:t>
            </a:r>
            <a:r>
              <a:rPr lang="it-IT" sz="1400" dirty="0"/>
              <a:t>,  </a:t>
            </a:r>
            <a:r>
              <a:rPr lang="it-IT" sz="1400" dirty="0" err="1"/>
              <a:t>Zhen</a:t>
            </a:r>
            <a:r>
              <a:rPr lang="it-IT" sz="1400" dirty="0"/>
              <a:t> </a:t>
            </a:r>
            <a:r>
              <a:rPr lang="it-IT" sz="1400" dirty="0" err="1"/>
              <a:t>Xun</a:t>
            </a:r>
            <a:r>
              <a:rPr lang="it-IT" sz="1400" dirty="0"/>
              <a:t>,  </a:t>
            </a:r>
            <a:r>
              <a:rPr lang="it-IT" sz="1400" dirty="0" err="1"/>
              <a:t>Er</a:t>
            </a:r>
            <a:r>
              <a:rPr lang="it-IT" sz="1400" dirty="0"/>
              <a:t> Huang, </a:t>
            </a:r>
            <a:r>
              <a:rPr lang="it-IT" sz="1400" dirty="0" err="1"/>
              <a:t>Jinpiao</a:t>
            </a:r>
            <a:r>
              <a:rPr lang="it-IT" sz="1400" dirty="0"/>
              <a:t> </a:t>
            </a:r>
            <a:r>
              <a:rPr lang="it-IT" sz="1400" dirty="0" err="1"/>
              <a:t>Lin</a:t>
            </a:r>
            <a:r>
              <a:rPr lang="it-IT" sz="1400" dirty="0"/>
              <a:t>,  Bin Yang, </a:t>
            </a:r>
            <a:r>
              <a:rPr lang="it-IT" sz="1400" dirty="0" err="1"/>
              <a:t>Qishui</a:t>
            </a:r>
            <a:r>
              <a:rPr lang="it-IT" sz="1400" dirty="0"/>
              <a:t> </a:t>
            </a:r>
            <a:r>
              <a:rPr lang="it-IT" sz="1400" dirty="0" err="1"/>
              <a:t>Ou</a:t>
            </a:r>
            <a:endParaRPr lang="it-IT" sz="1400" dirty="0"/>
          </a:p>
        </p:txBody>
      </p:sp>
      <p:sp>
        <p:nvSpPr>
          <p:cNvPr id="13" name="Rettangolo 12">
            <a:extLst>
              <a:ext uri="{FF2B5EF4-FFF2-40B4-BE49-F238E27FC236}">
                <a16:creationId xmlns:a16="http://schemas.microsoft.com/office/drawing/2014/main" xmlns="" id="{DE910E34-A30C-47D9-B602-E7F736F401B7}"/>
              </a:ext>
            </a:extLst>
          </p:cNvPr>
          <p:cNvSpPr/>
          <p:nvPr/>
        </p:nvSpPr>
        <p:spPr>
          <a:xfrm>
            <a:off x="251520" y="1314386"/>
            <a:ext cx="7920880" cy="584775"/>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Prediction value of serum HBV large surface protein in different phases of HBV infection and </a:t>
            </a:r>
            <a:r>
              <a:rPr lang="en-US" sz="1600" dirty="0" err="1">
                <a:latin typeface="Arial" panose="020B0604020202020204" pitchFamily="34" charset="0"/>
                <a:cs typeface="Arial" panose="020B0604020202020204" pitchFamily="34" charset="0"/>
              </a:rPr>
              <a:t>virological</a:t>
            </a:r>
            <a:r>
              <a:rPr lang="en-US" sz="1600" dirty="0">
                <a:latin typeface="Arial" panose="020B0604020202020204" pitchFamily="34" charset="0"/>
                <a:cs typeface="Arial" panose="020B0604020202020204" pitchFamily="34" charset="0"/>
              </a:rPr>
              <a:t> response of chronic hepatitis B patients</a:t>
            </a:r>
            <a:endParaRPr lang="it-IT" sz="1600" dirty="0">
              <a:latin typeface="Arial" panose="020B0604020202020204" pitchFamily="34" charset="0"/>
              <a:cs typeface="Arial" panose="020B0604020202020204" pitchFamily="34" charset="0"/>
            </a:endParaRPr>
          </a:p>
        </p:txBody>
      </p:sp>
      <p:cxnSp>
        <p:nvCxnSpPr>
          <p:cNvPr id="15" name="Connettore diritto 14">
            <a:extLst>
              <a:ext uri="{FF2B5EF4-FFF2-40B4-BE49-F238E27FC236}">
                <a16:creationId xmlns:a16="http://schemas.microsoft.com/office/drawing/2014/main" xmlns="" id="{6184E515-3403-4860-824F-9AB9D7E54CDF}"/>
              </a:ext>
            </a:extLst>
          </p:cNvPr>
          <p:cNvCxnSpPr>
            <a:cxnSpLocks/>
          </p:cNvCxnSpPr>
          <p:nvPr/>
        </p:nvCxnSpPr>
        <p:spPr>
          <a:xfrm>
            <a:off x="107504" y="2348880"/>
            <a:ext cx="89373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ttangolo 2">
            <a:extLst>
              <a:ext uri="{FF2B5EF4-FFF2-40B4-BE49-F238E27FC236}">
                <a16:creationId xmlns:a16="http://schemas.microsoft.com/office/drawing/2014/main" xmlns="" id="{19241CB7-1575-44B2-9D32-335DB08582F8}"/>
              </a:ext>
            </a:extLst>
          </p:cNvPr>
          <p:cNvSpPr/>
          <p:nvPr/>
        </p:nvSpPr>
        <p:spPr>
          <a:xfrm>
            <a:off x="1475656" y="256981"/>
            <a:ext cx="6170984" cy="9144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a:extLst>
              <a:ext uri="{FF2B5EF4-FFF2-40B4-BE49-F238E27FC236}">
                <a16:creationId xmlns:a16="http://schemas.microsoft.com/office/drawing/2014/main" xmlns="" id="{3A2D6F39-C6C5-4DE5-BCE9-3209AED2E137}"/>
              </a:ext>
            </a:extLst>
          </p:cNvPr>
          <p:cNvSpPr/>
          <p:nvPr/>
        </p:nvSpPr>
        <p:spPr>
          <a:xfrm>
            <a:off x="2286000" y="406405"/>
            <a:ext cx="4572000" cy="584775"/>
          </a:xfrm>
          <a:prstGeom prst="rect">
            <a:avLst/>
          </a:prstGeom>
        </p:spPr>
        <p:txBody>
          <a:bodyPr>
            <a:spAutoFit/>
          </a:bodyPr>
          <a:lstStyle/>
          <a:p>
            <a:pPr algn="ctr"/>
            <a:r>
              <a:rPr lang="it-IT" dirty="0">
                <a:latin typeface="Arial" panose="020B0604020202020204" pitchFamily="34" charset="0"/>
                <a:cs typeface="Arial" panose="020B0604020202020204" pitchFamily="34" charset="0"/>
              </a:rPr>
              <a:t>Clinica Chimica Acta</a:t>
            </a:r>
          </a:p>
          <a:p>
            <a:pPr algn="ctr"/>
            <a:r>
              <a:rPr lang="it-IT" sz="1400" dirty="0">
                <a:latin typeface="Arial" panose="020B0604020202020204" pitchFamily="34" charset="0"/>
                <a:cs typeface="Arial" panose="020B0604020202020204" pitchFamily="34" charset="0"/>
              </a:rPr>
              <a:t>Volume 481, </a:t>
            </a:r>
            <a:r>
              <a:rPr lang="it-IT" sz="1400" dirty="0" err="1">
                <a:latin typeface="Arial" panose="020B0604020202020204" pitchFamily="34" charset="0"/>
                <a:cs typeface="Arial" panose="020B0604020202020204" pitchFamily="34" charset="0"/>
              </a:rPr>
              <a:t>June</a:t>
            </a:r>
            <a:r>
              <a:rPr lang="it-IT" sz="1400" dirty="0">
                <a:latin typeface="Arial" panose="020B0604020202020204" pitchFamily="34" charset="0"/>
                <a:cs typeface="Arial" panose="020B0604020202020204" pitchFamily="34" charset="0"/>
              </a:rPr>
              <a:t> 2018, </a:t>
            </a:r>
            <a:r>
              <a:rPr lang="it-IT" sz="1400" dirty="0" err="1">
                <a:latin typeface="Arial" panose="020B0604020202020204" pitchFamily="34" charset="0"/>
                <a:cs typeface="Arial" panose="020B0604020202020204" pitchFamily="34" charset="0"/>
              </a:rPr>
              <a:t>Pages</a:t>
            </a:r>
            <a:r>
              <a:rPr lang="it-IT" sz="1400" dirty="0">
                <a:latin typeface="Arial" panose="020B0604020202020204" pitchFamily="34" charset="0"/>
                <a:cs typeface="Arial" panose="020B0604020202020204" pitchFamily="34" charset="0"/>
              </a:rPr>
              <a:t> 12-19</a:t>
            </a:r>
          </a:p>
        </p:txBody>
      </p:sp>
      <p:pic>
        <p:nvPicPr>
          <p:cNvPr id="5" name="Immagine 4">
            <a:extLst>
              <a:ext uri="{FF2B5EF4-FFF2-40B4-BE49-F238E27FC236}">
                <a16:creationId xmlns:a16="http://schemas.microsoft.com/office/drawing/2014/main" xmlns="" id="{2F60718D-DE49-438A-8B96-0D1BF6554372}"/>
              </a:ext>
            </a:extLst>
          </p:cNvPr>
          <p:cNvPicPr>
            <a:picLocks noChangeAspect="1"/>
          </p:cNvPicPr>
          <p:nvPr/>
        </p:nvPicPr>
        <p:blipFill>
          <a:blip r:embed="rId4"/>
          <a:stretch>
            <a:fillRect/>
          </a:stretch>
        </p:blipFill>
        <p:spPr>
          <a:xfrm>
            <a:off x="8172400" y="1405906"/>
            <a:ext cx="495039" cy="467309"/>
          </a:xfrm>
          <a:prstGeom prst="rect">
            <a:avLst/>
          </a:prstGeom>
        </p:spPr>
      </p:pic>
      <p:pic>
        <p:nvPicPr>
          <p:cNvPr id="9" name="Immagine 8">
            <a:extLst>
              <a:ext uri="{FF2B5EF4-FFF2-40B4-BE49-F238E27FC236}">
                <a16:creationId xmlns:a16="http://schemas.microsoft.com/office/drawing/2014/main" xmlns="" id="{2690A33B-3D89-42CC-9F46-26E5E27C4D32}"/>
              </a:ext>
            </a:extLst>
          </p:cNvPr>
          <p:cNvPicPr>
            <a:picLocks noChangeAspect="1"/>
          </p:cNvPicPr>
          <p:nvPr/>
        </p:nvPicPr>
        <p:blipFill>
          <a:blip r:embed="rId5"/>
          <a:stretch>
            <a:fillRect/>
          </a:stretch>
        </p:blipFill>
        <p:spPr>
          <a:xfrm>
            <a:off x="4750460" y="2651608"/>
            <a:ext cx="3925996" cy="4008817"/>
          </a:xfrm>
          <a:prstGeom prst="rect">
            <a:avLst/>
          </a:prstGeom>
          <a:ln>
            <a:solidFill>
              <a:schemeClr val="tx1"/>
            </a:solidFill>
          </a:ln>
        </p:spPr>
      </p:pic>
      <p:sp>
        <p:nvSpPr>
          <p:cNvPr id="16" name="Rettangolo 15">
            <a:extLst>
              <a:ext uri="{FF2B5EF4-FFF2-40B4-BE49-F238E27FC236}">
                <a16:creationId xmlns:a16="http://schemas.microsoft.com/office/drawing/2014/main" xmlns="" id="{ED1920B0-22DF-405E-B5EF-92FA6BA26F0B}"/>
              </a:ext>
            </a:extLst>
          </p:cNvPr>
          <p:cNvSpPr/>
          <p:nvPr/>
        </p:nvSpPr>
        <p:spPr>
          <a:xfrm>
            <a:off x="233463" y="2675106"/>
            <a:ext cx="4338537" cy="3139321"/>
          </a:xfrm>
          <a:prstGeom prst="rect">
            <a:avLst/>
          </a:prstGeom>
          <a:solidFill>
            <a:schemeClr val="bg1">
              <a:lumMod val="95000"/>
            </a:schemeClr>
          </a:solidFill>
        </p:spPr>
        <p:txBody>
          <a:bodyPr wrap="square">
            <a:spAutoFit/>
          </a:bodyPr>
          <a:lstStyle/>
          <a:p>
            <a:r>
              <a:rPr lang="en-US" sz="1600" dirty="0">
                <a:latin typeface="Arial" panose="020B0604020202020204" pitchFamily="34" charset="0"/>
                <a:cs typeface="Arial" panose="020B0604020202020204" pitchFamily="34" charset="0"/>
              </a:rPr>
              <a:t>Highlights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Serum HBV-LP level was higher in patients with </a:t>
            </a:r>
            <a:r>
              <a:rPr lang="en-US" sz="1400" dirty="0" err="1">
                <a:latin typeface="Arial" panose="020B0604020202020204" pitchFamily="34" charset="0"/>
                <a:cs typeface="Arial" panose="020B0604020202020204" pitchFamily="34" charset="0"/>
              </a:rPr>
              <a:t>HBeAg</a:t>
            </a:r>
            <a:r>
              <a:rPr lang="en-US" sz="1400" dirty="0">
                <a:latin typeface="Arial" panose="020B0604020202020204" pitchFamily="34" charset="0"/>
                <a:cs typeface="Arial" panose="020B0604020202020204" pitchFamily="34" charset="0"/>
              </a:rPr>
              <a:t>(+) chronic hepatitis than those with other phases of HBV infection.</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Serum HBV-LP was positive relevant to HBV DNA in HBV infection patients.</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During antiviral therapy, baseline HBV-LP was lower in VR patients than that in PVR patients.</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The cut-off points to predict VR by baseline HBV-LP were 32.4 and 28.6 S/CO for </a:t>
            </a:r>
            <a:r>
              <a:rPr lang="en-US" sz="1400" dirty="0" err="1">
                <a:latin typeface="Arial" panose="020B0604020202020204" pitchFamily="34" charset="0"/>
                <a:cs typeface="Arial" panose="020B0604020202020204" pitchFamily="34" charset="0"/>
              </a:rPr>
              <a:t>HBeAg</a:t>
            </a:r>
            <a:r>
              <a:rPr lang="en-US" sz="1400" dirty="0">
                <a:latin typeface="Arial" panose="020B0604020202020204" pitchFamily="34" charset="0"/>
                <a:cs typeface="Arial" panose="020B0604020202020204" pitchFamily="34" charset="0"/>
              </a:rPr>
              <a:t>(+) and </a:t>
            </a:r>
            <a:r>
              <a:rPr lang="en-US" sz="1400" dirty="0" err="1">
                <a:latin typeface="Arial" panose="020B0604020202020204" pitchFamily="34" charset="0"/>
                <a:cs typeface="Arial" panose="020B0604020202020204" pitchFamily="34" charset="0"/>
              </a:rPr>
              <a:t>HBeAg</a:t>
            </a:r>
            <a:r>
              <a:rPr lang="en-US" sz="1400" dirty="0">
                <a:latin typeface="Arial" panose="020B0604020202020204" pitchFamily="34" charset="0"/>
                <a:cs typeface="Arial" panose="020B0604020202020204" pitchFamily="34" charset="0"/>
              </a:rPr>
              <a:t>(-) patients, respectively.</a:t>
            </a:r>
            <a:endParaRPr lang="it-IT" sz="1400" dirty="0">
              <a:latin typeface="Arial" panose="020B0604020202020204" pitchFamily="34" charset="0"/>
              <a:cs typeface="Arial" panose="020B0604020202020204" pitchFamily="34" charset="0"/>
            </a:endParaRPr>
          </a:p>
        </p:txBody>
      </p:sp>
      <p:sp>
        <p:nvSpPr>
          <p:cNvPr id="2" name="Rettangolo 1">
            <a:extLst>
              <a:ext uri="{FF2B5EF4-FFF2-40B4-BE49-F238E27FC236}">
                <a16:creationId xmlns:a16="http://schemas.microsoft.com/office/drawing/2014/main" xmlns="" id="{5F87E80C-0AA5-4A73-A6DC-ED20FB40E6B9}"/>
              </a:ext>
            </a:extLst>
          </p:cNvPr>
          <p:cNvSpPr/>
          <p:nvPr/>
        </p:nvSpPr>
        <p:spPr>
          <a:xfrm>
            <a:off x="233463" y="5966298"/>
            <a:ext cx="4338537" cy="646331"/>
          </a:xfrm>
          <a:prstGeom prst="rect">
            <a:avLst/>
          </a:prstGeom>
          <a:ln>
            <a:solidFill>
              <a:srgbClr val="0000FF"/>
            </a:solidFill>
          </a:ln>
        </p:spPr>
        <p:txBody>
          <a:bodyPr wrap="square">
            <a:spAutoFit/>
          </a:bodyPr>
          <a:lstStyle/>
          <a:p>
            <a:r>
              <a:rPr lang="en-US" sz="1200" dirty="0">
                <a:latin typeface="Arial" panose="020B0604020202020204" pitchFamily="34" charset="0"/>
                <a:cs typeface="Arial" panose="020B0604020202020204" pitchFamily="34" charset="0"/>
              </a:rPr>
              <a:t>“Baseline HBV-LP could predict the efficiency of </a:t>
            </a:r>
            <a:r>
              <a:rPr lang="en-US" sz="1200" dirty="0" err="1">
                <a:latin typeface="Arial" panose="020B0604020202020204" pitchFamily="34" charset="0"/>
                <a:cs typeface="Arial" panose="020B0604020202020204" pitchFamily="34" charset="0"/>
              </a:rPr>
              <a:t>virological</a:t>
            </a:r>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response. However, for more precise diagnosis, the quantitation of HBsAg and </a:t>
            </a:r>
            <a:r>
              <a:rPr lang="en-US" sz="1200" dirty="0" err="1">
                <a:latin typeface="Arial" panose="020B0604020202020204" pitchFamily="34" charset="0"/>
                <a:cs typeface="Arial" panose="020B0604020202020204" pitchFamily="34" charset="0"/>
              </a:rPr>
              <a:t>HBeAg</a:t>
            </a:r>
            <a:r>
              <a:rPr lang="en-US" sz="1200" dirty="0">
                <a:latin typeface="Arial" panose="020B0604020202020204" pitchFamily="34" charset="0"/>
                <a:cs typeface="Arial" panose="020B0604020202020204" pitchFamily="34" charset="0"/>
              </a:rPr>
              <a:t> should be considered.”</a:t>
            </a:r>
            <a:endParaRPr lang="it-IT"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148815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xmlns="" id="{92E914C1-0559-4AD0-86B9-D77611C4BA1C}"/>
              </a:ext>
            </a:extLst>
          </p:cNvPr>
          <p:cNvPicPr>
            <a:picLocks noChangeAspect="1"/>
          </p:cNvPicPr>
          <p:nvPr/>
        </p:nvPicPr>
        <p:blipFill>
          <a:blip r:embed="rId2"/>
          <a:stretch>
            <a:fillRect/>
          </a:stretch>
        </p:blipFill>
        <p:spPr>
          <a:xfrm>
            <a:off x="755576" y="404664"/>
            <a:ext cx="8410801" cy="2521867"/>
          </a:xfrm>
          <a:prstGeom prst="rect">
            <a:avLst/>
          </a:prstGeom>
        </p:spPr>
      </p:pic>
      <p:sp>
        <p:nvSpPr>
          <p:cNvPr id="3" name="Rettangolo 2">
            <a:extLst>
              <a:ext uri="{FF2B5EF4-FFF2-40B4-BE49-F238E27FC236}">
                <a16:creationId xmlns:a16="http://schemas.microsoft.com/office/drawing/2014/main" xmlns="" id="{4D0877B2-059B-41C1-A26F-6E08C10A2037}"/>
              </a:ext>
            </a:extLst>
          </p:cNvPr>
          <p:cNvSpPr/>
          <p:nvPr/>
        </p:nvSpPr>
        <p:spPr>
          <a:xfrm>
            <a:off x="744718" y="2980690"/>
            <a:ext cx="8003746" cy="1600438"/>
          </a:xfrm>
          <a:prstGeom prst="rect">
            <a:avLst/>
          </a:prstGeom>
        </p:spPr>
        <p:txBody>
          <a:bodyPr wrap="square">
            <a:spAutoFit/>
          </a:bodyPr>
          <a:lstStyle/>
          <a:p>
            <a:pPr algn="just"/>
            <a:r>
              <a:rPr lang="en-US" sz="1400" b="1" dirty="0">
                <a:cs typeface="Arial" panose="020B0604020202020204" pitchFamily="34" charset="0"/>
              </a:rPr>
              <a:t>Clinical research</a:t>
            </a:r>
            <a:r>
              <a:rPr lang="en-US" sz="1200" b="1" dirty="0">
                <a:cs typeface="Arial" panose="020B0604020202020204" pitchFamily="34" charset="0"/>
              </a:rPr>
              <a:t>. “</a:t>
            </a:r>
            <a:r>
              <a:rPr lang="en-US" sz="1400" dirty="0">
                <a:cs typeface="Arial" panose="020B0604020202020204" pitchFamily="34" charset="0"/>
              </a:rPr>
              <a:t>Cohort studies, surveillance studies, and clinical trials of new therapeutic agents or strategies require serial measurements of HBV DNA. In research studies, tests for resistant variants should be </a:t>
            </a:r>
            <a:r>
              <a:rPr lang="en-US" sz="1400" dirty="0" err="1">
                <a:cs typeface="Arial" panose="020B0604020202020204" pitchFamily="34" charset="0"/>
              </a:rPr>
              <a:t>sy</a:t>
            </a:r>
            <a:r>
              <a:rPr lang="en-US" sz="1400" dirty="0">
                <a:cs typeface="Arial" panose="020B0604020202020204" pitchFamily="34" charset="0"/>
              </a:rPr>
              <a:t> </a:t>
            </a:r>
            <a:r>
              <a:rPr lang="en-US" sz="1400" dirty="0" err="1">
                <a:cs typeface="Arial" panose="020B0604020202020204" pitchFamily="34" charset="0"/>
              </a:rPr>
              <a:t>stematically</a:t>
            </a:r>
            <a:r>
              <a:rPr lang="en-US" sz="1400" dirty="0">
                <a:cs typeface="Arial" panose="020B0604020202020204" pitchFamily="34" charset="0"/>
              </a:rPr>
              <a:t> performed when antiviral therapy fails, to identify the resistant variant and characterize its nature and dynamics. </a:t>
            </a:r>
            <a:r>
              <a:rPr lang="en-US" sz="1400" b="1" dirty="0">
                <a:cs typeface="Arial" panose="020B0604020202020204" pitchFamily="34" charset="0"/>
              </a:rPr>
              <a:t>Sensitive sequencing methods such as NGS are particularly useful for characterizing the dynamics of sensitive and resistant virus populations over time. Information about HBV genotype and core and core promoter mutations might be used in epidemiology and pathophysiology </a:t>
            </a:r>
            <a:r>
              <a:rPr lang="it-IT" sz="1400" b="1" dirty="0" err="1">
                <a:cs typeface="Arial" panose="020B0604020202020204" pitchFamily="34" charset="0"/>
              </a:rPr>
              <a:t>studies</a:t>
            </a:r>
            <a:r>
              <a:rPr lang="it-IT" sz="1400" b="1" dirty="0">
                <a:cs typeface="Arial" panose="020B0604020202020204" pitchFamily="34" charset="0"/>
              </a:rPr>
              <a:t>»</a:t>
            </a:r>
            <a:endParaRPr lang="it-IT" sz="3200" b="1" dirty="0">
              <a:cs typeface="Arial" panose="020B0604020202020204" pitchFamily="34" charset="0"/>
            </a:endParaRPr>
          </a:p>
        </p:txBody>
      </p:sp>
      <p:sp>
        <p:nvSpPr>
          <p:cNvPr id="4" name="Rettangolo 3">
            <a:extLst>
              <a:ext uri="{FF2B5EF4-FFF2-40B4-BE49-F238E27FC236}">
                <a16:creationId xmlns:a16="http://schemas.microsoft.com/office/drawing/2014/main" xmlns="" id="{95847D98-3028-465C-85C5-8CB55B035F3A}"/>
              </a:ext>
            </a:extLst>
          </p:cNvPr>
          <p:cNvSpPr/>
          <p:nvPr/>
        </p:nvSpPr>
        <p:spPr>
          <a:xfrm>
            <a:off x="5654221" y="44624"/>
            <a:ext cx="3166251" cy="261610"/>
          </a:xfrm>
          <a:prstGeom prst="rect">
            <a:avLst/>
          </a:prstGeom>
        </p:spPr>
        <p:txBody>
          <a:bodyPr wrap="none">
            <a:spAutoFit/>
          </a:bodyPr>
          <a:lstStyle/>
          <a:p>
            <a:r>
              <a:rPr lang="it-IT" sz="1100" b="1" dirty="0">
                <a:latin typeface="Arial" panose="020B0604020202020204" pitchFamily="34" charset="0"/>
                <a:cs typeface="Arial" panose="020B0604020202020204" pitchFamily="34" charset="0"/>
              </a:rPr>
              <a:t>GASTROENTEROLOGY 2012;142:1303–1313</a:t>
            </a:r>
          </a:p>
        </p:txBody>
      </p:sp>
      <p:pic>
        <p:nvPicPr>
          <p:cNvPr id="6" name="Immagine 5">
            <a:extLst>
              <a:ext uri="{FF2B5EF4-FFF2-40B4-BE49-F238E27FC236}">
                <a16:creationId xmlns:a16="http://schemas.microsoft.com/office/drawing/2014/main" xmlns="" id="{AE36E988-5527-4A41-8EB9-1AB762500FF0}"/>
              </a:ext>
            </a:extLst>
          </p:cNvPr>
          <p:cNvPicPr>
            <a:picLocks noChangeAspect="1"/>
          </p:cNvPicPr>
          <p:nvPr/>
        </p:nvPicPr>
        <p:blipFill>
          <a:blip r:embed="rId3"/>
          <a:stretch>
            <a:fillRect/>
          </a:stretch>
        </p:blipFill>
        <p:spPr>
          <a:xfrm>
            <a:off x="755576" y="4631277"/>
            <a:ext cx="7011483" cy="2204853"/>
          </a:xfrm>
          <a:prstGeom prst="rect">
            <a:avLst/>
          </a:prstGeom>
        </p:spPr>
      </p:pic>
    </p:spTree>
    <p:extLst>
      <p:ext uri="{BB962C8B-B14F-4D97-AF65-F5344CB8AC3E}">
        <p14:creationId xmlns:p14="http://schemas.microsoft.com/office/powerpoint/2010/main" val="231847084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xmlns="" id="{1FE4DCB3-7C76-488D-92A9-F39D4F58D704}"/>
              </a:ext>
            </a:extLst>
          </p:cNvPr>
          <p:cNvSpPr/>
          <p:nvPr/>
        </p:nvSpPr>
        <p:spPr>
          <a:xfrm>
            <a:off x="1146810" y="179348"/>
            <a:ext cx="1967205" cy="400110"/>
          </a:xfrm>
          <a:prstGeom prst="rect">
            <a:avLst/>
          </a:prstGeom>
        </p:spPr>
        <p:txBody>
          <a:bodyPr wrap="none">
            <a:spAutoFit/>
          </a:bodyPr>
          <a:lstStyle/>
          <a:p>
            <a:r>
              <a:rPr lang="it-IT" sz="2000" b="1" dirty="0" err="1">
                <a:latin typeface="Arial" panose="020B0604020202020204" pitchFamily="34" charset="0"/>
                <a:cs typeface="Arial" panose="020B0604020202020204" pitchFamily="34" charset="0"/>
              </a:rPr>
              <a:t>Key</a:t>
            </a:r>
            <a:r>
              <a:rPr lang="it-IT" sz="2000" b="1" dirty="0">
                <a:latin typeface="Arial" panose="020B0604020202020204" pitchFamily="34" charset="0"/>
                <a:cs typeface="Arial" panose="020B0604020202020204" pitchFamily="34" charset="0"/>
              </a:rPr>
              <a:t> </a:t>
            </a:r>
            <a:r>
              <a:rPr lang="it-IT" sz="2000" b="1" dirty="0" err="1">
                <a:latin typeface="Arial" panose="020B0604020202020204" pitchFamily="34" charset="0"/>
                <a:cs typeface="Arial" panose="020B0604020202020204" pitchFamily="34" charset="0"/>
              </a:rPr>
              <a:t>messages</a:t>
            </a:r>
            <a:endParaRPr lang="it-IT" sz="2000" b="1" dirty="0">
              <a:latin typeface="Arial" panose="020B0604020202020204" pitchFamily="34" charset="0"/>
              <a:cs typeface="Arial" panose="020B0604020202020204" pitchFamily="34" charset="0"/>
            </a:endParaRPr>
          </a:p>
        </p:txBody>
      </p:sp>
      <p:grpSp>
        <p:nvGrpSpPr>
          <p:cNvPr id="3" name="Group 21">
            <a:extLst>
              <a:ext uri="{FF2B5EF4-FFF2-40B4-BE49-F238E27FC236}">
                <a16:creationId xmlns:a16="http://schemas.microsoft.com/office/drawing/2014/main" xmlns="" id="{9DA4FBB9-6A32-4B47-9FAE-072B4F175B73}"/>
              </a:ext>
            </a:extLst>
          </p:cNvPr>
          <p:cNvGrpSpPr>
            <a:grpSpLocks/>
          </p:cNvGrpSpPr>
          <p:nvPr/>
        </p:nvGrpSpPr>
        <p:grpSpPr bwMode="auto">
          <a:xfrm>
            <a:off x="1146810" y="762000"/>
            <a:ext cx="7436485" cy="5334000"/>
            <a:chOff x="1950" y="2070"/>
            <a:chExt cx="11711" cy="8400"/>
          </a:xfrm>
        </p:grpSpPr>
        <p:pic>
          <p:nvPicPr>
            <p:cNvPr id="4" name="Picture 32">
              <a:extLst>
                <a:ext uri="{FF2B5EF4-FFF2-40B4-BE49-F238E27FC236}">
                  <a16:creationId xmlns:a16="http://schemas.microsoft.com/office/drawing/2014/main" xmlns="" id="{79064C2D-D25B-4DA4-AD1B-F991A85C16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0" y="2070"/>
              <a:ext cx="6480" cy="84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30">
              <a:extLst>
                <a:ext uri="{FF2B5EF4-FFF2-40B4-BE49-F238E27FC236}">
                  <a16:creationId xmlns:a16="http://schemas.microsoft.com/office/drawing/2014/main" xmlns="" id="{8738F053-56BB-41D2-8803-866C065CB822}"/>
                </a:ext>
              </a:extLst>
            </p:cNvPr>
            <p:cNvGrpSpPr>
              <a:grpSpLocks/>
            </p:cNvGrpSpPr>
            <p:nvPr/>
          </p:nvGrpSpPr>
          <p:grpSpPr bwMode="auto">
            <a:xfrm>
              <a:off x="8203" y="5159"/>
              <a:ext cx="4416" cy="2"/>
              <a:chOff x="8203" y="5159"/>
              <a:chExt cx="4416" cy="2"/>
            </a:xfrm>
          </p:grpSpPr>
          <p:sp>
            <p:nvSpPr>
              <p:cNvPr id="14" name="Freeform 31">
                <a:extLst>
                  <a:ext uri="{FF2B5EF4-FFF2-40B4-BE49-F238E27FC236}">
                    <a16:creationId xmlns:a16="http://schemas.microsoft.com/office/drawing/2014/main" xmlns="" id="{CE359569-992F-45E7-9761-8E12E904F57A}"/>
                  </a:ext>
                </a:extLst>
              </p:cNvPr>
              <p:cNvSpPr>
                <a:spLocks/>
              </p:cNvSpPr>
              <p:nvPr/>
            </p:nvSpPr>
            <p:spPr bwMode="auto">
              <a:xfrm>
                <a:off x="8203" y="5159"/>
                <a:ext cx="4416" cy="2"/>
              </a:xfrm>
              <a:custGeom>
                <a:avLst/>
                <a:gdLst>
                  <a:gd name="T0" fmla="+- 0 8203 8203"/>
                  <a:gd name="T1" fmla="*/ T0 w 4416"/>
                  <a:gd name="T2" fmla="+- 0 12619 8203"/>
                  <a:gd name="T3" fmla="*/ T2 w 4416"/>
                </a:gdLst>
                <a:ahLst/>
                <a:cxnLst>
                  <a:cxn ang="0">
                    <a:pos x="T1" y="0"/>
                  </a:cxn>
                  <a:cxn ang="0">
                    <a:pos x="T3" y="0"/>
                  </a:cxn>
                </a:cxnLst>
                <a:rect l="0" t="0" r="r" b="b"/>
                <a:pathLst>
                  <a:path w="4416">
                    <a:moveTo>
                      <a:pt x="0" y="0"/>
                    </a:moveTo>
                    <a:lnTo>
                      <a:pt x="4416" y="0"/>
                    </a:lnTo>
                  </a:path>
                </a:pathLst>
              </a:custGeom>
              <a:noFill/>
              <a:ln w="66536">
                <a:solidFill>
                  <a:srgbClr val="CCCFD8"/>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it-IT" dirty="0"/>
              </a:p>
            </p:txBody>
          </p:sp>
        </p:grpSp>
        <p:grpSp>
          <p:nvGrpSpPr>
            <p:cNvPr id="6" name="Group 28">
              <a:extLst>
                <a:ext uri="{FF2B5EF4-FFF2-40B4-BE49-F238E27FC236}">
                  <a16:creationId xmlns:a16="http://schemas.microsoft.com/office/drawing/2014/main" xmlns="" id="{86A53418-3594-4F79-8C67-75B617F74E61}"/>
                </a:ext>
              </a:extLst>
            </p:cNvPr>
            <p:cNvGrpSpPr>
              <a:grpSpLocks/>
            </p:cNvGrpSpPr>
            <p:nvPr/>
          </p:nvGrpSpPr>
          <p:grpSpPr bwMode="auto">
            <a:xfrm>
              <a:off x="8203" y="6846"/>
              <a:ext cx="4431" cy="2"/>
              <a:chOff x="8203" y="6846"/>
              <a:chExt cx="4431" cy="2"/>
            </a:xfrm>
          </p:grpSpPr>
          <p:sp>
            <p:nvSpPr>
              <p:cNvPr id="13" name="Freeform 29">
                <a:extLst>
                  <a:ext uri="{FF2B5EF4-FFF2-40B4-BE49-F238E27FC236}">
                    <a16:creationId xmlns:a16="http://schemas.microsoft.com/office/drawing/2014/main" xmlns="" id="{33F6BBF4-DE88-45F2-9B25-1CC8C3535B55}"/>
                  </a:ext>
                </a:extLst>
              </p:cNvPr>
              <p:cNvSpPr>
                <a:spLocks/>
              </p:cNvSpPr>
              <p:nvPr/>
            </p:nvSpPr>
            <p:spPr bwMode="auto">
              <a:xfrm>
                <a:off x="8203" y="6846"/>
                <a:ext cx="4431" cy="2"/>
              </a:xfrm>
              <a:custGeom>
                <a:avLst/>
                <a:gdLst>
                  <a:gd name="T0" fmla="+- 0 8203 8203"/>
                  <a:gd name="T1" fmla="*/ T0 w 4431"/>
                  <a:gd name="T2" fmla="+- 0 12634 8203"/>
                  <a:gd name="T3" fmla="*/ T2 w 4431"/>
                </a:gdLst>
                <a:ahLst/>
                <a:cxnLst>
                  <a:cxn ang="0">
                    <a:pos x="T1" y="0"/>
                  </a:cxn>
                  <a:cxn ang="0">
                    <a:pos x="T3" y="0"/>
                  </a:cxn>
                </a:cxnLst>
                <a:rect l="0" t="0" r="r" b="b"/>
                <a:pathLst>
                  <a:path w="4431">
                    <a:moveTo>
                      <a:pt x="0" y="0"/>
                    </a:moveTo>
                    <a:lnTo>
                      <a:pt x="4431" y="0"/>
                    </a:lnTo>
                  </a:path>
                </a:pathLst>
              </a:custGeom>
              <a:noFill/>
              <a:ln w="57031">
                <a:solidFill>
                  <a:srgbClr val="CCCFD8"/>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it-IT" dirty="0"/>
              </a:p>
            </p:txBody>
          </p:sp>
        </p:grpSp>
        <p:grpSp>
          <p:nvGrpSpPr>
            <p:cNvPr id="7" name="Group 26">
              <a:extLst>
                <a:ext uri="{FF2B5EF4-FFF2-40B4-BE49-F238E27FC236}">
                  <a16:creationId xmlns:a16="http://schemas.microsoft.com/office/drawing/2014/main" xmlns="" id="{16292090-D113-4CA8-A13D-9D8EB90D2E26}"/>
                </a:ext>
              </a:extLst>
            </p:cNvPr>
            <p:cNvGrpSpPr>
              <a:grpSpLocks/>
            </p:cNvGrpSpPr>
            <p:nvPr/>
          </p:nvGrpSpPr>
          <p:grpSpPr bwMode="auto">
            <a:xfrm>
              <a:off x="12589" y="7381"/>
              <a:ext cx="107" cy="1134"/>
              <a:chOff x="12589" y="7381"/>
              <a:chExt cx="107" cy="1134"/>
            </a:xfrm>
          </p:grpSpPr>
          <p:sp>
            <p:nvSpPr>
              <p:cNvPr id="12" name="Freeform 27">
                <a:extLst>
                  <a:ext uri="{FF2B5EF4-FFF2-40B4-BE49-F238E27FC236}">
                    <a16:creationId xmlns:a16="http://schemas.microsoft.com/office/drawing/2014/main" xmlns="" id="{7C379ED3-278A-4E1E-8E31-BB404C14E317}"/>
                  </a:ext>
                </a:extLst>
              </p:cNvPr>
              <p:cNvSpPr>
                <a:spLocks/>
              </p:cNvSpPr>
              <p:nvPr/>
            </p:nvSpPr>
            <p:spPr bwMode="auto">
              <a:xfrm>
                <a:off x="12589" y="7381"/>
                <a:ext cx="107" cy="1134"/>
              </a:xfrm>
              <a:custGeom>
                <a:avLst/>
                <a:gdLst>
                  <a:gd name="T0" fmla="+- 0 8428 7294"/>
                  <a:gd name="T1" fmla="*/ 8428 h 1134"/>
                  <a:gd name="T2" fmla="+- 0 7294 7294"/>
                  <a:gd name="T3" fmla="*/ 7294 h 1134"/>
                </a:gdLst>
                <a:ahLst/>
                <a:cxnLst>
                  <a:cxn ang="0">
                    <a:pos x="0" y="T1"/>
                  </a:cxn>
                  <a:cxn ang="0">
                    <a:pos x="0" y="T3"/>
                  </a:cxn>
                </a:cxnLst>
                <a:rect l="0" t="0" r="r" b="b"/>
                <a:pathLst>
                  <a:path h="1134">
                    <a:moveTo>
                      <a:pt x="0" y="1134"/>
                    </a:moveTo>
                    <a:lnTo>
                      <a:pt x="0" y="0"/>
                    </a:lnTo>
                  </a:path>
                </a:pathLst>
              </a:custGeom>
              <a:noFill/>
              <a:ln w="57031">
                <a:solidFill>
                  <a:srgbClr val="CCCFD4"/>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it-IT"/>
              </a:p>
            </p:txBody>
          </p:sp>
        </p:grpSp>
        <p:grpSp>
          <p:nvGrpSpPr>
            <p:cNvPr id="8" name="Group 24">
              <a:extLst>
                <a:ext uri="{FF2B5EF4-FFF2-40B4-BE49-F238E27FC236}">
                  <a16:creationId xmlns:a16="http://schemas.microsoft.com/office/drawing/2014/main" xmlns="" id="{A1D35CEB-BA36-44D9-93F2-BC8B4FEC0BA7}"/>
                </a:ext>
              </a:extLst>
            </p:cNvPr>
            <p:cNvGrpSpPr>
              <a:grpSpLocks/>
            </p:cNvGrpSpPr>
            <p:nvPr/>
          </p:nvGrpSpPr>
          <p:grpSpPr bwMode="auto">
            <a:xfrm>
              <a:off x="8203" y="8533"/>
              <a:ext cx="4431" cy="2"/>
              <a:chOff x="8203" y="8533"/>
              <a:chExt cx="4431" cy="2"/>
            </a:xfrm>
          </p:grpSpPr>
          <p:sp>
            <p:nvSpPr>
              <p:cNvPr id="11" name="Freeform 25">
                <a:extLst>
                  <a:ext uri="{FF2B5EF4-FFF2-40B4-BE49-F238E27FC236}">
                    <a16:creationId xmlns:a16="http://schemas.microsoft.com/office/drawing/2014/main" xmlns="" id="{593407E4-4714-46FF-A32B-62BA43B1A19D}"/>
                  </a:ext>
                </a:extLst>
              </p:cNvPr>
              <p:cNvSpPr>
                <a:spLocks/>
              </p:cNvSpPr>
              <p:nvPr/>
            </p:nvSpPr>
            <p:spPr bwMode="auto">
              <a:xfrm>
                <a:off x="8203" y="8533"/>
                <a:ext cx="4431" cy="2"/>
              </a:xfrm>
              <a:custGeom>
                <a:avLst/>
                <a:gdLst>
                  <a:gd name="T0" fmla="+- 0 8203 8203"/>
                  <a:gd name="T1" fmla="*/ T0 w 4431"/>
                  <a:gd name="T2" fmla="+- 0 12634 8203"/>
                  <a:gd name="T3" fmla="*/ T2 w 4431"/>
                </a:gdLst>
                <a:ahLst/>
                <a:cxnLst>
                  <a:cxn ang="0">
                    <a:pos x="T1" y="0"/>
                  </a:cxn>
                  <a:cxn ang="0">
                    <a:pos x="T3" y="0"/>
                  </a:cxn>
                </a:cxnLst>
                <a:rect l="0" t="0" r="r" b="b"/>
                <a:pathLst>
                  <a:path w="4431">
                    <a:moveTo>
                      <a:pt x="0" y="0"/>
                    </a:moveTo>
                    <a:lnTo>
                      <a:pt x="4431" y="0"/>
                    </a:lnTo>
                  </a:path>
                </a:pathLst>
              </a:custGeom>
              <a:noFill/>
              <a:ln w="57031">
                <a:solidFill>
                  <a:srgbClr val="CCCFD8"/>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it-IT"/>
              </a:p>
            </p:txBody>
          </p:sp>
        </p:grpSp>
        <p:grpSp>
          <p:nvGrpSpPr>
            <p:cNvPr id="9" name="Group 22">
              <a:extLst>
                <a:ext uri="{FF2B5EF4-FFF2-40B4-BE49-F238E27FC236}">
                  <a16:creationId xmlns:a16="http://schemas.microsoft.com/office/drawing/2014/main" xmlns="" id="{C0C62E8B-5D76-47F0-B3F9-A57643BB6F08}"/>
                </a:ext>
              </a:extLst>
            </p:cNvPr>
            <p:cNvGrpSpPr>
              <a:grpSpLocks/>
            </p:cNvGrpSpPr>
            <p:nvPr/>
          </p:nvGrpSpPr>
          <p:grpSpPr bwMode="auto">
            <a:xfrm>
              <a:off x="7181" y="10106"/>
              <a:ext cx="6480" cy="72"/>
              <a:chOff x="7181" y="10106"/>
              <a:chExt cx="6480" cy="72"/>
            </a:xfrm>
          </p:grpSpPr>
          <p:sp>
            <p:nvSpPr>
              <p:cNvPr id="10" name="Freeform 23">
                <a:extLst>
                  <a:ext uri="{FF2B5EF4-FFF2-40B4-BE49-F238E27FC236}">
                    <a16:creationId xmlns:a16="http://schemas.microsoft.com/office/drawing/2014/main" xmlns="" id="{46405A0D-1FFE-4CCF-881A-4718C67CFC35}"/>
                  </a:ext>
                </a:extLst>
              </p:cNvPr>
              <p:cNvSpPr>
                <a:spLocks/>
              </p:cNvSpPr>
              <p:nvPr/>
            </p:nvSpPr>
            <p:spPr bwMode="auto">
              <a:xfrm flipV="1">
                <a:off x="7181" y="10106"/>
                <a:ext cx="6480" cy="72"/>
              </a:xfrm>
              <a:custGeom>
                <a:avLst/>
                <a:gdLst>
                  <a:gd name="T0" fmla="+- 0 7125 7125"/>
                  <a:gd name="T1" fmla="*/ T0 w 5464"/>
                  <a:gd name="T2" fmla="+- 0 12589 7125"/>
                  <a:gd name="T3" fmla="*/ T2 w 5464"/>
                </a:gdLst>
                <a:ahLst/>
                <a:cxnLst>
                  <a:cxn ang="0">
                    <a:pos x="T1" y="0"/>
                  </a:cxn>
                  <a:cxn ang="0">
                    <a:pos x="T3" y="0"/>
                  </a:cxn>
                </a:cxnLst>
                <a:rect l="0" t="0" r="r" b="b"/>
                <a:pathLst>
                  <a:path w="5464">
                    <a:moveTo>
                      <a:pt x="0" y="0"/>
                    </a:moveTo>
                    <a:lnTo>
                      <a:pt x="5464" y="0"/>
                    </a:lnTo>
                  </a:path>
                </a:pathLst>
              </a:custGeom>
              <a:noFill/>
              <a:ln w="47526">
                <a:solidFill>
                  <a:srgbClr val="F7BF1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it-IT" dirty="0"/>
              </a:p>
            </p:txBody>
          </p:sp>
        </p:grpSp>
      </p:grpSp>
      <p:sp>
        <p:nvSpPr>
          <p:cNvPr id="15" name="Rettangolo 14">
            <a:extLst>
              <a:ext uri="{FF2B5EF4-FFF2-40B4-BE49-F238E27FC236}">
                <a16:creationId xmlns:a16="http://schemas.microsoft.com/office/drawing/2014/main" xmlns="" id="{CE457017-36CC-4F72-8B81-A4838593ADD1}"/>
              </a:ext>
            </a:extLst>
          </p:cNvPr>
          <p:cNvSpPr/>
          <p:nvPr/>
        </p:nvSpPr>
        <p:spPr>
          <a:xfrm>
            <a:off x="5364088" y="836712"/>
            <a:ext cx="2376264" cy="830997"/>
          </a:xfrm>
          <a:prstGeom prst="rect">
            <a:avLst/>
          </a:prstGeom>
        </p:spPr>
        <p:txBody>
          <a:bodyPr wrap="square">
            <a:spAutoFit/>
          </a:bodyPr>
          <a:lstStyle/>
          <a:p>
            <a:pPr marL="285750" indent="-285750">
              <a:buFont typeface="Arial" panose="020B0604020202020204" pitchFamily="34" charset="0"/>
              <a:buChar char="•"/>
            </a:pPr>
            <a:r>
              <a:rPr lang="it-IT" sz="1600" dirty="0">
                <a:latin typeface="Arial" panose="020B0604020202020204" pitchFamily="34" charset="0"/>
                <a:cs typeface="Arial" panose="020B0604020202020204" pitchFamily="34" charset="0"/>
              </a:rPr>
              <a:t>Quantitative </a:t>
            </a:r>
            <a:r>
              <a:rPr lang="it-IT" sz="1600" dirty="0" err="1">
                <a:latin typeface="Arial" panose="020B0604020202020204" pitchFamily="34" charset="0"/>
                <a:cs typeface="Arial" panose="020B0604020202020204" pitchFamily="34" charset="0"/>
              </a:rPr>
              <a:t>HBsAg</a:t>
            </a:r>
            <a:endParaRPr lang="it-IT"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it-IT" sz="1600" dirty="0" err="1">
                <a:latin typeface="Arial" panose="020B0604020202020204" pitchFamily="34" charset="0"/>
                <a:cs typeface="Arial" panose="020B0604020202020204" pitchFamily="34" charset="0"/>
              </a:rPr>
              <a:t>HBcrAg</a:t>
            </a:r>
            <a:endParaRPr lang="it-IT"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it-IT" sz="1600" dirty="0">
                <a:latin typeface="Arial" panose="020B0604020202020204" pitchFamily="34" charset="0"/>
                <a:cs typeface="Arial" panose="020B0604020202020204" pitchFamily="34" charset="0"/>
              </a:rPr>
              <a:t>HBV RNA </a:t>
            </a:r>
            <a:r>
              <a:rPr lang="it-IT" sz="1600" dirty="0" err="1">
                <a:latin typeface="Arial" panose="020B0604020202020204" pitchFamily="34" charset="0"/>
                <a:cs typeface="Arial" panose="020B0604020202020204" pitchFamily="34" charset="0"/>
              </a:rPr>
              <a:t>level</a:t>
            </a:r>
            <a:endParaRPr lang="it-IT" sz="1600" dirty="0">
              <a:latin typeface="Arial" panose="020B0604020202020204" pitchFamily="34" charset="0"/>
              <a:cs typeface="Arial" panose="020B0604020202020204" pitchFamily="34" charset="0"/>
            </a:endParaRPr>
          </a:p>
        </p:txBody>
      </p:sp>
      <p:sp>
        <p:nvSpPr>
          <p:cNvPr id="16" name="Rettangolo 15">
            <a:extLst>
              <a:ext uri="{FF2B5EF4-FFF2-40B4-BE49-F238E27FC236}">
                <a16:creationId xmlns:a16="http://schemas.microsoft.com/office/drawing/2014/main" xmlns="" id="{896C8502-3DBF-49AC-918D-25A6E396A60E}"/>
              </a:ext>
            </a:extLst>
          </p:cNvPr>
          <p:cNvSpPr/>
          <p:nvPr/>
        </p:nvSpPr>
        <p:spPr>
          <a:xfrm>
            <a:off x="5364088" y="1879547"/>
            <a:ext cx="2305050" cy="830997"/>
          </a:xfrm>
          <a:prstGeom prst="rect">
            <a:avLst/>
          </a:prstGeom>
        </p:spPr>
        <p:txBody>
          <a:bodyPr wrap="square">
            <a:spAutoFit/>
          </a:bodyPr>
          <a:lstStyle/>
          <a:p>
            <a:pPr marL="285750" indent="-285750">
              <a:buFont typeface="Arial" panose="020B0604020202020204" pitchFamily="34" charset="0"/>
              <a:buChar char="•"/>
            </a:pPr>
            <a:r>
              <a:rPr lang="it-IT" sz="1600" dirty="0">
                <a:latin typeface="Arial" panose="020B0604020202020204" pitchFamily="34" charset="0"/>
                <a:cs typeface="Arial" panose="020B0604020202020204" pitchFamily="34" charset="0"/>
              </a:rPr>
              <a:t>Quantitative </a:t>
            </a:r>
            <a:r>
              <a:rPr lang="it-IT" sz="1600" dirty="0" err="1">
                <a:latin typeface="Arial" panose="020B0604020202020204" pitchFamily="34" charset="0"/>
                <a:cs typeface="Arial" panose="020B0604020202020204" pitchFamily="34" charset="0"/>
              </a:rPr>
              <a:t>HBsAg</a:t>
            </a:r>
            <a:endParaRPr lang="it-IT"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it-IT" sz="1600" dirty="0" err="1">
                <a:latin typeface="Arial" panose="020B0604020202020204" pitchFamily="34" charset="0"/>
                <a:cs typeface="Arial" panose="020B0604020202020204" pitchFamily="34" charset="0"/>
              </a:rPr>
              <a:t>HBcrAg</a:t>
            </a:r>
            <a:endParaRPr lang="it-IT"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it-IT" sz="1600" dirty="0">
                <a:latin typeface="Arial" panose="020B0604020202020204" pitchFamily="34" charset="0"/>
                <a:cs typeface="Arial" panose="020B0604020202020204" pitchFamily="34" charset="0"/>
              </a:rPr>
              <a:t>HBV RNA </a:t>
            </a:r>
            <a:r>
              <a:rPr lang="it-IT" sz="1600" dirty="0" err="1">
                <a:latin typeface="Arial" panose="020B0604020202020204" pitchFamily="34" charset="0"/>
                <a:cs typeface="Arial" panose="020B0604020202020204" pitchFamily="34" charset="0"/>
              </a:rPr>
              <a:t>level</a:t>
            </a:r>
            <a:endParaRPr lang="it-IT" sz="1600" dirty="0">
              <a:latin typeface="Arial" panose="020B0604020202020204" pitchFamily="34" charset="0"/>
              <a:cs typeface="Arial" panose="020B0604020202020204" pitchFamily="34" charset="0"/>
            </a:endParaRPr>
          </a:p>
        </p:txBody>
      </p:sp>
      <p:sp>
        <p:nvSpPr>
          <p:cNvPr id="17" name="Rettangolo 16">
            <a:extLst>
              <a:ext uri="{FF2B5EF4-FFF2-40B4-BE49-F238E27FC236}">
                <a16:creationId xmlns:a16="http://schemas.microsoft.com/office/drawing/2014/main" xmlns="" id="{EFB07C22-D176-4B00-95A4-8CCAEE294A8E}"/>
              </a:ext>
            </a:extLst>
          </p:cNvPr>
          <p:cNvSpPr/>
          <p:nvPr/>
        </p:nvSpPr>
        <p:spPr>
          <a:xfrm>
            <a:off x="5383137" y="2996952"/>
            <a:ext cx="2427997" cy="830997"/>
          </a:xfrm>
          <a:prstGeom prst="rect">
            <a:avLst/>
          </a:prstGeom>
        </p:spPr>
        <p:txBody>
          <a:bodyPr wrap="square">
            <a:spAutoFit/>
          </a:bodyPr>
          <a:lstStyle/>
          <a:p>
            <a:pPr marL="285750" indent="-285750">
              <a:buFont typeface="Arial" panose="020B0604020202020204" pitchFamily="34" charset="0"/>
              <a:buChar char="•"/>
            </a:pPr>
            <a:r>
              <a:rPr lang="it-IT" sz="1600" dirty="0">
                <a:latin typeface="Arial" panose="020B0604020202020204" pitchFamily="34" charset="0"/>
                <a:cs typeface="Arial" panose="020B0604020202020204" pitchFamily="34" charset="0"/>
              </a:rPr>
              <a:t>Quantitative </a:t>
            </a:r>
            <a:r>
              <a:rPr lang="it-IT" sz="1600" dirty="0" err="1">
                <a:latin typeface="Arial" panose="020B0604020202020204" pitchFamily="34" charset="0"/>
                <a:cs typeface="Arial" panose="020B0604020202020204" pitchFamily="34" charset="0"/>
              </a:rPr>
              <a:t>HBsAg</a:t>
            </a:r>
            <a:endParaRPr lang="it-IT"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it-IT" sz="1600" dirty="0" err="1">
                <a:latin typeface="Arial" panose="020B0604020202020204" pitchFamily="34" charset="0"/>
                <a:cs typeface="Arial" panose="020B0604020202020204" pitchFamily="34" charset="0"/>
              </a:rPr>
              <a:t>HBcrAg</a:t>
            </a:r>
            <a:endParaRPr lang="it-IT"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it-IT" sz="1600" dirty="0">
                <a:latin typeface="Arial" panose="020B0604020202020204" pitchFamily="34" charset="0"/>
                <a:cs typeface="Arial" panose="020B0604020202020204" pitchFamily="34" charset="0"/>
              </a:rPr>
              <a:t>HBV RNA </a:t>
            </a:r>
            <a:r>
              <a:rPr lang="it-IT" sz="1600" dirty="0" err="1">
                <a:latin typeface="Arial" panose="020B0604020202020204" pitchFamily="34" charset="0"/>
                <a:cs typeface="Arial" panose="020B0604020202020204" pitchFamily="34" charset="0"/>
              </a:rPr>
              <a:t>level</a:t>
            </a:r>
            <a:endParaRPr lang="it-IT" sz="1600" dirty="0">
              <a:latin typeface="Arial" panose="020B0604020202020204" pitchFamily="34" charset="0"/>
              <a:cs typeface="Arial" panose="020B0604020202020204" pitchFamily="34" charset="0"/>
            </a:endParaRPr>
          </a:p>
        </p:txBody>
      </p:sp>
      <p:sp>
        <p:nvSpPr>
          <p:cNvPr id="18" name="Rettangolo 17">
            <a:extLst>
              <a:ext uri="{FF2B5EF4-FFF2-40B4-BE49-F238E27FC236}">
                <a16:creationId xmlns:a16="http://schemas.microsoft.com/office/drawing/2014/main" xmlns="" id="{D2416E6C-05BD-476D-A4EC-670DE2AF85A1}"/>
              </a:ext>
            </a:extLst>
          </p:cNvPr>
          <p:cNvSpPr/>
          <p:nvPr/>
        </p:nvSpPr>
        <p:spPr>
          <a:xfrm>
            <a:off x="5389964" y="4140369"/>
            <a:ext cx="2421171" cy="584775"/>
          </a:xfrm>
          <a:prstGeom prst="rect">
            <a:avLst/>
          </a:prstGeom>
        </p:spPr>
        <p:txBody>
          <a:bodyPr wrap="square">
            <a:spAutoFit/>
          </a:bodyPr>
          <a:lstStyle/>
          <a:p>
            <a:pPr marL="285750" indent="-285750">
              <a:buFont typeface="Arial" panose="020B0604020202020204" pitchFamily="34" charset="0"/>
              <a:buChar char="•"/>
            </a:pPr>
            <a:r>
              <a:rPr lang="it-IT" sz="1600" dirty="0">
                <a:latin typeface="Arial" panose="020B0604020202020204" pitchFamily="34" charset="0"/>
                <a:cs typeface="Arial" panose="020B0604020202020204" pitchFamily="34" charset="0"/>
              </a:rPr>
              <a:t>Quantitative </a:t>
            </a:r>
            <a:r>
              <a:rPr lang="it-IT" sz="1600" dirty="0" err="1">
                <a:latin typeface="Arial" panose="020B0604020202020204" pitchFamily="34" charset="0"/>
                <a:cs typeface="Arial" panose="020B0604020202020204" pitchFamily="34" charset="0"/>
              </a:rPr>
              <a:t>HBsAg</a:t>
            </a:r>
            <a:r>
              <a:rPr lang="it-IT" sz="16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it-IT" sz="1600" dirty="0" err="1">
                <a:latin typeface="Arial" panose="020B0604020202020204" pitchFamily="34" charset="0"/>
                <a:cs typeface="Arial" panose="020B0604020202020204" pitchFamily="34" charset="0"/>
              </a:rPr>
              <a:t>HBcrAg</a:t>
            </a:r>
            <a:endParaRPr lang="it-IT" sz="1600" dirty="0">
              <a:latin typeface="Arial" panose="020B0604020202020204" pitchFamily="34" charset="0"/>
              <a:cs typeface="Arial" panose="020B0604020202020204" pitchFamily="34" charset="0"/>
            </a:endParaRPr>
          </a:p>
        </p:txBody>
      </p:sp>
      <p:sp>
        <p:nvSpPr>
          <p:cNvPr id="19" name="Rettangolo 18">
            <a:extLst>
              <a:ext uri="{FF2B5EF4-FFF2-40B4-BE49-F238E27FC236}">
                <a16:creationId xmlns:a16="http://schemas.microsoft.com/office/drawing/2014/main" xmlns="" id="{0B00EA5D-D0F7-44CC-B7E9-4D17F9436394}"/>
              </a:ext>
            </a:extLst>
          </p:cNvPr>
          <p:cNvSpPr/>
          <p:nvPr/>
        </p:nvSpPr>
        <p:spPr>
          <a:xfrm>
            <a:off x="4711132" y="5363923"/>
            <a:ext cx="4004243" cy="338554"/>
          </a:xfrm>
          <a:prstGeom prst="rect">
            <a:avLst/>
          </a:prstGeom>
        </p:spPr>
        <p:txBody>
          <a:bodyPr wrap="square">
            <a:spAutoFit/>
          </a:bodyPr>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Which relevant/combined marker(s)?</a:t>
            </a:r>
            <a:endParaRPr lang="it-IT" sz="1600" dirty="0">
              <a:latin typeface="Arial" panose="020B0604020202020204" pitchFamily="34" charset="0"/>
              <a:cs typeface="Arial" panose="020B0604020202020204" pitchFamily="34" charset="0"/>
            </a:endParaRPr>
          </a:p>
        </p:txBody>
      </p:sp>
      <p:sp>
        <p:nvSpPr>
          <p:cNvPr id="20" name="Freeform 27">
            <a:extLst>
              <a:ext uri="{FF2B5EF4-FFF2-40B4-BE49-F238E27FC236}">
                <a16:creationId xmlns:a16="http://schemas.microsoft.com/office/drawing/2014/main" xmlns="" id="{2B330DA7-1D7B-4CF8-8C88-ABA022A09880}"/>
              </a:ext>
            </a:extLst>
          </p:cNvPr>
          <p:cNvSpPr>
            <a:spLocks/>
          </p:cNvSpPr>
          <p:nvPr/>
        </p:nvSpPr>
        <p:spPr bwMode="auto">
          <a:xfrm>
            <a:off x="7902575" y="3055620"/>
            <a:ext cx="1270" cy="720090"/>
          </a:xfrm>
          <a:custGeom>
            <a:avLst/>
            <a:gdLst>
              <a:gd name="T0" fmla="+- 0 8428 7294"/>
              <a:gd name="T1" fmla="*/ 8428 h 1134"/>
              <a:gd name="T2" fmla="+- 0 7294 7294"/>
              <a:gd name="T3" fmla="*/ 7294 h 1134"/>
            </a:gdLst>
            <a:ahLst/>
            <a:cxnLst>
              <a:cxn ang="0">
                <a:pos x="0" y="T1"/>
              </a:cxn>
              <a:cxn ang="0">
                <a:pos x="0" y="T3"/>
              </a:cxn>
            </a:cxnLst>
            <a:rect l="0" t="0" r="r" b="b"/>
            <a:pathLst>
              <a:path h="1134">
                <a:moveTo>
                  <a:pt x="0" y="1134"/>
                </a:moveTo>
                <a:lnTo>
                  <a:pt x="0" y="0"/>
                </a:lnTo>
              </a:path>
            </a:pathLst>
          </a:custGeom>
          <a:noFill/>
          <a:ln w="57031">
            <a:solidFill>
              <a:srgbClr val="CCCFD4"/>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it-IT"/>
          </a:p>
        </p:txBody>
      </p:sp>
      <p:sp>
        <p:nvSpPr>
          <p:cNvPr id="21" name="Freeform 27">
            <a:extLst>
              <a:ext uri="{FF2B5EF4-FFF2-40B4-BE49-F238E27FC236}">
                <a16:creationId xmlns:a16="http://schemas.microsoft.com/office/drawing/2014/main" xmlns="" id="{F15DA567-3CF0-4ADC-9A12-822BBF59A7EA}"/>
              </a:ext>
            </a:extLst>
          </p:cNvPr>
          <p:cNvSpPr>
            <a:spLocks/>
          </p:cNvSpPr>
          <p:nvPr/>
        </p:nvSpPr>
        <p:spPr bwMode="auto">
          <a:xfrm>
            <a:off x="7902575" y="2004726"/>
            <a:ext cx="55071" cy="720090"/>
          </a:xfrm>
          <a:custGeom>
            <a:avLst/>
            <a:gdLst>
              <a:gd name="T0" fmla="+- 0 8428 7294"/>
              <a:gd name="T1" fmla="*/ 8428 h 1134"/>
              <a:gd name="T2" fmla="+- 0 7294 7294"/>
              <a:gd name="T3" fmla="*/ 7294 h 1134"/>
            </a:gdLst>
            <a:ahLst/>
            <a:cxnLst>
              <a:cxn ang="0">
                <a:pos x="0" y="T1"/>
              </a:cxn>
              <a:cxn ang="0">
                <a:pos x="0" y="T3"/>
              </a:cxn>
            </a:cxnLst>
            <a:rect l="0" t="0" r="r" b="b"/>
            <a:pathLst>
              <a:path h="1134">
                <a:moveTo>
                  <a:pt x="0" y="1134"/>
                </a:moveTo>
                <a:lnTo>
                  <a:pt x="0" y="0"/>
                </a:lnTo>
              </a:path>
            </a:pathLst>
          </a:custGeom>
          <a:noFill/>
          <a:ln w="57031">
            <a:solidFill>
              <a:srgbClr val="CCCFD4"/>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it-IT"/>
          </a:p>
        </p:txBody>
      </p:sp>
      <p:sp>
        <p:nvSpPr>
          <p:cNvPr id="22" name="Freeform 31">
            <a:extLst>
              <a:ext uri="{FF2B5EF4-FFF2-40B4-BE49-F238E27FC236}">
                <a16:creationId xmlns:a16="http://schemas.microsoft.com/office/drawing/2014/main" xmlns="" id="{8B2AB813-A735-4541-9E78-D1050D1A839D}"/>
              </a:ext>
            </a:extLst>
          </p:cNvPr>
          <p:cNvSpPr>
            <a:spLocks/>
          </p:cNvSpPr>
          <p:nvPr/>
        </p:nvSpPr>
        <p:spPr bwMode="auto">
          <a:xfrm>
            <a:off x="5220806" y="1654539"/>
            <a:ext cx="2681769" cy="53100"/>
          </a:xfrm>
          <a:custGeom>
            <a:avLst/>
            <a:gdLst>
              <a:gd name="T0" fmla="+- 0 8203 8203"/>
              <a:gd name="T1" fmla="*/ T0 w 4416"/>
              <a:gd name="T2" fmla="+- 0 12619 8203"/>
              <a:gd name="T3" fmla="*/ T2 w 4416"/>
            </a:gdLst>
            <a:ahLst/>
            <a:cxnLst>
              <a:cxn ang="0">
                <a:pos x="T1" y="0"/>
              </a:cxn>
              <a:cxn ang="0">
                <a:pos x="T3" y="0"/>
              </a:cxn>
            </a:cxnLst>
            <a:rect l="0" t="0" r="r" b="b"/>
            <a:pathLst>
              <a:path w="4416">
                <a:moveTo>
                  <a:pt x="0" y="0"/>
                </a:moveTo>
                <a:lnTo>
                  <a:pt x="4416" y="0"/>
                </a:lnTo>
              </a:path>
            </a:pathLst>
          </a:custGeom>
          <a:noFill/>
          <a:ln w="66536">
            <a:solidFill>
              <a:srgbClr val="CCCFD8"/>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it-IT" dirty="0"/>
          </a:p>
        </p:txBody>
      </p:sp>
      <p:sp>
        <p:nvSpPr>
          <p:cNvPr id="23" name="Freeform 27">
            <a:extLst>
              <a:ext uri="{FF2B5EF4-FFF2-40B4-BE49-F238E27FC236}">
                <a16:creationId xmlns:a16="http://schemas.microsoft.com/office/drawing/2014/main" xmlns="" id="{F6442788-31BD-4B4E-85D3-A54CA41BE7EC}"/>
              </a:ext>
            </a:extLst>
          </p:cNvPr>
          <p:cNvSpPr>
            <a:spLocks/>
          </p:cNvSpPr>
          <p:nvPr/>
        </p:nvSpPr>
        <p:spPr bwMode="auto">
          <a:xfrm>
            <a:off x="7894089" y="947619"/>
            <a:ext cx="45719" cy="720090"/>
          </a:xfrm>
          <a:custGeom>
            <a:avLst/>
            <a:gdLst>
              <a:gd name="T0" fmla="+- 0 8428 7294"/>
              <a:gd name="T1" fmla="*/ 8428 h 1134"/>
              <a:gd name="T2" fmla="+- 0 7294 7294"/>
              <a:gd name="T3" fmla="*/ 7294 h 1134"/>
            </a:gdLst>
            <a:ahLst/>
            <a:cxnLst>
              <a:cxn ang="0">
                <a:pos x="0" y="T1"/>
              </a:cxn>
              <a:cxn ang="0">
                <a:pos x="0" y="T3"/>
              </a:cxn>
            </a:cxnLst>
            <a:rect l="0" t="0" r="r" b="b"/>
            <a:pathLst>
              <a:path h="1134">
                <a:moveTo>
                  <a:pt x="0" y="1134"/>
                </a:moveTo>
                <a:lnTo>
                  <a:pt x="0" y="0"/>
                </a:lnTo>
              </a:path>
            </a:pathLst>
          </a:custGeom>
          <a:noFill/>
          <a:ln w="57031">
            <a:solidFill>
              <a:srgbClr val="CCCFD4"/>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it-IT"/>
          </a:p>
        </p:txBody>
      </p:sp>
      <p:sp>
        <p:nvSpPr>
          <p:cNvPr id="24" name="Freeform 27">
            <a:extLst>
              <a:ext uri="{FF2B5EF4-FFF2-40B4-BE49-F238E27FC236}">
                <a16:creationId xmlns:a16="http://schemas.microsoft.com/office/drawing/2014/main" xmlns="" id="{FBBDA6B7-3FC5-4B3A-AEA1-D2420C66BD10}"/>
              </a:ext>
            </a:extLst>
          </p:cNvPr>
          <p:cNvSpPr>
            <a:spLocks/>
          </p:cNvSpPr>
          <p:nvPr/>
        </p:nvSpPr>
        <p:spPr bwMode="auto">
          <a:xfrm>
            <a:off x="8569642" y="5208447"/>
            <a:ext cx="67945" cy="720090"/>
          </a:xfrm>
          <a:custGeom>
            <a:avLst/>
            <a:gdLst>
              <a:gd name="T0" fmla="+- 0 8428 7294"/>
              <a:gd name="T1" fmla="*/ 8428 h 1134"/>
              <a:gd name="T2" fmla="+- 0 7294 7294"/>
              <a:gd name="T3" fmla="*/ 7294 h 1134"/>
            </a:gdLst>
            <a:ahLst/>
            <a:cxnLst>
              <a:cxn ang="0">
                <a:pos x="0" y="T1"/>
              </a:cxn>
              <a:cxn ang="0">
                <a:pos x="0" y="T3"/>
              </a:cxn>
            </a:cxnLst>
            <a:rect l="0" t="0" r="r" b="b"/>
            <a:pathLst>
              <a:path h="1134">
                <a:moveTo>
                  <a:pt x="0" y="1134"/>
                </a:moveTo>
                <a:lnTo>
                  <a:pt x="0" y="0"/>
                </a:lnTo>
              </a:path>
            </a:pathLst>
          </a:custGeom>
          <a:noFill/>
          <a:ln w="57031">
            <a:solidFill>
              <a:srgbClr val="FFC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it-IT"/>
          </a:p>
        </p:txBody>
      </p:sp>
      <p:sp>
        <p:nvSpPr>
          <p:cNvPr id="25" name="CasellaDiTesto 24">
            <a:extLst>
              <a:ext uri="{FF2B5EF4-FFF2-40B4-BE49-F238E27FC236}">
                <a16:creationId xmlns:a16="http://schemas.microsoft.com/office/drawing/2014/main" xmlns="" id="{EAED276D-E4C4-4C8D-B7DE-F7BEDB43CA3A}"/>
              </a:ext>
            </a:extLst>
          </p:cNvPr>
          <p:cNvSpPr txBox="1"/>
          <p:nvPr/>
        </p:nvSpPr>
        <p:spPr>
          <a:xfrm>
            <a:off x="3885944" y="6420682"/>
            <a:ext cx="4847545" cy="369332"/>
          </a:xfrm>
          <a:prstGeom prst="rect">
            <a:avLst/>
          </a:prstGeom>
          <a:noFill/>
        </p:spPr>
        <p:txBody>
          <a:bodyPr wrap="none" rtlCol="0">
            <a:spAutoFit/>
          </a:bodyPr>
          <a:lstStyle/>
          <a:p>
            <a:r>
              <a:rPr lang="it-IT" dirty="0"/>
              <a:t>Grazia Anna Niro - Congresso CLEO - Caserta 2018</a:t>
            </a:r>
          </a:p>
        </p:txBody>
      </p:sp>
    </p:spTree>
    <p:extLst>
      <p:ext uri="{BB962C8B-B14F-4D97-AF65-F5344CB8AC3E}">
        <p14:creationId xmlns:p14="http://schemas.microsoft.com/office/powerpoint/2010/main" val="361331863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xmlns="" id="{CE49FC06-DE34-411D-8B39-BD883F072A59}"/>
              </a:ext>
            </a:extLst>
          </p:cNvPr>
          <p:cNvSpPr/>
          <p:nvPr/>
        </p:nvSpPr>
        <p:spPr>
          <a:xfrm>
            <a:off x="6588224" y="6361583"/>
            <a:ext cx="1963294"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Berg</a:t>
            </a:r>
            <a:r>
              <a:rPr kumimoji="0" lang="it-IT"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 PGC ILC 2018</a:t>
            </a:r>
          </a:p>
        </p:txBody>
      </p:sp>
      <p:sp>
        <p:nvSpPr>
          <p:cNvPr id="2" name="CasellaDiTesto 1">
            <a:extLst>
              <a:ext uri="{FF2B5EF4-FFF2-40B4-BE49-F238E27FC236}">
                <a16:creationId xmlns:a16="http://schemas.microsoft.com/office/drawing/2014/main" xmlns="" id="{1064557F-EEDF-409D-9B91-27D872AC4258}"/>
              </a:ext>
            </a:extLst>
          </p:cNvPr>
          <p:cNvSpPr txBox="1"/>
          <p:nvPr/>
        </p:nvSpPr>
        <p:spPr>
          <a:xfrm>
            <a:off x="1886489" y="416858"/>
            <a:ext cx="5721438"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What</a:t>
            </a:r>
            <a:r>
              <a:rPr kumimoji="0" lang="it-IT"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it-IT"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is</a:t>
            </a:r>
            <a:r>
              <a:rPr kumimoji="0" lang="it-IT"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the appropriate management </a:t>
            </a:r>
            <a:r>
              <a:rPr kumimoji="0" lang="it-IT"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strategy</a:t>
            </a:r>
            <a:r>
              <a:rPr kumimoji="0" lang="it-IT"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it-IT"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consolidation</a:t>
            </a:r>
            <a:r>
              <a:rPr kumimoji="0" lang="it-IT"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it-IT"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phase</a:t>
            </a:r>
            <a:r>
              <a:rPr kumimoji="0" lang="it-IT"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a:t>
            </a:r>
          </a:p>
        </p:txBody>
      </p:sp>
      <p:sp>
        <p:nvSpPr>
          <p:cNvPr id="6" name="Rettangolo 5">
            <a:extLst>
              <a:ext uri="{FF2B5EF4-FFF2-40B4-BE49-F238E27FC236}">
                <a16:creationId xmlns:a16="http://schemas.microsoft.com/office/drawing/2014/main" xmlns="" id="{350979D0-4FE6-44AC-8300-9CCAD1DDF5DF}"/>
              </a:ext>
            </a:extLst>
          </p:cNvPr>
          <p:cNvSpPr/>
          <p:nvPr/>
        </p:nvSpPr>
        <p:spPr>
          <a:xfrm>
            <a:off x="683568" y="1484784"/>
            <a:ext cx="1368152" cy="180020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a:ln>
                <a:noFill/>
              </a:ln>
              <a:solidFill>
                <a:prstClr val="white"/>
              </a:solidFill>
              <a:effectLst/>
              <a:uLnTx/>
              <a:uFillTx/>
              <a:latin typeface="Calibri"/>
              <a:ea typeface="+mn-ea"/>
              <a:cs typeface="+mn-cs"/>
            </a:endParaRPr>
          </a:p>
        </p:txBody>
      </p:sp>
      <p:sp>
        <p:nvSpPr>
          <p:cNvPr id="7" name="Rettangolo 6">
            <a:extLst>
              <a:ext uri="{FF2B5EF4-FFF2-40B4-BE49-F238E27FC236}">
                <a16:creationId xmlns:a16="http://schemas.microsoft.com/office/drawing/2014/main" xmlns="" id="{9AD8F6BE-EA87-4207-B183-A1E358D7D179}"/>
              </a:ext>
            </a:extLst>
          </p:cNvPr>
          <p:cNvSpPr/>
          <p:nvPr/>
        </p:nvSpPr>
        <p:spPr>
          <a:xfrm>
            <a:off x="683568" y="3212976"/>
            <a:ext cx="1368152" cy="181347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ttangolo 7">
            <a:extLst>
              <a:ext uri="{FF2B5EF4-FFF2-40B4-BE49-F238E27FC236}">
                <a16:creationId xmlns:a16="http://schemas.microsoft.com/office/drawing/2014/main" xmlns="" id="{CB90202D-BCCF-46DE-A578-063EA1D4E4B1}"/>
              </a:ext>
            </a:extLst>
          </p:cNvPr>
          <p:cNvSpPr/>
          <p:nvPr/>
        </p:nvSpPr>
        <p:spPr>
          <a:xfrm>
            <a:off x="683568" y="2960948"/>
            <a:ext cx="1368152" cy="900100"/>
          </a:xfrm>
          <a:prstGeom prst="rect">
            <a:avLst/>
          </a:prstGeom>
          <a:solidFill>
            <a:srgbClr val="66CCFF"/>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ttangolo 8">
            <a:extLst>
              <a:ext uri="{FF2B5EF4-FFF2-40B4-BE49-F238E27FC236}">
                <a16:creationId xmlns:a16="http://schemas.microsoft.com/office/drawing/2014/main" xmlns="" id="{61E9911E-1887-42A7-943C-E273BA02BA73}"/>
              </a:ext>
            </a:extLst>
          </p:cNvPr>
          <p:cNvSpPr/>
          <p:nvPr/>
        </p:nvSpPr>
        <p:spPr>
          <a:xfrm>
            <a:off x="2051720" y="1484784"/>
            <a:ext cx="1728192" cy="1800200"/>
          </a:xfrm>
          <a:prstGeom prst="rect">
            <a:avLst/>
          </a:prstGeom>
          <a:solidFill>
            <a:srgbClr val="66CCFF"/>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ttangolo 9">
            <a:extLst>
              <a:ext uri="{FF2B5EF4-FFF2-40B4-BE49-F238E27FC236}">
                <a16:creationId xmlns:a16="http://schemas.microsoft.com/office/drawing/2014/main" xmlns="" id="{A14E7213-A6B1-4EF9-B534-43C494C38A86}"/>
              </a:ext>
            </a:extLst>
          </p:cNvPr>
          <p:cNvSpPr/>
          <p:nvPr/>
        </p:nvSpPr>
        <p:spPr>
          <a:xfrm>
            <a:off x="2051720" y="3212976"/>
            <a:ext cx="1728192" cy="1816224"/>
          </a:xfrm>
          <a:prstGeom prst="rect">
            <a:avLst/>
          </a:prstGeom>
          <a:solidFill>
            <a:srgbClr val="66CCFF"/>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ttangolo 10">
            <a:extLst>
              <a:ext uri="{FF2B5EF4-FFF2-40B4-BE49-F238E27FC236}">
                <a16:creationId xmlns:a16="http://schemas.microsoft.com/office/drawing/2014/main" xmlns="" id="{0C9FE55F-51DF-4D45-870C-D9DA7AB6593D}"/>
              </a:ext>
            </a:extLst>
          </p:cNvPr>
          <p:cNvSpPr/>
          <p:nvPr/>
        </p:nvSpPr>
        <p:spPr>
          <a:xfrm>
            <a:off x="2051720" y="2960948"/>
            <a:ext cx="1728192" cy="900100"/>
          </a:xfrm>
          <a:prstGeom prst="rect">
            <a:avLst/>
          </a:prstGeom>
          <a:solidFill>
            <a:srgbClr val="3366FF"/>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ttangolo 11">
            <a:extLst>
              <a:ext uri="{FF2B5EF4-FFF2-40B4-BE49-F238E27FC236}">
                <a16:creationId xmlns:a16="http://schemas.microsoft.com/office/drawing/2014/main" xmlns="" id="{C5906DB6-A6CB-464A-A2C2-17135EC4D48B}"/>
              </a:ext>
            </a:extLst>
          </p:cNvPr>
          <p:cNvSpPr/>
          <p:nvPr/>
        </p:nvSpPr>
        <p:spPr>
          <a:xfrm>
            <a:off x="3779912" y="1484784"/>
            <a:ext cx="1954138" cy="1800200"/>
          </a:xfrm>
          <a:prstGeom prst="rect">
            <a:avLst/>
          </a:prstGeom>
          <a:solidFill>
            <a:srgbClr val="FF99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ttangolo 12">
            <a:extLst>
              <a:ext uri="{FF2B5EF4-FFF2-40B4-BE49-F238E27FC236}">
                <a16:creationId xmlns:a16="http://schemas.microsoft.com/office/drawing/2014/main" xmlns="" id="{91008887-0C02-45CA-ACE2-A5FFBE6FE00A}"/>
              </a:ext>
            </a:extLst>
          </p:cNvPr>
          <p:cNvSpPr/>
          <p:nvPr/>
        </p:nvSpPr>
        <p:spPr>
          <a:xfrm>
            <a:off x="3779912" y="3226246"/>
            <a:ext cx="1944215" cy="1800200"/>
          </a:xfrm>
          <a:prstGeom prst="rect">
            <a:avLst/>
          </a:prstGeom>
          <a:solidFill>
            <a:srgbClr val="FF99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ttangolo 13">
            <a:extLst>
              <a:ext uri="{FF2B5EF4-FFF2-40B4-BE49-F238E27FC236}">
                <a16:creationId xmlns:a16="http://schemas.microsoft.com/office/drawing/2014/main" xmlns="" id="{36147A98-92AF-417E-BA16-46F7D87B7DEC}"/>
              </a:ext>
            </a:extLst>
          </p:cNvPr>
          <p:cNvSpPr/>
          <p:nvPr/>
        </p:nvSpPr>
        <p:spPr>
          <a:xfrm>
            <a:off x="3779913" y="2960948"/>
            <a:ext cx="1951668" cy="900100"/>
          </a:xfrm>
          <a:prstGeom prst="rect">
            <a:avLst/>
          </a:prstGeom>
          <a:solidFill>
            <a:srgbClr val="FF00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ttangolo 14">
            <a:extLst>
              <a:ext uri="{FF2B5EF4-FFF2-40B4-BE49-F238E27FC236}">
                <a16:creationId xmlns:a16="http://schemas.microsoft.com/office/drawing/2014/main" xmlns="" id="{2DE82488-9952-422B-8DD4-5B3754E07BD7}"/>
              </a:ext>
            </a:extLst>
          </p:cNvPr>
          <p:cNvSpPr/>
          <p:nvPr/>
        </p:nvSpPr>
        <p:spPr>
          <a:xfrm>
            <a:off x="5731581" y="1484784"/>
            <a:ext cx="2736304" cy="1800200"/>
          </a:xfrm>
          <a:prstGeom prst="rect">
            <a:avLst/>
          </a:prstGeom>
          <a:solidFill>
            <a:srgbClr val="0099FF"/>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ttangolo 15">
            <a:extLst>
              <a:ext uri="{FF2B5EF4-FFF2-40B4-BE49-F238E27FC236}">
                <a16:creationId xmlns:a16="http://schemas.microsoft.com/office/drawing/2014/main" xmlns="" id="{24A9153A-7FC3-4800-A547-33521C2108A3}"/>
              </a:ext>
            </a:extLst>
          </p:cNvPr>
          <p:cNvSpPr/>
          <p:nvPr/>
        </p:nvSpPr>
        <p:spPr>
          <a:xfrm>
            <a:off x="5731579" y="3230835"/>
            <a:ext cx="2736306" cy="1800200"/>
          </a:xfrm>
          <a:prstGeom prst="rect">
            <a:avLst/>
          </a:prstGeom>
          <a:solidFill>
            <a:srgbClr val="0099FF"/>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ttangolo 16">
            <a:extLst>
              <a:ext uri="{FF2B5EF4-FFF2-40B4-BE49-F238E27FC236}">
                <a16:creationId xmlns:a16="http://schemas.microsoft.com/office/drawing/2014/main" xmlns="" id="{AD17A753-5B54-443E-AF2C-9A4AD03D6D7F}"/>
              </a:ext>
            </a:extLst>
          </p:cNvPr>
          <p:cNvSpPr/>
          <p:nvPr/>
        </p:nvSpPr>
        <p:spPr>
          <a:xfrm>
            <a:off x="5731579" y="2960948"/>
            <a:ext cx="2728853" cy="900100"/>
          </a:xfrm>
          <a:prstGeom prst="rect">
            <a:avLst/>
          </a:prstGeom>
          <a:solidFill>
            <a:srgbClr val="0066FF"/>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CasellaDiTesto 18">
            <a:extLst>
              <a:ext uri="{FF2B5EF4-FFF2-40B4-BE49-F238E27FC236}">
                <a16:creationId xmlns:a16="http://schemas.microsoft.com/office/drawing/2014/main" xmlns="" id="{4009FB66-D923-49B7-B28C-FF74F5E36BF3}"/>
              </a:ext>
            </a:extLst>
          </p:cNvPr>
          <p:cNvSpPr txBox="1"/>
          <p:nvPr/>
        </p:nvSpPr>
        <p:spPr>
          <a:xfrm>
            <a:off x="657857" y="2924944"/>
            <a:ext cx="1349024" cy="95410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err="1">
                <a:ln>
                  <a:noFill/>
                </a:ln>
                <a:solidFill>
                  <a:srgbClr val="000099"/>
                </a:solidFill>
                <a:effectLst/>
                <a:uLnTx/>
                <a:uFillTx/>
                <a:latin typeface="Calibri"/>
                <a:ea typeface="+mn-ea"/>
                <a:cs typeface="+mn-cs"/>
              </a:rPr>
              <a:t>Year</a:t>
            </a:r>
            <a:r>
              <a:rPr kumimoji="0" lang="it-IT" sz="1400" b="1" i="0" u="none" strike="noStrike" kern="1200" cap="none" spc="0" normalizeH="0" baseline="0" noProof="0" dirty="0">
                <a:ln>
                  <a:noFill/>
                </a:ln>
                <a:solidFill>
                  <a:srgbClr val="000099"/>
                </a:solidFill>
                <a:effectLst/>
                <a:uLnTx/>
                <a:uFillTx/>
                <a:latin typeface="Calibri"/>
                <a:ea typeface="+mn-ea"/>
                <a:cs typeface="+mn-cs"/>
              </a:rPr>
              <a:t> 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0099"/>
                </a:solidFill>
                <a:effectLst/>
                <a:uLnTx/>
                <a:uFillTx/>
                <a:latin typeface="Calibri"/>
                <a:ea typeface="+mn-ea"/>
                <a:cs typeface="+mn-cs"/>
              </a:rPr>
              <a:t>treatment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err="1">
                <a:ln>
                  <a:noFill/>
                </a:ln>
                <a:solidFill>
                  <a:srgbClr val="000099"/>
                </a:solidFill>
                <a:effectLst/>
                <a:uLnTx/>
                <a:uFillTx/>
                <a:latin typeface="Calibri"/>
                <a:ea typeface="+mn-ea"/>
                <a:cs typeface="+mn-cs"/>
              </a:rPr>
              <a:t>before</a:t>
            </a:r>
            <a:r>
              <a:rPr kumimoji="0" lang="it-IT" sz="1400" b="1" i="0" u="none" strike="noStrike" kern="1200" cap="none" spc="0" normalizeH="0" baseline="0" noProof="0" dirty="0">
                <a:ln>
                  <a:noFill/>
                </a:ln>
                <a:solidFill>
                  <a:srgbClr val="000099"/>
                </a:solidFill>
                <a:effectLst/>
                <a:uLnTx/>
                <a:uFillTx/>
                <a:latin typeface="Calibri"/>
                <a:ea typeface="+mn-ea"/>
                <a:cs typeface="+mn-cs"/>
              </a:rPr>
              <a:t> NA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err="1">
                <a:ln>
                  <a:noFill/>
                </a:ln>
                <a:solidFill>
                  <a:srgbClr val="000099"/>
                </a:solidFill>
                <a:effectLst/>
                <a:uLnTx/>
                <a:uFillTx/>
                <a:latin typeface="Calibri"/>
                <a:ea typeface="+mn-ea"/>
                <a:cs typeface="+mn-cs"/>
              </a:rPr>
              <a:t>discontinuation</a:t>
            </a:r>
            <a:endParaRPr kumimoji="0" lang="it-IT" sz="1400" b="1" i="0" u="none" strike="noStrike" kern="1200" cap="none" spc="0" normalizeH="0" baseline="0" noProof="0" dirty="0">
              <a:ln>
                <a:noFill/>
              </a:ln>
              <a:solidFill>
                <a:srgbClr val="000099"/>
              </a:solidFill>
              <a:effectLst/>
              <a:uLnTx/>
              <a:uFillTx/>
              <a:latin typeface="Calibri"/>
              <a:ea typeface="+mn-ea"/>
              <a:cs typeface="+mn-cs"/>
            </a:endParaRPr>
          </a:p>
        </p:txBody>
      </p:sp>
      <p:sp>
        <p:nvSpPr>
          <p:cNvPr id="20" name="CasellaDiTesto 19">
            <a:extLst>
              <a:ext uri="{FF2B5EF4-FFF2-40B4-BE49-F238E27FC236}">
                <a16:creationId xmlns:a16="http://schemas.microsoft.com/office/drawing/2014/main" xmlns="" id="{5DC71A14-C8F4-4963-93EE-9FF04FB7453F}"/>
              </a:ext>
            </a:extLst>
          </p:cNvPr>
          <p:cNvSpPr txBox="1"/>
          <p:nvPr/>
        </p:nvSpPr>
        <p:spPr>
          <a:xfrm>
            <a:off x="2339752" y="3212976"/>
            <a:ext cx="112562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err="1">
                <a:ln>
                  <a:noFill/>
                </a:ln>
                <a:solidFill>
                  <a:prstClr val="white"/>
                </a:solidFill>
                <a:effectLst/>
                <a:uLnTx/>
                <a:uFillTx/>
                <a:latin typeface="Calibri"/>
                <a:ea typeface="+mn-ea"/>
                <a:cs typeface="+mn-cs"/>
              </a:rPr>
              <a:t>Lag</a:t>
            </a:r>
            <a:r>
              <a:rPr kumimoji="0" lang="it-IT" sz="1800" b="1" i="0" u="none" strike="noStrike" kern="1200" cap="none" spc="0" normalizeH="0" baseline="0" noProof="0" dirty="0">
                <a:ln>
                  <a:noFill/>
                </a:ln>
                <a:solidFill>
                  <a:prstClr val="white"/>
                </a:solidFill>
                <a:effectLst/>
                <a:uLnTx/>
                <a:uFillTx/>
                <a:latin typeface="Calibri"/>
                <a:ea typeface="+mn-ea"/>
                <a:cs typeface="+mn-cs"/>
              </a:rPr>
              <a:t> </a:t>
            </a:r>
            <a:r>
              <a:rPr kumimoji="0" lang="it-IT" sz="1800" b="1" i="0" u="none" strike="noStrike" kern="1200" cap="none" spc="0" normalizeH="0" baseline="0" noProof="0" dirty="0" err="1">
                <a:ln>
                  <a:noFill/>
                </a:ln>
                <a:solidFill>
                  <a:prstClr val="white"/>
                </a:solidFill>
                <a:effectLst/>
                <a:uLnTx/>
                <a:uFillTx/>
                <a:latin typeface="Calibri"/>
                <a:ea typeface="+mn-ea"/>
                <a:cs typeface="+mn-cs"/>
              </a:rPr>
              <a:t>phase</a:t>
            </a:r>
            <a:endParaRPr kumimoji="0" lang="it-IT"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CasellaDiTesto 20">
            <a:extLst>
              <a:ext uri="{FF2B5EF4-FFF2-40B4-BE49-F238E27FC236}">
                <a16:creationId xmlns:a16="http://schemas.microsoft.com/office/drawing/2014/main" xmlns="" id="{3C450DDD-6671-4490-A31C-484270A72FC2}"/>
              </a:ext>
            </a:extLst>
          </p:cNvPr>
          <p:cNvSpPr txBox="1"/>
          <p:nvPr/>
        </p:nvSpPr>
        <p:spPr>
          <a:xfrm>
            <a:off x="4038973" y="3068960"/>
            <a:ext cx="1426096"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err="1">
                <a:ln>
                  <a:noFill/>
                </a:ln>
                <a:solidFill>
                  <a:srgbClr val="000099"/>
                </a:solidFill>
                <a:effectLst/>
                <a:uLnTx/>
                <a:uFillTx/>
                <a:latin typeface="Calibri"/>
                <a:ea typeface="+mn-ea"/>
                <a:cs typeface="+mn-cs"/>
              </a:rPr>
              <a:t>Reactivation</a:t>
            </a:r>
            <a:r>
              <a:rPr kumimoji="0" lang="it-IT" sz="1800" b="1" i="0" u="none" strike="noStrike" kern="1200" cap="none" spc="0" normalizeH="0" baseline="0" noProof="0" dirty="0">
                <a:ln>
                  <a:noFill/>
                </a:ln>
                <a:solidFill>
                  <a:srgbClr val="000099"/>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err="1">
                <a:ln>
                  <a:noFill/>
                </a:ln>
                <a:solidFill>
                  <a:srgbClr val="000099"/>
                </a:solidFill>
                <a:effectLst/>
                <a:uLnTx/>
                <a:uFillTx/>
                <a:latin typeface="Calibri"/>
                <a:ea typeface="+mn-ea"/>
                <a:cs typeface="+mn-cs"/>
              </a:rPr>
              <a:t>phase</a:t>
            </a:r>
            <a:endParaRPr kumimoji="0" lang="it-IT" sz="1800" b="1" i="0" u="none" strike="noStrike" kern="1200" cap="none" spc="0" normalizeH="0" baseline="0" noProof="0" dirty="0">
              <a:ln>
                <a:noFill/>
              </a:ln>
              <a:solidFill>
                <a:srgbClr val="000099"/>
              </a:solidFill>
              <a:effectLst/>
              <a:uLnTx/>
              <a:uFillTx/>
              <a:latin typeface="Calibri"/>
              <a:ea typeface="+mn-ea"/>
              <a:cs typeface="+mn-cs"/>
            </a:endParaRPr>
          </a:p>
        </p:txBody>
      </p:sp>
      <p:sp>
        <p:nvSpPr>
          <p:cNvPr id="22" name="CasellaDiTesto 21">
            <a:extLst>
              <a:ext uri="{FF2B5EF4-FFF2-40B4-BE49-F238E27FC236}">
                <a16:creationId xmlns:a16="http://schemas.microsoft.com/office/drawing/2014/main" xmlns="" id="{628A2979-8F99-41E1-93F8-D940CA7F5BEA}"/>
              </a:ext>
            </a:extLst>
          </p:cNvPr>
          <p:cNvSpPr txBox="1"/>
          <p:nvPr/>
        </p:nvSpPr>
        <p:spPr>
          <a:xfrm>
            <a:off x="6385753" y="3068960"/>
            <a:ext cx="149861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err="1">
                <a:ln>
                  <a:noFill/>
                </a:ln>
                <a:solidFill>
                  <a:prstClr val="white"/>
                </a:solidFill>
                <a:effectLst/>
                <a:uLnTx/>
                <a:uFillTx/>
                <a:latin typeface="Calibri"/>
                <a:ea typeface="+mn-ea"/>
                <a:cs typeface="+mn-cs"/>
              </a:rPr>
              <a:t>Consolidation</a:t>
            </a:r>
            <a:endParaRPr kumimoji="0" lang="it-IT" sz="1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err="1">
                <a:ln>
                  <a:noFill/>
                </a:ln>
                <a:solidFill>
                  <a:prstClr val="white"/>
                </a:solidFill>
                <a:effectLst/>
                <a:uLnTx/>
                <a:uFillTx/>
                <a:latin typeface="Calibri"/>
                <a:ea typeface="+mn-ea"/>
                <a:cs typeface="+mn-cs"/>
              </a:rPr>
              <a:t>phase</a:t>
            </a:r>
            <a:endParaRPr kumimoji="0" lang="it-IT"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CasellaDiTesto 22">
            <a:extLst>
              <a:ext uri="{FF2B5EF4-FFF2-40B4-BE49-F238E27FC236}">
                <a16:creationId xmlns:a16="http://schemas.microsoft.com/office/drawing/2014/main" xmlns="" id="{55EC911E-FD20-49C0-870C-34D13A7ECBF9}"/>
              </a:ext>
            </a:extLst>
          </p:cNvPr>
          <p:cNvSpPr txBox="1"/>
          <p:nvPr/>
        </p:nvSpPr>
        <p:spPr>
          <a:xfrm>
            <a:off x="1551270" y="4088105"/>
            <a:ext cx="1004506"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000099"/>
                </a:solidFill>
                <a:effectLst/>
                <a:uLnTx/>
                <a:uFillTx/>
                <a:latin typeface="Calibri"/>
                <a:ea typeface="+mn-ea"/>
                <a:cs typeface="+mn-cs"/>
              </a:rPr>
              <a:t>Stop therapy</a:t>
            </a:r>
          </a:p>
        </p:txBody>
      </p:sp>
      <p:sp>
        <p:nvSpPr>
          <p:cNvPr id="24" name="CasellaDiTesto 23">
            <a:extLst>
              <a:ext uri="{FF2B5EF4-FFF2-40B4-BE49-F238E27FC236}">
                <a16:creationId xmlns:a16="http://schemas.microsoft.com/office/drawing/2014/main" xmlns="" id="{CCFC92E7-3CE6-4E35-B25B-98DF009B43E2}"/>
              </a:ext>
            </a:extLst>
          </p:cNvPr>
          <p:cNvSpPr txBox="1"/>
          <p:nvPr/>
        </p:nvSpPr>
        <p:spPr>
          <a:xfrm>
            <a:off x="2054377" y="4335487"/>
            <a:ext cx="1797543"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000099"/>
                </a:solidFill>
                <a:effectLst/>
                <a:uLnTx/>
                <a:uFillTx/>
                <a:latin typeface="Calibri"/>
                <a:ea typeface="+mn-ea"/>
                <a:cs typeface="+mn-cs"/>
              </a:rPr>
              <a:t>Follow-up </a:t>
            </a:r>
            <a:r>
              <a:rPr kumimoji="0" lang="it-IT" sz="1200" b="1" i="0" u="none" strike="noStrike" kern="1200" cap="none" spc="0" normalizeH="0" baseline="0" noProof="0" dirty="0" err="1">
                <a:ln>
                  <a:noFill/>
                </a:ln>
                <a:solidFill>
                  <a:srgbClr val="000099"/>
                </a:solidFill>
                <a:effectLst/>
                <a:uLnTx/>
                <a:uFillTx/>
                <a:latin typeface="Calibri"/>
                <a:ea typeface="+mn-ea"/>
                <a:cs typeface="+mn-cs"/>
              </a:rPr>
              <a:t>every</a:t>
            </a:r>
            <a:r>
              <a:rPr kumimoji="0" lang="it-IT" sz="1200" b="1" i="0" u="none" strike="noStrike" kern="1200" cap="none" spc="0" normalizeH="0" baseline="0" noProof="0" dirty="0">
                <a:ln>
                  <a:noFill/>
                </a:ln>
                <a:solidFill>
                  <a:srgbClr val="000099"/>
                </a:solidFill>
                <a:effectLst/>
                <a:uLnTx/>
                <a:uFillTx/>
                <a:latin typeface="Calibri"/>
                <a:ea typeface="+mn-ea"/>
                <a:cs typeface="+mn-cs"/>
              </a:rPr>
              <a:t> 4 weeks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err="1">
                <a:ln>
                  <a:noFill/>
                </a:ln>
                <a:solidFill>
                  <a:srgbClr val="000099"/>
                </a:solidFill>
                <a:effectLst/>
                <a:uLnTx/>
                <a:uFillTx/>
                <a:latin typeface="Calibri"/>
                <a:ea typeface="+mn-ea"/>
                <a:cs typeface="+mn-cs"/>
              </a:rPr>
              <a:t>until</a:t>
            </a:r>
            <a:r>
              <a:rPr kumimoji="0" lang="it-IT" sz="1200" b="1" i="0" u="none" strike="noStrike" kern="1200" cap="none" spc="0" normalizeH="0" baseline="0" noProof="0" dirty="0">
                <a:ln>
                  <a:noFill/>
                </a:ln>
                <a:solidFill>
                  <a:srgbClr val="000099"/>
                </a:solidFill>
                <a:effectLst/>
                <a:uLnTx/>
                <a:uFillTx/>
                <a:latin typeface="Calibri"/>
                <a:ea typeface="+mn-ea"/>
                <a:cs typeface="+mn-cs"/>
              </a:rPr>
              <a:t> HBV-DNA </a:t>
            </a:r>
            <a:r>
              <a:rPr kumimoji="0" lang="it-IT" sz="1200" b="1" i="0" u="none" strike="noStrike" kern="1200" cap="none" spc="0" normalizeH="0" baseline="0" noProof="0" dirty="0" err="1">
                <a:ln>
                  <a:noFill/>
                </a:ln>
                <a:solidFill>
                  <a:srgbClr val="000099"/>
                </a:solidFill>
                <a:effectLst/>
                <a:uLnTx/>
                <a:uFillTx/>
                <a:latin typeface="Calibri"/>
                <a:ea typeface="+mn-ea"/>
                <a:cs typeface="+mn-cs"/>
              </a:rPr>
              <a:t>increase</a:t>
            </a:r>
            <a:r>
              <a:rPr kumimoji="0" lang="it-IT" sz="1200" b="1" i="0" u="none" strike="noStrike" kern="1200" cap="none" spc="0" normalizeH="0" baseline="0" noProof="0" dirty="0">
                <a:ln>
                  <a:noFill/>
                </a:ln>
                <a:solidFill>
                  <a:srgbClr val="000099"/>
                </a:solidFill>
                <a:effectLst/>
                <a:uLnTx/>
                <a:uFillTx/>
                <a:latin typeface="Calibri"/>
                <a:ea typeface="+mn-ea"/>
                <a:cs typeface="+mn-cs"/>
              </a:rPr>
              <a:t> </a:t>
            </a:r>
          </a:p>
        </p:txBody>
      </p:sp>
      <p:sp>
        <p:nvSpPr>
          <p:cNvPr id="25" name="CasellaDiTesto 24">
            <a:extLst>
              <a:ext uri="{FF2B5EF4-FFF2-40B4-BE49-F238E27FC236}">
                <a16:creationId xmlns:a16="http://schemas.microsoft.com/office/drawing/2014/main" xmlns="" id="{C2887FAF-7F46-40ED-9C74-C297AF5FDC2F}"/>
              </a:ext>
            </a:extLst>
          </p:cNvPr>
          <p:cNvSpPr txBox="1"/>
          <p:nvPr/>
        </p:nvSpPr>
        <p:spPr>
          <a:xfrm>
            <a:off x="3717780" y="4182179"/>
            <a:ext cx="2069093"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000099"/>
                </a:solidFill>
                <a:effectLst/>
                <a:uLnTx/>
                <a:uFillTx/>
                <a:latin typeface="Calibri"/>
                <a:ea typeface="+mn-ea"/>
                <a:cs typeface="+mn-cs"/>
              </a:rPr>
              <a:t>Close monitoring </a:t>
            </a:r>
            <a:r>
              <a:rPr kumimoji="0" lang="it-IT" sz="1600" b="1" i="0" u="none" strike="noStrike" kern="1200" cap="none" spc="0" normalizeH="0" baseline="0" noProof="0" dirty="0" err="1">
                <a:ln>
                  <a:noFill/>
                </a:ln>
                <a:solidFill>
                  <a:srgbClr val="000099"/>
                </a:solidFill>
                <a:effectLst/>
                <a:uLnTx/>
                <a:uFillTx/>
                <a:latin typeface="Calibri"/>
                <a:ea typeface="+mn-ea"/>
                <a:cs typeface="+mn-cs"/>
              </a:rPr>
              <a:t>until</a:t>
            </a:r>
            <a:endParaRPr kumimoji="0" lang="it-IT" sz="1600" b="1" i="0" u="none" strike="noStrike" kern="1200" cap="none" spc="0" normalizeH="0" baseline="0" noProof="0" dirty="0">
              <a:ln>
                <a:noFill/>
              </a:ln>
              <a:solidFill>
                <a:srgbClr val="000099"/>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000099"/>
                </a:solidFill>
                <a:effectLst/>
                <a:uLnTx/>
                <a:uFillTx/>
                <a:latin typeface="Calibri"/>
                <a:ea typeface="+mn-ea"/>
                <a:cs typeface="+mn-cs"/>
              </a:rPr>
              <a:t>HBV DNA and ALT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err="1">
                <a:ln>
                  <a:noFill/>
                </a:ln>
                <a:solidFill>
                  <a:srgbClr val="000099"/>
                </a:solidFill>
                <a:effectLst/>
                <a:uLnTx/>
                <a:uFillTx/>
                <a:latin typeface="Calibri"/>
                <a:ea typeface="+mn-ea"/>
                <a:cs typeface="+mn-cs"/>
              </a:rPr>
              <a:t>stabilisation</a:t>
            </a:r>
            <a:endParaRPr kumimoji="0" lang="it-IT" sz="1600" b="1" i="0" u="none" strike="noStrike" kern="1200" cap="none" spc="0" normalizeH="0" baseline="0" noProof="0" dirty="0">
              <a:ln>
                <a:noFill/>
              </a:ln>
              <a:solidFill>
                <a:srgbClr val="000099"/>
              </a:solidFill>
              <a:effectLst/>
              <a:uLnTx/>
              <a:uFillTx/>
              <a:latin typeface="Calibri"/>
              <a:ea typeface="+mn-ea"/>
              <a:cs typeface="+mn-cs"/>
            </a:endParaRPr>
          </a:p>
        </p:txBody>
      </p:sp>
      <p:sp>
        <p:nvSpPr>
          <p:cNvPr id="26" name="CasellaDiTesto 25">
            <a:extLst>
              <a:ext uri="{FF2B5EF4-FFF2-40B4-BE49-F238E27FC236}">
                <a16:creationId xmlns:a16="http://schemas.microsoft.com/office/drawing/2014/main" xmlns="" id="{84CCACC4-00BB-433C-9CB4-4A3BE1781F39}"/>
              </a:ext>
            </a:extLst>
          </p:cNvPr>
          <p:cNvSpPr txBox="1"/>
          <p:nvPr/>
        </p:nvSpPr>
        <p:spPr>
          <a:xfrm>
            <a:off x="5779147" y="4221088"/>
            <a:ext cx="2641172"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000099"/>
                </a:solidFill>
                <a:effectLst/>
                <a:uLnTx/>
                <a:uFillTx/>
                <a:latin typeface="Calibri"/>
                <a:ea typeface="+mn-ea"/>
                <a:cs typeface="+mn-cs"/>
              </a:rPr>
              <a:t>Monitoring can be </a:t>
            </a:r>
            <a:r>
              <a:rPr kumimoji="0" lang="it-IT" sz="1600" b="1" i="0" u="none" strike="noStrike" kern="1200" cap="none" spc="0" normalizeH="0" baseline="0" noProof="0" dirty="0" err="1">
                <a:ln>
                  <a:noFill/>
                </a:ln>
                <a:solidFill>
                  <a:srgbClr val="000099"/>
                </a:solidFill>
                <a:effectLst/>
                <a:uLnTx/>
                <a:uFillTx/>
                <a:latin typeface="Calibri"/>
                <a:ea typeface="+mn-ea"/>
                <a:cs typeface="+mn-cs"/>
              </a:rPr>
              <a:t>extended</a:t>
            </a:r>
            <a:r>
              <a:rPr kumimoji="0" lang="it-IT" sz="1600" b="1" i="0" u="none" strike="noStrike" kern="1200" cap="none" spc="0" normalizeH="0" baseline="0" noProof="0" dirty="0">
                <a:ln>
                  <a:noFill/>
                </a:ln>
                <a:solidFill>
                  <a:srgbClr val="000099"/>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000099"/>
                </a:solidFill>
                <a:effectLst/>
                <a:uLnTx/>
                <a:uFillTx/>
                <a:latin typeface="Calibri"/>
                <a:ea typeface="+mn-ea"/>
                <a:cs typeface="+mn-cs"/>
              </a:rPr>
              <a:t>to </a:t>
            </a:r>
            <a:r>
              <a:rPr kumimoji="0" lang="it-IT" sz="1600" b="1" i="0" u="none" strike="noStrike" kern="1200" cap="none" spc="0" normalizeH="0" baseline="0" noProof="0" dirty="0" err="1">
                <a:ln>
                  <a:noFill/>
                </a:ln>
                <a:solidFill>
                  <a:srgbClr val="000099"/>
                </a:solidFill>
                <a:effectLst/>
                <a:uLnTx/>
                <a:uFillTx/>
                <a:latin typeface="Calibri"/>
                <a:ea typeface="+mn-ea"/>
                <a:cs typeface="+mn-cs"/>
              </a:rPr>
              <a:t>every</a:t>
            </a:r>
            <a:r>
              <a:rPr kumimoji="0" lang="it-IT" sz="1600" b="1" i="0" u="none" strike="noStrike" kern="1200" cap="none" spc="0" normalizeH="0" baseline="0" noProof="0" dirty="0">
                <a:ln>
                  <a:noFill/>
                </a:ln>
                <a:solidFill>
                  <a:srgbClr val="000099"/>
                </a:solidFill>
                <a:effectLst/>
                <a:uLnTx/>
                <a:uFillTx/>
                <a:latin typeface="Calibri"/>
                <a:ea typeface="+mn-ea"/>
                <a:cs typeface="+mn-cs"/>
              </a:rPr>
              <a:t> 3 </a:t>
            </a:r>
            <a:r>
              <a:rPr kumimoji="0" lang="it-IT" sz="1600" b="1" i="0" u="none" strike="noStrike" kern="1200" cap="none" spc="0" normalizeH="0" baseline="0" noProof="0" dirty="0" err="1">
                <a:ln>
                  <a:noFill/>
                </a:ln>
                <a:solidFill>
                  <a:srgbClr val="000099"/>
                </a:solidFill>
                <a:effectLst/>
                <a:uLnTx/>
                <a:uFillTx/>
                <a:latin typeface="Calibri"/>
                <a:ea typeface="+mn-ea"/>
                <a:cs typeface="+mn-cs"/>
              </a:rPr>
              <a:t>months</a:t>
            </a:r>
            <a:endParaRPr kumimoji="0" lang="it-IT" sz="1600" b="1" i="0" u="none" strike="noStrike" kern="1200" cap="none" spc="0" normalizeH="0" baseline="0" noProof="0" dirty="0">
              <a:ln>
                <a:noFill/>
              </a:ln>
              <a:solidFill>
                <a:srgbClr val="000099"/>
              </a:solidFill>
              <a:effectLst/>
              <a:uLnTx/>
              <a:uFillTx/>
              <a:latin typeface="Calibri"/>
              <a:ea typeface="+mn-ea"/>
              <a:cs typeface="+mn-cs"/>
            </a:endParaRPr>
          </a:p>
        </p:txBody>
      </p:sp>
      <p:sp>
        <p:nvSpPr>
          <p:cNvPr id="27" name="CasellaDiTesto 26">
            <a:extLst>
              <a:ext uri="{FF2B5EF4-FFF2-40B4-BE49-F238E27FC236}">
                <a16:creationId xmlns:a16="http://schemas.microsoft.com/office/drawing/2014/main" xmlns="" id="{2143D332-AE0A-4BD6-A371-8C80294BD661}"/>
              </a:ext>
            </a:extLst>
          </p:cNvPr>
          <p:cNvSpPr txBox="1"/>
          <p:nvPr/>
        </p:nvSpPr>
        <p:spPr>
          <a:xfrm>
            <a:off x="5865005" y="1700808"/>
            <a:ext cx="2502223" cy="107721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000099"/>
                </a:solidFill>
                <a:effectLst/>
                <a:uLnTx/>
                <a:uFillTx/>
                <a:latin typeface="Calibri"/>
                <a:ea typeface="+mn-ea"/>
                <a:cs typeface="+mn-cs"/>
              </a:rPr>
              <a:t>Monitor HBV DNA, ALT 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000099"/>
                </a:solidFill>
                <a:effectLst/>
                <a:uLnTx/>
                <a:uFillTx/>
                <a:latin typeface="Calibri"/>
                <a:ea typeface="+mn-ea"/>
                <a:cs typeface="+mn-cs"/>
              </a:rPr>
              <a:t>quantitative </a:t>
            </a:r>
            <a:r>
              <a:rPr kumimoji="0" lang="it-IT" sz="1600" b="1" i="0" u="none" strike="noStrike" kern="1200" cap="none" spc="0" normalizeH="0" baseline="0" noProof="0" dirty="0" err="1">
                <a:ln>
                  <a:noFill/>
                </a:ln>
                <a:solidFill>
                  <a:srgbClr val="000099"/>
                </a:solidFill>
                <a:effectLst/>
                <a:uLnTx/>
                <a:uFillTx/>
                <a:latin typeface="Calibri"/>
                <a:ea typeface="+mn-ea"/>
                <a:cs typeface="+mn-cs"/>
              </a:rPr>
              <a:t>HBsAg</a:t>
            </a:r>
            <a:r>
              <a:rPr kumimoji="0" lang="it-IT" sz="1600" b="1" i="0" u="none" strike="noStrike" kern="1200" cap="none" spc="0" normalizeH="0" baseline="0" noProof="0" dirty="0">
                <a:ln>
                  <a:noFill/>
                </a:ln>
                <a:solidFill>
                  <a:srgbClr val="000099"/>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000099"/>
                </a:solidFill>
                <a:effectLst/>
                <a:uLnTx/>
                <a:uFillTx/>
                <a:latin typeface="Calibri"/>
                <a:ea typeface="+mn-ea"/>
                <a:cs typeface="+mn-cs"/>
              </a:rPr>
              <a:t>new HBV </a:t>
            </a:r>
            <a:r>
              <a:rPr kumimoji="0" lang="it-IT" sz="1600" b="1" i="0" u="none" strike="noStrike" kern="1200" cap="none" spc="0" normalizeH="0" baseline="0" noProof="0" dirty="0" err="1">
                <a:ln>
                  <a:noFill/>
                </a:ln>
                <a:solidFill>
                  <a:srgbClr val="000099"/>
                </a:solidFill>
                <a:effectLst/>
                <a:uLnTx/>
                <a:uFillTx/>
                <a:latin typeface="Calibri"/>
                <a:ea typeface="+mn-ea"/>
                <a:cs typeface="+mn-cs"/>
              </a:rPr>
              <a:t>markers</a:t>
            </a:r>
            <a:r>
              <a:rPr kumimoji="0" lang="it-IT" sz="1600" b="1" i="0" u="none" strike="noStrike" kern="1200" cap="none" spc="0" normalizeH="0" baseline="0" noProof="0" dirty="0">
                <a:ln>
                  <a:noFill/>
                </a:ln>
                <a:solidFill>
                  <a:srgbClr val="000099"/>
                </a:solidFill>
                <a:effectLst/>
                <a:uLnTx/>
                <a:uFillTx/>
                <a:latin typeface="Calibri"/>
                <a:ea typeface="+mn-ea"/>
                <a:cs typeface="+mn-cs"/>
              </a:rPr>
              <a:t> </a:t>
            </a:r>
            <a:r>
              <a:rPr kumimoji="0" lang="it-IT" sz="1600" b="1" i="0" u="none" strike="noStrike" kern="1200" cap="none" spc="0" normalizeH="0" baseline="0" noProof="0" dirty="0" err="1">
                <a:ln>
                  <a:noFill/>
                </a:ln>
                <a:solidFill>
                  <a:srgbClr val="000099"/>
                </a:solidFill>
                <a:effectLst/>
                <a:uLnTx/>
                <a:uFillTx/>
                <a:latin typeface="Calibri"/>
                <a:ea typeface="+mn-ea"/>
                <a:cs typeface="+mn-cs"/>
              </a:rPr>
              <a:t>like</a:t>
            </a:r>
            <a:endParaRPr kumimoji="0" lang="it-IT" sz="1600" b="1" i="0" u="none" strike="noStrike" kern="1200" cap="none" spc="0" normalizeH="0" baseline="0" noProof="0" dirty="0">
              <a:ln>
                <a:noFill/>
              </a:ln>
              <a:solidFill>
                <a:srgbClr val="000099"/>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000099"/>
                </a:solidFill>
                <a:effectLst/>
                <a:uLnTx/>
                <a:uFillTx/>
                <a:latin typeface="Calibri"/>
                <a:ea typeface="+mn-ea"/>
                <a:cs typeface="+mn-cs"/>
              </a:rPr>
              <a:t>HBV RNA and </a:t>
            </a:r>
            <a:r>
              <a:rPr kumimoji="0" lang="it-IT" sz="1600" b="1" i="0" u="none" strike="noStrike" kern="1200" cap="none" spc="0" normalizeH="0" baseline="0" noProof="0" dirty="0" err="1">
                <a:ln>
                  <a:noFill/>
                </a:ln>
                <a:solidFill>
                  <a:srgbClr val="000099"/>
                </a:solidFill>
                <a:effectLst/>
                <a:uLnTx/>
                <a:uFillTx/>
                <a:latin typeface="Calibri"/>
                <a:ea typeface="+mn-ea"/>
                <a:cs typeface="+mn-cs"/>
              </a:rPr>
              <a:t>HBcrAg</a:t>
            </a:r>
            <a:endParaRPr kumimoji="0" lang="it-IT" sz="1600" b="1" i="0" u="none" strike="noStrike" kern="1200" cap="none" spc="0" normalizeH="0" baseline="0" noProof="0" dirty="0">
              <a:ln>
                <a:noFill/>
              </a:ln>
              <a:solidFill>
                <a:srgbClr val="000099"/>
              </a:solidFill>
              <a:effectLst/>
              <a:uLnTx/>
              <a:uFillTx/>
              <a:latin typeface="Calibri"/>
              <a:ea typeface="+mn-ea"/>
              <a:cs typeface="+mn-cs"/>
            </a:endParaRPr>
          </a:p>
        </p:txBody>
      </p:sp>
      <p:sp>
        <p:nvSpPr>
          <p:cNvPr id="28" name="CasellaDiTesto 27">
            <a:extLst>
              <a:ext uri="{FF2B5EF4-FFF2-40B4-BE49-F238E27FC236}">
                <a16:creationId xmlns:a16="http://schemas.microsoft.com/office/drawing/2014/main" xmlns="" id="{F6FD344B-0169-42B5-8AC6-7A6AB95B6BCA}"/>
              </a:ext>
            </a:extLst>
          </p:cNvPr>
          <p:cNvSpPr txBox="1"/>
          <p:nvPr/>
        </p:nvSpPr>
        <p:spPr>
          <a:xfrm>
            <a:off x="3320133" y="1556792"/>
            <a:ext cx="984244"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000099"/>
                </a:solidFill>
                <a:effectLst/>
                <a:uLnTx/>
                <a:uFillTx/>
                <a:latin typeface="Calibri"/>
                <a:ea typeface="+mn-ea"/>
                <a:cs typeface="+mn-cs"/>
              </a:rPr>
              <a:t>HBV DNA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err="1">
                <a:ln>
                  <a:noFill/>
                </a:ln>
                <a:solidFill>
                  <a:srgbClr val="000099"/>
                </a:solidFill>
                <a:effectLst/>
                <a:uLnTx/>
                <a:uFillTx/>
                <a:latin typeface="Calibri"/>
                <a:ea typeface="+mn-ea"/>
                <a:cs typeface="+mn-cs"/>
              </a:rPr>
              <a:t>increase</a:t>
            </a:r>
            <a:endParaRPr kumimoji="0" lang="it-IT" sz="1600" b="1" i="0" u="none" strike="noStrike" kern="1200" cap="none" spc="0" normalizeH="0" baseline="0" noProof="0" dirty="0">
              <a:ln>
                <a:noFill/>
              </a:ln>
              <a:solidFill>
                <a:srgbClr val="000099"/>
              </a:solidFill>
              <a:effectLst/>
              <a:uLnTx/>
              <a:uFillTx/>
              <a:latin typeface="Calibri"/>
              <a:ea typeface="+mn-ea"/>
              <a:cs typeface="+mn-cs"/>
            </a:endParaRPr>
          </a:p>
        </p:txBody>
      </p:sp>
      <p:pic>
        <p:nvPicPr>
          <p:cNvPr id="29" name="Immagine 28">
            <a:extLst>
              <a:ext uri="{FF2B5EF4-FFF2-40B4-BE49-F238E27FC236}">
                <a16:creationId xmlns:a16="http://schemas.microsoft.com/office/drawing/2014/main" xmlns="" id="{C66D5166-BF9F-4EE0-8666-1EEEAE861D93}"/>
              </a:ext>
            </a:extLst>
          </p:cNvPr>
          <p:cNvPicPr>
            <a:picLocks noChangeAspect="1"/>
          </p:cNvPicPr>
          <p:nvPr/>
        </p:nvPicPr>
        <p:blipFill>
          <a:blip r:embed="rId3"/>
          <a:stretch>
            <a:fillRect/>
          </a:stretch>
        </p:blipFill>
        <p:spPr>
          <a:xfrm>
            <a:off x="683567" y="5085184"/>
            <a:ext cx="2468681" cy="648072"/>
          </a:xfrm>
          <a:prstGeom prst="rect">
            <a:avLst/>
          </a:prstGeom>
        </p:spPr>
      </p:pic>
      <p:sp>
        <p:nvSpPr>
          <p:cNvPr id="30" name="Freccia in su 29">
            <a:extLst>
              <a:ext uri="{FF2B5EF4-FFF2-40B4-BE49-F238E27FC236}">
                <a16:creationId xmlns:a16="http://schemas.microsoft.com/office/drawing/2014/main" xmlns="" id="{7F6472AA-3504-471E-A962-DADA76210393}"/>
              </a:ext>
            </a:extLst>
          </p:cNvPr>
          <p:cNvSpPr/>
          <p:nvPr/>
        </p:nvSpPr>
        <p:spPr>
          <a:xfrm>
            <a:off x="2555776" y="3933056"/>
            <a:ext cx="195615" cy="360040"/>
          </a:xfrm>
          <a:prstGeom prst="upArrow">
            <a:avLst/>
          </a:prstGeom>
          <a:solidFill>
            <a:srgbClr val="0066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Freccia in su 30">
            <a:extLst>
              <a:ext uri="{FF2B5EF4-FFF2-40B4-BE49-F238E27FC236}">
                <a16:creationId xmlns:a16="http://schemas.microsoft.com/office/drawing/2014/main" xmlns="" id="{BD93F192-F418-4008-9606-C14908C9054C}"/>
              </a:ext>
            </a:extLst>
          </p:cNvPr>
          <p:cNvSpPr/>
          <p:nvPr/>
        </p:nvSpPr>
        <p:spPr>
          <a:xfrm>
            <a:off x="2864217" y="3933056"/>
            <a:ext cx="195615" cy="360040"/>
          </a:xfrm>
          <a:prstGeom prst="upArrow">
            <a:avLst/>
          </a:prstGeom>
          <a:solidFill>
            <a:srgbClr val="0066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Freccia in su 31">
            <a:extLst>
              <a:ext uri="{FF2B5EF4-FFF2-40B4-BE49-F238E27FC236}">
                <a16:creationId xmlns:a16="http://schemas.microsoft.com/office/drawing/2014/main" xmlns="" id="{3D8D7EEE-F83E-42BA-BA0D-73CCB74DF793}"/>
              </a:ext>
            </a:extLst>
          </p:cNvPr>
          <p:cNvSpPr/>
          <p:nvPr/>
        </p:nvSpPr>
        <p:spPr>
          <a:xfrm>
            <a:off x="3152249" y="3933056"/>
            <a:ext cx="195615" cy="360040"/>
          </a:xfrm>
          <a:prstGeom prst="upArrow">
            <a:avLst/>
          </a:prstGeom>
          <a:solidFill>
            <a:srgbClr val="0066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Freccia in su 32">
            <a:extLst>
              <a:ext uri="{FF2B5EF4-FFF2-40B4-BE49-F238E27FC236}">
                <a16:creationId xmlns:a16="http://schemas.microsoft.com/office/drawing/2014/main" xmlns="" id="{56B0291B-CB5D-48EC-AB90-C94FF12D16B2}"/>
              </a:ext>
            </a:extLst>
          </p:cNvPr>
          <p:cNvSpPr/>
          <p:nvPr/>
        </p:nvSpPr>
        <p:spPr>
          <a:xfrm>
            <a:off x="3880711" y="3899736"/>
            <a:ext cx="187233" cy="321352"/>
          </a:xfrm>
          <a:prstGeom prst="upArrow">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Freccia in su 33">
            <a:extLst>
              <a:ext uri="{FF2B5EF4-FFF2-40B4-BE49-F238E27FC236}">
                <a16:creationId xmlns:a16="http://schemas.microsoft.com/office/drawing/2014/main" xmlns="" id="{2AE4CC0C-4149-4FEB-A87C-C09F2CE7794B}"/>
              </a:ext>
            </a:extLst>
          </p:cNvPr>
          <p:cNvSpPr/>
          <p:nvPr/>
        </p:nvSpPr>
        <p:spPr>
          <a:xfrm>
            <a:off x="1979712" y="3933056"/>
            <a:ext cx="196758" cy="196948"/>
          </a:xfrm>
          <a:prstGeom prst="upArrow">
            <a:avLst/>
          </a:prstGeom>
          <a:solidFill>
            <a:srgbClr val="0066FF"/>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36" name="Freccia in su 35">
            <a:extLst>
              <a:ext uri="{FF2B5EF4-FFF2-40B4-BE49-F238E27FC236}">
                <a16:creationId xmlns:a16="http://schemas.microsoft.com/office/drawing/2014/main" xmlns="" id="{A5870910-C07D-440C-86C7-0BCE18A4011B}"/>
              </a:ext>
            </a:extLst>
          </p:cNvPr>
          <p:cNvSpPr/>
          <p:nvPr/>
        </p:nvSpPr>
        <p:spPr>
          <a:xfrm>
            <a:off x="4096735" y="3899736"/>
            <a:ext cx="187233" cy="321352"/>
          </a:xfrm>
          <a:prstGeom prst="upArrow">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37" name="Freccia in su 36">
            <a:extLst>
              <a:ext uri="{FF2B5EF4-FFF2-40B4-BE49-F238E27FC236}">
                <a16:creationId xmlns:a16="http://schemas.microsoft.com/office/drawing/2014/main" xmlns="" id="{60075835-ECE9-41B7-B6F8-D09E4E6B836D}"/>
              </a:ext>
            </a:extLst>
          </p:cNvPr>
          <p:cNvSpPr/>
          <p:nvPr/>
        </p:nvSpPr>
        <p:spPr>
          <a:xfrm>
            <a:off x="4312759" y="3899736"/>
            <a:ext cx="187233" cy="321352"/>
          </a:xfrm>
          <a:prstGeom prst="upArrow">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38" name="Freccia in su 37">
            <a:extLst>
              <a:ext uri="{FF2B5EF4-FFF2-40B4-BE49-F238E27FC236}">
                <a16:creationId xmlns:a16="http://schemas.microsoft.com/office/drawing/2014/main" xmlns="" id="{DF294209-C384-42C2-BFC3-7BB3F0F4FFCD}"/>
              </a:ext>
            </a:extLst>
          </p:cNvPr>
          <p:cNvSpPr/>
          <p:nvPr/>
        </p:nvSpPr>
        <p:spPr>
          <a:xfrm>
            <a:off x="4528783" y="3899736"/>
            <a:ext cx="187233" cy="321352"/>
          </a:xfrm>
          <a:prstGeom prst="upArrow">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39" name="Freccia in su 38">
            <a:extLst>
              <a:ext uri="{FF2B5EF4-FFF2-40B4-BE49-F238E27FC236}">
                <a16:creationId xmlns:a16="http://schemas.microsoft.com/office/drawing/2014/main" xmlns="" id="{6F96F7E4-51DB-423C-8C76-97D5DEA238C8}"/>
              </a:ext>
            </a:extLst>
          </p:cNvPr>
          <p:cNvSpPr/>
          <p:nvPr/>
        </p:nvSpPr>
        <p:spPr>
          <a:xfrm>
            <a:off x="4932040" y="3899736"/>
            <a:ext cx="187233" cy="321352"/>
          </a:xfrm>
          <a:prstGeom prst="upArrow">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40" name="Freccia in su 39">
            <a:extLst>
              <a:ext uri="{FF2B5EF4-FFF2-40B4-BE49-F238E27FC236}">
                <a16:creationId xmlns:a16="http://schemas.microsoft.com/office/drawing/2014/main" xmlns="" id="{F6494135-FE01-43C9-B6AA-94A6C4E42AD6}"/>
              </a:ext>
            </a:extLst>
          </p:cNvPr>
          <p:cNvSpPr/>
          <p:nvPr/>
        </p:nvSpPr>
        <p:spPr>
          <a:xfrm>
            <a:off x="5320871" y="3899736"/>
            <a:ext cx="187233" cy="321352"/>
          </a:xfrm>
          <a:prstGeom prst="upArrow">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41" name="Freccia in su 40">
            <a:extLst>
              <a:ext uri="{FF2B5EF4-FFF2-40B4-BE49-F238E27FC236}">
                <a16:creationId xmlns:a16="http://schemas.microsoft.com/office/drawing/2014/main" xmlns="" id="{FD94ADF1-122A-46A9-8052-0CA380E0BE57}"/>
              </a:ext>
            </a:extLst>
          </p:cNvPr>
          <p:cNvSpPr/>
          <p:nvPr/>
        </p:nvSpPr>
        <p:spPr>
          <a:xfrm>
            <a:off x="6156176" y="3899736"/>
            <a:ext cx="187233" cy="321352"/>
          </a:xfrm>
          <a:prstGeom prst="up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42" name="Freccia in su 41">
            <a:extLst>
              <a:ext uri="{FF2B5EF4-FFF2-40B4-BE49-F238E27FC236}">
                <a16:creationId xmlns:a16="http://schemas.microsoft.com/office/drawing/2014/main" xmlns="" id="{3EF6FBF7-A5EE-43AF-A311-8BE3A6FDFD06}"/>
              </a:ext>
            </a:extLst>
          </p:cNvPr>
          <p:cNvSpPr/>
          <p:nvPr/>
        </p:nvSpPr>
        <p:spPr>
          <a:xfrm>
            <a:off x="6804248" y="3899736"/>
            <a:ext cx="187233" cy="321352"/>
          </a:xfrm>
          <a:prstGeom prst="up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43" name="Freccia in su 42">
            <a:extLst>
              <a:ext uri="{FF2B5EF4-FFF2-40B4-BE49-F238E27FC236}">
                <a16:creationId xmlns:a16="http://schemas.microsoft.com/office/drawing/2014/main" xmlns="" id="{6EA67915-FDE6-4D45-9231-E99BE77B6C2E}"/>
              </a:ext>
            </a:extLst>
          </p:cNvPr>
          <p:cNvSpPr/>
          <p:nvPr/>
        </p:nvSpPr>
        <p:spPr>
          <a:xfrm>
            <a:off x="7452320" y="3899736"/>
            <a:ext cx="187233" cy="321352"/>
          </a:xfrm>
          <a:prstGeom prst="up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44" name="Freccia in giù 43">
            <a:extLst>
              <a:ext uri="{FF2B5EF4-FFF2-40B4-BE49-F238E27FC236}">
                <a16:creationId xmlns:a16="http://schemas.microsoft.com/office/drawing/2014/main" xmlns="" id="{DDAFA428-DFDA-4C22-B460-5883F9B1571A}"/>
              </a:ext>
            </a:extLst>
          </p:cNvPr>
          <p:cNvSpPr/>
          <p:nvPr/>
        </p:nvSpPr>
        <p:spPr>
          <a:xfrm>
            <a:off x="3629039" y="2243116"/>
            <a:ext cx="331249" cy="629801"/>
          </a:xfrm>
          <a:prstGeom prst="downArrow">
            <a:avLst/>
          </a:prstGeom>
          <a:solidFill>
            <a:srgbClr val="FF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CasellaDiTesto 2">
            <a:extLst>
              <a:ext uri="{FF2B5EF4-FFF2-40B4-BE49-F238E27FC236}">
                <a16:creationId xmlns:a16="http://schemas.microsoft.com/office/drawing/2014/main" xmlns="" id="{4CD7DF62-7690-4989-89B4-1311A71E4F2E}"/>
              </a:ext>
            </a:extLst>
          </p:cNvPr>
          <p:cNvSpPr txBox="1"/>
          <p:nvPr/>
        </p:nvSpPr>
        <p:spPr>
          <a:xfrm>
            <a:off x="7812360" y="1959223"/>
            <a:ext cx="21602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000099"/>
                </a:solidFill>
                <a:effectLst/>
                <a:uLnTx/>
                <a:uFillTx/>
                <a:latin typeface="Calibri"/>
                <a:ea typeface="+mn-ea"/>
                <a:cs typeface="+mn-cs"/>
              </a:rPr>
              <a:t>-</a:t>
            </a:r>
          </a:p>
        </p:txBody>
      </p:sp>
    </p:spTree>
    <p:extLst>
      <p:ext uri="{BB962C8B-B14F-4D97-AF65-F5344CB8AC3E}">
        <p14:creationId xmlns:p14="http://schemas.microsoft.com/office/powerpoint/2010/main" val="26178627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xmlns="" id="{3C9E0D8B-5FE8-4320-886A-A8EDBAFFFB1D}"/>
              </a:ext>
            </a:extLst>
          </p:cNvPr>
          <p:cNvSpPr/>
          <p:nvPr/>
        </p:nvSpPr>
        <p:spPr>
          <a:xfrm>
            <a:off x="323528" y="332656"/>
            <a:ext cx="8496944" cy="707886"/>
          </a:xfrm>
          <a:prstGeom prst="rect">
            <a:avLst/>
          </a:prstGeom>
        </p:spPr>
        <p:txBody>
          <a:bodyPr wrap="square">
            <a:spAutoFit/>
          </a:bodyPr>
          <a:lstStyle/>
          <a:p>
            <a:pPr algn="ctr"/>
            <a:r>
              <a:rPr lang="en-US" sz="2000" dirty="0">
                <a:solidFill>
                  <a:srgbClr val="0000FF"/>
                </a:solidFill>
                <a:latin typeface="Arial" panose="020B0604020202020204" pitchFamily="34" charset="0"/>
                <a:cs typeface="Arial" panose="020B0604020202020204" pitchFamily="34" charset="0"/>
              </a:rPr>
              <a:t>The baseline level of </a:t>
            </a:r>
            <a:r>
              <a:rPr lang="en-US" sz="2000" dirty="0" err="1">
                <a:solidFill>
                  <a:srgbClr val="0000FF"/>
                </a:solidFill>
                <a:latin typeface="Arial" panose="020B0604020202020204" pitchFamily="34" charset="0"/>
                <a:cs typeface="Arial" panose="020B0604020202020204" pitchFamily="34" charset="0"/>
              </a:rPr>
              <a:t>qHBsAg</a:t>
            </a:r>
            <a:r>
              <a:rPr lang="en-US" sz="2000" dirty="0">
                <a:solidFill>
                  <a:srgbClr val="0000FF"/>
                </a:solidFill>
                <a:latin typeface="Arial" panose="020B0604020202020204" pitchFamily="34" charset="0"/>
                <a:cs typeface="Arial" panose="020B0604020202020204" pitchFamily="34" charset="0"/>
              </a:rPr>
              <a:t> and the on-treatment decline of </a:t>
            </a:r>
            <a:r>
              <a:rPr lang="en-US" sz="2000" dirty="0" err="1">
                <a:solidFill>
                  <a:srgbClr val="0000FF"/>
                </a:solidFill>
                <a:latin typeface="Arial" panose="020B0604020202020204" pitchFamily="34" charset="0"/>
                <a:cs typeface="Arial" panose="020B0604020202020204" pitchFamily="34" charset="0"/>
              </a:rPr>
              <a:t>qHBeAg</a:t>
            </a:r>
            <a:r>
              <a:rPr lang="en-US" sz="2000" dirty="0">
                <a:solidFill>
                  <a:srgbClr val="0000FF"/>
                </a:solidFill>
                <a:latin typeface="Arial" panose="020B0604020202020204" pitchFamily="34" charset="0"/>
                <a:cs typeface="Arial" panose="020B0604020202020204" pitchFamily="34" charset="0"/>
              </a:rPr>
              <a:t> in</a:t>
            </a:r>
          </a:p>
          <a:p>
            <a:pPr algn="ctr"/>
            <a:r>
              <a:rPr lang="en-US" sz="2000" dirty="0" err="1">
                <a:solidFill>
                  <a:srgbClr val="0000FF"/>
                </a:solidFill>
                <a:latin typeface="Arial" panose="020B0604020202020204" pitchFamily="34" charset="0"/>
                <a:cs typeface="Arial" panose="020B0604020202020204" pitchFamily="34" charset="0"/>
              </a:rPr>
              <a:t>HBeAg</a:t>
            </a:r>
            <a:r>
              <a:rPr lang="en-US" sz="2000" dirty="0">
                <a:solidFill>
                  <a:srgbClr val="0000FF"/>
                </a:solidFill>
                <a:latin typeface="Arial" panose="020B0604020202020204" pitchFamily="34" charset="0"/>
                <a:cs typeface="Arial" panose="020B0604020202020204" pitchFamily="34" charset="0"/>
              </a:rPr>
              <a:t> positive patients were highly useful in predicting VR and SR</a:t>
            </a:r>
          </a:p>
        </p:txBody>
      </p:sp>
      <p:pic>
        <p:nvPicPr>
          <p:cNvPr id="5" name="Immagine 4">
            <a:extLst>
              <a:ext uri="{FF2B5EF4-FFF2-40B4-BE49-F238E27FC236}">
                <a16:creationId xmlns:a16="http://schemas.microsoft.com/office/drawing/2014/main" xmlns="" id="{3641C0A4-038D-46D5-B0FB-3ECE599DB77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99592" y="2244090"/>
            <a:ext cx="3060398" cy="3054614"/>
          </a:xfrm>
          <a:prstGeom prst="rect">
            <a:avLst/>
          </a:prstGeom>
          <a:noFill/>
          <a:ln>
            <a:noFill/>
          </a:ln>
        </p:spPr>
      </p:pic>
      <p:pic>
        <p:nvPicPr>
          <p:cNvPr id="6" name="Immagine 5">
            <a:extLst>
              <a:ext uri="{FF2B5EF4-FFF2-40B4-BE49-F238E27FC236}">
                <a16:creationId xmlns:a16="http://schemas.microsoft.com/office/drawing/2014/main" xmlns="" id="{40CDB921-0AAF-433F-BC32-1FD4B30ECE1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140038" y="2242503"/>
            <a:ext cx="3104369" cy="3058706"/>
          </a:xfrm>
          <a:prstGeom prst="rect">
            <a:avLst/>
          </a:prstGeom>
          <a:noFill/>
        </p:spPr>
      </p:pic>
      <p:sp>
        <p:nvSpPr>
          <p:cNvPr id="7" name="Rettangolo 6">
            <a:extLst>
              <a:ext uri="{FF2B5EF4-FFF2-40B4-BE49-F238E27FC236}">
                <a16:creationId xmlns:a16="http://schemas.microsoft.com/office/drawing/2014/main" xmlns="" id="{87A3C5FB-AA94-4294-B0B4-A4EE7E2D98E8}"/>
              </a:ext>
            </a:extLst>
          </p:cNvPr>
          <p:cNvSpPr/>
          <p:nvPr/>
        </p:nvSpPr>
        <p:spPr>
          <a:xfrm>
            <a:off x="868735" y="1412776"/>
            <a:ext cx="3415233" cy="523220"/>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ROC curves of baseline characteristics used to predict VR</a:t>
            </a:r>
            <a:endParaRPr lang="it-IT" sz="1400" dirty="0">
              <a:latin typeface="Arial" panose="020B0604020202020204" pitchFamily="34" charset="0"/>
              <a:cs typeface="Arial" panose="020B0604020202020204" pitchFamily="34" charset="0"/>
            </a:endParaRPr>
          </a:p>
        </p:txBody>
      </p:sp>
      <p:sp>
        <p:nvSpPr>
          <p:cNvPr id="8" name="Rettangolo 7">
            <a:extLst>
              <a:ext uri="{FF2B5EF4-FFF2-40B4-BE49-F238E27FC236}">
                <a16:creationId xmlns:a16="http://schemas.microsoft.com/office/drawing/2014/main" xmlns="" id="{B0C6EEEE-2DB1-490E-8F02-ED2E1BF78CA6}"/>
              </a:ext>
            </a:extLst>
          </p:cNvPr>
          <p:cNvSpPr/>
          <p:nvPr/>
        </p:nvSpPr>
        <p:spPr>
          <a:xfrm>
            <a:off x="5174357" y="1412776"/>
            <a:ext cx="3415233" cy="307777"/>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on-treatment </a:t>
            </a:r>
            <a:r>
              <a:rPr lang="en-US" sz="1400" dirty="0" err="1">
                <a:latin typeface="Arial" panose="020B0604020202020204" pitchFamily="34" charset="0"/>
                <a:cs typeface="Arial" panose="020B0604020202020204" pitchFamily="34" charset="0"/>
              </a:rPr>
              <a:t>qHBeAg</a:t>
            </a:r>
            <a:r>
              <a:rPr lang="en-US" sz="1400" dirty="0">
                <a:latin typeface="Arial" panose="020B0604020202020204" pitchFamily="34" charset="0"/>
                <a:cs typeface="Arial" panose="020B0604020202020204" pitchFamily="34" charset="0"/>
              </a:rPr>
              <a:t> used to predict SR</a:t>
            </a:r>
            <a:endParaRPr lang="it-IT" sz="1400" dirty="0">
              <a:latin typeface="Arial" panose="020B0604020202020204" pitchFamily="34" charset="0"/>
              <a:cs typeface="Arial" panose="020B0604020202020204" pitchFamily="34" charset="0"/>
            </a:endParaRPr>
          </a:p>
        </p:txBody>
      </p:sp>
      <p:sp>
        <p:nvSpPr>
          <p:cNvPr id="9" name="Rettangolo 8">
            <a:extLst>
              <a:ext uri="{FF2B5EF4-FFF2-40B4-BE49-F238E27FC236}">
                <a16:creationId xmlns:a16="http://schemas.microsoft.com/office/drawing/2014/main" xmlns="" id="{88953B23-766D-40F3-980C-15CD4C9406DB}"/>
              </a:ext>
            </a:extLst>
          </p:cNvPr>
          <p:cNvSpPr/>
          <p:nvPr/>
        </p:nvSpPr>
        <p:spPr>
          <a:xfrm>
            <a:off x="539552" y="5457998"/>
            <a:ext cx="8424936" cy="830997"/>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 </a:t>
            </a:r>
            <a:r>
              <a:rPr lang="en-US" sz="1600" b="1" dirty="0">
                <a:solidFill>
                  <a:srgbClr val="FF0000"/>
                </a:solidFill>
                <a:latin typeface="Arial" panose="020B0604020202020204" pitchFamily="34" charset="0"/>
                <a:cs typeface="Arial" panose="020B0604020202020204" pitchFamily="34" charset="0"/>
              </a:rPr>
              <a:t>Baseline HBsAg</a:t>
            </a:r>
            <a:r>
              <a:rPr lang="en-US" sz="1600" dirty="0">
                <a:latin typeface="Arial" panose="020B0604020202020204" pitchFamily="34" charset="0"/>
                <a:cs typeface="Arial" panose="020B0604020202020204" pitchFamily="34" charset="0"/>
              </a:rPr>
              <a:t>: cutoff level of 3.98 IU/mL, yielded the highest predictive value for VR</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HBeAg</a:t>
            </a:r>
            <a:r>
              <a:rPr lang="en-US" sz="1600" dirty="0">
                <a:latin typeface="Arial" panose="020B0604020202020204" pitchFamily="34" charset="0"/>
                <a:cs typeface="Arial" panose="020B0604020202020204" pitchFamily="34" charset="0"/>
              </a:rPr>
              <a:t> decline: 1.00 PE IU/mL, yielded the highest predictive value for SR</a:t>
            </a:r>
          </a:p>
        </p:txBody>
      </p:sp>
      <p:sp>
        <p:nvSpPr>
          <p:cNvPr id="10" name="Rettangolo 9">
            <a:extLst>
              <a:ext uri="{FF2B5EF4-FFF2-40B4-BE49-F238E27FC236}">
                <a16:creationId xmlns:a16="http://schemas.microsoft.com/office/drawing/2014/main" xmlns="" id="{2BFD1B49-951A-4BCE-9A92-74A927FEF636}"/>
              </a:ext>
            </a:extLst>
          </p:cNvPr>
          <p:cNvSpPr/>
          <p:nvPr/>
        </p:nvSpPr>
        <p:spPr>
          <a:xfrm>
            <a:off x="6495862" y="6445784"/>
            <a:ext cx="2396618" cy="338554"/>
          </a:xfrm>
          <a:prstGeom prst="rect">
            <a:avLst/>
          </a:prstGeom>
        </p:spPr>
        <p:txBody>
          <a:bodyPr wrap="none">
            <a:spAutoFit/>
          </a:bodyPr>
          <a:lstStyle/>
          <a:p>
            <a:r>
              <a:rPr lang="it-IT" sz="1600" dirty="0"/>
              <a:t>LEE et al. </a:t>
            </a:r>
            <a:r>
              <a:rPr lang="it-IT" sz="1600" dirty="0" err="1"/>
              <a:t>Hepatology</a:t>
            </a:r>
            <a:r>
              <a:rPr lang="it-IT" sz="1600" dirty="0"/>
              <a:t> 2011</a:t>
            </a:r>
          </a:p>
        </p:txBody>
      </p:sp>
    </p:spTree>
    <p:extLst>
      <p:ext uri="{BB962C8B-B14F-4D97-AF65-F5344CB8AC3E}">
        <p14:creationId xmlns:p14="http://schemas.microsoft.com/office/powerpoint/2010/main" val="243326804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xmlns="" id="{927CEEFA-318C-4A97-A9C4-B45DF4C42B7F}"/>
              </a:ext>
            </a:extLst>
          </p:cNvPr>
          <p:cNvSpPr/>
          <p:nvPr/>
        </p:nvSpPr>
        <p:spPr>
          <a:xfrm>
            <a:off x="755576" y="620688"/>
            <a:ext cx="1965603" cy="523220"/>
          </a:xfrm>
          <a:prstGeom prst="rect">
            <a:avLst/>
          </a:prstGeom>
        </p:spPr>
        <p:txBody>
          <a:bodyPr wrap="none">
            <a:spAutoFit/>
          </a:bodyPr>
          <a:lstStyle/>
          <a:p>
            <a:r>
              <a:rPr lang="it-IT" sz="2800" dirty="0" err="1">
                <a:latin typeface="Arial" panose="020B0604020202020204" pitchFamily="34" charset="0"/>
                <a:cs typeface="Arial" panose="020B0604020202020204" pitchFamily="34" charset="0"/>
              </a:rPr>
              <a:t>Conclusion</a:t>
            </a:r>
            <a:endParaRPr lang="it-IT" sz="2800" dirty="0">
              <a:latin typeface="Arial" panose="020B0604020202020204" pitchFamily="34" charset="0"/>
              <a:cs typeface="Arial" panose="020B0604020202020204" pitchFamily="34" charset="0"/>
            </a:endParaRPr>
          </a:p>
        </p:txBody>
      </p:sp>
      <p:sp>
        <p:nvSpPr>
          <p:cNvPr id="3" name="Rettangolo 2">
            <a:extLst>
              <a:ext uri="{FF2B5EF4-FFF2-40B4-BE49-F238E27FC236}">
                <a16:creationId xmlns:a16="http://schemas.microsoft.com/office/drawing/2014/main" xmlns="" id="{C5525A50-80C2-49A7-B2E1-3662CF05C4FF}"/>
              </a:ext>
            </a:extLst>
          </p:cNvPr>
          <p:cNvSpPr/>
          <p:nvPr/>
        </p:nvSpPr>
        <p:spPr>
          <a:xfrm>
            <a:off x="575556" y="1484784"/>
            <a:ext cx="7992888" cy="3139321"/>
          </a:xfrm>
          <a:prstGeom prst="rect">
            <a:avLst/>
          </a:prstGeom>
        </p:spPr>
        <p:txBody>
          <a:bodyPr wrap="square">
            <a:spAutoFit/>
          </a:bodyPr>
          <a:lstStyle/>
          <a:p>
            <a:pPr marL="285750" indent="-285750" algn="just">
              <a:buClr>
                <a:srgbClr val="FF0000"/>
              </a:buClr>
              <a:buSzPct val="150000"/>
              <a:buFont typeface="Arial" panose="020B0604020202020204" pitchFamily="34" charset="0"/>
              <a:buChar char="•"/>
            </a:pPr>
            <a:r>
              <a:rPr lang="en-US" dirty="0">
                <a:latin typeface="Arial" panose="020B0604020202020204" pitchFamily="34" charset="0"/>
                <a:cs typeface="Arial" panose="020B0604020202020204" pitchFamily="34" charset="0"/>
              </a:rPr>
              <a:t>The effectiveness of the </a:t>
            </a:r>
            <a:r>
              <a:rPr lang="en-US" i="1" u="sng" dirty="0">
                <a:latin typeface="Arial" panose="020B0604020202020204" pitchFamily="34" charset="0"/>
                <a:cs typeface="Arial" panose="020B0604020202020204" pitchFamily="34" charset="0"/>
              </a:rPr>
              <a:t>classic biomarkers</a:t>
            </a:r>
            <a:r>
              <a:rPr lang="en-US" i="1" dirty="0">
                <a:latin typeface="Arial" panose="020B0604020202020204" pitchFamily="34" charset="0"/>
                <a:cs typeface="Arial" panose="020B0604020202020204" pitchFamily="34" charset="0"/>
              </a:rPr>
              <a:t> </a:t>
            </a:r>
            <a:r>
              <a:rPr lang="en-US" b="1" dirty="0">
                <a:solidFill>
                  <a:srgbClr val="0000FF"/>
                </a:solidFill>
                <a:latin typeface="Arial" panose="020B0604020202020204" pitchFamily="34" charset="0"/>
                <a:cs typeface="Arial" panose="020B0604020202020204" pitchFamily="34" charset="0"/>
              </a:rPr>
              <a:t>HBsAg, </a:t>
            </a:r>
            <a:r>
              <a:rPr lang="en-US" b="1" dirty="0" err="1">
                <a:solidFill>
                  <a:srgbClr val="0000FF"/>
                </a:solidFill>
                <a:latin typeface="Arial" panose="020B0604020202020204" pitchFamily="34" charset="0"/>
                <a:cs typeface="Arial" panose="020B0604020202020204" pitchFamily="34" charset="0"/>
              </a:rPr>
              <a:t>HBeAg</a:t>
            </a:r>
            <a:r>
              <a:rPr lang="en-US" b="1" dirty="0">
                <a:solidFill>
                  <a:srgbClr val="0000FF"/>
                </a:solidFill>
                <a:latin typeface="Arial" panose="020B0604020202020204" pitchFamily="34" charset="0"/>
                <a:cs typeface="Arial" panose="020B0604020202020204" pitchFamily="34" charset="0"/>
              </a:rPr>
              <a:t>, HBV DNA</a:t>
            </a:r>
            <a:r>
              <a:rPr lang="en-US" dirty="0">
                <a:solidFill>
                  <a:srgbClr val="0000FF"/>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mentioned in the guidelines in predicting response during antiviral therapy have been confirmed by many studies</a:t>
            </a:r>
          </a:p>
          <a:p>
            <a:pPr marL="285750" indent="-285750" algn="just">
              <a:buClr>
                <a:srgbClr val="FF0000"/>
              </a:buClr>
              <a:buSzPct val="1500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lgn="just">
              <a:buClr>
                <a:srgbClr val="FF0000"/>
              </a:buClr>
              <a:buSzPct val="150000"/>
              <a:buFont typeface="Arial" panose="020B0604020202020204" pitchFamily="34" charset="0"/>
              <a:buChar char="•"/>
            </a:pPr>
            <a:r>
              <a:rPr lang="en-US" dirty="0">
                <a:latin typeface="Arial" panose="020B0604020202020204" pitchFamily="34" charset="0"/>
                <a:cs typeface="Arial" panose="020B0604020202020204" pitchFamily="34" charset="0"/>
              </a:rPr>
              <a:t>The value of the </a:t>
            </a:r>
            <a:r>
              <a:rPr lang="en-US" i="1" u="sng" dirty="0">
                <a:latin typeface="Arial" panose="020B0604020202020204" pitchFamily="34" charset="0"/>
                <a:cs typeface="Arial" panose="020B0604020202020204" pitchFamily="34" charset="0"/>
              </a:rPr>
              <a:t>new biomarkers</a:t>
            </a:r>
            <a:r>
              <a:rPr lang="en-US" i="1" dirty="0">
                <a:latin typeface="Arial" panose="020B0604020202020204" pitchFamily="34" charset="0"/>
                <a:cs typeface="Arial" panose="020B0604020202020204" pitchFamily="34" charset="0"/>
              </a:rPr>
              <a:t> </a:t>
            </a:r>
            <a:r>
              <a:rPr lang="en-US" b="1" dirty="0" err="1">
                <a:solidFill>
                  <a:srgbClr val="0000FF"/>
                </a:solidFill>
                <a:latin typeface="Arial" panose="020B0604020202020204" pitchFamily="34" charset="0"/>
                <a:cs typeface="Arial" panose="020B0604020202020204" pitchFamily="34" charset="0"/>
              </a:rPr>
              <a:t>HBcrAg</a:t>
            </a:r>
            <a:r>
              <a:rPr lang="en-US" b="1" dirty="0">
                <a:solidFill>
                  <a:srgbClr val="0000FF"/>
                </a:solidFill>
                <a:latin typeface="Arial" panose="020B0604020202020204" pitchFamily="34" charset="0"/>
                <a:cs typeface="Arial" panose="020B0604020202020204" pitchFamily="34" charset="0"/>
              </a:rPr>
              <a:t>, HBV RNA, </a:t>
            </a:r>
            <a:r>
              <a:rPr lang="en-US" b="1" dirty="0" err="1">
                <a:solidFill>
                  <a:srgbClr val="0000FF"/>
                </a:solidFill>
                <a:latin typeface="Arial" panose="020B0604020202020204" pitchFamily="34" charset="0"/>
                <a:cs typeface="Arial" panose="020B0604020202020204" pitchFamily="34" charset="0"/>
              </a:rPr>
              <a:t>qAnti-HBc</a:t>
            </a:r>
            <a:r>
              <a:rPr lang="en-US" b="1" dirty="0">
                <a:solidFill>
                  <a:srgbClr val="0000FF"/>
                </a:solidFill>
                <a:latin typeface="Arial" panose="020B0604020202020204" pitchFamily="34" charset="0"/>
                <a:cs typeface="Arial" panose="020B0604020202020204" pitchFamily="34" charset="0"/>
              </a:rPr>
              <a:t> </a:t>
            </a:r>
            <a:r>
              <a:rPr lang="en-US" dirty="0">
                <a:solidFill>
                  <a:srgbClr val="0000FF"/>
                </a:solidFill>
                <a:latin typeface="Arial" panose="020B0604020202020204" pitchFamily="34" charset="0"/>
                <a:cs typeface="Arial" panose="020B0604020202020204" pitchFamily="34" charset="0"/>
              </a:rPr>
              <a:t>and </a:t>
            </a:r>
            <a:r>
              <a:rPr lang="en-US" b="1" dirty="0" err="1">
                <a:solidFill>
                  <a:srgbClr val="0000FF"/>
                </a:solidFill>
                <a:latin typeface="Arial" panose="020B0604020202020204" pitchFamily="34" charset="0"/>
                <a:cs typeface="Arial" panose="020B0604020202020204" pitchFamily="34" charset="0"/>
              </a:rPr>
              <a:t>cccDNA</a:t>
            </a:r>
            <a:r>
              <a:rPr lang="en-US" dirty="0">
                <a:solidFill>
                  <a:srgbClr val="0000FF"/>
                </a:solidFill>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in predicting response still need more experiments to provide evidence</a:t>
            </a:r>
          </a:p>
          <a:p>
            <a:pPr marL="285750" indent="-285750" algn="just">
              <a:buClr>
                <a:srgbClr val="FF0000"/>
              </a:buClr>
              <a:buSzPct val="1500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lgn="just">
              <a:buClr>
                <a:srgbClr val="FF0000"/>
              </a:buClr>
              <a:buSzPct val="150000"/>
              <a:buFont typeface="Arial" panose="020B0604020202020204" pitchFamily="34" charset="0"/>
              <a:buChar char="•"/>
            </a:pPr>
            <a:r>
              <a:rPr lang="en-US" dirty="0">
                <a:latin typeface="Arial" panose="020B0604020202020204" pitchFamily="34" charset="0"/>
                <a:cs typeface="Arial" panose="020B0604020202020204" pitchFamily="34" charset="0"/>
              </a:rPr>
              <a:t>More  other  </a:t>
            </a:r>
            <a:r>
              <a:rPr lang="en-US" i="1" u="sng" dirty="0">
                <a:latin typeface="Arial" panose="020B0604020202020204" pitchFamily="34" charset="0"/>
                <a:cs typeface="Arial" panose="020B0604020202020204" pitchFamily="34" charset="0"/>
              </a:rPr>
              <a:t>potential  biomarkers</a:t>
            </a:r>
            <a:r>
              <a:rPr lang="en-US" dirty="0">
                <a:latin typeface="Arial" panose="020B0604020202020204" pitchFamily="34" charset="0"/>
                <a:cs typeface="Arial" panose="020B0604020202020204" pitchFamily="34" charset="0"/>
              </a:rPr>
              <a:t>  are  still  needed  to  guide  therapy, optimize CHB treatment strategies, and improve clinical outcomes in CHB patients</a:t>
            </a:r>
          </a:p>
        </p:txBody>
      </p:sp>
      <p:pic>
        <p:nvPicPr>
          <p:cNvPr id="4" name="Picture 6" descr="Risultati immagini per lo strumento giusto">
            <a:extLst>
              <a:ext uri="{FF2B5EF4-FFF2-40B4-BE49-F238E27FC236}">
                <a16:creationId xmlns:a16="http://schemas.microsoft.com/office/drawing/2014/main" xmlns="" id="{EB15A729-EFF1-4DCF-807C-BDD95CD35AC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4787" y="4293096"/>
            <a:ext cx="3030877" cy="24928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Immagine correlata">
            <a:extLst>
              <a:ext uri="{FF2B5EF4-FFF2-40B4-BE49-F238E27FC236}">
                <a16:creationId xmlns:a16="http://schemas.microsoft.com/office/drawing/2014/main" xmlns="" id="{27BCDF68-CD6D-4C20-9370-7E0D228932D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5059" y="4624105"/>
            <a:ext cx="3030877" cy="2231063"/>
          </a:xfrm>
          <a:prstGeom prst="rect">
            <a:avLst/>
          </a:prstGeom>
          <a:noFill/>
          <a:extLst>
            <a:ext uri="{909E8E84-426E-40DD-AFC4-6F175D3DCCD1}">
              <a14:hiddenFill xmlns:a14="http://schemas.microsoft.com/office/drawing/2010/main">
                <a:solidFill>
                  <a:srgbClr val="FFFFFF"/>
                </a:solidFill>
              </a14:hiddenFill>
            </a:ext>
          </a:extLst>
        </p:spPr>
      </p:pic>
      <p:sp>
        <p:nvSpPr>
          <p:cNvPr id="8" name="Rettangolo 7">
            <a:extLst>
              <a:ext uri="{FF2B5EF4-FFF2-40B4-BE49-F238E27FC236}">
                <a16:creationId xmlns:a16="http://schemas.microsoft.com/office/drawing/2014/main" xmlns="" id="{7DA803CA-57AF-433A-A2C2-499DC9454D52}"/>
              </a:ext>
            </a:extLst>
          </p:cNvPr>
          <p:cNvSpPr/>
          <p:nvPr/>
        </p:nvSpPr>
        <p:spPr>
          <a:xfrm>
            <a:off x="827584" y="6525344"/>
            <a:ext cx="4078949"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1268813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xmlns="" id="{56663FAF-6E7B-49C7-B1B9-0DE2C2EC48AD}"/>
              </a:ext>
            </a:extLst>
          </p:cNvPr>
          <p:cNvSpPr/>
          <p:nvPr/>
        </p:nvSpPr>
        <p:spPr>
          <a:xfrm>
            <a:off x="935596" y="332656"/>
            <a:ext cx="7272808" cy="707886"/>
          </a:xfrm>
          <a:prstGeom prst="rect">
            <a:avLst/>
          </a:prstGeom>
        </p:spPr>
        <p:txBody>
          <a:bodyPr wrap="square">
            <a:spAutoFit/>
          </a:bodyPr>
          <a:lstStyle/>
          <a:p>
            <a:pPr algn="ctr"/>
            <a:r>
              <a:rPr lang="en-US" sz="2000" dirty="0">
                <a:solidFill>
                  <a:srgbClr val="0000FF"/>
                </a:solidFill>
                <a:latin typeface="Arial" panose="020B0604020202020204" pitchFamily="34" charset="0"/>
                <a:cs typeface="Arial" panose="020B0604020202020204" pitchFamily="34" charset="0"/>
              </a:rPr>
              <a:t>HBsAg levels can be used to guide therapy decisions in </a:t>
            </a:r>
            <a:r>
              <a:rPr lang="en-US" sz="2000" dirty="0" err="1">
                <a:solidFill>
                  <a:srgbClr val="0000FF"/>
                </a:solidFill>
                <a:latin typeface="Arial" panose="020B0604020202020204" pitchFamily="34" charset="0"/>
                <a:cs typeface="Arial" panose="020B0604020202020204" pitchFamily="34" charset="0"/>
              </a:rPr>
              <a:t>HBeAg</a:t>
            </a:r>
            <a:r>
              <a:rPr lang="en-US" sz="2000" dirty="0">
                <a:solidFill>
                  <a:srgbClr val="0000FF"/>
                </a:solidFill>
                <a:latin typeface="Arial" panose="020B0604020202020204" pitchFamily="34" charset="0"/>
                <a:cs typeface="Arial" panose="020B0604020202020204" pitchFamily="34" charset="0"/>
              </a:rPr>
              <a:t>-positive patients treated with PEG- IFN</a:t>
            </a:r>
            <a:endParaRPr lang="it-IT" sz="2000" dirty="0">
              <a:solidFill>
                <a:srgbClr val="0000FF"/>
              </a:solidFill>
              <a:latin typeface="Arial" panose="020B0604020202020204" pitchFamily="34" charset="0"/>
              <a:cs typeface="Arial" panose="020B0604020202020204" pitchFamily="34" charset="0"/>
            </a:endParaRPr>
          </a:p>
        </p:txBody>
      </p:sp>
      <p:pic>
        <p:nvPicPr>
          <p:cNvPr id="3" name="Immagine 2">
            <a:extLst>
              <a:ext uri="{FF2B5EF4-FFF2-40B4-BE49-F238E27FC236}">
                <a16:creationId xmlns:a16="http://schemas.microsoft.com/office/drawing/2014/main" xmlns="" id="{65E2CB96-A35E-4281-948B-81314A47E83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145707" y="1371600"/>
            <a:ext cx="4962797" cy="4865712"/>
          </a:xfrm>
          <a:prstGeom prst="rect">
            <a:avLst/>
          </a:prstGeom>
          <a:noFill/>
        </p:spPr>
      </p:pic>
      <p:sp>
        <p:nvSpPr>
          <p:cNvPr id="4" name="Rettangolo 3">
            <a:extLst>
              <a:ext uri="{FF2B5EF4-FFF2-40B4-BE49-F238E27FC236}">
                <a16:creationId xmlns:a16="http://schemas.microsoft.com/office/drawing/2014/main" xmlns="" id="{4AB599FE-CDBD-4854-9D1B-58872DAC8DB9}"/>
              </a:ext>
            </a:extLst>
          </p:cNvPr>
          <p:cNvSpPr/>
          <p:nvPr/>
        </p:nvSpPr>
        <p:spPr>
          <a:xfrm>
            <a:off x="101749" y="2778601"/>
            <a:ext cx="4182219" cy="2739211"/>
          </a:xfrm>
          <a:prstGeom prst="rect">
            <a:avLst/>
          </a:prstGeom>
        </p:spPr>
        <p:txBody>
          <a:bodyPr wrap="square">
            <a:spAutoFit/>
          </a:bodyPr>
          <a:lstStyle/>
          <a:p>
            <a:r>
              <a:rPr lang="en-US" sz="1400" b="1" dirty="0">
                <a:solidFill>
                  <a:srgbClr val="000099"/>
                </a:solidFill>
                <a:latin typeface="Arial" panose="020B0604020202020204" pitchFamily="34" charset="0"/>
                <a:cs typeface="Arial" panose="020B0604020202020204" pitchFamily="34" charset="0"/>
              </a:rPr>
              <a:t>Response rates were low:</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 in patients with genotypes A or D if there was </a:t>
            </a:r>
            <a:r>
              <a:rPr lang="en-US" sz="1400" b="1" dirty="0">
                <a:solidFill>
                  <a:srgbClr val="FF3399"/>
                </a:solidFill>
                <a:latin typeface="Arial" panose="020B0604020202020204" pitchFamily="34" charset="0"/>
                <a:cs typeface="Arial" panose="020B0604020202020204" pitchFamily="34" charset="0"/>
              </a:rPr>
              <a:t>no decline of HBsAg by week 12 </a:t>
            </a:r>
            <a:r>
              <a:rPr lang="en-US" sz="1400" dirty="0">
                <a:latin typeface="Arial" panose="020B0604020202020204" pitchFamily="34" charset="0"/>
                <a:cs typeface="Arial" panose="020B0604020202020204" pitchFamily="34" charset="0"/>
              </a:rPr>
              <a:t>(NPV: 97%-100%)</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 in patients with genotypes B or C if </a:t>
            </a:r>
            <a:r>
              <a:rPr lang="en-US" sz="1400" b="1" dirty="0">
                <a:solidFill>
                  <a:srgbClr val="FF3399"/>
                </a:solidFill>
                <a:latin typeface="Arial" panose="020B0604020202020204" pitchFamily="34" charset="0"/>
                <a:cs typeface="Arial" panose="020B0604020202020204" pitchFamily="34" charset="0"/>
              </a:rPr>
              <a:t>HBsAg</a:t>
            </a:r>
            <a:r>
              <a:rPr lang="en-US" sz="1400" dirty="0">
                <a:latin typeface="Arial" panose="020B0604020202020204" pitchFamily="34" charset="0"/>
                <a:cs typeface="Arial" panose="020B0604020202020204" pitchFamily="34" charset="0"/>
              </a:rPr>
              <a:t> at</a:t>
            </a:r>
          </a:p>
          <a:p>
            <a:r>
              <a:rPr lang="en-US" sz="1400" dirty="0">
                <a:latin typeface="Arial" panose="020B0604020202020204" pitchFamily="34" charset="0"/>
                <a:cs typeface="Arial" panose="020B0604020202020204" pitchFamily="34" charset="0"/>
              </a:rPr>
              <a:t>week 12 was </a:t>
            </a:r>
            <a:r>
              <a:rPr lang="en-US" sz="1400" b="1" dirty="0">
                <a:solidFill>
                  <a:srgbClr val="FF3399"/>
                </a:solidFill>
                <a:latin typeface="Arial" panose="020B0604020202020204" pitchFamily="34" charset="0"/>
                <a:cs typeface="Arial" panose="020B0604020202020204" pitchFamily="34" charset="0"/>
              </a:rPr>
              <a:t>&gt;20,000 IU/mL </a:t>
            </a:r>
            <a:r>
              <a:rPr lang="en-US" sz="1400" dirty="0">
                <a:latin typeface="Arial" panose="020B0604020202020204" pitchFamily="34" charset="0"/>
                <a:cs typeface="Arial" panose="020B0604020202020204" pitchFamily="34" charset="0"/>
              </a:rPr>
              <a:t>(NPV: 92%-98%).</a:t>
            </a: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At week 24, nearly all patients with </a:t>
            </a:r>
            <a:r>
              <a:rPr lang="en-US" sz="1400" b="1" dirty="0">
                <a:solidFill>
                  <a:srgbClr val="FF3399"/>
                </a:solidFill>
                <a:latin typeface="Arial" panose="020B0604020202020204" pitchFamily="34" charset="0"/>
                <a:cs typeface="Arial" panose="020B0604020202020204" pitchFamily="34" charset="0"/>
              </a:rPr>
              <a:t>HBsAg</a:t>
            </a:r>
          </a:p>
          <a:p>
            <a:r>
              <a:rPr lang="en-US" sz="1400" b="1" dirty="0">
                <a:solidFill>
                  <a:srgbClr val="FF3399"/>
                </a:solidFill>
                <a:latin typeface="Arial" panose="020B0604020202020204" pitchFamily="34" charset="0"/>
                <a:cs typeface="Arial" panose="020B0604020202020204" pitchFamily="34" charset="0"/>
              </a:rPr>
              <a:t>&gt;20,000 IU/mL </a:t>
            </a:r>
            <a:r>
              <a:rPr lang="en-US" sz="1400" dirty="0">
                <a:latin typeface="Arial" panose="020B0604020202020204" pitchFamily="34" charset="0"/>
                <a:cs typeface="Arial" panose="020B0604020202020204" pitchFamily="34" charset="0"/>
              </a:rPr>
              <a:t>failed to achieve a response (NPV: response and HBsAg loss: 99% and 100%).</a:t>
            </a:r>
          </a:p>
        </p:txBody>
      </p:sp>
      <p:sp>
        <p:nvSpPr>
          <p:cNvPr id="5" name="Rettangolo 4">
            <a:extLst>
              <a:ext uri="{FF2B5EF4-FFF2-40B4-BE49-F238E27FC236}">
                <a16:creationId xmlns:a16="http://schemas.microsoft.com/office/drawing/2014/main" xmlns="" id="{4625F842-1C00-40EB-8301-509233B8BAD5}"/>
              </a:ext>
            </a:extLst>
          </p:cNvPr>
          <p:cNvSpPr/>
          <p:nvPr/>
        </p:nvSpPr>
        <p:spPr>
          <a:xfrm>
            <a:off x="6231047" y="6536377"/>
            <a:ext cx="2733441" cy="276999"/>
          </a:xfrm>
          <a:prstGeom prst="rect">
            <a:avLst/>
          </a:prstGeom>
        </p:spPr>
        <p:txBody>
          <a:bodyPr wrap="none">
            <a:spAutoFit/>
          </a:bodyPr>
          <a:lstStyle/>
          <a:p>
            <a:pPr lvl="0"/>
            <a:r>
              <a:rPr lang="en-US" sz="1200" dirty="0" err="1">
                <a:solidFill>
                  <a:prstClr val="black"/>
                </a:solidFill>
                <a:latin typeface="Arial" panose="020B0604020202020204" pitchFamily="34" charset="0"/>
                <a:cs typeface="Arial" panose="020B0604020202020204" pitchFamily="34" charset="0"/>
              </a:rPr>
              <a:t>Sonneveld</a:t>
            </a:r>
            <a:r>
              <a:rPr lang="en-US" sz="1200" dirty="0">
                <a:solidFill>
                  <a:prstClr val="black"/>
                </a:solidFill>
                <a:latin typeface="Arial" panose="020B0604020202020204" pitchFamily="34" charset="0"/>
                <a:cs typeface="Arial" panose="020B0604020202020204" pitchFamily="34" charset="0"/>
              </a:rPr>
              <a:t> MJ et al. Hepatology 2013</a:t>
            </a:r>
          </a:p>
        </p:txBody>
      </p:sp>
      <p:sp>
        <p:nvSpPr>
          <p:cNvPr id="6" name="Rettangolo 5">
            <a:extLst>
              <a:ext uri="{FF2B5EF4-FFF2-40B4-BE49-F238E27FC236}">
                <a16:creationId xmlns:a16="http://schemas.microsoft.com/office/drawing/2014/main" xmlns="" id="{DCF6499E-C5EC-4A98-B1F6-C2282A387C1C}"/>
              </a:ext>
            </a:extLst>
          </p:cNvPr>
          <p:cNvSpPr/>
          <p:nvPr/>
        </p:nvSpPr>
        <p:spPr>
          <a:xfrm>
            <a:off x="107504" y="1566951"/>
            <a:ext cx="3881958" cy="738664"/>
          </a:xfrm>
          <a:prstGeom prst="rect">
            <a:avLst/>
          </a:prstGeom>
        </p:spPr>
        <p:txBody>
          <a:bodyPr wrap="square">
            <a:spAutoFit/>
          </a:bodyPr>
          <a:lstStyle/>
          <a:p>
            <a:pPr lvl="0"/>
            <a:r>
              <a:rPr lang="en-US" sz="1400" b="1" dirty="0">
                <a:solidFill>
                  <a:prstClr val="black"/>
                </a:solidFill>
                <a:latin typeface="Arial" panose="020B0604020202020204" pitchFamily="34" charset="0"/>
                <a:cs typeface="Arial" panose="020B0604020202020204" pitchFamily="34" charset="0"/>
              </a:rPr>
              <a:t>Application of the prediction rules based on HBsAg levels at week 12 (A) and 24 (B) and HBsAg declines at weeks 12 (C) and 24 (D)</a:t>
            </a:r>
          </a:p>
        </p:txBody>
      </p:sp>
    </p:spTree>
    <p:extLst>
      <p:ext uri="{BB962C8B-B14F-4D97-AF65-F5344CB8AC3E}">
        <p14:creationId xmlns:p14="http://schemas.microsoft.com/office/powerpoint/2010/main" val="14078573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xmlns="" id="{A06E5463-A38F-41FA-B8E4-6CF4F8ABCD87}"/>
              </a:ext>
            </a:extLst>
          </p:cNvPr>
          <p:cNvSpPr/>
          <p:nvPr/>
        </p:nvSpPr>
        <p:spPr>
          <a:xfrm>
            <a:off x="647564" y="345056"/>
            <a:ext cx="7848872" cy="707886"/>
          </a:xfrm>
          <a:prstGeom prst="rect">
            <a:avLst/>
          </a:prstGeom>
        </p:spPr>
        <p:txBody>
          <a:bodyPr wrap="square">
            <a:spAutoFit/>
          </a:bodyPr>
          <a:lstStyle/>
          <a:p>
            <a:pPr algn="ctr"/>
            <a:r>
              <a:rPr lang="en-US" sz="2000" dirty="0">
                <a:solidFill>
                  <a:srgbClr val="0000CC"/>
                </a:solidFill>
                <a:latin typeface="Arial" panose="020B0604020202020204" pitchFamily="34" charset="0"/>
                <a:cs typeface="Arial" panose="020B0604020202020204" pitchFamily="34" charset="0"/>
              </a:rPr>
              <a:t>HBsAg decline at week 12 is an effective predictor of response rate in CHB patients treated with Peg-IFN</a:t>
            </a:r>
            <a:endParaRPr lang="it-IT" sz="2000" dirty="0">
              <a:solidFill>
                <a:srgbClr val="0000CC"/>
              </a:solidFill>
              <a:latin typeface="Arial" panose="020B0604020202020204" pitchFamily="34" charset="0"/>
              <a:cs typeface="Arial" panose="020B0604020202020204" pitchFamily="34" charset="0"/>
            </a:endParaRPr>
          </a:p>
        </p:txBody>
      </p:sp>
      <p:sp>
        <p:nvSpPr>
          <p:cNvPr id="3" name="Rettangolo 2">
            <a:extLst>
              <a:ext uri="{FF2B5EF4-FFF2-40B4-BE49-F238E27FC236}">
                <a16:creationId xmlns:a16="http://schemas.microsoft.com/office/drawing/2014/main" xmlns="" id="{79E687F9-3825-4B9F-B755-A53027CC947B}"/>
              </a:ext>
            </a:extLst>
          </p:cNvPr>
          <p:cNvSpPr/>
          <p:nvPr/>
        </p:nvSpPr>
        <p:spPr>
          <a:xfrm>
            <a:off x="647564" y="1700808"/>
            <a:ext cx="4644516" cy="307777"/>
          </a:xfrm>
          <a:prstGeom prst="rect">
            <a:avLst/>
          </a:prstGeom>
        </p:spPr>
        <p:txBody>
          <a:bodyPr wrap="square">
            <a:spAutoFit/>
          </a:bodyPr>
          <a:lstStyle/>
          <a:p>
            <a:pPr algn="ctr"/>
            <a:r>
              <a:rPr lang="en-US" sz="1400" dirty="0">
                <a:latin typeface="Arial" panose="020B0604020202020204" pitchFamily="34" charset="0"/>
                <a:cs typeface="Arial" panose="020B0604020202020204" pitchFamily="34" charset="0"/>
              </a:rPr>
              <a:t>Flowchart showing chances of sustained response (SR)</a:t>
            </a:r>
            <a:endParaRPr lang="it-IT" sz="1400" dirty="0">
              <a:latin typeface="Arial" panose="020B0604020202020204" pitchFamily="34" charset="0"/>
              <a:cs typeface="Arial" panose="020B0604020202020204" pitchFamily="34" charset="0"/>
            </a:endParaRPr>
          </a:p>
        </p:txBody>
      </p:sp>
      <p:grpSp>
        <p:nvGrpSpPr>
          <p:cNvPr id="6" name="Group 721">
            <a:extLst>
              <a:ext uri="{FF2B5EF4-FFF2-40B4-BE49-F238E27FC236}">
                <a16:creationId xmlns:a16="http://schemas.microsoft.com/office/drawing/2014/main" xmlns="" id="{46B6C592-CF40-410E-8E83-8EF6A99E528F}"/>
              </a:ext>
            </a:extLst>
          </p:cNvPr>
          <p:cNvGrpSpPr>
            <a:grpSpLocks/>
          </p:cNvGrpSpPr>
          <p:nvPr/>
        </p:nvGrpSpPr>
        <p:grpSpPr bwMode="auto">
          <a:xfrm>
            <a:off x="508095" y="2132856"/>
            <a:ext cx="4804176" cy="3168749"/>
            <a:chOff x="1051" y="-424"/>
            <a:chExt cx="5355" cy="3621"/>
          </a:xfrm>
        </p:grpSpPr>
        <p:pic>
          <p:nvPicPr>
            <p:cNvPr id="7" name="Picture 728">
              <a:extLst>
                <a:ext uri="{FF2B5EF4-FFF2-40B4-BE49-F238E27FC236}">
                  <a16:creationId xmlns:a16="http://schemas.microsoft.com/office/drawing/2014/main" xmlns="" id="{63ABAEA5-723E-472F-A993-5289FFF106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8" y="-424"/>
              <a:ext cx="5338" cy="3619"/>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26">
              <a:extLst>
                <a:ext uri="{FF2B5EF4-FFF2-40B4-BE49-F238E27FC236}">
                  <a16:creationId xmlns:a16="http://schemas.microsoft.com/office/drawing/2014/main" xmlns="" id="{4C06E1C1-6ADF-4928-B17F-B3FD2DE075E0}"/>
                </a:ext>
              </a:extLst>
            </p:cNvPr>
            <p:cNvGrpSpPr>
              <a:grpSpLocks/>
            </p:cNvGrpSpPr>
            <p:nvPr/>
          </p:nvGrpSpPr>
          <p:grpSpPr bwMode="auto">
            <a:xfrm>
              <a:off x="1583" y="2873"/>
              <a:ext cx="936" cy="324"/>
              <a:chOff x="1583" y="2873"/>
              <a:chExt cx="936" cy="324"/>
            </a:xfrm>
          </p:grpSpPr>
          <p:sp>
            <p:nvSpPr>
              <p:cNvPr id="13" name="Freeform 727">
                <a:extLst>
                  <a:ext uri="{FF2B5EF4-FFF2-40B4-BE49-F238E27FC236}">
                    <a16:creationId xmlns:a16="http://schemas.microsoft.com/office/drawing/2014/main" xmlns="" id="{FD3D19F1-41E3-467D-B2E0-D70B9C018F6B}"/>
                  </a:ext>
                </a:extLst>
              </p:cNvPr>
              <p:cNvSpPr>
                <a:spLocks/>
              </p:cNvSpPr>
              <p:nvPr/>
            </p:nvSpPr>
            <p:spPr bwMode="auto">
              <a:xfrm>
                <a:off x="1583" y="2873"/>
                <a:ext cx="936" cy="324"/>
              </a:xfrm>
              <a:custGeom>
                <a:avLst/>
                <a:gdLst>
                  <a:gd name="T0" fmla="+- 0 1583 1583"/>
                  <a:gd name="T1" fmla="*/ T0 w 936"/>
                  <a:gd name="T2" fmla="+- 0 3197 2873"/>
                  <a:gd name="T3" fmla="*/ 3197 h 324"/>
                  <a:gd name="T4" fmla="+- 0 2519 1583"/>
                  <a:gd name="T5" fmla="*/ T4 w 936"/>
                  <a:gd name="T6" fmla="+- 0 3197 2873"/>
                  <a:gd name="T7" fmla="*/ 3197 h 324"/>
                  <a:gd name="T8" fmla="+- 0 2519 1583"/>
                  <a:gd name="T9" fmla="*/ T8 w 936"/>
                  <a:gd name="T10" fmla="+- 0 2873 2873"/>
                  <a:gd name="T11" fmla="*/ 2873 h 324"/>
                  <a:gd name="T12" fmla="+- 0 1583 1583"/>
                  <a:gd name="T13" fmla="*/ T12 w 936"/>
                  <a:gd name="T14" fmla="+- 0 2873 2873"/>
                  <a:gd name="T15" fmla="*/ 2873 h 324"/>
                  <a:gd name="T16" fmla="+- 0 1583 1583"/>
                  <a:gd name="T17" fmla="*/ T16 w 936"/>
                  <a:gd name="T18" fmla="+- 0 3197 2873"/>
                  <a:gd name="T19" fmla="*/ 3197 h 324"/>
                </a:gdLst>
                <a:ahLst/>
                <a:cxnLst>
                  <a:cxn ang="0">
                    <a:pos x="T1" y="T3"/>
                  </a:cxn>
                  <a:cxn ang="0">
                    <a:pos x="T5" y="T7"/>
                  </a:cxn>
                  <a:cxn ang="0">
                    <a:pos x="T9" y="T11"/>
                  </a:cxn>
                  <a:cxn ang="0">
                    <a:pos x="T13" y="T15"/>
                  </a:cxn>
                  <a:cxn ang="0">
                    <a:pos x="T17" y="T19"/>
                  </a:cxn>
                </a:cxnLst>
                <a:rect l="0" t="0" r="r" b="b"/>
                <a:pathLst>
                  <a:path w="936" h="324">
                    <a:moveTo>
                      <a:pt x="0" y="324"/>
                    </a:moveTo>
                    <a:lnTo>
                      <a:pt x="936" y="324"/>
                    </a:lnTo>
                    <a:lnTo>
                      <a:pt x="936" y="0"/>
                    </a:lnTo>
                    <a:lnTo>
                      <a:pt x="0" y="0"/>
                    </a:lnTo>
                    <a:lnTo>
                      <a:pt x="0" y="324"/>
                    </a:lnTo>
                    <a:close/>
                  </a:path>
                </a:pathLst>
              </a:custGeom>
              <a:noFill/>
              <a:ln w="28956">
                <a:solidFill>
                  <a:srgbClr val="C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it-IT"/>
              </a:p>
            </p:txBody>
          </p:sp>
        </p:grpSp>
        <p:grpSp>
          <p:nvGrpSpPr>
            <p:cNvPr id="9" name="Group 724">
              <a:extLst>
                <a:ext uri="{FF2B5EF4-FFF2-40B4-BE49-F238E27FC236}">
                  <a16:creationId xmlns:a16="http://schemas.microsoft.com/office/drawing/2014/main" xmlns="" id="{433FF25E-87BF-4065-92A8-60DAE291FE91}"/>
                </a:ext>
              </a:extLst>
            </p:cNvPr>
            <p:cNvGrpSpPr>
              <a:grpSpLocks/>
            </p:cNvGrpSpPr>
            <p:nvPr/>
          </p:nvGrpSpPr>
          <p:grpSpPr bwMode="auto">
            <a:xfrm>
              <a:off x="3954" y="2873"/>
              <a:ext cx="936" cy="324"/>
              <a:chOff x="3954" y="2873"/>
              <a:chExt cx="936" cy="324"/>
            </a:xfrm>
          </p:grpSpPr>
          <p:sp>
            <p:nvSpPr>
              <p:cNvPr id="12" name="Freeform 725">
                <a:extLst>
                  <a:ext uri="{FF2B5EF4-FFF2-40B4-BE49-F238E27FC236}">
                    <a16:creationId xmlns:a16="http://schemas.microsoft.com/office/drawing/2014/main" xmlns="" id="{6B8D0757-AC6F-4A5C-A319-F51674E3B0B3}"/>
                  </a:ext>
                </a:extLst>
              </p:cNvPr>
              <p:cNvSpPr>
                <a:spLocks/>
              </p:cNvSpPr>
              <p:nvPr/>
            </p:nvSpPr>
            <p:spPr bwMode="auto">
              <a:xfrm>
                <a:off x="3954" y="2873"/>
                <a:ext cx="936" cy="324"/>
              </a:xfrm>
              <a:custGeom>
                <a:avLst/>
                <a:gdLst>
                  <a:gd name="T0" fmla="+- 0 3954 3954"/>
                  <a:gd name="T1" fmla="*/ T0 w 936"/>
                  <a:gd name="T2" fmla="+- 0 3197 2873"/>
                  <a:gd name="T3" fmla="*/ 3197 h 324"/>
                  <a:gd name="T4" fmla="+- 0 4890 3954"/>
                  <a:gd name="T5" fmla="*/ T4 w 936"/>
                  <a:gd name="T6" fmla="+- 0 3197 2873"/>
                  <a:gd name="T7" fmla="*/ 3197 h 324"/>
                  <a:gd name="T8" fmla="+- 0 4890 3954"/>
                  <a:gd name="T9" fmla="*/ T8 w 936"/>
                  <a:gd name="T10" fmla="+- 0 2873 2873"/>
                  <a:gd name="T11" fmla="*/ 2873 h 324"/>
                  <a:gd name="T12" fmla="+- 0 3954 3954"/>
                  <a:gd name="T13" fmla="*/ T12 w 936"/>
                  <a:gd name="T14" fmla="+- 0 2873 2873"/>
                  <a:gd name="T15" fmla="*/ 2873 h 324"/>
                  <a:gd name="T16" fmla="+- 0 3954 3954"/>
                  <a:gd name="T17" fmla="*/ T16 w 936"/>
                  <a:gd name="T18" fmla="+- 0 3197 2873"/>
                  <a:gd name="T19" fmla="*/ 3197 h 324"/>
                </a:gdLst>
                <a:ahLst/>
                <a:cxnLst>
                  <a:cxn ang="0">
                    <a:pos x="T1" y="T3"/>
                  </a:cxn>
                  <a:cxn ang="0">
                    <a:pos x="T5" y="T7"/>
                  </a:cxn>
                  <a:cxn ang="0">
                    <a:pos x="T9" y="T11"/>
                  </a:cxn>
                  <a:cxn ang="0">
                    <a:pos x="T13" y="T15"/>
                  </a:cxn>
                  <a:cxn ang="0">
                    <a:pos x="T17" y="T19"/>
                  </a:cxn>
                </a:cxnLst>
                <a:rect l="0" t="0" r="r" b="b"/>
                <a:pathLst>
                  <a:path w="936" h="324">
                    <a:moveTo>
                      <a:pt x="0" y="324"/>
                    </a:moveTo>
                    <a:lnTo>
                      <a:pt x="936" y="324"/>
                    </a:lnTo>
                    <a:lnTo>
                      <a:pt x="936" y="0"/>
                    </a:lnTo>
                    <a:lnTo>
                      <a:pt x="0" y="0"/>
                    </a:lnTo>
                    <a:lnTo>
                      <a:pt x="0" y="324"/>
                    </a:lnTo>
                    <a:close/>
                  </a:path>
                </a:pathLst>
              </a:custGeom>
              <a:noFill/>
              <a:ln w="28956">
                <a:solidFill>
                  <a:srgbClr val="C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it-IT"/>
              </a:p>
            </p:txBody>
          </p:sp>
        </p:grpSp>
        <p:grpSp>
          <p:nvGrpSpPr>
            <p:cNvPr id="10" name="Group 722">
              <a:extLst>
                <a:ext uri="{FF2B5EF4-FFF2-40B4-BE49-F238E27FC236}">
                  <a16:creationId xmlns:a16="http://schemas.microsoft.com/office/drawing/2014/main" xmlns="" id="{BB6A16BC-9D84-4AF0-B371-ED36C3A92AD3}"/>
                </a:ext>
              </a:extLst>
            </p:cNvPr>
            <p:cNvGrpSpPr>
              <a:grpSpLocks/>
            </p:cNvGrpSpPr>
            <p:nvPr/>
          </p:nvGrpSpPr>
          <p:grpSpPr bwMode="auto">
            <a:xfrm>
              <a:off x="1051" y="-414"/>
              <a:ext cx="694" cy="600"/>
              <a:chOff x="1051" y="-414"/>
              <a:chExt cx="694" cy="600"/>
            </a:xfrm>
          </p:grpSpPr>
          <p:sp>
            <p:nvSpPr>
              <p:cNvPr id="11" name="Freeform 723">
                <a:extLst>
                  <a:ext uri="{FF2B5EF4-FFF2-40B4-BE49-F238E27FC236}">
                    <a16:creationId xmlns:a16="http://schemas.microsoft.com/office/drawing/2014/main" xmlns="" id="{37EF2C24-D892-47F4-8863-7635CE19D656}"/>
                  </a:ext>
                </a:extLst>
              </p:cNvPr>
              <p:cNvSpPr>
                <a:spLocks/>
              </p:cNvSpPr>
              <p:nvPr/>
            </p:nvSpPr>
            <p:spPr bwMode="auto">
              <a:xfrm>
                <a:off x="1051" y="-414"/>
                <a:ext cx="694" cy="600"/>
              </a:xfrm>
              <a:custGeom>
                <a:avLst/>
                <a:gdLst>
                  <a:gd name="T0" fmla="+- 0 1051 1051"/>
                  <a:gd name="T1" fmla="*/ T0 w 694"/>
                  <a:gd name="T2" fmla="+- 0 186 -414"/>
                  <a:gd name="T3" fmla="*/ 186 h 600"/>
                  <a:gd name="T4" fmla="+- 0 1745 1051"/>
                  <a:gd name="T5" fmla="*/ T4 w 694"/>
                  <a:gd name="T6" fmla="+- 0 186 -414"/>
                  <a:gd name="T7" fmla="*/ 186 h 600"/>
                  <a:gd name="T8" fmla="+- 0 1745 1051"/>
                  <a:gd name="T9" fmla="*/ T8 w 694"/>
                  <a:gd name="T10" fmla="+- 0 -414 -414"/>
                  <a:gd name="T11" fmla="*/ -414 h 600"/>
                  <a:gd name="T12" fmla="+- 0 1051 1051"/>
                  <a:gd name="T13" fmla="*/ T12 w 694"/>
                  <a:gd name="T14" fmla="+- 0 -414 -414"/>
                  <a:gd name="T15" fmla="*/ -414 h 600"/>
                  <a:gd name="T16" fmla="+- 0 1051 1051"/>
                  <a:gd name="T17" fmla="*/ T16 w 694"/>
                  <a:gd name="T18" fmla="+- 0 186 -414"/>
                  <a:gd name="T19" fmla="*/ 186 h 600"/>
                </a:gdLst>
                <a:ahLst/>
                <a:cxnLst>
                  <a:cxn ang="0">
                    <a:pos x="T1" y="T3"/>
                  </a:cxn>
                  <a:cxn ang="0">
                    <a:pos x="T5" y="T7"/>
                  </a:cxn>
                  <a:cxn ang="0">
                    <a:pos x="T9" y="T11"/>
                  </a:cxn>
                  <a:cxn ang="0">
                    <a:pos x="T13" y="T15"/>
                  </a:cxn>
                  <a:cxn ang="0">
                    <a:pos x="T17" y="T19"/>
                  </a:cxn>
                </a:cxnLst>
                <a:rect l="0" t="0" r="r" b="b"/>
                <a:pathLst>
                  <a:path w="694" h="600">
                    <a:moveTo>
                      <a:pt x="0" y="600"/>
                    </a:moveTo>
                    <a:lnTo>
                      <a:pt x="694" y="600"/>
                    </a:lnTo>
                    <a:lnTo>
                      <a:pt x="694" y="0"/>
                    </a:lnTo>
                    <a:lnTo>
                      <a:pt x="0" y="0"/>
                    </a:lnTo>
                    <a:lnTo>
                      <a:pt x="0" y="60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t-IT"/>
              </a:p>
            </p:txBody>
          </p:sp>
        </p:grpSp>
      </p:grpSp>
      <p:sp>
        <p:nvSpPr>
          <p:cNvPr id="14" name="Rettangolo 13">
            <a:extLst>
              <a:ext uri="{FF2B5EF4-FFF2-40B4-BE49-F238E27FC236}">
                <a16:creationId xmlns:a16="http://schemas.microsoft.com/office/drawing/2014/main" xmlns="" id="{E03E0088-3A43-4553-BC5E-EB20DA28BE0D}"/>
              </a:ext>
            </a:extLst>
          </p:cNvPr>
          <p:cNvSpPr/>
          <p:nvPr/>
        </p:nvSpPr>
        <p:spPr>
          <a:xfrm>
            <a:off x="5580112" y="3645024"/>
            <a:ext cx="3312368" cy="1200329"/>
          </a:xfrm>
          <a:prstGeom prst="rect">
            <a:avLst/>
          </a:prstGeom>
          <a:solidFill>
            <a:schemeClr val="accent1">
              <a:lumMod val="20000"/>
              <a:lumOff val="80000"/>
            </a:schemeClr>
          </a:solidFill>
          <a:ln>
            <a:solidFill>
              <a:srgbClr val="0000FF"/>
            </a:solidFill>
          </a:ln>
        </p:spPr>
        <p:txBody>
          <a:bodyPr wrap="square">
            <a:spAutoFit/>
          </a:bodyPr>
          <a:lstStyle/>
          <a:p>
            <a:pPr algn="just"/>
            <a:r>
              <a:rPr lang="en-US" dirty="0"/>
              <a:t>Combination of </a:t>
            </a:r>
            <a:r>
              <a:rPr lang="en-US" b="1" dirty="0">
                <a:solidFill>
                  <a:srgbClr val="FF0000"/>
                </a:solidFill>
              </a:rPr>
              <a:t>HBsAg</a:t>
            </a:r>
            <a:r>
              <a:rPr lang="en-US" dirty="0"/>
              <a:t> and HBV DNA levels at week 12 identifies </a:t>
            </a:r>
            <a:r>
              <a:rPr lang="en-US" dirty="0" err="1"/>
              <a:t>HBeAg</a:t>
            </a:r>
            <a:r>
              <a:rPr lang="en-US" dirty="0"/>
              <a:t>-negative patients with a very low chance of SR</a:t>
            </a:r>
            <a:endParaRPr lang="it-IT" dirty="0"/>
          </a:p>
        </p:txBody>
      </p:sp>
      <p:sp>
        <p:nvSpPr>
          <p:cNvPr id="15" name="Rettangolo 14">
            <a:extLst>
              <a:ext uri="{FF2B5EF4-FFF2-40B4-BE49-F238E27FC236}">
                <a16:creationId xmlns:a16="http://schemas.microsoft.com/office/drawing/2014/main" xmlns="" id="{005EB157-E04C-4130-BC52-215137332ABD}"/>
              </a:ext>
            </a:extLst>
          </p:cNvPr>
          <p:cNvSpPr/>
          <p:nvPr/>
        </p:nvSpPr>
        <p:spPr>
          <a:xfrm>
            <a:off x="6228184" y="6371455"/>
            <a:ext cx="2568524" cy="307777"/>
          </a:xfrm>
          <a:prstGeom prst="rect">
            <a:avLst/>
          </a:prstGeom>
        </p:spPr>
        <p:txBody>
          <a:bodyPr wrap="none">
            <a:spAutoFit/>
          </a:bodyPr>
          <a:lstStyle/>
          <a:p>
            <a:r>
              <a:rPr lang="it-IT" sz="1400" dirty="0" err="1"/>
              <a:t>Rijckborst</a:t>
            </a:r>
            <a:r>
              <a:rPr lang="it-IT" sz="1400" dirty="0"/>
              <a:t> V et al. J </a:t>
            </a:r>
            <a:r>
              <a:rPr lang="it-IT" sz="1400" dirty="0" err="1"/>
              <a:t>Hepatol</a:t>
            </a:r>
            <a:r>
              <a:rPr lang="it-IT" sz="1400" dirty="0"/>
              <a:t> 2012</a:t>
            </a:r>
          </a:p>
        </p:txBody>
      </p:sp>
    </p:spTree>
    <p:extLst>
      <p:ext uri="{BB962C8B-B14F-4D97-AF65-F5344CB8AC3E}">
        <p14:creationId xmlns:p14="http://schemas.microsoft.com/office/powerpoint/2010/main" val="2815113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xmlns="" id="{22507089-8032-46D9-9A2A-93FB5FB692E6}"/>
              </a:ext>
            </a:extLst>
          </p:cNvPr>
          <p:cNvSpPr/>
          <p:nvPr/>
        </p:nvSpPr>
        <p:spPr>
          <a:xfrm>
            <a:off x="3563888" y="1969676"/>
            <a:ext cx="3602732" cy="523220"/>
          </a:xfrm>
          <a:prstGeom prst="rect">
            <a:avLst/>
          </a:prstGeom>
        </p:spPr>
        <p:txBody>
          <a:bodyPr wrap="square">
            <a:spAutoFit/>
          </a:bodyPr>
          <a:lstStyle/>
          <a:p>
            <a:r>
              <a:rPr lang="en-US" sz="1400" i="1" dirty="0">
                <a:latin typeface="AdvGulliv-I"/>
              </a:rPr>
              <a:t>Monitoring of patients treated with </a:t>
            </a:r>
            <a:r>
              <a:rPr lang="en-US" sz="1400" i="1" dirty="0" err="1">
                <a:latin typeface="AdvGulliv-I"/>
              </a:rPr>
              <a:t>PegIFNa</a:t>
            </a:r>
            <a:endParaRPr lang="it-IT" sz="1400" i="1" dirty="0">
              <a:latin typeface="AdvGulliv-I"/>
            </a:endParaRPr>
          </a:p>
          <a:p>
            <a:r>
              <a:rPr lang="it-IT" sz="1400" b="1" dirty="0" err="1">
                <a:latin typeface="AdvGulliv-B"/>
              </a:rPr>
              <a:t>Recommendations</a:t>
            </a:r>
            <a:endParaRPr lang="it-IT" sz="1400" b="1" dirty="0"/>
          </a:p>
        </p:txBody>
      </p:sp>
      <p:sp>
        <p:nvSpPr>
          <p:cNvPr id="3" name="Rettangolo 2">
            <a:extLst>
              <a:ext uri="{FF2B5EF4-FFF2-40B4-BE49-F238E27FC236}">
                <a16:creationId xmlns:a16="http://schemas.microsoft.com/office/drawing/2014/main" xmlns="" id="{670E03F2-3528-4408-8368-32BE62728062}"/>
              </a:ext>
            </a:extLst>
          </p:cNvPr>
          <p:cNvSpPr/>
          <p:nvPr/>
        </p:nvSpPr>
        <p:spPr>
          <a:xfrm>
            <a:off x="3633564" y="2532717"/>
            <a:ext cx="5186908" cy="3539430"/>
          </a:xfrm>
          <a:prstGeom prst="rect">
            <a:avLst/>
          </a:prstGeom>
          <a:solidFill>
            <a:schemeClr val="accent1">
              <a:lumMod val="20000"/>
              <a:lumOff val="80000"/>
            </a:schemeClr>
          </a:solidFill>
          <a:ln>
            <a:solidFill>
              <a:srgbClr val="3366FF"/>
            </a:solidFill>
          </a:ln>
        </p:spPr>
        <p:txBody>
          <a:bodyPr wrap="square">
            <a:spAutoFit/>
          </a:bodyPr>
          <a:lstStyle/>
          <a:p>
            <a:pPr marL="285750" indent="-285750" algn="just">
              <a:buFont typeface="Arial" panose="020B0604020202020204" pitchFamily="34" charset="0"/>
              <a:buChar char="•"/>
            </a:pPr>
            <a:r>
              <a:rPr lang="en-US" sz="1600" dirty="0"/>
              <a:t>All CHB patients treated with </a:t>
            </a:r>
            <a:r>
              <a:rPr lang="en-US" sz="1600" dirty="0" err="1"/>
              <a:t>PegIFNa</a:t>
            </a:r>
            <a:r>
              <a:rPr lang="en-US" sz="1600" dirty="0"/>
              <a:t> should be followed with periodical assessments of at least full blood </a:t>
            </a:r>
            <a:r>
              <a:rPr lang="it-IT" sz="1600" dirty="0" err="1"/>
              <a:t>count</a:t>
            </a:r>
            <a:r>
              <a:rPr lang="it-IT" sz="1600" dirty="0"/>
              <a:t>, ALT, TSH, </a:t>
            </a:r>
            <a:r>
              <a:rPr lang="it-IT" sz="1600" dirty="0" err="1"/>
              <a:t>serum</a:t>
            </a:r>
            <a:r>
              <a:rPr lang="it-IT" sz="1600" dirty="0"/>
              <a:t> HBV DNA and </a:t>
            </a:r>
            <a:r>
              <a:rPr lang="it-IT" sz="1600" dirty="0" err="1"/>
              <a:t>HBsAg</a:t>
            </a:r>
            <a:r>
              <a:rPr lang="it-IT" sz="1600" dirty="0"/>
              <a:t> </a:t>
            </a:r>
            <a:r>
              <a:rPr lang="it-IT" sz="1600" dirty="0" err="1"/>
              <a:t>levels</a:t>
            </a:r>
            <a:r>
              <a:rPr lang="it-IT" sz="1600" dirty="0"/>
              <a:t> (</a:t>
            </a:r>
            <a:r>
              <a:rPr lang="it-IT" sz="1600" dirty="0" err="1"/>
              <a:t>Evidence</a:t>
            </a:r>
            <a:r>
              <a:rPr lang="it-IT" sz="1600" dirty="0"/>
              <a:t> </a:t>
            </a:r>
            <a:r>
              <a:rPr lang="en-US" sz="1600" dirty="0"/>
              <a:t>level I/II-2, grade of recommendation 1).</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err="1"/>
              <a:t>HBeAg</a:t>
            </a:r>
            <a:r>
              <a:rPr lang="en-US" sz="1600" dirty="0"/>
              <a:t>-positive CHB patients treated with </a:t>
            </a:r>
            <a:r>
              <a:rPr lang="en-US" sz="1600" dirty="0" err="1"/>
              <a:t>PegIFNa</a:t>
            </a:r>
            <a:r>
              <a:rPr lang="en-US" sz="1600" dirty="0"/>
              <a:t> should be also followed with periodical assessments of </a:t>
            </a:r>
            <a:r>
              <a:rPr lang="en-US" sz="1600" dirty="0" err="1"/>
              <a:t>HBeAg</a:t>
            </a:r>
            <a:r>
              <a:rPr lang="en-US" sz="1600" dirty="0"/>
              <a:t> and anti-</a:t>
            </a:r>
            <a:r>
              <a:rPr lang="en-US" sz="1600" dirty="0" err="1"/>
              <a:t>HBe</a:t>
            </a:r>
            <a:r>
              <a:rPr lang="en-US" sz="1600" dirty="0"/>
              <a:t> (Evidence level I, grade of recommendation </a:t>
            </a:r>
            <a:r>
              <a:rPr lang="it-IT" sz="1600" dirty="0"/>
              <a:t>1).</a:t>
            </a:r>
          </a:p>
          <a:p>
            <a:pPr algn="just"/>
            <a:r>
              <a:rPr lang="en-US" sz="1600" dirty="0"/>
              <a:t> </a:t>
            </a:r>
          </a:p>
          <a:p>
            <a:pPr marL="285750" indent="-285750" algn="just">
              <a:buFont typeface="Arial" panose="020B0604020202020204" pitchFamily="34" charset="0"/>
              <a:buChar char="•"/>
            </a:pPr>
            <a:r>
              <a:rPr lang="en-US" sz="1600" dirty="0"/>
              <a:t>CHB patients with </a:t>
            </a:r>
            <a:r>
              <a:rPr lang="en-US" sz="1600" dirty="0" err="1"/>
              <a:t>virological</a:t>
            </a:r>
            <a:r>
              <a:rPr lang="en-US" sz="1600" dirty="0"/>
              <a:t> response after </a:t>
            </a:r>
            <a:r>
              <a:rPr lang="en-US" sz="1600" dirty="0" err="1"/>
              <a:t>PegIFNa</a:t>
            </a:r>
            <a:r>
              <a:rPr lang="en-US" sz="1600" dirty="0"/>
              <a:t> therapy should remain under long-term follow-up because of the risk of relapse (Evidence level II-2, grade </a:t>
            </a:r>
            <a:r>
              <a:rPr lang="it-IT" sz="1600" dirty="0"/>
              <a:t>of </a:t>
            </a:r>
            <a:r>
              <a:rPr lang="it-IT" sz="1600" dirty="0" err="1"/>
              <a:t>recommendation</a:t>
            </a:r>
            <a:r>
              <a:rPr lang="it-IT" sz="1600" dirty="0"/>
              <a:t> 1).</a:t>
            </a:r>
            <a:endParaRPr lang="it-IT" sz="3600" dirty="0">
              <a:latin typeface="Arial" panose="020B0604020202020204" pitchFamily="34" charset="0"/>
              <a:cs typeface="Arial" panose="020B0604020202020204" pitchFamily="34" charset="0"/>
            </a:endParaRPr>
          </a:p>
        </p:txBody>
      </p:sp>
      <p:sp>
        <p:nvSpPr>
          <p:cNvPr id="5" name="Rettangolo 4">
            <a:extLst>
              <a:ext uri="{FF2B5EF4-FFF2-40B4-BE49-F238E27FC236}">
                <a16:creationId xmlns:a16="http://schemas.microsoft.com/office/drawing/2014/main" xmlns="" id="{B9A67D2B-1FDC-4B64-BEE6-229D4D0DE78C}"/>
              </a:ext>
            </a:extLst>
          </p:cNvPr>
          <p:cNvSpPr/>
          <p:nvPr/>
        </p:nvSpPr>
        <p:spPr>
          <a:xfrm>
            <a:off x="755576" y="550565"/>
            <a:ext cx="7632848" cy="961802"/>
          </a:xfrm>
          <a:prstGeom prst="rect">
            <a:avLst/>
          </a:prstGeom>
        </p:spPr>
        <p:txBody>
          <a:bodyPr wrap="square">
            <a:spAutoFit/>
          </a:bodyPr>
          <a:lstStyle/>
          <a:p>
            <a:pPr algn="ctr"/>
            <a:r>
              <a:rPr lang="en-US" sz="1600" b="1" dirty="0">
                <a:latin typeface="Arial" panose="020B0604020202020204" pitchFamily="34" charset="0"/>
                <a:cs typeface="Arial" panose="020B0604020202020204" pitchFamily="34" charset="0"/>
              </a:rPr>
              <a:t>EASL 2017 Clinical Practice Guidelines on the management </a:t>
            </a:r>
          </a:p>
          <a:p>
            <a:pPr algn="ctr"/>
            <a:r>
              <a:rPr lang="en-US" sz="1600" b="1" dirty="0">
                <a:latin typeface="Arial" panose="020B0604020202020204" pitchFamily="34" charset="0"/>
                <a:cs typeface="Arial" panose="020B0604020202020204" pitchFamily="34" charset="0"/>
              </a:rPr>
              <a:t>of hepatitis B virus infection</a:t>
            </a:r>
          </a:p>
          <a:p>
            <a:pPr algn="ctr"/>
            <a:endParaRPr lang="en-US" sz="1050" b="1" dirty="0">
              <a:latin typeface="Arial" panose="020B0604020202020204" pitchFamily="34" charset="0"/>
              <a:cs typeface="Arial" panose="020B0604020202020204" pitchFamily="34" charset="0"/>
            </a:endParaRPr>
          </a:p>
          <a:p>
            <a:pPr algn="ctr"/>
            <a:r>
              <a:rPr lang="en-US" sz="1400" dirty="0">
                <a:latin typeface="Arial" panose="020B0604020202020204" pitchFamily="34" charset="0"/>
                <a:cs typeface="Arial" panose="020B0604020202020204" pitchFamily="34" charset="0"/>
              </a:rPr>
              <a:t>European Association for the Study of the Liver </a:t>
            </a:r>
            <a:endParaRPr lang="it-IT" sz="2400" dirty="0">
              <a:latin typeface="Arial" panose="020B0604020202020204" pitchFamily="34" charset="0"/>
              <a:cs typeface="Arial" panose="020B0604020202020204" pitchFamily="34" charset="0"/>
            </a:endParaRPr>
          </a:p>
        </p:txBody>
      </p:sp>
      <p:sp>
        <p:nvSpPr>
          <p:cNvPr id="6" name="Rettangolo 5">
            <a:extLst>
              <a:ext uri="{FF2B5EF4-FFF2-40B4-BE49-F238E27FC236}">
                <a16:creationId xmlns:a16="http://schemas.microsoft.com/office/drawing/2014/main" xmlns="" id="{8DA59B72-EB53-4767-8EEB-E8021F85121D}"/>
              </a:ext>
            </a:extLst>
          </p:cNvPr>
          <p:cNvSpPr/>
          <p:nvPr/>
        </p:nvSpPr>
        <p:spPr>
          <a:xfrm>
            <a:off x="611560" y="116632"/>
            <a:ext cx="2136803" cy="307777"/>
          </a:xfrm>
          <a:prstGeom prst="rect">
            <a:avLst/>
          </a:prstGeom>
        </p:spPr>
        <p:txBody>
          <a:bodyPr wrap="none">
            <a:spAutoFit/>
          </a:bodyPr>
          <a:lstStyle/>
          <a:p>
            <a:r>
              <a:rPr lang="it-IT" sz="1400" dirty="0" err="1">
                <a:solidFill>
                  <a:srgbClr val="005FD2"/>
                </a:solidFill>
                <a:latin typeface="AdvGulliv-R"/>
              </a:rPr>
              <a:t>Clinical</a:t>
            </a:r>
            <a:r>
              <a:rPr lang="it-IT" sz="1400" dirty="0">
                <a:solidFill>
                  <a:srgbClr val="005FD2"/>
                </a:solidFill>
                <a:latin typeface="AdvGulliv-R"/>
              </a:rPr>
              <a:t> </a:t>
            </a:r>
            <a:r>
              <a:rPr lang="it-IT" sz="1400" dirty="0" err="1">
                <a:solidFill>
                  <a:srgbClr val="005FD2"/>
                </a:solidFill>
                <a:latin typeface="AdvGulliv-R"/>
              </a:rPr>
              <a:t>Practice</a:t>
            </a:r>
            <a:r>
              <a:rPr lang="it-IT" sz="1400" dirty="0">
                <a:solidFill>
                  <a:srgbClr val="005FD2"/>
                </a:solidFill>
                <a:latin typeface="AdvGulliv-R"/>
              </a:rPr>
              <a:t> </a:t>
            </a:r>
            <a:r>
              <a:rPr lang="it-IT" sz="1400" dirty="0" err="1">
                <a:solidFill>
                  <a:srgbClr val="005FD2"/>
                </a:solidFill>
                <a:latin typeface="AdvGulliv-R"/>
              </a:rPr>
              <a:t>Guidelines</a:t>
            </a:r>
            <a:endParaRPr lang="it-IT" dirty="0"/>
          </a:p>
        </p:txBody>
      </p:sp>
      <p:pic>
        <p:nvPicPr>
          <p:cNvPr id="7" name="Immagine 6">
            <a:extLst>
              <a:ext uri="{FF2B5EF4-FFF2-40B4-BE49-F238E27FC236}">
                <a16:creationId xmlns:a16="http://schemas.microsoft.com/office/drawing/2014/main" xmlns="" id="{FD82E481-DB05-4CAE-AFC6-5BFE6B26C093}"/>
              </a:ext>
            </a:extLst>
          </p:cNvPr>
          <p:cNvPicPr>
            <a:picLocks noChangeAspect="1"/>
          </p:cNvPicPr>
          <p:nvPr/>
        </p:nvPicPr>
        <p:blipFill>
          <a:blip r:embed="rId3"/>
          <a:stretch>
            <a:fillRect/>
          </a:stretch>
        </p:blipFill>
        <p:spPr>
          <a:xfrm>
            <a:off x="6804248" y="107920"/>
            <a:ext cx="1883400" cy="379567"/>
          </a:xfrm>
          <a:prstGeom prst="rect">
            <a:avLst/>
          </a:prstGeom>
        </p:spPr>
      </p:pic>
      <p:sp>
        <p:nvSpPr>
          <p:cNvPr id="8" name="Rettangolo 7">
            <a:extLst>
              <a:ext uri="{FF2B5EF4-FFF2-40B4-BE49-F238E27FC236}">
                <a16:creationId xmlns:a16="http://schemas.microsoft.com/office/drawing/2014/main" xmlns="" id="{A0DC71BC-B4F8-4DA2-9B19-952C73645109}"/>
              </a:ext>
            </a:extLst>
          </p:cNvPr>
          <p:cNvSpPr/>
          <p:nvPr/>
        </p:nvSpPr>
        <p:spPr>
          <a:xfrm>
            <a:off x="2673051" y="6453336"/>
            <a:ext cx="3627142" cy="338554"/>
          </a:xfrm>
          <a:prstGeom prst="rect">
            <a:avLst/>
          </a:prstGeom>
        </p:spPr>
        <p:txBody>
          <a:bodyPr wrap="square">
            <a:spAutoFit/>
          </a:bodyPr>
          <a:lstStyle/>
          <a:p>
            <a:r>
              <a:rPr lang="en-US" sz="1400" dirty="0"/>
              <a:t>Journal of  Hepatology </a:t>
            </a:r>
            <a:r>
              <a:rPr lang="en-US" sz="1400" b="1" dirty="0"/>
              <a:t>2017</a:t>
            </a:r>
            <a:r>
              <a:rPr lang="en-US" sz="1600" dirty="0"/>
              <a:t> </a:t>
            </a:r>
            <a:r>
              <a:rPr lang="en-US" sz="1400" dirty="0"/>
              <a:t>vol. 67 </a:t>
            </a:r>
            <a:r>
              <a:rPr lang="en-US" sz="1600" dirty="0"/>
              <a:t>I </a:t>
            </a:r>
            <a:r>
              <a:rPr lang="en-US" sz="1400" dirty="0"/>
              <a:t>370-398</a:t>
            </a:r>
            <a:endParaRPr lang="it-IT" sz="1400" dirty="0"/>
          </a:p>
        </p:txBody>
      </p:sp>
      <p:pic>
        <p:nvPicPr>
          <p:cNvPr id="11" name="Immagine 10">
            <a:extLst>
              <a:ext uri="{FF2B5EF4-FFF2-40B4-BE49-F238E27FC236}">
                <a16:creationId xmlns:a16="http://schemas.microsoft.com/office/drawing/2014/main" xmlns="" id="{C3E1636B-B0E5-422A-83C4-66B7FBB74E4E}"/>
              </a:ext>
            </a:extLst>
          </p:cNvPr>
          <p:cNvPicPr>
            <a:picLocks noChangeAspect="1"/>
          </p:cNvPicPr>
          <p:nvPr/>
        </p:nvPicPr>
        <p:blipFill>
          <a:blip r:embed="rId4"/>
          <a:stretch>
            <a:fillRect/>
          </a:stretch>
        </p:blipFill>
        <p:spPr>
          <a:xfrm>
            <a:off x="676275" y="3061667"/>
            <a:ext cx="2167533" cy="2167533"/>
          </a:xfrm>
          <a:prstGeom prst="rect">
            <a:avLst/>
          </a:prstGeom>
        </p:spPr>
      </p:pic>
      <p:sp>
        <p:nvSpPr>
          <p:cNvPr id="4" name="Rettangolo 3">
            <a:extLst>
              <a:ext uri="{FF2B5EF4-FFF2-40B4-BE49-F238E27FC236}">
                <a16:creationId xmlns:a16="http://schemas.microsoft.com/office/drawing/2014/main" xmlns="" id="{8D4720E5-07EE-4A5F-90AF-ED86278A6527}"/>
              </a:ext>
            </a:extLst>
          </p:cNvPr>
          <p:cNvSpPr/>
          <p:nvPr/>
        </p:nvSpPr>
        <p:spPr>
          <a:xfrm>
            <a:off x="3707904" y="2604467"/>
            <a:ext cx="5040560" cy="95313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33733105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8225</TotalTime>
  <Words>7290</Words>
  <Application>Microsoft Office PowerPoint</Application>
  <PresentationFormat>Presentazione su schermo (4:3)</PresentationFormat>
  <Paragraphs>748</Paragraphs>
  <Slides>60</Slides>
  <Notes>17</Notes>
  <HiddenSlides>0</HiddenSlides>
  <MMClips>0</MMClips>
  <ScaleCrop>false</ScaleCrop>
  <HeadingPairs>
    <vt:vector size="6" baseType="variant">
      <vt:variant>
        <vt:lpstr>Caratteri utilizzati</vt:lpstr>
      </vt:variant>
      <vt:variant>
        <vt:i4>32</vt:i4>
      </vt:variant>
      <vt:variant>
        <vt:lpstr>Tema</vt:lpstr>
      </vt:variant>
      <vt:variant>
        <vt:i4>1</vt:i4>
      </vt:variant>
      <vt:variant>
        <vt:lpstr>Titoli diapositive</vt:lpstr>
      </vt:variant>
      <vt:variant>
        <vt:i4>60</vt:i4>
      </vt:variant>
    </vt:vector>
  </HeadingPairs>
  <TitlesOfParts>
    <vt:vector size="93" baseType="lpstr">
      <vt:lpstr>Arial Unicode MS</vt:lpstr>
      <vt:lpstr>AdvCORRESAST</vt:lpstr>
      <vt:lpstr>AdvGulliv-B</vt:lpstr>
      <vt:lpstr>AdvGulliv-I</vt:lpstr>
      <vt:lpstr>AdvGulliv-R</vt:lpstr>
      <vt:lpstr>AdvOT0231c847</vt:lpstr>
      <vt:lpstr>AdvOT3bd4862d.I</vt:lpstr>
      <vt:lpstr>AdvOT6520a694</vt:lpstr>
      <vt:lpstr>AdvOT6520a694+fb</vt:lpstr>
      <vt:lpstr>AdvOT678fd422</vt:lpstr>
      <vt:lpstr>AdvOTc9c0ed35.B</vt:lpstr>
      <vt:lpstr>AdvOTc9c0ed35.B+fb</vt:lpstr>
      <vt:lpstr>AdvP4C4E51</vt:lpstr>
      <vt:lpstr>AdvP4C4E74</vt:lpstr>
      <vt:lpstr>AdvPSMP11</vt:lpstr>
      <vt:lpstr>Arial</vt:lpstr>
      <vt:lpstr>Arial</vt:lpstr>
      <vt:lpstr>Arial Narrow</vt:lpstr>
      <vt:lpstr>Book Antiqua</vt:lpstr>
      <vt:lpstr>Calibri</vt:lpstr>
      <vt:lpstr>Calibri Light</vt:lpstr>
      <vt:lpstr>FranklinGothicEF-Medium</vt:lpstr>
      <vt:lpstr>GulliverRM</vt:lpstr>
      <vt:lpstr>HelveticaNeue-Light</vt:lpstr>
      <vt:lpstr>HelveticaNeue-LightItalic</vt:lpstr>
      <vt:lpstr>HelveticaNeueLTStd-Bd</vt:lpstr>
      <vt:lpstr>Lato-Italic</vt:lpstr>
      <vt:lpstr>Lato-Regular</vt:lpstr>
      <vt:lpstr>OneGulliverA</vt:lpstr>
      <vt:lpstr>Times New Roman</vt:lpstr>
      <vt:lpstr>Universal-GreekwithMathPi</vt:lpstr>
      <vt:lpstr>Wingdings</vt:lpstr>
      <vt:lpstr>1_Tema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Bertino</dc:creator>
  <cp:lastModifiedBy>pc</cp:lastModifiedBy>
  <cp:revision>715</cp:revision>
  <dcterms:created xsi:type="dcterms:W3CDTF">2017-10-19T17:44:01Z</dcterms:created>
  <dcterms:modified xsi:type="dcterms:W3CDTF">2018-10-01T06:54:51Z</dcterms:modified>
</cp:coreProperties>
</file>