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9" r:id="rId2"/>
    <p:sldId id="430" r:id="rId3"/>
    <p:sldId id="3349" r:id="rId4"/>
    <p:sldId id="3360" r:id="rId5"/>
    <p:sldId id="3361" r:id="rId6"/>
    <p:sldId id="3365" r:id="rId7"/>
    <p:sldId id="3364" r:id="rId8"/>
    <p:sldId id="3347" r:id="rId9"/>
    <p:sldId id="321" r:id="rId10"/>
    <p:sldId id="322" r:id="rId11"/>
    <p:sldId id="323" r:id="rId12"/>
    <p:sldId id="3322" r:id="rId13"/>
    <p:sldId id="3354" r:id="rId14"/>
    <p:sldId id="3351" r:id="rId15"/>
    <p:sldId id="368" r:id="rId16"/>
    <p:sldId id="804" r:id="rId17"/>
    <p:sldId id="782" r:id="rId18"/>
    <p:sldId id="805" r:id="rId19"/>
    <p:sldId id="3362" r:id="rId20"/>
    <p:sldId id="284" r:id="rId21"/>
    <p:sldId id="277" r:id="rId22"/>
    <p:sldId id="310" r:id="rId23"/>
    <p:sldId id="307" r:id="rId24"/>
    <p:sldId id="308" r:id="rId25"/>
    <p:sldId id="309" r:id="rId26"/>
    <p:sldId id="311" r:id="rId27"/>
    <p:sldId id="3363" r:id="rId28"/>
    <p:sldId id="260" r:id="rId29"/>
    <p:sldId id="3352" r:id="rId30"/>
    <p:sldId id="270" r:id="rId31"/>
    <p:sldId id="265" r:id="rId32"/>
    <p:sldId id="3359" r:id="rId33"/>
    <p:sldId id="3356" r:id="rId34"/>
    <p:sldId id="275" r:id="rId35"/>
    <p:sldId id="3353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8"/>
    <p:restoredTop sz="94877"/>
  </p:normalViewPr>
  <p:slideViewPr>
    <p:cSldViewPr snapToGrid="0" snapToObjects="1">
      <p:cViewPr varScale="1">
        <p:scale>
          <a:sx n="229" d="100"/>
          <a:sy n="229" d="100"/>
        </p:scale>
        <p:origin x="11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2" d="100"/>
        <a:sy n="1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Foglio_di_lavoro_di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Foglio_di_lavoro_di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Foglio_di_lavoro_di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 EV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PLT &gt; 110000 mmc  and TE &lt; 25 kPa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71.099999999999994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E-4967-9ED4-E382A36241E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Small EV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PLT &gt; 110000 mmc  and TE &lt; 25 kPa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6E-4967-9ED4-E382A36241E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Large EV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PLT &gt; 110000 mmc  and TE &lt; 25 kPa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6E-4967-9ED4-E382A36241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35614504"/>
        <c:axId val="-2135617576"/>
      </c:barChart>
      <c:catAx>
        <c:axId val="-2135614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135617576"/>
        <c:crosses val="autoZero"/>
        <c:auto val="1"/>
        <c:lblAlgn val="ctr"/>
        <c:lblOffset val="100"/>
        <c:noMultiLvlLbl val="0"/>
      </c:catAx>
      <c:valAx>
        <c:axId val="-2135617576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one"/>
        <c:crossAx val="-2135614504"/>
        <c:crosses val="autoZero"/>
        <c:crossBetween val="between"/>
        <c:minorUnit val="0.02"/>
      </c:valAx>
    </c:plotArea>
    <c:legend>
      <c:legendPos val="t"/>
      <c:overlay val="0"/>
      <c:txPr>
        <a:bodyPr/>
        <a:lstStyle/>
        <a:p>
          <a:pPr>
            <a:defRPr sz="120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Calibri"/>
          <a:cs typeface="Calibri"/>
        </a:defRPr>
      </a:pPr>
      <a:endParaRPr lang="it-IT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 EV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LSM&lt;20 kPa and plt&gt;150000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71.099999999999994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B3-4E61-9B12-F88A200A5F8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Small EV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LSM&lt;20 kPa and plt&gt;150000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B3-4E61-9B12-F88A200A5F8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Large EV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LSM&lt;20 kPa and plt&gt;150000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B3-4E61-9B12-F88A200A5F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35688360"/>
        <c:axId val="-2135691464"/>
      </c:barChart>
      <c:catAx>
        <c:axId val="-2135688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it-IT"/>
          </a:p>
        </c:txPr>
        <c:crossAx val="-2135691464"/>
        <c:crosses val="autoZero"/>
        <c:auto val="1"/>
        <c:lblAlgn val="ctr"/>
        <c:lblOffset val="100"/>
        <c:noMultiLvlLbl val="0"/>
      </c:catAx>
      <c:valAx>
        <c:axId val="-2135691464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one"/>
        <c:crossAx val="-2135688360"/>
        <c:crosses val="autoZero"/>
        <c:crossBetween val="between"/>
        <c:minorUnit val="0.02"/>
      </c:valAx>
    </c:plotArea>
    <c:legend>
      <c:legendPos val="t"/>
      <c:layout>
        <c:manualLayout>
          <c:xMode val="edge"/>
          <c:yMode val="edge"/>
          <c:x val="7.7571551724700497E-2"/>
          <c:y val="2.4062118700678099E-2"/>
          <c:w val="0.78684154369130299"/>
          <c:h val="7.7337381759993801E-2"/>
        </c:manualLayout>
      </c:layout>
      <c:overlay val="0"/>
      <c:txPr>
        <a:bodyPr/>
        <a:lstStyle/>
        <a:p>
          <a:pPr>
            <a:defRPr sz="120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Calibri"/>
          <a:cs typeface="Calibri"/>
        </a:defRPr>
      </a:pPr>
      <a:endParaRPr lang="it-IT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 EV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PLT &gt; 120000 mmc  and Albumin &gt; 3.6 g/dl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2-420F-B7CB-968CC5CBA9F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Small EV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PLT &gt; 120000 mmc  and Albumin &gt; 3.6 g/dl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23.8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42-420F-B7CB-968CC5CBA9FA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Large EV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</c:f>
              <c:strCache>
                <c:ptCount val="1"/>
                <c:pt idx="0">
                  <c:v>PLT &gt; 120000 mmc  and Albumin &gt; 3.6 g/dl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42-420F-B7CB-968CC5CBA9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35745256"/>
        <c:axId val="-2135748360"/>
      </c:barChart>
      <c:catAx>
        <c:axId val="-2135745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it-IT"/>
          </a:p>
        </c:txPr>
        <c:crossAx val="-2135748360"/>
        <c:crosses val="autoZero"/>
        <c:auto val="1"/>
        <c:lblAlgn val="ctr"/>
        <c:lblOffset val="100"/>
        <c:noMultiLvlLbl val="0"/>
      </c:catAx>
      <c:valAx>
        <c:axId val="-213574836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one"/>
        <c:crossAx val="-2135745256"/>
        <c:crosses val="autoZero"/>
        <c:crossBetween val="between"/>
        <c:minorUnit val="0.02"/>
      </c:valAx>
    </c:plotArea>
    <c:legend>
      <c:legendPos val="t"/>
      <c:overlay val="0"/>
      <c:txPr>
        <a:bodyPr/>
        <a:lstStyle/>
        <a:p>
          <a:pPr>
            <a:defRPr sz="120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Calibri"/>
          <a:cs typeface="Calibri"/>
        </a:defRPr>
      </a:pPr>
      <a:endParaRPr lang="it-IT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502594939661799E-2"/>
          <c:y val="2.6699296544780898E-2"/>
          <c:w val="0.92340155284702297"/>
          <c:h val="0.80859742264970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HCC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F7F7F"/>
              </a:solidFill>
            </c:spPr>
            <c:extLst>
              <c:ext xmlns:c16="http://schemas.microsoft.com/office/drawing/2014/chart" uri="{C3380CC4-5D6E-409C-BE32-E72D297353CC}">
                <c16:uniqueId val="{00000001-8B32-A34E-9C53-896903FC08C3}"/>
              </c:ext>
            </c:extLst>
          </c:dPt>
          <c:dPt>
            <c:idx val="1"/>
            <c:invertIfNegative val="0"/>
            <c:bubble3D val="0"/>
            <c:spPr>
              <a:solidFill>
                <a:srgbClr val="7F7F7F"/>
              </a:solidFill>
            </c:spPr>
            <c:extLst>
              <c:ext xmlns:c16="http://schemas.microsoft.com/office/drawing/2014/chart" uri="{C3380CC4-5D6E-409C-BE32-E72D297353CC}">
                <c16:uniqueId val="{00000003-8B32-A34E-9C53-896903FC08C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8B32-A34E-9C53-896903FC08C3}"/>
              </c:ext>
            </c:extLst>
          </c:dPt>
          <c:dPt>
            <c:idx val="3"/>
            <c:invertIfNegative val="0"/>
            <c:bubble3D val="0"/>
            <c:spPr>
              <a:solidFill>
                <a:srgbClr val="BFBFBF"/>
              </a:solidFill>
            </c:spPr>
            <c:extLst>
              <c:ext xmlns:c16="http://schemas.microsoft.com/office/drawing/2014/chart" uri="{C3380CC4-5D6E-409C-BE32-E72D297353CC}">
                <c16:uniqueId val="{00000007-8B32-A34E-9C53-896903FC08C3}"/>
              </c:ext>
            </c:extLst>
          </c:dPt>
          <c:dPt>
            <c:idx val="4"/>
            <c:invertIfNegative val="0"/>
            <c:bubble3D val="0"/>
            <c:spPr>
              <a:solidFill>
                <a:srgbClr val="BFBFBF"/>
              </a:solidFill>
            </c:spPr>
            <c:extLst>
              <c:ext xmlns:c16="http://schemas.microsoft.com/office/drawing/2014/chart" uri="{C3380CC4-5D6E-409C-BE32-E72D297353CC}">
                <c16:uniqueId val="{00000009-8B32-A34E-9C53-896903FC08C3}"/>
              </c:ext>
            </c:extLst>
          </c:dPt>
          <c:dPt>
            <c:idx val="5"/>
            <c:invertIfNegative val="0"/>
            <c:bubble3D val="0"/>
            <c:spPr>
              <a:solidFill>
                <a:srgbClr val="BFBFBF"/>
              </a:solidFill>
            </c:spPr>
            <c:extLst>
              <c:ext xmlns:c16="http://schemas.microsoft.com/office/drawing/2014/chart" uri="{C3380CC4-5D6E-409C-BE32-E72D297353CC}">
                <c16:uniqueId val="{0000000B-8B32-A34E-9C53-896903FC08C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0.5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32-A34E-9C53-896903FC08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32-A34E-9C53-896903FC08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17.8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32-A34E-9C53-896903FC08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5.7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32-A34E-9C53-896903FC08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12.5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32-A34E-9C53-896903FC08C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33.3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B32-A34E-9C53-896903FC08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Child-Pugh A PLT&gt;  120 _x000d_</c:v>
                </c:pt>
                <c:pt idx="1">
                  <c:v>Child-Pugh A or  PLT&gt;  120 </c:v>
                </c:pt>
                <c:pt idx="2">
                  <c:v>Child-Pugh B  PLT &lt;  120 _x000d_</c:v>
                </c:pt>
                <c:pt idx="3">
                  <c:v>Child-Pugh A PLT&gt;  120 _x000d_</c:v>
                </c:pt>
                <c:pt idx="4">
                  <c:v>Child-Pugh A or  PLT&gt;  120 </c:v>
                </c:pt>
                <c:pt idx="5">
                  <c:v>Child-Pugh B  PLT &lt;  120 _x000d_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0.5</c:v>
                </c:pt>
                <c:pt idx="1">
                  <c:v>6.1</c:v>
                </c:pt>
                <c:pt idx="2">
                  <c:v>17.8</c:v>
                </c:pt>
                <c:pt idx="3">
                  <c:v>5.7</c:v>
                </c:pt>
                <c:pt idx="4">
                  <c:v>12.5</c:v>
                </c:pt>
                <c:pt idx="5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B32-A34E-9C53-896903FC08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20193288"/>
        <c:axId val="-2035189048"/>
      </c:barChart>
      <c:catAx>
        <c:axId val="-2020193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35189048"/>
        <c:crosses val="autoZero"/>
        <c:auto val="1"/>
        <c:lblAlgn val="ctr"/>
        <c:lblOffset val="100"/>
        <c:noMultiLvlLbl val="0"/>
      </c:catAx>
      <c:valAx>
        <c:axId val="-2035189048"/>
        <c:scaling>
          <c:orientation val="minMax"/>
          <c:max val="50"/>
        </c:scaling>
        <c:delete val="0"/>
        <c:axPos val="l"/>
        <c:numFmt formatCode="General" sourceLinked="1"/>
        <c:majorTickMark val="none"/>
        <c:minorTickMark val="none"/>
        <c:tickLblPos val="nextTo"/>
        <c:crossAx val="-2020193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/>
          <a:cs typeface="Calibri"/>
        </a:defRPr>
      </a:pPr>
      <a:endParaRPr lang="it-IT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0.71332</cdr:x>
      <cdr:y>0.50064</cdr:y>
    </cdr:from>
    <cdr:to>
      <cdr:x>0.74528</cdr:x>
      <cdr:y>0.74233</cdr:y>
    </cdr:to>
    <cdr:sp macro="" textlink="">
      <cdr:nvSpPr>
        <cdr:cNvPr id="4" name="Flèche vers le bas 17"/>
        <cdr:cNvSpPr/>
      </cdr:nvSpPr>
      <cdr:spPr>
        <a:xfrm xmlns:a="http://schemas.openxmlformats.org/drawingml/2006/main">
          <a:off x="3404933" y="1748009"/>
          <a:ext cx="152541" cy="84388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 dirty="0"/>
        </a:p>
      </cdr:txBody>
    </cdr:sp>
  </cdr:relSizeAnchor>
  <cdr:relSizeAnchor xmlns:cdr="http://schemas.openxmlformats.org/drawingml/2006/chartDrawing">
    <cdr:from>
      <cdr:x>0.56148</cdr:x>
      <cdr:y>0.3604</cdr:y>
    </cdr:from>
    <cdr:to>
      <cdr:x>1</cdr:x>
      <cdr:y>0.435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1768097" y="1338044"/>
          <a:ext cx="138092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b="1" dirty="0">
              <a:solidFill>
                <a:srgbClr val="FF0000"/>
              </a:solidFill>
            </a:rPr>
            <a:t>10 </a:t>
          </a:r>
          <a:r>
            <a:rPr lang="it-IT" sz="1200" b="1" dirty="0" err="1">
              <a:solidFill>
                <a:srgbClr val="FF0000"/>
              </a:solidFill>
            </a:rPr>
            <a:t>pts</a:t>
          </a:r>
          <a:r>
            <a:rPr lang="it-IT" sz="1200" b="1" dirty="0">
              <a:solidFill>
                <a:srgbClr val="FF0000"/>
              </a:solidFill>
            </a:rPr>
            <a:t> with LEV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0.72521</cdr:x>
      <cdr:y>0.55224</cdr:y>
    </cdr:from>
    <cdr:to>
      <cdr:x>0.75403</cdr:x>
      <cdr:y>0.75036</cdr:y>
    </cdr:to>
    <cdr:sp macro="" textlink="">
      <cdr:nvSpPr>
        <cdr:cNvPr id="5" name="Flèche vers le bas 17"/>
        <cdr:cNvSpPr/>
      </cdr:nvSpPr>
      <cdr:spPr>
        <a:xfrm xmlns:a="http://schemas.openxmlformats.org/drawingml/2006/main">
          <a:off x="4464496" y="2664296"/>
          <a:ext cx="177421" cy="95583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0.71332</cdr:x>
      <cdr:y>0.50064</cdr:y>
    </cdr:from>
    <cdr:to>
      <cdr:x>0.74528</cdr:x>
      <cdr:y>0.74233</cdr:y>
    </cdr:to>
    <cdr:sp macro="" textlink="">
      <cdr:nvSpPr>
        <cdr:cNvPr id="4" name="Flèche vers le bas 17"/>
        <cdr:cNvSpPr/>
      </cdr:nvSpPr>
      <cdr:spPr>
        <a:xfrm xmlns:a="http://schemas.openxmlformats.org/drawingml/2006/main">
          <a:off x="3404933" y="1748009"/>
          <a:ext cx="152541" cy="84388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D36DC-749A-5F41-8F2E-029917013C2C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E7AC0-BEA4-6748-B12F-7BEED51C72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44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53105-6520-4512-A3B0-B3CFC70941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4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86201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80" tIns="43740" rIns="87480" bIns="43740" anchor="b"/>
          <a:lstStyle>
            <a:lvl1pPr defTabSz="947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47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47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47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47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61280C2E-35B8-3B4E-B13B-1C1EA3257200}" type="slidenum">
              <a:rPr lang="fr-FR" sz="1100">
                <a:latin typeface="Arial" charset="0"/>
                <a:cs typeface="Arial" charset="0"/>
              </a:rPr>
              <a:pPr algn="r" eaLnBrk="1" hangingPunct="1"/>
              <a:t>15</a:t>
            </a:fld>
            <a:endParaRPr lang="fr-FR" sz="1100" dirty="0">
              <a:latin typeface="Arial" charset="0"/>
              <a:cs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7480" tIns="43740" rIns="87480" bIns="43740"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3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>
            <a:extLst>
              <a:ext uri="{FF2B5EF4-FFF2-40B4-BE49-F238E27FC236}">
                <a16:creationId xmlns:a16="http://schemas.microsoft.com/office/drawing/2014/main" id="{B2416A84-8943-724D-88AF-0485C28D9C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egnaposto note 2">
            <a:extLst>
              <a:ext uri="{FF2B5EF4-FFF2-40B4-BE49-F238E27FC236}">
                <a16:creationId xmlns:a16="http://schemas.microsoft.com/office/drawing/2014/main" id="{05ACB69B-5C0C-554E-9BCD-B1BBE7BAC4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Southern, compared to nortehrn patients, had a lower prevalence of females, but a higher prevalence obesity and especially morbid . </a:t>
            </a:r>
          </a:p>
          <a:p>
            <a:endParaRPr lang="it-IT" altLang="it-IT"/>
          </a:p>
          <a:p>
            <a:r>
              <a:rPr lang="it-IT" altLang="it-IT"/>
              <a:t>The distribution of both MERTK and PNPLA3 genotypes was similar. </a:t>
            </a:r>
          </a:p>
          <a:p>
            <a:endParaRPr lang="it-IT" altLang="it-IT"/>
          </a:p>
          <a:p>
            <a:r>
              <a:rPr lang="it-IT" altLang="it-IT"/>
              <a:t>Instead, consdiering histology, Sicilian patient had a higher prevelance of severe liver damage in terms of  steatosis, lobular inflammation and fibrosis</a:t>
            </a:r>
          </a:p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366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B7B9B-FFF1-0D41-89B6-EF5180A4951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394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B7B9B-FFF1-0D41-89B6-EF5180A4951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916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BCAA, branched chain amino acid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1133C-0A91-4C56-9DB7-B268BA704BC5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523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ACLD, advanced chronic liver disease; BIA, bioelectrical impedance analysis; BMI, body mass index; CT, computed tomography; DEXA, dual-energy X-ray absorptiometry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1133C-0A91-4C56-9DB7-B268BA704BC5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96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7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27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8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27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F7A6A2-DA56-4DBC-9B9E-4360FFB93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7" y="6479931"/>
            <a:ext cx="10025871" cy="376990"/>
          </a:xfrm>
        </p:spPr>
        <p:txBody>
          <a:bodyPr lIns="144000" tIns="72000" rIns="144000" bIns="72000" anchor="b">
            <a:noAutofit/>
          </a:bodyPr>
          <a:lstStyle>
            <a:lvl1pPr marL="0" indent="0">
              <a:spcBef>
                <a:spcPts val="0"/>
              </a:spcBef>
              <a:buNone/>
              <a:defRPr sz="1000" baseline="0"/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References to go here</a:t>
            </a:r>
          </a:p>
        </p:txBody>
      </p:sp>
    </p:spTree>
    <p:extLst>
      <p:ext uri="{BB962C8B-B14F-4D97-AF65-F5344CB8AC3E}">
        <p14:creationId xmlns:p14="http://schemas.microsoft.com/office/powerpoint/2010/main" val="3412757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567" y="6479931"/>
            <a:ext cx="10025871" cy="376990"/>
          </a:xfrm>
        </p:spPr>
        <p:txBody>
          <a:bodyPr lIns="144000" tIns="72000" rIns="144000" bIns="72000" anchor="b">
            <a:noAutofit/>
          </a:bodyPr>
          <a:lstStyle>
            <a:lvl1pPr marL="0" indent="0">
              <a:spcBef>
                <a:spcPts val="0"/>
              </a:spcBef>
              <a:buNone/>
              <a:defRPr sz="1000" baseline="0"/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References to go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C1B916-9C2F-4F87-9F00-8355A30E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752" y="1340768"/>
            <a:ext cx="11342400" cy="4622400"/>
          </a:xfrm>
        </p:spPr>
        <p:txBody>
          <a:bodyPr>
            <a:normAutofit/>
          </a:bodyPr>
          <a:lstStyle>
            <a:lvl1pPr>
              <a:buClr>
                <a:srgbClr val="004B87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24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18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55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22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30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32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37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85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5323-8100-EF42-81A4-76ECC8E262E0}" type="datetimeFigureOut">
              <a:rPr lang="it-IT" smtClean="0"/>
              <a:t>26/09/18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A10E4-ACE5-914D-A0C0-DF2378D1591B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49824981-36E1-CA40-BFA1-F4F629343FD6}"/>
              </a:ext>
            </a:extLst>
          </p:cNvPr>
          <p:cNvSpPr txBox="1">
            <a:spLocks/>
          </p:cNvSpPr>
          <p:nvPr/>
        </p:nvSpPr>
        <p:spPr>
          <a:xfrm>
            <a:off x="5658283" y="2561064"/>
            <a:ext cx="658066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i="1" dirty="0">
                <a:solidFill>
                  <a:schemeClr val="tx2"/>
                </a:solidFill>
                <a:latin typeface="+mn-lt"/>
              </a:rPr>
              <a:t>Future </a:t>
            </a:r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hepatology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beyond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 HCV: </a:t>
            </a:r>
          </a:p>
          <a:p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Where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 are </a:t>
            </a:r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we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now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, </a:t>
            </a:r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where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 are </a:t>
            </a:r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we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800" b="1" i="1" dirty="0" err="1">
                <a:solidFill>
                  <a:schemeClr val="tx2"/>
                </a:solidFill>
                <a:latin typeface="+mn-lt"/>
              </a:rPr>
              <a:t>going</a:t>
            </a:r>
            <a:r>
              <a:rPr lang="it-IT" sz="2800" b="1" i="1" dirty="0">
                <a:solidFill>
                  <a:schemeClr val="tx2"/>
                </a:solidFill>
                <a:latin typeface="+mn-lt"/>
              </a:rPr>
              <a:t>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15030A6-011E-8041-9FE2-A5C3B0830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69" y="5321229"/>
            <a:ext cx="4046831" cy="153677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B069ED4-1253-764F-9D45-9BF08D355620}"/>
              </a:ext>
            </a:extLst>
          </p:cNvPr>
          <p:cNvSpPr txBox="1">
            <a:spLocks noChangeArrowheads="1"/>
          </p:cNvSpPr>
          <p:nvPr/>
        </p:nvSpPr>
        <p:spPr>
          <a:xfrm>
            <a:off x="6180878" y="5585053"/>
            <a:ext cx="4983927" cy="93437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b="1" i="1" dirty="0">
                <a:solidFill>
                  <a:schemeClr val="tx2"/>
                </a:solidFill>
              </a:rPr>
              <a:t>Antonio Craxì</a:t>
            </a:r>
          </a:p>
          <a:p>
            <a:pPr>
              <a:lnSpc>
                <a:spcPct val="90000"/>
              </a:lnSpc>
              <a:defRPr/>
            </a:pPr>
            <a:r>
              <a:rPr lang="en-US" b="1" i="1" dirty="0" err="1">
                <a:solidFill>
                  <a:schemeClr val="tx2"/>
                </a:solidFill>
              </a:rPr>
              <a:t>Di.Bi.M.I.S</a:t>
            </a:r>
            <a:r>
              <a:rPr lang="en-US" b="1" i="1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defRPr/>
            </a:pPr>
            <a:r>
              <a:rPr lang="en-US" sz="1200" b="1" i="1" dirty="0" err="1">
                <a:solidFill>
                  <a:schemeClr val="tx2"/>
                </a:solidFill>
              </a:rPr>
              <a:t>antonio.craxi@unipa.it</a:t>
            </a:r>
            <a:endParaRPr lang="it-IT" sz="1200" b="1" i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CF2698E-53E2-DB4B-8D06-EEE8073F8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50442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E16E240-EEA4-D44F-8E09-92399836B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" y="5447489"/>
            <a:ext cx="5682348" cy="4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Ageing_populations_the_challenges_ahead_-_Christensen_-_Lancet_2009.pdf-2.tiff">
            <a:extLst>
              <a:ext uri="{FF2B5EF4-FFF2-40B4-BE49-F238E27FC236}">
                <a16:creationId xmlns:a16="http://schemas.microsoft.com/office/drawing/2014/main" id="{4879566A-058F-AC48-8398-0D00C5335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1"/>
            <a:ext cx="8415337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sellaDiTesto 4">
            <a:extLst>
              <a:ext uri="{FF2B5EF4-FFF2-40B4-BE49-F238E27FC236}">
                <a16:creationId xmlns:a16="http://schemas.microsoft.com/office/drawing/2014/main" id="{4724F483-178E-B040-A0BA-EEA93E6B9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6408739"/>
            <a:ext cx="5884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Christensen K et al. </a:t>
            </a:r>
            <a:r>
              <a:rPr lang="it-IT" altLang="it-IT" sz="1800" i="1">
                <a:solidFill>
                  <a:srgbClr val="000000"/>
                </a:solidFill>
              </a:rPr>
              <a:t>Lancet </a:t>
            </a:r>
            <a:r>
              <a:rPr lang="it-IT" altLang="it-IT" sz="1800">
                <a:solidFill>
                  <a:srgbClr val="000000"/>
                </a:solidFill>
              </a:rPr>
              <a:t>2009;374:1196-1208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A1E49C-FB0B-4246-8352-18BC440FB3E7}"/>
              </a:ext>
            </a:extLst>
          </p:cNvPr>
          <p:cNvSpPr/>
          <p:nvPr/>
        </p:nvSpPr>
        <p:spPr>
          <a:xfrm>
            <a:off x="2468566" y="2044701"/>
            <a:ext cx="2384425" cy="29591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tint val="100000"/>
                  <a:shade val="100000"/>
                  <a:satMod val="130000"/>
                  <a:alpha val="73000"/>
                </a:schemeClr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2960C4-B932-2C45-9C10-9018CE4F26F2}"/>
              </a:ext>
            </a:extLst>
          </p:cNvPr>
          <p:cNvSpPr/>
          <p:nvPr/>
        </p:nvSpPr>
        <p:spPr>
          <a:xfrm>
            <a:off x="5087940" y="2052639"/>
            <a:ext cx="2382837" cy="29591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tint val="100000"/>
                  <a:shade val="100000"/>
                  <a:satMod val="130000"/>
                  <a:alpha val="73000"/>
                </a:schemeClr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532A2F-A07D-9444-B75C-77B39AB1693A}"/>
              </a:ext>
            </a:extLst>
          </p:cNvPr>
          <p:cNvSpPr/>
          <p:nvPr/>
        </p:nvSpPr>
        <p:spPr>
          <a:xfrm>
            <a:off x="7715253" y="2052639"/>
            <a:ext cx="2384425" cy="29591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tint val="100000"/>
                  <a:shade val="100000"/>
                  <a:satMod val="130000"/>
                  <a:alpha val="73000"/>
                </a:schemeClr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88F519-8D23-4A48-8393-6600FEF58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9406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3" descr="Ageing_populations_the_challenges_ahead_-_Christensen_-_Lancet_2009.pdf-2.tiff">
            <a:extLst>
              <a:ext uri="{FF2B5EF4-FFF2-40B4-BE49-F238E27FC236}">
                <a16:creationId xmlns:a16="http://schemas.microsoft.com/office/drawing/2014/main" id="{9E78F459-2ED5-0149-BA8F-5B97EBCCA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1"/>
            <a:ext cx="8415337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CasellaDiTesto 4">
            <a:extLst>
              <a:ext uri="{FF2B5EF4-FFF2-40B4-BE49-F238E27FC236}">
                <a16:creationId xmlns:a16="http://schemas.microsoft.com/office/drawing/2014/main" id="{C37748CF-064B-6E41-840D-3209E95C9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6408739"/>
            <a:ext cx="5884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</a:rPr>
              <a:t>Christensen K et al. </a:t>
            </a:r>
            <a:r>
              <a:rPr lang="it-IT" altLang="it-IT" sz="1800" i="1" dirty="0">
                <a:solidFill>
                  <a:srgbClr val="000000"/>
                </a:solidFill>
              </a:rPr>
              <a:t>Lancet </a:t>
            </a:r>
            <a:r>
              <a:rPr lang="it-IT" altLang="it-IT" sz="1800" dirty="0">
                <a:solidFill>
                  <a:srgbClr val="000000"/>
                </a:solidFill>
              </a:rPr>
              <a:t>2009;374:1196-1208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255B5A-DDC1-8443-8031-875046F00935}"/>
              </a:ext>
            </a:extLst>
          </p:cNvPr>
          <p:cNvSpPr/>
          <p:nvPr/>
        </p:nvSpPr>
        <p:spPr>
          <a:xfrm>
            <a:off x="2468566" y="1130301"/>
            <a:ext cx="2384425" cy="38735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tint val="100000"/>
                  <a:shade val="100000"/>
                  <a:satMod val="130000"/>
                  <a:alpha val="73000"/>
                </a:schemeClr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0B61A-D6A0-4F46-A267-161EF10E653E}"/>
              </a:ext>
            </a:extLst>
          </p:cNvPr>
          <p:cNvSpPr/>
          <p:nvPr/>
        </p:nvSpPr>
        <p:spPr>
          <a:xfrm>
            <a:off x="5087940" y="1138239"/>
            <a:ext cx="2382837" cy="38735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tint val="100000"/>
                  <a:shade val="100000"/>
                  <a:satMod val="130000"/>
                  <a:alpha val="73000"/>
                </a:schemeClr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2F672-1EDD-AA47-AD92-DE5801325B28}"/>
              </a:ext>
            </a:extLst>
          </p:cNvPr>
          <p:cNvSpPr/>
          <p:nvPr/>
        </p:nvSpPr>
        <p:spPr>
          <a:xfrm>
            <a:off x="7715253" y="1138239"/>
            <a:ext cx="2384425" cy="3873500"/>
          </a:xfrm>
          <a:prstGeom prst="rect">
            <a:avLst/>
          </a:prstGeom>
          <a:gradFill flip="none" rotWithShape="1">
            <a:gsLst>
              <a:gs pos="66000">
                <a:schemeClr val="accent1">
                  <a:tint val="100000"/>
                  <a:shade val="100000"/>
                  <a:satMod val="130000"/>
                  <a:alpha val="73000"/>
                </a:schemeClr>
              </a:gs>
              <a:gs pos="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5115069-E987-0143-AAEF-A631B1DAA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0362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6135" y="185136"/>
            <a:ext cx="11024682" cy="11430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tx2"/>
                </a:solidFill>
                <a:latin typeface="+mn-lt"/>
              </a:rPr>
              <a:t>Future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hepatology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-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Aging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of the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general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population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will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induce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7937" y="1180993"/>
            <a:ext cx="9986039" cy="244827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fr-FR" u="sng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Liver-related</a:t>
            </a:r>
            <a:r>
              <a:rPr lang="fr-FR" u="sng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u="sng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problems</a:t>
            </a:r>
            <a:endParaRPr lang="fr-FR" u="sng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Changes in the distribution of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etiology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(&lt; STD; &gt; NAFLD)</a:t>
            </a:r>
          </a:p>
          <a:p>
            <a:pPr lvl="0"/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Evolution of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alcohol-related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liver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disease</a:t>
            </a:r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Ageing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etiologically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cured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fibrotic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patients (HCV +++)</a:t>
            </a:r>
          </a:p>
          <a:p>
            <a:pPr lvl="0"/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Emergence of long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term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problems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 NA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suppressed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HBV patients (HCC; NA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toxicity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pPr lvl="0"/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1F8562-544E-E242-915C-B64D02CDC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8" y="14991"/>
            <a:ext cx="1364104" cy="518014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7D3C162-302E-F74A-BA99-B7D2D51B1A3E}"/>
              </a:ext>
            </a:extLst>
          </p:cNvPr>
          <p:cNvSpPr txBox="1">
            <a:spLocks/>
          </p:cNvSpPr>
          <p:nvPr/>
        </p:nvSpPr>
        <p:spPr>
          <a:xfrm>
            <a:off x="1167785" y="4181687"/>
            <a:ext cx="9986039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u="sng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Age-</a:t>
            </a:r>
            <a:r>
              <a:rPr lang="fr-FR" u="sng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related</a:t>
            </a:r>
            <a:r>
              <a:rPr lang="fr-FR" u="sng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issues </a:t>
            </a:r>
            <a:r>
              <a:rPr lang="fr-FR" u="sng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overlapping</a:t>
            </a:r>
            <a:r>
              <a:rPr lang="fr-FR" u="sng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u="sng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</a:t>
            </a:r>
            <a:r>
              <a:rPr lang="fr-FR" u="sng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u="sng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liver</a:t>
            </a:r>
            <a:r>
              <a:rPr lang="fr-FR" u="sng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u="sng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disease</a:t>
            </a:r>
            <a:endParaRPr lang="fr-FR" u="sng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Cardiovascular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morbidity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mortality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(NAFLD +++; AFLD ++)</a:t>
            </a:r>
          </a:p>
          <a:p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Polypharmacy</a:t>
            </a:r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Frailty</a:t>
            </a:r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7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>
            <a:extLst>
              <a:ext uri="{FF2B5EF4-FFF2-40B4-BE49-F238E27FC236}">
                <a16:creationId xmlns:a16="http://schemas.microsoft.com/office/drawing/2014/main" id="{CE44FB1E-3A18-D347-9699-41A53E0BC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0"/>
            <a:ext cx="12192000" cy="687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A399C61-E3A1-9943-AB0C-C33B1D7EF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25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6135" y="185136"/>
            <a:ext cx="11300858" cy="11430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tx2"/>
                </a:solidFill>
                <a:latin typeface="+mn-lt"/>
              </a:rPr>
              <a:t>Future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hepatology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– How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shall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we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approach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an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aging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population?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7937" y="2189986"/>
            <a:ext cx="9986039" cy="2448272"/>
          </a:xfrm>
        </p:spPr>
        <p:txBody>
          <a:bodyPr>
            <a:noAutofit/>
          </a:bodyPr>
          <a:lstStyle/>
          <a:p>
            <a:pPr lvl="0"/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Non invasive diagnostic tests</a:t>
            </a:r>
          </a:p>
          <a:p>
            <a:pPr lvl="0"/>
            <a:endParaRPr lang="fr-FR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Simplified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personalized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 monitoring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protocols</a:t>
            </a:r>
            <a:endParaRPr lang="fr-FR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endParaRPr lang="fr-FR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Multidisciplinary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partnership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other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specialists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HCPs</a:t>
            </a:r>
            <a:endParaRPr lang="fr-FR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1F8562-544E-E242-915C-B64D02CDC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8" y="14991"/>
            <a:ext cx="1364104" cy="5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428853" y="937004"/>
          <a:ext cx="3149021" cy="381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ZoneTexte 18"/>
          <p:cNvSpPr txBox="1"/>
          <p:nvPr/>
        </p:nvSpPr>
        <p:spPr>
          <a:xfrm>
            <a:off x="5216336" y="4928927"/>
            <a:ext cx="1496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Calibri"/>
                <a:cs typeface="Calibri"/>
              </a:rPr>
              <a:t>374 pts (35.4%)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144474" y="191737"/>
            <a:ext cx="9055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Baveno VI, </a:t>
            </a:r>
            <a:r>
              <a:rPr lang="it-IT" sz="2000" dirty="0" err="1"/>
              <a:t>Expanded</a:t>
            </a:r>
            <a:r>
              <a:rPr lang="it-IT" sz="2000" dirty="0"/>
              <a:t> Baveno VI </a:t>
            </a:r>
            <a:r>
              <a:rPr lang="it-IT" sz="2000" dirty="0" err="1"/>
              <a:t>criteria</a:t>
            </a:r>
            <a:r>
              <a:rPr lang="it-IT" sz="2000" dirty="0"/>
              <a:t> and RESIST HCV </a:t>
            </a:r>
            <a:r>
              <a:rPr lang="it-IT" sz="2000" dirty="0" err="1"/>
              <a:t>criteria</a:t>
            </a:r>
            <a:r>
              <a:rPr lang="it-IT" sz="2000" dirty="0"/>
              <a:t> for </a:t>
            </a:r>
            <a:r>
              <a:rPr lang="it-IT" sz="2000" dirty="0" err="1"/>
              <a:t>ruling</a:t>
            </a:r>
            <a:r>
              <a:rPr lang="it-IT" sz="2000" dirty="0"/>
              <a:t> out high-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varices</a:t>
            </a:r>
            <a:r>
              <a:rPr lang="it-IT" sz="2000" dirty="0"/>
              <a:t> in 1055 </a:t>
            </a:r>
            <a:r>
              <a:rPr lang="it-IT" sz="2000" dirty="0" err="1"/>
              <a:t>patients</a:t>
            </a:r>
            <a:r>
              <a:rPr lang="it-IT" sz="2000" dirty="0"/>
              <a:t> of RESIST-HCV </a:t>
            </a:r>
            <a:r>
              <a:rPr lang="it-IT" sz="2000" dirty="0" err="1"/>
              <a:t>cohort</a:t>
            </a:r>
            <a:r>
              <a:rPr lang="it-IT" sz="2000" dirty="0"/>
              <a:t>  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708057" y="6160798"/>
            <a:ext cx="20131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 err="1"/>
              <a:t>Calvaruso</a:t>
            </a:r>
            <a:r>
              <a:rPr lang="de-DE" sz="1200" b="1" dirty="0"/>
              <a:t> V et al. </a:t>
            </a:r>
            <a:r>
              <a:rPr lang="de-DE" sz="1200" b="1" dirty="0" err="1"/>
              <a:t>submitted</a:t>
            </a:r>
            <a:r>
              <a:rPr lang="de-DE" sz="1200" b="1" dirty="0"/>
              <a:t> </a:t>
            </a:r>
            <a:endParaRPr lang="it-IT" sz="1200" b="1" dirty="0"/>
          </a:p>
        </p:txBody>
      </p:sp>
      <p:graphicFrame>
        <p:nvGraphicFramePr>
          <p:cNvPr id="14" name="Espace réservé du contenu 6"/>
          <p:cNvGraphicFramePr>
            <a:graphicFrameLocks/>
          </p:cNvGraphicFramePr>
          <p:nvPr>
            <p:extLst/>
          </p:nvPr>
        </p:nvGraphicFramePr>
        <p:xfrm>
          <a:off x="1593241" y="937004"/>
          <a:ext cx="3064706" cy="381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ZoneTexte 18"/>
          <p:cNvSpPr txBox="1"/>
          <p:nvPr/>
        </p:nvSpPr>
        <p:spPr>
          <a:xfrm>
            <a:off x="2197399" y="4877726"/>
            <a:ext cx="2053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Calibri"/>
                <a:cs typeface="Calibri"/>
              </a:rPr>
              <a:t>163 pts (15.5%)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05818" y="2589647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4 </a:t>
            </a:r>
            <a:r>
              <a:rPr lang="it-IT" sz="1200" b="1" dirty="0" err="1">
                <a:solidFill>
                  <a:srgbClr val="FF0000"/>
                </a:solidFill>
              </a:rPr>
              <a:t>pts</a:t>
            </a:r>
            <a:r>
              <a:rPr lang="it-IT" sz="1200" b="1" dirty="0">
                <a:solidFill>
                  <a:srgbClr val="FF0000"/>
                </a:solidFill>
              </a:rPr>
              <a:t> with LEV</a:t>
            </a:r>
          </a:p>
        </p:txBody>
      </p:sp>
      <p:graphicFrame>
        <p:nvGraphicFramePr>
          <p:cNvPr id="21" name="Espace réservé du contenu 6"/>
          <p:cNvGraphicFramePr>
            <a:graphicFrameLocks/>
          </p:cNvGraphicFramePr>
          <p:nvPr>
            <p:extLst/>
          </p:nvPr>
        </p:nvGraphicFramePr>
        <p:xfrm>
          <a:off x="7380600" y="937004"/>
          <a:ext cx="3268624" cy="4047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ZoneTexte 18"/>
          <p:cNvSpPr txBox="1"/>
          <p:nvPr/>
        </p:nvSpPr>
        <p:spPr>
          <a:xfrm>
            <a:off x="8496982" y="4920407"/>
            <a:ext cx="1502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Calibri"/>
                <a:cs typeface="Calibri"/>
              </a:rPr>
              <a:t>315 pts (30%)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9248263" y="2373613"/>
            <a:ext cx="80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rgbClr val="FF0000"/>
                </a:solidFill>
              </a:rPr>
              <a:t>6 </a:t>
            </a:r>
            <a:r>
              <a:rPr lang="it-IT" sz="1200" b="1" dirty="0" err="1">
                <a:solidFill>
                  <a:srgbClr val="FF0000"/>
                </a:solidFill>
              </a:rPr>
              <a:t>pts</a:t>
            </a:r>
            <a:r>
              <a:rPr lang="it-IT" sz="1200" b="1" dirty="0">
                <a:solidFill>
                  <a:srgbClr val="FF0000"/>
                </a:solidFill>
              </a:rPr>
              <a:t> with LEV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708057" y="6468732"/>
            <a:ext cx="3416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Oral </a:t>
            </a:r>
            <a:r>
              <a:rPr lang="de-DE" sz="1200" dirty="0" err="1"/>
              <a:t>presentation</a:t>
            </a:r>
            <a:r>
              <a:rPr lang="de-DE" sz="1200" dirty="0"/>
              <a:t> </a:t>
            </a:r>
            <a:r>
              <a:rPr lang="de-DE" sz="1200" dirty="0" err="1"/>
              <a:t>at</a:t>
            </a:r>
            <a:r>
              <a:rPr lang="de-DE" sz="1200" dirty="0"/>
              <a:t> AISF 2017; Poster </a:t>
            </a:r>
            <a:r>
              <a:rPr lang="de-DE" sz="1200" dirty="0" err="1"/>
              <a:t>at</a:t>
            </a:r>
            <a:r>
              <a:rPr lang="de-DE" sz="1200" dirty="0"/>
              <a:t> EASL 2017</a:t>
            </a:r>
            <a:endParaRPr lang="it-IT" sz="1200" dirty="0"/>
          </a:p>
        </p:txBody>
      </p:sp>
      <p:sp>
        <p:nvSpPr>
          <p:cNvPr id="2" name="Rettangolo 1"/>
          <p:cNvSpPr/>
          <p:nvPr/>
        </p:nvSpPr>
        <p:spPr>
          <a:xfrm>
            <a:off x="2381593" y="5284891"/>
            <a:ext cx="1151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Baveno VI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910561" y="5298492"/>
            <a:ext cx="219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Expanded</a:t>
            </a:r>
            <a:r>
              <a:rPr lang="it-IT" b="1" dirty="0"/>
              <a:t> Baveno VI </a:t>
            </a:r>
          </a:p>
        </p:txBody>
      </p:sp>
      <p:sp>
        <p:nvSpPr>
          <p:cNvPr id="4" name="Rettangolo 3"/>
          <p:cNvSpPr/>
          <p:nvPr/>
        </p:nvSpPr>
        <p:spPr>
          <a:xfrm>
            <a:off x="8533491" y="5309549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RESIST HCV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1632E1E1-6BBE-C24E-A10A-FEDEFBE46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49697" y="14991"/>
            <a:ext cx="2279835" cy="3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932A711-31CF-D54F-9EFF-6DB75CF17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160" y="14991"/>
            <a:ext cx="924818" cy="35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71789A21-56A3-6647-8D2B-1945769D1843}"/>
              </a:ext>
            </a:extLst>
          </p:cNvPr>
          <p:cNvSpPr/>
          <p:nvPr/>
        </p:nvSpPr>
        <p:spPr>
          <a:xfrm>
            <a:off x="2146092" y="31684"/>
            <a:ext cx="9144960" cy="1142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it-IT" sz="399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Clinical</a:t>
            </a:r>
            <a:r>
              <a:rPr lang="it-IT" sz="3992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it-IT" sz="399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Features</a:t>
            </a:r>
            <a:r>
              <a:rPr lang="it-IT" sz="3992" dirty="0">
                <a:solidFill>
                  <a:srgbClr val="002060"/>
                </a:solidFill>
                <a:latin typeface="+mj-lt"/>
                <a:cs typeface="Arial" pitchFamily="34" charset="0"/>
              </a:rPr>
              <a:t> of NAFLD </a:t>
            </a:r>
            <a:r>
              <a:rPr lang="it-IT" sz="399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Patients</a:t>
            </a:r>
            <a:endParaRPr lang="it-IT" sz="3992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endParaRPr lang="it-IT" sz="3992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30BADADC-7EF5-7F4F-86BD-18F55BF44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166842"/>
              </p:ext>
            </p:extLst>
          </p:nvPr>
        </p:nvGraphicFramePr>
        <p:xfrm>
          <a:off x="1980049" y="1141179"/>
          <a:ext cx="8301031" cy="5353558"/>
        </p:xfrm>
        <a:graphic>
          <a:graphicData uri="http://schemas.openxmlformats.org/drawingml/2006/table">
            <a:tbl>
              <a:tblPr/>
              <a:tblGrid>
                <a:gridCol w="214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2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5519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NAFLD Cirrhosis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Training Cohort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N=314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NAFLD Cirrhosis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Validation Cohort M Probe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N=338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NAFLD Cirrhosis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Validation Cohort XL Probe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N=138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P value°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P value</a:t>
                      </a:r>
                      <a:r>
                        <a:rPr kumimoji="0" lang="en-US" sz="15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ç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Mean Age 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years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63 ± 11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62 ± 10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 ± 11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0.593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0.406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Male Gender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60 %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55 %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44 %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0.239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0.001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Mean BMI 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Kg/m</a:t>
                      </a:r>
                      <a:r>
                        <a:rPr kumimoji="0" lang="en-US" sz="15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33.3 ± 6.7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30.3±5.0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37.5 ± 7.6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ALT – IU/L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54 ± 41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59 ± 44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46 ± 36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0.104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0.070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PLT – 10</a:t>
                      </a:r>
                      <a:r>
                        <a:rPr kumimoji="0" lang="en-US" sz="15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/mmc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177 ± 80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178 ± 90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176 ± 82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0.785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0.980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Total Bilirubin – mg/dL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1.0±0.4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1.0±0.5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1.0±0.6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0.981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0.942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INR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1.0±0.4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1.0±0.2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1.0±0.2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0.954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0.896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Albumin – g/L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4.1 ± 0.4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4.2 ± 0.5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3.9 ± 0.6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0.312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Blood Glucose – mg/dL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133 ± 61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125 ± 48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127 ± 47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0.126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0.430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Type 2 Diabetes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64.9%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62.0 %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59.8%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0.480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0.352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77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Arterial Hypertension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60.8 %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63.2%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56.7%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0.558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0.480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7963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LSM by M probe– Kpa*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LSM by XL probe- KPa</a:t>
                      </a:r>
                      <a:r>
                        <a:rPr kumimoji="0" lang="en-US" sz="15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#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24 ± 15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20 ± 14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26 ± 17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28 ± 17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0.264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7148"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Esophageal Varices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Presence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VNT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26.4 %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10.2 %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36.4 %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13.3 %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29.7 %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10.1 %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0.266</a:t>
                      </a:r>
                      <a:endParaRPr kumimoji="0" lang="it-IT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7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800">
                          <a:solidFill>
                            <a:srgbClr val="000000"/>
                          </a:solidFill>
                          <a:latin typeface="Bitstream Vera Serif"/>
                        </a:defRPr>
                      </a:lvl1pPr>
                      <a:lvl2pPr marL="742950" indent="-285750">
                        <a:lnSpc>
                          <a:spcPct val="97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 sz="2400">
                          <a:solidFill>
                            <a:srgbClr val="000000"/>
                          </a:solidFill>
                          <a:latin typeface="Bitstream Vera Serif"/>
                        </a:defRPr>
                      </a:lvl2pPr>
                      <a:lvl3pPr marL="1143000" indent="-228600">
                        <a:lnSpc>
                          <a:spcPct val="97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 sz="2000">
                          <a:solidFill>
                            <a:srgbClr val="000000"/>
                          </a:solidFill>
                          <a:latin typeface="Bitstream Vera Serif"/>
                        </a:defRPr>
                      </a:lvl3pPr>
                      <a:lvl4pPr marL="1600200" indent="-228600">
                        <a:lnSpc>
                          <a:spcPct val="97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7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4pPr>
                      <a:lvl5pPr marL="2057400" indent="-228600">
                        <a:lnSpc>
                          <a:spcPct val="97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5pPr>
                      <a:lvl6pPr marL="25146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6pPr>
                      <a:lvl7pPr marL="29718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7pPr>
                      <a:lvl8pPr marL="34290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8pPr>
                      <a:lvl9pPr marL="3886200" indent="-228600" eaLnBrk="0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45000"/>
                        <a:buFont typeface="StarSymbol"/>
                        <a:defRPr>
                          <a:solidFill>
                            <a:srgbClr val="000000"/>
                          </a:solidFill>
                          <a:latin typeface="Bitstream Vera Serif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0.545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anose="010A0502050306030303" pitchFamily="18" charset="0"/>
                          <a:cs typeface="Times New Roman" panose="02020603050405020304" pitchFamily="18" charset="0"/>
                        </a:rPr>
                        <a:t>1.000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anose="010A05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00" marR="62100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5713" name="Rettangolo 4">
            <a:extLst>
              <a:ext uri="{FF2B5EF4-FFF2-40B4-BE49-F238E27FC236}">
                <a16:creationId xmlns:a16="http://schemas.microsoft.com/office/drawing/2014/main" id="{AD414047-2352-D54C-BB18-1988B609C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241" y="6603095"/>
            <a:ext cx="8688433" cy="23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907">
                <a:latin typeface="Times New Roman" panose="02020603050405020304" pitchFamily="18" charset="0"/>
                <a:cs typeface="Times New Roman" panose="02020603050405020304" pitchFamily="18" charset="0"/>
              </a:rPr>
              <a:t>° comparison between Training Cohort and Validation Cohort M Probe; </a:t>
            </a:r>
            <a:r>
              <a:rPr lang="en-US" altLang="it-IT" sz="907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altLang="it-IT" sz="907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between Training Cohort and Validation Cohort XL Probe.</a:t>
            </a:r>
            <a:endParaRPr lang="it-IT" altLang="it-IT" sz="907"/>
          </a:p>
        </p:txBody>
      </p:sp>
      <p:sp>
        <p:nvSpPr>
          <p:cNvPr id="25714" name="Rettangolo 5">
            <a:extLst>
              <a:ext uri="{FF2B5EF4-FFF2-40B4-BE49-F238E27FC236}">
                <a16:creationId xmlns:a16="http://schemas.microsoft.com/office/drawing/2014/main" id="{DF70A03D-91FD-9445-8916-73F29F29C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698" y="529870"/>
            <a:ext cx="8426325" cy="65069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it-IT" sz="1814" dirty="0"/>
              <a:t>Liver cirrhosis was diagnosed by histology in 34.4% of patients. </a:t>
            </a:r>
          </a:p>
          <a:p>
            <a:pPr algn="ctr"/>
            <a:r>
              <a:rPr lang="en-US" altLang="it-IT" sz="1814" dirty="0"/>
              <a:t>EV were present in 31.5% of cases, and VNT in 11.5%. </a:t>
            </a:r>
            <a:endParaRPr lang="it-IT" altLang="it-IT" sz="1814" dirty="0"/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CF4DC80D-C590-AB4F-AF70-C443D8EA1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2094" y="-11289"/>
            <a:ext cx="34973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rgbClr val="000000"/>
                </a:solidFill>
              </a:rPr>
              <a:t>Petta</a:t>
            </a:r>
            <a:r>
              <a:rPr lang="it-IT" altLang="it-IT" sz="18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</a:rPr>
              <a:t>S</a:t>
            </a:r>
            <a:r>
              <a:rPr lang="it-IT" altLang="it-IT" sz="1800" dirty="0">
                <a:solidFill>
                  <a:srgbClr val="000000"/>
                </a:solidFill>
              </a:rPr>
              <a:t> et al, EASL 2018; </a:t>
            </a:r>
            <a:r>
              <a:rPr lang="it-IT" altLang="it-IT" sz="1800" dirty="0" err="1">
                <a:solidFill>
                  <a:srgbClr val="000000"/>
                </a:solidFill>
              </a:rPr>
              <a:t>Am</a:t>
            </a:r>
            <a:r>
              <a:rPr lang="it-IT" altLang="it-IT" sz="18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</a:rPr>
              <a:t>J</a:t>
            </a:r>
            <a:r>
              <a:rPr lang="it-IT" altLang="it-IT" sz="18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</a:rPr>
              <a:t>Gastroenterol</a:t>
            </a:r>
            <a:r>
              <a:rPr lang="it-IT" altLang="it-IT" sz="1800" dirty="0">
                <a:solidFill>
                  <a:srgbClr val="000000"/>
                </a:solidFill>
              </a:rPr>
              <a:t>, in press et al.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70BDE1-EC9A-8646-A416-D87238DB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911" y="83634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1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0A6839D9-D6DC-4946-819C-1281439D70FE}"/>
              </a:ext>
            </a:extLst>
          </p:cNvPr>
          <p:cNvSpPr/>
          <p:nvPr/>
        </p:nvSpPr>
        <p:spPr>
          <a:xfrm>
            <a:off x="1392467" y="-228984"/>
            <a:ext cx="9602929" cy="1142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it-IT" sz="272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Noninvasive</a:t>
            </a:r>
            <a:r>
              <a:rPr lang="it-IT" sz="2722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it-IT" sz="272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Assessment</a:t>
            </a:r>
            <a:r>
              <a:rPr lang="it-IT" sz="2722" dirty="0">
                <a:solidFill>
                  <a:srgbClr val="002060"/>
                </a:solidFill>
                <a:latin typeface="+mj-lt"/>
                <a:cs typeface="Arial" pitchFamily="34" charset="0"/>
              </a:rPr>
              <a:t> of VNT in NAFLD </a:t>
            </a:r>
            <a:r>
              <a:rPr lang="it-IT" sz="272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Cirrhosis</a:t>
            </a:r>
            <a:endParaRPr lang="it-IT" sz="2722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27652" name="Grafico 4">
            <a:extLst>
              <a:ext uri="{FF2B5EF4-FFF2-40B4-BE49-F238E27FC236}">
                <a16:creationId xmlns:a16="http://schemas.microsoft.com/office/drawing/2014/main" id="{620BFDD8-2F8C-C840-B91B-A1277F4332D0}"/>
              </a:ext>
            </a:extLst>
          </p:cNvPr>
          <p:cNvGraphicFramePr>
            <a:graphicFrameLocks/>
          </p:cNvGraphicFramePr>
          <p:nvPr/>
        </p:nvGraphicFramePr>
        <p:xfrm>
          <a:off x="1542243" y="2337366"/>
          <a:ext cx="4339175" cy="34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Grafico" r:id="rId3" imgW="4991100" imgH="4019550" progId="Excel.Chart.8">
                  <p:embed/>
                </p:oleObj>
              </mc:Choice>
              <mc:Fallback>
                <p:oleObj name="Grafico" r:id="rId3" imgW="4991100" imgH="4019550" progId="Excel.Chart.8">
                  <p:embed/>
                  <p:pic>
                    <p:nvPicPr>
                      <p:cNvPr id="27652" name="Grafico 4">
                        <a:extLst>
                          <a:ext uri="{FF2B5EF4-FFF2-40B4-BE49-F238E27FC236}">
                            <a16:creationId xmlns:a16="http://schemas.microsoft.com/office/drawing/2014/main" id="{620BFDD8-2F8C-C840-B91B-A1277F4332D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2243" y="2337366"/>
                        <a:ext cx="4339175" cy="349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Grafico 12">
            <a:extLst>
              <a:ext uri="{FF2B5EF4-FFF2-40B4-BE49-F238E27FC236}">
                <a16:creationId xmlns:a16="http://schemas.microsoft.com/office/drawing/2014/main" id="{F10F4029-FCFB-9844-B8AC-7B2AF4D31A70}"/>
              </a:ext>
            </a:extLst>
          </p:cNvPr>
          <p:cNvGraphicFramePr>
            <a:graphicFrameLocks/>
          </p:cNvGraphicFramePr>
          <p:nvPr/>
        </p:nvGraphicFramePr>
        <p:xfrm>
          <a:off x="6182411" y="2337367"/>
          <a:ext cx="4333414" cy="3498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8" name="Grafico" r:id="rId5" imgW="2393950" imgH="1936750" progId="Excel.Chart.8">
                  <p:embed/>
                </p:oleObj>
              </mc:Choice>
              <mc:Fallback>
                <p:oleObj name="Grafico" r:id="rId5" imgW="2393950" imgH="1936750" progId="Excel.Chart.8">
                  <p:embed/>
                  <p:pic>
                    <p:nvPicPr>
                      <p:cNvPr id="29701" name="Grafico 12">
                        <a:extLst>
                          <a:ext uri="{FF2B5EF4-FFF2-40B4-BE49-F238E27FC236}">
                            <a16:creationId xmlns:a16="http://schemas.microsoft.com/office/drawing/2014/main" id="{F10F4029-FCFB-9844-B8AC-7B2AF4D31A7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2411" y="2337367"/>
                        <a:ext cx="4333414" cy="3498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Rettangolo 5">
            <a:extLst>
              <a:ext uri="{FF2B5EF4-FFF2-40B4-BE49-F238E27FC236}">
                <a16:creationId xmlns:a16="http://schemas.microsoft.com/office/drawing/2014/main" id="{BE12869C-F485-5D4D-A929-67AA957F3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96" y="750320"/>
            <a:ext cx="8295271" cy="371512"/>
          </a:xfrm>
          <a:prstGeom prst="rect">
            <a:avLst/>
          </a:prstGeom>
          <a:noFill/>
          <a:ln w="38100">
            <a:solidFill>
              <a:srgbClr val="262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1814">
                <a:cs typeface="Times New Roman" panose="02020603050405020304" pitchFamily="18" charset="0"/>
              </a:rPr>
              <a:t>NAFLD cirrhosis criteria: PLT&gt;110,000 and LSM&lt;30 KPa for M probe</a:t>
            </a:r>
            <a:endParaRPr lang="it-IT" altLang="it-IT" sz="1814"/>
          </a:p>
        </p:txBody>
      </p:sp>
      <p:sp>
        <p:nvSpPr>
          <p:cNvPr id="27655" name="Rettangolo arrotondato 10">
            <a:extLst>
              <a:ext uri="{FF2B5EF4-FFF2-40B4-BE49-F238E27FC236}">
                <a16:creationId xmlns:a16="http://schemas.microsoft.com/office/drawing/2014/main" id="{EE522EB2-BE7A-0644-ADD3-31D1572C7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878" y="1991730"/>
            <a:ext cx="2678681" cy="71863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177">
                <a:solidFill>
                  <a:schemeClr val="bg1"/>
                </a:solidFill>
                <a:latin typeface="Times New Roman" panose="02020603050405020304" pitchFamily="18" charset="0"/>
              </a:rPr>
              <a:t>Training Set </a:t>
            </a:r>
          </a:p>
          <a:p>
            <a:pPr algn="ctr"/>
            <a:r>
              <a:rPr lang="it-IT" altLang="it-IT" sz="2177">
                <a:solidFill>
                  <a:schemeClr val="bg1"/>
                </a:solidFill>
                <a:latin typeface="Times New Roman" panose="02020603050405020304" pitchFamily="18" charset="0"/>
              </a:rPr>
              <a:t>N=314</a:t>
            </a:r>
          </a:p>
        </p:txBody>
      </p:sp>
      <p:sp>
        <p:nvSpPr>
          <p:cNvPr id="29704" name="Rettangolo arrotondato 15">
            <a:extLst>
              <a:ext uri="{FF2B5EF4-FFF2-40B4-BE49-F238E27FC236}">
                <a16:creationId xmlns:a16="http://schemas.microsoft.com/office/drawing/2014/main" id="{8749A1A3-EBC0-5342-BF0A-C2C1FFD26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11" y="1991730"/>
            <a:ext cx="2678681" cy="71863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177">
                <a:latin typeface="Times New Roman" panose="02020603050405020304" pitchFamily="18" charset="0"/>
              </a:rPr>
              <a:t>Validation Set</a:t>
            </a:r>
          </a:p>
          <a:p>
            <a:pPr algn="ctr"/>
            <a:r>
              <a:rPr lang="it-IT" altLang="it-IT" sz="2177">
                <a:latin typeface="Times New Roman" panose="02020603050405020304" pitchFamily="18" charset="0"/>
              </a:rPr>
              <a:t>N=338</a:t>
            </a:r>
          </a:p>
        </p:txBody>
      </p:sp>
      <p:sp>
        <p:nvSpPr>
          <p:cNvPr id="27657" name="Rettangolo arrotondato 11">
            <a:extLst>
              <a:ext uri="{FF2B5EF4-FFF2-40B4-BE49-F238E27FC236}">
                <a16:creationId xmlns:a16="http://schemas.microsoft.com/office/drawing/2014/main" id="{42AC22D5-2A38-3F46-8372-2BE61A34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96" y="5780767"/>
            <a:ext cx="97930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Spared EGD</a:t>
            </a:r>
          </a:p>
        </p:txBody>
      </p:sp>
      <p:sp>
        <p:nvSpPr>
          <p:cNvPr id="27658" name="Rettangolo arrotondato 17">
            <a:extLst>
              <a:ext uri="{FF2B5EF4-FFF2-40B4-BE49-F238E27FC236}">
                <a16:creationId xmlns:a16="http://schemas.microsoft.com/office/drawing/2014/main" id="{6F49091C-1DB8-2149-A04D-7F6F6B3EC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459" y="5780767"/>
            <a:ext cx="98074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 VNT</a:t>
            </a:r>
          </a:p>
        </p:txBody>
      </p:sp>
      <p:sp>
        <p:nvSpPr>
          <p:cNvPr id="27659" name="Rettangolo arrotondato 18">
            <a:extLst>
              <a:ext uri="{FF2B5EF4-FFF2-40B4-BE49-F238E27FC236}">
                <a16:creationId xmlns:a16="http://schemas.microsoft.com/office/drawing/2014/main" id="{C0BB3D01-6C94-C94E-ABE3-0FBF7998F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870" y="5780767"/>
            <a:ext cx="1110356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</a:t>
            </a:r>
          </a:p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small EV</a:t>
            </a:r>
          </a:p>
        </p:txBody>
      </p:sp>
      <p:sp>
        <p:nvSpPr>
          <p:cNvPr id="29708" name="Rettangolo arrotondato 19">
            <a:extLst>
              <a:ext uri="{FF2B5EF4-FFF2-40B4-BE49-F238E27FC236}">
                <a16:creationId xmlns:a16="http://schemas.microsoft.com/office/drawing/2014/main" id="{0EB42F03-A456-CE46-9AE1-100E4697E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775" y="5780767"/>
            <a:ext cx="97930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Spared EGD</a:t>
            </a:r>
          </a:p>
        </p:txBody>
      </p:sp>
      <p:sp>
        <p:nvSpPr>
          <p:cNvPr id="29709" name="Rettangolo arrotondato 20">
            <a:extLst>
              <a:ext uri="{FF2B5EF4-FFF2-40B4-BE49-F238E27FC236}">
                <a16:creationId xmlns:a16="http://schemas.microsoft.com/office/drawing/2014/main" id="{0ACEB18A-B692-D341-A894-42874024C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939" y="5780767"/>
            <a:ext cx="98074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 VNT</a:t>
            </a:r>
          </a:p>
        </p:txBody>
      </p:sp>
      <p:sp>
        <p:nvSpPr>
          <p:cNvPr id="29710" name="Rettangolo arrotondato 21">
            <a:extLst>
              <a:ext uri="{FF2B5EF4-FFF2-40B4-BE49-F238E27FC236}">
                <a16:creationId xmlns:a16="http://schemas.microsoft.com/office/drawing/2014/main" id="{2BC6AAD8-117F-A54C-9817-289FD164A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5350" y="5780767"/>
            <a:ext cx="1110357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</a:t>
            </a:r>
          </a:p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small EV</a:t>
            </a:r>
          </a:p>
        </p:txBody>
      </p:sp>
      <p:sp>
        <p:nvSpPr>
          <p:cNvPr id="27663" name="Rettangolo arrotondato 13">
            <a:extLst>
              <a:ext uri="{FF2B5EF4-FFF2-40B4-BE49-F238E27FC236}">
                <a16:creationId xmlns:a16="http://schemas.microsoft.com/office/drawing/2014/main" id="{94BCE0CA-A6A1-8B49-AA5F-FA43ED22D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878" y="1337902"/>
            <a:ext cx="246265" cy="22034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7664" name="Rettangolo arrotondato 23">
            <a:extLst>
              <a:ext uri="{FF2B5EF4-FFF2-40B4-BE49-F238E27FC236}">
                <a16:creationId xmlns:a16="http://schemas.microsoft.com/office/drawing/2014/main" id="{3A55995D-9236-394A-BE5E-3C6693448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730" y="1337902"/>
            <a:ext cx="246265" cy="220343"/>
          </a:xfrm>
          <a:prstGeom prst="roundRect">
            <a:avLst>
              <a:gd name="adj" fmla="val 16667"/>
            </a:avLst>
          </a:prstGeom>
          <a:solidFill>
            <a:srgbClr val="262699"/>
          </a:solidFill>
          <a:ln w="9525" algn="ctr">
            <a:solidFill>
              <a:srgbClr val="262699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7665" name="Rettangolo arrotondato 24">
            <a:extLst>
              <a:ext uri="{FF2B5EF4-FFF2-40B4-BE49-F238E27FC236}">
                <a16:creationId xmlns:a16="http://schemas.microsoft.com/office/drawing/2014/main" id="{5955311F-99F3-AF4D-9B84-4078553FA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358" y="1337902"/>
            <a:ext cx="246266" cy="22034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7666" name="Rettangolo arrotondato 14">
            <a:extLst>
              <a:ext uri="{FF2B5EF4-FFF2-40B4-BE49-F238E27FC236}">
                <a16:creationId xmlns:a16="http://schemas.microsoft.com/office/drawing/2014/main" id="{1E99E2F4-7993-6F47-82B2-2B0C45C4A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599" y="1273094"/>
            <a:ext cx="1241410" cy="22034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52">
                <a:latin typeface="Times New Roman" panose="02020603050405020304" pitchFamily="18" charset="0"/>
              </a:rPr>
              <a:t>Baveno VI</a:t>
            </a:r>
          </a:p>
        </p:txBody>
      </p:sp>
      <p:sp>
        <p:nvSpPr>
          <p:cNvPr id="27667" name="Rettangolo arrotondato 26">
            <a:extLst>
              <a:ext uri="{FF2B5EF4-FFF2-40B4-BE49-F238E27FC236}">
                <a16:creationId xmlns:a16="http://schemas.microsoft.com/office/drawing/2014/main" id="{8AF2BC51-56D0-3044-9C4E-1FECA1D6A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452" y="1273094"/>
            <a:ext cx="1960045" cy="24482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52">
                <a:latin typeface="Times New Roman" panose="02020603050405020304" pitchFamily="18" charset="0"/>
              </a:rPr>
              <a:t>Expanded Baveno VI</a:t>
            </a:r>
          </a:p>
        </p:txBody>
      </p:sp>
      <p:sp>
        <p:nvSpPr>
          <p:cNvPr id="27668" name="Rettangolo arrotondato 27">
            <a:extLst>
              <a:ext uri="{FF2B5EF4-FFF2-40B4-BE49-F238E27FC236}">
                <a16:creationId xmlns:a16="http://schemas.microsoft.com/office/drawing/2014/main" id="{BAB281A7-D4CE-FB45-BFF6-78C286AC2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078" y="1273094"/>
            <a:ext cx="2482821" cy="18433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52">
                <a:latin typeface="Times New Roman" panose="02020603050405020304" pitchFamily="18" charset="0"/>
              </a:rPr>
              <a:t>NAFLD Cirrhosis Criteria</a:t>
            </a:r>
          </a:p>
        </p:txBody>
      </p:sp>
      <p:sp>
        <p:nvSpPr>
          <p:cNvPr id="27669" name="Rettangolo arrotondato 16">
            <a:extLst>
              <a:ext uri="{FF2B5EF4-FFF2-40B4-BE49-F238E27FC236}">
                <a16:creationId xmlns:a16="http://schemas.microsoft.com/office/drawing/2014/main" id="{7949FA02-4D43-F941-8075-8A16ED279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327" y="1795870"/>
            <a:ext cx="4572480" cy="460416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9718" name="Rettangolo arrotondato 29">
            <a:extLst>
              <a:ext uri="{FF2B5EF4-FFF2-40B4-BE49-F238E27FC236}">
                <a16:creationId xmlns:a16="http://schemas.microsoft.com/office/drawing/2014/main" id="{9F46083C-10BE-3245-9C69-0CDFB2132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055" y="1795870"/>
            <a:ext cx="4376620" cy="460416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3" name="Rettangolo arrotondato 22">
            <a:extLst>
              <a:ext uri="{FF2B5EF4-FFF2-40B4-BE49-F238E27FC236}">
                <a16:creationId xmlns:a16="http://schemas.microsoft.com/office/drawing/2014/main" id="{B3DDA6E4-5D92-4842-9661-D6FB4C309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328" y="6499404"/>
            <a:ext cx="9015346" cy="35859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14">
                <a:solidFill>
                  <a:srgbClr val="042096"/>
                </a:solidFill>
                <a:latin typeface="Times New Roman" panose="02020603050405020304" pitchFamily="18" charset="0"/>
              </a:rPr>
              <a:t>Similar Results in patients with LSM ≥13KPa and considering each center separately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97149EA-1112-1A4E-8424-6498FA311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9701" grpId="0"/>
      <p:bldP spid="29704" grpId="0" animBg="1"/>
      <p:bldP spid="29708" grpId="0" animBg="1"/>
      <p:bldP spid="29709" grpId="0" animBg="1"/>
      <p:bldP spid="29710" grpId="0" animBg="1"/>
      <p:bldP spid="29718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5" name="Grafico 4">
            <a:extLst>
              <a:ext uri="{FF2B5EF4-FFF2-40B4-BE49-F238E27FC236}">
                <a16:creationId xmlns:a16="http://schemas.microsoft.com/office/drawing/2014/main" id="{BD21933A-BF13-A34B-AF5C-C71C4E245448}"/>
              </a:ext>
            </a:extLst>
          </p:cNvPr>
          <p:cNvGraphicFramePr>
            <a:graphicFrameLocks/>
          </p:cNvGraphicFramePr>
          <p:nvPr/>
        </p:nvGraphicFramePr>
        <p:xfrm>
          <a:off x="1542243" y="2337366"/>
          <a:ext cx="4339175" cy="34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1" name="Grafico" r:id="rId3" imgW="4991100" imgH="4019550" progId="Excel.Chart.8">
                  <p:embed/>
                </p:oleObj>
              </mc:Choice>
              <mc:Fallback>
                <p:oleObj name="Grafico" r:id="rId3" imgW="4991100" imgH="4019550" progId="Excel.Chart.8">
                  <p:embed/>
                  <p:pic>
                    <p:nvPicPr>
                      <p:cNvPr id="28675" name="Grafico 4">
                        <a:extLst>
                          <a:ext uri="{FF2B5EF4-FFF2-40B4-BE49-F238E27FC236}">
                            <a16:creationId xmlns:a16="http://schemas.microsoft.com/office/drawing/2014/main" id="{BD21933A-BF13-A34B-AF5C-C71C4E24544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2243" y="2337366"/>
                        <a:ext cx="4339175" cy="349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Grafico 12">
            <a:extLst>
              <a:ext uri="{FF2B5EF4-FFF2-40B4-BE49-F238E27FC236}">
                <a16:creationId xmlns:a16="http://schemas.microsoft.com/office/drawing/2014/main" id="{CC70854E-1ED2-7C4B-9C01-46F0A352A785}"/>
              </a:ext>
            </a:extLst>
          </p:cNvPr>
          <p:cNvGraphicFramePr>
            <a:graphicFrameLocks/>
          </p:cNvGraphicFramePr>
          <p:nvPr/>
        </p:nvGraphicFramePr>
        <p:xfrm>
          <a:off x="6180970" y="2337366"/>
          <a:ext cx="4337735" cy="34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Grafico" r:id="rId5" imgW="4984750" imgH="4019550" progId="Excel.Chart.8">
                  <p:embed/>
                </p:oleObj>
              </mc:Choice>
              <mc:Fallback>
                <p:oleObj name="Grafico" r:id="rId5" imgW="4984750" imgH="4019550" progId="Excel.Chart.8">
                  <p:embed/>
                  <p:pic>
                    <p:nvPicPr>
                      <p:cNvPr id="28676" name="Grafico 12">
                        <a:extLst>
                          <a:ext uri="{FF2B5EF4-FFF2-40B4-BE49-F238E27FC236}">
                            <a16:creationId xmlns:a16="http://schemas.microsoft.com/office/drawing/2014/main" id="{CC70854E-1ED2-7C4B-9C01-46F0A352A78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970" y="2337366"/>
                        <a:ext cx="4337735" cy="349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Rettangolo 5">
            <a:extLst>
              <a:ext uri="{FF2B5EF4-FFF2-40B4-BE49-F238E27FC236}">
                <a16:creationId xmlns:a16="http://schemas.microsoft.com/office/drawing/2014/main" id="{8A437402-46FC-7C47-B40D-D3662C611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96" y="750320"/>
            <a:ext cx="8295271" cy="371512"/>
          </a:xfrm>
          <a:prstGeom prst="rect">
            <a:avLst/>
          </a:prstGeom>
          <a:noFill/>
          <a:ln w="38100">
            <a:solidFill>
              <a:srgbClr val="262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1814">
                <a:cs typeface="Times New Roman" panose="02020603050405020304" pitchFamily="18" charset="0"/>
              </a:rPr>
              <a:t>NAFLD cirrhosis criteria: PLT&gt;110,000 and LSM&lt;25 KPa for XL probe</a:t>
            </a:r>
            <a:endParaRPr lang="it-IT" altLang="it-IT" sz="1814"/>
          </a:p>
        </p:txBody>
      </p:sp>
      <p:sp>
        <p:nvSpPr>
          <p:cNvPr id="28678" name="Rettangolo arrotondato 10">
            <a:extLst>
              <a:ext uri="{FF2B5EF4-FFF2-40B4-BE49-F238E27FC236}">
                <a16:creationId xmlns:a16="http://schemas.microsoft.com/office/drawing/2014/main" id="{DCFF9F08-B499-C04D-8D4C-FB907C27C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878" y="1991730"/>
            <a:ext cx="2678681" cy="71863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177">
                <a:solidFill>
                  <a:schemeClr val="bg1"/>
                </a:solidFill>
                <a:latin typeface="Times New Roman" panose="02020603050405020304" pitchFamily="18" charset="0"/>
              </a:rPr>
              <a:t>Training Set</a:t>
            </a:r>
          </a:p>
          <a:p>
            <a:pPr algn="ctr"/>
            <a:r>
              <a:rPr lang="it-IT" altLang="it-IT" sz="2177">
                <a:solidFill>
                  <a:schemeClr val="bg1"/>
                </a:solidFill>
                <a:latin typeface="Times New Roman" panose="02020603050405020304" pitchFamily="18" charset="0"/>
              </a:rPr>
              <a:t>N=314</a:t>
            </a:r>
          </a:p>
        </p:txBody>
      </p:sp>
      <p:sp>
        <p:nvSpPr>
          <p:cNvPr id="28679" name="Rettangolo arrotondato 15">
            <a:extLst>
              <a:ext uri="{FF2B5EF4-FFF2-40B4-BE49-F238E27FC236}">
                <a16:creationId xmlns:a16="http://schemas.microsoft.com/office/drawing/2014/main" id="{94939C86-77D0-E345-95B1-910FE632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11" y="1991730"/>
            <a:ext cx="2678681" cy="71863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177">
                <a:latin typeface="Times New Roman" panose="02020603050405020304" pitchFamily="18" charset="0"/>
              </a:rPr>
              <a:t>Validation Set</a:t>
            </a:r>
          </a:p>
          <a:p>
            <a:pPr algn="ctr"/>
            <a:r>
              <a:rPr lang="it-IT" altLang="it-IT" sz="2177">
                <a:latin typeface="Times New Roman" panose="02020603050405020304" pitchFamily="18" charset="0"/>
              </a:rPr>
              <a:t>N=138</a:t>
            </a:r>
          </a:p>
        </p:txBody>
      </p:sp>
      <p:sp>
        <p:nvSpPr>
          <p:cNvPr id="28680" name="Rettangolo arrotondato 11">
            <a:extLst>
              <a:ext uri="{FF2B5EF4-FFF2-40B4-BE49-F238E27FC236}">
                <a16:creationId xmlns:a16="http://schemas.microsoft.com/office/drawing/2014/main" id="{7BECA667-F62B-DD43-AE7D-0680FFD8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96" y="5780767"/>
            <a:ext cx="97930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Spared EGD</a:t>
            </a:r>
          </a:p>
        </p:txBody>
      </p:sp>
      <p:sp>
        <p:nvSpPr>
          <p:cNvPr id="28681" name="Rettangolo arrotondato 17">
            <a:extLst>
              <a:ext uri="{FF2B5EF4-FFF2-40B4-BE49-F238E27FC236}">
                <a16:creationId xmlns:a16="http://schemas.microsoft.com/office/drawing/2014/main" id="{7C4C8D83-0E02-B043-90CA-A29A578AA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459" y="5780767"/>
            <a:ext cx="98074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 VNT</a:t>
            </a:r>
          </a:p>
        </p:txBody>
      </p:sp>
      <p:sp>
        <p:nvSpPr>
          <p:cNvPr id="28682" name="Rettangolo arrotondato 18">
            <a:extLst>
              <a:ext uri="{FF2B5EF4-FFF2-40B4-BE49-F238E27FC236}">
                <a16:creationId xmlns:a16="http://schemas.microsoft.com/office/drawing/2014/main" id="{3B0AF4F7-BE4E-BE4B-8DF3-695B24262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870" y="5780767"/>
            <a:ext cx="1110356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</a:t>
            </a:r>
          </a:p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small EV</a:t>
            </a:r>
          </a:p>
        </p:txBody>
      </p:sp>
      <p:sp>
        <p:nvSpPr>
          <p:cNvPr id="28683" name="Rettangolo arrotondato 19">
            <a:extLst>
              <a:ext uri="{FF2B5EF4-FFF2-40B4-BE49-F238E27FC236}">
                <a16:creationId xmlns:a16="http://schemas.microsoft.com/office/drawing/2014/main" id="{C2C2C69A-EC41-2549-A736-6675A04BB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775" y="5780767"/>
            <a:ext cx="97930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Spared EGD</a:t>
            </a:r>
          </a:p>
        </p:txBody>
      </p:sp>
      <p:sp>
        <p:nvSpPr>
          <p:cNvPr id="28684" name="Rettangolo arrotondato 20">
            <a:extLst>
              <a:ext uri="{FF2B5EF4-FFF2-40B4-BE49-F238E27FC236}">
                <a16:creationId xmlns:a16="http://schemas.microsoft.com/office/drawing/2014/main" id="{E628BC43-26B7-8C42-8970-E730FA76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939" y="5780767"/>
            <a:ext cx="980743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 VNT</a:t>
            </a:r>
          </a:p>
        </p:txBody>
      </p:sp>
      <p:sp>
        <p:nvSpPr>
          <p:cNvPr id="28685" name="Rettangolo arrotondato 21">
            <a:extLst>
              <a:ext uri="{FF2B5EF4-FFF2-40B4-BE49-F238E27FC236}">
                <a16:creationId xmlns:a16="http://schemas.microsoft.com/office/drawing/2014/main" id="{CDB4F316-5772-B545-A09F-09AA2462F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5350" y="5780767"/>
            <a:ext cx="1110357" cy="554459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Missed</a:t>
            </a:r>
          </a:p>
          <a:p>
            <a:pPr algn="ctr"/>
            <a:r>
              <a:rPr lang="it-IT" altLang="it-IT" sz="1633">
                <a:latin typeface="Times New Roman" panose="02020603050405020304" pitchFamily="18" charset="0"/>
              </a:rPr>
              <a:t>small EV</a:t>
            </a:r>
          </a:p>
        </p:txBody>
      </p:sp>
      <p:sp>
        <p:nvSpPr>
          <p:cNvPr id="28686" name="Rettangolo arrotondato 24">
            <a:extLst>
              <a:ext uri="{FF2B5EF4-FFF2-40B4-BE49-F238E27FC236}">
                <a16:creationId xmlns:a16="http://schemas.microsoft.com/office/drawing/2014/main" id="{2174F06F-2DB1-CF4E-85D4-2FDC3F355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676" y="1337902"/>
            <a:ext cx="246266" cy="22034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8687" name="Rettangolo arrotondato 27">
            <a:extLst>
              <a:ext uri="{FF2B5EF4-FFF2-40B4-BE49-F238E27FC236}">
                <a16:creationId xmlns:a16="http://schemas.microsoft.com/office/drawing/2014/main" id="{6237B25C-654C-0543-8D59-A8C79139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838" y="1273094"/>
            <a:ext cx="2481380" cy="18433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52">
                <a:latin typeface="Times New Roman" panose="02020603050405020304" pitchFamily="18" charset="0"/>
              </a:rPr>
              <a:t>NAFLD Cirrhosis Criteria</a:t>
            </a:r>
          </a:p>
        </p:txBody>
      </p:sp>
      <p:sp>
        <p:nvSpPr>
          <p:cNvPr id="28688" name="Rettangolo arrotondato 16">
            <a:extLst>
              <a:ext uri="{FF2B5EF4-FFF2-40B4-BE49-F238E27FC236}">
                <a16:creationId xmlns:a16="http://schemas.microsoft.com/office/drawing/2014/main" id="{E7CD3704-BA9B-5142-AC3C-06158F91E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327" y="1795870"/>
            <a:ext cx="4572480" cy="460416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8689" name="Rettangolo arrotondato 29">
            <a:extLst>
              <a:ext uri="{FF2B5EF4-FFF2-40B4-BE49-F238E27FC236}">
                <a16:creationId xmlns:a16="http://schemas.microsoft.com/office/drawing/2014/main" id="{B13337C6-A36E-2042-9756-C67AE05CE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055" y="1795870"/>
            <a:ext cx="4376620" cy="460416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177" b="0">
              <a:latin typeface="Times New Roman" panose="02020603050405020304" pitchFamily="18" charset="0"/>
            </a:endParaRPr>
          </a:p>
        </p:txBody>
      </p:sp>
      <p:sp>
        <p:nvSpPr>
          <p:cNvPr id="23" name="Rettangolo arrotondato 22">
            <a:extLst>
              <a:ext uri="{FF2B5EF4-FFF2-40B4-BE49-F238E27FC236}">
                <a16:creationId xmlns:a16="http://schemas.microsoft.com/office/drawing/2014/main" id="{53B1A6A2-0F43-3745-9526-B9D2E6A214DD}"/>
              </a:ext>
            </a:extLst>
          </p:cNvPr>
          <p:cNvSpPr/>
          <p:nvPr/>
        </p:nvSpPr>
        <p:spPr>
          <a:xfrm>
            <a:off x="1392467" y="-228984"/>
            <a:ext cx="9602929" cy="1142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it-IT" sz="272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Noninvasive</a:t>
            </a:r>
            <a:r>
              <a:rPr lang="it-IT" sz="2722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it-IT" sz="272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Assessment</a:t>
            </a:r>
            <a:r>
              <a:rPr lang="it-IT" sz="2722" dirty="0">
                <a:solidFill>
                  <a:srgbClr val="002060"/>
                </a:solidFill>
                <a:latin typeface="+mj-lt"/>
                <a:cs typeface="Arial" pitchFamily="34" charset="0"/>
              </a:rPr>
              <a:t> of VNT in NAFLD </a:t>
            </a:r>
            <a:r>
              <a:rPr lang="it-IT" sz="2722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Cirrhosis</a:t>
            </a:r>
            <a:endParaRPr lang="it-IT" sz="2722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Rettangolo arrotondato 25">
            <a:extLst>
              <a:ext uri="{FF2B5EF4-FFF2-40B4-BE49-F238E27FC236}">
                <a16:creationId xmlns:a16="http://schemas.microsoft.com/office/drawing/2014/main" id="{5D15B6AE-AAA7-D14C-9C5C-3653F1153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328" y="6499404"/>
            <a:ext cx="9015346" cy="35859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14">
                <a:solidFill>
                  <a:srgbClr val="042096"/>
                </a:solidFill>
                <a:latin typeface="Times New Roman" panose="02020603050405020304" pitchFamily="18" charset="0"/>
              </a:rPr>
              <a:t>Similar Results in patients with LSM ≥13KPa and considering each center separately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A6A7CF7-A6D7-2347-B7C8-F766EB80D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6135" y="185136"/>
            <a:ext cx="11300858" cy="11430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tx2"/>
                </a:solidFill>
                <a:latin typeface="+mn-lt"/>
              </a:rPr>
              <a:t>Future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hepatology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– How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shall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we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approach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an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aging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population?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7937" y="2189986"/>
            <a:ext cx="9986039" cy="2448272"/>
          </a:xfrm>
        </p:spPr>
        <p:txBody>
          <a:bodyPr>
            <a:noAutofit/>
          </a:bodyPr>
          <a:lstStyle/>
          <a:p>
            <a:pPr lvl="0"/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Non invasive diagnostic tests</a:t>
            </a:r>
          </a:p>
          <a:p>
            <a:pPr lvl="0"/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Simplified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personalized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 monitoring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protocols</a:t>
            </a:r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Multidisciplinary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partnership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other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specialists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HCPs</a:t>
            </a:r>
            <a:endParaRPr lang="fr-FR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1F8562-544E-E242-915C-B64D02CDC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8" y="14991"/>
            <a:ext cx="1364104" cy="5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8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021B82EB-19BD-4B44-8264-5AB4B35E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8" y="14991"/>
            <a:ext cx="1364104" cy="518014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4ADD7441-92CE-194F-B9FB-9DE3D89F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56" y="822325"/>
            <a:ext cx="488315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448B6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3AF2AA5-AAE8-5B43-9B99-833C152B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8" y="2594158"/>
            <a:ext cx="350361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448B6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89220E8-7576-6F47-88B1-E713217B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56" y="76200"/>
            <a:ext cx="489585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448B6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A4DA53-BE73-CA40-9956-2AB8DCD5F178}"/>
              </a:ext>
            </a:extLst>
          </p:cNvPr>
          <p:cNvSpPr txBox="1"/>
          <p:nvPr/>
        </p:nvSpPr>
        <p:spPr>
          <a:xfrm>
            <a:off x="-674134" y="126097"/>
            <a:ext cx="6033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Hepatology</a:t>
            </a:r>
            <a:r>
              <a:rPr lang="it-IT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: </a:t>
            </a:r>
          </a:p>
          <a:p>
            <a:pPr algn="ctr" eaLnBrk="1" hangingPunct="1"/>
            <a:r>
              <a:rPr lang="it-IT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 discipline with a </a:t>
            </a:r>
            <a:r>
              <a:rPr lang="it-IT" sz="3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past</a:t>
            </a:r>
            <a:r>
              <a:rPr lang="it-IT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32443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1902619" y="563563"/>
            <a:ext cx="8401050" cy="0"/>
          </a:xfrm>
          <a:prstGeom prst="line">
            <a:avLst/>
          </a:prstGeom>
          <a:ln>
            <a:solidFill>
              <a:srgbClr val="276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1903810" y="6113463"/>
            <a:ext cx="8401050" cy="0"/>
          </a:xfrm>
          <a:prstGeom prst="line">
            <a:avLst/>
          </a:prstGeom>
          <a:ln>
            <a:solidFill>
              <a:srgbClr val="276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CasellaDiTesto 6"/>
          <p:cNvSpPr txBox="1">
            <a:spLocks noChangeArrowheads="1"/>
          </p:cNvSpPr>
          <p:nvPr/>
        </p:nvSpPr>
        <p:spPr bwMode="auto">
          <a:xfrm>
            <a:off x="2742359" y="73027"/>
            <a:ext cx="67072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dirty="0" err="1">
                <a:solidFill>
                  <a:srgbClr val="2766A4"/>
                </a:solidFill>
                <a:latin typeface="Arial" charset="0"/>
                <a:cs typeface="Arial" charset="0"/>
              </a:rPr>
              <a:t>MerTK</a:t>
            </a:r>
            <a:r>
              <a:rPr lang="it-IT" dirty="0">
                <a:solidFill>
                  <a:srgbClr val="2766A4"/>
                </a:solidFill>
                <a:latin typeface="Arial" charset="0"/>
                <a:cs typeface="Arial" charset="0"/>
              </a:rPr>
              <a:t> and M1-M2 </a:t>
            </a:r>
            <a:r>
              <a:rPr lang="it-IT" dirty="0" err="1">
                <a:solidFill>
                  <a:srgbClr val="2766A4"/>
                </a:solidFill>
                <a:latin typeface="Arial" charset="0"/>
                <a:cs typeface="Arial" charset="0"/>
              </a:rPr>
              <a:t>homeostasis</a:t>
            </a:r>
            <a:r>
              <a:rPr lang="it-IT" dirty="0">
                <a:solidFill>
                  <a:srgbClr val="2766A4"/>
                </a:solidFill>
                <a:latin typeface="Arial" charset="0"/>
                <a:cs typeface="Arial" charset="0"/>
              </a:rPr>
              <a:t> in </a:t>
            </a:r>
            <a:r>
              <a:rPr lang="it-IT" dirty="0" err="1">
                <a:solidFill>
                  <a:srgbClr val="2766A4"/>
                </a:solidFill>
                <a:latin typeface="Arial" charset="0"/>
                <a:cs typeface="Arial" charset="0"/>
              </a:rPr>
              <a:t>oncogenesis</a:t>
            </a:r>
            <a:endParaRPr lang="it-IT" dirty="0">
              <a:solidFill>
                <a:srgbClr val="2766A4"/>
              </a:solidFill>
              <a:latin typeface="Arial" charset="0"/>
              <a:cs typeface="Arial" charset="0"/>
            </a:endParaRPr>
          </a:p>
        </p:txBody>
      </p:sp>
      <p:pic>
        <p:nvPicPr>
          <p:cNvPr id="16390" name="Immagine 3" descr="187204_fig_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61" y="808040"/>
            <a:ext cx="4337447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magine 11" descr="MERTK is a receptor tyrosine kinase of the TAM (Tyro3, Axl, MERTK) family, with a defined spectrum of normal expression. However, MERTK is overexpressed or ectopically expressed in a wide variety of canc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"/>
          <a:stretch>
            <a:fillRect/>
          </a:stretch>
        </p:blipFill>
        <p:spPr bwMode="auto">
          <a:xfrm>
            <a:off x="2150270" y="676277"/>
            <a:ext cx="3080147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9BCB72-E269-FB4A-9C94-041E2587D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69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396058" y="242656"/>
            <a:ext cx="741559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Calibri"/>
                <a:cs typeface="Calibri"/>
              </a:rPr>
              <a:t>Flow-chart of the </a:t>
            </a:r>
            <a:r>
              <a:rPr lang="it-IT" sz="3200" b="1" dirty="0" err="1">
                <a:solidFill>
                  <a:schemeClr val="tx2"/>
                </a:solidFill>
                <a:latin typeface="Calibri"/>
                <a:cs typeface="Calibri"/>
              </a:rPr>
              <a:t>cohort</a:t>
            </a:r>
            <a:endParaRPr lang="it-IT" sz="32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0548216-B061-A64F-91EB-CFB67296F4E0}"/>
              </a:ext>
            </a:extLst>
          </p:cNvPr>
          <p:cNvGrpSpPr/>
          <p:nvPr/>
        </p:nvGrpSpPr>
        <p:grpSpPr>
          <a:xfrm>
            <a:off x="2888773" y="853677"/>
            <a:ext cx="7684259" cy="5331388"/>
            <a:chOff x="1972442" y="960006"/>
            <a:chExt cx="7684259" cy="5331388"/>
          </a:xfrm>
        </p:grpSpPr>
        <p:sp>
          <p:nvSpPr>
            <p:cNvPr id="2" name="CasellaDiTesto 1"/>
            <p:cNvSpPr txBox="1"/>
            <p:nvPr/>
          </p:nvSpPr>
          <p:spPr>
            <a:xfrm>
              <a:off x="3339343" y="1834549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             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1972442" y="960006"/>
              <a:ext cx="5113859" cy="584776"/>
            </a:xfrm>
            <a:prstGeom prst="rect">
              <a:avLst/>
            </a:prstGeom>
            <a:ln w="38100" cap="rnd" cmpd="dbl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it-IT" sz="1600" dirty="0">
                  <a:latin typeface="Calibri"/>
                  <a:cs typeface="Calibri"/>
                </a:rPr>
                <a:t>720 </a:t>
              </a:r>
              <a:r>
                <a:rPr lang="it-IT" sz="1600" dirty="0" err="1">
                  <a:latin typeface="Calibri"/>
                  <a:cs typeface="Calibri"/>
                </a:rPr>
                <a:t>patients</a:t>
              </a:r>
              <a:r>
                <a:rPr lang="it-IT" sz="1600" dirty="0">
                  <a:latin typeface="Calibri"/>
                  <a:cs typeface="Calibri"/>
                </a:rPr>
                <a:t> </a:t>
              </a:r>
              <a:r>
                <a:rPr lang="it-IT" sz="1600" dirty="0" err="1">
                  <a:latin typeface="Calibri"/>
                  <a:cs typeface="Calibri"/>
                </a:rPr>
                <a:t>who</a:t>
              </a:r>
              <a:r>
                <a:rPr lang="it-IT" sz="1600" dirty="0">
                  <a:latin typeface="Calibri"/>
                  <a:cs typeface="Calibri"/>
                </a:rPr>
                <a:t> </a:t>
              </a:r>
              <a:r>
                <a:rPr lang="it-IT" sz="1600" dirty="0" err="1">
                  <a:latin typeface="Calibri"/>
                  <a:cs typeface="Calibri"/>
                </a:rPr>
                <a:t>started</a:t>
              </a:r>
              <a:r>
                <a:rPr lang="it-IT" sz="1600" dirty="0">
                  <a:latin typeface="Calibri"/>
                  <a:cs typeface="Calibri"/>
                </a:rPr>
                <a:t> DAAs </a:t>
              </a:r>
            </a:p>
            <a:p>
              <a:pPr lvl="0" algn="ctr"/>
              <a:r>
                <a:rPr lang="it-IT" sz="1600" dirty="0" err="1">
                  <a:latin typeface="Calibri"/>
                  <a:cs typeface="Calibri"/>
                </a:rPr>
                <a:t>between</a:t>
              </a:r>
              <a:r>
                <a:rPr lang="it-IT" sz="1600" dirty="0">
                  <a:latin typeface="Calibri"/>
                  <a:cs typeface="Calibri"/>
                </a:rPr>
                <a:t> March 2015 and </a:t>
              </a:r>
              <a:r>
                <a:rPr lang="it-IT" sz="1600" dirty="0" err="1">
                  <a:latin typeface="Calibri"/>
                  <a:cs typeface="Calibri"/>
                </a:rPr>
                <a:t>December</a:t>
              </a:r>
              <a:r>
                <a:rPr lang="it-IT" sz="1600" dirty="0">
                  <a:latin typeface="Calibri"/>
                  <a:cs typeface="Calibri"/>
                </a:rPr>
                <a:t> 2016 </a:t>
              </a:r>
            </a:p>
          </p:txBody>
        </p:sp>
        <p:sp>
          <p:nvSpPr>
            <p:cNvPr id="4" name="Rettangolo 3"/>
            <p:cNvSpPr/>
            <p:nvPr/>
          </p:nvSpPr>
          <p:spPr>
            <a:xfrm>
              <a:off x="5312623" y="2883822"/>
              <a:ext cx="4344078" cy="1077218"/>
            </a:xfrm>
            <a:prstGeom prst="rect">
              <a:avLst/>
            </a:prstGeom>
            <a:ln w="38100" cap="rnd" cmpd="dbl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it-IT" sz="1600" dirty="0">
                  <a:latin typeface="Calibri"/>
                  <a:cs typeface="Calibri"/>
                </a:rPr>
                <a:t>204  </a:t>
              </a:r>
              <a:r>
                <a:rPr lang="it-IT" sz="1600" dirty="0" err="1">
                  <a:latin typeface="Calibri"/>
                  <a:cs typeface="Calibri"/>
                </a:rPr>
                <a:t>patients</a:t>
              </a:r>
              <a:r>
                <a:rPr lang="it-IT" sz="1600" dirty="0">
                  <a:latin typeface="Calibri"/>
                  <a:cs typeface="Calibri"/>
                </a:rPr>
                <a:t> </a:t>
              </a:r>
              <a:r>
                <a:rPr lang="it-IT" sz="1600" dirty="0" err="1">
                  <a:latin typeface="Calibri"/>
                  <a:cs typeface="Calibri"/>
                </a:rPr>
                <a:t>excluded</a:t>
              </a:r>
              <a:r>
                <a:rPr lang="it-IT" sz="1600" dirty="0">
                  <a:latin typeface="Calibri"/>
                  <a:cs typeface="Calibri"/>
                </a:rPr>
                <a:t> </a:t>
              </a:r>
              <a:r>
                <a:rPr lang="it-IT" sz="1600" dirty="0" err="1">
                  <a:latin typeface="Calibri"/>
                  <a:cs typeface="Calibri"/>
                </a:rPr>
                <a:t>because</a:t>
              </a:r>
              <a:r>
                <a:rPr lang="it-IT" sz="1600" dirty="0">
                  <a:latin typeface="Calibri"/>
                  <a:cs typeface="Calibri"/>
                </a:rPr>
                <a:t> of</a:t>
              </a:r>
            </a:p>
            <a:p>
              <a:pPr marL="342900" indent="-342900">
                <a:buFont typeface="Arial"/>
                <a:buChar char="•"/>
              </a:pPr>
              <a:r>
                <a:rPr lang="it-IT" sz="1600" dirty="0">
                  <a:latin typeface="Calibri"/>
                  <a:cs typeface="Calibri"/>
                </a:rPr>
                <a:t>  44:  </a:t>
              </a:r>
              <a:r>
                <a:rPr lang="it-IT" sz="1600" dirty="0" err="1">
                  <a:latin typeface="Calibri"/>
                  <a:cs typeface="Calibri"/>
                </a:rPr>
                <a:t>previous</a:t>
              </a:r>
              <a:r>
                <a:rPr lang="it-IT" sz="1600" dirty="0">
                  <a:latin typeface="Calibri"/>
                  <a:cs typeface="Calibri"/>
                </a:rPr>
                <a:t> HCC</a:t>
              </a:r>
            </a:p>
            <a:p>
              <a:pPr marL="342900" indent="-342900">
                <a:buFont typeface="Arial"/>
                <a:buChar char="•"/>
              </a:pPr>
              <a:r>
                <a:rPr lang="it-IT" sz="1600" dirty="0">
                  <a:latin typeface="Calibri"/>
                  <a:cs typeface="Calibri"/>
                </a:rPr>
                <a:t>145: </a:t>
              </a:r>
              <a:r>
                <a:rPr lang="it-IT" sz="1600" dirty="0" err="1">
                  <a:latin typeface="Calibri"/>
                  <a:cs typeface="Calibri"/>
                </a:rPr>
                <a:t>chronic</a:t>
              </a:r>
              <a:r>
                <a:rPr lang="it-IT" sz="1600" dirty="0">
                  <a:latin typeface="Calibri"/>
                  <a:cs typeface="Calibri"/>
                </a:rPr>
                <a:t> </a:t>
              </a:r>
              <a:r>
                <a:rPr lang="it-IT" sz="1600" dirty="0" err="1">
                  <a:latin typeface="Calibri"/>
                  <a:cs typeface="Calibri"/>
                </a:rPr>
                <a:t>hepatitis</a:t>
              </a:r>
              <a:endParaRPr lang="it-IT" sz="1600" dirty="0">
                <a:latin typeface="Calibri"/>
                <a:cs typeface="Calibri"/>
              </a:endParaRPr>
            </a:p>
            <a:p>
              <a:pPr marL="342900" indent="-342900">
                <a:buFont typeface="Arial"/>
                <a:buChar char="•"/>
              </a:pPr>
              <a:r>
                <a:rPr lang="it-IT" sz="1600" dirty="0">
                  <a:cs typeface="Calibri"/>
                </a:rPr>
                <a:t>   15: no SVR  </a:t>
              </a:r>
              <a:endParaRPr lang="it-IT" sz="1600" dirty="0">
                <a:latin typeface="Calibri"/>
                <a:cs typeface="Calibri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2030767" y="5706619"/>
              <a:ext cx="5529468" cy="584775"/>
            </a:xfrm>
            <a:prstGeom prst="rect">
              <a:avLst/>
            </a:prstGeom>
            <a:ln w="38100" cap="rnd" cmpd="dbl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342900" indent="-342900" algn="ctr">
                <a:buAutoNum type="arabicPlain" startAt="516"/>
              </a:pPr>
              <a:r>
                <a:rPr lang="it-IT" sz="1600" dirty="0" err="1">
                  <a:latin typeface="Calibri"/>
                  <a:cs typeface="Calibri"/>
                </a:rPr>
                <a:t>patients</a:t>
              </a:r>
              <a:r>
                <a:rPr lang="it-IT" sz="1600" dirty="0">
                  <a:latin typeface="Calibri"/>
                  <a:cs typeface="Calibri"/>
                </a:rPr>
                <a:t> with </a:t>
              </a:r>
              <a:r>
                <a:rPr lang="it-IT" sz="1600" dirty="0" err="1">
                  <a:latin typeface="Calibri"/>
                  <a:cs typeface="Calibri"/>
                </a:rPr>
                <a:t>cirrhosis</a:t>
              </a:r>
              <a:r>
                <a:rPr lang="it-IT" sz="1600" dirty="0">
                  <a:latin typeface="Calibri"/>
                  <a:cs typeface="Calibri"/>
                </a:rPr>
                <a:t> and SVR </a:t>
              </a:r>
            </a:p>
            <a:p>
              <a:pPr lvl="0" algn="ctr"/>
              <a:r>
                <a:rPr lang="it-IT" sz="1600" dirty="0" err="1">
                  <a:latin typeface="Calibri"/>
                  <a:cs typeface="Calibri"/>
                </a:rPr>
                <a:t>evaluated</a:t>
              </a:r>
              <a:endParaRPr lang="it-IT" sz="1600" dirty="0">
                <a:latin typeface="Calibri"/>
                <a:cs typeface="Calibri"/>
              </a:endParaRPr>
            </a:p>
          </p:txBody>
        </p:sp>
        <p:cxnSp>
          <p:nvCxnSpPr>
            <p:cNvPr id="9" name="Connettore 2 8"/>
            <p:cNvCxnSpPr>
              <a:stCxn id="3" idx="2"/>
            </p:cNvCxnSpPr>
            <p:nvPr/>
          </p:nvCxnSpPr>
          <p:spPr>
            <a:xfrm>
              <a:off x="4529372" y="1544782"/>
              <a:ext cx="1474" cy="4037265"/>
            </a:xfrm>
            <a:prstGeom prst="straightConnector1">
              <a:avLst/>
            </a:prstGeom>
            <a:ln w="381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>
              <a:off x="4530846" y="3551446"/>
              <a:ext cx="721173" cy="0"/>
            </a:xfrm>
            <a:prstGeom prst="straightConnector1">
              <a:avLst/>
            </a:prstGeom>
            <a:ln w="38100" cmpd="sng"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10A3AF-09F5-EC4B-A881-D535A293C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3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17585"/>
              </p:ext>
            </p:extLst>
          </p:nvPr>
        </p:nvGraphicFramePr>
        <p:xfrm>
          <a:off x="1652588" y="1800923"/>
          <a:ext cx="8943976" cy="37781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4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4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68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it-IT" sz="1400" b="1" dirty="0"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No HCC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488 </a:t>
                      </a:r>
                      <a:r>
                        <a:rPr lang="en-GB" sz="1400" b="1" dirty="0" err="1">
                          <a:solidFill>
                            <a:schemeClr val="accent2"/>
                          </a:solidFill>
                          <a:effectLst/>
                        </a:rPr>
                        <a:t>pts</a:t>
                      </a: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 (94.6%)</a:t>
                      </a:r>
                      <a:endParaRPr lang="it-IT" sz="1400" b="1" dirty="0"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 HCC </a:t>
                      </a:r>
                      <a:endParaRPr lang="it-IT" sz="1400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 28 </a:t>
                      </a:r>
                      <a:r>
                        <a:rPr lang="en-GB" sz="1400" b="1" dirty="0" err="1">
                          <a:solidFill>
                            <a:schemeClr val="accent2"/>
                          </a:solidFill>
                          <a:effectLst/>
                        </a:rPr>
                        <a:t>pts</a:t>
                      </a: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 (5.4%)</a:t>
                      </a:r>
                      <a:endParaRPr lang="it-IT" sz="1400" b="1" dirty="0"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400" b="1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p value</a:t>
                      </a:r>
                      <a:endParaRPr lang="it-IT" sz="1400" b="1" dirty="0"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Adjusted HR (95%CI)  p value        </a:t>
                      </a:r>
                      <a:endParaRPr lang="it-IT" sz="1400" b="1" dirty="0"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 err="1"/>
                        <a:t>Age</a:t>
                      </a:r>
                      <a:r>
                        <a:rPr lang="it-IT" sz="1400" b="1" dirty="0"/>
                        <a:t> (</a:t>
                      </a:r>
                      <a:r>
                        <a:rPr lang="it-IT" sz="1400" b="1" dirty="0" err="1"/>
                        <a:t>years</a:t>
                      </a:r>
                      <a:r>
                        <a:rPr lang="it-IT" sz="1400" b="1" dirty="0"/>
                        <a:t>, </a:t>
                      </a:r>
                      <a:r>
                        <a:rPr lang="it-IT" sz="1400" b="1" dirty="0" err="1"/>
                        <a:t>mean</a:t>
                      </a:r>
                      <a:r>
                        <a:rPr lang="it-IT" sz="1400" b="1" dirty="0"/>
                        <a:t>, SD)</a:t>
                      </a:r>
                      <a:endParaRPr lang="it-IT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4" marR="91444" marT="45732" marB="4573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66.8 ± 10.5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69.3 ± 8.8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0.22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it-IT" sz="14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2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/>
                        <a:t>Gender (% </a:t>
                      </a:r>
                      <a:r>
                        <a:rPr lang="it-IT" sz="1400" b="1" dirty="0" err="1"/>
                        <a:t>males</a:t>
                      </a:r>
                      <a:r>
                        <a:rPr lang="it-IT" sz="1400" b="1" dirty="0"/>
                        <a:t>)</a:t>
                      </a:r>
                      <a:endParaRPr lang="it-IT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4" marR="91444" marT="45732" marB="4573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280 (57.4%)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aseline="0" dirty="0">
                          <a:effectLst/>
                        </a:rPr>
                        <a:t>18 </a:t>
                      </a:r>
                      <a:r>
                        <a:rPr lang="en-GB" sz="1400" dirty="0">
                          <a:effectLst/>
                        </a:rPr>
                        <a:t>(64.3%)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0.43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it-IT" sz="140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 err="1"/>
                        <a:t>Platelets</a:t>
                      </a:r>
                      <a:r>
                        <a:rPr lang="it-IT" sz="1400" b="1" dirty="0"/>
                        <a:t> &lt; 120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 10</a:t>
                      </a:r>
                      <a:r>
                        <a:rPr lang="en-GB" sz="14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/L </a:t>
                      </a:r>
                      <a:endParaRPr lang="it-IT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4" marR="91444" marT="45732" marB="4573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222(45.5)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24 (85.7)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 0.004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</a:rPr>
                        <a:t>5.72 (1.97</a:t>
                      </a:r>
                      <a:r>
                        <a:rPr lang="en-GB" sz="1400" baseline="0" dirty="0">
                          <a:effectLst/>
                        </a:rPr>
                        <a:t> </a:t>
                      </a:r>
                      <a:r>
                        <a:rPr lang="en-GB" sz="1400" dirty="0">
                          <a:effectLst/>
                        </a:rPr>
                        <a:t>–</a:t>
                      </a:r>
                      <a:r>
                        <a:rPr lang="en-GB" sz="1400" baseline="0" dirty="0">
                          <a:effectLst/>
                        </a:rPr>
                        <a:t> 16.63</a:t>
                      </a:r>
                      <a:r>
                        <a:rPr lang="en-GB" sz="1400" dirty="0">
                          <a:effectLst/>
                        </a:rPr>
                        <a:t>)           </a:t>
                      </a:r>
                      <a:r>
                        <a:rPr lang="en-GB" sz="1400" b="1" dirty="0">
                          <a:effectLst/>
                        </a:rPr>
                        <a:t>0.001</a:t>
                      </a:r>
                      <a:endParaRPr lang="it-IT" sz="14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/>
                        <a:t>INR</a:t>
                      </a:r>
                      <a:r>
                        <a:rPr lang="it-IT" sz="1400" b="1" baseline="0" dirty="0"/>
                        <a:t> </a:t>
                      </a:r>
                      <a:r>
                        <a:rPr lang="it-IT" sz="1400" b="1" dirty="0"/>
                        <a:t>(</a:t>
                      </a:r>
                      <a:r>
                        <a:rPr lang="it-IT" sz="1400" b="1" dirty="0" err="1"/>
                        <a:t>mean,SD</a:t>
                      </a:r>
                      <a:r>
                        <a:rPr lang="it-IT" sz="1400" b="1" dirty="0"/>
                        <a:t>)</a:t>
                      </a:r>
                      <a:endParaRPr lang="it-IT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4" marR="91444" marT="45732" marB="4573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1.1± 0.3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1.2 ± 0.3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0.08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 err="1"/>
                        <a:t>Bilirubin</a:t>
                      </a:r>
                      <a:r>
                        <a:rPr lang="it-IT" sz="1400" b="1" dirty="0"/>
                        <a:t> (mg/</a:t>
                      </a:r>
                      <a:r>
                        <a:rPr lang="it-IT" sz="1400" b="1" dirty="0" err="1"/>
                        <a:t>dL</a:t>
                      </a:r>
                      <a:r>
                        <a:rPr lang="it-IT" sz="1400" b="1" dirty="0"/>
                        <a:t>, </a:t>
                      </a:r>
                      <a:r>
                        <a:rPr lang="it-IT" sz="1400" b="1" dirty="0" err="1"/>
                        <a:t>mean</a:t>
                      </a:r>
                      <a:r>
                        <a:rPr lang="it-IT" sz="1400" b="1" dirty="0"/>
                        <a:t>,SD)</a:t>
                      </a:r>
                      <a:endParaRPr lang="it-IT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4" marR="91444" marT="45732" marB="4573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1.0 ± 0.5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1.4 ± 0.8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GB" sz="14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0.001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-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 err="1"/>
                        <a:t>Albumin</a:t>
                      </a:r>
                      <a:r>
                        <a:rPr lang="it-IT" sz="1400" b="1" dirty="0"/>
                        <a:t> (g/</a:t>
                      </a:r>
                      <a:r>
                        <a:rPr lang="it-IT" sz="1400" b="1" dirty="0" err="1"/>
                        <a:t>dL</a:t>
                      </a:r>
                      <a:r>
                        <a:rPr lang="it-IT" sz="1400" b="1" dirty="0"/>
                        <a:t>, </a:t>
                      </a:r>
                      <a:r>
                        <a:rPr lang="it-IT" sz="1400" b="1" dirty="0" err="1"/>
                        <a:t>mean</a:t>
                      </a:r>
                      <a:r>
                        <a:rPr lang="it-IT" sz="1400" b="1" dirty="0"/>
                        <a:t>,</a:t>
                      </a:r>
                      <a:r>
                        <a:rPr lang="it-IT" sz="1400" b="1" baseline="0" dirty="0"/>
                        <a:t> SD</a:t>
                      </a:r>
                      <a:r>
                        <a:rPr lang="it-IT" sz="1400" b="1" dirty="0"/>
                        <a:t>)</a:t>
                      </a:r>
                      <a:endParaRPr lang="it-IT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4" marR="91444" marT="45732" marB="4573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3.9 ± 0.5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3.5 ± 0.5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GB" sz="14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0.001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Child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Pugh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score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class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B (%)</a:t>
                      </a:r>
                    </a:p>
                  </a:txBody>
                  <a:tcPr marL="91444" marR="91444" marT="45732" marB="45732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45 (9.2)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8 (28.6)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0.001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3.09 (1.31 – 6.89)             </a:t>
                      </a:r>
                      <a:r>
                        <a:rPr lang="en-GB" sz="1400" b="1" dirty="0">
                          <a:effectLst/>
                        </a:rPr>
                        <a:t>0.009</a:t>
                      </a:r>
                      <a:endParaRPr lang="it-IT" sz="14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06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/>
                        <a:t>De SNP</a:t>
                      </a:r>
                      <a:r>
                        <a:rPr lang="it-IT" sz="1400" b="1" baseline="0" dirty="0"/>
                        <a:t> </a:t>
                      </a:r>
                      <a:r>
                        <a:rPr lang="it-IT" sz="1400" b="1" dirty="0"/>
                        <a:t>MERTK </a:t>
                      </a:r>
                      <a:r>
                        <a:rPr lang="it-IT" sz="1400" b="1" dirty="0" err="1"/>
                        <a:t>polymorphism</a:t>
                      </a:r>
                      <a:r>
                        <a:rPr lang="it-IT" sz="1400" b="1" dirty="0"/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/>
                        <a:t>SNP   CC/CA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baseline="0" dirty="0"/>
                        <a:t>          </a:t>
                      </a:r>
                      <a:r>
                        <a:rPr lang="it-IT" sz="1400" b="1" dirty="0"/>
                        <a:t>AA</a:t>
                      </a:r>
                    </a:p>
                  </a:txBody>
                  <a:tcPr marL="54884" marR="548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405 (83.0%)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83</a:t>
                      </a:r>
                      <a:r>
                        <a:rPr lang="en-GB" sz="1400" baseline="0" dirty="0">
                          <a:effectLst/>
                        </a:rPr>
                        <a:t> </a:t>
                      </a:r>
                      <a:r>
                        <a:rPr lang="en-GB" sz="1400" dirty="0">
                          <a:effectLst/>
                        </a:rPr>
                        <a:t>(17.0%)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18 (64.3%)</a:t>
                      </a:r>
                      <a:endParaRPr lang="it-IT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 (35.7%)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0.007</a:t>
                      </a:r>
                      <a:endParaRPr lang="it-IT" sz="14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3.04</a:t>
                      </a:r>
                      <a:r>
                        <a:rPr lang="en-GB" sz="1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(1.40 – 6.62)            </a:t>
                      </a:r>
                      <a:r>
                        <a:rPr lang="en-GB" sz="14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  </a:t>
                      </a:r>
                      <a:r>
                        <a:rPr lang="en-GB" sz="1400" b="1" i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0.005</a:t>
                      </a:r>
                      <a:endParaRPr lang="it-IT" sz="1400" b="1" i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54888" marR="5488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2592" name="Rettangolo 3"/>
          <p:cNvSpPr>
            <a:spLocks noChangeArrowheads="1"/>
          </p:cNvSpPr>
          <p:nvPr/>
        </p:nvSpPr>
        <p:spPr bwMode="auto">
          <a:xfrm>
            <a:off x="1524000" y="508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Risk factors for HCC </a:t>
            </a:r>
          </a:p>
          <a:p>
            <a:pPr algn="ctr" eaLnBrk="0" hangingPunct="0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by Cox multivariate model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C1F833-3819-CC4F-B3BD-8E9B2D9C2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68975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4805"/>
            <a:ext cx="84740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ttangolo 3"/>
          <p:cNvSpPr>
            <a:spLocks noChangeArrowheads="1"/>
          </p:cNvSpPr>
          <p:nvPr/>
        </p:nvSpPr>
        <p:spPr bwMode="auto">
          <a:xfrm>
            <a:off x="1524000" y="889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sz="2000" dirty="0">
                <a:solidFill>
                  <a:srgbClr val="000000"/>
                </a:solidFill>
                <a:latin typeface="Arial" charset="0"/>
              </a:rPr>
              <a:t>Probability of HCC according to de SNP MERTK rs6726639 in patients with HCV cirrhosis who obtained SVR by DAAs </a:t>
            </a:r>
          </a:p>
        </p:txBody>
      </p:sp>
      <p:sp>
        <p:nvSpPr>
          <p:cNvPr id="21511" name="Rettangolo 4"/>
          <p:cNvSpPr>
            <a:spLocks noChangeArrowheads="1"/>
          </p:cNvSpPr>
          <p:nvPr/>
        </p:nvSpPr>
        <p:spPr bwMode="auto">
          <a:xfrm>
            <a:off x="3887788" y="2563814"/>
            <a:ext cx="194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cs typeface="Arial" charset="0"/>
              </a:rPr>
              <a:t>Log rank  p = 0.0032</a:t>
            </a:r>
            <a:endParaRPr lang="it-IT" sz="1400" dirty="0">
              <a:cs typeface="Arial" charset="0"/>
            </a:endParaRPr>
          </a:p>
        </p:txBody>
      </p:sp>
      <p:sp>
        <p:nvSpPr>
          <p:cNvPr id="19460" name="CasellaDiTesto 2"/>
          <p:cNvSpPr txBox="1">
            <a:spLocks noChangeArrowheads="1"/>
          </p:cNvSpPr>
          <p:nvPr/>
        </p:nvSpPr>
        <p:spPr bwMode="auto">
          <a:xfrm>
            <a:off x="9032876" y="3402013"/>
            <a:ext cx="15414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accent2"/>
                </a:solidFill>
                <a:latin typeface="Arial" charset="0"/>
              </a:rPr>
              <a:t>de SNP rs6726639 AA </a:t>
            </a:r>
            <a:endParaRPr lang="it-IT" sz="1000"/>
          </a:p>
        </p:txBody>
      </p:sp>
      <p:sp>
        <p:nvSpPr>
          <p:cNvPr id="19461" name="CasellaDiTesto 6"/>
          <p:cNvSpPr txBox="1">
            <a:spLocks noChangeArrowheads="1"/>
          </p:cNvSpPr>
          <p:nvPr/>
        </p:nvSpPr>
        <p:spPr bwMode="auto">
          <a:xfrm>
            <a:off x="8909051" y="4097338"/>
            <a:ext cx="17192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accent2"/>
                </a:solidFill>
                <a:latin typeface="Arial" charset="0"/>
              </a:rPr>
              <a:t>de SNP rs6726639 CC/CA </a:t>
            </a:r>
            <a:endParaRPr lang="it-IT" sz="10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E3C2A3D-E1F9-3B43-BDAE-17B161CD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0091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587376"/>
            <a:ext cx="8361362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ttangolo 3"/>
          <p:cNvSpPr>
            <a:spLocks noChangeArrowheads="1"/>
          </p:cNvSpPr>
          <p:nvPr/>
        </p:nvSpPr>
        <p:spPr bwMode="auto">
          <a:xfrm>
            <a:off x="1524000" y="889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sz="2000" dirty="0">
                <a:solidFill>
                  <a:srgbClr val="000000"/>
                </a:solidFill>
                <a:latin typeface="Arial" charset="0"/>
              </a:rPr>
              <a:t>Probability of HCC according to Child Pugh score in patients with HCV cirrhosis who obtained SVR by DAAs </a:t>
            </a:r>
          </a:p>
        </p:txBody>
      </p:sp>
      <p:sp>
        <p:nvSpPr>
          <p:cNvPr id="21511" name="Rettangolo 4"/>
          <p:cNvSpPr>
            <a:spLocks noChangeArrowheads="1"/>
          </p:cNvSpPr>
          <p:nvPr/>
        </p:nvSpPr>
        <p:spPr bwMode="auto">
          <a:xfrm>
            <a:off x="3887788" y="2563814"/>
            <a:ext cx="194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cs typeface="Arial" charset="0"/>
              </a:rPr>
              <a:t>Log rank  p &lt; 0.001</a:t>
            </a:r>
            <a:endParaRPr lang="it-IT" sz="1400" dirty="0">
              <a:cs typeface="Arial" charset="0"/>
            </a:endParaRPr>
          </a:p>
        </p:txBody>
      </p:sp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9134476" y="3143250"/>
            <a:ext cx="1044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accent2"/>
                </a:solidFill>
                <a:latin typeface="Arial" charset="0"/>
              </a:rPr>
              <a:t>Child Pugh B</a:t>
            </a:r>
            <a:endParaRPr lang="it-IT" sz="1000"/>
          </a:p>
        </p:txBody>
      </p:sp>
      <p:sp>
        <p:nvSpPr>
          <p:cNvPr id="20485" name="CasellaDiTesto 5"/>
          <p:cNvSpPr txBox="1">
            <a:spLocks noChangeArrowheads="1"/>
          </p:cNvSpPr>
          <p:nvPr/>
        </p:nvSpPr>
        <p:spPr bwMode="auto">
          <a:xfrm>
            <a:off x="9307514" y="3983038"/>
            <a:ext cx="10810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accent2"/>
                </a:solidFill>
                <a:latin typeface="Arial" charset="0"/>
              </a:rPr>
              <a:t>Child Pugh A</a:t>
            </a:r>
            <a:endParaRPr lang="it-IT" sz="10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4E559F9-D70B-5443-B1C2-F972DAB31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839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61975"/>
            <a:ext cx="82042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ttangolo 3"/>
          <p:cNvSpPr>
            <a:spLocks noChangeArrowheads="1"/>
          </p:cNvSpPr>
          <p:nvPr/>
        </p:nvSpPr>
        <p:spPr bwMode="auto">
          <a:xfrm>
            <a:off x="1524000" y="889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sz="2000" dirty="0">
                <a:solidFill>
                  <a:srgbClr val="000000"/>
                </a:solidFill>
                <a:latin typeface="Arial" charset="0"/>
              </a:rPr>
              <a:t>Probability of HCC according to PLT value in patients with HCV cirrhosis who obtained SVR by DAAs </a:t>
            </a:r>
          </a:p>
        </p:txBody>
      </p:sp>
      <p:sp>
        <p:nvSpPr>
          <p:cNvPr id="21511" name="Rettangolo 4"/>
          <p:cNvSpPr>
            <a:spLocks noChangeArrowheads="1"/>
          </p:cNvSpPr>
          <p:nvPr/>
        </p:nvSpPr>
        <p:spPr bwMode="auto">
          <a:xfrm>
            <a:off x="3887788" y="2563814"/>
            <a:ext cx="194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cs typeface="Arial" charset="0"/>
              </a:rPr>
              <a:t>Log rank  p &lt; 0.001</a:t>
            </a:r>
            <a:endParaRPr lang="it-IT" sz="1400" dirty="0">
              <a:cs typeface="Arial" charset="0"/>
            </a:endParaRPr>
          </a:p>
        </p:txBody>
      </p:sp>
      <p:sp>
        <p:nvSpPr>
          <p:cNvPr id="21508" name="CasellaDiTesto 4"/>
          <p:cNvSpPr txBox="1">
            <a:spLocks noChangeArrowheads="1"/>
          </p:cNvSpPr>
          <p:nvPr/>
        </p:nvSpPr>
        <p:spPr bwMode="auto">
          <a:xfrm>
            <a:off x="9320214" y="3378201"/>
            <a:ext cx="13477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accent2"/>
                </a:solidFill>
                <a:latin typeface="Arial" charset="0"/>
              </a:rPr>
              <a:t>PLT &lt; 120 x10</a:t>
            </a:r>
            <a:r>
              <a:rPr lang="en-GB" sz="1000" baseline="30000">
                <a:solidFill>
                  <a:schemeClr val="accent2"/>
                </a:solidFill>
                <a:latin typeface="Arial" charset="0"/>
              </a:rPr>
              <a:t>9</a:t>
            </a:r>
            <a:endParaRPr lang="it-IT" sz="1000" baseline="30000"/>
          </a:p>
        </p:txBody>
      </p:sp>
      <p:sp>
        <p:nvSpPr>
          <p:cNvPr id="21509" name="CasellaDiTesto 6"/>
          <p:cNvSpPr txBox="1">
            <a:spLocks noChangeArrowheads="1"/>
          </p:cNvSpPr>
          <p:nvPr/>
        </p:nvSpPr>
        <p:spPr bwMode="auto">
          <a:xfrm>
            <a:off x="9320214" y="4221163"/>
            <a:ext cx="13477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accent2"/>
                </a:solidFill>
                <a:latin typeface="Arial" charset="0"/>
              </a:rPr>
              <a:t>PLT ≥ 120 x10</a:t>
            </a:r>
            <a:r>
              <a:rPr lang="en-GB" sz="1000" baseline="30000">
                <a:solidFill>
                  <a:schemeClr val="accent2"/>
                </a:solidFill>
                <a:latin typeface="Arial" charset="0"/>
              </a:rPr>
              <a:t>9</a:t>
            </a:r>
            <a:endParaRPr lang="it-IT" sz="1000" baseline="30000"/>
          </a:p>
        </p:txBody>
      </p:sp>
      <p:sp>
        <p:nvSpPr>
          <p:cNvPr id="21510" name="CasellaDiTesto 7"/>
          <p:cNvSpPr txBox="1">
            <a:spLocks noChangeArrowheads="1"/>
          </p:cNvSpPr>
          <p:nvPr/>
        </p:nvSpPr>
        <p:spPr bwMode="auto">
          <a:xfrm>
            <a:off x="2592389" y="5576888"/>
            <a:ext cx="134778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 b="0">
                <a:solidFill>
                  <a:schemeClr val="accent2"/>
                </a:solidFill>
                <a:latin typeface="Arial" charset="0"/>
              </a:rPr>
              <a:t>PLT &lt; 120 x10</a:t>
            </a:r>
            <a:r>
              <a:rPr lang="en-GB" sz="1000" b="0" baseline="30000">
                <a:solidFill>
                  <a:schemeClr val="accent2"/>
                </a:solidFill>
                <a:latin typeface="Arial" charset="0"/>
              </a:rPr>
              <a:t>9</a:t>
            </a:r>
            <a:endParaRPr lang="it-IT" sz="1000" b="0" baseline="30000"/>
          </a:p>
        </p:txBody>
      </p:sp>
      <p:sp>
        <p:nvSpPr>
          <p:cNvPr id="2" name="CasellaDiTesto 8"/>
          <p:cNvSpPr txBox="1">
            <a:spLocks noChangeArrowheads="1"/>
          </p:cNvSpPr>
          <p:nvPr/>
        </p:nvSpPr>
        <p:spPr bwMode="auto">
          <a:xfrm>
            <a:off x="2605089" y="5988051"/>
            <a:ext cx="1347787" cy="246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000" b="0">
                <a:solidFill>
                  <a:schemeClr val="accent2"/>
                </a:solidFill>
                <a:latin typeface="Arial" charset="0"/>
              </a:rPr>
              <a:t>PLT ≥ 120 x10</a:t>
            </a:r>
            <a:r>
              <a:rPr lang="en-GB" sz="1000" b="0" baseline="30000">
                <a:solidFill>
                  <a:schemeClr val="accent2"/>
                </a:solidFill>
                <a:latin typeface="Arial" charset="0"/>
              </a:rPr>
              <a:t>9</a:t>
            </a:r>
            <a:endParaRPr lang="it-IT" sz="1000" b="0" baseline="3000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616990-7190-6342-9075-93496CAA4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9150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1702850" y="140783"/>
            <a:ext cx="8965150" cy="447009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it-IT" sz="2400" b="1" dirty="0">
                <a:solidFill>
                  <a:srgbClr val="000000"/>
                </a:solidFill>
                <a:cs typeface="Calibri"/>
              </a:rPr>
              <a:t> </a:t>
            </a:r>
            <a:r>
              <a:rPr lang="it-IT" sz="2400" dirty="0">
                <a:solidFill>
                  <a:srgbClr val="000000"/>
                </a:solidFill>
                <a:cs typeface="Calibri"/>
              </a:rPr>
              <a:t>HCC </a:t>
            </a:r>
            <a:r>
              <a:rPr lang="it-IT" sz="2400" dirty="0" err="1">
                <a:solidFill>
                  <a:srgbClr val="000000"/>
                </a:solidFill>
                <a:cs typeface="Calibri"/>
              </a:rPr>
              <a:t>occurrence</a:t>
            </a:r>
            <a:r>
              <a:rPr lang="it-IT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it-IT" sz="2400" dirty="0" err="1">
                <a:solidFill>
                  <a:srgbClr val="000000"/>
                </a:solidFill>
                <a:cs typeface="Calibri"/>
              </a:rPr>
              <a:t>according</a:t>
            </a:r>
            <a:r>
              <a:rPr lang="it-IT" sz="2400" dirty="0">
                <a:solidFill>
                  <a:srgbClr val="000000"/>
                </a:solidFill>
                <a:cs typeface="Calibri"/>
              </a:rPr>
              <a:t> to </a:t>
            </a:r>
            <a:r>
              <a:rPr lang="it-IT" sz="2400" dirty="0" err="1">
                <a:solidFill>
                  <a:srgbClr val="000000"/>
                </a:solidFill>
                <a:cs typeface="Calibri"/>
              </a:rPr>
              <a:t>risk</a:t>
            </a:r>
            <a:r>
              <a:rPr lang="it-IT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it-IT" sz="2400" dirty="0" err="1">
                <a:solidFill>
                  <a:srgbClr val="000000"/>
                </a:solidFill>
                <a:cs typeface="Calibri"/>
              </a:rPr>
              <a:t>factors</a:t>
            </a:r>
            <a:r>
              <a:rPr lang="it-IT" sz="2400" dirty="0">
                <a:solidFill>
                  <a:srgbClr val="000000"/>
                </a:solidFill>
                <a:cs typeface="Calibri"/>
              </a:rPr>
              <a:t> in 516 </a:t>
            </a:r>
            <a:r>
              <a:rPr lang="it-IT" sz="2400" dirty="0" err="1">
                <a:solidFill>
                  <a:srgbClr val="000000"/>
                </a:solidFill>
                <a:cs typeface="Calibri"/>
              </a:rPr>
              <a:t>patients</a:t>
            </a:r>
            <a:r>
              <a:rPr lang="it-IT" sz="2400" dirty="0">
                <a:solidFill>
                  <a:srgbClr val="000000"/>
                </a:solidFill>
                <a:cs typeface="Calibri"/>
              </a:rPr>
              <a:t> SVR </a:t>
            </a:r>
            <a:r>
              <a:rPr lang="it-IT" sz="2400" dirty="0" err="1">
                <a:solidFill>
                  <a:srgbClr val="000000"/>
                </a:solidFill>
                <a:cs typeface="Calibri"/>
              </a:rPr>
              <a:t>after</a:t>
            </a:r>
            <a:r>
              <a:rPr lang="it-IT" sz="2400" dirty="0">
                <a:solidFill>
                  <a:srgbClr val="000000"/>
                </a:solidFill>
                <a:cs typeface="Calibri"/>
              </a:rPr>
              <a:t> DAAs   </a:t>
            </a:r>
          </a:p>
        </p:txBody>
      </p:sp>
      <p:graphicFrame>
        <p:nvGraphicFramePr>
          <p:cNvPr id="3" name="Grafico 2"/>
          <p:cNvGraphicFramePr/>
          <p:nvPr>
            <p:extLst/>
          </p:nvPr>
        </p:nvGraphicFramePr>
        <p:xfrm>
          <a:off x="1929753" y="1397000"/>
          <a:ext cx="8331096" cy="4682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Connettore 1 4"/>
          <p:cNvCxnSpPr/>
          <p:nvPr/>
        </p:nvCxnSpPr>
        <p:spPr>
          <a:xfrm>
            <a:off x="6295753" y="778867"/>
            <a:ext cx="0" cy="524137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 rot="16200000">
            <a:off x="325839" y="3450139"/>
            <a:ext cx="279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alibri"/>
                <a:cs typeface="Calibri"/>
              </a:rPr>
              <a:t>Rate of HCC </a:t>
            </a:r>
            <a:r>
              <a:rPr lang="it-IT" b="1" dirty="0" err="1">
                <a:solidFill>
                  <a:srgbClr val="000000"/>
                </a:solidFill>
                <a:latin typeface="Calibri"/>
                <a:cs typeface="Calibri"/>
              </a:rPr>
              <a:t>occurrence</a:t>
            </a:r>
            <a:r>
              <a:rPr lang="it-IT" b="1" dirty="0">
                <a:solidFill>
                  <a:srgbClr val="000000"/>
                </a:solidFill>
                <a:latin typeface="Calibri"/>
                <a:cs typeface="Calibri"/>
              </a:rPr>
              <a:t> (%)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99276" y="6089707"/>
            <a:ext cx="885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/>
                <a:cs typeface="Calibri"/>
              </a:rPr>
              <a:t>N.PTS (%)   201 (39)           195 (38)              28 (5)            51 (10)           32 (6.2)           9 (1.8)                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431110" y="845636"/>
            <a:ext cx="3829739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deSNP</a:t>
            </a:r>
            <a:r>
              <a:rPr lang="it-IT" dirty="0"/>
              <a:t> MERTK rs6726639 AA</a:t>
            </a:r>
            <a:r>
              <a:rPr lang="it-IT" dirty="0">
                <a:solidFill>
                  <a:srgbClr val="000000"/>
                </a:solidFill>
                <a:latin typeface="Acal"/>
                <a:cs typeface="Acal"/>
              </a:rPr>
              <a:t>: </a:t>
            </a:r>
          </a:p>
          <a:p>
            <a:pPr algn="ctr"/>
            <a:r>
              <a:rPr lang="it-IT" dirty="0">
                <a:solidFill>
                  <a:srgbClr val="000000"/>
                </a:solidFill>
                <a:latin typeface="Acal"/>
                <a:cs typeface="Acal"/>
              </a:rPr>
              <a:t>93 </a:t>
            </a:r>
            <a:r>
              <a:rPr lang="it-IT" dirty="0" err="1">
                <a:solidFill>
                  <a:srgbClr val="000000"/>
                </a:solidFill>
                <a:latin typeface="Acal"/>
                <a:cs typeface="Acal"/>
              </a:rPr>
              <a:t>patients</a:t>
            </a:r>
            <a:r>
              <a:rPr lang="it-IT" dirty="0">
                <a:solidFill>
                  <a:srgbClr val="000000"/>
                </a:solidFill>
                <a:latin typeface="Acal"/>
                <a:cs typeface="Acal"/>
              </a:rPr>
              <a:t> (18%)</a:t>
            </a:r>
          </a:p>
        </p:txBody>
      </p:sp>
      <p:sp>
        <p:nvSpPr>
          <p:cNvPr id="10245" name="CasellaDiTesto 8"/>
          <p:cNvSpPr txBox="1">
            <a:spLocks noChangeArrowheads="1"/>
          </p:cNvSpPr>
          <p:nvPr/>
        </p:nvSpPr>
        <p:spPr bwMode="auto">
          <a:xfrm>
            <a:off x="4916122" y="1762309"/>
            <a:ext cx="2759263" cy="95410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400" b="1" dirty="0" err="1">
                <a:latin typeface="Calibri" charset="0"/>
              </a:rPr>
              <a:t>Unfavorable</a:t>
            </a:r>
            <a:r>
              <a:rPr lang="it-IT" sz="1400" b="1" dirty="0">
                <a:latin typeface="Calibri" charset="0"/>
              </a:rPr>
              <a:t>  </a:t>
            </a:r>
            <a:r>
              <a:rPr lang="it-IT" sz="1400" b="1" dirty="0" err="1">
                <a:latin typeface="Calibri" charset="0"/>
              </a:rPr>
              <a:t>factors</a:t>
            </a:r>
            <a:r>
              <a:rPr lang="it-IT" sz="1400" b="1" dirty="0">
                <a:latin typeface="Calibri" charset="0"/>
              </a:rPr>
              <a:t>: </a:t>
            </a:r>
          </a:p>
          <a:p>
            <a:pPr eaLnBrk="1" hangingPunct="1">
              <a:buFont typeface="Wingdings" charset="0"/>
              <a:buChar char="Ø"/>
            </a:pPr>
            <a:r>
              <a:rPr lang="it-IT" sz="1400" dirty="0">
                <a:latin typeface="Calibri" charset="0"/>
              </a:rPr>
              <a:t> </a:t>
            </a:r>
            <a:r>
              <a:rPr lang="it-IT" sz="1400" dirty="0" err="1"/>
              <a:t>deSNP</a:t>
            </a:r>
            <a:r>
              <a:rPr lang="it-IT" sz="1400" dirty="0"/>
              <a:t> MERTK rs6726639 AA </a:t>
            </a:r>
            <a:endParaRPr lang="it-IT" sz="1400" dirty="0">
              <a:latin typeface="Calibri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it-IT" sz="1400" dirty="0">
                <a:latin typeface="Calibri" charset="0"/>
              </a:rPr>
              <a:t> Class B Child-Pugh </a:t>
            </a:r>
            <a:r>
              <a:rPr lang="it-IT" sz="1400" dirty="0" err="1">
                <a:latin typeface="Calibri" charset="0"/>
              </a:rPr>
              <a:t>cirrhosis</a:t>
            </a:r>
            <a:endParaRPr lang="it-IT" sz="1400" dirty="0">
              <a:latin typeface="Calibri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it-IT" sz="1400" dirty="0">
                <a:latin typeface="Calibri" charset="0"/>
              </a:rPr>
              <a:t> PLT &lt; 120 </a:t>
            </a:r>
            <a:r>
              <a:rPr lang="fr-FR" sz="1400" dirty="0">
                <a:latin typeface="Calibri" charset="0"/>
              </a:rPr>
              <a:t>x 10</a:t>
            </a:r>
            <a:r>
              <a:rPr lang="fr-FR" sz="1400" baseline="30000" dirty="0">
                <a:latin typeface="Calibri" charset="0"/>
              </a:rPr>
              <a:t>3 </a:t>
            </a:r>
            <a:r>
              <a:rPr lang="fr-FR" sz="1400" dirty="0">
                <a:latin typeface="Calibri" charset="0"/>
              </a:rPr>
              <a:t>/</a:t>
            </a:r>
            <a:r>
              <a:rPr lang="fr-FR" sz="1400" dirty="0" err="1">
                <a:latin typeface="Calibri" charset="0"/>
              </a:rPr>
              <a:t>dL</a:t>
            </a:r>
            <a:endParaRPr lang="fr-FR" sz="1400" dirty="0">
              <a:latin typeface="Calibri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448982" y="839509"/>
            <a:ext cx="368425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deSNP</a:t>
            </a:r>
            <a:r>
              <a:rPr lang="it-IT" dirty="0"/>
              <a:t> MERTK rs6726639 CC/CA </a:t>
            </a:r>
            <a:r>
              <a:rPr lang="it-IT" dirty="0">
                <a:solidFill>
                  <a:srgbClr val="000000"/>
                </a:solidFill>
                <a:latin typeface="Acal"/>
                <a:cs typeface="Acal"/>
              </a:rPr>
              <a:t>:  423 </a:t>
            </a:r>
            <a:r>
              <a:rPr lang="it-IT" dirty="0" err="1">
                <a:solidFill>
                  <a:srgbClr val="000000"/>
                </a:solidFill>
                <a:latin typeface="Acal"/>
                <a:cs typeface="Acal"/>
              </a:rPr>
              <a:t>patients</a:t>
            </a:r>
            <a:r>
              <a:rPr lang="it-IT" dirty="0">
                <a:solidFill>
                  <a:srgbClr val="000000"/>
                </a:solidFill>
                <a:latin typeface="Acal"/>
                <a:cs typeface="Acal"/>
              </a:rPr>
              <a:t> (82%)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8629414-C650-384D-95B8-420678148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03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6135" y="185136"/>
            <a:ext cx="11300858" cy="11430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tx2"/>
                </a:solidFill>
                <a:latin typeface="+mn-lt"/>
              </a:rPr>
              <a:t>Future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hepatology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– How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shall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we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approach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an </a:t>
            </a:r>
            <a:r>
              <a:rPr lang="fr-FR" sz="3200" b="1" dirty="0" err="1">
                <a:solidFill>
                  <a:schemeClr val="tx2"/>
                </a:solidFill>
                <a:latin typeface="+mn-lt"/>
              </a:rPr>
              <a:t>aging</a:t>
            </a:r>
            <a:r>
              <a:rPr lang="fr-FR" sz="3200" b="1" dirty="0">
                <a:solidFill>
                  <a:schemeClr val="tx2"/>
                </a:solidFill>
                <a:latin typeface="+mn-lt"/>
              </a:rPr>
              <a:t> population?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7937" y="2189986"/>
            <a:ext cx="9986039" cy="2448272"/>
          </a:xfrm>
        </p:spPr>
        <p:txBody>
          <a:bodyPr>
            <a:noAutofit/>
          </a:bodyPr>
          <a:lstStyle/>
          <a:p>
            <a:pPr lvl="0"/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Non invasive diagnostic tests</a:t>
            </a:r>
          </a:p>
          <a:p>
            <a:pPr lvl="0"/>
            <a:endParaRPr lang="fr-FR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Simplified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personalized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 monitoring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protocols</a:t>
            </a:r>
            <a:endParaRPr lang="fr-FR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Multidisciplinary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partnership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other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specialists</a:t>
            </a:r>
            <a:r>
              <a:rPr lang="fr-FR" dirty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fr-FR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HCPs</a:t>
            </a:r>
            <a:endParaRPr lang="fr-FR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1F8562-544E-E242-915C-B64D02CDC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8" y="14991"/>
            <a:ext cx="1364104" cy="5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8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47615" y="784536"/>
            <a:ext cx="7624908" cy="5603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33"/>
              </a:spcBef>
            </a:pPr>
            <a:r>
              <a:rPr lang="de-DE" sz="2400" dirty="0" err="1">
                <a:solidFill>
                  <a:srgbClr val="C00000"/>
                </a:solidFill>
                <a:cs typeface="Lucida Sans Unicode" pitchFamily="34" charset="0"/>
              </a:rPr>
              <a:t>Frailty</a:t>
            </a:r>
            <a:r>
              <a:rPr lang="de-DE" sz="2400" dirty="0">
                <a:cs typeface="Lucida Sans Unicode" pitchFamily="34" charset="0"/>
              </a:rPr>
              <a:t>: </a:t>
            </a:r>
            <a:r>
              <a:rPr lang="de-DE" sz="2400" dirty="0" err="1">
                <a:cs typeface="Lucida Sans Unicode" pitchFamily="34" charset="0"/>
              </a:rPr>
              <a:t>concept</a:t>
            </a:r>
            <a:r>
              <a:rPr lang="de-DE" sz="2400" dirty="0">
                <a:cs typeface="Lucida Sans Unicode" pitchFamily="34" charset="0"/>
              </a:rPr>
              <a:t> </a:t>
            </a:r>
            <a:r>
              <a:rPr lang="de-DE" sz="2400" dirty="0" err="1">
                <a:cs typeface="Lucida Sans Unicode" pitchFamily="34" charset="0"/>
              </a:rPr>
              <a:t>developed</a:t>
            </a:r>
            <a:r>
              <a:rPr lang="de-DE" sz="2400" dirty="0">
                <a:cs typeface="Lucida Sans Unicode" pitchFamily="34" charset="0"/>
              </a:rPr>
              <a:t> in </a:t>
            </a:r>
            <a:r>
              <a:rPr lang="de-DE" sz="2400" dirty="0" err="1">
                <a:cs typeface="Lucida Sans Unicode" pitchFamily="34" charset="0"/>
              </a:rPr>
              <a:t>gerontology</a:t>
            </a:r>
            <a:r>
              <a:rPr lang="de-DE" sz="2400" dirty="0">
                <a:cs typeface="Lucida Sans Unicode" pitchFamily="34" charset="0"/>
              </a:rPr>
              <a:t> (Fried et al. 2001)</a:t>
            </a:r>
          </a:p>
          <a:p>
            <a:pPr>
              <a:spcBef>
                <a:spcPts val="533"/>
              </a:spcBef>
            </a:pPr>
            <a:r>
              <a:rPr lang="de-DE" sz="2400" dirty="0" err="1">
                <a:cs typeface="Lucida Sans Unicode" pitchFamily="34" charset="0"/>
              </a:rPr>
              <a:t>Measure</a:t>
            </a:r>
            <a:r>
              <a:rPr lang="de-DE" sz="2400" dirty="0">
                <a:cs typeface="Lucida Sans Unicode" pitchFamily="34" charset="0"/>
              </a:rPr>
              <a:t> </a:t>
            </a:r>
            <a:r>
              <a:rPr lang="de-DE" sz="2400" dirty="0" err="1">
                <a:cs typeface="Lucida Sans Unicode" pitchFamily="34" charset="0"/>
              </a:rPr>
              <a:t>of</a:t>
            </a:r>
            <a:r>
              <a:rPr lang="de-DE" sz="2400" dirty="0">
                <a:cs typeface="Lucida Sans Unicode" pitchFamily="34" charset="0"/>
              </a:rPr>
              <a:t> „</a:t>
            </a:r>
            <a:r>
              <a:rPr lang="de-DE" sz="2400" dirty="0" err="1">
                <a:cs typeface="Lucida Sans Unicode" pitchFamily="34" charset="0"/>
              </a:rPr>
              <a:t>physiologic</a:t>
            </a:r>
            <a:r>
              <a:rPr lang="de-DE" sz="2400" dirty="0">
                <a:cs typeface="Lucida Sans Unicode" pitchFamily="34" charset="0"/>
              </a:rPr>
              <a:t> </a:t>
            </a:r>
            <a:r>
              <a:rPr lang="de-DE" sz="2400" dirty="0" err="1">
                <a:cs typeface="Lucida Sans Unicode" pitchFamily="34" charset="0"/>
              </a:rPr>
              <a:t>reserve</a:t>
            </a:r>
            <a:r>
              <a:rPr lang="de-DE" sz="2400" dirty="0">
                <a:cs typeface="Lucida Sans Unicode" pitchFamily="34" charset="0"/>
              </a:rPr>
              <a:t>“</a:t>
            </a:r>
          </a:p>
          <a:p>
            <a:pPr>
              <a:spcBef>
                <a:spcPts val="533"/>
              </a:spcBef>
            </a:pPr>
            <a:endParaRPr lang="de-DE" sz="2133" dirty="0">
              <a:cs typeface="Lucida Sans Unicode" pitchFamily="34" charset="0"/>
            </a:endParaRP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 err="1">
                <a:solidFill>
                  <a:srgbClr val="C00000"/>
                </a:solidFill>
                <a:cs typeface="Lucida Sans Unicode" pitchFamily="34" charset="0"/>
              </a:rPr>
              <a:t>Shrinking</a:t>
            </a:r>
            <a:r>
              <a:rPr lang="de-DE" sz="2133" dirty="0">
                <a:cs typeface="Lucida Sans Unicode" pitchFamily="34" charset="0"/>
              </a:rPr>
              <a:t> (</a:t>
            </a:r>
            <a:r>
              <a:rPr lang="de-DE" sz="2133" dirty="0" err="1">
                <a:cs typeface="Lucida Sans Unicode" pitchFamily="34" charset="0"/>
              </a:rPr>
              <a:t>self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reported</a:t>
            </a:r>
            <a:r>
              <a:rPr lang="de-DE" sz="2133" dirty="0">
                <a:cs typeface="Lucida Sans Unicode" pitchFamily="34" charset="0"/>
              </a:rPr>
              <a:t>, &gt;10 </a:t>
            </a:r>
            <a:r>
              <a:rPr lang="de-DE" sz="2133" dirty="0" err="1">
                <a:cs typeface="Lucida Sans Unicode" pitchFamily="34" charset="0"/>
              </a:rPr>
              <a:t>pounds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weight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reduction</a:t>
            </a:r>
            <a:r>
              <a:rPr lang="de-DE" sz="2133" dirty="0">
                <a:cs typeface="Lucida Sans Unicode" pitchFamily="34" charset="0"/>
              </a:rPr>
              <a:t> per </a:t>
            </a:r>
            <a:r>
              <a:rPr lang="de-DE" sz="2133" dirty="0" err="1">
                <a:cs typeface="Lucida Sans Unicode" pitchFamily="34" charset="0"/>
              </a:rPr>
              <a:t>year</a:t>
            </a:r>
            <a:r>
              <a:rPr lang="de-DE" sz="2133" dirty="0">
                <a:cs typeface="Lucida Sans Unicode" pitchFamily="34" charset="0"/>
              </a:rPr>
              <a:t>)</a:t>
            </a: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 err="1">
                <a:solidFill>
                  <a:srgbClr val="C00000"/>
                </a:solidFill>
                <a:cs typeface="Lucida Sans Unicode" pitchFamily="34" charset="0"/>
              </a:rPr>
              <a:t>Weakness</a:t>
            </a:r>
            <a:r>
              <a:rPr lang="de-DE" sz="2133" dirty="0">
                <a:solidFill>
                  <a:srgbClr val="C00000"/>
                </a:solidFill>
                <a:cs typeface="Lucida Sans Unicode" pitchFamily="34" charset="0"/>
              </a:rPr>
              <a:t> </a:t>
            </a:r>
            <a:r>
              <a:rPr lang="de-DE" sz="2133" dirty="0">
                <a:cs typeface="Lucida Sans Unicode" pitchFamily="34" charset="0"/>
              </a:rPr>
              <a:t>(</a:t>
            </a:r>
            <a:r>
              <a:rPr lang="de-DE" sz="2133" dirty="0" err="1">
                <a:cs typeface="Lucida Sans Unicode" pitchFamily="34" charset="0"/>
              </a:rPr>
              <a:t>grip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strength</a:t>
            </a:r>
            <a:r>
              <a:rPr lang="de-DE" sz="2133" dirty="0">
                <a:cs typeface="Lucida Sans Unicode" pitchFamily="34" charset="0"/>
              </a:rPr>
              <a:t> - </a:t>
            </a:r>
            <a:r>
              <a:rPr lang="de-DE" sz="2133" dirty="0" err="1">
                <a:cs typeface="Lucida Sans Unicode" pitchFamily="34" charset="0"/>
              </a:rPr>
              <a:t>adjusted</a:t>
            </a:r>
            <a:r>
              <a:rPr lang="de-DE" sz="2133" dirty="0">
                <a:cs typeface="Lucida Sans Unicode" pitchFamily="34" charset="0"/>
              </a:rPr>
              <a:t>)</a:t>
            </a: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>
                <a:solidFill>
                  <a:srgbClr val="C00000"/>
                </a:solidFill>
                <a:cs typeface="Lucida Sans Unicode" pitchFamily="34" charset="0"/>
              </a:rPr>
              <a:t>Exhaustion</a:t>
            </a:r>
            <a:r>
              <a:rPr lang="de-DE" sz="2133" dirty="0">
                <a:cs typeface="Lucida Sans Unicode" pitchFamily="34" charset="0"/>
              </a:rPr>
              <a:t> (</a:t>
            </a:r>
            <a:r>
              <a:rPr lang="de-DE" sz="2133" dirty="0" err="1">
                <a:cs typeface="Lucida Sans Unicode" pitchFamily="34" charset="0"/>
              </a:rPr>
              <a:t>self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reported</a:t>
            </a:r>
            <a:r>
              <a:rPr lang="de-DE" sz="2133" dirty="0">
                <a:cs typeface="Lucida Sans Unicode" pitchFamily="34" charset="0"/>
              </a:rPr>
              <a:t>)</a:t>
            </a: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>
                <a:solidFill>
                  <a:srgbClr val="C00000"/>
                </a:solidFill>
                <a:cs typeface="Lucida Sans Unicode" pitchFamily="34" charset="0"/>
              </a:rPr>
              <a:t>Slow </a:t>
            </a:r>
            <a:r>
              <a:rPr lang="de-DE" sz="2133" dirty="0" err="1">
                <a:solidFill>
                  <a:srgbClr val="C00000"/>
                </a:solidFill>
                <a:cs typeface="Lucida Sans Unicode" pitchFamily="34" charset="0"/>
              </a:rPr>
              <a:t>walking</a:t>
            </a:r>
            <a:r>
              <a:rPr lang="de-DE" sz="2133" dirty="0">
                <a:solidFill>
                  <a:srgbClr val="C00000"/>
                </a:solidFill>
                <a:cs typeface="Lucida Sans Unicode" pitchFamily="34" charset="0"/>
              </a:rPr>
              <a:t> </a:t>
            </a:r>
            <a:r>
              <a:rPr lang="de-DE" sz="2133" dirty="0" err="1">
                <a:solidFill>
                  <a:srgbClr val="C00000"/>
                </a:solidFill>
                <a:cs typeface="Lucida Sans Unicode" pitchFamily="34" charset="0"/>
              </a:rPr>
              <a:t>speed</a:t>
            </a:r>
            <a:r>
              <a:rPr lang="de-DE" sz="2133" dirty="0">
                <a:solidFill>
                  <a:srgbClr val="C00000"/>
                </a:solidFill>
                <a:cs typeface="Lucida Sans Unicode" pitchFamily="34" charset="0"/>
              </a:rPr>
              <a:t> </a:t>
            </a:r>
            <a:r>
              <a:rPr lang="de-DE" sz="2133" dirty="0">
                <a:cs typeface="Lucida Sans Unicode" pitchFamily="34" charset="0"/>
              </a:rPr>
              <a:t>(15 </a:t>
            </a:r>
            <a:r>
              <a:rPr lang="de-DE" sz="2133" dirty="0" err="1">
                <a:cs typeface="Lucida Sans Unicode" pitchFamily="34" charset="0"/>
              </a:rPr>
              <a:t>feet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walking</a:t>
            </a:r>
            <a:r>
              <a:rPr lang="de-DE" sz="2133" dirty="0">
                <a:cs typeface="Lucida Sans Unicode" pitchFamily="34" charset="0"/>
              </a:rPr>
              <a:t> time – </a:t>
            </a:r>
            <a:r>
              <a:rPr lang="de-DE" sz="2133" dirty="0" err="1">
                <a:cs typeface="Lucida Sans Unicode" pitchFamily="34" charset="0"/>
              </a:rPr>
              <a:t>adjusted</a:t>
            </a:r>
            <a:r>
              <a:rPr lang="de-DE" sz="2133" dirty="0">
                <a:cs typeface="Lucida Sans Unicode" pitchFamily="34" charset="0"/>
              </a:rPr>
              <a:t>)</a:t>
            </a: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>
                <a:solidFill>
                  <a:srgbClr val="C00000"/>
                </a:solidFill>
                <a:cs typeface="Lucida Sans Unicode" pitchFamily="34" charset="0"/>
              </a:rPr>
              <a:t>Low </a:t>
            </a:r>
            <a:r>
              <a:rPr lang="de-DE" sz="2133" dirty="0" err="1">
                <a:solidFill>
                  <a:srgbClr val="C00000"/>
                </a:solidFill>
                <a:cs typeface="Lucida Sans Unicode" pitchFamily="34" charset="0"/>
              </a:rPr>
              <a:t>activity</a:t>
            </a:r>
            <a:r>
              <a:rPr lang="de-DE" sz="2133" dirty="0">
                <a:solidFill>
                  <a:srgbClr val="C00000"/>
                </a:solidFill>
                <a:cs typeface="Lucida Sans Unicode" pitchFamily="34" charset="0"/>
              </a:rPr>
              <a:t> </a:t>
            </a:r>
            <a:r>
              <a:rPr lang="de-DE" sz="2133" dirty="0">
                <a:cs typeface="Lucida Sans Unicode" pitchFamily="34" charset="0"/>
              </a:rPr>
              <a:t>(kcal/</a:t>
            </a:r>
            <a:r>
              <a:rPr lang="de-DE" sz="2133" dirty="0" err="1">
                <a:cs typeface="Lucida Sans Unicode" pitchFamily="34" charset="0"/>
              </a:rPr>
              <a:t>week</a:t>
            </a:r>
            <a:r>
              <a:rPr lang="de-DE" sz="2133" dirty="0">
                <a:cs typeface="Lucida Sans Unicode" pitchFamily="34" charset="0"/>
              </a:rPr>
              <a:t> – </a:t>
            </a:r>
            <a:r>
              <a:rPr lang="de-DE" sz="2133" dirty="0" err="1">
                <a:cs typeface="Lucida Sans Unicode" pitchFamily="34" charset="0"/>
              </a:rPr>
              <a:t>adjusted</a:t>
            </a:r>
            <a:r>
              <a:rPr lang="de-DE" sz="2133" dirty="0">
                <a:cs typeface="Lucida Sans Unicode" pitchFamily="34" charset="0"/>
              </a:rPr>
              <a:t>)</a:t>
            </a:r>
          </a:p>
          <a:p>
            <a:pPr>
              <a:spcBef>
                <a:spcPts val="533"/>
              </a:spcBef>
            </a:pPr>
            <a:endParaRPr lang="de-DE" sz="2133" dirty="0">
              <a:cs typeface="Lucida Sans Unicode" pitchFamily="34" charset="0"/>
            </a:endParaRPr>
          </a:p>
          <a:p>
            <a:pPr>
              <a:spcBef>
                <a:spcPts val="533"/>
              </a:spcBef>
            </a:pPr>
            <a:r>
              <a:rPr lang="de-DE" sz="2133" dirty="0" err="1">
                <a:cs typeface="Lucida Sans Unicode" pitchFamily="34" charset="0"/>
              </a:rPr>
              <a:t>Possible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measurements</a:t>
            </a:r>
            <a:r>
              <a:rPr lang="de-DE" sz="2133" dirty="0">
                <a:cs typeface="Lucida Sans Unicode" pitchFamily="34" charset="0"/>
              </a:rPr>
              <a:t>/model:</a:t>
            </a:r>
          </a:p>
          <a:p>
            <a:pPr>
              <a:spcBef>
                <a:spcPts val="533"/>
              </a:spcBef>
            </a:pPr>
            <a:endParaRPr lang="de-DE" sz="2133" dirty="0">
              <a:cs typeface="Lucida Sans Unicode" pitchFamily="34" charset="0"/>
            </a:endParaRP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 err="1">
                <a:cs typeface="Lucida Sans Unicode" pitchFamily="34" charset="0"/>
              </a:rPr>
              <a:t>Grip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strength</a:t>
            </a:r>
            <a:r>
              <a:rPr lang="de-DE" sz="2133" dirty="0">
                <a:cs typeface="Lucida Sans Unicode" pitchFamily="34" charset="0"/>
              </a:rPr>
              <a:t> [kg] 	</a:t>
            </a:r>
            <a:r>
              <a:rPr lang="de-DE" sz="2133" dirty="0">
                <a:solidFill>
                  <a:srgbClr val="0070C0"/>
                </a:solidFill>
                <a:cs typeface="Lucida Sans Unicode" pitchFamily="34" charset="0"/>
              </a:rPr>
              <a:t>(</a:t>
            </a:r>
            <a:r>
              <a:rPr lang="de-DE" sz="2133" dirty="0" err="1">
                <a:solidFill>
                  <a:srgbClr val="0070C0"/>
                </a:solidFill>
                <a:cs typeface="Lucida Sans Unicode" pitchFamily="34" charset="0"/>
              </a:rPr>
              <a:t>nutrition</a:t>
            </a:r>
            <a:r>
              <a:rPr lang="de-DE" sz="2133" dirty="0">
                <a:solidFill>
                  <a:srgbClr val="0070C0"/>
                </a:solidFill>
                <a:cs typeface="Lucida Sans Unicode" pitchFamily="34" charset="0"/>
              </a:rPr>
              <a:t>)</a:t>
            </a: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 err="1">
                <a:cs typeface="Lucida Sans Unicode" pitchFamily="34" charset="0"/>
              </a:rPr>
              <a:t>Chair</a:t>
            </a:r>
            <a:r>
              <a:rPr lang="de-DE" sz="2133" dirty="0">
                <a:cs typeface="Lucida Sans Unicode" pitchFamily="34" charset="0"/>
              </a:rPr>
              <a:t> </a:t>
            </a:r>
            <a:r>
              <a:rPr lang="de-DE" sz="2133" dirty="0" err="1">
                <a:cs typeface="Lucida Sans Unicode" pitchFamily="34" charset="0"/>
              </a:rPr>
              <a:t>stands</a:t>
            </a:r>
            <a:r>
              <a:rPr lang="de-DE" sz="2133" dirty="0">
                <a:cs typeface="Lucida Sans Unicode" pitchFamily="34" charset="0"/>
              </a:rPr>
              <a:t> [sec.] 	</a:t>
            </a:r>
            <a:r>
              <a:rPr lang="de-DE" sz="2133" dirty="0">
                <a:solidFill>
                  <a:srgbClr val="0070C0"/>
                </a:solidFill>
                <a:cs typeface="Lucida Sans Unicode" pitchFamily="34" charset="0"/>
              </a:rPr>
              <a:t>(</a:t>
            </a:r>
            <a:r>
              <a:rPr lang="de-DE" sz="2133" dirty="0" err="1">
                <a:solidFill>
                  <a:srgbClr val="0070C0"/>
                </a:solidFill>
                <a:cs typeface="Lucida Sans Unicode" pitchFamily="34" charset="0"/>
              </a:rPr>
              <a:t>muscle</a:t>
            </a:r>
            <a:r>
              <a:rPr lang="de-DE" sz="2133" dirty="0">
                <a:solidFill>
                  <a:srgbClr val="0070C0"/>
                </a:solidFill>
                <a:cs typeface="Lucida Sans Unicode" pitchFamily="34" charset="0"/>
              </a:rPr>
              <a:t>)</a:t>
            </a:r>
          </a:p>
          <a:p>
            <a:pPr marL="359824" indent="-359824">
              <a:spcBef>
                <a:spcPts val="533"/>
              </a:spcBef>
              <a:buFont typeface="Arial" pitchFamily="34" charset="0"/>
              <a:buChar char="•"/>
            </a:pPr>
            <a:r>
              <a:rPr lang="de-DE" sz="2133" dirty="0">
                <a:cs typeface="Lucida Sans Unicode" pitchFamily="34" charset="0"/>
              </a:rPr>
              <a:t>Balance [sec.] 		</a:t>
            </a:r>
            <a:r>
              <a:rPr lang="de-DE" sz="2133" dirty="0">
                <a:solidFill>
                  <a:srgbClr val="0070C0"/>
                </a:solidFill>
                <a:cs typeface="Lucida Sans Unicode" pitchFamily="34" charset="0"/>
              </a:rPr>
              <a:t>(</a:t>
            </a:r>
            <a:r>
              <a:rPr lang="de-DE" sz="2133" dirty="0" err="1">
                <a:solidFill>
                  <a:srgbClr val="0070C0"/>
                </a:solidFill>
                <a:cs typeface="Lucida Sans Unicode" pitchFamily="34" charset="0"/>
              </a:rPr>
              <a:t>neuromotor</a:t>
            </a:r>
            <a:r>
              <a:rPr lang="de-DE" sz="2133" dirty="0">
                <a:solidFill>
                  <a:srgbClr val="0070C0"/>
                </a:solidFill>
                <a:cs typeface="Lucida Sans Unicode" pitchFamily="34" charset="0"/>
              </a:rPr>
              <a:t> </a:t>
            </a:r>
            <a:r>
              <a:rPr lang="de-DE" sz="2133" dirty="0" err="1">
                <a:solidFill>
                  <a:srgbClr val="0070C0"/>
                </a:solidFill>
                <a:cs typeface="Lucida Sans Unicode" pitchFamily="34" charset="0"/>
              </a:rPr>
              <a:t>fitness</a:t>
            </a:r>
            <a:r>
              <a:rPr lang="de-DE" sz="2133" dirty="0">
                <a:solidFill>
                  <a:srgbClr val="0070C0"/>
                </a:solidFill>
                <a:cs typeface="Lucida Sans Unicode" pitchFamily="34" charset="0"/>
              </a:rPr>
              <a:t>)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61953" y="26262"/>
            <a:ext cx="11457516" cy="61561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152400" tIns="101600" rIns="152400" bIns="101600">
            <a:spAutoFit/>
          </a:bodyPr>
          <a:lstStyle/>
          <a:p>
            <a:pPr algn="ctr" defTabSz="1280552"/>
            <a:r>
              <a:rPr lang="de-DE" sz="2667" dirty="0" err="1"/>
              <a:t>What</a:t>
            </a:r>
            <a:r>
              <a:rPr lang="de-DE" sz="2667" dirty="0"/>
              <a:t> </a:t>
            </a:r>
            <a:r>
              <a:rPr lang="de-DE" sz="2667" dirty="0" err="1"/>
              <a:t>is</a:t>
            </a:r>
            <a:r>
              <a:rPr lang="de-DE" sz="2667" dirty="0"/>
              <a:t> </a:t>
            </a:r>
            <a:r>
              <a:rPr lang="de-DE" sz="2667" dirty="0" err="1"/>
              <a:t>frailty</a:t>
            </a:r>
            <a:r>
              <a:rPr lang="de-DE" sz="2667" dirty="0"/>
              <a:t>?</a:t>
            </a:r>
            <a:endParaRPr lang="de-DE" sz="2133" i="1" dirty="0">
              <a:solidFill>
                <a:schemeClr val="bg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64F4CD-1EDB-C741-A88E-A981FA7A8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8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83705" y="58737"/>
            <a:ext cx="659084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67" dirty="0" err="1">
                <a:solidFill>
                  <a:srgbClr val="C00000"/>
                </a:solidFill>
                <a:cs typeface="Lucida Sans Unicode" pitchFamily="34" charset="0"/>
              </a:rPr>
              <a:t>Elderly</a:t>
            </a:r>
            <a:r>
              <a:rPr lang="de-DE" sz="4267" dirty="0">
                <a:solidFill>
                  <a:srgbClr val="C00000"/>
                </a:solidFill>
                <a:cs typeface="Lucida Sans Unicode" pitchFamily="34" charset="0"/>
              </a:rPr>
              <a:t> </a:t>
            </a:r>
            <a:r>
              <a:rPr lang="de-DE" sz="4267" dirty="0" err="1">
                <a:solidFill>
                  <a:srgbClr val="C00000"/>
                </a:solidFill>
                <a:cs typeface="Lucida Sans Unicode" pitchFamily="34" charset="0"/>
              </a:rPr>
              <a:t>patient</a:t>
            </a:r>
            <a:r>
              <a:rPr lang="de-DE" sz="4267" dirty="0">
                <a:solidFill>
                  <a:srgbClr val="C00000"/>
                </a:solidFill>
                <a:cs typeface="Lucida Sans Unicode" pitchFamily="34" charset="0"/>
              </a:rPr>
              <a:t> ≠ </a:t>
            </a:r>
            <a:r>
              <a:rPr lang="de-DE" sz="4267" dirty="0" err="1">
                <a:solidFill>
                  <a:srgbClr val="C00000"/>
                </a:solidFill>
                <a:cs typeface="Lucida Sans Unicode" pitchFamily="34" charset="0"/>
              </a:rPr>
              <a:t>Frail</a:t>
            </a:r>
            <a:r>
              <a:rPr lang="de-DE" sz="4267" dirty="0">
                <a:solidFill>
                  <a:srgbClr val="C00000"/>
                </a:solidFill>
                <a:cs typeface="Lucida Sans Unicode" pitchFamily="34" charset="0"/>
              </a:rPr>
              <a:t> </a:t>
            </a:r>
            <a:r>
              <a:rPr lang="de-DE" sz="4267" dirty="0" err="1">
                <a:solidFill>
                  <a:srgbClr val="C00000"/>
                </a:solidFill>
                <a:cs typeface="Lucida Sans Unicode" pitchFamily="34" charset="0"/>
              </a:rPr>
              <a:t>patient</a:t>
            </a:r>
            <a:endParaRPr lang="de-DE" sz="4267" dirty="0">
              <a:solidFill>
                <a:srgbClr val="C00000"/>
              </a:solidFill>
              <a:cs typeface="Lucida Sans Unicode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50435" y="1147649"/>
            <a:ext cx="7537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There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common</a:t>
            </a:r>
            <a:r>
              <a:rPr lang="de-DE" sz="2400" dirty="0"/>
              <a:t> </a:t>
            </a:r>
            <a:r>
              <a:rPr lang="de-DE" sz="2400" dirty="0" err="1"/>
              <a:t>features</a:t>
            </a:r>
            <a:r>
              <a:rPr lang="de-DE" sz="2400" dirty="0"/>
              <a:t>:</a:t>
            </a:r>
          </a:p>
          <a:p>
            <a:endParaRPr lang="de-DE" sz="2400" dirty="0"/>
          </a:p>
          <a:p>
            <a:pPr marL="243411" indent="-243411">
              <a:buFont typeface="Arial" pitchFamily="34" charset="0"/>
              <a:buChar char="•"/>
            </a:pPr>
            <a:r>
              <a:rPr lang="de-DE" sz="2400" dirty="0" err="1"/>
              <a:t>Reduced</a:t>
            </a:r>
            <a:r>
              <a:rPr lang="de-DE" sz="2400" dirty="0"/>
              <a:t> </a:t>
            </a:r>
            <a:r>
              <a:rPr lang="de-DE" sz="2400" dirty="0" err="1"/>
              <a:t>function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immune </a:t>
            </a:r>
            <a:r>
              <a:rPr lang="de-DE" sz="2400" dirty="0" err="1"/>
              <a:t>system</a:t>
            </a:r>
            <a:endParaRPr lang="de-DE" sz="2400" dirty="0"/>
          </a:p>
          <a:p>
            <a:pPr marL="243411" indent="-243411">
              <a:buFont typeface="Arial" pitchFamily="34" charset="0"/>
              <a:buChar char="•"/>
            </a:pPr>
            <a:r>
              <a:rPr lang="de-DE" sz="2400" dirty="0" err="1"/>
              <a:t>Reduced</a:t>
            </a:r>
            <a:r>
              <a:rPr lang="de-DE" sz="2400" dirty="0"/>
              <a:t> </a:t>
            </a:r>
            <a:r>
              <a:rPr lang="de-DE" sz="2400" dirty="0" err="1"/>
              <a:t>muscle</a:t>
            </a:r>
            <a:r>
              <a:rPr lang="de-DE" sz="2400" dirty="0"/>
              <a:t> </a:t>
            </a:r>
            <a:r>
              <a:rPr lang="de-DE" sz="2400" dirty="0" err="1"/>
              <a:t>mass</a:t>
            </a:r>
            <a:r>
              <a:rPr lang="de-DE" sz="2400" dirty="0"/>
              <a:t>/</a:t>
            </a:r>
            <a:r>
              <a:rPr lang="de-DE" sz="2400" dirty="0" err="1"/>
              <a:t>sarcopenia</a:t>
            </a:r>
            <a:r>
              <a:rPr lang="de-DE" sz="2400" dirty="0"/>
              <a:t>/</a:t>
            </a:r>
            <a:r>
              <a:rPr lang="de-DE" sz="2400" dirty="0" err="1"/>
              <a:t>strength</a:t>
            </a:r>
            <a:endParaRPr lang="de-DE" sz="2400" dirty="0"/>
          </a:p>
          <a:p>
            <a:pPr marL="243411" indent="-243411">
              <a:buFont typeface="Arial" pitchFamily="34" charset="0"/>
              <a:buChar char="•"/>
            </a:pPr>
            <a:r>
              <a:rPr lang="de-DE" sz="2400" dirty="0" err="1"/>
              <a:t>Reduced</a:t>
            </a:r>
            <a:r>
              <a:rPr lang="de-DE" sz="2400" dirty="0"/>
              <a:t> </a:t>
            </a:r>
            <a:r>
              <a:rPr lang="de-DE" sz="2400" dirty="0" err="1"/>
              <a:t>kidney</a:t>
            </a:r>
            <a:r>
              <a:rPr lang="de-DE" sz="2400" dirty="0"/>
              <a:t> </a:t>
            </a:r>
            <a:r>
              <a:rPr lang="de-DE" sz="2400" dirty="0" err="1"/>
              <a:t>function</a:t>
            </a:r>
            <a:r>
              <a:rPr lang="de-DE" sz="2400" dirty="0"/>
              <a:t> (GFR </a:t>
            </a:r>
            <a:r>
              <a:rPr lang="de-DE" sz="2400" dirty="0" err="1"/>
              <a:t>reduction</a:t>
            </a:r>
            <a:r>
              <a:rPr lang="de-DE" sz="2400" dirty="0"/>
              <a:t>, </a:t>
            </a:r>
            <a:r>
              <a:rPr lang="de-DE" sz="2400" dirty="0" err="1"/>
              <a:t>proteinuria</a:t>
            </a:r>
            <a:r>
              <a:rPr lang="de-DE" sz="2400" dirty="0"/>
              <a:t>…)</a:t>
            </a:r>
          </a:p>
          <a:p>
            <a:pPr marL="243411" indent="-243411">
              <a:buFont typeface="Arial" pitchFamily="34" charset="0"/>
              <a:buChar char="•"/>
            </a:pPr>
            <a:r>
              <a:rPr lang="de-DE" sz="2400" dirty="0" err="1"/>
              <a:t>Increase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comorbidities</a:t>
            </a:r>
            <a:r>
              <a:rPr lang="de-DE" sz="2400" dirty="0"/>
              <a:t> (</a:t>
            </a:r>
            <a:r>
              <a:rPr lang="de-DE" sz="2400" dirty="0" err="1"/>
              <a:t>diabetes</a:t>
            </a:r>
            <a:r>
              <a:rPr lang="de-DE" sz="2400" dirty="0"/>
              <a:t>, </a:t>
            </a:r>
            <a:r>
              <a:rPr lang="de-DE" sz="2400" dirty="0" err="1"/>
              <a:t>cancer</a:t>
            </a:r>
            <a:r>
              <a:rPr lang="de-DE" sz="2400" dirty="0"/>
              <a:t>, </a:t>
            </a:r>
            <a:r>
              <a:rPr lang="de-DE" sz="2400" dirty="0" err="1"/>
              <a:t>infections</a:t>
            </a:r>
            <a:r>
              <a:rPr lang="de-DE" sz="2400" dirty="0"/>
              <a:t>,…)</a:t>
            </a:r>
          </a:p>
          <a:p>
            <a:pPr marL="243411" indent="-243411">
              <a:buFont typeface="Arial" pitchFamily="34" charset="0"/>
              <a:buChar char="•"/>
            </a:pPr>
            <a:r>
              <a:rPr lang="de-DE" sz="2400" dirty="0" err="1"/>
              <a:t>Alterations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hepatic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extrahepatic</a:t>
            </a:r>
            <a:r>
              <a:rPr lang="de-DE" sz="2400" dirty="0"/>
              <a:t> </a:t>
            </a:r>
            <a:r>
              <a:rPr lang="de-DE" sz="2400" dirty="0" err="1"/>
              <a:t>metabolism</a:t>
            </a:r>
            <a:endParaRPr lang="de-DE" sz="2400" dirty="0"/>
          </a:p>
          <a:p>
            <a:pPr marL="243411" indent="-243411">
              <a:buFont typeface="Arial" pitchFamily="34" charset="0"/>
              <a:buChar char="•"/>
            </a:pPr>
            <a:r>
              <a:rPr lang="de-DE" sz="2400" dirty="0" err="1"/>
              <a:t>Use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multiple </a:t>
            </a:r>
            <a:r>
              <a:rPr lang="de-DE" sz="2400" dirty="0" err="1"/>
              <a:t>therapeutic</a:t>
            </a:r>
            <a:r>
              <a:rPr lang="de-DE" sz="2400" dirty="0"/>
              <a:t> </a:t>
            </a:r>
            <a:r>
              <a:rPr lang="de-DE" sz="2400" dirty="0" err="1"/>
              <a:t>drugs</a:t>
            </a:r>
            <a:endParaRPr lang="de-DE" sz="2400" dirty="0"/>
          </a:p>
          <a:p>
            <a:endParaRPr lang="de-DE" sz="2400" dirty="0">
              <a:solidFill>
                <a:schemeClr val="tx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9C8518-AB4D-CF42-8E49-9C0F50945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0CCD3AA-EA1D-BF47-A37B-523EC828F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27579"/>
              </p:ext>
            </p:extLst>
          </p:nvPr>
        </p:nvGraphicFramePr>
        <p:xfrm>
          <a:off x="1628713" y="5070607"/>
          <a:ext cx="8424936" cy="464052"/>
        </p:xfrm>
        <a:graphic>
          <a:graphicData uri="http://schemas.openxmlformats.org/drawingml/2006/table">
            <a:tbl>
              <a:tblPr firstRow="1" bandRow="1"/>
              <a:tblGrid>
                <a:gridCol w="1692188">
                  <a:extLst>
                    <a:ext uri="{9D8B030D-6E8A-4147-A177-3AD203B41FA5}">
                      <a16:colId xmlns:a16="http://schemas.microsoft.com/office/drawing/2014/main" val="2506799409"/>
                    </a:ext>
                  </a:extLst>
                </a:gridCol>
                <a:gridCol w="6732748">
                  <a:extLst>
                    <a:ext uri="{9D8B030D-6E8A-4147-A177-3AD203B41FA5}">
                      <a16:colId xmlns:a16="http://schemas.microsoft.com/office/drawing/2014/main" val="3965643602"/>
                    </a:ext>
                  </a:extLst>
                </a:gridCol>
              </a:tblGrid>
              <a:tr h="4640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Arial Unicode MS"/>
                          <a:cs typeface="+mj-cs"/>
                        </a:rPr>
                        <a:t>Frailty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/>
                        <a:cs typeface="+mj-cs"/>
                      </a:endParaRPr>
                    </a:p>
                  </a:txBody>
                  <a:tcPr marL="63794" marR="63794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 Unicode MS"/>
                          <a:cs typeface="+mj-cs"/>
                        </a:rPr>
                        <a:t>Loss of functional, cognitive, and physiological reserve leading to a vulnerable state. Frailty may be considered a form of  nutrition-related disorder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j-cs"/>
                      </a:endParaRPr>
                    </a:p>
                  </a:txBody>
                  <a:tcPr marL="63794" marR="63794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031005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4D4457DF-0EE2-374D-A45D-DED9F320F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802454"/>
              </p:ext>
            </p:extLst>
          </p:nvPr>
        </p:nvGraphicFramePr>
        <p:xfrm>
          <a:off x="1593314" y="5813610"/>
          <a:ext cx="8424936" cy="464052"/>
        </p:xfrm>
        <a:graphic>
          <a:graphicData uri="http://schemas.openxmlformats.org/drawingml/2006/table">
            <a:tbl>
              <a:tblPr firstRow="1" bandRow="1"/>
              <a:tblGrid>
                <a:gridCol w="1692188">
                  <a:extLst>
                    <a:ext uri="{9D8B030D-6E8A-4147-A177-3AD203B41FA5}">
                      <a16:colId xmlns:a16="http://schemas.microsoft.com/office/drawing/2014/main" val="52569983"/>
                    </a:ext>
                  </a:extLst>
                </a:gridCol>
                <a:gridCol w="6732748">
                  <a:extLst>
                    <a:ext uri="{9D8B030D-6E8A-4147-A177-3AD203B41FA5}">
                      <a16:colId xmlns:a16="http://schemas.microsoft.com/office/drawing/2014/main" val="104687043"/>
                    </a:ext>
                  </a:extLst>
                </a:gridCol>
              </a:tblGrid>
              <a:tr h="4640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Arial Unicode MS"/>
                          <a:cs typeface="+mj-cs"/>
                        </a:rPr>
                        <a:t>Sarcopenia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/>
                        <a:cs typeface="+mj-cs"/>
                      </a:endParaRPr>
                    </a:p>
                  </a:txBody>
                  <a:tcPr marL="63794" marR="63794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 Unicode MS"/>
                          <a:cs typeface="+mj-cs"/>
                        </a:rPr>
                        <a:t>Reduction in muscle mass and function due to ageing (primary sarcopenia), acute or chronic illness (secondary sarcopenia), including chronic liver disease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j-cs"/>
                      </a:endParaRPr>
                    </a:p>
                  </a:txBody>
                  <a:tcPr marL="63794" marR="63794" marT="0" marB="0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94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asellaDiTesto 87"/>
          <p:cNvSpPr txBox="1"/>
          <p:nvPr/>
        </p:nvSpPr>
        <p:spPr>
          <a:xfrm>
            <a:off x="1016004" y="150364"/>
            <a:ext cx="10515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Future </a:t>
            </a:r>
            <a:r>
              <a:rPr lang="it-IT" sz="3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hepatology</a:t>
            </a:r>
            <a:endParaRPr lang="it-IT" sz="3600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91EA86F3-1F61-904F-93B2-E425C769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E2B7D65-5754-8440-BBB6-DC9FE3CB3D21}"/>
              </a:ext>
            </a:extLst>
          </p:cNvPr>
          <p:cNvSpPr txBox="1"/>
          <p:nvPr/>
        </p:nvSpPr>
        <p:spPr>
          <a:xfrm>
            <a:off x="535017" y="2242733"/>
            <a:ext cx="612937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6"/>
                </a:solidFill>
              </a:rPr>
              <a:t>Diseases</a:t>
            </a:r>
            <a:r>
              <a:rPr lang="it-IT" sz="2400" dirty="0">
                <a:solidFill>
                  <a:schemeClr val="accent6"/>
                </a:solidFill>
              </a:rPr>
              <a:t> </a:t>
            </a:r>
            <a:r>
              <a:rPr lang="it-IT" sz="2400" dirty="0" err="1">
                <a:solidFill>
                  <a:schemeClr val="accent6"/>
                </a:solidFill>
              </a:rPr>
              <a:t>whose</a:t>
            </a:r>
            <a:r>
              <a:rPr lang="it-IT" sz="2400" dirty="0">
                <a:solidFill>
                  <a:schemeClr val="accent6"/>
                </a:solidFill>
              </a:rPr>
              <a:t> </a:t>
            </a:r>
            <a:r>
              <a:rPr lang="it-IT" sz="2400" dirty="0" err="1">
                <a:solidFill>
                  <a:schemeClr val="accent6"/>
                </a:solidFill>
              </a:rPr>
              <a:t>etiology</a:t>
            </a:r>
            <a:r>
              <a:rPr lang="it-IT" sz="2400" dirty="0">
                <a:solidFill>
                  <a:schemeClr val="accent6"/>
                </a:solidFill>
              </a:rPr>
              <a:t> </a:t>
            </a:r>
            <a:r>
              <a:rPr lang="it-IT" sz="2400" dirty="0" err="1">
                <a:solidFill>
                  <a:schemeClr val="accent6"/>
                </a:solidFill>
              </a:rPr>
              <a:t>has</a:t>
            </a:r>
            <a:r>
              <a:rPr lang="it-IT" sz="2400" dirty="0">
                <a:solidFill>
                  <a:schemeClr val="accent6"/>
                </a:solidFill>
              </a:rPr>
              <a:t> </a:t>
            </a:r>
            <a:r>
              <a:rPr lang="it-IT" sz="2400" dirty="0" err="1">
                <a:solidFill>
                  <a:schemeClr val="accent6"/>
                </a:solidFill>
              </a:rPr>
              <a:t>been</a:t>
            </a:r>
            <a:r>
              <a:rPr lang="it-IT" sz="2400" dirty="0">
                <a:solidFill>
                  <a:schemeClr val="accent6"/>
                </a:solidFill>
              </a:rPr>
              <a:t> </a:t>
            </a:r>
            <a:r>
              <a:rPr lang="it-IT" sz="2400" dirty="0" err="1">
                <a:solidFill>
                  <a:schemeClr val="accent6"/>
                </a:solidFill>
              </a:rPr>
              <a:t>removed</a:t>
            </a:r>
            <a:r>
              <a:rPr lang="it-IT" sz="2400" dirty="0">
                <a:solidFill>
                  <a:schemeClr val="accent6"/>
                </a:solidFill>
              </a:rPr>
              <a:t>:</a:t>
            </a:r>
          </a:p>
          <a:p>
            <a:pPr marL="800100" lvl="1" indent="-342900">
              <a:buAutoNum type="arabicPeriod"/>
            </a:pPr>
            <a:r>
              <a:rPr lang="it-IT" sz="2400" dirty="0">
                <a:solidFill>
                  <a:schemeClr val="accent6"/>
                </a:solidFill>
              </a:rPr>
              <a:t>HCV</a:t>
            </a:r>
          </a:p>
          <a:p>
            <a:pPr marL="800100" lvl="1" indent="-342900">
              <a:buAutoNum type="arabicPeriod"/>
            </a:pPr>
            <a:endParaRPr lang="it-IT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2"/>
                </a:solidFill>
              </a:rPr>
              <a:t>Diseases</a:t>
            </a:r>
            <a:r>
              <a:rPr lang="it-IT" sz="2400" dirty="0">
                <a:solidFill>
                  <a:schemeClr val="accent2"/>
                </a:solidFill>
              </a:rPr>
              <a:t> </a:t>
            </a:r>
            <a:r>
              <a:rPr lang="it-IT" sz="2400" dirty="0" err="1">
                <a:solidFill>
                  <a:schemeClr val="accent2"/>
                </a:solidFill>
              </a:rPr>
              <a:t>whose</a:t>
            </a:r>
            <a:r>
              <a:rPr lang="it-IT" sz="2400" dirty="0">
                <a:solidFill>
                  <a:schemeClr val="accent2"/>
                </a:solidFill>
              </a:rPr>
              <a:t> </a:t>
            </a:r>
            <a:r>
              <a:rPr lang="it-IT" sz="2400" dirty="0" err="1">
                <a:solidFill>
                  <a:schemeClr val="accent2"/>
                </a:solidFill>
              </a:rPr>
              <a:t>etiology</a:t>
            </a:r>
            <a:r>
              <a:rPr lang="it-IT" sz="2400" dirty="0">
                <a:solidFill>
                  <a:schemeClr val="accent2"/>
                </a:solidFill>
              </a:rPr>
              <a:t> </a:t>
            </a:r>
            <a:r>
              <a:rPr lang="it-IT" sz="2400" dirty="0" err="1">
                <a:solidFill>
                  <a:schemeClr val="accent2"/>
                </a:solidFill>
              </a:rPr>
              <a:t>has</a:t>
            </a:r>
            <a:r>
              <a:rPr lang="it-IT" sz="2400" dirty="0">
                <a:solidFill>
                  <a:schemeClr val="accent2"/>
                </a:solidFill>
              </a:rPr>
              <a:t> </a:t>
            </a:r>
            <a:r>
              <a:rPr lang="it-IT" sz="2400" dirty="0" err="1">
                <a:solidFill>
                  <a:schemeClr val="accent2"/>
                </a:solidFill>
              </a:rPr>
              <a:t>been</a:t>
            </a:r>
            <a:r>
              <a:rPr lang="it-IT" sz="2400" dirty="0">
                <a:solidFill>
                  <a:schemeClr val="accent2"/>
                </a:solidFill>
              </a:rPr>
              <a:t> </a:t>
            </a:r>
            <a:r>
              <a:rPr lang="it-IT" sz="2400" dirty="0" err="1">
                <a:solidFill>
                  <a:schemeClr val="accent2"/>
                </a:solidFill>
              </a:rPr>
              <a:t>controlled</a:t>
            </a:r>
            <a:r>
              <a:rPr lang="it-IT" sz="2400" dirty="0">
                <a:solidFill>
                  <a:schemeClr val="accent2"/>
                </a:solidFill>
              </a:rPr>
              <a:t>:</a:t>
            </a:r>
          </a:p>
          <a:p>
            <a:pPr marL="800100" lvl="1" indent="-342900">
              <a:buAutoNum type="arabicPeriod"/>
            </a:pPr>
            <a:r>
              <a:rPr lang="it-IT" sz="2400" dirty="0">
                <a:solidFill>
                  <a:schemeClr val="accent2"/>
                </a:solidFill>
              </a:rPr>
              <a:t>HBV</a:t>
            </a:r>
          </a:p>
          <a:p>
            <a:pPr marL="800100" lvl="1" indent="-342900">
              <a:buAutoNum type="arabicPeriod"/>
            </a:pPr>
            <a:r>
              <a:rPr lang="it-IT" sz="2400" dirty="0">
                <a:solidFill>
                  <a:schemeClr val="accent2"/>
                </a:solidFill>
              </a:rPr>
              <a:t>Autoimmune &amp; </a:t>
            </a:r>
            <a:r>
              <a:rPr lang="it-IT" sz="2400" dirty="0" err="1">
                <a:solidFill>
                  <a:schemeClr val="accent2"/>
                </a:solidFill>
              </a:rPr>
              <a:t>cholestatic</a:t>
            </a:r>
            <a:r>
              <a:rPr lang="it-IT" sz="2400" dirty="0">
                <a:solidFill>
                  <a:schemeClr val="accent2"/>
                </a:solidFill>
              </a:rPr>
              <a:t> (</a:t>
            </a:r>
            <a:r>
              <a:rPr lang="it-IT" sz="2400" dirty="0" err="1">
                <a:solidFill>
                  <a:schemeClr val="accent2"/>
                </a:solidFill>
              </a:rPr>
              <a:t>partially</a:t>
            </a:r>
            <a:r>
              <a:rPr lang="it-IT" sz="2400" dirty="0">
                <a:solidFill>
                  <a:schemeClr val="accent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Diseases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whose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etiology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is</a:t>
            </a:r>
            <a:r>
              <a:rPr lang="it-IT" sz="2400" dirty="0">
                <a:solidFill>
                  <a:srgbClr val="FF0000"/>
                </a:solidFill>
              </a:rPr>
              <a:t> on the rise:</a:t>
            </a:r>
          </a:p>
          <a:p>
            <a:pPr marL="800100" lvl="1" indent="-342900"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NAFLD</a:t>
            </a:r>
          </a:p>
          <a:p>
            <a:pPr marL="800100" lvl="1" indent="-342900"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AFLD</a:t>
            </a:r>
          </a:p>
          <a:p>
            <a:pPr marL="800100" lvl="1" indent="-342900">
              <a:buAutoNum type="arabicPeriod"/>
            </a:pPr>
            <a:endParaRPr lang="it-IT" sz="2400" dirty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endParaRPr lang="it-IT" sz="2400" dirty="0">
              <a:solidFill>
                <a:schemeClr val="tx2"/>
              </a:solidFill>
            </a:endParaRPr>
          </a:p>
          <a:p>
            <a:pPr marL="800100" lvl="1" indent="-342900">
              <a:buAutoNum type="arabicPeriod"/>
            </a:pPr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3AD58160-1686-244D-BC5D-3FB3ABE433FD}"/>
              </a:ext>
            </a:extLst>
          </p:cNvPr>
          <p:cNvSpPr/>
          <p:nvPr/>
        </p:nvSpPr>
        <p:spPr>
          <a:xfrm>
            <a:off x="1915683" y="851146"/>
            <a:ext cx="318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Where</a:t>
            </a: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are </a:t>
            </a:r>
            <a:r>
              <a:rPr lang="it-IT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we</a:t>
            </a: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now</a:t>
            </a: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?</a:t>
            </a:r>
            <a:endParaRPr lang="it-IT" sz="2800" dirty="0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B4258FE3-00A3-354A-9632-307738F062F8}"/>
              </a:ext>
            </a:extLst>
          </p:cNvPr>
          <p:cNvSpPr/>
          <p:nvPr/>
        </p:nvSpPr>
        <p:spPr>
          <a:xfrm>
            <a:off x="7817997" y="881207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Where</a:t>
            </a: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are </a:t>
            </a:r>
            <a:r>
              <a:rPr lang="it-IT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we</a:t>
            </a: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going</a:t>
            </a:r>
            <a:r>
              <a:rPr lang="it-IT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?</a:t>
            </a:r>
            <a:endParaRPr lang="it-IT" sz="2800" dirty="0"/>
          </a:p>
        </p:txBody>
      </p:sp>
      <p:graphicFrame>
        <p:nvGraphicFramePr>
          <p:cNvPr id="66" name="Tabella 65">
            <a:extLst>
              <a:ext uri="{FF2B5EF4-FFF2-40B4-BE49-F238E27FC236}">
                <a16:creationId xmlns:a16="http://schemas.microsoft.com/office/drawing/2014/main" id="{1FCCF8FD-0EB6-5F46-A5EB-EEE614B27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640023"/>
              </p:ext>
            </p:extLst>
          </p:nvPr>
        </p:nvGraphicFramePr>
        <p:xfrm>
          <a:off x="6664387" y="1685062"/>
          <a:ext cx="5456277" cy="4467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867">
                  <a:extLst>
                    <a:ext uri="{9D8B030D-6E8A-4147-A177-3AD203B41FA5}">
                      <a16:colId xmlns:a16="http://schemas.microsoft.com/office/drawing/2014/main" val="3661901402"/>
                    </a:ext>
                  </a:extLst>
                </a:gridCol>
                <a:gridCol w="1166018">
                  <a:extLst>
                    <a:ext uri="{9D8B030D-6E8A-4147-A177-3AD203B41FA5}">
                      <a16:colId xmlns:a16="http://schemas.microsoft.com/office/drawing/2014/main" val="51028721"/>
                    </a:ext>
                  </a:extLst>
                </a:gridCol>
                <a:gridCol w="1335177">
                  <a:extLst>
                    <a:ext uri="{9D8B030D-6E8A-4147-A177-3AD203B41FA5}">
                      <a16:colId xmlns:a16="http://schemas.microsoft.com/office/drawing/2014/main" val="764925482"/>
                    </a:ext>
                  </a:extLst>
                </a:gridCol>
                <a:gridCol w="1651215">
                  <a:extLst>
                    <a:ext uri="{9D8B030D-6E8A-4147-A177-3AD203B41FA5}">
                      <a16:colId xmlns:a16="http://schemas.microsoft.com/office/drawing/2014/main" val="1778687785"/>
                    </a:ext>
                  </a:extLst>
                </a:gridCol>
              </a:tblGrid>
              <a:tr h="908028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Prevention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Therapy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Chronicity</a:t>
                      </a:r>
                      <a:r>
                        <a:rPr lang="it-IT" dirty="0"/>
                        <a:t> (</a:t>
                      </a:r>
                      <a:r>
                        <a:rPr lang="it-IT" dirty="0" err="1"/>
                        <a:t>cirrhosis</a:t>
                      </a:r>
                      <a:r>
                        <a:rPr lang="it-IT" dirty="0"/>
                        <a:t>, HCC)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574706"/>
                  </a:ext>
                </a:extLst>
              </a:tr>
              <a:tr h="980344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Still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Reduced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+++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104886"/>
                  </a:ext>
                </a:extLst>
              </a:tr>
              <a:tr h="44937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Vaccine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Eradication</a:t>
                      </a:r>
                      <a:r>
                        <a:rPr lang="it-IT" dirty="0"/>
                        <a:t>?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+++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127162"/>
                  </a:ext>
                </a:extLst>
              </a:tr>
              <a:tr h="11090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Modest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Stable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450067"/>
                  </a:ext>
                </a:extLst>
              </a:tr>
              <a:tr h="433614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++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2601"/>
                  </a:ext>
                </a:extLst>
              </a:tr>
              <a:tr h="587532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Needed</a:t>
                      </a:r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+++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906377"/>
                  </a:ext>
                </a:extLst>
              </a:tr>
            </a:tbl>
          </a:graphicData>
        </a:graphic>
      </p:graphicFrame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CE9302F-EA58-DF47-929E-768D0E1C6A44}"/>
              </a:ext>
            </a:extLst>
          </p:cNvPr>
          <p:cNvSpPr txBox="1"/>
          <p:nvPr/>
        </p:nvSpPr>
        <p:spPr>
          <a:xfrm>
            <a:off x="520219" y="6222126"/>
            <a:ext cx="6138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</a:rPr>
              <a:t>»New» </a:t>
            </a:r>
            <a:r>
              <a:rPr lang="it-IT" sz="2400" dirty="0" err="1">
                <a:solidFill>
                  <a:schemeClr val="tx2"/>
                </a:solidFill>
              </a:rPr>
              <a:t>diseases</a:t>
            </a:r>
            <a:r>
              <a:rPr lang="it-IT" sz="2400" dirty="0">
                <a:solidFill>
                  <a:schemeClr val="tx2"/>
                </a:solidFill>
              </a:rPr>
              <a:t>: </a:t>
            </a:r>
            <a:r>
              <a:rPr lang="it-IT" sz="2400" dirty="0" err="1">
                <a:solidFill>
                  <a:schemeClr val="tx2"/>
                </a:solidFill>
              </a:rPr>
              <a:t>chronic</a:t>
            </a:r>
            <a:r>
              <a:rPr lang="it-IT" sz="2400" dirty="0">
                <a:solidFill>
                  <a:schemeClr val="tx2"/>
                </a:solidFill>
              </a:rPr>
              <a:t> HEV; </a:t>
            </a:r>
            <a:r>
              <a:rPr lang="it-IT" sz="2400" dirty="0" err="1">
                <a:solidFill>
                  <a:schemeClr val="tx2"/>
                </a:solidFill>
              </a:rPr>
              <a:t>aging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OLTs</a:t>
            </a:r>
            <a:r>
              <a:rPr lang="it-IT" sz="2400" dirty="0">
                <a:solidFill>
                  <a:schemeClr val="tx2"/>
                </a:solidFill>
              </a:rPr>
              <a:t>;…… </a:t>
            </a:r>
          </a:p>
          <a:p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9B78-B547-4B42-B5ED-0310B894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757" y="-510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+mn-lt"/>
              </a:rPr>
              <a:t>Mechanisms resulting in sarcopenia and failure to respond to standard supplementation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33BF78-752B-495B-8FBF-CC73CBCC5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054F2-086C-45BA-8F32-7E8DB19B74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Anabolic resistance and dysregulated </a:t>
            </a:r>
            <a:r>
              <a:rPr lang="en-GB" dirty="0" err="1">
                <a:solidFill>
                  <a:schemeClr val="tx2"/>
                </a:solidFill>
              </a:rPr>
              <a:t>proteostasis</a:t>
            </a:r>
            <a:r>
              <a:rPr lang="en-GB" dirty="0">
                <a:solidFill>
                  <a:schemeClr val="tx2"/>
                </a:solidFill>
              </a:rPr>
              <a:t> result in failure to respond to standard supplementation</a:t>
            </a:r>
          </a:p>
          <a:p>
            <a:r>
              <a:rPr lang="en-GB" dirty="0">
                <a:solidFill>
                  <a:schemeClr val="tx2"/>
                </a:solidFill>
              </a:rPr>
              <a:t>These mechanisms represent potential therapeutic targets</a:t>
            </a:r>
          </a:p>
          <a:p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0CB64F1D-90EE-4D15-9E60-D659683E2D37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1103" r="1241" b="2398"/>
          <a:stretch/>
        </p:blipFill>
        <p:spPr bwMode="auto">
          <a:xfrm>
            <a:off x="2244852" y="2481321"/>
            <a:ext cx="6932021" cy="386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4E1488-C302-3E46-8AC4-B3ED3CC0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89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24D8F52D-7772-6F40-A03E-48A5F98AC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A32E1A7-4DFB-9F45-A12B-CB89FD18FD45}"/>
              </a:ext>
            </a:extLst>
          </p:cNvPr>
          <p:cNvSpPr/>
          <p:nvPr/>
        </p:nvSpPr>
        <p:spPr>
          <a:xfrm>
            <a:off x="1108953" y="173107"/>
            <a:ext cx="10642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</a:rPr>
              <a:t>Development of a </a:t>
            </a:r>
            <a:r>
              <a:rPr lang="it-IT" sz="3200" b="1" dirty="0" err="1">
                <a:solidFill>
                  <a:schemeClr val="tx2"/>
                </a:solidFill>
              </a:rPr>
              <a:t>Novel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err="1">
                <a:solidFill>
                  <a:schemeClr val="tx2"/>
                </a:solidFill>
              </a:rPr>
              <a:t>Frailty</a:t>
            </a:r>
            <a:r>
              <a:rPr lang="it-IT" sz="3200" b="1" dirty="0">
                <a:solidFill>
                  <a:schemeClr val="tx2"/>
                </a:solidFill>
              </a:rPr>
              <a:t> Index to </a:t>
            </a:r>
            <a:r>
              <a:rPr lang="it-IT" sz="3200" b="1" dirty="0" err="1">
                <a:solidFill>
                  <a:schemeClr val="tx2"/>
                </a:solidFill>
              </a:rPr>
              <a:t>Predict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err="1">
                <a:solidFill>
                  <a:schemeClr val="tx2"/>
                </a:solidFill>
              </a:rPr>
              <a:t>Mortality</a:t>
            </a:r>
            <a:r>
              <a:rPr lang="it-IT" sz="3200" b="1" dirty="0">
                <a:solidFill>
                  <a:schemeClr val="tx2"/>
                </a:solidFill>
              </a:rPr>
              <a:t> in </a:t>
            </a:r>
            <a:r>
              <a:rPr lang="it-IT" sz="3200" b="1" dirty="0" err="1">
                <a:solidFill>
                  <a:schemeClr val="tx2"/>
                </a:solidFill>
              </a:rPr>
              <a:t>Patients</a:t>
            </a:r>
            <a:r>
              <a:rPr lang="it-IT" sz="3200" b="1" dirty="0">
                <a:solidFill>
                  <a:schemeClr val="tx2"/>
                </a:solidFill>
              </a:rPr>
              <a:t> with End-Stage </a:t>
            </a:r>
            <a:r>
              <a:rPr lang="it-IT" sz="3200" b="1" dirty="0" err="1">
                <a:solidFill>
                  <a:schemeClr val="tx2"/>
                </a:solidFill>
              </a:rPr>
              <a:t>Liver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err="1">
                <a:solidFill>
                  <a:schemeClr val="tx2"/>
                </a:solidFill>
              </a:rPr>
              <a:t>Disease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endParaRPr lang="it-IT" sz="3200" dirty="0">
              <a:solidFill>
                <a:schemeClr val="tx2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E0C8382-2A1B-8741-81FE-F822FF7F4610}"/>
              </a:ext>
            </a:extLst>
          </p:cNvPr>
          <p:cNvSpPr/>
          <p:nvPr/>
        </p:nvSpPr>
        <p:spPr>
          <a:xfrm>
            <a:off x="8576553" y="6473918"/>
            <a:ext cx="3473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Lai, JC, et al. </a:t>
            </a:r>
            <a:r>
              <a:rPr lang="it-IT" sz="1400" dirty="0" err="1">
                <a:solidFill>
                  <a:schemeClr val="tx2"/>
                </a:solidFill>
              </a:rPr>
              <a:t>Hepatology</a:t>
            </a:r>
            <a:r>
              <a:rPr lang="it-IT" sz="1400" dirty="0">
                <a:solidFill>
                  <a:schemeClr val="tx2"/>
                </a:solidFill>
              </a:rPr>
              <a:t>. 2017; 66: 564–574.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B306003-3516-3947-B54A-F69DBFD6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325"/>
            <a:ext cx="6121596" cy="500001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5059ED2-C8CA-6F48-9AF9-8F9988CBC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428" y="1308690"/>
            <a:ext cx="6160572" cy="48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0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24D8F52D-7772-6F40-A03E-48A5F98AC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A32E1A7-4DFB-9F45-A12B-CB89FD18FD45}"/>
              </a:ext>
            </a:extLst>
          </p:cNvPr>
          <p:cNvSpPr/>
          <p:nvPr/>
        </p:nvSpPr>
        <p:spPr>
          <a:xfrm>
            <a:off x="1108953" y="173107"/>
            <a:ext cx="10642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</a:rPr>
              <a:t>Development of a </a:t>
            </a:r>
            <a:r>
              <a:rPr lang="it-IT" sz="3200" b="1" dirty="0" err="1">
                <a:solidFill>
                  <a:schemeClr val="tx2"/>
                </a:solidFill>
              </a:rPr>
              <a:t>Novel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err="1">
                <a:solidFill>
                  <a:schemeClr val="tx2"/>
                </a:solidFill>
              </a:rPr>
              <a:t>Frailty</a:t>
            </a:r>
            <a:r>
              <a:rPr lang="it-IT" sz="3200" b="1" dirty="0">
                <a:solidFill>
                  <a:schemeClr val="tx2"/>
                </a:solidFill>
              </a:rPr>
              <a:t> Index to </a:t>
            </a:r>
            <a:r>
              <a:rPr lang="it-IT" sz="3200" b="1" dirty="0" err="1">
                <a:solidFill>
                  <a:schemeClr val="tx2"/>
                </a:solidFill>
              </a:rPr>
              <a:t>Predict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err="1">
                <a:solidFill>
                  <a:schemeClr val="tx2"/>
                </a:solidFill>
              </a:rPr>
              <a:t>Mortality</a:t>
            </a:r>
            <a:r>
              <a:rPr lang="it-IT" sz="3200" b="1" dirty="0">
                <a:solidFill>
                  <a:schemeClr val="tx2"/>
                </a:solidFill>
              </a:rPr>
              <a:t> in </a:t>
            </a:r>
            <a:r>
              <a:rPr lang="it-IT" sz="3200" b="1" dirty="0" err="1">
                <a:solidFill>
                  <a:schemeClr val="tx2"/>
                </a:solidFill>
              </a:rPr>
              <a:t>Patients</a:t>
            </a:r>
            <a:r>
              <a:rPr lang="it-IT" sz="3200" b="1" dirty="0">
                <a:solidFill>
                  <a:schemeClr val="tx2"/>
                </a:solidFill>
              </a:rPr>
              <a:t> with End-Stage </a:t>
            </a:r>
            <a:r>
              <a:rPr lang="it-IT" sz="3200" b="1" dirty="0" err="1">
                <a:solidFill>
                  <a:schemeClr val="tx2"/>
                </a:solidFill>
              </a:rPr>
              <a:t>Liver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r>
              <a:rPr lang="it-IT" sz="3200" b="1" dirty="0" err="1">
                <a:solidFill>
                  <a:schemeClr val="tx2"/>
                </a:solidFill>
              </a:rPr>
              <a:t>Disease</a:t>
            </a:r>
            <a:r>
              <a:rPr lang="it-IT" sz="3200" b="1" dirty="0">
                <a:solidFill>
                  <a:schemeClr val="tx2"/>
                </a:solidFill>
              </a:rPr>
              <a:t> </a:t>
            </a:r>
            <a:endParaRPr lang="it-IT" sz="3200" dirty="0">
              <a:solidFill>
                <a:schemeClr val="tx2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E0C8382-2A1B-8741-81FE-F822FF7F4610}"/>
              </a:ext>
            </a:extLst>
          </p:cNvPr>
          <p:cNvSpPr/>
          <p:nvPr/>
        </p:nvSpPr>
        <p:spPr>
          <a:xfrm>
            <a:off x="8576553" y="6473918"/>
            <a:ext cx="3473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Lai, JC, et al. </a:t>
            </a:r>
            <a:r>
              <a:rPr lang="it-IT" sz="1400" dirty="0" err="1">
                <a:solidFill>
                  <a:schemeClr val="tx2"/>
                </a:solidFill>
              </a:rPr>
              <a:t>Hepatology</a:t>
            </a:r>
            <a:r>
              <a:rPr lang="it-IT" sz="1400" dirty="0">
                <a:solidFill>
                  <a:schemeClr val="tx2"/>
                </a:solidFill>
              </a:rPr>
              <a:t>. 2017; 66: 564–574.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09437FB-6847-F342-83AC-816F89ED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024" y="1322962"/>
            <a:ext cx="9359043" cy="51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28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414958" y="202225"/>
            <a:ext cx="487383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67" dirty="0" err="1">
                <a:solidFill>
                  <a:schemeClr val="tx2"/>
                </a:solidFill>
              </a:rPr>
              <a:t>Liver</a:t>
            </a:r>
            <a:r>
              <a:rPr lang="de-DE" sz="2667" dirty="0">
                <a:solidFill>
                  <a:schemeClr val="tx2"/>
                </a:solidFill>
              </a:rPr>
              <a:t> </a:t>
            </a:r>
            <a:r>
              <a:rPr lang="de-DE" sz="2667" dirty="0" err="1">
                <a:solidFill>
                  <a:schemeClr val="tx2"/>
                </a:solidFill>
              </a:rPr>
              <a:t>transplantation</a:t>
            </a:r>
            <a:r>
              <a:rPr lang="de-DE" sz="2667" dirty="0">
                <a:solidFill>
                  <a:schemeClr val="tx2"/>
                </a:solidFill>
              </a:rPr>
              <a:t> 2017: </a:t>
            </a:r>
            <a:r>
              <a:rPr lang="de-DE" sz="2667" dirty="0" err="1">
                <a:solidFill>
                  <a:schemeClr val="tx2"/>
                </a:solidFill>
              </a:rPr>
              <a:t>trends</a:t>
            </a:r>
            <a:endParaRPr lang="de-DE" sz="2667" dirty="0">
              <a:solidFill>
                <a:schemeClr val="tx2"/>
              </a:solidFill>
            </a:endParaRPr>
          </a:p>
        </p:txBody>
      </p:sp>
      <p:grpSp>
        <p:nvGrpSpPr>
          <p:cNvPr id="2" name="Gruppieren 13"/>
          <p:cNvGrpSpPr/>
          <p:nvPr/>
        </p:nvGrpSpPr>
        <p:grpSpPr>
          <a:xfrm>
            <a:off x="1989969" y="1014450"/>
            <a:ext cx="3706702" cy="3862351"/>
            <a:chOff x="5794131" y="715107"/>
            <a:chExt cx="2780026" cy="26278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131" y="840933"/>
              <a:ext cx="2780026" cy="2502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8"/>
            <p:cNvSpPr txBox="1"/>
            <p:nvPr/>
          </p:nvSpPr>
          <p:spPr>
            <a:xfrm>
              <a:off x="6069610" y="715107"/>
              <a:ext cx="1888689" cy="258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Recipient</a:t>
              </a:r>
              <a:r>
                <a:rPr lang="de-DE" sz="1867" dirty="0">
                  <a:solidFill>
                    <a:schemeClr val="tx2"/>
                  </a:solidFill>
                  <a:cs typeface="Lucida Sans Unicode" pitchFamily="34" charset="0"/>
                </a:rPr>
                <a:t> </a:t>
              </a:r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age</a:t>
              </a:r>
              <a:r>
                <a:rPr lang="de-DE" sz="1867" dirty="0">
                  <a:solidFill>
                    <a:schemeClr val="tx2"/>
                  </a:solidFill>
                  <a:cs typeface="Lucida Sans Unicode" pitchFamily="34" charset="0"/>
                </a:rPr>
                <a:t> </a:t>
              </a:r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increasing</a:t>
              </a:r>
              <a:endParaRPr lang="de-DE" sz="1867" dirty="0">
                <a:solidFill>
                  <a:schemeClr val="tx2"/>
                </a:solidFill>
                <a:cs typeface="Lucida Sans Unicode" pitchFamily="34" charset="0"/>
              </a:endParaRPr>
            </a:p>
          </p:txBody>
        </p:sp>
      </p:grpSp>
      <p:grpSp>
        <p:nvGrpSpPr>
          <p:cNvPr id="14" name="Gruppieren 15"/>
          <p:cNvGrpSpPr/>
          <p:nvPr/>
        </p:nvGrpSpPr>
        <p:grpSpPr>
          <a:xfrm>
            <a:off x="6952685" y="1023757"/>
            <a:ext cx="3551131" cy="3695796"/>
            <a:chOff x="5802910" y="3376247"/>
            <a:chExt cx="2663348" cy="320919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918" y="3883074"/>
              <a:ext cx="2663340" cy="2702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5802910" y="3376247"/>
              <a:ext cx="2605467" cy="57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67" dirty="0">
                  <a:solidFill>
                    <a:schemeClr val="tx2"/>
                  </a:solidFill>
                  <a:cs typeface="Lucida Sans Unicode" pitchFamily="34" charset="0"/>
                </a:rPr>
                <a:t>IS </a:t>
              </a:r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side</a:t>
              </a:r>
              <a:r>
                <a:rPr lang="de-DE" sz="1867" dirty="0">
                  <a:solidFill>
                    <a:schemeClr val="tx2"/>
                  </a:solidFill>
                  <a:cs typeface="Lucida Sans Unicode" pitchFamily="34" charset="0"/>
                </a:rPr>
                <a:t> </a:t>
              </a:r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effects</a:t>
              </a:r>
              <a:r>
                <a:rPr lang="de-DE" sz="1867" dirty="0">
                  <a:solidFill>
                    <a:schemeClr val="tx2"/>
                  </a:solidFill>
                  <a:cs typeface="Lucida Sans Unicode" pitchFamily="34" charset="0"/>
                </a:rPr>
                <a:t> </a:t>
              </a:r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and</a:t>
              </a:r>
              <a:r>
                <a:rPr lang="de-DE" sz="1867" dirty="0">
                  <a:solidFill>
                    <a:schemeClr val="tx2"/>
                  </a:solidFill>
                  <a:cs typeface="Lucida Sans Unicode" pitchFamily="34" charset="0"/>
                </a:rPr>
                <a:t> </a:t>
              </a:r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comorbidities</a:t>
              </a:r>
              <a:r>
                <a:rPr lang="de-DE" sz="1867" dirty="0">
                  <a:solidFill>
                    <a:schemeClr val="tx2"/>
                  </a:solidFill>
                  <a:cs typeface="Lucida Sans Unicode" pitchFamily="34" charset="0"/>
                </a:rPr>
                <a:t> </a:t>
              </a:r>
              <a:r>
                <a:rPr lang="de-DE" sz="1867" dirty="0" err="1">
                  <a:solidFill>
                    <a:schemeClr val="tx2"/>
                  </a:solidFill>
                  <a:cs typeface="Lucida Sans Unicode" pitchFamily="34" charset="0"/>
                </a:rPr>
                <a:t>increasing</a:t>
              </a:r>
              <a:endParaRPr lang="de-DE" sz="1867" dirty="0">
                <a:solidFill>
                  <a:schemeClr val="tx2"/>
                </a:solidFill>
                <a:cs typeface="Lucida Sans Unicode" pitchFamily="34" charset="0"/>
              </a:endParaRP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1506963" y="5375071"/>
            <a:ext cx="9992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schemeClr val="tx2"/>
                </a:solidFill>
              </a:rPr>
              <a:t>Approx</a:t>
            </a:r>
            <a:r>
              <a:rPr lang="de-DE" sz="2400" dirty="0">
                <a:solidFill>
                  <a:schemeClr val="tx2"/>
                </a:solidFill>
              </a:rPr>
              <a:t>. 50% </a:t>
            </a:r>
            <a:r>
              <a:rPr lang="de-DE" sz="2400" dirty="0" err="1">
                <a:solidFill>
                  <a:schemeClr val="tx2"/>
                </a:solidFill>
              </a:rPr>
              <a:t>of</a:t>
            </a:r>
            <a:r>
              <a:rPr lang="de-DE" sz="2400" dirty="0">
                <a:solidFill>
                  <a:schemeClr val="tx2"/>
                </a:solidFill>
              </a:rPr>
              <a:t> transplant </a:t>
            </a:r>
            <a:r>
              <a:rPr lang="de-DE" sz="2400" dirty="0" err="1">
                <a:solidFill>
                  <a:schemeClr val="tx2"/>
                </a:solidFill>
              </a:rPr>
              <a:t>candidates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are</a:t>
            </a:r>
            <a:r>
              <a:rPr lang="de-DE" sz="2400" dirty="0">
                <a:solidFill>
                  <a:schemeClr val="tx2"/>
                </a:solidFill>
              </a:rPr>
              <a:t> &gt;50 </a:t>
            </a:r>
            <a:r>
              <a:rPr lang="de-DE" sz="2400" dirty="0" err="1">
                <a:solidFill>
                  <a:schemeClr val="tx2"/>
                </a:solidFill>
              </a:rPr>
              <a:t>years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old</a:t>
            </a:r>
            <a:r>
              <a:rPr lang="de-DE" sz="2400" dirty="0">
                <a:solidFill>
                  <a:schemeClr val="tx2"/>
                </a:solidFill>
              </a:rPr>
              <a:t>, 15% </a:t>
            </a:r>
            <a:r>
              <a:rPr lang="de-DE" sz="2400" dirty="0" err="1">
                <a:solidFill>
                  <a:schemeClr val="tx2"/>
                </a:solidFill>
              </a:rPr>
              <a:t>are</a:t>
            </a:r>
            <a:r>
              <a:rPr lang="de-DE" sz="2400" dirty="0">
                <a:solidFill>
                  <a:schemeClr val="tx2"/>
                </a:solidFill>
              </a:rPr>
              <a:t> ≥65 </a:t>
            </a:r>
            <a:r>
              <a:rPr lang="de-DE" sz="2400" dirty="0" err="1">
                <a:solidFill>
                  <a:schemeClr val="tx2"/>
                </a:solidFill>
              </a:rPr>
              <a:t>years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old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de-DE" sz="2400" dirty="0" err="1">
                <a:solidFill>
                  <a:schemeClr val="tx2"/>
                </a:solidFill>
              </a:rPr>
              <a:t>Elderly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and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frail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patients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are</a:t>
            </a:r>
            <a:r>
              <a:rPr lang="de-DE" sz="2400" dirty="0">
                <a:solidFill>
                  <a:schemeClr val="tx2"/>
                </a:solidFill>
              </a:rPr>
              <a:t> a </a:t>
            </a:r>
            <a:r>
              <a:rPr lang="de-DE" sz="2400" dirty="0" err="1">
                <a:solidFill>
                  <a:schemeClr val="tx2"/>
                </a:solidFill>
              </a:rPr>
              <a:t>reality</a:t>
            </a:r>
            <a:r>
              <a:rPr lang="de-DE" sz="2400" dirty="0">
                <a:solidFill>
                  <a:schemeClr val="tx2"/>
                </a:solidFill>
              </a:rPr>
              <a:t> in </a:t>
            </a:r>
            <a:r>
              <a:rPr lang="de-DE" sz="2400" dirty="0" err="1">
                <a:solidFill>
                  <a:schemeClr val="tx2"/>
                </a:solidFill>
              </a:rPr>
              <a:t>transplantation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medicine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today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449305" y="4720877"/>
            <a:ext cx="1944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2"/>
                </a:solidFill>
                <a:cs typeface="Lucida Sans Unicode" pitchFamily="34" charset="0"/>
              </a:rPr>
              <a:t>Charlton, L </a:t>
            </a:r>
            <a:r>
              <a:rPr lang="de-DE" sz="1400" dirty="0" err="1">
                <a:solidFill>
                  <a:schemeClr val="tx2"/>
                </a:solidFill>
                <a:cs typeface="Lucida Sans Unicode" pitchFamily="34" charset="0"/>
              </a:rPr>
              <a:t>Transpl</a:t>
            </a:r>
            <a:r>
              <a:rPr lang="de-DE" sz="1400" dirty="0">
                <a:solidFill>
                  <a:schemeClr val="tx2"/>
                </a:solidFill>
                <a:cs typeface="Lucida Sans Unicode" pitchFamily="34" charset="0"/>
              </a:rPr>
              <a:t> 2016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D8F52D-7772-6F40-A03E-48A5F98AC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9B78-B547-4B42-B5ED-0310B894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95" y="88687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+mn-lt"/>
              </a:rPr>
              <a:t>Nutritional screening and assessment in patients with cirrhosis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23A40-FCAC-4847-8334-264E0D02C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aseline="30000" dirty="0">
                <a:solidFill>
                  <a:schemeClr val="tx2"/>
                </a:solidFill>
              </a:rPr>
              <a:t>†</a:t>
            </a:r>
            <a:r>
              <a:rPr lang="en-US" dirty="0">
                <a:solidFill>
                  <a:schemeClr val="tx2"/>
                </a:solidFill>
              </a:rPr>
              <a:t>In a case of fluid retention, </a:t>
            </a:r>
            <a:r>
              <a:rPr lang="en-GB" dirty="0">
                <a:solidFill>
                  <a:schemeClr val="tx2"/>
                </a:solidFill>
              </a:rPr>
              <a:t>body weight </a:t>
            </a:r>
            <a:r>
              <a:rPr lang="en-US" dirty="0">
                <a:solidFill>
                  <a:schemeClr val="tx2"/>
                </a:solidFill>
              </a:rPr>
              <a:t>should be corrected by evaluating the patient’s dry weight by post-paracentesis body</a:t>
            </a:r>
            <a:r>
              <a:rPr lang="ar-SA" b="1" dirty="0">
                <a:solidFill>
                  <a:schemeClr val="tx2"/>
                </a:solidFill>
              </a:rPr>
              <a:t> </a:t>
            </a:r>
            <a:r>
              <a:rPr lang="en-US" dirty="0">
                <a:solidFill>
                  <a:schemeClr val="tx2"/>
                </a:solidFill>
              </a:rPr>
              <a:t>weight or weight recorded before fluid retention if available, or by subtracting a percentage of weight based upon severity of ascites (mild, 5%; moderate, 10%; severe, 15%), with an additional 5% subtracted if bilateral pedal </a:t>
            </a:r>
            <a:r>
              <a:rPr lang="en-US" dirty="0" err="1">
                <a:solidFill>
                  <a:schemeClr val="tx2"/>
                </a:solidFill>
              </a:rPr>
              <a:t>oedema</a:t>
            </a:r>
            <a:r>
              <a:rPr lang="en-US" dirty="0">
                <a:solidFill>
                  <a:schemeClr val="tx2"/>
                </a:solidFill>
              </a:rPr>
              <a:t> is present </a:t>
            </a:r>
          </a:p>
        </p:txBody>
      </p:sp>
      <p:pic>
        <p:nvPicPr>
          <p:cNvPr id="4" name="Picture 3" descr="C:\Users\Shira\Desktop\Figure 1 new 100318.png">
            <a:extLst>
              <a:ext uri="{FF2B5EF4-FFF2-40B4-BE49-F238E27FC236}">
                <a16:creationId xmlns:a16="http://schemas.microsoft.com/office/drawing/2014/main" id="{A390CB30-1B2D-4667-839C-C0DE70AC1A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06" y="1295904"/>
            <a:ext cx="6989129" cy="49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4D0947-5F5F-F14E-B5DC-D36B039AA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121543-6E79-444A-BF6F-CEE0B36FF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247" y="5968442"/>
            <a:ext cx="1547896" cy="8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63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_5552">
            <a:extLst>
              <a:ext uri="{FF2B5EF4-FFF2-40B4-BE49-F238E27FC236}">
                <a16:creationId xmlns:a16="http://schemas.microsoft.com/office/drawing/2014/main" id="{FDA9F725-5668-B347-A97E-9911EB33D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96325" y="0"/>
            <a:ext cx="11595675" cy="686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18B3DA1-A743-F54A-AB50-76109EC20416}"/>
              </a:ext>
            </a:extLst>
          </p:cNvPr>
          <p:cNvSpPr txBox="1">
            <a:spLocks/>
          </p:cNvSpPr>
          <p:nvPr/>
        </p:nvSpPr>
        <p:spPr>
          <a:xfrm>
            <a:off x="1290535" y="165535"/>
            <a:ext cx="922506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>
                <a:solidFill>
                  <a:srgbClr val="FFFF00"/>
                </a:solidFill>
                <a:latin typeface="+mn-lt"/>
              </a:rPr>
              <a:t>Hepatology</a:t>
            </a:r>
            <a:r>
              <a:rPr lang="fr-FR" sz="32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+mn-lt"/>
              </a:rPr>
              <a:t>beyond</a:t>
            </a:r>
            <a:r>
              <a:rPr lang="fr-FR" sz="3200" b="1" dirty="0">
                <a:solidFill>
                  <a:srgbClr val="FFFF00"/>
                </a:solidFill>
                <a:latin typeface="+mn-lt"/>
              </a:rPr>
              <a:t> 2018: are </a:t>
            </a:r>
            <a:r>
              <a:rPr lang="fr-FR" sz="3200" b="1" dirty="0" err="1">
                <a:solidFill>
                  <a:srgbClr val="FFFF00"/>
                </a:solidFill>
                <a:latin typeface="+mn-lt"/>
              </a:rPr>
              <a:t>we</a:t>
            </a:r>
            <a:r>
              <a:rPr lang="fr-FR" sz="32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+mn-lt"/>
              </a:rPr>
              <a:t>really</a:t>
            </a:r>
            <a:r>
              <a:rPr lang="fr-FR" sz="3200" b="1" dirty="0">
                <a:solidFill>
                  <a:srgbClr val="FFFF00"/>
                </a:solidFill>
                <a:latin typeface="+mn-lt"/>
              </a:rPr>
              <a:t> at a border?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41F040-7CDB-9E45-BC5F-FDF600133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8" y="14991"/>
            <a:ext cx="1364104" cy="5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asellaDiTesto 87"/>
          <p:cNvSpPr txBox="1"/>
          <p:nvPr/>
        </p:nvSpPr>
        <p:spPr>
          <a:xfrm>
            <a:off x="1016004" y="150364"/>
            <a:ext cx="10515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Modeling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NAFLD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disease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burden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in China, France, Germany,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Italy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, Japan,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Spain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,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United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Kingdom, and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United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States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for the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period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2016–2030</a:t>
            </a: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91EA86F3-1F61-904F-93B2-E425C769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FF1D30C-6A00-CF44-B880-C48787FE0DA8}"/>
              </a:ext>
            </a:extLst>
          </p:cNvPr>
          <p:cNvSpPr/>
          <p:nvPr/>
        </p:nvSpPr>
        <p:spPr>
          <a:xfrm>
            <a:off x="7804885" y="6279363"/>
            <a:ext cx="37530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POLARIS Group, </a:t>
            </a:r>
            <a:r>
              <a:rPr lang="it-IT" sz="1400" dirty="0" err="1">
                <a:solidFill>
                  <a:schemeClr val="tx2"/>
                </a:solidFill>
              </a:rPr>
              <a:t>J</a:t>
            </a:r>
            <a:r>
              <a:rPr lang="it-IT" sz="1400" dirty="0">
                <a:solidFill>
                  <a:schemeClr val="tx2"/>
                </a:solidFill>
              </a:rPr>
              <a:t> </a:t>
            </a:r>
            <a:r>
              <a:rPr lang="it-IT" sz="1400" dirty="0" err="1">
                <a:solidFill>
                  <a:schemeClr val="tx2"/>
                </a:solidFill>
              </a:rPr>
              <a:t>Hepatol</a:t>
            </a:r>
            <a:r>
              <a:rPr lang="it-IT" sz="1400" dirty="0">
                <a:solidFill>
                  <a:schemeClr val="tx2"/>
                </a:solidFill>
              </a:rPr>
              <a:t> 2018 vol. 69; 896–904 </a:t>
            </a:r>
            <a:endParaRPr lang="it-IT" sz="1400" dirty="0">
              <a:solidFill>
                <a:schemeClr val="tx2"/>
              </a:solidFill>
              <a:effectLst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A73590-A700-874B-BDA8-4EBF579FC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36" y="1259480"/>
            <a:ext cx="10564238" cy="477748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AA25E10-4DF1-EF49-828D-95D8918A7556}"/>
              </a:ext>
            </a:extLst>
          </p:cNvPr>
          <p:cNvSpPr/>
          <p:nvPr/>
        </p:nvSpPr>
        <p:spPr>
          <a:xfrm>
            <a:off x="6488349" y="2441643"/>
            <a:ext cx="5379396" cy="11965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8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asellaDiTesto 87"/>
          <p:cNvSpPr txBox="1"/>
          <p:nvPr/>
        </p:nvSpPr>
        <p:spPr>
          <a:xfrm>
            <a:off x="1016004" y="150364"/>
            <a:ext cx="10515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Modeling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NAFLD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disease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burden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in China, France, Germany,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Italy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, Japan,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Spain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,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United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Kingdom, and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United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States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for the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period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2016–2030</a:t>
            </a: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91EA86F3-1F61-904F-93B2-E425C769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FF1D30C-6A00-CF44-B880-C48787FE0DA8}"/>
              </a:ext>
            </a:extLst>
          </p:cNvPr>
          <p:cNvSpPr/>
          <p:nvPr/>
        </p:nvSpPr>
        <p:spPr>
          <a:xfrm>
            <a:off x="7804885" y="6279363"/>
            <a:ext cx="37530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POLARIS Group, </a:t>
            </a:r>
            <a:r>
              <a:rPr lang="it-IT" sz="1400" dirty="0" err="1">
                <a:solidFill>
                  <a:schemeClr val="tx2"/>
                </a:solidFill>
              </a:rPr>
              <a:t>J</a:t>
            </a:r>
            <a:r>
              <a:rPr lang="it-IT" sz="1400" dirty="0">
                <a:solidFill>
                  <a:schemeClr val="tx2"/>
                </a:solidFill>
              </a:rPr>
              <a:t> </a:t>
            </a:r>
            <a:r>
              <a:rPr lang="it-IT" sz="1400" dirty="0" err="1">
                <a:solidFill>
                  <a:schemeClr val="tx2"/>
                </a:solidFill>
              </a:rPr>
              <a:t>Hepatol</a:t>
            </a:r>
            <a:r>
              <a:rPr lang="it-IT" sz="1400" dirty="0">
                <a:solidFill>
                  <a:schemeClr val="tx2"/>
                </a:solidFill>
              </a:rPr>
              <a:t> 2018 vol. 69; 896–904 </a:t>
            </a:r>
            <a:endParaRPr lang="it-IT" sz="1400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782290-988C-2C46-AD34-BB72FE583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43" y="981361"/>
            <a:ext cx="10580398" cy="529800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3F66401-49E1-D64D-BEB1-0E2D3E08CA85}"/>
              </a:ext>
            </a:extLst>
          </p:cNvPr>
          <p:cNvSpPr/>
          <p:nvPr/>
        </p:nvSpPr>
        <p:spPr>
          <a:xfrm>
            <a:off x="6225592" y="2410113"/>
            <a:ext cx="5379396" cy="11965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1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asellaDiTesto 87"/>
          <p:cNvSpPr txBox="1"/>
          <p:nvPr/>
        </p:nvSpPr>
        <p:spPr>
          <a:xfrm>
            <a:off x="1016004" y="150364"/>
            <a:ext cx="10515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Alcohol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use and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burden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for 195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countries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and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territories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, 1990–2016: a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systematic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analysis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for the Global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Burden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of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Disease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Study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2016</a:t>
            </a:r>
            <a:br>
              <a:rPr lang="it-IT" sz="2400" b="1" dirty="0">
                <a:solidFill>
                  <a:schemeClr val="tx2"/>
                </a:solidFill>
                <a:latin typeface="+mn-lt"/>
              </a:rPr>
            </a:br>
            <a:endParaRPr lang="it-IT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91EA86F3-1F61-904F-93B2-E425C769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FF1D30C-6A00-CF44-B880-C48787FE0DA8}"/>
              </a:ext>
            </a:extLst>
          </p:cNvPr>
          <p:cNvSpPr/>
          <p:nvPr/>
        </p:nvSpPr>
        <p:spPr>
          <a:xfrm>
            <a:off x="7979983" y="6542011"/>
            <a:ext cx="4144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GBD 2016 </a:t>
            </a:r>
            <a:r>
              <a:rPr lang="it-IT" sz="1400" dirty="0" err="1">
                <a:solidFill>
                  <a:schemeClr val="tx2"/>
                </a:solidFill>
              </a:rPr>
              <a:t>Alcohol</a:t>
            </a:r>
            <a:r>
              <a:rPr lang="it-IT" sz="1400" dirty="0">
                <a:solidFill>
                  <a:schemeClr val="tx2"/>
                </a:solidFill>
              </a:rPr>
              <a:t> </a:t>
            </a:r>
            <a:r>
              <a:rPr lang="it-IT" sz="1400" dirty="0" err="1">
                <a:solidFill>
                  <a:schemeClr val="tx2"/>
                </a:solidFill>
              </a:rPr>
              <a:t>Coll</a:t>
            </a:r>
            <a:r>
              <a:rPr lang="it-IT" sz="1400" dirty="0">
                <a:solidFill>
                  <a:schemeClr val="tx2"/>
                </a:solidFill>
              </a:rPr>
              <a:t>., Lancet 2018; 392 : 1015-1035 </a:t>
            </a:r>
            <a:endParaRPr lang="it-IT" sz="1400" dirty="0">
              <a:solidFill>
                <a:schemeClr val="tx2"/>
              </a:solidFill>
              <a:effectLst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047290-902C-5C43-94C3-46A3E3579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346" y="1081780"/>
            <a:ext cx="3695700" cy="48618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4B10AA-E36B-8C46-93B8-6D2D18CBD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01" y="1079769"/>
            <a:ext cx="3564094" cy="47526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6342817-229F-5345-9C03-03174DF76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1" y="5910799"/>
            <a:ext cx="7619865" cy="940184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B6D79E3-5055-8943-80DA-9387D6C9D09C}"/>
              </a:ext>
            </a:extLst>
          </p:cNvPr>
          <p:cNvCxnSpPr/>
          <p:nvPr/>
        </p:nvCxnSpPr>
        <p:spPr>
          <a:xfrm>
            <a:off x="301559" y="6566173"/>
            <a:ext cx="2042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0EC6FBE-C7D4-054A-9413-9A1246A5AF07}"/>
              </a:ext>
            </a:extLst>
          </p:cNvPr>
          <p:cNvCxnSpPr/>
          <p:nvPr/>
        </p:nvCxnSpPr>
        <p:spPr>
          <a:xfrm>
            <a:off x="3320385" y="6705603"/>
            <a:ext cx="2042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AC6337B-526F-A14E-B2C2-3FD6D1CC1333}"/>
              </a:ext>
            </a:extLst>
          </p:cNvPr>
          <p:cNvCxnSpPr>
            <a:cxnSpLocks/>
          </p:cNvCxnSpPr>
          <p:nvPr/>
        </p:nvCxnSpPr>
        <p:spPr>
          <a:xfrm flipH="1">
            <a:off x="5838761" y="3938203"/>
            <a:ext cx="2107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C283338-93EF-BE49-8982-853BBC9A7EC1}"/>
              </a:ext>
            </a:extLst>
          </p:cNvPr>
          <p:cNvCxnSpPr/>
          <p:nvPr/>
        </p:nvCxnSpPr>
        <p:spPr>
          <a:xfrm>
            <a:off x="758759" y="7023373"/>
            <a:ext cx="2042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620FA35-B30F-3242-B932-D90A2D637E93}"/>
              </a:ext>
            </a:extLst>
          </p:cNvPr>
          <p:cNvCxnSpPr>
            <a:cxnSpLocks/>
          </p:cNvCxnSpPr>
          <p:nvPr/>
        </p:nvCxnSpPr>
        <p:spPr>
          <a:xfrm flipH="1">
            <a:off x="5840615" y="2975478"/>
            <a:ext cx="2107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E30A50-6E92-7D41-8A58-009B6D356F52}"/>
              </a:ext>
            </a:extLst>
          </p:cNvPr>
          <p:cNvSpPr txBox="1"/>
          <p:nvPr/>
        </p:nvSpPr>
        <p:spPr>
          <a:xfrm>
            <a:off x="5982626" y="2847236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Liver</a:t>
            </a:r>
            <a:r>
              <a:rPr lang="it-IT" sz="1000" dirty="0"/>
              <a:t> </a:t>
            </a:r>
            <a:r>
              <a:rPr lang="it-IT" sz="1000" dirty="0" err="1"/>
              <a:t>cancer</a:t>
            </a:r>
            <a:endParaRPr lang="it-IT" sz="10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75DD903-D1F4-9949-A28F-E1473EEBBEE1}"/>
              </a:ext>
            </a:extLst>
          </p:cNvPr>
          <p:cNvSpPr txBox="1"/>
          <p:nvPr/>
        </p:nvSpPr>
        <p:spPr>
          <a:xfrm>
            <a:off x="6045814" y="3824824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Cirrhosis</a:t>
            </a:r>
            <a:endParaRPr lang="it-IT" sz="1000" dirty="0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3EF6C394-DCF3-D34E-8683-AC67A894CC06}"/>
              </a:ext>
            </a:extLst>
          </p:cNvPr>
          <p:cNvCxnSpPr>
            <a:cxnSpLocks/>
          </p:cNvCxnSpPr>
          <p:nvPr/>
        </p:nvCxnSpPr>
        <p:spPr>
          <a:xfrm flipH="1">
            <a:off x="10490671" y="4263447"/>
            <a:ext cx="2107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C5BDBFD4-5481-6A41-B776-4937F2A580D3}"/>
              </a:ext>
            </a:extLst>
          </p:cNvPr>
          <p:cNvCxnSpPr>
            <a:cxnSpLocks/>
          </p:cNvCxnSpPr>
          <p:nvPr/>
        </p:nvCxnSpPr>
        <p:spPr>
          <a:xfrm flipH="1">
            <a:off x="10492525" y="3300722"/>
            <a:ext cx="2107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B86B168-0BD5-AF42-BA9E-37EA705DA3AA}"/>
              </a:ext>
            </a:extLst>
          </p:cNvPr>
          <p:cNvSpPr txBox="1"/>
          <p:nvPr/>
        </p:nvSpPr>
        <p:spPr>
          <a:xfrm>
            <a:off x="10634536" y="3172480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Liver</a:t>
            </a:r>
            <a:r>
              <a:rPr lang="it-IT" sz="1000" dirty="0"/>
              <a:t> </a:t>
            </a:r>
            <a:r>
              <a:rPr lang="it-IT" sz="1000" dirty="0" err="1"/>
              <a:t>cancer</a:t>
            </a:r>
            <a:endParaRPr lang="it-IT" sz="10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4C3559A-A08B-BB42-9BD2-AF6987AFA8B2}"/>
              </a:ext>
            </a:extLst>
          </p:cNvPr>
          <p:cNvSpPr txBox="1"/>
          <p:nvPr/>
        </p:nvSpPr>
        <p:spPr>
          <a:xfrm>
            <a:off x="10697724" y="4150068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Cirrhosis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78380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asellaDiTesto 87"/>
          <p:cNvSpPr txBox="1"/>
          <p:nvPr/>
        </p:nvSpPr>
        <p:spPr>
          <a:xfrm>
            <a:off x="1016004" y="150364"/>
            <a:ext cx="10515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Alcohol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use and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burden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for 195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countries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and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territories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, 1990–2016: a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systematic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analysis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for the Global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Burden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of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Disease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+mn-lt"/>
              </a:rPr>
              <a:t>Study</a:t>
            </a:r>
            <a:r>
              <a:rPr lang="it-IT" sz="2400" b="1" dirty="0">
                <a:solidFill>
                  <a:schemeClr val="tx2"/>
                </a:solidFill>
                <a:latin typeface="+mn-lt"/>
              </a:rPr>
              <a:t> 2016</a:t>
            </a:r>
            <a:br>
              <a:rPr lang="it-IT" sz="2400" b="1" dirty="0">
                <a:solidFill>
                  <a:schemeClr val="tx2"/>
                </a:solidFill>
                <a:latin typeface="+mn-lt"/>
              </a:rPr>
            </a:br>
            <a:endParaRPr lang="it-IT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91EA86F3-1F61-904F-93B2-E425C769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FF1D30C-6A00-CF44-B880-C48787FE0DA8}"/>
              </a:ext>
            </a:extLst>
          </p:cNvPr>
          <p:cNvSpPr/>
          <p:nvPr/>
        </p:nvSpPr>
        <p:spPr>
          <a:xfrm>
            <a:off x="7979983" y="6542011"/>
            <a:ext cx="4144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GBD 2016 </a:t>
            </a:r>
            <a:r>
              <a:rPr lang="it-IT" sz="1400" dirty="0" err="1">
                <a:solidFill>
                  <a:schemeClr val="tx2"/>
                </a:solidFill>
              </a:rPr>
              <a:t>Alcohol</a:t>
            </a:r>
            <a:r>
              <a:rPr lang="it-IT" sz="1400" dirty="0">
                <a:solidFill>
                  <a:schemeClr val="tx2"/>
                </a:solidFill>
              </a:rPr>
              <a:t> </a:t>
            </a:r>
            <a:r>
              <a:rPr lang="it-IT" sz="1400" dirty="0" err="1">
                <a:solidFill>
                  <a:schemeClr val="tx2"/>
                </a:solidFill>
              </a:rPr>
              <a:t>Coll</a:t>
            </a:r>
            <a:r>
              <a:rPr lang="it-IT" sz="1400" dirty="0">
                <a:solidFill>
                  <a:schemeClr val="tx2"/>
                </a:solidFill>
              </a:rPr>
              <a:t>., Lancet 2018; 392 : 1015-1035 </a:t>
            </a:r>
            <a:endParaRPr lang="it-IT" sz="1400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97ACE9-1406-2B41-87CE-9A8583491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87" y="1079833"/>
            <a:ext cx="4792285" cy="55073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C6D8402-C98B-8B46-A6C8-DD78DB8C1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220" y="1079833"/>
            <a:ext cx="4831831" cy="5507307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DD90374-99BE-5746-9DF4-1263BE186A9C}"/>
              </a:ext>
            </a:extLst>
          </p:cNvPr>
          <p:cNvCxnSpPr/>
          <p:nvPr/>
        </p:nvCxnSpPr>
        <p:spPr>
          <a:xfrm>
            <a:off x="1556430" y="6381347"/>
            <a:ext cx="2042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7B313A8-7B51-244B-96B9-0E2BAC57FDF5}"/>
              </a:ext>
            </a:extLst>
          </p:cNvPr>
          <p:cNvCxnSpPr/>
          <p:nvPr/>
        </p:nvCxnSpPr>
        <p:spPr>
          <a:xfrm>
            <a:off x="3255528" y="6455926"/>
            <a:ext cx="2042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1EBEB79-C912-5840-9E05-FEA1801400E3}"/>
              </a:ext>
            </a:extLst>
          </p:cNvPr>
          <p:cNvCxnSpPr/>
          <p:nvPr/>
        </p:nvCxnSpPr>
        <p:spPr>
          <a:xfrm>
            <a:off x="6656979" y="6394317"/>
            <a:ext cx="2042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29CD1D1-6A91-304E-A8DF-87BF0130CDCD}"/>
              </a:ext>
            </a:extLst>
          </p:cNvPr>
          <p:cNvCxnSpPr/>
          <p:nvPr/>
        </p:nvCxnSpPr>
        <p:spPr>
          <a:xfrm>
            <a:off x="8326900" y="6459168"/>
            <a:ext cx="2042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18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403672" y="3368518"/>
            <a:ext cx="1950648" cy="1441813"/>
            <a:chOff x="3051" y="2200"/>
            <a:chExt cx="2097" cy="731"/>
          </a:xfrm>
        </p:grpSpPr>
        <p:sp>
          <p:nvSpPr>
            <p:cNvPr id="3" name="Line 35"/>
            <p:cNvSpPr>
              <a:spLocks noChangeShapeType="1"/>
            </p:cNvSpPr>
            <p:nvPr/>
          </p:nvSpPr>
          <p:spPr bwMode="auto">
            <a:xfrm>
              <a:off x="3051" y="2926"/>
              <a:ext cx="2097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4" name="Line 36"/>
            <p:cNvSpPr>
              <a:spLocks noChangeShapeType="1"/>
            </p:cNvSpPr>
            <p:nvPr/>
          </p:nvSpPr>
          <p:spPr bwMode="auto">
            <a:xfrm flipV="1">
              <a:off x="5133" y="2200"/>
              <a:ext cx="0" cy="7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686869" y="1168503"/>
            <a:ext cx="1166532" cy="3763576"/>
            <a:chOff x="1247" y="1026"/>
            <a:chExt cx="1263" cy="1910"/>
          </a:xfrm>
        </p:grpSpPr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1791" y="1797"/>
              <a:ext cx="318" cy="31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+mn-ea"/>
              </a:endParaRPr>
            </a:p>
          </p:txBody>
        </p:sp>
        <p:sp>
          <p:nvSpPr>
            <p:cNvPr id="7" name="Line 13"/>
            <p:cNvSpPr>
              <a:spLocks noChangeShapeType="1"/>
            </p:cNvSpPr>
            <p:nvPr/>
          </p:nvSpPr>
          <p:spPr bwMode="auto">
            <a:xfrm>
              <a:off x="1247" y="2070"/>
              <a:ext cx="54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>
              <a:off x="1247" y="2931"/>
              <a:ext cx="68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9" name="Line 16"/>
            <p:cNvSpPr>
              <a:spLocks noChangeShapeType="1"/>
            </p:cNvSpPr>
            <p:nvPr/>
          </p:nvSpPr>
          <p:spPr bwMode="auto">
            <a:xfrm flipV="1">
              <a:off x="1922" y="2165"/>
              <a:ext cx="0" cy="77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1836" y="1843"/>
              <a:ext cx="182" cy="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210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 flipV="1">
              <a:off x="1927" y="1298"/>
              <a:ext cx="0" cy="4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1253" y="1026"/>
              <a:ext cx="124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ja-JP" altLang="it-IT" sz="1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“</a:t>
              </a:r>
              <a:r>
                <a:rPr lang="it-IT" sz="13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Decompensating</a:t>
              </a:r>
              <a:r>
                <a:rPr lang="it-IT" sz="1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 </a:t>
              </a:r>
              <a:r>
                <a:rPr lang="it-IT" sz="13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Event</a:t>
              </a:r>
              <a:r>
                <a:rPr lang="ja-JP" altLang="it-IT" sz="1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”</a:t>
              </a:r>
              <a:endParaRPr lang="it-IT" sz="13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2057" y="2035"/>
              <a:ext cx="45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>
              <a:off x="2510" y="1082"/>
              <a:ext cx="0" cy="14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6844519" y="1297679"/>
            <a:ext cx="1414463" cy="998532"/>
            <a:chOff x="2572" y="862"/>
            <a:chExt cx="891" cy="629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2709" y="862"/>
              <a:ext cx="68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7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Stage 3</a:t>
              </a: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2572" y="1068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2737" y="1173"/>
              <a:ext cx="726" cy="3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Bleeding</a:t>
              </a:r>
            </a:p>
          </p:txBody>
        </p:sp>
      </p:grpSp>
      <p:grpSp>
        <p:nvGrpSpPr>
          <p:cNvPr id="19" name="Group 47"/>
          <p:cNvGrpSpPr>
            <a:grpSpLocks/>
          </p:cNvGrpSpPr>
          <p:nvPr/>
        </p:nvGrpSpPr>
        <p:grpSpPr bwMode="auto">
          <a:xfrm>
            <a:off x="6866737" y="2391487"/>
            <a:ext cx="1527176" cy="1200153"/>
            <a:chOff x="2586" y="1551"/>
            <a:chExt cx="962" cy="756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2723" y="1551"/>
              <a:ext cx="68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7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Stage 4</a:t>
              </a:r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2586" y="1763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2731" y="1853"/>
              <a:ext cx="817" cy="45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First non</a:t>
              </a:r>
            </a:p>
            <a:p>
              <a:pPr algn="ctr" eaLnBrk="1" hangingPunct="1"/>
              <a:r>
                <a:rPr lang="it-IT" sz="1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bleeding</a:t>
              </a:r>
              <a:endParaRPr lang="it-IT" sz="19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  <a:p>
              <a:pPr algn="ctr" eaLnBrk="1" hangingPunct="1"/>
              <a:r>
                <a:rPr lang="it-IT" sz="19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decompensation</a:t>
              </a:r>
              <a:endParaRPr lang="it-IT" sz="19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" name="Group 48"/>
          <p:cNvGrpSpPr>
            <a:grpSpLocks/>
          </p:cNvGrpSpPr>
          <p:nvPr/>
        </p:nvGrpSpPr>
        <p:grpSpPr bwMode="auto">
          <a:xfrm>
            <a:off x="6881034" y="3678942"/>
            <a:ext cx="1522413" cy="1209677"/>
            <a:chOff x="2595" y="2362"/>
            <a:chExt cx="959" cy="762"/>
          </a:xfrm>
        </p:grpSpPr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2754" y="2362"/>
              <a:ext cx="68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7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Stage 5</a:t>
              </a: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2595" y="2545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2737" y="2670"/>
              <a:ext cx="817" cy="45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9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Second</a:t>
              </a:r>
            </a:p>
            <a:p>
              <a:pPr algn="ctr" eaLnBrk="1" hangingPunct="1"/>
              <a:r>
                <a:rPr lang="it-IT" sz="19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decompensation</a:t>
              </a:r>
            </a:p>
          </p:txBody>
        </p:sp>
      </p:grp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9943155" y="2749407"/>
            <a:ext cx="1286499" cy="606571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1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Death or</a:t>
            </a:r>
          </a:p>
          <a:p>
            <a:pPr algn="ctr" eaLnBrk="1" hangingPunct="1"/>
            <a:r>
              <a:rPr lang="it-IT" sz="21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OLT</a:t>
            </a:r>
          </a:p>
        </p:txBody>
      </p:sp>
      <p:grpSp>
        <p:nvGrpSpPr>
          <p:cNvPr id="28" name="Group 44"/>
          <p:cNvGrpSpPr>
            <a:grpSpLocks/>
          </p:cNvGrpSpPr>
          <p:nvPr/>
        </p:nvGrpSpPr>
        <p:grpSpPr bwMode="auto">
          <a:xfrm>
            <a:off x="8535097" y="1568292"/>
            <a:ext cx="1730189" cy="1252464"/>
            <a:chOff x="3288" y="1066"/>
            <a:chExt cx="1860" cy="635"/>
          </a:xfrm>
        </p:grpSpPr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3288" y="1071"/>
              <a:ext cx="186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5138" y="1066"/>
              <a:ext cx="0" cy="6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</p:grp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8535088" y="3017679"/>
            <a:ext cx="14081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it-IT">
              <a:latin typeface="+mj-lt"/>
            </a:endParaRPr>
          </a:p>
        </p:txBody>
      </p:sp>
      <p:grpSp>
        <p:nvGrpSpPr>
          <p:cNvPr id="32" name="Group 43"/>
          <p:cNvGrpSpPr>
            <a:grpSpLocks/>
          </p:cNvGrpSpPr>
          <p:nvPr/>
        </p:nvGrpSpPr>
        <p:grpSpPr bwMode="auto">
          <a:xfrm>
            <a:off x="9119677" y="1576231"/>
            <a:ext cx="506033" cy="3668635"/>
            <a:chOff x="3969" y="1071"/>
            <a:chExt cx="544" cy="1860"/>
          </a:xfrm>
        </p:grpSpPr>
        <p:grpSp>
          <p:nvGrpSpPr>
            <p:cNvPr id="33" name="Group 40"/>
            <p:cNvGrpSpPr>
              <a:grpSpLocks/>
            </p:cNvGrpSpPr>
            <p:nvPr/>
          </p:nvGrpSpPr>
          <p:grpSpPr bwMode="auto">
            <a:xfrm>
              <a:off x="3969" y="1706"/>
              <a:ext cx="544" cy="545"/>
              <a:chOff x="3334" y="3339"/>
              <a:chExt cx="544" cy="545"/>
            </a:xfrm>
          </p:grpSpPr>
          <p:sp>
            <p:nvSpPr>
              <p:cNvPr id="36" name="Oval 38"/>
              <p:cNvSpPr>
                <a:spLocks noChangeArrowheads="1"/>
              </p:cNvSpPr>
              <p:nvPr/>
            </p:nvSpPr>
            <p:spPr bwMode="auto">
              <a:xfrm>
                <a:off x="3334" y="3339"/>
                <a:ext cx="544" cy="54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ea typeface="+mn-ea"/>
                </a:endParaRPr>
              </a:p>
            </p:txBody>
          </p:sp>
          <p:sp>
            <p:nvSpPr>
              <p:cNvPr id="37" name="Oval 39"/>
              <p:cNvSpPr>
                <a:spLocks noChangeArrowheads="1"/>
              </p:cNvSpPr>
              <p:nvPr/>
            </p:nvSpPr>
            <p:spPr bwMode="auto">
              <a:xfrm>
                <a:off x="3379" y="3385"/>
                <a:ext cx="453" cy="40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it-IT" sz="16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</a:rPr>
                  <a:t>SEPSIS</a:t>
                </a:r>
              </a:p>
              <a:p>
                <a:pPr algn="ctr"/>
                <a:r>
                  <a:rPr lang="it-IT" sz="1600" dirty="0" err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</a:rPr>
                  <a:t>Renal</a:t>
                </a:r>
                <a:r>
                  <a:rPr lang="it-IT" sz="16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</a:rPr>
                  <a:t> </a:t>
                </a:r>
              </a:p>
              <a:p>
                <a:pPr algn="ctr"/>
                <a:r>
                  <a:rPr lang="it-IT" sz="1600" dirty="0" err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</a:rPr>
                  <a:t>Failure</a:t>
                </a:r>
                <a:endParaRPr lang="it-IT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34" name="Line 41"/>
            <p:cNvSpPr>
              <a:spLocks noChangeShapeType="1"/>
            </p:cNvSpPr>
            <p:nvPr/>
          </p:nvSpPr>
          <p:spPr bwMode="auto">
            <a:xfrm>
              <a:off x="4241" y="1071"/>
              <a:ext cx="0" cy="5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35" name="Line 42"/>
            <p:cNvSpPr>
              <a:spLocks noChangeShapeType="1"/>
            </p:cNvSpPr>
            <p:nvPr/>
          </p:nvSpPr>
          <p:spPr bwMode="auto">
            <a:xfrm flipV="1">
              <a:off x="4241" y="2341"/>
              <a:ext cx="0" cy="5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</p:grpSp>
      <p:grpSp>
        <p:nvGrpSpPr>
          <p:cNvPr id="39" name="Group 83"/>
          <p:cNvGrpSpPr>
            <a:grpSpLocks/>
          </p:cNvGrpSpPr>
          <p:nvPr/>
        </p:nvGrpSpPr>
        <p:grpSpPr bwMode="auto">
          <a:xfrm>
            <a:off x="3641804" y="5972859"/>
            <a:ext cx="2547528" cy="638177"/>
            <a:chOff x="511" y="3566"/>
            <a:chExt cx="1361" cy="402"/>
          </a:xfrm>
        </p:grpSpPr>
        <p:grpSp>
          <p:nvGrpSpPr>
            <p:cNvPr id="40" name="Group 58"/>
            <p:cNvGrpSpPr>
              <a:grpSpLocks/>
            </p:cNvGrpSpPr>
            <p:nvPr/>
          </p:nvGrpSpPr>
          <p:grpSpPr bwMode="auto">
            <a:xfrm>
              <a:off x="511" y="3566"/>
              <a:ext cx="1361" cy="91"/>
              <a:chOff x="476" y="3566"/>
              <a:chExt cx="1361" cy="91"/>
            </a:xfrm>
          </p:grpSpPr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>
                <a:off x="476" y="3566"/>
                <a:ext cx="0" cy="9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43" name="Line 56"/>
              <p:cNvSpPr>
                <a:spLocks noChangeShapeType="1"/>
              </p:cNvSpPr>
              <p:nvPr/>
            </p:nvSpPr>
            <p:spPr bwMode="auto">
              <a:xfrm>
                <a:off x="476" y="3657"/>
                <a:ext cx="136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44" name="Line 57"/>
              <p:cNvSpPr>
                <a:spLocks noChangeShapeType="1"/>
              </p:cNvSpPr>
              <p:nvPr/>
            </p:nvSpPr>
            <p:spPr bwMode="auto">
              <a:xfrm>
                <a:off x="1837" y="3566"/>
                <a:ext cx="0" cy="9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</p:grpSp>
        <p:sp>
          <p:nvSpPr>
            <p:cNvPr id="41" name="Text Box 81"/>
            <p:cNvSpPr txBox="1">
              <a:spLocks noChangeArrowheads="1"/>
            </p:cNvSpPr>
            <p:nvPr/>
          </p:nvSpPr>
          <p:spPr bwMode="auto">
            <a:xfrm>
              <a:off x="514" y="3726"/>
              <a:ext cx="132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9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Compensated</a:t>
              </a:r>
              <a:r>
                <a:rPr lang="it-IT" sz="1900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 </a:t>
              </a:r>
              <a:r>
                <a:rPr lang="it-IT" sz="1900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Cirrhosis</a:t>
              </a:r>
              <a:endParaRPr lang="it-IT" sz="1900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</p:txBody>
        </p:sp>
      </p:grpSp>
      <p:grpSp>
        <p:nvGrpSpPr>
          <p:cNvPr id="45" name="Group 84"/>
          <p:cNvGrpSpPr>
            <a:grpSpLocks/>
          </p:cNvGrpSpPr>
          <p:nvPr/>
        </p:nvGrpSpPr>
        <p:grpSpPr bwMode="auto">
          <a:xfrm>
            <a:off x="6398982" y="5988838"/>
            <a:ext cx="4209925" cy="603251"/>
            <a:chOff x="2200" y="3566"/>
            <a:chExt cx="3175" cy="380"/>
          </a:xfrm>
        </p:grpSpPr>
        <p:grpSp>
          <p:nvGrpSpPr>
            <p:cNvPr id="46" name="Group 76"/>
            <p:cNvGrpSpPr>
              <a:grpSpLocks/>
            </p:cNvGrpSpPr>
            <p:nvPr/>
          </p:nvGrpSpPr>
          <p:grpSpPr bwMode="auto">
            <a:xfrm>
              <a:off x="2200" y="3566"/>
              <a:ext cx="3175" cy="91"/>
              <a:chOff x="476" y="3566"/>
              <a:chExt cx="1361" cy="91"/>
            </a:xfrm>
          </p:grpSpPr>
          <p:sp>
            <p:nvSpPr>
              <p:cNvPr id="48" name="Line 77"/>
              <p:cNvSpPr>
                <a:spLocks noChangeShapeType="1"/>
              </p:cNvSpPr>
              <p:nvPr/>
            </p:nvSpPr>
            <p:spPr bwMode="auto">
              <a:xfrm>
                <a:off x="476" y="3566"/>
                <a:ext cx="0" cy="9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49" name="Line 78"/>
              <p:cNvSpPr>
                <a:spLocks noChangeShapeType="1"/>
              </p:cNvSpPr>
              <p:nvPr/>
            </p:nvSpPr>
            <p:spPr bwMode="auto">
              <a:xfrm>
                <a:off x="476" y="3657"/>
                <a:ext cx="136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50" name="Line 79"/>
              <p:cNvSpPr>
                <a:spLocks noChangeShapeType="1"/>
              </p:cNvSpPr>
              <p:nvPr/>
            </p:nvSpPr>
            <p:spPr bwMode="auto">
              <a:xfrm>
                <a:off x="1837" y="3566"/>
                <a:ext cx="0" cy="9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</p:grpSp>
        <p:sp>
          <p:nvSpPr>
            <p:cNvPr id="47" name="Text Box 82"/>
            <p:cNvSpPr txBox="1">
              <a:spLocks noChangeArrowheads="1"/>
            </p:cNvSpPr>
            <p:nvPr/>
          </p:nvSpPr>
          <p:spPr bwMode="auto">
            <a:xfrm>
              <a:off x="2634" y="3704"/>
              <a:ext cx="208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900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Decompensated</a:t>
              </a:r>
              <a:r>
                <a:rPr lang="it-IT" sz="19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 </a:t>
              </a:r>
              <a:r>
                <a:rPr lang="it-IT" sz="1900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Cirrhosis</a:t>
              </a:r>
              <a:endParaRPr lang="it-IT" sz="19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</p:txBody>
        </p:sp>
      </p:grpSp>
      <p:grpSp>
        <p:nvGrpSpPr>
          <p:cNvPr id="52" name="Group 92"/>
          <p:cNvGrpSpPr>
            <a:grpSpLocks/>
          </p:cNvGrpSpPr>
          <p:nvPr/>
        </p:nvGrpSpPr>
        <p:grpSpPr bwMode="auto">
          <a:xfrm>
            <a:off x="4106762" y="1456448"/>
            <a:ext cx="1162050" cy="3892559"/>
            <a:chOff x="515" y="1157"/>
            <a:chExt cx="732" cy="2452"/>
          </a:xfrm>
        </p:grpSpPr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560" y="1157"/>
              <a:ext cx="68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7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Stage 1</a:t>
              </a:r>
            </a:p>
          </p:txBody>
        </p:sp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515" y="3027"/>
              <a:ext cx="68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70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Stage 2</a:t>
              </a:r>
            </a:p>
          </p:txBody>
        </p:sp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521" y="1514"/>
              <a:ext cx="726" cy="453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No Varices</a:t>
              </a:r>
            </a:p>
            <a:p>
              <a:pPr algn="ctr" eaLnBrk="1" hangingPunct="1"/>
              <a:r>
                <a: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No Ascites</a:t>
              </a:r>
            </a:p>
          </p:txBody>
        </p:sp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>
              <a:off x="521" y="2558"/>
              <a:ext cx="726" cy="453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Varices</a:t>
              </a:r>
            </a:p>
            <a:p>
              <a:pPr algn="ctr" eaLnBrk="1" hangingPunct="1"/>
              <a:r>
                <a: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No Ascites</a:t>
              </a:r>
            </a:p>
          </p:txBody>
        </p:sp>
        <p:sp>
          <p:nvSpPr>
            <p:cNvPr id="57" name="Line 14"/>
            <p:cNvSpPr>
              <a:spLocks noChangeShapeType="1"/>
            </p:cNvSpPr>
            <p:nvPr/>
          </p:nvSpPr>
          <p:spPr bwMode="auto">
            <a:xfrm>
              <a:off x="884" y="2059"/>
              <a:ext cx="0" cy="36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</p:grpSp>
      <p:grpSp>
        <p:nvGrpSpPr>
          <p:cNvPr id="58" name="Group 91"/>
          <p:cNvGrpSpPr>
            <a:grpSpLocks/>
          </p:cNvGrpSpPr>
          <p:nvPr/>
        </p:nvGrpSpPr>
        <p:grpSpPr bwMode="auto">
          <a:xfrm>
            <a:off x="3504519" y="1154612"/>
            <a:ext cx="2272862" cy="4044271"/>
            <a:chOff x="5420" y="1752"/>
            <a:chExt cx="1044" cy="2313"/>
          </a:xfrm>
        </p:grpSpPr>
        <p:sp>
          <p:nvSpPr>
            <p:cNvPr id="59" name="Rectangle 86"/>
            <p:cNvSpPr>
              <a:spLocks noChangeArrowheads="1"/>
            </p:cNvSpPr>
            <p:nvPr/>
          </p:nvSpPr>
          <p:spPr bwMode="auto">
            <a:xfrm>
              <a:off x="5420" y="1752"/>
              <a:ext cx="1044" cy="2313"/>
            </a:xfrm>
            <a:prstGeom prst="rect">
              <a:avLst/>
            </a:prstGeom>
            <a:solidFill>
              <a:schemeClr val="accent1">
                <a:alpha val="43921"/>
              </a:schemeClr>
            </a:solidFill>
            <a:ln w="28575">
              <a:solidFill>
                <a:srgbClr val="0000FF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0" name="Rectangle 88"/>
            <p:cNvSpPr>
              <a:spLocks noChangeArrowheads="1"/>
            </p:cNvSpPr>
            <p:nvPr/>
          </p:nvSpPr>
          <p:spPr bwMode="auto">
            <a:xfrm>
              <a:off x="5526" y="1776"/>
              <a:ext cx="862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HVPG: 5-12 mm Hg</a:t>
              </a:r>
            </a:p>
          </p:txBody>
        </p:sp>
      </p:grpSp>
      <p:grpSp>
        <p:nvGrpSpPr>
          <p:cNvPr id="61" name="Group 96"/>
          <p:cNvGrpSpPr>
            <a:grpSpLocks/>
          </p:cNvGrpSpPr>
          <p:nvPr/>
        </p:nvGrpSpPr>
        <p:grpSpPr bwMode="auto">
          <a:xfrm>
            <a:off x="6877736" y="1090367"/>
            <a:ext cx="2307509" cy="4128203"/>
            <a:chOff x="5556" y="1661"/>
            <a:chExt cx="1044" cy="2313"/>
          </a:xfrm>
        </p:grpSpPr>
        <p:sp>
          <p:nvSpPr>
            <p:cNvPr id="62" name="Rectangle 87"/>
            <p:cNvSpPr>
              <a:spLocks noChangeArrowheads="1"/>
            </p:cNvSpPr>
            <p:nvPr/>
          </p:nvSpPr>
          <p:spPr bwMode="auto">
            <a:xfrm>
              <a:off x="5556" y="1661"/>
              <a:ext cx="1044" cy="2313"/>
            </a:xfrm>
            <a:prstGeom prst="rect">
              <a:avLst/>
            </a:prstGeom>
            <a:solidFill>
              <a:srgbClr val="FF0000">
                <a:alpha val="18823"/>
              </a:srgbClr>
            </a:solidFill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3" name="Rectangle 95"/>
            <p:cNvSpPr>
              <a:spLocks noChangeArrowheads="1"/>
            </p:cNvSpPr>
            <p:nvPr/>
          </p:nvSpPr>
          <p:spPr bwMode="auto">
            <a:xfrm>
              <a:off x="5647" y="1706"/>
              <a:ext cx="862" cy="1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HVPG </a:t>
              </a:r>
              <a:r>
                <a:rPr lang="it-IT" sz="1600" u="sng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&gt;</a:t>
              </a:r>
              <a:r>
                <a:rPr lang="it-IT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 12 mm Hg</a:t>
              </a:r>
            </a:p>
          </p:txBody>
        </p:sp>
      </p:grpSp>
      <p:sp>
        <p:nvSpPr>
          <p:cNvPr id="64" name="CasellaDiTesto 63"/>
          <p:cNvSpPr txBox="1"/>
          <p:nvPr/>
        </p:nvSpPr>
        <p:spPr>
          <a:xfrm>
            <a:off x="6480936" y="6589727"/>
            <a:ext cx="5761037" cy="276995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Calibri" charset="0"/>
              </a:rPr>
              <a:t>Modified from </a:t>
            </a:r>
            <a:r>
              <a:rPr lang="en-US" sz="10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Calibri" charset="0"/>
              </a:rPr>
              <a:t>Arvaniti</a:t>
            </a:r>
            <a:r>
              <a:rPr lang="en-US" sz="1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Calibri" charset="0"/>
              </a:rPr>
              <a:t> V. et al., Gastroenterology 2010; 139:1246-1256</a:t>
            </a:r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980" y="5193088"/>
            <a:ext cx="8137322" cy="678359"/>
          </a:xfrm>
          <a:prstGeom prst="rect">
            <a:avLst/>
          </a:prstGeom>
        </p:spPr>
      </p:pic>
      <p:sp>
        <p:nvSpPr>
          <p:cNvPr id="71" name="CasellaDiTesto 70"/>
          <p:cNvSpPr txBox="1"/>
          <p:nvPr/>
        </p:nvSpPr>
        <p:spPr>
          <a:xfrm>
            <a:off x="5895459" y="5359830"/>
            <a:ext cx="4713448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2700" dirty="0" err="1">
                <a:solidFill>
                  <a:srgbClr val="FFFF00"/>
                </a:solidFill>
              </a:rPr>
              <a:t>Hepatocellular</a:t>
            </a:r>
            <a:r>
              <a:rPr lang="it-IT" sz="2700" dirty="0">
                <a:solidFill>
                  <a:srgbClr val="FFFF00"/>
                </a:solidFill>
              </a:rPr>
              <a:t> carcinoma</a:t>
            </a:r>
          </a:p>
        </p:txBody>
      </p:sp>
      <p:grpSp>
        <p:nvGrpSpPr>
          <p:cNvPr id="77" name="Group 91"/>
          <p:cNvGrpSpPr>
            <a:grpSpLocks/>
          </p:cNvGrpSpPr>
          <p:nvPr/>
        </p:nvGrpSpPr>
        <p:grpSpPr bwMode="auto">
          <a:xfrm>
            <a:off x="678096" y="1168503"/>
            <a:ext cx="2043655" cy="4030372"/>
            <a:chOff x="5420" y="1752"/>
            <a:chExt cx="1044" cy="231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>
              <a:off x="5420" y="1752"/>
              <a:ext cx="1044" cy="2313"/>
            </a:xfrm>
            <a:prstGeom prst="rect">
              <a:avLst/>
            </a:prstGeom>
            <a:grpFill/>
            <a:ln w="28575">
              <a:solidFill>
                <a:schemeClr val="accent6">
                  <a:lumMod val="60000"/>
                  <a:lumOff val="40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9" name="Rectangle 88"/>
            <p:cNvSpPr>
              <a:spLocks noChangeArrowheads="1"/>
            </p:cNvSpPr>
            <p:nvPr/>
          </p:nvSpPr>
          <p:spPr bwMode="auto">
            <a:xfrm>
              <a:off x="5526" y="1776"/>
              <a:ext cx="862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HVPG: &lt; 5 mm Hg</a:t>
              </a:r>
            </a:p>
          </p:txBody>
        </p:sp>
      </p:grpSp>
      <p:grpSp>
        <p:nvGrpSpPr>
          <p:cNvPr id="80" name="Group 92"/>
          <p:cNvGrpSpPr>
            <a:grpSpLocks/>
          </p:cNvGrpSpPr>
          <p:nvPr/>
        </p:nvGrpSpPr>
        <p:grpSpPr bwMode="auto">
          <a:xfrm>
            <a:off x="1332558" y="1955571"/>
            <a:ext cx="1152525" cy="2376491"/>
            <a:chOff x="521" y="1514"/>
            <a:chExt cx="726" cy="1497"/>
          </a:xfrm>
          <a:solidFill>
            <a:srgbClr val="CCFFCC"/>
          </a:solidFill>
        </p:grpSpPr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521" y="1514"/>
              <a:ext cx="726" cy="4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F0 </a:t>
              </a:r>
              <a:r>
                <a:rPr lang="it-IT" b="1" dirty="0" err="1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Fibrosis</a:t>
              </a:r>
              <a:endParaRPr lang="it-IT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</p:txBody>
        </p:sp>
        <p:sp>
          <p:nvSpPr>
            <p:cNvPr id="82" name="Rectangle 11"/>
            <p:cNvSpPr>
              <a:spLocks noChangeArrowheads="1"/>
            </p:cNvSpPr>
            <p:nvPr/>
          </p:nvSpPr>
          <p:spPr bwMode="auto">
            <a:xfrm>
              <a:off x="521" y="2558"/>
              <a:ext cx="726" cy="4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F3 </a:t>
              </a:r>
              <a:r>
                <a:rPr lang="it-IT" b="1" dirty="0" err="1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Fibrosis</a:t>
              </a:r>
              <a:endParaRPr lang="it-IT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</p:txBody>
        </p:sp>
        <p:sp>
          <p:nvSpPr>
            <p:cNvPr id="83" name="Line 14"/>
            <p:cNvSpPr>
              <a:spLocks noChangeShapeType="1"/>
            </p:cNvSpPr>
            <p:nvPr/>
          </p:nvSpPr>
          <p:spPr bwMode="auto">
            <a:xfrm>
              <a:off x="884" y="2059"/>
              <a:ext cx="0" cy="363"/>
            </a:xfrm>
            <a:prstGeom prst="lin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/>
          </p:spPr>
          <p:txBody>
            <a:bodyPr/>
            <a:lstStyle/>
            <a:p>
              <a:endParaRPr lang="it-IT">
                <a:solidFill>
                  <a:srgbClr val="1F497D"/>
                </a:solidFill>
                <a:latin typeface="+mj-lt"/>
              </a:endParaRPr>
            </a:p>
          </p:txBody>
        </p:sp>
      </p:grpSp>
      <p:sp>
        <p:nvSpPr>
          <p:cNvPr id="86" name="Text Box 81"/>
          <p:cNvSpPr txBox="1">
            <a:spLocks noChangeArrowheads="1"/>
          </p:cNvSpPr>
          <p:nvPr/>
        </p:nvSpPr>
        <p:spPr bwMode="auto">
          <a:xfrm>
            <a:off x="645584" y="6193002"/>
            <a:ext cx="2403677" cy="41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900" i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Non-</a:t>
            </a:r>
            <a:r>
              <a:rPr lang="it-IT" sz="1900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cirrhotic</a:t>
            </a:r>
            <a:endParaRPr lang="it-IT" sz="1900" i="1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sp>
        <p:nvSpPr>
          <p:cNvPr id="90" name="Line 56"/>
          <p:cNvSpPr>
            <a:spLocks noChangeShapeType="1"/>
          </p:cNvSpPr>
          <p:nvPr/>
        </p:nvSpPr>
        <p:spPr bwMode="auto">
          <a:xfrm flipV="1">
            <a:off x="694028" y="6121559"/>
            <a:ext cx="2744375" cy="6266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it-IT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1" name="Line 56"/>
          <p:cNvSpPr>
            <a:spLocks noChangeShapeType="1"/>
          </p:cNvSpPr>
          <p:nvPr/>
        </p:nvSpPr>
        <p:spPr bwMode="auto">
          <a:xfrm flipV="1">
            <a:off x="707798" y="5924625"/>
            <a:ext cx="0" cy="2032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it-IT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2" name="Line 56"/>
          <p:cNvSpPr>
            <a:spLocks noChangeShapeType="1"/>
          </p:cNvSpPr>
          <p:nvPr/>
        </p:nvSpPr>
        <p:spPr bwMode="auto">
          <a:xfrm flipV="1">
            <a:off x="3418113" y="5911199"/>
            <a:ext cx="0" cy="2032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it-IT">
              <a:solidFill>
                <a:srgbClr val="008000"/>
              </a:solidFill>
              <a:latin typeface="+mj-lt"/>
            </a:endParaRPr>
          </a:p>
        </p:txBody>
      </p:sp>
      <p:sp>
        <p:nvSpPr>
          <p:cNvPr id="84" name="Line 13"/>
          <p:cNvSpPr>
            <a:spLocks noChangeShapeType="1"/>
          </p:cNvSpPr>
          <p:nvPr/>
        </p:nvSpPr>
        <p:spPr bwMode="auto">
          <a:xfrm flipV="1">
            <a:off x="2763610" y="3412855"/>
            <a:ext cx="7692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it-IT">
              <a:latin typeface="+mj-lt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673480" y="4579896"/>
            <a:ext cx="2072606" cy="435180"/>
          </a:xfrm>
          <a:prstGeom prst="rect">
            <a:avLst/>
          </a:prstGeom>
          <a:solidFill>
            <a:srgbClr val="92D05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400" dirty="0" err="1">
                <a:solidFill>
                  <a:srgbClr val="FF0000"/>
                </a:solidFill>
              </a:rPr>
              <a:t>Etiological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tx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3602371" y="3130793"/>
            <a:ext cx="1978280" cy="408121"/>
          </a:xfrm>
          <a:prstGeom prst="rect">
            <a:avLst/>
          </a:prstGeom>
          <a:solidFill>
            <a:srgbClr val="92D050"/>
          </a:solidFill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1600" dirty="0" err="1">
                <a:solidFill>
                  <a:srgbClr val="FF0000"/>
                </a:solidFill>
              </a:rPr>
              <a:t>Etiological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tx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94" name="Immagin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001" y="3160854"/>
            <a:ext cx="385650" cy="390247"/>
          </a:xfrm>
          <a:prstGeom prst="rect">
            <a:avLst/>
          </a:prstGeom>
        </p:spPr>
      </p:pic>
      <p:sp>
        <p:nvSpPr>
          <p:cNvPr id="96" name="CasellaDiTesto 95"/>
          <p:cNvSpPr txBox="1"/>
          <p:nvPr/>
        </p:nvSpPr>
        <p:spPr>
          <a:xfrm>
            <a:off x="3559358" y="4846688"/>
            <a:ext cx="2038711" cy="408121"/>
          </a:xfrm>
          <a:prstGeom prst="rect">
            <a:avLst/>
          </a:prstGeom>
          <a:solidFill>
            <a:srgbClr val="92D050"/>
          </a:solidFill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1600" dirty="0" err="1">
                <a:solidFill>
                  <a:srgbClr val="FF0000"/>
                </a:solidFill>
              </a:rPr>
              <a:t>Etiological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tx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97" name="Immagin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812" y="4854619"/>
            <a:ext cx="353592" cy="390247"/>
          </a:xfrm>
          <a:prstGeom prst="rect">
            <a:avLst/>
          </a:prstGeom>
        </p:spPr>
      </p:pic>
      <p:sp>
        <p:nvSpPr>
          <p:cNvPr id="98" name="CasellaDiTesto 97"/>
          <p:cNvSpPr txBox="1"/>
          <p:nvPr/>
        </p:nvSpPr>
        <p:spPr>
          <a:xfrm>
            <a:off x="7385931" y="3017026"/>
            <a:ext cx="2128443" cy="414853"/>
          </a:xfrm>
          <a:prstGeom prst="rect">
            <a:avLst/>
          </a:prstGeom>
          <a:solidFill>
            <a:srgbClr val="92D050"/>
          </a:solidFill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2400"/>
              </a:lnSpc>
            </a:pPr>
            <a:r>
              <a:rPr lang="it-IT" dirty="0" err="1">
                <a:solidFill>
                  <a:srgbClr val="FF0000"/>
                </a:solidFill>
              </a:rPr>
              <a:t>Etiological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tx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99" name="Immagin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98" y="3047087"/>
            <a:ext cx="382976" cy="390247"/>
          </a:xfrm>
          <a:prstGeom prst="rect">
            <a:avLst/>
          </a:prstGeom>
        </p:spPr>
      </p:pic>
      <p:sp>
        <p:nvSpPr>
          <p:cNvPr id="88" name="CasellaDiTesto 87"/>
          <p:cNvSpPr txBox="1"/>
          <p:nvPr/>
        </p:nvSpPr>
        <p:spPr>
          <a:xfrm>
            <a:off x="451945" y="333288"/>
            <a:ext cx="11574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Future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hepatology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: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etiological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therapies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will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influence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outcomes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according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to </a:t>
            </a:r>
            <a:r>
              <a:rPr lang="it-IT" sz="2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disease</a:t>
            </a:r>
            <a:r>
              <a:rPr lang="it-IT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stage</a:t>
            </a: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91EA86F3-1F61-904F-93B2-E425C7696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3" grpId="0" animBg="1"/>
      <p:bldP spid="96" grpId="0" animBg="1"/>
      <p:bldP spid="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3" descr="Ageing_populations_the_challenges_ahead_-_Christensen_-_Lancet_2009.pdf-2.tiff">
            <a:extLst>
              <a:ext uri="{FF2B5EF4-FFF2-40B4-BE49-F238E27FC236}">
                <a16:creationId xmlns:a16="http://schemas.microsoft.com/office/drawing/2014/main" id="{E92B83CB-495D-BA4C-AC7D-D33F0DEC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1"/>
            <a:ext cx="8415337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asellaDiTesto 4">
            <a:extLst>
              <a:ext uri="{FF2B5EF4-FFF2-40B4-BE49-F238E27FC236}">
                <a16:creationId xmlns:a16="http://schemas.microsoft.com/office/drawing/2014/main" id="{28FCC5A8-53AE-3E45-8547-4282BB17B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6408739"/>
            <a:ext cx="5884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Christensen K et al. </a:t>
            </a:r>
            <a:r>
              <a:rPr lang="it-IT" altLang="it-IT" sz="1800" i="1">
                <a:solidFill>
                  <a:srgbClr val="000000"/>
                </a:solidFill>
              </a:rPr>
              <a:t>Lancet </a:t>
            </a:r>
            <a:r>
              <a:rPr lang="it-IT" altLang="it-IT" sz="1800">
                <a:solidFill>
                  <a:srgbClr val="000000"/>
                </a:solidFill>
              </a:rPr>
              <a:t>2009;374:1196-1208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7C50D6-EB51-954B-80B2-EA05A203F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" y="0"/>
            <a:ext cx="911700" cy="3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5940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1904</Words>
  <Application>Microsoft Macintosh PowerPoint</Application>
  <PresentationFormat>Widescreen</PresentationFormat>
  <Paragraphs>439</Paragraphs>
  <Slides>35</Slides>
  <Notes>7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50" baseType="lpstr">
      <vt:lpstr>Arial Unicode MS</vt:lpstr>
      <vt:lpstr>MS Mincho</vt:lpstr>
      <vt:lpstr>Acal</vt:lpstr>
      <vt:lpstr>Arial</vt:lpstr>
      <vt:lpstr>Calibri</vt:lpstr>
      <vt:lpstr>Calibri Light</vt:lpstr>
      <vt:lpstr>Helvetica</vt:lpstr>
      <vt:lpstr>Lucida Sans Unicode</vt:lpstr>
      <vt:lpstr>MS PGothic</vt:lpstr>
      <vt:lpstr>MS PGothic</vt:lpstr>
      <vt:lpstr>Sylfaen</vt:lpstr>
      <vt:lpstr>Times New Roman</vt:lpstr>
      <vt:lpstr>Wingdings</vt:lpstr>
      <vt:lpstr>Tema di Office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 hepatology - Aging of the general population will induce:</vt:lpstr>
      <vt:lpstr>Presentazione standard di PowerPoint</vt:lpstr>
      <vt:lpstr>Future hepatology – How shall we approach an aging population?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 hepatology – How shall we approach an aging population?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HCC occurrence according to risk factors in 516 patients SVR after DAAs   </vt:lpstr>
      <vt:lpstr>Future hepatology – How shall we approach an aging population?</vt:lpstr>
      <vt:lpstr>Presentazione standard di PowerPoint</vt:lpstr>
      <vt:lpstr>Presentazione standard di PowerPoint</vt:lpstr>
      <vt:lpstr>Mechanisms resulting in sarcopenia and failure to respond to standard supplementation</vt:lpstr>
      <vt:lpstr>Presentazione standard di PowerPoint</vt:lpstr>
      <vt:lpstr>Presentazione standard di PowerPoint</vt:lpstr>
      <vt:lpstr>Presentazione standard di PowerPoint</vt:lpstr>
      <vt:lpstr>Nutritional screening and assessment in patients with cirrhosis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Microsoft Office User</cp:lastModifiedBy>
  <cp:revision>184</cp:revision>
  <dcterms:created xsi:type="dcterms:W3CDTF">2018-01-11T13:29:23Z</dcterms:created>
  <dcterms:modified xsi:type="dcterms:W3CDTF">2018-09-26T09:15:46Z</dcterms:modified>
</cp:coreProperties>
</file>