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714" r:id="rId5"/>
    <p:sldMasterId id="2147483727" r:id="rId6"/>
    <p:sldMasterId id="2147483807" r:id="rId7"/>
    <p:sldMasterId id="2147483819" r:id="rId8"/>
    <p:sldMasterId id="2147483832" r:id="rId9"/>
    <p:sldMasterId id="2147483884" r:id="rId10"/>
  </p:sldMasterIdLst>
  <p:notesMasterIdLst>
    <p:notesMasterId r:id="rId63"/>
  </p:notesMasterIdLst>
  <p:sldIdLst>
    <p:sldId id="257" r:id="rId11"/>
    <p:sldId id="261" r:id="rId12"/>
    <p:sldId id="273" r:id="rId13"/>
    <p:sldId id="258" r:id="rId14"/>
    <p:sldId id="259" r:id="rId15"/>
    <p:sldId id="260" r:id="rId16"/>
    <p:sldId id="264" r:id="rId17"/>
    <p:sldId id="267" r:id="rId18"/>
    <p:sldId id="296" r:id="rId19"/>
    <p:sldId id="265" r:id="rId20"/>
    <p:sldId id="266" r:id="rId21"/>
    <p:sldId id="262" r:id="rId22"/>
    <p:sldId id="324" r:id="rId23"/>
    <p:sldId id="271" r:id="rId24"/>
    <p:sldId id="272" r:id="rId25"/>
    <p:sldId id="325" r:id="rId26"/>
    <p:sldId id="274" r:id="rId27"/>
    <p:sldId id="331" r:id="rId28"/>
    <p:sldId id="275" r:id="rId29"/>
    <p:sldId id="297" r:id="rId30"/>
    <p:sldId id="279" r:id="rId31"/>
    <p:sldId id="280" r:id="rId32"/>
    <p:sldId id="276" r:id="rId33"/>
    <p:sldId id="326" r:id="rId34"/>
    <p:sldId id="278" r:id="rId35"/>
    <p:sldId id="342" r:id="rId36"/>
    <p:sldId id="281" r:id="rId37"/>
    <p:sldId id="327" r:id="rId38"/>
    <p:sldId id="283" r:id="rId39"/>
    <p:sldId id="284" r:id="rId40"/>
    <p:sldId id="328" r:id="rId41"/>
    <p:sldId id="329" r:id="rId42"/>
    <p:sldId id="289" r:id="rId43"/>
    <p:sldId id="340" r:id="rId44"/>
    <p:sldId id="290" r:id="rId45"/>
    <p:sldId id="291" r:id="rId46"/>
    <p:sldId id="292" r:id="rId47"/>
    <p:sldId id="330" r:id="rId48"/>
    <p:sldId id="341" r:id="rId49"/>
    <p:sldId id="293" r:id="rId50"/>
    <p:sldId id="294" r:id="rId51"/>
    <p:sldId id="310" r:id="rId52"/>
    <p:sldId id="332" r:id="rId53"/>
    <p:sldId id="333" r:id="rId54"/>
    <p:sldId id="334" r:id="rId55"/>
    <p:sldId id="305" r:id="rId56"/>
    <p:sldId id="335" r:id="rId57"/>
    <p:sldId id="306" r:id="rId58"/>
    <p:sldId id="309" r:id="rId59"/>
    <p:sldId id="318" r:id="rId60"/>
    <p:sldId id="339" r:id="rId61"/>
    <p:sldId id="323" r:id="rId6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CD069C0-8DB2-47E9-9A38-FD82A3A13CFB}" type="datetimeFigureOut">
              <a:rPr lang="it-IT"/>
              <a:pPr>
                <a:defRPr/>
              </a:pPr>
              <a:t>30/09/2018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E8ED1DA-7D3E-4844-A8B8-7E1846AA6B97}"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29026"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29027"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75C693-75EF-4914-98C0-3A77A9EABDCD}" type="slidenum">
              <a:rPr lang="it-IT">
                <a:solidFill>
                  <a:srgbClr val="000000"/>
                </a:solidFill>
                <a:cs typeface="Arial" charset="0"/>
              </a:rPr>
              <a:pPr fontAlgn="base">
                <a:spcBef>
                  <a:spcPct val="0"/>
                </a:spcBef>
                <a:spcAft>
                  <a:spcPct val="0"/>
                </a:spcAft>
              </a:pPr>
              <a:t>9</a:t>
            </a:fld>
            <a:endParaRPr lang="it-IT">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egnaposto immagine diapositiva 1"/>
          <p:cNvSpPr>
            <a:spLocks noGrp="1" noRot="1" noChangeAspect="1"/>
          </p:cNvSpPr>
          <p:nvPr>
            <p:ph type="sldImg"/>
          </p:nvPr>
        </p:nvSpPr>
        <p:spPr bwMode="auto">
          <a:noFill/>
          <a:ln>
            <a:solidFill>
              <a:srgbClr val="000000"/>
            </a:solidFill>
            <a:miter lim="800000"/>
            <a:headEnd/>
            <a:tailEnd/>
          </a:ln>
        </p:spPr>
      </p:sp>
      <p:sp>
        <p:nvSpPr>
          <p:cNvPr id="13312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133123"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589964-4CFF-4B4E-8365-EFF4F075AD8F}" type="slidenum">
              <a:rPr lang="it-IT">
                <a:cs typeface="Arial" charset="0"/>
              </a:rPr>
              <a:pPr fontAlgn="base">
                <a:spcBef>
                  <a:spcPct val="0"/>
                </a:spcBef>
                <a:spcAft>
                  <a:spcPct val="0"/>
                </a:spcAft>
              </a:pPr>
              <a:t>12</a:t>
            </a:fld>
            <a:endParaRPr lang="it-IT">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BCD4B1-DE72-4592-A7F4-4ED053F86407}" type="slidenum">
              <a:rPr lang="en-US">
                <a:solidFill>
                  <a:srgbClr val="000000"/>
                </a:solidFill>
                <a:cs typeface="Arial" charset="0"/>
              </a:rPr>
              <a:pPr fontAlgn="base">
                <a:spcBef>
                  <a:spcPct val="0"/>
                </a:spcBef>
                <a:spcAft>
                  <a:spcPct val="0"/>
                </a:spcAft>
              </a:pPr>
              <a:t>18</a:t>
            </a:fld>
            <a:endParaRPr lang="en-US">
              <a:solidFill>
                <a:srgbClr val="000000"/>
              </a:solidFill>
              <a:cs typeface="Arial" charset="0"/>
            </a:endParaRPr>
          </a:p>
        </p:txBody>
      </p:sp>
      <p:sp>
        <p:nvSpPr>
          <p:cNvPr id="2467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67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49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it-IT" smtClean="0">
                <a:ea typeface="MS PGothic" pitchFamily="34" charset="-128"/>
              </a:rPr>
              <a:t>RIEPILOGANDO I LATTATI SONO BIOMARKER DI DISFUNZIONE D’ORGANO E SECONDO L’ULTIMA REVISIONE DELLA DEFINIZIONE DI SEPSI E SHOCK SETTICO UTILI PER DEFINIRE I PZ IN SHOCK. I LATTATI HANNO  ANCHE  UN VALORE PROGNOSTICO IN QUANTO I LIVELLI Più ALTI SONO STATI ASSOCIATI AGLI OUTCOME PEGGIORI E A MAGGIORE MORTALITA’ Lactate levels have been a useful marker for organ dysfunction and may also serve as an endpoint for resuscitation in patients with sepsis and septic shock as part of the sepsis bundles (6, 15). In the 2016 Sepsis-3 definitions lactate levels were included in defining patients with septic shock</a:t>
            </a:r>
          </a:p>
          <a:p>
            <a:pPr>
              <a:spcBef>
                <a:spcPct val="0"/>
              </a:spcBef>
            </a:pPr>
            <a:endParaRPr lang="en-US" altLang="it-IT" smtClean="0">
              <a:ea typeface="MS PGothic" pitchFamily="34" charset="-128"/>
            </a:endParaRPr>
          </a:p>
          <a:p>
            <a:pPr>
              <a:spcBef>
                <a:spcPct val="0"/>
              </a:spcBef>
            </a:pPr>
            <a:r>
              <a:rPr lang="en-US" altLang="it-IT" smtClean="0">
                <a:ea typeface="MS PGothic" pitchFamily="34" charset="-128"/>
              </a:rPr>
              <a:t>Lactate—Sepsis may progress rapidly to septic shock that is often associated with micro-and macro-circulatory dysfunction, arterial hypotension, and decreased delivery of oxygen and nutrients into peripheral tissues. Lactate levels have been a useful marker for organ dysfunction and may also serve as an endpoint for resuscitation in patients with sepsis and septic shock as part of the sepsis bundles (6, 15). In the 2016 Sepsis-3 definitions lactate levels were included in defining patients with septic shock (3), described in more detail below.</a:t>
            </a:r>
          </a:p>
          <a:p>
            <a:pPr>
              <a:spcBef>
                <a:spcPct val="0"/>
              </a:spcBef>
            </a:pPr>
            <a:r>
              <a:rPr lang="en-US" altLang="it-IT" smtClean="0">
                <a:ea typeface="MS PGothic" pitchFamily="34" charset="-128"/>
              </a:rPr>
              <a:t>Prognostic Value of Lactate Measurement: The diagnostic and prognostic value of lactate in septic patients have been well-documented in the setting of an emergency department, intensive care unit or in the trauma patient. High lactate is strongly associated with poor outcome and high mortality. In a study in patients admitted with an infection (n=1278), lactate levels could correctly stratify the patients’ mortality into three categories (Table 3, (16)). Those with the highest levels of lactate had the highest mortality. Howell et. al., who studied essentially the same patient population, recruited patients admitted from the emergency department with a clinically suspected infection (17), and Mikkelsen et. al. included patients with severe sepsis. Both studies confirmed that elevated lactate levels were associated with mortality, independent of shock (18). Similar observations were also demonstrated in other studies (19, 20). Indeed, the 2013 Surviving Sepsis Campaign international guidelines lists a lactate level &gt; 2 mmol/L as one of the criteria defining severe sepsis and a lactate level &gt; 4 as defining septic shock (5). However, the criteria have become stricter in the recently published Sepsis-3 definitions (3). Patients with septic shock can beidentified with a lactate level &gt; 2 mmol/L after adequate fluid resuscitation and requiring a vasopressor to maintain a mean blood pressure of 65 mmHg or greater. The criteria was further verified by a systematic review of 44 studies reporting septic shock outcomes (total of 166,479 patients).</a:t>
            </a:r>
          </a:p>
          <a:p>
            <a:pPr>
              <a:spcBef>
                <a:spcPct val="0"/>
              </a:spcBef>
            </a:pPr>
            <a:r>
              <a:rPr lang="en-US" altLang="it-IT" smtClean="0">
                <a:ea typeface="MS PGothic" pitchFamily="34" charset="-128"/>
              </a:rPr>
              <a:t>Serial lactate measurements may be useful in monitoring treatment effectiveness to various therapeutic interventions, and therefore, is recommended in the sepsis bundle for septic shock, especially when the initial level is high (5). Monitoring the clearance of lactate through serial measurements has been demonstrated to be a useful predictor of morbidity and mortality. Patients with a decrease in an initially elevated lactate level within 24 hours have significantly better outcomes than patients whose lactate remains elevated (15). In a study of 90 severe septic patients, less than 10% lactate clearance (measured upon admission and 6 hours after) could predict a higher organ dysfunction rate and mortality (3).</a:t>
            </a:r>
            <a:endParaRPr lang="it-IT" altLang="it-IT" smtClean="0">
              <a:ea typeface="MS PGothic" pitchFamily="34" charset="-128"/>
            </a:endParaRPr>
          </a:p>
        </p:txBody>
      </p:sp>
      <p:sp>
        <p:nvSpPr>
          <p:cNvPr id="2549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082C9A-D690-4D13-A23A-07727189FA4A}" type="slidenum">
              <a:rPr lang="it-IT" altLang="it-IT">
                <a:cs typeface="Arial" charset="0"/>
              </a:rPr>
              <a:pPr fontAlgn="base">
                <a:spcBef>
                  <a:spcPct val="0"/>
                </a:spcBef>
                <a:spcAft>
                  <a:spcPct val="0"/>
                </a:spcAft>
              </a:pPr>
              <a:t>25</a:t>
            </a:fld>
            <a:endParaRPr lang="it-IT" altLang="it-IT">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590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altLang="it-IT" smtClean="0">
                <a:ea typeface="MS PGothic" pitchFamily="34" charset="-128"/>
              </a:rPr>
              <a:t>In relazione alla prognosi è la cinetica della PCT ad essere più significativa.</a:t>
            </a:r>
          </a:p>
        </p:txBody>
      </p:sp>
      <p:sp>
        <p:nvSpPr>
          <p:cNvPr id="2590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7859AC-B2BF-4754-8DF7-25BA9E24750F}" type="slidenum">
              <a:rPr lang="it-IT" altLang="it-IT">
                <a:cs typeface="Arial" charset="0"/>
              </a:rPr>
              <a:pPr fontAlgn="base">
                <a:spcBef>
                  <a:spcPct val="0"/>
                </a:spcBef>
                <a:spcAft>
                  <a:spcPct val="0"/>
                </a:spcAft>
              </a:pPr>
              <a:t>29</a:t>
            </a:fld>
            <a:endParaRPr lang="it-IT" altLang="it-IT">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D69662CB-12B4-4B91-A192-9A9BF0184BC0}"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B0A2D7A-D7BE-45F3-9AA1-4CDFDB09FDE5}"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251F0FD-146A-4D04-9032-7D9AEE4C0229}"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3E4F828-83C8-4FFE-8217-ADFCB769AA6A}" type="slidenum">
              <a:rPr lang="it-IT"/>
              <a:pPr>
                <a:defRPr/>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54DDA6C6-4C14-4480-AAEB-9998D9F80C1C}"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4B3B8BA-89BA-4B27-8487-19904E4E2DD0}" type="slidenum">
              <a:rPr lang="en-US"/>
              <a:pPr>
                <a:defRPr/>
              </a:pPr>
              <a:t>‹N›</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A7CF7526-4491-4A74-94A4-106FEB43EE27}" type="datetimeFigureOut">
              <a:rPr lang="en-US"/>
              <a:pPr>
                <a:defRPr/>
              </a:pPr>
              <a:t>9/30/2018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C00AD3D9-BA46-4576-A57D-D16E20979AFB}" type="slidenum">
              <a:rPr lang="en-US"/>
              <a:pPr>
                <a:defRPr/>
              </a:pPr>
              <a:t>‹N›</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F0FDD81B-7837-4028-BF22-73946FEB99A6}" type="datetimeFigureOut">
              <a:rPr lang="en-US"/>
              <a:pPr>
                <a:defRPr/>
              </a:pPr>
              <a:t>9/30/2018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B3650BEF-A87D-4F7C-B3C8-A4AE44BCD3C3}" type="slidenum">
              <a:rPr lang="en-US"/>
              <a:pPr>
                <a:defRPr/>
              </a:pPr>
              <a:t>‹N›</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09223C3-4FD5-424F-8AEA-F814A43922B6}" type="datetimeFigureOut">
              <a:rPr lang="en-US"/>
              <a:pPr>
                <a:defRPr/>
              </a:pPr>
              <a:t>9/30/2018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0092C1F8-B2D4-4405-8690-C1CCB39C1A3B}" type="slidenum">
              <a:rPr lang="en-US"/>
              <a:pPr>
                <a:defRPr/>
              </a:pPr>
              <a:t>‹N›</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0AF3DDC6-1A1D-4DA0-BCC3-36A56BE47336}"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BE3FE9B9-5D22-439F-9844-89C2093D5B7F}" type="slidenum">
              <a:rPr lang="en-US"/>
              <a:pPr>
                <a:defRPr/>
              </a:pPr>
              <a:t>‹N›</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BF0C8299-17B0-4F68-8AEE-8392ED78A476}" type="datetimeFigureOut">
              <a:rPr lang="en-US"/>
              <a:pPr>
                <a:defRPr/>
              </a:pPr>
              <a:t>9/30/2018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796310F4-32F6-422D-94C0-513165120E46}" type="slidenum">
              <a:rPr lang="en-US"/>
              <a:pPr>
                <a:defRPr/>
              </a:pPr>
              <a:t>‹N›</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8B1279BF-C74C-4004-BCB6-7942F8332F68}"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98B58556-8B14-4853-94CA-657F2E0A7853}" type="slidenum">
              <a:rPr lang="en-US"/>
              <a:pPr>
                <a:defRPr/>
              </a:pPr>
              <a:t>‹N›</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879DDA2B-3C81-4E8A-9C41-257AAD2D792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27C36A8C-7AEC-4228-9134-B761697C8291}" type="slidenum">
              <a:rPr lang="en-US"/>
              <a:pPr>
                <a:defRPr/>
              </a:pPr>
              <a:t>‹N›</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1E333AD-64A9-4772-AD72-26D5C9606735}"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9F4DE3-4FF1-445A-ACCE-97916B1FB73A}" type="slidenum">
              <a:rPr lang="it-IT"/>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DA82055B-E957-435E-A170-B2DF4170B6B7}"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AC1C0C-FF75-48CC-B295-DF01B6C79C33}"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9618543-4A73-4355-A8E4-292A2D551C95}"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F1E524-B1A8-4B9F-89DB-8C193777DD4D}" type="slidenum">
              <a:rPr lang="it-IT"/>
              <a:pPr>
                <a:defRPr/>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A93ADF3-6C3C-401F-A8D2-DFA7EA4F2372}"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A532F7-CD74-42C1-97FF-7F80C3D669C3}" type="slidenum">
              <a:rPr lang="it-IT"/>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data 4"/>
          <p:cNvSpPr>
            <a:spLocks noGrp="1"/>
          </p:cNvSpPr>
          <p:nvPr>
            <p:ph type="dt" sz="half" idx="10"/>
          </p:nvPr>
        </p:nvSpPr>
        <p:spPr/>
        <p:txBody>
          <a:bodyPr/>
          <a:lstStyle>
            <a:lvl1pPr>
              <a:defRPr/>
            </a:lvl1pPr>
          </a:lstStyle>
          <a:p>
            <a:pPr>
              <a:defRPr/>
            </a:pPr>
            <a:fld id="{674C6103-51EE-4CAF-BFFF-5D3BB1608632}" type="datetimeFigureOut">
              <a:rPr lang="it-IT"/>
              <a:pPr>
                <a:defRPr/>
              </a:pPr>
              <a:t>30/09/2018</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6D6C93EE-1EB5-4B8E-99CB-ECB4687D3F27}"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Segnaposto data 6"/>
          <p:cNvSpPr>
            <a:spLocks noGrp="1"/>
          </p:cNvSpPr>
          <p:nvPr>
            <p:ph type="dt" sz="half" idx="10"/>
          </p:nvPr>
        </p:nvSpPr>
        <p:spPr/>
        <p:txBody>
          <a:bodyPr/>
          <a:lstStyle>
            <a:lvl1pPr>
              <a:defRPr/>
            </a:lvl1pPr>
          </a:lstStyle>
          <a:p>
            <a:pPr>
              <a:defRPr/>
            </a:pPr>
            <a:fld id="{5D442249-D8E7-4644-8574-40B625A34C90}" type="datetimeFigureOut">
              <a:rPr lang="it-IT"/>
              <a:pPr>
                <a:defRPr/>
              </a:pPr>
              <a:t>30/09/2018</a:t>
            </a:fld>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CDCF44CF-EDCD-47ED-BCA6-C107B75F61FA}"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pPr>
              <a:defRPr/>
            </a:pPr>
            <a:fld id="{03DC9F10-5254-4E01-A05C-9AC6AF1EEE99}" type="datetimeFigureOut">
              <a:rPr lang="it-IT"/>
              <a:pPr>
                <a:defRPr/>
              </a:pPr>
              <a:t>30/09/2018</a:t>
            </a:fld>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5B55155D-C5B9-4E87-ACCC-DDA57D5A9B57}"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a:defRPr/>
            </a:pPr>
            <a:fld id="{1473E208-661B-4213-9222-86D7E5F5DF23}" type="datetimeFigureOut">
              <a:rPr lang="it-IT"/>
              <a:pPr>
                <a:defRPr/>
              </a:pPr>
              <a:t>30/09/2018</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6D8EFB5D-213E-4D6A-8DD2-F768B1C6011A}"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07B43684-98B9-4726-887C-BB59EB0B6138}" type="datetimeFigureOut">
              <a:rPr lang="it-IT"/>
              <a:pPr>
                <a:defRPr/>
              </a:pPr>
              <a:t>30/09/2018</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4273B939-B7D0-45E5-B6C4-579A869850FE}"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Segnaposto data 4"/>
          <p:cNvSpPr>
            <a:spLocks noGrp="1"/>
          </p:cNvSpPr>
          <p:nvPr>
            <p:ph type="dt" sz="half" idx="10"/>
          </p:nvPr>
        </p:nvSpPr>
        <p:spPr/>
        <p:txBody>
          <a:bodyPr/>
          <a:lstStyle>
            <a:lvl1pPr>
              <a:defRPr/>
            </a:lvl1pPr>
          </a:lstStyle>
          <a:p>
            <a:pPr>
              <a:defRPr/>
            </a:pPr>
            <a:fld id="{778458D3-9D3C-4155-B90B-3EE8FB862C22}" type="datetimeFigureOut">
              <a:rPr lang="it-IT"/>
              <a:pPr>
                <a:defRPr/>
              </a:pPr>
              <a:t>30/09/2018</a:t>
            </a:fld>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B8BDC9B0-0629-43BA-A348-E1D0CDE1CB49}"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709D870F-2301-4AD3-B5E1-CA2F1E37C3F4}"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91B2CA0-EAFC-4B29-8376-B3507DD55ACA}"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data 3"/>
          <p:cNvSpPr>
            <a:spLocks noGrp="1"/>
          </p:cNvSpPr>
          <p:nvPr>
            <p:ph type="dt" sz="half" idx="10"/>
          </p:nvPr>
        </p:nvSpPr>
        <p:spPr/>
        <p:txBody>
          <a:bodyPr/>
          <a:lstStyle>
            <a:lvl1pPr>
              <a:defRPr/>
            </a:lvl1pPr>
          </a:lstStyle>
          <a:p>
            <a:pPr>
              <a:defRPr/>
            </a:pPr>
            <a:fld id="{A04A2EAB-718B-48D9-BB86-999052655299}"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247CBE0-216E-43E1-BDDF-45C54DE56CB3}"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890D609-E3A9-410D-96DC-A21C9AEFC9FD}"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C8D002-9696-470A-9C32-64D2265D4B16}"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82F588E-11A9-4CEE-8E0F-20867914648B}"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11ACE9-470A-47AB-879C-0DB5D8BC5105}"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6ACDE60-F38C-4098-A402-FB9634A2999E}"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361A04-452C-480B-BC53-27D0CFDCE3A6}"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69092F-7170-4131-8CBA-C5D1996243BE}"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DE1F128-5ADD-4605-88D6-E19A06ABD833}"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138DA0A-0371-496C-9088-5A80307D2F9A}" type="datetimeFigureOut">
              <a:rPr lang="it-IT"/>
              <a:pPr>
                <a:defRPr/>
              </a:pPr>
              <a:t>30/09/2018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7905380-8AA6-4580-8CCB-58ACAB9E3480}"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139AFFF-8949-4F68-AECE-F0EC9093ED2C}" type="datetimeFigureOut">
              <a:rPr lang="it-IT"/>
              <a:pPr>
                <a:defRPr/>
              </a:pPr>
              <a:t>30/09/2018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F5078CE-BE37-460C-9E04-20DAF09AC5FF}"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7228B90-8E6B-44E9-B2B2-24144FFBE4E0}" type="datetimeFigureOut">
              <a:rPr lang="it-IT"/>
              <a:pPr>
                <a:defRPr/>
              </a:pPr>
              <a:t>30/09/2018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B7BF8F7B-4AA4-40AB-B28C-A99B9E8E0B7D}"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03E4EB9-020F-4749-91C5-41C8D39A3DBD}"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81E6957-9A20-433B-B9B5-AD23DCAC7961}"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40F364D-182F-4089-8FB3-54FDCCC499F3}"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856AE7-682B-40CA-96F6-07BC1EA58DD4}"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400492F-F1BE-4B79-9BFD-8A155C91B057}"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E07D854-5F20-45A5-A2F8-9C1319C62034}"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7F5942-853C-4749-8284-074B068B390F}"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C05ACD3-B862-4559-8D8B-EE04C2584648}"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3155379-D893-4A51-A4EC-716D0725A74E}"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C37C7C-2FAB-4AA2-8407-0337B893AAF8}"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68313" y="1557338"/>
            <a:ext cx="4038600" cy="45259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59313" y="1557338"/>
            <a:ext cx="4038600" cy="4525962"/>
          </a:xfrm>
        </p:spPr>
        <p:txBody>
          <a:bodyPr rtlCol="0">
            <a:normAutofit/>
          </a:bodyPr>
          <a:lstStyle/>
          <a:p>
            <a:pPr lvl="0"/>
            <a:endParaRPr lang="it-IT" noProof="0"/>
          </a:p>
        </p:txBody>
      </p:sp>
      <p:sp>
        <p:nvSpPr>
          <p:cNvPr id="5" name="Segnaposto data 4"/>
          <p:cNvSpPr>
            <a:spLocks noGrp="1"/>
          </p:cNvSpPr>
          <p:nvPr>
            <p:ph type="dt" sz="half" idx="10"/>
          </p:nvPr>
        </p:nvSpPr>
        <p:spPr>
          <a:xfrm>
            <a:off x="457200" y="6245225"/>
            <a:ext cx="2133600" cy="476250"/>
          </a:xfrm>
        </p:spPr>
        <p:txBody>
          <a:bodyPr/>
          <a:lstStyle>
            <a:lvl1pPr fontAlgn="base">
              <a:spcBef>
                <a:spcPct val="0"/>
              </a:spcBef>
              <a:spcAft>
                <a:spcPct val="0"/>
              </a:spcAft>
              <a:defRPr>
                <a:solidFill>
                  <a:srgbClr val="000000"/>
                </a:solidFill>
                <a:cs typeface="+mn-cs"/>
              </a:defRPr>
            </a:lvl1pPr>
          </a:lstStyle>
          <a:p>
            <a:pPr>
              <a:defRPr/>
            </a:pPr>
            <a:endParaRPr lang="it-IT"/>
          </a:p>
        </p:txBody>
      </p:sp>
      <p:sp>
        <p:nvSpPr>
          <p:cNvPr id="6" name="Segnaposto piè di pagina 5"/>
          <p:cNvSpPr>
            <a:spLocks noGrp="1"/>
          </p:cNvSpPr>
          <p:nvPr>
            <p:ph type="ftr" sz="quarter" idx="11"/>
          </p:nvPr>
        </p:nvSpPr>
        <p:spPr>
          <a:xfrm>
            <a:off x="3124200" y="6245225"/>
            <a:ext cx="2895600" cy="476250"/>
          </a:xfrm>
        </p:spPr>
        <p:txBody>
          <a:bodyPr/>
          <a:lstStyle>
            <a:lvl1pPr fontAlgn="base">
              <a:spcBef>
                <a:spcPct val="0"/>
              </a:spcBef>
              <a:spcAft>
                <a:spcPct val="0"/>
              </a:spcAft>
              <a:defRPr>
                <a:solidFill>
                  <a:srgbClr val="000000"/>
                </a:solidFill>
                <a:cs typeface="+mn-cs"/>
              </a:defRPr>
            </a:lvl1pPr>
          </a:lstStyle>
          <a:p>
            <a:pPr>
              <a:defRPr/>
            </a:pPr>
            <a:endParaRPr lang="it-IT"/>
          </a:p>
        </p:txBody>
      </p:sp>
      <p:sp>
        <p:nvSpPr>
          <p:cNvPr id="7" name="Segnaposto numero diapositiva 6"/>
          <p:cNvSpPr>
            <a:spLocks noGrp="1"/>
          </p:cNvSpPr>
          <p:nvPr>
            <p:ph type="sldNum" sz="quarter" idx="12"/>
          </p:nvPr>
        </p:nvSpPr>
        <p:spPr>
          <a:xfrm>
            <a:off x="6553200" y="6245225"/>
            <a:ext cx="2133600" cy="476250"/>
          </a:xfrm>
        </p:spPr>
        <p:txBody>
          <a:bodyPr/>
          <a:lstStyle>
            <a:lvl1pPr fontAlgn="base">
              <a:spcBef>
                <a:spcPct val="0"/>
              </a:spcBef>
              <a:spcAft>
                <a:spcPct val="0"/>
              </a:spcAft>
              <a:defRPr>
                <a:solidFill>
                  <a:srgbClr val="000000"/>
                </a:solidFill>
                <a:cs typeface="+mn-cs"/>
              </a:defRPr>
            </a:lvl1pPr>
          </a:lstStyle>
          <a:p>
            <a:pPr>
              <a:defRPr/>
            </a:pPr>
            <a:fld id="{C86D16AF-E547-446D-B613-3687A193E9B1}" type="slidenum">
              <a:rPr lang="it-IT"/>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1BAC182C-F887-4925-A75A-ECDCD83A8331}" type="datetimeFigureOut">
              <a:rPr lang="it-IT" smtClean="0"/>
              <a:pPr/>
              <a:t>30/09/2018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E20B301-3E36-48D2-A8AB-5090D9FCFBAC}" type="slidenum">
              <a:rPr lang="it-IT" smtClean="0"/>
              <a:pPr/>
              <a:t>‹N›</a:t>
            </a:fld>
            <a:endParaRPr lang="it-IT"/>
          </a:p>
        </p:txBody>
      </p:sp>
      <p:pic>
        <p:nvPicPr>
          <p:cNvPr id="1026" name="Picture 2" descr="Presentazione standard1"/>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20724" r="22434"/>
          <a:stretch/>
        </p:blipFill>
        <p:spPr bwMode="auto">
          <a:xfrm>
            <a:off x="18214" y="3"/>
            <a:ext cx="723482" cy="9545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3993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A015FFE-1479-42A5-A898-7FCED715D215}"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42C0CD56-547C-44DB-BB6A-0776DA55AB8D}" type="slidenum">
              <a:rPr lang="it-IT"/>
              <a:pPr>
                <a:defRPr/>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CCC7C40-BCD3-4EDA-9555-A10EDDB8ECB9}"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9D41814-3BB5-4050-A00B-2425510FFC24}" type="slidenum">
              <a:rPr lang="it-IT"/>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9FA5DBD-5E69-4C82-A220-47A2F8C0C3CC}"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6D8CFF1-A195-4F16-93A9-3B2AA9E37787}" type="slidenum">
              <a:rPr lang="it-IT"/>
              <a:pPr>
                <a:defRPr/>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28B04EF-CB14-4A94-B2F5-CC6AB34FEBB3}"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0AD2A86-D608-459A-A886-E149705B3DED}" type="slidenum">
              <a:rPr lang="it-IT"/>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1506C23-A76A-45BA-827C-8558FBD6BA12}" type="datetimeFigureOut">
              <a:rPr lang="it-IT"/>
              <a:pPr>
                <a:defRPr/>
              </a:pPr>
              <a:t>30/09/2018</a:t>
            </a:fld>
            <a:endParaRPr lang="it-IT"/>
          </a:p>
        </p:txBody>
      </p:sp>
      <p:sp>
        <p:nvSpPr>
          <p:cNvPr id="8" name="Segnaposto piè di pagina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9" name="Segnaposto numero diapositiva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930CF01-4C9F-4DB8-B4C9-EF614106218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01D2743-941B-4AB0-AED8-C408E0442498}"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3E367E3-C61B-448F-AFDE-44420D702F2D}"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D77E039-DC6A-4D1C-A7A1-E2ED730EF5F2}" type="datetimeFigureOut">
              <a:rPr lang="it-IT"/>
              <a:pPr>
                <a:defRPr/>
              </a:pPr>
              <a:t>30/09/2018</a:t>
            </a:fld>
            <a:endParaRPr lang="it-IT"/>
          </a:p>
        </p:txBody>
      </p:sp>
      <p:sp>
        <p:nvSpPr>
          <p:cNvPr id="4" name="Segnaposto piè di pagina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5" name="Segnaposto numero diapositiva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673CDA1-9A16-4D68-B64F-23DEE1619EA3}"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EF1C6B5A-4EB3-41F2-B16F-55631E0C63AA}" type="datetimeFigureOut">
              <a:rPr lang="it-IT"/>
              <a:pPr>
                <a:defRPr/>
              </a:pPr>
              <a:t>30/09/2018</a:t>
            </a:fld>
            <a:endParaRPr lang="it-IT"/>
          </a:p>
        </p:txBody>
      </p:sp>
      <p:sp>
        <p:nvSpPr>
          <p:cNvPr id="3" name="Segnaposto piè di pagina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4" name="Segnaposto numero diapositiva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BD370B7-5ACE-41B9-BCF5-A82CA9B6B570}"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6B3C50E-1908-47F1-AA8A-72DB937FACC6}"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81C3FA7-A367-4EBA-94CE-EAB42616406B}"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F748A5B-033D-4AC7-B0ED-061ACF826AAB}"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B0E405F-2FFA-455E-ADAE-621E3866D109}"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5AB3A57-9FCE-4125-8CA7-14FB0404143C}"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4F2C115-321A-4926-87E4-41B2235F2C40}"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D0E7423-3791-418A-9807-B3E021C39B8A}"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BA81393-B32F-4A4D-833F-68523AAC25E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A411F5D-BBB1-4E56-B0D2-60B35A0D2B2E}"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51B98E1-7FFB-4B83-9A23-C41AF2F70910}"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F707AA1-D6DD-484C-806F-C9A8FAB7BFBA}"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EB5E36-6984-4E89-AA6C-8DF6F3D0B1D1}"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A8ED492-B80B-4571-9836-5F3BA859456D}"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0415DA-24C1-49C7-AC16-957C2DA27C64}"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8232452-D65A-4CED-8198-8476E0591553}"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0AECD0B-51E9-4751-A3B8-CD783D555CD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AA49988-2537-42C2-B635-E97D24794404}"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FEDC860-1A23-43C2-9234-B65763E75453}"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7E73105-FB1D-4236-B7A1-62203A73CD4F}" type="datetimeFigureOut">
              <a:rPr lang="it-IT"/>
              <a:pPr>
                <a:defRPr/>
              </a:pPr>
              <a:t>30/09/2018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40B64F8-39A8-497B-9B8D-25F2E0D6BE7B}"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D8D52AB5-AEE9-43C9-8250-5261273EBF01}" type="datetimeFigureOut">
              <a:rPr lang="it-IT"/>
              <a:pPr>
                <a:defRPr/>
              </a:pPr>
              <a:t>30/09/2018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EEF913A-49F0-41CD-8BF3-DB832E38DED7}"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19D68D7-3718-4272-8C47-CA0092CA85F4}" type="datetimeFigureOut">
              <a:rPr lang="it-IT"/>
              <a:pPr>
                <a:defRPr/>
              </a:pPr>
              <a:t>30/09/2018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21AB6FD9-D764-4954-964E-A14FE358F741}"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1340680-A044-4125-B73D-752D3FFF4BAA}"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B64D667-68E0-43BA-A940-266DA2BC417B}"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85946DE-7A54-4B52-91D5-69B0EC2995FC}"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C078364-A186-445B-AF5D-65F5251410DB}"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4727FF8-B3BB-469A-84F3-663D5CD3B2AE}"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4F98C9-3FC4-4C08-BD33-0DBE61EEBD06}" type="slidenum">
              <a:rPr lang="it-IT"/>
              <a:pPr>
                <a:defRPr/>
              </a:pPr>
              <a:t>‹N›</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F820313-2F33-4C16-AC24-A80443F0A305}"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369012-EEA7-4FCA-8D81-3C0B255552BC}" type="slidenum">
              <a:rPr lang="it-IT"/>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normAutofit/>
          </a:bodyPr>
          <a:lstStyle>
            <a:lvl1pPr>
              <a:defRPr lang="en-US" sz="4000" b="1" kern="1200" baseline="0" dirty="0">
                <a:ln w="9525">
                  <a:noFill/>
                </a:ln>
                <a:solidFill>
                  <a:schemeClr val="accent1">
                    <a:lumMod val="75000"/>
                  </a:schemeClr>
                </a:solidFill>
                <a:latin typeface="Arial Narrow" pitchFamily="34" charset="0"/>
                <a:ea typeface="+mj-ea"/>
                <a:cs typeface="Corbel"/>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990600" y="1981200"/>
            <a:ext cx="3505200" cy="19812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990600" y="4114800"/>
            <a:ext cx="3505200" cy="19812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981200"/>
            <a:ext cx="3505200" cy="4114800"/>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7"/>
          <p:cNvSpPr>
            <a:spLocks noGrp="1"/>
          </p:cNvSpPr>
          <p:nvPr>
            <p:ph type="body" sz="quarter" idx="13"/>
          </p:nvPr>
        </p:nvSpPr>
        <p:spPr>
          <a:xfrm>
            <a:off x="235271" y="6527213"/>
            <a:ext cx="4807376" cy="276999"/>
          </a:xfrm>
        </p:spPr>
        <p:txBody>
          <a:bodyPr anchor="b">
            <a:spAutoFit/>
          </a:bodyPr>
          <a:lstStyle>
            <a:lvl1pPr marL="0" indent="0">
              <a:spcBef>
                <a:spcPts val="0"/>
              </a:spcBef>
              <a:buFontTx/>
              <a:buNone/>
              <a:defRPr sz="1200"/>
            </a:lvl1pPr>
            <a:lvl2pPr marL="360325" indent="0">
              <a:buFontTx/>
              <a:buNone/>
              <a:defRPr sz="1200"/>
            </a:lvl2pPr>
            <a:lvl3pPr marL="720650" indent="0">
              <a:buFontTx/>
              <a:buNone/>
              <a:defRPr sz="1200"/>
            </a:lvl3pPr>
            <a:lvl4pPr marL="990497" indent="0">
              <a:buFontTx/>
              <a:buNone/>
              <a:defRPr sz="1200"/>
            </a:lvl4pPr>
            <a:lvl5pPr marL="1828610" indent="0">
              <a:buFontTx/>
              <a:buNone/>
              <a:defRPr sz="1200"/>
            </a:lvl5pPr>
          </a:lstStyle>
          <a:p>
            <a:pPr lvl="0"/>
            <a:r>
              <a:rPr lang="en-US" dirty="0" smtClean="0"/>
              <a:t>Click to edit Master text styles</a:t>
            </a:r>
          </a:p>
        </p:txBody>
      </p:sp>
      <p:sp>
        <p:nvSpPr>
          <p:cNvPr id="9" name="Text Placeholder 7"/>
          <p:cNvSpPr>
            <a:spLocks noGrp="1"/>
          </p:cNvSpPr>
          <p:nvPr>
            <p:ph type="body" sz="quarter" idx="14"/>
          </p:nvPr>
        </p:nvSpPr>
        <p:spPr>
          <a:xfrm>
            <a:off x="5042648" y="6526000"/>
            <a:ext cx="3850527" cy="276999"/>
          </a:xfrm>
        </p:spPr>
        <p:txBody>
          <a:bodyPr anchor="b">
            <a:spAutoFit/>
          </a:bodyPr>
          <a:lstStyle>
            <a:lvl1pPr marL="0" indent="0" algn="r">
              <a:spcBef>
                <a:spcPts val="0"/>
              </a:spcBef>
              <a:buFontTx/>
              <a:buNone/>
              <a:defRPr sz="1000"/>
            </a:lvl1pPr>
            <a:lvl2pPr marL="360325" indent="0">
              <a:buFontTx/>
              <a:buNone/>
              <a:defRPr sz="1200"/>
            </a:lvl2pPr>
            <a:lvl3pPr marL="720650" indent="0">
              <a:buFontTx/>
              <a:buNone/>
              <a:defRPr sz="1200"/>
            </a:lvl3pPr>
            <a:lvl4pPr marL="990497" indent="0">
              <a:buFontTx/>
              <a:buNone/>
              <a:defRPr sz="1200"/>
            </a:lvl4pPr>
            <a:lvl5pPr marL="1828610" indent="0">
              <a:buFontTx/>
              <a:buNone/>
              <a:defRPr sz="1200"/>
            </a:lvl5pPr>
          </a:lstStyle>
          <a:p>
            <a:pPr lvl="0"/>
            <a:r>
              <a:rPr lang="en-US" dirty="0" smtClean="0"/>
              <a:t>Fare clic per modificare stili del testo dello schema</a:t>
            </a:r>
          </a:p>
        </p:txBody>
      </p:sp>
      <p:sp>
        <p:nvSpPr>
          <p:cNvPr id="6" name="Slide Number Placeholder 5"/>
          <p:cNvSpPr>
            <a:spLocks noGrp="1"/>
          </p:cNvSpPr>
          <p:nvPr>
            <p:ph type="sldNum" sz="quarter" idx="15"/>
          </p:nvPr>
        </p:nvSpPr>
        <p:spPr/>
        <p:txBody>
          <a:bodyPr/>
          <a:lstStyle>
            <a:lvl1pPr>
              <a:defRPr>
                <a:solidFill>
                  <a:srgbClr val="FFFFFF"/>
                </a:solidFill>
              </a:defRPr>
            </a:lvl1pPr>
          </a:lstStyle>
          <a:p>
            <a:pPr>
              <a:defRPr/>
            </a:pPr>
            <a:fld id="{4F8D799B-9F08-40A5-AEF8-D300F5C9F30B}" type="slidenum">
              <a:rPr lang="en-GB"/>
              <a:pPr>
                <a:defRPr/>
              </a:pPr>
              <a:t>‹N›</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cxnSp>
        <p:nvCxnSpPr>
          <p:cNvPr id="4" name="Connecteur droit 3"/>
          <p:cNvCxnSpPr/>
          <p:nvPr userDrawn="1"/>
        </p:nvCxnSpPr>
        <p:spPr>
          <a:xfrm>
            <a:off x="312895" y="639763"/>
            <a:ext cx="8723601" cy="0"/>
          </a:xfrm>
          <a:prstGeom prst="line">
            <a:avLst/>
          </a:prstGeom>
          <a:ln w="127000" cap="sq" cmpd="thinThick">
            <a:gradFill flip="none" rotWithShape="1">
              <a:gsLst>
                <a:gs pos="46750">
                  <a:srgbClr val="33A350"/>
                </a:gs>
                <a:gs pos="43500">
                  <a:srgbClr val="33A350"/>
                </a:gs>
                <a:gs pos="37000">
                  <a:srgbClr val="33A350"/>
                </a:gs>
                <a:gs pos="24000">
                  <a:srgbClr val="33A350"/>
                </a:gs>
                <a:gs pos="76000">
                  <a:srgbClr val="33A350"/>
                </a:gs>
                <a:gs pos="16000">
                  <a:srgbClr val="60C08B"/>
                </a:gs>
              </a:gsLst>
              <a:lin ang="10800000" scaled="1"/>
              <a:tileRect/>
            </a:gra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67544" y="1340768"/>
            <a:ext cx="8208144" cy="4752528"/>
          </a:xfrm>
        </p:spPr>
        <p:txBody>
          <a:bodyPr/>
          <a:lstStyle>
            <a:lvl1pPr>
              <a:buClr>
                <a:srgbClr val="006600"/>
              </a:buClr>
              <a:defRPr sz="2400">
                <a:solidFill>
                  <a:schemeClr val="tx1">
                    <a:lumMod val="50000"/>
                  </a:schemeClr>
                </a:solidFill>
              </a:defRPr>
            </a:lvl1pPr>
            <a:lvl2pPr>
              <a:buClr>
                <a:srgbClr val="006600"/>
              </a:buClr>
              <a:defRPr sz="2400">
                <a:solidFill>
                  <a:schemeClr val="tx1">
                    <a:lumMod val="50000"/>
                  </a:schemeClr>
                </a:solidFill>
              </a:defRPr>
            </a:lvl2pPr>
            <a:lvl3pPr>
              <a:defRPr sz="2000"/>
            </a:lvl3pPr>
            <a:lvl4pPr>
              <a:defRPr sz="1800"/>
            </a:lvl4pPr>
            <a:lvl5pPr>
              <a:defRPr sz="1800"/>
            </a:lvl5p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10" name="Titre 1"/>
          <p:cNvSpPr>
            <a:spLocks noGrp="1"/>
          </p:cNvSpPr>
          <p:nvPr>
            <p:ph type="title"/>
          </p:nvPr>
        </p:nvSpPr>
        <p:spPr>
          <a:xfrm>
            <a:off x="612181" y="8621"/>
            <a:ext cx="6984007" cy="720080"/>
          </a:xfrm>
          <a:prstGeom prst="rect">
            <a:avLst/>
          </a:prstGeom>
        </p:spPr>
        <p:txBody>
          <a:bodyPr anchor="b"/>
          <a:lstStyle>
            <a:lvl1pPr>
              <a:defRPr lang="fr-FR" sz="3200" b="1" dirty="0">
                <a:solidFill>
                  <a:srgbClr val="000000"/>
                </a:solidFill>
              </a:defRPr>
            </a:lvl1pPr>
          </a:lstStyle>
          <a:p>
            <a:pPr lvl="0"/>
            <a:r>
              <a:rPr lang="en-US" noProof="0" dirty="0" err="1"/>
              <a:t>Cliquez</a:t>
            </a:r>
            <a:r>
              <a:rPr lang="en-US" noProof="0" dirty="0"/>
              <a:t> pour modifier le style du </a:t>
            </a:r>
          </a:p>
        </p:txBody>
      </p:sp>
      <p:sp>
        <p:nvSpPr>
          <p:cNvPr id="5" name="Rectangle 8"/>
          <p:cNvSpPr>
            <a:spLocks noGrp="1" noChangeArrowheads="1"/>
          </p:cNvSpPr>
          <p:nvPr>
            <p:ph type="ftr" sz="quarter" idx="10"/>
          </p:nvPr>
        </p:nvSpPr>
        <p:spPr>
          <a:xfrm>
            <a:off x="1924050" y="6453188"/>
            <a:ext cx="5672138" cy="333375"/>
          </a:xfrm>
        </p:spPr>
        <p:txBody>
          <a:bodyPr/>
          <a:lstStyle>
            <a:lvl1pPr algn="ctr">
              <a:defRPr sz="1000" b="0">
                <a:solidFill>
                  <a:srgbClr val="5F5F5F"/>
                </a:solidFill>
              </a:defRPr>
            </a:lvl1pPr>
          </a:lstStyle>
          <a:p>
            <a:pPr>
              <a:defRPr/>
            </a:pPr>
            <a:r>
              <a:rPr lang="en-US"/>
              <a:t>InfectoFos® Hospital meeting presentation - 2017</a:t>
            </a:r>
            <a:endParaRPr lang="fr-FR"/>
          </a:p>
        </p:txBody>
      </p:sp>
      <p:sp>
        <p:nvSpPr>
          <p:cNvPr id="6" name="Date Placeholder 7"/>
          <p:cNvSpPr>
            <a:spLocks noGrp="1" noChangeArrowheads="1"/>
          </p:cNvSpPr>
          <p:nvPr>
            <p:ph type="dt" sz="half" idx="11"/>
          </p:nvPr>
        </p:nvSpPr>
        <p:spPr bwMode="auto">
          <a:xfrm>
            <a:off x="7740650" y="6456363"/>
            <a:ext cx="1135063" cy="338137"/>
          </a:xfrm>
          <a:ln>
            <a:miter lim="800000"/>
            <a:headEnd/>
            <a:tailEnd/>
          </a:ln>
        </p:spPr>
        <p:txBody>
          <a:bodyPr wrap="square" numCol="1" anchorCtr="0" compatLnSpc="1">
            <a:prstTxWarp prst="textNoShape">
              <a:avLst/>
            </a:prstTxWarp>
          </a:bodyPr>
          <a:lstStyle>
            <a:lvl1pPr algn="l">
              <a:defRPr sz="1000" b="0">
                <a:solidFill>
                  <a:srgbClr val="5F5F5F"/>
                </a:solidFill>
              </a:defRPr>
            </a:lvl1pPr>
          </a:lstStyle>
          <a:p>
            <a:pPr>
              <a:defRPr/>
            </a:pPr>
            <a:fld id="{2F466459-7342-4B7C-8E2A-43A078B6E06E}" type="datetime1">
              <a:rPr lang="it-IT"/>
              <a:pPr>
                <a:defRPr/>
              </a:pPr>
              <a:t>30/09/2018</a:t>
            </a:fld>
            <a:endParaRPr lang="fr-FR" dirty="0"/>
          </a:p>
        </p:txBody>
      </p:sp>
      <p:sp>
        <p:nvSpPr>
          <p:cNvPr id="7" name="Segnaposto numero diapositiva 1"/>
          <p:cNvSpPr>
            <a:spLocks noGrp="1"/>
          </p:cNvSpPr>
          <p:nvPr>
            <p:ph type="sldNum" sz="quarter" idx="12"/>
          </p:nvPr>
        </p:nvSpPr>
        <p:spPr/>
        <p:txBody>
          <a:bodyPr/>
          <a:lstStyle>
            <a:lvl1pPr>
              <a:defRPr/>
            </a:lvl1pPr>
          </a:lstStyle>
          <a:p>
            <a:pPr>
              <a:defRPr/>
            </a:pPr>
            <a:fld id="{AA46211A-1F60-4DC8-AE92-27E63B1DB424}"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6E5B889-AE2C-49B8-AA71-D07C5E35E296}" type="datetimeFigureOut">
              <a:rPr lang="it-IT"/>
              <a:pPr>
                <a:defRPr/>
              </a:pPr>
              <a:t>30/09/2018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0098BBA-7F70-4FFA-8502-B9E1FED2E92E}"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9"/>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B184780-E674-498D-A8A1-106BE7454A22}"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3FA2CE-DFEF-46AF-B790-B41EE5E8C95A}" type="slidenum">
              <a:rPr lang="it-IT"/>
              <a:pPr>
                <a:defRPr/>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93D218B-F627-408C-8FF9-F63F3AF03B0E}"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CF55B93-5577-456A-B30A-7F752715EF3D}" type="slidenum">
              <a:rPr lang="it-IT"/>
              <a:pPr>
                <a:defRPr/>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2AE8548-B194-41B1-92AE-67757BF822C6}"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9B5ABBB-1942-427F-A588-BFE9B75696BB}" type="slidenum">
              <a:rPr lang="it-IT"/>
              <a:pPr>
                <a:defRPr/>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4BE5239-B65B-4BE1-913C-C36DA756F112}"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3F40D1D-6BC4-42A5-828A-D932862FCF0C}" type="slidenum">
              <a:rPr lang="it-IT"/>
              <a:pPr>
                <a:defRPr/>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69D25E3-6BD8-4AC0-A1EA-17E8C6AC88CA}" type="datetimeFigureOut">
              <a:rPr lang="it-IT"/>
              <a:pPr>
                <a:defRPr/>
              </a:pPr>
              <a:t>30/09/2018</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3C16EFC-1E1A-47CB-86D0-2E9BE154C43C}" type="slidenum">
              <a:rPr lang="it-IT"/>
              <a:pPr>
                <a:defRPr/>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423C875-A3AA-4987-81A0-713FDE53C37B}" type="datetimeFigureOut">
              <a:rPr lang="it-IT"/>
              <a:pPr>
                <a:defRPr/>
              </a:pPr>
              <a:t>30/09/2018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5493133-1C05-49FC-9F54-2D6057EE7ECB}" type="slidenum">
              <a:rPr lang="it-IT"/>
              <a:pPr>
                <a:defRPr/>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8163AB6-BE5D-4D1C-91C3-F100C95127F1}" type="datetimeFigureOut">
              <a:rPr lang="it-IT"/>
              <a:pPr>
                <a:defRPr/>
              </a:pPr>
              <a:t>30/09/2018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E6F7EB7-9370-446F-A3F8-A3D64FD20405}"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47C8BB4-0D82-4C7E-ADF6-0E43DCCE1AFF}"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F1B099A-C068-4172-98F6-50F9D10060E6}"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628635F-9F72-4E10-B3C2-59D83D7E725D}"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F7F10E0-D69E-48F4-B81F-DC974B0F525F}"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B673771-2003-4D3B-AD68-E2F33F2BEEA2}"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A1EBC7-A651-45D4-BB20-1A53B977E259}"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D1B7880-3FC4-4D28-852C-0FC9E57FB36B}" type="datetimeFigureOut">
              <a:rPr lang="it-IT"/>
              <a:pPr>
                <a:defRPr/>
              </a:pPr>
              <a:t>30/09/2018</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FEEE4278-78FC-4055-A441-FCAE04BB3925}"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2"/>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2"/>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E7E11C3-6783-48BF-BB56-29C75CC0D277}" type="datetimeFigureOut">
              <a:rPr lang="it-IT"/>
              <a:pPr>
                <a:defRPr/>
              </a:pPr>
              <a:t>30/09/2018</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A622E2-1E87-4B45-BDE0-A80E99745516}" type="slidenum">
              <a:rPr lang="it-IT"/>
              <a:pPr>
                <a:defRPr/>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481264" y="142286"/>
            <a:ext cx="8172000" cy="1143000"/>
          </a:xfrm>
          <a:prstGeom prst="rect">
            <a:avLst/>
          </a:prstGeom>
        </p:spPr>
        <p:txBody>
          <a:bodyPr rtlCol="0">
            <a:normAutofit/>
          </a:bodyPr>
          <a:lstStyle>
            <a:lvl1pPr>
              <a:defRPr>
                <a:solidFill>
                  <a:srgbClr val="002060"/>
                </a:solidFill>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481264" y="1612232"/>
            <a:ext cx="8172000" cy="4644189"/>
          </a:xfrm>
          <a:prstGeom prst="rect">
            <a:avLst/>
          </a:prstGeom>
        </p:spPr>
        <p:txBody>
          <a:bodyPr/>
          <a:lstStyle>
            <a:lvl1pPr>
              <a:buClr>
                <a:srgbClr val="002060"/>
              </a:buClr>
              <a:defRPr>
                <a:solidFill>
                  <a:schemeClr val="accent6"/>
                </a:solidFill>
              </a:defRPr>
            </a:lvl1pPr>
            <a:lvl2pPr>
              <a:buClr>
                <a:srgbClr val="002060"/>
              </a:buClr>
              <a:defRPr>
                <a:solidFill>
                  <a:schemeClr val="accent6"/>
                </a:solidFill>
              </a:defRPr>
            </a:lvl2pPr>
            <a:lvl3pPr>
              <a:buClr>
                <a:srgbClr val="002060"/>
              </a:buClr>
              <a:defRPr>
                <a:solidFill>
                  <a:schemeClr val="accent6"/>
                </a:solidFill>
              </a:defRPr>
            </a:lvl3pPr>
            <a:lvl4pPr>
              <a:buClr>
                <a:srgbClr val="002060"/>
              </a:buClr>
              <a:defRPr>
                <a:solidFill>
                  <a:schemeClr val="accent6"/>
                </a:solidFill>
              </a:defRPr>
            </a:lvl4pPr>
            <a:lvl5pPr>
              <a:buClr>
                <a:srgbClr val="002060"/>
              </a:buCl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1"/>
          </p:nvPr>
        </p:nvSpPr>
        <p:spPr/>
        <p:txBody>
          <a:bodyPr/>
          <a:lstStyle>
            <a:lvl1pPr>
              <a:defRPr sz="1100"/>
            </a:lvl1pPr>
          </a:lstStyle>
          <a:p>
            <a:pPr>
              <a:defRPr/>
            </a:pPr>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F0485E12-5AB1-4C1B-8F95-176CB0EDDAB1}" type="datetimeFigureOut">
              <a:rPr lang="it-IT"/>
              <a:pPr>
                <a:defRPr/>
              </a:pPr>
              <a:t>30/09/2018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8DB1DB6-E2D7-4386-8DDA-58C51A7FAEB9}" type="slidenum">
              <a:rPr lang="it-IT"/>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D0DCD764-7A7B-498D-87EF-FDE4207E423C}" type="datetimeFigureOut">
              <a:rPr lang="it-IT"/>
              <a:pPr>
                <a:defRPr/>
              </a:pPr>
              <a:t>30/09/2018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1CDCD082-567B-420F-9A96-AD505FBAE720}" type="slidenum">
              <a:rPr lang="it-IT"/>
              <a:pPr>
                <a:defRPr/>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2B1CCB-375A-4E2C-9368-13053D0E79C7}" type="datetimeFigureOut">
              <a:rPr lang="it-IT"/>
              <a:pPr>
                <a:defRPr/>
              </a:pPr>
              <a:t>30/09/2018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CD90A73-193C-4FE0-8315-F65B7D48834C}" type="slidenum">
              <a:rPr lang="it-IT"/>
              <a:pPr>
                <a:defRPr/>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1B69541A-6DC9-4CFC-8C78-C25C734F6792}" type="datetimeFigureOut">
              <a:rPr lang="it-IT"/>
              <a:pPr>
                <a:defRPr/>
              </a:pPr>
              <a:t>30/09/2018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43E5D43-2A1C-46DE-8CC2-BC34F042D062}" type="slidenum">
              <a:rPr lang="it-IT"/>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13843E0C-C79B-4A75-BE73-CE1BBBA90902}" type="datetimeFigureOut">
              <a:rPr lang="it-IT"/>
              <a:pPr>
                <a:defRPr/>
              </a:pPr>
              <a:t>30/09/2018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4C68F5B8-3B97-4756-879B-F4BE3E7A6721}" type="slidenum">
              <a:rPr lang="it-IT"/>
              <a:pPr>
                <a:defRPr/>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2D9E877F-176E-4DA1-BB56-0AA46C15C4FC}" type="datetimeFigureOut">
              <a:rPr lang="it-IT"/>
              <a:pPr>
                <a:defRPr/>
              </a:pPr>
              <a:t>30/09/2018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341738A4-6204-4897-AA0C-EF2452541566}" type="slidenum">
              <a:rPr lang="it-IT"/>
              <a:pPr>
                <a:defRPr/>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59131-08C2-4E43-AA3B-B9E25ED46CE5}" type="datetimeFigureOut">
              <a:rPr lang="it-IT"/>
              <a:pPr>
                <a:defRPr/>
              </a:pPr>
              <a:t>30/09/2018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E320C7B3-4259-4B8D-B69D-2007E643D590}" type="slidenum">
              <a:rPr lang="it-IT"/>
              <a:pPr>
                <a:defRPr/>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52449F-9626-4868-8B55-24BAF97E1566}" type="datetimeFigureOut">
              <a:rPr lang="it-IT"/>
              <a:pPr>
                <a:defRPr/>
              </a:pPr>
              <a:t>30/09/2018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17AD67B1-00B2-403F-BF3D-FBBAB0D818C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EAB581FA-F139-4D51-A85D-05FB7197848D}" type="datetimeFigureOut">
              <a:rPr lang="it-IT"/>
              <a:pPr>
                <a:defRPr/>
              </a:pPr>
              <a:t>30/09/2018</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9C20820-BB80-44AE-B8B2-6B6AB95033D7}" type="slidenum">
              <a:rPr lang="it-IT"/>
              <a:pPr>
                <a:defRPr/>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C06D0C9-DE00-4CFE-BE2B-44F186B48456}" type="datetimeFigureOut">
              <a:rPr lang="it-IT"/>
              <a:pPr>
                <a:defRPr/>
              </a:pPr>
              <a:t>30/09/2018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1D20D3A-DBF9-41AF-BEE7-902F586514DC}" type="slidenum">
              <a:rPr lang="it-IT"/>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2DC15C9-B042-4746-BCF6-B20E44830527}" type="datetimeFigureOut">
              <a:rPr lang="it-IT"/>
              <a:pPr>
                <a:defRPr/>
              </a:pPr>
              <a:t>30/09/2018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559B130-51DC-470F-9E79-1D288ED82EA1}"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4AC2E086-EE98-4254-9493-EA88702C9412}" type="datetimeFigureOut">
              <a:rPr lang="it-IT"/>
              <a:pPr>
                <a:defRPr/>
              </a:pPr>
              <a:t>30/09/2018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A3C7B2C-F685-4015-AEB0-A95346D38F60}"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pic>
        <p:nvPicPr>
          <p:cNvPr id="2" name="Immagine 6" descr="presentazione_polmoniti-top.jpg"/>
          <p:cNvPicPr>
            <a:picLocks noChangeAspect="1"/>
          </p:cNvPicPr>
          <p:nvPr userDrawn="1"/>
        </p:nvPicPr>
        <p:blipFill>
          <a:blip r:embed="rId2"/>
          <a:srcRect/>
          <a:stretch>
            <a:fillRect/>
          </a:stretch>
        </p:blipFill>
        <p:spPr bwMode="auto">
          <a:xfrm>
            <a:off x="0" y="0"/>
            <a:ext cx="9144000" cy="901700"/>
          </a:xfrm>
          <a:prstGeom prst="rect">
            <a:avLst/>
          </a:prstGeom>
          <a:noFill/>
          <a:ln w="9525">
            <a:noFill/>
            <a:miter lim="800000"/>
            <a:headEnd/>
            <a:tailEnd/>
          </a:ln>
        </p:spPr>
      </p:pic>
      <p:pic>
        <p:nvPicPr>
          <p:cNvPr id="3" name="Immagine 7" descr="presentazione_polmoniti-background.jpg"/>
          <p:cNvPicPr>
            <a:picLocks noChangeAspect="1"/>
          </p:cNvPicPr>
          <p:nvPr userDrawn="1"/>
        </p:nvPicPr>
        <p:blipFill>
          <a:blip r:embed="rId3"/>
          <a:srcRect/>
          <a:stretch>
            <a:fillRect/>
          </a:stretch>
        </p:blipFill>
        <p:spPr bwMode="auto">
          <a:xfrm>
            <a:off x="0" y="1285875"/>
            <a:ext cx="9144000" cy="5572125"/>
          </a:xfrm>
          <a:prstGeom prst="rect">
            <a:avLst/>
          </a:prstGeom>
          <a:noFill/>
          <a:ln w="9525">
            <a:noFill/>
            <a:miter lim="800000"/>
            <a:headEnd/>
            <a:tailEnd/>
          </a:ln>
        </p:spPr>
      </p:pic>
      <p:pic>
        <p:nvPicPr>
          <p:cNvPr id="4" name="Immagine 9" descr="presentazione_polmoniti-background.jpg"/>
          <p:cNvPicPr>
            <a:picLocks noChangeAspect="1"/>
          </p:cNvPicPr>
          <p:nvPr userDrawn="1"/>
        </p:nvPicPr>
        <p:blipFill>
          <a:blip r:embed="rId4"/>
          <a:srcRect/>
          <a:stretch>
            <a:fillRect/>
          </a:stretch>
        </p:blipFill>
        <p:spPr bwMode="auto">
          <a:xfrm>
            <a:off x="0" y="1285875"/>
            <a:ext cx="9144000" cy="5572125"/>
          </a:xfrm>
          <a:prstGeom prst="rect">
            <a:avLst/>
          </a:prstGeom>
          <a:noFill/>
          <a:ln w="9525">
            <a:noFill/>
            <a:miter lim="800000"/>
            <a:headEnd/>
            <a:tailEnd/>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C5F4672-6DFD-4BDA-A66F-096618551D54}"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AE95CD61-5170-41AA-B692-1C9250AD917F}"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F9A3EAD2-4A30-4369-B482-53752455B9E6}"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8AA3773-E024-4C5E-86FB-D0512F3748C5}"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4"/>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F830C7B-CF97-4A9C-923D-98A1D8ED8ADE}"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2A3F0E4E-C9DB-4063-872C-1FFDD57ADB84}"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38316F1-E190-4900-9543-339E728B6715}"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8978180-8035-4CA7-8B6E-970BEDD16AB2}"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9" y="1535113"/>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8F12AC3D-AB46-492D-9D8F-3382171CB715}" type="datetimeFigureOut">
              <a:rPr lang="it-IT"/>
              <a:pPr>
                <a:defRPr/>
              </a:pPr>
              <a:t>30/09/2018</a:t>
            </a:fld>
            <a:endParaRPr lang="it-IT"/>
          </a:p>
        </p:txBody>
      </p:sp>
      <p:sp>
        <p:nvSpPr>
          <p:cNvPr id="8" name="Segnaposto piè di pagina 7"/>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9" name="Segnaposto numero diapositiva 8"/>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CD0A83FF-D68B-4321-A0DF-7B0B1D2137E0}"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1516DF4-9432-4A69-826D-D63E1234A5EB}" type="datetimeFigureOut">
              <a:rPr lang="it-IT"/>
              <a:pPr>
                <a:defRPr/>
              </a:pPr>
              <a:t>30/09/2018</a:t>
            </a:fld>
            <a:endParaRPr lang="it-IT"/>
          </a:p>
        </p:txBody>
      </p:sp>
      <p:sp>
        <p:nvSpPr>
          <p:cNvPr id="4" name="Segnaposto piè di pagina 3"/>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5" name="Segnaposto numero diapositiva 4"/>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7397C71B-6D2F-4ACC-938A-1595B308741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A19D866-3859-4B0F-8B55-733DEFE9BE91}"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1F30F32-7695-493B-A677-1862ED7BA05C}" type="slidenum">
              <a:rPr lang="it-IT"/>
              <a:pPr>
                <a:defRPr/>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A670658-DE8E-4A20-9876-727931A74E98}" type="datetimeFigureOut">
              <a:rPr lang="it-IT"/>
              <a:pPr>
                <a:defRPr/>
              </a:pPr>
              <a:t>30/09/2018</a:t>
            </a:fld>
            <a:endParaRPr lang="it-IT"/>
          </a:p>
        </p:txBody>
      </p:sp>
      <p:sp>
        <p:nvSpPr>
          <p:cNvPr id="3" name="Segnaposto piè di pagina 2"/>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4" name="Segnaposto numero diapositiva 3"/>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65A2777C-2E0B-424B-9AF3-427F8A1D29F1}"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0"/>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973C23D9-0A19-4F9D-BD41-D8DFB9C79DFD}"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F1B0F1B-AACD-4D6D-91CC-AB8B29C6E939}"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0BA6687-1FCC-41E8-82B7-81F5D7BA307B}" type="datetimeFigureOut">
              <a:rPr lang="it-IT"/>
              <a:pPr>
                <a:defRPr/>
              </a:pPr>
              <a:t>30/09/2018</a:t>
            </a:fld>
            <a:endParaRPr lang="it-IT"/>
          </a:p>
        </p:txBody>
      </p:sp>
      <p:sp>
        <p:nvSpPr>
          <p:cNvPr id="6" name="Segnaposto piè di pagina 5"/>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7" name="Segnaposto numero diapositiva 6"/>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36D26947-FAFE-45BC-86C7-024F2004B664}" type="slidenum">
              <a:rPr lang="it-IT"/>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0ADA93B8-F3BD-421A-B910-BBA781E044C9}"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BC2409D1-C1B6-43F9-AF5A-7091915F3D1A}" type="slidenum">
              <a:rPr lang="it-IT"/>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128A5036-D4E7-492D-B044-EAC6949CD114}" type="datetimeFigureOut">
              <a:rPr lang="it-IT"/>
              <a:pPr>
                <a:defRPr/>
              </a:pPr>
              <a:t>30/09/2018</a:t>
            </a:fld>
            <a:endParaRPr lang="it-IT"/>
          </a:p>
        </p:txBody>
      </p:sp>
      <p:sp>
        <p:nvSpPr>
          <p:cNvPr id="5" name="Segnaposto piè di pagina 4"/>
          <p:cNvSpPr>
            <a:spLocks noGrp="1"/>
          </p:cNvSpPr>
          <p:nvPr>
            <p:ph type="ftr" sz="quarter" idx="11"/>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12"/>
          </p:nvPr>
        </p:nvSpPr>
        <p:spPr/>
        <p:txBody>
          <a:bodyPr rtlCol="0"/>
          <a:lstStyle>
            <a:lvl1pPr fontAlgn="auto">
              <a:spcBef>
                <a:spcPts val="0"/>
              </a:spcBef>
              <a:spcAft>
                <a:spcPts val="0"/>
              </a:spcAft>
              <a:defRPr>
                <a:solidFill>
                  <a:prstClr val="black">
                    <a:tint val="75000"/>
                  </a:prstClr>
                </a:solidFill>
                <a:latin typeface="+mn-lt"/>
                <a:cs typeface="+mn-cs"/>
              </a:defRPr>
            </a:lvl1pPr>
          </a:lstStyle>
          <a:p>
            <a:pPr>
              <a:defRPr/>
            </a:pPr>
            <a:fld id="{5C8E4F1A-BA90-462D-9991-755A9C2AECB6}" type="slidenum">
              <a:rPr lang="it-IT"/>
              <a:pPr>
                <a:defRPr/>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7CF5B194-F78B-4BA9-AC82-366F41AF869D}" type="datetimeFigureOut">
              <a:rPr lang="en-US"/>
              <a:pPr>
                <a:defRPr/>
              </a:pPr>
              <a:t>9/30/2018</a:t>
            </a:fld>
            <a:endParaRPr lang="en-GB"/>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E77E3411-BF4F-4A18-A6A3-0150292A5CA9}" type="slidenum">
              <a:rPr lang="en-GB"/>
              <a:pPr>
                <a:defRPr/>
              </a:pPr>
              <a:t>‹N›</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959D4871-B394-46B8-84E8-50EFE52D47CA}" type="datetimeFigureOut">
              <a:rPr lang="en-US"/>
              <a:pPr>
                <a:defRPr/>
              </a:pPr>
              <a:t>9/30/2018</a:t>
            </a:fld>
            <a:endParaRPr lang="en-GB"/>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A2E3117-AFD1-421C-BD9D-A93EAAFA7134}" type="slidenum">
              <a:rPr lang="en-GB"/>
              <a:pPr>
                <a:defRPr/>
              </a:pPr>
              <a:t>‹N›</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10693E73-8A47-45E4-AB9D-C3FA093DB0BD}" type="datetimeFigureOut">
              <a:rPr lang="en-US"/>
              <a:pPr>
                <a:defRPr/>
              </a:pPr>
              <a:t>9/30/2018</a:t>
            </a:fld>
            <a:endParaRPr lang="en-GB"/>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231CBF23-038D-4A60-9828-673B7586BFB8}" type="slidenum">
              <a:rPr lang="en-GB"/>
              <a:pPr>
                <a:defRPr/>
              </a:pPr>
              <a:t>‹N›</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1DF394DF-5F85-477F-95DD-20847F59D75B}" type="datetimeFigureOut">
              <a:rPr lang="en-US"/>
              <a:pPr>
                <a:defRPr/>
              </a:pPr>
              <a:t>9/30/2018</a:t>
            </a:fld>
            <a:endParaRPr lang="en-GB"/>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453C5E2E-B3D1-41FB-ADD3-4F232B7E0B0D}" type="slidenum">
              <a:rPr lang="en-GB"/>
              <a:pPr>
                <a:defRPr/>
              </a:pPr>
              <a:t>‹N›</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ea typeface="ＭＳ Ｐゴシック" pitchFamily="34" charset="-128"/>
              </a:defRPr>
            </a:lvl1pPr>
          </a:lstStyle>
          <a:p>
            <a:pPr>
              <a:defRPr/>
            </a:pPr>
            <a:fld id="{CB35E7C8-23ED-4953-A491-F13BF5B6537C}" type="datetimeFigureOut">
              <a:rPr lang="en-US"/>
              <a:pPr>
                <a:defRPr/>
              </a:pPr>
              <a:t>9/30/2018</a:t>
            </a:fld>
            <a:endParaRPr lang="en-GB"/>
          </a:p>
        </p:txBody>
      </p:sp>
      <p:sp>
        <p:nvSpPr>
          <p:cNvPr id="8"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9"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1419C4E8-B0AF-414B-A78D-280F81D5858D}"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EEA3D8E-399F-40A7-B309-1C92FAAF98EE}" type="datetimeFigureOut">
              <a:rPr lang="it-IT"/>
              <a:pPr>
                <a:defRPr/>
              </a:pPr>
              <a:t>30/09/2018</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496A063-E7B6-4B22-9ED5-692F9940A0E6}" type="slidenum">
              <a:rPr lang="it-IT"/>
              <a:pPr>
                <a:defRPr/>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ea typeface="ＭＳ Ｐゴシック" pitchFamily="34" charset="-128"/>
              </a:defRPr>
            </a:lvl1pPr>
          </a:lstStyle>
          <a:p>
            <a:pPr>
              <a:defRPr/>
            </a:pPr>
            <a:fld id="{640A2444-6926-4088-A3D3-8CBC151AD76F}" type="datetimeFigureOut">
              <a:rPr lang="en-US"/>
              <a:pPr>
                <a:defRPr/>
              </a:pPr>
              <a:t>9/30/2018</a:t>
            </a:fld>
            <a:endParaRPr lang="en-GB"/>
          </a:p>
        </p:txBody>
      </p:sp>
      <p:sp>
        <p:nvSpPr>
          <p:cNvPr id="4"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5"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66B72625-6D81-4399-9907-2C2E1B3D6F38}" type="slidenum">
              <a:rPr lang="en-GB"/>
              <a:pPr>
                <a:defRPr/>
              </a:pPr>
              <a:t>‹N›</a:t>
            </a:fld>
            <a:endParaRPr lang="en-GB"/>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ＭＳ Ｐゴシック" pitchFamily="34" charset="-128"/>
              </a:defRPr>
            </a:lvl1pPr>
          </a:lstStyle>
          <a:p>
            <a:pPr>
              <a:defRPr/>
            </a:pPr>
            <a:fld id="{EBCC4B7C-743F-42C6-B001-195B54A1630E}" type="datetimeFigureOut">
              <a:rPr lang="en-US"/>
              <a:pPr>
                <a:defRPr/>
              </a:pPr>
              <a:t>9/30/2018</a:t>
            </a:fld>
            <a:endParaRPr lang="en-GB"/>
          </a:p>
        </p:txBody>
      </p:sp>
      <p:sp>
        <p:nvSpPr>
          <p:cNvPr id="3"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4"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76044F58-6C2D-4EB8-9928-CA5D8972CAC6}" type="slidenum">
              <a:rPr lang="en-GB"/>
              <a:pPr>
                <a:defRPr/>
              </a:pPr>
              <a:t>‹N›</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65BA370A-6AC1-4065-BD2F-E7D966E4C772}" type="datetimeFigureOut">
              <a:rPr lang="en-US"/>
              <a:pPr>
                <a:defRPr/>
              </a:pPr>
              <a:t>9/30/2018</a:t>
            </a:fld>
            <a:endParaRPr lang="en-GB"/>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91825D9A-D953-4B18-8C8E-9FFDCA0643D4}" type="slidenum">
              <a:rPr lang="en-GB"/>
              <a:pPr>
                <a:defRPr/>
              </a:pPr>
              <a:t>‹N›</a:t>
            </a:fld>
            <a:endParaRPr lang="en-GB"/>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ＭＳ Ｐゴシック" pitchFamily="34" charset="-128"/>
              </a:defRPr>
            </a:lvl1pPr>
          </a:lstStyle>
          <a:p>
            <a:pPr>
              <a:defRPr/>
            </a:pPr>
            <a:fld id="{87F136E9-09B2-4A29-BED5-5822F86D1AC5}" type="datetimeFigureOut">
              <a:rPr lang="en-US"/>
              <a:pPr>
                <a:defRPr/>
              </a:pPr>
              <a:t>9/30/2018</a:t>
            </a:fld>
            <a:endParaRPr lang="en-GB"/>
          </a:p>
        </p:txBody>
      </p:sp>
      <p:sp>
        <p:nvSpPr>
          <p:cNvPr id="6"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7"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8530DEB8-1D35-45EB-A8D9-57E673D9A8B9}" type="slidenum">
              <a:rPr lang="en-GB"/>
              <a:pPr>
                <a:defRPr/>
              </a:pPr>
              <a:t>‹N›</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691CFA53-BA51-4179-9F3C-BD800136C4E4}" type="datetimeFigureOut">
              <a:rPr lang="en-US"/>
              <a:pPr>
                <a:defRPr/>
              </a:pPr>
              <a:t>9/30/2018</a:t>
            </a:fld>
            <a:endParaRPr lang="en-GB"/>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C1100EB6-8BEA-4D94-9D48-16C6238996D2}" type="slidenum">
              <a:rPr lang="en-GB"/>
              <a:pPr>
                <a:defRPr/>
              </a:pPr>
              <a:t>‹N›</a:t>
            </a:fld>
            <a:endParaRPr lang="en-GB"/>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fld id="{63C01E00-34BB-4CF0-A15E-7C440143E88F}" type="datetimeFigureOut">
              <a:rPr lang="en-US"/>
              <a:pPr>
                <a:defRPr/>
              </a:pPr>
              <a:t>9/30/2018</a:t>
            </a:fld>
            <a:endParaRPr lang="en-GB"/>
          </a:p>
        </p:txBody>
      </p:sp>
      <p:sp>
        <p:nvSpPr>
          <p:cNvPr id="5" name="Footer Placeholder 4"/>
          <p:cNvSpPr>
            <a:spLocks noGrp="1"/>
          </p:cNvSpPr>
          <p:nvPr>
            <p:ph type="ftr" sz="quarter" idx="11"/>
          </p:nvPr>
        </p:nvSpPr>
        <p:spPr/>
        <p:txBody>
          <a:bodyPr/>
          <a:lstStyle>
            <a:lvl1pPr>
              <a:defRPr>
                <a:ea typeface="ＭＳ Ｐゴシック" pitchFamily="34" charset="-128"/>
              </a:defRPr>
            </a:lvl1pPr>
          </a:lstStyle>
          <a:p>
            <a:pPr>
              <a:defRPr/>
            </a:pPr>
            <a:endParaRPr lang="en-GB"/>
          </a:p>
        </p:txBody>
      </p:sp>
      <p:sp>
        <p:nvSpPr>
          <p:cNvPr id="6" name="Slide Number Placeholder 5"/>
          <p:cNvSpPr>
            <a:spLocks noGrp="1"/>
          </p:cNvSpPr>
          <p:nvPr>
            <p:ph type="sldNum" sz="quarter" idx="12"/>
          </p:nvPr>
        </p:nvSpPr>
        <p:spPr/>
        <p:txBody>
          <a:bodyPr/>
          <a:lstStyle>
            <a:lvl1pPr>
              <a:defRPr>
                <a:ea typeface="ＭＳ Ｐゴシック" pitchFamily="34" charset="-128"/>
              </a:defRPr>
            </a:lvl1pPr>
          </a:lstStyle>
          <a:p>
            <a:pPr>
              <a:defRPr/>
            </a:pPr>
            <a:fld id="{05B332CA-FAD5-49E6-BB01-2763252C1C75}" type="slidenum">
              <a:rPr lang="en-GB"/>
              <a:pPr>
                <a:defRPr/>
              </a:pPr>
              <a:t>‹N›</a:t>
            </a:fld>
            <a:endParaRPr lang="en-GB"/>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2"/>
            <a:ext cx="8229600" cy="4525963"/>
          </a:xfrm>
        </p:spPr>
        <p:txBody>
          <a:bodyPr rtlCol="0">
            <a:normAutofit/>
          </a:bodyPr>
          <a:lstStyle/>
          <a:p>
            <a:pPr lvl="0"/>
            <a:endParaRPr lang="en-GB" noProof="0" smtClean="0"/>
          </a:p>
        </p:txBody>
      </p:sp>
      <p:sp>
        <p:nvSpPr>
          <p:cNvPr id="4" name="Date Placeholder 3"/>
          <p:cNvSpPr>
            <a:spLocks noGrp="1"/>
          </p:cNvSpPr>
          <p:nvPr>
            <p:ph type="dt" sz="half" idx="10"/>
          </p:nvPr>
        </p:nvSpPr>
        <p:spPr>
          <a:xfrm>
            <a:off x="457200" y="6245225"/>
            <a:ext cx="2133600" cy="476250"/>
          </a:xfrm>
        </p:spPr>
        <p:txBody>
          <a:bodyPr/>
          <a:lstStyle>
            <a:lvl1pPr>
              <a:defRPr>
                <a:ea typeface="ＭＳ Ｐゴシック" pitchFamily="34" charset="-128"/>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ea typeface="ＭＳ Ｐゴシック" pitchFamily="34" charset="-128"/>
              </a:defRPr>
            </a:lvl1pPr>
          </a:lstStyle>
          <a:p>
            <a:pPr>
              <a:defRPr/>
            </a:pPr>
            <a:fld id="{65791271-F1BE-49E1-908E-092036F37D8A}" type="slidenum">
              <a:rPr lang="en-US"/>
              <a:pPr>
                <a:defRPr/>
              </a:pPr>
              <a:t>‹N›</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7A85BC98-3989-4744-901C-1A2175582BC1}"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AFF99CEC-3B95-4C1E-813B-FEDD63DE52E2}" type="slidenum">
              <a:rPr lang="en-US"/>
              <a:pPr>
                <a:defRPr/>
              </a:pPr>
              <a:t>‹N›</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48294EDD-B7A6-41E6-9955-C2F18947CD9F}"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752FF8E-339F-4FF2-AE4C-50AF5D38EE0C}" type="slidenum">
              <a:rPr lang="en-US"/>
              <a:pPr>
                <a:defRPr/>
              </a:pPr>
              <a:t>‹N›</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ea typeface="+mn-ea"/>
              </a:defRPr>
            </a:lvl1pPr>
          </a:lstStyle>
          <a:p>
            <a:pPr>
              <a:defRPr/>
            </a:pPr>
            <a:fld id="{CCF68D42-4613-46E1-BDD5-7F4E4C5D9060}" type="datetimeFigureOut">
              <a:rPr lang="en-US"/>
              <a:pPr>
                <a:defRPr/>
              </a:pPr>
              <a:t>9/30/2018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ea typeface="+mn-ea"/>
              </a:defRPr>
            </a:lvl1pPr>
          </a:lstStyle>
          <a:p>
            <a:pPr>
              <a:defRPr/>
            </a:pPr>
            <a:fld id="{5D587A53-84D8-4993-8D46-619CEEE1B621}"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D19D6C4-34CB-4B24-B5C9-A5D31D3711A6}" type="datetimeFigureOut">
              <a:rPr lang="it-IT"/>
              <a:pPr>
                <a:defRPr/>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98FB59-3951-43EF-9D86-CC6FBCF6ACB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95"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94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594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FF3F1AF-3D49-4628-8051-CBFF6E8ACFF3}" type="datetimeFigureOut">
              <a:rPr lang="it-IT"/>
              <a:pPr>
                <a:defRPr/>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D8D0F54-D8B6-44C3-B54D-3A153726B35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cs typeface="Arial" charset="0"/>
        </a:defRPr>
      </a:lvl2pPr>
      <a:lvl3pPr algn="ctr" rtl="0" fontAlgn="base">
        <a:spcBef>
          <a:spcPct val="0"/>
        </a:spcBef>
        <a:spcAft>
          <a:spcPct val="0"/>
        </a:spcAft>
        <a:defRPr sz="4400">
          <a:solidFill>
            <a:schemeClr val="tx1"/>
          </a:solidFill>
          <a:latin typeface="Calibri" pitchFamily="34" charset="0"/>
          <a:cs typeface="Arial" charset="0"/>
        </a:defRPr>
      </a:lvl3pPr>
      <a:lvl4pPr algn="ctr" rtl="0" fontAlgn="base">
        <a:spcBef>
          <a:spcPct val="0"/>
        </a:spcBef>
        <a:spcAft>
          <a:spcPct val="0"/>
        </a:spcAft>
        <a:defRPr sz="4400">
          <a:solidFill>
            <a:schemeClr val="tx1"/>
          </a:solidFill>
          <a:latin typeface="Calibri" pitchFamily="34" charset="0"/>
          <a:cs typeface="Arial" charset="0"/>
        </a:defRPr>
      </a:lvl4pPr>
      <a:lvl5pPr algn="ctr" rtl="0" fontAlgn="base">
        <a:spcBef>
          <a:spcPct val="0"/>
        </a:spcBef>
        <a:spcAft>
          <a:spcPct val="0"/>
        </a:spcAft>
        <a:defRPr sz="4400">
          <a:solidFill>
            <a:schemeClr val="tx1"/>
          </a:solidFill>
          <a:latin typeface="Calibri" pitchFamily="34" charset="0"/>
          <a:cs typeface="Arial" charset="0"/>
        </a:defRPr>
      </a:lvl5pPr>
      <a:lvl6pPr marL="457200" algn="ctr" rtl="0" fontAlgn="base">
        <a:spcBef>
          <a:spcPct val="0"/>
        </a:spcBef>
        <a:spcAft>
          <a:spcPct val="0"/>
        </a:spcAft>
        <a:defRPr sz="4400">
          <a:solidFill>
            <a:schemeClr val="tx1"/>
          </a:solidFill>
          <a:latin typeface="Calibri" pitchFamily="34" charset="0"/>
          <a:cs typeface="Arial" charset="0"/>
        </a:defRPr>
      </a:lvl6pPr>
      <a:lvl7pPr marL="914400" algn="ctr" rtl="0" fontAlgn="base">
        <a:spcBef>
          <a:spcPct val="0"/>
        </a:spcBef>
        <a:spcAft>
          <a:spcPct val="0"/>
        </a:spcAft>
        <a:defRPr sz="4400">
          <a:solidFill>
            <a:schemeClr val="tx1"/>
          </a:solidFill>
          <a:latin typeface="Calibri" pitchFamily="34" charset="0"/>
          <a:cs typeface="Arial" charset="0"/>
        </a:defRPr>
      </a:lvl7pPr>
      <a:lvl8pPr marL="1371600" algn="ctr" rtl="0" fontAlgn="base">
        <a:spcBef>
          <a:spcPct val="0"/>
        </a:spcBef>
        <a:spcAft>
          <a:spcPct val="0"/>
        </a:spcAft>
        <a:defRPr sz="4400">
          <a:solidFill>
            <a:schemeClr val="tx1"/>
          </a:solidFill>
          <a:latin typeface="Calibri" pitchFamily="34" charset="0"/>
          <a:cs typeface="Arial" charset="0"/>
        </a:defRPr>
      </a:lvl8pPr>
      <a:lvl9pPr marL="1828800" algn="ctr" rtl="0" fontAlgn="base">
        <a:spcBef>
          <a:spcPct val="0"/>
        </a:spcBef>
        <a:spcAft>
          <a:spcPct val="0"/>
        </a:spcAft>
        <a:defRPr sz="4400">
          <a:solidFill>
            <a:schemeClr val="tx1"/>
          </a:solidFill>
          <a:latin typeface="Calibri" pitchFamily="34" charset="0"/>
          <a:cs typeface="Arial" charset="0"/>
        </a:defRPr>
      </a:lvl9pPr>
    </p:titleStyle>
    <p:bodyStyle>
      <a:lvl1pPr marL="342900" indent="-342900" algn="l" rtl="0" fontAlgn="base">
        <a:spcBef>
          <a:spcPct val="20000"/>
        </a:spcBef>
        <a:spcAft>
          <a:spcPct val="0"/>
        </a:spcAft>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a:solidFill>
            <a:schemeClr val="tx1"/>
          </a:solidFill>
          <a:latin typeface="+mn-lt"/>
          <a:cs typeface="+mn-cs"/>
        </a:defRPr>
      </a:lvl2pPr>
      <a:lvl3pPr marL="1143000" indent="-228600" algn="l" rtl="0" fontAlgn="base">
        <a:spcBef>
          <a:spcPct val="20000"/>
        </a:spcBef>
        <a:spcAft>
          <a:spcPct val="0"/>
        </a:spcAft>
        <a:buFont typeface="Arial" charset="0"/>
        <a:buChar char="•"/>
        <a:defRPr sz="2400">
          <a:solidFill>
            <a:schemeClr val="tx1"/>
          </a:solidFill>
          <a:latin typeface="+mn-lt"/>
          <a:cs typeface="+mn-cs"/>
        </a:defRPr>
      </a:lvl3pPr>
      <a:lvl4pPr marL="1600200" indent="-228600" algn="l" rtl="0" fontAlgn="base">
        <a:spcBef>
          <a:spcPct val="20000"/>
        </a:spcBef>
        <a:spcAft>
          <a:spcPct val="0"/>
        </a:spcAft>
        <a:buFont typeface="Arial" charset="0"/>
        <a:buChar char="–"/>
        <a:defRPr sz="2000">
          <a:solidFill>
            <a:schemeClr val="tx1"/>
          </a:solidFill>
          <a:latin typeface="+mn-lt"/>
          <a:cs typeface="+mn-cs"/>
        </a:defRPr>
      </a:lvl4pPr>
      <a:lvl5pPr marL="2057400" indent="-228600" algn="l" rtl="0" fontAlgn="base">
        <a:spcBef>
          <a:spcPct val="20000"/>
        </a:spcBef>
        <a:spcAft>
          <a:spcPct val="0"/>
        </a:spcAft>
        <a:buFont typeface="Arial" charset="0"/>
        <a:buChar char="»"/>
        <a:defRPr sz="2000">
          <a:solidFill>
            <a:schemeClr val="tx1"/>
          </a:solidFill>
          <a:latin typeface="+mn-lt"/>
          <a:cs typeface="+mn-cs"/>
        </a:defRPr>
      </a:lvl5pPr>
      <a:lvl6pPr marL="2514600" indent="-228600" algn="l" rtl="0" fontAlgn="base">
        <a:spcBef>
          <a:spcPct val="20000"/>
        </a:spcBef>
        <a:spcAft>
          <a:spcPct val="0"/>
        </a:spcAft>
        <a:buFont typeface="Arial" charset="0"/>
        <a:buChar char="»"/>
        <a:defRPr sz="2000">
          <a:solidFill>
            <a:schemeClr val="tx1"/>
          </a:solidFill>
          <a:latin typeface="+mn-lt"/>
          <a:cs typeface="+mn-cs"/>
        </a:defRPr>
      </a:lvl6pPr>
      <a:lvl7pPr marL="2971800" indent="-228600" algn="l" rtl="0" fontAlgn="base">
        <a:spcBef>
          <a:spcPct val="20000"/>
        </a:spcBef>
        <a:spcAft>
          <a:spcPct val="0"/>
        </a:spcAft>
        <a:buFont typeface="Arial" charset="0"/>
        <a:buChar char="»"/>
        <a:defRPr sz="2000">
          <a:solidFill>
            <a:schemeClr val="tx1"/>
          </a:solidFill>
          <a:latin typeface="+mn-lt"/>
          <a:cs typeface="+mn-cs"/>
        </a:defRPr>
      </a:lvl7pPr>
      <a:lvl8pPr marL="3429000" indent="-228600" algn="l" rtl="0" fontAlgn="base">
        <a:spcBef>
          <a:spcPct val="20000"/>
        </a:spcBef>
        <a:spcAft>
          <a:spcPct val="0"/>
        </a:spcAft>
        <a:buFont typeface="Arial" charset="0"/>
        <a:buChar char="»"/>
        <a:defRPr sz="2000">
          <a:solidFill>
            <a:schemeClr val="tx1"/>
          </a:solidFill>
          <a:latin typeface="+mn-lt"/>
          <a:cs typeface="+mn-cs"/>
        </a:defRPr>
      </a:lvl8pPr>
      <a:lvl9pPr marL="3886200" indent="-22860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9FDB701F-4FD8-4DA8-986D-986862B46BFD}" type="datetimeFigureOut">
              <a:rPr lang="it-IT"/>
              <a:pPr>
                <a:defRPr/>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49D417B5-A19C-42E3-856B-FAFA0AAF3F4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06" r:id="rId1"/>
    <p:sldLayoutId id="2147483905" r:id="rId2"/>
    <p:sldLayoutId id="2147483904" r:id="rId3"/>
    <p:sldLayoutId id="2147483903" r:id="rId4"/>
    <p:sldLayoutId id="2147483902" r:id="rId5"/>
    <p:sldLayoutId id="2147483901" r:id="rId6"/>
    <p:sldLayoutId id="2147483900" r:id="rId7"/>
    <p:sldLayoutId id="2147483899" r:id="rId8"/>
    <p:sldLayoutId id="2147483898" r:id="rId9"/>
    <p:sldLayoutId id="2147483897" r:id="rId10"/>
    <p:sldLayoutId id="2147483896" r:id="rId11"/>
    <p:sldLayoutId id="2147483951" r:id="rId12"/>
    <p:sldLayoutId id="2147484002"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it-IT" smtClean="0"/>
              <a:t>Fare clic per modificare lo stile del titolo</a:t>
            </a:r>
          </a:p>
        </p:txBody>
      </p:sp>
      <p:sp>
        <p:nvSpPr>
          <p:cNvPr id="266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397" tIns="45698" rIns="91397" bIns="45698" numCol="1" anchor="ctr" anchorCtr="0" compatLnSpc="1">
            <a:prstTxWarp prst="textNoShape">
              <a:avLst/>
            </a:prstTxWarp>
          </a:bodyPr>
          <a:lstStyle>
            <a:lvl1pPr>
              <a:defRPr sz="1200">
                <a:solidFill>
                  <a:srgbClr val="898989"/>
                </a:solidFill>
                <a:latin typeface="Calibri" pitchFamily="34" charset="0"/>
              </a:defRPr>
            </a:lvl1pPr>
          </a:lstStyle>
          <a:p>
            <a:fld id="{B5899ADB-B223-45AB-BFD1-9248960A87AC}" type="datetimeFigureOut">
              <a:rPr lang="it-IT"/>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397" tIns="45698" rIns="91397" bIns="45698" numCol="1" anchor="ctr" anchorCtr="0" compatLnSpc="1">
            <a:prstTxWarp prst="textNoShape">
              <a:avLst/>
            </a:prstTxWarp>
          </a:bodyPr>
          <a:lstStyle>
            <a:lvl1pPr algn="ctr">
              <a:defRPr sz="1200">
                <a:solidFill>
                  <a:srgbClr val="898989"/>
                </a:solidFill>
                <a:latin typeface="Calibri" pitchFamily="34" charset="0"/>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397" tIns="45698" rIns="91397" bIns="45698" numCol="1" anchor="ctr" anchorCtr="0" compatLnSpc="1">
            <a:prstTxWarp prst="textNoShape">
              <a:avLst/>
            </a:prstTxWarp>
          </a:bodyPr>
          <a:lstStyle>
            <a:lvl1pPr algn="r">
              <a:defRPr sz="1200">
                <a:solidFill>
                  <a:srgbClr val="898989"/>
                </a:solidFill>
                <a:latin typeface="Calibri" pitchFamily="34" charset="0"/>
              </a:defRPr>
            </a:lvl1pPr>
          </a:lstStyle>
          <a:p>
            <a:fld id="{538DD611-4E64-4BA3-B1D2-BC64DE44D3AE}"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89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ECED0B1-3E65-4E4C-A3AC-424C224C0D77}" type="datetimeFigureOut">
              <a:rPr lang="it-IT"/>
              <a:pPr>
                <a:defRPr/>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479F0B9-E79F-48A6-9589-80274B5139E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17" r:id="rId1"/>
    <p:sldLayoutId id="2147483916" r:id="rId2"/>
    <p:sldLayoutId id="2147483915" r:id="rId3"/>
    <p:sldLayoutId id="2147483914" r:id="rId4"/>
    <p:sldLayoutId id="2147483913" r:id="rId5"/>
    <p:sldLayoutId id="2147483912" r:id="rId6"/>
    <p:sldLayoutId id="2147483911" r:id="rId7"/>
    <p:sldLayoutId id="2147483910" r:id="rId8"/>
    <p:sldLayoutId id="2147483909" r:id="rId9"/>
    <p:sldLayoutId id="2147483908" r:id="rId10"/>
    <p:sldLayoutId id="2147483907" r:id="rId11"/>
    <p:sldLayoutId id="2147483963" r:id="rId12"/>
    <p:sldLayoutId id="2147483964" r:id="rId13"/>
    <p:sldLayoutId id="2147483965"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427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EE660F11-BFC3-4471-AD20-CC48070F3957}" type="datetimeFigureOut">
              <a:rPr lang="it-IT"/>
              <a:pPr>
                <a:defRPr/>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352B3AA1-11C4-43EE-A23D-35E382B437E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28" r:id="rId1"/>
    <p:sldLayoutId id="2147483927" r:id="rId2"/>
    <p:sldLayoutId id="2147483926" r:id="rId3"/>
    <p:sldLayoutId id="2147483925" r:id="rId4"/>
    <p:sldLayoutId id="2147483924" r:id="rId5"/>
    <p:sldLayoutId id="2147483923" r:id="rId6"/>
    <p:sldLayoutId id="2147483922" r:id="rId7"/>
    <p:sldLayoutId id="2147483921" r:id="rId8"/>
    <p:sldLayoutId id="2147483920" r:id="rId9"/>
    <p:sldLayoutId id="2147483919" r:id="rId10"/>
    <p:sldLayoutId id="2147483918" r:id="rId11"/>
    <p:sldLayoutId id="2147483966"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5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t-IT" smtClean="0"/>
          </a:p>
        </p:txBody>
      </p:sp>
      <p:sp>
        <p:nvSpPr>
          <p:cNvPr id="675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E5F673E-C844-402D-BB86-BBCA547E8799}" type="datetimeFigureOut">
              <a:rPr lang="it-IT"/>
              <a:pPr>
                <a:defRPr/>
              </a:pPr>
              <a:t>30/09/2018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743314A9-B7D0-48E8-A94C-DFFA6735EF5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39" r:id="rId1"/>
    <p:sldLayoutId id="2147483938" r:id="rId2"/>
    <p:sldLayoutId id="2147483937" r:id="rId3"/>
    <p:sldLayoutId id="2147483936" r:id="rId4"/>
    <p:sldLayoutId id="2147483935" r:id="rId5"/>
    <p:sldLayoutId id="2147483934" r:id="rId6"/>
    <p:sldLayoutId id="2147483933" r:id="rId7"/>
    <p:sldLayoutId id="2147483932" r:id="rId8"/>
    <p:sldLayoutId id="2147483931" r:id="rId9"/>
    <p:sldLayoutId id="2147483930" r:id="rId10"/>
    <p:sldLayoutId id="2147483929" r:id="rId11"/>
    <p:sldLayoutId id="21474839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it-IT" smtClean="0"/>
              <a:t>Fare clic per modificare lo stile del titolo</a:t>
            </a:r>
          </a:p>
        </p:txBody>
      </p:sp>
      <p:sp>
        <p:nvSpPr>
          <p:cNvPr id="8089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397" tIns="45698" rIns="91397" bIns="45698"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397" tIns="45698" rIns="91397" bIns="45698" numCol="1" anchor="ctr" anchorCtr="0" compatLnSpc="1">
            <a:prstTxWarp prst="textNoShape">
              <a:avLst/>
            </a:prstTxWarp>
          </a:bodyPr>
          <a:lstStyle>
            <a:lvl1pPr>
              <a:defRPr sz="1200">
                <a:solidFill>
                  <a:srgbClr val="898989"/>
                </a:solidFill>
                <a:latin typeface="Calibri" pitchFamily="34" charset="0"/>
              </a:defRPr>
            </a:lvl1pPr>
          </a:lstStyle>
          <a:p>
            <a:fld id="{51B40C63-4F01-4DD4-8060-0E3646725577}" type="datetimeFigureOut">
              <a:rPr lang="it-IT"/>
              <a:pPr/>
              <a:t>30/09/2018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397" tIns="45698" rIns="91397" bIns="45698" numCol="1" anchor="ctr" anchorCtr="0" compatLnSpc="1">
            <a:prstTxWarp prst="textNoShape">
              <a:avLst/>
            </a:prstTxWarp>
          </a:bodyPr>
          <a:lstStyle>
            <a:lvl1pPr algn="ctr">
              <a:defRPr sz="1200">
                <a:solidFill>
                  <a:srgbClr val="898989"/>
                </a:solidFill>
                <a:latin typeface="Calibri" pitchFamily="34" charset="0"/>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397" tIns="45698" rIns="91397" bIns="45698" numCol="1" anchor="ctr" anchorCtr="0" compatLnSpc="1">
            <a:prstTxWarp prst="textNoShape">
              <a:avLst/>
            </a:prstTxWarp>
          </a:bodyPr>
          <a:lstStyle>
            <a:lvl1pPr algn="r">
              <a:defRPr sz="1200">
                <a:solidFill>
                  <a:srgbClr val="898989"/>
                </a:solidFill>
                <a:latin typeface="Calibri" pitchFamily="34" charset="0"/>
              </a:defRPr>
            </a:lvl1pPr>
          </a:lstStyle>
          <a:p>
            <a:fld id="{6FB87405-EADE-4EF4-8149-156ACD3107AA}"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charset="0"/>
        <a:buChar char="»"/>
        <a:defRPr sz="2000" kern="1200">
          <a:solidFill>
            <a:schemeClr val="tx1"/>
          </a:solidFill>
          <a:latin typeface="+mn-lt"/>
          <a:ea typeface="+mn-ea"/>
          <a:cs typeface="+mn-cs"/>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31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931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ea typeface="+mn-ea"/>
                <a:cs typeface="+mn-cs"/>
              </a:defRPr>
            </a:lvl1pPr>
          </a:lstStyle>
          <a:p>
            <a:pPr>
              <a:defRPr/>
            </a:pPr>
            <a:fld id="{F866161B-A0EF-4BFF-A066-DE0BF226918F}" type="datetimeFigureOut">
              <a:rPr lang="en-US"/>
              <a:pPr>
                <a:defRPr/>
              </a:pPr>
              <a:t>9/30/2018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ea typeface="+mn-ea"/>
                <a:cs typeface="+mn-cs"/>
              </a:defRPr>
            </a:lvl1pPr>
          </a:lstStyle>
          <a:p>
            <a:pPr>
              <a:defRPr/>
            </a:pPr>
            <a:fld id="{0BDC35C3-177F-4965-AEAD-6CC217F984D0}" type="slidenum">
              <a:rPr lang="en-GB"/>
              <a:pPr>
                <a:defRPr/>
              </a:pPr>
              <a:t>‹N›</a:t>
            </a:fld>
            <a:endParaRPr lang="en-GB"/>
          </a:p>
        </p:txBody>
      </p:sp>
    </p:spTree>
  </p:cSld>
  <p:clrMap bg1="dk1" tx1="lt1" bg2="dk2" tx2="lt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4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n-lt"/>
                <a:ea typeface="MS PGothic" pitchFamily="34" charset="-128"/>
                <a:cs typeface="+mn-cs"/>
              </a:defRPr>
            </a:lvl1pPr>
          </a:lstStyle>
          <a:p>
            <a:pPr>
              <a:defRPr/>
            </a:pPr>
            <a:fld id="{F7F8F447-B7BA-49AF-B767-5A81AB08DF14}" type="datetimeFigureOut">
              <a:rPr lang="en-US"/>
              <a:pPr>
                <a:defRPr/>
              </a:pPr>
              <a:t>9/30/2018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S PGothic" pitchFamily="34" charset="-128"/>
                <a:cs typeface="+mn-cs"/>
              </a:defRPr>
            </a:lvl1pPr>
          </a:lstStyle>
          <a:p>
            <a:pPr>
              <a:defRPr/>
            </a:pPr>
            <a:fld id="{0BFEE1E5-6C7F-4C31-86B0-C9D7D168D75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0.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7.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37.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2.xml"/><Relationship Id="rId6" Type="http://schemas.openxmlformats.org/officeDocument/2006/relationships/image" Target="../media/image70.png"/><Relationship Id="rId5" Type="http://schemas.openxmlformats.org/officeDocument/2006/relationships/hyperlink" Target="http://jac.oxfordjournals.org/content/current" TargetMode="Externa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7.xml"/><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3.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3.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3.xml"/></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en.wikipedia.org/wiki/50S" TargetMode="External"/><Relationship Id="rId1" Type="http://schemas.openxmlformats.org/officeDocument/2006/relationships/slideLayout" Target="../slideLayouts/slideLayout42.xml"/><Relationship Id="rId4" Type="http://schemas.openxmlformats.org/officeDocument/2006/relationships/image" Target="../media/image84.png"/></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p:cNvPicPr>
            <a:picLocks noChangeAspect="1" noChangeArrowheads="1"/>
          </p:cNvPicPr>
          <p:nvPr/>
        </p:nvPicPr>
        <p:blipFill>
          <a:blip r:embed="rId2"/>
          <a:srcRect/>
          <a:stretch>
            <a:fillRect/>
          </a:stretch>
        </p:blipFill>
        <p:spPr bwMode="auto">
          <a:xfrm>
            <a:off x="5435600" y="0"/>
            <a:ext cx="3708400" cy="6858000"/>
          </a:xfrm>
          <a:prstGeom prst="rect">
            <a:avLst/>
          </a:prstGeom>
          <a:noFill/>
          <a:ln w="9525">
            <a:noFill/>
            <a:miter lim="800000"/>
            <a:headEnd/>
            <a:tailEnd/>
          </a:ln>
        </p:spPr>
      </p:pic>
      <p:pic>
        <p:nvPicPr>
          <p:cNvPr id="119810" name="Picture 3"/>
          <p:cNvPicPr>
            <a:picLocks noChangeAspect="1" noChangeArrowheads="1"/>
          </p:cNvPicPr>
          <p:nvPr/>
        </p:nvPicPr>
        <p:blipFill>
          <a:blip r:embed="rId3"/>
          <a:srcRect/>
          <a:stretch>
            <a:fillRect/>
          </a:stretch>
        </p:blipFill>
        <p:spPr bwMode="auto">
          <a:xfrm>
            <a:off x="0" y="4076700"/>
            <a:ext cx="5375275" cy="2781300"/>
          </a:xfrm>
          <a:prstGeom prst="rect">
            <a:avLst/>
          </a:prstGeom>
          <a:noFill/>
          <a:ln w="9525">
            <a:noFill/>
            <a:miter lim="800000"/>
            <a:headEnd/>
            <a:tailEnd/>
          </a:ln>
        </p:spPr>
      </p:pic>
      <p:sp>
        <p:nvSpPr>
          <p:cNvPr id="119811" name="Sottotitolo 2"/>
          <p:cNvSpPr txBox="1">
            <a:spLocks/>
          </p:cNvSpPr>
          <p:nvPr/>
        </p:nvSpPr>
        <p:spPr bwMode="auto">
          <a:xfrm>
            <a:off x="1835150" y="981075"/>
            <a:ext cx="3600450" cy="1931988"/>
          </a:xfrm>
          <a:prstGeom prst="rect">
            <a:avLst/>
          </a:prstGeom>
          <a:noFill/>
          <a:ln w="76200">
            <a:noFill/>
            <a:miter lim="800000"/>
            <a:headEnd/>
            <a:tailEnd/>
          </a:ln>
        </p:spPr>
        <p:txBody>
          <a:bodyPr/>
          <a:lstStyle/>
          <a:p>
            <a:pPr marL="342900" indent="-342900" algn="ctr">
              <a:spcBef>
                <a:spcPct val="20000"/>
              </a:spcBef>
            </a:pPr>
            <a:r>
              <a:rPr lang="it-IT" sz="2400">
                <a:latin typeface="Calibri" pitchFamily="34" charset="0"/>
              </a:rPr>
              <a:t>CARMELO IACOBELLO</a:t>
            </a:r>
          </a:p>
          <a:p>
            <a:pPr marL="342900" indent="-342900" algn="ctr">
              <a:spcBef>
                <a:spcPct val="20000"/>
              </a:spcBef>
            </a:pPr>
            <a:r>
              <a:rPr lang="it-IT" sz="2400">
                <a:latin typeface="Calibri" pitchFamily="34" charset="0"/>
              </a:rPr>
              <a:t>UOC MALATTIE INFETTIVE</a:t>
            </a:r>
          </a:p>
          <a:p>
            <a:pPr marL="342900" indent="-342900" algn="ctr">
              <a:spcBef>
                <a:spcPct val="20000"/>
              </a:spcBef>
            </a:pPr>
            <a:r>
              <a:rPr lang="it-IT" sz="2400">
                <a:latin typeface="Calibri" pitchFamily="34" charset="0"/>
              </a:rPr>
              <a:t>AOE CANNIZZARO</a:t>
            </a:r>
          </a:p>
          <a:p>
            <a:pPr marL="342900" indent="-342900" algn="ctr">
              <a:spcBef>
                <a:spcPct val="20000"/>
              </a:spcBef>
            </a:pPr>
            <a:r>
              <a:rPr lang="it-IT" sz="2400">
                <a:latin typeface="Calibri" pitchFamily="34" charset="0"/>
              </a:rPr>
              <a:t>CATANIA</a:t>
            </a:r>
          </a:p>
          <a:p>
            <a:pPr marL="342900" indent="-342900" algn="ctr">
              <a:spcBef>
                <a:spcPct val="20000"/>
              </a:spcBef>
            </a:pPr>
            <a:endParaRPr lang="it-IT" sz="3200">
              <a:latin typeface="Calibri" pitchFamily="34" charset="0"/>
            </a:endParaRPr>
          </a:p>
        </p:txBody>
      </p:sp>
      <p:pic>
        <p:nvPicPr>
          <p:cNvPr id="119812" name="Immagine 8" descr="Risultati immagini per cannizzaro ospedale"/>
          <p:cNvPicPr>
            <a:picLocks noChangeAspect="1" noChangeArrowheads="1"/>
          </p:cNvPicPr>
          <p:nvPr/>
        </p:nvPicPr>
        <p:blipFill>
          <a:blip r:embed="rId4"/>
          <a:srcRect/>
          <a:stretch>
            <a:fillRect/>
          </a:stretch>
        </p:blipFill>
        <p:spPr bwMode="auto">
          <a:xfrm>
            <a:off x="0" y="981075"/>
            <a:ext cx="1979613" cy="1516063"/>
          </a:xfrm>
          <a:prstGeom prst="rect">
            <a:avLst/>
          </a:prstGeom>
          <a:noFill/>
          <a:ln w="9525">
            <a:noFill/>
            <a:miter lim="800000"/>
            <a:headEnd/>
            <a:tailEnd/>
          </a:ln>
        </p:spPr>
      </p:pic>
      <p:sp>
        <p:nvSpPr>
          <p:cNvPr id="6" name="Titolo 1"/>
          <p:cNvSpPr txBox="1">
            <a:spLocks/>
          </p:cNvSpPr>
          <p:nvPr/>
        </p:nvSpPr>
        <p:spPr>
          <a:xfrm>
            <a:off x="0" y="0"/>
            <a:ext cx="5435600" cy="981075"/>
          </a:xfrm>
          <a:prstGeom prst="rect">
            <a:avLst/>
          </a:prstGeom>
          <a:solidFill>
            <a:srgbClr val="FFC000"/>
          </a:solidFill>
        </p:spPr>
        <p:txBody>
          <a:bodyPr/>
          <a:lstStyle/>
          <a:p>
            <a:pPr algn="ctr" fontAlgn="auto">
              <a:spcBef>
                <a:spcPts val="0"/>
              </a:spcBef>
              <a:spcAft>
                <a:spcPts val="0"/>
              </a:spcAft>
              <a:defRPr/>
            </a:pPr>
            <a:r>
              <a:rPr lang="it-IT" sz="2800" dirty="0">
                <a:latin typeface="+mj-lt"/>
                <a:ea typeface="+mj-ea"/>
                <a:cs typeface="+mj-cs"/>
              </a:rPr>
              <a:t>MANAGEMENT DELLE INFEZIONI NEL CIRROTICO</a:t>
            </a:r>
          </a:p>
        </p:txBody>
      </p:sp>
      <p:sp>
        <p:nvSpPr>
          <p:cNvPr id="119814" name="Rettangolo 6"/>
          <p:cNvSpPr>
            <a:spLocks noChangeArrowheads="1"/>
          </p:cNvSpPr>
          <p:nvPr/>
        </p:nvSpPr>
        <p:spPr bwMode="auto">
          <a:xfrm>
            <a:off x="0" y="6021388"/>
            <a:ext cx="4284663" cy="360362"/>
          </a:xfrm>
          <a:prstGeom prst="rect">
            <a:avLst/>
          </a:prstGeom>
          <a:solidFill>
            <a:srgbClr val="FF0000">
              <a:alpha val="21176"/>
            </a:srgbClr>
          </a:solidFill>
          <a:ln w="9525" algn="ctr">
            <a:solidFill>
              <a:schemeClr val="tx1"/>
            </a:solidFill>
            <a:round/>
            <a:headEnd/>
            <a:tailEnd/>
          </a:ln>
        </p:spPr>
        <p:txBody>
          <a:bodyPr/>
          <a:lstStyle/>
          <a:p>
            <a:pPr algn="ct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Systemic antibiotic exposure is a risk factor     for bacterial resistance in cirrhosis169 infectious episodes in 115 pati..."/>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3" name="Rettangolo 2"/>
          <p:cNvSpPr/>
          <p:nvPr/>
        </p:nvSpPr>
        <p:spPr>
          <a:xfrm>
            <a:off x="900113" y="3644900"/>
            <a:ext cx="6264275" cy="720725"/>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Risk factors for SBP caused by a 3rd-generation    cephalosporin-resistant microorganism                      Ariza et al,..."/>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6" name="Rettangolo 5"/>
          <p:cNvSpPr/>
          <p:nvPr/>
        </p:nvSpPr>
        <p:spPr>
          <a:xfrm>
            <a:off x="714348" y="4652963"/>
            <a:ext cx="4218015" cy="1223962"/>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688013" y="6524625"/>
            <a:ext cx="3455987" cy="333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000" dirty="0">
                <a:solidFill>
                  <a:schemeClr val="tx1"/>
                </a:solidFill>
              </a:rPr>
              <a:t>M. Bartoletti </a:t>
            </a:r>
            <a:r>
              <a:rPr lang="it-IT" sz="1000" dirty="0" err="1">
                <a:solidFill>
                  <a:schemeClr val="tx1"/>
                </a:solidFill>
              </a:rPr>
              <a:t>et</a:t>
            </a:r>
            <a:r>
              <a:rPr lang="it-IT" sz="1000" dirty="0">
                <a:solidFill>
                  <a:schemeClr val="tx1"/>
                </a:solidFill>
              </a:rPr>
              <a:t> al.: </a:t>
            </a:r>
            <a:r>
              <a:rPr lang="it-IT" sz="1000" dirty="0" err="1">
                <a:solidFill>
                  <a:schemeClr val="tx1"/>
                </a:solidFill>
              </a:rPr>
              <a:t>Infectious</a:t>
            </a:r>
            <a:r>
              <a:rPr lang="it-IT" sz="1000" dirty="0">
                <a:solidFill>
                  <a:schemeClr val="tx1"/>
                </a:solidFill>
              </a:rPr>
              <a:t> </a:t>
            </a:r>
            <a:r>
              <a:rPr lang="it-IT" sz="1000" dirty="0" err="1">
                <a:solidFill>
                  <a:schemeClr val="tx1"/>
                </a:solidFill>
              </a:rPr>
              <a:t>Diseases</a:t>
            </a:r>
            <a:r>
              <a:rPr lang="it-IT" sz="1000" dirty="0">
                <a:solidFill>
                  <a:schemeClr val="tx1"/>
                </a:solidFill>
              </a:rPr>
              <a:t> Report. 2018. 10:7621</a:t>
            </a:r>
          </a:p>
        </p:txBody>
      </p:sp>
      <p:pic>
        <p:nvPicPr>
          <p:cNvPr id="132098" name="Picture 2"/>
          <p:cNvPicPr>
            <a:picLocks noChangeAspect="1" noChangeArrowheads="1"/>
          </p:cNvPicPr>
          <p:nvPr/>
        </p:nvPicPr>
        <p:blipFill>
          <a:blip r:embed="rId3"/>
          <a:srcRect/>
          <a:stretch>
            <a:fillRect/>
          </a:stretch>
        </p:blipFill>
        <p:spPr bwMode="auto">
          <a:xfrm>
            <a:off x="0" y="0"/>
            <a:ext cx="9144000" cy="6524625"/>
          </a:xfrm>
          <a:prstGeom prst="rect">
            <a:avLst/>
          </a:prstGeom>
          <a:noFill/>
          <a:ln w="9525">
            <a:noFill/>
            <a:miter lim="800000"/>
            <a:headEnd/>
            <a:tailEnd/>
          </a:ln>
        </p:spPr>
      </p:pic>
      <p:sp>
        <p:nvSpPr>
          <p:cNvPr id="5" name="Rettangolo 4"/>
          <p:cNvSpPr/>
          <p:nvPr/>
        </p:nvSpPr>
        <p:spPr>
          <a:xfrm>
            <a:off x="107950" y="836613"/>
            <a:ext cx="8928100" cy="720725"/>
          </a:xfrm>
          <a:prstGeom prst="rect">
            <a:avLst/>
          </a:prstGeom>
          <a:solidFill>
            <a:srgbClr val="FF0000">
              <a:alpha val="1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56001" name="Picture 1"/>
          <p:cNvPicPr>
            <a:picLocks noChangeAspect="1" noChangeArrowheads="1"/>
          </p:cNvPicPr>
          <p:nvPr/>
        </p:nvPicPr>
        <p:blipFill>
          <a:blip r:embed="rId4"/>
          <a:srcRect/>
          <a:stretch>
            <a:fillRect/>
          </a:stretch>
        </p:blipFill>
        <p:spPr bwMode="auto">
          <a:xfrm>
            <a:off x="0" y="1557338"/>
            <a:ext cx="9144000" cy="4895850"/>
          </a:xfrm>
          <a:prstGeom prst="rect">
            <a:avLst/>
          </a:prstGeom>
          <a:noFill/>
          <a:ln w="9525">
            <a:noFill/>
            <a:miter lim="800000"/>
            <a:headEnd/>
            <a:tailEnd/>
          </a:ln>
        </p:spPr>
      </p:pic>
      <p:sp>
        <p:nvSpPr>
          <p:cNvPr id="6" name="Rettangolo 5"/>
          <p:cNvSpPr/>
          <p:nvPr/>
        </p:nvSpPr>
        <p:spPr>
          <a:xfrm>
            <a:off x="0" y="6092825"/>
            <a:ext cx="9144000" cy="215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01"/>
                                        </p:tgtEl>
                                        <p:attrNameLst>
                                          <p:attrName>style.visibility</p:attrName>
                                        </p:attrNameLst>
                                      </p:cBhvr>
                                      <p:to>
                                        <p:strVal val="visible"/>
                                      </p:to>
                                    </p:set>
                                    <p:anim calcmode="lin" valueType="num">
                                      <p:cBhvr additive="base">
                                        <p:cTn id="7" dur="500" fill="hold"/>
                                        <p:tgtEl>
                                          <p:spTgt spid="256001"/>
                                        </p:tgtEl>
                                        <p:attrNameLst>
                                          <p:attrName>ppt_x</p:attrName>
                                        </p:attrNameLst>
                                      </p:cBhvr>
                                      <p:tavLst>
                                        <p:tav tm="0">
                                          <p:val>
                                            <p:strVal val="#ppt_x"/>
                                          </p:val>
                                        </p:tav>
                                        <p:tav tm="100000">
                                          <p:val>
                                            <p:strVal val="#ppt_x"/>
                                          </p:val>
                                        </p:tav>
                                      </p:tavLst>
                                    </p:anim>
                                    <p:anim calcmode="lin" valueType="num">
                                      <p:cBhvr additive="base">
                                        <p:cTn id="8" dur="500" fill="hold"/>
                                        <p:tgtEl>
                                          <p:spTgt spid="2560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Risk of death in patients with and without infection(in studies reporting complete information on mortality)              ..."/>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3" name="Rettangolo 2"/>
          <p:cNvSpPr/>
          <p:nvPr/>
        </p:nvSpPr>
        <p:spPr>
          <a:xfrm>
            <a:off x="5867400" y="5084763"/>
            <a:ext cx="15128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p:cNvPicPr>
            <a:picLocks noChangeAspect="1" noChangeArrowheads="1"/>
          </p:cNvPicPr>
          <p:nvPr/>
        </p:nvPicPr>
        <p:blipFill>
          <a:blip r:embed="rId2"/>
          <a:srcRect/>
          <a:stretch>
            <a:fillRect/>
          </a:stretch>
        </p:blipFill>
        <p:spPr bwMode="auto">
          <a:xfrm>
            <a:off x="0" y="762000"/>
            <a:ext cx="9144000" cy="5546725"/>
          </a:xfrm>
          <a:prstGeom prst="rect">
            <a:avLst/>
          </a:prstGeom>
          <a:noFill/>
          <a:ln w="9525">
            <a:noFill/>
            <a:miter lim="800000"/>
            <a:headEnd/>
            <a:tailEnd/>
          </a:ln>
        </p:spPr>
      </p:pic>
      <p:sp>
        <p:nvSpPr>
          <p:cNvPr id="136194" name="Rectangle 3"/>
          <p:cNvSpPr>
            <a:spLocks noGrp="1" noChangeArrowheads="1"/>
          </p:cNvSpPr>
          <p:nvPr>
            <p:ph type="body" idx="4294967295"/>
          </p:nvPr>
        </p:nvSpPr>
        <p:spPr>
          <a:xfrm>
            <a:off x="323850" y="246063"/>
            <a:ext cx="8509000" cy="298450"/>
          </a:xfrm>
        </p:spPr>
        <p:txBody>
          <a:bodyPr>
            <a:spAutoFit/>
          </a:bodyPr>
          <a:lstStyle/>
          <a:p>
            <a:pPr marL="0" indent="0" algn="ctr">
              <a:spcBef>
                <a:spcPct val="0"/>
              </a:spcBef>
              <a:buFont typeface="Arial" charset="0"/>
              <a:buNone/>
            </a:pPr>
            <a:r>
              <a:rPr lang="en-US" sz="1400" b="1" smtClean="0">
                <a:solidFill>
                  <a:schemeClr val="tx2"/>
                </a:solidFill>
              </a:rPr>
              <a:t>Fig 1. All-cause mortality among cirrhotic patients by frequency of infection episodes.</a:t>
            </a:r>
          </a:p>
        </p:txBody>
      </p:sp>
      <p:sp>
        <p:nvSpPr>
          <p:cNvPr id="136195" name="Text Box 4"/>
          <p:cNvSpPr txBox="1">
            <a:spLocks noChangeArrowheads="1"/>
          </p:cNvSpPr>
          <p:nvPr/>
        </p:nvSpPr>
        <p:spPr bwMode="auto">
          <a:xfrm>
            <a:off x="0" y="6605588"/>
            <a:ext cx="6804025" cy="252412"/>
          </a:xfrm>
          <a:prstGeom prst="rect">
            <a:avLst/>
          </a:prstGeom>
          <a:noFill/>
          <a:ln w="9525">
            <a:noFill/>
            <a:miter lim="800000"/>
            <a:headEnd/>
            <a:tailEnd/>
          </a:ln>
        </p:spPr>
        <p:txBody>
          <a:bodyPr lIns="82012" tIns="41005" rIns="82012" bIns="41005">
            <a:spAutoFit/>
          </a:bodyPr>
          <a:lstStyle/>
          <a:p>
            <a:r>
              <a:rPr lang="en-US" sz="1100">
                <a:solidFill>
                  <a:srgbClr val="000000"/>
                </a:solidFill>
                <a:latin typeface="Calibri" pitchFamily="34" charset="0"/>
              </a:rPr>
              <a:t>Yuan LT, Chuah SK, Yang SC, Liang CM, Wu CK, et al. (2018). PLOS ONE 13(5): e0197127. </a:t>
            </a:r>
          </a:p>
        </p:txBody>
      </p:sp>
      <p:pic>
        <p:nvPicPr>
          <p:cNvPr id="136196" name="Picture 5"/>
          <p:cNvPicPr>
            <a:picLocks noChangeAspect="1" noChangeArrowheads="1"/>
          </p:cNvPicPr>
          <p:nvPr/>
        </p:nvPicPr>
        <p:blipFill>
          <a:blip r:embed="rId3"/>
          <a:srcRect/>
          <a:stretch>
            <a:fillRect/>
          </a:stretch>
        </p:blipFill>
        <p:spPr bwMode="auto">
          <a:xfrm>
            <a:off x="6881813" y="6342063"/>
            <a:ext cx="2205037"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p:cNvPicPr>
            <a:picLocks noChangeAspect="1" noChangeArrowheads="1"/>
          </p:cNvPicPr>
          <p:nvPr/>
        </p:nvPicPr>
        <p:blipFill>
          <a:blip r:embed="rId2"/>
          <a:srcRect/>
          <a:stretch>
            <a:fillRect/>
          </a:stretch>
        </p:blipFill>
        <p:spPr bwMode="auto">
          <a:xfrm>
            <a:off x="0" y="0"/>
            <a:ext cx="9144000" cy="5614988"/>
          </a:xfrm>
          <a:prstGeom prst="rect">
            <a:avLst/>
          </a:prstGeom>
          <a:noFill/>
          <a:ln w="9525">
            <a:noFill/>
            <a:miter lim="800000"/>
            <a:headEnd/>
            <a:tailEnd/>
          </a:ln>
        </p:spPr>
      </p:pic>
      <p:pic>
        <p:nvPicPr>
          <p:cNvPr id="137218" name="Picture 3"/>
          <p:cNvPicPr>
            <a:picLocks noChangeAspect="1" noChangeArrowheads="1"/>
          </p:cNvPicPr>
          <p:nvPr/>
        </p:nvPicPr>
        <p:blipFill>
          <a:blip r:embed="rId3"/>
          <a:srcRect/>
          <a:stretch>
            <a:fillRect/>
          </a:stretch>
        </p:blipFill>
        <p:spPr bwMode="auto">
          <a:xfrm>
            <a:off x="5476875" y="6572250"/>
            <a:ext cx="3667125"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p:cNvPicPr>
            <a:picLocks noChangeAspect="1" noChangeArrowheads="1"/>
          </p:cNvPicPr>
          <p:nvPr/>
        </p:nvPicPr>
        <p:blipFill>
          <a:blip r:embed="rId2"/>
          <a:srcRect/>
          <a:stretch>
            <a:fillRect/>
          </a:stretch>
        </p:blipFill>
        <p:spPr bwMode="auto">
          <a:xfrm>
            <a:off x="0" y="0"/>
            <a:ext cx="9144000" cy="6453188"/>
          </a:xfrm>
          <a:prstGeom prst="rect">
            <a:avLst/>
          </a:prstGeom>
          <a:noFill/>
          <a:ln w="9525">
            <a:noFill/>
            <a:miter lim="800000"/>
            <a:headEnd/>
            <a:tailEnd/>
          </a:ln>
        </p:spPr>
      </p:pic>
      <p:pic>
        <p:nvPicPr>
          <p:cNvPr id="138242" name="Picture 3"/>
          <p:cNvPicPr>
            <a:picLocks noChangeAspect="1" noChangeArrowheads="1"/>
          </p:cNvPicPr>
          <p:nvPr/>
        </p:nvPicPr>
        <p:blipFill>
          <a:blip r:embed="rId3"/>
          <a:srcRect/>
          <a:stretch>
            <a:fillRect/>
          </a:stretch>
        </p:blipFill>
        <p:spPr bwMode="auto">
          <a:xfrm>
            <a:off x="5629275" y="6486525"/>
            <a:ext cx="3514725" cy="371475"/>
          </a:xfrm>
          <a:prstGeom prst="rect">
            <a:avLst/>
          </a:prstGeom>
          <a:noFill/>
          <a:ln w="9525">
            <a:noFill/>
            <a:miter lim="800000"/>
            <a:headEnd/>
            <a:tailEnd/>
          </a:ln>
        </p:spPr>
      </p:pic>
      <p:pic>
        <p:nvPicPr>
          <p:cNvPr id="138243" name="Picture 4"/>
          <p:cNvPicPr>
            <a:picLocks noChangeAspect="1" noChangeArrowheads="1"/>
          </p:cNvPicPr>
          <p:nvPr/>
        </p:nvPicPr>
        <p:blipFill>
          <a:blip r:embed="rId4"/>
          <a:srcRect/>
          <a:stretch>
            <a:fillRect/>
          </a:stretch>
        </p:blipFill>
        <p:spPr bwMode="auto">
          <a:xfrm>
            <a:off x="2700338" y="6453188"/>
            <a:ext cx="2781300" cy="404812"/>
          </a:xfrm>
          <a:prstGeom prst="rect">
            <a:avLst/>
          </a:prstGeom>
          <a:noFill/>
          <a:ln w="9525">
            <a:noFill/>
            <a:miter lim="800000"/>
            <a:headEnd/>
            <a:tailEnd/>
          </a:ln>
        </p:spPr>
      </p:pic>
      <p:sp>
        <p:nvSpPr>
          <p:cNvPr id="5" name="Rettangolo 4"/>
          <p:cNvSpPr/>
          <p:nvPr/>
        </p:nvSpPr>
        <p:spPr>
          <a:xfrm>
            <a:off x="250825" y="404813"/>
            <a:ext cx="6337300" cy="792162"/>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179388" y="1773238"/>
            <a:ext cx="8137525" cy="287337"/>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179388" y="4365625"/>
            <a:ext cx="8713787" cy="503238"/>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179388" y="4868863"/>
            <a:ext cx="4321175" cy="215900"/>
          </a:xfrm>
          <a:prstGeom prst="rect">
            <a:avLst/>
          </a:prstGeom>
          <a:solidFill>
            <a:srgbClr val="FF0000">
              <a:alpha val="12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9" name="Rettangolo 8"/>
          <p:cNvSpPr/>
          <p:nvPr/>
        </p:nvSpPr>
        <p:spPr>
          <a:xfrm>
            <a:off x="971550" y="4076700"/>
            <a:ext cx="7921625"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When Infection Should Be Suspected ?&#10;• Onset of porto-systemic encephalopathy without&#10;obvious causes.&#10;• Deterioration of r..."/>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2"/>
          <p:cNvSpPr>
            <a:spLocks noGrp="1" noChangeArrowheads="1"/>
          </p:cNvSpPr>
          <p:nvPr>
            <p:ph type="title"/>
          </p:nvPr>
        </p:nvSpPr>
        <p:spPr>
          <a:xfrm>
            <a:off x="381000" y="950913"/>
            <a:ext cx="8229600" cy="1038225"/>
          </a:xfrm>
        </p:spPr>
        <p:txBody>
          <a:bodyPr/>
          <a:lstStyle/>
          <a:p>
            <a:pPr eaLnBrk="1" hangingPunct="1"/>
            <a:r>
              <a:rPr lang="en-US" sz="3200" smtClean="0">
                <a:solidFill>
                  <a:srgbClr val="FFFF00"/>
                </a:solidFill>
              </a:rPr>
              <a:t>How likely is it that the diagnosis of sepsis is being missed?  Is it...</a:t>
            </a:r>
            <a:endParaRPr lang="en-GB" sz="3200" smtClean="0">
              <a:solidFill>
                <a:srgbClr val="FFFF00"/>
              </a:solidFill>
            </a:endParaRPr>
          </a:p>
        </p:txBody>
      </p:sp>
      <p:graphicFrame>
        <p:nvGraphicFramePr>
          <p:cNvPr id="245762" name="Object 2">
            <a:hlinkClick r:id="" action="ppaction://ole?verb=0"/>
          </p:cNvPr>
          <p:cNvGraphicFramePr>
            <a:graphicFrameLocks/>
          </p:cNvGraphicFramePr>
          <p:nvPr/>
        </p:nvGraphicFramePr>
        <p:xfrm>
          <a:off x="2743200" y="2514600"/>
          <a:ext cx="2540000" cy="3348038"/>
        </p:xfrm>
        <a:graphic>
          <a:graphicData uri="http://schemas.openxmlformats.org/presentationml/2006/ole">
            <p:oleObj spid="_x0000_s245762" name="Chart" r:id="rId4" imgW="2545118" imgH="3352715" progId="MSGraph.Chart.8">
              <p:embed followColorScheme="full"/>
            </p:oleObj>
          </a:graphicData>
        </a:graphic>
      </p:graphicFrame>
      <p:graphicFrame>
        <p:nvGraphicFramePr>
          <p:cNvPr id="245763" name="Object 3">
            <a:hlinkClick r:id="" action="ppaction://ole?verb=0"/>
          </p:cNvPr>
          <p:cNvGraphicFramePr>
            <a:graphicFrameLocks/>
          </p:cNvGraphicFramePr>
          <p:nvPr/>
        </p:nvGraphicFramePr>
        <p:xfrm>
          <a:off x="5715000" y="2438400"/>
          <a:ext cx="2540000" cy="3352800"/>
        </p:xfrm>
        <a:graphic>
          <a:graphicData uri="http://schemas.openxmlformats.org/presentationml/2006/ole">
            <p:oleObj spid="_x0000_s245763" name="Chart" r:id="rId5" imgW="2545118" imgH="3352715" progId="MSGraph.Chart.8">
              <p:embed followColorScheme="full"/>
            </p:oleObj>
          </a:graphicData>
        </a:graphic>
      </p:graphicFrame>
      <p:sp>
        <p:nvSpPr>
          <p:cNvPr id="245765" name="Text Box 5"/>
          <p:cNvSpPr txBox="1">
            <a:spLocks noChangeArrowheads="1"/>
          </p:cNvSpPr>
          <p:nvPr/>
        </p:nvSpPr>
        <p:spPr bwMode="auto">
          <a:xfrm>
            <a:off x="288925" y="2605088"/>
            <a:ext cx="1897063"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Extremely likely</a:t>
            </a:r>
          </a:p>
        </p:txBody>
      </p:sp>
      <p:sp>
        <p:nvSpPr>
          <p:cNvPr id="245766" name="Text Box 6"/>
          <p:cNvSpPr txBox="1">
            <a:spLocks noChangeArrowheads="1"/>
          </p:cNvSpPr>
          <p:nvPr/>
        </p:nvSpPr>
        <p:spPr bwMode="auto">
          <a:xfrm>
            <a:off x="288925" y="3124200"/>
            <a:ext cx="1314450"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Very likely</a:t>
            </a:r>
          </a:p>
        </p:txBody>
      </p:sp>
      <p:sp>
        <p:nvSpPr>
          <p:cNvPr id="245767" name="Text Box 7"/>
          <p:cNvSpPr txBox="1">
            <a:spLocks noChangeArrowheads="1"/>
          </p:cNvSpPr>
          <p:nvPr/>
        </p:nvSpPr>
        <p:spPr bwMode="auto">
          <a:xfrm>
            <a:off x="288925" y="3657600"/>
            <a:ext cx="1912938"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Somewhat likely</a:t>
            </a:r>
          </a:p>
        </p:txBody>
      </p:sp>
      <p:sp>
        <p:nvSpPr>
          <p:cNvPr id="245768" name="Text Box 8"/>
          <p:cNvSpPr txBox="1">
            <a:spLocks noChangeArrowheads="1"/>
          </p:cNvSpPr>
          <p:nvPr/>
        </p:nvSpPr>
        <p:spPr bwMode="auto">
          <a:xfrm>
            <a:off x="288925" y="4191000"/>
            <a:ext cx="1735138"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Not very likely</a:t>
            </a:r>
          </a:p>
        </p:txBody>
      </p:sp>
      <p:sp>
        <p:nvSpPr>
          <p:cNvPr id="245769" name="Text Box 9"/>
          <p:cNvSpPr txBox="1">
            <a:spLocks noChangeArrowheads="1"/>
          </p:cNvSpPr>
          <p:nvPr/>
        </p:nvSpPr>
        <p:spPr bwMode="auto">
          <a:xfrm>
            <a:off x="288925" y="4800600"/>
            <a:ext cx="1782763"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Not likely at all</a:t>
            </a:r>
          </a:p>
        </p:txBody>
      </p:sp>
      <p:sp>
        <p:nvSpPr>
          <p:cNvPr id="245770" name="Text Box 10"/>
          <p:cNvSpPr txBox="1">
            <a:spLocks noChangeArrowheads="1"/>
          </p:cNvSpPr>
          <p:nvPr/>
        </p:nvSpPr>
        <p:spPr bwMode="auto">
          <a:xfrm>
            <a:off x="288925" y="5257800"/>
            <a:ext cx="1060450" cy="400050"/>
          </a:xfrm>
          <a:prstGeom prst="rect">
            <a:avLst/>
          </a:prstGeom>
          <a:noFill/>
          <a:ln w="9525">
            <a:noFill/>
            <a:miter lim="800000"/>
            <a:headEnd/>
            <a:tailEnd/>
          </a:ln>
        </p:spPr>
        <p:txBody>
          <a:bodyPr wrap="none">
            <a:spAutoFit/>
          </a:bodyPr>
          <a:lstStyle/>
          <a:p>
            <a:pPr eaLnBrk="0" hangingPunct="0"/>
            <a:r>
              <a:rPr lang="en-GB" sz="2000">
                <a:solidFill>
                  <a:srgbClr val="FFFFFF"/>
                </a:solidFill>
                <a:latin typeface="Times New Roman" pitchFamily="18" charset="0"/>
                <a:ea typeface="MS PGothic" pitchFamily="34" charset="-128"/>
              </a:rPr>
              <a:t>Not sure</a:t>
            </a:r>
          </a:p>
        </p:txBody>
      </p:sp>
      <p:sp>
        <p:nvSpPr>
          <p:cNvPr id="245771" name="Rectangle 11"/>
          <p:cNvSpPr>
            <a:spLocks noChangeArrowheads="1"/>
          </p:cNvSpPr>
          <p:nvPr/>
        </p:nvSpPr>
        <p:spPr bwMode="auto">
          <a:xfrm>
            <a:off x="2819400" y="2133600"/>
            <a:ext cx="1023938" cy="276225"/>
          </a:xfrm>
          <a:prstGeom prst="rect">
            <a:avLst/>
          </a:prstGeom>
          <a:noFill/>
          <a:ln w="9525">
            <a:noFill/>
            <a:miter lim="800000"/>
            <a:headEnd/>
            <a:tailEnd/>
          </a:ln>
        </p:spPr>
        <p:txBody>
          <a:bodyPr wrap="none">
            <a:spAutoFit/>
          </a:bodyPr>
          <a:lstStyle/>
          <a:p>
            <a:pPr eaLnBrk="0" hangingPunct="0"/>
            <a:r>
              <a:rPr lang="en-US" sz="1200" b="1">
                <a:solidFill>
                  <a:srgbClr val="FFFFFF"/>
                </a:solidFill>
                <a:latin typeface="Calibri" pitchFamily="34" charset="0"/>
                <a:ea typeface="MS PGothic" pitchFamily="34" charset="-128"/>
              </a:rPr>
              <a:t>Total (n=497)</a:t>
            </a:r>
            <a:endParaRPr lang="en-GB" sz="1200" b="1">
              <a:solidFill>
                <a:srgbClr val="FFFFFF"/>
              </a:solidFill>
              <a:latin typeface="Calibri" pitchFamily="34" charset="0"/>
              <a:ea typeface="MS PGothic" pitchFamily="34" charset="-128"/>
            </a:endParaRPr>
          </a:p>
        </p:txBody>
      </p:sp>
      <p:sp>
        <p:nvSpPr>
          <p:cNvPr id="245772" name="Rectangle 12"/>
          <p:cNvSpPr>
            <a:spLocks noChangeArrowheads="1"/>
          </p:cNvSpPr>
          <p:nvPr/>
        </p:nvSpPr>
        <p:spPr bwMode="auto">
          <a:xfrm>
            <a:off x="5029200" y="2133600"/>
            <a:ext cx="2306638" cy="276225"/>
          </a:xfrm>
          <a:prstGeom prst="rect">
            <a:avLst/>
          </a:prstGeom>
          <a:noFill/>
          <a:ln w="9525">
            <a:noFill/>
            <a:miter lim="800000"/>
            <a:headEnd/>
            <a:tailEnd/>
          </a:ln>
        </p:spPr>
        <p:txBody>
          <a:bodyPr wrap="none">
            <a:spAutoFit/>
          </a:bodyPr>
          <a:lstStyle/>
          <a:p>
            <a:pPr eaLnBrk="0" hangingPunct="0"/>
            <a:r>
              <a:rPr lang="en-US" sz="1200" b="1">
                <a:solidFill>
                  <a:srgbClr val="FFFFFF"/>
                </a:solidFill>
                <a:latin typeface="Calibri" pitchFamily="34" charset="0"/>
                <a:ea typeface="MS PGothic" pitchFamily="34" charset="-128"/>
              </a:rPr>
              <a:t>Intensive Care Physicians (n=237)</a:t>
            </a:r>
            <a:endParaRPr lang="en-GB" sz="1200" b="1">
              <a:solidFill>
                <a:srgbClr val="FFFFFF"/>
              </a:solidFill>
              <a:latin typeface="Calibri" pitchFamily="34" charset="0"/>
              <a:ea typeface="MS PGothic" pitchFamily="34" charset="-128"/>
            </a:endParaRPr>
          </a:p>
        </p:txBody>
      </p:sp>
      <p:sp>
        <p:nvSpPr>
          <p:cNvPr id="245773" name="Line 13"/>
          <p:cNvSpPr>
            <a:spLocks noChangeShapeType="1"/>
          </p:cNvSpPr>
          <p:nvPr/>
        </p:nvSpPr>
        <p:spPr bwMode="auto">
          <a:xfrm>
            <a:off x="304800" y="2514600"/>
            <a:ext cx="8229600" cy="0"/>
          </a:xfrm>
          <a:prstGeom prst="line">
            <a:avLst/>
          </a:prstGeom>
          <a:noFill/>
          <a:ln w="9525">
            <a:solidFill>
              <a:schemeClr val="tx1"/>
            </a:solidFill>
            <a:round/>
            <a:headEnd/>
            <a:tailEnd/>
          </a:ln>
        </p:spPr>
        <p:txBody>
          <a:bodyPr wrap="none" anchor="ctr"/>
          <a:lstStyle/>
          <a:p>
            <a:endParaRPr lang="it-IT"/>
          </a:p>
        </p:txBody>
      </p:sp>
      <p:sp>
        <p:nvSpPr>
          <p:cNvPr id="245774" name="Line 14"/>
          <p:cNvSpPr>
            <a:spLocks noChangeShapeType="1"/>
          </p:cNvSpPr>
          <p:nvPr/>
        </p:nvSpPr>
        <p:spPr bwMode="auto">
          <a:xfrm>
            <a:off x="381000" y="6019800"/>
            <a:ext cx="8382000" cy="0"/>
          </a:xfrm>
          <a:prstGeom prst="line">
            <a:avLst/>
          </a:prstGeom>
          <a:noFill/>
          <a:ln w="9525">
            <a:solidFill>
              <a:schemeClr val="tx1"/>
            </a:solidFill>
            <a:round/>
            <a:headEnd/>
            <a:tailEnd/>
          </a:ln>
        </p:spPr>
        <p:txBody>
          <a:bodyPr wrap="none" anchor="ctr"/>
          <a:lstStyle/>
          <a:p>
            <a:endParaRPr lang="it-IT"/>
          </a:p>
        </p:txBody>
      </p:sp>
      <p:sp>
        <p:nvSpPr>
          <p:cNvPr id="245775" name="Text Box 15"/>
          <p:cNvSpPr txBox="1">
            <a:spLocks noChangeArrowheads="1"/>
          </p:cNvSpPr>
          <p:nvPr/>
        </p:nvSpPr>
        <p:spPr bwMode="auto">
          <a:xfrm>
            <a:off x="212725" y="6110288"/>
            <a:ext cx="7437438" cy="708025"/>
          </a:xfrm>
          <a:prstGeom prst="rect">
            <a:avLst/>
          </a:prstGeom>
          <a:noFill/>
          <a:ln w="9525">
            <a:noFill/>
            <a:miter lim="800000"/>
            <a:headEnd/>
            <a:tailEnd/>
          </a:ln>
        </p:spPr>
        <p:txBody>
          <a:bodyPr wrap="none">
            <a:spAutoFit/>
          </a:bodyPr>
          <a:lstStyle/>
          <a:p>
            <a:pPr eaLnBrk="0" hangingPunct="0"/>
            <a:r>
              <a:rPr lang="en-GB" i="1">
                <a:solidFill>
                  <a:srgbClr val="EEECE1"/>
                </a:solidFill>
                <a:latin typeface="Times New Roman" pitchFamily="18" charset="0"/>
                <a:ea typeface="MS PGothic" pitchFamily="34" charset="-128"/>
              </a:rPr>
              <a:t> </a:t>
            </a:r>
            <a:r>
              <a:rPr lang="en-US" sz="2000" b="1">
                <a:solidFill>
                  <a:srgbClr val="FFFFFF"/>
                </a:solidFill>
                <a:latin typeface="Comic Sans MS" pitchFamily="66" charset="0"/>
                <a:ea typeface="MS PGothic" pitchFamily="34" charset="-128"/>
              </a:rPr>
              <a:t>M. Poeze</a:t>
            </a:r>
            <a:r>
              <a:rPr lang="en-US" sz="2000" b="1" baseline="30000">
                <a:solidFill>
                  <a:srgbClr val="FFFFFF"/>
                </a:solidFill>
                <a:latin typeface="Comic Sans MS" pitchFamily="66" charset="0"/>
                <a:ea typeface="MS PGothic" pitchFamily="34" charset="-128"/>
              </a:rPr>
              <a:t>,</a:t>
            </a:r>
            <a:r>
              <a:rPr lang="en-US" sz="2000" b="1">
                <a:solidFill>
                  <a:srgbClr val="FFFFFF"/>
                </a:solidFill>
                <a:latin typeface="Comic Sans MS" pitchFamily="66" charset="0"/>
                <a:ea typeface="MS PGothic" pitchFamily="34" charset="-128"/>
              </a:rPr>
              <a:t> G. Ramsay, H. Gerlach, F. Rubulotta, M. Levy</a:t>
            </a:r>
          </a:p>
          <a:p>
            <a:pPr eaLnBrk="0" hangingPunct="0"/>
            <a:r>
              <a:rPr lang="en-US" sz="2000" b="1">
                <a:solidFill>
                  <a:srgbClr val="FFFFFF"/>
                </a:solidFill>
                <a:latin typeface="Comic Sans MS" pitchFamily="66" charset="0"/>
                <a:ea typeface="MS PGothic" pitchFamily="34" charset="-128"/>
              </a:rPr>
              <a:t> </a:t>
            </a:r>
            <a:r>
              <a:rPr lang="en-GB" sz="2000" b="1">
                <a:solidFill>
                  <a:srgbClr val="EEECE1"/>
                </a:solidFill>
                <a:latin typeface="Comic Sans MS" pitchFamily="66" charset="0"/>
                <a:ea typeface="MS PGothic" pitchFamily="34" charset="-128"/>
              </a:rPr>
              <a:t>Crit Care 2004 8:R409</a:t>
            </a:r>
            <a:r>
              <a:rPr lang="en-GB" sz="2000" b="1">
                <a:solidFill>
                  <a:srgbClr val="FFFFFF"/>
                </a:solidFill>
                <a:latin typeface="Comic Sans MS" pitchFamily="66" charset="0"/>
                <a:ea typeface="MS PGothic" pitchFamily="34" charset="-128"/>
              </a:rPr>
              <a:t>.</a:t>
            </a:r>
          </a:p>
        </p:txBody>
      </p:sp>
      <p:sp>
        <p:nvSpPr>
          <p:cNvPr id="3" name="Rettangolo 2"/>
          <p:cNvSpPr/>
          <p:nvPr/>
        </p:nvSpPr>
        <p:spPr>
          <a:xfrm>
            <a:off x="2546350" y="2605088"/>
            <a:ext cx="5554663" cy="14493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prstClr val="white"/>
              </a:solidFill>
            </a:endParaRPr>
          </a:p>
        </p:txBody>
      </p:sp>
      <p:sp>
        <p:nvSpPr>
          <p:cNvPr id="245777" name="Rettangolo 1"/>
          <p:cNvSpPr>
            <a:spLocks noChangeArrowheads="1"/>
          </p:cNvSpPr>
          <p:nvPr/>
        </p:nvSpPr>
        <p:spPr bwMode="auto">
          <a:xfrm>
            <a:off x="0" y="-3175"/>
            <a:ext cx="9144000" cy="954088"/>
          </a:xfrm>
          <a:prstGeom prst="rect">
            <a:avLst/>
          </a:prstGeom>
          <a:noFill/>
          <a:ln w="9525">
            <a:noFill/>
            <a:miter lim="800000"/>
            <a:headEnd/>
            <a:tailEnd/>
          </a:ln>
        </p:spPr>
        <p:txBody>
          <a:bodyPr>
            <a:spAutoFit/>
          </a:bodyPr>
          <a:lstStyle/>
          <a:p>
            <a:pPr algn="ctr"/>
            <a:r>
              <a:rPr lang="en-US" sz="2800" b="1">
                <a:solidFill>
                  <a:srgbClr val="FFFFFF"/>
                </a:solidFill>
                <a:ea typeface="MS PGothic" pitchFamily="34" charset="-128"/>
              </a:rPr>
              <a:t>An international sepsis survey: a study of doctors' knowledge and perception about sepsis</a:t>
            </a:r>
          </a:p>
        </p:txBody>
      </p:sp>
      <p:sp>
        <p:nvSpPr>
          <p:cNvPr id="21" name="Rettangolo 20"/>
          <p:cNvSpPr/>
          <p:nvPr/>
        </p:nvSpPr>
        <p:spPr>
          <a:xfrm>
            <a:off x="3851275" y="2781300"/>
            <a:ext cx="720725" cy="3603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prstClr val="white"/>
                </a:solidFill>
              </a:rPr>
              <a:t>81%</a:t>
            </a:r>
          </a:p>
        </p:txBody>
      </p:sp>
      <p:sp>
        <p:nvSpPr>
          <p:cNvPr id="22" name="Rettangolo 21"/>
          <p:cNvSpPr/>
          <p:nvPr/>
        </p:nvSpPr>
        <p:spPr>
          <a:xfrm>
            <a:off x="7019925" y="2781300"/>
            <a:ext cx="720725" cy="3603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a:solidFill>
                  <a:prstClr val="white"/>
                </a:solidFill>
              </a:rPr>
              <a:t>83%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2" descr="Diagnostic Work-Up in Cirrhotic Patients&#10;with Suspected Infection&#10;• Identification of symptoms and signs of SIRS, severe s..."/>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484438" y="836613"/>
            <a:ext cx="3455987" cy="1008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Rettangolo 3"/>
          <p:cNvSpPr/>
          <p:nvPr/>
        </p:nvSpPr>
        <p:spPr>
          <a:xfrm>
            <a:off x="2484438" y="2924175"/>
            <a:ext cx="4824412"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2555875" y="4005263"/>
            <a:ext cx="2160588" cy="576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2484438" y="5013325"/>
            <a:ext cx="1943100"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2484438" y="5300663"/>
            <a:ext cx="1943100"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Freccia circolare a sinistra 7"/>
          <p:cNvSpPr/>
          <p:nvPr/>
        </p:nvSpPr>
        <p:spPr>
          <a:xfrm rot="693348">
            <a:off x="4552950" y="4146550"/>
            <a:ext cx="585788" cy="1539875"/>
          </a:xfrm>
          <a:prstGeom prst="curvedLeftArrow">
            <a:avLst>
              <a:gd name="adj1" fmla="val 7757"/>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p:cNvPicPr>
            <a:picLocks noChangeAspect="1" noChangeArrowheads="1"/>
          </p:cNvPicPr>
          <p:nvPr/>
        </p:nvPicPr>
        <p:blipFill>
          <a:blip r:embed="rId2"/>
          <a:srcRect/>
          <a:stretch>
            <a:fillRect/>
          </a:stretch>
        </p:blipFill>
        <p:spPr bwMode="auto">
          <a:xfrm>
            <a:off x="250825" y="404813"/>
            <a:ext cx="8642350"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Per 2"/>
          <p:cNvSpPr/>
          <p:nvPr/>
        </p:nvSpPr>
        <p:spPr>
          <a:xfrm>
            <a:off x="0" y="908050"/>
            <a:ext cx="9036050" cy="230505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ttangolo 1"/>
          <p:cNvSpPr>
            <a:spLocks noChangeArrowheads="1"/>
          </p:cNvSpPr>
          <p:nvPr/>
        </p:nvSpPr>
        <p:spPr bwMode="auto">
          <a:xfrm>
            <a:off x="323850" y="831850"/>
            <a:ext cx="8640763" cy="4248150"/>
          </a:xfrm>
          <a:prstGeom prst="rect">
            <a:avLst/>
          </a:prstGeom>
          <a:noFill/>
          <a:ln w="9525">
            <a:noFill/>
            <a:miter lim="800000"/>
            <a:headEnd/>
            <a:tailEnd/>
          </a:ln>
        </p:spPr>
        <p:txBody>
          <a:bodyPr>
            <a:spAutoFit/>
          </a:bodyPr>
          <a:lstStyle/>
          <a:p>
            <a:pPr algn="ctr"/>
            <a:r>
              <a:rPr lang="it-IT" sz="3600" u="sng" dirty="0" err="1">
                <a:latin typeface="Calibri" pitchFamily="34" charset="0"/>
              </a:rPr>
              <a:t>qSOFA</a:t>
            </a:r>
            <a:r>
              <a:rPr lang="it-IT" sz="3600" u="sng" dirty="0">
                <a:latin typeface="Calibri" pitchFamily="34" charset="0"/>
              </a:rPr>
              <a:t> (</a:t>
            </a:r>
            <a:r>
              <a:rPr lang="it-IT" sz="3600" u="sng" dirty="0" err="1">
                <a:latin typeface="Calibri" pitchFamily="34" charset="0"/>
              </a:rPr>
              <a:t>Quick</a:t>
            </a:r>
            <a:r>
              <a:rPr lang="it-IT" sz="3600" u="sng" dirty="0">
                <a:latin typeface="Calibri" pitchFamily="34" charset="0"/>
              </a:rPr>
              <a:t> SOFA) </a:t>
            </a:r>
            <a:r>
              <a:rPr lang="it-IT" sz="3600" u="sng" dirty="0" err="1">
                <a:latin typeface="Calibri" pitchFamily="34" charset="0"/>
              </a:rPr>
              <a:t>Criteria</a:t>
            </a:r>
            <a:endParaRPr lang="it-IT" sz="3600" u="sng" dirty="0">
              <a:latin typeface="Calibri" pitchFamily="34" charset="0"/>
            </a:endParaRPr>
          </a:p>
          <a:p>
            <a:endParaRPr lang="it-IT" dirty="0">
              <a:latin typeface="Calibri" pitchFamily="34" charset="0"/>
            </a:endParaRPr>
          </a:p>
          <a:p>
            <a:pPr>
              <a:buFont typeface="Arial" charset="0"/>
              <a:buChar char="•"/>
            </a:pPr>
            <a:endParaRPr lang="it-IT" sz="3600" dirty="0">
              <a:latin typeface="Calibri" pitchFamily="34" charset="0"/>
            </a:endParaRPr>
          </a:p>
          <a:p>
            <a:pPr>
              <a:buFont typeface="Arial" charset="0"/>
              <a:buChar char="•"/>
            </a:pPr>
            <a:r>
              <a:rPr lang="it-IT" sz="3600" dirty="0" err="1">
                <a:latin typeface="Calibri" pitchFamily="34" charset="0"/>
              </a:rPr>
              <a:t>Respiratory</a:t>
            </a:r>
            <a:r>
              <a:rPr lang="it-IT" sz="3600" dirty="0">
                <a:latin typeface="Calibri" pitchFamily="34" charset="0"/>
              </a:rPr>
              <a:t> rate ≥22/min</a:t>
            </a:r>
          </a:p>
          <a:p>
            <a:pPr>
              <a:buFont typeface="Arial" charset="0"/>
              <a:buChar char="•"/>
            </a:pPr>
            <a:endParaRPr lang="it-IT" sz="3600" dirty="0">
              <a:latin typeface="Calibri" pitchFamily="34" charset="0"/>
            </a:endParaRPr>
          </a:p>
          <a:p>
            <a:pPr>
              <a:buFont typeface="Arial" charset="0"/>
              <a:buChar char="•"/>
            </a:pPr>
            <a:r>
              <a:rPr lang="it-IT" sz="3600" dirty="0" err="1">
                <a:latin typeface="Calibri" pitchFamily="34" charset="0"/>
              </a:rPr>
              <a:t>Altered</a:t>
            </a:r>
            <a:r>
              <a:rPr lang="it-IT" sz="3600" dirty="0">
                <a:latin typeface="Calibri" pitchFamily="34" charset="0"/>
              </a:rPr>
              <a:t> </a:t>
            </a:r>
            <a:r>
              <a:rPr lang="it-IT" sz="3600" dirty="0" err="1">
                <a:latin typeface="Calibri" pitchFamily="34" charset="0"/>
              </a:rPr>
              <a:t>mentation</a:t>
            </a:r>
            <a:r>
              <a:rPr lang="it-IT" sz="3600" dirty="0">
                <a:latin typeface="Calibri" pitchFamily="34" charset="0"/>
              </a:rPr>
              <a:t> (GCS)</a:t>
            </a:r>
          </a:p>
          <a:p>
            <a:pPr>
              <a:buFont typeface="Arial" charset="0"/>
              <a:buChar char="•"/>
            </a:pPr>
            <a:endParaRPr lang="it-IT" sz="3600" dirty="0">
              <a:latin typeface="Calibri" pitchFamily="34" charset="0"/>
            </a:endParaRPr>
          </a:p>
          <a:p>
            <a:pPr>
              <a:buFont typeface="Arial" charset="0"/>
              <a:buChar char="•"/>
            </a:pPr>
            <a:r>
              <a:rPr lang="it-IT" sz="3600" dirty="0" err="1">
                <a:latin typeface="Calibri" pitchFamily="34" charset="0"/>
              </a:rPr>
              <a:t>Systolic</a:t>
            </a:r>
            <a:r>
              <a:rPr lang="it-IT" sz="3600" dirty="0">
                <a:latin typeface="Calibri" pitchFamily="34" charset="0"/>
              </a:rPr>
              <a:t> </a:t>
            </a:r>
            <a:r>
              <a:rPr lang="it-IT" sz="3600" dirty="0" err="1">
                <a:latin typeface="Calibri" pitchFamily="34" charset="0"/>
              </a:rPr>
              <a:t>blood</a:t>
            </a:r>
            <a:r>
              <a:rPr lang="it-IT" sz="3600" dirty="0">
                <a:latin typeface="Calibri" pitchFamily="34" charset="0"/>
              </a:rPr>
              <a:t> </a:t>
            </a:r>
            <a:r>
              <a:rPr lang="it-IT" sz="3600" dirty="0" err="1">
                <a:latin typeface="Calibri" pitchFamily="34" charset="0"/>
              </a:rPr>
              <a:t>pressure</a:t>
            </a:r>
            <a:r>
              <a:rPr lang="it-IT" sz="3600" dirty="0">
                <a:latin typeface="Calibri" pitchFamily="34" charset="0"/>
              </a:rPr>
              <a:t> ≤100 mm Hg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5" name="Picture 2" descr="Il paziente con cirrosi è immunocompromesso                  Bonnel, Clinical Gastroenterol Hepatol 2011 "/>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
        <p:nvSpPr>
          <p:cNvPr id="3" name="Rettangolo 2"/>
          <p:cNvSpPr/>
          <p:nvPr/>
        </p:nvSpPr>
        <p:spPr>
          <a:xfrm>
            <a:off x="4859338" y="1341438"/>
            <a:ext cx="3384550" cy="10795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400" dirty="0" err="1">
                <a:solidFill>
                  <a:schemeClr val="tx1"/>
                </a:solidFill>
              </a:rPr>
              <a:t>Sensory</a:t>
            </a:r>
            <a:r>
              <a:rPr lang="it-IT" sz="2400" dirty="0">
                <a:solidFill>
                  <a:schemeClr val="tx1"/>
                </a:solidFill>
              </a:rPr>
              <a:t> </a:t>
            </a:r>
            <a:r>
              <a:rPr lang="it-IT" sz="2400" dirty="0" err="1">
                <a:solidFill>
                  <a:schemeClr val="tx1"/>
                </a:solidFill>
              </a:rPr>
              <a:t>changes</a:t>
            </a:r>
            <a:r>
              <a:rPr lang="it-IT" sz="2400" dirty="0">
                <a:solidFill>
                  <a:schemeClr val="tx1"/>
                </a:solidFill>
              </a:rPr>
              <a:t> are </a:t>
            </a:r>
            <a:r>
              <a:rPr lang="it-IT" sz="2400" dirty="0" err="1">
                <a:solidFill>
                  <a:schemeClr val="tx1"/>
                </a:solidFill>
              </a:rPr>
              <a:t>frequent</a:t>
            </a:r>
            <a:r>
              <a:rPr lang="it-IT" sz="2400" dirty="0">
                <a:solidFill>
                  <a:schemeClr val="tx1"/>
                </a:solidFill>
              </a:rPr>
              <a:t> </a:t>
            </a:r>
            <a:r>
              <a:rPr lang="it-IT" sz="2400" dirty="0" err="1">
                <a:solidFill>
                  <a:schemeClr val="tx1"/>
                </a:solidFill>
              </a:rPr>
              <a:t>during</a:t>
            </a:r>
            <a:r>
              <a:rPr lang="it-IT" sz="2400" dirty="0">
                <a:solidFill>
                  <a:schemeClr val="tx1"/>
                </a:solidFill>
              </a:rPr>
              <a:t> </a:t>
            </a:r>
            <a:r>
              <a:rPr lang="it-IT" sz="2400" dirty="0" err="1">
                <a:solidFill>
                  <a:schemeClr val="tx1"/>
                </a:solidFill>
              </a:rPr>
              <a:t>chronic</a:t>
            </a:r>
            <a:r>
              <a:rPr lang="it-IT" sz="2400" dirty="0">
                <a:solidFill>
                  <a:schemeClr val="tx1"/>
                </a:solidFill>
              </a:rPr>
              <a:t> </a:t>
            </a:r>
            <a:r>
              <a:rPr lang="it-IT" sz="2400" dirty="0" err="1">
                <a:solidFill>
                  <a:schemeClr val="tx1"/>
                </a:solidFill>
              </a:rPr>
              <a:t>hepatic</a:t>
            </a:r>
            <a:r>
              <a:rPr lang="it-IT" sz="2400" dirty="0">
                <a:solidFill>
                  <a:schemeClr val="tx1"/>
                </a:solidFill>
              </a:rPr>
              <a:t> </a:t>
            </a:r>
            <a:r>
              <a:rPr lang="it-IT" sz="2400" dirty="0" err="1">
                <a:solidFill>
                  <a:schemeClr val="tx1"/>
                </a:solidFill>
              </a:rPr>
              <a:t>encephalopathy</a:t>
            </a:r>
            <a:endParaRPr lang="it-IT" sz="2400" dirty="0">
              <a:solidFill>
                <a:schemeClr val="tx1"/>
              </a:solidFill>
            </a:endParaRPr>
          </a:p>
        </p:txBody>
      </p:sp>
      <p:sp>
        <p:nvSpPr>
          <p:cNvPr id="4" name="Rettangolo 3"/>
          <p:cNvSpPr/>
          <p:nvPr/>
        </p:nvSpPr>
        <p:spPr>
          <a:xfrm>
            <a:off x="4859338" y="4941888"/>
            <a:ext cx="3384550" cy="10795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dirty="0">
                <a:solidFill>
                  <a:schemeClr val="tx1"/>
                </a:solidFill>
              </a:rPr>
              <a:t>The </a:t>
            </a:r>
            <a:r>
              <a:rPr lang="it-IT" dirty="0" err="1">
                <a:solidFill>
                  <a:schemeClr val="tx1"/>
                </a:solidFill>
              </a:rPr>
              <a:t>increase</a:t>
            </a:r>
            <a:r>
              <a:rPr lang="it-IT" dirty="0">
                <a:solidFill>
                  <a:schemeClr val="tx1"/>
                </a:solidFill>
              </a:rPr>
              <a:t> </a:t>
            </a:r>
            <a:r>
              <a:rPr lang="it-IT" dirty="0" err="1">
                <a:solidFill>
                  <a:schemeClr val="tx1"/>
                </a:solidFill>
              </a:rPr>
              <a:t>of</a:t>
            </a:r>
            <a:r>
              <a:rPr lang="it-IT" dirty="0">
                <a:solidFill>
                  <a:schemeClr val="tx1"/>
                </a:solidFill>
              </a:rPr>
              <a:t> </a:t>
            </a:r>
            <a:r>
              <a:rPr lang="it-IT" dirty="0" err="1">
                <a:solidFill>
                  <a:schemeClr val="tx1"/>
                </a:solidFill>
              </a:rPr>
              <a:t>abdominal</a:t>
            </a:r>
            <a:r>
              <a:rPr lang="it-IT" dirty="0">
                <a:solidFill>
                  <a:schemeClr val="tx1"/>
                </a:solidFill>
              </a:rPr>
              <a:t> </a:t>
            </a:r>
            <a:r>
              <a:rPr lang="it-IT" dirty="0" err="1">
                <a:solidFill>
                  <a:schemeClr val="tx1"/>
                </a:solidFill>
              </a:rPr>
              <a:t>pressure</a:t>
            </a:r>
            <a:r>
              <a:rPr lang="it-IT" dirty="0">
                <a:solidFill>
                  <a:schemeClr val="tx1"/>
                </a:solidFill>
              </a:rPr>
              <a:t> </a:t>
            </a:r>
            <a:r>
              <a:rPr lang="it-IT" dirty="0" err="1">
                <a:solidFill>
                  <a:schemeClr val="tx1"/>
                </a:solidFill>
              </a:rPr>
              <a:t>during</a:t>
            </a:r>
            <a:r>
              <a:rPr lang="it-IT" dirty="0">
                <a:solidFill>
                  <a:schemeClr val="tx1"/>
                </a:solidFill>
              </a:rPr>
              <a:t> </a:t>
            </a:r>
            <a:r>
              <a:rPr lang="it-IT" dirty="0" err="1">
                <a:solidFill>
                  <a:schemeClr val="tx1"/>
                </a:solidFill>
              </a:rPr>
              <a:t>ascitic</a:t>
            </a:r>
            <a:r>
              <a:rPr lang="it-IT" dirty="0">
                <a:solidFill>
                  <a:schemeClr val="tx1"/>
                </a:solidFill>
              </a:rPr>
              <a:t> </a:t>
            </a:r>
            <a:r>
              <a:rPr lang="it-IT" dirty="0" err="1">
                <a:solidFill>
                  <a:schemeClr val="tx1"/>
                </a:solidFill>
              </a:rPr>
              <a:t>decompensation</a:t>
            </a:r>
            <a:r>
              <a:rPr lang="it-IT" dirty="0">
                <a:solidFill>
                  <a:schemeClr val="tx1"/>
                </a:solidFill>
              </a:rPr>
              <a:t> </a:t>
            </a:r>
            <a:r>
              <a:rPr lang="it-IT" dirty="0" err="1">
                <a:solidFill>
                  <a:schemeClr val="tx1"/>
                </a:solidFill>
              </a:rPr>
              <a:t>leads</a:t>
            </a:r>
            <a:r>
              <a:rPr lang="it-IT" dirty="0">
                <a:solidFill>
                  <a:schemeClr val="tx1"/>
                </a:solidFill>
              </a:rPr>
              <a:t> </a:t>
            </a:r>
            <a:r>
              <a:rPr lang="it-IT" dirty="0" err="1">
                <a:solidFill>
                  <a:schemeClr val="tx1"/>
                </a:solidFill>
              </a:rPr>
              <a:t>to</a:t>
            </a:r>
            <a:r>
              <a:rPr lang="it-IT" dirty="0">
                <a:solidFill>
                  <a:schemeClr val="tx1"/>
                </a:solidFill>
              </a:rPr>
              <a:t> </a:t>
            </a:r>
            <a:r>
              <a:rPr lang="it-IT" dirty="0" err="1">
                <a:solidFill>
                  <a:schemeClr val="tx1"/>
                </a:solidFill>
              </a:rPr>
              <a:t>an</a:t>
            </a:r>
            <a:r>
              <a:rPr lang="it-IT" dirty="0">
                <a:solidFill>
                  <a:schemeClr val="tx1"/>
                </a:solidFill>
              </a:rPr>
              <a:t> </a:t>
            </a:r>
            <a:r>
              <a:rPr lang="it-IT" dirty="0" err="1">
                <a:solidFill>
                  <a:schemeClr val="tx1"/>
                </a:solidFill>
              </a:rPr>
              <a:t>increase</a:t>
            </a:r>
            <a:r>
              <a:rPr lang="it-IT" dirty="0">
                <a:solidFill>
                  <a:schemeClr val="tx1"/>
                </a:solidFill>
              </a:rPr>
              <a:t> in </a:t>
            </a:r>
            <a:r>
              <a:rPr lang="it-IT" dirty="0" err="1">
                <a:solidFill>
                  <a:schemeClr val="tx1"/>
                </a:solidFill>
              </a:rPr>
              <a:t>respiratory</a:t>
            </a:r>
            <a:r>
              <a:rPr lang="it-IT" dirty="0">
                <a:solidFill>
                  <a:schemeClr val="tx1"/>
                </a:solidFill>
              </a:rPr>
              <a:t> rate</a:t>
            </a:r>
          </a:p>
        </p:txBody>
      </p:sp>
      <p:sp>
        <p:nvSpPr>
          <p:cNvPr id="5" name="Rettangolo 1"/>
          <p:cNvSpPr>
            <a:spLocks noChangeArrowheads="1"/>
          </p:cNvSpPr>
          <p:nvPr/>
        </p:nvSpPr>
        <p:spPr bwMode="auto">
          <a:xfrm>
            <a:off x="357158" y="1214422"/>
            <a:ext cx="4033836" cy="4401205"/>
          </a:xfrm>
          <a:prstGeom prst="rect">
            <a:avLst/>
          </a:prstGeom>
          <a:solidFill>
            <a:schemeClr val="bg1"/>
          </a:solidFill>
          <a:ln w="9525">
            <a:noFill/>
            <a:miter lim="800000"/>
            <a:headEnd/>
            <a:tailEnd/>
          </a:ln>
        </p:spPr>
        <p:txBody>
          <a:bodyPr wrap="square">
            <a:spAutoFit/>
          </a:bodyPr>
          <a:lstStyle/>
          <a:p>
            <a:pPr algn="ctr"/>
            <a:r>
              <a:rPr lang="it-IT" sz="2800" u="sng" dirty="0" err="1">
                <a:latin typeface="Calibri" pitchFamily="34" charset="0"/>
              </a:rPr>
              <a:t>qSOFA</a:t>
            </a:r>
            <a:r>
              <a:rPr lang="it-IT" sz="2800" u="sng" dirty="0">
                <a:latin typeface="Calibri" pitchFamily="34" charset="0"/>
              </a:rPr>
              <a:t> (</a:t>
            </a:r>
            <a:r>
              <a:rPr lang="it-IT" sz="2800" u="sng" dirty="0" err="1">
                <a:latin typeface="Calibri" pitchFamily="34" charset="0"/>
              </a:rPr>
              <a:t>Quick</a:t>
            </a:r>
            <a:r>
              <a:rPr lang="it-IT" sz="2800" u="sng" dirty="0">
                <a:latin typeface="Calibri" pitchFamily="34" charset="0"/>
              </a:rPr>
              <a:t> SOFA) </a:t>
            </a:r>
            <a:r>
              <a:rPr lang="it-IT" sz="2800" u="sng" dirty="0" err="1">
                <a:latin typeface="Calibri" pitchFamily="34" charset="0"/>
              </a:rPr>
              <a:t>Criteria</a:t>
            </a:r>
            <a:endParaRPr lang="it-IT" sz="2800" u="sng" dirty="0">
              <a:latin typeface="Calibri" pitchFamily="34" charset="0"/>
            </a:endParaRPr>
          </a:p>
          <a:p>
            <a:endParaRPr lang="it-IT" sz="2800" dirty="0">
              <a:latin typeface="Calibri" pitchFamily="34" charset="0"/>
            </a:endParaRPr>
          </a:p>
          <a:p>
            <a:pPr>
              <a:buFont typeface="Arial" charset="0"/>
              <a:buChar char="•"/>
            </a:pPr>
            <a:endParaRPr lang="it-IT" sz="2800" dirty="0">
              <a:latin typeface="Calibri" pitchFamily="34" charset="0"/>
            </a:endParaRPr>
          </a:p>
          <a:p>
            <a:pPr>
              <a:buFont typeface="Arial" charset="0"/>
              <a:buChar char="•"/>
            </a:pPr>
            <a:r>
              <a:rPr lang="it-IT" sz="2800" dirty="0" err="1">
                <a:latin typeface="Calibri" pitchFamily="34" charset="0"/>
              </a:rPr>
              <a:t>Respiratory</a:t>
            </a:r>
            <a:r>
              <a:rPr lang="it-IT" sz="2800" dirty="0">
                <a:latin typeface="Calibri" pitchFamily="34" charset="0"/>
              </a:rPr>
              <a:t> rate ≥22/min</a:t>
            </a:r>
          </a:p>
          <a:p>
            <a:pPr>
              <a:buFont typeface="Arial" charset="0"/>
              <a:buChar char="•"/>
            </a:pPr>
            <a:endParaRPr lang="it-IT" sz="2800" dirty="0">
              <a:latin typeface="Calibri" pitchFamily="34" charset="0"/>
            </a:endParaRPr>
          </a:p>
          <a:p>
            <a:pPr>
              <a:buFont typeface="Arial" charset="0"/>
              <a:buChar char="•"/>
            </a:pPr>
            <a:r>
              <a:rPr lang="it-IT" sz="2800" dirty="0" err="1">
                <a:latin typeface="Calibri" pitchFamily="34" charset="0"/>
              </a:rPr>
              <a:t>Altered</a:t>
            </a:r>
            <a:r>
              <a:rPr lang="it-IT" sz="2800" dirty="0">
                <a:latin typeface="Calibri" pitchFamily="34" charset="0"/>
              </a:rPr>
              <a:t> </a:t>
            </a:r>
            <a:r>
              <a:rPr lang="it-IT" sz="2800" dirty="0" err="1">
                <a:latin typeface="Calibri" pitchFamily="34" charset="0"/>
              </a:rPr>
              <a:t>mentation</a:t>
            </a:r>
            <a:r>
              <a:rPr lang="it-IT" sz="2800" dirty="0">
                <a:latin typeface="Calibri" pitchFamily="34" charset="0"/>
              </a:rPr>
              <a:t> (GCS)</a:t>
            </a:r>
          </a:p>
          <a:p>
            <a:pPr>
              <a:buFont typeface="Arial" charset="0"/>
              <a:buChar char="•"/>
            </a:pPr>
            <a:endParaRPr lang="it-IT" sz="2800" dirty="0">
              <a:latin typeface="Calibri" pitchFamily="34" charset="0"/>
            </a:endParaRPr>
          </a:p>
          <a:p>
            <a:pPr>
              <a:buFont typeface="Arial" charset="0"/>
              <a:buChar char="•"/>
            </a:pPr>
            <a:r>
              <a:rPr lang="it-IT" sz="2800" dirty="0" err="1">
                <a:latin typeface="Calibri" pitchFamily="34" charset="0"/>
              </a:rPr>
              <a:t>Systolic</a:t>
            </a:r>
            <a:r>
              <a:rPr lang="it-IT" sz="2800" dirty="0">
                <a:latin typeface="Calibri" pitchFamily="34" charset="0"/>
              </a:rPr>
              <a:t> </a:t>
            </a:r>
            <a:r>
              <a:rPr lang="it-IT" sz="2800" dirty="0" err="1">
                <a:latin typeface="Calibri" pitchFamily="34" charset="0"/>
              </a:rPr>
              <a:t>blood</a:t>
            </a:r>
            <a:r>
              <a:rPr lang="it-IT" sz="2800" dirty="0">
                <a:latin typeface="Calibri" pitchFamily="34" charset="0"/>
              </a:rPr>
              <a:t> </a:t>
            </a:r>
            <a:r>
              <a:rPr lang="it-IT" sz="2800" dirty="0" err="1">
                <a:latin typeface="Calibri" pitchFamily="34" charset="0"/>
              </a:rPr>
              <a:t>pressure</a:t>
            </a:r>
            <a:r>
              <a:rPr lang="it-IT" sz="2800" dirty="0">
                <a:latin typeface="Calibri" pitchFamily="34" charset="0"/>
              </a:rPr>
              <a:t> ≤100 mm 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29" name="Picture 2"/>
          <p:cNvPicPr>
            <a:picLocks noChangeAspect="1" noChangeArrowheads="1"/>
          </p:cNvPicPr>
          <p:nvPr/>
        </p:nvPicPr>
        <p:blipFill>
          <a:blip r:embed="rId2"/>
          <a:srcRect/>
          <a:stretch>
            <a:fillRect/>
          </a:stretch>
        </p:blipFill>
        <p:spPr bwMode="auto">
          <a:xfrm>
            <a:off x="0" y="0"/>
            <a:ext cx="9144000" cy="6453188"/>
          </a:xfrm>
          <a:prstGeom prst="rect">
            <a:avLst/>
          </a:prstGeom>
          <a:noFill/>
          <a:ln w="9525">
            <a:noFill/>
            <a:miter lim="800000"/>
            <a:headEnd/>
            <a:tailEnd/>
          </a:ln>
        </p:spPr>
      </p:pic>
      <p:pic>
        <p:nvPicPr>
          <p:cNvPr id="252930" name="Picture 3"/>
          <p:cNvPicPr>
            <a:picLocks noChangeAspect="1" noChangeArrowheads="1"/>
          </p:cNvPicPr>
          <p:nvPr/>
        </p:nvPicPr>
        <p:blipFill>
          <a:blip r:embed="rId3"/>
          <a:srcRect/>
          <a:stretch>
            <a:fillRect/>
          </a:stretch>
        </p:blipFill>
        <p:spPr bwMode="auto">
          <a:xfrm>
            <a:off x="5076825" y="6453188"/>
            <a:ext cx="4067175" cy="40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Immagine 1"/>
          <p:cNvPicPr>
            <a:picLocks noChangeAspect="1"/>
          </p:cNvPicPr>
          <p:nvPr/>
        </p:nvPicPr>
        <p:blipFill>
          <a:blip r:embed="rId3"/>
          <a:srcRect/>
          <a:stretch>
            <a:fillRect/>
          </a:stretch>
        </p:blipFill>
        <p:spPr bwMode="auto">
          <a:xfrm>
            <a:off x="0" y="0"/>
            <a:ext cx="9144000" cy="4365625"/>
          </a:xfrm>
          <a:prstGeom prst="rect">
            <a:avLst/>
          </a:prstGeom>
          <a:noFill/>
          <a:ln w="9525">
            <a:noFill/>
            <a:miter lim="800000"/>
            <a:headEnd/>
            <a:tailEnd/>
          </a:ln>
        </p:spPr>
      </p:pic>
      <p:pic>
        <p:nvPicPr>
          <p:cNvPr id="253954" name="Immagine 3"/>
          <p:cNvPicPr>
            <a:picLocks noChangeAspect="1"/>
          </p:cNvPicPr>
          <p:nvPr/>
        </p:nvPicPr>
        <p:blipFill>
          <a:blip r:embed="rId4"/>
          <a:srcRect/>
          <a:stretch>
            <a:fillRect/>
          </a:stretch>
        </p:blipFill>
        <p:spPr bwMode="auto">
          <a:xfrm>
            <a:off x="1646238" y="5199063"/>
            <a:ext cx="5556250" cy="1468437"/>
          </a:xfrm>
          <a:prstGeom prst="rect">
            <a:avLst/>
          </a:prstGeom>
          <a:noFill/>
          <a:ln w="9525">
            <a:noFill/>
            <a:miter lim="800000"/>
            <a:headEnd/>
            <a:tailEnd/>
          </a:ln>
        </p:spPr>
      </p:pic>
      <p:sp>
        <p:nvSpPr>
          <p:cNvPr id="11268" name="Rettangolo 4"/>
          <p:cNvSpPr>
            <a:spLocks noChangeArrowheads="1"/>
          </p:cNvSpPr>
          <p:nvPr/>
        </p:nvSpPr>
        <p:spPr bwMode="auto">
          <a:xfrm>
            <a:off x="179388" y="4311650"/>
            <a:ext cx="8713787" cy="830263"/>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fontAlgn="auto">
              <a:spcBef>
                <a:spcPct val="0"/>
              </a:spcBef>
              <a:spcAft>
                <a:spcPts val="0"/>
              </a:spcAft>
              <a:buFontTx/>
              <a:buNone/>
              <a:defRPr/>
            </a:pPr>
            <a:r>
              <a:rPr lang="en-US" altLang="it-IT" sz="2400" b="1" dirty="0" smtClean="0">
                <a:solidFill>
                  <a:srgbClr val="C00000"/>
                </a:solidFill>
                <a:latin typeface="+mj-lt"/>
                <a:cs typeface="+mn-cs"/>
              </a:rPr>
              <a:t>Lactate levels as predictor of mortality. Lactate levels in emergency department correlate with survival</a:t>
            </a:r>
            <a:endParaRPr lang="it-IT" altLang="it-IT" sz="2400" b="1" dirty="0" smtClean="0">
              <a:solidFill>
                <a:srgbClr val="C00000"/>
              </a:solidFill>
              <a:latin typeface="+mj-lt"/>
              <a:cs typeface="+mn-cs"/>
            </a:endParaRPr>
          </a:p>
        </p:txBody>
      </p:sp>
      <p:sp>
        <p:nvSpPr>
          <p:cNvPr id="11269" name="Rettangolo 5"/>
          <p:cNvSpPr>
            <a:spLocks noChangeArrowheads="1"/>
          </p:cNvSpPr>
          <p:nvPr/>
        </p:nvSpPr>
        <p:spPr bwMode="auto">
          <a:xfrm>
            <a:off x="7413625" y="6513513"/>
            <a:ext cx="1689100" cy="307975"/>
          </a:xfrm>
          <a:prstGeom prst="rect">
            <a:avLst/>
          </a:prstGeom>
          <a:noFill/>
          <a:ln>
            <a:noFill/>
          </a:ln>
          <a:extLst>
            <a:ext uri="{909E8E84-426E-40DD-AFC4-6F175D3DCCD1}"/>
            <a:ext uri="{91240B29-F687-4F45-9708-019B960494DF}"/>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auto">
              <a:spcBef>
                <a:spcPct val="0"/>
              </a:spcBef>
              <a:spcAft>
                <a:spcPts val="0"/>
              </a:spcAft>
              <a:buFontTx/>
              <a:buNone/>
              <a:defRPr/>
            </a:pPr>
            <a:r>
              <a:rPr lang="it-IT" altLang="it-IT" sz="1400" i="1" dirty="0" err="1" smtClean="0">
                <a:solidFill>
                  <a:srgbClr val="002060"/>
                </a:solidFill>
                <a:latin typeface="+mj-lt"/>
                <a:cs typeface="+mn-cs"/>
              </a:rPr>
              <a:t>Clin</a:t>
            </a:r>
            <a:r>
              <a:rPr lang="it-IT" altLang="it-IT" sz="1400" i="1" dirty="0" smtClean="0">
                <a:solidFill>
                  <a:srgbClr val="002060"/>
                </a:solidFill>
                <a:latin typeface="+mj-lt"/>
                <a:cs typeface="+mn-cs"/>
              </a:rPr>
              <a:t> </a:t>
            </a:r>
            <a:r>
              <a:rPr lang="it-IT" altLang="it-IT" sz="1400" i="1" dirty="0" err="1" smtClean="0">
                <a:solidFill>
                  <a:srgbClr val="002060"/>
                </a:solidFill>
                <a:latin typeface="+mj-lt"/>
                <a:cs typeface="+mn-cs"/>
              </a:rPr>
              <a:t>Chim</a:t>
            </a:r>
            <a:r>
              <a:rPr lang="it-IT" altLang="it-IT" sz="1400" i="1" dirty="0" smtClean="0">
                <a:solidFill>
                  <a:srgbClr val="002060"/>
                </a:solidFill>
                <a:latin typeface="+mj-lt"/>
                <a:cs typeface="+mn-cs"/>
              </a:rPr>
              <a:t> Acta. 2016</a:t>
            </a:r>
          </a:p>
        </p:txBody>
      </p:sp>
      <p:sp>
        <p:nvSpPr>
          <p:cNvPr id="7" name="Rettangolo 6"/>
          <p:cNvSpPr/>
          <p:nvPr/>
        </p:nvSpPr>
        <p:spPr>
          <a:xfrm>
            <a:off x="684213" y="3860800"/>
            <a:ext cx="1368425" cy="5318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857488" y="0"/>
            <a:ext cx="6286512" cy="357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1"/>
          <p:cNvSpPr txBox="1">
            <a:spLocks noChangeArrowheads="1"/>
          </p:cNvSpPr>
          <p:nvPr/>
        </p:nvSpPr>
        <p:spPr bwMode="auto">
          <a:xfrm>
            <a:off x="762000" y="227013"/>
            <a:ext cx="7750175" cy="6477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fontAlgn="auto">
              <a:spcBef>
                <a:spcPct val="0"/>
              </a:spcBef>
              <a:spcAft>
                <a:spcPts val="0"/>
              </a:spcAft>
              <a:buFontTx/>
              <a:buNone/>
              <a:defRPr/>
            </a:pPr>
            <a:r>
              <a:rPr lang="it-IT" altLang="it-IT" sz="3600" b="1" dirty="0" err="1" smtClean="0">
                <a:solidFill>
                  <a:srgbClr val="C00000"/>
                </a:solidFill>
                <a:latin typeface="+mj-lt"/>
                <a:cs typeface="+mn-cs"/>
              </a:rPr>
              <a:t>Biomarcatore</a:t>
            </a:r>
            <a:r>
              <a:rPr lang="it-IT" altLang="it-IT" sz="3600" b="1" dirty="0" smtClean="0">
                <a:solidFill>
                  <a:srgbClr val="C00000"/>
                </a:solidFill>
                <a:latin typeface="+mj-lt"/>
                <a:cs typeface="+mn-cs"/>
              </a:rPr>
              <a:t> “ideale” di Sepsi </a:t>
            </a:r>
          </a:p>
        </p:txBody>
      </p:sp>
      <p:sp>
        <p:nvSpPr>
          <p:cNvPr id="4" name="CasellaDiTesto 3"/>
          <p:cNvSpPr txBox="1"/>
          <p:nvPr/>
        </p:nvSpPr>
        <p:spPr>
          <a:xfrm>
            <a:off x="130175" y="1557338"/>
            <a:ext cx="9013825" cy="5865812"/>
          </a:xfrm>
          <a:prstGeom prst="rect">
            <a:avLst/>
          </a:prstGeom>
          <a:noFill/>
        </p:spPr>
        <p:txBody>
          <a:bodyPr>
            <a:spAutoFit/>
          </a:bodyPr>
          <a:lstStyle/>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Diagnosi precoce</a:t>
            </a: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Predire la prognosi della Sepsi</a:t>
            </a: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Predire e monitorare la risposta alla terapia </a:t>
            </a:r>
            <a:endParaRPr lang="it-IT" sz="2800" dirty="0">
              <a:solidFill>
                <a:schemeClr val="tx2">
                  <a:lumMod val="75000"/>
                </a:schemeClr>
              </a:solidFill>
              <a:latin typeface="+mj-lt"/>
              <a:ea typeface="Comic Sans MS" charset="0"/>
              <a:cs typeface="Comic Sans MS" charset="0"/>
            </a:endParaRPr>
          </a:p>
          <a:p>
            <a:pPr algn="ctr" fontAlgn="auto">
              <a:lnSpc>
                <a:spcPct val="140000"/>
              </a:lnSpc>
              <a:spcBef>
                <a:spcPts val="0"/>
              </a:spcBef>
              <a:spcAft>
                <a:spcPts val="0"/>
              </a:spcAft>
              <a:defRPr/>
            </a:pPr>
            <a:endParaRPr lang="it-IT" sz="2400" dirty="0">
              <a:solidFill>
                <a:schemeClr val="tx2">
                  <a:lumMod val="75000"/>
                </a:schemeClr>
              </a:solidFill>
              <a:latin typeface="Comic Sans MS" charset="0"/>
              <a:ea typeface="Comic Sans MS" charset="0"/>
              <a:cs typeface="Comic Sans MS" charset="0"/>
            </a:endParaRPr>
          </a:p>
          <a:p>
            <a:pPr algn="ctr" fontAlgn="auto">
              <a:lnSpc>
                <a:spcPct val="140000"/>
              </a:lnSpc>
              <a:spcBef>
                <a:spcPts val="0"/>
              </a:spcBef>
              <a:spcAft>
                <a:spcPts val="0"/>
              </a:spcAft>
              <a:defRPr/>
            </a:pPr>
            <a:endParaRPr lang="it-IT" sz="2400" dirty="0">
              <a:solidFill>
                <a:schemeClr val="tx2">
                  <a:lumMod val="75000"/>
                </a:schemeClr>
              </a:solidFill>
              <a:latin typeface="Comic Sans MS" charset="0"/>
              <a:ea typeface="Comic Sans MS" charset="0"/>
              <a:cs typeface="Comic Sans MS" charset="0"/>
            </a:endParaRPr>
          </a:p>
          <a:p>
            <a:pPr algn="ctr" fontAlgn="auto">
              <a:lnSpc>
                <a:spcPct val="140000"/>
              </a:lnSpc>
              <a:spcBef>
                <a:spcPts val="0"/>
              </a:spcBef>
              <a:spcAft>
                <a:spcPts val="0"/>
              </a:spcAft>
              <a:defRPr/>
            </a:pPr>
            <a:endParaRPr lang="it-IT" sz="2400" dirty="0">
              <a:solidFill>
                <a:schemeClr val="tx2">
                  <a:lumMod val="75000"/>
                </a:schemeClr>
              </a:solidFill>
              <a:latin typeface="Comic Sans MS" charset="0"/>
              <a:ea typeface="Comic Sans MS" charset="0"/>
              <a:cs typeface="Comic Sans MS" charset="0"/>
            </a:endParaRP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Facilmente dosabile (metodologicamente)</a:t>
            </a: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Elevata sensibilità e specificità </a:t>
            </a: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Cinetica nota</a:t>
            </a:r>
          </a:p>
          <a:p>
            <a:pPr algn="ctr" fontAlgn="auto">
              <a:lnSpc>
                <a:spcPct val="140000"/>
              </a:lnSpc>
              <a:spcBef>
                <a:spcPts val="0"/>
              </a:spcBef>
              <a:spcAft>
                <a:spcPts val="0"/>
              </a:spcAft>
              <a:defRPr/>
            </a:pPr>
            <a:r>
              <a:rPr lang="it-IT" sz="2400" dirty="0">
                <a:solidFill>
                  <a:schemeClr val="tx2">
                    <a:lumMod val="75000"/>
                  </a:schemeClr>
                </a:solidFill>
                <a:latin typeface="+mj-lt"/>
                <a:ea typeface="Comic Sans MS" charset="0"/>
                <a:cs typeface="Comic Sans MS" charset="0"/>
              </a:rPr>
              <a:t>Costo-efficace</a:t>
            </a:r>
          </a:p>
          <a:p>
            <a:pPr marL="457200" indent="-457200" algn="just" fontAlgn="auto">
              <a:lnSpc>
                <a:spcPct val="140000"/>
              </a:lnSpc>
              <a:spcBef>
                <a:spcPts val="0"/>
              </a:spcBef>
              <a:spcAft>
                <a:spcPts val="0"/>
              </a:spcAft>
              <a:buFont typeface="Wingdings" charset="2"/>
              <a:buChar char="q"/>
              <a:defRPr/>
            </a:pPr>
            <a:endParaRPr lang="it-IT" sz="2800" dirty="0">
              <a:solidFill>
                <a:schemeClr val="tx2">
                  <a:lumMod val="75000"/>
                </a:schemeClr>
              </a:solidFill>
              <a:latin typeface="Comic Sans MS" charset="0"/>
              <a:ea typeface="Comic Sans MS" charset="0"/>
              <a:cs typeface="Comic Sans MS" charset="0"/>
            </a:endParaRPr>
          </a:p>
        </p:txBody>
      </p:sp>
      <p:sp>
        <p:nvSpPr>
          <p:cNvPr id="2" name="Rettangolo 1"/>
          <p:cNvSpPr/>
          <p:nvPr/>
        </p:nvSpPr>
        <p:spPr>
          <a:xfrm>
            <a:off x="1835150" y="1341438"/>
            <a:ext cx="5761038" cy="215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1979613" y="4287838"/>
            <a:ext cx="5761037" cy="245427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a:xfrm>
            <a:off x="457200" y="-228600"/>
            <a:ext cx="8229600" cy="1143000"/>
          </a:xfrm>
        </p:spPr>
        <p:txBody>
          <a:bodyPr/>
          <a:lstStyle/>
          <a:p>
            <a:r>
              <a:rPr lang="en-US" altLang="en-US" smtClean="0">
                <a:solidFill>
                  <a:srgbClr val="FF0000"/>
                </a:solidFill>
                <a:ea typeface="MS PGothic" pitchFamily="34" charset="-128"/>
              </a:rPr>
              <a:t>PROCALCITONIN</a:t>
            </a:r>
          </a:p>
        </p:txBody>
      </p:sp>
      <p:sp>
        <p:nvSpPr>
          <p:cNvPr id="25602" name="Content Placeholder 2"/>
          <p:cNvSpPr>
            <a:spLocks noGrp="1"/>
          </p:cNvSpPr>
          <p:nvPr>
            <p:ph idx="1"/>
          </p:nvPr>
        </p:nvSpPr>
        <p:spPr>
          <a:xfrm>
            <a:off x="228600" y="762000"/>
            <a:ext cx="8915400" cy="4754563"/>
          </a:xfrm>
        </p:spPr>
        <p:txBody>
          <a:bodyPr rtlCol="0">
            <a:normAutofit/>
          </a:bodyPr>
          <a:lstStyle/>
          <a:p>
            <a:pPr marL="342900" lvl="1" indent="-342900" fontAlgn="auto">
              <a:spcAft>
                <a:spcPts val="0"/>
              </a:spcAft>
              <a:buFont typeface="Arial" charset="0"/>
              <a:buChar char="•"/>
              <a:defRPr/>
            </a:pPr>
            <a:r>
              <a:rPr lang="en-US" dirty="0"/>
              <a:t>Levels change rapidly in response to bacterial infection</a:t>
            </a:r>
          </a:p>
          <a:p>
            <a:pPr fontAlgn="auto">
              <a:spcAft>
                <a:spcPts val="0"/>
              </a:spcAft>
              <a:defRPr/>
            </a:pPr>
            <a:r>
              <a:rPr lang="en-US" sz="2800" dirty="0" smtClean="0"/>
              <a:t>Rapid response to bacterial infection</a:t>
            </a:r>
          </a:p>
          <a:p>
            <a:pPr lvl="1" fontAlgn="auto">
              <a:spcAft>
                <a:spcPts val="0"/>
              </a:spcAft>
              <a:defRPr/>
            </a:pPr>
            <a:r>
              <a:rPr lang="en-US" sz="2400" dirty="0"/>
              <a:t>After induction, e.g. by endotoxin, PCT increase is observed within 2-3 hours. Levels then rise rapidly, reaching a plateau after 6-12 hours</a:t>
            </a:r>
            <a:r>
              <a:rPr lang="en-US" sz="2400" dirty="0" smtClean="0"/>
              <a:t>.</a:t>
            </a:r>
          </a:p>
          <a:p>
            <a:pPr fontAlgn="auto">
              <a:spcAft>
                <a:spcPts val="0"/>
              </a:spcAft>
              <a:defRPr/>
            </a:pPr>
            <a:endParaRPr lang="en-US" dirty="0"/>
          </a:p>
          <a:p>
            <a:pPr fontAlgn="auto">
              <a:spcAft>
                <a:spcPts val="0"/>
              </a:spcAft>
              <a:defRPr/>
            </a:pPr>
            <a:endParaRPr lang="en-US" dirty="0"/>
          </a:p>
        </p:txBody>
      </p:sp>
      <p:sp>
        <p:nvSpPr>
          <p:cNvPr id="257027" name="TextBox 3"/>
          <p:cNvSpPr txBox="1">
            <a:spLocks noChangeArrowheads="1"/>
          </p:cNvSpPr>
          <p:nvPr/>
        </p:nvSpPr>
        <p:spPr bwMode="auto">
          <a:xfrm>
            <a:off x="0" y="6581775"/>
            <a:ext cx="8818563" cy="276225"/>
          </a:xfrm>
          <a:prstGeom prst="rect">
            <a:avLst/>
          </a:prstGeom>
          <a:noFill/>
          <a:ln w="9525">
            <a:noFill/>
            <a:miter lim="800000"/>
            <a:headEnd/>
            <a:tailEnd/>
          </a:ln>
        </p:spPr>
        <p:txBody>
          <a:bodyPr>
            <a:spAutoFit/>
          </a:bodyPr>
          <a:lstStyle/>
          <a:p>
            <a:r>
              <a:rPr lang="en-US" altLang="en-US" sz="1200">
                <a:latin typeface="Calibri" pitchFamily="34" charset="0"/>
              </a:rPr>
              <a:t>Intensive Care Med. 1998 Aug;24(8):888-9. Kinetics of procalcitonin in iatrogenic sepsis. Brunkhorst FM, Heinz U, Forycki ZF.</a:t>
            </a:r>
          </a:p>
        </p:txBody>
      </p:sp>
      <p:pic>
        <p:nvPicPr>
          <p:cNvPr id="257028" name="Picture 1" descr="Screen Shot 2015-03-05 at 11.01.25 AM.png"/>
          <p:cNvPicPr>
            <a:picLocks noChangeAspect="1"/>
          </p:cNvPicPr>
          <p:nvPr/>
        </p:nvPicPr>
        <p:blipFill>
          <a:blip r:embed="rId2"/>
          <a:srcRect/>
          <a:stretch>
            <a:fillRect/>
          </a:stretch>
        </p:blipFill>
        <p:spPr bwMode="auto">
          <a:xfrm>
            <a:off x="2057400" y="2971800"/>
            <a:ext cx="4572000" cy="3352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49" name="Picture 4"/>
          <p:cNvPicPr>
            <a:picLocks noChangeAspect="1" noChangeArrowheads="1"/>
          </p:cNvPicPr>
          <p:nvPr/>
        </p:nvPicPr>
        <p:blipFill>
          <a:blip r:embed="rId3"/>
          <a:srcRect/>
          <a:stretch>
            <a:fillRect/>
          </a:stretch>
        </p:blipFill>
        <p:spPr bwMode="auto">
          <a:xfrm>
            <a:off x="323850" y="2471738"/>
            <a:ext cx="4184650" cy="4270375"/>
          </a:xfrm>
          <a:prstGeom prst="rect">
            <a:avLst/>
          </a:prstGeom>
          <a:noFill/>
          <a:ln w="9525">
            <a:noFill/>
            <a:miter lim="800000"/>
            <a:headEnd/>
            <a:tailEnd/>
          </a:ln>
        </p:spPr>
      </p:pic>
      <p:pic>
        <p:nvPicPr>
          <p:cNvPr id="258050" name="Picture 5"/>
          <p:cNvPicPr>
            <a:picLocks noChangeAspect="1" noChangeArrowheads="1"/>
          </p:cNvPicPr>
          <p:nvPr/>
        </p:nvPicPr>
        <p:blipFill>
          <a:blip r:embed="rId4"/>
          <a:srcRect/>
          <a:stretch>
            <a:fillRect/>
          </a:stretch>
        </p:blipFill>
        <p:spPr bwMode="auto">
          <a:xfrm>
            <a:off x="1692275" y="44450"/>
            <a:ext cx="7381875" cy="2133600"/>
          </a:xfrm>
          <a:prstGeom prst="rect">
            <a:avLst/>
          </a:prstGeom>
          <a:noFill/>
          <a:ln w="9525">
            <a:noFill/>
            <a:miter lim="800000"/>
            <a:headEnd/>
            <a:tailEnd/>
          </a:ln>
        </p:spPr>
      </p:pic>
      <p:sp>
        <p:nvSpPr>
          <p:cNvPr id="35844" name="CasellaDiTesto 5"/>
          <p:cNvSpPr txBox="1">
            <a:spLocks noChangeArrowheads="1"/>
          </p:cNvSpPr>
          <p:nvPr/>
        </p:nvSpPr>
        <p:spPr bwMode="auto">
          <a:xfrm>
            <a:off x="4572000" y="3284538"/>
            <a:ext cx="4103688" cy="1905000"/>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auto">
              <a:lnSpc>
                <a:spcPct val="120000"/>
              </a:lnSpc>
              <a:spcBef>
                <a:spcPct val="0"/>
              </a:spcBef>
              <a:spcAft>
                <a:spcPts val="0"/>
              </a:spcAft>
              <a:buFontTx/>
              <a:buNone/>
              <a:defRPr/>
            </a:pPr>
            <a:r>
              <a:rPr lang="it-IT" altLang="it-IT" sz="2000" i="1" dirty="0" smtClean="0">
                <a:latin typeface="+mj-lt"/>
                <a:cs typeface="+mn-cs"/>
              </a:rPr>
              <a:t>“..</a:t>
            </a:r>
            <a:r>
              <a:rPr lang="it-IT" altLang="it-IT" sz="2000" i="1" dirty="0" err="1" smtClean="0">
                <a:latin typeface="+mj-lt"/>
                <a:cs typeface="+mn-cs"/>
              </a:rPr>
              <a:t>kinetics</a:t>
            </a:r>
            <a:r>
              <a:rPr lang="it-IT" altLang="it-IT" sz="2000" i="1" dirty="0" smtClean="0">
                <a:latin typeface="+mj-lt"/>
                <a:cs typeface="+mn-cs"/>
              </a:rPr>
              <a:t> of PCT over the first 4 </a:t>
            </a:r>
            <a:r>
              <a:rPr lang="it-IT" altLang="it-IT" sz="2000" i="1" dirty="0" err="1" smtClean="0">
                <a:latin typeface="+mj-lt"/>
                <a:cs typeface="+mn-cs"/>
              </a:rPr>
              <a:t>days</a:t>
            </a:r>
            <a:r>
              <a:rPr lang="it-IT" altLang="it-IT" sz="2000" i="1" dirty="0" smtClean="0">
                <a:latin typeface="+mj-lt"/>
                <a:cs typeface="+mn-cs"/>
              </a:rPr>
              <a:t> [</a:t>
            </a:r>
            <a:r>
              <a:rPr lang="it-IT" altLang="it-IT" sz="2000" i="1" dirty="0" err="1" smtClean="0">
                <a:latin typeface="+mj-lt"/>
                <a:cs typeface="+mn-cs"/>
              </a:rPr>
              <a:t>decrease</a:t>
            </a:r>
            <a:r>
              <a:rPr lang="it-IT" altLang="it-IT" sz="2000" i="1" dirty="0" smtClean="0">
                <a:latin typeface="+mj-lt"/>
                <a:cs typeface="+mn-cs"/>
              </a:rPr>
              <a:t> &gt; 80% from </a:t>
            </a:r>
            <a:r>
              <a:rPr lang="it-IT" altLang="it-IT" sz="2000" i="1" dirty="0" err="1" smtClean="0">
                <a:latin typeface="+mj-lt"/>
                <a:cs typeface="+mn-cs"/>
              </a:rPr>
              <a:t>basal</a:t>
            </a:r>
            <a:r>
              <a:rPr lang="it-IT" altLang="it-IT" sz="2000" i="1" dirty="0" smtClean="0">
                <a:latin typeface="+mj-lt"/>
                <a:cs typeface="+mn-cs"/>
              </a:rPr>
              <a:t>] </a:t>
            </a:r>
            <a:r>
              <a:rPr lang="it-IT" altLang="it-IT" sz="2000" i="1" dirty="0" err="1" smtClean="0">
                <a:latin typeface="+mj-lt"/>
                <a:cs typeface="+mn-cs"/>
              </a:rPr>
              <a:t>were</a:t>
            </a:r>
            <a:r>
              <a:rPr lang="it-IT" altLang="it-IT" sz="2000" i="1" dirty="0" smtClean="0">
                <a:latin typeface="+mj-lt"/>
                <a:cs typeface="+mn-cs"/>
              </a:rPr>
              <a:t> </a:t>
            </a:r>
            <a:r>
              <a:rPr lang="it-IT" altLang="it-IT" sz="2000" i="1" dirty="0" err="1" smtClean="0">
                <a:latin typeface="+mj-lt"/>
                <a:cs typeface="+mn-cs"/>
              </a:rPr>
              <a:t>predictive</a:t>
            </a:r>
            <a:r>
              <a:rPr lang="it-IT" altLang="it-IT" sz="2000" i="1" dirty="0" smtClean="0">
                <a:latin typeface="+mj-lt"/>
                <a:cs typeface="+mn-cs"/>
              </a:rPr>
              <a:t> for </a:t>
            </a:r>
            <a:r>
              <a:rPr lang="it-IT" altLang="it-IT" sz="2000" i="1" dirty="0" err="1" smtClean="0">
                <a:latin typeface="+mj-lt"/>
                <a:cs typeface="+mn-cs"/>
              </a:rPr>
              <a:t>survival</a:t>
            </a:r>
            <a:r>
              <a:rPr lang="it-IT" altLang="it-IT" sz="2000" i="1" dirty="0" smtClean="0">
                <a:latin typeface="+mj-lt"/>
                <a:cs typeface="+mn-cs"/>
              </a:rPr>
              <a:t> of </a:t>
            </a:r>
            <a:r>
              <a:rPr lang="it-IT" altLang="it-IT" sz="2000" i="1" dirty="0" err="1" smtClean="0">
                <a:latin typeface="+mj-lt"/>
                <a:cs typeface="+mn-cs"/>
              </a:rPr>
              <a:t>patients</a:t>
            </a:r>
            <a:r>
              <a:rPr lang="it-IT" altLang="it-IT" sz="2000" i="1" dirty="0" smtClean="0">
                <a:latin typeface="+mj-lt"/>
                <a:cs typeface="+mn-cs"/>
              </a:rPr>
              <a:t> </a:t>
            </a:r>
            <a:r>
              <a:rPr lang="it-IT" altLang="it-IT" sz="2000" i="1" dirty="0" err="1" smtClean="0">
                <a:latin typeface="+mj-lt"/>
                <a:cs typeface="+mn-cs"/>
              </a:rPr>
              <a:t>diagnosed</a:t>
            </a:r>
            <a:r>
              <a:rPr lang="it-IT" altLang="it-IT" sz="2000" i="1" dirty="0" smtClean="0">
                <a:latin typeface="+mj-lt"/>
                <a:cs typeface="+mn-cs"/>
              </a:rPr>
              <a:t> with severe </a:t>
            </a:r>
            <a:r>
              <a:rPr lang="it-IT" altLang="it-IT" sz="2000" i="1" dirty="0" err="1" smtClean="0">
                <a:latin typeface="+mj-lt"/>
                <a:cs typeface="+mn-cs"/>
              </a:rPr>
              <a:t>sepsis</a:t>
            </a:r>
            <a:r>
              <a:rPr lang="it-IT" altLang="it-IT" sz="2000" i="1" dirty="0" smtClean="0">
                <a:latin typeface="+mj-lt"/>
                <a:cs typeface="+mn-cs"/>
              </a:rPr>
              <a:t> or </a:t>
            </a:r>
            <a:r>
              <a:rPr lang="it-IT" altLang="it-IT" sz="2000" i="1" dirty="0" err="1" smtClean="0">
                <a:latin typeface="+mj-lt"/>
                <a:cs typeface="+mn-cs"/>
              </a:rPr>
              <a:t>septic</a:t>
            </a:r>
            <a:r>
              <a:rPr lang="it-IT" altLang="it-IT" sz="2000" i="1" dirty="0" smtClean="0">
                <a:latin typeface="+mj-lt"/>
                <a:cs typeface="+mn-cs"/>
              </a:rPr>
              <a:t> shock.”</a:t>
            </a:r>
          </a:p>
        </p:txBody>
      </p:sp>
      <p:sp>
        <p:nvSpPr>
          <p:cNvPr id="5" name="CasellaDiTesto 4"/>
          <p:cNvSpPr txBox="1"/>
          <p:nvPr/>
        </p:nvSpPr>
        <p:spPr>
          <a:xfrm>
            <a:off x="6372225" y="6165850"/>
            <a:ext cx="2530475" cy="307975"/>
          </a:xfrm>
          <a:prstGeom prst="rect">
            <a:avLst/>
          </a:prstGeom>
          <a:noFill/>
        </p:spPr>
        <p:txBody>
          <a:bodyPr wrap="none">
            <a:spAutoFit/>
          </a:bodyPr>
          <a:lstStyle/>
          <a:p>
            <a:pPr fontAlgn="auto">
              <a:spcBef>
                <a:spcPts val="0"/>
              </a:spcBef>
              <a:spcAft>
                <a:spcPts val="0"/>
              </a:spcAft>
              <a:defRPr/>
            </a:pPr>
            <a:r>
              <a:rPr lang="it-IT" sz="1400" i="1" dirty="0" err="1">
                <a:solidFill>
                  <a:srgbClr val="002060"/>
                </a:solidFill>
                <a:latin typeface="+mj-lt"/>
                <a:ea typeface="ＭＳ Ｐゴシック" charset="-128"/>
                <a:cs typeface="+mn-cs"/>
              </a:rPr>
              <a:t>Crit</a:t>
            </a:r>
            <a:r>
              <a:rPr lang="it-IT" sz="1400" i="1" dirty="0">
                <a:solidFill>
                  <a:srgbClr val="002060"/>
                </a:solidFill>
                <a:latin typeface="+mj-lt"/>
                <a:ea typeface="ＭＳ Ｐゴシック" charset="-128"/>
                <a:cs typeface="+mn-cs"/>
              </a:rPr>
              <a:t> Care </a:t>
            </a:r>
            <a:r>
              <a:rPr lang="it-IT" sz="1400" i="1" dirty="0" err="1">
                <a:solidFill>
                  <a:srgbClr val="002060"/>
                </a:solidFill>
                <a:latin typeface="+mj-lt"/>
                <a:ea typeface="ＭＳ Ｐゴシック" charset="-128"/>
                <a:cs typeface="+mn-cs"/>
              </a:rPr>
              <a:t>Med</a:t>
            </a:r>
            <a:r>
              <a:rPr lang="it-IT" sz="1400" i="1" dirty="0">
                <a:solidFill>
                  <a:srgbClr val="002060"/>
                </a:solidFill>
                <a:latin typeface="+mj-lt"/>
                <a:ea typeface="ＭＳ Ｐゴシック" charset="-128"/>
                <a:cs typeface="+mn-cs"/>
              </a:rPr>
              <a:t> 2017;45:781-789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Cirrhosis Associated Immune Dysfunction Syndrome:&#10;Role of Portal Hypertension and Porto-Systemic Shunts&#10;Bonnel AR et al Cl..."/>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7" name="Picture 2"/>
          <p:cNvPicPr>
            <a:picLocks noChangeAspect="1" noChangeArrowheads="1"/>
          </p:cNvPicPr>
          <p:nvPr/>
        </p:nvPicPr>
        <p:blipFill>
          <a:blip r:embed="rId2"/>
          <a:srcRect/>
          <a:stretch>
            <a:fillRect/>
          </a:stretch>
        </p:blipFill>
        <p:spPr bwMode="auto">
          <a:xfrm>
            <a:off x="539750" y="333375"/>
            <a:ext cx="8135938" cy="5614988"/>
          </a:xfrm>
          <a:prstGeom prst="rect">
            <a:avLst/>
          </a:prstGeom>
          <a:solidFill>
            <a:schemeClr val="accent2"/>
          </a:solidFill>
          <a:ln w="9525">
            <a:noFill/>
            <a:miter lim="800000"/>
            <a:headEnd/>
            <a:tailEnd/>
          </a:ln>
        </p:spPr>
      </p:pic>
      <p:sp>
        <p:nvSpPr>
          <p:cNvPr id="260098" name="Rettangolo 2"/>
          <p:cNvSpPr>
            <a:spLocks noChangeArrowheads="1"/>
          </p:cNvSpPr>
          <p:nvPr/>
        </p:nvSpPr>
        <p:spPr bwMode="auto">
          <a:xfrm>
            <a:off x="323850" y="6237288"/>
            <a:ext cx="4246563" cy="369887"/>
          </a:xfrm>
          <a:prstGeom prst="rect">
            <a:avLst/>
          </a:prstGeom>
          <a:noFill/>
          <a:ln w="9525">
            <a:noFill/>
            <a:miter lim="800000"/>
            <a:headEnd/>
            <a:tailEnd/>
          </a:ln>
        </p:spPr>
        <p:txBody>
          <a:bodyPr wrap="none">
            <a:spAutoFit/>
          </a:bodyPr>
          <a:lstStyle/>
          <a:p>
            <a:r>
              <a:rPr lang="fr-FR">
                <a:solidFill>
                  <a:srgbClr val="000000"/>
                </a:solidFill>
              </a:rPr>
              <a:t>Bouadma L, et al. </a:t>
            </a:r>
            <a:r>
              <a:rPr lang="fr-FR" i="1">
                <a:solidFill>
                  <a:srgbClr val="000000"/>
                </a:solidFill>
              </a:rPr>
              <a:t>Lancet. 2010;375:463-74.</a:t>
            </a:r>
            <a:endParaRPr lang="it-IT">
              <a:solidFill>
                <a:srgbClr val="000000"/>
              </a:solidFill>
            </a:endParaRPr>
          </a:p>
        </p:txBody>
      </p:sp>
      <p:sp>
        <p:nvSpPr>
          <p:cNvPr id="4" name="Freccia a sinistra 3"/>
          <p:cNvSpPr/>
          <p:nvPr/>
        </p:nvSpPr>
        <p:spPr>
          <a:xfrm rot="20412305">
            <a:off x="2143125" y="3162300"/>
            <a:ext cx="4851400" cy="287338"/>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1" name="Picture 2"/>
          <p:cNvPicPr>
            <a:picLocks noChangeAspect="1" noChangeArrowheads="1"/>
          </p:cNvPicPr>
          <p:nvPr/>
        </p:nvPicPr>
        <p:blipFill>
          <a:blip r:embed="rId2"/>
          <a:srcRect/>
          <a:stretch>
            <a:fillRect/>
          </a:stretch>
        </p:blipFill>
        <p:spPr bwMode="auto">
          <a:xfrm>
            <a:off x="0" y="0"/>
            <a:ext cx="9144000" cy="6524625"/>
          </a:xfrm>
          <a:prstGeom prst="rect">
            <a:avLst/>
          </a:prstGeom>
          <a:noFill/>
          <a:ln w="9525">
            <a:noFill/>
            <a:miter lim="800000"/>
            <a:headEnd/>
            <a:tailEnd/>
          </a:ln>
        </p:spPr>
      </p:pic>
      <p:sp>
        <p:nvSpPr>
          <p:cNvPr id="3" name="Rettangolo 2"/>
          <p:cNvSpPr/>
          <p:nvPr/>
        </p:nvSpPr>
        <p:spPr>
          <a:xfrm>
            <a:off x="5651500" y="836613"/>
            <a:ext cx="1584325" cy="215900"/>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4" name="Rettangolo 3"/>
          <p:cNvSpPr/>
          <p:nvPr/>
        </p:nvSpPr>
        <p:spPr>
          <a:xfrm>
            <a:off x="4067175" y="981075"/>
            <a:ext cx="1657350" cy="28733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5" name="Rettangolo 4"/>
          <p:cNvSpPr/>
          <p:nvPr/>
        </p:nvSpPr>
        <p:spPr>
          <a:xfrm>
            <a:off x="4140200" y="1628775"/>
            <a:ext cx="2808288" cy="215900"/>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4427538" y="3213100"/>
            <a:ext cx="4032250" cy="28733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4572000" y="4221163"/>
            <a:ext cx="4032250" cy="57626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398338" name="Picture 2"/>
          <p:cNvPicPr>
            <a:picLocks noChangeAspect="1" noChangeArrowheads="1"/>
          </p:cNvPicPr>
          <p:nvPr/>
        </p:nvPicPr>
        <p:blipFill>
          <a:blip r:embed="rId3"/>
          <a:srcRect/>
          <a:stretch>
            <a:fillRect/>
          </a:stretch>
        </p:blipFill>
        <p:spPr bwMode="auto">
          <a:xfrm>
            <a:off x="6276975" y="6686550"/>
            <a:ext cx="2867025" cy="17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2"/>
          <p:cNvPicPr>
            <a:picLocks noChangeAspect="1" noChangeArrowheads="1"/>
          </p:cNvPicPr>
          <p:nvPr/>
        </p:nvPicPr>
        <p:blipFill>
          <a:blip r:embed="rId2"/>
          <a:srcRect/>
          <a:stretch>
            <a:fillRect/>
          </a:stretch>
        </p:blipFill>
        <p:spPr bwMode="auto">
          <a:xfrm>
            <a:off x="0" y="0"/>
            <a:ext cx="9144000" cy="6524625"/>
          </a:xfrm>
          <a:prstGeom prst="rect">
            <a:avLst/>
          </a:prstGeom>
          <a:noFill/>
          <a:ln w="9525">
            <a:noFill/>
            <a:miter lim="800000"/>
            <a:headEnd/>
            <a:tailEnd/>
          </a:ln>
        </p:spPr>
      </p:pic>
      <p:pic>
        <p:nvPicPr>
          <p:cNvPr id="262146" name="Picture 3"/>
          <p:cNvPicPr>
            <a:picLocks noChangeAspect="1" noChangeArrowheads="1"/>
          </p:cNvPicPr>
          <p:nvPr/>
        </p:nvPicPr>
        <p:blipFill>
          <a:blip r:embed="rId3"/>
          <a:srcRect/>
          <a:stretch>
            <a:fillRect/>
          </a:stretch>
        </p:blipFill>
        <p:spPr bwMode="auto">
          <a:xfrm>
            <a:off x="5448300" y="6629400"/>
            <a:ext cx="36957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2"/>
          <p:cNvPicPr>
            <a:picLocks noChangeAspect="1" noChangeArrowheads="1"/>
          </p:cNvPicPr>
          <p:nvPr/>
        </p:nvPicPr>
        <p:blipFill>
          <a:blip r:embed="rId2"/>
          <a:srcRect/>
          <a:stretch>
            <a:fillRect/>
          </a:stretch>
        </p:blipFill>
        <p:spPr bwMode="auto">
          <a:xfrm>
            <a:off x="-12700" y="44450"/>
            <a:ext cx="8040688" cy="1728788"/>
          </a:xfrm>
          <a:prstGeom prst="rect">
            <a:avLst/>
          </a:prstGeom>
          <a:noFill/>
          <a:ln w="9525">
            <a:noFill/>
            <a:miter lim="800000"/>
            <a:headEnd/>
            <a:tailEnd/>
          </a:ln>
        </p:spPr>
      </p:pic>
      <p:pic>
        <p:nvPicPr>
          <p:cNvPr id="263170" name="Picture 3"/>
          <p:cNvPicPr>
            <a:picLocks noChangeAspect="1" noChangeArrowheads="1"/>
          </p:cNvPicPr>
          <p:nvPr/>
        </p:nvPicPr>
        <p:blipFill>
          <a:blip r:embed="rId3"/>
          <a:srcRect/>
          <a:stretch>
            <a:fillRect/>
          </a:stretch>
        </p:blipFill>
        <p:spPr bwMode="auto">
          <a:xfrm>
            <a:off x="220663" y="2636838"/>
            <a:ext cx="8923337" cy="3455987"/>
          </a:xfrm>
          <a:prstGeom prst="rect">
            <a:avLst/>
          </a:prstGeom>
          <a:noFill/>
          <a:ln w="9525">
            <a:noFill/>
            <a:miter lim="800000"/>
            <a:headEnd/>
            <a:tailEnd/>
          </a:ln>
        </p:spPr>
      </p:pic>
      <p:pic>
        <p:nvPicPr>
          <p:cNvPr id="263171" name="Picture 11" descr="Current Issue Cover"/>
          <p:cNvPicPr>
            <a:picLocks noChangeAspect="1" noChangeArrowheads="1"/>
          </p:cNvPicPr>
          <p:nvPr/>
        </p:nvPicPr>
        <p:blipFill>
          <a:blip r:embed="rId4"/>
          <a:srcRect/>
          <a:stretch>
            <a:fillRect/>
          </a:stretch>
        </p:blipFill>
        <p:spPr bwMode="auto">
          <a:xfrm>
            <a:off x="8172450" y="34925"/>
            <a:ext cx="895350" cy="1162050"/>
          </a:xfrm>
          <a:prstGeom prst="rect">
            <a:avLst/>
          </a:prstGeom>
          <a:noFill/>
          <a:ln w="9525">
            <a:noFill/>
            <a:miter lim="800000"/>
            <a:headEnd/>
            <a:tailEnd/>
          </a:ln>
        </p:spPr>
      </p:pic>
      <p:sp>
        <p:nvSpPr>
          <p:cNvPr id="263172" name="CasellaDiTesto 9"/>
          <p:cNvSpPr txBox="1">
            <a:spLocks noChangeArrowheads="1"/>
          </p:cNvSpPr>
          <p:nvPr/>
        </p:nvSpPr>
        <p:spPr bwMode="auto">
          <a:xfrm>
            <a:off x="7648575" y="908050"/>
            <a:ext cx="523875" cy="277813"/>
          </a:xfrm>
          <a:prstGeom prst="rect">
            <a:avLst/>
          </a:prstGeom>
          <a:noFill/>
          <a:ln w="9525">
            <a:noFill/>
            <a:miter lim="800000"/>
            <a:headEnd/>
            <a:tailEnd/>
          </a:ln>
        </p:spPr>
        <p:txBody>
          <a:bodyPr wrap="none">
            <a:spAutoFit/>
          </a:bodyPr>
          <a:lstStyle/>
          <a:p>
            <a:r>
              <a:rPr lang="it-IT" altLang="it-IT" sz="1200">
                <a:solidFill>
                  <a:srgbClr val="000000"/>
                </a:solidFill>
                <a:latin typeface="Calibri" pitchFamily="34" charset="0"/>
                <a:ea typeface="MS PGothic" pitchFamily="34" charset="-128"/>
              </a:rPr>
              <a:t>2014</a:t>
            </a:r>
          </a:p>
        </p:txBody>
      </p:sp>
      <p:sp>
        <p:nvSpPr>
          <p:cNvPr id="11" name="Rettangolo 10">
            <a:extLst>
              <a:ext uri="{FF2B5EF4-FFF2-40B4-BE49-F238E27FC236}"/>
            </a:extLst>
          </p:cNvPr>
          <p:cNvSpPr/>
          <p:nvPr/>
        </p:nvSpPr>
        <p:spPr>
          <a:xfrm>
            <a:off x="293688" y="5229225"/>
            <a:ext cx="4783137" cy="720725"/>
          </a:xfrm>
          <a:prstGeom prst="rect">
            <a:avLst/>
          </a:prstGeom>
          <a:solidFill>
            <a:srgbClr val="FF00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63174" name="Rettangolo 6"/>
          <p:cNvSpPr>
            <a:spLocks noChangeArrowheads="1"/>
          </p:cNvSpPr>
          <p:nvPr/>
        </p:nvSpPr>
        <p:spPr bwMode="auto">
          <a:xfrm>
            <a:off x="4211638" y="4508500"/>
            <a:ext cx="1223962" cy="1441450"/>
          </a:xfrm>
          <a:prstGeom prst="rect">
            <a:avLst/>
          </a:prstGeom>
          <a:noFill/>
          <a:ln w="76200" algn="ctr">
            <a:solidFill>
              <a:schemeClr val="tx1"/>
            </a:solidFill>
            <a:round/>
            <a:headEnd/>
            <a:tailEnd/>
          </a:ln>
        </p:spPr>
        <p:txBody>
          <a:bodyPr/>
          <a:lstStyle/>
          <a:p>
            <a:pPr algn="ctr"/>
            <a:endParaRPr lang="it-IT">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Titolo 1"/>
          <p:cNvSpPr>
            <a:spLocks noGrp="1"/>
          </p:cNvSpPr>
          <p:nvPr>
            <p:ph type="title" idx="4294967295"/>
          </p:nvPr>
        </p:nvSpPr>
        <p:spPr>
          <a:xfrm>
            <a:off x="612775" y="228600"/>
            <a:ext cx="8153400" cy="990600"/>
          </a:xfrm>
        </p:spPr>
        <p:txBody>
          <a:bodyPr/>
          <a:lstStyle/>
          <a:p>
            <a:endParaRPr lang="it-IT" altLang="it-IT"/>
          </a:p>
        </p:txBody>
      </p:sp>
      <p:sp>
        <p:nvSpPr>
          <p:cNvPr id="360451" name="Segnaposto contenuto 2"/>
          <p:cNvSpPr>
            <a:spLocks noGrp="1"/>
          </p:cNvSpPr>
          <p:nvPr>
            <p:ph idx="4294967295"/>
          </p:nvPr>
        </p:nvSpPr>
        <p:spPr>
          <a:xfrm>
            <a:off x="457200" y="1989138"/>
            <a:ext cx="8229600" cy="4525962"/>
          </a:xfrm>
        </p:spPr>
        <p:txBody>
          <a:bodyPr/>
          <a:lstStyle/>
          <a:p>
            <a:r>
              <a:rPr lang="en-US" altLang="it-IT"/>
              <a:t>The fundamental question is whether carbapenems can still be used in the treatment of infections caused by CRKP isolates…</a:t>
            </a:r>
            <a:endParaRPr lang="it-IT" altLang="it-IT"/>
          </a:p>
        </p:txBody>
      </p:sp>
      <p:pic>
        <p:nvPicPr>
          <p:cNvPr id="360452" name="Picture 2"/>
          <p:cNvPicPr>
            <a:picLocks noChangeAspect="1" noChangeArrowheads="1"/>
          </p:cNvPicPr>
          <p:nvPr/>
        </p:nvPicPr>
        <p:blipFill>
          <a:blip r:embed="rId2"/>
          <a:srcRect/>
          <a:stretch>
            <a:fillRect/>
          </a:stretch>
        </p:blipFill>
        <p:spPr bwMode="auto">
          <a:xfrm>
            <a:off x="71438" y="115888"/>
            <a:ext cx="8964612" cy="1336675"/>
          </a:xfrm>
          <a:prstGeom prst="rect">
            <a:avLst/>
          </a:prstGeom>
          <a:noFill/>
          <a:ln w="9525">
            <a:noFill/>
            <a:miter lim="800000"/>
            <a:headEnd/>
            <a:tailEnd/>
          </a:ln>
          <a:effectLst>
            <a:prstShdw prst="shdw17" dist="17961" dir="2700000">
              <a:schemeClr val="bg1"/>
            </a:prstShdw>
          </a:effectLst>
        </p:spPr>
      </p:pic>
      <p:sp>
        <p:nvSpPr>
          <p:cNvPr id="360453" name="CasellaDiTesto 3"/>
          <p:cNvSpPr txBox="1">
            <a:spLocks noChangeArrowheads="1"/>
          </p:cNvSpPr>
          <p:nvPr/>
        </p:nvSpPr>
        <p:spPr bwMode="auto">
          <a:xfrm>
            <a:off x="7019925" y="6165850"/>
            <a:ext cx="1938338" cy="368300"/>
          </a:xfrm>
          <a:prstGeom prst="rect">
            <a:avLst/>
          </a:prstGeom>
          <a:noFill/>
          <a:ln w="9525">
            <a:noFill/>
            <a:miter lim="800000"/>
            <a:headEnd/>
            <a:tailEnd/>
          </a:ln>
        </p:spPr>
        <p:txBody>
          <a:bodyPr wrap="none">
            <a:spAutoFit/>
          </a:bodyPr>
          <a:lstStyle/>
          <a:p>
            <a:r>
              <a:rPr lang="it-IT" altLang="it-IT">
                <a:latin typeface="Calibri" pitchFamily="34" charset="0"/>
              </a:rPr>
              <a:t>Daikos CMI 2011</a:t>
            </a:r>
          </a:p>
        </p:txBody>
      </p:sp>
      <p:pic>
        <p:nvPicPr>
          <p:cNvPr id="360454" name="Picture 6" descr="Cover image for Vol. 18 Issue s6"/>
          <p:cNvPicPr>
            <a:picLocks noChangeAspect="1" noChangeArrowheads="1"/>
          </p:cNvPicPr>
          <p:nvPr/>
        </p:nvPicPr>
        <p:blipFill>
          <a:blip r:embed="rId3"/>
          <a:srcRect/>
          <a:stretch>
            <a:fillRect/>
          </a:stretch>
        </p:blipFill>
        <p:spPr bwMode="auto">
          <a:xfrm>
            <a:off x="179388" y="5229225"/>
            <a:ext cx="1114425"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extLst>
          </p:cNvPr>
          <p:cNvSpPr/>
          <p:nvPr/>
        </p:nvSpPr>
        <p:spPr>
          <a:xfrm>
            <a:off x="7427913" y="4076700"/>
            <a:ext cx="744537"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 name="Rettangolo 1">
            <a:extLst>
              <a:ext uri="{FF2B5EF4-FFF2-40B4-BE49-F238E27FC236}"/>
            </a:extLst>
          </p:cNvPr>
          <p:cNvSpPr/>
          <p:nvPr/>
        </p:nvSpPr>
        <p:spPr>
          <a:xfrm>
            <a:off x="7824788" y="2997200"/>
            <a:ext cx="635000" cy="215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pic>
        <p:nvPicPr>
          <p:cNvPr id="264195" name="Picture 6"/>
          <p:cNvPicPr>
            <a:picLocks noChangeAspect="1" noChangeArrowheads="1"/>
          </p:cNvPicPr>
          <p:nvPr/>
        </p:nvPicPr>
        <p:blipFill>
          <a:blip r:embed="rId2"/>
          <a:srcRect/>
          <a:stretch>
            <a:fillRect/>
          </a:stretch>
        </p:blipFill>
        <p:spPr bwMode="auto">
          <a:xfrm>
            <a:off x="0" y="2349500"/>
            <a:ext cx="6156325" cy="4502150"/>
          </a:xfrm>
          <a:prstGeom prst="rect">
            <a:avLst/>
          </a:prstGeom>
          <a:noFill/>
          <a:ln w="9525">
            <a:noFill/>
            <a:miter lim="800000"/>
            <a:headEnd/>
            <a:tailEnd/>
          </a:ln>
        </p:spPr>
      </p:pic>
      <p:pic>
        <p:nvPicPr>
          <p:cNvPr id="264196" name="Picture 4"/>
          <p:cNvPicPr>
            <a:picLocks noChangeAspect="1" noChangeArrowheads="1"/>
          </p:cNvPicPr>
          <p:nvPr/>
        </p:nvPicPr>
        <p:blipFill>
          <a:blip r:embed="rId3"/>
          <a:srcRect/>
          <a:stretch>
            <a:fillRect/>
          </a:stretch>
        </p:blipFill>
        <p:spPr bwMode="auto">
          <a:xfrm>
            <a:off x="65088" y="44450"/>
            <a:ext cx="6667500" cy="2276475"/>
          </a:xfrm>
          <a:prstGeom prst="rect">
            <a:avLst/>
          </a:prstGeom>
          <a:noFill/>
          <a:ln w="9525">
            <a:noFill/>
            <a:miter lim="800000"/>
            <a:headEnd/>
            <a:tailEnd/>
          </a:ln>
        </p:spPr>
      </p:pic>
      <p:sp>
        <p:nvSpPr>
          <p:cNvPr id="264197" name="CasellaDiTesto 2"/>
          <p:cNvSpPr txBox="1">
            <a:spLocks noChangeArrowheads="1"/>
          </p:cNvSpPr>
          <p:nvPr/>
        </p:nvSpPr>
        <p:spPr bwMode="auto">
          <a:xfrm>
            <a:off x="6408738" y="2643188"/>
            <a:ext cx="2484437" cy="2586037"/>
          </a:xfrm>
          <a:prstGeom prst="rect">
            <a:avLst/>
          </a:prstGeom>
          <a:noFill/>
          <a:ln w="9525">
            <a:noFill/>
            <a:miter lim="800000"/>
            <a:headEnd/>
            <a:tailEnd/>
          </a:ln>
        </p:spPr>
        <p:txBody>
          <a:bodyPr>
            <a:spAutoFit/>
          </a:bodyPr>
          <a:lstStyle/>
          <a:p>
            <a:r>
              <a:rPr lang="en-US" altLang="it-IT" b="1">
                <a:solidFill>
                  <a:srgbClr val="000000"/>
                </a:solidFill>
                <a:latin typeface="Calibri" pitchFamily="34" charset="0"/>
              </a:rPr>
              <a:t>Mortality:</a:t>
            </a:r>
          </a:p>
          <a:p>
            <a:r>
              <a:rPr lang="en-US" altLang="it-IT">
                <a:solidFill>
                  <a:srgbClr val="000000"/>
                </a:solidFill>
                <a:latin typeface="Calibri" pitchFamily="34" charset="0"/>
              </a:rPr>
              <a:t>25 of the 46 (54.3%) whose regimens</a:t>
            </a:r>
          </a:p>
          <a:p>
            <a:r>
              <a:rPr lang="en-US" altLang="it-IT">
                <a:solidFill>
                  <a:srgbClr val="000000"/>
                </a:solidFill>
                <a:latin typeface="Calibri" pitchFamily="34" charset="0"/>
              </a:rPr>
              <a:t>were classified as monotherapy and 27 of the 79 (34.1%)</a:t>
            </a:r>
          </a:p>
          <a:p>
            <a:r>
              <a:rPr lang="en-US" altLang="it-IT">
                <a:solidFill>
                  <a:srgbClr val="000000"/>
                </a:solidFill>
                <a:latin typeface="Calibri" pitchFamily="34" charset="0"/>
              </a:rPr>
              <a:t>who were on combination regimens (P = 0.02)</a:t>
            </a:r>
            <a:endParaRPr lang="it-IT" altLang="it-IT">
              <a:solidFill>
                <a:srgbClr val="000000"/>
              </a:solidFill>
              <a:latin typeface="Calibri" pitchFamily="34" charset="0"/>
            </a:endParaRPr>
          </a:p>
        </p:txBody>
      </p:sp>
      <p:pic>
        <p:nvPicPr>
          <p:cNvPr id="264198" name="Picture 8"/>
          <p:cNvPicPr>
            <a:picLocks noChangeAspect="1" noChangeArrowheads="1"/>
          </p:cNvPicPr>
          <p:nvPr/>
        </p:nvPicPr>
        <p:blipFill>
          <a:blip r:embed="rId4"/>
          <a:srcRect/>
          <a:stretch>
            <a:fillRect/>
          </a:stretch>
        </p:blipFill>
        <p:spPr bwMode="auto">
          <a:xfrm>
            <a:off x="6683375" y="6523038"/>
            <a:ext cx="2352675" cy="219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7" name="Picture 4"/>
          <p:cNvPicPr>
            <a:picLocks noChangeAspect="1" noChangeArrowheads="1"/>
          </p:cNvPicPr>
          <p:nvPr/>
        </p:nvPicPr>
        <p:blipFill>
          <a:blip r:embed="rId2"/>
          <a:srcRect/>
          <a:stretch>
            <a:fillRect/>
          </a:stretch>
        </p:blipFill>
        <p:spPr bwMode="auto">
          <a:xfrm>
            <a:off x="179388" y="0"/>
            <a:ext cx="5419725" cy="2257425"/>
          </a:xfrm>
          <a:prstGeom prst="rect">
            <a:avLst/>
          </a:prstGeom>
          <a:noFill/>
          <a:ln w="9525">
            <a:noFill/>
            <a:miter lim="800000"/>
            <a:headEnd/>
            <a:tailEnd/>
          </a:ln>
        </p:spPr>
      </p:pic>
      <p:pic>
        <p:nvPicPr>
          <p:cNvPr id="265218" name="Picture 5"/>
          <p:cNvPicPr>
            <a:picLocks noChangeAspect="1" noChangeArrowheads="1"/>
          </p:cNvPicPr>
          <p:nvPr/>
        </p:nvPicPr>
        <p:blipFill>
          <a:blip r:embed="rId3"/>
          <a:srcRect/>
          <a:stretch>
            <a:fillRect/>
          </a:stretch>
        </p:blipFill>
        <p:spPr bwMode="auto">
          <a:xfrm>
            <a:off x="6516688" y="333375"/>
            <a:ext cx="1895475" cy="1238250"/>
          </a:xfrm>
          <a:prstGeom prst="rect">
            <a:avLst/>
          </a:prstGeom>
          <a:noFill/>
          <a:ln w="9525">
            <a:noFill/>
            <a:miter lim="800000"/>
            <a:headEnd/>
            <a:tailEnd/>
          </a:ln>
        </p:spPr>
      </p:pic>
      <p:sp>
        <p:nvSpPr>
          <p:cNvPr id="265219" name="Text Box 6"/>
          <p:cNvSpPr txBox="1">
            <a:spLocks noChangeArrowheads="1"/>
          </p:cNvSpPr>
          <p:nvPr/>
        </p:nvSpPr>
        <p:spPr bwMode="auto">
          <a:xfrm>
            <a:off x="5724525" y="1628775"/>
            <a:ext cx="3419475" cy="517525"/>
          </a:xfrm>
          <a:prstGeom prst="rect">
            <a:avLst/>
          </a:prstGeom>
          <a:noFill/>
          <a:ln w="9525">
            <a:noFill/>
            <a:miter lim="800000"/>
            <a:headEnd/>
            <a:tailEnd/>
          </a:ln>
        </p:spPr>
        <p:txBody>
          <a:bodyPr>
            <a:spAutoFit/>
          </a:bodyPr>
          <a:lstStyle/>
          <a:p>
            <a:pPr>
              <a:spcBef>
                <a:spcPct val="50000"/>
              </a:spcBef>
            </a:pPr>
            <a:r>
              <a:rPr lang="it-IT" sz="1400" b="1" i="1">
                <a:solidFill>
                  <a:srgbClr val="000000"/>
                </a:solidFill>
                <a:latin typeface="Calibri" pitchFamily="34" charset="0"/>
              </a:rPr>
              <a:t>Expert Rev Anti Infect Ther 2013; </a:t>
            </a:r>
            <a:r>
              <a:rPr lang="it-IT" sz="1400" b="1">
                <a:solidFill>
                  <a:srgbClr val="000000"/>
                </a:solidFill>
                <a:latin typeface="Calibri" pitchFamily="34" charset="0"/>
              </a:rPr>
              <a:t>11: 159–177.</a:t>
            </a:r>
          </a:p>
        </p:txBody>
      </p:sp>
      <p:sp>
        <p:nvSpPr>
          <p:cNvPr id="265220" name="Text Box 7"/>
          <p:cNvSpPr txBox="1">
            <a:spLocks noChangeArrowheads="1"/>
          </p:cNvSpPr>
          <p:nvPr/>
        </p:nvSpPr>
        <p:spPr bwMode="auto">
          <a:xfrm>
            <a:off x="179388" y="2371725"/>
            <a:ext cx="8569325" cy="4486275"/>
          </a:xfrm>
          <a:prstGeom prst="rect">
            <a:avLst/>
          </a:prstGeom>
          <a:noFill/>
          <a:ln w="9525">
            <a:noFill/>
            <a:miter lim="800000"/>
            <a:headEnd/>
            <a:tailEnd/>
          </a:ln>
        </p:spPr>
        <p:txBody>
          <a:bodyPr>
            <a:spAutoFit/>
          </a:bodyPr>
          <a:lstStyle/>
          <a:p>
            <a:pPr>
              <a:buFontTx/>
              <a:buChar char="•"/>
            </a:pPr>
            <a:r>
              <a:rPr lang="it-IT" b="1">
                <a:solidFill>
                  <a:srgbClr val="000000"/>
                </a:solidFill>
                <a:latin typeface="Calibri" pitchFamily="34" charset="0"/>
              </a:rPr>
              <a:t>Combination treatment regimens for CR-KP infections have not been compared in prospective randomized trials.</a:t>
            </a:r>
          </a:p>
          <a:p>
            <a:pPr>
              <a:buFontTx/>
              <a:buChar char="•"/>
            </a:pPr>
            <a:endParaRPr lang="it-IT" b="1">
              <a:solidFill>
                <a:srgbClr val="000000"/>
              </a:solidFill>
              <a:latin typeface="Calibri" pitchFamily="34" charset="0"/>
            </a:endParaRPr>
          </a:p>
          <a:p>
            <a:pPr>
              <a:buFontTx/>
              <a:buChar char="•"/>
            </a:pPr>
            <a:r>
              <a:rPr lang="it-IT" b="1">
                <a:solidFill>
                  <a:srgbClr val="000000"/>
                </a:solidFill>
                <a:latin typeface="Calibri" pitchFamily="34" charset="0"/>
              </a:rPr>
              <a:t>Reviewing the published studies we found 507 patients treated ≥48 h. </a:t>
            </a:r>
          </a:p>
          <a:p>
            <a:pPr>
              <a:buFontTx/>
              <a:buChar char="•"/>
            </a:pPr>
            <a:r>
              <a:rPr lang="it-IT" b="1">
                <a:solidFill>
                  <a:srgbClr val="000000"/>
                </a:solidFill>
                <a:latin typeface="Calibri" pitchFamily="34" charset="0"/>
              </a:rPr>
              <a:t>Information on the type of therapeutic regimen was available for 416 of them: 206 were treated with monotherapy and 210 received combination therapy.</a:t>
            </a:r>
          </a:p>
          <a:p>
            <a:pPr>
              <a:buFontTx/>
              <a:buChar char="•"/>
            </a:pPr>
            <a:endParaRPr lang="it-IT" b="1">
              <a:solidFill>
                <a:srgbClr val="000000"/>
              </a:solidFill>
              <a:latin typeface="Calibri" pitchFamily="34" charset="0"/>
            </a:endParaRPr>
          </a:p>
          <a:p>
            <a:pPr>
              <a:buFontTx/>
              <a:buChar char="•"/>
            </a:pPr>
            <a:r>
              <a:rPr lang="it-IT" b="1">
                <a:solidFill>
                  <a:srgbClr val="000000"/>
                </a:solidFill>
                <a:latin typeface="Calibri" pitchFamily="34" charset="0"/>
              </a:rPr>
              <a:t>65 out of the 210 patients in combination therapy received a carbapenem-based treatment. </a:t>
            </a:r>
          </a:p>
          <a:p>
            <a:pPr>
              <a:buFontTx/>
              <a:buChar char="•"/>
            </a:pPr>
            <a:endParaRPr lang="it-IT" b="1">
              <a:solidFill>
                <a:srgbClr val="000000"/>
              </a:solidFill>
              <a:latin typeface="Calibri" pitchFamily="34" charset="0"/>
            </a:endParaRPr>
          </a:p>
          <a:p>
            <a:pPr>
              <a:buFontTx/>
              <a:buChar char="•"/>
            </a:pPr>
            <a:r>
              <a:rPr lang="it-IT" b="1">
                <a:solidFill>
                  <a:srgbClr val="000000"/>
                </a:solidFill>
                <a:latin typeface="Calibri" pitchFamily="34" charset="0"/>
              </a:rPr>
              <a:t>The mean mortality rates were 49.1 and 18.3% among patients with monotherapy and combination therapy, respectively. </a:t>
            </a:r>
          </a:p>
          <a:p>
            <a:pPr>
              <a:buFontTx/>
              <a:buChar char="•"/>
            </a:pPr>
            <a:endParaRPr lang="it-IT" b="1">
              <a:solidFill>
                <a:srgbClr val="000000"/>
              </a:solidFill>
              <a:latin typeface="Calibri" pitchFamily="34" charset="0"/>
            </a:endParaRPr>
          </a:p>
          <a:p>
            <a:pPr>
              <a:buFontTx/>
              <a:buChar char="•"/>
            </a:pPr>
            <a:r>
              <a:rPr lang="it-IT" b="1">
                <a:solidFill>
                  <a:srgbClr val="000000"/>
                </a:solidFill>
                <a:latin typeface="Calibri" pitchFamily="34" charset="0"/>
              </a:rPr>
              <a:t>Furthermore, lower rates of mortality were observed among those patients receiving a carbapenem-based combination therapy.</a:t>
            </a:r>
          </a:p>
        </p:txBody>
      </p:sp>
      <p:sp>
        <p:nvSpPr>
          <p:cNvPr id="6" name="Rettangolo 5"/>
          <p:cNvSpPr/>
          <p:nvPr/>
        </p:nvSpPr>
        <p:spPr>
          <a:xfrm>
            <a:off x="0" y="5157788"/>
            <a:ext cx="9144000" cy="668337"/>
          </a:xfrm>
          <a:prstGeom prst="rect">
            <a:avLst/>
          </a:prstGeom>
          <a:solidFill>
            <a:srgbClr val="FF330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p:cNvPicPr>
            <a:picLocks noChangeAspect="1" noChangeArrowheads="1"/>
          </p:cNvPicPr>
          <p:nvPr/>
        </p:nvPicPr>
        <p:blipFill>
          <a:blip r:embed="rId2"/>
          <a:srcRect/>
          <a:stretch>
            <a:fillRect/>
          </a:stretch>
        </p:blipFill>
        <p:spPr bwMode="auto">
          <a:xfrm>
            <a:off x="0" y="1357313"/>
            <a:ext cx="4929188" cy="5500687"/>
          </a:xfrm>
          <a:prstGeom prst="rect">
            <a:avLst/>
          </a:prstGeom>
          <a:noFill/>
          <a:ln w="9525">
            <a:noFill/>
            <a:miter lim="800000"/>
            <a:headEnd/>
            <a:tailEnd/>
          </a:ln>
        </p:spPr>
      </p:pic>
      <p:pic>
        <p:nvPicPr>
          <p:cNvPr id="266242" name="Picture 3"/>
          <p:cNvPicPr>
            <a:picLocks noChangeAspect="1" noChangeArrowheads="1"/>
          </p:cNvPicPr>
          <p:nvPr/>
        </p:nvPicPr>
        <p:blipFill>
          <a:blip r:embed="rId3"/>
          <a:srcRect/>
          <a:stretch>
            <a:fillRect/>
          </a:stretch>
        </p:blipFill>
        <p:spPr bwMode="auto">
          <a:xfrm>
            <a:off x="5000625" y="0"/>
            <a:ext cx="4143375" cy="6429375"/>
          </a:xfrm>
          <a:prstGeom prst="rect">
            <a:avLst/>
          </a:prstGeom>
          <a:noFill/>
          <a:ln w="9525">
            <a:noFill/>
            <a:miter lim="800000"/>
            <a:headEnd/>
            <a:tailEnd/>
          </a:ln>
        </p:spPr>
      </p:pic>
      <p:pic>
        <p:nvPicPr>
          <p:cNvPr id="266243" name="Picture 4"/>
          <p:cNvPicPr>
            <a:picLocks noChangeAspect="1" noChangeArrowheads="1"/>
          </p:cNvPicPr>
          <p:nvPr/>
        </p:nvPicPr>
        <p:blipFill>
          <a:blip r:embed="rId4"/>
          <a:srcRect/>
          <a:stretch>
            <a:fillRect/>
          </a:stretch>
        </p:blipFill>
        <p:spPr bwMode="auto">
          <a:xfrm>
            <a:off x="6429375" y="6542088"/>
            <a:ext cx="2714625" cy="315912"/>
          </a:xfrm>
          <a:prstGeom prst="rect">
            <a:avLst/>
          </a:prstGeom>
          <a:noFill/>
          <a:ln w="9525">
            <a:noFill/>
            <a:miter lim="800000"/>
            <a:headEnd/>
            <a:tailEnd/>
          </a:ln>
        </p:spPr>
      </p:pic>
      <p:sp>
        <p:nvSpPr>
          <p:cNvPr id="5" name="Rettangolo 4"/>
          <p:cNvSpPr/>
          <p:nvPr/>
        </p:nvSpPr>
        <p:spPr>
          <a:xfrm>
            <a:off x="0" y="0"/>
            <a:ext cx="5000625" cy="135731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it-IT" sz="2000" dirty="0" err="1">
                <a:solidFill>
                  <a:schemeClr val="bg1"/>
                </a:solidFill>
              </a:rPr>
              <a:t>Meropenem</a:t>
            </a:r>
            <a:r>
              <a:rPr lang="it-IT" sz="2000" dirty="0">
                <a:solidFill>
                  <a:schemeClr val="bg1"/>
                </a:solidFill>
              </a:rPr>
              <a:t> 6 gr</a:t>
            </a:r>
          </a:p>
          <a:p>
            <a:pPr fontAlgn="auto">
              <a:spcBef>
                <a:spcPts val="0"/>
              </a:spcBef>
              <a:spcAft>
                <a:spcPts val="0"/>
              </a:spcAft>
              <a:defRPr/>
            </a:pPr>
            <a:r>
              <a:rPr lang="it-IT" sz="2000" dirty="0">
                <a:solidFill>
                  <a:schemeClr val="bg1"/>
                </a:solidFill>
              </a:rPr>
              <a:t>+</a:t>
            </a:r>
          </a:p>
          <a:p>
            <a:pPr fontAlgn="auto">
              <a:spcBef>
                <a:spcPts val="0"/>
              </a:spcBef>
              <a:spcAft>
                <a:spcPts val="0"/>
              </a:spcAft>
              <a:defRPr/>
            </a:pPr>
            <a:r>
              <a:rPr lang="it-IT" sz="2000" dirty="0" err="1">
                <a:solidFill>
                  <a:schemeClr val="bg1"/>
                </a:solidFill>
              </a:rPr>
              <a:t>Ertapenem</a:t>
            </a:r>
            <a:r>
              <a:rPr lang="it-IT" sz="2000" dirty="0">
                <a:solidFill>
                  <a:schemeClr val="bg1"/>
                </a:solidFill>
              </a:rPr>
              <a:t> 2 g</a:t>
            </a:r>
          </a:p>
        </p:txBody>
      </p:sp>
      <p:sp>
        <p:nvSpPr>
          <p:cNvPr id="6" name="Rettangolo 5"/>
          <p:cNvSpPr/>
          <p:nvPr/>
        </p:nvSpPr>
        <p:spPr>
          <a:xfrm>
            <a:off x="2214563" y="285750"/>
            <a:ext cx="2428875" cy="8572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dirty="0" err="1">
                <a:solidFill>
                  <a:schemeClr val="tx1"/>
                </a:solidFill>
              </a:rPr>
              <a:t>Extended</a:t>
            </a:r>
            <a:r>
              <a:rPr lang="it-IT" dirty="0">
                <a:solidFill>
                  <a:schemeClr val="tx1"/>
                </a:solidFill>
              </a:rPr>
              <a:t> </a:t>
            </a:r>
            <a:r>
              <a:rPr lang="it-IT" dirty="0" err="1">
                <a:solidFill>
                  <a:schemeClr val="tx1"/>
                </a:solidFill>
              </a:rPr>
              <a:t>Infusion</a:t>
            </a:r>
            <a:r>
              <a:rPr lang="it-IT" dirty="0">
                <a:solidFill>
                  <a:schemeClr val="tx1"/>
                </a:solidFill>
              </a:rPr>
              <a:t> </a:t>
            </a:r>
            <a:r>
              <a:rPr lang="it-IT" dirty="0" err="1">
                <a:solidFill>
                  <a:schemeClr val="tx1"/>
                </a:solidFill>
              </a:rPr>
              <a:t>strategy</a:t>
            </a:r>
            <a:r>
              <a:rPr lang="it-IT" dirty="0">
                <a:solidFill>
                  <a:schemeClr val="tx1"/>
                </a:solidFill>
              </a:rPr>
              <a:t> (3 h </a:t>
            </a:r>
            <a:r>
              <a:rPr lang="it-IT" dirty="0" err="1">
                <a:solidFill>
                  <a:schemeClr val="tx1"/>
                </a:solidFill>
              </a:rPr>
              <a:t>infusion</a:t>
            </a:r>
            <a:r>
              <a:rPr lang="it-IT">
                <a:solidFill>
                  <a:schemeClr val="tx1"/>
                </a:solidFill>
              </a:rPr>
              <a:t>) </a:t>
            </a:r>
            <a:endParaRPr lang="it-IT"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p:cNvPicPr>
            <a:picLocks noChangeAspect="1" noChangeArrowheads="1"/>
          </p:cNvPicPr>
          <p:nvPr/>
        </p:nvPicPr>
        <p:blipFill>
          <a:blip r:embed="rId2"/>
          <a:srcRect t="3876"/>
          <a:stretch>
            <a:fillRect/>
          </a:stretch>
        </p:blipFill>
        <p:spPr bwMode="auto">
          <a:xfrm>
            <a:off x="1979613" y="44450"/>
            <a:ext cx="5040312" cy="1841500"/>
          </a:xfrm>
          <a:prstGeom prst="rect">
            <a:avLst/>
          </a:prstGeom>
          <a:noFill/>
          <a:ln w="9525">
            <a:noFill/>
            <a:miter lim="800000"/>
            <a:headEnd/>
            <a:tailEnd/>
          </a:ln>
        </p:spPr>
      </p:pic>
      <p:pic>
        <p:nvPicPr>
          <p:cNvPr id="267266" name="Picture 3"/>
          <p:cNvPicPr>
            <a:picLocks noChangeAspect="1" noChangeArrowheads="1"/>
          </p:cNvPicPr>
          <p:nvPr/>
        </p:nvPicPr>
        <p:blipFill>
          <a:blip r:embed="rId3"/>
          <a:srcRect/>
          <a:stretch>
            <a:fillRect/>
          </a:stretch>
        </p:blipFill>
        <p:spPr bwMode="auto">
          <a:xfrm>
            <a:off x="34925" y="1809750"/>
            <a:ext cx="4406900" cy="5003800"/>
          </a:xfrm>
          <a:prstGeom prst="rect">
            <a:avLst/>
          </a:prstGeom>
          <a:noFill/>
          <a:ln w="9525">
            <a:noFill/>
            <a:miter lim="800000"/>
            <a:headEnd/>
            <a:tailEnd/>
          </a:ln>
        </p:spPr>
      </p:pic>
      <p:pic>
        <p:nvPicPr>
          <p:cNvPr id="267267" name="Picture 4"/>
          <p:cNvPicPr>
            <a:picLocks noChangeAspect="1" noChangeArrowheads="1"/>
          </p:cNvPicPr>
          <p:nvPr/>
        </p:nvPicPr>
        <p:blipFill>
          <a:blip r:embed="rId4"/>
          <a:srcRect/>
          <a:stretch>
            <a:fillRect/>
          </a:stretch>
        </p:blipFill>
        <p:spPr bwMode="auto">
          <a:xfrm>
            <a:off x="4716463" y="1889125"/>
            <a:ext cx="4370387" cy="4924425"/>
          </a:xfrm>
          <a:prstGeom prst="rect">
            <a:avLst/>
          </a:prstGeom>
          <a:noFill/>
          <a:ln w="9525">
            <a:noFill/>
            <a:miter lim="800000"/>
            <a:headEnd/>
            <a:tailEnd/>
          </a:ln>
        </p:spPr>
      </p:pic>
      <p:sp>
        <p:nvSpPr>
          <p:cNvPr id="2" name="Rettangolo 1">
            <a:extLst>
              <a:ext uri="{FF2B5EF4-FFF2-40B4-BE49-F238E27FC236}"/>
            </a:extLst>
          </p:cNvPr>
          <p:cNvSpPr/>
          <p:nvPr/>
        </p:nvSpPr>
        <p:spPr>
          <a:xfrm>
            <a:off x="2700338" y="1889125"/>
            <a:ext cx="1741487" cy="1179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67269" name="Picture 6" descr="The Current Issue">
            <a:hlinkClick r:id="rId5"/>
          </p:cNvPr>
          <p:cNvPicPr>
            <a:picLocks noChangeAspect="1" noChangeArrowheads="1"/>
          </p:cNvPicPr>
          <p:nvPr/>
        </p:nvPicPr>
        <p:blipFill>
          <a:blip r:embed="rId6"/>
          <a:srcRect/>
          <a:stretch>
            <a:fillRect/>
          </a:stretch>
        </p:blipFill>
        <p:spPr bwMode="auto">
          <a:xfrm>
            <a:off x="34925" y="52388"/>
            <a:ext cx="1276350" cy="1647825"/>
          </a:xfrm>
          <a:prstGeom prst="rect">
            <a:avLst/>
          </a:prstGeom>
          <a:noFill/>
          <a:ln w="9525">
            <a:noFill/>
            <a:miter lim="800000"/>
            <a:headEnd/>
            <a:tailEnd/>
          </a:ln>
        </p:spPr>
      </p:pic>
      <p:sp>
        <p:nvSpPr>
          <p:cNvPr id="3" name="CasellaDiTesto 2">
            <a:extLst>
              <a:ext uri="{FF2B5EF4-FFF2-40B4-BE49-F238E27FC236}"/>
            </a:extLst>
          </p:cNvPr>
          <p:cNvSpPr txBox="1"/>
          <p:nvPr/>
        </p:nvSpPr>
        <p:spPr>
          <a:xfrm>
            <a:off x="1331913" y="71438"/>
            <a:ext cx="498475" cy="261937"/>
          </a:xfrm>
          <a:prstGeom prst="rect">
            <a:avLst/>
          </a:prstGeom>
          <a:noFill/>
        </p:spPr>
        <p:txBody>
          <a:bodyPr wrap="none">
            <a:spAutoFit/>
          </a:bodyPr>
          <a:lstStyle/>
          <a:p>
            <a:pPr fontAlgn="auto">
              <a:spcBef>
                <a:spcPts val="0"/>
              </a:spcBef>
              <a:spcAft>
                <a:spcPts val="0"/>
              </a:spcAft>
              <a:defRPr/>
            </a:pPr>
            <a:r>
              <a:rPr lang="it-IT" sz="1050" dirty="0">
                <a:latin typeface="Arial" panose="020B0604020202020204" pitchFamily="34" charset="0"/>
                <a:cs typeface="Arial" panose="020B0604020202020204" pitchFamily="34" charset="0"/>
              </a:rPr>
              <a:t>2015</a:t>
            </a:r>
          </a:p>
        </p:txBody>
      </p:sp>
      <p:sp>
        <p:nvSpPr>
          <p:cNvPr id="267271" name="Freccia in giù 7"/>
          <p:cNvSpPr>
            <a:spLocks noChangeArrowheads="1"/>
          </p:cNvSpPr>
          <p:nvPr/>
        </p:nvSpPr>
        <p:spPr bwMode="auto">
          <a:xfrm>
            <a:off x="6011863" y="2636838"/>
            <a:ext cx="144462" cy="431800"/>
          </a:xfrm>
          <a:prstGeom prst="downArrow">
            <a:avLst>
              <a:gd name="adj1" fmla="val 50000"/>
              <a:gd name="adj2" fmla="val 49817"/>
            </a:avLst>
          </a:prstGeom>
          <a:solidFill>
            <a:srgbClr val="92D050"/>
          </a:solidFill>
          <a:ln w="9525" algn="ctr">
            <a:solidFill>
              <a:schemeClr val="tx1"/>
            </a:solidFill>
            <a:round/>
            <a:headEnd/>
            <a:tailEnd/>
          </a:ln>
        </p:spPr>
        <p:txBody>
          <a:bodyPr/>
          <a:lstStyle/>
          <a:p>
            <a:pPr algn="ctr"/>
            <a:endParaRPr lang="it-IT"/>
          </a:p>
        </p:txBody>
      </p:sp>
      <p:sp>
        <p:nvSpPr>
          <p:cNvPr id="267272" name="Freccia in giù 8"/>
          <p:cNvSpPr>
            <a:spLocks noChangeArrowheads="1"/>
          </p:cNvSpPr>
          <p:nvPr/>
        </p:nvSpPr>
        <p:spPr bwMode="auto">
          <a:xfrm>
            <a:off x="6227763" y="2420938"/>
            <a:ext cx="144462" cy="431800"/>
          </a:xfrm>
          <a:prstGeom prst="downArrow">
            <a:avLst>
              <a:gd name="adj1" fmla="val 50000"/>
              <a:gd name="adj2" fmla="val 49817"/>
            </a:avLst>
          </a:prstGeom>
          <a:solidFill>
            <a:srgbClr val="FF0000"/>
          </a:solidFill>
          <a:ln w="9525" algn="ctr">
            <a:solidFill>
              <a:schemeClr val="tx1"/>
            </a:solidFill>
            <a:round/>
            <a:headEnd/>
            <a:tailEnd/>
          </a:ln>
        </p:spPr>
        <p:txBody>
          <a:bodyPr/>
          <a:lstStyle/>
          <a:p>
            <a:pPr algn="ctr"/>
            <a:endParaRPr lang="it-IT"/>
          </a:p>
        </p:txBody>
      </p:sp>
      <p:sp>
        <p:nvSpPr>
          <p:cNvPr id="267273" name="Freccia in giù 9"/>
          <p:cNvSpPr>
            <a:spLocks noChangeArrowheads="1"/>
          </p:cNvSpPr>
          <p:nvPr/>
        </p:nvSpPr>
        <p:spPr bwMode="auto">
          <a:xfrm>
            <a:off x="1258888" y="5732463"/>
            <a:ext cx="144462" cy="433387"/>
          </a:xfrm>
          <a:prstGeom prst="downArrow">
            <a:avLst>
              <a:gd name="adj1" fmla="val 50000"/>
              <a:gd name="adj2" fmla="val 50000"/>
            </a:avLst>
          </a:prstGeom>
          <a:solidFill>
            <a:srgbClr val="92D050"/>
          </a:solidFill>
          <a:ln w="9525" algn="ctr">
            <a:solidFill>
              <a:schemeClr val="tx1"/>
            </a:solidFill>
            <a:round/>
            <a:headEnd/>
            <a:tailEnd/>
          </a:ln>
        </p:spPr>
        <p:txBody>
          <a:bodyPr/>
          <a:lstStyle/>
          <a:p>
            <a:pPr algn="ctr"/>
            <a:endParaRPr lang="it-IT"/>
          </a:p>
        </p:txBody>
      </p:sp>
      <p:sp>
        <p:nvSpPr>
          <p:cNvPr id="267274" name="Freccia in giù 10"/>
          <p:cNvSpPr>
            <a:spLocks noChangeArrowheads="1"/>
          </p:cNvSpPr>
          <p:nvPr/>
        </p:nvSpPr>
        <p:spPr bwMode="auto">
          <a:xfrm>
            <a:off x="2571750" y="5786438"/>
            <a:ext cx="144463" cy="431800"/>
          </a:xfrm>
          <a:prstGeom prst="downArrow">
            <a:avLst>
              <a:gd name="adj1" fmla="val 50000"/>
              <a:gd name="adj2" fmla="val 49817"/>
            </a:avLst>
          </a:prstGeom>
          <a:solidFill>
            <a:srgbClr val="92D050"/>
          </a:solidFill>
          <a:ln w="9525" algn="ctr">
            <a:solidFill>
              <a:schemeClr val="tx1"/>
            </a:solidFill>
            <a:round/>
            <a:headEnd/>
            <a:tailEnd/>
          </a:ln>
        </p:spPr>
        <p:txBody>
          <a:bodyPr/>
          <a:lstStyle/>
          <a:p>
            <a:pPr algn="ctr"/>
            <a:endParaRPr lang="it-IT"/>
          </a:p>
        </p:txBody>
      </p:sp>
      <p:sp>
        <p:nvSpPr>
          <p:cNvPr id="267275" name="Freccia in giù 11"/>
          <p:cNvSpPr>
            <a:spLocks noChangeArrowheads="1"/>
          </p:cNvSpPr>
          <p:nvPr/>
        </p:nvSpPr>
        <p:spPr bwMode="auto">
          <a:xfrm>
            <a:off x="8459788" y="5445125"/>
            <a:ext cx="144462" cy="431800"/>
          </a:xfrm>
          <a:prstGeom prst="downArrow">
            <a:avLst>
              <a:gd name="adj1" fmla="val 50000"/>
              <a:gd name="adj2" fmla="val 49817"/>
            </a:avLst>
          </a:prstGeom>
          <a:solidFill>
            <a:srgbClr val="FF0000"/>
          </a:solidFill>
          <a:ln w="9525" algn="ctr">
            <a:solidFill>
              <a:schemeClr val="tx1"/>
            </a:solidFill>
            <a:round/>
            <a:headEnd/>
            <a:tailEnd/>
          </a:ln>
        </p:spPr>
        <p:txBody>
          <a:bodyPr/>
          <a:lstStyle/>
          <a:p>
            <a:pPr algn="ctr"/>
            <a:endParaRPr lang="it-IT"/>
          </a:p>
        </p:txBody>
      </p:sp>
      <p:sp>
        <p:nvSpPr>
          <p:cNvPr id="267276" name="Freccia in giù 12"/>
          <p:cNvSpPr>
            <a:spLocks noChangeArrowheads="1"/>
          </p:cNvSpPr>
          <p:nvPr/>
        </p:nvSpPr>
        <p:spPr bwMode="auto">
          <a:xfrm>
            <a:off x="7215188" y="5572125"/>
            <a:ext cx="144462" cy="431800"/>
          </a:xfrm>
          <a:prstGeom prst="downArrow">
            <a:avLst>
              <a:gd name="adj1" fmla="val 50000"/>
              <a:gd name="adj2" fmla="val 49817"/>
            </a:avLst>
          </a:prstGeom>
          <a:solidFill>
            <a:srgbClr val="92D050"/>
          </a:solidFill>
          <a:ln w="9525" algn="ctr">
            <a:solidFill>
              <a:schemeClr val="tx1"/>
            </a:solidFill>
            <a:round/>
            <a:headEnd/>
            <a:tailEnd/>
          </a:ln>
        </p:spPr>
        <p:txBody>
          <a:bodyPr/>
          <a:lstStyle/>
          <a:p>
            <a:pPr algn="ctr"/>
            <a:endParaRPr lang="it-IT"/>
          </a:p>
        </p:txBody>
      </p:sp>
      <p:sp>
        <p:nvSpPr>
          <p:cNvPr id="267277" name="Freccia in giù 13"/>
          <p:cNvSpPr>
            <a:spLocks noChangeArrowheads="1"/>
          </p:cNvSpPr>
          <p:nvPr/>
        </p:nvSpPr>
        <p:spPr bwMode="auto">
          <a:xfrm>
            <a:off x="1979613" y="2492375"/>
            <a:ext cx="144462" cy="431800"/>
          </a:xfrm>
          <a:prstGeom prst="downArrow">
            <a:avLst>
              <a:gd name="adj1" fmla="val 50000"/>
              <a:gd name="adj2" fmla="val 49817"/>
            </a:avLst>
          </a:prstGeom>
          <a:solidFill>
            <a:srgbClr val="FF0000"/>
          </a:solidFill>
          <a:ln w="9525" algn="ctr">
            <a:solidFill>
              <a:schemeClr val="tx1"/>
            </a:solidFill>
            <a:round/>
            <a:headEnd/>
            <a:tailEnd/>
          </a:ln>
        </p:spPr>
        <p:txBody>
          <a:bodyPr/>
          <a:lstStyle/>
          <a:p>
            <a:pPr algn="ctr"/>
            <a:endParaRPr lang="it-IT"/>
          </a:p>
        </p:txBody>
      </p:sp>
      <p:sp>
        <p:nvSpPr>
          <p:cNvPr id="267278" name="Freccia a destra 15"/>
          <p:cNvSpPr>
            <a:spLocks noChangeArrowheads="1"/>
          </p:cNvSpPr>
          <p:nvPr/>
        </p:nvSpPr>
        <p:spPr bwMode="auto">
          <a:xfrm flipV="1">
            <a:off x="6804025" y="2636838"/>
            <a:ext cx="431800" cy="144462"/>
          </a:xfrm>
          <a:prstGeom prst="rightArrow">
            <a:avLst>
              <a:gd name="adj1" fmla="val 50000"/>
              <a:gd name="adj2" fmla="val 55698"/>
            </a:avLst>
          </a:prstGeom>
          <a:solidFill>
            <a:srgbClr val="92D050"/>
          </a:solidFill>
          <a:ln w="9525" algn="ctr">
            <a:solidFill>
              <a:schemeClr val="tx1"/>
            </a:solidFill>
            <a:round/>
            <a:headEnd/>
            <a:tailEnd/>
          </a:ln>
        </p:spPr>
        <p:txBody>
          <a:bodyPr/>
          <a:lstStyle/>
          <a:p>
            <a:pPr algn="ctr"/>
            <a:endParaRPr lang="it-IT"/>
          </a:p>
        </p:txBody>
      </p:sp>
      <p:sp>
        <p:nvSpPr>
          <p:cNvPr id="267279" name="Freccia a destra 16"/>
          <p:cNvSpPr>
            <a:spLocks noChangeArrowheads="1"/>
          </p:cNvSpPr>
          <p:nvPr/>
        </p:nvSpPr>
        <p:spPr bwMode="auto">
          <a:xfrm flipV="1">
            <a:off x="6786563" y="2857500"/>
            <a:ext cx="431800" cy="144463"/>
          </a:xfrm>
          <a:prstGeom prst="rightArrow">
            <a:avLst>
              <a:gd name="adj1" fmla="val 50000"/>
              <a:gd name="adj2" fmla="val 55698"/>
            </a:avLst>
          </a:prstGeom>
          <a:solidFill>
            <a:srgbClr val="FF0000"/>
          </a:solidFill>
          <a:ln w="9525" algn="ctr">
            <a:solidFill>
              <a:schemeClr val="tx1"/>
            </a:solidFill>
            <a:round/>
            <a:headEnd/>
            <a:tailEnd/>
          </a:ln>
        </p:spPr>
        <p:txBody>
          <a:bodyPr/>
          <a:lstStyle/>
          <a:p>
            <a:pPr algn="ctr"/>
            <a:endParaRPr lang="it-IT"/>
          </a:p>
        </p:txBody>
      </p:sp>
      <p:sp>
        <p:nvSpPr>
          <p:cNvPr id="267280" name="Rettangolo 17"/>
          <p:cNvSpPr>
            <a:spLocks noChangeArrowheads="1"/>
          </p:cNvSpPr>
          <p:nvPr/>
        </p:nvSpPr>
        <p:spPr bwMode="auto">
          <a:xfrm>
            <a:off x="1000125" y="5500688"/>
            <a:ext cx="785813" cy="214312"/>
          </a:xfrm>
          <a:prstGeom prst="rect">
            <a:avLst/>
          </a:prstGeom>
          <a:solidFill>
            <a:schemeClr val="accent1"/>
          </a:solidFill>
          <a:ln w="9525" algn="ctr">
            <a:solidFill>
              <a:schemeClr val="tx1"/>
            </a:solidFill>
            <a:round/>
            <a:headEnd/>
            <a:tailEnd/>
          </a:ln>
        </p:spPr>
        <p:txBody>
          <a:bodyPr/>
          <a:lstStyle/>
          <a:p>
            <a:pPr algn="ctr"/>
            <a:r>
              <a:rPr lang="it-IT" sz="1200"/>
              <a:t>3 drugs</a:t>
            </a:r>
          </a:p>
        </p:txBody>
      </p:sp>
      <p:sp>
        <p:nvSpPr>
          <p:cNvPr id="267281" name="Rettangolo 18"/>
          <p:cNvSpPr>
            <a:spLocks noChangeArrowheads="1"/>
          </p:cNvSpPr>
          <p:nvPr/>
        </p:nvSpPr>
        <p:spPr bwMode="auto">
          <a:xfrm>
            <a:off x="2214563" y="5572125"/>
            <a:ext cx="785812" cy="214313"/>
          </a:xfrm>
          <a:prstGeom prst="rect">
            <a:avLst/>
          </a:prstGeom>
          <a:solidFill>
            <a:schemeClr val="accent1"/>
          </a:solidFill>
          <a:ln w="9525" algn="ctr">
            <a:solidFill>
              <a:schemeClr val="tx1"/>
            </a:solidFill>
            <a:round/>
            <a:headEnd/>
            <a:tailEnd/>
          </a:ln>
        </p:spPr>
        <p:txBody>
          <a:bodyPr/>
          <a:lstStyle/>
          <a:p>
            <a:pPr algn="ctr"/>
            <a:r>
              <a:rPr lang="it-IT" sz="1200"/>
              <a:t>+ mrm</a:t>
            </a:r>
          </a:p>
        </p:txBody>
      </p:sp>
      <p:sp>
        <p:nvSpPr>
          <p:cNvPr id="267282" name="Rettangolo 19"/>
          <p:cNvSpPr>
            <a:spLocks noChangeArrowheads="1"/>
          </p:cNvSpPr>
          <p:nvPr/>
        </p:nvSpPr>
        <p:spPr bwMode="auto">
          <a:xfrm>
            <a:off x="3500438" y="5786438"/>
            <a:ext cx="785812" cy="214312"/>
          </a:xfrm>
          <a:prstGeom prst="rect">
            <a:avLst/>
          </a:prstGeom>
          <a:solidFill>
            <a:schemeClr val="accent1"/>
          </a:solidFill>
          <a:ln w="9525" algn="ctr">
            <a:solidFill>
              <a:schemeClr val="tx1"/>
            </a:solidFill>
            <a:round/>
            <a:headEnd/>
            <a:tailEnd/>
          </a:ln>
        </p:spPr>
        <p:txBody>
          <a:bodyPr/>
          <a:lstStyle/>
          <a:p>
            <a:pPr algn="ctr"/>
            <a:r>
              <a:rPr lang="it-IT" sz="1200"/>
              <a:t>3 drugs</a:t>
            </a:r>
          </a:p>
        </p:txBody>
      </p:sp>
      <p:sp>
        <p:nvSpPr>
          <p:cNvPr id="267283" name="Freccia in giù 20"/>
          <p:cNvSpPr>
            <a:spLocks noChangeArrowheads="1"/>
          </p:cNvSpPr>
          <p:nvPr/>
        </p:nvSpPr>
        <p:spPr bwMode="auto">
          <a:xfrm>
            <a:off x="3786188" y="6000750"/>
            <a:ext cx="144462" cy="431800"/>
          </a:xfrm>
          <a:prstGeom prst="downArrow">
            <a:avLst>
              <a:gd name="adj1" fmla="val 50000"/>
              <a:gd name="adj2" fmla="val 49817"/>
            </a:avLst>
          </a:prstGeom>
          <a:solidFill>
            <a:srgbClr val="92D050"/>
          </a:solidFill>
          <a:ln w="9525" algn="ctr">
            <a:solidFill>
              <a:schemeClr val="tx1"/>
            </a:solidFill>
            <a:round/>
            <a:headEnd/>
            <a:tailEnd/>
          </a:ln>
        </p:spPr>
        <p:txBody>
          <a:bodyPr/>
          <a:lstStyle/>
          <a:p>
            <a:pPr algn="ctr"/>
            <a:endParaRPr lang="it-IT"/>
          </a:p>
        </p:txBody>
      </p:sp>
      <p:sp>
        <p:nvSpPr>
          <p:cNvPr id="267284" name="Rettangolo 21"/>
          <p:cNvSpPr>
            <a:spLocks noChangeArrowheads="1"/>
          </p:cNvSpPr>
          <p:nvPr/>
        </p:nvSpPr>
        <p:spPr bwMode="auto">
          <a:xfrm>
            <a:off x="6786563" y="5357813"/>
            <a:ext cx="785812" cy="214312"/>
          </a:xfrm>
          <a:prstGeom prst="rect">
            <a:avLst/>
          </a:prstGeom>
          <a:solidFill>
            <a:schemeClr val="accent1"/>
          </a:solidFill>
          <a:ln w="9525" algn="ctr">
            <a:solidFill>
              <a:schemeClr val="tx1"/>
            </a:solidFill>
            <a:round/>
            <a:headEnd/>
            <a:tailEnd/>
          </a:ln>
        </p:spPr>
        <p:txBody>
          <a:bodyPr/>
          <a:lstStyle/>
          <a:p>
            <a:pPr algn="ctr"/>
            <a:r>
              <a:rPr lang="it-IT" sz="1200"/>
              <a:t>+ mrm</a:t>
            </a:r>
          </a:p>
        </p:txBody>
      </p:sp>
      <p:sp>
        <p:nvSpPr>
          <p:cNvPr id="267285" name="Rettangolo 22"/>
          <p:cNvSpPr>
            <a:spLocks noChangeArrowheads="1"/>
          </p:cNvSpPr>
          <p:nvPr/>
        </p:nvSpPr>
        <p:spPr bwMode="auto">
          <a:xfrm>
            <a:off x="8143875" y="5214938"/>
            <a:ext cx="785813" cy="214312"/>
          </a:xfrm>
          <a:prstGeom prst="rect">
            <a:avLst/>
          </a:prstGeom>
          <a:solidFill>
            <a:schemeClr val="accent1"/>
          </a:solidFill>
          <a:ln w="9525" algn="ctr">
            <a:solidFill>
              <a:schemeClr val="tx1"/>
            </a:solidFill>
            <a:round/>
            <a:headEnd/>
            <a:tailEnd/>
          </a:ln>
        </p:spPr>
        <p:txBody>
          <a:bodyPr/>
          <a:lstStyle/>
          <a:p>
            <a:pPr algn="ctr"/>
            <a:r>
              <a:rPr lang="it-IT" sz="1200"/>
              <a:t>+ mrm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contenuto 2"/>
          <p:cNvSpPr>
            <a:spLocks noGrp="1"/>
          </p:cNvSpPr>
          <p:nvPr>
            <p:ph sz="quarter" idx="4294967295"/>
          </p:nvPr>
        </p:nvSpPr>
        <p:spPr>
          <a:xfrm>
            <a:off x="107950" y="2276475"/>
            <a:ext cx="8928100" cy="4495800"/>
          </a:xfrm>
        </p:spPr>
        <p:txBody>
          <a:bodyPr>
            <a:normAutofit/>
          </a:bodyPr>
          <a:lstStyle/>
          <a:p>
            <a:r>
              <a:rPr lang="en-US" altLang="it-IT" sz="3000"/>
              <a:t>Tigecycline and colistin were the two antimicrobials most frequently combined with meropenem. </a:t>
            </a:r>
          </a:p>
          <a:p>
            <a:r>
              <a:rPr lang="en-US" altLang="it-IT" sz="3000"/>
              <a:t>Average doses of continuous infusion meropenem ranged from 1.8 to 13.2 g/daily</a:t>
            </a:r>
          </a:p>
          <a:p>
            <a:r>
              <a:rPr lang="it-IT" altLang="it-IT" sz="3000"/>
              <a:t>High dose</a:t>
            </a:r>
            <a:r>
              <a:rPr lang="en-US" altLang="it-IT" sz="3000"/>
              <a:t> continuous infusion meropenem optimized by means of real-time TDM may represent a valuable tool in improving clinical outcome when dealing with the treatment of infections caused by KPC-Kp with an MIC for meropenem of ≤ 64mg/L.</a:t>
            </a:r>
          </a:p>
          <a:p>
            <a:endParaRPr lang="it-IT" altLang="it-IT" sz="3000"/>
          </a:p>
        </p:txBody>
      </p:sp>
      <p:pic>
        <p:nvPicPr>
          <p:cNvPr id="362499" name="Picture 2"/>
          <p:cNvPicPr>
            <a:picLocks noChangeAspect="1" noChangeArrowheads="1"/>
          </p:cNvPicPr>
          <p:nvPr/>
        </p:nvPicPr>
        <p:blipFill>
          <a:blip r:embed="rId2"/>
          <a:srcRect/>
          <a:stretch>
            <a:fillRect/>
          </a:stretch>
        </p:blipFill>
        <p:spPr bwMode="auto">
          <a:xfrm>
            <a:off x="107950" y="112713"/>
            <a:ext cx="7920038" cy="2125662"/>
          </a:xfrm>
          <a:prstGeom prst="rect">
            <a:avLst/>
          </a:prstGeom>
          <a:noFill/>
          <a:ln w="9525">
            <a:noFill/>
            <a:miter lim="800000"/>
            <a:headEnd/>
            <a:tailEnd/>
          </a:ln>
        </p:spPr>
      </p:pic>
      <p:pic>
        <p:nvPicPr>
          <p:cNvPr id="362500" name="Picture 4" descr="International Journal of Antimicrobial Agents"/>
          <p:cNvPicPr>
            <a:picLocks noChangeAspect="1" noChangeArrowheads="1"/>
          </p:cNvPicPr>
          <p:nvPr/>
        </p:nvPicPr>
        <p:blipFill>
          <a:blip r:embed="rId3"/>
          <a:srcRect/>
          <a:stretch>
            <a:fillRect/>
          </a:stretch>
        </p:blipFill>
        <p:spPr bwMode="auto">
          <a:xfrm>
            <a:off x="8001000" y="0"/>
            <a:ext cx="1143000" cy="1524000"/>
          </a:xfrm>
          <a:prstGeom prst="rect">
            <a:avLst/>
          </a:prstGeom>
          <a:noFill/>
          <a:ln w="9525">
            <a:noFill/>
            <a:miter lim="800000"/>
            <a:headEnd/>
            <a:tailEnd/>
          </a:ln>
        </p:spPr>
      </p:pic>
      <p:sp>
        <p:nvSpPr>
          <p:cNvPr id="5" name="Rettangolo 4"/>
          <p:cNvSpPr/>
          <p:nvPr/>
        </p:nvSpPr>
        <p:spPr>
          <a:xfrm>
            <a:off x="428625" y="4292600"/>
            <a:ext cx="8391525" cy="2376488"/>
          </a:xfrm>
          <a:prstGeom prst="rect">
            <a:avLst/>
          </a:prstGeom>
          <a:solidFill>
            <a:srgbClr val="FF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Key Concepts in Bacterial Infections&#10;in Cirrhosis&#10;• Cirrhosis is an independent risk factor for&#10;infections.&#10;• Bacterial in..."/>
          <p:cNvPicPr>
            <a:picLocks noChangeAspect="1" noChangeArrowheads="1"/>
          </p:cNvPicPr>
          <p:nvPr/>
        </p:nvPicPr>
        <p:blipFill>
          <a:blip r:embed="rId2"/>
          <a:srcRect/>
          <a:stretch>
            <a:fillRect/>
          </a:stretch>
        </p:blipFill>
        <p:spPr bwMode="auto">
          <a:xfrm>
            <a:off x="0" y="19050"/>
            <a:ext cx="9144000" cy="667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0650" y="0"/>
            <a:ext cx="8899525" cy="1143000"/>
          </a:xfrm>
        </p:spPr>
        <p:txBody>
          <a:bodyPr rtlCol="0">
            <a:normAutofit fontScale="90000"/>
          </a:bodyPr>
          <a:lstStyle/>
          <a:p>
            <a:pPr fontAlgn="auto">
              <a:spcAft>
                <a:spcPts val="0"/>
              </a:spcAft>
              <a:defRPr/>
            </a:pPr>
            <a:r>
              <a:rPr lang="en-US" sz="3800" smtClean="0"/>
              <a:t>Extended Infusion Cefepime for the Treatment of Invasive P. aeruginosa Infections</a:t>
            </a:r>
            <a:endParaRPr lang="en-US" sz="3800" dirty="0"/>
          </a:p>
        </p:txBody>
      </p:sp>
      <p:sp>
        <p:nvSpPr>
          <p:cNvPr id="19459" name="Rectangle 3"/>
          <p:cNvSpPr>
            <a:spLocks noGrp="1" noChangeArrowheads="1"/>
          </p:cNvSpPr>
          <p:nvPr>
            <p:ph idx="1"/>
          </p:nvPr>
        </p:nvSpPr>
        <p:spPr>
          <a:xfrm>
            <a:off x="587375" y="1274763"/>
            <a:ext cx="8312150" cy="4140200"/>
          </a:xfrm>
        </p:spPr>
        <p:txBody>
          <a:bodyPr>
            <a:noAutofit/>
          </a:bodyPr>
          <a:lstStyle/>
          <a:p>
            <a:r>
              <a:rPr lang="en-US" sz="2800" smtClean="0"/>
              <a:t>Respiratory &amp; Blood isolates</a:t>
            </a:r>
          </a:p>
          <a:p>
            <a:r>
              <a:rPr lang="en-US" sz="2800" smtClean="0"/>
              <a:t>Intermittent 1g q8h [n=51] v. Extended 2g q8h [n =35]</a:t>
            </a:r>
          </a:p>
          <a:p>
            <a:r>
              <a:rPr lang="en-US" sz="2800" b="1" smtClean="0">
                <a:solidFill>
                  <a:srgbClr val="E46C0A"/>
                </a:solidFill>
              </a:rPr>
              <a:t>Extended infusion resulted in:</a:t>
            </a:r>
          </a:p>
          <a:p>
            <a:pPr lvl="1"/>
            <a:r>
              <a:rPr lang="en-US" sz="2400" smtClean="0"/>
              <a:t>Reduced LOS </a:t>
            </a:r>
            <a:r>
              <a:rPr lang="en-US" sz="2400" b="1" smtClean="0">
                <a:solidFill>
                  <a:srgbClr val="5F376A"/>
                </a:solidFill>
              </a:rPr>
              <a:t>18 vs. 12 days </a:t>
            </a:r>
          </a:p>
          <a:p>
            <a:pPr lvl="1"/>
            <a:r>
              <a:rPr lang="en-US" sz="2400" smtClean="0"/>
              <a:t>Reduced LOS ICU </a:t>
            </a:r>
            <a:r>
              <a:rPr lang="en-US" sz="2400" b="1" smtClean="0">
                <a:solidFill>
                  <a:srgbClr val="5F376A"/>
                </a:solidFill>
              </a:rPr>
              <a:t>18 vs. 10 days</a:t>
            </a:r>
          </a:p>
          <a:p>
            <a:pPr lvl="1"/>
            <a:r>
              <a:rPr lang="en-US" sz="2400" smtClean="0"/>
              <a:t>Reduced Mortality hospital </a:t>
            </a:r>
            <a:r>
              <a:rPr lang="en-US" sz="2400" b="1" smtClean="0">
                <a:solidFill>
                  <a:srgbClr val="5F376A"/>
                </a:solidFill>
              </a:rPr>
              <a:t>23 vs. 6%</a:t>
            </a:r>
          </a:p>
          <a:p>
            <a:pPr lvl="1"/>
            <a:r>
              <a:rPr lang="en-US" sz="2400" smtClean="0"/>
              <a:t>Reduced Mortailty 14 day </a:t>
            </a:r>
            <a:r>
              <a:rPr lang="en-US" sz="2400" b="1" smtClean="0">
                <a:solidFill>
                  <a:srgbClr val="5F376A"/>
                </a:solidFill>
              </a:rPr>
              <a:t>20 vs. 3%</a:t>
            </a:r>
          </a:p>
          <a:p>
            <a:pPr lvl="1"/>
            <a:r>
              <a:rPr lang="en-US" sz="2400" smtClean="0"/>
              <a:t>Reduced Cost of Care </a:t>
            </a:r>
            <a:r>
              <a:rPr lang="en-US" sz="2400" b="1" smtClean="0">
                <a:solidFill>
                  <a:srgbClr val="5F376A"/>
                </a:solidFill>
              </a:rPr>
              <a:t>$53,000 vs. $30,000 USD</a:t>
            </a:r>
          </a:p>
        </p:txBody>
      </p:sp>
      <p:sp>
        <p:nvSpPr>
          <p:cNvPr id="19460" name="Rectangle 6"/>
          <p:cNvSpPr>
            <a:spLocks noChangeArrowheads="1"/>
          </p:cNvSpPr>
          <p:nvPr/>
        </p:nvSpPr>
        <p:spPr bwMode="auto">
          <a:xfrm>
            <a:off x="563563" y="6032500"/>
            <a:ext cx="3435350" cy="254000"/>
          </a:xfrm>
          <a:prstGeom prst="rect">
            <a:avLst/>
          </a:prstGeom>
          <a:noFill/>
          <a:ln>
            <a:noFill/>
          </a:ln>
          <a:extLst>
            <a:ext uri="{909E8E84-426E-40dd-AFC4-6F175D3DCCD1}"/>
            <a:ext uri="{91240B29-F687-4f45-9708-019B960494DF}"/>
          </a:extLst>
        </p:spPr>
        <p:txBody>
          <a:bodyPr wrap="none" anchor="b">
            <a:spAutoFit/>
          </a:bodyPr>
          <a:lstStyle/>
          <a:p>
            <a:pPr fontAlgn="auto">
              <a:spcBef>
                <a:spcPts val="0"/>
              </a:spcBef>
              <a:spcAft>
                <a:spcPts val="0"/>
              </a:spcAft>
              <a:defRPr/>
            </a:pPr>
            <a:r>
              <a:rPr lang="en-US" sz="1050">
                <a:latin typeface="Arial Narrow" pitchFamily="34" charset="0"/>
                <a:cs typeface="+mn-cs"/>
              </a:rPr>
              <a:t>Bauer KA, et al., </a:t>
            </a:r>
            <a:r>
              <a:rPr lang="en-US" sz="1050" i="1">
                <a:latin typeface="Arial Narrow" pitchFamily="34" charset="0"/>
                <a:cs typeface="+mn-cs"/>
              </a:rPr>
              <a:t>Antimicrob Agents Chemo </a:t>
            </a:r>
            <a:r>
              <a:rPr lang="en-US" sz="1050">
                <a:latin typeface="Arial Narrow" pitchFamily="34" charset="0"/>
                <a:cs typeface="+mn-cs"/>
              </a:rPr>
              <a:t>2013;</a:t>
            </a:r>
            <a:r>
              <a:rPr lang="en-US" sz="1050" i="1">
                <a:latin typeface="Arial Narrow" pitchFamily="34" charset="0"/>
                <a:cs typeface="+mn-cs"/>
              </a:rPr>
              <a:t>57(7):2907-2912</a:t>
            </a:r>
            <a:r>
              <a:rPr lang="en-US" sz="1050">
                <a:latin typeface="Arial Narrow" pitchFamily="34" charset="0"/>
                <a:cs typeface="+mn-cs"/>
              </a:rPr>
              <a:t> </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olo 1"/>
          <p:cNvSpPr>
            <a:spLocks noGrp="1"/>
          </p:cNvSpPr>
          <p:nvPr>
            <p:ph type="title"/>
          </p:nvPr>
        </p:nvSpPr>
        <p:spPr>
          <a:xfrm>
            <a:off x="612775" y="228600"/>
            <a:ext cx="8153400" cy="990600"/>
          </a:xfrm>
        </p:spPr>
        <p:txBody>
          <a:bodyPr/>
          <a:lstStyle/>
          <a:p>
            <a:endParaRPr lang="it-IT" altLang="it-IT" smtClean="0"/>
          </a:p>
        </p:txBody>
      </p:sp>
      <p:pic>
        <p:nvPicPr>
          <p:cNvPr id="269314" name="Picture 4"/>
          <p:cNvPicPr>
            <a:picLocks noChangeAspect="1" noChangeArrowheads="1"/>
          </p:cNvPicPr>
          <p:nvPr/>
        </p:nvPicPr>
        <p:blipFill>
          <a:blip r:embed="rId2"/>
          <a:srcRect/>
          <a:stretch>
            <a:fillRect/>
          </a:stretch>
        </p:blipFill>
        <p:spPr bwMode="auto">
          <a:xfrm>
            <a:off x="250825" y="3348038"/>
            <a:ext cx="7419975" cy="2457450"/>
          </a:xfrm>
          <a:prstGeom prst="rect">
            <a:avLst/>
          </a:prstGeom>
          <a:noFill/>
          <a:ln w="9525">
            <a:noFill/>
            <a:miter lim="800000"/>
            <a:headEnd/>
            <a:tailEnd/>
          </a:ln>
        </p:spPr>
      </p:pic>
      <p:pic>
        <p:nvPicPr>
          <p:cNvPr id="269315" name="Picture 5"/>
          <p:cNvPicPr>
            <a:picLocks noChangeAspect="1" noChangeArrowheads="1"/>
          </p:cNvPicPr>
          <p:nvPr/>
        </p:nvPicPr>
        <p:blipFill>
          <a:blip r:embed="rId3"/>
          <a:srcRect/>
          <a:stretch>
            <a:fillRect/>
          </a:stretch>
        </p:blipFill>
        <p:spPr bwMode="auto">
          <a:xfrm>
            <a:off x="179388" y="4924425"/>
            <a:ext cx="7962900" cy="1600200"/>
          </a:xfrm>
          <a:prstGeom prst="rect">
            <a:avLst/>
          </a:prstGeom>
          <a:noFill/>
          <a:ln w="9525">
            <a:noFill/>
            <a:miter lim="800000"/>
            <a:headEnd/>
            <a:tailEnd/>
          </a:ln>
        </p:spPr>
      </p:pic>
      <p:pic>
        <p:nvPicPr>
          <p:cNvPr id="269316" name="Picture 6"/>
          <p:cNvPicPr>
            <a:picLocks noChangeAspect="1" noChangeArrowheads="1"/>
          </p:cNvPicPr>
          <p:nvPr/>
        </p:nvPicPr>
        <p:blipFill>
          <a:blip r:embed="rId4"/>
          <a:srcRect b="55698"/>
          <a:stretch>
            <a:fillRect/>
          </a:stretch>
        </p:blipFill>
        <p:spPr bwMode="auto">
          <a:xfrm>
            <a:off x="20638" y="44450"/>
            <a:ext cx="8943975" cy="1590675"/>
          </a:xfrm>
          <a:prstGeom prst="rect">
            <a:avLst/>
          </a:prstGeom>
          <a:noFill/>
          <a:ln w="9525">
            <a:noFill/>
            <a:miter lim="800000"/>
            <a:headEnd/>
            <a:tailEnd/>
          </a:ln>
        </p:spPr>
      </p:pic>
      <p:pic>
        <p:nvPicPr>
          <p:cNvPr id="269317" name="Picture 7"/>
          <p:cNvPicPr>
            <a:picLocks noChangeAspect="1" noChangeArrowheads="1"/>
          </p:cNvPicPr>
          <p:nvPr/>
        </p:nvPicPr>
        <p:blipFill>
          <a:blip r:embed="rId5"/>
          <a:srcRect l="69119" t="38686" r="16792" b="20937"/>
          <a:stretch>
            <a:fillRect/>
          </a:stretch>
        </p:blipFill>
        <p:spPr bwMode="auto">
          <a:xfrm>
            <a:off x="8220075" y="1625600"/>
            <a:ext cx="889000" cy="1155700"/>
          </a:xfrm>
          <a:prstGeom prst="rect">
            <a:avLst/>
          </a:prstGeom>
          <a:noFill/>
          <a:ln w="9525">
            <a:noFill/>
            <a:miter lim="800000"/>
            <a:headEnd/>
            <a:tailEnd/>
          </a:ln>
        </p:spPr>
      </p:pic>
      <p:sp>
        <p:nvSpPr>
          <p:cNvPr id="269318" name="CasellaDiTesto 2"/>
          <p:cNvSpPr txBox="1">
            <a:spLocks noChangeArrowheads="1"/>
          </p:cNvSpPr>
          <p:nvPr/>
        </p:nvSpPr>
        <p:spPr bwMode="auto">
          <a:xfrm>
            <a:off x="179388" y="1557338"/>
            <a:ext cx="7962900" cy="1476375"/>
          </a:xfrm>
          <a:prstGeom prst="rect">
            <a:avLst/>
          </a:prstGeom>
          <a:noFill/>
          <a:ln w="9525">
            <a:noFill/>
            <a:miter lim="800000"/>
            <a:headEnd/>
            <a:tailEnd/>
          </a:ln>
        </p:spPr>
        <p:txBody>
          <a:bodyPr>
            <a:spAutoFit/>
          </a:bodyPr>
          <a:lstStyle/>
          <a:p>
            <a:r>
              <a:rPr lang="it-IT" altLang="it-IT">
                <a:latin typeface="Calibri" pitchFamily="34" charset="0"/>
              </a:rPr>
              <a:t>Fosfomycin was administered </a:t>
            </a:r>
            <a:r>
              <a:rPr lang="en-US" altLang="it-IT">
                <a:latin typeface="Calibri" pitchFamily="34" charset="0"/>
              </a:rPr>
              <a:t>intravenously at a median dose of 24 g/day for a median of 14 days, mainly in combination with colistin or tigecycline. Clinical outcome at day 14 was successful in 54.2% of patients, whilst failure, indeterminate outcome and superinfection were documented in 33.3%, 6.3% and 6.3%, respectively.</a:t>
            </a:r>
            <a:endParaRPr lang="it-IT" altLang="it-IT">
              <a:latin typeface="Calibri" pitchFamily="34" charset="0"/>
            </a:endParaRPr>
          </a:p>
        </p:txBody>
      </p:sp>
      <p:sp>
        <p:nvSpPr>
          <p:cNvPr id="269319" name="CasellaDiTesto 3"/>
          <p:cNvSpPr txBox="1">
            <a:spLocks noChangeArrowheads="1"/>
          </p:cNvSpPr>
          <p:nvPr/>
        </p:nvSpPr>
        <p:spPr bwMode="auto">
          <a:xfrm>
            <a:off x="7164388" y="2916238"/>
            <a:ext cx="1944687" cy="276225"/>
          </a:xfrm>
          <a:prstGeom prst="rect">
            <a:avLst/>
          </a:prstGeom>
          <a:noFill/>
          <a:ln w="9525">
            <a:noFill/>
            <a:miter lim="800000"/>
            <a:headEnd/>
            <a:tailEnd/>
          </a:ln>
        </p:spPr>
        <p:txBody>
          <a:bodyPr wrap="none">
            <a:spAutoFit/>
          </a:bodyPr>
          <a:lstStyle/>
          <a:p>
            <a:r>
              <a:rPr lang="it-IT" altLang="it-IT" sz="1200">
                <a:latin typeface="Calibri" pitchFamily="34" charset="0"/>
              </a:rPr>
              <a:t>Pontikis K et al IJAA 2016</a:t>
            </a:r>
          </a:p>
        </p:txBody>
      </p:sp>
      <p:sp>
        <p:nvSpPr>
          <p:cNvPr id="9" name="Rettangolo 8"/>
          <p:cNvSpPr/>
          <p:nvPr/>
        </p:nvSpPr>
        <p:spPr>
          <a:xfrm>
            <a:off x="179388" y="1628775"/>
            <a:ext cx="1296987" cy="21590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2411413" y="1916113"/>
            <a:ext cx="4897437" cy="217487"/>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250825" y="2205038"/>
            <a:ext cx="6408738" cy="215900"/>
          </a:xfrm>
          <a:prstGeom prst="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395288" y="1557338"/>
            <a:ext cx="8424862"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Infezioni complicate vie urinarie</a:t>
            </a:r>
            <a:endParaRPr lang="it-IT" sz="3200" b="1" dirty="0">
              <a:solidFill>
                <a:schemeClr val="tx1"/>
              </a:solidFill>
            </a:endParaRPr>
          </a:p>
        </p:txBody>
      </p:sp>
      <p:sp>
        <p:nvSpPr>
          <p:cNvPr id="7" name="Rettangolo 6"/>
          <p:cNvSpPr/>
          <p:nvPr/>
        </p:nvSpPr>
        <p:spPr>
          <a:xfrm>
            <a:off x="395288" y="404813"/>
            <a:ext cx="8424862"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NUOVI ANTIBIOTICI</a:t>
            </a:r>
          </a:p>
        </p:txBody>
      </p:sp>
      <p:sp>
        <p:nvSpPr>
          <p:cNvPr id="4" name="Rettangolo 3"/>
          <p:cNvSpPr/>
          <p:nvPr/>
        </p:nvSpPr>
        <p:spPr>
          <a:xfrm>
            <a:off x="395288" y="3068638"/>
            <a:ext cx="8424862" cy="6477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Infezioni complicate addominali</a:t>
            </a:r>
            <a:endParaRPr lang="it-IT" sz="3200" b="1" dirty="0">
              <a:solidFill>
                <a:schemeClr val="tx1"/>
              </a:solidFill>
            </a:endParaRPr>
          </a:p>
        </p:txBody>
      </p:sp>
      <p:sp>
        <p:nvSpPr>
          <p:cNvPr id="5" name="Rettangolo 4"/>
          <p:cNvSpPr/>
          <p:nvPr/>
        </p:nvSpPr>
        <p:spPr>
          <a:xfrm>
            <a:off x="395288" y="4508500"/>
            <a:ext cx="8424862" cy="6477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Polmoniti nosocomiali</a:t>
            </a:r>
            <a:endParaRPr lang="it-IT" sz="3200"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1" descr="DS-57"/>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5" name="Picture 1" descr="DS-58"/>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09" name="Picture 1" descr="DS-59"/>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323850" y="2924175"/>
            <a:ext cx="8424863" cy="6477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Infezioni complicate cute e tessuti molli</a:t>
            </a:r>
            <a:endParaRPr lang="it-IT" sz="3200" b="1" dirty="0">
              <a:solidFill>
                <a:schemeClr val="tx1"/>
              </a:solidFill>
            </a:endParaRPr>
          </a:p>
        </p:txBody>
      </p:sp>
      <p:sp>
        <p:nvSpPr>
          <p:cNvPr id="7" name="Rettangolo 6"/>
          <p:cNvSpPr/>
          <p:nvPr/>
        </p:nvSpPr>
        <p:spPr>
          <a:xfrm>
            <a:off x="395288" y="404813"/>
            <a:ext cx="8424862" cy="576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3200" dirty="0">
                <a:solidFill>
                  <a:schemeClr val="tx1"/>
                </a:solidFill>
              </a:rPr>
              <a:t>NUOVI ANTIBIOTICI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7" name="Picture 1" descr="DS-88"/>
          <p:cNvPicPr>
            <a:picLocks noGrp="1" noChangeAspect="1"/>
          </p:cNvPicPr>
          <p:nvPr isPhoto="1"/>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1" name="Picture 2"/>
          <p:cNvPicPr>
            <a:picLocks noChangeAspect="1" noChangeArrowheads="1"/>
          </p:cNvPicPr>
          <p:nvPr/>
        </p:nvPicPr>
        <p:blipFill>
          <a:blip r:embed="rId2"/>
          <a:srcRect/>
          <a:stretch>
            <a:fillRect/>
          </a:stretch>
        </p:blipFill>
        <p:spPr bwMode="auto">
          <a:xfrm>
            <a:off x="0" y="692150"/>
            <a:ext cx="9144000" cy="6165850"/>
          </a:xfrm>
          <a:prstGeom prst="rect">
            <a:avLst/>
          </a:prstGeom>
          <a:noFill/>
          <a:ln w="9525">
            <a:noFill/>
            <a:miter lim="800000"/>
            <a:headEnd/>
            <a:tailEnd/>
          </a:ln>
        </p:spPr>
      </p:pic>
      <p:sp>
        <p:nvSpPr>
          <p:cNvPr id="3" name="Rettangolo 2"/>
          <p:cNvSpPr/>
          <p:nvPr/>
        </p:nvSpPr>
        <p:spPr>
          <a:xfrm>
            <a:off x="0" y="0"/>
            <a:ext cx="914400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fontAlgn="auto">
              <a:spcBef>
                <a:spcPts val="0"/>
              </a:spcBef>
              <a:spcAft>
                <a:spcPts val="0"/>
              </a:spcAft>
              <a:defRPr/>
            </a:pPr>
            <a:r>
              <a:rPr lang="it-IT" sz="4400" dirty="0"/>
              <a:t>DALBAVANCIN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p:cNvPicPr>
            <a:picLocks noChangeAspect="1" noChangeArrowheads="1"/>
          </p:cNvPicPr>
          <p:nvPr/>
        </p:nvPicPr>
        <p:blipFill>
          <a:blip r:embed="rId2"/>
          <a:srcRect/>
          <a:stretch>
            <a:fillRect/>
          </a:stretch>
        </p:blipFill>
        <p:spPr bwMode="auto">
          <a:xfrm>
            <a:off x="0" y="692150"/>
            <a:ext cx="9144000" cy="6165850"/>
          </a:xfrm>
          <a:prstGeom prst="rect">
            <a:avLst/>
          </a:prstGeom>
          <a:noFill/>
          <a:ln w="9525">
            <a:noFill/>
            <a:miter lim="800000"/>
            <a:headEnd/>
            <a:tailEnd/>
          </a:ln>
        </p:spPr>
      </p:pic>
      <p:cxnSp>
        <p:nvCxnSpPr>
          <p:cNvPr id="7" name="Connettore 1 6"/>
          <p:cNvCxnSpPr/>
          <p:nvPr/>
        </p:nvCxnSpPr>
        <p:spPr>
          <a:xfrm>
            <a:off x="1187450" y="4941888"/>
            <a:ext cx="7143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ChangeAspect="1" noChangeArrowheads="1"/>
          </p:cNvPicPr>
          <p:nvPr/>
        </p:nvPicPr>
        <p:blipFill>
          <a:blip r:embed="rId2"/>
          <a:srcRect/>
          <a:stretch>
            <a:fillRect/>
          </a:stretch>
        </p:blipFill>
        <p:spPr bwMode="auto">
          <a:xfrm>
            <a:off x="0" y="0"/>
            <a:ext cx="9144000" cy="6453188"/>
          </a:xfrm>
          <a:prstGeom prst="rect">
            <a:avLst/>
          </a:prstGeom>
          <a:noFill/>
          <a:ln w="9525">
            <a:noFill/>
            <a:miter lim="800000"/>
            <a:headEnd/>
            <a:tailEnd/>
          </a:ln>
        </p:spPr>
      </p:pic>
      <p:pic>
        <p:nvPicPr>
          <p:cNvPr id="123906" name="Picture 1"/>
          <p:cNvPicPr>
            <a:picLocks noChangeAspect="1" noChangeArrowheads="1"/>
          </p:cNvPicPr>
          <p:nvPr/>
        </p:nvPicPr>
        <p:blipFill>
          <a:blip r:embed="rId3"/>
          <a:srcRect/>
          <a:stretch>
            <a:fillRect/>
          </a:stretch>
        </p:blipFill>
        <p:spPr bwMode="auto">
          <a:xfrm>
            <a:off x="6162675" y="6477000"/>
            <a:ext cx="2981325" cy="381000"/>
          </a:xfrm>
          <a:prstGeom prst="rect">
            <a:avLst/>
          </a:prstGeom>
          <a:noFill/>
          <a:ln w="9525">
            <a:noFill/>
            <a:miter lim="800000"/>
            <a:headEnd/>
            <a:tailEnd/>
          </a:ln>
        </p:spPr>
      </p:pic>
      <p:sp>
        <p:nvSpPr>
          <p:cNvPr id="4" name="Rettangolo 3"/>
          <p:cNvSpPr/>
          <p:nvPr/>
        </p:nvSpPr>
        <p:spPr>
          <a:xfrm>
            <a:off x="7072330" y="2143116"/>
            <a:ext cx="1643074"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smtClean="0">
                <a:solidFill>
                  <a:srgbClr val="FF0000"/>
                </a:solidFill>
              </a:rPr>
              <a:t>ABSSSI</a:t>
            </a:r>
            <a:endParaRPr lang="it-IT" sz="2800"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00113" y="692150"/>
            <a:ext cx="7343775"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dirty="0"/>
              <a:t>TEDIZOLID</a:t>
            </a:r>
          </a:p>
        </p:txBody>
      </p:sp>
      <p:sp>
        <p:nvSpPr>
          <p:cNvPr id="278530" name="Rettangolo 3"/>
          <p:cNvSpPr>
            <a:spLocks noChangeArrowheads="1"/>
          </p:cNvSpPr>
          <p:nvPr/>
        </p:nvSpPr>
        <p:spPr bwMode="auto">
          <a:xfrm>
            <a:off x="250825" y="1484313"/>
            <a:ext cx="8642350" cy="1200150"/>
          </a:xfrm>
          <a:prstGeom prst="rect">
            <a:avLst/>
          </a:prstGeom>
          <a:noFill/>
          <a:ln w="9525">
            <a:noFill/>
            <a:miter lim="800000"/>
            <a:headEnd/>
            <a:tailEnd/>
          </a:ln>
        </p:spPr>
        <p:txBody>
          <a:bodyPr>
            <a:spAutoFit/>
          </a:bodyPr>
          <a:lstStyle/>
          <a:p>
            <a:r>
              <a:rPr lang="en-US" sz="2400">
                <a:latin typeface="Calibri" pitchFamily="34" charset="0"/>
              </a:rPr>
              <a:t>Once activated, tedizolid exerts its bacteriostatic microbial activity through inhibition of protein synthesis by binding to the </a:t>
            </a:r>
            <a:r>
              <a:rPr lang="en-US" sz="2400">
                <a:latin typeface="Calibri" pitchFamily="34" charset="0"/>
                <a:hlinkClick r:id="rId2" tooltip="50S"/>
              </a:rPr>
              <a:t>50S</a:t>
            </a:r>
            <a:r>
              <a:rPr lang="en-US" sz="2400">
                <a:latin typeface="Calibri" pitchFamily="34" charset="0"/>
              </a:rPr>
              <a:t> ribosomal subunit of the bacteria.</a:t>
            </a:r>
            <a:endParaRPr lang="it-IT" sz="2400">
              <a:latin typeface="Calibri" pitchFamily="34" charset="0"/>
            </a:endParaRPr>
          </a:p>
        </p:txBody>
      </p:sp>
      <p:pic>
        <p:nvPicPr>
          <p:cNvPr id="278531" name="Picture 3"/>
          <p:cNvPicPr>
            <a:picLocks noChangeAspect="1" noChangeArrowheads="1"/>
          </p:cNvPicPr>
          <p:nvPr/>
        </p:nvPicPr>
        <p:blipFill>
          <a:blip r:embed="rId3"/>
          <a:srcRect/>
          <a:stretch>
            <a:fillRect/>
          </a:stretch>
        </p:blipFill>
        <p:spPr bwMode="auto">
          <a:xfrm>
            <a:off x="250825" y="4149725"/>
            <a:ext cx="8642350" cy="2463800"/>
          </a:xfrm>
          <a:prstGeom prst="rect">
            <a:avLst/>
          </a:prstGeom>
          <a:noFill/>
          <a:ln w="9525">
            <a:noFill/>
            <a:miter lim="800000"/>
            <a:headEnd/>
            <a:tailEnd/>
          </a:ln>
        </p:spPr>
      </p:pic>
      <p:pic>
        <p:nvPicPr>
          <p:cNvPr id="278532" name="Picture 4"/>
          <p:cNvPicPr>
            <a:picLocks noChangeAspect="1" noChangeArrowheads="1"/>
          </p:cNvPicPr>
          <p:nvPr/>
        </p:nvPicPr>
        <p:blipFill>
          <a:blip r:embed="rId4"/>
          <a:srcRect/>
          <a:stretch>
            <a:fillRect/>
          </a:stretch>
        </p:blipFill>
        <p:spPr bwMode="auto">
          <a:xfrm>
            <a:off x="1331913" y="2636838"/>
            <a:ext cx="604837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2" descr="Phase 3 ABSSSI trial design"/>
          <p:cNvPicPr>
            <a:picLocks noChangeAspect="1" noChangeArrowheads="1"/>
          </p:cNvPicPr>
          <p:nvPr/>
        </p:nvPicPr>
        <p:blipFill>
          <a:blip r:embed="rId2"/>
          <a:srcRect/>
          <a:stretch>
            <a:fillRect/>
          </a:stretch>
        </p:blipFill>
        <p:spPr bwMode="auto">
          <a:xfrm>
            <a:off x="0" y="1412875"/>
            <a:ext cx="9144000" cy="5445125"/>
          </a:xfrm>
          <a:prstGeom prst="rect">
            <a:avLst/>
          </a:prstGeom>
          <a:noFill/>
          <a:ln w="9525">
            <a:noFill/>
            <a:miter lim="800000"/>
            <a:headEnd/>
            <a:tailEnd/>
          </a:ln>
        </p:spPr>
      </p:pic>
      <p:sp>
        <p:nvSpPr>
          <p:cNvPr id="3" name="Rettangolo 2"/>
          <p:cNvSpPr/>
          <p:nvPr/>
        </p:nvSpPr>
        <p:spPr>
          <a:xfrm>
            <a:off x="900113" y="692150"/>
            <a:ext cx="7343775" cy="649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dirty="0">
                <a:solidFill>
                  <a:prstClr val="white"/>
                </a:solidFill>
              </a:rPr>
              <a:t>TEDIZOLID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7" name="Picture 2"/>
          <p:cNvPicPr>
            <a:picLocks noChangeAspect="1" noChangeArrowheads="1"/>
          </p:cNvPicPr>
          <p:nvPr/>
        </p:nvPicPr>
        <p:blipFill>
          <a:blip r:embed="rId2"/>
          <a:srcRect/>
          <a:stretch>
            <a:fillRect/>
          </a:stretch>
        </p:blipFill>
        <p:spPr bwMode="auto">
          <a:xfrm>
            <a:off x="0" y="0"/>
            <a:ext cx="9144000" cy="6453188"/>
          </a:xfrm>
          <a:prstGeom prst="rect">
            <a:avLst/>
          </a:prstGeom>
          <a:noFill/>
          <a:ln w="9525">
            <a:noFill/>
            <a:miter lim="800000"/>
            <a:headEnd/>
            <a:tailEnd/>
          </a:ln>
        </p:spPr>
      </p:pic>
      <p:pic>
        <p:nvPicPr>
          <p:cNvPr id="280578" name="Picture 3"/>
          <p:cNvPicPr>
            <a:picLocks noChangeAspect="1" noChangeArrowheads="1"/>
          </p:cNvPicPr>
          <p:nvPr/>
        </p:nvPicPr>
        <p:blipFill>
          <a:blip r:embed="rId3"/>
          <a:srcRect/>
          <a:stretch>
            <a:fillRect/>
          </a:stretch>
        </p:blipFill>
        <p:spPr bwMode="auto">
          <a:xfrm>
            <a:off x="5429250" y="6648450"/>
            <a:ext cx="3714750"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p:cNvPicPr>
            <a:picLocks noChangeAspect="1" noChangeArrowheads="1"/>
          </p:cNvPicPr>
          <p:nvPr/>
        </p:nvPicPr>
        <p:blipFill>
          <a:blip r:embed="rId2"/>
          <a:srcRect/>
          <a:stretch>
            <a:fillRect/>
          </a:stretch>
        </p:blipFill>
        <p:spPr bwMode="auto">
          <a:xfrm>
            <a:off x="0" y="557213"/>
            <a:ext cx="9036050" cy="5743575"/>
          </a:xfrm>
          <a:prstGeom prst="rect">
            <a:avLst/>
          </a:prstGeom>
          <a:noFill/>
          <a:ln w="9525">
            <a:noFill/>
            <a:miter lim="800000"/>
            <a:headEnd/>
            <a:tailEnd/>
          </a:ln>
        </p:spPr>
      </p:pic>
      <p:sp>
        <p:nvSpPr>
          <p:cNvPr id="4" name="Rettangolo 3"/>
          <p:cNvSpPr/>
          <p:nvPr/>
        </p:nvSpPr>
        <p:spPr>
          <a:xfrm>
            <a:off x="323850" y="2133600"/>
            <a:ext cx="4679950" cy="2303463"/>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2051" name="Picture 3"/>
          <p:cNvPicPr>
            <a:picLocks noChangeAspect="1" noChangeArrowheads="1"/>
          </p:cNvPicPr>
          <p:nvPr/>
        </p:nvPicPr>
        <p:blipFill>
          <a:blip r:embed="rId3"/>
          <a:srcRect/>
          <a:stretch>
            <a:fillRect/>
          </a:stretch>
        </p:blipFill>
        <p:spPr bwMode="auto">
          <a:xfrm>
            <a:off x="323850" y="1412875"/>
            <a:ext cx="8569325" cy="4895850"/>
          </a:xfrm>
          <a:prstGeom prst="rect">
            <a:avLst/>
          </a:prstGeom>
          <a:noFill/>
          <a:ln w="9525">
            <a:noFill/>
            <a:miter lim="800000"/>
            <a:headEnd/>
            <a:tailEnd/>
          </a:ln>
        </p:spPr>
      </p:pic>
      <p:pic>
        <p:nvPicPr>
          <p:cNvPr id="124932" name="Picture 3"/>
          <p:cNvPicPr>
            <a:picLocks noChangeAspect="1" noChangeArrowheads="1"/>
          </p:cNvPicPr>
          <p:nvPr/>
        </p:nvPicPr>
        <p:blipFill>
          <a:blip r:embed="rId4"/>
          <a:srcRect/>
          <a:stretch>
            <a:fillRect/>
          </a:stretch>
        </p:blipFill>
        <p:spPr bwMode="auto">
          <a:xfrm>
            <a:off x="5580063" y="6597650"/>
            <a:ext cx="1628775" cy="260350"/>
          </a:xfrm>
          <a:prstGeom prst="rect">
            <a:avLst/>
          </a:prstGeom>
          <a:noFill/>
          <a:ln w="9525">
            <a:noFill/>
            <a:miter lim="800000"/>
            <a:headEnd/>
            <a:tailEnd/>
          </a:ln>
        </p:spPr>
      </p:pic>
      <p:pic>
        <p:nvPicPr>
          <p:cNvPr id="124933" name="Picture 4"/>
          <p:cNvPicPr>
            <a:picLocks noChangeAspect="1" noChangeArrowheads="1"/>
          </p:cNvPicPr>
          <p:nvPr/>
        </p:nvPicPr>
        <p:blipFill>
          <a:blip r:embed="rId5"/>
          <a:srcRect/>
          <a:stretch>
            <a:fillRect/>
          </a:stretch>
        </p:blipFill>
        <p:spPr bwMode="auto">
          <a:xfrm>
            <a:off x="7191375" y="6597650"/>
            <a:ext cx="1952625" cy="260350"/>
          </a:xfrm>
          <a:prstGeom prst="rect">
            <a:avLst/>
          </a:prstGeom>
          <a:noFill/>
          <a:ln w="9525">
            <a:noFill/>
            <a:miter lim="800000"/>
            <a:headEnd/>
            <a:tailEnd/>
          </a:ln>
        </p:spPr>
      </p:pic>
      <p:sp>
        <p:nvSpPr>
          <p:cNvPr id="8" name="Rettangolo 7"/>
          <p:cNvSpPr/>
          <p:nvPr/>
        </p:nvSpPr>
        <p:spPr>
          <a:xfrm>
            <a:off x="1403350" y="6524625"/>
            <a:ext cx="3529013"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1200" dirty="0">
                <a:solidFill>
                  <a:schemeClr val="tx1"/>
                </a:solidFill>
              </a:rPr>
              <a:t>Strauss E.: </a:t>
            </a:r>
            <a:r>
              <a:rPr lang="it-IT" sz="1200" dirty="0" err="1">
                <a:solidFill>
                  <a:schemeClr val="tx1"/>
                </a:solidFill>
              </a:rPr>
              <a:t>Annals</a:t>
            </a:r>
            <a:r>
              <a:rPr lang="it-IT" sz="1200" dirty="0">
                <a:solidFill>
                  <a:schemeClr val="tx1"/>
                </a:solidFill>
              </a:rPr>
              <a:t> </a:t>
            </a:r>
            <a:r>
              <a:rPr lang="it-IT" sz="1200" dirty="0" err="1">
                <a:solidFill>
                  <a:schemeClr val="tx1"/>
                </a:solidFill>
              </a:rPr>
              <a:t>of</a:t>
            </a:r>
            <a:r>
              <a:rPr lang="it-IT" sz="1200" dirty="0">
                <a:solidFill>
                  <a:schemeClr val="tx1"/>
                </a:solidFill>
              </a:rPr>
              <a:t> </a:t>
            </a:r>
            <a:r>
              <a:rPr lang="it-IT" sz="1200" dirty="0" err="1">
                <a:solidFill>
                  <a:schemeClr val="tx1"/>
                </a:solidFill>
              </a:rPr>
              <a:t>Hepatology</a:t>
            </a:r>
            <a:r>
              <a:rPr lang="it-IT" sz="1200" dirty="0">
                <a:solidFill>
                  <a:schemeClr val="tx1"/>
                </a:solidFill>
              </a:rPr>
              <a:t>. 2014, 7-19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spect="1" noChangeArrowheads="1"/>
          </p:cNvPicPr>
          <p:nvPr/>
        </p:nvPicPr>
        <p:blipFill>
          <a:blip r:embed="rId2"/>
          <a:srcRect/>
          <a:stretch>
            <a:fillRect/>
          </a:stretch>
        </p:blipFill>
        <p:spPr bwMode="auto">
          <a:xfrm>
            <a:off x="0" y="0"/>
            <a:ext cx="9144000" cy="6524625"/>
          </a:xfrm>
          <a:prstGeom prst="rect">
            <a:avLst/>
          </a:prstGeom>
          <a:noFill/>
          <a:ln w="9525">
            <a:noFill/>
            <a:miter lim="800000"/>
            <a:headEnd/>
            <a:tailEnd/>
          </a:ln>
        </p:spPr>
      </p:pic>
      <p:pic>
        <p:nvPicPr>
          <p:cNvPr id="125954" name="Picture 3"/>
          <p:cNvPicPr>
            <a:picLocks noChangeAspect="1" noChangeArrowheads="1"/>
          </p:cNvPicPr>
          <p:nvPr/>
        </p:nvPicPr>
        <p:blipFill>
          <a:blip r:embed="rId3"/>
          <a:srcRect/>
          <a:stretch>
            <a:fillRect/>
          </a:stretch>
        </p:blipFill>
        <p:spPr bwMode="auto">
          <a:xfrm>
            <a:off x="4505325" y="6572250"/>
            <a:ext cx="4638675" cy="285750"/>
          </a:xfrm>
          <a:prstGeom prst="rect">
            <a:avLst/>
          </a:prstGeom>
          <a:noFill/>
          <a:ln w="9525">
            <a:noFill/>
            <a:miter lim="800000"/>
            <a:headEnd/>
            <a:tailEnd/>
          </a:ln>
        </p:spPr>
      </p:pic>
      <p:sp>
        <p:nvSpPr>
          <p:cNvPr id="5" name="Rettangolo 4"/>
          <p:cNvSpPr/>
          <p:nvPr/>
        </p:nvSpPr>
        <p:spPr>
          <a:xfrm>
            <a:off x="0" y="1844675"/>
            <a:ext cx="3779838" cy="431800"/>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6" name="Rettangolo 5"/>
          <p:cNvSpPr/>
          <p:nvPr/>
        </p:nvSpPr>
        <p:spPr>
          <a:xfrm>
            <a:off x="0" y="1500174"/>
            <a:ext cx="9144000" cy="357190"/>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Rettangolo 6"/>
          <p:cNvSpPr/>
          <p:nvPr/>
        </p:nvSpPr>
        <p:spPr>
          <a:xfrm>
            <a:off x="0" y="2349500"/>
            <a:ext cx="1763713" cy="287338"/>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Rettangolo 7"/>
          <p:cNvSpPr/>
          <p:nvPr/>
        </p:nvSpPr>
        <p:spPr>
          <a:xfrm>
            <a:off x="0" y="3500438"/>
            <a:ext cx="3708400" cy="433387"/>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Rettangolo 9"/>
          <p:cNvSpPr/>
          <p:nvPr/>
        </p:nvSpPr>
        <p:spPr>
          <a:xfrm>
            <a:off x="0" y="5084763"/>
            <a:ext cx="3563938" cy="431800"/>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1" name="Rettangolo 10"/>
          <p:cNvSpPr/>
          <p:nvPr/>
        </p:nvSpPr>
        <p:spPr>
          <a:xfrm>
            <a:off x="5724525" y="5084763"/>
            <a:ext cx="3419475" cy="360362"/>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Rettangolo 11"/>
          <p:cNvSpPr/>
          <p:nvPr/>
        </p:nvSpPr>
        <p:spPr>
          <a:xfrm>
            <a:off x="5795963" y="2852738"/>
            <a:ext cx="3348037" cy="144462"/>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3" name="Rettangolo 12"/>
          <p:cNvSpPr/>
          <p:nvPr/>
        </p:nvSpPr>
        <p:spPr>
          <a:xfrm>
            <a:off x="5795963" y="3644900"/>
            <a:ext cx="3348037" cy="288925"/>
          </a:xfrm>
          <a:prstGeom prst="rect">
            <a:avLst/>
          </a:prstGeom>
          <a:solidFill>
            <a:schemeClr val="accent2">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spect="1" noChangeArrowheads="1"/>
          </p:cNvPicPr>
          <p:nvPr/>
        </p:nvPicPr>
        <p:blipFill>
          <a:blip r:embed="rId2"/>
          <a:srcRect/>
          <a:stretch>
            <a:fillRect/>
          </a:stretch>
        </p:blipFill>
        <p:spPr bwMode="auto">
          <a:xfrm>
            <a:off x="0" y="0"/>
            <a:ext cx="9144000" cy="6381750"/>
          </a:xfrm>
          <a:prstGeom prst="rect">
            <a:avLst/>
          </a:prstGeom>
          <a:noFill/>
          <a:ln w="9525">
            <a:noFill/>
            <a:miter lim="800000"/>
            <a:headEnd/>
            <a:tailEnd/>
          </a:ln>
        </p:spPr>
      </p:pic>
      <p:pic>
        <p:nvPicPr>
          <p:cNvPr id="126978" name="Picture 3"/>
          <p:cNvPicPr>
            <a:picLocks noChangeAspect="1" noChangeArrowheads="1"/>
          </p:cNvPicPr>
          <p:nvPr/>
        </p:nvPicPr>
        <p:blipFill>
          <a:blip r:embed="rId3"/>
          <a:srcRect/>
          <a:stretch>
            <a:fillRect/>
          </a:stretch>
        </p:blipFill>
        <p:spPr bwMode="auto">
          <a:xfrm>
            <a:off x="7000875" y="6715125"/>
            <a:ext cx="2143125" cy="142875"/>
          </a:xfrm>
          <a:prstGeom prst="rect">
            <a:avLst/>
          </a:prstGeom>
          <a:noFill/>
          <a:ln w="9525">
            <a:noFill/>
            <a:miter lim="800000"/>
            <a:headEnd/>
            <a:tailEnd/>
          </a:ln>
        </p:spPr>
      </p:pic>
      <p:sp>
        <p:nvSpPr>
          <p:cNvPr id="4" name="Rettangolo 3"/>
          <p:cNvSpPr/>
          <p:nvPr/>
        </p:nvSpPr>
        <p:spPr>
          <a:xfrm>
            <a:off x="1331913" y="1773238"/>
            <a:ext cx="7272337"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7" name="Ovale 6"/>
          <p:cNvSpPr/>
          <p:nvPr/>
        </p:nvSpPr>
        <p:spPr>
          <a:xfrm>
            <a:off x="2627313" y="1773238"/>
            <a:ext cx="914400" cy="287337"/>
          </a:xfrm>
          <a:prstGeom prst="ellipse">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8" name="Ovale 7"/>
          <p:cNvSpPr/>
          <p:nvPr/>
        </p:nvSpPr>
        <p:spPr>
          <a:xfrm>
            <a:off x="6588125" y="1700213"/>
            <a:ext cx="2016125" cy="433387"/>
          </a:xfrm>
          <a:prstGeom prst="ellipse">
            <a:avLst/>
          </a:prstGeom>
          <a:solidFill>
            <a:srgbClr val="FF0000">
              <a:alpha val="1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e 17"/>
          <p:cNvSpPr/>
          <p:nvPr/>
        </p:nvSpPr>
        <p:spPr>
          <a:xfrm>
            <a:off x="112713" y="260350"/>
            <a:ext cx="720725" cy="792163"/>
          </a:xfrm>
          <a:prstGeom prst="ellipse">
            <a:avLst/>
          </a:prstGeom>
          <a:solidFill>
            <a:srgbClr val="EA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sz="4400" dirty="0">
                <a:solidFill>
                  <a:prstClr val="white"/>
                </a:solidFill>
                <a:latin typeface="Verdana"/>
                <a:ea typeface="Verdana"/>
                <a:cs typeface="Verdana"/>
              </a:rPr>
              <a:t>!</a:t>
            </a:r>
            <a:endParaRPr lang="it-IT" sz="4400" dirty="0">
              <a:solidFill>
                <a:prstClr val="white"/>
              </a:solidFill>
            </a:endParaRPr>
          </a:p>
        </p:txBody>
      </p:sp>
      <p:sp>
        <p:nvSpPr>
          <p:cNvPr id="16" name="Rettangolo 15"/>
          <p:cNvSpPr/>
          <p:nvPr/>
        </p:nvSpPr>
        <p:spPr>
          <a:xfrm>
            <a:off x="1042988" y="188913"/>
            <a:ext cx="7561262" cy="360362"/>
          </a:xfrm>
          <a:prstGeom prst="rect">
            <a:avLst/>
          </a:prstGeom>
          <a:solidFill>
            <a:srgbClr val="F7F7F7"/>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prstClr val="white"/>
              </a:solidFill>
            </a:endParaRPr>
          </a:p>
        </p:txBody>
      </p:sp>
      <p:sp>
        <p:nvSpPr>
          <p:cNvPr id="128003" name="CasellaDiTesto 8"/>
          <p:cNvSpPr txBox="1">
            <a:spLocks noChangeArrowheads="1"/>
          </p:cNvSpPr>
          <p:nvPr/>
        </p:nvSpPr>
        <p:spPr bwMode="auto">
          <a:xfrm>
            <a:off x="1042988" y="260350"/>
            <a:ext cx="7561262" cy="336550"/>
          </a:xfrm>
          <a:prstGeom prst="rect">
            <a:avLst/>
          </a:prstGeom>
          <a:noFill/>
          <a:ln w="9525">
            <a:noFill/>
            <a:miter lim="800000"/>
            <a:headEnd/>
            <a:tailEnd/>
          </a:ln>
        </p:spPr>
        <p:txBody>
          <a:bodyPr>
            <a:spAutoFit/>
          </a:bodyPr>
          <a:lstStyle/>
          <a:p>
            <a:pPr>
              <a:lnSpc>
                <a:spcPts val="1925"/>
              </a:lnSpc>
            </a:pPr>
            <a:r>
              <a:rPr lang="it-IT" sz="2000" b="1">
                <a:solidFill>
                  <a:srgbClr val="000000"/>
                </a:solidFill>
                <a:latin typeface="Calibri" pitchFamily="34" charset="0"/>
              </a:rPr>
              <a:t>PPI e rischio di infezione da </a:t>
            </a:r>
            <a:r>
              <a:rPr lang="it-IT" sz="2000" b="1" i="1">
                <a:solidFill>
                  <a:srgbClr val="000000"/>
                </a:solidFill>
                <a:latin typeface="Calibri" pitchFamily="34" charset="0"/>
              </a:rPr>
              <a:t>C difficile</a:t>
            </a:r>
            <a:r>
              <a:rPr lang="it-IT" sz="2000" b="1">
                <a:solidFill>
                  <a:srgbClr val="000000"/>
                </a:solidFill>
                <a:latin typeface="Calibri" pitchFamily="34" charset="0"/>
              </a:rPr>
              <a:t>: metanalisi di 42 studi</a:t>
            </a:r>
          </a:p>
        </p:txBody>
      </p:sp>
      <p:sp>
        <p:nvSpPr>
          <p:cNvPr id="128004" name="Titolo 1"/>
          <p:cNvSpPr txBox="1">
            <a:spLocks/>
          </p:cNvSpPr>
          <p:nvPr/>
        </p:nvSpPr>
        <p:spPr bwMode="auto">
          <a:xfrm rot="-5400000">
            <a:off x="-2189957" y="3469482"/>
            <a:ext cx="5173663" cy="793750"/>
          </a:xfrm>
          <a:prstGeom prst="rect">
            <a:avLst/>
          </a:prstGeom>
          <a:solidFill>
            <a:schemeClr val="bg1"/>
          </a:solidFill>
          <a:ln w="9525">
            <a:noFill/>
            <a:miter lim="800000"/>
            <a:headEnd/>
            <a:tailEnd/>
          </a:ln>
        </p:spPr>
        <p:txBody>
          <a:bodyPr anchor="ctr"/>
          <a:lstStyle/>
          <a:p>
            <a:pPr algn="r"/>
            <a:r>
              <a:rPr lang="it-IT" sz="2400" b="1">
                <a:solidFill>
                  <a:srgbClr val="254061"/>
                </a:solidFill>
                <a:latin typeface="Tahoma" pitchFamily="34" charset="0"/>
                <a:cs typeface="Tahoma" pitchFamily="34" charset="0"/>
              </a:rPr>
              <a:t>Infezioni – </a:t>
            </a:r>
            <a:r>
              <a:rPr lang="it-IT" sz="2400" b="1" i="1">
                <a:solidFill>
                  <a:srgbClr val="254061"/>
                </a:solidFill>
                <a:latin typeface="Tahoma" pitchFamily="34" charset="0"/>
                <a:cs typeface="Tahoma" pitchFamily="34" charset="0"/>
              </a:rPr>
              <a:t>Clostridium difficile</a:t>
            </a:r>
          </a:p>
        </p:txBody>
      </p:sp>
      <p:pic>
        <p:nvPicPr>
          <p:cNvPr id="128005" name="Picture 12"/>
          <p:cNvPicPr>
            <a:picLocks noChangeAspect="1" noChangeArrowheads="1"/>
          </p:cNvPicPr>
          <p:nvPr/>
        </p:nvPicPr>
        <p:blipFill>
          <a:blip r:embed="rId3"/>
          <a:srcRect/>
          <a:stretch>
            <a:fillRect/>
          </a:stretch>
        </p:blipFill>
        <p:spPr bwMode="auto">
          <a:xfrm>
            <a:off x="1116013" y="620713"/>
            <a:ext cx="7200900" cy="5903912"/>
          </a:xfrm>
          <a:prstGeom prst="rect">
            <a:avLst/>
          </a:prstGeom>
          <a:noFill/>
          <a:ln w="9525">
            <a:noFill/>
            <a:miter lim="800000"/>
            <a:headEnd/>
            <a:tailEnd/>
          </a:ln>
        </p:spPr>
      </p:pic>
      <p:sp>
        <p:nvSpPr>
          <p:cNvPr id="14" name="Ovale 13"/>
          <p:cNvSpPr/>
          <p:nvPr/>
        </p:nvSpPr>
        <p:spPr>
          <a:xfrm>
            <a:off x="3635375" y="5805488"/>
            <a:ext cx="1152525" cy="287337"/>
          </a:xfrm>
          <a:prstGeom prst="ellipse">
            <a:avLst/>
          </a:prstGeom>
          <a:noFill/>
          <a:ln w="28575"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ln w="28575" cmpd="dbl">
                <a:solidFill>
                  <a:srgbClr val="FF0000"/>
                </a:solidFill>
              </a:ln>
              <a:solidFill>
                <a:prstClr val="white"/>
              </a:solidFill>
            </a:endParaRPr>
          </a:p>
        </p:txBody>
      </p:sp>
      <p:sp>
        <p:nvSpPr>
          <p:cNvPr id="128007" name="CasellaDiTesto 14"/>
          <p:cNvSpPr txBox="1">
            <a:spLocks noChangeArrowheads="1"/>
          </p:cNvSpPr>
          <p:nvPr/>
        </p:nvSpPr>
        <p:spPr bwMode="auto">
          <a:xfrm>
            <a:off x="1619250" y="6524625"/>
            <a:ext cx="7345363" cy="277813"/>
          </a:xfrm>
          <a:prstGeom prst="rect">
            <a:avLst/>
          </a:prstGeom>
          <a:noFill/>
          <a:ln w="9525">
            <a:noFill/>
            <a:miter lim="800000"/>
            <a:headEnd/>
            <a:tailEnd/>
          </a:ln>
        </p:spPr>
        <p:txBody>
          <a:bodyPr>
            <a:spAutoFit/>
          </a:bodyPr>
          <a:lstStyle/>
          <a:p>
            <a:pPr algn="r"/>
            <a:r>
              <a:rPr lang="it-IT" sz="1200" i="1">
                <a:solidFill>
                  <a:srgbClr val="000000"/>
                </a:solidFill>
                <a:latin typeface="Calibri" pitchFamily="34" charset="0"/>
              </a:rPr>
              <a:t>Kwok CS et al, Am J Gastroenterol 2012, 107:1011-19</a:t>
            </a:r>
          </a:p>
        </p:txBody>
      </p:sp>
      <p:sp>
        <p:nvSpPr>
          <p:cNvPr id="9" name="Rettangolo 8"/>
          <p:cNvSpPr/>
          <p:nvPr/>
        </p:nvSpPr>
        <p:spPr>
          <a:xfrm>
            <a:off x="1187450" y="1628775"/>
            <a:ext cx="7777163" cy="1944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solidFill>
                  <a:prstClr val="white"/>
                </a:solidFill>
              </a:rPr>
              <a:t>Concurrent use of antibiotics with a PPI was also associated with an increased risk of CDI (OR 1.96, 95% CI 1.03-3.70) when compared to PPI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Tema di Office">
  <a:themeElements>
    <a:clrScheme name="5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Tema di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1523</Words>
  <Application>Microsoft Office PowerPoint</Application>
  <PresentationFormat>Presentazione su schermo (4:3)</PresentationFormat>
  <Paragraphs>132</Paragraphs>
  <Slides>52</Slides>
  <Notes>5</Notes>
  <HiddenSlides>0</HiddenSlides>
  <MMClips>0</MMClips>
  <ScaleCrop>false</ScaleCrop>
  <HeadingPairs>
    <vt:vector size="6" baseType="variant">
      <vt:variant>
        <vt:lpstr>Tema</vt:lpstr>
      </vt:variant>
      <vt:variant>
        <vt:i4>10</vt:i4>
      </vt:variant>
      <vt:variant>
        <vt:lpstr>Server OLE incorporati</vt:lpstr>
      </vt:variant>
      <vt:variant>
        <vt:i4>1</vt:i4>
      </vt:variant>
      <vt:variant>
        <vt:lpstr>Titoli diapositive</vt:lpstr>
      </vt:variant>
      <vt:variant>
        <vt:i4>52</vt:i4>
      </vt:variant>
    </vt:vector>
  </HeadingPairs>
  <TitlesOfParts>
    <vt:vector size="63" baseType="lpstr">
      <vt:lpstr>Tema di Office</vt:lpstr>
      <vt:lpstr>1_Tema di Office</vt:lpstr>
      <vt:lpstr>2_Tema di Office</vt:lpstr>
      <vt:lpstr>3_Tema di Office</vt:lpstr>
      <vt:lpstr>4_Tema di Office</vt:lpstr>
      <vt:lpstr>Office Theme</vt:lpstr>
      <vt:lpstr>6_Tema di Office</vt:lpstr>
      <vt:lpstr>3_Office Theme</vt:lpstr>
      <vt:lpstr>4_Office Theme</vt:lpstr>
      <vt:lpstr>5_Tema di Office</vt:lpstr>
      <vt:lpstr>Chart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How likely is it that the diagnosis of sepsis is being missed?  Is it...</vt:lpstr>
      <vt:lpstr>Diapositiva 19</vt:lpstr>
      <vt:lpstr>Diapositiva 20</vt:lpstr>
      <vt:lpstr>Diapositiva 21</vt:lpstr>
      <vt:lpstr>Diapositiva 22</vt:lpstr>
      <vt:lpstr>Diapositiva 23</vt:lpstr>
      <vt:lpstr>Diapositiva 24</vt:lpstr>
      <vt:lpstr>Diapositiva 25</vt:lpstr>
      <vt:lpstr>Diapositiva 26</vt:lpstr>
      <vt:lpstr>Diapositiva 27</vt:lpstr>
      <vt:lpstr>PROCALCITONIN</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Extended Infusion Cefepime for the Treatment of Invasive P. aeruginosa Infections</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Carmelo</dc:creator>
  <cp:lastModifiedBy>User</cp:lastModifiedBy>
  <cp:revision>13</cp:revision>
  <dcterms:created xsi:type="dcterms:W3CDTF">2018-09-23T13:04:53Z</dcterms:created>
  <dcterms:modified xsi:type="dcterms:W3CDTF">2018-09-30T11:25:15Z</dcterms:modified>
</cp:coreProperties>
</file>