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0" r:id="rId2"/>
    <p:sldId id="256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5" r:id="rId15"/>
    <p:sldId id="269" r:id="rId16"/>
    <p:sldId id="292" r:id="rId17"/>
    <p:sldId id="270" r:id="rId18"/>
    <p:sldId id="271" r:id="rId19"/>
    <p:sldId id="272" r:id="rId20"/>
    <p:sldId id="273" r:id="rId21"/>
    <p:sldId id="274" r:id="rId22"/>
    <p:sldId id="275" r:id="rId23"/>
    <p:sldId id="281" r:id="rId24"/>
    <p:sldId id="277" r:id="rId25"/>
    <p:sldId id="278" r:id="rId26"/>
    <p:sldId id="279" r:id="rId27"/>
    <p:sldId id="280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1" r:id="rId3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2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28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Foglio_di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Foglio_di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Colonna1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D972F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Foglio1!$A$2:$A$4</c:f>
              <c:strCache>
                <c:ptCount val="3"/>
                <c:pt idx="0">
                  <c:v>Regressione</c:v>
                </c:pt>
                <c:pt idx="1">
                  <c:v>Stabilizzazione</c:v>
                </c:pt>
                <c:pt idx="2">
                  <c:v>Peggioramento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46.0</c:v>
                </c:pt>
                <c:pt idx="1">
                  <c:v>38.0</c:v>
                </c:pt>
                <c:pt idx="2">
                  <c:v>15.0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3099384"/>
        <c:axId val="2143102360"/>
      </c:barChart>
      <c:catAx>
        <c:axId val="2143099384"/>
        <c:scaling>
          <c:orientation val="minMax"/>
        </c:scaling>
        <c:delete val="0"/>
        <c:axPos val="b"/>
        <c:majorTickMark val="out"/>
        <c:minorTickMark val="none"/>
        <c:tickLblPos val="nextTo"/>
        <c:crossAx val="2143102360"/>
        <c:crosses val="autoZero"/>
        <c:auto val="1"/>
        <c:lblAlgn val="ctr"/>
        <c:lblOffset val="100"/>
        <c:noMultiLvlLbl val="0"/>
      </c:catAx>
      <c:valAx>
        <c:axId val="2143102360"/>
        <c:scaling>
          <c:orientation val="minMax"/>
          <c:max val="100.0"/>
        </c:scaling>
        <c:delete val="0"/>
        <c:axPos val="l"/>
        <c:numFmt formatCode="General" sourceLinked="1"/>
        <c:majorTickMark val="out"/>
        <c:minorTickMark val="none"/>
        <c:tickLblPos val="nextTo"/>
        <c:crossAx val="2143099384"/>
        <c:crosses val="autoZero"/>
        <c:crossBetween val="between"/>
        <c:majorUnit val="20.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Prurito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Foglio1!$A$2:$A$5</c:f>
              <c:strCache>
                <c:ptCount val="4"/>
                <c:pt idx="0">
                  <c:v>Assente</c:v>
                </c:pt>
                <c:pt idx="1">
                  <c:v>Lieve</c:v>
                </c:pt>
                <c:pt idx="2">
                  <c:v>Moderato</c:v>
                </c:pt>
                <c:pt idx="3">
                  <c:v>Severo</c:v>
                </c:pt>
              </c:strCache>
            </c:strRef>
          </c:cat>
          <c:val>
            <c:numRef>
              <c:f>Foglio1!$B$2:$B$5</c:f>
              <c:numCache>
                <c:formatCode>General</c:formatCode>
                <c:ptCount val="4"/>
                <c:pt idx="0">
                  <c:v>70.0</c:v>
                </c:pt>
                <c:pt idx="1">
                  <c:v>6.0</c:v>
                </c:pt>
                <c:pt idx="2">
                  <c:v>11.7</c:v>
                </c:pt>
                <c:pt idx="3">
                  <c:v>11.7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4101896"/>
        <c:axId val="2144104872"/>
      </c:barChart>
      <c:catAx>
        <c:axId val="2144101896"/>
        <c:scaling>
          <c:orientation val="minMax"/>
        </c:scaling>
        <c:delete val="0"/>
        <c:axPos val="b"/>
        <c:majorTickMark val="out"/>
        <c:minorTickMark val="none"/>
        <c:tickLblPos val="nextTo"/>
        <c:crossAx val="2144104872"/>
        <c:crosses val="autoZero"/>
        <c:auto val="1"/>
        <c:lblAlgn val="ctr"/>
        <c:lblOffset val="100"/>
        <c:noMultiLvlLbl val="0"/>
      </c:catAx>
      <c:valAx>
        <c:axId val="21441048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1441018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it-IT" dirty="0" smtClean="0"/>
              <a:t>AE</a:t>
            </a:r>
            <a:endParaRPr lang="it-IT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Prurito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Foglio1!$A$2:$A$4</c:f>
              <c:strCache>
                <c:ptCount val="3"/>
                <c:pt idx="0">
                  <c:v>Alt. Cutanee</c:v>
                </c:pt>
                <c:pt idx="1">
                  <c:v>Astenia</c:v>
                </c:pt>
                <c:pt idx="2">
                  <c:v>Dolori add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6.0</c:v>
                </c:pt>
                <c:pt idx="1">
                  <c:v>6.0</c:v>
                </c:pt>
                <c:pt idx="2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4052168"/>
        <c:axId val="2144048312"/>
      </c:barChart>
      <c:catAx>
        <c:axId val="2144052168"/>
        <c:scaling>
          <c:orientation val="minMax"/>
        </c:scaling>
        <c:delete val="0"/>
        <c:axPos val="b"/>
        <c:majorTickMark val="out"/>
        <c:minorTickMark val="none"/>
        <c:tickLblPos val="nextTo"/>
        <c:crossAx val="2144048312"/>
        <c:crosses val="autoZero"/>
        <c:auto val="1"/>
        <c:lblAlgn val="ctr"/>
        <c:lblOffset val="100"/>
        <c:noMultiLvlLbl val="0"/>
      </c:catAx>
      <c:valAx>
        <c:axId val="2144048312"/>
        <c:scaling>
          <c:orientation val="minMax"/>
          <c:max val="80.0"/>
        </c:scaling>
        <c:delete val="0"/>
        <c:axPos val="l"/>
        <c:numFmt formatCode="General" sourceLinked="1"/>
        <c:majorTickMark val="out"/>
        <c:minorTickMark val="none"/>
        <c:tickLblPos val="nextTo"/>
        <c:crossAx val="21440521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99DE8-378F-BF44-948E-3F1886CBFC74}" type="datetimeFigureOut">
              <a:rPr lang="it-IT" smtClean="0"/>
              <a:t>29/09/18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3758B-3863-2E4F-8374-4014CC004BA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6221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99DE8-378F-BF44-948E-3F1886CBFC74}" type="datetimeFigureOut">
              <a:rPr lang="it-IT" smtClean="0"/>
              <a:t>29/09/18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3758B-3863-2E4F-8374-4014CC004BA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148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99DE8-378F-BF44-948E-3F1886CBFC74}" type="datetimeFigureOut">
              <a:rPr lang="it-IT" smtClean="0"/>
              <a:t>29/09/18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3758B-3863-2E4F-8374-4014CC004BA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4842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99DE8-378F-BF44-948E-3F1886CBFC74}" type="datetimeFigureOut">
              <a:rPr lang="it-IT" smtClean="0"/>
              <a:t>29/09/18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3758B-3863-2E4F-8374-4014CC004BA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240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99DE8-378F-BF44-948E-3F1886CBFC74}" type="datetimeFigureOut">
              <a:rPr lang="it-IT" smtClean="0"/>
              <a:t>29/09/18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3758B-3863-2E4F-8374-4014CC004BA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1009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99DE8-378F-BF44-948E-3F1886CBFC74}" type="datetimeFigureOut">
              <a:rPr lang="it-IT" smtClean="0"/>
              <a:t>29/09/18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3758B-3863-2E4F-8374-4014CC004BA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687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99DE8-378F-BF44-948E-3F1886CBFC74}" type="datetimeFigureOut">
              <a:rPr lang="it-IT" smtClean="0"/>
              <a:t>29/09/18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3758B-3863-2E4F-8374-4014CC004BA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235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99DE8-378F-BF44-948E-3F1886CBFC74}" type="datetimeFigureOut">
              <a:rPr lang="it-IT" smtClean="0"/>
              <a:t>29/09/18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3758B-3863-2E4F-8374-4014CC004BA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355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99DE8-378F-BF44-948E-3F1886CBFC74}" type="datetimeFigureOut">
              <a:rPr lang="it-IT" smtClean="0"/>
              <a:t>29/09/18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3758B-3863-2E4F-8374-4014CC004BA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570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99DE8-378F-BF44-948E-3F1886CBFC74}" type="datetimeFigureOut">
              <a:rPr lang="it-IT" smtClean="0"/>
              <a:t>29/09/18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3758B-3863-2E4F-8374-4014CC004BA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4077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99DE8-378F-BF44-948E-3F1886CBFC74}" type="datetimeFigureOut">
              <a:rPr lang="it-IT" smtClean="0"/>
              <a:t>29/09/18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3758B-3863-2E4F-8374-4014CC004BA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7388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99DE8-378F-BF44-948E-3F1886CBFC74}" type="datetimeFigureOut">
              <a:rPr lang="it-IT" smtClean="0"/>
              <a:t>29/09/18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3758B-3863-2E4F-8374-4014CC004BA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306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Relationship Id="rId3" Type="http://schemas.openxmlformats.org/officeDocument/2006/relationships/chart" Target="../charts/char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43608" y="1628800"/>
            <a:ext cx="7452206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it-IT" sz="2800" dirty="0" smtClean="0">
              <a:solidFill>
                <a:schemeClr val="tx1"/>
              </a:solidFill>
            </a:endParaRPr>
          </a:p>
          <a:p>
            <a:pPr algn="ctr"/>
            <a:endParaRPr lang="it-IT" sz="2800" dirty="0">
              <a:solidFill>
                <a:schemeClr val="tx1"/>
              </a:solidFill>
            </a:endParaRPr>
          </a:p>
          <a:p>
            <a:pPr algn="ctr"/>
            <a:r>
              <a:rPr lang="it-IT" sz="2800" dirty="0" smtClean="0">
                <a:solidFill>
                  <a:schemeClr val="tx1"/>
                </a:solidFill>
              </a:rPr>
              <a:t>Colangite Biliare Primitiva: Acido </a:t>
            </a:r>
            <a:r>
              <a:rPr lang="it-IT" sz="2800" dirty="0" err="1" smtClean="0">
                <a:solidFill>
                  <a:schemeClr val="tx1"/>
                </a:solidFill>
              </a:rPr>
              <a:t>Obeticolico</a:t>
            </a:r>
            <a:r>
              <a:rPr lang="it-IT" sz="2800" dirty="0" smtClean="0">
                <a:solidFill>
                  <a:schemeClr val="tx1"/>
                </a:solidFill>
              </a:rPr>
              <a:t> dalle </a:t>
            </a:r>
          </a:p>
          <a:p>
            <a:pPr algn="ctr"/>
            <a:r>
              <a:rPr lang="it-IT" sz="2800" dirty="0" smtClean="0">
                <a:solidFill>
                  <a:schemeClr val="tx1"/>
                </a:solidFill>
              </a:rPr>
              <a:t>linee guida alla pratica clinica</a:t>
            </a:r>
          </a:p>
          <a:p>
            <a:pPr algn="ctr"/>
            <a:endParaRPr lang="it-IT" sz="2800" dirty="0">
              <a:solidFill>
                <a:schemeClr val="tx1"/>
              </a:solidFill>
            </a:endParaRPr>
          </a:p>
          <a:p>
            <a:pPr algn="ctr"/>
            <a:r>
              <a:rPr lang="it-IT" sz="2800" dirty="0" smtClean="0">
                <a:solidFill>
                  <a:schemeClr val="tx1"/>
                </a:solidFill>
              </a:rPr>
              <a:t>Adriano Pellicelli</a:t>
            </a:r>
          </a:p>
          <a:p>
            <a:pPr algn="ctr"/>
            <a:r>
              <a:rPr lang="it-IT" sz="2000" dirty="0" smtClean="0">
                <a:solidFill>
                  <a:schemeClr val="tx1"/>
                </a:solidFill>
              </a:rPr>
              <a:t>UOC Malattie del Fegato</a:t>
            </a:r>
          </a:p>
          <a:p>
            <a:pPr algn="ctr"/>
            <a:r>
              <a:rPr lang="it-IT" sz="2000" dirty="0" smtClean="0">
                <a:solidFill>
                  <a:schemeClr val="tx1"/>
                </a:solidFill>
              </a:rPr>
              <a:t>Dipartimento Interaziendale Trapianti</a:t>
            </a:r>
          </a:p>
          <a:p>
            <a:pPr algn="ctr"/>
            <a:r>
              <a:rPr lang="it-IT" sz="2000" dirty="0" smtClean="0">
                <a:solidFill>
                  <a:schemeClr val="tx1"/>
                </a:solidFill>
              </a:rPr>
              <a:t>Azienda Ospedaliera San Camillo </a:t>
            </a:r>
            <a:r>
              <a:rPr lang="it-IT" sz="2000" dirty="0" err="1" smtClean="0">
                <a:solidFill>
                  <a:schemeClr val="tx1"/>
                </a:solidFill>
              </a:rPr>
              <a:t>Forlanini</a:t>
            </a:r>
            <a:endParaRPr lang="it-IT" sz="2000" dirty="0" smtClean="0">
              <a:solidFill>
                <a:schemeClr val="tx1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35364" cy="91594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65667" y="6466417"/>
            <a:ext cx="271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Catania 30 settembre 2018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0177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8750" y="274638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Criteri Diagnostici per PBC/AIH: Proposte EASL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t-IT" dirty="0" smtClean="0"/>
              <a:t>Diagnosi di PBC  e 2 delle seguenti caratteristiche</a:t>
            </a:r>
          </a:p>
          <a:p>
            <a:endParaRPr lang="it-IT" dirty="0"/>
          </a:p>
          <a:p>
            <a:pPr lvl="1"/>
            <a:r>
              <a:rPr lang="it-IT" dirty="0"/>
              <a:t>(</a:t>
            </a:r>
            <a:r>
              <a:rPr lang="it-IT" dirty="0" smtClean="0"/>
              <a:t>i) ALT&gt; 5 ULN </a:t>
            </a:r>
          </a:p>
          <a:p>
            <a:pPr lvl="1"/>
            <a:r>
              <a:rPr lang="it-IT" dirty="0" smtClean="0"/>
              <a:t>(ii) </a:t>
            </a:r>
            <a:r>
              <a:rPr lang="it-IT" dirty="0" err="1" smtClean="0"/>
              <a:t>IgG</a:t>
            </a:r>
            <a:r>
              <a:rPr lang="it-IT" dirty="0" smtClean="0"/>
              <a:t> &gt;2 ULN o ASMA+ </a:t>
            </a:r>
          </a:p>
          <a:p>
            <a:pPr lvl="1"/>
            <a:r>
              <a:rPr lang="it-IT" dirty="0" smtClean="0"/>
              <a:t>(iii) Presenza di moderata o severa epatite dell’interfaccia</a:t>
            </a:r>
          </a:p>
          <a:p>
            <a:pPr lvl="1"/>
            <a:endParaRPr lang="it-IT" dirty="0"/>
          </a:p>
          <a:p>
            <a:pPr marL="457200" lvl="1" indent="0">
              <a:buNone/>
            </a:pPr>
            <a:r>
              <a:rPr lang="it-IT" dirty="0" smtClean="0"/>
              <a:t>LA BIOPSIA EPATICA E’ OBBLIGATORIA NEL SOSPETTO DI UNA PBC/AIH</a:t>
            </a:r>
          </a:p>
          <a:p>
            <a:pPr lvl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699619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PBC NON RESPONSIVA AGLI UDCA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Cause di inadeguata risposta</a:t>
            </a:r>
          </a:p>
          <a:p>
            <a:pPr lvl="1"/>
            <a:r>
              <a:rPr lang="it-IT" b="1" dirty="0" smtClean="0"/>
              <a:t>Reale Resistenza agli UDCA (Criteri di Parigi II)</a:t>
            </a:r>
          </a:p>
          <a:p>
            <a:pPr lvl="1"/>
            <a:endParaRPr lang="it-IT" dirty="0"/>
          </a:p>
          <a:p>
            <a:pPr lvl="1"/>
            <a:r>
              <a:rPr lang="it-IT" dirty="0" smtClean="0"/>
              <a:t>Poca aderenza alla Terapia con UDCA</a:t>
            </a:r>
          </a:p>
          <a:p>
            <a:pPr lvl="1"/>
            <a:r>
              <a:rPr lang="it-IT" dirty="0" smtClean="0"/>
              <a:t>PBC/AIH  o PBC/Nash </a:t>
            </a:r>
            <a:r>
              <a:rPr lang="it-IT" dirty="0" err="1" smtClean="0"/>
              <a:t>overlap</a:t>
            </a:r>
            <a:endParaRPr lang="it-IT" dirty="0" smtClean="0"/>
          </a:p>
          <a:p>
            <a:pPr lvl="1"/>
            <a:r>
              <a:rPr lang="it-IT" dirty="0" smtClean="0"/>
              <a:t>Celiachia</a:t>
            </a:r>
          </a:p>
          <a:p>
            <a:pPr lvl="1"/>
            <a:r>
              <a:rPr lang="it-IT" dirty="0" smtClean="0"/>
              <a:t>ALP di altra origine (ossea)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25483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23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Fareste la Biopsia epatica in pazienti poco responsivi agli UDCA?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837463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/>
              <a:t>Biopsia Epatica nei Non </a:t>
            </a:r>
            <a:r>
              <a:rPr lang="it-IT" b="1" dirty="0" err="1" smtClean="0"/>
              <a:t>Responder</a:t>
            </a:r>
            <a:r>
              <a:rPr lang="it-IT" b="1" dirty="0" smtClean="0"/>
              <a:t> agli UDCA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/>
              <a:t>La biopsia epatica è utile/necessaria in pazienti che non rispondono agli UDCA al fine di differenziare una </a:t>
            </a:r>
            <a:r>
              <a:rPr lang="it-IT" u="sng" dirty="0" smtClean="0"/>
              <a:t>reale non risposta </a:t>
            </a:r>
            <a:r>
              <a:rPr lang="it-IT" dirty="0" smtClean="0"/>
              <a:t>da forme di </a:t>
            </a:r>
            <a:r>
              <a:rPr lang="it-IT" u="sng" dirty="0" err="1" smtClean="0"/>
              <a:t>overlap</a:t>
            </a:r>
            <a:endParaRPr lang="it-IT" u="sng" dirty="0" smtClean="0"/>
          </a:p>
          <a:p>
            <a:pPr marL="0" indent="0">
              <a:buNone/>
            </a:pPr>
            <a:endParaRPr lang="it-IT" dirty="0"/>
          </a:p>
          <a:p>
            <a:pPr lvl="1"/>
            <a:r>
              <a:rPr lang="it-IT" dirty="0" smtClean="0"/>
              <a:t>Epatite interfaccia, </a:t>
            </a:r>
            <a:r>
              <a:rPr lang="it-IT" dirty="0" err="1" smtClean="0"/>
              <a:t>Duttopenia</a:t>
            </a:r>
            <a:r>
              <a:rPr lang="it-IT" dirty="0" smtClean="0"/>
              <a:t>, Reazione </a:t>
            </a:r>
            <a:r>
              <a:rPr lang="it-IT" dirty="0" err="1" smtClean="0"/>
              <a:t>duttulare</a:t>
            </a:r>
            <a:r>
              <a:rPr lang="it-IT" dirty="0" smtClean="0"/>
              <a:t>, cirrosi</a:t>
            </a:r>
          </a:p>
          <a:p>
            <a:pPr lvl="1"/>
            <a:endParaRPr lang="it-IT" dirty="0"/>
          </a:p>
          <a:p>
            <a:pPr lvl="1"/>
            <a:r>
              <a:rPr lang="it-IT" u="sng" dirty="0" smtClean="0"/>
              <a:t>La biopsia Epatica </a:t>
            </a:r>
            <a:r>
              <a:rPr lang="it-IT" u="sng" dirty="0" err="1" smtClean="0"/>
              <a:t>e’</a:t>
            </a:r>
            <a:r>
              <a:rPr lang="it-IT" u="sng" dirty="0"/>
              <a:t> </a:t>
            </a:r>
            <a:r>
              <a:rPr lang="it-IT" u="sng" dirty="0" smtClean="0"/>
              <a:t>necessaria per stratificare il rischio</a:t>
            </a:r>
            <a:endParaRPr lang="it-IT" u="sng" dirty="0"/>
          </a:p>
        </p:txBody>
      </p:sp>
    </p:spTree>
    <p:extLst>
      <p:ext uri="{BB962C8B-B14F-4D97-AF65-F5344CB8AC3E}">
        <p14:creationId xmlns:p14="http://schemas.microsoft.com/office/powerpoint/2010/main" val="3250485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457200" y="30531"/>
            <a:ext cx="8229600" cy="2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sz="2400" b="1" dirty="0">
                <a:solidFill>
                  <a:srgbClr val="000000"/>
                </a:solidFill>
              </a:rPr>
              <a:t>Casistica parziale UOC Mal Fegato- San </a:t>
            </a:r>
            <a:r>
              <a:rPr lang="it-IT" sz="2400" b="1" dirty="0" smtClean="0">
                <a:solidFill>
                  <a:srgbClr val="000000"/>
                </a:solidFill>
              </a:rPr>
              <a:t>Camillo ultimi 2 anni</a:t>
            </a:r>
            <a:endParaRPr lang="it-IT" sz="2400" b="1" dirty="0">
              <a:solidFill>
                <a:srgbClr val="000000"/>
              </a:solidFill>
            </a:endParaRPr>
          </a:p>
        </p:txBody>
      </p:sp>
      <p:graphicFrame>
        <p:nvGraphicFramePr>
          <p:cNvPr id="5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758245"/>
              </p:ext>
            </p:extLst>
          </p:nvPr>
        </p:nvGraphicFramePr>
        <p:xfrm>
          <a:off x="179512" y="505727"/>
          <a:ext cx="8640961" cy="6181551"/>
        </p:xfrm>
        <a:graphic>
          <a:graphicData uri="http://schemas.openxmlformats.org/drawingml/2006/table">
            <a:tbl>
              <a:tblPr/>
              <a:tblGrid>
                <a:gridCol w="1159059"/>
                <a:gridCol w="1749593"/>
                <a:gridCol w="1909959"/>
                <a:gridCol w="1912391"/>
                <a:gridCol w="1909959"/>
              </a:tblGrid>
              <a:tr h="256239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CASO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Sesso/età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1° Istologia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Risposta UDCA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2° Istologia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  <a:tr h="2264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1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F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/58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Cirr Bil II stadio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si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-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87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264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2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F/65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Cirr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</a:t>
                      </a: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bil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III stadio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si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-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264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3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M/59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Cirr bil III stadio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si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-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264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4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F/70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Cirr bil III stadio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si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-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264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5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F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/79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Cirr</a:t>
                      </a: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</a:t>
                      </a:r>
                      <a:r>
                        <a:rPr kumimoji="0" lang="it-I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bil</a:t>
                      </a: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IV stadio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no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Cirr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</a:t>
                      </a: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bil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/no </a:t>
                      </a:r>
                      <a:r>
                        <a:rPr kumimoji="0" lang="it-I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resp</a:t>
                      </a: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UDCA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264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6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F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/50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Cirr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</a:t>
                      </a: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bil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III stadio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si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-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264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7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F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/24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Cirr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</a:t>
                      </a: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bil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II stadio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F6228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no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Overlap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AIH/PBC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64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8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F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/58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Cirr bil III stadio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si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-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264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9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F/68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Cirr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</a:t>
                      </a: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bil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III stadio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si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-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264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10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F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/69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Cirr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</a:t>
                      </a: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bil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III stadio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no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Overlap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</a:t>
                      </a: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SC/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PBC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64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11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F/58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Cirr bil III stadio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si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-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264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12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F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/54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Cirr bil II/III stadio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si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-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264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13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F/68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Cirr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</a:t>
                      </a: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bil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 III stadio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si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-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264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14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F/51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Cirr bil II stadio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si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-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264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15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F/68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Cirr bil II stadio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si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-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264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16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F/60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no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si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-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264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17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F/65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Cirr bil II stadio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si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-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264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18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F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/53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Cirr bil III stadio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no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Overlap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</a:t>
                      </a: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AIH/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PBC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64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19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F/75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Cirr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</a:t>
                      </a: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bil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IV stadio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no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Cirr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</a:t>
                      </a: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bil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/no </a:t>
                      </a:r>
                      <a:r>
                        <a:rPr kumimoji="0" lang="it-I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resp</a:t>
                      </a: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UDCA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64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20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M/75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Cirr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</a:t>
                      </a: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Bil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III stadio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si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-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264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21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F/75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Cirr</a:t>
                      </a: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</a:t>
                      </a:r>
                      <a:r>
                        <a:rPr kumimoji="0" lang="it-I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bil</a:t>
                      </a: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III stadio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si</a:t>
                      </a: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-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2264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22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F</a:t>
                      </a: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/58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Cirr</a:t>
                      </a: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</a:t>
                      </a:r>
                      <a:r>
                        <a:rPr kumimoji="0" lang="it-I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Bil</a:t>
                      </a: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III stadio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no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Cirr</a:t>
                      </a: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/</a:t>
                      </a:r>
                      <a:r>
                        <a:rPr kumimoji="0" lang="it-I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bil</a:t>
                      </a: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/no </a:t>
                      </a:r>
                      <a:r>
                        <a:rPr kumimoji="0" lang="it-I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resp</a:t>
                      </a: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UDCA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64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23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F</a:t>
                      </a: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/42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Cirr</a:t>
                      </a: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</a:t>
                      </a:r>
                      <a:r>
                        <a:rPr kumimoji="0" lang="it-I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bil</a:t>
                      </a: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III stadio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no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Cirr</a:t>
                      </a: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</a:t>
                      </a:r>
                      <a:r>
                        <a:rPr kumimoji="0" lang="it-I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bil</a:t>
                      </a: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/no </a:t>
                      </a:r>
                      <a:r>
                        <a:rPr kumimoji="0" lang="it-I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resp</a:t>
                      </a: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UDCA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26482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24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M/68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Cirr</a:t>
                      </a: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</a:t>
                      </a:r>
                      <a:r>
                        <a:rPr kumimoji="0" lang="it-I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bil</a:t>
                      </a: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IV stadio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no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Cirr</a:t>
                      </a: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</a:t>
                      </a:r>
                      <a:r>
                        <a:rPr kumimoji="0" lang="it-I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bil</a:t>
                      </a: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/no </a:t>
                      </a:r>
                      <a:r>
                        <a:rPr kumimoji="0" lang="it-IT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resp</a:t>
                      </a:r>
                      <a:r>
                        <a:rPr kumimoji="0" 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 UDCA</a:t>
                      </a:r>
                      <a:endParaRPr kumimoji="0" 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0000" marR="90000"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0017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85719" y="281419"/>
            <a:ext cx="84379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tx1"/>
                </a:solidFill>
              </a:rPr>
              <a:t>REVISIONE ISTOLOGICA NO RESPONDER UDCA</a:t>
            </a:r>
          </a:p>
          <a:p>
            <a:pPr algn="ctr"/>
            <a:r>
              <a:rPr lang="it-IT" sz="2800" b="1" dirty="0" smtClean="0"/>
              <a:t>33% no </a:t>
            </a:r>
            <a:r>
              <a:rPr lang="it-IT" sz="2800" b="1" dirty="0" err="1" smtClean="0"/>
              <a:t>responder</a:t>
            </a:r>
            <a:r>
              <a:rPr lang="it-IT" sz="2800" b="1" dirty="0" smtClean="0"/>
              <a:t> UDCA</a:t>
            </a:r>
            <a:endParaRPr lang="it-IT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910488"/>
              </p:ext>
            </p:extLst>
          </p:nvPr>
        </p:nvGraphicFramePr>
        <p:xfrm>
          <a:off x="1008113" y="1743401"/>
          <a:ext cx="7048527" cy="4857768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196776"/>
                <a:gridCol w="1008112"/>
                <a:gridCol w="4843639"/>
              </a:tblGrid>
              <a:tr h="539752">
                <a:tc>
                  <a:txBody>
                    <a:bodyPr/>
                    <a:lstStyle/>
                    <a:p>
                      <a:r>
                        <a:rPr lang="it-IT" dirty="0" smtClean="0"/>
                        <a:t>Pazienti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Sesso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Revisione istologica</a:t>
                      </a:r>
                      <a:endParaRPr lang="it-IT" dirty="0"/>
                    </a:p>
                  </a:txBody>
                  <a:tcPr/>
                </a:tc>
              </a:tr>
              <a:tr h="539752">
                <a:tc>
                  <a:txBody>
                    <a:bodyPr/>
                    <a:lstStyle/>
                    <a:p>
                      <a:r>
                        <a:rPr lang="it-IT" b="0" dirty="0" smtClean="0">
                          <a:solidFill>
                            <a:srgbClr val="000000"/>
                          </a:solidFill>
                        </a:rPr>
                        <a:t>1</a:t>
                      </a:r>
                      <a:endParaRPr lang="it-IT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0" dirty="0" err="1" smtClean="0">
                          <a:solidFill>
                            <a:srgbClr val="000000"/>
                          </a:solidFill>
                        </a:rPr>
                        <a:t>F</a:t>
                      </a:r>
                      <a:endParaRPr lang="it-IT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0" dirty="0" err="1" smtClean="0">
                          <a:solidFill>
                            <a:srgbClr val="000000"/>
                          </a:solidFill>
                        </a:rPr>
                        <a:t>Overlap</a:t>
                      </a:r>
                      <a:r>
                        <a:rPr lang="it-IT" b="0" baseline="0" dirty="0" smtClean="0">
                          <a:solidFill>
                            <a:srgbClr val="000000"/>
                          </a:solidFill>
                        </a:rPr>
                        <a:t> CBP/Autoimmune</a:t>
                      </a:r>
                      <a:endParaRPr lang="it-IT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39752">
                <a:tc>
                  <a:txBody>
                    <a:bodyPr/>
                    <a:lstStyle/>
                    <a:p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F</a:t>
                      </a:r>
                      <a:endParaRPr lang="it-IT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Overlap</a:t>
                      </a:r>
                      <a:r>
                        <a:rPr lang="it-IT" dirty="0" smtClean="0"/>
                        <a:t> CBP/Autoimmune</a:t>
                      </a:r>
                      <a:endParaRPr lang="it-IT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39752">
                <a:tc>
                  <a:txBody>
                    <a:bodyPr/>
                    <a:lstStyle/>
                    <a:p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F</a:t>
                      </a:r>
                      <a:endParaRPr lang="it-IT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Overlap</a:t>
                      </a:r>
                      <a:r>
                        <a:rPr lang="it-IT" baseline="0" dirty="0" smtClean="0"/>
                        <a:t> CBP/SC</a:t>
                      </a:r>
                      <a:endParaRPr lang="it-IT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39752">
                <a:tc>
                  <a:txBody>
                    <a:bodyPr/>
                    <a:lstStyle/>
                    <a:p>
                      <a:r>
                        <a:rPr lang="it-IT" dirty="0" smtClean="0"/>
                        <a:t>4</a:t>
                      </a:r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F</a:t>
                      </a:r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 smtClean="0"/>
                        <a:t>CBP</a:t>
                      </a:r>
                      <a:r>
                        <a:rPr lang="it-IT" b="1" baseline="0" dirty="0" smtClean="0"/>
                        <a:t> (</a:t>
                      </a:r>
                      <a:r>
                        <a:rPr lang="it-IT" b="1" baseline="0" dirty="0" err="1" smtClean="0"/>
                        <a:t>vanishing</a:t>
                      </a:r>
                      <a:r>
                        <a:rPr lang="it-IT" b="1" baseline="0" dirty="0" smtClean="0"/>
                        <a:t> </a:t>
                      </a:r>
                      <a:r>
                        <a:rPr lang="it-IT" b="1" baseline="0" dirty="0" err="1" smtClean="0"/>
                        <a:t>duct</a:t>
                      </a:r>
                      <a:r>
                        <a:rPr lang="it-IT" b="1" baseline="0" dirty="0" smtClean="0"/>
                        <a:t>) Stadio IV</a:t>
                      </a:r>
                      <a:endParaRPr lang="it-IT" b="1" dirty="0" smtClean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539752">
                <a:tc>
                  <a:txBody>
                    <a:bodyPr/>
                    <a:lstStyle/>
                    <a:p>
                      <a:r>
                        <a:rPr lang="it-IT" dirty="0" smtClean="0"/>
                        <a:t>5</a:t>
                      </a:r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F</a:t>
                      </a:r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/>
                        <a:t>CBP</a:t>
                      </a:r>
                      <a:r>
                        <a:rPr lang="it-IT" b="1" baseline="0" dirty="0" smtClean="0"/>
                        <a:t> (</a:t>
                      </a:r>
                      <a:r>
                        <a:rPr lang="it-IT" b="1" baseline="0" dirty="0" err="1" smtClean="0"/>
                        <a:t>vanishing</a:t>
                      </a:r>
                      <a:r>
                        <a:rPr lang="it-IT" b="1" baseline="0" dirty="0" smtClean="0"/>
                        <a:t> </a:t>
                      </a:r>
                      <a:r>
                        <a:rPr lang="it-IT" b="1" baseline="0" dirty="0" err="1" smtClean="0"/>
                        <a:t>duct</a:t>
                      </a:r>
                      <a:r>
                        <a:rPr lang="it-IT" b="1" baseline="0" dirty="0" smtClean="0"/>
                        <a:t>) Stadio IV</a:t>
                      </a:r>
                      <a:endParaRPr lang="it-IT" b="1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539752">
                <a:tc>
                  <a:txBody>
                    <a:bodyPr/>
                    <a:lstStyle/>
                    <a:p>
                      <a:r>
                        <a:rPr lang="it-IT" dirty="0" smtClean="0"/>
                        <a:t>6</a:t>
                      </a:r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F</a:t>
                      </a:r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/>
                        <a:t>CBP  Stadio III</a:t>
                      </a:r>
                      <a:endParaRPr lang="it-IT" b="1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539752">
                <a:tc>
                  <a:txBody>
                    <a:bodyPr/>
                    <a:lstStyle/>
                    <a:p>
                      <a:r>
                        <a:rPr lang="it-IT" dirty="0" smtClean="0"/>
                        <a:t>7</a:t>
                      </a:r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F</a:t>
                      </a:r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1" dirty="0" smtClean="0"/>
                        <a:t>CBP Stadio III</a:t>
                      </a:r>
                      <a:endParaRPr lang="it-IT" b="1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539752">
                <a:tc>
                  <a:txBody>
                    <a:bodyPr/>
                    <a:lstStyle/>
                    <a:p>
                      <a:r>
                        <a:rPr lang="it-IT" dirty="0" smtClean="0"/>
                        <a:t>8</a:t>
                      </a:r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M</a:t>
                      </a:r>
                      <a:endParaRPr lang="it-IT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C</a:t>
                      </a:r>
                      <a:r>
                        <a:rPr lang="it-IT" b="1" dirty="0" smtClean="0"/>
                        <a:t>BP (reazione </a:t>
                      </a:r>
                      <a:r>
                        <a:rPr lang="it-IT" b="1" dirty="0" err="1" smtClean="0"/>
                        <a:t>duttulare</a:t>
                      </a:r>
                      <a:r>
                        <a:rPr lang="it-IT" b="1" dirty="0" smtClean="0"/>
                        <a:t>) Stadio IV</a:t>
                      </a:r>
                      <a:endParaRPr lang="it-IT" b="1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0560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827584" y="764704"/>
            <a:ext cx="7771052" cy="5184576"/>
            <a:chOff x="611560" y="404664"/>
            <a:chExt cx="8755646" cy="6120680"/>
          </a:xfrm>
        </p:grpSpPr>
        <p:sp>
          <p:nvSpPr>
            <p:cNvPr id="5" name="Figura a mano libera 4"/>
            <p:cNvSpPr/>
            <p:nvPr/>
          </p:nvSpPr>
          <p:spPr>
            <a:xfrm>
              <a:off x="611560" y="620688"/>
              <a:ext cx="8437668" cy="5872878"/>
            </a:xfrm>
            <a:custGeom>
              <a:avLst/>
              <a:gdLst>
                <a:gd name="connsiteX0" fmla="*/ 0 w 7032811"/>
                <a:gd name="connsiteY0" fmla="*/ 0 h 5456031"/>
                <a:gd name="connsiteX1" fmla="*/ 1974574 w 7032811"/>
                <a:gd name="connsiteY1" fmla="*/ 1152939 h 5456031"/>
                <a:gd name="connsiteX2" fmla="*/ 3140765 w 7032811"/>
                <a:gd name="connsiteY2" fmla="*/ 2676939 h 5456031"/>
                <a:gd name="connsiteX3" fmla="*/ 6679095 w 7032811"/>
                <a:gd name="connsiteY3" fmla="*/ 5208104 h 5456031"/>
                <a:gd name="connsiteX4" fmla="*/ 6718852 w 7032811"/>
                <a:gd name="connsiteY4" fmla="*/ 5221356 h 5456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32811" h="5456031">
                  <a:moveTo>
                    <a:pt x="0" y="0"/>
                  </a:moveTo>
                  <a:cubicBezTo>
                    <a:pt x="725556" y="353391"/>
                    <a:pt x="1451113" y="706783"/>
                    <a:pt x="1974574" y="1152939"/>
                  </a:cubicBezTo>
                  <a:cubicBezTo>
                    <a:pt x="2498035" y="1599095"/>
                    <a:pt x="2356678" y="2001078"/>
                    <a:pt x="3140765" y="2676939"/>
                  </a:cubicBezTo>
                  <a:cubicBezTo>
                    <a:pt x="3924852" y="3352800"/>
                    <a:pt x="6082747" y="4784035"/>
                    <a:pt x="6679095" y="5208104"/>
                  </a:cubicBezTo>
                  <a:cubicBezTo>
                    <a:pt x="7275443" y="5632173"/>
                    <a:pt x="6997147" y="5426764"/>
                    <a:pt x="6718852" y="5221356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Figura a mano libera 5"/>
            <p:cNvSpPr/>
            <p:nvPr/>
          </p:nvSpPr>
          <p:spPr>
            <a:xfrm>
              <a:off x="1331640" y="530087"/>
              <a:ext cx="7481056" cy="5995257"/>
            </a:xfrm>
            <a:custGeom>
              <a:avLst/>
              <a:gdLst>
                <a:gd name="connsiteX0" fmla="*/ 0 w 7010400"/>
                <a:gd name="connsiteY0" fmla="*/ 5698435 h 5698435"/>
                <a:gd name="connsiteX1" fmla="*/ 1895061 w 7010400"/>
                <a:gd name="connsiteY1" fmla="*/ 4346713 h 5698435"/>
                <a:gd name="connsiteX2" fmla="*/ 3392556 w 7010400"/>
                <a:gd name="connsiteY2" fmla="*/ 2213113 h 5698435"/>
                <a:gd name="connsiteX3" fmla="*/ 7010400 w 7010400"/>
                <a:gd name="connsiteY3" fmla="*/ 0 h 5698435"/>
                <a:gd name="connsiteX4" fmla="*/ 7010400 w 7010400"/>
                <a:gd name="connsiteY4" fmla="*/ 0 h 5698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10400" h="5698435">
                  <a:moveTo>
                    <a:pt x="0" y="5698435"/>
                  </a:moveTo>
                  <a:cubicBezTo>
                    <a:pt x="664817" y="5313017"/>
                    <a:pt x="1329635" y="4927600"/>
                    <a:pt x="1895061" y="4346713"/>
                  </a:cubicBezTo>
                  <a:cubicBezTo>
                    <a:pt x="2460487" y="3765826"/>
                    <a:pt x="2540000" y="2937565"/>
                    <a:pt x="3392556" y="2213113"/>
                  </a:cubicBezTo>
                  <a:cubicBezTo>
                    <a:pt x="4245112" y="1488661"/>
                    <a:pt x="7010400" y="0"/>
                    <a:pt x="7010400" y="0"/>
                  </a:cubicBezTo>
                  <a:lnTo>
                    <a:pt x="7010400" y="0"/>
                  </a:ln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" name="Connettore 1 6"/>
            <p:cNvCxnSpPr/>
            <p:nvPr/>
          </p:nvCxnSpPr>
          <p:spPr>
            <a:xfrm>
              <a:off x="611560" y="404664"/>
              <a:ext cx="72009" cy="6120680"/>
            </a:xfrm>
            <a:prstGeom prst="line">
              <a:avLst/>
            </a:prstGeom>
            <a:ln w="38100" cmpd="sng">
              <a:solidFill>
                <a:srgbClr val="00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/>
            <p:cNvCxnSpPr/>
            <p:nvPr/>
          </p:nvCxnSpPr>
          <p:spPr>
            <a:xfrm>
              <a:off x="683569" y="6525344"/>
              <a:ext cx="8683637" cy="0"/>
            </a:xfrm>
            <a:prstGeom prst="line">
              <a:avLst/>
            </a:prstGeom>
            <a:ln w="381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sellaDiTesto 8"/>
            <p:cNvSpPr txBox="1"/>
            <p:nvPr/>
          </p:nvSpPr>
          <p:spPr>
            <a:xfrm>
              <a:off x="2195736" y="1052736"/>
              <a:ext cx="2769480" cy="4360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/>
                <a:t>NUMERO DOTTI BILIARI</a:t>
              </a:r>
              <a:endParaRPr lang="it-IT" b="1" dirty="0"/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6275876" y="868987"/>
              <a:ext cx="1052597" cy="4360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/>
                <a:t>FIBROSI</a:t>
              </a:r>
              <a:endParaRPr lang="it-IT" b="1" dirty="0"/>
            </a:p>
          </p:txBody>
        </p:sp>
        <p:sp>
          <p:nvSpPr>
            <p:cNvPr id="11" name="Freccia a destra 12"/>
            <p:cNvSpPr/>
            <p:nvPr/>
          </p:nvSpPr>
          <p:spPr>
            <a:xfrm rot="2093611">
              <a:off x="2394647" y="1553003"/>
              <a:ext cx="424786" cy="144016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Freccia a destra 13"/>
            <p:cNvSpPr/>
            <p:nvPr/>
          </p:nvSpPr>
          <p:spPr>
            <a:xfrm rot="3431995">
              <a:off x="3384451" y="2629544"/>
              <a:ext cx="424786" cy="144016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Freccia a destra 14"/>
            <p:cNvSpPr/>
            <p:nvPr/>
          </p:nvSpPr>
          <p:spPr>
            <a:xfrm rot="2093611">
              <a:off x="6376261" y="4935360"/>
              <a:ext cx="424786" cy="144016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Freccia a destra 15"/>
            <p:cNvSpPr/>
            <p:nvPr/>
          </p:nvSpPr>
          <p:spPr>
            <a:xfrm rot="2093611">
              <a:off x="5321665" y="4287287"/>
              <a:ext cx="424786" cy="144016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Freccia a destra 16"/>
            <p:cNvSpPr/>
            <p:nvPr/>
          </p:nvSpPr>
          <p:spPr>
            <a:xfrm rot="2093611">
              <a:off x="4441094" y="3642078"/>
              <a:ext cx="424786" cy="144016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Figura a mano libera 15"/>
            <p:cNvSpPr/>
            <p:nvPr/>
          </p:nvSpPr>
          <p:spPr>
            <a:xfrm>
              <a:off x="1351722" y="483264"/>
              <a:ext cx="7697506" cy="5963478"/>
            </a:xfrm>
            <a:custGeom>
              <a:avLst/>
              <a:gdLst>
                <a:gd name="connsiteX0" fmla="*/ 0 w 7697506"/>
                <a:gd name="connsiteY0" fmla="*/ 5963478 h 5963478"/>
                <a:gd name="connsiteX1" fmla="*/ 3366052 w 7697506"/>
                <a:gd name="connsiteY1" fmla="*/ 5340626 h 5963478"/>
                <a:gd name="connsiteX2" fmla="*/ 7023652 w 7697506"/>
                <a:gd name="connsiteY2" fmla="*/ 3074504 h 5963478"/>
                <a:gd name="connsiteX3" fmla="*/ 7686261 w 7697506"/>
                <a:gd name="connsiteY3" fmla="*/ 0 h 5963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7506" h="5963478">
                  <a:moveTo>
                    <a:pt x="0" y="5963478"/>
                  </a:moveTo>
                  <a:cubicBezTo>
                    <a:pt x="1097721" y="5892800"/>
                    <a:pt x="2195443" y="5822122"/>
                    <a:pt x="3366052" y="5340626"/>
                  </a:cubicBezTo>
                  <a:cubicBezTo>
                    <a:pt x="4536661" y="4859130"/>
                    <a:pt x="6303617" y="3964608"/>
                    <a:pt x="7023652" y="3074504"/>
                  </a:cubicBezTo>
                  <a:cubicBezTo>
                    <a:pt x="7743687" y="2184400"/>
                    <a:pt x="7714974" y="1092200"/>
                    <a:pt x="7686261" y="0"/>
                  </a:cubicBezTo>
                </a:path>
              </a:pathLst>
            </a:cu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7792317" y="2519680"/>
              <a:ext cx="981727" cy="4360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/>
                <a:t>ITTERO</a:t>
              </a:r>
              <a:endParaRPr lang="it-IT" b="1" dirty="0"/>
            </a:p>
          </p:txBody>
        </p:sp>
      </p:grpSp>
      <p:sp>
        <p:nvSpPr>
          <p:cNvPr id="18" name="Esagono 23"/>
          <p:cNvSpPr/>
          <p:nvPr/>
        </p:nvSpPr>
        <p:spPr>
          <a:xfrm>
            <a:off x="7474276" y="1470859"/>
            <a:ext cx="195507" cy="196654"/>
          </a:xfrm>
          <a:prstGeom prst="hexag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Esagono 24"/>
          <p:cNvSpPr/>
          <p:nvPr/>
        </p:nvSpPr>
        <p:spPr>
          <a:xfrm>
            <a:off x="7626676" y="1279684"/>
            <a:ext cx="195507" cy="196654"/>
          </a:xfrm>
          <a:prstGeom prst="hexag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Esagono 25"/>
          <p:cNvSpPr/>
          <p:nvPr/>
        </p:nvSpPr>
        <p:spPr>
          <a:xfrm>
            <a:off x="7681322" y="1476338"/>
            <a:ext cx="195507" cy="196654"/>
          </a:xfrm>
          <a:prstGeom prst="hexag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Esagono 26"/>
          <p:cNvSpPr/>
          <p:nvPr/>
        </p:nvSpPr>
        <p:spPr>
          <a:xfrm>
            <a:off x="7583568" y="1672992"/>
            <a:ext cx="195507" cy="196654"/>
          </a:xfrm>
          <a:prstGeom prst="hexag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Esagono 27"/>
          <p:cNvSpPr/>
          <p:nvPr/>
        </p:nvSpPr>
        <p:spPr>
          <a:xfrm>
            <a:off x="7366869" y="1640543"/>
            <a:ext cx="195507" cy="196654"/>
          </a:xfrm>
          <a:prstGeom prst="hexagon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/>
          <p:cNvSpPr txBox="1"/>
          <p:nvPr/>
        </p:nvSpPr>
        <p:spPr>
          <a:xfrm>
            <a:off x="6992424" y="1904284"/>
            <a:ext cx="1161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COLESTASI</a:t>
            </a:r>
            <a:endParaRPr lang="it-IT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3285797" y="6010544"/>
            <a:ext cx="2379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Durata (anni)</a:t>
            </a:r>
            <a:endParaRPr lang="it-IT" sz="3200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7214334" y="6118265"/>
            <a:ext cx="623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/>
              <a:t>LTx</a:t>
            </a:r>
            <a:endParaRPr lang="it-IT" sz="2800" dirty="0"/>
          </a:p>
        </p:txBody>
      </p:sp>
      <p:cxnSp>
        <p:nvCxnSpPr>
          <p:cNvPr id="26" name="Connettore 2 25"/>
          <p:cNvCxnSpPr/>
          <p:nvPr/>
        </p:nvCxnSpPr>
        <p:spPr>
          <a:xfrm flipH="1" flipV="1">
            <a:off x="7526086" y="3725846"/>
            <a:ext cx="3442" cy="21568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7636512" y="4537190"/>
            <a:ext cx="962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CIRROSI</a:t>
            </a:r>
          </a:p>
          <a:p>
            <a:r>
              <a:rPr lang="it-IT" b="1" dirty="0" smtClean="0"/>
              <a:t>EPATICA</a:t>
            </a:r>
            <a:endParaRPr lang="it-IT" b="1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7037951" y="3356514"/>
            <a:ext cx="100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6 mg/ml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066608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5641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Caso 4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43290"/>
            <a:ext cx="8229600" cy="647403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err="1" smtClean="0"/>
              <a:t>Vanishing</a:t>
            </a:r>
            <a:r>
              <a:rPr lang="it-IT" dirty="0" smtClean="0"/>
              <a:t> </a:t>
            </a:r>
            <a:r>
              <a:rPr lang="it-IT" dirty="0" err="1" smtClean="0"/>
              <a:t>duct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20701" t="7260" r="18037" b="10663"/>
          <a:stretch>
            <a:fillRect/>
          </a:stretch>
        </p:blipFill>
        <p:spPr bwMode="auto">
          <a:xfrm>
            <a:off x="-14338" y="2134605"/>
            <a:ext cx="4554035" cy="386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20701" t="7260" r="34906" b="18555"/>
          <a:stretch>
            <a:fillRect/>
          </a:stretch>
        </p:blipFill>
        <p:spPr bwMode="auto">
          <a:xfrm>
            <a:off x="4525359" y="2134604"/>
            <a:ext cx="4604303" cy="386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509666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117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Caso 5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05174"/>
            <a:ext cx="8229600" cy="47724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it-IT" dirty="0" err="1" smtClean="0"/>
              <a:t>Vanishing</a:t>
            </a:r>
            <a:r>
              <a:rPr lang="it-IT" dirty="0" smtClean="0"/>
              <a:t> </a:t>
            </a:r>
            <a:r>
              <a:rPr lang="it-IT" dirty="0" err="1" smtClean="0"/>
              <a:t>duct</a:t>
            </a:r>
            <a:endParaRPr lang="it-IT" dirty="0"/>
          </a:p>
        </p:txBody>
      </p:sp>
      <p:pic>
        <p:nvPicPr>
          <p:cNvPr id="4" name="Picture 2" descr="C:\Users\andrea b\PBC con Esuberante reazione linfoide\image_170910_05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4824" y="1846173"/>
            <a:ext cx="6682437" cy="50118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2021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6784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Caso 8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26035"/>
            <a:ext cx="8229600" cy="46268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it-IT" dirty="0" smtClean="0"/>
              <a:t>Reazione </a:t>
            </a:r>
            <a:r>
              <a:rPr lang="it-IT" dirty="0" err="1" smtClean="0"/>
              <a:t>duttulare</a:t>
            </a:r>
            <a:endParaRPr lang="it-IT" dirty="0"/>
          </a:p>
        </p:txBody>
      </p:sp>
      <p:pic>
        <p:nvPicPr>
          <p:cNvPr id="4" name="Picture 2" descr="C:\Users\andrea b\PBC con Esuberante reazione linfoide\image_170910_110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9870" y="1919004"/>
            <a:ext cx="6585327" cy="49389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8692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9051"/>
            <a:ext cx="7772400" cy="598313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Caso Clinico</a:t>
            </a:r>
            <a:endParaRPr lang="it-IT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77789" y="1031713"/>
            <a:ext cx="8298439" cy="1752600"/>
          </a:xfrm>
        </p:spPr>
        <p:txBody>
          <a:bodyPr>
            <a:noAutofit/>
          </a:bodyPr>
          <a:lstStyle/>
          <a:p>
            <a:pPr marL="457200" indent="-457200" algn="l">
              <a:buFont typeface="Arial"/>
              <a:buChar char="•"/>
            </a:pPr>
            <a:r>
              <a:rPr lang="it-IT" sz="2000" dirty="0" smtClean="0">
                <a:solidFill>
                  <a:schemeClr val="tx1"/>
                </a:solidFill>
              </a:rPr>
              <a:t>Donna 61 anni</a:t>
            </a:r>
          </a:p>
          <a:p>
            <a:pPr marL="457200" indent="-457200" algn="l">
              <a:buFont typeface="Arial"/>
              <a:buChar char="•"/>
            </a:pPr>
            <a:endParaRPr lang="it-IT" sz="2000" dirty="0">
              <a:solidFill>
                <a:schemeClr val="tx1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it-IT" sz="2000" dirty="0" smtClean="0">
                <a:solidFill>
                  <a:schemeClr val="tx1"/>
                </a:solidFill>
              </a:rPr>
              <a:t>Sindrome depressiva, Appendicectomia</a:t>
            </a:r>
          </a:p>
          <a:p>
            <a:pPr marL="457200" indent="-457200" algn="l">
              <a:buFont typeface="Arial"/>
              <a:buChar char="•"/>
            </a:pPr>
            <a:endParaRPr lang="it-IT" sz="2000" dirty="0">
              <a:solidFill>
                <a:schemeClr val="tx1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it-IT" sz="2000" dirty="0" smtClean="0">
                <a:solidFill>
                  <a:schemeClr val="tx1"/>
                </a:solidFill>
              </a:rPr>
              <a:t>Lieve prurito Astenia</a:t>
            </a:r>
          </a:p>
          <a:p>
            <a:pPr marL="457200" indent="-457200" algn="l">
              <a:buFont typeface="Arial"/>
              <a:buChar char="•"/>
            </a:pPr>
            <a:endParaRPr lang="it-IT" sz="2000" dirty="0">
              <a:solidFill>
                <a:schemeClr val="tx1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it-IT" sz="2000" dirty="0" smtClean="0">
                <a:solidFill>
                  <a:schemeClr val="tx1"/>
                </a:solidFill>
              </a:rPr>
              <a:t>Esame obiettivo  peso Kg 72  Lesioni cutanee da grattamento Altro </a:t>
            </a:r>
            <a:r>
              <a:rPr lang="it-IT" sz="2000" dirty="0" err="1" smtClean="0">
                <a:solidFill>
                  <a:schemeClr val="tx1"/>
                </a:solidFill>
              </a:rPr>
              <a:t>ndp</a:t>
            </a:r>
            <a:endParaRPr lang="it-IT" sz="20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/>
              <a:buChar char="•"/>
            </a:pPr>
            <a:endParaRPr lang="it-IT" sz="2000" dirty="0">
              <a:solidFill>
                <a:schemeClr val="tx1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it-IT" sz="2000" dirty="0" smtClean="0">
                <a:solidFill>
                  <a:schemeClr val="tx1"/>
                </a:solidFill>
              </a:rPr>
              <a:t>Esami</a:t>
            </a:r>
          </a:p>
          <a:p>
            <a:pPr algn="l"/>
            <a:endParaRPr lang="it-IT" sz="2000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647994"/>
              </p:ext>
            </p:extLst>
          </p:nvPr>
        </p:nvGraphicFramePr>
        <p:xfrm>
          <a:off x="1109078" y="4381464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Biochimica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Valore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Range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ALT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162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&lt;35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AST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156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&lt;35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GGT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976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&lt;40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Fosf</a:t>
                      </a:r>
                      <a:r>
                        <a:rPr lang="it-IT" dirty="0" smtClean="0"/>
                        <a:t> alcalina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625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&lt;120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INR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0.8-1.0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4804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-48" y="260648"/>
            <a:ext cx="92459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000000"/>
                </a:solidFill>
              </a:rPr>
              <a:t>PREDITTORI DI FALLIMENTO AL TRATTAMENTO </a:t>
            </a:r>
          </a:p>
          <a:p>
            <a:pPr algn="ctr"/>
            <a:r>
              <a:rPr lang="it-IT" sz="3600" b="1" dirty="0" smtClean="0">
                <a:solidFill>
                  <a:srgbClr val="000000"/>
                </a:solidFill>
              </a:rPr>
              <a:t>CON UDCA</a:t>
            </a:r>
            <a:endParaRPr lang="it-IT" sz="3600" b="1" dirty="0">
              <a:solidFill>
                <a:srgbClr val="00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11560" y="2204864"/>
            <a:ext cx="81369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3200" dirty="0" smtClean="0">
                <a:solidFill>
                  <a:srgbClr val="000000"/>
                </a:solidFill>
              </a:rPr>
              <a:t>Sesso  M&gt;</a:t>
            </a:r>
            <a:r>
              <a:rPr lang="it-IT" sz="3200" dirty="0" err="1" smtClean="0">
                <a:solidFill>
                  <a:srgbClr val="000000"/>
                </a:solidFill>
              </a:rPr>
              <a:t>F</a:t>
            </a:r>
            <a:endParaRPr lang="it-IT" sz="32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it-IT" sz="3200" dirty="0" smtClean="0">
                <a:solidFill>
                  <a:srgbClr val="000000"/>
                </a:solidFill>
              </a:rPr>
              <a:t>Presenza  di  ANA (Sp100-Gp210)*</a:t>
            </a:r>
          </a:p>
          <a:p>
            <a:pPr marL="285750" indent="-285750">
              <a:buFont typeface="Arial"/>
              <a:buChar char="•"/>
            </a:pPr>
            <a:r>
              <a:rPr lang="it-IT" sz="3200" dirty="0" smtClean="0">
                <a:solidFill>
                  <a:srgbClr val="000000"/>
                </a:solidFill>
              </a:rPr>
              <a:t>Presenza di Cirrosi/Ipertensione portale </a:t>
            </a:r>
          </a:p>
          <a:p>
            <a:pPr marL="285750" indent="-285750">
              <a:buFont typeface="Arial"/>
              <a:buChar char="•"/>
            </a:pPr>
            <a:r>
              <a:rPr lang="it-IT" sz="3200" dirty="0" err="1" smtClean="0">
                <a:solidFill>
                  <a:srgbClr val="000000"/>
                </a:solidFill>
              </a:rPr>
              <a:t>Duttopenia</a:t>
            </a:r>
            <a:r>
              <a:rPr lang="it-IT" sz="3200" dirty="0" smtClean="0">
                <a:solidFill>
                  <a:srgbClr val="000000"/>
                </a:solidFill>
              </a:rPr>
              <a:t> </a:t>
            </a:r>
            <a:r>
              <a:rPr lang="it-IT" sz="2400" dirty="0" smtClean="0">
                <a:solidFill>
                  <a:srgbClr val="000000"/>
                </a:solidFill>
              </a:rPr>
              <a:t>(</a:t>
            </a:r>
            <a:r>
              <a:rPr lang="it-IT" sz="2400" dirty="0" err="1" smtClean="0">
                <a:solidFill>
                  <a:srgbClr val="000000"/>
                </a:solidFill>
              </a:rPr>
              <a:t>vanishing</a:t>
            </a:r>
            <a:r>
              <a:rPr lang="it-IT" sz="2400" dirty="0" smtClean="0">
                <a:solidFill>
                  <a:srgbClr val="000000"/>
                </a:solidFill>
              </a:rPr>
              <a:t>)/</a:t>
            </a:r>
            <a:r>
              <a:rPr lang="it-IT" sz="3200" dirty="0" smtClean="0">
                <a:solidFill>
                  <a:srgbClr val="000000"/>
                </a:solidFill>
              </a:rPr>
              <a:t>cellule intermedie </a:t>
            </a:r>
          </a:p>
          <a:p>
            <a:pPr marL="285750" indent="-285750">
              <a:buFont typeface="Arial"/>
              <a:buChar char="•"/>
            </a:pPr>
            <a:r>
              <a:rPr lang="it-IT" sz="3200" dirty="0" smtClean="0">
                <a:solidFill>
                  <a:srgbClr val="000000"/>
                </a:solidFill>
              </a:rPr>
              <a:t>Reazione </a:t>
            </a:r>
            <a:r>
              <a:rPr lang="it-IT" sz="3200" dirty="0" err="1" smtClean="0">
                <a:solidFill>
                  <a:srgbClr val="000000"/>
                </a:solidFill>
              </a:rPr>
              <a:t>duttulare</a:t>
            </a:r>
            <a:endParaRPr lang="it-IT" sz="32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it-IT" sz="3200" dirty="0">
              <a:solidFill>
                <a:srgbClr val="00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11560" y="6453336"/>
            <a:ext cx="2324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>
                <a:solidFill>
                  <a:srgbClr val="000000"/>
                </a:solidFill>
              </a:rPr>
              <a:t>Nakamura</a:t>
            </a:r>
            <a:r>
              <a:rPr lang="it-IT" sz="1200" dirty="0" smtClean="0">
                <a:solidFill>
                  <a:srgbClr val="000000"/>
                </a:solidFill>
              </a:rPr>
              <a:t> et al. </a:t>
            </a:r>
            <a:r>
              <a:rPr lang="it-IT" sz="1200" dirty="0" err="1" smtClean="0">
                <a:solidFill>
                  <a:srgbClr val="000000"/>
                </a:solidFill>
              </a:rPr>
              <a:t>Hepatology</a:t>
            </a:r>
            <a:r>
              <a:rPr lang="it-IT" sz="1200" dirty="0" smtClean="0">
                <a:solidFill>
                  <a:srgbClr val="000000"/>
                </a:solidFill>
              </a:rPr>
              <a:t> 2007)</a:t>
            </a:r>
            <a:endParaRPr lang="it-IT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945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16334" cy="114300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0000"/>
                </a:solidFill>
              </a:rPr>
              <a:t>Utilità della Biopsia Epatica al baseline in pazienti con PBC biochimica</a:t>
            </a:r>
            <a:endParaRPr lang="it-IT" b="1" dirty="0">
              <a:solidFill>
                <a:srgbClr val="0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E’ ipotizzabile una biopsia epatica al baseline  in pazienti con </a:t>
            </a:r>
            <a:r>
              <a:rPr lang="it-IT" smtClean="0"/>
              <a:t>Fibrosi moderata </a:t>
            </a:r>
            <a:r>
              <a:rPr lang="it-IT" dirty="0" smtClean="0"/>
              <a:t>severa/Cirrosi al </a:t>
            </a:r>
            <a:r>
              <a:rPr lang="it-IT" dirty="0" err="1" smtClean="0"/>
              <a:t>Fibroscan</a:t>
            </a:r>
            <a:r>
              <a:rPr lang="it-IT" dirty="0"/>
              <a:t> </a:t>
            </a:r>
            <a:r>
              <a:rPr lang="it-IT" dirty="0" smtClean="0"/>
              <a:t>?</a:t>
            </a:r>
          </a:p>
          <a:p>
            <a:endParaRPr lang="it-IT" dirty="0"/>
          </a:p>
          <a:p>
            <a:r>
              <a:rPr lang="it-IT" dirty="0" smtClean="0"/>
              <a:t>Sulla base della Biopsia epatica (</a:t>
            </a:r>
            <a:r>
              <a:rPr lang="it-IT" dirty="0" err="1" smtClean="0"/>
              <a:t>Vanishing</a:t>
            </a:r>
            <a:r>
              <a:rPr lang="it-IT" dirty="0" smtClean="0"/>
              <a:t>, cellule intermedie, reazione </a:t>
            </a:r>
            <a:r>
              <a:rPr lang="it-IT" dirty="0" err="1" smtClean="0"/>
              <a:t>duttulare</a:t>
            </a:r>
            <a:r>
              <a:rPr lang="it-IT" dirty="0" smtClean="0"/>
              <a:t>) è possibile modificare la strategia terapeutica?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51669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457200" y="174625"/>
            <a:ext cx="8424863" cy="876300"/>
          </a:xfrm>
          <a:prstGeom prst="rect">
            <a:avLst/>
          </a:prstGeom>
          <a:noFill/>
          <a:ln w="9360">
            <a:solidFill>
              <a:srgbClr val="95373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sz="2800" b="1">
                <a:solidFill>
                  <a:srgbClr val="000000"/>
                </a:solidFill>
              </a:rPr>
              <a:t>“Rescue therapy” in pazienti no rispondenti ad UDCA</a:t>
            </a:r>
          </a:p>
        </p:txBody>
      </p:sp>
      <p:graphicFrame>
        <p:nvGraphicFramePr>
          <p:cNvPr id="5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65208"/>
              </p:ext>
            </p:extLst>
          </p:nvPr>
        </p:nvGraphicFramePr>
        <p:xfrm>
          <a:off x="457200" y="1644650"/>
          <a:ext cx="8426450" cy="3425826"/>
        </p:xfrm>
        <a:graphic>
          <a:graphicData uri="http://schemas.openxmlformats.org/drawingml/2006/table">
            <a:tbl>
              <a:tblPr/>
              <a:tblGrid>
                <a:gridCol w="1223963"/>
                <a:gridCol w="877887"/>
                <a:gridCol w="985838"/>
                <a:gridCol w="1436687"/>
                <a:gridCol w="1517650"/>
                <a:gridCol w="2384425"/>
              </a:tblGrid>
              <a:tr h="104457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S PGothic" pitchFamily="32" charset="-128"/>
                        </a:rPr>
                        <a:t>Farmaco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S PGothic" pitchFamily="32" charset="-128"/>
                        </a:rPr>
                        <a:t>Dose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S PGothic" pitchFamily="32" charset="-128"/>
                        </a:rPr>
                        <a:t>Azione 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S PGothic" pitchFamily="32" charset="-128"/>
                        </a:rPr>
                        <a:t>Combinazione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S PGothic" pitchFamily="32" charset="-128"/>
                        </a:rPr>
                        <a:t>Efficacia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S PGothic" pitchFamily="32" charset="-128"/>
                        </a:rPr>
                        <a:t>(</a:t>
                      </a: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S PGothic" pitchFamily="32" charset="-128"/>
                        </a:rPr>
                        <a:t>rid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S PGothic" pitchFamily="32" charset="-128"/>
                        </a:rPr>
                        <a:t> ALP-</a:t>
                      </a:r>
                      <a:r>
                        <a:rPr kumimoji="0" lang="it-IT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S PGothic" pitchFamily="32" charset="-128"/>
                        </a:rPr>
                        <a:t>Bil</a:t>
                      </a: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S PGothic" pitchFamily="32" charset="-128"/>
                        </a:rPr>
                        <a:t> tot)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S PGothic" pitchFamily="32" charset="-128"/>
                        </a:rPr>
                        <a:t>Efficacia riduzione cirrosi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S PGothic" pitchFamily="32" charset="-128"/>
                        </a:rPr>
                        <a:t>Budesonide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S PGothic" pitchFamily="32" charset="-128"/>
                        </a:rPr>
                        <a:t>6-9mg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S PGothic" pitchFamily="32" charset="-128"/>
                        </a:rPr>
                        <a:t>GR/PXR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S PGothic" pitchFamily="32" charset="-128"/>
                        </a:rPr>
                        <a:t>UDCA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S PGothic" pitchFamily="32" charset="-128"/>
                        </a:rPr>
                        <a:t>Si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S PGothic" pitchFamily="32" charset="-128"/>
                        </a:rPr>
                        <a:t>Si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</a:tr>
              <a:tr h="668338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S PGothic" pitchFamily="32" charset="-128"/>
                        </a:rPr>
                        <a:t>Bezafibrato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S PGothic" pitchFamily="32" charset="-128"/>
                        </a:rPr>
                        <a:t>400mg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S PGothic" pitchFamily="32" charset="-128"/>
                        </a:rPr>
                        <a:t>PPAR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S PGothic" pitchFamily="32" charset="-128"/>
                        </a:rPr>
                        <a:t>UDCA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S PGothic" pitchFamily="32" charset="-128"/>
                        </a:rPr>
                        <a:t>Si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S PGothic" pitchFamily="32" charset="-128"/>
                        </a:rPr>
                        <a:t>Non conosciuta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FE9"/>
                    </a:solidFill>
                  </a:tcPr>
                </a:tc>
              </a:tr>
              <a:tr h="1044575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S PGothic" pitchFamily="32" charset="-128"/>
                        </a:rPr>
                        <a:t>Acido obeticolico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S PGothic" pitchFamily="32" charset="-128"/>
                        </a:rPr>
                        <a:t>5-10mg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S PGothic" pitchFamily="32" charset="-128"/>
                        </a:rPr>
                        <a:t>FXR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S PGothic" pitchFamily="32" charset="-128"/>
                        </a:rPr>
                        <a:t>UDCA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S PGothic" pitchFamily="32" charset="-128"/>
                        </a:rPr>
                        <a:t>Si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2" charset="0"/>
                          <a:ea typeface="MS PGothic" pitchFamily="32" charset="-128"/>
                        </a:rPr>
                        <a:t>Non conosciuta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DC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300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35873"/>
            <a:ext cx="8229600" cy="512023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0000"/>
                </a:solidFill>
              </a:rPr>
              <a:t>FIBRATI</a:t>
            </a:r>
            <a:endParaRPr lang="it-IT" b="1" dirty="0">
              <a:solidFill>
                <a:srgbClr val="000000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4" t="26724" r="49664" b="56157"/>
          <a:stretch>
            <a:fillRect/>
          </a:stretch>
        </p:blipFill>
        <p:spPr bwMode="auto">
          <a:xfrm>
            <a:off x="2160588" y="1979613"/>
            <a:ext cx="563245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Oval 2"/>
          <p:cNvSpPr>
            <a:spLocks noChangeArrowheads="1"/>
          </p:cNvSpPr>
          <p:nvPr/>
        </p:nvSpPr>
        <p:spPr bwMode="auto">
          <a:xfrm>
            <a:off x="2330450" y="2508250"/>
            <a:ext cx="685800" cy="325438"/>
          </a:xfrm>
          <a:prstGeom prst="ellipse">
            <a:avLst/>
          </a:prstGeom>
          <a:solidFill>
            <a:srgbClr val="984807"/>
          </a:solidFill>
          <a:ln w="9360">
            <a:solidFill>
              <a:srgbClr val="4A7EBB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400">
                <a:solidFill>
                  <a:srgbClr val="FFFFFF"/>
                </a:solidFill>
                <a:latin typeface="Calibri" pitchFamily="32" charset="0"/>
                <a:ea typeface="MS PGothic" pitchFamily="32" charset="-128"/>
                <a:cs typeface="+mn-cs"/>
              </a:rPr>
              <a:t>FXR</a:t>
            </a: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3016250" y="2592388"/>
            <a:ext cx="339725" cy="182562"/>
            <a:chOff x="1900" y="1633"/>
            <a:chExt cx="214" cy="115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1900" y="1691"/>
              <a:ext cx="215" cy="1"/>
            </a:xfrm>
            <a:prstGeom prst="line">
              <a:avLst/>
            </a:prstGeom>
            <a:noFill/>
            <a:ln w="324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2115" y="1633"/>
              <a:ext cx="1" cy="116"/>
            </a:xfrm>
            <a:prstGeom prst="line">
              <a:avLst/>
            </a:prstGeom>
            <a:noFill/>
            <a:ln w="324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3400425" y="2520950"/>
            <a:ext cx="760413" cy="325438"/>
          </a:xfrm>
          <a:prstGeom prst="ellipse">
            <a:avLst/>
          </a:prstGeom>
          <a:solidFill>
            <a:srgbClr val="77933C"/>
          </a:solidFill>
          <a:ln w="9360">
            <a:solidFill>
              <a:srgbClr val="4A7EBB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900">
                <a:solidFill>
                  <a:srgbClr val="000000"/>
                </a:solidFill>
                <a:latin typeface="Calibri" pitchFamily="32" charset="0"/>
                <a:ea typeface="MS PGothic" pitchFamily="32" charset="-128"/>
                <a:cs typeface="+mn-cs"/>
              </a:rPr>
              <a:t>CYP7A1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3016250" y="2103438"/>
            <a:ext cx="1595438" cy="396875"/>
          </a:xfrm>
          <a:prstGeom prst="curvedUpArrow">
            <a:avLst>
              <a:gd name="adj1" fmla="val 24995"/>
              <a:gd name="adj2" fmla="val 50008"/>
              <a:gd name="adj3" fmla="val 25000"/>
            </a:avLst>
          </a:prstGeom>
          <a:solidFill>
            <a:srgbClr val="77933C"/>
          </a:solidFill>
          <a:ln w="9360">
            <a:solidFill>
              <a:srgbClr val="4A7EBB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it-IT">
              <a:latin typeface="Calibri" pitchFamily="32" charset="0"/>
              <a:ea typeface="MS PGothic" pitchFamily="32" charset="-128"/>
              <a:cs typeface="+mn-cs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665413" y="1862138"/>
            <a:ext cx="877887" cy="241300"/>
          </a:xfrm>
          <a:prstGeom prst="rect">
            <a:avLst/>
          </a:prstGeom>
          <a:solidFill>
            <a:srgbClr val="77933C"/>
          </a:solidFill>
          <a:ln w="9360">
            <a:solidFill>
              <a:srgbClr val="4A7EBB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900">
                <a:solidFill>
                  <a:srgbClr val="000000"/>
                </a:solidFill>
                <a:latin typeface="Calibri" pitchFamily="32" charset="0"/>
                <a:ea typeface="MS PGothic" pitchFamily="32" charset="-128"/>
                <a:cs typeface="+mn-cs"/>
              </a:rPr>
              <a:t>colesterolo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4160838" y="1862138"/>
            <a:ext cx="879475" cy="241300"/>
          </a:xfrm>
          <a:prstGeom prst="rect">
            <a:avLst/>
          </a:prstGeom>
          <a:solidFill>
            <a:srgbClr val="77933C"/>
          </a:solidFill>
          <a:ln w="9360">
            <a:solidFill>
              <a:srgbClr val="4A7EBB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900">
                <a:solidFill>
                  <a:srgbClr val="000000"/>
                </a:solidFill>
                <a:latin typeface="Calibri" pitchFamily="32" charset="0"/>
                <a:ea typeface="MS PGothic" pitchFamily="32" charset="-128"/>
                <a:cs typeface="+mn-cs"/>
              </a:rPr>
              <a:t>Acidi biliari</a:t>
            </a: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2652713" y="2846388"/>
            <a:ext cx="12700" cy="547687"/>
          </a:xfrm>
          <a:prstGeom prst="line">
            <a:avLst/>
          </a:prstGeom>
          <a:noFill/>
          <a:ln w="3240">
            <a:solidFill>
              <a:srgbClr val="000000"/>
            </a:solidFill>
            <a:miter lim="800000"/>
            <a:headEnd type="triangle" w="med" len="med"/>
            <a:tailEnd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4627563" y="3832225"/>
            <a:ext cx="7239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sz="1000" b="1">
                <a:solidFill>
                  <a:srgbClr val="000000"/>
                </a:solidFill>
              </a:rPr>
              <a:t>Canalicolo</a:t>
            </a:r>
          </a:p>
          <a:p>
            <a:pPr algn="ctr" eaLnBrk="1" hangingPunct="1">
              <a:buClrTx/>
              <a:buFontTx/>
              <a:buNone/>
            </a:pPr>
            <a:r>
              <a:rPr lang="it-IT" sz="1000" b="1">
                <a:solidFill>
                  <a:srgbClr val="000000"/>
                </a:solidFill>
              </a:rPr>
              <a:t>biliare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5265738" y="2017713"/>
            <a:ext cx="974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sz="1600" b="1">
                <a:solidFill>
                  <a:srgbClr val="000000"/>
                </a:solidFill>
              </a:rPr>
              <a:t>Epatocita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flipH="1" flipV="1">
            <a:off x="2892425" y="3517900"/>
            <a:ext cx="1720850" cy="4763"/>
          </a:xfrm>
          <a:prstGeom prst="line">
            <a:avLst/>
          </a:prstGeom>
          <a:noFill/>
          <a:ln w="3240">
            <a:solidFill>
              <a:srgbClr val="000000"/>
            </a:solidFill>
            <a:miter lim="800000"/>
            <a:headEnd type="triangle" w="med" len="med"/>
            <a:tailEnd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4002088" y="3394075"/>
            <a:ext cx="317500" cy="125413"/>
          </a:xfrm>
          <a:prstGeom prst="ellipse">
            <a:avLst/>
          </a:prstGeom>
          <a:gradFill rotWithShape="0">
            <a:gsLst>
              <a:gs pos="0">
                <a:srgbClr val="3F80CD"/>
              </a:gs>
              <a:gs pos="100000">
                <a:srgbClr val="9BC1FF"/>
              </a:gs>
            </a:gsLst>
            <a:lin ang="5400000" scaled="1"/>
          </a:gradFill>
          <a:ln w="9360">
            <a:solidFill>
              <a:srgbClr val="4A7EBB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it-IT">
              <a:latin typeface="Calibri" pitchFamily="32" charset="0"/>
              <a:ea typeface="MS PGothic" pitchFamily="32" charset="-128"/>
              <a:cs typeface="+mn-cs"/>
            </a:endParaRPr>
          </a:p>
        </p:txBody>
      </p:sp>
      <p:sp>
        <p:nvSpPr>
          <p:cNvPr id="18" name="Oval 15"/>
          <p:cNvSpPr>
            <a:spLocks noChangeArrowheads="1"/>
          </p:cNvSpPr>
          <p:nvPr/>
        </p:nvSpPr>
        <p:spPr bwMode="auto">
          <a:xfrm>
            <a:off x="4002088" y="3521075"/>
            <a:ext cx="317500" cy="125413"/>
          </a:xfrm>
          <a:prstGeom prst="ellipse">
            <a:avLst/>
          </a:prstGeom>
          <a:gradFill rotWithShape="0">
            <a:gsLst>
              <a:gs pos="0">
                <a:srgbClr val="3F80CD"/>
              </a:gs>
              <a:gs pos="100000">
                <a:srgbClr val="9BC1FF"/>
              </a:gs>
            </a:gsLst>
            <a:lin ang="5400000" scaled="1"/>
          </a:gradFill>
          <a:ln w="9360">
            <a:solidFill>
              <a:srgbClr val="4A7EBB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it-IT">
              <a:latin typeface="Calibri" pitchFamily="32" charset="0"/>
              <a:ea typeface="MS PGothic" pitchFamily="32" charset="-128"/>
              <a:cs typeface="+mn-cs"/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3944938" y="3654425"/>
            <a:ext cx="431800" cy="306388"/>
          </a:xfrm>
          <a:prstGeom prst="rect">
            <a:avLst/>
          </a:prstGeom>
          <a:solidFill>
            <a:srgbClr val="558E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sz="700">
                <a:solidFill>
                  <a:srgbClr val="000000"/>
                </a:solidFill>
              </a:rPr>
              <a:t>BSEP</a:t>
            </a:r>
          </a:p>
          <a:p>
            <a:pPr algn="ctr" eaLnBrk="1" hangingPunct="1">
              <a:buClrTx/>
              <a:buFontTx/>
              <a:buNone/>
            </a:pPr>
            <a:r>
              <a:rPr lang="it-IT" sz="700">
                <a:solidFill>
                  <a:srgbClr val="000000"/>
                </a:solidFill>
              </a:rPr>
              <a:t>pompa</a:t>
            </a: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2894013" y="2776538"/>
            <a:ext cx="1587" cy="742950"/>
          </a:xfrm>
          <a:prstGeom prst="line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21" name="Group 19"/>
          <p:cNvGrpSpPr>
            <a:grpSpLocks/>
          </p:cNvGrpSpPr>
          <p:nvPr/>
        </p:nvGrpSpPr>
        <p:grpSpPr bwMode="auto">
          <a:xfrm>
            <a:off x="2066925" y="4356100"/>
            <a:ext cx="4294188" cy="2427288"/>
            <a:chOff x="1302" y="2744"/>
            <a:chExt cx="2705" cy="1529"/>
          </a:xfrm>
        </p:grpSpPr>
        <p:sp>
          <p:nvSpPr>
            <p:cNvPr id="22" name="AutoShape 20"/>
            <p:cNvSpPr>
              <a:spLocks noChangeArrowheads="1"/>
            </p:cNvSpPr>
            <p:nvPr/>
          </p:nvSpPr>
          <p:spPr bwMode="auto">
            <a:xfrm>
              <a:off x="3318" y="3501"/>
              <a:ext cx="690" cy="758"/>
            </a:xfrm>
            <a:custGeom>
              <a:avLst/>
              <a:gdLst>
                <a:gd name="T0" fmla="*/ 11 w 1095165"/>
                <a:gd name="T1" fmla="*/ 10 h 1202805"/>
                <a:gd name="T2" fmla="*/ 574 w 1095165"/>
                <a:gd name="T3" fmla="*/ 10 h 1202805"/>
                <a:gd name="T4" fmla="*/ 590 w 1095165"/>
                <a:gd name="T5" fmla="*/ 15 h 1202805"/>
                <a:gd name="T6" fmla="*/ 637 w 1095165"/>
                <a:gd name="T7" fmla="*/ 57 h 1202805"/>
                <a:gd name="T8" fmla="*/ 664 w 1095165"/>
                <a:gd name="T9" fmla="*/ 78 h 1202805"/>
                <a:gd name="T10" fmla="*/ 680 w 1095165"/>
                <a:gd name="T11" fmla="*/ 94 h 1202805"/>
                <a:gd name="T12" fmla="*/ 690 w 1095165"/>
                <a:gd name="T13" fmla="*/ 121 h 1202805"/>
                <a:gd name="T14" fmla="*/ 685 w 1095165"/>
                <a:gd name="T15" fmla="*/ 163 h 1202805"/>
                <a:gd name="T16" fmla="*/ 653 w 1095165"/>
                <a:gd name="T17" fmla="*/ 179 h 1202805"/>
                <a:gd name="T18" fmla="*/ 574 w 1095165"/>
                <a:gd name="T19" fmla="*/ 189 h 1202805"/>
                <a:gd name="T20" fmla="*/ 421 w 1095165"/>
                <a:gd name="T21" fmla="*/ 194 h 1202805"/>
                <a:gd name="T22" fmla="*/ 353 w 1095165"/>
                <a:gd name="T23" fmla="*/ 210 h 1202805"/>
                <a:gd name="T24" fmla="*/ 121 w 1095165"/>
                <a:gd name="T25" fmla="*/ 216 h 1202805"/>
                <a:gd name="T26" fmla="*/ 63 w 1095165"/>
                <a:gd name="T27" fmla="*/ 221 h 1202805"/>
                <a:gd name="T28" fmla="*/ 37 w 1095165"/>
                <a:gd name="T29" fmla="*/ 226 h 1202805"/>
                <a:gd name="T30" fmla="*/ 21 w 1095165"/>
                <a:gd name="T31" fmla="*/ 247 h 1202805"/>
                <a:gd name="T32" fmla="*/ 0 w 1095165"/>
                <a:gd name="T33" fmla="*/ 284 h 1202805"/>
                <a:gd name="T34" fmla="*/ 5 w 1095165"/>
                <a:gd name="T35" fmla="*/ 321 h 1202805"/>
                <a:gd name="T36" fmla="*/ 26 w 1095165"/>
                <a:gd name="T37" fmla="*/ 332 h 1202805"/>
                <a:gd name="T38" fmla="*/ 169 w 1095165"/>
                <a:gd name="T39" fmla="*/ 337 h 1202805"/>
                <a:gd name="T40" fmla="*/ 611 w 1095165"/>
                <a:gd name="T41" fmla="*/ 347 h 1202805"/>
                <a:gd name="T42" fmla="*/ 643 w 1095165"/>
                <a:gd name="T43" fmla="*/ 353 h 1202805"/>
                <a:gd name="T44" fmla="*/ 659 w 1095165"/>
                <a:gd name="T45" fmla="*/ 384 h 1202805"/>
                <a:gd name="T46" fmla="*/ 653 w 1095165"/>
                <a:gd name="T47" fmla="*/ 442 h 1202805"/>
                <a:gd name="T48" fmla="*/ 606 w 1095165"/>
                <a:gd name="T49" fmla="*/ 469 h 1202805"/>
                <a:gd name="T50" fmla="*/ 580 w 1095165"/>
                <a:gd name="T51" fmla="*/ 474 h 1202805"/>
                <a:gd name="T52" fmla="*/ 469 w 1095165"/>
                <a:gd name="T53" fmla="*/ 490 h 1202805"/>
                <a:gd name="T54" fmla="*/ 179 w 1095165"/>
                <a:gd name="T55" fmla="*/ 500 h 1202805"/>
                <a:gd name="T56" fmla="*/ 47 w 1095165"/>
                <a:gd name="T57" fmla="*/ 511 h 1202805"/>
                <a:gd name="T58" fmla="*/ 16 w 1095165"/>
                <a:gd name="T59" fmla="*/ 532 h 1202805"/>
                <a:gd name="T60" fmla="*/ 11 w 1095165"/>
                <a:gd name="T61" fmla="*/ 548 h 1202805"/>
                <a:gd name="T62" fmla="*/ 21 w 1095165"/>
                <a:gd name="T63" fmla="*/ 574 h 1202805"/>
                <a:gd name="T64" fmla="*/ 37 w 1095165"/>
                <a:gd name="T65" fmla="*/ 590 h 1202805"/>
                <a:gd name="T66" fmla="*/ 95 w 1095165"/>
                <a:gd name="T67" fmla="*/ 601 h 1202805"/>
                <a:gd name="T68" fmla="*/ 595 w 1095165"/>
                <a:gd name="T69" fmla="*/ 606 h 1202805"/>
                <a:gd name="T70" fmla="*/ 611 w 1095165"/>
                <a:gd name="T71" fmla="*/ 622 h 1202805"/>
                <a:gd name="T72" fmla="*/ 611 w 1095165"/>
                <a:gd name="T73" fmla="*/ 669 h 1202805"/>
                <a:gd name="T74" fmla="*/ 595 w 1095165"/>
                <a:gd name="T75" fmla="*/ 701 h 1202805"/>
                <a:gd name="T76" fmla="*/ 580 w 1095165"/>
                <a:gd name="T77" fmla="*/ 706 h 1202805"/>
                <a:gd name="T78" fmla="*/ 564 w 1095165"/>
                <a:gd name="T79" fmla="*/ 717 h 1202805"/>
                <a:gd name="T80" fmla="*/ 543 w 1095165"/>
                <a:gd name="T81" fmla="*/ 722 h 1202805"/>
                <a:gd name="T82" fmla="*/ 458 w 1095165"/>
                <a:gd name="T83" fmla="*/ 733 h 1202805"/>
                <a:gd name="T84" fmla="*/ 195 w 1095165"/>
                <a:gd name="T85" fmla="*/ 738 h 1202805"/>
                <a:gd name="T86" fmla="*/ 121 w 1095165"/>
                <a:gd name="T87" fmla="*/ 748 h 1202805"/>
                <a:gd name="T88" fmla="*/ 63 w 1095165"/>
                <a:gd name="T89" fmla="*/ 759 h 1202805"/>
                <a:gd name="T90" fmla="*/ 21 w 1095165"/>
                <a:gd name="T91" fmla="*/ 759 h 120280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95165"/>
                <a:gd name="T139" fmla="*/ 0 h 1202805"/>
                <a:gd name="T140" fmla="*/ 1095165 w 1095165"/>
                <a:gd name="T141" fmla="*/ 1202805 h 120280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95165" h="1202805">
                  <a:moveTo>
                    <a:pt x="16711" y="15627"/>
                  </a:moveTo>
                  <a:cubicBezTo>
                    <a:pt x="378605" y="-10224"/>
                    <a:pt x="183771" y="481"/>
                    <a:pt x="910744" y="15627"/>
                  </a:cubicBezTo>
                  <a:cubicBezTo>
                    <a:pt x="919550" y="15810"/>
                    <a:pt x="928112" y="19705"/>
                    <a:pt x="935811" y="23983"/>
                  </a:cubicBezTo>
                  <a:cubicBezTo>
                    <a:pt x="1022244" y="72003"/>
                    <a:pt x="956756" y="36574"/>
                    <a:pt x="1011010" y="90829"/>
                  </a:cubicBezTo>
                  <a:cubicBezTo>
                    <a:pt x="1023620" y="103440"/>
                    <a:pt x="1039366" y="112508"/>
                    <a:pt x="1052787" y="124252"/>
                  </a:cubicBezTo>
                  <a:cubicBezTo>
                    <a:pt x="1061680" y="132033"/>
                    <a:pt x="1069498" y="140963"/>
                    <a:pt x="1077853" y="149319"/>
                  </a:cubicBezTo>
                  <a:cubicBezTo>
                    <a:pt x="1083423" y="163245"/>
                    <a:pt x="1093414" y="176143"/>
                    <a:pt x="1094564" y="191098"/>
                  </a:cubicBezTo>
                  <a:cubicBezTo>
                    <a:pt x="1096286" y="213487"/>
                    <a:pt x="1094548" y="237095"/>
                    <a:pt x="1086209" y="257944"/>
                  </a:cubicBezTo>
                  <a:cubicBezTo>
                    <a:pt x="1082085" y="268255"/>
                    <a:pt x="1045875" y="281379"/>
                    <a:pt x="1036076" y="283012"/>
                  </a:cubicBezTo>
                  <a:cubicBezTo>
                    <a:pt x="994502" y="289941"/>
                    <a:pt x="952793" y="296856"/>
                    <a:pt x="910744" y="299723"/>
                  </a:cubicBezTo>
                  <a:cubicBezTo>
                    <a:pt x="830114" y="305221"/>
                    <a:pt x="749205" y="305294"/>
                    <a:pt x="668436" y="308079"/>
                  </a:cubicBezTo>
                  <a:cubicBezTo>
                    <a:pt x="666951" y="308450"/>
                    <a:pt x="575180" y="332519"/>
                    <a:pt x="559815" y="333146"/>
                  </a:cubicBezTo>
                  <a:cubicBezTo>
                    <a:pt x="437339" y="338145"/>
                    <a:pt x="314722" y="338717"/>
                    <a:pt x="192175" y="341502"/>
                  </a:cubicBezTo>
                  <a:cubicBezTo>
                    <a:pt x="161538" y="344287"/>
                    <a:pt x="130790" y="346042"/>
                    <a:pt x="100265" y="349858"/>
                  </a:cubicBezTo>
                  <a:cubicBezTo>
                    <a:pt x="86173" y="351620"/>
                    <a:pt x="70531" y="350687"/>
                    <a:pt x="58488" y="358214"/>
                  </a:cubicBezTo>
                  <a:cubicBezTo>
                    <a:pt x="46679" y="365595"/>
                    <a:pt x="41515" y="380305"/>
                    <a:pt x="33421" y="391637"/>
                  </a:cubicBezTo>
                  <a:cubicBezTo>
                    <a:pt x="13741" y="419190"/>
                    <a:pt x="16316" y="417494"/>
                    <a:pt x="0" y="450127"/>
                  </a:cubicBezTo>
                  <a:cubicBezTo>
                    <a:pt x="2785" y="469624"/>
                    <a:pt x="-1209" y="491401"/>
                    <a:pt x="8355" y="508617"/>
                  </a:cubicBezTo>
                  <a:cubicBezTo>
                    <a:pt x="14404" y="519505"/>
                    <a:pt x="29379" y="524129"/>
                    <a:pt x="41777" y="525329"/>
                  </a:cubicBezTo>
                  <a:cubicBezTo>
                    <a:pt x="116678" y="532578"/>
                    <a:pt x="192151" y="531652"/>
                    <a:pt x="267374" y="533685"/>
                  </a:cubicBezTo>
                  <a:lnTo>
                    <a:pt x="969232" y="550396"/>
                  </a:lnTo>
                  <a:cubicBezTo>
                    <a:pt x="985943" y="553181"/>
                    <a:pt x="1004212" y="551175"/>
                    <a:pt x="1019365" y="558752"/>
                  </a:cubicBezTo>
                  <a:cubicBezTo>
                    <a:pt x="1032324" y="565232"/>
                    <a:pt x="1040477" y="597023"/>
                    <a:pt x="1044431" y="608887"/>
                  </a:cubicBezTo>
                  <a:cubicBezTo>
                    <a:pt x="1041646" y="639525"/>
                    <a:pt x="1049085" y="672922"/>
                    <a:pt x="1036076" y="700800"/>
                  </a:cubicBezTo>
                  <a:cubicBezTo>
                    <a:pt x="1027857" y="718412"/>
                    <a:pt x="983403" y="736947"/>
                    <a:pt x="960877" y="742579"/>
                  </a:cubicBezTo>
                  <a:cubicBezTo>
                    <a:pt x="947100" y="746024"/>
                    <a:pt x="933136" y="748775"/>
                    <a:pt x="919100" y="750935"/>
                  </a:cubicBezTo>
                  <a:cubicBezTo>
                    <a:pt x="860705" y="759919"/>
                    <a:pt x="802692" y="774265"/>
                    <a:pt x="743635" y="776002"/>
                  </a:cubicBezTo>
                  <a:cubicBezTo>
                    <a:pt x="551064" y="781666"/>
                    <a:pt x="461440" y="782579"/>
                    <a:pt x="284085" y="792714"/>
                  </a:cubicBezTo>
                  <a:cubicBezTo>
                    <a:pt x="198868" y="797584"/>
                    <a:pt x="156899" y="801997"/>
                    <a:pt x="75199" y="809425"/>
                  </a:cubicBezTo>
                  <a:cubicBezTo>
                    <a:pt x="48919" y="818185"/>
                    <a:pt x="42948" y="816024"/>
                    <a:pt x="25066" y="842848"/>
                  </a:cubicBezTo>
                  <a:cubicBezTo>
                    <a:pt x="20180" y="850177"/>
                    <a:pt x="19496" y="859560"/>
                    <a:pt x="16711" y="867916"/>
                  </a:cubicBezTo>
                  <a:cubicBezTo>
                    <a:pt x="22281" y="881842"/>
                    <a:pt x="25472" y="896975"/>
                    <a:pt x="33421" y="909694"/>
                  </a:cubicBezTo>
                  <a:cubicBezTo>
                    <a:pt x="39684" y="919715"/>
                    <a:pt x="48228" y="928899"/>
                    <a:pt x="58488" y="934762"/>
                  </a:cubicBezTo>
                  <a:cubicBezTo>
                    <a:pt x="71622" y="942267"/>
                    <a:pt x="148102" y="951145"/>
                    <a:pt x="150398" y="951473"/>
                  </a:cubicBezTo>
                  <a:cubicBezTo>
                    <a:pt x="430970" y="945504"/>
                    <a:pt x="663586" y="932321"/>
                    <a:pt x="944166" y="959829"/>
                  </a:cubicBezTo>
                  <a:cubicBezTo>
                    <a:pt x="955926" y="960982"/>
                    <a:pt x="960877" y="976540"/>
                    <a:pt x="969232" y="984896"/>
                  </a:cubicBezTo>
                  <a:cubicBezTo>
                    <a:pt x="989119" y="1044558"/>
                    <a:pt x="995714" y="1020374"/>
                    <a:pt x="969232" y="1060098"/>
                  </a:cubicBezTo>
                  <a:cubicBezTo>
                    <a:pt x="963728" y="1076612"/>
                    <a:pt x="958892" y="1098452"/>
                    <a:pt x="944166" y="1110233"/>
                  </a:cubicBezTo>
                  <a:cubicBezTo>
                    <a:pt x="937289" y="1115735"/>
                    <a:pt x="926978" y="1114650"/>
                    <a:pt x="919100" y="1118589"/>
                  </a:cubicBezTo>
                  <a:cubicBezTo>
                    <a:pt x="910118" y="1123080"/>
                    <a:pt x="903263" y="1131344"/>
                    <a:pt x="894033" y="1135300"/>
                  </a:cubicBezTo>
                  <a:cubicBezTo>
                    <a:pt x="883478" y="1139824"/>
                    <a:pt x="871968" y="1141952"/>
                    <a:pt x="860611" y="1143656"/>
                  </a:cubicBezTo>
                  <a:cubicBezTo>
                    <a:pt x="816199" y="1150318"/>
                    <a:pt x="771787" y="1158329"/>
                    <a:pt x="726924" y="1160368"/>
                  </a:cubicBezTo>
                  <a:cubicBezTo>
                    <a:pt x="587782" y="1166693"/>
                    <a:pt x="448409" y="1165938"/>
                    <a:pt x="309151" y="1168723"/>
                  </a:cubicBezTo>
                  <a:cubicBezTo>
                    <a:pt x="268077" y="1173858"/>
                    <a:pt x="232331" y="1177403"/>
                    <a:pt x="192175" y="1185435"/>
                  </a:cubicBezTo>
                  <a:cubicBezTo>
                    <a:pt x="143226" y="1195225"/>
                    <a:pt x="163984" y="1197899"/>
                    <a:pt x="100265" y="1202147"/>
                  </a:cubicBezTo>
                  <a:cubicBezTo>
                    <a:pt x="78033" y="1203629"/>
                    <a:pt x="55702" y="1202147"/>
                    <a:pt x="33421" y="1202147"/>
                  </a:cubicBezTo>
                </a:path>
              </a:pathLst>
            </a:custGeom>
            <a:solidFill>
              <a:srgbClr val="E46C0A"/>
            </a:solidFill>
            <a:ln>
              <a:noFill/>
            </a:ln>
            <a:effectLst>
              <a:outerShdw blurRad="63500" dist="20160" dir="5400000" algn="ctr" rotWithShape="0">
                <a:srgbClr val="000000">
                  <a:alpha val="38033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buFont typeface="Times New Roman" pitchFamily="16" charset="0"/>
                <a:buNone/>
                <a:defRPr/>
              </a:pPr>
              <a:endParaRPr lang="it-IT">
                <a:latin typeface="Calibri" pitchFamily="32" charset="0"/>
                <a:ea typeface="MS PGothic" pitchFamily="32" charset="-128"/>
                <a:cs typeface="+mn-cs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1302" y="3496"/>
              <a:ext cx="2069" cy="763"/>
            </a:xfrm>
            <a:prstGeom prst="rect">
              <a:avLst/>
            </a:prstGeom>
            <a:solidFill>
              <a:srgbClr val="E46C0A"/>
            </a:solidFill>
            <a:ln>
              <a:noFill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buFont typeface="Times New Roman" pitchFamily="16" charset="0"/>
                <a:buNone/>
                <a:defRPr/>
              </a:pPr>
              <a:endParaRPr lang="it-IT">
                <a:latin typeface="Calibri" pitchFamily="32" charset="0"/>
                <a:ea typeface="MS PGothic" pitchFamily="32" charset="-128"/>
                <a:cs typeface="+mn-cs"/>
              </a:endParaRPr>
            </a:p>
          </p:txBody>
        </p:sp>
        <p:sp>
          <p:nvSpPr>
            <p:cNvPr id="24" name="Text Box 22"/>
            <p:cNvSpPr txBox="1">
              <a:spLocks noChangeArrowheads="1"/>
            </p:cNvSpPr>
            <p:nvPr/>
          </p:nvSpPr>
          <p:spPr bwMode="auto">
            <a:xfrm>
              <a:off x="1316" y="4119"/>
              <a:ext cx="86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it-IT" sz="1000" b="1">
                  <a:solidFill>
                    <a:srgbClr val="000000"/>
                  </a:solidFill>
                </a:rPr>
                <a:t>Cellule epiteliale ileale</a:t>
              </a:r>
            </a:p>
          </p:txBody>
        </p:sp>
        <p:sp>
          <p:nvSpPr>
            <p:cNvPr id="25" name="Oval 23"/>
            <p:cNvSpPr>
              <a:spLocks noChangeArrowheads="1"/>
            </p:cNvSpPr>
            <p:nvPr/>
          </p:nvSpPr>
          <p:spPr bwMode="auto">
            <a:xfrm>
              <a:off x="3279" y="3991"/>
              <a:ext cx="200" cy="79"/>
            </a:xfrm>
            <a:prstGeom prst="ellipse">
              <a:avLst/>
            </a:prstGeom>
            <a:gradFill rotWithShape="0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5400000" scaled="1"/>
            </a:gradFill>
            <a:ln w="9360">
              <a:solidFill>
                <a:srgbClr val="4A7EBB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buFont typeface="Times New Roman" pitchFamily="16" charset="0"/>
                <a:buNone/>
                <a:defRPr/>
              </a:pPr>
              <a:endParaRPr lang="it-IT">
                <a:latin typeface="Calibri" pitchFamily="32" charset="0"/>
                <a:ea typeface="MS PGothic" pitchFamily="32" charset="-128"/>
                <a:cs typeface="+mn-cs"/>
              </a:endParaRPr>
            </a:p>
          </p:txBody>
        </p:sp>
        <p:sp>
          <p:nvSpPr>
            <p:cNvPr id="26" name="Text Box 24"/>
            <p:cNvSpPr txBox="1">
              <a:spLocks noChangeArrowheads="1"/>
            </p:cNvSpPr>
            <p:nvPr/>
          </p:nvSpPr>
          <p:spPr bwMode="auto">
            <a:xfrm>
              <a:off x="3705" y="3967"/>
              <a:ext cx="301" cy="136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it-IT" sz="800">
                  <a:solidFill>
                    <a:srgbClr val="000000"/>
                  </a:solidFill>
                </a:rPr>
                <a:t>Ac CDC</a:t>
              </a: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 flipH="1">
              <a:off x="3478" y="4030"/>
              <a:ext cx="227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Text Box 26"/>
            <p:cNvSpPr txBox="1">
              <a:spLocks noChangeArrowheads="1"/>
            </p:cNvSpPr>
            <p:nvPr/>
          </p:nvSpPr>
          <p:spPr bwMode="auto">
            <a:xfrm>
              <a:off x="2836" y="3967"/>
              <a:ext cx="301" cy="136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it-IT" sz="800">
                  <a:solidFill>
                    <a:srgbClr val="000000"/>
                  </a:solidFill>
                </a:rPr>
                <a:t>Ac CDC</a:t>
              </a:r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auto">
            <a:xfrm flipH="1">
              <a:off x="2609" y="4030"/>
              <a:ext cx="227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 type="triangle" w="med" len="med"/>
            </a:ln>
            <a:effectLst>
              <a:outerShdw blurRad="63500" dist="20160" dir="5400000" algn="ctr" rotWithShape="0">
                <a:srgbClr val="000000">
                  <a:alpha val="38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auto">
            <a:xfrm>
              <a:off x="2189" y="3967"/>
              <a:ext cx="411" cy="142"/>
            </a:xfrm>
            <a:prstGeom prst="ellipse">
              <a:avLst/>
            </a:prstGeom>
            <a:solidFill>
              <a:srgbClr val="984807"/>
            </a:solidFill>
            <a:ln w="9360">
              <a:solidFill>
                <a:srgbClr val="4A7EBB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lIns="90000" tIns="46800" rIns="90000" bIns="468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it-IT" sz="1100">
                  <a:solidFill>
                    <a:srgbClr val="FFFFFF"/>
                  </a:solidFill>
                  <a:latin typeface="Calibri" pitchFamily="32" charset="0"/>
                  <a:ea typeface="MS PGothic" pitchFamily="32" charset="-128"/>
                  <a:cs typeface="+mn-cs"/>
                </a:rPr>
                <a:t>FXR</a:t>
              </a:r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 flipH="1">
              <a:off x="3138" y="4030"/>
              <a:ext cx="142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 type="triangle" w="med" len="med"/>
            </a:ln>
            <a:effectLst>
              <a:outerShdw blurRad="63500" dist="20160" dir="5400000" algn="ctr" rotWithShape="0">
                <a:srgbClr val="000000">
                  <a:alpha val="38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2" name="Oval 30"/>
            <p:cNvSpPr>
              <a:spLocks noChangeArrowheads="1"/>
            </p:cNvSpPr>
            <p:nvPr/>
          </p:nvSpPr>
          <p:spPr bwMode="auto">
            <a:xfrm>
              <a:off x="2154" y="3697"/>
              <a:ext cx="486" cy="142"/>
            </a:xfrm>
            <a:prstGeom prst="ellipse">
              <a:avLst/>
            </a:prstGeom>
            <a:solidFill>
              <a:srgbClr val="604A7B"/>
            </a:solidFill>
            <a:ln w="9360">
              <a:solidFill>
                <a:srgbClr val="4A7EBB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lIns="90000" tIns="46800" rIns="90000" bIns="468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it-IT" sz="1100">
                  <a:solidFill>
                    <a:srgbClr val="FFFFFF"/>
                  </a:solidFill>
                  <a:latin typeface="Calibri" pitchFamily="32" charset="0"/>
                  <a:ea typeface="MS PGothic" pitchFamily="32" charset="-128"/>
                  <a:cs typeface="+mn-cs"/>
                </a:rPr>
                <a:t>FGF19</a:t>
              </a:r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 flipV="1">
              <a:off x="2397" y="3845"/>
              <a:ext cx="1" cy="123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 type="triangle" w="med" len="med"/>
            </a:ln>
            <a:effectLst>
              <a:outerShdw blurRad="63500" dist="20160" dir="5400000" algn="ctr" rotWithShape="0">
                <a:srgbClr val="000000">
                  <a:alpha val="38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4" name="Line 32"/>
            <p:cNvSpPr>
              <a:spLocks noChangeShapeType="1"/>
            </p:cNvSpPr>
            <p:nvPr/>
          </p:nvSpPr>
          <p:spPr bwMode="auto">
            <a:xfrm>
              <a:off x="2380" y="3026"/>
              <a:ext cx="1" cy="67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 type="triangle" w="med" len="med"/>
              <a:tailEnd/>
            </a:ln>
            <a:effectLst>
              <a:outerShdw blurRad="63500" dist="20160" dir="5400000" algn="ctr" rotWithShape="0">
                <a:srgbClr val="000000">
                  <a:alpha val="38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pic>
          <p:nvPicPr>
            <p:cNvPr id="35" name="Picture 3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" y="2788"/>
              <a:ext cx="18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6" name="Text Box 34"/>
            <p:cNvSpPr txBox="1">
              <a:spLocks noChangeArrowheads="1"/>
            </p:cNvSpPr>
            <p:nvPr/>
          </p:nvSpPr>
          <p:spPr bwMode="auto">
            <a:xfrm>
              <a:off x="2070" y="2744"/>
              <a:ext cx="260" cy="126"/>
            </a:xfrm>
            <a:prstGeom prst="rect">
              <a:avLst/>
            </a:prstGeom>
            <a:solidFill>
              <a:srgbClr val="604A7B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it-IT" sz="700">
                  <a:solidFill>
                    <a:srgbClr val="FFFFFF"/>
                  </a:solidFill>
                </a:rPr>
                <a:t>FGRF4</a:t>
              </a:r>
            </a:p>
          </p:txBody>
        </p:sp>
      </p:grpSp>
      <p:grpSp>
        <p:nvGrpSpPr>
          <p:cNvPr id="37" name="Group 35"/>
          <p:cNvGrpSpPr>
            <a:grpSpLocks/>
          </p:cNvGrpSpPr>
          <p:nvPr/>
        </p:nvGrpSpPr>
        <p:grpSpPr bwMode="auto">
          <a:xfrm>
            <a:off x="3687763" y="2944813"/>
            <a:ext cx="184150" cy="1435100"/>
            <a:chOff x="2323" y="1855"/>
            <a:chExt cx="116" cy="904"/>
          </a:xfrm>
        </p:grpSpPr>
        <p:sp>
          <p:nvSpPr>
            <p:cNvPr id="38" name="Line 36"/>
            <p:cNvSpPr>
              <a:spLocks noChangeShapeType="1"/>
            </p:cNvSpPr>
            <p:nvPr/>
          </p:nvSpPr>
          <p:spPr bwMode="auto">
            <a:xfrm flipV="1">
              <a:off x="2381" y="1854"/>
              <a:ext cx="1" cy="907"/>
            </a:xfrm>
            <a:prstGeom prst="line">
              <a:avLst/>
            </a:prstGeom>
            <a:noFill/>
            <a:ln w="324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9" name="Line 37"/>
            <p:cNvSpPr>
              <a:spLocks noChangeShapeType="1"/>
            </p:cNvSpPr>
            <p:nvPr/>
          </p:nvSpPr>
          <p:spPr bwMode="auto">
            <a:xfrm>
              <a:off x="2323" y="1855"/>
              <a:ext cx="117" cy="1"/>
            </a:xfrm>
            <a:prstGeom prst="line">
              <a:avLst/>
            </a:prstGeom>
            <a:noFill/>
            <a:ln w="324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0" name="Rectangle 38"/>
          <p:cNvSpPr>
            <a:spLocks noChangeArrowheads="1"/>
          </p:cNvSpPr>
          <p:nvPr/>
        </p:nvSpPr>
        <p:spPr bwMode="auto">
          <a:xfrm>
            <a:off x="6188075" y="3097213"/>
            <a:ext cx="1341438" cy="1116012"/>
          </a:xfrm>
          <a:prstGeom prst="rect">
            <a:avLst/>
          </a:prstGeom>
          <a:gradFill rotWithShape="0">
            <a:gsLst>
              <a:gs pos="0">
                <a:srgbClr val="3F80CD"/>
              </a:gs>
              <a:gs pos="100000">
                <a:srgbClr val="9BC1FF"/>
              </a:gs>
            </a:gsLst>
            <a:lin ang="5400000" scaled="1"/>
          </a:gradFill>
          <a:ln w="9360">
            <a:solidFill>
              <a:srgbClr val="4A7EBB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lIns="90000" tIns="46800" rIns="90000" bIns="46800" anchor="ctr"/>
          <a:lstStyle/>
          <a:p>
            <a:pPr marL="169863" indent="-169863">
              <a:buFont typeface="Wingdings" charset="2"/>
              <a:buChar char="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/>
            </a:pPr>
            <a:r>
              <a:rPr lang="it-IT" sz="1000">
                <a:solidFill>
                  <a:srgbClr val="000000"/>
                </a:solidFill>
                <a:latin typeface="Calibri" pitchFamily="32" charset="0"/>
                <a:ea typeface="MS PGothic" pitchFamily="32" charset="-128"/>
                <a:cs typeface="+mn-cs"/>
              </a:rPr>
              <a:t>Sintesi Ac. Biliari</a:t>
            </a:r>
          </a:p>
          <a:p>
            <a:pPr marL="169863" indent="-169863">
              <a:buFont typeface="Wingdings" charset="2"/>
              <a:buChar char="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/>
            </a:pPr>
            <a:r>
              <a:rPr lang="it-IT" sz="1000">
                <a:solidFill>
                  <a:srgbClr val="000000"/>
                </a:solidFill>
                <a:latin typeface="Calibri" pitchFamily="32" charset="0"/>
                <a:ea typeface="MS PGothic" pitchFamily="32" charset="-128"/>
                <a:cs typeface="+mn-cs"/>
              </a:rPr>
              <a:t>Lipogenesi</a:t>
            </a:r>
          </a:p>
          <a:p>
            <a:pPr marL="169863" indent="-169863">
              <a:buFont typeface="Wingdings" charset="2"/>
              <a:buChar char="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/>
            </a:pPr>
            <a:r>
              <a:rPr lang="it-IT" sz="1000">
                <a:solidFill>
                  <a:srgbClr val="000000"/>
                </a:solidFill>
                <a:latin typeface="Calibri" pitchFamily="32" charset="0"/>
                <a:ea typeface="MS PGothic" pitchFamily="32" charset="-128"/>
                <a:cs typeface="+mn-cs"/>
              </a:rPr>
              <a:t>Gluconeogenesi</a:t>
            </a:r>
          </a:p>
          <a:p>
            <a:pPr marL="169863" indent="-169863">
              <a:buClrTx/>
              <a:buFontTx/>
              <a:buNone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/>
            </a:pPr>
            <a:r>
              <a:rPr lang="it-IT" sz="1000">
                <a:solidFill>
                  <a:srgbClr val="000000"/>
                </a:solidFill>
                <a:latin typeface="Wingdings" charset="2"/>
                <a:ea typeface="MS PGothic" pitchFamily="32" charset="-128"/>
                <a:cs typeface="+mn-cs"/>
              </a:rPr>
              <a:t></a:t>
            </a:r>
            <a:r>
              <a:rPr lang="it-IT" sz="1000">
                <a:solidFill>
                  <a:srgbClr val="000000"/>
                </a:solidFill>
                <a:latin typeface="Calibri" pitchFamily="32" charset="0"/>
                <a:ea typeface="MS PGothic" pitchFamily="32" charset="-128"/>
                <a:cs typeface="+mn-cs"/>
              </a:rPr>
              <a:t> Rigenerazione</a:t>
            </a:r>
          </a:p>
        </p:txBody>
      </p:sp>
      <p:sp>
        <p:nvSpPr>
          <p:cNvPr id="41" name="Line 39"/>
          <p:cNvSpPr>
            <a:spLocks noChangeShapeType="1"/>
          </p:cNvSpPr>
          <p:nvPr/>
        </p:nvSpPr>
        <p:spPr bwMode="auto">
          <a:xfrm flipH="1">
            <a:off x="3838575" y="4548188"/>
            <a:ext cx="3005138" cy="1587"/>
          </a:xfrm>
          <a:prstGeom prst="line">
            <a:avLst/>
          </a:prstGeom>
          <a:noFill/>
          <a:ln w="19080">
            <a:solidFill>
              <a:srgbClr val="000000"/>
            </a:solidFill>
            <a:prstDash val="dash"/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2" name="Line 40"/>
          <p:cNvSpPr>
            <a:spLocks noChangeShapeType="1"/>
          </p:cNvSpPr>
          <p:nvPr/>
        </p:nvSpPr>
        <p:spPr bwMode="auto">
          <a:xfrm>
            <a:off x="6842125" y="4229100"/>
            <a:ext cx="1588" cy="327025"/>
          </a:xfrm>
          <a:prstGeom prst="line">
            <a:avLst/>
          </a:prstGeom>
          <a:noFill/>
          <a:ln w="3240">
            <a:solidFill>
              <a:srgbClr val="000000"/>
            </a:solidFill>
            <a:prstDash val="dash"/>
            <a:miter lim="800000"/>
            <a:headEnd type="triangle" w="med" len="med"/>
            <a:tailEnd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4" name="Oval 42"/>
          <p:cNvSpPr>
            <a:spLocks noChangeArrowheads="1"/>
          </p:cNvSpPr>
          <p:nvPr/>
        </p:nvSpPr>
        <p:spPr bwMode="auto">
          <a:xfrm>
            <a:off x="2673350" y="1195388"/>
            <a:ext cx="684213" cy="325437"/>
          </a:xfrm>
          <a:prstGeom prst="ellipse">
            <a:avLst/>
          </a:prstGeom>
          <a:solidFill>
            <a:srgbClr val="984807"/>
          </a:solidFill>
          <a:ln w="9360">
            <a:solidFill>
              <a:srgbClr val="4A7EBB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400">
                <a:solidFill>
                  <a:srgbClr val="FFFFFF"/>
                </a:solidFill>
                <a:latin typeface="Calibri" pitchFamily="32" charset="0"/>
                <a:ea typeface="MS PGothic" pitchFamily="32" charset="-128"/>
                <a:cs typeface="+mn-cs"/>
              </a:rPr>
              <a:t>FXR</a:t>
            </a:r>
          </a:p>
        </p:txBody>
      </p:sp>
      <p:sp>
        <p:nvSpPr>
          <p:cNvPr id="45" name="Line 43"/>
          <p:cNvSpPr>
            <a:spLocks noChangeShapeType="1"/>
          </p:cNvSpPr>
          <p:nvPr/>
        </p:nvSpPr>
        <p:spPr bwMode="auto">
          <a:xfrm flipH="1" flipV="1">
            <a:off x="3355975" y="1368425"/>
            <a:ext cx="1722438" cy="4763"/>
          </a:xfrm>
          <a:prstGeom prst="line">
            <a:avLst/>
          </a:prstGeom>
          <a:noFill/>
          <a:ln w="3240">
            <a:solidFill>
              <a:srgbClr val="000000"/>
            </a:solidFill>
            <a:miter lim="800000"/>
            <a:headEnd type="triangle" w="med" len="med"/>
            <a:tailEnd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6" name="Oval 44"/>
          <p:cNvSpPr>
            <a:spLocks noChangeArrowheads="1"/>
          </p:cNvSpPr>
          <p:nvPr/>
        </p:nvSpPr>
        <p:spPr bwMode="auto">
          <a:xfrm>
            <a:off x="5119688" y="846138"/>
            <a:ext cx="1722437" cy="849312"/>
          </a:xfrm>
          <a:prstGeom prst="ellipse">
            <a:avLst/>
          </a:prstGeom>
          <a:gradFill rotWithShape="0">
            <a:gsLst>
              <a:gs pos="0">
                <a:srgbClr val="3F80CD"/>
              </a:gs>
              <a:gs pos="100000">
                <a:srgbClr val="9BC1FF"/>
              </a:gs>
            </a:gsLst>
            <a:lin ang="5400000" scaled="1"/>
          </a:gradFill>
          <a:ln w="9360">
            <a:solidFill>
              <a:srgbClr val="4A7EBB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it-IT" sz="900" b="1" dirty="0">
              <a:solidFill>
                <a:srgbClr val="000000"/>
              </a:solidFill>
              <a:latin typeface="Calibri" pitchFamily="32" charset="0"/>
              <a:ea typeface="MS PGothic" pitchFamily="32" charset="-128"/>
              <a:cs typeface="+mn-cs"/>
            </a:endParaRP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900" b="1" dirty="0">
                <a:solidFill>
                  <a:srgbClr val="FF0000"/>
                </a:solidFill>
                <a:latin typeface="Calibri" pitchFamily="32" charset="0"/>
                <a:ea typeface="MS PGothic" pitchFamily="32" charset="-128"/>
                <a:cs typeface="+mn-cs"/>
              </a:rPr>
              <a:t>CELLULE INFIAMMATORIE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900" b="1" dirty="0">
                <a:solidFill>
                  <a:srgbClr val="000000"/>
                </a:solidFill>
                <a:latin typeface="Calibri" pitchFamily="32" charset="0"/>
                <a:ea typeface="MS PGothic" pitchFamily="32" charset="-128"/>
                <a:cs typeface="+mn-cs"/>
              </a:rPr>
              <a:t>TNF alfa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900" b="1" dirty="0">
                <a:solidFill>
                  <a:srgbClr val="000000"/>
                </a:solidFill>
                <a:latin typeface="Calibri" pitchFamily="32" charset="0"/>
                <a:ea typeface="MS PGothic" pitchFamily="32" charset="-128"/>
                <a:cs typeface="+mn-cs"/>
              </a:rPr>
              <a:t>INF gamma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900" b="1" dirty="0">
                <a:solidFill>
                  <a:srgbClr val="000000"/>
                </a:solidFill>
                <a:latin typeface="Calibri" pitchFamily="32" charset="0"/>
                <a:ea typeface="MS PGothic" pitchFamily="32" charset="-128"/>
                <a:cs typeface="+mn-cs"/>
              </a:rPr>
              <a:t>IL17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900" b="1" dirty="0">
                <a:solidFill>
                  <a:srgbClr val="000000"/>
                </a:solidFill>
                <a:latin typeface="Calibri" pitchFamily="32" charset="0"/>
                <a:ea typeface="MS PGothic" pitchFamily="32" charset="-128"/>
                <a:cs typeface="+mn-cs"/>
              </a:rPr>
              <a:t>TGF beta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it-IT" sz="900" b="1" dirty="0">
              <a:solidFill>
                <a:srgbClr val="000000"/>
              </a:solidFill>
              <a:latin typeface="Calibri" pitchFamily="32" charset="0"/>
              <a:ea typeface="MS PGothic" pitchFamily="32" charset="-128"/>
              <a:cs typeface="+mn-cs"/>
            </a:endParaRPr>
          </a:p>
        </p:txBody>
      </p:sp>
      <p:cxnSp>
        <p:nvCxnSpPr>
          <p:cNvPr id="47" name="AutoShape 45"/>
          <p:cNvCxnSpPr>
            <a:cxnSpLocks noChangeShapeType="1"/>
          </p:cNvCxnSpPr>
          <p:nvPr/>
        </p:nvCxnSpPr>
        <p:spPr bwMode="auto">
          <a:xfrm>
            <a:off x="5521325" y="1271588"/>
            <a:ext cx="1588" cy="26035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AutoShape 46"/>
          <p:cNvCxnSpPr>
            <a:cxnSpLocks noChangeShapeType="1"/>
          </p:cNvCxnSpPr>
          <p:nvPr/>
        </p:nvCxnSpPr>
        <p:spPr bwMode="auto">
          <a:xfrm>
            <a:off x="5635625" y="1271588"/>
            <a:ext cx="1588" cy="26035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" name="Oval 47"/>
          <p:cNvSpPr>
            <a:spLocks noChangeArrowheads="1"/>
          </p:cNvSpPr>
          <p:nvPr/>
        </p:nvSpPr>
        <p:spPr bwMode="auto">
          <a:xfrm>
            <a:off x="5983288" y="2662238"/>
            <a:ext cx="760412" cy="325437"/>
          </a:xfrm>
          <a:prstGeom prst="ellipse">
            <a:avLst/>
          </a:prstGeom>
          <a:solidFill>
            <a:srgbClr val="77933C"/>
          </a:solidFill>
          <a:ln w="9360">
            <a:solidFill>
              <a:srgbClr val="4A7EBB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sz="900">
                <a:solidFill>
                  <a:srgbClr val="000000"/>
                </a:solidFill>
              </a:rPr>
              <a:t>PPARα</a:t>
            </a:r>
          </a:p>
        </p:txBody>
      </p:sp>
      <p:sp>
        <p:nvSpPr>
          <p:cNvPr id="50" name="Oval 48"/>
          <p:cNvSpPr>
            <a:spLocks noChangeArrowheads="1"/>
          </p:cNvSpPr>
          <p:nvPr/>
        </p:nvSpPr>
        <p:spPr bwMode="auto">
          <a:xfrm>
            <a:off x="6951663" y="2671763"/>
            <a:ext cx="685800" cy="325437"/>
          </a:xfrm>
          <a:prstGeom prst="ellipse">
            <a:avLst/>
          </a:prstGeom>
          <a:solidFill>
            <a:srgbClr val="984807"/>
          </a:solidFill>
          <a:ln w="9360">
            <a:solidFill>
              <a:srgbClr val="4A7EBB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400">
                <a:solidFill>
                  <a:srgbClr val="FFFFFF"/>
                </a:solidFill>
                <a:latin typeface="Calibri" pitchFamily="32" charset="0"/>
                <a:ea typeface="MS PGothic" pitchFamily="32" charset="-128"/>
                <a:cs typeface="+mn-cs"/>
              </a:rPr>
              <a:t>FXR</a:t>
            </a:r>
          </a:p>
        </p:txBody>
      </p:sp>
      <p:sp>
        <p:nvSpPr>
          <p:cNvPr id="51" name="Oval 49"/>
          <p:cNvSpPr>
            <a:spLocks noChangeArrowheads="1"/>
          </p:cNvSpPr>
          <p:nvPr/>
        </p:nvSpPr>
        <p:spPr bwMode="auto">
          <a:xfrm>
            <a:off x="5400675" y="2724150"/>
            <a:ext cx="317500" cy="125413"/>
          </a:xfrm>
          <a:prstGeom prst="ellipse">
            <a:avLst/>
          </a:prstGeom>
          <a:gradFill rotWithShape="0">
            <a:gsLst>
              <a:gs pos="0">
                <a:srgbClr val="3F80CD"/>
              </a:gs>
              <a:gs pos="100000">
                <a:srgbClr val="9BC1FF"/>
              </a:gs>
            </a:gsLst>
            <a:lin ang="5400000" scaled="1"/>
          </a:gradFill>
          <a:ln w="9360">
            <a:solidFill>
              <a:srgbClr val="4A7EBB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it-IT">
              <a:latin typeface="Calibri" pitchFamily="32" charset="0"/>
              <a:ea typeface="MS PGothic" pitchFamily="32" charset="-128"/>
              <a:cs typeface="+mn-cs"/>
            </a:endParaRPr>
          </a:p>
        </p:txBody>
      </p:sp>
      <p:sp>
        <p:nvSpPr>
          <p:cNvPr id="52" name="Oval 50"/>
          <p:cNvSpPr>
            <a:spLocks noChangeArrowheads="1"/>
          </p:cNvSpPr>
          <p:nvPr/>
        </p:nvSpPr>
        <p:spPr bwMode="auto">
          <a:xfrm>
            <a:off x="5387975" y="2892425"/>
            <a:ext cx="317500" cy="125413"/>
          </a:xfrm>
          <a:prstGeom prst="ellipse">
            <a:avLst/>
          </a:prstGeom>
          <a:gradFill rotWithShape="0">
            <a:gsLst>
              <a:gs pos="0">
                <a:srgbClr val="3F80CD"/>
              </a:gs>
              <a:gs pos="100000">
                <a:srgbClr val="9BC1FF"/>
              </a:gs>
            </a:gsLst>
            <a:lin ang="5400000" scaled="1"/>
          </a:gradFill>
          <a:ln w="9360">
            <a:solidFill>
              <a:srgbClr val="4A7EBB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it-IT">
              <a:latin typeface="Calibri" pitchFamily="32" charset="0"/>
              <a:ea typeface="MS PGothic" pitchFamily="32" charset="-128"/>
              <a:cs typeface="+mn-cs"/>
            </a:endParaRPr>
          </a:p>
        </p:txBody>
      </p:sp>
      <p:sp>
        <p:nvSpPr>
          <p:cNvPr id="53" name="Line 51"/>
          <p:cNvSpPr>
            <a:spLocks noChangeShapeType="1"/>
          </p:cNvSpPr>
          <p:nvPr/>
        </p:nvSpPr>
        <p:spPr bwMode="auto">
          <a:xfrm>
            <a:off x="6743700" y="2833688"/>
            <a:ext cx="233363" cy="1587"/>
          </a:xfrm>
          <a:prstGeom prst="line">
            <a:avLst/>
          </a:prstGeom>
          <a:noFill/>
          <a:ln w="3240">
            <a:solidFill>
              <a:srgbClr val="000000"/>
            </a:solidFill>
            <a:miter lim="800000"/>
            <a:headEnd type="triangle" w="med" len="med"/>
            <a:tailEnd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4" name="Line 52"/>
          <p:cNvSpPr>
            <a:spLocks noChangeShapeType="1"/>
          </p:cNvSpPr>
          <p:nvPr/>
        </p:nvSpPr>
        <p:spPr bwMode="auto">
          <a:xfrm flipV="1">
            <a:off x="5267325" y="2859088"/>
            <a:ext cx="715963" cy="4762"/>
          </a:xfrm>
          <a:prstGeom prst="line">
            <a:avLst/>
          </a:prstGeom>
          <a:noFill/>
          <a:ln w="3240">
            <a:solidFill>
              <a:srgbClr val="000000"/>
            </a:solidFill>
            <a:miter lim="800000"/>
            <a:headEnd type="triangle" w="med" len="med"/>
            <a:tailEnd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5" name="Text Box 53"/>
          <p:cNvSpPr txBox="1">
            <a:spLocks noChangeArrowheads="1"/>
          </p:cNvSpPr>
          <p:nvPr/>
        </p:nvSpPr>
        <p:spPr bwMode="auto">
          <a:xfrm>
            <a:off x="4613275" y="3394075"/>
            <a:ext cx="477838" cy="2159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sz="800">
                <a:solidFill>
                  <a:srgbClr val="000000"/>
                </a:solidFill>
              </a:rPr>
              <a:t>Ac CDC</a:t>
            </a:r>
          </a:p>
        </p:txBody>
      </p:sp>
      <p:sp>
        <p:nvSpPr>
          <p:cNvPr id="56" name="Text Box 54"/>
          <p:cNvSpPr txBox="1">
            <a:spLocks noChangeArrowheads="1"/>
          </p:cNvSpPr>
          <p:nvPr/>
        </p:nvSpPr>
        <p:spPr bwMode="auto">
          <a:xfrm>
            <a:off x="4786313" y="2727325"/>
            <a:ext cx="477837" cy="2159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sz="800">
                <a:solidFill>
                  <a:srgbClr val="000000"/>
                </a:solidFill>
              </a:rPr>
              <a:t>Ac CDC</a:t>
            </a:r>
          </a:p>
        </p:txBody>
      </p:sp>
      <p:sp>
        <p:nvSpPr>
          <p:cNvPr id="57" name="Text Box 55"/>
          <p:cNvSpPr txBox="1">
            <a:spLocks noChangeArrowheads="1"/>
          </p:cNvSpPr>
          <p:nvPr/>
        </p:nvSpPr>
        <p:spPr bwMode="auto">
          <a:xfrm>
            <a:off x="6572250" y="2500313"/>
            <a:ext cx="7635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sz="800">
                <a:solidFill>
                  <a:srgbClr val="000000"/>
                </a:solidFill>
              </a:rPr>
              <a:t>via alternativa</a:t>
            </a:r>
          </a:p>
        </p:txBody>
      </p:sp>
      <p:sp>
        <p:nvSpPr>
          <p:cNvPr id="58" name="Line 56"/>
          <p:cNvSpPr>
            <a:spLocks noChangeShapeType="1"/>
          </p:cNvSpPr>
          <p:nvPr/>
        </p:nvSpPr>
        <p:spPr bwMode="auto">
          <a:xfrm flipV="1">
            <a:off x="6342063" y="2590800"/>
            <a:ext cx="1587" cy="73025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9" name="Line 57"/>
          <p:cNvSpPr>
            <a:spLocks noChangeShapeType="1"/>
          </p:cNvSpPr>
          <p:nvPr/>
        </p:nvSpPr>
        <p:spPr bwMode="auto">
          <a:xfrm flipV="1">
            <a:off x="4183063" y="2473325"/>
            <a:ext cx="1587" cy="200025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0" name="Line 58"/>
          <p:cNvSpPr>
            <a:spLocks noChangeShapeType="1"/>
          </p:cNvSpPr>
          <p:nvPr/>
        </p:nvSpPr>
        <p:spPr bwMode="auto">
          <a:xfrm flipV="1">
            <a:off x="4191000" y="2578100"/>
            <a:ext cx="2151063" cy="15875"/>
          </a:xfrm>
          <a:prstGeom prst="line">
            <a:avLst/>
          </a:prstGeom>
          <a:noFill/>
          <a:ln w="19080">
            <a:solidFill>
              <a:srgbClr val="FF0000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1" name="Text Box 59"/>
          <p:cNvSpPr txBox="1">
            <a:spLocks noChangeArrowheads="1"/>
          </p:cNvSpPr>
          <p:nvPr/>
        </p:nvSpPr>
        <p:spPr bwMode="auto">
          <a:xfrm>
            <a:off x="2286000" y="3357563"/>
            <a:ext cx="574675" cy="24765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sz="1000" b="1">
                <a:solidFill>
                  <a:srgbClr val="000000"/>
                </a:solidFill>
              </a:rPr>
              <a:t>Ac CDC</a:t>
            </a:r>
          </a:p>
        </p:txBody>
      </p:sp>
      <p:sp>
        <p:nvSpPr>
          <p:cNvPr id="62" name="Text Box 60"/>
          <p:cNvSpPr txBox="1">
            <a:spLocks noChangeArrowheads="1"/>
          </p:cNvSpPr>
          <p:nvPr/>
        </p:nvSpPr>
        <p:spPr bwMode="auto">
          <a:xfrm>
            <a:off x="7072313" y="1428750"/>
            <a:ext cx="1111250" cy="34131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sz="1600" b="1">
                <a:solidFill>
                  <a:srgbClr val="000000"/>
                </a:solidFill>
              </a:rPr>
              <a:t>Fenofibrati</a:t>
            </a:r>
          </a:p>
        </p:txBody>
      </p:sp>
      <p:sp>
        <p:nvSpPr>
          <p:cNvPr id="63" name="Line 61"/>
          <p:cNvSpPr>
            <a:spLocks noChangeShapeType="1"/>
          </p:cNvSpPr>
          <p:nvPr/>
        </p:nvSpPr>
        <p:spPr bwMode="auto">
          <a:xfrm>
            <a:off x="2894013" y="2776538"/>
            <a:ext cx="1587" cy="742950"/>
          </a:xfrm>
          <a:prstGeom prst="line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>
            <a:outerShdw dist="109865" dir="634411" algn="ctr" rotWithShape="0">
              <a:srgbClr val="808080">
                <a:alpha val="38034"/>
              </a:srgbClr>
            </a:outerShdw>
          </a:effectLst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it-IT">
              <a:latin typeface="Calibri" pitchFamily="32" charset="0"/>
              <a:ea typeface="MS PGothic" pitchFamily="32" charset="-128"/>
              <a:cs typeface="+mn-cs"/>
            </a:endParaRPr>
          </a:p>
        </p:txBody>
      </p:sp>
      <p:cxnSp>
        <p:nvCxnSpPr>
          <p:cNvPr id="64" name="Connettore 1 66"/>
          <p:cNvCxnSpPr>
            <a:cxnSpLocks noChangeShapeType="1"/>
          </p:cNvCxnSpPr>
          <p:nvPr/>
        </p:nvCxnSpPr>
        <p:spPr bwMode="auto">
          <a:xfrm rot="5400000">
            <a:off x="7065169" y="1364457"/>
            <a:ext cx="12700" cy="1141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65" name="Connettore 1 72"/>
          <p:cNvCxnSpPr>
            <a:cxnSpLocks noChangeShapeType="1"/>
          </p:cNvCxnSpPr>
          <p:nvPr/>
        </p:nvCxnSpPr>
        <p:spPr bwMode="auto">
          <a:xfrm rot="5400000">
            <a:off x="6144419" y="2285207"/>
            <a:ext cx="71437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6" name="Connettore 1 80"/>
          <p:cNvCxnSpPr>
            <a:cxnSpLocks noChangeShapeType="1"/>
            <a:stCxn id="62" idx="2"/>
          </p:cNvCxnSpPr>
          <p:nvPr/>
        </p:nvCxnSpPr>
        <p:spPr bwMode="auto">
          <a:xfrm rot="16200000" flipH="1">
            <a:off x="7556501" y="1841500"/>
            <a:ext cx="158750" cy="15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77" name="Gruppo 76"/>
          <p:cNvGrpSpPr/>
          <p:nvPr/>
        </p:nvGrpSpPr>
        <p:grpSpPr>
          <a:xfrm>
            <a:off x="2449532" y="2509576"/>
            <a:ext cx="447636" cy="352948"/>
            <a:chOff x="1353317" y="1020241"/>
            <a:chExt cx="447636" cy="352948"/>
          </a:xfrm>
        </p:grpSpPr>
        <p:cxnSp>
          <p:nvCxnSpPr>
            <p:cNvPr id="68" name="Connettore 1 67"/>
            <p:cNvCxnSpPr/>
            <p:nvPr/>
          </p:nvCxnSpPr>
          <p:spPr>
            <a:xfrm>
              <a:off x="1353317" y="1020241"/>
              <a:ext cx="447636" cy="352947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68"/>
            <p:cNvCxnSpPr/>
            <p:nvPr/>
          </p:nvCxnSpPr>
          <p:spPr>
            <a:xfrm flipV="1">
              <a:off x="1353317" y="1020241"/>
              <a:ext cx="447636" cy="352948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uppo 77"/>
          <p:cNvGrpSpPr/>
          <p:nvPr/>
        </p:nvGrpSpPr>
        <p:grpSpPr>
          <a:xfrm>
            <a:off x="3614757" y="6222739"/>
            <a:ext cx="447636" cy="352948"/>
            <a:chOff x="1353317" y="1020241"/>
            <a:chExt cx="447636" cy="352948"/>
          </a:xfrm>
        </p:grpSpPr>
        <p:cxnSp>
          <p:nvCxnSpPr>
            <p:cNvPr id="79" name="Connettore 1 78"/>
            <p:cNvCxnSpPr/>
            <p:nvPr/>
          </p:nvCxnSpPr>
          <p:spPr>
            <a:xfrm>
              <a:off x="1353317" y="1020241"/>
              <a:ext cx="447636" cy="352947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79"/>
            <p:cNvCxnSpPr/>
            <p:nvPr/>
          </p:nvCxnSpPr>
          <p:spPr>
            <a:xfrm flipV="1">
              <a:off x="1353317" y="1020241"/>
              <a:ext cx="447636" cy="352948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uppo 80"/>
          <p:cNvGrpSpPr/>
          <p:nvPr/>
        </p:nvGrpSpPr>
        <p:grpSpPr>
          <a:xfrm>
            <a:off x="2792432" y="1178990"/>
            <a:ext cx="447636" cy="352948"/>
            <a:chOff x="1353317" y="1020241"/>
            <a:chExt cx="447636" cy="352948"/>
          </a:xfrm>
        </p:grpSpPr>
        <p:cxnSp>
          <p:nvCxnSpPr>
            <p:cNvPr id="82" name="Connettore 1 81"/>
            <p:cNvCxnSpPr/>
            <p:nvPr/>
          </p:nvCxnSpPr>
          <p:spPr>
            <a:xfrm>
              <a:off x="1353317" y="1020241"/>
              <a:ext cx="447636" cy="352947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82"/>
            <p:cNvCxnSpPr/>
            <p:nvPr/>
          </p:nvCxnSpPr>
          <p:spPr>
            <a:xfrm flipV="1">
              <a:off x="1353317" y="1020241"/>
              <a:ext cx="447636" cy="352948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uppo 83"/>
          <p:cNvGrpSpPr/>
          <p:nvPr/>
        </p:nvGrpSpPr>
        <p:grpSpPr>
          <a:xfrm>
            <a:off x="7090341" y="2643188"/>
            <a:ext cx="447636" cy="352948"/>
            <a:chOff x="1353317" y="1020241"/>
            <a:chExt cx="447636" cy="352948"/>
          </a:xfrm>
        </p:grpSpPr>
        <p:cxnSp>
          <p:nvCxnSpPr>
            <p:cNvPr id="85" name="Connettore 1 84"/>
            <p:cNvCxnSpPr/>
            <p:nvPr/>
          </p:nvCxnSpPr>
          <p:spPr>
            <a:xfrm>
              <a:off x="1353317" y="1020241"/>
              <a:ext cx="447636" cy="352947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85"/>
            <p:cNvCxnSpPr/>
            <p:nvPr/>
          </p:nvCxnSpPr>
          <p:spPr>
            <a:xfrm flipV="1">
              <a:off x="1353317" y="1020241"/>
              <a:ext cx="447636" cy="352948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uppo 86"/>
          <p:cNvGrpSpPr/>
          <p:nvPr/>
        </p:nvGrpSpPr>
        <p:grpSpPr>
          <a:xfrm>
            <a:off x="5387974" y="846137"/>
            <a:ext cx="1184275" cy="923925"/>
            <a:chOff x="1353317" y="1020241"/>
            <a:chExt cx="447636" cy="352948"/>
          </a:xfrm>
        </p:grpSpPr>
        <p:cxnSp>
          <p:nvCxnSpPr>
            <p:cNvPr id="88" name="Connettore 1 87"/>
            <p:cNvCxnSpPr/>
            <p:nvPr/>
          </p:nvCxnSpPr>
          <p:spPr>
            <a:xfrm>
              <a:off x="1353317" y="1020241"/>
              <a:ext cx="447636" cy="352947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1 88"/>
            <p:cNvCxnSpPr/>
            <p:nvPr/>
          </p:nvCxnSpPr>
          <p:spPr>
            <a:xfrm flipV="1">
              <a:off x="1353317" y="1020241"/>
              <a:ext cx="447636" cy="352948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uppo 89"/>
          <p:cNvGrpSpPr/>
          <p:nvPr/>
        </p:nvGrpSpPr>
        <p:grpSpPr>
          <a:xfrm>
            <a:off x="6240463" y="3289300"/>
            <a:ext cx="1184275" cy="923925"/>
            <a:chOff x="1353317" y="1020241"/>
            <a:chExt cx="447636" cy="352948"/>
          </a:xfrm>
        </p:grpSpPr>
        <p:cxnSp>
          <p:nvCxnSpPr>
            <p:cNvPr id="91" name="Connettore 1 90"/>
            <p:cNvCxnSpPr/>
            <p:nvPr/>
          </p:nvCxnSpPr>
          <p:spPr>
            <a:xfrm>
              <a:off x="1353317" y="1020241"/>
              <a:ext cx="447636" cy="352947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91"/>
            <p:cNvCxnSpPr/>
            <p:nvPr/>
          </p:nvCxnSpPr>
          <p:spPr>
            <a:xfrm flipV="1">
              <a:off x="1353317" y="1020241"/>
              <a:ext cx="447636" cy="352948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1487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-1524590" y="260648"/>
            <a:ext cx="1211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tx1"/>
                </a:solidFill>
              </a:rPr>
              <a:t>A PLACEBO CONTROLLED TRIAL OF BEZAFIBRATO IN PBC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b="16462"/>
          <a:stretch/>
        </p:blipFill>
        <p:spPr>
          <a:xfrm>
            <a:off x="606884" y="1124743"/>
            <a:ext cx="7586050" cy="501121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189564" y="6488668"/>
            <a:ext cx="4166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 smtClean="0">
                <a:solidFill>
                  <a:srgbClr val="000000"/>
                </a:solidFill>
              </a:rPr>
              <a:t>Corpechot</a:t>
            </a:r>
            <a:r>
              <a:rPr lang="it-IT" sz="1400" b="1" dirty="0" smtClean="0">
                <a:solidFill>
                  <a:srgbClr val="000000"/>
                </a:solidFill>
              </a:rPr>
              <a:t>  C et al. </a:t>
            </a:r>
            <a:r>
              <a:rPr lang="it-IT" sz="1400" b="1" dirty="0" err="1" smtClean="0">
                <a:solidFill>
                  <a:srgbClr val="000000"/>
                </a:solidFill>
              </a:rPr>
              <a:t>N</a:t>
            </a:r>
            <a:r>
              <a:rPr lang="it-IT" sz="1400" b="1" dirty="0" smtClean="0">
                <a:solidFill>
                  <a:srgbClr val="000000"/>
                </a:solidFill>
              </a:rPr>
              <a:t> </a:t>
            </a:r>
            <a:r>
              <a:rPr lang="it-IT" sz="1400" b="1" dirty="0" err="1" smtClean="0">
                <a:solidFill>
                  <a:srgbClr val="000000"/>
                </a:solidFill>
              </a:rPr>
              <a:t>Engl</a:t>
            </a:r>
            <a:r>
              <a:rPr lang="it-IT" sz="1400" b="1" dirty="0" smtClean="0">
                <a:solidFill>
                  <a:srgbClr val="000000"/>
                </a:solidFill>
              </a:rPr>
              <a:t> </a:t>
            </a:r>
            <a:r>
              <a:rPr lang="it-IT" sz="1400" b="1" dirty="0" err="1" smtClean="0">
                <a:solidFill>
                  <a:srgbClr val="000000"/>
                </a:solidFill>
              </a:rPr>
              <a:t>J</a:t>
            </a:r>
            <a:r>
              <a:rPr lang="it-IT" sz="1400" b="1" dirty="0" smtClean="0">
                <a:solidFill>
                  <a:srgbClr val="000000"/>
                </a:solidFill>
              </a:rPr>
              <a:t> </a:t>
            </a:r>
            <a:r>
              <a:rPr lang="it-IT" sz="1400" b="1" dirty="0" err="1" smtClean="0">
                <a:solidFill>
                  <a:srgbClr val="000000"/>
                </a:solidFill>
              </a:rPr>
              <a:t>Med</a:t>
            </a:r>
            <a:r>
              <a:rPr lang="it-IT" sz="1400" b="1" dirty="0" smtClean="0">
                <a:solidFill>
                  <a:srgbClr val="000000"/>
                </a:solidFill>
              </a:rPr>
              <a:t> 2018</a:t>
            </a:r>
            <a:endParaRPr lang="it-IT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919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23528" y="260648"/>
            <a:ext cx="8572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tx1"/>
                </a:solidFill>
              </a:rPr>
              <a:t>A PLACEBO CONTROLLED TRIAL OF BEZAFIBRATO IN PBC</a:t>
            </a:r>
          </a:p>
        </p:txBody>
      </p:sp>
      <p:sp>
        <p:nvSpPr>
          <p:cNvPr id="5" name="Rettangolo 4"/>
          <p:cNvSpPr/>
          <p:nvPr/>
        </p:nvSpPr>
        <p:spPr bwMode="auto">
          <a:xfrm>
            <a:off x="2843808" y="1340768"/>
            <a:ext cx="4176464" cy="1512168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2" charset="0"/>
                <a:ea typeface="MS PGothic" pitchFamily="32" charset="-128"/>
              </a:rPr>
              <a:t>28 PAZIENTI</a:t>
            </a:r>
            <a:r>
              <a:rPr kumimoji="0" lang="it-IT" sz="2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2" charset="0"/>
                <a:ea typeface="MS PGothic" pitchFamily="32" charset="-128"/>
              </a:rPr>
              <a:t> CON BIOPSIE APPAIATE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it-IT" baseline="0" dirty="0" smtClean="0">
              <a:solidFill>
                <a:srgbClr val="000000"/>
              </a:solidFill>
              <a:latin typeface="Calibri" pitchFamily="32" charset="0"/>
              <a:ea typeface="MS PGothic" pitchFamily="32" charset="-128"/>
            </a:endParaRP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it-IT" baseline="0" dirty="0" smtClean="0">
                <a:solidFill>
                  <a:srgbClr val="000000"/>
                </a:solidFill>
                <a:latin typeface="Calibri" pitchFamily="32" charset="0"/>
                <a:ea typeface="MS PGothic" pitchFamily="32" charset="-128"/>
              </a:rPr>
              <a:t>BASELINE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MS PGothic" pitchFamily="32" charset="-128"/>
              </a:rPr>
              <a:t> VS 24 MESI TRATTAMENTO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2" charset="0"/>
              <a:ea typeface="MS PGothic" pitchFamily="32" charset="-128"/>
            </a:endParaRPr>
          </a:p>
        </p:txBody>
      </p:sp>
      <p:cxnSp>
        <p:nvCxnSpPr>
          <p:cNvPr id="6" name="Connettore 1 5"/>
          <p:cNvCxnSpPr>
            <a:stCxn id="5" idx="2"/>
          </p:cNvCxnSpPr>
          <p:nvPr/>
        </p:nvCxnSpPr>
        <p:spPr bwMode="auto">
          <a:xfrm>
            <a:off x="4932040" y="2852936"/>
            <a:ext cx="0" cy="108012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ttangolo 6"/>
          <p:cNvSpPr/>
          <p:nvPr/>
        </p:nvSpPr>
        <p:spPr bwMode="auto">
          <a:xfrm>
            <a:off x="2843808" y="3933056"/>
            <a:ext cx="4176464" cy="1512168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2" charset="0"/>
                <a:ea typeface="MS PGothic" pitchFamily="32" charset="-128"/>
              </a:rPr>
              <a:t>28 PAZIENTI</a:t>
            </a:r>
            <a:r>
              <a:rPr kumimoji="0" lang="it-IT" sz="20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2" charset="0"/>
                <a:ea typeface="MS PGothic" pitchFamily="32" charset="-128"/>
              </a:rPr>
              <a:t> CON BIOPSIE APPAIATE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it-IT" baseline="0" dirty="0" smtClean="0">
                <a:solidFill>
                  <a:srgbClr val="000000"/>
                </a:solidFill>
                <a:latin typeface="Calibri" pitchFamily="32" charset="0"/>
                <a:ea typeface="MS PGothic" pitchFamily="32" charset="-128"/>
              </a:rPr>
              <a:t>No</a:t>
            </a: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MS PGothic" pitchFamily="32" charset="-128"/>
              </a:rPr>
              <a:t> modificazione di </a:t>
            </a: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it-IT" baseline="0" dirty="0" smtClean="0">
                <a:solidFill>
                  <a:srgbClr val="000000"/>
                </a:solidFill>
                <a:latin typeface="Calibri" pitchFamily="32" charset="0"/>
                <a:ea typeface="MS PGothic" pitchFamily="32" charset="-128"/>
              </a:rPr>
              <a:t>-</a:t>
            </a:r>
            <a:r>
              <a:rPr lang="it-IT" dirty="0" err="1" smtClean="0">
                <a:solidFill>
                  <a:srgbClr val="000000"/>
                </a:solidFill>
                <a:latin typeface="Calibri" pitchFamily="32" charset="0"/>
                <a:ea typeface="MS PGothic" pitchFamily="32" charset="-128"/>
              </a:rPr>
              <a:t>grading</a:t>
            </a:r>
            <a:endParaRPr lang="it-IT" dirty="0" smtClean="0">
              <a:solidFill>
                <a:srgbClr val="000000"/>
              </a:solidFill>
              <a:latin typeface="Calibri" pitchFamily="32" charset="0"/>
              <a:ea typeface="MS PGothic" pitchFamily="32" charset="-128"/>
            </a:endParaRP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it-IT" baseline="0" dirty="0" smtClean="0">
                <a:solidFill>
                  <a:srgbClr val="000000"/>
                </a:solidFill>
                <a:latin typeface="Calibri" pitchFamily="32" charset="0"/>
                <a:ea typeface="MS PGothic" pitchFamily="32" charset="-128"/>
              </a:rPr>
              <a:t>-</a:t>
            </a:r>
            <a:r>
              <a:rPr lang="it-IT" b="1" baseline="0" dirty="0" err="1" smtClean="0">
                <a:solidFill>
                  <a:srgbClr val="000000"/>
                </a:solidFill>
                <a:latin typeface="Calibri" pitchFamily="32" charset="0"/>
                <a:ea typeface="MS PGothic" pitchFamily="32" charset="-128"/>
              </a:rPr>
              <a:t>staging</a:t>
            </a:r>
            <a:endParaRPr lang="it-IT" b="1" baseline="0" dirty="0" smtClean="0">
              <a:solidFill>
                <a:srgbClr val="000000"/>
              </a:solidFill>
              <a:latin typeface="Calibri" pitchFamily="32" charset="0"/>
              <a:ea typeface="MS PGothic" pitchFamily="32" charset="-128"/>
            </a:endParaRPr>
          </a:p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it-IT" dirty="0" smtClean="0">
                <a:solidFill>
                  <a:srgbClr val="000000"/>
                </a:solidFill>
                <a:latin typeface="Calibri" pitchFamily="32" charset="0"/>
                <a:ea typeface="MS PGothic" pitchFamily="32" charset="-128"/>
              </a:rPr>
              <a:t>-grado di attività</a:t>
            </a:r>
            <a:endParaRPr lang="it-IT" baseline="0" dirty="0" smtClean="0">
              <a:solidFill>
                <a:srgbClr val="000000"/>
              </a:solidFill>
              <a:latin typeface="Calibri" pitchFamily="32" charset="0"/>
              <a:ea typeface="MS PGothic" pitchFamily="32" charset="-12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5776" y="6488668"/>
            <a:ext cx="2947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err="1" smtClean="0">
                <a:solidFill>
                  <a:srgbClr val="000000"/>
                </a:solidFill>
              </a:rPr>
              <a:t>Corpechot</a:t>
            </a:r>
            <a:r>
              <a:rPr lang="it-IT" sz="1400" b="1" dirty="0" smtClean="0">
                <a:solidFill>
                  <a:srgbClr val="000000"/>
                </a:solidFill>
              </a:rPr>
              <a:t>  C et al. </a:t>
            </a:r>
            <a:r>
              <a:rPr lang="it-IT" sz="1400" b="1" dirty="0" err="1" smtClean="0">
                <a:solidFill>
                  <a:srgbClr val="000000"/>
                </a:solidFill>
              </a:rPr>
              <a:t>N</a:t>
            </a:r>
            <a:r>
              <a:rPr lang="it-IT" sz="1400" b="1" dirty="0" smtClean="0">
                <a:solidFill>
                  <a:srgbClr val="000000"/>
                </a:solidFill>
              </a:rPr>
              <a:t> </a:t>
            </a:r>
            <a:r>
              <a:rPr lang="it-IT" sz="1400" b="1" dirty="0" err="1" smtClean="0">
                <a:solidFill>
                  <a:srgbClr val="000000"/>
                </a:solidFill>
              </a:rPr>
              <a:t>Engl</a:t>
            </a:r>
            <a:r>
              <a:rPr lang="it-IT" sz="1400" b="1" dirty="0" smtClean="0">
                <a:solidFill>
                  <a:srgbClr val="000000"/>
                </a:solidFill>
              </a:rPr>
              <a:t> </a:t>
            </a:r>
            <a:r>
              <a:rPr lang="it-IT" sz="1400" b="1" dirty="0" err="1" smtClean="0">
                <a:solidFill>
                  <a:srgbClr val="000000"/>
                </a:solidFill>
              </a:rPr>
              <a:t>J</a:t>
            </a:r>
            <a:r>
              <a:rPr lang="it-IT" sz="1400" b="1" dirty="0" smtClean="0">
                <a:solidFill>
                  <a:srgbClr val="000000"/>
                </a:solidFill>
              </a:rPr>
              <a:t> </a:t>
            </a:r>
            <a:r>
              <a:rPr lang="it-IT" sz="1400" b="1" dirty="0" err="1" smtClean="0">
                <a:solidFill>
                  <a:srgbClr val="000000"/>
                </a:solidFill>
              </a:rPr>
              <a:t>Med</a:t>
            </a:r>
            <a:r>
              <a:rPr lang="it-IT" sz="1400" b="1" dirty="0" smtClean="0">
                <a:solidFill>
                  <a:srgbClr val="000000"/>
                </a:solidFill>
              </a:rPr>
              <a:t> 2018</a:t>
            </a:r>
            <a:endParaRPr lang="it-IT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091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457200" y="23225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sz="4800" b="1" dirty="0">
                <a:solidFill>
                  <a:srgbClr val="000000"/>
                </a:solidFill>
              </a:rPr>
              <a:t>Acido OBETICOLICO</a:t>
            </a:r>
          </a:p>
        </p:txBody>
      </p:sp>
    </p:spTree>
    <p:extLst>
      <p:ext uri="{BB962C8B-B14F-4D97-AF65-F5344CB8AC3E}">
        <p14:creationId xmlns:p14="http://schemas.microsoft.com/office/powerpoint/2010/main" val="3404212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4" t="26724" r="49664" b="56157"/>
          <a:stretch>
            <a:fillRect/>
          </a:stretch>
        </p:blipFill>
        <p:spPr bwMode="auto">
          <a:xfrm>
            <a:off x="2171700" y="1743075"/>
            <a:ext cx="563245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Oval 2"/>
          <p:cNvSpPr>
            <a:spLocks noChangeArrowheads="1"/>
          </p:cNvSpPr>
          <p:nvPr/>
        </p:nvSpPr>
        <p:spPr bwMode="auto">
          <a:xfrm>
            <a:off x="2347913" y="2255838"/>
            <a:ext cx="685800" cy="325437"/>
          </a:xfrm>
          <a:prstGeom prst="ellipse">
            <a:avLst/>
          </a:prstGeom>
          <a:solidFill>
            <a:srgbClr val="984807"/>
          </a:solidFill>
          <a:ln w="9360">
            <a:solidFill>
              <a:srgbClr val="4A7EBB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400">
                <a:solidFill>
                  <a:srgbClr val="FFFFFF"/>
                </a:solidFill>
                <a:latin typeface="Calibri" pitchFamily="32" charset="0"/>
                <a:ea typeface="MS PGothic" pitchFamily="32" charset="-128"/>
                <a:cs typeface="+mn-cs"/>
              </a:rPr>
              <a:t>FXR</a:t>
            </a:r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3033713" y="2339975"/>
            <a:ext cx="339725" cy="182563"/>
            <a:chOff x="1911" y="1474"/>
            <a:chExt cx="214" cy="115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1911" y="1532"/>
              <a:ext cx="215" cy="1"/>
            </a:xfrm>
            <a:prstGeom prst="line">
              <a:avLst/>
            </a:prstGeom>
            <a:noFill/>
            <a:ln w="324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Line 5"/>
            <p:cNvSpPr>
              <a:spLocks noChangeShapeType="1"/>
            </p:cNvSpPr>
            <p:nvPr/>
          </p:nvSpPr>
          <p:spPr bwMode="auto">
            <a:xfrm>
              <a:off x="2126" y="1474"/>
              <a:ext cx="1" cy="116"/>
            </a:xfrm>
            <a:prstGeom prst="line">
              <a:avLst/>
            </a:prstGeom>
            <a:noFill/>
            <a:ln w="324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9" name="Oval 6"/>
          <p:cNvSpPr>
            <a:spLocks noChangeArrowheads="1"/>
          </p:cNvSpPr>
          <p:nvPr/>
        </p:nvSpPr>
        <p:spPr bwMode="auto">
          <a:xfrm>
            <a:off x="3417888" y="2268538"/>
            <a:ext cx="760412" cy="325437"/>
          </a:xfrm>
          <a:prstGeom prst="ellipse">
            <a:avLst/>
          </a:prstGeom>
          <a:solidFill>
            <a:srgbClr val="77933C"/>
          </a:solidFill>
          <a:ln w="9360">
            <a:solidFill>
              <a:srgbClr val="4A7EBB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900">
                <a:solidFill>
                  <a:srgbClr val="000000"/>
                </a:solidFill>
                <a:latin typeface="Calibri" pitchFamily="32" charset="0"/>
                <a:ea typeface="MS PGothic" pitchFamily="32" charset="-128"/>
                <a:cs typeface="+mn-cs"/>
              </a:rPr>
              <a:t>CYP7A1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3033713" y="1851025"/>
            <a:ext cx="1595437" cy="396875"/>
          </a:xfrm>
          <a:prstGeom prst="curvedUpArrow">
            <a:avLst>
              <a:gd name="adj1" fmla="val 24995"/>
              <a:gd name="adj2" fmla="val 50008"/>
              <a:gd name="adj3" fmla="val 25000"/>
            </a:avLst>
          </a:prstGeom>
          <a:solidFill>
            <a:srgbClr val="77933C"/>
          </a:solidFill>
          <a:ln w="9360">
            <a:solidFill>
              <a:srgbClr val="4A7EBB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it-IT">
              <a:latin typeface="Calibri" pitchFamily="32" charset="0"/>
              <a:ea typeface="MS PGothic" pitchFamily="32" charset="-128"/>
              <a:cs typeface="+mn-cs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682875" y="1609725"/>
            <a:ext cx="877888" cy="241300"/>
          </a:xfrm>
          <a:prstGeom prst="rect">
            <a:avLst/>
          </a:prstGeom>
          <a:solidFill>
            <a:srgbClr val="77933C"/>
          </a:solidFill>
          <a:ln w="9360">
            <a:solidFill>
              <a:srgbClr val="4A7EBB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900">
                <a:solidFill>
                  <a:srgbClr val="000000"/>
                </a:solidFill>
                <a:latin typeface="Calibri" pitchFamily="32" charset="0"/>
                <a:ea typeface="MS PGothic" pitchFamily="32" charset="-128"/>
                <a:cs typeface="+mn-cs"/>
              </a:rPr>
              <a:t>colesterolo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4178300" y="1609725"/>
            <a:ext cx="879475" cy="241300"/>
          </a:xfrm>
          <a:prstGeom prst="rect">
            <a:avLst/>
          </a:prstGeom>
          <a:solidFill>
            <a:srgbClr val="77933C"/>
          </a:solidFill>
          <a:ln w="9360">
            <a:solidFill>
              <a:srgbClr val="4A7EBB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900">
                <a:solidFill>
                  <a:srgbClr val="000000"/>
                </a:solidFill>
                <a:latin typeface="Calibri" pitchFamily="32" charset="0"/>
                <a:ea typeface="MS PGothic" pitchFamily="32" charset="-128"/>
                <a:cs typeface="+mn-cs"/>
              </a:rPr>
              <a:t>Acidi biliari</a:t>
            </a: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2670175" y="2593975"/>
            <a:ext cx="12700" cy="547688"/>
          </a:xfrm>
          <a:prstGeom prst="line">
            <a:avLst/>
          </a:prstGeom>
          <a:noFill/>
          <a:ln w="3240">
            <a:solidFill>
              <a:srgbClr val="000000"/>
            </a:solidFill>
            <a:miter lim="800000"/>
            <a:headEnd type="triangle" w="med" len="med"/>
            <a:tailEnd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4645025" y="3579813"/>
            <a:ext cx="72390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sz="1000" b="1">
                <a:solidFill>
                  <a:srgbClr val="000000"/>
                </a:solidFill>
              </a:rPr>
              <a:t>Canalicolo</a:t>
            </a:r>
          </a:p>
          <a:p>
            <a:pPr algn="ctr" eaLnBrk="1" hangingPunct="1">
              <a:buClrTx/>
              <a:buFontTx/>
              <a:buNone/>
            </a:pPr>
            <a:r>
              <a:rPr lang="it-IT" sz="1000" b="1">
                <a:solidFill>
                  <a:srgbClr val="000000"/>
                </a:solidFill>
              </a:rPr>
              <a:t>biliare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5283200" y="1765300"/>
            <a:ext cx="974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sz="1600" b="1">
                <a:solidFill>
                  <a:srgbClr val="000000"/>
                </a:solidFill>
              </a:rPr>
              <a:t>Epatocita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flipH="1" flipV="1">
            <a:off x="2909888" y="3265488"/>
            <a:ext cx="1720850" cy="4762"/>
          </a:xfrm>
          <a:prstGeom prst="line">
            <a:avLst/>
          </a:prstGeom>
          <a:noFill/>
          <a:ln w="3240">
            <a:solidFill>
              <a:srgbClr val="000000"/>
            </a:solidFill>
            <a:miter lim="800000"/>
            <a:headEnd type="triangle" w="med" len="med"/>
            <a:tailEnd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4019550" y="3141663"/>
            <a:ext cx="317500" cy="125412"/>
          </a:xfrm>
          <a:prstGeom prst="ellipse">
            <a:avLst/>
          </a:prstGeom>
          <a:gradFill rotWithShape="0">
            <a:gsLst>
              <a:gs pos="0">
                <a:srgbClr val="3F80CD"/>
              </a:gs>
              <a:gs pos="100000">
                <a:srgbClr val="9BC1FF"/>
              </a:gs>
            </a:gsLst>
            <a:lin ang="5400000" scaled="1"/>
          </a:gradFill>
          <a:ln w="9360">
            <a:solidFill>
              <a:srgbClr val="4A7EBB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it-IT">
              <a:latin typeface="Calibri" pitchFamily="32" charset="0"/>
              <a:ea typeface="MS PGothic" pitchFamily="32" charset="-128"/>
              <a:cs typeface="+mn-cs"/>
            </a:endParaRPr>
          </a:p>
        </p:txBody>
      </p:sp>
      <p:sp>
        <p:nvSpPr>
          <p:cNvPr id="18" name="Oval 15"/>
          <p:cNvSpPr>
            <a:spLocks noChangeArrowheads="1"/>
          </p:cNvSpPr>
          <p:nvPr/>
        </p:nvSpPr>
        <p:spPr bwMode="auto">
          <a:xfrm>
            <a:off x="4019550" y="3268663"/>
            <a:ext cx="317500" cy="125412"/>
          </a:xfrm>
          <a:prstGeom prst="ellipse">
            <a:avLst/>
          </a:prstGeom>
          <a:gradFill rotWithShape="0">
            <a:gsLst>
              <a:gs pos="0">
                <a:srgbClr val="3F80CD"/>
              </a:gs>
              <a:gs pos="100000">
                <a:srgbClr val="9BC1FF"/>
              </a:gs>
            </a:gsLst>
            <a:lin ang="5400000" scaled="1"/>
          </a:gradFill>
          <a:ln w="9360">
            <a:solidFill>
              <a:srgbClr val="4A7EBB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it-IT">
              <a:latin typeface="Calibri" pitchFamily="32" charset="0"/>
              <a:ea typeface="MS PGothic" pitchFamily="32" charset="-128"/>
              <a:cs typeface="+mn-cs"/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3962400" y="3402013"/>
            <a:ext cx="431800" cy="306387"/>
          </a:xfrm>
          <a:prstGeom prst="rect">
            <a:avLst/>
          </a:prstGeom>
          <a:solidFill>
            <a:srgbClr val="558E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sz="700">
                <a:solidFill>
                  <a:srgbClr val="000000"/>
                </a:solidFill>
              </a:rPr>
              <a:t>BSEP</a:t>
            </a:r>
          </a:p>
          <a:p>
            <a:pPr algn="ctr" eaLnBrk="1" hangingPunct="1">
              <a:buClrTx/>
              <a:buFontTx/>
              <a:buNone/>
            </a:pPr>
            <a:r>
              <a:rPr lang="it-IT" sz="700">
                <a:solidFill>
                  <a:srgbClr val="000000"/>
                </a:solidFill>
              </a:rPr>
              <a:t>pompa</a:t>
            </a: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2443163" y="3141663"/>
            <a:ext cx="477837" cy="2159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sz="800">
                <a:solidFill>
                  <a:srgbClr val="000000"/>
                </a:solidFill>
              </a:rPr>
              <a:t>Ac CDC</a:t>
            </a:r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>
            <a:off x="2911475" y="2524125"/>
            <a:ext cx="1588" cy="742950"/>
          </a:xfrm>
          <a:prstGeom prst="line">
            <a:avLst/>
          </a:prstGeom>
          <a:noFill/>
          <a:ln w="3240">
            <a:solidFill>
              <a:srgbClr val="000000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22" name="Group 19"/>
          <p:cNvGrpSpPr>
            <a:grpSpLocks/>
          </p:cNvGrpSpPr>
          <p:nvPr/>
        </p:nvGrpSpPr>
        <p:grpSpPr bwMode="auto">
          <a:xfrm>
            <a:off x="2084388" y="4103688"/>
            <a:ext cx="4294187" cy="2427287"/>
            <a:chOff x="1313" y="2585"/>
            <a:chExt cx="2705" cy="1529"/>
          </a:xfrm>
        </p:grpSpPr>
        <p:sp>
          <p:nvSpPr>
            <p:cNvPr id="23" name="AutoShape 20"/>
            <p:cNvSpPr>
              <a:spLocks noChangeArrowheads="1"/>
            </p:cNvSpPr>
            <p:nvPr/>
          </p:nvSpPr>
          <p:spPr bwMode="auto">
            <a:xfrm>
              <a:off x="3329" y="3342"/>
              <a:ext cx="690" cy="758"/>
            </a:xfrm>
            <a:custGeom>
              <a:avLst/>
              <a:gdLst>
                <a:gd name="T0" fmla="*/ 11 w 1095165"/>
                <a:gd name="T1" fmla="*/ 10 h 1202805"/>
                <a:gd name="T2" fmla="*/ 574 w 1095165"/>
                <a:gd name="T3" fmla="*/ 10 h 1202805"/>
                <a:gd name="T4" fmla="*/ 590 w 1095165"/>
                <a:gd name="T5" fmla="*/ 15 h 1202805"/>
                <a:gd name="T6" fmla="*/ 637 w 1095165"/>
                <a:gd name="T7" fmla="*/ 57 h 1202805"/>
                <a:gd name="T8" fmla="*/ 664 w 1095165"/>
                <a:gd name="T9" fmla="*/ 78 h 1202805"/>
                <a:gd name="T10" fmla="*/ 680 w 1095165"/>
                <a:gd name="T11" fmla="*/ 94 h 1202805"/>
                <a:gd name="T12" fmla="*/ 690 w 1095165"/>
                <a:gd name="T13" fmla="*/ 121 h 1202805"/>
                <a:gd name="T14" fmla="*/ 685 w 1095165"/>
                <a:gd name="T15" fmla="*/ 163 h 1202805"/>
                <a:gd name="T16" fmla="*/ 653 w 1095165"/>
                <a:gd name="T17" fmla="*/ 179 h 1202805"/>
                <a:gd name="T18" fmla="*/ 574 w 1095165"/>
                <a:gd name="T19" fmla="*/ 189 h 1202805"/>
                <a:gd name="T20" fmla="*/ 421 w 1095165"/>
                <a:gd name="T21" fmla="*/ 194 h 1202805"/>
                <a:gd name="T22" fmla="*/ 353 w 1095165"/>
                <a:gd name="T23" fmla="*/ 210 h 1202805"/>
                <a:gd name="T24" fmla="*/ 121 w 1095165"/>
                <a:gd name="T25" fmla="*/ 215 h 1202805"/>
                <a:gd name="T26" fmla="*/ 63 w 1095165"/>
                <a:gd name="T27" fmla="*/ 221 h 1202805"/>
                <a:gd name="T28" fmla="*/ 37 w 1095165"/>
                <a:gd name="T29" fmla="*/ 226 h 1202805"/>
                <a:gd name="T30" fmla="*/ 21 w 1095165"/>
                <a:gd name="T31" fmla="*/ 247 h 1202805"/>
                <a:gd name="T32" fmla="*/ 0 w 1095165"/>
                <a:gd name="T33" fmla="*/ 284 h 1202805"/>
                <a:gd name="T34" fmla="*/ 5 w 1095165"/>
                <a:gd name="T35" fmla="*/ 321 h 1202805"/>
                <a:gd name="T36" fmla="*/ 26 w 1095165"/>
                <a:gd name="T37" fmla="*/ 331 h 1202805"/>
                <a:gd name="T38" fmla="*/ 169 w 1095165"/>
                <a:gd name="T39" fmla="*/ 337 h 1202805"/>
                <a:gd name="T40" fmla="*/ 611 w 1095165"/>
                <a:gd name="T41" fmla="*/ 347 h 1202805"/>
                <a:gd name="T42" fmla="*/ 643 w 1095165"/>
                <a:gd name="T43" fmla="*/ 352 h 1202805"/>
                <a:gd name="T44" fmla="*/ 658 w 1095165"/>
                <a:gd name="T45" fmla="*/ 384 h 1202805"/>
                <a:gd name="T46" fmla="*/ 653 w 1095165"/>
                <a:gd name="T47" fmla="*/ 442 h 1202805"/>
                <a:gd name="T48" fmla="*/ 606 w 1095165"/>
                <a:gd name="T49" fmla="*/ 468 h 1202805"/>
                <a:gd name="T50" fmla="*/ 579 w 1095165"/>
                <a:gd name="T51" fmla="*/ 474 h 1202805"/>
                <a:gd name="T52" fmla="*/ 469 w 1095165"/>
                <a:gd name="T53" fmla="*/ 489 h 1202805"/>
                <a:gd name="T54" fmla="*/ 179 w 1095165"/>
                <a:gd name="T55" fmla="*/ 500 h 1202805"/>
                <a:gd name="T56" fmla="*/ 47 w 1095165"/>
                <a:gd name="T57" fmla="*/ 511 h 1202805"/>
                <a:gd name="T58" fmla="*/ 16 w 1095165"/>
                <a:gd name="T59" fmla="*/ 532 h 1202805"/>
                <a:gd name="T60" fmla="*/ 11 w 1095165"/>
                <a:gd name="T61" fmla="*/ 547 h 1202805"/>
                <a:gd name="T62" fmla="*/ 21 w 1095165"/>
                <a:gd name="T63" fmla="*/ 574 h 1202805"/>
                <a:gd name="T64" fmla="*/ 37 w 1095165"/>
                <a:gd name="T65" fmla="*/ 590 h 1202805"/>
                <a:gd name="T66" fmla="*/ 95 w 1095165"/>
                <a:gd name="T67" fmla="*/ 600 h 1202805"/>
                <a:gd name="T68" fmla="*/ 595 w 1095165"/>
                <a:gd name="T69" fmla="*/ 605 h 1202805"/>
                <a:gd name="T70" fmla="*/ 611 w 1095165"/>
                <a:gd name="T71" fmla="*/ 621 h 1202805"/>
                <a:gd name="T72" fmla="*/ 611 w 1095165"/>
                <a:gd name="T73" fmla="*/ 669 h 1202805"/>
                <a:gd name="T74" fmla="*/ 595 w 1095165"/>
                <a:gd name="T75" fmla="*/ 700 h 1202805"/>
                <a:gd name="T76" fmla="*/ 579 w 1095165"/>
                <a:gd name="T77" fmla="*/ 706 h 1202805"/>
                <a:gd name="T78" fmla="*/ 564 w 1095165"/>
                <a:gd name="T79" fmla="*/ 716 h 1202805"/>
                <a:gd name="T80" fmla="*/ 543 w 1095165"/>
                <a:gd name="T81" fmla="*/ 721 h 1202805"/>
                <a:gd name="T82" fmla="*/ 458 w 1095165"/>
                <a:gd name="T83" fmla="*/ 732 h 1202805"/>
                <a:gd name="T84" fmla="*/ 195 w 1095165"/>
                <a:gd name="T85" fmla="*/ 737 h 1202805"/>
                <a:gd name="T86" fmla="*/ 121 w 1095165"/>
                <a:gd name="T87" fmla="*/ 748 h 1202805"/>
                <a:gd name="T88" fmla="*/ 63 w 1095165"/>
                <a:gd name="T89" fmla="*/ 758 h 1202805"/>
                <a:gd name="T90" fmla="*/ 21 w 1095165"/>
                <a:gd name="T91" fmla="*/ 758 h 120280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095165"/>
                <a:gd name="T139" fmla="*/ 0 h 1202805"/>
                <a:gd name="T140" fmla="*/ 1095165 w 1095165"/>
                <a:gd name="T141" fmla="*/ 1202805 h 120280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095165" h="1202805">
                  <a:moveTo>
                    <a:pt x="16711" y="15627"/>
                  </a:moveTo>
                  <a:cubicBezTo>
                    <a:pt x="378605" y="-10224"/>
                    <a:pt x="183771" y="481"/>
                    <a:pt x="910744" y="15627"/>
                  </a:cubicBezTo>
                  <a:cubicBezTo>
                    <a:pt x="919550" y="15810"/>
                    <a:pt x="928112" y="19705"/>
                    <a:pt x="935811" y="23983"/>
                  </a:cubicBezTo>
                  <a:cubicBezTo>
                    <a:pt x="1022244" y="72003"/>
                    <a:pt x="956756" y="36574"/>
                    <a:pt x="1011010" y="90829"/>
                  </a:cubicBezTo>
                  <a:cubicBezTo>
                    <a:pt x="1023620" y="103440"/>
                    <a:pt x="1039366" y="112508"/>
                    <a:pt x="1052787" y="124252"/>
                  </a:cubicBezTo>
                  <a:cubicBezTo>
                    <a:pt x="1061680" y="132033"/>
                    <a:pt x="1069498" y="140963"/>
                    <a:pt x="1077853" y="149319"/>
                  </a:cubicBezTo>
                  <a:cubicBezTo>
                    <a:pt x="1083423" y="163245"/>
                    <a:pt x="1093414" y="176143"/>
                    <a:pt x="1094564" y="191098"/>
                  </a:cubicBezTo>
                  <a:cubicBezTo>
                    <a:pt x="1096286" y="213487"/>
                    <a:pt x="1094548" y="237095"/>
                    <a:pt x="1086209" y="257944"/>
                  </a:cubicBezTo>
                  <a:cubicBezTo>
                    <a:pt x="1082085" y="268255"/>
                    <a:pt x="1045875" y="281379"/>
                    <a:pt x="1036076" y="283012"/>
                  </a:cubicBezTo>
                  <a:cubicBezTo>
                    <a:pt x="994502" y="289941"/>
                    <a:pt x="952793" y="296856"/>
                    <a:pt x="910744" y="299723"/>
                  </a:cubicBezTo>
                  <a:cubicBezTo>
                    <a:pt x="830114" y="305221"/>
                    <a:pt x="749205" y="305294"/>
                    <a:pt x="668436" y="308079"/>
                  </a:cubicBezTo>
                  <a:cubicBezTo>
                    <a:pt x="666951" y="308450"/>
                    <a:pt x="575180" y="332519"/>
                    <a:pt x="559815" y="333146"/>
                  </a:cubicBezTo>
                  <a:cubicBezTo>
                    <a:pt x="437339" y="338145"/>
                    <a:pt x="314722" y="338717"/>
                    <a:pt x="192175" y="341502"/>
                  </a:cubicBezTo>
                  <a:cubicBezTo>
                    <a:pt x="161538" y="344287"/>
                    <a:pt x="130790" y="346042"/>
                    <a:pt x="100265" y="349858"/>
                  </a:cubicBezTo>
                  <a:cubicBezTo>
                    <a:pt x="86173" y="351620"/>
                    <a:pt x="70531" y="350687"/>
                    <a:pt x="58488" y="358214"/>
                  </a:cubicBezTo>
                  <a:cubicBezTo>
                    <a:pt x="46679" y="365595"/>
                    <a:pt x="41515" y="380305"/>
                    <a:pt x="33421" y="391637"/>
                  </a:cubicBezTo>
                  <a:cubicBezTo>
                    <a:pt x="13741" y="419190"/>
                    <a:pt x="16316" y="417494"/>
                    <a:pt x="0" y="450127"/>
                  </a:cubicBezTo>
                  <a:cubicBezTo>
                    <a:pt x="2785" y="469624"/>
                    <a:pt x="-1209" y="491401"/>
                    <a:pt x="8355" y="508617"/>
                  </a:cubicBezTo>
                  <a:cubicBezTo>
                    <a:pt x="14404" y="519505"/>
                    <a:pt x="29379" y="524129"/>
                    <a:pt x="41777" y="525329"/>
                  </a:cubicBezTo>
                  <a:cubicBezTo>
                    <a:pt x="116678" y="532578"/>
                    <a:pt x="192151" y="531652"/>
                    <a:pt x="267374" y="533685"/>
                  </a:cubicBezTo>
                  <a:lnTo>
                    <a:pt x="969232" y="550396"/>
                  </a:lnTo>
                  <a:cubicBezTo>
                    <a:pt x="985943" y="553181"/>
                    <a:pt x="1004212" y="551175"/>
                    <a:pt x="1019365" y="558752"/>
                  </a:cubicBezTo>
                  <a:cubicBezTo>
                    <a:pt x="1032324" y="565232"/>
                    <a:pt x="1040477" y="597023"/>
                    <a:pt x="1044431" y="608887"/>
                  </a:cubicBezTo>
                  <a:cubicBezTo>
                    <a:pt x="1041646" y="639525"/>
                    <a:pt x="1049085" y="672922"/>
                    <a:pt x="1036076" y="700800"/>
                  </a:cubicBezTo>
                  <a:cubicBezTo>
                    <a:pt x="1027857" y="718412"/>
                    <a:pt x="983403" y="736947"/>
                    <a:pt x="960877" y="742579"/>
                  </a:cubicBezTo>
                  <a:cubicBezTo>
                    <a:pt x="947100" y="746024"/>
                    <a:pt x="933136" y="748775"/>
                    <a:pt x="919100" y="750935"/>
                  </a:cubicBezTo>
                  <a:cubicBezTo>
                    <a:pt x="860705" y="759919"/>
                    <a:pt x="802692" y="774265"/>
                    <a:pt x="743635" y="776002"/>
                  </a:cubicBezTo>
                  <a:cubicBezTo>
                    <a:pt x="551064" y="781666"/>
                    <a:pt x="461440" y="782579"/>
                    <a:pt x="284085" y="792714"/>
                  </a:cubicBezTo>
                  <a:cubicBezTo>
                    <a:pt x="198868" y="797584"/>
                    <a:pt x="156899" y="801997"/>
                    <a:pt x="75199" y="809425"/>
                  </a:cubicBezTo>
                  <a:cubicBezTo>
                    <a:pt x="48919" y="818185"/>
                    <a:pt x="42948" y="816024"/>
                    <a:pt x="25066" y="842848"/>
                  </a:cubicBezTo>
                  <a:cubicBezTo>
                    <a:pt x="20180" y="850177"/>
                    <a:pt x="19496" y="859560"/>
                    <a:pt x="16711" y="867916"/>
                  </a:cubicBezTo>
                  <a:cubicBezTo>
                    <a:pt x="22281" y="881842"/>
                    <a:pt x="25472" y="896975"/>
                    <a:pt x="33421" y="909694"/>
                  </a:cubicBezTo>
                  <a:cubicBezTo>
                    <a:pt x="39684" y="919715"/>
                    <a:pt x="48228" y="928899"/>
                    <a:pt x="58488" y="934762"/>
                  </a:cubicBezTo>
                  <a:cubicBezTo>
                    <a:pt x="71622" y="942267"/>
                    <a:pt x="148102" y="951145"/>
                    <a:pt x="150398" y="951473"/>
                  </a:cubicBezTo>
                  <a:cubicBezTo>
                    <a:pt x="430970" y="945504"/>
                    <a:pt x="663586" y="932321"/>
                    <a:pt x="944166" y="959829"/>
                  </a:cubicBezTo>
                  <a:cubicBezTo>
                    <a:pt x="955926" y="960982"/>
                    <a:pt x="960877" y="976540"/>
                    <a:pt x="969232" y="984896"/>
                  </a:cubicBezTo>
                  <a:cubicBezTo>
                    <a:pt x="989119" y="1044558"/>
                    <a:pt x="995714" y="1020374"/>
                    <a:pt x="969232" y="1060098"/>
                  </a:cubicBezTo>
                  <a:cubicBezTo>
                    <a:pt x="963728" y="1076612"/>
                    <a:pt x="958892" y="1098452"/>
                    <a:pt x="944166" y="1110233"/>
                  </a:cubicBezTo>
                  <a:cubicBezTo>
                    <a:pt x="937289" y="1115735"/>
                    <a:pt x="926978" y="1114650"/>
                    <a:pt x="919100" y="1118589"/>
                  </a:cubicBezTo>
                  <a:cubicBezTo>
                    <a:pt x="910118" y="1123080"/>
                    <a:pt x="903263" y="1131344"/>
                    <a:pt x="894033" y="1135300"/>
                  </a:cubicBezTo>
                  <a:cubicBezTo>
                    <a:pt x="883478" y="1139824"/>
                    <a:pt x="871968" y="1141952"/>
                    <a:pt x="860611" y="1143656"/>
                  </a:cubicBezTo>
                  <a:cubicBezTo>
                    <a:pt x="816199" y="1150318"/>
                    <a:pt x="771787" y="1158329"/>
                    <a:pt x="726924" y="1160368"/>
                  </a:cubicBezTo>
                  <a:cubicBezTo>
                    <a:pt x="587782" y="1166693"/>
                    <a:pt x="448409" y="1165938"/>
                    <a:pt x="309151" y="1168723"/>
                  </a:cubicBezTo>
                  <a:cubicBezTo>
                    <a:pt x="268077" y="1173858"/>
                    <a:pt x="232331" y="1177403"/>
                    <a:pt x="192175" y="1185435"/>
                  </a:cubicBezTo>
                  <a:cubicBezTo>
                    <a:pt x="143226" y="1195225"/>
                    <a:pt x="163984" y="1197899"/>
                    <a:pt x="100265" y="1202147"/>
                  </a:cubicBezTo>
                  <a:cubicBezTo>
                    <a:pt x="78033" y="1203629"/>
                    <a:pt x="55702" y="1202147"/>
                    <a:pt x="33421" y="1202147"/>
                  </a:cubicBezTo>
                </a:path>
              </a:pathLst>
            </a:custGeom>
            <a:solidFill>
              <a:srgbClr val="E46C0A"/>
            </a:solidFill>
            <a:ln>
              <a:noFill/>
            </a:ln>
            <a:effectLst>
              <a:outerShdw blurRad="63500" dist="20160" dir="5400000" algn="ctr" rotWithShape="0">
                <a:srgbClr val="000000">
                  <a:alpha val="38033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buFont typeface="Times New Roman" pitchFamily="16" charset="0"/>
                <a:buNone/>
                <a:defRPr/>
              </a:pPr>
              <a:endParaRPr lang="it-IT">
                <a:latin typeface="Calibri" pitchFamily="32" charset="0"/>
                <a:ea typeface="MS PGothic" pitchFamily="32" charset="-128"/>
                <a:cs typeface="+mn-cs"/>
              </a:endParaRPr>
            </a:p>
          </p:txBody>
        </p:sp>
        <p:sp>
          <p:nvSpPr>
            <p:cNvPr id="24" name="Rectangle 21"/>
            <p:cNvSpPr>
              <a:spLocks noChangeArrowheads="1"/>
            </p:cNvSpPr>
            <p:nvPr/>
          </p:nvSpPr>
          <p:spPr bwMode="auto">
            <a:xfrm>
              <a:off x="1313" y="3337"/>
              <a:ext cx="2069" cy="763"/>
            </a:xfrm>
            <a:prstGeom prst="rect">
              <a:avLst/>
            </a:prstGeom>
            <a:solidFill>
              <a:srgbClr val="E46C0A"/>
            </a:solidFill>
            <a:ln>
              <a:noFill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buFont typeface="Times New Roman" pitchFamily="16" charset="0"/>
                <a:buNone/>
                <a:defRPr/>
              </a:pPr>
              <a:endParaRPr lang="it-IT">
                <a:latin typeface="Calibri" pitchFamily="32" charset="0"/>
                <a:ea typeface="MS PGothic" pitchFamily="32" charset="-128"/>
                <a:cs typeface="+mn-cs"/>
              </a:endParaRPr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1328" y="3960"/>
              <a:ext cx="86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it-IT" sz="1000" b="1">
                  <a:solidFill>
                    <a:srgbClr val="000000"/>
                  </a:solidFill>
                </a:rPr>
                <a:t>Cellule epiteliale ileale</a:t>
              </a:r>
            </a:p>
          </p:txBody>
        </p:sp>
        <p:sp>
          <p:nvSpPr>
            <p:cNvPr id="26" name="Oval 23"/>
            <p:cNvSpPr>
              <a:spLocks noChangeArrowheads="1"/>
            </p:cNvSpPr>
            <p:nvPr/>
          </p:nvSpPr>
          <p:spPr bwMode="auto">
            <a:xfrm>
              <a:off x="3290" y="3832"/>
              <a:ext cx="200" cy="79"/>
            </a:xfrm>
            <a:prstGeom prst="ellipse">
              <a:avLst/>
            </a:prstGeom>
            <a:gradFill rotWithShape="0">
              <a:gsLst>
                <a:gs pos="0">
                  <a:srgbClr val="3F80CD"/>
                </a:gs>
                <a:gs pos="100000">
                  <a:srgbClr val="9BC1FF"/>
                </a:gs>
              </a:gsLst>
              <a:lin ang="5400000" scaled="1"/>
            </a:gradFill>
            <a:ln w="9360">
              <a:solidFill>
                <a:srgbClr val="4A7EBB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wrap="none" anchor="ctr"/>
            <a:lstStyle/>
            <a:p>
              <a:pPr>
                <a:buFont typeface="Times New Roman" pitchFamily="16" charset="0"/>
                <a:buNone/>
                <a:defRPr/>
              </a:pPr>
              <a:endParaRPr lang="it-IT">
                <a:latin typeface="Calibri" pitchFamily="32" charset="0"/>
                <a:ea typeface="MS PGothic" pitchFamily="32" charset="-128"/>
                <a:cs typeface="+mn-cs"/>
              </a:endParaRPr>
            </a:p>
          </p:txBody>
        </p:sp>
        <p:sp>
          <p:nvSpPr>
            <p:cNvPr id="27" name="Text Box 24"/>
            <p:cNvSpPr txBox="1">
              <a:spLocks noChangeArrowheads="1"/>
            </p:cNvSpPr>
            <p:nvPr/>
          </p:nvSpPr>
          <p:spPr bwMode="auto">
            <a:xfrm>
              <a:off x="3716" y="3808"/>
              <a:ext cx="301" cy="136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it-IT" sz="800">
                  <a:solidFill>
                    <a:srgbClr val="000000"/>
                  </a:solidFill>
                </a:rPr>
                <a:t>Ac CDC</a:t>
              </a:r>
            </a:p>
          </p:txBody>
        </p:sp>
        <p:sp>
          <p:nvSpPr>
            <p:cNvPr id="28" name="Line 25"/>
            <p:cNvSpPr>
              <a:spLocks noChangeShapeType="1"/>
            </p:cNvSpPr>
            <p:nvPr/>
          </p:nvSpPr>
          <p:spPr bwMode="auto">
            <a:xfrm flipH="1">
              <a:off x="3489" y="3871"/>
              <a:ext cx="227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9" name="Text Box 26"/>
            <p:cNvSpPr txBox="1">
              <a:spLocks noChangeArrowheads="1"/>
            </p:cNvSpPr>
            <p:nvPr/>
          </p:nvSpPr>
          <p:spPr bwMode="auto">
            <a:xfrm>
              <a:off x="2847" y="3808"/>
              <a:ext cx="301" cy="136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it-IT" sz="800">
                  <a:solidFill>
                    <a:srgbClr val="000000"/>
                  </a:solidFill>
                </a:rPr>
                <a:t>Ac CDC</a:t>
              </a:r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 flipH="1">
              <a:off x="2620" y="3871"/>
              <a:ext cx="227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 type="triangle" w="med" len="med"/>
            </a:ln>
            <a:effectLst>
              <a:outerShdw blurRad="63500" dist="20160" dir="5400000" algn="ctr" rotWithShape="0">
                <a:srgbClr val="000000">
                  <a:alpha val="38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1" name="Oval 28"/>
            <p:cNvSpPr>
              <a:spLocks noChangeArrowheads="1"/>
            </p:cNvSpPr>
            <p:nvPr/>
          </p:nvSpPr>
          <p:spPr bwMode="auto">
            <a:xfrm>
              <a:off x="2200" y="3808"/>
              <a:ext cx="411" cy="142"/>
            </a:xfrm>
            <a:prstGeom prst="ellipse">
              <a:avLst/>
            </a:prstGeom>
            <a:solidFill>
              <a:srgbClr val="984807"/>
            </a:solidFill>
            <a:ln w="9360">
              <a:solidFill>
                <a:srgbClr val="4A7EBB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lIns="90000" tIns="46800" rIns="90000" bIns="468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it-IT" sz="1100">
                  <a:solidFill>
                    <a:srgbClr val="FFFFFF"/>
                  </a:solidFill>
                  <a:latin typeface="Calibri" pitchFamily="32" charset="0"/>
                  <a:ea typeface="MS PGothic" pitchFamily="32" charset="-128"/>
                  <a:cs typeface="+mn-cs"/>
                </a:rPr>
                <a:t>FXR</a:t>
              </a:r>
            </a:p>
          </p:txBody>
        </p:sp>
        <p:sp>
          <p:nvSpPr>
            <p:cNvPr id="32" name="Line 29"/>
            <p:cNvSpPr>
              <a:spLocks noChangeShapeType="1"/>
            </p:cNvSpPr>
            <p:nvPr/>
          </p:nvSpPr>
          <p:spPr bwMode="auto">
            <a:xfrm flipH="1">
              <a:off x="3149" y="3871"/>
              <a:ext cx="142" cy="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 type="triangle" w="med" len="med"/>
            </a:ln>
            <a:effectLst>
              <a:outerShdw blurRad="63500" dist="20160" dir="5400000" algn="ctr" rotWithShape="0">
                <a:srgbClr val="000000">
                  <a:alpha val="38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3" name="Oval 30"/>
            <p:cNvSpPr>
              <a:spLocks noChangeArrowheads="1"/>
            </p:cNvSpPr>
            <p:nvPr/>
          </p:nvSpPr>
          <p:spPr bwMode="auto">
            <a:xfrm>
              <a:off x="2165" y="3538"/>
              <a:ext cx="486" cy="142"/>
            </a:xfrm>
            <a:prstGeom prst="ellipse">
              <a:avLst/>
            </a:prstGeom>
            <a:solidFill>
              <a:srgbClr val="604A7B"/>
            </a:solidFill>
            <a:ln w="9360">
              <a:solidFill>
                <a:srgbClr val="4A7EBB"/>
              </a:solidFill>
              <a:miter lim="800000"/>
              <a:headEnd/>
              <a:tailEnd/>
            </a:ln>
            <a:effectLst>
              <a:outerShdw blurRad="63500" dist="23040" dir="5400000" algn="ctr" rotWithShape="0">
                <a:srgbClr val="000000">
                  <a:alpha val="35036"/>
                </a:srgbClr>
              </a:outerShdw>
            </a:effectLst>
          </p:spPr>
          <p:txBody>
            <a:bodyPr lIns="90000" tIns="46800" rIns="90000" bIns="46800" anchor="ctr"/>
            <a:lstStyle/>
            <a:p>
              <a:pPr algn="ct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it-IT" sz="1100">
                  <a:solidFill>
                    <a:srgbClr val="FFFFFF"/>
                  </a:solidFill>
                  <a:latin typeface="Calibri" pitchFamily="32" charset="0"/>
                  <a:ea typeface="MS PGothic" pitchFamily="32" charset="-128"/>
                  <a:cs typeface="+mn-cs"/>
                </a:rPr>
                <a:t>FGF19</a:t>
              </a:r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 flipV="1">
              <a:off x="2408" y="3686"/>
              <a:ext cx="1" cy="123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/>
              <a:tailEnd type="triangle" w="med" len="med"/>
            </a:ln>
            <a:effectLst>
              <a:outerShdw blurRad="63500" dist="20160" dir="5400000" algn="ctr" rotWithShape="0">
                <a:srgbClr val="000000">
                  <a:alpha val="38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5" name="Line 32"/>
            <p:cNvSpPr>
              <a:spLocks noChangeShapeType="1"/>
            </p:cNvSpPr>
            <p:nvPr/>
          </p:nvSpPr>
          <p:spPr bwMode="auto">
            <a:xfrm>
              <a:off x="2391" y="2867"/>
              <a:ext cx="1" cy="671"/>
            </a:xfrm>
            <a:prstGeom prst="line">
              <a:avLst/>
            </a:prstGeom>
            <a:noFill/>
            <a:ln w="3240">
              <a:solidFill>
                <a:srgbClr val="000000"/>
              </a:solidFill>
              <a:miter lim="800000"/>
              <a:headEnd type="triangle" w="med" len="med"/>
              <a:tailEnd/>
            </a:ln>
            <a:effectLst>
              <a:outerShdw blurRad="63500" dist="20160" dir="5400000" algn="ctr" rotWithShape="0">
                <a:srgbClr val="000000">
                  <a:alpha val="38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pic>
          <p:nvPicPr>
            <p:cNvPr id="36" name="Picture 3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" y="2626"/>
              <a:ext cx="184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7" name="Text Box 34"/>
            <p:cNvSpPr txBox="1">
              <a:spLocks noChangeArrowheads="1"/>
            </p:cNvSpPr>
            <p:nvPr/>
          </p:nvSpPr>
          <p:spPr bwMode="auto">
            <a:xfrm>
              <a:off x="2081" y="2585"/>
              <a:ext cx="260" cy="126"/>
            </a:xfrm>
            <a:prstGeom prst="rect">
              <a:avLst/>
            </a:prstGeom>
            <a:solidFill>
              <a:srgbClr val="604A7B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buClrTx/>
                <a:buFontTx/>
                <a:buNone/>
              </a:pPr>
              <a:r>
                <a:rPr lang="it-IT" sz="700">
                  <a:solidFill>
                    <a:srgbClr val="FFFFFF"/>
                  </a:solidFill>
                </a:rPr>
                <a:t>FGRF4</a:t>
              </a:r>
            </a:p>
          </p:txBody>
        </p:sp>
      </p:grpSp>
      <p:grpSp>
        <p:nvGrpSpPr>
          <p:cNvPr id="38" name="Group 35"/>
          <p:cNvGrpSpPr>
            <a:grpSpLocks/>
          </p:cNvGrpSpPr>
          <p:nvPr/>
        </p:nvGrpSpPr>
        <p:grpSpPr bwMode="auto">
          <a:xfrm>
            <a:off x="3705225" y="2692400"/>
            <a:ext cx="184150" cy="1435100"/>
            <a:chOff x="2334" y="1696"/>
            <a:chExt cx="116" cy="904"/>
          </a:xfrm>
        </p:grpSpPr>
        <p:sp>
          <p:nvSpPr>
            <p:cNvPr id="39" name="Line 36"/>
            <p:cNvSpPr>
              <a:spLocks noChangeShapeType="1"/>
            </p:cNvSpPr>
            <p:nvPr/>
          </p:nvSpPr>
          <p:spPr bwMode="auto">
            <a:xfrm flipV="1">
              <a:off x="2392" y="1695"/>
              <a:ext cx="1" cy="907"/>
            </a:xfrm>
            <a:prstGeom prst="line">
              <a:avLst/>
            </a:prstGeom>
            <a:noFill/>
            <a:ln w="324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0" name="Line 37"/>
            <p:cNvSpPr>
              <a:spLocks noChangeShapeType="1"/>
            </p:cNvSpPr>
            <p:nvPr/>
          </p:nvSpPr>
          <p:spPr bwMode="auto">
            <a:xfrm>
              <a:off x="2334" y="1696"/>
              <a:ext cx="117" cy="1"/>
            </a:xfrm>
            <a:prstGeom prst="line">
              <a:avLst/>
            </a:prstGeom>
            <a:noFill/>
            <a:ln w="3240">
              <a:solidFill>
                <a:srgbClr val="FF0000"/>
              </a:solidFill>
              <a:miter lim="800000"/>
              <a:headEnd/>
              <a:tailEnd/>
            </a:ln>
            <a:effectLst>
              <a:outerShdw blurRad="63500" dist="20160" dir="5400000" algn="ctr" rotWithShape="0">
                <a:srgbClr val="000000">
                  <a:alpha val="38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1" name="Rectangle 38"/>
          <p:cNvSpPr>
            <a:spLocks noChangeArrowheads="1"/>
          </p:cNvSpPr>
          <p:nvPr/>
        </p:nvSpPr>
        <p:spPr bwMode="auto">
          <a:xfrm>
            <a:off x="6205538" y="2844800"/>
            <a:ext cx="1341437" cy="1116013"/>
          </a:xfrm>
          <a:prstGeom prst="rect">
            <a:avLst/>
          </a:prstGeom>
          <a:gradFill rotWithShape="0">
            <a:gsLst>
              <a:gs pos="0">
                <a:srgbClr val="3F80CD"/>
              </a:gs>
              <a:gs pos="100000">
                <a:srgbClr val="9BC1FF"/>
              </a:gs>
            </a:gsLst>
            <a:lin ang="5400000" scaled="1"/>
          </a:gradFill>
          <a:ln w="9360">
            <a:solidFill>
              <a:srgbClr val="4A7EBB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lIns="90000" tIns="46800" rIns="90000" bIns="46800" anchor="ctr"/>
          <a:lstStyle/>
          <a:p>
            <a:pPr marL="169863" indent="-169863">
              <a:buFont typeface="Wingdings" charset="2"/>
              <a:buChar char="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/>
            </a:pPr>
            <a:r>
              <a:rPr lang="it-IT" sz="1000">
                <a:solidFill>
                  <a:srgbClr val="000000"/>
                </a:solidFill>
                <a:latin typeface="Calibri" pitchFamily="32" charset="0"/>
                <a:ea typeface="MS PGothic" pitchFamily="32" charset="-128"/>
                <a:cs typeface="+mn-cs"/>
              </a:rPr>
              <a:t>Sintesi Ac. Biliari</a:t>
            </a:r>
          </a:p>
          <a:p>
            <a:pPr marL="169863" indent="-169863">
              <a:buFont typeface="Wingdings" charset="2"/>
              <a:buChar char="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/>
            </a:pPr>
            <a:r>
              <a:rPr lang="it-IT" sz="1000">
                <a:solidFill>
                  <a:srgbClr val="000000"/>
                </a:solidFill>
                <a:latin typeface="Calibri" pitchFamily="32" charset="0"/>
                <a:ea typeface="MS PGothic" pitchFamily="32" charset="-128"/>
                <a:cs typeface="+mn-cs"/>
              </a:rPr>
              <a:t>Lipogenesi</a:t>
            </a:r>
          </a:p>
          <a:p>
            <a:pPr marL="169863" indent="-169863">
              <a:buFont typeface="Wingdings" charset="2"/>
              <a:buChar char="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/>
            </a:pPr>
            <a:r>
              <a:rPr lang="it-IT" sz="1000">
                <a:solidFill>
                  <a:srgbClr val="000000"/>
                </a:solidFill>
                <a:latin typeface="Calibri" pitchFamily="32" charset="0"/>
                <a:ea typeface="MS PGothic" pitchFamily="32" charset="-128"/>
                <a:cs typeface="+mn-cs"/>
              </a:rPr>
              <a:t>Gluconeogenesi</a:t>
            </a:r>
          </a:p>
          <a:p>
            <a:pPr marL="169863" indent="-169863">
              <a:buClrTx/>
              <a:buFontTx/>
              <a:buNone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/>
            </a:pPr>
            <a:r>
              <a:rPr lang="it-IT" sz="1000">
                <a:solidFill>
                  <a:srgbClr val="000000"/>
                </a:solidFill>
                <a:latin typeface="Wingdings" charset="2"/>
                <a:ea typeface="MS PGothic" pitchFamily="32" charset="-128"/>
                <a:cs typeface="+mn-cs"/>
              </a:rPr>
              <a:t></a:t>
            </a:r>
            <a:r>
              <a:rPr lang="it-IT" sz="1000">
                <a:solidFill>
                  <a:srgbClr val="000000"/>
                </a:solidFill>
                <a:latin typeface="Calibri" pitchFamily="32" charset="0"/>
                <a:ea typeface="MS PGothic" pitchFamily="32" charset="-128"/>
                <a:cs typeface="+mn-cs"/>
              </a:rPr>
              <a:t> Rigenerazione</a:t>
            </a:r>
          </a:p>
        </p:txBody>
      </p:sp>
      <p:sp>
        <p:nvSpPr>
          <p:cNvPr id="42" name="Line 39"/>
          <p:cNvSpPr>
            <a:spLocks noChangeShapeType="1"/>
          </p:cNvSpPr>
          <p:nvPr/>
        </p:nvSpPr>
        <p:spPr bwMode="auto">
          <a:xfrm flipH="1">
            <a:off x="3856038" y="4295775"/>
            <a:ext cx="3005137" cy="1588"/>
          </a:xfrm>
          <a:prstGeom prst="line">
            <a:avLst/>
          </a:prstGeom>
          <a:noFill/>
          <a:ln w="19080">
            <a:solidFill>
              <a:srgbClr val="000000"/>
            </a:solidFill>
            <a:prstDash val="dash"/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3" name="Line 40"/>
          <p:cNvSpPr>
            <a:spLocks noChangeShapeType="1"/>
          </p:cNvSpPr>
          <p:nvPr/>
        </p:nvSpPr>
        <p:spPr bwMode="auto">
          <a:xfrm>
            <a:off x="6859588" y="3976688"/>
            <a:ext cx="1587" cy="327025"/>
          </a:xfrm>
          <a:prstGeom prst="line">
            <a:avLst/>
          </a:prstGeom>
          <a:noFill/>
          <a:ln w="3240">
            <a:solidFill>
              <a:srgbClr val="000000"/>
            </a:solidFill>
            <a:prstDash val="dash"/>
            <a:miter lim="800000"/>
            <a:headEnd type="triangle" w="med" len="med"/>
            <a:tailEnd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4" name="Text Box 41"/>
          <p:cNvSpPr txBox="1">
            <a:spLocks noChangeArrowheads="1"/>
          </p:cNvSpPr>
          <p:nvPr/>
        </p:nvSpPr>
        <p:spPr bwMode="auto">
          <a:xfrm>
            <a:off x="292100" y="-58738"/>
            <a:ext cx="84613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sz="3200" b="1">
                <a:solidFill>
                  <a:srgbClr val="000000"/>
                </a:solidFill>
              </a:rPr>
              <a:t>Acido OBETICOLICO- Meccanismo di Azione</a:t>
            </a:r>
          </a:p>
        </p:txBody>
      </p:sp>
      <p:sp>
        <p:nvSpPr>
          <p:cNvPr id="45" name="Text Box 42"/>
          <p:cNvSpPr txBox="1">
            <a:spLocks noChangeArrowheads="1"/>
          </p:cNvSpPr>
          <p:nvPr/>
        </p:nvSpPr>
        <p:spPr bwMode="auto">
          <a:xfrm>
            <a:off x="685800" y="908050"/>
            <a:ext cx="1547813" cy="3683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b="1">
                <a:solidFill>
                  <a:srgbClr val="FFFFFF"/>
                </a:solidFill>
              </a:rPr>
              <a:t>Ac Obeticolico</a:t>
            </a:r>
          </a:p>
        </p:txBody>
      </p:sp>
      <p:sp>
        <p:nvSpPr>
          <p:cNvPr id="46" name="Line 43"/>
          <p:cNvSpPr>
            <a:spLocks noChangeShapeType="1"/>
          </p:cNvSpPr>
          <p:nvPr/>
        </p:nvSpPr>
        <p:spPr bwMode="auto">
          <a:xfrm>
            <a:off x="1460500" y="1277938"/>
            <a:ext cx="1588" cy="4867275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7" name="Line 44"/>
          <p:cNvSpPr>
            <a:spLocks noChangeShapeType="1"/>
          </p:cNvSpPr>
          <p:nvPr/>
        </p:nvSpPr>
        <p:spPr bwMode="auto">
          <a:xfrm>
            <a:off x="1460500" y="2432050"/>
            <a:ext cx="887413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8" name="Line 45"/>
          <p:cNvSpPr>
            <a:spLocks noChangeShapeType="1"/>
          </p:cNvSpPr>
          <p:nvPr/>
        </p:nvSpPr>
        <p:spPr bwMode="auto">
          <a:xfrm>
            <a:off x="1460500" y="4187825"/>
            <a:ext cx="1835150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9" name="Line 46"/>
          <p:cNvSpPr>
            <a:spLocks noChangeShapeType="1"/>
          </p:cNvSpPr>
          <p:nvPr/>
        </p:nvSpPr>
        <p:spPr bwMode="auto">
          <a:xfrm>
            <a:off x="1460500" y="6145213"/>
            <a:ext cx="1978025" cy="1587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0" name="Oval 47"/>
          <p:cNvSpPr>
            <a:spLocks noChangeArrowheads="1"/>
          </p:cNvSpPr>
          <p:nvPr/>
        </p:nvSpPr>
        <p:spPr bwMode="auto">
          <a:xfrm>
            <a:off x="2690813" y="942975"/>
            <a:ext cx="684212" cy="325438"/>
          </a:xfrm>
          <a:prstGeom prst="ellipse">
            <a:avLst/>
          </a:prstGeom>
          <a:solidFill>
            <a:srgbClr val="984807"/>
          </a:solidFill>
          <a:ln w="9360">
            <a:solidFill>
              <a:srgbClr val="4A7EBB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400">
                <a:solidFill>
                  <a:srgbClr val="FFFFFF"/>
                </a:solidFill>
                <a:latin typeface="Calibri" pitchFamily="32" charset="0"/>
                <a:ea typeface="MS PGothic" pitchFamily="32" charset="-128"/>
                <a:cs typeface="+mn-cs"/>
              </a:rPr>
              <a:t>FXR</a:t>
            </a:r>
          </a:p>
        </p:txBody>
      </p:sp>
      <p:sp>
        <p:nvSpPr>
          <p:cNvPr id="51" name="Line 48"/>
          <p:cNvSpPr>
            <a:spLocks noChangeShapeType="1"/>
          </p:cNvSpPr>
          <p:nvPr/>
        </p:nvSpPr>
        <p:spPr bwMode="auto">
          <a:xfrm flipH="1" flipV="1">
            <a:off x="3373438" y="1116013"/>
            <a:ext cx="1722437" cy="4762"/>
          </a:xfrm>
          <a:prstGeom prst="line">
            <a:avLst/>
          </a:prstGeom>
          <a:noFill/>
          <a:ln w="3240">
            <a:solidFill>
              <a:srgbClr val="000000"/>
            </a:solidFill>
            <a:miter lim="800000"/>
            <a:headEnd type="triangle" w="med" len="med"/>
            <a:tailEnd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2" name="Oval 49"/>
          <p:cNvSpPr>
            <a:spLocks noChangeArrowheads="1"/>
          </p:cNvSpPr>
          <p:nvPr/>
        </p:nvSpPr>
        <p:spPr bwMode="auto">
          <a:xfrm>
            <a:off x="5137150" y="593725"/>
            <a:ext cx="1722438" cy="849313"/>
          </a:xfrm>
          <a:prstGeom prst="ellipse">
            <a:avLst/>
          </a:prstGeom>
          <a:gradFill rotWithShape="0">
            <a:gsLst>
              <a:gs pos="0">
                <a:srgbClr val="3F80CD"/>
              </a:gs>
              <a:gs pos="100000">
                <a:srgbClr val="9BC1FF"/>
              </a:gs>
            </a:gsLst>
            <a:lin ang="5400000" scaled="1"/>
          </a:gradFill>
          <a:ln w="9360">
            <a:solidFill>
              <a:srgbClr val="4A7EBB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it-IT" sz="900" b="1">
              <a:solidFill>
                <a:srgbClr val="000000"/>
              </a:solidFill>
              <a:latin typeface="Calibri" pitchFamily="32" charset="0"/>
              <a:ea typeface="MS PGothic" pitchFamily="32" charset="-128"/>
              <a:cs typeface="+mn-cs"/>
            </a:endParaRP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900" b="1">
                <a:solidFill>
                  <a:srgbClr val="FF0000"/>
                </a:solidFill>
                <a:latin typeface="Calibri" pitchFamily="32" charset="0"/>
                <a:ea typeface="MS PGothic" pitchFamily="32" charset="-128"/>
                <a:cs typeface="+mn-cs"/>
              </a:rPr>
              <a:t>CELLULE INFIAMMATORIE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900" b="1">
                <a:solidFill>
                  <a:srgbClr val="000000"/>
                </a:solidFill>
                <a:latin typeface="Calibri" pitchFamily="32" charset="0"/>
                <a:ea typeface="MS PGothic" pitchFamily="32" charset="-128"/>
                <a:cs typeface="+mn-cs"/>
              </a:rPr>
              <a:t>TNF alfa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900" b="1">
                <a:solidFill>
                  <a:srgbClr val="000000"/>
                </a:solidFill>
                <a:latin typeface="Calibri" pitchFamily="32" charset="0"/>
                <a:ea typeface="MS PGothic" pitchFamily="32" charset="-128"/>
                <a:cs typeface="+mn-cs"/>
              </a:rPr>
              <a:t>INF gamma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900" b="1">
                <a:solidFill>
                  <a:srgbClr val="000000"/>
                </a:solidFill>
                <a:latin typeface="Calibri" pitchFamily="32" charset="0"/>
                <a:ea typeface="MS PGothic" pitchFamily="32" charset="-128"/>
                <a:cs typeface="+mn-cs"/>
              </a:rPr>
              <a:t>IL17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900" b="1">
                <a:solidFill>
                  <a:srgbClr val="000000"/>
                </a:solidFill>
                <a:latin typeface="Calibri" pitchFamily="32" charset="0"/>
                <a:ea typeface="MS PGothic" pitchFamily="32" charset="-128"/>
                <a:cs typeface="+mn-cs"/>
              </a:rPr>
              <a:t>TGF beta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it-IT" sz="900" b="1">
              <a:solidFill>
                <a:srgbClr val="000000"/>
              </a:solidFill>
              <a:latin typeface="Calibri" pitchFamily="32" charset="0"/>
              <a:ea typeface="MS PGothic" pitchFamily="32" charset="-128"/>
              <a:cs typeface="+mn-cs"/>
            </a:endParaRPr>
          </a:p>
        </p:txBody>
      </p:sp>
      <p:sp>
        <p:nvSpPr>
          <p:cNvPr id="53" name="Line 50"/>
          <p:cNvSpPr>
            <a:spLocks noChangeShapeType="1"/>
          </p:cNvSpPr>
          <p:nvPr/>
        </p:nvSpPr>
        <p:spPr bwMode="auto">
          <a:xfrm>
            <a:off x="2244725" y="1112838"/>
            <a:ext cx="446088" cy="3175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cxnSp>
        <p:nvCxnSpPr>
          <p:cNvPr id="54" name="AutoShape 51"/>
          <p:cNvCxnSpPr>
            <a:cxnSpLocks noChangeShapeType="1"/>
          </p:cNvCxnSpPr>
          <p:nvPr/>
        </p:nvCxnSpPr>
        <p:spPr bwMode="auto">
          <a:xfrm>
            <a:off x="5508104" y="980728"/>
            <a:ext cx="1587" cy="26035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Text Box 53"/>
          <p:cNvSpPr txBox="1">
            <a:spLocks noChangeArrowheads="1"/>
          </p:cNvSpPr>
          <p:nvPr/>
        </p:nvSpPr>
        <p:spPr bwMode="auto">
          <a:xfrm>
            <a:off x="2249488" y="831850"/>
            <a:ext cx="35718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sz="1400">
                <a:solidFill>
                  <a:srgbClr val="FF0000"/>
                </a:solidFill>
              </a:rPr>
              <a:t>++</a:t>
            </a:r>
          </a:p>
        </p:txBody>
      </p:sp>
      <p:sp>
        <p:nvSpPr>
          <p:cNvPr id="56" name="Text Box 54"/>
          <p:cNvSpPr txBox="1">
            <a:spLocks noChangeArrowheads="1"/>
          </p:cNvSpPr>
          <p:nvPr/>
        </p:nvSpPr>
        <p:spPr bwMode="auto">
          <a:xfrm>
            <a:off x="1687513" y="2103438"/>
            <a:ext cx="35718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sz="1400">
                <a:solidFill>
                  <a:srgbClr val="FF0000"/>
                </a:solidFill>
              </a:rPr>
              <a:t>++</a:t>
            </a:r>
          </a:p>
        </p:txBody>
      </p:sp>
      <p:sp>
        <p:nvSpPr>
          <p:cNvPr id="57" name="Text Box 55"/>
          <p:cNvSpPr txBox="1">
            <a:spLocks noChangeArrowheads="1"/>
          </p:cNvSpPr>
          <p:nvPr/>
        </p:nvSpPr>
        <p:spPr bwMode="auto">
          <a:xfrm>
            <a:off x="1657350" y="3879850"/>
            <a:ext cx="35718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sz="1400">
                <a:solidFill>
                  <a:srgbClr val="FF0000"/>
                </a:solidFill>
              </a:rPr>
              <a:t>++</a:t>
            </a:r>
          </a:p>
        </p:txBody>
      </p:sp>
      <p:sp>
        <p:nvSpPr>
          <p:cNvPr id="58" name="Text Box 56"/>
          <p:cNvSpPr txBox="1">
            <a:spLocks noChangeArrowheads="1"/>
          </p:cNvSpPr>
          <p:nvPr/>
        </p:nvSpPr>
        <p:spPr bwMode="auto">
          <a:xfrm>
            <a:off x="1657350" y="5838825"/>
            <a:ext cx="35718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sz="1400">
                <a:solidFill>
                  <a:srgbClr val="FF0000"/>
                </a:solidFill>
              </a:rPr>
              <a:t>++</a:t>
            </a:r>
          </a:p>
        </p:txBody>
      </p:sp>
      <p:sp>
        <p:nvSpPr>
          <p:cNvPr id="59" name="Oval 57"/>
          <p:cNvSpPr>
            <a:spLocks noChangeArrowheads="1"/>
          </p:cNvSpPr>
          <p:nvPr/>
        </p:nvSpPr>
        <p:spPr bwMode="auto">
          <a:xfrm>
            <a:off x="6000750" y="2409825"/>
            <a:ext cx="760413" cy="325438"/>
          </a:xfrm>
          <a:prstGeom prst="ellipse">
            <a:avLst/>
          </a:prstGeom>
          <a:solidFill>
            <a:srgbClr val="77933C"/>
          </a:solidFill>
          <a:ln w="9360">
            <a:solidFill>
              <a:srgbClr val="4A7EBB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it-IT" sz="900">
                <a:solidFill>
                  <a:srgbClr val="000000"/>
                </a:solidFill>
              </a:rPr>
              <a:t>PPARα</a:t>
            </a:r>
          </a:p>
        </p:txBody>
      </p:sp>
      <p:sp>
        <p:nvSpPr>
          <p:cNvPr id="60" name="Oval 58"/>
          <p:cNvSpPr>
            <a:spLocks noChangeArrowheads="1"/>
          </p:cNvSpPr>
          <p:nvPr/>
        </p:nvSpPr>
        <p:spPr bwMode="auto">
          <a:xfrm>
            <a:off x="6969125" y="2419350"/>
            <a:ext cx="685800" cy="325438"/>
          </a:xfrm>
          <a:prstGeom prst="ellipse">
            <a:avLst/>
          </a:prstGeom>
          <a:solidFill>
            <a:srgbClr val="984807"/>
          </a:solidFill>
          <a:ln w="9360">
            <a:solidFill>
              <a:srgbClr val="4A7EBB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it-IT" sz="1400">
                <a:solidFill>
                  <a:srgbClr val="FFFFFF"/>
                </a:solidFill>
                <a:latin typeface="Calibri" pitchFamily="32" charset="0"/>
                <a:ea typeface="MS PGothic" pitchFamily="32" charset="-128"/>
                <a:cs typeface="+mn-cs"/>
              </a:rPr>
              <a:t>FXR</a:t>
            </a:r>
          </a:p>
        </p:txBody>
      </p:sp>
      <p:sp>
        <p:nvSpPr>
          <p:cNvPr id="61" name="Oval 59"/>
          <p:cNvSpPr>
            <a:spLocks noChangeArrowheads="1"/>
          </p:cNvSpPr>
          <p:nvPr/>
        </p:nvSpPr>
        <p:spPr bwMode="auto">
          <a:xfrm>
            <a:off x="5418138" y="2471738"/>
            <a:ext cx="317500" cy="125412"/>
          </a:xfrm>
          <a:prstGeom prst="ellipse">
            <a:avLst/>
          </a:prstGeom>
          <a:gradFill rotWithShape="0">
            <a:gsLst>
              <a:gs pos="0">
                <a:srgbClr val="3F80CD"/>
              </a:gs>
              <a:gs pos="100000">
                <a:srgbClr val="9BC1FF"/>
              </a:gs>
            </a:gsLst>
            <a:lin ang="5400000" scaled="1"/>
          </a:gradFill>
          <a:ln w="9360">
            <a:solidFill>
              <a:srgbClr val="4A7EBB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it-IT">
              <a:latin typeface="Calibri" pitchFamily="32" charset="0"/>
              <a:ea typeface="MS PGothic" pitchFamily="32" charset="-128"/>
              <a:cs typeface="+mn-cs"/>
            </a:endParaRPr>
          </a:p>
        </p:txBody>
      </p:sp>
      <p:sp>
        <p:nvSpPr>
          <p:cNvPr id="62" name="Oval 60"/>
          <p:cNvSpPr>
            <a:spLocks noChangeArrowheads="1"/>
          </p:cNvSpPr>
          <p:nvPr/>
        </p:nvSpPr>
        <p:spPr bwMode="auto">
          <a:xfrm>
            <a:off x="5405438" y="2640013"/>
            <a:ext cx="317500" cy="125412"/>
          </a:xfrm>
          <a:prstGeom prst="ellipse">
            <a:avLst/>
          </a:prstGeom>
          <a:gradFill rotWithShape="0">
            <a:gsLst>
              <a:gs pos="0">
                <a:srgbClr val="3F80CD"/>
              </a:gs>
              <a:gs pos="100000">
                <a:srgbClr val="9BC1FF"/>
              </a:gs>
            </a:gsLst>
            <a:lin ang="5400000" scaled="1"/>
          </a:gradFill>
          <a:ln w="9360">
            <a:solidFill>
              <a:srgbClr val="4A7EBB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it-IT">
              <a:latin typeface="Calibri" pitchFamily="32" charset="0"/>
              <a:ea typeface="MS PGothic" pitchFamily="32" charset="-128"/>
              <a:cs typeface="+mn-cs"/>
            </a:endParaRPr>
          </a:p>
        </p:txBody>
      </p:sp>
      <p:sp>
        <p:nvSpPr>
          <p:cNvPr id="63" name="Line 61"/>
          <p:cNvSpPr>
            <a:spLocks noChangeShapeType="1"/>
          </p:cNvSpPr>
          <p:nvPr/>
        </p:nvSpPr>
        <p:spPr bwMode="auto">
          <a:xfrm>
            <a:off x="6761163" y="2581275"/>
            <a:ext cx="233362" cy="1588"/>
          </a:xfrm>
          <a:prstGeom prst="line">
            <a:avLst/>
          </a:prstGeom>
          <a:noFill/>
          <a:ln w="3240">
            <a:solidFill>
              <a:srgbClr val="000000"/>
            </a:solidFill>
            <a:miter lim="800000"/>
            <a:headEnd type="triangle" w="med" len="med"/>
            <a:tailEnd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4" name="Line 62"/>
          <p:cNvSpPr>
            <a:spLocks noChangeShapeType="1"/>
          </p:cNvSpPr>
          <p:nvPr/>
        </p:nvSpPr>
        <p:spPr bwMode="auto">
          <a:xfrm flipV="1">
            <a:off x="5284788" y="2606675"/>
            <a:ext cx="715962" cy="4763"/>
          </a:xfrm>
          <a:prstGeom prst="line">
            <a:avLst/>
          </a:prstGeom>
          <a:noFill/>
          <a:ln w="3240">
            <a:solidFill>
              <a:srgbClr val="000000"/>
            </a:solidFill>
            <a:miter lim="800000"/>
            <a:headEnd type="triangle" w="med" len="med"/>
            <a:tailEnd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5" name="Text Box 63"/>
          <p:cNvSpPr txBox="1">
            <a:spLocks noChangeArrowheads="1"/>
          </p:cNvSpPr>
          <p:nvPr/>
        </p:nvSpPr>
        <p:spPr bwMode="auto">
          <a:xfrm>
            <a:off x="4630738" y="3141663"/>
            <a:ext cx="477837" cy="2159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sz="800">
                <a:solidFill>
                  <a:srgbClr val="000000"/>
                </a:solidFill>
              </a:rPr>
              <a:t>Ac CDC</a:t>
            </a:r>
          </a:p>
        </p:txBody>
      </p:sp>
      <p:sp>
        <p:nvSpPr>
          <p:cNvPr id="66" name="Text Box 64"/>
          <p:cNvSpPr txBox="1">
            <a:spLocks noChangeArrowheads="1"/>
          </p:cNvSpPr>
          <p:nvPr/>
        </p:nvSpPr>
        <p:spPr bwMode="auto">
          <a:xfrm>
            <a:off x="4803775" y="2474913"/>
            <a:ext cx="477838" cy="2159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sz="800">
                <a:solidFill>
                  <a:srgbClr val="000000"/>
                </a:solidFill>
              </a:rPr>
              <a:t>Ac CDC</a:t>
            </a:r>
          </a:p>
        </p:txBody>
      </p:sp>
      <p:sp>
        <p:nvSpPr>
          <p:cNvPr id="67" name="Text Box 65"/>
          <p:cNvSpPr txBox="1">
            <a:spLocks noChangeArrowheads="1"/>
          </p:cNvSpPr>
          <p:nvPr/>
        </p:nvSpPr>
        <p:spPr bwMode="auto">
          <a:xfrm>
            <a:off x="6386513" y="2203450"/>
            <a:ext cx="7635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sz="800">
                <a:solidFill>
                  <a:srgbClr val="000000"/>
                </a:solidFill>
              </a:rPr>
              <a:t>via alternativa</a:t>
            </a:r>
          </a:p>
        </p:txBody>
      </p:sp>
      <p:sp>
        <p:nvSpPr>
          <p:cNvPr id="68" name="Line 66"/>
          <p:cNvSpPr>
            <a:spLocks noChangeShapeType="1"/>
          </p:cNvSpPr>
          <p:nvPr/>
        </p:nvSpPr>
        <p:spPr bwMode="auto">
          <a:xfrm>
            <a:off x="1725613" y="1520825"/>
            <a:ext cx="5535612" cy="1588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9" name="Line 67"/>
          <p:cNvSpPr>
            <a:spLocks noChangeShapeType="1"/>
          </p:cNvSpPr>
          <p:nvPr/>
        </p:nvSpPr>
        <p:spPr bwMode="auto">
          <a:xfrm>
            <a:off x="7261225" y="1520825"/>
            <a:ext cx="1588" cy="889000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 type="triangle" w="med" len="med"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" name="Line 68"/>
          <p:cNvSpPr>
            <a:spLocks noChangeShapeType="1"/>
          </p:cNvSpPr>
          <p:nvPr/>
        </p:nvSpPr>
        <p:spPr bwMode="auto">
          <a:xfrm>
            <a:off x="1725613" y="1268413"/>
            <a:ext cx="1587" cy="252412"/>
          </a:xfrm>
          <a:prstGeom prst="line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1" name="Text Box 69"/>
          <p:cNvSpPr txBox="1">
            <a:spLocks noChangeArrowheads="1"/>
          </p:cNvSpPr>
          <p:nvPr/>
        </p:nvSpPr>
        <p:spPr bwMode="auto">
          <a:xfrm>
            <a:off x="7264400" y="1851025"/>
            <a:ext cx="35718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sz="1400">
                <a:solidFill>
                  <a:srgbClr val="FF0000"/>
                </a:solidFill>
              </a:rPr>
              <a:t>++</a:t>
            </a:r>
          </a:p>
        </p:txBody>
      </p:sp>
      <p:cxnSp>
        <p:nvCxnSpPr>
          <p:cNvPr id="72" name="AutoShape 51"/>
          <p:cNvCxnSpPr>
            <a:cxnSpLocks noChangeShapeType="1"/>
          </p:cNvCxnSpPr>
          <p:nvPr/>
        </p:nvCxnSpPr>
        <p:spPr bwMode="auto">
          <a:xfrm>
            <a:off x="5652120" y="980728"/>
            <a:ext cx="1587" cy="260350"/>
          </a:xfrm>
          <a:prstGeom prst="bentConnector3">
            <a:avLst>
              <a:gd name="adj1" fmla="val 50032"/>
            </a:avLst>
          </a:prstGeom>
          <a:noFill/>
          <a:ln w="9525">
            <a:solidFill>
              <a:srgbClr val="000000"/>
            </a:solidFill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839023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58024" y="260648"/>
            <a:ext cx="82813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0000"/>
                </a:solidFill>
              </a:rPr>
              <a:t>OCA A LUNGO TERMINE È ASSOCIATO A REGRESSIONE</a:t>
            </a:r>
          </a:p>
          <a:p>
            <a:pPr algn="ctr"/>
            <a:r>
              <a:rPr lang="it-IT" sz="2800" b="1" dirty="0" smtClean="0">
                <a:solidFill>
                  <a:srgbClr val="000000"/>
                </a:solidFill>
              </a:rPr>
              <a:t> O STABILIZZAZIONE DELLA FIBROSI/CIRROSI IN CBP</a:t>
            </a:r>
            <a:endParaRPr lang="it-IT" sz="2800" b="1" dirty="0">
              <a:solidFill>
                <a:srgbClr val="000000"/>
              </a:solidFill>
            </a:endParaRPr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49762"/>
              </p:ext>
            </p:extLst>
          </p:nvPr>
        </p:nvGraphicFramePr>
        <p:xfrm>
          <a:off x="467544" y="1556792"/>
          <a:ext cx="8040216" cy="45365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92488"/>
                <a:gridCol w="3647728"/>
              </a:tblGrid>
              <a:tr h="453650">
                <a:tc gridSpan="2"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Paziente partecipanti allo studio (n° 17)</a:t>
                      </a:r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453650">
                <a:tc>
                  <a:txBody>
                    <a:bodyPr/>
                    <a:lstStyle/>
                    <a:p>
                      <a:pPr algn="l"/>
                      <a:r>
                        <a:rPr lang="it-IT" dirty="0" smtClean="0"/>
                        <a:t>Età media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58 anni</a:t>
                      </a:r>
                      <a:endParaRPr lang="it-IT" dirty="0"/>
                    </a:p>
                  </a:txBody>
                  <a:tcPr/>
                </a:tc>
              </a:tr>
              <a:tr h="453650">
                <a:tc>
                  <a:txBody>
                    <a:bodyPr/>
                    <a:lstStyle/>
                    <a:p>
                      <a:pPr algn="l"/>
                      <a:r>
                        <a:rPr lang="it-IT" dirty="0" smtClean="0"/>
                        <a:t>Media durata CBP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9.4 anni</a:t>
                      </a:r>
                      <a:r>
                        <a:rPr lang="it-IT" baseline="0" dirty="0" smtClean="0"/>
                        <a:t> (1.7 a 21)</a:t>
                      </a:r>
                      <a:endParaRPr lang="it-IT" dirty="0"/>
                    </a:p>
                  </a:txBody>
                  <a:tcPr/>
                </a:tc>
              </a:tr>
              <a:tr h="453650">
                <a:tc>
                  <a:txBody>
                    <a:bodyPr/>
                    <a:lstStyle/>
                    <a:p>
                      <a:pPr algn="l"/>
                      <a:r>
                        <a:rPr lang="it-IT" dirty="0" smtClean="0"/>
                        <a:t>Sesso </a:t>
                      </a:r>
                      <a:r>
                        <a:rPr lang="it-IT" dirty="0" err="1" smtClean="0"/>
                        <a:t>F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n</a:t>
                      </a:r>
                      <a:r>
                        <a:rPr lang="it-IT" dirty="0" smtClean="0"/>
                        <a:t> (%)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12 (92)</a:t>
                      </a:r>
                      <a:endParaRPr lang="it-IT" dirty="0"/>
                    </a:p>
                  </a:txBody>
                  <a:tcPr/>
                </a:tc>
              </a:tr>
              <a:tr h="453650">
                <a:tc>
                  <a:txBody>
                    <a:bodyPr/>
                    <a:lstStyle/>
                    <a:p>
                      <a:pPr algn="l"/>
                      <a:r>
                        <a:rPr lang="it-IT" dirty="0" smtClean="0"/>
                        <a:t>Uso</a:t>
                      </a:r>
                      <a:r>
                        <a:rPr lang="it-IT" baseline="0" dirty="0" smtClean="0"/>
                        <a:t> UDCA </a:t>
                      </a:r>
                      <a:r>
                        <a:rPr lang="it-IT" baseline="0" dirty="0" err="1" smtClean="0"/>
                        <a:t>n</a:t>
                      </a:r>
                      <a:r>
                        <a:rPr lang="it-IT" baseline="0" dirty="0" smtClean="0"/>
                        <a:t> (dose mg/Kg)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13</a:t>
                      </a:r>
                      <a:r>
                        <a:rPr lang="it-IT" baseline="0" dirty="0" smtClean="0"/>
                        <a:t> (13.5)</a:t>
                      </a:r>
                      <a:endParaRPr lang="it-IT" dirty="0"/>
                    </a:p>
                  </a:txBody>
                  <a:tcPr/>
                </a:tc>
              </a:tr>
              <a:tr h="453650">
                <a:tc>
                  <a:txBody>
                    <a:bodyPr/>
                    <a:lstStyle/>
                    <a:p>
                      <a:pPr algn="l"/>
                      <a:r>
                        <a:rPr lang="it-IT" dirty="0" smtClean="0"/>
                        <a:t>ALP U/l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322 (213-530)</a:t>
                      </a:r>
                      <a:endParaRPr lang="it-IT" dirty="0"/>
                    </a:p>
                  </a:txBody>
                  <a:tcPr/>
                </a:tc>
              </a:tr>
              <a:tr h="453650">
                <a:tc>
                  <a:txBody>
                    <a:bodyPr/>
                    <a:lstStyle/>
                    <a:p>
                      <a:pPr algn="l"/>
                      <a:r>
                        <a:rPr lang="it-IT" dirty="0" err="1" smtClean="0"/>
                        <a:t>Bil</a:t>
                      </a:r>
                      <a:r>
                        <a:rPr lang="it-IT" dirty="0" smtClean="0"/>
                        <a:t> Tot </a:t>
                      </a:r>
                      <a:r>
                        <a:rPr lang="it-IT" dirty="0" err="1" smtClean="0"/>
                        <a:t>micromol</a:t>
                      </a:r>
                      <a:r>
                        <a:rPr lang="it-IT" dirty="0" smtClean="0"/>
                        <a:t>/L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6.2 (3.9-15.1)</a:t>
                      </a:r>
                      <a:endParaRPr lang="it-IT" dirty="0"/>
                    </a:p>
                  </a:txBody>
                  <a:tcPr/>
                </a:tc>
              </a:tr>
              <a:tr h="453650">
                <a:tc>
                  <a:txBody>
                    <a:bodyPr/>
                    <a:lstStyle/>
                    <a:p>
                      <a:pPr algn="l"/>
                      <a:r>
                        <a:rPr lang="it-IT" dirty="0" smtClean="0"/>
                        <a:t>Stadio</a:t>
                      </a:r>
                      <a:r>
                        <a:rPr lang="it-IT" baseline="0" dirty="0" smtClean="0"/>
                        <a:t> Fibrosi (F1/F2/F3/F4/F5)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1/3/5/2/</a:t>
                      </a:r>
                      <a:r>
                        <a:rPr lang="it-IT" b="1" dirty="0" smtClean="0"/>
                        <a:t>2</a:t>
                      </a:r>
                      <a:endParaRPr lang="it-IT" b="1" dirty="0"/>
                    </a:p>
                  </a:txBody>
                  <a:tcPr/>
                </a:tc>
              </a:tr>
              <a:tr h="453650">
                <a:tc>
                  <a:txBody>
                    <a:bodyPr/>
                    <a:lstStyle/>
                    <a:p>
                      <a:pPr algn="l"/>
                      <a:r>
                        <a:rPr lang="it-IT" dirty="0" smtClean="0"/>
                        <a:t>Prima</a:t>
                      </a:r>
                      <a:r>
                        <a:rPr lang="it-IT" baseline="0" dirty="0" smtClean="0"/>
                        <a:t> dose OCA fino al FU biopsia (anni)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3.0 (2.9-3.0)</a:t>
                      </a:r>
                      <a:endParaRPr lang="it-IT" dirty="0"/>
                    </a:p>
                  </a:txBody>
                  <a:tcPr/>
                </a:tc>
              </a:tr>
              <a:tr h="453650">
                <a:tc>
                  <a:txBody>
                    <a:bodyPr/>
                    <a:lstStyle/>
                    <a:p>
                      <a:pPr algn="l"/>
                      <a:r>
                        <a:rPr lang="it-IT" dirty="0" smtClean="0"/>
                        <a:t>Durata</a:t>
                      </a:r>
                      <a:r>
                        <a:rPr lang="it-IT" baseline="0" dirty="0" smtClean="0"/>
                        <a:t> in anni biopsia baseline-biopsia FU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3.8 (2.9-4.1)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467544" y="6381328"/>
            <a:ext cx="3162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000000"/>
                </a:solidFill>
              </a:rPr>
              <a:t>Bowlus</a:t>
            </a:r>
            <a:r>
              <a:rPr lang="it-IT" sz="1400" dirty="0" smtClean="0">
                <a:solidFill>
                  <a:srgbClr val="000000"/>
                </a:solidFill>
              </a:rPr>
              <a:t> et al. EASL 2018 (Poster LBP-014)</a:t>
            </a:r>
            <a:endParaRPr lang="it-IT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969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58024" y="260648"/>
            <a:ext cx="82813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0000"/>
                </a:solidFill>
              </a:rPr>
              <a:t>OCA A LUNGO TERMINE È ASSOCIATO A REGRESSIONE</a:t>
            </a:r>
          </a:p>
          <a:p>
            <a:pPr algn="ctr"/>
            <a:r>
              <a:rPr lang="it-IT" sz="2800" b="1" dirty="0" smtClean="0">
                <a:solidFill>
                  <a:srgbClr val="000000"/>
                </a:solidFill>
              </a:rPr>
              <a:t> O STABILIZZAZIONE DELLA FIBROSI IN CBP</a:t>
            </a:r>
            <a:endParaRPr lang="it-IT" sz="2800" b="1" dirty="0">
              <a:solidFill>
                <a:srgbClr val="000000"/>
              </a:solidFill>
            </a:endParaRPr>
          </a:p>
        </p:txBody>
      </p:sp>
      <p:graphicFrame>
        <p:nvGraphicFramePr>
          <p:cNvPr id="5" name="Grafico 4"/>
          <p:cNvGraphicFramePr/>
          <p:nvPr>
            <p:extLst>
              <p:ext uri="{D42A27DB-BD31-4B8C-83A1-F6EECF244321}">
                <p14:modId xmlns:p14="http://schemas.microsoft.com/office/powerpoint/2010/main" val="1500890506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sellaDiTesto 5"/>
          <p:cNvSpPr txBox="1"/>
          <p:nvPr/>
        </p:nvSpPr>
        <p:spPr>
          <a:xfrm rot="16200000">
            <a:off x="727048" y="302548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tx1"/>
                </a:solidFill>
              </a:rPr>
              <a:t>Pazienti %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23528" y="6309320"/>
            <a:ext cx="54509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rgbClr val="000000"/>
                </a:solidFill>
              </a:rPr>
              <a:t>6 pazienti (46%) presentarono un regressione della fibrosi</a:t>
            </a:r>
          </a:p>
          <a:p>
            <a:r>
              <a:rPr lang="it-IT" sz="1400" dirty="0" smtClean="0">
                <a:solidFill>
                  <a:srgbClr val="000000"/>
                </a:solidFill>
              </a:rPr>
              <a:t>4 pazienti con cirrosi presentarono un miglioramento di almeno 1 stadio</a:t>
            </a:r>
          </a:p>
          <a:p>
            <a:r>
              <a:rPr lang="it-IT" sz="1400" dirty="0" smtClean="0">
                <a:solidFill>
                  <a:srgbClr val="000000"/>
                </a:solidFill>
              </a:rPr>
              <a:t> </a:t>
            </a:r>
            <a:endParaRPr lang="it-IT" sz="1400" dirty="0">
              <a:solidFill>
                <a:srgbClr val="00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981468" y="6522936"/>
            <a:ext cx="3162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rgbClr val="000000"/>
                </a:solidFill>
              </a:rPr>
              <a:t>Bowlus</a:t>
            </a:r>
            <a:r>
              <a:rPr lang="it-IT" sz="1400" dirty="0" smtClean="0">
                <a:solidFill>
                  <a:srgbClr val="000000"/>
                </a:solidFill>
              </a:rPr>
              <a:t> et al. EASL 2018 (Poster LBP-014)</a:t>
            </a:r>
            <a:endParaRPr lang="it-IT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11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4862"/>
          </a:xfrm>
        </p:spPr>
        <p:txBody>
          <a:bodyPr/>
          <a:lstStyle/>
          <a:p>
            <a:r>
              <a:rPr lang="it-IT" b="1" dirty="0" smtClean="0"/>
              <a:t>Caso Clinico</a:t>
            </a:r>
            <a:endParaRPr lang="it-IT" b="1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283300"/>
              </p:ext>
            </p:extLst>
          </p:nvPr>
        </p:nvGraphicFramePr>
        <p:xfrm>
          <a:off x="457200" y="1600200"/>
          <a:ext cx="8229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Risultato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Range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Sierologia HBV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HBsAg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neg</a:t>
                      </a:r>
                      <a:r>
                        <a:rPr lang="it-IT" dirty="0" smtClean="0"/>
                        <a:t>, </a:t>
                      </a:r>
                      <a:r>
                        <a:rPr lang="it-IT" dirty="0" err="1" smtClean="0"/>
                        <a:t>antiHBs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pos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Sierologia</a:t>
                      </a:r>
                      <a:r>
                        <a:rPr lang="it-IT" baseline="0" dirty="0" smtClean="0"/>
                        <a:t> HCV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negativa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Gamma%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25 gr/L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8-16 gr/L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IgG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24 gr/L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6-16 gr/L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AMA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1/1280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ANA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1/640 omogeneo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ASMA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negativo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9918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547299"/>
              </p:ext>
            </p:extLst>
          </p:nvPr>
        </p:nvGraphicFramePr>
        <p:xfrm>
          <a:off x="899592" y="980728"/>
          <a:ext cx="7704856" cy="577087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280476"/>
                <a:gridCol w="3424380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Caratteristiche Baseline  (n° 17)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Risultati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Età anni </a:t>
                      </a:r>
                      <a:r>
                        <a:rPr lang="it-IT" sz="1400" dirty="0" err="1" smtClean="0"/>
                        <a:t>media</a:t>
                      </a:r>
                      <a:r>
                        <a:rPr lang="it-IT" sz="1400" u="sng" dirty="0" err="1" smtClean="0"/>
                        <a:t>+</a:t>
                      </a:r>
                      <a:r>
                        <a:rPr lang="it-IT" sz="1400" dirty="0" err="1" smtClean="0"/>
                        <a:t>SD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u="none" dirty="0" smtClean="0"/>
                        <a:t>59.4</a:t>
                      </a:r>
                      <a:r>
                        <a:rPr lang="it-IT" u="sng" dirty="0" smtClean="0"/>
                        <a:t>+</a:t>
                      </a:r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Sesso </a:t>
                      </a:r>
                      <a:r>
                        <a:rPr lang="it-IT" dirty="0" err="1" smtClean="0"/>
                        <a:t>F</a:t>
                      </a:r>
                      <a:r>
                        <a:rPr lang="it-IT" dirty="0" smtClean="0"/>
                        <a:t>  n° (%)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14 (82.4)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Cirrosi n° (%)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9 (52.9)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Fibroscan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KPa</a:t>
                      </a:r>
                      <a:r>
                        <a:rPr lang="it-IT" dirty="0" smtClean="0"/>
                        <a:t> </a:t>
                      </a:r>
                      <a:r>
                        <a:rPr lang="it-IT" sz="1400" dirty="0" err="1" smtClean="0"/>
                        <a:t>media</a:t>
                      </a:r>
                      <a:r>
                        <a:rPr lang="it-IT" sz="1400" u="sng" dirty="0" err="1" smtClean="0"/>
                        <a:t>+</a:t>
                      </a:r>
                      <a:r>
                        <a:rPr lang="it-IT" sz="1400" dirty="0" err="1" smtClean="0"/>
                        <a:t>SD</a:t>
                      </a:r>
                      <a:r>
                        <a:rPr lang="it-IT" sz="1400" dirty="0" smtClean="0"/>
                        <a:t> 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12.1</a:t>
                      </a:r>
                      <a:r>
                        <a:rPr lang="it-IT" u="sng" dirty="0" smtClean="0"/>
                        <a:t>+</a:t>
                      </a:r>
                      <a:r>
                        <a:rPr lang="it-IT" dirty="0" smtClean="0"/>
                        <a:t>7.6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AMA+ n° (%)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16 (94.1)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ANA+ n° (%)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6 (35.3)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ASMA+ n°(%)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 (5.9)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PLT  </a:t>
                      </a:r>
                      <a:r>
                        <a:rPr lang="it-IT" sz="1400" dirty="0" smtClean="0"/>
                        <a:t>x</a:t>
                      </a:r>
                      <a:r>
                        <a:rPr lang="it-IT" dirty="0" smtClean="0"/>
                        <a:t>10</a:t>
                      </a:r>
                      <a:r>
                        <a:rPr lang="it-IT" baseline="30000" dirty="0" smtClean="0"/>
                        <a:t>3 </a:t>
                      </a:r>
                      <a:r>
                        <a:rPr lang="it-IT" baseline="0" dirty="0" smtClean="0"/>
                        <a:t>n°</a:t>
                      </a:r>
                      <a:endParaRPr lang="it-IT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221</a:t>
                      </a:r>
                      <a:r>
                        <a:rPr lang="it-IT" u="sng" dirty="0" smtClean="0"/>
                        <a:t>+</a:t>
                      </a:r>
                      <a:r>
                        <a:rPr lang="it-IT" u="none" dirty="0" smtClean="0"/>
                        <a:t>90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INR 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sz="1400" baseline="0" dirty="0" err="1" smtClean="0"/>
                        <a:t>media</a:t>
                      </a:r>
                      <a:r>
                        <a:rPr lang="it-IT" sz="1400" u="sng" baseline="0" dirty="0" err="1" smtClean="0"/>
                        <a:t>+</a:t>
                      </a:r>
                      <a:r>
                        <a:rPr lang="it-IT" sz="1400" baseline="0" dirty="0" err="1" smtClean="0"/>
                        <a:t>SD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1.02</a:t>
                      </a:r>
                      <a:r>
                        <a:rPr lang="it-IT" u="sng" dirty="0" smtClean="0"/>
                        <a:t>+</a:t>
                      </a:r>
                      <a:r>
                        <a:rPr lang="it-IT" dirty="0" smtClean="0"/>
                        <a:t>0.17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ALP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sz="1400" baseline="0" dirty="0" err="1" smtClean="0"/>
                        <a:t>media</a:t>
                      </a:r>
                      <a:r>
                        <a:rPr lang="it-IT" sz="1400" u="sng" baseline="0" dirty="0" err="1" smtClean="0"/>
                        <a:t>+</a:t>
                      </a:r>
                      <a:r>
                        <a:rPr lang="it-IT" sz="1400" baseline="0" dirty="0" err="1" smtClean="0"/>
                        <a:t>SD</a:t>
                      </a:r>
                      <a:endParaRPr lang="it-IT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409</a:t>
                      </a:r>
                      <a:r>
                        <a:rPr lang="it-IT" u="sng" dirty="0" smtClean="0"/>
                        <a:t>+</a:t>
                      </a:r>
                      <a:r>
                        <a:rPr lang="it-IT" dirty="0" smtClean="0"/>
                        <a:t>271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Bil.Tot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sz="1400" baseline="0" dirty="0" err="1" smtClean="0"/>
                        <a:t>media</a:t>
                      </a:r>
                      <a:r>
                        <a:rPr lang="it-IT" sz="1400" u="sng" baseline="0" dirty="0" err="1" smtClean="0"/>
                        <a:t>+</a:t>
                      </a:r>
                      <a:r>
                        <a:rPr lang="it-IT" sz="1400" baseline="0" dirty="0" err="1" smtClean="0"/>
                        <a:t>SD</a:t>
                      </a:r>
                      <a:endParaRPr lang="it-IT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0.8</a:t>
                      </a:r>
                      <a:r>
                        <a:rPr lang="it-IT" u="sng" dirty="0" smtClean="0"/>
                        <a:t>+</a:t>
                      </a:r>
                      <a:r>
                        <a:rPr lang="it-IT" dirty="0" smtClean="0"/>
                        <a:t>0.36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GGT </a:t>
                      </a:r>
                      <a:r>
                        <a:rPr lang="it-IT" sz="1400" baseline="0" dirty="0" err="1" smtClean="0"/>
                        <a:t>media</a:t>
                      </a:r>
                      <a:r>
                        <a:rPr lang="it-IT" sz="1400" u="sng" baseline="0" dirty="0" err="1" smtClean="0"/>
                        <a:t>+</a:t>
                      </a:r>
                      <a:r>
                        <a:rPr lang="it-IT" sz="1400" baseline="0" dirty="0" err="1" smtClean="0"/>
                        <a:t>SD</a:t>
                      </a:r>
                      <a:endParaRPr lang="it-IT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334</a:t>
                      </a:r>
                      <a:r>
                        <a:rPr lang="it-IT" u="sng" dirty="0" smtClean="0"/>
                        <a:t>+</a:t>
                      </a:r>
                      <a:r>
                        <a:rPr lang="it-IT" dirty="0" smtClean="0"/>
                        <a:t>340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ALT </a:t>
                      </a:r>
                      <a:r>
                        <a:rPr lang="it-IT" sz="1400" baseline="0" dirty="0" err="1" smtClean="0"/>
                        <a:t>media</a:t>
                      </a:r>
                      <a:r>
                        <a:rPr lang="it-IT" sz="1400" u="sng" baseline="0" dirty="0" err="1" smtClean="0"/>
                        <a:t>+</a:t>
                      </a:r>
                      <a:r>
                        <a:rPr lang="it-IT" sz="1400" baseline="0" dirty="0" err="1" smtClean="0"/>
                        <a:t>SD</a:t>
                      </a:r>
                      <a:endParaRPr lang="it-IT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u="none" dirty="0" smtClean="0"/>
                        <a:t>54</a:t>
                      </a:r>
                      <a:r>
                        <a:rPr lang="it-IT" u="sng" dirty="0" smtClean="0"/>
                        <a:t>+</a:t>
                      </a:r>
                      <a:r>
                        <a:rPr lang="it-IT" u="none" dirty="0" smtClean="0"/>
                        <a:t>32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smtClean="0"/>
                        <a:t>AST</a:t>
                      </a:r>
                      <a:r>
                        <a:rPr lang="it-IT" sz="1400" baseline="0" dirty="0" smtClean="0"/>
                        <a:t>  </a:t>
                      </a:r>
                      <a:r>
                        <a:rPr lang="it-IT" sz="1400" baseline="0" dirty="0" err="1" smtClean="0"/>
                        <a:t>media</a:t>
                      </a:r>
                      <a:r>
                        <a:rPr lang="it-IT" sz="1400" u="sng" baseline="0" dirty="0" err="1" smtClean="0"/>
                        <a:t>+</a:t>
                      </a:r>
                      <a:r>
                        <a:rPr lang="it-IT" sz="1400" baseline="0" dirty="0" err="1" smtClean="0"/>
                        <a:t>SD</a:t>
                      </a:r>
                      <a:endParaRPr lang="it-IT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49</a:t>
                      </a:r>
                      <a:r>
                        <a:rPr lang="it-IT" u="sng" dirty="0" smtClean="0"/>
                        <a:t>+</a:t>
                      </a:r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899592" y="6648"/>
            <a:ext cx="77048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0000"/>
                </a:solidFill>
              </a:rPr>
              <a:t>L’ESPERIENZA DEL GRUPPO CLEO</a:t>
            </a:r>
          </a:p>
          <a:p>
            <a:pPr algn="ctr"/>
            <a:r>
              <a:rPr lang="it-IT" sz="2400" b="1" dirty="0" smtClean="0">
                <a:solidFill>
                  <a:srgbClr val="000000"/>
                </a:solidFill>
              </a:rPr>
              <a:t>Acido </a:t>
            </a:r>
            <a:r>
              <a:rPr lang="it-IT" sz="2400" b="1" dirty="0" err="1" smtClean="0">
                <a:solidFill>
                  <a:srgbClr val="000000"/>
                </a:solidFill>
              </a:rPr>
              <a:t>Obeticolico</a:t>
            </a:r>
            <a:r>
              <a:rPr lang="it-IT" sz="2400" b="1" dirty="0" smtClean="0">
                <a:solidFill>
                  <a:srgbClr val="000000"/>
                </a:solidFill>
              </a:rPr>
              <a:t> </a:t>
            </a:r>
            <a:r>
              <a:rPr lang="it-IT" sz="2400" b="1" dirty="0" smtClean="0">
                <a:solidFill>
                  <a:srgbClr val="000000"/>
                </a:solidFill>
              </a:rPr>
              <a:t>IN NO RESPONDER UDCA </a:t>
            </a:r>
            <a:endParaRPr lang="it-IT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90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664727"/>
              </p:ext>
            </p:extLst>
          </p:nvPr>
        </p:nvGraphicFramePr>
        <p:xfrm>
          <a:off x="971600" y="1700808"/>
          <a:ext cx="7272808" cy="427862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98574"/>
                <a:gridCol w="1452976"/>
                <a:gridCol w="1333348"/>
                <a:gridCol w="1454562"/>
                <a:gridCol w="1333348"/>
              </a:tblGrid>
              <a:tr h="560062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Valori di laboratorio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pre</a:t>
                      </a:r>
                      <a:r>
                        <a:rPr lang="it-IT" sz="1400" dirty="0" smtClean="0"/>
                        <a:t> OCA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OCA 12 </a:t>
                      </a:r>
                      <a:r>
                        <a:rPr lang="it-IT" sz="1050" dirty="0" err="1" smtClean="0"/>
                        <a:t>w</a:t>
                      </a:r>
                      <a:endParaRPr lang="it-IT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Media %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P</a:t>
                      </a:r>
                      <a:r>
                        <a:rPr lang="it-IT" sz="1400" dirty="0" smtClean="0"/>
                        <a:t> valore</a:t>
                      </a:r>
                      <a:endParaRPr lang="it-IT" sz="1400" dirty="0"/>
                    </a:p>
                  </a:txBody>
                  <a:tcPr/>
                </a:tc>
              </a:tr>
              <a:tr h="560062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ALP IU/ml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447 (NLC)</a:t>
                      </a:r>
                    </a:p>
                    <a:p>
                      <a:r>
                        <a:rPr lang="it-IT" sz="1600" dirty="0" smtClean="0"/>
                        <a:t>400 (LC)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309 (NLC)</a:t>
                      </a:r>
                    </a:p>
                    <a:p>
                      <a:r>
                        <a:rPr lang="it-IT" sz="1600" dirty="0" smtClean="0"/>
                        <a:t>339 (LC)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-35%</a:t>
                      </a:r>
                    </a:p>
                    <a:p>
                      <a:r>
                        <a:rPr lang="it-IT" sz="1600" dirty="0" smtClean="0"/>
                        <a:t>-8%</a:t>
                      </a:r>
                    </a:p>
                    <a:p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p</a:t>
                      </a:r>
                      <a:r>
                        <a:rPr lang="it-IT" sz="1600" dirty="0" smtClean="0"/>
                        <a:t>=0.2 </a:t>
                      </a:r>
                    </a:p>
                    <a:p>
                      <a:r>
                        <a:rPr lang="it-IT" sz="1600" dirty="0" err="1" smtClean="0"/>
                        <a:t>P</a:t>
                      </a:r>
                      <a:r>
                        <a:rPr lang="it-IT" sz="1600" dirty="0" smtClean="0"/>
                        <a:t>=0.6</a:t>
                      </a:r>
                      <a:endParaRPr lang="it-IT" sz="1600" dirty="0"/>
                    </a:p>
                  </a:txBody>
                  <a:tcPr/>
                </a:tc>
              </a:tr>
              <a:tr h="560062"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Bil</a:t>
                      </a:r>
                      <a:r>
                        <a:rPr lang="it-IT" sz="1600" dirty="0" smtClean="0"/>
                        <a:t> tot mg/</a:t>
                      </a:r>
                      <a:r>
                        <a:rPr lang="it-IT" sz="1600" dirty="0" err="1" smtClean="0"/>
                        <a:t>dL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0.6 (NLC)</a:t>
                      </a:r>
                    </a:p>
                    <a:p>
                      <a:r>
                        <a:rPr lang="it-IT" sz="1600" dirty="0" smtClean="0"/>
                        <a:t>1.03 (LC)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0.46 (NLC)</a:t>
                      </a:r>
                    </a:p>
                    <a:p>
                      <a:r>
                        <a:rPr lang="it-IT" sz="1600" dirty="0" smtClean="0"/>
                        <a:t>0.86</a:t>
                      </a:r>
                      <a:r>
                        <a:rPr lang="it-IT" sz="1600" baseline="0" dirty="0" smtClean="0"/>
                        <a:t> (LC)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-11%</a:t>
                      </a:r>
                    </a:p>
                    <a:p>
                      <a:r>
                        <a:rPr lang="it-IT" sz="1600" dirty="0" smtClean="0"/>
                        <a:t>-20%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ns</a:t>
                      </a:r>
                    </a:p>
                    <a:p>
                      <a:r>
                        <a:rPr lang="it-IT" sz="1600" dirty="0" err="1" smtClean="0"/>
                        <a:t>P</a:t>
                      </a:r>
                      <a:r>
                        <a:rPr lang="it-IT" sz="1600" dirty="0" smtClean="0"/>
                        <a:t>=0.3</a:t>
                      </a:r>
                      <a:endParaRPr lang="it-IT" sz="1600" dirty="0"/>
                    </a:p>
                  </a:txBody>
                  <a:tcPr/>
                </a:tc>
              </a:tr>
              <a:tr h="552062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GGT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333 (NLC)</a:t>
                      </a:r>
                    </a:p>
                    <a:p>
                      <a:r>
                        <a:rPr lang="it-IT" sz="1600" dirty="0" smtClean="0"/>
                        <a:t>337 (LC)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185 (NLC)</a:t>
                      </a:r>
                    </a:p>
                    <a:p>
                      <a:r>
                        <a:rPr lang="it-IT" sz="1600" dirty="0" smtClean="0"/>
                        <a:t>114 (LC)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-35%</a:t>
                      </a:r>
                    </a:p>
                    <a:p>
                      <a:r>
                        <a:rPr lang="it-IT" sz="1600" dirty="0" smtClean="0"/>
                        <a:t>-29%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P</a:t>
                      </a:r>
                      <a:r>
                        <a:rPr lang="it-IT" sz="1600" dirty="0" smtClean="0"/>
                        <a:t>&lt;0.05</a:t>
                      </a:r>
                    </a:p>
                    <a:p>
                      <a:r>
                        <a:rPr lang="it-IT" sz="1600" dirty="0" err="1" smtClean="0"/>
                        <a:t>p</a:t>
                      </a:r>
                      <a:r>
                        <a:rPr lang="it-IT" sz="1600" dirty="0" smtClean="0"/>
                        <a:t>&lt;0.05</a:t>
                      </a:r>
                      <a:endParaRPr lang="it-IT" sz="1600" dirty="0"/>
                    </a:p>
                  </a:txBody>
                  <a:tcPr/>
                </a:tc>
              </a:tr>
              <a:tr h="560062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ALT IU/ml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62 (NLC)</a:t>
                      </a:r>
                    </a:p>
                    <a:p>
                      <a:r>
                        <a:rPr lang="it-IT" sz="1600" dirty="0" smtClean="0"/>
                        <a:t>45 (LC)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39 (NLC)</a:t>
                      </a:r>
                    </a:p>
                    <a:p>
                      <a:r>
                        <a:rPr lang="it-IT" sz="1600" dirty="0" smtClean="0"/>
                        <a:t>26 (LC)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-40%</a:t>
                      </a:r>
                    </a:p>
                    <a:p>
                      <a:r>
                        <a:rPr lang="it-IT" sz="1600" dirty="0" smtClean="0"/>
                        <a:t>-30%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err="1" smtClean="0"/>
                        <a:t>p</a:t>
                      </a:r>
                      <a:r>
                        <a:rPr lang="it-IT" sz="1600" dirty="0" smtClean="0"/>
                        <a:t>=0.05</a:t>
                      </a:r>
                    </a:p>
                    <a:p>
                      <a:r>
                        <a:rPr lang="it-IT" sz="1600" dirty="0" err="1" smtClean="0"/>
                        <a:t>p</a:t>
                      </a:r>
                      <a:r>
                        <a:rPr lang="it-IT" sz="1600" dirty="0" smtClean="0"/>
                        <a:t>=0.05</a:t>
                      </a:r>
                      <a:endParaRPr lang="it-IT" sz="1600" dirty="0"/>
                    </a:p>
                  </a:txBody>
                  <a:tcPr/>
                </a:tc>
              </a:tr>
              <a:tr h="560062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Albumina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4.1 (NLC)</a:t>
                      </a:r>
                    </a:p>
                    <a:p>
                      <a:r>
                        <a:rPr lang="it-IT" sz="1600" dirty="0" smtClean="0"/>
                        <a:t>3.7 (LC)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4.05 (NLC)</a:t>
                      </a:r>
                    </a:p>
                    <a:p>
                      <a:r>
                        <a:rPr lang="it-IT" sz="1600" dirty="0" smtClean="0"/>
                        <a:t>3.5 (LC)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0%</a:t>
                      </a:r>
                    </a:p>
                    <a:p>
                      <a:r>
                        <a:rPr lang="it-IT" sz="1600" dirty="0" smtClean="0"/>
                        <a:t>-7%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ns</a:t>
                      </a:r>
                    </a:p>
                    <a:p>
                      <a:r>
                        <a:rPr lang="it-IT" sz="1600" dirty="0" smtClean="0"/>
                        <a:t>ns</a:t>
                      </a:r>
                      <a:endParaRPr lang="it-IT" sz="1600" dirty="0"/>
                    </a:p>
                  </a:txBody>
                  <a:tcPr/>
                </a:tc>
              </a:tr>
              <a:tr h="560062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INR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0.99 (NLC)</a:t>
                      </a:r>
                    </a:p>
                    <a:p>
                      <a:r>
                        <a:rPr lang="it-IT" sz="1600" dirty="0" smtClean="0"/>
                        <a:t>1.04 (LC)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1.0 (NLC)</a:t>
                      </a:r>
                    </a:p>
                    <a:p>
                      <a:r>
                        <a:rPr lang="it-IT" sz="1600" dirty="0" smtClean="0"/>
                        <a:t>1.13 (LC)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0%</a:t>
                      </a:r>
                    </a:p>
                    <a:p>
                      <a:r>
                        <a:rPr lang="it-IT" sz="1600" dirty="0" smtClean="0"/>
                        <a:t>+10%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ns</a:t>
                      </a:r>
                    </a:p>
                    <a:p>
                      <a:r>
                        <a:rPr lang="it-IT" sz="1600" dirty="0" smtClean="0"/>
                        <a:t>ns</a:t>
                      </a:r>
                      <a:endParaRPr lang="it-IT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1259632" y="260648"/>
            <a:ext cx="70567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000000"/>
                </a:solidFill>
              </a:rPr>
              <a:t>L’ESPERIENZA DEL GRUPPO CLEO</a:t>
            </a:r>
          </a:p>
          <a:p>
            <a:pPr algn="ctr"/>
            <a:r>
              <a:rPr lang="it-IT" sz="2400" b="1" dirty="0" smtClean="0">
                <a:solidFill>
                  <a:srgbClr val="000000"/>
                </a:solidFill>
              </a:rPr>
              <a:t>OCA IN NO RESPONDER UDCA</a:t>
            </a:r>
            <a:endParaRPr lang="it-IT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127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543136"/>
              </p:ext>
            </p:extLst>
          </p:nvPr>
        </p:nvGraphicFramePr>
        <p:xfrm>
          <a:off x="1370484" y="606853"/>
          <a:ext cx="6792415" cy="612647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58483"/>
                <a:gridCol w="1358483"/>
                <a:gridCol w="1358483"/>
                <a:gridCol w="1358483"/>
                <a:gridCol w="1358483"/>
              </a:tblGrid>
              <a:tr h="696757">
                <a:tc>
                  <a:txBody>
                    <a:bodyPr/>
                    <a:lstStyle/>
                    <a:p>
                      <a:r>
                        <a:rPr lang="it-IT" sz="1400" b="1" dirty="0" err="1" smtClean="0"/>
                        <a:t>Patients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dirty="0" err="1" smtClean="0"/>
                        <a:t>Fibrosis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dirty="0" err="1" smtClean="0"/>
                        <a:t>Pruritus</a:t>
                      </a:r>
                      <a:r>
                        <a:rPr lang="it-IT" sz="1400" b="1" baseline="0" dirty="0" smtClean="0"/>
                        <a:t> </a:t>
                      </a:r>
                      <a:r>
                        <a:rPr lang="it-IT" sz="1400" b="1" baseline="0" dirty="0" err="1" smtClean="0"/>
                        <a:t>severity</a:t>
                      </a:r>
                      <a:r>
                        <a:rPr lang="it-IT" sz="1400" b="1" baseline="0" dirty="0" smtClean="0"/>
                        <a:t> scale (NRS)</a:t>
                      </a:r>
                      <a:endParaRPr lang="it-IT" sz="1400" b="1" dirty="0" smtClean="0"/>
                    </a:p>
                    <a:p>
                      <a:r>
                        <a:rPr lang="it-IT" sz="1400" b="1" dirty="0" smtClean="0"/>
                        <a:t>Grado</a:t>
                      </a:r>
                      <a:r>
                        <a:rPr lang="it-IT" sz="1400" b="1" baseline="0" dirty="0" smtClean="0"/>
                        <a:t> (1-4)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dirty="0" err="1" smtClean="0"/>
                        <a:t>Abdominal</a:t>
                      </a:r>
                      <a:r>
                        <a:rPr lang="it-IT" sz="1400" b="1" dirty="0" smtClean="0"/>
                        <a:t> </a:t>
                      </a:r>
                      <a:r>
                        <a:rPr lang="it-IT" sz="1400" b="1" dirty="0" err="1" smtClean="0"/>
                        <a:t>pain</a:t>
                      </a:r>
                      <a:endParaRPr lang="it-IT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Anemia</a:t>
                      </a:r>
                    </a:p>
                    <a:p>
                      <a:r>
                        <a:rPr lang="it-IT" sz="1400" b="1" dirty="0" smtClean="0"/>
                        <a:t>Grado 1-4)</a:t>
                      </a:r>
                      <a:endParaRPr lang="it-IT" sz="1400" b="1" dirty="0"/>
                    </a:p>
                  </a:txBody>
                  <a:tcPr/>
                </a:tc>
              </a:tr>
              <a:tr h="28228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F2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/>
                </a:tc>
              </a:tr>
              <a:tr h="28228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F2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smtClean="0"/>
                        <a:t>no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/>
                </a:tc>
              </a:tr>
              <a:tr h="28228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3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F1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3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smtClean="0"/>
                        <a:t>no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/>
                </a:tc>
              </a:tr>
              <a:tr h="28228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F4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smtClean="0"/>
                        <a:t>no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/>
                </a:tc>
              </a:tr>
              <a:tr h="28228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5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F1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smtClean="0"/>
                        <a:t>no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/>
                </a:tc>
              </a:tr>
              <a:tr h="28228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6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F4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smtClean="0"/>
                        <a:t>no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/>
                </a:tc>
              </a:tr>
              <a:tr h="28228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7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F4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smtClean="0"/>
                        <a:t>no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/>
                </a:tc>
              </a:tr>
              <a:tr h="28228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8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F2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smtClean="0"/>
                        <a:t>no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/>
                </a:tc>
              </a:tr>
              <a:tr h="28228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9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F4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smtClean="0"/>
                        <a:t>no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/>
                </a:tc>
              </a:tr>
              <a:tr h="28228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10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F4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smtClean="0"/>
                        <a:t>no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/>
                </a:tc>
              </a:tr>
              <a:tr h="28228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11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F1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smtClean="0"/>
                        <a:t>no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/>
                </a:tc>
              </a:tr>
              <a:tr h="28228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12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F4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smtClean="0"/>
                        <a:t>no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</a:t>
                      </a:r>
                      <a:endParaRPr lang="it-IT" sz="1400" dirty="0"/>
                    </a:p>
                  </a:txBody>
                  <a:tcPr/>
                </a:tc>
              </a:tr>
              <a:tr h="28228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13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F4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3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smtClean="0"/>
                        <a:t>no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</a:t>
                      </a:r>
                      <a:endParaRPr lang="it-IT" sz="1400" dirty="0"/>
                    </a:p>
                  </a:txBody>
                  <a:tcPr/>
                </a:tc>
              </a:tr>
              <a:tr h="28228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F2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smtClean="0"/>
                        <a:t>no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/>
                </a:tc>
              </a:tr>
              <a:tr h="28228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15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F2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smtClean="0"/>
                        <a:t>no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</a:t>
                      </a:r>
                      <a:endParaRPr lang="it-IT" sz="1400" dirty="0"/>
                    </a:p>
                  </a:txBody>
                  <a:tcPr/>
                </a:tc>
              </a:tr>
              <a:tr h="28228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16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F4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2</a:t>
                      </a:r>
                      <a:endParaRPr lang="it-IT" sz="1400" dirty="0"/>
                    </a:p>
                  </a:txBody>
                  <a:tcPr/>
                </a:tc>
              </a:tr>
              <a:tr h="282283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17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F4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no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</a:t>
                      </a:r>
                      <a:endParaRPr lang="it-IT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3674777" y="13136"/>
            <a:ext cx="2275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EVENTI AVVERSI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650227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/>
          <p:nvPr>
            <p:extLst>
              <p:ext uri="{D42A27DB-BD31-4B8C-83A1-F6EECF244321}">
                <p14:modId xmlns:p14="http://schemas.microsoft.com/office/powerpoint/2010/main" val="2191003259"/>
              </p:ext>
            </p:extLst>
          </p:nvPr>
        </p:nvGraphicFramePr>
        <p:xfrm>
          <a:off x="846679" y="1473642"/>
          <a:ext cx="3672408" cy="4568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sellaDiTesto 4"/>
          <p:cNvSpPr txBox="1"/>
          <p:nvPr/>
        </p:nvSpPr>
        <p:spPr>
          <a:xfrm rot="16200000">
            <a:off x="326950" y="3793571"/>
            <a:ext cx="68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tx1"/>
                </a:solidFill>
              </a:rPr>
              <a:t>Pts</a:t>
            </a:r>
            <a:r>
              <a:rPr lang="it-IT" dirty="0" smtClean="0">
                <a:solidFill>
                  <a:schemeClr val="tx1"/>
                </a:solidFill>
              </a:rPr>
              <a:t> %</a:t>
            </a:r>
            <a:endParaRPr lang="it-IT" dirty="0">
              <a:solidFill>
                <a:schemeClr val="tx1"/>
              </a:solidFill>
            </a:endParaRPr>
          </a:p>
        </p:txBody>
      </p:sp>
      <p:graphicFrame>
        <p:nvGraphicFramePr>
          <p:cNvPr id="6" name="Grafico 5"/>
          <p:cNvGraphicFramePr/>
          <p:nvPr>
            <p:extLst>
              <p:ext uri="{D42A27DB-BD31-4B8C-83A1-F6EECF244321}">
                <p14:modId xmlns:p14="http://schemas.microsoft.com/office/powerpoint/2010/main" val="534995713"/>
              </p:ext>
            </p:extLst>
          </p:nvPr>
        </p:nvGraphicFramePr>
        <p:xfrm>
          <a:off x="5095151" y="1473642"/>
          <a:ext cx="3672408" cy="4568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asellaDiTesto 6"/>
          <p:cNvSpPr txBox="1"/>
          <p:nvPr/>
        </p:nvSpPr>
        <p:spPr>
          <a:xfrm rot="16200000">
            <a:off x="4575422" y="3721563"/>
            <a:ext cx="68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tx1"/>
                </a:solidFill>
              </a:rPr>
              <a:t>Pts</a:t>
            </a:r>
            <a:r>
              <a:rPr lang="it-IT" dirty="0" smtClean="0">
                <a:solidFill>
                  <a:schemeClr val="tx1"/>
                </a:solidFill>
              </a:rPr>
              <a:t> %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249167" y="305524"/>
            <a:ext cx="29718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/>
              <a:t>EVENTI AVVERSI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3535712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79388"/>
            <a:ext cx="8229600" cy="794279"/>
          </a:xfrm>
        </p:spPr>
        <p:txBody>
          <a:bodyPr/>
          <a:lstStyle/>
          <a:p>
            <a:r>
              <a:rPr lang="it-IT" b="1" dirty="0" smtClean="0">
                <a:solidFill>
                  <a:schemeClr val="bg1"/>
                </a:solidFill>
              </a:rPr>
              <a:t>Alterazione cutanee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3" name="Immagine 2" descr="da9da74e-1bbe-4ce8-a828-3f57734f0e7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" t="30244" r="27963" b="8206"/>
          <a:stretch/>
        </p:blipFill>
        <p:spPr>
          <a:xfrm>
            <a:off x="635000" y="1608667"/>
            <a:ext cx="4033351" cy="4720166"/>
          </a:xfrm>
          <a:prstGeom prst="rect">
            <a:avLst/>
          </a:prstGeom>
        </p:spPr>
      </p:pic>
      <p:pic>
        <p:nvPicPr>
          <p:cNvPr id="4" name="Immagine 3" descr="af3696d8-9848-47ee-9e49-1a27028413c5 (1)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9" t="18710" r="14822" b="12271"/>
          <a:stretch/>
        </p:blipFill>
        <p:spPr>
          <a:xfrm>
            <a:off x="5048249" y="1608667"/>
            <a:ext cx="3849623" cy="390525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7482417" y="3277451"/>
            <a:ext cx="1204383" cy="889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679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Terapie Alternative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78058"/>
          </a:xfrm>
        </p:spPr>
        <p:txBody>
          <a:bodyPr>
            <a:normAutofit/>
          </a:bodyPr>
          <a:lstStyle/>
          <a:p>
            <a:r>
              <a:rPr lang="it-IT" sz="2800" dirty="0" smtClean="0"/>
              <a:t>PBC/AR</a:t>
            </a:r>
          </a:p>
          <a:p>
            <a:r>
              <a:rPr lang="it-IT" sz="2800" dirty="0" smtClean="0"/>
              <a:t>PBC/</a:t>
            </a:r>
            <a:r>
              <a:rPr lang="it-IT" sz="2800" dirty="0" err="1" smtClean="0"/>
              <a:t>S</a:t>
            </a:r>
            <a:r>
              <a:rPr lang="it-IT" sz="2800" dirty="0" smtClean="0"/>
              <a:t> di </a:t>
            </a:r>
            <a:r>
              <a:rPr lang="it-IT" sz="2800" dirty="0" err="1" smtClean="0"/>
              <a:t>Sjogren</a:t>
            </a:r>
            <a:endParaRPr lang="it-IT" sz="2800" dirty="0" smtClean="0"/>
          </a:p>
          <a:p>
            <a:endParaRPr lang="it-IT" sz="2800" dirty="0"/>
          </a:p>
          <a:p>
            <a:r>
              <a:rPr lang="it-IT" sz="2800" dirty="0" smtClean="0"/>
              <a:t>Alcuni case report di trattamento con </a:t>
            </a:r>
            <a:r>
              <a:rPr lang="it-IT" sz="2800" dirty="0" err="1" smtClean="0"/>
              <a:t>Rituximab</a:t>
            </a:r>
            <a:endParaRPr lang="it-IT" sz="2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78259"/>
            <a:ext cx="9144000" cy="248312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68579" y="6461379"/>
            <a:ext cx="5186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 smtClean="0"/>
              <a:t>Sargin</a:t>
            </a:r>
            <a:r>
              <a:rPr lang="it-IT" sz="1200" dirty="0" smtClean="0"/>
              <a:t> G et al. Reumatologia 2018 </a:t>
            </a:r>
            <a:r>
              <a:rPr lang="hr-HR" sz="1200" dirty="0"/>
              <a:t>https://doi.org/10.1016/j.reuma.2017.11.014</a:t>
            </a:r>
            <a:r>
              <a:rPr lang="it-IT" sz="1200" dirty="0" smtClean="0"/>
              <a:t> 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73493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Quali indagini ?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 Biopsia epatica</a:t>
            </a:r>
          </a:p>
          <a:p>
            <a:endParaRPr lang="it-IT" dirty="0"/>
          </a:p>
          <a:p>
            <a:r>
              <a:rPr lang="it-IT" dirty="0" smtClean="0"/>
              <a:t>RMN </a:t>
            </a:r>
            <a:r>
              <a:rPr lang="it-IT" dirty="0" err="1" smtClean="0"/>
              <a:t>colangio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Nessuna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84719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Diagnosi PBC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Diagnosi PBC ALP elevata e presenza di AMA&gt;1:40</a:t>
            </a:r>
          </a:p>
          <a:p>
            <a:endParaRPr lang="it-IT" dirty="0"/>
          </a:p>
          <a:p>
            <a:r>
              <a:rPr lang="it-IT" dirty="0" smtClean="0"/>
              <a:t>Diagnosi di PBC AMA negativa pazienti con ALP elevate e ANA specifici (sp100, gp210)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64041" y="6429697"/>
            <a:ext cx="2311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EASL Linee Guida 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23544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48890"/>
            <a:ext cx="8229600" cy="706199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EASL linee guida CBP</a:t>
            </a:r>
            <a:endParaRPr lang="it-IT" dirty="0"/>
          </a:p>
        </p:txBody>
      </p:sp>
      <p:sp>
        <p:nvSpPr>
          <p:cNvPr id="4" name="Text Placeholder 2">
            <a:extLst>
              <a:ext uri="{FF2B5EF4-FFF2-40B4-BE49-F238E27FC236}">
                <a16:creationId xmlns="" xmlns:a16="http://schemas.microsoft.com/office/drawing/2014/main" id="{C475BF0F-5993-4E21-AD84-262563751117}"/>
              </a:ext>
            </a:extLst>
          </p:cNvPr>
          <p:cNvSpPr txBox="1">
            <a:spLocks/>
          </p:cNvSpPr>
          <p:nvPr/>
        </p:nvSpPr>
        <p:spPr>
          <a:xfrm>
            <a:off x="4925" y="6479931"/>
            <a:ext cx="7519403" cy="3769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EASL CPG PBC. J </a:t>
            </a:r>
            <a:r>
              <a:rPr lang="en-GB" dirty="0" err="1" smtClean="0"/>
              <a:t>Hepatol</a:t>
            </a:r>
            <a:r>
              <a:rPr lang="en-GB" dirty="0" smtClean="0"/>
              <a:t> 2017;67:145–72</a:t>
            </a:r>
            <a:endParaRPr lang="en-GB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0ECAB9B1-F39E-45A6-8A3D-0D548C7E9D4C}"/>
              </a:ext>
            </a:extLst>
          </p:cNvPr>
          <p:cNvSpPr/>
          <p:nvPr/>
        </p:nvSpPr>
        <p:spPr>
          <a:xfrm>
            <a:off x="418112" y="2132856"/>
            <a:ext cx="3100558" cy="3427812"/>
          </a:xfrm>
          <a:prstGeom prst="roundRect">
            <a:avLst>
              <a:gd name="adj" fmla="val 5358"/>
            </a:avLst>
          </a:prstGeom>
          <a:solidFill>
            <a:schemeClr val="tx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2EF2C47-137F-4BEA-BED1-EC412205E23B}"/>
              </a:ext>
            </a:extLst>
          </p:cNvPr>
          <p:cNvSpPr txBox="1"/>
          <p:nvPr/>
        </p:nvSpPr>
        <p:spPr>
          <a:xfrm>
            <a:off x="528231" y="1251511"/>
            <a:ext cx="2880320" cy="73866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 smtClean="0"/>
              <a:t>Valori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elevati</a:t>
            </a:r>
            <a:r>
              <a:rPr lang="en-GB" sz="1400" b="1" dirty="0" smtClean="0"/>
              <a:t> </a:t>
            </a:r>
            <a:r>
              <a:rPr lang="en-GB" sz="1400" b="1" dirty="0"/>
              <a:t>ALP/GGT</a:t>
            </a:r>
          </a:p>
          <a:p>
            <a:pPr algn="ctr"/>
            <a:r>
              <a:rPr lang="en-GB" sz="1400" dirty="0"/>
              <a:t>e</a:t>
            </a:r>
            <a:r>
              <a:rPr lang="en-GB" sz="1400" dirty="0" smtClean="0"/>
              <a:t>/o </a:t>
            </a:r>
            <a:r>
              <a:rPr lang="en-GB" sz="1400" dirty="0" err="1" smtClean="0"/>
              <a:t>bilirubina</a:t>
            </a:r>
            <a:r>
              <a:rPr lang="en-GB" sz="1400" dirty="0" smtClean="0"/>
              <a:t> </a:t>
            </a:r>
            <a:r>
              <a:rPr lang="en-GB" sz="1400" dirty="0" err="1" smtClean="0"/>
              <a:t>diretta</a:t>
            </a:r>
            <a:endParaRPr lang="en-GB" sz="1400" dirty="0"/>
          </a:p>
          <a:p>
            <a:pPr algn="ctr"/>
            <a:r>
              <a:rPr lang="en-GB" sz="1400" dirty="0"/>
              <a:t>(HBsAg and anti-HCV </a:t>
            </a:r>
            <a:r>
              <a:rPr lang="en-GB" sz="1400" dirty="0" err="1" smtClean="0"/>
              <a:t>negativo</a:t>
            </a:r>
            <a:r>
              <a:rPr lang="en-GB" sz="1400" dirty="0" smtClean="0"/>
              <a:t>)</a:t>
            </a:r>
            <a:endParaRPr lang="en-US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C137739-6E0B-4468-97B6-4821AB41AE88}"/>
              </a:ext>
            </a:extLst>
          </p:cNvPr>
          <p:cNvSpPr/>
          <p:nvPr/>
        </p:nvSpPr>
        <p:spPr>
          <a:xfrm>
            <a:off x="852391" y="2277626"/>
            <a:ext cx="2232000" cy="432000"/>
          </a:xfrm>
          <a:prstGeom prst="rect">
            <a:avLst/>
          </a:prstGeom>
          <a:solidFill>
            <a:srgbClr val="CCDBE7"/>
          </a:solidFill>
        </p:spPr>
        <p:txBody>
          <a:bodyPr wrap="square" tIns="36000" bIns="36000">
            <a:noAutofit/>
          </a:bodyPr>
          <a:lstStyle/>
          <a:p>
            <a:pPr algn="ctr"/>
            <a:r>
              <a:rPr lang="en-GB" sz="1200" b="1" dirty="0" err="1" smtClean="0">
                <a:latin typeface="+mj-lt"/>
              </a:rPr>
              <a:t>Anamnesi</a:t>
            </a:r>
            <a:r>
              <a:rPr lang="en-GB" sz="1200" b="1" dirty="0" smtClean="0">
                <a:latin typeface="+mj-lt"/>
              </a:rPr>
              <a:t>, </a:t>
            </a:r>
            <a:r>
              <a:rPr lang="en-GB" sz="1200" b="1" dirty="0" err="1" smtClean="0">
                <a:latin typeface="+mj-lt"/>
              </a:rPr>
              <a:t>esame</a:t>
            </a:r>
            <a:r>
              <a:rPr lang="en-GB" sz="1200" b="1" dirty="0" smtClean="0">
                <a:latin typeface="+mj-lt"/>
              </a:rPr>
              <a:t> </a:t>
            </a:r>
            <a:r>
              <a:rPr lang="en-GB" sz="1200" b="1" dirty="0" err="1" smtClean="0">
                <a:latin typeface="+mj-lt"/>
              </a:rPr>
              <a:t>obiettivo</a:t>
            </a:r>
            <a:r>
              <a:rPr lang="en-GB" sz="1200" b="1" dirty="0" smtClean="0">
                <a:latin typeface="+mj-lt"/>
              </a:rPr>
              <a:t> </a:t>
            </a:r>
          </a:p>
          <a:p>
            <a:pPr algn="ctr"/>
            <a:r>
              <a:rPr lang="en-GB" sz="1200" b="1" dirty="0" smtClean="0">
                <a:latin typeface="+mj-lt"/>
              </a:rPr>
              <a:t> US </a:t>
            </a:r>
            <a:r>
              <a:rPr lang="en-GB" sz="1200" b="1" dirty="0" err="1" smtClean="0">
                <a:latin typeface="+mj-lt"/>
              </a:rPr>
              <a:t>Addome</a:t>
            </a:r>
            <a:endParaRPr lang="en-US" sz="3600" dirty="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4591D6D-2F7C-43DC-8367-1424CC5E1982}"/>
              </a:ext>
            </a:extLst>
          </p:cNvPr>
          <p:cNvSpPr/>
          <p:nvPr/>
        </p:nvSpPr>
        <p:spPr>
          <a:xfrm>
            <a:off x="852391" y="3053591"/>
            <a:ext cx="2232000" cy="432000"/>
          </a:xfrm>
          <a:prstGeom prst="rect">
            <a:avLst/>
          </a:prstGeom>
          <a:solidFill>
            <a:srgbClr val="CCDBE7"/>
          </a:solidFill>
        </p:spPr>
        <p:txBody>
          <a:bodyPr wrap="square" tIns="36000" bIns="36000">
            <a:noAutofit/>
          </a:bodyPr>
          <a:lstStyle/>
          <a:p>
            <a:pPr algn="ctr"/>
            <a:r>
              <a:rPr lang="en-US" sz="1200" b="1" dirty="0">
                <a:latin typeface="+mj-lt"/>
              </a:rPr>
              <a:t>AMA, ANA</a:t>
            </a:r>
          </a:p>
          <a:p>
            <a:pPr algn="ctr"/>
            <a:r>
              <a:rPr lang="en-US" sz="1200" dirty="0">
                <a:latin typeface="+mj-lt"/>
              </a:rPr>
              <a:t>(anti-sp100, anti-gp210)</a:t>
            </a:r>
            <a:endParaRPr lang="en-US" sz="3600" dirty="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013933D-0157-457D-B013-5B87AFFC6A95}"/>
              </a:ext>
            </a:extLst>
          </p:cNvPr>
          <p:cNvSpPr/>
          <p:nvPr/>
        </p:nvSpPr>
        <p:spPr>
          <a:xfrm>
            <a:off x="852391" y="3829879"/>
            <a:ext cx="2232000" cy="432000"/>
          </a:xfrm>
          <a:prstGeom prst="rect">
            <a:avLst/>
          </a:prstGeom>
          <a:solidFill>
            <a:srgbClr val="CCDBE7"/>
          </a:solidFill>
        </p:spPr>
        <p:txBody>
          <a:bodyPr wrap="square" tIns="36000" bIns="36000">
            <a:noAutofit/>
          </a:bodyPr>
          <a:lstStyle/>
          <a:p>
            <a:pPr algn="ctr"/>
            <a:r>
              <a:rPr lang="en-US" sz="1200" b="1" dirty="0" err="1" smtClean="0">
                <a:latin typeface="+mj-lt"/>
              </a:rPr>
              <a:t>Ulteriori</a:t>
            </a:r>
            <a:r>
              <a:rPr lang="en-US" sz="1200" b="1" dirty="0" smtClean="0">
                <a:latin typeface="+mj-lt"/>
              </a:rPr>
              <a:t> </a:t>
            </a:r>
            <a:r>
              <a:rPr lang="en-US" sz="1200" b="1" dirty="0" err="1" smtClean="0">
                <a:latin typeface="+mj-lt"/>
              </a:rPr>
              <a:t>Indagini</a:t>
            </a:r>
            <a:r>
              <a:rPr lang="en-US" sz="1200" b="1" dirty="0">
                <a:latin typeface="+mj-lt"/>
              </a:rPr>
              <a:t> </a:t>
            </a:r>
            <a:endParaRPr lang="en-US" sz="1200" b="1" dirty="0" smtClean="0">
              <a:latin typeface="+mj-lt"/>
            </a:endParaRPr>
          </a:p>
          <a:p>
            <a:pPr algn="ctr"/>
            <a:r>
              <a:rPr lang="en-US" sz="1200" b="1" dirty="0" err="1" smtClean="0">
                <a:latin typeface="+mj-lt"/>
              </a:rPr>
              <a:t>Colangio</a:t>
            </a:r>
            <a:r>
              <a:rPr lang="en-US" sz="1200" b="1" dirty="0" smtClean="0">
                <a:latin typeface="+mj-lt"/>
              </a:rPr>
              <a:t> RMN</a:t>
            </a:r>
            <a:r>
              <a:rPr lang="en-US" sz="1200" dirty="0" smtClean="0">
                <a:latin typeface="+mj-lt"/>
              </a:rPr>
              <a:t> </a:t>
            </a:r>
            <a:endParaRPr lang="en-US" sz="3600" dirty="0"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AF5216A-7F69-4585-AD40-E010CFDCAF0E}"/>
              </a:ext>
            </a:extLst>
          </p:cNvPr>
          <p:cNvSpPr/>
          <p:nvPr/>
        </p:nvSpPr>
        <p:spPr>
          <a:xfrm>
            <a:off x="852391" y="4600799"/>
            <a:ext cx="2232000" cy="276999"/>
          </a:xfrm>
          <a:prstGeom prst="rect">
            <a:avLst/>
          </a:prstGeom>
          <a:solidFill>
            <a:srgbClr val="CCDBE7"/>
          </a:solidFill>
        </p:spPr>
        <p:txBody>
          <a:bodyPr wrap="none">
            <a:noAutofit/>
          </a:bodyPr>
          <a:lstStyle/>
          <a:p>
            <a:pPr algn="ctr"/>
            <a:r>
              <a:rPr lang="en-US" sz="1200" b="1" dirty="0" err="1" smtClean="0">
                <a:latin typeface="+mj-lt"/>
              </a:rPr>
              <a:t>Biopsia</a:t>
            </a:r>
            <a:r>
              <a:rPr lang="en-US" sz="1200" b="1" dirty="0" smtClean="0">
                <a:latin typeface="+mj-lt"/>
              </a:rPr>
              <a:t> </a:t>
            </a:r>
            <a:r>
              <a:rPr lang="en-US" sz="1200" b="1" dirty="0" err="1" smtClean="0">
                <a:latin typeface="+mj-lt"/>
              </a:rPr>
              <a:t>epatica</a:t>
            </a:r>
            <a:endParaRPr lang="en-US" sz="3600" dirty="0"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C4AB343-E309-482A-A51A-E9AAAECC5D4C}"/>
              </a:ext>
            </a:extLst>
          </p:cNvPr>
          <p:cNvSpPr/>
          <p:nvPr/>
        </p:nvSpPr>
        <p:spPr>
          <a:xfrm>
            <a:off x="852391" y="5165249"/>
            <a:ext cx="2232000" cy="276999"/>
          </a:xfrm>
          <a:prstGeom prst="rect">
            <a:avLst/>
          </a:prstGeom>
          <a:solidFill>
            <a:srgbClr val="CCDBE7"/>
          </a:solidFill>
        </p:spPr>
        <p:txBody>
          <a:bodyPr wrap="none">
            <a:noAutofit/>
          </a:bodyPr>
          <a:lstStyle/>
          <a:p>
            <a:pPr algn="ctr"/>
            <a:r>
              <a:rPr lang="en-US" sz="1200" b="1" dirty="0" err="1" smtClean="0">
                <a:latin typeface="+mj-lt"/>
              </a:rPr>
              <a:t>Genetica</a:t>
            </a:r>
            <a:endParaRPr lang="en-US" sz="36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73F9577-8805-4512-8B79-14A4B10AEF40}"/>
              </a:ext>
            </a:extLst>
          </p:cNvPr>
          <p:cNvSpPr txBox="1"/>
          <p:nvPr/>
        </p:nvSpPr>
        <p:spPr>
          <a:xfrm>
            <a:off x="528231" y="5815136"/>
            <a:ext cx="2880320" cy="30777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 smtClean="0"/>
              <a:t>Osservazione</a:t>
            </a:r>
            <a:r>
              <a:rPr lang="en-GB" sz="1400" b="1" dirty="0" smtClean="0"/>
              <a:t>/</a:t>
            </a:r>
            <a:r>
              <a:rPr lang="en-GB" sz="1400" b="1" dirty="0" err="1" smtClean="0"/>
              <a:t>rivalutazione</a:t>
            </a:r>
            <a:endParaRPr lang="en-US" sz="1400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3165875-5250-4CE7-8E09-90E1CC315648}"/>
              </a:ext>
            </a:extLst>
          </p:cNvPr>
          <p:cNvSpPr/>
          <p:nvPr/>
        </p:nvSpPr>
        <p:spPr>
          <a:xfrm>
            <a:off x="1968391" y="2750063"/>
            <a:ext cx="10471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rialMT"/>
              </a:rPr>
              <a:t>No </a:t>
            </a:r>
            <a:r>
              <a:rPr lang="en-US" sz="1100" dirty="0" err="1" smtClean="0">
                <a:solidFill>
                  <a:schemeClr val="bg1"/>
                </a:solidFill>
                <a:latin typeface="ArialMT"/>
              </a:rPr>
              <a:t>alterazioni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4C1B892F-755A-4D4B-A90D-732E1F76BFB5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>
            <a:off x="1968391" y="5442248"/>
            <a:ext cx="0" cy="3728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41828A5E-E00A-41A4-B7E3-470FD222A82A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1968391" y="4878847"/>
            <a:ext cx="0" cy="28640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="" xmlns:a16="http://schemas.microsoft.com/office/drawing/2014/main" id="{C1D1CC51-764B-4F02-9040-07FEE9B3CFE2}"/>
              </a:ext>
            </a:extLst>
          </p:cNvPr>
          <p:cNvCxnSpPr>
            <a:cxnSpLocks/>
          </p:cNvCxnSpPr>
          <p:nvPr/>
        </p:nvCxnSpPr>
        <p:spPr>
          <a:xfrm>
            <a:off x="1968391" y="3488306"/>
            <a:ext cx="0" cy="324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B1B2F58A-7B5E-44D2-B27A-97DB12BC0E34}"/>
              </a:ext>
            </a:extLst>
          </p:cNvPr>
          <p:cNvCxnSpPr>
            <a:cxnSpLocks/>
          </p:cNvCxnSpPr>
          <p:nvPr/>
        </p:nvCxnSpPr>
        <p:spPr>
          <a:xfrm>
            <a:off x="1968391" y="4257539"/>
            <a:ext cx="0" cy="324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24650640-6130-42A8-A2BB-528E960721A6}"/>
              </a:ext>
            </a:extLst>
          </p:cNvPr>
          <p:cNvCxnSpPr>
            <a:cxnSpLocks/>
          </p:cNvCxnSpPr>
          <p:nvPr/>
        </p:nvCxnSpPr>
        <p:spPr>
          <a:xfrm>
            <a:off x="1968391" y="2717487"/>
            <a:ext cx="0" cy="324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14028EE-6412-4674-821C-7764193A0C98}"/>
              </a:ext>
            </a:extLst>
          </p:cNvPr>
          <p:cNvSpPr/>
          <p:nvPr/>
        </p:nvSpPr>
        <p:spPr>
          <a:xfrm>
            <a:off x="1968391" y="4304338"/>
            <a:ext cx="11256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ArialMT"/>
              </a:rPr>
              <a:t>Non </a:t>
            </a:r>
            <a:r>
              <a:rPr lang="en-US" sz="1100" dirty="0" err="1" smtClean="0">
                <a:solidFill>
                  <a:schemeClr val="bg1"/>
                </a:solidFill>
                <a:latin typeface="ArialMT"/>
              </a:rPr>
              <a:t>alterazioni</a:t>
            </a:r>
            <a:r>
              <a:rPr lang="en-US" sz="1100" dirty="0" smtClean="0">
                <a:solidFill>
                  <a:schemeClr val="bg1"/>
                </a:solidFill>
                <a:latin typeface="ArialMT"/>
              </a:rPr>
              <a:t>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47CB7317-38B7-47EA-8708-21A1B25F32D3}"/>
              </a:ext>
            </a:extLst>
          </p:cNvPr>
          <p:cNvSpPr/>
          <p:nvPr/>
        </p:nvSpPr>
        <p:spPr>
          <a:xfrm>
            <a:off x="1968391" y="4883725"/>
            <a:ext cx="11256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  <a:latin typeface="ArialMT"/>
              </a:rPr>
              <a:t>Non </a:t>
            </a:r>
            <a:r>
              <a:rPr lang="en-US" sz="1100" dirty="0" err="1" smtClean="0">
                <a:solidFill>
                  <a:schemeClr val="bg1"/>
                </a:solidFill>
                <a:latin typeface="ArialMT"/>
              </a:rPr>
              <a:t>alterazioni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C61E304B-1C43-4A74-BCE3-D122D09C45F6}"/>
              </a:ext>
            </a:extLst>
          </p:cNvPr>
          <p:cNvSpPr/>
          <p:nvPr/>
        </p:nvSpPr>
        <p:spPr>
          <a:xfrm>
            <a:off x="1968392" y="3494507"/>
            <a:ext cx="1694294" cy="368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dirty="0" err="1" smtClean="0">
                <a:solidFill>
                  <a:schemeClr val="bg1"/>
                </a:solidFill>
                <a:latin typeface="ArialMT"/>
              </a:rPr>
              <a:t>Negativi</a:t>
            </a:r>
            <a:r>
              <a:rPr lang="en-US" sz="1100" dirty="0" smtClean="0">
                <a:solidFill>
                  <a:schemeClr val="bg1"/>
                </a:solidFill>
                <a:latin typeface="ArialMT"/>
              </a:rPr>
              <a:t> e non </a:t>
            </a:r>
            <a:r>
              <a:rPr lang="en-US" sz="1100" dirty="0" err="1" smtClean="0">
                <a:solidFill>
                  <a:schemeClr val="bg1"/>
                </a:solidFill>
                <a:latin typeface="ArialMT"/>
              </a:rPr>
              <a:t>anamnesi</a:t>
            </a:r>
            <a:r>
              <a:rPr lang="en-US" sz="1100" dirty="0" smtClean="0">
                <a:solidFill>
                  <a:schemeClr val="bg1"/>
                </a:solidFill>
                <a:latin typeface="ArialMT"/>
              </a:rPr>
              <a:t> per </a:t>
            </a:r>
            <a:r>
              <a:rPr lang="en-US" sz="1100" dirty="0" err="1" smtClean="0">
                <a:solidFill>
                  <a:schemeClr val="bg1"/>
                </a:solidFill>
                <a:latin typeface="ArialMT"/>
              </a:rPr>
              <a:t>farmaci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5152AEF9-3B15-483C-A23C-EC87F207AB8E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1968391" y="1990175"/>
            <a:ext cx="0" cy="2874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924B559F-EE4D-4DD9-9E0C-45AF6DF10BF9}"/>
              </a:ext>
            </a:extLst>
          </p:cNvPr>
          <p:cNvSpPr/>
          <p:nvPr/>
        </p:nvSpPr>
        <p:spPr>
          <a:xfrm>
            <a:off x="6050184" y="2132856"/>
            <a:ext cx="2646040" cy="3427812"/>
          </a:xfrm>
          <a:prstGeom prst="roundRect">
            <a:avLst>
              <a:gd name="adj" fmla="val 535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DIAGNOSI</a:t>
            </a:r>
            <a:endParaRPr lang="en-US" b="1" dirty="0"/>
          </a:p>
          <a:p>
            <a:pPr algn="ctr"/>
            <a:r>
              <a:rPr lang="en-US" b="1" dirty="0" smtClean="0"/>
              <a:t>STABILITA</a:t>
            </a:r>
            <a:endParaRPr lang="en-US" b="1" dirty="0"/>
          </a:p>
          <a:p>
            <a:pPr algn="ctr"/>
            <a:r>
              <a:rPr lang="en-US" dirty="0" smtClean="0"/>
              <a:t>(con o </a:t>
            </a:r>
            <a:r>
              <a:rPr lang="en-US" dirty="0" err="1" smtClean="0"/>
              <a:t>senza</a:t>
            </a:r>
            <a:r>
              <a:rPr lang="en-US" dirty="0" smtClean="0"/>
              <a:t> </a:t>
            </a:r>
            <a:r>
              <a:rPr lang="en-US" dirty="0" err="1" smtClean="0"/>
              <a:t>esami</a:t>
            </a:r>
            <a:r>
              <a:rPr lang="en-US" dirty="0" smtClean="0"/>
              <a:t> </a:t>
            </a:r>
            <a:r>
              <a:rPr lang="en-US" dirty="0" err="1" smtClean="0"/>
              <a:t>diagnostici</a:t>
            </a:r>
            <a:r>
              <a:rPr lang="en-US" dirty="0" smtClean="0"/>
              <a:t> </a:t>
            </a:r>
            <a:r>
              <a:rPr lang="en-US" dirty="0" err="1" smtClean="0"/>
              <a:t>aggiuntivi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7965C342-5FFA-4055-9795-AE1FF683A195}"/>
              </a:ext>
            </a:extLst>
          </p:cNvPr>
          <p:cNvSpPr/>
          <p:nvPr/>
        </p:nvSpPr>
        <p:spPr>
          <a:xfrm>
            <a:off x="3518670" y="2255822"/>
            <a:ext cx="25407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/>
              <a:t>Sospetto</a:t>
            </a:r>
            <a:r>
              <a:rPr lang="en-US" sz="1200" dirty="0" smtClean="0"/>
              <a:t> di DILI </a:t>
            </a:r>
            <a:endParaRPr lang="en-US" sz="1200" dirty="0"/>
          </a:p>
          <a:p>
            <a:pPr algn="ctr"/>
            <a:r>
              <a:rPr lang="en-US" sz="1200" dirty="0" err="1" smtClean="0"/>
              <a:t>Lesione</a:t>
            </a:r>
            <a:r>
              <a:rPr lang="en-US" sz="1200" dirty="0" smtClean="0"/>
              <a:t> </a:t>
            </a:r>
            <a:r>
              <a:rPr lang="en-US" sz="1200" dirty="0" err="1" smtClean="0"/>
              <a:t>focale</a:t>
            </a:r>
            <a:r>
              <a:rPr lang="en-US" sz="1200" dirty="0" smtClean="0"/>
              <a:t>; Vie </a:t>
            </a:r>
            <a:r>
              <a:rPr lang="en-US" sz="1200" dirty="0" err="1" smtClean="0"/>
              <a:t>biliari</a:t>
            </a:r>
            <a:r>
              <a:rPr lang="en-US" sz="1200" dirty="0" smtClean="0"/>
              <a:t> </a:t>
            </a:r>
            <a:r>
              <a:rPr lang="en-US" sz="1200" dirty="0" err="1" smtClean="0"/>
              <a:t>dilatate</a:t>
            </a:r>
            <a:endParaRPr lang="en-US" sz="1200" dirty="0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1632CBED-1FEC-4BF2-9733-CEFDD3C45236}"/>
              </a:ext>
            </a:extLst>
          </p:cNvPr>
          <p:cNvSpPr/>
          <p:nvPr/>
        </p:nvSpPr>
        <p:spPr>
          <a:xfrm>
            <a:off x="3518670" y="3053591"/>
            <a:ext cx="25222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/>
              <a:t>Autoanticorpi</a:t>
            </a:r>
            <a:r>
              <a:rPr lang="en-US" sz="1200" dirty="0" smtClean="0"/>
              <a:t> +</a:t>
            </a:r>
            <a:endParaRPr lang="en-US" sz="1200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C0E1363D-B854-478A-AA81-F6D61EC02A2A}"/>
              </a:ext>
            </a:extLst>
          </p:cNvPr>
          <p:cNvSpPr/>
          <p:nvPr/>
        </p:nvSpPr>
        <p:spPr>
          <a:xfrm>
            <a:off x="3535602" y="3808774"/>
            <a:ext cx="25053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/>
              <a:t>Stenosi</a:t>
            </a:r>
            <a:r>
              <a:rPr lang="en-US" sz="1200" dirty="0" smtClean="0"/>
              <a:t> (</a:t>
            </a:r>
            <a:r>
              <a:rPr lang="en-US" sz="1200" dirty="0" err="1" smtClean="0"/>
              <a:t>colangite</a:t>
            </a:r>
            <a:r>
              <a:rPr lang="en-US" sz="1200" dirty="0" smtClean="0"/>
              <a:t> </a:t>
            </a:r>
            <a:r>
              <a:rPr lang="en-US" sz="1200" dirty="0" err="1" smtClean="0"/>
              <a:t>sclerosante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114A482E-3FC4-4595-87D9-4DE73737D22E}"/>
              </a:ext>
            </a:extLst>
          </p:cNvPr>
          <p:cNvSpPr/>
          <p:nvPr/>
        </p:nvSpPr>
        <p:spPr>
          <a:xfrm>
            <a:off x="3535602" y="4513459"/>
            <a:ext cx="25053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err="1" smtClean="0"/>
              <a:t>Danno</a:t>
            </a:r>
            <a:r>
              <a:rPr lang="en-US" sz="1200" dirty="0" smtClean="0"/>
              <a:t> </a:t>
            </a:r>
            <a:r>
              <a:rPr lang="en-US" sz="1200" dirty="0" err="1" smtClean="0"/>
              <a:t>Parenchimale</a:t>
            </a:r>
            <a:endParaRPr lang="en-US" sz="1200" dirty="0"/>
          </a:p>
          <a:p>
            <a:pPr algn="ctr"/>
            <a:r>
              <a:rPr lang="en-US" sz="1200" dirty="0" err="1" smtClean="0"/>
              <a:t>Lesioni</a:t>
            </a:r>
            <a:r>
              <a:rPr lang="en-US" sz="1200" dirty="0" smtClean="0"/>
              <a:t> </a:t>
            </a:r>
            <a:r>
              <a:rPr lang="en-US" sz="1200" dirty="0" err="1" smtClean="0"/>
              <a:t>dotti</a:t>
            </a:r>
            <a:r>
              <a:rPr lang="en-US" sz="1200" dirty="0" smtClean="0"/>
              <a:t> </a:t>
            </a:r>
            <a:r>
              <a:rPr lang="en-US" sz="1200" dirty="0" err="1" smtClean="0"/>
              <a:t>biliari</a:t>
            </a:r>
            <a:endParaRPr lang="en-US" sz="1200" dirty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33028F85-AB80-47B8-9563-6DE14CE48AD8}"/>
              </a:ext>
            </a:extLst>
          </p:cNvPr>
          <p:cNvSpPr/>
          <p:nvPr/>
        </p:nvSpPr>
        <p:spPr>
          <a:xfrm>
            <a:off x="3527938" y="5088697"/>
            <a:ext cx="25053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200" dirty="0" err="1" smtClean="0">
                <a:solidFill>
                  <a:prstClr val="black"/>
                </a:solidFill>
              </a:rPr>
              <a:t>Mutazione</a:t>
            </a:r>
            <a:r>
              <a:rPr lang="en-US" sz="1200" dirty="0" smtClean="0">
                <a:solidFill>
                  <a:prstClr val="black"/>
                </a:solidFill>
              </a:rPr>
              <a:t> Gene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="" xmlns:a16="http://schemas.microsoft.com/office/drawing/2014/main" id="{13C253C5-65BD-4A64-BF4D-A015B3BBCAC0}"/>
              </a:ext>
            </a:extLst>
          </p:cNvPr>
          <p:cNvCxnSpPr/>
          <p:nvPr/>
        </p:nvCxnSpPr>
        <p:spPr>
          <a:xfrm flipV="1">
            <a:off x="3084391" y="2493261"/>
            <a:ext cx="2965793" cy="7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012EA95B-FCC3-43D6-8BBD-D885AB33251F}"/>
              </a:ext>
            </a:extLst>
          </p:cNvPr>
          <p:cNvCxnSpPr/>
          <p:nvPr/>
        </p:nvCxnSpPr>
        <p:spPr>
          <a:xfrm flipV="1">
            <a:off x="3084760" y="3278304"/>
            <a:ext cx="2965793" cy="7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="" xmlns:a16="http://schemas.microsoft.com/office/drawing/2014/main" id="{DF868F70-20B9-461D-812B-56B527EB5448}"/>
              </a:ext>
            </a:extLst>
          </p:cNvPr>
          <p:cNvCxnSpPr/>
          <p:nvPr/>
        </p:nvCxnSpPr>
        <p:spPr>
          <a:xfrm flipV="1">
            <a:off x="3084760" y="4053547"/>
            <a:ext cx="2965793" cy="7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="" xmlns:a16="http://schemas.microsoft.com/office/drawing/2014/main" id="{B0BC22CA-DED6-46B4-9B21-5F203E170AF7}"/>
              </a:ext>
            </a:extLst>
          </p:cNvPr>
          <p:cNvCxnSpPr/>
          <p:nvPr/>
        </p:nvCxnSpPr>
        <p:spPr>
          <a:xfrm flipV="1">
            <a:off x="3084760" y="4748600"/>
            <a:ext cx="2965793" cy="7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="" xmlns:a16="http://schemas.microsoft.com/office/drawing/2014/main" id="{472807CF-9F5F-482B-8C9B-19A4B3A95103}"/>
              </a:ext>
            </a:extLst>
          </p:cNvPr>
          <p:cNvCxnSpPr/>
          <p:nvPr/>
        </p:nvCxnSpPr>
        <p:spPr>
          <a:xfrm flipV="1">
            <a:off x="3084760" y="5319826"/>
            <a:ext cx="2965793" cy="7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696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324336"/>
            <a:ext cx="8229600" cy="1143000"/>
          </a:xfrm>
        </p:spPr>
        <p:txBody>
          <a:bodyPr/>
          <a:lstStyle/>
          <a:p>
            <a:r>
              <a:rPr lang="it-IT" dirty="0" smtClean="0"/>
              <a:t>Fareste Biopsia in questo paziente?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90035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/>
              <a:t>Biopsia Epatica o no ?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EASL consiglia biopsia epatica nel caso di:</a:t>
            </a:r>
          </a:p>
          <a:p>
            <a:pPr lvl="1"/>
            <a:r>
              <a:rPr lang="it-IT" dirty="0" smtClean="0"/>
              <a:t>Autoanticorpi negativi</a:t>
            </a:r>
          </a:p>
          <a:p>
            <a:pPr lvl="1"/>
            <a:r>
              <a:rPr lang="it-IT" dirty="0" smtClean="0"/>
              <a:t>Sospetto di </a:t>
            </a:r>
            <a:r>
              <a:rPr lang="it-IT" dirty="0" err="1" smtClean="0"/>
              <a:t>overlap</a:t>
            </a:r>
            <a:r>
              <a:rPr lang="it-IT" dirty="0" smtClean="0"/>
              <a:t> PBC/AIH  o PBC/Nash</a:t>
            </a:r>
          </a:p>
          <a:p>
            <a:pPr lvl="1"/>
            <a:endParaRPr lang="it-IT" dirty="0"/>
          </a:p>
          <a:p>
            <a:pPr marL="457200" lvl="1" indent="0" algn="just">
              <a:buNone/>
            </a:pPr>
            <a:r>
              <a:rPr lang="it-IT" dirty="0" smtClean="0"/>
              <a:t>Pazienti con PBC presentano caratteristiche di AIH nel 10% dei casi e quindi la Biopsia in questi casi è raccomandata in quanto ha delle conseguenze dal punto di vista terapeutico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64041" y="6429697"/>
            <a:ext cx="2311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EASL Linee Guida 2017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59426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6029"/>
          </a:xfrm>
        </p:spPr>
        <p:txBody>
          <a:bodyPr/>
          <a:lstStyle/>
          <a:p>
            <a:r>
              <a:rPr lang="it-IT" b="1" dirty="0" smtClean="0"/>
              <a:t>Epatite dell’Interfaccia</a:t>
            </a:r>
            <a:endParaRPr lang="it-IT" b="1" dirty="0"/>
          </a:p>
        </p:txBody>
      </p:sp>
      <p:cxnSp>
        <p:nvCxnSpPr>
          <p:cNvPr id="5" name="Connettore 1 4"/>
          <p:cNvCxnSpPr/>
          <p:nvPr/>
        </p:nvCxnSpPr>
        <p:spPr>
          <a:xfrm>
            <a:off x="1191291" y="1624655"/>
            <a:ext cx="44954" cy="3994354"/>
          </a:xfrm>
          <a:prstGeom prst="line">
            <a:avLst/>
          </a:prstGeom>
          <a:ln>
            <a:headEnd type="triangle"/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1236245" y="5619009"/>
            <a:ext cx="7192700" cy="0"/>
          </a:xfrm>
          <a:prstGeom prst="line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Figura a mano libera 11"/>
          <p:cNvSpPr/>
          <p:nvPr/>
        </p:nvSpPr>
        <p:spPr>
          <a:xfrm>
            <a:off x="1483494" y="3605007"/>
            <a:ext cx="6698201" cy="1811717"/>
          </a:xfrm>
          <a:custGeom>
            <a:avLst/>
            <a:gdLst>
              <a:gd name="connsiteX0" fmla="*/ 0 w 6698201"/>
              <a:gd name="connsiteY0" fmla="*/ 1811717 h 1811717"/>
              <a:gd name="connsiteX1" fmla="*/ 842895 w 6698201"/>
              <a:gd name="connsiteY1" fmla="*/ 13635 h 1811717"/>
              <a:gd name="connsiteX2" fmla="*/ 2416298 w 6698201"/>
              <a:gd name="connsiteY2" fmla="*/ 1025056 h 1811717"/>
              <a:gd name="connsiteX3" fmla="*/ 6698201 w 6698201"/>
              <a:gd name="connsiteY3" fmla="*/ 1766765 h 181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8201" h="1811717">
                <a:moveTo>
                  <a:pt x="0" y="1811717"/>
                </a:moveTo>
                <a:cubicBezTo>
                  <a:pt x="220089" y="978231"/>
                  <a:pt x="440179" y="144745"/>
                  <a:pt x="842895" y="13635"/>
                </a:cubicBezTo>
                <a:cubicBezTo>
                  <a:pt x="1245611" y="-117475"/>
                  <a:pt x="1440414" y="732868"/>
                  <a:pt x="2416298" y="1025056"/>
                </a:cubicBezTo>
                <a:cubicBezTo>
                  <a:pt x="3392182" y="1317244"/>
                  <a:pt x="6698201" y="1766765"/>
                  <a:pt x="6698201" y="1766765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igura a mano libera 12"/>
          <p:cNvSpPr/>
          <p:nvPr/>
        </p:nvSpPr>
        <p:spPr>
          <a:xfrm>
            <a:off x="1584642" y="3546546"/>
            <a:ext cx="6597053" cy="1870178"/>
          </a:xfrm>
          <a:custGeom>
            <a:avLst/>
            <a:gdLst>
              <a:gd name="connsiteX0" fmla="*/ 0 w 6597053"/>
              <a:gd name="connsiteY0" fmla="*/ 1870178 h 1870178"/>
              <a:gd name="connsiteX1" fmla="*/ 2034185 w 6597053"/>
              <a:gd name="connsiteY1" fmla="*/ 4667 h 1870178"/>
              <a:gd name="connsiteX2" fmla="*/ 4517914 w 6597053"/>
              <a:gd name="connsiteY2" fmla="*/ 1353230 h 1870178"/>
              <a:gd name="connsiteX3" fmla="*/ 6597053 w 6597053"/>
              <a:gd name="connsiteY3" fmla="*/ 1825226 h 1870178"/>
              <a:gd name="connsiteX4" fmla="*/ 6597053 w 6597053"/>
              <a:gd name="connsiteY4" fmla="*/ 1825226 h 1870178"/>
              <a:gd name="connsiteX5" fmla="*/ 6597053 w 6597053"/>
              <a:gd name="connsiteY5" fmla="*/ 1825226 h 18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7053" h="1870178">
                <a:moveTo>
                  <a:pt x="0" y="1870178"/>
                </a:moveTo>
                <a:cubicBezTo>
                  <a:pt x="640600" y="980501"/>
                  <a:pt x="1281200" y="90825"/>
                  <a:pt x="2034185" y="4667"/>
                </a:cubicBezTo>
                <a:cubicBezTo>
                  <a:pt x="2787170" y="-81491"/>
                  <a:pt x="3757436" y="1049803"/>
                  <a:pt x="4517914" y="1353230"/>
                </a:cubicBezTo>
                <a:cubicBezTo>
                  <a:pt x="5278392" y="1656656"/>
                  <a:pt x="6597053" y="1825226"/>
                  <a:pt x="6597053" y="1825226"/>
                </a:cubicBezTo>
                <a:lnTo>
                  <a:pt x="6597053" y="1825226"/>
                </a:lnTo>
                <a:lnTo>
                  <a:pt x="6597053" y="1825226"/>
                </a:lnTo>
              </a:path>
            </a:pathLst>
          </a:cu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igura a mano libera 13"/>
          <p:cNvSpPr/>
          <p:nvPr/>
        </p:nvSpPr>
        <p:spPr>
          <a:xfrm>
            <a:off x="1652073" y="2330368"/>
            <a:ext cx="6372282" cy="3086356"/>
          </a:xfrm>
          <a:custGeom>
            <a:avLst/>
            <a:gdLst>
              <a:gd name="connsiteX0" fmla="*/ 0 w 6372282"/>
              <a:gd name="connsiteY0" fmla="*/ 3086356 h 3086356"/>
              <a:gd name="connsiteX1" fmla="*/ 3214238 w 6372282"/>
              <a:gd name="connsiteY1" fmla="*/ 2052459 h 3086356"/>
              <a:gd name="connsiteX2" fmla="*/ 4877549 w 6372282"/>
              <a:gd name="connsiteY2" fmla="*/ 7140 h 3086356"/>
              <a:gd name="connsiteX3" fmla="*/ 6372282 w 6372282"/>
              <a:gd name="connsiteY3" fmla="*/ 2827882 h 3086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2282" h="3086356">
                <a:moveTo>
                  <a:pt x="0" y="3086356"/>
                </a:moveTo>
                <a:cubicBezTo>
                  <a:pt x="1200656" y="2826009"/>
                  <a:pt x="2401313" y="2565662"/>
                  <a:pt x="3214238" y="2052459"/>
                </a:cubicBezTo>
                <a:cubicBezTo>
                  <a:pt x="4027163" y="1539256"/>
                  <a:pt x="4351208" y="-122097"/>
                  <a:pt x="4877549" y="7140"/>
                </a:cubicBezTo>
                <a:cubicBezTo>
                  <a:pt x="5403890" y="136377"/>
                  <a:pt x="6372282" y="2827882"/>
                  <a:pt x="6372282" y="282788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1652073" y="6079767"/>
            <a:ext cx="6529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  LIEVE                    MODERATA                             SEVERA</a:t>
            </a:r>
            <a:endParaRPr lang="it-IT" dirty="0"/>
          </a:p>
        </p:txBody>
      </p:sp>
      <p:cxnSp>
        <p:nvCxnSpPr>
          <p:cNvPr id="17" name="Connettore 1 16"/>
          <p:cNvCxnSpPr/>
          <p:nvPr/>
        </p:nvCxnSpPr>
        <p:spPr>
          <a:xfrm>
            <a:off x="2334044" y="1809321"/>
            <a:ext cx="35963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2334044" y="2164005"/>
            <a:ext cx="359635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>
            <a:off x="2334044" y="2518689"/>
            <a:ext cx="359635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2850508" y="1624655"/>
            <a:ext cx="482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AIH</a:t>
            </a:r>
            <a:endParaRPr lang="it-IT" sz="16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2850508" y="2011605"/>
            <a:ext cx="518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PBC</a:t>
            </a:r>
            <a:endParaRPr lang="it-IT" sz="160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2850508" y="2349412"/>
            <a:ext cx="5052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PSC</a:t>
            </a:r>
            <a:endParaRPr lang="it-IT" sz="1600" dirty="0"/>
          </a:p>
        </p:txBody>
      </p:sp>
      <p:sp>
        <p:nvSpPr>
          <p:cNvPr id="24" name="CasellaDiTesto 23"/>
          <p:cNvSpPr txBox="1"/>
          <p:nvPr/>
        </p:nvSpPr>
        <p:spPr>
          <a:xfrm rot="16200000">
            <a:off x="-437674" y="331057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Proporzione PTS</a:t>
            </a:r>
            <a:endParaRPr lang="it-IT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239433" y="1809321"/>
            <a:ext cx="559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Alta</a:t>
            </a:r>
            <a:endParaRPr lang="it-IT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317732" y="5249677"/>
            <a:ext cx="711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Bassa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4639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1923</Words>
  <Application>Microsoft Macintosh PowerPoint</Application>
  <PresentationFormat>Presentazione su schermo (4:3)</PresentationFormat>
  <Paragraphs>656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36" baseType="lpstr">
      <vt:lpstr>Tema di Office</vt:lpstr>
      <vt:lpstr>Presentazione di PowerPoint</vt:lpstr>
      <vt:lpstr>Caso Clinico</vt:lpstr>
      <vt:lpstr>Caso Clinico</vt:lpstr>
      <vt:lpstr>Quali indagini ?</vt:lpstr>
      <vt:lpstr>Diagnosi PBC</vt:lpstr>
      <vt:lpstr>EASL linee guida CBP</vt:lpstr>
      <vt:lpstr>Fareste Biopsia in questo paziente?</vt:lpstr>
      <vt:lpstr>Biopsia Epatica o no ?</vt:lpstr>
      <vt:lpstr>Epatite dell’Interfaccia</vt:lpstr>
      <vt:lpstr>Criteri Diagnostici per PBC/AIH: Proposte EASL</vt:lpstr>
      <vt:lpstr>PBC NON RESPONSIVA AGLI UDCA</vt:lpstr>
      <vt:lpstr>Fareste la Biopsia epatica in pazienti poco responsivi agli UDCA?</vt:lpstr>
      <vt:lpstr>Biopsia Epatica nei Non Responder agli UDCA</vt:lpstr>
      <vt:lpstr>Presentazione di PowerPoint</vt:lpstr>
      <vt:lpstr>Presentazione di PowerPoint</vt:lpstr>
      <vt:lpstr>Presentazione di PowerPoint</vt:lpstr>
      <vt:lpstr>Caso 4</vt:lpstr>
      <vt:lpstr>Caso 5</vt:lpstr>
      <vt:lpstr>Caso 8</vt:lpstr>
      <vt:lpstr>Presentazione di PowerPoint</vt:lpstr>
      <vt:lpstr>Utilità della Biopsia Epatica al baseline in pazienti con PBC biochimica</vt:lpstr>
      <vt:lpstr>Presentazione di PowerPoint</vt:lpstr>
      <vt:lpstr>FIBRATI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Alterazione cutanee</vt:lpstr>
      <vt:lpstr>Terapie Alternative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Caso Clinico</dc:title>
  <dc:creator>Adriano Pellicelli</dc:creator>
  <cp:lastModifiedBy>Adriano Pellicelli</cp:lastModifiedBy>
  <cp:revision>62</cp:revision>
  <dcterms:created xsi:type="dcterms:W3CDTF">2018-09-29T09:26:27Z</dcterms:created>
  <dcterms:modified xsi:type="dcterms:W3CDTF">2018-09-29T18:51:30Z</dcterms:modified>
</cp:coreProperties>
</file>