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634" r:id="rId20"/>
    <p:sldId id="274" r:id="rId2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2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2C82E95-AAB1-FD45-9EC1-168E3AF5343B}" type="datetimeFigureOut">
              <a:rPr lang="it-IT" smtClean="0"/>
              <a:t>29/09/18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417649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C82E95-AAB1-FD45-9EC1-168E3AF5343B}" type="datetimeFigureOut">
              <a:rPr lang="it-IT" smtClean="0"/>
              <a:t>29/09/18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379717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C82E95-AAB1-FD45-9EC1-168E3AF5343B}" type="datetimeFigureOut">
              <a:rPr lang="it-IT" smtClean="0"/>
              <a:t>29/09/18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240841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5" descr="4600 0104 gradnologo">
            <a:extLst>
              <a:ext uri="{FF2B5EF4-FFF2-40B4-BE49-F238E27FC236}">
                <a16:creationId xmlns:a16="http://schemas.microsoft.com/office/drawing/2014/main" xmlns="" id="{D6F46267-25F0-4780-8FCD-27212173C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858" b="38857"/>
          <a:stretch>
            <a:fillRect/>
          </a:stretch>
        </p:blipFill>
        <p:spPr bwMode="auto">
          <a:xfrm>
            <a:off x="0" y="3746500"/>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Rectangle 2"/>
          <p:cNvSpPr>
            <a:spLocks noGrp="1" noChangeArrowheads="1"/>
          </p:cNvSpPr>
          <p:nvPr>
            <p:ph type="ctrTitle"/>
          </p:nvPr>
        </p:nvSpPr>
        <p:spPr>
          <a:xfrm>
            <a:off x="685800" y="2130425"/>
            <a:ext cx="7772400" cy="1470025"/>
          </a:xfrm>
        </p:spPr>
        <p:txBody>
          <a:bodyPr/>
          <a:lstStyle>
            <a:lvl1pPr algn="ctr">
              <a:defRPr sz="4400"/>
            </a:lvl1pPr>
          </a:lstStyle>
          <a:p>
            <a:r>
              <a:rPr lang="en-US"/>
              <a:t>Click to edit Master title style</a:t>
            </a:r>
          </a:p>
        </p:txBody>
      </p:sp>
      <p:sp>
        <p:nvSpPr>
          <p:cNvPr id="138244" name="Rectangle 3"/>
          <p:cNvSpPr>
            <a:spLocks noGrp="1" noChangeArrowheads="1"/>
          </p:cNvSpPr>
          <p:nvPr>
            <p:ph type="subTitle" idx="1"/>
          </p:nvPr>
        </p:nvSpPr>
        <p:spPr>
          <a:xfrm>
            <a:off x="1371600" y="3886200"/>
            <a:ext cx="6400800" cy="1752600"/>
          </a:xfrm>
        </p:spPr>
        <p:txBody>
          <a:bodyPr/>
          <a:lstStyle>
            <a:lvl1pPr marL="0" indent="0" algn="ctr">
              <a:buFont typeface="Symbol" pitchFamily="18" charset="2"/>
              <a:buNone/>
              <a:defRPr sz="2800"/>
            </a:lvl1pPr>
          </a:lstStyle>
          <a:p>
            <a:r>
              <a:rPr lang="en-US"/>
              <a:t>Click to edit Master subtitle style</a:t>
            </a:r>
          </a:p>
        </p:txBody>
      </p:sp>
    </p:spTree>
    <p:extLst>
      <p:ext uri="{BB962C8B-B14F-4D97-AF65-F5344CB8AC3E}">
        <p14:creationId xmlns:p14="http://schemas.microsoft.com/office/powerpoint/2010/main" val="199181108"/>
      </p:ext>
    </p:extLst>
  </p:cSld>
  <p:clrMapOvr>
    <a:masterClrMapping/>
  </p:clrMapOvr>
  <p:transition xmlns:p14="http://schemas.microsoft.com/office/powerpoint/2010/main">
    <p:wipe dir="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08645760"/>
      </p:ext>
    </p:extLst>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451399727"/>
      </p:ext>
    </p:extLst>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04800" y="16002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72000" y="16002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85319263"/>
      </p:ext>
    </p:extLst>
  </p:cSld>
  <p:clrMapOvr>
    <a:masterClrMapping/>
  </p:clrMapOvr>
  <p:transition xmlns:p14="http://schemas.microsoft.com/office/powerpoint/2010/mai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46960265"/>
      </p:ext>
    </p:extLst>
  </p:cSld>
  <p:clrMapOvr>
    <a:masterClrMapping/>
  </p:clrMapOvr>
  <p:transition xmlns:p14="http://schemas.microsoft.com/office/powerpoint/2010/mai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282158643"/>
      </p:ext>
    </p:extLst>
  </p:cSld>
  <p:clrMapOvr>
    <a:masterClrMapping/>
  </p:clrMapOvr>
  <p:transition xmlns:p14="http://schemas.microsoft.com/office/powerpoint/2010/mai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123645"/>
      </p:ext>
    </p:extLst>
  </p:cSld>
  <p:clrMapOvr>
    <a:masterClrMapping/>
  </p:clrMapOvr>
  <p:transition xmlns:p14="http://schemas.microsoft.com/office/powerpoint/2010/mai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126117618"/>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C82E95-AAB1-FD45-9EC1-168E3AF5343B}" type="datetimeFigureOut">
              <a:rPr lang="it-IT" smtClean="0"/>
              <a:t>29/09/18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518302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900809646"/>
      </p:ext>
    </p:extLst>
  </p:cSld>
  <p:clrMapOvr>
    <a:masterClrMapping/>
  </p:clrMapOvr>
  <p:transition xmlns:p14="http://schemas.microsoft.com/office/powerpoint/2010/mai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1035198"/>
      </p:ext>
    </p:extLst>
  </p:cSld>
  <p:clrMapOvr>
    <a:masterClrMapping/>
  </p:clrMapOvr>
  <p:transition xmlns:p14="http://schemas.microsoft.com/office/powerpoint/2010/mai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38925" y="152400"/>
            <a:ext cx="2109788" cy="57912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04800" y="152400"/>
            <a:ext cx="6181725" cy="57912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829264876"/>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12C82E95-AAB1-FD45-9EC1-168E3AF5343B}" type="datetimeFigureOut">
              <a:rPr lang="it-IT" smtClean="0"/>
              <a:t>29/09/18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269656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2C82E95-AAB1-FD45-9EC1-168E3AF5343B}" type="datetimeFigureOut">
              <a:rPr lang="it-IT" smtClean="0"/>
              <a:t>29/09/18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183482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2C82E95-AAB1-FD45-9EC1-168E3AF5343B}" type="datetimeFigureOut">
              <a:rPr lang="it-IT" smtClean="0"/>
              <a:t>29/09/18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373056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12C82E95-AAB1-FD45-9EC1-168E3AF5343B}" type="datetimeFigureOut">
              <a:rPr lang="it-IT" smtClean="0"/>
              <a:t>29/09/18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421833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C82E95-AAB1-FD45-9EC1-168E3AF5343B}" type="datetimeFigureOut">
              <a:rPr lang="it-IT" smtClean="0"/>
              <a:t>29/09/18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373322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12C82E95-AAB1-FD45-9EC1-168E3AF5343B}" type="datetimeFigureOut">
              <a:rPr lang="it-IT" smtClean="0"/>
              <a:t>29/09/18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375887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12C82E95-AAB1-FD45-9EC1-168E3AF5343B}" type="datetimeFigureOut">
              <a:rPr lang="it-IT" smtClean="0"/>
              <a:t>29/09/18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AE3D0F-21B9-0F44-9CD6-D77322D081A6}" type="slidenum">
              <a:rPr lang="it-IT" smtClean="0"/>
              <a:t>‹n.›</a:t>
            </a:fld>
            <a:endParaRPr lang="it-IT"/>
          </a:p>
        </p:txBody>
      </p:sp>
    </p:spTree>
    <p:extLst>
      <p:ext uri="{BB962C8B-B14F-4D97-AF65-F5344CB8AC3E}">
        <p14:creationId xmlns:p14="http://schemas.microsoft.com/office/powerpoint/2010/main" val="1607679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82E95-AAB1-FD45-9EC1-168E3AF5343B}" type="datetimeFigureOut">
              <a:rPr lang="it-IT" smtClean="0"/>
              <a:t>29/09/18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E3D0F-21B9-0F44-9CD6-D77322D081A6}" type="slidenum">
              <a:rPr lang="it-IT" smtClean="0"/>
              <a:t>‹n.›</a:t>
            </a:fld>
            <a:endParaRPr lang="it-IT"/>
          </a:p>
        </p:txBody>
      </p:sp>
    </p:spTree>
    <p:extLst>
      <p:ext uri="{BB962C8B-B14F-4D97-AF65-F5344CB8AC3E}">
        <p14:creationId xmlns:p14="http://schemas.microsoft.com/office/powerpoint/2010/main" val="1723649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rgbClr val="001E64"/>
            </a:gs>
          </a:gsLst>
          <a:lin ang="18900000" scaled="1"/>
        </a:gradFill>
        <a:effectLst/>
      </p:bgPr>
    </p:bg>
    <p:spTree>
      <p:nvGrpSpPr>
        <p:cNvPr id="1" name=""/>
        <p:cNvGrpSpPr/>
        <p:nvPr/>
      </p:nvGrpSpPr>
      <p:grpSpPr>
        <a:xfrm>
          <a:off x="0" y="0"/>
          <a:ext cx="0" cy="0"/>
          <a:chOff x="0" y="0"/>
          <a:chExt cx="0" cy="0"/>
        </a:xfrm>
      </p:grpSpPr>
      <p:pic>
        <p:nvPicPr>
          <p:cNvPr id="35842" name="Picture 5" descr="4600 0104 gradnologo">
            <a:extLst>
              <a:ext uri="{FF2B5EF4-FFF2-40B4-BE49-F238E27FC236}">
                <a16:creationId xmlns:a16="http://schemas.microsoft.com/office/drawing/2014/main" xmlns="" id="{5EE3F2ED-DA71-4A6B-BA73-523D8136EB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38858" b="38857"/>
          <a:stretch>
            <a:fillRect/>
          </a:stretch>
        </p:blipFill>
        <p:spPr bwMode="auto">
          <a:xfrm>
            <a:off x="0" y="1120775"/>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xmlns="" id="{5FBEF3B1-4CAE-453E-8B87-7D108DBC1820}"/>
              </a:ext>
            </a:extLst>
          </p:cNvPr>
          <p:cNvSpPr>
            <a:spLocks noGrp="1" noChangeArrowheads="1"/>
          </p:cNvSpPr>
          <p:nvPr>
            <p:ph type="title"/>
          </p:nvPr>
        </p:nvSpPr>
        <p:spPr bwMode="auto">
          <a:xfrm>
            <a:off x="304800" y="152400"/>
            <a:ext cx="8443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it-IT"/>
              <a:t>Click to edit Master title style</a:t>
            </a:r>
          </a:p>
        </p:txBody>
      </p:sp>
      <p:sp>
        <p:nvSpPr>
          <p:cNvPr id="35844" name="Rectangle 3">
            <a:extLst>
              <a:ext uri="{FF2B5EF4-FFF2-40B4-BE49-F238E27FC236}">
                <a16:creationId xmlns:a16="http://schemas.microsoft.com/office/drawing/2014/main" xmlns="" id="{D97E6239-7ACE-488E-934B-C0937151186F}"/>
              </a:ext>
            </a:extLst>
          </p:cNvPr>
          <p:cNvSpPr>
            <a:spLocks noGrp="1" noChangeArrowheads="1"/>
          </p:cNvSpPr>
          <p:nvPr>
            <p:ph type="body" idx="1"/>
          </p:nvPr>
        </p:nvSpPr>
        <p:spPr bwMode="auto">
          <a:xfrm>
            <a:off x="304800" y="1600200"/>
            <a:ext cx="838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Tree>
    <p:extLst>
      <p:ext uri="{BB962C8B-B14F-4D97-AF65-F5344CB8AC3E}">
        <p14:creationId xmlns:p14="http://schemas.microsoft.com/office/powerpoint/2010/main" val="91614805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wipe dir="r"/>
  </p:transition>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3200" b="1">
          <a:solidFill>
            <a:schemeClr val="tx1"/>
          </a:solidFill>
          <a:latin typeface="Arial" charset="0"/>
        </a:defRPr>
      </a:lvl6pPr>
      <a:lvl7pPr marL="914400" algn="l" rtl="0" eaLnBrk="0" fontAlgn="base" hangingPunct="0">
        <a:spcBef>
          <a:spcPct val="0"/>
        </a:spcBef>
        <a:spcAft>
          <a:spcPct val="0"/>
        </a:spcAft>
        <a:defRPr sz="3200" b="1">
          <a:solidFill>
            <a:schemeClr val="tx1"/>
          </a:solidFill>
          <a:latin typeface="Arial" charset="0"/>
        </a:defRPr>
      </a:lvl7pPr>
      <a:lvl8pPr marL="1371600" algn="l" rtl="0" eaLnBrk="0" fontAlgn="base" hangingPunct="0">
        <a:spcBef>
          <a:spcPct val="0"/>
        </a:spcBef>
        <a:spcAft>
          <a:spcPct val="0"/>
        </a:spcAft>
        <a:defRPr sz="3200" b="1">
          <a:solidFill>
            <a:schemeClr val="tx1"/>
          </a:solidFill>
          <a:latin typeface="Arial" charset="0"/>
        </a:defRPr>
      </a:lvl8pPr>
      <a:lvl9pPr marL="1828800" algn="l" rtl="0" eaLnBrk="0" fontAlgn="base" hangingPunct="0">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rgbClr val="FFAC12"/>
        </a:buClr>
        <a:buFont typeface="Symbol" panose="05050102010706020507" pitchFamily="18" charset="2"/>
        <a:buChar char="·"/>
        <a:defRPr sz="2400" b="1">
          <a:solidFill>
            <a:schemeClr val="tx2"/>
          </a:solidFill>
          <a:latin typeface="+mn-lt"/>
          <a:ea typeface="+mn-ea"/>
          <a:cs typeface="+mn-cs"/>
        </a:defRPr>
      </a:lvl1pPr>
      <a:lvl2pPr marL="742950" indent="-285750" algn="l" rtl="0" eaLnBrk="0" fontAlgn="base" hangingPunct="0">
        <a:spcBef>
          <a:spcPct val="20000"/>
        </a:spcBef>
        <a:spcAft>
          <a:spcPct val="0"/>
        </a:spcAft>
        <a:buClr>
          <a:srgbClr val="FFAC12"/>
        </a:buClr>
        <a:buFont typeface="Symbol" panose="05050102010706020507" pitchFamily="18" charset="2"/>
        <a:buChar char="·"/>
        <a:defRPr sz="2000" b="1">
          <a:solidFill>
            <a:schemeClr val="tx2"/>
          </a:solidFill>
          <a:latin typeface="+mn-lt"/>
        </a:defRPr>
      </a:lvl2pPr>
      <a:lvl3pPr marL="1143000" indent="-228600" algn="l" rtl="0" eaLnBrk="0" fontAlgn="base" hangingPunct="0">
        <a:spcBef>
          <a:spcPct val="20000"/>
        </a:spcBef>
        <a:spcAft>
          <a:spcPct val="0"/>
        </a:spcAft>
        <a:buClr>
          <a:srgbClr val="FFAC12"/>
        </a:buClr>
        <a:buFont typeface="Symbol" panose="05050102010706020507" pitchFamily="18" charset="2"/>
        <a:buChar char="·"/>
        <a:defRPr sz="2400" b="1">
          <a:solidFill>
            <a:schemeClr val="tx2"/>
          </a:solidFill>
          <a:latin typeface="+mn-lt"/>
        </a:defRPr>
      </a:lvl3pPr>
      <a:lvl4pPr marL="1600200" indent="-228600" algn="l" rtl="0" eaLnBrk="0" fontAlgn="base" hangingPunct="0">
        <a:spcBef>
          <a:spcPct val="20000"/>
        </a:spcBef>
        <a:spcAft>
          <a:spcPct val="0"/>
        </a:spcAft>
        <a:buClr>
          <a:srgbClr val="FFAC12"/>
        </a:buClr>
        <a:buFont typeface="Symbol" panose="05050102010706020507" pitchFamily="18" charset="2"/>
        <a:buChar char="·"/>
        <a:defRPr sz="1600" b="1">
          <a:solidFill>
            <a:schemeClr val="tx2"/>
          </a:solidFill>
          <a:latin typeface="+mn-lt"/>
        </a:defRPr>
      </a:lvl4pPr>
      <a:lvl5pPr marL="2057400" indent="-228600" algn="l" rtl="0" eaLnBrk="0" fontAlgn="base" hangingPunct="0">
        <a:spcBef>
          <a:spcPct val="20000"/>
        </a:spcBef>
        <a:spcAft>
          <a:spcPct val="0"/>
        </a:spcAft>
        <a:buClr>
          <a:srgbClr val="FFAC12"/>
        </a:buClr>
        <a:buFont typeface="Symbol" panose="05050102010706020507" pitchFamily="18" charset="2"/>
        <a:buChar char="·"/>
        <a:defRPr sz="1400" b="1">
          <a:solidFill>
            <a:schemeClr val="tx2"/>
          </a:solidFill>
          <a:latin typeface="+mn-lt"/>
        </a:defRPr>
      </a:lvl5pPr>
      <a:lvl6pPr marL="2514600" indent="-228600" algn="l" rtl="0" eaLnBrk="0" fontAlgn="base" hangingPunct="0">
        <a:spcBef>
          <a:spcPct val="20000"/>
        </a:spcBef>
        <a:spcAft>
          <a:spcPct val="0"/>
        </a:spcAft>
        <a:buClr>
          <a:srgbClr val="FFAC12"/>
        </a:buClr>
        <a:buFont typeface="Symbol" pitchFamily="18" charset="2"/>
        <a:buChar char="·"/>
        <a:defRPr sz="1400" b="1">
          <a:solidFill>
            <a:schemeClr val="tx2"/>
          </a:solidFill>
          <a:latin typeface="+mn-lt"/>
        </a:defRPr>
      </a:lvl6pPr>
      <a:lvl7pPr marL="2971800" indent="-228600" algn="l" rtl="0" eaLnBrk="0" fontAlgn="base" hangingPunct="0">
        <a:spcBef>
          <a:spcPct val="20000"/>
        </a:spcBef>
        <a:spcAft>
          <a:spcPct val="0"/>
        </a:spcAft>
        <a:buClr>
          <a:srgbClr val="FFAC12"/>
        </a:buClr>
        <a:buFont typeface="Symbol" pitchFamily="18" charset="2"/>
        <a:buChar char="·"/>
        <a:defRPr sz="1400" b="1">
          <a:solidFill>
            <a:schemeClr val="tx2"/>
          </a:solidFill>
          <a:latin typeface="+mn-lt"/>
        </a:defRPr>
      </a:lvl7pPr>
      <a:lvl8pPr marL="3429000" indent="-228600" algn="l" rtl="0" eaLnBrk="0" fontAlgn="base" hangingPunct="0">
        <a:spcBef>
          <a:spcPct val="20000"/>
        </a:spcBef>
        <a:spcAft>
          <a:spcPct val="0"/>
        </a:spcAft>
        <a:buClr>
          <a:srgbClr val="FFAC12"/>
        </a:buClr>
        <a:buFont typeface="Symbol" pitchFamily="18" charset="2"/>
        <a:buChar char="·"/>
        <a:defRPr sz="1400" b="1">
          <a:solidFill>
            <a:schemeClr val="tx2"/>
          </a:solidFill>
          <a:latin typeface="+mn-lt"/>
        </a:defRPr>
      </a:lvl8pPr>
      <a:lvl9pPr marL="3886200" indent="-228600" algn="l" rtl="0" eaLnBrk="0" fontAlgn="base" hangingPunct="0">
        <a:spcBef>
          <a:spcPct val="20000"/>
        </a:spcBef>
        <a:spcAft>
          <a:spcPct val="0"/>
        </a:spcAft>
        <a:buClr>
          <a:srgbClr val="FFAC12"/>
        </a:buClr>
        <a:buFont typeface="Symbol" pitchFamily="18" charset="2"/>
        <a:buChar char="·"/>
        <a:defRPr sz="1400" b="1">
          <a:solidFill>
            <a:schemeClr val="tx2"/>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hyperlink" Target="https://en.wikipedia.org/wiki/Anna_Suk-Fong_Lok%23cite_note-AASLD-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ubmed/1993497" TargetMode="External"/><Relationship Id="rId4" Type="http://schemas.openxmlformats.org/officeDocument/2006/relationships/hyperlink" Target="https://www.ncbi.nlm.nih.gov/pubmed/7528709" TargetMode="External"/><Relationship Id="rId5" Type="http://schemas.openxmlformats.org/officeDocument/2006/relationships/hyperlink" Target="https://www.ncbi.nlm.nih.gov/pubmed/29405329" TargetMode="External"/><Relationship Id="rId1" Type="http://schemas.openxmlformats.org/officeDocument/2006/relationships/slideLayout" Target="../slideLayouts/slideLayout7.xml"/><Relationship Id="rId2" Type="http://schemas.openxmlformats.org/officeDocument/2006/relationships/hyperlink" Target="https://www.ncbi.nlm.nih.gov/pubmed/286356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0000FF"/>
                </a:solidFill>
              </a:rPr>
              <a:t>Prof. Anna </a:t>
            </a:r>
            <a:r>
              <a:rPr lang="it-IT" dirty="0" err="1">
                <a:solidFill>
                  <a:srgbClr val="0000FF"/>
                </a:solidFill>
              </a:rPr>
              <a:t>Suk-Fong</a:t>
            </a:r>
            <a:r>
              <a:rPr lang="it-IT" dirty="0">
                <a:solidFill>
                  <a:srgbClr val="0000FF"/>
                </a:solidFill>
              </a:rPr>
              <a:t> </a:t>
            </a:r>
            <a:r>
              <a:rPr lang="it-IT" dirty="0" err="1">
                <a:solidFill>
                  <a:srgbClr val="0000FF"/>
                </a:solidFill>
              </a:rPr>
              <a:t>Lok</a:t>
            </a:r>
            <a:endParaRPr lang="it-IT" dirty="0">
              <a:solidFill>
                <a:srgbClr val="0000FF"/>
              </a:solidFill>
            </a:endParaRPr>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865090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0000FF"/>
                </a:solidFill>
              </a:rPr>
              <a:t>Prof. Anna </a:t>
            </a:r>
            <a:r>
              <a:rPr lang="it-IT" dirty="0" err="1">
                <a:solidFill>
                  <a:srgbClr val="0000FF"/>
                </a:solidFill>
              </a:rPr>
              <a:t>Suk-Fong</a:t>
            </a:r>
            <a:r>
              <a:rPr lang="it-IT" dirty="0">
                <a:solidFill>
                  <a:srgbClr val="0000FF"/>
                </a:solidFill>
              </a:rPr>
              <a:t> </a:t>
            </a:r>
            <a:r>
              <a:rPr lang="it-IT" dirty="0" err="1">
                <a:solidFill>
                  <a:srgbClr val="0000FF"/>
                </a:solidFill>
              </a:rPr>
              <a:t>Lok</a:t>
            </a:r>
            <a:endParaRPr lang="it-IT" dirty="0">
              <a:solidFill>
                <a:srgbClr val="0000FF"/>
              </a:solidFill>
            </a:endParaRPr>
          </a:p>
        </p:txBody>
      </p:sp>
      <p:sp>
        <p:nvSpPr>
          <p:cNvPr id="3" name="Sottotitolo 2"/>
          <p:cNvSpPr>
            <a:spLocks noGrp="1"/>
          </p:cNvSpPr>
          <p:nvPr>
            <p:ph type="subTitle" idx="1"/>
          </p:nvPr>
        </p:nvSpPr>
        <p:spPr>
          <a:xfrm>
            <a:off x="872640" y="3886200"/>
            <a:ext cx="7367932" cy="1752600"/>
          </a:xfrm>
        </p:spPr>
        <p:txBody>
          <a:bodyPr>
            <a:normAutofit/>
          </a:bodyPr>
          <a:lstStyle/>
          <a:p>
            <a:pPr algn="l">
              <a:buClr>
                <a:srgbClr val="0000FF"/>
              </a:buClr>
              <a:buFont typeface="Wingdings" pitchFamily="2" charset="2"/>
              <a:buChar char="ü"/>
            </a:pPr>
            <a:r>
              <a:rPr lang="en-US" sz="2400" dirty="0"/>
              <a:t>most remarkable aspects of a fantastic scientific route</a:t>
            </a:r>
          </a:p>
          <a:p>
            <a:pPr marL="271463" indent="-271463" algn="l">
              <a:buClr>
                <a:srgbClr val="0000FF"/>
              </a:buClr>
              <a:buFont typeface="Wingdings" pitchFamily="2" charset="2"/>
              <a:buChar char="ü"/>
              <a:tabLst>
                <a:tab pos="271463" algn="l"/>
              </a:tabLst>
            </a:pPr>
            <a:r>
              <a:rPr lang="en-US" sz="2400" dirty="0"/>
              <a:t> some of her unforgettable teachings about </a:t>
            </a:r>
            <a:r>
              <a:rPr lang="en-US" sz="2400" dirty="0">
                <a:solidFill>
                  <a:srgbClr val="0000FF"/>
                </a:solidFill>
              </a:rPr>
              <a:t>life</a:t>
            </a:r>
            <a:r>
              <a:rPr lang="en-US" sz="2400" dirty="0"/>
              <a:t>, about </a:t>
            </a:r>
            <a:r>
              <a:rPr lang="en-US" sz="2400" dirty="0">
                <a:solidFill>
                  <a:srgbClr val="0000FF"/>
                </a:solidFill>
              </a:rPr>
              <a:t>being a medical doctor </a:t>
            </a:r>
            <a:r>
              <a:rPr lang="en-US" sz="2400" dirty="0"/>
              <a:t>and about </a:t>
            </a:r>
            <a:r>
              <a:rPr lang="en-US" sz="2400" dirty="0">
                <a:solidFill>
                  <a:srgbClr val="0000FF"/>
                </a:solidFill>
              </a:rPr>
              <a:t>being a professor</a:t>
            </a:r>
          </a:p>
        </p:txBody>
      </p:sp>
    </p:spTree>
    <p:extLst>
      <p:ext uri="{BB962C8B-B14F-4D97-AF65-F5344CB8AC3E}">
        <p14:creationId xmlns:p14="http://schemas.microsoft.com/office/powerpoint/2010/main" val="39407085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94718"/>
            <a:ext cx="8229600" cy="571504"/>
          </a:xfrm>
        </p:spPr>
        <p:txBody>
          <a:bodyPr>
            <a:noAutofit/>
          </a:bodyPr>
          <a:lstStyle/>
          <a:p>
            <a:r>
              <a:rPr lang="en-US" sz="2800" dirty="0">
                <a:solidFill>
                  <a:srgbClr val="0000FF"/>
                </a:solidFill>
              </a:rPr>
              <a:t>some of her unforgettable teachings about </a:t>
            </a:r>
            <a:r>
              <a:rPr lang="en-US" sz="2800" u="sng" dirty="0">
                <a:solidFill>
                  <a:srgbClr val="0000FF"/>
                </a:solidFill>
              </a:rPr>
              <a:t>life</a:t>
            </a:r>
            <a:endParaRPr lang="en-GB" sz="2800" u="sng" dirty="0">
              <a:solidFill>
                <a:srgbClr val="0000FF"/>
              </a:solidFill>
            </a:endParaRPr>
          </a:p>
        </p:txBody>
      </p:sp>
    </p:spTree>
    <p:extLst>
      <p:ext uri="{BB962C8B-B14F-4D97-AF65-F5344CB8AC3E}">
        <p14:creationId xmlns:p14="http://schemas.microsoft.com/office/powerpoint/2010/main" val="18424871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94718"/>
            <a:ext cx="8229600" cy="571504"/>
          </a:xfrm>
        </p:spPr>
        <p:txBody>
          <a:bodyPr>
            <a:noAutofit/>
          </a:bodyPr>
          <a:lstStyle/>
          <a:p>
            <a:r>
              <a:rPr lang="en-US" sz="2800" dirty="0">
                <a:solidFill>
                  <a:srgbClr val="0000FF"/>
                </a:solidFill>
              </a:rPr>
              <a:t>some of her unforgettable teachings about </a:t>
            </a:r>
            <a:r>
              <a:rPr lang="en-US" sz="2800" u="sng" dirty="0">
                <a:solidFill>
                  <a:srgbClr val="0000FF"/>
                </a:solidFill>
              </a:rPr>
              <a:t>life</a:t>
            </a:r>
            <a:endParaRPr lang="en-GB" sz="2800" u="sng" dirty="0">
              <a:solidFill>
                <a:srgbClr val="0000FF"/>
              </a:solidFill>
            </a:endParaRPr>
          </a:p>
        </p:txBody>
      </p:sp>
      <p:sp>
        <p:nvSpPr>
          <p:cNvPr id="3" name="Segnaposto contenuto 2"/>
          <p:cNvSpPr>
            <a:spLocks noGrp="1"/>
          </p:cNvSpPr>
          <p:nvPr>
            <p:ph idx="1"/>
          </p:nvPr>
        </p:nvSpPr>
        <p:spPr>
          <a:xfrm>
            <a:off x="142844" y="1745049"/>
            <a:ext cx="4801493" cy="4478293"/>
          </a:xfrm>
        </p:spPr>
        <p:txBody>
          <a:bodyPr>
            <a:normAutofit fontScale="92500" lnSpcReduction="10000"/>
          </a:bodyPr>
          <a:lstStyle/>
          <a:p>
            <a:pPr marL="90488" indent="15875" defTabSz="90488">
              <a:buNone/>
            </a:pPr>
            <a:r>
              <a:rPr lang="en-GB" sz="2000" dirty="0"/>
              <a:t>I have had my share of successes and failures, this is life. </a:t>
            </a:r>
          </a:p>
          <a:p>
            <a:pPr marL="90488" indent="15875" defTabSz="90488">
              <a:buNone/>
            </a:pPr>
            <a:endParaRPr lang="en-GB" sz="2000" dirty="0"/>
          </a:p>
          <a:p>
            <a:pPr marL="90488" indent="15875" defTabSz="90488">
              <a:buNone/>
            </a:pPr>
            <a:r>
              <a:rPr lang="en-GB" sz="2000" dirty="0"/>
              <a:t>It is important that young people realize that those of us who have made it had our struggles and our failures also. So do not feel discouraged when things are not going your way. </a:t>
            </a:r>
          </a:p>
          <a:p>
            <a:pPr marL="90488" indent="15875" defTabSz="90488">
              <a:buNone/>
            </a:pPr>
            <a:endParaRPr lang="en-GB" sz="2000" dirty="0"/>
          </a:p>
          <a:p>
            <a:pPr marL="90488" indent="15875" defTabSz="90488">
              <a:buNone/>
            </a:pPr>
            <a:r>
              <a:rPr lang="en-GB" sz="2000" dirty="0"/>
              <a:t>It is important to remember that </a:t>
            </a:r>
            <a:r>
              <a:rPr lang="en-GB" sz="2000" dirty="0">
                <a:solidFill>
                  <a:srgbClr val="0000FF"/>
                </a:solidFill>
              </a:rPr>
              <a:t>our journey in life and our career is a marathon and not a sprint.</a:t>
            </a:r>
          </a:p>
          <a:p>
            <a:pPr marL="90488" indent="15875" defTabSz="90488">
              <a:buNone/>
            </a:pPr>
            <a:endParaRPr lang="en-GB" sz="2000" dirty="0"/>
          </a:p>
          <a:p>
            <a:pPr marL="90488" indent="15875" defTabSz="90488">
              <a:buNone/>
            </a:pPr>
            <a:r>
              <a:rPr lang="en-GB" sz="2000" dirty="0"/>
              <a:t>There will be ups and downs and </a:t>
            </a:r>
            <a:r>
              <a:rPr lang="en-GB" sz="2000" dirty="0">
                <a:solidFill>
                  <a:srgbClr val="0000FF"/>
                </a:solidFill>
              </a:rPr>
              <a:t>those who persevere will reach their destination</a:t>
            </a:r>
            <a:r>
              <a:rPr lang="en-GB" sz="2000" dirty="0"/>
              <a:t>.</a:t>
            </a:r>
          </a:p>
        </p:txBody>
      </p:sp>
      <p:pic>
        <p:nvPicPr>
          <p:cNvPr id="4" name="Picture 3" descr="C:\Users\smadonia\Desktop\Anna_Suk-Fong_Lok_MD.drupal_2.jpg"/>
          <p:cNvPicPr>
            <a:picLocks noChangeAspect="1" noChangeArrowheads="1"/>
          </p:cNvPicPr>
          <p:nvPr/>
        </p:nvPicPr>
        <p:blipFill>
          <a:blip r:embed="rId2"/>
          <a:srcRect/>
          <a:stretch>
            <a:fillRect/>
          </a:stretch>
        </p:blipFill>
        <p:spPr bwMode="auto">
          <a:xfrm>
            <a:off x="5279392" y="1739193"/>
            <a:ext cx="3407408" cy="4484149"/>
          </a:xfrm>
          <a:prstGeom prst="rect">
            <a:avLst/>
          </a:prstGeom>
          <a:noFill/>
        </p:spPr>
      </p:pic>
    </p:spTree>
    <p:extLst>
      <p:ext uri="{BB962C8B-B14F-4D97-AF65-F5344CB8AC3E}">
        <p14:creationId xmlns:p14="http://schemas.microsoft.com/office/powerpoint/2010/main" val="22523228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0962" y="1585558"/>
            <a:ext cx="4900724" cy="5096693"/>
          </a:xfrm>
        </p:spPr>
        <p:txBody>
          <a:bodyPr>
            <a:normAutofit fontScale="92500" lnSpcReduction="20000"/>
          </a:bodyPr>
          <a:lstStyle/>
          <a:p>
            <a:pPr>
              <a:buNone/>
            </a:pPr>
            <a:endParaRPr lang="en-GB" sz="2000" dirty="0"/>
          </a:p>
          <a:p>
            <a:pPr marL="0" indent="0">
              <a:buNone/>
            </a:pPr>
            <a:r>
              <a:rPr lang="en-GB" sz="2000" dirty="0"/>
              <a:t>We can help others and make a big impact on their health. Recognize the impact of every little thing you do on your patients' and their families' lives. </a:t>
            </a:r>
          </a:p>
          <a:p>
            <a:pPr marL="0" indent="0">
              <a:buNone/>
            </a:pPr>
            <a:endParaRPr lang="en-GB" sz="2000" dirty="0"/>
          </a:p>
          <a:p>
            <a:pPr marL="0" indent="0">
              <a:buNone/>
            </a:pPr>
            <a:r>
              <a:rPr lang="en-GB" sz="2000" dirty="0">
                <a:solidFill>
                  <a:srgbClr val="0000FF"/>
                </a:solidFill>
              </a:rPr>
              <a:t>Understand how privileged you are</a:t>
            </a:r>
            <a:r>
              <a:rPr lang="en-GB" sz="2000" dirty="0"/>
              <a:t>. While we cannot be perfect, we can and should always try our best. Also remember that medicine is not just a science, it is also an art</a:t>
            </a:r>
          </a:p>
          <a:p>
            <a:pPr marL="0" indent="0">
              <a:buNone/>
            </a:pPr>
            <a:endParaRPr lang="en-GB" sz="2000" dirty="0"/>
          </a:p>
          <a:p>
            <a:pPr marL="0" indent="0">
              <a:buNone/>
            </a:pPr>
            <a:r>
              <a:rPr lang="en-GB" sz="2000" dirty="0">
                <a:solidFill>
                  <a:srgbClr val="0000FF"/>
                </a:solidFill>
              </a:rPr>
              <a:t>Even when our hands are tied and modern medicine cannot save our patient's life, we can still make a difference by being compassionate and understanding.</a:t>
            </a:r>
          </a:p>
          <a:p>
            <a:pPr marL="0" indent="0">
              <a:buNone/>
            </a:pPr>
            <a:endParaRPr lang="en-GB" sz="2000" dirty="0">
              <a:solidFill>
                <a:srgbClr val="0000FF"/>
              </a:solidFill>
            </a:endParaRPr>
          </a:p>
          <a:p>
            <a:pPr marL="0" indent="0">
              <a:buNone/>
            </a:pPr>
            <a:r>
              <a:rPr lang="en-GB" sz="2000" dirty="0"/>
              <a:t>Learn </a:t>
            </a:r>
            <a:r>
              <a:rPr lang="en-GB" sz="2000" dirty="0">
                <a:solidFill>
                  <a:srgbClr val="0000FF"/>
                </a:solidFill>
              </a:rPr>
              <a:t>how to communicate and how to listen</a:t>
            </a:r>
            <a:r>
              <a:rPr lang="en-GB" sz="2000" dirty="0"/>
              <a:t>; and always imagine if you or your loved one is on the other side in the consulting room.</a:t>
            </a:r>
          </a:p>
        </p:txBody>
      </p:sp>
      <p:sp>
        <p:nvSpPr>
          <p:cNvPr id="4" name="Titolo 3"/>
          <p:cNvSpPr>
            <a:spLocks noGrp="1"/>
          </p:cNvSpPr>
          <p:nvPr>
            <p:ph type="title"/>
          </p:nvPr>
        </p:nvSpPr>
        <p:spPr>
          <a:xfrm>
            <a:off x="457200" y="380464"/>
            <a:ext cx="8229600" cy="1143000"/>
          </a:xfrm>
        </p:spPr>
        <p:txBody>
          <a:bodyPr>
            <a:noAutofit/>
          </a:bodyPr>
          <a:lstStyle/>
          <a:p>
            <a:r>
              <a:rPr lang="en-US" sz="2800" dirty="0">
                <a:solidFill>
                  <a:srgbClr val="0000FF"/>
                </a:solidFill>
              </a:rPr>
              <a:t> some of her unforgettable teachings about </a:t>
            </a:r>
            <a:br>
              <a:rPr lang="en-US" sz="2800" dirty="0">
                <a:solidFill>
                  <a:srgbClr val="0000FF"/>
                </a:solidFill>
              </a:rPr>
            </a:br>
            <a:r>
              <a:rPr lang="en-US" sz="2800" u="sng" dirty="0">
                <a:solidFill>
                  <a:srgbClr val="0000FF"/>
                </a:solidFill>
              </a:rPr>
              <a:t>being a medical doctor </a:t>
            </a:r>
            <a:r>
              <a:rPr lang="en-US" sz="2800" dirty="0">
                <a:solidFill>
                  <a:srgbClr val="0000FF"/>
                </a:solidFill>
              </a:rPr>
              <a:t/>
            </a:r>
            <a:br>
              <a:rPr lang="en-US" sz="2800" dirty="0">
                <a:solidFill>
                  <a:srgbClr val="0000FF"/>
                </a:solidFill>
              </a:rPr>
            </a:br>
            <a:endParaRPr lang="it-IT" sz="2800" dirty="0">
              <a:solidFill>
                <a:srgbClr val="0000FF"/>
              </a:solidFill>
            </a:endParaRPr>
          </a:p>
        </p:txBody>
      </p:sp>
      <p:pic>
        <p:nvPicPr>
          <p:cNvPr id="6" name="Immagine 5" descr="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1686" y="1916500"/>
            <a:ext cx="4088474" cy="4313340"/>
          </a:xfrm>
          <a:prstGeom prst="rect">
            <a:avLst/>
          </a:prstGeom>
        </p:spPr>
      </p:pic>
    </p:spTree>
    <p:extLst>
      <p:ext uri="{BB962C8B-B14F-4D97-AF65-F5344CB8AC3E}">
        <p14:creationId xmlns:p14="http://schemas.microsoft.com/office/powerpoint/2010/main" val="5970543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607234"/>
            <a:ext cx="8643998" cy="706090"/>
          </a:xfrm>
        </p:spPr>
        <p:txBody>
          <a:bodyPr>
            <a:noAutofit/>
          </a:bodyPr>
          <a:lstStyle/>
          <a:p>
            <a:r>
              <a:rPr lang="en-US" sz="2800" dirty="0">
                <a:solidFill>
                  <a:srgbClr val="0000FF"/>
                </a:solidFill>
              </a:rPr>
              <a:t> some of her unforgettable teachings about</a:t>
            </a:r>
            <a:br>
              <a:rPr lang="en-US" sz="2800" dirty="0">
                <a:solidFill>
                  <a:srgbClr val="0000FF"/>
                </a:solidFill>
              </a:rPr>
            </a:br>
            <a:r>
              <a:rPr lang="en-US" sz="2800" dirty="0">
                <a:solidFill>
                  <a:srgbClr val="0000FF"/>
                </a:solidFill>
              </a:rPr>
              <a:t> </a:t>
            </a:r>
            <a:r>
              <a:rPr lang="en-US" sz="2800" u="sng" dirty="0">
                <a:solidFill>
                  <a:srgbClr val="0000FF"/>
                </a:solidFill>
              </a:rPr>
              <a:t>being a professor</a:t>
            </a:r>
            <a:r>
              <a:rPr lang="en-US" sz="2800" dirty="0">
                <a:solidFill>
                  <a:srgbClr val="0000FF"/>
                </a:solidFill>
              </a:rPr>
              <a:t/>
            </a:r>
            <a:br>
              <a:rPr lang="en-US" sz="2800" dirty="0">
                <a:solidFill>
                  <a:srgbClr val="0000FF"/>
                </a:solidFill>
              </a:rPr>
            </a:br>
            <a:endParaRPr lang="it-IT" sz="2800" dirty="0">
              <a:solidFill>
                <a:srgbClr val="0000FF"/>
              </a:solidFill>
            </a:endParaRPr>
          </a:p>
        </p:txBody>
      </p:sp>
      <p:sp>
        <p:nvSpPr>
          <p:cNvPr id="3" name="Segnaposto contenuto 2"/>
          <p:cNvSpPr>
            <a:spLocks noGrp="1"/>
          </p:cNvSpPr>
          <p:nvPr>
            <p:ph idx="1"/>
          </p:nvPr>
        </p:nvSpPr>
        <p:spPr>
          <a:xfrm>
            <a:off x="105842" y="1428736"/>
            <a:ext cx="4793134" cy="4603432"/>
          </a:xfrm>
        </p:spPr>
        <p:txBody>
          <a:bodyPr>
            <a:normAutofit lnSpcReduction="10000"/>
          </a:bodyPr>
          <a:lstStyle/>
          <a:p>
            <a:pPr marL="0" indent="0" algn="just" fontAlgn="base">
              <a:buNone/>
            </a:pPr>
            <a:endParaRPr lang="en-US" sz="2000" dirty="0">
              <a:solidFill>
                <a:srgbClr val="0000FF"/>
              </a:solidFill>
            </a:endParaRPr>
          </a:p>
          <a:p>
            <a:pPr marL="0" indent="0" algn="just" fontAlgn="base">
              <a:buNone/>
            </a:pPr>
            <a:endParaRPr lang="en-US" sz="2000" dirty="0">
              <a:solidFill>
                <a:srgbClr val="0000FF"/>
              </a:solidFill>
            </a:endParaRPr>
          </a:p>
          <a:p>
            <a:pPr marL="0" indent="0" algn="just" fontAlgn="base">
              <a:buNone/>
            </a:pPr>
            <a:r>
              <a:rPr lang="en-US" sz="2000" dirty="0">
                <a:solidFill>
                  <a:srgbClr val="0000FF"/>
                </a:solidFill>
              </a:rPr>
              <a:t>I am able to help you now because someone helped me in the past</a:t>
            </a:r>
            <a:r>
              <a:rPr lang="en-US" sz="2000" dirty="0"/>
              <a:t>. </a:t>
            </a:r>
          </a:p>
          <a:p>
            <a:pPr marL="0" indent="0" algn="just" fontAlgn="base">
              <a:buNone/>
            </a:pPr>
            <a:endParaRPr lang="en-US" sz="2000" dirty="0"/>
          </a:p>
          <a:p>
            <a:pPr marL="0" indent="0" algn="just" fontAlgn="base">
              <a:buNone/>
            </a:pPr>
            <a:r>
              <a:rPr lang="en-US" sz="2000" dirty="0"/>
              <a:t>I cannot pay my teachers back nor do they expect any pay back; instead. </a:t>
            </a:r>
            <a:r>
              <a:rPr lang="en-US" sz="2000" dirty="0">
                <a:solidFill>
                  <a:srgbClr val="0000FF"/>
                </a:solidFill>
              </a:rPr>
              <a:t>I am paying it forward, passing on my knowledge and experience</a:t>
            </a:r>
            <a:r>
              <a:rPr lang="en-US" sz="2000" dirty="0">
                <a:solidFill>
                  <a:srgbClr val="FF0000"/>
                </a:solidFill>
              </a:rPr>
              <a:t> </a:t>
            </a:r>
            <a:r>
              <a:rPr lang="en-US" sz="2000" dirty="0"/>
              <a:t>to help you succeed so you can in turn pass that along to next generation. </a:t>
            </a:r>
          </a:p>
          <a:p>
            <a:pPr marL="0" indent="0" algn="just" fontAlgn="base">
              <a:buNone/>
            </a:pPr>
            <a:endParaRPr lang="en-US" sz="2000" dirty="0"/>
          </a:p>
          <a:p>
            <a:pPr marL="0" indent="0" algn="just" fontAlgn="base">
              <a:buNone/>
            </a:pPr>
            <a:r>
              <a:rPr lang="en-US" sz="2000" dirty="0"/>
              <a:t>I am pleased to say many of my mentees have become leaders in their own right and are indeed fostering another generation of physicians and researchers” </a:t>
            </a:r>
            <a:endParaRPr lang="it-IT" sz="2000" dirty="0"/>
          </a:p>
        </p:txBody>
      </p:sp>
      <p:pic>
        <p:nvPicPr>
          <p:cNvPr id="4" name="Immagine 3" descr="anna-l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395" y="1929286"/>
            <a:ext cx="3785730" cy="3785730"/>
          </a:xfrm>
          <a:prstGeom prst="rect">
            <a:avLst/>
          </a:prstGeom>
        </p:spPr>
      </p:pic>
    </p:spTree>
    <p:extLst>
      <p:ext uri="{BB962C8B-B14F-4D97-AF65-F5344CB8AC3E}">
        <p14:creationId xmlns:p14="http://schemas.microsoft.com/office/powerpoint/2010/main" val="39615272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0000FF"/>
                </a:solidFill>
              </a:rPr>
              <a:t>Prof. Anna </a:t>
            </a:r>
            <a:r>
              <a:rPr lang="it-IT" dirty="0" err="1">
                <a:solidFill>
                  <a:srgbClr val="0000FF"/>
                </a:solidFill>
              </a:rPr>
              <a:t>Suk-Fong</a:t>
            </a:r>
            <a:r>
              <a:rPr lang="it-IT" dirty="0">
                <a:solidFill>
                  <a:srgbClr val="0000FF"/>
                </a:solidFill>
              </a:rPr>
              <a:t> </a:t>
            </a:r>
            <a:r>
              <a:rPr lang="it-IT" dirty="0" err="1">
                <a:solidFill>
                  <a:srgbClr val="0000FF"/>
                </a:solidFill>
              </a:rPr>
              <a:t>Lok</a:t>
            </a:r>
            <a:endParaRPr lang="it-IT" dirty="0">
              <a:solidFill>
                <a:srgbClr val="0000FF"/>
              </a:solidFill>
            </a:endParaRPr>
          </a:p>
        </p:txBody>
      </p:sp>
      <p:sp>
        <p:nvSpPr>
          <p:cNvPr id="3" name="Sottotitolo 2"/>
          <p:cNvSpPr>
            <a:spLocks noGrp="1"/>
          </p:cNvSpPr>
          <p:nvPr>
            <p:ph type="subTitle" idx="1"/>
          </p:nvPr>
        </p:nvSpPr>
        <p:spPr>
          <a:xfrm>
            <a:off x="872640" y="3886200"/>
            <a:ext cx="7367932" cy="1752600"/>
          </a:xfrm>
        </p:spPr>
        <p:txBody>
          <a:bodyPr>
            <a:normAutofit/>
          </a:bodyPr>
          <a:lstStyle/>
          <a:p>
            <a:pPr algn="l">
              <a:buClr>
                <a:srgbClr val="0000FF"/>
              </a:buClr>
              <a:buFont typeface="Wingdings" pitchFamily="2" charset="2"/>
              <a:buChar char="ü"/>
            </a:pPr>
            <a:r>
              <a:rPr lang="en-US" sz="2400" dirty="0"/>
              <a:t>most remarkable aspects of a fantastic scientific route</a:t>
            </a:r>
          </a:p>
          <a:p>
            <a:pPr marL="271463" indent="-271463" algn="l">
              <a:buClr>
                <a:srgbClr val="0000FF"/>
              </a:buClr>
              <a:buFont typeface="Wingdings" pitchFamily="2" charset="2"/>
              <a:buChar char="ü"/>
              <a:tabLst>
                <a:tab pos="271463" algn="l"/>
              </a:tabLst>
            </a:pPr>
            <a:r>
              <a:rPr lang="en-US" sz="2400" dirty="0"/>
              <a:t> </a:t>
            </a:r>
            <a:r>
              <a:rPr lang="en-US" sz="2400" dirty="0">
                <a:solidFill>
                  <a:schemeClr val="tx1">
                    <a:lumMod val="50000"/>
                    <a:lumOff val="50000"/>
                  </a:schemeClr>
                </a:solidFill>
              </a:rPr>
              <a:t>some of her unforgettable teachings about life, about being a medical doctor and about being a professor</a:t>
            </a:r>
          </a:p>
        </p:txBody>
      </p:sp>
    </p:spTree>
    <p:extLst>
      <p:ext uri="{BB962C8B-B14F-4D97-AF65-F5344CB8AC3E}">
        <p14:creationId xmlns:p14="http://schemas.microsoft.com/office/powerpoint/2010/main" val="9015871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0000FF"/>
                </a:solidFill>
              </a:rPr>
              <a:t>Prof. Anna </a:t>
            </a:r>
            <a:r>
              <a:rPr lang="it-IT" dirty="0" err="1">
                <a:solidFill>
                  <a:srgbClr val="0000FF"/>
                </a:solidFill>
              </a:rPr>
              <a:t>Suk-Fong</a:t>
            </a:r>
            <a:r>
              <a:rPr lang="it-IT" dirty="0">
                <a:solidFill>
                  <a:srgbClr val="0000FF"/>
                </a:solidFill>
              </a:rPr>
              <a:t> </a:t>
            </a:r>
            <a:r>
              <a:rPr lang="it-IT" dirty="0" err="1">
                <a:solidFill>
                  <a:srgbClr val="0000FF"/>
                </a:solidFill>
              </a:rPr>
              <a:t>Lok</a:t>
            </a:r>
            <a:endParaRPr lang="it-IT" dirty="0">
              <a:solidFill>
                <a:srgbClr val="0000FF"/>
              </a:solidFill>
            </a:endParaRPr>
          </a:p>
        </p:txBody>
      </p:sp>
      <p:sp>
        <p:nvSpPr>
          <p:cNvPr id="3" name="Sottotitolo 2"/>
          <p:cNvSpPr>
            <a:spLocks noGrp="1"/>
          </p:cNvSpPr>
          <p:nvPr>
            <p:ph type="subTitle" idx="1"/>
          </p:nvPr>
        </p:nvSpPr>
        <p:spPr>
          <a:xfrm>
            <a:off x="872640" y="3886200"/>
            <a:ext cx="7367932" cy="1752600"/>
          </a:xfrm>
        </p:spPr>
        <p:txBody>
          <a:bodyPr>
            <a:normAutofit/>
          </a:bodyPr>
          <a:lstStyle/>
          <a:p>
            <a:pPr algn="l">
              <a:buClr>
                <a:srgbClr val="0000FF"/>
              </a:buClr>
              <a:buFont typeface="Wingdings" pitchFamily="2" charset="2"/>
              <a:buChar char="ü"/>
            </a:pPr>
            <a:r>
              <a:rPr lang="en-US" sz="2400" dirty="0"/>
              <a:t>most remarkable aspects of a fantastic scientific route</a:t>
            </a:r>
          </a:p>
          <a:p>
            <a:pPr marL="271463" indent="-271463" algn="l">
              <a:buClr>
                <a:srgbClr val="0000FF"/>
              </a:buClr>
              <a:buFont typeface="Wingdings" pitchFamily="2" charset="2"/>
              <a:buChar char="ü"/>
              <a:tabLst>
                <a:tab pos="271463" algn="l"/>
              </a:tabLst>
            </a:pPr>
            <a:r>
              <a:rPr lang="en-US" sz="2400" dirty="0"/>
              <a:t> </a:t>
            </a:r>
            <a:r>
              <a:rPr lang="en-US" sz="2400" dirty="0">
                <a:solidFill>
                  <a:schemeClr val="tx1">
                    <a:lumMod val="50000"/>
                    <a:lumOff val="50000"/>
                  </a:schemeClr>
                </a:solidFill>
              </a:rPr>
              <a:t>some of her unforgettable teachings about life, about being a medical doctor and about being a professor</a:t>
            </a:r>
          </a:p>
          <a:p>
            <a:pPr marL="271463" indent="-271463" algn="l">
              <a:buClr>
                <a:srgbClr val="0000FF"/>
              </a:buClr>
              <a:buFont typeface="Wingdings" pitchFamily="2" charset="2"/>
              <a:buChar char="ü"/>
              <a:tabLst>
                <a:tab pos="271463" algn="l"/>
              </a:tabLst>
            </a:pPr>
            <a:r>
              <a:rPr lang="en-US" sz="2400" dirty="0">
                <a:solidFill>
                  <a:schemeClr val="tx1">
                    <a:lumMod val="50000"/>
                    <a:lumOff val="50000"/>
                  </a:schemeClr>
                </a:solidFill>
              </a:rPr>
              <a:t>her role as AASLD president </a:t>
            </a:r>
          </a:p>
        </p:txBody>
      </p:sp>
    </p:spTree>
    <p:extLst>
      <p:ext uri="{BB962C8B-B14F-4D97-AF65-F5344CB8AC3E}">
        <p14:creationId xmlns:p14="http://schemas.microsoft.com/office/powerpoint/2010/main" val="5057453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4252" y="74348"/>
            <a:ext cx="7772400" cy="1470025"/>
          </a:xfrm>
        </p:spPr>
        <p:txBody>
          <a:bodyPr>
            <a:normAutofit/>
          </a:bodyPr>
          <a:lstStyle/>
          <a:p>
            <a:r>
              <a:rPr lang="en-US" sz="2800" dirty="0">
                <a:solidFill>
                  <a:srgbClr val="0000FF"/>
                </a:solidFill>
              </a:rPr>
              <a:t>Her role as AASLD president </a:t>
            </a:r>
            <a:br>
              <a:rPr lang="en-US" sz="2800" dirty="0">
                <a:solidFill>
                  <a:srgbClr val="0000FF"/>
                </a:solidFill>
              </a:rPr>
            </a:br>
            <a:endParaRPr lang="it-IT" sz="2800" dirty="0">
              <a:solidFill>
                <a:srgbClr val="0000FF"/>
              </a:solidFill>
            </a:endParaRPr>
          </a:p>
        </p:txBody>
      </p:sp>
      <p:sp>
        <p:nvSpPr>
          <p:cNvPr id="3" name="Sottotitolo 2"/>
          <p:cNvSpPr>
            <a:spLocks noGrp="1"/>
          </p:cNvSpPr>
          <p:nvPr>
            <p:ph type="subTitle" idx="1"/>
          </p:nvPr>
        </p:nvSpPr>
        <p:spPr>
          <a:xfrm>
            <a:off x="75605" y="1266745"/>
            <a:ext cx="6073307" cy="5300004"/>
          </a:xfrm>
        </p:spPr>
        <p:txBody>
          <a:bodyPr>
            <a:noAutofit/>
          </a:bodyPr>
          <a:lstStyle/>
          <a:p>
            <a:pPr algn="l">
              <a:buClr>
                <a:srgbClr val="0000FF"/>
              </a:buClr>
            </a:pPr>
            <a:r>
              <a:rPr lang="en-US" sz="2000" dirty="0"/>
              <a:t>At a time of </a:t>
            </a:r>
            <a:r>
              <a:rPr lang="en-US" sz="2000" dirty="0">
                <a:solidFill>
                  <a:srgbClr val="0000FF"/>
                </a:solidFill>
              </a:rPr>
              <a:t>President Donald Trump’s executive order imposing restrictions on travel to the United States</a:t>
            </a:r>
            <a:r>
              <a:rPr lang="en-US" sz="2000" dirty="0"/>
              <a:t>, AASLD continues to focus on fostering diversity and inclusion among our members and the global </a:t>
            </a:r>
            <a:r>
              <a:rPr lang="en-US" sz="2000" dirty="0" err="1"/>
              <a:t>hepatology</a:t>
            </a:r>
            <a:r>
              <a:rPr lang="en-US" sz="2000" dirty="0"/>
              <a:t> community</a:t>
            </a:r>
            <a:r>
              <a:rPr lang="it-IT" sz="2000" dirty="0"/>
              <a:t> </a:t>
            </a:r>
          </a:p>
          <a:p>
            <a:pPr algn="l">
              <a:buClr>
                <a:srgbClr val="0000FF"/>
              </a:buClr>
            </a:pPr>
            <a:endParaRPr lang="it-IT" sz="800" dirty="0"/>
          </a:p>
          <a:p>
            <a:pPr algn="l">
              <a:buClr>
                <a:srgbClr val="0000FF"/>
              </a:buClr>
            </a:pPr>
            <a:r>
              <a:rPr lang="en-US" sz="2000" dirty="0">
                <a:solidFill>
                  <a:srgbClr val="0000FF"/>
                </a:solidFill>
              </a:rPr>
              <a:t>AASLD will always be concerned about restrictions </a:t>
            </a:r>
            <a:r>
              <a:rPr lang="en-US" sz="2000" dirty="0"/>
              <a:t>that could potentially discourage from training or practicing </a:t>
            </a:r>
            <a:r>
              <a:rPr lang="en-US" sz="2000" dirty="0" err="1"/>
              <a:t>hepatology</a:t>
            </a:r>
            <a:r>
              <a:rPr lang="en-US" sz="2000" dirty="0"/>
              <a:t> in the U.S., </a:t>
            </a:r>
            <a:r>
              <a:rPr lang="en-US" sz="2000" dirty="0">
                <a:solidFill>
                  <a:srgbClr val="0000FF"/>
                </a:solidFill>
              </a:rPr>
              <a:t>halt critical research and collaborations</a:t>
            </a:r>
            <a:r>
              <a:rPr lang="en-US" sz="2000" dirty="0"/>
              <a:t>, and prevent the </a:t>
            </a:r>
            <a:r>
              <a:rPr lang="en-US" sz="2000" dirty="0">
                <a:solidFill>
                  <a:srgbClr val="0000FF"/>
                </a:solidFill>
              </a:rPr>
              <a:t>dissemination of </a:t>
            </a:r>
            <a:r>
              <a:rPr lang="en-US" sz="2000" dirty="0" err="1">
                <a:solidFill>
                  <a:srgbClr val="0000FF"/>
                </a:solidFill>
              </a:rPr>
              <a:t>hepatology</a:t>
            </a:r>
            <a:r>
              <a:rPr lang="en-US" sz="2000" dirty="0">
                <a:solidFill>
                  <a:srgbClr val="0000FF"/>
                </a:solidFill>
              </a:rPr>
              <a:t> research and education around the world</a:t>
            </a:r>
            <a:r>
              <a:rPr lang="it-IT" sz="2000" dirty="0">
                <a:solidFill>
                  <a:srgbClr val="0000FF"/>
                </a:solidFill>
              </a:rPr>
              <a:t> </a:t>
            </a:r>
          </a:p>
          <a:p>
            <a:pPr algn="l">
              <a:buClr>
                <a:srgbClr val="0000FF"/>
              </a:buClr>
            </a:pPr>
            <a:endParaRPr lang="it-IT" sz="800" dirty="0"/>
          </a:p>
          <a:p>
            <a:pPr algn="l">
              <a:buClr>
                <a:srgbClr val="0000FF"/>
              </a:buClr>
            </a:pPr>
            <a:r>
              <a:rPr lang="en-US" sz="2000" dirty="0">
                <a:solidFill>
                  <a:srgbClr val="0000FF"/>
                </a:solidFill>
              </a:rPr>
              <a:t>We are proud to be a global organization </a:t>
            </a:r>
            <a:r>
              <a:rPr lang="en-US" sz="2000" dirty="0"/>
              <a:t>that embraces diversity in our membership, meetings, publications, awards and partnerships.</a:t>
            </a:r>
            <a:r>
              <a:rPr lang="it-IT" sz="2000" dirty="0"/>
              <a:t> </a:t>
            </a:r>
          </a:p>
          <a:p>
            <a:pPr algn="l">
              <a:buClr>
                <a:srgbClr val="0000FF"/>
              </a:buClr>
            </a:pPr>
            <a:endParaRPr lang="it-IT" sz="800" dirty="0"/>
          </a:p>
          <a:p>
            <a:pPr algn="r">
              <a:buClr>
                <a:srgbClr val="0000FF"/>
              </a:buClr>
            </a:pPr>
            <a:r>
              <a:rPr lang="it-IT" sz="1800" dirty="0"/>
              <a:t>Anna S. </a:t>
            </a:r>
            <a:r>
              <a:rPr lang="it-IT" sz="1800" dirty="0" err="1"/>
              <a:t>Lok</a:t>
            </a:r>
            <a:r>
              <a:rPr lang="it-IT" sz="1800" dirty="0"/>
              <a:t>, MD, FAASLD, </a:t>
            </a:r>
          </a:p>
          <a:p>
            <a:pPr algn="r">
              <a:buClr>
                <a:srgbClr val="0000FF"/>
              </a:buClr>
            </a:pPr>
            <a:r>
              <a:rPr lang="it-IT" sz="1800" dirty="0"/>
              <a:t>AASLD </a:t>
            </a:r>
            <a:r>
              <a:rPr lang="it-IT" sz="1800" dirty="0" err="1"/>
              <a:t>President</a:t>
            </a:r>
            <a:r>
              <a:rPr lang="it-IT" sz="1800" dirty="0"/>
              <a:t> </a:t>
            </a:r>
            <a:endParaRPr lang="en-US" sz="1800" dirty="0"/>
          </a:p>
        </p:txBody>
      </p:sp>
      <p:pic>
        <p:nvPicPr>
          <p:cNvPr id="4" name="Immagine 3" descr="https://bw-2e2c4bf7ceaa4712a72dd5ee136dc9a8-bwcore.s3.amazonaws.com/articles/PresTrump.jpg"/>
          <p:cNvPicPr/>
          <p:nvPr/>
        </p:nvPicPr>
        <p:blipFill>
          <a:blip r:embed="rId2">
            <a:extLst>
              <a:ext uri="{28A0092B-C50C-407E-A947-70E740481C1C}">
                <a14:useLocalDpi xmlns:a14="http://schemas.microsoft.com/office/drawing/2010/main" val="0"/>
              </a:ext>
            </a:extLst>
          </a:blip>
          <a:srcRect/>
          <a:stretch>
            <a:fillRect/>
          </a:stretch>
        </p:blipFill>
        <p:spPr bwMode="auto">
          <a:xfrm>
            <a:off x="6666890" y="1118183"/>
            <a:ext cx="2087525" cy="2856786"/>
          </a:xfrm>
          <a:prstGeom prst="rect">
            <a:avLst/>
          </a:prstGeom>
          <a:noFill/>
          <a:ln>
            <a:noFill/>
          </a:ln>
        </p:spPr>
      </p:pic>
      <p:pic>
        <p:nvPicPr>
          <p:cNvPr id="5" name="Immagine 4"/>
          <p:cNvPicPr>
            <a:picLocks noChangeAspect="1"/>
          </p:cNvPicPr>
          <p:nvPr/>
        </p:nvPicPr>
        <p:blipFill>
          <a:blip r:embed="rId3"/>
          <a:stretch>
            <a:fillRect/>
          </a:stretch>
        </p:blipFill>
        <p:spPr>
          <a:xfrm>
            <a:off x="6665789" y="3793521"/>
            <a:ext cx="2087523" cy="2889672"/>
          </a:xfrm>
          <a:prstGeom prst="rect">
            <a:avLst/>
          </a:prstGeom>
        </p:spPr>
      </p:pic>
    </p:spTree>
    <p:extLst>
      <p:ext uri="{BB962C8B-B14F-4D97-AF65-F5344CB8AC3E}">
        <p14:creationId xmlns:p14="http://schemas.microsoft.com/office/powerpoint/2010/main" val="268628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olo 1">
            <a:extLst>
              <a:ext uri="{FF2B5EF4-FFF2-40B4-BE49-F238E27FC236}">
                <a16:creationId xmlns:a16="http://schemas.microsoft.com/office/drawing/2014/main" xmlns="" id="{882D1871-9CA5-4C80-9410-1149C6C72C7D}"/>
              </a:ext>
            </a:extLst>
          </p:cNvPr>
          <p:cNvSpPr>
            <a:spLocks noGrp="1" noChangeArrowheads="1"/>
          </p:cNvSpPr>
          <p:nvPr>
            <p:ph type="title"/>
          </p:nvPr>
        </p:nvSpPr>
        <p:spPr>
          <a:xfrm>
            <a:off x="0" y="0"/>
            <a:ext cx="9144000" cy="1200150"/>
          </a:xfrm>
        </p:spPr>
        <p:txBody>
          <a:bodyPr/>
          <a:lstStyle/>
          <a:p>
            <a:pPr algn="ctr"/>
            <a:r>
              <a:rPr lang="it-IT" altLang="it-IT" dirty="0"/>
              <a:t>        </a:t>
            </a:r>
            <a:r>
              <a:rPr lang="it-IT" altLang="it-IT" sz="2400" dirty="0"/>
              <a:t>From Paestum April 24 2017 to Catania 2018 </a:t>
            </a:r>
            <a:br>
              <a:rPr lang="it-IT" altLang="it-IT" sz="2400" dirty="0"/>
            </a:br>
            <a:r>
              <a:rPr lang="it-IT" altLang="it-IT" sz="2400" dirty="0"/>
              <a:t>                 </a:t>
            </a:r>
            <a:r>
              <a:rPr lang="it-IT" altLang="it-IT" sz="2400" dirty="0" err="1"/>
              <a:t>September</a:t>
            </a:r>
            <a:r>
              <a:rPr lang="it-IT" altLang="it-IT" sz="2400" dirty="0"/>
              <a:t> 30 - </a:t>
            </a:r>
            <a:r>
              <a:rPr lang="it-IT" altLang="it-IT" sz="2400" dirty="0" err="1"/>
              <a:t>October</a:t>
            </a:r>
            <a:r>
              <a:rPr lang="it-IT" altLang="it-IT" sz="2400" dirty="0"/>
              <a:t> 1 CLEO National </a:t>
            </a:r>
            <a:r>
              <a:rPr lang="it-IT" altLang="it-IT" sz="2400" dirty="0" err="1"/>
              <a:t>Congress</a:t>
            </a:r>
            <a:r>
              <a:rPr lang="it-IT" altLang="it-IT" sz="2400" dirty="0"/>
              <a:t>                                                   </a:t>
            </a:r>
          </a:p>
        </p:txBody>
      </p:sp>
      <p:sp>
        <p:nvSpPr>
          <p:cNvPr id="285699" name="Segnaposto contenuto 2">
            <a:extLst>
              <a:ext uri="{FF2B5EF4-FFF2-40B4-BE49-F238E27FC236}">
                <a16:creationId xmlns:a16="http://schemas.microsoft.com/office/drawing/2014/main" xmlns="" id="{B9DAB539-0D64-4FAA-B443-A5FCDB38B4C8}"/>
              </a:ext>
            </a:extLst>
          </p:cNvPr>
          <p:cNvSpPr>
            <a:spLocks noGrp="1" noChangeArrowheads="1"/>
          </p:cNvSpPr>
          <p:nvPr>
            <p:ph idx="1"/>
          </p:nvPr>
        </p:nvSpPr>
        <p:spPr/>
        <p:txBody>
          <a:bodyPr/>
          <a:lstStyle/>
          <a:p>
            <a:endParaRPr lang="it-IT" altLang="it-IT"/>
          </a:p>
        </p:txBody>
      </p:sp>
      <p:pic>
        <p:nvPicPr>
          <p:cNvPr id="285700" name="Segnaposto contenuto 4">
            <a:extLst>
              <a:ext uri="{FF2B5EF4-FFF2-40B4-BE49-F238E27FC236}">
                <a16:creationId xmlns:a16="http://schemas.microsoft.com/office/drawing/2014/main" xmlns="" id="{CF0E2977-B87E-4D6A-9A08-AE9B6D7993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13">
            <a:extLst>
              <a:ext uri="{FF2B5EF4-FFF2-40B4-BE49-F238E27FC236}">
                <a16:creationId xmlns:a16="http://schemas.microsoft.com/office/drawing/2014/main" xmlns="" id="{64FEFB15-D8E0-473F-8CC3-1C1BE8D30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87488" cy="1200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a:solidFill>
                  <a:srgbClr val="0000FF"/>
                </a:solidFill>
              </a:rPr>
              <a:t>Prof. Anna Suk-</a:t>
            </a:r>
            <a:r>
              <a:rPr lang="it-IT" dirty="0" err="1">
                <a:solidFill>
                  <a:srgbClr val="0000FF"/>
                </a:solidFill>
              </a:rPr>
              <a:t>Fong</a:t>
            </a:r>
            <a:r>
              <a:rPr lang="it-IT" dirty="0">
                <a:solidFill>
                  <a:srgbClr val="0000FF"/>
                </a:solidFill>
              </a:rPr>
              <a:t> </a:t>
            </a:r>
            <a:r>
              <a:rPr lang="it-IT" dirty="0" err="1">
                <a:solidFill>
                  <a:srgbClr val="0000FF"/>
                </a:solidFill>
              </a:rPr>
              <a:t>Lok</a:t>
            </a:r>
            <a:r>
              <a:rPr lang="it-IT" dirty="0">
                <a:solidFill>
                  <a:srgbClr val="0000FF"/>
                </a:solidFill>
              </a:rPr>
              <a:t>: </a:t>
            </a:r>
            <a:br>
              <a:rPr lang="it-IT" dirty="0">
                <a:solidFill>
                  <a:srgbClr val="0000FF"/>
                </a:solidFill>
              </a:rPr>
            </a:br>
            <a:r>
              <a:rPr lang="it-IT" dirty="0">
                <a:solidFill>
                  <a:srgbClr val="0000FF"/>
                </a:solidFill>
              </a:rPr>
              <a:t>Thank </a:t>
            </a:r>
            <a:r>
              <a:rPr lang="it-IT" dirty="0" err="1">
                <a:solidFill>
                  <a:srgbClr val="0000FF"/>
                </a:solidFill>
              </a:rPr>
              <a:t>you</a:t>
            </a:r>
            <a:r>
              <a:rPr lang="it-IT" dirty="0">
                <a:solidFill>
                  <a:srgbClr val="0000FF"/>
                </a:solidFill>
              </a:rPr>
              <a:t> </a:t>
            </a:r>
            <a:r>
              <a:rPr lang="it-IT" dirty="0" err="1">
                <a:solidFill>
                  <a:srgbClr val="0000FF"/>
                </a:solidFill>
              </a:rPr>
              <a:t>very</a:t>
            </a:r>
            <a:r>
              <a:rPr lang="it-IT" dirty="0">
                <a:solidFill>
                  <a:srgbClr val="0000FF"/>
                </a:solidFill>
              </a:rPr>
              <a:t> </a:t>
            </a:r>
            <a:r>
              <a:rPr lang="it-IT" dirty="0" err="1">
                <a:solidFill>
                  <a:srgbClr val="0000FF"/>
                </a:solidFill>
              </a:rPr>
              <a:t>much</a:t>
            </a:r>
            <a:r>
              <a:rPr lang="it-IT" dirty="0">
                <a:solidFill>
                  <a:srgbClr val="0000FF"/>
                </a:solidFill>
              </a:rPr>
              <a:t> to be a </a:t>
            </a:r>
            <a:r>
              <a:rPr lang="it-IT" dirty="0" err="1">
                <a:solidFill>
                  <a:srgbClr val="0000FF"/>
                </a:solidFill>
              </a:rPr>
              <a:t>great</a:t>
            </a:r>
            <a:r>
              <a:rPr lang="it-IT" dirty="0">
                <a:solidFill>
                  <a:srgbClr val="0000FF"/>
                </a:solidFill>
              </a:rPr>
              <a:t> friend of </a:t>
            </a:r>
            <a:r>
              <a:rPr lang="it-IT" dirty="0" err="1">
                <a:solidFill>
                  <a:srgbClr val="0000FF"/>
                </a:solidFill>
              </a:rPr>
              <a:t>our</a:t>
            </a:r>
            <a:r>
              <a:rPr lang="it-IT" dirty="0">
                <a:solidFill>
                  <a:srgbClr val="0000FF"/>
                </a:solidFill>
              </a:rPr>
              <a:t> </a:t>
            </a:r>
            <a:r>
              <a:rPr lang="it-IT" dirty="0" err="1">
                <a:solidFill>
                  <a:srgbClr val="0000FF"/>
                </a:solidFill>
              </a:rPr>
              <a:t>association</a:t>
            </a:r>
            <a:r>
              <a:rPr lang="it-IT" dirty="0">
                <a:solidFill>
                  <a:srgbClr val="0000FF"/>
                </a:solidFill>
              </a:rPr>
              <a:t> !!</a:t>
            </a:r>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8405739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0000FF"/>
                </a:solidFill>
              </a:rPr>
              <a:t>Prof. Anna </a:t>
            </a:r>
            <a:r>
              <a:rPr lang="it-IT" dirty="0" err="1">
                <a:solidFill>
                  <a:srgbClr val="0000FF"/>
                </a:solidFill>
              </a:rPr>
              <a:t>Suk-Fong</a:t>
            </a:r>
            <a:r>
              <a:rPr lang="it-IT" dirty="0">
                <a:solidFill>
                  <a:srgbClr val="0000FF"/>
                </a:solidFill>
              </a:rPr>
              <a:t> </a:t>
            </a:r>
            <a:r>
              <a:rPr lang="it-IT" dirty="0" err="1">
                <a:solidFill>
                  <a:srgbClr val="0000FF"/>
                </a:solidFill>
              </a:rPr>
              <a:t>Lok</a:t>
            </a:r>
            <a:endParaRPr lang="it-IT" dirty="0">
              <a:solidFill>
                <a:srgbClr val="0000FF"/>
              </a:solidFill>
            </a:endParaRPr>
          </a:p>
        </p:txBody>
      </p:sp>
      <p:sp>
        <p:nvSpPr>
          <p:cNvPr id="3" name="Sottotitolo 2"/>
          <p:cNvSpPr>
            <a:spLocks noGrp="1"/>
          </p:cNvSpPr>
          <p:nvPr>
            <p:ph type="subTitle" idx="1"/>
          </p:nvPr>
        </p:nvSpPr>
        <p:spPr>
          <a:xfrm>
            <a:off x="872640" y="3886200"/>
            <a:ext cx="7367932" cy="1752600"/>
          </a:xfrm>
        </p:spPr>
        <p:txBody>
          <a:bodyPr>
            <a:normAutofit/>
          </a:bodyPr>
          <a:lstStyle/>
          <a:p>
            <a:pPr>
              <a:buClr>
                <a:srgbClr val="0000FF"/>
              </a:buClr>
              <a:buFont typeface="Wingdings" pitchFamily="2" charset="2"/>
              <a:buChar char="ü"/>
            </a:pPr>
            <a:r>
              <a:rPr lang="en-US" sz="2400" dirty="0"/>
              <a:t>most remarkable aspects of a fantastic scientific route </a:t>
            </a:r>
          </a:p>
        </p:txBody>
      </p:sp>
    </p:spTree>
    <p:extLst>
      <p:ext uri="{BB962C8B-B14F-4D97-AF65-F5344CB8AC3E}">
        <p14:creationId xmlns:p14="http://schemas.microsoft.com/office/powerpoint/2010/main" val="8854577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863" y="1993287"/>
            <a:ext cx="4875183" cy="36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5442877" y="3410851"/>
            <a:ext cx="1153886" cy="1262904"/>
          </a:xfrm>
          <a:prstGeom prst="ellipse">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it-IT">
              <a:cs typeface="+mn-cs"/>
            </a:endParaRPr>
          </a:p>
        </p:txBody>
      </p:sp>
      <p:sp>
        <p:nvSpPr>
          <p:cNvPr id="4" name="CasellaDiTesto 3"/>
          <p:cNvSpPr txBox="1"/>
          <p:nvPr/>
        </p:nvSpPr>
        <p:spPr>
          <a:xfrm>
            <a:off x="71359" y="2431709"/>
            <a:ext cx="3976264" cy="2862322"/>
          </a:xfrm>
          <a:prstGeom prst="rect">
            <a:avLst/>
          </a:prstGeom>
          <a:noFill/>
        </p:spPr>
        <p:txBody>
          <a:bodyPr wrap="square" rtlCol="0">
            <a:spAutoFit/>
          </a:bodyPr>
          <a:lstStyle/>
          <a:p>
            <a:r>
              <a:rPr lang="en-US" sz="2000" dirty="0"/>
              <a:t>Prof. Anna </a:t>
            </a:r>
            <a:r>
              <a:rPr lang="en-US" sz="2000" dirty="0" err="1"/>
              <a:t>Suk</a:t>
            </a:r>
            <a:r>
              <a:rPr lang="en-US" sz="2000" dirty="0"/>
              <a:t>-Fong </a:t>
            </a:r>
            <a:r>
              <a:rPr lang="en-US" sz="2000" dirty="0" err="1"/>
              <a:t>Lok</a:t>
            </a:r>
            <a:r>
              <a:rPr lang="en-US" sz="2000" dirty="0"/>
              <a:t> obtained the medical degree from the </a:t>
            </a:r>
            <a:r>
              <a:rPr lang="en-US" sz="2000" dirty="0">
                <a:solidFill>
                  <a:srgbClr val="0000FF"/>
                </a:solidFill>
              </a:rPr>
              <a:t>University of Hong Kong</a:t>
            </a:r>
          </a:p>
          <a:p>
            <a:endParaRPr lang="en-US" sz="2000" dirty="0"/>
          </a:p>
          <a:p>
            <a:r>
              <a:rPr lang="en-US" sz="2000" dirty="0"/>
              <a:t>She completed her training in </a:t>
            </a:r>
            <a:r>
              <a:rPr lang="en-US" sz="2000" dirty="0" err="1"/>
              <a:t>hepatology</a:t>
            </a:r>
            <a:r>
              <a:rPr lang="en-US" sz="2000" dirty="0"/>
              <a:t> at the </a:t>
            </a:r>
            <a:r>
              <a:rPr lang="en-US" sz="2000" dirty="0">
                <a:solidFill>
                  <a:srgbClr val="0000FF"/>
                </a:solidFill>
              </a:rPr>
              <a:t>Royal Free Hospital,</a:t>
            </a:r>
            <a:r>
              <a:rPr lang="en-US" sz="2000" dirty="0">
                <a:solidFill>
                  <a:srgbClr val="0070C0"/>
                </a:solidFill>
              </a:rPr>
              <a:t> </a:t>
            </a:r>
            <a:r>
              <a:rPr lang="en-US" sz="2000" dirty="0"/>
              <a:t>London, UK </a:t>
            </a:r>
          </a:p>
          <a:p>
            <a:r>
              <a:rPr lang="en-US" sz="2000" dirty="0"/>
              <a:t>under the direction of </a:t>
            </a:r>
          </a:p>
          <a:p>
            <a:r>
              <a:rPr lang="en-US" sz="2000" dirty="0"/>
              <a:t>Dame </a:t>
            </a:r>
            <a:r>
              <a:rPr lang="en-US" sz="2000" dirty="0">
                <a:solidFill>
                  <a:srgbClr val="0000FF"/>
                </a:solidFill>
              </a:rPr>
              <a:t>Sheila Sherlock</a:t>
            </a:r>
            <a:endParaRPr lang="it-IT" sz="2000" dirty="0">
              <a:solidFill>
                <a:srgbClr val="0000FF"/>
              </a:solidFill>
            </a:endParaRPr>
          </a:p>
        </p:txBody>
      </p:sp>
      <p:sp>
        <p:nvSpPr>
          <p:cNvPr id="2" name="Rettangolo 1"/>
          <p:cNvSpPr/>
          <p:nvPr/>
        </p:nvSpPr>
        <p:spPr>
          <a:xfrm>
            <a:off x="492876" y="475262"/>
            <a:ext cx="8354329" cy="523220"/>
          </a:xfrm>
          <a:prstGeom prst="rect">
            <a:avLst/>
          </a:prstGeom>
        </p:spPr>
        <p:txBody>
          <a:bodyPr wrap="square">
            <a:spAutoFit/>
          </a:bodyPr>
          <a:lstStyle/>
          <a:p>
            <a:pPr algn="ctr">
              <a:buClr>
                <a:srgbClr val="0000FF"/>
              </a:buClr>
            </a:pPr>
            <a:r>
              <a:rPr lang="en-US" sz="2800" dirty="0">
                <a:solidFill>
                  <a:srgbClr val="0000FF"/>
                </a:solidFill>
              </a:rPr>
              <a:t>Most remarkable aspects of a fantastic scientific route </a:t>
            </a:r>
          </a:p>
        </p:txBody>
      </p:sp>
    </p:spTree>
    <p:extLst>
      <p:ext uri="{BB962C8B-B14F-4D97-AF65-F5344CB8AC3E}">
        <p14:creationId xmlns:p14="http://schemas.microsoft.com/office/powerpoint/2010/main" val="4227369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isultati immagini per Medicine at the University of Michigan in Ann Arb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7" name="Picture 3" descr="C:\Users\smadonia\Desktop\UMHS-Aerial-500x270.jpg"/>
          <p:cNvPicPr>
            <a:picLocks noChangeAspect="1" noChangeArrowheads="1"/>
          </p:cNvPicPr>
          <p:nvPr/>
        </p:nvPicPr>
        <p:blipFill>
          <a:blip r:embed="rId2"/>
          <a:srcRect/>
          <a:stretch>
            <a:fillRect/>
          </a:stretch>
        </p:blipFill>
        <p:spPr bwMode="auto">
          <a:xfrm>
            <a:off x="4260107" y="1576381"/>
            <a:ext cx="4762500" cy="3798122"/>
          </a:xfrm>
          <a:prstGeom prst="rect">
            <a:avLst/>
          </a:prstGeom>
          <a:noFill/>
        </p:spPr>
      </p:pic>
      <p:sp>
        <p:nvSpPr>
          <p:cNvPr id="8" name="Rettangolo 7"/>
          <p:cNvSpPr/>
          <p:nvPr/>
        </p:nvSpPr>
        <p:spPr>
          <a:xfrm>
            <a:off x="95095" y="2187803"/>
            <a:ext cx="4104532" cy="3170099"/>
          </a:xfrm>
          <a:prstGeom prst="rect">
            <a:avLst/>
          </a:prstGeom>
        </p:spPr>
        <p:txBody>
          <a:bodyPr wrap="square">
            <a:spAutoFit/>
          </a:bodyPr>
          <a:lstStyle/>
          <a:p>
            <a:r>
              <a:rPr lang="en-US" sz="2000" dirty="0"/>
              <a:t>She returned to the University of </a:t>
            </a:r>
          </a:p>
          <a:p>
            <a:r>
              <a:rPr lang="en-US" sz="2000" dirty="0"/>
              <a:t>Hong Kong and taught there until </a:t>
            </a:r>
          </a:p>
          <a:p>
            <a:r>
              <a:rPr lang="en-US" sz="2000" dirty="0"/>
              <a:t>moving to </a:t>
            </a:r>
            <a:r>
              <a:rPr lang="en-US" sz="2000" dirty="0">
                <a:solidFill>
                  <a:srgbClr val="0000FF"/>
                </a:solidFill>
              </a:rPr>
              <a:t>Tulane University, </a:t>
            </a:r>
          </a:p>
          <a:p>
            <a:r>
              <a:rPr lang="en-US" sz="2000" dirty="0">
                <a:solidFill>
                  <a:srgbClr val="0000FF"/>
                </a:solidFill>
              </a:rPr>
              <a:t>New Orleans</a:t>
            </a:r>
            <a:r>
              <a:rPr lang="en-US" sz="2000" dirty="0"/>
              <a:t>, as Chief of </a:t>
            </a:r>
            <a:r>
              <a:rPr lang="en-US" sz="2000" dirty="0" err="1"/>
              <a:t>Hepatology</a:t>
            </a:r>
            <a:r>
              <a:rPr lang="en-US" sz="2000" dirty="0"/>
              <a:t> </a:t>
            </a:r>
          </a:p>
          <a:p>
            <a:r>
              <a:rPr lang="en-US" sz="2000" dirty="0"/>
              <a:t>in 1992. </a:t>
            </a:r>
          </a:p>
          <a:p>
            <a:endParaRPr lang="en-US" sz="2000" dirty="0"/>
          </a:p>
          <a:p>
            <a:r>
              <a:rPr lang="en-US" sz="2000" dirty="0"/>
              <a:t>In 1995, she left Louisiana</a:t>
            </a:r>
            <a:r>
              <a:rPr lang="en-US" sz="2000" baseline="30000" dirty="0">
                <a:hlinkClick r:id="rId3"/>
              </a:rPr>
              <a:t>[1]</a:t>
            </a:r>
            <a:r>
              <a:rPr lang="en-US" sz="2000" dirty="0"/>
              <a:t> and </a:t>
            </a:r>
          </a:p>
          <a:p>
            <a:r>
              <a:rPr lang="en-US" sz="2000" dirty="0"/>
              <a:t>became a Professor of Medicine at the </a:t>
            </a:r>
            <a:r>
              <a:rPr lang="en-US" sz="2000" dirty="0">
                <a:solidFill>
                  <a:srgbClr val="0000FF"/>
                </a:solidFill>
              </a:rPr>
              <a:t>University of Michigan in Ann Arbor.</a:t>
            </a:r>
            <a:endParaRPr lang="it-IT" sz="2000" dirty="0">
              <a:solidFill>
                <a:srgbClr val="0000FF"/>
              </a:solidFill>
            </a:endParaRPr>
          </a:p>
        </p:txBody>
      </p:sp>
      <p:sp>
        <p:nvSpPr>
          <p:cNvPr id="5" name="Rettangolo 4"/>
          <p:cNvSpPr/>
          <p:nvPr/>
        </p:nvSpPr>
        <p:spPr>
          <a:xfrm>
            <a:off x="492876" y="565970"/>
            <a:ext cx="8354329" cy="523220"/>
          </a:xfrm>
          <a:prstGeom prst="rect">
            <a:avLst/>
          </a:prstGeom>
        </p:spPr>
        <p:txBody>
          <a:bodyPr wrap="square">
            <a:spAutoFit/>
          </a:bodyPr>
          <a:lstStyle/>
          <a:p>
            <a:pPr algn="ctr">
              <a:buClr>
                <a:srgbClr val="0000FF"/>
              </a:buClr>
            </a:pPr>
            <a:r>
              <a:rPr lang="en-US" sz="2800" dirty="0">
                <a:solidFill>
                  <a:srgbClr val="0000FF"/>
                </a:solidFill>
              </a:rPr>
              <a:t>Most remarkable aspects of a fantastic scientific route </a:t>
            </a:r>
          </a:p>
        </p:txBody>
      </p:sp>
    </p:spTree>
    <p:extLst>
      <p:ext uri="{BB962C8B-B14F-4D97-AF65-F5344CB8AC3E}">
        <p14:creationId xmlns:p14="http://schemas.microsoft.com/office/powerpoint/2010/main" val="3787339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fade">
                                      <p:cBhvr>
                                        <p:cTn id="7" dur="500"/>
                                        <p:tgtEl>
                                          <p:spTgt spid="8">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fade">
                                      <p:cBhvr>
                                        <p:cTn id="10" dur="500"/>
                                        <p:tgtEl>
                                          <p:spTgt spid="8">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855" y="1336314"/>
            <a:ext cx="4560710" cy="5170647"/>
          </a:xfrm>
          <a:prstGeom prst="rect">
            <a:avLst/>
          </a:prstGeom>
          <a:noFill/>
        </p:spPr>
        <p:txBody>
          <a:bodyPr wrap="square" rtlCol="0">
            <a:spAutoFit/>
          </a:bodyPr>
          <a:lstStyle/>
          <a:p>
            <a:r>
              <a:rPr lang="en-US" dirty="0"/>
              <a:t>Prof. </a:t>
            </a:r>
            <a:r>
              <a:rPr lang="en-US" dirty="0" err="1"/>
              <a:t>Lok’s</a:t>
            </a:r>
            <a:r>
              <a:rPr lang="en-US" dirty="0"/>
              <a:t> research focused primarily on </a:t>
            </a:r>
          </a:p>
          <a:p>
            <a:r>
              <a:rPr lang="en-US" dirty="0"/>
              <a:t>the natural history and management of </a:t>
            </a:r>
          </a:p>
          <a:p>
            <a:r>
              <a:rPr lang="en-US" dirty="0">
                <a:solidFill>
                  <a:srgbClr val="0000FF"/>
                </a:solidFill>
              </a:rPr>
              <a:t>chronic hepatitis B</a:t>
            </a:r>
          </a:p>
          <a:p>
            <a:endParaRPr lang="en-US" sz="800" dirty="0">
              <a:solidFill>
                <a:srgbClr val="0000FF"/>
              </a:solidFill>
            </a:endParaRPr>
          </a:p>
          <a:p>
            <a:r>
              <a:rPr lang="en-US" dirty="0"/>
              <a:t>Some of most notable achievements in this filed are:</a:t>
            </a:r>
          </a:p>
          <a:p>
            <a:endParaRPr lang="en-US" sz="800" dirty="0"/>
          </a:p>
          <a:p>
            <a:pPr>
              <a:buFont typeface="Arial" pitchFamily="34" charset="0"/>
              <a:buChar char="•"/>
            </a:pPr>
            <a:r>
              <a:rPr lang="en-US" sz="2000" dirty="0"/>
              <a:t> </a:t>
            </a:r>
            <a:r>
              <a:rPr lang="en-US" dirty="0"/>
              <a:t>studies describing </a:t>
            </a:r>
            <a:r>
              <a:rPr lang="en-US" dirty="0">
                <a:solidFill>
                  <a:srgbClr val="0000FF"/>
                </a:solidFill>
              </a:rPr>
              <a:t>the fluctuating course  of chronic hepatitis B</a:t>
            </a:r>
            <a:r>
              <a:rPr lang="en-US" dirty="0"/>
              <a:t> and transitions from one phase to anot</a:t>
            </a:r>
            <a:r>
              <a:rPr lang="en-US" sz="2000" dirty="0"/>
              <a:t>her </a:t>
            </a:r>
          </a:p>
          <a:p>
            <a:pPr>
              <a:buFont typeface="Arial" pitchFamily="34" charset="0"/>
              <a:buChar char="•"/>
            </a:pPr>
            <a:endParaRPr lang="en-US" sz="800" dirty="0"/>
          </a:p>
          <a:p>
            <a:pPr>
              <a:buFont typeface="Arial" pitchFamily="34" charset="0"/>
              <a:buChar char="•"/>
            </a:pPr>
            <a:r>
              <a:rPr lang="it-IT" sz="2000" dirty="0"/>
              <a:t> </a:t>
            </a:r>
            <a:r>
              <a:rPr lang="it-IT" dirty="0" err="1"/>
              <a:t>description</a:t>
            </a:r>
            <a:r>
              <a:rPr lang="it-IT" dirty="0"/>
              <a:t> </a:t>
            </a:r>
            <a:r>
              <a:rPr lang="it-IT" dirty="0" err="1"/>
              <a:t>of</a:t>
            </a:r>
            <a:r>
              <a:rPr lang="it-IT" dirty="0">
                <a:solidFill>
                  <a:srgbClr val="0000FF"/>
                </a:solidFill>
              </a:rPr>
              <a:t> </a:t>
            </a:r>
            <a:r>
              <a:rPr lang="it-IT" dirty="0" err="1">
                <a:solidFill>
                  <a:srgbClr val="0000FF"/>
                </a:solidFill>
              </a:rPr>
              <a:t>precore</a:t>
            </a:r>
            <a:r>
              <a:rPr lang="it-IT" dirty="0">
                <a:solidFill>
                  <a:srgbClr val="0000FF"/>
                </a:solidFill>
              </a:rPr>
              <a:t> stop codon </a:t>
            </a:r>
            <a:r>
              <a:rPr lang="it-IT" dirty="0" err="1">
                <a:solidFill>
                  <a:srgbClr val="0000FF"/>
                </a:solidFill>
              </a:rPr>
              <a:t>mutation</a:t>
            </a:r>
            <a:endParaRPr lang="it-IT" dirty="0">
              <a:solidFill>
                <a:srgbClr val="0000FF"/>
              </a:solidFill>
            </a:endParaRPr>
          </a:p>
          <a:p>
            <a:pPr>
              <a:buFont typeface="Arial" pitchFamily="34" charset="0"/>
              <a:buChar char="•"/>
            </a:pPr>
            <a:endParaRPr lang="it-IT" sz="800" dirty="0">
              <a:solidFill>
                <a:srgbClr val="0000FF"/>
              </a:solidFill>
            </a:endParaRPr>
          </a:p>
          <a:p>
            <a:pPr>
              <a:buFont typeface="Arial" pitchFamily="34" charset="0"/>
              <a:buChar char="•"/>
            </a:pPr>
            <a:r>
              <a:rPr lang="it-IT" sz="2000" dirty="0"/>
              <a:t> </a:t>
            </a:r>
            <a:r>
              <a:rPr lang="it-IT" dirty="0" err="1"/>
              <a:t>studies</a:t>
            </a:r>
            <a:r>
              <a:rPr lang="it-IT" dirty="0"/>
              <a:t> on </a:t>
            </a:r>
            <a:r>
              <a:rPr lang="it-IT" dirty="0">
                <a:solidFill>
                  <a:srgbClr val="0000FF"/>
                </a:solidFill>
              </a:rPr>
              <a:t>interferon treatment </a:t>
            </a:r>
            <a:r>
              <a:rPr lang="it-IT" dirty="0"/>
              <a:t>and </a:t>
            </a:r>
            <a:r>
              <a:rPr lang="it-IT" dirty="0" err="1"/>
              <a:t>predictors</a:t>
            </a:r>
            <a:r>
              <a:rPr lang="it-IT" dirty="0"/>
              <a:t> </a:t>
            </a:r>
            <a:r>
              <a:rPr lang="it-IT" dirty="0" err="1"/>
              <a:t>of</a:t>
            </a:r>
            <a:r>
              <a:rPr lang="it-IT" dirty="0"/>
              <a:t> </a:t>
            </a:r>
            <a:r>
              <a:rPr lang="it-IT" dirty="0" err="1"/>
              <a:t>response</a:t>
            </a:r>
            <a:endParaRPr lang="it-IT" dirty="0"/>
          </a:p>
          <a:p>
            <a:pPr>
              <a:buFont typeface="Arial" pitchFamily="34" charset="0"/>
              <a:buChar char="•"/>
            </a:pPr>
            <a:endParaRPr lang="it-IT" sz="800" dirty="0"/>
          </a:p>
          <a:p>
            <a:pPr>
              <a:buFont typeface="Arial" pitchFamily="34" charset="0"/>
              <a:buChar char="•"/>
            </a:pPr>
            <a:r>
              <a:rPr lang="it-IT" sz="2000" dirty="0"/>
              <a:t> </a:t>
            </a:r>
            <a:r>
              <a:rPr lang="en-US" dirty="0"/>
              <a:t>first reports on </a:t>
            </a:r>
            <a:r>
              <a:rPr lang="en-US" dirty="0">
                <a:solidFill>
                  <a:srgbClr val="0000FF"/>
                </a:solidFill>
              </a:rPr>
              <a:t>reactivation</a:t>
            </a:r>
            <a:r>
              <a:rPr lang="en-US" dirty="0"/>
              <a:t>  </a:t>
            </a:r>
            <a:r>
              <a:rPr lang="en-US" dirty="0">
                <a:solidFill>
                  <a:srgbClr val="0000FF"/>
                </a:solidFill>
              </a:rPr>
              <a:t>during chemotherapy</a:t>
            </a:r>
          </a:p>
          <a:p>
            <a:pPr>
              <a:buFont typeface="Arial" pitchFamily="34" charset="0"/>
              <a:buChar char="•"/>
            </a:pPr>
            <a:endParaRPr lang="it-IT" sz="800" dirty="0">
              <a:solidFill>
                <a:srgbClr val="0000FF"/>
              </a:solidFill>
            </a:endParaRPr>
          </a:p>
          <a:p>
            <a:pPr>
              <a:buFont typeface="Arial" pitchFamily="34" charset="0"/>
              <a:buChar char="•"/>
            </a:pPr>
            <a:r>
              <a:rPr lang="en-US" sz="2000" dirty="0"/>
              <a:t> </a:t>
            </a:r>
            <a:r>
              <a:rPr lang="en-US" dirty="0"/>
              <a:t>contribute </a:t>
            </a:r>
            <a:r>
              <a:rPr lang="en-US" dirty="0">
                <a:solidFill>
                  <a:srgbClr val="0000FF"/>
                </a:solidFill>
              </a:rPr>
              <a:t>to WHO and the AASLD  guidelines </a:t>
            </a:r>
            <a:r>
              <a:rPr lang="en-US" dirty="0"/>
              <a:t>for hepatitis B infection</a:t>
            </a:r>
          </a:p>
        </p:txBody>
      </p:sp>
      <p:sp>
        <p:nvSpPr>
          <p:cNvPr id="10" name="Rettangolo 9"/>
          <p:cNvSpPr/>
          <p:nvPr/>
        </p:nvSpPr>
        <p:spPr>
          <a:xfrm>
            <a:off x="4795309" y="1180619"/>
            <a:ext cx="4219191" cy="5503021"/>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1"/>
          <p:cNvSpPr txBox="1"/>
          <p:nvPr/>
        </p:nvSpPr>
        <p:spPr>
          <a:xfrm rot="20911023">
            <a:off x="6122446" y="1474253"/>
            <a:ext cx="2763192" cy="646331"/>
          </a:xfrm>
          <a:prstGeom prst="rect">
            <a:avLst/>
          </a:prstGeom>
          <a:solidFill>
            <a:schemeClr val="bg1"/>
          </a:solidFill>
          <a:ln>
            <a:solidFill>
              <a:srgbClr val="0000FF"/>
            </a:solidFill>
          </a:ln>
        </p:spPr>
        <p:txBody>
          <a:bodyPr wrap="square" rtlCol="0">
            <a:spAutoFit/>
          </a:bodyPr>
          <a:lstStyle/>
          <a:p>
            <a:r>
              <a:rPr lang="it-IT" sz="1200" dirty="0" err="1">
                <a:hlinkClick r:id="rId2"/>
              </a:rPr>
              <a:t>Risk</a:t>
            </a:r>
            <a:r>
              <a:rPr lang="it-IT" sz="1200" dirty="0">
                <a:hlinkClick r:id="rId2"/>
              </a:rPr>
              <a:t> </a:t>
            </a:r>
            <a:r>
              <a:rPr lang="it-IT" sz="1200" dirty="0" err="1">
                <a:hlinkClick r:id="rId2"/>
              </a:rPr>
              <a:t>factors</a:t>
            </a:r>
            <a:r>
              <a:rPr lang="it-IT" sz="1200" dirty="0">
                <a:hlinkClick r:id="rId2"/>
              </a:rPr>
              <a:t> </a:t>
            </a:r>
            <a:r>
              <a:rPr lang="it-IT" sz="1200" dirty="0" err="1">
                <a:hlinkClick r:id="rId2"/>
              </a:rPr>
              <a:t>for</a:t>
            </a:r>
            <a:r>
              <a:rPr lang="it-IT" sz="1200" dirty="0">
                <a:hlinkClick r:id="rId2"/>
              </a:rPr>
              <a:t> </a:t>
            </a:r>
            <a:r>
              <a:rPr lang="it-IT" sz="1200" dirty="0" err="1">
                <a:hlinkClick r:id="rId2"/>
              </a:rPr>
              <a:t>hepatocellular</a:t>
            </a:r>
            <a:r>
              <a:rPr lang="it-IT" sz="1200" dirty="0">
                <a:hlinkClick r:id="rId2"/>
              </a:rPr>
              <a:t> carcinoma.</a:t>
            </a:r>
            <a:endParaRPr lang="it-IT" sz="1200" dirty="0"/>
          </a:p>
          <a:p>
            <a:r>
              <a:rPr lang="it-IT" sz="1200" dirty="0"/>
              <a:t>Lai </a:t>
            </a:r>
            <a:r>
              <a:rPr lang="it-IT" sz="1200" dirty="0" err="1"/>
              <a:t>CL</a:t>
            </a:r>
            <a:r>
              <a:rPr lang="it-IT" sz="1200" dirty="0"/>
              <a:t>, </a:t>
            </a:r>
            <a:r>
              <a:rPr lang="it-IT" sz="1200" b="1" dirty="0" err="1"/>
              <a:t>Lok</a:t>
            </a:r>
            <a:r>
              <a:rPr lang="it-IT" sz="1200" b="1" dirty="0"/>
              <a:t> A</a:t>
            </a:r>
            <a:r>
              <a:rPr lang="it-IT" sz="1200" dirty="0"/>
              <a:t>, </a:t>
            </a:r>
            <a:r>
              <a:rPr lang="it-IT" sz="1200" dirty="0" err="1"/>
              <a:t>Wu</a:t>
            </a:r>
            <a:r>
              <a:rPr lang="it-IT" sz="1200" dirty="0"/>
              <a:t> PC, </a:t>
            </a:r>
            <a:r>
              <a:rPr lang="it-IT" sz="1200" dirty="0" err="1"/>
              <a:t>Ng</a:t>
            </a:r>
            <a:r>
              <a:rPr lang="it-IT" sz="1200" dirty="0"/>
              <a:t> M.</a:t>
            </a:r>
          </a:p>
          <a:p>
            <a:r>
              <a:rPr lang="it-IT" sz="1200" dirty="0" err="1"/>
              <a:t>Lancet</a:t>
            </a:r>
            <a:r>
              <a:rPr lang="it-IT" sz="1200" dirty="0"/>
              <a:t>. 1985 </a:t>
            </a:r>
            <a:r>
              <a:rPr lang="it-IT" sz="1200" dirty="0" err="1"/>
              <a:t>Sep</a:t>
            </a:r>
            <a:r>
              <a:rPr lang="it-IT" sz="1200" dirty="0"/>
              <a:t> 7;2(8454):552-3</a:t>
            </a:r>
          </a:p>
        </p:txBody>
      </p:sp>
      <p:sp>
        <p:nvSpPr>
          <p:cNvPr id="13" name="Rettangolo 12"/>
          <p:cNvSpPr/>
          <p:nvPr/>
        </p:nvSpPr>
        <p:spPr>
          <a:xfrm rot="21305640">
            <a:off x="5003002" y="2470085"/>
            <a:ext cx="3815645" cy="830997"/>
          </a:xfrm>
          <a:prstGeom prst="rect">
            <a:avLst/>
          </a:prstGeom>
          <a:solidFill>
            <a:srgbClr val="FFFFFF"/>
          </a:solidFill>
          <a:ln>
            <a:solidFill>
              <a:srgbClr val="0000FF"/>
            </a:solidFill>
          </a:ln>
        </p:spPr>
        <p:txBody>
          <a:bodyPr wrap="square">
            <a:spAutoFit/>
          </a:bodyPr>
          <a:lstStyle/>
          <a:p>
            <a:r>
              <a:rPr lang="it-IT" sz="1200" dirty="0">
                <a:hlinkClick r:id="rId3"/>
              </a:rPr>
              <a:t>Interferon alfa </a:t>
            </a:r>
            <a:r>
              <a:rPr lang="it-IT" sz="1200" dirty="0" err="1">
                <a:hlinkClick r:id="rId3"/>
              </a:rPr>
              <a:t>therapy</a:t>
            </a:r>
            <a:r>
              <a:rPr lang="it-IT" sz="1200" dirty="0">
                <a:hlinkClick r:id="rId3"/>
              </a:rPr>
              <a:t> in </a:t>
            </a:r>
            <a:r>
              <a:rPr lang="it-IT" sz="1200" dirty="0" err="1">
                <a:hlinkClick r:id="rId3"/>
              </a:rPr>
              <a:t>patients</a:t>
            </a:r>
            <a:r>
              <a:rPr lang="it-IT" sz="1200" dirty="0">
                <a:hlinkClick r:id="rId3"/>
              </a:rPr>
              <a:t> </a:t>
            </a:r>
            <a:r>
              <a:rPr lang="it-IT" sz="1200" dirty="0" err="1">
                <a:hlinkClick r:id="rId3"/>
              </a:rPr>
              <a:t>with</a:t>
            </a:r>
            <a:r>
              <a:rPr lang="it-IT" sz="1200" dirty="0">
                <a:hlinkClick r:id="rId3"/>
              </a:rPr>
              <a:t> </a:t>
            </a:r>
            <a:r>
              <a:rPr lang="it-IT" sz="1200" dirty="0" err="1">
                <a:hlinkClick r:id="rId3"/>
              </a:rPr>
              <a:t>chronic</a:t>
            </a:r>
            <a:r>
              <a:rPr lang="it-IT" sz="1200" dirty="0">
                <a:hlinkClick r:id="rId3"/>
              </a:rPr>
              <a:t> </a:t>
            </a:r>
            <a:r>
              <a:rPr lang="it-IT" sz="1200" dirty="0" err="1">
                <a:hlinkClick r:id="rId3"/>
              </a:rPr>
              <a:t>hepatitis</a:t>
            </a:r>
            <a:r>
              <a:rPr lang="it-IT" sz="1200" dirty="0">
                <a:hlinkClick r:id="rId3"/>
              </a:rPr>
              <a:t> B virus </a:t>
            </a:r>
            <a:r>
              <a:rPr lang="it-IT" sz="1200" dirty="0" err="1">
                <a:hlinkClick r:id="rId3"/>
              </a:rPr>
              <a:t>infection</a:t>
            </a:r>
            <a:r>
              <a:rPr lang="it-IT" sz="1200" dirty="0">
                <a:hlinkClick r:id="rId3"/>
              </a:rPr>
              <a:t>. </a:t>
            </a:r>
            <a:r>
              <a:rPr lang="it-IT" sz="1200" dirty="0" err="1">
                <a:hlinkClick r:id="rId3"/>
              </a:rPr>
              <a:t>Effects</a:t>
            </a:r>
            <a:r>
              <a:rPr lang="it-IT" sz="1200" dirty="0">
                <a:hlinkClick r:id="rId3"/>
              </a:rPr>
              <a:t> on </a:t>
            </a:r>
            <a:r>
              <a:rPr lang="it-IT" sz="1200" dirty="0" err="1">
                <a:hlinkClick r:id="rId3"/>
              </a:rPr>
              <a:t>hepatitis</a:t>
            </a:r>
            <a:r>
              <a:rPr lang="it-IT" sz="1200" dirty="0">
                <a:hlinkClick r:id="rId3"/>
              </a:rPr>
              <a:t> B virus DNA in the </a:t>
            </a:r>
            <a:r>
              <a:rPr lang="it-IT" sz="1200" dirty="0" err="1">
                <a:hlinkClick r:id="rId3"/>
              </a:rPr>
              <a:t>liver</a:t>
            </a:r>
            <a:r>
              <a:rPr lang="it-IT" sz="1200" dirty="0">
                <a:hlinkClick r:id="rId3"/>
              </a:rPr>
              <a:t>.</a:t>
            </a:r>
            <a:endParaRPr lang="it-IT" sz="1200" dirty="0"/>
          </a:p>
          <a:p>
            <a:r>
              <a:rPr lang="it-IT" sz="1200" dirty="0" err="1"/>
              <a:t>Lok</a:t>
            </a:r>
            <a:r>
              <a:rPr lang="it-IT" sz="1200" dirty="0"/>
              <a:t> AS, Ma OC, </a:t>
            </a:r>
            <a:r>
              <a:rPr lang="it-IT" sz="1200" dirty="0" err="1"/>
              <a:t>Lau</a:t>
            </a:r>
            <a:r>
              <a:rPr lang="it-IT" sz="1200" dirty="0"/>
              <a:t> JY.</a:t>
            </a:r>
          </a:p>
          <a:p>
            <a:r>
              <a:rPr lang="it-IT" sz="1200" dirty="0" err="1"/>
              <a:t>Gastroenterology</a:t>
            </a:r>
            <a:r>
              <a:rPr lang="it-IT" sz="1200" dirty="0"/>
              <a:t>. 1991 Mar;100(3):756-61</a:t>
            </a:r>
          </a:p>
        </p:txBody>
      </p:sp>
      <p:sp>
        <p:nvSpPr>
          <p:cNvPr id="14" name="Rettangolo 13"/>
          <p:cNvSpPr/>
          <p:nvPr/>
        </p:nvSpPr>
        <p:spPr>
          <a:xfrm rot="216120">
            <a:off x="4850191" y="3675243"/>
            <a:ext cx="4137377" cy="1015663"/>
          </a:xfrm>
          <a:prstGeom prst="rect">
            <a:avLst/>
          </a:prstGeom>
          <a:solidFill>
            <a:srgbClr val="FFFFFF"/>
          </a:solidFill>
          <a:ln>
            <a:solidFill>
              <a:srgbClr val="0000FF"/>
            </a:solidFill>
          </a:ln>
        </p:spPr>
        <p:txBody>
          <a:bodyPr wrap="square">
            <a:spAutoFit/>
          </a:bodyPr>
          <a:lstStyle/>
          <a:p>
            <a:r>
              <a:rPr lang="en-US" sz="1200" dirty="0">
                <a:hlinkClick r:id="rId4"/>
              </a:rPr>
              <a:t>Predictive value of </a:t>
            </a:r>
            <a:r>
              <a:rPr lang="en-US" sz="1200" dirty="0" err="1">
                <a:hlinkClick r:id="rId4"/>
              </a:rPr>
              <a:t>precore</a:t>
            </a:r>
            <a:r>
              <a:rPr lang="en-US" sz="1200" dirty="0">
                <a:hlinkClick r:id="rId4"/>
              </a:rPr>
              <a:t> hepatitis B virus mutations in spontaneous and interferon-induced hepatitis B e antigen clearance.</a:t>
            </a:r>
            <a:endParaRPr lang="en-US" sz="1200" dirty="0"/>
          </a:p>
          <a:p>
            <a:r>
              <a:rPr lang="en-US" sz="1200" dirty="0" err="1"/>
              <a:t>Lok</a:t>
            </a:r>
            <a:r>
              <a:rPr lang="en-US" sz="1200" dirty="0"/>
              <a:t> AS, </a:t>
            </a:r>
            <a:r>
              <a:rPr lang="en-US" sz="1200" dirty="0" err="1"/>
              <a:t>Akarca</a:t>
            </a:r>
            <a:r>
              <a:rPr lang="en-US" sz="1200" dirty="0"/>
              <a:t> US, Greene S.</a:t>
            </a:r>
          </a:p>
          <a:p>
            <a:r>
              <a:rPr lang="en-US" sz="1200" dirty="0" err="1"/>
              <a:t>Hepatology</a:t>
            </a:r>
            <a:r>
              <a:rPr lang="en-US" sz="1200" dirty="0"/>
              <a:t>. 1995 Jan;21(1):19-24</a:t>
            </a:r>
          </a:p>
        </p:txBody>
      </p:sp>
      <p:sp>
        <p:nvSpPr>
          <p:cNvPr id="15" name="Rettangolo 14"/>
          <p:cNvSpPr/>
          <p:nvPr/>
        </p:nvSpPr>
        <p:spPr>
          <a:xfrm rot="21163127">
            <a:off x="5139324" y="5064433"/>
            <a:ext cx="3482622" cy="1384995"/>
          </a:xfrm>
          <a:prstGeom prst="rect">
            <a:avLst/>
          </a:prstGeom>
          <a:solidFill>
            <a:srgbClr val="FFFFFF"/>
          </a:solidFill>
          <a:ln>
            <a:solidFill>
              <a:srgbClr val="0000FF"/>
            </a:solidFill>
          </a:ln>
        </p:spPr>
        <p:txBody>
          <a:bodyPr wrap="square">
            <a:spAutoFit/>
          </a:bodyPr>
          <a:lstStyle/>
          <a:p>
            <a:r>
              <a:rPr lang="it-IT" sz="1200" dirty="0">
                <a:hlinkClick r:id="rId5"/>
              </a:rPr>
              <a:t>Update on </a:t>
            </a:r>
            <a:r>
              <a:rPr lang="it-IT" sz="1200" dirty="0" err="1">
                <a:hlinkClick r:id="rId5"/>
              </a:rPr>
              <a:t>prevention</a:t>
            </a:r>
            <a:r>
              <a:rPr lang="it-IT" sz="1200" dirty="0">
                <a:hlinkClick r:id="rId5"/>
              </a:rPr>
              <a:t>, </a:t>
            </a:r>
            <a:r>
              <a:rPr lang="it-IT" sz="1200" dirty="0" err="1">
                <a:hlinkClick r:id="rId5"/>
              </a:rPr>
              <a:t>diagnosis</a:t>
            </a:r>
            <a:r>
              <a:rPr lang="it-IT" sz="1200" dirty="0">
                <a:hlinkClick r:id="rId5"/>
              </a:rPr>
              <a:t>, and treatment </a:t>
            </a:r>
            <a:r>
              <a:rPr lang="it-IT" sz="1200" dirty="0" err="1">
                <a:hlinkClick r:id="rId5"/>
              </a:rPr>
              <a:t>of</a:t>
            </a:r>
            <a:r>
              <a:rPr lang="it-IT" sz="1200" dirty="0">
                <a:hlinkClick r:id="rId5"/>
              </a:rPr>
              <a:t> </a:t>
            </a:r>
            <a:r>
              <a:rPr lang="it-IT" sz="1200" dirty="0" err="1">
                <a:hlinkClick r:id="rId5"/>
              </a:rPr>
              <a:t>chronic</a:t>
            </a:r>
            <a:r>
              <a:rPr lang="it-IT" sz="1200" dirty="0">
                <a:hlinkClick r:id="rId5"/>
              </a:rPr>
              <a:t> </a:t>
            </a:r>
            <a:r>
              <a:rPr lang="it-IT" sz="1200" dirty="0" err="1">
                <a:hlinkClick r:id="rId5"/>
              </a:rPr>
              <a:t>hepatitis</a:t>
            </a:r>
            <a:r>
              <a:rPr lang="it-IT" sz="1200" dirty="0">
                <a:hlinkClick r:id="rId5"/>
              </a:rPr>
              <a:t> B: AASLD 2018 </a:t>
            </a:r>
            <a:r>
              <a:rPr lang="it-IT" sz="1200" dirty="0" err="1">
                <a:hlinkClick r:id="rId5"/>
              </a:rPr>
              <a:t>hepatitis</a:t>
            </a:r>
            <a:r>
              <a:rPr lang="it-IT" sz="1200" dirty="0">
                <a:hlinkClick r:id="rId5"/>
              </a:rPr>
              <a:t> B </a:t>
            </a:r>
            <a:r>
              <a:rPr lang="it-IT" sz="1200" dirty="0" err="1">
                <a:hlinkClick r:id="rId5"/>
              </a:rPr>
              <a:t>guidance</a:t>
            </a:r>
            <a:r>
              <a:rPr lang="it-IT" sz="1200" dirty="0">
                <a:hlinkClick r:id="rId5"/>
              </a:rPr>
              <a:t>.</a:t>
            </a:r>
            <a:endParaRPr lang="it-IT" sz="1200" dirty="0"/>
          </a:p>
          <a:p>
            <a:r>
              <a:rPr lang="it-IT" sz="1200" dirty="0" err="1"/>
              <a:t>Terrault</a:t>
            </a:r>
            <a:r>
              <a:rPr lang="it-IT" sz="1200" dirty="0"/>
              <a:t> NA, </a:t>
            </a:r>
            <a:r>
              <a:rPr lang="it-IT" sz="1200" dirty="0" err="1"/>
              <a:t>Lok</a:t>
            </a:r>
            <a:r>
              <a:rPr lang="it-IT" sz="1200" dirty="0"/>
              <a:t> ASF, </a:t>
            </a:r>
            <a:r>
              <a:rPr lang="it-IT" sz="1200" dirty="0" err="1"/>
              <a:t>McMahon</a:t>
            </a:r>
            <a:r>
              <a:rPr lang="it-IT" sz="1200" dirty="0"/>
              <a:t> BJ, </a:t>
            </a:r>
            <a:r>
              <a:rPr lang="it-IT" sz="1200" dirty="0" err="1"/>
              <a:t>Chang</a:t>
            </a:r>
            <a:r>
              <a:rPr lang="it-IT" sz="1200" dirty="0"/>
              <a:t> KM, </a:t>
            </a:r>
            <a:r>
              <a:rPr lang="it-IT" sz="1200" dirty="0" err="1"/>
              <a:t>Hwang</a:t>
            </a:r>
            <a:r>
              <a:rPr lang="it-IT" sz="1200" dirty="0"/>
              <a:t> JP, </a:t>
            </a:r>
            <a:r>
              <a:rPr lang="it-IT" sz="1200" dirty="0" err="1"/>
              <a:t>Jonas</a:t>
            </a:r>
            <a:r>
              <a:rPr lang="it-IT" sz="1200" dirty="0"/>
              <a:t> </a:t>
            </a:r>
            <a:r>
              <a:rPr lang="it-IT" sz="1200" dirty="0" err="1"/>
              <a:t>MM</a:t>
            </a:r>
            <a:r>
              <a:rPr lang="it-IT" sz="1200" dirty="0"/>
              <a:t>, </a:t>
            </a:r>
            <a:r>
              <a:rPr lang="it-IT" sz="1200" dirty="0" err="1"/>
              <a:t>Brown</a:t>
            </a:r>
            <a:r>
              <a:rPr lang="it-IT" sz="1200" dirty="0"/>
              <a:t> RS Jr, </a:t>
            </a:r>
            <a:r>
              <a:rPr lang="it-IT" sz="1200" dirty="0" err="1"/>
              <a:t>Bzowej</a:t>
            </a:r>
            <a:r>
              <a:rPr lang="it-IT" sz="1200" dirty="0"/>
              <a:t> NH, </a:t>
            </a:r>
            <a:r>
              <a:rPr lang="it-IT" sz="1200" dirty="0" err="1"/>
              <a:t>Wong</a:t>
            </a:r>
            <a:r>
              <a:rPr lang="it-IT" sz="1200" dirty="0"/>
              <a:t> JB.</a:t>
            </a:r>
          </a:p>
          <a:p>
            <a:r>
              <a:rPr lang="it-IT" sz="1200" dirty="0" err="1"/>
              <a:t>Hepatology</a:t>
            </a:r>
            <a:r>
              <a:rPr lang="it-IT" sz="1200" dirty="0"/>
              <a:t>. 2018 </a:t>
            </a:r>
            <a:r>
              <a:rPr lang="it-IT" sz="1200" dirty="0" err="1"/>
              <a:t>Apr</a:t>
            </a:r>
            <a:r>
              <a:rPr lang="it-IT" sz="1200" dirty="0"/>
              <a:t>;67(4):1560-1599. </a:t>
            </a:r>
            <a:r>
              <a:rPr lang="it-IT" sz="1200" dirty="0" err="1"/>
              <a:t>doi</a:t>
            </a:r>
            <a:r>
              <a:rPr lang="it-IT" sz="1200" dirty="0"/>
              <a:t>: 10.1002/</a:t>
            </a:r>
            <a:r>
              <a:rPr lang="it-IT" sz="1200" dirty="0" err="1"/>
              <a:t>hep</a:t>
            </a:r>
            <a:r>
              <a:rPr lang="it-IT" sz="1200" dirty="0"/>
              <a:t>.29800</a:t>
            </a:r>
          </a:p>
        </p:txBody>
      </p:sp>
      <p:sp>
        <p:nvSpPr>
          <p:cNvPr id="16" name="Rettangolo 15"/>
          <p:cNvSpPr/>
          <p:nvPr/>
        </p:nvSpPr>
        <p:spPr>
          <a:xfrm>
            <a:off x="492876" y="278728"/>
            <a:ext cx="8354329" cy="523220"/>
          </a:xfrm>
          <a:prstGeom prst="rect">
            <a:avLst/>
          </a:prstGeom>
        </p:spPr>
        <p:txBody>
          <a:bodyPr wrap="square">
            <a:spAutoFit/>
          </a:bodyPr>
          <a:lstStyle/>
          <a:p>
            <a:pPr algn="ctr">
              <a:buClr>
                <a:srgbClr val="0000FF"/>
              </a:buClr>
            </a:pPr>
            <a:r>
              <a:rPr lang="en-US" sz="2800" dirty="0">
                <a:solidFill>
                  <a:srgbClr val="0000FF"/>
                </a:solidFill>
              </a:rPr>
              <a:t>Most remarkable aspects of a fantastic scientific route </a:t>
            </a:r>
          </a:p>
        </p:txBody>
      </p:sp>
    </p:spTree>
    <p:extLst>
      <p:ext uri="{BB962C8B-B14F-4D97-AF65-F5344CB8AC3E}">
        <p14:creationId xmlns:p14="http://schemas.microsoft.com/office/powerpoint/2010/main" val="713769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Effect transition="in" filter="fade">
                                      <p:cBhvr>
                                        <p:cTn id="17" dur="500"/>
                                        <p:tgtEl>
                                          <p:spTgt spid="2">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fade">
                                      <p:cBhvr>
                                        <p:cTn id="22" dur="500"/>
                                        <p:tgtEl>
                                          <p:spTgt spid="2">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fade">
                                      <p:cBhvr>
                                        <p:cTn id="2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4795309" y="1159104"/>
            <a:ext cx="4219191" cy="5440868"/>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 name="CasellaDiTesto 1"/>
          <p:cNvSpPr txBox="1"/>
          <p:nvPr/>
        </p:nvSpPr>
        <p:spPr>
          <a:xfrm>
            <a:off x="67735" y="2033510"/>
            <a:ext cx="4560710" cy="3785652"/>
          </a:xfrm>
          <a:prstGeom prst="rect">
            <a:avLst/>
          </a:prstGeom>
          <a:noFill/>
        </p:spPr>
        <p:txBody>
          <a:bodyPr wrap="square" rtlCol="0">
            <a:spAutoFit/>
          </a:bodyPr>
          <a:lstStyle/>
          <a:p>
            <a:r>
              <a:rPr lang="en-US" sz="2000" dirty="0"/>
              <a:t>Prof. </a:t>
            </a:r>
            <a:r>
              <a:rPr lang="en-US" sz="2000" dirty="0" err="1"/>
              <a:t>Lok’s</a:t>
            </a:r>
            <a:r>
              <a:rPr lang="en-US" sz="2000" dirty="0"/>
              <a:t>  contributes have been relevant also in </a:t>
            </a:r>
            <a:r>
              <a:rPr lang="en-US" sz="2000" dirty="0">
                <a:solidFill>
                  <a:srgbClr val="0000FF"/>
                </a:solidFill>
              </a:rPr>
              <a:t>other fields </a:t>
            </a:r>
            <a:r>
              <a:rPr lang="en-US" sz="2000" dirty="0"/>
              <a:t>of </a:t>
            </a:r>
            <a:r>
              <a:rPr lang="en-US" sz="2000" dirty="0" err="1"/>
              <a:t>hepatology</a:t>
            </a:r>
            <a:r>
              <a:rPr lang="en-US" sz="2000" dirty="0"/>
              <a:t> research: </a:t>
            </a:r>
          </a:p>
          <a:p>
            <a:r>
              <a:rPr lang="en-US" sz="2000" dirty="0"/>
              <a:t> </a:t>
            </a:r>
          </a:p>
          <a:p>
            <a:pPr>
              <a:buFont typeface="Arial" pitchFamily="34" charset="0"/>
              <a:buChar char="•"/>
            </a:pPr>
            <a:r>
              <a:rPr lang="en-US" sz="2000" dirty="0"/>
              <a:t> </a:t>
            </a:r>
            <a:r>
              <a:rPr lang="it-IT" sz="2000" dirty="0"/>
              <a:t>AST </a:t>
            </a:r>
            <a:r>
              <a:rPr lang="it-IT" sz="2000" dirty="0" err="1"/>
              <a:t>to</a:t>
            </a:r>
            <a:r>
              <a:rPr lang="it-IT" sz="2000" dirty="0"/>
              <a:t> </a:t>
            </a:r>
            <a:r>
              <a:rPr lang="it-IT" sz="2000" dirty="0" err="1"/>
              <a:t>platelets</a:t>
            </a:r>
            <a:r>
              <a:rPr lang="it-IT" sz="2000" dirty="0"/>
              <a:t> </a:t>
            </a:r>
            <a:r>
              <a:rPr lang="it-IT" sz="2000" dirty="0" err="1"/>
              <a:t>ratio</a:t>
            </a:r>
            <a:r>
              <a:rPr lang="it-IT" sz="2000" dirty="0"/>
              <a:t> </a:t>
            </a:r>
            <a:r>
              <a:rPr lang="it-IT" sz="2000" dirty="0" err="1"/>
              <a:t>index</a:t>
            </a:r>
            <a:r>
              <a:rPr lang="it-IT" sz="2000" dirty="0"/>
              <a:t> and </a:t>
            </a:r>
            <a:r>
              <a:rPr lang="it-IT" sz="2000" dirty="0" err="1">
                <a:solidFill>
                  <a:srgbClr val="0000FF"/>
                </a:solidFill>
              </a:rPr>
              <a:t>Lok</a:t>
            </a:r>
            <a:r>
              <a:rPr lang="it-IT" sz="2000" dirty="0">
                <a:solidFill>
                  <a:srgbClr val="0000FF"/>
                </a:solidFill>
              </a:rPr>
              <a:t> </a:t>
            </a:r>
            <a:r>
              <a:rPr lang="it-IT" sz="2000" dirty="0" err="1">
                <a:solidFill>
                  <a:srgbClr val="0000FF"/>
                </a:solidFill>
              </a:rPr>
              <a:t>Index</a:t>
            </a:r>
            <a:endParaRPr lang="it-IT" sz="2000" dirty="0">
              <a:solidFill>
                <a:srgbClr val="0000FF"/>
              </a:solidFill>
            </a:endParaRPr>
          </a:p>
          <a:p>
            <a:pPr>
              <a:buFont typeface="Arial" pitchFamily="34" charset="0"/>
              <a:buChar char="•"/>
            </a:pPr>
            <a:endParaRPr lang="it-IT" sz="2000" dirty="0"/>
          </a:p>
          <a:p>
            <a:pPr>
              <a:buFont typeface="Arial" pitchFamily="34" charset="0"/>
              <a:buChar char="•"/>
            </a:pPr>
            <a:r>
              <a:rPr lang="it-IT" sz="2000" dirty="0"/>
              <a:t> </a:t>
            </a:r>
            <a:r>
              <a:rPr lang="it-IT" sz="2000" dirty="0" err="1"/>
              <a:t>initial</a:t>
            </a:r>
            <a:r>
              <a:rPr lang="it-IT" sz="2000" dirty="0"/>
              <a:t> </a:t>
            </a:r>
            <a:r>
              <a:rPr lang="it-IT" sz="2000" dirty="0" err="1"/>
              <a:t>articles</a:t>
            </a:r>
            <a:r>
              <a:rPr lang="it-IT" sz="2000" dirty="0"/>
              <a:t> on </a:t>
            </a:r>
            <a:r>
              <a:rPr lang="it-IT" sz="2000" dirty="0">
                <a:solidFill>
                  <a:srgbClr val="0000FF"/>
                </a:solidFill>
              </a:rPr>
              <a:t>DAA </a:t>
            </a:r>
            <a:r>
              <a:rPr lang="it-IT" sz="2000" dirty="0" err="1">
                <a:solidFill>
                  <a:srgbClr val="0000FF"/>
                </a:solidFill>
              </a:rPr>
              <a:t>for</a:t>
            </a:r>
            <a:r>
              <a:rPr lang="it-IT" sz="2000" dirty="0">
                <a:solidFill>
                  <a:srgbClr val="0000FF"/>
                </a:solidFill>
              </a:rPr>
              <a:t> </a:t>
            </a:r>
            <a:r>
              <a:rPr lang="it-IT" sz="2000" dirty="0"/>
              <a:t>treatment </a:t>
            </a:r>
            <a:r>
              <a:rPr lang="it-IT" sz="2000" dirty="0" err="1"/>
              <a:t>of</a:t>
            </a:r>
            <a:r>
              <a:rPr lang="it-IT" sz="2000" dirty="0"/>
              <a:t> </a:t>
            </a:r>
            <a:r>
              <a:rPr lang="it-IT" sz="2000" dirty="0" err="1">
                <a:solidFill>
                  <a:srgbClr val="0000FF"/>
                </a:solidFill>
              </a:rPr>
              <a:t>chronic</a:t>
            </a:r>
            <a:r>
              <a:rPr lang="it-IT" sz="2000" dirty="0">
                <a:solidFill>
                  <a:srgbClr val="0000FF"/>
                </a:solidFill>
              </a:rPr>
              <a:t> </a:t>
            </a:r>
            <a:r>
              <a:rPr lang="it-IT" sz="2000" dirty="0" err="1">
                <a:solidFill>
                  <a:srgbClr val="0000FF"/>
                </a:solidFill>
              </a:rPr>
              <a:t>hepatitis</a:t>
            </a:r>
            <a:r>
              <a:rPr lang="it-IT" sz="2000" dirty="0">
                <a:solidFill>
                  <a:srgbClr val="0000FF"/>
                </a:solidFill>
              </a:rPr>
              <a:t> C</a:t>
            </a:r>
          </a:p>
          <a:p>
            <a:pPr>
              <a:buFont typeface="Arial" pitchFamily="34" charset="0"/>
              <a:buChar char="•"/>
            </a:pPr>
            <a:endParaRPr lang="en-US" sz="2000" dirty="0"/>
          </a:p>
          <a:p>
            <a:endParaRPr lang="en-US" sz="2000" dirty="0">
              <a:solidFill>
                <a:srgbClr val="0000FF"/>
              </a:solidFill>
            </a:endParaRPr>
          </a:p>
          <a:p>
            <a:endParaRPr lang="it-IT" sz="2000" dirty="0">
              <a:solidFill>
                <a:srgbClr val="0000FF"/>
              </a:solidFill>
            </a:endParaRPr>
          </a:p>
        </p:txBody>
      </p:sp>
      <p:sp>
        <p:nvSpPr>
          <p:cNvPr id="6" name="CasellaDiTesto 5"/>
          <p:cNvSpPr txBox="1"/>
          <p:nvPr/>
        </p:nvSpPr>
        <p:spPr>
          <a:xfrm rot="304708">
            <a:off x="4929218" y="1392501"/>
            <a:ext cx="3976638" cy="1569660"/>
          </a:xfrm>
          <a:prstGeom prst="rect">
            <a:avLst/>
          </a:prstGeom>
          <a:solidFill>
            <a:srgbClr val="FFFFFF"/>
          </a:solidFill>
          <a:ln>
            <a:solidFill>
              <a:srgbClr val="4F81BD"/>
            </a:solidFill>
          </a:ln>
        </p:spPr>
        <p:txBody>
          <a:bodyPr wrap="square" rtlCol="0">
            <a:spAutoFit/>
          </a:bodyPr>
          <a:lstStyle/>
          <a:p>
            <a:r>
              <a:rPr lang="it-IT" sz="1200" dirty="0" err="1">
                <a:solidFill>
                  <a:srgbClr val="0000FF"/>
                </a:solidFill>
              </a:rPr>
              <a:t>All-oral</a:t>
            </a:r>
            <a:r>
              <a:rPr lang="it-IT" sz="1200" dirty="0">
                <a:solidFill>
                  <a:srgbClr val="0000FF"/>
                </a:solidFill>
              </a:rPr>
              <a:t> </a:t>
            </a:r>
            <a:r>
              <a:rPr lang="it-IT" sz="1200" dirty="0" err="1">
                <a:solidFill>
                  <a:srgbClr val="0000FF"/>
                </a:solidFill>
              </a:rPr>
              <a:t>direct-acting</a:t>
            </a:r>
            <a:r>
              <a:rPr lang="it-IT" sz="1200" dirty="0">
                <a:solidFill>
                  <a:srgbClr val="0000FF"/>
                </a:solidFill>
              </a:rPr>
              <a:t> </a:t>
            </a:r>
            <a:r>
              <a:rPr lang="it-IT" sz="1200" dirty="0" err="1">
                <a:solidFill>
                  <a:srgbClr val="0000FF"/>
                </a:solidFill>
              </a:rPr>
              <a:t>antiviral</a:t>
            </a:r>
            <a:r>
              <a:rPr lang="it-IT" sz="1200" dirty="0">
                <a:solidFill>
                  <a:srgbClr val="0000FF"/>
                </a:solidFill>
              </a:rPr>
              <a:t> </a:t>
            </a:r>
            <a:r>
              <a:rPr lang="it-IT" sz="1200" dirty="0" err="1">
                <a:solidFill>
                  <a:srgbClr val="0000FF"/>
                </a:solidFill>
              </a:rPr>
              <a:t>therapy</a:t>
            </a:r>
            <a:r>
              <a:rPr lang="it-IT" sz="1200" dirty="0">
                <a:solidFill>
                  <a:srgbClr val="0000FF"/>
                </a:solidFill>
              </a:rPr>
              <a:t> in HCV-</a:t>
            </a:r>
            <a:r>
              <a:rPr lang="it-IT" sz="1200" dirty="0" err="1">
                <a:solidFill>
                  <a:srgbClr val="0000FF"/>
                </a:solidFill>
              </a:rPr>
              <a:t>advanced</a:t>
            </a:r>
            <a:r>
              <a:rPr lang="it-IT" sz="1200" dirty="0">
                <a:solidFill>
                  <a:srgbClr val="0000FF"/>
                </a:solidFill>
              </a:rPr>
              <a:t> </a:t>
            </a:r>
            <a:r>
              <a:rPr lang="it-IT" sz="1200" dirty="0" err="1">
                <a:solidFill>
                  <a:srgbClr val="0000FF"/>
                </a:solidFill>
              </a:rPr>
              <a:t>liver</a:t>
            </a:r>
            <a:r>
              <a:rPr lang="it-IT" sz="1200" dirty="0">
                <a:solidFill>
                  <a:srgbClr val="0000FF"/>
                </a:solidFill>
              </a:rPr>
              <a:t> </a:t>
            </a:r>
            <a:r>
              <a:rPr lang="it-IT" sz="1200" dirty="0" err="1">
                <a:solidFill>
                  <a:srgbClr val="0000FF"/>
                </a:solidFill>
              </a:rPr>
              <a:t>disease</a:t>
            </a:r>
            <a:r>
              <a:rPr lang="it-IT" sz="1200" dirty="0">
                <a:solidFill>
                  <a:srgbClr val="0000FF"/>
                </a:solidFill>
              </a:rPr>
              <a:t> </a:t>
            </a:r>
            <a:r>
              <a:rPr lang="it-IT" sz="1200" dirty="0" err="1">
                <a:solidFill>
                  <a:srgbClr val="0000FF"/>
                </a:solidFill>
              </a:rPr>
              <a:t>is</a:t>
            </a:r>
            <a:r>
              <a:rPr lang="it-IT" sz="1200" dirty="0">
                <a:solidFill>
                  <a:srgbClr val="0000FF"/>
                </a:solidFill>
              </a:rPr>
              <a:t> </a:t>
            </a:r>
            <a:r>
              <a:rPr lang="it-IT" sz="1200" dirty="0" err="1">
                <a:solidFill>
                  <a:srgbClr val="0000FF"/>
                </a:solidFill>
              </a:rPr>
              <a:t>effective</a:t>
            </a:r>
            <a:r>
              <a:rPr lang="it-IT" sz="1200" dirty="0">
                <a:solidFill>
                  <a:srgbClr val="0000FF"/>
                </a:solidFill>
              </a:rPr>
              <a:t> in </a:t>
            </a:r>
            <a:r>
              <a:rPr lang="it-IT" sz="1200" dirty="0" err="1">
                <a:solidFill>
                  <a:srgbClr val="0000FF"/>
                </a:solidFill>
              </a:rPr>
              <a:t>real</a:t>
            </a:r>
            <a:r>
              <a:rPr lang="it-IT" sz="1200" dirty="0">
                <a:solidFill>
                  <a:srgbClr val="0000FF"/>
                </a:solidFill>
              </a:rPr>
              <a:t>-world </a:t>
            </a:r>
            <a:r>
              <a:rPr lang="it-IT" sz="1200" dirty="0" err="1">
                <a:solidFill>
                  <a:srgbClr val="0000FF"/>
                </a:solidFill>
              </a:rPr>
              <a:t>practice</a:t>
            </a:r>
            <a:r>
              <a:rPr lang="it-IT" sz="1200" dirty="0">
                <a:solidFill>
                  <a:srgbClr val="0000FF"/>
                </a:solidFill>
              </a:rPr>
              <a:t>: </a:t>
            </a:r>
            <a:r>
              <a:rPr lang="it-IT" sz="1200" dirty="0" err="1">
                <a:solidFill>
                  <a:srgbClr val="0000FF"/>
                </a:solidFill>
              </a:rPr>
              <a:t>observations</a:t>
            </a:r>
            <a:r>
              <a:rPr lang="it-IT" sz="1200" dirty="0">
                <a:solidFill>
                  <a:srgbClr val="0000FF"/>
                </a:solidFill>
              </a:rPr>
              <a:t> </a:t>
            </a:r>
            <a:r>
              <a:rPr lang="it-IT" sz="1200" dirty="0" err="1">
                <a:solidFill>
                  <a:srgbClr val="0000FF"/>
                </a:solidFill>
              </a:rPr>
              <a:t>through</a:t>
            </a:r>
            <a:r>
              <a:rPr lang="it-IT" sz="1200" dirty="0">
                <a:solidFill>
                  <a:srgbClr val="0000FF"/>
                </a:solidFill>
              </a:rPr>
              <a:t> HCV-TARGET database.</a:t>
            </a:r>
          </a:p>
          <a:p>
            <a:r>
              <a:rPr lang="it-IT" sz="1200" dirty="0" err="1"/>
              <a:t>Reddy</a:t>
            </a:r>
            <a:r>
              <a:rPr lang="it-IT" sz="1200" dirty="0"/>
              <a:t> KR, </a:t>
            </a:r>
            <a:r>
              <a:rPr lang="it-IT" sz="1200" dirty="0" err="1"/>
              <a:t>Lim</a:t>
            </a:r>
            <a:r>
              <a:rPr lang="it-IT" sz="1200" dirty="0"/>
              <a:t> JK, </a:t>
            </a:r>
            <a:r>
              <a:rPr lang="it-IT" sz="1200" dirty="0" err="1"/>
              <a:t>Kuo</a:t>
            </a:r>
            <a:r>
              <a:rPr lang="it-IT" sz="1200" dirty="0"/>
              <a:t> A, Di Bisceglie AM, Galati JS, Morelli G, </a:t>
            </a:r>
            <a:r>
              <a:rPr lang="it-IT" sz="1200" dirty="0" err="1"/>
              <a:t>Everson</a:t>
            </a:r>
            <a:r>
              <a:rPr lang="it-IT" sz="1200" dirty="0"/>
              <a:t> GT, </a:t>
            </a:r>
            <a:r>
              <a:rPr lang="it-IT" sz="1200" dirty="0" err="1"/>
              <a:t>Kwo</a:t>
            </a:r>
            <a:r>
              <a:rPr lang="it-IT" sz="1200" dirty="0"/>
              <a:t> PY, </a:t>
            </a:r>
            <a:r>
              <a:rPr lang="it-IT" sz="1200" dirty="0" err="1"/>
              <a:t>Brown</a:t>
            </a:r>
            <a:r>
              <a:rPr lang="it-IT" sz="1200" dirty="0"/>
              <a:t> RS Jr, </a:t>
            </a:r>
            <a:r>
              <a:rPr lang="it-IT" sz="1200" dirty="0" err="1"/>
              <a:t>Sulkowski</a:t>
            </a:r>
            <a:r>
              <a:rPr lang="it-IT" sz="1200" dirty="0"/>
              <a:t> MS, </a:t>
            </a:r>
            <a:r>
              <a:rPr lang="it-IT" sz="1200" dirty="0" err="1"/>
              <a:t>Akuschevich</a:t>
            </a:r>
            <a:r>
              <a:rPr lang="it-IT" sz="1200" dirty="0"/>
              <a:t> L, </a:t>
            </a:r>
            <a:r>
              <a:rPr lang="it-IT" sz="1200" dirty="0" err="1"/>
              <a:t>Lok</a:t>
            </a:r>
            <a:r>
              <a:rPr lang="it-IT" sz="1200" dirty="0"/>
              <a:t> AS, </a:t>
            </a:r>
            <a:r>
              <a:rPr lang="it-IT" sz="1200" dirty="0" err="1"/>
              <a:t>Pockros</a:t>
            </a:r>
            <a:r>
              <a:rPr lang="it-IT" sz="1200" dirty="0"/>
              <a:t> PJ, </a:t>
            </a:r>
            <a:r>
              <a:rPr lang="it-IT" sz="1200" dirty="0" err="1"/>
              <a:t>Vainorius</a:t>
            </a:r>
            <a:r>
              <a:rPr lang="it-IT" sz="1200" dirty="0"/>
              <a:t> M, </a:t>
            </a:r>
            <a:r>
              <a:rPr lang="it-IT" sz="1200" dirty="0" err="1"/>
              <a:t>Terrault</a:t>
            </a:r>
            <a:r>
              <a:rPr lang="it-IT" sz="1200" dirty="0"/>
              <a:t> NA, Nelson DR, </a:t>
            </a:r>
            <a:r>
              <a:rPr lang="it-IT" sz="1200" dirty="0" err="1"/>
              <a:t>Fried</a:t>
            </a:r>
            <a:r>
              <a:rPr lang="it-IT" sz="1200" dirty="0"/>
              <a:t> MW, </a:t>
            </a:r>
            <a:r>
              <a:rPr lang="it-IT" sz="1200" dirty="0" err="1"/>
              <a:t>Manns</a:t>
            </a:r>
            <a:r>
              <a:rPr lang="it-IT" sz="1200" dirty="0"/>
              <a:t> MP; HCV-TARGET </a:t>
            </a:r>
            <a:r>
              <a:rPr lang="it-IT" sz="1200" dirty="0" err="1"/>
              <a:t>Study</a:t>
            </a:r>
            <a:r>
              <a:rPr lang="it-IT" sz="1200" dirty="0"/>
              <a:t> Group.</a:t>
            </a:r>
          </a:p>
          <a:p>
            <a:r>
              <a:rPr lang="it-IT" sz="1200" dirty="0" err="1"/>
              <a:t>Aliment</a:t>
            </a:r>
            <a:r>
              <a:rPr lang="it-IT" sz="1200" dirty="0"/>
              <a:t> </a:t>
            </a:r>
            <a:r>
              <a:rPr lang="it-IT" sz="1200" dirty="0" err="1"/>
              <a:t>Pharmacol</a:t>
            </a:r>
            <a:r>
              <a:rPr lang="it-IT" sz="1200" dirty="0"/>
              <a:t> </a:t>
            </a:r>
            <a:r>
              <a:rPr lang="it-IT" sz="1200" dirty="0" err="1"/>
              <a:t>Ther</a:t>
            </a:r>
            <a:r>
              <a:rPr lang="it-IT" sz="1200" dirty="0"/>
              <a:t>. 2017 Jan;45(1):115-126</a:t>
            </a:r>
          </a:p>
        </p:txBody>
      </p:sp>
      <p:sp>
        <p:nvSpPr>
          <p:cNvPr id="8" name="CasellaDiTesto 7"/>
          <p:cNvSpPr txBox="1"/>
          <p:nvPr/>
        </p:nvSpPr>
        <p:spPr>
          <a:xfrm rot="21374667">
            <a:off x="5015682" y="2988089"/>
            <a:ext cx="3827123" cy="1569660"/>
          </a:xfrm>
          <a:prstGeom prst="rect">
            <a:avLst/>
          </a:prstGeom>
          <a:solidFill>
            <a:srgbClr val="FFFFFF"/>
          </a:solidFill>
          <a:ln>
            <a:solidFill>
              <a:srgbClr val="4F81BD"/>
            </a:solidFill>
          </a:ln>
        </p:spPr>
        <p:txBody>
          <a:bodyPr wrap="square" rtlCol="0">
            <a:spAutoFit/>
          </a:bodyPr>
          <a:lstStyle/>
          <a:p>
            <a:r>
              <a:rPr lang="it-IT" sz="1200" dirty="0" err="1">
                <a:solidFill>
                  <a:srgbClr val="0000FF"/>
                </a:solidFill>
              </a:rPr>
              <a:t>Effectiveness</a:t>
            </a:r>
            <a:r>
              <a:rPr lang="it-IT" sz="1200" dirty="0">
                <a:solidFill>
                  <a:srgbClr val="0000FF"/>
                </a:solidFill>
              </a:rPr>
              <a:t> of </a:t>
            </a:r>
            <a:r>
              <a:rPr lang="it-IT" sz="1200" dirty="0" err="1">
                <a:solidFill>
                  <a:srgbClr val="0000FF"/>
                </a:solidFill>
              </a:rPr>
              <a:t>Ledipasvir-Sofosbuvir</a:t>
            </a:r>
            <a:r>
              <a:rPr lang="it-IT" sz="1200" dirty="0">
                <a:solidFill>
                  <a:srgbClr val="0000FF"/>
                </a:solidFill>
              </a:rPr>
              <a:t> Combination in </a:t>
            </a:r>
            <a:r>
              <a:rPr lang="it-IT" sz="1200" dirty="0" err="1">
                <a:solidFill>
                  <a:srgbClr val="0000FF"/>
                </a:solidFill>
              </a:rPr>
              <a:t>Patients</a:t>
            </a:r>
            <a:r>
              <a:rPr lang="it-IT" sz="1200" dirty="0">
                <a:solidFill>
                  <a:srgbClr val="0000FF"/>
                </a:solidFill>
              </a:rPr>
              <a:t> With </a:t>
            </a:r>
            <a:r>
              <a:rPr lang="it-IT" sz="1200" dirty="0" err="1">
                <a:solidFill>
                  <a:srgbClr val="0000FF"/>
                </a:solidFill>
              </a:rPr>
              <a:t>Hepatitis</a:t>
            </a:r>
            <a:r>
              <a:rPr lang="it-IT" sz="1200" dirty="0">
                <a:solidFill>
                  <a:srgbClr val="0000FF"/>
                </a:solidFill>
              </a:rPr>
              <a:t> C Virus </a:t>
            </a:r>
            <a:r>
              <a:rPr lang="it-IT" sz="1200" dirty="0" err="1">
                <a:solidFill>
                  <a:srgbClr val="0000FF"/>
                </a:solidFill>
              </a:rPr>
              <a:t>Infection</a:t>
            </a:r>
            <a:r>
              <a:rPr lang="it-IT" sz="1200" dirty="0">
                <a:solidFill>
                  <a:srgbClr val="0000FF"/>
                </a:solidFill>
              </a:rPr>
              <a:t> and </a:t>
            </a:r>
            <a:r>
              <a:rPr lang="it-IT" sz="1200" dirty="0" err="1">
                <a:solidFill>
                  <a:srgbClr val="0000FF"/>
                </a:solidFill>
              </a:rPr>
              <a:t>Factors</a:t>
            </a:r>
            <a:r>
              <a:rPr lang="it-IT" sz="1200" dirty="0">
                <a:solidFill>
                  <a:srgbClr val="0000FF"/>
                </a:solidFill>
              </a:rPr>
              <a:t> </a:t>
            </a:r>
            <a:r>
              <a:rPr lang="it-IT" sz="1200" dirty="0" err="1">
                <a:solidFill>
                  <a:srgbClr val="0000FF"/>
                </a:solidFill>
              </a:rPr>
              <a:t>Associated</a:t>
            </a:r>
            <a:r>
              <a:rPr lang="it-IT" sz="1200" dirty="0">
                <a:solidFill>
                  <a:srgbClr val="0000FF"/>
                </a:solidFill>
              </a:rPr>
              <a:t> With </a:t>
            </a:r>
            <a:r>
              <a:rPr lang="it-IT" sz="1200" dirty="0" err="1">
                <a:solidFill>
                  <a:srgbClr val="0000FF"/>
                </a:solidFill>
              </a:rPr>
              <a:t>Sustained</a:t>
            </a:r>
            <a:r>
              <a:rPr lang="it-IT" sz="1200" dirty="0">
                <a:solidFill>
                  <a:srgbClr val="0000FF"/>
                </a:solidFill>
              </a:rPr>
              <a:t> </a:t>
            </a:r>
            <a:r>
              <a:rPr lang="it-IT" sz="1200" dirty="0" err="1">
                <a:solidFill>
                  <a:srgbClr val="0000FF"/>
                </a:solidFill>
              </a:rPr>
              <a:t>Virologic</a:t>
            </a:r>
            <a:r>
              <a:rPr lang="it-IT" sz="1200" dirty="0">
                <a:solidFill>
                  <a:srgbClr val="0000FF"/>
                </a:solidFill>
              </a:rPr>
              <a:t> </a:t>
            </a:r>
            <a:r>
              <a:rPr lang="it-IT" sz="1200" dirty="0" err="1">
                <a:solidFill>
                  <a:srgbClr val="0000FF"/>
                </a:solidFill>
              </a:rPr>
              <a:t>Response</a:t>
            </a:r>
            <a:r>
              <a:rPr lang="it-IT" sz="1200" dirty="0">
                <a:solidFill>
                  <a:srgbClr val="0000FF"/>
                </a:solidFill>
              </a:rPr>
              <a:t>.</a:t>
            </a:r>
            <a:endParaRPr lang="it-IT" sz="1200" dirty="0"/>
          </a:p>
          <a:p>
            <a:r>
              <a:rPr lang="it-IT" sz="1200" dirty="0" err="1"/>
              <a:t>Terrault</a:t>
            </a:r>
            <a:r>
              <a:rPr lang="it-IT" sz="1200" dirty="0"/>
              <a:t> NA, </a:t>
            </a:r>
            <a:r>
              <a:rPr lang="it-IT" sz="1200" dirty="0" err="1"/>
              <a:t>Zeuzem</a:t>
            </a:r>
            <a:r>
              <a:rPr lang="it-IT" sz="1200" dirty="0"/>
              <a:t> </a:t>
            </a:r>
            <a:r>
              <a:rPr lang="it-IT" sz="1200" dirty="0" err="1"/>
              <a:t>S</a:t>
            </a:r>
            <a:r>
              <a:rPr lang="it-IT" sz="1200" dirty="0"/>
              <a:t>, Di Bisceglie AM, </a:t>
            </a:r>
            <a:r>
              <a:rPr lang="it-IT" sz="1200" dirty="0" err="1"/>
              <a:t>Lim</a:t>
            </a:r>
            <a:r>
              <a:rPr lang="it-IT" sz="1200" dirty="0"/>
              <a:t> JK, </a:t>
            </a:r>
            <a:r>
              <a:rPr lang="it-IT" sz="1200" dirty="0" err="1"/>
              <a:t>Pockros</a:t>
            </a:r>
            <a:r>
              <a:rPr lang="it-IT" sz="1200" dirty="0"/>
              <a:t> PJ, </a:t>
            </a:r>
            <a:r>
              <a:rPr lang="it-IT" sz="1200" dirty="0" err="1"/>
              <a:t>Frazier</a:t>
            </a:r>
            <a:r>
              <a:rPr lang="it-IT" sz="1200" dirty="0"/>
              <a:t> LM, </a:t>
            </a:r>
            <a:r>
              <a:rPr lang="it-IT" sz="1200" dirty="0" err="1"/>
              <a:t>Kuo</a:t>
            </a:r>
            <a:r>
              <a:rPr lang="it-IT" sz="1200" dirty="0"/>
              <a:t> A, </a:t>
            </a:r>
            <a:r>
              <a:rPr lang="it-IT" sz="1200" dirty="0" err="1"/>
              <a:t>Lok</a:t>
            </a:r>
            <a:r>
              <a:rPr lang="it-IT" sz="1200" dirty="0"/>
              <a:t> AS, </a:t>
            </a:r>
            <a:r>
              <a:rPr lang="it-IT" sz="1200" dirty="0" err="1"/>
              <a:t>Shiffman</a:t>
            </a:r>
            <a:r>
              <a:rPr lang="it-IT" sz="1200" dirty="0"/>
              <a:t> ML, Ben Ari </a:t>
            </a:r>
            <a:r>
              <a:rPr lang="it-IT" sz="1200" dirty="0" err="1"/>
              <a:t>Z</a:t>
            </a:r>
            <a:r>
              <a:rPr lang="it-IT" sz="1200" dirty="0"/>
              <a:t>, </a:t>
            </a:r>
            <a:r>
              <a:rPr lang="it-IT" sz="1200" dirty="0" err="1"/>
              <a:t>Akushevich</a:t>
            </a:r>
            <a:r>
              <a:rPr lang="it-IT" sz="1200" dirty="0"/>
              <a:t> L, </a:t>
            </a:r>
            <a:r>
              <a:rPr lang="it-IT" sz="1200" dirty="0" err="1"/>
              <a:t>Vainorius</a:t>
            </a:r>
            <a:r>
              <a:rPr lang="it-IT" sz="1200" dirty="0"/>
              <a:t> M, </a:t>
            </a:r>
            <a:r>
              <a:rPr lang="it-IT" sz="1200" dirty="0" err="1"/>
              <a:t>Sulkowski</a:t>
            </a:r>
            <a:r>
              <a:rPr lang="it-IT" sz="1200" dirty="0"/>
              <a:t> MS, </a:t>
            </a:r>
            <a:r>
              <a:rPr lang="it-IT" sz="1200" dirty="0" err="1"/>
              <a:t>Fried</a:t>
            </a:r>
            <a:r>
              <a:rPr lang="it-IT" sz="1200" dirty="0"/>
              <a:t> MW, Nelson DR; HCV-TARGET </a:t>
            </a:r>
            <a:r>
              <a:rPr lang="it-IT" sz="1200" dirty="0" err="1"/>
              <a:t>Study</a:t>
            </a:r>
            <a:r>
              <a:rPr lang="it-IT" sz="1200" dirty="0"/>
              <a:t> Group.</a:t>
            </a:r>
          </a:p>
          <a:p>
            <a:r>
              <a:rPr lang="it-IT" sz="1200" dirty="0" err="1"/>
              <a:t>Gastroenterology</a:t>
            </a:r>
            <a:r>
              <a:rPr lang="it-IT" sz="1200" dirty="0"/>
              <a:t>. 2016 Dec;151(6):1131-1140.</a:t>
            </a:r>
          </a:p>
        </p:txBody>
      </p:sp>
      <p:sp>
        <p:nvSpPr>
          <p:cNvPr id="11" name="CasellaDiTesto 10"/>
          <p:cNvSpPr txBox="1"/>
          <p:nvPr/>
        </p:nvSpPr>
        <p:spPr>
          <a:xfrm rot="516742">
            <a:off x="4907905" y="4877936"/>
            <a:ext cx="3999139" cy="1384995"/>
          </a:xfrm>
          <a:prstGeom prst="rect">
            <a:avLst/>
          </a:prstGeom>
          <a:solidFill>
            <a:srgbClr val="FFFFFF"/>
          </a:solidFill>
          <a:ln>
            <a:solidFill>
              <a:srgbClr val="4F81BD"/>
            </a:solidFill>
          </a:ln>
        </p:spPr>
        <p:txBody>
          <a:bodyPr wrap="square" rtlCol="0">
            <a:spAutoFit/>
          </a:bodyPr>
          <a:lstStyle/>
          <a:p>
            <a:r>
              <a:rPr lang="it-IT" sz="1200" dirty="0" err="1">
                <a:solidFill>
                  <a:srgbClr val="0000FF"/>
                </a:solidFill>
              </a:rPr>
              <a:t>Predicting</a:t>
            </a:r>
            <a:r>
              <a:rPr lang="it-IT" sz="1200" dirty="0">
                <a:solidFill>
                  <a:srgbClr val="0000FF"/>
                </a:solidFill>
              </a:rPr>
              <a:t> </a:t>
            </a:r>
            <a:r>
              <a:rPr lang="it-IT" sz="1200" dirty="0" err="1">
                <a:solidFill>
                  <a:srgbClr val="0000FF"/>
                </a:solidFill>
              </a:rPr>
              <a:t>clinical</a:t>
            </a:r>
            <a:r>
              <a:rPr lang="it-IT" sz="1200" dirty="0">
                <a:solidFill>
                  <a:srgbClr val="0000FF"/>
                </a:solidFill>
              </a:rPr>
              <a:t> and </a:t>
            </a:r>
            <a:r>
              <a:rPr lang="it-IT" sz="1200" dirty="0" err="1">
                <a:solidFill>
                  <a:srgbClr val="0000FF"/>
                </a:solidFill>
              </a:rPr>
              <a:t>histologic</a:t>
            </a:r>
            <a:r>
              <a:rPr lang="it-IT" sz="1200" dirty="0">
                <a:solidFill>
                  <a:srgbClr val="0000FF"/>
                </a:solidFill>
              </a:rPr>
              <a:t> </a:t>
            </a:r>
            <a:r>
              <a:rPr lang="it-IT" sz="1200" dirty="0" err="1">
                <a:solidFill>
                  <a:srgbClr val="0000FF"/>
                </a:solidFill>
              </a:rPr>
              <a:t>outcomes</a:t>
            </a:r>
            <a:r>
              <a:rPr lang="it-IT" sz="1200" dirty="0">
                <a:solidFill>
                  <a:srgbClr val="0000FF"/>
                </a:solidFill>
              </a:rPr>
              <a:t> </a:t>
            </a:r>
            <a:r>
              <a:rPr lang="it-IT" sz="1200" dirty="0" err="1">
                <a:solidFill>
                  <a:srgbClr val="0000FF"/>
                </a:solidFill>
              </a:rPr>
              <a:t>based</a:t>
            </a:r>
            <a:r>
              <a:rPr lang="it-IT" sz="1200" dirty="0">
                <a:solidFill>
                  <a:srgbClr val="0000FF"/>
                </a:solidFill>
              </a:rPr>
              <a:t> on standard </a:t>
            </a:r>
            <a:r>
              <a:rPr lang="it-IT" sz="1200" dirty="0" err="1">
                <a:solidFill>
                  <a:srgbClr val="0000FF"/>
                </a:solidFill>
              </a:rPr>
              <a:t>laboratory</a:t>
            </a:r>
            <a:r>
              <a:rPr lang="it-IT" sz="1200" dirty="0">
                <a:solidFill>
                  <a:srgbClr val="0000FF"/>
                </a:solidFill>
              </a:rPr>
              <a:t> </a:t>
            </a:r>
            <a:r>
              <a:rPr lang="it-IT" sz="1200" dirty="0" err="1">
                <a:solidFill>
                  <a:srgbClr val="0000FF"/>
                </a:solidFill>
              </a:rPr>
              <a:t>tests</a:t>
            </a:r>
            <a:r>
              <a:rPr lang="it-IT" sz="1200" dirty="0">
                <a:solidFill>
                  <a:srgbClr val="0000FF"/>
                </a:solidFill>
              </a:rPr>
              <a:t> in </a:t>
            </a:r>
            <a:r>
              <a:rPr lang="it-IT" sz="1200" dirty="0" err="1">
                <a:solidFill>
                  <a:srgbClr val="0000FF"/>
                </a:solidFill>
              </a:rPr>
              <a:t>advanced</a:t>
            </a:r>
            <a:r>
              <a:rPr lang="it-IT" sz="1200" dirty="0">
                <a:solidFill>
                  <a:srgbClr val="0000FF"/>
                </a:solidFill>
              </a:rPr>
              <a:t> </a:t>
            </a:r>
            <a:r>
              <a:rPr lang="it-IT" sz="1200" dirty="0" err="1">
                <a:solidFill>
                  <a:srgbClr val="0000FF"/>
                </a:solidFill>
              </a:rPr>
              <a:t>chronic</a:t>
            </a:r>
            <a:r>
              <a:rPr lang="it-IT" sz="1200" dirty="0">
                <a:solidFill>
                  <a:srgbClr val="0000FF"/>
                </a:solidFill>
              </a:rPr>
              <a:t> </a:t>
            </a:r>
            <a:r>
              <a:rPr lang="it-IT" sz="1200" dirty="0" err="1">
                <a:solidFill>
                  <a:srgbClr val="0000FF"/>
                </a:solidFill>
              </a:rPr>
              <a:t>hepatitis</a:t>
            </a:r>
            <a:r>
              <a:rPr lang="it-IT" sz="1200" dirty="0">
                <a:solidFill>
                  <a:srgbClr val="0000FF"/>
                </a:solidFill>
              </a:rPr>
              <a:t> C.</a:t>
            </a:r>
          </a:p>
          <a:p>
            <a:r>
              <a:rPr lang="it-IT" sz="1200" dirty="0" err="1"/>
              <a:t>Ghany</a:t>
            </a:r>
            <a:r>
              <a:rPr lang="it-IT" sz="1200" dirty="0"/>
              <a:t> MG, </a:t>
            </a:r>
            <a:r>
              <a:rPr lang="it-IT" sz="1200" dirty="0" err="1"/>
              <a:t>Lok</a:t>
            </a:r>
            <a:r>
              <a:rPr lang="it-IT" sz="1200" dirty="0"/>
              <a:t> AS, </a:t>
            </a:r>
            <a:r>
              <a:rPr lang="it-IT" sz="1200" dirty="0" err="1"/>
              <a:t>Everhart</a:t>
            </a:r>
            <a:r>
              <a:rPr lang="it-IT" sz="1200" dirty="0"/>
              <a:t> JE, </a:t>
            </a:r>
            <a:r>
              <a:rPr lang="it-IT" sz="1200" dirty="0" err="1"/>
              <a:t>Everson</a:t>
            </a:r>
            <a:r>
              <a:rPr lang="it-IT" sz="1200" dirty="0"/>
              <a:t> GT, Lee WM, </a:t>
            </a:r>
            <a:r>
              <a:rPr lang="it-IT" sz="1200" dirty="0" err="1"/>
              <a:t>Curto</a:t>
            </a:r>
            <a:r>
              <a:rPr lang="it-IT" sz="1200" dirty="0"/>
              <a:t> TM, Wright EC, </a:t>
            </a:r>
            <a:r>
              <a:rPr lang="it-IT" sz="1200" dirty="0" err="1"/>
              <a:t>Stoddard</a:t>
            </a:r>
            <a:r>
              <a:rPr lang="it-IT" sz="1200" dirty="0"/>
              <a:t> AM, Sterling RK, Di Bisceglie AM, </a:t>
            </a:r>
            <a:r>
              <a:rPr lang="it-IT" sz="1200" dirty="0" err="1"/>
              <a:t>Bonkovsky</a:t>
            </a:r>
            <a:r>
              <a:rPr lang="it-IT" sz="1200" dirty="0"/>
              <a:t> HL, </a:t>
            </a:r>
            <a:r>
              <a:rPr lang="it-IT" sz="1200" dirty="0" err="1"/>
              <a:t>Morishima</a:t>
            </a:r>
            <a:r>
              <a:rPr lang="it-IT" sz="1200" dirty="0"/>
              <a:t> C, Morgan TR, </a:t>
            </a:r>
            <a:r>
              <a:rPr lang="it-IT" sz="1200" dirty="0" err="1"/>
              <a:t>Dienstag</a:t>
            </a:r>
            <a:r>
              <a:rPr lang="it-IT" sz="1200" dirty="0"/>
              <a:t> JL; HALT-C Trial Group.</a:t>
            </a:r>
          </a:p>
          <a:p>
            <a:r>
              <a:rPr lang="it-IT" sz="1200" dirty="0" err="1"/>
              <a:t>Gastroenterology</a:t>
            </a:r>
            <a:r>
              <a:rPr lang="it-IT" sz="1200" dirty="0"/>
              <a:t>. 2010 Jan;138(1):136-46</a:t>
            </a:r>
          </a:p>
        </p:txBody>
      </p:sp>
      <p:sp>
        <p:nvSpPr>
          <p:cNvPr id="12" name="Rettangolo 11"/>
          <p:cNvSpPr/>
          <p:nvPr/>
        </p:nvSpPr>
        <p:spPr>
          <a:xfrm>
            <a:off x="492876" y="278728"/>
            <a:ext cx="8354329" cy="523220"/>
          </a:xfrm>
          <a:prstGeom prst="rect">
            <a:avLst/>
          </a:prstGeom>
        </p:spPr>
        <p:txBody>
          <a:bodyPr wrap="square">
            <a:spAutoFit/>
          </a:bodyPr>
          <a:lstStyle/>
          <a:p>
            <a:pPr algn="ctr">
              <a:buClr>
                <a:srgbClr val="0000FF"/>
              </a:buClr>
            </a:pPr>
            <a:r>
              <a:rPr lang="en-US" sz="2800" dirty="0">
                <a:solidFill>
                  <a:srgbClr val="0000FF"/>
                </a:solidFill>
              </a:rPr>
              <a:t>Most remarkable aspects of a fantastic scientific route </a:t>
            </a:r>
          </a:p>
        </p:txBody>
      </p:sp>
    </p:spTree>
    <p:extLst>
      <p:ext uri="{BB962C8B-B14F-4D97-AF65-F5344CB8AC3E}">
        <p14:creationId xmlns:p14="http://schemas.microsoft.com/office/powerpoint/2010/main" val="2719009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1317818"/>
            <a:ext cx="8229600" cy="725470"/>
          </a:xfrm>
        </p:spPr>
        <p:txBody>
          <a:bodyPr>
            <a:normAutofit/>
          </a:bodyPr>
          <a:lstStyle/>
          <a:p>
            <a:r>
              <a:rPr lang="it-IT" sz="2800" dirty="0" err="1"/>
              <a:t>Most</a:t>
            </a:r>
            <a:r>
              <a:rPr lang="it-IT" sz="2800" dirty="0"/>
              <a:t> </a:t>
            </a:r>
            <a:r>
              <a:rPr lang="it-IT" sz="2800" dirty="0" err="1"/>
              <a:t>relevant</a:t>
            </a:r>
            <a:r>
              <a:rPr lang="it-IT" sz="2800" dirty="0"/>
              <a:t> </a:t>
            </a:r>
            <a:r>
              <a:rPr lang="it-IT" sz="2800" dirty="0" err="1"/>
              <a:t>aknowledgments</a:t>
            </a:r>
            <a:endParaRPr lang="en-GB" sz="2800" dirty="0"/>
          </a:p>
        </p:txBody>
      </p:sp>
      <p:sp>
        <p:nvSpPr>
          <p:cNvPr id="3" name="Segnaposto contenuto 2"/>
          <p:cNvSpPr>
            <a:spLocks noGrp="1"/>
          </p:cNvSpPr>
          <p:nvPr>
            <p:ph idx="1"/>
          </p:nvPr>
        </p:nvSpPr>
        <p:spPr>
          <a:xfrm>
            <a:off x="214282" y="2043288"/>
            <a:ext cx="8715436" cy="4671859"/>
          </a:xfrm>
        </p:spPr>
        <p:txBody>
          <a:bodyPr>
            <a:normAutofit/>
          </a:bodyPr>
          <a:lstStyle/>
          <a:p>
            <a:r>
              <a:rPr lang="it-IT" sz="2000" dirty="0">
                <a:solidFill>
                  <a:srgbClr val="0000FF"/>
                </a:solidFill>
              </a:rPr>
              <a:t>VA </a:t>
            </a:r>
            <a:r>
              <a:rPr lang="it-IT" sz="2000" dirty="0" err="1">
                <a:solidFill>
                  <a:srgbClr val="0000FF"/>
                </a:solidFill>
              </a:rPr>
              <a:t>Merit</a:t>
            </a:r>
            <a:r>
              <a:rPr lang="it-IT" sz="2000" dirty="0">
                <a:solidFill>
                  <a:srgbClr val="0000FF"/>
                </a:solidFill>
              </a:rPr>
              <a:t> </a:t>
            </a:r>
            <a:r>
              <a:rPr lang="it-IT" sz="2000" dirty="0"/>
              <a:t>Award</a:t>
            </a:r>
            <a:endParaRPr lang="en-GB" sz="2000" dirty="0"/>
          </a:p>
          <a:p>
            <a:r>
              <a:rPr lang="en-GB" sz="2000" dirty="0"/>
              <a:t>Distinguished Scientist Award from the </a:t>
            </a:r>
            <a:r>
              <a:rPr lang="en-GB" sz="2000" dirty="0">
                <a:solidFill>
                  <a:srgbClr val="0000FF"/>
                </a:solidFill>
              </a:rPr>
              <a:t>Hepatitis B Foundation</a:t>
            </a:r>
          </a:p>
          <a:p>
            <a:r>
              <a:rPr lang="en-GB" sz="2000" dirty="0"/>
              <a:t>Distinguished Women Scientist Award from the </a:t>
            </a:r>
            <a:r>
              <a:rPr lang="en-GB" sz="2000" dirty="0">
                <a:solidFill>
                  <a:srgbClr val="0000FF"/>
                </a:solidFill>
              </a:rPr>
              <a:t>American Gastroenterological Association</a:t>
            </a:r>
            <a:r>
              <a:rPr lang="en-GB" sz="2000" dirty="0"/>
              <a:t> in 2008,</a:t>
            </a:r>
          </a:p>
          <a:p>
            <a:r>
              <a:rPr lang="en-GB" sz="2000" dirty="0"/>
              <a:t>Distinguished Service Award from the </a:t>
            </a:r>
            <a:r>
              <a:rPr lang="en-GB" sz="2000" dirty="0">
                <a:solidFill>
                  <a:srgbClr val="0000FF"/>
                </a:solidFill>
              </a:rPr>
              <a:t>American Association for the Study of Liver Disease</a:t>
            </a:r>
            <a:r>
              <a:rPr lang="en-GB" sz="2000" dirty="0"/>
              <a:t> in 2011, </a:t>
            </a:r>
          </a:p>
          <a:p>
            <a:r>
              <a:rPr lang="en-GB" sz="2000" dirty="0"/>
              <a:t>Distinguished Achievement Award from </a:t>
            </a:r>
            <a:r>
              <a:rPr lang="en-GB" sz="2000" dirty="0">
                <a:solidFill>
                  <a:srgbClr val="0000FF"/>
                </a:solidFill>
              </a:rPr>
              <a:t>the American Liver Foundation </a:t>
            </a:r>
            <a:r>
              <a:rPr lang="en-GB" sz="2000" dirty="0"/>
              <a:t>in 2015 </a:t>
            </a:r>
          </a:p>
          <a:p>
            <a:r>
              <a:rPr lang="en-GB" sz="2000" dirty="0"/>
              <a:t>Beaumont Prize in Gastroenterology from the American Gastroenterological Association in 2016.</a:t>
            </a:r>
          </a:p>
          <a:p>
            <a:r>
              <a:rPr lang="en-GB" sz="2000" dirty="0"/>
              <a:t>Awards from the </a:t>
            </a:r>
            <a:r>
              <a:rPr lang="en-GB" sz="2000" dirty="0">
                <a:solidFill>
                  <a:srgbClr val="0000FF"/>
                </a:solidFill>
              </a:rPr>
              <a:t>University of Michigan for research excellence </a:t>
            </a:r>
            <a:r>
              <a:rPr lang="en-GB" sz="2000" dirty="0"/>
              <a:t>in 2011, distinguished mentor in 2012, and clinical excellence in 2013.</a:t>
            </a:r>
          </a:p>
          <a:p>
            <a:r>
              <a:rPr lang="it-IT" sz="2000" dirty="0" err="1">
                <a:solidFill>
                  <a:srgbClr val="0000FF"/>
                </a:solidFill>
              </a:rPr>
              <a:t>Gold</a:t>
            </a:r>
            <a:r>
              <a:rPr lang="it-IT" sz="2000" dirty="0">
                <a:solidFill>
                  <a:srgbClr val="0000FF"/>
                </a:solidFill>
              </a:rPr>
              <a:t> </a:t>
            </a:r>
            <a:r>
              <a:rPr lang="it-IT" sz="2000" dirty="0" err="1">
                <a:solidFill>
                  <a:srgbClr val="0000FF"/>
                </a:solidFill>
              </a:rPr>
              <a:t>Medal</a:t>
            </a:r>
            <a:r>
              <a:rPr lang="it-IT" sz="2000" dirty="0">
                <a:solidFill>
                  <a:srgbClr val="0000FF"/>
                </a:solidFill>
              </a:rPr>
              <a:t> Award </a:t>
            </a:r>
            <a:r>
              <a:rPr lang="it-IT" sz="2000" dirty="0" err="1"/>
              <a:t>from</a:t>
            </a:r>
            <a:r>
              <a:rPr lang="it-IT" sz="2000" dirty="0"/>
              <a:t> the Canadian </a:t>
            </a:r>
            <a:r>
              <a:rPr lang="it-IT" sz="2000" dirty="0" err="1"/>
              <a:t>Association</a:t>
            </a:r>
            <a:r>
              <a:rPr lang="it-IT" sz="2000" dirty="0"/>
              <a:t> </a:t>
            </a:r>
            <a:r>
              <a:rPr lang="it-IT" sz="2000" dirty="0" err="1"/>
              <a:t>for</a:t>
            </a:r>
            <a:r>
              <a:rPr lang="it-IT" sz="2000" dirty="0"/>
              <a:t> the </a:t>
            </a:r>
            <a:r>
              <a:rPr lang="it-IT" sz="2000" dirty="0" err="1"/>
              <a:t>Study</a:t>
            </a:r>
            <a:r>
              <a:rPr lang="it-IT" sz="2000" dirty="0"/>
              <a:t> </a:t>
            </a:r>
            <a:r>
              <a:rPr lang="it-IT" sz="2000" dirty="0" err="1"/>
              <a:t>of</a:t>
            </a:r>
            <a:r>
              <a:rPr lang="it-IT" sz="2000" dirty="0"/>
              <a:t> </a:t>
            </a:r>
            <a:r>
              <a:rPr lang="it-IT" sz="2000" dirty="0" err="1"/>
              <a:t>Liver</a:t>
            </a:r>
            <a:r>
              <a:rPr lang="it-IT" sz="2000" dirty="0"/>
              <a:t> </a:t>
            </a:r>
          </a:p>
        </p:txBody>
      </p:sp>
      <p:sp>
        <p:nvSpPr>
          <p:cNvPr id="4" name="Rettangolo 3"/>
          <p:cNvSpPr/>
          <p:nvPr/>
        </p:nvSpPr>
        <p:spPr>
          <a:xfrm>
            <a:off x="211687" y="1393409"/>
            <a:ext cx="8709956" cy="4986478"/>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492876" y="278728"/>
            <a:ext cx="8354329" cy="523220"/>
          </a:xfrm>
          <a:prstGeom prst="rect">
            <a:avLst/>
          </a:prstGeom>
        </p:spPr>
        <p:txBody>
          <a:bodyPr wrap="square">
            <a:spAutoFit/>
          </a:bodyPr>
          <a:lstStyle/>
          <a:p>
            <a:pPr algn="ctr">
              <a:buClr>
                <a:srgbClr val="0000FF"/>
              </a:buClr>
            </a:pPr>
            <a:r>
              <a:rPr lang="en-US" sz="2800" dirty="0">
                <a:solidFill>
                  <a:srgbClr val="0000FF"/>
                </a:solidFill>
              </a:rPr>
              <a:t>Most remarkable aspects of a fantastic scientific route </a:t>
            </a:r>
          </a:p>
        </p:txBody>
      </p:sp>
    </p:spTree>
    <p:extLst>
      <p:ext uri="{BB962C8B-B14F-4D97-AF65-F5344CB8AC3E}">
        <p14:creationId xmlns:p14="http://schemas.microsoft.com/office/powerpoint/2010/main" val="41799442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Risultati immagini per anna l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Rettangolo 5"/>
          <p:cNvSpPr/>
          <p:nvPr/>
        </p:nvSpPr>
        <p:spPr>
          <a:xfrm>
            <a:off x="271927" y="2327556"/>
            <a:ext cx="3719834" cy="2554545"/>
          </a:xfrm>
          <a:prstGeom prst="rect">
            <a:avLst/>
          </a:prstGeom>
        </p:spPr>
        <p:txBody>
          <a:bodyPr wrap="square">
            <a:spAutoFit/>
          </a:bodyPr>
          <a:lstStyle/>
          <a:p>
            <a:r>
              <a:rPr lang="en-US" sz="2000" dirty="0"/>
              <a:t>Prof </a:t>
            </a:r>
            <a:r>
              <a:rPr lang="en-US" sz="2000" dirty="0" err="1"/>
              <a:t>Lok</a:t>
            </a:r>
            <a:r>
              <a:rPr lang="en-US" sz="2000" dirty="0"/>
              <a:t> has published </a:t>
            </a:r>
            <a:r>
              <a:rPr lang="en-US" sz="2000" dirty="0">
                <a:solidFill>
                  <a:srgbClr val="0000FF"/>
                </a:solidFill>
              </a:rPr>
              <a:t>over 450 articles </a:t>
            </a:r>
            <a:r>
              <a:rPr lang="en-US" sz="2000" dirty="0"/>
              <a:t>on viral hepatitis and liver disease</a:t>
            </a:r>
          </a:p>
          <a:p>
            <a:endParaRPr lang="en-US" sz="2000" dirty="0"/>
          </a:p>
          <a:p>
            <a:endParaRPr lang="en-US" sz="2000" dirty="0"/>
          </a:p>
          <a:p>
            <a:r>
              <a:rPr lang="en-US" sz="2000" dirty="0"/>
              <a:t>She was recognized as a </a:t>
            </a:r>
            <a:r>
              <a:rPr lang="en-US" sz="2000" dirty="0">
                <a:solidFill>
                  <a:srgbClr val="0000FF"/>
                </a:solidFill>
              </a:rPr>
              <a:t>top 1% most cited researcher </a:t>
            </a:r>
            <a:r>
              <a:rPr lang="en-US" sz="2000" dirty="0"/>
              <a:t>allover the word</a:t>
            </a:r>
          </a:p>
        </p:txBody>
      </p:sp>
      <p:sp>
        <p:nvSpPr>
          <p:cNvPr id="7" name="Rettangolo 6"/>
          <p:cNvSpPr/>
          <p:nvPr/>
        </p:nvSpPr>
        <p:spPr>
          <a:xfrm>
            <a:off x="492876" y="278728"/>
            <a:ext cx="8354329" cy="523220"/>
          </a:xfrm>
          <a:prstGeom prst="rect">
            <a:avLst/>
          </a:prstGeom>
        </p:spPr>
        <p:txBody>
          <a:bodyPr wrap="square">
            <a:spAutoFit/>
          </a:bodyPr>
          <a:lstStyle/>
          <a:p>
            <a:pPr algn="ctr">
              <a:buClr>
                <a:srgbClr val="0000FF"/>
              </a:buClr>
            </a:pPr>
            <a:r>
              <a:rPr lang="en-US" sz="2800" dirty="0">
                <a:solidFill>
                  <a:srgbClr val="0000FF"/>
                </a:solidFill>
              </a:rPr>
              <a:t>Most remarkable aspects of a fantastic scientific route </a:t>
            </a:r>
          </a:p>
        </p:txBody>
      </p:sp>
      <p:pic>
        <p:nvPicPr>
          <p:cNvPr id="5" name="Immagine 4" descr="DSC_0833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05" y="1703696"/>
            <a:ext cx="5035127" cy="3844688"/>
          </a:xfrm>
          <a:prstGeom prst="rect">
            <a:avLst/>
          </a:prstGeom>
        </p:spPr>
      </p:pic>
    </p:spTree>
    <p:extLst>
      <p:ext uri="{BB962C8B-B14F-4D97-AF65-F5344CB8AC3E}">
        <p14:creationId xmlns:p14="http://schemas.microsoft.com/office/powerpoint/2010/main" val="42705112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0000FF"/>
                </a:solidFill>
              </a:rPr>
              <a:t>Prof. Anna </a:t>
            </a:r>
            <a:r>
              <a:rPr lang="it-IT" dirty="0" err="1">
                <a:solidFill>
                  <a:srgbClr val="0000FF"/>
                </a:solidFill>
              </a:rPr>
              <a:t>Suk-Fong</a:t>
            </a:r>
            <a:r>
              <a:rPr lang="it-IT" dirty="0">
                <a:solidFill>
                  <a:srgbClr val="0000FF"/>
                </a:solidFill>
              </a:rPr>
              <a:t> </a:t>
            </a:r>
            <a:r>
              <a:rPr lang="it-IT" dirty="0" err="1">
                <a:solidFill>
                  <a:srgbClr val="0000FF"/>
                </a:solidFill>
              </a:rPr>
              <a:t>Lok</a:t>
            </a:r>
            <a:endParaRPr lang="it-IT" dirty="0">
              <a:solidFill>
                <a:srgbClr val="0000FF"/>
              </a:solidFill>
            </a:endParaRPr>
          </a:p>
        </p:txBody>
      </p:sp>
      <p:sp>
        <p:nvSpPr>
          <p:cNvPr id="3" name="Sottotitolo 2"/>
          <p:cNvSpPr>
            <a:spLocks noGrp="1"/>
          </p:cNvSpPr>
          <p:nvPr>
            <p:ph type="subTitle" idx="1"/>
          </p:nvPr>
        </p:nvSpPr>
        <p:spPr>
          <a:xfrm>
            <a:off x="872640" y="3886200"/>
            <a:ext cx="7367932" cy="1752600"/>
          </a:xfrm>
        </p:spPr>
        <p:txBody>
          <a:bodyPr>
            <a:normAutofit/>
          </a:bodyPr>
          <a:lstStyle/>
          <a:p>
            <a:pPr algn="l">
              <a:buClr>
                <a:srgbClr val="0000FF"/>
              </a:buClr>
              <a:buFont typeface="Wingdings" pitchFamily="2" charset="2"/>
              <a:buChar char="ü"/>
            </a:pPr>
            <a:r>
              <a:rPr lang="en-US" sz="2400" dirty="0"/>
              <a:t>most remarkable aspects of a fantastic scientific route </a:t>
            </a:r>
          </a:p>
        </p:txBody>
      </p:sp>
    </p:spTree>
    <p:extLst>
      <p:ext uri="{BB962C8B-B14F-4D97-AF65-F5344CB8AC3E}">
        <p14:creationId xmlns:p14="http://schemas.microsoft.com/office/powerpoint/2010/main" val="25382785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4_Telbivudine">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1_Telbivud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lbivud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lbivud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lbivud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lbivud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lbivud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lbivud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lbivudin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lbivud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lbivud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lbivud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lbivud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lbivud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TotalTime>
  <Words>1379</Words>
  <Application>Microsoft Macintosh PowerPoint</Application>
  <PresentationFormat>Presentazione su schermo (4:3)</PresentationFormat>
  <Paragraphs>126</Paragraphs>
  <Slides>19</Slides>
  <Notes>0</Notes>
  <HiddenSlides>0</HiddenSlides>
  <MMClips>0</MMClips>
  <ScaleCrop>false</ScaleCrop>
  <HeadingPairs>
    <vt:vector size="4" baseType="variant">
      <vt:variant>
        <vt:lpstr>Tema</vt:lpstr>
      </vt:variant>
      <vt:variant>
        <vt:i4>2</vt:i4>
      </vt:variant>
      <vt:variant>
        <vt:lpstr>Titoli diapositive</vt:lpstr>
      </vt:variant>
      <vt:variant>
        <vt:i4>19</vt:i4>
      </vt:variant>
    </vt:vector>
  </HeadingPairs>
  <TitlesOfParts>
    <vt:vector size="21" baseType="lpstr">
      <vt:lpstr>Tema di Office</vt:lpstr>
      <vt:lpstr>24_Telbivudine</vt:lpstr>
      <vt:lpstr>Prof. Anna Suk-Fong Lok</vt:lpstr>
      <vt:lpstr>Prof. Anna Suk-Fong Lok</vt:lpstr>
      <vt:lpstr>Presentazione di PowerPoint</vt:lpstr>
      <vt:lpstr>Presentazione di PowerPoint</vt:lpstr>
      <vt:lpstr>Presentazione di PowerPoint</vt:lpstr>
      <vt:lpstr>Presentazione di PowerPoint</vt:lpstr>
      <vt:lpstr>Most relevant aknowledgments</vt:lpstr>
      <vt:lpstr>Presentazione di PowerPoint</vt:lpstr>
      <vt:lpstr>Prof. Anna Suk-Fong Lok</vt:lpstr>
      <vt:lpstr>Prof. Anna Suk-Fong Lok</vt:lpstr>
      <vt:lpstr>some of her unforgettable teachings about life</vt:lpstr>
      <vt:lpstr>some of her unforgettable teachings about life</vt:lpstr>
      <vt:lpstr> some of her unforgettable teachings about  being a medical doctor  </vt:lpstr>
      <vt:lpstr> some of her unforgettable teachings about  being a professor </vt:lpstr>
      <vt:lpstr>Prof. Anna Suk-Fong Lok</vt:lpstr>
      <vt:lpstr>Prof. Anna Suk-Fong Lok</vt:lpstr>
      <vt:lpstr>Her role as AASLD president  </vt:lpstr>
      <vt:lpstr>        From Paestum April 24 2017 to Catania 2018                   September 30 - October 1 CLEO National Congress                                                   </vt:lpstr>
      <vt:lpstr>Prof. Anna Suk-Fong Lok:  Thank you very much to be a great friend of our association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Anna Suk-Fong Lok</dc:title>
  <dc:creator>Salvo Madonia</dc:creator>
  <cp:lastModifiedBy>Salvo Madonia</cp:lastModifiedBy>
  <cp:revision>3</cp:revision>
  <dcterms:created xsi:type="dcterms:W3CDTF">2018-09-08T10:05:47Z</dcterms:created>
  <dcterms:modified xsi:type="dcterms:W3CDTF">2018-09-29T09:14:08Z</dcterms:modified>
</cp:coreProperties>
</file>