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949" r:id="rId2"/>
    <p:sldId id="257" r:id="rId3"/>
    <p:sldId id="259" r:id="rId4"/>
    <p:sldId id="258" r:id="rId5"/>
    <p:sldId id="884" r:id="rId6"/>
    <p:sldId id="929" r:id="rId7"/>
    <p:sldId id="889" r:id="rId8"/>
    <p:sldId id="934" r:id="rId9"/>
    <p:sldId id="893" r:id="rId10"/>
    <p:sldId id="933" r:id="rId11"/>
    <p:sldId id="895" r:id="rId12"/>
    <p:sldId id="935" r:id="rId13"/>
    <p:sldId id="896" r:id="rId14"/>
    <p:sldId id="946" r:id="rId15"/>
    <p:sldId id="947" r:id="rId16"/>
    <p:sldId id="948" r:id="rId17"/>
    <p:sldId id="936" r:id="rId18"/>
    <p:sldId id="904" r:id="rId19"/>
    <p:sldId id="905" r:id="rId20"/>
    <p:sldId id="906" r:id="rId21"/>
    <p:sldId id="945" r:id="rId22"/>
    <p:sldId id="907" r:id="rId23"/>
    <p:sldId id="937" r:id="rId24"/>
    <p:sldId id="274" r:id="rId25"/>
    <p:sldId id="282" r:id="rId26"/>
    <p:sldId id="283" r:id="rId27"/>
    <p:sldId id="284" r:id="rId28"/>
    <p:sldId id="285" r:id="rId29"/>
    <p:sldId id="294" r:id="rId30"/>
    <p:sldId id="295" r:id="rId31"/>
    <p:sldId id="296" r:id="rId32"/>
    <p:sldId id="299" r:id="rId33"/>
    <p:sldId id="297" r:id="rId34"/>
    <p:sldId id="300" r:id="rId35"/>
    <p:sldId id="302" r:id="rId36"/>
    <p:sldId id="303" r:id="rId37"/>
    <p:sldId id="298" r:id="rId3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30"/>
    <p:restoredTop sz="94674"/>
  </p:normalViewPr>
  <p:slideViewPr>
    <p:cSldViewPr>
      <p:cViewPr varScale="1">
        <p:scale>
          <a:sx n="124" d="100"/>
          <a:sy n="124" d="100"/>
        </p:scale>
        <p:origin x="2208"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uca\Desktop\risultatiaggiornati\Figur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uca\Desktop\risultatiaggiornati\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uca\Desktop\risultatiaggiornati\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6">
                  <a:lumMod val="60000"/>
                  <a:lumOff val="40000"/>
                </a:schemeClr>
              </a:solidFill>
            </c:spPr>
            <c:extLst>
              <c:ext xmlns:c16="http://schemas.microsoft.com/office/drawing/2014/chart" uri="{C3380CC4-5D6E-409C-BE32-E72D297353CC}">
                <c16:uniqueId val="{00000000-43F5-4B75-B02B-E48AE2FAB382}"/>
              </c:ext>
            </c:extLst>
          </c:dPt>
          <c:dPt>
            <c:idx val="1"/>
            <c:bubble3D val="0"/>
            <c:spPr>
              <a:solidFill>
                <a:srgbClr val="FF0000"/>
              </a:solidFill>
            </c:spPr>
            <c:extLst>
              <c:ext xmlns:c16="http://schemas.microsoft.com/office/drawing/2014/chart" uri="{C3380CC4-5D6E-409C-BE32-E72D297353CC}">
                <c16:uniqueId val="{00000001-43F5-4B75-B02B-E48AE2FAB382}"/>
              </c:ext>
            </c:extLst>
          </c:dPt>
          <c:dPt>
            <c:idx val="2"/>
            <c:bubble3D val="0"/>
            <c:spPr>
              <a:solidFill>
                <a:srgbClr val="FF9966"/>
              </a:solidFill>
            </c:spPr>
            <c:extLst>
              <c:ext xmlns:c16="http://schemas.microsoft.com/office/drawing/2014/chart" uri="{C3380CC4-5D6E-409C-BE32-E72D297353CC}">
                <c16:uniqueId val="{00000002-43F5-4B75-B02B-E48AE2FAB382}"/>
              </c:ext>
            </c:extLst>
          </c:dPt>
          <c:dPt>
            <c:idx val="3"/>
            <c:bubble3D val="0"/>
            <c:spPr>
              <a:solidFill>
                <a:srgbClr val="0070C0"/>
              </a:solidFill>
            </c:spPr>
            <c:extLst>
              <c:ext xmlns:c16="http://schemas.microsoft.com/office/drawing/2014/chart" uri="{C3380CC4-5D6E-409C-BE32-E72D297353CC}">
                <c16:uniqueId val="{00000003-43F5-4B75-B02B-E48AE2FAB382}"/>
              </c:ext>
            </c:extLst>
          </c:dPt>
          <c:dPt>
            <c:idx val="5"/>
            <c:bubble3D val="0"/>
            <c:spPr>
              <a:solidFill>
                <a:srgbClr val="A50021"/>
              </a:solidFill>
            </c:spPr>
            <c:extLst>
              <c:ext xmlns:c16="http://schemas.microsoft.com/office/drawing/2014/chart" uri="{C3380CC4-5D6E-409C-BE32-E72D297353CC}">
                <c16:uniqueId val="{00000004-43F5-4B75-B02B-E48AE2FAB382}"/>
              </c:ext>
            </c:extLst>
          </c:dPt>
          <c:dPt>
            <c:idx val="6"/>
            <c:bubble3D val="0"/>
            <c:spPr>
              <a:solidFill>
                <a:srgbClr val="00B0F0"/>
              </a:solidFill>
            </c:spPr>
            <c:extLst>
              <c:ext xmlns:c16="http://schemas.microsoft.com/office/drawing/2014/chart" uri="{C3380CC4-5D6E-409C-BE32-E72D297353CC}">
                <c16:uniqueId val="{00000005-43F5-4B75-B02B-E48AE2FAB382}"/>
              </c:ext>
            </c:extLst>
          </c:dPt>
          <c:dPt>
            <c:idx val="7"/>
            <c:bubble3D val="0"/>
            <c:spPr>
              <a:solidFill>
                <a:srgbClr val="FF6699"/>
              </a:solidFill>
            </c:spPr>
            <c:extLst>
              <c:ext xmlns:c16="http://schemas.microsoft.com/office/drawing/2014/chart" uri="{C3380CC4-5D6E-409C-BE32-E72D297353CC}">
                <c16:uniqueId val="{00000006-43F5-4B75-B02B-E48AE2FAB382}"/>
              </c:ext>
            </c:extLst>
          </c:dPt>
          <c:dLbls>
            <c:dLbl>
              <c:idx val="0"/>
              <c:tx>
                <c:rich>
                  <a:bodyPr/>
                  <a:lstStyle/>
                  <a:p>
                    <a:r>
                      <a:rPr lang="en-US" sz="2000"/>
                      <a:t>18</a:t>
                    </a:r>
                    <a:endParaRPr lang="en-US"/>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F5-4B75-B02B-E48AE2FAB382}"/>
                </c:ext>
              </c:extLst>
            </c:dLbl>
            <c:dLbl>
              <c:idx val="1"/>
              <c:spPr/>
              <c:txPr>
                <a:bodyPr/>
                <a:lstStyle/>
                <a:p>
                  <a:pPr>
                    <a:defRPr lang="it-IT" sz="2000">
                      <a:solidFill>
                        <a:schemeClr val="bg1"/>
                      </a:solidFill>
                    </a:defRPr>
                  </a:pPr>
                  <a:endParaRPr lang="it-IT"/>
                </a:p>
              </c:txPr>
              <c:dLblPos val="bestFit"/>
              <c:showLegendKey val="0"/>
              <c:showVal val="1"/>
              <c:showCatName val="0"/>
              <c:showSerName val="0"/>
              <c:showPercent val="0"/>
              <c:showBubbleSize val="0"/>
              <c:extLst>
                <c:ext xmlns:c16="http://schemas.microsoft.com/office/drawing/2014/chart" uri="{C3380CC4-5D6E-409C-BE32-E72D297353CC}">
                  <c16:uniqueId val="{00000001-43F5-4B75-B02B-E48AE2FAB382}"/>
                </c:ext>
              </c:extLst>
            </c:dLbl>
            <c:dLbl>
              <c:idx val="2"/>
              <c:spPr/>
              <c:txPr>
                <a:bodyPr/>
                <a:lstStyle/>
                <a:p>
                  <a:pPr>
                    <a:defRPr lang="it-IT" sz="2000">
                      <a:solidFill>
                        <a:schemeClr val="accent6">
                          <a:lumMod val="50000"/>
                        </a:schemeClr>
                      </a:solidFill>
                    </a:defRPr>
                  </a:pPr>
                  <a:endParaRPr lang="it-IT"/>
                </a:p>
              </c:txPr>
              <c:dLblPos val="bestFit"/>
              <c:showLegendKey val="0"/>
              <c:showVal val="1"/>
              <c:showCatName val="0"/>
              <c:showSerName val="0"/>
              <c:showPercent val="0"/>
              <c:showBubbleSize val="0"/>
              <c:extLst>
                <c:ext xmlns:c16="http://schemas.microsoft.com/office/drawing/2014/chart" uri="{C3380CC4-5D6E-409C-BE32-E72D297353CC}">
                  <c16:uniqueId val="{00000002-43F5-4B75-B02B-E48AE2FAB382}"/>
                </c:ext>
              </c:extLst>
            </c:dLbl>
            <c:dLbl>
              <c:idx val="3"/>
              <c:spPr/>
              <c:txPr>
                <a:bodyPr/>
                <a:lstStyle/>
                <a:p>
                  <a:pPr>
                    <a:defRPr lang="it-IT" sz="2000">
                      <a:solidFill>
                        <a:schemeClr val="bg1"/>
                      </a:solidFill>
                    </a:defRPr>
                  </a:pPr>
                  <a:endParaRPr lang="it-IT"/>
                </a:p>
              </c:txPr>
              <c:dLblPos val="bestFit"/>
              <c:showLegendKey val="0"/>
              <c:showVal val="1"/>
              <c:showCatName val="0"/>
              <c:showSerName val="0"/>
              <c:showPercent val="0"/>
              <c:showBubbleSize val="0"/>
              <c:extLst>
                <c:ext xmlns:c16="http://schemas.microsoft.com/office/drawing/2014/chart" uri="{C3380CC4-5D6E-409C-BE32-E72D297353CC}">
                  <c16:uniqueId val="{00000003-43F5-4B75-B02B-E48AE2FAB382}"/>
                </c:ext>
              </c:extLst>
            </c:dLbl>
            <c:dLbl>
              <c:idx val="5"/>
              <c:spPr/>
              <c:txPr>
                <a:bodyPr/>
                <a:lstStyle/>
                <a:p>
                  <a:pPr>
                    <a:defRPr lang="it-IT" sz="2000">
                      <a:solidFill>
                        <a:schemeClr val="bg1"/>
                      </a:solidFill>
                    </a:defRPr>
                  </a:pPr>
                  <a:endParaRPr lang="it-IT"/>
                </a:p>
              </c:txPr>
              <c:dLblPos val="bestFit"/>
              <c:showLegendKey val="0"/>
              <c:showVal val="1"/>
              <c:showCatName val="0"/>
              <c:showSerName val="0"/>
              <c:showPercent val="0"/>
              <c:showBubbleSize val="0"/>
              <c:extLst>
                <c:ext xmlns:c16="http://schemas.microsoft.com/office/drawing/2014/chart" uri="{C3380CC4-5D6E-409C-BE32-E72D297353CC}">
                  <c16:uniqueId val="{00000004-43F5-4B75-B02B-E48AE2FAB382}"/>
                </c:ext>
              </c:extLst>
            </c:dLbl>
            <c:spPr>
              <a:noFill/>
              <a:ln>
                <a:noFill/>
              </a:ln>
              <a:effectLst/>
            </c:spPr>
            <c:txPr>
              <a:bodyPr/>
              <a:lstStyle/>
              <a:p>
                <a:pPr>
                  <a:defRPr lang="it-IT" sz="2000"/>
                </a:pPr>
                <a:endParaRPr lang="it-IT"/>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Foglio3!$H$3:$H$10</c:f>
              <c:strCache>
                <c:ptCount val="8"/>
                <c:pt idx="0">
                  <c:v>Resection</c:v>
                </c:pt>
                <c:pt idx="1">
                  <c:v>RF</c:v>
                </c:pt>
                <c:pt idx="2">
                  <c:v>PEI</c:v>
                </c:pt>
                <c:pt idx="3">
                  <c:v>Other ablation techniques</c:v>
                </c:pt>
                <c:pt idx="4">
                  <c:v>TACE</c:v>
                </c:pt>
                <c:pt idx="5">
                  <c:v>Sorafenib</c:v>
                </c:pt>
                <c:pt idx="6">
                  <c:v>Palliative</c:v>
                </c:pt>
                <c:pt idx="7">
                  <c:v>Other</c:v>
                </c:pt>
              </c:strCache>
            </c:strRef>
          </c:cat>
          <c:val>
            <c:numRef>
              <c:f>Foglio3!$I$3:$I$10</c:f>
              <c:numCache>
                <c:formatCode>0</c:formatCode>
                <c:ptCount val="8"/>
                <c:pt idx="0">
                  <c:v>18.27956989247312</c:v>
                </c:pt>
                <c:pt idx="1">
                  <c:v>4.3010752688171996</c:v>
                </c:pt>
                <c:pt idx="2">
                  <c:v>3.225806451612903</c:v>
                </c:pt>
                <c:pt idx="3">
                  <c:v>4.3010752688171996</c:v>
                </c:pt>
                <c:pt idx="4">
                  <c:v>48.387096774193523</c:v>
                </c:pt>
                <c:pt idx="5">
                  <c:v>10.75268817204301</c:v>
                </c:pt>
                <c:pt idx="6">
                  <c:v>7.5268817204301079</c:v>
                </c:pt>
                <c:pt idx="7">
                  <c:v>4.3010752688171996</c:v>
                </c:pt>
              </c:numCache>
            </c:numRef>
          </c:val>
          <c:extLst>
            <c:ext xmlns:c16="http://schemas.microsoft.com/office/drawing/2014/chart" uri="{C3380CC4-5D6E-409C-BE32-E72D297353CC}">
              <c16:uniqueId val="{00000007-43F5-4B75-B02B-E48AE2FAB382}"/>
            </c:ext>
          </c:extLst>
        </c:ser>
        <c:dLbls>
          <c:showLegendKey val="0"/>
          <c:showVal val="1"/>
          <c:showCatName val="0"/>
          <c:showSerName val="0"/>
          <c:showPercent val="0"/>
          <c:showBubbleSize val="0"/>
          <c:showLeaderLines val="1"/>
        </c:dLbls>
        <c:firstSliceAng val="0"/>
      </c:pieChart>
    </c:plotArea>
    <c:legend>
      <c:legendPos val="r"/>
      <c:overlay val="0"/>
      <c:txPr>
        <a:bodyPr/>
        <a:lstStyle/>
        <a:p>
          <a:pPr>
            <a:defRPr lang="it-IT" sz="1400"/>
          </a:pPr>
          <a:endParaRPr lang="it-IT"/>
        </a:p>
      </c:txPr>
    </c:legend>
    <c:plotVisOnly val="1"/>
    <c:dispBlanksAs val="zero"/>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6">
                  <a:lumMod val="60000"/>
                  <a:lumOff val="40000"/>
                </a:schemeClr>
              </a:solidFill>
            </c:spPr>
            <c:extLst>
              <c:ext xmlns:c16="http://schemas.microsoft.com/office/drawing/2014/chart" uri="{C3380CC4-5D6E-409C-BE32-E72D297353CC}">
                <c16:uniqueId val="{00000000-F12E-4E5C-80FB-D1E3D923FF7A}"/>
              </c:ext>
            </c:extLst>
          </c:dPt>
          <c:dPt>
            <c:idx val="1"/>
            <c:bubble3D val="0"/>
            <c:spPr>
              <a:solidFill>
                <a:srgbClr val="FFC000"/>
              </a:solidFill>
            </c:spPr>
            <c:extLst>
              <c:ext xmlns:c16="http://schemas.microsoft.com/office/drawing/2014/chart" uri="{C3380CC4-5D6E-409C-BE32-E72D297353CC}">
                <c16:uniqueId val="{00000001-F12E-4E5C-80FB-D1E3D923FF7A}"/>
              </c:ext>
            </c:extLst>
          </c:dPt>
          <c:dPt>
            <c:idx val="2"/>
            <c:bubble3D val="0"/>
            <c:spPr>
              <a:solidFill>
                <a:srgbClr val="FF6699"/>
              </a:solidFill>
            </c:spPr>
            <c:extLst>
              <c:ext xmlns:c16="http://schemas.microsoft.com/office/drawing/2014/chart" uri="{C3380CC4-5D6E-409C-BE32-E72D297353CC}">
                <c16:uniqueId val="{00000002-F12E-4E5C-80FB-D1E3D923FF7A}"/>
              </c:ext>
            </c:extLst>
          </c:dPt>
          <c:dPt>
            <c:idx val="3"/>
            <c:bubble3D val="0"/>
            <c:spPr>
              <a:solidFill>
                <a:srgbClr val="002060"/>
              </a:solidFill>
            </c:spPr>
            <c:extLst>
              <c:ext xmlns:c16="http://schemas.microsoft.com/office/drawing/2014/chart" uri="{C3380CC4-5D6E-409C-BE32-E72D297353CC}">
                <c16:uniqueId val="{00000003-F12E-4E5C-80FB-D1E3D923FF7A}"/>
              </c:ext>
            </c:extLst>
          </c:dPt>
          <c:dPt>
            <c:idx val="5"/>
            <c:bubble3D val="0"/>
            <c:spPr>
              <a:solidFill>
                <a:srgbClr val="800000"/>
              </a:solidFill>
            </c:spPr>
            <c:extLst>
              <c:ext xmlns:c16="http://schemas.microsoft.com/office/drawing/2014/chart" uri="{C3380CC4-5D6E-409C-BE32-E72D297353CC}">
                <c16:uniqueId val="{00000004-F12E-4E5C-80FB-D1E3D923FF7A}"/>
              </c:ext>
            </c:extLst>
          </c:dPt>
          <c:dPt>
            <c:idx val="6"/>
            <c:bubble3D val="0"/>
            <c:spPr>
              <a:solidFill>
                <a:schemeClr val="accent6">
                  <a:lumMod val="20000"/>
                  <a:lumOff val="80000"/>
                </a:schemeClr>
              </a:solidFill>
            </c:spPr>
            <c:extLst>
              <c:ext xmlns:c16="http://schemas.microsoft.com/office/drawing/2014/chart" uri="{C3380CC4-5D6E-409C-BE32-E72D297353CC}">
                <c16:uniqueId val="{00000005-F12E-4E5C-80FB-D1E3D923FF7A}"/>
              </c:ext>
            </c:extLst>
          </c:dPt>
          <c:dPt>
            <c:idx val="7"/>
            <c:bubble3D val="0"/>
            <c:spPr>
              <a:solidFill>
                <a:srgbClr val="FF9966"/>
              </a:solidFill>
            </c:spPr>
            <c:extLst>
              <c:ext xmlns:c16="http://schemas.microsoft.com/office/drawing/2014/chart" uri="{C3380CC4-5D6E-409C-BE32-E72D297353CC}">
                <c16:uniqueId val="{00000006-F12E-4E5C-80FB-D1E3D923FF7A}"/>
              </c:ext>
            </c:extLst>
          </c:dPt>
          <c:dLbls>
            <c:dLbl>
              <c:idx val="1"/>
              <c:spPr/>
              <c:txPr>
                <a:bodyPr/>
                <a:lstStyle/>
                <a:p>
                  <a:pPr>
                    <a:defRPr lang="it-IT" sz="2000">
                      <a:solidFill>
                        <a:schemeClr val="tx1"/>
                      </a:solidFill>
                    </a:defRPr>
                  </a:pPr>
                  <a:endParaRPr lang="it-IT"/>
                </a:p>
              </c:txPr>
              <c:dLblPos val="bestFit"/>
              <c:showLegendKey val="0"/>
              <c:showVal val="1"/>
              <c:showCatName val="0"/>
              <c:showSerName val="0"/>
              <c:showPercent val="0"/>
              <c:showBubbleSize val="0"/>
              <c:extLst>
                <c:ext xmlns:c16="http://schemas.microsoft.com/office/drawing/2014/chart" uri="{C3380CC4-5D6E-409C-BE32-E72D297353CC}">
                  <c16:uniqueId val="{00000001-F12E-4E5C-80FB-D1E3D923FF7A}"/>
                </c:ext>
              </c:extLst>
            </c:dLbl>
            <c:dLbl>
              <c:idx val="3"/>
              <c:spPr/>
              <c:txPr>
                <a:bodyPr/>
                <a:lstStyle/>
                <a:p>
                  <a:pPr>
                    <a:defRPr lang="it-IT" sz="2000">
                      <a:solidFill>
                        <a:schemeClr val="bg1"/>
                      </a:solidFill>
                    </a:defRPr>
                  </a:pPr>
                  <a:endParaRPr lang="it-IT"/>
                </a:p>
              </c:txPr>
              <c:dLblPos val="bestFit"/>
              <c:showLegendKey val="0"/>
              <c:showVal val="1"/>
              <c:showCatName val="0"/>
              <c:showSerName val="0"/>
              <c:showPercent val="0"/>
              <c:showBubbleSize val="0"/>
              <c:extLst>
                <c:ext xmlns:c16="http://schemas.microsoft.com/office/drawing/2014/chart" uri="{C3380CC4-5D6E-409C-BE32-E72D297353CC}">
                  <c16:uniqueId val="{00000003-F12E-4E5C-80FB-D1E3D923FF7A}"/>
                </c:ext>
              </c:extLst>
            </c:dLbl>
            <c:dLbl>
              <c:idx val="5"/>
              <c:spPr/>
              <c:txPr>
                <a:bodyPr/>
                <a:lstStyle/>
                <a:p>
                  <a:pPr>
                    <a:defRPr lang="it-IT" sz="2000">
                      <a:solidFill>
                        <a:schemeClr val="bg1"/>
                      </a:solidFill>
                    </a:defRPr>
                  </a:pPr>
                  <a:endParaRPr lang="it-IT"/>
                </a:p>
              </c:txPr>
              <c:dLblPos val="bestFit"/>
              <c:showLegendKey val="0"/>
              <c:showVal val="1"/>
              <c:showCatName val="0"/>
              <c:showSerName val="0"/>
              <c:showPercent val="0"/>
              <c:showBubbleSize val="0"/>
              <c:extLst>
                <c:ext xmlns:c16="http://schemas.microsoft.com/office/drawing/2014/chart" uri="{C3380CC4-5D6E-409C-BE32-E72D297353CC}">
                  <c16:uniqueId val="{00000004-F12E-4E5C-80FB-D1E3D923FF7A}"/>
                </c:ext>
              </c:extLst>
            </c:dLbl>
            <c:spPr>
              <a:noFill/>
              <a:ln>
                <a:noFill/>
              </a:ln>
              <a:effectLst/>
            </c:spPr>
            <c:txPr>
              <a:bodyPr/>
              <a:lstStyle/>
              <a:p>
                <a:pPr>
                  <a:defRPr lang="it-IT" sz="2000"/>
                </a:pPr>
                <a:endParaRPr lang="it-IT"/>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Foglio4!$F$4:$F$11</c:f>
              <c:strCache>
                <c:ptCount val="8"/>
                <c:pt idx="0">
                  <c:v>Resection</c:v>
                </c:pt>
                <c:pt idx="1">
                  <c:v>RF</c:v>
                </c:pt>
                <c:pt idx="2">
                  <c:v>PEI</c:v>
                </c:pt>
                <c:pt idx="3">
                  <c:v>TACE</c:v>
                </c:pt>
                <c:pt idx="4">
                  <c:v>TAE</c:v>
                </c:pt>
                <c:pt idx="5">
                  <c:v>Sorafenib</c:v>
                </c:pt>
                <c:pt idx="6">
                  <c:v>Palliative</c:v>
                </c:pt>
                <c:pt idx="7">
                  <c:v>Other</c:v>
                </c:pt>
              </c:strCache>
            </c:strRef>
          </c:cat>
          <c:val>
            <c:numRef>
              <c:f>Foglio4!$G$4:$G$11</c:f>
              <c:numCache>
                <c:formatCode>0</c:formatCode>
                <c:ptCount val="8"/>
                <c:pt idx="0">
                  <c:v>10.46511627906977</c:v>
                </c:pt>
                <c:pt idx="1">
                  <c:v>6.3953488372092986</c:v>
                </c:pt>
                <c:pt idx="2">
                  <c:v>10.46511627906977</c:v>
                </c:pt>
                <c:pt idx="3">
                  <c:v>15.697674418604651</c:v>
                </c:pt>
                <c:pt idx="4">
                  <c:v>1.162790697674418</c:v>
                </c:pt>
                <c:pt idx="5">
                  <c:v>22.09302325581395</c:v>
                </c:pt>
                <c:pt idx="6">
                  <c:v>29.651162790697679</c:v>
                </c:pt>
                <c:pt idx="7">
                  <c:v>4.6511627906976782</c:v>
                </c:pt>
              </c:numCache>
            </c:numRef>
          </c:val>
          <c:extLst>
            <c:ext xmlns:c16="http://schemas.microsoft.com/office/drawing/2014/chart" uri="{C3380CC4-5D6E-409C-BE32-E72D297353CC}">
              <c16:uniqueId val="{00000007-F12E-4E5C-80FB-D1E3D923FF7A}"/>
            </c:ext>
          </c:extLst>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1400"/>
            </a:pPr>
            <a:endParaRPr lang="it-IT"/>
          </a:p>
        </c:txPr>
      </c:legendEntry>
      <c:overlay val="0"/>
      <c:txPr>
        <a:bodyPr/>
        <a:lstStyle/>
        <a:p>
          <a:pPr>
            <a:defRPr lang="it-IT" sz="1600"/>
          </a:pPr>
          <a:endParaRPr lang="it-IT"/>
        </a:p>
      </c:txPr>
    </c:legend>
    <c:plotVisOnly val="1"/>
    <c:dispBlanksAs val="zero"/>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rgbClr val="00B0F0"/>
              </a:solidFill>
            </c:spPr>
            <c:extLst>
              <c:ext xmlns:c16="http://schemas.microsoft.com/office/drawing/2014/chart" uri="{C3380CC4-5D6E-409C-BE32-E72D297353CC}">
                <c16:uniqueId val="{00000000-7BB4-4834-9C01-C6510ECA60A6}"/>
              </c:ext>
            </c:extLst>
          </c:dPt>
          <c:dPt>
            <c:idx val="1"/>
            <c:bubble3D val="0"/>
            <c:spPr>
              <a:solidFill>
                <a:srgbClr val="FF0000"/>
              </a:solidFill>
            </c:spPr>
            <c:extLst>
              <c:ext xmlns:c16="http://schemas.microsoft.com/office/drawing/2014/chart" uri="{C3380CC4-5D6E-409C-BE32-E72D297353CC}">
                <c16:uniqueId val="{00000001-7BB4-4834-9C01-C6510ECA60A6}"/>
              </c:ext>
            </c:extLst>
          </c:dPt>
          <c:dPt>
            <c:idx val="2"/>
            <c:bubble3D val="0"/>
            <c:spPr>
              <a:solidFill>
                <a:srgbClr val="FF9966"/>
              </a:solidFill>
            </c:spPr>
            <c:extLst>
              <c:ext xmlns:c16="http://schemas.microsoft.com/office/drawing/2014/chart" uri="{C3380CC4-5D6E-409C-BE32-E72D297353CC}">
                <c16:uniqueId val="{00000002-7BB4-4834-9C01-C6510ECA60A6}"/>
              </c:ext>
            </c:extLst>
          </c:dPt>
          <c:dPt>
            <c:idx val="3"/>
            <c:bubble3D val="0"/>
            <c:spPr>
              <a:solidFill>
                <a:srgbClr val="0070C0"/>
              </a:solidFill>
            </c:spPr>
            <c:extLst>
              <c:ext xmlns:c16="http://schemas.microsoft.com/office/drawing/2014/chart" uri="{C3380CC4-5D6E-409C-BE32-E72D297353CC}">
                <c16:uniqueId val="{00000003-7BB4-4834-9C01-C6510ECA60A6}"/>
              </c:ext>
            </c:extLst>
          </c:dPt>
          <c:dPt>
            <c:idx val="4"/>
            <c:bubble3D val="0"/>
            <c:spPr>
              <a:solidFill>
                <a:schemeClr val="accent6">
                  <a:lumMod val="60000"/>
                  <a:lumOff val="40000"/>
                </a:schemeClr>
              </a:solidFill>
            </c:spPr>
            <c:extLst>
              <c:ext xmlns:c16="http://schemas.microsoft.com/office/drawing/2014/chart" uri="{C3380CC4-5D6E-409C-BE32-E72D297353CC}">
                <c16:uniqueId val="{00000004-7BB4-4834-9C01-C6510ECA60A6}"/>
              </c:ext>
            </c:extLst>
          </c:dPt>
          <c:dPt>
            <c:idx val="5"/>
            <c:bubble3D val="0"/>
            <c:spPr>
              <a:solidFill>
                <a:srgbClr val="800000"/>
              </a:solidFill>
            </c:spPr>
            <c:extLst>
              <c:ext xmlns:c16="http://schemas.microsoft.com/office/drawing/2014/chart" uri="{C3380CC4-5D6E-409C-BE32-E72D297353CC}">
                <c16:uniqueId val="{00000005-7BB4-4834-9C01-C6510ECA60A6}"/>
              </c:ext>
            </c:extLst>
          </c:dPt>
          <c:dLbls>
            <c:dLbl>
              <c:idx val="1"/>
              <c:spPr/>
              <c:txPr>
                <a:bodyPr/>
                <a:lstStyle/>
                <a:p>
                  <a:pPr>
                    <a:defRPr lang="it-IT" sz="2000">
                      <a:solidFill>
                        <a:sysClr val="windowText" lastClr="000000"/>
                      </a:solidFill>
                    </a:defRPr>
                  </a:pPr>
                  <a:endParaRPr lang="it-IT"/>
                </a:p>
              </c:txPr>
              <c:dLblPos val="bestFit"/>
              <c:showLegendKey val="0"/>
              <c:showVal val="1"/>
              <c:showCatName val="0"/>
              <c:showSerName val="0"/>
              <c:showPercent val="0"/>
              <c:showBubbleSize val="0"/>
              <c:extLst>
                <c:ext xmlns:c16="http://schemas.microsoft.com/office/drawing/2014/chart" uri="{C3380CC4-5D6E-409C-BE32-E72D297353CC}">
                  <c16:uniqueId val="{00000001-7BB4-4834-9C01-C6510ECA60A6}"/>
                </c:ext>
              </c:extLst>
            </c:dLbl>
            <c:dLbl>
              <c:idx val="3"/>
              <c:spPr/>
              <c:txPr>
                <a:bodyPr/>
                <a:lstStyle/>
                <a:p>
                  <a:pPr>
                    <a:defRPr lang="it-IT" sz="2000">
                      <a:solidFill>
                        <a:sysClr val="windowText" lastClr="000000"/>
                      </a:solidFill>
                    </a:defRPr>
                  </a:pPr>
                  <a:endParaRPr lang="it-IT"/>
                </a:p>
              </c:txPr>
              <c:dLblPos val="bestFit"/>
              <c:showLegendKey val="0"/>
              <c:showVal val="1"/>
              <c:showCatName val="0"/>
              <c:showSerName val="0"/>
              <c:showPercent val="0"/>
              <c:showBubbleSize val="0"/>
              <c:extLst>
                <c:ext xmlns:c16="http://schemas.microsoft.com/office/drawing/2014/chart" uri="{C3380CC4-5D6E-409C-BE32-E72D297353CC}">
                  <c16:uniqueId val="{00000003-7BB4-4834-9C01-C6510ECA60A6}"/>
                </c:ext>
              </c:extLst>
            </c:dLbl>
            <c:dLbl>
              <c:idx val="5"/>
              <c:spPr/>
              <c:txPr>
                <a:bodyPr/>
                <a:lstStyle/>
                <a:p>
                  <a:pPr>
                    <a:defRPr lang="it-IT" sz="2000">
                      <a:solidFill>
                        <a:srgbClr val="FFFF00"/>
                      </a:solidFill>
                    </a:defRPr>
                  </a:pPr>
                  <a:endParaRPr lang="it-IT"/>
                </a:p>
              </c:txPr>
              <c:dLblPos val="bestFit"/>
              <c:showLegendKey val="0"/>
              <c:showVal val="1"/>
              <c:showCatName val="0"/>
              <c:showSerName val="0"/>
              <c:showPercent val="0"/>
              <c:showBubbleSize val="0"/>
              <c:extLst>
                <c:ext xmlns:c16="http://schemas.microsoft.com/office/drawing/2014/chart" uri="{C3380CC4-5D6E-409C-BE32-E72D297353CC}">
                  <c16:uniqueId val="{00000005-7BB4-4834-9C01-C6510ECA60A6}"/>
                </c:ext>
              </c:extLst>
            </c:dLbl>
            <c:spPr>
              <a:noFill/>
              <a:ln>
                <a:noFill/>
              </a:ln>
              <a:effectLst/>
            </c:spPr>
            <c:txPr>
              <a:bodyPr/>
              <a:lstStyle/>
              <a:p>
                <a:pPr>
                  <a:defRPr lang="it-IT" sz="2000"/>
                </a:pPr>
                <a:endParaRPr lang="it-IT"/>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Foglio5!$G$4:$G$10</c:f>
              <c:strCache>
                <c:ptCount val="7"/>
                <c:pt idx="0">
                  <c:v>Resection</c:v>
                </c:pt>
                <c:pt idx="1">
                  <c:v>PEI</c:v>
                </c:pt>
                <c:pt idx="2">
                  <c:v>TACE</c:v>
                </c:pt>
                <c:pt idx="3">
                  <c:v>TAE</c:v>
                </c:pt>
                <c:pt idx="4">
                  <c:v>Sorafenib</c:v>
                </c:pt>
                <c:pt idx="5">
                  <c:v>Palliative</c:v>
                </c:pt>
                <c:pt idx="6">
                  <c:v>Other</c:v>
                </c:pt>
              </c:strCache>
            </c:strRef>
          </c:cat>
          <c:val>
            <c:numRef>
              <c:f>Foglio5!$H$4:$H$10</c:f>
              <c:numCache>
                <c:formatCode>0</c:formatCode>
                <c:ptCount val="7"/>
                <c:pt idx="0">
                  <c:v>4.166666666666667</c:v>
                </c:pt>
                <c:pt idx="1">
                  <c:v>6.25</c:v>
                </c:pt>
                <c:pt idx="2">
                  <c:v>6.25</c:v>
                </c:pt>
                <c:pt idx="3">
                  <c:v>4.166666666666667</c:v>
                </c:pt>
                <c:pt idx="4">
                  <c:v>10.41666666666667</c:v>
                </c:pt>
                <c:pt idx="5">
                  <c:v>64.583333333333286</c:v>
                </c:pt>
                <c:pt idx="6">
                  <c:v>4.166666666666667</c:v>
                </c:pt>
              </c:numCache>
            </c:numRef>
          </c:val>
          <c:extLst>
            <c:ext xmlns:c16="http://schemas.microsoft.com/office/drawing/2014/chart" uri="{C3380CC4-5D6E-409C-BE32-E72D297353CC}">
              <c16:uniqueId val="{00000006-7BB4-4834-9C01-C6510ECA60A6}"/>
            </c:ext>
          </c:extLst>
        </c:ser>
        <c:dLbls>
          <c:showLegendKey val="0"/>
          <c:showVal val="1"/>
          <c:showCatName val="0"/>
          <c:showSerName val="0"/>
          <c:showPercent val="0"/>
          <c:showBubbleSize val="0"/>
          <c:showLeaderLines val="1"/>
        </c:dLbls>
        <c:firstSliceAng val="0"/>
      </c:pieChart>
    </c:plotArea>
    <c:legend>
      <c:legendPos val="r"/>
      <c:overlay val="0"/>
      <c:txPr>
        <a:bodyPr/>
        <a:lstStyle/>
        <a:p>
          <a:pPr>
            <a:defRPr lang="it-IT" sz="1400"/>
          </a:pPr>
          <a:endParaRPr lang="it-IT"/>
        </a:p>
      </c:txPr>
    </c:legend>
    <c:plotVisOnly val="1"/>
    <c:dispBlanksAs val="zero"/>
    <c:showDLblsOverMax val="0"/>
  </c:chart>
  <c:spPr>
    <a:solidFill>
      <a:schemeClr val="bg1"/>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0F3E66-B770-4977-98FC-A969F3202109}" type="datetimeFigureOut">
              <a:rPr lang="it-IT" smtClean="0"/>
              <a:pPr/>
              <a:t>29/09/18</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1C6C3C-C4F6-4E18-ADEE-DD4CDFF4ED43}" type="slidenum">
              <a:rPr lang="it-IT" smtClean="0"/>
              <a:pPr/>
              <a:t>‹N›</a:t>
            </a:fld>
            <a:endParaRPr lang="it-IT"/>
          </a:p>
        </p:txBody>
      </p:sp>
    </p:spTree>
    <p:extLst>
      <p:ext uri="{BB962C8B-B14F-4D97-AF65-F5344CB8AC3E}">
        <p14:creationId xmlns:p14="http://schemas.microsoft.com/office/powerpoint/2010/main" val="2277985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18F8AC-4FF7-4F21-8729-0076F33C1C4B}" type="datetimeFigureOut">
              <a:rPr lang="it-IT" smtClean="0"/>
              <a:pPr/>
              <a:t>29/09/18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4AF6BC-B14C-42D6-BADF-E32E0CD3851C}" type="slidenum">
              <a:rPr lang="it-IT" smtClean="0"/>
              <a:pPr/>
              <a:t>‹N›</a:t>
            </a:fld>
            <a:endParaRPr lang="it-IT"/>
          </a:p>
        </p:txBody>
      </p:sp>
    </p:spTree>
    <p:extLst>
      <p:ext uri="{BB962C8B-B14F-4D97-AF65-F5344CB8AC3E}">
        <p14:creationId xmlns:p14="http://schemas.microsoft.com/office/powerpoint/2010/main" val="885873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74AF6BC-B14C-42D6-BADF-E32E0CD3851C}" type="slidenum">
              <a:rPr lang="it-IT" smtClean="0"/>
              <a:pPr/>
              <a:t>12</a:t>
            </a:fld>
            <a:endParaRPr lang="it-IT"/>
          </a:p>
        </p:txBody>
      </p:sp>
    </p:spTree>
    <p:extLst>
      <p:ext uri="{BB962C8B-B14F-4D97-AF65-F5344CB8AC3E}">
        <p14:creationId xmlns:p14="http://schemas.microsoft.com/office/powerpoint/2010/main" val="48145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74AF6BC-B14C-42D6-BADF-E32E0CD3851C}" type="slidenum">
              <a:rPr lang="it-IT" smtClean="0"/>
              <a:pPr/>
              <a:t>18</a:t>
            </a:fld>
            <a:endParaRPr lang="it-IT"/>
          </a:p>
        </p:txBody>
      </p:sp>
    </p:spTree>
    <p:extLst>
      <p:ext uri="{BB962C8B-B14F-4D97-AF65-F5344CB8AC3E}">
        <p14:creationId xmlns:p14="http://schemas.microsoft.com/office/powerpoint/2010/main" val="192786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74AF6BC-B14C-42D6-BADF-E32E0CD3851C}" type="slidenum">
              <a:rPr lang="it-IT" smtClean="0"/>
              <a:pPr/>
              <a:t>23</a:t>
            </a:fld>
            <a:endParaRPr lang="it-IT"/>
          </a:p>
        </p:txBody>
      </p:sp>
    </p:spTree>
    <p:extLst>
      <p:ext uri="{BB962C8B-B14F-4D97-AF65-F5344CB8AC3E}">
        <p14:creationId xmlns:p14="http://schemas.microsoft.com/office/powerpoint/2010/main" val="2311310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fld id="{2101F560-4486-4585-8CD0-6344B7EC06C9}" type="datetime1">
              <a:rPr lang="it-IT" smtClean="0">
                <a:solidFill>
                  <a:srgbClr val="000000"/>
                </a:solidFill>
              </a:rPr>
              <a:pPr>
                <a:defRPr/>
              </a:pPr>
              <a:t>29/09/18</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CE4E2F-47E9-4E19-87CF-554092955783}"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6054486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fld id="{9A43EE90-2674-4062-83D9-C5C19080E003}" type="datetime1">
              <a:rPr lang="it-IT" smtClean="0">
                <a:solidFill>
                  <a:srgbClr val="000000"/>
                </a:solidFill>
              </a:rPr>
              <a:pPr>
                <a:defRPr/>
              </a:pPr>
              <a:t>29/09/18</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E7D6F4-BC9E-4A44-98ED-9E0ADFFB1255}"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289213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fld id="{8C38C5F0-BA7F-4EA6-9342-08C2BF2DC9D7}" type="datetime1">
              <a:rPr lang="it-IT" smtClean="0">
                <a:solidFill>
                  <a:srgbClr val="000000"/>
                </a:solidFill>
              </a:rPr>
              <a:pPr>
                <a:defRPr/>
              </a:pPr>
              <a:t>29/09/18</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69AF9A-8284-4DF2-AF8D-2A9C857D2825}"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4825032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fld id="{FDF1C91D-FD0E-4A5D-B6B0-70858F97AC21}" type="datetime1">
              <a:rPr lang="it-IT" smtClean="0">
                <a:solidFill>
                  <a:srgbClr val="000000"/>
                </a:solidFill>
              </a:rPr>
              <a:pPr>
                <a:defRPr/>
              </a:pPr>
              <a:t>29/09/18</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4461C4-EA9E-420E-B612-7BD6D375AB0B}"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4808892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F8012763-D7F4-4A33-87FF-D70F41BE8C37}" type="datetime1">
              <a:rPr lang="it-IT" smtClean="0">
                <a:solidFill>
                  <a:srgbClr val="000000"/>
                </a:solidFill>
              </a:rPr>
              <a:pPr>
                <a:defRPr/>
              </a:pPr>
              <a:t>29/09/18</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A3AA43-B009-4899-864A-121E752FA9E4}"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8264860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fld id="{DBDA9D0F-F211-42D3-A060-042DAECE554C}" type="datetime1">
              <a:rPr lang="it-IT" smtClean="0">
                <a:solidFill>
                  <a:srgbClr val="000000"/>
                </a:solidFill>
              </a:rPr>
              <a:pPr>
                <a:defRPr/>
              </a:pPr>
              <a:t>29/09/18</a:t>
            </a:fld>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1B63C5-6637-4436-BF3A-1E0F6AF40E39}"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6917998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fld id="{671871D6-0A6D-4D7B-AA6D-42A4E243199F}" type="datetime1">
              <a:rPr lang="it-IT" smtClean="0">
                <a:solidFill>
                  <a:srgbClr val="000000"/>
                </a:solidFill>
              </a:rPr>
              <a:pPr>
                <a:defRPr/>
              </a:pPr>
              <a:t>29/09/18</a:t>
            </a:fld>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BA358-CAF2-4C07-B1E4-1CB56B48C008}"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2733669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fld id="{73A534D7-78AB-4627-AD21-869A3EC690B2}" type="datetime1">
              <a:rPr lang="it-IT" smtClean="0">
                <a:solidFill>
                  <a:srgbClr val="000000"/>
                </a:solidFill>
              </a:rPr>
              <a:pPr>
                <a:defRPr/>
              </a:pPr>
              <a:t>29/09/18</a:t>
            </a:fld>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B1E474-5BB6-4E85-9F5E-30AEFFFCFECC}"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2288440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83B0A60-F45D-4315-9C29-A1EAAC8D75A5}" type="datetime1">
              <a:rPr lang="it-IT" smtClean="0">
                <a:solidFill>
                  <a:srgbClr val="000000"/>
                </a:solidFill>
              </a:rPr>
              <a:pPr>
                <a:defRPr/>
              </a:pPr>
              <a:t>29/09/18</a:t>
            </a:fld>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3E41E9-C7C9-46BB-864D-7EB1F4C61BD3}"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40372075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0B4CD7E8-BACE-4BC9-9379-F1596402F764}" type="datetime1">
              <a:rPr lang="it-IT" smtClean="0">
                <a:solidFill>
                  <a:srgbClr val="000000"/>
                </a:solidFill>
              </a:rPr>
              <a:pPr>
                <a:defRPr/>
              </a:pPr>
              <a:t>29/09/18</a:t>
            </a:fld>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17CF7B-24BB-40D8-800C-F4E3230BAF10}"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383334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C6FD3AF2-ACF8-4BB1-859A-C7D1F98B9B2D}" type="datetime1">
              <a:rPr lang="it-IT" smtClean="0">
                <a:solidFill>
                  <a:srgbClr val="000000"/>
                </a:solidFill>
              </a:rPr>
              <a:pPr>
                <a:defRPr/>
              </a:pPr>
              <a:t>29/09/18</a:t>
            </a:fld>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30C02-9AFA-44F4-96CF-4E0262E343A7}"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4429058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it-IT"/>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Fare clic per modificare gli stili del testo dello schema</a:t>
            </a:r>
          </a:p>
          <a:p>
            <a:pPr lvl="1"/>
            <a:r>
              <a:rPr lang="en-GB" altLang="it-IT"/>
              <a:t>Secondo livello</a:t>
            </a:r>
          </a:p>
          <a:p>
            <a:pPr lvl="2"/>
            <a:r>
              <a:rPr lang="en-GB" altLang="it-IT"/>
              <a:t>Terzo livello</a:t>
            </a:r>
          </a:p>
          <a:p>
            <a:pPr lvl="3"/>
            <a:r>
              <a:rPr lang="en-GB" altLang="it-IT"/>
              <a:t>Quarto livello</a:t>
            </a:r>
          </a:p>
          <a:p>
            <a:pPr lvl="4"/>
            <a:r>
              <a:rPr lang="en-GB" alt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fontAlgn="base">
              <a:spcBef>
                <a:spcPct val="0"/>
              </a:spcBef>
              <a:spcAft>
                <a:spcPct val="0"/>
              </a:spcAft>
              <a:defRPr/>
            </a:pPr>
            <a:fld id="{8013752C-85E7-4096-9961-36F3549877E0}" type="datetime1">
              <a:rPr lang="it-IT" smtClean="0">
                <a:solidFill>
                  <a:srgbClr val="000000"/>
                </a:solidFill>
              </a:rPr>
              <a:pPr fontAlgn="base">
                <a:spcBef>
                  <a:spcPct val="0"/>
                </a:spcBef>
                <a:spcAft>
                  <a:spcPct val="0"/>
                </a:spcAft>
                <a:defRPr/>
              </a:pPr>
              <a:t>29/09/18</a:t>
            </a:fld>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ct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854410EC-908F-4796-9D15-CF03915572E1}" type="slidenum">
              <a:rPr lang="en-GB">
                <a:solidFill>
                  <a:srgbClr val="000000"/>
                </a:solidFill>
              </a:rPr>
              <a:pPr fontAlgn="base">
                <a:spcBef>
                  <a:spcPct val="0"/>
                </a:spcBef>
                <a:spcAft>
                  <a:spcPct val="0"/>
                </a:spcAft>
                <a:defRPr/>
              </a:pPr>
              <a:t>‹N›</a:t>
            </a:fld>
            <a:endParaRPr lang="en-GB">
              <a:solidFill>
                <a:srgbClr val="000000"/>
              </a:solidFill>
            </a:endParaRPr>
          </a:p>
        </p:txBody>
      </p:sp>
    </p:spTree>
    <p:extLst>
      <p:ext uri="{BB962C8B-B14F-4D97-AF65-F5344CB8AC3E}">
        <p14:creationId xmlns:p14="http://schemas.microsoft.com/office/powerpoint/2010/main" val="1079134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package" Target="../embeddings/Documento_di_Microsoft_Word.docx"/><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E19F048-426C-4D38-BB42-CA3220D9EA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537" b="10934"/>
          <a:stretch/>
        </p:blipFill>
        <p:spPr>
          <a:xfrm>
            <a:off x="-1" y="-1"/>
            <a:ext cx="3066757" cy="3792877"/>
          </a:xfrm>
          <a:prstGeom prst="rect">
            <a:avLst/>
          </a:prstGeom>
        </p:spPr>
      </p:pic>
      <p:sp>
        <p:nvSpPr>
          <p:cNvPr id="6" name="Titolo 1">
            <a:extLst>
              <a:ext uri="{FF2B5EF4-FFF2-40B4-BE49-F238E27FC236}">
                <a16:creationId xmlns:a16="http://schemas.microsoft.com/office/drawing/2014/main" id="{6CBA1473-AB57-4486-A73F-9E7D73EA25B4}"/>
              </a:ext>
            </a:extLst>
          </p:cNvPr>
          <p:cNvSpPr txBox="1">
            <a:spLocks/>
          </p:cNvSpPr>
          <p:nvPr/>
        </p:nvSpPr>
        <p:spPr>
          <a:xfrm>
            <a:off x="3034570" y="1412776"/>
            <a:ext cx="6051472" cy="1656184"/>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it-IT" kern="0" dirty="0">
                <a:solidFill>
                  <a:srgbClr val="FFC000"/>
                </a:solidFill>
                <a:latin typeface="Arial Narrow" panose="020B0606020202030204" pitchFamily="34" charset="0"/>
              </a:rPr>
              <a:t>Nuovi criteri di stadiazione dell’HCC</a:t>
            </a:r>
          </a:p>
        </p:txBody>
      </p:sp>
      <p:sp>
        <p:nvSpPr>
          <p:cNvPr id="7" name="Sottotitolo 2">
            <a:extLst>
              <a:ext uri="{FF2B5EF4-FFF2-40B4-BE49-F238E27FC236}">
                <a16:creationId xmlns:a16="http://schemas.microsoft.com/office/drawing/2014/main" id="{DFD960B3-B242-4A76-AC83-F7892E509D45}"/>
              </a:ext>
            </a:extLst>
          </p:cNvPr>
          <p:cNvSpPr txBox="1">
            <a:spLocks/>
          </p:cNvSpPr>
          <p:nvPr/>
        </p:nvSpPr>
        <p:spPr>
          <a:xfrm>
            <a:off x="697240" y="4336562"/>
            <a:ext cx="7920880" cy="136815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it-IT" sz="2400" kern="0" dirty="0">
                <a:solidFill>
                  <a:srgbClr val="FFFFFF"/>
                </a:solidFill>
                <a:latin typeface="Arial Narrow" panose="020B0606020202030204" pitchFamily="34" charset="0"/>
              </a:rPr>
              <a:t>Rodolfo Sacco</a:t>
            </a:r>
          </a:p>
          <a:p>
            <a:pPr marL="0" indent="0" algn="ctr">
              <a:buFontTx/>
              <a:buNone/>
            </a:pPr>
            <a:r>
              <a:rPr lang="it-IT" sz="1800" dirty="0">
                <a:solidFill>
                  <a:schemeClr val="bg1"/>
                </a:solidFill>
                <a:latin typeface="Arial Narrow" panose="020B0606020202030204" pitchFamily="34" charset="0"/>
              </a:rPr>
              <a:t>U.O. Gastroenterologia ed Endoscopia Digestiva AOU "OO.RR." Foggia</a:t>
            </a:r>
          </a:p>
          <a:p>
            <a:pPr marL="0" indent="0" algn="ctr">
              <a:buFontTx/>
              <a:buNone/>
            </a:pPr>
            <a:r>
              <a:rPr lang="it-IT" sz="1800" dirty="0">
                <a:solidFill>
                  <a:schemeClr val="bg1"/>
                </a:solidFill>
                <a:latin typeface="Arial Narrow" panose="020B0606020202030204" pitchFamily="34" charset="0"/>
              </a:rPr>
              <a:t> U.O. Gastroenterologia e Malattie del Ricambio AOUP - Pisa</a:t>
            </a:r>
            <a:endParaRPr lang="it-IT" sz="1400" kern="0" dirty="0">
              <a:solidFill>
                <a:schemeClr val="bg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32237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9795B78-CB9D-4D39-9C8F-CE9DA8B7616D}"/>
              </a:ext>
            </a:extLst>
          </p:cNvPr>
          <p:cNvPicPr>
            <a:picLocks noChangeAspect="1"/>
          </p:cNvPicPr>
          <p:nvPr/>
        </p:nvPicPr>
        <p:blipFill>
          <a:blip r:embed="rId2"/>
          <a:stretch>
            <a:fillRect/>
          </a:stretch>
        </p:blipFill>
        <p:spPr>
          <a:xfrm>
            <a:off x="539552" y="116632"/>
            <a:ext cx="8359201" cy="2225933"/>
          </a:xfrm>
          <a:prstGeom prst="rect">
            <a:avLst/>
          </a:prstGeom>
        </p:spPr>
      </p:pic>
      <p:pic>
        <p:nvPicPr>
          <p:cNvPr id="4" name="Immagine 3">
            <a:extLst>
              <a:ext uri="{FF2B5EF4-FFF2-40B4-BE49-F238E27FC236}">
                <a16:creationId xmlns:a16="http://schemas.microsoft.com/office/drawing/2014/main" id="{748767F3-7F09-4621-99AC-975F0BDD9451}"/>
              </a:ext>
            </a:extLst>
          </p:cNvPr>
          <p:cNvPicPr>
            <a:picLocks noChangeAspect="1"/>
          </p:cNvPicPr>
          <p:nvPr/>
        </p:nvPicPr>
        <p:blipFill>
          <a:blip r:embed="rId3"/>
          <a:stretch>
            <a:fillRect/>
          </a:stretch>
        </p:blipFill>
        <p:spPr>
          <a:xfrm>
            <a:off x="642751" y="2656202"/>
            <a:ext cx="8152801" cy="3718467"/>
          </a:xfrm>
          <a:prstGeom prst="rect">
            <a:avLst/>
          </a:prstGeom>
        </p:spPr>
      </p:pic>
    </p:spTree>
    <p:extLst>
      <p:ext uri="{BB962C8B-B14F-4D97-AF65-F5344CB8AC3E}">
        <p14:creationId xmlns:p14="http://schemas.microsoft.com/office/powerpoint/2010/main" val="31490796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55576" y="1252175"/>
            <a:ext cx="6843067" cy="4697105"/>
          </a:xfrm>
          <a:prstGeom prst="rect">
            <a:avLst/>
          </a:prstGeom>
        </p:spPr>
      </p:pic>
      <p:sp>
        <p:nvSpPr>
          <p:cNvPr id="3" name="Rettangolo 6"/>
          <p:cNvSpPr>
            <a:spLocks noChangeArrowheads="1"/>
          </p:cNvSpPr>
          <p:nvPr/>
        </p:nvSpPr>
        <p:spPr bwMode="auto">
          <a:xfrm>
            <a:off x="5212034" y="6366912"/>
            <a:ext cx="3937461"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p>
            <a:r>
              <a:rPr lang="it-IT" sz="1600" dirty="0" err="1">
                <a:solidFill>
                  <a:schemeClr val="bg1"/>
                </a:solidFill>
              </a:rPr>
              <a:t>Liu</a:t>
            </a:r>
            <a:r>
              <a:rPr lang="it-IT" sz="1600" dirty="0">
                <a:solidFill>
                  <a:schemeClr val="bg1"/>
                </a:solidFill>
              </a:rPr>
              <a:t> PH, et al. </a:t>
            </a:r>
            <a:r>
              <a:rPr lang="it-IT" sz="1600" dirty="0" err="1">
                <a:solidFill>
                  <a:schemeClr val="bg1"/>
                </a:solidFill>
              </a:rPr>
              <a:t>J</a:t>
            </a:r>
            <a:r>
              <a:rPr lang="it-IT" sz="1600" dirty="0">
                <a:solidFill>
                  <a:schemeClr val="bg1"/>
                </a:solidFill>
              </a:rPr>
              <a:t> </a:t>
            </a:r>
            <a:r>
              <a:rPr lang="it-IT" sz="1600" dirty="0" err="1">
                <a:solidFill>
                  <a:schemeClr val="bg1"/>
                </a:solidFill>
              </a:rPr>
              <a:t>Hepatol</a:t>
            </a:r>
            <a:r>
              <a:rPr lang="it-IT" sz="1600" dirty="0">
                <a:solidFill>
                  <a:schemeClr val="bg1"/>
                </a:solidFill>
              </a:rPr>
              <a:t> 2016; 64: 601</a:t>
            </a:r>
          </a:p>
        </p:txBody>
      </p:sp>
      <p:sp>
        <p:nvSpPr>
          <p:cNvPr id="5" name="CasellaDiTesto 4"/>
          <p:cNvSpPr txBox="1"/>
          <p:nvPr/>
        </p:nvSpPr>
        <p:spPr>
          <a:xfrm>
            <a:off x="0" y="152534"/>
            <a:ext cx="9144000" cy="769441"/>
          </a:xfrm>
          <a:prstGeom prst="rect">
            <a:avLst/>
          </a:prstGeom>
          <a:noFill/>
        </p:spPr>
        <p:txBody>
          <a:bodyPr wrap="square" rtlCol="0">
            <a:spAutoFit/>
          </a:bodyPr>
          <a:lstStyle/>
          <a:p>
            <a:pPr algn="ctr"/>
            <a:r>
              <a:rPr lang="it-IT" sz="4400" b="1" dirty="0" err="1">
                <a:solidFill>
                  <a:srgbClr val="FFC000"/>
                </a:solidFill>
                <a:latin typeface="Arial Narrow" panose="020B0606020202030204" pitchFamily="34" charset="0"/>
              </a:rPr>
              <a:t>Evidence</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based</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staging</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systems</a:t>
            </a:r>
            <a:endParaRPr lang="it-IT" sz="4400" b="1" dirty="0">
              <a:solidFill>
                <a:srgbClr val="FFC000"/>
              </a:solidFill>
              <a:latin typeface="Arial Narrow" panose="020B0606020202030204" pitchFamily="34" charset="0"/>
            </a:endParaRPr>
          </a:p>
        </p:txBody>
      </p:sp>
      <p:sp>
        <p:nvSpPr>
          <p:cNvPr id="7" name="Rettangolo 6"/>
          <p:cNvSpPr/>
          <p:nvPr/>
        </p:nvSpPr>
        <p:spPr>
          <a:xfrm>
            <a:off x="1161977" y="3327244"/>
            <a:ext cx="4991100" cy="5207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7"/>
          <p:cNvSpPr/>
          <p:nvPr/>
        </p:nvSpPr>
        <p:spPr>
          <a:xfrm>
            <a:off x="1149277" y="2689760"/>
            <a:ext cx="4991100" cy="355600"/>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8"/>
          <p:cNvSpPr/>
          <p:nvPr/>
        </p:nvSpPr>
        <p:spPr>
          <a:xfrm>
            <a:off x="1149277" y="4482944"/>
            <a:ext cx="4991100" cy="602240"/>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79407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779912" y="1700808"/>
            <a:ext cx="5040560" cy="1815882"/>
          </a:xfrm>
          <a:prstGeom prst="rect">
            <a:avLst/>
          </a:prstGeom>
        </p:spPr>
        <p:txBody>
          <a:bodyPr wrap="square">
            <a:spAutoFit/>
          </a:bodyPr>
          <a:lstStyle/>
          <a:p>
            <a:pPr algn="just"/>
            <a:r>
              <a:rPr lang="it-IT" sz="1600" dirty="0">
                <a:solidFill>
                  <a:schemeClr val="bg1"/>
                </a:solidFill>
              </a:rPr>
              <a:t>PRO: </a:t>
            </a:r>
            <a:r>
              <a:rPr lang="it-IT" sz="1600" dirty="0" err="1">
                <a:solidFill>
                  <a:schemeClr val="bg1"/>
                </a:solidFill>
              </a:rPr>
              <a:t>They</a:t>
            </a:r>
            <a:r>
              <a:rPr lang="it-IT" sz="1600" dirty="0">
                <a:solidFill>
                  <a:schemeClr val="bg1"/>
                </a:solidFill>
              </a:rPr>
              <a:t> are </a:t>
            </a:r>
            <a:r>
              <a:rPr lang="it-IT" sz="1600" dirty="0" err="1">
                <a:solidFill>
                  <a:schemeClr val="bg1"/>
                </a:solidFill>
              </a:rPr>
              <a:t>useful</a:t>
            </a:r>
            <a:r>
              <a:rPr lang="it-IT" sz="1600" dirty="0">
                <a:solidFill>
                  <a:schemeClr val="bg1"/>
                </a:solidFill>
              </a:rPr>
              <a:t> to link </a:t>
            </a:r>
            <a:r>
              <a:rPr lang="it-IT" sz="1600" dirty="0" err="1">
                <a:solidFill>
                  <a:schemeClr val="bg1"/>
                </a:solidFill>
              </a:rPr>
              <a:t>stages</a:t>
            </a:r>
            <a:r>
              <a:rPr lang="it-IT" sz="1600" dirty="0">
                <a:solidFill>
                  <a:schemeClr val="bg1"/>
                </a:solidFill>
              </a:rPr>
              <a:t> to </a:t>
            </a:r>
            <a:r>
              <a:rPr lang="it-IT" sz="1600" dirty="0" err="1">
                <a:solidFill>
                  <a:schemeClr val="bg1"/>
                </a:solidFill>
              </a:rPr>
              <a:t>guidelines</a:t>
            </a:r>
            <a:r>
              <a:rPr lang="it-IT" sz="1600" dirty="0">
                <a:solidFill>
                  <a:schemeClr val="bg1"/>
                </a:solidFill>
              </a:rPr>
              <a:t> for the management of </a:t>
            </a:r>
            <a:r>
              <a:rPr lang="it-IT" sz="1600" dirty="0" err="1">
                <a:solidFill>
                  <a:schemeClr val="bg1"/>
                </a:solidFill>
              </a:rPr>
              <a:t>patients</a:t>
            </a:r>
            <a:r>
              <a:rPr lang="it-IT" sz="1600" dirty="0">
                <a:solidFill>
                  <a:schemeClr val="bg1"/>
                </a:solidFill>
              </a:rPr>
              <a:t> with HCC and the design of </a:t>
            </a:r>
            <a:r>
              <a:rPr lang="it-IT" sz="1600" dirty="0" err="1">
                <a:solidFill>
                  <a:schemeClr val="bg1"/>
                </a:solidFill>
              </a:rPr>
              <a:t>clinical</a:t>
            </a:r>
            <a:r>
              <a:rPr lang="it-IT" sz="1600" dirty="0">
                <a:solidFill>
                  <a:schemeClr val="bg1"/>
                </a:solidFill>
              </a:rPr>
              <a:t> trials.</a:t>
            </a:r>
          </a:p>
          <a:p>
            <a:pPr algn="just"/>
            <a:endParaRPr lang="it-IT" sz="1600" dirty="0">
              <a:solidFill>
                <a:schemeClr val="bg1"/>
              </a:solidFill>
            </a:endParaRPr>
          </a:p>
          <a:p>
            <a:pPr algn="just"/>
            <a:r>
              <a:rPr lang="it-IT" sz="1600" dirty="0">
                <a:solidFill>
                  <a:schemeClr val="bg1"/>
                </a:solidFill>
              </a:rPr>
              <a:t>CONS: </a:t>
            </a:r>
            <a:r>
              <a:rPr lang="it-IT" sz="1600" dirty="0" err="1">
                <a:solidFill>
                  <a:schemeClr val="bg1"/>
                </a:solidFill>
              </a:rPr>
              <a:t>These</a:t>
            </a:r>
            <a:r>
              <a:rPr lang="it-IT" sz="1600" dirty="0">
                <a:solidFill>
                  <a:schemeClr val="bg1"/>
                </a:solidFill>
              </a:rPr>
              <a:t> systems are </a:t>
            </a:r>
            <a:r>
              <a:rPr lang="it-IT" sz="1600" dirty="0" err="1">
                <a:solidFill>
                  <a:schemeClr val="bg1"/>
                </a:solidFill>
              </a:rPr>
              <a:t>not</a:t>
            </a:r>
            <a:r>
              <a:rPr lang="it-IT" sz="1600" dirty="0">
                <a:solidFill>
                  <a:schemeClr val="bg1"/>
                </a:solidFill>
              </a:rPr>
              <a:t> </a:t>
            </a:r>
            <a:r>
              <a:rPr lang="it-IT" sz="1600" dirty="0" err="1">
                <a:solidFill>
                  <a:schemeClr val="bg1"/>
                </a:solidFill>
              </a:rPr>
              <a:t>based</a:t>
            </a:r>
            <a:r>
              <a:rPr lang="it-IT" sz="1600" dirty="0">
                <a:solidFill>
                  <a:schemeClr val="bg1"/>
                </a:solidFill>
              </a:rPr>
              <a:t> on a strong </a:t>
            </a:r>
            <a:r>
              <a:rPr lang="it-IT" sz="1600" dirty="0" err="1">
                <a:solidFill>
                  <a:schemeClr val="bg1"/>
                </a:solidFill>
              </a:rPr>
              <a:t>statistical</a:t>
            </a:r>
            <a:r>
              <a:rPr lang="it-IT" sz="1600" dirty="0">
                <a:solidFill>
                  <a:schemeClr val="bg1"/>
                </a:solidFill>
              </a:rPr>
              <a:t> </a:t>
            </a:r>
            <a:r>
              <a:rPr lang="it-IT" sz="1600" dirty="0" err="1">
                <a:solidFill>
                  <a:schemeClr val="bg1"/>
                </a:solidFill>
              </a:rPr>
              <a:t>methodology</a:t>
            </a:r>
            <a:r>
              <a:rPr lang="it-IT" sz="1600" dirty="0">
                <a:solidFill>
                  <a:schemeClr val="bg1"/>
                </a:solidFill>
              </a:rPr>
              <a:t> (</a:t>
            </a:r>
            <a:r>
              <a:rPr lang="it-IT" sz="1600" dirty="0" err="1">
                <a:solidFill>
                  <a:schemeClr val="bg1"/>
                </a:solidFill>
              </a:rPr>
              <a:t>variables</a:t>
            </a:r>
            <a:r>
              <a:rPr lang="it-IT" sz="1600" dirty="0">
                <a:solidFill>
                  <a:schemeClr val="bg1"/>
                </a:solidFill>
              </a:rPr>
              <a:t> are </a:t>
            </a:r>
            <a:r>
              <a:rPr lang="it-IT" sz="1600" dirty="0" err="1">
                <a:solidFill>
                  <a:schemeClr val="bg1"/>
                </a:solidFill>
              </a:rPr>
              <a:t>not</a:t>
            </a:r>
            <a:r>
              <a:rPr lang="it-IT" sz="1600" dirty="0">
                <a:solidFill>
                  <a:schemeClr val="bg1"/>
                </a:solidFill>
              </a:rPr>
              <a:t> </a:t>
            </a:r>
            <a:r>
              <a:rPr lang="it-IT" sz="1600" dirty="0" err="1">
                <a:solidFill>
                  <a:schemeClr val="bg1"/>
                </a:solidFill>
              </a:rPr>
              <a:t>weightened</a:t>
            </a:r>
            <a:r>
              <a:rPr lang="it-IT" sz="1600" dirty="0">
                <a:solidFill>
                  <a:schemeClr val="bg1"/>
                </a:solidFill>
              </a:rPr>
              <a:t>) and </a:t>
            </a:r>
            <a:r>
              <a:rPr lang="it-IT" sz="1600" dirty="0" err="1">
                <a:solidFill>
                  <a:schemeClr val="bg1"/>
                </a:solidFill>
              </a:rPr>
              <a:t>they</a:t>
            </a:r>
            <a:r>
              <a:rPr lang="it-IT" sz="1600" dirty="0">
                <a:solidFill>
                  <a:schemeClr val="bg1"/>
                </a:solidFill>
              </a:rPr>
              <a:t> </a:t>
            </a:r>
            <a:r>
              <a:rPr lang="it-IT" sz="1600" dirty="0" err="1">
                <a:solidFill>
                  <a:schemeClr val="bg1"/>
                </a:solidFill>
              </a:rPr>
              <a:t>often</a:t>
            </a:r>
            <a:r>
              <a:rPr lang="it-IT" sz="1600" dirty="0">
                <a:solidFill>
                  <a:schemeClr val="bg1"/>
                </a:solidFill>
              </a:rPr>
              <a:t> </a:t>
            </a:r>
            <a:r>
              <a:rPr lang="it-IT" sz="1600" dirty="0" err="1">
                <a:solidFill>
                  <a:schemeClr val="bg1"/>
                </a:solidFill>
              </a:rPr>
              <a:t>lack</a:t>
            </a:r>
            <a:r>
              <a:rPr lang="it-IT" sz="1600" dirty="0">
                <a:solidFill>
                  <a:schemeClr val="bg1"/>
                </a:solidFill>
              </a:rPr>
              <a:t> </a:t>
            </a:r>
            <a:r>
              <a:rPr lang="it-IT" sz="1600" dirty="0" err="1">
                <a:solidFill>
                  <a:schemeClr val="bg1"/>
                </a:solidFill>
              </a:rPr>
              <a:t>prognostic</a:t>
            </a:r>
            <a:r>
              <a:rPr lang="it-IT" sz="1600" dirty="0">
                <a:solidFill>
                  <a:schemeClr val="bg1"/>
                </a:solidFill>
              </a:rPr>
              <a:t> power.</a:t>
            </a:r>
          </a:p>
        </p:txBody>
      </p:sp>
      <p:sp>
        <p:nvSpPr>
          <p:cNvPr id="5" name="Rettangolo 6"/>
          <p:cNvSpPr>
            <a:spLocks noChangeArrowheads="1"/>
          </p:cNvSpPr>
          <p:nvPr/>
        </p:nvSpPr>
        <p:spPr bwMode="auto">
          <a:xfrm>
            <a:off x="0" y="6643284"/>
            <a:ext cx="4936064" cy="2462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p>
            <a:r>
              <a:rPr lang="it-IT" sz="1000" dirty="0" err="1">
                <a:solidFill>
                  <a:srgbClr val="000000"/>
                </a:solidFill>
              </a:rPr>
              <a:t>Farinati</a:t>
            </a:r>
            <a:r>
              <a:rPr lang="it-IT" sz="1000" dirty="0">
                <a:solidFill>
                  <a:srgbClr val="000000"/>
                </a:solidFill>
              </a:rPr>
              <a:t> </a:t>
            </a:r>
            <a:r>
              <a:rPr lang="it-IT" sz="1000" dirty="0" err="1">
                <a:solidFill>
                  <a:srgbClr val="000000"/>
                </a:solidFill>
              </a:rPr>
              <a:t>F</a:t>
            </a:r>
            <a:r>
              <a:rPr lang="it-IT" sz="1000" dirty="0">
                <a:solidFill>
                  <a:srgbClr val="000000"/>
                </a:solidFill>
              </a:rPr>
              <a:t>, et al. </a:t>
            </a:r>
            <a:r>
              <a:rPr lang="it-IT" sz="1000" dirty="0" err="1">
                <a:solidFill>
                  <a:srgbClr val="000000"/>
                </a:solidFill>
              </a:rPr>
              <a:t>PLoS</a:t>
            </a:r>
            <a:r>
              <a:rPr lang="it-IT" sz="1000" dirty="0">
                <a:solidFill>
                  <a:srgbClr val="000000"/>
                </a:solidFill>
              </a:rPr>
              <a:t> </a:t>
            </a:r>
            <a:r>
              <a:rPr lang="it-IT" sz="1000" dirty="0" err="1">
                <a:solidFill>
                  <a:srgbClr val="000000"/>
                </a:solidFill>
              </a:rPr>
              <a:t>Med</a:t>
            </a:r>
            <a:r>
              <a:rPr lang="it-IT" sz="1000" dirty="0">
                <a:solidFill>
                  <a:srgbClr val="000000"/>
                </a:solidFill>
              </a:rPr>
              <a:t> 2016; 13(4):e1002006</a:t>
            </a:r>
          </a:p>
        </p:txBody>
      </p:sp>
      <p:pic>
        <p:nvPicPr>
          <p:cNvPr id="17" name="Immagine 16"/>
          <p:cNvPicPr>
            <a:picLocks noChangeAspect="1"/>
          </p:cNvPicPr>
          <p:nvPr/>
        </p:nvPicPr>
        <p:blipFill>
          <a:blip r:embed="rId3"/>
          <a:stretch>
            <a:fillRect/>
          </a:stretch>
        </p:blipFill>
        <p:spPr>
          <a:xfrm>
            <a:off x="3168692" y="1789078"/>
            <a:ext cx="539212" cy="404409"/>
          </a:xfrm>
          <a:prstGeom prst="rect">
            <a:avLst/>
          </a:prstGeom>
        </p:spPr>
      </p:pic>
      <p:pic>
        <p:nvPicPr>
          <p:cNvPr id="18" name="Immagine 17"/>
          <p:cNvPicPr>
            <a:picLocks noChangeAspect="1"/>
          </p:cNvPicPr>
          <p:nvPr/>
        </p:nvPicPr>
        <p:blipFill>
          <a:blip r:embed="rId4"/>
          <a:stretch>
            <a:fillRect/>
          </a:stretch>
        </p:blipFill>
        <p:spPr>
          <a:xfrm>
            <a:off x="3203848" y="2725182"/>
            <a:ext cx="404664" cy="404664"/>
          </a:xfrm>
          <a:prstGeom prst="rect">
            <a:avLst/>
          </a:prstGeom>
        </p:spPr>
      </p:pic>
      <p:grpSp>
        <p:nvGrpSpPr>
          <p:cNvPr id="2" name="Gruppo 1">
            <a:extLst>
              <a:ext uri="{FF2B5EF4-FFF2-40B4-BE49-F238E27FC236}">
                <a16:creationId xmlns:a16="http://schemas.microsoft.com/office/drawing/2014/main" id="{26AE4207-20A7-437B-9796-378CA87C8780}"/>
              </a:ext>
            </a:extLst>
          </p:cNvPr>
          <p:cNvGrpSpPr/>
          <p:nvPr/>
        </p:nvGrpSpPr>
        <p:grpSpPr>
          <a:xfrm>
            <a:off x="3533647" y="3814906"/>
            <a:ext cx="5286825" cy="2651581"/>
            <a:chOff x="3518963" y="4404122"/>
            <a:chExt cx="5286825" cy="2651581"/>
          </a:xfrm>
        </p:grpSpPr>
        <p:sp>
          <p:nvSpPr>
            <p:cNvPr id="13" name="Text Box 8"/>
            <p:cNvSpPr txBox="1">
              <a:spLocks noChangeArrowheads="1"/>
            </p:cNvSpPr>
            <p:nvPr/>
          </p:nvSpPr>
          <p:spPr bwMode="auto">
            <a:xfrm>
              <a:off x="3779912" y="6437830"/>
              <a:ext cx="1584176" cy="600154"/>
            </a:xfrm>
            <a:prstGeom prst="rect">
              <a:avLst/>
            </a:prstGeom>
            <a:noFill/>
            <a:ln>
              <a:noFill/>
            </a:ln>
          </p:spPr>
          <p:txBody>
            <a:bodyPr wrap="square" lIns="91430" tIns="45715" rIns="91430" bIns="45715">
              <a:spAutoFit/>
            </a:bodyPr>
            <a:lstStyle>
              <a:lvl1pPr marL="457200" indent="-4572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lgn="ctr" eaLnBrk="1" hangingPunct="1"/>
              <a:r>
                <a:rPr lang="en-US" sz="1200" b="1" dirty="0"/>
                <a:t>Prognostic score</a:t>
              </a:r>
            </a:p>
            <a:p>
              <a:pPr marL="0" indent="0" algn="ctr" eaLnBrk="1" hangingPunct="1"/>
              <a:r>
                <a:rPr lang="en-US" sz="1050" b="1" dirty="0"/>
                <a:t>(multivariate analysis)</a:t>
              </a:r>
            </a:p>
          </p:txBody>
        </p:sp>
        <p:sp>
          <p:nvSpPr>
            <p:cNvPr id="14" name="Text Box 16"/>
            <p:cNvSpPr txBox="1">
              <a:spLocks noChangeArrowheads="1"/>
            </p:cNvSpPr>
            <p:nvPr/>
          </p:nvSpPr>
          <p:spPr bwMode="auto">
            <a:xfrm>
              <a:off x="6732240" y="6411734"/>
              <a:ext cx="2073548" cy="446266"/>
            </a:xfrm>
            <a:prstGeom prst="rect">
              <a:avLst/>
            </a:prstGeom>
            <a:noFill/>
            <a:ln>
              <a:noFill/>
            </a:ln>
          </p:spPr>
          <p:txBody>
            <a:bodyPr wrap="square" lIns="91430" tIns="45715" rIns="91430" bIns="45715">
              <a:spAutoFit/>
            </a:bodyPr>
            <a:lstStyle>
              <a:lvl1pPr marL="457200" indent="-4572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lgn="ctr" eaLnBrk="1" hangingPunct="1"/>
              <a:r>
                <a:rPr lang="en-US" sz="1200" b="1" dirty="0"/>
                <a:t>Staging system</a:t>
              </a:r>
            </a:p>
            <a:p>
              <a:pPr marL="0" indent="0" algn="ctr" eaLnBrk="1" hangingPunct="1"/>
              <a:r>
                <a:rPr lang="en-US" sz="1050" b="1" dirty="0"/>
                <a:t>(literature based)</a:t>
              </a:r>
            </a:p>
          </p:txBody>
        </p:sp>
        <p:sp>
          <p:nvSpPr>
            <p:cNvPr id="15" name="Text Box 8"/>
            <p:cNvSpPr txBox="1">
              <a:spLocks noChangeArrowheads="1"/>
            </p:cNvSpPr>
            <p:nvPr/>
          </p:nvSpPr>
          <p:spPr bwMode="auto">
            <a:xfrm>
              <a:off x="3518963" y="4404122"/>
              <a:ext cx="1584176" cy="276989"/>
            </a:xfrm>
            <a:prstGeom prst="rect">
              <a:avLst/>
            </a:prstGeom>
            <a:noFill/>
            <a:ln>
              <a:noFill/>
            </a:ln>
          </p:spPr>
          <p:txBody>
            <a:bodyPr wrap="square" lIns="91430" tIns="45715" rIns="91430" bIns="45715">
              <a:spAutoFit/>
            </a:bodyPr>
            <a:lstStyle>
              <a:lvl1pPr marL="457200" indent="-4572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lgn="ctr" eaLnBrk="1" hangingPunct="1"/>
              <a:r>
                <a:rPr lang="en-US" sz="1200" b="1" dirty="0"/>
                <a:t>Prognosis</a:t>
              </a:r>
              <a:endParaRPr lang="en-US" sz="1050" b="1" dirty="0"/>
            </a:p>
          </p:txBody>
        </p:sp>
        <p:sp>
          <p:nvSpPr>
            <p:cNvPr id="16" name="Text Box 16"/>
            <p:cNvSpPr txBox="1">
              <a:spLocks noChangeArrowheads="1"/>
            </p:cNvSpPr>
            <p:nvPr/>
          </p:nvSpPr>
          <p:spPr bwMode="auto">
            <a:xfrm>
              <a:off x="6602908" y="4437112"/>
              <a:ext cx="2073548" cy="276989"/>
            </a:xfrm>
            <a:prstGeom prst="rect">
              <a:avLst/>
            </a:prstGeom>
            <a:noFill/>
            <a:ln>
              <a:noFill/>
            </a:ln>
          </p:spPr>
          <p:txBody>
            <a:bodyPr wrap="square" lIns="91430" tIns="45715" rIns="91430" bIns="45715">
              <a:spAutoFit/>
            </a:bodyPr>
            <a:lstStyle>
              <a:lvl1pPr marL="457200" indent="-4572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lgn="ctr" eaLnBrk="1" hangingPunct="1"/>
              <a:r>
                <a:rPr lang="en-US" sz="1200" b="1" dirty="0"/>
                <a:t>Treatment</a:t>
              </a:r>
              <a:endParaRPr lang="en-US" sz="1050" b="1" dirty="0"/>
            </a:p>
          </p:txBody>
        </p:sp>
        <p:pic>
          <p:nvPicPr>
            <p:cNvPr id="6" name="Immagine 5"/>
            <p:cNvPicPr>
              <a:picLocks noChangeAspect="1"/>
            </p:cNvPicPr>
            <p:nvPr/>
          </p:nvPicPr>
          <p:blipFill>
            <a:blip r:embed="rId5"/>
            <a:stretch>
              <a:fillRect/>
            </a:stretch>
          </p:blipFill>
          <p:spPr>
            <a:xfrm rot="21199150">
              <a:off x="3635168" y="4770548"/>
              <a:ext cx="4925083" cy="2285155"/>
            </a:xfrm>
            <a:prstGeom prst="rect">
              <a:avLst/>
            </a:prstGeom>
          </p:spPr>
        </p:pic>
      </p:grpSp>
      <p:sp>
        <p:nvSpPr>
          <p:cNvPr id="19" name="Rettangolo 18"/>
          <p:cNvSpPr/>
          <p:nvPr/>
        </p:nvSpPr>
        <p:spPr>
          <a:xfrm>
            <a:off x="0" y="20444"/>
            <a:ext cx="9144000" cy="1446550"/>
          </a:xfrm>
          <a:prstGeom prst="rect">
            <a:avLst/>
          </a:prstGeom>
        </p:spPr>
        <p:txBody>
          <a:bodyPr wrap="square">
            <a:spAutoFit/>
          </a:bodyPr>
          <a:lstStyle/>
          <a:p>
            <a:pPr algn="ctr"/>
            <a:r>
              <a:rPr lang="it-IT" sz="4400" b="1" dirty="0" err="1">
                <a:solidFill>
                  <a:srgbClr val="FFC000"/>
                </a:solidFill>
                <a:latin typeface="Arial Narrow" panose="020B0606020202030204" pitchFamily="34" charset="0"/>
                <a:cs typeface="Calibri"/>
              </a:rPr>
              <a:t>Evidence-Based</a:t>
            </a:r>
            <a:r>
              <a:rPr lang="it-IT" sz="4400" b="1" dirty="0">
                <a:solidFill>
                  <a:srgbClr val="FFC000"/>
                </a:solidFill>
                <a:latin typeface="Arial Narrow" panose="020B0606020202030204" pitchFamily="34" charset="0"/>
                <a:cs typeface="Calibri"/>
              </a:rPr>
              <a:t> </a:t>
            </a:r>
            <a:r>
              <a:rPr lang="it-IT" sz="4400" b="1" dirty="0" err="1">
                <a:solidFill>
                  <a:srgbClr val="FFC000"/>
                </a:solidFill>
                <a:latin typeface="Arial Narrow" panose="020B0606020202030204" pitchFamily="34" charset="0"/>
                <a:cs typeface="Calibri"/>
              </a:rPr>
              <a:t>Prognostic</a:t>
            </a:r>
            <a:r>
              <a:rPr lang="it-IT" sz="4400" b="1" dirty="0">
                <a:solidFill>
                  <a:srgbClr val="FFC000"/>
                </a:solidFill>
                <a:latin typeface="Arial Narrow" panose="020B0606020202030204" pitchFamily="34" charset="0"/>
                <a:cs typeface="Calibri"/>
              </a:rPr>
              <a:t> Systems</a:t>
            </a:r>
          </a:p>
          <a:p>
            <a:pPr algn="ctr"/>
            <a:r>
              <a:rPr lang="it-IT" sz="4400" b="1" dirty="0">
                <a:solidFill>
                  <a:srgbClr val="FFC000"/>
                </a:solidFill>
                <a:latin typeface="Arial Narrow" panose="020B0606020202030204" pitchFamily="34" charset="0"/>
                <a:cs typeface="Calibri"/>
              </a:rPr>
              <a:t>Pro &amp; </a:t>
            </a:r>
            <a:r>
              <a:rPr lang="it-IT" sz="4400" b="1" dirty="0" err="1">
                <a:solidFill>
                  <a:srgbClr val="FFC000"/>
                </a:solidFill>
                <a:latin typeface="Arial Narrow" panose="020B0606020202030204" pitchFamily="34" charset="0"/>
                <a:cs typeface="Calibri"/>
              </a:rPr>
              <a:t>Cons</a:t>
            </a:r>
            <a:endParaRPr lang="it-IT" sz="4400" dirty="0">
              <a:solidFill>
                <a:srgbClr val="FFC000"/>
              </a:solidFill>
              <a:latin typeface="Arial Narrow" panose="020B0606020202030204" pitchFamily="34" charset="0"/>
            </a:endParaRPr>
          </a:p>
        </p:txBody>
      </p:sp>
      <p:pic>
        <p:nvPicPr>
          <p:cNvPr id="23" name="Immagine 22"/>
          <p:cNvPicPr>
            <a:picLocks noChangeAspect="1"/>
          </p:cNvPicPr>
          <p:nvPr/>
        </p:nvPicPr>
        <p:blipFill>
          <a:blip r:embed="rId6"/>
          <a:stretch>
            <a:fillRect/>
          </a:stretch>
        </p:blipFill>
        <p:spPr>
          <a:xfrm>
            <a:off x="179512" y="1564961"/>
            <a:ext cx="2820272" cy="5104399"/>
          </a:xfrm>
          <a:prstGeom prst="rect">
            <a:avLst/>
          </a:prstGeom>
        </p:spPr>
      </p:pic>
    </p:spTree>
    <p:extLst>
      <p:ext uri="{BB962C8B-B14F-4D97-AF65-F5344CB8AC3E}">
        <p14:creationId xmlns:p14="http://schemas.microsoft.com/office/powerpoint/2010/main" val="11917893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9512" y="1484784"/>
            <a:ext cx="4500500" cy="1512168"/>
          </a:xfrm>
          <a:prstGeom prst="rect">
            <a:avLst/>
          </a:prstGeom>
          <a:solidFill>
            <a:schemeClr val="bg1"/>
          </a:solidFill>
        </p:spPr>
      </p:pic>
      <p:pic>
        <p:nvPicPr>
          <p:cNvPr id="3" name="Immagine 2"/>
          <p:cNvPicPr>
            <a:picLocks noChangeAspect="1"/>
          </p:cNvPicPr>
          <p:nvPr/>
        </p:nvPicPr>
        <p:blipFill>
          <a:blip r:embed="rId3"/>
          <a:stretch>
            <a:fillRect/>
          </a:stretch>
        </p:blipFill>
        <p:spPr>
          <a:xfrm>
            <a:off x="4788024" y="3501007"/>
            <a:ext cx="3456384" cy="2686685"/>
          </a:xfrm>
          <a:prstGeom prst="rect">
            <a:avLst/>
          </a:prstGeom>
        </p:spPr>
      </p:pic>
      <p:pic>
        <p:nvPicPr>
          <p:cNvPr id="4" name="Immagine 3"/>
          <p:cNvPicPr>
            <a:picLocks noChangeAspect="1"/>
          </p:cNvPicPr>
          <p:nvPr/>
        </p:nvPicPr>
        <p:blipFill>
          <a:blip r:embed="rId4"/>
          <a:stretch>
            <a:fillRect/>
          </a:stretch>
        </p:blipFill>
        <p:spPr>
          <a:xfrm>
            <a:off x="539552" y="3429000"/>
            <a:ext cx="3355573" cy="2664296"/>
          </a:xfrm>
          <a:prstGeom prst="rect">
            <a:avLst/>
          </a:prstGeom>
        </p:spPr>
      </p:pic>
      <p:sp>
        <p:nvSpPr>
          <p:cNvPr id="5" name="Rettangolo 4"/>
          <p:cNvSpPr>
            <a:spLocks noChangeArrowheads="1"/>
          </p:cNvSpPr>
          <p:nvPr/>
        </p:nvSpPr>
        <p:spPr bwMode="auto">
          <a:xfrm>
            <a:off x="5508104" y="6478815"/>
            <a:ext cx="4176365" cy="3795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p>
            <a:r>
              <a:rPr lang="it-IT" sz="2800" baseline="30000" dirty="0" err="1">
                <a:solidFill>
                  <a:schemeClr val="bg1"/>
                </a:solidFill>
              </a:rPr>
              <a:t>Hsu</a:t>
            </a:r>
            <a:r>
              <a:rPr lang="it-IT" sz="2800" baseline="30000" dirty="0">
                <a:solidFill>
                  <a:schemeClr val="bg1"/>
                </a:solidFill>
              </a:rPr>
              <a:t> CY, et al. </a:t>
            </a:r>
            <a:r>
              <a:rPr lang="da-DK" sz="2800" baseline="30000" dirty="0" err="1">
                <a:solidFill>
                  <a:schemeClr val="bg1"/>
                </a:solidFill>
              </a:rPr>
              <a:t>Hepatology</a:t>
            </a:r>
            <a:r>
              <a:rPr lang="da-DK" sz="2800" baseline="30000" dirty="0">
                <a:solidFill>
                  <a:schemeClr val="bg1"/>
                </a:solidFill>
              </a:rPr>
              <a:t> 2013</a:t>
            </a:r>
            <a:endParaRPr lang="it-IT" sz="2800" baseline="30000" dirty="0">
              <a:solidFill>
                <a:schemeClr val="bg1"/>
              </a:solidFill>
            </a:endParaRPr>
          </a:p>
        </p:txBody>
      </p:sp>
      <p:sp>
        <p:nvSpPr>
          <p:cNvPr id="6" name="CasellaDiTesto 5"/>
          <p:cNvSpPr txBox="1"/>
          <p:nvPr/>
        </p:nvSpPr>
        <p:spPr>
          <a:xfrm>
            <a:off x="5004048" y="1857018"/>
            <a:ext cx="4185285" cy="707886"/>
          </a:xfrm>
          <a:prstGeom prst="rect">
            <a:avLst/>
          </a:prstGeom>
          <a:solidFill>
            <a:srgbClr val="FFFFFF"/>
          </a:solidFill>
          <a:ln>
            <a:solidFill>
              <a:srgbClr val="FFFFFF"/>
            </a:solidFill>
          </a:ln>
        </p:spPr>
        <p:txBody>
          <a:bodyPr wrap="none" rtlCol="0">
            <a:spAutoFit/>
          </a:bodyPr>
          <a:lstStyle/>
          <a:p>
            <a:r>
              <a:rPr lang="it-IT" sz="2000" dirty="0">
                <a:solidFill>
                  <a:srgbClr val="000000"/>
                </a:solidFill>
              </a:rPr>
              <a:t>ECOG PST 1 </a:t>
            </a:r>
            <a:r>
              <a:rPr lang="it-IT" sz="2000" dirty="0" err="1">
                <a:solidFill>
                  <a:srgbClr val="000000"/>
                </a:solidFill>
              </a:rPr>
              <a:t>classified</a:t>
            </a:r>
            <a:r>
              <a:rPr lang="it-IT" sz="2000" dirty="0">
                <a:solidFill>
                  <a:srgbClr val="000000"/>
                </a:solidFill>
              </a:rPr>
              <a:t> </a:t>
            </a:r>
            <a:r>
              <a:rPr lang="it-IT" sz="2000" dirty="0" err="1">
                <a:solidFill>
                  <a:srgbClr val="000000"/>
                </a:solidFill>
              </a:rPr>
              <a:t>as</a:t>
            </a:r>
            <a:r>
              <a:rPr lang="it-IT" sz="2000" dirty="0">
                <a:solidFill>
                  <a:srgbClr val="000000"/>
                </a:solidFill>
              </a:rPr>
              <a:t> BCLC B </a:t>
            </a:r>
          </a:p>
          <a:p>
            <a:r>
              <a:rPr lang="it-IT" sz="2000" dirty="0">
                <a:solidFill>
                  <a:srgbClr val="000000"/>
                </a:solidFill>
              </a:rPr>
              <a:t>(in </a:t>
            </a:r>
            <a:r>
              <a:rPr lang="it-IT" sz="2000" dirty="0" err="1">
                <a:solidFill>
                  <a:srgbClr val="000000"/>
                </a:solidFill>
              </a:rPr>
              <a:t>original</a:t>
            </a:r>
            <a:r>
              <a:rPr lang="it-IT" sz="2000" dirty="0">
                <a:solidFill>
                  <a:srgbClr val="000000"/>
                </a:solidFill>
              </a:rPr>
              <a:t> BCLC stage C)</a:t>
            </a:r>
          </a:p>
        </p:txBody>
      </p:sp>
      <p:sp>
        <p:nvSpPr>
          <p:cNvPr id="9" name="CasellaDiTesto 8"/>
          <p:cNvSpPr txBox="1"/>
          <p:nvPr/>
        </p:nvSpPr>
        <p:spPr>
          <a:xfrm>
            <a:off x="0" y="30745"/>
            <a:ext cx="9144000" cy="1446550"/>
          </a:xfrm>
          <a:prstGeom prst="rect">
            <a:avLst/>
          </a:prstGeom>
          <a:noFill/>
        </p:spPr>
        <p:txBody>
          <a:bodyPr wrap="square" rtlCol="0">
            <a:spAutoFit/>
          </a:bodyPr>
          <a:lstStyle/>
          <a:p>
            <a:pPr algn="ctr"/>
            <a:r>
              <a:rPr lang="it-IT" sz="4400" b="1" dirty="0" err="1">
                <a:solidFill>
                  <a:srgbClr val="FFC000"/>
                </a:solidFill>
                <a:latin typeface="Arial Narrow" panose="020B0606020202030204" pitchFamily="34" charset="0"/>
              </a:rPr>
              <a:t>Prognostic</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pitfalls</a:t>
            </a:r>
            <a:r>
              <a:rPr lang="it-IT" sz="4400" b="1" dirty="0">
                <a:solidFill>
                  <a:srgbClr val="FFC000"/>
                </a:solidFill>
                <a:latin typeface="Arial Narrow" panose="020B0606020202030204" pitchFamily="34" charset="0"/>
              </a:rPr>
              <a:t> of BCLC </a:t>
            </a:r>
            <a:r>
              <a:rPr lang="it-IT" sz="4400" b="1" dirty="0" err="1">
                <a:solidFill>
                  <a:srgbClr val="FFC000"/>
                </a:solidFill>
                <a:latin typeface="Arial Narrow" panose="020B0606020202030204" pitchFamily="34" charset="0"/>
              </a:rPr>
              <a:t>classification</a:t>
            </a:r>
            <a:endParaRPr lang="it-IT" sz="4400" b="1" dirty="0">
              <a:solidFill>
                <a:srgbClr val="FFC000"/>
              </a:solidFill>
              <a:latin typeface="Arial Narrow" panose="020B0606020202030204" pitchFamily="34" charset="0"/>
            </a:endParaRPr>
          </a:p>
        </p:txBody>
      </p:sp>
    </p:spTree>
    <p:extLst>
      <p:ext uri="{BB962C8B-B14F-4D97-AF65-F5344CB8AC3E}">
        <p14:creationId xmlns:p14="http://schemas.microsoft.com/office/powerpoint/2010/main" val="1091992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7E82335-34B4-4D76-A4C7-0608E28EB6BF}"/>
              </a:ext>
            </a:extLst>
          </p:cNvPr>
          <p:cNvPicPr>
            <a:picLocks noChangeAspect="1"/>
          </p:cNvPicPr>
          <p:nvPr/>
        </p:nvPicPr>
        <p:blipFill>
          <a:blip r:embed="rId2"/>
          <a:stretch>
            <a:fillRect/>
          </a:stretch>
        </p:blipFill>
        <p:spPr>
          <a:xfrm>
            <a:off x="250499" y="188640"/>
            <a:ext cx="8643001" cy="3441834"/>
          </a:xfrm>
          <a:prstGeom prst="rect">
            <a:avLst/>
          </a:prstGeom>
        </p:spPr>
      </p:pic>
      <p:pic>
        <p:nvPicPr>
          <p:cNvPr id="8" name="Immagine 7">
            <a:extLst>
              <a:ext uri="{FF2B5EF4-FFF2-40B4-BE49-F238E27FC236}">
                <a16:creationId xmlns:a16="http://schemas.microsoft.com/office/drawing/2014/main" id="{B2F8A0C5-252C-4E2E-97FC-EE228863CBC2}"/>
              </a:ext>
            </a:extLst>
          </p:cNvPr>
          <p:cNvPicPr>
            <a:picLocks noChangeAspect="1"/>
          </p:cNvPicPr>
          <p:nvPr/>
        </p:nvPicPr>
        <p:blipFill>
          <a:blip r:embed="rId3"/>
          <a:stretch>
            <a:fillRect/>
          </a:stretch>
        </p:blipFill>
        <p:spPr>
          <a:xfrm>
            <a:off x="2339752" y="3933056"/>
            <a:ext cx="4153800" cy="2579767"/>
          </a:xfrm>
          <a:prstGeom prst="rect">
            <a:avLst/>
          </a:prstGeom>
        </p:spPr>
      </p:pic>
    </p:spTree>
    <p:extLst>
      <p:ext uri="{BB962C8B-B14F-4D97-AF65-F5344CB8AC3E}">
        <p14:creationId xmlns:p14="http://schemas.microsoft.com/office/powerpoint/2010/main" val="26672175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0E35275-9D68-4B80-A7A9-9486C7A264A6}"/>
              </a:ext>
            </a:extLst>
          </p:cNvPr>
          <p:cNvPicPr>
            <a:picLocks noChangeAspect="1"/>
          </p:cNvPicPr>
          <p:nvPr/>
        </p:nvPicPr>
        <p:blipFill>
          <a:blip r:embed="rId2"/>
          <a:stretch>
            <a:fillRect/>
          </a:stretch>
        </p:blipFill>
        <p:spPr>
          <a:xfrm>
            <a:off x="1691680" y="300684"/>
            <a:ext cx="6100194" cy="6256632"/>
          </a:xfrm>
          <a:prstGeom prst="rect">
            <a:avLst/>
          </a:prstGeom>
        </p:spPr>
      </p:pic>
    </p:spTree>
    <p:extLst>
      <p:ext uri="{BB962C8B-B14F-4D97-AF65-F5344CB8AC3E}">
        <p14:creationId xmlns:p14="http://schemas.microsoft.com/office/powerpoint/2010/main" val="30338602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1C0F83F-7A2F-42C7-BBE5-6ADB65ED137C}"/>
              </a:ext>
            </a:extLst>
          </p:cNvPr>
          <p:cNvPicPr>
            <a:picLocks noChangeAspect="1"/>
          </p:cNvPicPr>
          <p:nvPr/>
        </p:nvPicPr>
        <p:blipFill>
          <a:blip r:embed="rId2"/>
          <a:stretch>
            <a:fillRect/>
          </a:stretch>
        </p:blipFill>
        <p:spPr>
          <a:xfrm>
            <a:off x="314999" y="404664"/>
            <a:ext cx="8514001" cy="2528300"/>
          </a:xfrm>
          <a:prstGeom prst="rect">
            <a:avLst/>
          </a:prstGeom>
        </p:spPr>
      </p:pic>
      <p:pic>
        <p:nvPicPr>
          <p:cNvPr id="4" name="Immagine 3">
            <a:extLst>
              <a:ext uri="{FF2B5EF4-FFF2-40B4-BE49-F238E27FC236}">
                <a16:creationId xmlns:a16="http://schemas.microsoft.com/office/drawing/2014/main" id="{739183DC-332C-4C27-963D-A0548E1ADA0E}"/>
              </a:ext>
            </a:extLst>
          </p:cNvPr>
          <p:cNvPicPr>
            <a:picLocks noChangeAspect="1"/>
          </p:cNvPicPr>
          <p:nvPr/>
        </p:nvPicPr>
        <p:blipFill>
          <a:blip r:embed="rId3"/>
          <a:stretch>
            <a:fillRect/>
          </a:stretch>
        </p:blipFill>
        <p:spPr>
          <a:xfrm>
            <a:off x="1301500" y="3212976"/>
            <a:ext cx="6540999" cy="3384376"/>
          </a:xfrm>
          <a:prstGeom prst="rect">
            <a:avLst/>
          </a:prstGeom>
        </p:spPr>
      </p:pic>
    </p:spTree>
    <p:extLst>
      <p:ext uri="{BB962C8B-B14F-4D97-AF65-F5344CB8AC3E}">
        <p14:creationId xmlns:p14="http://schemas.microsoft.com/office/powerpoint/2010/main" val="18600060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419872" y="1628800"/>
            <a:ext cx="5724128" cy="2677656"/>
          </a:xfrm>
          <a:prstGeom prst="rect">
            <a:avLst/>
          </a:prstGeom>
          <a:noFill/>
        </p:spPr>
        <p:txBody>
          <a:bodyPr wrap="square" rtlCol="0">
            <a:spAutoFit/>
          </a:bodyPr>
          <a:lstStyle/>
          <a:p>
            <a:pPr marL="457200" indent="-457200">
              <a:buClr>
                <a:schemeClr val="bg1"/>
              </a:buClr>
              <a:buFont typeface="Wingdings" panose="05000000000000000000" pitchFamily="2" charset="2"/>
              <a:buChar char="Ø"/>
            </a:pPr>
            <a:r>
              <a:rPr lang="it-IT" sz="2800" dirty="0">
                <a:solidFill>
                  <a:schemeClr val="bg1"/>
                </a:solidFill>
              </a:rPr>
              <a:t>Data </a:t>
            </a:r>
            <a:r>
              <a:rPr lang="it-IT" sz="2800" dirty="0" err="1">
                <a:solidFill>
                  <a:schemeClr val="bg1"/>
                </a:solidFill>
              </a:rPr>
              <a:t>based</a:t>
            </a:r>
            <a:r>
              <a:rPr lang="it-IT" sz="2800" dirty="0">
                <a:solidFill>
                  <a:schemeClr val="bg1"/>
                </a:solidFill>
              </a:rPr>
              <a:t> </a:t>
            </a:r>
            <a:r>
              <a:rPr lang="it-IT" sz="2800" dirty="0" err="1">
                <a:solidFill>
                  <a:schemeClr val="bg1"/>
                </a:solidFill>
              </a:rPr>
              <a:t>prognostic</a:t>
            </a:r>
            <a:r>
              <a:rPr lang="it-IT" sz="2800" dirty="0">
                <a:solidFill>
                  <a:schemeClr val="bg1"/>
                </a:solidFill>
              </a:rPr>
              <a:t> </a:t>
            </a:r>
            <a:r>
              <a:rPr lang="it-IT" sz="2800" dirty="0" err="1">
                <a:solidFill>
                  <a:schemeClr val="bg1"/>
                </a:solidFill>
              </a:rPr>
              <a:t>scores</a:t>
            </a:r>
            <a:endParaRPr lang="it-IT" sz="2800" dirty="0">
              <a:solidFill>
                <a:schemeClr val="bg1"/>
              </a:solidFill>
            </a:endParaRPr>
          </a:p>
          <a:p>
            <a:pPr marL="457200" indent="-457200">
              <a:buClr>
                <a:schemeClr val="bg1"/>
              </a:buClr>
              <a:buFont typeface="Wingdings" panose="05000000000000000000" pitchFamily="2" charset="2"/>
              <a:buChar char="Ø"/>
            </a:pPr>
            <a:endParaRPr lang="it-IT" sz="2800" dirty="0">
              <a:solidFill>
                <a:schemeClr val="bg1"/>
              </a:solidFill>
            </a:endParaRPr>
          </a:p>
          <a:p>
            <a:pPr marL="457200" indent="-457200">
              <a:buClr>
                <a:schemeClr val="bg1"/>
              </a:buClr>
              <a:buFont typeface="Wingdings" panose="05000000000000000000" pitchFamily="2" charset="2"/>
              <a:buChar char="Ø"/>
            </a:pPr>
            <a:r>
              <a:rPr lang="it-IT" sz="2800" dirty="0" err="1">
                <a:solidFill>
                  <a:schemeClr val="bg1"/>
                </a:solidFill>
              </a:rPr>
              <a:t>Evidence</a:t>
            </a:r>
            <a:r>
              <a:rPr lang="it-IT" sz="2800" dirty="0">
                <a:solidFill>
                  <a:schemeClr val="bg1"/>
                </a:solidFill>
              </a:rPr>
              <a:t> </a:t>
            </a:r>
            <a:r>
              <a:rPr lang="it-IT" sz="2800" dirty="0" err="1">
                <a:solidFill>
                  <a:schemeClr val="bg1"/>
                </a:solidFill>
              </a:rPr>
              <a:t>based</a:t>
            </a:r>
            <a:r>
              <a:rPr lang="it-IT" sz="2800" dirty="0">
                <a:solidFill>
                  <a:schemeClr val="bg1"/>
                </a:solidFill>
              </a:rPr>
              <a:t> </a:t>
            </a:r>
            <a:r>
              <a:rPr lang="it-IT" sz="2800" dirty="0" err="1">
                <a:solidFill>
                  <a:schemeClr val="bg1"/>
                </a:solidFill>
              </a:rPr>
              <a:t>staging</a:t>
            </a:r>
            <a:r>
              <a:rPr lang="it-IT" sz="2800" dirty="0">
                <a:solidFill>
                  <a:schemeClr val="bg1"/>
                </a:solidFill>
              </a:rPr>
              <a:t> </a:t>
            </a:r>
            <a:r>
              <a:rPr lang="it-IT" sz="2800" dirty="0" err="1">
                <a:solidFill>
                  <a:schemeClr val="bg1"/>
                </a:solidFill>
              </a:rPr>
              <a:t>systems</a:t>
            </a:r>
            <a:endParaRPr lang="it-IT" sz="2800" dirty="0">
              <a:solidFill>
                <a:schemeClr val="bg1"/>
              </a:solidFill>
            </a:endParaRPr>
          </a:p>
          <a:p>
            <a:pPr marL="457200" indent="-457200">
              <a:buFont typeface="Arial"/>
              <a:buChar char="•"/>
            </a:pPr>
            <a:endParaRPr lang="it-IT" sz="2800" dirty="0">
              <a:solidFill>
                <a:schemeClr val="bg1"/>
              </a:solidFill>
            </a:endParaRPr>
          </a:p>
          <a:p>
            <a:pPr marL="457200" indent="-457200">
              <a:buClr>
                <a:srgbClr val="FFC000"/>
              </a:buClr>
              <a:buFont typeface="Wingdings" panose="05000000000000000000" pitchFamily="2" charset="2"/>
              <a:buChar char="Ø"/>
            </a:pPr>
            <a:r>
              <a:rPr lang="it-IT" sz="2800" b="1" dirty="0" err="1">
                <a:solidFill>
                  <a:srgbClr val="FFC000"/>
                </a:solidFill>
              </a:rPr>
              <a:t>Combined</a:t>
            </a:r>
            <a:r>
              <a:rPr lang="it-IT" sz="2800" b="1" dirty="0">
                <a:solidFill>
                  <a:srgbClr val="FFC000"/>
                </a:solidFill>
              </a:rPr>
              <a:t> </a:t>
            </a:r>
            <a:r>
              <a:rPr lang="it-IT" sz="2800" b="1" dirty="0" err="1">
                <a:solidFill>
                  <a:srgbClr val="FFC000"/>
                </a:solidFill>
              </a:rPr>
              <a:t>prognostic</a:t>
            </a:r>
            <a:r>
              <a:rPr lang="it-IT" sz="2800" b="1" dirty="0">
                <a:solidFill>
                  <a:srgbClr val="FFC000"/>
                </a:solidFill>
              </a:rPr>
              <a:t> </a:t>
            </a:r>
            <a:r>
              <a:rPr lang="it-IT" sz="2800" b="1" dirty="0" err="1">
                <a:solidFill>
                  <a:srgbClr val="FFC000"/>
                </a:solidFill>
              </a:rPr>
              <a:t>systems</a:t>
            </a:r>
            <a:endParaRPr lang="it-IT" sz="2800" b="1" dirty="0">
              <a:solidFill>
                <a:srgbClr val="FFC000"/>
              </a:solidFill>
            </a:endParaRPr>
          </a:p>
          <a:p>
            <a:pPr marL="457200" indent="-457200">
              <a:buFont typeface="Arial"/>
              <a:buChar char="•"/>
            </a:pPr>
            <a:endParaRPr lang="it-IT" sz="2800" b="1" dirty="0">
              <a:solidFill>
                <a:srgbClr val="7F7F7F"/>
              </a:solidFill>
            </a:endParaRPr>
          </a:p>
        </p:txBody>
      </p:sp>
      <p:pic>
        <p:nvPicPr>
          <p:cNvPr id="6" name="Immagine 5"/>
          <p:cNvPicPr>
            <a:picLocks noChangeAspect="1"/>
          </p:cNvPicPr>
          <p:nvPr/>
        </p:nvPicPr>
        <p:blipFill>
          <a:blip r:embed="rId2"/>
          <a:stretch>
            <a:fillRect/>
          </a:stretch>
        </p:blipFill>
        <p:spPr>
          <a:xfrm>
            <a:off x="256054" y="1373716"/>
            <a:ext cx="2738045" cy="1843617"/>
          </a:xfrm>
          <a:prstGeom prst="rect">
            <a:avLst/>
          </a:prstGeom>
        </p:spPr>
      </p:pic>
      <p:pic>
        <p:nvPicPr>
          <p:cNvPr id="7" name="Immagine 6"/>
          <p:cNvPicPr>
            <a:picLocks noChangeAspect="1"/>
          </p:cNvPicPr>
          <p:nvPr/>
        </p:nvPicPr>
        <p:blipFill>
          <a:blip r:embed="rId3"/>
          <a:stretch>
            <a:fillRect/>
          </a:stretch>
        </p:blipFill>
        <p:spPr>
          <a:xfrm>
            <a:off x="389467" y="3918633"/>
            <a:ext cx="2256270" cy="1940299"/>
          </a:xfrm>
          <a:prstGeom prst="rect">
            <a:avLst/>
          </a:prstGeom>
        </p:spPr>
      </p:pic>
    </p:spTree>
    <p:extLst>
      <p:ext uri="{BB962C8B-B14F-4D97-AF65-F5344CB8AC3E}">
        <p14:creationId xmlns:p14="http://schemas.microsoft.com/office/powerpoint/2010/main" val="1413774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6"/>
          <p:cNvSpPr>
            <a:spLocks noChangeArrowheads="1"/>
          </p:cNvSpPr>
          <p:nvPr/>
        </p:nvSpPr>
        <p:spPr bwMode="auto">
          <a:xfrm>
            <a:off x="5148064" y="6390227"/>
            <a:ext cx="3995936"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p>
            <a:pPr algn="r"/>
            <a:r>
              <a:rPr lang="it-IT" sz="1800" dirty="0" err="1">
                <a:solidFill>
                  <a:schemeClr val="bg1"/>
                </a:solidFill>
              </a:rPr>
              <a:t>Yau</a:t>
            </a:r>
            <a:r>
              <a:rPr lang="it-IT" sz="1800" dirty="0">
                <a:solidFill>
                  <a:schemeClr val="bg1"/>
                </a:solidFill>
              </a:rPr>
              <a:t> T, et al. </a:t>
            </a:r>
            <a:r>
              <a:rPr lang="it-IT" sz="1800" dirty="0" err="1">
                <a:solidFill>
                  <a:schemeClr val="bg1"/>
                </a:solidFill>
              </a:rPr>
              <a:t>Gastroenterology</a:t>
            </a:r>
            <a:r>
              <a:rPr lang="it-IT" sz="1800" dirty="0">
                <a:solidFill>
                  <a:schemeClr val="bg1"/>
                </a:solidFill>
              </a:rPr>
              <a:t> 2014</a:t>
            </a:r>
          </a:p>
        </p:txBody>
      </p:sp>
      <p:pic>
        <p:nvPicPr>
          <p:cNvPr id="9" name="Immagine 8"/>
          <p:cNvPicPr>
            <a:picLocks noChangeAspect="1"/>
          </p:cNvPicPr>
          <p:nvPr/>
        </p:nvPicPr>
        <p:blipFill>
          <a:blip r:embed="rId3"/>
          <a:stretch>
            <a:fillRect/>
          </a:stretch>
        </p:blipFill>
        <p:spPr>
          <a:xfrm>
            <a:off x="1441450" y="3557705"/>
            <a:ext cx="6261100" cy="2805941"/>
          </a:xfrm>
          <a:prstGeom prst="rect">
            <a:avLst/>
          </a:prstGeom>
          <a:solidFill>
            <a:schemeClr val="bg1"/>
          </a:solidFill>
        </p:spPr>
      </p:pic>
      <p:pic>
        <p:nvPicPr>
          <p:cNvPr id="14" name="Immagine 13"/>
          <p:cNvPicPr>
            <a:picLocks noChangeAspect="1"/>
          </p:cNvPicPr>
          <p:nvPr/>
        </p:nvPicPr>
        <p:blipFill>
          <a:blip r:embed="rId4"/>
          <a:stretch>
            <a:fillRect/>
          </a:stretch>
        </p:blipFill>
        <p:spPr>
          <a:xfrm>
            <a:off x="467544" y="1433395"/>
            <a:ext cx="3577218" cy="1866901"/>
          </a:xfrm>
          <a:prstGeom prst="rect">
            <a:avLst/>
          </a:prstGeom>
        </p:spPr>
      </p:pic>
      <p:pic>
        <p:nvPicPr>
          <p:cNvPr id="6" name="Immagine 5"/>
          <p:cNvPicPr>
            <a:picLocks noChangeAspect="1"/>
          </p:cNvPicPr>
          <p:nvPr/>
        </p:nvPicPr>
        <p:blipFill>
          <a:blip r:embed="rId5"/>
          <a:stretch>
            <a:fillRect/>
          </a:stretch>
        </p:blipFill>
        <p:spPr>
          <a:xfrm>
            <a:off x="4202659" y="1410128"/>
            <a:ext cx="3685447" cy="1890167"/>
          </a:xfrm>
          <a:prstGeom prst="rect">
            <a:avLst/>
          </a:prstGeom>
        </p:spPr>
      </p:pic>
      <p:sp>
        <p:nvSpPr>
          <p:cNvPr id="2" name="CasellaDiTesto 1"/>
          <p:cNvSpPr txBox="1"/>
          <p:nvPr/>
        </p:nvSpPr>
        <p:spPr>
          <a:xfrm>
            <a:off x="8027806" y="1687829"/>
            <a:ext cx="1116194" cy="646331"/>
          </a:xfrm>
          <a:prstGeom prst="rect">
            <a:avLst/>
          </a:prstGeom>
          <a:noFill/>
        </p:spPr>
        <p:txBody>
          <a:bodyPr wrap="square" rtlCol="0">
            <a:spAutoFit/>
          </a:bodyPr>
          <a:lstStyle/>
          <a:p>
            <a:r>
              <a:rPr lang="it-IT" dirty="0">
                <a:solidFill>
                  <a:schemeClr val="bg1"/>
                </a:solidFill>
              </a:rPr>
              <a:t>13 </a:t>
            </a:r>
            <a:r>
              <a:rPr lang="it-IT" dirty="0" err="1">
                <a:solidFill>
                  <a:schemeClr val="bg1"/>
                </a:solidFill>
              </a:rPr>
              <a:t>points</a:t>
            </a:r>
            <a:r>
              <a:rPr lang="it-IT" dirty="0">
                <a:solidFill>
                  <a:schemeClr val="bg1"/>
                </a:solidFill>
              </a:rPr>
              <a:t> score??</a:t>
            </a:r>
          </a:p>
        </p:txBody>
      </p:sp>
      <p:sp>
        <p:nvSpPr>
          <p:cNvPr id="15" name="CasellaDiTesto 14"/>
          <p:cNvSpPr txBox="1"/>
          <p:nvPr/>
        </p:nvSpPr>
        <p:spPr>
          <a:xfrm>
            <a:off x="0" y="10054"/>
            <a:ext cx="9144000" cy="769441"/>
          </a:xfrm>
          <a:prstGeom prst="rect">
            <a:avLst/>
          </a:prstGeom>
          <a:noFill/>
        </p:spPr>
        <p:txBody>
          <a:bodyPr wrap="square" rtlCol="0">
            <a:spAutoFit/>
          </a:bodyPr>
          <a:lstStyle/>
          <a:p>
            <a:pPr algn="ctr"/>
            <a:r>
              <a:rPr lang="it-IT" sz="4400" b="1" dirty="0" err="1">
                <a:solidFill>
                  <a:srgbClr val="FFC000"/>
                </a:solidFill>
                <a:latin typeface="Arial Narrow" panose="020B0606020202030204" pitchFamily="34" charset="0"/>
              </a:rPr>
              <a:t>Combined</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prognostic</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systems</a:t>
            </a:r>
            <a:endParaRPr lang="it-IT" sz="4400" b="1" dirty="0">
              <a:solidFill>
                <a:srgbClr val="FFC000"/>
              </a:solidFill>
              <a:latin typeface="Arial Narrow" panose="020B0606020202030204" pitchFamily="34" charset="0"/>
            </a:endParaRPr>
          </a:p>
        </p:txBody>
      </p:sp>
      <p:sp>
        <p:nvSpPr>
          <p:cNvPr id="16" name="CasellaDiTesto 15"/>
          <p:cNvSpPr txBox="1"/>
          <p:nvPr/>
        </p:nvSpPr>
        <p:spPr>
          <a:xfrm>
            <a:off x="0" y="554694"/>
            <a:ext cx="9144000" cy="779727"/>
          </a:xfrm>
          <a:prstGeom prst="rect">
            <a:avLst/>
          </a:prstGeom>
          <a:noFill/>
        </p:spPr>
        <p:txBody>
          <a:bodyPr wrap="square" lIns="101626" tIns="50813" rIns="101626" bIns="50813" rtlCol="0">
            <a:spAutoFit/>
          </a:bodyPr>
          <a:lstStyle/>
          <a:p>
            <a:pPr algn="ctr"/>
            <a:r>
              <a:rPr lang="it-IT" sz="4400" b="1" dirty="0">
                <a:solidFill>
                  <a:srgbClr val="FFC000"/>
                </a:solidFill>
                <a:latin typeface="Arial Narrow" panose="020B0606020202030204" pitchFamily="34" charset="0"/>
              </a:rPr>
              <a:t>HKLC </a:t>
            </a:r>
            <a:r>
              <a:rPr lang="it-IT" sz="4400" b="1" dirty="0" err="1">
                <a:solidFill>
                  <a:srgbClr val="FFC000"/>
                </a:solidFill>
                <a:latin typeface="Arial Narrow" panose="020B0606020202030204" pitchFamily="34" charset="0"/>
              </a:rPr>
              <a:t>staging</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system</a:t>
            </a:r>
            <a:endParaRPr lang="it-IT" sz="4400" b="1" dirty="0">
              <a:solidFill>
                <a:srgbClr val="FFC000"/>
              </a:solidFill>
              <a:latin typeface="Arial Narrow" panose="020B0606020202030204" pitchFamily="34" charset="0"/>
            </a:endParaRPr>
          </a:p>
        </p:txBody>
      </p:sp>
    </p:spTree>
    <p:extLst>
      <p:ext uri="{BB962C8B-B14F-4D97-AF65-F5344CB8AC3E}">
        <p14:creationId xmlns:p14="http://schemas.microsoft.com/office/powerpoint/2010/main" val="35796913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2104601237"/>
              </p:ext>
            </p:extLst>
          </p:nvPr>
        </p:nvGraphicFramePr>
        <p:xfrm>
          <a:off x="1333250" y="1791668"/>
          <a:ext cx="6544733" cy="4456271"/>
        </p:xfrm>
        <a:graphic>
          <a:graphicData uri="http://schemas.openxmlformats.org/presentationml/2006/ole">
            <mc:AlternateContent xmlns:mc="http://schemas.openxmlformats.org/markup-compatibility/2006">
              <mc:Choice xmlns:v="urn:schemas-microsoft-com:vml" Requires="v">
                <p:oleObj spid="_x0000_s1065" name="Documento" r:id="rId3" imgW="6413264" imgH="4470235" progId="Word.Document.12">
                  <p:embed/>
                </p:oleObj>
              </mc:Choice>
              <mc:Fallback>
                <p:oleObj name="Documento" r:id="rId3" imgW="6413264" imgH="4470235" progId="Word.Document.12">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250" y="1791668"/>
                        <a:ext cx="6544733" cy="4456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Immagine 2" descr="aop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235118"/>
            <a:ext cx="775164" cy="1114572"/>
          </a:xfrm>
          <a:prstGeom prst="rect">
            <a:avLst/>
          </a:prstGeom>
        </p:spPr>
      </p:pic>
      <p:sp>
        <p:nvSpPr>
          <p:cNvPr id="8" name="Rettangolo 6"/>
          <p:cNvSpPr>
            <a:spLocks noChangeArrowheads="1"/>
          </p:cNvSpPr>
          <p:nvPr/>
        </p:nvSpPr>
        <p:spPr bwMode="auto">
          <a:xfrm>
            <a:off x="3953312" y="6357637"/>
            <a:ext cx="5190688" cy="37958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lIns="101592" tIns="50795" rIns="101592" bIns="50795">
            <a:spAutoFit/>
          </a:bodyPr>
          <a:lstStyle/>
          <a:p>
            <a:pPr algn="r"/>
            <a:r>
              <a:rPr lang="it-IT" sz="1800" dirty="0" err="1">
                <a:solidFill>
                  <a:schemeClr val="bg1"/>
                </a:solidFill>
              </a:rPr>
              <a:t>Farinati</a:t>
            </a:r>
            <a:r>
              <a:rPr lang="it-IT" sz="1800" dirty="0">
                <a:solidFill>
                  <a:schemeClr val="bg1"/>
                </a:solidFill>
              </a:rPr>
              <a:t> </a:t>
            </a:r>
            <a:r>
              <a:rPr lang="it-IT" sz="1800" dirty="0" err="1">
                <a:solidFill>
                  <a:schemeClr val="bg1"/>
                </a:solidFill>
              </a:rPr>
              <a:t>F</a:t>
            </a:r>
            <a:r>
              <a:rPr lang="it-IT" sz="1800" dirty="0">
                <a:solidFill>
                  <a:schemeClr val="bg1"/>
                </a:solidFill>
              </a:rPr>
              <a:t>, et al. </a:t>
            </a:r>
            <a:r>
              <a:rPr lang="it-IT" sz="1800" dirty="0" err="1">
                <a:solidFill>
                  <a:schemeClr val="bg1"/>
                </a:solidFill>
              </a:rPr>
              <a:t>PLoS</a:t>
            </a:r>
            <a:r>
              <a:rPr lang="it-IT" sz="1800" dirty="0">
                <a:solidFill>
                  <a:schemeClr val="bg1"/>
                </a:solidFill>
              </a:rPr>
              <a:t> </a:t>
            </a:r>
            <a:r>
              <a:rPr lang="it-IT" sz="1800" dirty="0" err="1">
                <a:solidFill>
                  <a:schemeClr val="bg1"/>
                </a:solidFill>
              </a:rPr>
              <a:t>Med</a:t>
            </a:r>
            <a:r>
              <a:rPr lang="it-IT" sz="1800" dirty="0">
                <a:solidFill>
                  <a:schemeClr val="bg1"/>
                </a:solidFill>
              </a:rPr>
              <a:t> 2016; 13(4):e1002006</a:t>
            </a:r>
          </a:p>
        </p:txBody>
      </p:sp>
      <p:sp>
        <p:nvSpPr>
          <p:cNvPr id="9" name="CasellaDiTesto 8"/>
          <p:cNvSpPr txBox="1"/>
          <p:nvPr/>
        </p:nvSpPr>
        <p:spPr>
          <a:xfrm>
            <a:off x="0" y="847253"/>
            <a:ext cx="8388424" cy="595061"/>
          </a:xfrm>
          <a:prstGeom prst="rect">
            <a:avLst/>
          </a:prstGeom>
          <a:noFill/>
        </p:spPr>
        <p:txBody>
          <a:bodyPr wrap="square" lIns="101626" tIns="50813" rIns="101626" bIns="50813" rtlCol="0">
            <a:spAutoFit/>
          </a:bodyPr>
          <a:lstStyle/>
          <a:p>
            <a:pPr algn="ctr"/>
            <a:r>
              <a:rPr lang="it-IT" sz="3200" b="1" dirty="0">
                <a:solidFill>
                  <a:srgbClr val="FFC000"/>
                </a:solidFill>
                <a:latin typeface="Arial Narrow" panose="020B0606020202030204" pitchFamily="34" charset="0"/>
              </a:rPr>
              <a:t>The ITA.LI.CA </a:t>
            </a:r>
            <a:r>
              <a:rPr lang="it-IT" sz="3200" b="1" dirty="0" err="1">
                <a:solidFill>
                  <a:srgbClr val="FFC000"/>
                </a:solidFill>
                <a:latin typeface="Arial Narrow" panose="020B0606020202030204" pitchFamily="34" charset="0"/>
              </a:rPr>
              <a:t>prognostic</a:t>
            </a:r>
            <a:r>
              <a:rPr lang="it-IT" sz="3200" b="1" dirty="0">
                <a:solidFill>
                  <a:srgbClr val="FFC000"/>
                </a:solidFill>
                <a:latin typeface="Arial Narrow" panose="020B0606020202030204" pitchFamily="34" charset="0"/>
              </a:rPr>
              <a:t> score</a:t>
            </a:r>
          </a:p>
        </p:txBody>
      </p:sp>
      <p:sp>
        <p:nvSpPr>
          <p:cNvPr id="10" name="CasellaDiTesto 9"/>
          <p:cNvSpPr txBox="1"/>
          <p:nvPr/>
        </p:nvSpPr>
        <p:spPr>
          <a:xfrm>
            <a:off x="1" y="0"/>
            <a:ext cx="8388424" cy="769441"/>
          </a:xfrm>
          <a:prstGeom prst="rect">
            <a:avLst/>
          </a:prstGeom>
          <a:noFill/>
        </p:spPr>
        <p:txBody>
          <a:bodyPr wrap="square" rtlCol="0">
            <a:spAutoFit/>
          </a:bodyPr>
          <a:lstStyle/>
          <a:p>
            <a:pPr algn="ctr"/>
            <a:r>
              <a:rPr lang="it-IT" sz="4400" b="1" dirty="0" err="1">
                <a:solidFill>
                  <a:srgbClr val="FFC000"/>
                </a:solidFill>
                <a:latin typeface="Arial Narrow" panose="020B0606020202030204" pitchFamily="34" charset="0"/>
              </a:rPr>
              <a:t>Combined</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prognostic</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systems</a:t>
            </a:r>
            <a:endParaRPr lang="it-IT" sz="4400" b="1" dirty="0">
              <a:solidFill>
                <a:srgbClr val="FFC000"/>
              </a:solidFill>
              <a:latin typeface="Arial Narrow" panose="020B0606020202030204" pitchFamily="34" charset="0"/>
            </a:endParaRPr>
          </a:p>
        </p:txBody>
      </p:sp>
    </p:spTree>
    <p:extLst>
      <p:ext uri="{BB962C8B-B14F-4D97-AF65-F5344CB8AC3E}">
        <p14:creationId xmlns:p14="http://schemas.microsoft.com/office/powerpoint/2010/main" val="41693842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13676" y="116632"/>
            <a:ext cx="9144000"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it-IT" kern="0" dirty="0" err="1">
                <a:solidFill>
                  <a:srgbClr val="FFC000"/>
                </a:solidFill>
                <a:latin typeface="Arial Narrow" panose="020B0606020202030204" pitchFamily="34" charset="0"/>
              </a:rPr>
              <a:t>Summary</a:t>
            </a:r>
            <a:endParaRPr lang="it-IT" kern="0" dirty="0">
              <a:solidFill>
                <a:srgbClr val="FFC000"/>
              </a:solidFill>
              <a:latin typeface="Arial Narrow" panose="020B0606020202030204" pitchFamily="34" charset="0"/>
            </a:endParaRPr>
          </a:p>
        </p:txBody>
      </p:sp>
      <p:sp>
        <p:nvSpPr>
          <p:cNvPr id="3" name="Segnaposto contenuto 1"/>
          <p:cNvSpPr txBox="1">
            <a:spLocks/>
          </p:cNvSpPr>
          <p:nvPr/>
        </p:nvSpPr>
        <p:spPr>
          <a:xfrm>
            <a:off x="13676" y="1927373"/>
            <a:ext cx="9144000"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R="0" lvl="1" algn="l" defTabSz="914400" rtl="0" eaLnBrk="1" fontAlgn="auto" latinLnBrk="0" hangingPunct="1">
              <a:lnSpc>
                <a:spcPct val="150000"/>
              </a:lnSpc>
              <a:spcBef>
                <a:spcPts val="324"/>
              </a:spcBef>
              <a:spcAft>
                <a:spcPts val="0"/>
              </a:spcAft>
              <a:buClr>
                <a:srgbClr val="FF0000"/>
              </a:buClr>
              <a:buSzTx/>
              <a:buFont typeface="Wingdings" panose="05000000000000000000" pitchFamily="2" charset="2"/>
              <a:buChar char="Ø"/>
              <a:tabLst/>
              <a:defRPr/>
            </a:pPr>
            <a:r>
              <a:rPr kumimoji="0" lang="it-IT" sz="2000" b="1" i="0" u="none" strike="noStrike" kern="1200" cap="none" spc="0" normalizeH="0" baseline="0" noProof="0" dirty="0">
                <a:ln>
                  <a:noFill/>
                </a:ln>
                <a:solidFill>
                  <a:srgbClr val="B88F00"/>
                </a:solidFill>
                <a:effectLst/>
                <a:uLnTx/>
                <a:uFillTx/>
                <a:latin typeface="Lucida Sans Unicode"/>
                <a:ea typeface="+mn-ea"/>
                <a:cs typeface="+mn-cs"/>
              </a:rPr>
              <a:t> </a:t>
            </a:r>
            <a:r>
              <a:rPr lang="it-IT" sz="2000" dirty="0" err="1">
                <a:solidFill>
                  <a:schemeClr val="bg1"/>
                </a:solidFill>
                <a:latin typeface="Lucida Sans Unicode"/>
              </a:rPr>
              <a:t>Overview</a:t>
            </a:r>
            <a:r>
              <a:rPr lang="it-IT" sz="2000" dirty="0">
                <a:solidFill>
                  <a:schemeClr val="bg1"/>
                </a:solidFill>
                <a:latin typeface="Lucida Sans Unicode"/>
              </a:rPr>
              <a:t> of </a:t>
            </a:r>
            <a:r>
              <a:rPr lang="it-IT" sz="2000" dirty="0" err="1">
                <a:solidFill>
                  <a:schemeClr val="bg1"/>
                </a:solidFill>
                <a:latin typeface="Lucida Sans Unicode"/>
              </a:rPr>
              <a:t>current</a:t>
            </a:r>
            <a:r>
              <a:rPr lang="it-IT" sz="2000" dirty="0">
                <a:solidFill>
                  <a:schemeClr val="bg1"/>
                </a:solidFill>
                <a:latin typeface="Lucida Sans Unicode"/>
              </a:rPr>
              <a:t> </a:t>
            </a:r>
            <a:r>
              <a:rPr lang="it-IT" sz="2000" dirty="0" err="1">
                <a:solidFill>
                  <a:schemeClr val="bg1"/>
                </a:solidFill>
                <a:latin typeface="Lucida Sans Unicode"/>
              </a:rPr>
              <a:t>staging</a:t>
            </a:r>
            <a:r>
              <a:rPr lang="it-IT" sz="2000" dirty="0">
                <a:solidFill>
                  <a:schemeClr val="bg1"/>
                </a:solidFill>
                <a:latin typeface="Lucida Sans Unicode"/>
              </a:rPr>
              <a:t> </a:t>
            </a:r>
            <a:r>
              <a:rPr lang="it-IT" sz="2000" dirty="0" err="1">
                <a:solidFill>
                  <a:schemeClr val="bg1"/>
                </a:solidFill>
                <a:latin typeface="Lucida Sans Unicode"/>
              </a:rPr>
              <a:t>systems</a:t>
            </a:r>
            <a:endParaRPr lang="it-IT" sz="2000" dirty="0">
              <a:solidFill>
                <a:schemeClr val="bg1"/>
              </a:solidFill>
              <a:latin typeface="Lucida Sans Unicode"/>
            </a:endParaRPr>
          </a:p>
          <a:p>
            <a:pPr marR="0" lvl="1" algn="l" defTabSz="914400" rtl="0" eaLnBrk="1" fontAlgn="auto" latinLnBrk="0" hangingPunct="1">
              <a:lnSpc>
                <a:spcPct val="150000"/>
              </a:lnSpc>
              <a:spcBef>
                <a:spcPts val="324"/>
              </a:spcBef>
              <a:spcAft>
                <a:spcPts val="0"/>
              </a:spcAft>
              <a:buClr>
                <a:srgbClr val="FF0000"/>
              </a:buClr>
              <a:buSzTx/>
              <a:buFont typeface="Wingdings" panose="05000000000000000000" pitchFamily="2" charset="2"/>
              <a:buChar char="Ø"/>
              <a:tabLst/>
              <a:defRPr/>
            </a:pPr>
            <a:endParaRPr kumimoji="0" lang="it-IT" sz="2000" b="1" i="0" u="none" strike="noStrike" kern="1200" cap="none" spc="0" normalizeH="0" baseline="0" noProof="0" dirty="0">
              <a:ln>
                <a:noFill/>
              </a:ln>
              <a:solidFill>
                <a:srgbClr val="FFFF00"/>
              </a:solidFill>
              <a:effectLst/>
              <a:uLnTx/>
              <a:uFillTx/>
              <a:latin typeface="Lucida Sans Unicode"/>
              <a:ea typeface="+mn-ea"/>
              <a:cs typeface="+mn-cs"/>
            </a:endParaRPr>
          </a:p>
          <a:p>
            <a:pPr marR="0" lvl="1" algn="l" defTabSz="914400" rtl="0" eaLnBrk="1" fontAlgn="auto" latinLnBrk="0" hangingPunct="1">
              <a:lnSpc>
                <a:spcPct val="150000"/>
              </a:lnSpc>
              <a:spcBef>
                <a:spcPts val="324"/>
              </a:spcBef>
              <a:spcAft>
                <a:spcPts val="0"/>
              </a:spcAft>
              <a:buClr>
                <a:srgbClr val="FF0000"/>
              </a:buClr>
              <a:buSzTx/>
              <a:buFont typeface="Wingdings" panose="05000000000000000000" pitchFamily="2" charset="2"/>
              <a:buChar char="Ø"/>
              <a:tabLst/>
              <a:defRPr/>
            </a:pPr>
            <a:r>
              <a:rPr lang="it-IT" sz="2000" b="1" noProof="0" dirty="0">
                <a:solidFill>
                  <a:srgbClr val="FFFF00"/>
                </a:solidFill>
                <a:latin typeface="Lucida Sans Unicode"/>
              </a:rPr>
              <a:t> </a:t>
            </a:r>
            <a:r>
              <a:rPr lang="it-IT" sz="2000" noProof="0" dirty="0">
                <a:solidFill>
                  <a:schemeClr val="bg1"/>
                </a:solidFill>
                <a:latin typeface="Lucida Sans Unicode"/>
              </a:rPr>
              <a:t>Application in clinical practice </a:t>
            </a:r>
          </a:p>
          <a:p>
            <a:pPr marR="0" lvl="1" algn="l" defTabSz="914400" rtl="0" eaLnBrk="1" fontAlgn="auto" latinLnBrk="0" hangingPunct="1">
              <a:lnSpc>
                <a:spcPct val="150000"/>
              </a:lnSpc>
              <a:spcBef>
                <a:spcPts val="324"/>
              </a:spcBef>
              <a:spcAft>
                <a:spcPts val="0"/>
              </a:spcAft>
              <a:buClr>
                <a:srgbClr val="FF0000"/>
              </a:buClr>
              <a:buSzTx/>
              <a:buFont typeface="Wingdings" panose="05000000000000000000" pitchFamily="2" charset="2"/>
              <a:buChar char="Ø"/>
              <a:tabLst/>
              <a:defRPr/>
            </a:pPr>
            <a:endParaRPr kumimoji="0" lang="it-IT" sz="2000" i="0" u="none" strike="noStrike" kern="1200" cap="none" spc="0" normalizeH="0" baseline="0" dirty="0">
              <a:ln>
                <a:noFill/>
              </a:ln>
              <a:solidFill>
                <a:srgbClr val="FFFF00"/>
              </a:solidFill>
              <a:effectLst/>
              <a:uLnTx/>
              <a:uFillTx/>
              <a:latin typeface="Lucida Sans Unicode"/>
            </a:endParaRPr>
          </a:p>
          <a:p>
            <a:pPr marR="0" lvl="1" algn="l" defTabSz="914400" rtl="0" eaLnBrk="1" fontAlgn="auto" latinLnBrk="0" hangingPunct="1">
              <a:lnSpc>
                <a:spcPct val="150000"/>
              </a:lnSpc>
              <a:spcBef>
                <a:spcPts val="324"/>
              </a:spcBef>
              <a:spcAft>
                <a:spcPts val="0"/>
              </a:spcAft>
              <a:buClr>
                <a:srgbClr val="FF0000"/>
              </a:buClr>
              <a:buSzTx/>
              <a:buFont typeface="Wingdings" panose="05000000000000000000" pitchFamily="2" charset="2"/>
              <a:buChar char="Ø"/>
              <a:tabLst/>
              <a:defRPr/>
            </a:pPr>
            <a:r>
              <a:rPr lang="it-IT" sz="2000" b="1" noProof="0" dirty="0">
                <a:solidFill>
                  <a:schemeClr val="bg1"/>
                </a:solidFill>
                <a:latin typeface="Lucida Sans Unicode"/>
              </a:rPr>
              <a:t> </a:t>
            </a:r>
            <a:r>
              <a:rPr lang="it-IT" sz="2000" noProof="0" dirty="0" err="1">
                <a:solidFill>
                  <a:schemeClr val="bg1"/>
                </a:solidFill>
                <a:latin typeface="Lucida Sans Unicode"/>
              </a:rPr>
              <a:t>Conclusions</a:t>
            </a:r>
            <a:r>
              <a:rPr lang="it-IT" sz="2000" noProof="0" dirty="0">
                <a:solidFill>
                  <a:schemeClr val="bg1"/>
                </a:solidFill>
                <a:latin typeface="Lucida Sans Unicode"/>
              </a:rPr>
              <a:t> and </a:t>
            </a:r>
            <a:r>
              <a:rPr lang="it-IT" sz="2000" noProof="0" dirty="0" err="1">
                <a:solidFill>
                  <a:schemeClr val="bg1"/>
                </a:solidFill>
                <a:latin typeface="Lucida Sans Unicode"/>
              </a:rPr>
              <a:t>key</a:t>
            </a:r>
            <a:r>
              <a:rPr lang="it-IT" sz="2000" noProof="0" dirty="0">
                <a:solidFill>
                  <a:schemeClr val="bg1"/>
                </a:solidFill>
                <a:latin typeface="Lucida Sans Unicode"/>
              </a:rPr>
              <a:t> </a:t>
            </a:r>
            <a:r>
              <a:rPr lang="it-IT" sz="2000" noProof="0" dirty="0" err="1">
                <a:solidFill>
                  <a:schemeClr val="bg1"/>
                </a:solidFill>
                <a:latin typeface="Lucida Sans Unicode"/>
              </a:rPr>
              <a:t>messages</a:t>
            </a:r>
            <a:endParaRPr kumimoji="0" lang="it-IT" sz="2000" i="0" u="none" strike="noStrike" kern="1200" cap="none" spc="0" normalizeH="0" baseline="0" noProof="0" dirty="0">
              <a:ln>
                <a:noFill/>
              </a:ln>
              <a:solidFill>
                <a:schemeClr val="bg1"/>
              </a:solidFill>
              <a:effectLst/>
              <a:uLnTx/>
              <a:uFillTx/>
              <a:latin typeface="Lucida Sans Unicode"/>
            </a:endParaRP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endParaRPr kumimoji="0" lang="it-IT" sz="2700" b="0" i="0" u="none" strike="noStrike" kern="1200" cap="none" spc="0" normalizeH="0" baseline="0" noProof="0" dirty="0">
              <a:ln>
                <a:noFill/>
              </a:ln>
              <a:solidFill>
                <a:sysClr val="windowText" lastClr="000000"/>
              </a:solidFill>
              <a:effectLst/>
              <a:uLnTx/>
              <a:uFillTx/>
              <a:latin typeface="Lucida Sans Unicode"/>
              <a:ea typeface="+mn-ea"/>
              <a:cs typeface="+mn-cs"/>
            </a:endParaRPr>
          </a:p>
        </p:txBody>
      </p:sp>
    </p:spTree>
    <p:extLst>
      <p:ext uri="{BB962C8B-B14F-4D97-AF65-F5344CB8AC3E}">
        <p14:creationId xmlns:p14="http://schemas.microsoft.com/office/powerpoint/2010/main" val="39175967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41354" y="1358900"/>
            <a:ext cx="8676866" cy="4165600"/>
          </a:xfrm>
          <a:prstGeom prst="rect">
            <a:avLst/>
          </a:prstGeom>
        </p:spPr>
      </p:pic>
      <p:pic>
        <p:nvPicPr>
          <p:cNvPr id="3" name="Immagine 2" descr="aop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1990" y="49711"/>
            <a:ext cx="496901" cy="752450"/>
          </a:xfrm>
          <a:prstGeom prst="rect">
            <a:avLst/>
          </a:prstGeom>
        </p:spPr>
      </p:pic>
      <p:sp>
        <p:nvSpPr>
          <p:cNvPr id="5" name="CasellaDiTesto 4"/>
          <p:cNvSpPr txBox="1"/>
          <p:nvPr/>
        </p:nvSpPr>
        <p:spPr>
          <a:xfrm>
            <a:off x="0" y="31010"/>
            <a:ext cx="8316416" cy="769441"/>
          </a:xfrm>
          <a:prstGeom prst="rect">
            <a:avLst/>
          </a:prstGeom>
          <a:noFill/>
        </p:spPr>
        <p:txBody>
          <a:bodyPr wrap="square" rtlCol="0">
            <a:spAutoFit/>
          </a:bodyPr>
          <a:lstStyle/>
          <a:p>
            <a:pPr algn="ctr"/>
            <a:r>
              <a:rPr lang="it-IT" sz="4400" b="1" dirty="0" err="1">
                <a:solidFill>
                  <a:srgbClr val="FFC000"/>
                </a:solidFill>
                <a:latin typeface="Arial Narrow" panose="020B0606020202030204" pitchFamily="34" charset="0"/>
              </a:rPr>
              <a:t>Combined</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prognostic</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systems</a:t>
            </a:r>
            <a:endParaRPr lang="it-IT" sz="4400" b="1" dirty="0">
              <a:solidFill>
                <a:srgbClr val="FFC000"/>
              </a:solidFill>
              <a:latin typeface="Arial Narrow" panose="020B0606020202030204" pitchFamily="34" charset="0"/>
            </a:endParaRPr>
          </a:p>
        </p:txBody>
      </p:sp>
      <p:sp>
        <p:nvSpPr>
          <p:cNvPr id="6" name="Rettangolo 6"/>
          <p:cNvSpPr>
            <a:spLocks noChangeArrowheads="1"/>
          </p:cNvSpPr>
          <p:nvPr/>
        </p:nvSpPr>
        <p:spPr bwMode="auto">
          <a:xfrm>
            <a:off x="4499992" y="6482787"/>
            <a:ext cx="4644008"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p>
            <a:pPr algn="r"/>
            <a:r>
              <a:rPr lang="it-IT" sz="1600" dirty="0" err="1">
                <a:solidFill>
                  <a:schemeClr val="bg1"/>
                </a:solidFill>
              </a:rPr>
              <a:t>Farinati</a:t>
            </a:r>
            <a:r>
              <a:rPr lang="it-IT" sz="1600" dirty="0">
                <a:solidFill>
                  <a:schemeClr val="bg1"/>
                </a:solidFill>
              </a:rPr>
              <a:t> </a:t>
            </a:r>
            <a:r>
              <a:rPr lang="it-IT" sz="1600" dirty="0" err="1">
                <a:solidFill>
                  <a:schemeClr val="bg1"/>
                </a:solidFill>
              </a:rPr>
              <a:t>F</a:t>
            </a:r>
            <a:r>
              <a:rPr lang="it-IT" sz="1600" dirty="0">
                <a:solidFill>
                  <a:schemeClr val="bg1"/>
                </a:solidFill>
              </a:rPr>
              <a:t>, et al. </a:t>
            </a:r>
            <a:r>
              <a:rPr lang="it-IT" sz="1600" dirty="0" err="1">
                <a:solidFill>
                  <a:schemeClr val="bg1"/>
                </a:solidFill>
              </a:rPr>
              <a:t>PLoS</a:t>
            </a:r>
            <a:r>
              <a:rPr lang="it-IT" sz="1600" dirty="0">
                <a:solidFill>
                  <a:schemeClr val="bg1"/>
                </a:solidFill>
              </a:rPr>
              <a:t> </a:t>
            </a:r>
            <a:r>
              <a:rPr lang="it-IT" sz="1600" dirty="0" err="1">
                <a:solidFill>
                  <a:schemeClr val="bg1"/>
                </a:solidFill>
              </a:rPr>
              <a:t>Med</a:t>
            </a:r>
            <a:r>
              <a:rPr lang="it-IT" sz="1600" dirty="0">
                <a:solidFill>
                  <a:schemeClr val="bg1"/>
                </a:solidFill>
              </a:rPr>
              <a:t> 2016; 13(4):e1002006</a:t>
            </a:r>
          </a:p>
        </p:txBody>
      </p:sp>
    </p:spTree>
    <p:extLst>
      <p:ext uri="{BB962C8B-B14F-4D97-AF65-F5344CB8AC3E}">
        <p14:creationId xmlns:p14="http://schemas.microsoft.com/office/powerpoint/2010/main" val="17449222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43458"/>
            <a:ext cx="9144000" cy="1569660"/>
          </a:xfrm>
          <a:prstGeom prst="rect">
            <a:avLst/>
          </a:prstGeom>
        </p:spPr>
        <p:txBody>
          <a:bodyPr wrap="square">
            <a:spAutoFit/>
          </a:bodyPr>
          <a:lstStyle/>
          <a:p>
            <a:pPr algn="ctr"/>
            <a:r>
              <a:rPr lang="en-GB" sz="3200" b="1" dirty="0">
                <a:solidFill>
                  <a:srgbClr val="FFC000"/>
                </a:solidFill>
                <a:latin typeface="Arial Narrow" panose="020B0606020202030204" pitchFamily="34" charset="0"/>
              </a:rPr>
              <a:t>External validation of the ITA.LI.CA prognostic system for</a:t>
            </a:r>
            <a:r>
              <a:rPr lang="en-US" sz="3200" b="1" dirty="0">
                <a:solidFill>
                  <a:srgbClr val="FFC000"/>
                </a:solidFill>
                <a:latin typeface="Arial Narrow" panose="020B0606020202030204" pitchFamily="34" charset="0"/>
              </a:rPr>
              <a:t> patients with hepatocellular carcinoma: a multicenter cohort study</a:t>
            </a:r>
            <a:r>
              <a:rPr lang="en-GB" sz="3200" b="1" dirty="0">
                <a:solidFill>
                  <a:srgbClr val="FFC000"/>
                </a:solidFill>
                <a:latin typeface="Arial Narrow" panose="020B0606020202030204" pitchFamily="34" charset="0"/>
              </a:rPr>
              <a:t>.</a:t>
            </a:r>
            <a:endParaRPr lang="it-IT" sz="3200" dirty="0">
              <a:solidFill>
                <a:srgbClr val="FFC000"/>
              </a:solidFill>
              <a:latin typeface="Arial Narrow" panose="020B0606020202030204" pitchFamily="34" charset="0"/>
            </a:endParaRPr>
          </a:p>
        </p:txBody>
      </p:sp>
      <p:sp>
        <p:nvSpPr>
          <p:cNvPr id="3" name="CasellaDiTesto 2"/>
          <p:cNvSpPr txBox="1"/>
          <p:nvPr/>
        </p:nvSpPr>
        <p:spPr>
          <a:xfrm>
            <a:off x="4139952" y="6414432"/>
            <a:ext cx="4891083" cy="369332"/>
          </a:xfrm>
          <a:prstGeom prst="rect">
            <a:avLst/>
          </a:prstGeom>
          <a:noFill/>
        </p:spPr>
        <p:txBody>
          <a:bodyPr wrap="none" rtlCol="0">
            <a:spAutoFit/>
          </a:bodyPr>
          <a:lstStyle/>
          <a:p>
            <a:r>
              <a:rPr lang="it-IT" dirty="0" err="1">
                <a:solidFill>
                  <a:schemeClr val="bg1"/>
                </a:solidFill>
              </a:rPr>
              <a:t>Borzio</a:t>
            </a:r>
            <a:r>
              <a:rPr lang="it-IT" dirty="0">
                <a:solidFill>
                  <a:schemeClr val="bg1"/>
                </a:solidFill>
              </a:rPr>
              <a:t> M, </a:t>
            </a:r>
            <a:r>
              <a:rPr lang="it-IT" dirty="0" err="1">
                <a:solidFill>
                  <a:schemeClr val="bg1"/>
                </a:solidFill>
              </a:rPr>
              <a:t>EpaHCC</a:t>
            </a:r>
            <a:r>
              <a:rPr lang="it-IT" dirty="0">
                <a:solidFill>
                  <a:schemeClr val="bg1"/>
                </a:solidFill>
              </a:rPr>
              <a:t> </a:t>
            </a:r>
            <a:r>
              <a:rPr lang="it-IT" dirty="0" err="1">
                <a:solidFill>
                  <a:schemeClr val="bg1"/>
                </a:solidFill>
              </a:rPr>
              <a:t>study</a:t>
            </a:r>
            <a:r>
              <a:rPr lang="it-IT" dirty="0">
                <a:solidFill>
                  <a:schemeClr val="bg1"/>
                </a:solidFill>
              </a:rPr>
              <a:t> </a:t>
            </a:r>
            <a:r>
              <a:rPr lang="it-IT" dirty="0" err="1">
                <a:solidFill>
                  <a:schemeClr val="bg1"/>
                </a:solidFill>
              </a:rPr>
              <a:t>group</a:t>
            </a:r>
            <a:r>
              <a:rPr lang="it-IT" dirty="0">
                <a:solidFill>
                  <a:schemeClr val="bg1"/>
                </a:solidFill>
              </a:rPr>
              <a:t>. </a:t>
            </a:r>
            <a:r>
              <a:rPr lang="it-IT" dirty="0" err="1">
                <a:solidFill>
                  <a:schemeClr val="bg1"/>
                </a:solidFill>
              </a:rPr>
              <a:t>Hepatology</a:t>
            </a:r>
            <a:r>
              <a:rPr lang="it-IT" dirty="0">
                <a:solidFill>
                  <a:schemeClr val="bg1"/>
                </a:solidFill>
              </a:rPr>
              <a:t> 2017</a:t>
            </a:r>
          </a:p>
        </p:txBody>
      </p:sp>
      <p:pic>
        <p:nvPicPr>
          <p:cNvPr id="4" name="Immagine 3" descr="fig.3.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678" y="2448038"/>
            <a:ext cx="6394682" cy="3861282"/>
          </a:xfrm>
          <a:prstGeom prst="rect">
            <a:avLst/>
          </a:prstGeom>
        </p:spPr>
      </p:pic>
      <p:sp>
        <p:nvSpPr>
          <p:cNvPr id="5" name="Rettangolo 4"/>
          <p:cNvSpPr/>
          <p:nvPr/>
        </p:nvSpPr>
        <p:spPr>
          <a:xfrm>
            <a:off x="654579" y="1604262"/>
            <a:ext cx="7920880" cy="738664"/>
          </a:xfrm>
          <a:prstGeom prst="rect">
            <a:avLst/>
          </a:prstGeom>
        </p:spPr>
        <p:txBody>
          <a:bodyPr wrap="square">
            <a:spAutoFit/>
          </a:bodyPr>
          <a:lstStyle/>
          <a:p>
            <a:r>
              <a:rPr lang="it-IT" sz="1400" dirty="0">
                <a:solidFill>
                  <a:schemeClr val="bg1"/>
                </a:solidFill>
              </a:rPr>
              <a:t>Mauro Borzio</a:t>
            </a:r>
            <a:r>
              <a:rPr lang="it-IT" sz="1400" baseline="30000" dirty="0">
                <a:solidFill>
                  <a:schemeClr val="bg1"/>
                </a:solidFill>
              </a:rPr>
              <a:t>1 </a:t>
            </a:r>
            <a:r>
              <a:rPr lang="it-IT" sz="1400" dirty="0">
                <a:solidFill>
                  <a:schemeClr val="bg1"/>
                </a:solidFill>
              </a:rPr>
              <a:t>, Elena Dionigi</a:t>
            </a:r>
            <a:r>
              <a:rPr lang="it-IT" sz="1400" baseline="30000" dirty="0">
                <a:solidFill>
                  <a:schemeClr val="bg1"/>
                </a:solidFill>
              </a:rPr>
              <a:t>1</a:t>
            </a:r>
            <a:r>
              <a:rPr lang="it-IT" sz="1400" dirty="0">
                <a:solidFill>
                  <a:schemeClr val="bg1"/>
                </a:solidFill>
              </a:rPr>
              <a:t>, Angelo Rossini</a:t>
            </a:r>
            <a:r>
              <a:rPr lang="it-IT" sz="1400" baseline="30000" dirty="0">
                <a:solidFill>
                  <a:schemeClr val="bg1"/>
                </a:solidFill>
              </a:rPr>
              <a:t>2</a:t>
            </a:r>
            <a:r>
              <a:rPr lang="it-IT" sz="1400" dirty="0">
                <a:solidFill>
                  <a:schemeClr val="bg1"/>
                </a:solidFill>
              </a:rPr>
              <a:t>, Massimo Marignani</a:t>
            </a:r>
            <a:r>
              <a:rPr lang="it-IT" sz="1400" baseline="30000" dirty="0">
                <a:solidFill>
                  <a:schemeClr val="bg1"/>
                </a:solidFill>
              </a:rPr>
              <a:t>3</a:t>
            </a:r>
            <a:r>
              <a:rPr lang="it-IT" sz="1400" dirty="0">
                <a:solidFill>
                  <a:schemeClr val="bg1"/>
                </a:solidFill>
              </a:rPr>
              <a:t>, Rodolfo Sacco</a:t>
            </a:r>
            <a:r>
              <a:rPr lang="it-IT" sz="1400" baseline="30000" dirty="0">
                <a:solidFill>
                  <a:schemeClr val="bg1"/>
                </a:solidFill>
              </a:rPr>
              <a:t>4</a:t>
            </a:r>
            <a:r>
              <a:rPr lang="it-IT" sz="1400" dirty="0">
                <a:solidFill>
                  <a:schemeClr val="bg1"/>
                </a:solidFill>
              </a:rPr>
              <a:t>, Ilario De sio</a:t>
            </a:r>
            <a:r>
              <a:rPr lang="it-IT" sz="1400" baseline="30000" dirty="0">
                <a:solidFill>
                  <a:schemeClr val="bg1"/>
                </a:solidFill>
              </a:rPr>
              <a:t>5</a:t>
            </a:r>
            <a:r>
              <a:rPr lang="it-IT" sz="1400" dirty="0">
                <a:solidFill>
                  <a:schemeClr val="bg1"/>
                </a:solidFill>
              </a:rPr>
              <a:t>, Emanuela Bertolini</a:t>
            </a:r>
            <a:r>
              <a:rPr lang="it-IT" sz="1400" baseline="30000" dirty="0">
                <a:solidFill>
                  <a:schemeClr val="bg1"/>
                </a:solidFill>
              </a:rPr>
              <a:t>6</a:t>
            </a:r>
            <a:r>
              <a:rPr lang="it-IT" sz="1400" dirty="0">
                <a:solidFill>
                  <a:schemeClr val="bg1"/>
                </a:solidFill>
              </a:rPr>
              <a:t>, Giampiero Francica</a:t>
            </a:r>
            <a:r>
              <a:rPr lang="it-IT" sz="1400" baseline="30000" dirty="0">
                <a:solidFill>
                  <a:schemeClr val="bg1"/>
                </a:solidFill>
              </a:rPr>
              <a:t>7</a:t>
            </a:r>
            <a:r>
              <a:rPr lang="it-IT" sz="1400" dirty="0">
                <a:solidFill>
                  <a:schemeClr val="bg1"/>
                </a:solidFill>
              </a:rPr>
              <a:t>, Anna Giacomin</a:t>
            </a:r>
            <a:r>
              <a:rPr lang="it-IT" sz="1400" baseline="30000" dirty="0">
                <a:solidFill>
                  <a:schemeClr val="bg1"/>
                </a:solidFill>
              </a:rPr>
              <a:t>8</a:t>
            </a:r>
            <a:r>
              <a:rPr lang="it-IT" sz="1400" dirty="0">
                <a:solidFill>
                  <a:schemeClr val="bg1"/>
                </a:solidFill>
              </a:rPr>
              <a:t>, Giancarlo Parisi</a:t>
            </a:r>
            <a:r>
              <a:rPr lang="it-IT" sz="1400" baseline="30000" dirty="0">
                <a:solidFill>
                  <a:schemeClr val="bg1"/>
                </a:solidFill>
              </a:rPr>
              <a:t>9</a:t>
            </a:r>
            <a:r>
              <a:rPr lang="it-IT" sz="1400" dirty="0">
                <a:solidFill>
                  <a:schemeClr val="bg1"/>
                </a:solidFill>
              </a:rPr>
              <a:t>, Susanna Vicari</a:t>
            </a:r>
            <a:r>
              <a:rPr lang="it-IT" sz="1400" baseline="30000" dirty="0">
                <a:solidFill>
                  <a:schemeClr val="bg1"/>
                </a:solidFill>
              </a:rPr>
              <a:t>10</a:t>
            </a:r>
            <a:r>
              <a:rPr lang="it-IT" sz="1400" dirty="0">
                <a:solidFill>
                  <a:schemeClr val="bg1"/>
                </a:solidFill>
              </a:rPr>
              <a:t>, Anna Toldi</a:t>
            </a:r>
            <a:r>
              <a:rPr lang="it-IT" sz="1400" baseline="30000" dirty="0">
                <a:solidFill>
                  <a:schemeClr val="bg1"/>
                </a:solidFill>
              </a:rPr>
              <a:t>11</a:t>
            </a:r>
            <a:r>
              <a:rPr lang="it-IT" sz="1400" dirty="0">
                <a:solidFill>
                  <a:schemeClr val="bg1"/>
                </a:solidFill>
              </a:rPr>
              <a:t>, Andrea Salmi</a:t>
            </a:r>
            <a:r>
              <a:rPr lang="it-IT" sz="1400" baseline="30000" dirty="0">
                <a:solidFill>
                  <a:schemeClr val="bg1"/>
                </a:solidFill>
              </a:rPr>
              <a:t>12</a:t>
            </a:r>
            <a:r>
              <a:rPr lang="it-IT" sz="1400" dirty="0">
                <a:solidFill>
                  <a:schemeClr val="bg1"/>
                </a:solidFill>
              </a:rPr>
              <a:t>, Sergio Boccia</a:t>
            </a:r>
            <a:r>
              <a:rPr lang="it-IT" sz="1400" baseline="30000" dirty="0">
                <a:solidFill>
                  <a:schemeClr val="bg1"/>
                </a:solidFill>
              </a:rPr>
              <a:t>13</a:t>
            </a:r>
            <a:r>
              <a:rPr lang="it-IT" sz="1400" dirty="0">
                <a:solidFill>
                  <a:schemeClr val="bg1"/>
                </a:solidFill>
              </a:rPr>
              <a:t>, Mario Mitra</a:t>
            </a:r>
            <a:r>
              <a:rPr lang="it-IT" sz="1400" baseline="30000" dirty="0">
                <a:solidFill>
                  <a:schemeClr val="bg1"/>
                </a:solidFill>
              </a:rPr>
              <a:t>14</a:t>
            </a:r>
            <a:r>
              <a:rPr lang="it-IT" sz="1400" dirty="0">
                <a:solidFill>
                  <a:schemeClr val="bg1"/>
                </a:solidFill>
              </a:rPr>
              <a:t>, Fabio Fornari</a:t>
            </a:r>
            <a:r>
              <a:rPr lang="it-IT" sz="1400" baseline="30000" dirty="0">
                <a:solidFill>
                  <a:schemeClr val="bg1"/>
                </a:solidFill>
              </a:rPr>
              <a:t>15</a:t>
            </a:r>
            <a:r>
              <a:rPr lang="it-IT" sz="1400" dirty="0">
                <a:solidFill>
                  <a:schemeClr val="bg1"/>
                </a:solidFill>
              </a:rPr>
              <a:t>. </a:t>
            </a:r>
          </a:p>
        </p:txBody>
      </p:sp>
    </p:spTree>
    <p:extLst>
      <p:ext uri="{BB962C8B-B14F-4D97-AF65-F5344CB8AC3E}">
        <p14:creationId xmlns:p14="http://schemas.microsoft.com/office/powerpoint/2010/main" val="13627108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extLst>
              <p:ext uri="{D42A27DB-BD31-4B8C-83A1-F6EECF244321}">
                <p14:modId xmlns:p14="http://schemas.microsoft.com/office/powerpoint/2010/main" val="4109790342"/>
              </p:ext>
            </p:extLst>
          </p:nvPr>
        </p:nvGraphicFramePr>
        <p:xfrm>
          <a:off x="107504" y="1052736"/>
          <a:ext cx="8928992" cy="5305938"/>
        </p:xfrm>
        <a:graphic>
          <a:graphicData uri="http://schemas.openxmlformats.org/drawingml/2006/table">
            <a:tbl>
              <a:tblPr/>
              <a:tblGrid>
                <a:gridCol w="3414648">
                  <a:extLst>
                    <a:ext uri="{9D8B030D-6E8A-4147-A177-3AD203B41FA5}">
                      <a16:colId xmlns:a16="http://schemas.microsoft.com/office/drawing/2014/main" val="20000"/>
                    </a:ext>
                  </a:extLst>
                </a:gridCol>
                <a:gridCol w="1378586">
                  <a:extLst>
                    <a:ext uri="{9D8B030D-6E8A-4147-A177-3AD203B41FA5}">
                      <a16:colId xmlns:a16="http://schemas.microsoft.com/office/drawing/2014/main" val="20001"/>
                    </a:ext>
                  </a:extLst>
                </a:gridCol>
                <a:gridCol w="1378586">
                  <a:extLst>
                    <a:ext uri="{9D8B030D-6E8A-4147-A177-3AD203B41FA5}">
                      <a16:colId xmlns:a16="http://schemas.microsoft.com/office/drawing/2014/main" val="20002"/>
                    </a:ext>
                  </a:extLst>
                </a:gridCol>
                <a:gridCol w="1378586">
                  <a:extLst>
                    <a:ext uri="{9D8B030D-6E8A-4147-A177-3AD203B41FA5}">
                      <a16:colId xmlns:a16="http://schemas.microsoft.com/office/drawing/2014/main" val="20003"/>
                    </a:ext>
                  </a:extLst>
                </a:gridCol>
                <a:gridCol w="1378586">
                  <a:extLst>
                    <a:ext uri="{9D8B030D-6E8A-4147-A177-3AD203B41FA5}">
                      <a16:colId xmlns:a16="http://schemas.microsoft.com/office/drawing/2014/main" val="20004"/>
                    </a:ext>
                  </a:extLst>
                </a:gridCol>
              </a:tblGrid>
              <a:tr h="181530">
                <a:tc>
                  <a:txBody>
                    <a:bodyPr/>
                    <a:lstStyle/>
                    <a:p>
                      <a:pPr algn="l" fontAlgn="ctr"/>
                      <a:r>
                        <a:rPr lang="it-IT" sz="1050" b="1" i="0" u="none" strike="noStrike">
                          <a:solidFill>
                            <a:sysClr val="windowText" lastClr="000000"/>
                          </a:solidFill>
                          <a:effectLst/>
                          <a:latin typeface="Times New Roman"/>
                        </a:rPr>
                        <a:t>HCC prognostic systems</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1" i="0" u="none" strike="noStrike">
                          <a:solidFill>
                            <a:sysClr val="windowText" lastClr="000000"/>
                          </a:solidFill>
                          <a:effectLst/>
                          <a:latin typeface="Times New Roman"/>
                        </a:rPr>
                        <a:t>AIC</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1" i="0" u="none" strike="noStrike">
                          <a:solidFill>
                            <a:sysClr val="windowText" lastClr="000000"/>
                          </a:solidFill>
                          <a:effectLst/>
                          <a:latin typeface="Times New Roman"/>
                        </a:rPr>
                        <a:t>C index</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1" i="0" u="none" strike="noStrike">
                          <a:solidFill>
                            <a:sysClr val="windowText" lastClr="000000"/>
                          </a:solidFill>
                          <a:effectLst/>
                          <a:latin typeface="Times New Roman"/>
                        </a:rPr>
                        <a:t>χ² test</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1" i="0" u="none" strike="noStrike">
                          <a:solidFill>
                            <a:sysClr val="windowText" lastClr="000000"/>
                          </a:solidFill>
                          <a:effectLst/>
                          <a:latin typeface="Times New Roman"/>
                        </a:rPr>
                        <a:t>Lrtest, p value</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13517">
                <a:tc>
                  <a:txBody>
                    <a:bodyPr/>
                    <a:lstStyle/>
                    <a:p>
                      <a:pPr algn="l" fontAlgn="ctr"/>
                      <a:r>
                        <a:rPr lang="it-IT" sz="1050" b="1" i="0" u="none" strike="noStrike" dirty="0">
                          <a:solidFill>
                            <a:sysClr val="windowText" lastClr="000000"/>
                          </a:solidFill>
                          <a:effectLst/>
                          <a:latin typeface="Times New Roman"/>
                        </a:rPr>
                        <a:t>Study group (n=1,508)</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 </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 </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 </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 </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3517">
                <a:tc>
                  <a:txBody>
                    <a:bodyPr/>
                    <a:lstStyle/>
                    <a:p>
                      <a:pPr algn="l" fontAlgn="ctr"/>
                      <a:r>
                        <a:rPr lang="it-IT" sz="1050" b="0" i="0" u="none" strike="noStrike">
                          <a:solidFill>
                            <a:sysClr val="windowText" lastClr="000000"/>
                          </a:solidFill>
                          <a:effectLst/>
                          <a:latin typeface="Times New Roman"/>
                        </a:rPr>
                        <a:t>ITA.LI.CA score</a:t>
                      </a:r>
                      <a:r>
                        <a:rPr lang="it-IT" sz="1050" b="0" i="0" u="none" strike="noStrike" baseline="30000">
                          <a:solidFill>
                            <a:sysClr val="windowText" lastClr="000000"/>
                          </a:solidFill>
                          <a:effectLst/>
                          <a:latin typeface="Times New Roman"/>
                        </a:rPr>
                        <a:t> </a:t>
                      </a:r>
                      <a:r>
                        <a:rPr lang="it-IT" sz="1050" b="0" i="0" u="none" strike="noStrike">
                          <a:solidFill>
                            <a:sysClr val="windowText" lastClr="000000"/>
                          </a:solidFill>
                          <a:effectLst/>
                          <a:latin typeface="Times New Roman"/>
                        </a:rPr>
                        <a:t>[8]</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7,087</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0.77</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763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3517">
                <a:tc>
                  <a:txBody>
                    <a:bodyPr/>
                    <a:lstStyle/>
                    <a:p>
                      <a:pPr algn="l" fontAlgn="ctr"/>
                      <a:r>
                        <a:rPr lang="it-IT" sz="1050" b="0" i="0" u="none" strike="noStrike">
                          <a:solidFill>
                            <a:sysClr val="windowText" lastClr="000000"/>
                          </a:solidFill>
                          <a:effectLst/>
                          <a:latin typeface="Times New Roman"/>
                        </a:rPr>
                        <a:t>CLIP [13]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7,233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0.73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575</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161, &lt;.0001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3517">
                <a:tc>
                  <a:txBody>
                    <a:bodyPr/>
                    <a:lstStyle/>
                    <a:p>
                      <a:pPr algn="l" fontAlgn="ctr"/>
                      <a:r>
                        <a:rPr lang="it-IT" sz="1050" b="0" i="0" u="none" strike="noStrike">
                          <a:solidFill>
                            <a:sysClr val="windowText" lastClr="000000"/>
                          </a:solidFill>
                          <a:effectLst/>
                          <a:latin typeface="Times New Roman"/>
                        </a:rPr>
                        <a:t>HKLC [6]</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7,194</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0.75</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659</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44, &lt;.0001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3517">
                <a:tc>
                  <a:txBody>
                    <a:bodyPr/>
                    <a:lstStyle/>
                    <a:p>
                      <a:pPr algn="l" fontAlgn="ctr"/>
                      <a:r>
                        <a:rPr lang="it-IT" sz="1050" b="0" i="0" u="none" strike="noStrike">
                          <a:solidFill>
                            <a:sysClr val="windowText" lastClr="000000"/>
                          </a:solidFill>
                          <a:effectLst/>
                          <a:latin typeface="Times New Roman"/>
                        </a:rPr>
                        <a:t>MESIAH [7]</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7,159</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0.76</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642</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87, &lt;.0001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13517">
                <a:tc>
                  <a:txBody>
                    <a:bodyPr/>
                    <a:lstStyle/>
                    <a:p>
                      <a:pPr algn="l" fontAlgn="ctr"/>
                      <a:r>
                        <a:rPr lang="it-IT" sz="1050" b="0" i="0" u="none" strike="noStrike">
                          <a:solidFill>
                            <a:sysClr val="windowText" lastClr="000000"/>
                          </a:solidFill>
                          <a:effectLst/>
                          <a:latin typeface="Times New Roman"/>
                        </a:rPr>
                        <a:t>JIS [14]</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7,206</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0.74</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563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123, &lt;.0001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13517">
                <a:tc>
                  <a:txBody>
                    <a:bodyPr/>
                    <a:lstStyle/>
                    <a:p>
                      <a:pPr algn="l" fontAlgn="ctr"/>
                      <a:r>
                        <a:rPr lang="it-IT" sz="1050" b="0" i="0" u="none" strike="noStrike">
                          <a:solidFill>
                            <a:sysClr val="windowText" lastClr="000000"/>
                          </a:solidFill>
                          <a:effectLst/>
                          <a:latin typeface="Times New Roman"/>
                        </a:rPr>
                        <a:t>ITA.LI.CA tumor stage [8]</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7,307</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0.72</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482</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221, &lt;.0001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13517">
                <a:tc>
                  <a:txBody>
                    <a:bodyPr/>
                    <a:lstStyle/>
                    <a:p>
                      <a:pPr algn="l" fontAlgn="ctr"/>
                      <a:r>
                        <a:rPr lang="it-IT" sz="1050" b="0" i="0" u="none" strike="noStrike">
                          <a:solidFill>
                            <a:sysClr val="windowText" lastClr="000000"/>
                          </a:solidFill>
                          <a:effectLst/>
                          <a:latin typeface="Times New Roman"/>
                        </a:rPr>
                        <a:t>BCLC [2]</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7,234</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0.74</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514</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158, &lt;.0001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13517">
                <a:tc>
                  <a:txBody>
                    <a:bodyPr/>
                    <a:lstStyle/>
                    <a:p>
                      <a:pPr algn="l" fontAlgn="ctr"/>
                      <a:r>
                        <a:rPr lang="it-IT" sz="1050" b="1" i="0" u="none" strike="noStrike">
                          <a:solidFill>
                            <a:sysClr val="windowText" lastClr="000000"/>
                          </a:solidFill>
                          <a:effectLst/>
                          <a:latin typeface="Times New Roman"/>
                        </a:rPr>
                        <a:t>Curative treatment (n=658)</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 </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 </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 </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 </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13517">
                <a:tc>
                  <a:txBody>
                    <a:bodyPr/>
                    <a:lstStyle/>
                    <a:p>
                      <a:pPr algn="l" fontAlgn="ctr"/>
                      <a:r>
                        <a:rPr lang="it-IT" sz="1050" b="0" i="0" u="none" strike="noStrike">
                          <a:solidFill>
                            <a:sysClr val="windowText" lastClr="000000"/>
                          </a:solidFill>
                          <a:effectLst/>
                          <a:latin typeface="Times New Roman"/>
                        </a:rPr>
                        <a:t>ITA.LI.CA score</a:t>
                      </a:r>
                      <a:r>
                        <a:rPr lang="it-IT" sz="1050" b="0" i="0" u="none" strike="noStrike" baseline="30000">
                          <a:solidFill>
                            <a:sysClr val="windowText" lastClr="000000"/>
                          </a:solidFill>
                          <a:effectLst/>
                          <a:latin typeface="Times New Roman"/>
                        </a:rPr>
                        <a:t> </a:t>
                      </a:r>
                      <a:r>
                        <a:rPr lang="it-IT" sz="1050" b="0" i="0" u="none" strike="noStrike">
                          <a:solidFill>
                            <a:sysClr val="windowText" lastClr="000000"/>
                          </a:solidFill>
                          <a:effectLst/>
                          <a:latin typeface="Times New Roman"/>
                        </a:rPr>
                        <a:t>[8]</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2,177</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0.65</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39</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13517">
                <a:tc>
                  <a:txBody>
                    <a:bodyPr/>
                    <a:lstStyle/>
                    <a:p>
                      <a:pPr algn="l" fontAlgn="ctr"/>
                      <a:r>
                        <a:rPr lang="it-IT" sz="1050" b="0" i="0" u="none" strike="noStrike">
                          <a:solidFill>
                            <a:sysClr val="windowText" lastClr="000000"/>
                          </a:solidFill>
                          <a:effectLst/>
                          <a:latin typeface="Times New Roman"/>
                        </a:rPr>
                        <a:t>CLIP [13]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2,186</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0.61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34</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19, .0075</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13517">
                <a:tc>
                  <a:txBody>
                    <a:bodyPr/>
                    <a:lstStyle/>
                    <a:p>
                      <a:pPr algn="l" fontAlgn="ctr"/>
                      <a:r>
                        <a:rPr lang="it-IT" sz="1050" b="0" i="0" u="none" strike="noStrike">
                          <a:solidFill>
                            <a:sysClr val="windowText" lastClr="000000"/>
                          </a:solidFill>
                          <a:effectLst/>
                          <a:latin typeface="Times New Roman"/>
                        </a:rPr>
                        <a:t>HKLC [6]</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2,189</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0.62</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33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18, .0112</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13517">
                <a:tc>
                  <a:txBody>
                    <a:bodyPr/>
                    <a:lstStyle/>
                    <a:p>
                      <a:pPr algn="l" fontAlgn="ctr"/>
                      <a:r>
                        <a:rPr lang="it-IT" sz="1050" b="0" i="0" u="none" strike="noStrike">
                          <a:solidFill>
                            <a:sysClr val="windowText" lastClr="000000"/>
                          </a:solidFill>
                          <a:effectLst/>
                          <a:latin typeface="Times New Roman"/>
                        </a:rPr>
                        <a:t>MESIAH [7]</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2,18</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0.65</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34</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14, .0601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13517">
                <a:tc>
                  <a:txBody>
                    <a:bodyPr/>
                    <a:lstStyle/>
                    <a:p>
                      <a:pPr algn="l" fontAlgn="ctr"/>
                      <a:r>
                        <a:rPr lang="it-IT" sz="1050" b="0" i="0" u="none" strike="noStrike">
                          <a:solidFill>
                            <a:sysClr val="windowText" lastClr="000000"/>
                          </a:solidFill>
                          <a:effectLst/>
                          <a:latin typeface="Times New Roman"/>
                        </a:rPr>
                        <a:t>JIS [14]</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2,193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0.61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21, .0003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13517">
                <a:tc>
                  <a:txBody>
                    <a:bodyPr/>
                    <a:lstStyle/>
                    <a:p>
                      <a:pPr algn="l" fontAlgn="ctr"/>
                      <a:r>
                        <a:rPr lang="it-IT" sz="1050" b="0" i="0" u="none" strike="noStrike">
                          <a:solidFill>
                            <a:sysClr val="windowText" lastClr="000000"/>
                          </a:solidFill>
                          <a:effectLst/>
                          <a:latin typeface="Times New Roman"/>
                        </a:rPr>
                        <a:t>ITA.LI.CA tumor stage [8]</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2,202</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0.59</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13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28, &lt;.0001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13517">
                <a:tc>
                  <a:txBody>
                    <a:bodyPr/>
                    <a:lstStyle/>
                    <a:p>
                      <a:pPr algn="l" fontAlgn="ctr"/>
                      <a:r>
                        <a:rPr lang="it-IT" sz="1050" b="0" i="0" u="none" strike="noStrike">
                          <a:solidFill>
                            <a:sysClr val="windowText" lastClr="000000"/>
                          </a:solidFill>
                          <a:effectLst/>
                          <a:latin typeface="Times New Roman"/>
                        </a:rPr>
                        <a:t>BCLC [2]</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2,193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0.60</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dirty="0">
                          <a:solidFill>
                            <a:sysClr val="windowText" lastClr="000000"/>
                          </a:solidFill>
                          <a:effectLst/>
                          <a:latin typeface="Times New Roman"/>
                        </a:rPr>
                        <a:t>25, .0001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213517">
                <a:tc>
                  <a:txBody>
                    <a:bodyPr/>
                    <a:lstStyle/>
                    <a:p>
                      <a:pPr algn="l" fontAlgn="ctr"/>
                      <a:r>
                        <a:rPr lang="it-IT" sz="1050" b="1" i="0" u="none" strike="noStrike">
                          <a:solidFill>
                            <a:sysClr val="windowText" lastClr="000000"/>
                          </a:solidFill>
                          <a:effectLst/>
                          <a:latin typeface="Times New Roman"/>
                        </a:rPr>
                        <a:t>Non-curative treatment (n=850)</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 </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 </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 </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 </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213517">
                <a:tc>
                  <a:txBody>
                    <a:bodyPr/>
                    <a:lstStyle/>
                    <a:p>
                      <a:pPr algn="l" fontAlgn="ctr"/>
                      <a:r>
                        <a:rPr lang="it-IT" sz="1050" b="0" i="0" u="none" strike="noStrike">
                          <a:solidFill>
                            <a:sysClr val="windowText" lastClr="000000"/>
                          </a:solidFill>
                          <a:effectLst/>
                          <a:latin typeface="Times New Roman"/>
                        </a:rPr>
                        <a:t>ITA.LI.CA score</a:t>
                      </a:r>
                      <a:r>
                        <a:rPr lang="it-IT" sz="1050" b="0" i="0" u="none" strike="noStrike" baseline="30000">
                          <a:solidFill>
                            <a:sysClr val="windowText" lastClr="000000"/>
                          </a:solidFill>
                          <a:effectLst/>
                          <a:latin typeface="Times New Roman"/>
                        </a:rPr>
                        <a:t> </a:t>
                      </a:r>
                      <a:r>
                        <a:rPr lang="it-IT" sz="1050" b="0" i="0" u="none" strike="noStrike">
                          <a:solidFill>
                            <a:sysClr val="windowText" lastClr="000000"/>
                          </a:solidFill>
                          <a:effectLst/>
                          <a:latin typeface="Times New Roman"/>
                        </a:rPr>
                        <a:t>[8]</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4,855</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0.73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346</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213517">
                <a:tc>
                  <a:txBody>
                    <a:bodyPr/>
                    <a:lstStyle/>
                    <a:p>
                      <a:pPr algn="l" fontAlgn="ctr"/>
                      <a:r>
                        <a:rPr lang="it-IT" sz="1050" b="0" i="0" u="none" strike="noStrike">
                          <a:solidFill>
                            <a:sysClr val="windowText" lastClr="000000"/>
                          </a:solidFill>
                          <a:effectLst/>
                          <a:latin typeface="Times New Roman"/>
                        </a:rPr>
                        <a:t>CLIP [13]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4,957</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0.70</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220</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109, &lt;.0001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213517">
                <a:tc>
                  <a:txBody>
                    <a:bodyPr/>
                    <a:lstStyle/>
                    <a:p>
                      <a:pPr algn="l" fontAlgn="ctr"/>
                      <a:r>
                        <a:rPr lang="it-IT" sz="1050" b="0" i="0" u="none" strike="noStrike">
                          <a:solidFill>
                            <a:sysClr val="windowText" lastClr="000000"/>
                          </a:solidFill>
                          <a:effectLst/>
                          <a:latin typeface="Times New Roman"/>
                        </a:rPr>
                        <a:t>HKLC [6]</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4,907</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0.72</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280</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18, .0015</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213517">
                <a:tc>
                  <a:txBody>
                    <a:bodyPr/>
                    <a:lstStyle/>
                    <a:p>
                      <a:pPr algn="l" fontAlgn="ctr"/>
                      <a:r>
                        <a:rPr lang="it-IT" sz="1050" b="0" i="0" u="none" strike="noStrike">
                          <a:solidFill>
                            <a:sysClr val="windowText" lastClr="000000"/>
                          </a:solidFill>
                          <a:effectLst/>
                          <a:latin typeface="Times New Roman"/>
                        </a:rPr>
                        <a:t>MESIAH [7]</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4,899</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0.72</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316</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51, &lt;.0001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213517">
                <a:tc>
                  <a:txBody>
                    <a:bodyPr/>
                    <a:lstStyle/>
                    <a:p>
                      <a:pPr algn="l" fontAlgn="ctr"/>
                      <a:r>
                        <a:rPr lang="it-IT" sz="1050" b="0" i="0" u="none" strike="noStrike">
                          <a:solidFill>
                            <a:sysClr val="windowText" lastClr="000000"/>
                          </a:solidFill>
                          <a:effectLst/>
                          <a:latin typeface="Times New Roman"/>
                        </a:rPr>
                        <a:t>JIS [14]</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4,945</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0.70</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233</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91, &lt;.0001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213517">
                <a:tc>
                  <a:txBody>
                    <a:bodyPr/>
                    <a:lstStyle/>
                    <a:p>
                      <a:pPr algn="l" fontAlgn="ctr"/>
                      <a:r>
                        <a:rPr lang="it-IT" sz="1050" b="0" i="0" u="none" strike="noStrike">
                          <a:solidFill>
                            <a:sysClr val="windowText" lastClr="000000"/>
                          </a:solidFill>
                          <a:effectLst/>
                          <a:latin typeface="Times New Roman"/>
                        </a:rPr>
                        <a:t>ITA.LI.CA tumor stage [8]</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5,014</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0.68</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192</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140, &lt;.0001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213517">
                <a:tc>
                  <a:txBody>
                    <a:bodyPr/>
                    <a:lstStyle/>
                    <a:p>
                      <a:pPr algn="l" fontAlgn="ctr"/>
                      <a:r>
                        <a:rPr lang="it-IT" sz="1050" b="0" i="0" u="none" strike="noStrike">
                          <a:solidFill>
                            <a:sysClr val="windowText" lastClr="000000"/>
                          </a:solidFill>
                          <a:effectLst/>
                          <a:latin typeface="Times New Roman"/>
                        </a:rPr>
                        <a:t>BCLC [2]</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4,952</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0.70</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a:solidFill>
                            <a:sysClr val="windowText" lastClr="000000"/>
                          </a:solidFill>
                          <a:effectLst/>
                          <a:latin typeface="Times New Roman"/>
                        </a:rPr>
                        <a:t>215</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50" b="0" i="0" u="none" strike="noStrike" dirty="0">
                          <a:solidFill>
                            <a:sysClr val="windowText" lastClr="000000"/>
                          </a:solidFill>
                          <a:effectLst/>
                          <a:latin typeface="Times New Roman"/>
                        </a:rPr>
                        <a:t>92, &lt;.0001</a:t>
                      </a:r>
                    </a:p>
                  </a:txBody>
                  <a:tcPr marL="11655" marR="11655" marT="116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sp>
        <p:nvSpPr>
          <p:cNvPr id="6" name="CasellaDiTesto 5"/>
          <p:cNvSpPr txBox="1"/>
          <p:nvPr/>
        </p:nvSpPr>
        <p:spPr>
          <a:xfrm>
            <a:off x="4252917" y="6488668"/>
            <a:ext cx="4891083" cy="369332"/>
          </a:xfrm>
          <a:prstGeom prst="rect">
            <a:avLst/>
          </a:prstGeom>
          <a:noFill/>
        </p:spPr>
        <p:txBody>
          <a:bodyPr wrap="none" rtlCol="0">
            <a:spAutoFit/>
          </a:bodyPr>
          <a:lstStyle/>
          <a:p>
            <a:r>
              <a:rPr lang="it-IT" dirty="0" err="1">
                <a:solidFill>
                  <a:schemeClr val="bg1"/>
                </a:solidFill>
              </a:rPr>
              <a:t>Borzio</a:t>
            </a:r>
            <a:r>
              <a:rPr lang="it-IT" dirty="0">
                <a:solidFill>
                  <a:schemeClr val="bg1"/>
                </a:solidFill>
              </a:rPr>
              <a:t> M, </a:t>
            </a:r>
            <a:r>
              <a:rPr lang="it-IT" dirty="0" err="1">
                <a:solidFill>
                  <a:schemeClr val="bg1"/>
                </a:solidFill>
              </a:rPr>
              <a:t>EpaHCC</a:t>
            </a:r>
            <a:r>
              <a:rPr lang="it-IT" dirty="0">
                <a:solidFill>
                  <a:schemeClr val="bg1"/>
                </a:solidFill>
              </a:rPr>
              <a:t> </a:t>
            </a:r>
            <a:r>
              <a:rPr lang="it-IT" dirty="0" err="1">
                <a:solidFill>
                  <a:schemeClr val="bg1"/>
                </a:solidFill>
              </a:rPr>
              <a:t>study</a:t>
            </a:r>
            <a:r>
              <a:rPr lang="it-IT" dirty="0">
                <a:solidFill>
                  <a:schemeClr val="bg1"/>
                </a:solidFill>
              </a:rPr>
              <a:t> </a:t>
            </a:r>
            <a:r>
              <a:rPr lang="it-IT" dirty="0" err="1">
                <a:solidFill>
                  <a:schemeClr val="bg1"/>
                </a:solidFill>
              </a:rPr>
              <a:t>group</a:t>
            </a:r>
            <a:r>
              <a:rPr lang="it-IT" dirty="0">
                <a:solidFill>
                  <a:schemeClr val="bg1"/>
                </a:solidFill>
              </a:rPr>
              <a:t>. </a:t>
            </a:r>
            <a:r>
              <a:rPr lang="it-IT" dirty="0" err="1">
                <a:solidFill>
                  <a:schemeClr val="bg1"/>
                </a:solidFill>
              </a:rPr>
              <a:t>Hepatology</a:t>
            </a:r>
            <a:r>
              <a:rPr lang="it-IT" dirty="0">
                <a:solidFill>
                  <a:schemeClr val="bg1"/>
                </a:solidFill>
              </a:rPr>
              <a:t> 2017</a:t>
            </a:r>
          </a:p>
        </p:txBody>
      </p:sp>
      <p:sp>
        <p:nvSpPr>
          <p:cNvPr id="7" name="Rettangolo 6"/>
          <p:cNvSpPr/>
          <p:nvPr/>
        </p:nvSpPr>
        <p:spPr>
          <a:xfrm>
            <a:off x="0" y="18158"/>
            <a:ext cx="9144000" cy="830997"/>
          </a:xfrm>
          <a:prstGeom prst="rect">
            <a:avLst/>
          </a:prstGeom>
        </p:spPr>
        <p:txBody>
          <a:bodyPr wrap="square">
            <a:spAutoFit/>
          </a:bodyPr>
          <a:lstStyle/>
          <a:p>
            <a:pPr algn="ctr"/>
            <a:r>
              <a:rPr lang="en-GB" sz="2400" b="1" dirty="0">
                <a:solidFill>
                  <a:srgbClr val="FFC000"/>
                </a:solidFill>
                <a:latin typeface="Arial Narrow" panose="020B0606020202030204" pitchFamily="34" charset="0"/>
              </a:rPr>
              <a:t>External validation of the ITA.LI.CA prognostic system for</a:t>
            </a:r>
            <a:r>
              <a:rPr lang="en-US" sz="2400" b="1" dirty="0">
                <a:solidFill>
                  <a:srgbClr val="FFC000"/>
                </a:solidFill>
                <a:latin typeface="Arial Narrow" panose="020B0606020202030204" pitchFamily="34" charset="0"/>
              </a:rPr>
              <a:t> patients with hepatocellular carcinoma: a multicenter cohort study</a:t>
            </a:r>
            <a:r>
              <a:rPr lang="en-GB" sz="2400" b="1" dirty="0">
                <a:solidFill>
                  <a:srgbClr val="FFC000"/>
                </a:solidFill>
                <a:latin typeface="Arial Narrow" panose="020B0606020202030204" pitchFamily="34" charset="0"/>
              </a:rPr>
              <a:t>.</a:t>
            </a:r>
            <a:endParaRPr lang="it-IT" sz="2400" dirty="0">
              <a:solidFill>
                <a:srgbClr val="FFC000"/>
              </a:solidFill>
              <a:latin typeface="Arial Narrow" panose="020B0606020202030204" pitchFamily="34" charset="0"/>
            </a:endParaRPr>
          </a:p>
        </p:txBody>
      </p:sp>
    </p:spTree>
    <p:extLst>
      <p:ext uri="{BB962C8B-B14F-4D97-AF65-F5344CB8AC3E}">
        <p14:creationId xmlns:p14="http://schemas.microsoft.com/office/powerpoint/2010/main" val="23133039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6"/>
          <p:cNvSpPr>
            <a:spLocks noChangeArrowheads="1"/>
          </p:cNvSpPr>
          <p:nvPr/>
        </p:nvSpPr>
        <p:spPr bwMode="auto">
          <a:xfrm>
            <a:off x="5548617" y="6601202"/>
            <a:ext cx="3595383" cy="25391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p>
            <a:pPr algn="r"/>
            <a:r>
              <a:rPr lang="it-IT" sz="1050" dirty="0" err="1">
                <a:solidFill>
                  <a:schemeClr val="bg1"/>
                </a:solidFill>
              </a:rPr>
              <a:t>Farinati</a:t>
            </a:r>
            <a:r>
              <a:rPr lang="it-IT" sz="1050" dirty="0">
                <a:solidFill>
                  <a:schemeClr val="bg1"/>
                </a:solidFill>
              </a:rPr>
              <a:t> </a:t>
            </a:r>
            <a:r>
              <a:rPr lang="it-IT" sz="1050" dirty="0" err="1">
                <a:solidFill>
                  <a:schemeClr val="bg1"/>
                </a:solidFill>
              </a:rPr>
              <a:t>F</a:t>
            </a:r>
            <a:r>
              <a:rPr lang="it-IT" sz="1050" dirty="0">
                <a:solidFill>
                  <a:schemeClr val="bg1"/>
                </a:solidFill>
              </a:rPr>
              <a:t>, et al. </a:t>
            </a:r>
            <a:r>
              <a:rPr lang="it-IT" sz="1050" dirty="0" err="1">
                <a:solidFill>
                  <a:schemeClr val="bg1"/>
                </a:solidFill>
              </a:rPr>
              <a:t>PLoS</a:t>
            </a:r>
            <a:r>
              <a:rPr lang="it-IT" sz="1050" dirty="0">
                <a:solidFill>
                  <a:schemeClr val="bg1"/>
                </a:solidFill>
              </a:rPr>
              <a:t> </a:t>
            </a:r>
            <a:r>
              <a:rPr lang="it-IT" sz="1050" dirty="0" err="1">
                <a:solidFill>
                  <a:schemeClr val="bg1"/>
                </a:solidFill>
              </a:rPr>
              <a:t>Med</a:t>
            </a:r>
            <a:r>
              <a:rPr lang="it-IT" sz="1050" dirty="0">
                <a:solidFill>
                  <a:schemeClr val="bg1"/>
                </a:solidFill>
              </a:rPr>
              <a:t> 2016; 13(4):e1002006</a:t>
            </a:r>
          </a:p>
        </p:txBody>
      </p:sp>
      <p:grpSp>
        <p:nvGrpSpPr>
          <p:cNvPr id="6" name="Gruppo 5">
            <a:extLst>
              <a:ext uri="{FF2B5EF4-FFF2-40B4-BE49-F238E27FC236}">
                <a16:creationId xmlns:a16="http://schemas.microsoft.com/office/drawing/2014/main" id="{651FE8B8-97A9-4414-831E-48BCE2AB4F1E}"/>
              </a:ext>
            </a:extLst>
          </p:cNvPr>
          <p:cNvGrpSpPr/>
          <p:nvPr/>
        </p:nvGrpSpPr>
        <p:grpSpPr>
          <a:xfrm>
            <a:off x="4572000" y="3216847"/>
            <a:ext cx="3880731" cy="3308497"/>
            <a:chOff x="3779912" y="3429000"/>
            <a:chExt cx="4896544" cy="4536504"/>
          </a:xfrm>
        </p:grpSpPr>
        <p:pic>
          <p:nvPicPr>
            <p:cNvPr id="3" name="Immagine 2"/>
            <p:cNvPicPr>
              <a:picLocks noChangeAspect="1"/>
            </p:cNvPicPr>
            <p:nvPr/>
          </p:nvPicPr>
          <p:blipFill>
            <a:blip r:embed="rId3"/>
            <a:stretch>
              <a:fillRect/>
            </a:stretch>
          </p:blipFill>
          <p:spPr>
            <a:xfrm>
              <a:off x="3923928" y="3429000"/>
              <a:ext cx="4536504" cy="4536504"/>
            </a:xfrm>
            <a:prstGeom prst="rect">
              <a:avLst/>
            </a:prstGeom>
          </p:spPr>
        </p:pic>
        <p:sp>
          <p:nvSpPr>
            <p:cNvPr id="13" name="Text Box 8"/>
            <p:cNvSpPr txBox="1">
              <a:spLocks noChangeArrowheads="1"/>
            </p:cNvSpPr>
            <p:nvPr/>
          </p:nvSpPr>
          <p:spPr bwMode="auto">
            <a:xfrm>
              <a:off x="3779912" y="6437830"/>
              <a:ext cx="1584176" cy="438572"/>
            </a:xfrm>
            <a:prstGeom prst="rect">
              <a:avLst/>
            </a:prstGeom>
            <a:noFill/>
            <a:ln>
              <a:noFill/>
            </a:ln>
          </p:spPr>
          <p:txBody>
            <a:bodyPr wrap="square" lIns="91430" tIns="45715" rIns="91430" bIns="45715">
              <a:spAutoFit/>
            </a:bodyPr>
            <a:lstStyle>
              <a:lvl1pPr marL="457200" indent="-4572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lgn="ctr" eaLnBrk="1" hangingPunct="1"/>
              <a:r>
                <a:rPr lang="en-US" sz="1200" b="1" dirty="0">
                  <a:solidFill>
                    <a:schemeClr val="tx1"/>
                  </a:solidFill>
                </a:rPr>
                <a:t>Prognostic score</a:t>
              </a:r>
            </a:p>
            <a:p>
              <a:pPr marL="0" indent="0" algn="ctr" eaLnBrk="1" hangingPunct="1"/>
              <a:r>
                <a:rPr lang="en-US" sz="1050" b="1" dirty="0">
                  <a:solidFill>
                    <a:schemeClr val="tx1"/>
                  </a:solidFill>
                </a:rPr>
                <a:t>(multivariate analysis)</a:t>
              </a:r>
            </a:p>
          </p:txBody>
        </p:sp>
        <p:sp>
          <p:nvSpPr>
            <p:cNvPr id="14" name="Text Box 16"/>
            <p:cNvSpPr txBox="1">
              <a:spLocks noChangeArrowheads="1"/>
            </p:cNvSpPr>
            <p:nvPr/>
          </p:nvSpPr>
          <p:spPr bwMode="auto">
            <a:xfrm>
              <a:off x="6602908" y="6476260"/>
              <a:ext cx="2073548" cy="446266"/>
            </a:xfrm>
            <a:prstGeom prst="rect">
              <a:avLst/>
            </a:prstGeom>
            <a:noFill/>
            <a:ln>
              <a:noFill/>
            </a:ln>
          </p:spPr>
          <p:txBody>
            <a:bodyPr wrap="square" lIns="91430" tIns="45715" rIns="91430" bIns="45715">
              <a:spAutoFit/>
            </a:bodyPr>
            <a:lstStyle>
              <a:lvl1pPr marL="457200" indent="-4572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lgn="ctr" eaLnBrk="1" hangingPunct="1"/>
              <a:r>
                <a:rPr lang="en-US" sz="1200" b="1" dirty="0">
                  <a:solidFill>
                    <a:schemeClr val="tx1"/>
                  </a:solidFill>
                </a:rPr>
                <a:t>Staging system</a:t>
              </a:r>
            </a:p>
            <a:p>
              <a:pPr marL="0" indent="0" algn="ctr" eaLnBrk="1" hangingPunct="1"/>
              <a:r>
                <a:rPr lang="en-US" sz="1050" b="1" dirty="0">
                  <a:solidFill>
                    <a:schemeClr val="tx1"/>
                  </a:solidFill>
                </a:rPr>
                <a:t>(literature based)</a:t>
              </a:r>
            </a:p>
          </p:txBody>
        </p:sp>
        <p:sp>
          <p:nvSpPr>
            <p:cNvPr id="15" name="Text Box 8"/>
            <p:cNvSpPr txBox="1">
              <a:spLocks noChangeArrowheads="1"/>
            </p:cNvSpPr>
            <p:nvPr/>
          </p:nvSpPr>
          <p:spPr bwMode="auto">
            <a:xfrm>
              <a:off x="3779912" y="4463208"/>
              <a:ext cx="1584176" cy="276989"/>
            </a:xfrm>
            <a:prstGeom prst="rect">
              <a:avLst/>
            </a:prstGeom>
            <a:noFill/>
            <a:ln>
              <a:noFill/>
            </a:ln>
          </p:spPr>
          <p:txBody>
            <a:bodyPr wrap="square" lIns="91430" tIns="45715" rIns="91430" bIns="45715">
              <a:spAutoFit/>
            </a:bodyPr>
            <a:lstStyle>
              <a:lvl1pPr marL="457200" indent="-4572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lgn="ctr" eaLnBrk="1" hangingPunct="1"/>
              <a:r>
                <a:rPr lang="en-US" sz="1200" b="1" dirty="0">
                  <a:solidFill>
                    <a:schemeClr val="tx1"/>
                  </a:solidFill>
                </a:rPr>
                <a:t>Prognosis</a:t>
              </a:r>
              <a:endParaRPr lang="en-US" sz="1050" b="1" dirty="0">
                <a:solidFill>
                  <a:schemeClr val="tx1"/>
                </a:solidFill>
              </a:endParaRPr>
            </a:p>
          </p:txBody>
        </p:sp>
        <p:sp>
          <p:nvSpPr>
            <p:cNvPr id="16" name="Text Box 16"/>
            <p:cNvSpPr txBox="1">
              <a:spLocks noChangeArrowheads="1"/>
            </p:cNvSpPr>
            <p:nvPr/>
          </p:nvSpPr>
          <p:spPr bwMode="auto">
            <a:xfrm>
              <a:off x="6602908" y="4437112"/>
              <a:ext cx="2073548" cy="276989"/>
            </a:xfrm>
            <a:prstGeom prst="rect">
              <a:avLst/>
            </a:prstGeom>
            <a:noFill/>
            <a:ln>
              <a:noFill/>
            </a:ln>
          </p:spPr>
          <p:txBody>
            <a:bodyPr wrap="square" lIns="91430" tIns="45715" rIns="91430" bIns="45715">
              <a:spAutoFit/>
            </a:bodyPr>
            <a:lstStyle>
              <a:lvl1pPr marL="457200" indent="-4572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lgn="ctr" eaLnBrk="1" hangingPunct="1"/>
              <a:r>
                <a:rPr lang="en-US" sz="1200" b="1" dirty="0">
                  <a:solidFill>
                    <a:schemeClr val="tx1"/>
                  </a:solidFill>
                </a:rPr>
                <a:t>Treatment</a:t>
              </a:r>
              <a:endParaRPr lang="en-US" sz="1050" b="1" dirty="0">
                <a:solidFill>
                  <a:schemeClr val="tx1"/>
                </a:solidFill>
              </a:endParaRPr>
            </a:p>
          </p:txBody>
        </p:sp>
      </p:grpSp>
      <p:grpSp>
        <p:nvGrpSpPr>
          <p:cNvPr id="2" name="Gruppo 1">
            <a:extLst>
              <a:ext uri="{FF2B5EF4-FFF2-40B4-BE49-F238E27FC236}">
                <a16:creationId xmlns:a16="http://schemas.microsoft.com/office/drawing/2014/main" id="{5D3E72A0-D4FE-455D-8439-6A5283017DF8}"/>
              </a:ext>
            </a:extLst>
          </p:cNvPr>
          <p:cNvGrpSpPr/>
          <p:nvPr/>
        </p:nvGrpSpPr>
        <p:grpSpPr>
          <a:xfrm>
            <a:off x="3167336" y="1256038"/>
            <a:ext cx="5651780" cy="2062103"/>
            <a:chOff x="3168692" y="1972578"/>
            <a:chExt cx="5651780" cy="2062103"/>
          </a:xfrm>
        </p:grpSpPr>
        <p:sp>
          <p:nvSpPr>
            <p:cNvPr id="4" name="Rettangolo 3"/>
            <p:cNvSpPr/>
            <p:nvPr/>
          </p:nvSpPr>
          <p:spPr>
            <a:xfrm>
              <a:off x="3779912" y="1972578"/>
              <a:ext cx="5040560" cy="2062103"/>
            </a:xfrm>
            <a:prstGeom prst="rect">
              <a:avLst/>
            </a:prstGeom>
          </p:spPr>
          <p:txBody>
            <a:bodyPr wrap="square">
              <a:spAutoFit/>
            </a:bodyPr>
            <a:lstStyle/>
            <a:p>
              <a:pPr algn="just"/>
              <a:r>
                <a:rPr lang="it-IT" sz="1600" dirty="0">
                  <a:solidFill>
                    <a:schemeClr val="bg1"/>
                  </a:solidFill>
                </a:rPr>
                <a:t>PRO: </a:t>
              </a:r>
              <a:r>
                <a:rPr lang="it-IT" sz="1600" dirty="0" err="1">
                  <a:solidFill>
                    <a:schemeClr val="bg1"/>
                  </a:solidFill>
                </a:rPr>
                <a:t>Combined</a:t>
              </a:r>
              <a:r>
                <a:rPr lang="it-IT" sz="1600" dirty="0">
                  <a:solidFill>
                    <a:schemeClr val="bg1"/>
                  </a:solidFill>
                </a:rPr>
                <a:t> systems use </a:t>
              </a:r>
              <a:r>
                <a:rPr lang="it-IT" sz="1600" dirty="0" err="1">
                  <a:solidFill>
                    <a:schemeClr val="bg1"/>
                  </a:solidFill>
                </a:rPr>
                <a:t>evidence</a:t>
              </a:r>
              <a:r>
                <a:rPr lang="it-IT" sz="1600" dirty="0">
                  <a:solidFill>
                    <a:schemeClr val="bg1"/>
                  </a:solidFill>
                </a:rPr>
                <a:t> to </a:t>
              </a:r>
              <a:r>
                <a:rPr lang="it-IT" sz="1600" dirty="0" err="1">
                  <a:solidFill>
                    <a:schemeClr val="bg1"/>
                  </a:solidFill>
                </a:rPr>
                <a:t>stratify</a:t>
              </a:r>
              <a:r>
                <a:rPr lang="it-IT" sz="1600" dirty="0">
                  <a:solidFill>
                    <a:schemeClr val="bg1"/>
                  </a:solidFill>
                </a:rPr>
                <a:t> tumor </a:t>
              </a:r>
              <a:r>
                <a:rPr lang="it-IT" sz="1600" dirty="0" err="1">
                  <a:solidFill>
                    <a:schemeClr val="bg1"/>
                  </a:solidFill>
                </a:rPr>
                <a:t>stages</a:t>
              </a:r>
              <a:r>
                <a:rPr lang="it-IT" sz="1600" dirty="0">
                  <a:solidFill>
                    <a:schemeClr val="bg1"/>
                  </a:solidFill>
                </a:rPr>
                <a:t> and to select </a:t>
              </a:r>
              <a:r>
                <a:rPr lang="it-IT" sz="1600" dirty="0" err="1">
                  <a:solidFill>
                    <a:schemeClr val="bg1"/>
                  </a:solidFill>
                </a:rPr>
                <a:t>parameters</a:t>
              </a:r>
              <a:r>
                <a:rPr lang="it-IT" sz="1600" dirty="0">
                  <a:solidFill>
                    <a:schemeClr val="bg1"/>
                  </a:solidFill>
                </a:rPr>
                <a:t> to be </a:t>
              </a:r>
              <a:r>
                <a:rPr lang="it-IT" sz="1600" dirty="0" err="1">
                  <a:solidFill>
                    <a:schemeClr val="bg1"/>
                  </a:solidFill>
                </a:rPr>
                <a:t>tested</a:t>
              </a:r>
              <a:r>
                <a:rPr lang="it-IT" sz="1600" dirty="0">
                  <a:solidFill>
                    <a:schemeClr val="bg1"/>
                  </a:solidFill>
                </a:rPr>
                <a:t> and </a:t>
              </a:r>
              <a:r>
                <a:rPr lang="it-IT" sz="1600" u="sng" dirty="0" err="1">
                  <a:solidFill>
                    <a:schemeClr val="bg1"/>
                  </a:solidFill>
                </a:rPr>
                <a:t>weightened</a:t>
              </a:r>
              <a:r>
                <a:rPr lang="it-IT" sz="1600" dirty="0">
                  <a:solidFill>
                    <a:schemeClr val="bg1"/>
                  </a:solidFill>
                </a:rPr>
                <a:t> on large HCC </a:t>
              </a:r>
              <a:r>
                <a:rPr lang="it-IT" sz="1600" dirty="0" err="1">
                  <a:solidFill>
                    <a:schemeClr val="bg1"/>
                  </a:solidFill>
                </a:rPr>
                <a:t>cohorts</a:t>
              </a:r>
              <a:r>
                <a:rPr lang="it-IT" sz="1600" dirty="0">
                  <a:solidFill>
                    <a:schemeClr val="bg1"/>
                  </a:solidFill>
                </a:rPr>
                <a:t>.</a:t>
              </a:r>
            </a:p>
            <a:p>
              <a:pPr algn="just"/>
              <a:endParaRPr lang="it-IT" sz="1600" dirty="0">
                <a:solidFill>
                  <a:schemeClr val="bg1"/>
                </a:solidFill>
              </a:endParaRPr>
            </a:p>
            <a:p>
              <a:pPr algn="just"/>
              <a:r>
                <a:rPr lang="it-IT" sz="1600" dirty="0">
                  <a:solidFill>
                    <a:schemeClr val="bg1"/>
                  </a:solidFill>
                </a:rPr>
                <a:t>CONS: </a:t>
              </a:r>
              <a:r>
                <a:rPr lang="it-IT" sz="1600" dirty="0" err="1">
                  <a:solidFill>
                    <a:schemeClr val="bg1"/>
                  </a:solidFill>
                </a:rPr>
                <a:t>They</a:t>
              </a:r>
              <a:r>
                <a:rPr lang="it-IT" sz="1600" dirty="0">
                  <a:solidFill>
                    <a:schemeClr val="bg1"/>
                  </a:solidFill>
                </a:rPr>
                <a:t> must be </a:t>
              </a:r>
              <a:r>
                <a:rPr lang="it-IT" sz="1600" dirty="0" err="1">
                  <a:solidFill>
                    <a:schemeClr val="bg1"/>
                  </a:solidFill>
                </a:rPr>
                <a:t>implemented</a:t>
              </a:r>
              <a:r>
                <a:rPr lang="it-IT" sz="1600" dirty="0">
                  <a:solidFill>
                    <a:schemeClr val="bg1"/>
                  </a:solidFill>
                </a:rPr>
                <a:t> with </a:t>
              </a:r>
              <a:r>
                <a:rPr lang="it-IT" sz="1600" dirty="0" err="1">
                  <a:solidFill>
                    <a:schemeClr val="bg1"/>
                  </a:solidFill>
                </a:rPr>
                <a:t>other</a:t>
              </a:r>
              <a:r>
                <a:rPr lang="it-IT" sz="1600" dirty="0">
                  <a:solidFill>
                    <a:schemeClr val="bg1"/>
                  </a:solidFill>
                </a:rPr>
                <a:t> </a:t>
              </a:r>
              <a:r>
                <a:rPr lang="it-IT" sz="1600" dirty="0" err="1">
                  <a:solidFill>
                    <a:schemeClr val="bg1"/>
                  </a:solidFill>
                </a:rPr>
                <a:t>biological</a:t>
              </a:r>
              <a:r>
                <a:rPr lang="it-IT" sz="1600" dirty="0">
                  <a:solidFill>
                    <a:schemeClr val="bg1"/>
                  </a:solidFill>
                </a:rPr>
                <a:t>/</a:t>
              </a:r>
              <a:r>
                <a:rPr lang="it-IT" sz="1600" dirty="0" err="1">
                  <a:solidFill>
                    <a:schemeClr val="bg1"/>
                  </a:solidFill>
                </a:rPr>
                <a:t>functional</a:t>
              </a:r>
              <a:r>
                <a:rPr lang="it-IT" sz="1600" dirty="0">
                  <a:solidFill>
                    <a:schemeClr val="bg1"/>
                  </a:solidFill>
                </a:rPr>
                <a:t> </a:t>
              </a:r>
              <a:r>
                <a:rPr lang="it-IT" sz="1600" dirty="0" err="1">
                  <a:solidFill>
                    <a:schemeClr val="bg1"/>
                  </a:solidFill>
                </a:rPr>
                <a:t>variables</a:t>
              </a:r>
              <a:r>
                <a:rPr lang="it-IT" sz="1600" dirty="0">
                  <a:solidFill>
                    <a:schemeClr val="bg1"/>
                  </a:solidFill>
                </a:rPr>
                <a:t> in </a:t>
              </a:r>
              <a:r>
                <a:rPr lang="it-IT" sz="1600" dirty="0" err="1">
                  <a:solidFill>
                    <a:schemeClr val="bg1"/>
                  </a:solidFill>
                </a:rPr>
                <a:t>order</a:t>
              </a:r>
              <a:r>
                <a:rPr lang="it-IT" sz="1600" dirty="0">
                  <a:solidFill>
                    <a:schemeClr val="bg1"/>
                  </a:solidFill>
                </a:rPr>
                <a:t> to </a:t>
              </a:r>
              <a:r>
                <a:rPr lang="it-IT" sz="1600" dirty="0" err="1">
                  <a:solidFill>
                    <a:schemeClr val="bg1"/>
                  </a:solidFill>
                </a:rPr>
                <a:t>have</a:t>
              </a:r>
              <a:r>
                <a:rPr lang="it-IT" sz="1600" dirty="0">
                  <a:solidFill>
                    <a:schemeClr val="bg1"/>
                  </a:solidFill>
                </a:rPr>
                <a:t> the </a:t>
              </a:r>
              <a:r>
                <a:rPr lang="it-IT" sz="1600" dirty="0" err="1">
                  <a:solidFill>
                    <a:schemeClr val="bg1"/>
                  </a:solidFill>
                </a:rPr>
                <a:t>most</a:t>
              </a:r>
              <a:r>
                <a:rPr lang="it-IT" sz="1600" dirty="0">
                  <a:solidFill>
                    <a:schemeClr val="bg1"/>
                  </a:solidFill>
                </a:rPr>
                <a:t> </a:t>
              </a:r>
              <a:r>
                <a:rPr lang="it-IT" sz="1600" dirty="0" err="1">
                  <a:solidFill>
                    <a:schemeClr val="bg1"/>
                  </a:solidFill>
                </a:rPr>
                <a:t>personalized</a:t>
              </a:r>
              <a:r>
                <a:rPr lang="it-IT" sz="1600" dirty="0">
                  <a:solidFill>
                    <a:schemeClr val="bg1"/>
                  </a:solidFill>
                </a:rPr>
                <a:t> </a:t>
              </a:r>
              <a:r>
                <a:rPr lang="it-IT" sz="1600" dirty="0" err="1">
                  <a:solidFill>
                    <a:schemeClr val="bg1"/>
                  </a:solidFill>
                </a:rPr>
                <a:t>therapy</a:t>
              </a:r>
              <a:r>
                <a:rPr lang="it-IT" sz="1600" dirty="0">
                  <a:solidFill>
                    <a:schemeClr val="bg1"/>
                  </a:solidFill>
                </a:rPr>
                <a:t> </a:t>
              </a:r>
              <a:r>
                <a:rPr lang="it-IT" sz="1600" dirty="0" err="1">
                  <a:solidFill>
                    <a:schemeClr val="bg1"/>
                  </a:solidFill>
                </a:rPr>
                <a:t>that</a:t>
              </a:r>
              <a:r>
                <a:rPr lang="it-IT" sz="1600" dirty="0">
                  <a:solidFill>
                    <a:schemeClr val="bg1"/>
                  </a:solidFill>
                </a:rPr>
                <a:t> </a:t>
              </a:r>
              <a:r>
                <a:rPr lang="it-IT" sz="1600" dirty="0" err="1">
                  <a:solidFill>
                    <a:schemeClr val="bg1"/>
                  </a:solidFill>
                </a:rPr>
                <a:t>is</a:t>
              </a:r>
              <a:r>
                <a:rPr lang="it-IT" sz="1600" dirty="0">
                  <a:solidFill>
                    <a:schemeClr val="bg1"/>
                  </a:solidFill>
                </a:rPr>
                <a:t> </a:t>
              </a:r>
              <a:r>
                <a:rPr lang="it-IT" sz="1600" dirty="0" err="1">
                  <a:solidFill>
                    <a:schemeClr val="bg1"/>
                  </a:solidFill>
                </a:rPr>
                <a:t>possible</a:t>
              </a:r>
              <a:r>
                <a:rPr lang="it-IT" sz="1600" dirty="0">
                  <a:solidFill>
                    <a:schemeClr val="bg1"/>
                  </a:solidFill>
                </a:rPr>
                <a:t> for </a:t>
              </a:r>
              <a:r>
                <a:rPr lang="it-IT" sz="1600" dirty="0" err="1">
                  <a:solidFill>
                    <a:schemeClr val="bg1"/>
                  </a:solidFill>
                </a:rPr>
                <a:t>each</a:t>
              </a:r>
              <a:r>
                <a:rPr lang="it-IT" sz="1600" dirty="0">
                  <a:solidFill>
                    <a:schemeClr val="bg1"/>
                  </a:solidFill>
                </a:rPr>
                <a:t> single </a:t>
              </a:r>
              <a:r>
                <a:rPr lang="it-IT" sz="1600" dirty="0" err="1">
                  <a:solidFill>
                    <a:schemeClr val="bg1"/>
                  </a:solidFill>
                </a:rPr>
                <a:t>patient</a:t>
              </a:r>
              <a:r>
                <a:rPr lang="it-IT" sz="1600" dirty="0">
                  <a:solidFill>
                    <a:schemeClr val="bg1"/>
                  </a:solidFill>
                </a:rPr>
                <a:t>.</a:t>
              </a:r>
            </a:p>
          </p:txBody>
        </p:sp>
        <p:pic>
          <p:nvPicPr>
            <p:cNvPr id="17" name="Immagine 16"/>
            <p:cNvPicPr>
              <a:picLocks noChangeAspect="1"/>
            </p:cNvPicPr>
            <p:nvPr/>
          </p:nvPicPr>
          <p:blipFill>
            <a:blip r:embed="rId4"/>
            <a:stretch>
              <a:fillRect/>
            </a:stretch>
          </p:blipFill>
          <p:spPr>
            <a:xfrm>
              <a:off x="3168692" y="2060848"/>
              <a:ext cx="539212" cy="404409"/>
            </a:xfrm>
            <a:prstGeom prst="rect">
              <a:avLst/>
            </a:prstGeom>
          </p:spPr>
        </p:pic>
        <p:pic>
          <p:nvPicPr>
            <p:cNvPr id="18" name="Immagine 17"/>
            <p:cNvPicPr>
              <a:picLocks noChangeAspect="1"/>
            </p:cNvPicPr>
            <p:nvPr/>
          </p:nvPicPr>
          <p:blipFill>
            <a:blip r:embed="rId5"/>
            <a:stretch>
              <a:fillRect/>
            </a:stretch>
          </p:blipFill>
          <p:spPr>
            <a:xfrm>
              <a:off x="3203848" y="2996952"/>
              <a:ext cx="404664" cy="404664"/>
            </a:xfrm>
            <a:prstGeom prst="rect">
              <a:avLst/>
            </a:prstGeom>
          </p:spPr>
        </p:pic>
      </p:grpSp>
      <p:sp>
        <p:nvSpPr>
          <p:cNvPr id="21" name="Rettangolo 20"/>
          <p:cNvSpPr/>
          <p:nvPr/>
        </p:nvSpPr>
        <p:spPr>
          <a:xfrm>
            <a:off x="0" y="33152"/>
            <a:ext cx="9144000" cy="1323439"/>
          </a:xfrm>
          <a:prstGeom prst="rect">
            <a:avLst/>
          </a:prstGeom>
        </p:spPr>
        <p:txBody>
          <a:bodyPr wrap="square">
            <a:spAutoFit/>
          </a:bodyPr>
          <a:lstStyle/>
          <a:p>
            <a:pPr algn="ctr"/>
            <a:r>
              <a:rPr lang="it-IT" sz="4000" b="1" dirty="0" err="1">
                <a:solidFill>
                  <a:srgbClr val="FFC000"/>
                </a:solidFill>
                <a:latin typeface="Arial Narrow" panose="020B0606020202030204" pitchFamily="34" charset="0"/>
                <a:cs typeface="Calibri"/>
              </a:rPr>
              <a:t>Combined</a:t>
            </a:r>
            <a:r>
              <a:rPr lang="it-IT" sz="4000" b="1" dirty="0">
                <a:solidFill>
                  <a:srgbClr val="FFC000"/>
                </a:solidFill>
                <a:latin typeface="Arial Narrow" panose="020B0606020202030204" pitchFamily="34" charset="0"/>
                <a:cs typeface="Calibri"/>
              </a:rPr>
              <a:t> </a:t>
            </a:r>
            <a:r>
              <a:rPr lang="it-IT" sz="4000" b="1" dirty="0" err="1">
                <a:solidFill>
                  <a:srgbClr val="FFC000"/>
                </a:solidFill>
                <a:latin typeface="Arial Narrow" panose="020B0606020202030204" pitchFamily="34" charset="0"/>
                <a:cs typeface="Calibri"/>
              </a:rPr>
              <a:t>Prognostic</a:t>
            </a:r>
            <a:r>
              <a:rPr lang="it-IT" sz="4000" b="1" dirty="0">
                <a:solidFill>
                  <a:srgbClr val="FFC000"/>
                </a:solidFill>
                <a:latin typeface="Arial Narrow" panose="020B0606020202030204" pitchFamily="34" charset="0"/>
                <a:cs typeface="Calibri"/>
              </a:rPr>
              <a:t> Systems </a:t>
            </a:r>
          </a:p>
          <a:p>
            <a:pPr algn="ctr"/>
            <a:r>
              <a:rPr lang="it-IT" sz="4000" b="1" dirty="0">
                <a:solidFill>
                  <a:srgbClr val="FFC000"/>
                </a:solidFill>
                <a:latin typeface="Arial Narrow" panose="020B0606020202030204" pitchFamily="34" charset="0"/>
                <a:cs typeface="Calibri"/>
              </a:rPr>
              <a:t>Pro &amp; Cons</a:t>
            </a:r>
            <a:endParaRPr lang="it-IT" sz="4000" dirty="0">
              <a:solidFill>
                <a:srgbClr val="FFC000"/>
              </a:solidFill>
              <a:latin typeface="Arial Narrow" panose="020B0606020202030204" pitchFamily="34" charset="0"/>
            </a:endParaRPr>
          </a:p>
        </p:txBody>
      </p:sp>
      <p:pic>
        <p:nvPicPr>
          <p:cNvPr id="20" name="Immagine 19"/>
          <p:cNvPicPr>
            <a:picLocks noChangeAspect="1"/>
          </p:cNvPicPr>
          <p:nvPr/>
        </p:nvPicPr>
        <p:blipFill>
          <a:blip r:embed="rId6"/>
          <a:stretch>
            <a:fillRect/>
          </a:stretch>
        </p:blipFill>
        <p:spPr>
          <a:xfrm>
            <a:off x="124724" y="1356591"/>
            <a:ext cx="2808312" cy="5085184"/>
          </a:xfrm>
          <a:prstGeom prst="rect">
            <a:avLst/>
          </a:prstGeom>
        </p:spPr>
      </p:pic>
    </p:spTree>
    <p:extLst>
      <p:ext uri="{BB962C8B-B14F-4D97-AF65-F5344CB8AC3E}">
        <p14:creationId xmlns:p14="http://schemas.microsoft.com/office/powerpoint/2010/main" val="33550607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13676" y="42284"/>
            <a:ext cx="9144000"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it-IT" kern="0" dirty="0" err="1">
                <a:solidFill>
                  <a:srgbClr val="FFC000"/>
                </a:solidFill>
                <a:latin typeface="Arial Narrow" panose="020B0606020202030204" pitchFamily="34" charset="0"/>
              </a:rPr>
              <a:t>Methodological</a:t>
            </a:r>
            <a:r>
              <a:rPr lang="it-IT" kern="0" dirty="0">
                <a:solidFill>
                  <a:srgbClr val="FFC000"/>
                </a:solidFill>
                <a:latin typeface="Arial Narrow" panose="020B0606020202030204" pitchFamily="34" charset="0"/>
              </a:rPr>
              <a:t> </a:t>
            </a:r>
            <a:r>
              <a:rPr lang="it-IT" kern="0" dirty="0" err="1">
                <a:solidFill>
                  <a:srgbClr val="FFC000"/>
                </a:solidFill>
                <a:latin typeface="Arial Narrow" panose="020B0606020202030204" pitchFamily="34" charset="0"/>
              </a:rPr>
              <a:t>quality</a:t>
            </a:r>
            <a:r>
              <a:rPr lang="it-IT" kern="0" dirty="0">
                <a:solidFill>
                  <a:srgbClr val="FFC000"/>
                </a:solidFill>
                <a:latin typeface="Arial Narrow" panose="020B0606020202030204" pitchFamily="34" charset="0"/>
              </a:rPr>
              <a:t> </a:t>
            </a:r>
          </a:p>
        </p:txBody>
      </p:sp>
      <p:sp>
        <p:nvSpPr>
          <p:cNvPr id="3" name="Segnaposto contenuto 1"/>
          <p:cNvSpPr txBox="1">
            <a:spLocks/>
          </p:cNvSpPr>
          <p:nvPr/>
        </p:nvSpPr>
        <p:spPr>
          <a:xfrm>
            <a:off x="13676" y="1556792"/>
            <a:ext cx="9144000" cy="324036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lvl="1">
              <a:lnSpc>
                <a:spcPct val="150000"/>
              </a:lnSpc>
              <a:buClr>
                <a:srgbClr val="FF0000"/>
              </a:buClr>
              <a:buFont typeface="Wingdings" panose="05000000000000000000" pitchFamily="2" charset="2"/>
              <a:buChar char="Ø"/>
              <a:defRPr/>
            </a:pPr>
            <a:endParaRPr lang="en-US" sz="1600" dirty="0">
              <a:solidFill>
                <a:schemeClr val="bg1"/>
              </a:solidFill>
              <a:latin typeface="Lucida Sans Unicode"/>
            </a:endParaRPr>
          </a:p>
          <a:p>
            <a:pPr lvl="1">
              <a:buClr>
                <a:srgbClr val="FFC000"/>
              </a:buClr>
              <a:buFont typeface="Wingdings" panose="05000000000000000000" pitchFamily="2" charset="2"/>
              <a:buChar char="Ø"/>
              <a:defRPr/>
            </a:pPr>
            <a:r>
              <a:rPr lang="en-US" sz="2000" dirty="0">
                <a:solidFill>
                  <a:schemeClr val="bg1"/>
                </a:solidFill>
                <a:latin typeface="Arial" panose="020B0604020202020204" pitchFamily="34" charset="0"/>
                <a:cs typeface="Arial" panose="020B0604020202020204" pitchFamily="34" charset="0"/>
              </a:rPr>
              <a:t> </a:t>
            </a:r>
            <a:r>
              <a:rPr lang="en-US" sz="2000" u="sng" dirty="0">
                <a:solidFill>
                  <a:schemeClr val="bg1"/>
                </a:solidFill>
                <a:latin typeface="Arial" panose="020B0604020202020204" pitchFamily="34" charset="0"/>
                <a:cs typeface="Arial" panose="020B0604020202020204" pitchFamily="34" charset="0"/>
              </a:rPr>
              <a:t>The overall methodological quality of CPGs for HCC is moderate, with </a:t>
            </a:r>
          </a:p>
          <a:p>
            <a:pPr marL="393192" lvl="1" indent="0">
              <a:buClr>
                <a:srgbClr val="FF0000"/>
              </a:buClr>
              <a:buNone/>
              <a:defRPr/>
            </a:pPr>
            <a:r>
              <a:rPr lang="en-US" sz="2000" dirty="0">
                <a:solidFill>
                  <a:schemeClr val="bg1"/>
                </a:solidFill>
                <a:latin typeface="Arial" panose="020B0604020202020204" pitchFamily="34" charset="0"/>
                <a:cs typeface="Arial" panose="020B0604020202020204" pitchFamily="34" charset="0"/>
              </a:rPr>
              <a:t>    </a:t>
            </a:r>
            <a:r>
              <a:rPr lang="en-US" sz="2000" u="sng" dirty="0">
                <a:solidFill>
                  <a:schemeClr val="bg1"/>
                </a:solidFill>
                <a:latin typeface="Arial" panose="020B0604020202020204" pitchFamily="34" charset="0"/>
                <a:cs typeface="Arial" panose="020B0604020202020204" pitchFamily="34" charset="0"/>
              </a:rPr>
              <a:t>poor applicability </a:t>
            </a:r>
            <a:r>
              <a:rPr lang="en-US" sz="2000" dirty="0">
                <a:solidFill>
                  <a:schemeClr val="bg1"/>
                </a:solidFill>
                <a:latin typeface="Arial" panose="020B0604020202020204" pitchFamily="34" charset="0"/>
                <a:cs typeface="Arial" panose="020B0604020202020204" pitchFamily="34" charset="0"/>
              </a:rPr>
              <a:t>and potential conflict of interest issues.</a:t>
            </a:r>
            <a:r>
              <a:rPr lang="en-US" sz="2800" dirty="0">
                <a:solidFill>
                  <a:schemeClr val="bg1"/>
                </a:solidFill>
                <a:latin typeface="Lucida Sans Unicode"/>
              </a:rPr>
              <a:t> </a:t>
            </a:r>
          </a:p>
          <a:p>
            <a:pPr lvl="1">
              <a:lnSpc>
                <a:spcPct val="150000"/>
              </a:lnSpc>
              <a:buClr>
                <a:srgbClr val="FF0000"/>
              </a:buClr>
              <a:buFont typeface="Wingdings" panose="05000000000000000000" pitchFamily="2" charset="2"/>
              <a:buChar char="Ø"/>
              <a:defRPr/>
            </a:pPr>
            <a:endParaRPr lang="en-US" sz="2800" dirty="0">
              <a:solidFill>
                <a:schemeClr val="bg1"/>
              </a:solidFill>
              <a:latin typeface="Lucida Sans Unicode"/>
            </a:endParaRPr>
          </a:p>
          <a:p>
            <a:pPr lvl="1">
              <a:buClr>
                <a:srgbClr val="FFC000"/>
              </a:buClr>
              <a:buFont typeface="Wingdings" panose="05000000000000000000" pitchFamily="2" charset="2"/>
              <a:buChar char="Ø"/>
              <a:defRPr/>
            </a:pPr>
            <a:r>
              <a:rPr lang="en-US" sz="2000" dirty="0">
                <a:solidFill>
                  <a:schemeClr val="bg1"/>
                </a:solidFill>
                <a:latin typeface="Arial" panose="020B0604020202020204" pitchFamily="34" charset="0"/>
                <a:cs typeface="Arial" panose="020B0604020202020204" pitchFamily="34" charset="0"/>
              </a:rPr>
              <a:t> The evidence-based guidelines has become mainstream for high quality </a:t>
            </a:r>
          </a:p>
          <a:p>
            <a:pPr marL="393192" lvl="1" indent="0">
              <a:buClr>
                <a:srgbClr val="FF0000"/>
              </a:buClr>
              <a:buNone/>
              <a:defRPr/>
            </a:pPr>
            <a:r>
              <a:rPr lang="en-US" sz="2000" dirty="0">
                <a:solidFill>
                  <a:schemeClr val="bg1"/>
                </a:solidFill>
                <a:latin typeface="Arial" panose="020B0604020202020204" pitchFamily="34" charset="0"/>
                <a:cs typeface="Arial" panose="020B0604020202020204" pitchFamily="34" charset="0"/>
              </a:rPr>
              <a:t>     CPGs development.</a:t>
            </a:r>
            <a:endParaRPr kumimoji="0" lang="it-IT" sz="28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1410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trips(downLeft)">
                                      <p:cBhvr>
                                        <p:cTn id="19" dur="500"/>
                                        <p:tgtEl>
                                          <p:spTgt spid="3">
                                            <p:txEl>
                                              <p:pRg st="4" end="4"/>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trips(downLeft)">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029"/>
          <p:cNvSpPr>
            <a:spLocks noChangeArrowheads="1"/>
          </p:cNvSpPr>
          <p:nvPr/>
        </p:nvSpPr>
        <p:spPr bwMode="auto">
          <a:xfrm>
            <a:off x="898525" y="1727200"/>
            <a:ext cx="72136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algn="ctr" eaLnBrk="1" fontAlgn="base" hangingPunct="1">
              <a:spcBef>
                <a:spcPct val="0"/>
              </a:spcBef>
              <a:spcAft>
                <a:spcPct val="0"/>
              </a:spcAft>
            </a:pPr>
            <a:endParaRPr lang="it-IT" altLang="it-IT">
              <a:solidFill>
                <a:srgbClr val="000000"/>
              </a:solidFill>
            </a:endParaRPr>
          </a:p>
        </p:txBody>
      </p:sp>
      <p:sp>
        <p:nvSpPr>
          <p:cNvPr id="6" name="Titolo 1"/>
          <p:cNvSpPr txBox="1">
            <a:spLocks/>
          </p:cNvSpPr>
          <p:nvPr/>
        </p:nvSpPr>
        <p:spPr>
          <a:xfrm>
            <a:off x="-124" y="2564904"/>
            <a:ext cx="9118352" cy="936104"/>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it-IT" kern="0" dirty="0">
                <a:solidFill>
                  <a:srgbClr val="FFC000"/>
                </a:solidFill>
                <a:latin typeface="Arial Narrow" panose="020B0606020202030204" pitchFamily="34" charset="0"/>
              </a:rPr>
              <a:t>Application in clinical practice</a:t>
            </a:r>
          </a:p>
        </p:txBody>
      </p:sp>
    </p:spTree>
    <p:extLst>
      <p:ext uri="{BB962C8B-B14F-4D97-AF65-F5344CB8AC3E}">
        <p14:creationId xmlns:p14="http://schemas.microsoft.com/office/powerpoint/2010/main" val="13036759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0" y="134806"/>
            <a:ext cx="91440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4000" b="0" i="0" u="none" strike="noStrike" kern="1200" cap="none" spc="0" normalizeH="0" baseline="0" noProof="0" dirty="0">
                <a:ln>
                  <a:noFill/>
                </a:ln>
                <a:solidFill>
                  <a:srgbClr val="FFC000"/>
                </a:solidFill>
                <a:effectLst/>
                <a:uLnTx/>
                <a:uFillTx/>
                <a:latin typeface="Arial Narrow" panose="020B0606020202030204" pitchFamily="34" charset="0"/>
              </a:rPr>
              <a:t>Adherence to AASLD Guidelines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4000" b="0" i="0" u="none" strike="noStrike" kern="1200" cap="none" spc="0" normalizeH="0" baseline="0" noProof="0" dirty="0">
                <a:ln>
                  <a:noFill/>
                </a:ln>
                <a:solidFill>
                  <a:srgbClr val="FFC000"/>
                </a:solidFill>
                <a:effectLst/>
                <a:uLnTx/>
                <a:uFillTx/>
                <a:latin typeface="Arial Narrow" panose="020B0606020202030204" pitchFamily="34" charset="0"/>
              </a:rPr>
              <a:t>for the management of HCC</a:t>
            </a:r>
            <a:endParaRPr kumimoji="0" lang="it-IT" sz="4000" b="0" i="0" u="none" strike="noStrike" kern="1200" cap="none" spc="0" normalizeH="0" baseline="0" noProof="0" dirty="0">
              <a:ln>
                <a:noFill/>
              </a:ln>
              <a:solidFill>
                <a:srgbClr val="FFC000"/>
              </a:solidFill>
              <a:effectLst/>
              <a:uLnTx/>
              <a:uFillTx/>
              <a:latin typeface="Arial Narrow" panose="020B0606020202030204" pitchFamily="34" charset="0"/>
            </a:endParaRPr>
          </a:p>
        </p:txBody>
      </p:sp>
      <p:sp>
        <p:nvSpPr>
          <p:cNvPr id="4" name="Segnaposto contenuto 12"/>
          <p:cNvSpPr txBox="1">
            <a:spLocks/>
          </p:cNvSpPr>
          <p:nvPr/>
        </p:nvSpPr>
        <p:spPr>
          <a:xfrm>
            <a:off x="326757" y="1562644"/>
            <a:ext cx="8496300" cy="479835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a:buClr>
                <a:srgbClr val="C00000"/>
              </a:buClr>
              <a:buFont typeface="Wingdings" panose="05000000000000000000" pitchFamily="2" charset="2"/>
              <a:buChar char="Ø"/>
            </a:pPr>
            <a:r>
              <a:rPr lang="it-IT" altLang="it-IT" sz="2000" dirty="0" err="1">
                <a:solidFill>
                  <a:schemeClr val="bg1"/>
                </a:solidFill>
                <a:latin typeface="Lucida Sans Unicode"/>
              </a:rPr>
              <a:t>Comparison</a:t>
            </a:r>
            <a:r>
              <a:rPr lang="it-IT" altLang="it-IT" sz="2000" dirty="0">
                <a:solidFill>
                  <a:schemeClr val="bg1"/>
                </a:solidFill>
                <a:latin typeface="Lucida Sans Unicode"/>
              </a:rPr>
              <a:t> </a:t>
            </a:r>
            <a:r>
              <a:rPr lang="it-IT" altLang="it-IT" sz="2000" dirty="0" err="1">
                <a:solidFill>
                  <a:schemeClr val="bg1"/>
                </a:solidFill>
                <a:latin typeface="Lucida Sans Unicode"/>
              </a:rPr>
              <a:t>between</a:t>
            </a:r>
            <a:r>
              <a:rPr lang="it-IT" altLang="it-IT" sz="2000" dirty="0">
                <a:solidFill>
                  <a:schemeClr val="bg1"/>
                </a:solidFill>
                <a:latin typeface="Lucida Sans Unicode"/>
              </a:rPr>
              <a:t> the </a:t>
            </a:r>
            <a:r>
              <a:rPr lang="it-IT" altLang="it-IT" sz="2000" dirty="0" err="1">
                <a:solidFill>
                  <a:schemeClr val="bg1"/>
                </a:solidFill>
                <a:latin typeface="Lucida Sans Unicode"/>
              </a:rPr>
              <a:t>ideal</a:t>
            </a:r>
            <a:r>
              <a:rPr lang="it-IT" altLang="it-IT" sz="2000" dirty="0">
                <a:solidFill>
                  <a:schemeClr val="bg1"/>
                </a:solidFill>
                <a:latin typeface="Lucida Sans Unicode"/>
              </a:rPr>
              <a:t> and </a:t>
            </a:r>
            <a:r>
              <a:rPr lang="it-IT" altLang="it-IT" sz="2000" dirty="0" err="1">
                <a:solidFill>
                  <a:schemeClr val="bg1"/>
                </a:solidFill>
                <a:latin typeface="Lucida Sans Unicode"/>
              </a:rPr>
              <a:t>actual</a:t>
            </a:r>
            <a:r>
              <a:rPr lang="it-IT" altLang="it-IT" sz="2000" dirty="0">
                <a:solidFill>
                  <a:schemeClr val="bg1"/>
                </a:solidFill>
                <a:latin typeface="Lucida Sans Unicode"/>
              </a:rPr>
              <a:t> </a:t>
            </a:r>
            <a:r>
              <a:rPr lang="it-IT" altLang="it-IT" sz="2000" dirty="0" err="1">
                <a:solidFill>
                  <a:schemeClr val="bg1"/>
                </a:solidFill>
                <a:latin typeface="Lucida Sans Unicode"/>
              </a:rPr>
              <a:t>therapeutic</a:t>
            </a:r>
            <a:r>
              <a:rPr lang="it-IT" altLang="it-IT" sz="2000" dirty="0">
                <a:solidFill>
                  <a:schemeClr val="bg1"/>
                </a:solidFill>
                <a:latin typeface="Lucida Sans Unicode"/>
              </a:rPr>
              <a:t> allocation</a:t>
            </a:r>
            <a:endParaRPr lang="en-US" altLang="it-IT" sz="2000" dirty="0">
              <a:solidFill>
                <a:schemeClr val="bg1"/>
              </a:solidFill>
              <a:latin typeface="Lucida Sans Unicode"/>
            </a:endParaRPr>
          </a:p>
        </p:txBody>
      </p:sp>
      <p:sp>
        <p:nvSpPr>
          <p:cNvPr id="5" name="Rettangolo 4"/>
          <p:cNvSpPr/>
          <p:nvPr/>
        </p:nvSpPr>
        <p:spPr>
          <a:xfrm>
            <a:off x="6782043" y="2272901"/>
            <a:ext cx="129396" cy="129396"/>
          </a:xfrm>
          <a:prstGeom prst="rect">
            <a:avLst/>
          </a:prstGeom>
          <a:solidFill>
            <a:srgbClr val="FF0000"/>
          </a:solidFill>
          <a:ln w="19050">
            <a:noFill/>
            <a:miter lim="800000"/>
            <a:headEnd/>
            <a:tailEnd/>
          </a:ln>
        </p:spPr>
        <p:txBody>
          <a:bodyPr/>
          <a:lstStyle/>
          <a:p>
            <a:endParaRPr lang="it-IT">
              <a:solidFill>
                <a:schemeClr val="bg1"/>
              </a:solidFill>
              <a:latin typeface="Arial Narrow" pitchFamily="34" charset="0"/>
              <a:ea typeface="Tahoma" pitchFamily="34" charset="0"/>
              <a:cs typeface="Tahoma" pitchFamily="34" charset="0"/>
            </a:endParaRPr>
          </a:p>
        </p:txBody>
      </p:sp>
      <p:sp>
        <p:nvSpPr>
          <p:cNvPr id="6" name="Rectangle 60"/>
          <p:cNvSpPr>
            <a:spLocks noChangeArrowheads="1"/>
          </p:cNvSpPr>
          <p:nvPr/>
        </p:nvSpPr>
        <p:spPr bwMode="auto">
          <a:xfrm>
            <a:off x="6984605" y="2245266"/>
            <a:ext cx="439904" cy="184666"/>
          </a:xfrm>
          <a:prstGeom prst="rect">
            <a:avLst/>
          </a:prstGeom>
          <a:noFill/>
          <a:ln w="9525">
            <a:noFill/>
            <a:round/>
            <a:headEnd/>
            <a:tailEnd/>
          </a:ln>
        </p:spPr>
        <p:txBody>
          <a:bodyPr wrap="square" lIns="0" tIns="0" rIns="0" bIns="0">
            <a:spAutoFit/>
          </a:bodyPr>
          <a:lstStyle/>
          <a:p>
            <a:r>
              <a:rPr lang="it-IT" sz="1200" dirty="0">
                <a:solidFill>
                  <a:schemeClr val="bg1"/>
                </a:solidFill>
                <a:latin typeface="Arial Narrow" pitchFamily="34" charset="0"/>
                <a:ea typeface="Tahoma" pitchFamily="34" charset="0"/>
                <a:cs typeface="Tahoma" pitchFamily="34" charset="0"/>
              </a:rPr>
              <a:t>BCLC</a:t>
            </a:r>
          </a:p>
        </p:txBody>
      </p:sp>
      <p:sp>
        <p:nvSpPr>
          <p:cNvPr id="7" name="Rettangolo 6"/>
          <p:cNvSpPr/>
          <p:nvPr/>
        </p:nvSpPr>
        <p:spPr>
          <a:xfrm>
            <a:off x="7776956" y="2272901"/>
            <a:ext cx="129396" cy="129396"/>
          </a:xfrm>
          <a:prstGeom prst="rect">
            <a:avLst/>
          </a:prstGeom>
          <a:solidFill>
            <a:srgbClr val="FFFF00"/>
          </a:solidFill>
          <a:ln w="1905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chemeClr val="bg1"/>
              </a:solidFill>
              <a:effectLst/>
              <a:uLnTx/>
              <a:uFillTx/>
              <a:latin typeface="Arial Narrow" pitchFamily="34" charset="0"/>
              <a:ea typeface="Tahoma" pitchFamily="34" charset="0"/>
              <a:cs typeface="Tahoma" pitchFamily="34" charset="0"/>
            </a:endParaRPr>
          </a:p>
        </p:txBody>
      </p:sp>
      <p:sp>
        <p:nvSpPr>
          <p:cNvPr id="8" name="Rectangle 60"/>
          <p:cNvSpPr>
            <a:spLocks noChangeArrowheads="1"/>
          </p:cNvSpPr>
          <p:nvPr/>
        </p:nvSpPr>
        <p:spPr bwMode="auto">
          <a:xfrm>
            <a:off x="7979518" y="2245266"/>
            <a:ext cx="259686" cy="184666"/>
          </a:xfrm>
          <a:prstGeom prst="rect">
            <a:avLst/>
          </a:prstGeom>
          <a:noFill/>
          <a:ln w="9525">
            <a:noFill/>
            <a:round/>
            <a:headEnd/>
            <a:tailEnd/>
          </a:ln>
        </p:spPr>
        <p:txBody>
          <a:bodyPr wrap="none" lIns="0" tIns="0" rIns="0" bIns="0">
            <a:spAutoFit/>
          </a:bodyPr>
          <a:lstStyle/>
          <a:p>
            <a:r>
              <a:rPr lang="it-IT" sz="1200" dirty="0" err="1">
                <a:solidFill>
                  <a:schemeClr val="bg1"/>
                </a:solidFill>
                <a:latin typeface="Arial Narrow" pitchFamily="34" charset="0"/>
                <a:ea typeface="Tahoma" pitchFamily="34" charset="0"/>
                <a:cs typeface="Tahoma" pitchFamily="34" charset="0"/>
              </a:rPr>
              <a:t>Real</a:t>
            </a:r>
            <a:endParaRPr lang="it-IT" sz="1200" dirty="0">
              <a:solidFill>
                <a:schemeClr val="bg1"/>
              </a:solidFill>
              <a:latin typeface="Arial Narrow" pitchFamily="34" charset="0"/>
              <a:ea typeface="Tahoma" pitchFamily="34" charset="0"/>
              <a:cs typeface="Tahoma" pitchFamily="34" charset="0"/>
            </a:endParaRPr>
          </a:p>
        </p:txBody>
      </p:sp>
      <p:sp>
        <p:nvSpPr>
          <p:cNvPr id="9" name="Line 50"/>
          <p:cNvSpPr>
            <a:spLocks noChangeShapeType="1"/>
          </p:cNvSpPr>
          <p:nvPr/>
        </p:nvSpPr>
        <p:spPr bwMode="auto">
          <a:xfrm>
            <a:off x="1207937" y="2479228"/>
            <a:ext cx="1588" cy="2061061"/>
          </a:xfrm>
          <a:prstGeom prst="line">
            <a:avLst/>
          </a:prstGeom>
          <a:noFill/>
          <a:ln w="12700">
            <a:solidFill>
              <a:sysClr val="window" lastClr="FFFFFF">
                <a:lumMod val="65000"/>
              </a:sys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chemeClr val="bg1"/>
              </a:solidFill>
              <a:effectLst/>
              <a:uLnTx/>
              <a:uFillTx/>
              <a:latin typeface="Arial Narrow" pitchFamily="34" charset="0"/>
              <a:ea typeface="Tahoma" pitchFamily="34" charset="0"/>
              <a:cs typeface="Tahoma" pitchFamily="34" charset="0"/>
            </a:endParaRPr>
          </a:p>
        </p:txBody>
      </p:sp>
      <p:sp>
        <p:nvSpPr>
          <p:cNvPr id="10" name="Rectangle 60"/>
          <p:cNvSpPr>
            <a:spLocks noChangeArrowheads="1"/>
          </p:cNvSpPr>
          <p:nvPr/>
        </p:nvSpPr>
        <p:spPr bwMode="auto">
          <a:xfrm>
            <a:off x="922376" y="2395032"/>
            <a:ext cx="211596" cy="184666"/>
          </a:xfrm>
          <a:prstGeom prst="rect">
            <a:avLst/>
          </a:prstGeom>
          <a:noFill/>
          <a:ln w="9525">
            <a:noFill/>
            <a:round/>
            <a:headEnd/>
            <a:tailEnd/>
          </a:ln>
        </p:spPr>
        <p:txBody>
          <a:bodyPr wrap="none" lIns="0" tIns="0" rIns="0" bIns="0">
            <a:spAutoFit/>
          </a:bodyPr>
          <a:lstStyle/>
          <a:p>
            <a:pPr algn="r"/>
            <a:r>
              <a:rPr lang="it-IT" sz="1200" dirty="0">
                <a:solidFill>
                  <a:schemeClr val="bg1"/>
                </a:solidFill>
                <a:latin typeface="Arial Narrow" pitchFamily="34" charset="0"/>
                <a:ea typeface="Tahoma" pitchFamily="34" charset="0"/>
                <a:cs typeface="Tahoma" pitchFamily="34" charset="0"/>
              </a:rPr>
              <a:t>180</a:t>
            </a:r>
          </a:p>
        </p:txBody>
      </p:sp>
      <p:sp>
        <p:nvSpPr>
          <p:cNvPr id="11" name="Rectangle 60"/>
          <p:cNvSpPr>
            <a:spLocks noChangeArrowheads="1"/>
          </p:cNvSpPr>
          <p:nvPr/>
        </p:nvSpPr>
        <p:spPr bwMode="auto">
          <a:xfrm>
            <a:off x="922376" y="3073643"/>
            <a:ext cx="211596" cy="184666"/>
          </a:xfrm>
          <a:prstGeom prst="rect">
            <a:avLst/>
          </a:prstGeom>
          <a:noFill/>
          <a:ln w="9525">
            <a:noFill/>
            <a:round/>
            <a:headEnd/>
            <a:tailEnd/>
          </a:ln>
        </p:spPr>
        <p:txBody>
          <a:bodyPr wrap="none" lIns="0" tIns="0" rIns="0" bIns="0">
            <a:spAutoFit/>
          </a:bodyPr>
          <a:lstStyle/>
          <a:p>
            <a:pPr algn="r"/>
            <a:r>
              <a:rPr lang="it-IT" sz="1200" dirty="0">
                <a:solidFill>
                  <a:schemeClr val="bg1"/>
                </a:solidFill>
                <a:latin typeface="Arial Narrow" pitchFamily="34" charset="0"/>
                <a:ea typeface="Tahoma" pitchFamily="34" charset="0"/>
                <a:cs typeface="Tahoma" pitchFamily="34" charset="0"/>
              </a:rPr>
              <a:t>120</a:t>
            </a:r>
          </a:p>
        </p:txBody>
      </p:sp>
      <p:sp>
        <p:nvSpPr>
          <p:cNvPr id="12" name="Rectangle 60"/>
          <p:cNvSpPr>
            <a:spLocks noChangeArrowheads="1"/>
          </p:cNvSpPr>
          <p:nvPr/>
        </p:nvSpPr>
        <p:spPr bwMode="auto">
          <a:xfrm>
            <a:off x="992908" y="3752254"/>
            <a:ext cx="141064" cy="184666"/>
          </a:xfrm>
          <a:prstGeom prst="rect">
            <a:avLst/>
          </a:prstGeom>
          <a:noFill/>
          <a:ln w="9525">
            <a:noFill/>
            <a:round/>
            <a:headEnd/>
            <a:tailEnd/>
          </a:ln>
        </p:spPr>
        <p:txBody>
          <a:bodyPr wrap="none" lIns="0" tIns="0" rIns="0" bIns="0">
            <a:spAutoFit/>
          </a:bodyPr>
          <a:lstStyle/>
          <a:p>
            <a:pPr algn="r"/>
            <a:r>
              <a:rPr lang="it-IT" sz="1200" dirty="0">
                <a:solidFill>
                  <a:schemeClr val="bg1"/>
                </a:solidFill>
                <a:latin typeface="Arial Narrow" pitchFamily="34" charset="0"/>
                <a:ea typeface="Tahoma" pitchFamily="34" charset="0"/>
                <a:cs typeface="Tahoma" pitchFamily="34" charset="0"/>
              </a:rPr>
              <a:t>60</a:t>
            </a:r>
          </a:p>
        </p:txBody>
      </p:sp>
      <p:sp>
        <p:nvSpPr>
          <p:cNvPr id="13" name="Rectangle 60"/>
          <p:cNvSpPr>
            <a:spLocks noChangeArrowheads="1"/>
          </p:cNvSpPr>
          <p:nvPr/>
        </p:nvSpPr>
        <p:spPr bwMode="auto">
          <a:xfrm>
            <a:off x="1063440" y="4430866"/>
            <a:ext cx="70532" cy="184666"/>
          </a:xfrm>
          <a:prstGeom prst="rect">
            <a:avLst/>
          </a:prstGeom>
          <a:noFill/>
          <a:ln w="9525">
            <a:noFill/>
            <a:round/>
            <a:headEnd/>
            <a:tailEnd/>
          </a:ln>
        </p:spPr>
        <p:txBody>
          <a:bodyPr wrap="none" lIns="0" tIns="0" rIns="0" bIns="0">
            <a:spAutoFit/>
          </a:bodyPr>
          <a:lstStyle/>
          <a:p>
            <a:pPr algn="r"/>
            <a:r>
              <a:rPr lang="it-IT" sz="1200" dirty="0">
                <a:solidFill>
                  <a:schemeClr val="bg1"/>
                </a:solidFill>
                <a:latin typeface="Arial Narrow" pitchFamily="34" charset="0"/>
                <a:ea typeface="Tahoma" pitchFamily="34" charset="0"/>
                <a:cs typeface="Tahoma" pitchFamily="34" charset="0"/>
              </a:rPr>
              <a:t>0</a:t>
            </a:r>
          </a:p>
        </p:txBody>
      </p:sp>
      <p:sp>
        <p:nvSpPr>
          <p:cNvPr id="14" name="Rectangle 8"/>
          <p:cNvSpPr>
            <a:spLocks noChangeArrowheads="1"/>
          </p:cNvSpPr>
          <p:nvPr/>
        </p:nvSpPr>
        <p:spPr bwMode="auto">
          <a:xfrm>
            <a:off x="1593264" y="4052571"/>
            <a:ext cx="283900" cy="486326"/>
          </a:xfrm>
          <a:prstGeom prst="rect">
            <a:avLst/>
          </a:prstGeom>
          <a:solidFill>
            <a:srgbClr val="FF0000"/>
          </a:solidFill>
          <a:ln w="19050">
            <a:noFill/>
            <a:miter lim="800000"/>
            <a:headEnd/>
            <a:tailEnd/>
          </a:ln>
        </p:spPr>
        <p:txBody>
          <a:bodyPr/>
          <a:lstStyle/>
          <a:p>
            <a:endParaRPr lang="it-IT">
              <a:solidFill>
                <a:schemeClr val="bg1"/>
              </a:solidFill>
              <a:latin typeface="Arial Narrow" pitchFamily="34" charset="0"/>
              <a:ea typeface="Tahoma" pitchFamily="34" charset="0"/>
              <a:cs typeface="Tahoma" pitchFamily="34" charset="0"/>
            </a:endParaRPr>
          </a:p>
        </p:txBody>
      </p:sp>
      <p:sp>
        <p:nvSpPr>
          <p:cNvPr id="15" name="Rectangle 8"/>
          <p:cNvSpPr>
            <a:spLocks noChangeArrowheads="1"/>
          </p:cNvSpPr>
          <p:nvPr/>
        </p:nvSpPr>
        <p:spPr bwMode="auto">
          <a:xfrm>
            <a:off x="1885710" y="4419194"/>
            <a:ext cx="283900" cy="119703"/>
          </a:xfrm>
          <a:prstGeom prst="rect">
            <a:avLst/>
          </a:prstGeom>
          <a:solidFill>
            <a:srgbClr val="FFFF00"/>
          </a:solidFill>
          <a:ln w="1905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chemeClr val="bg1"/>
              </a:solidFill>
              <a:effectLst/>
              <a:uLnTx/>
              <a:uFillTx/>
              <a:latin typeface="Arial Narrow" pitchFamily="34" charset="0"/>
              <a:ea typeface="Tahoma" pitchFamily="34" charset="0"/>
              <a:cs typeface="Tahoma" pitchFamily="34" charset="0"/>
            </a:endParaRPr>
          </a:p>
        </p:txBody>
      </p:sp>
      <p:sp>
        <p:nvSpPr>
          <p:cNvPr id="16" name="Rectangle 74"/>
          <p:cNvSpPr>
            <a:spLocks noChangeArrowheads="1"/>
          </p:cNvSpPr>
          <p:nvPr/>
        </p:nvSpPr>
        <p:spPr bwMode="auto">
          <a:xfrm>
            <a:off x="1515199" y="4582839"/>
            <a:ext cx="732480" cy="167124"/>
          </a:xfrm>
          <a:prstGeom prst="rect">
            <a:avLst/>
          </a:prstGeom>
          <a:noFill/>
          <a:ln w="9525">
            <a:noFill/>
            <a:round/>
            <a:headEnd/>
            <a:tailEnd/>
          </a:ln>
        </p:spPr>
        <p:txBody>
          <a:bodyPr wrap="none" lIns="0" tIns="0" rIns="0" bIns="0">
            <a:noAutofit/>
          </a:bodyPr>
          <a:lstStyle/>
          <a:p>
            <a:pPr algn="ctr">
              <a:buFont typeface="Arial" pitchFamily="34" charset="0"/>
              <a:buNone/>
            </a:pPr>
            <a:r>
              <a:rPr lang="it-IT" sz="1600" dirty="0">
                <a:solidFill>
                  <a:schemeClr val="bg1"/>
                </a:solidFill>
                <a:latin typeface="Arial Narrow" pitchFamily="34" charset="0"/>
                <a:ea typeface="Tahoma" pitchFamily="34" charset="0"/>
                <a:cs typeface="Tahoma" pitchFamily="34" charset="0"/>
              </a:rPr>
              <a:t>OLT</a:t>
            </a:r>
          </a:p>
        </p:txBody>
      </p:sp>
      <p:sp>
        <p:nvSpPr>
          <p:cNvPr id="17" name="Rectangle 8"/>
          <p:cNvSpPr>
            <a:spLocks noChangeArrowheads="1"/>
          </p:cNvSpPr>
          <p:nvPr/>
        </p:nvSpPr>
        <p:spPr bwMode="auto">
          <a:xfrm>
            <a:off x="2578149" y="3647131"/>
            <a:ext cx="283900" cy="891766"/>
          </a:xfrm>
          <a:prstGeom prst="rect">
            <a:avLst/>
          </a:prstGeom>
          <a:solidFill>
            <a:srgbClr val="FF0000"/>
          </a:solidFill>
          <a:ln w="19050">
            <a:noFill/>
            <a:miter lim="800000"/>
            <a:headEnd/>
            <a:tailEnd/>
          </a:ln>
        </p:spPr>
        <p:txBody>
          <a:bodyPr/>
          <a:lstStyle/>
          <a:p>
            <a:endParaRPr lang="it-IT">
              <a:solidFill>
                <a:schemeClr val="bg1"/>
              </a:solidFill>
              <a:latin typeface="Arial Narrow" pitchFamily="34" charset="0"/>
              <a:ea typeface="Tahoma" pitchFamily="34" charset="0"/>
              <a:cs typeface="Tahoma" pitchFamily="34" charset="0"/>
            </a:endParaRPr>
          </a:p>
        </p:txBody>
      </p:sp>
      <p:sp>
        <p:nvSpPr>
          <p:cNvPr id="18" name="Rectangle 8"/>
          <p:cNvSpPr>
            <a:spLocks noChangeArrowheads="1"/>
          </p:cNvSpPr>
          <p:nvPr/>
        </p:nvSpPr>
        <p:spPr bwMode="auto">
          <a:xfrm>
            <a:off x="2870595" y="4125897"/>
            <a:ext cx="283900" cy="413000"/>
          </a:xfrm>
          <a:prstGeom prst="rect">
            <a:avLst/>
          </a:prstGeom>
          <a:solidFill>
            <a:srgbClr val="FFFF00"/>
          </a:solidFill>
          <a:ln w="1905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chemeClr val="bg1"/>
              </a:solidFill>
              <a:effectLst/>
              <a:uLnTx/>
              <a:uFillTx/>
              <a:latin typeface="Arial Narrow" pitchFamily="34" charset="0"/>
              <a:ea typeface="Tahoma" pitchFamily="34" charset="0"/>
              <a:cs typeface="Tahoma" pitchFamily="34" charset="0"/>
            </a:endParaRPr>
          </a:p>
        </p:txBody>
      </p:sp>
      <p:sp>
        <p:nvSpPr>
          <p:cNvPr id="19" name="Rectangle 74"/>
          <p:cNvSpPr>
            <a:spLocks noChangeArrowheads="1"/>
          </p:cNvSpPr>
          <p:nvPr/>
        </p:nvSpPr>
        <p:spPr bwMode="auto">
          <a:xfrm>
            <a:off x="2422015" y="4582839"/>
            <a:ext cx="732480" cy="167124"/>
          </a:xfrm>
          <a:prstGeom prst="rect">
            <a:avLst/>
          </a:prstGeom>
          <a:noFill/>
          <a:ln w="9525">
            <a:noFill/>
            <a:round/>
            <a:headEnd/>
            <a:tailEnd/>
          </a:ln>
        </p:spPr>
        <p:txBody>
          <a:bodyPr wrap="none" lIns="0" tIns="0" rIns="0" bIns="0">
            <a:noAutofit/>
          </a:bodyPr>
          <a:lstStyle/>
          <a:p>
            <a:pPr algn="ctr">
              <a:buFont typeface="Arial" pitchFamily="34" charset="0"/>
              <a:buNone/>
            </a:pPr>
            <a:r>
              <a:rPr lang="it-IT" sz="1600" dirty="0" err="1">
                <a:solidFill>
                  <a:schemeClr val="bg1"/>
                </a:solidFill>
                <a:latin typeface="Arial Narrow" pitchFamily="34" charset="0"/>
                <a:ea typeface="Tahoma" pitchFamily="34" charset="0"/>
                <a:cs typeface="Tahoma" pitchFamily="34" charset="0"/>
              </a:rPr>
              <a:t>Surgery</a:t>
            </a:r>
            <a:endParaRPr lang="it-IT" sz="1200" dirty="0">
              <a:solidFill>
                <a:schemeClr val="bg1"/>
              </a:solidFill>
              <a:latin typeface="Arial Narrow" pitchFamily="34" charset="0"/>
              <a:ea typeface="Tahoma" pitchFamily="34" charset="0"/>
              <a:cs typeface="Tahoma" pitchFamily="34" charset="0"/>
            </a:endParaRPr>
          </a:p>
        </p:txBody>
      </p:sp>
      <p:sp>
        <p:nvSpPr>
          <p:cNvPr id="20" name="Rectangle 8"/>
          <p:cNvSpPr>
            <a:spLocks noChangeArrowheads="1"/>
          </p:cNvSpPr>
          <p:nvPr/>
        </p:nvSpPr>
        <p:spPr bwMode="auto">
          <a:xfrm>
            <a:off x="3563034" y="2715477"/>
            <a:ext cx="283900" cy="1823420"/>
          </a:xfrm>
          <a:prstGeom prst="rect">
            <a:avLst/>
          </a:prstGeom>
          <a:solidFill>
            <a:srgbClr val="FF0000"/>
          </a:solidFill>
          <a:ln w="19050">
            <a:noFill/>
            <a:miter lim="800000"/>
            <a:headEnd/>
            <a:tailEnd/>
          </a:ln>
        </p:spPr>
        <p:txBody>
          <a:bodyPr/>
          <a:lstStyle/>
          <a:p>
            <a:endParaRPr lang="it-IT">
              <a:solidFill>
                <a:schemeClr val="bg1"/>
              </a:solidFill>
              <a:latin typeface="Arial Narrow" pitchFamily="34" charset="0"/>
              <a:ea typeface="Tahoma" pitchFamily="34" charset="0"/>
              <a:cs typeface="Tahoma" pitchFamily="34" charset="0"/>
            </a:endParaRPr>
          </a:p>
        </p:txBody>
      </p:sp>
      <p:sp>
        <p:nvSpPr>
          <p:cNvPr id="21" name="Rectangle 8"/>
          <p:cNvSpPr>
            <a:spLocks noChangeArrowheads="1"/>
          </p:cNvSpPr>
          <p:nvPr/>
        </p:nvSpPr>
        <p:spPr bwMode="auto">
          <a:xfrm>
            <a:off x="3855480" y="2801741"/>
            <a:ext cx="283900" cy="1737156"/>
          </a:xfrm>
          <a:prstGeom prst="rect">
            <a:avLst/>
          </a:prstGeom>
          <a:solidFill>
            <a:srgbClr val="FFFF00"/>
          </a:solidFill>
          <a:ln w="1905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chemeClr val="bg1"/>
              </a:solidFill>
              <a:effectLst/>
              <a:uLnTx/>
              <a:uFillTx/>
              <a:latin typeface="Arial Narrow" pitchFamily="34" charset="0"/>
              <a:ea typeface="Tahoma" pitchFamily="34" charset="0"/>
              <a:cs typeface="Tahoma" pitchFamily="34" charset="0"/>
            </a:endParaRPr>
          </a:p>
        </p:txBody>
      </p:sp>
      <p:sp>
        <p:nvSpPr>
          <p:cNvPr id="22" name="Rectangle 74"/>
          <p:cNvSpPr>
            <a:spLocks noChangeArrowheads="1"/>
          </p:cNvSpPr>
          <p:nvPr/>
        </p:nvSpPr>
        <p:spPr bwMode="auto">
          <a:xfrm>
            <a:off x="3484969" y="4582839"/>
            <a:ext cx="732480" cy="167124"/>
          </a:xfrm>
          <a:prstGeom prst="rect">
            <a:avLst/>
          </a:prstGeom>
          <a:noFill/>
          <a:ln w="9525">
            <a:noFill/>
            <a:round/>
            <a:headEnd/>
            <a:tailEnd/>
          </a:ln>
        </p:spPr>
        <p:txBody>
          <a:bodyPr wrap="none" lIns="0" tIns="0" rIns="0" bIns="0">
            <a:noAutofit/>
          </a:bodyPr>
          <a:lstStyle/>
          <a:p>
            <a:pPr algn="ctr">
              <a:buFont typeface="Arial" pitchFamily="34" charset="0"/>
              <a:buNone/>
            </a:pPr>
            <a:r>
              <a:rPr lang="it-IT" sz="1600" dirty="0" err="1">
                <a:solidFill>
                  <a:schemeClr val="bg1"/>
                </a:solidFill>
                <a:latin typeface="Arial Narrow" pitchFamily="34" charset="0"/>
                <a:ea typeface="Tahoma" pitchFamily="34" charset="0"/>
                <a:cs typeface="Tahoma" pitchFamily="34" charset="0"/>
              </a:rPr>
              <a:t>Abl</a:t>
            </a:r>
            <a:endParaRPr lang="it-IT" sz="1600" dirty="0">
              <a:solidFill>
                <a:schemeClr val="bg1"/>
              </a:solidFill>
              <a:latin typeface="Arial Narrow" pitchFamily="34" charset="0"/>
              <a:ea typeface="Tahoma" pitchFamily="34" charset="0"/>
              <a:cs typeface="Tahoma" pitchFamily="34" charset="0"/>
            </a:endParaRPr>
          </a:p>
        </p:txBody>
      </p:sp>
      <p:sp>
        <p:nvSpPr>
          <p:cNvPr id="23" name="Rectangle 8"/>
          <p:cNvSpPr>
            <a:spLocks noChangeArrowheads="1"/>
          </p:cNvSpPr>
          <p:nvPr/>
        </p:nvSpPr>
        <p:spPr bwMode="auto">
          <a:xfrm>
            <a:off x="4547919" y="3060534"/>
            <a:ext cx="283900" cy="1478363"/>
          </a:xfrm>
          <a:prstGeom prst="rect">
            <a:avLst/>
          </a:prstGeom>
          <a:solidFill>
            <a:srgbClr val="FF0000"/>
          </a:solidFill>
          <a:ln w="19050">
            <a:noFill/>
            <a:miter lim="800000"/>
            <a:headEnd/>
            <a:tailEnd/>
          </a:ln>
        </p:spPr>
        <p:txBody>
          <a:bodyPr/>
          <a:lstStyle/>
          <a:p>
            <a:endParaRPr lang="it-IT">
              <a:solidFill>
                <a:schemeClr val="bg1"/>
              </a:solidFill>
              <a:latin typeface="Arial Narrow" pitchFamily="34" charset="0"/>
              <a:ea typeface="Tahoma" pitchFamily="34" charset="0"/>
              <a:cs typeface="Tahoma" pitchFamily="34" charset="0"/>
            </a:endParaRPr>
          </a:p>
        </p:txBody>
      </p:sp>
      <p:sp>
        <p:nvSpPr>
          <p:cNvPr id="24" name="Rectangle 8"/>
          <p:cNvSpPr>
            <a:spLocks noChangeArrowheads="1"/>
          </p:cNvSpPr>
          <p:nvPr/>
        </p:nvSpPr>
        <p:spPr bwMode="auto">
          <a:xfrm>
            <a:off x="4840365" y="2715477"/>
            <a:ext cx="283900" cy="1823420"/>
          </a:xfrm>
          <a:prstGeom prst="rect">
            <a:avLst/>
          </a:prstGeom>
          <a:solidFill>
            <a:srgbClr val="FFFF00"/>
          </a:solidFill>
          <a:ln w="1905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chemeClr val="bg1"/>
              </a:solidFill>
              <a:effectLst/>
              <a:uLnTx/>
              <a:uFillTx/>
              <a:latin typeface="Arial Narrow" pitchFamily="34" charset="0"/>
              <a:ea typeface="Tahoma" pitchFamily="34" charset="0"/>
              <a:cs typeface="Tahoma" pitchFamily="34" charset="0"/>
            </a:endParaRPr>
          </a:p>
        </p:txBody>
      </p:sp>
      <p:sp>
        <p:nvSpPr>
          <p:cNvPr id="25" name="Rectangle 74"/>
          <p:cNvSpPr>
            <a:spLocks noChangeArrowheads="1"/>
          </p:cNvSpPr>
          <p:nvPr/>
        </p:nvSpPr>
        <p:spPr bwMode="auto">
          <a:xfrm>
            <a:off x="4469854" y="4582839"/>
            <a:ext cx="732480" cy="167124"/>
          </a:xfrm>
          <a:prstGeom prst="rect">
            <a:avLst/>
          </a:prstGeom>
          <a:noFill/>
          <a:ln w="9525">
            <a:noFill/>
            <a:round/>
            <a:headEnd/>
            <a:tailEnd/>
          </a:ln>
        </p:spPr>
        <p:txBody>
          <a:bodyPr wrap="none" lIns="0" tIns="0" rIns="0" bIns="0">
            <a:noAutofit/>
          </a:bodyPr>
          <a:lstStyle/>
          <a:p>
            <a:pPr algn="ctr">
              <a:buFont typeface="Arial" pitchFamily="34" charset="0"/>
              <a:buNone/>
            </a:pPr>
            <a:r>
              <a:rPr lang="it-IT" sz="1600" dirty="0">
                <a:solidFill>
                  <a:schemeClr val="bg1"/>
                </a:solidFill>
                <a:latin typeface="Arial Narrow" pitchFamily="34" charset="0"/>
                <a:ea typeface="Tahoma" pitchFamily="34" charset="0"/>
                <a:cs typeface="Tahoma" pitchFamily="34" charset="0"/>
              </a:rPr>
              <a:t>TACE</a:t>
            </a:r>
            <a:endParaRPr lang="it-IT" sz="1200" dirty="0">
              <a:solidFill>
                <a:schemeClr val="bg1"/>
              </a:solidFill>
              <a:latin typeface="Arial Narrow" pitchFamily="34" charset="0"/>
              <a:ea typeface="Tahoma" pitchFamily="34" charset="0"/>
              <a:cs typeface="Tahoma" pitchFamily="34" charset="0"/>
            </a:endParaRPr>
          </a:p>
        </p:txBody>
      </p:sp>
      <p:sp>
        <p:nvSpPr>
          <p:cNvPr id="26" name="Rectangle 8"/>
          <p:cNvSpPr>
            <a:spLocks noChangeArrowheads="1"/>
          </p:cNvSpPr>
          <p:nvPr/>
        </p:nvSpPr>
        <p:spPr bwMode="auto">
          <a:xfrm>
            <a:off x="5532804" y="3780839"/>
            <a:ext cx="283900" cy="758057"/>
          </a:xfrm>
          <a:prstGeom prst="rect">
            <a:avLst/>
          </a:prstGeom>
          <a:solidFill>
            <a:srgbClr val="FF0000"/>
          </a:solidFill>
          <a:ln w="19050">
            <a:noFill/>
            <a:miter lim="800000"/>
            <a:headEnd/>
            <a:tailEnd/>
          </a:ln>
        </p:spPr>
        <p:txBody>
          <a:bodyPr/>
          <a:lstStyle/>
          <a:p>
            <a:endParaRPr lang="it-IT">
              <a:solidFill>
                <a:schemeClr val="bg1"/>
              </a:solidFill>
              <a:latin typeface="Arial Narrow" pitchFamily="34" charset="0"/>
              <a:ea typeface="Tahoma" pitchFamily="34" charset="0"/>
              <a:cs typeface="Tahoma" pitchFamily="34" charset="0"/>
            </a:endParaRPr>
          </a:p>
        </p:txBody>
      </p:sp>
      <p:sp>
        <p:nvSpPr>
          <p:cNvPr id="27" name="Rectangle 8"/>
          <p:cNvSpPr>
            <a:spLocks noChangeArrowheads="1"/>
          </p:cNvSpPr>
          <p:nvPr/>
        </p:nvSpPr>
        <p:spPr bwMode="auto">
          <a:xfrm>
            <a:off x="5825250" y="4298425"/>
            <a:ext cx="283900" cy="240472"/>
          </a:xfrm>
          <a:prstGeom prst="rect">
            <a:avLst/>
          </a:prstGeom>
          <a:solidFill>
            <a:srgbClr val="FFFF00"/>
          </a:solidFill>
          <a:ln w="1905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chemeClr val="bg1"/>
              </a:solidFill>
              <a:effectLst/>
              <a:uLnTx/>
              <a:uFillTx/>
              <a:latin typeface="Arial Narrow" pitchFamily="34" charset="0"/>
              <a:ea typeface="Tahoma" pitchFamily="34" charset="0"/>
              <a:cs typeface="Tahoma" pitchFamily="34" charset="0"/>
            </a:endParaRPr>
          </a:p>
        </p:txBody>
      </p:sp>
      <p:sp>
        <p:nvSpPr>
          <p:cNvPr id="28" name="Rectangle 74"/>
          <p:cNvSpPr>
            <a:spLocks noChangeArrowheads="1"/>
          </p:cNvSpPr>
          <p:nvPr/>
        </p:nvSpPr>
        <p:spPr bwMode="auto">
          <a:xfrm>
            <a:off x="5454739" y="4582839"/>
            <a:ext cx="732480" cy="167124"/>
          </a:xfrm>
          <a:prstGeom prst="rect">
            <a:avLst/>
          </a:prstGeom>
          <a:noFill/>
          <a:ln w="9525">
            <a:noFill/>
            <a:round/>
            <a:headEnd/>
            <a:tailEnd/>
          </a:ln>
        </p:spPr>
        <p:txBody>
          <a:bodyPr wrap="none" lIns="0" tIns="0" rIns="0" bIns="0">
            <a:noAutofit/>
          </a:bodyPr>
          <a:lstStyle/>
          <a:p>
            <a:pPr algn="ctr">
              <a:buFont typeface="Arial" pitchFamily="34" charset="0"/>
              <a:buNone/>
            </a:pPr>
            <a:r>
              <a:rPr lang="it-IT" sz="1600" dirty="0" err="1">
                <a:solidFill>
                  <a:schemeClr val="bg1"/>
                </a:solidFill>
                <a:latin typeface="Arial Narrow" pitchFamily="34" charset="0"/>
                <a:ea typeface="Tahoma" pitchFamily="34" charset="0"/>
                <a:cs typeface="Tahoma" pitchFamily="34" charset="0"/>
              </a:rPr>
              <a:t>Sorafenib</a:t>
            </a:r>
            <a:endParaRPr lang="it-IT" sz="1200" dirty="0">
              <a:solidFill>
                <a:schemeClr val="bg1"/>
              </a:solidFill>
              <a:latin typeface="Arial Narrow" pitchFamily="34" charset="0"/>
              <a:ea typeface="Tahoma" pitchFamily="34" charset="0"/>
              <a:cs typeface="Tahoma" pitchFamily="34" charset="0"/>
            </a:endParaRPr>
          </a:p>
        </p:txBody>
      </p:sp>
      <p:sp>
        <p:nvSpPr>
          <p:cNvPr id="29" name="Rectangle 8"/>
          <p:cNvSpPr>
            <a:spLocks noChangeArrowheads="1"/>
          </p:cNvSpPr>
          <p:nvPr/>
        </p:nvSpPr>
        <p:spPr bwMode="auto">
          <a:xfrm>
            <a:off x="6517689" y="3849851"/>
            <a:ext cx="283900" cy="689045"/>
          </a:xfrm>
          <a:prstGeom prst="rect">
            <a:avLst/>
          </a:prstGeom>
          <a:solidFill>
            <a:srgbClr val="FF0000"/>
          </a:solidFill>
          <a:ln w="19050">
            <a:noFill/>
            <a:miter lim="800000"/>
            <a:headEnd/>
            <a:tailEnd/>
          </a:ln>
        </p:spPr>
        <p:txBody>
          <a:bodyPr/>
          <a:lstStyle/>
          <a:p>
            <a:endParaRPr lang="it-IT">
              <a:solidFill>
                <a:schemeClr val="bg1"/>
              </a:solidFill>
              <a:latin typeface="Arial Narrow" pitchFamily="34" charset="0"/>
              <a:ea typeface="Tahoma" pitchFamily="34" charset="0"/>
              <a:cs typeface="Tahoma" pitchFamily="34" charset="0"/>
            </a:endParaRPr>
          </a:p>
        </p:txBody>
      </p:sp>
      <p:sp>
        <p:nvSpPr>
          <p:cNvPr id="30" name="Rectangle 8"/>
          <p:cNvSpPr>
            <a:spLocks noChangeArrowheads="1"/>
          </p:cNvSpPr>
          <p:nvPr/>
        </p:nvSpPr>
        <p:spPr bwMode="auto">
          <a:xfrm>
            <a:off x="6810135" y="3008775"/>
            <a:ext cx="283900" cy="1530122"/>
          </a:xfrm>
          <a:prstGeom prst="rect">
            <a:avLst/>
          </a:prstGeom>
          <a:solidFill>
            <a:srgbClr val="FFFF00"/>
          </a:solidFill>
          <a:ln w="1905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chemeClr val="bg1"/>
              </a:solidFill>
              <a:effectLst/>
              <a:uLnTx/>
              <a:uFillTx/>
              <a:latin typeface="Arial Narrow" pitchFamily="34" charset="0"/>
              <a:ea typeface="Tahoma" pitchFamily="34" charset="0"/>
              <a:cs typeface="Tahoma" pitchFamily="34" charset="0"/>
            </a:endParaRPr>
          </a:p>
        </p:txBody>
      </p:sp>
      <p:sp>
        <p:nvSpPr>
          <p:cNvPr id="31" name="Rectangle 74"/>
          <p:cNvSpPr>
            <a:spLocks noChangeArrowheads="1"/>
          </p:cNvSpPr>
          <p:nvPr/>
        </p:nvSpPr>
        <p:spPr bwMode="auto">
          <a:xfrm>
            <a:off x="6439624" y="4582839"/>
            <a:ext cx="732480" cy="167124"/>
          </a:xfrm>
          <a:prstGeom prst="rect">
            <a:avLst/>
          </a:prstGeom>
          <a:noFill/>
          <a:ln w="9525">
            <a:noFill/>
            <a:round/>
            <a:headEnd/>
            <a:tailEnd/>
          </a:ln>
        </p:spPr>
        <p:txBody>
          <a:bodyPr wrap="none" lIns="0" tIns="0" rIns="0" bIns="0">
            <a:noAutofit/>
          </a:bodyPr>
          <a:lstStyle/>
          <a:p>
            <a:pPr algn="ctr">
              <a:buFont typeface="Arial" pitchFamily="34" charset="0"/>
              <a:buNone/>
            </a:pPr>
            <a:r>
              <a:rPr lang="it-IT" sz="1600" dirty="0">
                <a:solidFill>
                  <a:schemeClr val="bg1"/>
                </a:solidFill>
                <a:latin typeface="Arial Narrow" pitchFamily="34" charset="0"/>
                <a:ea typeface="Tahoma" pitchFamily="34" charset="0"/>
                <a:cs typeface="Tahoma" pitchFamily="34" charset="0"/>
              </a:rPr>
              <a:t>Palliative</a:t>
            </a:r>
            <a:endParaRPr lang="it-IT" sz="1200" dirty="0">
              <a:solidFill>
                <a:schemeClr val="bg1"/>
              </a:solidFill>
              <a:latin typeface="Arial Narrow" pitchFamily="34" charset="0"/>
              <a:ea typeface="Tahoma" pitchFamily="34" charset="0"/>
              <a:cs typeface="Tahoma" pitchFamily="34" charset="0"/>
            </a:endParaRPr>
          </a:p>
        </p:txBody>
      </p:sp>
      <p:sp>
        <p:nvSpPr>
          <p:cNvPr id="32" name="Rectangle 8"/>
          <p:cNvSpPr>
            <a:spLocks noChangeArrowheads="1"/>
          </p:cNvSpPr>
          <p:nvPr/>
        </p:nvSpPr>
        <p:spPr bwMode="auto">
          <a:xfrm>
            <a:off x="7795020" y="4246667"/>
            <a:ext cx="283900" cy="292230"/>
          </a:xfrm>
          <a:prstGeom prst="rect">
            <a:avLst/>
          </a:prstGeom>
          <a:solidFill>
            <a:srgbClr val="FFFF00"/>
          </a:solidFill>
          <a:ln w="1905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chemeClr val="bg1"/>
              </a:solidFill>
              <a:effectLst/>
              <a:uLnTx/>
              <a:uFillTx/>
              <a:latin typeface="Arial Narrow" pitchFamily="34" charset="0"/>
              <a:ea typeface="Tahoma" pitchFamily="34" charset="0"/>
              <a:cs typeface="Tahoma" pitchFamily="34" charset="0"/>
            </a:endParaRPr>
          </a:p>
        </p:txBody>
      </p:sp>
      <p:sp>
        <p:nvSpPr>
          <p:cNvPr id="33" name="Rectangle 74"/>
          <p:cNvSpPr>
            <a:spLocks noChangeArrowheads="1"/>
          </p:cNvSpPr>
          <p:nvPr/>
        </p:nvSpPr>
        <p:spPr bwMode="auto">
          <a:xfrm>
            <a:off x="7424509" y="4582839"/>
            <a:ext cx="732480" cy="167124"/>
          </a:xfrm>
          <a:prstGeom prst="rect">
            <a:avLst/>
          </a:prstGeom>
          <a:noFill/>
          <a:ln w="9525">
            <a:noFill/>
            <a:round/>
            <a:headEnd/>
            <a:tailEnd/>
          </a:ln>
        </p:spPr>
        <p:txBody>
          <a:bodyPr wrap="none" lIns="0" tIns="0" rIns="0" bIns="0">
            <a:noAutofit/>
          </a:bodyPr>
          <a:lstStyle/>
          <a:p>
            <a:pPr algn="ctr">
              <a:buFont typeface="Arial" pitchFamily="34" charset="0"/>
              <a:buNone/>
            </a:pPr>
            <a:r>
              <a:rPr lang="it-IT" sz="1600" dirty="0">
                <a:solidFill>
                  <a:schemeClr val="bg1"/>
                </a:solidFill>
                <a:latin typeface="Arial Narrow" pitchFamily="34" charset="0"/>
                <a:ea typeface="Tahoma" pitchFamily="34" charset="0"/>
                <a:cs typeface="Tahoma" pitchFamily="34" charset="0"/>
              </a:rPr>
              <a:t>TACE/</a:t>
            </a:r>
            <a:r>
              <a:rPr lang="it-IT" sz="1600" dirty="0" err="1">
                <a:solidFill>
                  <a:schemeClr val="bg1"/>
                </a:solidFill>
                <a:latin typeface="Arial Narrow" pitchFamily="34" charset="0"/>
                <a:ea typeface="Tahoma" pitchFamily="34" charset="0"/>
                <a:cs typeface="Tahoma" pitchFamily="34" charset="0"/>
              </a:rPr>
              <a:t>Abl</a:t>
            </a:r>
            <a:endParaRPr lang="it-IT" sz="1200" dirty="0">
              <a:solidFill>
                <a:schemeClr val="bg1"/>
              </a:solidFill>
              <a:latin typeface="Arial Narrow" pitchFamily="34" charset="0"/>
              <a:ea typeface="Tahoma" pitchFamily="34" charset="0"/>
              <a:cs typeface="Tahoma" pitchFamily="34" charset="0"/>
            </a:endParaRPr>
          </a:p>
        </p:txBody>
      </p:sp>
      <p:sp>
        <p:nvSpPr>
          <p:cNvPr id="34" name="Line 74"/>
          <p:cNvSpPr>
            <a:spLocks noChangeShapeType="1"/>
          </p:cNvSpPr>
          <p:nvPr/>
        </p:nvSpPr>
        <p:spPr bwMode="auto">
          <a:xfrm>
            <a:off x="1203623" y="4540289"/>
            <a:ext cx="7264943" cy="0"/>
          </a:xfrm>
          <a:prstGeom prst="line">
            <a:avLst/>
          </a:prstGeom>
          <a:noFill/>
          <a:ln w="38100">
            <a:solidFill>
              <a:sysClr val="window" lastClr="FFFFFF">
                <a:lumMod val="65000"/>
              </a:sys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chemeClr val="bg1"/>
              </a:solidFill>
              <a:effectLst/>
              <a:uLnTx/>
              <a:uFillTx/>
              <a:latin typeface="Arial Narrow" pitchFamily="34" charset="0"/>
              <a:ea typeface="Tahoma" pitchFamily="34" charset="0"/>
              <a:cs typeface="Tahoma" pitchFamily="34" charset="0"/>
            </a:endParaRPr>
          </a:p>
        </p:txBody>
      </p:sp>
      <p:sp>
        <p:nvSpPr>
          <p:cNvPr id="35" name="Rectangle 61"/>
          <p:cNvSpPr>
            <a:spLocks noChangeArrowheads="1"/>
          </p:cNvSpPr>
          <p:nvPr/>
        </p:nvSpPr>
        <p:spPr bwMode="auto">
          <a:xfrm rot="16200000">
            <a:off x="366106" y="3268054"/>
            <a:ext cx="481156" cy="276999"/>
          </a:xfrm>
          <a:prstGeom prst="rect">
            <a:avLst/>
          </a:prstGeom>
          <a:noFill/>
          <a:ln w="9525">
            <a:noFill/>
            <a:round/>
            <a:headEnd/>
            <a:tailEnd/>
          </a:ln>
        </p:spPr>
        <p:txBody>
          <a:bodyPr wrap="square" lIns="0" tIns="0" rIns="0" bIns="0">
            <a:spAutoFit/>
          </a:bodyPr>
          <a:lstStyle/>
          <a:p>
            <a:pPr algn="ctr"/>
            <a:r>
              <a:rPr lang="en-US" b="1" dirty="0">
                <a:solidFill>
                  <a:schemeClr val="bg1"/>
                </a:solidFill>
                <a:latin typeface="Arial Narrow" pitchFamily="34" charset="0"/>
                <a:ea typeface="Tahoma" pitchFamily="34" charset="0"/>
                <a:cs typeface="Tahoma" pitchFamily="34" charset="0"/>
              </a:rPr>
              <a:t>n°</a:t>
            </a:r>
            <a:endParaRPr lang="en-US" dirty="0">
              <a:solidFill>
                <a:schemeClr val="bg1"/>
              </a:solidFill>
              <a:latin typeface="Arial Narrow" pitchFamily="34" charset="0"/>
              <a:ea typeface="Tahoma" pitchFamily="34" charset="0"/>
              <a:cs typeface="Tahoma" pitchFamily="34" charset="0"/>
            </a:endParaRPr>
          </a:p>
        </p:txBody>
      </p:sp>
      <p:sp>
        <p:nvSpPr>
          <p:cNvPr id="40" name="CasellaDiTesto 1"/>
          <p:cNvSpPr txBox="1">
            <a:spLocks noChangeArrowheads="1"/>
          </p:cNvSpPr>
          <p:nvPr/>
        </p:nvSpPr>
        <p:spPr bwMode="auto">
          <a:xfrm>
            <a:off x="5532804" y="6436271"/>
            <a:ext cx="3204733" cy="184666"/>
          </a:xfrm>
          <a:prstGeom prst="rect">
            <a:avLst/>
          </a:prstGeom>
          <a:noFill/>
          <a:ln w="9525">
            <a:noFill/>
            <a:miter lim="800000"/>
            <a:headEnd/>
            <a:tailEnd/>
          </a:ln>
        </p:spPr>
        <p:txBody>
          <a:bodyPr wrap="square" lIns="0" tIns="0" rIns="0" bIns="0" anchor="b" anchorCtr="0">
            <a:spAutoFit/>
          </a:bodyPr>
          <a:lstStyle/>
          <a:p>
            <a:pPr algn="r"/>
            <a:r>
              <a:rPr lang="en-US" altLang="it-IT" sz="1200" dirty="0" err="1">
                <a:solidFill>
                  <a:schemeClr val="bg1"/>
                </a:solidFill>
                <a:latin typeface="Arial Narrow" panose="020B0606020202030204" pitchFamily="34" charset="0"/>
              </a:rPr>
              <a:t>Borzio</a:t>
            </a:r>
            <a:r>
              <a:rPr lang="en-US" altLang="it-IT" sz="1200" dirty="0">
                <a:solidFill>
                  <a:schemeClr val="bg1"/>
                </a:solidFill>
                <a:latin typeface="Arial Narrow" panose="020B0606020202030204" pitchFamily="34" charset="0"/>
              </a:rPr>
              <a:t> M, Sacco R, et al. </a:t>
            </a:r>
            <a:r>
              <a:rPr lang="it-IT" altLang="it-IT" sz="1200" dirty="0">
                <a:solidFill>
                  <a:schemeClr val="bg1"/>
                </a:solidFill>
                <a:latin typeface="Arial Narrow" panose="020B0606020202030204" pitchFamily="34" charset="0"/>
              </a:rPr>
              <a:t>Future </a:t>
            </a:r>
            <a:r>
              <a:rPr lang="it-IT" altLang="it-IT" sz="1200" dirty="0" err="1">
                <a:solidFill>
                  <a:schemeClr val="bg1"/>
                </a:solidFill>
                <a:latin typeface="Arial Narrow" panose="020B0606020202030204" pitchFamily="34" charset="0"/>
              </a:rPr>
              <a:t>Oncol</a:t>
            </a:r>
            <a:r>
              <a:rPr lang="it-IT" altLang="it-IT" sz="1200" dirty="0">
                <a:solidFill>
                  <a:schemeClr val="bg1"/>
                </a:solidFill>
                <a:latin typeface="Arial Narrow" panose="020B0606020202030204" pitchFamily="34" charset="0"/>
              </a:rPr>
              <a:t> 2013;9(2):283-94.</a:t>
            </a:r>
            <a:endParaRPr lang="en-US" altLang="it-IT" sz="12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4369178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ircle(in)">
                                      <p:cBhvr>
                                        <p:cTn id="43" dur="2000"/>
                                        <p:tgtEl>
                                          <p:spTgt spid="11"/>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2000"/>
                                        <p:tgtEl>
                                          <p:spTgt spid="12"/>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ircle(in)">
                                      <p:cBhvr>
                                        <p:cTn id="52" dur="2000"/>
                                        <p:tgtEl>
                                          <p:spTgt spid="14"/>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circle(in)">
                                      <p:cBhvr>
                                        <p:cTn id="55" dur="2000"/>
                                        <p:tgtEl>
                                          <p:spTgt spid="15"/>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circle(in)">
                                      <p:cBhvr>
                                        <p:cTn id="58" dur="2000"/>
                                        <p:tgtEl>
                                          <p:spTgt spid="16"/>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circle(in)">
                                      <p:cBhvr>
                                        <p:cTn id="61" dur="2000"/>
                                        <p:tgtEl>
                                          <p:spTgt spid="17"/>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ircle(in)">
                                      <p:cBhvr>
                                        <p:cTn id="64" dur="2000"/>
                                        <p:tgtEl>
                                          <p:spTgt spid="18"/>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circle(in)">
                                      <p:cBhvr>
                                        <p:cTn id="67" dur="2000"/>
                                        <p:tgtEl>
                                          <p:spTgt spid="19"/>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circle(in)">
                                      <p:cBhvr>
                                        <p:cTn id="70" dur="2000"/>
                                        <p:tgtEl>
                                          <p:spTgt spid="20"/>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circle(in)">
                                      <p:cBhvr>
                                        <p:cTn id="73" dur="2000"/>
                                        <p:tgtEl>
                                          <p:spTgt spid="21"/>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circle(in)">
                                      <p:cBhvr>
                                        <p:cTn id="76" dur="2000"/>
                                        <p:tgtEl>
                                          <p:spTgt spid="22"/>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circle(in)">
                                      <p:cBhvr>
                                        <p:cTn id="79" dur="2000"/>
                                        <p:tgtEl>
                                          <p:spTgt spid="23"/>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circle(in)">
                                      <p:cBhvr>
                                        <p:cTn id="82" dur="2000"/>
                                        <p:tgtEl>
                                          <p:spTgt spid="24"/>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ircle(in)">
                                      <p:cBhvr>
                                        <p:cTn id="85" dur="2000"/>
                                        <p:tgtEl>
                                          <p:spTgt spid="25"/>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circle(in)">
                                      <p:cBhvr>
                                        <p:cTn id="88" dur="2000"/>
                                        <p:tgtEl>
                                          <p:spTgt spid="26"/>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circle(in)">
                                      <p:cBhvr>
                                        <p:cTn id="91" dur="2000"/>
                                        <p:tgtEl>
                                          <p:spTgt spid="27"/>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circle(in)">
                                      <p:cBhvr>
                                        <p:cTn id="94" dur="2000"/>
                                        <p:tgtEl>
                                          <p:spTgt spid="28"/>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circle(in)">
                                      <p:cBhvr>
                                        <p:cTn id="97" dur="2000"/>
                                        <p:tgtEl>
                                          <p:spTgt spid="29"/>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circle(in)">
                                      <p:cBhvr>
                                        <p:cTn id="100" dur="2000"/>
                                        <p:tgtEl>
                                          <p:spTgt spid="30"/>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circle(in)">
                                      <p:cBhvr>
                                        <p:cTn id="103" dur="2000"/>
                                        <p:tgtEl>
                                          <p:spTgt spid="31"/>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circle(in)">
                                      <p:cBhvr>
                                        <p:cTn id="106" dur="2000"/>
                                        <p:tgtEl>
                                          <p:spTgt spid="32"/>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circle(in)">
                                      <p:cBhvr>
                                        <p:cTn id="109" dur="2000"/>
                                        <p:tgtEl>
                                          <p:spTgt spid="33"/>
                                        </p:tgtEl>
                                      </p:cBhvr>
                                    </p:animEffect>
                                  </p:childTnLst>
                                </p:cTn>
                              </p:par>
                              <p:par>
                                <p:cTn id="110" presetID="6" presetClass="entr" presetSubtype="16" fill="hold" grpId="0" nodeType="with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circle(in)">
                                      <p:cBhvr>
                                        <p:cTn id="112" dur="2000"/>
                                        <p:tgtEl>
                                          <p:spTgt spid="34"/>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circle(in)">
                                      <p:cBhvr>
                                        <p:cTn id="115" dur="2000"/>
                                        <p:tgtEl>
                                          <p:spTgt spid="35"/>
                                        </p:tgtEl>
                                      </p:cBhvr>
                                    </p:animEffect>
                                  </p:childTnLst>
                                </p:cTn>
                              </p:par>
                              <p:par>
                                <p:cTn id="116" presetID="14" presetClass="entr" presetSubtype="10" fill="hold" nodeType="withEffect">
                                  <p:stCondLst>
                                    <p:cond delay="0"/>
                                  </p:stCondLst>
                                  <p:childTnLst>
                                    <p:set>
                                      <p:cBhvr>
                                        <p:cTn id="117" dur="1" fill="hold">
                                          <p:stCondLst>
                                            <p:cond delay="0"/>
                                          </p:stCondLst>
                                        </p:cTn>
                                        <p:tgtEl>
                                          <p:spTgt spid="40">
                                            <p:txEl>
                                              <p:pRg st="0" end="0"/>
                                            </p:txEl>
                                          </p:spTgt>
                                        </p:tgtEl>
                                        <p:attrNameLst>
                                          <p:attrName>style.visibility</p:attrName>
                                        </p:attrNameLst>
                                      </p:cBhvr>
                                      <p:to>
                                        <p:strVal val="visible"/>
                                      </p:to>
                                    </p:set>
                                    <p:animEffect transition="in" filter="randombar(horizontal)">
                                      <p:cBhvr>
                                        <p:cTn id="118"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p:bldP spid="12" grpId="0"/>
      <p:bldP spid="13" grpId="0"/>
      <p:bldP spid="14" grpId="0" animBg="1"/>
      <p:bldP spid="15" grpId="0" animBg="1"/>
      <p:bldP spid="16" grpId="0"/>
      <p:bldP spid="17" grpId="0" animBg="1"/>
      <p:bldP spid="18" grpId="0" animBg="1"/>
      <p:bldP spid="19" grpId="0"/>
      <p:bldP spid="20" grpId="0" animBg="1"/>
      <p:bldP spid="21" grpId="0" animBg="1"/>
      <p:bldP spid="22" grpId="0"/>
      <p:bldP spid="23" grpId="0" animBg="1"/>
      <p:bldP spid="24" grpId="0" animBg="1"/>
      <p:bldP spid="25" grpId="0"/>
      <p:bldP spid="26" grpId="0" animBg="1"/>
      <p:bldP spid="27" grpId="0" animBg="1"/>
      <p:bldP spid="28" grpId="0"/>
      <p:bldP spid="29" grpId="0" animBg="1"/>
      <p:bldP spid="30" grpId="0" animBg="1"/>
      <p:bldP spid="31" grpId="0"/>
      <p:bldP spid="32" grpId="0" animBg="1"/>
      <p:bldP spid="33" grpId="0"/>
      <p:bldP spid="34"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029"/>
          <p:cNvSpPr>
            <a:spLocks noChangeArrowheads="1"/>
          </p:cNvSpPr>
          <p:nvPr/>
        </p:nvSpPr>
        <p:spPr bwMode="auto">
          <a:xfrm>
            <a:off x="898525" y="1727200"/>
            <a:ext cx="72136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algn="ctr" eaLnBrk="1" fontAlgn="base" hangingPunct="1">
              <a:spcBef>
                <a:spcPct val="0"/>
              </a:spcBef>
              <a:spcAft>
                <a:spcPct val="0"/>
              </a:spcAft>
            </a:pPr>
            <a:endParaRPr lang="it-IT" altLang="it-IT">
              <a:solidFill>
                <a:srgbClr val="000000"/>
              </a:solidFill>
            </a:endParaRPr>
          </a:p>
        </p:txBody>
      </p:sp>
      <p:sp>
        <p:nvSpPr>
          <p:cNvPr id="6" name="Titolo 1"/>
          <p:cNvSpPr txBox="1">
            <a:spLocks/>
          </p:cNvSpPr>
          <p:nvPr/>
        </p:nvSpPr>
        <p:spPr>
          <a:xfrm>
            <a:off x="-124" y="1894409"/>
            <a:ext cx="9118352" cy="1872208"/>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600" kern="0" dirty="0">
                <a:solidFill>
                  <a:srgbClr val="FFC000"/>
                </a:solidFill>
                <a:latin typeface="Arial Narrow" panose="020B0606020202030204" pitchFamily="34" charset="0"/>
              </a:rPr>
              <a:t>Adherence to EASL-EORTC clinical guidelines for the management of HCC in field practice:</a:t>
            </a:r>
          </a:p>
          <a:p>
            <a:r>
              <a:rPr lang="en-US" sz="3600" kern="0" dirty="0">
                <a:solidFill>
                  <a:srgbClr val="FFC000"/>
                </a:solidFill>
                <a:latin typeface="Arial Narrow" panose="020B0606020202030204" pitchFamily="34" charset="0"/>
              </a:rPr>
              <a:t>results from the ITA.LI.CA database</a:t>
            </a:r>
            <a:endParaRPr lang="it-IT" sz="3600" kern="0" dirty="0">
              <a:solidFill>
                <a:srgbClr val="FFC000"/>
              </a:solidFill>
              <a:latin typeface="Arial Narrow" panose="020B0606020202030204" pitchFamily="34" charset="0"/>
            </a:endParaRPr>
          </a:p>
        </p:txBody>
      </p:sp>
      <p:sp>
        <p:nvSpPr>
          <p:cNvPr id="10" name="Sottotitolo 2"/>
          <p:cNvSpPr txBox="1">
            <a:spLocks/>
          </p:cNvSpPr>
          <p:nvPr/>
        </p:nvSpPr>
        <p:spPr>
          <a:xfrm>
            <a:off x="2" y="3861048"/>
            <a:ext cx="9143998" cy="122413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it-IT" sz="2400" kern="0" dirty="0" err="1">
                <a:solidFill>
                  <a:schemeClr val="bg1"/>
                </a:solidFill>
                <a:latin typeface="Arial Narrow" panose="020B0606020202030204" pitchFamily="34" charset="0"/>
              </a:rPr>
              <a:t>R.Sacco</a:t>
            </a:r>
            <a:r>
              <a:rPr lang="it-IT" sz="2400" kern="0" dirty="0">
                <a:solidFill>
                  <a:schemeClr val="bg1"/>
                </a:solidFill>
                <a:latin typeface="Arial Narrow" panose="020B0606020202030204" pitchFamily="34" charset="0"/>
              </a:rPr>
              <a:t> et.al for ITA.LI.CA </a:t>
            </a:r>
            <a:r>
              <a:rPr lang="it-IT" sz="2400" kern="0" dirty="0" err="1">
                <a:solidFill>
                  <a:schemeClr val="bg1"/>
                </a:solidFill>
                <a:latin typeface="Arial Narrow" panose="020B0606020202030204" pitchFamily="34" charset="0"/>
              </a:rPr>
              <a:t>group</a:t>
            </a:r>
            <a:endParaRPr lang="it-IT" sz="2400" kern="0" dirty="0">
              <a:solidFill>
                <a:schemeClr val="bg1"/>
              </a:solidFill>
              <a:latin typeface="Arial Narrow" panose="020B0606020202030204" pitchFamily="34" charset="0"/>
            </a:endParaRPr>
          </a:p>
          <a:p>
            <a:pPr marL="0" indent="0" algn="ctr">
              <a:buNone/>
            </a:pPr>
            <a:r>
              <a:rPr lang="it-IT" sz="2400" kern="0" dirty="0">
                <a:solidFill>
                  <a:schemeClr val="bg1"/>
                </a:solidFill>
                <a:latin typeface="Arial Narrow" panose="020B0606020202030204" pitchFamily="34" charset="0"/>
              </a:rPr>
              <a:t>Digestive and </a:t>
            </a:r>
            <a:r>
              <a:rPr lang="it-IT" sz="2400" kern="0" dirty="0" err="1">
                <a:solidFill>
                  <a:schemeClr val="bg1"/>
                </a:solidFill>
                <a:latin typeface="Arial Narrow" panose="020B0606020202030204" pitchFamily="34" charset="0"/>
              </a:rPr>
              <a:t>Liver</a:t>
            </a:r>
            <a:r>
              <a:rPr lang="it-IT" sz="2400" kern="0" dirty="0">
                <a:solidFill>
                  <a:schemeClr val="bg1"/>
                </a:solidFill>
                <a:latin typeface="Arial Narrow" panose="020B0606020202030204" pitchFamily="34" charset="0"/>
              </a:rPr>
              <a:t> </a:t>
            </a:r>
            <a:r>
              <a:rPr lang="it-IT" sz="2400" kern="0" dirty="0" err="1">
                <a:solidFill>
                  <a:schemeClr val="bg1"/>
                </a:solidFill>
                <a:latin typeface="Arial Narrow" panose="020B0606020202030204" pitchFamily="34" charset="0"/>
              </a:rPr>
              <a:t>Disease</a:t>
            </a:r>
            <a:r>
              <a:rPr lang="it-IT" sz="2400" kern="0" dirty="0">
                <a:solidFill>
                  <a:schemeClr val="bg1"/>
                </a:solidFill>
                <a:latin typeface="Arial Narrow" panose="020B0606020202030204" pitchFamily="34" charset="0"/>
              </a:rPr>
              <a:t> 47S (2015) e79</a:t>
            </a:r>
            <a:endParaRPr lang="it-IT" sz="2400"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89317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
                                            <p:txEl>
                                              <p:pRg st="1" end="1"/>
                                            </p:txEl>
                                          </p:spTgt>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0" y="274638"/>
            <a:ext cx="9144000" cy="85010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it-IT" kern="0" dirty="0" err="1">
                <a:solidFill>
                  <a:srgbClr val="FFC000"/>
                </a:solidFill>
                <a:latin typeface="Arial Narrow" panose="020B0606020202030204" pitchFamily="34" charset="0"/>
              </a:rPr>
              <a:t>Aim</a:t>
            </a:r>
            <a:endParaRPr lang="it-IT" kern="0" dirty="0">
              <a:solidFill>
                <a:srgbClr val="FFC000"/>
              </a:solidFill>
              <a:latin typeface="Arial Narrow" panose="020B0606020202030204" pitchFamily="34" charset="0"/>
            </a:endParaRPr>
          </a:p>
        </p:txBody>
      </p:sp>
      <p:sp>
        <p:nvSpPr>
          <p:cNvPr id="3" name="Segnaposto contenuto 1"/>
          <p:cNvSpPr txBox="1">
            <a:spLocks/>
          </p:cNvSpPr>
          <p:nvPr/>
        </p:nvSpPr>
        <p:spPr>
          <a:xfrm>
            <a:off x="457200" y="1700809"/>
            <a:ext cx="8229600" cy="3312368"/>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R="0" lvl="0" algn="just" defTabSz="914400" rtl="0" eaLnBrk="1" fontAlgn="auto" latinLnBrk="0" hangingPunct="1">
              <a:lnSpc>
                <a:spcPct val="100000"/>
              </a:lnSpc>
              <a:spcBef>
                <a:spcPts val="400"/>
              </a:spcBef>
              <a:spcAft>
                <a:spcPts val="0"/>
              </a:spcAft>
              <a:buClr>
                <a:srgbClr val="FFC000"/>
              </a:buClr>
              <a:buSzPct val="68000"/>
              <a:buFont typeface="Wingdings" panose="05000000000000000000" pitchFamily="2" charset="2"/>
              <a:buChar char="Ø"/>
              <a:tabLst/>
              <a:defRPr/>
            </a:pPr>
            <a:r>
              <a:rPr kumimoji="0" lang="en-US" sz="2700" b="0" i="0" u="none" strike="noStrike" kern="1200" cap="none" spc="0" normalizeH="0" baseline="0" noProof="0" dirty="0">
                <a:ln>
                  <a:noFill/>
                </a:ln>
                <a:solidFill>
                  <a:schemeClr val="bg1"/>
                </a:solidFill>
                <a:effectLst/>
                <a:uLnTx/>
                <a:uFillTx/>
                <a:latin typeface="Arial Narrow" panose="020B0606020202030204" pitchFamily="34" charset="0"/>
              </a:rPr>
              <a:t> </a:t>
            </a:r>
            <a:r>
              <a:rPr kumimoji="0" lang="en-US" sz="27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Data on adherence to guidelines for the management  </a:t>
            </a:r>
          </a:p>
          <a:p>
            <a:pPr marL="109728" marR="0" lvl="0" indent="0" algn="just" defTabSz="914400" rtl="0" eaLnBrk="1" fontAlgn="auto" latinLnBrk="0" hangingPunct="1">
              <a:lnSpc>
                <a:spcPct val="100000"/>
              </a:lnSpc>
              <a:spcBef>
                <a:spcPts val="400"/>
              </a:spcBef>
              <a:spcAft>
                <a:spcPts val="0"/>
              </a:spcAft>
              <a:buClr>
                <a:srgbClr val="FFC000"/>
              </a:buClr>
              <a:buSzPct val="68000"/>
              <a:buNone/>
              <a:tabLst/>
              <a:defRPr/>
            </a:pPr>
            <a:r>
              <a:rPr lang="en-US" dirty="0">
                <a:solidFill>
                  <a:schemeClr val="bg1"/>
                </a:solidFill>
                <a:latin typeface="Arial" panose="020B0604020202020204" pitchFamily="34" charset="0"/>
                <a:cs typeface="Arial" panose="020B0604020202020204" pitchFamily="34" charset="0"/>
              </a:rPr>
              <a:t>    </a:t>
            </a:r>
            <a:r>
              <a:rPr kumimoji="0" lang="en-US" sz="27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of HCC issued in 2012 by the EASL-EORTC are   </a:t>
            </a:r>
          </a:p>
          <a:p>
            <a:pPr marL="109728" marR="0" lvl="0" indent="0" algn="just" defTabSz="914400" rtl="0" eaLnBrk="1" fontAlgn="auto" latinLnBrk="0" hangingPunct="1">
              <a:lnSpc>
                <a:spcPct val="100000"/>
              </a:lnSpc>
              <a:spcBef>
                <a:spcPts val="400"/>
              </a:spcBef>
              <a:spcAft>
                <a:spcPts val="0"/>
              </a:spcAft>
              <a:buClr>
                <a:srgbClr val="FFC000"/>
              </a:buClr>
              <a:buSzPct val="68000"/>
              <a:buNone/>
              <a:tabLst/>
              <a:defRPr/>
            </a:pPr>
            <a:r>
              <a:rPr kumimoji="0" lang="en-US" sz="27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lacking.</a:t>
            </a:r>
          </a:p>
          <a:p>
            <a:pPr marR="0" lvl="0" algn="just" defTabSz="914400" rtl="0" eaLnBrk="1" fontAlgn="auto" latinLnBrk="0" hangingPunct="1">
              <a:lnSpc>
                <a:spcPct val="100000"/>
              </a:lnSpc>
              <a:spcBef>
                <a:spcPts val="400"/>
              </a:spcBef>
              <a:spcAft>
                <a:spcPts val="0"/>
              </a:spcAft>
              <a:buClr>
                <a:srgbClr val="FF0000"/>
              </a:buClr>
              <a:buSzPct val="68000"/>
              <a:buFont typeface="Wingdings" panose="05000000000000000000" pitchFamily="2" charset="2"/>
              <a:buChar char="Ø"/>
              <a:tabLst/>
              <a:defRPr/>
            </a:pPr>
            <a:endParaRPr kumimoji="0" lang="en-US" sz="27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ts val="400"/>
              </a:spcBef>
              <a:spcAft>
                <a:spcPts val="0"/>
              </a:spcAft>
              <a:buClr>
                <a:srgbClr val="FFC000"/>
              </a:buClr>
              <a:buSzPct val="68000"/>
              <a:buFont typeface="Wingdings" panose="05000000000000000000" pitchFamily="2" charset="2"/>
              <a:buChar char="Ø"/>
              <a:tabLst/>
              <a:defRPr/>
            </a:pPr>
            <a:r>
              <a:rPr kumimoji="0" lang="en-US" sz="27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We retrospectively evaluated the adherence to EASL- </a:t>
            </a:r>
          </a:p>
          <a:p>
            <a:pPr marL="109728" marR="0" lvl="0" indent="0" algn="just" defTabSz="914400" rtl="0" eaLnBrk="1" fontAlgn="auto" latinLnBrk="0" hangingPunct="1">
              <a:lnSpc>
                <a:spcPct val="100000"/>
              </a:lnSpc>
              <a:spcBef>
                <a:spcPts val="400"/>
              </a:spcBef>
              <a:spcAft>
                <a:spcPts val="0"/>
              </a:spcAft>
              <a:buClr>
                <a:srgbClr val="FFC000"/>
              </a:buClr>
              <a:buSzPct val="68000"/>
              <a:buNone/>
              <a:tabLst/>
              <a:defRPr/>
            </a:pPr>
            <a:r>
              <a:rPr lang="en-US" dirty="0">
                <a:solidFill>
                  <a:schemeClr val="bg1"/>
                </a:solidFill>
                <a:latin typeface="Arial" panose="020B0604020202020204" pitchFamily="34" charset="0"/>
                <a:cs typeface="Arial" panose="020B0604020202020204" pitchFamily="34" charset="0"/>
              </a:rPr>
              <a:t>    </a:t>
            </a:r>
            <a:r>
              <a:rPr kumimoji="0" lang="en-US" sz="27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EORTC guidelines in field-practice, using data from </a:t>
            </a:r>
          </a:p>
          <a:p>
            <a:pPr marL="109728" marR="0" lvl="0" indent="0" algn="just" defTabSz="914400" rtl="0" eaLnBrk="1" fontAlgn="auto" latinLnBrk="0" hangingPunct="1">
              <a:lnSpc>
                <a:spcPct val="100000"/>
              </a:lnSpc>
              <a:spcBef>
                <a:spcPts val="400"/>
              </a:spcBef>
              <a:spcAft>
                <a:spcPts val="0"/>
              </a:spcAft>
              <a:buClr>
                <a:srgbClr val="FFC000"/>
              </a:buClr>
              <a:buSzPct val="68000"/>
              <a:buNone/>
              <a:tabLst/>
              <a:defRPr/>
            </a:pPr>
            <a:r>
              <a:rPr lang="en-US" dirty="0">
                <a:solidFill>
                  <a:schemeClr val="bg1"/>
                </a:solidFill>
                <a:latin typeface="Arial" panose="020B0604020202020204" pitchFamily="34" charset="0"/>
                <a:cs typeface="Arial" panose="020B0604020202020204" pitchFamily="34" charset="0"/>
              </a:rPr>
              <a:t>    </a:t>
            </a:r>
            <a:r>
              <a:rPr kumimoji="0" lang="en-US" sz="27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HCC patients registered in the Nation-wide Italian </a:t>
            </a:r>
          </a:p>
          <a:p>
            <a:pPr marL="109728" marR="0" lvl="0" indent="0" algn="just" defTabSz="914400" rtl="0" eaLnBrk="1" fontAlgn="auto" latinLnBrk="0" hangingPunct="1">
              <a:lnSpc>
                <a:spcPct val="100000"/>
              </a:lnSpc>
              <a:spcBef>
                <a:spcPts val="400"/>
              </a:spcBef>
              <a:spcAft>
                <a:spcPts val="0"/>
              </a:spcAft>
              <a:buClr>
                <a:srgbClr val="FFC000"/>
              </a:buClr>
              <a:buSzPct val="68000"/>
              <a:buNone/>
              <a:tabLst/>
              <a:defRPr/>
            </a:pPr>
            <a:r>
              <a:rPr lang="en-US" dirty="0">
                <a:solidFill>
                  <a:schemeClr val="bg1"/>
                </a:solidFill>
                <a:latin typeface="Arial" panose="020B0604020202020204" pitchFamily="34" charset="0"/>
                <a:cs typeface="Arial" panose="020B0604020202020204" pitchFamily="34" charset="0"/>
              </a:rPr>
              <a:t>    </a:t>
            </a:r>
            <a:r>
              <a:rPr kumimoji="0" lang="en-US" sz="27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database ITA.LI.CA. and diagnosed from 2012.</a:t>
            </a:r>
            <a:r>
              <a:rPr kumimoji="0" lang="en-US" sz="2700" b="0" i="0"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 </a:t>
            </a:r>
            <a:endParaRPr kumimoji="0" lang="en-US" sz="27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endParaRPr kumimoji="0" lang="it-IT" sz="2700" b="0" i="0" u="none" strike="noStrike" kern="1200" cap="none" spc="0" normalizeH="0" baseline="0" noProof="0" dirty="0">
              <a:ln>
                <a:noFill/>
              </a:ln>
              <a:solidFill>
                <a:schemeClr val="bg1"/>
              </a:solidFill>
              <a:effectLst/>
              <a:uLnTx/>
              <a:uFillTx/>
              <a:latin typeface="Arial Narrow" panose="020B0606020202030204" pitchFamily="34" charset="0"/>
            </a:endParaRPr>
          </a:p>
        </p:txBody>
      </p:sp>
    </p:spTree>
    <p:extLst>
      <p:ext uri="{BB962C8B-B14F-4D97-AF65-F5344CB8AC3E}">
        <p14:creationId xmlns:p14="http://schemas.microsoft.com/office/powerpoint/2010/main" val="37385145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plus(in)">
                                      <p:cBhvr>
                                        <p:cTn id="31" dur="2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plus(in)">
                                      <p:cBhvr>
                                        <p:cTn id="36" dur="2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plus(in)">
                                      <p:cBhvr>
                                        <p:cTn id="41" dur="20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3" presetClass="entr" presetSubtype="16"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plus(in)">
                                      <p:cBhvr>
                                        <p:cTn id="4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0" y="44624"/>
            <a:ext cx="91440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4400" b="0" i="0" u="none" strike="noStrike" kern="1200" cap="none" spc="0" normalizeH="0" baseline="0" noProof="0" dirty="0">
                <a:ln>
                  <a:noFill/>
                </a:ln>
                <a:solidFill>
                  <a:srgbClr val="FFC000"/>
                </a:solidFill>
                <a:effectLst/>
                <a:uLnTx/>
                <a:uFillTx/>
                <a:latin typeface="Arial Narrow" panose="020B0606020202030204" pitchFamily="34" charset="0"/>
              </a:rPr>
              <a:t>BCLC-B</a:t>
            </a:r>
            <a:endParaRPr kumimoji="0" lang="it-IT" sz="4400" b="0" i="0" u="none" strike="noStrike" kern="1200" cap="none" spc="0" normalizeH="0" baseline="0" noProof="0" dirty="0">
              <a:ln>
                <a:noFill/>
              </a:ln>
              <a:solidFill>
                <a:srgbClr val="FFC000"/>
              </a:solidFill>
              <a:effectLst/>
              <a:uLnTx/>
              <a:uFillTx/>
              <a:latin typeface="Arial Narrow" panose="020B0606020202030204" pitchFamily="34" charset="0"/>
            </a:endParaRPr>
          </a:p>
        </p:txBody>
      </p:sp>
      <p:graphicFrame>
        <p:nvGraphicFramePr>
          <p:cNvPr id="3" name="Tabella 2"/>
          <p:cNvGraphicFramePr>
            <a:graphicFrameLocks noGrp="1"/>
          </p:cNvGraphicFramePr>
          <p:nvPr>
            <p:extLst>
              <p:ext uri="{D42A27DB-BD31-4B8C-83A1-F6EECF244321}">
                <p14:modId xmlns:p14="http://schemas.microsoft.com/office/powerpoint/2010/main" val="1435431313"/>
              </p:ext>
            </p:extLst>
          </p:nvPr>
        </p:nvGraphicFramePr>
        <p:xfrm>
          <a:off x="346100" y="1340768"/>
          <a:ext cx="2425700" cy="3752850"/>
        </p:xfrm>
        <a:graphic>
          <a:graphicData uri="http://schemas.openxmlformats.org/drawingml/2006/table">
            <a:tbl>
              <a:tblPr>
                <a:tableStyleId>{5C22544A-7EE6-4342-B048-85BDC9FD1C3A}</a:tableStyleId>
              </a:tblPr>
              <a:tblGrid>
                <a:gridCol w="1816897">
                  <a:extLst>
                    <a:ext uri="{9D8B030D-6E8A-4147-A177-3AD203B41FA5}">
                      <a16:colId xmlns:a16="http://schemas.microsoft.com/office/drawing/2014/main" val="20000"/>
                    </a:ext>
                  </a:extLst>
                </a:gridCol>
                <a:gridCol w="608803">
                  <a:extLst>
                    <a:ext uri="{9D8B030D-6E8A-4147-A177-3AD203B41FA5}">
                      <a16:colId xmlns:a16="http://schemas.microsoft.com/office/drawing/2014/main" val="20001"/>
                    </a:ext>
                  </a:extLst>
                </a:gridCol>
              </a:tblGrid>
              <a:tr h="200025">
                <a:tc>
                  <a:txBody>
                    <a:bodyPr/>
                    <a:lstStyle/>
                    <a:p>
                      <a:pPr algn="ctr" fontAlgn="b"/>
                      <a:r>
                        <a:rPr lang="it-IT" sz="2000" b="1" i="1" u="none" strike="noStrike" dirty="0">
                          <a:effectLst/>
                        </a:rPr>
                        <a:t>Total </a:t>
                      </a:r>
                      <a:r>
                        <a:rPr lang="it-IT" sz="2000" b="1" i="1" u="none" strike="noStrike" dirty="0" err="1">
                          <a:effectLst/>
                        </a:rPr>
                        <a:t>number</a:t>
                      </a:r>
                      <a:r>
                        <a:rPr lang="it-IT" sz="2000" b="1" i="1" u="none" strike="noStrike" dirty="0">
                          <a:effectLst/>
                        </a:rPr>
                        <a:t> of </a:t>
                      </a:r>
                      <a:r>
                        <a:rPr lang="it-IT" sz="2000" b="1" i="1" u="none" strike="noStrike" dirty="0" err="1">
                          <a:effectLst/>
                        </a:rPr>
                        <a:t>patients</a:t>
                      </a:r>
                      <a:endParaRPr lang="it-IT" sz="2000" b="1" i="1" u="none" strike="noStrike" dirty="0">
                        <a:solidFill>
                          <a:srgbClr val="000000"/>
                        </a:solidFill>
                        <a:effectLst/>
                        <a:latin typeface="Calibri"/>
                      </a:endParaRPr>
                    </a:p>
                  </a:txBody>
                  <a:tcPr marL="9525" marR="9525" marT="9525" marB="0" anchor="b"/>
                </a:tc>
                <a:tc>
                  <a:txBody>
                    <a:bodyPr/>
                    <a:lstStyle/>
                    <a:p>
                      <a:pPr algn="ctr" fontAlgn="b"/>
                      <a:r>
                        <a:rPr lang="it-IT" sz="1800" b="1" i="1" u="none" strike="noStrike" dirty="0">
                          <a:effectLst/>
                        </a:rPr>
                        <a:t>93</a:t>
                      </a:r>
                      <a:endParaRPr lang="it-IT" sz="1800" b="1" i="1"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209550">
                <a:tc>
                  <a:txBody>
                    <a:bodyPr/>
                    <a:lstStyle/>
                    <a:p>
                      <a:pPr algn="ctr" fontAlgn="ctr"/>
                      <a:r>
                        <a:rPr lang="en-US" sz="2000" u="none" strike="noStrike" dirty="0">
                          <a:solidFill>
                            <a:schemeClr val="tx1"/>
                          </a:solidFill>
                          <a:effectLst/>
                        </a:rPr>
                        <a:t>Transplant</a:t>
                      </a:r>
                      <a:endParaRPr lang="en-US" sz="2000" b="1" i="0" u="none" strike="noStrike" dirty="0">
                        <a:solidFill>
                          <a:schemeClr val="tx1"/>
                        </a:solidFill>
                        <a:effectLst/>
                        <a:latin typeface="Calibri"/>
                      </a:endParaRPr>
                    </a:p>
                  </a:txBody>
                  <a:tcPr marL="9525" marR="9525" marT="9525" marB="0" anchor="ctr"/>
                </a:tc>
                <a:tc>
                  <a:txBody>
                    <a:bodyPr/>
                    <a:lstStyle/>
                    <a:p>
                      <a:pPr algn="ctr" fontAlgn="ctr"/>
                      <a:r>
                        <a:rPr lang="en-US" sz="2000" u="none" strike="noStrike">
                          <a:solidFill>
                            <a:schemeClr val="tx1"/>
                          </a:solidFill>
                          <a:effectLst/>
                        </a:rPr>
                        <a:t>0</a:t>
                      </a:r>
                      <a:endParaRPr lang="en-US" sz="2000" b="0" i="0" u="none" strike="noStrike">
                        <a:solidFill>
                          <a:schemeClr val="tx1"/>
                        </a:solidFill>
                        <a:effectLst/>
                        <a:latin typeface="Calibri"/>
                      </a:endParaRPr>
                    </a:p>
                  </a:txBody>
                  <a:tcPr marL="9525" marR="9525" marT="9525" marB="0" anchor="ctr"/>
                </a:tc>
                <a:extLst>
                  <a:ext uri="{0D108BD9-81ED-4DB2-BD59-A6C34878D82A}">
                    <a16:rowId xmlns:a16="http://schemas.microsoft.com/office/drawing/2014/main" val="10001"/>
                  </a:ext>
                </a:extLst>
              </a:tr>
              <a:tr h="219075">
                <a:tc>
                  <a:txBody>
                    <a:bodyPr/>
                    <a:lstStyle/>
                    <a:p>
                      <a:pPr algn="ctr" fontAlgn="ctr"/>
                      <a:r>
                        <a:rPr lang="en-US" sz="2000" u="none" strike="noStrike" dirty="0">
                          <a:solidFill>
                            <a:schemeClr val="tx1"/>
                          </a:solidFill>
                          <a:effectLst/>
                        </a:rPr>
                        <a:t>Resection</a:t>
                      </a:r>
                      <a:endParaRPr lang="en-US" sz="2000" b="1" i="0" u="none" strike="noStrike" dirty="0">
                        <a:solidFill>
                          <a:schemeClr val="tx1"/>
                        </a:solidFill>
                        <a:effectLst/>
                        <a:latin typeface="Calibri"/>
                      </a:endParaRPr>
                    </a:p>
                  </a:txBody>
                  <a:tcPr marL="9525" marR="9525" marT="9525" marB="0" anchor="ctr"/>
                </a:tc>
                <a:tc>
                  <a:txBody>
                    <a:bodyPr/>
                    <a:lstStyle/>
                    <a:p>
                      <a:pPr algn="ctr" fontAlgn="ctr"/>
                      <a:r>
                        <a:rPr lang="en-US" sz="2000" u="none" strike="noStrike">
                          <a:solidFill>
                            <a:schemeClr val="tx1"/>
                          </a:solidFill>
                          <a:effectLst/>
                        </a:rPr>
                        <a:t>17</a:t>
                      </a:r>
                      <a:endParaRPr lang="en-US" sz="2000" b="0" i="0" u="none" strike="noStrike">
                        <a:solidFill>
                          <a:schemeClr val="tx1"/>
                        </a:solidFill>
                        <a:effectLst/>
                        <a:latin typeface="Calibri"/>
                      </a:endParaRPr>
                    </a:p>
                  </a:txBody>
                  <a:tcPr marL="9525" marR="9525" marT="9525" marB="0" anchor="ctr"/>
                </a:tc>
                <a:extLst>
                  <a:ext uri="{0D108BD9-81ED-4DB2-BD59-A6C34878D82A}">
                    <a16:rowId xmlns:a16="http://schemas.microsoft.com/office/drawing/2014/main" val="10002"/>
                  </a:ext>
                </a:extLst>
              </a:tr>
              <a:tr h="219075">
                <a:tc>
                  <a:txBody>
                    <a:bodyPr/>
                    <a:lstStyle/>
                    <a:p>
                      <a:pPr algn="ctr" fontAlgn="ctr"/>
                      <a:r>
                        <a:rPr lang="en-US" sz="2000" u="none" strike="noStrike" dirty="0">
                          <a:solidFill>
                            <a:schemeClr val="tx1"/>
                          </a:solidFill>
                          <a:effectLst/>
                        </a:rPr>
                        <a:t>RF</a:t>
                      </a:r>
                      <a:endParaRPr lang="en-US" sz="2000" b="1" i="0" u="none" strike="noStrike" dirty="0">
                        <a:solidFill>
                          <a:schemeClr val="tx1"/>
                        </a:solidFill>
                        <a:effectLst/>
                        <a:latin typeface="Calibri"/>
                      </a:endParaRPr>
                    </a:p>
                  </a:txBody>
                  <a:tcPr marL="9525" marR="9525" marT="9525" marB="0" anchor="ctr"/>
                </a:tc>
                <a:tc>
                  <a:txBody>
                    <a:bodyPr/>
                    <a:lstStyle/>
                    <a:p>
                      <a:pPr algn="ctr" fontAlgn="ctr"/>
                      <a:r>
                        <a:rPr lang="en-US" sz="2000" u="none" strike="noStrike">
                          <a:solidFill>
                            <a:schemeClr val="tx1"/>
                          </a:solidFill>
                          <a:effectLst/>
                        </a:rPr>
                        <a:t>4</a:t>
                      </a:r>
                      <a:endParaRPr lang="en-US" sz="2000" b="0" i="0" u="none" strike="noStrike">
                        <a:solidFill>
                          <a:schemeClr val="tx1"/>
                        </a:solidFill>
                        <a:effectLst/>
                        <a:latin typeface="Calibri"/>
                      </a:endParaRPr>
                    </a:p>
                  </a:txBody>
                  <a:tcPr marL="9525" marR="9525" marT="9525" marB="0" anchor="ctr"/>
                </a:tc>
                <a:extLst>
                  <a:ext uri="{0D108BD9-81ED-4DB2-BD59-A6C34878D82A}">
                    <a16:rowId xmlns:a16="http://schemas.microsoft.com/office/drawing/2014/main" val="10003"/>
                  </a:ext>
                </a:extLst>
              </a:tr>
              <a:tr h="219075">
                <a:tc>
                  <a:txBody>
                    <a:bodyPr/>
                    <a:lstStyle/>
                    <a:p>
                      <a:pPr algn="ctr" fontAlgn="ctr"/>
                      <a:r>
                        <a:rPr lang="en-US" sz="2000" u="none" strike="noStrike" dirty="0">
                          <a:solidFill>
                            <a:schemeClr val="tx1"/>
                          </a:solidFill>
                          <a:effectLst/>
                        </a:rPr>
                        <a:t>PEI</a:t>
                      </a:r>
                      <a:endParaRPr lang="en-US" sz="2000" b="1" i="0" u="none" strike="noStrike" dirty="0">
                        <a:solidFill>
                          <a:schemeClr val="tx1"/>
                        </a:solidFill>
                        <a:effectLst/>
                        <a:latin typeface="Calibri"/>
                      </a:endParaRPr>
                    </a:p>
                  </a:txBody>
                  <a:tcPr marL="9525" marR="9525" marT="9525" marB="0" anchor="ctr"/>
                </a:tc>
                <a:tc>
                  <a:txBody>
                    <a:bodyPr/>
                    <a:lstStyle/>
                    <a:p>
                      <a:pPr algn="ctr" fontAlgn="ctr"/>
                      <a:r>
                        <a:rPr lang="en-US" sz="2000" u="none" strike="noStrike">
                          <a:solidFill>
                            <a:schemeClr val="tx1"/>
                          </a:solidFill>
                          <a:effectLst/>
                        </a:rPr>
                        <a:t>3</a:t>
                      </a:r>
                      <a:endParaRPr lang="en-US" sz="2000" b="0" i="0" u="none" strike="noStrike">
                        <a:solidFill>
                          <a:schemeClr val="tx1"/>
                        </a:solidFill>
                        <a:effectLst/>
                        <a:latin typeface="Calibri"/>
                      </a:endParaRPr>
                    </a:p>
                  </a:txBody>
                  <a:tcPr marL="9525" marR="9525" marT="9525" marB="0" anchor="ctr"/>
                </a:tc>
                <a:extLst>
                  <a:ext uri="{0D108BD9-81ED-4DB2-BD59-A6C34878D82A}">
                    <a16:rowId xmlns:a16="http://schemas.microsoft.com/office/drawing/2014/main" val="10004"/>
                  </a:ext>
                </a:extLst>
              </a:tr>
              <a:tr h="219075">
                <a:tc>
                  <a:txBody>
                    <a:bodyPr/>
                    <a:lstStyle/>
                    <a:p>
                      <a:pPr algn="ctr" fontAlgn="ctr"/>
                      <a:r>
                        <a:rPr lang="en-US" sz="2000" u="none" strike="noStrike" dirty="0">
                          <a:solidFill>
                            <a:schemeClr val="tx1"/>
                          </a:solidFill>
                          <a:effectLst/>
                        </a:rPr>
                        <a:t>Other ablation techniques</a:t>
                      </a:r>
                      <a:endParaRPr lang="en-US" sz="2000" b="1" i="0" u="none" strike="noStrike" dirty="0">
                        <a:solidFill>
                          <a:schemeClr val="tx1"/>
                        </a:solidFill>
                        <a:effectLst/>
                        <a:latin typeface="Calibri"/>
                      </a:endParaRPr>
                    </a:p>
                  </a:txBody>
                  <a:tcPr marL="9525" marR="9525" marT="9525" marB="0" anchor="ctr"/>
                </a:tc>
                <a:tc>
                  <a:txBody>
                    <a:bodyPr/>
                    <a:lstStyle/>
                    <a:p>
                      <a:pPr algn="ctr" fontAlgn="ctr"/>
                      <a:r>
                        <a:rPr lang="en-US" sz="2000" u="none" strike="noStrike">
                          <a:solidFill>
                            <a:schemeClr val="tx1"/>
                          </a:solidFill>
                          <a:effectLst/>
                        </a:rPr>
                        <a:t>4</a:t>
                      </a:r>
                      <a:endParaRPr lang="en-US" sz="2000" b="0" i="0" u="none" strike="noStrike">
                        <a:solidFill>
                          <a:schemeClr val="tx1"/>
                        </a:solidFill>
                        <a:effectLst/>
                        <a:latin typeface="Calibri"/>
                      </a:endParaRPr>
                    </a:p>
                  </a:txBody>
                  <a:tcPr marL="9525" marR="9525" marT="9525" marB="0" anchor="ctr"/>
                </a:tc>
                <a:extLst>
                  <a:ext uri="{0D108BD9-81ED-4DB2-BD59-A6C34878D82A}">
                    <a16:rowId xmlns:a16="http://schemas.microsoft.com/office/drawing/2014/main" val="10005"/>
                  </a:ext>
                </a:extLst>
              </a:tr>
              <a:tr h="219075">
                <a:tc>
                  <a:txBody>
                    <a:bodyPr/>
                    <a:lstStyle/>
                    <a:p>
                      <a:pPr algn="ctr" fontAlgn="ctr"/>
                      <a:r>
                        <a:rPr lang="en-US" sz="2000" u="none" strike="noStrike" dirty="0">
                          <a:solidFill>
                            <a:schemeClr val="tx1"/>
                          </a:solidFill>
                          <a:effectLst/>
                        </a:rPr>
                        <a:t>TACE</a:t>
                      </a:r>
                      <a:endParaRPr lang="en-US" sz="2000" b="1" i="0" u="none" strike="noStrike" dirty="0">
                        <a:solidFill>
                          <a:schemeClr val="tx1"/>
                        </a:solidFill>
                        <a:effectLst/>
                        <a:latin typeface="Calibri"/>
                      </a:endParaRPr>
                    </a:p>
                  </a:txBody>
                  <a:tcPr marL="9525" marR="9525" marT="9525" marB="0" anchor="ctr"/>
                </a:tc>
                <a:tc>
                  <a:txBody>
                    <a:bodyPr/>
                    <a:lstStyle/>
                    <a:p>
                      <a:pPr algn="ctr" fontAlgn="ctr"/>
                      <a:r>
                        <a:rPr lang="en-US" sz="2000" u="none" strike="noStrike" dirty="0">
                          <a:solidFill>
                            <a:schemeClr val="tx1"/>
                          </a:solidFill>
                          <a:effectLst/>
                        </a:rPr>
                        <a:t>45</a:t>
                      </a:r>
                      <a:endParaRPr lang="en-US" sz="20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val="10006"/>
                  </a:ext>
                </a:extLst>
              </a:tr>
              <a:tr h="219075">
                <a:tc>
                  <a:txBody>
                    <a:bodyPr/>
                    <a:lstStyle/>
                    <a:p>
                      <a:pPr algn="ctr" fontAlgn="ctr"/>
                      <a:r>
                        <a:rPr lang="en-US" sz="2000" u="none" strike="noStrike" dirty="0">
                          <a:solidFill>
                            <a:schemeClr val="tx1"/>
                          </a:solidFill>
                          <a:effectLst/>
                        </a:rPr>
                        <a:t>Sorafenib</a:t>
                      </a:r>
                      <a:endParaRPr lang="en-US" sz="2000" b="1" i="0" u="none" strike="noStrike" dirty="0">
                        <a:solidFill>
                          <a:schemeClr val="tx1"/>
                        </a:solidFill>
                        <a:effectLst/>
                        <a:latin typeface="Calibri"/>
                      </a:endParaRPr>
                    </a:p>
                  </a:txBody>
                  <a:tcPr marL="9525" marR="9525" marT="9525" marB="0" anchor="ctr"/>
                </a:tc>
                <a:tc>
                  <a:txBody>
                    <a:bodyPr/>
                    <a:lstStyle/>
                    <a:p>
                      <a:pPr algn="ctr" fontAlgn="ctr"/>
                      <a:r>
                        <a:rPr lang="en-US" sz="2000" u="none" strike="noStrike" dirty="0">
                          <a:solidFill>
                            <a:schemeClr val="tx1"/>
                          </a:solidFill>
                          <a:effectLst/>
                        </a:rPr>
                        <a:t>10</a:t>
                      </a:r>
                      <a:endParaRPr lang="en-US" sz="20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val="10007"/>
                  </a:ext>
                </a:extLst>
              </a:tr>
              <a:tr h="219075">
                <a:tc>
                  <a:txBody>
                    <a:bodyPr/>
                    <a:lstStyle/>
                    <a:p>
                      <a:pPr algn="ctr" fontAlgn="ctr"/>
                      <a:r>
                        <a:rPr lang="en-US" sz="2000" u="none" strike="noStrike" dirty="0">
                          <a:solidFill>
                            <a:schemeClr val="tx1"/>
                          </a:solidFill>
                          <a:effectLst/>
                        </a:rPr>
                        <a:t>Palliative</a:t>
                      </a:r>
                      <a:endParaRPr lang="en-US" sz="2000" b="1" i="0" u="none" strike="noStrike" dirty="0">
                        <a:solidFill>
                          <a:schemeClr val="tx1"/>
                        </a:solidFill>
                        <a:effectLst/>
                        <a:latin typeface="Calibri"/>
                      </a:endParaRPr>
                    </a:p>
                  </a:txBody>
                  <a:tcPr marL="9525" marR="9525" marT="9525" marB="0" anchor="ctr"/>
                </a:tc>
                <a:tc>
                  <a:txBody>
                    <a:bodyPr/>
                    <a:lstStyle/>
                    <a:p>
                      <a:pPr algn="ctr" fontAlgn="ctr"/>
                      <a:r>
                        <a:rPr lang="en-US" sz="2000" u="none" strike="noStrike" dirty="0">
                          <a:solidFill>
                            <a:schemeClr val="tx1"/>
                          </a:solidFill>
                          <a:effectLst/>
                        </a:rPr>
                        <a:t>7</a:t>
                      </a:r>
                      <a:endParaRPr lang="en-US" sz="20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val="10008"/>
                  </a:ext>
                </a:extLst>
              </a:tr>
              <a:tr h="219075">
                <a:tc>
                  <a:txBody>
                    <a:bodyPr/>
                    <a:lstStyle/>
                    <a:p>
                      <a:pPr algn="ctr" fontAlgn="ctr"/>
                      <a:r>
                        <a:rPr lang="en-US" sz="2000" u="none" strike="noStrike" dirty="0">
                          <a:solidFill>
                            <a:schemeClr val="tx1"/>
                          </a:solidFill>
                          <a:effectLst/>
                        </a:rPr>
                        <a:t>Other</a:t>
                      </a:r>
                      <a:endParaRPr lang="en-US" sz="2000" b="1" i="0" u="none" strike="noStrike" dirty="0">
                        <a:solidFill>
                          <a:schemeClr val="tx1"/>
                        </a:solidFill>
                        <a:effectLst/>
                        <a:latin typeface="Calibri"/>
                      </a:endParaRPr>
                    </a:p>
                  </a:txBody>
                  <a:tcPr marL="9525" marR="9525" marT="9525" marB="0" anchor="ctr"/>
                </a:tc>
                <a:tc>
                  <a:txBody>
                    <a:bodyPr/>
                    <a:lstStyle/>
                    <a:p>
                      <a:pPr algn="ctr" fontAlgn="ctr"/>
                      <a:r>
                        <a:rPr lang="en-US" sz="2000" u="none" strike="noStrike" dirty="0">
                          <a:solidFill>
                            <a:schemeClr val="tx1"/>
                          </a:solidFill>
                          <a:effectLst/>
                        </a:rPr>
                        <a:t>4</a:t>
                      </a:r>
                      <a:endParaRPr lang="en-US" sz="20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val="10009"/>
                  </a:ext>
                </a:extLst>
              </a:tr>
            </a:tbl>
          </a:graphicData>
        </a:graphic>
      </p:graphicFrame>
      <p:sp>
        <p:nvSpPr>
          <p:cNvPr id="4" name="CasellaDiTesto 3"/>
          <p:cNvSpPr txBox="1"/>
          <p:nvPr/>
        </p:nvSpPr>
        <p:spPr>
          <a:xfrm>
            <a:off x="179512" y="5247229"/>
            <a:ext cx="2592288" cy="830997"/>
          </a:xfrm>
          <a:prstGeom prst="rect">
            <a:avLst/>
          </a:prstGeom>
          <a:noFill/>
        </p:spPr>
        <p:txBody>
          <a:bodyPr wrap="square" rtlCol="0">
            <a:spAutoFit/>
          </a:bodyPr>
          <a:lstStyle/>
          <a:p>
            <a:pPr algn="ctr"/>
            <a:r>
              <a:rPr lang="it-IT" sz="2400" dirty="0" err="1">
                <a:solidFill>
                  <a:schemeClr val="bg1"/>
                </a:solidFill>
              </a:rPr>
              <a:t>Values</a:t>
            </a:r>
            <a:r>
              <a:rPr lang="it-IT" sz="2400" dirty="0">
                <a:solidFill>
                  <a:schemeClr val="bg1"/>
                </a:solidFill>
              </a:rPr>
              <a:t> </a:t>
            </a:r>
            <a:r>
              <a:rPr lang="it-IT" sz="2400" dirty="0" err="1">
                <a:solidFill>
                  <a:schemeClr val="bg1"/>
                </a:solidFill>
              </a:rPr>
              <a:t>represent</a:t>
            </a:r>
            <a:r>
              <a:rPr lang="it-IT" sz="2400" dirty="0">
                <a:solidFill>
                  <a:schemeClr val="bg1"/>
                </a:solidFill>
              </a:rPr>
              <a:t>   n. of </a:t>
            </a:r>
            <a:r>
              <a:rPr lang="it-IT" sz="2400" dirty="0" err="1">
                <a:solidFill>
                  <a:schemeClr val="bg1"/>
                </a:solidFill>
              </a:rPr>
              <a:t>patients</a:t>
            </a:r>
            <a:endParaRPr lang="it-IT" sz="2400" dirty="0">
              <a:solidFill>
                <a:schemeClr val="bg1"/>
              </a:solidFill>
            </a:endParaRPr>
          </a:p>
        </p:txBody>
      </p:sp>
      <p:sp>
        <p:nvSpPr>
          <p:cNvPr id="5" name="Ovale 4"/>
          <p:cNvSpPr/>
          <p:nvPr/>
        </p:nvSpPr>
        <p:spPr>
          <a:xfrm>
            <a:off x="2123727" y="3789040"/>
            <a:ext cx="657347" cy="410376"/>
          </a:xfrm>
          <a:prstGeom prst="ellipse">
            <a:avLst/>
          </a:pr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6" name="Grafico 5"/>
          <p:cNvGraphicFramePr>
            <a:graphicFrameLocks/>
          </p:cNvGraphicFramePr>
          <p:nvPr>
            <p:extLst>
              <p:ext uri="{D42A27DB-BD31-4B8C-83A1-F6EECF244321}">
                <p14:modId xmlns:p14="http://schemas.microsoft.com/office/powerpoint/2010/main" val="2593246900"/>
              </p:ext>
            </p:extLst>
          </p:nvPr>
        </p:nvGraphicFramePr>
        <p:xfrm>
          <a:off x="3153455" y="1340768"/>
          <a:ext cx="5688632" cy="3816000"/>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e 6"/>
          <p:cNvSpPr/>
          <p:nvPr/>
        </p:nvSpPr>
        <p:spPr>
          <a:xfrm>
            <a:off x="4535551" y="4199416"/>
            <a:ext cx="792088" cy="576064"/>
          </a:xfrm>
          <a:prstGeom prst="ellipse">
            <a:avLst/>
          </a:pr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4053555" y="5252409"/>
            <a:ext cx="3888432" cy="461665"/>
          </a:xfrm>
          <a:prstGeom prst="rect">
            <a:avLst/>
          </a:prstGeom>
          <a:noFill/>
        </p:spPr>
        <p:txBody>
          <a:bodyPr wrap="square" rtlCol="0">
            <a:spAutoFit/>
          </a:bodyPr>
          <a:lstStyle/>
          <a:p>
            <a:pPr algn="ctr"/>
            <a:r>
              <a:rPr lang="it-IT" sz="2400" dirty="0">
                <a:solidFill>
                  <a:schemeClr val="bg1"/>
                </a:solidFill>
              </a:rPr>
              <a:t>% of </a:t>
            </a:r>
            <a:r>
              <a:rPr lang="it-IT" sz="2400" dirty="0" err="1">
                <a:solidFill>
                  <a:schemeClr val="bg1"/>
                </a:solidFill>
              </a:rPr>
              <a:t>patients</a:t>
            </a:r>
            <a:endParaRPr lang="it-IT" sz="2400" dirty="0">
              <a:solidFill>
                <a:schemeClr val="bg1"/>
              </a:solidFill>
            </a:endParaRPr>
          </a:p>
        </p:txBody>
      </p:sp>
    </p:spTree>
    <p:extLst>
      <p:ext uri="{BB962C8B-B14F-4D97-AF65-F5344CB8AC3E}">
        <p14:creationId xmlns:p14="http://schemas.microsoft.com/office/powerpoint/2010/main" val="11049276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029"/>
          <p:cNvSpPr>
            <a:spLocks noChangeArrowheads="1"/>
          </p:cNvSpPr>
          <p:nvPr/>
        </p:nvSpPr>
        <p:spPr bwMode="auto">
          <a:xfrm>
            <a:off x="827584" y="1785627"/>
            <a:ext cx="72136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algn="ctr" eaLnBrk="1" fontAlgn="base" hangingPunct="1">
              <a:spcBef>
                <a:spcPct val="0"/>
              </a:spcBef>
              <a:spcAft>
                <a:spcPct val="0"/>
              </a:spcAft>
            </a:pPr>
            <a:endParaRPr lang="it-IT" altLang="it-IT">
              <a:solidFill>
                <a:srgbClr val="000000"/>
              </a:solidFill>
            </a:endParaRPr>
          </a:p>
        </p:txBody>
      </p:sp>
      <p:sp>
        <p:nvSpPr>
          <p:cNvPr id="6" name="Titolo 1"/>
          <p:cNvSpPr txBox="1">
            <a:spLocks/>
          </p:cNvSpPr>
          <p:nvPr/>
        </p:nvSpPr>
        <p:spPr>
          <a:xfrm>
            <a:off x="21455" y="2420888"/>
            <a:ext cx="9118352" cy="936104"/>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it-IT" kern="0" dirty="0" err="1">
                <a:solidFill>
                  <a:srgbClr val="FFC000"/>
                </a:solidFill>
                <a:latin typeface="Arial Narrow" panose="020B0606020202030204" pitchFamily="34" charset="0"/>
              </a:rPr>
              <a:t>Overview</a:t>
            </a:r>
            <a:r>
              <a:rPr lang="it-IT" kern="0" dirty="0">
                <a:solidFill>
                  <a:srgbClr val="FFC000"/>
                </a:solidFill>
                <a:latin typeface="Arial Narrow" panose="020B0606020202030204" pitchFamily="34" charset="0"/>
              </a:rPr>
              <a:t> of </a:t>
            </a:r>
            <a:r>
              <a:rPr lang="it-IT" kern="0" dirty="0" err="1">
                <a:solidFill>
                  <a:srgbClr val="FFC000"/>
                </a:solidFill>
                <a:latin typeface="Arial Narrow" panose="020B0606020202030204" pitchFamily="34" charset="0"/>
              </a:rPr>
              <a:t>current</a:t>
            </a:r>
            <a:r>
              <a:rPr lang="it-IT" kern="0" dirty="0">
                <a:solidFill>
                  <a:srgbClr val="FFC000"/>
                </a:solidFill>
                <a:latin typeface="Arial Narrow" panose="020B0606020202030204" pitchFamily="34" charset="0"/>
              </a:rPr>
              <a:t> </a:t>
            </a:r>
            <a:r>
              <a:rPr lang="it-IT" kern="0" dirty="0" err="1">
                <a:solidFill>
                  <a:srgbClr val="FFC000"/>
                </a:solidFill>
                <a:latin typeface="Arial Narrow" panose="020B0606020202030204" pitchFamily="34" charset="0"/>
              </a:rPr>
              <a:t>staging</a:t>
            </a:r>
            <a:r>
              <a:rPr lang="it-IT" kern="0" dirty="0">
                <a:solidFill>
                  <a:srgbClr val="FFC000"/>
                </a:solidFill>
                <a:latin typeface="Arial Narrow" panose="020B0606020202030204" pitchFamily="34" charset="0"/>
              </a:rPr>
              <a:t> </a:t>
            </a:r>
            <a:r>
              <a:rPr lang="it-IT" kern="0" dirty="0" err="1">
                <a:solidFill>
                  <a:srgbClr val="FFC000"/>
                </a:solidFill>
                <a:latin typeface="Arial Narrow" panose="020B0606020202030204" pitchFamily="34" charset="0"/>
              </a:rPr>
              <a:t>systems</a:t>
            </a:r>
            <a:endParaRPr lang="it-IT" kern="0" dirty="0">
              <a:solidFill>
                <a:srgbClr val="FFC000"/>
              </a:solidFill>
              <a:latin typeface="Arial Narrow" panose="020B0606020202030204" pitchFamily="34" charset="0"/>
            </a:endParaRPr>
          </a:p>
        </p:txBody>
      </p:sp>
    </p:spTree>
    <p:extLst>
      <p:ext uri="{BB962C8B-B14F-4D97-AF65-F5344CB8AC3E}">
        <p14:creationId xmlns:p14="http://schemas.microsoft.com/office/powerpoint/2010/main" val="11395201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0" y="44624"/>
            <a:ext cx="9144000" cy="1008112"/>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4400" b="0" i="0" u="none" strike="noStrike" kern="1200" cap="none" spc="0" normalizeH="0" baseline="0" noProof="0" dirty="0">
                <a:ln>
                  <a:noFill/>
                </a:ln>
                <a:solidFill>
                  <a:srgbClr val="FFC000"/>
                </a:solidFill>
                <a:effectLst/>
                <a:uLnTx/>
                <a:uFillTx/>
                <a:latin typeface="Arial Narrow" panose="020B0606020202030204" pitchFamily="34" charset="0"/>
              </a:rPr>
              <a:t>BCLC-C</a:t>
            </a:r>
            <a:endParaRPr kumimoji="0" lang="it-IT" sz="4400" b="0" i="0" u="none" strike="noStrike" kern="1200" cap="none" spc="0" normalizeH="0" baseline="0" noProof="0" dirty="0">
              <a:ln>
                <a:noFill/>
              </a:ln>
              <a:solidFill>
                <a:srgbClr val="FFC000"/>
              </a:solidFill>
              <a:effectLst/>
              <a:uLnTx/>
              <a:uFillTx/>
              <a:latin typeface="Arial Narrow" panose="020B0606020202030204" pitchFamily="34" charset="0"/>
            </a:endParaRPr>
          </a:p>
        </p:txBody>
      </p:sp>
      <p:graphicFrame>
        <p:nvGraphicFramePr>
          <p:cNvPr id="3" name="Tabella 2"/>
          <p:cNvGraphicFramePr>
            <a:graphicFrameLocks noGrp="1"/>
          </p:cNvGraphicFramePr>
          <p:nvPr>
            <p:extLst>
              <p:ext uri="{D42A27DB-BD31-4B8C-83A1-F6EECF244321}">
                <p14:modId xmlns:p14="http://schemas.microsoft.com/office/powerpoint/2010/main" val="3776985737"/>
              </p:ext>
            </p:extLst>
          </p:nvPr>
        </p:nvGraphicFramePr>
        <p:xfrm>
          <a:off x="215543" y="1268756"/>
          <a:ext cx="2425700" cy="3814955"/>
        </p:xfrm>
        <a:graphic>
          <a:graphicData uri="http://schemas.openxmlformats.org/drawingml/2006/table">
            <a:tbl>
              <a:tblPr>
                <a:tableStyleId>{5C22544A-7EE6-4342-B048-85BDC9FD1C3A}</a:tableStyleId>
              </a:tblPr>
              <a:tblGrid>
                <a:gridCol w="1816897">
                  <a:extLst>
                    <a:ext uri="{9D8B030D-6E8A-4147-A177-3AD203B41FA5}">
                      <a16:colId xmlns:a16="http://schemas.microsoft.com/office/drawing/2014/main" val="20000"/>
                    </a:ext>
                  </a:extLst>
                </a:gridCol>
                <a:gridCol w="608803">
                  <a:extLst>
                    <a:ext uri="{9D8B030D-6E8A-4147-A177-3AD203B41FA5}">
                      <a16:colId xmlns:a16="http://schemas.microsoft.com/office/drawing/2014/main" val="20001"/>
                    </a:ext>
                  </a:extLst>
                </a:gridCol>
              </a:tblGrid>
              <a:tr h="580063">
                <a:tc>
                  <a:txBody>
                    <a:bodyPr/>
                    <a:lstStyle/>
                    <a:p>
                      <a:pPr algn="ctr" fontAlgn="ctr"/>
                      <a:r>
                        <a:rPr lang="en-US" sz="1800" b="1" i="1" u="none" strike="noStrike" dirty="0">
                          <a:effectLst/>
                        </a:rPr>
                        <a:t>Total number of patients</a:t>
                      </a:r>
                      <a:endParaRPr lang="en-US" sz="1800" b="1" i="1" u="none" strike="noStrike" dirty="0">
                        <a:solidFill>
                          <a:srgbClr val="000000"/>
                        </a:solidFill>
                        <a:effectLst/>
                        <a:latin typeface="Calibri"/>
                      </a:endParaRPr>
                    </a:p>
                  </a:txBody>
                  <a:tcPr marL="9525" marR="9525" marT="9525" marB="0" anchor="ctr"/>
                </a:tc>
                <a:tc>
                  <a:txBody>
                    <a:bodyPr/>
                    <a:lstStyle/>
                    <a:p>
                      <a:pPr algn="ctr" fontAlgn="ctr"/>
                      <a:r>
                        <a:rPr lang="en-US" sz="1800" b="1" i="1" u="none" strike="noStrike" dirty="0">
                          <a:effectLst/>
                        </a:rPr>
                        <a:t>172</a:t>
                      </a:r>
                      <a:endParaRPr lang="en-US" sz="1800" b="1" i="1"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0"/>
                  </a:ext>
                </a:extLst>
              </a:tr>
              <a:tr h="294981">
                <a:tc>
                  <a:txBody>
                    <a:bodyPr/>
                    <a:lstStyle/>
                    <a:p>
                      <a:pPr algn="ctr" fontAlgn="ctr"/>
                      <a:r>
                        <a:rPr lang="en-US" sz="1800" u="none" strike="noStrike" dirty="0">
                          <a:solidFill>
                            <a:schemeClr val="tx1"/>
                          </a:solidFill>
                          <a:effectLst/>
                        </a:rPr>
                        <a:t>Transplant</a:t>
                      </a:r>
                      <a:endParaRPr lang="en-US" sz="1800" b="1" i="0" u="none" strike="noStrike" dirty="0">
                        <a:solidFill>
                          <a:schemeClr val="tx1"/>
                        </a:solidFill>
                        <a:effectLst/>
                        <a:latin typeface="Calibri"/>
                      </a:endParaRPr>
                    </a:p>
                  </a:txBody>
                  <a:tcPr marL="9525" marR="9525" marT="9525" marB="0" anchor="ctr"/>
                </a:tc>
                <a:tc>
                  <a:txBody>
                    <a:bodyPr/>
                    <a:lstStyle/>
                    <a:p>
                      <a:pPr algn="ctr" fontAlgn="ctr"/>
                      <a:r>
                        <a:rPr lang="en-US" sz="1800" u="none" strike="noStrike">
                          <a:solidFill>
                            <a:schemeClr val="tx1"/>
                          </a:solidFill>
                          <a:effectLst/>
                        </a:rPr>
                        <a:t>0</a:t>
                      </a:r>
                      <a:endParaRPr lang="en-US" sz="1800" b="0" i="0" u="none" strike="noStrike">
                        <a:solidFill>
                          <a:schemeClr val="tx1"/>
                        </a:solidFill>
                        <a:effectLst/>
                        <a:latin typeface="Calibri"/>
                      </a:endParaRPr>
                    </a:p>
                  </a:txBody>
                  <a:tcPr marL="9525" marR="9525" marT="9525" marB="0" anchor="ctr"/>
                </a:tc>
                <a:extLst>
                  <a:ext uri="{0D108BD9-81ED-4DB2-BD59-A6C34878D82A}">
                    <a16:rowId xmlns:a16="http://schemas.microsoft.com/office/drawing/2014/main" val="10001"/>
                  </a:ext>
                </a:extLst>
              </a:tr>
              <a:tr h="294981">
                <a:tc>
                  <a:txBody>
                    <a:bodyPr/>
                    <a:lstStyle/>
                    <a:p>
                      <a:pPr algn="ctr" fontAlgn="ctr"/>
                      <a:r>
                        <a:rPr lang="en-US" sz="1800" u="none" strike="noStrike" dirty="0">
                          <a:solidFill>
                            <a:schemeClr val="tx1"/>
                          </a:solidFill>
                          <a:effectLst/>
                        </a:rPr>
                        <a:t>Resection</a:t>
                      </a:r>
                      <a:endParaRPr lang="en-US" sz="1800" b="1" i="0" u="none" strike="noStrike" dirty="0">
                        <a:solidFill>
                          <a:schemeClr val="tx1"/>
                        </a:solidFill>
                        <a:effectLst/>
                        <a:latin typeface="Calibri"/>
                      </a:endParaRPr>
                    </a:p>
                  </a:txBody>
                  <a:tcPr marL="9525" marR="9525" marT="9525" marB="0" anchor="ctr"/>
                </a:tc>
                <a:tc>
                  <a:txBody>
                    <a:bodyPr/>
                    <a:lstStyle/>
                    <a:p>
                      <a:pPr algn="ctr" fontAlgn="ctr"/>
                      <a:r>
                        <a:rPr lang="en-US" sz="1800" u="none" strike="noStrike">
                          <a:solidFill>
                            <a:schemeClr val="tx1"/>
                          </a:solidFill>
                          <a:effectLst/>
                        </a:rPr>
                        <a:t>18</a:t>
                      </a:r>
                      <a:endParaRPr lang="en-US" sz="1800" b="0" i="0" u="none" strike="noStrike">
                        <a:solidFill>
                          <a:schemeClr val="tx1"/>
                        </a:solidFill>
                        <a:effectLst/>
                        <a:latin typeface="Calibri"/>
                      </a:endParaRPr>
                    </a:p>
                  </a:txBody>
                  <a:tcPr marL="9525" marR="9525" marT="9525" marB="0" anchor="ctr"/>
                </a:tc>
                <a:extLst>
                  <a:ext uri="{0D108BD9-81ED-4DB2-BD59-A6C34878D82A}">
                    <a16:rowId xmlns:a16="http://schemas.microsoft.com/office/drawing/2014/main" val="10002"/>
                  </a:ext>
                </a:extLst>
              </a:tr>
              <a:tr h="294981">
                <a:tc>
                  <a:txBody>
                    <a:bodyPr/>
                    <a:lstStyle/>
                    <a:p>
                      <a:pPr algn="ctr" fontAlgn="ctr"/>
                      <a:r>
                        <a:rPr lang="en-US" sz="1800" u="none" strike="noStrike" dirty="0">
                          <a:solidFill>
                            <a:schemeClr val="tx1"/>
                          </a:solidFill>
                          <a:effectLst/>
                        </a:rPr>
                        <a:t>RF</a:t>
                      </a:r>
                      <a:endParaRPr lang="en-US" sz="1800" b="1" i="0" u="none" strike="noStrike" dirty="0">
                        <a:solidFill>
                          <a:schemeClr val="tx1"/>
                        </a:solidFill>
                        <a:effectLst/>
                        <a:latin typeface="Calibri"/>
                      </a:endParaRPr>
                    </a:p>
                  </a:txBody>
                  <a:tcPr marL="9525" marR="9525" marT="9525" marB="0" anchor="ctr"/>
                </a:tc>
                <a:tc>
                  <a:txBody>
                    <a:bodyPr/>
                    <a:lstStyle/>
                    <a:p>
                      <a:pPr algn="ctr" fontAlgn="ctr"/>
                      <a:r>
                        <a:rPr lang="en-US" sz="1800" u="none" strike="noStrike">
                          <a:solidFill>
                            <a:schemeClr val="tx1"/>
                          </a:solidFill>
                          <a:effectLst/>
                        </a:rPr>
                        <a:t>11</a:t>
                      </a:r>
                      <a:endParaRPr lang="en-US" sz="1800" b="0" i="0" u="none" strike="noStrike">
                        <a:solidFill>
                          <a:schemeClr val="tx1"/>
                        </a:solidFill>
                        <a:effectLst/>
                        <a:latin typeface="Calibri"/>
                      </a:endParaRPr>
                    </a:p>
                  </a:txBody>
                  <a:tcPr marL="9525" marR="9525" marT="9525" marB="0" anchor="ctr"/>
                </a:tc>
                <a:extLst>
                  <a:ext uri="{0D108BD9-81ED-4DB2-BD59-A6C34878D82A}">
                    <a16:rowId xmlns:a16="http://schemas.microsoft.com/office/drawing/2014/main" val="10003"/>
                  </a:ext>
                </a:extLst>
              </a:tr>
              <a:tr h="294981">
                <a:tc>
                  <a:txBody>
                    <a:bodyPr/>
                    <a:lstStyle/>
                    <a:p>
                      <a:pPr algn="ctr" fontAlgn="ctr"/>
                      <a:r>
                        <a:rPr lang="en-US" sz="1800" u="none" strike="noStrike" dirty="0">
                          <a:solidFill>
                            <a:schemeClr val="tx1"/>
                          </a:solidFill>
                          <a:effectLst/>
                        </a:rPr>
                        <a:t>PEI</a:t>
                      </a:r>
                      <a:endParaRPr lang="en-US" sz="1800" b="1" i="0" u="none" strike="noStrike" dirty="0">
                        <a:solidFill>
                          <a:schemeClr val="tx1"/>
                        </a:solidFill>
                        <a:effectLst/>
                        <a:latin typeface="Calibri"/>
                      </a:endParaRPr>
                    </a:p>
                  </a:txBody>
                  <a:tcPr marL="9525" marR="9525" marT="9525" marB="0" anchor="ctr"/>
                </a:tc>
                <a:tc>
                  <a:txBody>
                    <a:bodyPr/>
                    <a:lstStyle/>
                    <a:p>
                      <a:pPr algn="ctr" fontAlgn="ctr"/>
                      <a:r>
                        <a:rPr lang="en-US" sz="1800" u="none" strike="noStrike">
                          <a:solidFill>
                            <a:schemeClr val="tx1"/>
                          </a:solidFill>
                          <a:effectLst/>
                        </a:rPr>
                        <a:t>18</a:t>
                      </a:r>
                      <a:endParaRPr lang="en-US" sz="1800" b="0" i="0" u="none" strike="noStrike">
                        <a:solidFill>
                          <a:schemeClr val="tx1"/>
                        </a:solidFill>
                        <a:effectLst/>
                        <a:latin typeface="Calibri"/>
                      </a:endParaRPr>
                    </a:p>
                  </a:txBody>
                  <a:tcPr marL="9525" marR="9525" marT="9525" marB="0" anchor="ctr"/>
                </a:tc>
                <a:extLst>
                  <a:ext uri="{0D108BD9-81ED-4DB2-BD59-A6C34878D82A}">
                    <a16:rowId xmlns:a16="http://schemas.microsoft.com/office/drawing/2014/main" val="10004"/>
                  </a:ext>
                </a:extLst>
              </a:tr>
              <a:tr h="580063">
                <a:tc>
                  <a:txBody>
                    <a:bodyPr/>
                    <a:lstStyle/>
                    <a:p>
                      <a:pPr algn="ctr" fontAlgn="ctr"/>
                      <a:r>
                        <a:rPr lang="en-US" sz="1800" u="none" strike="noStrike" dirty="0">
                          <a:solidFill>
                            <a:schemeClr val="tx1"/>
                          </a:solidFill>
                          <a:effectLst/>
                        </a:rPr>
                        <a:t>Other ablation techniques</a:t>
                      </a:r>
                      <a:endParaRPr lang="en-US" sz="1800" b="1" i="0" u="none" strike="noStrike" dirty="0">
                        <a:solidFill>
                          <a:schemeClr val="tx1"/>
                        </a:solidFill>
                        <a:effectLst/>
                        <a:latin typeface="Calibri"/>
                      </a:endParaRPr>
                    </a:p>
                  </a:txBody>
                  <a:tcPr marL="9525" marR="9525" marT="9525" marB="0" anchor="ctr"/>
                </a:tc>
                <a:tc>
                  <a:txBody>
                    <a:bodyPr/>
                    <a:lstStyle/>
                    <a:p>
                      <a:pPr algn="ctr" fontAlgn="ctr"/>
                      <a:r>
                        <a:rPr lang="en-US" sz="1800" u="none" strike="noStrike">
                          <a:solidFill>
                            <a:schemeClr val="tx1"/>
                          </a:solidFill>
                          <a:effectLst/>
                        </a:rPr>
                        <a:t>0</a:t>
                      </a:r>
                      <a:endParaRPr lang="en-US" sz="1800" b="0" i="0" u="none" strike="noStrike">
                        <a:solidFill>
                          <a:schemeClr val="tx1"/>
                        </a:solidFill>
                        <a:effectLst/>
                        <a:latin typeface="Calibri"/>
                      </a:endParaRPr>
                    </a:p>
                  </a:txBody>
                  <a:tcPr marL="9525" marR="9525" marT="9525" marB="0" anchor="ctr"/>
                </a:tc>
                <a:extLst>
                  <a:ext uri="{0D108BD9-81ED-4DB2-BD59-A6C34878D82A}">
                    <a16:rowId xmlns:a16="http://schemas.microsoft.com/office/drawing/2014/main" val="10005"/>
                  </a:ext>
                </a:extLst>
              </a:tr>
              <a:tr h="294981">
                <a:tc>
                  <a:txBody>
                    <a:bodyPr/>
                    <a:lstStyle/>
                    <a:p>
                      <a:pPr algn="ctr" fontAlgn="ctr"/>
                      <a:r>
                        <a:rPr lang="en-US" sz="1800" u="none" strike="noStrike" dirty="0">
                          <a:solidFill>
                            <a:schemeClr val="tx1"/>
                          </a:solidFill>
                          <a:effectLst/>
                        </a:rPr>
                        <a:t>TACE</a:t>
                      </a:r>
                      <a:endParaRPr lang="en-US" sz="1800" b="1" i="0" u="none" strike="noStrike" dirty="0">
                        <a:solidFill>
                          <a:schemeClr val="tx1"/>
                        </a:solidFill>
                        <a:effectLst/>
                        <a:latin typeface="Calibri"/>
                      </a:endParaRPr>
                    </a:p>
                  </a:txBody>
                  <a:tcPr marL="9525" marR="9525" marT="9525" marB="0" anchor="ctr"/>
                </a:tc>
                <a:tc>
                  <a:txBody>
                    <a:bodyPr/>
                    <a:lstStyle/>
                    <a:p>
                      <a:pPr algn="ctr" fontAlgn="ctr"/>
                      <a:r>
                        <a:rPr lang="en-US" sz="1800" u="none" strike="noStrike">
                          <a:solidFill>
                            <a:schemeClr val="tx1"/>
                          </a:solidFill>
                          <a:effectLst/>
                        </a:rPr>
                        <a:t>27</a:t>
                      </a:r>
                      <a:endParaRPr lang="en-US" sz="1800" b="0" i="0" u="none" strike="noStrike">
                        <a:solidFill>
                          <a:schemeClr val="tx1"/>
                        </a:solidFill>
                        <a:effectLst/>
                        <a:latin typeface="Calibri"/>
                      </a:endParaRPr>
                    </a:p>
                  </a:txBody>
                  <a:tcPr marL="9525" marR="9525" marT="9525" marB="0" anchor="ctr"/>
                </a:tc>
                <a:extLst>
                  <a:ext uri="{0D108BD9-81ED-4DB2-BD59-A6C34878D82A}">
                    <a16:rowId xmlns:a16="http://schemas.microsoft.com/office/drawing/2014/main" val="10006"/>
                  </a:ext>
                </a:extLst>
              </a:tr>
              <a:tr h="294981">
                <a:tc>
                  <a:txBody>
                    <a:bodyPr/>
                    <a:lstStyle/>
                    <a:p>
                      <a:pPr algn="ctr" fontAlgn="ctr"/>
                      <a:r>
                        <a:rPr lang="en-US" sz="1800" u="none" strike="noStrike" dirty="0">
                          <a:solidFill>
                            <a:schemeClr val="tx1"/>
                          </a:solidFill>
                          <a:effectLst/>
                        </a:rPr>
                        <a:t>TAE</a:t>
                      </a:r>
                      <a:endParaRPr lang="en-US" sz="1800" b="1" i="0" u="none" strike="noStrike" dirty="0">
                        <a:solidFill>
                          <a:schemeClr val="tx1"/>
                        </a:solidFill>
                        <a:effectLst/>
                        <a:latin typeface="Calibri"/>
                      </a:endParaRPr>
                    </a:p>
                  </a:txBody>
                  <a:tcPr marL="9525" marR="9525" marT="9525" marB="0" anchor="ctr"/>
                </a:tc>
                <a:tc>
                  <a:txBody>
                    <a:bodyPr/>
                    <a:lstStyle/>
                    <a:p>
                      <a:pPr algn="ctr" fontAlgn="ctr"/>
                      <a:r>
                        <a:rPr lang="en-US" sz="1800" u="none" strike="noStrike">
                          <a:solidFill>
                            <a:schemeClr val="tx1"/>
                          </a:solidFill>
                          <a:effectLst/>
                        </a:rPr>
                        <a:t>2</a:t>
                      </a:r>
                      <a:endParaRPr lang="en-US" sz="1800" b="0" i="0" u="none" strike="noStrike">
                        <a:solidFill>
                          <a:schemeClr val="tx1"/>
                        </a:solidFill>
                        <a:effectLst/>
                        <a:latin typeface="Calibri"/>
                      </a:endParaRPr>
                    </a:p>
                  </a:txBody>
                  <a:tcPr marL="9525" marR="9525" marT="9525" marB="0" anchor="ctr"/>
                </a:tc>
                <a:extLst>
                  <a:ext uri="{0D108BD9-81ED-4DB2-BD59-A6C34878D82A}">
                    <a16:rowId xmlns:a16="http://schemas.microsoft.com/office/drawing/2014/main" val="10007"/>
                  </a:ext>
                </a:extLst>
              </a:tr>
              <a:tr h="294981">
                <a:tc>
                  <a:txBody>
                    <a:bodyPr/>
                    <a:lstStyle/>
                    <a:p>
                      <a:pPr algn="ctr" fontAlgn="ctr"/>
                      <a:r>
                        <a:rPr lang="en-US" sz="1800" u="none" strike="noStrike" dirty="0">
                          <a:solidFill>
                            <a:schemeClr val="tx1"/>
                          </a:solidFill>
                          <a:effectLst/>
                        </a:rPr>
                        <a:t>Sorafenib</a:t>
                      </a:r>
                      <a:endParaRPr lang="en-US" sz="1800" b="1" i="0" u="none" strike="noStrike" dirty="0">
                        <a:solidFill>
                          <a:schemeClr val="tx1"/>
                        </a:solidFill>
                        <a:effectLst/>
                        <a:latin typeface="Calibri"/>
                      </a:endParaRPr>
                    </a:p>
                  </a:txBody>
                  <a:tcPr marL="9525" marR="9525" marT="9525" marB="0" anchor="ctr"/>
                </a:tc>
                <a:tc>
                  <a:txBody>
                    <a:bodyPr/>
                    <a:lstStyle/>
                    <a:p>
                      <a:pPr algn="ctr" fontAlgn="ctr"/>
                      <a:r>
                        <a:rPr lang="en-US" sz="1800" u="none" strike="noStrike" dirty="0">
                          <a:solidFill>
                            <a:schemeClr val="tx1"/>
                          </a:solidFill>
                          <a:effectLst/>
                        </a:rPr>
                        <a:t>38</a:t>
                      </a:r>
                      <a:endParaRPr lang="en-US" sz="18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val="10008"/>
                  </a:ext>
                </a:extLst>
              </a:tr>
              <a:tr h="294981">
                <a:tc>
                  <a:txBody>
                    <a:bodyPr/>
                    <a:lstStyle/>
                    <a:p>
                      <a:pPr algn="ctr" fontAlgn="ctr"/>
                      <a:r>
                        <a:rPr lang="en-US" sz="1800" u="none" strike="noStrike" dirty="0">
                          <a:solidFill>
                            <a:schemeClr val="tx1"/>
                          </a:solidFill>
                          <a:effectLst/>
                        </a:rPr>
                        <a:t>Palliative</a:t>
                      </a:r>
                      <a:endParaRPr lang="en-US" sz="1800" b="1" i="0" u="none" strike="noStrike" dirty="0">
                        <a:solidFill>
                          <a:schemeClr val="tx1"/>
                        </a:solidFill>
                        <a:effectLst/>
                        <a:latin typeface="Calibri"/>
                      </a:endParaRPr>
                    </a:p>
                  </a:txBody>
                  <a:tcPr marL="9525" marR="9525" marT="9525" marB="0" anchor="ctr"/>
                </a:tc>
                <a:tc>
                  <a:txBody>
                    <a:bodyPr/>
                    <a:lstStyle/>
                    <a:p>
                      <a:pPr algn="ctr" fontAlgn="ctr"/>
                      <a:r>
                        <a:rPr lang="en-US" sz="1800" u="none" strike="noStrike" dirty="0">
                          <a:solidFill>
                            <a:schemeClr val="tx1"/>
                          </a:solidFill>
                          <a:effectLst/>
                        </a:rPr>
                        <a:t>51</a:t>
                      </a:r>
                      <a:endParaRPr lang="en-US" sz="18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val="10009"/>
                  </a:ext>
                </a:extLst>
              </a:tr>
              <a:tr h="294981">
                <a:tc>
                  <a:txBody>
                    <a:bodyPr/>
                    <a:lstStyle/>
                    <a:p>
                      <a:pPr algn="ctr" fontAlgn="ctr"/>
                      <a:r>
                        <a:rPr lang="en-US" sz="1800" u="none" strike="noStrike" dirty="0">
                          <a:solidFill>
                            <a:schemeClr val="tx1"/>
                          </a:solidFill>
                          <a:effectLst/>
                        </a:rPr>
                        <a:t>Other</a:t>
                      </a:r>
                      <a:endParaRPr lang="en-US" sz="1800" b="1" i="0" u="none" strike="noStrike" dirty="0">
                        <a:solidFill>
                          <a:schemeClr val="tx1"/>
                        </a:solidFill>
                        <a:effectLst/>
                        <a:latin typeface="Calibri"/>
                      </a:endParaRPr>
                    </a:p>
                  </a:txBody>
                  <a:tcPr marL="9525" marR="9525" marT="9525" marB="0" anchor="ctr"/>
                </a:tc>
                <a:tc>
                  <a:txBody>
                    <a:bodyPr/>
                    <a:lstStyle/>
                    <a:p>
                      <a:pPr algn="ctr" fontAlgn="ctr"/>
                      <a:r>
                        <a:rPr lang="en-US" sz="1800" u="none" strike="noStrike" dirty="0">
                          <a:solidFill>
                            <a:schemeClr val="tx1"/>
                          </a:solidFill>
                          <a:effectLst/>
                        </a:rPr>
                        <a:t>8</a:t>
                      </a:r>
                      <a:endParaRPr lang="en-US" sz="18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val="10010"/>
                  </a:ext>
                </a:extLst>
              </a:tr>
            </a:tbl>
          </a:graphicData>
        </a:graphic>
      </p:graphicFrame>
      <p:graphicFrame>
        <p:nvGraphicFramePr>
          <p:cNvPr id="4" name="Grafico 3"/>
          <p:cNvGraphicFramePr>
            <a:graphicFrameLocks/>
          </p:cNvGraphicFramePr>
          <p:nvPr>
            <p:extLst>
              <p:ext uri="{D42A27DB-BD31-4B8C-83A1-F6EECF244321}">
                <p14:modId xmlns:p14="http://schemas.microsoft.com/office/powerpoint/2010/main" val="47916810"/>
              </p:ext>
            </p:extLst>
          </p:nvPr>
        </p:nvGraphicFramePr>
        <p:xfrm>
          <a:off x="3095301" y="1268760"/>
          <a:ext cx="5832648" cy="3852016"/>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e 4"/>
          <p:cNvSpPr/>
          <p:nvPr/>
        </p:nvSpPr>
        <p:spPr>
          <a:xfrm>
            <a:off x="4788023" y="4214141"/>
            <a:ext cx="576066" cy="545615"/>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239091" y="5200027"/>
            <a:ext cx="2376264" cy="830997"/>
          </a:xfrm>
          <a:prstGeom prst="rect">
            <a:avLst/>
          </a:prstGeom>
          <a:noFill/>
        </p:spPr>
        <p:txBody>
          <a:bodyPr wrap="square" rtlCol="0">
            <a:spAutoFit/>
          </a:bodyPr>
          <a:lstStyle/>
          <a:p>
            <a:pPr algn="ctr"/>
            <a:r>
              <a:rPr lang="it-IT" sz="2400" dirty="0" err="1">
                <a:solidFill>
                  <a:schemeClr val="bg1"/>
                </a:solidFill>
                <a:latin typeface="Arial Narrow" panose="020B0606020202030204" pitchFamily="34" charset="0"/>
              </a:rPr>
              <a:t>Values</a:t>
            </a:r>
            <a:r>
              <a:rPr lang="it-IT" sz="2400" dirty="0">
                <a:solidFill>
                  <a:schemeClr val="bg1"/>
                </a:solidFill>
                <a:latin typeface="Arial Narrow" panose="020B0606020202030204" pitchFamily="34" charset="0"/>
              </a:rPr>
              <a:t> </a:t>
            </a:r>
            <a:r>
              <a:rPr lang="it-IT" sz="2400" dirty="0" err="1">
                <a:solidFill>
                  <a:schemeClr val="bg1"/>
                </a:solidFill>
                <a:latin typeface="Arial Narrow" panose="020B0606020202030204" pitchFamily="34" charset="0"/>
              </a:rPr>
              <a:t>represent</a:t>
            </a:r>
            <a:r>
              <a:rPr lang="it-IT" sz="2400" dirty="0">
                <a:solidFill>
                  <a:schemeClr val="bg1"/>
                </a:solidFill>
                <a:latin typeface="Arial Narrow" panose="020B0606020202030204" pitchFamily="34" charset="0"/>
              </a:rPr>
              <a:t>  n. of </a:t>
            </a:r>
            <a:r>
              <a:rPr lang="it-IT" sz="2400" dirty="0" err="1">
                <a:solidFill>
                  <a:schemeClr val="bg1"/>
                </a:solidFill>
                <a:latin typeface="Arial Narrow" panose="020B0606020202030204" pitchFamily="34" charset="0"/>
              </a:rPr>
              <a:t>patients</a:t>
            </a:r>
            <a:endParaRPr lang="it-IT" sz="2400" dirty="0">
              <a:solidFill>
                <a:schemeClr val="bg1"/>
              </a:solidFill>
              <a:latin typeface="Arial Narrow" panose="020B0606020202030204" pitchFamily="34" charset="0"/>
            </a:endParaRPr>
          </a:p>
        </p:txBody>
      </p:sp>
      <p:sp>
        <p:nvSpPr>
          <p:cNvPr id="7" name="CasellaDiTesto 6"/>
          <p:cNvSpPr txBox="1"/>
          <p:nvPr/>
        </p:nvSpPr>
        <p:spPr>
          <a:xfrm>
            <a:off x="4067409" y="5200027"/>
            <a:ext cx="3888432" cy="461665"/>
          </a:xfrm>
          <a:prstGeom prst="rect">
            <a:avLst/>
          </a:prstGeom>
          <a:noFill/>
        </p:spPr>
        <p:txBody>
          <a:bodyPr wrap="square" rtlCol="0">
            <a:spAutoFit/>
          </a:bodyPr>
          <a:lstStyle/>
          <a:p>
            <a:pPr algn="ctr"/>
            <a:r>
              <a:rPr lang="it-IT" sz="2400" dirty="0">
                <a:solidFill>
                  <a:schemeClr val="bg1"/>
                </a:solidFill>
                <a:latin typeface="Arial Narrow" panose="020B0606020202030204" pitchFamily="34" charset="0"/>
              </a:rPr>
              <a:t>% of </a:t>
            </a:r>
            <a:r>
              <a:rPr lang="it-IT" sz="2400" dirty="0" err="1">
                <a:solidFill>
                  <a:schemeClr val="bg1"/>
                </a:solidFill>
                <a:latin typeface="Arial Narrow" panose="020B0606020202030204" pitchFamily="34" charset="0"/>
              </a:rPr>
              <a:t>patients</a:t>
            </a:r>
            <a:endParaRPr lang="it-IT" sz="2400" dirty="0">
              <a:solidFill>
                <a:schemeClr val="bg1"/>
              </a:solidFill>
              <a:latin typeface="Arial Narrow" panose="020B0606020202030204" pitchFamily="34" charset="0"/>
            </a:endParaRPr>
          </a:p>
        </p:txBody>
      </p:sp>
      <p:sp>
        <p:nvSpPr>
          <p:cNvPr id="8" name="Ovale 7"/>
          <p:cNvSpPr/>
          <p:nvPr/>
        </p:nvSpPr>
        <p:spPr>
          <a:xfrm>
            <a:off x="1977628" y="4214141"/>
            <a:ext cx="637728" cy="312387"/>
          </a:xfrm>
          <a:prstGeom prst="ellipse">
            <a:avLst/>
          </a:pr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121731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0" y="44624"/>
            <a:ext cx="91440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4400" b="0" i="0" u="none" strike="noStrike" kern="1200" cap="none" spc="0" normalizeH="0" baseline="0" noProof="0" dirty="0">
                <a:ln>
                  <a:noFill/>
                </a:ln>
                <a:solidFill>
                  <a:srgbClr val="FFC000"/>
                </a:solidFill>
                <a:effectLst/>
                <a:uLnTx/>
                <a:uFillTx/>
                <a:latin typeface="Arial Narrow" panose="020B0606020202030204" pitchFamily="34" charset="0"/>
              </a:rPr>
              <a:t>BCLC-D</a:t>
            </a:r>
            <a:endParaRPr kumimoji="0" lang="it-IT" sz="4400" b="0" i="0" u="none" strike="noStrike" kern="1200" cap="none" spc="0" normalizeH="0" baseline="0" noProof="0" dirty="0">
              <a:ln>
                <a:noFill/>
              </a:ln>
              <a:solidFill>
                <a:srgbClr val="FFC000"/>
              </a:solidFill>
              <a:effectLst/>
              <a:uLnTx/>
              <a:uFillTx/>
              <a:latin typeface="Arial Narrow" panose="020B0606020202030204" pitchFamily="34" charset="0"/>
            </a:endParaRPr>
          </a:p>
        </p:txBody>
      </p:sp>
      <p:graphicFrame>
        <p:nvGraphicFramePr>
          <p:cNvPr id="3" name="Tabella 2"/>
          <p:cNvGraphicFramePr>
            <a:graphicFrameLocks noGrp="1"/>
          </p:cNvGraphicFramePr>
          <p:nvPr>
            <p:extLst>
              <p:ext uri="{D42A27DB-BD31-4B8C-83A1-F6EECF244321}">
                <p14:modId xmlns:p14="http://schemas.microsoft.com/office/powerpoint/2010/main" val="784070795"/>
              </p:ext>
            </p:extLst>
          </p:nvPr>
        </p:nvGraphicFramePr>
        <p:xfrm>
          <a:off x="251520" y="1340765"/>
          <a:ext cx="2425700" cy="3971194"/>
        </p:xfrm>
        <a:graphic>
          <a:graphicData uri="http://schemas.openxmlformats.org/drawingml/2006/table">
            <a:tbl>
              <a:tblPr>
                <a:tableStyleId>{5C22544A-7EE6-4342-B048-85BDC9FD1C3A}</a:tableStyleId>
              </a:tblPr>
              <a:tblGrid>
                <a:gridCol w="1816897">
                  <a:extLst>
                    <a:ext uri="{9D8B030D-6E8A-4147-A177-3AD203B41FA5}">
                      <a16:colId xmlns:a16="http://schemas.microsoft.com/office/drawing/2014/main" val="20000"/>
                    </a:ext>
                  </a:extLst>
                </a:gridCol>
                <a:gridCol w="608803">
                  <a:extLst>
                    <a:ext uri="{9D8B030D-6E8A-4147-A177-3AD203B41FA5}">
                      <a16:colId xmlns:a16="http://schemas.microsoft.com/office/drawing/2014/main" val="20001"/>
                    </a:ext>
                  </a:extLst>
                </a:gridCol>
              </a:tblGrid>
              <a:tr h="603818">
                <a:tc>
                  <a:txBody>
                    <a:bodyPr/>
                    <a:lstStyle/>
                    <a:p>
                      <a:pPr algn="ctr" fontAlgn="ctr"/>
                      <a:r>
                        <a:rPr lang="en-US" sz="1800" b="1" i="1" u="none" strike="noStrike" dirty="0">
                          <a:effectLst/>
                        </a:rPr>
                        <a:t>Total number of patients</a:t>
                      </a:r>
                      <a:endParaRPr lang="en-US" sz="1800" b="1" i="1" u="none" strike="noStrike" dirty="0">
                        <a:solidFill>
                          <a:srgbClr val="000000"/>
                        </a:solidFill>
                        <a:effectLst/>
                        <a:latin typeface="Calibri"/>
                      </a:endParaRPr>
                    </a:p>
                  </a:txBody>
                  <a:tcPr marL="9525" marR="9525" marT="9525" marB="0" anchor="ctr"/>
                </a:tc>
                <a:tc>
                  <a:txBody>
                    <a:bodyPr/>
                    <a:lstStyle/>
                    <a:p>
                      <a:pPr algn="ctr" fontAlgn="ctr"/>
                      <a:r>
                        <a:rPr lang="en-US" sz="1800" b="1" i="1" u="none" strike="noStrike" dirty="0">
                          <a:effectLst/>
                        </a:rPr>
                        <a:t>48</a:t>
                      </a:r>
                      <a:endParaRPr lang="en-US" sz="1800" b="1" i="1"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0"/>
                  </a:ext>
                </a:extLst>
              </a:tr>
              <a:tr h="307062">
                <a:tc>
                  <a:txBody>
                    <a:bodyPr/>
                    <a:lstStyle/>
                    <a:p>
                      <a:pPr algn="ctr" fontAlgn="ctr"/>
                      <a:r>
                        <a:rPr lang="en-US" sz="1800" u="none" strike="noStrike" dirty="0">
                          <a:effectLst/>
                        </a:rPr>
                        <a:t>Transplant</a:t>
                      </a:r>
                      <a:endParaRPr lang="en-US" sz="1800" b="1" i="0" u="none" strike="noStrike" dirty="0">
                        <a:solidFill>
                          <a:srgbClr val="000000"/>
                        </a:solidFill>
                        <a:effectLst/>
                        <a:latin typeface="Calibri"/>
                      </a:endParaRPr>
                    </a:p>
                  </a:txBody>
                  <a:tcPr marL="9525" marR="9525" marT="9525" marB="0" anchor="ctr"/>
                </a:tc>
                <a:tc>
                  <a:txBody>
                    <a:bodyPr/>
                    <a:lstStyle/>
                    <a:p>
                      <a:pPr algn="ctr" fontAlgn="ctr"/>
                      <a:r>
                        <a:rPr lang="en-US" sz="1800" u="none" strike="noStrike">
                          <a:effectLst/>
                        </a:rPr>
                        <a:t>0</a:t>
                      </a:r>
                      <a:endParaRPr lang="en-US" sz="18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307062">
                <a:tc>
                  <a:txBody>
                    <a:bodyPr/>
                    <a:lstStyle/>
                    <a:p>
                      <a:pPr algn="ctr" fontAlgn="ctr"/>
                      <a:r>
                        <a:rPr lang="en-US" sz="1800" u="none" strike="noStrike" dirty="0">
                          <a:effectLst/>
                        </a:rPr>
                        <a:t>Resection</a:t>
                      </a:r>
                      <a:endParaRPr lang="en-US" sz="1800" b="1" i="0" u="none" strike="noStrike" dirty="0">
                        <a:solidFill>
                          <a:srgbClr val="000000"/>
                        </a:solidFill>
                        <a:effectLst/>
                        <a:latin typeface="Calibri"/>
                      </a:endParaRPr>
                    </a:p>
                  </a:txBody>
                  <a:tcPr marL="9525" marR="9525" marT="9525" marB="0" anchor="ctr"/>
                </a:tc>
                <a:tc>
                  <a:txBody>
                    <a:bodyPr/>
                    <a:lstStyle/>
                    <a:p>
                      <a:pPr algn="ctr" fontAlgn="ctr"/>
                      <a:r>
                        <a:rPr lang="en-US" sz="1800" u="none" strike="noStrike">
                          <a:effectLst/>
                        </a:rPr>
                        <a:t>2</a:t>
                      </a:r>
                      <a:endParaRPr lang="en-US" sz="18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307062">
                <a:tc>
                  <a:txBody>
                    <a:bodyPr/>
                    <a:lstStyle/>
                    <a:p>
                      <a:pPr algn="ctr" fontAlgn="ctr"/>
                      <a:r>
                        <a:rPr lang="en-US" sz="1800" u="none" strike="noStrike" dirty="0">
                          <a:effectLst/>
                        </a:rPr>
                        <a:t>RF</a:t>
                      </a:r>
                      <a:endParaRPr lang="en-US" sz="1800" b="1" i="0" u="none" strike="noStrike" dirty="0">
                        <a:solidFill>
                          <a:srgbClr val="000000"/>
                        </a:solidFill>
                        <a:effectLst/>
                        <a:latin typeface="Calibri"/>
                      </a:endParaRPr>
                    </a:p>
                  </a:txBody>
                  <a:tcPr marL="9525" marR="9525" marT="9525" marB="0" anchor="ctr"/>
                </a:tc>
                <a:tc>
                  <a:txBody>
                    <a:bodyPr/>
                    <a:lstStyle/>
                    <a:p>
                      <a:pPr algn="ctr" fontAlgn="ctr"/>
                      <a:r>
                        <a:rPr lang="en-US" sz="1800" u="none" strike="noStrike">
                          <a:effectLst/>
                        </a:rPr>
                        <a:t>0</a:t>
                      </a:r>
                      <a:endParaRPr lang="en-US" sz="18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307062">
                <a:tc>
                  <a:txBody>
                    <a:bodyPr/>
                    <a:lstStyle/>
                    <a:p>
                      <a:pPr algn="ctr" fontAlgn="ctr"/>
                      <a:r>
                        <a:rPr lang="en-US" sz="1800" u="none" strike="noStrike" dirty="0">
                          <a:effectLst/>
                        </a:rPr>
                        <a:t>PEI</a:t>
                      </a:r>
                      <a:endParaRPr lang="en-US" sz="1800" b="1" i="0" u="none" strike="noStrike" dirty="0">
                        <a:solidFill>
                          <a:srgbClr val="000000"/>
                        </a:solidFill>
                        <a:effectLst/>
                        <a:latin typeface="Calibri"/>
                      </a:endParaRPr>
                    </a:p>
                  </a:txBody>
                  <a:tcPr marL="9525" marR="9525" marT="9525" marB="0" anchor="ctr"/>
                </a:tc>
                <a:tc>
                  <a:txBody>
                    <a:bodyPr/>
                    <a:lstStyle/>
                    <a:p>
                      <a:pPr algn="ctr" fontAlgn="ctr"/>
                      <a:r>
                        <a:rPr lang="en-US" sz="1800" u="none" strike="noStrike">
                          <a:effectLst/>
                        </a:rPr>
                        <a:t>3</a:t>
                      </a:r>
                      <a:endParaRPr lang="en-US" sz="18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r h="603818">
                <a:tc>
                  <a:txBody>
                    <a:bodyPr/>
                    <a:lstStyle/>
                    <a:p>
                      <a:pPr algn="ctr" fontAlgn="ctr"/>
                      <a:r>
                        <a:rPr lang="en-US" sz="1800" u="none" strike="noStrike" dirty="0">
                          <a:effectLst/>
                        </a:rPr>
                        <a:t>Other ablation techniques</a:t>
                      </a:r>
                      <a:endParaRPr lang="en-US" sz="1800" b="1" i="0" u="none" strike="noStrike" dirty="0">
                        <a:solidFill>
                          <a:srgbClr val="000000"/>
                        </a:solidFill>
                        <a:effectLst/>
                        <a:latin typeface="Calibri"/>
                      </a:endParaRPr>
                    </a:p>
                  </a:txBody>
                  <a:tcPr marL="9525" marR="9525" marT="9525" marB="0" anchor="ctr"/>
                </a:tc>
                <a:tc>
                  <a:txBody>
                    <a:bodyPr/>
                    <a:lstStyle/>
                    <a:p>
                      <a:pPr algn="ctr" fontAlgn="ctr"/>
                      <a:r>
                        <a:rPr lang="en-US" sz="1800" u="none" strike="noStrike">
                          <a:effectLst/>
                        </a:rPr>
                        <a:t>0</a:t>
                      </a:r>
                      <a:endParaRPr lang="en-US" sz="18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5"/>
                  </a:ext>
                </a:extLst>
              </a:tr>
              <a:tr h="307062">
                <a:tc>
                  <a:txBody>
                    <a:bodyPr/>
                    <a:lstStyle/>
                    <a:p>
                      <a:pPr algn="ctr" fontAlgn="ctr"/>
                      <a:r>
                        <a:rPr lang="en-US" sz="1800" u="none" strike="noStrike" dirty="0">
                          <a:effectLst/>
                        </a:rPr>
                        <a:t>TACE</a:t>
                      </a:r>
                      <a:endParaRPr lang="en-US" sz="1800" b="1" i="0" u="none" strike="noStrike" dirty="0">
                        <a:solidFill>
                          <a:srgbClr val="000000"/>
                        </a:solidFill>
                        <a:effectLst/>
                        <a:latin typeface="Calibri"/>
                      </a:endParaRPr>
                    </a:p>
                  </a:txBody>
                  <a:tcPr marL="9525" marR="9525" marT="9525" marB="0" anchor="ctr"/>
                </a:tc>
                <a:tc>
                  <a:txBody>
                    <a:bodyPr/>
                    <a:lstStyle/>
                    <a:p>
                      <a:pPr algn="ctr" fontAlgn="ctr"/>
                      <a:r>
                        <a:rPr lang="en-US" sz="1800" u="none" strike="noStrike">
                          <a:effectLst/>
                        </a:rPr>
                        <a:t>3</a:t>
                      </a:r>
                      <a:endParaRPr lang="en-US" sz="18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6"/>
                  </a:ext>
                </a:extLst>
              </a:tr>
              <a:tr h="307062">
                <a:tc>
                  <a:txBody>
                    <a:bodyPr/>
                    <a:lstStyle/>
                    <a:p>
                      <a:pPr algn="ctr" fontAlgn="ctr"/>
                      <a:r>
                        <a:rPr lang="en-US" sz="1800" u="none" strike="noStrike" dirty="0">
                          <a:effectLst/>
                        </a:rPr>
                        <a:t>TAE</a:t>
                      </a:r>
                      <a:endParaRPr lang="en-US" sz="1800" b="1" i="0" u="none" strike="noStrike" dirty="0">
                        <a:solidFill>
                          <a:srgbClr val="000000"/>
                        </a:solidFill>
                        <a:effectLst/>
                        <a:latin typeface="Calibri"/>
                      </a:endParaRPr>
                    </a:p>
                  </a:txBody>
                  <a:tcPr marL="9525" marR="9525" marT="9525" marB="0" anchor="ctr"/>
                </a:tc>
                <a:tc>
                  <a:txBody>
                    <a:bodyPr/>
                    <a:lstStyle/>
                    <a:p>
                      <a:pPr algn="ctr" fontAlgn="ctr"/>
                      <a:r>
                        <a:rPr lang="en-US" sz="1800" u="none" strike="noStrike">
                          <a:effectLst/>
                        </a:rPr>
                        <a:t>2</a:t>
                      </a:r>
                      <a:endParaRPr lang="en-US" sz="18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7"/>
                  </a:ext>
                </a:extLst>
              </a:tr>
              <a:tr h="307062">
                <a:tc>
                  <a:txBody>
                    <a:bodyPr/>
                    <a:lstStyle/>
                    <a:p>
                      <a:pPr algn="ctr" fontAlgn="ctr"/>
                      <a:r>
                        <a:rPr lang="en-US" sz="1800" u="none" strike="noStrike" dirty="0">
                          <a:effectLst/>
                        </a:rPr>
                        <a:t>Sorafenib</a:t>
                      </a:r>
                      <a:endParaRPr lang="en-US" sz="1800" b="1" i="0" u="none" strike="noStrike" dirty="0">
                        <a:solidFill>
                          <a:srgbClr val="000000"/>
                        </a:solidFill>
                        <a:effectLst/>
                        <a:latin typeface="Calibri"/>
                      </a:endParaRPr>
                    </a:p>
                  </a:txBody>
                  <a:tcPr marL="9525" marR="9525" marT="9525" marB="0" anchor="ctr"/>
                </a:tc>
                <a:tc>
                  <a:txBody>
                    <a:bodyPr/>
                    <a:lstStyle/>
                    <a:p>
                      <a:pPr algn="ctr" fontAlgn="ctr"/>
                      <a:r>
                        <a:rPr lang="en-US" sz="1800" u="none" strike="noStrike" dirty="0">
                          <a:effectLst/>
                        </a:rPr>
                        <a:t>5</a:t>
                      </a:r>
                      <a:endParaRPr lang="en-US" sz="18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8"/>
                  </a:ext>
                </a:extLst>
              </a:tr>
              <a:tr h="307062">
                <a:tc>
                  <a:txBody>
                    <a:bodyPr/>
                    <a:lstStyle/>
                    <a:p>
                      <a:pPr algn="ctr" fontAlgn="ctr"/>
                      <a:r>
                        <a:rPr lang="en-US" sz="1800" u="none" strike="noStrike" dirty="0">
                          <a:solidFill>
                            <a:schemeClr val="tx1"/>
                          </a:solidFill>
                          <a:effectLst/>
                        </a:rPr>
                        <a:t>Palliative</a:t>
                      </a:r>
                      <a:endParaRPr lang="en-US" sz="1800" b="1" i="0" u="none" strike="noStrike" dirty="0">
                        <a:solidFill>
                          <a:schemeClr val="tx1"/>
                        </a:solidFill>
                        <a:effectLst/>
                        <a:latin typeface="Calibri"/>
                      </a:endParaRPr>
                    </a:p>
                  </a:txBody>
                  <a:tcPr marL="9525" marR="9525" marT="9525" marB="0" anchor="ctr"/>
                </a:tc>
                <a:tc>
                  <a:txBody>
                    <a:bodyPr/>
                    <a:lstStyle/>
                    <a:p>
                      <a:pPr algn="ctr" fontAlgn="ctr"/>
                      <a:r>
                        <a:rPr lang="en-US" sz="1800" u="none" strike="noStrike" dirty="0">
                          <a:solidFill>
                            <a:schemeClr val="tx1"/>
                          </a:solidFill>
                          <a:effectLst/>
                        </a:rPr>
                        <a:t>31</a:t>
                      </a:r>
                      <a:endParaRPr lang="en-US" sz="18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val="10009"/>
                  </a:ext>
                </a:extLst>
              </a:tr>
              <a:tr h="307062">
                <a:tc>
                  <a:txBody>
                    <a:bodyPr/>
                    <a:lstStyle/>
                    <a:p>
                      <a:pPr algn="ctr" fontAlgn="ctr"/>
                      <a:r>
                        <a:rPr lang="en-US" sz="1800" u="none" strike="noStrike" dirty="0">
                          <a:effectLst/>
                        </a:rPr>
                        <a:t>Other</a:t>
                      </a:r>
                      <a:endParaRPr lang="en-US" sz="1800" b="1" i="0" u="none" strike="noStrike" dirty="0">
                        <a:solidFill>
                          <a:srgbClr val="000000"/>
                        </a:solidFill>
                        <a:effectLst/>
                        <a:latin typeface="Calibri"/>
                      </a:endParaRPr>
                    </a:p>
                  </a:txBody>
                  <a:tcPr marL="9525" marR="9525" marT="9525" marB="0" anchor="ctr"/>
                </a:tc>
                <a:tc>
                  <a:txBody>
                    <a:bodyPr/>
                    <a:lstStyle/>
                    <a:p>
                      <a:pPr algn="ctr" fontAlgn="ctr"/>
                      <a:r>
                        <a:rPr lang="en-US" sz="1800" u="none" strike="noStrike" dirty="0">
                          <a:effectLst/>
                        </a:rPr>
                        <a:t>2</a:t>
                      </a:r>
                      <a:endParaRPr lang="en-US" sz="18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0"/>
                  </a:ext>
                </a:extLst>
              </a:tr>
            </a:tbl>
          </a:graphicData>
        </a:graphic>
      </p:graphicFrame>
      <p:sp>
        <p:nvSpPr>
          <p:cNvPr id="4" name="CasellaDiTesto 3"/>
          <p:cNvSpPr txBox="1"/>
          <p:nvPr/>
        </p:nvSpPr>
        <p:spPr>
          <a:xfrm>
            <a:off x="251520" y="5312168"/>
            <a:ext cx="2520280" cy="830997"/>
          </a:xfrm>
          <a:prstGeom prst="rect">
            <a:avLst/>
          </a:prstGeom>
          <a:noFill/>
        </p:spPr>
        <p:txBody>
          <a:bodyPr wrap="square" rtlCol="0">
            <a:spAutoFit/>
          </a:bodyPr>
          <a:lstStyle/>
          <a:p>
            <a:pPr algn="ctr"/>
            <a:r>
              <a:rPr lang="it-IT" sz="2400" dirty="0" err="1">
                <a:solidFill>
                  <a:schemeClr val="bg1"/>
                </a:solidFill>
                <a:latin typeface="Arial Narrow" panose="020B0606020202030204" pitchFamily="34" charset="0"/>
              </a:rPr>
              <a:t>Values</a:t>
            </a:r>
            <a:r>
              <a:rPr lang="it-IT" sz="2400" dirty="0">
                <a:solidFill>
                  <a:schemeClr val="bg1"/>
                </a:solidFill>
                <a:latin typeface="Arial Narrow" panose="020B0606020202030204" pitchFamily="34" charset="0"/>
              </a:rPr>
              <a:t> </a:t>
            </a:r>
            <a:r>
              <a:rPr lang="it-IT" sz="2400" dirty="0" err="1">
                <a:solidFill>
                  <a:schemeClr val="bg1"/>
                </a:solidFill>
                <a:latin typeface="Arial Narrow" panose="020B0606020202030204" pitchFamily="34" charset="0"/>
              </a:rPr>
              <a:t>represent</a:t>
            </a:r>
            <a:r>
              <a:rPr lang="it-IT" sz="2400" dirty="0">
                <a:solidFill>
                  <a:schemeClr val="bg1"/>
                </a:solidFill>
                <a:latin typeface="Arial Narrow" panose="020B0606020202030204" pitchFamily="34" charset="0"/>
              </a:rPr>
              <a:t>   n. of </a:t>
            </a:r>
            <a:r>
              <a:rPr lang="it-IT" sz="2400" dirty="0" err="1">
                <a:solidFill>
                  <a:schemeClr val="bg1"/>
                </a:solidFill>
                <a:latin typeface="Arial Narrow" panose="020B0606020202030204" pitchFamily="34" charset="0"/>
              </a:rPr>
              <a:t>patients</a:t>
            </a:r>
            <a:endParaRPr lang="it-IT" sz="2400" dirty="0">
              <a:solidFill>
                <a:schemeClr val="bg1"/>
              </a:solidFill>
              <a:latin typeface="Arial Narrow" panose="020B0606020202030204" pitchFamily="34" charset="0"/>
            </a:endParaRPr>
          </a:p>
        </p:txBody>
      </p:sp>
      <p:sp>
        <p:nvSpPr>
          <p:cNvPr id="5" name="Ovale 4"/>
          <p:cNvSpPr/>
          <p:nvPr/>
        </p:nvSpPr>
        <p:spPr>
          <a:xfrm>
            <a:off x="2085542" y="4658788"/>
            <a:ext cx="542242" cy="374043"/>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6" name="Grafico 5"/>
          <p:cNvGraphicFramePr>
            <a:graphicFrameLocks/>
          </p:cNvGraphicFramePr>
          <p:nvPr>
            <p:extLst>
              <p:ext uri="{D42A27DB-BD31-4B8C-83A1-F6EECF244321}">
                <p14:modId xmlns:p14="http://schemas.microsoft.com/office/powerpoint/2010/main" val="2490410062"/>
              </p:ext>
            </p:extLst>
          </p:nvPr>
        </p:nvGraphicFramePr>
        <p:xfrm>
          <a:off x="2843808" y="1340768"/>
          <a:ext cx="5904656" cy="3960440"/>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e 6"/>
          <p:cNvSpPr/>
          <p:nvPr/>
        </p:nvSpPr>
        <p:spPr>
          <a:xfrm>
            <a:off x="3923928" y="3933056"/>
            <a:ext cx="792088" cy="648072"/>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923928" y="5312168"/>
            <a:ext cx="3888432" cy="461665"/>
          </a:xfrm>
          <a:prstGeom prst="rect">
            <a:avLst/>
          </a:prstGeom>
          <a:noFill/>
        </p:spPr>
        <p:txBody>
          <a:bodyPr wrap="square" rtlCol="0">
            <a:spAutoFit/>
          </a:bodyPr>
          <a:lstStyle/>
          <a:p>
            <a:pPr algn="ctr"/>
            <a:r>
              <a:rPr lang="it-IT" sz="2400" dirty="0">
                <a:solidFill>
                  <a:schemeClr val="bg1"/>
                </a:solidFill>
                <a:latin typeface="Arial Narrow" panose="020B0606020202030204" pitchFamily="34" charset="0"/>
              </a:rPr>
              <a:t>% of </a:t>
            </a:r>
            <a:r>
              <a:rPr lang="it-IT" sz="2400" dirty="0" err="1">
                <a:solidFill>
                  <a:schemeClr val="bg1"/>
                </a:solidFill>
                <a:latin typeface="Arial Narrow" panose="020B0606020202030204" pitchFamily="34" charset="0"/>
              </a:rPr>
              <a:t>patients</a:t>
            </a:r>
            <a:endParaRPr lang="it-IT" sz="24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8319247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029"/>
          <p:cNvSpPr>
            <a:spLocks noChangeArrowheads="1"/>
          </p:cNvSpPr>
          <p:nvPr/>
        </p:nvSpPr>
        <p:spPr bwMode="auto">
          <a:xfrm>
            <a:off x="898525" y="1727200"/>
            <a:ext cx="72136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algn="ctr" eaLnBrk="1" fontAlgn="base" hangingPunct="1">
              <a:spcBef>
                <a:spcPct val="0"/>
              </a:spcBef>
              <a:spcAft>
                <a:spcPct val="0"/>
              </a:spcAft>
            </a:pPr>
            <a:endParaRPr lang="it-IT" altLang="it-IT">
              <a:solidFill>
                <a:srgbClr val="000000"/>
              </a:solidFill>
            </a:endParaRPr>
          </a:p>
        </p:txBody>
      </p:sp>
      <p:sp>
        <p:nvSpPr>
          <p:cNvPr id="6" name="Titolo 1"/>
          <p:cNvSpPr txBox="1">
            <a:spLocks/>
          </p:cNvSpPr>
          <p:nvPr/>
        </p:nvSpPr>
        <p:spPr>
          <a:xfrm>
            <a:off x="-124" y="2564904"/>
            <a:ext cx="9118352" cy="936104"/>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it-IT" sz="4800" b="1" kern="0" spc="50" dirty="0">
                <a:ln w="12700" cmpd="sng">
                  <a:solidFill>
                    <a:schemeClr val="accent6">
                      <a:satMod val="120000"/>
                      <a:shade val="80000"/>
                    </a:schemeClr>
                  </a:solidFill>
                  <a:prstDash val="solid"/>
                </a:ln>
                <a:solidFill>
                  <a:srgbClr val="FFC000"/>
                </a:solidFill>
                <a:effectLst>
                  <a:glow rad="53100">
                    <a:schemeClr val="accent6">
                      <a:satMod val="180000"/>
                      <a:alpha val="30000"/>
                    </a:schemeClr>
                  </a:glow>
                </a:effectLst>
                <a:latin typeface="Arial Narrow" panose="020B0606020202030204" pitchFamily="34" charset="0"/>
              </a:rPr>
              <a:t>Conclusive </a:t>
            </a:r>
            <a:r>
              <a:rPr lang="it-IT" sz="4800" b="1" kern="0" spc="50" dirty="0" err="1">
                <a:ln w="12700" cmpd="sng">
                  <a:solidFill>
                    <a:schemeClr val="accent6">
                      <a:satMod val="120000"/>
                      <a:shade val="80000"/>
                    </a:schemeClr>
                  </a:solidFill>
                  <a:prstDash val="solid"/>
                </a:ln>
                <a:solidFill>
                  <a:srgbClr val="FFC000"/>
                </a:solidFill>
                <a:effectLst>
                  <a:glow rad="53100">
                    <a:schemeClr val="accent6">
                      <a:satMod val="180000"/>
                      <a:alpha val="30000"/>
                    </a:schemeClr>
                  </a:glow>
                </a:effectLst>
                <a:latin typeface="Arial Narrow" panose="020B0606020202030204" pitchFamily="34" charset="0"/>
              </a:rPr>
              <a:t>considerations</a:t>
            </a:r>
            <a:r>
              <a:rPr lang="it-IT" sz="4800" b="1" kern="0" spc="50" dirty="0">
                <a:ln w="12700" cmpd="sng">
                  <a:solidFill>
                    <a:schemeClr val="accent6">
                      <a:satMod val="120000"/>
                      <a:shade val="80000"/>
                    </a:schemeClr>
                  </a:solidFill>
                  <a:prstDash val="solid"/>
                </a:ln>
                <a:solidFill>
                  <a:srgbClr val="FFC000"/>
                </a:solidFill>
                <a:effectLst>
                  <a:glow rad="53100">
                    <a:schemeClr val="accent6">
                      <a:satMod val="180000"/>
                      <a:alpha val="30000"/>
                    </a:schemeClr>
                  </a:glow>
                </a:effectLst>
                <a:latin typeface="Arial Narrow" panose="020B0606020202030204" pitchFamily="34" charset="0"/>
              </a:rPr>
              <a:t> and </a:t>
            </a:r>
            <a:r>
              <a:rPr lang="it-IT" sz="4800" b="1" kern="0" spc="50" dirty="0" err="1">
                <a:ln w="12700" cmpd="sng">
                  <a:solidFill>
                    <a:schemeClr val="accent6">
                      <a:satMod val="120000"/>
                      <a:shade val="80000"/>
                    </a:schemeClr>
                  </a:solidFill>
                  <a:prstDash val="solid"/>
                </a:ln>
                <a:solidFill>
                  <a:srgbClr val="FFC000"/>
                </a:solidFill>
                <a:effectLst>
                  <a:glow rad="53100">
                    <a:schemeClr val="accent6">
                      <a:satMod val="180000"/>
                      <a:alpha val="30000"/>
                    </a:schemeClr>
                  </a:glow>
                </a:effectLst>
                <a:latin typeface="Arial Narrow" panose="020B0606020202030204" pitchFamily="34" charset="0"/>
              </a:rPr>
              <a:t>key</a:t>
            </a:r>
            <a:r>
              <a:rPr lang="it-IT" sz="4800" b="1" kern="0" spc="50" dirty="0">
                <a:ln w="12700" cmpd="sng">
                  <a:solidFill>
                    <a:schemeClr val="accent6">
                      <a:satMod val="120000"/>
                      <a:shade val="80000"/>
                    </a:schemeClr>
                  </a:solidFill>
                  <a:prstDash val="solid"/>
                </a:ln>
                <a:solidFill>
                  <a:srgbClr val="FFC000"/>
                </a:solidFill>
                <a:effectLst>
                  <a:glow rad="53100">
                    <a:schemeClr val="accent6">
                      <a:satMod val="180000"/>
                      <a:alpha val="30000"/>
                    </a:schemeClr>
                  </a:glow>
                </a:effectLst>
                <a:latin typeface="Arial Narrow" panose="020B0606020202030204" pitchFamily="34" charset="0"/>
              </a:rPr>
              <a:t> </a:t>
            </a:r>
            <a:r>
              <a:rPr lang="it-IT" sz="4800" b="1" kern="0" spc="50" dirty="0" err="1">
                <a:ln w="12700" cmpd="sng">
                  <a:solidFill>
                    <a:schemeClr val="accent6">
                      <a:satMod val="120000"/>
                      <a:shade val="80000"/>
                    </a:schemeClr>
                  </a:solidFill>
                  <a:prstDash val="solid"/>
                </a:ln>
                <a:solidFill>
                  <a:srgbClr val="FFC000"/>
                </a:solidFill>
                <a:effectLst>
                  <a:glow rad="53100">
                    <a:schemeClr val="accent6">
                      <a:satMod val="180000"/>
                      <a:alpha val="30000"/>
                    </a:schemeClr>
                  </a:glow>
                </a:effectLst>
                <a:latin typeface="Arial Narrow" panose="020B0606020202030204" pitchFamily="34" charset="0"/>
              </a:rPr>
              <a:t>messages</a:t>
            </a:r>
            <a:endParaRPr lang="it-IT" sz="4800" b="1" kern="0" spc="50" dirty="0">
              <a:ln w="12700" cmpd="sng">
                <a:solidFill>
                  <a:schemeClr val="accent6">
                    <a:satMod val="120000"/>
                    <a:shade val="80000"/>
                  </a:schemeClr>
                </a:solidFill>
                <a:prstDash val="solid"/>
              </a:ln>
              <a:solidFill>
                <a:srgbClr val="FFC000"/>
              </a:solidFill>
              <a:effectLst>
                <a:glow rad="53100">
                  <a:schemeClr val="accent6">
                    <a:satMod val="180000"/>
                    <a:alpha val="30000"/>
                  </a:schemeClr>
                </a:glow>
              </a:effectLst>
              <a:latin typeface="Arial Narrow" panose="020B0606020202030204" pitchFamily="34" charset="0"/>
            </a:endParaRPr>
          </a:p>
        </p:txBody>
      </p:sp>
    </p:spTree>
    <p:extLst>
      <p:ext uri="{BB962C8B-B14F-4D97-AF65-F5344CB8AC3E}">
        <p14:creationId xmlns:p14="http://schemas.microsoft.com/office/powerpoint/2010/main" val="37780170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xEl>
                                              <p:pRg st="0" end="0"/>
                                            </p:txEl>
                                          </p:spTgt>
                                        </p:tgtEl>
                                        <p:attrNameLst>
                                          <p:attrName>r</p:attrName>
                                        </p:attrNameLst>
                                      </p:cBhvr>
                                    </p:animRot>
                                    <p:animRot by="-240000">
                                      <p:cBhvr>
                                        <p:cTn id="7" dur="200" fill="hold">
                                          <p:stCondLst>
                                            <p:cond delay="200"/>
                                          </p:stCondLst>
                                        </p:cTn>
                                        <p:tgtEl>
                                          <p:spTgt spid="6">
                                            <p:txEl>
                                              <p:pRg st="0" end="0"/>
                                            </p:txEl>
                                          </p:spTgt>
                                        </p:tgtEl>
                                        <p:attrNameLst>
                                          <p:attrName>r</p:attrName>
                                        </p:attrNameLst>
                                      </p:cBhvr>
                                    </p:animRot>
                                    <p:animRot by="240000">
                                      <p:cBhvr>
                                        <p:cTn id="8" dur="200" fill="hold">
                                          <p:stCondLst>
                                            <p:cond delay="400"/>
                                          </p:stCondLst>
                                        </p:cTn>
                                        <p:tgtEl>
                                          <p:spTgt spid="6">
                                            <p:txEl>
                                              <p:pRg st="0" end="0"/>
                                            </p:txEl>
                                          </p:spTgt>
                                        </p:tgtEl>
                                        <p:attrNameLst>
                                          <p:attrName>r</p:attrName>
                                        </p:attrNameLst>
                                      </p:cBhvr>
                                    </p:animRot>
                                    <p:animRot by="-240000">
                                      <p:cBhvr>
                                        <p:cTn id="9" dur="200" fill="hold">
                                          <p:stCondLst>
                                            <p:cond delay="600"/>
                                          </p:stCondLst>
                                        </p:cTn>
                                        <p:tgtEl>
                                          <p:spTgt spid="6">
                                            <p:txEl>
                                              <p:pRg st="0" end="0"/>
                                            </p:txEl>
                                          </p:spTgt>
                                        </p:tgtEl>
                                        <p:attrNameLst>
                                          <p:attrName>r</p:attrName>
                                        </p:attrNameLst>
                                      </p:cBhvr>
                                    </p:animRot>
                                    <p:animRot by="120000">
                                      <p:cBhvr>
                                        <p:cTn id="10" dur="200" fill="hold">
                                          <p:stCondLst>
                                            <p:cond delay="80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1"/>
          <p:cNvSpPr txBox="1">
            <a:spLocks/>
          </p:cNvSpPr>
          <p:nvPr/>
        </p:nvSpPr>
        <p:spPr>
          <a:xfrm>
            <a:off x="0" y="1196752"/>
            <a:ext cx="8892480" cy="4611967"/>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buClr>
                <a:srgbClr val="FFC000"/>
              </a:buClr>
              <a:buFont typeface="Wingdings" panose="05000000000000000000" pitchFamily="2" charset="2"/>
              <a:buChar char="Ø"/>
            </a:pPr>
            <a:r>
              <a:rPr lang="en-US" sz="2800" kern="0" dirty="0">
                <a:solidFill>
                  <a:schemeClr val="bg1"/>
                </a:solidFill>
                <a:latin typeface="Arial" panose="020B0604020202020204" pitchFamily="34" charset="0"/>
                <a:cs typeface="Arial" panose="020B0604020202020204" pitchFamily="34" charset="0"/>
              </a:rPr>
              <a:t>Geographical and resource difference across countries – and regions of the same countries - </a:t>
            </a:r>
            <a:r>
              <a:rPr lang="en-US" sz="2800" u="sng" kern="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make it difficult to apply the same diagnostic and treatment algorithms to very different settings</a:t>
            </a:r>
            <a:r>
              <a:rPr lang="en-US" sz="2800" kern="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marL="0" indent="0" algn="just">
              <a:buClr>
                <a:srgbClr val="FF0000"/>
              </a:buClr>
              <a:buNone/>
            </a:pPr>
            <a:endParaRPr lang="en-US" kern="0" dirty="0">
              <a:solidFill>
                <a:schemeClr val="bg1"/>
              </a:solidFill>
              <a:latin typeface="Arial Narrow" panose="020B0606020202030204" pitchFamily="34" charset="0"/>
            </a:endParaRPr>
          </a:p>
          <a:p>
            <a:pPr algn="just">
              <a:buClr>
                <a:srgbClr val="FFC000"/>
              </a:buClr>
              <a:buFont typeface="Wingdings" panose="05000000000000000000" pitchFamily="2" charset="2"/>
              <a:buChar char="Ø"/>
            </a:pPr>
            <a:r>
              <a:rPr lang="en-US" sz="2600" u="sng" kern="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 overall methodological quality of guidelines is moderate, with poor applicability</a:t>
            </a:r>
            <a:r>
              <a:rPr lang="en-US" sz="2600" kern="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600" kern="0" dirty="0">
                <a:solidFill>
                  <a:schemeClr val="bg1"/>
                </a:solidFill>
                <a:latin typeface="Arial" panose="020B0604020202020204" pitchFamily="34" charset="0"/>
                <a:cs typeface="Arial" panose="020B0604020202020204" pitchFamily="34" charset="0"/>
              </a:rPr>
              <a:t>BUT evidence-based approach, rather than consensus-based approach, has become mainstream for high quality CPGs development.</a:t>
            </a:r>
          </a:p>
          <a:p>
            <a:pPr algn="just">
              <a:buClr>
                <a:srgbClr val="FF0000"/>
              </a:buClr>
              <a:buFont typeface="Wingdings" panose="05000000000000000000" pitchFamily="2" charset="2"/>
              <a:buChar char="Ø"/>
            </a:pPr>
            <a:endParaRPr lang="en-US" kern="0" dirty="0">
              <a:solidFill>
                <a:schemeClr val="bg1"/>
              </a:solidFill>
              <a:latin typeface="Arial Narrow" panose="020B0606020202030204" pitchFamily="34" charset="0"/>
            </a:endParaRPr>
          </a:p>
          <a:p>
            <a:pPr marL="0" indent="0" algn="just">
              <a:buClr>
                <a:srgbClr val="FF0000"/>
              </a:buClr>
              <a:buNone/>
            </a:pPr>
            <a:endParaRPr lang="en-US" kern="0" dirty="0">
              <a:solidFill>
                <a:schemeClr val="bg1"/>
              </a:solidFill>
              <a:latin typeface="Arial Narrow" panose="020B0606020202030204" pitchFamily="34" charset="0"/>
            </a:endParaRPr>
          </a:p>
          <a:p>
            <a:pPr algn="just">
              <a:buClr>
                <a:srgbClr val="FF0000"/>
              </a:buClr>
              <a:buFont typeface="Wingdings" panose="05000000000000000000" pitchFamily="2" charset="2"/>
              <a:buChar char="Ø"/>
            </a:pPr>
            <a:endParaRPr lang="en-US" kern="0" dirty="0">
              <a:solidFill>
                <a:schemeClr val="bg1"/>
              </a:solidFill>
              <a:latin typeface="Arial Narrow" panose="020B0606020202030204" pitchFamily="34" charset="0"/>
            </a:endParaRPr>
          </a:p>
          <a:p>
            <a:endParaRPr lang="it-IT" kern="0" dirty="0"/>
          </a:p>
        </p:txBody>
      </p:sp>
    </p:spTree>
    <p:extLst>
      <p:ext uri="{BB962C8B-B14F-4D97-AF65-F5344CB8AC3E}">
        <p14:creationId xmlns:p14="http://schemas.microsoft.com/office/powerpoint/2010/main" val="17051820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1"/>
          <p:cNvSpPr txBox="1">
            <a:spLocks/>
          </p:cNvSpPr>
          <p:nvPr/>
        </p:nvSpPr>
        <p:spPr>
          <a:xfrm>
            <a:off x="0" y="1196752"/>
            <a:ext cx="8964488" cy="4611967"/>
          </a:xfrm>
          <a:prstGeom prst="rect">
            <a:avLst/>
          </a:prstGeom>
        </p:spPr>
        <p:txBody>
          <a:bodyPr>
            <a:normAutofit fontScale="85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buClr>
                <a:srgbClr val="FFC000"/>
              </a:buClr>
              <a:buFont typeface="Wingdings" panose="05000000000000000000" pitchFamily="2" charset="2"/>
              <a:buChar char="Ø"/>
            </a:pPr>
            <a:r>
              <a:rPr lang="en-US" u="sng" kern="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Adherence to both AASLD and EASL guidelines in Italian primary and referral Centers remains poor</a:t>
            </a:r>
            <a:r>
              <a:rPr lang="en-US" kern="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lgn="just">
              <a:buClr>
                <a:srgbClr val="FF0000"/>
              </a:buClr>
              <a:buFont typeface="Wingdings" panose="05000000000000000000" pitchFamily="2" charset="2"/>
              <a:buChar char="Ø"/>
            </a:pPr>
            <a:endParaRPr lang="en-US" kern="0" dirty="0">
              <a:solidFill>
                <a:schemeClr val="bg1"/>
              </a:solidFill>
              <a:latin typeface="Arial" panose="020B0604020202020204" pitchFamily="34" charset="0"/>
              <a:cs typeface="Arial" panose="020B0604020202020204" pitchFamily="34" charset="0"/>
            </a:endParaRPr>
          </a:p>
          <a:p>
            <a:pPr algn="just">
              <a:buClr>
                <a:srgbClr val="FFC000"/>
              </a:buClr>
              <a:buFont typeface="Wingdings" panose="05000000000000000000" pitchFamily="2" charset="2"/>
              <a:buChar char="Ø"/>
            </a:pPr>
            <a:r>
              <a:rPr lang="en-US" kern="0" dirty="0">
                <a:solidFill>
                  <a:schemeClr val="bg1"/>
                </a:solidFill>
                <a:latin typeface="Arial" panose="020B0604020202020204" pitchFamily="34" charset="0"/>
                <a:cs typeface="Arial" panose="020B0604020202020204" pitchFamily="34" charset="0"/>
              </a:rPr>
              <a:t>Difficulties in patients staging and the high prevalence of older patients with relevant co-morbidities may partially explain these findings.</a:t>
            </a:r>
          </a:p>
          <a:p>
            <a:pPr algn="just">
              <a:buClr>
                <a:srgbClr val="FF0000"/>
              </a:buClr>
              <a:buFont typeface="Wingdings" panose="05000000000000000000" pitchFamily="2" charset="2"/>
              <a:buChar char="Ø"/>
            </a:pPr>
            <a:endParaRPr lang="en-US" kern="0" dirty="0">
              <a:solidFill>
                <a:schemeClr val="bg1"/>
              </a:solidFill>
              <a:latin typeface="Arial" panose="020B0604020202020204" pitchFamily="34" charset="0"/>
              <a:cs typeface="Arial" panose="020B0604020202020204" pitchFamily="34" charset="0"/>
            </a:endParaRPr>
          </a:p>
          <a:p>
            <a:pPr algn="just">
              <a:buClr>
                <a:srgbClr val="FFC000"/>
              </a:buClr>
              <a:buFont typeface="Wingdings" panose="05000000000000000000" pitchFamily="2" charset="2"/>
              <a:buChar char="Ø"/>
            </a:pPr>
            <a:r>
              <a:rPr lang="en-US" kern="0" dirty="0">
                <a:solidFill>
                  <a:schemeClr val="bg1"/>
                </a:solidFill>
                <a:latin typeface="Arial" panose="020B0604020202020204" pitchFamily="34" charset="0"/>
                <a:cs typeface="Arial" panose="020B0604020202020204" pitchFamily="34" charset="0"/>
              </a:rPr>
              <a:t>However, is adherence to guidelines associated with improved survival?</a:t>
            </a:r>
          </a:p>
          <a:p>
            <a:pPr algn="just">
              <a:buClr>
                <a:srgbClr val="FF0000"/>
              </a:buClr>
              <a:buFont typeface="Wingdings" panose="05000000000000000000" pitchFamily="2" charset="2"/>
              <a:buChar char="Ø"/>
            </a:pPr>
            <a:endParaRPr lang="en-US" kern="0" dirty="0">
              <a:solidFill>
                <a:schemeClr val="bg1"/>
              </a:solidFill>
              <a:latin typeface="Arial" panose="020B0604020202020204" pitchFamily="34" charset="0"/>
              <a:cs typeface="Arial" panose="020B0604020202020204" pitchFamily="34" charset="0"/>
            </a:endParaRPr>
          </a:p>
          <a:p>
            <a:pPr algn="just">
              <a:buClr>
                <a:srgbClr val="FFC000"/>
              </a:buClr>
              <a:buFont typeface="Wingdings" panose="05000000000000000000" pitchFamily="2" charset="2"/>
              <a:buChar char="Ø"/>
            </a:pPr>
            <a:r>
              <a:rPr lang="en-US" kern="0" dirty="0">
                <a:solidFill>
                  <a:schemeClr val="bg1"/>
                </a:solidFill>
                <a:latin typeface="Arial" panose="020B0604020202020204" pitchFamily="34" charset="0"/>
                <a:cs typeface="Arial" panose="020B0604020202020204" pitchFamily="34" charset="0"/>
              </a:rPr>
              <a:t>Is there room for improvement of guidelines on the basis of real-practice experience?</a:t>
            </a:r>
          </a:p>
          <a:p>
            <a:endParaRPr lang="it-IT" kern="0" dirty="0"/>
          </a:p>
        </p:txBody>
      </p:sp>
    </p:spTree>
    <p:extLst>
      <p:ext uri="{BB962C8B-B14F-4D97-AF65-F5344CB8AC3E}">
        <p14:creationId xmlns:p14="http://schemas.microsoft.com/office/powerpoint/2010/main" val="8513773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Scale>
                                      <p:cBhvr>
                                        <p:cTn id="14"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2" end="2"/>
                                            </p:txEl>
                                          </p:spTgt>
                                        </p:tgtEl>
                                        <p:attrNameLst>
                                          <p:attrName>ppt_x</p:attrName>
                                          <p:attrName>ppt_y</p:attrName>
                                        </p:attrNameLst>
                                      </p:cBhvr>
                                    </p:animMotion>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Scale>
                                      <p:cBhvr>
                                        <p:cTn id="21"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4" end="4"/>
                                            </p:txEl>
                                          </p:spTgt>
                                        </p:tgtEl>
                                        <p:attrNameLst>
                                          <p:attrName>ppt_x</p:attrName>
                                          <p:attrName>ppt_y</p:attrName>
                                        </p:attrNameLst>
                                      </p:cBhvr>
                                    </p:animMotion>
                                    <p:animEffect transition="in" filter="fade">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Scale>
                                      <p:cBhvr>
                                        <p:cTn id="28"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xEl>
                                              <p:pRg st="6" end="6"/>
                                            </p:txEl>
                                          </p:spTgt>
                                        </p:tgtEl>
                                        <p:attrNameLst>
                                          <p:attrName>ppt_x</p:attrName>
                                          <p:attrName>ppt_y</p:attrName>
                                        </p:attrNameLst>
                                      </p:cBhvr>
                                    </p:animMotion>
                                    <p:animEffect transition="in" filter="fade">
                                      <p:cBhvr>
                                        <p:cTn id="3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1"/>
          <p:cNvSpPr txBox="1">
            <a:spLocks/>
          </p:cNvSpPr>
          <p:nvPr/>
        </p:nvSpPr>
        <p:spPr>
          <a:xfrm>
            <a:off x="0" y="1409321"/>
            <a:ext cx="8820472" cy="4611967"/>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buClr>
                <a:srgbClr val="FFC000"/>
              </a:buClr>
              <a:buFont typeface="Wingdings" panose="05000000000000000000" pitchFamily="2" charset="2"/>
              <a:buChar char="Ø"/>
            </a:pPr>
            <a:r>
              <a:rPr lang="en-US" sz="2000" u="sng" kern="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BCLC system is based on very specific treatments for each stage of disease</a:t>
            </a:r>
            <a:r>
              <a:rPr lang="en-US" sz="2000" kern="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lgn="just">
              <a:buClr>
                <a:srgbClr val="FF0000"/>
              </a:buClr>
              <a:buFont typeface="Wingdings" panose="05000000000000000000" pitchFamily="2" charset="2"/>
              <a:buChar char="Ø"/>
            </a:pPr>
            <a:endParaRPr lang="en-US" sz="2000" kern="0" dirty="0">
              <a:solidFill>
                <a:schemeClr val="bg1"/>
              </a:solidFill>
              <a:latin typeface="Arial" panose="020B0604020202020204" pitchFamily="34" charset="0"/>
              <a:cs typeface="Arial" panose="020B0604020202020204" pitchFamily="34" charset="0"/>
            </a:endParaRPr>
          </a:p>
          <a:p>
            <a:pPr algn="just">
              <a:buClr>
                <a:srgbClr val="FFC000"/>
              </a:buClr>
              <a:buFont typeface="Wingdings" panose="05000000000000000000" pitchFamily="2" charset="2"/>
              <a:buChar char="Ø"/>
            </a:pPr>
            <a:r>
              <a:rPr lang="en-US" sz="2000" kern="0" dirty="0">
                <a:solidFill>
                  <a:schemeClr val="bg1"/>
                </a:solidFill>
                <a:latin typeface="Arial" panose="020B0604020202020204" pitchFamily="34" charset="0"/>
                <a:cs typeface="Arial" panose="020B0604020202020204" pitchFamily="34" charset="0"/>
              </a:rPr>
              <a:t>Treatment alternatives and contraindications are not provided in EASL guidelines.</a:t>
            </a:r>
          </a:p>
          <a:p>
            <a:pPr algn="just">
              <a:buClr>
                <a:srgbClr val="FF0000"/>
              </a:buClr>
              <a:buFont typeface="Wingdings" panose="05000000000000000000" pitchFamily="2" charset="2"/>
              <a:buChar char="Ø"/>
            </a:pPr>
            <a:endParaRPr lang="en-US" sz="2000" kern="0" dirty="0">
              <a:solidFill>
                <a:schemeClr val="bg1"/>
              </a:solidFill>
              <a:latin typeface="Arial" panose="020B0604020202020204" pitchFamily="34" charset="0"/>
              <a:cs typeface="Arial" panose="020B0604020202020204" pitchFamily="34" charset="0"/>
            </a:endParaRPr>
          </a:p>
          <a:p>
            <a:pPr algn="just">
              <a:buClr>
                <a:srgbClr val="FFC000"/>
              </a:buClr>
              <a:buFont typeface="Wingdings" panose="05000000000000000000" pitchFamily="2" charset="2"/>
              <a:buChar char="Ø"/>
            </a:pPr>
            <a:r>
              <a:rPr lang="en-US" sz="2000" kern="0" dirty="0">
                <a:solidFill>
                  <a:schemeClr val="bg1"/>
                </a:solidFill>
                <a:latin typeface="Arial" panose="020B0604020202020204" pitchFamily="34" charset="0"/>
                <a:cs typeface="Arial" panose="020B0604020202020204" pitchFamily="34" charset="0"/>
              </a:rPr>
              <a:t>For instance, TACE may be contraindicated in the highly-heterogeneous population of BCLC-B HCC patients; however, the contraindications to TACE are not listed in current EASL/EORTC guidelines.</a:t>
            </a:r>
          </a:p>
          <a:p>
            <a:pPr algn="just">
              <a:buClr>
                <a:srgbClr val="FF0000"/>
              </a:buClr>
              <a:buFont typeface="Wingdings" panose="05000000000000000000" pitchFamily="2" charset="2"/>
              <a:buChar char="Ø"/>
            </a:pPr>
            <a:endParaRPr lang="en-US" sz="2000" kern="0" dirty="0">
              <a:solidFill>
                <a:schemeClr val="bg1"/>
              </a:solidFill>
              <a:latin typeface="Arial" panose="020B0604020202020204" pitchFamily="34" charset="0"/>
              <a:cs typeface="Arial" panose="020B0604020202020204" pitchFamily="34" charset="0"/>
            </a:endParaRPr>
          </a:p>
          <a:p>
            <a:pPr algn="just">
              <a:buClr>
                <a:srgbClr val="FFC000"/>
              </a:buClr>
              <a:buFont typeface="Wingdings" panose="05000000000000000000" pitchFamily="2" charset="2"/>
              <a:buChar char="Ø"/>
            </a:pPr>
            <a:r>
              <a:rPr lang="en-US" sz="2000" kern="0" dirty="0">
                <a:solidFill>
                  <a:schemeClr val="bg1"/>
                </a:solidFill>
                <a:latin typeface="Arial" panose="020B0604020202020204" pitchFamily="34" charset="0"/>
                <a:cs typeface="Arial" panose="020B0604020202020204" pitchFamily="34" charset="0"/>
              </a:rPr>
              <a:t>Subclassifications of BCLC-B patients should be applied in clinical practice</a:t>
            </a:r>
          </a:p>
          <a:p>
            <a:pPr algn="just">
              <a:buClr>
                <a:srgbClr val="FF0000"/>
              </a:buClr>
              <a:buFont typeface="Wingdings" panose="05000000000000000000" pitchFamily="2" charset="2"/>
              <a:buChar char="Ø"/>
            </a:pPr>
            <a:endParaRPr lang="en-US" sz="2000" kern="0" dirty="0">
              <a:solidFill>
                <a:schemeClr val="bg1"/>
              </a:solidFill>
              <a:latin typeface="Arial" panose="020B0604020202020204" pitchFamily="34" charset="0"/>
              <a:cs typeface="Arial" panose="020B0604020202020204" pitchFamily="34" charset="0"/>
            </a:endParaRPr>
          </a:p>
          <a:p>
            <a:pPr marL="0" indent="0" algn="just">
              <a:buClr>
                <a:srgbClr val="FF0000"/>
              </a:buClr>
              <a:buNone/>
            </a:pPr>
            <a:endParaRPr lang="en-US" sz="1800" kern="0" dirty="0">
              <a:solidFill>
                <a:schemeClr val="bg1"/>
              </a:solidFill>
              <a:latin typeface="Arial Narrow" panose="020B0606020202030204" pitchFamily="34" charset="0"/>
            </a:endParaRPr>
          </a:p>
          <a:p>
            <a:pPr algn="just">
              <a:buClr>
                <a:srgbClr val="FF0000"/>
              </a:buClr>
              <a:buFont typeface="Wingdings" panose="05000000000000000000" pitchFamily="2" charset="2"/>
              <a:buChar char="Ø"/>
            </a:pPr>
            <a:endParaRPr lang="it-IT" sz="2400" kern="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8677977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Scale>
                                      <p:cBhvr>
                                        <p:cTn id="14"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2" end="2"/>
                                            </p:txEl>
                                          </p:spTgt>
                                        </p:tgtEl>
                                        <p:attrNameLst>
                                          <p:attrName>ppt_x</p:attrName>
                                          <p:attrName>ppt_y</p:attrName>
                                        </p:attrNameLst>
                                      </p:cBhvr>
                                    </p:animMotion>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Scale>
                                      <p:cBhvr>
                                        <p:cTn id="21"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4" end="4"/>
                                            </p:txEl>
                                          </p:spTgt>
                                        </p:tgtEl>
                                        <p:attrNameLst>
                                          <p:attrName>ppt_x</p:attrName>
                                          <p:attrName>ppt_y</p:attrName>
                                        </p:attrNameLst>
                                      </p:cBhvr>
                                    </p:animMotion>
                                    <p:animEffect transition="in" filter="fade">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Scale>
                                      <p:cBhvr>
                                        <p:cTn id="28"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xEl>
                                              <p:pRg st="6" end="6"/>
                                            </p:txEl>
                                          </p:spTgt>
                                        </p:tgtEl>
                                        <p:attrNameLst>
                                          <p:attrName>ppt_x</p:attrName>
                                          <p:attrName>ppt_y</p:attrName>
                                        </p:attrNameLst>
                                      </p:cBhvr>
                                    </p:animMotion>
                                    <p:animEffect transition="in" filter="fade">
                                      <p:cBhvr>
                                        <p:cTn id="3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1"/>
          <p:cNvSpPr txBox="1">
            <a:spLocks/>
          </p:cNvSpPr>
          <p:nvPr/>
        </p:nvSpPr>
        <p:spPr>
          <a:xfrm>
            <a:off x="251520" y="819724"/>
            <a:ext cx="8604448" cy="4611967"/>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FFC000"/>
              </a:buClr>
              <a:buFont typeface="Wingdings" panose="05000000000000000000" pitchFamily="2" charset="2"/>
              <a:buChar char="Ø"/>
            </a:pPr>
            <a:r>
              <a:rPr lang="it-IT" kern="0" dirty="0">
                <a:solidFill>
                  <a:schemeClr val="bg1"/>
                </a:solidFill>
                <a:latin typeface="Arial" panose="020B0604020202020204" pitchFamily="34" charset="0"/>
                <a:cs typeface="Arial" panose="020B0604020202020204" pitchFamily="34" charset="0"/>
              </a:rPr>
              <a:t> </a:t>
            </a:r>
            <a:r>
              <a:rPr lang="it-IT" kern="0" dirty="0" err="1">
                <a:solidFill>
                  <a:schemeClr val="bg1"/>
                </a:solidFill>
                <a:latin typeface="Arial" panose="020B0604020202020204" pitchFamily="34" charset="0"/>
                <a:cs typeface="Arial" panose="020B0604020202020204" pitchFamily="34" charset="0"/>
              </a:rPr>
              <a:t>We</a:t>
            </a:r>
            <a:r>
              <a:rPr lang="it-IT" kern="0" dirty="0">
                <a:solidFill>
                  <a:schemeClr val="bg1"/>
                </a:solidFill>
                <a:latin typeface="Arial" panose="020B0604020202020204" pitchFamily="34" charset="0"/>
                <a:cs typeface="Arial" panose="020B0604020202020204" pitchFamily="34" charset="0"/>
              </a:rPr>
              <a:t> do </a:t>
            </a:r>
            <a:r>
              <a:rPr lang="it-IT" kern="0" dirty="0" err="1">
                <a:solidFill>
                  <a:schemeClr val="bg1"/>
                </a:solidFill>
                <a:latin typeface="Arial" panose="020B0604020202020204" pitchFamily="34" charset="0"/>
                <a:cs typeface="Arial" panose="020B0604020202020204" pitchFamily="34" charset="0"/>
              </a:rPr>
              <a:t>not</a:t>
            </a:r>
            <a:r>
              <a:rPr lang="it-IT" kern="0" dirty="0">
                <a:solidFill>
                  <a:schemeClr val="bg1"/>
                </a:solidFill>
                <a:latin typeface="Arial" panose="020B0604020202020204" pitchFamily="34" charset="0"/>
                <a:cs typeface="Arial" panose="020B0604020202020204" pitchFamily="34" charset="0"/>
              </a:rPr>
              <a:t> </a:t>
            </a:r>
            <a:r>
              <a:rPr lang="it-IT" kern="0" dirty="0" err="1">
                <a:solidFill>
                  <a:schemeClr val="bg1"/>
                </a:solidFill>
                <a:latin typeface="Arial" panose="020B0604020202020204" pitchFamily="34" charset="0"/>
                <a:cs typeface="Arial" panose="020B0604020202020204" pitchFamily="34" charset="0"/>
              </a:rPr>
              <a:t>strictly</a:t>
            </a:r>
            <a:r>
              <a:rPr lang="it-IT" kern="0" dirty="0">
                <a:solidFill>
                  <a:schemeClr val="bg1"/>
                </a:solidFill>
                <a:latin typeface="Arial" panose="020B0604020202020204" pitchFamily="34" charset="0"/>
                <a:cs typeface="Arial" panose="020B0604020202020204" pitchFamily="34" charset="0"/>
              </a:rPr>
              <a:t> </a:t>
            </a:r>
            <a:r>
              <a:rPr lang="it-IT" kern="0" dirty="0" err="1">
                <a:solidFill>
                  <a:schemeClr val="bg1"/>
                </a:solidFill>
                <a:latin typeface="Arial" panose="020B0604020202020204" pitchFamily="34" charset="0"/>
                <a:cs typeface="Arial" panose="020B0604020202020204" pitchFamily="34" charset="0"/>
              </a:rPr>
              <a:t>adhere</a:t>
            </a:r>
            <a:r>
              <a:rPr lang="it-IT" kern="0" dirty="0">
                <a:solidFill>
                  <a:schemeClr val="bg1"/>
                </a:solidFill>
                <a:latin typeface="Arial" panose="020B0604020202020204" pitchFamily="34" charset="0"/>
                <a:cs typeface="Arial" panose="020B0604020202020204" pitchFamily="34" charset="0"/>
              </a:rPr>
              <a:t> to </a:t>
            </a:r>
            <a:r>
              <a:rPr lang="it-IT" kern="0" dirty="0" err="1">
                <a:solidFill>
                  <a:schemeClr val="bg1"/>
                </a:solidFill>
                <a:latin typeface="Arial" panose="020B0604020202020204" pitchFamily="34" charset="0"/>
                <a:cs typeface="Arial" panose="020B0604020202020204" pitchFamily="34" charset="0"/>
              </a:rPr>
              <a:t>guidelines</a:t>
            </a:r>
            <a:r>
              <a:rPr lang="it-IT" kern="0" dirty="0">
                <a:solidFill>
                  <a:schemeClr val="bg1"/>
                </a:solidFill>
                <a:latin typeface="Arial" panose="020B0604020202020204" pitchFamily="34" charset="0"/>
                <a:cs typeface="Arial" panose="020B0604020202020204" pitchFamily="34" charset="0"/>
              </a:rPr>
              <a:t> in  </a:t>
            </a:r>
          </a:p>
          <a:p>
            <a:pPr marL="0" indent="0">
              <a:buClr>
                <a:srgbClr val="FF0000"/>
              </a:buClr>
              <a:buNone/>
            </a:pPr>
            <a:r>
              <a:rPr lang="it-IT" kern="0" dirty="0">
                <a:solidFill>
                  <a:schemeClr val="bg1"/>
                </a:solidFill>
                <a:latin typeface="Arial" panose="020B0604020202020204" pitchFamily="34" charset="0"/>
                <a:cs typeface="Arial" panose="020B0604020202020204" pitchFamily="34" charset="0"/>
              </a:rPr>
              <a:t>    </a:t>
            </a:r>
            <a:r>
              <a:rPr lang="it-IT" kern="0" dirty="0" err="1">
                <a:solidFill>
                  <a:schemeClr val="bg1"/>
                </a:solidFill>
                <a:latin typeface="Arial" panose="020B0604020202020204" pitchFamily="34" charset="0"/>
                <a:cs typeface="Arial" panose="020B0604020202020204" pitchFamily="34" charset="0"/>
              </a:rPr>
              <a:t>clinical</a:t>
            </a:r>
            <a:r>
              <a:rPr lang="it-IT" kern="0" dirty="0">
                <a:solidFill>
                  <a:schemeClr val="bg1"/>
                </a:solidFill>
                <a:latin typeface="Arial" panose="020B0604020202020204" pitchFamily="34" charset="0"/>
                <a:cs typeface="Arial" panose="020B0604020202020204" pitchFamily="34" charset="0"/>
              </a:rPr>
              <a:t> </a:t>
            </a:r>
            <a:r>
              <a:rPr lang="it-IT" kern="0" dirty="0" err="1">
                <a:solidFill>
                  <a:schemeClr val="bg1"/>
                </a:solidFill>
                <a:latin typeface="Arial" panose="020B0604020202020204" pitchFamily="34" charset="0"/>
                <a:cs typeface="Arial" panose="020B0604020202020204" pitchFamily="34" charset="0"/>
              </a:rPr>
              <a:t>practice</a:t>
            </a:r>
            <a:r>
              <a:rPr lang="it-IT" kern="0" dirty="0">
                <a:solidFill>
                  <a:schemeClr val="bg1"/>
                </a:solidFill>
                <a:latin typeface="Arial" panose="020B0604020202020204" pitchFamily="34" charset="0"/>
                <a:cs typeface="Arial" panose="020B0604020202020204" pitchFamily="34" charset="0"/>
              </a:rPr>
              <a:t>.</a:t>
            </a:r>
          </a:p>
          <a:p>
            <a:pPr>
              <a:buClr>
                <a:srgbClr val="FF0000"/>
              </a:buClr>
              <a:buFont typeface="Wingdings" panose="05000000000000000000" pitchFamily="2" charset="2"/>
              <a:buChar char="Ø"/>
            </a:pPr>
            <a:endParaRPr lang="it-IT" sz="4800" kern="0" dirty="0">
              <a:solidFill>
                <a:schemeClr val="bg1"/>
              </a:solidFill>
              <a:latin typeface="Arial Narrow" panose="020B0606020202030204" pitchFamily="34" charset="0"/>
            </a:endParaRPr>
          </a:p>
          <a:p>
            <a:pPr>
              <a:buClr>
                <a:srgbClr val="FFC000"/>
              </a:buClr>
              <a:buFont typeface="Wingdings" panose="05000000000000000000" pitchFamily="2" charset="2"/>
              <a:buChar char="Ø"/>
            </a:pPr>
            <a:r>
              <a:rPr lang="it-IT" kern="0" dirty="0">
                <a:ln>
                  <a:solidFill>
                    <a:srgbClr val="FFC000"/>
                  </a:solidFill>
                </a:ln>
                <a:solidFill>
                  <a:schemeClr val="bg1"/>
                </a:solidFill>
                <a:latin typeface="Arial" panose="020B0604020202020204" pitchFamily="34" charset="0"/>
                <a:cs typeface="Arial" panose="020B0604020202020204" pitchFamily="34" charset="0"/>
              </a:rPr>
              <a:t> </a:t>
            </a:r>
            <a:r>
              <a:rPr lang="it-IT" kern="0" dirty="0" err="1">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But</a:t>
            </a:r>
            <a:r>
              <a:rPr lang="it-IT" kern="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do </a:t>
            </a:r>
            <a:r>
              <a:rPr lang="it-IT" kern="0" dirty="0" err="1">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guidelines</a:t>
            </a:r>
            <a:r>
              <a:rPr lang="it-IT" kern="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it-IT" kern="0" dirty="0" err="1">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adhere</a:t>
            </a:r>
            <a:r>
              <a:rPr lang="it-IT" kern="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to </a:t>
            </a:r>
            <a:r>
              <a:rPr lang="it-IT" kern="0" dirty="0" err="1">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clinical</a:t>
            </a:r>
            <a:r>
              <a:rPr lang="it-IT" kern="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marL="0" indent="0">
              <a:buClr>
                <a:srgbClr val="FF0000"/>
              </a:buClr>
              <a:buNone/>
            </a:pPr>
            <a:r>
              <a:rPr lang="it-IT" kern="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it-IT" kern="0" dirty="0" err="1">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practice</a:t>
            </a:r>
            <a:r>
              <a:rPr lang="it-IT" kern="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567003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7" dur="500"/>
                                        <p:tgtEl>
                                          <p:spTgt spid="3">
                                            <p:txEl>
                                              <p:pRg st="3" end="3"/>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p:cTn id="2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548680"/>
            <a:ext cx="7920880" cy="5760640"/>
          </a:xfrm>
          <a:prstGeom prst="rect">
            <a:avLst/>
          </a:prstGeom>
        </p:spPr>
      </p:pic>
    </p:spTree>
    <p:extLst>
      <p:ext uri="{BB962C8B-B14F-4D97-AF65-F5344CB8AC3E}">
        <p14:creationId xmlns:p14="http://schemas.microsoft.com/office/powerpoint/2010/main" val="11581528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13676" y="260648"/>
            <a:ext cx="9144000"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it-IT" kern="0" dirty="0">
                <a:solidFill>
                  <a:srgbClr val="FFC000"/>
                </a:solidFill>
                <a:latin typeface="Arial Narrow" panose="020B0606020202030204" pitchFamily="34" charset="0"/>
              </a:rPr>
              <a:t>HCC </a:t>
            </a:r>
            <a:r>
              <a:rPr lang="it-IT" kern="0" dirty="0" err="1">
                <a:solidFill>
                  <a:srgbClr val="FFC000"/>
                </a:solidFill>
                <a:latin typeface="Arial Narrow" panose="020B0606020202030204" pitchFamily="34" charset="0"/>
              </a:rPr>
              <a:t>reference</a:t>
            </a:r>
            <a:r>
              <a:rPr lang="it-IT" kern="0" dirty="0">
                <a:solidFill>
                  <a:srgbClr val="FFC000"/>
                </a:solidFill>
                <a:latin typeface="Arial Narrow" panose="020B0606020202030204" pitchFamily="34" charset="0"/>
              </a:rPr>
              <a:t> </a:t>
            </a:r>
            <a:r>
              <a:rPr lang="it-IT" kern="0" dirty="0" err="1">
                <a:solidFill>
                  <a:srgbClr val="FFC000"/>
                </a:solidFill>
                <a:latin typeface="Arial Narrow" panose="020B0606020202030204" pitchFamily="34" charset="0"/>
              </a:rPr>
              <a:t>staging</a:t>
            </a:r>
            <a:r>
              <a:rPr lang="it-IT" kern="0" dirty="0">
                <a:solidFill>
                  <a:srgbClr val="FFC000"/>
                </a:solidFill>
                <a:latin typeface="Arial Narrow" panose="020B0606020202030204" pitchFamily="34" charset="0"/>
              </a:rPr>
              <a:t> </a:t>
            </a:r>
            <a:r>
              <a:rPr lang="it-IT" kern="0" dirty="0" err="1">
                <a:solidFill>
                  <a:srgbClr val="FFC000"/>
                </a:solidFill>
                <a:latin typeface="Arial Narrow" panose="020B0606020202030204" pitchFamily="34" charset="0"/>
              </a:rPr>
              <a:t>systems</a:t>
            </a:r>
            <a:endParaRPr lang="it-IT" kern="0" dirty="0">
              <a:solidFill>
                <a:srgbClr val="FFC000"/>
              </a:solidFill>
              <a:latin typeface="Arial Narrow" panose="020B0606020202030204" pitchFamily="34" charset="0"/>
            </a:endParaRPr>
          </a:p>
        </p:txBody>
      </p:sp>
      <p:sp>
        <p:nvSpPr>
          <p:cNvPr id="3" name="Segnaposto contenuto 1"/>
          <p:cNvSpPr txBox="1">
            <a:spLocks/>
          </p:cNvSpPr>
          <p:nvPr/>
        </p:nvSpPr>
        <p:spPr>
          <a:xfrm>
            <a:off x="0" y="1481328"/>
            <a:ext cx="9144000" cy="4525963"/>
          </a:xfrm>
          <a:prstGeom prst="rect">
            <a:avLst/>
          </a:prstGeom>
        </p:spPr>
        <p:txBody>
          <a:bodyPr vert="horz">
            <a:normAutofit fontScale="850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lvl="1">
              <a:lnSpc>
                <a:spcPct val="150000"/>
              </a:lnSpc>
              <a:buClr>
                <a:srgbClr val="FF0000"/>
              </a:buClr>
              <a:buFont typeface="Wingdings" panose="05000000000000000000" pitchFamily="2" charset="2"/>
              <a:buChar char="Ø"/>
              <a:defRPr/>
            </a:pPr>
            <a:r>
              <a:rPr lang="en-US" sz="2000" dirty="0">
                <a:solidFill>
                  <a:schemeClr val="bg1"/>
                </a:solidFill>
                <a:latin typeface="Lucida Sans Unicode"/>
              </a:rPr>
              <a:t>HCC tumors are difficult to stage because the underlying functional status of the patient and tumor burden jointly influence survival. </a:t>
            </a:r>
          </a:p>
          <a:p>
            <a:pPr lvl="1">
              <a:lnSpc>
                <a:spcPct val="150000"/>
              </a:lnSpc>
              <a:buClr>
                <a:srgbClr val="FF0000"/>
              </a:buClr>
              <a:buFont typeface="Wingdings" panose="05000000000000000000" pitchFamily="2" charset="2"/>
              <a:buChar char="Ø"/>
              <a:defRPr/>
            </a:pPr>
            <a:endParaRPr lang="en-US" sz="2000" dirty="0">
              <a:solidFill>
                <a:schemeClr val="bg1"/>
              </a:solidFill>
              <a:latin typeface="Lucida Sans Unicode"/>
            </a:endParaRPr>
          </a:p>
          <a:p>
            <a:pPr lvl="1">
              <a:lnSpc>
                <a:spcPct val="150000"/>
              </a:lnSpc>
              <a:buClr>
                <a:srgbClr val="FF0000"/>
              </a:buClr>
              <a:buFont typeface="Wingdings" panose="05000000000000000000" pitchFamily="2" charset="2"/>
              <a:buChar char="Ø"/>
              <a:defRPr/>
            </a:pPr>
            <a:r>
              <a:rPr lang="en-US" sz="2000" dirty="0">
                <a:solidFill>
                  <a:schemeClr val="bg1"/>
                </a:solidFill>
                <a:latin typeface="Lucida Sans Unicode"/>
              </a:rPr>
              <a:t>Staging systems which take into account stage of tumor at presentation, functional status of patient, biologic hepatic function, and intervention type have higher predictive value as these variables are known to affect prognosis. </a:t>
            </a:r>
          </a:p>
          <a:p>
            <a:pPr lvl="1">
              <a:lnSpc>
                <a:spcPct val="150000"/>
              </a:lnSpc>
              <a:buClr>
                <a:srgbClr val="FF0000"/>
              </a:buClr>
              <a:buFont typeface="Wingdings" panose="05000000000000000000" pitchFamily="2" charset="2"/>
              <a:buChar char="Ø"/>
              <a:defRPr/>
            </a:pPr>
            <a:endParaRPr lang="en-US" sz="2000" dirty="0">
              <a:solidFill>
                <a:schemeClr val="bg1"/>
              </a:solidFill>
              <a:latin typeface="Lucida Sans Unicode"/>
            </a:endParaRPr>
          </a:p>
          <a:p>
            <a:pPr lvl="1">
              <a:lnSpc>
                <a:spcPct val="150000"/>
              </a:lnSpc>
              <a:buClr>
                <a:srgbClr val="FF0000"/>
              </a:buClr>
              <a:buFont typeface="Wingdings" panose="05000000000000000000" pitchFamily="2" charset="2"/>
              <a:buChar char="Ø"/>
              <a:defRPr/>
            </a:pPr>
            <a:r>
              <a:rPr lang="en-US" sz="2000" dirty="0">
                <a:solidFill>
                  <a:schemeClr val="bg1"/>
                </a:solidFill>
                <a:latin typeface="Lucida Sans Unicode"/>
              </a:rPr>
              <a:t>As of today, 11 staging systems have been proposed to stratify HCC patients.</a:t>
            </a:r>
          </a:p>
          <a:p>
            <a:pPr lvl="1">
              <a:lnSpc>
                <a:spcPct val="150000"/>
              </a:lnSpc>
              <a:buClr>
                <a:srgbClr val="FF0000"/>
              </a:buClr>
              <a:buFont typeface="Wingdings" panose="05000000000000000000" pitchFamily="2" charset="2"/>
              <a:buChar char="Ø"/>
              <a:defRPr/>
            </a:pPr>
            <a:endParaRPr lang="en-US" sz="2000" dirty="0">
              <a:solidFill>
                <a:schemeClr val="bg1"/>
              </a:solidFill>
              <a:latin typeface="Lucida Sans Unicode"/>
            </a:endParaRPr>
          </a:p>
          <a:p>
            <a:pPr lvl="1">
              <a:lnSpc>
                <a:spcPct val="150000"/>
              </a:lnSpc>
              <a:buClr>
                <a:srgbClr val="FF0000"/>
              </a:buClr>
              <a:buFont typeface="Wingdings" panose="05000000000000000000" pitchFamily="2" charset="2"/>
              <a:buChar char="Ø"/>
              <a:defRPr/>
            </a:pPr>
            <a:r>
              <a:rPr lang="en-US" sz="2000" u="sng" dirty="0">
                <a:solidFill>
                  <a:schemeClr val="bg1"/>
                </a:solidFill>
                <a:latin typeface="Lucida Sans Unicode"/>
              </a:rPr>
              <a:t>However, results from their respective studies have been inconsistent and difficult to reproduce in varying populations with different disease etiologies.</a:t>
            </a:r>
            <a:endParaRPr kumimoji="0" lang="it-IT" sz="2700" i="0" u="sng" strike="noStrike" kern="1200" cap="none" spc="0" normalizeH="0" baseline="0" noProof="0" dirty="0">
              <a:ln>
                <a:noFill/>
              </a:ln>
              <a:solidFill>
                <a:schemeClr val="bg1"/>
              </a:solidFill>
              <a:effectLst/>
              <a:uLnTx/>
              <a:uFillTx/>
              <a:latin typeface="Lucida Sans Unicode"/>
            </a:endParaRPr>
          </a:p>
        </p:txBody>
      </p:sp>
    </p:spTree>
    <p:extLst>
      <p:ext uri="{BB962C8B-B14F-4D97-AF65-F5344CB8AC3E}">
        <p14:creationId xmlns:p14="http://schemas.microsoft.com/office/powerpoint/2010/main" val="4147724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406407" y="1628800"/>
            <a:ext cx="5054025" cy="3108543"/>
          </a:xfrm>
          <a:prstGeom prst="rect">
            <a:avLst/>
          </a:prstGeom>
          <a:noFill/>
        </p:spPr>
        <p:txBody>
          <a:bodyPr wrap="square" rtlCol="0">
            <a:spAutoFit/>
          </a:bodyPr>
          <a:lstStyle/>
          <a:p>
            <a:pPr marL="457200" indent="-457200">
              <a:buClr>
                <a:srgbClr val="FFC000"/>
              </a:buClr>
              <a:buFont typeface="Wingdings" panose="05000000000000000000" pitchFamily="2" charset="2"/>
              <a:buChar char="Ø"/>
            </a:pPr>
            <a:r>
              <a:rPr lang="it-IT" sz="2800" dirty="0">
                <a:solidFill>
                  <a:srgbClr val="FFC000"/>
                </a:solidFill>
              </a:rPr>
              <a:t>Data </a:t>
            </a:r>
            <a:r>
              <a:rPr lang="it-IT" sz="2800" dirty="0" err="1">
                <a:solidFill>
                  <a:srgbClr val="FFC000"/>
                </a:solidFill>
              </a:rPr>
              <a:t>based</a:t>
            </a:r>
            <a:r>
              <a:rPr lang="it-IT" sz="2800" dirty="0">
                <a:solidFill>
                  <a:srgbClr val="FFC000"/>
                </a:solidFill>
              </a:rPr>
              <a:t> </a:t>
            </a:r>
            <a:r>
              <a:rPr lang="it-IT" sz="2800" dirty="0" err="1">
                <a:solidFill>
                  <a:srgbClr val="FFC000"/>
                </a:solidFill>
              </a:rPr>
              <a:t>staging</a:t>
            </a:r>
            <a:r>
              <a:rPr lang="it-IT" sz="2800" dirty="0">
                <a:solidFill>
                  <a:srgbClr val="FFC000"/>
                </a:solidFill>
              </a:rPr>
              <a:t> </a:t>
            </a:r>
            <a:r>
              <a:rPr lang="it-IT" sz="2800" dirty="0" err="1">
                <a:solidFill>
                  <a:srgbClr val="FFC000"/>
                </a:solidFill>
              </a:rPr>
              <a:t>systems</a:t>
            </a:r>
            <a:endParaRPr lang="it-IT" sz="2800" dirty="0">
              <a:solidFill>
                <a:srgbClr val="FFC000"/>
              </a:solidFill>
            </a:endParaRPr>
          </a:p>
          <a:p>
            <a:pPr marL="457200" indent="-457200">
              <a:buClr>
                <a:srgbClr val="FF0000"/>
              </a:buClr>
              <a:buFont typeface="Wingdings" panose="05000000000000000000" pitchFamily="2" charset="2"/>
              <a:buChar char="Ø"/>
            </a:pPr>
            <a:endParaRPr lang="it-IT" sz="2800" dirty="0">
              <a:solidFill>
                <a:schemeClr val="bg1"/>
              </a:solidFill>
            </a:endParaRPr>
          </a:p>
          <a:p>
            <a:pPr marL="457200" indent="-457200">
              <a:buClr>
                <a:schemeClr val="bg1"/>
              </a:buClr>
              <a:buFont typeface="Wingdings" panose="05000000000000000000" pitchFamily="2" charset="2"/>
              <a:buChar char="Ø"/>
            </a:pPr>
            <a:r>
              <a:rPr lang="it-IT" sz="2800" dirty="0" err="1">
                <a:solidFill>
                  <a:schemeClr val="bg1"/>
                </a:solidFill>
              </a:rPr>
              <a:t>Evidence</a:t>
            </a:r>
            <a:r>
              <a:rPr lang="it-IT" sz="2800" dirty="0">
                <a:solidFill>
                  <a:schemeClr val="bg1"/>
                </a:solidFill>
              </a:rPr>
              <a:t> </a:t>
            </a:r>
            <a:r>
              <a:rPr lang="it-IT" sz="2800" dirty="0" err="1">
                <a:solidFill>
                  <a:schemeClr val="bg1"/>
                </a:solidFill>
              </a:rPr>
              <a:t>based</a:t>
            </a:r>
            <a:r>
              <a:rPr lang="it-IT" sz="2800" dirty="0">
                <a:solidFill>
                  <a:schemeClr val="bg1"/>
                </a:solidFill>
              </a:rPr>
              <a:t> </a:t>
            </a:r>
            <a:r>
              <a:rPr lang="it-IT" sz="2800" dirty="0" err="1">
                <a:solidFill>
                  <a:schemeClr val="bg1"/>
                </a:solidFill>
              </a:rPr>
              <a:t>staging</a:t>
            </a:r>
            <a:r>
              <a:rPr lang="it-IT" sz="2800" dirty="0">
                <a:solidFill>
                  <a:schemeClr val="bg1"/>
                </a:solidFill>
              </a:rPr>
              <a:t> </a:t>
            </a:r>
            <a:r>
              <a:rPr lang="it-IT" sz="2800" dirty="0" err="1">
                <a:solidFill>
                  <a:schemeClr val="bg1"/>
                </a:solidFill>
              </a:rPr>
              <a:t>systems</a:t>
            </a:r>
            <a:endParaRPr lang="it-IT" sz="2800" dirty="0">
              <a:solidFill>
                <a:schemeClr val="bg1"/>
              </a:solidFill>
            </a:endParaRPr>
          </a:p>
          <a:p>
            <a:pPr marL="457200" indent="-457200">
              <a:buClr>
                <a:schemeClr val="bg1"/>
              </a:buClr>
              <a:buFont typeface="Wingdings" panose="05000000000000000000" pitchFamily="2" charset="2"/>
              <a:buChar char="Ø"/>
            </a:pPr>
            <a:endParaRPr lang="it-IT" sz="2800" dirty="0">
              <a:solidFill>
                <a:schemeClr val="bg1"/>
              </a:solidFill>
            </a:endParaRPr>
          </a:p>
          <a:p>
            <a:pPr marL="457200" indent="-457200">
              <a:buClr>
                <a:schemeClr val="bg1"/>
              </a:buClr>
              <a:buFont typeface="Wingdings" panose="05000000000000000000" pitchFamily="2" charset="2"/>
              <a:buChar char="Ø"/>
            </a:pPr>
            <a:r>
              <a:rPr lang="it-IT" sz="2800" dirty="0" err="1">
                <a:solidFill>
                  <a:schemeClr val="bg1"/>
                </a:solidFill>
              </a:rPr>
              <a:t>Combined</a:t>
            </a:r>
            <a:r>
              <a:rPr lang="it-IT" sz="2800" dirty="0">
                <a:solidFill>
                  <a:schemeClr val="bg1"/>
                </a:solidFill>
              </a:rPr>
              <a:t> </a:t>
            </a:r>
            <a:r>
              <a:rPr lang="it-IT" sz="2800" dirty="0" err="1">
                <a:solidFill>
                  <a:schemeClr val="bg1"/>
                </a:solidFill>
              </a:rPr>
              <a:t>prognostic</a:t>
            </a:r>
            <a:r>
              <a:rPr lang="it-IT" sz="2800" dirty="0">
                <a:solidFill>
                  <a:schemeClr val="bg1"/>
                </a:solidFill>
              </a:rPr>
              <a:t> </a:t>
            </a:r>
            <a:r>
              <a:rPr lang="it-IT" sz="2800" dirty="0" err="1">
                <a:solidFill>
                  <a:schemeClr val="bg1"/>
                </a:solidFill>
              </a:rPr>
              <a:t>systems</a:t>
            </a:r>
            <a:endParaRPr lang="it-IT" sz="2800" dirty="0">
              <a:solidFill>
                <a:schemeClr val="bg1"/>
              </a:solidFill>
            </a:endParaRPr>
          </a:p>
          <a:p>
            <a:pPr marL="285750" indent="-285750">
              <a:buFont typeface="Arial"/>
              <a:buChar char="•"/>
            </a:pPr>
            <a:endParaRPr lang="it-IT" sz="2800" b="1" dirty="0">
              <a:solidFill>
                <a:srgbClr val="7F7F7F"/>
              </a:solidFill>
            </a:endParaRPr>
          </a:p>
        </p:txBody>
      </p:sp>
      <p:pic>
        <p:nvPicPr>
          <p:cNvPr id="6" name="Immagine 5"/>
          <p:cNvPicPr>
            <a:picLocks noChangeAspect="1"/>
          </p:cNvPicPr>
          <p:nvPr/>
        </p:nvPicPr>
        <p:blipFill>
          <a:blip r:embed="rId2"/>
          <a:stretch>
            <a:fillRect/>
          </a:stretch>
        </p:blipFill>
        <p:spPr>
          <a:xfrm>
            <a:off x="148579" y="1227108"/>
            <a:ext cx="2738045" cy="1843617"/>
          </a:xfrm>
          <a:prstGeom prst="rect">
            <a:avLst/>
          </a:prstGeom>
        </p:spPr>
      </p:pic>
      <p:pic>
        <p:nvPicPr>
          <p:cNvPr id="7" name="Immagine 6"/>
          <p:cNvPicPr>
            <a:picLocks/>
          </p:cNvPicPr>
          <p:nvPr/>
        </p:nvPicPr>
        <p:blipFill>
          <a:blip r:embed="rId3"/>
          <a:stretch>
            <a:fillRect/>
          </a:stretch>
        </p:blipFill>
        <p:spPr>
          <a:xfrm>
            <a:off x="148578" y="3711481"/>
            <a:ext cx="2739600" cy="1843200"/>
          </a:xfrm>
          <a:prstGeom prst="rect">
            <a:avLst/>
          </a:prstGeom>
        </p:spPr>
      </p:pic>
    </p:spTree>
    <p:extLst>
      <p:ext uri="{BB962C8B-B14F-4D97-AF65-F5344CB8AC3E}">
        <p14:creationId xmlns:p14="http://schemas.microsoft.com/office/powerpoint/2010/main" val="578266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60648"/>
            <a:ext cx="9144000" cy="769441"/>
          </a:xfrm>
          <a:prstGeom prst="rect">
            <a:avLst/>
          </a:prstGeom>
        </p:spPr>
        <p:txBody>
          <a:bodyPr wrap="square">
            <a:spAutoFit/>
          </a:bodyPr>
          <a:lstStyle/>
          <a:p>
            <a:pPr algn="ctr"/>
            <a:r>
              <a:rPr lang="it-IT" sz="4400" b="1" dirty="0">
                <a:solidFill>
                  <a:srgbClr val="FFC000"/>
                </a:solidFill>
                <a:latin typeface="Arial Narrow" panose="020B0606020202030204" pitchFamily="34" charset="0"/>
                <a:cs typeface="Calibri"/>
              </a:rPr>
              <a:t>Data </a:t>
            </a:r>
            <a:r>
              <a:rPr lang="it-IT" sz="4400" b="1" dirty="0" err="1">
                <a:solidFill>
                  <a:srgbClr val="FFC000"/>
                </a:solidFill>
                <a:latin typeface="Arial Narrow" panose="020B0606020202030204" pitchFamily="34" charset="0"/>
                <a:cs typeface="Calibri"/>
              </a:rPr>
              <a:t>Based</a:t>
            </a:r>
            <a:r>
              <a:rPr lang="it-IT" sz="4400" b="1" dirty="0">
                <a:solidFill>
                  <a:srgbClr val="FFC000"/>
                </a:solidFill>
                <a:latin typeface="Arial Narrow" panose="020B0606020202030204" pitchFamily="34" charset="0"/>
                <a:cs typeface="Calibri"/>
              </a:rPr>
              <a:t> </a:t>
            </a:r>
            <a:r>
              <a:rPr lang="it-IT" sz="4400" b="1" dirty="0" err="1">
                <a:solidFill>
                  <a:srgbClr val="FFC000"/>
                </a:solidFill>
                <a:latin typeface="Arial Narrow" panose="020B0606020202030204" pitchFamily="34" charset="0"/>
                <a:cs typeface="Calibri"/>
              </a:rPr>
              <a:t>Staging</a:t>
            </a:r>
            <a:r>
              <a:rPr lang="it-IT" sz="4400" b="1" dirty="0">
                <a:solidFill>
                  <a:srgbClr val="FFC000"/>
                </a:solidFill>
                <a:latin typeface="Arial Narrow" panose="020B0606020202030204" pitchFamily="34" charset="0"/>
                <a:cs typeface="Calibri"/>
              </a:rPr>
              <a:t> Systems</a:t>
            </a:r>
            <a:endParaRPr lang="it-IT" sz="4400" dirty="0">
              <a:solidFill>
                <a:srgbClr val="FFC000"/>
              </a:solidFill>
              <a:latin typeface="Arial Narrow" panose="020B0606020202030204" pitchFamily="34" charset="0"/>
            </a:endParaRPr>
          </a:p>
        </p:txBody>
      </p:sp>
      <p:sp>
        <p:nvSpPr>
          <p:cNvPr id="12" name="Rettangolo 6"/>
          <p:cNvSpPr>
            <a:spLocks noChangeArrowheads="1"/>
          </p:cNvSpPr>
          <p:nvPr/>
        </p:nvSpPr>
        <p:spPr bwMode="auto">
          <a:xfrm>
            <a:off x="5206539" y="6602890"/>
            <a:ext cx="3937461" cy="2462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p>
            <a:pPr algn="r"/>
            <a:r>
              <a:rPr lang="it-IT" sz="1000" dirty="0" err="1">
                <a:solidFill>
                  <a:srgbClr val="000000"/>
                </a:solidFill>
              </a:rPr>
              <a:t>Modified</a:t>
            </a:r>
            <a:r>
              <a:rPr lang="it-IT" sz="1000" dirty="0">
                <a:solidFill>
                  <a:srgbClr val="000000"/>
                </a:solidFill>
              </a:rPr>
              <a:t> from </a:t>
            </a:r>
            <a:r>
              <a:rPr lang="it-IT" sz="1000" dirty="0" err="1">
                <a:solidFill>
                  <a:srgbClr val="000000"/>
                </a:solidFill>
              </a:rPr>
              <a:t>Liu</a:t>
            </a:r>
            <a:r>
              <a:rPr lang="it-IT" sz="1000" dirty="0">
                <a:solidFill>
                  <a:srgbClr val="000000"/>
                </a:solidFill>
              </a:rPr>
              <a:t> PH, et al. </a:t>
            </a:r>
            <a:r>
              <a:rPr lang="it-IT" sz="1000" dirty="0" err="1">
                <a:solidFill>
                  <a:srgbClr val="000000"/>
                </a:solidFill>
              </a:rPr>
              <a:t>J</a:t>
            </a:r>
            <a:r>
              <a:rPr lang="it-IT" sz="1000" dirty="0">
                <a:solidFill>
                  <a:srgbClr val="000000"/>
                </a:solidFill>
              </a:rPr>
              <a:t> </a:t>
            </a:r>
            <a:r>
              <a:rPr lang="it-IT" sz="1000" dirty="0" err="1">
                <a:solidFill>
                  <a:srgbClr val="000000"/>
                </a:solidFill>
              </a:rPr>
              <a:t>Hepatol</a:t>
            </a:r>
            <a:r>
              <a:rPr lang="it-IT" sz="1000" dirty="0">
                <a:solidFill>
                  <a:srgbClr val="000000"/>
                </a:solidFill>
              </a:rPr>
              <a:t> 2016; 64: 601-608</a:t>
            </a:r>
          </a:p>
        </p:txBody>
      </p:sp>
      <p:graphicFrame>
        <p:nvGraphicFramePr>
          <p:cNvPr id="13" name="Tabella 12"/>
          <p:cNvGraphicFramePr>
            <a:graphicFrameLocks noGrp="1"/>
          </p:cNvGraphicFramePr>
          <p:nvPr>
            <p:extLst/>
          </p:nvPr>
        </p:nvGraphicFramePr>
        <p:xfrm>
          <a:off x="107504" y="1772818"/>
          <a:ext cx="8892476" cy="4418482"/>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929372">
                  <a:extLst>
                    <a:ext uri="{9D8B030D-6E8A-4147-A177-3AD203B41FA5}">
                      <a16:colId xmlns:a16="http://schemas.microsoft.com/office/drawing/2014/main" val="20003"/>
                    </a:ext>
                  </a:extLst>
                </a:gridCol>
                <a:gridCol w="1158860">
                  <a:extLst>
                    <a:ext uri="{9D8B030D-6E8A-4147-A177-3AD203B41FA5}">
                      <a16:colId xmlns:a16="http://schemas.microsoft.com/office/drawing/2014/main" val="20004"/>
                    </a:ext>
                  </a:extLst>
                </a:gridCol>
                <a:gridCol w="457953">
                  <a:extLst>
                    <a:ext uri="{9D8B030D-6E8A-4147-A177-3AD203B41FA5}">
                      <a16:colId xmlns:a16="http://schemas.microsoft.com/office/drawing/2014/main" val="20005"/>
                    </a:ext>
                  </a:extLst>
                </a:gridCol>
                <a:gridCol w="808407">
                  <a:extLst>
                    <a:ext uri="{9D8B030D-6E8A-4147-A177-3AD203B41FA5}">
                      <a16:colId xmlns:a16="http://schemas.microsoft.com/office/drawing/2014/main" val="20006"/>
                    </a:ext>
                  </a:extLst>
                </a:gridCol>
                <a:gridCol w="808407">
                  <a:extLst>
                    <a:ext uri="{9D8B030D-6E8A-4147-A177-3AD203B41FA5}">
                      <a16:colId xmlns:a16="http://schemas.microsoft.com/office/drawing/2014/main" val="20007"/>
                    </a:ext>
                  </a:extLst>
                </a:gridCol>
                <a:gridCol w="808407">
                  <a:extLst>
                    <a:ext uri="{9D8B030D-6E8A-4147-A177-3AD203B41FA5}">
                      <a16:colId xmlns:a16="http://schemas.microsoft.com/office/drawing/2014/main" val="20008"/>
                    </a:ext>
                  </a:extLst>
                </a:gridCol>
                <a:gridCol w="808407">
                  <a:extLst>
                    <a:ext uri="{9D8B030D-6E8A-4147-A177-3AD203B41FA5}">
                      <a16:colId xmlns:a16="http://schemas.microsoft.com/office/drawing/2014/main" val="20009"/>
                    </a:ext>
                  </a:extLst>
                </a:gridCol>
                <a:gridCol w="808407">
                  <a:extLst>
                    <a:ext uri="{9D8B030D-6E8A-4147-A177-3AD203B41FA5}">
                      <a16:colId xmlns:a16="http://schemas.microsoft.com/office/drawing/2014/main" val="20010"/>
                    </a:ext>
                  </a:extLst>
                </a:gridCol>
              </a:tblGrid>
              <a:tr h="497959">
                <a:tc>
                  <a:txBody>
                    <a:bodyPr/>
                    <a:lstStyle/>
                    <a:p>
                      <a:pPr algn="ctr"/>
                      <a:r>
                        <a:rPr lang="it-IT" sz="1200" dirty="0" err="1"/>
                        <a:t>Staging</a:t>
                      </a:r>
                      <a:r>
                        <a:rPr lang="it-IT" sz="1200" dirty="0"/>
                        <a:t> System</a:t>
                      </a:r>
                    </a:p>
                  </a:txBody>
                  <a:tcPr anchor="ctr" anchorCtr="1"/>
                </a:tc>
                <a:tc>
                  <a:txBody>
                    <a:bodyPr/>
                    <a:lstStyle/>
                    <a:p>
                      <a:pPr algn="ctr"/>
                      <a:r>
                        <a:rPr lang="it-IT" sz="1200" dirty="0" err="1"/>
                        <a:t>Year</a:t>
                      </a:r>
                      <a:endParaRPr lang="it-IT" sz="1200" dirty="0"/>
                    </a:p>
                  </a:txBody>
                  <a:tcPr anchor="ctr" anchorCtr="1"/>
                </a:tc>
                <a:tc>
                  <a:txBody>
                    <a:bodyPr/>
                    <a:lstStyle/>
                    <a:p>
                      <a:pPr algn="ctr"/>
                      <a:r>
                        <a:rPr lang="it-IT" sz="1200" dirty="0" err="1"/>
                        <a:t>Pts</a:t>
                      </a:r>
                      <a:endParaRPr lang="it-IT" sz="1200" dirty="0"/>
                    </a:p>
                    <a:p>
                      <a:pPr algn="ctr"/>
                      <a:r>
                        <a:rPr lang="it-IT" sz="1200" dirty="0" err="1"/>
                        <a:t>Number</a:t>
                      </a:r>
                      <a:endParaRPr lang="it-IT" sz="1200" dirty="0"/>
                    </a:p>
                  </a:txBody>
                  <a:tcPr anchor="ctr" anchorCtr="1"/>
                </a:tc>
                <a:tc>
                  <a:txBody>
                    <a:bodyPr/>
                    <a:lstStyle/>
                    <a:p>
                      <a:pPr algn="ctr"/>
                      <a:r>
                        <a:rPr lang="it-IT" sz="1200" dirty="0" err="1"/>
                        <a:t>Liver</a:t>
                      </a:r>
                      <a:r>
                        <a:rPr lang="it-IT" sz="1200" dirty="0"/>
                        <a:t> </a:t>
                      </a:r>
                    </a:p>
                    <a:p>
                      <a:pPr algn="ctr"/>
                      <a:r>
                        <a:rPr lang="it-IT" sz="1200" dirty="0" err="1"/>
                        <a:t>Function</a:t>
                      </a:r>
                      <a:endParaRPr lang="it-IT" sz="1200" dirty="0"/>
                    </a:p>
                  </a:txBody>
                  <a:tcPr anchor="ctr" anchorCtr="1"/>
                </a:tc>
                <a:tc>
                  <a:txBody>
                    <a:bodyPr/>
                    <a:lstStyle/>
                    <a:p>
                      <a:pPr algn="ctr"/>
                      <a:r>
                        <a:rPr lang="it-IT" sz="1200" dirty="0"/>
                        <a:t>Performance status</a:t>
                      </a:r>
                    </a:p>
                  </a:txBody>
                  <a:tcPr anchor="ctr" anchorCtr="1"/>
                </a:tc>
                <a:tc>
                  <a:txBody>
                    <a:bodyPr/>
                    <a:lstStyle/>
                    <a:p>
                      <a:pPr algn="ctr"/>
                      <a:r>
                        <a:rPr lang="it-IT" sz="1200" dirty="0" err="1"/>
                        <a:t>aFP</a:t>
                      </a:r>
                      <a:endParaRPr lang="it-IT" sz="1200" dirty="0"/>
                    </a:p>
                  </a:txBody>
                  <a:tcPr anchor="ctr" anchorCtr="1"/>
                </a:tc>
                <a:tc>
                  <a:txBody>
                    <a:bodyPr/>
                    <a:lstStyle/>
                    <a:p>
                      <a:pPr algn="ctr"/>
                      <a:r>
                        <a:rPr lang="it-IT" sz="1200" dirty="0"/>
                        <a:t>HCC </a:t>
                      </a:r>
                      <a:r>
                        <a:rPr lang="it-IT" sz="1200" dirty="0" err="1"/>
                        <a:t>number</a:t>
                      </a:r>
                      <a:endParaRPr lang="it-IT" sz="1200" dirty="0"/>
                    </a:p>
                  </a:txBody>
                  <a:tcPr anchor="ctr" anchorCtr="1"/>
                </a:tc>
                <a:tc>
                  <a:txBody>
                    <a:bodyPr/>
                    <a:lstStyle/>
                    <a:p>
                      <a:pPr algn="ctr"/>
                      <a:r>
                        <a:rPr lang="it-IT" sz="1200" dirty="0" err="1"/>
                        <a:t>Size</a:t>
                      </a:r>
                      <a:endParaRPr lang="it-IT" sz="1200" dirty="0"/>
                    </a:p>
                  </a:txBody>
                  <a:tcPr anchor="ctr" anchorCtr="1"/>
                </a:tc>
                <a:tc>
                  <a:txBody>
                    <a:bodyPr/>
                    <a:lstStyle/>
                    <a:p>
                      <a:pPr algn="ctr"/>
                      <a:r>
                        <a:rPr lang="it-IT" sz="1200" dirty="0" err="1"/>
                        <a:t>Vascular</a:t>
                      </a:r>
                      <a:r>
                        <a:rPr lang="it-IT" sz="1200" dirty="0"/>
                        <a:t> </a:t>
                      </a:r>
                      <a:r>
                        <a:rPr lang="it-IT" sz="1200" dirty="0" err="1"/>
                        <a:t>invasion</a:t>
                      </a:r>
                      <a:endParaRPr lang="it-IT" sz="1200" dirty="0"/>
                    </a:p>
                  </a:txBody>
                  <a:tcPr anchor="ctr" anchorCtr="1"/>
                </a:tc>
                <a:tc>
                  <a:txBody>
                    <a:bodyPr/>
                    <a:lstStyle/>
                    <a:p>
                      <a:pPr algn="ctr"/>
                      <a:r>
                        <a:rPr lang="it-IT" sz="1200" dirty="0" err="1"/>
                        <a:t>Metastasis</a:t>
                      </a:r>
                      <a:endParaRPr lang="it-IT" sz="1200" dirty="0"/>
                    </a:p>
                  </a:txBody>
                  <a:tcPr anchor="ctr" anchorCtr="1"/>
                </a:tc>
                <a:tc>
                  <a:txBody>
                    <a:bodyPr/>
                    <a:lstStyle/>
                    <a:p>
                      <a:pPr algn="ctr"/>
                      <a:r>
                        <a:rPr lang="it-IT" sz="1200" dirty="0" err="1"/>
                        <a:t>Other</a:t>
                      </a:r>
                      <a:endParaRPr lang="it-IT" sz="1200" dirty="0"/>
                    </a:p>
                  </a:txBody>
                  <a:tcPr anchor="ctr" anchorCtr="1"/>
                </a:tc>
                <a:extLst>
                  <a:ext uri="{0D108BD9-81ED-4DB2-BD59-A6C34878D82A}">
                    <a16:rowId xmlns:a16="http://schemas.microsoft.com/office/drawing/2014/main" val="10000"/>
                  </a:ext>
                </a:extLst>
              </a:tr>
              <a:tr h="403900">
                <a:tc>
                  <a:txBody>
                    <a:bodyPr/>
                    <a:lstStyle/>
                    <a:p>
                      <a:pPr algn="ctr"/>
                      <a:r>
                        <a:rPr lang="it-IT" sz="1200" dirty="0" err="1"/>
                        <a:t>Okuda</a:t>
                      </a:r>
                      <a:endParaRPr lang="it-IT" sz="1200" dirty="0"/>
                    </a:p>
                  </a:txBody>
                  <a:tcPr anchor="ctr" anchorCtr="1"/>
                </a:tc>
                <a:tc>
                  <a:txBody>
                    <a:bodyPr/>
                    <a:lstStyle/>
                    <a:p>
                      <a:pPr algn="ctr"/>
                      <a:r>
                        <a:rPr lang="it-IT" sz="1200" dirty="0"/>
                        <a:t>1984</a:t>
                      </a:r>
                    </a:p>
                  </a:txBody>
                  <a:tcPr anchor="ctr" anchorCtr="1"/>
                </a:tc>
                <a:tc>
                  <a:txBody>
                    <a:bodyPr/>
                    <a:lstStyle/>
                    <a:p>
                      <a:pPr algn="ctr"/>
                      <a:r>
                        <a:rPr lang="it-IT" sz="1200" dirty="0"/>
                        <a:t>600</a:t>
                      </a:r>
                    </a:p>
                  </a:txBody>
                  <a:tcPr anchor="ctr" anchorCtr="1"/>
                </a:tc>
                <a:tc>
                  <a:txBody>
                    <a:bodyPr/>
                    <a:lstStyle/>
                    <a:p>
                      <a:pPr algn="ctr"/>
                      <a:r>
                        <a:rPr lang="it-IT" sz="1200" dirty="0" err="1"/>
                        <a:t>Ascites</a:t>
                      </a:r>
                      <a:endParaRPr lang="it-IT" sz="1200" dirty="0"/>
                    </a:p>
                    <a:p>
                      <a:pPr algn="ctr"/>
                      <a:r>
                        <a:rPr lang="it-IT" sz="1200" dirty="0"/>
                        <a:t>Albumine</a:t>
                      </a:r>
                    </a:p>
                    <a:p>
                      <a:pPr algn="ctr"/>
                      <a:r>
                        <a:rPr lang="it-IT" sz="1200" dirty="0" err="1"/>
                        <a:t>Bilirubin</a:t>
                      </a:r>
                      <a:endParaRPr lang="it-IT" sz="1200" dirty="0"/>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endParaRPr lang="it-IT" dirty="0"/>
                    </a:p>
                  </a:txBody>
                  <a:tcPr anchor="ctr" anchorCtr="1"/>
                </a:tc>
                <a:extLst>
                  <a:ext uri="{0D108BD9-81ED-4DB2-BD59-A6C34878D82A}">
                    <a16:rowId xmlns:a16="http://schemas.microsoft.com/office/drawing/2014/main" val="10001"/>
                  </a:ext>
                </a:extLst>
              </a:tr>
              <a:tr h="403900">
                <a:tc>
                  <a:txBody>
                    <a:bodyPr/>
                    <a:lstStyle/>
                    <a:p>
                      <a:pPr algn="ctr"/>
                      <a:r>
                        <a:rPr lang="it-IT" sz="1200" dirty="0"/>
                        <a:t>CLIP</a:t>
                      </a:r>
                    </a:p>
                  </a:txBody>
                  <a:tcPr anchor="ctr" anchorCtr="1"/>
                </a:tc>
                <a:tc>
                  <a:txBody>
                    <a:bodyPr/>
                    <a:lstStyle/>
                    <a:p>
                      <a:pPr algn="ctr"/>
                      <a:r>
                        <a:rPr lang="it-IT" sz="1200" dirty="0"/>
                        <a:t>1998</a:t>
                      </a:r>
                    </a:p>
                  </a:txBody>
                  <a:tcPr anchor="ctr" anchorCtr="1"/>
                </a:tc>
                <a:tc>
                  <a:txBody>
                    <a:bodyPr/>
                    <a:lstStyle/>
                    <a:p>
                      <a:pPr algn="ctr"/>
                      <a:r>
                        <a:rPr lang="it-IT" sz="1200" dirty="0"/>
                        <a:t>435</a:t>
                      </a:r>
                    </a:p>
                  </a:txBody>
                  <a:tcPr anchor="ctr" anchorCtr="1"/>
                </a:tc>
                <a:tc>
                  <a:txBody>
                    <a:bodyPr/>
                    <a:lstStyle/>
                    <a:p>
                      <a:pPr algn="ctr"/>
                      <a:r>
                        <a:rPr lang="it-IT" sz="1200" dirty="0"/>
                        <a:t>CPT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endParaRPr lang="it-IT" sz="1200" dirty="0"/>
                    </a:p>
                  </a:txBody>
                  <a:tcPr anchor="ctr" anchorCtr="1"/>
                </a:tc>
                <a:extLst>
                  <a:ext uri="{0D108BD9-81ED-4DB2-BD59-A6C34878D82A}">
                    <a16:rowId xmlns:a16="http://schemas.microsoft.com/office/drawing/2014/main" val="10002"/>
                  </a:ext>
                </a:extLst>
              </a:tr>
              <a:tr h="403900">
                <a:tc>
                  <a:txBody>
                    <a:bodyPr/>
                    <a:lstStyle/>
                    <a:p>
                      <a:pPr algn="ctr"/>
                      <a:r>
                        <a:rPr lang="it-IT" sz="1200" dirty="0"/>
                        <a:t>French</a:t>
                      </a:r>
                    </a:p>
                    <a:p>
                      <a:pPr algn="ctr"/>
                      <a:r>
                        <a:rPr lang="it-IT" sz="1200" dirty="0"/>
                        <a:t>(GETCH)</a:t>
                      </a:r>
                    </a:p>
                  </a:txBody>
                  <a:tcPr anchor="ctr" anchorCtr="1"/>
                </a:tc>
                <a:tc>
                  <a:txBody>
                    <a:bodyPr/>
                    <a:lstStyle/>
                    <a:p>
                      <a:pPr algn="ctr"/>
                      <a:r>
                        <a:rPr lang="it-IT" sz="1200" dirty="0"/>
                        <a:t>1999</a:t>
                      </a:r>
                    </a:p>
                  </a:txBody>
                  <a:tcPr anchor="ctr" anchorCtr="1"/>
                </a:tc>
                <a:tc>
                  <a:txBody>
                    <a:bodyPr/>
                    <a:lstStyle/>
                    <a:p>
                      <a:pPr algn="ctr"/>
                      <a:r>
                        <a:rPr lang="it-IT" sz="1200" dirty="0"/>
                        <a:t>761</a:t>
                      </a:r>
                    </a:p>
                  </a:txBody>
                  <a:tcPr anchor="ctr" anchorCtr="1"/>
                </a:tc>
                <a:tc>
                  <a:txBody>
                    <a:bodyPr/>
                    <a:lstStyle/>
                    <a:p>
                      <a:pPr algn="ctr"/>
                      <a:r>
                        <a:rPr lang="it-IT" sz="1200" dirty="0" err="1"/>
                        <a:t>Bilirubin</a:t>
                      </a:r>
                      <a:endParaRPr lang="it-IT" sz="1200" dirty="0"/>
                    </a:p>
                  </a:txBody>
                  <a:tcPr anchor="ctr" anchorCtr="1"/>
                </a:tc>
                <a:tc>
                  <a:txBody>
                    <a:bodyPr/>
                    <a:lstStyle/>
                    <a:p>
                      <a:pPr algn="ctr"/>
                      <a:r>
                        <a:rPr lang="it-IT" sz="1200" dirty="0" err="1"/>
                        <a:t>Karnofsky</a:t>
                      </a:r>
                      <a:endParaRPr lang="it-IT" sz="1200" dirty="0"/>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err="1"/>
                        <a:t>Alk-P</a:t>
                      </a:r>
                      <a:endParaRPr lang="it-IT" sz="1200" dirty="0"/>
                    </a:p>
                  </a:txBody>
                  <a:tcPr anchor="ctr" anchorCtr="1"/>
                </a:tc>
                <a:extLst>
                  <a:ext uri="{0D108BD9-81ED-4DB2-BD59-A6C34878D82A}">
                    <a16:rowId xmlns:a16="http://schemas.microsoft.com/office/drawing/2014/main" val="10003"/>
                  </a:ext>
                </a:extLst>
              </a:tr>
              <a:tr h="403900">
                <a:tc>
                  <a:txBody>
                    <a:bodyPr/>
                    <a:lstStyle/>
                    <a:p>
                      <a:pPr algn="ctr"/>
                      <a:r>
                        <a:rPr lang="it-IT" sz="1200" dirty="0"/>
                        <a:t>CUPI</a:t>
                      </a:r>
                    </a:p>
                  </a:txBody>
                  <a:tcPr anchor="ctr" anchorCtr="1"/>
                </a:tc>
                <a:tc>
                  <a:txBody>
                    <a:bodyPr/>
                    <a:lstStyle/>
                    <a:p>
                      <a:pPr algn="ctr"/>
                      <a:r>
                        <a:rPr lang="it-IT" sz="1200" dirty="0"/>
                        <a:t>2002</a:t>
                      </a:r>
                    </a:p>
                  </a:txBody>
                  <a:tcPr anchor="ctr" anchorCtr="1"/>
                </a:tc>
                <a:tc>
                  <a:txBody>
                    <a:bodyPr/>
                    <a:lstStyle/>
                    <a:p>
                      <a:pPr algn="ctr"/>
                      <a:r>
                        <a:rPr lang="it-IT" sz="1200" dirty="0"/>
                        <a:t>926</a:t>
                      </a:r>
                    </a:p>
                  </a:txBody>
                  <a:tcPr anchor="ctr" anchorCtr="1"/>
                </a:tc>
                <a:tc>
                  <a:txBody>
                    <a:bodyPr/>
                    <a:lstStyle/>
                    <a:p>
                      <a:pPr algn="ctr"/>
                      <a:r>
                        <a:rPr lang="it-IT" sz="1200" dirty="0" err="1"/>
                        <a:t>Ascites</a:t>
                      </a:r>
                      <a:endParaRPr lang="it-IT" sz="1200" dirty="0"/>
                    </a:p>
                    <a:p>
                      <a:pPr algn="ctr"/>
                      <a:r>
                        <a:rPr lang="it-IT" sz="1200" dirty="0" err="1"/>
                        <a:t>Bilirubin</a:t>
                      </a:r>
                      <a:endParaRPr lang="it-IT" sz="1200" dirty="0"/>
                    </a:p>
                  </a:txBody>
                  <a:tcPr anchor="ctr" anchorCtr="1"/>
                </a:tc>
                <a:tc>
                  <a:txBody>
                    <a:bodyPr/>
                    <a:lstStyle/>
                    <a:p>
                      <a:pPr algn="ctr"/>
                      <a:r>
                        <a:rPr lang="it-IT" sz="1200" dirty="0" err="1"/>
                        <a:t>Symptoms</a:t>
                      </a:r>
                      <a:endParaRPr lang="it-IT" sz="1200" dirty="0"/>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err="1"/>
                        <a:t>Alk-P</a:t>
                      </a:r>
                      <a:endParaRPr lang="it-IT" sz="1200" dirty="0"/>
                    </a:p>
                  </a:txBody>
                  <a:tcPr anchor="ctr" anchorCtr="1"/>
                </a:tc>
                <a:extLst>
                  <a:ext uri="{0D108BD9-81ED-4DB2-BD59-A6C34878D82A}">
                    <a16:rowId xmlns:a16="http://schemas.microsoft.com/office/drawing/2014/main" val="10004"/>
                  </a:ext>
                </a:extLst>
              </a:tr>
              <a:tr h="403900">
                <a:tc>
                  <a:txBody>
                    <a:bodyPr/>
                    <a:lstStyle/>
                    <a:p>
                      <a:pPr algn="ctr"/>
                      <a:r>
                        <a:rPr lang="it-IT" sz="1200" dirty="0"/>
                        <a:t>JIS</a:t>
                      </a:r>
                    </a:p>
                  </a:txBody>
                  <a:tcPr anchor="ctr" anchorCtr="1"/>
                </a:tc>
                <a:tc>
                  <a:txBody>
                    <a:bodyPr/>
                    <a:lstStyle/>
                    <a:p>
                      <a:pPr algn="ctr"/>
                      <a:r>
                        <a:rPr lang="it-IT" sz="1200" dirty="0"/>
                        <a:t>2003</a:t>
                      </a:r>
                    </a:p>
                  </a:txBody>
                  <a:tcPr anchor="ctr" anchorCtr="1"/>
                </a:tc>
                <a:tc>
                  <a:txBody>
                    <a:bodyPr/>
                    <a:lstStyle/>
                    <a:p>
                      <a:pPr algn="ctr"/>
                      <a:r>
                        <a:rPr lang="it-IT" sz="1200" dirty="0" err="1"/>
                        <a:t>Review</a:t>
                      </a:r>
                      <a:r>
                        <a:rPr lang="it-IT" sz="1200" dirty="0"/>
                        <a:t>*</a:t>
                      </a:r>
                    </a:p>
                  </a:txBody>
                  <a:tcPr anchor="ctr" anchorCtr="1"/>
                </a:tc>
                <a:tc>
                  <a:txBody>
                    <a:bodyPr/>
                    <a:lstStyle/>
                    <a:p>
                      <a:pPr algn="ctr"/>
                      <a:r>
                        <a:rPr lang="it-IT" sz="1200" dirty="0"/>
                        <a:t>CPT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endParaRPr lang="it-IT" dirty="0"/>
                    </a:p>
                  </a:txBody>
                  <a:tcPr anchor="ctr" anchorCtr="1"/>
                </a:tc>
                <a:extLst>
                  <a:ext uri="{0D108BD9-81ED-4DB2-BD59-A6C34878D82A}">
                    <a16:rowId xmlns:a16="http://schemas.microsoft.com/office/drawing/2014/main" val="10005"/>
                  </a:ext>
                </a:extLst>
              </a:tr>
              <a:tr h="403900">
                <a:tc>
                  <a:txBody>
                    <a:bodyPr/>
                    <a:lstStyle/>
                    <a:p>
                      <a:pPr algn="ctr"/>
                      <a:r>
                        <a:rPr lang="it-IT" sz="1200" dirty="0"/>
                        <a:t>Tokyo</a:t>
                      </a:r>
                    </a:p>
                  </a:txBody>
                  <a:tcPr anchor="ctr" anchorCtr="1"/>
                </a:tc>
                <a:tc>
                  <a:txBody>
                    <a:bodyPr/>
                    <a:lstStyle/>
                    <a:p>
                      <a:pPr algn="ctr"/>
                      <a:r>
                        <a:rPr lang="it-IT" sz="1200" dirty="0"/>
                        <a:t>2005</a:t>
                      </a:r>
                    </a:p>
                  </a:txBody>
                  <a:tcPr anchor="ctr" anchorCtr="1"/>
                </a:tc>
                <a:tc>
                  <a:txBody>
                    <a:bodyPr/>
                    <a:lstStyle/>
                    <a:p>
                      <a:pPr algn="ctr"/>
                      <a:r>
                        <a:rPr lang="it-IT" sz="1200" dirty="0"/>
                        <a:t>403</a:t>
                      </a:r>
                    </a:p>
                  </a:txBody>
                  <a:tcPr anchor="ctr" anchorCtr="1"/>
                </a:tc>
                <a:tc>
                  <a:txBody>
                    <a:bodyPr/>
                    <a:lstStyle/>
                    <a:p>
                      <a:pPr algn="ctr"/>
                      <a:r>
                        <a:rPr lang="it-IT" sz="1200" dirty="0" err="1"/>
                        <a:t>Albumin</a:t>
                      </a:r>
                      <a:endParaRPr lang="it-IT" sz="1200" dirty="0"/>
                    </a:p>
                    <a:p>
                      <a:pPr algn="ctr"/>
                      <a:r>
                        <a:rPr lang="it-IT" sz="1200" dirty="0" err="1"/>
                        <a:t>Bilirubin</a:t>
                      </a:r>
                      <a:endParaRPr lang="it-IT" sz="1200" dirty="0"/>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endParaRPr lang="it-IT" dirty="0"/>
                    </a:p>
                  </a:txBody>
                  <a:tcPr anchor="ctr" anchorCtr="1"/>
                </a:tc>
                <a:extLst>
                  <a:ext uri="{0D108BD9-81ED-4DB2-BD59-A6C34878D82A}">
                    <a16:rowId xmlns:a16="http://schemas.microsoft.com/office/drawing/2014/main" val="10006"/>
                  </a:ext>
                </a:extLst>
              </a:tr>
              <a:tr h="403900">
                <a:tc>
                  <a:txBody>
                    <a:bodyPr/>
                    <a:lstStyle/>
                    <a:p>
                      <a:pPr algn="ctr"/>
                      <a:r>
                        <a:rPr lang="it-IT" sz="1200" dirty="0"/>
                        <a:t>TIS</a:t>
                      </a:r>
                    </a:p>
                  </a:txBody>
                  <a:tcPr anchor="ctr" anchorCtr="1"/>
                </a:tc>
                <a:tc>
                  <a:txBody>
                    <a:bodyPr/>
                    <a:lstStyle/>
                    <a:p>
                      <a:pPr algn="ctr"/>
                      <a:r>
                        <a:rPr lang="it-IT" sz="1200" dirty="0"/>
                        <a:t>2010</a:t>
                      </a:r>
                    </a:p>
                  </a:txBody>
                  <a:tcPr anchor="ctr" anchorCtr="1"/>
                </a:tc>
                <a:tc>
                  <a:txBody>
                    <a:bodyPr/>
                    <a:lstStyle/>
                    <a:p>
                      <a:pPr algn="ctr"/>
                      <a:r>
                        <a:rPr lang="it-IT" sz="1200" dirty="0"/>
                        <a:t>2030</a:t>
                      </a:r>
                    </a:p>
                  </a:txBody>
                  <a:tcPr anchor="ctr" anchorCtr="1"/>
                </a:tc>
                <a:tc>
                  <a:txBody>
                    <a:bodyPr/>
                    <a:lstStyle/>
                    <a:p>
                      <a:pPr algn="ctr"/>
                      <a:r>
                        <a:rPr lang="it-IT" sz="1200" dirty="0"/>
                        <a:t>CPT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TTV</a:t>
                      </a:r>
                    </a:p>
                  </a:txBody>
                  <a:tcPr anchor="ctr" anchorCtr="1"/>
                </a:tc>
                <a:tc>
                  <a:txBody>
                    <a:bodyPr/>
                    <a:lstStyle/>
                    <a:p>
                      <a:pPr algn="ctr"/>
                      <a:r>
                        <a:rPr lang="it-IT" sz="1200" dirty="0"/>
                        <a:t>TTV</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endParaRPr lang="it-IT" dirty="0"/>
                    </a:p>
                  </a:txBody>
                  <a:tcPr anchor="ctr" anchorCtr="1"/>
                </a:tc>
                <a:extLst>
                  <a:ext uri="{0D108BD9-81ED-4DB2-BD59-A6C34878D82A}">
                    <a16:rowId xmlns:a16="http://schemas.microsoft.com/office/drawing/2014/main" val="10007"/>
                  </a:ext>
                </a:extLst>
              </a:tr>
              <a:tr h="697143">
                <a:tc>
                  <a:txBody>
                    <a:bodyPr/>
                    <a:lstStyle/>
                    <a:p>
                      <a:pPr algn="ctr"/>
                      <a:r>
                        <a:rPr lang="it-IT" sz="1200" dirty="0"/>
                        <a:t>MESIAH</a:t>
                      </a:r>
                    </a:p>
                  </a:txBody>
                  <a:tcPr anchor="ctr" anchorCtr="1"/>
                </a:tc>
                <a:tc>
                  <a:txBody>
                    <a:bodyPr/>
                    <a:lstStyle/>
                    <a:p>
                      <a:pPr algn="ctr"/>
                      <a:r>
                        <a:rPr lang="it-IT" sz="1200" dirty="0"/>
                        <a:t>2012</a:t>
                      </a:r>
                    </a:p>
                  </a:txBody>
                  <a:tcPr anchor="ctr" anchorCtr="1"/>
                </a:tc>
                <a:tc>
                  <a:txBody>
                    <a:bodyPr/>
                    <a:lstStyle/>
                    <a:p>
                      <a:pPr algn="ctr"/>
                      <a:r>
                        <a:rPr lang="it-IT" sz="1200" dirty="0"/>
                        <a:t>477</a:t>
                      </a:r>
                    </a:p>
                  </a:txBody>
                  <a:tcPr anchor="ctr" anchorCtr="1"/>
                </a:tc>
                <a:tc>
                  <a:txBody>
                    <a:bodyPr/>
                    <a:lstStyle/>
                    <a:p>
                      <a:pPr algn="ctr"/>
                      <a:r>
                        <a:rPr lang="it-IT" sz="1200" dirty="0"/>
                        <a:t>MELD</a:t>
                      </a:r>
                    </a:p>
                    <a:p>
                      <a:pPr algn="ctr"/>
                      <a:r>
                        <a:rPr lang="it-IT" sz="1200" dirty="0" err="1"/>
                        <a:t>Albumin</a:t>
                      </a:r>
                      <a:endParaRPr lang="it-IT" sz="1200" dirty="0"/>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t>
                      </a:r>
                    </a:p>
                  </a:txBody>
                  <a:tcPr anchor="ctr" anchorCtr="1"/>
                </a:tc>
                <a:tc>
                  <a:txBody>
                    <a:bodyPr/>
                    <a:lstStyle/>
                    <a:p>
                      <a:pPr algn="ctr"/>
                      <a:r>
                        <a:rPr lang="it-IT" sz="1200" dirty="0"/>
                        <a:t>Age</a:t>
                      </a:r>
                    </a:p>
                  </a:txBody>
                  <a:tcPr anchor="ctr" anchorCtr="1"/>
                </a:tc>
                <a:extLst>
                  <a:ext uri="{0D108BD9-81ED-4DB2-BD59-A6C34878D82A}">
                    <a16:rowId xmlns:a16="http://schemas.microsoft.com/office/drawing/2014/main" val="10008"/>
                  </a:ext>
                </a:extLst>
              </a:tr>
            </a:tbl>
          </a:graphicData>
        </a:graphic>
      </p:graphicFrame>
      <p:sp>
        <p:nvSpPr>
          <p:cNvPr id="5" name="Ovale 4"/>
          <p:cNvSpPr/>
          <p:nvPr/>
        </p:nvSpPr>
        <p:spPr bwMode="auto">
          <a:xfrm>
            <a:off x="3693836" y="2305007"/>
            <a:ext cx="383878" cy="1051985"/>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it-IT"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6" name="Ovale 5"/>
          <p:cNvSpPr/>
          <p:nvPr/>
        </p:nvSpPr>
        <p:spPr bwMode="auto">
          <a:xfrm>
            <a:off x="7596336" y="2276872"/>
            <a:ext cx="432048" cy="144016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it-IT"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7" name="Ovale 6"/>
          <p:cNvSpPr/>
          <p:nvPr/>
        </p:nvSpPr>
        <p:spPr bwMode="auto">
          <a:xfrm rot="5400000">
            <a:off x="7200292" y="1952836"/>
            <a:ext cx="360040" cy="1296144"/>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it-IT"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8" name="Ovale 7"/>
          <p:cNvSpPr/>
          <p:nvPr/>
        </p:nvSpPr>
        <p:spPr bwMode="auto">
          <a:xfrm rot="5400000">
            <a:off x="4896036" y="1952836"/>
            <a:ext cx="360040" cy="1296144"/>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it-IT"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9" name="Ovale 8"/>
          <p:cNvSpPr/>
          <p:nvPr/>
        </p:nvSpPr>
        <p:spPr bwMode="auto">
          <a:xfrm>
            <a:off x="3707904" y="4221088"/>
            <a:ext cx="432048" cy="1944216"/>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it-IT"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0" name="Ovale 9"/>
          <p:cNvSpPr/>
          <p:nvPr/>
        </p:nvSpPr>
        <p:spPr bwMode="auto">
          <a:xfrm>
            <a:off x="4572000" y="4221088"/>
            <a:ext cx="288032" cy="864096"/>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it-IT"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4" name="Ovale 13"/>
          <p:cNvSpPr/>
          <p:nvPr/>
        </p:nvSpPr>
        <p:spPr bwMode="auto">
          <a:xfrm rot="5400000">
            <a:off x="5616116" y="2888940"/>
            <a:ext cx="360040" cy="1296144"/>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it-IT"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6" name="Ovale 15"/>
          <p:cNvSpPr/>
          <p:nvPr/>
        </p:nvSpPr>
        <p:spPr bwMode="auto">
          <a:xfrm>
            <a:off x="7596336" y="4653136"/>
            <a:ext cx="360040" cy="936104"/>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it-IT"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7" name="Ovale 16"/>
          <p:cNvSpPr/>
          <p:nvPr/>
        </p:nvSpPr>
        <p:spPr bwMode="auto">
          <a:xfrm>
            <a:off x="6804248" y="4581128"/>
            <a:ext cx="360040" cy="936104"/>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it-IT"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59747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3531"/>
            <a:ext cx="9144000" cy="1446550"/>
          </a:xfrm>
          <a:prstGeom prst="rect">
            <a:avLst/>
          </a:prstGeom>
        </p:spPr>
        <p:txBody>
          <a:bodyPr wrap="square">
            <a:spAutoFit/>
          </a:bodyPr>
          <a:lstStyle/>
          <a:p>
            <a:pPr algn="ctr"/>
            <a:r>
              <a:rPr lang="it-IT" sz="4400" b="1" dirty="0">
                <a:solidFill>
                  <a:srgbClr val="FFC000"/>
                </a:solidFill>
                <a:latin typeface="Arial Narrow" panose="020B0606020202030204" pitchFamily="34" charset="0"/>
                <a:cs typeface="Calibri"/>
              </a:rPr>
              <a:t>Data-</a:t>
            </a:r>
            <a:r>
              <a:rPr lang="it-IT" sz="4400" b="1" dirty="0" err="1">
                <a:solidFill>
                  <a:srgbClr val="FFC000"/>
                </a:solidFill>
                <a:latin typeface="Arial Narrow" panose="020B0606020202030204" pitchFamily="34" charset="0"/>
                <a:cs typeface="Calibri"/>
              </a:rPr>
              <a:t>Based</a:t>
            </a:r>
            <a:r>
              <a:rPr lang="it-IT" sz="4400" b="1" dirty="0">
                <a:solidFill>
                  <a:srgbClr val="FFC000"/>
                </a:solidFill>
                <a:latin typeface="Arial Narrow" panose="020B0606020202030204" pitchFamily="34" charset="0"/>
                <a:cs typeface="Calibri"/>
              </a:rPr>
              <a:t> </a:t>
            </a:r>
            <a:r>
              <a:rPr lang="it-IT" sz="4400" b="1" dirty="0" err="1">
                <a:solidFill>
                  <a:srgbClr val="FFC000"/>
                </a:solidFill>
                <a:latin typeface="Arial Narrow" panose="020B0606020202030204" pitchFamily="34" charset="0"/>
                <a:cs typeface="Calibri"/>
              </a:rPr>
              <a:t>Staging</a:t>
            </a:r>
            <a:r>
              <a:rPr lang="it-IT" sz="4400" b="1" dirty="0">
                <a:solidFill>
                  <a:srgbClr val="FFC000"/>
                </a:solidFill>
                <a:latin typeface="Arial Narrow" panose="020B0606020202030204" pitchFamily="34" charset="0"/>
                <a:cs typeface="Calibri"/>
              </a:rPr>
              <a:t> Systems</a:t>
            </a:r>
          </a:p>
          <a:p>
            <a:pPr algn="ctr"/>
            <a:r>
              <a:rPr lang="it-IT" sz="4400" b="1" dirty="0">
                <a:solidFill>
                  <a:srgbClr val="FFC000"/>
                </a:solidFill>
                <a:latin typeface="Arial Narrow" panose="020B0606020202030204" pitchFamily="34" charset="0"/>
                <a:cs typeface="Calibri"/>
              </a:rPr>
              <a:t>Pro &amp; </a:t>
            </a:r>
            <a:r>
              <a:rPr lang="it-IT" sz="4400" b="1" dirty="0" err="1">
                <a:solidFill>
                  <a:srgbClr val="FFC000"/>
                </a:solidFill>
                <a:latin typeface="Arial Narrow" panose="020B0606020202030204" pitchFamily="34" charset="0"/>
                <a:cs typeface="Calibri"/>
              </a:rPr>
              <a:t>Cons</a:t>
            </a:r>
            <a:endParaRPr lang="it-IT" sz="4400" dirty="0">
              <a:solidFill>
                <a:srgbClr val="FFC000"/>
              </a:solidFill>
              <a:latin typeface="Arial Narrow" panose="020B0606020202030204" pitchFamily="34" charset="0"/>
            </a:endParaRPr>
          </a:p>
        </p:txBody>
      </p:sp>
      <p:sp>
        <p:nvSpPr>
          <p:cNvPr id="4" name="Rettangolo 3"/>
          <p:cNvSpPr/>
          <p:nvPr/>
        </p:nvSpPr>
        <p:spPr>
          <a:xfrm>
            <a:off x="3779912" y="1700808"/>
            <a:ext cx="5040560" cy="1569660"/>
          </a:xfrm>
          <a:prstGeom prst="rect">
            <a:avLst/>
          </a:prstGeom>
        </p:spPr>
        <p:txBody>
          <a:bodyPr wrap="square">
            <a:spAutoFit/>
          </a:bodyPr>
          <a:lstStyle/>
          <a:p>
            <a:pPr algn="just"/>
            <a:r>
              <a:rPr lang="it-IT" sz="1600" dirty="0">
                <a:solidFill>
                  <a:schemeClr val="bg1"/>
                </a:solidFill>
              </a:rPr>
              <a:t>PRO:  </a:t>
            </a:r>
            <a:r>
              <a:rPr lang="it-IT" sz="1600" dirty="0" err="1">
                <a:solidFill>
                  <a:schemeClr val="bg1"/>
                </a:solidFill>
              </a:rPr>
              <a:t>objective</a:t>
            </a:r>
            <a:r>
              <a:rPr lang="it-IT" sz="1600" dirty="0">
                <a:solidFill>
                  <a:schemeClr val="bg1"/>
                </a:solidFill>
              </a:rPr>
              <a:t> and </a:t>
            </a:r>
            <a:r>
              <a:rPr lang="it-IT" sz="1600" dirty="0" err="1">
                <a:solidFill>
                  <a:schemeClr val="bg1"/>
                </a:solidFill>
              </a:rPr>
              <a:t>reproducible</a:t>
            </a:r>
            <a:r>
              <a:rPr lang="it-IT" sz="1600" dirty="0">
                <a:solidFill>
                  <a:schemeClr val="bg1"/>
                </a:solidFill>
              </a:rPr>
              <a:t> </a:t>
            </a:r>
            <a:r>
              <a:rPr lang="it-IT" sz="1600" dirty="0" err="1">
                <a:solidFill>
                  <a:schemeClr val="bg1"/>
                </a:solidFill>
              </a:rPr>
              <a:t>variables</a:t>
            </a:r>
            <a:r>
              <a:rPr lang="it-IT" sz="1600" dirty="0">
                <a:solidFill>
                  <a:schemeClr val="bg1"/>
                </a:solidFill>
              </a:rPr>
              <a:t> and </a:t>
            </a:r>
            <a:r>
              <a:rPr lang="it-IT" sz="1600" dirty="0" err="1">
                <a:solidFill>
                  <a:schemeClr val="bg1"/>
                </a:solidFill>
              </a:rPr>
              <a:t>rigorous</a:t>
            </a:r>
            <a:r>
              <a:rPr lang="it-IT" sz="1600" dirty="0">
                <a:solidFill>
                  <a:schemeClr val="bg1"/>
                </a:solidFill>
              </a:rPr>
              <a:t> </a:t>
            </a:r>
            <a:r>
              <a:rPr lang="it-IT" sz="1600" dirty="0" err="1">
                <a:solidFill>
                  <a:schemeClr val="bg1"/>
                </a:solidFill>
              </a:rPr>
              <a:t>statistical</a:t>
            </a:r>
            <a:r>
              <a:rPr lang="it-IT" sz="1600" dirty="0">
                <a:solidFill>
                  <a:schemeClr val="bg1"/>
                </a:solidFill>
              </a:rPr>
              <a:t> </a:t>
            </a:r>
            <a:r>
              <a:rPr lang="it-IT" sz="1600" dirty="0" err="1">
                <a:solidFill>
                  <a:schemeClr val="bg1"/>
                </a:solidFill>
              </a:rPr>
              <a:t>methodology</a:t>
            </a:r>
            <a:r>
              <a:rPr lang="it-IT" sz="1600" dirty="0">
                <a:solidFill>
                  <a:schemeClr val="bg1"/>
                </a:solidFill>
              </a:rPr>
              <a:t>. Accurate </a:t>
            </a:r>
            <a:r>
              <a:rPr lang="it-IT" sz="1600" dirty="0" err="1">
                <a:solidFill>
                  <a:schemeClr val="bg1"/>
                </a:solidFill>
              </a:rPr>
              <a:t>survival</a:t>
            </a:r>
            <a:r>
              <a:rPr lang="it-IT" sz="1600" dirty="0">
                <a:solidFill>
                  <a:schemeClr val="bg1"/>
                </a:solidFill>
              </a:rPr>
              <a:t> </a:t>
            </a:r>
            <a:r>
              <a:rPr lang="it-IT" sz="1600" dirty="0" err="1">
                <a:solidFill>
                  <a:schemeClr val="bg1"/>
                </a:solidFill>
              </a:rPr>
              <a:t>prediction</a:t>
            </a:r>
            <a:endParaRPr lang="it-IT" sz="1600" dirty="0">
              <a:solidFill>
                <a:schemeClr val="bg1"/>
              </a:solidFill>
            </a:endParaRPr>
          </a:p>
          <a:p>
            <a:pPr algn="just"/>
            <a:endParaRPr lang="it-IT" sz="1600" dirty="0">
              <a:solidFill>
                <a:schemeClr val="bg1"/>
              </a:solidFill>
            </a:endParaRPr>
          </a:p>
          <a:p>
            <a:pPr algn="just"/>
            <a:r>
              <a:rPr lang="it-IT" sz="1600" dirty="0">
                <a:solidFill>
                  <a:schemeClr val="bg1"/>
                </a:solidFill>
              </a:rPr>
              <a:t>CONS: </a:t>
            </a:r>
            <a:r>
              <a:rPr lang="it-IT" sz="1600" dirty="0" err="1">
                <a:solidFill>
                  <a:schemeClr val="bg1"/>
                </a:solidFill>
              </a:rPr>
              <a:t>often</a:t>
            </a:r>
            <a:r>
              <a:rPr lang="it-IT" sz="1600" dirty="0">
                <a:solidFill>
                  <a:schemeClr val="bg1"/>
                </a:solidFill>
              </a:rPr>
              <a:t> </a:t>
            </a:r>
            <a:r>
              <a:rPr lang="it-IT" sz="1600" dirty="0" err="1">
                <a:solidFill>
                  <a:schemeClr val="bg1"/>
                </a:solidFill>
              </a:rPr>
              <a:t>they</a:t>
            </a:r>
            <a:r>
              <a:rPr lang="it-IT" sz="1600" dirty="0">
                <a:solidFill>
                  <a:schemeClr val="bg1"/>
                </a:solidFill>
              </a:rPr>
              <a:t> are </a:t>
            </a:r>
            <a:r>
              <a:rPr lang="it-IT" sz="1600" dirty="0" err="1">
                <a:solidFill>
                  <a:schemeClr val="bg1"/>
                </a:solidFill>
              </a:rPr>
              <a:t>not</a:t>
            </a:r>
            <a:r>
              <a:rPr lang="it-IT" sz="1600" dirty="0">
                <a:solidFill>
                  <a:schemeClr val="bg1"/>
                </a:solidFill>
              </a:rPr>
              <a:t> </a:t>
            </a:r>
            <a:r>
              <a:rPr lang="it-IT" sz="1600" dirty="0" err="1">
                <a:solidFill>
                  <a:schemeClr val="bg1"/>
                </a:solidFill>
              </a:rPr>
              <a:t>suitably</a:t>
            </a:r>
            <a:r>
              <a:rPr lang="it-IT" sz="1600" dirty="0">
                <a:solidFill>
                  <a:schemeClr val="bg1"/>
                </a:solidFill>
              </a:rPr>
              <a:t> </a:t>
            </a:r>
            <a:r>
              <a:rPr lang="it-IT" sz="1600" dirty="0" err="1">
                <a:solidFill>
                  <a:schemeClr val="bg1"/>
                </a:solidFill>
              </a:rPr>
              <a:t>generalizable</a:t>
            </a:r>
            <a:r>
              <a:rPr lang="it-IT" sz="1600" dirty="0">
                <a:solidFill>
                  <a:schemeClr val="bg1"/>
                </a:solidFill>
              </a:rPr>
              <a:t> to </a:t>
            </a:r>
            <a:r>
              <a:rPr lang="it-IT" sz="1600" dirty="0" err="1">
                <a:solidFill>
                  <a:schemeClr val="bg1"/>
                </a:solidFill>
              </a:rPr>
              <a:t>populations</a:t>
            </a:r>
            <a:r>
              <a:rPr lang="it-IT" sz="1600" dirty="0">
                <a:solidFill>
                  <a:schemeClr val="bg1"/>
                </a:solidFill>
              </a:rPr>
              <a:t> </a:t>
            </a:r>
            <a:r>
              <a:rPr lang="it-IT" sz="1600" dirty="0" err="1">
                <a:solidFill>
                  <a:schemeClr val="bg1"/>
                </a:solidFill>
              </a:rPr>
              <a:t>different</a:t>
            </a:r>
            <a:r>
              <a:rPr lang="it-IT" sz="1600" dirty="0">
                <a:solidFill>
                  <a:schemeClr val="bg1"/>
                </a:solidFill>
              </a:rPr>
              <a:t> from the </a:t>
            </a:r>
            <a:r>
              <a:rPr lang="it-IT" sz="1600" dirty="0" err="1">
                <a:solidFill>
                  <a:schemeClr val="bg1"/>
                </a:solidFill>
              </a:rPr>
              <a:t>one</a:t>
            </a:r>
            <a:r>
              <a:rPr lang="it-IT" sz="1600" dirty="0">
                <a:solidFill>
                  <a:schemeClr val="bg1"/>
                </a:solidFill>
              </a:rPr>
              <a:t> </a:t>
            </a:r>
            <a:r>
              <a:rPr lang="it-IT" sz="1600" dirty="0" err="1">
                <a:solidFill>
                  <a:schemeClr val="bg1"/>
                </a:solidFill>
              </a:rPr>
              <a:t>that</a:t>
            </a:r>
            <a:r>
              <a:rPr lang="it-IT" sz="1600" dirty="0">
                <a:solidFill>
                  <a:schemeClr val="bg1"/>
                </a:solidFill>
              </a:rPr>
              <a:t> </a:t>
            </a:r>
            <a:r>
              <a:rPr lang="it-IT" sz="1600" dirty="0" err="1">
                <a:solidFill>
                  <a:schemeClr val="bg1"/>
                </a:solidFill>
              </a:rPr>
              <a:t>generated</a:t>
            </a:r>
            <a:r>
              <a:rPr lang="it-IT" sz="1600" dirty="0">
                <a:solidFill>
                  <a:schemeClr val="bg1"/>
                </a:solidFill>
              </a:rPr>
              <a:t> the score, and </a:t>
            </a:r>
            <a:r>
              <a:rPr lang="it-IT" sz="1600" dirty="0" err="1">
                <a:solidFill>
                  <a:schemeClr val="bg1"/>
                </a:solidFill>
              </a:rPr>
              <a:t>they</a:t>
            </a:r>
            <a:r>
              <a:rPr lang="it-IT" sz="1600" dirty="0">
                <a:solidFill>
                  <a:schemeClr val="bg1"/>
                </a:solidFill>
              </a:rPr>
              <a:t> don’ t </a:t>
            </a:r>
            <a:r>
              <a:rPr lang="it-IT" sz="1600" dirty="0" err="1">
                <a:solidFill>
                  <a:schemeClr val="bg1"/>
                </a:solidFill>
              </a:rPr>
              <a:t>define</a:t>
            </a:r>
            <a:r>
              <a:rPr lang="it-IT" sz="1600" dirty="0">
                <a:solidFill>
                  <a:schemeClr val="bg1"/>
                </a:solidFill>
              </a:rPr>
              <a:t> </a:t>
            </a:r>
            <a:r>
              <a:rPr lang="it-IT" sz="1600" dirty="0" err="1">
                <a:solidFill>
                  <a:schemeClr val="bg1"/>
                </a:solidFill>
              </a:rPr>
              <a:t>tumor</a:t>
            </a:r>
            <a:r>
              <a:rPr lang="it-IT" sz="1600" dirty="0">
                <a:solidFill>
                  <a:schemeClr val="bg1"/>
                </a:solidFill>
              </a:rPr>
              <a:t> </a:t>
            </a:r>
            <a:r>
              <a:rPr lang="it-IT" sz="1600" dirty="0" err="1">
                <a:solidFill>
                  <a:schemeClr val="bg1"/>
                </a:solidFill>
              </a:rPr>
              <a:t>stages</a:t>
            </a:r>
            <a:r>
              <a:rPr lang="it-IT" sz="1600" dirty="0">
                <a:solidFill>
                  <a:schemeClr val="bg1"/>
                </a:solidFill>
              </a:rPr>
              <a:t> for treatment </a:t>
            </a:r>
            <a:r>
              <a:rPr lang="it-IT" sz="1600" dirty="0" err="1">
                <a:solidFill>
                  <a:schemeClr val="bg1"/>
                </a:solidFill>
              </a:rPr>
              <a:t>selection</a:t>
            </a:r>
            <a:endParaRPr lang="it-IT" sz="1600" dirty="0">
              <a:solidFill>
                <a:schemeClr val="bg1"/>
              </a:solidFill>
            </a:endParaRPr>
          </a:p>
        </p:txBody>
      </p:sp>
      <p:sp>
        <p:nvSpPr>
          <p:cNvPr id="5" name="Rettangolo 6"/>
          <p:cNvSpPr>
            <a:spLocks noChangeArrowheads="1"/>
          </p:cNvSpPr>
          <p:nvPr/>
        </p:nvSpPr>
        <p:spPr bwMode="auto">
          <a:xfrm>
            <a:off x="0" y="6643284"/>
            <a:ext cx="4936064" cy="2462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p>
            <a:r>
              <a:rPr lang="it-IT" sz="1000" dirty="0" err="1">
                <a:solidFill>
                  <a:schemeClr val="bg1"/>
                </a:solidFill>
              </a:rPr>
              <a:t>Farinati</a:t>
            </a:r>
            <a:r>
              <a:rPr lang="it-IT" sz="1000" dirty="0">
                <a:solidFill>
                  <a:schemeClr val="bg1"/>
                </a:solidFill>
              </a:rPr>
              <a:t> </a:t>
            </a:r>
            <a:r>
              <a:rPr lang="it-IT" sz="1000" dirty="0" err="1">
                <a:solidFill>
                  <a:schemeClr val="bg1"/>
                </a:solidFill>
              </a:rPr>
              <a:t>F</a:t>
            </a:r>
            <a:r>
              <a:rPr lang="it-IT" sz="1000" dirty="0">
                <a:solidFill>
                  <a:schemeClr val="bg1"/>
                </a:solidFill>
              </a:rPr>
              <a:t>, et al. </a:t>
            </a:r>
            <a:r>
              <a:rPr lang="it-IT" sz="1000" dirty="0" err="1">
                <a:solidFill>
                  <a:schemeClr val="bg1"/>
                </a:solidFill>
              </a:rPr>
              <a:t>PLoS</a:t>
            </a:r>
            <a:r>
              <a:rPr lang="it-IT" sz="1000" dirty="0">
                <a:solidFill>
                  <a:schemeClr val="bg1"/>
                </a:solidFill>
              </a:rPr>
              <a:t> </a:t>
            </a:r>
            <a:r>
              <a:rPr lang="it-IT" sz="1000" dirty="0" err="1">
                <a:solidFill>
                  <a:schemeClr val="bg1"/>
                </a:solidFill>
              </a:rPr>
              <a:t>Med</a:t>
            </a:r>
            <a:r>
              <a:rPr lang="it-IT" sz="1000" dirty="0">
                <a:solidFill>
                  <a:schemeClr val="bg1"/>
                </a:solidFill>
              </a:rPr>
              <a:t> 2016; 13(4):e1002006</a:t>
            </a:r>
          </a:p>
        </p:txBody>
      </p:sp>
      <p:pic>
        <p:nvPicPr>
          <p:cNvPr id="12" name="Immagine 11"/>
          <p:cNvPicPr>
            <a:picLocks noChangeAspect="1"/>
          </p:cNvPicPr>
          <p:nvPr/>
        </p:nvPicPr>
        <p:blipFill>
          <a:blip r:embed="rId2"/>
          <a:stretch>
            <a:fillRect/>
          </a:stretch>
        </p:blipFill>
        <p:spPr>
          <a:xfrm>
            <a:off x="3707904" y="3592734"/>
            <a:ext cx="4860032" cy="2430016"/>
          </a:xfrm>
          <a:prstGeom prst="rect">
            <a:avLst/>
          </a:prstGeom>
        </p:spPr>
      </p:pic>
      <p:sp>
        <p:nvSpPr>
          <p:cNvPr id="13" name="Text Box 8"/>
          <p:cNvSpPr txBox="1">
            <a:spLocks noChangeArrowheads="1"/>
          </p:cNvSpPr>
          <p:nvPr/>
        </p:nvSpPr>
        <p:spPr bwMode="auto">
          <a:xfrm>
            <a:off x="3812520" y="6120349"/>
            <a:ext cx="1584176" cy="600154"/>
          </a:xfrm>
          <a:prstGeom prst="rect">
            <a:avLst/>
          </a:prstGeom>
          <a:noFill/>
          <a:ln>
            <a:noFill/>
          </a:ln>
        </p:spPr>
        <p:txBody>
          <a:bodyPr wrap="square" lIns="91430" tIns="45715" rIns="91430" bIns="45715">
            <a:spAutoFit/>
          </a:bodyPr>
          <a:lstStyle>
            <a:lvl1pPr marL="457200" indent="-4572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lgn="ctr" eaLnBrk="1" hangingPunct="1"/>
            <a:r>
              <a:rPr lang="en-US" sz="1200" b="1" dirty="0"/>
              <a:t>Prognostic score</a:t>
            </a:r>
          </a:p>
          <a:p>
            <a:pPr marL="0" indent="0" algn="ctr" eaLnBrk="1" hangingPunct="1"/>
            <a:r>
              <a:rPr lang="en-US" sz="1050" b="1" dirty="0"/>
              <a:t>(multivariate analysis)</a:t>
            </a:r>
          </a:p>
        </p:txBody>
      </p:sp>
      <p:sp>
        <p:nvSpPr>
          <p:cNvPr id="14" name="Text Box 16"/>
          <p:cNvSpPr txBox="1">
            <a:spLocks noChangeArrowheads="1"/>
          </p:cNvSpPr>
          <p:nvPr/>
        </p:nvSpPr>
        <p:spPr bwMode="auto">
          <a:xfrm>
            <a:off x="6602908" y="6204227"/>
            <a:ext cx="2073548" cy="446266"/>
          </a:xfrm>
          <a:prstGeom prst="rect">
            <a:avLst/>
          </a:prstGeom>
          <a:noFill/>
          <a:ln>
            <a:noFill/>
          </a:ln>
        </p:spPr>
        <p:txBody>
          <a:bodyPr wrap="square" lIns="91430" tIns="45715" rIns="91430" bIns="45715">
            <a:spAutoFit/>
          </a:bodyPr>
          <a:lstStyle>
            <a:lvl1pPr marL="457200" indent="-4572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lgn="ctr" eaLnBrk="1" hangingPunct="1"/>
            <a:r>
              <a:rPr lang="en-US" sz="1200" b="1" dirty="0"/>
              <a:t>Staging system</a:t>
            </a:r>
          </a:p>
          <a:p>
            <a:pPr marL="0" indent="0" algn="ctr" eaLnBrk="1" hangingPunct="1"/>
            <a:r>
              <a:rPr lang="en-US" sz="1050" b="1" dirty="0"/>
              <a:t>(literature based)</a:t>
            </a:r>
          </a:p>
        </p:txBody>
      </p:sp>
      <p:sp>
        <p:nvSpPr>
          <p:cNvPr id="15" name="Text Box 8"/>
          <p:cNvSpPr txBox="1">
            <a:spLocks noChangeArrowheads="1"/>
          </p:cNvSpPr>
          <p:nvPr/>
        </p:nvSpPr>
        <p:spPr bwMode="auto">
          <a:xfrm>
            <a:off x="3779912" y="3793403"/>
            <a:ext cx="1584176" cy="276989"/>
          </a:xfrm>
          <a:prstGeom prst="rect">
            <a:avLst/>
          </a:prstGeom>
          <a:noFill/>
          <a:ln>
            <a:noFill/>
          </a:ln>
        </p:spPr>
        <p:txBody>
          <a:bodyPr wrap="square" lIns="91430" tIns="45715" rIns="91430" bIns="45715">
            <a:spAutoFit/>
          </a:bodyPr>
          <a:lstStyle>
            <a:lvl1pPr marL="457200" indent="-4572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lgn="ctr" eaLnBrk="1" hangingPunct="1"/>
            <a:r>
              <a:rPr lang="en-US" sz="1200" b="1" dirty="0">
                <a:solidFill>
                  <a:schemeClr val="tx1"/>
                </a:solidFill>
              </a:rPr>
              <a:t>Prognosis</a:t>
            </a:r>
            <a:endParaRPr lang="en-US" sz="1050" b="1" dirty="0">
              <a:solidFill>
                <a:schemeClr val="tx1"/>
              </a:solidFill>
            </a:endParaRPr>
          </a:p>
        </p:txBody>
      </p:sp>
      <p:sp>
        <p:nvSpPr>
          <p:cNvPr id="16" name="Text Box 16"/>
          <p:cNvSpPr txBox="1">
            <a:spLocks noChangeArrowheads="1"/>
          </p:cNvSpPr>
          <p:nvPr/>
        </p:nvSpPr>
        <p:spPr bwMode="auto">
          <a:xfrm>
            <a:off x="6625817" y="3655560"/>
            <a:ext cx="2073548" cy="276989"/>
          </a:xfrm>
          <a:prstGeom prst="rect">
            <a:avLst/>
          </a:prstGeom>
          <a:noFill/>
          <a:ln>
            <a:noFill/>
          </a:ln>
        </p:spPr>
        <p:txBody>
          <a:bodyPr wrap="square" lIns="91430" tIns="45715" rIns="91430" bIns="45715">
            <a:spAutoFit/>
          </a:bodyPr>
          <a:lstStyle>
            <a:lvl1pPr marL="457200" indent="-4572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lgn="ctr" eaLnBrk="1" hangingPunct="1"/>
            <a:r>
              <a:rPr lang="en-US" sz="1200" b="1" dirty="0">
                <a:solidFill>
                  <a:schemeClr val="tx1"/>
                </a:solidFill>
              </a:rPr>
              <a:t>Treatment</a:t>
            </a:r>
            <a:endParaRPr lang="en-US" sz="1050" b="1" dirty="0">
              <a:solidFill>
                <a:schemeClr val="tx1"/>
              </a:solidFill>
            </a:endParaRPr>
          </a:p>
        </p:txBody>
      </p:sp>
      <p:pic>
        <p:nvPicPr>
          <p:cNvPr id="17" name="Immagine 16"/>
          <p:cNvPicPr>
            <a:picLocks noChangeAspect="1"/>
          </p:cNvPicPr>
          <p:nvPr/>
        </p:nvPicPr>
        <p:blipFill>
          <a:blip r:embed="rId3"/>
          <a:stretch>
            <a:fillRect/>
          </a:stretch>
        </p:blipFill>
        <p:spPr>
          <a:xfrm>
            <a:off x="3168692" y="1789078"/>
            <a:ext cx="539212" cy="404409"/>
          </a:xfrm>
          <a:prstGeom prst="rect">
            <a:avLst/>
          </a:prstGeom>
        </p:spPr>
      </p:pic>
      <p:pic>
        <p:nvPicPr>
          <p:cNvPr id="18" name="Immagine 17"/>
          <p:cNvPicPr>
            <a:picLocks noChangeAspect="1"/>
          </p:cNvPicPr>
          <p:nvPr/>
        </p:nvPicPr>
        <p:blipFill>
          <a:blip r:embed="rId4"/>
          <a:stretch>
            <a:fillRect/>
          </a:stretch>
        </p:blipFill>
        <p:spPr>
          <a:xfrm>
            <a:off x="3203848" y="2725182"/>
            <a:ext cx="404664" cy="404664"/>
          </a:xfrm>
          <a:prstGeom prst="rect">
            <a:avLst/>
          </a:prstGeom>
        </p:spPr>
      </p:pic>
      <p:pic>
        <p:nvPicPr>
          <p:cNvPr id="21" name="Immagine 20"/>
          <p:cNvPicPr>
            <a:picLocks noChangeAspect="1"/>
          </p:cNvPicPr>
          <p:nvPr/>
        </p:nvPicPr>
        <p:blipFill>
          <a:blip r:embed="rId5"/>
          <a:stretch>
            <a:fillRect/>
          </a:stretch>
        </p:blipFill>
        <p:spPr>
          <a:xfrm>
            <a:off x="179512" y="1556792"/>
            <a:ext cx="2761967" cy="5085184"/>
          </a:xfrm>
          <a:prstGeom prst="rect">
            <a:avLst/>
          </a:prstGeom>
        </p:spPr>
      </p:pic>
    </p:spTree>
    <p:extLst>
      <p:ext uri="{BB962C8B-B14F-4D97-AF65-F5344CB8AC3E}">
        <p14:creationId xmlns:p14="http://schemas.microsoft.com/office/powerpoint/2010/main" val="753368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491880" y="1916832"/>
            <a:ext cx="5652120" cy="2677656"/>
          </a:xfrm>
          <a:prstGeom prst="rect">
            <a:avLst/>
          </a:prstGeom>
          <a:noFill/>
        </p:spPr>
        <p:txBody>
          <a:bodyPr wrap="square" rtlCol="0">
            <a:spAutoFit/>
          </a:bodyPr>
          <a:lstStyle/>
          <a:p>
            <a:pPr marL="457200" indent="-457200">
              <a:buClr>
                <a:schemeClr val="bg1"/>
              </a:buClr>
              <a:buFont typeface="Wingdings" panose="05000000000000000000" pitchFamily="2" charset="2"/>
              <a:buChar char="Ø"/>
            </a:pPr>
            <a:r>
              <a:rPr lang="it-IT" sz="2800" dirty="0">
                <a:solidFill>
                  <a:schemeClr val="bg1"/>
                </a:solidFill>
              </a:rPr>
              <a:t>Data </a:t>
            </a:r>
            <a:r>
              <a:rPr lang="it-IT" sz="2800" dirty="0" err="1">
                <a:solidFill>
                  <a:schemeClr val="bg1"/>
                </a:solidFill>
              </a:rPr>
              <a:t>based</a:t>
            </a:r>
            <a:r>
              <a:rPr lang="it-IT" sz="2800" dirty="0">
                <a:solidFill>
                  <a:schemeClr val="bg1"/>
                </a:solidFill>
              </a:rPr>
              <a:t> </a:t>
            </a:r>
            <a:r>
              <a:rPr lang="it-IT" sz="2800" dirty="0" err="1">
                <a:solidFill>
                  <a:schemeClr val="bg1"/>
                </a:solidFill>
              </a:rPr>
              <a:t>prognostic</a:t>
            </a:r>
            <a:r>
              <a:rPr lang="it-IT" sz="2800" dirty="0">
                <a:solidFill>
                  <a:schemeClr val="bg1"/>
                </a:solidFill>
              </a:rPr>
              <a:t> </a:t>
            </a:r>
            <a:r>
              <a:rPr lang="it-IT" sz="2800" dirty="0" err="1">
                <a:solidFill>
                  <a:schemeClr val="bg1"/>
                </a:solidFill>
              </a:rPr>
              <a:t>scores</a:t>
            </a:r>
            <a:endParaRPr lang="it-IT" sz="2800" dirty="0">
              <a:solidFill>
                <a:schemeClr val="bg1"/>
              </a:solidFill>
            </a:endParaRPr>
          </a:p>
          <a:p>
            <a:pPr marL="457200" indent="-457200">
              <a:buFont typeface="Arial"/>
              <a:buChar char="•"/>
            </a:pPr>
            <a:endParaRPr lang="it-IT" sz="2800" b="1" dirty="0">
              <a:solidFill>
                <a:schemeClr val="bg1"/>
              </a:solidFill>
            </a:endParaRPr>
          </a:p>
          <a:p>
            <a:pPr marL="457200" indent="-457200">
              <a:buFont typeface="Wingdings" panose="05000000000000000000" pitchFamily="2" charset="2"/>
              <a:buChar char="Ø"/>
            </a:pPr>
            <a:r>
              <a:rPr lang="it-IT" sz="2800" b="1" dirty="0" err="1">
                <a:solidFill>
                  <a:srgbClr val="FFC000"/>
                </a:solidFill>
              </a:rPr>
              <a:t>Evidence</a:t>
            </a:r>
            <a:r>
              <a:rPr lang="it-IT" sz="2800" b="1" dirty="0">
                <a:solidFill>
                  <a:srgbClr val="FFC000"/>
                </a:solidFill>
              </a:rPr>
              <a:t> </a:t>
            </a:r>
            <a:r>
              <a:rPr lang="it-IT" sz="2800" b="1" dirty="0" err="1">
                <a:solidFill>
                  <a:srgbClr val="FFC000"/>
                </a:solidFill>
              </a:rPr>
              <a:t>based</a:t>
            </a:r>
            <a:r>
              <a:rPr lang="it-IT" sz="2800" b="1" dirty="0">
                <a:solidFill>
                  <a:srgbClr val="FFC000"/>
                </a:solidFill>
              </a:rPr>
              <a:t> </a:t>
            </a:r>
            <a:r>
              <a:rPr lang="it-IT" sz="2800" b="1" dirty="0" err="1">
                <a:solidFill>
                  <a:srgbClr val="FFC000"/>
                </a:solidFill>
              </a:rPr>
              <a:t>staging</a:t>
            </a:r>
            <a:r>
              <a:rPr lang="it-IT" sz="2800" b="1" dirty="0">
                <a:solidFill>
                  <a:srgbClr val="FFC000"/>
                </a:solidFill>
              </a:rPr>
              <a:t> </a:t>
            </a:r>
            <a:r>
              <a:rPr lang="it-IT" sz="2800" b="1" dirty="0" err="1">
                <a:solidFill>
                  <a:srgbClr val="FFC000"/>
                </a:solidFill>
              </a:rPr>
              <a:t>systems</a:t>
            </a:r>
            <a:endParaRPr lang="it-IT" sz="2800" b="1" dirty="0">
              <a:solidFill>
                <a:srgbClr val="FFC000"/>
              </a:solidFill>
            </a:endParaRPr>
          </a:p>
          <a:p>
            <a:pPr marL="457200" indent="-457200">
              <a:buFont typeface="Arial"/>
              <a:buChar char="•"/>
            </a:pPr>
            <a:endParaRPr lang="it-IT" sz="2800" b="1" dirty="0">
              <a:solidFill>
                <a:schemeClr val="bg1"/>
              </a:solidFill>
            </a:endParaRPr>
          </a:p>
          <a:p>
            <a:pPr marL="457200" indent="-457200">
              <a:buFont typeface="Wingdings" panose="05000000000000000000" pitchFamily="2" charset="2"/>
              <a:buChar char="Ø"/>
            </a:pPr>
            <a:r>
              <a:rPr lang="it-IT" sz="2800" dirty="0" err="1">
                <a:solidFill>
                  <a:schemeClr val="bg1"/>
                </a:solidFill>
              </a:rPr>
              <a:t>Combined</a:t>
            </a:r>
            <a:r>
              <a:rPr lang="it-IT" sz="2800" dirty="0">
                <a:solidFill>
                  <a:schemeClr val="bg1"/>
                </a:solidFill>
              </a:rPr>
              <a:t> </a:t>
            </a:r>
            <a:r>
              <a:rPr lang="it-IT" sz="2800" dirty="0" err="1">
                <a:solidFill>
                  <a:schemeClr val="bg1"/>
                </a:solidFill>
              </a:rPr>
              <a:t>prognostic</a:t>
            </a:r>
            <a:r>
              <a:rPr lang="it-IT" sz="2800" dirty="0">
                <a:solidFill>
                  <a:schemeClr val="bg1"/>
                </a:solidFill>
              </a:rPr>
              <a:t> </a:t>
            </a:r>
            <a:r>
              <a:rPr lang="it-IT" sz="2800" dirty="0" err="1">
                <a:solidFill>
                  <a:schemeClr val="bg1"/>
                </a:solidFill>
              </a:rPr>
              <a:t>systems</a:t>
            </a:r>
            <a:endParaRPr lang="it-IT" sz="2800" dirty="0">
              <a:solidFill>
                <a:schemeClr val="bg1"/>
              </a:solidFill>
            </a:endParaRPr>
          </a:p>
          <a:p>
            <a:endParaRPr lang="it-IT" sz="2800" b="1" dirty="0">
              <a:solidFill>
                <a:srgbClr val="7F7F7F"/>
              </a:solidFill>
            </a:endParaRPr>
          </a:p>
        </p:txBody>
      </p:sp>
      <p:pic>
        <p:nvPicPr>
          <p:cNvPr id="6" name="Immagine 5"/>
          <p:cNvPicPr>
            <a:picLocks noChangeAspect="1"/>
          </p:cNvPicPr>
          <p:nvPr/>
        </p:nvPicPr>
        <p:blipFill>
          <a:blip r:embed="rId2"/>
          <a:stretch>
            <a:fillRect/>
          </a:stretch>
        </p:blipFill>
        <p:spPr>
          <a:xfrm>
            <a:off x="256054" y="1373716"/>
            <a:ext cx="2738045" cy="1843617"/>
          </a:xfrm>
          <a:prstGeom prst="rect">
            <a:avLst/>
          </a:prstGeom>
        </p:spPr>
      </p:pic>
      <p:pic>
        <p:nvPicPr>
          <p:cNvPr id="7" name="Immagine 6"/>
          <p:cNvPicPr>
            <a:picLocks noChangeAspect="1"/>
          </p:cNvPicPr>
          <p:nvPr/>
        </p:nvPicPr>
        <p:blipFill>
          <a:blip r:embed="rId3"/>
          <a:stretch>
            <a:fillRect/>
          </a:stretch>
        </p:blipFill>
        <p:spPr>
          <a:xfrm>
            <a:off x="295422" y="3918633"/>
            <a:ext cx="2698677" cy="1940299"/>
          </a:xfrm>
          <a:prstGeom prst="rect">
            <a:avLst/>
          </a:prstGeom>
        </p:spPr>
      </p:pic>
    </p:spTree>
    <p:extLst>
      <p:ext uri="{BB962C8B-B14F-4D97-AF65-F5344CB8AC3E}">
        <p14:creationId xmlns:p14="http://schemas.microsoft.com/office/powerpoint/2010/main" val="3943074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1520" y="2276872"/>
            <a:ext cx="3848602" cy="3297767"/>
          </a:xfrm>
          <a:prstGeom prst="rect">
            <a:avLst/>
          </a:prstGeom>
        </p:spPr>
      </p:pic>
      <p:pic>
        <p:nvPicPr>
          <p:cNvPr id="3" name="Immagine 2"/>
          <p:cNvPicPr>
            <a:picLocks noChangeAspect="1"/>
          </p:cNvPicPr>
          <p:nvPr/>
        </p:nvPicPr>
        <p:blipFill>
          <a:blip r:embed="rId3"/>
          <a:stretch>
            <a:fillRect/>
          </a:stretch>
        </p:blipFill>
        <p:spPr>
          <a:xfrm>
            <a:off x="4932040" y="1700808"/>
            <a:ext cx="3841631" cy="2573868"/>
          </a:xfrm>
          <a:prstGeom prst="rect">
            <a:avLst/>
          </a:prstGeom>
        </p:spPr>
      </p:pic>
      <p:sp>
        <p:nvSpPr>
          <p:cNvPr id="4" name="Freccia destra 3"/>
          <p:cNvSpPr/>
          <p:nvPr/>
        </p:nvSpPr>
        <p:spPr>
          <a:xfrm rot="19023426">
            <a:off x="4100161" y="2624662"/>
            <a:ext cx="697995" cy="4910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Freccia destra 4"/>
          <p:cNvSpPr/>
          <p:nvPr/>
        </p:nvSpPr>
        <p:spPr>
          <a:xfrm rot="2440713">
            <a:off x="4276735" y="3881689"/>
            <a:ext cx="677333" cy="7074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CasellaDiTesto 5"/>
          <p:cNvSpPr txBox="1"/>
          <p:nvPr/>
        </p:nvSpPr>
        <p:spPr>
          <a:xfrm>
            <a:off x="-827" y="1619508"/>
            <a:ext cx="3572453" cy="369332"/>
          </a:xfrm>
          <a:prstGeom prst="rect">
            <a:avLst/>
          </a:prstGeom>
          <a:noFill/>
        </p:spPr>
        <p:txBody>
          <a:bodyPr wrap="none" rtlCol="0">
            <a:spAutoFit/>
          </a:bodyPr>
          <a:lstStyle/>
          <a:p>
            <a:r>
              <a:rPr lang="it-IT" sz="1800" dirty="0">
                <a:solidFill>
                  <a:schemeClr val="bg1"/>
                </a:solidFill>
              </a:rPr>
              <a:t>AJCC-UICC TNM 5th </a:t>
            </a:r>
            <a:r>
              <a:rPr lang="it-IT" sz="1800" dirty="0" err="1">
                <a:solidFill>
                  <a:schemeClr val="bg1"/>
                </a:solidFill>
              </a:rPr>
              <a:t>edition</a:t>
            </a:r>
            <a:r>
              <a:rPr lang="it-IT" sz="1800" dirty="0">
                <a:solidFill>
                  <a:schemeClr val="bg1"/>
                </a:solidFill>
              </a:rPr>
              <a:t>, 1997</a:t>
            </a:r>
          </a:p>
        </p:txBody>
      </p:sp>
      <p:sp>
        <p:nvSpPr>
          <p:cNvPr id="7" name="CasellaDiTesto 6"/>
          <p:cNvSpPr txBox="1"/>
          <p:nvPr/>
        </p:nvSpPr>
        <p:spPr>
          <a:xfrm>
            <a:off x="4659526" y="1300698"/>
            <a:ext cx="3948710" cy="400110"/>
          </a:xfrm>
          <a:prstGeom prst="rect">
            <a:avLst/>
          </a:prstGeom>
          <a:noFill/>
        </p:spPr>
        <p:txBody>
          <a:bodyPr wrap="none" rtlCol="0">
            <a:spAutoFit/>
          </a:bodyPr>
          <a:lstStyle/>
          <a:p>
            <a:r>
              <a:rPr lang="it-IT" sz="2000" dirty="0">
                <a:solidFill>
                  <a:schemeClr val="bg1"/>
                </a:solidFill>
              </a:rPr>
              <a:t>AJCC-UICC TNM 6th </a:t>
            </a:r>
            <a:r>
              <a:rPr lang="it-IT" sz="2000" dirty="0" err="1">
                <a:solidFill>
                  <a:schemeClr val="bg1"/>
                </a:solidFill>
              </a:rPr>
              <a:t>edition</a:t>
            </a:r>
            <a:r>
              <a:rPr lang="it-IT" sz="2000" dirty="0">
                <a:solidFill>
                  <a:schemeClr val="bg1"/>
                </a:solidFill>
              </a:rPr>
              <a:t>, 2002</a:t>
            </a:r>
          </a:p>
        </p:txBody>
      </p:sp>
      <p:sp>
        <p:nvSpPr>
          <p:cNvPr id="8" name="CasellaDiTesto 7"/>
          <p:cNvSpPr txBox="1"/>
          <p:nvPr/>
        </p:nvSpPr>
        <p:spPr>
          <a:xfrm>
            <a:off x="5215468" y="4335487"/>
            <a:ext cx="2156552" cy="400110"/>
          </a:xfrm>
          <a:prstGeom prst="rect">
            <a:avLst/>
          </a:prstGeom>
          <a:noFill/>
        </p:spPr>
        <p:txBody>
          <a:bodyPr wrap="none" rtlCol="0">
            <a:spAutoFit/>
          </a:bodyPr>
          <a:lstStyle/>
          <a:p>
            <a:r>
              <a:rPr lang="it-IT" sz="2000" dirty="0">
                <a:solidFill>
                  <a:schemeClr val="bg1"/>
                </a:solidFill>
              </a:rPr>
              <a:t>UNOS TNM, 2002</a:t>
            </a:r>
          </a:p>
        </p:txBody>
      </p:sp>
      <p:pic>
        <p:nvPicPr>
          <p:cNvPr id="14" name="Immagine 13"/>
          <p:cNvPicPr>
            <a:picLocks noChangeAspect="1"/>
          </p:cNvPicPr>
          <p:nvPr/>
        </p:nvPicPr>
        <p:blipFill>
          <a:blip r:embed="rId4"/>
          <a:stretch>
            <a:fillRect/>
          </a:stretch>
        </p:blipFill>
        <p:spPr>
          <a:xfrm>
            <a:off x="4415487" y="4723267"/>
            <a:ext cx="4252143" cy="1628798"/>
          </a:xfrm>
          <a:prstGeom prst="rect">
            <a:avLst/>
          </a:prstGeom>
        </p:spPr>
      </p:pic>
      <p:sp>
        <p:nvSpPr>
          <p:cNvPr id="15" name="CasellaDiTesto 14"/>
          <p:cNvSpPr txBox="1"/>
          <p:nvPr/>
        </p:nvSpPr>
        <p:spPr>
          <a:xfrm>
            <a:off x="0" y="17710"/>
            <a:ext cx="9144000" cy="769441"/>
          </a:xfrm>
          <a:prstGeom prst="rect">
            <a:avLst/>
          </a:prstGeom>
          <a:noFill/>
        </p:spPr>
        <p:txBody>
          <a:bodyPr wrap="square" rtlCol="0">
            <a:spAutoFit/>
          </a:bodyPr>
          <a:lstStyle/>
          <a:p>
            <a:pPr algn="ctr"/>
            <a:r>
              <a:rPr lang="it-IT" sz="4400" b="1" dirty="0" err="1">
                <a:solidFill>
                  <a:srgbClr val="FFC000"/>
                </a:solidFill>
                <a:latin typeface="Arial Narrow" panose="020B0606020202030204" pitchFamily="34" charset="0"/>
              </a:rPr>
              <a:t>Evidence</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based</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staging</a:t>
            </a:r>
            <a:r>
              <a:rPr lang="it-IT" sz="4400" b="1" dirty="0">
                <a:solidFill>
                  <a:srgbClr val="FFC000"/>
                </a:solidFill>
                <a:latin typeface="Arial Narrow" panose="020B0606020202030204" pitchFamily="34" charset="0"/>
              </a:rPr>
              <a:t> </a:t>
            </a:r>
            <a:r>
              <a:rPr lang="it-IT" sz="4400" b="1" dirty="0" err="1">
                <a:solidFill>
                  <a:srgbClr val="FFC000"/>
                </a:solidFill>
                <a:latin typeface="Arial Narrow" panose="020B0606020202030204" pitchFamily="34" charset="0"/>
              </a:rPr>
              <a:t>systems</a:t>
            </a:r>
            <a:endParaRPr lang="it-IT" sz="4400" b="1" dirty="0">
              <a:solidFill>
                <a:srgbClr val="FFC000"/>
              </a:solidFill>
              <a:latin typeface="Arial Narrow" panose="020B0606020202030204" pitchFamily="34" charset="0"/>
            </a:endParaRPr>
          </a:p>
        </p:txBody>
      </p:sp>
      <p:sp>
        <p:nvSpPr>
          <p:cNvPr id="17" name="CasellaDiTesto 16"/>
          <p:cNvSpPr txBox="1"/>
          <p:nvPr/>
        </p:nvSpPr>
        <p:spPr>
          <a:xfrm>
            <a:off x="2483768" y="761746"/>
            <a:ext cx="3651773" cy="369332"/>
          </a:xfrm>
          <a:prstGeom prst="rect">
            <a:avLst/>
          </a:prstGeom>
          <a:noFill/>
        </p:spPr>
        <p:txBody>
          <a:bodyPr wrap="none" rtlCol="0">
            <a:spAutoFit/>
          </a:bodyPr>
          <a:lstStyle/>
          <a:p>
            <a:r>
              <a:rPr lang="it-IT" b="1" dirty="0">
                <a:solidFill>
                  <a:srgbClr val="FFC000"/>
                </a:solidFill>
              </a:rPr>
              <a:t>SURGICAL STAGING SYSTEMS</a:t>
            </a:r>
          </a:p>
        </p:txBody>
      </p:sp>
    </p:spTree>
    <p:extLst>
      <p:ext uri="{BB962C8B-B14F-4D97-AF65-F5344CB8AC3E}">
        <p14:creationId xmlns:p14="http://schemas.microsoft.com/office/powerpoint/2010/main" val="13547279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p:transition spd="slow">
        <p:fade/>
      </p:transition>
    </mc:Fallback>
  </mc:AlternateContent>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8">
        <a:dk1>
          <a:srgbClr val="3C2924"/>
        </a:dk1>
        <a:lt1>
          <a:srgbClr val="EAEAEA"/>
        </a:lt1>
        <a:dk2>
          <a:srgbClr val="03020E"/>
        </a:dk2>
        <a:lt2>
          <a:srgbClr val="EBD189"/>
        </a:lt2>
        <a:accent1>
          <a:srgbClr val="FCAB40"/>
        </a:accent1>
        <a:accent2>
          <a:srgbClr val="633D4E"/>
        </a:accent2>
        <a:accent3>
          <a:srgbClr val="AAAAAA"/>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
      <a:clrScheme name="Struttura predefinita 9">
        <a:dk1>
          <a:srgbClr val="3C2924"/>
        </a:dk1>
        <a:lt1>
          <a:srgbClr val="EAEAEA"/>
        </a:lt1>
        <a:dk2>
          <a:srgbClr val="010103"/>
        </a:dk2>
        <a:lt2>
          <a:srgbClr val="EBD189"/>
        </a:lt2>
        <a:accent1>
          <a:srgbClr val="FCAB40"/>
        </a:accent1>
        <a:accent2>
          <a:srgbClr val="633D4E"/>
        </a:accent2>
        <a:accent3>
          <a:srgbClr val="AAAAAA"/>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796</TotalTime>
  <Words>1613</Words>
  <Application>Microsoft Macintosh PowerPoint</Application>
  <PresentationFormat>Presentazione su schermo (4:3)</PresentationFormat>
  <Paragraphs>466</Paragraphs>
  <Slides>37</Slides>
  <Notes>3</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37</vt:i4>
      </vt:variant>
    </vt:vector>
  </HeadingPairs>
  <TitlesOfParts>
    <vt:vector size="49" baseType="lpstr">
      <vt:lpstr>ＭＳ Ｐゴシック</vt:lpstr>
      <vt:lpstr>Arial</vt:lpstr>
      <vt:lpstr>Arial Narrow</vt:lpstr>
      <vt:lpstr>Calibri</vt:lpstr>
      <vt:lpstr>Lucida Sans Unicode</vt:lpstr>
      <vt:lpstr>Tahoma</vt:lpstr>
      <vt:lpstr>Times New Roman</vt:lpstr>
      <vt:lpstr>Verdana</vt:lpstr>
      <vt:lpstr>Wingdings</vt:lpstr>
      <vt:lpstr>Wingdings 3</vt:lpstr>
      <vt:lpstr>Struttura predefinita</vt:lpstr>
      <vt:lpstr>Documento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Luca</dc:creator>
  <cp:lastModifiedBy>Sacco Rodolfo</cp:lastModifiedBy>
  <cp:revision>108</cp:revision>
  <dcterms:created xsi:type="dcterms:W3CDTF">2018-09-27T20:38:34Z</dcterms:created>
  <dcterms:modified xsi:type="dcterms:W3CDTF">2018-09-29T11:38:58Z</dcterms:modified>
</cp:coreProperties>
</file>